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diagrams/data1.xml" ContentType="application/vnd.openxmlformats-officedocument.drawingml.diagramData+xml"/>
  <Override PartName="/ppt/drawings/drawing1.xml" ContentType="application/vnd.openxmlformats-officedocument.drawingml.chartshapes+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45.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4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5.xml" ContentType="application/vnd.openxmlformats-officedocument.presentationml.notesSlide+xml"/>
  <Override PartName="/ppt/notesSlides/notesSlide9.xml" ContentType="application/vnd.openxmlformats-officedocument.presentationml.notesSlide+xml"/>
  <Override PartName="/ppt/notesSlides/notesSlide36.xml" ContentType="application/vnd.openxmlformats-officedocument.presentationml.notesSlide+xml"/>
  <Override PartName="/ppt/notesSlides/notesSlide39.xml" ContentType="application/vnd.openxmlformats-officedocument.presentationml.notesSlide+xml"/>
  <Override PartName="/ppt/notesSlides/notesSlide23.xml" ContentType="application/vnd.openxmlformats-officedocument.presentationml.notesSlide+xml"/>
  <Override PartName="/ppt/notesSlides/notesSlide40.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38.xml" ContentType="application/vnd.openxmlformats-officedocument.presentationml.notesSlide+xml"/>
  <Override PartName="/ppt/notesSlides/notesSlide25.xml" ContentType="application/vnd.openxmlformats-officedocument.presentationml.notesSlide+xml"/>
  <Override PartName="/ppt/notesSlides/notesSlide37.xml" ContentType="application/vnd.openxmlformats-officedocument.presentationml.notesSlide+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diagrams/layout2.xml" ContentType="application/vnd.openxmlformats-officedocument.drawingml.diagramLayout+xml"/>
  <Override PartName="/ppt/diagrams/layout3.xml" ContentType="application/vnd.openxmlformats-officedocument.drawingml.diagramLayout+xml"/>
  <Override PartName="/ppt/diagrams/colors1.xml" ContentType="application/vnd.openxmlformats-officedocument.drawingml.diagramColors+xml"/>
  <Override PartName="/ppt/theme/theme1.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3.xml" ContentType="application/vnd.openxmlformats-officedocument.drawingml.diagramColors+xml"/>
  <Override PartName="/ppt/charts/chart1.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diagrams/quickStyle3.xml" ContentType="application/vnd.openxmlformats-officedocument.drawingml.diagramStyle+xml"/>
  <Override PartName="/ppt/theme/themeOverride3.xml" ContentType="application/vnd.openxmlformats-officedocument.themeOverride+xml"/>
  <Override PartName="/ppt/diagrams/drawing3.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ommentAuthors.xml" ContentType="application/vnd.openxmlformats-officedocument.presentationml.commentAuthors+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84.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51.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74.xml" ContentType="application/vnd.openxmlformats-officedocument.presentationml.tags+xml"/>
  <Override PartName="/ppt/tags/tag173.xml" ContentType="application/vnd.openxmlformats-officedocument.presentationml.tags+xml"/>
  <Override PartName="/ppt/tags/tag172.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13.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609" r:id="rId2"/>
    <p:sldId id="640" r:id="rId3"/>
    <p:sldId id="641" r:id="rId4"/>
    <p:sldId id="636" r:id="rId5"/>
    <p:sldId id="611" r:id="rId6"/>
    <p:sldId id="613" r:id="rId7"/>
    <p:sldId id="637" r:id="rId8"/>
    <p:sldId id="617" r:id="rId9"/>
    <p:sldId id="618" r:id="rId10"/>
    <p:sldId id="614" r:id="rId11"/>
    <p:sldId id="619" r:id="rId12"/>
    <p:sldId id="620" r:id="rId13"/>
    <p:sldId id="621" r:id="rId14"/>
    <p:sldId id="622" r:id="rId15"/>
    <p:sldId id="629" r:id="rId16"/>
    <p:sldId id="630" r:id="rId17"/>
    <p:sldId id="631" r:id="rId18"/>
    <p:sldId id="632" r:id="rId19"/>
    <p:sldId id="642" r:id="rId20"/>
    <p:sldId id="623" r:id="rId21"/>
    <p:sldId id="625" r:id="rId22"/>
    <p:sldId id="639" r:id="rId23"/>
    <p:sldId id="626" r:id="rId24"/>
    <p:sldId id="627" r:id="rId25"/>
    <p:sldId id="628" r:id="rId26"/>
    <p:sldId id="643" r:id="rId27"/>
    <p:sldId id="644" r:id="rId28"/>
    <p:sldId id="645" r:id="rId29"/>
    <p:sldId id="646" r:id="rId30"/>
    <p:sldId id="647" r:id="rId31"/>
    <p:sldId id="648" r:id="rId32"/>
    <p:sldId id="649" r:id="rId33"/>
    <p:sldId id="650" r:id="rId34"/>
    <p:sldId id="651" r:id="rId35"/>
    <p:sldId id="652" r:id="rId36"/>
    <p:sldId id="653" r:id="rId37"/>
    <p:sldId id="654" r:id="rId38"/>
    <p:sldId id="655" r:id="rId39"/>
    <p:sldId id="656" r:id="rId40"/>
    <p:sldId id="657" r:id="rId41"/>
    <p:sldId id="658" r:id="rId42"/>
    <p:sldId id="659" r:id="rId43"/>
    <p:sldId id="660" r:id="rId44"/>
    <p:sldId id="661" r:id="rId45"/>
    <p:sldId id="662" r:id="rId46"/>
    <p:sldId id="663" r:id="rId47"/>
  </p:sldIdLst>
  <p:sldSz cx="9144000" cy="6858000" type="screen4x3"/>
  <p:notesSz cx="7010400" cy="9296400"/>
  <p:defaultTextStyle>
    <a:defPPr>
      <a:defRPr lang="en-US"/>
    </a:defPPr>
    <a:lvl1pPr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1pPr>
    <a:lvl2pPr marL="4572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2pPr>
    <a:lvl3pPr marL="9144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3pPr>
    <a:lvl4pPr marL="13716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4pPr>
    <a:lvl5pPr marL="18288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5pPr>
    <a:lvl6pPr marL="2286000" algn="l" defTabSz="914400" rtl="0" eaLnBrk="1" latinLnBrk="0" hangingPunct="1">
      <a:defRPr sz="1300" kern="1200">
        <a:solidFill>
          <a:schemeClr val="tx1"/>
        </a:solidFill>
        <a:latin typeface="Trebuchet MS" pitchFamily="34" charset="0"/>
        <a:ea typeface="+mn-ea"/>
        <a:cs typeface="Times New Roman" pitchFamily="18" charset="0"/>
      </a:defRPr>
    </a:lvl6pPr>
    <a:lvl7pPr marL="2743200" algn="l" defTabSz="914400" rtl="0" eaLnBrk="1" latinLnBrk="0" hangingPunct="1">
      <a:defRPr sz="1300" kern="1200">
        <a:solidFill>
          <a:schemeClr val="tx1"/>
        </a:solidFill>
        <a:latin typeface="Trebuchet MS" pitchFamily="34" charset="0"/>
        <a:ea typeface="+mn-ea"/>
        <a:cs typeface="Times New Roman" pitchFamily="18" charset="0"/>
      </a:defRPr>
    </a:lvl7pPr>
    <a:lvl8pPr marL="3200400" algn="l" defTabSz="914400" rtl="0" eaLnBrk="1" latinLnBrk="0" hangingPunct="1">
      <a:defRPr sz="1300" kern="1200">
        <a:solidFill>
          <a:schemeClr val="tx1"/>
        </a:solidFill>
        <a:latin typeface="Trebuchet MS" pitchFamily="34" charset="0"/>
        <a:ea typeface="+mn-ea"/>
        <a:cs typeface="Times New Roman" pitchFamily="18" charset="0"/>
      </a:defRPr>
    </a:lvl8pPr>
    <a:lvl9pPr marL="3657600" algn="l" defTabSz="914400" rtl="0" eaLnBrk="1" latinLnBrk="0" hangingPunct="1">
      <a:defRPr sz="1300" kern="1200">
        <a:solidFill>
          <a:schemeClr val="tx1"/>
        </a:solidFill>
        <a:latin typeface="Trebuchet MS" pitchFamily="34"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FC" initials="o" lastIdx="3" clrIdx="0"/>
  <p:cmAuthor id="1" name="RKhanna" initials="R" lastIdx="7" clrIdx="1"/>
  <p:cmAuthor id="2" name="Mark" initials="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C6D"/>
    <a:srgbClr val="A50021"/>
    <a:srgbClr val="97A680"/>
    <a:srgbClr val="FFFA9F"/>
    <a:srgbClr val="00783C"/>
    <a:srgbClr val="4C7020"/>
    <a:srgbClr val="6698AC"/>
    <a:srgbClr val="56899E"/>
    <a:srgbClr val="3D7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0" autoAdjust="0"/>
    <p:restoredTop sz="86241" autoAdjust="0"/>
  </p:normalViewPr>
  <p:slideViewPr>
    <p:cSldViewPr snapToGrid="0">
      <p:cViewPr varScale="1">
        <p:scale>
          <a:sx n="64" d="100"/>
          <a:sy n="64" d="100"/>
        </p:scale>
        <p:origin x="-660" y="-102"/>
      </p:cViewPr>
      <p:guideLst>
        <p:guide orient="horz" pos="754"/>
        <p:guide pos="791"/>
        <p:guide pos="341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202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3.xml"/><Relationship Id="rId7" Type="http://schemas.openxmlformats.org/officeDocument/2006/relationships/slide" Target="slides/slide26.xml"/><Relationship Id="rId12" Type="http://schemas.openxmlformats.org/officeDocument/2006/relationships/slide" Target="slides/slide35.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2.xml"/><Relationship Id="rId11" Type="http://schemas.openxmlformats.org/officeDocument/2006/relationships/slide" Target="slides/slide33.xml"/><Relationship Id="rId5" Type="http://schemas.openxmlformats.org/officeDocument/2006/relationships/slide" Target="slides/slide6.xml"/><Relationship Id="rId10"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bilandzic\Desktop\FI%20&amp;%20RF%20Briefing%20for%20FPD%20-%20Dev%20-%20Jan%202010\Poor%20Market%20Sizing%20for%20ppt.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nneMarie\Documents\1TriodosFacet\01aMobileBankingColombia\Report\GraphsSpanish\cc7826_01_tabulado250612.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nneMarie\Documents\1TriodosFacet\01aMobileBankingColombia\Report\GraphsSpanish\cc7826_01_tabulado250612.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nneMarie\Documents\1TriodosFacet\01aMobileBankingColombia\Report\GraphsSpanish\III_stage%20graphs_V2.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rgbClr val="C00000"/>
              </a:solidFill>
            </a:ln>
          </c:spPr>
          <c:dPt>
            <c:idx val="0"/>
            <c:bubble3D val="0"/>
            <c:spPr>
              <a:solidFill>
                <a:schemeClr val="bg1">
                  <a:lumMod val="50000"/>
                </a:schemeClr>
              </a:solidFill>
              <a:ln>
                <a:solidFill>
                  <a:srgbClr val="C00000"/>
                </a:solidFill>
              </a:ln>
            </c:spPr>
          </c:dPt>
          <c:dPt>
            <c:idx val="1"/>
            <c:bubble3D val="0"/>
            <c:spPr>
              <a:solidFill>
                <a:schemeClr val="bg1">
                  <a:lumMod val="50000"/>
                </a:schemeClr>
              </a:solidFill>
              <a:ln>
                <a:solidFill>
                  <a:srgbClr val="C00000"/>
                </a:solidFill>
              </a:ln>
            </c:spPr>
          </c:dPt>
          <c:dPt>
            <c:idx val="2"/>
            <c:bubble3D val="0"/>
            <c:spPr>
              <a:solidFill>
                <a:schemeClr val="bg1">
                  <a:lumMod val="85000"/>
                </a:schemeClr>
              </a:solidFill>
              <a:ln>
                <a:solidFill>
                  <a:srgbClr val="C00000"/>
                </a:solidFill>
              </a:ln>
            </c:spPr>
          </c:dPt>
          <c:dPt>
            <c:idx val="3"/>
            <c:bubble3D val="0"/>
            <c:spPr>
              <a:solidFill>
                <a:schemeClr val="bg1">
                  <a:lumMod val="85000"/>
                </a:schemeClr>
              </a:solidFill>
              <a:ln>
                <a:solidFill>
                  <a:srgbClr val="C00000"/>
                </a:solidFill>
              </a:ln>
            </c:spPr>
          </c:dPt>
          <c:dPt>
            <c:idx val="4"/>
            <c:bubble3D val="0"/>
            <c:spPr>
              <a:solidFill>
                <a:schemeClr val="bg1">
                  <a:lumMod val="85000"/>
                </a:schemeClr>
              </a:solidFill>
              <a:ln>
                <a:solidFill>
                  <a:srgbClr val="C00000"/>
                </a:solidFill>
              </a:ln>
            </c:spPr>
          </c:dPt>
          <c:dLbls>
            <c:dLbl>
              <c:idx val="0"/>
              <c:layout>
                <c:manualLayout>
                  <c:x val="-0.18642769336488671"/>
                  <c:y val="0.14150965358331619"/>
                </c:manualLayout>
              </c:layout>
              <c:tx>
                <c:rich>
                  <a:bodyPr/>
                  <a:lstStyle/>
                  <a:p>
                    <a:r>
                      <a:rPr lang="es-PE" b="1" noProof="0" smtClean="0"/>
                      <a:t>T</a:t>
                    </a:r>
                    <a:r>
                      <a:rPr lang="en-US" b="1" dirty="0" err="1" smtClean="0"/>
                      <a:t>rabajadors</a:t>
                    </a:r>
                    <a:r>
                      <a:rPr lang="en-US" b="1" dirty="0" smtClean="0"/>
                      <a:t> de </a:t>
                    </a:r>
                    <a:r>
                      <a:rPr lang="en-US" b="1" dirty="0" err="1" smtClean="0"/>
                      <a:t>Subsistencia</a:t>
                    </a:r>
                    <a:r>
                      <a:rPr lang="en-US" b="1" dirty="0" smtClean="0"/>
                      <a:t> &amp; </a:t>
                    </a:r>
                    <a:r>
                      <a:rPr lang="en-US" b="1" dirty="0" err="1" smtClean="0"/>
                      <a:t>agricultura</a:t>
                    </a:r>
                    <a:r>
                      <a:rPr lang="en-US" b="1" dirty="0" smtClean="0"/>
                      <a:t> (</a:t>
                    </a:r>
                    <a:r>
                      <a:rPr lang="en-US" b="1" dirty="0"/>
                      <a:t>880M)</a:t>
                    </a:r>
                  </a:p>
                </c:rich>
              </c:tx>
              <c:showLegendKey val="0"/>
              <c:showVal val="1"/>
              <c:showCatName val="1"/>
              <c:showSerName val="0"/>
              <c:showPercent val="0"/>
              <c:showBubbleSize val="0"/>
            </c:dLbl>
            <c:dLbl>
              <c:idx val="1"/>
              <c:layout>
                <c:manualLayout>
                  <c:x val="-3.7088451914785346E-2"/>
                  <c:y val="-0.19317829457364338"/>
                </c:manualLayout>
              </c:layout>
              <c:tx>
                <c:rich>
                  <a:bodyPr/>
                  <a:lstStyle/>
                  <a:p>
                    <a:r>
                      <a:rPr lang="es-PE" b="1" noProof="0" smtClean="0"/>
                      <a:t>P</a:t>
                    </a:r>
                    <a:r>
                      <a:rPr lang="en-US" b="1" dirty="0" err="1" smtClean="0"/>
                      <a:t>obres</a:t>
                    </a:r>
                    <a:r>
                      <a:rPr lang="en-US" b="1" dirty="0" smtClean="0"/>
                      <a:t> areas </a:t>
                    </a:r>
                    <a:r>
                      <a:rPr lang="en-US" b="1" dirty="0" err="1" smtClean="0"/>
                      <a:t>urbanas</a:t>
                    </a:r>
                    <a:r>
                      <a:rPr lang="en-US" b="1" baseline="0" dirty="0" smtClean="0"/>
                      <a:t> </a:t>
                    </a:r>
                    <a:endParaRPr lang="en-US" b="1" dirty="0"/>
                  </a:p>
                  <a:p>
                    <a:r>
                      <a:rPr lang="en-US" b="1" dirty="0"/>
                      <a:t>(720M)</a:t>
                    </a:r>
                  </a:p>
                </c:rich>
              </c:tx>
              <c:showLegendKey val="0"/>
              <c:showVal val="1"/>
              <c:showCatName val="1"/>
              <c:showSerName val="0"/>
              <c:showPercent val="0"/>
              <c:showBubbleSize val="0"/>
            </c:dLbl>
            <c:dLbl>
              <c:idx val="2"/>
              <c:layout>
                <c:manualLayout>
                  <c:x val="0.20155143084672814"/>
                  <c:y val="8.1313861930049525E-2"/>
                </c:manualLayout>
              </c:layout>
              <c:tx>
                <c:rich>
                  <a:bodyPr/>
                  <a:lstStyle/>
                  <a:p>
                    <a:r>
                      <a:rPr lang="es-PE" b="1" noProof="0" smtClean="0"/>
                      <a:t>e</a:t>
                    </a:r>
                    <a:r>
                      <a:rPr lang="en-US" b="1" dirty="0" err="1" smtClean="0"/>
                      <a:t>mpleados</a:t>
                    </a:r>
                    <a:r>
                      <a:rPr lang="en-US" b="1" dirty="0" smtClean="0"/>
                      <a:t> </a:t>
                    </a:r>
                    <a:endParaRPr lang="en-US" b="1" dirty="0"/>
                  </a:p>
                  <a:p>
                    <a:r>
                      <a:rPr lang="en-US" b="1" dirty="0" smtClean="0"/>
                      <a:t>(sector</a:t>
                    </a:r>
                    <a:r>
                      <a:rPr lang="en-US" b="1" baseline="0" dirty="0" smtClean="0"/>
                      <a:t> formal)</a:t>
                    </a:r>
                    <a:endParaRPr lang="en-US" b="1" baseline="0" dirty="0"/>
                  </a:p>
                  <a:p>
                    <a:r>
                      <a:rPr lang="en-US" b="1" baseline="0" dirty="0"/>
                      <a:t>1 </a:t>
                    </a:r>
                    <a:r>
                      <a:rPr lang="en-US" b="1" baseline="0" dirty="0" smtClean="0"/>
                      <a:t>billon </a:t>
                    </a:r>
                    <a:endParaRPr lang="en-US" b="1" dirty="0"/>
                  </a:p>
                </c:rich>
              </c:tx>
              <c:showLegendKey val="0"/>
              <c:showVal val="1"/>
              <c:showCatName val="1"/>
              <c:showSerName val="0"/>
              <c:showPercent val="0"/>
              <c:showBubbleSize val="0"/>
            </c:dLbl>
            <c:dLbl>
              <c:idx val="3"/>
              <c:layout/>
              <c:tx>
                <c:rich>
                  <a:bodyPr/>
                  <a:lstStyle/>
                  <a:p>
                    <a:r>
                      <a:rPr lang="es-PE" noProof="0"/>
                      <a:t>w</a:t>
                    </a:r>
                    <a:r>
                      <a:rPr lang="en-US"/>
                      <a:t>/ gov't and SOEs</a:t>
                    </a:r>
                    <a:r>
                      <a:rPr lang="en-US" baseline="0"/>
                      <a:t> (</a:t>
                    </a:r>
                    <a:r>
                      <a:rPr lang="en-US"/>
                      <a:t>200M)</a:t>
                    </a:r>
                  </a:p>
                </c:rich>
              </c:tx>
              <c:showLegendKey val="0"/>
              <c:showVal val="1"/>
              <c:showCatName val="1"/>
              <c:showSerName val="0"/>
              <c:showPercent val="0"/>
              <c:showBubbleSize val="0"/>
            </c:dLbl>
            <c:dLbl>
              <c:idx val="4"/>
              <c:layout/>
              <c:tx>
                <c:rich>
                  <a:bodyPr/>
                  <a:lstStyle/>
                  <a:p>
                    <a:r>
                      <a:rPr lang="es-PE" noProof="0"/>
                      <a:t>w</a:t>
                    </a:r>
                    <a:r>
                      <a:rPr lang="en-US"/>
                      <a:t>/ corporates </a:t>
                    </a:r>
                  </a:p>
                  <a:p>
                    <a:r>
                      <a:rPr lang="en-US"/>
                      <a:t>( 150M)</a:t>
                    </a:r>
                  </a:p>
                </c:rich>
              </c:tx>
              <c:showLegendKey val="0"/>
              <c:showVal val="1"/>
              <c:showCatName val="1"/>
              <c:showSerName val="0"/>
              <c:showPercent val="0"/>
              <c:showBubbleSize val="0"/>
            </c:dLbl>
            <c:txPr>
              <a:bodyPr/>
              <a:lstStyle/>
              <a:p>
                <a:pPr>
                  <a:defRPr lang="es-PE" noProof="0"/>
                </a:pPr>
                <a:endParaRPr lang="es-MX"/>
              </a:p>
            </c:txPr>
            <c:showLegendKey val="0"/>
            <c:showVal val="1"/>
            <c:showCatName val="1"/>
            <c:showSerName val="0"/>
            <c:showPercent val="0"/>
            <c:showBubbleSize val="0"/>
            <c:showLeaderLines val="1"/>
          </c:dLbls>
          <c:cat>
            <c:strRef>
              <c:f>Sheet1!$A$2:$A$6</c:f>
              <c:strCache>
                <c:ptCount val="3"/>
                <c:pt idx="0">
                  <c:v>subsistence &amp; agricultural workers</c:v>
                </c:pt>
                <c:pt idx="1">
                  <c:v>urban poor</c:v>
                </c:pt>
                <c:pt idx="2">
                  <c:v>w/ SMEs</c:v>
                </c:pt>
              </c:strCache>
            </c:strRef>
          </c:cat>
          <c:val>
            <c:numRef>
              <c:f>Sheet1!$B$2:$B$6</c:f>
              <c:numCache>
                <c:formatCode>General</c:formatCode>
                <c:ptCount val="5"/>
                <c:pt idx="0">
                  <c:v>880</c:v>
                </c:pt>
                <c:pt idx="1">
                  <c:v>720</c:v>
                </c:pt>
                <c:pt idx="2">
                  <c:v>1000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es-PE" sz="1200" noProof="0">
          <a:solidFill>
            <a:srgbClr val="014C6D"/>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50071474785601267"/>
          <c:y val="0.10434618016813021"/>
          <c:w val="0.49820076955709691"/>
          <c:h val="0.87341453564072102"/>
        </c:manualLayout>
      </c:layout>
      <c:bar3DChart>
        <c:barDir val="bar"/>
        <c:grouping val="clustered"/>
        <c:varyColors val="0"/>
        <c:ser>
          <c:idx val="0"/>
          <c:order val="0"/>
          <c:spPr>
            <a:solidFill>
              <a:srgbClr val="4F81BD"/>
            </a:solidFill>
            <a:ln w="25400">
              <a:noFill/>
            </a:ln>
          </c:spPr>
          <c:invertIfNegative val="0"/>
          <c:dLbls>
            <c:dLbl>
              <c:idx val="0"/>
              <c:layout>
                <c:manualLayout>
                  <c:x val="2.7873722449575061E-2"/>
                  <c:y val="1.2130518649717465E-2"/>
                </c:manualLayout>
              </c:layout>
              <c:showLegendKey val="0"/>
              <c:showVal val="1"/>
              <c:showCatName val="0"/>
              <c:showSerName val="0"/>
              <c:showPercent val="0"/>
              <c:showBubbleSize val="0"/>
            </c:dLbl>
            <c:dLbl>
              <c:idx val="1"/>
              <c:layout>
                <c:manualLayout>
                  <c:x val="2.6406684425912954E-2"/>
                  <c:y val="1.0108765541431105E-2"/>
                </c:manualLayout>
              </c:layout>
              <c:showLegendKey val="0"/>
              <c:showVal val="1"/>
              <c:showCatName val="0"/>
              <c:showSerName val="0"/>
              <c:showPercent val="0"/>
              <c:showBubbleSize val="0"/>
            </c:dLbl>
            <c:dLbl>
              <c:idx val="2"/>
              <c:layout>
                <c:manualLayout>
                  <c:x val="1.6137418260280135E-2"/>
                  <c:y val="2.0217531082862249E-3"/>
                </c:manualLayout>
              </c:layout>
              <c:showLegendKey val="0"/>
              <c:showVal val="1"/>
              <c:showCatName val="0"/>
              <c:showSerName val="0"/>
              <c:showPercent val="0"/>
              <c:showBubbleSize val="0"/>
            </c:dLbl>
            <c:dLbl>
              <c:idx val="3"/>
              <c:layout>
                <c:manualLayout>
                  <c:x val="2.4939646402251065E-2"/>
                  <c:y val="6.0652593248586824E-3"/>
                </c:manualLayout>
              </c:layout>
              <c:showLegendKey val="0"/>
              <c:showVal val="1"/>
              <c:showCatName val="0"/>
              <c:showSerName val="0"/>
              <c:showPercent val="0"/>
              <c:showBubbleSize val="0"/>
            </c:dLbl>
            <c:dLbl>
              <c:idx val="4"/>
              <c:layout>
                <c:manualLayout>
                  <c:x val="2.4939646402251065E-2"/>
                  <c:y val="1.4152271758003499E-2"/>
                </c:manualLayout>
              </c:layout>
              <c:showLegendKey val="0"/>
              <c:showVal val="1"/>
              <c:showCatName val="0"/>
              <c:showSerName val="0"/>
              <c:showPercent val="0"/>
              <c:showBubbleSize val="0"/>
            </c:dLbl>
            <c:dLbl>
              <c:idx val="5"/>
              <c:layout>
                <c:manualLayout>
                  <c:x val="2.9340760473236409E-2"/>
                  <c:y val="1.6174024866289737E-2"/>
                </c:manualLayout>
              </c:layout>
              <c:showLegendKey val="0"/>
              <c:showVal val="1"/>
              <c:showCatName val="0"/>
              <c:showSerName val="0"/>
              <c:showPercent val="0"/>
              <c:showBubbleSize val="0"/>
            </c:dLbl>
            <c:dLbl>
              <c:idx val="6"/>
              <c:layout>
                <c:manualLayout>
                  <c:x val="2.3472608378589211E-2"/>
                  <c:y val="1.2130518649717465E-2"/>
                </c:manualLayout>
              </c:layout>
              <c:showLegendKey val="0"/>
              <c:showVal val="1"/>
              <c:showCatName val="0"/>
              <c:showSerName val="0"/>
              <c:showPercent val="0"/>
              <c:showBubbleSize val="0"/>
            </c:dLbl>
            <c:dLbl>
              <c:idx val="7"/>
              <c:layout>
                <c:manualLayout>
                  <c:x val="3.2274836520560443E-2"/>
                  <c:y val="8.0870124331448526E-3"/>
                </c:manualLayout>
              </c:layout>
              <c:showLegendKey val="0"/>
              <c:showVal val="1"/>
              <c:showCatName val="0"/>
              <c:showSerName val="0"/>
              <c:showPercent val="0"/>
              <c:showBubbleSize val="0"/>
            </c:dLbl>
            <c:dLbl>
              <c:idx val="8"/>
              <c:layout>
                <c:manualLayout>
                  <c:x val="1.4670380236618343E-2"/>
                  <c:y val="6.0652593248586824E-3"/>
                </c:manualLayout>
              </c:layout>
              <c:showLegendKey val="0"/>
              <c:showVal val="1"/>
              <c:showCatName val="0"/>
              <c:showSerName val="0"/>
              <c:showPercent val="0"/>
              <c:showBubbleSize val="0"/>
            </c:dLbl>
            <c:dLbl>
              <c:idx val="9"/>
              <c:layout>
                <c:manualLayout>
                  <c:x val="1.7604456283941725E-2"/>
                  <c:y val="8.0870124331448526E-3"/>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strRef>
              <c:f>Hoja1!$A$51:$A$60</c:f>
              <c:strCache>
                <c:ptCount val="10"/>
                <c:pt idx="0">
                  <c:v>En casa /debajo un colchón /en una alcancía / en un frasco en la cocina</c:v>
                </c:pt>
                <c:pt idx="1">
                  <c:v>En mi bolso /en mi bolsillo (como forma de ahorro, no el dinero que gasta diariamente)</c:v>
                </c:pt>
                <c:pt idx="2">
                  <c:v>Grupos de ahorro: Cadena</c:v>
                </c:pt>
                <c:pt idx="3">
                  <c:v>En un Banco (incluso Bancamía, Banco de la Mujer)</c:v>
                </c:pt>
                <c:pt idx="4">
                  <c:v>Con un miembro de la familia/amigo/vecino  </c:v>
                </c:pt>
                <c:pt idx="5">
                  <c:v>Dándole préstamos a amigos /un miembro de la familia/vecino</c:v>
                </c:pt>
                <c:pt idx="6">
                  <c:v>Comprando bienes no-perecederos al por mayor por adelantado (paca de azúcar /arroz..)</c:v>
                </c:pt>
                <c:pt idx="7">
                  <c:v>Invirtiendo en un negocio</c:v>
                </c:pt>
                <c:pt idx="8">
                  <c:v>Otro</c:v>
                </c:pt>
                <c:pt idx="9">
                  <c:v>Ninguno</c:v>
                </c:pt>
              </c:strCache>
            </c:strRef>
          </c:cat>
          <c:val>
            <c:numRef>
              <c:f>Hoja1!$B$51:$B$60</c:f>
              <c:numCache>
                <c:formatCode>General</c:formatCode>
                <c:ptCount val="10"/>
                <c:pt idx="0">
                  <c:v>37</c:v>
                </c:pt>
                <c:pt idx="1">
                  <c:v>19</c:v>
                </c:pt>
                <c:pt idx="2">
                  <c:v>11</c:v>
                </c:pt>
                <c:pt idx="3">
                  <c:v>10</c:v>
                </c:pt>
                <c:pt idx="4">
                  <c:v>8</c:v>
                </c:pt>
                <c:pt idx="5">
                  <c:v>7</c:v>
                </c:pt>
                <c:pt idx="6">
                  <c:v>6</c:v>
                </c:pt>
                <c:pt idx="7">
                  <c:v>5</c:v>
                </c:pt>
                <c:pt idx="8">
                  <c:v>6</c:v>
                </c:pt>
                <c:pt idx="9">
                  <c:v>31</c:v>
                </c:pt>
              </c:numCache>
            </c:numRef>
          </c:val>
        </c:ser>
        <c:dLbls>
          <c:showLegendKey val="0"/>
          <c:showVal val="1"/>
          <c:showCatName val="0"/>
          <c:showSerName val="0"/>
          <c:showPercent val="0"/>
          <c:showBubbleSize val="0"/>
        </c:dLbls>
        <c:gapWidth val="75"/>
        <c:shape val="cylinder"/>
        <c:axId val="135787264"/>
        <c:axId val="135788800"/>
        <c:axId val="0"/>
      </c:bar3DChart>
      <c:catAx>
        <c:axId val="135787264"/>
        <c:scaling>
          <c:orientation val="maxMin"/>
        </c:scaling>
        <c:delete val="0"/>
        <c:axPos val="l"/>
        <c:numFmt formatCode="General" sourceLinked="1"/>
        <c:majorTickMark val="none"/>
        <c:minorTickMark val="none"/>
        <c:tickLblPos val="nextTo"/>
        <c:spPr>
          <a:ln w="3175">
            <a:solidFill>
              <a:srgbClr val="808080"/>
            </a:solidFill>
            <a:prstDash val="solid"/>
          </a:ln>
        </c:spPr>
        <c:crossAx val="135788800"/>
        <c:crosses val="autoZero"/>
        <c:auto val="1"/>
        <c:lblAlgn val="ctr"/>
        <c:lblOffset val="100"/>
        <c:noMultiLvlLbl val="0"/>
      </c:catAx>
      <c:valAx>
        <c:axId val="135788800"/>
        <c:scaling>
          <c:orientation val="minMax"/>
        </c:scaling>
        <c:delete val="0"/>
        <c:axPos val="b"/>
        <c:numFmt formatCode="General" sourceLinked="1"/>
        <c:majorTickMark val="none"/>
        <c:minorTickMark val="none"/>
        <c:tickLblPos val="nextTo"/>
        <c:spPr>
          <a:ln w="3175">
            <a:solidFill>
              <a:srgbClr val="808080"/>
            </a:solidFill>
            <a:prstDash val="solid"/>
          </a:ln>
        </c:spPr>
        <c:crossAx val="135787264"/>
        <c:crosses val="max"/>
        <c:crossBetween val="between"/>
        <c:majorUnit val="10"/>
      </c:valAx>
      <c:spPr>
        <a:noFill/>
        <a:ln w="25400">
          <a:noFill/>
        </a:ln>
      </c:spPr>
    </c:plotArea>
    <c:plotVisOnly val="1"/>
    <c:dispBlanksAs val="gap"/>
    <c:showDLblsOverMax val="0"/>
  </c:chart>
  <c:spPr>
    <a:noFill/>
    <a:ln w="3175">
      <a:noFill/>
      <a:prstDash val="solid"/>
    </a:ln>
  </c:spPr>
  <c:txPr>
    <a:bodyPr/>
    <a:lstStyle/>
    <a:p>
      <a:pPr>
        <a:defRPr sz="1200"/>
      </a:pPr>
      <a:endParaRPr lang="es-MX"/>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spPr>
            <a:solidFill>
              <a:srgbClr val="4F81BD"/>
            </a:solidFill>
            <a:ln w="25400">
              <a:noFill/>
            </a:ln>
          </c:spPr>
          <c:invertIfNegative val="0"/>
          <c:dPt>
            <c:idx val="9"/>
            <c:invertIfNegative val="0"/>
            <c:bubble3D val="0"/>
            <c:spPr>
              <a:solidFill>
                <a:srgbClr val="FF0000"/>
              </a:solidFill>
              <a:ln w="25400">
                <a:noFill/>
              </a:ln>
            </c:spPr>
          </c:dPt>
          <c:dLbls>
            <c:dLbl>
              <c:idx val="0"/>
              <c:layout>
                <c:manualLayout>
                  <c:x val="1.3203342212956409E-2"/>
                  <c:y val="-6.0652593248586876E-3"/>
                </c:manualLayout>
              </c:layout>
              <c:showLegendKey val="0"/>
              <c:showVal val="1"/>
              <c:showCatName val="0"/>
              <c:showSerName val="0"/>
              <c:showPercent val="0"/>
              <c:showBubbleSize val="0"/>
            </c:dLbl>
            <c:dLbl>
              <c:idx val="1"/>
              <c:layout>
                <c:manualLayout>
                  <c:x val="8.8022281419710309E-3"/>
                  <c:y val="-4.043506216572422E-3"/>
                </c:manualLayout>
              </c:layout>
              <c:showLegendKey val="0"/>
              <c:showVal val="1"/>
              <c:showCatName val="0"/>
              <c:showSerName val="0"/>
              <c:showPercent val="0"/>
              <c:showBubbleSize val="0"/>
            </c:dLbl>
            <c:dLbl>
              <c:idx val="2"/>
              <c:layout>
                <c:manualLayout>
                  <c:x val="1.4670380236618338E-2"/>
                  <c:y val="-8.0870124331448526E-3"/>
                </c:manualLayout>
              </c:layout>
              <c:showLegendKey val="0"/>
              <c:showVal val="1"/>
              <c:showCatName val="0"/>
              <c:showSerName val="0"/>
              <c:showPercent val="0"/>
              <c:showBubbleSize val="0"/>
            </c:dLbl>
            <c:dLbl>
              <c:idx val="3"/>
              <c:layout>
                <c:manualLayout>
                  <c:x val="1.1736304189294604E-2"/>
                  <c:y val="-6.0652593248586876E-3"/>
                </c:manualLayout>
              </c:layout>
              <c:showLegendKey val="0"/>
              <c:showVal val="1"/>
              <c:showCatName val="0"/>
              <c:showSerName val="0"/>
              <c:showPercent val="0"/>
              <c:showBubbleSize val="0"/>
            </c:dLbl>
            <c:dLbl>
              <c:idx val="4"/>
              <c:layout>
                <c:manualLayout>
                  <c:x val="1.4670380236618338E-2"/>
                  <c:y val="0"/>
                </c:manualLayout>
              </c:layout>
              <c:showLegendKey val="0"/>
              <c:showVal val="1"/>
              <c:showCatName val="0"/>
              <c:showSerName val="0"/>
              <c:showPercent val="0"/>
              <c:showBubbleSize val="0"/>
            </c:dLbl>
            <c:dLbl>
              <c:idx val="5"/>
              <c:layout>
                <c:manualLayout>
                  <c:x val="1.3203342212956409E-2"/>
                  <c:y val="0"/>
                </c:manualLayout>
              </c:layout>
              <c:showLegendKey val="0"/>
              <c:showVal val="1"/>
              <c:showCatName val="0"/>
              <c:showSerName val="0"/>
              <c:showPercent val="0"/>
              <c:showBubbleSize val="0"/>
            </c:dLbl>
            <c:dLbl>
              <c:idx val="6"/>
              <c:layout>
                <c:manualLayout>
                  <c:x val="1.6137418260280041E-2"/>
                  <c:y val="-4.043506216572422E-3"/>
                </c:manualLayout>
              </c:layout>
              <c:showLegendKey val="0"/>
              <c:showVal val="1"/>
              <c:showCatName val="0"/>
              <c:showSerName val="0"/>
              <c:showPercent val="0"/>
              <c:showBubbleSize val="0"/>
            </c:dLbl>
            <c:dLbl>
              <c:idx val="7"/>
              <c:layout>
                <c:manualLayout>
                  <c:x val="1.7604456283941902E-2"/>
                  <c:y val="-2.021753108286221E-3"/>
                </c:manualLayout>
              </c:layout>
              <c:showLegendKey val="0"/>
              <c:showVal val="1"/>
              <c:showCatName val="0"/>
              <c:showSerName val="0"/>
              <c:showPercent val="0"/>
              <c:showBubbleSize val="0"/>
            </c:dLbl>
            <c:dLbl>
              <c:idx val="8"/>
              <c:layout>
                <c:manualLayout>
                  <c:x val="1.9071494307603725E-2"/>
                  <c:y val="-8.0870124331448526E-3"/>
                </c:manualLayout>
              </c:layout>
              <c:showLegendKey val="0"/>
              <c:showVal val="1"/>
              <c:showCatName val="0"/>
              <c:showSerName val="0"/>
              <c:showPercent val="0"/>
              <c:showBubbleSize val="0"/>
            </c:dLbl>
            <c:dLbl>
              <c:idx val="9"/>
              <c:layout>
                <c:manualLayout>
                  <c:x val="1.4670380236618338E-2"/>
                  <c:y val="-8.0870124331448526E-3"/>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strRef>
              <c:f>Hoja1!$A$113:$A$122</c:f>
              <c:strCache>
                <c:ptCount val="10"/>
                <c:pt idx="0">
                  <c:v>Familia/amigos/vecinos</c:v>
                </c:pt>
                <c:pt idx="1">
                  <c:v>Fiado/ tendero</c:v>
                </c:pt>
                <c:pt idx="2">
                  <c:v>Banco</c:v>
                </c:pt>
                <c:pt idx="3">
                  <c:v>Prestamista</c:v>
                </c:pt>
                <c:pt idx="4">
                  <c:v>Tarjeta de crédito</c:v>
                </c:pt>
                <c:pt idx="5">
                  <c:v>Institución microfinanciera</c:v>
                </c:pt>
                <c:pt idx="6">
                  <c:v>Compra-Venta/empeño</c:v>
                </c:pt>
                <c:pt idx="7">
                  <c:v>Compra  (compra ahora, paga después)</c:v>
                </c:pt>
                <c:pt idx="8">
                  <c:v>Otro</c:v>
                </c:pt>
                <c:pt idx="9">
                  <c:v>Ninguno</c:v>
                </c:pt>
              </c:strCache>
            </c:strRef>
          </c:cat>
          <c:val>
            <c:numRef>
              <c:f>Hoja1!$B$113:$B$122</c:f>
              <c:numCache>
                <c:formatCode>General</c:formatCode>
                <c:ptCount val="10"/>
                <c:pt idx="0">
                  <c:v>25</c:v>
                </c:pt>
                <c:pt idx="1">
                  <c:v>11</c:v>
                </c:pt>
                <c:pt idx="2">
                  <c:v>10</c:v>
                </c:pt>
                <c:pt idx="3">
                  <c:v>9</c:v>
                </c:pt>
                <c:pt idx="4">
                  <c:v>6</c:v>
                </c:pt>
                <c:pt idx="5">
                  <c:v>5</c:v>
                </c:pt>
                <c:pt idx="6">
                  <c:v>4</c:v>
                </c:pt>
                <c:pt idx="7">
                  <c:v>4</c:v>
                </c:pt>
                <c:pt idx="8">
                  <c:v>4</c:v>
                </c:pt>
                <c:pt idx="9">
                  <c:v>47</c:v>
                </c:pt>
              </c:numCache>
            </c:numRef>
          </c:val>
        </c:ser>
        <c:dLbls>
          <c:showLegendKey val="0"/>
          <c:showVal val="1"/>
          <c:showCatName val="0"/>
          <c:showSerName val="0"/>
          <c:showPercent val="0"/>
          <c:showBubbleSize val="0"/>
        </c:dLbls>
        <c:gapWidth val="25"/>
        <c:shape val="cylinder"/>
        <c:axId val="135942144"/>
        <c:axId val="135943680"/>
        <c:axId val="0"/>
      </c:bar3DChart>
      <c:catAx>
        <c:axId val="135942144"/>
        <c:scaling>
          <c:orientation val="maxMin"/>
        </c:scaling>
        <c:delete val="0"/>
        <c:axPos val="l"/>
        <c:numFmt formatCode="General" sourceLinked="1"/>
        <c:majorTickMark val="none"/>
        <c:minorTickMark val="none"/>
        <c:tickLblPos val="nextTo"/>
        <c:spPr>
          <a:ln w="3175">
            <a:solidFill>
              <a:srgbClr val="808080"/>
            </a:solidFill>
            <a:prstDash val="solid"/>
          </a:ln>
        </c:spPr>
        <c:crossAx val="135943680"/>
        <c:crosses val="autoZero"/>
        <c:auto val="1"/>
        <c:lblAlgn val="ctr"/>
        <c:lblOffset val="100"/>
        <c:noMultiLvlLbl val="0"/>
      </c:catAx>
      <c:valAx>
        <c:axId val="135943680"/>
        <c:scaling>
          <c:orientation val="minMax"/>
        </c:scaling>
        <c:delete val="0"/>
        <c:axPos val="b"/>
        <c:numFmt formatCode="General" sourceLinked="1"/>
        <c:majorTickMark val="none"/>
        <c:minorTickMark val="none"/>
        <c:tickLblPos val="nextTo"/>
        <c:spPr>
          <a:ln w="3175">
            <a:solidFill>
              <a:srgbClr val="808080"/>
            </a:solidFill>
            <a:prstDash val="solid"/>
          </a:ln>
        </c:spPr>
        <c:crossAx val="135942144"/>
        <c:crosses val="max"/>
        <c:crossBetween val="between"/>
      </c:valAx>
      <c:spPr>
        <a:noFill/>
        <a:ln w="25400">
          <a:noFill/>
        </a:ln>
      </c:spPr>
    </c:plotArea>
    <c:plotVisOnly val="1"/>
    <c:dispBlanksAs val="gap"/>
    <c:showDLblsOverMax val="0"/>
  </c:chart>
  <c:spPr>
    <a:noFill/>
    <a:ln w="3175">
      <a:noFill/>
      <a:prstDash val="solid"/>
    </a:ln>
  </c:spPr>
  <c:txPr>
    <a:bodyPr/>
    <a:lstStyle/>
    <a:p>
      <a:pPr>
        <a:defRPr sz="1200"/>
      </a:pPr>
      <a:endParaRPr lang="es-MX"/>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Hoja1!$A$201</c:f>
              <c:strCache>
                <c:ptCount val="1"/>
                <c:pt idx="0">
                  <c:v> Sí</c:v>
                </c:pt>
              </c:strCache>
            </c:strRef>
          </c:tx>
          <c:spPr>
            <a:solidFill>
              <a:srgbClr val="92D050"/>
            </a:solidFill>
          </c:spPr>
          <c:invertIfNegative val="0"/>
          <c:cat>
            <c:multiLvlStrRef>
              <c:f>Hoja1!$B$199:$M$200</c:f>
              <c:multiLvlStrCache>
                <c:ptCount val="12"/>
                <c:lvl>
                  <c:pt idx="0">
                    <c:v>Bogotá</c:v>
                  </c:pt>
                  <c:pt idx="1">
                    <c:v>Cali</c:v>
                  </c:pt>
                  <c:pt idx="2">
                    <c:v>Barranquilla</c:v>
                  </c:pt>
                  <c:pt idx="3">
                    <c:v>urbano</c:v>
                  </c:pt>
                  <c:pt idx="4">
                    <c:v>rural</c:v>
                  </c:pt>
                  <c:pt idx="5">
                    <c:v>UNO</c:v>
                  </c:pt>
                  <c:pt idx="6">
                    <c:v>DOS</c:v>
                  </c:pt>
                  <c:pt idx="7">
                    <c:v>18-30</c:v>
                  </c:pt>
                  <c:pt idx="8">
                    <c:v>31-50</c:v>
                  </c:pt>
                  <c:pt idx="9">
                    <c:v>51-65</c:v>
                  </c:pt>
                  <c:pt idx="10">
                    <c:v>hombres</c:v>
                  </c:pt>
                  <c:pt idx="11">
                    <c:v>mujeres</c:v>
                  </c:pt>
                </c:lvl>
                <c:lvl>
                  <c:pt idx="0">
                    <c:v>ciudad</c:v>
                  </c:pt>
                  <c:pt idx="3">
                    <c:v>zona</c:v>
                  </c:pt>
                  <c:pt idx="5">
                    <c:v>estrato</c:v>
                  </c:pt>
                  <c:pt idx="7">
                    <c:v>edad</c:v>
                  </c:pt>
                  <c:pt idx="10">
                    <c:v>género</c:v>
                  </c:pt>
                </c:lvl>
              </c:multiLvlStrCache>
            </c:multiLvlStrRef>
          </c:cat>
          <c:val>
            <c:numRef>
              <c:f>Hoja1!$B$201:$M$201</c:f>
              <c:numCache>
                <c:formatCode>General</c:formatCode>
                <c:ptCount val="12"/>
                <c:pt idx="0">
                  <c:v>43</c:v>
                </c:pt>
                <c:pt idx="1">
                  <c:v>41</c:v>
                </c:pt>
                <c:pt idx="2">
                  <c:v>53</c:v>
                </c:pt>
                <c:pt idx="3">
                  <c:v>44</c:v>
                </c:pt>
                <c:pt idx="4">
                  <c:v>46</c:v>
                </c:pt>
                <c:pt idx="5">
                  <c:v>46</c:v>
                </c:pt>
                <c:pt idx="6">
                  <c:v>44</c:v>
                </c:pt>
                <c:pt idx="7">
                  <c:v>56</c:v>
                </c:pt>
                <c:pt idx="8">
                  <c:v>42</c:v>
                </c:pt>
                <c:pt idx="9">
                  <c:v>30</c:v>
                </c:pt>
                <c:pt idx="10">
                  <c:v>49</c:v>
                </c:pt>
                <c:pt idx="11">
                  <c:v>41</c:v>
                </c:pt>
              </c:numCache>
            </c:numRef>
          </c:val>
        </c:ser>
        <c:ser>
          <c:idx val="1"/>
          <c:order val="1"/>
          <c:tx>
            <c:strRef>
              <c:f>Hoja1!$A$203</c:f>
              <c:strCache>
                <c:ptCount val="1"/>
                <c:pt idx="0">
                  <c:v> No</c:v>
                </c:pt>
              </c:strCache>
            </c:strRef>
          </c:tx>
          <c:invertIfNegative val="0"/>
          <c:cat>
            <c:multiLvlStrRef>
              <c:f>Hoja1!$B$199:$M$200</c:f>
              <c:multiLvlStrCache>
                <c:ptCount val="12"/>
                <c:lvl>
                  <c:pt idx="0">
                    <c:v>Bogotá</c:v>
                  </c:pt>
                  <c:pt idx="1">
                    <c:v>Cali</c:v>
                  </c:pt>
                  <c:pt idx="2">
                    <c:v>Barranquilla</c:v>
                  </c:pt>
                  <c:pt idx="3">
                    <c:v>urbano</c:v>
                  </c:pt>
                  <c:pt idx="4">
                    <c:v>rural</c:v>
                  </c:pt>
                  <c:pt idx="5">
                    <c:v>UNO</c:v>
                  </c:pt>
                  <c:pt idx="6">
                    <c:v>DOS</c:v>
                  </c:pt>
                  <c:pt idx="7">
                    <c:v>18-30</c:v>
                  </c:pt>
                  <c:pt idx="8">
                    <c:v>31-50</c:v>
                  </c:pt>
                  <c:pt idx="9">
                    <c:v>51-65</c:v>
                  </c:pt>
                  <c:pt idx="10">
                    <c:v>hombres</c:v>
                  </c:pt>
                  <c:pt idx="11">
                    <c:v>mujeres</c:v>
                  </c:pt>
                </c:lvl>
                <c:lvl>
                  <c:pt idx="0">
                    <c:v>ciudad</c:v>
                  </c:pt>
                  <c:pt idx="3">
                    <c:v>zona</c:v>
                  </c:pt>
                  <c:pt idx="5">
                    <c:v>estrato</c:v>
                  </c:pt>
                  <c:pt idx="7">
                    <c:v>edad</c:v>
                  </c:pt>
                  <c:pt idx="10">
                    <c:v>género</c:v>
                  </c:pt>
                </c:lvl>
              </c:multiLvlStrCache>
            </c:multiLvlStrRef>
          </c:cat>
          <c:val>
            <c:numRef>
              <c:f>Hoja1!$B$203:$M$203</c:f>
              <c:numCache>
                <c:formatCode>General</c:formatCode>
                <c:ptCount val="12"/>
                <c:pt idx="0">
                  <c:v>42</c:v>
                </c:pt>
                <c:pt idx="1">
                  <c:v>36</c:v>
                </c:pt>
                <c:pt idx="2">
                  <c:v>23</c:v>
                </c:pt>
                <c:pt idx="3">
                  <c:v>38</c:v>
                </c:pt>
                <c:pt idx="4">
                  <c:v>34</c:v>
                </c:pt>
                <c:pt idx="5">
                  <c:v>35</c:v>
                </c:pt>
                <c:pt idx="6">
                  <c:v>38</c:v>
                </c:pt>
                <c:pt idx="7">
                  <c:v>29</c:v>
                </c:pt>
                <c:pt idx="8">
                  <c:v>37</c:v>
                </c:pt>
                <c:pt idx="9">
                  <c:v>52</c:v>
                </c:pt>
                <c:pt idx="10">
                  <c:v>34</c:v>
                </c:pt>
                <c:pt idx="11">
                  <c:v>40</c:v>
                </c:pt>
              </c:numCache>
            </c:numRef>
          </c:val>
        </c:ser>
        <c:ser>
          <c:idx val="2"/>
          <c:order val="2"/>
          <c:tx>
            <c:strRef>
              <c:f>Hoja1!$A$202</c:f>
              <c:strCache>
                <c:ptCount val="1"/>
                <c:pt idx="0">
                  <c:v> Quizás</c:v>
                </c:pt>
              </c:strCache>
            </c:strRef>
          </c:tx>
          <c:spPr>
            <a:solidFill>
              <a:srgbClr val="FFC000"/>
            </a:solidFill>
          </c:spPr>
          <c:invertIfNegative val="0"/>
          <c:cat>
            <c:multiLvlStrRef>
              <c:f>Hoja1!$B$199:$M$200</c:f>
              <c:multiLvlStrCache>
                <c:ptCount val="12"/>
                <c:lvl>
                  <c:pt idx="0">
                    <c:v>Bogotá</c:v>
                  </c:pt>
                  <c:pt idx="1">
                    <c:v>Cali</c:v>
                  </c:pt>
                  <c:pt idx="2">
                    <c:v>Barranquilla</c:v>
                  </c:pt>
                  <c:pt idx="3">
                    <c:v>urbano</c:v>
                  </c:pt>
                  <c:pt idx="4">
                    <c:v>rural</c:v>
                  </c:pt>
                  <c:pt idx="5">
                    <c:v>UNO</c:v>
                  </c:pt>
                  <c:pt idx="6">
                    <c:v>DOS</c:v>
                  </c:pt>
                  <c:pt idx="7">
                    <c:v>18-30</c:v>
                  </c:pt>
                  <c:pt idx="8">
                    <c:v>31-50</c:v>
                  </c:pt>
                  <c:pt idx="9">
                    <c:v>51-65</c:v>
                  </c:pt>
                  <c:pt idx="10">
                    <c:v>hombres</c:v>
                  </c:pt>
                  <c:pt idx="11">
                    <c:v>mujeres</c:v>
                  </c:pt>
                </c:lvl>
                <c:lvl>
                  <c:pt idx="0">
                    <c:v>ciudad</c:v>
                  </c:pt>
                  <c:pt idx="3">
                    <c:v>zona</c:v>
                  </c:pt>
                  <c:pt idx="5">
                    <c:v>estrato</c:v>
                  </c:pt>
                  <c:pt idx="7">
                    <c:v>edad</c:v>
                  </c:pt>
                  <c:pt idx="10">
                    <c:v>género</c:v>
                  </c:pt>
                </c:lvl>
              </c:multiLvlStrCache>
            </c:multiLvlStrRef>
          </c:cat>
          <c:val>
            <c:numRef>
              <c:f>Hoja1!$B$202:$M$202</c:f>
              <c:numCache>
                <c:formatCode>General</c:formatCode>
                <c:ptCount val="12"/>
                <c:pt idx="0">
                  <c:v>15</c:v>
                </c:pt>
                <c:pt idx="1">
                  <c:v>23</c:v>
                </c:pt>
                <c:pt idx="2">
                  <c:v>24</c:v>
                </c:pt>
                <c:pt idx="3">
                  <c:v>18</c:v>
                </c:pt>
                <c:pt idx="4">
                  <c:v>20</c:v>
                </c:pt>
                <c:pt idx="5">
                  <c:v>19</c:v>
                </c:pt>
                <c:pt idx="6">
                  <c:v>18</c:v>
                </c:pt>
                <c:pt idx="7">
                  <c:v>15</c:v>
                </c:pt>
                <c:pt idx="8">
                  <c:v>21</c:v>
                </c:pt>
                <c:pt idx="9">
                  <c:v>18</c:v>
                </c:pt>
                <c:pt idx="10">
                  <c:v>17</c:v>
                </c:pt>
                <c:pt idx="11">
                  <c:v>19</c:v>
                </c:pt>
              </c:numCache>
            </c:numRef>
          </c:val>
        </c:ser>
        <c:dLbls>
          <c:showLegendKey val="0"/>
          <c:showVal val="1"/>
          <c:showCatName val="0"/>
          <c:showSerName val="0"/>
          <c:showPercent val="0"/>
          <c:showBubbleSize val="0"/>
        </c:dLbls>
        <c:gapWidth val="150"/>
        <c:shape val="box"/>
        <c:axId val="135910144"/>
        <c:axId val="135911680"/>
        <c:axId val="0"/>
      </c:bar3DChart>
      <c:catAx>
        <c:axId val="135910144"/>
        <c:scaling>
          <c:orientation val="minMax"/>
        </c:scaling>
        <c:delete val="0"/>
        <c:axPos val="b"/>
        <c:majorTickMark val="out"/>
        <c:minorTickMark val="none"/>
        <c:tickLblPos val="nextTo"/>
        <c:crossAx val="135911680"/>
        <c:crosses val="autoZero"/>
        <c:auto val="1"/>
        <c:lblAlgn val="ctr"/>
        <c:lblOffset val="100"/>
        <c:noMultiLvlLbl val="0"/>
      </c:catAx>
      <c:valAx>
        <c:axId val="135911680"/>
        <c:scaling>
          <c:orientation val="minMax"/>
        </c:scaling>
        <c:delete val="0"/>
        <c:axPos val="l"/>
        <c:numFmt formatCode="0%" sourceLinked="1"/>
        <c:majorTickMark val="out"/>
        <c:minorTickMark val="none"/>
        <c:tickLblPos val="nextTo"/>
        <c:crossAx val="135910144"/>
        <c:crosses val="autoZero"/>
        <c:crossBetween val="between"/>
      </c:valAx>
    </c:plotArea>
    <c:legend>
      <c:legendPos val="r"/>
      <c:layout>
        <c:manualLayout>
          <c:xMode val="edge"/>
          <c:yMode val="edge"/>
          <c:x val="0"/>
          <c:y val="0.77443294282494657"/>
          <c:w val="0.12455374844048009"/>
          <c:h val="0.22139971975902903"/>
        </c:manualLayout>
      </c:layout>
      <c:overlay val="0"/>
    </c:legend>
    <c:plotVisOnly val="1"/>
    <c:dispBlanksAs val="gap"/>
    <c:showDLblsOverMax val="0"/>
  </c:chart>
  <c:txPr>
    <a:bodyPr/>
    <a:lstStyle/>
    <a:p>
      <a:pPr>
        <a:defRPr sz="1200"/>
      </a:pPr>
      <a:endParaRPr lang="es-MX"/>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B790D-43C4-4630-AF8D-F248953E72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ABB5226-D146-49D1-A19B-93989ADDEE3F}">
      <dgm:prSet phldrT="[Text]" custT="1"/>
      <dgm:spPr>
        <a:solidFill>
          <a:schemeClr val="accent1">
            <a:lumMod val="50000"/>
          </a:schemeClr>
        </a:solidFill>
      </dgm:spPr>
      <dgm:t>
        <a:bodyPr/>
        <a:lstStyle/>
        <a:p>
          <a:r>
            <a:rPr lang="es-PE" sz="1050" b="1" noProof="0" dirty="0" smtClean="0"/>
            <a:t>Escasa red de agencias</a:t>
          </a:r>
          <a:endParaRPr lang="es-PE" sz="1050" b="1" noProof="0" dirty="0"/>
        </a:p>
      </dgm:t>
    </dgm:pt>
    <dgm:pt modelId="{E32133E6-82D5-4DE8-BEBE-44577BF97830}" type="parTrans" cxnId="{96E700F6-3CBB-4260-86B0-1A74A67AD151}">
      <dgm:prSet/>
      <dgm:spPr/>
      <dgm:t>
        <a:bodyPr/>
        <a:lstStyle/>
        <a:p>
          <a:endParaRPr lang="es-PE" sz="2000" noProof="0"/>
        </a:p>
      </dgm:t>
    </dgm:pt>
    <dgm:pt modelId="{277797C5-4D1D-4F96-B8AE-529C3B816CFB}" type="sibTrans" cxnId="{96E700F6-3CBB-4260-86B0-1A74A67AD151}">
      <dgm:prSet custT="1"/>
      <dgm:spPr/>
      <dgm:t>
        <a:bodyPr/>
        <a:lstStyle/>
        <a:p>
          <a:endParaRPr lang="es-PE" sz="900" noProof="0"/>
        </a:p>
      </dgm:t>
    </dgm:pt>
    <dgm:pt modelId="{829C3866-B05A-445F-8769-E8AB1789FC70}">
      <dgm:prSet phldrT="[Text]" custT="1"/>
      <dgm:spPr>
        <a:solidFill>
          <a:schemeClr val="accent1">
            <a:lumMod val="50000"/>
          </a:schemeClr>
        </a:solidFill>
      </dgm:spPr>
      <dgm:t>
        <a:bodyPr/>
        <a:lstStyle/>
        <a:p>
          <a:r>
            <a:rPr lang="es-PE" sz="1050" b="1" noProof="0" dirty="0" smtClean="0"/>
            <a:t>Baja penetración de servicios de pago (tarjetas, </a:t>
          </a:r>
          <a:r>
            <a:rPr lang="es-PE" sz="1050" b="1" noProof="0" dirty="0" err="1" smtClean="0"/>
            <a:t>ATMs</a:t>
          </a:r>
          <a:r>
            <a:rPr lang="es-PE" sz="1050" b="1" noProof="0" dirty="0" smtClean="0"/>
            <a:t>)</a:t>
          </a:r>
          <a:endParaRPr lang="es-PE" sz="1050" b="1" noProof="0" dirty="0"/>
        </a:p>
      </dgm:t>
    </dgm:pt>
    <dgm:pt modelId="{34CC71EA-9240-4C89-9AC7-12FCFB5AFADE}" type="parTrans" cxnId="{5C4C114D-09BC-4C4A-B67D-3634E8FD71A0}">
      <dgm:prSet/>
      <dgm:spPr/>
      <dgm:t>
        <a:bodyPr/>
        <a:lstStyle/>
        <a:p>
          <a:endParaRPr lang="es-PE" sz="2000" noProof="0"/>
        </a:p>
      </dgm:t>
    </dgm:pt>
    <dgm:pt modelId="{4980A7E3-0911-416C-8EA2-5A05F2316EC0}" type="sibTrans" cxnId="{5C4C114D-09BC-4C4A-B67D-3634E8FD71A0}">
      <dgm:prSet custT="1"/>
      <dgm:spPr/>
      <dgm:t>
        <a:bodyPr/>
        <a:lstStyle/>
        <a:p>
          <a:endParaRPr lang="es-PE" sz="900" noProof="0"/>
        </a:p>
      </dgm:t>
    </dgm:pt>
    <dgm:pt modelId="{C8CE7AAA-D0BD-46C0-82E4-676D767DDB48}">
      <dgm:prSet phldrT="[Text]" custT="1"/>
      <dgm:spPr>
        <a:solidFill>
          <a:schemeClr val="accent1">
            <a:lumMod val="50000"/>
          </a:schemeClr>
        </a:solidFill>
      </dgm:spPr>
      <dgm:t>
        <a:bodyPr/>
        <a:lstStyle/>
        <a:p>
          <a:r>
            <a:rPr lang="es-PE" sz="900" b="1" noProof="0" dirty="0" smtClean="0"/>
            <a:t>Servicios transaccionales pobremente adaptados a mercados de clientes masivos</a:t>
          </a:r>
          <a:endParaRPr lang="es-PE" sz="900" b="1" noProof="0" dirty="0"/>
        </a:p>
      </dgm:t>
    </dgm:pt>
    <dgm:pt modelId="{0C0770C9-D0B6-4A05-82C7-F255605E2A49}" type="parTrans" cxnId="{52098446-2AF8-4CD8-86B0-F7E98798BCBF}">
      <dgm:prSet/>
      <dgm:spPr/>
      <dgm:t>
        <a:bodyPr/>
        <a:lstStyle/>
        <a:p>
          <a:endParaRPr lang="es-PE" sz="2000" noProof="0"/>
        </a:p>
      </dgm:t>
    </dgm:pt>
    <dgm:pt modelId="{4FCA675D-598E-4246-ADCC-DA1C03035472}" type="sibTrans" cxnId="{52098446-2AF8-4CD8-86B0-F7E98798BCBF}">
      <dgm:prSet custT="1"/>
      <dgm:spPr/>
      <dgm:t>
        <a:bodyPr/>
        <a:lstStyle/>
        <a:p>
          <a:endParaRPr lang="es-PE" sz="900" noProof="0"/>
        </a:p>
      </dgm:t>
    </dgm:pt>
    <dgm:pt modelId="{1B92B86A-EB07-4162-AC4B-B1036714F461}">
      <dgm:prSet phldrT="[Text]" custT="1"/>
      <dgm:spPr>
        <a:solidFill>
          <a:schemeClr val="accent1">
            <a:lumMod val="50000"/>
          </a:schemeClr>
        </a:solidFill>
      </dgm:spPr>
      <dgm:t>
        <a:bodyPr/>
        <a:lstStyle/>
        <a:p>
          <a:r>
            <a:rPr lang="es-PE" sz="1050" b="1" noProof="0" dirty="0" smtClean="0"/>
            <a:t>Bajo potencial de ingresos por cliente</a:t>
          </a:r>
          <a:endParaRPr lang="es-PE" sz="1050" b="1" noProof="0" dirty="0"/>
        </a:p>
      </dgm:t>
    </dgm:pt>
    <dgm:pt modelId="{DEDB1746-FD42-44B2-BD50-DAB70AA8C879}" type="parTrans" cxnId="{A536C6F5-E6DC-4CDA-8D64-63B44236BBDB}">
      <dgm:prSet/>
      <dgm:spPr/>
      <dgm:t>
        <a:bodyPr/>
        <a:lstStyle/>
        <a:p>
          <a:endParaRPr lang="es-PE" sz="2000" noProof="0"/>
        </a:p>
      </dgm:t>
    </dgm:pt>
    <dgm:pt modelId="{607E60B5-718A-47EA-884C-2F13A3748D77}" type="sibTrans" cxnId="{A536C6F5-E6DC-4CDA-8D64-63B44236BBDB}">
      <dgm:prSet custT="1"/>
      <dgm:spPr/>
      <dgm:t>
        <a:bodyPr/>
        <a:lstStyle/>
        <a:p>
          <a:endParaRPr lang="es-PE" sz="900" noProof="0"/>
        </a:p>
      </dgm:t>
    </dgm:pt>
    <dgm:pt modelId="{D0CF3DFD-573A-4860-8D0E-E3B2829579AB}" type="pres">
      <dgm:prSet presAssocID="{B75B790D-43C4-4630-AF8D-F248953E725F}" presName="cycle" presStyleCnt="0">
        <dgm:presLayoutVars>
          <dgm:dir/>
          <dgm:resizeHandles val="exact"/>
        </dgm:presLayoutVars>
      </dgm:prSet>
      <dgm:spPr/>
      <dgm:t>
        <a:bodyPr/>
        <a:lstStyle/>
        <a:p>
          <a:endParaRPr lang="en-US"/>
        </a:p>
      </dgm:t>
    </dgm:pt>
    <dgm:pt modelId="{31040556-37BE-431F-91C5-AE5F46C3124D}" type="pres">
      <dgm:prSet presAssocID="{4ABB5226-D146-49D1-A19B-93989ADDEE3F}" presName="node" presStyleLbl="node1" presStyleIdx="0" presStyleCnt="4">
        <dgm:presLayoutVars>
          <dgm:bulletEnabled val="1"/>
        </dgm:presLayoutVars>
      </dgm:prSet>
      <dgm:spPr/>
      <dgm:t>
        <a:bodyPr/>
        <a:lstStyle/>
        <a:p>
          <a:endParaRPr lang="en-US"/>
        </a:p>
      </dgm:t>
    </dgm:pt>
    <dgm:pt modelId="{4B957CA8-5A50-46FD-9AF2-C798032AC8D7}" type="pres">
      <dgm:prSet presAssocID="{277797C5-4D1D-4F96-B8AE-529C3B816CFB}" presName="sibTrans" presStyleLbl="sibTrans2D1" presStyleIdx="0" presStyleCnt="4"/>
      <dgm:spPr/>
      <dgm:t>
        <a:bodyPr/>
        <a:lstStyle/>
        <a:p>
          <a:endParaRPr lang="en-US"/>
        </a:p>
      </dgm:t>
    </dgm:pt>
    <dgm:pt modelId="{566B0431-3D3A-465E-BD29-CCF3C6BF568E}" type="pres">
      <dgm:prSet presAssocID="{277797C5-4D1D-4F96-B8AE-529C3B816CFB}" presName="connectorText" presStyleLbl="sibTrans2D1" presStyleIdx="0" presStyleCnt="4"/>
      <dgm:spPr/>
      <dgm:t>
        <a:bodyPr/>
        <a:lstStyle/>
        <a:p>
          <a:endParaRPr lang="en-US"/>
        </a:p>
      </dgm:t>
    </dgm:pt>
    <dgm:pt modelId="{A17511EF-2C8E-48B6-9272-FB02198C7655}" type="pres">
      <dgm:prSet presAssocID="{829C3866-B05A-445F-8769-E8AB1789FC70}" presName="node" presStyleLbl="node1" presStyleIdx="1" presStyleCnt="4">
        <dgm:presLayoutVars>
          <dgm:bulletEnabled val="1"/>
        </dgm:presLayoutVars>
      </dgm:prSet>
      <dgm:spPr/>
      <dgm:t>
        <a:bodyPr/>
        <a:lstStyle/>
        <a:p>
          <a:endParaRPr lang="en-US"/>
        </a:p>
      </dgm:t>
    </dgm:pt>
    <dgm:pt modelId="{B7B2714B-58B0-4EFF-B96F-4130D5BEC342}" type="pres">
      <dgm:prSet presAssocID="{4980A7E3-0911-416C-8EA2-5A05F2316EC0}" presName="sibTrans" presStyleLbl="sibTrans2D1" presStyleIdx="1" presStyleCnt="4"/>
      <dgm:spPr/>
      <dgm:t>
        <a:bodyPr/>
        <a:lstStyle/>
        <a:p>
          <a:endParaRPr lang="en-US"/>
        </a:p>
      </dgm:t>
    </dgm:pt>
    <dgm:pt modelId="{475FDE69-4547-4910-8122-A468F3B66D2E}" type="pres">
      <dgm:prSet presAssocID="{4980A7E3-0911-416C-8EA2-5A05F2316EC0}" presName="connectorText" presStyleLbl="sibTrans2D1" presStyleIdx="1" presStyleCnt="4"/>
      <dgm:spPr/>
      <dgm:t>
        <a:bodyPr/>
        <a:lstStyle/>
        <a:p>
          <a:endParaRPr lang="en-US"/>
        </a:p>
      </dgm:t>
    </dgm:pt>
    <dgm:pt modelId="{E9D99343-2D04-4905-B0E0-29C38EC95958}" type="pres">
      <dgm:prSet presAssocID="{C8CE7AAA-D0BD-46C0-82E4-676D767DDB48}" presName="node" presStyleLbl="node1" presStyleIdx="2" presStyleCnt="4">
        <dgm:presLayoutVars>
          <dgm:bulletEnabled val="1"/>
        </dgm:presLayoutVars>
      </dgm:prSet>
      <dgm:spPr/>
      <dgm:t>
        <a:bodyPr/>
        <a:lstStyle/>
        <a:p>
          <a:endParaRPr lang="en-US"/>
        </a:p>
      </dgm:t>
    </dgm:pt>
    <dgm:pt modelId="{F063C5FA-81F6-4E7A-AAC3-6D0CAC1F8ABB}" type="pres">
      <dgm:prSet presAssocID="{4FCA675D-598E-4246-ADCC-DA1C03035472}" presName="sibTrans" presStyleLbl="sibTrans2D1" presStyleIdx="2" presStyleCnt="4"/>
      <dgm:spPr/>
      <dgm:t>
        <a:bodyPr/>
        <a:lstStyle/>
        <a:p>
          <a:endParaRPr lang="en-US"/>
        </a:p>
      </dgm:t>
    </dgm:pt>
    <dgm:pt modelId="{7E69F34D-C64F-464B-9FDF-FC196F14ABA2}" type="pres">
      <dgm:prSet presAssocID="{4FCA675D-598E-4246-ADCC-DA1C03035472}" presName="connectorText" presStyleLbl="sibTrans2D1" presStyleIdx="2" presStyleCnt="4"/>
      <dgm:spPr/>
      <dgm:t>
        <a:bodyPr/>
        <a:lstStyle/>
        <a:p>
          <a:endParaRPr lang="en-US"/>
        </a:p>
      </dgm:t>
    </dgm:pt>
    <dgm:pt modelId="{B179F9EE-4C02-452F-BACA-185C57760740}" type="pres">
      <dgm:prSet presAssocID="{1B92B86A-EB07-4162-AC4B-B1036714F461}" presName="node" presStyleLbl="node1" presStyleIdx="3" presStyleCnt="4">
        <dgm:presLayoutVars>
          <dgm:bulletEnabled val="1"/>
        </dgm:presLayoutVars>
      </dgm:prSet>
      <dgm:spPr/>
      <dgm:t>
        <a:bodyPr/>
        <a:lstStyle/>
        <a:p>
          <a:endParaRPr lang="en-US"/>
        </a:p>
      </dgm:t>
    </dgm:pt>
    <dgm:pt modelId="{D83C97B3-580C-4AB4-825C-313B4D1E2392}" type="pres">
      <dgm:prSet presAssocID="{607E60B5-718A-47EA-884C-2F13A3748D77}" presName="sibTrans" presStyleLbl="sibTrans2D1" presStyleIdx="3" presStyleCnt="4"/>
      <dgm:spPr/>
      <dgm:t>
        <a:bodyPr/>
        <a:lstStyle/>
        <a:p>
          <a:endParaRPr lang="en-US"/>
        </a:p>
      </dgm:t>
    </dgm:pt>
    <dgm:pt modelId="{AF406CD7-FCF6-4DDC-A796-5CCF1B169F4B}" type="pres">
      <dgm:prSet presAssocID="{607E60B5-718A-47EA-884C-2F13A3748D77}" presName="connectorText" presStyleLbl="sibTrans2D1" presStyleIdx="3" presStyleCnt="4"/>
      <dgm:spPr/>
      <dgm:t>
        <a:bodyPr/>
        <a:lstStyle/>
        <a:p>
          <a:endParaRPr lang="en-US"/>
        </a:p>
      </dgm:t>
    </dgm:pt>
  </dgm:ptLst>
  <dgm:cxnLst>
    <dgm:cxn modelId="{52098446-2AF8-4CD8-86B0-F7E98798BCBF}" srcId="{B75B790D-43C4-4630-AF8D-F248953E725F}" destId="{C8CE7AAA-D0BD-46C0-82E4-676D767DDB48}" srcOrd="2" destOrd="0" parTransId="{0C0770C9-D0B6-4A05-82C7-F255605E2A49}" sibTransId="{4FCA675D-598E-4246-ADCC-DA1C03035472}"/>
    <dgm:cxn modelId="{03E8B846-5202-4F97-B437-80AD3128E777}" type="presOf" srcId="{C8CE7AAA-D0BD-46C0-82E4-676D767DDB48}" destId="{E9D99343-2D04-4905-B0E0-29C38EC95958}" srcOrd="0" destOrd="0" presId="urn:microsoft.com/office/officeart/2005/8/layout/cycle2"/>
    <dgm:cxn modelId="{38402C4A-7425-4E35-AC8E-140A9C14516C}" type="presOf" srcId="{1B92B86A-EB07-4162-AC4B-B1036714F461}" destId="{B179F9EE-4C02-452F-BACA-185C57760740}" srcOrd="0" destOrd="0" presId="urn:microsoft.com/office/officeart/2005/8/layout/cycle2"/>
    <dgm:cxn modelId="{D2303639-4846-4608-B93B-C582A2CD4831}" type="presOf" srcId="{277797C5-4D1D-4F96-B8AE-529C3B816CFB}" destId="{4B957CA8-5A50-46FD-9AF2-C798032AC8D7}" srcOrd="0" destOrd="0" presId="urn:microsoft.com/office/officeart/2005/8/layout/cycle2"/>
    <dgm:cxn modelId="{A9468261-FFD1-431A-BC20-56D984A69C2A}" type="presOf" srcId="{4ABB5226-D146-49D1-A19B-93989ADDEE3F}" destId="{31040556-37BE-431F-91C5-AE5F46C3124D}" srcOrd="0" destOrd="0" presId="urn:microsoft.com/office/officeart/2005/8/layout/cycle2"/>
    <dgm:cxn modelId="{96E700F6-3CBB-4260-86B0-1A74A67AD151}" srcId="{B75B790D-43C4-4630-AF8D-F248953E725F}" destId="{4ABB5226-D146-49D1-A19B-93989ADDEE3F}" srcOrd="0" destOrd="0" parTransId="{E32133E6-82D5-4DE8-BEBE-44577BF97830}" sibTransId="{277797C5-4D1D-4F96-B8AE-529C3B816CFB}"/>
    <dgm:cxn modelId="{2FC426C5-FDD9-441A-B890-BA3CAE912C16}" type="presOf" srcId="{4FCA675D-598E-4246-ADCC-DA1C03035472}" destId="{7E69F34D-C64F-464B-9FDF-FC196F14ABA2}" srcOrd="1" destOrd="0" presId="urn:microsoft.com/office/officeart/2005/8/layout/cycle2"/>
    <dgm:cxn modelId="{6FFEBAD7-45F7-4DBD-80E6-A1CA289FDCBF}" type="presOf" srcId="{4980A7E3-0911-416C-8EA2-5A05F2316EC0}" destId="{475FDE69-4547-4910-8122-A468F3B66D2E}" srcOrd="1" destOrd="0" presId="urn:microsoft.com/office/officeart/2005/8/layout/cycle2"/>
    <dgm:cxn modelId="{9A2EF533-0680-4A4E-94EE-05B7C5A4F242}" type="presOf" srcId="{B75B790D-43C4-4630-AF8D-F248953E725F}" destId="{D0CF3DFD-573A-4860-8D0E-E3B2829579AB}" srcOrd="0" destOrd="0" presId="urn:microsoft.com/office/officeart/2005/8/layout/cycle2"/>
    <dgm:cxn modelId="{7EA80D7B-4AA8-4C0D-B831-AD0160C67165}" type="presOf" srcId="{607E60B5-718A-47EA-884C-2F13A3748D77}" destId="{D83C97B3-580C-4AB4-825C-313B4D1E2392}" srcOrd="0" destOrd="0" presId="urn:microsoft.com/office/officeart/2005/8/layout/cycle2"/>
    <dgm:cxn modelId="{09CE80D7-5BAB-4893-90D0-F7C53B48040E}" type="presOf" srcId="{4FCA675D-598E-4246-ADCC-DA1C03035472}" destId="{F063C5FA-81F6-4E7A-AAC3-6D0CAC1F8ABB}" srcOrd="0" destOrd="0" presId="urn:microsoft.com/office/officeart/2005/8/layout/cycle2"/>
    <dgm:cxn modelId="{B6A4C188-51E3-467D-BA28-4C0303FC1317}" type="presOf" srcId="{4980A7E3-0911-416C-8EA2-5A05F2316EC0}" destId="{B7B2714B-58B0-4EFF-B96F-4130D5BEC342}" srcOrd="0" destOrd="0" presId="urn:microsoft.com/office/officeart/2005/8/layout/cycle2"/>
    <dgm:cxn modelId="{76848A9F-6BE6-4241-B5C0-5C971C8695AE}" type="presOf" srcId="{607E60B5-718A-47EA-884C-2F13A3748D77}" destId="{AF406CD7-FCF6-4DDC-A796-5CCF1B169F4B}" srcOrd="1" destOrd="0" presId="urn:microsoft.com/office/officeart/2005/8/layout/cycle2"/>
    <dgm:cxn modelId="{A536C6F5-E6DC-4CDA-8D64-63B44236BBDB}" srcId="{B75B790D-43C4-4630-AF8D-F248953E725F}" destId="{1B92B86A-EB07-4162-AC4B-B1036714F461}" srcOrd="3" destOrd="0" parTransId="{DEDB1746-FD42-44B2-BD50-DAB70AA8C879}" sibTransId="{607E60B5-718A-47EA-884C-2F13A3748D77}"/>
    <dgm:cxn modelId="{1A3EAE00-90DA-4B19-A2B4-BFA170408C11}" type="presOf" srcId="{829C3866-B05A-445F-8769-E8AB1789FC70}" destId="{A17511EF-2C8E-48B6-9272-FB02198C7655}" srcOrd="0" destOrd="0" presId="urn:microsoft.com/office/officeart/2005/8/layout/cycle2"/>
    <dgm:cxn modelId="{47324217-B069-47DF-8773-592E8218D62B}" type="presOf" srcId="{277797C5-4D1D-4F96-B8AE-529C3B816CFB}" destId="{566B0431-3D3A-465E-BD29-CCF3C6BF568E}" srcOrd="1" destOrd="0" presId="urn:microsoft.com/office/officeart/2005/8/layout/cycle2"/>
    <dgm:cxn modelId="{5C4C114D-09BC-4C4A-B67D-3634E8FD71A0}" srcId="{B75B790D-43C4-4630-AF8D-F248953E725F}" destId="{829C3866-B05A-445F-8769-E8AB1789FC70}" srcOrd="1" destOrd="0" parTransId="{34CC71EA-9240-4C89-9AC7-12FCFB5AFADE}" sibTransId="{4980A7E3-0911-416C-8EA2-5A05F2316EC0}"/>
    <dgm:cxn modelId="{7E97310B-6263-4E69-A119-E43E2C03C965}" type="presParOf" srcId="{D0CF3DFD-573A-4860-8D0E-E3B2829579AB}" destId="{31040556-37BE-431F-91C5-AE5F46C3124D}" srcOrd="0" destOrd="0" presId="urn:microsoft.com/office/officeart/2005/8/layout/cycle2"/>
    <dgm:cxn modelId="{185D630A-7210-4276-B347-0F8E6E202925}" type="presParOf" srcId="{D0CF3DFD-573A-4860-8D0E-E3B2829579AB}" destId="{4B957CA8-5A50-46FD-9AF2-C798032AC8D7}" srcOrd="1" destOrd="0" presId="urn:microsoft.com/office/officeart/2005/8/layout/cycle2"/>
    <dgm:cxn modelId="{2EE69442-2E8C-4A9E-8796-EBEA52FCA83C}" type="presParOf" srcId="{4B957CA8-5A50-46FD-9AF2-C798032AC8D7}" destId="{566B0431-3D3A-465E-BD29-CCF3C6BF568E}" srcOrd="0" destOrd="0" presId="urn:microsoft.com/office/officeart/2005/8/layout/cycle2"/>
    <dgm:cxn modelId="{8BF36DFC-0F84-4513-A7C6-B516274C0D28}" type="presParOf" srcId="{D0CF3DFD-573A-4860-8D0E-E3B2829579AB}" destId="{A17511EF-2C8E-48B6-9272-FB02198C7655}" srcOrd="2" destOrd="0" presId="urn:microsoft.com/office/officeart/2005/8/layout/cycle2"/>
    <dgm:cxn modelId="{F6F87E4C-78AE-4EE1-ABCB-F86B5B04B27E}" type="presParOf" srcId="{D0CF3DFD-573A-4860-8D0E-E3B2829579AB}" destId="{B7B2714B-58B0-4EFF-B96F-4130D5BEC342}" srcOrd="3" destOrd="0" presId="urn:microsoft.com/office/officeart/2005/8/layout/cycle2"/>
    <dgm:cxn modelId="{0507B801-FB0A-47D3-9F24-3EF4A4BA5D17}" type="presParOf" srcId="{B7B2714B-58B0-4EFF-B96F-4130D5BEC342}" destId="{475FDE69-4547-4910-8122-A468F3B66D2E}" srcOrd="0" destOrd="0" presId="urn:microsoft.com/office/officeart/2005/8/layout/cycle2"/>
    <dgm:cxn modelId="{DD83AF7E-3FCE-4677-89EA-3D151464E9C8}" type="presParOf" srcId="{D0CF3DFD-573A-4860-8D0E-E3B2829579AB}" destId="{E9D99343-2D04-4905-B0E0-29C38EC95958}" srcOrd="4" destOrd="0" presId="urn:microsoft.com/office/officeart/2005/8/layout/cycle2"/>
    <dgm:cxn modelId="{90EF1007-AF6F-4B39-AD15-92B16C28B7BC}" type="presParOf" srcId="{D0CF3DFD-573A-4860-8D0E-E3B2829579AB}" destId="{F063C5FA-81F6-4E7A-AAC3-6D0CAC1F8ABB}" srcOrd="5" destOrd="0" presId="urn:microsoft.com/office/officeart/2005/8/layout/cycle2"/>
    <dgm:cxn modelId="{CE4EDB47-F312-4595-BED5-D769F6AAB0C9}" type="presParOf" srcId="{F063C5FA-81F6-4E7A-AAC3-6D0CAC1F8ABB}" destId="{7E69F34D-C64F-464B-9FDF-FC196F14ABA2}" srcOrd="0" destOrd="0" presId="urn:microsoft.com/office/officeart/2005/8/layout/cycle2"/>
    <dgm:cxn modelId="{9021482E-4499-42AC-A06A-101A6083E3D6}" type="presParOf" srcId="{D0CF3DFD-573A-4860-8D0E-E3B2829579AB}" destId="{B179F9EE-4C02-452F-BACA-185C57760740}" srcOrd="6" destOrd="0" presId="urn:microsoft.com/office/officeart/2005/8/layout/cycle2"/>
    <dgm:cxn modelId="{D432401E-CD89-42A9-BD1A-3940E9DA7773}" type="presParOf" srcId="{D0CF3DFD-573A-4860-8D0E-E3B2829579AB}" destId="{D83C97B3-580C-4AB4-825C-313B4D1E2392}" srcOrd="7" destOrd="0" presId="urn:microsoft.com/office/officeart/2005/8/layout/cycle2"/>
    <dgm:cxn modelId="{7C70F6FC-70E4-467A-ABD7-780AACE7E51E}" type="presParOf" srcId="{D83C97B3-580C-4AB4-825C-313B4D1E2392}" destId="{AF406CD7-FCF6-4DDC-A796-5CCF1B169F4B}" srcOrd="0" destOrd="0" presId="urn:microsoft.com/office/officeart/2005/8/layout/cycle2"/>
  </dgm:cxnLst>
  <dgm:bg>
    <a:solidFill>
      <a:schemeClr val="accent3">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79E9A-24EA-6E4C-AFC9-3818DB3A7FCC}" type="doc">
      <dgm:prSet loTypeId="urn:microsoft.com/office/officeart/2005/8/layout/pyramid1" loCatId="" qsTypeId="urn:microsoft.com/office/officeart/2005/8/quickstyle/simple4" qsCatId="simple" csTypeId="urn:microsoft.com/office/officeart/2005/8/colors/accent1_2" csCatId="accent1" phldr="1"/>
      <dgm:spPr/>
    </dgm:pt>
    <dgm:pt modelId="{B15B7B8A-683D-0446-9ED4-BDF281C2E6B2}">
      <dgm:prSet phldrT="[Text]" custT="1">
        <dgm:style>
          <a:lnRef idx="1">
            <a:schemeClr val="accent2"/>
          </a:lnRef>
          <a:fillRef idx="3">
            <a:schemeClr val="accent2"/>
          </a:fillRef>
          <a:effectRef idx="2">
            <a:schemeClr val="accent2"/>
          </a:effectRef>
          <a:fontRef idx="minor">
            <a:schemeClr val="lt1"/>
          </a:fontRef>
        </dgm:style>
      </dgm:prSet>
      <dgm:spPr>
        <a:solidFill>
          <a:srgbClr val="7F7F7F"/>
        </a:solidFill>
        <a:ln>
          <a:noFill/>
        </a:ln>
      </dgm:spPr>
      <dgm:t>
        <a:bodyPr/>
        <a:lstStyle/>
        <a:p>
          <a:endParaRPr lang="en-US" sz="1200" dirty="0" smtClean="0"/>
        </a:p>
        <a:p>
          <a:endParaRPr lang="en-US" sz="1200" dirty="0" smtClean="0"/>
        </a:p>
        <a:p>
          <a:endParaRPr lang="en-US" sz="1200" b="1" dirty="0" smtClean="0">
            <a:solidFill>
              <a:srgbClr val="FFFFFF"/>
            </a:solidFill>
          </a:endParaRPr>
        </a:p>
        <a:p>
          <a:r>
            <a:rPr lang="en-US" sz="1200" b="1" dirty="0" err="1" smtClean="0">
              <a:solidFill>
                <a:srgbClr val="FFFFFF"/>
              </a:solidFill>
            </a:rPr>
            <a:t>Opulento</a:t>
          </a:r>
          <a:r>
            <a:rPr lang="en-US" sz="1200" b="1" dirty="0" smtClean="0">
              <a:solidFill>
                <a:srgbClr val="FFFFFF"/>
              </a:solidFill>
            </a:rPr>
            <a:t>/ </a:t>
          </a:r>
          <a:r>
            <a:rPr lang="en-US" sz="1200" b="1" dirty="0" err="1" smtClean="0">
              <a:solidFill>
                <a:srgbClr val="FFFFFF"/>
              </a:solidFill>
            </a:rPr>
            <a:t>Bancarizado</a:t>
          </a:r>
          <a:endParaRPr lang="en-US" sz="1200" b="1" dirty="0">
            <a:solidFill>
              <a:srgbClr val="FFFFFF"/>
            </a:solidFill>
          </a:endParaRPr>
        </a:p>
      </dgm:t>
    </dgm:pt>
    <dgm:pt modelId="{F8A7BC2E-5C19-9D41-821F-5279F7B2BDA8}" type="parTrans" cxnId="{C3FC8387-BA9D-6840-AB5C-8AC04DE2269B}">
      <dgm:prSet/>
      <dgm:spPr/>
      <dgm:t>
        <a:bodyPr/>
        <a:lstStyle/>
        <a:p>
          <a:endParaRPr lang="en-US"/>
        </a:p>
      </dgm:t>
    </dgm:pt>
    <dgm:pt modelId="{04D09B2D-5115-6E4D-A6FD-DFA52F92A59B}" type="sibTrans" cxnId="{C3FC8387-BA9D-6840-AB5C-8AC04DE2269B}">
      <dgm:prSet/>
      <dgm:spPr/>
      <dgm:t>
        <a:bodyPr/>
        <a:lstStyle/>
        <a:p>
          <a:endParaRPr lang="en-US"/>
        </a:p>
      </dgm:t>
    </dgm:pt>
    <dgm:pt modelId="{D46ECED3-3DE0-1B43-83FC-4CF95758F77D}">
      <dgm:prSet phldrT="[Text]" custT="1"/>
      <dgm:spPr>
        <a:solidFill>
          <a:schemeClr val="accent2">
            <a:lumMod val="60000"/>
            <a:lumOff val="40000"/>
          </a:schemeClr>
        </a:solidFill>
      </dgm:spPr>
      <dgm:t>
        <a:bodyPr/>
        <a:lstStyle/>
        <a:p>
          <a:r>
            <a:rPr lang="es-ES" sz="1200" dirty="0" smtClean="0"/>
            <a:t>aumento de los consumidores -  escaso acceso a pagos</a:t>
          </a:r>
          <a:endParaRPr lang="en-US" sz="1200" dirty="0"/>
        </a:p>
      </dgm:t>
    </dgm:pt>
    <dgm:pt modelId="{88CFE894-E033-4947-B545-E0A8A2A13BC5}" type="parTrans" cxnId="{65D9CD19-D942-EE4C-8BA8-88F93C0CF0BE}">
      <dgm:prSet/>
      <dgm:spPr/>
      <dgm:t>
        <a:bodyPr/>
        <a:lstStyle/>
        <a:p>
          <a:endParaRPr lang="en-US"/>
        </a:p>
      </dgm:t>
    </dgm:pt>
    <dgm:pt modelId="{4EA4915A-074D-0C45-A53A-25E3C0B91F75}" type="sibTrans" cxnId="{65D9CD19-D942-EE4C-8BA8-88F93C0CF0BE}">
      <dgm:prSet/>
      <dgm:spPr/>
      <dgm:t>
        <a:bodyPr/>
        <a:lstStyle/>
        <a:p>
          <a:endParaRPr lang="en-US"/>
        </a:p>
      </dgm:t>
    </dgm:pt>
    <dgm:pt modelId="{6617F3BB-35B8-7E42-87D4-3E1B4F995187}">
      <dgm:prSet phldrT="[Text]" custT="1"/>
      <dgm:spPr>
        <a:solidFill>
          <a:srgbClr val="498043"/>
        </a:solidFill>
      </dgm:spPr>
      <dgm:t>
        <a:bodyPr/>
        <a:lstStyle/>
        <a:p>
          <a:r>
            <a:rPr lang="es-PE" sz="1200" noProof="0" dirty="0" smtClean="0"/>
            <a:t>No </a:t>
          </a:r>
          <a:r>
            <a:rPr lang="es-PE" sz="1200" noProof="0" dirty="0" err="1" smtClean="0"/>
            <a:t>bancarizado</a:t>
          </a:r>
          <a:r>
            <a:rPr lang="es-PE" sz="1200" noProof="0" dirty="0" smtClean="0"/>
            <a:t> con escaso acceso a pagos electrónicos</a:t>
          </a:r>
          <a:endParaRPr lang="es-PE" sz="1200" noProof="0" dirty="0"/>
        </a:p>
      </dgm:t>
    </dgm:pt>
    <dgm:pt modelId="{68D22AF7-3E57-EF4D-84B7-A547E4F4D137}" type="parTrans" cxnId="{E0D35B82-A1F8-8B41-9700-8A44216AA67F}">
      <dgm:prSet/>
      <dgm:spPr/>
      <dgm:t>
        <a:bodyPr/>
        <a:lstStyle/>
        <a:p>
          <a:endParaRPr lang="en-US"/>
        </a:p>
      </dgm:t>
    </dgm:pt>
    <dgm:pt modelId="{3E7924BD-913F-6044-B977-1A7E97BB5FEA}" type="sibTrans" cxnId="{E0D35B82-A1F8-8B41-9700-8A44216AA67F}">
      <dgm:prSet/>
      <dgm:spPr/>
      <dgm:t>
        <a:bodyPr/>
        <a:lstStyle/>
        <a:p>
          <a:endParaRPr lang="en-US"/>
        </a:p>
      </dgm:t>
    </dgm:pt>
    <dgm:pt modelId="{174C4CDF-858E-5A43-BDBA-2BD975876ADE}" type="pres">
      <dgm:prSet presAssocID="{57479E9A-24EA-6E4C-AFC9-3818DB3A7FCC}" presName="Name0" presStyleCnt="0">
        <dgm:presLayoutVars>
          <dgm:dir/>
          <dgm:animLvl val="lvl"/>
          <dgm:resizeHandles val="exact"/>
        </dgm:presLayoutVars>
      </dgm:prSet>
      <dgm:spPr/>
    </dgm:pt>
    <dgm:pt modelId="{189A6063-7D4C-A942-9EF4-E7B93722D281}" type="pres">
      <dgm:prSet presAssocID="{B15B7B8A-683D-0446-9ED4-BDF281C2E6B2}" presName="Name8" presStyleCnt="0"/>
      <dgm:spPr/>
    </dgm:pt>
    <dgm:pt modelId="{8A2CC096-AA80-054F-A0A6-C14B59B7B659}" type="pres">
      <dgm:prSet presAssocID="{B15B7B8A-683D-0446-9ED4-BDF281C2E6B2}" presName="level" presStyleLbl="node1" presStyleIdx="0" presStyleCnt="3">
        <dgm:presLayoutVars>
          <dgm:chMax val="1"/>
          <dgm:bulletEnabled val="1"/>
        </dgm:presLayoutVars>
      </dgm:prSet>
      <dgm:spPr/>
      <dgm:t>
        <a:bodyPr/>
        <a:lstStyle/>
        <a:p>
          <a:endParaRPr lang="en-US"/>
        </a:p>
      </dgm:t>
    </dgm:pt>
    <dgm:pt modelId="{07D37181-D626-FB40-8460-459C5EFB05A0}" type="pres">
      <dgm:prSet presAssocID="{B15B7B8A-683D-0446-9ED4-BDF281C2E6B2}" presName="levelTx" presStyleLbl="revTx" presStyleIdx="0" presStyleCnt="0">
        <dgm:presLayoutVars>
          <dgm:chMax val="1"/>
          <dgm:bulletEnabled val="1"/>
        </dgm:presLayoutVars>
      </dgm:prSet>
      <dgm:spPr/>
      <dgm:t>
        <a:bodyPr/>
        <a:lstStyle/>
        <a:p>
          <a:endParaRPr lang="en-US"/>
        </a:p>
      </dgm:t>
    </dgm:pt>
    <dgm:pt modelId="{FC1D2ADF-A680-EE4C-B85B-AB03C4B54C53}" type="pres">
      <dgm:prSet presAssocID="{D46ECED3-3DE0-1B43-83FC-4CF95758F77D}" presName="Name8" presStyleCnt="0"/>
      <dgm:spPr/>
    </dgm:pt>
    <dgm:pt modelId="{24405A94-E81D-FC4E-9888-CEF4E45611AE}" type="pres">
      <dgm:prSet presAssocID="{D46ECED3-3DE0-1B43-83FC-4CF95758F77D}" presName="level" presStyleLbl="node1" presStyleIdx="1" presStyleCnt="3">
        <dgm:presLayoutVars>
          <dgm:chMax val="1"/>
          <dgm:bulletEnabled val="1"/>
        </dgm:presLayoutVars>
      </dgm:prSet>
      <dgm:spPr/>
      <dgm:t>
        <a:bodyPr/>
        <a:lstStyle/>
        <a:p>
          <a:endParaRPr lang="en-US"/>
        </a:p>
      </dgm:t>
    </dgm:pt>
    <dgm:pt modelId="{24F44AE6-1A28-2942-98D9-7325AB9A65FD}" type="pres">
      <dgm:prSet presAssocID="{D46ECED3-3DE0-1B43-83FC-4CF95758F77D}" presName="levelTx" presStyleLbl="revTx" presStyleIdx="0" presStyleCnt="0">
        <dgm:presLayoutVars>
          <dgm:chMax val="1"/>
          <dgm:bulletEnabled val="1"/>
        </dgm:presLayoutVars>
      </dgm:prSet>
      <dgm:spPr/>
      <dgm:t>
        <a:bodyPr/>
        <a:lstStyle/>
        <a:p>
          <a:endParaRPr lang="en-US"/>
        </a:p>
      </dgm:t>
    </dgm:pt>
    <dgm:pt modelId="{B611F6AA-8B8B-A342-81EB-BF9ADC997FC4}" type="pres">
      <dgm:prSet presAssocID="{6617F3BB-35B8-7E42-87D4-3E1B4F995187}" presName="Name8" presStyleCnt="0"/>
      <dgm:spPr/>
    </dgm:pt>
    <dgm:pt modelId="{8D1E72D4-3168-584E-9E67-AFA3919129B9}" type="pres">
      <dgm:prSet presAssocID="{6617F3BB-35B8-7E42-87D4-3E1B4F995187}" presName="level" presStyleLbl="node1" presStyleIdx="2" presStyleCnt="3" custLinFactNeighborX="20771" custLinFactNeighborY="15826">
        <dgm:presLayoutVars>
          <dgm:chMax val="1"/>
          <dgm:bulletEnabled val="1"/>
        </dgm:presLayoutVars>
      </dgm:prSet>
      <dgm:spPr/>
      <dgm:t>
        <a:bodyPr/>
        <a:lstStyle/>
        <a:p>
          <a:endParaRPr lang="en-US"/>
        </a:p>
      </dgm:t>
    </dgm:pt>
    <dgm:pt modelId="{98E292F5-EA9F-2F40-92BB-20BA1557546F}" type="pres">
      <dgm:prSet presAssocID="{6617F3BB-35B8-7E42-87D4-3E1B4F995187}" presName="levelTx" presStyleLbl="revTx" presStyleIdx="0" presStyleCnt="0">
        <dgm:presLayoutVars>
          <dgm:chMax val="1"/>
          <dgm:bulletEnabled val="1"/>
        </dgm:presLayoutVars>
      </dgm:prSet>
      <dgm:spPr/>
      <dgm:t>
        <a:bodyPr/>
        <a:lstStyle/>
        <a:p>
          <a:endParaRPr lang="en-US"/>
        </a:p>
      </dgm:t>
    </dgm:pt>
  </dgm:ptLst>
  <dgm:cxnLst>
    <dgm:cxn modelId="{E0D35B82-A1F8-8B41-9700-8A44216AA67F}" srcId="{57479E9A-24EA-6E4C-AFC9-3818DB3A7FCC}" destId="{6617F3BB-35B8-7E42-87D4-3E1B4F995187}" srcOrd="2" destOrd="0" parTransId="{68D22AF7-3E57-EF4D-84B7-A547E4F4D137}" sibTransId="{3E7924BD-913F-6044-B977-1A7E97BB5FEA}"/>
    <dgm:cxn modelId="{65D9CD19-D942-EE4C-8BA8-88F93C0CF0BE}" srcId="{57479E9A-24EA-6E4C-AFC9-3818DB3A7FCC}" destId="{D46ECED3-3DE0-1B43-83FC-4CF95758F77D}" srcOrd="1" destOrd="0" parTransId="{88CFE894-E033-4947-B545-E0A8A2A13BC5}" sibTransId="{4EA4915A-074D-0C45-A53A-25E3C0B91F75}"/>
    <dgm:cxn modelId="{9230D2D6-2D92-4971-99BD-A67D680B8327}" type="presOf" srcId="{D46ECED3-3DE0-1B43-83FC-4CF95758F77D}" destId="{24405A94-E81D-FC4E-9888-CEF4E45611AE}" srcOrd="0" destOrd="0" presId="urn:microsoft.com/office/officeart/2005/8/layout/pyramid1"/>
    <dgm:cxn modelId="{173FF8E4-37C8-4696-8408-B9BE7E11D75A}" type="presOf" srcId="{B15B7B8A-683D-0446-9ED4-BDF281C2E6B2}" destId="{8A2CC096-AA80-054F-A0A6-C14B59B7B659}" srcOrd="0" destOrd="0" presId="urn:microsoft.com/office/officeart/2005/8/layout/pyramid1"/>
    <dgm:cxn modelId="{53DAD384-B117-4861-B913-6B028C1183E6}" type="presOf" srcId="{D46ECED3-3DE0-1B43-83FC-4CF95758F77D}" destId="{24F44AE6-1A28-2942-98D9-7325AB9A65FD}" srcOrd="1" destOrd="0" presId="urn:microsoft.com/office/officeart/2005/8/layout/pyramid1"/>
    <dgm:cxn modelId="{0AAE148E-2E20-4738-B011-540FE6375B1A}" type="presOf" srcId="{6617F3BB-35B8-7E42-87D4-3E1B4F995187}" destId="{8D1E72D4-3168-584E-9E67-AFA3919129B9}" srcOrd="0" destOrd="0" presId="urn:microsoft.com/office/officeart/2005/8/layout/pyramid1"/>
    <dgm:cxn modelId="{B10ED6B2-748B-4241-94BB-6FD77348B199}" type="presOf" srcId="{57479E9A-24EA-6E4C-AFC9-3818DB3A7FCC}" destId="{174C4CDF-858E-5A43-BDBA-2BD975876ADE}" srcOrd="0" destOrd="0" presId="urn:microsoft.com/office/officeart/2005/8/layout/pyramid1"/>
    <dgm:cxn modelId="{56B13F66-6DBA-49A0-818A-D9B334C9BD91}" type="presOf" srcId="{B15B7B8A-683D-0446-9ED4-BDF281C2E6B2}" destId="{07D37181-D626-FB40-8460-459C5EFB05A0}" srcOrd="1" destOrd="0" presId="urn:microsoft.com/office/officeart/2005/8/layout/pyramid1"/>
    <dgm:cxn modelId="{B7C459FE-0DF0-4C53-8C33-10C89BDD7DCF}" type="presOf" srcId="{6617F3BB-35B8-7E42-87D4-3E1B4F995187}" destId="{98E292F5-EA9F-2F40-92BB-20BA1557546F}" srcOrd="1" destOrd="0" presId="urn:microsoft.com/office/officeart/2005/8/layout/pyramid1"/>
    <dgm:cxn modelId="{C3FC8387-BA9D-6840-AB5C-8AC04DE2269B}" srcId="{57479E9A-24EA-6E4C-AFC9-3818DB3A7FCC}" destId="{B15B7B8A-683D-0446-9ED4-BDF281C2E6B2}" srcOrd="0" destOrd="0" parTransId="{F8A7BC2E-5C19-9D41-821F-5279F7B2BDA8}" sibTransId="{04D09B2D-5115-6E4D-A6FD-DFA52F92A59B}"/>
    <dgm:cxn modelId="{89BD2301-76A7-424A-8367-553E4F9D24A6}" type="presParOf" srcId="{174C4CDF-858E-5A43-BDBA-2BD975876ADE}" destId="{189A6063-7D4C-A942-9EF4-E7B93722D281}" srcOrd="0" destOrd="0" presId="urn:microsoft.com/office/officeart/2005/8/layout/pyramid1"/>
    <dgm:cxn modelId="{6C27E264-5772-45DE-9EE1-51FCA0E8B805}" type="presParOf" srcId="{189A6063-7D4C-A942-9EF4-E7B93722D281}" destId="{8A2CC096-AA80-054F-A0A6-C14B59B7B659}" srcOrd="0" destOrd="0" presId="urn:microsoft.com/office/officeart/2005/8/layout/pyramid1"/>
    <dgm:cxn modelId="{551ECA6C-22E4-4D51-977B-672E60E2FCEB}" type="presParOf" srcId="{189A6063-7D4C-A942-9EF4-E7B93722D281}" destId="{07D37181-D626-FB40-8460-459C5EFB05A0}" srcOrd="1" destOrd="0" presId="urn:microsoft.com/office/officeart/2005/8/layout/pyramid1"/>
    <dgm:cxn modelId="{4A851EA3-7506-4EEB-A58C-1AC465A8F479}" type="presParOf" srcId="{174C4CDF-858E-5A43-BDBA-2BD975876ADE}" destId="{FC1D2ADF-A680-EE4C-B85B-AB03C4B54C53}" srcOrd="1" destOrd="0" presId="urn:microsoft.com/office/officeart/2005/8/layout/pyramid1"/>
    <dgm:cxn modelId="{9B664FD9-0FD3-4226-8663-2A6F9DB987D2}" type="presParOf" srcId="{FC1D2ADF-A680-EE4C-B85B-AB03C4B54C53}" destId="{24405A94-E81D-FC4E-9888-CEF4E45611AE}" srcOrd="0" destOrd="0" presId="urn:microsoft.com/office/officeart/2005/8/layout/pyramid1"/>
    <dgm:cxn modelId="{B4B9DC5E-B095-42C8-8CB3-F91D7BC74331}" type="presParOf" srcId="{FC1D2ADF-A680-EE4C-B85B-AB03C4B54C53}" destId="{24F44AE6-1A28-2942-98D9-7325AB9A65FD}" srcOrd="1" destOrd="0" presId="urn:microsoft.com/office/officeart/2005/8/layout/pyramid1"/>
    <dgm:cxn modelId="{B9D20E96-EA4D-4414-9D4B-AABAA20693A8}" type="presParOf" srcId="{174C4CDF-858E-5A43-BDBA-2BD975876ADE}" destId="{B611F6AA-8B8B-A342-81EB-BF9ADC997FC4}" srcOrd="2" destOrd="0" presId="urn:microsoft.com/office/officeart/2005/8/layout/pyramid1"/>
    <dgm:cxn modelId="{D18AEDC8-4CB0-4F3D-AF71-540CB443C363}" type="presParOf" srcId="{B611F6AA-8B8B-A342-81EB-BF9ADC997FC4}" destId="{8D1E72D4-3168-584E-9E67-AFA3919129B9}" srcOrd="0" destOrd="0" presId="urn:microsoft.com/office/officeart/2005/8/layout/pyramid1"/>
    <dgm:cxn modelId="{E8118611-0AC0-4706-92F4-2D4A5887CBEB}" type="presParOf" srcId="{B611F6AA-8B8B-A342-81EB-BF9ADC997FC4}" destId="{98E292F5-EA9F-2F40-92BB-20BA1557546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B9118-DE9C-4E73-8050-AB0528C923AE}"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fr-FR"/>
        </a:p>
      </dgm:t>
    </dgm:pt>
    <dgm:pt modelId="{71108511-7862-4AE9-AB63-D43AA0D85361}">
      <dgm:prSet phldrT="[Texte]" custT="1"/>
      <dgm:spPr/>
      <dgm:t>
        <a:bodyPr/>
        <a:lstStyle/>
        <a:p>
          <a:r>
            <a:rPr lang="es-PE" sz="1200" noProof="0" dirty="0" err="1" smtClean="0">
              <a:solidFill>
                <a:schemeClr val="tx1"/>
              </a:solidFill>
            </a:rPr>
            <a:t>Supermarkets</a:t>
          </a:r>
          <a:endParaRPr lang="es-PE" sz="1200" noProof="0" dirty="0">
            <a:solidFill>
              <a:schemeClr val="tx1"/>
            </a:solidFill>
          </a:endParaRPr>
        </a:p>
      </dgm:t>
    </dgm:pt>
    <dgm:pt modelId="{AB4C4D86-E955-41C0-AAC0-C096A422EEF8}" type="parTrans" cxnId="{EBA20C70-B905-45AA-A607-86F5FDBE398C}">
      <dgm:prSet/>
      <dgm:spPr/>
      <dgm:t>
        <a:bodyPr/>
        <a:lstStyle/>
        <a:p>
          <a:endParaRPr lang="es-PE" sz="1800" noProof="0">
            <a:solidFill>
              <a:schemeClr val="tx1"/>
            </a:solidFill>
          </a:endParaRPr>
        </a:p>
      </dgm:t>
    </dgm:pt>
    <dgm:pt modelId="{CC2D0D8B-BE44-4133-B2DF-C4B3BDB5A786}" type="sibTrans" cxnId="{EBA20C70-B905-45AA-A607-86F5FDBE398C}">
      <dgm:prSet/>
      <dgm:spPr/>
      <dgm:t>
        <a:bodyPr/>
        <a:lstStyle/>
        <a:p>
          <a:endParaRPr lang="es-PE" sz="1800" noProof="0">
            <a:solidFill>
              <a:schemeClr val="tx1"/>
            </a:solidFill>
          </a:endParaRPr>
        </a:p>
      </dgm:t>
    </dgm:pt>
    <dgm:pt modelId="{6F3EFFFB-203D-4FFB-B7DD-CD5F8E50132A}">
      <dgm:prSet phldrT="[Texte]" custT="1"/>
      <dgm:spPr/>
      <dgm:t>
        <a:bodyPr/>
        <a:lstStyle/>
        <a:p>
          <a:r>
            <a:rPr lang="es-PE" sz="1200" i="0" noProof="0" dirty="0" smtClean="0">
              <a:solidFill>
                <a:schemeClr val="tx1"/>
              </a:solidFill>
            </a:rPr>
            <a:t>Almacenes </a:t>
          </a:r>
          <a:r>
            <a:rPr lang="es-PE" sz="1200" i="0" noProof="0" dirty="0" err="1" smtClean="0">
              <a:solidFill>
                <a:schemeClr val="tx1"/>
              </a:solidFill>
            </a:rPr>
            <a:t>Exito</a:t>
          </a:r>
          <a:r>
            <a:rPr lang="es-PE" sz="1200" i="0" noProof="0" dirty="0" smtClean="0">
              <a:solidFill>
                <a:schemeClr val="tx1"/>
              </a:solidFill>
            </a:rPr>
            <a:t> – 261 tiendas y US$ 2.3bn sales</a:t>
          </a:r>
          <a:endParaRPr lang="es-PE" sz="1200" i="0" noProof="0" dirty="0">
            <a:solidFill>
              <a:schemeClr val="tx1"/>
            </a:solidFill>
          </a:endParaRPr>
        </a:p>
      </dgm:t>
    </dgm:pt>
    <dgm:pt modelId="{BB000B56-12EC-4F36-86F8-C73A3E3EBBBF}" type="parTrans" cxnId="{332A792E-EFC7-415A-954A-B5DDCBDC93B6}">
      <dgm:prSet/>
      <dgm:spPr/>
      <dgm:t>
        <a:bodyPr/>
        <a:lstStyle/>
        <a:p>
          <a:endParaRPr lang="es-PE" sz="1800" noProof="0">
            <a:solidFill>
              <a:schemeClr val="tx1"/>
            </a:solidFill>
          </a:endParaRPr>
        </a:p>
      </dgm:t>
    </dgm:pt>
    <dgm:pt modelId="{6B25A971-3B56-4E3E-BDAE-84BD90BD0ECA}" type="sibTrans" cxnId="{332A792E-EFC7-415A-954A-B5DDCBDC93B6}">
      <dgm:prSet/>
      <dgm:spPr/>
      <dgm:t>
        <a:bodyPr/>
        <a:lstStyle/>
        <a:p>
          <a:endParaRPr lang="es-PE" sz="1800" noProof="0">
            <a:solidFill>
              <a:schemeClr val="tx1"/>
            </a:solidFill>
          </a:endParaRPr>
        </a:p>
      </dgm:t>
    </dgm:pt>
    <dgm:pt modelId="{D49A661B-F786-43E1-9E47-1441DBEE6FD9}">
      <dgm:prSet phldrT="[Texte]" custT="1"/>
      <dgm:spPr/>
      <dgm:t>
        <a:bodyPr/>
        <a:lstStyle/>
        <a:p>
          <a:r>
            <a:rPr lang="es-PE" sz="1200" noProof="0" dirty="0" smtClean="0">
              <a:solidFill>
                <a:schemeClr val="tx1"/>
              </a:solidFill>
            </a:rPr>
            <a:t>2</a:t>
          </a:r>
          <a:r>
            <a:rPr lang="es-PE" sz="1200" baseline="30000" noProof="0" dirty="0" smtClean="0">
              <a:solidFill>
                <a:schemeClr val="tx1"/>
              </a:solidFill>
            </a:rPr>
            <a:t>nd</a:t>
          </a:r>
          <a:r>
            <a:rPr lang="es-PE" sz="1200" noProof="0" dirty="0" smtClean="0">
              <a:solidFill>
                <a:schemeClr val="tx1"/>
              </a:solidFill>
            </a:rPr>
            <a:t> </a:t>
          </a:r>
          <a:r>
            <a:rPr lang="es-PE" sz="1200" noProof="0" dirty="0" err="1" smtClean="0">
              <a:solidFill>
                <a:schemeClr val="tx1"/>
              </a:solidFill>
            </a:rPr>
            <a:t>Tier</a:t>
          </a:r>
          <a:r>
            <a:rPr lang="es-PE" sz="1200" noProof="0" dirty="0" smtClean="0">
              <a:solidFill>
                <a:schemeClr val="tx1"/>
              </a:solidFill>
            </a:rPr>
            <a:t> </a:t>
          </a:r>
          <a:r>
            <a:rPr lang="es-PE" sz="1200" noProof="0" dirty="0" err="1" smtClean="0">
              <a:solidFill>
                <a:schemeClr val="tx1"/>
              </a:solidFill>
            </a:rPr>
            <a:t>Markets</a:t>
          </a:r>
          <a:endParaRPr lang="es-PE" sz="1200" noProof="0" dirty="0">
            <a:solidFill>
              <a:schemeClr val="tx1"/>
            </a:solidFill>
          </a:endParaRPr>
        </a:p>
      </dgm:t>
    </dgm:pt>
    <dgm:pt modelId="{8014548F-A98D-4AA2-B385-90975B8D38AE}" type="parTrans" cxnId="{F7D3A281-E4A9-429E-A56A-719D0F572063}">
      <dgm:prSet/>
      <dgm:spPr/>
      <dgm:t>
        <a:bodyPr/>
        <a:lstStyle/>
        <a:p>
          <a:endParaRPr lang="es-PE" sz="1800" noProof="0">
            <a:solidFill>
              <a:schemeClr val="tx1"/>
            </a:solidFill>
          </a:endParaRPr>
        </a:p>
      </dgm:t>
    </dgm:pt>
    <dgm:pt modelId="{324476DB-742C-4E64-8FDE-E251582C46A7}" type="sibTrans" cxnId="{F7D3A281-E4A9-429E-A56A-719D0F572063}">
      <dgm:prSet/>
      <dgm:spPr/>
      <dgm:t>
        <a:bodyPr/>
        <a:lstStyle/>
        <a:p>
          <a:endParaRPr lang="es-PE" sz="1800" noProof="0">
            <a:solidFill>
              <a:schemeClr val="tx1"/>
            </a:solidFill>
          </a:endParaRPr>
        </a:p>
      </dgm:t>
    </dgm:pt>
    <dgm:pt modelId="{142347D2-1A53-4D41-A0A9-0728C291B21A}">
      <dgm:prSet phldrT="[Texte]" custT="1"/>
      <dgm:spPr/>
      <dgm:t>
        <a:bodyPr/>
        <a:lstStyle/>
        <a:p>
          <a:r>
            <a:rPr lang="es-PE" sz="1200" noProof="0" dirty="0" err="1" smtClean="0">
              <a:solidFill>
                <a:schemeClr val="tx1"/>
              </a:solidFill>
            </a:rPr>
            <a:t>Alkosto</a:t>
          </a:r>
          <a:r>
            <a:rPr lang="es-PE" sz="1200" noProof="0" dirty="0" smtClean="0">
              <a:solidFill>
                <a:schemeClr val="tx1"/>
              </a:solidFill>
            </a:rPr>
            <a:t> – 9 </a:t>
          </a:r>
          <a:r>
            <a:rPr lang="es-PE" sz="1200" noProof="0" dirty="0" err="1" smtClean="0">
              <a:solidFill>
                <a:schemeClr val="tx1"/>
              </a:solidFill>
            </a:rPr>
            <a:t>outlets</a:t>
          </a:r>
          <a:endParaRPr lang="es-PE" sz="1200" noProof="0" dirty="0">
            <a:solidFill>
              <a:schemeClr val="tx1"/>
            </a:solidFill>
          </a:endParaRPr>
        </a:p>
      </dgm:t>
    </dgm:pt>
    <dgm:pt modelId="{68F7B333-70E8-417A-8695-792CB4203F96}" type="parTrans" cxnId="{0040D526-FDA4-471D-943C-EFC6E3673D04}">
      <dgm:prSet/>
      <dgm:spPr/>
      <dgm:t>
        <a:bodyPr/>
        <a:lstStyle/>
        <a:p>
          <a:endParaRPr lang="es-PE" sz="1800" noProof="0">
            <a:solidFill>
              <a:schemeClr val="tx1"/>
            </a:solidFill>
          </a:endParaRPr>
        </a:p>
      </dgm:t>
    </dgm:pt>
    <dgm:pt modelId="{3C2E6DE3-ADC2-4335-AB5D-E2E08BD214B6}" type="sibTrans" cxnId="{0040D526-FDA4-471D-943C-EFC6E3673D04}">
      <dgm:prSet/>
      <dgm:spPr/>
      <dgm:t>
        <a:bodyPr/>
        <a:lstStyle/>
        <a:p>
          <a:endParaRPr lang="es-PE" sz="1800" noProof="0">
            <a:solidFill>
              <a:schemeClr val="tx1"/>
            </a:solidFill>
          </a:endParaRPr>
        </a:p>
      </dgm:t>
    </dgm:pt>
    <dgm:pt modelId="{C9D2B396-9456-4B34-B72D-F4D36A1696E0}">
      <dgm:prSet phldrT="[Texte]" custT="1"/>
      <dgm:spPr/>
      <dgm:t>
        <a:bodyPr/>
        <a:lstStyle/>
        <a:p>
          <a:r>
            <a:rPr lang="es-PE" sz="1200" noProof="0" dirty="0" err="1" smtClean="0">
              <a:solidFill>
                <a:schemeClr val="tx1"/>
              </a:solidFill>
            </a:rPr>
            <a:t>Mom</a:t>
          </a:r>
          <a:r>
            <a:rPr lang="es-PE" sz="1200" noProof="0" dirty="0" smtClean="0">
              <a:solidFill>
                <a:schemeClr val="tx1"/>
              </a:solidFill>
            </a:rPr>
            <a:t> and Pop </a:t>
          </a:r>
          <a:r>
            <a:rPr lang="es-PE" sz="1200" noProof="0" dirty="0" err="1" smtClean="0">
              <a:solidFill>
                <a:schemeClr val="tx1"/>
              </a:solidFill>
            </a:rPr>
            <a:t>stores</a:t>
          </a:r>
          <a:endParaRPr lang="es-PE" sz="1200" noProof="0" dirty="0">
            <a:solidFill>
              <a:schemeClr val="tx1"/>
            </a:solidFill>
          </a:endParaRPr>
        </a:p>
      </dgm:t>
    </dgm:pt>
    <dgm:pt modelId="{5DA3982D-A88E-4F41-9F22-8E00545F2DAB}" type="parTrans" cxnId="{054D5720-7573-4207-A201-9A1C39DCC957}">
      <dgm:prSet/>
      <dgm:spPr/>
      <dgm:t>
        <a:bodyPr/>
        <a:lstStyle/>
        <a:p>
          <a:endParaRPr lang="es-PE" sz="1800" noProof="0">
            <a:solidFill>
              <a:schemeClr val="tx1"/>
            </a:solidFill>
          </a:endParaRPr>
        </a:p>
      </dgm:t>
    </dgm:pt>
    <dgm:pt modelId="{8AFA3D5B-7894-4E57-954A-209144999829}" type="sibTrans" cxnId="{054D5720-7573-4207-A201-9A1C39DCC957}">
      <dgm:prSet/>
      <dgm:spPr/>
      <dgm:t>
        <a:bodyPr/>
        <a:lstStyle/>
        <a:p>
          <a:endParaRPr lang="es-PE" sz="1800" noProof="0">
            <a:solidFill>
              <a:schemeClr val="tx1"/>
            </a:solidFill>
          </a:endParaRPr>
        </a:p>
      </dgm:t>
    </dgm:pt>
    <dgm:pt modelId="{C168A461-A4E5-4E0F-B488-8181E05187E2}">
      <dgm:prSet custT="1"/>
      <dgm:spPr/>
      <dgm:t>
        <a:bodyPr/>
        <a:lstStyle/>
        <a:p>
          <a:r>
            <a:rPr lang="es-PE" sz="1200" i="0" noProof="0" dirty="0" smtClean="0">
              <a:solidFill>
                <a:schemeClr val="tx1"/>
              </a:solidFill>
            </a:rPr>
            <a:t>~650,000 tiendas en Colombia</a:t>
          </a:r>
          <a:endParaRPr lang="es-PE" sz="1200" i="0" noProof="0" dirty="0">
            <a:solidFill>
              <a:schemeClr val="tx1"/>
            </a:solidFill>
          </a:endParaRPr>
        </a:p>
      </dgm:t>
    </dgm:pt>
    <dgm:pt modelId="{756ABE53-CAAC-49CF-8B00-B8ED5C9E2E58}" type="parTrans" cxnId="{219E5DCD-F1BA-4671-89B2-C59669A91630}">
      <dgm:prSet/>
      <dgm:spPr/>
      <dgm:t>
        <a:bodyPr/>
        <a:lstStyle/>
        <a:p>
          <a:endParaRPr lang="es-PE" sz="1800" noProof="0">
            <a:solidFill>
              <a:schemeClr val="tx1"/>
            </a:solidFill>
          </a:endParaRPr>
        </a:p>
      </dgm:t>
    </dgm:pt>
    <dgm:pt modelId="{593ED13F-9F13-42F4-B9BE-00BDB8AE3DA6}" type="sibTrans" cxnId="{219E5DCD-F1BA-4671-89B2-C59669A91630}">
      <dgm:prSet/>
      <dgm:spPr/>
      <dgm:t>
        <a:bodyPr/>
        <a:lstStyle/>
        <a:p>
          <a:endParaRPr lang="es-PE" sz="1800" noProof="0">
            <a:solidFill>
              <a:schemeClr val="tx1"/>
            </a:solidFill>
          </a:endParaRPr>
        </a:p>
      </dgm:t>
    </dgm:pt>
    <dgm:pt modelId="{9D87543B-D7C2-4332-B504-8BB862B8FFA9}">
      <dgm:prSet phldrT="[Texte]" custT="1"/>
      <dgm:spPr/>
      <dgm:t>
        <a:bodyPr/>
        <a:lstStyle/>
        <a:p>
          <a:r>
            <a:rPr lang="es-PE" sz="1200" i="0" noProof="0" dirty="0" smtClean="0">
              <a:solidFill>
                <a:schemeClr val="tx1"/>
              </a:solidFill>
            </a:rPr>
            <a:t>Carrefour - 60 tiendas y 17.5% </a:t>
          </a:r>
          <a:r>
            <a:rPr lang="es-PE" sz="1200" i="0" noProof="0" dirty="0" err="1" smtClean="0">
              <a:solidFill>
                <a:schemeClr val="tx1"/>
              </a:solidFill>
            </a:rPr>
            <a:t>participacion</a:t>
          </a:r>
          <a:r>
            <a:rPr lang="es-PE" sz="1200" i="0" noProof="0" dirty="0" smtClean="0">
              <a:solidFill>
                <a:schemeClr val="tx1"/>
              </a:solidFill>
            </a:rPr>
            <a:t> del mercado</a:t>
          </a:r>
          <a:endParaRPr lang="es-PE" sz="1200" i="0" noProof="0" dirty="0">
            <a:solidFill>
              <a:schemeClr val="tx1"/>
            </a:solidFill>
          </a:endParaRPr>
        </a:p>
      </dgm:t>
    </dgm:pt>
    <dgm:pt modelId="{082CB692-6B3E-4C1B-A162-25B44272AF0D}" type="parTrans" cxnId="{4B079A15-FF44-4829-AC98-7CDBB2486C7F}">
      <dgm:prSet/>
      <dgm:spPr/>
      <dgm:t>
        <a:bodyPr/>
        <a:lstStyle/>
        <a:p>
          <a:endParaRPr lang="es-PE" noProof="0"/>
        </a:p>
      </dgm:t>
    </dgm:pt>
    <dgm:pt modelId="{6CDF8755-08E9-41D1-9A1A-C983B043D071}" type="sibTrans" cxnId="{4B079A15-FF44-4829-AC98-7CDBB2486C7F}">
      <dgm:prSet/>
      <dgm:spPr/>
      <dgm:t>
        <a:bodyPr/>
        <a:lstStyle/>
        <a:p>
          <a:endParaRPr lang="es-PE" noProof="0"/>
        </a:p>
      </dgm:t>
    </dgm:pt>
    <dgm:pt modelId="{365FFD10-30FE-4531-847C-D40A6C186A8C}">
      <dgm:prSet phldrT="[Texte]" custT="1"/>
      <dgm:spPr/>
      <dgm:t>
        <a:bodyPr/>
        <a:lstStyle/>
        <a:p>
          <a:r>
            <a:rPr lang="es-PE" sz="1200" noProof="0" dirty="0" err="1" smtClean="0">
              <a:solidFill>
                <a:schemeClr val="tx1"/>
              </a:solidFill>
            </a:rPr>
            <a:t>Makro</a:t>
          </a:r>
          <a:r>
            <a:rPr lang="es-PE" sz="1200" noProof="0" dirty="0" smtClean="0">
              <a:solidFill>
                <a:schemeClr val="tx1"/>
              </a:solidFill>
            </a:rPr>
            <a:t> de Colombia – 14 </a:t>
          </a:r>
          <a:r>
            <a:rPr lang="es-PE" sz="1200" noProof="0" dirty="0" err="1" smtClean="0">
              <a:solidFill>
                <a:schemeClr val="tx1"/>
              </a:solidFill>
            </a:rPr>
            <a:t>outlets</a:t>
          </a:r>
          <a:endParaRPr lang="es-PE" sz="1200" noProof="0" dirty="0">
            <a:solidFill>
              <a:schemeClr val="tx1"/>
            </a:solidFill>
          </a:endParaRPr>
        </a:p>
      </dgm:t>
    </dgm:pt>
    <dgm:pt modelId="{631361B3-4091-4F68-AA8A-84F7A5FAF139}" type="parTrans" cxnId="{BAAC1A8B-0C8A-4FC8-BE64-A9931C511497}">
      <dgm:prSet/>
      <dgm:spPr/>
      <dgm:t>
        <a:bodyPr/>
        <a:lstStyle/>
        <a:p>
          <a:endParaRPr lang="es-PE" noProof="0"/>
        </a:p>
      </dgm:t>
    </dgm:pt>
    <dgm:pt modelId="{C6A2F20C-7F8B-4E05-8E19-640DA8E7F885}" type="sibTrans" cxnId="{BAAC1A8B-0C8A-4FC8-BE64-A9931C511497}">
      <dgm:prSet/>
      <dgm:spPr/>
      <dgm:t>
        <a:bodyPr/>
        <a:lstStyle/>
        <a:p>
          <a:endParaRPr lang="es-PE" noProof="0"/>
        </a:p>
      </dgm:t>
    </dgm:pt>
    <dgm:pt modelId="{81C52C87-4F41-456A-AA3D-DC3AD2F67A7E}">
      <dgm:prSet phldrT="[Texte]" custT="1"/>
      <dgm:spPr/>
      <dgm:t>
        <a:bodyPr/>
        <a:lstStyle/>
        <a:p>
          <a:r>
            <a:rPr lang="es-PE" sz="1200" noProof="0" dirty="0" err="1" smtClean="0">
              <a:solidFill>
                <a:schemeClr val="tx1"/>
              </a:solidFill>
            </a:rPr>
            <a:t>Supetiendas</a:t>
          </a:r>
          <a:r>
            <a:rPr lang="es-PE" sz="1200" noProof="0" dirty="0" smtClean="0">
              <a:solidFill>
                <a:schemeClr val="tx1"/>
              </a:solidFill>
            </a:rPr>
            <a:t> </a:t>
          </a:r>
          <a:r>
            <a:rPr lang="es-PE" sz="1200" noProof="0" dirty="0" err="1" smtClean="0">
              <a:solidFill>
                <a:schemeClr val="tx1"/>
              </a:solidFill>
            </a:rPr>
            <a:t>Olimpica</a:t>
          </a:r>
          <a:r>
            <a:rPr lang="es-PE" sz="1200" noProof="0" dirty="0" smtClean="0">
              <a:solidFill>
                <a:schemeClr val="tx1"/>
              </a:solidFill>
            </a:rPr>
            <a:t> – 153 </a:t>
          </a:r>
          <a:r>
            <a:rPr lang="es-PE" sz="1200" noProof="0" dirty="0" err="1" smtClean="0">
              <a:solidFill>
                <a:schemeClr val="tx1"/>
              </a:solidFill>
            </a:rPr>
            <a:t>outlets</a:t>
          </a:r>
          <a:endParaRPr lang="es-PE" sz="1200" noProof="0" dirty="0">
            <a:solidFill>
              <a:schemeClr val="tx1"/>
            </a:solidFill>
          </a:endParaRPr>
        </a:p>
      </dgm:t>
    </dgm:pt>
    <dgm:pt modelId="{90BB39D2-2E96-469E-8A29-9C5CC1818AF5}" type="parTrans" cxnId="{1266EA82-473D-42B0-80C8-7648FCF42849}">
      <dgm:prSet/>
      <dgm:spPr/>
      <dgm:t>
        <a:bodyPr/>
        <a:lstStyle/>
        <a:p>
          <a:endParaRPr lang="es-PE" noProof="0"/>
        </a:p>
      </dgm:t>
    </dgm:pt>
    <dgm:pt modelId="{D392004F-EE70-408D-945D-93013712E2E6}" type="sibTrans" cxnId="{1266EA82-473D-42B0-80C8-7648FCF42849}">
      <dgm:prSet/>
      <dgm:spPr/>
      <dgm:t>
        <a:bodyPr/>
        <a:lstStyle/>
        <a:p>
          <a:endParaRPr lang="es-PE" noProof="0"/>
        </a:p>
      </dgm:t>
    </dgm:pt>
    <dgm:pt modelId="{C9524A7C-419A-4C17-8C90-F055D3B5593C}">
      <dgm:prSet phldrT="[Texte]" custT="1"/>
      <dgm:spPr/>
      <dgm:t>
        <a:bodyPr/>
        <a:lstStyle/>
        <a:p>
          <a:r>
            <a:rPr lang="es-PE" sz="1200" noProof="0" dirty="0" err="1" smtClean="0">
              <a:solidFill>
                <a:schemeClr val="tx1"/>
              </a:solidFill>
            </a:rPr>
            <a:t>Cacharreria</a:t>
          </a:r>
          <a:r>
            <a:rPr lang="es-PE" sz="1200" noProof="0" dirty="0" smtClean="0">
              <a:solidFill>
                <a:schemeClr val="tx1"/>
              </a:solidFill>
            </a:rPr>
            <a:t> la 14 – 19 </a:t>
          </a:r>
          <a:r>
            <a:rPr lang="es-PE" sz="1200" noProof="0" dirty="0" err="1" smtClean="0">
              <a:solidFill>
                <a:schemeClr val="tx1"/>
              </a:solidFill>
            </a:rPr>
            <a:t>outlets</a:t>
          </a:r>
          <a:endParaRPr lang="es-PE" sz="1200" noProof="0" dirty="0">
            <a:solidFill>
              <a:schemeClr val="tx1"/>
            </a:solidFill>
          </a:endParaRPr>
        </a:p>
      </dgm:t>
    </dgm:pt>
    <dgm:pt modelId="{0449ABA1-2B4F-41AC-A3D2-1132EE94A99B}" type="parTrans" cxnId="{FEA74EDA-8814-4E31-9DEB-E554004BACD9}">
      <dgm:prSet/>
      <dgm:spPr/>
      <dgm:t>
        <a:bodyPr/>
        <a:lstStyle/>
        <a:p>
          <a:endParaRPr lang="es-PE" noProof="0"/>
        </a:p>
      </dgm:t>
    </dgm:pt>
    <dgm:pt modelId="{15C3452E-C4A1-48D1-AC34-9485AC6A7008}" type="sibTrans" cxnId="{FEA74EDA-8814-4E31-9DEB-E554004BACD9}">
      <dgm:prSet/>
      <dgm:spPr/>
      <dgm:t>
        <a:bodyPr/>
        <a:lstStyle/>
        <a:p>
          <a:endParaRPr lang="es-PE" noProof="0"/>
        </a:p>
      </dgm:t>
    </dgm:pt>
    <dgm:pt modelId="{8E668E05-429B-4D1D-AF2B-61B71DA238D3}">
      <dgm:prSet phldrT="[Texte]" custT="1"/>
      <dgm:spPr/>
      <dgm:t>
        <a:bodyPr/>
        <a:lstStyle/>
        <a:p>
          <a:r>
            <a:rPr lang="es-PE" sz="1200" noProof="0" dirty="0" err="1" smtClean="0">
              <a:solidFill>
                <a:schemeClr val="tx1"/>
              </a:solidFill>
            </a:rPr>
            <a:t>Colsubsidio</a:t>
          </a:r>
          <a:r>
            <a:rPr lang="es-PE" sz="1200" noProof="0" dirty="0" smtClean="0">
              <a:solidFill>
                <a:schemeClr val="tx1"/>
              </a:solidFill>
            </a:rPr>
            <a:t> – 20 </a:t>
          </a:r>
          <a:r>
            <a:rPr lang="es-PE" sz="1200" noProof="0" dirty="0" err="1" smtClean="0">
              <a:solidFill>
                <a:schemeClr val="tx1"/>
              </a:solidFill>
            </a:rPr>
            <a:t>outlets</a:t>
          </a:r>
          <a:endParaRPr lang="es-PE" sz="1200" noProof="0" dirty="0">
            <a:solidFill>
              <a:schemeClr val="tx1"/>
            </a:solidFill>
          </a:endParaRPr>
        </a:p>
      </dgm:t>
    </dgm:pt>
    <dgm:pt modelId="{206529AE-F896-4998-B688-C447141D0FEA}" type="parTrans" cxnId="{C66536BB-2001-47AE-8D71-7854DF395EA8}">
      <dgm:prSet/>
      <dgm:spPr/>
      <dgm:t>
        <a:bodyPr/>
        <a:lstStyle/>
        <a:p>
          <a:endParaRPr lang="es-PE" noProof="0"/>
        </a:p>
      </dgm:t>
    </dgm:pt>
    <dgm:pt modelId="{E773D6BD-89E8-4CC8-917A-5378CAD8EDB6}" type="sibTrans" cxnId="{C66536BB-2001-47AE-8D71-7854DF395EA8}">
      <dgm:prSet/>
      <dgm:spPr/>
      <dgm:t>
        <a:bodyPr/>
        <a:lstStyle/>
        <a:p>
          <a:endParaRPr lang="es-PE" noProof="0"/>
        </a:p>
      </dgm:t>
    </dgm:pt>
    <dgm:pt modelId="{61FFDD56-9763-4979-B181-5519578B3BDA}">
      <dgm:prSet custT="1"/>
      <dgm:spPr/>
      <dgm:t>
        <a:bodyPr/>
        <a:lstStyle/>
        <a:p>
          <a:r>
            <a:rPr lang="es-PE" sz="1200" i="0" noProof="0" dirty="0" smtClean="0">
              <a:solidFill>
                <a:schemeClr val="tx1"/>
              </a:solidFill>
            </a:rPr>
            <a:t>Tienen mas del  50% del servicio de comida al detalle</a:t>
          </a:r>
          <a:endParaRPr lang="es-PE" sz="1200" i="0" noProof="0" dirty="0">
            <a:solidFill>
              <a:schemeClr val="tx1"/>
            </a:solidFill>
          </a:endParaRPr>
        </a:p>
      </dgm:t>
    </dgm:pt>
    <dgm:pt modelId="{A5FE4641-E2A2-4B0E-A7C3-834E836B4FCF}" type="parTrans" cxnId="{21C8B10A-BC1E-4794-8A44-5C6C6D35949C}">
      <dgm:prSet/>
      <dgm:spPr/>
      <dgm:t>
        <a:bodyPr/>
        <a:lstStyle/>
        <a:p>
          <a:endParaRPr lang="en-US"/>
        </a:p>
      </dgm:t>
    </dgm:pt>
    <dgm:pt modelId="{B29DF345-3800-48FC-98D2-D78EB5642C32}" type="sibTrans" cxnId="{21C8B10A-BC1E-4794-8A44-5C6C6D35949C}">
      <dgm:prSet/>
      <dgm:spPr/>
      <dgm:t>
        <a:bodyPr/>
        <a:lstStyle/>
        <a:p>
          <a:endParaRPr lang="en-US"/>
        </a:p>
      </dgm:t>
    </dgm:pt>
    <dgm:pt modelId="{9DF7B307-9B19-4EB3-A6B4-42AD10509676}" type="pres">
      <dgm:prSet presAssocID="{03DB9118-DE9C-4E73-8050-AB0528C923AE}" presName="linearFlow" presStyleCnt="0">
        <dgm:presLayoutVars>
          <dgm:dir/>
          <dgm:animLvl val="lvl"/>
          <dgm:resizeHandles val="exact"/>
        </dgm:presLayoutVars>
      </dgm:prSet>
      <dgm:spPr/>
      <dgm:t>
        <a:bodyPr/>
        <a:lstStyle/>
        <a:p>
          <a:endParaRPr lang="fr-FR"/>
        </a:p>
      </dgm:t>
    </dgm:pt>
    <dgm:pt modelId="{1173C742-0C0F-4781-940F-CBE415359C0D}" type="pres">
      <dgm:prSet presAssocID="{71108511-7862-4AE9-AB63-D43AA0D85361}" presName="composite" presStyleCnt="0"/>
      <dgm:spPr/>
    </dgm:pt>
    <dgm:pt modelId="{3C3AB8F8-94A0-4B21-B162-5C9941EDA8E9}" type="pres">
      <dgm:prSet presAssocID="{71108511-7862-4AE9-AB63-D43AA0D85361}" presName="parentText" presStyleLbl="alignNode1" presStyleIdx="0" presStyleCnt="3">
        <dgm:presLayoutVars>
          <dgm:chMax val="1"/>
          <dgm:bulletEnabled val="1"/>
        </dgm:presLayoutVars>
      </dgm:prSet>
      <dgm:spPr/>
      <dgm:t>
        <a:bodyPr/>
        <a:lstStyle/>
        <a:p>
          <a:endParaRPr lang="fr-FR"/>
        </a:p>
      </dgm:t>
    </dgm:pt>
    <dgm:pt modelId="{5263315C-5262-42DB-976A-3850DDE980D2}" type="pres">
      <dgm:prSet presAssocID="{71108511-7862-4AE9-AB63-D43AA0D85361}" presName="descendantText" presStyleLbl="alignAcc1" presStyleIdx="0" presStyleCnt="3">
        <dgm:presLayoutVars>
          <dgm:bulletEnabled val="1"/>
        </dgm:presLayoutVars>
      </dgm:prSet>
      <dgm:spPr/>
      <dgm:t>
        <a:bodyPr/>
        <a:lstStyle/>
        <a:p>
          <a:endParaRPr lang="fr-FR"/>
        </a:p>
      </dgm:t>
    </dgm:pt>
    <dgm:pt modelId="{FCA5E080-924A-4A6A-B3D9-129F6EC51E1D}" type="pres">
      <dgm:prSet presAssocID="{CC2D0D8B-BE44-4133-B2DF-C4B3BDB5A786}" presName="sp" presStyleCnt="0"/>
      <dgm:spPr/>
    </dgm:pt>
    <dgm:pt modelId="{2F97B078-91C7-4B95-8701-7D58EA61E10C}" type="pres">
      <dgm:prSet presAssocID="{D49A661B-F786-43E1-9E47-1441DBEE6FD9}" presName="composite" presStyleCnt="0"/>
      <dgm:spPr/>
    </dgm:pt>
    <dgm:pt modelId="{C711BE15-816A-4909-A43E-D60202D5A16B}" type="pres">
      <dgm:prSet presAssocID="{D49A661B-F786-43E1-9E47-1441DBEE6FD9}" presName="parentText" presStyleLbl="alignNode1" presStyleIdx="1" presStyleCnt="3">
        <dgm:presLayoutVars>
          <dgm:chMax val="1"/>
          <dgm:bulletEnabled val="1"/>
        </dgm:presLayoutVars>
      </dgm:prSet>
      <dgm:spPr/>
      <dgm:t>
        <a:bodyPr/>
        <a:lstStyle/>
        <a:p>
          <a:endParaRPr lang="fr-FR"/>
        </a:p>
      </dgm:t>
    </dgm:pt>
    <dgm:pt modelId="{02D0851F-38A5-4586-A14C-43ACCF1806AF}" type="pres">
      <dgm:prSet presAssocID="{D49A661B-F786-43E1-9E47-1441DBEE6FD9}" presName="descendantText" presStyleLbl="alignAcc1" presStyleIdx="1" presStyleCnt="3">
        <dgm:presLayoutVars>
          <dgm:bulletEnabled val="1"/>
        </dgm:presLayoutVars>
      </dgm:prSet>
      <dgm:spPr/>
      <dgm:t>
        <a:bodyPr/>
        <a:lstStyle/>
        <a:p>
          <a:endParaRPr lang="fr-FR"/>
        </a:p>
      </dgm:t>
    </dgm:pt>
    <dgm:pt modelId="{3E8DD51E-D92B-43FB-85CA-161849A21ABE}" type="pres">
      <dgm:prSet presAssocID="{324476DB-742C-4E64-8FDE-E251582C46A7}" presName="sp" presStyleCnt="0"/>
      <dgm:spPr/>
    </dgm:pt>
    <dgm:pt modelId="{2E70071A-0D1F-4DDD-8B5C-15F7E860F8DA}" type="pres">
      <dgm:prSet presAssocID="{C9D2B396-9456-4B34-B72D-F4D36A1696E0}" presName="composite" presStyleCnt="0"/>
      <dgm:spPr/>
    </dgm:pt>
    <dgm:pt modelId="{C60DBF99-A0D8-4F56-9B7A-0C005D95FDE7}" type="pres">
      <dgm:prSet presAssocID="{C9D2B396-9456-4B34-B72D-F4D36A1696E0}" presName="parentText" presStyleLbl="alignNode1" presStyleIdx="2" presStyleCnt="3">
        <dgm:presLayoutVars>
          <dgm:chMax val="1"/>
          <dgm:bulletEnabled val="1"/>
        </dgm:presLayoutVars>
      </dgm:prSet>
      <dgm:spPr/>
      <dgm:t>
        <a:bodyPr/>
        <a:lstStyle/>
        <a:p>
          <a:endParaRPr lang="fr-FR"/>
        </a:p>
      </dgm:t>
    </dgm:pt>
    <dgm:pt modelId="{E6073A3F-297F-47ED-BFDE-DA8537CE4185}" type="pres">
      <dgm:prSet presAssocID="{C9D2B396-9456-4B34-B72D-F4D36A1696E0}" presName="descendantText" presStyleLbl="alignAcc1" presStyleIdx="2" presStyleCnt="3">
        <dgm:presLayoutVars>
          <dgm:bulletEnabled val="1"/>
        </dgm:presLayoutVars>
      </dgm:prSet>
      <dgm:spPr/>
      <dgm:t>
        <a:bodyPr/>
        <a:lstStyle/>
        <a:p>
          <a:endParaRPr lang="fr-FR"/>
        </a:p>
      </dgm:t>
    </dgm:pt>
  </dgm:ptLst>
  <dgm:cxnLst>
    <dgm:cxn modelId="{029C9B59-1E97-4032-874F-141F71D6AB25}" type="presOf" srcId="{81C52C87-4F41-456A-AA3D-DC3AD2F67A7E}" destId="{02D0851F-38A5-4586-A14C-43ACCF1806AF}" srcOrd="0" destOrd="2" presId="urn:microsoft.com/office/officeart/2005/8/layout/chevron2"/>
    <dgm:cxn modelId="{219E5DCD-F1BA-4671-89B2-C59669A91630}" srcId="{C9D2B396-9456-4B34-B72D-F4D36A1696E0}" destId="{C168A461-A4E5-4E0F-B488-8181E05187E2}" srcOrd="0" destOrd="0" parTransId="{756ABE53-CAAC-49CF-8B00-B8ED5C9E2E58}" sibTransId="{593ED13F-9F13-42F4-B9BE-00BDB8AE3DA6}"/>
    <dgm:cxn modelId="{35FAD66E-A014-4FF3-B619-C36709992C2D}" type="presOf" srcId="{C9524A7C-419A-4C17-8C90-F055D3B5593C}" destId="{02D0851F-38A5-4586-A14C-43ACCF1806AF}" srcOrd="0" destOrd="3" presId="urn:microsoft.com/office/officeart/2005/8/layout/chevron2"/>
    <dgm:cxn modelId="{4B079A15-FF44-4829-AC98-7CDBB2486C7F}" srcId="{71108511-7862-4AE9-AB63-D43AA0D85361}" destId="{9D87543B-D7C2-4332-B504-8BB862B8FFA9}" srcOrd="1" destOrd="0" parTransId="{082CB692-6B3E-4C1B-A162-25B44272AF0D}" sibTransId="{6CDF8755-08E9-41D1-9A1A-C983B043D071}"/>
    <dgm:cxn modelId="{95F81F88-1A88-41C3-8C46-BDF77DEA5AC9}" type="presOf" srcId="{C168A461-A4E5-4E0F-B488-8181E05187E2}" destId="{E6073A3F-297F-47ED-BFDE-DA8537CE4185}" srcOrd="0" destOrd="0" presId="urn:microsoft.com/office/officeart/2005/8/layout/chevron2"/>
    <dgm:cxn modelId="{D322C40D-4F11-455B-AC65-C90393BA3426}" type="presOf" srcId="{6F3EFFFB-203D-4FFB-B7DD-CD5F8E50132A}" destId="{5263315C-5262-42DB-976A-3850DDE980D2}" srcOrd="0" destOrd="0" presId="urn:microsoft.com/office/officeart/2005/8/layout/chevron2"/>
    <dgm:cxn modelId="{F3B6A400-62EE-4FE9-BCD4-DC34ABDC1AA6}" type="presOf" srcId="{9D87543B-D7C2-4332-B504-8BB862B8FFA9}" destId="{5263315C-5262-42DB-976A-3850DDE980D2}" srcOrd="0" destOrd="1" presId="urn:microsoft.com/office/officeart/2005/8/layout/chevron2"/>
    <dgm:cxn modelId="{F7D3A281-E4A9-429E-A56A-719D0F572063}" srcId="{03DB9118-DE9C-4E73-8050-AB0528C923AE}" destId="{D49A661B-F786-43E1-9E47-1441DBEE6FD9}" srcOrd="1" destOrd="0" parTransId="{8014548F-A98D-4AA2-B385-90975B8D38AE}" sibTransId="{324476DB-742C-4E64-8FDE-E251582C46A7}"/>
    <dgm:cxn modelId="{05B4DA6F-D081-4EFC-AE1E-62A41B714283}" type="presOf" srcId="{61FFDD56-9763-4979-B181-5519578B3BDA}" destId="{E6073A3F-297F-47ED-BFDE-DA8537CE4185}" srcOrd="0" destOrd="1" presId="urn:microsoft.com/office/officeart/2005/8/layout/chevron2"/>
    <dgm:cxn modelId="{1266EA82-473D-42B0-80C8-7648FCF42849}" srcId="{D49A661B-F786-43E1-9E47-1441DBEE6FD9}" destId="{81C52C87-4F41-456A-AA3D-DC3AD2F67A7E}" srcOrd="2" destOrd="0" parTransId="{90BB39D2-2E96-469E-8A29-9C5CC1818AF5}" sibTransId="{D392004F-EE70-408D-945D-93013712E2E6}"/>
    <dgm:cxn modelId="{EBA20C70-B905-45AA-A607-86F5FDBE398C}" srcId="{03DB9118-DE9C-4E73-8050-AB0528C923AE}" destId="{71108511-7862-4AE9-AB63-D43AA0D85361}" srcOrd="0" destOrd="0" parTransId="{AB4C4D86-E955-41C0-AAC0-C096A422EEF8}" sibTransId="{CC2D0D8B-BE44-4133-B2DF-C4B3BDB5A786}"/>
    <dgm:cxn modelId="{C66536BB-2001-47AE-8D71-7854DF395EA8}" srcId="{D49A661B-F786-43E1-9E47-1441DBEE6FD9}" destId="{8E668E05-429B-4D1D-AF2B-61B71DA238D3}" srcOrd="4" destOrd="0" parTransId="{206529AE-F896-4998-B688-C447141D0FEA}" sibTransId="{E773D6BD-89E8-4CC8-917A-5378CAD8EDB6}"/>
    <dgm:cxn modelId="{BAAC1A8B-0C8A-4FC8-BE64-A9931C511497}" srcId="{D49A661B-F786-43E1-9E47-1441DBEE6FD9}" destId="{365FFD10-30FE-4531-847C-D40A6C186A8C}" srcOrd="1" destOrd="0" parTransId="{631361B3-4091-4F68-AA8A-84F7A5FAF139}" sibTransId="{C6A2F20C-7F8B-4E05-8E19-640DA8E7F885}"/>
    <dgm:cxn modelId="{A072C521-CEDF-472A-98AA-5EF2ECADCE52}" type="presOf" srcId="{365FFD10-30FE-4531-847C-D40A6C186A8C}" destId="{02D0851F-38A5-4586-A14C-43ACCF1806AF}" srcOrd="0" destOrd="1" presId="urn:microsoft.com/office/officeart/2005/8/layout/chevron2"/>
    <dgm:cxn modelId="{21C8B10A-BC1E-4794-8A44-5C6C6D35949C}" srcId="{C9D2B396-9456-4B34-B72D-F4D36A1696E0}" destId="{61FFDD56-9763-4979-B181-5519578B3BDA}" srcOrd="1" destOrd="0" parTransId="{A5FE4641-E2A2-4B0E-A7C3-834E836B4FCF}" sibTransId="{B29DF345-3800-48FC-98D2-D78EB5642C32}"/>
    <dgm:cxn modelId="{1971D771-05F2-4023-ABE7-153E8F869A29}" type="presOf" srcId="{142347D2-1A53-4D41-A0A9-0728C291B21A}" destId="{02D0851F-38A5-4586-A14C-43ACCF1806AF}" srcOrd="0" destOrd="0" presId="urn:microsoft.com/office/officeart/2005/8/layout/chevron2"/>
    <dgm:cxn modelId="{922E2530-0F63-46CD-9DAD-3B5E75B8882F}" type="presOf" srcId="{03DB9118-DE9C-4E73-8050-AB0528C923AE}" destId="{9DF7B307-9B19-4EB3-A6B4-42AD10509676}" srcOrd="0" destOrd="0" presId="urn:microsoft.com/office/officeart/2005/8/layout/chevron2"/>
    <dgm:cxn modelId="{EDB24664-D855-4965-91AD-F62CFBCCBF18}" type="presOf" srcId="{C9D2B396-9456-4B34-B72D-F4D36A1696E0}" destId="{C60DBF99-A0D8-4F56-9B7A-0C005D95FDE7}" srcOrd="0" destOrd="0" presId="urn:microsoft.com/office/officeart/2005/8/layout/chevron2"/>
    <dgm:cxn modelId="{FE73873E-23F3-4533-87D7-FFB4EC45974E}" type="presOf" srcId="{71108511-7862-4AE9-AB63-D43AA0D85361}" destId="{3C3AB8F8-94A0-4B21-B162-5C9941EDA8E9}" srcOrd="0" destOrd="0" presId="urn:microsoft.com/office/officeart/2005/8/layout/chevron2"/>
    <dgm:cxn modelId="{58F22230-A984-4FE7-9173-A3D2C72129D7}" type="presOf" srcId="{8E668E05-429B-4D1D-AF2B-61B71DA238D3}" destId="{02D0851F-38A5-4586-A14C-43ACCF1806AF}" srcOrd="0" destOrd="4" presId="urn:microsoft.com/office/officeart/2005/8/layout/chevron2"/>
    <dgm:cxn modelId="{FEA74EDA-8814-4E31-9DEB-E554004BACD9}" srcId="{D49A661B-F786-43E1-9E47-1441DBEE6FD9}" destId="{C9524A7C-419A-4C17-8C90-F055D3B5593C}" srcOrd="3" destOrd="0" parTransId="{0449ABA1-2B4F-41AC-A3D2-1132EE94A99B}" sibTransId="{15C3452E-C4A1-48D1-AC34-9485AC6A7008}"/>
    <dgm:cxn modelId="{332A792E-EFC7-415A-954A-B5DDCBDC93B6}" srcId="{71108511-7862-4AE9-AB63-D43AA0D85361}" destId="{6F3EFFFB-203D-4FFB-B7DD-CD5F8E50132A}" srcOrd="0" destOrd="0" parTransId="{BB000B56-12EC-4F36-86F8-C73A3E3EBBBF}" sibTransId="{6B25A971-3B56-4E3E-BDAE-84BD90BD0ECA}"/>
    <dgm:cxn modelId="{C3926360-95B0-4FF1-899E-7EE17EE86F87}" type="presOf" srcId="{D49A661B-F786-43E1-9E47-1441DBEE6FD9}" destId="{C711BE15-816A-4909-A43E-D60202D5A16B}" srcOrd="0" destOrd="0" presId="urn:microsoft.com/office/officeart/2005/8/layout/chevron2"/>
    <dgm:cxn modelId="{0040D526-FDA4-471D-943C-EFC6E3673D04}" srcId="{D49A661B-F786-43E1-9E47-1441DBEE6FD9}" destId="{142347D2-1A53-4D41-A0A9-0728C291B21A}" srcOrd="0" destOrd="0" parTransId="{68F7B333-70E8-417A-8695-792CB4203F96}" sibTransId="{3C2E6DE3-ADC2-4335-AB5D-E2E08BD214B6}"/>
    <dgm:cxn modelId="{054D5720-7573-4207-A201-9A1C39DCC957}" srcId="{03DB9118-DE9C-4E73-8050-AB0528C923AE}" destId="{C9D2B396-9456-4B34-B72D-F4D36A1696E0}" srcOrd="2" destOrd="0" parTransId="{5DA3982D-A88E-4F41-9F22-8E00545F2DAB}" sibTransId="{8AFA3D5B-7894-4E57-954A-209144999829}"/>
    <dgm:cxn modelId="{F33E2039-11F3-4A73-9F56-655DA80D9DB9}" type="presParOf" srcId="{9DF7B307-9B19-4EB3-A6B4-42AD10509676}" destId="{1173C742-0C0F-4781-940F-CBE415359C0D}" srcOrd="0" destOrd="0" presId="urn:microsoft.com/office/officeart/2005/8/layout/chevron2"/>
    <dgm:cxn modelId="{A0561D24-E3F0-4C8E-8956-5E55506F5EFC}" type="presParOf" srcId="{1173C742-0C0F-4781-940F-CBE415359C0D}" destId="{3C3AB8F8-94A0-4B21-B162-5C9941EDA8E9}" srcOrd="0" destOrd="0" presId="urn:microsoft.com/office/officeart/2005/8/layout/chevron2"/>
    <dgm:cxn modelId="{00238383-D27F-4B49-B40C-D81AE36F418E}" type="presParOf" srcId="{1173C742-0C0F-4781-940F-CBE415359C0D}" destId="{5263315C-5262-42DB-976A-3850DDE980D2}" srcOrd="1" destOrd="0" presId="urn:microsoft.com/office/officeart/2005/8/layout/chevron2"/>
    <dgm:cxn modelId="{00C5942C-29C9-442B-B8AB-BA3955223FAF}" type="presParOf" srcId="{9DF7B307-9B19-4EB3-A6B4-42AD10509676}" destId="{FCA5E080-924A-4A6A-B3D9-129F6EC51E1D}" srcOrd="1" destOrd="0" presId="urn:microsoft.com/office/officeart/2005/8/layout/chevron2"/>
    <dgm:cxn modelId="{170A27E0-C43F-4569-9044-C56272C2B2D0}" type="presParOf" srcId="{9DF7B307-9B19-4EB3-A6B4-42AD10509676}" destId="{2F97B078-91C7-4B95-8701-7D58EA61E10C}" srcOrd="2" destOrd="0" presId="urn:microsoft.com/office/officeart/2005/8/layout/chevron2"/>
    <dgm:cxn modelId="{36BC9BDE-4382-481C-8213-39D871D0AD29}" type="presParOf" srcId="{2F97B078-91C7-4B95-8701-7D58EA61E10C}" destId="{C711BE15-816A-4909-A43E-D60202D5A16B}" srcOrd="0" destOrd="0" presId="urn:microsoft.com/office/officeart/2005/8/layout/chevron2"/>
    <dgm:cxn modelId="{D831A6B6-0AB1-4587-8F52-CFEDC9A05D9B}" type="presParOf" srcId="{2F97B078-91C7-4B95-8701-7D58EA61E10C}" destId="{02D0851F-38A5-4586-A14C-43ACCF1806AF}" srcOrd="1" destOrd="0" presId="urn:microsoft.com/office/officeart/2005/8/layout/chevron2"/>
    <dgm:cxn modelId="{DF70297E-87C9-4FB3-B8E5-C42F375E2FB5}" type="presParOf" srcId="{9DF7B307-9B19-4EB3-A6B4-42AD10509676}" destId="{3E8DD51E-D92B-43FB-85CA-161849A21ABE}" srcOrd="3" destOrd="0" presId="urn:microsoft.com/office/officeart/2005/8/layout/chevron2"/>
    <dgm:cxn modelId="{DCCF0F74-2CB4-4854-8D80-0EBD877E359D}" type="presParOf" srcId="{9DF7B307-9B19-4EB3-A6B4-42AD10509676}" destId="{2E70071A-0D1F-4DDD-8B5C-15F7E860F8DA}" srcOrd="4" destOrd="0" presId="urn:microsoft.com/office/officeart/2005/8/layout/chevron2"/>
    <dgm:cxn modelId="{69EC35A5-EC4B-4B61-9084-BE52B799770B}" type="presParOf" srcId="{2E70071A-0D1F-4DDD-8B5C-15F7E860F8DA}" destId="{C60DBF99-A0D8-4F56-9B7A-0C005D95FDE7}" srcOrd="0" destOrd="0" presId="urn:microsoft.com/office/officeart/2005/8/layout/chevron2"/>
    <dgm:cxn modelId="{073CE0FD-4944-4439-9F37-4F1B3B36375A}" type="presParOf" srcId="{2E70071A-0D1F-4DDD-8B5C-15F7E860F8DA}" destId="{E6073A3F-297F-47ED-BFDE-DA8537CE418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40556-37BE-431F-91C5-AE5F46C3124D}">
      <dsp:nvSpPr>
        <dsp:cNvPr id="0" name=""/>
        <dsp:cNvSpPr/>
      </dsp:nvSpPr>
      <dsp:spPr>
        <a:xfrm>
          <a:off x="1814153" y="88"/>
          <a:ext cx="1247528" cy="1247528"/>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PE" sz="1050" b="1" kern="1200" noProof="0" dirty="0" smtClean="0"/>
            <a:t>Escasa red de agencias</a:t>
          </a:r>
          <a:endParaRPr lang="es-PE" sz="1050" b="1" kern="1200" noProof="0" dirty="0"/>
        </a:p>
      </dsp:txBody>
      <dsp:txXfrm>
        <a:off x="1996849" y="182784"/>
        <a:ext cx="882136" cy="882136"/>
      </dsp:txXfrm>
    </dsp:sp>
    <dsp:sp modelId="{4B957CA8-5A50-46FD-9AF2-C798032AC8D7}">
      <dsp:nvSpPr>
        <dsp:cNvPr id="0" name=""/>
        <dsp:cNvSpPr/>
      </dsp:nvSpPr>
      <dsp:spPr>
        <a:xfrm rot="2700000">
          <a:off x="2927967" y="1069907"/>
          <a:ext cx="333052" cy="4210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E" sz="900" kern="1200" noProof="0"/>
        </a:p>
      </dsp:txBody>
      <dsp:txXfrm>
        <a:off x="2942599" y="1118789"/>
        <a:ext cx="233136" cy="252624"/>
      </dsp:txXfrm>
    </dsp:sp>
    <dsp:sp modelId="{A17511EF-2C8E-48B6-9272-FB02198C7655}">
      <dsp:nvSpPr>
        <dsp:cNvPr id="0" name=""/>
        <dsp:cNvSpPr/>
      </dsp:nvSpPr>
      <dsp:spPr>
        <a:xfrm>
          <a:off x="3140635" y="1326569"/>
          <a:ext cx="1247528" cy="1247528"/>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PE" sz="1050" b="1" kern="1200" noProof="0" dirty="0" smtClean="0"/>
            <a:t>Baja penetración de servicios de pago (tarjetas, </a:t>
          </a:r>
          <a:r>
            <a:rPr lang="es-PE" sz="1050" b="1" kern="1200" noProof="0" dirty="0" err="1" smtClean="0"/>
            <a:t>ATMs</a:t>
          </a:r>
          <a:r>
            <a:rPr lang="es-PE" sz="1050" b="1" kern="1200" noProof="0" dirty="0" smtClean="0"/>
            <a:t>)</a:t>
          </a:r>
          <a:endParaRPr lang="es-PE" sz="1050" b="1" kern="1200" noProof="0" dirty="0"/>
        </a:p>
      </dsp:txBody>
      <dsp:txXfrm>
        <a:off x="3323331" y="1509265"/>
        <a:ext cx="882136" cy="882136"/>
      </dsp:txXfrm>
    </dsp:sp>
    <dsp:sp modelId="{B7B2714B-58B0-4EFF-B96F-4130D5BEC342}">
      <dsp:nvSpPr>
        <dsp:cNvPr id="0" name=""/>
        <dsp:cNvSpPr/>
      </dsp:nvSpPr>
      <dsp:spPr>
        <a:xfrm rot="8100000">
          <a:off x="2941297" y="2396389"/>
          <a:ext cx="333052" cy="4210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E" sz="900" kern="1200" noProof="0"/>
        </a:p>
      </dsp:txBody>
      <dsp:txXfrm rot="10800000">
        <a:off x="3026581" y="2445271"/>
        <a:ext cx="233136" cy="252624"/>
      </dsp:txXfrm>
    </dsp:sp>
    <dsp:sp modelId="{E9D99343-2D04-4905-B0E0-29C38EC95958}">
      <dsp:nvSpPr>
        <dsp:cNvPr id="0" name=""/>
        <dsp:cNvSpPr/>
      </dsp:nvSpPr>
      <dsp:spPr>
        <a:xfrm>
          <a:off x="1814153" y="2653051"/>
          <a:ext cx="1247528" cy="1247528"/>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PE" sz="900" b="1" kern="1200" noProof="0" dirty="0" smtClean="0"/>
            <a:t>Servicios transaccionales pobremente adaptados a mercados de clientes masivos</a:t>
          </a:r>
          <a:endParaRPr lang="es-PE" sz="900" b="1" kern="1200" noProof="0" dirty="0"/>
        </a:p>
      </dsp:txBody>
      <dsp:txXfrm>
        <a:off x="1996849" y="2835747"/>
        <a:ext cx="882136" cy="882136"/>
      </dsp:txXfrm>
    </dsp:sp>
    <dsp:sp modelId="{F063C5FA-81F6-4E7A-AAC3-6D0CAC1F8ABB}">
      <dsp:nvSpPr>
        <dsp:cNvPr id="0" name=""/>
        <dsp:cNvSpPr/>
      </dsp:nvSpPr>
      <dsp:spPr>
        <a:xfrm rot="13500000">
          <a:off x="1614815" y="2409719"/>
          <a:ext cx="333052" cy="4210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E" sz="900" kern="1200" noProof="0"/>
        </a:p>
      </dsp:txBody>
      <dsp:txXfrm rot="10800000">
        <a:off x="1700099" y="2529253"/>
        <a:ext cx="233136" cy="252624"/>
      </dsp:txXfrm>
    </dsp:sp>
    <dsp:sp modelId="{B179F9EE-4C02-452F-BACA-185C57760740}">
      <dsp:nvSpPr>
        <dsp:cNvPr id="0" name=""/>
        <dsp:cNvSpPr/>
      </dsp:nvSpPr>
      <dsp:spPr>
        <a:xfrm>
          <a:off x="487671" y="1326569"/>
          <a:ext cx="1247528" cy="1247528"/>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PE" sz="1050" b="1" kern="1200" noProof="0" dirty="0" smtClean="0"/>
            <a:t>Bajo potencial de ingresos por cliente</a:t>
          </a:r>
          <a:endParaRPr lang="es-PE" sz="1050" b="1" kern="1200" noProof="0" dirty="0"/>
        </a:p>
      </dsp:txBody>
      <dsp:txXfrm>
        <a:off x="670367" y="1509265"/>
        <a:ext cx="882136" cy="882136"/>
      </dsp:txXfrm>
    </dsp:sp>
    <dsp:sp modelId="{D83C97B3-580C-4AB4-825C-313B4D1E2392}">
      <dsp:nvSpPr>
        <dsp:cNvPr id="0" name=""/>
        <dsp:cNvSpPr/>
      </dsp:nvSpPr>
      <dsp:spPr>
        <a:xfrm rot="18900000">
          <a:off x="1601485" y="1083238"/>
          <a:ext cx="333052" cy="4210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PE" sz="900" kern="1200" noProof="0"/>
        </a:p>
      </dsp:txBody>
      <dsp:txXfrm>
        <a:off x="1616117" y="1202772"/>
        <a:ext cx="233136" cy="252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CC096-AA80-054F-A0A6-C14B59B7B659}">
      <dsp:nvSpPr>
        <dsp:cNvPr id="0" name=""/>
        <dsp:cNvSpPr/>
      </dsp:nvSpPr>
      <dsp:spPr>
        <a:xfrm>
          <a:off x="1104900" y="0"/>
          <a:ext cx="1104900" cy="1087582"/>
        </a:xfrm>
        <a:prstGeom prst="trapezoid">
          <a:avLst>
            <a:gd name="adj" fmla="val 50796"/>
          </a:avLst>
        </a:prstGeom>
        <a:solidFill>
          <a:srgbClr val="7F7F7F"/>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200" b="1" kern="1200" dirty="0" smtClean="0">
            <a:solidFill>
              <a:srgbClr val="FFFFFF"/>
            </a:solidFill>
          </a:endParaRPr>
        </a:p>
        <a:p>
          <a:pPr lvl="0" algn="ctr" defTabSz="533400">
            <a:lnSpc>
              <a:spcPct val="90000"/>
            </a:lnSpc>
            <a:spcBef>
              <a:spcPct val="0"/>
            </a:spcBef>
            <a:spcAft>
              <a:spcPct val="35000"/>
            </a:spcAft>
          </a:pPr>
          <a:r>
            <a:rPr lang="en-US" sz="1200" b="1" kern="1200" dirty="0" err="1" smtClean="0">
              <a:solidFill>
                <a:srgbClr val="FFFFFF"/>
              </a:solidFill>
            </a:rPr>
            <a:t>Opulento</a:t>
          </a:r>
          <a:r>
            <a:rPr lang="en-US" sz="1200" b="1" kern="1200" dirty="0" smtClean="0">
              <a:solidFill>
                <a:srgbClr val="FFFFFF"/>
              </a:solidFill>
            </a:rPr>
            <a:t>/ </a:t>
          </a:r>
          <a:r>
            <a:rPr lang="en-US" sz="1200" b="1" kern="1200" dirty="0" err="1" smtClean="0">
              <a:solidFill>
                <a:srgbClr val="FFFFFF"/>
              </a:solidFill>
            </a:rPr>
            <a:t>Bancarizado</a:t>
          </a:r>
          <a:endParaRPr lang="en-US" sz="1200" b="1" kern="1200" dirty="0">
            <a:solidFill>
              <a:srgbClr val="FFFFFF"/>
            </a:solidFill>
          </a:endParaRPr>
        </a:p>
      </dsp:txBody>
      <dsp:txXfrm>
        <a:off x="1104900" y="0"/>
        <a:ext cx="1104900" cy="1087582"/>
      </dsp:txXfrm>
    </dsp:sp>
    <dsp:sp modelId="{24405A94-E81D-FC4E-9888-CEF4E45611AE}">
      <dsp:nvSpPr>
        <dsp:cNvPr id="0" name=""/>
        <dsp:cNvSpPr/>
      </dsp:nvSpPr>
      <dsp:spPr>
        <a:xfrm>
          <a:off x="552449" y="1087582"/>
          <a:ext cx="2209800" cy="1087582"/>
        </a:xfrm>
        <a:prstGeom prst="trapezoid">
          <a:avLst>
            <a:gd name="adj" fmla="val 50796"/>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aumento de los consumidores -  escaso acceso a pagos</a:t>
          </a:r>
          <a:endParaRPr lang="en-US" sz="1200" kern="1200" dirty="0"/>
        </a:p>
      </dsp:txBody>
      <dsp:txXfrm>
        <a:off x="939164" y="1087582"/>
        <a:ext cx="1436370" cy="1087582"/>
      </dsp:txXfrm>
    </dsp:sp>
    <dsp:sp modelId="{8D1E72D4-3168-584E-9E67-AFA3919129B9}">
      <dsp:nvSpPr>
        <dsp:cNvPr id="0" name=""/>
        <dsp:cNvSpPr/>
      </dsp:nvSpPr>
      <dsp:spPr>
        <a:xfrm>
          <a:off x="0" y="2175163"/>
          <a:ext cx="3314700" cy="1087582"/>
        </a:xfrm>
        <a:prstGeom prst="trapezoid">
          <a:avLst>
            <a:gd name="adj" fmla="val 50796"/>
          </a:avLst>
        </a:prstGeom>
        <a:solidFill>
          <a:srgbClr val="49804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PE" sz="1200" kern="1200" noProof="0" dirty="0" smtClean="0"/>
            <a:t>No </a:t>
          </a:r>
          <a:r>
            <a:rPr lang="es-PE" sz="1200" kern="1200" noProof="0" dirty="0" err="1" smtClean="0"/>
            <a:t>bancarizado</a:t>
          </a:r>
          <a:r>
            <a:rPr lang="es-PE" sz="1200" kern="1200" noProof="0" dirty="0" smtClean="0"/>
            <a:t> con escaso acceso a pagos electrónicos</a:t>
          </a:r>
          <a:endParaRPr lang="es-PE" sz="1200" kern="1200" noProof="0" dirty="0"/>
        </a:p>
      </dsp:txBody>
      <dsp:txXfrm>
        <a:off x="580072" y="2175163"/>
        <a:ext cx="2154555" cy="1087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AB8F8-94A0-4B21-B162-5C9941EDA8E9}">
      <dsp:nvSpPr>
        <dsp:cNvPr id="0" name=""/>
        <dsp:cNvSpPr/>
      </dsp:nvSpPr>
      <dsp:spPr>
        <a:xfrm rot="5400000">
          <a:off x="-222429" y="225592"/>
          <a:ext cx="1482862" cy="1038004"/>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E" sz="1200" kern="1200" noProof="0" dirty="0" err="1" smtClean="0">
              <a:solidFill>
                <a:schemeClr val="tx1"/>
              </a:solidFill>
            </a:rPr>
            <a:t>Supermarkets</a:t>
          </a:r>
          <a:endParaRPr lang="es-PE" sz="1200" kern="1200" noProof="0" dirty="0">
            <a:solidFill>
              <a:schemeClr val="tx1"/>
            </a:solidFill>
          </a:endParaRPr>
        </a:p>
      </dsp:txBody>
      <dsp:txXfrm rot="-5400000">
        <a:off x="0" y="522165"/>
        <a:ext cx="1038004" cy="444858"/>
      </dsp:txXfrm>
    </dsp:sp>
    <dsp:sp modelId="{5263315C-5262-42DB-976A-3850DDE980D2}">
      <dsp:nvSpPr>
        <dsp:cNvPr id="0" name=""/>
        <dsp:cNvSpPr/>
      </dsp:nvSpPr>
      <dsp:spPr>
        <a:xfrm rot="5400000">
          <a:off x="2135230" y="-1094062"/>
          <a:ext cx="963860" cy="3158312"/>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E" sz="1200" i="0" kern="1200" noProof="0" dirty="0" smtClean="0">
              <a:solidFill>
                <a:schemeClr val="tx1"/>
              </a:solidFill>
            </a:rPr>
            <a:t>Almacenes </a:t>
          </a:r>
          <a:r>
            <a:rPr lang="es-PE" sz="1200" i="0" kern="1200" noProof="0" dirty="0" err="1" smtClean="0">
              <a:solidFill>
                <a:schemeClr val="tx1"/>
              </a:solidFill>
            </a:rPr>
            <a:t>Exito</a:t>
          </a:r>
          <a:r>
            <a:rPr lang="es-PE" sz="1200" i="0" kern="1200" noProof="0" dirty="0" smtClean="0">
              <a:solidFill>
                <a:schemeClr val="tx1"/>
              </a:solidFill>
            </a:rPr>
            <a:t> – 261 tiendas y US$ 2.3bn sales</a:t>
          </a:r>
          <a:endParaRPr lang="es-PE" sz="1200" i="0" kern="1200" noProof="0" dirty="0">
            <a:solidFill>
              <a:schemeClr val="tx1"/>
            </a:solidFill>
          </a:endParaRPr>
        </a:p>
        <a:p>
          <a:pPr marL="114300" lvl="1" indent="-114300" algn="l" defTabSz="533400">
            <a:lnSpc>
              <a:spcPct val="90000"/>
            </a:lnSpc>
            <a:spcBef>
              <a:spcPct val="0"/>
            </a:spcBef>
            <a:spcAft>
              <a:spcPct val="15000"/>
            </a:spcAft>
            <a:buChar char="••"/>
          </a:pPr>
          <a:r>
            <a:rPr lang="es-PE" sz="1200" i="0" kern="1200" noProof="0" dirty="0" smtClean="0">
              <a:solidFill>
                <a:schemeClr val="tx1"/>
              </a:solidFill>
            </a:rPr>
            <a:t>Carrefour - 60 tiendas y 17.5% </a:t>
          </a:r>
          <a:r>
            <a:rPr lang="es-PE" sz="1200" i="0" kern="1200" noProof="0" dirty="0" err="1" smtClean="0">
              <a:solidFill>
                <a:schemeClr val="tx1"/>
              </a:solidFill>
            </a:rPr>
            <a:t>participacion</a:t>
          </a:r>
          <a:r>
            <a:rPr lang="es-PE" sz="1200" i="0" kern="1200" noProof="0" dirty="0" smtClean="0">
              <a:solidFill>
                <a:schemeClr val="tx1"/>
              </a:solidFill>
            </a:rPr>
            <a:t> del mercado</a:t>
          </a:r>
          <a:endParaRPr lang="es-PE" sz="1200" i="0" kern="1200" noProof="0" dirty="0">
            <a:solidFill>
              <a:schemeClr val="tx1"/>
            </a:solidFill>
          </a:endParaRPr>
        </a:p>
      </dsp:txBody>
      <dsp:txXfrm rot="-5400000">
        <a:off x="1038004" y="50216"/>
        <a:ext cx="3111260" cy="869756"/>
      </dsp:txXfrm>
    </dsp:sp>
    <dsp:sp modelId="{C711BE15-816A-4909-A43E-D60202D5A16B}">
      <dsp:nvSpPr>
        <dsp:cNvPr id="0" name=""/>
        <dsp:cNvSpPr/>
      </dsp:nvSpPr>
      <dsp:spPr>
        <a:xfrm rot="5400000">
          <a:off x="-222429" y="1512997"/>
          <a:ext cx="1482862" cy="1038004"/>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E" sz="1200" kern="1200" noProof="0" dirty="0" smtClean="0">
              <a:solidFill>
                <a:schemeClr val="tx1"/>
              </a:solidFill>
            </a:rPr>
            <a:t>2</a:t>
          </a:r>
          <a:r>
            <a:rPr lang="es-PE" sz="1200" kern="1200" baseline="30000" noProof="0" dirty="0" smtClean="0">
              <a:solidFill>
                <a:schemeClr val="tx1"/>
              </a:solidFill>
            </a:rPr>
            <a:t>nd</a:t>
          </a:r>
          <a:r>
            <a:rPr lang="es-PE" sz="1200" kern="1200" noProof="0" dirty="0" smtClean="0">
              <a:solidFill>
                <a:schemeClr val="tx1"/>
              </a:solidFill>
            </a:rPr>
            <a:t> </a:t>
          </a:r>
          <a:r>
            <a:rPr lang="es-PE" sz="1200" kern="1200" noProof="0" dirty="0" err="1" smtClean="0">
              <a:solidFill>
                <a:schemeClr val="tx1"/>
              </a:solidFill>
            </a:rPr>
            <a:t>Tier</a:t>
          </a:r>
          <a:r>
            <a:rPr lang="es-PE" sz="1200" kern="1200" noProof="0" dirty="0" smtClean="0">
              <a:solidFill>
                <a:schemeClr val="tx1"/>
              </a:solidFill>
            </a:rPr>
            <a:t> </a:t>
          </a:r>
          <a:r>
            <a:rPr lang="es-PE" sz="1200" kern="1200" noProof="0" dirty="0" err="1" smtClean="0">
              <a:solidFill>
                <a:schemeClr val="tx1"/>
              </a:solidFill>
            </a:rPr>
            <a:t>Markets</a:t>
          </a:r>
          <a:endParaRPr lang="es-PE" sz="1200" kern="1200" noProof="0" dirty="0">
            <a:solidFill>
              <a:schemeClr val="tx1"/>
            </a:solidFill>
          </a:endParaRPr>
        </a:p>
      </dsp:txBody>
      <dsp:txXfrm rot="-5400000">
        <a:off x="0" y="1809570"/>
        <a:ext cx="1038004" cy="444858"/>
      </dsp:txXfrm>
    </dsp:sp>
    <dsp:sp modelId="{02D0851F-38A5-4586-A14C-43ACCF1806AF}">
      <dsp:nvSpPr>
        <dsp:cNvPr id="0" name=""/>
        <dsp:cNvSpPr/>
      </dsp:nvSpPr>
      <dsp:spPr>
        <a:xfrm rot="5400000">
          <a:off x="2135230" y="193342"/>
          <a:ext cx="963860" cy="3158312"/>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E" sz="1200" kern="1200" noProof="0" dirty="0" err="1" smtClean="0">
              <a:solidFill>
                <a:schemeClr val="tx1"/>
              </a:solidFill>
            </a:rPr>
            <a:t>Alkosto</a:t>
          </a:r>
          <a:r>
            <a:rPr lang="es-PE" sz="1200" kern="1200" noProof="0" dirty="0" smtClean="0">
              <a:solidFill>
                <a:schemeClr val="tx1"/>
              </a:solidFill>
            </a:rPr>
            <a:t> – 9 </a:t>
          </a:r>
          <a:r>
            <a:rPr lang="es-PE" sz="1200" kern="1200" noProof="0" dirty="0" err="1" smtClean="0">
              <a:solidFill>
                <a:schemeClr val="tx1"/>
              </a:solidFill>
            </a:rPr>
            <a:t>outlets</a:t>
          </a:r>
          <a:endParaRPr lang="es-PE" sz="1200" kern="1200" noProof="0" dirty="0">
            <a:solidFill>
              <a:schemeClr val="tx1"/>
            </a:solidFill>
          </a:endParaRPr>
        </a:p>
        <a:p>
          <a:pPr marL="114300" lvl="1" indent="-114300" algn="l" defTabSz="533400">
            <a:lnSpc>
              <a:spcPct val="90000"/>
            </a:lnSpc>
            <a:spcBef>
              <a:spcPct val="0"/>
            </a:spcBef>
            <a:spcAft>
              <a:spcPct val="15000"/>
            </a:spcAft>
            <a:buChar char="••"/>
          </a:pPr>
          <a:r>
            <a:rPr lang="es-PE" sz="1200" kern="1200" noProof="0" dirty="0" err="1" smtClean="0">
              <a:solidFill>
                <a:schemeClr val="tx1"/>
              </a:solidFill>
            </a:rPr>
            <a:t>Makro</a:t>
          </a:r>
          <a:r>
            <a:rPr lang="es-PE" sz="1200" kern="1200" noProof="0" dirty="0" smtClean="0">
              <a:solidFill>
                <a:schemeClr val="tx1"/>
              </a:solidFill>
            </a:rPr>
            <a:t> de Colombia – 14 </a:t>
          </a:r>
          <a:r>
            <a:rPr lang="es-PE" sz="1200" kern="1200" noProof="0" dirty="0" err="1" smtClean="0">
              <a:solidFill>
                <a:schemeClr val="tx1"/>
              </a:solidFill>
            </a:rPr>
            <a:t>outlets</a:t>
          </a:r>
          <a:endParaRPr lang="es-PE" sz="1200" kern="1200" noProof="0" dirty="0">
            <a:solidFill>
              <a:schemeClr val="tx1"/>
            </a:solidFill>
          </a:endParaRPr>
        </a:p>
        <a:p>
          <a:pPr marL="114300" lvl="1" indent="-114300" algn="l" defTabSz="533400">
            <a:lnSpc>
              <a:spcPct val="90000"/>
            </a:lnSpc>
            <a:spcBef>
              <a:spcPct val="0"/>
            </a:spcBef>
            <a:spcAft>
              <a:spcPct val="15000"/>
            </a:spcAft>
            <a:buChar char="••"/>
          </a:pPr>
          <a:r>
            <a:rPr lang="es-PE" sz="1200" kern="1200" noProof="0" dirty="0" err="1" smtClean="0">
              <a:solidFill>
                <a:schemeClr val="tx1"/>
              </a:solidFill>
            </a:rPr>
            <a:t>Supetiendas</a:t>
          </a:r>
          <a:r>
            <a:rPr lang="es-PE" sz="1200" kern="1200" noProof="0" dirty="0" smtClean="0">
              <a:solidFill>
                <a:schemeClr val="tx1"/>
              </a:solidFill>
            </a:rPr>
            <a:t> </a:t>
          </a:r>
          <a:r>
            <a:rPr lang="es-PE" sz="1200" kern="1200" noProof="0" dirty="0" err="1" smtClean="0">
              <a:solidFill>
                <a:schemeClr val="tx1"/>
              </a:solidFill>
            </a:rPr>
            <a:t>Olimpica</a:t>
          </a:r>
          <a:r>
            <a:rPr lang="es-PE" sz="1200" kern="1200" noProof="0" dirty="0" smtClean="0">
              <a:solidFill>
                <a:schemeClr val="tx1"/>
              </a:solidFill>
            </a:rPr>
            <a:t> – 153 </a:t>
          </a:r>
          <a:r>
            <a:rPr lang="es-PE" sz="1200" kern="1200" noProof="0" dirty="0" err="1" smtClean="0">
              <a:solidFill>
                <a:schemeClr val="tx1"/>
              </a:solidFill>
            </a:rPr>
            <a:t>outlets</a:t>
          </a:r>
          <a:endParaRPr lang="es-PE" sz="1200" kern="1200" noProof="0" dirty="0">
            <a:solidFill>
              <a:schemeClr val="tx1"/>
            </a:solidFill>
          </a:endParaRPr>
        </a:p>
        <a:p>
          <a:pPr marL="114300" lvl="1" indent="-114300" algn="l" defTabSz="533400">
            <a:lnSpc>
              <a:spcPct val="90000"/>
            </a:lnSpc>
            <a:spcBef>
              <a:spcPct val="0"/>
            </a:spcBef>
            <a:spcAft>
              <a:spcPct val="15000"/>
            </a:spcAft>
            <a:buChar char="••"/>
          </a:pPr>
          <a:r>
            <a:rPr lang="es-PE" sz="1200" kern="1200" noProof="0" dirty="0" err="1" smtClean="0">
              <a:solidFill>
                <a:schemeClr val="tx1"/>
              </a:solidFill>
            </a:rPr>
            <a:t>Cacharreria</a:t>
          </a:r>
          <a:r>
            <a:rPr lang="es-PE" sz="1200" kern="1200" noProof="0" dirty="0" smtClean="0">
              <a:solidFill>
                <a:schemeClr val="tx1"/>
              </a:solidFill>
            </a:rPr>
            <a:t> la 14 – 19 </a:t>
          </a:r>
          <a:r>
            <a:rPr lang="es-PE" sz="1200" kern="1200" noProof="0" dirty="0" err="1" smtClean="0">
              <a:solidFill>
                <a:schemeClr val="tx1"/>
              </a:solidFill>
            </a:rPr>
            <a:t>outlets</a:t>
          </a:r>
          <a:endParaRPr lang="es-PE" sz="1200" kern="1200" noProof="0" dirty="0">
            <a:solidFill>
              <a:schemeClr val="tx1"/>
            </a:solidFill>
          </a:endParaRPr>
        </a:p>
        <a:p>
          <a:pPr marL="114300" lvl="1" indent="-114300" algn="l" defTabSz="533400">
            <a:lnSpc>
              <a:spcPct val="90000"/>
            </a:lnSpc>
            <a:spcBef>
              <a:spcPct val="0"/>
            </a:spcBef>
            <a:spcAft>
              <a:spcPct val="15000"/>
            </a:spcAft>
            <a:buChar char="••"/>
          </a:pPr>
          <a:r>
            <a:rPr lang="es-PE" sz="1200" kern="1200" noProof="0" dirty="0" err="1" smtClean="0">
              <a:solidFill>
                <a:schemeClr val="tx1"/>
              </a:solidFill>
            </a:rPr>
            <a:t>Colsubsidio</a:t>
          </a:r>
          <a:r>
            <a:rPr lang="es-PE" sz="1200" kern="1200" noProof="0" dirty="0" smtClean="0">
              <a:solidFill>
                <a:schemeClr val="tx1"/>
              </a:solidFill>
            </a:rPr>
            <a:t> – 20 </a:t>
          </a:r>
          <a:r>
            <a:rPr lang="es-PE" sz="1200" kern="1200" noProof="0" dirty="0" err="1" smtClean="0">
              <a:solidFill>
                <a:schemeClr val="tx1"/>
              </a:solidFill>
            </a:rPr>
            <a:t>outlets</a:t>
          </a:r>
          <a:endParaRPr lang="es-PE" sz="1200" kern="1200" noProof="0" dirty="0">
            <a:solidFill>
              <a:schemeClr val="tx1"/>
            </a:solidFill>
          </a:endParaRPr>
        </a:p>
      </dsp:txBody>
      <dsp:txXfrm rot="-5400000">
        <a:off x="1038004" y="1337620"/>
        <a:ext cx="3111260" cy="869756"/>
      </dsp:txXfrm>
    </dsp:sp>
    <dsp:sp modelId="{C60DBF99-A0D8-4F56-9B7A-0C005D95FDE7}">
      <dsp:nvSpPr>
        <dsp:cNvPr id="0" name=""/>
        <dsp:cNvSpPr/>
      </dsp:nvSpPr>
      <dsp:spPr>
        <a:xfrm rot="5400000">
          <a:off x="-222429" y="2800403"/>
          <a:ext cx="1482862" cy="1038004"/>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E" sz="1200" kern="1200" noProof="0" dirty="0" err="1" smtClean="0">
              <a:solidFill>
                <a:schemeClr val="tx1"/>
              </a:solidFill>
            </a:rPr>
            <a:t>Mom</a:t>
          </a:r>
          <a:r>
            <a:rPr lang="es-PE" sz="1200" kern="1200" noProof="0" dirty="0" smtClean="0">
              <a:solidFill>
                <a:schemeClr val="tx1"/>
              </a:solidFill>
            </a:rPr>
            <a:t> and Pop </a:t>
          </a:r>
          <a:r>
            <a:rPr lang="es-PE" sz="1200" kern="1200" noProof="0" dirty="0" err="1" smtClean="0">
              <a:solidFill>
                <a:schemeClr val="tx1"/>
              </a:solidFill>
            </a:rPr>
            <a:t>stores</a:t>
          </a:r>
          <a:endParaRPr lang="es-PE" sz="1200" kern="1200" noProof="0" dirty="0">
            <a:solidFill>
              <a:schemeClr val="tx1"/>
            </a:solidFill>
          </a:endParaRPr>
        </a:p>
      </dsp:txBody>
      <dsp:txXfrm rot="-5400000">
        <a:off x="0" y="3096976"/>
        <a:ext cx="1038004" cy="444858"/>
      </dsp:txXfrm>
    </dsp:sp>
    <dsp:sp modelId="{E6073A3F-297F-47ED-BFDE-DA8537CE4185}">
      <dsp:nvSpPr>
        <dsp:cNvPr id="0" name=""/>
        <dsp:cNvSpPr/>
      </dsp:nvSpPr>
      <dsp:spPr>
        <a:xfrm rot="5400000">
          <a:off x="2135230" y="1480747"/>
          <a:ext cx="963860" cy="3158312"/>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PE" sz="1200" i="0" kern="1200" noProof="0" dirty="0" smtClean="0">
              <a:solidFill>
                <a:schemeClr val="tx1"/>
              </a:solidFill>
            </a:rPr>
            <a:t>~650,000 tiendas en Colombia</a:t>
          </a:r>
          <a:endParaRPr lang="es-PE" sz="1200" i="0" kern="1200" noProof="0" dirty="0">
            <a:solidFill>
              <a:schemeClr val="tx1"/>
            </a:solidFill>
          </a:endParaRPr>
        </a:p>
        <a:p>
          <a:pPr marL="114300" lvl="1" indent="-114300" algn="l" defTabSz="533400">
            <a:lnSpc>
              <a:spcPct val="90000"/>
            </a:lnSpc>
            <a:spcBef>
              <a:spcPct val="0"/>
            </a:spcBef>
            <a:spcAft>
              <a:spcPct val="15000"/>
            </a:spcAft>
            <a:buChar char="••"/>
          </a:pPr>
          <a:r>
            <a:rPr lang="es-PE" sz="1200" i="0" kern="1200" noProof="0" dirty="0" smtClean="0">
              <a:solidFill>
                <a:schemeClr val="tx1"/>
              </a:solidFill>
            </a:rPr>
            <a:t>Tienen mas del  50% del servicio de comida al detalle</a:t>
          </a:r>
          <a:endParaRPr lang="es-PE" sz="1200" i="0" kern="1200" noProof="0" dirty="0">
            <a:solidFill>
              <a:schemeClr val="tx1"/>
            </a:solidFill>
          </a:endParaRPr>
        </a:p>
      </dsp:txBody>
      <dsp:txXfrm rot="-5400000">
        <a:off x="1038004" y="2625025"/>
        <a:ext cx="3111260" cy="86975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0.79159</cdr:x>
      <cdr:y>0.45689</cdr:y>
    </cdr:from>
    <cdr:to>
      <cdr:x>0.91997</cdr:x>
      <cdr:y>0.61161</cdr:y>
    </cdr:to>
    <cdr:sp macro="" textlink="">
      <cdr:nvSpPr>
        <cdr:cNvPr id="2" name="1 CuadroTexto"/>
        <cdr:cNvSpPr txBox="1"/>
      </cdr:nvSpPr>
      <cdr:spPr>
        <a:xfrm xmlns:a="http://schemas.openxmlformats.org/drawingml/2006/main">
          <a:off x="6848354" y="2857500"/>
          <a:ext cx="1109241" cy="9766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defTabSz="931567">
              <a:spcBef>
                <a:spcPct val="0"/>
              </a:spcBef>
              <a:buFontTx/>
              <a:buNone/>
              <a:defRPr sz="1200">
                <a:latin typeface="Times New Roman" pitchFamily="18" charset="0"/>
              </a:defRPr>
            </a:lvl1pPr>
          </a:lstStyle>
          <a:p>
            <a:pPr>
              <a:defRPr/>
            </a:pPr>
            <a:endParaRPr lang="en-US"/>
          </a:p>
        </p:txBody>
      </p:sp>
      <p:sp>
        <p:nvSpPr>
          <p:cNvPr id="10243" name="Rectangle 3"/>
          <p:cNvSpPr>
            <a:spLocks noGrp="1" noChangeArrowheads="1"/>
          </p:cNvSpPr>
          <p:nvPr>
            <p:ph type="dt" sz="quarter" idx="1"/>
          </p:nvPr>
        </p:nvSpPr>
        <p:spPr bwMode="auto">
          <a:xfrm>
            <a:off x="3972029" y="0"/>
            <a:ext cx="3038371" cy="464820"/>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r" defTabSz="931567">
              <a:spcBef>
                <a:spcPct val="0"/>
              </a:spcBef>
              <a:buFontTx/>
              <a:buNone/>
              <a:defRPr sz="1200">
                <a:latin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0" y="8831580"/>
            <a:ext cx="3038372" cy="464820"/>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defTabSz="931567">
              <a:spcBef>
                <a:spcPct val="0"/>
              </a:spcBef>
              <a:buFontTx/>
              <a:buNone/>
              <a:defRPr sz="1200">
                <a:latin typeface="Times New Roman" pitchFamily="18" charset="0"/>
              </a:defRPr>
            </a:lvl1pPr>
          </a:lstStyle>
          <a:p>
            <a:pPr>
              <a:defRPr/>
            </a:pPr>
            <a:endParaRPr lang="en-US"/>
          </a:p>
        </p:txBody>
      </p:sp>
      <p:sp>
        <p:nvSpPr>
          <p:cNvPr id="10245" name="Rectangle 5"/>
          <p:cNvSpPr>
            <a:spLocks noGrp="1" noChangeArrowheads="1"/>
          </p:cNvSpPr>
          <p:nvPr>
            <p:ph type="sldNum" sz="quarter" idx="3"/>
          </p:nvPr>
        </p:nvSpPr>
        <p:spPr bwMode="auto">
          <a:xfrm>
            <a:off x="3972029" y="8831580"/>
            <a:ext cx="3038371" cy="464820"/>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r" defTabSz="931567">
              <a:spcBef>
                <a:spcPct val="0"/>
              </a:spcBef>
              <a:buFontTx/>
              <a:buNone/>
              <a:defRPr sz="1200">
                <a:latin typeface="Times New Roman" pitchFamily="18" charset="0"/>
              </a:defRPr>
            </a:lvl1pPr>
          </a:lstStyle>
          <a:p>
            <a:pPr>
              <a:defRPr/>
            </a:pPr>
            <a:fld id="{7830A044-DA20-450A-9D1F-0D69CC3D5F60}" type="slidenum">
              <a:rPr lang="en-US"/>
              <a:pPr>
                <a:defRPr/>
              </a:pPr>
              <a:t>‹Nº›</a:t>
            </a:fld>
            <a:endParaRPr lang="en-US"/>
          </a:p>
        </p:txBody>
      </p:sp>
    </p:spTree>
    <p:extLst>
      <p:ext uri="{BB962C8B-B14F-4D97-AF65-F5344CB8AC3E}">
        <p14:creationId xmlns:p14="http://schemas.microsoft.com/office/powerpoint/2010/main" val="3055253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defTabSz="931567">
              <a:spcBef>
                <a:spcPct val="0"/>
              </a:spcBef>
              <a:buFontTx/>
              <a:buNone/>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72029" y="0"/>
            <a:ext cx="3038371" cy="464820"/>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r" defTabSz="931567">
              <a:spcBef>
                <a:spcPct val="0"/>
              </a:spcBef>
              <a:buFontTx/>
              <a:buNone/>
              <a:defRPr sz="1200">
                <a:latin typeface="Times New Roman" pitchFamily="18"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658" y="4415790"/>
            <a:ext cx="5143084" cy="4183380"/>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0"/>
            <a:ext cx="3038372" cy="464820"/>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defTabSz="931567">
              <a:spcBef>
                <a:spcPct val="0"/>
              </a:spcBef>
              <a:buFontTx/>
              <a:buNone/>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72029" y="8831580"/>
            <a:ext cx="3038371" cy="464820"/>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r" defTabSz="931567">
              <a:spcBef>
                <a:spcPct val="0"/>
              </a:spcBef>
              <a:buFontTx/>
              <a:buNone/>
              <a:defRPr sz="1200">
                <a:latin typeface="Times New Roman" pitchFamily="18" charset="0"/>
              </a:defRPr>
            </a:lvl1pPr>
          </a:lstStyle>
          <a:p>
            <a:pPr>
              <a:defRPr/>
            </a:pPr>
            <a:fld id="{A4F0D692-128A-4596-B874-58D819FB9182}" type="slidenum">
              <a:rPr lang="en-US"/>
              <a:pPr>
                <a:defRPr/>
              </a:pPr>
              <a:t>‹Nº›</a:t>
            </a:fld>
            <a:endParaRPr lang="en-US"/>
          </a:p>
        </p:txBody>
      </p:sp>
    </p:spTree>
    <p:extLst>
      <p:ext uri="{BB962C8B-B14F-4D97-AF65-F5344CB8AC3E}">
        <p14:creationId xmlns:p14="http://schemas.microsoft.com/office/powerpoint/2010/main" val="590412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F0D692-128A-4596-B874-58D819FB9182}" type="slidenum">
              <a:rPr lang="en-US" smtClean="0"/>
              <a:pPr>
                <a:defRPr/>
              </a:pPr>
              <a:t>1</a:t>
            </a:fld>
            <a:endParaRPr lang="en-US" dirty="0"/>
          </a:p>
        </p:txBody>
      </p:sp>
    </p:spTree>
    <p:extLst>
      <p:ext uri="{BB962C8B-B14F-4D97-AF65-F5344CB8AC3E}">
        <p14:creationId xmlns:p14="http://schemas.microsoft.com/office/powerpoint/2010/main" val="284888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E19798E-719A-4D30-AA21-0FC69B7E91E6}" type="slidenum">
              <a:rPr lang="en-US" smtClean="0"/>
              <a:pPr>
                <a:defRPr/>
              </a:pPr>
              <a:t>12</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19798E-719A-4D30-AA21-0FC69B7E91E6}"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smtClean="0"/>
          </a:p>
        </p:txBody>
      </p:sp>
      <p:sp>
        <p:nvSpPr>
          <p:cNvPr id="86020" name="Slide Number Placeholder 3"/>
          <p:cNvSpPr>
            <a:spLocks noGrp="1"/>
          </p:cNvSpPr>
          <p:nvPr>
            <p:ph type="sldNum" sz="quarter" idx="5"/>
          </p:nvPr>
        </p:nvSpPr>
        <p:spPr>
          <a:noFill/>
        </p:spPr>
        <p:txBody>
          <a:bodyPr/>
          <a:lstStyle/>
          <a:p>
            <a:fld id="{84B7CAC8-DD68-4EDA-9A5E-110975DB763C}"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fr-FR" b="1" dirty="0" smtClean="0"/>
              <a:t>Notes: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Times New Roman" pitchFamily="18" charset="0"/>
                <a:ea typeface="+mn-ea"/>
                <a:cs typeface="+mn-cs"/>
              </a:rPr>
              <a:t>This business model is based on the starting point of a large mass market bank like Equity Bank (Kenya), </a:t>
            </a:r>
            <a:r>
              <a:rPr lang="en-US" sz="1200" kern="1200" dirty="0" err="1" smtClean="0">
                <a:solidFill>
                  <a:schemeClr val="tx1"/>
                </a:solidFill>
                <a:effectLst/>
                <a:latin typeface="Times New Roman" pitchFamily="18" charset="0"/>
                <a:ea typeface="+mn-ea"/>
                <a:cs typeface="+mn-cs"/>
              </a:rPr>
              <a:t>Mibanco</a:t>
            </a:r>
            <a:r>
              <a:rPr lang="en-US" sz="1200" kern="1200" dirty="0" smtClean="0">
                <a:solidFill>
                  <a:schemeClr val="tx1"/>
                </a:solidFill>
                <a:effectLst/>
                <a:latin typeface="Times New Roman" pitchFamily="18" charset="0"/>
                <a:ea typeface="+mn-ea"/>
                <a:cs typeface="+mn-cs"/>
              </a:rPr>
              <a:t> (Peru) or ACLEDA (Cambodia).  This is what their margins look like now:</a:t>
            </a:r>
          </a:p>
          <a:p>
            <a:pPr marL="0" indent="0">
              <a:buFont typeface="Arial" pitchFamily="34" charset="0"/>
              <a:buNone/>
            </a:pPr>
            <a:endParaRPr lang="fr-FR" dirty="0" smtClean="0"/>
          </a:p>
          <a:p>
            <a:pPr marL="0" indent="0">
              <a:buFont typeface="Arial" pitchFamily="34" charset="0"/>
              <a:buNone/>
            </a:pPr>
            <a:r>
              <a:rPr lang="en-US" sz="1200" b="0" i="0" u="none" strike="noStrike" kern="1200" dirty="0" smtClean="0">
                <a:solidFill>
                  <a:schemeClr val="tx1"/>
                </a:solidFill>
                <a:effectLst/>
                <a:latin typeface="Times New Roman" pitchFamily="18" charset="0"/>
                <a:ea typeface="+mn-ea"/>
                <a:cs typeface="+mn-cs"/>
              </a:rPr>
              <a:t> </a:t>
            </a:r>
            <a:r>
              <a:rPr lang="en-US" dirty="0" smtClean="0"/>
              <a:t> 		</a:t>
            </a:r>
            <a:r>
              <a:rPr lang="en-US" sz="1200" b="0" i="0" u="none" strike="noStrike" kern="1200" dirty="0" smtClean="0">
                <a:solidFill>
                  <a:schemeClr val="tx1"/>
                </a:solidFill>
                <a:effectLst/>
                <a:latin typeface="Times New Roman" pitchFamily="18" charset="0"/>
                <a:ea typeface="+mn-ea"/>
                <a:cs typeface="+mn-cs"/>
              </a:rPr>
              <a:t>EQUITY</a:t>
            </a:r>
            <a:r>
              <a:rPr lang="en-US" dirty="0" smtClean="0"/>
              <a:t> 	</a:t>
            </a:r>
            <a:r>
              <a:rPr lang="en-US" sz="1200" b="0" i="0" u="none" strike="noStrike" kern="1200" dirty="0" smtClean="0">
                <a:solidFill>
                  <a:schemeClr val="tx1"/>
                </a:solidFill>
                <a:effectLst/>
                <a:latin typeface="Times New Roman" pitchFamily="18" charset="0"/>
                <a:ea typeface="+mn-ea"/>
                <a:cs typeface="+mn-cs"/>
              </a:rPr>
              <a:t>ACLEDA</a:t>
            </a:r>
            <a:r>
              <a:rPr lang="en-US" dirty="0" smtClean="0"/>
              <a:t> 	</a:t>
            </a:r>
            <a:r>
              <a:rPr lang="en-US" sz="1200" b="0" i="0" u="none" strike="noStrike" kern="1200" dirty="0" smtClean="0">
                <a:solidFill>
                  <a:schemeClr val="tx1"/>
                </a:solidFill>
                <a:effectLst/>
                <a:latin typeface="Times New Roman" pitchFamily="18" charset="0"/>
                <a:ea typeface="+mn-ea"/>
                <a:cs typeface="+mn-cs"/>
              </a:rPr>
              <a:t>MIBANCO</a:t>
            </a:r>
            <a:r>
              <a:rPr lang="en-US" dirty="0" smtClean="0"/>
              <a:t> </a:t>
            </a:r>
          </a:p>
          <a:p>
            <a:pPr marL="0" indent="0">
              <a:buFont typeface="Arial" pitchFamily="34" charset="0"/>
              <a:buNone/>
            </a:pPr>
            <a:r>
              <a:rPr lang="en-US" sz="1200" b="0" i="0" u="none" strike="noStrike" kern="1200" dirty="0" smtClean="0">
                <a:solidFill>
                  <a:schemeClr val="tx1"/>
                </a:solidFill>
                <a:effectLst/>
                <a:latin typeface="Times New Roman" pitchFamily="18" charset="0"/>
                <a:ea typeface="+mn-ea"/>
                <a:cs typeface="+mn-cs"/>
              </a:rPr>
              <a:t>Net interest margin</a:t>
            </a:r>
            <a:r>
              <a:rPr lang="en-US" dirty="0" smtClean="0"/>
              <a:t> 	</a:t>
            </a:r>
            <a:r>
              <a:rPr lang="en-US" sz="1200" b="0" i="0" u="none" strike="noStrike" kern="1200" dirty="0" smtClean="0">
                <a:solidFill>
                  <a:schemeClr val="tx1"/>
                </a:solidFill>
                <a:effectLst/>
                <a:latin typeface="Times New Roman" pitchFamily="18" charset="0"/>
                <a:ea typeface="+mn-ea"/>
                <a:cs typeface="+mn-cs"/>
              </a:rPr>
              <a:t>15.04%</a:t>
            </a:r>
            <a:r>
              <a:rPr lang="en-US" dirty="0" smtClean="0"/>
              <a:t> 	</a:t>
            </a:r>
            <a:r>
              <a:rPr lang="en-US" sz="1200" b="0" i="0" u="none" strike="noStrike" kern="1200" dirty="0" smtClean="0">
                <a:solidFill>
                  <a:schemeClr val="tx1"/>
                </a:solidFill>
                <a:effectLst/>
                <a:latin typeface="Times New Roman" pitchFamily="18" charset="0"/>
                <a:ea typeface="+mn-ea"/>
                <a:cs typeface="+mn-cs"/>
              </a:rPr>
              <a:t>15.75%</a:t>
            </a:r>
            <a:r>
              <a:rPr lang="en-US" dirty="0" smtClean="0"/>
              <a:t> 	</a:t>
            </a:r>
            <a:r>
              <a:rPr lang="en-US" sz="1200" b="0" i="0" u="none" strike="noStrike" kern="1200" dirty="0" smtClean="0">
                <a:solidFill>
                  <a:schemeClr val="tx1"/>
                </a:solidFill>
                <a:effectLst/>
                <a:latin typeface="Times New Roman" pitchFamily="18" charset="0"/>
                <a:ea typeface="+mn-ea"/>
                <a:cs typeface="+mn-cs"/>
              </a:rPr>
              <a:t>19.54%</a:t>
            </a:r>
            <a:r>
              <a:rPr lang="en-US" dirty="0" smtClean="0"/>
              <a:t> </a:t>
            </a:r>
          </a:p>
          <a:p>
            <a:pPr marL="0" indent="0">
              <a:buFont typeface="Arial" pitchFamily="34" charset="0"/>
              <a:buNone/>
            </a:pPr>
            <a:r>
              <a:rPr lang="en-US" sz="1200" b="0" i="0" u="none" strike="noStrike" kern="1200" dirty="0" smtClean="0">
                <a:solidFill>
                  <a:schemeClr val="tx1"/>
                </a:solidFill>
                <a:effectLst/>
                <a:latin typeface="Times New Roman" pitchFamily="18" charset="0"/>
                <a:ea typeface="+mn-ea"/>
                <a:cs typeface="+mn-cs"/>
              </a:rPr>
              <a:t>OPEX</a:t>
            </a:r>
            <a:r>
              <a:rPr lang="en-US" dirty="0" smtClean="0"/>
              <a:t> 		</a:t>
            </a:r>
            <a:r>
              <a:rPr lang="en-US" sz="1200" b="0" i="0" u="none" strike="noStrike" kern="1200" dirty="0" smtClean="0">
                <a:solidFill>
                  <a:schemeClr val="tx1"/>
                </a:solidFill>
                <a:effectLst/>
                <a:latin typeface="Times New Roman" pitchFamily="18" charset="0"/>
                <a:ea typeface="+mn-ea"/>
                <a:cs typeface="+mn-cs"/>
              </a:rPr>
              <a:t>12.09%</a:t>
            </a:r>
            <a:r>
              <a:rPr lang="en-US" dirty="0" smtClean="0"/>
              <a:t> 	</a:t>
            </a:r>
            <a:r>
              <a:rPr lang="en-US" sz="1200" b="0" i="0" u="none" strike="noStrike" kern="1200" dirty="0" smtClean="0">
                <a:solidFill>
                  <a:schemeClr val="tx1"/>
                </a:solidFill>
                <a:effectLst/>
                <a:latin typeface="Times New Roman" pitchFamily="18" charset="0"/>
                <a:ea typeface="+mn-ea"/>
                <a:cs typeface="+mn-cs"/>
              </a:rPr>
              <a:t>11.04%</a:t>
            </a:r>
            <a:r>
              <a:rPr lang="en-US" dirty="0" smtClean="0"/>
              <a:t> 	</a:t>
            </a:r>
            <a:r>
              <a:rPr lang="en-US" sz="1200" b="0" i="0" u="none" strike="noStrike" kern="1200" dirty="0" smtClean="0">
                <a:solidFill>
                  <a:schemeClr val="tx1"/>
                </a:solidFill>
                <a:effectLst/>
                <a:latin typeface="Times New Roman" pitchFamily="18" charset="0"/>
                <a:ea typeface="+mn-ea"/>
                <a:cs typeface="+mn-cs"/>
              </a:rPr>
              <a:t>11.86%</a:t>
            </a:r>
            <a:r>
              <a:rPr lang="en-US" dirty="0" smtClean="0"/>
              <a:t> </a:t>
            </a:r>
            <a:r>
              <a:rPr lang="es-ES" sz="1200" b="0" i="0" u="none" strike="noStrike" kern="1200" dirty="0" smtClean="0">
                <a:solidFill>
                  <a:schemeClr val="tx1"/>
                </a:solidFill>
                <a:effectLst/>
                <a:latin typeface="Times New Roman" pitchFamily="18" charset="0"/>
                <a:ea typeface="+mn-ea"/>
                <a:cs typeface="+mn-cs"/>
              </a:rPr>
              <a:t>		</a:t>
            </a:r>
            <a:endParaRPr lang="fr-FR" dirty="0" smtClean="0"/>
          </a:p>
          <a:p>
            <a:r>
              <a:rPr lang="fr-FR" dirty="0" smtClean="0"/>
              <a:t>(ratio</a:t>
            </a:r>
            <a:r>
              <a:rPr lang="fr-FR" baseline="0" dirty="0" smtClean="0"/>
              <a:t> compare to </a:t>
            </a:r>
            <a:r>
              <a:rPr lang="fr-FR" baseline="0" dirty="0" err="1" smtClean="0"/>
              <a:t>average</a:t>
            </a:r>
            <a:r>
              <a:rPr lang="fr-FR" baseline="0" dirty="0" smtClean="0"/>
              <a:t> portfolio)</a:t>
            </a:r>
          </a:p>
          <a:p>
            <a:endParaRPr lang="fr-FR" dirty="0" smtClean="0"/>
          </a:p>
          <a:p>
            <a:pPr marL="171450" indent="-171450">
              <a:buFont typeface="Arial" pitchFamily="34" charset="0"/>
              <a:buChar char="•"/>
            </a:pPr>
            <a:r>
              <a:rPr lang="fr-FR" b="1" dirty="0" smtClean="0"/>
              <a:t>Client</a:t>
            </a:r>
            <a:r>
              <a:rPr lang="fr-FR" b="1" baseline="0" dirty="0" smtClean="0"/>
              <a:t> </a:t>
            </a:r>
            <a:r>
              <a:rPr lang="fr-FR" b="1" baseline="0" dirty="0" err="1" smtClean="0"/>
              <a:t>Assumptions</a:t>
            </a:r>
            <a:r>
              <a:rPr lang="fr-FR" b="1" baseline="0" dirty="0" smtClean="0"/>
              <a:t>: </a:t>
            </a:r>
            <a:r>
              <a:rPr lang="fr-FR" dirty="0" err="1" smtClean="0"/>
              <a:t>We</a:t>
            </a:r>
            <a:r>
              <a:rPr lang="fr-FR" dirty="0" smtClean="0"/>
              <a:t> know </a:t>
            </a:r>
            <a:r>
              <a:rPr lang="fr-FR" dirty="0" err="1" smtClean="0"/>
              <a:t>that</a:t>
            </a:r>
            <a:r>
              <a:rPr lang="fr-FR" baseline="0" dirty="0" smtClean="0"/>
              <a:t> mobile-</a:t>
            </a:r>
            <a:r>
              <a:rPr lang="fr-FR" baseline="0" dirty="0" err="1" smtClean="0"/>
              <a:t>enabled</a:t>
            </a:r>
            <a:r>
              <a:rPr lang="fr-FR" baseline="0" dirty="0" smtClean="0"/>
              <a:t> agent networks </a:t>
            </a:r>
            <a:r>
              <a:rPr lang="fr-FR" baseline="0" dirty="0" err="1" smtClean="0"/>
              <a:t>can</a:t>
            </a:r>
            <a:r>
              <a:rPr lang="fr-FR" baseline="0" dirty="0" smtClean="0"/>
              <a:t> </a:t>
            </a:r>
            <a:r>
              <a:rPr lang="fr-FR" baseline="0" dirty="0" err="1" smtClean="0"/>
              <a:t>extend</a:t>
            </a:r>
            <a:r>
              <a:rPr lang="fr-FR" baseline="0" dirty="0" smtClean="0"/>
              <a:t> the </a:t>
            </a:r>
            <a:r>
              <a:rPr lang="fr-FR" baseline="0" dirty="0" err="1" smtClean="0"/>
              <a:t>access</a:t>
            </a:r>
            <a:r>
              <a:rPr lang="fr-FR" baseline="0" dirty="0" smtClean="0"/>
              <a:t> </a:t>
            </a:r>
            <a:r>
              <a:rPr lang="fr-FR" baseline="0" dirty="0" err="1" smtClean="0"/>
              <a:t>frontier</a:t>
            </a:r>
            <a:r>
              <a:rPr lang="fr-FR" baseline="0" dirty="0" smtClean="0"/>
              <a:t> and </a:t>
            </a:r>
            <a:r>
              <a:rPr lang="fr-FR" baseline="0" dirty="0" err="1" smtClean="0"/>
              <a:t>reach</a:t>
            </a:r>
            <a:r>
              <a:rPr lang="fr-FR" baseline="0" dirty="0" smtClean="0"/>
              <a:t> millions of clients.  </a:t>
            </a:r>
            <a:r>
              <a:rPr lang="fr-FR" baseline="0" dirty="0" err="1" smtClean="0"/>
              <a:t>Brasilian</a:t>
            </a:r>
            <a:r>
              <a:rPr lang="fr-FR" baseline="0" dirty="0" smtClean="0"/>
              <a:t> </a:t>
            </a:r>
            <a:r>
              <a:rPr lang="fr-FR" baseline="0" dirty="0" err="1" smtClean="0"/>
              <a:t>banks</a:t>
            </a:r>
            <a:r>
              <a:rPr lang="fr-FR" baseline="0" dirty="0" smtClean="0"/>
              <a:t> and </a:t>
            </a:r>
            <a:r>
              <a:rPr lang="fr-FR" baseline="0" dirty="0" err="1" smtClean="0"/>
              <a:t>Fino</a:t>
            </a:r>
            <a:r>
              <a:rPr lang="fr-FR" baseline="0" dirty="0" smtClean="0"/>
              <a:t> (</a:t>
            </a:r>
            <a:r>
              <a:rPr lang="fr-FR" baseline="0" dirty="0" err="1" smtClean="0"/>
              <a:t>India</a:t>
            </a:r>
            <a:r>
              <a:rPr lang="fr-FR" baseline="0" dirty="0" smtClean="0"/>
              <a:t>) have </a:t>
            </a:r>
            <a:r>
              <a:rPr lang="fr-FR" baseline="0" dirty="0" err="1" smtClean="0"/>
              <a:t>demonstrated</a:t>
            </a:r>
            <a:r>
              <a:rPr lang="fr-FR" baseline="0" dirty="0" smtClean="0"/>
              <a:t> </a:t>
            </a:r>
            <a:r>
              <a:rPr lang="fr-FR" baseline="0" dirty="0" err="1" smtClean="0"/>
              <a:t>this</a:t>
            </a:r>
            <a:r>
              <a:rPr lang="fr-FR" baseline="0" dirty="0" smtClean="0"/>
              <a:t>.  </a:t>
            </a:r>
            <a:r>
              <a:rPr lang="fr-FR" baseline="0" dirty="0" err="1" smtClean="0"/>
              <a:t>Equity</a:t>
            </a:r>
            <a:r>
              <a:rPr lang="fr-FR" baseline="0" dirty="0" smtClean="0"/>
              <a:t> Bank has </a:t>
            </a:r>
            <a:r>
              <a:rPr lang="fr-FR" baseline="0" dirty="0" err="1" smtClean="0"/>
              <a:t>also</a:t>
            </a:r>
            <a:r>
              <a:rPr lang="fr-FR" baseline="0" dirty="0" smtClean="0"/>
              <a:t> </a:t>
            </a:r>
            <a:r>
              <a:rPr lang="fr-FR" baseline="0" dirty="0" err="1" smtClean="0"/>
              <a:t>added</a:t>
            </a:r>
            <a:r>
              <a:rPr lang="fr-FR" baseline="0" dirty="0" smtClean="0"/>
              <a:t> over 1 million </a:t>
            </a:r>
            <a:r>
              <a:rPr lang="fr-FR" baseline="0" dirty="0" err="1" smtClean="0"/>
              <a:t>customers</a:t>
            </a:r>
            <a:r>
              <a:rPr lang="fr-FR" baseline="0" dirty="0" smtClean="0"/>
              <a:t> </a:t>
            </a:r>
            <a:r>
              <a:rPr lang="fr-FR" baseline="0" dirty="0" err="1" smtClean="0"/>
              <a:t>since</a:t>
            </a:r>
            <a:r>
              <a:rPr lang="fr-FR" baseline="0" dirty="0" smtClean="0"/>
              <a:t> </a:t>
            </a:r>
            <a:r>
              <a:rPr lang="fr-FR" baseline="0" dirty="0" err="1" smtClean="0"/>
              <a:t>it</a:t>
            </a:r>
            <a:r>
              <a:rPr lang="fr-FR" baseline="0" dirty="0" smtClean="0"/>
              <a:t> </a:t>
            </a:r>
            <a:r>
              <a:rPr lang="fr-FR" baseline="0" dirty="0" err="1" smtClean="0"/>
              <a:t>launched</a:t>
            </a:r>
            <a:r>
              <a:rPr lang="fr-FR" baseline="0" dirty="0" smtClean="0"/>
              <a:t> </a:t>
            </a:r>
            <a:r>
              <a:rPr lang="fr-FR" baseline="0" dirty="0" err="1" smtClean="0"/>
              <a:t>its</a:t>
            </a:r>
            <a:r>
              <a:rPr lang="fr-FR" baseline="0" dirty="0" smtClean="0"/>
              <a:t> agent network.</a:t>
            </a:r>
          </a:p>
          <a:p>
            <a:pPr marL="0" indent="0">
              <a:buFont typeface="Arial" pitchFamily="34" charset="0"/>
              <a:buNone/>
            </a:pPr>
            <a:endParaRPr lang="fr-FR" baseline="0" dirty="0" smtClean="0"/>
          </a:p>
          <a:p>
            <a:pPr marL="171450" indent="-171450">
              <a:buFont typeface="Arial" pitchFamily="34" charset="0"/>
              <a:buChar char="•"/>
            </a:pPr>
            <a:r>
              <a:rPr lang="fr-FR" b="1" baseline="0" dirty="0" smtClean="0"/>
              <a:t>Net </a:t>
            </a:r>
            <a:r>
              <a:rPr lang="fr-FR" b="1" baseline="0" dirty="0" err="1" smtClean="0"/>
              <a:t>Txn</a:t>
            </a:r>
            <a:r>
              <a:rPr lang="fr-FR" b="1" baseline="0" dirty="0" smtClean="0"/>
              <a:t> Revenue: </a:t>
            </a:r>
            <a:r>
              <a:rPr lang="fr-FR" baseline="0" dirty="0" smtClean="0"/>
              <a:t>Most of the </a:t>
            </a:r>
            <a:r>
              <a:rPr lang="fr-FR" baseline="0" dirty="0" err="1" smtClean="0"/>
              <a:t>payment</a:t>
            </a:r>
            <a:r>
              <a:rPr lang="fr-FR" baseline="0" dirty="0" smtClean="0"/>
              <a:t> transaction revenue </a:t>
            </a:r>
            <a:r>
              <a:rPr lang="fr-FR" baseline="0" dirty="0" err="1" smtClean="0"/>
              <a:t>goes</a:t>
            </a:r>
            <a:r>
              <a:rPr lang="fr-FR" baseline="0" dirty="0" smtClean="0"/>
              <a:t> to the agent network and mobile </a:t>
            </a:r>
            <a:r>
              <a:rPr lang="fr-FR" baseline="0" dirty="0" err="1" smtClean="0"/>
              <a:t>operator</a:t>
            </a:r>
            <a:r>
              <a:rPr lang="fr-FR" baseline="0" dirty="0" smtClean="0"/>
              <a:t>.</a:t>
            </a:r>
          </a:p>
          <a:p>
            <a:pPr marL="628650" lvl="1" indent="-171450">
              <a:buFont typeface="Arial" pitchFamily="34" charset="0"/>
              <a:buChar char="•"/>
            </a:pPr>
            <a:r>
              <a:rPr lang="fr-FR" baseline="0" dirty="0" err="1" smtClean="0"/>
              <a:t>We</a:t>
            </a:r>
            <a:r>
              <a:rPr lang="fr-FR" baseline="0" dirty="0" smtClean="0"/>
              <a:t> know </a:t>
            </a:r>
            <a:r>
              <a:rPr lang="fr-FR" baseline="0" dirty="0" err="1" smtClean="0"/>
              <a:t>this</a:t>
            </a:r>
            <a:r>
              <a:rPr lang="fr-FR" baseline="0" dirty="0" smtClean="0"/>
              <a:t> first </a:t>
            </a:r>
            <a:r>
              <a:rPr lang="fr-FR" baseline="0" dirty="0" err="1" smtClean="0"/>
              <a:t>from</a:t>
            </a:r>
            <a:r>
              <a:rPr lang="fr-FR" baseline="0" dirty="0" smtClean="0"/>
              <a:t> M-pesa.</a:t>
            </a:r>
          </a:p>
          <a:p>
            <a:pPr marL="628650" lvl="1" indent="-171450">
              <a:buFont typeface="Arial" pitchFamily="34" charset="0"/>
              <a:buChar char="•"/>
            </a:pPr>
            <a:r>
              <a:rPr lang="fr-FR" baseline="0" dirty="0" err="1" smtClean="0"/>
              <a:t>We</a:t>
            </a:r>
            <a:r>
              <a:rPr lang="fr-FR" baseline="0" dirty="0" smtClean="0"/>
              <a:t> know </a:t>
            </a:r>
            <a:r>
              <a:rPr lang="fr-FR" baseline="0" dirty="0" err="1" smtClean="0"/>
              <a:t>this</a:t>
            </a:r>
            <a:r>
              <a:rPr lang="fr-FR" baseline="0" dirty="0" smtClean="0"/>
              <a:t> </a:t>
            </a:r>
            <a:r>
              <a:rPr lang="fr-FR" baseline="0" dirty="0" err="1" smtClean="0"/>
              <a:t>from</a:t>
            </a:r>
            <a:r>
              <a:rPr lang="fr-FR" baseline="0" dirty="0" smtClean="0"/>
              <a:t> </a:t>
            </a:r>
            <a:r>
              <a:rPr lang="fr-FR" baseline="0" dirty="0" err="1" smtClean="0"/>
              <a:t>CGAPs</a:t>
            </a:r>
            <a:r>
              <a:rPr lang="fr-FR" baseline="0" dirty="0" smtClean="0"/>
              <a:t> </a:t>
            </a:r>
            <a:r>
              <a:rPr lang="fr-FR" baseline="0" dirty="0" err="1" smtClean="0"/>
              <a:t>reseach</a:t>
            </a:r>
            <a:r>
              <a:rPr lang="fr-FR" baseline="0" dirty="0" smtClean="0"/>
              <a:t> on agent network </a:t>
            </a:r>
            <a:r>
              <a:rPr lang="fr-FR" baseline="0" dirty="0" err="1" smtClean="0"/>
              <a:t>costs</a:t>
            </a:r>
            <a:r>
              <a:rPr lang="fr-FR" baseline="0" dirty="0" smtClean="0"/>
              <a:t> in </a:t>
            </a:r>
            <a:r>
              <a:rPr lang="fr-FR" baseline="0" dirty="0" err="1" smtClean="0"/>
              <a:t>Brasil</a:t>
            </a:r>
            <a:r>
              <a:rPr lang="fr-FR" baseline="0" dirty="0" smtClean="0"/>
              <a:t>, </a:t>
            </a:r>
            <a:r>
              <a:rPr lang="fr-FR" baseline="0" dirty="0" err="1" smtClean="0"/>
              <a:t>India</a:t>
            </a:r>
            <a:r>
              <a:rPr lang="fr-FR" baseline="0" dirty="0" smtClean="0"/>
              <a:t> and Kenya.</a:t>
            </a:r>
          </a:p>
          <a:p>
            <a:pPr marL="628650" lvl="1" indent="-171450">
              <a:buFont typeface="Arial" pitchFamily="34" charset="0"/>
              <a:buChar char="•"/>
            </a:pPr>
            <a:r>
              <a:rPr lang="fr-FR" baseline="0" dirty="0" err="1" smtClean="0"/>
              <a:t>We</a:t>
            </a:r>
            <a:r>
              <a:rPr lang="fr-FR" baseline="0" dirty="0" smtClean="0"/>
              <a:t> know </a:t>
            </a:r>
            <a:r>
              <a:rPr lang="fr-FR" baseline="0" dirty="0" err="1" smtClean="0"/>
              <a:t>this</a:t>
            </a:r>
            <a:r>
              <a:rPr lang="fr-FR" baseline="0" dirty="0" smtClean="0"/>
              <a:t> </a:t>
            </a:r>
            <a:r>
              <a:rPr lang="fr-FR" baseline="0" dirty="0" err="1" smtClean="0"/>
              <a:t>from</a:t>
            </a:r>
            <a:r>
              <a:rPr lang="fr-FR" baseline="0" dirty="0" smtClean="0"/>
              <a:t> the revenue sharing </a:t>
            </a:r>
            <a:r>
              <a:rPr lang="fr-FR" baseline="0" dirty="0" err="1" smtClean="0"/>
              <a:t>agreements</a:t>
            </a:r>
            <a:r>
              <a:rPr lang="fr-FR" baseline="0" dirty="0" smtClean="0"/>
              <a:t> </a:t>
            </a:r>
            <a:r>
              <a:rPr lang="fr-FR" baseline="0" dirty="0" err="1" smtClean="0"/>
              <a:t>we</a:t>
            </a:r>
            <a:r>
              <a:rPr lang="fr-FR" baseline="0" dirty="0" smtClean="0"/>
              <a:t> have </a:t>
            </a:r>
            <a:r>
              <a:rPr lang="fr-FR" baseline="0" dirty="0" err="1" smtClean="0"/>
              <a:t>seen</a:t>
            </a:r>
            <a:r>
              <a:rPr lang="fr-FR" baseline="0" dirty="0" smtClean="0"/>
              <a:t> in </a:t>
            </a:r>
            <a:r>
              <a:rPr lang="fr-FR" baseline="0" dirty="0" err="1" smtClean="0"/>
              <a:t>other</a:t>
            </a:r>
            <a:r>
              <a:rPr lang="fr-FR" baseline="0" dirty="0" smtClean="0"/>
              <a:t> </a:t>
            </a:r>
            <a:r>
              <a:rPr lang="fr-FR" baseline="0" dirty="0" err="1" smtClean="0"/>
              <a:t>implementations</a:t>
            </a:r>
            <a:r>
              <a:rPr lang="fr-FR" baseline="0" dirty="0" smtClean="0"/>
              <a:t> (e.g., </a:t>
            </a:r>
            <a:r>
              <a:rPr lang="fr-FR" baseline="0" dirty="0" err="1" smtClean="0"/>
              <a:t>Equity</a:t>
            </a:r>
            <a:r>
              <a:rPr lang="fr-FR" baseline="0" dirty="0" smtClean="0"/>
              <a:t> </a:t>
            </a:r>
            <a:r>
              <a:rPr lang="fr-FR" baseline="0" dirty="0" err="1" smtClean="0"/>
              <a:t>bank</a:t>
            </a:r>
            <a:r>
              <a:rPr lang="fr-FR" baseline="0" dirty="0" smtClean="0"/>
              <a:t> </a:t>
            </a:r>
            <a:r>
              <a:rPr lang="fr-FR" baseline="0" dirty="0" err="1" smtClean="0"/>
              <a:t>with</a:t>
            </a:r>
            <a:r>
              <a:rPr lang="fr-FR" baseline="0" dirty="0" smtClean="0"/>
              <a:t> Orange, </a:t>
            </a:r>
            <a:r>
              <a:rPr lang="fr-FR" baseline="0" dirty="0" err="1" smtClean="0"/>
              <a:t>Yu</a:t>
            </a:r>
            <a:r>
              <a:rPr lang="fr-FR" baseline="0" dirty="0" smtClean="0"/>
              <a:t> and </a:t>
            </a:r>
            <a:r>
              <a:rPr lang="fr-FR" baseline="0" dirty="0" err="1" smtClean="0"/>
              <a:t>Safaricom</a:t>
            </a:r>
            <a:r>
              <a:rPr lang="fr-FR" baseline="0" dirty="0" smtClean="0"/>
              <a:t>; </a:t>
            </a:r>
            <a:r>
              <a:rPr lang="fr-FR" baseline="0" dirty="0" err="1" smtClean="0"/>
              <a:t>AVVillas</a:t>
            </a:r>
            <a:r>
              <a:rPr lang="fr-FR" baseline="0" dirty="0" smtClean="0"/>
              <a:t>; </a:t>
            </a:r>
            <a:r>
              <a:rPr lang="fr-FR" baseline="0" dirty="0" err="1" smtClean="0"/>
              <a:t>Mobifinance</a:t>
            </a:r>
            <a:r>
              <a:rPr lang="fr-FR" baseline="0" dirty="0" smtClean="0"/>
              <a:t>; BSP)</a:t>
            </a:r>
          </a:p>
          <a:p>
            <a:pPr marL="628650" lvl="1" indent="-171450">
              <a:buFont typeface="Arial" pitchFamily="34" charset="0"/>
              <a:buChar char="•"/>
            </a:pPr>
            <a:r>
              <a:rPr lang="fr-FR" baseline="0" dirty="0" err="1" smtClean="0"/>
              <a:t>We</a:t>
            </a:r>
            <a:r>
              <a:rPr lang="fr-FR" baseline="0" dirty="0" smtClean="0"/>
              <a:t> </a:t>
            </a:r>
            <a:r>
              <a:rPr lang="fr-FR" baseline="0" dirty="0" err="1" smtClean="0"/>
              <a:t>also</a:t>
            </a:r>
            <a:r>
              <a:rPr lang="fr-FR" baseline="0" dirty="0" smtClean="0"/>
              <a:t> know </a:t>
            </a:r>
            <a:r>
              <a:rPr lang="fr-FR" baseline="0" dirty="0" err="1" smtClean="0"/>
              <a:t>that</a:t>
            </a:r>
            <a:r>
              <a:rPr lang="fr-FR" baseline="0" dirty="0" smtClean="0"/>
              <a:t> </a:t>
            </a:r>
            <a:r>
              <a:rPr lang="fr-FR" baseline="0" dirty="0" err="1" smtClean="0"/>
              <a:t>customers</a:t>
            </a:r>
            <a:r>
              <a:rPr lang="fr-FR" baseline="0" dirty="0" smtClean="0"/>
              <a:t> </a:t>
            </a:r>
            <a:r>
              <a:rPr lang="fr-FR" baseline="0" dirty="0" err="1" smtClean="0"/>
              <a:t>only</a:t>
            </a:r>
            <a:r>
              <a:rPr lang="fr-FR" baseline="0" dirty="0" smtClean="0"/>
              <a:t> do about 3 </a:t>
            </a:r>
            <a:r>
              <a:rPr lang="fr-FR" baseline="0" dirty="0" err="1" smtClean="0"/>
              <a:t>txns</a:t>
            </a:r>
            <a:r>
              <a:rPr lang="fr-FR" baseline="0" dirty="0" smtClean="0"/>
              <a:t>/mo </a:t>
            </a:r>
            <a:r>
              <a:rPr lang="fr-FR" baseline="0" dirty="0" err="1" smtClean="0"/>
              <a:t>even</a:t>
            </a:r>
            <a:r>
              <a:rPr lang="fr-FR" baseline="0" dirty="0" smtClean="0"/>
              <a:t> in mature </a:t>
            </a:r>
            <a:r>
              <a:rPr lang="fr-FR" baseline="0" dirty="0" err="1" smtClean="0"/>
              <a:t>implementations</a:t>
            </a:r>
            <a:r>
              <a:rPr lang="fr-FR" baseline="0" dirty="0" smtClean="0"/>
              <a:t>, and </a:t>
            </a:r>
            <a:r>
              <a:rPr lang="fr-FR" baseline="0" dirty="0" err="1" smtClean="0"/>
              <a:t>that</a:t>
            </a:r>
            <a:r>
              <a:rPr lang="fr-FR" baseline="0" dirty="0" smtClean="0"/>
              <a:t> </a:t>
            </a:r>
            <a:r>
              <a:rPr lang="fr-FR" baseline="0" dirty="0" err="1" smtClean="0"/>
              <a:t>while</a:t>
            </a:r>
            <a:r>
              <a:rPr lang="fr-FR" baseline="0" dirty="0" smtClean="0"/>
              <a:t> </a:t>
            </a:r>
            <a:r>
              <a:rPr lang="fr-FR" baseline="0" dirty="0" err="1" smtClean="0"/>
              <a:t>fees</a:t>
            </a:r>
            <a:r>
              <a:rPr lang="fr-FR" baseline="0" dirty="0" smtClean="0"/>
              <a:t> </a:t>
            </a:r>
            <a:r>
              <a:rPr lang="fr-FR" baseline="0" dirty="0" err="1" smtClean="0"/>
              <a:t>vary</a:t>
            </a:r>
            <a:r>
              <a:rPr lang="fr-FR" baseline="0" dirty="0" smtClean="0"/>
              <a:t> an </a:t>
            </a:r>
            <a:r>
              <a:rPr lang="fr-FR" baseline="0" dirty="0" err="1" smtClean="0"/>
              <a:t>average</a:t>
            </a:r>
            <a:r>
              <a:rPr lang="fr-FR" baseline="0" dirty="0" smtClean="0"/>
              <a:t> of $0.20/</a:t>
            </a:r>
            <a:r>
              <a:rPr lang="fr-FR" baseline="0" dirty="0" err="1" smtClean="0"/>
              <a:t>txn</a:t>
            </a:r>
            <a:r>
              <a:rPr lang="fr-FR" baseline="0" dirty="0" smtClean="0"/>
              <a:t> </a:t>
            </a:r>
            <a:r>
              <a:rPr lang="fr-FR" baseline="0" dirty="0" err="1" smtClean="0"/>
              <a:t>is</a:t>
            </a:r>
            <a:r>
              <a:rPr lang="fr-FR" baseline="0" dirty="0" smtClean="0"/>
              <a:t> a </a:t>
            </a:r>
            <a:r>
              <a:rPr lang="fr-FR" baseline="0" dirty="0" err="1" smtClean="0"/>
              <a:t>reasonable</a:t>
            </a:r>
            <a:r>
              <a:rPr lang="fr-FR" baseline="0" dirty="0" smtClean="0"/>
              <a:t> </a:t>
            </a:r>
            <a:r>
              <a:rPr lang="fr-FR" baseline="0" dirty="0" err="1" smtClean="0"/>
              <a:t>assumption</a:t>
            </a:r>
            <a:r>
              <a:rPr lang="fr-FR" baseline="0" dirty="0" smtClean="0"/>
              <a:t>.</a:t>
            </a:r>
          </a:p>
          <a:p>
            <a:pPr marL="457200" lvl="1" indent="0">
              <a:buFont typeface="Arial" pitchFamily="34" charset="0"/>
              <a:buNone/>
            </a:pPr>
            <a:endParaRPr lang="fr-FR" baseline="0" dirty="0" smtClean="0"/>
          </a:p>
          <a:p>
            <a:pPr marL="171450" lvl="0" indent="-171450">
              <a:buFont typeface="Arial" pitchFamily="34" charset="0"/>
              <a:buChar char="•"/>
            </a:pPr>
            <a:r>
              <a:rPr lang="fr-FR" b="1" baseline="0" dirty="0" err="1" smtClean="0"/>
              <a:t>Average</a:t>
            </a:r>
            <a:r>
              <a:rPr lang="fr-FR" b="1" baseline="0" dirty="0" smtClean="0"/>
              <a:t> </a:t>
            </a:r>
            <a:r>
              <a:rPr lang="fr-FR" b="1" baseline="0" dirty="0" err="1" smtClean="0"/>
              <a:t>Acct</a:t>
            </a:r>
            <a:r>
              <a:rPr lang="fr-FR" b="1" baseline="0" dirty="0" smtClean="0"/>
              <a:t> balance: </a:t>
            </a:r>
            <a:r>
              <a:rPr lang="fr-FR" baseline="0" dirty="0" err="1" smtClean="0"/>
              <a:t>We</a:t>
            </a:r>
            <a:r>
              <a:rPr lang="fr-FR" baseline="0" dirty="0" smtClean="0"/>
              <a:t> know </a:t>
            </a:r>
            <a:r>
              <a:rPr lang="fr-FR" baseline="0" dirty="0" err="1" smtClean="0"/>
              <a:t>what</a:t>
            </a:r>
            <a:r>
              <a:rPr lang="fr-FR" baseline="0" dirty="0" smtClean="0"/>
              <a:t> </a:t>
            </a:r>
            <a:r>
              <a:rPr lang="fr-FR" baseline="0" dirty="0" err="1" smtClean="0"/>
              <a:t>average</a:t>
            </a:r>
            <a:r>
              <a:rPr lang="fr-FR" baseline="0" dirty="0" smtClean="0"/>
              <a:t> mass </a:t>
            </a:r>
            <a:r>
              <a:rPr lang="fr-FR" baseline="0" dirty="0" err="1" smtClean="0"/>
              <a:t>market</a:t>
            </a:r>
            <a:r>
              <a:rPr lang="fr-FR" baseline="0" dirty="0" smtClean="0"/>
              <a:t> </a:t>
            </a:r>
            <a:r>
              <a:rPr lang="fr-FR" baseline="0" dirty="0" err="1" smtClean="0"/>
              <a:t>customer</a:t>
            </a:r>
            <a:r>
              <a:rPr lang="fr-FR" baseline="0" dirty="0" smtClean="0"/>
              <a:t> </a:t>
            </a:r>
            <a:r>
              <a:rPr lang="fr-FR" baseline="0" dirty="0" err="1" smtClean="0"/>
              <a:t>account</a:t>
            </a:r>
            <a:r>
              <a:rPr lang="fr-FR" baseline="0" dirty="0" smtClean="0"/>
              <a:t> balances are </a:t>
            </a:r>
            <a:r>
              <a:rPr lang="fr-FR" baseline="0" dirty="0" err="1" smtClean="0"/>
              <a:t>from</a:t>
            </a:r>
            <a:r>
              <a:rPr lang="fr-FR" baseline="0" dirty="0" smtClean="0"/>
              <a:t> </a:t>
            </a:r>
            <a:r>
              <a:rPr lang="fr-FR" baseline="0" dirty="0" err="1" smtClean="0"/>
              <a:t>microfinance</a:t>
            </a:r>
            <a:r>
              <a:rPr lang="fr-FR" baseline="0" dirty="0" smtClean="0"/>
              <a:t> institutions </a:t>
            </a:r>
            <a:r>
              <a:rPr lang="fr-FR" baseline="0" dirty="0" err="1" smtClean="0"/>
              <a:t>around</a:t>
            </a:r>
            <a:r>
              <a:rPr lang="fr-FR" baseline="0" dirty="0" smtClean="0"/>
              <a:t> the world.</a:t>
            </a:r>
          </a:p>
          <a:p>
            <a:pPr marL="171450" lvl="0" indent="-171450">
              <a:buFont typeface="Arial" pitchFamily="34" charset="0"/>
              <a:buChar char="•"/>
            </a:pPr>
            <a:endParaRPr lang="fr-FR" baseline="0" dirty="0" smtClean="0"/>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fr-FR" b="1" baseline="0" dirty="0" smtClean="0"/>
              <a:t>Financial </a:t>
            </a:r>
            <a:r>
              <a:rPr lang="fr-FR" b="1" baseline="0" dirty="0" err="1" smtClean="0"/>
              <a:t>margin</a:t>
            </a:r>
            <a:r>
              <a:rPr lang="fr-FR" b="1" baseline="0" dirty="0" smtClean="0"/>
              <a:t>. </a:t>
            </a:r>
            <a:r>
              <a:rPr lang="en-US" sz="1200" kern="1200" dirty="0" smtClean="0">
                <a:solidFill>
                  <a:schemeClr val="tx1"/>
                </a:solidFill>
                <a:effectLst/>
                <a:latin typeface="Times New Roman" pitchFamily="18" charset="0"/>
                <a:ea typeface="+mn-ea"/>
                <a:cs typeface="+mn-cs"/>
              </a:rPr>
              <a:t>Mass market banks already know how much money they make providing services to mass market customers.  If the bank acquires new mass market customers, the bank can rightfully assume that they will continue to generate the same revenue.  I use 15% in my projections.</a:t>
            </a:r>
          </a:p>
          <a:p>
            <a:pPr marL="171450" lvl="0" indent="-171450">
              <a:buFont typeface="Arial" pitchFamily="34" charset="0"/>
              <a:buChar char="•"/>
            </a:pPr>
            <a:r>
              <a:rPr lang="fr-FR" baseline="0" dirty="0" smtClean="0"/>
              <a:t>  </a:t>
            </a:r>
          </a:p>
          <a:p>
            <a:pPr marL="171450" lvl="0" indent="-171450">
              <a:buFont typeface="Arial" pitchFamily="34" charset="0"/>
              <a:buChar char="•"/>
            </a:pPr>
            <a:r>
              <a:rPr lang="en-US" sz="1200" b="1" kern="1200" dirty="0" smtClean="0">
                <a:solidFill>
                  <a:schemeClr val="tx1"/>
                </a:solidFill>
                <a:effectLst/>
                <a:latin typeface="Times New Roman" pitchFamily="18" charset="0"/>
                <a:ea typeface="+mn-ea"/>
                <a:cs typeface="+mn-cs"/>
              </a:rPr>
              <a:t>OPEX</a:t>
            </a:r>
            <a:r>
              <a:rPr lang="en-US" sz="1200" kern="1200" dirty="0" smtClean="0">
                <a:solidFill>
                  <a:schemeClr val="tx1"/>
                </a:solidFill>
                <a:effectLst/>
                <a:latin typeface="Times New Roman" pitchFamily="18" charset="0"/>
                <a:ea typeface="+mn-ea"/>
                <a:cs typeface="+mn-cs"/>
              </a:rPr>
              <a:t>.  Likewise, the bank knows it’s current (traditional channel) operating cost ratio.  Importantly, we know that costs </a:t>
            </a:r>
            <a:r>
              <a:rPr lang="en-US" sz="1200" i="1" kern="1200" dirty="0" smtClean="0">
                <a:solidFill>
                  <a:schemeClr val="tx1"/>
                </a:solidFill>
                <a:effectLst/>
                <a:latin typeface="Times New Roman" pitchFamily="18" charset="0"/>
                <a:ea typeface="+mn-ea"/>
                <a:cs typeface="+mn-cs"/>
              </a:rPr>
              <a:t>associated with cash </a:t>
            </a:r>
            <a:r>
              <a:rPr lang="en-US" sz="1200" i="1" kern="1200" dirty="0" err="1" smtClean="0">
                <a:solidFill>
                  <a:schemeClr val="tx1"/>
                </a:solidFill>
                <a:effectLst/>
                <a:latin typeface="Times New Roman" pitchFamily="18" charset="0"/>
                <a:ea typeface="+mn-ea"/>
                <a:cs typeface="+mn-cs"/>
              </a:rPr>
              <a:t>txns</a:t>
            </a:r>
            <a:r>
              <a:rPr lang="en-US" sz="1200" kern="1200" dirty="0" smtClean="0">
                <a:solidFill>
                  <a:schemeClr val="tx1"/>
                </a:solidFill>
                <a:effectLst/>
                <a:latin typeface="Times New Roman" pitchFamily="18" charset="0"/>
                <a:ea typeface="+mn-ea"/>
                <a:cs typeface="+mn-cs"/>
              </a:rPr>
              <a:t> will eventually be about 20% of typical operating costs.  Therefore, I have assumed that the bank’s operating costs for its mobile/agent channel customers will decline to 4% by year 5.  I think this is conservative if you look at the operating cost ratios of the three banks. </a:t>
            </a:r>
            <a:endParaRPr lang="fr-FR" baseline="0" dirty="0" smtClean="0"/>
          </a:p>
          <a:p>
            <a:pPr marL="628650" lvl="1" indent="-171450">
              <a:buFont typeface="Arial" pitchFamily="34" charset="0"/>
              <a:buChar char="•"/>
            </a:pPr>
            <a:r>
              <a:rPr lang="fr-FR" baseline="0" dirty="0" smtClean="0"/>
              <a:t>I have </a:t>
            </a:r>
            <a:r>
              <a:rPr lang="fr-FR" baseline="0" dirty="0" err="1" smtClean="0"/>
              <a:t>Equity’s</a:t>
            </a:r>
            <a:r>
              <a:rPr lang="fr-FR" baseline="0" dirty="0" smtClean="0"/>
              <a:t> </a:t>
            </a:r>
            <a:r>
              <a:rPr lang="fr-FR" baseline="0" dirty="0" err="1" smtClean="0"/>
              <a:t>numbers</a:t>
            </a:r>
            <a:r>
              <a:rPr lang="fr-FR" baseline="0" dirty="0" smtClean="0"/>
              <a:t> </a:t>
            </a:r>
            <a:r>
              <a:rPr lang="fr-FR" baseline="0" dirty="0" err="1" smtClean="0"/>
              <a:t>that</a:t>
            </a:r>
            <a:r>
              <a:rPr lang="fr-FR" baseline="0" dirty="0" smtClean="0"/>
              <a:t> show </a:t>
            </a:r>
            <a:r>
              <a:rPr lang="fr-FR" baseline="0" dirty="0" err="1" smtClean="0"/>
              <a:t>that</a:t>
            </a:r>
            <a:r>
              <a:rPr lang="fr-FR" baseline="0" dirty="0" smtClean="0"/>
              <a:t> agent transactions </a:t>
            </a:r>
            <a:r>
              <a:rPr lang="fr-FR" baseline="0" dirty="0" err="1" smtClean="0"/>
              <a:t>cost</a:t>
            </a:r>
            <a:r>
              <a:rPr lang="fr-FR" baseline="0" dirty="0" smtClean="0"/>
              <a:t> 17% of </a:t>
            </a:r>
            <a:r>
              <a:rPr lang="fr-FR" baseline="0" dirty="0" err="1" smtClean="0"/>
              <a:t>branch</a:t>
            </a:r>
            <a:r>
              <a:rPr lang="fr-FR" baseline="0" dirty="0" smtClean="0"/>
              <a:t> </a:t>
            </a:r>
            <a:r>
              <a:rPr lang="fr-FR" baseline="0" dirty="0" err="1" smtClean="0"/>
              <a:t>txns</a:t>
            </a:r>
            <a:r>
              <a:rPr lang="fr-FR" baseline="0" dirty="0" smtClean="0"/>
              <a:t>.</a:t>
            </a:r>
          </a:p>
          <a:p>
            <a:pPr marL="628650" lvl="1" indent="-171450">
              <a:buFont typeface="Arial" pitchFamily="34" charset="0"/>
              <a:buChar char="•"/>
            </a:pPr>
            <a:r>
              <a:rPr lang="fr-FR" baseline="0" dirty="0" smtClean="0"/>
              <a:t>Gates </a:t>
            </a:r>
            <a:r>
              <a:rPr lang="fr-FR" baseline="0" dirty="0" err="1" smtClean="0"/>
              <a:t>foundation</a:t>
            </a:r>
            <a:r>
              <a:rPr lang="fr-FR" baseline="0" dirty="0" smtClean="0"/>
              <a:t> </a:t>
            </a:r>
            <a:r>
              <a:rPr lang="fr-FR" baseline="0" dirty="0" err="1" smtClean="0"/>
              <a:t>analyzed</a:t>
            </a:r>
            <a:r>
              <a:rPr lang="fr-FR" baseline="0" dirty="0" smtClean="0"/>
              <a:t> 7 </a:t>
            </a:r>
            <a:r>
              <a:rPr lang="fr-FR" baseline="0" dirty="0" err="1" smtClean="0"/>
              <a:t>implementations</a:t>
            </a:r>
            <a:r>
              <a:rPr lang="fr-FR" baseline="0" dirty="0" smtClean="0"/>
              <a:t> (</a:t>
            </a:r>
            <a:r>
              <a:rPr lang="fr-FR" baseline="0" dirty="0" err="1" smtClean="0"/>
              <a:t>Africa</a:t>
            </a:r>
            <a:r>
              <a:rPr lang="fr-FR" baseline="0" dirty="0" smtClean="0"/>
              <a:t>, SA and </a:t>
            </a:r>
            <a:r>
              <a:rPr lang="fr-FR" baseline="0" dirty="0" err="1" smtClean="0"/>
              <a:t>Asia</a:t>
            </a:r>
            <a:r>
              <a:rPr lang="fr-FR" baseline="0" dirty="0" smtClean="0"/>
              <a:t>) and </a:t>
            </a:r>
            <a:r>
              <a:rPr lang="fr-FR" baseline="0" dirty="0" err="1" smtClean="0"/>
              <a:t>found</a:t>
            </a:r>
            <a:r>
              <a:rPr lang="fr-FR" baseline="0" dirty="0" smtClean="0"/>
              <a:t> </a:t>
            </a:r>
            <a:r>
              <a:rPr lang="fr-FR" baseline="0" dirty="0" err="1" smtClean="0"/>
              <a:t>that</a:t>
            </a:r>
            <a:r>
              <a:rPr lang="fr-FR" baseline="0" dirty="0" smtClean="0"/>
              <a:t> the operating </a:t>
            </a:r>
            <a:r>
              <a:rPr lang="fr-FR" baseline="0" dirty="0" err="1" smtClean="0"/>
              <a:t>costs</a:t>
            </a:r>
            <a:r>
              <a:rPr lang="fr-FR" baseline="0" dirty="0" smtClean="0"/>
              <a:t> of mobile-</a:t>
            </a:r>
            <a:r>
              <a:rPr lang="fr-FR" baseline="0" dirty="0" err="1" smtClean="0"/>
              <a:t>linked</a:t>
            </a:r>
            <a:r>
              <a:rPr lang="fr-FR" baseline="0" dirty="0" smtClean="0"/>
              <a:t> </a:t>
            </a:r>
            <a:r>
              <a:rPr lang="fr-FR" baseline="0" dirty="0" err="1" smtClean="0"/>
              <a:t>bank</a:t>
            </a:r>
            <a:r>
              <a:rPr lang="fr-FR" baseline="0" dirty="0" smtClean="0"/>
              <a:t> </a:t>
            </a:r>
            <a:r>
              <a:rPr lang="fr-FR" baseline="0" dirty="0" err="1" smtClean="0"/>
              <a:t>accounts</a:t>
            </a:r>
            <a:r>
              <a:rPr lang="fr-FR" baseline="0" dirty="0" smtClean="0"/>
              <a:t> </a:t>
            </a:r>
            <a:r>
              <a:rPr lang="fr-FR" baseline="0" dirty="0" err="1" smtClean="0"/>
              <a:t>was</a:t>
            </a:r>
            <a:r>
              <a:rPr lang="fr-FR" baseline="0" dirty="0" smtClean="0"/>
              <a:t> 20% of </a:t>
            </a:r>
            <a:r>
              <a:rPr lang="fr-FR" baseline="0" dirty="0" err="1" smtClean="0"/>
              <a:t>branch</a:t>
            </a:r>
            <a:r>
              <a:rPr lang="fr-FR" baseline="0" dirty="0" smtClean="0"/>
              <a:t>-</a:t>
            </a:r>
            <a:r>
              <a:rPr lang="fr-FR" baseline="0" dirty="0" err="1" smtClean="0"/>
              <a:t>based</a:t>
            </a:r>
            <a:r>
              <a:rPr lang="fr-FR" baseline="0" dirty="0" smtClean="0"/>
              <a:t> </a:t>
            </a:r>
            <a:r>
              <a:rPr lang="fr-FR" baseline="0" dirty="0" err="1" smtClean="0"/>
              <a:t>accounts</a:t>
            </a:r>
            <a:r>
              <a:rPr lang="fr-FR" baseline="0" dirty="0" smtClean="0"/>
              <a:t>.</a:t>
            </a:r>
          </a:p>
          <a:p>
            <a:pPr marL="457200" lvl="1" indent="0">
              <a:buFont typeface="Arial" pitchFamily="34" charset="0"/>
              <a:buNone/>
            </a:pPr>
            <a:endParaRPr lang="fr-FR" baseline="0" dirty="0" smtClean="0"/>
          </a:p>
          <a:p>
            <a:pPr marL="171450" lvl="0" indent="-171450">
              <a:buFont typeface="Arial" pitchFamily="34" charset="0"/>
              <a:buChar char="•"/>
            </a:pPr>
            <a:r>
              <a:rPr lang="en-US" sz="1200" b="1" kern="1200" dirty="0" smtClean="0">
                <a:solidFill>
                  <a:schemeClr val="tx1"/>
                </a:solidFill>
                <a:effectLst/>
                <a:latin typeface="Times New Roman" pitchFamily="18" charset="0"/>
                <a:ea typeface="+mn-ea"/>
                <a:cs typeface="+mn-cs"/>
              </a:rPr>
              <a:t>CAPEX and MARKETING</a:t>
            </a:r>
            <a:r>
              <a:rPr lang="en-US" sz="1200" kern="1200" dirty="0" smtClean="0">
                <a:solidFill>
                  <a:schemeClr val="tx1"/>
                </a:solidFill>
                <a:effectLst/>
                <a:latin typeface="Times New Roman" pitchFamily="18" charset="0"/>
                <a:ea typeface="+mn-ea"/>
                <a:cs typeface="+mn-cs"/>
              </a:rPr>
              <a:t>: Our collective experience indicates that banks have options.  They can spend 1.5 million or 8 million on</a:t>
            </a:r>
            <a:r>
              <a:rPr lang="en-US" sz="1200" kern="1200" baseline="0" dirty="0" smtClean="0">
                <a:solidFill>
                  <a:schemeClr val="tx1"/>
                </a:solidFill>
                <a:effectLst/>
                <a:latin typeface="Times New Roman" pitchFamily="18" charset="0"/>
                <a:ea typeface="+mn-ea"/>
                <a:cs typeface="+mn-cs"/>
              </a:rPr>
              <a:t> IT</a:t>
            </a:r>
            <a:r>
              <a:rPr lang="en-US" sz="1200" kern="1200" dirty="0" smtClean="0">
                <a:solidFill>
                  <a:schemeClr val="tx1"/>
                </a:solidFill>
                <a:effectLst/>
                <a:latin typeface="Times New Roman" pitchFamily="18" charset="0"/>
                <a:ea typeface="+mn-ea"/>
                <a:cs typeface="+mn-cs"/>
              </a:rPr>
              <a:t>, and that number is probably coming down.  Similar with marketing.  Here it is very important to recognize that banks do not face the same marketing challenge as an </a:t>
            </a:r>
            <a:r>
              <a:rPr lang="en-US" sz="1200" kern="1200" dirty="0" err="1" smtClean="0">
                <a:solidFill>
                  <a:schemeClr val="tx1"/>
                </a:solidFill>
                <a:effectLst/>
                <a:latin typeface="Times New Roman" pitchFamily="18" charset="0"/>
                <a:ea typeface="+mn-ea"/>
                <a:cs typeface="+mn-cs"/>
              </a:rPr>
              <a:t>emoney</a:t>
            </a:r>
            <a:r>
              <a:rPr lang="en-US" sz="1200" kern="1200" dirty="0" smtClean="0">
                <a:solidFill>
                  <a:schemeClr val="tx1"/>
                </a:solidFill>
                <a:effectLst/>
                <a:latin typeface="Times New Roman" pitchFamily="18" charset="0"/>
                <a:ea typeface="+mn-ea"/>
                <a:cs typeface="+mn-cs"/>
              </a:rPr>
              <a:t> provider because the bank is simply trying to reach customers that already know the bank but can’t access it.  Equity spent no additional marketing dollars.  I wager that ACLEDA did not spend anything close to what WING did either.  The projections start with 4 million and decline to 2 million per year for both CAPEX and Marketing.</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t>
            </a:r>
            <a:endParaRPr lang="fr-FR" baseline="0" dirty="0" smtClean="0"/>
          </a:p>
          <a:p>
            <a:pPr marL="457200" lvl="1" indent="0">
              <a:buFont typeface="Arial" pitchFamily="34" charset="0"/>
              <a:buNone/>
            </a:pPr>
            <a:endParaRPr lang="fr-FR" dirty="0"/>
          </a:p>
        </p:txBody>
      </p:sp>
      <p:sp>
        <p:nvSpPr>
          <p:cNvPr id="4" name="Espace réservé du numéro de diapositive 3"/>
          <p:cNvSpPr>
            <a:spLocks noGrp="1"/>
          </p:cNvSpPr>
          <p:nvPr>
            <p:ph type="sldNum" sz="quarter" idx="10"/>
          </p:nvPr>
        </p:nvSpPr>
        <p:spPr/>
        <p:txBody>
          <a:bodyPr/>
          <a:lstStyle/>
          <a:p>
            <a:pPr>
              <a:defRPr/>
            </a:pPr>
            <a:fld id="{4FEC44E5-D995-47C2-BE9B-A8994A3D29B9}"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E19798E-719A-4D30-AA21-0FC69B7E91E6}" type="slidenum">
              <a:rPr lang="en-US" smtClean="0"/>
              <a:pPr>
                <a:defRPr/>
              </a:pPr>
              <a:t>20</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8804BD-A988-4972-8D4C-44E08D4E16BD}" type="slidenum">
              <a:rPr lang="en-US" smtClean="0"/>
              <a:pPr>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p:spPr>
        <p:txBody>
          <a:bodyPr/>
          <a:lstStyle/>
          <a:p>
            <a:endParaRPr lang="fr-FR" smtClean="0">
              <a:latin typeface="Times New Roman" pitchFamily="18" charset="0"/>
            </a:endParaRPr>
          </a:p>
        </p:txBody>
      </p:sp>
      <p:sp>
        <p:nvSpPr>
          <p:cNvPr id="77828" name="Espace réservé du numéro de diapositive 3"/>
          <p:cNvSpPr>
            <a:spLocks noGrp="1"/>
          </p:cNvSpPr>
          <p:nvPr>
            <p:ph type="sldNum" sz="quarter" idx="5"/>
          </p:nvPr>
        </p:nvSpPr>
        <p:spPr>
          <a:noFill/>
        </p:spPr>
        <p:txBody>
          <a:bodyPr/>
          <a:lstStyle/>
          <a:p>
            <a:fld id="{D3AFDCF0-A049-4105-BA4F-D71A9053F8F6}" type="slidenum">
              <a:rPr lang="en-US" smtClean="0">
                <a:latin typeface="Times New Roman" pitchFamily="18" charset="0"/>
                <a:cs typeface="Times New Roman" pitchFamily="18" charset="0"/>
              </a:rPr>
              <a:pPr/>
              <a:t>22</a:t>
            </a:fld>
            <a:endParaRPr lang="en-US" smtClean="0">
              <a:latin typeface="Times New Roman" pitchFamily="18"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8804BD-A988-4972-8D4C-44E08D4E16BD}" type="slidenum">
              <a:rPr lang="en-US" smtClean="0"/>
              <a:pPr>
                <a:defRPr/>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08BD49A-DBCE-4111-97C6-F41F31C4CC62}" type="slidenum">
              <a:rPr lang="en-US" smtClean="0"/>
              <a:pPr>
                <a:defRPr/>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08BD49A-DBCE-4111-97C6-F41F31C4CC62}"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954052-195E-4EFF-83CD-3973DD115751}" type="slidenum">
              <a:rPr lang="en-US" smtClean="0"/>
              <a:pPr>
                <a:defRPr/>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954052-195E-4EFF-83CD-3973DD115751}" type="slidenum">
              <a:rPr lang="en-US" smtClean="0"/>
              <a:pPr>
                <a:defRPr/>
              </a:pPr>
              <a:t>26</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p:spPr>
        <p:txBody>
          <a:bodyPr/>
          <a:lstStyle/>
          <a:p>
            <a:endParaRPr lang="fr-FR" smtClean="0">
              <a:latin typeface="Times New Roman" pitchFamily="18" charset="0"/>
            </a:endParaRPr>
          </a:p>
        </p:txBody>
      </p:sp>
      <p:sp>
        <p:nvSpPr>
          <p:cNvPr id="77828" name="Espace réservé du numéro de diapositive 3"/>
          <p:cNvSpPr>
            <a:spLocks noGrp="1"/>
          </p:cNvSpPr>
          <p:nvPr>
            <p:ph type="sldNum" sz="quarter" idx="5"/>
          </p:nvPr>
        </p:nvSpPr>
        <p:spPr>
          <a:noFill/>
        </p:spPr>
        <p:txBody>
          <a:bodyPr/>
          <a:lstStyle/>
          <a:p>
            <a:fld id="{D3AFDCF0-A049-4105-BA4F-D71A9053F8F6}" type="slidenum">
              <a:rPr lang="en-US" smtClean="0">
                <a:latin typeface="Times New Roman" pitchFamily="18" charset="0"/>
                <a:cs typeface="Times New Roman" pitchFamily="18" charset="0"/>
              </a:rPr>
              <a:pPr/>
              <a:t>27</a:t>
            </a:fld>
            <a:endParaRPr lang="en-US" smtClean="0">
              <a:latin typeface="Times New Roman" pitchFamily="18" charset="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474783" y="4415043"/>
            <a:ext cx="6101766" cy="4184875"/>
          </a:xfrm>
        </p:spPr>
        <p:txBody>
          <a:bodyPr>
            <a:normAutofit lnSpcReduction="10000"/>
          </a:bodyPr>
          <a:lstStyle/>
          <a:p>
            <a:endParaRPr lang="en-ZA" sz="12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xfrm>
            <a:off x="1181100" y="696913"/>
            <a:ext cx="4649788" cy="3486150"/>
          </a:xfrm>
          <a:noFill/>
          <a:ln/>
        </p:spPr>
      </p:sp>
      <p:sp>
        <p:nvSpPr>
          <p:cNvPr id="59395" name="Espace réservé des commentaires 2"/>
          <p:cNvSpPr>
            <a:spLocks noGrp="1"/>
          </p:cNvSpPr>
          <p:nvPr>
            <p:ph type="body" idx="1"/>
          </p:nvPr>
        </p:nvSpPr>
        <p:spPr>
          <a:xfrm>
            <a:off x="700714" y="4416538"/>
            <a:ext cx="5608975" cy="4183380"/>
          </a:xfrm>
          <a:noFill/>
          <a:ln>
            <a:solidFill>
              <a:srgbClr val="000000"/>
            </a:solidFill>
          </a:ln>
        </p:spPr>
        <p:txBody>
          <a:bodyPr/>
          <a:lstStyle/>
          <a:p>
            <a:endParaRPr lang="fr-FR" smtClean="0"/>
          </a:p>
        </p:txBody>
      </p:sp>
      <p:sp>
        <p:nvSpPr>
          <p:cNvPr id="59396" name="Espace réservé du numéro de diapositive 3"/>
          <p:cNvSpPr txBox="1">
            <a:spLocks noGrp="1"/>
          </p:cNvSpPr>
          <p:nvPr/>
        </p:nvSpPr>
        <p:spPr bwMode="auto">
          <a:xfrm>
            <a:off x="3970159" y="8830086"/>
            <a:ext cx="3038604" cy="464820"/>
          </a:xfrm>
          <a:prstGeom prst="rect">
            <a:avLst/>
          </a:prstGeom>
          <a:noFill/>
          <a:ln w="9525">
            <a:noFill/>
            <a:miter lim="800000"/>
            <a:headEnd/>
            <a:tailEnd/>
          </a:ln>
        </p:spPr>
        <p:txBody>
          <a:bodyPr anchor="b"/>
          <a:lstStyle/>
          <a:p>
            <a:pPr algn="r"/>
            <a:fld id="{BD11A1DB-8D38-4842-B05A-D38E324FF422}" type="slidenum">
              <a:rPr lang="en-US" sz="1200">
                <a:latin typeface="Calibri" pitchFamily="34" charset="0"/>
                <a:ea typeface="MS PGothic" pitchFamily="34" charset="-128"/>
              </a:rPr>
              <a:pPr algn="r"/>
              <a:t>29</a:t>
            </a:fld>
            <a:endParaRPr lang="en-US" sz="1200">
              <a:latin typeface="Calibri" pitchFamily="34" charset="0"/>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xfrm>
            <a:off x="1181100" y="696913"/>
            <a:ext cx="4649788" cy="3486150"/>
          </a:xfrm>
          <a:noFill/>
          <a:ln/>
        </p:spPr>
      </p:sp>
      <p:sp>
        <p:nvSpPr>
          <p:cNvPr id="61443" name="Espace réservé des commentaires 2"/>
          <p:cNvSpPr>
            <a:spLocks noGrp="1"/>
          </p:cNvSpPr>
          <p:nvPr>
            <p:ph type="body" idx="1"/>
          </p:nvPr>
        </p:nvSpPr>
        <p:spPr>
          <a:xfrm>
            <a:off x="700714" y="4416538"/>
            <a:ext cx="5608975" cy="4183380"/>
          </a:xfrm>
          <a:noFill/>
          <a:ln>
            <a:solidFill>
              <a:srgbClr val="000000"/>
            </a:solidFill>
          </a:ln>
        </p:spPr>
        <p:txBody>
          <a:bodyPr/>
          <a:lstStyle/>
          <a:p>
            <a:endParaRPr lang="fr-FR" smtClean="0"/>
          </a:p>
        </p:txBody>
      </p:sp>
      <p:sp>
        <p:nvSpPr>
          <p:cNvPr id="61444" name="Espace réservé du numéro de diapositive 3"/>
          <p:cNvSpPr txBox="1">
            <a:spLocks noGrp="1"/>
          </p:cNvSpPr>
          <p:nvPr/>
        </p:nvSpPr>
        <p:spPr bwMode="auto">
          <a:xfrm>
            <a:off x="3970159" y="8830086"/>
            <a:ext cx="3038604" cy="464820"/>
          </a:xfrm>
          <a:prstGeom prst="rect">
            <a:avLst/>
          </a:prstGeom>
          <a:noFill/>
          <a:ln w="9525">
            <a:noFill/>
            <a:miter lim="800000"/>
            <a:headEnd/>
            <a:tailEnd/>
          </a:ln>
        </p:spPr>
        <p:txBody>
          <a:bodyPr anchor="b"/>
          <a:lstStyle/>
          <a:p>
            <a:pPr algn="r"/>
            <a:fld id="{364F63FE-DB56-47B3-ACF5-4245BC9EDB94}" type="slidenum">
              <a:rPr lang="en-US" sz="1200">
                <a:latin typeface="Calibri" pitchFamily="34" charset="0"/>
                <a:ea typeface="MS PGothic" pitchFamily="34" charset="-128"/>
              </a:rPr>
              <a:pPr algn="r"/>
              <a:t>30</a:t>
            </a:fld>
            <a:endParaRPr lang="en-US" sz="1200">
              <a:latin typeface="Calibri" pitchFamily="34" charset="0"/>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p:spPr>
        <p:txBody>
          <a:bodyPr/>
          <a:lstStyle/>
          <a:p>
            <a:endParaRPr lang="fr-FR" smtClean="0">
              <a:latin typeface="Times New Roman" pitchFamily="18" charset="0"/>
            </a:endParaRPr>
          </a:p>
        </p:txBody>
      </p:sp>
      <p:sp>
        <p:nvSpPr>
          <p:cNvPr id="77828" name="Espace réservé du numéro de diapositive 3"/>
          <p:cNvSpPr>
            <a:spLocks noGrp="1"/>
          </p:cNvSpPr>
          <p:nvPr>
            <p:ph type="sldNum" sz="quarter" idx="5"/>
          </p:nvPr>
        </p:nvSpPr>
        <p:spPr>
          <a:noFill/>
        </p:spPr>
        <p:txBody>
          <a:bodyPr/>
          <a:lstStyle/>
          <a:p>
            <a:fld id="{D3AFDCF0-A049-4105-BA4F-D71A9053F8F6}" type="slidenum">
              <a:rPr lang="en-US" smtClean="0">
                <a:latin typeface="Times New Roman" pitchFamily="18" charset="0"/>
                <a:cs typeface="Times New Roman" pitchFamily="18" charset="0"/>
              </a:rPr>
              <a:pPr/>
              <a:t>31</a:t>
            </a:fld>
            <a:endParaRPr lang="en-US" smtClean="0">
              <a:latin typeface="Times New Roman" pitchFamily="18" charset="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p:spPr>
        <p:txBody>
          <a:bodyPr/>
          <a:lstStyle/>
          <a:p>
            <a:endParaRPr lang="fr-FR" smtClean="0">
              <a:latin typeface="Times New Roman" pitchFamily="18" charset="0"/>
            </a:endParaRPr>
          </a:p>
        </p:txBody>
      </p:sp>
      <p:sp>
        <p:nvSpPr>
          <p:cNvPr id="77828" name="Espace réservé du numéro de diapositive 3"/>
          <p:cNvSpPr>
            <a:spLocks noGrp="1"/>
          </p:cNvSpPr>
          <p:nvPr>
            <p:ph type="sldNum" sz="quarter" idx="5"/>
          </p:nvPr>
        </p:nvSpPr>
        <p:spPr>
          <a:noFill/>
        </p:spPr>
        <p:txBody>
          <a:bodyPr/>
          <a:lstStyle/>
          <a:p>
            <a:fld id="{D3AFDCF0-A049-4105-BA4F-D71A9053F8F6}" type="slidenum">
              <a:rPr lang="en-US" smtClean="0">
                <a:latin typeface="Times New Roman" pitchFamily="18" charset="0"/>
                <a:cs typeface="Times New Roman" pitchFamily="18" charset="0"/>
              </a:rPr>
              <a:pPr/>
              <a:t>32</a:t>
            </a:fld>
            <a:endParaRPr lang="en-US" smtClean="0">
              <a:latin typeface="Times New Roman" pitchFamily="18" charset="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p:spPr>
        <p:txBody>
          <a:bodyPr/>
          <a:lstStyle/>
          <a:p>
            <a:endParaRPr lang="fr-FR" smtClean="0">
              <a:latin typeface="Times New Roman" pitchFamily="18" charset="0"/>
            </a:endParaRPr>
          </a:p>
        </p:txBody>
      </p:sp>
      <p:sp>
        <p:nvSpPr>
          <p:cNvPr id="77828" name="Espace réservé du numéro de diapositive 3"/>
          <p:cNvSpPr>
            <a:spLocks noGrp="1"/>
          </p:cNvSpPr>
          <p:nvPr>
            <p:ph type="sldNum" sz="quarter" idx="5"/>
          </p:nvPr>
        </p:nvSpPr>
        <p:spPr>
          <a:noFill/>
        </p:spPr>
        <p:txBody>
          <a:bodyPr/>
          <a:lstStyle/>
          <a:p>
            <a:fld id="{D3AFDCF0-A049-4105-BA4F-D71A9053F8F6}" type="slidenum">
              <a:rPr lang="en-US" smtClean="0">
                <a:latin typeface="Times New Roman" pitchFamily="18" charset="0"/>
                <a:cs typeface="Times New Roman" pitchFamily="18" charset="0"/>
              </a:rPr>
              <a:pPr/>
              <a:t>33</a:t>
            </a:fld>
            <a:endParaRPr lang="en-US" smtClean="0">
              <a:latin typeface="Times New Roman" pitchFamily="18" charset="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474783" y="4415043"/>
            <a:ext cx="6101766" cy="4184875"/>
          </a:xfrm>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Colombian market is facing a challenging regulatory environment.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Several players (banks, financial institutions, 3</a:t>
            </a:r>
            <a:r>
              <a:rPr lang="en-US" sz="1200" baseline="30000" dirty="0" smtClean="0"/>
              <a:t>rd</a:t>
            </a:r>
            <a:r>
              <a:rPr lang="en-US" sz="1200" dirty="0" smtClean="0"/>
              <a:t> parties…) are interested in starting mobile banking or mobile money businesses. Yet many of these concepts are limited due to regulatory constraints. Banks are very profitable, and as a result are not moving aggressively into the mobile money space. According to the regulations, MNOs are not able to enter the mobile money business but they can keep the cost high for everyone else: the two big operators are charging $0.05 per SMS, even on a bulk basis.</a:t>
            </a:r>
            <a:endParaRPr lang="en-ZA" sz="1200" dirty="0" smtClean="0">
              <a:solidFill>
                <a:srgbClr val="FF0000"/>
              </a:solidFill>
            </a:endParaRPr>
          </a:p>
          <a:p>
            <a:pPr algn="l"/>
            <a:endParaRPr lang="en-ZA" sz="12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p:spPr>
        <p:txBody>
          <a:bodyPr/>
          <a:lstStyle/>
          <a:p>
            <a:endParaRPr lang="fr-FR" dirty="0" smtClean="0">
              <a:latin typeface="Times New Roman" pitchFamily="18" charset="0"/>
            </a:endParaRPr>
          </a:p>
        </p:txBody>
      </p:sp>
      <p:sp>
        <p:nvSpPr>
          <p:cNvPr id="77828" name="Espace réservé du numéro de diapositive 3"/>
          <p:cNvSpPr>
            <a:spLocks noGrp="1"/>
          </p:cNvSpPr>
          <p:nvPr>
            <p:ph type="sldNum" sz="quarter" idx="5"/>
          </p:nvPr>
        </p:nvSpPr>
        <p:spPr>
          <a:noFill/>
        </p:spPr>
        <p:txBody>
          <a:bodyPr/>
          <a:lstStyle/>
          <a:p>
            <a:fld id="{D3AFDCF0-A049-4105-BA4F-D71A9053F8F6}" type="slidenum">
              <a:rPr lang="en-US" smtClean="0">
                <a:latin typeface="Times New Roman" pitchFamily="18" charset="0"/>
                <a:cs typeface="Times New Roman" pitchFamily="18" charset="0"/>
              </a:rPr>
              <a:pPr/>
              <a:t>35</a:t>
            </a:fld>
            <a:endParaRPr lang="en-US" smtClean="0">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60954052-195E-4EFF-83CD-3973DD115751}" type="slidenum">
              <a:rPr lang="en-US" smtClean="0"/>
              <a:pPr>
                <a:defRPr/>
              </a:pPr>
              <a:t>3</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xfrm>
            <a:off x="1181100" y="696913"/>
            <a:ext cx="4649788" cy="3486150"/>
          </a:xfrm>
          <a:noFill/>
          <a:ln/>
        </p:spPr>
      </p:sp>
      <p:sp>
        <p:nvSpPr>
          <p:cNvPr id="69635" name="Espace réservé des commentaires 2"/>
          <p:cNvSpPr>
            <a:spLocks noGrp="1"/>
          </p:cNvSpPr>
          <p:nvPr>
            <p:ph type="body" idx="1"/>
          </p:nvPr>
        </p:nvSpPr>
        <p:spPr>
          <a:xfrm>
            <a:off x="700714" y="4416538"/>
            <a:ext cx="5608975" cy="4183380"/>
          </a:xfrm>
          <a:noFill/>
          <a:ln>
            <a:solidFill>
              <a:srgbClr val="000000"/>
            </a:solidFill>
          </a:ln>
        </p:spPr>
        <p:txBody>
          <a:bodyPr/>
          <a:lstStyle/>
          <a:p>
            <a:pPr eaLnBrk="1" hangingPunct="1"/>
            <a:endParaRPr lang="fr-FR" smtClean="0">
              <a:latin typeface="Arial" pitchFamily="34" charset="0"/>
              <a:cs typeface="Arial" pitchFamily="34" charset="0"/>
            </a:endParaRPr>
          </a:p>
        </p:txBody>
      </p:sp>
      <p:sp>
        <p:nvSpPr>
          <p:cNvPr id="69636" name="Espace réservé du numéro de diapositive 3"/>
          <p:cNvSpPr txBox="1">
            <a:spLocks noGrp="1"/>
          </p:cNvSpPr>
          <p:nvPr/>
        </p:nvSpPr>
        <p:spPr bwMode="auto">
          <a:xfrm>
            <a:off x="3970159" y="8830086"/>
            <a:ext cx="3038604" cy="464820"/>
          </a:xfrm>
          <a:prstGeom prst="rect">
            <a:avLst/>
          </a:prstGeom>
          <a:noFill/>
          <a:ln w="9525">
            <a:noFill/>
            <a:miter lim="800000"/>
            <a:headEnd/>
            <a:tailEnd/>
          </a:ln>
        </p:spPr>
        <p:txBody>
          <a:bodyPr anchor="b"/>
          <a:lstStyle/>
          <a:p>
            <a:pPr algn="r" defTabSz="898525"/>
            <a:fld id="{E8E95296-72C3-4ED5-8371-60CFAFE34130}" type="slidenum">
              <a:rPr lang="fr-FR" sz="1200">
                <a:latin typeface="Arial" pitchFamily="34" charset="0"/>
                <a:ea typeface="MS PGothic" pitchFamily="34" charset="-128"/>
              </a:rPr>
              <a:pPr algn="r" defTabSz="898525"/>
              <a:t>36</a:t>
            </a:fld>
            <a:endParaRPr lang="fr-FR" sz="1200">
              <a:latin typeface="Arial" pitchFamily="34" charset="0"/>
              <a:ea typeface="MS PGothic"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7886038-9F5E-4E69-B40B-36D27DFF5D04}" type="slidenum">
              <a:rPr lang="en-US" smtClean="0"/>
              <a:pPr>
                <a:defRPr/>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xfrm>
            <a:off x="1181100" y="696913"/>
            <a:ext cx="4649788" cy="3486150"/>
          </a:xfrm>
          <a:noFill/>
          <a:ln/>
        </p:spPr>
      </p:sp>
      <p:sp>
        <p:nvSpPr>
          <p:cNvPr id="72707" name="Espace réservé des commentaires 2"/>
          <p:cNvSpPr>
            <a:spLocks noGrp="1"/>
          </p:cNvSpPr>
          <p:nvPr>
            <p:ph type="body" idx="1"/>
          </p:nvPr>
        </p:nvSpPr>
        <p:spPr>
          <a:xfrm>
            <a:off x="700714" y="4416538"/>
            <a:ext cx="5608975" cy="4183380"/>
          </a:xfrm>
          <a:noFill/>
          <a:ln>
            <a:solidFill>
              <a:srgbClr val="000000"/>
            </a:solidFill>
          </a:ln>
        </p:spPr>
        <p:txBody>
          <a:bodyPr/>
          <a:lstStyle/>
          <a:p>
            <a:endParaRPr lang="fr-FR" smtClean="0"/>
          </a:p>
        </p:txBody>
      </p:sp>
      <p:sp>
        <p:nvSpPr>
          <p:cNvPr id="72708" name="Espace réservé du numéro de diapositive 3"/>
          <p:cNvSpPr txBox="1">
            <a:spLocks noGrp="1"/>
          </p:cNvSpPr>
          <p:nvPr/>
        </p:nvSpPr>
        <p:spPr bwMode="auto">
          <a:xfrm>
            <a:off x="3970159" y="8830086"/>
            <a:ext cx="3038604" cy="464820"/>
          </a:xfrm>
          <a:prstGeom prst="rect">
            <a:avLst/>
          </a:prstGeom>
          <a:noFill/>
          <a:ln w="9525">
            <a:noFill/>
            <a:miter lim="800000"/>
            <a:headEnd/>
            <a:tailEnd/>
          </a:ln>
        </p:spPr>
        <p:txBody>
          <a:bodyPr anchor="b"/>
          <a:lstStyle/>
          <a:p>
            <a:pPr algn="r"/>
            <a:fld id="{1F02DC33-3FD8-4063-B2D0-51DF886B03A6}" type="slidenum">
              <a:rPr lang="en-US" sz="1200">
                <a:latin typeface="Calibri" pitchFamily="34" charset="0"/>
                <a:ea typeface="MS PGothic" pitchFamily="34" charset="-128"/>
              </a:rPr>
              <a:pPr algn="r"/>
              <a:t>38</a:t>
            </a:fld>
            <a:endParaRPr lang="en-US" sz="1200">
              <a:latin typeface="Calibri" pitchFamily="34" charset="0"/>
              <a:ea typeface="MS PGothic"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D5C05F-F308-4BA7-844A-196BD36D8B54}"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08BD49A-DBCE-4111-97C6-F41F31C4CC62}" type="slidenum">
              <a:rPr lang="en-US" smtClean="0"/>
              <a:pPr>
                <a:defRPr/>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8BD49A-DBCE-4111-97C6-F41F31C4CC62}" type="slidenum">
              <a:rPr lang="en-US" smtClean="0"/>
              <a:pPr>
                <a:defRPr/>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708BD49A-DBCE-4111-97C6-F41F31C4CC62}" type="slidenum">
              <a:rPr lang="en-US" smtClean="0"/>
              <a:pPr>
                <a:defRPr/>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0159" y="8830086"/>
            <a:ext cx="3038604" cy="464820"/>
          </a:xfrm>
          <a:prstGeom prst="rect">
            <a:avLst/>
          </a:prstGeom>
          <a:noFill/>
          <a:ln w="9525">
            <a:noFill/>
            <a:miter lim="800000"/>
            <a:headEnd/>
            <a:tailEnd/>
          </a:ln>
        </p:spPr>
        <p:txBody>
          <a:bodyPr anchor="b"/>
          <a:lstStyle/>
          <a:p>
            <a:pPr algn="r" defTabSz="898525"/>
            <a:fld id="{09FCFDC5-49F8-4A31-897E-4F8CE445E51F}" type="slidenum">
              <a:rPr lang="fr-FR" sz="1200">
                <a:latin typeface="Arial" pitchFamily="34" charset="0"/>
                <a:ea typeface="MS PGothic" pitchFamily="34" charset="-128"/>
              </a:rPr>
              <a:pPr algn="r" defTabSz="898525"/>
              <a:t>43</a:t>
            </a:fld>
            <a:endParaRPr lang="fr-FR" sz="1200">
              <a:latin typeface="Arial" pitchFamily="34" charset="0"/>
              <a:ea typeface="MS PGothic" pitchFamily="34" charset="-128"/>
            </a:endParaRPr>
          </a:p>
        </p:txBody>
      </p:sp>
      <p:sp>
        <p:nvSpPr>
          <p:cNvPr id="71683" name="Rectangle 2"/>
          <p:cNvSpPr>
            <a:spLocks noGrp="1" noRot="1" noChangeAspect="1" noChangeArrowheads="1" noTextEdit="1"/>
          </p:cNvSpPr>
          <p:nvPr>
            <p:ph type="sldImg"/>
          </p:nvPr>
        </p:nvSpPr>
        <p:spPr>
          <a:xfrm>
            <a:off x="1181100" y="696913"/>
            <a:ext cx="4649788" cy="3486150"/>
          </a:xfrm>
          <a:noFill/>
          <a:ln/>
        </p:spPr>
      </p:sp>
      <p:sp>
        <p:nvSpPr>
          <p:cNvPr id="71684" name="Rectangle 3"/>
          <p:cNvSpPr>
            <a:spLocks noGrp="1" noChangeArrowheads="1"/>
          </p:cNvSpPr>
          <p:nvPr>
            <p:ph type="body" idx="1"/>
          </p:nvPr>
        </p:nvSpPr>
        <p:spPr>
          <a:xfrm>
            <a:off x="700714" y="4416538"/>
            <a:ext cx="5608975" cy="4183380"/>
          </a:xfrm>
          <a:noFill/>
          <a:ln>
            <a:solidFill>
              <a:srgbClr val="000000"/>
            </a:solid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0159" y="8830086"/>
            <a:ext cx="3038604" cy="464820"/>
          </a:xfrm>
          <a:prstGeom prst="rect">
            <a:avLst/>
          </a:prstGeom>
          <a:noFill/>
          <a:ln w="9525">
            <a:noFill/>
            <a:miter lim="800000"/>
            <a:headEnd/>
            <a:tailEnd/>
          </a:ln>
        </p:spPr>
        <p:txBody>
          <a:bodyPr anchor="b"/>
          <a:lstStyle/>
          <a:p>
            <a:pPr algn="r" defTabSz="898525"/>
            <a:fld id="{09FCFDC5-49F8-4A31-897E-4F8CE445E51F}" type="slidenum">
              <a:rPr lang="fr-FR" sz="1200">
                <a:latin typeface="Arial" pitchFamily="34" charset="0"/>
                <a:ea typeface="MS PGothic" pitchFamily="34" charset="-128"/>
              </a:rPr>
              <a:pPr algn="r" defTabSz="898525"/>
              <a:t>44</a:t>
            </a:fld>
            <a:endParaRPr lang="fr-FR" sz="1200">
              <a:latin typeface="Arial" pitchFamily="34" charset="0"/>
              <a:ea typeface="MS PGothic" pitchFamily="34" charset="-128"/>
            </a:endParaRPr>
          </a:p>
        </p:txBody>
      </p:sp>
      <p:sp>
        <p:nvSpPr>
          <p:cNvPr id="71683" name="Rectangle 2"/>
          <p:cNvSpPr>
            <a:spLocks noGrp="1" noRot="1" noChangeAspect="1" noChangeArrowheads="1" noTextEdit="1"/>
          </p:cNvSpPr>
          <p:nvPr>
            <p:ph type="sldImg"/>
          </p:nvPr>
        </p:nvSpPr>
        <p:spPr>
          <a:xfrm>
            <a:off x="1181100" y="696913"/>
            <a:ext cx="4649788" cy="3486150"/>
          </a:xfrm>
          <a:noFill/>
          <a:ln/>
        </p:spPr>
      </p:sp>
      <p:sp>
        <p:nvSpPr>
          <p:cNvPr id="71684" name="Rectangle 3"/>
          <p:cNvSpPr>
            <a:spLocks noGrp="1" noChangeArrowheads="1"/>
          </p:cNvSpPr>
          <p:nvPr>
            <p:ph type="body" idx="1"/>
          </p:nvPr>
        </p:nvSpPr>
        <p:spPr>
          <a:xfrm>
            <a:off x="700714" y="4416538"/>
            <a:ext cx="5608975" cy="4183380"/>
          </a:xfrm>
          <a:noFill/>
          <a:ln>
            <a:solidFill>
              <a:srgbClr val="000000"/>
            </a:solid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0159" y="8830086"/>
            <a:ext cx="3038604" cy="464820"/>
          </a:xfrm>
          <a:prstGeom prst="rect">
            <a:avLst/>
          </a:prstGeom>
          <a:noFill/>
          <a:ln w="9525">
            <a:noFill/>
            <a:miter lim="800000"/>
            <a:headEnd/>
            <a:tailEnd/>
          </a:ln>
        </p:spPr>
        <p:txBody>
          <a:bodyPr anchor="b"/>
          <a:lstStyle/>
          <a:p>
            <a:pPr algn="r" defTabSz="898525"/>
            <a:fld id="{09FCFDC5-49F8-4A31-897E-4F8CE445E51F}" type="slidenum">
              <a:rPr lang="fr-FR" sz="1200">
                <a:latin typeface="Arial" pitchFamily="34" charset="0"/>
                <a:ea typeface="MS PGothic" pitchFamily="34" charset="-128"/>
              </a:rPr>
              <a:pPr algn="r" defTabSz="898525"/>
              <a:t>45</a:t>
            </a:fld>
            <a:endParaRPr lang="fr-FR" sz="1200">
              <a:latin typeface="Arial" pitchFamily="34" charset="0"/>
              <a:ea typeface="MS PGothic" pitchFamily="34" charset="-128"/>
            </a:endParaRPr>
          </a:p>
        </p:txBody>
      </p:sp>
      <p:sp>
        <p:nvSpPr>
          <p:cNvPr id="71683" name="Rectangle 2"/>
          <p:cNvSpPr>
            <a:spLocks noGrp="1" noRot="1" noChangeAspect="1" noChangeArrowheads="1" noTextEdit="1"/>
          </p:cNvSpPr>
          <p:nvPr>
            <p:ph type="sldImg"/>
          </p:nvPr>
        </p:nvSpPr>
        <p:spPr>
          <a:xfrm>
            <a:off x="1181100" y="696913"/>
            <a:ext cx="4649788" cy="3486150"/>
          </a:xfrm>
          <a:noFill/>
          <a:ln/>
        </p:spPr>
      </p:sp>
      <p:sp>
        <p:nvSpPr>
          <p:cNvPr id="71684" name="Rectangle 3"/>
          <p:cNvSpPr>
            <a:spLocks noGrp="1" noChangeArrowheads="1"/>
          </p:cNvSpPr>
          <p:nvPr>
            <p:ph type="body" idx="1"/>
          </p:nvPr>
        </p:nvSpPr>
        <p:spPr>
          <a:xfrm>
            <a:off x="700714" y="4416538"/>
            <a:ext cx="5608975" cy="4183380"/>
          </a:xfrm>
          <a:noFill/>
          <a:ln>
            <a:solidFill>
              <a:srgbClr val="000000"/>
            </a:solid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F0D692-128A-4596-B874-58D819FB9182}" type="slidenum">
              <a:rPr lang="en-US" smtClean="0"/>
              <a:pPr>
                <a:defRPr/>
              </a:pPr>
              <a:t>5</a:t>
            </a:fld>
            <a:endParaRPr lang="en-US"/>
          </a:p>
        </p:txBody>
      </p:sp>
    </p:spTree>
    <p:extLst>
      <p:ext uri="{BB962C8B-B14F-4D97-AF65-F5344CB8AC3E}">
        <p14:creationId xmlns:p14="http://schemas.microsoft.com/office/powerpoint/2010/main" val="1523547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F0D692-128A-4596-B874-58D819FB9182}" type="slidenum">
              <a:rPr lang="en-US" smtClean="0"/>
              <a:pPr>
                <a:defRPr/>
              </a:pPr>
              <a:t>46</a:t>
            </a:fld>
            <a:endParaRPr lang="en-US"/>
          </a:p>
        </p:txBody>
      </p:sp>
    </p:spTree>
    <p:extLst>
      <p:ext uri="{BB962C8B-B14F-4D97-AF65-F5344CB8AC3E}">
        <p14:creationId xmlns:p14="http://schemas.microsoft.com/office/powerpoint/2010/main" val="418491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F0D692-128A-4596-B874-58D819FB9182}" type="slidenum">
              <a:rPr lang="en-US" smtClean="0"/>
              <a:pPr>
                <a:defRPr/>
              </a:pPr>
              <a:t>6</a:t>
            </a:fld>
            <a:endParaRPr lang="en-US"/>
          </a:p>
        </p:txBody>
      </p:sp>
    </p:spTree>
    <p:extLst>
      <p:ext uri="{BB962C8B-B14F-4D97-AF65-F5344CB8AC3E}">
        <p14:creationId xmlns:p14="http://schemas.microsoft.com/office/powerpoint/2010/main" val="152354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4" name="Slide Number Placeholder 3"/>
          <p:cNvSpPr>
            <a:spLocks noGrp="1"/>
          </p:cNvSpPr>
          <p:nvPr>
            <p:ph type="sldNum" sz="quarter" idx="5"/>
          </p:nvPr>
        </p:nvSpPr>
        <p:spPr>
          <a:noFill/>
        </p:spPr>
        <p:txBody>
          <a:bodyPr/>
          <a:lstStyle/>
          <a:p>
            <a:pPr defTabSz="954088"/>
            <a:fld id="{8AF29926-8313-4446-B9A2-108AE7549EF4}" type="slidenum">
              <a:rPr lang="en-US" smtClean="0"/>
              <a:pPr defTabSz="954088"/>
              <a:t>8</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49325"/>
            <a:fld id="{B83BB47D-D8D4-4F28-85BE-9B703890BA92}" type="slidenum">
              <a:rPr lang="en-US" smtClean="0"/>
              <a:pPr defTabSz="949325"/>
              <a:t>9</a:t>
            </a:fld>
            <a:endParaRPr lang="en-US" smtClean="0"/>
          </a:p>
        </p:txBody>
      </p:sp>
      <p:sp>
        <p:nvSpPr>
          <p:cNvPr id="75780" name="Rectangle 3"/>
          <p:cNvSpPr>
            <a:spLocks noGrp="1" noRot="1" noChangeAspect="1" noChangeArrowheads="1" noTextEdit="1"/>
          </p:cNvSpPr>
          <p:nvPr>
            <p:ph type="sldImg"/>
          </p:nvPr>
        </p:nvSpPr>
        <p:spPr>
          <a:xfrm>
            <a:off x="1190625" y="700088"/>
            <a:ext cx="4632325" cy="3475037"/>
          </a:xfrm>
          <a:ln w="12700" cap="flat">
            <a:solidFill>
              <a:schemeClr val="tx1"/>
            </a:solidFill>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F0D692-128A-4596-B874-58D819FB9182}" type="slidenum">
              <a:rPr lang="en-US" smtClean="0"/>
              <a:pPr>
                <a:defRPr/>
              </a:pPr>
              <a:t>10</a:t>
            </a:fld>
            <a:endParaRPr lang="en-US"/>
          </a:p>
        </p:txBody>
      </p:sp>
    </p:spTree>
    <p:extLst>
      <p:ext uri="{BB962C8B-B14F-4D97-AF65-F5344CB8AC3E}">
        <p14:creationId xmlns:p14="http://schemas.microsoft.com/office/powerpoint/2010/main" val="4330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08BD49A-DBCE-4111-97C6-F41F31C4CC62}" type="slidenum">
              <a:rPr lang="en-US" smtClean="0"/>
              <a:pPr>
                <a:defRPr/>
              </a:pPr>
              <a:t>11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25"/>
          <p:cNvSpPr>
            <a:spLocks noChangeArrowheads="1"/>
          </p:cNvSpPr>
          <p:nvPr userDrawn="1"/>
        </p:nvSpPr>
        <p:spPr bwMode="auto">
          <a:xfrm>
            <a:off x="0" y="0"/>
            <a:ext cx="9144000" cy="2506663"/>
          </a:xfrm>
          <a:prstGeom prst="rect">
            <a:avLst/>
          </a:prstGeom>
          <a:solidFill>
            <a:srgbClr val="014C6D"/>
          </a:solidFill>
          <a:ln w="9525">
            <a:noFill/>
            <a:miter lim="800000"/>
            <a:headEnd/>
            <a:tailEnd/>
          </a:ln>
          <a:effectLst/>
        </p:spPr>
        <p:txBody>
          <a:bodyPr/>
          <a:lstStyle/>
          <a:p>
            <a:pPr>
              <a:defRPr/>
            </a:pPr>
            <a:endParaRPr lang="en-US"/>
          </a:p>
        </p:txBody>
      </p:sp>
      <p:grpSp>
        <p:nvGrpSpPr>
          <p:cNvPr id="4" name="Group 1426"/>
          <p:cNvGrpSpPr>
            <a:grpSpLocks/>
          </p:cNvGrpSpPr>
          <p:nvPr userDrawn="1"/>
        </p:nvGrpSpPr>
        <p:grpSpPr bwMode="auto">
          <a:xfrm>
            <a:off x="384175" y="385763"/>
            <a:ext cx="2989263" cy="412750"/>
            <a:chOff x="257" y="242"/>
            <a:chExt cx="1674" cy="231"/>
          </a:xfrm>
        </p:grpSpPr>
        <p:sp>
          <p:nvSpPr>
            <p:cNvPr id="5" name="Freeform 1427"/>
            <p:cNvSpPr>
              <a:spLocks/>
            </p:cNvSpPr>
            <p:nvPr userDrawn="1"/>
          </p:nvSpPr>
          <p:spPr bwMode="auto">
            <a:xfrm>
              <a:off x="938" y="246"/>
              <a:ext cx="10" cy="219"/>
            </a:xfrm>
            <a:custGeom>
              <a:avLst/>
              <a:gdLst/>
              <a:ahLst/>
              <a:cxnLst>
                <a:cxn ang="0">
                  <a:pos x="0" y="2"/>
                </a:cxn>
                <a:cxn ang="0">
                  <a:pos x="0" y="106"/>
                </a:cxn>
                <a:cxn ang="0">
                  <a:pos x="2" y="109"/>
                </a:cxn>
                <a:cxn ang="0">
                  <a:pos x="5" y="106"/>
                </a:cxn>
                <a:cxn ang="0">
                  <a:pos x="5" y="2"/>
                </a:cxn>
                <a:cxn ang="0">
                  <a:pos x="2" y="0"/>
                </a:cxn>
                <a:cxn ang="0">
                  <a:pos x="0" y="2"/>
                </a:cxn>
              </a:cxnLst>
              <a:rect l="0" t="0" r="r" b="b"/>
              <a:pathLst>
                <a:path w="5" h="109">
                  <a:moveTo>
                    <a:pt x="0" y="2"/>
                  </a:moveTo>
                  <a:cubicBezTo>
                    <a:pt x="0" y="106"/>
                    <a:pt x="0" y="106"/>
                    <a:pt x="0" y="106"/>
                  </a:cubicBezTo>
                  <a:cubicBezTo>
                    <a:pt x="0" y="108"/>
                    <a:pt x="1" y="109"/>
                    <a:pt x="2" y="109"/>
                  </a:cubicBezTo>
                  <a:cubicBezTo>
                    <a:pt x="4" y="109"/>
                    <a:pt x="5" y="108"/>
                    <a:pt x="5" y="106"/>
                  </a:cubicBezTo>
                  <a:cubicBezTo>
                    <a:pt x="5" y="2"/>
                    <a:pt x="5" y="2"/>
                    <a:pt x="5" y="2"/>
                  </a:cubicBezTo>
                  <a:cubicBezTo>
                    <a:pt x="5" y="1"/>
                    <a:pt x="4" y="0"/>
                    <a:pt x="2" y="0"/>
                  </a:cubicBezTo>
                  <a:cubicBezTo>
                    <a:pt x="1" y="0"/>
                    <a:pt x="0" y="1"/>
                    <a:pt x="0" y="2"/>
                  </a:cubicBezTo>
                </a:path>
              </a:pathLst>
            </a:custGeom>
            <a:solidFill>
              <a:srgbClr val="FFFFFF"/>
            </a:solidFill>
            <a:ln w="9525">
              <a:noFill/>
              <a:round/>
              <a:headEnd/>
              <a:tailEnd/>
            </a:ln>
          </p:spPr>
          <p:txBody>
            <a:bodyPr/>
            <a:lstStyle/>
            <a:p>
              <a:pPr>
                <a:defRPr/>
              </a:pPr>
              <a:endParaRPr lang="en-US"/>
            </a:p>
          </p:txBody>
        </p:sp>
        <p:sp>
          <p:nvSpPr>
            <p:cNvPr id="6" name="Rectangle 1428"/>
            <p:cNvSpPr>
              <a:spLocks noChangeArrowheads="1"/>
            </p:cNvSpPr>
            <p:nvPr userDrawn="1"/>
          </p:nvSpPr>
          <p:spPr bwMode="auto">
            <a:xfrm>
              <a:off x="492" y="248"/>
              <a:ext cx="68" cy="211"/>
            </a:xfrm>
            <a:prstGeom prst="rect">
              <a:avLst/>
            </a:prstGeom>
            <a:solidFill>
              <a:srgbClr val="FFFFFF"/>
            </a:solidFill>
            <a:ln w="9525">
              <a:noFill/>
              <a:miter lim="800000"/>
              <a:headEnd/>
              <a:tailEnd/>
            </a:ln>
          </p:spPr>
          <p:txBody>
            <a:bodyPr/>
            <a:lstStyle/>
            <a:p>
              <a:pPr>
                <a:defRPr/>
              </a:pPr>
              <a:endParaRPr lang="en-US"/>
            </a:p>
          </p:txBody>
        </p:sp>
        <p:sp>
          <p:nvSpPr>
            <p:cNvPr id="7" name="Freeform 1429"/>
            <p:cNvSpPr>
              <a:spLocks/>
            </p:cNvSpPr>
            <p:nvPr userDrawn="1"/>
          </p:nvSpPr>
          <p:spPr bwMode="auto">
            <a:xfrm>
              <a:off x="582" y="248"/>
              <a:ext cx="148" cy="211"/>
            </a:xfrm>
            <a:custGeom>
              <a:avLst/>
              <a:gdLst/>
              <a:ahLst/>
              <a:cxnLst>
                <a:cxn ang="0">
                  <a:pos x="0" y="0"/>
                </a:cxn>
                <a:cxn ang="0">
                  <a:pos x="150" y="0"/>
                </a:cxn>
                <a:cxn ang="0">
                  <a:pos x="150" y="52"/>
                </a:cxn>
                <a:cxn ang="0">
                  <a:pos x="66" y="52"/>
                </a:cxn>
                <a:cxn ang="0">
                  <a:pos x="66" y="86"/>
                </a:cxn>
                <a:cxn ang="0">
                  <a:pos x="140" y="86"/>
                </a:cxn>
                <a:cxn ang="0">
                  <a:pos x="140" y="139"/>
                </a:cxn>
                <a:cxn ang="0">
                  <a:pos x="66" y="139"/>
                </a:cxn>
                <a:cxn ang="0">
                  <a:pos x="66" y="213"/>
                </a:cxn>
                <a:cxn ang="0">
                  <a:pos x="0" y="213"/>
                </a:cxn>
                <a:cxn ang="0">
                  <a:pos x="0" y="0"/>
                </a:cxn>
              </a:cxnLst>
              <a:rect l="0" t="0" r="r" b="b"/>
              <a:pathLst>
                <a:path w="150" h="213">
                  <a:moveTo>
                    <a:pt x="0" y="0"/>
                  </a:moveTo>
                  <a:lnTo>
                    <a:pt x="150" y="0"/>
                  </a:lnTo>
                  <a:lnTo>
                    <a:pt x="150" y="52"/>
                  </a:lnTo>
                  <a:lnTo>
                    <a:pt x="66" y="52"/>
                  </a:lnTo>
                  <a:lnTo>
                    <a:pt x="66" y="86"/>
                  </a:lnTo>
                  <a:lnTo>
                    <a:pt x="140" y="86"/>
                  </a:lnTo>
                  <a:lnTo>
                    <a:pt x="140" y="139"/>
                  </a:lnTo>
                  <a:lnTo>
                    <a:pt x="66" y="139"/>
                  </a:lnTo>
                  <a:lnTo>
                    <a:pt x="66" y="213"/>
                  </a:lnTo>
                  <a:lnTo>
                    <a:pt x="0" y="213"/>
                  </a:lnTo>
                  <a:lnTo>
                    <a:pt x="0" y="0"/>
                  </a:lnTo>
                  <a:close/>
                </a:path>
              </a:pathLst>
            </a:custGeom>
            <a:solidFill>
              <a:srgbClr val="FFFFFF"/>
            </a:solidFill>
            <a:ln w="9525">
              <a:noFill/>
              <a:round/>
              <a:headEnd/>
              <a:tailEnd/>
            </a:ln>
          </p:spPr>
          <p:txBody>
            <a:bodyPr/>
            <a:lstStyle/>
            <a:p>
              <a:pPr>
                <a:defRPr/>
              </a:pPr>
              <a:endParaRPr lang="en-US"/>
            </a:p>
          </p:txBody>
        </p:sp>
        <p:sp>
          <p:nvSpPr>
            <p:cNvPr id="8" name="Freeform 1430"/>
            <p:cNvSpPr>
              <a:spLocks/>
            </p:cNvSpPr>
            <p:nvPr userDrawn="1"/>
          </p:nvSpPr>
          <p:spPr bwMode="auto">
            <a:xfrm>
              <a:off x="740" y="244"/>
              <a:ext cx="152" cy="221"/>
            </a:xfrm>
            <a:custGeom>
              <a:avLst/>
              <a:gdLst/>
              <a:ahLst/>
              <a:cxnLst>
                <a:cxn ang="0">
                  <a:pos x="76" y="106"/>
                </a:cxn>
                <a:cxn ang="0">
                  <a:pos x="52" y="110"/>
                </a:cxn>
                <a:cxn ang="0">
                  <a:pos x="0" y="54"/>
                </a:cxn>
                <a:cxn ang="0">
                  <a:pos x="52" y="0"/>
                </a:cxn>
                <a:cxn ang="0">
                  <a:pos x="76" y="4"/>
                </a:cxn>
                <a:cxn ang="0">
                  <a:pos x="76" y="32"/>
                </a:cxn>
                <a:cxn ang="0">
                  <a:pos x="59" y="28"/>
                </a:cxn>
                <a:cxn ang="0">
                  <a:pos x="34" y="54"/>
                </a:cxn>
                <a:cxn ang="0">
                  <a:pos x="58" y="82"/>
                </a:cxn>
                <a:cxn ang="0">
                  <a:pos x="76" y="78"/>
                </a:cxn>
                <a:cxn ang="0">
                  <a:pos x="76" y="106"/>
                </a:cxn>
              </a:cxnLst>
              <a:rect l="0" t="0" r="r" b="b"/>
              <a:pathLst>
                <a:path w="76" h="110">
                  <a:moveTo>
                    <a:pt x="76" y="106"/>
                  </a:moveTo>
                  <a:cubicBezTo>
                    <a:pt x="70" y="108"/>
                    <a:pt x="61" y="110"/>
                    <a:pt x="52" y="110"/>
                  </a:cubicBezTo>
                  <a:cubicBezTo>
                    <a:pt x="23" y="110"/>
                    <a:pt x="0" y="91"/>
                    <a:pt x="0" y="54"/>
                  </a:cubicBezTo>
                  <a:cubicBezTo>
                    <a:pt x="0" y="18"/>
                    <a:pt x="24" y="0"/>
                    <a:pt x="52" y="0"/>
                  </a:cubicBezTo>
                  <a:cubicBezTo>
                    <a:pt x="61" y="0"/>
                    <a:pt x="67" y="2"/>
                    <a:pt x="76" y="4"/>
                  </a:cubicBezTo>
                  <a:cubicBezTo>
                    <a:pt x="76" y="32"/>
                    <a:pt x="76" y="32"/>
                    <a:pt x="76" y="32"/>
                  </a:cubicBezTo>
                  <a:cubicBezTo>
                    <a:pt x="70" y="29"/>
                    <a:pt x="65" y="28"/>
                    <a:pt x="59" y="28"/>
                  </a:cubicBezTo>
                  <a:cubicBezTo>
                    <a:pt x="45" y="28"/>
                    <a:pt x="34" y="37"/>
                    <a:pt x="34" y="54"/>
                  </a:cubicBezTo>
                  <a:cubicBezTo>
                    <a:pt x="34" y="72"/>
                    <a:pt x="44" y="82"/>
                    <a:pt x="58" y="82"/>
                  </a:cubicBezTo>
                  <a:cubicBezTo>
                    <a:pt x="64" y="82"/>
                    <a:pt x="70" y="80"/>
                    <a:pt x="76" y="78"/>
                  </a:cubicBezTo>
                  <a:lnTo>
                    <a:pt x="76" y="106"/>
                  </a:lnTo>
                  <a:close/>
                </a:path>
              </a:pathLst>
            </a:custGeom>
            <a:solidFill>
              <a:srgbClr val="FFFFFF"/>
            </a:solidFill>
            <a:ln w="9525">
              <a:noFill/>
              <a:round/>
              <a:headEnd/>
              <a:tailEnd/>
            </a:ln>
          </p:spPr>
          <p:txBody>
            <a:bodyPr/>
            <a:lstStyle/>
            <a:p>
              <a:pPr>
                <a:defRPr/>
              </a:pPr>
              <a:endParaRPr lang="en-US"/>
            </a:p>
          </p:txBody>
        </p:sp>
        <p:sp>
          <p:nvSpPr>
            <p:cNvPr id="9" name="Rectangle 1431"/>
            <p:cNvSpPr>
              <a:spLocks noChangeArrowheads="1"/>
            </p:cNvSpPr>
            <p:nvPr userDrawn="1"/>
          </p:nvSpPr>
          <p:spPr bwMode="auto">
            <a:xfrm>
              <a:off x="994" y="246"/>
              <a:ext cx="16" cy="64"/>
            </a:xfrm>
            <a:prstGeom prst="rect">
              <a:avLst/>
            </a:prstGeom>
            <a:solidFill>
              <a:srgbClr val="FFFFFF"/>
            </a:solidFill>
            <a:ln w="9525">
              <a:noFill/>
              <a:miter lim="800000"/>
              <a:headEnd/>
              <a:tailEnd/>
            </a:ln>
          </p:spPr>
          <p:txBody>
            <a:bodyPr/>
            <a:lstStyle/>
            <a:p>
              <a:pPr>
                <a:defRPr/>
              </a:pPr>
              <a:endParaRPr lang="en-US"/>
            </a:p>
          </p:txBody>
        </p:sp>
        <p:sp>
          <p:nvSpPr>
            <p:cNvPr id="10" name="Freeform 1432"/>
            <p:cNvSpPr>
              <a:spLocks/>
            </p:cNvSpPr>
            <p:nvPr userDrawn="1"/>
          </p:nvSpPr>
          <p:spPr bwMode="auto">
            <a:xfrm>
              <a:off x="1022"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defRPr/>
              </a:pPr>
              <a:endParaRPr lang="en-US"/>
            </a:p>
          </p:txBody>
        </p:sp>
        <p:sp>
          <p:nvSpPr>
            <p:cNvPr id="11" name="Freeform 1433"/>
            <p:cNvSpPr>
              <a:spLocks/>
            </p:cNvSpPr>
            <p:nvPr userDrawn="1"/>
          </p:nvSpPr>
          <p:spPr bwMode="auto">
            <a:xfrm>
              <a:off x="1078" y="248"/>
              <a:ext cx="36" cy="64"/>
            </a:xfrm>
            <a:custGeom>
              <a:avLst/>
              <a:gdLst/>
              <a:ahLst/>
              <a:cxnLst>
                <a:cxn ang="0">
                  <a:pos x="0" y="7"/>
                </a:cxn>
                <a:cxn ang="0">
                  <a:pos x="4" y="7"/>
                </a:cxn>
                <a:cxn ang="0">
                  <a:pos x="4" y="2"/>
                </a:cxn>
                <a:cxn ang="0">
                  <a:pos x="13" y="0"/>
                </a:cxn>
                <a:cxn ang="0">
                  <a:pos x="13" y="7"/>
                </a:cxn>
                <a:cxn ang="0">
                  <a:pos x="18" y="7"/>
                </a:cxn>
                <a:cxn ang="0">
                  <a:pos x="18" y="13"/>
                </a:cxn>
                <a:cxn ang="0">
                  <a:pos x="13" y="13"/>
                </a:cxn>
                <a:cxn ang="0">
                  <a:pos x="13" y="22"/>
                </a:cxn>
                <a:cxn ang="0">
                  <a:pos x="16" y="26"/>
                </a:cxn>
                <a:cxn ang="0">
                  <a:pos x="18" y="26"/>
                </a:cxn>
                <a:cxn ang="0">
                  <a:pos x="19" y="31"/>
                </a:cxn>
                <a:cxn ang="0">
                  <a:pos x="13" y="32"/>
                </a:cxn>
                <a:cxn ang="0">
                  <a:pos x="4" y="23"/>
                </a:cxn>
                <a:cxn ang="0">
                  <a:pos x="4" y="13"/>
                </a:cxn>
                <a:cxn ang="0">
                  <a:pos x="0" y="13"/>
                </a:cxn>
                <a:cxn ang="0">
                  <a:pos x="0" y="7"/>
                </a:cxn>
              </a:cxnLst>
              <a:rect l="0" t="0" r="r" b="b"/>
              <a:pathLst>
                <a:path w="19" h="32">
                  <a:moveTo>
                    <a:pt x="0" y="7"/>
                  </a:moveTo>
                  <a:cubicBezTo>
                    <a:pt x="4" y="7"/>
                    <a:pt x="4" y="7"/>
                    <a:pt x="4" y="7"/>
                  </a:cubicBezTo>
                  <a:cubicBezTo>
                    <a:pt x="4" y="2"/>
                    <a:pt x="4" y="2"/>
                    <a:pt x="4" y="2"/>
                  </a:cubicBezTo>
                  <a:cubicBezTo>
                    <a:pt x="13" y="0"/>
                    <a:pt x="13" y="0"/>
                    <a:pt x="13" y="0"/>
                  </a:cubicBezTo>
                  <a:cubicBezTo>
                    <a:pt x="13" y="7"/>
                    <a:pt x="13" y="7"/>
                    <a:pt x="13" y="7"/>
                  </a:cubicBezTo>
                  <a:cubicBezTo>
                    <a:pt x="18" y="7"/>
                    <a:pt x="18" y="7"/>
                    <a:pt x="18" y="7"/>
                  </a:cubicBezTo>
                  <a:cubicBezTo>
                    <a:pt x="18" y="13"/>
                    <a:pt x="18" y="13"/>
                    <a:pt x="18" y="13"/>
                  </a:cubicBezTo>
                  <a:cubicBezTo>
                    <a:pt x="13" y="13"/>
                    <a:pt x="13" y="13"/>
                    <a:pt x="13" y="13"/>
                  </a:cubicBezTo>
                  <a:cubicBezTo>
                    <a:pt x="13" y="22"/>
                    <a:pt x="13" y="22"/>
                    <a:pt x="13" y="22"/>
                  </a:cubicBezTo>
                  <a:cubicBezTo>
                    <a:pt x="13" y="25"/>
                    <a:pt x="13" y="26"/>
                    <a:pt x="16" y="26"/>
                  </a:cubicBezTo>
                  <a:cubicBezTo>
                    <a:pt x="17" y="26"/>
                    <a:pt x="18" y="26"/>
                    <a:pt x="18" y="26"/>
                  </a:cubicBezTo>
                  <a:cubicBezTo>
                    <a:pt x="19" y="31"/>
                    <a:pt x="19" y="31"/>
                    <a:pt x="19" y="31"/>
                  </a:cubicBezTo>
                  <a:cubicBezTo>
                    <a:pt x="17" y="31"/>
                    <a:pt x="16" y="32"/>
                    <a:pt x="13" y="32"/>
                  </a:cubicBezTo>
                  <a:cubicBezTo>
                    <a:pt x="6" y="32"/>
                    <a:pt x="4" y="29"/>
                    <a:pt x="4" y="23"/>
                  </a:cubicBezTo>
                  <a:cubicBezTo>
                    <a:pt x="4" y="13"/>
                    <a:pt x="4" y="13"/>
                    <a:pt x="4" y="13"/>
                  </a:cubicBezTo>
                  <a:cubicBezTo>
                    <a:pt x="0" y="13"/>
                    <a:pt x="0" y="13"/>
                    <a:pt x="0" y="13"/>
                  </a:cubicBezTo>
                  <a:lnTo>
                    <a:pt x="0" y="7"/>
                  </a:lnTo>
                  <a:close/>
                </a:path>
              </a:pathLst>
            </a:custGeom>
            <a:solidFill>
              <a:srgbClr val="FFFFFF"/>
            </a:solidFill>
            <a:ln w="9525">
              <a:noFill/>
              <a:round/>
              <a:headEnd/>
              <a:tailEnd/>
            </a:ln>
          </p:spPr>
          <p:txBody>
            <a:bodyPr/>
            <a:lstStyle/>
            <a:p>
              <a:pPr>
                <a:defRPr/>
              </a:pPr>
              <a:endParaRPr lang="en-US"/>
            </a:p>
          </p:txBody>
        </p:sp>
        <p:sp>
          <p:nvSpPr>
            <p:cNvPr id="12" name="Freeform 1434"/>
            <p:cNvSpPr>
              <a:spLocks noEditPoints="1"/>
            </p:cNvSpPr>
            <p:nvPr userDrawn="1"/>
          </p:nvSpPr>
          <p:spPr bwMode="auto">
            <a:xfrm>
              <a:off x="1118" y="262"/>
              <a:ext cx="52" cy="50"/>
            </a:xfrm>
            <a:custGeom>
              <a:avLst/>
              <a:gdLst/>
              <a:ahLst/>
              <a:cxnLst>
                <a:cxn ang="0">
                  <a:pos x="9" y="15"/>
                </a:cxn>
                <a:cxn ang="0">
                  <a:pos x="16" y="19"/>
                </a:cxn>
                <a:cxn ang="0">
                  <a:pos x="23" y="17"/>
                </a:cxn>
                <a:cxn ang="0">
                  <a:pos x="23" y="23"/>
                </a:cxn>
                <a:cxn ang="0">
                  <a:pos x="14" y="25"/>
                </a:cxn>
                <a:cxn ang="0">
                  <a:pos x="0" y="12"/>
                </a:cxn>
                <a:cxn ang="0">
                  <a:pos x="13" y="0"/>
                </a:cxn>
                <a:cxn ang="0">
                  <a:pos x="25" y="13"/>
                </a:cxn>
                <a:cxn ang="0">
                  <a:pos x="25" y="15"/>
                </a:cxn>
                <a:cxn ang="0">
                  <a:pos x="9" y="15"/>
                </a:cxn>
                <a:cxn ang="0">
                  <a:pos x="18" y="10"/>
                </a:cxn>
                <a:cxn ang="0">
                  <a:pos x="13" y="5"/>
                </a:cxn>
                <a:cxn ang="0">
                  <a:pos x="9" y="10"/>
                </a:cxn>
                <a:cxn ang="0">
                  <a:pos x="18" y="10"/>
                </a:cxn>
              </a:cxnLst>
              <a:rect l="0" t="0" r="r" b="b"/>
              <a:pathLst>
                <a:path w="25" h="25">
                  <a:moveTo>
                    <a:pt x="9" y="15"/>
                  </a:moveTo>
                  <a:cubicBezTo>
                    <a:pt x="9" y="18"/>
                    <a:pt x="12" y="19"/>
                    <a:pt x="16" y="19"/>
                  </a:cubicBezTo>
                  <a:cubicBezTo>
                    <a:pt x="18" y="19"/>
                    <a:pt x="20" y="19"/>
                    <a:pt x="23" y="17"/>
                  </a:cubicBezTo>
                  <a:cubicBezTo>
                    <a:pt x="23" y="23"/>
                    <a:pt x="23" y="23"/>
                    <a:pt x="23" y="23"/>
                  </a:cubicBezTo>
                  <a:cubicBezTo>
                    <a:pt x="20" y="24"/>
                    <a:pt x="17" y="25"/>
                    <a:pt x="14" y="25"/>
                  </a:cubicBezTo>
                  <a:cubicBezTo>
                    <a:pt x="6" y="25"/>
                    <a:pt x="0" y="20"/>
                    <a:pt x="0" y="12"/>
                  </a:cubicBezTo>
                  <a:cubicBezTo>
                    <a:pt x="0" y="4"/>
                    <a:pt x="6" y="0"/>
                    <a:pt x="13" y="0"/>
                  </a:cubicBezTo>
                  <a:cubicBezTo>
                    <a:pt x="22" y="0"/>
                    <a:pt x="25" y="6"/>
                    <a:pt x="25" y="13"/>
                  </a:cubicBezTo>
                  <a:cubicBezTo>
                    <a:pt x="25" y="15"/>
                    <a:pt x="25" y="15"/>
                    <a:pt x="25" y="15"/>
                  </a:cubicBezTo>
                  <a:lnTo>
                    <a:pt x="9" y="15"/>
                  </a:lnTo>
                  <a:close/>
                  <a:moveTo>
                    <a:pt x="18" y="10"/>
                  </a:moveTo>
                  <a:cubicBezTo>
                    <a:pt x="18" y="7"/>
                    <a:pt x="16" y="5"/>
                    <a:pt x="13" y="5"/>
                  </a:cubicBezTo>
                  <a:cubicBezTo>
                    <a:pt x="10" y="5"/>
                    <a:pt x="9" y="7"/>
                    <a:pt x="9" y="10"/>
                  </a:cubicBezTo>
                  <a:lnTo>
                    <a:pt x="18" y="10"/>
                  </a:lnTo>
                  <a:close/>
                </a:path>
              </a:pathLst>
            </a:custGeom>
            <a:solidFill>
              <a:srgbClr val="FFFFFF"/>
            </a:solidFill>
            <a:ln w="9525">
              <a:noFill/>
              <a:round/>
              <a:headEnd/>
              <a:tailEnd/>
            </a:ln>
          </p:spPr>
          <p:txBody>
            <a:bodyPr/>
            <a:lstStyle/>
            <a:p>
              <a:pPr>
                <a:defRPr/>
              </a:pPr>
              <a:endParaRPr lang="en-US"/>
            </a:p>
          </p:txBody>
        </p:sp>
        <p:sp>
          <p:nvSpPr>
            <p:cNvPr id="13" name="Freeform 1435"/>
            <p:cNvSpPr>
              <a:spLocks/>
            </p:cNvSpPr>
            <p:nvPr userDrawn="1"/>
          </p:nvSpPr>
          <p:spPr bwMode="auto">
            <a:xfrm>
              <a:off x="1176" y="262"/>
              <a:ext cx="34" cy="48"/>
            </a:xfrm>
            <a:custGeom>
              <a:avLst/>
              <a:gdLst/>
              <a:ahLst/>
              <a:cxnLst>
                <a:cxn ang="0">
                  <a:pos x="17" y="7"/>
                </a:cxn>
                <a:cxn ang="0">
                  <a:pos x="14" y="7"/>
                </a:cxn>
                <a:cxn ang="0">
                  <a:pos x="8" y="14"/>
                </a:cxn>
                <a:cxn ang="0">
                  <a:pos x="8" y="24"/>
                </a:cxn>
                <a:cxn ang="0">
                  <a:pos x="0" y="24"/>
                </a:cxn>
                <a:cxn ang="0">
                  <a:pos x="0" y="0"/>
                </a:cxn>
                <a:cxn ang="0">
                  <a:pos x="7" y="0"/>
                </a:cxn>
                <a:cxn ang="0">
                  <a:pos x="7" y="5"/>
                </a:cxn>
                <a:cxn ang="0">
                  <a:pos x="8" y="5"/>
                </a:cxn>
                <a:cxn ang="0">
                  <a:pos x="15" y="0"/>
                </a:cxn>
                <a:cxn ang="0">
                  <a:pos x="17" y="0"/>
                </a:cxn>
                <a:cxn ang="0">
                  <a:pos x="17" y="7"/>
                </a:cxn>
              </a:cxnLst>
              <a:rect l="0" t="0" r="r" b="b"/>
              <a:pathLst>
                <a:path w="17" h="24">
                  <a:moveTo>
                    <a:pt x="17" y="7"/>
                  </a:moveTo>
                  <a:cubicBezTo>
                    <a:pt x="16" y="7"/>
                    <a:pt x="15" y="7"/>
                    <a:pt x="14" y="7"/>
                  </a:cubicBezTo>
                  <a:cubicBezTo>
                    <a:pt x="10" y="7"/>
                    <a:pt x="8" y="10"/>
                    <a:pt x="8" y="14"/>
                  </a:cubicBezTo>
                  <a:cubicBezTo>
                    <a:pt x="8" y="24"/>
                    <a:pt x="8" y="24"/>
                    <a:pt x="8" y="24"/>
                  </a:cubicBezTo>
                  <a:cubicBezTo>
                    <a:pt x="0" y="24"/>
                    <a:pt x="0" y="24"/>
                    <a:pt x="0" y="24"/>
                  </a:cubicBezTo>
                  <a:cubicBezTo>
                    <a:pt x="0" y="0"/>
                    <a:pt x="0" y="0"/>
                    <a:pt x="0" y="0"/>
                  </a:cubicBezTo>
                  <a:cubicBezTo>
                    <a:pt x="7" y="0"/>
                    <a:pt x="7" y="0"/>
                    <a:pt x="7" y="0"/>
                  </a:cubicBezTo>
                  <a:cubicBezTo>
                    <a:pt x="7" y="5"/>
                    <a:pt x="7" y="5"/>
                    <a:pt x="7"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defRPr/>
              </a:pPr>
              <a:endParaRPr lang="en-US"/>
            </a:p>
          </p:txBody>
        </p:sp>
        <p:sp>
          <p:nvSpPr>
            <p:cNvPr id="14" name="Freeform 1436"/>
            <p:cNvSpPr>
              <a:spLocks/>
            </p:cNvSpPr>
            <p:nvPr userDrawn="1"/>
          </p:nvSpPr>
          <p:spPr bwMode="auto">
            <a:xfrm>
              <a:off x="1218"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defRPr/>
              </a:pPr>
              <a:endParaRPr lang="en-US"/>
            </a:p>
          </p:txBody>
        </p:sp>
        <p:sp>
          <p:nvSpPr>
            <p:cNvPr id="15" name="Freeform 1437"/>
            <p:cNvSpPr>
              <a:spLocks noEditPoints="1"/>
            </p:cNvSpPr>
            <p:nvPr userDrawn="1"/>
          </p:nvSpPr>
          <p:spPr bwMode="auto">
            <a:xfrm>
              <a:off x="1274"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1" y="19"/>
                </a:cxn>
                <a:cxn ang="0">
                  <a:pos x="17" y="14"/>
                </a:cxn>
                <a:cxn ang="0">
                  <a:pos x="13" y="14"/>
                </a:cxn>
                <a:cxn ang="0">
                  <a:pos x="8" y="17"/>
                </a:cxn>
                <a:cxn ang="0">
                  <a:pos x="11"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8"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1" y="19"/>
                  </a:moveTo>
                  <a:cubicBezTo>
                    <a:pt x="15" y="19"/>
                    <a:pt x="17" y="16"/>
                    <a:pt x="17" y="14"/>
                  </a:cubicBezTo>
                  <a:cubicBezTo>
                    <a:pt x="16" y="14"/>
                    <a:pt x="14" y="14"/>
                    <a:pt x="13" y="14"/>
                  </a:cubicBezTo>
                  <a:cubicBezTo>
                    <a:pt x="10" y="14"/>
                    <a:pt x="8" y="14"/>
                    <a:pt x="8" y="17"/>
                  </a:cubicBezTo>
                  <a:cubicBezTo>
                    <a:pt x="8" y="18"/>
                    <a:pt x="10" y="19"/>
                    <a:pt x="11" y="19"/>
                  </a:cubicBezTo>
                  <a:close/>
                </a:path>
              </a:pathLst>
            </a:custGeom>
            <a:solidFill>
              <a:srgbClr val="FFFFFF"/>
            </a:solidFill>
            <a:ln w="9525">
              <a:noFill/>
              <a:round/>
              <a:headEnd/>
              <a:tailEnd/>
            </a:ln>
          </p:spPr>
          <p:txBody>
            <a:bodyPr/>
            <a:lstStyle/>
            <a:p>
              <a:pPr>
                <a:defRPr/>
              </a:pPr>
              <a:endParaRPr lang="en-US"/>
            </a:p>
          </p:txBody>
        </p:sp>
        <p:sp>
          <p:nvSpPr>
            <p:cNvPr id="16" name="Freeform 1438"/>
            <p:cNvSpPr>
              <a:spLocks/>
            </p:cNvSpPr>
            <p:nvPr userDrawn="1"/>
          </p:nvSpPr>
          <p:spPr bwMode="auto">
            <a:xfrm>
              <a:off x="1328" y="248"/>
              <a:ext cx="36" cy="64"/>
            </a:xfrm>
            <a:custGeom>
              <a:avLst/>
              <a:gdLst/>
              <a:ahLst/>
              <a:cxnLst>
                <a:cxn ang="0">
                  <a:pos x="0" y="7"/>
                </a:cxn>
                <a:cxn ang="0">
                  <a:pos x="5" y="7"/>
                </a:cxn>
                <a:cxn ang="0">
                  <a:pos x="5" y="2"/>
                </a:cxn>
                <a:cxn ang="0">
                  <a:pos x="13" y="0"/>
                </a:cxn>
                <a:cxn ang="0">
                  <a:pos x="13" y="7"/>
                </a:cxn>
                <a:cxn ang="0">
                  <a:pos x="19" y="7"/>
                </a:cxn>
                <a:cxn ang="0">
                  <a:pos x="19" y="13"/>
                </a:cxn>
                <a:cxn ang="0">
                  <a:pos x="13" y="13"/>
                </a:cxn>
                <a:cxn ang="0">
                  <a:pos x="13" y="22"/>
                </a:cxn>
                <a:cxn ang="0">
                  <a:pos x="16" y="26"/>
                </a:cxn>
                <a:cxn ang="0">
                  <a:pos x="19" y="26"/>
                </a:cxn>
                <a:cxn ang="0">
                  <a:pos x="19" y="31"/>
                </a:cxn>
                <a:cxn ang="0">
                  <a:pos x="14" y="32"/>
                </a:cxn>
                <a:cxn ang="0">
                  <a:pos x="5" y="23"/>
                </a:cxn>
                <a:cxn ang="0">
                  <a:pos x="5" y="13"/>
                </a:cxn>
                <a:cxn ang="0">
                  <a:pos x="0" y="13"/>
                </a:cxn>
                <a:cxn ang="0">
                  <a:pos x="0" y="7"/>
                </a:cxn>
              </a:cxnLst>
              <a:rect l="0" t="0" r="r" b="b"/>
              <a:pathLst>
                <a:path w="19" h="32">
                  <a:moveTo>
                    <a:pt x="0" y="7"/>
                  </a:moveTo>
                  <a:cubicBezTo>
                    <a:pt x="5" y="7"/>
                    <a:pt x="5" y="7"/>
                    <a:pt x="5" y="7"/>
                  </a:cubicBezTo>
                  <a:cubicBezTo>
                    <a:pt x="5" y="2"/>
                    <a:pt x="5" y="2"/>
                    <a:pt x="5" y="2"/>
                  </a:cubicBezTo>
                  <a:cubicBezTo>
                    <a:pt x="13" y="0"/>
                    <a:pt x="13" y="0"/>
                    <a:pt x="13" y="0"/>
                  </a:cubicBezTo>
                  <a:cubicBezTo>
                    <a:pt x="13" y="7"/>
                    <a:pt x="13" y="7"/>
                    <a:pt x="13" y="7"/>
                  </a:cubicBezTo>
                  <a:cubicBezTo>
                    <a:pt x="19" y="7"/>
                    <a:pt x="19" y="7"/>
                    <a:pt x="19" y="7"/>
                  </a:cubicBezTo>
                  <a:cubicBezTo>
                    <a:pt x="19" y="13"/>
                    <a:pt x="19" y="13"/>
                    <a:pt x="19" y="13"/>
                  </a:cubicBezTo>
                  <a:cubicBezTo>
                    <a:pt x="13" y="13"/>
                    <a:pt x="13" y="13"/>
                    <a:pt x="13" y="13"/>
                  </a:cubicBezTo>
                  <a:cubicBezTo>
                    <a:pt x="13" y="22"/>
                    <a:pt x="13" y="22"/>
                    <a:pt x="13" y="22"/>
                  </a:cubicBezTo>
                  <a:cubicBezTo>
                    <a:pt x="13" y="25"/>
                    <a:pt x="14" y="26"/>
                    <a:pt x="16" y="26"/>
                  </a:cubicBezTo>
                  <a:cubicBezTo>
                    <a:pt x="17" y="26"/>
                    <a:pt x="18" y="26"/>
                    <a:pt x="19" y="26"/>
                  </a:cubicBezTo>
                  <a:cubicBezTo>
                    <a:pt x="19" y="31"/>
                    <a:pt x="19" y="31"/>
                    <a:pt x="19" y="31"/>
                  </a:cubicBezTo>
                  <a:cubicBezTo>
                    <a:pt x="17" y="31"/>
                    <a:pt x="16" y="32"/>
                    <a:pt x="14" y="32"/>
                  </a:cubicBezTo>
                  <a:cubicBezTo>
                    <a:pt x="6" y="32"/>
                    <a:pt x="5" y="29"/>
                    <a:pt x="5" y="23"/>
                  </a:cubicBezTo>
                  <a:cubicBezTo>
                    <a:pt x="5" y="13"/>
                    <a:pt x="5" y="13"/>
                    <a:pt x="5" y="13"/>
                  </a:cubicBezTo>
                  <a:cubicBezTo>
                    <a:pt x="0" y="13"/>
                    <a:pt x="0" y="13"/>
                    <a:pt x="0" y="13"/>
                  </a:cubicBezTo>
                  <a:lnTo>
                    <a:pt x="0" y="7"/>
                  </a:lnTo>
                  <a:close/>
                </a:path>
              </a:pathLst>
            </a:custGeom>
            <a:solidFill>
              <a:srgbClr val="FFFFFF"/>
            </a:solidFill>
            <a:ln w="9525">
              <a:noFill/>
              <a:round/>
              <a:headEnd/>
              <a:tailEnd/>
            </a:ln>
          </p:spPr>
          <p:txBody>
            <a:bodyPr/>
            <a:lstStyle/>
            <a:p>
              <a:pPr>
                <a:defRPr/>
              </a:pPr>
              <a:endParaRPr lang="en-US"/>
            </a:p>
          </p:txBody>
        </p:sp>
        <p:sp>
          <p:nvSpPr>
            <p:cNvPr id="17" name="Freeform 1439"/>
            <p:cNvSpPr>
              <a:spLocks noEditPoints="1"/>
            </p:cNvSpPr>
            <p:nvPr userDrawn="1"/>
          </p:nvSpPr>
          <p:spPr bwMode="auto">
            <a:xfrm>
              <a:off x="1374" y="244"/>
              <a:ext cx="16" cy="68"/>
            </a:xfrm>
            <a:custGeom>
              <a:avLst/>
              <a:gdLst/>
              <a:ahLst/>
              <a:cxnLst>
                <a:cxn ang="0">
                  <a:pos x="16" y="12"/>
                </a:cxn>
                <a:cxn ang="0">
                  <a:pos x="0" y="12"/>
                </a:cxn>
                <a:cxn ang="0">
                  <a:pos x="0" y="0"/>
                </a:cxn>
                <a:cxn ang="0">
                  <a:pos x="16" y="0"/>
                </a:cxn>
                <a:cxn ang="0">
                  <a:pos x="16" y="12"/>
                </a:cxn>
                <a:cxn ang="0">
                  <a:pos x="0" y="18"/>
                </a:cxn>
                <a:cxn ang="0">
                  <a:pos x="16" y="18"/>
                </a:cxn>
                <a:cxn ang="0">
                  <a:pos x="16" y="66"/>
                </a:cxn>
                <a:cxn ang="0">
                  <a:pos x="0" y="66"/>
                </a:cxn>
                <a:cxn ang="0">
                  <a:pos x="0" y="18"/>
                </a:cxn>
              </a:cxnLst>
              <a:rect l="0" t="0" r="r" b="b"/>
              <a:pathLst>
                <a:path w="16" h="66">
                  <a:moveTo>
                    <a:pt x="16" y="12"/>
                  </a:moveTo>
                  <a:lnTo>
                    <a:pt x="0" y="12"/>
                  </a:lnTo>
                  <a:lnTo>
                    <a:pt x="0" y="0"/>
                  </a:lnTo>
                  <a:lnTo>
                    <a:pt x="16" y="0"/>
                  </a:lnTo>
                  <a:lnTo>
                    <a:pt x="16" y="12"/>
                  </a:lnTo>
                  <a:close/>
                  <a:moveTo>
                    <a:pt x="0" y="18"/>
                  </a:moveTo>
                  <a:lnTo>
                    <a:pt x="16" y="18"/>
                  </a:lnTo>
                  <a:lnTo>
                    <a:pt x="16" y="66"/>
                  </a:lnTo>
                  <a:lnTo>
                    <a:pt x="0" y="66"/>
                  </a:lnTo>
                  <a:lnTo>
                    <a:pt x="0" y="18"/>
                  </a:lnTo>
                  <a:close/>
                </a:path>
              </a:pathLst>
            </a:custGeom>
            <a:solidFill>
              <a:srgbClr val="FFFFFF"/>
            </a:solidFill>
            <a:ln w="9525">
              <a:noFill/>
              <a:round/>
              <a:headEnd/>
              <a:tailEnd/>
            </a:ln>
          </p:spPr>
          <p:txBody>
            <a:bodyPr/>
            <a:lstStyle/>
            <a:p>
              <a:pPr>
                <a:defRPr/>
              </a:pPr>
              <a:endParaRPr lang="en-US"/>
            </a:p>
          </p:txBody>
        </p:sp>
        <p:sp>
          <p:nvSpPr>
            <p:cNvPr id="18" name="Freeform 1440"/>
            <p:cNvSpPr>
              <a:spLocks noEditPoints="1"/>
            </p:cNvSpPr>
            <p:nvPr userDrawn="1"/>
          </p:nvSpPr>
          <p:spPr bwMode="auto">
            <a:xfrm>
              <a:off x="1398" y="262"/>
              <a:ext cx="60" cy="50"/>
            </a:xfrm>
            <a:custGeom>
              <a:avLst/>
              <a:gdLst/>
              <a:ahLst/>
              <a:cxnLst>
                <a:cxn ang="0">
                  <a:pos x="0" y="12"/>
                </a:cxn>
                <a:cxn ang="0">
                  <a:pos x="14" y="0"/>
                </a:cxn>
                <a:cxn ang="0">
                  <a:pos x="28" y="12"/>
                </a:cxn>
                <a:cxn ang="0">
                  <a:pos x="14" y="25"/>
                </a:cxn>
                <a:cxn ang="0">
                  <a:pos x="0" y="12"/>
                </a:cxn>
                <a:cxn ang="0">
                  <a:pos x="20" y="12"/>
                </a:cxn>
                <a:cxn ang="0">
                  <a:pos x="14" y="6"/>
                </a:cxn>
                <a:cxn ang="0">
                  <a:pos x="9" y="12"/>
                </a:cxn>
                <a:cxn ang="0">
                  <a:pos x="14" y="19"/>
                </a:cxn>
                <a:cxn ang="0">
                  <a:pos x="20" y="12"/>
                </a:cxn>
              </a:cxnLst>
              <a:rect l="0" t="0" r="r" b="b"/>
              <a:pathLst>
                <a:path w="28" h="25">
                  <a:moveTo>
                    <a:pt x="0" y="12"/>
                  </a:moveTo>
                  <a:cubicBezTo>
                    <a:pt x="0" y="4"/>
                    <a:pt x="6" y="0"/>
                    <a:pt x="14" y="0"/>
                  </a:cubicBezTo>
                  <a:cubicBezTo>
                    <a:pt x="22" y="0"/>
                    <a:pt x="28" y="4"/>
                    <a:pt x="28" y="12"/>
                  </a:cubicBezTo>
                  <a:cubicBezTo>
                    <a:pt x="28" y="20"/>
                    <a:pt x="22" y="25"/>
                    <a:pt x="14" y="25"/>
                  </a:cubicBezTo>
                  <a:cubicBezTo>
                    <a:pt x="6" y="25"/>
                    <a:pt x="0" y="20"/>
                    <a:pt x="0" y="12"/>
                  </a:cubicBezTo>
                  <a:close/>
                  <a:moveTo>
                    <a:pt x="20" y="12"/>
                  </a:moveTo>
                  <a:cubicBezTo>
                    <a:pt x="20" y="9"/>
                    <a:pt x="18" y="6"/>
                    <a:pt x="14" y="6"/>
                  </a:cubicBezTo>
                  <a:cubicBezTo>
                    <a:pt x="11" y="6"/>
                    <a:pt x="9" y="9"/>
                    <a:pt x="9" y="12"/>
                  </a:cubicBezTo>
                  <a:cubicBezTo>
                    <a:pt x="9" y="16"/>
                    <a:pt x="11" y="19"/>
                    <a:pt x="14" y="19"/>
                  </a:cubicBezTo>
                  <a:cubicBezTo>
                    <a:pt x="18" y="19"/>
                    <a:pt x="20" y="16"/>
                    <a:pt x="20" y="12"/>
                  </a:cubicBezTo>
                  <a:close/>
                </a:path>
              </a:pathLst>
            </a:custGeom>
            <a:solidFill>
              <a:srgbClr val="FFFFFF"/>
            </a:solidFill>
            <a:ln w="9525">
              <a:noFill/>
              <a:round/>
              <a:headEnd/>
              <a:tailEnd/>
            </a:ln>
          </p:spPr>
          <p:txBody>
            <a:bodyPr/>
            <a:lstStyle/>
            <a:p>
              <a:pPr>
                <a:defRPr/>
              </a:pPr>
              <a:endParaRPr lang="en-US"/>
            </a:p>
          </p:txBody>
        </p:sp>
        <p:sp>
          <p:nvSpPr>
            <p:cNvPr id="19" name="Freeform 1441"/>
            <p:cNvSpPr>
              <a:spLocks/>
            </p:cNvSpPr>
            <p:nvPr userDrawn="1"/>
          </p:nvSpPr>
          <p:spPr bwMode="auto">
            <a:xfrm>
              <a:off x="1463"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defRPr/>
              </a:pPr>
              <a:endParaRPr lang="en-US"/>
            </a:p>
          </p:txBody>
        </p:sp>
        <p:sp>
          <p:nvSpPr>
            <p:cNvPr id="20" name="Freeform 1442"/>
            <p:cNvSpPr>
              <a:spLocks noEditPoints="1"/>
            </p:cNvSpPr>
            <p:nvPr userDrawn="1"/>
          </p:nvSpPr>
          <p:spPr bwMode="auto">
            <a:xfrm>
              <a:off x="1519"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2" y="19"/>
                </a:cxn>
                <a:cxn ang="0">
                  <a:pos x="17" y="14"/>
                </a:cxn>
                <a:cxn ang="0">
                  <a:pos x="13" y="14"/>
                </a:cxn>
                <a:cxn ang="0">
                  <a:pos x="8" y="17"/>
                </a:cxn>
                <a:cxn ang="0">
                  <a:pos x="12"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9"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2" y="19"/>
                  </a:moveTo>
                  <a:cubicBezTo>
                    <a:pt x="15" y="19"/>
                    <a:pt x="17" y="16"/>
                    <a:pt x="17" y="14"/>
                  </a:cubicBezTo>
                  <a:cubicBezTo>
                    <a:pt x="16" y="14"/>
                    <a:pt x="14" y="14"/>
                    <a:pt x="13" y="14"/>
                  </a:cubicBezTo>
                  <a:cubicBezTo>
                    <a:pt x="10" y="14"/>
                    <a:pt x="8" y="14"/>
                    <a:pt x="8" y="17"/>
                  </a:cubicBezTo>
                  <a:cubicBezTo>
                    <a:pt x="8" y="18"/>
                    <a:pt x="10" y="19"/>
                    <a:pt x="12" y="19"/>
                  </a:cubicBezTo>
                  <a:close/>
                </a:path>
              </a:pathLst>
            </a:custGeom>
            <a:solidFill>
              <a:srgbClr val="FFFFFF"/>
            </a:solidFill>
            <a:ln w="9525">
              <a:noFill/>
              <a:round/>
              <a:headEnd/>
              <a:tailEnd/>
            </a:ln>
          </p:spPr>
          <p:txBody>
            <a:bodyPr/>
            <a:lstStyle/>
            <a:p>
              <a:pPr>
                <a:defRPr/>
              </a:pPr>
              <a:endParaRPr lang="en-US"/>
            </a:p>
          </p:txBody>
        </p:sp>
        <p:sp>
          <p:nvSpPr>
            <p:cNvPr id="21" name="Rectangle 1443"/>
            <p:cNvSpPr>
              <a:spLocks noChangeArrowheads="1"/>
            </p:cNvSpPr>
            <p:nvPr userDrawn="1"/>
          </p:nvSpPr>
          <p:spPr bwMode="auto">
            <a:xfrm>
              <a:off x="1579" y="242"/>
              <a:ext cx="16" cy="68"/>
            </a:xfrm>
            <a:prstGeom prst="rect">
              <a:avLst/>
            </a:prstGeom>
            <a:solidFill>
              <a:srgbClr val="FFFFFF"/>
            </a:solidFill>
            <a:ln w="9525">
              <a:noFill/>
              <a:miter lim="800000"/>
              <a:headEnd/>
              <a:tailEnd/>
            </a:ln>
          </p:spPr>
          <p:txBody>
            <a:bodyPr/>
            <a:lstStyle/>
            <a:p>
              <a:pPr>
                <a:defRPr/>
              </a:pPr>
              <a:endParaRPr lang="en-US"/>
            </a:p>
          </p:txBody>
        </p:sp>
        <p:sp>
          <p:nvSpPr>
            <p:cNvPr id="22" name="Freeform 1444"/>
            <p:cNvSpPr>
              <a:spLocks/>
            </p:cNvSpPr>
            <p:nvPr userDrawn="1"/>
          </p:nvSpPr>
          <p:spPr bwMode="auto">
            <a:xfrm>
              <a:off x="994" y="334"/>
              <a:ext cx="42" cy="65"/>
            </a:xfrm>
            <a:custGeom>
              <a:avLst/>
              <a:gdLst/>
              <a:ahLst/>
              <a:cxnLst>
                <a:cxn ang="0">
                  <a:pos x="0" y="0"/>
                </a:cxn>
                <a:cxn ang="0">
                  <a:pos x="42" y="0"/>
                </a:cxn>
                <a:cxn ang="0">
                  <a:pos x="42" y="13"/>
                </a:cxn>
                <a:cxn ang="0">
                  <a:pos x="16" y="13"/>
                </a:cxn>
                <a:cxn ang="0">
                  <a:pos x="16" y="27"/>
                </a:cxn>
                <a:cxn ang="0">
                  <a:pos x="42" y="27"/>
                </a:cxn>
                <a:cxn ang="0">
                  <a:pos x="42" y="39"/>
                </a:cxn>
                <a:cxn ang="0">
                  <a:pos x="16" y="39"/>
                </a:cxn>
                <a:cxn ang="0">
                  <a:pos x="16" y="65"/>
                </a:cxn>
                <a:cxn ang="0">
                  <a:pos x="0" y="65"/>
                </a:cxn>
                <a:cxn ang="0">
                  <a:pos x="0" y="0"/>
                </a:cxn>
              </a:cxnLst>
              <a:rect l="0" t="0" r="r" b="b"/>
              <a:pathLst>
                <a:path w="42" h="65">
                  <a:moveTo>
                    <a:pt x="0" y="0"/>
                  </a:moveTo>
                  <a:lnTo>
                    <a:pt x="42" y="0"/>
                  </a:lnTo>
                  <a:lnTo>
                    <a:pt x="42" y="13"/>
                  </a:lnTo>
                  <a:lnTo>
                    <a:pt x="16" y="13"/>
                  </a:lnTo>
                  <a:lnTo>
                    <a:pt x="16" y="27"/>
                  </a:lnTo>
                  <a:lnTo>
                    <a:pt x="42" y="27"/>
                  </a:lnTo>
                  <a:lnTo>
                    <a:pt x="42" y="39"/>
                  </a:lnTo>
                  <a:lnTo>
                    <a:pt x="16" y="39"/>
                  </a:lnTo>
                  <a:lnTo>
                    <a:pt x="16" y="65"/>
                  </a:lnTo>
                  <a:lnTo>
                    <a:pt x="0" y="65"/>
                  </a:lnTo>
                  <a:lnTo>
                    <a:pt x="0" y="0"/>
                  </a:lnTo>
                  <a:close/>
                </a:path>
              </a:pathLst>
            </a:custGeom>
            <a:solidFill>
              <a:srgbClr val="FFFFFF"/>
            </a:solidFill>
            <a:ln w="9525">
              <a:noFill/>
              <a:round/>
              <a:headEnd/>
              <a:tailEnd/>
            </a:ln>
          </p:spPr>
          <p:txBody>
            <a:bodyPr/>
            <a:lstStyle/>
            <a:p>
              <a:pPr>
                <a:defRPr/>
              </a:pPr>
              <a:endParaRPr lang="en-US"/>
            </a:p>
          </p:txBody>
        </p:sp>
        <p:sp>
          <p:nvSpPr>
            <p:cNvPr id="23" name="Freeform 1445"/>
            <p:cNvSpPr>
              <a:spLocks noEditPoints="1"/>
            </p:cNvSpPr>
            <p:nvPr userDrawn="1"/>
          </p:nvSpPr>
          <p:spPr bwMode="auto">
            <a:xfrm>
              <a:off x="1046" y="330"/>
              <a:ext cx="16" cy="69"/>
            </a:xfrm>
            <a:custGeom>
              <a:avLst/>
              <a:gdLst/>
              <a:ahLst/>
              <a:cxnLst>
                <a:cxn ang="0">
                  <a:pos x="16" y="13"/>
                </a:cxn>
                <a:cxn ang="0">
                  <a:pos x="0" y="13"/>
                </a:cxn>
                <a:cxn ang="0">
                  <a:pos x="0" y="0"/>
                </a:cxn>
                <a:cxn ang="0">
                  <a:pos x="16" y="0"/>
                </a:cxn>
                <a:cxn ang="0">
                  <a:pos x="16" y="13"/>
                </a:cxn>
                <a:cxn ang="0">
                  <a:pos x="0" y="21"/>
                </a:cxn>
                <a:cxn ang="0">
                  <a:pos x="16" y="21"/>
                </a:cxn>
                <a:cxn ang="0">
                  <a:pos x="16" y="69"/>
                </a:cxn>
                <a:cxn ang="0">
                  <a:pos x="0" y="69"/>
                </a:cxn>
                <a:cxn ang="0">
                  <a:pos x="0" y="21"/>
                </a:cxn>
              </a:cxnLst>
              <a:rect l="0" t="0" r="r" b="b"/>
              <a:pathLst>
                <a:path w="16" h="69">
                  <a:moveTo>
                    <a:pt x="16" y="13"/>
                  </a:moveTo>
                  <a:lnTo>
                    <a:pt x="0" y="13"/>
                  </a:lnTo>
                  <a:lnTo>
                    <a:pt x="0" y="0"/>
                  </a:lnTo>
                  <a:lnTo>
                    <a:pt x="16" y="0"/>
                  </a:lnTo>
                  <a:lnTo>
                    <a:pt x="16" y="13"/>
                  </a:lnTo>
                  <a:close/>
                  <a:moveTo>
                    <a:pt x="0" y="21"/>
                  </a:moveTo>
                  <a:lnTo>
                    <a:pt x="16" y="21"/>
                  </a:lnTo>
                  <a:lnTo>
                    <a:pt x="16" y="69"/>
                  </a:lnTo>
                  <a:lnTo>
                    <a:pt x="0" y="69"/>
                  </a:lnTo>
                  <a:lnTo>
                    <a:pt x="0" y="21"/>
                  </a:lnTo>
                  <a:close/>
                </a:path>
              </a:pathLst>
            </a:custGeom>
            <a:solidFill>
              <a:srgbClr val="FFFFFF"/>
            </a:solidFill>
            <a:ln w="9525">
              <a:noFill/>
              <a:round/>
              <a:headEnd/>
              <a:tailEnd/>
            </a:ln>
          </p:spPr>
          <p:txBody>
            <a:bodyPr/>
            <a:lstStyle/>
            <a:p>
              <a:pPr>
                <a:defRPr/>
              </a:pPr>
              <a:endParaRPr lang="en-US"/>
            </a:p>
          </p:txBody>
        </p:sp>
        <p:sp>
          <p:nvSpPr>
            <p:cNvPr id="24" name="Freeform 1446"/>
            <p:cNvSpPr>
              <a:spLocks/>
            </p:cNvSpPr>
            <p:nvPr userDrawn="1"/>
          </p:nvSpPr>
          <p:spPr bwMode="auto">
            <a:xfrm>
              <a:off x="1072" y="349"/>
              <a:ext cx="52" cy="52"/>
            </a:xfrm>
            <a:custGeom>
              <a:avLst/>
              <a:gdLst/>
              <a:ahLst/>
              <a:cxnLst>
                <a:cxn ang="0">
                  <a:pos x="0" y="1"/>
                </a:cxn>
                <a:cxn ang="0">
                  <a:pos x="8" y="1"/>
                </a:cxn>
                <a:cxn ang="0">
                  <a:pos x="8" y="5"/>
                </a:cxn>
                <a:cxn ang="0">
                  <a:pos x="8" y="5"/>
                </a:cxn>
                <a:cxn ang="0">
                  <a:pos x="17" y="0"/>
                </a:cxn>
                <a:cxn ang="0">
                  <a:pos x="26" y="10"/>
                </a:cxn>
                <a:cxn ang="0">
                  <a:pos x="26" y="25"/>
                </a:cxn>
                <a:cxn ang="0">
                  <a:pos x="17" y="25"/>
                </a:cxn>
                <a:cxn ang="0">
                  <a:pos x="17" y="13"/>
                </a:cxn>
                <a:cxn ang="0">
                  <a:pos x="14" y="7"/>
                </a:cxn>
                <a:cxn ang="0">
                  <a:pos x="9" y="14"/>
                </a:cxn>
                <a:cxn ang="0">
                  <a:pos x="9"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10" y="2"/>
                    <a:pt x="13" y="0"/>
                    <a:pt x="17"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9" y="9"/>
                    <a:pt x="9" y="14"/>
                  </a:cubicBezTo>
                  <a:cubicBezTo>
                    <a:pt x="9" y="25"/>
                    <a:pt x="9" y="25"/>
                    <a:pt x="9" y="25"/>
                  </a:cubicBezTo>
                  <a:cubicBezTo>
                    <a:pt x="0" y="25"/>
                    <a:pt x="0" y="25"/>
                    <a:pt x="0" y="25"/>
                  </a:cubicBezTo>
                  <a:lnTo>
                    <a:pt x="0" y="1"/>
                  </a:lnTo>
                  <a:close/>
                </a:path>
              </a:pathLst>
            </a:custGeom>
            <a:solidFill>
              <a:srgbClr val="FFFFFF"/>
            </a:solidFill>
            <a:ln w="9525">
              <a:noFill/>
              <a:round/>
              <a:headEnd/>
              <a:tailEnd/>
            </a:ln>
          </p:spPr>
          <p:txBody>
            <a:bodyPr/>
            <a:lstStyle/>
            <a:p>
              <a:pPr>
                <a:defRPr/>
              </a:pPr>
              <a:endParaRPr lang="en-US"/>
            </a:p>
          </p:txBody>
        </p:sp>
        <p:sp>
          <p:nvSpPr>
            <p:cNvPr id="25" name="Freeform 1447"/>
            <p:cNvSpPr>
              <a:spLocks noEditPoints="1"/>
            </p:cNvSpPr>
            <p:nvPr userDrawn="1"/>
          </p:nvSpPr>
          <p:spPr bwMode="auto">
            <a:xfrm>
              <a:off x="1130" y="349"/>
              <a:ext cx="48" cy="52"/>
            </a:xfrm>
            <a:custGeom>
              <a:avLst/>
              <a:gdLst/>
              <a:ahLst/>
              <a:cxnLst>
                <a:cxn ang="0">
                  <a:pos x="17" y="25"/>
                </a:cxn>
                <a:cxn ang="0">
                  <a:pos x="17" y="21"/>
                </a:cxn>
                <a:cxn ang="0">
                  <a:pos x="17"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7" y="21"/>
                    <a:pt x="17" y="21"/>
                    <a:pt x="17"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6"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defRPr/>
              </a:pPr>
              <a:endParaRPr lang="en-US"/>
            </a:p>
          </p:txBody>
        </p:sp>
        <p:sp>
          <p:nvSpPr>
            <p:cNvPr id="26" name="Freeform 1448"/>
            <p:cNvSpPr>
              <a:spLocks/>
            </p:cNvSpPr>
            <p:nvPr userDrawn="1"/>
          </p:nvSpPr>
          <p:spPr bwMode="auto">
            <a:xfrm>
              <a:off x="1188" y="349"/>
              <a:ext cx="50" cy="52"/>
            </a:xfrm>
            <a:custGeom>
              <a:avLst/>
              <a:gdLst/>
              <a:ahLst/>
              <a:cxnLst>
                <a:cxn ang="0">
                  <a:pos x="0" y="1"/>
                </a:cxn>
                <a:cxn ang="0">
                  <a:pos x="7" y="1"/>
                </a:cxn>
                <a:cxn ang="0">
                  <a:pos x="7" y="5"/>
                </a:cxn>
                <a:cxn ang="0">
                  <a:pos x="7" y="5"/>
                </a:cxn>
                <a:cxn ang="0">
                  <a:pos x="16" y="0"/>
                </a:cxn>
                <a:cxn ang="0">
                  <a:pos x="25" y="10"/>
                </a:cxn>
                <a:cxn ang="0">
                  <a:pos x="25" y="25"/>
                </a:cxn>
                <a:cxn ang="0">
                  <a:pos x="17" y="25"/>
                </a:cxn>
                <a:cxn ang="0">
                  <a:pos x="17" y="13"/>
                </a:cxn>
                <a:cxn ang="0">
                  <a:pos x="13" y="7"/>
                </a:cxn>
                <a:cxn ang="0">
                  <a:pos x="8" y="14"/>
                </a:cxn>
                <a:cxn ang="0">
                  <a:pos x="8" y="25"/>
                </a:cxn>
                <a:cxn ang="0">
                  <a:pos x="0" y="25"/>
                </a:cxn>
                <a:cxn ang="0">
                  <a:pos x="0" y="1"/>
                </a:cxn>
              </a:cxnLst>
              <a:rect l="0" t="0" r="r" b="b"/>
              <a:pathLst>
                <a:path w="25" h="25">
                  <a:moveTo>
                    <a:pt x="0" y="1"/>
                  </a:moveTo>
                  <a:cubicBezTo>
                    <a:pt x="7" y="1"/>
                    <a:pt x="7" y="1"/>
                    <a:pt x="7" y="1"/>
                  </a:cubicBezTo>
                  <a:cubicBezTo>
                    <a:pt x="7" y="5"/>
                    <a:pt x="7" y="5"/>
                    <a:pt x="7" y="5"/>
                  </a:cubicBezTo>
                  <a:cubicBezTo>
                    <a:pt x="7" y="5"/>
                    <a:pt x="7" y="5"/>
                    <a:pt x="7" y="5"/>
                  </a:cubicBezTo>
                  <a:cubicBezTo>
                    <a:pt x="9" y="2"/>
                    <a:pt x="12" y="0"/>
                    <a:pt x="16" y="0"/>
                  </a:cubicBezTo>
                  <a:cubicBezTo>
                    <a:pt x="23" y="0"/>
                    <a:pt x="25" y="5"/>
                    <a:pt x="25" y="10"/>
                  </a:cubicBezTo>
                  <a:cubicBezTo>
                    <a:pt x="25" y="25"/>
                    <a:pt x="25" y="25"/>
                    <a:pt x="25" y="25"/>
                  </a:cubicBezTo>
                  <a:cubicBezTo>
                    <a:pt x="17" y="25"/>
                    <a:pt x="17" y="25"/>
                    <a:pt x="17" y="25"/>
                  </a:cubicBezTo>
                  <a:cubicBezTo>
                    <a:pt x="17" y="13"/>
                    <a:pt x="17" y="13"/>
                    <a:pt x="17" y="13"/>
                  </a:cubicBezTo>
                  <a:cubicBezTo>
                    <a:pt x="17" y="9"/>
                    <a:pt x="15" y="7"/>
                    <a:pt x="13"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defRPr/>
              </a:pPr>
              <a:endParaRPr lang="en-US"/>
            </a:p>
          </p:txBody>
        </p:sp>
        <p:sp>
          <p:nvSpPr>
            <p:cNvPr id="27" name="Freeform 1449"/>
            <p:cNvSpPr>
              <a:spLocks/>
            </p:cNvSpPr>
            <p:nvPr userDrawn="1"/>
          </p:nvSpPr>
          <p:spPr bwMode="auto">
            <a:xfrm>
              <a:off x="1246" y="349"/>
              <a:ext cx="40" cy="52"/>
            </a:xfrm>
            <a:custGeom>
              <a:avLst/>
              <a:gdLst/>
              <a:ahLst/>
              <a:cxnLst>
                <a:cxn ang="0">
                  <a:pos x="19" y="8"/>
                </a:cxn>
                <a:cxn ang="0">
                  <a:pos x="14" y="6"/>
                </a:cxn>
                <a:cxn ang="0">
                  <a:pos x="8" y="13"/>
                </a:cxn>
                <a:cxn ang="0">
                  <a:pos x="15" y="19"/>
                </a:cxn>
                <a:cxn ang="0">
                  <a:pos x="20" y="18"/>
                </a:cxn>
                <a:cxn ang="0">
                  <a:pos x="20" y="24"/>
                </a:cxn>
                <a:cxn ang="0">
                  <a:pos x="13" y="25"/>
                </a:cxn>
                <a:cxn ang="0">
                  <a:pos x="0" y="13"/>
                </a:cxn>
                <a:cxn ang="0">
                  <a:pos x="13" y="0"/>
                </a:cxn>
                <a:cxn ang="0">
                  <a:pos x="20" y="1"/>
                </a:cxn>
                <a:cxn ang="0">
                  <a:pos x="19" y="8"/>
                </a:cxn>
              </a:cxnLst>
              <a:rect l="0" t="0" r="r" b="b"/>
              <a:pathLst>
                <a:path w="20" h="25">
                  <a:moveTo>
                    <a:pt x="19" y="8"/>
                  </a:moveTo>
                  <a:cubicBezTo>
                    <a:pt x="18" y="7"/>
                    <a:pt x="16" y="6"/>
                    <a:pt x="14" y="6"/>
                  </a:cubicBezTo>
                  <a:cubicBezTo>
                    <a:pt x="11" y="6"/>
                    <a:pt x="8" y="9"/>
                    <a:pt x="8" y="13"/>
                  </a:cubicBezTo>
                  <a:cubicBezTo>
                    <a:pt x="8" y="17"/>
                    <a:pt x="11" y="19"/>
                    <a:pt x="15" y="19"/>
                  </a:cubicBezTo>
                  <a:cubicBezTo>
                    <a:pt x="17" y="19"/>
                    <a:pt x="19" y="19"/>
                    <a:pt x="20" y="18"/>
                  </a:cubicBezTo>
                  <a:cubicBezTo>
                    <a:pt x="20" y="24"/>
                    <a:pt x="20" y="24"/>
                    <a:pt x="20" y="24"/>
                  </a:cubicBezTo>
                  <a:cubicBezTo>
                    <a:pt x="18" y="25"/>
                    <a:pt x="16" y="25"/>
                    <a:pt x="13" y="25"/>
                  </a:cubicBezTo>
                  <a:cubicBezTo>
                    <a:pt x="6" y="25"/>
                    <a:pt x="0" y="20"/>
                    <a:pt x="0" y="13"/>
                  </a:cubicBezTo>
                  <a:cubicBezTo>
                    <a:pt x="0" y="5"/>
                    <a:pt x="6" y="0"/>
                    <a:pt x="13" y="0"/>
                  </a:cubicBezTo>
                  <a:cubicBezTo>
                    <a:pt x="16" y="0"/>
                    <a:pt x="18" y="1"/>
                    <a:pt x="20" y="1"/>
                  </a:cubicBezTo>
                  <a:lnTo>
                    <a:pt x="19" y="8"/>
                  </a:lnTo>
                  <a:close/>
                </a:path>
              </a:pathLst>
            </a:custGeom>
            <a:solidFill>
              <a:srgbClr val="FFFFFF"/>
            </a:solidFill>
            <a:ln w="9525">
              <a:noFill/>
              <a:round/>
              <a:headEnd/>
              <a:tailEnd/>
            </a:ln>
          </p:spPr>
          <p:txBody>
            <a:bodyPr/>
            <a:lstStyle/>
            <a:p>
              <a:pPr>
                <a:defRPr/>
              </a:pPr>
              <a:endParaRPr lang="en-US"/>
            </a:p>
          </p:txBody>
        </p:sp>
        <p:sp>
          <p:nvSpPr>
            <p:cNvPr id="28" name="Freeform 1450"/>
            <p:cNvSpPr>
              <a:spLocks noEditPoints="1"/>
            </p:cNvSpPr>
            <p:nvPr userDrawn="1"/>
          </p:nvSpPr>
          <p:spPr bwMode="auto">
            <a:xfrm>
              <a:off x="1290" y="349"/>
              <a:ext cx="50" cy="52"/>
            </a:xfrm>
            <a:custGeom>
              <a:avLst/>
              <a:gdLst/>
              <a:ahLst/>
              <a:cxnLst>
                <a:cxn ang="0">
                  <a:pos x="8" y="15"/>
                </a:cxn>
                <a:cxn ang="0">
                  <a:pos x="15" y="20"/>
                </a:cxn>
                <a:cxn ang="0">
                  <a:pos x="23" y="18"/>
                </a:cxn>
                <a:cxn ang="0">
                  <a:pos x="23" y="24"/>
                </a:cxn>
                <a:cxn ang="0">
                  <a:pos x="14" y="25"/>
                </a:cxn>
                <a:cxn ang="0">
                  <a:pos x="0" y="13"/>
                </a:cxn>
                <a:cxn ang="0">
                  <a:pos x="13" y="0"/>
                </a:cxn>
                <a:cxn ang="0">
                  <a:pos x="25" y="14"/>
                </a:cxn>
                <a:cxn ang="0">
                  <a:pos x="25" y="15"/>
                </a:cxn>
                <a:cxn ang="0">
                  <a:pos x="8" y="15"/>
                </a:cxn>
                <a:cxn ang="0">
                  <a:pos x="17" y="10"/>
                </a:cxn>
                <a:cxn ang="0">
                  <a:pos x="13" y="5"/>
                </a:cxn>
                <a:cxn ang="0">
                  <a:pos x="8" y="10"/>
                </a:cxn>
                <a:cxn ang="0">
                  <a:pos x="17" y="10"/>
                </a:cxn>
              </a:cxnLst>
              <a:rect l="0" t="0" r="r" b="b"/>
              <a:pathLst>
                <a:path w="25" h="25">
                  <a:moveTo>
                    <a:pt x="8" y="15"/>
                  </a:moveTo>
                  <a:cubicBezTo>
                    <a:pt x="9" y="18"/>
                    <a:pt x="11" y="20"/>
                    <a:pt x="15" y="20"/>
                  </a:cubicBezTo>
                  <a:cubicBezTo>
                    <a:pt x="18" y="20"/>
                    <a:pt x="20" y="19"/>
                    <a:pt x="23" y="18"/>
                  </a:cubicBezTo>
                  <a:cubicBezTo>
                    <a:pt x="23" y="24"/>
                    <a:pt x="23" y="24"/>
                    <a:pt x="23" y="24"/>
                  </a:cubicBezTo>
                  <a:cubicBezTo>
                    <a:pt x="20" y="25"/>
                    <a:pt x="17" y="25"/>
                    <a:pt x="14" y="25"/>
                  </a:cubicBezTo>
                  <a:cubicBezTo>
                    <a:pt x="6" y="25"/>
                    <a:pt x="0" y="20"/>
                    <a:pt x="0" y="13"/>
                  </a:cubicBezTo>
                  <a:cubicBezTo>
                    <a:pt x="0" y="5"/>
                    <a:pt x="5" y="0"/>
                    <a:pt x="13" y="0"/>
                  </a:cubicBezTo>
                  <a:cubicBezTo>
                    <a:pt x="22" y="0"/>
                    <a:pt x="25" y="6"/>
                    <a:pt x="25" y="14"/>
                  </a:cubicBezTo>
                  <a:cubicBezTo>
                    <a:pt x="25" y="15"/>
                    <a:pt x="25" y="15"/>
                    <a:pt x="25" y="15"/>
                  </a:cubicBezTo>
                  <a:lnTo>
                    <a:pt x="8" y="15"/>
                  </a:lnTo>
                  <a:close/>
                  <a:moveTo>
                    <a:pt x="17" y="10"/>
                  </a:moveTo>
                  <a:cubicBezTo>
                    <a:pt x="17" y="8"/>
                    <a:pt x="16" y="5"/>
                    <a:pt x="13" y="5"/>
                  </a:cubicBezTo>
                  <a:cubicBezTo>
                    <a:pt x="10" y="5"/>
                    <a:pt x="8" y="8"/>
                    <a:pt x="8" y="10"/>
                  </a:cubicBezTo>
                  <a:lnTo>
                    <a:pt x="17" y="10"/>
                  </a:lnTo>
                  <a:close/>
                </a:path>
              </a:pathLst>
            </a:custGeom>
            <a:solidFill>
              <a:srgbClr val="FFFFFF"/>
            </a:solidFill>
            <a:ln w="9525">
              <a:noFill/>
              <a:round/>
              <a:headEnd/>
              <a:tailEnd/>
            </a:ln>
          </p:spPr>
          <p:txBody>
            <a:bodyPr/>
            <a:lstStyle/>
            <a:p>
              <a:pPr>
                <a:defRPr/>
              </a:pPr>
              <a:endParaRPr lang="en-US"/>
            </a:p>
          </p:txBody>
        </p:sp>
        <p:sp>
          <p:nvSpPr>
            <p:cNvPr id="29" name="Freeform 1451"/>
            <p:cNvSpPr>
              <a:spLocks/>
            </p:cNvSpPr>
            <p:nvPr userDrawn="1"/>
          </p:nvSpPr>
          <p:spPr bwMode="auto">
            <a:xfrm>
              <a:off x="1372" y="332"/>
              <a:ext cx="56" cy="68"/>
            </a:xfrm>
            <a:custGeom>
              <a:avLst/>
              <a:gdLst/>
              <a:ahLst/>
              <a:cxnLst>
                <a:cxn ang="0">
                  <a:pos x="28" y="32"/>
                </a:cxn>
                <a:cxn ang="0">
                  <a:pos x="19" y="33"/>
                </a:cxn>
                <a:cxn ang="0">
                  <a:pos x="0" y="17"/>
                </a:cxn>
                <a:cxn ang="0">
                  <a:pos x="19" y="0"/>
                </a:cxn>
                <a:cxn ang="0">
                  <a:pos x="28" y="2"/>
                </a:cxn>
                <a:cxn ang="0">
                  <a:pos x="27" y="9"/>
                </a:cxn>
                <a:cxn ang="0">
                  <a:pos x="19" y="6"/>
                </a:cxn>
                <a:cxn ang="0">
                  <a:pos x="9" y="17"/>
                </a:cxn>
                <a:cxn ang="0">
                  <a:pos x="20" y="27"/>
                </a:cxn>
                <a:cxn ang="0">
                  <a:pos x="28" y="25"/>
                </a:cxn>
                <a:cxn ang="0">
                  <a:pos x="28" y="32"/>
                </a:cxn>
              </a:cxnLst>
              <a:rect l="0" t="0" r="r" b="b"/>
              <a:pathLst>
                <a:path w="28" h="33">
                  <a:moveTo>
                    <a:pt x="28" y="32"/>
                  </a:moveTo>
                  <a:cubicBezTo>
                    <a:pt x="26" y="32"/>
                    <a:pt x="23" y="33"/>
                    <a:pt x="19" y="33"/>
                  </a:cubicBezTo>
                  <a:cubicBezTo>
                    <a:pt x="10" y="33"/>
                    <a:pt x="0" y="29"/>
                    <a:pt x="0" y="17"/>
                  </a:cubicBezTo>
                  <a:cubicBezTo>
                    <a:pt x="0" y="6"/>
                    <a:pt x="8" y="0"/>
                    <a:pt x="19" y="0"/>
                  </a:cubicBezTo>
                  <a:cubicBezTo>
                    <a:pt x="22" y="0"/>
                    <a:pt x="25" y="1"/>
                    <a:pt x="28" y="2"/>
                  </a:cubicBezTo>
                  <a:cubicBezTo>
                    <a:pt x="27" y="9"/>
                    <a:pt x="27" y="9"/>
                    <a:pt x="27" y="9"/>
                  </a:cubicBezTo>
                  <a:cubicBezTo>
                    <a:pt x="25" y="7"/>
                    <a:pt x="22" y="6"/>
                    <a:pt x="19" y="6"/>
                  </a:cubicBezTo>
                  <a:cubicBezTo>
                    <a:pt x="13" y="6"/>
                    <a:pt x="9" y="11"/>
                    <a:pt x="9" y="17"/>
                  </a:cubicBezTo>
                  <a:cubicBezTo>
                    <a:pt x="9" y="23"/>
                    <a:pt x="13" y="27"/>
                    <a:pt x="20" y="27"/>
                  </a:cubicBezTo>
                  <a:cubicBezTo>
                    <a:pt x="22" y="27"/>
                    <a:pt x="25" y="26"/>
                    <a:pt x="28" y="25"/>
                  </a:cubicBezTo>
                  <a:lnTo>
                    <a:pt x="28" y="32"/>
                  </a:lnTo>
                  <a:close/>
                </a:path>
              </a:pathLst>
            </a:custGeom>
            <a:solidFill>
              <a:srgbClr val="FFFFFF"/>
            </a:solidFill>
            <a:ln w="9525">
              <a:noFill/>
              <a:round/>
              <a:headEnd/>
              <a:tailEnd/>
            </a:ln>
          </p:spPr>
          <p:txBody>
            <a:bodyPr/>
            <a:lstStyle/>
            <a:p>
              <a:pPr>
                <a:defRPr/>
              </a:pPr>
              <a:endParaRPr lang="en-US"/>
            </a:p>
          </p:txBody>
        </p:sp>
        <p:sp>
          <p:nvSpPr>
            <p:cNvPr id="30" name="Freeform 1452"/>
            <p:cNvSpPr>
              <a:spLocks noEditPoints="1"/>
            </p:cNvSpPr>
            <p:nvPr userDrawn="1"/>
          </p:nvSpPr>
          <p:spPr bwMode="auto">
            <a:xfrm>
              <a:off x="1432" y="349"/>
              <a:ext cx="57" cy="52"/>
            </a:xfrm>
            <a:custGeom>
              <a:avLst/>
              <a:gdLst/>
              <a:ahLst/>
              <a:cxnLst>
                <a:cxn ang="0">
                  <a:pos x="0" y="13"/>
                </a:cxn>
                <a:cxn ang="0">
                  <a:pos x="14" y="0"/>
                </a:cxn>
                <a:cxn ang="0">
                  <a:pos x="28" y="13"/>
                </a:cxn>
                <a:cxn ang="0">
                  <a:pos x="14" y="25"/>
                </a:cxn>
                <a:cxn ang="0">
                  <a:pos x="0" y="13"/>
                </a:cxn>
                <a:cxn ang="0">
                  <a:pos x="19" y="13"/>
                </a:cxn>
                <a:cxn ang="0">
                  <a:pos x="14" y="6"/>
                </a:cxn>
                <a:cxn ang="0">
                  <a:pos x="8"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8" y="9"/>
                    <a:pt x="8" y="13"/>
                  </a:cubicBezTo>
                  <a:cubicBezTo>
                    <a:pt x="8" y="16"/>
                    <a:pt x="10" y="19"/>
                    <a:pt x="14" y="19"/>
                  </a:cubicBezTo>
                  <a:cubicBezTo>
                    <a:pt x="18" y="19"/>
                    <a:pt x="19" y="16"/>
                    <a:pt x="19" y="13"/>
                  </a:cubicBezTo>
                  <a:close/>
                </a:path>
              </a:pathLst>
            </a:custGeom>
            <a:solidFill>
              <a:srgbClr val="FFFFFF"/>
            </a:solidFill>
            <a:ln w="9525">
              <a:noFill/>
              <a:round/>
              <a:headEnd/>
              <a:tailEnd/>
            </a:ln>
          </p:spPr>
          <p:txBody>
            <a:bodyPr/>
            <a:lstStyle/>
            <a:p>
              <a:pPr>
                <a:defRPr/>
              </a:pPr>
              <a:endParaRPr lang="en-US"/>
            </a:p>
          </p:txBody>
        </p:sp>
        <p:sp>
          <p:nvSpPr>
            <p:cNvPr id="31" name="Freeform 1453"/>
            <p:cNvSpPr>
              <a:spLocks/>
            </p:cNvSpPr>
            <p:nvPr userDrawn="1"/>
          </p:nvSpPr>
          <p:spPr bwMode="auto">
            <a:xfrm>
              <a:off x="1495" y="349"/>
              <a:ext cx="34" cy="52"/>
            </a:xfrm>
            <a:custGeom>
              <a:avLst/>
              <a:gdLst/>
              <a:ahLst/>
              <a:cxnLst>
                <a:cxn ang="0">
                  <a:pos x="17" y="7"/>
                </a:cxn>
                <a:cxn ang="0">
                  <a:pos x="14" y="7"/>
                </a:cxn>
                <a:cxn ang="0">
                  <a:pos x="8" y="14"/>
                </a:cxn>
                <a:cxn ang="0">
                  <a:pos x="8" y="25"/>
                </a:cxn>
                <a:cxn ang="0">
                  <a:pos x="0" y="25"/>
                </a:cxn>
                <a:cxn ang="0">
                  <a:pos x="0" y="1"/>
                </a:cxn>
                <a:cxn ang="0">
                  <a:pos x="8" y="1"/>
                </a:cxn>
                <a:cxn ang="0">
                  <a:pos x="8" y="5"/>
                </a:cxn>
                <a:cxn ang="0">
                  <a:pos x="8" y="5"/>
                </a:cxn>
                <a:cxn ang="0">
                  <a:pos x="15" y="0"/>
                </a:cxn>
                <a:cxn ang="0">
                  <a:pos x="17" y="0"/>
                </a:cxn>
                <a:cxn ang="0">
                  <a:pos x="17" y="7"/>
                </a:cxn>
              </a:cxnLst>
              <a:rect l="0" t="0" r="r" b="b"/>
              <a:pathLst>
                <a:path w="17" h="25">
                  <a:moveTo>
                    <a:pt x="17" y="7"/>
                  </a:moveTo>
                  <a:cubicBezTo>
                    <a:pt x="16" y="7"/>
                    <a:pt x="15" y="7"/>
                    <a:pt x="14" y="7"/>
                  </a:cubicBezTo>
                  <a:cubicBezTo>
                    <a:pt x="10" y="7"/>
                    <a:pt x="8" y="10"/>
                    <a:pt x="8" y="14"/>
                  </a:cubicBezTo>
                  <a:cubicBezTo>
                    <a:pt x="8" y="25"/>
                    <a:pt x="8" y="25"/>
                    <a:pt x="8"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defRPr/>
              </a:pPr>
              <a:endParaRPr lang="en-US"/>
            </a:p>
          </p:txBody>
        </p:sp>
        <p:sp>
          <p:nvSpPr>
            <p:cNvPr id="32" name="Freeform 1454"/>
            <p:cNvSpPr>
              <a:spLocks noEditPoints="1"/>
            </p:cNvSpPr>
            <p:nvPr userDrawn="1"/>
          </p:nvSpPr>
          <p:spPr bwMode="auto">
            <a:xfrm>
              <a:off x="1535" y="349"/>
              <a:ext cx="52" cy="68"/>
            </a:xfrm>
            <a:custGeom>
              <a:avLst/>
              <a:gdLst/>
              <a:ahLst/>
              <a:cxnLst>
                <a:cxn ang="0">
                  <a:pos x="0" y="1"/>
                </a:cxn>
                <a:cxn ang="0">
                  <a:pos x="8" y="1"/>
                </a:cxn>
                <a:cxn ang="0">
                  <a:pos x="8" y="5"/>
                </a:cxn>
                <a:cxn ang="0">
                  <a:pos x="8" y="5"/>
                </a:cxn>
                <a:cxn ang="0">
                  <a:pos x="17" y="0"/>
                </a:cxn>
                <a:cxn ang="0">
                  <a:pos x="27" y="12"/>
                </a:cxn>
                <a:cxn ang="0">
                  <a:pos x="16" y="25"/>
                </a:cxn>
                <a:cxn ang="0">
                  <a:pos x="8" y="21"/>
                </a:cxn>
                <a:cxn ang="0">
                  <a:pos x="8" y="21"/>
                </a:cxn>
                <a:cxn ang="0">
                  <a:pos x="8" y="34"/>
                </a:cxn>
                <a:cxn ang="0">
                  <a:pos x="0" y="34"/>
                </a:cxn>
                <a:cxn ang="0">
                  <a:pos x="0" y="1"/>
                </a:cxn>
                <a:cxn ang="0">
                  <a:pos x="13" y="6"/>
                </a:cxn>
                <a:cxn ang="0">
                  <a:pos x="8" y="13"/>
                </a:cxn>
                <a:cxn ang="0">
                  <a:pos x="13" y="19"/>
                </a:cxn>
                <a:cxn ang="0">
                  <a:pos x="18" y="12"/>
                </a:cxn>
                <a:cxn ang="0">
                  <a:pos x="13" y="6"/>
                </a:cxn>
              </a:cxnLst>
              <a:rect l="0" t="0" r="r" b="b"/>
              <a:pathLst>
                <a:path w="27" h="34">
                  <a:moveTo>
                    <a:pt x="0" y="1"/>
                  </a:moveTo>
                  <a:cubicBezTo>
                    <a:pt x="8" y="1"/>
                    <a:pt x="8" y="1"/>
                    <a:pt x="8" y="1"/>
                  </a:cubicBezTo>
                  <a:cubicBezTo>
                    <a:pt x="8" y="5"/>
                    <a:pt x="8" y="5"/>
                    <a:pt x="8" y="5"/>
                  </a:cubicBezTo>
                  <a:cubicBezTo>
                    <a:pt x="8" y="5"/>
                    <a:pt x="8" y="5"/>
                    <a:pt x="8" y="5"/>
                  </a:cubicBezTo>
                  <a:cubicBezTo>
                    <a:pt x="9" y="2"/>
                    <a:pt x="13" y="0"/>
                    <a:pt x="17" y="0"/>
                  </a:cubicBezTo>
                  <a:cubicBezTo>
                    <a:pt x="23" y="0"/>
                    <a:pt x="27" y="6"/>
                    <a:pt x="27" y="12"/>
                  </a:cubicBezTo>
                  <a:cubicBezTo>
                    <a:pt x="27" y="19"/>
                    <a:pt x="23" y="25"/>
                    <a:pt x="16" y="25"/>
                  </a:cubicBezTo>
                  <a:cubicBezTo>
                    <a:pt x="13" y="25"/>
                    <a:pt x="10" y="24"/>
                    <a:pt x="8" y="21"/>
                  </a:cubicBezTo>
                  <a:cubicBezTo>
                    <a:pt x="8" y="21"/>
                    <a:pt x="8" y="21"/>
                    <a:pt x="8" y="21"/>
                  </a:cubicBezTo>
                  <a:cubicBezTo>
                    <a:pt x="8" y="34"/>
                    <a:pt x="8" y="34"/>
                    <a:pt x="8" y="34"/>
                  </a:cubicBezTo>
                  <a:cubicBezTo>
                    <a:pt x="0" y="34"/>
                    <a:pt x="0" y="34"/>
                    <a:pt x="0" y="34"/>
                  </a:cubicBezTo>
                  <a:lnTo>
                    <a:pt x="0" y="1"/>
                  </a:lnTo>
                  <a:close/>
                  <a:moveTo>
                    <a:pt x="13" y="6"/>
                  </a:moveTo>
                  <a:cubicBezTo>
                    <a:pt x="10" y="6"/>
                    <a:pt x="8" y="9"/>
                    <a:pt x="8" y="13"/>
                  </a:cubicBezTo>
                  <a:cubicBezTo>
                    <a:pt x="8" y="16"/>
                    <a:pt x="11" y="19"/>
                    <a:pt x="13" y="19"/>
                  </a:cubicBezTo>
                  <a:cubicBezTo>
                    <a:pt x="16" y="19"/>
                    <a:pt x="18" y="16"/>
                    <a:pt x="18" y="12"/>
                  </a:cubicBezTo>
                  <a:cubicBezTo>
                    <a:pt x="18" y="9"/>
                    <a:pt x="17" y="6"/>
                    <a:pt x="13" y="6"/>
                  </a:cubicBezTo>
                  <a:close/>
                </a:path>
              </a:pathLst>
            </a:custGeom>
            <a:solidFill>
              <a:srgbClr val="FFFFFF"/>
            </a:solidFill>
            <a:ln w="9525">
              <a:noFill/>
              <a:round/>
              <a:headEnd/>
              <a:tailEnd/>
            </a:ln>
          </p:spPr>
          <p:txBody>
            <a:bodyPr/>
            <a:lstStyle/>
            <a:p>
              <a:pPr>
                <a:defRPr/>
              </a:pPr>
              <a:endParaRPr lang="en-US"/>
            </a:p>
          </p:txBody>
        </p:sp>
        <p:sp>
          <p:nvSpPr>
            <p:cNvPr id="33" name="Freeform 1455"/>
            <p:cNvSpPr>
              <a:spLocks noEditPoints="1"/>
            </p:cNvSpPr>
            <p:nvPr userDrawn="1"/>
          </p:nvSpPr>
          <p:spPr bwMode="auto">
            <a:xfrm>
              <a:off x="1593"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defRPr/>
              </a:pPr>
              <a:endParaRPr lang="en-US"/>
            </a:p>
          </p:txBody>
        </p:sp>
        <p:sp>
          <p:nvSpPr>
            <p:cNvPr id="34" name="Freeform 1456"/>
            <p:cNvSpPr>
              <a:spLocks/>
            </p:cNvSpPr>
            <p:nvPr userDrawn="1"/>
          </p:nvSpPr>
          <p:spPr bwMode="auto">
            <a:xfrm>
              <a:off x="1655" y="349"/>
              <a:ext cx="36" cy="52"/>
            </a:xfrm>
            <a:custGeom>
              <a:avLst/>
              <a:gdLst/>
              <a:ahLst/>
              <a:cxnLst>
                <a:cxn ang="0">
                  <a:pos x="17" y="7"/>
                </a:cxn>
                <a:cxn ang="0">
                  <a:pos x="15" y="7"/>
                </a:cxn>
                <a:cxn ang="0">
                  <a:pos x="9" y="14"/>
                </a:cxn>
                <a:cxn ang="0">
                  <a:pos x="9" y="25"/>
                </a:cxn>
                <a:cxn ang="0">
                  <a:pos x="0" y="25"/>
                </a:cxn>
                <a:cxn ang="0">
                  <a:pos x="0" y="1"/>
                </a:cxn>
                <a:cxn ang="0">
                  <a:pos x="8" y="1"/>
                </a:cxn>
                <a:cxn ang="0">
                  <a:pos x="8" y="5"/>
                </a:cxn>
                <a:cxn ang="0">
                  <a:pos x="8" y="5"/>
                </a:cxn>
                <a:cxn ang="0">
                  <a:pos x="15" y="0"/>
                </a:cxn>
                <a:cxn ang="0">
                  <a:pos x="18" y="0"/>
                </a:cxn>
                <a:cxn ang="0">
                  <a:pos x="17" y="7"/>
                </a:cxn>
              </a:cxnLst>
              <a:rect l="0" t="0" r="r" b="b"/>
              <a:pathLst>
                <a:path w="18" h="25">
                  <a:moveTo>
                    <a:pt x="17" y="7"/>
                  </a:moveTo>
                  <a:cubicBezTo>
                    <a:pt x="16" y="7"/>
                    <a:pt x="16" y="7"/>
                    <a:pt x="15" y="7"/>
                  </a:cubicBezTo>
                  <a:cubicBezTo>
                    <a:pt x="11" y="7"/>
                    <a:pt x="9" y="10"/>
                    <a:pt x="9" y="14"/>
                  </a:cubicBezTo>
                  <a:cubicBezTo>
                    <a:pt x="9" y="25"/>
                    <a:pt x="9" y="25"/>
                    <a:pt x="9"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8" y="0"/>
                  </a:cubicBezTo>
                  <a:lnTo>
                    <a:pt x="17" y="7"/>
                  </a:lnTo>
                  <a:close/>
                </a:path>
              </a:pathLst>
            </a:custGeom>
            <a:solidFill>
              <a:srgbClr val="FFFFFF"/>
            </a:solidFill>
            <a:ln w="9525">
              <a:noFill/>
              <a:round/>
              <a:headEnd/>
              <a:tailEnd/>
            </a:ln>
          </p:spPr>
          <p:txBody>
            <a:bodyPr/>
            <a:lstStyle/>
            <a:p>
              <a:pPr>
                <a:defRPr/>
              </a:pPr>
              <a:endParaRPr lang="en-US"/>
            </a:p>
          </p:txBody>
        </p:sp>
        <p:sp>
          <p:nvSpPr>
            <p:cNvPr id="35" name="Freeform 1457"/>
            <p:cNvSpPr>
              <a:spLocks noEditPoints="1"/>
            </p:cNvSpPr>
            <p:nvPr userDrawn="1"/>
          </p:nvSpPr>
          <p:spPr bwMode="auto">
            <a:xfrm>
              <a:off x="1693" y="349"/>
              <a:ext cx="48" cy="52"/>
            </a:xfrm>
            <a:custGeom>
              <a:avLst/>
              <a:gdLst/>
              <a:ahLst/>
              <a:cxnLst>
                <a:cxn ang="0">
                  <a:pos x="17" y="25"/>
                </a:cxn>
                <a:cxn ang="0">
                  <a:pos x="17" y="21"/>
                </a:cxn>
                <a:cxn ang="0">
                  <a:pos x="16"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6" y="21"/>
                    <a:pt x="16" y="21"/>
                    <a:pt x="16"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5"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defRPr/>
              </a:pPr>
              <a:endParaRPr lang="en-US"/>
            </a:p>
          </p:txBody>
        </p:sp>
        <p:sp>
          <p:nvSpPr>
            <p:cNvPr id="36" name="Freeform 1458"/>
            <p:cNvSpPr>
              <a:spLocks/>
            </p:cNvSpPr>
            <p:nvPr userDrawn="1"/>
          </p:nvSpPr>
          <p:spPr bwMode="auto">
            <a:xfrm>
              <a:off x="1747" y="334"/>
              <a:ext cx="38" cy="65"/>
            </a:xfrm>
            <a:custGeom>
              <a:avLst/>
              <a:gdLst/>
              <a:ahLst/>
              <a:cxnLst>
                <a:cxn ang="0">
                  <a:pos x="0" y="8"/>
                </a:cxn>
                <a:cxn ang="0">
                  <a:pos x="4" y="8"/>
                </a:cxn>
                <a:cxn ang="0">
                  <a:pos x="4" y="2"/>
                </a:cxn>
                <a:cxn ang="0">
                  <a:pos x="12" y="0"/>
                </a:cxn>
                <a:cxn ang="0">
                  <a:pos x="12" y="8"/>
                </a:cxn>
                <a:cxn ang="0">
                  <a:pos x="18" y="8"/>
                </a:cxn>
                <a:cxn ang="0">
                  <a:pos x="18" y="13"/>
                </a:cxn>
                <a:cxn ang="0">
                  <a:pos x="12" y="13"/>
                </a:cxn>
                <a:cxn ang="0">
                  <a:pos x="12" y="22"/>
                </a:cxn>
                <a:cxn ang="0">
                  <a:pos x="16" y="27"/>
                </a:cxn>
                <a:cxn ang="0">
                  <a:pos x="18" y="26"/>
                </a:cxn>
                <a:cxn ang="0">
                  <a:pos x="19" y="32"/>
                </a:cxn>
                <a:cxn ang="0">
                  <a:pos x="13" y="32"/>
                </a:cxn>
                <a:cxn ang="0">
                  <a:pos x="4" y="23"/>
                </a:cxn>
                <a:cxn ang="0">
                  <a:pos x="4" y="13"/>
                </a:cxn>
                <a:cxn ang="0">
                  <a:pos x="0" y="13"/>
                </a:cxn>
                <a:cxn ang="0">
                  <a:pos x="0" y="8"/>
                </a:cxn>
              </a:cxnLst>
              <a:rect l="0" t="0" r="r" b="b"/>
              <a:pathLst>
                <a:path w="19" h="32">
                  <a:moveTo>
                    <a:pt x="0" y="8"/>
                  </a:moveTo>
                  <a:cubicBezTo>
                    <a:pt x="4" y="8"/>
                    <a:pt x="4" y="8"/>
                    <a:pt x="4" y="8"/>
                  </a:cubicBezTo>
                  <a:cubicBezTo>
                    <a:pt x="4" y="2"/>
                    <a:pt x="4" y="2"/>
                    <a:pt x="4" y="2"/>
                  </a:cubicBezTo>
                  <a:cubicBezTo>
                    <a:pt x="12" y="0"/>
                    <a:pt x="12" y="0"/>
                    <a:pt x="12" y="0"/>
                  </a:cubicBezTo>
                  <a:cubicBezTo>
                    <a:pt x="12" y="8"/>
                    <a:pt x="12" y="8"/>
                    <a:pt x="12" y="8"/>
                  </a:cubicBezTo>
                  <a:cubicBezTo>
                    <a:pt x="18" y="8"/>
                    <a:pt x="18" y="8"/>
                    <a:pt x="18" y="8"/>
                  </a:cubicBezTo>
                  <a:cubicBezTo>
                    <a:pt x="18" y="13"/>
                    <a:pt x="18" y="13"/>
                    <a:pt x="18" y="13"/>
                  </a:cubicBezTo>
                  <a:cubicBezTo>
                    <a:pt x="12" y="13"/>
                    <a:pt x="12" y="13"/>
                    <a:pt x="12" y="13"/>
                  </a:cubicBezTo>
                  <a:cubicBezTo>
                    <a:pt x="12" y="22"/>
                    <a:pt x="12" y="22"/>
                    <a:pt x="12" y="22"/>
                  </a:cubicBezTo>
                  <a:cubicBezTo>
                    <a:pt x="12" y="25"/>
                    <a:pt x="13" y="27"/>
                    <a:pt x="16" y="27"/>
                  </a:cubicBezTo>
                  <a:cubicBezTo>
                    <a:pt x="17" y="27"/>
                    <a:pt x="17" y="26"/>
                    <a:pt x="18" y="26"/>
                  </a:cubicBezTo>
                  <a:cubicBezTo>
                    <a:pt x="19" y="32"/>
                    <a:pt x="19" y="32"/>
                    <a:pt x="19" y="32"/>
                  </a:cubicBezTo>
                  <a:cubicBezTo>
                    <a:pt x="17" y="32"/>
                    <a:pt x="15" y="32"/>
                    <a:pt x="13" y="32"/>
                  </a:cubicBezTo>
                  <a:cubicBezTo>
                    <a:pt x="6" y="32"/>
                    <a:pt x="4" y="29"/>
                    <a:pt x="4" y="23"/>
                  </a:cubicBezTo>
                  <a:cubicBezTo>
                    <a:pt x="4" y="13"/>
                    <a:pt x="4" y="13"/>
                    <a:pt x="4" y="13"/>
                  </a:cubicBezTo>
                  <a:cubicBezTo>
                    <a:pt x="0" y="13"/>
                    <a:pt x="0" y="13"/>
                    <a:pt x="0" y="13"/>
                  </a:cubicBezTo>
                  <a:lnTo>
                    <a:pt x="0" y="8"/>
                  </a:lnTo>
                  <a:close/>
                </a:path>
              </a:pathLst>
            </a:custGeom>
            <a:solidFill>
              <a:srgbClr val="FFFFFF"/>
            </a:solidFill>
            <a:ln w="9525">
              <a:noFill/>
              <a:round/>
              <a:headEnd/>
              <a:tailEnd/>
            </a:ln>
          </p:spPr>
          <p:txBody>
            <a:bodyPr/>
            <a:lstStyle/>
            <a:p>
              <a:pPr>
                <a:defRPr/>
              </a:pPr>
              <a:endParaRPr lang="en-US"/>
            </a:p>
          </p:txBody>
        </p:sp>
        <p:sp>
          <p:nvSpPr>
            <p:cNvPr id="37" name="Freeform 1459"/>
            <p:cNvSpPr>
              <a:spLocks noEditPoints="1"/>
            </p:cNvSpPr>
            <p:nvPr userDrawn="1"/>
          </p:nvSpPr>
          <p:spPr bwMode="auto">
            <a:xfrm>
              <a:off x="1791" y="330"/>
              <a:ext cx="18" cy="69"/>
            </a:xfrm>
            <a:custGeom>
              <a:avLst/>
              <a:gdLst/>
              <a:ahLst/>
              <a:cxnLst>
                <a:cxn ang="0">
                  <a:pos x="18" y="13"/>
                </a:cxn>
                <a:cxn ang="0">
                  <a:pos x="0" y="13"/>
                </a:cxn>
                <a:cxn ang="0">
                  <a:pos x="0" y="0"/>
                </a:cxn>
                <a:cxn ang="0">
                  <a:pos x="18" y="0"/>
                </a:cxn>
                <a:cxn ang="0">
                  <a:pos x="18" y="13"/>
                </a:cxn>
                <a:cxn ang="0">
                  <a:pos x="0" y="21"/>
                </a:cxn>
                <a:cxn ang="0">
                  <a:pos x="18" y="21"/>
                </a:cxn>
                <a:cxn ang="0">
                  <a:pos x="18" y="69"/>
                </a:cxn>
                <a:cxn ang="0">
                  <a:pos x="0" y="69"/>
                </a:cxn>
                <a:cxn ang="0">
                  <a:pos x="0" y="21"/>
                </a:cxn>
              </a:cxnLst>
              <a:rect l="0" t="0" r="r" b="b"/>
              <a:pathLst>
                <a:path w="18" h="69">
                  <a:moveTo>
                    <a:pt x="18" y="13"/>
                  </a:moveTo>
                  <a:lnTo>
                    <a:pt x="0" y="13"/>
                  </a:lnTo>
                  <a:lnTo>
                    <a:pt x="0" y="0"/>
                  </a:lnTo>
                  <a:lnTo>
                    <a:pt x="18" y="0"/>
                  </a:lnTo>
                  <a:lnTo>
                    <a:pt x="18" y="13"/>
                  </a:lnTo>
                  <a:close/>
                  <a:moveTo>
                    <a:pt x="0" y="21"/>
                  </a:moveTo>
                  <a:lnTo>
                    <a:pt x="18" y="21"/>
                  </a:lnTo>
                  <a:lnTo>
                    <a:pt x="18" y="69"/>
                  </a:lnTo>
                  <a:lnTo>
                    <a:pt x="0" y="69"/>
                  </a:lnTo>
                  <a:lnTo>
                    <a:pt x="0" y="21"/>
                  </a:lnTo>
                  <a:close/>
                </a:path>
              </a:pathLst>
            </a:custGeom>
            <a:solidFill>
              <a:srgbClr val="FFFFFF"/>
            </a:solidFill>
            <a:ln w="9525">
              <a:noFill/>
              <a:round/>
              <a:headEnd/>
              <a:tailEnd/>
            </a:ln>
          </p:spPr>
          <p:txBody>
            <a:bodyPr/>
            <a:lstStyle/>
            <a:p>
              <a:pPr>
                <a:defRPr/>
              </a:pPr>
              <a:endParaRPr lang="en-US"/>
            </a:p>
          </p:txBody>
        </p:sp>
        <p:sp>
          <p:nvSpPr>
            <p:cNvPr id="38" name="Freeform 1460"/>
            <p:cNvSpPr>
              <a:spLocks noEditPoints="1"/>
            </p:cNvSpPr>
            <p:nvPr userDrawn="1"/>
          </p:nvSpPr>
          <p:spPr bwMode="auto">
            <a:xfrm>
              <a:off x="1817"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defRPr/>
              </a:pPr>
              <a:endParaRPr lang="en-US"/>
            </a:p>
          </p:txBody>
        </p:sp>
        <p:sp>
          <p:nvSpPr>
            <p:cNvPr id="39" name="Freeform 1461"/>
            <p:cNvSpPr>
              <a:spLocks/>
            </p:cNvSpPr>
            <p:nvPr userDrawn="1"/>
          </p:nvSpPr>
          <p:spPr bwMode="auto">
            <a:xfrm>
              <a:off x="1879" y="349"/>
              <a:ext cx="52" cy="52"/>
            </a:xfrm>
            <a:custGeom>
              <a:avLst/>
              <a:gdLst/>
              <a:ahLst/>
              <a:cxnLst>
                <a:cxn ang="0">
                  <a:pos x="0" y="1"/>
                </a:cxn>
                <a:cxn ang="0">
                  <a:pos x="8" y="1"/>
                </a:cxn>
                <a:cxn ang="0">
                  <a:pos x="8" y="5"/>
                </a:cxn>
                <a:cxn ang="0">
                  <a:pos x="8" y="5"/>
                </a:cxn>
                <a:cxn ang="0">
                  <a:pos x="16" y="0"/>
                </a:cxn>
                <a:cxn ang="0">
                  <a:pos x="26" y="10"/>
                </a:cxn>
                <a:cxn ang="0">
                  <a:pos x="26" y="25"/>
                </a:cxn>
                <a:cxn ang="0">
                  <a:pos x="17" y="25"/>
                </a:cxn>
                <a:cxn ang="0">
                  <a:pos x="17" y="13"/>
                </a:cxn>
                <a:cxn ang="0">
                  <a:pos x="14" y="7"/>
                </a:cxn>
                <a:cxn ang="0">
                  <a:pos x="8" y="14"/>
                </a:cxn>
                <a:cxn ang="0">
                  <a:pos x="8"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9" y="2"/>
                    <a:pt x="13" y="0"/>
                    <a:pt x="16"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defRPr/>
              </a:pPr>
              <a:endParaRPr lang="en-US"/>
            </a:p>
          </p:txBody>
        </p:sp>
        <p:sp>
          <p:nvSpPr>
            <p:cNvPr id="40" name="Freeform 1462"/>
            <p:cNvSpPr>
              <a:spLocks/>
            </p:cNvSpPr>
            <p:nvPr userDrawn="1"/>
          </p:nvSpPr>
          <p:spPr bwMode="auto">
            <a:xfrm>
              <a:off x="990" y="425"/>
              <a:ext cx="48" cy="38"/>
            </a:xfrm>
            <a:custGeom>
              <a:avLst/>
              <a:gdLst/>
              <a:ahLst/>
              <a:cxnLst>
                <a:cxn ang="0">
                  <a:pos x="38" y="38"/>
                </a:cxn>
                <a:cxn ang="0">
                  <a:pos x="34" y="38"/>
                </a:cxn>
                <a:cxn ang="0">
                  <a:pos x="24" y="4"/>
                </a:cxn>
                <a:cxn ang="0">
                  <a:pos x="24" y="4"/>
                </a:cxn>
                <a:cxn ang="0">
                  <a:pos x="16" y="38"/>
                </a:cxn>
                <a:cxn ang="0">
                  <a:pos x="10" y="38"/>
                </a:cxn>
                <a:cxn ang="0">
                  <a:pos x="0" y="0"/>
                </a:cxn>
                <a:cxn ang="0">
                  <a:pos x="4" y="0"/>
                </a:cxn>
                <a:cxn ang="0">
                  <a:pos x="14" y="34"/>
                </a:cxn>
                <a:cxn ang="0">
                  <a:pos x="14" y="34"/>
                </a:cxn>
                <a:cxn ang="0">
                  <a:pos x="22" y="0"/>
                </a:cxn>
                <a:cxn ang="0">
                  <a:pos x="26" y="0"/>
                </a:cxn>
                <a:cxn ang="0">
                  <a:pos x="36" y="34"/>
                </a:cxn>
                <a:cxn ang="0">
                  <a:pos x="36" y="34"/>
                </a:cxn>
                <a:cxn ang="0">
                  <a:pos x="46" y="0"/>
                </a:cxn>
                <a:cxn ang="0">
                  <a:pos x="48" y="0"/>
                </a:cxn>
                <a:cxn ang="0">
                  <a:pos x="38" y="38"/>
                </a:cxn>
              </a:cxnLst>
              <a:rect l="0" t="0" r="r" b="b"/>
              <a:pathLst>
                <a:path w="48" h="38">
                  <a:moveTo>
                    <a:pt x="38" y="38"/>
                  </a:moveTo>
                  <a:lnTo>
                    <a:pt x="34" y="38"/>
                  </a:lnTo>
                  <a:lnTo>
                    <a:pt x="24" y="4"/>
                  </a:lnTo>
                  <a:lnTo>
                    <a:pt x="24" y="4"/>
                  </a:lnTo>
                  <a:lnTo>
                    <a:pt x="16" y="38"/>
                  </a:lnTo>
                  <a:lnTo>
                    <a:pt x="10" y="38"/>
                  </a:lnTo>
                  <a:lnTo>
                    <a:pt x="0" y="0"/>
                  </a:lnTo>
                  <a:lnTo>
                    <a:pt x="4" y="0"/>
                  </a:lnTo>
                  <a:lnTo>
                    <a:pt x="14" y="34"/>
                  </a:lnTo>
                  <a:lnTo>
                    <a:pt x="14" y="34"/>
                  </a:lnTo>
                  <a:lnTo>
                    <a:pt x="22" y="0"/>
                  </a:lnTo>
                  <a:lnTo>
                    <a:pt x="26" y="0"/>
                  </a:lnTo>
                  <a:lnTo>
                    <a:pt x="36" y="34"/>
                  </a:lnTo>
                  <a:lnTo>
                    <a:pt x="36" y="34"/>
                  </a:lnTo>
                  <a:lnTo>
                    <a:pt x="46" y="0"/>
                  </a:lnTo>
                  <a:lnTo>
                    <a:pt x="48" y="0"/>
                  </a:lnTo>
                  <a:lnTo>
                    <a:pt x="38" y="38"/>
                  </a:lnTo>
                  <a:close/>
                </a:path>
              </a:pathLst>
            </a:custGeom>
            <a:solidFill>
              <a:srgbClr val="FFFFFF"/>
            </a:solidFill>
            <a:ln w="9525">
              <a:noFill/>
              <a:round/>
              <a:headEnd/>
              <a:tailEnd/>
            </a:ln>
          </p:spPr>
          <p:txBody>
            <a:bodyPr/>
            <a:lstStyle/>
            <a:p>
              <a:pPr>
                <a:defRPr/>
              </a:pPr>
              <a:endParaRPr lang="en-US"/>
            </a:p>
          </p:txBody>
        </p:sp>
        <p:sp>
          <p:nvSpPr>
            <p:cNvPr id="41" name="Freeform 1463"/>
            <p:cNvSpPr>
              <a:spLocks noEditPoints="1"/>
            </p:cNvSpPr>
            <p:nvPr userDrawn="1"/>
          </p:nvSpPr>
          <p:spPr bwMode="auto">
            <a:xfrm>
              <a:off x="1040" y="435"/>
              <a:ext cx="24" cy="28"/>
            </a:xfrm>
            <a:custGeom>
              <a:avLst/>
              <a:gdLst/>
              <a:ahLst/>
              <a:cxnLst>
                <a:cxn ang="0">
                  <a:pos x="6" y="0"/>
                </a:cxn>
                <a:cxn ang="0">
                  <a:pos x="12" y="7"/>
                </a:cxn>
                <a:cxn ang="0">
                  <a:pos x="6" y="14"/>
                </a:cxn>
                <a:cxn ang="0">
                  <a:pos x="0" y="7"/>
                </a:cxn>
                <a:cxn ang="0">
                  <a:pos x="6" y="0"/>
                </a:cxn>
                <a:cxn ang="0">
                  <a:pos x="6" y="13"/>
                </a:cxn>
                <a:cxn ang="0">
                  <a:pos x="11"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1" y="10"/>
                    <a:pt x="11" y="7"/>
                  </a:cubicBezTo>
                  <a:cubicBezTo>
                    <a:pt x="11"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defRPr/>
              </a:pPr>
              <a:endParaRPr lang="en-US"/>
            </a:p>
          </p:txBody>
        </p:sp>
        <p:sp>
          <p:nvSpPr>
            <p:cNvPr id="42" name="Freeform 1464"/>
            <p:cNvSpPr>
              <a:spLocks/>
            </p:cNvSpPr>
            <p:nvPr userDrawn="1"/>
          </p:nvSpPr>
          <p:spPr bwMode="auto">
            <a:xfrm>
              <a:off x="1070" y="435"/>
              <a:ext cx="12" cy="28"/>
            </a:xfrm>
            <a:custGeom>
              <a:avLst/>
              <a:gdLst/>
              <a:ahLst/>
              <a:cxnLst>
                <a:cxn ang="0">
                  <a:pos x="0" y="3"/>
                </a:cxn>
                <a:cxn ang="0">
                  <a:pos x="0" y="0"/>
                </a:cxn>
                <a:cxn ang="0">
                  <a:pos x="2" y="0"/>
                </a:cxn>
                <a:cxn ang="0">
                  <a:pos x="2"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5" y="0"/>
                  </a:cubicBezTo>
                  <a:cubicBezTo>
                    <a:pt x="6" y="0"/>
                    <a:pt x="6" y="0"/>
                    <a:pt x="6" y="0"/>
                  </a:cubicBezTo>
                  <a:cubicBezTo>
                    <a:pt x="6" y="2"/>
                    <a:pt x="6" y="2"/>
                    <a:pt x="6" y="2"/>
                  </a:cubicBezTo>
                  <a:cubicBezTo>
                    <a:pt x="6" y="2"/>
                    <a:pt x="6" y="2"/>
                    <a:pt x="5" y="2"/>
                  </a:cubicBezTo>
                  <a:cubicBezTo>
                    <a:pt x="3"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defRPr/>
              </a:pPr>
              <a:endParaRPr lang="en-US"/>
            </a:p>
          </p:txBody>
        </p:sp>
        <p:sp>
          <p:nvSpPr>
            <p:cNvPr id="43" name="Rectangle 1465"/>
            <p:cNvSpPr>
              <a:spLocks noChangeArrowheads="1"/>
            </p:cNvSpPr>
            <p:nvPr userDrawn="1"/>
          </p:nvSpPr>
          <p:spPr bwMode="auto">
            <a:xfrm>
              <a:off x="1088" y="423"/>
              <a:ext cx="2" cy="40"/>
            </a:xfrm>
            <a:prstGeom prst="rect">
              <a:avLst/>
            </a:prstGeom>
            <a:solidFill>
              <a:srgbClr val="FFFFFF"/>
            </a:solidFill>
            <a:ln w="9525">
              <a:noFill/>
              <a:miter lim="800000"/>
              <a:headEnd/>
              <a:tailEnd/>
            </a:ln>
          </p:spPr>
          <p:txBody>
            <a:bodyPr/>
            <a:lstStyle/>
            <a:p>
              <a:pPr>
                <a:defRPr/>
              </a:pPr>
              <a:endParaRPr lang="en-US"/>
            </a:p>
          </p:txBody>
        </p:sp>
        <p:sp>
          <p:nvSpPr>
            <p:cNvPr id="44" name="Freeform 1466"/>
            <p:cNvSpPr>
              <a:spLocks noEditPoints="1"/>
            </p:cNvSpPr>
            <p:nvPr userDrawn="1"/>
          </p:nvSpPr>
          <p:spPr bwMode="auto">
            <a:xfrm>
              <a:off x="1096" y="423"/>
              <a:ext cx="24" cy="40"/>
            </a:xfrm>
            <a:custGeom>
              <a:avLst/>
              <a:gdLst/>
              <a:ahLst/>
              <a:cxnLst>
                <a:cxn ang="0">
                  <a:pos x="12" y="20"/>
                </a:cxn>
                <a:cxn ang="0">
                  <a:pos x="10" y="20"/>
                </a:cxn>
                <a:cxn ang="0">
                  <a:pos x="10" y="17"/>
                </a:cxn>
                <a:cxn ang="0">
                  <a:pos x="10" y="17"/>
                </a:cxn>
                <a:cxn ang="0">
                  <a:pos x="6" y="20"/>
                </a:cxn>
                <a:cxn ang="0">
                  <a:pos x="0" y="13"/>
                </a:cxn>
                <a:cxn ang="0">
                  <a:pos x="6" y="6"/>
                </a:cxn>
                <a:cxn ang="0">
                  <a:pos x="10" y="9"/>
                </a:cxn>
                <a:cxn ang="0">
                  <a:pos x="10" y="9"/>
                </a:cxn>
                <a:cxn ang="0">
                  <a:pos x="10" y="0"/>
                </a:cxn>
                <a:cxn ang="0">
                  <a:pos x="12" y="0"/>
                </a:cxn>
                <a:cxn ang="0">
                  <a:pos x="12" y="20"/>
                </a:cxn>
                <a:cxn ang="0">
                  <a:pos x="6" y="19"/>
                </a:cxn>
                <a:cxn ang="0">
                  <a:pos x="10" y="13"/>
                </a:cxn>
                <a:cxn ang="0">
                  <a:pos x="6" y="7"/>
                </a:cxn>
                <a:cxn ang="0">
                  <a:pos x="2" y="13"/>
                </a:cxn>
                <a:cxn ang="0">
                  <a:pos x="6" y="19"/>
                </a:cxn>
              </a:cxnLst>
              <a:rect l="0" t="0" r="r" b="b"/>
              <a:pathLst>
                <a:path w="12" h="20">
                  <a:moveTo>
                    <a:pt x="12" y="20"/>
                  </a:moveTo>
                  <a:cubicBezTo>
                    <a:pt x="10" y="20"/>
                    <a:pt x="10" y="20"/>
                    <a:pt x="10" y="20"/>
                  </a:cubicBezTo>
                  <a:cubicBezTo>
                    <a:pt x="10" y="17"/>
                    <a:pt x="10" y="17"/>
                    <a:pt x="10" y="17"/>
                  </a:cubicBezTo>
                  <a:cubicBezTo>
                    <a:pt x="10" y="17"/>
                    <a:pt x="10" y="17"/>
                    <a:pt x="10" y="17"/>
                  </a:cubicBezTo>
                  <a:cubicBezTo>
                    <a:pt x="9" y="19"/>
                    <a:pt x="8" y="20"/>
                    <a:pt x="6" y="20"/>
                  </a:cubicBezTo>
                  <a:cubicBezTo>
                    <a:pt x="2" y="20"/>
                    <a:pt x="0" y="17"/>
                    <a:pt x="0" y="13"/>
                  </a:cubicBezTo>
                  <a:cubicBezTo>
                    <a:pt x="0" y="9"/>
                    <a:pt x="2" y="6"/>
                    <a:pt x="6" y="6"/>
                  </a:cubicBezTo>
                  <a:cubicBezTo>
                    <a:pt x="8" y="6"/>
                    <a:pt x="10" y="8"/>
                    <a:pt x="10" y="9"/>
                  </a:cubicBezTo>
                  <a:cubicBezTo>
                    <a:pt x="10" y="9"/>
                    <a:pt x="10" y="9"/>
                    <a:pt x="10" y="9"/>
                  </a:cubicBezTo>
                  <a:cubicBezTo>
                    <a:pt x="10" y="0"/>
                    <a:pt x="10" y="0"/>
                    <a:pt x="10" y="0"/>
                  </a:cubicBezTo>
                  <a:cubicBezTo>
                    <a:pt x="12" y="0"/>
                    <a:pt x="12" y="0"/>
                    <a:pt x="12" y="0"/>
                  </a:cubicBezTo>
                  <a:lnTo>
                    <a:pt x="12" y="20"/>
                  </a:lnTo>
                  <a:close/>
                  <a:moveTo>
                    <a:pt x="6" y="19"/>
                  </a:moveTo>
                  <a:cubicBezTo>
                    <a:pt x="9" y="19"/>
                    <a:pt x="10" y="15"/>
                    <a:pt x="10" y="13"/>
                  </a:cubicBezTo>
                  <a:cubicBezTo>
                    <a:pt x="10" y="11"/>
                    <a:pt x="9" y="7"/>
                    <a:pt x="6" y="7"/>
                  </a:cubicBezTo>
                  <a:cubicBezTo>
                    <a:pt x="3" y="7"/>
                    <a:pt x="2" y="10"/>
                    <a:pt x="2" y="13"/>
                  </a:cubicBezTo>
                  <a:cubicBezTo>
                    <a:pt x="2" y="16"/>
                    <a:pt x="3" y="19"/>
                    <a:pt x="6" y="19"/>
                  </a:cubicBezTo>
                  <a:close/>
                </a:path>
              </a:pathLst>
            </a:custGeom>
            <a:solidFill>
              <a:srgbClr val="FFFFFF"/>
            </a:solidFill>
            <a:ln w="9525">
              <a:noFill/>
              <a:round/>
              <a:headEnd/>
              <a:tailEnd/>
            </a:ln>
          </p:spPr>
          <p:txBody>
            <a:bodyPr/>
            <a:lstStyle/>
            <a:p>
              <a:pPr>
                <a:defRPr/>
              </a:pPr>
              <a:endParaRPr lang="en-US"/>
            </a:p>
          </p:txBody>
        </p:sp>
        <p:sp>
          <p:nvSpPr>
            <p:cNvPr id="45" name="Freeform 1467"/>
            <p:cNvSpPr>
              <a:spLocks noEditPoints="1"/>
            </p:cNvSpPr>
            <p:nvPr userDrawn="1"/>
          </p:nvSpPr>
          <p:spPr bwMode="auto">
            <a:xfrm>
              <a:off x="1140" y="425"/>
              <a:ext cx="22" cy="38"/>
            </a:xfrm>
            <a:custGeom>
              <a:avLst/>
              <a:gdLst/>
              <a:ahLst/>
              <a:cxnLst>
                <a:cxn ang="0">
                  <a:pos x="0" y="0"/>
                </a:cxn>
                <a:cxn ang="0">
                  <a:pos x="5" y="0"/>
                </a:cxn>
                <a:cxn ang="0">
                  <a:pos x="10" y="5"/>
                </a:cxn>
                <a:cxn ang="0">
                  <a:pos x="7" y="9"/>
                </a:cxn>
                <a:cxn ang="0">
                  <a:pos x="7" y="9"/>
                </a:cxn>
                <a:cxn ang="0">
                  <a:pos x="11" y="13"/>
                </a:cxn>
                <a:cxn ang="0">
                  <a:pos x="4" y="19"/>
                </a:cxn>
                <a:cxn ang="0">
                  <a:pos x="0" y="19"/>
                </a:cxn>
                <a:cxn ang="0">
                  <a:pos x="0" y="0"/>
                </a:cxn>
                <a:cxn ang="0">
                  <a:pos x="2" y="17"/>
                </a:cxn>
                <a:cxn ang="0">
                  <a:pos x="4" y="17"/>
                </a:cxn>
                <a:cxn ang="0">
                  <a:pos x="9" y="13"/>
                </a:cxn>
                <a:cxn ang="0">
                  <a:pos x="4" y="10"/>
                </a:cxn>
                <a:cxn ang="0">
                  <a:pos x="2" y="10"/>
                </a:cxn>
                <a:cxn ang="0">
                  <a:pos x="2" y="17"/>
                </a:cxn>
                <a:cxn ang="0">
                  <a:pos x="2" y="8"/>
                </a:cxn>
                <a:cxn ang="0">
                  <a:pos x="4" y="8"/>
                </a:cxn>
                <a:cxn ang="0">
                  <a:pos x="9" y="5"/>
                </a:cxn>
                <a:cxn ang="0">
                  <a:pos x="5" y="2"/>
                </a:cxn>
                <a:cxn ang="0">
                  <a:pos x="2" y="2"/>
                </a:cxn>
                <a:cxn ang="0">
                  <a:pos x="2" y="8"/>
                </a:cxn>
              </a:cxnLst>
              <a:rect l="0" t="0" r="r" b="b"/>
              <a:pathLst>
                <a:path w="11" h="19">
                  <a:moveTo>
                    <a:pt x="0" y="0"/>
                  </a:moveTo>
                  <a:cubicBezTo>
                    <a:pt x="5" y="0"/>
                    <a:pt x="5" y="0"/>
                    <a:pt x="5" y="0"/>
                  </a:cubicBezTo>
                  <a:cubicBezTo>
                    <a:pt x="8" y="0"/>
                    <a:pt x="10" y="1"/>
                    <a:pt x="10" y="5"/>
                  </a:cubicBezTo>
                  <a:cubicBezTo>
                    <a:pt x="10" y="7"/>
                    <a:pt x="9" y="9"/>
                    <a:pt x="7" y="9"/>
                  </a:cubicBezTo>
                  <a:cubicBezTo>
                    <a:pt x="7" y="9"/>
                    <a:pt x="7" y="9"/>
                    <a:pt x="7" y="9"/>
                  </a:cubicBezTo>
                  <a:cubicBezTo>
                    <a:pt x="9" y="9"/>
                    <a:pt x="11" y="11"/>
                    <a:pt x="11" y="13"/>
                  </a:cubicBezTo>
                  <a:cubicBezTo>
                    <a:pt x="11" y="17"/>
                    <a:pt x="8" y="19"/>
                    <a:pt x="4" y="19"/>
                  </a:cubicBezTo>
                  <a:cubicBezTo>
                    <a:pt x="0" y="19"/>
                    <a:pt x="0" y="19"/>
                    <a:pt x="0" y="19"/>
                  </a:cubicBezTo>
                  <a:lnTo>
                    <a:pt x="0" y="0"/>
                  </a:lnTo>
                  <a:close/>
                  <a:moveTo>
                    <a:pt x="2" y="17"/>
                  </a:moveTo>
                  <a:cubicBezTo>
                    <a:pt x="4" y="17"/>
                    <a:pt x="4" y="17"/>
                    <a:pt x="4" y="17"/>
                  </a:cubicBezTo>
                  <a:cubicBezTo>
                    <a:pt x="6" y="17"/>
                    <a:pt x="9" y="16"/>
                    <a:pt x="9" y="13"/>
                  </a:cubicBezTo>
                  <a:cubicBezTo>
                    <a:pt x="9" y="10"/>
                    <a:pt x="6" y="10"/>
                    <a:pt x="4" y="10"/>
                  </a:cubicBezTo>
                  <a:cubicBezTo>
                    <a:pt x="2" y="10"/>
                    <a:pt x="2" y="10"/>
                    <a:pt x="2" y="10"/>
                  </a:cubicBezTo>
                  <a:lnTo>
                    <a:pt x="2" y="17"/>
                  </a:lnTo>
                  <a:close/>
                  <a:moveTo>
                    <a:pt x="2" y="8"/>
                  </a:moveTo>
                  <a:cubicBezTo>
                    <a:pt x="4" y="8"/>
                    <a:pt x="4" y="8"/>
                    <a:pt x="4" y="8"/>
                  </a:cubicBezTo>
                  <a:cubicBezTo>
                    <a:pt x="6" y="8"/>
                    <a:pt x="9" y="8"/>
                    <a:pt x="9" y="5"/>
                  </a:cubicBezTo>
                  <a:cubicBezTo>
                    <a:pt x="9" y="2"/>
                    <a:pt x="6" y="2"/>
                    <a:pt x="5" y="2"/>
                  </a:cubicBezTo>
                  <a:cubicBezTo>
                    <a:pt x="2" y="2"/>
                    <a:pt x="2" y="2"/>
                    <a:pt x="2" y="2"/>
                  </a:cubicBezTo>
                  <a:lnTo>
                    <a:pt x="2" y="8"/>
                  </a:lnTo>
                  <a:close/>
                </a:path>
              </a:pathLst>
            </a:custGeom>
            <a:solidFill>
              <a:srgbClr val="FFFFFF"/>
            </a:solidFill>
            <a:ln w="9525">
              <a:noFill/>
              <a:round/>
              <a:headEnd/>
              <a:tailEnd/>
            </a:ln>
          </p:spPr>
          <p:txBody>
            <a:bodyPr/>
            <a:lstStyle/>
            <a:p>
              <a:pPr>
                <a:defRPr/>
              </a:pPr>
              <a:endParaRPr lang="en-US"/>
            </a:p>
          </p:txBody>
        </p:sp>
        <p:sp>
          <p:nvSpPr>
            <p:cNvPr id="46" name="Freeform 1468"/>
            <p:cNvSpPr>
              <a:spLocks noEditPoints="1"/>
            </p:cNvSpPr>
            <p:nvPr userDrawn="1"/>
          </p:nvSpPr>
          <p:spPr bwMode="auto">
            <a:xfrm>
              <a:off x="1168" y="435"/>
              <a:ext cx="20" cy="28"/>
            </a:xfrm>
            <a:custGeom>
              <a:avLst/>
              <a:gdLst/>
              <a:ahLst/>
              <a:cxnLst>
                <a:cxn ang="0">
                  <a:pos x="8" y="11"/>
                </a:cxn>
                <a:cxn ang="0">
                  <a:pos x="8" y="11"/>
                </a:cxn>
                <a:cxn ang="0">
                  <a:pos x="4" y="14"/>
                </a:cxn>
                <a:cxn ang="0">
                  <a:pos x="0" y="10"/>
                </a:cxn>
                <a:cxn ang="0">
                  <a:pos x="8" y="5"/>
                </a:cxn>
                <a:cxn ang="0">
                  <a:pos x="8" y="5"/>
                </a:cxn>
                <a:cxn ang="0">
                  <a:pos x="8" y="5"/>
                </a:cxn>
                <a:cxn ang="0">
                  <a:pos x="5" y="1"/>
                </a:cxn>
                <a:cxn ang="0">
                  <a:pos x="1" y="2"/>
                </a:cxn>
                <a:cxn ang="0">
                  <a:pos x="1" y="1"/>
                </a:cxn>
                <a:cxn ang="0">
                  <a:pos x="5" y="0"/>
                </a:cxn>
                <a:cxn ang="0">
                  <a:pos x="10" y="5"/>
                </a:cxn>
                <a:cxn ang="0">
                  <a:pos x="10" y="11"/>
                </a:cxn>
                <a:cxn ang="0">
                  <a:pos x="10" y="14"/>
                </a:cxn>
                <a:cxn ang="0">
                  <a:pos x="8" y="14"/>
                </a:cxn>
                <a:cxn ang="0">
                  <a:pos x="8" y="11"/>
                </a:cxn>
                <a:cxn ang="0">
                  <a:pos x="8" y="7"/>
                </a:cxn>
                <a:cxn ang="0">
                  <a:pos x="8" y="7"/>
                </a:cxn>
                <a:cxn ang="0">
                  <a:pos x="1" y="10"/>
                </a:cxn>
                <a:cxn ang="0">
                  <a:pos x="4" y="13"/>
                </a:cxn>
                <a:cxn ang="0">
                  <a:pos x="8" y="8"/>
                </a:cxn>
                <a:cxn ang="0">
                  <a:pos x="8" y="7"/>
                </a:cxn>
              </a:cxnLst>
              <a:rect l="0" t="0" r="r" b="b"/>
              <a:pathLst>
                <a:path w="10" h="14">
                  <a:moveTo>
                    <a:pt x="8" y="11"/>
                  </a:moveTo>
                  <a:cubicBezTo>
                    <a:pt x="8" y="11"/>
                    <a:pt x="8" y="11"/>
                    <a:pt x="8" y="11"/>
                  </a:cubicBezTo>
                  <a:cubicBezTo>
                    <a:pt x="7" y="13"/>
                    <a:pt x="6" y="14"/>
                    <a:pt x="4" y="14"/>
                  </a:cubicBezTo>
                  <a:cubicBezTo>
                    <a:pt x="0" y="14"/>
                    <a:pt x="0" y="11"/>
                    <a:pt x="0" y="10"/>
                  </a:cubicBezTo>
                  <a:cubicBezTo>
                    <a:pt x="0" y="6"/>
                    <a:pt x="4" y="5"/>
                    <a:pt x="8" y="5"/>
                  </a:cubicBezTo>
                  <a:cubicBezTo>
                    <a:pt x="8" y="5"/>
                    <a:pt x="8" y="5"/>
                    <a:pt x="8" y="5"/>
                  </a:cubicBezTo>
                  <a:cubicBezTo>
                    <a:pt x="8" y="5"/>
                    <a:pt x="8" y="5"/>
                    <a:pt x="8" y="5"/>
                  </a:cubicBezTo>
                  <a:cubicBezTo>
                    <a:pt x="8" y="3"/>
                    <a:pt x="7" y="1"/>
                    <a:pt x="5" y="1"/>
                  </a:cubicBezTo>
                  <a:cubicBezTo>
                    <a:pt x="4" y="1"/>
                    <a:pt x="2" y="2"/>
                    <a:pt x="1" y="2"/>
                  </a:cubicBezTo>
                  <a:cubicBezTo>
                    <a:pt x="1" y="1"/>
                    <a:pt x="1" y="1"/>
                    <a:pt x="1" y="1"/>
                  </a:cubicBezTo>
                  <a:cubicBezTo>
                    <a:pt x="2" y="0"/>
                    <a:pt x="4" y="0"/>
                    <a:pt x="5" y="0"/>
                  </a:cubicBezTo>
                  <a:cubicBezTo>
                    <a:pt x="8" y="0"/>
                    <a:pt x="10" y="1"/>
                    <a:pt x="10" y="5"/>
                  </a:cubicBezTo>
                  <a:cubicBezTo>
                    <a:pt x="10" y="11"/>
                    <a:pt x="10" y="11"/>
                    <a:pt x="10" y="11"/>
                  </a:cubicBezTo>
                  <a:cubicBezTo>
                    <a:pt x="10" y="12"/>
                    <a:pt x="10" y="13"/>
                    <a:pt x="10" y="14"/>
                  </a:cubicBezTo>
                  <a:cubicBezTo>
                    <a:pt x="8" y="14"/>
                    <a:pt x="8" y="14"/>
                    <a:pt x="8" y="14"/>
                  </a:cubicBezTo>
                  <a:lnTo>
                    <a:pt x="8" y="11"/>
                  </a:lnTo>
                  <a:close/>
                  <a:moveTo>
                    <a:pt x="8" y="7"/>
                  </a:moveTo>
                  <a:cubicBezTo>
                    <a:pt x="8" y="7"/>
                    <a:pt x="8" y="7"/>
                    <a:pt x="8" y="7"/>
                  </a:cubicBezTo>
                  <a:cubicBezTo>
                    <a:pt x="5" y="7"/>
                    <a:pt x="1" y="7"/>
                    <a:pt x="1" y="10"/>
                  </a:cubicBezTo>
                  <a:cubicBezTo>
                    <a:pt x="1" y="12"/>
                    <a:pt x="3" y="13"/>
                    <a:pt x="4" y="13"/>
                  </a:cubicBezTo>
                  <a:cubicBezTo>
                    <a:pt x="8" y="13"/>
                    <a:pt x="8" y="9"/>
                    <a:pt x="8" y="8"/>
                  </a:cubicBezTo>
                  <a:lnTo>
                    <a:pt x="8" y="7"/>
                  </a:lnTo>
                  <a:close/>
                </a:path>
              </a:pathLst>
            </a:custGeom>
            <a:solidFill>
              <a:srgbClr val="FFFFFF"/>
            </a:solidFill>
            <a:ln w="9525">
              <a:noFill/>
              <a:round/>
              <a:headEnd/>
              <a:tailEnd/>
            </a:ln>
          </p:spPr>
          <p:txBody>
            <a:bodyPr/>
            <a:lstStyle/>
            <a:p>
              <a:pPr>
                <a:defRPr/>
              </a:pPr>
              <a:endParaRPr lang="en-US"/>
            </a:p>
          </p:txBody>
        </p:sp>
        <p:sp>
          <p:nvSpPr>
            <p:cNvPr id="47" name="Freeform 1469"/>
            <p:cNvSpPr>
              <a:spLocks/>
            </p:cNvSpPr>
            <p:nvPr userDrawn="1"/>
          </p:nvSpPr>
          <p:spPr bwMode="auto">
            <a:xfrm>
              <a:off x="1194" y="435"/>
              <a:ext cx="22" cy="28"/>
            </a:xfrm>
            <a:custGeom>
              <a:avLst/>
              <a:gdLst/>
              <a:ahLst/>
              <a:cxnLst>
                <a:cxn ang="0">
                  <a:pos x="0" y="3"/>
                </a:cxn>
                <a:cxn ang="0">
                  <a:pos x="0" y="0"/>
                </a:cxn>
                <a:cxn ang="0">
                  <a:pos x="2" y="0"/>
                </a:cxn>
                <a:cxn ang="0">
                  <a:pos x="2" y="3"/>
                </a:cxn>
                <a:cxn ang="0">
                  <a:pos x="2" y="3"/>
                </a:cxn>
                <a:cxn ang="0">
                  <a:pos x="6" y="0"/>
                </a:cxn>
                <a:cxn ang="0">
                  <a:pos x="11" y="5"/>
                </a:cxn>
                <a:cxn ang="0">
                  <a:pos x="11" y="14"/>
                </a:cxn>
                <a:cxn ang="0">
                  <a:pos x="9" y="14"/>
                </a:cxn>
                <a:cxn ang="0">
                  <a:pos x="9" y="6"/>
                </a:cxn>
                <a:cxn ang="0">
                  <a:pos x="6" y="1"/>
                </a:cxn>
                <a:cxn ang="0">
                  <a:pos x="2" y="6"/>
                </a:cxn>
                <a:cxn ang="0">
                  <a:pos x="2" y="14"/>
                </a:cxn>
                <a:cxn ang="0">
                  <a:pos x="0" y="14"/>
                </a:cxn>
                <a:cxn ang="0">
                  <a:pos x="0" y="3"/>
                </a:cxn>
              </a:cxnLst>
              <a:rect l="0" t="0" r="r" b="b"/>
              <a:pathLst>
                <a:path w="11"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6" y="0"/>
                  </a:cubicBezTo>
                  <a:cubicBezTo>
                    <a:pt x="9" y="0"/>
                    <a:pt x="11" y="2"/>
                    <a:pt x="11" y="5"/>
                  </a:cubicBezTo>
                  <a:cubicBezTo>
                    <a:pt x="11" y="14"/>
                    <a:pt x="11" y="14"/>
                    <a:pt x="11" y="14"/>
                  </a:cubicBezTo>
                  <a:cubicBezTo>
                    <a:pt x="9" y="14"/>
                    <a:pt x="9" y="14"/>
                    <a:pt x="9" y="14"/>
                  </a:cubicBezTo>
                  <a:cubicBezTo>
                    <a:pt x="9" y="6"/>
                    <a:pt x="9" y="6"/>
                    <a:pt x="9" y="6"/>
                  </a:cubicBezTo>
                  <a:cubicBezTo>
                    <a:pt x="9" y="3"/>
                    <a:pt x="8" y="1"/>
                    <a:pt x="6" y="1"/>
                  </a:cubicBezTo>
                  <a:cubicBezTo>
                    <a:pt x="3" y="1"/>
                    <a:pt x="2" y="4"/>
                    <a:pt x="2" y="6"/>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defRPr/>
              </a:pPr>
              <a:endParaRPr lang="en-US"/>
            </a:p>
          </p:txBody>
        </p:sp>
        <p:sp>
          <p:nvSpPr>
            <p:cNvPr id="48" name="Freeform 1470"/>
            <p:cNvSpPr>
              <a:spLocks/>
            </p:cNvSpPr>
            <p:nvPr userDrawn="1"/>
          </p:nvSpPr>
          <p:spPr bwMode="auto">
            <a:xfrm>
              <a:off x="1224" y="423"/>
              <a:ext cx="20" cy="40"/>
            </a:xfrm>
            <a:custGeom>
              <a:avLst/>
              <a:gdLst/>
              <a:ahLst/>
              <a:cxnLst>
                <a:cxn ang="0">
                  <a:pos x="0" y="0"/>
                </a:cxn>
                <a:cxn ang="0">
                  <a:pos x="2" y="0"/>
                </a:cxn>
                <a:cxn ang="0">
                  <a:pos x="2" y="24"/>
                </a:cxn>
                <a:cxn ang="0">
                  <a:pos x="14" y="12"/>
                </a:cxn>
                <a:cxn ang="0">
                  <a:pos x="18" y="12"/>
                </a:cxn>
                <a:cxn ang="0">
                  <a:pos x="6" y="24"/>
                </a:cxn>
                <a:cxn ang="0">
                  <a:pos x="20" y="40"/>
                </a:cxn>
                <a:cxn ang="0">
                  <a:pos x="16" y="40"/>
                </a:cxn>
                <a:cxn ang="0">
                  <a:pos x="2" y="26"/>
                </a:cxn>
                <a:cxn ang="0">
                  <a:pos x="2" y="40"/>
                </a:cxn>
                <a:cxn ang="0">
                  <a:pos x="0" y="40"/>
                </a:cxn>
                <a:cxn ang="0">
                  <a:pos x="0" y="0"/>
                </a:cxn>
              </a:cxnLst>
              <a:rect l="0" t="0" r="r" b="b"/>
              <a:pathLst>
                <a:path w="20" h="40">
                  <a:moveTo>
                    <a:pt x="0" y="0"/>
                  </a:moveTo>
                  <a:lnTo>
                    <a:pt x="2" y="0"/>
                  </a:lnTo>
                  <a:lnTo>
                    <a:pt x="2" y="24"/>
                  </a:lnTo>
                  <a:lnTo>
                    <a:pt x="14" y="12"/>
                  </a:lnTo>
                  <a:lnTo>
                    <a:pt x="18" y="12"/>
                  </a:lnTo>
                  <a:lnTo>
                    <a:pt x="6" y="24"/>
                  </a:lnTo>
                  <a:lnTo>
                    <a:pt x="20" y="40"/>
                  </a:lnTo>
                  <a:lnTo>
                    <a:pt x="16" y="40"/>
                  </a:lnTo>
                  <a:lnTo>
                    <a:pt x="2" y="26"/>
                  </a:lnTo>
                  <a:lnTo>
                    <a:pt x="2" y="40"/>
                  </a:lnTo>
                  <a:lnTo>
                    <a:pt x="0" y="40"/>
                  </a:lnTo>
                  <a:lnTo>
                    <a:pt x="0" y="0"/>
                  </a:lnTo>
                  <a:close/>
                </a:path>
              </a:pathLst>
            </a:custGeom>
            <a:solidFill>
              <a:srgbClr val="FFFFFF"/>
            </a:solidFill>
            <a:ln w="9525">
              <a:noFill/>
              <a:round/>
              <a:headEnd/>
              <a:tailEnd/>
            </a:ln>
          </p:spPr>
          <p:txBody>
            <a:bodyPr/>
            <a:lstStyle/>
            <a:p>
              <a:pPr>
                <a:defRPr/>
              </a:pPr>
              <a:endParaRPr lang="en-US"/>
            </a:p>
          </p:txBody>
        </p:sp>
        <p:sp>
          <p:nvSpPr>
            <p:cNvPr id="49" name="Freeform 1471"/>
            <p:cNvSpPr>
              <a:spLocks/>
            </p:cNvSpPr>
            <p:nvPr userDrawn="1"/>
          </p:nvSpPr>
          <p:spPr bwMode="auto">
            <a:xfrm>
              <a:off x="1262" y="425"/>
              <a:ext cx="30" cy="38"/>
            </a:xfrm>
            <a:custGeom>
              <a:avLst/>
              <a:gdLst/>
              <a:ahLst/>
              <a:cxnLst>
                <a:cxn ang="0">
                  <a:pos x="13" y="10"/>
                </a:cxn>
                <a:cxn ang="0">
                  <a:pos x="9" y="10"/>
                </a:cxn>
                <a:cxn ang="0">
                  <a:pos x="9" y="9"/>
                </a:cxn>
                <a:cxn ang="0">
                  <a:pos x="15" y="9"/>
                </a:cxn>
                <a:cxn ang="0">
                  <a:pos x="15" y="18"/>
                </a:cxn>
                <a:cxn ang="0">
                  <a:pos x="9" y="19"/>
                </a:cxn>
                <a:cxn ang="0">
                  <a:pos x="0" y="9"/>
                </a:cxn>
                <a:cxn ang="0">
                  <a:pos x="9" y="0"/>
                </a:cxn>
                <a:cxn ang="0">
                  <a:pos x="14" y="1"/>
                </a:cxn>
                <a:cxn ang="0">
                  <a:pos x="14" y="3"/>
                </a:cxn>
                <a:cxn ang="0">
                  <a:pos x="9" y="2"/>
                </a:cxn>
                <a:cxn ang="0">
                  <a:pos x="2" y="9"/>
                </a:cxn>
                <a:cxn ang="0">
                  <a:pos x="9" y="17"/>
                </a:cxn>
                <a:cxn ang="0">
                  <a:pos x="13" y="17"/>
                </a:cxn>
                <a:cxn ang="0">
                  <a:pos x="13" y="10"/>
                </a:cxn>
              </a:cxnLst>
              <a:rect l="0" t="0" r="r" b="b"/>
              <a:pathLst>
                <a:path w="15" h="19">
                  <a:moveTo>
                    <a:pt x="13" y="10"/>
                  </a:moveTo>
                  <a:cubicBezTo>
                    <a:pt x="9" y="10"/>
                    <a:pt x="9" y="10"/>
                    <a:pt x="9" y="10"/>
                  </a:cubicBezTo>
                  <a:cubicBezTo>
                    <a:pt x="9" y="9"/>
                    <a:pt x="9" y="9"/>
                    <a:pt x="9" y="9"/>
                  </a:cubicBezTo>
                  <a:cubicBezTo>
                    <a:pt x="15" y="9"/>
                    <a:pt x="15" y="9"/>
                    <a:pt x="15" y="9"/>
                  </a:cubicBezTo>
                  <a:cubicBezTo>
                    <a:pt x="15" y="18"/>
                    <a:pt x="15" y="18"/>
                    <a:pt x="15" y="18"/>
                  </a:cubicBezTo>
                  <a:cubicBezTo>
                    <a:pt x="13" y="19"/>
                    <a:pt x="11" y="19"/>
                    <a:pt x="9" y="19"/>
                  </a:cubicBezTo>
                  <a:cubicBezTo>
                    <a:pt x="3" y="19"/>
                    <a:pt x="0" y="15"/>
                    <a:pt x="0" y="9"/>
                  </a:cubicBezTo>
                  <a:cubicBezTo>
                    <a:pt x="0" y="4"/>
                    <a:pt x="4" y="0"/>
                    <a:pt x="9" y="0"/>
                  </a:cubicBezTo>
                  <a:cubicBezTo>
                    <a:pt x="11" y="0"/>
                    <a:pt x="13" y="0"/>
                    <a:pt x="14" y="1"/>
                  </a:cubicBezTo>
                  <a:cubicBezTo>
                    <a:pt x="14" y="3"/>
                    <a:pt x="14" y="3"/>
                    <a:pt x="14" y="3"/>
                  </a:cubicBezTo>
                  <a:cubicBezTo>
                    <a:pt x="12" y="2"/>
                    <a:pt x="11" y="2"/>
                    <a:pt x="9" y="2"/>
                  </a:cubicBezTo>
                  <a:cubicBezTo>
                    <a:pt x="4" y="2"/>
                    <a:pt x="2" y="5"/>
                    <a:pt x="2" y="9"/>
                  </a:cubicBezTo>
                  <a:cubicBezTo>
                    <a:pt x="2" y="14"/>
                    <a:pt x="4" y="17"/>
                    <a:pt x="9" y="17"/>
                  </a:cubicBezTo>
                  <a:cubicBezTo>
                    <a:pt x="10" y="17"/>
                    <a:pt x="12" y="17"/>
                    <a:pt x="13" y="17"/>
                  </a:cubicBezTo>
                  <a:lnTo>
                    <a:pt x="13" y="10"/>
                  </a:lnTo>
                  <a:close/>
                </a:path>
              </a:pathLst>
            </a:custGeom>
            <a:solidFill>
              <a:srgbClr val="FFFFFF"/>
            </a:solidFill>
            <a:ln w="9525">
              <a:noFill/>
              <a:round/>
              <a:headEnd/>
              <a:tailEnd/>
            </a:ln>
          </p:spPr>
          <p:txBody>
            <a:bodyPr/>
            <a:lstStyle/>
            <a:p>
              <a:pPr>
                <a:defRPr/>
              </a:pPr>
              <a:endParaRPr lang="en-US"/>
            </a:p>
          </p:txBody>
        </p:sp>
        <p:sp>
          <p:nvSpPr>
            <p:cNvPr id="50" name="Freeform 1472"/>
            <p:cNvSpPr>
              <a:spLocks/>
            </p:cNvSpPr>
            <p:nvPr userDrawn="1"/>
          </p:nvSpPr>
          <p:spPr bwMode="auto">
            <a:xfrm>
              <a:off x="1300" y="435"/>
              <a:ext cx="12" cy="28"/>
            </a:xfrm>
            <a:custGeom>
              <a:avLst/>
              <a:gdLst/>
              <a:ahLst/>
              <a:cxnLst>
                <a:cxn ang="0">
                  <a:pos x="0" y="3"/>
                </a:cxn>
                <a:cxn ang="0">
                  <a:pos x="0" y="0"/>
                </a:cxn>
                <a:cxn ang="0">
                  <a:pos x="1" y="0"/>
                </a:cxn>
                <a:cxn ang="0">
                  <a:pos x="1"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1" y="0"/>
                    <a:pt x="1" y="0"/>
                    <a:pt x="1" y="0"/>
                  </a:cubicBezTo>
                  <a:cubicBezTo>
                    <a:pt x="1" y="3"/>
                    <a:pt x="1" y="3"/>
                    <a:pt x="1" y="3"/>
                  </a:cubicBezTo>
                  <a:cubicBezTo>
                    <a:pt x="2" y="3"/>
                    <a:pt x="2" y="3"/>
                    <a:pt x="2" y="3"/>
                  </a:cubicBezTo>
                  <a:cubicBezTo>
                    <a:pt x="2" y="1"/>
                    <a:pt x="3" y="0"/>
                    <a:pt x="5" y="0"/>
                  </a:cubicBezTo>
                  <a:cubicBezTo>
                    <a:pt x="5" y="0"/>
                    <a:pt x="6" y="0"/>
                    <a:pt x="6" y="0"/>
                  </a:cubicBezTo>
                  <a:cubicBezTo>
                    <a:pt x="6" y="2"/>
                    <a:pt x="6" y="2"/>
                    <a:pt x="6" y="2"/>
                  </a:cubicBezTo>
                  <a:cubicBezTo>
                    <a:pt x="6" y="2"/>
                    <a:pt x="5" y="2"/>
                    <a:pt x="5" y="2"/>
                  </a:cubicBezTo>
                  <a:cubicBezTo>
                    <a:pt x="2"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defRPr/>
              </a:pPr>
              <a:endParaRPr lang="en-US"/>
            </a:p>
          </p:txBody>
        </p:sp>
        <p:sp>
          <p:nvSpPr>
            <p:cNvPr id="51" name="Freeform 1473"/>
            <p:cNvSpPr>
              <a:spLocks noEditPoints="1"/>
            </p:cNvSpPr>
            <p:nvPr userDrawn="1"/>
          </p:nvSpPr>
          <p:spPr bwMode="auto">
            <a:xfrm>
              <a:off x="1314" y="435"/>
              <a:ext cx="24" cy="28"/>
            </a:xfrm>
            <a:custGeom>
              <a:avLst/>
              <a:gdLst/>
              <a:ahLst/>
              <a:cxnLst>
                <a:cxn ang="0">
                  <a:pos x="6" y="0"/>
                </a:cxn>
                <a:cxn ang="0">
                  <a:pos x="12" y="7"/>
                </a:cxn>
                <a:cxn ang="0">
                  <a:pos x="6" y="14"/>
                </a:cxn>
                <a:cxn ang="0">
                  <a:pos x="0" y="7"/>
                </a:cxn>
                <a:cxn ang="0">
                  <a:pos x="6" y="0"/>
                </a:cxn>
                <a:cxn ang="0">
                  <a:pos x="6" y="13"/>
                </a:cxn>
                <a:cxn ang="0">
                  <a:pos x="10"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0" y="10"/>
                    <a:pt x="10" y="7"/>
                  </a:cubicBezTo>
                  <a:cubicBezTo>
                    <a:pt x="10"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defRPr/>
              </a:pPr>
              <a:endParaRPr lang="en-US"/>
            </a:p>
          </p:txBody>
        </p:sp>
        <p:sp>
          <p:nvSpPr>
            <p:cNvPr id="52" name="Freeform 1474"/>
            <p:cNvSpPr>
              <a:spLocks/>
            </p:cNvSpPr>
            <p:nvPr userDrawn="1"/>
          </p:nvSpPr>
          <p:spPr bwMode="auto">
            <a:xfrm>
              <a:off x="1344" y="435"/>
              <a:ext cx="20" cy="28"/>
            </a:xfrm>
            <a:custGeom>
              <a:avLst/>
              <a:gdLst/>
              <a:ahLst/>
              <a:cxnLst>
                <a:cxn ang="0">
                  <a:pos x="11" y="10"/>
                </a:cxn>
                <a:cxn ang="0">
                  <a:pos x="11" y="14"/>
                </a:cxn>
                <a:cxn ang="0">
                  <a:pos x="9" y="14"/>
                </a:cxn>
                <a:cxn ang="0">
                  <a:pos x="9" y="11"/>
                </a:cxn>
                <a:cxn ang="0">
                  <a:pos x="9" y="11"/>
                </a:cxn>
                <a:cxn ang="0">
                  <a:pos x="5" y="14"/>
                </a:cxn>
                <a:cxn ang="0">
                  <a:pos x="0" y="9"/>
                </a:cxn>
                <a:cxn ang="0">
                  <a:pos x="0" y="0"/>
                </a:cxn>
                <a:cxn ang="0">
                  <a:pos x="2" y="0"/>
                </a:cxn>
                <a:cxn ang="0">
                  <a:pos x="2" y="8"/>
                </a:cxn>
                <a:cxn ang="0">
                  <a:pos x="5" y="13"/>
                </a:cxn>
                <a:cxn ang="0">
                  <a:pos x="9" y="8"/>
                </a:cxn>
                <a:cxn ang="0">
                  <a:pos x="9" y="0"/>
                </a:cxn>
                <a:cxn ang="0">
                  <a:pos x="11" y="0"/>
                </a:cxn>
                <a:cxn ang="0">
                  <a:pos x="11" y="10"/>
                </a:cxn>
              </a:cxnLst>
              <a:rect l="0" t="0" r="r" b="b"/>
              <a:pathLst>
                <a:path w="11" h="14">
                  <a:moveTo>
                    <a:pt x="11" y="10"/>
                  </a:moveTo>
                  <a:cubicBezTo>
                    <a:pt x="11" y="11"/>
                    <a:pt x="11" y="13"/>
                    <a:pt x="11" y="14"/>
                  </a:cubicBezTo>
                  <a:cubicBezTo>
                    <a:pt x="9" y="14"/>
                    <a:pt x="9" y="14"/>
                    <a:pt x="9" y="14"/>
                  </a:cubicBezTo>
                  <a:cubicBezTo>
                    <a:pt x="9" y="11"/>
                    <a:pt x="9" y="11"/>
                    <a:pt x="9" y="11"/>
                  </a:cubicBezTo>
                  <a:cubicBezTo>
                    <a:pt x="9" y="11"/>
                    <a:pt x="9" y="11"/>
                    <a:pt x="9" y="11"/>
                  </a:cubicBezTo>
                  <a:cubicBezTo>
                    <a:pt x="8" y="12"/>
                    <a:pt x="7" y="14"/>
                    <a:pt x="5" y="14"/>
                  </a:cubicBezTo>
                  <a:cubicBezTo>
                    <a:pt x="1" y="14"/>
                    <a:pt x="0" y="12"/>
                    <a:pt x="0" y="9"/>
                  </a:cubicBezTo>
                  <a:cubicBezTo>
                    <a:pt x="0" y="0"/>
                    <a:pt x="0" y="0"/>
                    <a:pt x="0" y="0"/>
                  </a:cubicBezTo>
                  <a:cubicBezTo>
                    <a:pt x="2" y="0"/>
                    <a:pt x="2" y="0"/>
                    <a:pt x="2" y="0"/>
                  </a:cubicBezTo>
                  <a:cubicBezTo>
                    <a:pt x="2" y="8"/>
                    <a:pt x="2" y="8"/>
                    <a:pt x="2" y="8"/>
                  </a:cubicBezTo>
                  <a:cubicBezTo>
                    <a:pt x="2" y="11"/>
                    <a:pt x="3" y="13"/>
                    <a:pt x="5" y="13"/>
                  </a:cubicBezTo>
                  <a:cubicBezTo>
                    <a:pt x="8" y="13"/>
                    <a:pt x="9" y="10"/>
                    <a:pt x="9" y="8"/>
                  </a:cubicBezTo>
                  <a:cubicBezTo>
                    <a:pt x="9" y="0"/>
                    <a:pt x="9" y="0"/>
                    <a:pt x="9" y="0"/>
                  </a:cubicBezTo>
                  <a:cubicBezTo>
                    <a:pt x="11" y="0"/>
                    <a:pt x="11" y="0"/>
                    <a:pt x="11" y="0"/>
                  </a:cubicBezTo>
                  <a:lnTo>
                    <a:pt x="11" y="10"/>
                  </a:lnTo>
                  <a:close/>
                </a:path>
              </a:pathLst>
            </a:custGeom>
            <a:solidFill>
              <a:srgbClr val="FFFFFF"/>
            </a:solidFill>
            <a:ln w="9525">
              <a:noFill/>
              <a:round/>
              <a:headEnd/>
              <a:tailEnd/>
            </a:ln>
          </p:spPr>
          <p:txBody>
            <a:bodyPr/>
            <a:lstStyle/>
            <a:p>
              <a:pPr>
                <a:defRPr/>
              </a:pPr>
              <a:endParaRPr lang="en-US"/>
            </a:p>
          </p:txBody>
        </p:sp>
        <p:sp>
          <p:nvSpPr>
            <p:cNvPr id="53" name="Freeform 1475"/>
            <p:cNvSpPr>
              <a:spLocks noEditPoints="1"/>
            </p:cNvSpPr>
            <p:nvPr userDrawn="1"/>
          </p:nvSpPr>
          <p:spPr bwMode="auto">
            <a:xfrm>
              <a:off x="1372" y="435"/>
              <a:ext cx="24" cy="38"/>
            </a:xfrm>
            <a:custGeom>
              <a:avLst/>
              <a:gdLst/>
              <a:ahLst/>
              <a:cxnLst>
                <a:cxn ang="0">
                  <a:pos x="0" y="0"/>
                </a:cxn>
                <a:cxn ang="0">
                  <a:pos x="2" y="0"/>
                </a:cxn>
                <a:cxn ang="0">
                  <a:pos x="2" y="3"/>
                </a:cxn>
                <a:cxn ang="0">
                  <a:pos x="2" y="3"/>
                </a:cxn>
                <a:cxn ang="0">
                  <a:pos x="6" y="0"/>
                </a:cxn>
                <a:cxn ang="0">
                  <a:pos x="12" y="7"/>
                </a:cxn>
                <a:cxn ang="0">
                  <a:pos x="6" y="14"/>
                </a:cxn>
                <a:cxn ang="0">
                  <a:pos x="2" y="11"/>
                </a:cxn>
                <a:cxn ang="0">
                  <a:pos x="2" y="11"/>
                </a:cxn>
                <a:cxn ang="0">
                  <a:pos x="2" y="19"/>
                </a:cxn>
                <a:cxn ang="0">
                  <a:pos x="0" y="19"/>
                </a:cxn>
                <a:cxn ang="0">
                  <a:pos x="0" y="0"/>
                </a:cxn>
                <a:cxn ang="0">
                  <a:pos x="6" y="1"/>
                </a:cxn>
                <a:cxn ang="0">
                  <a:pos x="2" y="7"/>
                </a:cxn>
                <a:cxn ang="0">
                  <a:pos x="6" y="13"/>
                </a:cxn>
                <a:cxn ang="0">
                  <a:pos x="10" y="7"/>
                </a:cxn>
                <a:cxn ang="0">
                  <a:pos x="6" y="1"/>
                </a:cxn>
              </a:cxnLst>
              <a:rect l="0" t="0" r="r" b="b"/>
              <a:pathLst>
                <a:path w="12" h="19">
                  <a:moveTo>
                    <a:pt x="0" y="0"/>
                  </a:moveTo>
                  <a:cubicBezTo>
                    <a:pt x="2" y="0"/>
                    <a:pt x="2" y="0"/>
                    <a:pt x="2" y="0"/>
                  </a:cubicBezTo>
                  <a:cubicBezTo>
                    <a:pt x="2" y="3"/>
                    <a:pt x="2" y="3"/>
                    <a:pt x="2" y="3"/>
                  </a:cubicBezTo>
                  <a:cubicBezTo>
                    <a:pt x="2" y="3"/>
                    <a:pt x="2" y="3"/>
                    <a:pt x="2" y="3"/>
                  </a:cubicBezTo>
                  <a:cubicBezTo>
                    <a:pt x="2" y="2"/>
                    <a:pt x="3" y="0"/>
                    <a:pt x="6" y="0"/>
                  </a:cubicBezTo>
                  <a:cubicBezTo>
                    <a:pt x="10" y="0"/>
                    <a:pt x="12" y="3"/>
                    <a:pt x="12" y="7"/>
                  </a:cubicBezTo>
                  <a:cubicBezTo>
                    <a:pt x="12" y="11"/>
                    <a:pt x="10" y="14"/>
                    <a:pt x="6" y="14"/>
                  </a:cubicBezTo>
                  <a:cubicBezTo>
                    <a:pt x="4" y="14"/>
                    <a:pt x="3" y="13"/>
                    <a:pt x="2" y="11"/>
                  </a:cubicBezTo>
                  <a:cubicBezTo>
                    <a:pt x="2" y="11"/>
                    <a:pt x="2" y="11"/>
                    <a:pt x="2" y="11"/>
                  </a:cubicBezTo>
                  <a:cubicBezTo>
                    <a:pt x="2" y="19"/>
                    <a:pt x="2" y="19"/>
                    <a:pt x="2" y="19"/>
                  </a:cubicBezTo>
                  <a:cubicBezTo>
                    <a:pt x="0" y="19"/>
                    <a:pt x="0" y="19"/>
                    <a:pt x="0" y="19"/>
                  </a:cubicBezTo>
                  <a:lnTo>
                    <a:pt x="0" y="0"/>
                  </a:lnTo>
                  <a:close/>
                  <a:moveTo>
                    <a:pt x="6" y="1"/>
                  </a:moveTo>
                  <a:cubicBezTo>
                    <a:pt x="3" y="1"/>
                    <a:pt x="2" y="5"/>
                    <a:pt x="2" y="7"/>
                  </a:cubicBezTo>
                  <a:cubicBezTo>
                    <a:pt x="2" y="9"/>
                    <a:pt x="3" y="13"/>
                    <a:pt x="6" y="13"/>
                  </a:cubicBezTo>
                  <a:cubicBezTo>
                    <a:pt x="9" y="13"/>
                    <a:pt x="10" y="10"/>
                    <a:pt x="10" y="7"/>
                  </a:cubicBezTo>
                  <a:cubicBezTo>
                    <a:pt x="10" y="4"/>
                    <a:pt x="9" y="1"/>
                    <a:pt x="6" y="1"/>
                  </a:cubicBezTo>
                  <a:close/>
                </a:path>
              </a:pathLst>
            </a:custGeom>
            <a:solidFill>
              <a:srgbClr val="FFFFFF"/>
            </a:solidFill>
            <a:ln w="9525">
              <a:noFill/>
              <a:round/>
              <a:headEnd/>
              <a:tailEnd/>
            </a:ln>
          </p:spPr>
          <p:txBody>
            <a:bodyPr/>
            <a:lstStyle/>
            <a:p>
              <a:pPr>
                <a:defRPr/>
              </a:pPr>
              <a:endParaRPr lang="en-US"/>
            </a:p>
          </p:txBody>
        </p:sp>
        <p:sp>
          <p:nvSpPr>
            <p:cNvPr id="54" name="Freeform 1476"/>
            <p:cNvSpPr>
              <a:spLocks noEditPoints="1"/>
            </p:cNvSpPr>
            <p:nvPr userDrawn="1"/>
          </p:nvSpPr>
          <p:spPr bwMode="auto">
            <a:xfrm>
              <a:off x="257" y="248"/>
              <a:ext cx="212" cy="211"/>
            </a:xfrm>
            <a:custGeom>
              <a:avLst/>
              <a:gdLst/>
              <a:ahLst/>
              <a:cxnLst>
                <a:cxn ang="0">
                  <a:pos x="106" y="30"/>
                </a:cxn>
                <a:cxn ang="0">
                  <a:pos x="106" y="0"/>
                </a:cxn>
                <a:cxn ang="0">
                  <a:pos x="106" y="0"/>
                </a:cxn>
                <a:cxn ang="0">
                  <a:pos x="76" y="0"/>
                </a:cxn>
                <a:cxn ang="0">
                  <a:pos x="106" y="30"/>
                </a:cxn>
                <a:cxn ang="0">
                  <a:pos x="29" y="0"/>
                </a:cxn>
                <a:cxn ang="0">
                  <a:pos x="0" y="0"/>
                </a:cxn>
                <a:cxn ang="0">
                  <a:pos x="0" y="0"/>
                </a:cxn>
                <a:cxn ang="0">
                  <a:pos x="0" y="30"/>
                </a:cxn>
                <a:cxn ang="0">
                  <a:pos x="29" y="0"/>
                </a:cxn>
                <a:cxn ang="0">
                  <a:pos x="76" y="106"/>
                </a:cxn>
                <a:cxn ang="0">
                  <a:pos x="106" y="106"/>
                </a:cxn>
                <a:cxn ang="0">
                  <a:pos x="106" y="106"/>
                </a:cxn>
                <a:cxn ang="0">
                  <a:pos x="106" y="77"/>
                </a:cxn>
                <a:cxn ang="0">
                  <a:pos x="76" y="106"/>
                </a:cxn>
                <a:cxn ang="0">
                  <a:pos x="0" y="77"/>
                </a:cxn>
                <a:cxn ang="0">
                  <a:pos x="0" y="106"/>
                </a:cxn>
                <a:cxn ang="0">
                  <a:pos x="0" y="106"/>
                </a:cxn>
                <a:cxn ang="0">
                  <a:pos x="29" y="106"/>
                </a:cxn>
                <a:cxn ang="0">
                  <a:pos x="0" y="77"/>
                </a:cxn>
              </a:cxnLst>
              <a:rect l="0" t="0" r="r" b="b"/>
              <a:pathLst>
                <a:path w="106" h="106">
                  <a:moveTo>
                    <a:pt x="106" y="30"/>
                  </a:moveTo>
                  <a:cubicBezTo>
                    <a:pt x="106" y="0"/>
                    <a:pt x="106" y="0"/>
                    <a:pt x="106" y="0"/>
                  </a:cubicBezTo>
                  <a:cubicBezTo>
                    <a:pt x="106" y="0"/>
                    <a:pt x="106" y="0"/>
                    <a:pt x="106" y="0"/>
                  </a:cubicBezTo>
                  <a:cubicBezTo>
                    <a:pt x="76" y="0"/>
                    <a:pt x="76" y="0"/>
                    <a:pt x="76" y="0"/>
                  </a:cubicBezTo>
                  <a:cubicBezTo>
                    <a:pt x="90" y="6"/>
                    <a:pt x="100" y="16"/>
                    <a:pt x="106" y="30"/>
                  </a:cubicBezTo>
                  <a:close/>
                  <a:moveTo>
                    <a:pt x="29" y="0"/>
                  </a:moveTo>
                  <a:cubicBezTo>
                    <a:pt x="0" y="0"/>
                    <a:pt x="0" y="0"/>
                    <a:pt x="0" y="0"/>
                  </a:cubicBezTo>
                  <a:cubicBezTo>
                    <a:pt x="0" y="0"/>
                    <a:pt x="0" y="0"/>
                    <a:pt x="0" y="0"/>
                  </a:cubicBezTo>
                  <a:cubicBezTo>
                    <a:pt x="0" y="30"/>
                    <a:pt x="0" y="30"/>
                    <a:pt x="0" y="30"/>
                  </a:cubicBezTo>
                  <a:cubicBezTo>
                    <a:pt x="6" y="16"/>
                    <a:pt x="16" y="6"/>
                    <a:pt x="29" y="0"/>
                  </a:cubicBezTo>
                  <a:close/>
                  <a:moveTo>
                    <a:pt x="76" y="106"/>
                  </a:moveTo>
                  <a:cubicBezTo>
                    <a:pt x="106" y="106"/>
                    <a:pt x="106" y="106"/>
                    <a:pt x="106" y="106"/>
                  </a:cubicBezTo>
                  <a:cubicBezTo>
                    <a:pt x="106" y="106"/>
                    <a:pt x="106" y="106"/>
                    <a:pt x="106" y="106"/>
                  </a:cubicBezTo>
                  <a:cubicBezTo>
                    <a:pt x="106" y="77"/>
                    <a:pt x="106" y="77"/>
                    <a:pt x="106" y="77"/>
                  </a:cubicBezTo>
                  <a:cubicBezTo>
                    <a:pt x="100" y="90"/>
                    <a:pt x="90" y="101"/>
                    <a:pt x="76" y="106"/>
                  </a:cubicBezTo>
                  <a:close/>
                  <a:moveTo>
                    <a:pt x="0" y="77"/>
                  </a:moveTo>
                  <a:cubicBezTo>
                    <a:pt x="0" y="106"/>
                    <a:pt x="0" y="106"/>
                    <a:pt x="0" y="106"/>
                  </a:cubicBezTo>
                  <a:cubicBezTo>
                    <a:pt x="0" y="106"/>
                    <a:pt x="0" y="106"/>
                    <a:pt x="0" y="106"/>
                  </a:cubicBezTo>
                  <a:cubicBezTo>
                    <a:pt x="29" y="106"/>
                    <a:pt x="29" y="106"/>
                    <a:pt x="29" y="106"/>
                  </a:cubicBezTo>
                  <a:cubicBezTo>
                    <a:pt x="16" y="101"/>
                    <a:pt x="6" y="90"/>
                    <a:pt x="0" y="77"/>
                  </a:cubicBezTo>
                  <a:close/>
                </a:path>
              </a:pathLst>
            </a:custGeom>
            <a:solidFill>
              <a:srgbClr val="FFFFFF"/>
            </a:solidFill>
            <a:ln w="9525">
              <a:noFill/>
              <a:round/>
              <a:headEnd/>
              <a:tailEnd/>
            </a:ln>
          </p:spPr>
          <p:txBody>
            <a:bodyPr/>
            <a:lstStyle/>
            <a:p>
              <a:pPr>
                <a:defRPr/>
              </a:pPr>
              <a:endParaRPr lang="en-US"/>
            </a:p>
          </p:txBody>
        </p:sp>
        <p:sp>
          <p:nvSpPr>
            <p:cNvPr id="55" name="Freeform 1477"/>
            <p:cNvSpPr>
              <a:spLocks/>
            </p:cNvSpPr>
            <p:nvPr userDrawn="1"/>
          </p:nvSpPr>
          <p:spPr bwMode="auto">
            <a:xfrm>
              <a:off x="295" y="395"/>
              <a:ext cx="56" cy="58"/>
            </a:xfrm>
            <a:custGeom>
              <a:avLst/>
              <a:gdLst/>
              <a:ahLst/>
              <a:cxnLst>
                <a:cxn ang="0">
                  <a:pos x="2" y="3"/>
                </a:cxn>
                <a:cxn ang="0">
                  <a:pos x="1" y="6"/>
                </a:cxn>
                <a:cxn ang="0">
                  <a:pos x="2" y="7"/>
                </a:cxn>
                <a:cxn ang="0">
                  <a:pos x="2" y="7"/>
                </a:cxn>
                <a:cxn ang="0">
                  <a:pos x="11" y="15"/>
                </a:cxn>
                <a:cxn ang="0">
                  <a:pos x="14" y="21"/>
                </a:cxn>
                <a:cxn ang="0">
                  <a:pos x="15" y="24"/>
                </a:cxn>
                <a:cxn ang="0">
                  <a:pos x="17" y="26"/>
                </a:cxn>
                <a:cxn ang="0">
                  <a:pos x="16" y="25"/>
                </a:cxn>
                <a:cxn ang="0">
                  <a:pos x="16" y="26"/>
                </a:cxn>
                <a:cxn ang="0">
                  <a:pos x="18" y="27"/>
                </a:cxn>
                <a:cxn ang="0">
                  <a:pos x="17" y="26"/>
                </a:cxn>
                <a:cxn ang="0">
                  <a:pos x="18" y="28"/>
                </a:cxn>
                <a:cxn ang="0">
                  <a:pos x="18" y="27"/>
                </a:cxn>
                <a:cxn ang="0">
                  <a:pos x="19" y="28"/>
                </a:cxn>
                <a:cxn ang="0">
                  <a:pos x="19" y="28"/>
                </a:cxn>
                <a:cxn ang="0">
                  <a:pos x="19" y="28"/>
                </a:cxn>
                <a:cxn ang="0">
                  <a:pos x="19" y="28"/>
                </a:cxn>
                <a:cxn ang="0">
                  <a:pos x="19" y="28"/>
                </a:cxn>
                <a:cxn ang="0">
                  <a:pos x="21" y="29"/>
                </a:cxn>
                <a:cxn ang="0">
                  <a:pos x="21" y="29"/>
                </a:cxn>
                <a:cxn ang="0">
                  <a:pos x="21" y="29"/>
                </a:cxn>
                <a:cxn ang="0">
                  <a:pos x="21" y="29"/>
                </a:cxn>
                <a:cxn ang="0">
                  <a:pos x="22" y="29"/>
                </a:cxn>
                <a:cxn ang="0">
                  <a:pos x="21" y="27"/>
                </a:cxn>
                <a:cxn ang="0">
                  <a:pos x="20" y="26"/>
                </a:cxn>
                <a:cxn ang="0">
                  <a:pos x="20" y="25"/>
                </a:cxn>
                <a:cxn ang="0">
                  <a:pos x="20" y="25"/>
                </a:cxn>
                <a:cxn ang="0">
                  <a:pos x="20" y="25"/>
                </a:cxn>
                <a:cxn ang="0">
                  <a:pos x="19" y="24"/>
                </a:cxn>
                <a:cxn ang="0">
                  <a:pos x="20" y="24"/>
                </a:cxn>
                <a:cxn ang="0">
                  <a:pos x="20" y="23"/>
                </a:cxn>
                <a:cxn ang="0">
                  <a:pos x="20" y="21"/>
                </a:cxn>
                <a:cxn ang="0">
                  <a:pos x="23" y="21"/>
                </a:cxn>
                <a:cxn ang="0">
                  <a:pos x="24" y="19"/>
                </a:cxn>
                <a:cxn ang="0">
                  <a:pos x="23" y="17"/>
                </a:cxn>
                <a:cxn ang="0">
                  <a:pos x="26" y="16"/>
                </a:cxn>
                <a:cxn ang="0">
                  <a:pos x="26" y="13"/>
                </a:cxn>
                <a:cxn ang="0">
                  <a:pos x="26" y="11"/>
                </a:cxn>
                <a:cxn ang="0">
                  <a:pos x="27" y="8"/>
                </a:cxn>
                <a:cxn ang="0">
                  <a:pos x="21" y="7"/>
                </a:cxn>
                <a:cxn ang="0">
                  <a:pos x="18" y="6"/>
                </a:cxn>
                <a:cxn ang="0">
                  <a:pos x="17" y="7"/>
                </a:cxn>
                <a:cxn ang="0">
                  <a:pos x="17" y="6"/>
                </a:cxn>
                <a:cxn ang="0">
                  <a:pos x="15" y="3"/>
                </a:cxn>
                <a:cxn ang="0">
                  <a:pos x="12" y="3"/>
                </a:cxn>
                <a:cxn ang="0">
                  <a:pos x="10" y="2"/>
                </a:cxn>
                <a:cxn ang="0">
                  <a:pos x="8" y="1"/>
                </a:cxn>
                <a:cxn ang="0">
                  <a:pos x="9" y="1"/>
                </a:cxn>
                <a:cxn ang="0">
                  <a:pos x="5" y="0"/>
                </a:cxn>
                <a:cxn ang="0">
                  <a:pos x="4" y="2"/>
                </a:cxn>
                <a:cxn ang="0">
                  <a:pos x="4" y="2"/>
                </a:cxn>
                <a:cxn ang="0">
                  <a:pos x="4" y="0"/>
                </a:cxn>
                <a:cxn ang="0">
                  <a:pos x="2" y="3"/>
                </a:cxn>
              </a:cxnLst>
              <a:rect l="0" t="0" r="r" b="b"/>
              <a:pathLst>
                <a:path w="28" h="29">
                  <a:moveTo>
                    <a:pt x="2" y="3"/>
                  </a:moveTo>
                  <a:cubicBezTo>
                    <a:pt x="2" y="5"/>
                    <a:pt x="2" y="5"/>
                    <a:pt x="1" y="6"/>
                  </a:cubicBezTo>
                  <a:cubicBezTo>
                    <a:pt x="1" y="6"/>
                    <a:pt x="1" y="7"/>
                    <a:pt x="2" y="7"/>
                  </a:cubicBezTo>
                  <a:cubicBezTo>
                    <a:pt x="2" y="7"/>
                    <a:pt x="2" y="7"/>
                    <a:pt x="2" y="7"/>
                  </a:cubicBezTo>
                  <a:cubicBezTo>
                    <a:pt x="0" y="9"/>
                    <a:pt x="9" y="13"/>
                    <a:pt x="11" y="15"/>
                  </a:cubicBezTo>
                  <a:cubicBezTo>
                    <a:pt x="12" y="16"/>
                    <a:pt x="13" y="19"/>
                    <a:pt x="14" y="21"/>
                  </a:cubicBezTo>
                  <a:cubicBezTo>
                    <a:pt x="14" y="22"/>
                    <a:pt x="14" y="23"/>
                    <a:pt x="15" y="24"/>
                  </a:cubicBezTo>
                  <a:cubicBezTo>
                    <a:pt x="16" y="24"/>
                    <a:pt x="16" y="24"/>
                    <a:pt x="17" y="26"/>
                  </a:cubicBezTo>
                  <a:cubicBezTo>
                    <a:pt x="16" y="25"/>
                    <a:pt x="16" y="25"/>
                    <a:pt x="16" y="25"/>
                  </a:cubicBezTo>
                  <a:cubicBezTo>
                    <a:pt x="16" y="25"/>
                    <a:pt x="16" y="26"/>
                    <a:pt x="16" y="26"/>
                  </a:cubicBezTo>
                  <a:cubicBezTo>
                    <a:pt x="17" y="26"/>
                    <a:pt x="17" y="26"/>
                    <a:pt x="18" y="27"/>
                  </a:cubicBezTo>
                  <a:cubicBezTo>
                    <a:pt x="17" y="26"/>
                    <a:pt x="17" y="26"/>
                    <a:pt x="17" y="26"/>
                  </a:cubicBezTo>
                  <a:cubicBezTo>
                    <a:pt x="17" y="27"/>
                    <a:pt x="18" y="27"/>
                    <a:pt x="18" y="28"/>
                  </a:cubicBezTo>
                  <a:cubicBezTo>
                    <a:pt x="18" y="27"/>
                    <a:pt x="18" y="27"/>
                    <a:pt x="18" y="27"/>
                  </a:cubicBezTo>
                  <a:cubicBezTo>
                    <a:pt x="19" y="28"/>
                    <a:pt x="19" y="28"/>
                    <a:pt x="19" y="28"/>
                  </a:cubicBezTo>
                  <a:cubicBezTo>
                    <a:pt x="18" y="27"/>
                    <a:pt x="19" y="28"/>
                    <a:pt x="19" y="28"/>
                  </a:cubicBezTo>
                  <a:cubicBezTo>
                    <a:pt x="19" y="28"/>
                    <a:pt x="19" y="28"/>
                    <a:pt x="19" y="28"/>
                  </a:cubicBezTo>
                  <a:cubicBezTo>
                    <a:pt x="19" y="28"/>
                    <a:pt x="19" y="28"/>
                    <a:pt x="19" y="28"/>
                  </a:cubicBezTo>
                  <a:cubicBezTo>
                    <a:pt x="19" y="28"/>
                    <a:pt x="19" y="28"/>
                    <a:pt x="19" y="28"/>
                  </a:cubicBezTo>
                  <a:cubicBezTo>
                    <a:pt x="20" y="28"/>
                    <a:pt x="20" y="29"/>
                    <a:pt x="21" y="29"/>
                  </a:cubicBezTo>
                  <a:cubicBezTo>
                    <a:pt x="21" y="29"/>
                    <a:pt x="21" y="29"/>
                    <a:pt x="21" y="29"/>
                  </a:cubicBezTo>
                  <a:cubicBezTo>
                    <a:pt x="21" y="29"/>
                    <a:pt x="21" y="29"/>
                    <a:pt x="21" y="29"/>
                  </a:cubicBezTo>
                  <a:cubicBezTo>
                    <a:pt x="21" y="29"/>
                    <a:pt x="21" y="29"/>
                    <a:pt x="21" y="29"/>
                  </a:cubicBezTo>
                  <a:cubicBezTo>
                    <a:pt x="22" y="29"/>
                    <a:pt x="22" y="29"/>
                    <a:pt x="22" y="29"/>
                  </a:cubicBezTo>
                  <a:cubicBezTo>
                    <a:pt x="20" y="28"/>
                    <a:pt x="22" y="28"/>
                    <a:pt x="21" y="27"/>
                  </a:cubicBezTo>
                  <a:cubicBezTo>
                    <a:pt x="21" y="26"/>
                    <a:pt x="19" y="26"/>
                    <a:pt x="20" y="26"/>
                  </a:cubicBezTo>
                  <a:cubicBezTo>
                    <a:pt x="20" y="25"/>
                    <a:pt x="20" y="25"/>
                    <a:pt x="20" y="25"/>
                  </a:cubicBezTo>
                  <a:cubicBezTo>
                    <a:pt x="20" y="25"/>
                    <a:pt x="20" y="25"/>
                    <a:pt x="20" y="25"/>
                  </a:cubicBezTo>
                  <a:cubicBezTo>
                    <a:pt x="20" y="25"/>
                    <a:pt x="20" y="25"/>
                    <a:pt x="20" y="25"/>
                  </a:cubicBezTo>
                  <a:cubicBezTo>
                    <a:pt x="20" y="25"/>
                    <a:pt x="20" y="24"/>
                    <a:pt x="19" y="24"/>
                  </a:cubicBezTo>
                  <a:cubicBezTo>
                    <a:pt x="19" y="24"/>
                    <a:pt x="20" y="24"/>
                    <a:pt x="20" y="24"/>
                  </a:cubicBezTo>
                  <a:cubicBezTo>
                    <a:pt x="20" y="23"/>
                    <a:pt x="20" y="23"/>
                    <a:pt x="20" y="23"/>
                  </a:cubicBezTo>
                  <a:cubicBezTo>
                    <a:pt x="23" y="24"/>
                    <a:pt x="22" y="22"/>
                    <a:pt x="20" y="21"/>
                  </a:cubicBezTo>
                  <a:cubicBezTo>
                    <a:pt x="22" y="22"/>
                    <a:pt x="22" y="21"/>
                    <a:pt x="23" y="21"/>
                  </a:cubicBezTo>
                  <a:cubicBezTo>
                    <a:pt x="23" y="20"/>
                    <a:pt x="23" y="20"/>
                    <a:pt x="24" y="19"/>
                  </a:cubicBezTo>
                  <a:cubicBezTo>
                    <a:pt x="24" y="18"/>
                    <a:pt x="23" y="18"/>
                    <a:pt x="23" y="17"/>
                  </a:cubicBezTo>
                  <a:cubicBezTo>
                    <a:pt x="24" y="16"/>
                    <a:pt x="25" y="17"/>
                    <a:pt x="26" y="16"/>
                  </a:cubicBezTo>
                  <a:cubicBezTo>
                    <a:pt x="26" y="15"/>
                    <a:pt x="27" y="15"/>
                    <a:pt x="26" y="13"/>
                  </a:cubicBezTo>
                  <a:cubicBezTo>
                    <a:pt x="26" y="12"/>
                    <a:pt x="26" y="12"/>
                    <a:pt x="26" y="11"/>
                  </a:cubicBezTo>
                  <a:cubicBezTo>
                    <a:pt x="27" y="10"/>
                    <a:pt x="28" y="9"/>
                    <a:pt x="27" y="8"/>
                  </a:cubicBezTo>
                  <a:cubicBezTo>
                    <a:pt x="26" y="7"/>
                    <a:pt x="22" y="6"/>
                    <a:pt x="21" y="7"/>
                  </a:cubicBezTo>
                  <a:cubicBezTo>
                    <a:pt x="20" y="6"/>
                    <a:pt x="19" y="6"/>
                    <a:pt x="18" y="6"/>
                  </a:cubicBezTo>
                  <a:cubicBezTo>
                    <a:pt x="18" y="6"/>
                    <a:pt x="17" y="6"/>
                    <a:pt x="17" y="7"/>
                  </a:cubicBezTo>
                  <a:cubicBezTo>
                    <a:pt x="17" y="6"/>
                    <a:pt x="17" y="6"/>
                    <a:pt x="17" y="6"/>
                  </a:cubicBezTo>
                  <a:cubicBezTo>
                    <a:pt x="17" y="5"/>
                    <a:pt x="16" y="4"/>
                    <a:pt x="15" y="3"/>
                  </a:cubicBezTo>
                  <a:cubicBezTo>
                    <a:pt x="14" y="3"/>
                    <a:pt x="13" y="3"/>
                    <a:pt x="12" y="3"/>
                  </a:cubicBezTo>
                  <a:cubicBezTo>
                    <a:pt x="11" y="3"/>
                    <a:pt x="11" y="2"/>
                    <a:pt x="10" y="2"/>
                  </a:cubicBezTo>
                  <a:cubicBezTo>
                    <a:pt x="9" y="2"/>
                    <a:pt x="9" y="1"/>
                    <a:pt x="8" y="1"/>
                  </a:cubicBezTo>
                  <a:cubicBezTo>
                    <a:pt x="9" y="1"/>
                    <a:pt x="9" y="1"/>
                    <a:pt x="9" y="1"/>
                  </a:cubicBezTo>
                  <a:cubicBezTo>
                    <a:pt x="7" y="1"/>
                    <a:pt x="6" y="1"/>
                    <a:pt x="5" y="0"/>
                  </a:cubicBezTo>
                  <a:cubicBezTo>
                    <a:pt x="4" y="1"/>
                    <a:pt x="4" y="1"/>
                    <a:pt x="4" y="2"/>
                  </a:cubicBezTo>
                  <a:cubicBezTo>
                    <a:pt x="4" y="2"/>
                    <a:pt x="4" y="2"/>
                    <a:pt x="4" y="2"/>
                  </a:cubicBezTo>
                  <a:cubicBezTo>
                    <a:pt x="4" y="1"/>
                    <a:pt x="4" y="1"/>
                    <a:pt x="4" y="0"/>
                  </a:cubicBezTo>
                  <a:cubicBezTo>
                    <a:pt x="2" y="1"/>
                    <a:pt x="2" y="1"/>
                    <a:pt x="2" y="3"/>
                  </a:cubicBezTo>
                </a:path>
              </a:pathLst>
            </a:custGeom>
            <a:solidFill>
              <a:srgbClr val="FFFFFF"/>
            </a:solidFill>
            <a:ln w="9525">
              <a:noFill/>
              <a:round/>
              <a:headEnd/>
              <a:tailEnd/>
            </a:ln>
          </p:spPr>
          <p:txBody>
            <a:bodyPr/>
            <a:lstStyle/>
            <a:p>
              <a:pPr>
                <a:defRPr/>
              </a:pPr>
              <a:endParaRPr lang="en-US"/>
            </a:p>
          </p:txBody>
        </p:sp>
        <p:sp>
          <p:nvSpPr>
            <p:cNvPr id="56" name="Freeform 1478"/>
            <p:cNvSpPr>
              <a:spLocks/>
            </p:cNvSpPr>
            <p:nvPr userDrawn="1"/>
          </p:nvSpPr>
          <p:spPr bwMode="auto">
            <a:xfrm>
              <a:off x="295"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000000"/>
            </a:solidFill>
            <a:ln w="9525">
              <a:noFill/>
              <a:round/>
              <a:headEnd/>
              <a:tailEnd/>
            </a:ln>
          </p:spPr>
          <p:txBody>
            <a:bodyPr/>
            <a:lstStyle/>
            <a:p>
              <a:pPr>
                <a:defRPr/>
              </a:pPr>
              <a:endParaRPr lang="en-US"/>
            </a:p>
          </p:txBody>
        </p:sp>
        <p:sp>
          <p:nvSpPr>
            <p:cNvPr id="57" name="Freeform 1479"/>
            <p:cNvSpPr>
              <a:spLocks/>
            </p:cNvSpPr>
            <p:nvPr userDrawn="1"/>
          </p:nvSpPr>
          <p:spPr bwMode="auto">
            <a:xfrm>
              <a:off x="295" y="389"/>
              <a:ext cx="4" cy="4"/>
            </a:xfrm>
            <a:custGeom>
              <a:avLst/>
              <a:gdLst/>
              <a:ahLst/>
              <a:cxnLst>
                <a:cxn ang="0">
                  <a:pos x="0" y="0"/>
                </a:cxn>
                <a:cxn ang="0">
                  <a:pos x="1" y="1"/>
                </a:cxn>
                <a:cxn ang="0">
                  <a:pos x="1" y="1"/>
                </a:cxn>
                <a:cxn ang="0">
                  <a:pos x="2" y="0"/>
                </a:cxn>
                <a:cxn ang="0">
                  <a:pos x="2"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1"/>
                </a:cxn>
                <a:cxn ang="0">
                  <a:pos x="1" y="0"/>
                </a:cxn>
                <a:cxn ang="0">
                  <a:pos x="1" y="0"/>
                </a:cxn>
                <a:cxn ang="0">
                  <a:pos x="1" y="0"/>
                </a:cxn>
                <a:cxn ang="0">
                  <a:pos x="0" y="0"/>
                </a:cxn>
                <a:cxn ang="0">
                  <a:pos x="0" y="0"/>
                </a:cxn>
                <a:cxn ang="0">
                  <a:pos x="0" y="0"/>
                </a:cxn>
              </a:cxnLst>
              <a:rect l="0" t="0" r="r" b="b"/>
              <a:pathLst>
                <a:path w="2" h="1">
                  <a:moveTo>
                    <a:pt x="0" y="0"/>
                  </a:moveTo>
                  <a:cubicBezTo>
                    <a:pt x="1" y="0"/>
                    <a:pt x="1" y="1"/>
                    <a:pt x="1"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58" name="Freeform 1480"/>
            <p:cNvSpPr>
              <a:spLocks/>
            </p:cNvSpPr>
            <p:nvPr userDrawn="1"/>
          </p:nvSpPr>
          <p:spPr bwMode="auto">
            <a:xfrm>
              <a:off x="289" y="383"/>
              <a:ext cx="10" cy="4"/>
            </a:xfrm>
            <a:custGeom>
              <a:avLst/>
              <a:gdLst/>
              <a:ahLst/>
              <a:cxnLst>
                <a:cxn ang="0">
                  <a:pos x="0" y="1"/>
                </a:cxn>
                <a:cxn ang="0">
                  <a:pos x="1" y="1"/>
                </a:cxn>
                <a:cxn ang="0">
                  <a:pos x="3" y="2"/>
                </a:cxn>
                <a:cxn ang="0">
                  <a:pos x="5" y="2"/>
                </a:cxn>
                <a:cxn ang="0">
                  <a:pos x="0" y="1"/>
                </a:cxn>
              </a:cxnLst>
              <a:rect l="0" t="0" r="r" b="b"/>
              <a:pathLst>
                <a:path w="5" h="2">
                  <a:moveTo>
                    <a:pt x="0" y="1"/>
                  </a:moveTo>
                  <a:cubicBezTo>
                    <a:pt x="0" y="1"/>
                    <a:pt x="1" y="1"/>
                    <a:pt x="1" y="1"/>
                  </a:cubicBezTo>
                  <a:cubicBezTo>
                    <a:pt x="1" y="1"/>
                    <a:pt x="4" y="1"/>
                    <a:pt x="3" y="2"/>
                  </a:cubicBezTo>
                  <a:cubicBezTo>
                    <a:pt x="4" y="2"/>
                    <a:pt x="5" y="2"/>
                    <a:pt x="5" y="2"/>
                  </a:cubicBezTo>
                  <a:cubicBezTo>
                    <a:pt x="4" y="2"/>
                    <a:pt x="1" y="0"/>
                    <a:pt x="0" y="1"/>
                  </a:cubicBezTo>
                </a:path>
              </a:pathLst>
            </a:custGeom>
            <a:solidFill>
              <a:srgbClr val="FFFFFF"/>
            </a:solidFill>
            <a:ln w="9525">
              <a:noFill/>
              <a:round/>
              <a:headEnd/>
              <a:tailEnd/>
            </a:ln>
          </p:spPr>
          <p:txBody>
            <a:bodyPr/>
            <a:lstStyle/>
            <a:p>
              <a:pPr>
                <a:defRPr/>
              </a:pPr>
              <a:endParaRPr lang="en-US"/>
            </a:p>
          </p:txBody>
        </p:sp>
        <p:sp>
          <p:nvSpPr>
            <p:cNvPr id="59" name="Freeform 1481"/>
            <p:cNvSpPr>
              <a:spLocks/>
            </p:cNvSpPr>
            <p:nvPr userDrawn="1"/>
          </p:nvSpPr>
          <p:spPr bwMode="auto">
            <a:xfrm>
              <a:off x="289" y="383"/>
              <a:ext cx="10" cy="4"/>
            </a:xfrm>
            <a:custGeom>
              <a:avLst/>
              <a:gdLst/>
              <a:ahLst/>
              <a:cxnLst>
                <a:cxn ang="0">
                  <a:pos x="0" y="2"/>
                </a:cxn>
                <a:cxn ang="0">
                  <a:pos x="1" y="1"/>
                </a:cxn>
                <a:cxn ang="0">
                  <a:pos x="1" y="1"/>
                </a:cxn>
                <a:cxn ang="0">
                  <a:pos x="1" y="1"/>
                </a:cxn>
                <a:cxn ang="0">
                  <a:pos x="2" y="1"/>
                </a:cxn>
                <a:cxn ang="0">
                  <a:pos x="3" y="2"/>
                </a:cxn>
                <a:cxn ang="0">
                  <a:pos x="3" y="2"/>
                </a:cxn>
                <a:cxn ang="0">
                  <a:pos x="3" y="2"/>
                </a:cxn>
                <a:cxn ang="0">
                  <a:pos x="3" y="2"/>
                </a:cxn>
                <a:cxn ang="0">
                  <a:pos x="3" y="3"/>
                </a:cxn>
                <a:cxn ang="0">
                  <a:pos x="4" y="3"/>
                </a:cxn>
                <a:cxn ang="0">
                  <a:pos x="5" y="2"/>
                </a:cxn>
                <a:cxn ang="0">
                  <a:pos x="5" y="2"/>
                </a:cxn>
                <a:cxn ang="0">
                  <a:pos x="5" y="2"/>
                </a:cxn>
                <a:cxn ang="0">
                  <a:pos x="1" y="0"/>
                </a:cxn>
                <a:cxn ang="0">
                  <a:pos x="0" y="1"/>
                </a:cxn>
                <a:cxn ang="0">
                  <a:pos x="0" y="2"/>
                </a:cxn>
                <a:cxn ang="0">
                  <a:pos x="0" y="1"/>
                </a:cxn>
                <a:cxn ang="0">
                  <a:pos x="1" y="1"/>
                </a:cxn>
                <a:cxn ang="0">
                  <a:pos x="5" y="2"/>
                </a:cxn>
                <a:cxn ang="0">
                  <a:pos x="5" y="2"/>
                </a:cxn>
                <a:cxn ang="0">
                  <a:pos x="5" y="2"/>
                </a:cxn>
                <a:cxn ang="0">
                  <a:pos x="4" y="2"/>
                </a:cxn>
                <a:cxn ang="0">
                  <a:pos x="3" y="2"/>
                </a:cxn>
                <a:cxn ang="0">
                  <a:pos x="3" y="2"/>
                </a:cxn>
                <a:cxn ang="0">
                  <a:pos x="4" y="2"/>
                </a:cxn>
                <a:cxn ang="0">
                  <a:pos x="4" y="2"/>
                </a:cxn>
                <a:cxn ang="0">
                  <a:pos x="3" y="2"/>
                </a:cxn>
                <a:cxn ang="0">
                  <a:pos x="2" y="1"/>
                </a:cxn>
                <a:cxn ang="0">
                  <a:pos x="2" y="1"/>
                </a:cxn>
                <a:cxn ang="0">
                  <a:pos x="2" y="1"/>
                </a:cxn>
                <a:cxn ang="0">
                  <a:pos x="2" y="1"/>
                </a:cxn>
                <a:cxn ang="0">
                  <a:pos x="1" y="1"/>
                </a:cxn>
                <a:cxn ang="0">
                  <a:pos x="0" y="1"/>
                </a:cxn>
                <a:cxn ang="0">
                  <a:pos x="0" y="1"/>
                </a:cxn>
                <a:cxn ang="0">
                  <a:pos x="0" y="2"/>
                </a:cxn>
              </a:cxnLst>
              <a:rect l="0" t="0" r="r" b="b"/>
              <a:pathLst>
                <a:path w="5" h="3">
                  <a:moveTo>
                    <a:pt x="0" y="2"/>
                  </a:moveTo>
                  <a:cubicBezTo>
                    <a:pt x="0" y="1"/>
                    <a:pt x="1" y="1"/>
                    <a:pt x="1" y="1"/>
                  </a:cubicBezTo>
                  <a:cubicBezTo>
                    <a:pt x="1" y="1"/>
                    <a:pt x="1" y="1"/>
                    <a:pt x="1" y="1"/>
                  </a:cubicBezTo>
                  <a:cubicBezTo>
                    <a:pt x="1" y="1"/>
                    <a:pt x="1" y="1"/>
                    <a:pt x="1" y="1"/>
                  </a:cubicBezTo>
                  <a:cubicBezTo>
                    <a:pt x="2" y="1"/>
                    <a:pt x="2" y="1"/>
                    <a:pt x="2" y="1"/>
                  </a:cubicBezTo>
                  <a:cubicBezTo>
                    <a:pt x="3" y="2"/>
                    <a:pt x="3" y="2"/>
                    <a:pt x="3" y="2"/>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5" y="3"/>
                    <a:pt x="5" y="2"/>
                  </a:cubicBezTo>
                  <a:cubicBezTo>
                    <a:pt x="5" y="2"/>
                    <a:pt x="5" y="2"/>
                    <a:pt x="5" y="2"/>
                  </a:cubicBezTo>
                  <a:cubicBezTo>
                    <a:pt x="5" y="2"/>
                    <a:pt x="5" y="2"/>
                    <a:pt x="5" y="2"/>
                  </a:cubicBezTo>
                  <a:cubicBezTo>
                    <a:pt x="5" y="2"/>
                    <a:pt x="3" y="0"/>
                    <a:pt x="1" y="0"/>
                  </a:cubicBezTo>
                  <a:cubicBezTo>
                    <a:pt x="1" y="0"/>
                    <a:pt x="0" y="1"/>
                    <a:pt x="0" y="1"/>
                  </a:cubicBezTo>
                  <a:cubicBezTo>
                    <a:pt x="0" y="2"/>
                    <a:pt x="0" y="2"/>
                    <a:pt x="0" y="2"/>
                  </a:cubicBezTo>
                  <a:cubicBezTo>
                    <a:pt x="0" y="1"/>
                    <a:pt x="0" y="1"/>
                    <a:pt x="0" y="1"/>
                  </a:cubicBezTo>
                  <a:cubicBezTo>
                    <a:pt x="0" y="1"/>
                    <a:pt x="1" y="1"/>
                    <a:pt x="1" y="1"/>
                  </a:cubicBezTo>
                  <a:cubicBezTo>
                    <a:pt x="2" y="1"/>
                    <a:pt x="4" y="2"/>
                    <a:pt x="5" y="2"/>
                  </a:cubicBezTo>
                  <a:cubicBezTo>
                    <a:pt x="5" y="2"/>
                    <a:pt x="5" y="2"/>
                    <a:pt x="5" y="2"/>
                  </a:cubicBezTo>
                  <a:cubicBezTo>
                    <a:pt x="5" y="2"/>
                    <a:pt x="5" y="2"/>
                    <a:pt x="5" y="2"/>
                  </a:cubicBezTo>
                  <a:cubicBezTo>
                    <a:pt x="5" y="2"/>
                    <a:pt x="4" y="2"/>
                    <a:pt x="4" y="2"/>
                  </a:cubicBezTo>
                  <a:cubicBezTo>
                    <a:pt x="3" y="2"/>
                    <a:pt x="3" y="2"/>
                    <a:pt x="3" y="2"/>
                  </a:cubicBezTo>
                  <a:cubicBezTo>
                    <a:pt x="3" y="2"/>
                    <a:pt x="3" y="2"/>
                    <a:pt x="3" y="2"/>
                  </a:cubicBezTo>
                  <a:cubicBezTo>
                    <a:pt x="4" y="2"/>
                    <a:pt x="4" y="2"/>
                    <a:pt x="4" y="2"/>
                  </a:cubicBezTo>
                  <a:cubicBezTo>
                    <a:pt x="4" y="2"/>
                    <a:pt x="4" y="2"/>
                    <a:pt x="4" y="2"/>
                  </a:cubicBezTo>
                  <a:cubicBezTo>
                    <a:pt x="3" y="2"/>
                    <a:pt x="3" y="2"/>
                    <a:pt x="3" y="2"/>
                  </a:cubicBezTo>
                  <a:cubicBezTo>
                    <a:pt x="3" y="1"/>
                    <a:pt x="3" y="1"/>
                    <a:pt x="2" y="1"/>
                  </a:cubicBezTo>
                  <a:cubicBezTo>
                    <a:pt x="2" y="1"/>
                    <a:pt x="2" y="1"/>
                    <a:pt x="2" y="1"/>
                  </a:cubicBezTo>
                  <a:cubicBezTo>
                    <a:pt x="2" y="1"/>
                    <a:pt x="2" y="1"/>
                    <a:pt x="2" y="1"/>
                  </a:cubicBezTo>
                  <a:cubicBezTo>
                    <a:pt x="2" y="1"/>
                    <a:pt x="2" y="1"/>
                    <a:pt x="2" y="1"/>
                  </a:cubicBezTo>
                  <a:cubicBezTo>
                    <a:pt x="1" y="1"/>
                    <a:pt x="1" y="1"/>
                    <a:pt x="1" y="1"/>
                  </a:cubicBezTo>
                  <a:cubicBezTo>
                    <a:pt x="1" y="1"/>
                    <a:pt x="0" y="1"/>
                    <a:pt x="0" y="1"/>
                  </a:cubicBezTo>
                  <a:cubicBezTo>
                    <a:pt x="0" y="1"/>
                    <a:pt x="0" y="1"/>
                    <a:pt x="0" y="1"/>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60" name="Freeform 1482"/>
            <p:cNvSpPr>
              <a:spLocks/>
            </p:cNvSpPr>
            <p:nvPr userDrawn="1"/>
          </p:nvSpPr>
          <p:spPr bwMode="auto">
            <a:xfrm>
              <a:off x="299" y="387"/>
              <a:ext cx="6" cy="2"/>
            </a:xfrm>
            <a:custGeom>
              <a:avLst/>
              <a:gdLst/>
              <a:ahLst/>
              <a:cxnLst>
                <a:cxn ang="0">
                  <a:pos x="0" y="1"/>
                </a:cxn>
                <a:cxn ang="0">
                  <a:pos x="2" y="1"/>
                </a:cxn>
                <a:cxn ang="0">
                  <a:pos x="3" y="1"/>
                </a:cxn>
                <a:cxn ang="0">
                  <a:pos x="1" y="0"/>
                </a:cxn>
                <a:cxn ang="0">
                  <a:pos x="1" y="1"/>
                </a:cxn>
                <a:cxn ang="0">
                  <a:pos x="0" y="1"/>
                </a:cxn>
              </a:cxnLst>
              <a:rect l="0" t="0" r="r" b="b"/>
              <a:pathLst>
                <a:path w="3" h="1">
                  <a:moveTo>
                    <a:pt x="0" y="1"/>
                  </a:moveTo>
                  <a:cubicBezTo>
                    <a:pt x="1" y="1"/>
                    <a:pt x="1" y="1"/>
                    <a:pt x="2" y="1"/>
                  </a:cubicBezTo>
                  <a:cubicBezTo>
                    <a:pt x="2" y="1"/>
                    <a:pt x="2" y="1"/>
                    <a:pt x="3" y="1"/>
                  </a:cubicBezTo>
                  <a:cubicBezTo>
                    <a:pt x="3" y="0"/>
                    <a:pt x="2" y="0"/>
                    <a:pt x="1" y="0"/>
                  </a:cubicBezTo>
                  <a:cubicBezTo>
                    <a:pt x="1" y="1"/>
                    <a:pt x="1" y="1"/>
                    <a:pt x="1"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61" name="Freeform 1483"/>
            <p:cNvSpPr>
              <a:spLocks/>
            </p:cNvSpPr>
            <p:nvPr userDrawn="1"/>
          </p:nvSpPr>
          <p:spPr bwMode="auto">
            <a:xfrm>
              <a:off x="299" y="387"/>
              <a:ext cx="6" cy="4"/>
            </a:xfrm>
            <a:custGeom>
              <a:avLst/>
              <a:gdLst/>
              <a:ahLst/>
              <a:cxnLst>
                <a:cxn ang="0">
                  <a:pos x="0" y="1"/>
                </a:cxn>
                <a:cxn ang="0">
                  <a:pos x="2" y="2"/>
                </a:cxn>
                <a:cxn ang="0">
                  <a:pos x="2" y="2"/>
                </a:cxn>
                <a:cxn ang="0">
                  <a:pos x="3" y="1"/>
                </a:cxn>
                <a:cxn ang="0">
                  <a:pos x="3" y="1"/>
                </a:cxn>
                <a:cxn ang="0">
                  <a:pos x="3" y="1"/>
                </a:cxn>
                <a:cxn ang="0">
                  <a:pos x="3" y="1"/>
                </a:cxn>
                <a:cxn ang="0">
                  <a:pos x="2" y="0"/>
                </a:cxn>
                <a:cxn ang="0">
                  <a:pos x="1" y="0"/>
                </a:cxn>
                <a:cxn ang="0">
                  <a:pos x="0" y="0"/>
                </a:cxn>
                <a:cxn ang="0">
                  <a:pos x="0" y="1"/>
                </a:cxn>
                <a:cxn ang="0">
                  <a:pos x="1" y="1"/>
                </a:cxn>
                <a:cxn ang="0">
                  <a:pos x="1" y="1"/>
                </a:cxn>
                <a:cxn ang="0">
                  <a:pos x="1" y="1"/>
                </a:cxn>
                <a:cxn ang="0">
                  <a:pos x="0" y="1"/>
                </a:cxn>
                <a:cxn ang="0">
                  <a:pos x="0" y="1"/>
                </a:cxn>
                <a:cxn ang="0">
                  <a:pos x="0" y="1"/>
                </a:cxn>
                <a:cxn ang="0">
                  <a:pos x="1" y="1"/>
                </a:cxn>
                <a:cxn ang="0">
                  <a:pos x="2" y="1"/>
                </a:cxn>
                <a:cxn ang="0">
                  <a:pos x="1" y="1"/>
                </a:cxn>
                <a:cxn ang="0">
                  <a:pos x="1" y="0"/>
                </a:cxn>
                <a:cxn ang="0">
                  <a:pos x="1" y="0"/>
                </a:cxn>
                <a:cxn ang="0">
                  <a:pos x="1" y="1"/>
                </a:cxn>
                <a:cxn ang="0">
                  <a:pos x="2" y="1"/>
                </a:cxn>
                <a:cxn ang="0">
                  <a:pos x="3" y="1"/>
                </a:cxn>
                <a:cxn ang="0">
                  <a:pos x="3" y="1"/>
                </a:cxn>
                <a:cxn ang="0">
                  <a:pos x="3" y="1"/>
                </a:cxn>
                <a:cxn ang="0">
                  <a:pos x="3" y="1"/>
                </a:cxn>
                <a:cxn ang="0">
                  <a:pos x="2" y="1"/>
                </a:cxn>
                <a:cxn ang="0">
                  <a:pos x="2" y="1"/>
                </a:cxn>
                <a:cxn ang="0">
                  <a:pos x="2" y="1"/>
                </a:cxn>
                <a:cxn ang="0">
                  <a:pos x="0" y="1"/>
                </a:cxn>
                <a:cxn ang="0">
                  <a:pos x="0" y="1"/>
                </a:cxn>
                <a:cxn ang="0">
                  <a:pos x="0" y="1"/>
                </a:cxn>
              </a:cxnLst>
              <a:rect l="0" t="0" r="r" b="b"/>
              <a:pathLst>
                <a:path w="3" h="2">
                  <a:moveTo>
                    <a:pt x="0" y="1"/>
                  </a:moveTo>
                  <a:cubicBezTo>
                    <a:pt x="1" y="1"/>
                    <a:pt x="1" y="1"/>
                    <a:pt x="2" y="2"/>
                  </a:cubicBezTo>
                  <a:cubicBezTo>
                    <a:pt x="2" y="2"/>
                    <a:pt x="2" y="2"/>
                    <a:pt x="2" y="2"/>
                  </a:cubicBezTo>
                  <a:cubicBezTo>
                    <a:pt x="3" y="1"/>
                    <a:pt x="3" y="1"/>
                    <a:pt x="3" y="1"/>
                  </a:cubicBezTo>
                  <a:cubicBezTo>
                    <a:pt x="3" y="1"/>
                    <a:pt x="3" y="1"/>
                    <a:pt x="3" y="1"/>
                  </a:cubicBezTo>
                  <a:cubicBezTo>
                    <a:pt x="3" y="1"/>
                    <a:pt x="3" y="1"/>
                    <a:pt x="3" y="1"/>
                  </a:cubicBezTo>
                  <a:cubicBezTo>
                    <a:pt x="3" y="1"/>
                    <a:pt x="3" y="1"/>
                    <a:pt x="3" y="1"/>
                  </a:cubicBezTo>
                  <a:cubicBezTo>
                    <a:pt x="3" y="0"/>
                    <a:pt x="2" y="0"/>
                    <a:pt x="2" y="0"/>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cubicBezTo>
                    <a:pt x="2" y="1"/>
                    <a:pt x="2" y="1"/>
                    <a:pt x="2" y="1"/>
                  </a:cubicBezTo>
                  <a:cubicBezTo>
                    <a:pt x="1" y="1"/>
                    <a:pt x="1" y="1"/>
                    <a:pt x="1" y="1"/>
                  </a:cubicBezTo>
                  <a:cubicBezTo>
                    <a:pt x="1" y="0"/>
                    <a:pt x="1" y="0"/>
                    <a:pt x="1" y="0"/>
                  </a:cubicBezTo>
                  <a:cubicBezTo>
                    <a:pt x="1" y="0"/>
                    <a:pt x="1" y="0"/>
                    <a:pt x="1" y="0"/>
                  </a:cubicBezTo>
                  <a:cubicBezTo>
                    <a:pt x="1" y="1"/>
                    <a:pt x="1" y="1"/>
                    <a:pt x="1" y="1"/>
                  </a:cubicBezTo>
                  <a:cubicBezTo>
                    <a:pt x="2" y="1"/>
                    <a:pt x="2" y="1"/>
                    <a:pt x="2" y="1"/>
                  </a:cubicBezTo>
                  <a:cubicBezTo>
                    <a:pt x="2"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62" name="Freeform 1484"/>
            <p:cNvSpPr>
              <a:spLocks/>
            </p:cNvSpPr>
            <p:nvPr userDrawn="1"/>
          </p:nvSpPr>
          <p:spPr bwMode="auto">
            <a:xfrm>
              <a:off x="307"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63" name="Freeform 1485"/>
            <p:cNvSpPr>
              <a:spLocks/>
            </p:cNvSpPr>
            <p:nvPr userDrawn="1"/>
          </p:nvSpPr>
          <p:spPr bwMode="auto">
            <a:xfrm>
              <a:off x="307" y="389"/>
              <a:ext cx="2" cy="4"/>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64" name="Freeform 1486"/>
            <p:cNvSpPr>
              <a:spLocks/>
            </p:cNvSpPr>
            <p:nvPr userDrawn="1"/>
          </p:nvSpPr>
          <p:spPr bwMode="auto">
            <a:xfrm>
              <a:off x="299" y="314"/>
              <a:ext cx="2" cy="6"/>
            </a:xfrm>
            <a:custGeom>
              <a:avLst/>
              <a:gdLst/>
              <a:ahLst/>
              <a:cxnLst>
                <a:cxn ang="0">
                  <a:pos x="0" y="2"/>
                </a:cxn>
                <a:cxn ang="0">
                  <a:pos x="0" y="2"/>
                </a:cxn>
              </a:cxnLst>
              <a:rect l="0" t="0" r="r" b="b"/>
              <a:pathLst>
                <a:path w="1" h="3">
                  <a:moveTo>
                    <a:pt x="0" y="2"/>
                  </a:moveTo>
                  <a:cubicBezTo>
                    <a:pt x="0" y="3"/>
                    <a:pt x="1" y="0"/>
                    <a:pt x="0" y="2"/>
                  </a:cubicBezTo>
                </a:path>
              </a:pathLst>
            </a:custGeom>
            <a:solidFill>
              <a:srgbClr val="FFFFFF"/>
            </a:solidFill>
            <a:ln w="9525">
              <a:noFill/>
              <a:round/>
              <a:headEnd/>
              <a:tailEnd/>
            </a:ln>
          </p:spPr>
          <p:txBody>
            <a:bodyPr/>
            <a:lstStyle/>
            <a:p>
              <a:pPr>
                <a:defRPr/>
              </a:pPr>
              <a:endParaRPr lang="en-US"/>
            </a:p>
          </p:txBody>
        </p:sp>
        <p:sp>
          <p:nvSpPr>
            <p:cNvPr id="65" name="Freeform 1487"/>
            <p:cNvSpPr>
              <a:spLocks/>
            </p:cNvSpPr>
            <p:nvPr userDrawn="1"/>
          </p:nvSpPr>
          <p:spPr bwMode="auto">
            <a:xfrm>
              <a:off x="299" y="316"/>
              <a:ext cx="2" cy="4"/>
            </a:xfrm>
            <a:custGeom>
              <a:avLst/>
              <a:gdLst/>
              <a:ahLst/>
              <a:cxnLst>
                <a:cxn ang="0">
                  <a:pos x="0" y="1"/>
                </a:cxn>
                <a:cxn ang="0">
                  <a:pos x="0" y="1"/>
                </a:cxn>
                <a:cxn ang="0">
                  <a:pos x="1" y="0"/>
                </a:cxn>
                <a:cxn ang="0">
                  <a:pos x="1" y="0"/>
                </a:cxn>
                <a:cxn ang="0">
                  <a:pos x="0" y="0"/>
                </a:cxn>
                <a:cxn ang="0">
                  <a:pos x="0" y="0"/>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Lst>
              <a:rect l="0" t="0" r="r" b="b"/>
              <a:pathLst>
                <a:path w="1" h="1">
                  <a:moveTo>
                    <a:pt x="0" y="1"/>
                  </a:moveTo>
                  <a:cubicBezTo>
                    <a:pt x="0" y="1"/>
                    <a:pt x="0" y="1"/>
                    <a:pt x="0" y="1"/>
                  </a:cubicBezTo>
                  <a:cubicBezTo>
                    <a:pt x="1" y="1"/>
                    <a:pt x="1" y="1"/>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66" name="Freeform 1488"/>
            <p:cNvSpPr>
              <a:spLocks/>
            </p:cNvSpPr>
            <p:nvPr userDrawn="1"/>
          </p:nvSpPr>
          <p:spPr bwMode="auto">
            <a:xfrm>
              <a:off x="297" y="302"/>
              <a:ext cx="8" cy="8"/>
            </a:xfrm>
            <a:custGeom>
              <a:avLst/>
              <a:gdLst/>
              <a:ahLst/>
              <a:cxnLst>
                <a:cxn ang="0">
                  <a:pos x="2" y="1"/>
                </a:cxn>
                <a:cxn ang="0">
                  <a:pos x="2" y="1"/>
                </a:cxn>
              </a:cxnLst>
              <a:rect l="0" t="0" r="r" b="b"/>
              <a:pathLst>
                <a:path w="4" h="4">
                  <a:moveTo>
                    <a:pt x="2" y="1"/>
                  </a:moveTo>
                  <a:cubicBezTo>
                    <a:pt x="0" y="4"/>
                    <a:pt x="4" y="0"/>
                    <a:pt x="2" y="1"/>
                  </a:cubicBezTo>
                </a:path>
              </a:pathLst>
            </a:custGeom>
            <a:solidFill>
              <a:srgbClr val="FFFFFF"/>
            </a:solidFill>
            <a:ln w="9525">
              <a:noFill/>
              <a:round/>
              <a:headEnd/>
              <a:tailEnd/>
            </a:ln>
          </p:spPr>
          <p:txBody>
            <a:bodyPr/>
            <a:lstStyle/>
            <a:p>
              <a:pPr>
                <a:defRPr/>
              </a:pPr>
              <a:endParaRPr lang="en-US"/>
            </a:p>
          </p:txBody>
        </p:sp>
        <p:sp>
          <p:nvSpPr>
            <p:cNvPr id="67" name="Freeform 1489"/>
            <p:cNvSpPr>
              <a:spLocks/>
            </p:cNvSpPr>
            <p:nvPr userDrawn="1"/>
          </p:nvSpPr>
          <p:spPr bwMode="auto">
            <a:xfrm>
              <a:off x="299" y="304"/>
              <a:ext cx="4" cy="2"/>
            </a:xfrm>
            <a:custGeom>
              <a:avLst/>
              <a:gdLst/>
              <a:ahLst/>
              <a:cxnLst>
                <a:cxn ang="0">
                  <a:pos x="0" y="0"/>
                </a:cxn>
                <a:cxn ang="0">
                  <a:pos x="0" y="1"/>
                </a:cxn>
                <a:cxn ang="0">
                  <a:pos x="0" y="1"/>
                </a:cxn>
                <a:cxn ang="0">
                  <a:pos x="0" y="1"/>
                </a:cxn>
                <a:cxn ang="0">
                  <a:pos x="1" y="1"/>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1"/>
                </a:cxn>
                <a:cxn ang="0">
                  <a:pos x="0" y="1"/>
                </a:cxn>
                <a:cxn ang="0">
                  <a:pos x="1" y="1"/>
                </a:cxn>
                <a:cxn ang="0">
                  <a:pos x="0" y="1"/>
                </a:cxn>
                <a:cxn ang="0">
                  <a:pos x="0" y="1"/>
                </a:cxn>
                <a:cxn ang="0">
                  <a:pos x="1" y="1"/>
                </a:cxn>
                <a:cxn ang="0">
                  <a:pos x="0" y="1"/>
                </a:cxn>
                <a:cxn ang="0">
                  <a:pos x="1" y="1"/>
                </a:cxn>
                <a:cxn ang="0">
                  <a:pos x="1" y="1"/>
                </a:cxn>
                <a:cxn ang="0">
                  <a:pos x="0" y="1"/>
                </a:cxn>
                <a:cxn ang="0">
                  <a:pos x="1" y="1"/>
                </a:cxn>
                <a:cxn ang="0">
                  <a:pos x="1" y="1"/>
                </a:cxn>
                <a:cxn ang="0">
                  <a:pos x="1" y="0"/>
                </a:cxn>
                <a:cxn ang="0">
                  <a:pos x="1" y="0"/>
                </a:cxn>
                <a:cxn ang="0">
                  <a:pos x="0" y="0"/>
                </a:cxn>
              </a:cxnLst>
              <a:rect l="0" t="0" r="r" b="b"/>
              <a:pathLst>
                <a:path w="2" h="1">
                  <a:moveTo>
                    <a:pt x="0" y="0"/>
                  </a:moveTo>
                  <a:cubicBezTo>
                    <a:pt x="0" y="0"/>
                    <a:pt x="0" y="0"/>
                    <a:pt x="0" y="1"/>
                  </a:cubicBezTo>
                  <a:cubicBezTo>
                    <a:pt x="0" y="1"/>
                    <a:pt x="0" y="1"/>
                    <a:pt x="0" y="1"/>
                  </a:cubicBezTo>
                  <a:cubicBezTo>
                    <a:pt x="0" y="1"/>
                    <a:pt x="0" y="1"/>
                    <a:pt x="0"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1"/>
                    <a:pt x="1" y="1"/>
                    <a:pt x="1" y="1"/>
                  </a:cubicBezTo>
                  <a:cubicBezTo>
                    <a:pt x="0" y="1"/>
                    <a:pt x="0" y="1"/>
                    <a:pt x="0" y="1"/>
                  </a:cubicBezTo>
                  <a:cubicBezTo>
                    <a:pt x="1" y="1"/>
                    <a:pt x="1" y="1"/>
                    <a:pt x="1" y="1"/>
                  </a:cubicBezTo>
                  <a:cubicBezTo>
                    <a:pt x="1" y="1"/>
                    <a:pt x="1" y="1"/>
                    <a:pt x="1" y="1"/>
                  </a:cubicBezTo>
                  <a:cubicBezTo>
                    <a:pt x="1" y="1"/>
                    <a:pt x="1" y="0"/>
                    <a:pt x="1" y="0"/>
                  </a:cubicBezTo>
                  <a:cubicBezTo>
                    <a:pt x="1" y="0"/>
                    <a:pt x="1" y="0"/>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68" name="Freeform 1490"/>
            <p:cNvSpPr>
              <a:spLocks/>
            </p:cNvSpPr>
            <p:nvPr userDrawn="1"/>
          </p:nvSpPr>
          <p:spPr bwMode="auto">
            <a:xfrm>
              <a:off x="293" y="300"/>
              <a:ext cx="4" cy="4"/>
            </a:xfrm>
            <a:custGeom>
              <a:avLst/>
              <a:gdLst/>
              <a:ahLst/>
              <a:cxnLst>
                <a:cxn ang="0">
                  <a:pos x="0" y="0"/>
                </a:cxn>
                <a:cxn ang="0">
                  <a:pos x="1" y="1"/>
                </a:cxn>
                <a:cxn ang="0">
                  <a:pos x="1" y="0"/>
                </a:cxn>
                <a:cxn ang="0">
                  <a:pos x="0" y="0"/>
                </a:cxn>
              </a:cxnLst>
              <a:rect l="0" t="0" r="r" b="b"/>
              <a:pathLst>
                <a:path w="1" h="1">
                  <a:moveTo>
                    <a:pt x="0" y="0"/>
                  </a:moveTo>
                  <a:cubicBezTo>
                    <a:pt x="1" y="1"/>
                    <a:pt x="1" y="1"/>
                    <a:pt x="1" y="1"/>
                  </a:cubicBezTo>
                  <a:cubicBezTo>
                    <a:pt x="1" y="0"/>
                    <a:pt x="1" y="0"/>
                    <a:pt x="1"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69" name="Freeform 1491"/>
            <p:cNvSpPr>
              <a:spLocks/>
            </p:cNvSpPr>
            <p:nvPr userDrawn="1"/>
          </p:nvSpPr>
          <p:spPr bwMode="auto">
            <a:xfrm>
              <a:off x="293" y="298"/>
              <a:ext cx="4" cy="4"/>
            </a:xfrm>
            <a:custGeom>
              <a:avLst/>
              <a:gdLst/>
              <a:ahLst/>
              <a:cxnLst>
                <a:cxn ang="0">
                  <a:pos x="0" y="2"/>
                </a:cxn>
                <a:cxn ang="0">
                  <a:pos x="0" y="2"/>
                </a:cxn>
                <a:cxn ang="0">
                  <a:pos x="1" y="2"/>
                </a:cxn>
                <a:cxn ang="0">
                  <a:pos x="1" y="2"/>
                </a:cxn>
                <a:cxn ang="0">
                  <a:pos x="1" y="1"/>
                </a:cxn>
                <a:cxn ang="0">
                  <a:pos x="1" y="1"/>
                </a:cxn>
                <a:cxn ang="0">
                  <a:pos x="1" y="0"/>
                </a:cxn>
                <a:cxn ang="0">
                  <a:pos x="0" y="1"/>
                </a:cxn>
                <a:cxn ang="0">
                  <a:pos x="0" y="1"/>
                </a:cxn>
                <a:cxn ang="0">
                  <a:pos x="0" y="2"/>
                </a:cxn>
                <a:cxn ang="0">
                  <a:pos x="0" y="2"/>
                </a:cxn>
                <a:cxn ang="0">
                  <a:pos x="1" y="1"/>
                </a:cxn>
                <a:cxn ang="0">
                  <a:pos x="1" y="1"/>
                </a:cxn>
                <a:cxn ang="0">
                  <a:pos x="1" y="1"/>
                </a:cxn>
                <a:cxn ang="0">
                  <a:pos x="1" y="1"/>
                </a:cxn>
                <a:cxn ang="0">
                  <a:pos x="0" y="2"/>
                </a:cxn>
                <a:cxn ang="0">
                  <a:pos x="1" y="2"/>
                </a:cxn>
                <a:cxn ang="0">
                  <a:pos x="1" y="2"/>
                </a:cxn>
                <a:cxn ang="0">
                  <a:pos x="0" y="1"/>
                </a:cxn>
                <a:cxn ang="0">
                  <a:pos x="0" y="1"/>
                </a:cxn>
                <a:cxn ang="0">
                  <a:pos x="0" y="2"/>
                </a:cxn>
              </a:cxnLst>
              <a:rect l="0" t="0" r="r" b="b"/>
              <a:pathLst>
                <a:path w="1" h="2">
                  <a:moveTo>
                    <a:pt x="0" y="2"/>
                  </a:moveTo>
                  <a:cubicBezTo>
                    <a:pt x="0" y="2"/>
                    <a:pt x="0" y="2"/>
                    <a:pt x="0" y="2"/>
                  </a:cubicBezTo>
                  <a:cubicBezTo>
                    <a:pt x="1" y="2"/>
                    <a:pt x="1" y="2"/>
                    <a:pt x="1" y="2"/>
                  </a:cubicBezTo>
                  <a:cubicBezTo>
                    <a:pt x="1" y="2"/>
                    <a:pt x="1" y="2"/>
                    <a:pt x="1" y="2"/>
                  </a:cubicBezTo>
                  <a:cubicBezTo>
                    <a:pt x="1" y="2"/>
                    <a:pt x="1" y="1"/>
                    <a:pt x="1" y="1"/>
                  </a:cubicBezTo>
                  <a:cubicBezTo>
                    <a:pt x="1" y="1"/>
                    <a:pt x="1" y="1"/>
                    <a:pt x="1" y="1"/>
                  </a:cubicBezTo>
                  <a:cubicBezTo>
                    <a:pt x="1" y="0"/>
                    <a:pt x="1" y="0"/>
                    <a:pt x="1" y="0"/>
                  </a:cubicBezTo>
                  <a:cubicBezTo>
                    <a:pt x="0" y="1"/>
                    <a:pt x="0" y="1"/>
                    <a:pt x="0" y="1"/>
                  </a:cubicBezTo>
                  <a:cubicBezTo>
                    <a:pt x="0" y="1"/>
                    <a:pt x="0" y="1"/>
                    <a:pt x="0" y="1"/>
                  </a:cubicBezTo>
                  <a:cubicBezTo>
                    <a:pt x="0" y="2"/>
                    <a:pt x="0" y="2"/>
                    <a:pt x="0" y="2"/>
                  </a:cubicBezTo>
                  <a:cubicBezTo>
                    <a:pt x="0" y="2"/>
                    <a:pt x="0" y="2"/>
                    <a:pt x="0" y="2"/>
                  </a:cubicBezTo>
                  <a:cubicBezTo>
                    <a:pt x="1" y="1"/>
                    <a:pt x="1" y="1"/>
                    <a:pt x="1" y="1"/>
                  </a:cubicBezTo>
                  <a:cubicBezTo>
                    <a:pt x="1" y="1"/>
                    <a:pt x="1" y="1"/>
                    <a:pt x="1" y="1"/>
                  </a:cubicBezTo>
                  <a:cubicBezTo>
                    <a:pt x="1" y="1"/>
                    <a:pt x="1" y="1"/>
                    <a:pt x="1" y="1"/>
                  </a:cubicBezTo>
                  <a:cubicBezTo>
                    <a:pt x="1" y="1"/>
                    <a:pt x="1" y="1"/>
                    <a:pt x="1" y="1"/>
                  </a:cubicBezTo>
                  <a:cubicBezTo>
                    <a:pt x="1" y="1"/>
                    <a:pt x="0" y="1"/>
                    <a:pt x="0"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path>
              </a:pathLst>
            </a:custGeom>
            <a:solidFill>
              <a:srgbClr val="000000"/>
            </a:solidFill>
            <a:ln w="9525">
              <a:noFill/>
              <a:round/>
              <a:headEnd/>
              <a:tailEnd/>
            </a:ln>
          </p:spPr>
          <p:txBody>
            <a:bodyPr/>
            <a:lstStyle/>
            <a:p>
              <a:pPr>
                <a:defRPr/>
              </a:pPr>
              <a:endParaRPr lang="en-US"/>
            </a:p>
          </p:txBody>
        </p:sp>
        <p:sp>
          <p:nvSpPr>
            <p:cNvPr id="70" name="Freeform 1492"/>
            <p:cNvSpPr>
              <a:spLocks/>
            </p:cNvSpPr>
            <p:nvPr userDrawn="1"/>
          </p:nvSpPr>
          <p:spPr bwMode="auto">
            <a:xfrm>
              <a:off x="297" y="284"/>
              <a:ext cx="6" cy="12"/>
            </a:xfrm>
            <a:custGeom>
              <a:avLst/>
              <a:gdLst/>
              <a:ahLst/>
              <a:cxnLst>
                <a:cxn ang="0">
                  <a:pos x="1" y="2"/>
                </a:cxn>
                <a:cxn ang="0">
                  <a:pos x="2" y="3"/>
                </a:cxn>
                <a:cxn ang="0">
                  <a:pos x="3" y="0"/>
                </a:cxn>
                <a:cxn ang="0">
                  <a:pos x="1" y="2"/>
                </a:cxn>
              </a:cxnLst>
              <a:rect l="0" t="0" r="r" b="b"/>
              <a:pathLst>
                <a:path w="3" h="6">
                  <a:moveTo>
                    <a:pt x="1" y="2"/>
                  </a:moveTo>
                  <a:cubicBezTo>
                    <a:pt x="1" y="3"/>
                    <a:pt x="0" y="6"/>
                    <a:pt x="2" y="3"/>
                  </a:cubicBezTo>
                  <a:cubicBezTo>
                    <a:pt x="3" y="2"/>
                    <a:pt x="2" y="1"/>
                    <a:pt x="3" y="0"/>
                  </a:cubicBezTo>
                  <a:cubicBezTo>
                    <a:pt x="2" y="0"/>
                    <a:pt x="2" y="1"/>
                    <a:pt x="1" y="2"/>
                  </a:cubicBezTo>
                </a:path>
              </a:pathLst>
            </a:custGeom>
            <a:solidFill>
              <a:srgbClr val="000000"/>
            </a:solidFill>
            <a:ln w="9525">
              <a:noFill/>
              <a:round/>
              <a:headEnd/>
              <a:tailEnd/>
            </a:ln>
          </p:spPr>
          <p:txBody>
            <a:bodyPr/>
            <a:lstStyle/>
            <a:p>
              <a:pPr>
                <a:defRPr/>
              </a:pPr>
              <a:endParaRPr lang="en-US"/>
            </a:p>
          </p:txBody>
        </p:sp>
        <p:sp>
          <p:nvSpPr>
            <p:cNvPr id="71" name="Freeform 1493"/>
            <p:cNvSpPr>
              <a:spLocks/>
            </p:cNvSpPr>
            <p:nvPr userDrawn="1"/>
          </p:nvSpPr>
          <p:spPr bwMode="auto">
            <a:xfrm>
              <a:off x="299" y="282"/>
              <a:ext cx="4" cy="10"/>
            </a:xfrm>
            <a:custGeom>
              <a:avLst/>
              <a:gdLst/>
              <a:ahLst/>
              <a:cxnLst>
                <a:cxn ang="0">
                  <a:pos x="0" y="3"/>
                </a:cxn>
                <a:cxn ang="0">
                  <a:pos x="0" y="5"/>
                </a:cxn>
                <a:cxn ang="0">
                  <a:pos x="0" y="5"/>
                </a:cxn>
                <a:cxn ang="0">
                  <a:pos x="0" y="5"/>
                </a:cxn>
                <a:cxn ang="0">
                  <a:pos x="1" y="5"/>
                </a:cxn>
                <a:cxn ang="0">
                  <a:pos x="1" y="4"/>
                </a:cxn>
                <a:cxn ang="0">
                  <a:pos x="2" y="3"/>
                </a:cxn>
                <a:cxn ang="0">
                  <a:pos x="2" y="1"/>
                </a:cxn>
                <a:cxn ang="0">
                  <a:pos x="2" y="1"/>
                </a:cxn>
                <a:cxn ang="0">
                  <a:pos x="2" y="0"/>
                </a:cxn>
                <a:cxn ang="0">
                  <a:pos x="2" y="0"/>
                </a:cxn>
                <a:cxn ang="0">
                  <a:pos x="0" y="2"/>
                </a:cxn>
                <a:cxn ang="0">
                  <a:pos x="0" y="3"/>
                </a:cxn>
                <a:cxn ang="0">
                  <a:pos x="1" y="3"/>
                </a:cxn>
                <a:cxn ang="0">
                  <a:pos x="2" y="1"/>
                </a:cxn>
                <a:cxn ang="0">
                  <a:pos x="2" y="1"/>
                </a:cxn>
                <a:cxn ang="0">
                  <a:pos x="1" y="1"/>
                </a:cxn>
                <a:cxn ang="0">
                  <a:pos x="1" y="1"/>
                </a:cxn>
                <a:cxn ang="0">
                  <a:pos x="2" y="3"/>
                </a:cxn>
                <a:cxn ang="0">
                  <a:pos x="1" y="4"/>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1" y="3"/>
                </a:cxn>
                <a:cxn ang="0">
                  <a:pos x="0" y="2"/>
                </a:cxn>
                <a:cxn ang="0">
                  <a:pos x="0" y="3"/>
                </a:cxn>
              </a:cxnLst>
              <a:rect l="0" t="0" r="r" b="b"/>
              <a:pathLst>
                <a:path w="2" h="5">
                  <a:moveTo>
                    <a:pt x="0" y="3"/>
                  </a:moveTo>
                  <a:cubicBezTo>
                    <a:pt x="0" y="3"/>
                    <a:pt x="0" y="4"/>
                    <a:pt x="0" y="5"/>
                  </a:cubicBezTo>
                  <a:cubicBezTo>
                    <a:pt x="0" y="5"/>
                    <a:pt x="0" y="5"/>
                    <a:pt x="0" y="5"/>
                  </a:cubicBezTo>
                  <a:cubicBezTo>
                    <a:pt x="0" y="5"/>
                    <a:pt x="0" y="5"/>
                    <a:pt x="0" y="5"/>
                  </a:cubicBezTo>
                  <a:cubicBezTo>
                    <a:pt x="1" y="5"/>
                    <a:pt x="1" y="5"/>
                    <a:pt x="1" y="5"/>
                  </a:cubicBezTo>
                  <a:cubicBezTo>
                    <a:pt x="1" y="5"/>
                    <a:pt x="1" y="5"/>
                    <a:pt x="1" y="4"/>
                  </a:cubicBezTo>
                  <a:cubicBezTo>
                    <a:pt x="2" y="4"/>
                    <a:pt x="2" y="3"/>
                    <a:pt x="2" y="3"/>
                  </a:cubicBezTo>
                  <a:cubicBezTo>
                    <a:pt x="2" y="2"/>
                    <a:pt x="2" y="2"/>
                    <a:pt x="2" y="1"/>
                  </a:cubicBezTo>
                  <a:cubicBezTo>
                    <a:pt x="2" y="1"/>
                    <a:pt x="2" y="1"/>
                    <a:pt x="2" y="1"/>
                  </a:cubicBezTo>
                  <a:cubicBezTo>
                    <a:pt x="2" y="0"/>
                    <a:pt x="2" y="0"/>
                    <a:pt x="2" y="0"/>
                  </a:cubicBezTo>
                  <a:cubicBezTo>
                    <a:pt x="2" y="0"/>
                    <a:pt x="2" y="0"/>
                    <a:pt x="2" y="0"/>
                  </a:cubicBezTo>
                  <a:cubicBezTo>
                    <a:pt x="1" y="1"/>
                    <a:pt x="1" y="2"/>
                    <a:pt x="0" y="2"/>
                  </a:cubicBezTo>
                  <a:cubicBezTo>
                    <a:pt x="0" y="3"/>
                    <a:pt x="0" y="3"/>
                    <a:pt x="0" y="3"/>
                  </a:cubicBezTo>
                  <a:cubicBezTo>
                    <a:pt x="1" y="3"/>
                    <a:pt x="1" y="3"/>
                    <a:pt x="1" y="3"/>
                  </a:cubicBezTo>
                  <a:cubicBezTo>
                    <a:pt x="1" y="2"/>
                    <a:pt x="1" y="1"/>
                    <a:pt x="2" y="1"/>
                  </a:cubicBezTo>
                  <a:cubicBezTo>
                    <a:pt x="2" y="1"/>
                    <a:pt x="2" y="1"/>
                    <a:pt x="2" y="1"/>
                  </a:cubicBezTo>
                  <a:cubicBezTo>
                    <a:pt x="1" y="1"/>
                    <a:pt x="1" y="1"/>
                    <a:pt x="1" y="1"/>
                  </a:cubicBezTo>
                  <a:cubicBezTo>
                    <a:pt x="1" y="1"/>
                    <a:pt x="1" y="1"/>
                    <a:pt x="1" y="1"/>
                  </a:cubicBezTo>
                  <a:cubicBezTo>
                    <a:pt x="1" y="2"/>
                    <a:pt x="2" y="2"/>
                    <a:pt x="2" y="3"/>
                  </a:cubicBezTo>
                  <a:cubicBezTo>
                    <a:pt x="2" y="3"/>
                    <a:pt x="1" y="3"/>
                    <a:pt x="1" y="4"/>
                  </a:cubicBezTo>
                  <a:cubicBezTo>
                    <a:pt x="1" y="4"/>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4"/>
                    <a:pt x="1" y="3"/>
                    <a:pt x="1" y="3"/>
                  </a:cubicBezTo>
                  <a:cubicBezTo>
                    <a:pt x="0" y="2"/>
                    <a:pt x="0" y="2"/>
                    <a:pt x="0" y="2"/>
                  </a:cubicBezTo>
                  <a:cubicBezTo>
                    <a:pt x="0" y="3"/>
                    <a:pt x="0" y="3"/>
                    <a:pt x="0" y="3"/>
                  </a:cubicBezTo>
                </a:path>
              </a:pathLst>
            </a:custGeom>
            <a:solidFill>
              <a:srgbClr val="000000"/>
            </a:solidFill>
            <a:ln w="9525">
              <a:noFill/>
              <a:round/>
              <a:headEnd/>
              <a:tailEnd/>
            </a:ln>
          </p:spPr>
          <p:txBody>
            <a:bodyPr/>
            <a:lstStyle/>
            <a:p>
              <a:pPr>
                <a:defRPr/>
              </a:pPr>
              <a:endParaRPr lang="en-US"/>
            </a:p>
          </p:txBody>
        </p:sp>
        <p:sp>
          <p:nvSpPr>
            <p:cNvPr id="72" name="Freeform 1494"/>
            <p:cNvSpPr>
              <a:spLocks/>
            </p:cNvSpPr>
            <p:nvPr userDrawn="1"/>
          </p:nvSpPr>
          <p:spPr bwMode="auto">
            <a:xfrm>
              <a:off x="293" y="288"/>
              <a:ext cx="4" cy="6"/>
            </a:xfrm>
            <a:custGeom>
              <a:avLst/>
              <a:gdLst/>
              <a:ahLst/>
              <a:cxnLst>
                <a:cxn ang="0">
                  <a:pos x="1" y="1"/>
                </a:cxn>
                <a:cxn ang="0">
                  <a:pos x="1" y="3"/>
                </a:cxn>
                <a:cxn ang="0">
                  <a:pos x="2" y="1"/>
                </a:cxn>
                <a:cxn ang="0">
                  <a:pos x="1" y="2"/>
                </a:cxn>
                <a:cxn ang="0">
                  <a:pos x="1" y="1"/>
                </a:cxn>
              </a:cxnLst>
              <a:rect l="0" t="0" r="r" b="b"/>
              <a:pathLst>
                <a:path w="2" h="3">
                  <a:moveTo>
                    <a:pt x="1" y="1"/>
                  </a:moveTo>
                  <a:cubicBezTo>
                    <a:pt x="0" y="1"/>
                    <a:pt x="1" y="2"/>
                    <a:pt x="1" y="3"/>
                  </a:cubicBezTo>
                  <a:cubicBezTo>
                    <a:pt x="2" y="3"/>
                    <a:pt x="2" y="2"/>
                    <a:pt x="2" y="1"/>
                  </a:cubicBezTo>
                  <a:cubicBezTo>
                    <a:pt x="2" y="2"/>
                    <a:pt x="2" y="2"/>
                    <a:pt x="1" y="2"/>
                  </a:cubicBezTo>
                  <a:cubicBezTo>
                    <a:pt x="2" y="2"/>
                    <a:pt x="2" y="0"/>
                    <a:pt x="1" y="1"/>
                  </a:cubicBezTo>
                </a:path>
              </a:pathLst>
            </a:custGeom>
            <a:solidFill>
              <a:srgbClr val="FFFFFF"/>
            </a:solidFill>
            <a:ln w="9525">
              <a:noFill/>
              <a:round/>
              <a:headEnd/>
              <a:tailEnd/>
            </a:ln>
          </p:spPr>
          <p:txBody>
            <a:bodyPr/>
            <a:lstStyle/>
            <a:p>
              <a:pPr>
                <a:defRPr/>
              </a:pPr>
              <a:endParaRPr lang="en-US"/>
            </a:p>
          </p:txBody>
        </p:sp>
        <p:sp>
          <p:nvSpPr>
            <p:cNvPr id="73" name="Freeform 1495"/>
            <p:cNvSpPr>
              <a:spLocks/>
            </p:cNvSpPr>
            <p:nvPr userDrawn="1"/>
          </p:nvSpPr>
          <p:spPr bwMode="auto">
            <a:xfrm>
              <a:off x="293" y="288"/>
              <a:ext cx="4" cy="6"/>
            </a:xfrm>
            <a:custGeom>
              <a:avLst/>
              <a:gdLst/>
              <a:ahLst/>
              <a:cxnLst>
                <a:cxn ang="0">
                  <a:pos x="0" y="1"/>
                </a:cxn>
                <a:cxn ang="0">
                  <a:pos x="0" y="1"/>
                </a:cxn>
                <a:cxn ang="0">
                  <a:pos x="1" y="3"/>
                </a:cxn>
                <a:cxn ang="0">
                  <a:pos x="1" y="3"/>
                </a:cxn>
                <a:cxn ang="0">
                  <a:pos x="2" y="2"/>
                </a:cxn>
                <a:cxn ang="0">
                  <a:pos x="2" y="1"/>
                </a:cxn>
                <a:cxn ang="0">
                  <a:pos x="2" y="1"/>
                </a:cxn>
                <a:cxn ang="0">
                  <a:pos x="2" y="1"/>
                </a:cxn>
                <a:cxn ang="0">
                  <a:pos x="1" y="2"/>
                </a:cxn>
                <a:cxn ang="0">
                  <a:pos x="1" y="2"/>
                </a:cxn>
                <a:cxn ang="0">
                  <a:pos x="2" y="2"/>
                </a:cxn>
                <a:cxn ang="0">
                  <a:pos x="2" y="1"/>
                </a:cxn>
                <a:cxn ang="0">
                  <a:pos x="2" y="1"/>
                </a:cxn>
                <a:cxn ang="0">
                  <a:pos x="1" y="0"/>
                </a:cxn>
                <a:cxn ang="0">
                  <a:pos x="0" y="0"/>
                </a:cxn>
                <a:cxn ang="0">
                  <a:pos x="0" y="1"/>
                </a:cxn>
                <a:cxn ang="0">
                  <a:pos x="1" y="1"/>
                </a:cxn>
                <a:cxn ang="0">
                  <a:pos x="1" y="1"/>
                </a:cxn>
                <a:cxn ang="0">
                  <a:pos x="1" y="1"/>
                </a:cxn>
                <a:cxn ang="0">
                  <a:pos x="1" y="1"/>
                </a:cxn>
                <a:cxn ang="0">
                  <a:pos x="1" y="2"/>
                </a:cxn>
                <a:cxn ang="0">
                  <a:pos x="1" y="3"/>
                </a:cxn>
                <a:cxn ang="0">
                  <a:pos x="2" y="2"/>
                </a:cxn>
                <a:cxn ang="0">
                  <a:pos x="2" y="1"/>
                </a:cxn>
                <a:cxn ang="0">
                  <a:pos x="2" y="1"/>
                </a:cxn>
                <a:cxn ang="0">
                  <a:pos x="2" y="1"/>
                </a:cxn>
                <a:cxn ang="0">
                  <a:pos x="2" y="2"/>
                </a:cxn>
                <a:cxn ang="0">
                  <a:pos x="1" y="3"/>
                </a:cxn>
                <a:cxn ang="0">
                  <a:pos x="1" y="3"/>
                </a:cxn>
                <a:cxn ang="0">
                  <a:pos x="1" y="3"/>
                </a:cxn>
                <a:cxn ang="0">
                  <a:pos x="1" y="1"/>
                </a:cxn>
                <a:cxn ang="0">
                  <a:pos x="1" y="1"/>
                </a:cxn>
                <a:cxn ang="0">
                  <a:pos x="1" y="0"/>
                </a:cxn>
                <a:cxn ang="0">
                  <a:pos x="0" y="1"/>
                </a:cxn>
              </a:cxnLst>
              <a:rect l="0" t="0" r="r" b="b"/>
              <a:pathLst>
                <a:path w="2" h="3">
                  <a:moveTo>
                    <a:pt x="0" y="1"/>
                  </a:moveTo>
                  <a:cubicBezTo>
                    <a:pt x="0" y="1"/>
                    <a:pt x="0" y="1"/>
                    <a:pt x="0" y="1"/>
                  </a:cubicBezTo>
                  <a:cubicBezTo>
                    <a:pt x="0" y="2"/>
                    <a:pt x="0" y="3"/>
                    <a:pt x="1" y="3"/>
                  </a:cubicBezTo>
                  <a:cubicBezTo>
                    <a:pt x="1" y="3"/>
                    <a:pt x="1" y="3"/>
                    <a:pt x="1" y="3"/>
                  </a:cubicBezTo>
                  <a:cubicBezTo>
                    <a:pt x="2" y="3"/>
                    <a:pt x="2" y="3"/>
                    <a:pt x="2" y="2"/>
                  </a:cubicBezTo>
                  <a:cubicBezTo>
                    <a:pt x="2" y="1"/>
                    <a:pt x="2" y="1"/>
                    <a:pt x="2" y="1"/>
                  </a:cubicBezTo>
                  <a:cubicBezTo>
                    <a:pt x="2" y="1"/>
                    <a:pt x="2" y="1"/>
                    <a:pt x="2" y="1"/>
                  </a:cubicBezTo>
                  <a:cubicBezTo>
                    <a:pt x="2" y="1"/>
                    <a:pt x="2" y="1"/>
                    <a:pt x="2" y="1"/>
                  </a:cubicBezTo>
                  <a:cubicBezTo>
                    <a:pt x="2" y="1"/>
                    <a:pt x="1" y="2"/>
                    <a:pt x="1" y="2"/>
                  </a:cubicBezTo>
                  <a:cubicBezTo>
                    <a:pt x="1" y="2"/>
                    <a:pt x="1" y="2"/>
                    <a:pt x="1" y="2"/>
                  </a:cubicBezTo>
                  <a:cubicBezTo>
                    <a:pt x="2" y="2"/>
                    <a:pt x="2" y="2"/>
                    <a:pt x="2" y="2"/>
                  </a:cubicBezTo>
                  <a:cubicBezTo>
                    <a:pt x="2" y="2"/>
                    <a:pt x="2" y="2"/>
                    <a:pt x="2" y="1"/>
                  </a:cubicBezTo>
                  <a:cubicBezTo>
                    <a:pt x="2" y="1"/>
                    <a:pt x="2" y="1"/>
                    <a:pt x="2" y="1"/>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2" y="2"/>
                    <a:pt x="2" y="2"/>
                    <a:pt x="2" y="2"/>
                  </a:cubicBezTo>
                  <a:cubicBezTo>
                    <a:pt x="2" y="2"/>
                    <a:pt x="2" y="2"/>
                    <a:pt x="2" y="1"/>
                  </a:cubicBezTo>
                  <a:cubicBezTo>
                    <a:pt x="2" y="1"/>
                    <a:pt x="2" y="1"/>
                    <a:pt x="2" y="1"/>
                  </a:cubicBezTo>
                  <a:cubicBezTo>
                    <a:pt x="2" y="1"/>
                    <a:pt x="2" y="1"/>
                    <a:pt x="2" y="1"/>
                  </a:cubicBezTo>
                  <a:cubicBezTo>
                    <a:pt x="2" y="2"/>
                    <a:pt x="2" y="2"/>
                    <a:pt x="2" y="2"/>
                  </a:cubicBezTo>
                  <a:cubicBezTo>
                    <a:pt x="2" y="2"/>
                    <a:pt x="1" y="2"/>
                    <a:pt x="1" y="3"/>
                  </a:cubicBezTo>
                  <a:cubicBezTo>
                    <a:pt x="1" y="3"/>
                    <a:pt x="1" y="3"/>
                    <a:pt x="1" y="3"/>
                  </a:cubicBezTo>
                  <a:cubicBezTo>
                    <a:pt x="1" y="3"/>
                    <a:pt x="1" y="3"/>
                    <a:pt x="1" y="3"/>
                  </a:cubicBezTo>
                  <a:cubicBezTo>
                    <a:pt x="1" y="2"/>
                    <a:pt x="1" y="2"/>
                    <a:pt x="1" y="1"/>
                  </a:cubicBezTo>
                  <a:cubicBezTo>
                    <a:pt x="1" y="1"/>
                    <a:pt x="1" y="1"/>
                    <a:pt x="1" y="1"/>
                  </a:cubicBezTo>
                  <a:cubicBezTo>
                    <a:pt x="1" y="0"/>
                    <a:pt x="1" y="0"/>
                    <a:pt x="1"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74" name="Freeform 1496"/>
            <p:cNvSpPr>
              <a:spLocks/>
            </p:cNvSpPr>
            <p:nvPr userDrawn="1"/>
          </p:nvSpPr>
          <p:spPr bwMode="auto">
            <a:xfrm>
              <a:off x="295" y="294"/>
              <a:ext cx="2" cy="2"/>
            </a:xfrm>
            <a:custGeom>
              <a:avLst/>
              <a:gdLst/>
              <a:ahLst/>
              <a:cxnLst>
                <a:cxn ang="0">
                  <a:pos x="0" y="0"/>
                </a:cxn>
                <a:cxn ang="0">
                  <a:pos x="1" y="0"/>
                </a:cxn>
                <a:cxn ang="0">
                  <a:pos x="0" y="0"/>
                </a:cxn>
              </a:cxnLst>
              <a:rect l="0" t="0" r="r" b="b"/>
              <a:pathLst>
                <a:path w="1" h="1">
                  <a:moveTo>
                    <a:pt x="0" y="0"/>
                  </a:moveTo>
                  <a:cubicBezTo>
                    <a:pt x="1" y="0"/>
                    <a:pt x="1" y="1"/>
                    <a:pt x="1" y="0"/>
                  </a:cubicBezTo>
                  <a:cubicBezTo>
                    <a:pt x="1" y="0"/>
                    <a:pt x="1" y="0"/>
                    <a:pt x="0" y="0"/>
                  </a:cubicBezTo>
                </a:path>
              </a:pathLst>
            </a:custGeom>
            <a:solidFill>
              <a:srgbClr val="000000"/>
            </a:solidFill>
            <a:ln w="9525">
              <a:noFill/>
              <a:round/>
              <a:headEnd/>
              <a:tailEnd/>
            </a:ln>
          </p:spPr>
          <p:txBody>
            <a:bodyPr/>
            <a:lstStyle/>
            <a:p>
              <a:pPr>
                <a:defRPr/>
              </a:pPr>
              <a:endParaRPr lang="en-US"/>
            </a:p>
          </p:txBody>
        </p:sp>
        <p:sp>
          <p:nvSpPr>
            <p:cNvPr id="75" name="Freeform 1497"/>
            <p:cNvSpPr>
              <a:spLocks/>
            </p:cNvSpPr>
            <p:nvPr userDrawn="1"/>
          </p:nvSpPr>
          <p:spPr bwMode="auto">
            <a:xfrm>
              <a:off x="295" y="292"/>
              <a:ext cx="4" cy="4"/>
            </a:xfrm>
            <a:custGeom>
              <a:avLst/>
              <a:gdLst/>
              <a:ahLst/>
              <a:cxnLst>
                <a:cxn ang="0">
                  <a:pos x="0" y="1"/>
                </a:cxn>
                <a:cxn ang="0">
                  <a:pos x="1" y="2"/>
                </a:cxn>
                <a:cxn ang="0">
                  <a:pos x="2" y="1"/>
                </a:cxn>
                <a:cxn ang="0">
                  <a:pos x="2" y="1"/>
                </a:cxn>
                <a:cxn ang="0">
                  <a:pos x="2" y="1"/>
                </a:cxn>
                <a:cxn ang="0">
                  <a:pos x="1" y="0"/>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Lst>
              <a:rect l="0" t="0" r="r" b="b"/>
              <a:pathLst>
                <a:path w="2" h="2">
                  <a:moveTo>
                    <a:pt x="0" y="1"/>
                  </a:moveTo>
                  <a:cubicBezTo>
                    <a:pt x="1" y="1"/>
                    <a:pt x="1" y="1"/>
                    <a:pt x="1" y="2"/>
                  </a:cubicBezTo>
                  <a:cubicBezTo>
                    <a:pt x="1" y="2"/>
                    <a:pt x="2" y="1"/>
                    <a:pt x="2" y="1"/>
                  </a:cubicBezTo>
                  <a:cubicBezTo>
                    <a:pt x="2" y="1"/>
                    <a:pt x="2" y="1"/>
                    <a:pt x="2" y="1"/>
                  </a:cubicBezTo>
                  <a:cubicBezTo>
                    <a:pt x="2" y="1"/>
                    <a:pt x="2" y="1"/>
                    <a:pt x="2" y="1"/>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76" name="Freeform 1498"/>
            <p:cNvSpPr>
              <a:spLocks/>
            </p:cNvSpPr>
            <p:nvPr userDrawn="1"/>
          </p:nvSpPr>
          <p:spPr bwMode="auto">
            <a:xfrm>
              <a:off x="291" y="290"/>
              <a:ext cx="4" cy="16"/>
            </a:xfrm>
            <a:custGeom>
              <a:avLst/>
              <a:gdLst/>
              <a:ahLst/>
              <a:cxnLst>
                <a:cxn ang="0">
                  <a:pos x="0" y="3"/>
                </a:cxn>
                <a:cxn ang="0">
                  <a:pos x="0" y="5"/>
                </a:cxn>
                <a:cxn ang="0">
                  <a:pos x="0" y="5"/>
                </a:cxn>
                <a:cxn ang="0">
                  <a:pos x="0" y="4"/>
                </a:cxn>
                <a:cxn ang="0">
                  <a:pos x="0" y="3"/>
                </a:cxn>
              </a:cxnLst>
              <a:rect l="0" t="0" r="r" b="b"/>
              <a:pathLst>
                <a:path w="2" h="8">
                  <a:moveTo>
                    <a:pt x="0" y="3"/>
                  </a:moveTo>
                  <a:cubicBezTo>
                    <a:pt x="0" y="4"/>
                    <a:pt x="0" y="4"/>
                    <a:pt x="0" y="5"/>
                  </a:cubicBezTo>
                  <a:cubicBezTo>
                    <a:pt x="0" y="5"/>
                    <a:pt x="0" y="5"/>
                    <a:pt x="0" y="5"/>
                  </a:cubicBezTo>
                  <a:cubicBezTo>
                    <a:pt x="0" y="8"/>
                    <a:pt x="2" y="0"/>
                    <a:pt x="0" y="4"/>
                  </a:cubicBezTo>
                  <a:cubicBezTo>
                    <a:pt x="1" y="4"/>
                    <a:pt x="0" y="3"/>
                    <a:pt x="0" y="3"/>
                  </a:cubicBezTo>
                </a:path>
              </a:pathLst>
            </a:custGeom>
            <a:solidFill>
              <a:srgbClr val="FFFFFF"/>
            </a:solidFill>
            <a:ln w="9525">
              <a:noFill/>
              <a:round/>
              <a:headEnd/>
              <a:tailEnd/>
            </a:ln>
          </p:spPr>
          <p:txBody>
            <a:bodyPr/>
            <a:lstStyle/>
            <a:p>
              <a:pPr>
                <a:defRPr/>
              </a:pPr>
              <a:endParaRPr lang="en-US"/>
            </a:p>
          </p:txBody>
        </p:sp>
        <p:sp>
          <p:nvSpPr>
            <p:cNvPr id="77" name="Freeform 1499"/>
            <p:cNvSpPr>
              <a:spLocks/>
            </p:cNvSpPr>
            <p:nvPr userDrawn="1"/>
          </p:nvSpPr>
          <p:spPr bwMode="auto">
            <a:xfrm>
              <a:off x="291" y="296"/>
              <a:ext cx="2" cy="6"/>
            </a:xfrm>
            <a:custGeom>
              <a:avLst/>
              <a:gdLst/>
              <a:ahLst/>
              <a:cxnLst>
                <a:cxn ang="0">
                  <a:pos x="0" y="2"/>
                </a:cxn>
                <a:cxn ang="0">
                  <a:pos x="0" y="2"/>
                </a:cxn>
                <a:cxn ang="0">
                  <a:pos x="0" y="2"/>
                </a:cxn>
                <a:cxn ang="0">
                  <a:pos x="0" y="2"/>
                </a:cxn>
                <a:cxn ang="0">
                  <a:pos x="0" y="3"/>
                </a:cxn>
                <a:cxn ang="0">
                  <a:pos x="1" y="0"/>
                </a:cxn>
                <a:cxn ang="0">
                  <a:pos x="1" y="0"/>
                </a:cxn>
                <a:cxn ang="0">
                  <a:pos x="0" y="1"/>
                </a:cxn>
                <a:cxn ang="0">
                  <a:pos x="1" y="1"/>
                </a:cxn>
                <a:cxn ang="0">
                  <a:pos x="1" y="0"/>
                </a:cxn>
                <a:cxn ang="0">
                  <a:pos x="0" y="0"/>
                </a:cxn>
                <a:cxn ang="0">
                  <a:pos x="0" y="0"/>
                </a:cxn>
                <a:cxn ang="0">
                  <a:pos x="0" y="0"/>
                </a:cxn>
                <a:cxn ang="0">
                  <a:pos x="0" y="0"/>
                </a:cxn>
                <a:cxn ang="0">
                  <a:pos x="0" y="1"/>
                </a:cxn>
                <a:cxn ang="0">
                  <a:pos x="0" y="1"/>
                </a:cxn>
                <a:cxn ang="0">
                  <a:pos x="1" y="1"/>
                </a:cxn>
                <a:cxn ang="0">
                  <a:pos x="1" y="0"/>
                </a:cxn>
                <a:cxn ang="0">
                  <a:pos x="1" y="0"/>
                </a:cxn>
                <a:cxn ang="0">
                  <a:pos x="1" y="0"/>
                </a:cxn>
                <a:cxn ang="0">
                  <a:pos x="1" y="0"/>
                </a:cxn>
                <a:cxn ang="0">
                  <a:pos x="1" y="0"/>
                </a:cxn>
                <a:cxn ang="0">
                  <a:pos x="1" y="0"/>
                </a:cxn>
                <a:cxn ang="0">
                  <a:pos x="1" y="0"/>
                </a:cxn>
                <a:cxn ang="0">
                  <a:pos x="1" y="0"/>
                </a:cxn>
                <a:cxn ang="0">
                  <a:pos x="1" y="0"/>
                </a:cxn>
                <a:cxn ang="0">
                  <a:pos x="1" y="1"/>
                </a:cxn>
                <a:cxn ang="0">
                  <a:pos x="0" y="2"/>
                </a:cxn>
                <a:cxn ang="0">
                  <a:pos x="0" y="2"/>
                </a:cxn>
                <a:cxn ang="0">
                  <a:pos x="0" y="2"/>
                </a:cxn>
                <a:cxn ang="0">
                  <a:pos x="0" y="2"/>
                </a:cxn>
                <a:cxn ang="0">
                  <a:pos x="1" y="2"/>
                </a:cxn>
                <a:cxn ang="0">
                  <a:pos x="0" y="2"/>
                </a:cxn>
                <a:cxn ang="0">
                  <a:pos x="0" y="2"/>
                </a:cxn>
                <a:cxn ang="0">
                  <a:pos x="1" y="2"/>
                </a:cxn>
                <a:cxn ang="0">
                  <a:pos x="1" y="2"/>
                </a:cxn>
                <a:cxn ang="0">
                  <a:pos x="1" y="2"/>
                </a:cxn>
                <a:cxn ang="0">
                  <a:pos x="0" y="1"/>
                </a:cxn>
                <a:cxn ang="0">
                  <a:pos x="0" y="2"/>
                </a:cxn>
                <a:cxn ang="0">
                  <a:pos x="0" y="0"/>
                </a:cxn>
                <a:cxn ang="0">
                  <a:pos x="0" y="0"/>
                </a:cxn>
              </a:cxnLst>
              <a:rect l="0" t="0" r="r" b="b"/>
              <a:pathLst>
                <a:path w="1" h="3">
                  <a:moveTo>
                    <a:pt x="0" y="0"/>
                  </a:move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1"/>
                    <a:pt x="1" y="0"/>
                  </a:cubicBezTo>
                  <a:cubicBezTo>
                    <a:pt x="1" y="0"/>
                    <a:pt x="1" y="0"/>
                    <a:pt x="1" y="0"/>
                  </a:cubicBezTo>
                  <a:cubicBezTo>
                    <a:pt x="1" y="0"/>
                    <a:pt x="1" y="0"/>
                    <a:pt x="1" y="0"/>
                  </a:cubicBezTo>
                  <a:cubicBezTo>
                    <a:pt x="1" y="0"/>
                    <a:pt x="1" y="0"/>
                    <a:pt x="1" y="0"/>
                  </a:cubicBezTo>
                  <a:cubicBezTo>
                    <a:pt x="1" y="0"/>
                    <a:pt x="0" y="1"/>
                    <a:pt x="0" y="1"/>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0" y="2"/>
                    <a:pt x="0" y="2"/>
                    <a:pt x="0" y="2"/>
                  </a:cubicBezTo>
                  <a:cubicBezTo>
                    <a:pt x="0" y="2"/>
                    <a:pt x="0" y="2"/>
                    <a:pt x="0" y="2"/>
                  </a:cubicBezTo>
                  <a:cubicBezTo>
                    <a:pt x="1" y="2"/>
                    <a:pt x="1" y="2"/>
                    <a:pt x="1" y="2"/>
                  </a:cubicBezTo>
                  <a:cubicBezTo>
                    <a:pt x="0" y="2"/>
                    <a:pt x="0" y="2"/>
                    <a:pt x="0"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1"/>
                    <a:pt x="0" y="1"/>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78" name="Freeform 1500"/>
            <p:cNvSpPr>
              <a:spLocks/>
            </p:cNvSpPr>
            <p:nvPr userDrawn="1"/>
          </p:nvSpPr>
          <p:spPr bwMode="auto">
            <a:xfrm>
              <a:off x="289" y="298"/>
              <a:ext cx="2" cy="2"/>
            </a:xfrm>
            <a:custGeom>
              <a:avLst/>
              <a:gdLst/>
              <a:ahLst/>
              <a:cxnLst>
                <a:cxn ang="0">
                  <a:pos x="0" y="1"/>
                </a:cxn>
                <a:cxn ang="0">
                  <a:pos x="1" y="1"/>
                </a:cxn>
                <a:cxn ang="0">
                  <a:pos x="0" y="1"/>
                </a:cxn>
              </a:cxnLst>
              <a:rect l="0" t="0" r="r" b="b"/>
              <a:pathLst>
                <a:path w="1" h="1">
                  <a:moveTo>
                    <a:pt x="0" y="1"/>
                  </a:moveTo>
                  <a:cubicBezTo>
                    <a:pt x="1" y="1"/>
                    <a:pt x="1" y="1"/>
                    <a:pt x="1" y="1"/>
                  </a:cubicBezTo>
                  <a:cubicBezTo>
                    <a:pt x="1" y="0"/>
                    <a:pt x="0" y="1"/>
                    <a:pt x="0" y="1"/>
                  </a:cubicBezTo>
                </a:path>
              </a:pathLst>
            </a:custGeom>
            <a:solidFill>
              <a:srgbClr val="FFFFFF"/>
            </a:solidFill>
            <a:ln w="9525">
              <a:noFill/>
              <a:round/>
              <a:headEnd/>
              <a:tailEnd/>
            </a:ln>
          </p:spPr>
          <p:txBody>
            <a:bodyPr/>
            <a:lstStyle/>
            <a:p>
              <a:pPr>
                <a:defRPr/>
              </a:pPr>
              <a:endParaRPr lang="en-US"/>
            </a:p>
          </p:txBody>
        </p:sp>
        <p:sp>
          <p:nvSpPr>
            <p:cNvPr id="79" name="Freeform 1501"/>
            <p:cNvSpPr>
              <a:spLocks/>
            </p:cNvSpPr>
            <p:nvPr userDrawn="1"/>
          </p:nvSpPr>
          <p:spPr bwMode="auto">
            <a:xfrm>
              <a:off x="289" y="298"/>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80" name="Freeform 1502"/>
            <p:cNvSpPr>
              <a:spLocks/>
            </p:cNvSpPr>
            <p:nvPr userDrawn="1"/>
          </p:nvSpPr>
          <p:spPr bwMode="auto">
            <a:xfrm>
              <a:off x="291" y="290"/>
              <a:ext cx="2" cy="2"/>
            </a:xfrm>
            <a:custGeom>
              <a:avLst/>
              <a:gdLst/>
              <a:ahLst/>
              <a:cxnLst>
                <a:cxn ang="0">
                  <a:pos x="0" y="1"/>
                </a:cxn>
                <a:cxn ang="0">
                  <a:pos x="1" y="1"/>
                </a:cxn>
                <a:cxn ang="0">
                  <a:pos x="0" y="1"/>
                </a:cxn>
              </a:cxnLst>
              <a:rect l="0" t="0" r="r" b="b"/>
              <a:pathLst>
                <a:path w="1" h="1">
                  <a:moveTo>
                    <a:pt x="0" y="1"/>
                  </a:moveTo>
                  <a:cubicBezTo>
                    <a:pt x="0" y="1"/>
                    <a:pt x="0" y="1"/>
                    <a:pt x="1" y="1"/>
                  </a:cubicBezTo>
                  <a:cubicBezTo>
                    <a:pt x="0" y="0"/>
                    <a:pt x="0" y="1"/>
                    <a:pt x="0" y="1"/>
                  </a:cubicBezTo>
                </a:path>
              </a:pathLst>
            </a:custGeom>
            <a:solidFill>
              <a:srgbClr val="FFFFFF"/>
            </a:solidFill>
            <a:ln w="9525">
              <a:noFill/>
              <a:round/>
              <a:headEnd/>
              <a:tailEnd/>
            </a:ln>
          </p:spPr>
          <p:txBody>
            <a:bodyPr/>
            <a:lstStyle/>
            <a:p>
              <a:pPr>
                <a:defRPr/>
              </a:pPr>
              <a:endParaRPr lang="en-US"/>
            </a:p>
          </p:txBody>
        </p:sp>
        <p:sp>
          <p:nvSpPr>
            <p:cNvPr id="81" name="Freeform 1503"/>
            <p:cNvSpPr>
              <a:spLocks/>
            </p:cNvSpPr>
            <p:nvPr userDrawn="1"/>
          </p:nvSpPr>
          <p:spPr bwMode="auto">
            <a:xfrm>
              <a:off x="289" y="290"/>
              <a:ext cx="4" cy="2"/>
            </a:xfrm>
            <a:custGeom>
              <a:avLst/>
              <a:gdLst/>
              <a:ahLst/>
              <a:cxnLst>
                <a:cxn ang="0">
                  <a:pos x="1" y="1"/>
                </a:cxn>
                <a:cxn ang="0">
                  <a:pos x="1" y="1"/>
                </a:cxn>
                <a:cxn ang="0">
                  <a:pos x="2" y="1"/>
                </a:cxn>
                <a:cxn ang="0">
                  <a:pos x="2" y="1"/>
                </a:cxn>
                <a:cxn ang="0">
                  <a:pos x="1" y="0"/>
                </a:cxn>
                <a:cxn ang="0">
                  <a:pos x="1"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1" y="1"/>
                </a:cxn>
                <a:cxn ang="0">
                  <a:pos x="1" y="1"/>
                </a:cxn>
                <a:cxn ang="0">
                  <a:pos x="1" y="0"/>
                </a:cxn>
                <a:cxn ang="0">
                  <a:pos x="0" y="1"/>
                </a:cxn>
                <a:cxn ang="0">
                  <a:pos x="1" y="1"/>
                </a:cxn>
              </a:cxnLst>
              <a:rect l="0" t="0" r="r" b="b"/>
              <a:pathLst>
                <a:path w="2" h="1">
                  <a:moveTo>
                    <a:pt x="1" y="1"/>
                  </a:moveTo>
                  <a:cubicBezTo>
                    <a:pt x="1" y="1"/>
                    <a:pt x="1" y="1"/>
                    <a:pt x="1" y="1"/>
                  </a:cubicBezTo>
                  <a:cubicBezTo>
                    <a:pt x="2" y="1"/>
                    <a:pt x="2" y="1"/>
                    <a:pt x="2" y="1"/>
                  </a:cubicBezTo>
                  <a:cubicBezTo>
                    <a:pt x="2" y="1"/>
                    <a:pt x="2" y="1"/>
                    <a:pt x="2" y="1"/>
                  </a:cubicBezTo>
                  <a:cubicBezTo>
                    <a:pt x="1" y="0"/>
                    <a:pt x="1" y="0"/>
                    <a:pt x="1" y="0"/>
                  </a:cubicBezTo>
                  <a:cubicBezTo>
                    <a:pt x="1" y="0"/>
                    <a:pt x="1" y="0"/>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0"/>
                    <a:pt x="1" y="0"/>
                    <a:pt x="1" y="0"/>
                  </a:cubicBezTo>
                  <a:cubicBezTo>
                    <a:pt x="0" y="1"/>
                    <a:pt x="0" y="1"/>
                    <a:pt x="0" y="1"/>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82" name="Freeform 1504"/>
            <p:cNvSpPr>
              <a:spLocks/>
            </p:cNvSpPr>
            <p:nvPr userDrawn="1"/>
          </p:nvSpPr>
          <p:spPr bwMode="auto">
            <a:xfrm>
              <a:off x="289" y="292"/>
              <a:ext cx="2" cy="4"/>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83" name="Freeform 1505"/>
            <p:cNvSpPr>
              <a:spLocks/>
            </p:cNvSpPr>
            <p:nvPr userDrawn="1"/>
          </p:nvSpPr>
          <p:spPr bwMode="auto">
            <a:xfrm>
              <a:off x="289" y="292"/>
              <a:ext cx="2" cy="4"/>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84" name="Freeform 1506"/>
            <p:cNvSpPr>
              <a:spLocks/>
            </p:cNvSpPr>
            <p:nvPr userDrawn="1"/>
          </p:nvSpPr>
          <p:spPr bwMode="auto">
            <a:xfrm>
              <a:off x="285" y="298"/>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85" name="Freeform 1507"/>
            <p:cNvSpPr>
              <a:spLocks/>
            </p:cNvSpPr>
            <p:nvPr userDrawn="1"/>
          </p:nvSpPr>
          <p:spPr bwMode="auto">
            <a:xfrm>
              <a:off x="285" y="296"/>
              <a:ext cx="4" cy="2"/>
            </a:xfrm>
            <a:custGeom>
              <a:avLst/>
              <a:gdLst/>
              <a:ahLst/>
              <a:cxnLst>
                <a:cxn ang="0">
                  <a:pos x="0" y="1"/>
                </a:cxn>
                <a:cxn ang="0">
                  <a:pos x="0" y="1"/>
                </a:cxn>
                <a:cxn ang="0">
                  <a:pos x="0" y="1"/>
                </a:cxn>
                <a:cxn ang="0">
                  <a:pos x="0" y="1"/>
                </a:cxn>
                <a:cxn ang="0">
                  <a:pos x="0" y="1"/>
                </a:cxn>
                <a:cxn ang="0">
                  <a:pos x="0" y="1"/>
                </a:cxn>
                <a:cxn ang="0">
                  <a:pos x="1" y="1"/>
                </a:cxn>
                <a:cxn ang="0">
                  <a:pos x="1" y="0"/>
                </a:cxn>
                <a:cxn ang="0">
                  <a:pos x="0" y="0"/>
                </a:cxn>
                <a:cxn ang="0">
                  <a:pos x="0" y="1"/>
                </a:cxn>
                <a:cxn ang="0">
                  <a:pos x="0" y="1"/>
                </a:cxn>
                <a:cxn ang="0">
                  <a:pos x="0" y="1"/>
                </a:cxn>
                <a:cxn ang="0">
                  <a:pos x="1" y="1"/>
                </a:cxn>
                <a:cxn ang="0">
                  <a:pos x="0" y="1"/>
                </a:cxn>
                <a:cxn ang="0">
                  <a:pos x="0" y="0"/>
                </a:cxn>
                <a:cxn ang="0">
                  <a:pos x="0" y="1"/>
                </a:cxn>
                <a:cxn ang="0">
                  <a:pos x="0" y="1"/>
                </a:cxn>
                <a:cxn ang="0">
                  <a:pos x="0" y="1"/>
                </a:cxn>
                <a:cxn ang="0">
                  <a:pos x="0" y="1"/>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86" name="Freeform 1508"/>
            <p:cNvSpPr>
              <a:spLocks/>
            </p:cNvSpPr>
            <p:nvPr userDrawn="1"/>
          </p:nvSpPr>
          <p:spPr bwMode="auto">
            <a:xfrm>
              <a:off x="283" y="294"/>
              <a:ext cx="6" cy="4"/>
            </a:xfrm>
            <a:custGeom>
              <a:avLst/>
              <a:gdLst/>
              <a:ahLst/>
              <a:cxnLst>
                <a:cxn ang="0">
                  <a:pos x="0" y="1"/>
                </a:cxn>
                <a:cxn ang="0">
                  <a:pos x="2" y="1"/>
                </a:cxn>
                <a:cxn ang="0">
                  <a:pos x="2" y="1"/>
                </a:cxn>
                <a:cxn ang="0">
                  <a:pos x="3" y="0"/>
                </a:cxn>
                <a:cxn ang="0">
                  <a:pos x="0" y="1"/>
                </a:cxn>
              </a:cxnLst>
              <a:rect l="0" t="0" r="r" b="b"/>
              <a:pathLst>
                <a:path w="3" h="2">
                  <a:moveTo>
                    <a:pt x="0" y="1"/>
                  </a:moveTo>
                  <a:cubicBezTo>
                    <a:pt x="1" y="2"/>
                    <a:pt x="1" y="2"/>
                    <a:pt x="2" y="1"/>
                  </a:cubicBezTo>
                  <a:cubicBezTo>
                    <a:pt x="2" y="1"/>
                    <a:pt x="2" y="1"/>
                    <a:pt x="2" y="1"/>
                  </a:cubicBezTo>
                  <a:cubicBezTo>
                    <a:pt x="2" y="1"/>
                    <a:pt x="3" y="0"/>
                    <a:pt x="3" y="0"/>
                  </a:cubicBezTo>
                  <a:cubicBezTo>
                    <a:pt x="2" y="0"/>
                    <a:pt x="1" y="0"/>
                    <a:pt x="0" y="1"/>
                  </a:cubicBezTo>
                </a:path>
              </a:pathLst>
            </a:custGeom>
            <a:solidFill>
              <a:srgbClr val="FFFFFF"/>
            </a:solidFill>
            <a:ln w="9525">
              <a:noFill/>
              <a:round/>
              <a:headEnd/>
              <a:tailEnd/>
            </a:ln>
          </p:spPr>
          <p:txBody>
            <a:bodyPr/>
            <a:lstStyle/>
            <a:p>
              <a:pPr>
                <a:defRPr/>
              </a:pPr>
              <a:endParaRPr lang="en-US"/>
            </a:p>
          </p:txBody>
        </p:sp>
        <p:sp>
          <p:nvSpPr>
            <p:cNvPr id="87" name="Freeform 1509"/>
            <p:cNvSpPr>
              <a:spLocks/>
            </p:cNvSpPr>
            <p:nvPr userDrawn="1"/>
          </p:nvSpPr>
          <p:spPr bwMode="auto">
            <a:xfrm>
              <a:off x="283" y="292"/>
              <a:ext cx="6" cy="6"/>
            </a:xfrm>
            <a:custGeom>
              <a:avLst/>
              <a:gdLst/>
              <a:ahLst/>
              <a:cxnLst>
                <a:cxn ang="0">
                  <a:pos x="0" y="2"/>
                </a:cxn>
                <a:cxn ang="0">
                  <a:pos x="0" y="3"/>
                </a:cxn>
                <a:cxn ang="0">
                  <a:pos x="1" y="3"/>
                </a:cxn>
                <a:cxn ang="0">
                  <a:pos x="2" y="2"/>
                </a:cxn>
                <a:cxn ang="0">
                  <a:pos x="2" y="2"/>
                </a:cxn>
                <a:cxn ang="0">
                  <a:pos x="1" y="2"/>
                </a:cxn>
                <a:cxn ang="0">
                  <a:pos x="1" y="2"/>
                </a:cxn>
                <a:cxn ang="0">
                  <a:pos x="2" y="3"/>
                </a:cxn>
                <a:cxn ang="0">
                  <a:pos x="2" y="2"/>
                </a:cxn>
                <a:cxn ang="0">
                  <a:pos x="3" y="1"/>
                </a:cxn>
                <a:cxn ang="0">
                  <a:pos x="3" y="0"/>
                </a:cxn>
                <a:cxn ang="0">
                  <a:pos x="3" y="0"/>
                </a:cxn>
                <a:cxn ang="0">
                  <a:pos x="0" y="2"/>
                </a:cxn>
                <a:cxn ang="0">
                  <a:pos x="0" y="2"/>
                </a:cxn>
                <a:cxn ang="0">
                  <a:pos x="1" y="2"/>
                </a:cxn>
                <a:cxn ang="0">
                  <a:pos x="3" y="1"/>
                </a:cxn>
                <a:cxn ang="0">
                  <a:pos x="3" y="1"/>
                </a:cxn>
                <a:cxn ang="0">
                  <a:pos x="2" y="1"/>
                </a:cxn>
                <a:cxn ang="0">
                  <a:pos x="1" y="2"/>
                </a:cxn>
                <a:cxn ang="0">
                  <a:pos x="2" y="2"/>
                </a:cxn>
                <a:cxn ang="0">
                  <a:pos x="2" y="2"/>
                </a:cxn>
                <a:cxn ang="0">
                  <a:pos x="2" y="2"/>
                </a:cxn>
                <a:cxn ang="0">
                  <a:pos x="2" y="2"/>
                </a:cxn>
                <a:cxn ang="0">
                  <a:pos x="1" y="2"/>
                </a:cxn>
                <a:cxn ang="0">
                  <a:pos x="1" y="2"/>
                </a:cxn>
                <a:cxn ang="0">
                  <a:pos x="1" y="2"/>
                </a:cxn>
                <a:cxn ang="0">
                  <a:pos x="1" y="2"/>
                </a:cxn>
                <a:cxn ang="0">
                  <a:pos x="1" y="2"/>
                </a:cxn>
                <a:cxn ang="0">
                  <a:pos x="1" y="2"/>
                </a:cxn>
                <a:cxn ang="0">
                  <a:pos x="1" y="2"/>
                </a:cxn>
                <a:cxn ang="0">
                  <a:pos x="1" y="2"/>
                </a:cxn>
                <a:cxn ang="0">
                  <a:pos x="1" y="2"/>
                </a:cxn>
                <a:cxn ang="0">
                  <a:pos x="1" y="3"/>
                </a:cxn>
                <a:cxn ang="0">
                  <a:pos x="1" y="2"/>
                </a:cxn>
                <a:cxn ang="0">
                  <a:pos x="1" y="2"/>
                </a:cxn>
                <a:cxn ang="0">
                  <a:pos x="1" y="3"/>
                </a:cxn>
                <a:cxn ang="0">
                  <a:pos x="1" y="2"/>
                </a:cxn>
                <a:cxn ang="0">
                  <a:pos x="1" y="2"/>
                </a:cxn>
                <a:cxn ang="0">
                  <a:pos x="1" y="2"/>
                </a:cxn>
                <a:cxn ang="0">
                  <a:pos x="1" y="2"/>
                </a:cxn>
                <a:cxn ang="0">
                  <a:pos x="1" y="2"/>
                </a:cxn>
                <a:cxn ang="0">
                  <a:pos x="1" y="2"/>
                </a:cxn>
                <a:cxn ang="0">
                  <a:pos x="1" y="2"/>
                </a:cxn>
                <a:cxn ang="0">
                  <a:pos x="0" y="2"/>
                </a:cxn>
                <a:cxn ang="0">
                  <a:pos x="0" y="2"/>
                </a:cxn>
              </a:cxnLst>
              <a:rect l="0" t="0" r="r" b="b"/>
              <a:pathLst>
                <a:path w="3" h="3">
                  <a:moveTo>
                    <a:pt x="0" y="2"/>
                  </a:moveTo>
                  <a:cubicBezTo>
                    <a:pt x="0" y="3"/>
                    <a:pt x="0" y="3"/>
                    <a:pt x="0" y="3"/>
                  </a:cubicBezTo>
                  <a:cubicBezTo>
                    <a:pt x="1" y="3"/>
                    <a:pt x="1" y="3"/>
                    <a:pt x="1" y="3"/>
                  </a:cubicBezTo>
                  <a:cubicBezTo>
                    <a:pt x="1" y="3"/>
                    <a:pt x="1" y="3"/>
                    <a:pt x="2" y="2"/>
                  </a:cubicBezTo>
                  <a:cubicBezTo>
                    <a:pt x="2" y="2"/>
                    <a:pt x="2" y="2"/>
                    <a:pt x="2" y="2"/>
                  </a:cubicBezTo>
                  <a:cubicBezTo>
                    <a:pt x="1" y="2"/>
                    <a:pt x="1" y="2"/>
                    <a:pt x="1" y="2"/>
                  </a:cubicBezTo>
                  <a:cubicBezTo>
                    <a:pt x="1" y="2"/>
                    <a:pt x="1" y="2"/>
                    <a:pt x="1" y="2"/>
                  </a:cubicBezTo>
                  <a:cubicBezTo>
                    <a:pt x="2" y="3"/>
                    <a:pt x="2" y="3"/>
                    <a:pt x="2" y="3"/>
                  </a:cubicBezTo>
                  <a:cubicBezTo>
                    <a:pt x="2" y="2"/>
                    <a:pt x="2" y="2"/>
                    <a:pt x="2" y="2"/>
                  </a:cubicBezTo>
                  <a:cubicBezTo>
                    <a:pt x="2" y="2"/>
                    <a:pt x="3" y="1"/>
                    <a:pt x="3" y="1"/>
                  </a:cubicBezTo>
                  <a:cubicBezTo>
                    <a:pt x="3" y="0"/>
                    <a:pt x="3" y="0"/>
                    <a:pt x="3" y="0"/>
                  </a:cubicBezTo>
                  <a:cubicBezTo>
                    <a:pt x="3" y="0"/>
                    <a:pt x="3" y="0"/>
                    <a:pt x="3" y="0"/>
                  </a:cubicBezTo>
                  <a:cubicBezTo>
                    <a:pt x="2" y="1"/>
                    <a:pt x="1" y="1"/>
                    <a:pt x="0" y="2"/>
                  </a:cubicBezTo>
                  <a:cubicBezTo>
                    <a:pt x="0" y="2"/>
                    <a:pt x="0" y="2"/>
                    <a:pt x="0" y="2"/>
                  </a:cubicBezTo>
                  <a:cubicBezTo>
                    <a:pt x="1" y="2"/>
                    <a:pt x="1" y="2"/>
                    <a:pt x="1" y="2"/>
                  </a:cubicBezTo>
                  <a:cubicBezTo>
                    <a:pt x="1" y="2"/>
                    <a:pt x="2" y="1"/>
                    <a:pt x="3" y="1"/>
                  </a:cubicBezTo>
                  <a:cubicBezTo>
                    <a:pt x="3" y="1"/>
                    <a:pt x="3" y="1"/>
                    <a:pt x="3" y="1"/>
                  </a:cubicBezTo>
                  <a:cubicBezTo>
                    <a:pt x="2" y="1"/>
                    <a:pt x="2" y="1"/>
                    <a:pt x="2" y="1"/>
                  </a:cubicBezTo>
                  <a:cubicBezTo>
                    <a:pt x="2" y="1"/>
                    <a:pt x="2" y="2"/>
                    <a:pt x="1"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88" name="Freeform 1510"/>
            <p:cNvSpPr>
              <a:spLocks/>
            </p:cNvSpPr>
            <p:nvPr userDrawn="1"/>
          </p:nvSpPr>
          <p:spPr bwMode="auto">
            <a:xfrm>
              <a:off x="285" y="296"/>
              <a:ext cx="4" cy="6"/>
            </a:xfrm>
            <a:custGeom>
              <a:avLst/>
              <a:gdLst/>
              <a:ahLst/>
              <a:cxnLst>
                <a:cxn ang="0">
                  <a:pos x="0" y="2"/>
                </a:cxn>
                <a:cxn ang="0">
                  <a:pos x="1" y="2"/>
                </a:cxn>
                <a:cxn ang="0">
                  <a:pos x="1" y="2"/>
                </a:cxn>
                <a:cxn ang="0">
                  <a:pos x="2" y="0"/>
                </a:cxn>
                <a:cxn ang="0">
                  <a:pos x="2" y="2"/>
                </a:cxn>
                <a:cxn ang="0">
                  <a:pos x="0" y="2"/>
                </a:cxn>
              </a:cxnLst>
              <a:rect l="0" t="0" r="r" b="b"/>
              <a:pathLst>
                <a:path w="2" h="3">
                  <a:moveTo>
                    <a:pt x="0" y="2"/>
                  </a:moveTo>
                  <a:cubicBezTo>
                    <a:pt x="0" y="2"/>
                    <a:pt x="0" y="2"/>
                    <a:pt x="1" y="2"/>
                  </a:cubicBezTo>
                  <a:cubicBezTo>
                    <a:pt x="0" y="3"/>
                    <a:pt x="0" y="3"/>
                    <a:pt x="1" y="2"/>
                  </a:cubicBezTo>
                  <a:cubicBezTo>
                    <a:pt x="2" y="2"/>
                    <a:pt x="2" y="2"/>
                    <a:pt x="2" y="0"/>
                  </a:cubicBezTo>
                  <a:cubicBezTo>
                    <a:pt x="2" y="1"/>
                    <a:pt x="2" y="1"/>
                    <a:pt x="2" y="2"/>
                  </a:cubicBezTo>
                  <a:cubicBezTo>
                    <a:pt x="1" y="0"/>
                    <a:pt x="1" y="0"/>
                    <a:pt x="0" y="2"/>
                  </a:cubicBezTo>
                </a:path>
              </a:pathLst>
            </a:custGeom>
            <a:solidFill>
              <a:srgbClr val="FFFFFF"/>
            </a:solidFill>
            <a:ln w="9525">
              <a:noFill/>
              <a:round/>
              <a:headEnd/>
              <a:tailEnd/>
            </a:ln>
          </p:spPr>
          <p:txBody>
            <a:bodyPr/>
            <a:lstStyle/>
            <a:p>
              <a:pPr>
                <a:defRPr/>
              </a:pPr>
              <a:endParaRPr lang="en-US"/>
            </a:p>
          </p:txBody>
        </p:sp>
        <p:sp>
          <p:nvSpPr>
            <p:cNvPr id="89" name="Freeform 1511"/>
            <p:cNvSpPr>
              <a:spLocks/>
            </p:cNvSpPr>
            <p:nvPr userDrawn="1"/>
          </p:nvSpPr>
          <p:spPr bwMode="auto">
            <a:xfrm>
              <a:off x="285" y="296"/>
              <a:ext cx="6" cy="6"/>
            </a:xfrm>
            <a:custGeom>
              <a:avLst/>
              <a:gdLst/>
              <a:ahLst/>
              <a:cxnLst>
                <a:cxn ang="0">
                  <a:pos x="0" y="2"/>
                </a:cxn>
                <a:cxn ang="0">
                  <a:pos x="0" y="2"/>
                </a:cxn>
                <a:cxn ang="0">
                  <a:pos x="1" y="2"/>
                </a:cxn>
                <a:cxn ang="0">
                  <a:pos x="0" y="3"/>
                </a:cxn>
                <a:cxn ang="0">
                  <a:pos x="0" y="3"/>
                </a:cxn>
                <a:cxn ang="0">
                  <a:pos x="3" y="2"/>
                </a:cxn>
                <a:cxn ang="0">
                  <a:pos x="3" y="0"/>
                </a:cxn>
                <a:cxn ang="0">
                  <a:pos x="1" y="2"/>
                </a:cxn>
                <a:cxn ang="0">
                  <a:pos x="2" y="2"/>
                </a:cxn>
                <a:cxn ang="0">
                  <a:pos x="1" y="0"/>
                </a:cxn>
                <a:cxn ang="0">
                  <a:pos x="0" y="2"/>
                </a:cxn>
                <a:cxn ang="0">
                  <a:pos x="1" y="1"/>
                </a:cxn>
                <a:cxn ang="0">
                  <a:pos x="1" y="1"/>
                </a:cxn>
                <a:cxn ang="0">
                  <a:pos x="2" y="2"/>
                </a:cxn>
                <a:cxn ang="0">
                  <a:pos x="3" y="0"/>
                </a:cxn>
                <a:cxn ang="0">
                  <a:pos x="2" y="0"/>
                </a:cxn>
                <a:cxn ang="0">
                  <a:pos x="1" y="2"/>
                </a:cxn>
                <a:cxn ang="0">
                  <a:pos x="0" y="3"/>
                </a:cxn>
                <a:cxn ang="0">
                  <a:pos x="0" y="2"/>
                </a:cxn>
                <a:cxn ang="0">
                  <a:pos x="0" y="2"/>
                </a:cxn>
                <a:cxn ang="0">
                  <a:pos x="0" y="3"/>
                </a:cxn>
                <a:cxn ang="0">
                  <a:pos x="0" y="3"/>
                </a:cxn>
                <a:cxn ang="0">
                  <a:pos x="1"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2"/>
                </a:cxn>
              </a:cxnLst>
              <a:rect l="0" t="0" r="r" b="b"/>
              <a:pathLst>
                <a:path w="3" h="3">
                  <a:moveTo>
                    <a:pt x="0" y="2"/>
                  </a:move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3"/>
                  </a:cubicBezTo>
                  <a:cubicBezTo>
                    <a:pt x="0" y="3"/>
                    <a:pt x="0" y="3"/>
                    <a:pt x="0" y="3"/>
                  </a:cubicBezTo>
                  <a:cubicBezTo>
                    <a:pt x="0" y="3"/>
                    <a:pt x="0" y="3"/>
                    <a:pt x="0" y="3"/>
                  </a:cubicBezTo>
                  <a:cubicBezTo>
                    <a:pt x="1" y="3"/>
                    <a:pt x="1" y="3"/>
                    <a:pt x="1" y="2"/>
                  </a:cubicBezTo>
                  <a:cubicBezTo>
                    <a:pt x="2" y="2"/>
                    <a:pt x="2" y="2"/>
                    <a:pt x="3" y="2"/>
                  </a:cubicBezTo>
                  <a:cubicBezTo>
                    <a:pt x="3" y="1"/>
                    <a:pt x="3" y="1"/>
                    <a:pt x="3" y="0"/>
                  </a:cubicBezTo>
                  <a:cubicBezTo>
                    <a:pt x="3" y="0"/>
                    <a:pt x="3" y="0"/>
                    <a:pt x="3" y="0"/>
                  </a:cubicBezTo>
                  <a:cubicBezTo>
                    <a:pt x="2" y="0"/>
                    <a:pt x="2" y="0"/>
                    <a:pt x="2" y="0"/>
                  </a:cubicBezTo>
                  <a:cubicBezTo>
                    <a:pt x="2" y="0"/>
                    <a:pt x="2" y="1"/>
                    <a:pt x="1" y="2"/>
                  </a:cubicBezTo>
                  <a:cubicBezTo>
                    <a:pt x="2" y="2"/>
                    <a:pt x="2" y="2"/>
                    <a:pt x="2" y="2"/>
                  </a:cubicBezTo>
                  <a:cubicBezTo>
                    <a:pt x="2" y="2"/>
                    <a:pt x="2" y="2"/>
                    <a:pt x="2" y="2"/>
                  </a:cubicBezTo>
                  <a:cubicBezTo>
                    <a:pt x="2" y="1"/>
                    <a:pt x="2" y="1"/>
                    <a:pt x="2" y="1"/>
                  </a:cubicBezTo>
                  <a:cubicBezTo>
                    <a:pt x="1" y="0"/>
                    <a:pt x="1" y="0"/>
                    <a:pt x="1" y="0"/>
                  </a:cubicBezTo>
                  <a:cubicBezTo>
                    <a:pt x="0" y="0"/>
                    <a:pt x="0" y="1"/>
                    <a:pt x="0" y="2"/>
                  </a:cubicBezTo>
                  <a:cubicBezTo>
                    <a:pt x="0" y="2"/>
                    <a:pt x="0" y="2"/>
                    <a:pt x="0" y="2"/>
                  </a:cubicBezTo>
                  <a:cubicBezTo>
                    <a:pt x="0" y="2"/>
                    <a:pt x="0" y="2"/>
                    <a:pt x="0" y="2"/>
                  </a:cubicBezTo>
                  <a:cubicBezTo>
                    <a:pt x="0" y="1"/>
                    <a:pt x="1" y="1"/>
                    <a:pt x="1"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2" y="1"/>
                    <a:pt x="2" y="1"/>
                    <a:pt x="3" y="0"/>
                  </a:cubicBezTo>
                  <a:cubicBezTo>
                    <a:pt x="2" y="0"/>
                    <a:pt x="2" y="0"/>
                    <a:pt x="2" y="0"/>
                  </a:cubicBezTo>
                  <a:cubicBezTo>
                    <a:pt x="2" y="0"/>
                    <a:pt x="2" y="0"/>
                    <a:pt x="2" y="0"/>
                  </a:cubicBezTo>
                  <a:cubicBezTo>
                    <a:pt x="2" y="1"/>
                    <a:pt x="2" y="1"/>
                    <a:pt x="2" y="1"/>
                  </a:cubicBezTo>
                  <a:cubicBezTo>
                    <a:pt x="2" y="1"/>
                    <a:pt x="2" y="2"/>
                    <a:pt x="1" y="2"/>
                  </a:cubicBezTo>
                  <a:cubicBezTo>
                    <a:pt x="1" y="2"/>
                    <a:pt x="0" y="2"/>
                    <a:pt x="0" y="2"/>
                  </a:cubicBezTo>
                  <a:cubicBezTo>
                    <a:pt x="0" y="3"/>
                    <a:pt x="0" y="3"/>
                    <a:pt x="0" y="3"/>
                  </a:cubicBezTo>
                  <a:cubicBezTo>
                    <a:pt x="0" y="2"/>
                    <a:pt x="0" y="2"/>
                    <a:pt x="0" y="2"/>
                  </a:cubicBezTo>
                  <a:cubicBezTo>
                    <a:pt x="0" y="2"/>
                    <a:pt x="0" y="2"/>
                    <a:pt x="0" y="2"/>
                  </a:cubicBezTo>
                  <a:cubicBezTo>
                    <a:pt x="0" y="3"/>
                    <a:pt x="0" y="3"/>
                    <a:pt x="0" y="3"/>
                  </a:cubicBezTo>
                  <a:cubicBezTo>
                    <a:pt x="0" y="2"/>
                    <a:pt x="0" y="2"/>
                    <a:pt x="0" y="2"/>
                  </a:cubicBezTo>
                  <a:cubicBezTo>
                    <a:pt x="0" y="3"/>
                    <a:pt x="0" y="3"/>
                    <a:pt x="0" y="3"/>
                  </a:cubicBezTo>
                  <a:cubicBezTo>
                    <a:pt x="0" y="3"/>
                    <a:pt x="0" y="3"/>
                    <a:pt x="0" y="3"/>
                  </a:cubicBezTo>
                  <a:cubicBezTo>
                    <a:pt x="0" y="2"/>
                    <a:pt x="0" y="2"/>
                    <a:pt x="0" y="2"/>
                  </a:cubicBezTo>
                  <a:cubicBezTo>
                    <a:pt x="0" y="3"/>
                    <a:pt x="0" y="3"/>
                    <a:pt x="0" y="3"/>
                  </a:cubicBezTo>
                  <a:cubicBezTo>
                    <a:pt x="0" y="3"/>
                    <a:pt x="0" y="3"/>
                    <a:pt x="0" y="3"/>
                  </a:cubicBezTo>
                  <a:cubicBezTo>
                    <a:pt x="0" y="3"/>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90" name="Freeform 1512"/>
            <p:cNvSpPr>
              <a:spLocks/>
            </p:cNvSpPr>
            <p:nvPr userDrawn="1"/>
          </p:nvSpPr>
          <p:spPr bwMode="auto">
            <a:xfrm>
              <a:off x="279" y="298"/>
              <a:ext cx="4" cy="10"/>
            </a:xfrm>
            <a:custGeom>
              <a:avLst/>
              <a:gdLst/>
              <a:ahLst/>
              <a:cxnLst>
                <a:cxn ang="0">
                  <a:pos x="0" y="4"/>
                </a:cxn>
                <a:cxn ang="0">
                  <a:pos x="0" y="5"/>
                </a:cxn>
                <a:cxn ang="0">
                  <a:pos x="2" y="2"/>
                </a:cxn>
                <a:cxn ang="0">
                  <a:pos x="0" y="4"/>
                </a:cxn>
              </a:cxnLst>
              <a:rect l="0" t="0" r="r" b="b"/>
              <a:pathLst>
                <a:path w="3" h="5">
                  <a:moveTo>
                    <a:pt x="0" y="4"/>
                  </a:moveTo>
                  <a:cubicBezTo>
                    <a:pt x="0" y="5"/>
                    <a:pt x="0" y="5"/>
                    <a:pt x="0" y="5"/>
                  </a:cubicBezTo>
                  <a:cubicBezTo>
                    <a:pt x="1" y="5"/>
                    <a:pt x="2" y="3"/>
                    <a:pt x="2" y="2"/>
                  </a:cubicBezTo>
                  <a:cubicBezTo>
                    <a:pt x="3" y="0"/>
                    <a:pt x="0" y="4"/>
                    <a:pt x="0" y="4"/>
                  </a:cubicBezTo>
                </a:path>
              </a:pathLst>
            </a:custGeom>
            <a:solidFill>
              <a:srgbClr val="FFFFFF"/>
            </a:solidFill>
            <a:ln w="9525">
              <a:noFill/>
              <a:round/>
              <a:headEnd/>
              <a:tailEnd/>
            </a:ln>
          </p:spPr>
          <p:txBody>
            <a:bodyPr/>
            <a:lstStyle/>
            <a:p>
              <a:pPr>
                <a:defRPr/>
              </a:pPr>
              <a:endParaRPr lang="en-US"/>
            </a:p>
          </p:txBody>
        </p:sp>
        <p:sp>
          <p:nvSpPr>
            <p:cNvPr id="91" name="Freeform 1513"/>
            <p:cNvSpPr>
              <a:spLocks/>
            </p:cNvSpPr>
            <p:nvPr userDrawn="1"/>
          </p:nvSpPr>
          <p:spPr bwMode="auto">
            <a:xfrm>
              <a:off x="277" y="300"/>
              <a:ext cx="8" cy="12"/>
            </a:xfrm>
            <a:custGeom>
              <a:avLst/>
              <a:gdLst/>
              <a:ahLst/>
              <a:cxnLst>
                <a:cxn ang="0">
                  <a:pos x="0" y="3"/>
                </a:cxn>
                <a:cxn ang="0">
                  <a:pos x="0" y="4"/>
                </a:cxn>
                <a:cxn ang="0">
                  <a:pos x="0" y="5"/>
                </a:cxn>
                <a:cxn ang="0">
                  <a:pos x="1" y="5"/>
                </a:cxn>
                <a:cxn ang="0">
                  <a:pos x="2" y="3"/>
                </a:cxn>
                <a:cxn ang="0">
                  <a:pos x="4" y="1"/>
                </a:cxn>
                <a:cxn ang="0">
                  <a:pos x="4" y="1"/>
                </a:cxn>
                <a:cxn ang="0">
                  <a:pos x="3" y="0"/>
                </a:cxn>
                <a:cxn ang="0">
                  <a:pos x="3" y="0"/>
                </a:cxn>
                <a:cxn ang="0">
                  <a:pos x="2" y="1"/>
                </a:cxn>
                <a:cxn ang="0">
                  <a:pos x="1" y="3"/>
                </a:cxn>
                <a:cxn ang="0">
                  <a:pos x="1" y="3"/>
                </a:cxn>
                <a:cxn ang="0">
                  <a:pos x="1" y="3"/>
                </a:cxn>
                <a:cxn ang="0">
                  <a:pos x="2" y="2"/>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2" y="3"/>
                </a:cxn>
                <a:cxn ang="0">
                  <a:pos x="0" y="4"/>
                </a:cxn>
                <a:cxn ang="0">
                  <a:pos x="1" y="4"/>
                </a:cxn>
                <a:cxn ang="0">
                  <a:pos x="1" y="4"/>
                </a:cxn>
                <a:cxn ang="0">
                  <a:pos x="1" y="3"/>
                </a:cxn>
                <a:cxn ang="0">
                  <a:pos x="1" y="3"/>
                </a:cxn>
                <a:cxn ang="0">
                  <a:pos x="0" y="3"/>
                </a:cxn>
              </a:cxnLst>
              <a:rect l="0" t="0" r="r" b="b"/>
              <a:pathLst>
                <a:path w="4" h="5">
                  <a:moveTo>
                    <a:pt x="0" y="3"/>
                  </a:moveTo>
                  <a:cubicBezTo>
                    <a:pt x="0" y="4"/>
                    <a:pt x="0" y="4"/>
                    <a:pt x="0" y="4"/>
                  </a:cubicBezTo>
                  <a:cubicBezTo>
                    <a:pt x="0" y="5"/>
                    <a:pt x="0" y="5"/>
                    <a:pt x="0" y="5"/>
                  </a:cubicBezTo>
                  <a:cubicBezTo>
                    <a:pt x="1" y="5"/>
                    <a:pt x="1" y="5"/>
                    <a:pt x="1" y="5"/>
                  </a:cubicBezTo>
                  <a:cubicBezTo>
                    <a:pt x="1" y="4"/>
                    <a:pt x="2" y="4"/>
                    <a:pt x="2" y="3"/>
                  </a:cubicBezTo>
                  <a:cubicBezTo>
                    <a:pt x="3" y="2"/>
                    <a:pt x="3" y="2"/>
                    <a:pt x="4" y="1"/>
                  </a:cubicBezTo>
                  <a:cubicBezTo>
                    <a:pt x="4" y="1"/>
                    <a:pt x="4" y="1"/>
                    <a:pt x="4" y="1"/>
                  </a:cubicBezTo>
                  <a:cubicBezTo>
                    <a:pt x="3" y="0"/>
                    <a:pt x="3" y="0"/>
                    <a:pt x="3" y="0"/>
                  </a:cubicBezTo>
                  <a:cubicBezTo>
                    <a:pt x="3" y="0"/>
                    <a:pt x="3" y="0"/>
                    <a:pt x="3" y="0"/>
                  </a:cubicBezTo>
                  <a:cubicBezTo>
                    <a:pt x="2" y="1"/>
                    <a:pt x="2" y="1"/>
                    <a:pt x="2" y="1"/>
                  </a:cubicBezTo>
                  <a:cubicBezTo>
                    <a:pt x="2" y="1"/>
                    <a:pt x="1" y="3"/>
                    <a:pt x="1" y="3"/>
                  </a:cubicBezTo>
                  <a:cubicBezTo>
                    <a:pt x="1" y="3"/>
                    <a:pt x="1" y="3"/>
                    <a:pt x="1" y="3"/>
                  </a:cubicBezTo>
                  <a:cubicBezTo>
                    <a:pt x="1" y="3"/>
                    <a:pt x="1" y="3"/>
                    <a:pt x="1" y="3"/>
                  </a:cubicBezTo>
                  <a:cubicBezTo>
                    <a:pt x="1" y="3"/>
                    <a:pt x="2" y="2"/>
                    <a:pt x="2"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2"/>
                    <a:pt x="2" y="3"/>
                  </a:cubicBezTo>
                  <a:cubicBezTo>
                    <a:pt x="2" y="3"/>
                    <a:pt x="1" y="4"/>
                    <a:pt x="0" y="4"/>
                  </a:cubicBezTo>
                  <a:cubicBezTo>
                    <a:pt x="1" y="4"/>
                    <a:pt x="1" y="4"/>
                    <a:pt x="1" y="4"/>
                  </a:cubicBezTo>
                  <a:cubicBezTo>
                    <a:pt x="1" y="4"/>
                    <a:pt x="1" y="4"/>
                    <a:pt x="1" y="4"/>
                  </a:cubicBezTo>
                  <a:cubicBezTo>
                    <a:pt x="1" y="4"/>
                    <a:pt x="1" y="4"/>
                    <a:pt x="1" y="3"/>
                  </a:cubicBezTo>
                  <a:cubicBezTo>
                    <a:pt x="1" y="3"/>
                    <a:pt x="1" y="3"/>
                    <a:pt x="1" y="3"/>
                  </a:cubicBezTo>
                  <a:cubicBezTo>
                    <a:pt x="0" y="3"/>
                    <a:pt x="0" y="3"/>
                    <a:pt x="0" y="3"/>
                  </a:cubicBezTo>
                </a:path>
              </a:pathLst>
            </a:custGeom>
            <a:solidFill>
              <a:srgbClr val="FFFFFF"/>
            </a:solidFill>
            <a:ln w="9525">
              <a:noFill/>
              <a:round/>
              <a:headEnd/>
              <a:tailEnd/>
            </a:ln>
          </p:spPr>
          <p:txBody>
            <a:bodyPr/>
            <a:lstStyle/>
            <a:p>
              <a:pPr>
                <a:defRPr/>
              </a:pPr>
              <a:endParaRPr lang="en-US"/>
            </a:p>
          </p:txBody>
        </p:sp>
        <p:sp>
          <p:nvSpPr>
            <p:cNvPr id="92" name="Freeform 1514"/>
            <p:cNvSpPr>
              <a:spLocks/>
            </p:cNvSpPr>
            <p:nvPr userDrawn="1"/>
          </p:nvSpPr>
          <p:spPr bwMode="auto">
            <a:xfrm>
              <a:off x="413" y="389"/>
              <a:ext cx="4" cy="16"/>
            </a:xfrm>
            <a:custGeom>
              <a:avLst/>
              <a:gdLst/>
              <a:ahLst/>
              <a:cxnLst>
                <a:cxn ang="0">
                  <a:pos x="0" y="6"/>
                </a:cxn>
                <a:cxn ang="0">
                  <a:pos x="2" y="5"/>
                </a:cxn>
                <a:cxn ang="0">
                  <a:pos x="2" y="1"/>
                </a:cxn>
                <a:cxn ang="0">
                  <a:pos x="1" y="0"/>
                </a:cxn>
                <a:cxn ang="0">
                  <a:pos x="0" y="3"/>
                </a:cxn>
                <a:cxn ang="0">
                  <a:pos x="0" y="6"/>
                </a:cxn>
              </a:cxnLst>
              <a:rect l="0" t="0" r="r" b="b"/>
              <a:pathLst>
                <a:path w="2" h="8">
                  <a:moveTo>
                    <a:pt x="0" y="6"/>
                  </a:moveTo>
                  <a:cubicBezTo>
                    <a:pt x="0" y="8"/>
                    <a:pt x="2" y="7"/>
                    <a:pt x="2" y="5"/>
                  </a:cubicBezTo>
                  <a:cubicBezTo>
                    <a:pt x="2" y="4"/>
                    <a:pt x="2" y="2"/>
                    <a:pt x="2" y="1"/>
                  </a:cubicBezTo>
                  <a:cubicBezTo>
                    <a:pt x="2" y="1"/>
                    <a:pt x="2" y="0"/>
                    <a:pt x="1" y="0"/>
                  </a:cubicBezTo>
                  <a:cubicBezTo>
                    <a:pt x="1" y="1"/>
                    <a:pt x="0" y="2"/>
                    <a:pt x="0" y="3"/>
                  </a:cubicBezTo>
                  <a:cubicBezTo>
                    <a:pt x="0" y="4"/>
                    <a:pt x="0" y="5"/>
                    <a:pt x="0" y="6"/>
                  </a:cubicBezTo>
                </a:path>
              </a:pathLst>
            </a:custGeom>
            <a:solidFill>
              <a:srgbClr val="FFFFFF"/>
            </a:solidFill>
            <a:ln w="9525">
              <a:noFill/>
              <a:round/>
              <a:headEnd/>
              <a:tailEnd/>
            </a:ln>
          </p:spPr>
          <p:txBody>
            <a:bodyPr/>
            <a:lstStyle/>
            <a:p>
              <a:pPr>
                <a:defRPr/>
              </a:pPr>
              <a:endParaRPr lang="en-US"/>
            </a:p>
          </p:txBody>
        </p:sp>
        <p:sp>
          <p:nvSpPr>
            <p:cNvPr id="93" name="Freeform 1515"/>
            <p:cNvSpPr>
              <a:spLocks/>
            </p:cNvSpPr>
            <p:nvPr userDrawn="1"/>
          </p:nvSpPr>
          <p:spPr bwMode="auto">
            <a:xfrm>
              <a:off x="431" y="351"/>
              <a:ext cx="4" cy="4"/>
            </a:xfrm>
            <a:custGeom>
              <a:avLst/>
              <a:gdLst/>
              <a:ahLst/>
              <a:cxnLst>
                <a:cxn ang="0">
                  <a:pos x="1" y="1"/>
                </a:cxn>
                <a:cxn ang="0">
                  <a:pos x="1" y="2"/>
                </a:cxn>
                <a:cxn ang="0">
                  <a:pos x="0" y="0"/>
                </a:cxn>
                <a:cxn ang="0">
                  <a:pos x="1" y="1"/>
                </a:cxn>
              </a:cxnLst>
              <a:rect l="0" t="0" r="r" b="b"/>
              <a:pathLst>
                <a:path w="2" h="2">
                  <a:moveTo>
                    <a:pt x="1" y="1"/>
                  </a:moveTo>
                  <a:cubicBezTo>
                    <a:pt x="1" y="2"/>
                    <a:pt x="1" y="2"/>
                    <a:pt x="1" y="2"/>
                  </a:cubicBezTo>
                  <a:cubicBezTo>
                    <a:pt x="2" y="1"/>
                    <a:pt x="1" y="0"/>
                    <a:pt x="0" y="0"/>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94" name="Freeform 1516"/>
            <p:cNvSpPr>
              <a:spLocks/>
            </p:cNvSpPr>
            <p:nvPr userDrawn="1"/>
          </p:nvSpPr>
          <p:spPr bwMode="auto">
            <a:xfrm>
              <a:off x="431" y="351"/>
              <a:ext cx="4" cy="4"/>
            </a:xfrm>
            <a:custGeom>
              <a:avLst/>
              <a:gdLst/>
              <a:ahLst/>
              <a:cxnLst>
                <a:cxn ang="0">
                  <a:pos x="1" y="1"/>
                </a:cxn>
                <a:cxn ang="0">
                  <a:pos x="1" y="2"/>
                </a:cxn>
                <a:cxn ang="0">
                  <a:pos x="1" y="2"/>
                </a:cxn>
                <a:cxn ang="0">
                  <a:pos x="1" y="2"/>
                </a:cxn>
                <a:cxn ang="0">
                  <a:pos x="2" y="1"/>
                </a:cxn>
                <a:cxn ang="0">
                  <a:pos x="1" y="0"/>
                </a:cxn>
                <a:cxn ang="0">
                  <a:pos x="0" y="0"/>
                </a:cxn>
                <a:cxn ang="0">
                  <a:pos x="0" y="0"/>
                </a:cxn>
                <a:cxn ang="0">
                  <a:pos x="0" y="1"/>
                </a:cxn>
                <a:cxn ang="0">
                  <a:pos x="1" y="1"/>
                </a:cxn>
                <a:cxn ang="0">
                  <a:pos x="1" y="1"/>
                </a:cxn>
                <a:cxn ang="0">
                  <a:pos x="1" y="0"/>
                </a:cxn>
                <a:cxn ang="0">
                  <a:pos x="0" y="0"/>
                </a:cxn>
                <a:cxn ang="0">
                  <a:pos x="0" y="1"/>
                </a:cxn>
                <a:cxn ang="0">
                  <a:pos x="1" y="1"/>
                </a:cxn>
                <a:cxn ang="0">
                  <a:pos x="1" y="2"/>
                </a:cxn>
                <a:cxn ang="0">
                  <a:pos x="1" y="2"/>
                </a:cxn>
                <a:cxn ang="0">
                  <a:pos x="1" y="2"/>
                </a:cxn>
                <a:cxn ang="0">
                  <a:pos x="1" y="1"/>
                </a:cxn>
                <a:cxn ang="0">
                  <a:pos x="1" y="1"/>
                </a:cxn>
                <a:cxn ang="0">
                  <a:pos x="1" y="1"/>
                </a:cxn>
              </a:cxnLst>
              <a:rect l="0" t="0" r="r" b="b"/>
              <a:pathLst>
                <a:path w="2" h="2">
                  <a:moveTo>
                    <a:pt x="1" y="1"/>
                  </a:moveTo>
                  <a:cubicBezTo>
                    <a:pt x="1" y="2"/>
                    <a:pt x="1" y="2"/>
                    <a:pt x="1" y="2"/>
                  </a:cubicBezTo>
                  <a:cubicBezTo>
                    <a:pt x="1" y="2"/>
                    <a:pt x="1" y="2"/>
                    <a:pt x="1" y="2"/>
                  </a:cubicBezTo>
                  <a:cubicBezTo>
                    <a:pt x="1" y="2"/>
                    <a:pt x="1" y="2"/>
                    <a:pt x="1" y="2"/>
                  </a:cubicBezTo>
                  <a:cubicBezTo>
                    <a:pt x="2" y="1"/>
                    <a:pt x="2" y="1"/>
                    <a:pt x="2" y="1"/>
                  </a:cubicBezTo>
                  <a:cubicBezTo>
                    <a:pt x="2"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95" name="Freeform 1517"/>
            <p:cNvSpPr>
              <a:spLocks/>
            </p:cNvSpPr>
            <p:nvPr userDrawn="1"/>
          </p:nvSpPr>
          <p:spPr bwMode="auto">
            <a:xfrm>
              <a:off x="445" y="324"/>
              <a:ext cx="4" cy="4"/>
            </a:xfrm>
            <a:custGeom>
              <a:avLst/>
              <a:gdLst/>
              <a:ahLst/>
              <a:cxnLst>
                <a:cxn ang="0">
                  <a:pos x="0" y="1"/>
                </a:cxn>
                <a:cxn ang="0">
                  <a:pos x="0" y="0"/>
                </a:cxn>
                <a:cxn ang="0">
                  <a:pos x="0" y="1"/>
                </a:cxn>
              </a:cxnLst>
              <a:rect l="0" t="0" r="r" b="b"/>
              <a:pathLst>
                <a:path h="2">
                  <a:moveTo>
                    <a:pt x="0" y="1"/>
                  </a:moveTo>
                  <a:cubicBezTo>
                    <a:pt x="0" y="2"/>
                    <a:pt x="0" y="1"/>
                    <a:pt x="0" y="0"/>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96" name="Freeform 1518"/>
            <p:cNvSpPr>
              <a:spLocks/>
            </p:cNvSpPr>
            <p:nvPr userDrawn="1"/>
          </p:nvSpPr>
          <p:spPr bwMode="auto">
            <a:xfrm>
              <a:off x="443" y="324"/>
              <a:ext cx="2" cy="4"/>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close/>
                </a:path>
              </a:pathLst>
            </a:custGeom>
            <a:solidFill>
              <a:srgbClr val="000000"/>
            </a:solidFill>
            <a:ln w="9525">
              <a:noFill/>
              <a:round/>
              <a:headEnd/>
              <a:tailEnd/>
            </a:ln>
          </p:spPr>
          <p:txBody>
            <a:bodyPr/>
            <a:lstStyle/>
            <a:p>
              <a:pPr>
                <a:defRPr/>
              </a:pPr>
              <a:endParaRPr lang="en-US"/>
            </a:p>
          </p:txBody>
        </p:sp>
        <p:sp>
          <p:nvSpPr>
            <p:cNvPr id="97" name="Freeform 1519"/>
            <p:cNvSpPr>
              <a:spLocks/>
            </p:cNvSpPr>
            <p:nvPr userDrawn="1"/>
          </p:nvSpPr>
          <p:spPr bwMode="auto">
            <a:xfrm>
              <a:off x="447" y="316"/>
              <a:ext cx="2" cy="4"/>
            </a:xfrm>
            <a:custGeom>
              <a:avLst/>
              <a:gdLst/>
              <a:ahLst/>
              <a:cxnLst>
                <a:cxn ang="0">
                  <a:pos x="0" y="1"/>
                </a:cxn>
                <a:cxn ang="0">
                  <a:pos x="1" y="1"/>
                </a:cxn>
                <a:cxn ang="0">
                  <a:pos x="0" y="0"/>
                </a:cxn>
                <a:cxn ang="0">
                  <a:pos x="0" y="1"/>
                </a:cxn>
              </a:cxnLst>
              <a:rect l="0" t="0" r="r" b="b"/>
              <a:pathLst>
                <a:path w="1" h="1">
                  <a:moveTo>
                    <a:pt x="0" y="1"/>
                  </a:moveTo>
                  <a:cubicBezTo>
                    <a:pt x="1" y="1"/>
                    <a:pt x="1" y="1"/>
                    <a:pt x="1" y="1"/>
                  </a:cubicBezTo>
                  <a:cubicBezTo>
                    <a:pt x="0" y="1"/>
                    <a:pt x="0" y="0"/>
                    <a:pt x="0" y="0"/>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98" name="Freeform 1520"/>
            <p:cNvSpPr>
              <a:spLocks/>
            </p:cNvSpPr>
            <p:nvPr userDrawn="1"/>
          </p:nvSpPr>
          <p:spPr bwMode="auto">
            <a:xfrm>
              <a:off x="447" y="316"/>
              <a:ext cx="2" cy="4"/>
            </a:xfrm>
            <a:custGeom>
              <a:avLst/>
              <a:gdLst/>
              <a:ahLst/>
              <a:cxnLst>
                <a:cxn ang="0">
                  <a:pos x="0" y="1"/>
                </a:cxn>
                <a:cxn ang="0">
                  <a:pos x="0" y="1"/>
                </a:cxn>
                <a:cxn ang="0">
                  <a:pos x="1" y="1"/>
                </a:cxn>
                <a:cxn ang="0">
                  <a:pos x="1" y="1"/>
                </a:cxn>
                <a:cxn ang="0">
                  <a:pos x="0" y="0"/>
                </a:cxn>
                <a:cxn ang="0">
                  <a:pos x="0" y="0"/>
                </a:cxn>
                <a:cxn ang="0">
                  <a:pos x="0" y="0"/>
                </a:cxn>
                <a:cxn ang="0">
                  <a:pos x="0" y="1"/>
                </a:cxn>
                <a:cxn ang="0">
                  <a:pos x="0" y="1"/>
                </a:cxn>
                <a:cxn ang="0">
                  <a:pos x="0" y="1"/>
                </a:cxn>
                <a:cxn ang="0">
                  <a:pos x="0" y="0"/>
                </a:cxn>
                <a:cxn ang="0">
                  <a:pos x="0" y="0"/>
                </a:cxn>
                <a:cxn ang="0">
                  <a:pos x="0" y="0"/>
                </a:cxn>
                <a:cxn ang="0">
                  <a:pos x="0" y="1"/>
                </a:cxn>
                <a:cxn ang="0">
                  <a:pos x="1" y="1"/>
                </a:cxn>
                <a:cxn ang="0">
                  <a:pos x="1" y="1"/>
                </a:cxn>
                <a:cxn ang="0">
                  <a:pos x="0" y="1"/>
                </a:cxn>
                <a:cxn ang="0">
                  <a:pos x="0" y="1"/>
                </a:cxn>
                <a:cxn ang="0">
                  <a:pos x="0" y="1"/>
                </a:cxn>
              </a:cxnLst>
              <a:rect l="0" t="0" r="r" b="b"/>
              <a:pathLst>
                <a:path w="1" h="1">
                  <a:moveTo>
                    <a:pt x="0" y="1"/>
                  </a:moveTo>
                  <a:cubicBezTo>
                    <a:pt x="0" y="1"/>
                    <a:pt x="0" y="1"/>
                    <a:pt x="0" y="1"/>
                  </a:cubicBezTo>
                  <a:cubicBezTo>
                    <a:pt x="1" y="1"/>
                    <a:pt x="1" y="1"/>
                    <a:pt x="1" y="1"/>
                  </a:cubicBezTo>
                  <a:cubicBezTo>
                    <a:pt x="1" y="1"/>
                    <a:pt x="1" y="1"/>
                    <a:pt x="1"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1"/>
                    <a:pt x="0"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99" name="Freeform 1521"/>
            <p:cNvSpPr>
              <a:spLocks/>
            </p:cNvSpPr>
            <p:nvPr userDrawn="1"/>
          </p:nvSpPr>
          <p:spPr bwMode="auto">
            <a:xfrm>
              <a:off x="443" y="304"/>
              <a:ext cx="2" cy="4"/>
            </a:xfrm>
            <a:custGeom>
              <a:avLst/>
              <a:gdLst/>
              <a:ahLst/>
              <a:cxnLst>
                <a:cxn ang="0">
                  <a:pos x="0" y="1"/>
                </a:cxn>
                <a:cxn ang="0">
                  <a:pos x="1" y="1"/>
                </a:cxn>
                <a:cxn ang="0">
                  <a:pos x="1" y="2"/>
                </a:cxn>
                <a:cxn ang="0">
                  <a:pos x="0" y="0"/>
                </a:cxn>
                <a:cxn ang="0">
                  <a:pos x="0" y="1"/>
                </a:cxn>
              </a:cxnLst>
              <a:rect l="0" t="0" r="r" b="b"/>
              <a:pathLst>
                <a:path w="1" h="2">
                  <a:moveTo>
                    <a:pt x="0" y="1"/>
                  </a:moveTo>
                  <a:cubicBezTo>
                    <a:pt x="1" y="1"/>
                    <a:pt x="1" y="1"/>
                    <a:pt x="1" y="1"/>
                  </a:cubicBezTo>
                  <a:cubicBezTo>
                    <a:pt x="1" y="2"/>
                    <a:pt x="1" y="2"/>
                    <a:pt x="1" y="2"/>
                  </a:cubicBezTo>
                  <a:cubicBezTo>
                    <a:pt x="1" y="1"/>
                    <a:pt x="1" y="1"/>
                    <a:pt x="0" y="0"/>
                  </a:cubicBezTo>
                  <a:cubicBezTo>
                    <a:pt x="0" y="1"/>
                    <a:pt x="0" y="1"/>
                    <a:pt x="0" y="1"/>
                  </a:cubicBezTo>
                </a:path>
              </a:pathLst>
            </a:custGeom>
            <a:solidFill>
              <a:srgbClr val="000000"/>
            </a:solidFill>
            <a:ln w="9525">
              <a:noFill/>
              <a:round/>
              <a:headEnd/>
              <a:tailEnd/>
            </a:ln>
          </p:spPr>
          <p:txBody>
            <a:bodyPr/>
            <a:lstStyle/>
            <a:p>
              <a:pPr>
                <a:defRPr/>
              </a:pPr>
              <a:endParaRPr lang="en-US"/>
            </a:p>
          </p:txBody>
        </p:sp>
        <p:sp>
          <p:nvSpPr>
            <p:cNvPr id="100" name="Freeform 1522"/>
            <p:cNvSpPr>
              <a:spLocks/>
            </p:cNvSpPr>
            <p:nvPr userDrawn="1"/>
          </p:nvSpPr>
          <p:spPr bwMode="auto">
            <a:xfrm>
              <a:off x="443" y="304"/>
              <a:ext cx="4" cy="4"/>
            </a:xfrm>
            <a:custGeom>
              <a:avLst/>
              <a:gdLst/>
              <a:ahLst/>
              <a:cxnLst>
                <a:cxn ang="0">
                  <a:pos x="1" y="1"/>
                </a:cxn>
                <a:cxn ang="0">
                  <a:pos x="1" y="1"/>
                </a:cxn>
                <a:cxn ang="0">
                  <a:pos x="1" y="1"/>
                </a:cxn>
                <a:cxn ang="0">
                  <a:pos x="0" y="1"/>
                </a:cxn>
                <a:cxn ang="0">
                  <a:pos x="1" y="2"/>
                </a:cxn>
                <a:cxn ang="0">
                  <a:pos x="1" y="2"/>
                </a:cxn>
                <a:cxn ang="0">
                  <a:pos x="2" y="2"/>
                </a:cxn>
                <a:cxn ang="0">
                  <a:pos x="2" y="1"/>
                </a:cxn>
                <a:cxn ang="0">
                  <a:pos x="0" y="0"/>
                </a:cxn>
                <a:cxn ang="0">
                  <a:pos x="0" y="0"/>
                </a:cxn>
                <a:cxn ang="0">
                  <a:pos x="0" y="0"/>
                </a:cxn>
                <a:cxn ang="0">
                  <a:pos x="0" y="1"/>
                </a:cxn>
                <a:cxn ang="0">
                  <a:pos x="0" y="1"/>
                </a:cxn>
                <a:cxn ang="0">
                  <a:pos x="1" y="1"/>
                </a:cxn>
                <a:cxn ang="0">
                  <a:pos x="1" y="0"/>
                </a:cxn>
                <a:cxn ang="0">
                  <a:pos x="0" y="0"/>
                </a:cxn>
                <a:cxn ang="0">
                  <a:pos x="0" y="1"/>
                </a:cxn>
                <a:cxn ang="0">
                  <a:pos x="1" y="1"/>
                </a:cxn>
                <a:cxn ang="0">
                  <a:pos x="1" y="2"/>
                </a:cxn>
                <a:cxn ang="0">
                  <a:pos x="1" y="2"/>
                </a:cxn>
                <a:cxn ang="0">
                  <a:pos x="1" y="1"/>
                </a:cxn>
                <a:cxn ang="0">
                  <a:pos x="1" y="1"/>
                </a:cxn>
                <a:cxn ang="0">
                  <a:pos x="0" y="1"/>
                </a:cxn>
                <a:cxn ang="0">
                  <a:pos x="0" y="1"/>
                </a:cxn>
                <a:cxn ang="0">
                  <a:pos x="0" y="1"/>
                </a:cxn>
                <a:cxn ang="0">
                  <a:pos x="1" y="1"/>
                </a:cxn>
              </a:cxnLst>
              <a:rect l="0" t="0" r="r" b="b"/>
              <a:pathLst>
                <a:path w="2" h="2">
                  <a:moveTo>
                    <a:pt x="1" y="1"/>
                  </a:moveTo>
                  <a:cubicBezTo>
                    <a:pt x="1"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2"/>
                  </a:cubicBezTo>
                  <a:cubicBezTo>
                    <a:pt x="2" y="1"/>
                    <a:pt x="2" y="1"/>
                    <a:pt x="2" y="1"/>
                  </a:cubicBezTo>
                  <a:cubicBezTo>
                    <a:pt x="2" y="1"/>
                    <a:pt x="1" y="0"/>
                    <a:pt x="0" y="0"/>
                  </a:cubicBez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defRPr/>
              </a:pPr>
              <a:endParaRPr lang="en-US"/>
            </a:p>
          </p:txBody>
        </p:sp>
        <p:sp>
          <p:nvSpPr>
            <p:cNvPr id="101" name="Freeform 1523"/>
            <p:cNvSpPr>
              <a:spLocks/>
            </p:cNvSpPr>
            <p:nvPr userDrawn="1"/>
          </p:nvSpPr>
          <p:spPr bwMode="auto">
            <a:xfrm>
              <a:off x="445" y="304"/>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102" name="Freeform 1524"/>
            <p:cNvSpPr>
              <a:spLocks/>
            </p:cNvSpPr>
            <p:nvPr userDrawn="1"/>
          </p:nvSpPr>
          <p:spPr bwMode="auto">
            <a:xfrm>
              <a:off x="445" y="302"/>
              <a:ext cx="4" cy="4"/>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close/>
                </a:path>
              </a:pathLst>
            </a:custGeom>
            <a:solidFill>
              <a:srgbClr val="000000"/>
            </a:solidFill>
            <a:ln w="9525">
              <a:noFill/>
              <a:round/>
              <a:headEnd/>
              <a:tailEnd/>
            </a:ln>
          </p:spPr>
          <p:txBody>
            <a:bodyPr/>
            <a:lstStyle/>
            <a:p>
              <a:pPr>
                <a:defRPr/>
              </a:pPr>
              <a:endParaRPr lang="en-US"/>
            </a:p>
          </p:txBody>
        </p:sp>
        <p:sp>
          <p:nvSpPr>
            <p:cNvPr id="103" name="Freeform 1525"/>
            <p:cNvSpPr>
              <a:spLocks/>
            </p:cNvSpPr>
            <p:nvPr userDrawn="1"/>
          </p:nvSpPr>
          <p:spPr bwMode="auto">
            <a:xfrm>
              <a:off x="439" y="294"/>
              <a:ext cx="4" cy="10"/>
            </a:xfrm>
            <a:custGeom>
              <a:avLst/>
              <a:gdLst/>
              <a:ahLst/>
              <a:cxnLst>
                <a:cxn ang="0">
                  <a:pos x="2" y="5"/>
                </a:cxn>
                <a:cxn ang="0">
                  <a:pos x="3" y="4"/>
                </a:cxn>
                <a:cxn ang="0">
                  <a:pos x="3" y="5"/>
                </a:cxn>
                <a:cxn ang="0">
                  <a:pos x="3" y="4"/>
                </a:cxn>
                <a:cxn ang="0">
                  <a:pos x="3" y="3"/>
                </a:cxn>
                <a:cxn ang="0">
                  <a:pos x="3" y="3"/>
                </a:cxn>
                <a:cxn ang="0">
                  <a:pos x="3" y="3"/>
                </a:cxn>
                <a:cxn ang="0">
                  <a:pos x="3" y="3"/>
                </a:cxn>
                <a:cxn ang="0">
                  <a:pos x="0" y="0"/>
                </a:cxn>
                <a:cxn ang="0">
                  <a:pos x="2" y="3"/>
                </a:cxn>
                <a:cxn ang="0">
                  <a:pos x="2" y="3"/>
                </a:cxn>
                <a:cxn ang="0">
                  <a:pos x="2" y="5"/>
                </a:cxn>
              </a:cxnLst>
              <a:rect l="0" t="0" r="r" b="b"/>
              <a:pathLst>
                <a:path w="3" h="5">
                  <a:moveTo>
                    <a:pt x="2" y="5"/>
                  </a:moveTo>
                  <a:cubicBezTo>
                    <a:pt x="2" y="5"/>
                    <a:pt x="3" y="5"/>
                    <a:pt x="3" y="4"/>
                  </a:cubicBezTo>
                  <a:cubicBezTo>
                    <a:pt x="3" y="5"/>
                    <a:pt x="3" y="5"/>
                    <a:pt x="3" y="5"/>
                  </a:cubicBezTo>
                  <a:cubicBezTo>
                    <a:pt x="3" y="4"/>
                    <a:pt x="3" y="4"/>
                    <a:pt x="3" y="4"/>
                  </a:cubicBezTo>
                  <a:cubicBezTo>
                    <a:pt x="3" y="4"/>
                    <a:pt x="3" y="4"/>
                    <a:pt x="3" y="3"/>
                  </a:cubicBezTo>
                  <a:cubicBezTo>
                    <a:pt x="3" y="3"/>
                    <a:pt x="3" y="3"/>
                    <a:pt x="3" y="3"/>
                  </a:cubicBezTo>
                  <a:cubicBezTo>
                    <a:pt x="3" y="3"/>
                    <a:pt x="3" y="3"/>
                    <a:pt x="3" y="3"/>
                  </a:cubicBezTo>
                  <a:cubicBezTo>
                    <a:pt x="3" y="3"/>
                    <a:pt x="3" y="3"/>
                    <a:pt x="3" y="3"/>
                  </a:cubicBezTo>
                  <a:cubicBezTo>
                    <a:pt x="3" y="2"/>
                    <a:pt x="1" y="1"/>
                    <a:pt x="0" y="0"/>
                  </a:cubicBezTo>
                  <a:cubicBezTo>
                    <a:pt x="1" y="1"/>
                    <a:pt x="2" y="2"/>
                    <a:pt x="2" y="3"/>
                  </a:cubicBezTo>
                  <a:cubicBezTo>
                    <a:pt x="2" y="3"/>
                    <a:pt x="2" y="3"/>
                    <a:pt x="2" y="3"/>
                  </a:cubicBezTo>
                  <a:cubicBezTo>
                    <a:pt x="3" y="4"/>
                    <a:pt x="2" y="4"/>
                    <a:pt x="2" y="5"/>
                  </a:cubicBezTo>
                </a:path>
              </a:pathLst>
            </a:custGeom>
            <a:solidFill>
              <a:srgbClr val="FFFFFF"/>
            </a:solidFill>
            <a:ln w="9525">
              <a:noFill/>
              <a:round/>
              <a:headEnd/>
              <a:tailEnd/>
            </a:ln>
          </p:spPr>
          <p:txBody>
            <a:bodyPr/>
            <a:lstStyle/>
            <a:p>
              <a:pPr>
                <a:defRPr/>
              </a:pPr>
              <a:endParaRPr lang="en-US"/>
            </a:p>
          </p:txBody>
        </p:sp>
        <p:sp>
          <p:nvSpPr>
            <p:cNvPr id="104" name="Freeform 1526"/>
            <p:cNvSpPr>
              <a:spLocks/>
            </p:cNvSpPr>
            <p:nvPr userDrawn="1"/>
          </p:nvSpPr>
          <p:spPr bwMode="auto">
            <a:xfrm>
              <a:off x="439" y="294"/>
              <a:ext cx="4" cy="10"/>
            </a:xfrm>
            <a:custGeom>
              <a:avLst/>
              <a:gdLst/>
              <a:ahLst/>
              <a:cxnLst>
                <a:cxn ang="0">
                  <a:pos x="2" y="5"/>
                </a:cxn>
                <a:cxn ang="0">
                  <a:pos x="2" y="5"/>
                </a:cxn>
                <a:cxn ang="0">
                  <a:pos x="2" y="5"/>
                </a:cxn>
                <a:cxn ang="0">
                  <a:pos x="3" y="5"/>
                </a:cxn>
                <a:cxn ang="0">
                  <a:pos x="2" y="5"/>
                </a:cxn>
                <a:cxn ang="0">
                  <a:pos x="2" y="5"/>
                </a:cxn>
                <a:cxn ang="0">
                  <a:pos x="3" y="5"/>
                </a:cxn>
                <a:cxn ang="0">
                  <a:pos x="2" y="5"/>
                </a:cxn>
                <a:cxn ang="0">
                  <a:pos x="3" y="4"/>
                </a:cxn>
                <a:cxn ang="0">
                  <a:pos x="3" y="5"/>
                </a:cxn>
                <a:cxn ang="0">
                  <a:pos x="3" y="4"/>
                </a:cxn>
                <a:cxn ang="0">
                  <a:pos x="3" y="4"/>
                </a:cxn>
                <a:cxn ang="0">
                  <a:pos x="3" y="4"/>
                </a:cxn>
                <a:cxn ang="0">
                  <a:pos x="3" y="4"/>
                </a:cxn>
                <a:cxn ang="0">
                  <a:pos x="3" y="3"/>
                </a:cxn>
                <a:cxn ang="0">
                  <a:pos x="3" y="4"/>
                </a:cxn>
                <a:cxn ang="0">
                  <a:pos x="3" y="3"/>
                </a:cxn>
                <a:cxn ang="0">
                  <a:pos x="3" y="3"/>
                </a:cxn>
                <a:cxn ang="0">
                  <a:pos x="3" y="3"/>
                </a:cxn>
                <a:cxn ang="0">
                  <a:pos x="3" y="3"/>
                </a:cxn>
                <a:cxn ang="0">
                  <a:pos x="0" y="0"/>
                </a:cxn>
                <a:cxn ang="0">
                  <a:pos x="2" y="3"/>
                </a:cxn>
                <a:cxn ang="0">
                  <a:pos x="2" y="3"/>
                </a:cxn>
                <a:cxn ang="0">
                  <a:pos x="2" y="3"/>
                </a:cxn>
                <a:cxn ang="0">
                  <a:pos x="2" y="4"/>
                </a:cxn>
                <a:cxn ang="0">
                  <a:pos x="2" y="5"/>
                </a:cxn>
                <a:cxn ang="0">
                  <a:pos x="2" y="5"/>
                </a:cxn>
                <a:cxn ang="0">
                  <a:pos x="2" y="4"/>
                </a:cxn>
                <a:cxn ang="0">
                  <a:pos x="2" y="3"/>
                </a:cxn>
                <a:cxn ang="0">
                  <a:pos x="2" y="3"/>
                </a:cxn>
                <a:cxn ang="0">
                  <a:pos x="2" y="3"/>
                </a:cxn>
                <a:cxn ang="0">
                  <a:pos x="0" y="0"/>
                </a:cxn>
                <a:cxn ang="0">
                  <a:pos x="3" y="3"/>
                </a:cxn>
                <a:cxn ang="0">
                  <a:pos x="3" y="3"/>
                </a:cxn>
                <a:cxn ang="0">
                  <a:pos x="3" y="3"/>
                </a:cxn>
                <a:cxn ang="0">
                  <a:pos x="3" y="4"/>
                </a:cxn>
                <a:cxn ang="0">
                  <a:pos x="3" y="3"/>
                </a:cxn>
                <a:cxn ang="0">
                  <a:pos x="3" y="3"/>
                </a:cxn>
                <a:cxn ang="0">
                  <a:pos x="3" y="4"/>
                </a:cxn>
                <a:cxn ang="0">
                  <a:pos x="3" y="4"/>
                </a:cxn>
                <a:cxn ang="0">
                  <a:pos x="3" y="4"/>
                </a:cxn>
                <a:cxn ang="0">
                  <a:pos x="3" y="4"/>
                </a:cxn>
                <a:cxn ang="0">
                  <a:pos x="3" y="4"/>
                </a:cxn>
                <a:cxn ang="0">
                  <a:pos x="3" y="4"/>
                </a:cxn>
                <a:cxn ang="0">
                  <a:pos x="3" y="3"/>
                </a:cxn>
                <a:cxn ang="0">
                  <a:pos x="3" y="3"/>
                </a:cxn>
                <a:cxn ang="0">
                  <a:pos x="3" y="4"/>
                </a:cxn>
                <a:cxn ang="0">
                  <a:pos x="3" y="4"/>
                </a:cxn>
                <a:cxn ang="0">
                  <a:pos x="3" y="5"/>
                </a:cxn>
                <a:cxn ang="0">
                  <a:pos x="3" y="4"/>
                </a:cxn>
                <a:cxn ang="0">
                  <a:pos x="3" y="4"/>
                </a:cxn>
                <a:cxn ang="0">
                  <a:pos x="2" y="5"/>
                </a:cxn>
                <a:cxn ang="0">
                  <a:pos x="2" y="5"/>
                </a:cxn>
                <a:cxn ang="0">
                  <a:pos x="2" y="5"/>
                </a:cxn>
                <a:cxn ang="0">
                  <a:pos x="2" y="5"/>
                </a:cxn>
                <a:cxn ang="0">
                  <a:pos x="2" y="5"/>
                </a:cxn>
              </a:cxnLst>
              <a:rect l="0" t="0" r="r" b="b"/>
              <a:pathLst>
                <a:path w="3" h="5">
                  <a:moveTo>
                    <a:pt x="2" y="5"/>
                  </a:move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4"/>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2" y="1"/>
                    <a:pt x="0" y="0"/>
                  </a:cubicBezTo>
                  <a:cubicBezTo>
                    <a:pt x="0" y="0"/>
                    <a:pt x="0" y="0"/>
                    <a:pt x="0" y="0"/>
                  </a:cubicBezTo>
                  <a:cubicBezTo>
                    <a:pt x="0" y="1"/>
                    <a:pt x="0" y="1"/>
                    <a:pt x="0" y="1"/>
                  </a:cubicBezTo>
                  <a:cubicBezTo>
                    <a:pt x="0" y="1"/>
                    <a:pt x="2" y="2"/>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4"/>
                    <a:pt x="2" y="4"/>
                    <a:pt x="2" y="4"/>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1" y="1"/>
                    <a:pt x="1" y="0"/>
                  </a:cubicBezTo>
                  <a:cubicBezTo>
                    <a:pt x="0" y="0"/>
                    <a:pt x="0" y="0"/>
                    <a:pt x="0" y="0"/>
                  </a:cubicBezTo>
                  <a:cubicBezTo>
                    <a:pt x="0" y="1"/>
                    <a:pt x="0" y="1"/>
                    <a:pt x="0" y="1"/>
                  </a:cubicBezTo>
                  <a:cubicBezTo>
                    <a:pt x="1" y="1"/>
                    <a:pt x="2" y="2"/>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4"/>
                    <a:pt x="3" y="4"/>
                    <a:pt x="3" y="4"/>
                  </a:cubicBezTo>
                  <a:cubicBezTo>
                    <a:pt x="3" y="4"/>
                    <a:pt x="3" y="4"/>
                    <a:pt x="3" y="4"/>
                  </a:cubicBezTo>
                  <a:cubicBezTo>
                    <a:pt x="3" y="3"/>
                    <a:pt x="3" y="3"/>
                    <a:pt x="3" y="3"/>
                  </a:cubicBezTo>
                  <a:cubicBezTo>
                    <a:pt x="3" y="4"/>
                    <a:pt x="3" y="4"/>
                    <a:pt x="3" y="4"/>
                  </a:cubicBezTo>
                  <a:cubicBezTo>
                    <a:pt x="3" y="3"/>
                    <a:pt x="3" y="3"/>
                    <a:pt x="3" y="3"/>
                  </a:cubicBezTo>
                  <a:cubicBezTo>
                    <a:pt x="3" y="3"/>
                    <a:pt x="3" y="3"/>
                    <a:pt x="3" y="3"/>
                  </a:cubicBezTo>
                  <a:cubicBezTo>
                    <a:pt x="3" y="4"/>
                    <a:pt x="3" y="4"/>
                    <a:pt x="3" y="4"/>
                  </a:cubicBezTo>
                  <a:cubicBezTo>
                    <a:pt x="3" y="3"/>
                    <a:pt x="3" y="3"/>
                    <a:pt x="3" y="3"/>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2" y="4"/>
                    <a:pt x="2" y="4"/>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path>
              </a:pathLst>
            </a:custGeom>
            <a:solidFill>
              <a:srgbClr val="FFFFFF"/>
            </a:solidFill>
            <a:ln w="9525">
              <a:noFill/>
              <a:round/>
              <a:headEnd/>
              <a:tailEnd/>
            </a:ln>
          </p:spPr>
          <p:txBody>
            <a:bodyPr/>
            <a:lstStyle/>
            <a:p>
              <a:pPr>
                <a:defRPr/>
              </a:pPr>
              <a:endParaRPr lang="en-US"/>
            </a:p>
          </p:txBody>
        </p:sp>
        <p:sp>
          <p:nvSpPr>
            <p:cNvPr id="105" name="Freeform 1527"/>
            <p:cNvSpPr>
              <a:spLocks/>
            </p:cNvSpPr>
            <p:nvPr userDrawn="1"/>
          </p:nvSpPr>
          <p:spPr bwMode="auto">
            <a:xfrm>
              <a:off x="437" y="292"/>
              <a:ext cx="4" cy="4"/>
            </a:xfrm>
            <a:custGeom>
              <a:avLst/>
              <a:gdLst/>
              <a:ahLst/>
              <a:cxnLst>
                <a:cxn ang="0">
                  <a:pos x="1" y="1"/>
                </a:cxn>
                <a:cxn ang="0">
                  <a:pos x="1" y="2"/>
                </a:cxn>
                <a:cxn ang="0">
                  <a:pos x="1" y="1"/>
                </a:cxn>
                <a:cxn ang="0">
                  <a:pos x="1" y="0"/>
                </a:cxn>
                <a:cxn ang="0">
                  <a:pos x="0" y="0"/>
                </a:cxn>
                <a:cxn ang="0">
                  <a:pos x="0" y="0"/>
                </a:cxn>
                <a:cxn ang="0">
                  <a:pos x="1" y="1"/>
                </a:cxn>
              </a:cxnLst>
              <a:rect l="0" t="0" r="r" b="b"/>
              <a:pathLst>
                <a:path w="1" h="2">
                  <a:moveTo>
                    <a:pt x="1" y="1"/>
                  </a:moveTo>
                  <a:cubicBezTo>
                    <a:pt x="1" y="2"/>
                    <a:pt x="1" y="2"/>
                    <a:pt x="1" y="2"/>
                  </a:cubicBezTo>
                  <a:cubicBezTo>
                    <a:pt x="1" y="1"/>
                    <a:pt x="1" y="1"/>
                    <a:pt x="1" y="1"/>
                  </a:cubicBezTo>
                  <a:cubicBezTo>
                    <a:pt x="1" y="0"/>
                    <a:pt x="1" y="0"/>
                    <a:pt x="1" y="0"/>
                  </a:cubicBezTo>
                  <a:cubicBezTo>
                    <a:pt x="1" y="0"/>
                    <a:pt x="1" y="0"/>
                    <a:pt x="0" y="0"/>
                  </a:cubicBezTo>
                  <a:cubicBezTo>
                    <a:pt x="0" y="0"/>
                    <a:pt x="1" y="0"/>
                    <a:pt x="0" y="0"/>
                  </a:cubicBezTo>
                  <a:cubicBezTo>
                    <a:pt x="0" y="0"/>
                    <a:pt x="1" y="1"/>
                    <a:pt x="1" y="1"/>
                  </a:cubicBezTo>
                </a:path>
              </a:pathLst>
            </a:custGeom>
            <a:solidFill>
              <a:srgbClr val="FFFFFF"/>
            </a:solidFill>
            <a:ln w="9525">
              <a:noFill/>
              <a:round/>
              <a:headEnd/>
              <a:tailEnd/>
            </a:ln>
          </p:spPr>
          <p:txBody>
            <a:bodyPr/>
            <a:lstStyle/>
            <a:p>
              <a:pPr>
                <a:defRPr/>
              </a:pPr>
              <a:endParaRPr lang="en-US"/>
            </a:p>
          </p:txBody>
        </p:sp>
        <p:sp>
          <p:nvSpPr>
            <p:cNvPr id="106" name="Freeform 1528"/>
            <p:cNvSpPr>
              <a:spLocks/>
            </p:cNvSpPr>
            <p:nvPr userDrawn="1"/>
          </p:nvSpPr>
          <p:spPr bwMode="auto">
            <a:xfrm>
              <a:off x="435" y="290"/>
              <a:ext cx="6" cy="6"/>
            </a:xfrm>
            <a:custGeom>
              <a:avLst/>
              <a:gdLst/>
              <a:ahLst/>
              <a:cxnLst>
                <a:cxn ang="0">
                  <a:pos x="2" y="3"/>
                </a:cxn>
                <a:cxn ang="0">
                  <a:pos x="2" y="3"/>
                </a:cxn>
                <a:cxn ang="0">
                  <a:pos x="2" y="2"/>
                </a:cxn>
                <a:cxn ang="0">
                  <a:pos x="2" y="2"/>
                </a:cxn>
                <a:cxn ang="0">
                  <a:pos x="2" y="2"/>
                </a:cxn>
                <a:cxn ang="0">
                  <a:pos x="2" y="2"/>
                </a:cxn>
                <a:cxn ang="0">
                  <a:pos x="2" y="2"/>
                </a:cxn>
                <a:cxn ang="0">
                  <a:pos x="2" y="2"/>
                </a:cxn>
                <a:cxn ang="0">
                  <a:pos x="3" y="2"/>
                </a:cxn>
                <a:cxn ang="0">
                  <a:pos x="2" y="1"/>
                </a:cxn>
                <a:cxn ang="0">
                  <a:pos x="2" y="1"/>
                </a:cxn>
                <a:cxn ang="0">
                  <a:pos x="2" y="1"/>
                </a:cxn>
                <a:cxn ang="0">
                  <a:pos x="2"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2" y="2"/>
                </a:cxn>
                <a:cxn ang="0">
                  <a:pos x="2" y="2"/>
                </a:cxn>
                <a:cxn ang="0">
                  <a:pos x="1" y="1"/>
                </a:cxn>
                <a:cxn ang="0">
                  <a:pos x="1" y="1"/>
                </a:cxn>
                <a:cxn ang="0">
                  <a:pos x="1" y="1"/>
                </a:cxn>
                <a:cxn ang="0">
                  <a:pos x="1" y="1"/>
                </a:cxn>
                <a:cxn ang="0">
                  <a:pos x="1" y="1"/>
                </a:cxn>
                <a:cxn ang="0">
                  <a:pos x="1" y="1"/>
                </a:cxn>
                <a:cxn ang="0">
                  <a:pos x="1" y="1"/>
                </a:cxn>
                <a:cxn ang="0">
                  <a:pos x="2" y="1"/>
                </a:cxn>
                <a:cxn ang="0">
                  <a:pos x="2" y="1"/>
                </a:cxn>
                <a:cxn ang="0">
                  <a:pos x="2" y="2"/>
                </a:cxn>
                <a:cxn ang="0">
                  <a:pos x="2" y="2"/>
                </a:cxn>
                <a:cxn ang="0">
                  <a:pos x="2" y="3"/>
                </a:cxn>
                <a:cxn ang="0">
                  <a:pos x="2" y="2"/>
                </a:cxn>
                <a:cxn ang="0">
                  <a:pos x="2" y="2"/>
                </a:cxn>
              </a:cxnLst>
              <a:rect l="0" t="0" r="r" b="b"/>
              <a:pathLst>
                <a:path w="3" h="3">
                  <a:moveTo>
                    <a:pt x="2" y="2"/>
                  </a:moveTo>
                  <a:cubicBezTo>
                    <a:pt x="2" y="3"/>
                    <a:pt x="2" y="3"/>
                    <a:pt x="2" y="3"/>
                  </a:cubicBezTo>
                  <a:cubicBezTo>
                    <a:pt x="3" y="3"/>
                    <a:pt x="3" y="3"/>
                    <a:pt x="3"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3" y="2"/>
                    <a:pt x="3" y="2"/>
                    <a:pt x="3"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1"/>
                    <a:pt x="1" y="2"/>
                    <a:pt x="2" y="2"/>
                  </a:cubicBezTo>
                  <a:cubicBezTo>
                    <a:pt x="2" y="3"/>
                    <a:pt x="2" y="3"/>
                    <a:pt x="2" y="3"/>
                  </a:cubicBezTo>
                  <a:cubicBezTo>
                    <a:pt x="2" y="2"/>
                    <a:pt x="2" y="2"/>
                    <a:pt x="2" y="2"/>
                  </a:cubicBezTo>
                  <a:cubicBezTo>
                    <a:pt x="2" y="2"/>
                    <a:pt x="1" y="1"/>
                    <a:pt x="1" y="1"/>
                  </a:cubicBezTo>
                  <a:cubicBezTo>
                    <a:pt x="1" y="1"/>
                    <a:pt x="1" y="1"/>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defRPr/>
              </a:pPr>
              <a:endParaRPr lang="en-US"/>
            </a:p>
          </p:txBody>
        </p:sp>
        <p:sp>
          <p:nvSpPr>
            <p:cNvPr id="107" name="Freeform 1529"/>
            <p:cNvSpPr>
              <a:spLocks/>
            </p:cNvSpPr>
            <p:nvPr userDrawn="1"/>
          </p:nvSpPr>
          <p:spPr bwMode="auto">
            <a:xfrm>
              <a:off x="437" y="290"/>
              <a:ext cx="4" cy="2"/>
            </a:xfrm>
            <a:custGeom>
              <a:avLst/>
              <a:gdLst/>
              <a:ahLst/>
              <a:cxnLst>
                <a:cxn ang="0">
                  <a:pos x="1" y="1"/>
                </a:cxn>
                <a:cxn ang="0">
                  <a:pos x="1" y="1"/>
                </a:cxn>
              </a:cxnLst>
              <a:rect l="0" t="0" r="r" b="b"/>
              <a:pathLst>
                <a:path w="1" h="1">
                  <a:moveTo>
                    <a:pt x="1" y="1"/>
                  </a:moveTo>
                  <a:cubicBezTo>
                    <a:pt x="1" y="1"/>
                    <a:pt x="0" y="0"/>
                    <a:pt x="1" y="1"/>
                  </a:cubicBezTo>
                </a:path>
              </a:pathLst>
            </a:custGeom>
            <a:solidFill>
              <a:srgbClr val="FFFFFF"/>
            </a:solidFill>
            <a:ln w="9525">
              <a:noFill/>
              <a:round/>
              <a:headEnd/>
              <a:tailEnd/>
            </a:ln>
          </p:spPr>
          <p:txBody>
            <a:bodyPr/>
            <a:lstStyle/>
            <a:p>
              <a:pPr>
                <a:defRPr/>
              </a:pPr>
              <a:endParaRPr lang="en-US"/>
            </a:p>
          </p:txBody>
        </p:sp>
        <p:sp>
          <p:nvSpPr>
            <p:cNvPr id="108" name="Freeform 1530"/>
            <p:cNvSpPr>
              <a:spLocks/>
            </p:cNvSpPr>
            <p:nvPr userDrawn="1"/>
          </p:nvSpPr>
          <p:spPr bwMode="auto">
            <a:xfrm>
              <a:off x="437" y="290"/>
              <a:ext cx="4" cy="2"/>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close/>
                </a:path>
              </a:pathLst>
            </a:custGeom>
            <a:solidFill>
              <a:srgbClr val="FFFFFF"/>
            </a:solidFill>
            <a:ln w="9525">
              <a:noFill/>
              <a:round/>
              <a:headEnd/>
              <a:tailEnd/>
            </a:ln>
          </p:spPr>
          <p:txBody>
            <a:bodyPr/>
            <a:lstStyle/>
            <a:p>
              <a:pPr>
                <a:defRPr/>
              </a:pPr>
              <a:endParaRPr lang="en-US"/>
            </a:p>
          </p:txBody>
        </p:sp>
        <p:sp>
          <p:nvSpPr>
            <p:cNvPr id="109" name="Freeform 1531"/>
            <p:cNvSpPr>
              <a:spLocks/>
            </p:cNvSpPr>
            <p:nvPr userDrawn="1"/>
          </p:nvSpPr>
          <p:spPr bwMode="auto">
            <a:xfrm>
              <a:off x="431" y="282"/>
              <a:ext cx="1" cy="2"/>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rgbClr val="000000"/>
            </a:solidFill>
            <a:ln w="9525">
              <a:noFill/>
              <a:round/>
              <a:headEnd/>
              <a:tailEnd/>
            </a:ln>
          </p:spPr>
          <p:txBody>
            <a:bodyPr/>
            <a:lstStyle/>
            <a:p>
              <a:pPr>
                <a:defRPr/>
              </a:pPr>
              <a:endParaRPr lang="en-US"/>
            </a:p>
          </p:txBody>
        </p:sp>
        <p:sp>
          <p:nvSpPr>
            <p:cNvPr id="110" name="Freeform 1532"/>
            <p:cNvSpPr>
              <a:spLocks/>
            </p:cNvSpPr>
            <p:nvPr userDrawn="1"/>
          </p:nvSpPr>
          <p:spPr bwMode="auto">
            <a:xfrm>
              <a:off x="431" y="282"/>
              <a:ext cx="2" cy="2"/>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close/>
                </a:path>
              </a:pathLst>
            </a:custGeom>
            <a:solidFill>
              <a:srgbClr val="000000"/>
            </a:solidFill>
            <a:ln w="9525">
              <a:noFill/>
              <a:round/>
              <a:headEnd/>
              <a:tailEnd/>
            </a:ln>
          </p:spPr>
          <p:txBody>
            <a:bodyPr/>
            <a:lstStyle/>
            <a:p>
              <a:pPr>
                <a:defRPr/>
              </a:pPr>
              <a:endParaRPr lang="en-US"/>
            </a:p>
          </p:txBody>
        </p:sp>
        <p:sp>
          <p:nvSpPr>
            <p:cNvPr id="111" name="Freeform 1533"/>
            <p:cNvSpPr>
              <a:spLocks/>
            </p:cNvSpPr>
            <p:nvPr userDrawn="1"/>
          </p:nvSpPr>
          <p:spPr bwMode="auto">
            <a:xfrm>
              <a:off x="419" y="274"/>
              <a:ext cx="2"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FFFFFF"/>
            </a:solidFill>
            <a:ln w="9525">
              <a:noFill/>
              <a:round/>
              <a:headEnd/>
              <a:tailEnd/>
            </a:ln>
          </p:spPr>
          <p:txBody>
            <a:bodyPr/>
            <a:lstStyle/>
            <a:p>
              <a:pPr>
                <a:defRPr/>
              </a:pPr>
              <a:endParaRPr lang="en-US"/>
            </a:p>
          </p:txBody>
        </p:sp>
        <p:sp>
          <p:nvSpPr>
            <p:cNvPr id="112" name="Freeform 1534"/>
            <p:cNvSpPr>
              <a:spLocks/>
            </p:cNvSpPr>
            <p:nvPr userDrawn="1"/>
          </p:nvSpPr>
          <p:spPr bwMode="auto">
            <a:xfrm>
              <a:off x="419" y="272"/>
              <a:ext cx="2" cy="2"/>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close/>
                </a:path>
              </a:pathLst>
            </a:custGeom>
            <a:solidFill>
              <a:srgbClr val="FFFFFF"/>
            </a:solidFill>
            <a:ln w="9525">
              <a:noFill/>
              <a:round/>
              <a:headEnd/>
              <a:tailEnd/>
            </a:ln>
          </p:spPr>
          <p:txBody>
            <a:bodyPr/>
            <a:lstStyle/>
            <a:p>
              <a:pPr>
                <a:defRPr/>
              </a:pPr>
              <a:endParaRPr lang="en-US"/>
            </a:p>
          </p:txBody>
        </p:sp>
        <p:sp>
          <p:nvSpPr>
            <p:cNvPr id="113" name="Freeform 1535"/>
            <p:cNvSpPr>
              <a:spLocks/>
            </p:cNvSpPr>
            <p:nvPr userDrawn="1"/>
          </p:nvSpPr>
          <p:spPr bwMode="auto">
            <a:xfrm>
              <a:off x="425" y="284"/>
              <a:ext cx="10" cy="8"/>
            </a:xfrm>
            <a:custGeom>
              <a:avLst/>
              <a:gdLst/>
              <a:ahLst/>
              <a:cxnLst>
                <a:cxn ang="0">
                  <a:pos x="1" y="1"/>
                </a:cxn>
                <a:cxn ang="0">
                  <a:pos x="5" y="4"/>
                </a:cxn>
                <a:cxn ang="0">
                  <a:pos x="5" y="3"/>
                </a:cxn>
                <a:cxn ang="0">
                  <a:pos x="4" y="2"/>
                </a:cxn>
                <a:cxn ang="0">
                  <a:pos x="0" y="0"/>
                </a:cxn>
                <a:cxn ang="0">
                  <a:pos x="1" y="1"/>
                </a:cxn>
              </a:cxnLst>
              <a:rect l="0" t="0" r="r" b="b"/>
              <a:pathLst>
                <a:path w="5" h="4">
                  <a:moveTo>
                    <a:pt x="1" y="1"/>
                  </a:moveTo>
                  <a:cubicBezTo>
                    <a:pt x="2" y="2"/>
                    <a:pt x="4" y="3"/>
                    <a:pt x="5" y="4"/>
                  </a:cubicBezTo>
                  <a:cubicBezTo>
                    <a:pt x="5" y="3"/>
                    <a:pt x="5" y="3"/>
                    <a:pt x="5" y="3"/>
                  </a:cubicBezTo>
                  <a:cubicBezTo>
                    <a:pt x="4" y="3"/>
                    <a:pt x="4" y="2"/>
                    <a:pt x="4" y="2"/>
                  </a:cubicBezTo>
                  <a:cubicBezTo>
                    <a:pt x="3" y="1"/>
                    <a:pt x="2" y="1"/>
                    <a:pt x="0" y="0"/>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114" name="Freeform 1536"/>
            <p:cNvSpPr>
              <a:spLocks/>
            </p:cNvSpPr>
            <p:nvPr userDrawn="1"/>
          </p:nvSpPr>
          <p:spPr bwMode="auto">
            <a:xfrm>
              <a:off x="425" y="284"/>
              <a:ext cx="12" cy="8"/>
            </a:xfrm>
            <a:custGeom>
              <a:avLst/>
              <a:gdLst/>
              <a:ahLst/>
              <a:cxnLst>
                <a:cxn ang="0">
                  <a:pos x="1" y="1"/>
                </a:cxn>
                <a:cxn ang="0">
                  <a:pos x="5" y="4"/>
                </a:cxn>
                <a:cxn ang="0">
                  <a:pos x="5" y="4"/>
                </a:cxn>
                <a:cxn ang="0">
                  <a:pos x="6" y="4"/>
                </a:cxn>
                <a:cxn ang="0">
                  <a:pos x="5" y="3"/>
                </a:cxn>
                <a:cxn ang="0">
                  <a:pos x="5" y="3"/>
                </a:cxn>
                <a:cxn ang="0">
                  <a:pos x="4" y="2"/>
                </a:cxn>
                <a:cxn ang="0">
                  <a:pos x="4" y="2"/>
                </a:cxn>
                <a:cxn ang="0">
                  <a:pos x="4" y="2"/>
                </a:cxn>
                <a:cxn ang="0">
                  <a:pos x="4" y="2"/>
                </a:cxn>
                <a:cxn ang="0">
                  <a:pos x="1" y="0"/>
                </a:cxn>
                <a:cxn ang="0">
                  <a:pos x="0" y="0"/>
                </a:cxn>
                <a:cxn ang="0">
                  <a:pos x="0" y="0"/>
                </a:cxn>
                <a:cxn ang="0">
                  <a:pos x="1" y="1"/>
                </a:cxn>
                <a:cxn ang="0">
                  <a:pos x="1" y="1"/>
                </a:cxn>
                <a:cxn ang="0">
                  <a:pos x="1" y="0"/>
                </a:cxn>
                <a:cxn ang="0">
                  <a:pos x="1" y="0"/>
                </a:cxn>
                <a:cxn ang="0">
                  <a:pos x="0" y="0"/>
                </a:cxn>
                <a:cxn ang="0">
                  <a:pos x="0" y="0"/>
                </a:cxn>
                <a:cxn ang="0">
                  <a:pos x="4" y="2"/>
                </a:cxn>
                <a:cxn ang="0">
                  <a:pos x="4" y="2"/>
                </a:cxn>
                <a:cxn ang="0">
                  <a:pos x="3" y="2"/>
                </a:cxn>
                <a:cxn ang="0">
                  <a:pos x="3" y="2"/>
                </a:cxn>
                <a:cxn ang="0">
                  <a:pos x="4" y="3"/>
                </a:cxn>
                <a:cxn ang="0">
                  <a:pos x="5" y="3"/>
                </a:cxn>
                <a:cxn ang="0">
                  <a:pos x="5" y="3"/>
                </a:cxn>
                <a:cxn ang="0">
                  <a:pos x="5" y="3"/>
                </a:cxn>
                <a:cxn ang="0">
                  <a:pos x="5" y="4"/>
                </a:cxn>
                <a:cxn ang="0">
                  <a:pos x="5" y="4"/>
                </a:cxn>
                <a:cxn ang="0">
                  <a:pos x="5" y="3"/>
                </a:cxn>
                <a:cxn ang="0">
                  <a:pos x="1" y="0"/>
                </a:cxn>
                <a:cxn ang="0">
                  <a:pos x="1" y="0"/>
                </a:cxn>
                <a:cxn ang="0">
                  <a:pos x="1" y="1"/>
                </a:cxn>
              </a:cxnLst>
              <a:rect l="0" t="0" r="r" b="b"/>
              <a:pathLst>
                <a:path w="6" h="4">
                  <a:moveTo>
                    <a:pt x="1" y="1"/>
                  </a:moveTo>
                  <a:cubicBezTo>
                    <a:pt x="2" y="2"/>
                    <a:pt x="4" y="3"/>
                    <a:pt x="5" y="4"/>
                  </a:cubicBezTo>
                  <a:cubicBezTo>
                    <a:pt x="5" y="4"/>
                    <a:pt x="5" y="4"/>
                    <a:pt x="5" y="4"/>
                  </a:cubicBezTo>
                  <a:cubicBezTo>
                    <a:pt x="6" y="4"/>
                    <a:pt x="6" y="4"/>
                    <a:pt x="6" y="4"/>
                  </a:cubicBezTo>
                  <a:cubicBezTo>
                    <a:pt x="5" y="3"/>
                    <a:pt x="5" y="3"/>
                    <a:pt x="5" y="3"/>
                  </a:cubicBezTo>
                  <a:cubicBezTo>
                    <a:pt x="5" y="3"/>
                    <a:pt x="5" y="3"/>
                    <a:pt x="5" y="3"/>
                  </a:cubicBezTo>
                  <a:cubicBezTo>
                    <a:pt x="4" y="2"/>
                    <a:pt x="4" y="2"/>
                    <a:pt x="4" y="2"/>
                  </a:cubicBezTo>
                  <a:cubicBezTo>
                    <a:pt x="4" y="2"/>
                    <a:pt x="4" y="2"/>
                    <a:pt x="4" y="2"/>
                  </a:cubicBezTo>
                  <a:cubicBezTo>
                    <a:pt x="4" y="2"/>
                    <a:pt x="4" y="2"/>
                    <a:pt x="4" y="2"/>
                  </a:cubicBezTo>
                  <a:cubicBezTo>
                    <a:pt x="4" y="2"/>
                    <a:pt x="4" y="2"/>
                    <a:pt x="4" y="2"/>
                  </a:cubicBezTo>
                  <a:cubicBezTo>
                    <a:pt x="3" y="1"/>
                    <a:pt x="2" y="0"/>
                    <a:pt x="1" y="0"/>
                  </a:cubicBezTo>
                  <a:cubicBezTo>
                    <a:pt x="0" y="0"/>
                    <a:pt x="0" y="0"/>
                    <a:pt x="0" y="0"/>
                  </a:cubicBezTo>
                  <a:cubicBezTo>
                    <a:pt x="0" y="0"/>
                    <a:pt x="0" y="0"/>
                    <a:pt x="0" y="0"/>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1" y="1"/>
                    <a:pt x="3" y="2"/>
                    <a:pt x="4" y="2"/>
                  </a:cubicBezTo>
                  <a:cubicBezTo>
                    <a:pt x="4" y="2"/>
                    <a:pt x="4" y="2"/>
                    <a:pt x="4" y="2"/>
                  </a:cubicBezTo>
                  <a:cubicBezTo>
                    <a:pt x="3" y="2"/>
                    <a:pt x="3" y="2"/>
                    <a:pt x="3" y="2"/>
                  </a:cubicBezTo>
                  <a:cubicBezTo>
                    <a:pt x="3" y="2"/>
                    <a:pt x="3" y="2"/>
                    <a:pt x="3" y="2"/>
                  </a:cubicBezTo>
                  <a:cubicBezTo>
                    <a:pt x="3" y="2"/>
                    <a:pt x="4" y="3"/>
                    <a:pt x="4" y="3"/>
                  </a:cubicBezTo>
                  <a:cubicBezTo>
                    <a:pt x="4" y="3"/>
                    <a:pt x="5" y="3"/>
                    <a:pt x="5" y="3"/>
                  </a:cubicBezTo>
                  <a:cubicBezTo>
                    <a:pt x="5" y="3"/>
                    <a:pt x="5" y="3"/>
                    <a:pt x="5" y="3"/>
                  </a:cubicBezTo>
                  <a:cubicBezTo>
                    <a:pt x="5" y="3"/>
                    <a:pt x="5" y="3"/>
                    <a:pt x="5" y="3"/>
                  </a:cubicBezTo>
                  <a:cubicBezTo>
                    <a:pt x="5" y="4"/>
                    <a:pt x="5" y="4"/>
                    <a:pt x="5" y="4"/>
                  </a:cubicBezTo>
                  <a:cubicBezTo>
                    <a:pt x="5" y="4"/>
                    <a:pt x="5" y="4"/>
                    <a:pt x="5" y="4"/>
                  </a:cubicBezTo>
                  <a:cubicBezTo>
                    <a:pt x="5" y="3"/>
                    <a:pt x="5" y="3"/>
                    <a:pt x="5" y="3"/>
                  </a:cubicBezTo>
                  <a:cubicBezTo>
                    <a:pt x="4" y="2"/>
                    <a:pt x="3" y="1"/>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115" name="Freeform 1537"/>
            <p:cNvSpPr>
              <a:spLocks/>
            </p:cNvSpPr>
            <p:nvPr userDrawn="1"/>
          </p:nvSpPr>
          <p:spPr bwMode="auto">
            <a:xfrm>
              <a:off x="391" y="266"/>
              <a:ext cx="2" cy="1"/>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16" name="Freeform 1538"/>
            <p:cNvSpPr>
              <a:spLocks/>
            </p:cNvSpPr>
            <p:nvPr userDrawn="1"/>
          </p:nvSpPr>
          <p:spPr bwMode="auto">
            <a:xfrm>
              <a:off x="389" y="266"/>
              <a:ext cx="4" cy="2"/>
            </a:xfrm>
            <a:custGeom>
              <a:avLst/>
              <a:gdLst/>
              <a:ahLst/>
              <a:cxnLst>
                <a:cxn ang="0">
                  <a:pos x="1" y="1"/>
                </a:cxn>
                <a:cxn ang="0">
                  <a:pos x="2" y="0"/>
                </a:cxn>
                <a:cxn ang="0">
                  <a:pos x="2" y="0"/>
                </a:cxn>
                <a:cxn ang="0">
                  <a:pos x="2" y="0"/>
                </a:cxn>
                <a:cxn ang="0">
                  <a:pos x="1" y="0"/>
                </a:cxn>
                <a:cxn ang="0">
                  <a:pos x="0" y="0"/>
                </a:cxn>
                <a:cxn ang="0">
                  <a:pos x="1" y="0"/>
                </a:cxn>
                <a:cxn ang="0">
                  <a:pos x="1" y="1"/>
                </a:cxn>
                <a:cxn ang="0">
                  <a:pos x="1" y="1"/>
                </a:cxn>
                <a:cxn ang="0">
                  <a:pos x="1" y="0"/>
                </a:cxn>
                <a:cxn ang="0">
                  <a:pos x="1" y="0"/>
                </a:cxn>
                <a:cxn ang="0">
                  <a:pos x="1" y="0"/>
                </a:cxn>
                <a:cxn ang="0">
                  <a:pos x="1" y="0"/>
                </a:cxn>
                <a:cxn ang="0">
                  <a:pos x="2" y="0"/>
                </a:cxn>
                <a:cxn ang="0">
                  <a:pos x="2" y="0"/>
                </a:cxn>
                <a:cxn ang="0">
                  <a:pos x="2" y="0"/>
                </a:cxn>
                <a:cxn ang="0">
                  <a:pos x="1" y="0"/>
                </a:cxn>
                <a:cxn ang="0">
                  <a:pos x="1" y="0"/>
                </a:cxn>
                <a:cxn ang="0">
                  <a:pos x="1" y="1"/>
                </a:cxn>
              </a:cxnLst>
              <a:rect l="0" t="0" r="r" b="b"/>
              <a:pathLst>
                <a:path w="2" h="1">
                  <a:moveTo>
                    <a:pt x="1" y="1"/>
                  </a:moveTo>
                  <a:cubicBezTo>
                    <a:pt x="2" y="0"/>
                    <a:pt x="2" y="0"/>
                    <a:pt x="2" y="0"/>
                  </a:cubicBezTo>
                  <a:cubicBezTo>
                    <a:pt x="2" y="0"/>
                    <a:pt x="2" y="0"/>
                    <a:pt x="2" y="0"/>
                  </a:cubicBezTo>
                  <a:cubicBezTo>
                    <a:pt x="2" y="0"/>
                    <a:pt x="2" y="0"/>
                    <a:pt x="2" y="0"/>
                  </a:cubicBezTo>
                  <a:cubicBezTo>
                    <a:pt x="1" y="0"/>
                    <a:pt x="1" y="0"/>
                    <a:pt x="1" y="0"/>
                  </a:cubicBezTo>
                  <a:cubicBezTo>
                    <a:pt x="0" y="0"/>
                    <a:pt x="0" y="0"/>
                    <a:pt x="0" y="0"/>
                  </a:cubicBezTo>
                  <a:cubicBezTo>
                    <a:pt x="1" y="0"/>
                    <a:pt x="1" y="0"/>
                    <a:pt x="1" y="0"/>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1" y="0"/>
                    <a:pt x="1" y="0"/>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117" name="Freeform 1539"/>
            <p:cNvSpPr>
              <a:spLocks/>
            </p:cNvSpPr>
            <p:nvPr userDrawn="1"/>
          </p:nvSpPr>
          <p:spPr bwMode="auto">
            <a:xfrm>
              <a:off x="387" y="262"/>
              <a:ext cx="2" cy="2"/>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18" name="Freeform 1540"/>
            <p:cNvSpPr>
              <a:spLocks/>
            </p:cNvSpPr>
            <p:nvPr userDrawn="1"/>
          </p:nvSpPr>
          <p:spPr bwMode="auto">
            <a:xfrm>
              <a:off x="385" y="262"/>
              <a:ext cx="4" cy="2"/>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close/>
                </a:path>
              </a:pathLst>
            </a:custGeom>
            <a:solidFill>
              <a:srgbClr val="FFFFFF"/>
            </a:solidFill>
            <a:ln w="9525">
              <a:noFill/>
              <a:round/>
              <a:headEnd/>
              <a:tailEnd/>
            </a:ln>
          </p:spPr>
          <p:txBody>
            <a:bodyPr/>
            <a:lstStyle/>
            <a:p>
              <a:pPr>
                <a:defRPr/>
              </a:pPr>
              <a:endParaRPr lang="en-US"/>
            </a:p>
          </p:txBody>
        </p:sp>
        <p:sp>
          <p:nvSpPr>
            <p:cNvPr id="119" name="Freeform 1541"/>
            <p:cNvSpPr>
              <a:spLocks/>
            </p:cNvSpPr>
            <p:nvPr userDrawn="1"/>
          </p:nvSpPr>
          <p:spPr bwMode="auto">
            <a:xfrm>
              <a:off x="385" y="262"/>
              <a:ext cx="4" cy="4"/>
            </a:xfrm>
            <a:custGeom>
              <a:avLst/>
              <a:gdLst/>
              <a:ahLst/>
              <a:cxnLst>
                <a:cxn ang="0">
                  <a:pos x="1" y="2"/>
                </a:cxn>
                <a:cxn ang="0">
                  <a:pos x="0" y="1"/>
                </a:cxn>
                <a:cxn ang="0">
                  <a:pos x="0" y="1"/>
                </a:cxn>
                <a:cxn ang="0">
                  <a:pos x="0" y="1"/>
                </a:cxn>
                <a:cxn ang="0">
                  <a:pos x="1" y="2"/>
                </a:cxn>
              </a:cxnLst>
              <a:rect l="0" t="0" r="r" b="b"/>
              <a:pathLst>
                <a:path w="2" h="2">
                  <a:moveTo>
                    <a:pt x="1" y="2"/>
                  </a:moveTo>
                  <a:cubicBezTo>
                    <a:pt x="2" y="2"/>
                    <a:pt x="1" y="0"/>
                    <a:pt x="0" y="1"/>
                  </a:cubicBezTo>
                  <a:cubicBezTo>
                    <a:pt x="0" y="1"/>
                    <a:pt x="0" y="1"/>
                    <a:pt x="0" y="1"/>
                  </a:cubicBezTo>
                  <a:cubicBezTo>
                    <a:pt x="0" y="1"/>
                    <a:pt x="0" y="1"/>
                    <a:pt x="0" y="1"/>
                  </a:cubicBezTo>
                  <a:cubicBezTo>
                    <a:pt x="0" y="2"/>
                    <a:pt x="0" y="2"/>
                    <a:pt x="1" y="2"/>
                  </a:cubicBezTo>
                </a:path>
              </a:pathLst>
            </a:custGeom>
            <a:solidFill>
              <a:srgbClr val="FFFFFF"/>
            </a:solidFill>
            <a:ln w="9525">
              <a:noFill/>
              <a:round/>
              <a:headEnd/>
              <a:tailEnd/>
            </a:ln>
          </p:spPr>
          <p:txBody>
            <a:bodyPr/>
            <a:lstStyle/>
            <a:p>
              <a:pPr>
                <a:defRPr/>
              </a:pPr>
              <a:endParaRPr lang="en-US"/>
            </a:p>
          </p:txBody>
        </p:sp>
        <p:sp>
          <p:nvSpPr>
            <p:cNvPr id="120" name="Freeform 1542"/>
            <p:cNvSpPr>
              <a:spLocks/>
            </p:cNvSpPr>
            <p:nvPr userDrawn="1"/>
          </p:nvSpPr>
          <p:spPr bwMode="auto">
            <a:xfrm>
              <a:off x="383" y="262"/>
              <a:ext cx="4" cy="4"/>
            </a:xfrm>
            <a:custGeom>
              <a:avLst/>
              <a:gdLst/>
              <a:ahLst/>
              <a:cxnLst>
                <a:cxn ang="0">
                  <a:pos x="2" y="2"/>
                </a:cxn>
                <a:cxn ang="0">
                  <a:pos x="2" y="2"/>
                </a:cxn>
                <a:cxn ang="0">
                  <a:pos x="3" y="2"/>
                </a:cxn>
                <a:cxn ang="0">
                  <a:pos x="3" y="2"/>
                </a:cxn>
                <a:cxn ang="0">
                  <a:pos x="2" y="1"/>
                </a:cxn>
                <a:cxn ang="0">
                  <a:pos x="1" y="0"/>
                </a:cxn>
                <a:cxn ang="0">
                  <a:pos x="1" y="1"/>
                </a:cxn>
                <a:cxn ang="0">
                  <a:pos x="1" y="1"/>
                </a:cxn>
                <a:cxn ang="0">
                  <a:pos x="1" y="1"/>
                </a:cxn>
                <a:cxn ang="0">
                  <a:pos x="1" y="1"/>
                </a:cxn>
                <a:cxn ang="0">
                  <a:pos x="1" y="1"/>
                </a:cxn>
                <a:cxn ang="0">
                  <a:pos x="1" y="1"/>
                </a:cxn>
                <a:cxn ang="0">
                  <a:pos x="1" y="1"/>
                </a:cxn>
                <a:cxn ang="0">
                  <a:pos x="0" y="1"/>
                </a:cxn>
                <a:cxn ang="0">
                  <a:pos x="0" y="1"/>
                </a:cxn>
                <a:cxn ang="0">
                  <a:pos x="2" y="2"/>
                </a:cxn>
                <a:cxn ang="0">
                  <a:pos x="2" y="2"/>
                </a:cxn>
                <a:cxn ang="0">
                  <a:pos x="2" y="2"/>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2" y="1"/>
                </a:cxn>
                <a:cxn ang="0">
                  <a:pos x="2" y="2"/>
                </a:cxn>
                <a:cxn ang="0">
                  <a:pos x="2" y="2"/>
                </a:cxn>
                <a:cxn ang="0">
                  <a:pos x="2" y="2"/>
                </a:cxn>
                <a:cxn ang="0">
                  <a:pos x="2" y="2"/>
                </a:cxn>
                <a:cxn ang="0">
                  <a:pos x="2" y="2"/>
                </a:cxn>
              </a:cxnLst>
              <a:rect l="0" t="0" r="r" b="b"/>
              <a:pathLst>
                <a:path w="3" h="2">
                  <a:moveTo>
                    <a:pt x="2" y="2"/>
                  </a:moveTo>
                  <a:cubicBezTo>
                    <a:pt x="2" y="2"/>
                    <a:pt x="2" y="2"/>
                    <a:pt x="2" y="2"/>
                  </a:cubicBezTo>
                  <a:cubicBezTo>
                    <a:pt x="3" y="2"/>
                    <a:pt x="3" y="2"/>
                    <a:pt x="3" y="2"/>
                  </a:cubicBezTo>
                  <a:cubicBezTo>
                    <a:pt x="3" y="2"/>
                    <a:pt x="3" y="2"/>
                    <a:pt x="3" y="2"/>
                  </a:cubicBezTo>
                  <a:cubicBezTo>
                    <a:pt x="2" y="1"/>
                    <a:pt x="2" y="1"/>
                    <a:pt x="2" y="1"/>
                  </a:cubicBezTo>
                  <a:cubicBezTo>
                    <a:pt x="2" y="1"/>
                    <a:pt x="2"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2"/>
                    <a:pt x="1" y="2"/>
                    <a:pt x="2"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defRPr/>
              </a:pPr>
              <a:endParaRPr lang="en-US"/>
            </a:p>
          </p:txBody>
        </p:sp>
        <p:sp>
          <p:nvSpPr>
            <p:cNvPr id="121" name="Freeform 1543"/>
            <p:cNvSpPr>
              <a:spLocks/>
            </p:cNvSpPr>
            <p:nvPr userDrawn="1"/>
          </p:nvSpPr>
          <p:spPr bwMode="auto">
            <a:xfrm>
              <a:off x="369" y="270"/>
              <a:ext cx="4" cy="2"/>
            </a:xfrm>
            <a:custGeom>
              <a:avLst/>
              <a:gdLst/>
              <a:ahLst/>
              <a:cxnLst>
                <a:cxn ang="0">
                  <a:pos x="2" y="1"/>
                </a:cxn>
                <a:cxn ang="0">
                  <a:pos x="0" y="0"/>
                </a:cxn>
                <a:cxn ang="0">
                  <a:pos x="2" y="1"/>
                </a:cxn>
              </a:cxnLst>
              <a:rect l="0" t="0" r="r" b="b"/>
              <a:pathLst>
                <a:path w="2" h="1">
                  <a:moveTo>
                    <a:pt x="2" y="1"/>
                  </a:moveTo>
                  <a:cubicBezTo>
                    <a:pt x="2" y="0"/>
                    <a:pt x="1" y="0"/>
                    <a:pt x="0" y="0"/>
                  </a:cubicBezTo>
                  <a:cubicBezTo>
                    <a:pt x="0" y="0"/>
                    <a:pt x="1" y="1"/>
                    <a:pt x="2" y="1"/>
                  </a:cubicBezTo>
                </a:path>
              </a:pathLst>
            </a:custGeom>
            <a:solidFill>
              <a:srgbClr val="FFFFFF"/>
            </a:solidFill>
            <a:ln w="9525">
              <a:noFill/>
              <a:round/>
              <a:headEnd/>
              <a:tailEnd/>
            </a:ln>
          </p:spPr>
          <p:txBody>
            <a:bodyPr/>
            <a:lstStyle/>
            <a:p>
              <a:pPr>
                <a:defRPr/>
              </a:pPr>
              <a:endParaRPr lang="en-US"/>
            </a:p>
          </p:txBody>
        </p:sp>
        <p:sp>
          <p:nvSpPr>
            <p:cNvPr id="122" name="Freeform 1544"/>
            <p:cNvSpPr>
              <a:spLocks/>
            </p:cNvSpPr>
            <p:nvPr userDrawn="1"/>
          </p:nvSpPr>
          <p:spPr bwMode="auto">
            <a:xfrm>
              <a:off x="369" y="268"/>
              <a:ext cx="4" cy="4"/>
            </a:xfrm>
            <a:custGeom>
              <a:avLst/>
              <a:gdLst/>
              <a:ahLst/>
              <a:cxnLst>
                <a:cxn ang="0">
                  <a:pos x="2" y="2"/>
                </a:cxn>
                <a:cxn ang="0">
                  <a:pos x="2" y="2"/>
                </a:cxn>
                <a:cxn ang="0">
                  <a:pos x="0" y="0"/>
                </a:cxn>
                <a:cxn ang="0">
                  <a:pos x="0" y="1"/>
                </a:cxn>
                <a:cxn ang="0">
                  <a:pos x="0" y="1"/>
                </a:cxn>
                <a:cxn ang="0">
                  <a:pos x="0" y="1"/>
                </a:cxn>
                <a:cxn ang="0">
                  <a:pos x="1" y="2"/>
                </a:cxn>
                <a:cxn ang="0">
                  <a:pos x="2" y="2"/>
                </a:cxn>
                <a:cxn ang="0">
                  <a:pos x="2" y="2"/>
                </a:cxn>
                <a:cxn ang="0">
                  <a:pos x="0" y="1"/>
                </a:cxn>
                <a:cxn ang="0">
                  <a:pos x="0" y="1"/>
                </a:cxn>
                <a:cxn ang="0">
                  <a:pos x="0" y="1"/>
                </a:cxn>
                <a:cxn ang="0">
                  <a:pos x="0" y="1"/>
                </a:cxn>
                <a:cxn ang="0">
                  <a:pos x="1" y="1"/>
                </a:cxn>
                <a:cxn ang="0">
                  <a:pos x="1" y="2"/>
                </a:cxn>
                <a:cxn ang="0">
                  <a:pos x="1" y="2"/>
                </a:cxn>
                <a:cxn ang="0">
                  <a:pos x="1" y="2"/>
                </a:cxn>
                <a:cxn ang="0">
                  <a:pos x="2" y="2"/>
                </a:cxn>
              </a:cxnLst>
              <a:rect l="0" t="0" r="r" b="b"/>
              <a:pathLst>
                <a:path w="2" h="2">
                  <a:moveTo>
                    <a:pt x="2" y="2"/>
                  </a:moveTo>
                  <a:cubicBezTo>
                    <a:pt x="2" y="2"/>
                    <a:pt x="2" y="2"/>
                    <a:pt x="2" y="2"/>
                  </a:cubicBezTo>
                  <a:cubicBezTo>
                    <a:pt x="2" y="1"/>
                    <a:pt x="1" y="0"/>
                    <a:pt x="0" y="0"/>
                  </a:cubicBezTo>
                  <a:cubicBezTo>
                    <a:pt x="0" y="1"/>
                    <a:pt x="0" y="1"/>
                    <a:pt x="0" y="1"/>
                  </a:cubicBezTo>
                  <a:cubicBezTo>
                    <a:pt x="0" y="1"/>
                    <a:pt x="0" y="1"/>
                    <a:pt x="0" y="1"/>
                  </a:cubicBezTo>
                  <a:cubicBezTo>
                    <a:pt x="0" y="1"/>
                    <a:pt x="0" y="1"/>
                    <a:pt x="0" y="1"/>
                  </a:cubicBezTo>
                  <a:cubicBezTo>
                    <a:pt x="0" y="2"/>
                    <a:pt x="1" y="2"/>
                    <a:pt x="1" y="2"/>
                  </a:cubicBezTo>
                  <a:cubicBezTo>
                    <a:pt x="2" y="2"/>
                    <a:pt x="2" y="2"/>
                    <a:pt x="2" y="2"/>
                  </a:cubicBezTo>
                  <a:cubicBezTo>
                    <a:pt x="2" y="2"/>
                    <a:pt x="2" y="2"/>
                    <a:pt x="2" y="2"/>
                  </a:cubicBezTo>
                  <a:cubicBezTo>
                    <a:pt x="1" y="2"/>
                    <a:pt x="0" y="1"/>
                    <a:pt x="0" y="1"/>
                  </a:cubicBez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2" y="2"/>
                    <a:pt x="2" y="2"/>
                    <a:pt x="2" y="2"/>
                  </a:cubicBezTo>
                </a:path>
              </a:pathLst>
            </a:custGeom>
            <a:solidFill>
              <a:srgbClr val="FFFFFF"/>
            </a:solidFill>
            <a:ln w="9525">
              <a:noFill/>
              <a:round/>
              <a:headEnd/>
              <a:tailEnd/>
            </a:ln>
          </p:spPr>
          <p:txBody>
            <a:bodyPr/>
            <a:lstStyle/>
            <a:p>
              <a:pPr>
                <a:defRPr/>
              </a:pPr>
              <a:endParaRPr lang="en-US"/>
            </a:p>
          </p:txBody>
        </p:sp>
        <p:sp>
          <p:nvSpPr>
            <p:cNvPr id="123" name="Freeform 1545"/>
            <p:cNvSpPr>
              <a:spLocks/>
            </p:cNvSpPr>
            <p:nvPr userDrawn="1"/>
          </p:nvSpPr>
          <p:spPr bwMode="auto">
            <a:xfrm>
              <a:off x="361" y="268"/>
              <a:ext cx="8" cy="4"/>
            </a:xfrm>
            <a:custGeom>
              <a:avLst/>
              <a:gdLst/>
              <a:ahLst/>
              <a:cxnLst>
                <a:cxn ang="0">
                  <a:pos x="1" y="2"/>
                </a:cxn>
                <a:cxn ang="0">
                  <a:pos x="4" y="2"/>
                </a:cxn>
                <a:cxn ang="0">
                  <a:pos x="0" y="0"/>
                </a:cxn>
                <a:cxn ang="0">
                  <a:pos x="1" y="2"/>
                </a:cxn>
              </a:cxnLst>
              <a:rect l="0" t="0" r="r" b="b"/>
              <a:pathLst>
                <a:path w="4" h="2">
                  <a:moveTo>
                    <a:pt x="1" y="2"/>
                  </a:moveTo>
                  <a:cubicBezTo>
                    <a:pt x="2" y="2"/>
                    <a:pt x="4" y="2"/>
                    <a:pt x="4" y="2"/>
                  </a:cubicBezTo>
                  <a:cubicBezTo>
                    <a:pt x="3" y="1"/>
                    <a:pt x="2" y="0"/>
                    <a:pt x="0" y="0"/>
                  </a:cubicBezTo>
                  <a:cubicBezTo>
                    <a:pt x="1" y="1"/>
                    <a:pt x="1" y="1"/>
                    <a:pt x="1" y="2"/>
                  </a:cubicBezTo>
                </a:path>
              </a:pathLst>
            </a:custGeom>
            <a:solidFill>
              <a:srgbClr val="FFFFFF"/>
            </a:solidFill>
            <a:ln w="9525">
              <a:noFill/>
              <a:round/>
              <a:headEnd/>
              <a:tailEnd/>
            </a:ln>
          </p:spPr>
          <p:txBody>
            <a:bodyPr/>
            <a:lstStyle/>
            <a:p>
              <a:pPr>
                <a:defRPr/>
              </a:pPr>
              <a:endParaRPr lang="en-US"/>
            </a:p>
          </p:txBody>
        </p:sp>
        <p:sp>
          <p:nvSpPr>
            <p:cNvPr id="124" name="Freeform 1546"/>
            <p:cNvSpPr>
              <a:spLocks/>
            </p:cNvSpPr>
            <p:nvPr userDrawn="1"/>
          </p:nvSpPr>
          <p:spPr bwMode="auto">
            <a:xfrm>
              <a:off x="361" y="268"/>
              <a:ext cx="10" cy="4"/>
            </a:xfrm>
            <a:custGeom>
              <a:avLst/>
              <a:gdLst/>
              <a:ahLst/>
              <a:cxnLst>
                <a:cxn ang="0">
                  <a:pos x="1" y="2"/>
                </a:cxn>
                <a:cxn ang="0">
                  <a:pos x="3" y="2"/>
                </a:cxn>
                <a:cxn ang="0">
                  <a:pos x="5" y="2"/>
                </a:cxn>
                <a:cxn ang="0">
                  <a:pos x="5" y="1"/>
                </a:cxn>
                <a:cxn ang="0">
                  <a:pos x="5" y="1"/>
                </a:cxn>
                <a:cxn ang="0">
                  <a:pos x="0" y="0"/>
                </a:cxn>
                <a:cxn ang="0">
                  <a:pos x="0" y="0"/>
                </a:cxn>
                <a:cxn ang="0">
                  <a:pos x="0" y="0"/>
                </a:cxn>
                <a:cxn ang="0">
                  <a:pos x="1" y="2"/>
                </a:cxn>
                <a:cxn ang="0">
                  <a:pos x="2" y="2"/>
                </a:cxn>
                <a:cxn ang="0">
                  <a:pos x="2" y="1"/>
                </a:cxn>
                <a:cxn ang="0">
                  <a:pos x="1" y="0"/>
                </a:cxn>
                <a:cxn ang="0">
                  <a:pos x="0" y="0"/>
                </a:cxn>
                <a:cxn ang="0">
                  <a:pos x="0" y="0"/>
                </a:cxn>
                <a:cxn ang="0">
                  <a:pos x="4" y="2"/>
                </a:cxn>
                <a:cxn ang="0">
                  <a:pos x="4" y="2"/>
                </a:cxn>
                <a:cxn ang="0">
                  <a:pos x="4" y="1"/>
                </a:cxn>
                <a:cxn ang="0">
                  <a:pos x="3" y="2"/>
                </a:cxn>
                <a:cxn ang="0">
                  <a:pos x="1" y="1"/>
                </a:cxn>
                <a:cxn ang="0">
                  <a:pos x="1" y="2"/>
                </a:cxn>
                <a:cxn ang="0">
                  <a:pos x="1" y="2"/>
                </a:cxn>
              </a:cxnLst>
              <a:rect l="0" t="0" r="r" b="b"/>
              <a:pathLst>
                <a:path w="5" h="2">
                  <a:moveTo>
                    <a:pt x="1" y="2"/>
                  </a:moveTo>
                  <a:cubicBezTo>
                    <a:pt x="2" y="2"/>
                    <a:pt x="3" y="2"/>
                    <a:pt x="3" y="2"/>
                  </a:cubicBezTo>
                  <a:cubicBezTo>
                    <a:pt x="4" y="2"/>
                    <a:pt x="4" y="2"/>
                    <a:pt x="5" y="2"/>
                  </a:cubicBezTo>
                  <a:cubicBezTo>
                    <a:pt x="5" y="1"/>
                    <a:pt x="5" y="1"/>
                    <a:pt x="5" y="1"/>
                  </a:cubicBezTo>
                  <a:cubicBezTo>
                    <a:pt x="5" y="1"/>
                    <a:pt x="5" y="1"/>
                    <a:pt x="5" y="1"/>
                  </a:cubicBezTo>
                  <a:cubicBezTo>
                    <a:pt x="3" y="1"/>
                    <a:pt x="2" y="0"/>
                    <a:pt x="0" y="0"/>
                  </a:cubicBezTo>
                  <a:cubicBezTo>
                    <a:pt x="0" y="0"/>
                    <a:pt x="0" y="0"/>
                    <a:pt x="0" y="0"/>
                  </a:cubicBezTo>
                  <a:cubicBezTo>
                    <a:pt x="0" y="0"/>
                    <a:pt x="0" y="0"/>
                    <a:pt x="0" y="0"/>
                  </a:cubicBezTo>
                  <a:cubicBezTo>
                    <a:pt x="0" y="1"/>
                    <a:pt x="1" y="1"/>
                    <a:pt x="1" y="2"/>
                  </a:cubicBezTo>
                  <a:cubicBezTo>
                    <a:pt x="2" y="2"/>
                    <a:pt x="2" y="2"/>
                    <a:pt x="2" y="2"/>
                  </a:cubicBezTo>
                  <a:cubicBezTo>
                    <a:pt x="2" y="1"/>
                    <a:pt x="2" y="1"/>
                    <a:pt x="2" y="1"/>
                  </a:cubicBezTo>
                  <a:cubicBezTo>
                    <a:pt x="1" y="1"/>
                    <a:pt x="1" y="1"/>
                    <a:pt x="1" y="0"/>
                  </a:cubicBezTo>
                  <a:cubicBezTo>
                    <a:pt x="0" y="0"/>
                    <a:pt x="0" y="0"/>
                    <a:pt x="0" y="0"/>
                  </a:cubicBezTo>
                  <a:cubicBezTo>
                    <a:pt x="0" y="0"/>
                    <a:pt x="0" y="0"/>
                    <a:pt x="0" y="0"/>
                  </a:cubicBezTo>
                  <a:cubicBezTo>
                    <a:pt x="1" y="1"/>
                    <a:pt x="3" y="1"/>
                    <a:pt x="4" y="2"/>
                  </a:cubicBezTo>
                  <a:cubicBezTo>
                    <a:pt x="4" y="2"/>
                    <a:pt x="4" y="2"/>
                    <a:pt x="4" y="2"/>
                  </a:cubicBezTo>
                  <a:cubicBezTo>
                    <a:pt x="4" y="1"/>
                    <a:pt x="4" y="1"/>
                    <a:pt x="4" y="1"/>
                  </a:cubicBezTo>
                  <a:cubicBezTo>
                    <a:pt x="4" y="2"/>
                    <a:pt x="4" y="2"/>
                    <a:pt x="3" y="2"/>
                  </a:cubicBezTo>
                  <a:cubicBezTo>
                    <a:pt x="3" y="2"/>
                    <a:pt x="2" y="2"/>
                    <a:pt x="1" y="1"/>
                  </a:cubicBezTo>
                  <a:cubicBezTo>
                    <a:pt x="1" y="2"/>
                    <a:pt x="1" y="2"/>
                    <a:pt x="1" y="2"/>
                  </a:cubicBezTo>
                  <a:cubicBezTo>
                    <a:pt x="1" y="2"/>
                    <a:pt x="1" y="2"/>
                    <a:pt x="1" y="2"/>
                  </a:cubicBezTo>
                </a:path>
              </a:pathLst>
            </a:custGeom>
            <a:solidFill>
              <a:srgbClr val="FFFFFF"/>
            </a:solidFill>
            <a:ln w="9525">
              <a:noFill/>
              <a:round/>
              <a:headEnd/>
              <a:tailEnd/>
            </a:ln>
          </p:spPr>
          <p:txBody>
            <a:bodyPr/>
            <a:lstStyle/>
            <a:p>
              <a:pPr>
                <a:defRPr/>
              </a:pPr>
              <a:endParaRPr lang="en-US"/>
            </a:p>
          </p:txBody>
        </p:sp>
        <p:sp>
          <p:nvSpPr>
            <p:cNvPr id="125" name="Freeform 1547"/>
            <p:cNvSpPr>
              <a:spLocks/>
            </p:cNvSpPr>
            <p:nvPr userDrawn="1"/>
          </p:nvSpPr>
          <p:spPr bwMode="auto">
            <a:xfrm>
              <a:off x="367" y="302"/>
              <a:ext cx="2" cy="1"/>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26" name="Freeform 1548"/>
            <p:cNvSpPr>
              <a:spLocks/>
            </p:cNvSpPr>
            <p:nvPr userDrawn="1"/>
          </p:nvSpPr>
          <p:spPr bwMode="auto">
            <a:xfrm>
              <a:off x="367" y="300"/>
              <a:ext cx="2" cy="4"/>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27" name="Freeform 1549"/>
            <p:cNvSpPr>
              <a:spLocks/>
            </p:cNvSpPr>
            <p:nvPr userDrawn="1"/>
          </p:nvSpPr>
          <p:spPr bwMode="auto">
            <a:xfrm>
              <a:off x="339" y="339"/>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1" y="1"/>
                    <a:pt x="0" y="1"/>
                  </a:cubicBezTo>
                </a:path>
              </a:pathLst>
            </a:custGeom>
            <a:solidFill>
              <a:srgbClr val="000000"/>
            </a:solidFill>
            <a:ln w="9525">
              <a:noFill/>
              <a:round/>
              <a:headEnd/>
              <a:tailEnd/>
            </a:ln>
          </p:spPr>
          <p:txBody>
            <a:bodyPr/>
            <a:lstStyle/>
            <a:p>
              <a:pPr>
                <a:defRPr/>
              </a:pPr>
              <a:endParaRPr lang="en-US"/>
            </a:p>
          </p:txBody>
        </p:sp>
        <p:sp>
          <p:nvSpPr>
            <p:cNvPr id="128" name="Freeform 1550"/>
            <p:cNvSpPr>
              <a:spLocks/>
            </p:cNvSpPr>
            <p:nvPr userDrawn="1"/>
          </p:nvSpPr>
          <p:spPr bwMode="auto">
            <a:xfrm>
              <a:off x="339" y="339"/>
              <a:ext cx="2" cy="2"/>
            </a:xfrm>
            <a:custGeom>
              <a:avLst/>
              <a:gdLst/>
              <a:ahLst/>
              <a:cxnLst>
                <a:cxn ang="0">
                  <a:pos x="1" y="1"/>
                </a:cxn>
                <a:cxn ang="0">
                  <a:pos x="1" y="0"/>
                </a:cxn>
                <a:cxn ang="0">
                  <a:pos x="1" y="0"/>
                </a:cxn>
                <a:cxn ang="0">
                  <a:pos x="1" y="0"/>
                </a:cxn>
                <a:cxn ang="0">
                  <a:pos x="0" y="0"/>
                </a:cxn>
                <a:cxn ang="0">
                  <a:pos x="0" y="1"/>
                </a:cxn>
                <a:cxn ang="0">
                  <a:pos x="0" y="1"/>
                </a:cxn>
                <a:cxn ang="0">
                  <a:pos x="0" y="1"/>
                </a:cxn>
                <a:cxn ang="0">
                  <a:pos x="0" y="1"/>
                </a:cxn>
                <a:cxn ang="0">
                  <a:pos x="1" y="1"/>
                </a:cxn>
                <a:cxn ang="0">
                  <a:pos x="1" y="1"/>
                </a:cxn>
                <a:cxn ang="0">
                  <a:pos x="1" y="1"/>
                </a:cxn>
                <a:cxn ang="0">
                  <a:pos x="1" y="0"/>
                </a:cxn>
                <a:cxn ang="0">
                  <a:pos x="1" y="0"/>
                </a:cxn>
                <a:cxn ang="0">
                  <a:pos x="0" y="0"/>
                </a:cxn>
                <a:cxn ang="0">
                  <a:pos x="0" y="0"/>
                </a:cxn>
                <a:cxn ang="0">
                  <a:pos x="0" y="1"/>
                </a:cxn>
                <a:cxn ang="0">
                  <a:pos x="0" y="1"/>
                </a:cxn>
                <a:cxn ang="0">
                  <a:pos x="1" y="1"/>
                </a:cxn>
              </a:cxnLst>
              <a:rect l="0" t="0" r="r" b="b"/>
              <a:pathLst>
                <a:path w="1" h="1">
                  <a:moveTo>
                    <a:pt x="1" y="1"/>
                  </a:moveTo>
                  <a:cubicBezTo>
                    <a:pt x="1"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defRPr/>
              </a:pPr>
              <a:endParaRPr lang="en-US"/>
            </a:p>
          </p:txBody>
        </p:sp>
        <p:sp>
          <p:nvSpPr>
            <p:cNvPr id="129" name="Freeform 1551"/>
            <p:cNvSpPr>
              <a:spLocks/>
            </p:cNvSpPr>
            <p:nvPr userDrawn="1"/>
          </p:nvSpPr>
          <p:spPr bwMode="auto">
            <a:xfrm>
              <a:off x="351" y="33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defRPr/>
              </a:pPr>
              <a:endParaRPr lang="en-US"/>
            </a:p>
          </p:txBody>
        </p:sp>
        <p:sp>
          <p:nvSpPr>
            <p:cNvPr id="130" name="Freeform 1552"/>
            <p:cNvSpPr>
              <a:spLocks/>
            </p:cNvSpPr>
            <p:nvPr userDrawn="1"/>
          </p:nvSpPr>
          <p:spPr bwMode="auto">
            <a:xfrm>
              <a:off x="351" y="337"/>
              <a:ext cx="2" cy="2"/>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close/>
                </a:path>
              </a:pathLst>
            </a:custGeom>
            <a:solidFill>
              <a:srgbClr val="FFFFFF"/>
            </a:solidFill>
            <a:ln w="9525">
              <a:noFill/>
              <a:round/>
              <a:headEnd/>
              <a:tailEnd/>
            </a:ln>
          </p:spPr>
          <p:txBody>
            <a:bodyPr/>
            <a:lstStyle/>
            <a:p>
              <a:pPr>
                <a:defRPr/>
              </a:pPr>
              <a:endParaRPr lang="en-US"/>
            </a:p>
          </p:txBody>
        </p:sp>
        <p:sp>
          <p:nvSpPr>
            <p:cNvPr id="131" name="Freeform 1553"/>
            <p:cNvSpPr>
              <a:spLocks/>
            </p:cNvSpPr>
            <p:nvPr userDrawn="1"/>
          </p:nvSpPr>
          <p:spPr bwMode="auto">
            <a:xfrm>
              <a:off x="353" y="334"/>
              <a:ext cx="2" cy="3"/>
            </a:xfrm>
            <a:custGeom>
              <a:avLst/>
              <a:gdLst/>
              <a:ahLst/>
              <a:cxnLst>
                <a:cxn ang="0">
                  <a:pos x="0" y="1"/>
                </a:cxn>
                <a:cxn ang="0">
                  <a:pos x="0" y="0"/>
                </a:cxn>
                <a:cxn ang="0">
                  <a:pos x="0" y="1"/>
                </a:cxn>
              </a:cxnLst>
              <a:rect l="0" t="0" r="r" b="b"/>
              <a:pathLst>
                <a:path w="1" h="1">
                  <a:moveTo>
                    <a:pt x="0" y="1"/>
                  </a:moveTo>
                  <a:cubicBezTo>
                    <a:pt x="0" y="1"/>
                    <a:pt x="1" y="1"/>
                    <a:pt x="0"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32" name="Freeform 1554"/>
            <p:cNvSpPr>
              <a:spLocks/>
            </p:cNvSpPr>
            <p:nvPr userDrawn="1"/>
          </p:nvSpPr>
          <p:spPr bwMode="auto">
            <a:xfrm>
              <a:off x="353" y="334"/>
              <a:ext cx="2" cy="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close/>
                </a:path>
              </a:pathLst>
            </a:custGeom>
            <a:solidFill>
              <a:srgbClr val="FFFFFF"/>
            </a:solidFill>
            <a:ln w="9525">
              <a:noFill/>
              <a:round/>
              <a:headEnd/>
              <a:tailEnd/>
            </a:ln>
          </p:spPr>
          <p:txBody>
            <a:bodyPr/>
            <a:lstStyle/>
            <a:p>
              <a:pPr>
                <a:defRPr/>
              </a:pPr>
              <a:endParaRPr lang="en-US"/>
            </a:p>
          </p:txBody>
        </p:sp>
        <p:sp>
          <p:nvSpPr>
            <p:cNvPr id="133" name="Freeform 1555"/>
            <p:cNvSpPr>
              <a:spLocks/>
            </p:cNvSpPr>
            <p:nvPr userDrawn="1"/>
          </p:nvSpPr>
          <p:spPr bwMode="auto">
            <a:xfrm>
              <a:off x="353" y="337"/>
              <a:ext cx="1" cy="2"/>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34" name="Freeform 1556"/>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35" name="Freeform 1557"/>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defRPr/>
              </a:pPr>
              <a:endParaRPr lang="en-US"/>
            </a:p>
          </p:txBody>
        </p:sp>
        <p:sp>
          <p:nvSpPr>
            <p:cNvPr id="136" name="Freeform 1558"/>
            <p:cNvSpPr>
              <a:spLocks/>
            </p:cNvSpPr>
            <p:nvPr userDrawn="1"/>
          </p:nvSpPr>
          <p:spPr bwMode="auto">
            <a:xfrm>
              <a:off x="359" y="328"/>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37" name="Freeform 1559"/>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38" name="Freeform 1560"/>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path>
              </a:pathLst>
            </a:custGeom>
            <a:noFill/>
            <a:ln w="9525">
              <a:noFill/>
              <a:round/>
              <a:headEnd/>
              <a:tailEnd/>
            </a:ln>
          </p:spPr>
          <p:txBody>
            <a:bodyPr/>
            <a:lstStyle/>
            <a:p>
              <a:pPr>
                <a:defRPr/>
              </a:pPr>
              <a:endParaRPr lang="en-US"/>
            </a:p>
          </p:txBody>
        </p:sp>
        <p:sp>
          <p:nvSpPr>
            <p:cNvPr id="139" name="Freeform 1561"/>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40" name="Freeform 1562"/>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defRPr/>
              </a:pPr>
              <a:endParaRPr lang="en-US"/>
            </a:p>
          </p:txBody>
        </p:sp>
        <p:sp>
          <p:nvSpPr>
            <p:cNvPr id="141" name="Freeform 1563"/>
            <p:cNvSpPr>
              <a:spLocks/>
            </p:cNvSpPr>
            <p:nvPr userDrawn="1"/>
          </p:nvSpPr>
          <p:spPr bwMode="auto">
            <a:xfrm>
              <a:off x="337" y="337"/>
              <a:ext cx="10" cy="14"/>
            </a:xfrm>
            <a:custGeom>
              <a:avLst/>
              <a:gdLst/>
              <a:ahLst/>
              <a:cxnLst>
                <a:cxn ang="0">
                  <a:pos x="2" y="7"/>
                </a:cxn>
                <a:cxn ang="0">
                  <a:pos x="5" y="5"/>
                </a:cxn>
                <a:cxn ang="0">
                  <a:pos x="5" y="5"/>
                </a:cxn>
                <a:cxn ang="0">
                  <a:pos x="4" y="4"/>
                </a:cxn>
                <a:cxn ang="0">
                  <a:pos x="2" y="2"/>
                </a:cxn>
                <a:cxn ang="0">
                  <a:pos x="2" y="1"/>
                </a:cxn>
                <a:cxn ang="0">
                  <a:pos x="1" y="1"/>
                </a:cxn>
                <a:cxn ang="0">
                  <a:pos x="1" y="0"/>
                </a:cxn>
                <a:cxn ang="0">
                  <a:pos x="0" y="2"/>
                </a:cxn>
                <a:cxn ang="0">
                  <a:pos x="0" y="2"/>
                </a:cxn>
                <a:cxn ang="0">
                  <a:pos x="0" y="2"/>
                </a:cxn>
                <a:cxn ang="0">
                  <a:pos x="1" y="2"/>
                </a:cxn>
                <a:cxn ang="0">
                  <a:pos x="1" y="3"/>
                </a:cxn>
                <a:cxn ang="0">
                  <a:pos x="1" y="3"/>
                </a:cxn>
                <a:cxn ang="0">
                  <a:pos x="1" y="3"/>
                </a:cxn>
                <a:cxn ang="0">
                  <a:pos x="2" y="3"/>
                </a:cxn>
                <a:cxn ang="0">
                  <a:pos x="2" y="3"/>
                </a:cxn>
                <a:cxn ang="0">
                  <a:pos x="2" y="4"/>
                </a:cxn>
                <a:cxn ang="0">
                  <a:pos x="2" y="6"/>
                </a:cxn>
                <a:cxn ang="0">
                  <a:pos x="3" y="5"/>
                </a:cxn>
                <a:cxn ang="0">
                  <a:pos x="2" y="7"/>
                </a:cxn>
              </a:cxnLst>
              <a:rect l="0" t="0" r="r" b="b"/>
              <a:pathLst>
                <a:path w="5" h="7">
                  <a:moveTo>
                    <a:pt x="2" y="7"/>
                  </a:moveTo>
                  <a:cubicBezTo>
                    <a:pt x="3" y="6"/>
                    <a:pt x="4" y="6"/>
                    <a:pt x="5" y="5"/>
                  </a:cubicBezTo>
                  <a:cubicBezTo>
                    <a:pt x="5" y="5"/>
                    <a:pt x="5" y="5"/>
                    <a:pt x="5" y="5"/>
                  </a:cubicBezTo>
                  <a:cubicBezTo>
                    <a:pt x="5" y="4"/>
                    <a:pt x="5" y="4"/>
                    <a:pt x="4" y="4"/>
                  </a:cubicBezTo>
                  <a:cubicBezTo>
                    <a:pt x="4" y="3"/>
                    <a:pt x="3" y="2"/>
                    <a:pt x="2" y="2"/>
                  </a:cubicBezTo>
                  <a:cubicBezTo>
                    <a:pt x="2" y="2"/>
                    <a:pt x="2" y="1"/>
                    <a:pt x="2" y="1"/>
                  </a:cubicBezTo>
                  <a:cubicBezTo>
                    <a:pt x="1" y="1"/>
                    <a:pt x="1" y="1"/>
                    <a:pt x="1" y="1"/>
                  </a:cubicBezTo>
                  <a:cubicBezTo>
                    <a:pt x="1" y="0"/>
                    <a:pt x="1" y="0"/>
                    <a:pt x="1" y="0"/>
                  </a:cubicBezTo>
                  <a:cubicBezTo>
                    <a:pt x="0" y="1"/>
                    <a:pt x="0" y="1"/>
                    <a:pt x="0" y="2"/>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1" y="3"/>
                  </a:cubicBezTo>
                  <a:cubicBezTo>
                    <a:pt x="1" y="3"/>
                    <a:pt x="1" y="4"/>
                    <a:pt x="2" y="3"/>
                  </a:cubicBezTo>
                  <a:cubicBezTo>
                    <a:pt x="2" y="3"/>
                    <a:pt x="2" y="3"/>
                    <a:pt x="2" y="3"/>
                  </a:cubicBezTo>
                  <a:cubicBezTo>
                    <a:pt x="2" y="4"/>
                    <a:pt x="3" y="4"/>
                    <a:pt x="2" y="4"/>
                  </a:cubicBezTo>
                  <a:cubicBezTo>
                    <a:pt x="2" y="5"/>
                    <a:pt x="2" y="5"/>
                    <a:pt x="2" y="6"/>
                  </a:cubicBezTo>
                  <a:cubicBezTo>
                    <a:pt x="2" y="5"/>
                    <a:pt x="3" y="6"/>
                    <a:pt x="3" y="5"/>
                  </a:cubicBezTo>
                  <a:cubicBezTo>
                    <a:pt x="3" y="6"/>
                    <a:pt x="3" y="6"/>
                    <a:pt x="2" y="7"/>
                  </a:cubicBezTo>
                </a:path>
              </a:pathLst>
            </a:custGeom>
            <a:solidFill>
              <a:srgbClr val="FFFFFF"/>
            </a:solidFill>
            <a:ln w="9525">
              <a:noFill/>
              <a:round/>
              <a:headEnd/>
              <a:tailEnd/>
            </a:ln>
          </p:spPr>
          <p:txBody>
            <a:bodyPr/>
            <a:lstStyle/>
            <a:p>
              <a:pPr>
                <a:defRPr/>
              </a:pPr>
              <a:endParaRPr lang="en-US"/>
            </a:p>
          </p:txBody>
        </p:sp>
        <p:sp>
          <p:nvSpPr>
            <p:cNvPr id="142" name="Freeform 1564"/>
            <p:cNvSpPr>
              <a:spLocks/>
            </p:cNvSpPr>
            <p:nvPr userDrawn="1"/>
          </p:nvSpPr>
          <p:spPr bwMode="auto">
            <a:xfrm>
              <a:off x="337" y="337"/>
              <a:ext cx="10" cy="14"/>
            </a:xfrm>
            <a:custGeom>
              <a:avLst/>
              <a:gdLst/>
              <a:ahLst/>
              <a:cxnLst>
                <a:cxn ang="0">
                  <a:pos x="5" y="5"/>
                </a:cxn>
                <a:cxn ang="0">
                  <a:pos x="5" y="5"/>
                </a:cxn>
                <a:cxn ang="0">
                  <a:pos x="5" y="4"/>
                </a:cxn>
                <a:cxn ang="0">
                  <a:pos x="4" y="4"/>
                </a:cxn>
                <a:cxn ang="0">
                  <a:pos x="2" y="2"/>
                </a:cxn>
                <a:cxn ang="0">
                  <a:pos x="2" y="2"/>
                </a:cxn>
                <a:cxn ang="0">
                  <a:pos x="2" y="1"/>
                </a:cxn>
                <a:cxn ang="0">
                  <a:pos x="1" y="1"/>
                </a:cxn>
                <a:cxn ang="0">
                  <a:pos x="1" y="0"/>
                </a:cxn>
                <a:cxn ang="0">
                  <a:pos x="0" y="2"/>
                </a:cxn>
                <a:cxn ang="0">
                  <a:pos x="0" y="2"/>
                </a:cxn>
                <a:cxn ang="0">
                  <a:pos x="0" y="3"/>
                </a:cxn>
                <a:cxn ang="0">
                  <a:pos x="1" y="2"/>
                </a:cxn>
                <a:cxn ang="0">
                  <a:pos x="0" y="3"/>
                </a:cxn>
                <a:cxn ang="0">
                  <a:pos x="1" y="3"/>
                </a:cxn>
                <a:cxn ang="0">
                  <a:pos x="1" y="3"/>
                </a:cxn>
                <a:cxn ang="0">
                  <a:pos x="2" y="3"/>
                </a:cxn>
                <a:cxn ang="0">
                  <a:pos x="2" y="4"/>
                </a:cxn>
                <a:cxn ang="0">
                  <a:pos x="2" y="4"/>
                </a:cxn>
                <a:cxn ang="0">
                  <a:pos x="2" y="4"/>
                </a:cxn>
                <a:cxn ang="0">
                  <a:pos x="2" y="4"/>
                </a:cxn>
                <a:cxn ang="0">
                  <a:pos x="2" y="5"/>
                </a:cxn>
                <a:cxn ang="0">
                  <a:pos x="2" y="6"/>
                </a:cxn>
                <a:cxn ang="0">
                  <a:pos x="3" y="5"/>
                </a:cxn>
                <a:cxn ang="0">
                  <a:pos x="2" y="7"/>
                </a:cxn>
                <a:cxn ang="0">
                  <a:pos x="3" y="5"/>
                </a:cxn>
                <a:cxn ang="0">
                  <a:pos x="2" y="6"/>
                </a:cxn>
                <a:cxn ang="0">
                  <a:pos x="2" y="4"/>
                </a:cxn>
                <a:cxn ang="0">
                  <a:pos x="2" y="4"/>
                </a:cxn>
                <a:cxn ang="0">
                  <a:pos x="3" y="4"/>
                </a:cxn>
                <a:cxn ang="0">
                  <a:pos x="2" y="3"/>
                </a:cxn>
                <a:cxn ang="0">
                  <a:pos x="1" y="3"/>
                </a:cxn>
                <a:cxn ang="0">
                  <a:pos x="1" y="3"/>
                </a:cxn>
                <a:cxn ang="0">
                  <a:pos x="1" y="3"/>
                </a:cxn>
                <a:cxn ang="0">
                  <a:pos x="1" y="3"/>
                </a:cxn>
                <a:cxn ang="0">
                  <a:pos x="1" y="3"/>
                </a:cxn>
                <a:cxn ang="0">
                  <a:pos x="1" y="3"/>
                </a:cxn>
                <a:cxn ang="0">
                  <a:pos x="0" y="2"/>
                </a:cxn>
                <a:cxn ang="0">
                  <a:pos x="1" y="2"/>
                </a:cxn>
                <a:cxn ang="0">
                  <a:pos x="0" y="2"/>
                </a:cxn>
                <a:cxn ang="0">
                  <a:pos x="1" y="0"/>
                </a:cxn>
                <a:cxn ang="0">
                  <a:pos x="1" y="1"/>
                </a:cxn>
                <a:cxn ang="0">
                  <a:pos x="2" y="1"/>
                </a:cxn>
                <a:cxn ang="0">
                  <a:pos x="2" y="1"/>
                </a:cxn>
                <a:cxn ang="0">
                  <a:pos x="1" y="2"/>
                </a:cxn>
                <a:cxn ang="0">
                  <a:pos x="4" y="4"/>
                </a:cxn>
                <a:cxn ang="0">
                  <a:pos x="4" y="4"/>
                </a:cxn>
                <a:cxn ang="0">
                  <a:pos x="4" y="5"/>
                </a:cxn>
                <a:cxn ang="0">
                  <a:pos x="5" y="5"/>
                </a:cxn>
                <a:cxn ang="0">
                  <a:pos x="2" y="7"/>
                </a:cxn>
              </a:cxnLst>
              <a:rect l="0" t="0" r="r" b="b"/>
              <a:pathLst>
                <a:path w="5" h="7">
                  <a:moveTo>
                    <a:pt x="2" y="7"/>
                  </a:moveTo>
                  <a:cubicBezTo>
                    <a:pt x="3" y="6"/>
                    <a:pt x="5" y="6"/>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3" y="2"/>
                    <a:pt x="2" y="2"/>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2" y="3"/>
                    <a:pt x="2" y="3"/>
                    <a:pt x="2" y="3"/>
                  </a:cubicBezTo>
                  <a:cubicBezTo>
                    <a:pt x="2" y="3"/>
                    <a:pt x="2" y="3"/>
                    <a:pt x="2" y="3"/>
                  </a:cubicBezTo>
                  <a:cubicBezTo>
                    <a:pt x="2" y="3"/>
                    <a:pt x="2" y="3"/>
                    <a:pt x="2" y="3"/>
                  </a:cubicBezTo>
                  <a:cubicBezTo>
                    <a:pt x="2" y="4"/>
                    <a:pt x="2" y="4"/>
                    <a:pt x="2" y="4"/>
                  </a:cubicBezTo>
                  <a:cubicBezTo>
                    <a:pt x="2" y="3"/>
                    <a:pt x="2" y="3"/>
                    <a:pt x="2" y="3"/>
                  </a:cubicBezTo>
                  <a:cubicBezTo>
                    <a:pt x="2" y="3"/>
                    <a:pt x="2" y="3"/>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6"/>
                    <a:pt x="3" y="6"/>
                    <a:pt x="3" y="6"/>
                  </a:cubicBezTo>
                  <a:cubicBezTo>
                    <a:pt x="3" y="5"/>
                    <a:pt x="3" y="5"/>
                    <a:pt x="3" y="5"/>
                  </a:cubicBezTo>
                  <a:cubicBezTo>
                    <a:pt x="3" y="5"/>
                    <a:pt x="3" y="5"/>
                    <a:pt x="3" y="5"/>
                  </a:cubicBezTo>
                  <a:cubicBezTo>
                    <a:pt x="3" y="6"/>
                    <a:pt x="2" y="6"/>
                    <a:pt x="2" y="7"/>
                  </a:cubicBezTo>
                  <a:cubicBezTo>
                    <a:pt x="2" y="7"/>
                    <a:pt x="2" y="7"/>
                    <a:pt x="2" y="7"/>
                  </a:cubicBezTo>
                  <a:cubicBezTo>
                    <a:pt x="2" y="7"/>
                    <a:pt x="2" y="7"/>
                    <a:pt x="2" y="7"/>
                  </a:cubicBezTo>
                  <a:cubicBezTo>
                    <a:pt x="3" y="6"/>
                    <a:pt x="3" y="6"/>
                    <a:pt x="3" y="5"/>
                  </a:cubicBezTo>
                  <a:cubicBezTo>
                    <a:pt x="3" y="5"/>
                    <a:pt x="3" y="5"/>
                    <a:pt x="3" y="5"/>
                  </a:cubicBezTo>
                  <a:cubicBezTo>
                    <a:pt x="3" y="5"/>
                    <a:pt x="3" y="5"/>
                    <a:pt x="3" y="5"/>
                  </a:cubicBezTo>
                  <a:cubicBezTo>
                    <a:pt x="3" y="5"/>
                    <a:pt x="2" y="5"/>
                    <a:pt x="2" y="5"/>
                  </a:cubicBezTo>
                  <a:cubicBezTo>
                    <a:pt x="2" y="6"/>
                    <a:pt x="2" y="6"/>
                    <a:pt x="2" y="6"/>
                  </a:cubicBezTo>
                  <a:cubicBezTo>
                    <a:pt x="2" y="6"/>
                    <a:pt x="2" y="6"/>
                    <a:pt x="2" y="6"/>
                  </a:cubicBezTo>
                  <a:cubicBezTo>
                    <a:pt x="2" y="5"/>
                    <a:pt x="2" y="5"/>
                    <a:pt x="2" y="5"/>
                  </a:cubicBezTo>
                  <a:cubicBezTo>
                    <a:pt x="2" y="4"/>
                    <a:pt x="2" y="4"/>
                    <a:pt x="2" y="4"/>
                  </a:cubicBezTo>
                  <a:cubicBezTo>
                    <a:pt x="2" y="4"/>
                    <a:pt x="2" y="4"/>
                    <a:pt x="2" y="4"/>
                  </a:cubicBezTo>
                  <a:cubicBezTo>
                    <a:pt x="2" y="5"/>
                    <a:pt x="2" y="5"/>
                    <a:pt x="2" y="5"/>
                  </a:cubicBezTo>
                  <a:cubicBezTo>
                    <a:pt x="2" y="4"/>
                    <a:pt x="2" y="4"/>
                    <a:pt x="2" y="4"/>
                  </a:cubicBezTo>
                  <a:cubicBezTo>
                    <a:pt x="3" y="4"/>
                    <a:pt x="3" y="4"/>
                    <a:pt x="3" y="4"/>
                  </a:cubicBezTo>
                  <a:cubicBezTo>
                    <a:pt x="3" y="4"/>
                    <a:pt x="3" y="4"/>
                    <a:pt x="3" y="4"/>
                  </a:cubicBezTo>
                  <a:cubicBezTo>
                    <a:pt x="3" y="4"/>
                    <a:pt x="3" y="4"/>
                    <a:pt x="3" y="4"/>
                  </a:cubicBezTo>
                  <a:cubicBezTo>
                    <a:pt x="3" y="3"/>
                    <a:pt x="3" y="3"/>
                    <a:pt x="3"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4" y="3"/>
                    <a:pt x="4" y="4"/>
                  </a:cubicBezTo>
                  <a:cubicBezTo>
                    <a:pt x="4" y="4"/>
                    <a:pt x="4" y="4"/>
                    <a:pt x="4" y="4"/>
                  </a:cubicBezTo>
                  <a:cubicBezTo>
                    <a:pt x="4" y="4"/>
                    <a:pt x="4" y="4"/>
                    <a:pt x="4" y="4"/>
                  </a:cubicBezTo>
                  <a:cubicBezTo>
                    <a:pt x="4" y="4"/>
                    <a:pt x="4" y="4"/>
                    <a:pt x="4" y="4"/>
                  </a:cubicBezTo>
                  <a:cubicBezTo>
                    <a:pt x="5" y="4"/>
                    <a:pt x="5" y="4"/>
                    <a:pt x="5" y="4"/>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4" y="6"/>
                    <a:pt x="3" y="6"/>
                    <a:pt x="2" y="7"/>
                  </a:cubicBezTo>
                  <a:cubicBezTo>
                    <a:pt x="2" y="7"/>
                    <a:pt x="2" y="7"/>
                    <a:pt x="2" y="7"/>
                  </a:cubicBezTo>
                  <a:cubicBezTo>
                    <a:pt x="2" y="7"/>
                    <a:pt x="2" y="7"/>
                    <a:pt x="2" y="7"/>
                  </a:cubicBezTo>
                </a:path>
              </a:pathLst>
            </a:custGeom>
            <a:solidFill>
              <a:srgbClr val="FFFFFF"/>
            </a:solidFill>
            <a:ln w="9525">
              <a:noFill/>
              <a:round/>
              <a:headEnd/>
              <a:tailEnd/>
            </a:ln>
          </p:spPr>
          <p:txBody>
            <a:bodyPr/>
            <a:lstStyle/>
            <a:p>
              <a:pPr>
                <a:defRPr/>
              </a:pPr>
              <a:endParaRPr lang="en-US"/>
            </a:p>
          </p:txBody>
        </p:sp>
        <p:sp>
          <p:nvSpPr>
            <p:cNvPr id="143" name="Freeform 1565"/>
            <p:cNvSpPr>
              <a:spLocks/>
            </p:cNvSpPr>
            <p:nvPr userDrawn="1"/>
          </p:nvSpPr>
          <p:spPr bwMode="auto">
            <a:xfrm>
              <a:off x="335" y="343"/>
              <a:ext cx="4" cy="8"/>
            </a:xfrm>
            <a:custGeom>
              <a:avLst/>
              <a:gdLst/>
              <a:ahLst/>
              <a:cxnLst>
                <a:cxn ang="0">
                  <a:pos x="1" y="3"/>
                </a:cxn>
                <a:cxn ang="0">
                  <a:pos x="2" y="1"/>
                </a:cxn>
                <a:cxn ang="0">
                  <a:pos x="1" y="2"/>
                </a:cxn>
                <a:cxn ang="0">
                  <a:pos x="1" y="3"/>
                </a:cxn>
              </a:cxnLst>
              <a:rect l="0" t="0" r="r" b="b"/>
              <a:pathLst>
                <a:path w="3" h="4">
                  <a:moveTo>
                    <a:pt x="1" y="3"/>
                  </a:moveTo>
                  <a:cubicBezTo>
                    <a:pt x="2" y="4"/>
                    <a:pt x="3" y="1"/>
                    <a:pt x="2" y="1"/>
                  </a:cubicBezTo>
                  <a:cubicBezTo>
                    <a:pt x="1" y="0"/>
                    <a:pt x="0" y="2"/>
                    <a:pt x="1" y="2"/>
                  </a:cubicBezTo>
                  <a:cubicBezTo>
                    <a:pt x="1" y="3"/>
                    <a:pt x="1" y="3"/>
                    <a:pt x="1" y="3"/>
                  </a:cubicBezTo>
                </a:path>
              </a:pathLst>
            </a:custGeom>
            <a:solidFill>
              <a:srgbClr val="FFFFFF"/>
            </a:solidFill>
            <a:ln w="9525">
              <a:noFill/>
              <a:round/>
              <a:headEnd/>
              <a:tailEnd/>
            </a:ln>
          </p:spPr>
          <p:txBody>
            <a:bodyPr/>
            <a:lstStyle/>
            <a:p>
              <a:pPr>
                <a:defRPr/>
              </a:pPr>
              <a:endParaRPr lang="en-US"/>
            </a:p>
          </p:txBody>
        </p:sp>
        <p:sp>
          <p:nvSpPr>
            <p:cNvPr id="144" name="Freeform 1566"/>
            <p:cNvSpPr>
              <a:spLocks/>
            </p:cNvSpPr>
            <p:nvPr userDrawn="1"/>
          </p:nvSpPr>
          <p:spPr bwMode="auto">
            <a:xfrm>
              <a:off x="335" y="343"/>
              <a:ext cx="4" cy="8"/>
            </a:xfrm>
            <a:custGeom>
              <a:avLst/>
              <a:gdLst/>
              <a:ahLst/>
              <a:cxnLst>
                <a:cxn ang="0">
                  <a:pos x="0" y="3"/>
                </a:cxn>
                <a:cxn ang="0">
                  <a:pos x="1" y="4"/>
                </a:cxn>
                <a:cxn ang="0">
                  <a:pos x="3" y="2"/>
                </a:cxn>
                <a:cxn ang="0">
                  <a:pos x="2" y="0"/>
                </a:cxn>
                <a:cxn ang="0">
                  <a:pos x="2" y="0"/>
                </a:cxn>
                <a:cxn ang="0">
                  <a:pos x="0" y="2"/>
                </a:cxn>
                <a:cxn ang="0">
                  <a:pos x="1" y="2"/>
                </a:cxn>
                <a:cxn ang="0">
                  <a:pos x="1" y="2"/>
                </a:cxn>
                <a:cxn ang="0">
                  <a:pos x="1" y="2"/>
                </a:cxn>
                <a:cxn ang="0">
                  <a:pos x="1" y="2"/>
                </a:cxn>
                <a:cxn ang="0">
                  <a:pos x="0" y="3"/>
                </a:cxn>
                <a:cxn ang="0">
                  <a:pos x="0" y="3"/>
                </a:cxn>
                <a:cxn ang="0">
                  <a:pos x="1" y="3"/>
                </a:cxn>
                <a:cxn ang="0">
                  <a:pos x="1" y="2"/>
                </a:cxn>
                <a:cxn ang="0">
                  <a:pos x="1" y="2"/>
                </a:cxn>
                <a:cxn ang="0">
                  <a:pos x="1" y="2"/>
                </a:cxn>
                <a:cxn ang="0">
                  <a:pos x="1" y="2"/>
                </a:cxn>
                <a:cxn ang="0">
                  <a:pos x="1" y="1"/>
                </a:cxn>
                <a:cxn ang="0">
                  <a:pos x="2" y="1"/>
                </a:cxn>
                <a:cxn ang="0">
                  <a:pos x="2" y="1"/>
                </a:cxn>
                <a:cxn ang="0">
                  <a:pos x="2" y="2"/>
                </a:cxn>
                <a:cxn ang="0">
                  <a:pos x="2" y="3"/>
                </a:cxn>
                <a:cxn ang="0">
                  <a:pos x="1" y="3"/>
                </a:cxn>
                <a:cxn ang="0">
                  <a:pos x="1" y="3"/>
                </a:cxn>
                <a:cxn ang="0">
                  <a:pos x="0" y="3"/>
                </a:cxn>
                <a:cxn ang="0">
                  <a:pos x="0" y="3"/>
                </a:cxn>
              </a:cxnLst>
              <a:rect l="0" t="0" r="r" b="b"/>
              <a:pathLst>
                <a:path w="3" h="4">
                  <a:moveTo>
                    <a:pt x="0" y="3"/>
                  </a:moveTo>
                  <a:cubicBezTo>
                    <a:pt x="1" y="4"/>
                    <a:pt x="1" y="4"/>
                    <a:pt x="1" y="4"/>
                  </a:cubicBezTo>
                  <a:cubicBezTo>
                    <a:pt x="2" y="4"/>
                    <a:pt x="3" y="2"/>
                    <a:pt x="3" y="2"/>
                  </a:cubicBezTo>
                  <a:cubicBezTo>
                    <a:pt x="3" y="1"/>
                    <a:pt x="2" y="1"/>
                    <a:pt x="2" y="0"/>
                  </a:cubicBezTo>
                  <a:cubicBezTo>
                    <a:pt x="2" y="0"/>
                    <a:pt x="2" y="0"/>
                    <a:pt x="2" y="0"/>
                  </a:cubicBezTo>
                  <a:cubicBezTo>
                    <a:pt x="1" y="0"/>
                    <a:pt x="0" y="1"/>
                    <a:pt x="0" y="2"/>
                  </a:cubicBezTo>
                  <a:cubicBezTo>
                    <a:pt x="0" y="2"/>
                    <a:pt x="0"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1" y="3"/>
                    <a:pt x="1" y="3"/>
                    <a:pt x="1" y="3"/>
                  </a:cubicBezTo>
                  <a:cubicBezTo>
                    <a:pt x="1" y="3"/>
                    <a:pt x="1" y="3"/>
                    <a:pt x="1" y="2"/>
                  </a:cubicBezTo>
                  <a:cubicBezTo>
                    <a:pt x="1" y="2"/>
                    <a:pt x="1" y="2"/>
                    <a:pt x="1" y="2"/>
                  </a:cubicBezTo>
                  <a:cubicBezTo>
                    <a:pt x="1" y="2"/>
                    <a:pt x="1" y="2"/>
                    <a:pt x="1" y="2"/>
                  </a:cubicBezTo>
                  <a:cubicBezTo>
                    <a:pt x="1" y="2"/>
                    <a:pt x="1" y="2"/>
                    <a:pt x="1" y="2"/>
                  </a:cubicBezTo>
                  <a:cubicBezTo>
                    <a:pt x="1" y="1"/>
                    <a:pt x="1" y="1"/>
                    <a:pt x="1" y="1"/>
                  </a:cubicBezTo>
                  <a:cubicBezTo>
                    <a:pt x="2" y="1"/>
                    <a:pt x="2" y="1"/>
                    <a:pt x="2" y="1"/>
                  </a:cubicBezTo>
                  <a:cubicBezTo>
                    <a:pt x="2" y="1"/>
                    <a:pt x="2" y="1"/>
                    <a:pt x="2" y="1"/>
                  </a:cubicBezTo>
                  <a:cubicBezTo>
                    <a:pt x="2" y="1"/>
                    <a:pt x="2" y="1"/>
                    <a:pt x="2" y="2"/>
                  </a:cubicBezTo>
                  <a:cubicBezTo>
                    <a:pt x="2" y="2"/>
                    <a:pt x="2" y="2"/>
                    <a:pt x="2" y="3"/>
                  </a:cubicBezTo>
                  <a:cubicBezTo>
                    <a:pt x="1" y="3"/>
                    <a:pt x="1" y="3"/>
                    <a:pt x="1" y="3"/>
                  </a:cubicBezTo>
                  <a:cubicBezTo>
                    <a:pt x="1" y="3"/>
                    <a:pt x="1" y="3"/>
                    <a:pt x="1" y="3"/>
                  </a:cubicBezTo>
                  <a:cubicBezTo>
                    <a:pt x="0" y="3"/>
                    <a:pt x="0" y="3"/>
                    <a:pt x="0" y="3"/>
                  </a:cubicBezTo>
                  <a:cubicBezTo>
                    <a:pt x="0" y="3"/>
                    <a:pt x="0" y="3"/>
                    <a:pt x="0" y="3"/>
                  </a:cubicBezTo>
                </a:path>
              </a:pathLst>
            </a:custGeom>
            <a:solidFill>
              <a:srgbClr val="FFFFFF"/>
            </a:solidFill>
            <a:ln w="9525">
              <a:noFill/>
              <a:round/>
              <a:headEnd/>
              <a:tailEnd/>
            </a:ln>
          </p:spPr>
          <p:txBody>
            <a:bodyPr/>
            <a:lstStyle/>
            <a:p>
              <a:pPr>
                <a:defRPr/>
              </a:pPr>
              <a:endParaRPr lang="en-US"/>
            </a:p>
          </p:txBody>
        </p:sp>
        <p:sp>
          <p:nvSpPr>
            <p:cNvPr id="145" name="Freeform 1567"/>
            <p:cNvSpPr>
              <a:spLocks/>
            </p:cNvSpPr>
            <p:nvPr userDrawn="1"/>
          </p:nvSpPr>
          <p:spPr bwMode="auto">
            <a:xfrm>
              <a:off x="359" y="355"/>
              <a:ext cx="1" cy="2"/>
            </a:xfrm>
            <a:custGeom>
              <a:avLst/>
              <a:gdLst/>
              <a:ahLst/>
              <a:cxnLst>
                <a:cxn ang="0">
                  <a:pos x="0" y="0"/>
                </a:cxn>
                <a:cxn ang="0">
                  <a:pos x="0" y="1"/>
                </a:cxn>
                <a:cxn ang="0">
                  <a:pos x="0" y="0"/>
                </a:cxn>
                <a:cxn ang="0">
                  <a:pos x="0" y="0"/>
                </a:cxn>
              </a:cxnLst>
              <a:rect l="0" t="0" r="r" b="b"/>
              <a:pathLst>
                <a:path h="1">
                  <a:moveTo>
                    <a:pt x="0" y="0"/>
                  </a:moveTo>
                  <a:cubicBezTo>
                    <a:pt x="0" y="0"/>
                    <a:pt x="0" y="1"/>
                    <a:pt x="0" y="1"/>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46" name="Freeform 1568"/>
            <p:cNvSpPr>
              <a:spLocks/>
            </p:cNvSpPr>
            <p:nvPr userDrawn="1"/>
          </p:nvSpPr>
          <p:spPr bwMode="auto">
            <a:xfrm>
              <a:off x="357" y="353"/>
              <a:ext cx="4" cy="4"/>
            </a:xfrm>
            <a:custGeom>
              <a:avLst/>
              <a:gdLst/>
              <a:ahLst/>
              <a:cxnLst>
                <a:cxn ang="0">
                  <a:pos x="0" y="1"/>
                </a:cxn>
                <a:cxn ang="0">
                  <a:pos x="1" y="2"/>
                </a:cxn>
                <a:cxn ang="0">
                  <a:pos x="1" y="2"/>
                </a:cxn>
                <a:cxn ang="0">
                  <a:pos x="1" y="2"/>
                </a:cxn>
                <a:cxn ang="0">
                  <a:pos x="1" y="2"/>
                </a:cxn>
                <a:cxn ang="0">
                  <a:pos x="1" y="1"/>
                </a:cxn>
                <a:cxn ang="0">
                  <a:pos x="1" y="0"/>
                </a:cxn>
                <a:cxn ang="0">
                  <a:pos x="1" y="1"/>
                </a:cxn>
                <a:cxn ang="0">
                  <a:pos x="0" y="1"/>
                </a:cxn>
                <a:cxn ang="0">
                  <a:pos x="0" y="1"/>
                </a:cxn>
                <a:cxn ang="0">
                  <a:pos x="1" y="1"/>
                </a:cxn>
                <a:cxn ang="0">
                  <a:pos x="1" y="1"/>
                </a:cxn>
                <a:cxn ang="0">
                  <a:pos x="1" y="1"/>
                </a:cxn>
                <a:cxn ang="0">
                  <a:pos x="1" y="1"/>
                </a:cxn>
                <a:cxn ang="0">
                  <a:pos x="1" y="2"/>
                </a:cxn>
                <a:cxn ang="0">
                  <a:pos x="1" y="2"/>
                </a:cxn>
                <a:cxn ang="0">
                  <a:pos x="1" y="1"/>
                </a:cxn>
                <a:cxn ang="0">
                  <a:pos x="1" y="1"/>
                </a:cxn>
                <a:cxn ang="0">
                  <a:pos x="1" y="1"/>
                </a:cxn>
                <a:cxn ang="0">
                  <a:pos x="0" y="1"/>
                </a:cxn>
                <a:cxn ang="0">
                  <a:pos x="0" y="1"/>
                </a:cxn>
              </a:cxnLst>
              <a:rect l="0" t="0" r="r" b="b"/>
              <a:pathLst>
                <a:path w="1" h="2">
                  <a:moveTo>
                    <a:pt x="0" y="1"/>
                  </a:move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0"/>
                    <a:pt x="1" y="0"/>
                    <a:pt x="1" y="0"/>
                  </a:cubicBezTo>
                  <a:cubicBezTo>
                    <a:pt x="1" y="1"/>
                    <a:pt x="1" y="1"/>
                    <a:pt x="1"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47" name="Freeform 1569"/>
            <p:cNvSpPr>
              <a:spLocks/>
            </p:cNvSpPr>
            <p:nvPr userDrawn="1"/>
          </p:nvSpPr>
          <p:spPr bwMode="auto">
            <a:xfrm>
              <a:off x="359" y="357"/>
              <a:ext cx="2" cy="4"/>
            </a:xfrm>
            <a:custGeom>
              <a:avLst/>
              <a:gdLst/>
              <a:ahLst/>
              <a:cxnLst>
                <a:cxn ang="0">
                  <a:pos x="0" y="0"/>
                </a:cxn>
                <a:cxn ang="0">
                  <a:pos x="1" y="1"/>
                </a:cxn>
                <a:cxn ang="0">
                  <a:pos x="0" y="0"/>
                </a:cxn>
                <a:cxn ang="0">
                  <a:pos x="0" y="0"/>
                </a:cxn>
              </a:cxnLst>
              <a:rect l="0" t="0" r="r" b="b"/>
              <a:pathLst>
                <a:path w="1" h="1">
                  <a:moveTo>
                    <a:pt x="0" y="0"/>
                  </a:moveTo>
                  <a:cubicBezTo>
                    <a:pt x="0" y="1"/>
                    <a:pt x="0" y="1"/>
                    <a:pt x="1" y="1"/>
                  </a:cubicBezTo>
                  <a:cubicBezTo>
                    <a:pt x="1" y="1"/>
                    <a:pt x="1"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48" name="Freeform 1570"/>
            <p:cNvSpPr>
              <a:spLocks/>
            </p:cNvSpPr>
            <p:nvPr userDrawn="1"/>
          </p:nvSpPr>
          <p:spPr bwMode="auto">
            <a:xfrm>
              <a:off x="359" y="357"/>
              <a:ext cx="2" cy="4"/>
            </a:xfrm>
            <a:custGeom>
              <a:avLst/>
              <a:gdLst/>
              <a:ahLst/>
              <a:cxnLst>
                <a:cxn ang="0">
                  <a:pos x="0" y="0"/>
                </a:cxn>
                <a:cxn ang="0">
                  <a:pos x="0" y="1"/>
                </a:cxn>
                <a:cxn ang="0">
                  <a:pos x="1" y="1"/>
                </a:cxn>
                <a:cxn ang="0">
                  <a:pos x="1" y="1"/>
                </a:cxn>
                <a:cxn ang="0">
                  <a:pos x="1" y="1"/>
                </a:cxn>
                <a:cxn ang="0">
                  <a:pos x="0" y="0"/>
                </a:cxn>
                <a:cxn ang="0">
                  <a:pos x="0" y="0"/>
                </a:cxn>
                <a:cxn ang="0">
                  <a:pos x="0" y="0"/>
                </a:cxn>
                <a:cxn ang="0">
                  <a:pos x="0" y="0"/>
                </a:cxn>
                <a:cxn ang="0">
                  <a:pos x="0" y="0"/>
                </a:cxn>
                <a:cxn ang="0">
                  <a:pos x="0" y="0"/>
                </a:cxn>
                <a:cxn ang="0">
                  <a:pos x="0" y="0"/>
                </a:cxn>
                <a:cxn ang="0">
                  <a:pos x="0" y="0"/>
                </a:cxn>
                <a:cxn ang="0">
                  <a:pos x="1" y="1"/>
                </a:cxn>
                <a:cxn ang="0">
                  <a:pos x="0" y="1"/>
                </a:cxn>
                <a:cxn ang="0">
                  <a:pos x="1" y="1"/>
                </a:cxn>
                <a:cxn ang="0">
                  <a:pos x="1" y="1"/>
                </a:cxn>
                <a:cxn ang="0">
                  <a:pos x="0" y="0"/>
                </a:cxn>
                <a:cxn ang="0">
                  <a:pos x="0" y="0"/>
                </a:cxn>
                <a:cxn ang="0">
                  <a:pos x="0" y="0"/>
                </a:cxn>
              </a:cxnLst>
              <a:rect l="0" t="0" r="r" b="b"/>
              <a:pathLst>
                <a:path w="1" h="1">
                  <a:moveTo>
                    <a:pt x="0" y="0"/>
                  </a:moveTo>
                  <a:cubicBezTo>
                    <a:pt x="0" y="1"/>
                    <a:pt x="0" y="1"/>
                    <a:pt x="0" y="1"/>
                  </a:cubicBezTo>
                  <a:cubicBezTo>
                    <a:pt x="1" y="1"/>
                    <a:pt x="1" y="1"/>
                    <a:pt x="1" y="1"/>
                  </a:cubicBezTo>
                  <a:cubicBezTo>
                    <a:pt x="1" y="1"/>
                    <a:pt x="1" y="1"/>
                    <a:pt x="1" y="1"/>
                  </a:cubicBez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1"/>
                    <a:pt x="1" y="1"/>
                    <a:pt x="1" y="1"/>
                  </a:cubicBezTo>
                  <a:cubicBezTo>
                    <a:pt x="0" y="1"/>
                    <a:pt x="0" y="1"/>
                    <a:pt x="0"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49" name="Freeform 1571"/>
            <p:cNvSpPr>
              <a:spLocks/>
            </p:cNvSpPr>
            <p:nvPr userDrawn="1"/>
          </p:nvSpPr>
          <p:spPr bwMode="auto">
            <a:xfrm>
              <a:off x="363" y="357"/>
              <a:ext cx="4" cy="4"/>
            </a:xfrm>
            <a:custGeom>
              <a:avLst/>
              <a:gdLst/>
              <a:ahLst/>
              <a:cxnLst>
                <a:cxn ang="0">
                  <a:pos x="0" y="1"/>
                </a:cxn>
                <a:cxn ang="0">
                  <a:pos x="2" y="1"/>
                </a:cxn>
                <a:cxn ang="0">
                  <a:pos x="2" y="0"/>
                </a:cxn>
                <a:cxn ang="0">
                  <a:pos x="0" y="1"/>
                </a:cxn>
              </a:cxnLst>
              <a:rect l="0" t="0" r="r" b="b"/>
              <a:pathLst>
                <a:path w="2" h="1">
                  <a:moveTo>
                    <a:pt x="0" y="1"/>
                  </a:moveTo>
                  <a:cubicBezTo>
                    <a:pt x="1" y="1"/>
                    <a:pt x="2" y="1"/>
                    <a:pt x="2" y="1"/>
                  </a:cubicBezTo>
                  <a:cubicBezTo>
                    <a:pt x="2" y="0"/>
                    <a:pt x="2" y="0"/>
                    <a:pt x="2" y="0"/>
                  </a:cubicBezTo>
                  <a:cubicBezTo>
                    <a:pt x="1" y="0"/>
                    <a:pt x="1" y="1"/>
                    <a:pt x="0" y="1"/>
                  </a:cubicBezTo>
                </a:path>
              </a:pathLst>
            </a:custGeom>
            <a:solidFill>
              <a:srgbClr val="FFFFFF"/>
            </a:solidFill>
            <a:ln w="9525">
              <a:noFill/>
              <a:round/>
              <a:headEnd/>
              <a:tailEnd/>
            </a:ln>
          </p:spPr>
          <p:txBody>
            <a:bodyPr/>
            <a:lstStyle/>
            <a:p>
              <a:pPr>
                <a:defRPr/>
              </a:pPr>
              <a:endParaRPr lang="en-US"/>
            </a:p>
          </p:txBody>
        </p:sp>
        <p:sp>
          <p:nvSpPr>
            <p:cNvPr id="150" name="Freeform 1572"/>
            <p:cNvSpPr>
              <a:spLocks/>
            </p:cNvSpPr>
            <p:nvPr userDrawn="1"/>
          </p:nvSpPr>
          <p:spPr bwMode="auto">
            <a:xfrm>
              <a:off x="363" y="357"/>
              <a:ext cx="4" cy="4"/>
            </a:xfrm>
            <a:custGeom>
              <a:avLst/>
              <a:gdLst/>
              <a:ahLst/>
              <a:cxnLst>
                <a:cxn ang="0">
                  <a:pos x="0" y="1"/>
                </a:cxn>
                <a:cxn ang="0">
                  <a:pos x="1" y="1"/>
                </a:cxn>
                <a:cxn ang="0">
                  <a:pos x="2" y="1"/>
                </a:cxn>
                <a:cxn ang="0">
                  <a:pos x="2" y="1"/>
                </a:cxn>
                <a:cxn ang="0">
                  <a:pos x="2" y="1"/>
                </a:cxn>
                <a:cxn ang="0">
                  <a:pos x="2" y="0"/>
                </a:cxn>
                <a:cxn ang="0">
                  <a:pos x="2" y="0"/>
                </a:cxn>
                <a:cxn ang="0">
                  <a:pos x="2" y="0"/>
                </a:cxn>
                <a:cxn ang="0">
                  <a:pos x="0" y="1"/>
                </a:cxn>
                <a:cxn ang="0">
                  <a:pos x="0" y="1"/>
                </a:cxn>
                <a:cxn ang="0">
                  <a:pos x="1" y="1"/>
                </a:cxn>
                <a:cxn ang="0">
                  <a:pos x="2" y="0"/>
                </a:cxn>
                <a:cxn ang="0">
                  <a:pos x="2" y="0"/>
                </a:cxn>
                <a:cxn ang="0">
                  <a:pos x="2" y="0"/>
                </a:cxn>
                <a:cxn ang="0">
                  <a:pos x="2" y="1"/>
                </a:cxn>
                <a:cxn ang="0">
                  <a:pos x="2" y="1"/>
                </a:cxn>
                <a:cxn ang="0">
                  <a:pos x="2" y="1"/>
                </a:cxn>
                <a:cxn ang="0">
                  <a:pos x="1" y="1"/>
                </a:cxn>
                <a:cxn ang="0">
                  <a:pos x="1" y="1"/>
                </a:cxn>
                <a:cxn ang="0">
                  <a:pos x="0" y="1"/>
                </a:cxn>
                <a:cxn ang="0">
                  <a:pos x="0" y="1"/>
                </a:cxn>
              </a:cxnLst>
              <a:rect l="0" t="0" r="r" b="b"/>
              <a:pathLst>
                <a:path w="2" h="1">
                  <a:moveTo>
                    <a:pt x="0" y="1"/>
                  </a:move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1" y="0"/>
                    <a:pt x="1" y="0"/>
                    <a:pt x="0" y="1"/>
                  </a:cubicBezTo>
                  <a:cubicBezTo>
                    <a:pt x="0" y="1"/>
                    <a:pt x="0" y="1"/>
                    <a:pt x="0" y="1"/>
                  </a:cubicBezTo>
                  <a:cubicBezTo>
                    <a:pt x="1" y="1"/>
                    <a:pt x="1" y="1"/>
                    <a:pt x="1" y="1"/>
                  </a:cubicBezTo>
                  <a:cubicBezTo>
                    <a:pt x="1" y="1"/>
                    <a:pt x="1" y="1"/>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51" name="Freeform 1573"/>
            <p:cNvSpPr>
              <a:spLocks/>
            </p:cNvSpPr>
            <p:nvPr userDrawn="1"/>
          </p:nvSpPr>
          <p:spPr bwMode="auto">
            <a:xfrm>
              <a:off x="371" y="355"/>
              <a:ext cx="4" cy="2"/>
            </a:xfrm>
            <a:custGeom>
              <a:avLst/>
              <a:gdLst/>
              <a:ahLst/>
              <a:cxnLst>
                <a:cxn ang="0">
                  <a:pos x="0" y="0"/>
                </a:cxn>
                <a:cxn ang="0">
                  <a:pos x="2" y="1"/>
                </a:cxn>
                <a:cxn ang="0">
                  <a:pos x="1" y="0"/>
                </a:cxn>
                <a:cxn ang="0">
                  <a:pos x="0" y="0"/>
                </a:cxn>
              </a:cxnLst>
              <a:rect l="0" t="0" r="r" b="b"/>
              <a:pathLst>
                <a:path w="2" h="1">
                  <a:moveTo>
                    <a:pt x="0" y="0"/>
                  </a:moveTo>
                  <a:cubicBezTo>
                    <a:pt x="1" y="1"/>
                    <a:pt x="1" y="1"/>
                    <a:pt x="2" y="1"/>
                  </a:cubicBezTo>
                  <a:cubicBezTo>
                    <a:pt x="1" y="0"/>
                    <a:pt x="1" y="0"/>
                    <a:pt x="1" y="0"/>
                  </a:cubicBezTo>
                  <a:cubicBezTo>
                    <a:pt x="1" y="0"/>
                    <a:pt x="1" y="0"/>
                    <a:pt x="0" y="0"/>
                  </a:cubicBezTo>
                </a:path>
              </a:pathLst>
            </a:custGeom>
            <a:solidFill>
              <a:srgbClr val="FFFFFF"/>
            </a:solidFill>
            <a:ln w="9525">
              <a:noFill/>
              <a:round/>
              <a:headEnd/>
              <a:tailEnd/>
            </a:ln>
          </p:spPr>
          <p:txBody>
            <a:bodyPr/>
            <a:lstStyle/>
            <a:p>
              <a:pPr>
                <a:defRPr/>
              </a:pPr>
              <a:endParaRPr lang="en-US"/>
            </a:p>
          </p:txBody>
        </p:sp>
        <p:sp>
          <p:nvSpPr>
            <p:cNvPr id="152" name="Freeform 1574"/>
            <p:cNvSpPr>
              <a:spLocks/>
            </p:cNvSpPr>
            <p:nvPr userDrawn="1"/>
          </p:nvSpPr>
          <p:spPr bwMode="auto">
            <a:xfrm>
              <a:off x="371" y="355"/>
              <a:ext cx="4" cy="2"/>
            </a:xfrm>
            <a:custGeom>
              <a:avLst/>
              <a:gdLst/>
              <a:ahLst/>
              <a:cxnLst>
                <a:cxn ang="0">
                  <a:pos x="0" y="0"/>
                </a:cxn>
                <a:cxn ang="0">
                  <a:pos x="1" y="1"/>
                </a:cxn>
                <a:cxn ang="0">
                  <a:pos x="2" y="1"/>
                </a:cxn>
                <a:cxn ang="0">
                  <a:pos x="2" y="0"/>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1"/>
                </a:cxn>
                <a:cxn ang="0">
                  <a:pos x="2" y="1"/>
                </a:cxn>
                <a:cxn ang="0">
                  <a:pos x="2" y="0"/>
                </a:cxn>
                <a:cxn ang="0">
                  <a:pos x="1" y="0"/>
                </a:cxn>
                <a:cxn ang="0">
                  <a:pos x="1" y="0"/>
                </a:cxn>
                <a:cxn ang="0">
                  <a:pos x="0" y="0"/>
                </a:cxn>
                <a:cxn ang="0">
                  <a:pos x="0" y="0"/>
                </a:cxn>
              </a:cxnLst>
              <a:rect l="0" t="0" r="r" b="b"/>
              <a:pathLst>
                <a:path w="2" h="1">
                  <a:moveTo>
                    <a:pt x="0" y="0"/>
                  </a:moveTo>
                  <a:cubicBezTo>
                    <a:pt x="1" y="1"/>
                    <a:pt x="1" y="1"/>
                    <a:pt x="1" y="1"/>
                  </a:cubicBezTo>
                  <a:cubicBezTo>
                    <a:pt x="2" y="1"/>
                    <a:pt x="2" y="1"/>
                    <a:pt x="2" y="1"/>
                  </a:cubicBezTo>
                  <a:cubicBezTo>
                    <a:pt x="2" y="0"/>
                    <a:pt x="2" y="0"/>
                    <a:pt x="2" y="0"/>
                  </a:cubicBezTo>
                  <a:cubicBezTo>
                    <a:pt x="2" y="0"/>
                    <a:pt x="2" y="0"/>
                    <a:pt x="2" y="0"/>
                  </a:cubicBezTo>
                  <a:cubicBezTo>
                    <a:pt x="2" y="0"/>
                    <a:pt x="2" y="0"/>
                    <a:pt x="2"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0"/>
                    <a:pt x="2" y="0"/>
                    <a:pt x="2" y="0"/>
                  </a:cubicBezTo>
                  <a:cubicBezTo>
                    <a:pt x="1" y="0"/>
                    <a:pt x="1" y="0"/>
                    <a:pt x="1" y="0"/>
                  </a:cubicBez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53" name="Freeform 1575"/>
            <p:cNvSpPr>
              <a:spLocks/>
            </p:cNvSpPr>
            <p:nvPr userDrawn="1"/>
          </p:nvSpPr>
          <p:spPr bwMode="auto">
            <a:xfrm>
              <a:off x="375" y="355"/>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1" y="1"/>
                    <a:pt x="0" y="1"/>
                    <a:pt x="0" y="1"/>
                  </a:cubicBezTo>
                </a:path>
              </a:pathLst>
            </a:custGeom>
            <a:solidFill>
              <a:srgbClr val="FFFFFF"/>
            </a:solidFill>
            <a:ln w="9525">
              <a:noFill/>
              <a:round/>
              <a:headEnd/>
              <a:tailEnd/>
            </a:ln>
          </p:spPr>
          <p:txBody>
            <a:bodyPr/>
            <a:lstStyle/>
            <a:p>
              <a:pPr>
                <a:defRPr/>
              </a:pPr>
              <a:endParaRPr lang="en-US"/>
            </a:p>
          </p:txBody>
        </p:sp>
        <p:sp>
          <p:nvSpPr>
            <p:cNvPr id="154" name="Freeform 1576"/>
            <p:cNvSpPr>
              <a:spLocks/>
            </p:cNvSpPr>
            <p:nvPr userDrawn="1"/>
          </p:nvSpPr>
          <p:spPr bwMode="auto">
            <a:xfrm>
              <a:off x="375" y="355"/>
              <a:ext cx="4" cy="2"/>
            </a:xfrm>
            <a:custGeom>
              <a:avLst/>
              <a:gdLst/>
              <a:ahLst/>
              <a:cxnLst>
                <a:cxn ang="0">
                  <a:pos x="0" y="1"/>
                </a:cxn>
                <a:cxn ang="0">
                  <a:pos x="2" y="1"/>
                </a:cxn>
                <a:cxn ang="0">
                  <a:pos x="2" y="0"/>
                </a:cxn>
                <a:cxn ang="0">
                  <a:pos x="1" y="0"/>
                </a:cxn>
                <a:cxn ang="0">
                  <a:pos x="0" y="1"/>
                </a:cxn>
                <a:cxn ang="0">
                  <a:pos x="0" y="1"/>
                </a:cxn>
                <a:cxn ang="0">
                  <a:pos x="0" y="1"/>
                </a:cxn>
                <a:cxn ang="0">
                  <a:pos x="1" y="1"/>
                </a:cxn>
                <a:cxn ang="0">
                  <a:pos x="1" y="0"/>
                </a:cxn>
                <a:cxn ang="0">
                  <a:pos x="1" y="0"/>
                </a:cxn>
                <a:cxn ang="0">
                  <a:pos x="0" y="1"/>
                </a:cxn>
                <a:cxn ang="0">
                  <a:pos x="0" y="1"/>
                </a:cxn>
                <a:cxn ang="0">
                  <a:pos x="0" y="1"/>
                </a:cxn>
              </a:cxnLst>
              <a:rect l="0" t="0" r="r" b="b"/>
              <a:pathLst>
                <a:path w="2" h="1">
                  <a:moveTo>
                    <a:pt x="0" y="1"/>
                  </a:moveTo>
                  <a:cubicBezTo>
                    <a:pt x="1" y="1"/>
                    <a:pt x="1" y="1"/>
                    <a:pt x="2" y="1"/>
                  </a:cubicBezTo>
                  <a:cubicBezTo>
                    <a:pt x="2" y="0"/>
                    <a:pt x="2" y="0"/>
                    <a:pt x="2" y="0"/>
                  </a:cubicBezTo>
                  <a:cubicBezTo>
                    <a:pt x="1" y="0"/>
                    <a:pt x="1" y="0"/>
                    <a:pt x="1" y="0"/>
                  </a:cubicBezTo>
                  <a:cubicBezTo>
                    <a:pt x="1" y="0"/>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55" name="Freeform 1577"/>
            <p:cNvSpPr>
              <a:spLocks/>
            </p:cNvSpPr>
            <p:nvPr userDrawn="1"/>
          </p:nvSpPr>
          <p:spPr bwMode="auto">
            <a:xfrm>
              <a:off x="383" y="351"/>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56" name="Freeform 1578"/>
            <p:cNvSpPr>
              <a:spLocks/>
            </p:cNvSpPr>
            <p:nvPr userDrawn="1"/>
          </p:nvSpPr>
          <p:spPr bwMode="auto">
            <a:xfrm>
              <a:off x="383" y="351"/>
              <a:ext cx="2" cy="2"/>
            </a:xfrm>
            <a:custGeom>
              <a:avLst/>
              <a:gdLst/>
              <a:ahLst/>
              <a:cxnLst>
                <a:cxn ang="0">
                  <a:pos x="0" y="1"/>
                </a:cxn>
                <a:cxn ang="0">
                  <a:pos x="1" y="1"/>
                </a:cxn>
                <a:cxn ang="0">
                  <a:pos x="1" y="0"/>
                </a:cxn>
                <a:cxn ang="0">
                  <a:pos x="1" y="0"/>
                </a:cxn>
                <a:cxn ang="0">
                  <a:pos x="1" y="0"/>
                </a:cxn>
                <a:cxn ang="0">
                  <a:pos x="0" y="1"/>
                </a:cxn>
                <a:cxn ang="0">
                  <a:pos x="0" y="1"/>
                </a:cxn>
                <a:cxn ang="0">
                  <a:pos x="0" y="1"/>
                </a:cxn>
                <a:cxn ang="0">
                  <a:pos x="1" y="1"/>
                </a:cxn>
                <a:cxn ang="0">
                  <a:pos x="1" y="0"/>
                </a:cxn>
                <a:cxn ang="0">
                  <a:pos x="1" y="0"/>
                </a:cxn>
                <a:cxn ang="0">
                  <a:pos x="1" y="1"/>
                </a:cxn>
                <a:cxn ang="0">
                  <a:pos x="0" y="1"/>
                </a:cxn>
                <a:cxn ang="0">
                  <a:pos x="0" y="1"/>
                </a:cxn>
                <a:cxn ang="0">
                  <a:pos x="0" y="1"/>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57" name="Freeform 1579"/>
            <p:cNvSpPr>
              <a:spLocks/>
            </p:cNvSpPr>
            <p:nvPr userDrawn="1"/>
          </p:nvSpPr>
          <p:spPr bwMode="auto">
            <a:xfrm>
              <a:off x="375" y="351"/>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defRPr/>
              </a:pPr>
              <a:endParaRPr lang="en-US"/>
            </a:p>
          </p:txBody>
        </p:sp>
        <p:sp>
          <p:nvSpPr>
            <p:cNvPr id="158" name="Freeform 1580"/>
            <p:cNvSpPr>
              <a:spLocks/>
            </p:cNvSpPr>
            <p:nvPr userDrawn="1"/>
          </p:nvSpPr>
          <p:spPr bwMode="auto">
            <a:xfrm>
              <a:off x="375" y="351"/>
              <a:ext cx="2" cy="2"/>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close/>
                </a:path>
              </a:pathLst>
            </a:custGeom>
            <a:solidFill>
              <a:srgbClr val="FFFFFF"/>
            </a:solidFill>
            <a:ln w="9525">
              <a:noFill/>
              <a:round/>
              <a:headEnd/>
              <a:tailEnd/>
            </a:ln>
          </p:spPr>
          <p:txBody>
            <a:bodyPr/>
            <a:lstStyle/>
            <a:p>
              <a:pPr>
                <a:defRPr/>
              </a:pPr>
              <a:endParaRPr lang="en-US"/>
            </a:p>
          </p:txBody>
        </p:sp>
        <p:sp>
          <p:nvSpPr>
            <p:cNvPr id="159" name="Line 1581"/>
            <p:cNvSpPr>
              <a:spLocks noChangeShapeType="1"/>
            </p:cNvSpPr>
            <p:nvPr userDrawn="1"/>
          </p:nvSpPr>
          <p:spPr bwMode="auto">
            <a:xfrm>
              <a:off x="375" y="353"/>
              <a:ext cx="1" cy="1"/>
            </a:xfrm>
            <a:prstGeom prst="line">
              <a:avLst/>
            </a:prstGeom>
            <a:noFill/>
            <a:ln w="9525">
              <a:noFill/>
              <a:round/>
              <a:headEnd/>
              <a:tailEnd/>
            </a:ln>
          </p:spPr>
          <p:txBody>
            <a:bodyPr/>
            <a:lstStyle/>
            <a:p>
              <a:pPr>
                <a:defRPr/>
              </a:pPr>
              <a:endParaRPr lang="en-US"/>
            </a:p>
          </p:txBody>
        </p:sp>
        <p:sp>
          <p:nvSpPr>
            <p:cNvPr id="160" name="Line 1582"/>
            <p:cNvSpPr>
              <a:spLocks noChangeShapeType="1"/>
            </p:cNvSpPr>
            <p:nvPr userDrawn="1"/>
          </p:nvSpPr>
          <p:spPr bwMode="auto">
            <a:xfrm>
              <a:off x="375" y="353"/>
              <a:ext cx="1" cy="1"/>
            </a:xfrm>
            <a:prstGeom prst="line">
              <a:avLst/>
            </a:prstGeom>
            <a:noFill/>
            <a:ln w="9525">
              <a:noFill/>
              <a:round/>
              <a:headEnd/>
              <a:tailEnd/>
            </a:ln>
          </p:spPr>
          <p:txBody>
            <a:bodyPr/>
            <a:lstStyle/>
            <a:p>
              <a:pPr>
                <a:defRPr/>
              </a:pPr>
              <a:endParaRPr lang="en-US"/>
            </a:p>
          </p:txBody>
        </p:sp>
        <p:sp>
          <p:nvSpPr>
            <p:cNvPr id="161" name="Freeform 1583"/>
            <p:cNvSpPr>
              <a:spLocks/>
            </p:cNvSpPr>
            <p:nvPr userDrawn="1"/>
          </p:nvSpPr>
          <p:spPr bwMode="auto">
            <a:xfrm>
              <a:off x="375" y="351"/>
              <a:ext cx="2" cy="2"/>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62" name="Freeform 1584"/>
            <p:cNvSpPr>
              <a:spLocks/>
            </p:cNvSpPr>
            <p:nvPr userDrawn="1"/>
          </p:nvSpPr>
          <p:spPr bwMode="auto">
            <a:xfrm>
              <a:off x="375" y="39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defRPr/>
              </a:pPr>
              <a:endParaRPr lang="en-US"/>
            </a:p>
          </p:txBody>
        </p:sp>
        <p:sp>
          <p:nvSpPr>
            <p:cNvPr id="163" name="Freeform 1585"/>
            <p:cNvSpPr>
              <a:spLocks/>
            </p:cNvSpPr>
            <p:nvPr userDrawn="1"/>
          </p:nvSpPr>
          <p:spPr bwMode="auto">
            <a:xfrm>
              <a:off x="461" y="341"/>
              <a:ext cx="4" cy="4"/>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defRPr/>
              </a:pPr>
              <a:endParaRPr lang="en-US"/>
            </a:p>
          </p:txBody>
        </p:sp>
        <p:sp>
          <p:nvSpPr>
            <p:cNvPr id="164" name="Freeform 1586"/>
            <p:cNvSpPr>
              <a:spLocks/>
            </p:cNvSpPr>
            <p:nvPr userDrawn="1"/>
          </p:nvSpPr>
          <p:spPr bwMode="auto">
            <a:xfrm>
              <a:off x="461" y="341"/>
              <a:ext cx="4" cy="4"/>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close/>
                </a:path>
              </a:pathLst>
            </a:custGeom>
            <a:solidFill>
              <a:srgbClr val="000000"/>
            </a:solidFill>
            <a:ln w="9525">
              <a:noFill/>
              <a:round/>
              <a:headEnd/>
              <a:tailEnd/>
            </a:ln>
          </p:spPr>
          <p:txBody>
            <a:bodyPr/>
            <a:lstStyle/>
            <a:p>
              <a:pPr>
                <a:defRPr/>
              </a:pPr>
              <a:endParaRPr lang="en-US"/>
            </a:p>
          </p:txBody>
        </p:sp>
        <p:sp>
          <p:nvSpPr>
            <p:cNvPr id="165" name="Freeform 1587"/>
            <p:cNvSpPr>
              <a:spLocks/>
            </p:cNvSpPr>
            <p:nvPr userDrawn="1"/>
          </p:nvSpPr>
          <p:spPr bwMode="auto">
            <a:xfrm>
              <a:off x="463" y="359"/>
              <a:ext cx="2" cy="2"/>
            </a:xfrm>
            <a:custGeom>
              <a:avLst/>
              <a:gdLst/>
              <a:ahLst/>
              <a:cxnLst>
                <a:cxn ang="0">
                  <a:pos x="0" y="1"/>
                </a:cxn>
                <a:cxn ang="0">
                  <a:pos x="0" y="1"/>
                </a:cxn>
              </a:cxnLst>
              <a:rect l="0" t="0" r="r" b="b"/>
              <a:pathLst>
                <a:path w="1" h="1">
                  <a:moveTo>
                    <a:pt x="0" y="1"/>
                  </a:moveTo>
                  <a:cubicBezTo>
                    <a:pt x="0" y="1"/>
                    <a:pt x="1" y="0"/>
                    <a:pt x="0" y="1"/>
                  </a:cubicBezTo>
                </a:path>
              </a:pathLst>
            </a:custGeom>
            <a:solidFill>
              <a:srgbClr val="000000"/>
            </a:solidFill>
            <a:ln w="9525">
              <a:noFill/>
              <a:round/>
              <a:headEnd/>
              <a:tailEnd/>
            </a:ln>
          </p:spPr>
          <p:txBody>
            <a:bodyPr/>
            <a:lstStyle/>
            <a:p>
              <a:pPr>
                <a:defRPr/>
              </a:pPr>
              <a:endParaRPr lang="en-US"/>
            </a:p>
          </p:txBody>
        </p:sp>
        <p:sp>
          <p:nvSpPr>
            <p:cNvPr id="166" name="Freeform 1588"/>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close/>
                </a:path>
              </a:pathLst>
            </a:custGeom>
            <a:solidFill>
              <a:srgbClr val="000000"/>
            </a:solidFill>
            <a:ln w="9525">
              <a:noFill/>
              <a:round/>
              <a:headEnd/>
              <a:tailEnd/>
            </a:ln>
          </p:spPr>
          <p:txBody>
            <a:bodyPr/>
            <a:lstStyle/>
            <a:p>
              <a:pPr>
                <a:defRPr/>
              </a:pPr>
              <a:endParaRPr lang="en-US"/>
            </a:p>
          </p:txBody>
        </p:sp>
        <p:sp>
          <p:nvSpPr>
            <p:cNvPr id="167" name="Freeform 1589"/>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path>
              </a:pathLst>
            </a:custGeom>
            <a:noFill/>
            <a:ln w="9525">
              <a:noFill/>
              <a:round/>
              <a:headEnd/>
              <a:tailEnd/>
            </a:ln>
          </p:spPr>
          <p:txBody>
            <a:bodyPr/>
            <a:lstStyle/>
            <a:p>
              <a:pPr>
                <a:defRPr/>
              </a:pPr>
              <a:endParaRPr lang="en-US"/>
            </a:p>
          </p:txBody>
        </p:sp>
        <p:sp>
          <p:nvSpPr>
            <p:cNvPr id="168" name="Freeform 1590"/>
            <p:cNvSpPr>
              <a:spLocks/>
            </p:cNvSpPr>
            <p:nvPr userDrawn="1"/>
          </p:nvSpPr>
          <p:spPr bwMode="auto">
            <a:xfrm>
              <a:off x="465" y="361"/>
              <a:ext cx="1" cy="4"/>
            </a:xfrm>
            <a:custGeom>
              <a:avLst/>
              <a:gdLst/>
              <a:ahLst/>
              <a:cxnLst>
                <a:cxn ang="0">
                  <a:pos x="0" y="0"/>
                </a:cxn>
                <a:cxn ang="0">
                  <a:pos x="0" y="2"/>
                </a:cxn>
                <a:cxn ang="0">
                  <a:pos x="0" y="0"/>
                </a:cxn>
                <a:cxn ang="0">
                  <a:pos x="0" y="0"/>
                </a:cxn>
              </a:cxnLst>
              <a:rect l="0" t="0" r="r" b="b"/>
              <a:pathLst>
                <a:path h="2">
                  <a:moveTo>
                    <a:pt x="0" y="0"/>
                  </a:moveTo>
                  <a:cubicBezTo>
                    <a:pt x="0" y="1"/>
                    <a:pt x="0" y="1"/>
                    <a:pt x="0" y="2"/>
                  </a:cubicBezTo>
                  <a:cubicBezTo>
                    <a:pt x="0" y="1"/>
                    <a:pt x="0" y="0"/>
                    <a:pt x="0"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169" name="Freeform 1591"/>
            <p:cNvSpPr>
              <a:spLocks/>
            </p:cNvSpPr>
            <p:nvPr userDrawn="1"/>
          </p:nvSpPr>
          <p:spPr bwMode="auto">
            <a:xfrm>
              <a:off x="463" y="359"/>
              <a:ext cx="2" cy="4"/>
            </a:xfrm>
            <a:custGeom>
              <a:avLst/>
              <a:gdLst/>
              <a:ahLst/>
              <a:cxnLst>
                <a:cxn ang="0">
                  <a:pos x="1" y="1"/>
                </a:cxn>
                <a:cxn ang="0">
                  <a:pos x="0" y="2"/>
                </a:cxn>
                <a:cxn ang="0">
                  <a:pos x="1" y="3"/>
                </a:cxn>
                <a:cxn ang="0">
                  <a:pos x="1" y="3"/>
                </a:cxn>
                <a:cxn ang="0">
                  <a:pos x="1" y="1"/>
                </a:cxn>
                <a:cxn ang="0">
                  <a:pos x="1" y="0"/>
                </a:cxn>
                <a:cxn ang="0">
                  <a:pos x="1" y="1"/>
                </a:cxn>
                <a:cxn ang="0">
                  <a:pos x="1" y="1"/>
                </a:cxn>
                <a:cxn ang="0">
                  <a:pos x="1" y="1"/>
                </a:cxn>
                <a:cxn ang="0">
                  <a:pos x="1" y="1"/>
                </a:cxn>
                <a:cxn ang="0">
                  <a:pos x="1" y="1"/>
                </a:cxn>
                <a:cxn ang="0">
                  <a:pos x="1" y="1"/>
                </a:cxn>
                <a:cxn ang="0">
                  <a:pos x="1" y="1"/>
                </a:cxn>
                <a:cxn ang="0">
                  <a:pos x="0" y="2"/>
                </a:cxn>
                <a:cxn ang="0">
                  <a:pos x="1" y="3"/>
                </a:cxn>
                <a:cxn ang="0">
                  <a:pos x="1" y="3"/>
                </a:cxn>
                <a:cxn ang="0">
                  <a:pos x="1" y="1"/>
                </a:cxn>
                <a:cxn ang="0">
                  <a:pos x="1" y="1"/>
                </a:cxn>
                <a:cxn ang="0">
                  <a:pos x="1" y="1"/>
                </a:cxn>
              </a:cxnLst>
              <a:rect l="0" t="0" r="r" b="b"/>
              <a:pathLst>
                <a:path w="1" h="3">
                  <a:moveTo>
                    <a:pt x="1" y="1"/>
                  </a:moveTo>
                  <a:cubicBezTo>
                    <a:pt x="1" y="2"/>
                    <a:pt x="0" y="2"/>
                    <a:pt x="0" y="2"/>
                  </a:cubicBezTo>
                  <a:cubicBezTo>
                    <a:pt x="1" y="3"/>
                    <a:pt x="1" y="3"/>
                    <a:pt x="1" y="3"/>
                  </a:cubicBezTo>
                  <a:cubicBezTo>
                    <a:pt x="1" y="3"/>
                    <a:pt x="1" y="3"/>
                    <a:pt x="1" y="3"/>
                  </a:cubicBezTo>
                  <a:cubicBezTo>
                    <a:pt x="1" y="2"/>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0" y="2"/>
                  </a:cubicBezTo>
                  <a:cubicBezTo>
                    <a:pt x="1" y="3"/>
                    <a:pt x="1" y="3"/>
                    <a:pt x="1" y="3"/>
                  </a:cubicBezTo>
                  <a:cubicBezTo>
                    <a:pt x="1" y="3"/>
                    <a:pt x="1" y="3"/>
                    <a:pt x="1" y="3"/>
                  </a:cubicBezTo>
                  <a:cubicBezTo>
                    <a:pt x="1" y="2"/>
                    <a:pt x="1" y="2"/>
                    <a:pt x="1" y="1"/>
                  </a:cubicBezTo>
                  <a:cubicBezTo>
                    <a:pt x="1" y="1"/>
                    <a:pt x="1" y="1"/>
                    <a:pt x="1" y="1"/>
                  </a:cubicBezTo>
                  <a:cubicBezTo>
                    <a:pt x="1" y="1"/>
                    <a:pt x="1" y="1"/>
                    <a:pt x="1" y="1"/>
                  </a:cubicBezTo>
                </a:path>
              </a:pathLst>
            </a:custGeom>
            <a:solidFill>
              <a:srgbClr val="000000"/>
            </a:solidFill>
            <a:ln w="9525">
              <a:noFill/>
              <a:round/>
              <a:headEnd/>
              <a:tailEnd/>
            </a:ln>
          </p:spPr>
          <p:txBody>
            <a:bodyPr/>
            <a:lstStyle/>
            <a:p>
              <a:pPr>
                <a:defRPr/>
              </a:pPr>
              <a:endParaRPr lang="en-US"/>
            </a:p>
          </p:txBody>
        </p:sp>
        <p:sp>
          <p:nvSpPr>
            <p:cNvPr id="170" name="Freeform 1592"/>
            <p:cNvSpPr>
              <a:spLocks/>
            </p:cNvSpPr>
            <p:nvPr userDrawn="1"/>
          </p:nvSpPr>
          <p:spPr bwMode="auto">
            <a:xfrm>
              <a:off x="443" y="345"/>
              <a:ext cx="8" cy="8"/>
            </a:xfrm>
            <a:custGeom>
              <a:avLst/>
              <a:gdLst/>
              <a:ahLst/>
              <a:cxnLst>
                <a:cxn ang="0">
                  <a:pos x="0" y="1"/>
                </a:cxn>
                <a:cxn ang="0">
                  <a:pos x="2" y="2"/>
                </a:cxn>
                <a:cxn ang="0">
                  <a:pos x="4" y="2"/>
                </a:cxn>
                <a:cxn ang="0">
                  <a:pos x="0" y="1"/>
                </a:cxn>
              </a:cxnLst>
              <a:rect l="0" t="0" r="r" b="b"/>
              <a:pathLst>
                <a:path w="4" h="4">
                  <a:moveTo>
                    <a:pt x="0" y="1"/>
                  </a:moveTo>
                  <a:cubicBezTo>
                    <a:pt x="0" y="2"/>
                    <a:pt x="1" y="2"/>
                    <a:pt x="2" y="2"/>
                  </a:cubicBezTo>
                  <a:cubicBezTo>
                    <a:pt x="3" y="2"/>
                    <a:pt x="4" y="4"/>
                    <a:pt x="4" y="2"/>
                  </a:cubicBezTo>
                  <a:cubicBezTo>
                    <a:pt x="4" y="1"/>
                    <a:pt x="1" y="0"/>
                    <a:pt x="0" y="1"/>
                  </a:cubicBezTo>
                </a:path>
              </a:pathLst>
            </a:custGeom>
            <a:solidFill>
              <a:srgbClr val="FFFFFF"/>
            </a:solidFill>
            <a:ln w="9525">
              <a:noFill/>
              <a:round/>
              <a:headEnd/>
              <a:tailEnd/>
            </a:ln>
          </p:spPr>
          <p:txBody>
            <a:bodyPr/>
            <a:lstStyle/>
            <a:p>
              <a:pPr>
                <a:defRPr/>
              </a:pPr>
              <a:endParaRPr lang="en-US"/>
            </a:p>
          </p:txBody>
        </p:sp>
        <p:sp>
          <p:nvSpPr>
            <p:cNvPr id="171" name="Freeform 1593"/>
            <p:cNvSpPr>
              <a:spLocks/>
            </p:cNvSpPr>
            <p:nvPr userDrawn="1"/>
          </p:nvSpPr>
          <p:spPr bwMode="auto">
            <a:xfrm>
              <a:off x="443" y="345"/>
              <a:ext cx="8" cy="6"/>
            </a:xfrm>
            <a:custGeom>
              <a:avLst/>
              <a:gdLst/>
              <a:ahLst/>
              <a:cxnLst>
                <a:cxn ang="0">
                  <a:pos x="0" y="1"/>
                </a:cxn>
                <a:cxn ang="0">
                  <a:pos x="2" y="2"/>
                </a:cxn>
                <a:cxn ang="0">
                  <a:pos x="3" y="3"/>
                </a:cxn>
                <a:cxn ang="0">
                  <a:pos x="4" y="3"/>
                </a:cxn>
                <a:cxn ang="0">
                  <a:pos x="4" y="2"/>
                </a:cxn>
                <a:cxn ang="0">
                  <a:pos x="4" y="2"/>
                </a:cxn>
                <a:cxn ang="0">
                  <a:pos x="1" y="0"/>
                </a:cxn>
                <a:cxn ang="0">
                  <a:pos x="0" y="1"/>
                </a:cxn>
                <a:cxn ang="0">
                  <a:pos x="0" y="1"/>
                </a:cxn>
                <a:cxn ang="0">
                  <a:pos x="0" y="1"/>
                </a:cxn>
                <a:cxn ang="0">
                  <a:pos x="1" y="1"/>
                </a:cxn>
                <a:cxn ang="0">
                  <a:pos x="3" y="1"/>
                </a:cxn>
                <a:cxn ang="0">
                  <a:pos x="4" y="2"/>
                </a:cxn>
                <a:cxn ang="0">
                  <a:pos x="4" y="2"/>
                </a:cxn>
                <a:cxn ang="0">
                  <a:pos x="4" y="3"/>
                </a:cxn>
                <a:cxn ang="0">
                  <a:pos x="3" y="3"/>
                </a:cxn>
                <a:cxn ang="0">
                  <a:pos x="2" y="2"/>
                </a:cxn>
                <a:cxn ang="0">
                  <a:pos x="0" y="1"/>
                </a:cxn>
                <a:cxn ang="0">
                  <a:pos x="0" y="1"/>
                </a:cxn>
                <a:cxn ang="0">
                  <a:pos x="0" y="1"/>
                </a:cxn>
              </a:cxnLst>
              <a:rect l="0" t="0" r="r" b="b"/>
              <a:pathLst>
                <a:path w="4" h="3">
                  <a:moveTo>
                    <a:pt x="0" y="1"/>
                  </a:moveTo>
                  <a:cubicBezTo>
                    <a:pt x="0" y="2"/>
                    <a:pt x="1" y="2"/>
                    <a:pt x="2" y="2"/>
                  </a:cubicBezTo>
                  <a:cubicBezTo>
                    <a:pt x="2" y="3"/>
                    <a:pt x="3" y="3"/>
                    <a:pt x="3" y="3"/>
                  </a:cubicBezTo>
                  <a:cubicBezTo>
                    <a:pt x="4" y="3"/>
                    <a:pt x="4" y="3"/>
                    <a:pt x="4" y="3"/>
                  </a:cubicBezTo>
                  <a:cubicBezTo>
                    <a:pt x="4" y="2"/>
                    <a:pt x="4" y="2"/>
                    <a:pt x="4" y="2"/>
                  </a:cubicBezTo>
                  <a:cubicBezTo>
                    <a:pt x="4" y="2"/>
                    <a:pt x="4" y="2"/>
                    <a:pt x="4" y="2"/>
                  </a:cubicBezTo>
                  <a:cubicBezTo>
                    <a:pt x="4" y="1"/>
                    <a:pt x="3" y="0"/>
                    <a:pt x="1" y="0"/>
                  </a:cubicBezTo>
                  <a:cubicBezTo>
                    <a:pt x="1" y="0"/>
                    <a:pt x="0" y="0"/>
                    <a:pt x="0" y="1"/>
                  </a:cubicBezTo>
                  <a:cubicBezTo>
                    <a:pt x="0" y="1"/>
                    <a:pt x="0" y="1"/>
                    <a:pt x="0" y="1"/>
                  </a:cubicBezTo>
                  <a:cubicBezTo>
                    <a:pt x="0" y="1"/>
                    <a:pt x="0" y="1"/>
                    <a:pt x="0" y="1"/>
                  </a:cubicBezTo>
                  <a:cubicBezTo>
                    <a:pt x="0" y="1"/>
                    <a:pt x="1" y="1"/>
                    <a:pt x="1" y="1"/>
                  </a:cubicBezTo>
                  <a:cubicBezTo>
                    <a:pt x="2" y="1"/>
                    <a:pt x="2" y="1"/>
                    <a:pt x="3" y="1"/>
                  </a:cubicBezTo>
                  <a:cubicBezTo>
                    <a:pt x="3" y="1"/>
                    <a:pt x="4" y="2"/>
                    <a:pt x="4" y="2"/>
                  </a:cubicBezTo>
                  <a:cubicBezTo>
                    <a:pt x="4" y="2"/>
                    <a:pt x="4" y="2"/>
                    <a:pt x="4" y="2"/>
                  </a:cubicBezTo>
                  <a:cubicBezTo>
                    <a:pt x="4" y="3"/>
                    <a:pt x="4" y="3"/>
                    <a:pt x="4" y="3"/>
                  </a:cubicBezTo>
                  <a:cubicBezTo>
                    <a:pt x="3" y="3"/>
                    <a:pt x="3" y="3"/>
                    <a:pt x="3" y="3"/>
                  </a:cubicBezTo>
                  <a:cubicBezTo>
                    <a:pt x="3" y="3"/>
                    <a:pt x="3" y="2"/>
                    <a:pt x="2" y="2"/>
                  </a:cubicBezTo>
                  <a:cubicBezTo>
                    <a:pt x="1"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72" name="Freeform 1594"/>
            <p:cNvSpPr>
              <a:spLocks/>
            </p:cNvSpPr>
            <p:nvPr userDrawn="1"/>
          </p:nvSpPr>
          <p:spPr bwMode="auto">
            <a:xfrm>
              <a:off x="451" y="347"/>
              <a:ext cx="4" cy="4"/>
            </a:xfrm>
            <a:custGeom>
              <a:avLst/>
              <a:gdLst/>
              <a:ahLst/>
              <a:cxnLst>
                <a:cxn ang="0">
                  <a:pos x="0" y="2"/>
                </a:cxn>
                <a:cxn ang="0">
                  <a:pos x="2" y="0"/>
                </a:cxn>
                <a:cxn ang="0">
                  <a:pos x="0" y="2"/>
                </a:cxn>
              </a:cxnLst>
              <a:rect l="0" t="0" r="r" b="b"/>
              <a:pathLst>
                <a:path w="2" h="2">
                  <a:moveTo>
                    <a:pt x="0" y="2"/>
                  </a:moveTo>
                  <a:cubicBezTo>
                    <a:pt x="1" y="2"/>
                    <a:pt x="2" y="1"/>
                    <a:pt x="2" y="0"/>
                  </a:cubicBezTo>
                  <a:cubicBezTo>
                    <a:pt x="2" y="0"/>
                    <a:pt x="0" y="1"/>
                    <a:pt x="0" y="2"/>
                  </a:cubicBezTo>
                </a:path>
              </a:pathLst>
            </a:custGeom>
            <a:solidFill>
              <a:srgbClr val="FFFFFF"/>
            </a:solidFill>
            <a:ln w="9525">
              <a:noFill/>
              <a:round/>
              <a:headEnd/>
              <a:tailEnd/>
            </a:ln>
          </p:spPr>
          <p:txBody>
            <a:bodyPr/>
            <a:lstStyle/>
            <a:p>
              <a:pPr>
                <a:defRPr/>
              </a:pPr>
              <a:endParaRPr lang="en-US"/>
            </a:p>
          </p:txBody>
        </p:sp>
        <p:sp>
          <p:nvSpPr>
            <p:cNvPr id="173" name="Freeform 1595"/>
            <p:cNvSpPr>
              <a:spLocks/>
            </p:cNvSpPr>
            <p:nvPr userDrawn="1"/>
          </p:nvSpPr>
          <p:spPr bwMode="auto">
            <a:xfrm>
              <a:off x="451" y="347"/>
              <a:ext cx="4" cy="4"/>
            </a:xfrm>
            <a:custGeom>
              <a:avLst/>
              <a:gdLst/>
              <a:ahLst/>
              <a:cxnLst>
                <a:cxn ang="0">
                  <a:pos x="0" y="2"/>
                </a:cxn>
                <a:cxn ang="0">
                  <a:pos x="1" y="1"/>
                </a:cxn>
                <a:cxn ang="0">
                  <a:pos x="2" y="0"/>
                </a:cxn>
                <a:cxn ang="0">
                  <a:pos x="2" y="0"/>
                </a:cxn>
                <a:cxn ang="0">
                  <a:pos x="2" y="0"/>
                </a:cxn>
                <a:cxn ang="0">
                  <a:pos x="0" y="2"/>
                </a:cxn>
                <a:cxn ang="0">
                  <a:pos x="0" y="2"/>
                </a:cxn>
                <a:cxn ang="0">
                  <a:pos x="0" y="2"/>
                </a:cxn>
                <a:cxn ang="0">
                  <a:pos x="2" y="0"/>
                </a:cxn>
                <a:cxn ang="0">
                  <a:pos x="2" y="0"/>
                </a:cxn>
                <a:cxn ang="0">
                  <a:pos x="2" y="0"/>
                </a:cxn>
                <a:cxn ang="0">
                  <a:pos x="1" y="1"/>
                </a:cxn>
                <a:cxn ang="0">
                  <a:pos x="0" y="2"/>
                </a:cxn>
                <a:cxn ang="0">
                  <a:pos x="0" y="2"/>
                </a:cxn>
                <a:cxn ang="0">
                  <a:pos x="0" y="2"/>
                </a:cxn>
              </a:cxnLst>
              <a:rect l="0" t="0" r="r" b="b"/>
              <a:pathLst>
                <a:path w="2" h="2">
                  <a:moveTo>
                    <a:pt x="0" y="2"/>
                  </a:moveTo>
                  <a:cubicBezTo>
                    <a:pt x="0" y="2"/>
                    <a:pt x="1" y="2"/>
                    <a:pt x="1" y="1"/>
                  </a:cubicBezTo>
                  <a:cubicBezTo>
                    <a:pt x="2" y="1"/>
                    <a:pt x="2" y="1"/>
                    <a:pt x="2" y="0"/>
                  </a:cubicBezTo>
                  <a:cubicBezTo>
                    <a:pt x="2" y="0"/>
                    <a:pt x="2" y="0"/>
                    <a:pt x="2" y="0"/>
                  </a:cubicBezTo>
                  <a:cubicBezTo>
                    <a:pt x="2" y="0"/>
                    <a:pt x="2" y="0"/>
                    <a:pt x="2" y="0"/>
                  </a:cubicBezTo>
                  <a:cubicBezTo>
                    <a:pt x="1" y="0"/>
                    <a:pt x="0" y="1"/>
                    <a:pt x="0" y="2"/>
                  </a:cubicBezTo>
                  <a:cubicBezTo>
                    <a:pt x="0" y="2"/>
                    <a:pt x="0" y="2"/>
                    <a:pt x="0" y="2"/>
                  </a:cubicBezTo>
                  <a:cubicBezTo>
                    <a:pt x="0" y="2"/>
                    <a:pt x="0" y="2"/>
                    <a:pt x="0" y="2"/>
                  </a:cubicBezTo>
                  <a:cubicBezTo>
                    <a:pt x="0" y="1"/>
                    <a:pt x="2" y="0"/>
                    <a:pt x="2" y="0"/>
                  </a:cubicBezTo>
                  <a:cubicBezTo>
                    <a:pt x="2" y="0"/>
                    <a:pt x="2" y="0"/>
                    <a:pt x="2" y="0"/>
                  </a:cubicBezTo>
                  <a:cubicBezTo>
                    <a:pt x="2" y="0"/>
                    <a:pt x="2" y="0"/>
                    <a:pt x="2" y="0"/>
                  </a:cubicBezTo>
                  <a:cubicBezTo>
                    <a:pt x="2" y="0"/>
                    <a:pt x="2" y="1"/>
                    <a:pt x="1" y="1"/>
                  </a:cubicBezTo>
                  <a:cubicBezTo>
                    <a:pt x="1" y="1"/>
                    <a:pt x="0" y="2"/>
                    <a:pt x="0" y="2"/>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174" name="Freeform 1596"/>
            <p:cNvSpPr>
              <a:spLocks/>
            </p:cNvSpPr>
            <p:nvPr userDrawn="1"/>
          </p:nvSpPr>
          <p:spPr bwMode="auto">
            <a:xfrm>
              <a:off x="455" y="347"/>
              <a:ext cx="2" cy="1"/>
            </a:xfrm>
            <a:custGeom>
              <a:avLst/>
              <a:gdLst/>
              <a:ahLst/>
              <a:cxnLst>
                <a:cxn ang="0">
                  <a:pos x="0" y="0"/>
                </a:cxn>
                <a:cxn ang="0">
                  <a:pos x="0" y="0"/>
                </a:cxn>
              </a:cxnLst>
              <a:rect l="0" t="0" r="r" b="b"/>
              <a:pathLst>
                <a:path w="1">
                  <a:moveTo>
                    <a:pt x="0" y="0"/>
                  </a:moveTo>
                  <a:cubicBezTo>
                    <a:pt x="0" y="0"/>
                    <a:pt x="1" y="0"/>
                    <a:pt x="0" y="0"/>
                  </a:cubicBezTo>
                </a:path>
              </a:pathLst>
            </a:custGeom>
            <a:solidFill>
              <a:srgbClr val="FFFFFF"/>
            </a:solidFill>
            <a:ln w="9525">
              <a:noFill/>
              <a:round/>
              <a:headEnd/>
              <a:tailEnd/>
            </a:ln>
          </p:spPr>
          <p:txBody>
            <a:bodyPr/>
            <a:lstStyle/>
            <a:p>
              <a:pPr>
                <a:defRPr/>
              </a:pPr>
              <a:endParaRPr lang="en-US"/>
            </a:p>
          </p:txBody>
        </p:sp>
        <p:sp>
          <p:nvSpPr>
            <p:cNvPr id="175" name="Freeform 1597"/>
            <p:cNvSpPr>
              <a:spLocks/>
            </p:cNvSpPr>
            <p:nvPr userDrawn="1"/>
          </p:nvSpPr>
          <p:spPr bwMode="auto">
            <a:xfrm>
              <a:off x="455" y="347"/>
              <a:ext cx="2" cy="1"/>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176" name="Freeform 1598"/>
            <p:cNvSpPr>
              <a:spLocks/>
            </p:cNvSpPr>
            <p:nvPr userDrawn="1"/>
          </p:nvSpPr>
          <p:spPr bwMode="auto">
            <a:xfrm>
              <a:off x="457" y="343"/>
              <a:ext cx="2" cy="4"/>
            </a:xfrm>
            <a:custGeom>
              <a:avLst/>
              <a:gdLst/>
              <a:ahLst/>
              <a:cxnLst>
                <a:cxn ang="0">
                  <a:pos x="0" y="2"/>
                </a:cxn>
                <a:cxn ang="0">
                  <a:pos x="1" y="0"/>
                </a:cxn>
                <a:cxn ang="0">
                  <a:pos x="0" y="2"/>
                </a:cxn>
              </a:cxnLst>
              <a:rect l="0" t="0" r="r" b="b"/>
              <a:pathLst>
                <a:path w="1" h="2">
                  <a:moveTo>
                    <a:pt x="0" y="2"/>
                  </a:moveTo>
                  <a:cubicBezTo>
                    <a:pt x="0" y="1"/>
                    <a:pt x="1" y="1"/>
                    <a:pt x="1" y="0"/>
                  </a:cubicBezTo>
                  <a:cubicBezTo>
                    <a:pt x="1" y="1"/>
                    <a:pt x="0" y="1"/>
                    <a:pt x="0" y="2"/>
                  </a:cubicBezTo>
                </a:path>
              </a:pathLst>
            </a:custGeom>
            <a:solidFill>
              <a:srgbClr val="FFFFFF"/>
            </a:solidFill>
            <a:ln w="9525">
              <a:noFill/>
              <a:round/>
              <a:headEnd/>
              <a:tailEnd/>
            </a:ln>
          </p:spPr>
          <p:txBody>
            <a:bodyPr/>
            <a:lstStyle/>
            <a:p>
              <a:pPr>
                <a:defRPr/>
              </a:pPr>
              <a:endParaRPr lang="en-US"/>
            </a:p>
          </p:txBody>
        </p:sp>
        <p:sp>
          <p:nvSpPr>
            <p:cNvPr id="177" name="Freeform 1599"/>
            <p:cNvSpPr>
              <a:spLocks/>
            </p:cNvSpPr>
            <p:nvPr userDrawn="1"/>
          </p:nvSpPr>
          <p:spPr bwMode="auto">
            <a:xfrm>
              <a:off x="455" y="341"/>
              <a:ext cx="4" cy="6"/>
            </a:xfrm>
            <a:custGeom>
              <a:avLst/>
              <a:gdLst/>
              <a:ahLst/>
              <a:cxnLst>
                <a:cxn ang="0">
                  <a:pos x="1" y="3"/>
                </a:cxn>
                <a:cxn ang="0">
                  <a:pos x="2" y="1"/>
                </a:cxn>
                <a:cxn ang="0">
                  <a:pos x="2" y="0"/>
                </a:cxn>
                <a:cxn ang="0">
                  <a:pos x="2" y="1"/>
                </a:cxn>
                <a:cxn ang="0">
                  <a:pos x="0" y="3"/>
                </a:cxn>
                <a:cxn ang="0">
                  <a:pos x="0" y="3"/>
                </a:cxn>
                <a:cxn ang="0">
                  <a:pos x="1" y="3"/>
                </a:cxn>
                <a:cxn ang="0">
                  <a:pos x="2" y="1"/>
                </a:cxn>
                <a:cxn ang="0">
                  <a:pos x="2" y="1"/>
                </a:cxn>
                <a:cxn ang="0">
                  <a:pos x="2" y="1"/>
                </a:cxn>
                <a:cxn ang="0">
                  <a:pos x="0" y="3"/>
                </a:cxn>
                <a:cxn ang="0">
                  <a:pos x="0" y="3"/>
                </a:cxn>
                <a:cxn ang="0">
                  <a:pos x="1" y="3"/>
                </a:cxn>
              </a:cxnLst>
              <a:rect l="0" t="0" r="r" b="b"/>
              <a:pathLst>
                <a:path w="2" h="3">
                  <a:moveTo>
                    <a:pt x="1" y="3"/>
                  </a:moveTo>
                  <a:cubicBezTo>
                    <a:pt x="1" y="2"/>
                    <a:pt x="2" y="2"/>
                    <a:pt x="2" y="1"/>
                  </a:cubicBezTo>
                  <a:cubicBezTo>
                    <a:pt x="2" y="0"/>
                    <a:pt x="2" y="0"/>
                    <a:pt x="2" y="0"/>
                  </a:cubicBezTo>
                  <a:cubicBezTo>
                    <a:pt x="2" y="1"/>
                    <a:pt x="2" y="1"/>
                    <a:pt x="2" y="1"/>
                  </a:cubicBezTo>
                  <a:cubicBezTo>
                    <a:pt x="1" y="1"/>
                    <a:pt x="1" y="2"/>
                    <a:pt x="0" y="3"/>
                  </a:cubicBezTo>
                  <a:cubicBezTo>
                    <a:pt x="0" y="3"/>
                    <a:pt x="0" y="3"/>
                    <a:pt x="0" y="3"/>
                  </a:cubicBezTo>
                  <a:cubicBezTo>
                    <a:pt x="1" y="3"/>
                    <a:pt x="1" y="3"/>
                    <a:pt x="1" y="3"/>
                  </a:cubicBezTo>
                  <a:cubicBezTo>
                    <a:pt x="1" y="2"/>
                    <a:pt x="2" y="2"/>
                    <a:pt x="2" y="1"/>
                  </a:cubicBezTo>
                  <a:cubicBezTo>
                    <a:pt x="2" y="1"/>
                    <a:pt x="2" y="1"/>
                    <a:pt x="2" y="1"/>
                  </a:cubicBezTo>
                  <a:cubicBezTo>
                    <a:pt x="2" y="1"/>
                    <a:pt x="2" y="1"/>
                    <a:pt x="2" y="1"/>
                  </a:cubicBezTo>
                  <a:cubicBezTo>
                    <a:pt x="1" y="1"/>
                    <a:pt x="1" y="2"/>
                    <a:pt x="0" y="3"/>
                  </a:cubicBezTo>
                  <a:cubicBezTo>
                    <a:pt x="0" y="3"/>
                    <a:pt x="0" y="3"/>
                    <a:pt x="0" y="3"/>
                  </a:cubicBezTo>
                  <a:cubicBezTo>
                    <a:pt x="1" y="3"/>
                    <a:pt x="1" y="3"/>
                    <a:pt x="1" y="3"/>
                  </a:cubicBezTo>
                </a:path>
              </a:pathLst>
            </a:custGeom>
            <a:solidFill>
              <a:srgbClr val="FFFFFF"/>
            </a:solidFill>
            <a:ln w="9525">
              <a:noFill/>
              <a:round/>
              <a:headEnd/>
              <a:tailEnd/>
            </a:ln>
          </p:spPr>
          <p:txBody>
            <a:bodyPr/>
            <a:lstStyle/>
            <a:p>
              <a:pPr>
                <a:defRPr/>
              </a:pPr>
              <a:endParaRPr lang="en-US"/>
            </a:p>
          </p:txBody>
        </p:sp>
        <p:sp>
          <p:nvSpPr>
            <p:cNvPr id="178" name="Freeform 1600"/>
            <p:cNvSpPr>
              <a:spLocks/>
            </p:cNvSpPr>
            <p:nvPr userDrawn="1"/>
          </p:nvSpPr>
          <p:spPr bwMode="auto">
            <a:xfrm>
              <a:off x="459" y="341"/>
              <a:ext cx="1" cy="4"/>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000000"/>
            </a:solidFill>
            <a:ln w="9525">
              <a:noFill/>
              <a:round/>
              <a:headEnd/>
              <a:tailEnd/>
            </a:ln>
          </p:spPr>
          <p:txBody>
            <a:bodyPr/>
            <a:lstStyle/>
            <a:p>
              <a:pPr>
                <a:defRPr/>
              </a:pPr>
              <a:endParaRPr lang="en-US"/>
            </a:p>
          </p:txBody>
        </p:sp>
        <p:sp>
          <p:nvSpPr>
            <p:cNvPr id="179" name="Freeform 1601"/>
            <p:cNvSpPr>
              <a:spLocks/>
            </p:cNvSpPr>
            <p:nvPr userDrawn="1"/>
          </p:nvSpPr>
          <p:spPr bwMode="auto">
            <a:xfrm>
              <a:off x="459" y="339"/>
              <a:ext cx="1" cy="2"/>
            </a:xfrm>
            <a:custGeom>
              <a:avLst/>
              <a:gdLst/>
              <a:ahLst/>
              <a:cxnLst>
                <a:cxn ang="0">
                  <a:pos x="0" y="1"/>
                </a:cxn>
                <a:cxn ang="0">
                  <a:pos x="0" y="1"/>
                </a:cxn>
              </a:cxnLst>
              <a:rect l="0" t="0" r="r" b="b"/>
              <a:pathLst>
                <a:path h="1">
                  <a:moveTo>
                    <a:pt x="0" y="1"/>
                  </a:moveTo>
                  <a:cubicBezTo>
                    <a:pt x="0" y="1"/>
                    <a:pt x="0" y="0"/>
                    <a:pt x="0" y="1"/>
                  </a:cubicBezTo>
                </a:path>
              </a:pathLst>
            </a:custGeom>
            <a:solidFill>
              <a:srgbClr val="000000"/>
            </a:solidFill>
            <a:ln w="9525">
              <a:noFill/>
              <a:round/>
              <a:headEnd/>
              <a:tailEnd/>
            </a:ln>
          </p:spPr>
          <p:txBody>
            <a:bodyPr/>
            <a:lstStyle/>
            <a:p>
              <a:pPr>
                <a:defRPr/>
              </a:pPr>
              <a:endParaRPr lang="en-US"/>
            </a:p>
          </p:txBody>
        </p:sp>
        <p:sp>
          <p:nvSpPr>
            <p:cNvPr id="180" name="Freeform 1602"/>
            <p:cNvSpPr>
              <a:spLocks/>
            </p:cNvSpPr>
            <p:nvPr userDrawn="1"/>
          </p:nvSpPr>
          <p:spPr bwMode="auto">
            <a:xfrm>
              <a:off x="459" y="339"/>
              <a:ext cx="2" cy="2"/>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close/>
                </a:path>
              </a:pathLst>
            </a:custGeom>
            <a:solidFill>
              <a:srgbClr val="000000"/>
            </a:solidFill>
            <a:ln w="9525">
              <a:noFill/>
              <a:round/>
              <a:headEnd/>
              <a:tailEnd/>
            </a:ln>
          </p:spPr>
          <p:txBody>
            <a:bodyPr/>
            <a:lstStyle/>
            <a:p>
              <a:pPr>
                <a:defRPr/>
              </a:pPr>
              <a:endParaRPr lang="en-US"/>
            </a:p>
          </p:txBody>
        </p:sp>
        <p:sp>
          <p:nvSpPr>
            <p:cNvPr id="181" name="Freeform 1603"/>
            <p:cNvSpPr>
              <a:spLocks/>
            </p:cNvSpPr>
            <p:nvPr userDrawn="1"/>
          </p:nvSpPr>
          <p:spPr bwMode="auto">
            <a:xfrm>
              <a:off x="457" y="345"/>
              <a:ext cx="2" cy="2"/>
            </a:xfrm>
            <a:custGeom>
              <a:avLst/>
              <a:gdLst/>
              <a:ahLst/>
              <a:cxnLst>
                <a:cxn ang="0">
                  <a:pos x="0" y="0"/>
                </a:cxn>
                <a:cxn ang="0">
                  <a:pos x="1" y="0"/>
                </a:cxn>
                <a:cxn ang="0">
                  <a:pos x="0" y="0"/>
                </a:cxn>
              </a:cxnLst>
              <a:rect l="0" t="0" r="r" b="b"/>
              <a:pathLst>
                <a:path w="1" h="1">
                  <a:moveTo>
                    <a:pt x="0" y="0"/>
                  </a:moveTo>
                  <a:cubicBezTo>
                    <a:pt x="0" y="0"/>
                    <a:pt x="0" y="1"/>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82" name="Freeform 1604"/>
            <p:cNvSpPr>
              <a:spLocks/>
            </p:cNvSpPr>
            <p:nvPr userDrawn="1"/>
          </p:nvSpPr>
          <p:spPr bwMode="auto">
            <a:xfrm>
              <a:off x="457" y="345"/>
              <a:ext cx="2" cy="2"/>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183" name="Freeform 1605"/>
            <p:cNvSpPr>
              <a:spLocks/>
            </p:cNvSpPr>
            <p:nvPr userDrawn="1"/>
          </p:nvSpPr>
          <p:spPr bwMode="auto">
            <a:xfrm>
              <a:off x="459" y="341"/>
              <a:ext cx="2" cy="4"/>
            </a:xfrm>
            <a:custGeom>
              <a:avLst/>
              <a:gdLst/>
              <a:ahLst/>
              <a:cxnLst>
                <a:cxn ang="0">
                  <a:pos x="0" y="2"/>
                </a:cxn>
                <a:cxn ang="0">
                  <a:pos x="1" y="0"/>
                </a:cxn>
                <a:cxn ang="0">
                  <a:pos x="0" y="2"/>
                </a:cxn>
              </a:cxnLst>
              <a:rect l="0" t="0" r="r" b="b"/>
              <a:pathLst>
                <a:path w="1" h="2">
                  <a:moveTo>
                    <a:pt x="0" y="2"/>
                  </a:moveTo>
                  <a:cubicBezTo>
                    <a:pt x="0" y="1"/>
                    <a:pt x="0" y="0"/>
                    <a:pt x="1" y="0"/>
                  </a:cubicBezTo>
                  <a:cubicBezTo>
                    <a:pt x="0" y="0"/>
                    <a:pt x="0" y="1"/>
                    <a:pt x="0" y="2"/>
                  </a:cubicBezTo>
                </a:path>
              </a:pathLst>
            </a:custGeom>
            <a:solidFill>
              <a:srgbClr val="FFFFFF"/>
            </a:solidFill>
            <a:ln w="9525">
              <a:noFill/>
              <a:round/>
              <a:headEnd/>
              <a:tailEnd/>
            </a:ln>
          </p:spPr>
          <p:txBody>
            <a:bodyPr/>
            <a:lstStyle/>
            <a:p>
              <a:pPr>
                <a:defRPr/>
              </a:pPr>
              <a:endParaRPr lang="en-US"/>
            </a:p>
          </p:txBody>
        </p:sp>
        <p:sp>
          <p:nvSpPr>
            <p:cNvPr id="184" name="Freeform 1606"/>
            <p:cNvSpPr>
              <a:spLocks/>
            </p:cNvSpPr>
            <p:nvPr userDrawn="1"/>
          </p:nvSpPr>
          <p:spPr bwMode="auto">
            <a:xfrm>
              <a:off x="459" y="341"/>
              <a:ext cx="2" cy="4"/>
            </a:xfrm>
            <a:custGeom>
              <a:avLst/>
              <a:gdLst/>
              <a:ahLst/>
              <a:cxnLst>
                <a:cxn ang="0">
                  <a:pos x="0" y="2"/>
                </a:cxn>
                <a:cxn ang="0">
                  <a:pos x="1" y="0"/>
                </a:cxn>
                <a:cxn ang="0">
                  <a:pos x="1" y="0"/>
                </a:cxn>
                <a:cxn ang="0">
                  <a:pos x="0" y="0"/>
                </a:cxn>
                <a:cxn ang="0">
                  <a:pos x="0" y="1"/>
                </a:cxn>
                <a:cxn ang="0">
                  <a:pos x="0" y="2"/>
                </a:cxn>
                <a:cxn ang="0">
                  <a:pos x="0" y="2"/>
                </a:cxn>
                <a:cxn ang="0">
                  <a:pos x="0" y="2"/>
                </a:cxn>
                <a:cxn ang="0">
                  <a:pos x="0" y="1"/>
                </a:cxn>
                <a:cxn ang="0">
                  <a:pos x="1" y="0"/>
                </a:cxn>
                <a:cxn ang="0">
                  <a:pos x="1" y="0"/>
                </a:cxn>
                <a:cxn ang="0">
                  <a:pos x="0" y="0"/>
                </a:cxn>
                <a:cxn ang="0">
                  <a:pos x="0" y="1"/>
                </a:cxn>
                <a:cxn ang="0">
                  <a:pos x="0" y="2"/>
                </a:cxn>
                <a:cxn ang="0">
                  <a:pos x="0" y="2"/>
                </a:cxn>
              </a:cxnLst>
              <a:rect l="0" t="0" r="r" b="b"/>
              <a:pathLst>
                <a:path w="1" h="2">
                  <a:moveTo>
                    <a:pt x="0" y="2"/>
                  </a:moveTo>
                  <a:cubicBezTo>
                    <a:pt x="1"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cubicBezTo>
                    <a:pt x="0" y="2"/>
                    <a:pt x="0" y="2"/>
                    <a:pt x="0" y="2"/>
                  </a:cubicBezTo>
                  <a:cubicBezTo>
                    <a:pt x="0" y="1"/>
                    <a:pt x="0" y="1"/>
                    <a:pt x="0" y="1"/>
                  </a:cubicBezTo>
                  <a:cubicBezTo>
                    <a:pt x="0"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185" name="Freeform 1607"/>
            <p:cNvSpPr>
              <a:spLocks/>
            </p:cNvSpPr>
            <p:nvPr userDrawn="1"/>
          </p:nvSpPr>
          <p:spPr bwMode="auto">
            <a:xfrm>
              <a:off x="461" y="334"/>
              <a:ext cx="4"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000000"/>
            </a:solidFill>
            <a:ln w="9525">
              <a:noFill/>
              <a:round/>
              <a:headEnd/>
              <a:tailEnd/>
            </a:ln>
          </p:spPr>
          <p:txBody>
            <a:bodyPr/>
            <a:lstStyle/>
            <a:p>
              <a:pPr>
                <a:defRPr/>
              </a:pPr>
              <a:endParaRPr lang="en-US"/>
            </a:p>
          </p:txBody>
        </p:sp>
        <p:sp>
          <p:nvSpPr>
            <p:cNvPr id="186" name="Freeform 1608"/>
            <p:cNvSpPr>
              <a:spLocks/>
            </p:cNvSpPr>
            <p:nvPr userDrawn="1"/>
          </p:nvSpPr>
          <p:spPr bwMode="auto">
            <a:xfrm>
              <a:off x="461" y="332"/>
              <a:ext cx="4" cy="5"/>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close/>
                </a:path>
              </a:pathLst>
            </a:custGeom>
            <a:solidFill>
              <a:srgbClr val="000000"/>
            </a:solidFill>
            <a:ln w="9525">
              <a:noFill/>
              <a:round/>
              <a:headEnd/>
              <a:tailEnd/>
            </a:ln>
          </p:spPr>
          <p:txBody>
            <a:bodyPr/>
            <a:lstStyle/>
            <a:p>
              <a:pPr>
                <a:defRPr/>
              </a:pPr>
              <a:endParaRPr lang="en-US"/>
            </a:p>
          </p:txBody>
        </p:sp>
        <p:sp>
          <p:nvSpPr>
            <p:cNvPr id="187" name="Freeform 1609"/>
            <p:cNvSpPr>
              <a:spLocks/>
            </p:cNvSpPr>
            <p:nvPr userDrawn="1"/>
          </p:nvSpPr>
          <p:spPr bwMode="auto">
            <a:xfrm>
              <a:off x="449" y="34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defRPr/>
              </a:pPr>
              <a:endParaRPr lang="en-US"/>
            </a:p>
          </p:txBody>
        </p:sp>
        <p:sp>
          <p:nvSpPr>
            <p:cNvPr id="188" name="Freeform 1610"/>
            <p:cNvSpPr>
              <a:spLocks/>
            </p:cNvSpPr>
            <p:nvPr userDrawn="1"/>
          </p:nvSpPr>
          <p:spPr bwMode="auto">
            <a:xfrm>
              <a:off x="449" y="347"/>
              <a:ext cx="2" cy="1"/>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189" name="Freeform 1611"/>
            <p:cNvSpPr>
              <a:spLocks/>
            </p:cNvSpPr>
            <p:nvPr userDrawn="1"/>
          </p:nvSpPr>
          <p:spPr bwMode="auto">
            <a:xfrm>
              <a:off x="455" y="34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190" name="Freeform 1612"/>
            <p:cNvSpPr>
              <a:spLocks/>
            </p:cNvSpPr>
            <p:nvPr userDrawn="1"/>
          </p:nvSpPr>
          <p:spPr bwMode="auto">
            <a:xfrm>
              <a:off x="451" y="332"/>
              <a:ext cx="6" cy="13"/>
            </a:xfrm>
            <a:custGeom>
              <a:avLst/>
              <a:gdLst/>
              <a:ahLst/>
              <a:cxnLst>
                <a:cxn ang="0">
                  <a:pos x="0" y="5"/>
                </a:cxn>
                <a:cxn ang="0">
                  <a:pos x="1" y="6"/>
                </a:cxn>
                <a:cxn ang="0">
                  <a:pos x="1" y="6"/>
                </a:cxn>
                <a:cxn ang="0">
                  <a:pos x="1" y="6"/>
                </a:cxn>
                <a:cxn ang="0">
                  <a:pos x="2" y="5"/>
                </a:cxn>
                <a:cxn ang="0">
                  <a:pos x="2" y="0"/>
                </a:cxn>
                <a:cxn ang="0">
                  <a:pos x="1" y="0"/>
                </a:cxn>
                <a:cxn ang="0">
                  <a:pos x="0" y="5"/>
                </a:cxn>
              </a:cxnLst>
              <a:rect l="0" t="0" r="r" b="b"/>
              <a:pathLst>
                <a:path w="3" h="6">
                  <a:moveTo>
                    <a:pt x="0" y="5"/>
                  </a:moveTo>
                  <a:cubicBezTo>
                    <a:pt x="0" y="5"/>
                    <a:pt x="0" y="6"/>
                    <a:pt x="1" y="6"/>
                  </a:cubicBezTo>
                  <a:cubicBezTo>
                    <a:pt x="1" y="6"/>
                    <a:pt x="1" y="6"/>
                    <a:pt x="1" y="6"/>
                  </a:cubicBezTo>
                  <a:cubicBezTo>
                    <a:pt x="1" y="6"/>
                    <a:pt x="1" y="6"/>
                    <a:pt x="1" y="6"/>
                  </a:cubicBezTo>
                  <a:cubicBezTo>
                    <a:pt x="2" y="5"/>
                    <a:pt x="1" y="5"/>
                    <a:pt x="2" y="5"/>
                  </a:cubicBezTo>
                  <a:cubicBezTo>
                    <a:pt x="3" y="3"/>
                    <a:pt x="1" y="2"/>
                    <a:pt x="2" y="0"/>
                  </a:cubicBezTo>
                  <a:cubicBezTo>
                    <a:pt x="1" y="0"/>
                    <a:pt x="1" y="0"/>
                    <a:pt x="1" y="0"/>
                  </a:cubicBezTo>
                  <a:cubicBezTo>
                    <a:pt x="1" y="2"/>
                    <a:pt x="0" y="4"/>
                    <a:pt x="0" y="5"/>
                  </a:cubicBezTo>
                </a:path>
              </a:pathLst>
            </a:custGeom>
            <a:solidFill>
              <a:srgbClr val="FFFFFF"/>
            </a:solidFill>
            <a:ln w="9525">
              <a:noFill/>
              <a:round/>
              <a:headEnd/>
              <a:tailEnd/>
            </a:ln>
          </p:spPr>
          <p:txBody>
            <a:bodyPr/>
            <a:lstStyle/>
            <a:p>
              <a:pPr>
                <a:defRPr/>
              </a:pPr>
              <a:endParaRPr lang="en-US"/>
            </a:p>
          </p:txBody>
        </p:sp>
        <p:sp>
          <p:nvSpPr>
            <p:cNvPr id="191" name="Freeform 1613"/>
            <p:cNvSpPr>
              <a:spLocks/>
            </p:cNvSpPr>
            <p:nvPr userDrawn="1"/>
          </p:nvSpPr>
          <p:spPr bwMode="auto">
            <a:xfrm>
              <a:off x="455" y="332"/>
              <a:ext cx="4" cy="12"/>
            </a:xfrm>
            <a:custGeom>
              <a:avLst/>
              <a:gdLst/>
              <a:ahLst/>
              <a:cxnLst>
                <a:cxn ang="0">
                  <a:pos x="1" y="4"/>
                </a:cxn>
                <a:cxn ang="0">
                  <a:pos x="1" y="5"/>
                </a:cxn>
                <a:cxn ang="0">
                  <a:pos x="1" y="3"/>
                </a:cxn>
                <a:cxn ang="0">
                  <a:pos x="1" y="4"/>
                </a:cxn>
                <a:cxn ang="0">
                  <a:pos x="1" y="4"/>
                </a:cxn>
                <a:cxn ang="0">
                  <a:pos x="2" y="4"/>
                </a:cxn>
                <a:cxn ang="0">
                  <a:pos x="1" y="2"/>
                </a:cxn>
                <a:cxn ang="0">
                  <a:pos x="1" y="3"/>
                </a:cxn>
                <a:cxn ang="0">
                  <a:pos x="1" y="0"/>
                </a:cxn>
                <a:cxn ang="0">
                  <a:pos x="1" y="4"/>
                </a:cxn>
              </a:cxnLst>
              <a:rect l="0" t="0" r="r" b="b"/>
              <a:pathLst>
                <a:path w="2" h="5">
                  <a:moveTo>
                    <a:pt x="1" y="4"/>
                  </a:moveTo>
                  <a:cubicBezTo>
                    <a:pt x="1" y="4"/>
                    <a:pt x="1" y="4"/>
                    <a:pt x="1" y="5"/>
                  </a:cubicBezTo>
                  <a:cubicBezTo>
                    <a:pt x="1" y="4"/>
                    <a:pt x="1" y="4"/>
                    <a:pt x="1" y="3"/>
                  </a:cubicBezTo>
                  <a:cubicBezTo>
                    <a:pt x="1" y="4"/>
                    <a:pt x="1" y="4"/>
                    <a:pt x="1" y="4"/>
                  </a:cubicBezTo>
                  <a:cubicBezTo>
                    <a:pt x="1" y="4"/>
                    <a:pt x="1" y="4"/>
                    <a:pt x="1" y="4"/>
                  </a:cubicBezTo>
                  <a:cubicBezTo>
                    <a:pt x="2" y="4"/>
                    <a:pt x="2" y="4"/>
                    <a:pt x="2" y="4"/>
                  </a:cubicBezTo>
                  <a:cubicBezTo>
                    <a:pt x="1" y="3"/>
                    <a:pt x="1" y="3"/>
                    <a:pt x="1" y="2"/>
                  </a:cubicBezTo>
                  <a:cubicBezTo>
                    <a:pt x="1" y="3"/>
                    <a:pt x="1" y="3"/>
                    <a:pt x="1" y="3"/>
                  </a:cubicBezTo>
                  <a:cubicBezTo>
                    <a:pt x="0" y="2"/>
                    <a:pt x="1" y="1"/>
                    <a:pt x="1" y="0"/>
                  </a:cubicBezTo>
                  <a:cubicBezTo>
                    <a:pt x="1" y="2"/>
                    <a:pt x="0" y="2"/>
                    <a:pt x="1" y="4"/>
                  </a:cubicBezTo>
                </a:path>
              </a:pathLst>
            </a:custGeom>
            <a:solidFill>
              <a:srgbClr val="FFFFFF"/>
            </a:solidFill>
            <a:ln w="9525">
              <a:noFill/>
              <a:round/>
              <a:headEnd/>
              <a:tailEnd/>
            </a:ln>
          </p:spPr>
          <p:txBody>
            <a:bodyPr/>
            <a:lstStyle/>
            <a:p>
              <a:pPr>
                <a:defRPr/>
              </a:pPr>
              <a:endParaRPr lang="en-US"/>
            </a:p>
          </p:txBody>
        </p:sp>
        <p:sp>
          <p:nvSpPr>
            <p:cNvPr id="192" name="Freeform 1614"/>
            <p:cNvSpPr>
              <a:spLocks/>
            </p:cNvSpPr>
            <p:nvPr userDrawn="1"/>
          </p:nvSpPr>
          <p:spPr bwMode="auto">
            <a:xfrm>
              <a:off x="455" y="332"/>
              <a:ext cx="4" cy="12"/>
            </a:xfrm>
            <a:custGeom>
              <a:avLst/>
              <a:gdLst/>
              <a:ahLst/>
              <a:cxnLst>
                <a:cxn ang="0">
                  <a:pos x="1" y="5"/>
                </a:cxn>
                <a:cxn ang="0">
                  <a:pos x="1" y="5"/>
                </a:cxn>
                <a:cxn ang="0">
                  <a:pos x="1" y="3"/>
                </a:cxn>
                <a:cxn ang="0">
                  <a:pos x="1" y="3"/>
                </a:cxn>
                <a:cxn ang="0">
                  <a:pos x="1" y="4"/>
                </a:cxn>
                <a:cxn ang="0">
                  <a:pos x="2" y="4"/>
                </a:cxn>
                <a:cxn ang="0">
                  <a:pos x="1" y="4"/>
                </a:cxn>
                <a:cxn ang="0">
                  <a:pos x="2" y="4"/>
                </a:cxn>
                <a:cxn ang="0">
                  <a:pos x="1" y="2"/>
                </a:cxn>
                <a:cxn ang="0">
                  <a:pos x="1" y="1"/>
                </a:cxn>
                <a:cxn ang="0">
                  <a:pos x="0" y="3"/>
                </a:cxn>
                <a:cxn ang="0">
                  <a:pos x="1" y="2"/>
                </a:cxn>
                <a:cxn ang="0">
                  <a:pos x="1" y="1"/>
                </a:cxn>
                <a:cxn ang="0">
                  <a:pos x="1" y="0"/>
                </a:cxn>
                <a:cxn ang="0">
                  <a:pos x="0" y="3"/>
                </a:cxn>
                <a:cxn ang="0">
                  <a:pos x="1" y="4"/>
                </a:cxn>
                <a:cxn ang="0">
                  <a:pos x="1" y="3"/>
                </a:cxn>
                <a:cxn ang="0">
                  <a:pos x="1" y="0"/>
                </a:cxn>
                <a:cxn ang="0">
                  <a:pos x="1" y="1"/>
                </a:cxn>
                <a:cxn ang="0">
                  <a:pos x="1" y="3"/>
                </a:cxn>
                <a:cxn ang="0">
                  <a:pos x="1" y="3"/>
                </a:cxn>
                <a:cxn ang="0">
                  <a:pos x="1" y="2"/>
                </a:cxn>
                <a:cxn ang="0">
                  <a:pos x="1" y="2"/>
                </a:cxn>
                <a:cxn ang="0">
                  <a:pos x="2" y="4"/>
                </a:cxn>
                <a:cxn ang="0">
                  <a:pos x="2" y="3"/>
                </a:cxn>
                <a:cxn ang="0">
                  <a:pos x="1" y="3"/>
                </a:cxn>
                <a:cxn ang="0">
                  <a:pos x="1" y="4"/>
                </a:cxn>
                <a:cxn ang="0">
                  <a:pos x="1" y="3"/>
                </a:cxn>
                <a:cxn ang="0">
                  <a:pos x="1" y="3"/>
                </a:cxn>
                <a:cxn ang="0">
                  <a:pos x="1" y="5"/>
                </a:cxn>
                <a:cxn ang="0">
                  <a:pos x="1" y="5"/>
                </a:cxn>
                <a:cxn ang="0">
                  <a:pos x="0" y="4"/>
                </a:cxn>
              </a:cxnLst>
              <a:rect l="0" t="0" r="r" b="b"/>
              <a:pathLst>
                <a:path w="2" h="5">
                  <a:moveTo>
                    <a:pt x="0" y="4"/>
                  </a:moveTo>
                  <a:cubicBezTo>
                    <a:pt x="1" y="4"/>
                    <a:pt x="1" y="4"/>
                    <a:pt x="1" y="5"/>
                  </a:cubicBezTo>
                  <a:cubicBezTo>
                    <a:pt x="1" y="5"/>
                    <a:pt x="1" y="5"/>
                    <a:pt x="1" y="5"/>
                  </a:cubicBezTo>
                  <a:cubicBezTo>
                    <a:pt x="1" y="5"/>
                    <a:pt x="1" y="5"/>
                    <a:pt x="1" y="5"/>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3"/>
                    <a:pt x="1" y="3"/>
                    <a:pt x="1" y="2"/>
                  </a:cubicBezTo>
                  <a:cubicBezTo>
                    <a:pt x="1" y="2"/>
                    <a:pt x="1" y="2"/>
                    <a:pt x="1" y="2"/>
                  </a:cubicBezTo>
                  <a:cubicBezTo>
                    <a:pt x="1" y="1"/>
                    <a:pt x="1" y="1"/>
                    <a:pt x="1" y="1"/>
                  </a:cubicBezTo>
                  <a:cubicBezTo>
                    <a:pt x="1" y="2"/>
                    <a:pt x="1" y="2"/>
                    <a:pt x="1" y="2"/>
                  </a:cubicBezTo>
                  <a:cubicBezTo>
                    <a:pt x="0" y="3"/>
                    <a:pt x="0" y="3"/>
                    <a:pt x="0" y="3"/>
                  </a:cubicBezTo>
                  <a:cubicBezTo>
                    <a:pt x="1" y="3"/>
                    <a:pt x="1" y="3"/>
                    <a:pt x="1" y="3"/>
                  </a:cubicBezTo>
                  <a:cubicBezTo>
                    <a:pt x="1" y="2"/>
                    <a:pt x="1" y="2"/>
                    <a:pt x="1" y="2"/>
                  </a:cubicBezTo>
                  <a:cubicBezTo>
                    <a:pt x="1" y="2"/>
                    <a:pt x="1" y="2"/>
                    <a:pt x="1" y="2"/>
                  </a:cubicBezTo>
                  <a:cubicBezTo>
                    <a:pt x="1" y="2"/>
                    <a:pt x="1" y="1"/>
                    <a:pt x="1" y="1"/>
                  </a:cubicBezTo>
                  <a:cubicBezTo>
                    <a:pt x="1" y="0"/>
                    <a:pt x="1" y="0"/>
                    <a:pt x="1" y="0"/>
                  </a:cubicBezTo>
                  <a:cubicBezTo>
                    <a:pt x="1" y="0"/>
                    <a:pt x="1" y="0"/>
                    <a:pt x="1" y="0"/>
                  </a:cubicBezTo>
                  <a:cubicBezTo>
                    <a:pt x="1" y="0"/>
                    <a:pt x="1" y="0"/>
                    <a:pt x="1" y="0"/>
                  </a:cubicBezTo>
                  <a:cubicBezTo>
                    <a:pt x="0" y="2"/>
                    <a:pt x="0" y="2"/>
                    <a:pt x="0" y="3"/>
                  </a:cubicBezTo>
                  <a:cubicBezTo>
                    <a:pt x="0" y="4"/>
                    <a:pt x="0" y="4"/>
                    <a:pt x="0" y="4"/>
                  </a:cubicBezTo>
                  <a:cubicBezTo>
                    <a:pt x="1" y="4"/>
                    <a:pt x="1" y="4"/>
                    <a:pt x="1" y="4"/>
                  </a:cubicBezTo>
                  <a:cubicBezTo>
                    <a:pt x="1" y="4"/>
                    <a:pt x="1" y="4"/>
                    <a:pt x="1" y="4"/>
                  </a:cubicBezTo>
                  <a:cubicBezTo>
                    <a:pt x="1" y="3"/>
                    <a:pt x="1" y="3"/>
                    <a:pt x="1" y="3"/>
                  </a:cubicBezTo>
                  <a:cubicBezTo>
                    <a:pt x="1" y="2"/>
                    <a:pt x="1" y="2"/>
                    <a:pt x="1" y="0"/>
                  </a:cubicBezTo>
                  <a:cubicBezTo>
                    <a:pt x="1" y="0"/>
                    <a:pt x="1" y="0"/>
                    <a:pt x="1" y="0"/>
                  </a:cubicBezTo>
                  <a:cubicBezTo>
                    <a:pt x="1" y="0"/>
                    <a:pt x="1" y="0"/>
                    <a:pt x="1" y="0"/>
                  </a:cubicBezTo>
                  <a:cubicBezTo>
                    <a:pt x="1" y="1"/>
                    <a:pt x="1" y="1"/>
                    <a:pt x="1" y="1"/>
                  </a:cubicBezTo>
                  <a:cubicBezTo>
                    <a:pt x="1" y="1"/>
                    <a:pt x="0" y="2"/>
                    <a:pt x="0"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3"/>
                    <a:pt x="1" y="3"/>
                    <a:pt x="1" y="4"/>
                  </a:cubicBezTo>
                  <a:cubicBezTo>
                    <a:pt x="2" y="4"/>
                    <a:pt x="2" y="4"/>
                    <a:pt x="2" y="4"/>
                  </a:cubicBezTo>
                  <a:cubicBezTo>
                    <a:pt x="2" y="4"/>
                    <a:pt x="2" y="4"/>
                    <a:pt x="2" y="4"/>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5"/>
                    <a:pt x="1" y="5"/>
                    <a:pt x="1" y="5"/>
                  </a:cubicBezTo>
                  <a:cubicBezTo>
                    <a:pt x="1" y="5"/>
                    <a:pt x="1" y="5"/>
                    <a:pt x="1" y="5"/>
                  </a:cubicBezTo>
                  <a:cubicBezTo>
                    <a:pt x="1" y="5"/>
                    <a:pt x="1" y="5"/>
                    <a:pt x="1" y="5"/>
                  </a:cubicBezTo>
                  <a:cubicBezTo>
                    <a:pt x="1" y="4"/>
                    <a:pt x="1" y="4"/>
                    <a:pt x="1" y="4"/>
                  </a:cubicBezTo>
                  <a:cubicBezTo>
                    <a:pt x="0" y="4"/>
                    <a:pt x="0" y="4"/>
                    <a:pt x="0" y="4"/>
                  </a:cubicBezTo>
                  <a:cubicBezTo>
                    <a:pt x="0" y="4"/>
                    <a:pt x="0" y="4"/>
                    <a:pt x="0" y="4"/>
                  </a:cubicBezTo>
                </a:path>
              </a:pathLst>
            </a:custGeom>
            <a:solidFill>
              <a:srgbClr val="FFFFFF"/>
            </a:solidFill>
            <a:ln w="9525">
              <a:noFill/>
              <a:round/>
              <a:headEnd/>
              <a:tailEnd/>
            </a:ln>
          </p:spPr>
          <p:txBody>
            <a:bodyPr/>
            <a:lstStyle/>
            <a:p>
              <a:pPr>
                <a:defRPr/>
              </a:pPr>
              <a:endParaRPr lang="en-US"/>
            </a:p>
          </p:txBody>
        </p:sp>
        <p:sp>
          <p:nvSpPr>
            <p:cNvPr id="193" name="Freeform 1615"/>
            <p:cNvSpPr>
              <a:spLocks/>
            </p:cNvSpPr>
            <p:nvPr userDrawn="1"/>
          </p:nvSpPr>
          <p:spPr bwMode="auto">
            <a:xfrm>
              <a:off x="457" y="330"/>
              <a:ext cx="2" cy="2"/>
            </a:xfrm>
            <a:custGeom>
              <a:avLst/>
              <a:gdLst/>
              <a:ahLst/>
              <a:cxnLst>
                <a:cxn ang="0">
                  <a:pos x="1" y="1"/>
                </a:cxn>
                <a:cxn ang="0">
                  <a:pos x="1" y="1"/>
                </a:cxn>
                <a:cxn ang="0">
                  <a:pos x="1" y="0"/>
                </a:cxn>
                <a:cxn ang="0">
                  <a:pos x="1" y="0"/>
                </a:cxn>
                <a:cxn ang="0">
                  <a:pos x="1" y="1"/>
                </a:cxn>
              </a:cxnLst>
              <a:rect l="0" t="0" r="r" b="b"/>
              <a:pathLst>
                <a:path w="1" h="1">
                  <a:moveTo>
                    <a:pt x="1" y="1"/>
                  </a:moveTo>
                  <a:cubicBezTo>
                    <a:pt x="1" y="1"/>
                    <a:pt x="1" y="1"/>
                    <a:pt x="1" y="1"/>
                  </a:cubicBezTo>
                  <a:cubicBezTo>
                    <a:pt x="1" y="1"/>
                    <a:pt x="1" y="1"/>
                    <a:pt x="1" y="0"/>
                  </a:cubicBezTo>
                  <a:cubicBezTo>
                    <a:pt x="0" y="0"/>
                    <a:pt x="1" y="1"/>
                    <a:pt x="1" y="0"/>
                  </a:cubicBezTo>
                  <a:cubicBezTo>
                    <a:pt x="1" y="1"/>
                    <a:pt x="1" y="1"/>
                    <a:pt x="1" y="1"/>
                  </a:cubicBezTo>
                </a:path>
              </a:pathLst>
            </a:custGeom>
            <a:solidFill>
              <a:srgbClr val="FFFFFF"/>
            </a:solidFill>
            <a:ln w="9525">
              <a:noFill/>
              <a:round/>
              <a:headEnd/>
              <a:tailEnd/>
            </a:ln>
          </p:spPr>
          <p:txBody>
            <a:bodyPr/>
            <a:lstStyle/>
            <a:p>
              <a:pPr>
                <a:defRPr/>
              </a:pPr>
              <a:endParaRPr lang="en-US"/>
            </a:p>
          </p:txBody>
        </p:sp>
        <p:sp>
          <p:nvSpPr>
            <p:cNvPr id="194" name="Freeform 1616"/>
            <p:cNvSpPr>
              <a:spLocks/>
            </p:cNvSpPr>
            <p:nvPr userDrawn="1"/>
          </p:nvSpPr>
          <p:spPr bwMode="auto">
            <a:xfrm>
              <a:off x="457" y="330"/>
              <a:ext cx="2" cy="4"/>
            </a:xfrm>
            <a:custGeom>
              <a:avLst/>
              <a:gdLst/>
              <a:ahLst/>
              <a:cxnLst>
                <a:cxn ang="0">
                  <a:pos x="1" y="2"/>
                </a:cxn>
                <a:cxn ang="0">
                  <a:pos x="1" y="1"/>
                </a:cxn>
                <a:cxn ang="0">
                  <a:pos x="1" y="0"/>
                </a:cxn>
                <a:cxn ang="0">
                  <a:pos x="0" y="0"/>
                </a:cxn>
                <a:cxn ang="0">
                  <a:pos x="0" y="1"/>
                </a:cxn>
                <a:cxn ang="0">
                  <a:pos x="0" y="1"/>
                </a:cxn>
                <a:cxn ang="0">
                  <a:pos x="1" y="1"/>
                </a:cxn>
                <a:cxn ang="0">
                  <a:pos x="1" y="0"/>
                </a:cxn>
                <a:cxn ang="0">
                  <a:pos x="0" y="0"/>
                </a:cxn>
                <a:cxn ang="0">
                  <a:pos x="0" y="1"/>
                </a:cxn>
                <a:cxn ang="0">
                  <a:pos x="1" y="1"/>
                </a:cxn>
                <a:cxn ang="0">
                  <a:pos x="1" y="0"/>
                </a:cxn>
                <a:cxn ang="0">
                  <a:pos x="0" y="1"/>
                </a:cxn>
                <a:cxn ang="0">
                  <a:pos x="1" y="1"/>
                </a:cxn>
                <a:cxn ang="0">
                  <a:pos x="0" y="1"/>
                </a:cxn>
                <a:cxn ang="0">
                  <a:pos x="0" y="1"/>
                </a:cxn>
                <a:cxn ang="0">
                  <a:pos x="0" y="1"/>
                </a:cxn>
                <a:cxn ang="0">
                  <a:pos x="1" y="1"/>
                </a:cxn>
                <a:cxn ang="0">
                  <a:pos x="1" y="1"/>
                </a:cxn>
                <a:cxn ang="0">
                  <a:pos x="0" y="1"/>
                </a:cxn>
                <a:cxn ang="0">
                  <a:pos x="1" y="0"/>
                </a:cxn>
                <a:cxn ang="0">
                  <a:pos x="1" y="0"/>
                </a:cxn>
                <a:cxn ang="0">
                  <a:pos x="1" y="1"/>
                </a:cxn>
                <a:cxn ang="0">
                  <a:pos x="1" y="0"/>
                </a:cxn>
                <a:cxn ang="0">
                  <a:pos x="1" y="0"/>
                </a:cxn>
                <a:cxn ang="0">
                  <a:pos x="1" y="0"/>
                </a:cxn>
                <a:cxn ang="0">
                  <a:pos x="1" y="1"/>
                </a:cxn>
                <a:cxn ang="0">
                  <a:pos x="1" y="0"/>
                </a:cxn>
                <a:cxn ang="0">
                  <a:pos x="1" y="0"/>
                </a:cxn>
                <a:cxn ang="0">
                  <a:pos x="1" y="1"/>
                </a:cxn>
                <a:cxn ang="0">
                  <a:pos x="1" y="1"/>
                </a:cxn>
                <a:cxn ang="0">
                  <a:pos x="1" y="1"/>
                </a:cxn>
                <a:cxn ang="0">
                  <a:pos x="1" y="1"/>
                </a:cxn>
                <a:cxn ang="0">
                  <a:pos x="1" y="0"/>
                </a:cxn>
                <a:cxn ang="0">
                  <a:pos x="1" y="2"/>
                </a:cxn>
                <a:cxn ang="0">
                  <a:pos x="1" y="1"/>
                </a:cxn>
                <a:cxn ang="0">
                  <a:pos x="0" y="1"/>
                </a:cxn>
              </a:cxnLst>
              <a:rect l="0" t="0" r="r" b="b"/>
              <a:pathLst>
                <a:path w="1" h="2">
                  <a:moveTo>
                    <a:pt x="0" y="1"/>
                  </a:moveTo>
                  <a:cubicBezTo>
                    <a:pt x="1" y="2"/>
                    <a:pt x="1" y="2"/>
                    <a:pt x="1" y="2"/>
                  </a:cubicBezTo>
                  <a:cubicBezTo>
                    <a:pt x="1" y="2"/>
                    <a:pt x="1" y="2"/>
                    <a:pt x="1" y="2"/>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0"/>
                    <a:pt x="1" y="0"/>
                    <a:pt x="1" y="0"/>
                  </a:cubicBezTo>
                  <a:cubicBezTo>
                    <a:pt x="0" y="1"/>
                    <a:pt x="0" y="1"/>
                    <a:pt x="0" y="1"/>
                  </a:cubicBezTo>
                  <a:cubicBezTo>
                    <a:pt x="1" y="1"/>
                    <a:pt x="1" y="1"/>
                    <a:pt x="1" y="1"/>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0" y="0"/>
                    <a:pt x="0" y="0"/>
                    <a:pt x="0" y="0"/>
                  </a:cubicBezTo>
                  <a:cubicBezTo>
                    <a:pt x="1" y="1"/>
                    <a:pt x="1" y="1"/>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195" name="Freeform 1617"/>
            <p:cNvSpPr>
              <a:spLocks/>
            </p:cNvSpPr>
            <p:nvPr userDrawn="1"/>
          </p:nvSpPr>
          <p:spPr bwMode="auto">
            <a:xfrm>
              <a:off x="459" y="337"/>
              <a:ext cx="1"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defRPr/>
              </a:pPr>
              <a:endParaRPr lang="en-US"/>
            </a:p>
          </p:txBody>
        </p:sp>
        <p:sp>
          <p:nvSpPr>
            <p:cNvPr id="196" name="Freeform 1618"/>
            <p:cNvSpPr>
              <a:spLocks/>
            </p:cNvSpPr>
            <p:nvPr userDrawn="1"/>
          </p:nvSpPr>
          <p:spPr bwMode="auto">
            <a:xfrm>
              <a:off x="459" y="33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defRPr/>
              </a:pPr>
              <a:endParaRPr lang="en-US"/>
            </a:p>
          </p:txBody>
        </p:sp>
        <p:sp>
          <p:nvSpPr>
            <p:cNvPr id="197" name="Freeform 1619"/>
            <p:cNvSpPr>
              <a:spLocks/>
            </p:cNvSpPr>
            <p:nvPr userDrawn="1"/>
          </p:nvSpPr>
          <p:spPr bwMode="auto">
            <a:xfrm>
              <a:off x="459" y="334"/>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defRPr/>
              </a:pPr>
              <a:endParaRPr lang="en-US"/>
            </a:p>
          </p:txBody>
        </p:sp>
        <p:sp>
          <p:nvSpPr>
            <p:cNvPr id="198" name="Freeform 1620"/>
            <p:cNvSpPr>
              <a:spLocks/>
            </p:cNvSpPr>
            <p:nvPr userDrawn="1"/>
          </p:nvSpPr>
          <p:spPr bwMode="auto">
            <a:xfrm>
              <a:off x="459" y="334"/>
              <a:ext cx="2" cy="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FFFFFF"/>
            </a:solidFill>
            <a:ln w="9525">
              <a:noFill/>
              <a:round/>
              <a:headEnd/>
              <a:tailEnd/>
            </a:ln>
          </p:spPr>
          <p:txBody>
            <a:bodyPr/>
            <a:lstStyle/>
            <a:p>
              <a:pPr>
                <a:defRPr/>
              </a:pPr>
              <a:endParaRPr lang="en-US"/>
            </a:p>
          </p:txBody>
        </p:sp>
        <p:sp>
          <p:nvSpPr>
            <p:cNvPr id="199" name="Freeform 1621"/>
            <p:cNvSpPr>
              <a:spLocks/>
            </p:cNvSpPr>
            <p:nvPr userDrawn="1"/>
          </p:nvSpPr>
          <p:spPr bwMode="auto">
            <a:xfrm>
              <a:off x="459" y="330"/>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200" name="Freeform 1622"/>
            <p:cNvSpPr>
              <a:spLocks/>
            </p:cNvSpPr>
            <p:nvPr userDrawn="1"/>
          </p:nvSpPr>
          <p:spPr bwMode="auto">
            <a:xfrm>
              <a:off x="449" y="322"/>
              <a:ext cx="4" cy="4"/>
            </a:xfrm>
            <a:custGeom>
              <a:avLst/>
              <a:gdLst/>
              <a:ahLst/>
              <a:cxnLst>
                <a:cxn ang="0">
                  <a:pos x="1" y="1"/>
                </a:cxn>
                <a:cxn ang="0">
                  <a:pos x="1" y="1"/>
                </a:cxn>
                <a:cxn ang="0">
                  <a:pos x="1" y="2"/>
                </a:cxn>
                <a:cxn ang="0">
                  <a:pos x="2" y="2"/>
                </a:cxn>
                <a:cxn ang="0">
                  <a:pos x="2" y="1"/>
                </a:cxn>
                <a:cxn ang="0">
                  <a:pos x="2" y="1"/>
                </a:cxn>
                <a:cxn ang="0">
                  <a:pos x="2" y="1"/>
                </a:cxn>
                <a:cxn ang="0">
                  <a:pos x="1" y="1"/>
                </a:cxn>
                <a:cxn ang="0">
                  <a:pos x="1" y="0"/>
                </a:cxn>
                <a:cxn ang="0">
                  <a:pos x="1" y="1"/>
                </a:cxn>
              </a:cxnLst>
              <a:rect l="0" t="0" r="r" b="b"/>
              <a:pathLst>
                <a:path w="2" h="2">
                  <a:moveTo>
                    <a:pt x="1" y="1"/>
                  </a:moveTo>
                  <a:cubicBezTo>
                    <a:pt x="1" y="1"/>
                    <a:pt x="1" y="1"/>
                    <a:pt x="1" y="1"/>
                  </a:cubicBezTo>
                  <a:cubicBezTo>
                    <a:pt x="1" y="2"/>
                    <a:pt x="1" y="2"/>
                    <a:pt x="1" y="2"/>
                  </a:cubicBezTo>
                  <a:cubicBezTo>
                    <a:pt x="2" y="1"/>
                    <a:pt x="1" y="2"/>
                    <a:pt x="2" y="2"/>
                  </a:cubicBezTo>
                  <a:cubicBezTo>
                    <a:pt x="2" y="1"/>
                    <a:pt x="2" y="1"/>
                    <a:pt x="2" y="1"/>
                  </a:cubicBezTo>
                  <a:cubicBezTo>
                    <a:pt x="2" y="1"/>
                    <a:pt x="2" y="1"/>
                    <a:pt x="2" y="1"/>
                  </a:cubicBezTo>
                  <a:cubicBezTo>
                    <a:pt x="2" y="1"/>
                    <a:pt x="2" y="1"/>
                    <a:pt x="2" y="1"/>
                  </a:cubicBezTo>
                  <a:cubicBezTo>
                    <a:pt x="1" y="1"/>
                    <a:pt x="1" y="1"/>
                    <a:pt x="1" y="1"/>
                  </a:cubicBezTo>
                  <a:cubicBezTo>
                    <a:pt x="1" y="1"/>
                    <a:pt x="1" y="0"/>
                    <a:pt x="1" y="0"/>
                  </a:cubicBezTo>
                  <a:cubicBezTo>
                    <a:pt x="0" y="0"/>
                    <a:pt x="0" y="1"/>
                    <a:pt x="1" y="1"/>
                  </a:cubicBezTo>
                </a:path>
              </a:pathLst>
            </a:custGeom>
            <a:solidFill>
              <a:srgbClr val="FFFFFF"/>
            </a:solidFill>
            <a:ln w="9525">
              <a:noFill/>
              <a:round/>
              <a:headEnd/>
              <a:tailEnd/>
            </a:ln>
          </p:spPr>
          <p:txBody>
            <a:bodyPr/>
            <a:lstStyle/>
            <a:p>
              <a:pPr>
                <a:defRPr/>
              </a:pPr>
              <a:endParaRPr lang="en-US"/>
            </a:p>
          </p:txBody>
        </p:sp>
        <p:sp>
          <p:nvSpPr>
            <p:cNvPr id="201" name="Freeform 1623"/>
            <p:cNvSpPr>
              <a:spLocks/>
            </p:cNvSpPr>
            <p:nvPr userDrawn="1"/>
          </p:nvSpPr>
          <p:spPr bwMode="auto">
            <a:xfrm>
              <a:off x="449" y="320"/>
              <a:ext cx="4" cy="6"/>
            </a:xfrm>
            <a:custGeom>
              <a:avLst/>
              <a:gdLst/>
              <a:ahLst/>
              <a:cxnLst>
                <a:cxn ang="0">
                  <a:pos x="1" y="3"/>
                </a:cxn>
                <a:cxn ang="0">
                  <a:pos x="1" y="3"/>
                </a:cxn>
                <a:cxn ang="0">
                  <a:pos x="1" y="3"/>
                </a:cxn>
                <a:cxn ang="0">
                  <a:pos x="2" y="3"/>
                </a:cxn>
                <a:cxn ang="0">
                  <a:pos x="1" y="3"/>
                </a:cxn>
                <a:cxn ang="0">
                  <a:pos x="2" y="3"/>
                </a:cxn>
                <a:cxn ang="0">
                  <a:pos x="1" y="3"/>
                </a:cxn>
                <a:cxn ang="0">
                  <a:pos x="1" y="3"/>
                </a:cxn>
                <a:cxn ang="0">
                  <a:pos x="1" y="3"/>
                </a:cxn>
                <a:cxn ang="0">
                  <a:pos x="2" y="3"/>
                </a:cxn>
                <a:cxn ang="0">
                  <a:pos x="2" y="3"/>
                </a:cxn>
                <a:cxn ang="0">
                  <a:pos x="2" y="2"/>
                </a:cxn>
                <a:cxn ang="0">
                  <a:pos x="2" y="3"/>
                </a:cxn>
                <a:cxn ang="0">
                  <a:pos x="2" y="3"/>
                </a:cxn>
                <a:cxn ang="0">
                  <a:pos x="2" y="2"/>
                </a:cxn>
                <a:cxn ang="0">
                  <a:pos x="2" y="2"/>
                </a:cxn>
                <a:cxn ang="0">
                  <a:pos x="1" y="2"/>
                </a:cxn>
                <a:cxn ang="0">
                  <a:pos x="1" y="0"/>
                </a:cxn>
                <a:cxn ang="0">
                  <a:pos x="0" y="0"/>
                </a:cxn>
                <a:cxn ang="0">
                  <a:pos x="0" y="2"/>
                </a:cxn>
                <a:cxn ang="0">
                  <a:pos x="1" y="2"/>
                </a:cxn>
                <a:cxn ang="0">
                  <a:pos x="1" y="1"/>
                </a:cxn>
                <a:cxn ang="0">
                  <a:pos x="0" y="1"/>
                </a:cxn>
                <a:cxn ang="0">
                  <a:pos x="1" y="3"/>
                </a:cxn>
                <a:cxn ang="0">
                  <a:pos x="2" y="2"/>
                </a:cxn>
                <a:cxn ang="0">
                  <a:pos x="2" y="2"/>
                </a:cxn>
                <a:cxn ang="0">
                  <a:pos x="2" y="2"/>
                </a:cxn>
                <a:cxn ang="0">
                  <a:pos x="2" y="2"/>
                </a:cxn>
                <a:cxn ang="0">
                  <a:pos x="1" y="2"/>
                </a:cxn>
                <a:cxn ang="0">
                  <a:pos x="2" y="3"/>
                </a:cxn>
                <a:cxn ang="0">
                  <a:pos x="2" y="2"/>
                </a:cxn>
                <a:cxn ang="0">
                  <a:pos x="2" y="2"/>
                </a:cxn>
                <a:cxn ang="0">
                  <a:pos x="2" y="3"/>
                </a:cxn>
                <a:cxn ang="0">
                  <a:pos x="2" y="3"/>
                </a:cxn>
                <a:cxn ang="0">
                  <a:pos x="2" y="2"/>
                </a:cxn>
                <a:cxn ang="0">
                  <a:pos x="2" y="2"/>
                </a:cxn>
                <a:cxn ang="0">
                  <a:pos x="1" y="2"/>
                </a:cxn>
                <a:cxn ang="0">
                  <a:pos x="1" y="3"/>
                </a:cxn>
                <a:cxn ang="0">
                  <a:pos x="1" y="2"/>
                </a:cxn>
                <a:cxn ang="0">
                  <a:pos x="1" y="2"/>
                </a:cxn>
                <a:cxn ang="0">
                  <a:pos x="0" y="2"/>
                </a:cxn>
              </a:cxnLst>
              <a:rect l="0" t="0" r="r" b="b"/>
              <a:pathLst>
                <a:path w="2" h="3">
                  <a:moveTo>
                    <a:pt x="0" y="2"/>
                  </a:move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2"/>
                    <a:pt x="2" y="2"/>
                    <a:pt x="2" y="2"/>
                  </a:cubicBezTo>
                  <a:cubicBezTo>
                    <a:pt x="1" y="2"/>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1" y="1"/>
                    <a:pt x="1" y="2"/>
                    <a:pt x="1" y="3"/>
                  </a:cubicBezTo>
                  <a:cubicBezTo>
                    <a:pt x="1" y="3"/>
                    <a:pt x="1" y="3"/>
                    <a:pt x="1"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202" name="Freeform 1624"/>
            <p:cNvSpPr>
              <a:spLocks/>
            </p:cNvSpPr>
            <p:nvPr userDrawn="1"/>
          </p:nvSpPr>
          <p:spPr bwMode="auto">
            <a:xfrm>
              <a:off x="453" y="328"/>
              <a:ext cx="4" cy="4"/>
            </a:xfrm>
            <a:custGeom>
              <a:avLst/>
              <a:gdLst/>
              <a:ahLst/>
              <a:cxnLst>
                <a:cxn ang="0">
                  <a:pos x="0" y="2"/>
                </a:cxn>
                <a:cxn ang="0">
                  <a:pos x="0" y="0"/>
                </a:cxn>
                <a:cxn ang="0">
                  <a:pos x="0" y="2"/>
                </a:cxn>
              </a:cxnLst>
              <a:rect l="0" t="0" r="r" b="b"/>
              <a:pathLst>
                <a:path h="2">
                  <a:moveTo>
                    <a:pt x="0" y="2"/>
                  </a:moveTo>
                  <a:cubicBezTo>
                    <a:pt x="0" y="1"/>
                    <a:pt x="0" y="1"/>
                    <a:pt x="0" y="0"/>
                  </a:cubicBezTo>
                  <a:cubicBezTo>
                    <a:pt x="0" y="1"/>
                    <a:pt x="0" y="1"/>
                    <a:pt x="0" y="2"/>
                  </a:cubicBezTo>
                </a:path>
              </a:pathLst>
            </a:custGeom>
            <a:solidFill>
              <a:srgbClr val="000000"/>
            </a:solidFill>
            <a:ln w="9525">
              <a:noFill/>
              <a:round/>
              <a:headEnd/>
              <a:tailEnd/>
            </a:ln>
          </p:spPr>
          <p:txBody>
            <a:bodyPr/>
            <a:lstStyle/>
            <a:p>
              <a:pPr>
                <a:defRPr/>
              </a:pPr>
              <a:endParaRPr lang="en-US"/>
            </a:p>
          </p:txBody>
        </p:sp>
        <p:sp>
          <p:nvSpPr>
            <p:cNvPr id="203" name="Freeform 1625"/>
            <p:cNvSpPr>
              <a:spLocks/>
            </p:cNvSpPr>
            <p:nvPr userDrawn="1"/>
          </p:nvSpPr>
          <p:spPr bwMode="auto">
            <a:xfrm>
              <a:off x="451" y="328"/>
              <a:ext cx="2" cy="4"/>
            </a:xfrm>
            <a:custGeom>
              <a:avLst/>
              <a:gdLst/>
              <a:ahLst/>
              <a:cxnLst>
                <a:cxn ang="0">
                  <a:pos x="1" y="2"/>
                </a:cxn>
                <a:cxn ang="0">
                  <a:pos x="1" y="1"/>
                </a:cxn>
                <a:cxn ang="0">
                  <a:pos x="1" y="0"/>
                </a:cxn>
                <a:cxn ang="0">
                  <a:pos x="0" y="0"/>
                </a:cxn>
                <a:cxn ang="0">
                  <a:pos x="0" y="0"/>
                </a:cxn>
                <a:cxn ang="0">
                  <a:pos x="0" y="2"/>
                </a:cxn>
                <a:cxn ang="0">
                  <a:pos x="1" y="2"/>
                </a:cxn>
                <a:cxn ang="0">
                  <a:pos x="1" y="2"/>
                </a:cxn>
                <a:cxn ang="0">
                  <a:pos x="1" y="0"/>
                </a:cxn>
                <a:cxn ang="0">
                  <a:pos x="1" y="0"/>
                </a:cxn>
                <a:cxn ang="0">
                  <a:pos x="0" y="0"/>
                </a:cxn>
                <a:cxn ang="0">
                  <a:pos x="0" y="1"/>
                </a:cxn>
                <a:cxn ang="0">
                  <a:pos x="0" y="2"/>
                </a:cxn>
                <a:cxn ang="0">
                  <a:pos x="1" y="2"/>
                </a:cxn>
                <a:cxn ang="0">
                  <a:pos x="1" y="2"/>
                </a:cxn>
              </a:cxnLst>
              <a:rect l="0" t="0" r="r" b="b"/>
              <a:pathLst>
                <a:path w="1" h="2">
                  <a:moveTo>
                    <a:pt x="1" y="2"/>
                  </a:moveTo>
                  <a:cubicBezTo>
                    <a:pt x="1" y="1"/>
                    <a:pt x="1" y="1"/>
                    <a:pt x="1" y="1"/>
                  </a:cubicBezTo>
                  <a:cubicBezTo>
                    <a:pt x="1" y="0"/>
                    <a:pt x="1" y="0"/>
                    <a:pt x="1" y="0"/>
                  </a:cubicBezTo>
                  <a:cubicBezTo>
                    <a:pt x="0" y="0"/>
                    <a:pt x="0" y="0"/>
                    <a:pt x="0" y="0"/>
                  </a:cubicBezTo>
                  <a:cubicBezTo>
                    <a:pt x="0" y="0"/>
                    <a:pt x="0" y="0"/>
                    <a:pt x="0" y="0"/>
                  </a:cubicBezTo>
                  <a:cubicBezTo>
                    <a:pt x="0" y="1"/>
                    <a:pt x="0" y="1"/>
                    <a:pt x="0" y="2"/>
                  </a:cubicBezTo>
                  <a:cubicBezTo>
                    <a:pt x="1" y="2"/>
                    <a:pt x="1" y="2"/>
                    <a:pt x="1" y="2"/>
                  </a:cubicBezTo>
                  <a:cubicBezTo>
                    <a:pt x="1" y="2"/>
                    <a:pt x="1" y="2"/>
                    <a:pt x="1" y="2"/>
                  </a:cubicBezTo>
                  <a:cubicBezTo>
                    <a:pt x="1" y="1"/>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path>
              </a:pathLst>
            </a:custGeom>
            <a:solidFill>
              <a:srgbClr val="000000"/>
            </a:solidFill>
            <a:ln w="9525">
              <a:noFill/>
              <a:round/>
              <a:headEnd/>
              <a:tailEnd/>
            </a:ln>
          </p:spPr>
          <p:txBody>
            <a:bodyPr/>
            <a:lstStyle/>
            <a:p>
              <a:pPr>
                <a:defRPr/>
              </a:pPr>
              <a:endParaRPr lang="en-US"/>
            </a:p>
          </p:txBody>
        </p:sp>
        <p:sp>
          <p:nvSpPr>
            <p:cNvPr id="204" name="Freeform 1626"/>
            <p:cNvSpPr>
              <a:spLocks/>
            </p:cNvSpPr>
            <p:nvPr userDrawn="1"/>
          </p:nvSpPr>
          <p:spPr bwMode="auto">
            <a:xfrm>
              <a:off x="451" y="326"/>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path>
              </a:pathLst>
            </a:custGeom>
            <a:solidFill>
              <a:srgbClr val="FFFFFF"/>
            </a:solidFill>
            <a:ln w="9525">
              <a:noFill/>
              <a:round/>
              <a:headEnd/>
              <a:tailEnd/>
            </a:ln>
          </p:spPr>
          <p:txBody>
            <a:bodyPr/>
            <a:lstStyle/>
            <a:p>
              <a:pPr>
                <a:defRPr/>
              </a:pPr>
              <a:endParaRPr lang="en-US"/>
            </a:p>
          </p:txBody>
        </p:sp>
        <p:sp>
          <p:nvSpPr>
            <p:cNvPr id="205" name="Freeform 1627"/>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206" name="Freeform 1628"/>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path>
              </a:pathLst>
            </a:custGeom>
            <a:noFill/>
            <a:ln w="9525">
              <a:noFill/>
              <a:round/>
              <a:headEnd/>
              <a:tailEnd/>
            </a:ln>
          </p:spPr>
          <p:txBody>
            <a:bodyPr/>
            <a:lstStyle/>
            <a:p>
              <a:pPr>
                <a:defRPr/>
              </a:pPr>
              <a:endParaRPr lang="en-US"/>
            </a:p>
          </p:txBody>
        </p:sp>
        <p:sp>
          <p:nvSpPr>
            <p:cNvPr id="207" name="Freeform 1629"/>
            <p:cNvSpPr>
              <a:spLocks/>
            </p:cNvSpPr>
            <p:nvPr userDrawn="1"/>
          </p:nvSpPr>
          <p:spPr bwMode="auto">
            <a:xfrm>
              <a:off x="453" y="324"/>
              <a:ext cx="4" cy="4"/>
            </a:xfrm>
            <a:custGeom>
              <a:avLst/>
              <a:gdLst/>
              <a:ahLst/>
              <a:cxnLst>
                <a:cxn ang="0">
                  <a:pos x="0" y="0"/>
                </a:cxn>
                <a:cxn ang="0">
                  <a:pos x="1" y="1"/>
                </a:cxn>
                <a:cxn ang="0">
                  <a:pos x="0" y="0"/>
                </a:cxn>
              </a:cxnLst>
              <a:rect l="0" t="0" r="r" b="b"/>
              <a:pathLst>
                <a:path w="1" h="1">
                  <a:moveTo>
                    <a:pt x="0" y="0"/>
                  </a:moveTo>
                  <a:cubicBezTo>
                    <a:pt x="1" y="1"/>
                    <a:pt x="1" y="1"/>
                    <a:pt x="1" y="1"/>
                  </a:cubicBezTo>
                  <a:cubicBezTo>
                    <a:pt x="1" y="0"/>
                    <a:pt x="0" y="0"/>
                    <a:pt x="0" y="0"/>
                  </a:cubicBezTo>
                </a:path>
              </a:pathLst>
            </a:custGeom>
            <a:solidFill>
              <a:srgbClr val="FFFFFF"/>
            </a:solidFill>
            <a:ln w="9525">
              <a:noFill/>
              <a:round/>
              <a:headEnd/>
              <a:tailEnd/>
            </a:ln>
          </p:spPr>
          <p:txBody>
            <a:bodyPr/>
            <a:lstStyle/>
            <a:p>
              <a:pPr>
                <a:defRPr/>
              </a:pPr>
              <a:endParaRPr lang="en-US"/>
            </a:p>
          </p:txBody>
        </p:sp>
        <p:sp>
          <p:nvSpPr>
            <p:cNvPr id="208" name="Freeform 1630"/>
            <p:cNvSpPr>
              <a:spLocks/>
            </p:cNvSpPr>
            <p:nvPr userDrawn="1"/>
          </p:nvSpPr>
          <p:spPr bwMode="auto">
            <a:xfrm>
              <a:off x="453" y="324"/>
              <a:ext cx="4" cy="4"/>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close/>
                </a:path>
              </a:pathLst>
            </a:custGeom>
            <a:solidFill>
              <a:srgbClr val="FFFFFF"/>
            </a:solidFill>
            <a:ln w="9525">
              <a:noFill/>
              <a:round/>
              <a:headEnd/>
              <a:tailEnd/>
            </a:ln>
          </p:spPr>
          <p:txBody>
            <a:bodyPr/>
            <a:lstStyle/>
            <a:p>
              <a:pPr>
                <a:defRPr/>
              </a:pPr>
              <a:endParaRPr lang="en-US"/>
            </a:p>
          </p:txBody>
        </p:sp>
        <p:sp>
          <p:nvSpPr>
            <p:cNvPr id="209" name="Freeform 1631"/>
            <p:cNvSpPr>
              <a:spLocks/>
            </p:cNvSpPr>
            <p:nvPr userDrawn="1"/>
          </p:nvSpPr>
          <p:spPr bwMode="auto">
            <a:xfrm>
              <a:off x="453" y="326"/>
              <a:ext cx="4" cy="2"/>
            </a:xfrm>
            <a:custGeom>
              <a:avLst/>
              <a:gdLst/>
              <a:ahLst/>
              <a:cxnLst>
                <a:cxn ang="0">
                  <a:pos x="0" y="1"/>
                </a:cxn>
                <a:cxn ang="0">
                  <a:pos x="1" y="1"/>
                </a:cxn>
                <a:cxn ang="0">
                  <a:pos x="0" y="0"/>
                </a:cxn>
                <a:cxn ang="0">
                  <a:pos x="0" y="0"/>
                </a:cxn>
                <a:cxn ang="0">
                  <a:pos x="0" y="0"/>
                </a:cxn>
                <a:cxn ang="0">
                  <a:pos x="0" y="0"/>
                </a:cxn>
                <a:cxn ang="0">
                  <a:pos x="0" y="1"/>
                </a:cxn>
              </a:cxnLst>
              <a:rect l="0" t="0" r="r" b="b"/>
              <a:pathLst>
                <a:path w="1" h="1">
                  <a:moveTo>
                    <a:pt x="0" y="1"/>
                  </a:move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defRPr/>
              </a:pPr>
              <a:endParaRPr lang="en-US"/>
            </a:p>
          </p:txBody>
        </p:sp>
        <p:sp>
          <p:nvSpPr>
            <p:cNvPr id="210" name="Freeform 1632"/>
            <p:cNvSpPr>
              <a:spLocks/>
            </p:cNvSpPr>
            <p:nvPr userDrawn="1"/>
          </p:nvSpPr>
          <p:spPr bwMode="auto">
            <a:xfrm>
              <a:off x="453" y="326"/>
              <a:ext cx="4" cy="2"/>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close/>
                </a:path>
              </a:pathLst>
            </a:custGeom>
            <a:solidFill>
              <a:srgbClr val="FFFFFF"/>
            </a:solidFill>
            <a:ln w="9525">
              <a:noFill/>
              <a:round/>
              <a:headEnd/>
              <a:tailEnd/>
            </a:ln>
          </p:spPr>
          <p:txBody>
            <a:bodyPr/>
            <a:lstStyle/>
            <a:p>
              <a:pPr>
                <a:defRPr/>
              </a:pPr>
              <a:endParaRPr lang="en-US"/>
            </a:p>
          </p:txBody>
        </p:sp>
        <p:sp>
          <p:nvSpPr>
            <p:cNvPr id="211" name="Freeform 1633"/>
            <p:cNvSpPr>
              <a:spLocks/>
            </p:cNvSpPr>
            <p:nvPr userDrawn="1"/>
          </p:nvSpPr>
          <p:spPr bwMode="auto">
            <a:xfrm>
              <a:off x="455" y="326"/>
              <a:ext cx="2" cy="4"/>
            </a:xfrm>
            <a:custGeom>
              <a:avLst/>
              <a:gdLst/>
              <a:ahLst/>
              <a:cxnLst>
                <a:cxn ang="0">
                  <a:pos x="0" y="2"/>
                </a:cxn>
                <a:cxn ang="0">
                  <a:pos x="0" y="2"/>
                </a:cxn>
                <a:cxn ang="0">
                  <a:pos x="0" y="1"/>
                </a:cxn>
                <a:cxn ang="0">
                  <a:pos x="1" y="2"/>
                </a:cxn>
                <a:cxn ang="0">
                  <a:pos x="0" y="1"/>
                </a:cxn>
                <a:cxn ang="0">
                  <a:pos x="1" y="1"/>
                </a:cxn>
                <a:cxn ang="0">
                  <a:pos x="0" y="0"/>
                </a:cxn>
                <a:cxn ang="0">
                  <a:pos x="0" y="1"/>
                </a:cxn>
                <a:cxn ang="0">
                  <a:pos x="0" y="2"/>
                </a:cxn>
              </a:cxnLst>
              <a:rect l="0" t="0" r="r" b="b"/>
              <a:pathLst>
                <a:path w="1" h="2">
                  <a:moveTo>
                    <a:pt x="0" y="2"/>
                  </a:moveTo>
                  <a:cubicBezTo>
                    <a:pt x="0" y="2"/>
                    <a:pt x="0" y="2"/>
                    <a:pt x="0" y="2"/>
                  </a:cubicBezTo>
                  <a:cubicBezTo>
                    <a:pt x="0" y="1"/>
                    <a:pt x="0" y="1"/>
                    <a:pt x="0" y="1"/>
                  </a:cubicBezTo>
                  <a:cubicBezTo>
                    <a:pt x="0" y="2"/>
                    <a:pt x="0" y="2"/>
                    <a:pt x="1" y="2"/>
                  </a:cubicBezTo>
                  <a:cubicBezTo>
                    <a:pt x="0" y="1"/>
                    <a:pt x="0" y="1"/>
                    <a:pt x="0" y="1"/>
                  </a:cubicBezTo>
                  <a:cubicBezTo>
                    <a:pt x="1" y="1"/>
                    <a:pt x="1" y="1"/>
                    <a:pt x="1" y="1"/>
                  </a:cubicBezTo>
                  <a:cubicBezTo>
                    <a:pt x="0" y="1"/>
                    <a:pt x="0" y="0"/>
                    <a:pt x="0" y="0"/>
                  </a:cubicBezTo>
                  <a:cubicBezTo>
                    <a:pt x="0" y="1"/>
                    <a:pt x="0" y="1"/>
                    <a:pt x="0" y="1"/>
                  </a:cubicBezTo>
                  <a:cubicBezTo>
                    <a:pt x="0" y="1"/>
                    <a:pt x="0" y="2"/>
                    <a:pt x="0" y="2"/>
                  </a:cubicBezTo>
                </a:path>
              </a:pathLst>
            </a:custGeom>
            <a:solidFill>
              <a:srgbClr val="FFFFFF"/>
            </a:solidFill>
            <a:ln w="9525">
              <a:noFill/>
              <a:round/>
              <a:headEnd/>
              <a:tailEnd/>
            </a:ln>
          </p:spPr>
          <p:txBody>
            <a:bodyPr/>
            <a:lstStyle/>
            <a:p>
              <a:pPr>
                <a:defRPr/>
              </a:pPr>
              <a:endParaRPr lang="en-US"/>
            </a:p>
          </p:txBody>
        </p:sp>
        <p:sp>
          <p:nvSpPr>
            <p:cNvPr id="212" name="Freeform 1634"/>
            <p:cNvSpPr>
              <a:spLocks/>
            </p:cNvSpPr>
            <p:nvPr userDrawn="1"/>
          </p:nvSpPr>
          <p:spPr bwMode="auto">
            <a:xfrm>
              <a:off x="453" y="326"/>
              <a:ext cx="4" cy="4"/>
            </a:xfrm>
            <a:custGeom>
              <a:avLst/>
              <a:gdLst/>
              <a:ahLst/>
              <a:cxnLst>
                <a:cxn ang="0">
                  <a:pos x="1" y="2"/>
                </a:cxn>
                <a:cxn ang="0">
                  <a:pos x="1" y="2"/>
                </a:cxn>
                <a:cxn ang="0">
                  <a:pos x="1" y="1"/>
                </a:cxn>
                <a:cxn ang="0">
                  <a:pos x="1" y="2"/>
                </a:cxn>
                <a:cxn ang="0">
                  <a:pos x="2" y="2"/>
                </a:cxn>
                <a:cxn ang="0">
                  <a:pos x="2" y="1"/>
                </a:cxn>
                <a:cxn ang="0">
                  <a:pos x="1" y="1"/>
                </a:cxn>
                <a:cxn ang="0">
                  <a:pos x="2" y="1"/>
                </a:cxn>
                <a:cxn ang="0">
                  <a:pos x="1" y="0"/>
                </a:cxn>
                <a:cxn ang="0">
                  <a:pos x="1" y="0"/>
                </a:cxn>
                <a:cxn ang="0">
                  <a:pos x="1" y="1"/>
                </a:cxn>
                <a:cxn ang="0">
                  <a:pos x="1" y="1"/>
                </a:cxn>
                <a:cxn ang="0">
                  <a:pos x="1" y="1"/>
                </a:cxn>
                <a:cxn ang="0">
                  <a:pos x="0" y="1"/>
                </a:cxn>
                <a:cxn ang="0">
                  <a:pos x="1" y="2"/>
                </a:cxn>
                <a:cxn ang="0">
                  <a:pos x="1" y="1"/>
                </a:cxn>
                <a:cxn ang="0">
                  <a:pos x="1" y="1"/>
                </a:cxn>
                <a:cxn ang="0">
                  <a:pos x="1" y="1"/>
                </a:cxn>
                <a:cxn ang="0">
                  <a:pos x="1" y="1"/>
                </a:cxn>
                <a:cxn ang="0">
                  <a:pos x="1" y="1"/>
                </a:cxn>
                <a:cxn ang="0">
                  <a:pos x="1" y="1"/>
                </a:cxn>
                <a:cxn ang="0">
                  <a:pos x="1" y="0"/>
                </a:cxn>
                <a:cxn ang="0">
                  <a:pos x="1" y="0"/>
                </a:cxn>
                <a:cxn ang="0">
                  <a:pos x="2" y="1"/>
                </a:cxn>
                <a:cxn ang="0">
                  <a:pos x="2" y="1"/>
                </a:cxn>
                <a:cxn ang="0">
                  <a:pos x="1" y="1"/>
                </a:cxn>
                <a:cxn ang="0">
                  <a:pos x="2" y="2"/>
                </a:cxn>
                <a:cxn ang="0">
                  <a:pos x="1" y="1"/>
                </a:cxn>
                <a:cxn ang="0">
                  <a:pos x="1" y="1"/>
                </a:cxn>
                <a:cxn ang="0">
                  <a:pos x="1" y="1"/>
                </a:cxn>
                <a:cxn ang="0">
                  <a:pos x="0" y="2"/>
                </a:cxn>
                <a:cxn ang="0">
                  <a:pos x="1" y="2"/>
                </a:cxn>
              </a:cxnLst>
              <a:rect l="0" t="0" r="r" b="b"/>
              <a:pathLst>
                <a:path w="2" h="2">
                  <a:moveTo>
                    <a:pt x="1" y="2"/>
                  </a:move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1" y="2"/>
                    <a:pt x="1" y="2"/>
                    <a:pt x="1" y="2"/>
                  </a:cubicBezTo>
                  <a:cubicBezTo>
                    <a:pt x="1" y="2"/>
                    <a:pt x="1" y="2"/>
                    <a:pt x="1" y="2"/>
                  </a:cubicBezTo>
                </a:path>
              </a:pathLst>
            </a:custGeom>
            <a:solidFill>
              <a:srgbClr val="FFFFFF"/>
            </a:solidFill>
            <a:ln w="9525">
              <a:noFill/>
              <a:round/>
              <a:headEnd/>
              <a:tailEnd/>
            </a:ln>
          </p:spPr>
          <p:txBody>
            <a:bodyPr/>
            <a:lstStyle/>
            <a:p>
              <a:pPr>
                <a:defRPr/>
              </a:pPr>
              <a:endParaRPr lang="en-US"/>
            </a:p>
          </p:txBody>
        </p:sp>
        <p:sp>
          <p:nvSpPr>
            <p:cNvPr id="213" name="Freeform 1635"/>
            <p:cNvSpPr>
              <a:spLocks/>
            </p:cNvSpPr>
            <p:nvPr userDrawn="1"/>
          </p:nvSpPr>
          <p:spPr bwMode="auto">
            <a:xfrm>
              <a:off x="343" y="357"/>
              <a:ext cx="68" cy="72"/>
            </a:xfrm>
            <a:custGeom>
              <a:avLst/>
              <a:gdLst/>
              <a:ahLst/>
              <a:cxnLst>
                <a:cxn ang="0">
                  <a:pos x="22" y="0"/>
                </a:cxn>
                <a:cxn ang="0">
                  <a:pos x="15" y="3"/>
                </a:cxn>
                <a:cxn ang="0">
                  <a:pos x="16" y="4"/>
                </a:cxn>
                <a:cxn ang="0">
                  <a:pos x="14" y="4"/>
                </a:cxn>
                <a:cxn ang="0">
                  <a:pos x="12" y="4"/>
                </a:cxn>
                <a:cxn ang="0">
                  <a:pos x="10" y="2"/>
                </a:cxn>
                <a:cxn ang="0">
                  <a:pos x="5" y="5"/>
                </a:cxn>
                <a:cxn ang="0">
                  <a:pos x="2" y="7"/>
                </a:cxn>
                <a:cxn ang="0">
                  <a:pos x="1" y="9"/>
                </a:cxn>
                <a:cxn ang="0">
                  <a:pos x="1" y="12"/>
                </a:cxn>
                <a:cxn ang="0">
                  <a:pos x="0" y="14"/>
                </a:cxn>
                <a:cxn ang="0">
                  <a:pos x="1" y="19"/>
                </a:cxn>
                <a:cxn ang="0">
                  <a:pos x="5" y="22"/>
                </a:cxn>
                <a:cxn ang="0">
                  <a:pos x="9" y="21"/>
                </a:cxn>
                <a:cxn ang="0">
                  <a:pos x="11" y="20"/>
                </a:cxn>
                <a:cxn ang="0">
                  <a:pos x="13" y="19"/>
                </a:cxn>
                <a:cxn ang="0">
                  <a:pos x="14" y="20"/>
                </a:cxn>
                <a:cxn ang="0">
                  <a:pos x="15" y="19"/>
                </a:cxn>
                <a:cxn ang="0">
                  <a:pos x="17" y="21"/>
                </a:cxn>
                <a:cxn ang="0">
                  <a:pos x="20" y="23"/>
                </a:cxn>
                <a:cxn ang="0">
                  <a:pos x="21" y="27"/>
                </a:cxn>
                <a:cxn ang="0">
                  <a:pos x="23" y="30"/>
                </a:cxn>
                <a:cxn ang="0">
                  <a:pos x="26" y="33"/>
                </a:cxn>
                <a:cxn ang="0">
                  <a:pos x="31" y="27"/>
                </a:cxn>
                <a:cxn ang="0">
                  <a:pos x="32" y="25"/>
                </a:cxn>
                <a:cxn ang="0">
                  <a:pos x="32" y="23"/>
                </a:cxn>
                <a:cxn ang="0">
                  <a:pos x="33" y="19"/>
                </a:cxn>
                <a:cxn ang="0">
                  <a:pos x="31" y="16"/>
                </a:cxn>
                <a:cxn ang="0">
                  <a:pos x="32" y="13"/>
                </a:cxn>
                <a:cxn ang="0">
                  <a:pos x="33" y="5"/>
                </a:cxn>
                <a:cxn ang="0">
                  <a:pos x="30" y="8"/>
                </a:cxn>
                <a:cxn ang="0">
                  <a:pos x="26" y="5"/>
                </a:cxn>
                <a:cxn ang="0">
                  <a:pos x="21" y="1"/>
                </a:cxn>
                <a:cxn ang="0">
                  <a:pos x="23" y="2"/>
                </a:cxn>
                <a:cxn ang="0">
                  <a:pos x="23" y="1"/>
                </a:cxn>
                <a:cxn ang="0">
                  <a:pos x="22" y="0"/>
                </a:cxn>
              </a:cxnLst>
              <a:rect l="0" t="0" r="r" b="b"/>
              <a:pathLst>
                <a:path w="34" h="36">
                  <a:moveTo>
                    <a:pt x="22" y="0"/>
                  </a:moveTo>
                  <a:cubicBezTo>
                    <a:pt x="21" y="1"/>
                    <a:pt x="17" y="2"/>
                    <a:pt x="15" y="3"/>
                  </a:cubicBezTo>
                  <a:cubicBezTo>
                    <a:pt x="16" y="4"/>
                    <a:pt x="16" y="4"/>
                    <a:pt x="16" y="4"/>
                  </a:cubicBezTo>
                  <a:cubicBezTo>
                    <a:pt x="15" y="5"/>
                    <a:pt x="15" y="4"/>
                    <a:pt x="14" y="4"/>
                  </a:cubicBezTo>
                  <a:cubicBezTo>
                    <a:pt x="13" y="5"/>
                    <a:pt x="13" y="4"/>
                    <a:pt x="12" y="4"/>
                  </a:cubicBezTo>
                  <a:cubicBezTo>
                    <a:pt x="10" y="5"/>
                    <a:pt x="11" y="4"/>
                    <a:pt x="10" y="2"/>
                  </a:cubicBezTo>
                  <a:cubicBezTo>
                    <a:pt x="8" y="3"/>
                    <a:pt x="6" y="4"/>
                    <a:pt x="5" y="5"/>
                  </a:cubicBezTo>
                  <a:cubicBezTo>
                    <a:pt x="4" y="6"/>
                    <a:pt x="2" y="6"/>
                    <a:pt x="2" y="7"/>
                  </a:cubicBezTo>
                  <a:cubicBezTo>
                    <a:pt x="2" y="8"/>
                    <a:pt x="2" y="8"/>
                    <a:pt x="1" y="9"/>
                  </a:cubicBezTo>
                  <a:cubicBezTo>
                    <a:pt x="1" y="10"/>
                    <a:pt x="1" y="10"/>
                    <a:pt x="1" y="12"/>
                  </a:cubicBezTo>
                  <a:cubicBezTo>
                    <a:pt x="0" y="12"/>
                    <a:pt x="0" y="13"/>
                    <a:pt x="0" y="14"/>
                  </a:cubicBezTo>
                  <a:cubicBezTo>
                    <a:pt x="0" y="16"/>
                    <a:pt x="2" y="17"/>
                    <a:pt x="1" y="19"/>
                  </a:cubicBezTo>
                  <a:cubicBezTo>
                    <a:pt x="2" y="20"/>
                    <a:pt x="3" y="21"/>
                    <a:pt x="5" y="22"/>
                  </a:cubicBezTo>
                  <a:cubicBezTo>
                    <a:pt x="6" y="22"/>
                    <a:pt x="7" y="22"/>
                    <a:pt x="9" y="21"/>
                  </a:cubicBezTo>
                  <a:cubicBezTo>
                    <a:pt x="10" y="21"/>
                    <a:pt x="10" y="21"/>
                    <a:pt x="11" y="20"/>
                  </a:cubicBezTo>
                  <a:cubicBezTo>
                    <a:pt x="12" y="20"/>
                    <a:pt x="12" y="19"/>
                    <a:pt x="13" y="19"/>
                  </a:cubicBezTo>
                  <a:cubicBezTo>
                    <a:pt x="14" y="19"/>
                    <a:pt x="14" y="20"/>
                    <a:pt x="14" y="20"/>
                  </a:cubicBezTo>
                  <a:cubicBezTo>
                    <a:pt x="15" y="19"/>
                    <a:pt x="15" y="19"/>
                    <a:pt x="15" y="19"/>
                  </a:cubicBezTo>
                  <a:cubicBezTo>
                    <a:pt x="16" y="20"/>
                    <a:pt x="17" y="20"/>
                    <a:pt x="17" y="21"/>
                  </a:cubicBezTo>
                  <a:cubicBezTo>
                    <a:pt x="17" y="22"/>
                    <a:pt x="19" y="23"/>
                    <a:pt x="20" y="23"/>
                  </a:cubicBezTo>
                  <a:cubicBezTo>
                    <a:pt x="21" y="25"/>
                    <a:pt x="20" y="25"/>
                    <a:pt x="21" y="27"/>
                  </a:cubicBezTo>
                  <a:cubicBezTo>
                    <a:pt x="21" y="28"/>
                    <a:pt x="22" y="29"/>
                    <a:pt x="23" y="30"/>
                  </a:cubicBezTo>
                  <a:cubicBezTo>
                    <a:pt x="24" y="31"/>
                    <a:pt x="26" y="33"/>
                    <a:pt x="26" y="33"/>
                  </a:cubicBezTo>
                  <a:cubicBezTo>
                    <a:pt x="28" y="36"/>
                    <a:pt x="31" y="29"/>
                    <a:pt x="31" y="27"/>
                  </a:cubicBezTo>
                  <a:cubicBezTo>
                    <a:pt x="31" y="27"/>
                    <a:pt x="32" y="26"/>
                    <a:pt x="32" y="25"/>
                  </a:cubicBezTo>
                  <a:cubicBezTo>
                    <a:pt x="32" y="24"/>
                    <a:pt x="31" y="24"/>
                    <a:pt x="32" y="23"/>
                  </a:cubicBezTo>
                  <a:cubicBezTo>
                    <a:pt x="32" y="22"/>
                    <a:pt x="34" y="20"/>
                    <a:pt x="33" y="19"/>
                  </a:cubicBezTo>
                  <a:cubicBezTo>
                    <a:pt x="32" y="18"/>
                    <a:pt x="31" y="17"/>
                    <a:pt x="31" y="16"/>
                  </a:cubicBezTo>
                  <a:cubicBezTo>
                    <a:pt x="31" y="15"/>
                    <a:pt x="32" y="14"/>
                    <a:pt x="32" y="13"/>
                  </a:cubicBezTo>
                  <a:cubicBezTo>
                    <a:pt x="33" y="10"/>
                    <a:pt x="34" y="8"/>
                    <a:pt x="33" y="5"/>
                  </a:cubicBezTo>
                  <a:cubicBezTo>
                    <a:pt x="33" y="6"/>
                    <a:pt x="31" y="8"/>
                    <a:pt x="30" y="8"/>
                  </a:cubicBezTo>
                  <a:cubicBezTo>
                    <a:pt x="30" y="6"/>
                    <a:pt x="27" y="6"/>
                    <a:pt x="26" y="5"/>
                  </a:cubicBezTo>
                  <a:cubicBezTo>
                    <a:pt x="25" y="4"/>
                    <a:pt x="22" y="3"/>
                    <a:pt x="21" y="1"/>
                  </a:cubicBezTo>
                  <a:cubicBezTo>
                    <a:pt x="22" y="2"/>
                    <a:pt x="22" y="2"/>
                    <a:pt x="23" y="2"/>
                  </a:cubicBezTo>
                  <a:cubicBezTo>
                    <a:pt x="23" y="1"/>
                    <a:pt x="23" y="1"/>
                    <a:pt x="23" y="1"/>
                  </a:cubicBezTo>
                  <a:cubicBezTo>
                    <a:pt x="23" y="0"/>
                    <a:pt x="23" y="0"/>
                    <a:pt x="22" y="0"/>
                  </a:cubicBezTo>
                </a:path>
              </a:pathLst>
            </a:custGeom>
            <a:solidFill>
              <a:srgbClr val="FFFFFF"/>
            </a:solidFill>
            <a:ln w="9525">
              <a:noFill/>
              <a:round/>
              <a:headEnd/>
              <a:tailEnd/>
            </a:ln>
          </p:spPr>
          <p:txBody>
            <a:bodyPr/>
            <a:lstStyle/>
            <a:p>
              <a:pPr>
                <a:defRPr/>
              </a:pPr>
              <a:endParaRPr lang="en-US"/>
            </a:p>
          </p:txBody>
        </p:sp>
        <p:sp>
          <p:nvSpPr>
            <p:cNvPr id="214" name="Freeform 1636"/>
            <p:cNvSpPr>
              <a:spLocks/>
            </p:cNvSpPr>
            <p:nvPr userDrawn="1"/>
          </p:nvSpPr>
          <p:spPr bwMode="auto">
            <a:xfrm>
              <a:off x="341" y="260"/>
              <a:ext cx="108" cy="111"/>
            </a:xfrm>
            <a:custGeom>
              <a:avLst/>
              <a:gdLst/>
              <a:ahLst/>
              <a:cxnLst>
                <a:cxn ang="0">
                  <a:pos x="34" y="44"/>
                </a:cxn>
                <a:cxn ang="0">
                  <a:pos x="40" y="42"/>
                </a:cxn>
                <a:cxn ang="0">
                  <a:pos x="46" y="38"/>
                </a:cxn>
                <a:cxn ang="0">
                  <a:pos x="49" y="37"/>
                </a:cxn>
                <a:cxn ang="0">
                  <a:pos x="51" y="38"/>
                </a:cxn>
                <a:cxn ang="0">
                  <a:pos x="52" y="33"/>
                </a:cxn>
                <a:cxn ang="0">
                  <a:pos x="50" y="25"/>
                </a:cxn>
                <a:cxn ang="0">
                  <a:pos x="48" y="23"/>
                </a:cxn>
                <a:cxn ang="0">
                  <a:pos x="46" y="15"/>
                </a:cxn>
                <a:cxn ang="0">
                  <a:pos x="42" y="13"/>
                </a:cxn>
                <a:cxn ang="0">
                  <a:pos x="37" y="6"/>
                </a:cxn>
                <a:cxn ang="0">
                  <a:pos x="45" y="11"/>
                </a:cxn>
                <a:cxn ang="0">
                  <a:pos x="38" y="6"/>
                </a:cxn>
                <a:cxn ang="0">
                  <a:pos x="29" y="0"/>
                </a:cxn>
                <a:cxn ang="0">
                  <a:pos x="26" y="4"/>
                </a:cxn>
                <a:cxn ang="0">
                  <a:pos x="28" y="6"/>
                </a:cxn>
                <a:cxn ang="0">
                  <a:pos x="22" y="7"/>
                </a:cxn>
                <a:cxn ang="0">
                  <a:pos x="20" y="6"/>
                </a:cxn>
                <a:cxn ang="0">
                  <a:pos x="16" y="6"/>
                </a:cxn>
                <a:cxn ang="0">
                  <a:pos x="18" y="8"/>
                </a:cxn>
                <a:cxn ang="0">
                  <a:pos x="20" y="13"/>
                </a:cxn>
                <a:cxn ang="0">
                  <a:pos x="18" y="14"/>
                </a:cxn>
                <a:cxn ang="0">
                  <a:pos x="22" y="19"/>
                </a:cxn>
                <a:cxn ang="0">
                  <a:pos x="15" y="18"/>
                </a:cxn>
                <a:cxn ang="0">
                  <a:pos x="15" y="21"/>
                </a:cxn>
                <a:cxn ang="0">
                  <a:pos x="12" y="22"/>
                </a:cxn>
                <a:cxn ang="0">
                  <a:pos x="13" y="27"/>
                </a:cxn>
                <a:cxn ang="0">
                  <a:pos x="7" y="23"/>
                </a:cxn>
                <a:cxn ang="0">
                  <a:pos x="5" y="23"/>
                </a:cxn>
                <a:cxn ang="0">
                  <a:pos x="3" y="27"/>
                </a:cxn>
                <a:cxn ang="0">
                  <a:pos x="3" y="27"/>
                </a:cxn>
                <a:cxn ang="0">
                  <a:pos x="6" y="37"/>
                </a:cxn>
                <a:cxn ang="0">
                  <a:pos x="6" y="29"/>
                </a:cxn>
                <a:cxn ang="0">
                  <a:pos x="10" y="33"/>
                </a:cxn>
                <a:cxn ang="0">
                  <a:pos x="7" y="38"/>
                </a:cxn>
                <a:cxn ang="0">
                  <a:pos x="4" y="41"/>
                </a:cxn>
                <a:cxn ang="0">
                  <a:pos x="1" y="46"/>
                </a:cxn>
                <a:cxn ang="0">
                  <a:pos x="1" y="50"/>
                </a:cxn>
                <a:cxn ang="0">
                  <a:pos x="5" y="50"/>
                </a:cxn>
                <a:cxn ang="0">
                  <a:pos x="13" y="48"/>
                </a:cxn>
                <a:cxn ang="0">
                  <a:pos x="10" y="45"/>
                </a:cxn>
                <a:cxn ang="0">
                  <a:pos x="17" y="47"/>
                </a:cxn>
                <a:cxn ang="0">
                  <a:pos x="17" y="44"/>
                </a:cxn>
                <a:cxn ang="0">
                  <a:pos x="18" y="45"/>
                </a:cxn>
                <a:cxn ang="0">
                  <a:pos x="22" y="44"/>
                </a:cxn>
                <a:cxn ang="0">
                  <a:pos x="29" y="52"/>
                </a:cxn>
                <a:cxn ang="0">
                  <a:pos x="34" y="45"/>
                </a:cxn>
                <a:cxn ang="0">
                  <a:pos x="29" y="45"/>
                </a:cxn>
              </a:cxnLst>
              <a:rect l="0" t="0" r="r" b="b"/>
              <a:pathLst>
                <a:path w="54" h="55">
                  <a:moveTo>
                    <a:pt x="29" y="44"/>
                  </a:moveTo>
                  <a:cubicBezTo>
                    <a:pt x="30" y="44"/>
                    <a:pt x="31" y="45"/>
                    <a:pt x="32" y="45"/>
                  </a:cubicBezTo>
                  <a:cubicBezTo>
                    <a:pt x="32" y="45"/>
                    <a:pt x="33" y="45"/>
                    <a:pt x="33" y="45"/>
                  </a:cubicBezTo>
                  <a:cubicBezTo>
                    <a:pt x="34" y="44"/>
                    <a:pt x="34" y="45"/>
                    <a:pt x="34" y="44"/>
                  </a:cubicBezTo>
                  <a:cubicBezTo>
                    <a:pt x="35" y="44"/>
                    <a:pt x="36" y="43"/>
                    <a:pt x="38" y="42"/>
                  </a:cubicBezTo>
                  <a:cubicBezTo>
                    <a:pt x="38" y="42"/>
                    <a:pt x="39" y="43"/>
                    <a:pt x="40" y="42"/>
                  </a:cubicBezTo>
                  <a:cubicBezTo>
                    <a:pt x="39" y="43"/>
                    <a:pt x="39" y="43"/>
                    <a:pt x="39" y="43"/>
                  </a:cubicBezTo>
                  <a:cubicBezTo>
                    <a:pt x="40" y="43"/>
                    <a:pt x="41" y="43"/>
                    <a:pt x="40" y="42"/>
                  </a:cubicBezTo>
                  <a:cubicBezTo>
                    <a:pt x="41" y="43"/>
                    <a:pt x="42" y="44"/>
                    <a:pt x="43" y="45"/>
                  </a:cubicBezTo>
                  <a:cubicBezTo>
                    <a:pt x="44" y="46"/>
                    <a:pt x="45" y="48"/>
                    <a:pt x="45" y="46"/>
                  </a:cubicBezTo>
                  <a:cubicBezTo>
                    <a:pt x="46" y="44"/>
                    <a:pt x="44" y="43"/>
                    <a:pt x="45" y="42"/>
                  </a:cubicBezTo>
                  <a:cubicBezTo>
                    <a:pt x="46" y="41"/>
                    <a:pt x="46" y="39"/>
                    <a:pt x="46" y="38"/>
                  </a:cubicBezTo>
                  <a:cubicBezTo>
                    <a:pt x="46" y="38"/>
                    <a:pt x="46" y="38"/>
                    <a:pt x="46" y="38"/>
                  </a:cubicBezTo>
                  <a:cubicBezTo>
                    <a:pt x="46" y="37"/>
                    <a:pt x="46" y="37"/>
                    <a:pt x="46" y="37"/>
                  </a:cubicBezTo>
                  <a:cubicBezTo>
                    <a:pt x="47" y="37"/>
                    <a:pt x="48" y="37"/>
                    <a:pt x="49" y="39"/>
                  </a:cubicBezTo>
                  <a:cubicBezTo>
                    <a:pt x="49" y="38"/>
                    <a:pt x="49" y="38"/>
                    <a:pt x="49" y="37"/>
                  </a:cubicBezTo>
                  <a:cubicBezTo>
                    <a:pt x="51" y="38"/>
                    <a:pt x="51" y="39"/>
                    <a:pt x="51" y="41"/>
                  </a:cubicBezTo>
                  <a:cubicBezTo>
                    <a:pt x="52" y="41"/>
                    <a:pt x="54" y="43"/>
                    <a:pt x="53" y="41"/>
                  </a:cubicBezTo>
                  <a:cubicBezTo>
                    <a:pt x="53" y="40"/>
                    <a:pt x="52" y="41"/>
                    <a:pt x="52" y="40"/>
                  </a:cubicBezTo>
                  <a:cubicBezTo>
                    <a:pt x="51" y="40"/>
                    <a:pt x="51" y="39"/>
                    <a:pt x="51" y="38"/>
                  </a:cubicBezTo>
                  <a:cubicBezTo>
                    <a:pt x="52" y="38"/>
                    <a:pt x="53" y="38"/>
                    <a:pt x="53" y="39"/>
                  </a:cubicBezTo>
                  <a:cubicBezTo>
                    <a:pt x="53" y="37"/>
                    <a:pt x="54" y="36"/>
                    <a:pt x="52" y="35"/>
                  </a:cubicBezTo>
                  <a:cubicBezTo>
                    <a:pt x="52" y="34"/>
                    <a:pt x="50" y="34"/>
                    <a:pt x="52" y="32"/>
                  </a:cubicBezTo>
                  <a:cubicBezTo>
                    <a:pt x="52" y="33"/>
                    <a:pt x="52" y="33"/>
                    <a:pt x="52" y="33"/>
                  </a:cubicBezTo>
                  <a:cubicBezTo>
                    <a:pt x="52" y="31"/>
                    <a:pt x="52" y="31"/>
                    <a:pt x="53" y="30"/>
                  </a:cubicBezTo>
                  <a:cubicBezTo>
                    <a:pt x="53" y="29"/>
                    <a:pt x="52" y="27"/>
                    <a:pt x="52" y="26"/>
                  </a:cubicBezTo>
                  <a:cubicBezTo>
                    <a:pt x="51" y="26"/>
                    <a:pt x="51" y="26"/>
                    <a:pt x="51" y="26"/>
                  </a:cubicBezTo>
                  <a:cubicBezTo>
                    <a:pt x="51" y="25"/>
                    <a:pt x="50" y="25"/>
                    <a:pt x="50" y="25"/>
                  </a:cubicBezTo>
                  <a:cubicBezTo>
                    <a:pt x="49" y="24"/>
                    <a:pt x="49" y="24"/>
                    <a:pt x="49" y="23"/>
                  </a:cubicBezTo>
                  <a:cubicBezTo>
                    <a:pt x="49" y="23"/>
                    <a:pt x="49" y="23"/>
                    <a:pt x="49" y="24"/>
                  </a:cubicBezTo>
                  <a:cubicBezTo>
                    <a:pt x="47" y="24"/>
                    <a:pt x="48" y="23"/>
                    <a:pt x="47" y="22"/>
                  </a:cubicBezTo>
                  <a:cubicBezTo>
                    <a:pt x="47" y="22"/>
                    <a:pt x="48" y="22"/>
                    <a:pt x="48" y="23"/>
                  </a:cubicBezTo>
                  <a:cubicBezTo>
                    <a:pt x="48" y="20"/>
                    <a:pt x="50" y="22"/>
                    <a:pt x="51" y="23"/>
                  </a:cubicBezTo>
                  <a:cubicBezTo>
                    <a:pt x="51" y="22"/>
                    <a:pt x="50" y="22"/>
                    <a:pt x="49" y="21"/>
                  </a:cubicBezTo>
                  <a:cubicBezTo>
                    <a:pt x="48" y="21"/>
                    <a:pt x="48" y="19"/>
                    <a:pt x="48" y="18"/>
                  </a:cubicBezTo>
                  <a:cubicBezTo>
                    <a:pt x="49" y="18"/>
                    <a:pt x="46" y="15"/>
                    <a:pt x="46" y="15"/>
                  </a:cubicBezTo>
                  <a:cubicBezTo>
                    <a:pt x="45" y="14"/>
                    <a:pt x="42" y="12"/>
                    <a:pt x="43" y="13"/>
                  </a:cubicBezTo>
                  <a:cubicBezTo>
                    <a:pt x="42" y="13"/>
                    <a:pt x="42" y="13"/>
                    <a:pt x="42" y="13"/>
                  </a:cubicBezTo>
                  <a:cubicBezTo>
                    <a:pt x="42" y="13"/>
                    <a:pt x="42" y="13"/>
                    <a:pt x="42" y="13"/>
                  </a:cubicBezTo>
                  <a:cubicBezTo>
                    <a:pt x="42" y="13"/>
                    <a:pt x="42" y="13"/>
                    <a:pt x="42" y="13"/>
                  </a:cubicBezTo>
                  <a:cubicBezTo>
                    <a:pt x="42" y="13"/>
                    <a:pt x="39" y="11"/>
                    <a:pt x="39" y="10"/>
                  </a:cubicBezTo>
                  <a:cubicBezTo>
                    <a:pt x="39" y="10"/>
                    <a:pt x="39" y="9"/>
                    <a:pt x="39" y="8"/>
                  </a:cubicBezTo>
                  <a:cubicBezTo>
                    <a:pt x="40" y="9"/>
                    <a:pt x="40" y="9"/>
                    <a:pt x="40" y="9"/>
                  </a:cubicBezTo>
                  <a:cubicBezTo>
                    <a:pt x="40" y="8"/>
                    <a:pt x="38" y="7"/>
                    <a:pt x="37" y="6"/>
                  </a:cubicBezTo>
                  <a:cubicBezTo>
                    <a:pt x="38" y="7"/>
                    <a:pt x="38" y="7"/>
                    <a:pt x="38" y="7"/>
                  </a:cubicBezTo>
                  <a:cubicBezTo>
                    <a:pt x="38" y="6"/>
                    <a:pt x="37" y="6"/>
                    <a:pt x="37" y="5"/>
                  </a:cubicBezTo>
                  <a:cubicBezTo>
                    <a:pt x="38" y="6"/>
                    <a:pt x="40" y="7"/>
                    <a:pt x="41" y="8"/>
                  </a:cubicBezTo>
                  <a:cubicBezTo>
                    <a:pt x="42" y="9"/>
                    <a:pt x="44" y="10"/>
                    <a:pt x="45" y="11"/>
                  </a:cubicBezTo>
                  <a:cubicBezTo>
                    <a:pt x="44" y="10"/>
                    <a:pt x="42" y="8"/>
                    <a:pt x="41" y="8"/>
                  </a:cubicBezTo>
                  <a:cubicBezTo>
                    <a:pt x="40" y="7"/>
                    <a:pt x="39" y="7"/>
                    <a:pt x="38" y="6"/>
                  </a:cubicBezTo>
                  <a:cubicBezTo>
                    <a:pt x="39" y="6"/>
                    <a:pt x="39" y="6"/>
                    <a:pt x="39" y="6"/>
                  </a:cubicBezTo>
                  <a:cubicBezTo>
                    <a:pt x="38" y="6"/>
                    <a:pt x="38" y="6"/>
                    <a:pt x="38" y="6"/>
                  </a:cubicBezTo>
                  <a:cubicBezTo>
                    <a:pt x="39" y="6"/>
                    <a:pt x="39" y="6"/>
                    <a:pt x="39" y="6"/>
                  </a:cubicBezTo>
                  <a:cubicBezTo>
                    <a:pt x="38" y="5"/>
                    <a:pt x="37" y="4"/>
                    <a:pt x="36" y="3"/>
                  </a:cubicBezTo>
                  <a:cubicBezTo>
                    <a:pt x="35" y="3"/>
                    <a:pt x="35" y="3"/>
                    <a:pt x="34" y="2"/>
                  </a:cubicBezTo>
                  <a:cubicBezTo>
                    <a:pt x="33" y="2"/>
                    <a:pt x="30" y="0"/>
                    <a:pt x="29" y="0"/>
                  </a:cubicBezTo>
                  <a:cubicBezTo>
                    <a:pt x="28" y="1"/>
                    <a:pt x="30" y="2"/>
                    <a:pt x="31" y="2"/>
                  </a:cubicBezTo>
                  <a:cubicBezTo>
                    <a:pt x="30" y="2"/>
                    <a:pt x="30" y="2"/>
                    <a:pt x="29" y="2"/>
                  </a:cubicBezTo>
                  <a:cubicBezTo>
                    <a:pt x="32" y="3"/>
                    <a:pt x="28" y="2"/>
                    <a:pt x="29" y="3"/>
                  </a:cubicBezTo>
                  <a:cubicBezTo>
                    <a:pt x="28" y="3"/>
                    <a:pt x="27" y="3"/>
                    <a:pt x="26" y="4"/>
                  </a:cubicBezTo>
                  <a:cubicBezTo>
                    <a:pt x="26" y="4"/>
                    <a:pt x="27" y="4"/>
                    <a:pt x="28" y="5"/>
                  </a:cubicBezTo>
                  <a:cubicBezTo>
                    <a:pt x="27" y="5"/>
                    <a:pt x="27" y="5"/>
                    <a:pt x="27" y="5"/>
                  </a:cubicBezTo>
                  <a:cubicBezTo>
                    <a:pt x="27" y="5"/>
                    <a:pt x="27" y="5"/>
                    <a:pt x="27" y="5"/>
                  </a:cubicBezTo>
                  <a:cubicBezTo>
                    <a:pt x="27" y="6"/>
                    <a:pt x="27" y="6"/>
                    <a:pt x="28" y="6"/>
                  </a:cubicBezTo>
                  <a:cubicBezTo>
                    <a:pt x="26" y="6"/>
                    <a:pt x="25" y="4"/>
                    <a:pt x="24" y="6"/>
                  </a:cubicBezTo>
                  <a:cubicBezTo>
                    <a:pt x="25" y="6"/>
                    <a:pt x="25" y="6"/>
                    <a:pt x="25" y="6"/>
                  </a:cubicBezTo>
                  <a:cubicBezTo>
                    <a:pt x="24" y="7"/>
                    <a:pt x="23" y="6"/>
                    <a:pt x="23" y="7"/>
                  </a:cubicBezTo>
                  <a:cubicBezTo>
                    <a:pt x="23" y="7"/>
                    <a:pt x="22" y="7"/>
                    <a:pt x="22" y="7"/>
                  </a:cubicBezTo>
                  <a:cubicBezTo>
                    <a:pt x="22" y="7"/>
                    <a:pt x="22" y="7"/>
                    <a:pt x="23" y="7"/>
                  </a:cubicBezTo>
                  <a:cubicBezTo>
                    <a:pt x="22" y="7"/>
                    <a:pt x="22" y="7"/>
                    <a:pt x="22" y="7"/>
                  </a:cubicBezTo>
                  <a:cubicBezTo>
                    <a:pt x="23" y="8"/>
                    <a:pt x="22" y="8"/>
                    <a:pt x="22" y="9"/>
                  </a:cubicBezTo>
                  <a:cubicBezTo>
                    <a:pt x="22" y="8"/>
                    <a:pt x="21" y="6"/>
                    <a:pt x="20" y="6"/>
                  </a:cubicBezTo>
                  <a:cubicBezTo>
                    <a:pt x="19" y="5"/>
                    <a:pt x="18" y="5"/>
                    <a:pt x="19" y="6"/>
                  </a:cubicBezTo>
                  <a:cubicBezTo>
                    <a:pt x="18" y="6"/>
                    <a:pt x="18" y="6"/>
                    <a:pt x="18" y="6"/>
                  </a:cubicBezTo>
                  <a:cubicBezTo>
                    <a:pt x="17" y="6"/>
                    <a:pt x="18" y="6"/>
                    <a:pt x="17" y="6"/>
                  </a:cubicBezTo>
                  <a:cubicBezTo>
                    <a:pt x="17" y="6"/>
                    <a:pt x="17" y="6"/>
                    <a:pt x="16" y="6"/>
                  </a:cubicBezTo>
                  <a:cubicBezTo>
                    <a:pt x="17" y="6"/>
                    <a:pt x="17" y="7"/>
                    <a:pt x="18" y="7"/>
                  </a:cubicBezTo>
                  <a:cubicBezTo>
                    <a:pt x="17" y="7"/>
                    <a:pt x="17" y="7"/>
                    <a:pt x="17" y="7"/>
                  </a:cubicBezTo>
                  <a:cubicBezTo>
                    <a:pt x="18" y="8"/>
                    <a:pt x="18" y="8"/>
                    <a:pt x="18" y="8"/>
                  </a:cubicBezTo>
                  <a:cubicBezTo>
                    <a:pt x="18" y="8"/>
                    <a:pt x="18" y="8"/>
                    <a:pt x="18" y="8"/>
                  </a:cubicBezTo>
                  <a:cubicBezTo>
                    <a:pt x="17" y="8"/>
                    <a:pt x="17" y="8"/>
                    <a:pt x="17" y="8"/>
                  </a:cubicBezTo>
                  <a:cubicBezTo>
                    <a:pt x="17" y="9"/>
                    <a:pt x="17" y="10"/>
                    <a:pt x="18" y="11"/>
                  </a:cubicBezTo>
                  <a:cubicBezTo>
                    <a:pt x="18" y="11"/>
                    <a:pt x="18" y="12"/>
                    <a:pt x="17" y="12"/>
                  </a:cubicBezTo>
                  <a:cubicBezTo>
                    <a:pt x="18" y="13"/>
                    <a:pt x="19" y="13"/>
                    <a:pt x="20" y="13"/>
                  </a:cubicBezTo>
                  <a:cubicBezTo>
                    <a:pt x="19" y="13"/>
                    <a:pt x="19" y="13"/>
                    <a:pt x="19" y="13"/>
                  </a:cubicBezTo>
                  <a:cubicBezTo>
                    <a:pt x="19" y="13"/>
                    <a:pt x="18" y="13"/>
                    <a:pt x="18" y="13"/>
                  </a:cubicBezTo>
                  <a:cubicBezTo>
                    <a:pt x="18" y="14"/>
                    <a:pt x="18" y="14"/>
                    <a:pt x="18" y="14"/>
                  </a:cubicBezTo>
                  <a:cubicBezTo>
                    <a:pt x="18" y="14"/>
                    <a:pt x="18" y="14"/>
                    <a:pt x="18" y="14"/>
                  </a:cubicBezTo>
                  <a:cubicBezTo>
                    <a:pt x="18" y="14"/>
                    <a:pt x="18" y="14"/>
                    <a:pt x="19" y="14"/>
                  </a:cubicBezTo>
                  <a:cubicBezTo>
                    <a:pt x="18" y="15"/>
                    <a:pt x="18" y="14"/>
                    <a:pt x="17" y="14"/>
                  </a:cubicBezTo>
                  <a:cubicBezTo>
                    <a:pt x="18" y="14"/>
                    <a:pt x="19" y="17"/>
                    <a:pt x="20" y="16"/>
                  </a:cubicBezTo>
                  <a:cubicBezTo>
                    <a:pt x="21" y="17"/>
                    <a:pt x="22" y="18"/>
                    <a:pt x="22" y="19"/>
                  </a:cubicBezTo>
                  <a:cubicBezTo>
                    <a:pt x="21" y="19"/>
                    <a:pt x="21" y="19"/>
                    <a:pt x="21" y="19"/>
                  </a:cubicBezTo>
                  <a:cubicBezTo>
                    <a:pt x="21" y="17"/>
                    <a:pt x="17" y="14"/>
                    <a:pt x="15" y="14"/>
                  </a:cubicBezTo>
                  <a:cubicBezTo>
                    <a:pt x="15" y="16"/>
                    <a:pt x="18" y="17"/>
                    <a:pt x="19" y="18"/>
                  </a:cubicBezTo>
                  <a:cubicBezTo>
                    <a:pt x="18" y="18"/>
                    <a:pt x="16" y="18"/>
                    <a:pt x="15" y="18"/>
                  </a:cubicBezTo>
                  <a:cubicBezTo>
                    <a:pt x="16" y="19"/>
                    <a:pt x="17" y="19"/>
                    <a:pt x="17" y="20"/>
                  </a:cubicBezTo>
                  <a:cubicBezTo>
                    <a:pt x="17" y="20"/>
                    <a:pt x="17" y="20"/>
                    <a:pt x="17" y="20"/>
                  </a:cubicBezTo>
                  <a:cubicBezTo>
                    <a:pt x="16" y="19"/>
                    <a:pt x="16" y="19"/>
                    <a:pt x="16" y="19"/>
                  </a:cubicBezTo>
                  <a:cubicBezTo>
                    <a:pt x="16" y="20"/>
                    <a:pt x="16" y="20"/>
                    <a:pt x="15" y="21"/>
                  </a:cubicBezTo>
                  <a:cubicBezTo>
                    <a:pt x="15" y="20"/>
                    <a:pt x="15" y="20"/>
                    <a:pt x="15" y="20"/>
                  </a:cubicBezTo>
                  <a:cubicBezTo>
                    <a:pt x="14" y="21"/>
                    <a:pt x="14" y="23"/>
                    <a:pt x="13" y="23"/>
                  </a:cubicBezTo>
                  <a:cubicBezTo>
                    <a:pt x="13" y="22"/>
                    <a:pt x="13" y="22"/>
                    <a:pt x="13" y="22"/>
                  </a:cubicBezTo>
                  <a:cubicBezTo>
                    <a:pt x="13" y="22"/>
                    <a:pt x="12" y="22"/>
                    <a:pt x="12" y="22"/>
                  </a:cubicBezTo>
                  <a:cubicBezTo>
                    <a:pt x="12" y="23"/>
                    <a:pt x="13" y="23"/>
                    <a:pt x="13" y="24"/>
                  </a:cubicBezTo>
                  <a:cubicBezTo>
                    <a:pt x="12" y="24"/>
                    <a:pt x="12" y="26"/>
                    <a:pt x="13" y="26"/>
                  </a:cubicBezTo>
                  <a:cubicBezTo>
                    <a:pt x="13" y="26"/>
                    <a:pt x="12" y="26"/>
                    <a:pt x="12" y="26"/>
                  </a:cubicBezTo>
                  <a:cubicBezTo>
                    <a:pt x="12" y="26"/>
                    <a:pt x="12" y="27"/>
                    <a:pt x="13" y="27"/>
                  </a:cubicBezTo>
                  <a:cubicBezTo>
                    <a:pt x="11" y="28"/>
                    <a:pt x="10" y="26"/>
                    <a:pt x="9" y="25"/>
                  </a:cubicBezTo>
                  <a:cubicBezTo>
                    <a:pt x="10" y="26"/>
                    <a:pt x="13" y="25"/>
                    <a:pt x="12" y="24"/>
                  </a:cubicBezTo>
                  <a:cubicBezTo>
                    <a:pt x="10" y="23"/>
                    <a:pt x="7" y="23"/>
                    <a:pt x="6" y="23"/>
                  </a:cubicBezTo>
                  <a:cubicBezTo>
                    <a:pt x="7" y="23"/>
                    <a:pt x="6" y="23"/>
                    <a:pt x="7" y="23"/>
                  </a:cubicBezTo>
                  <a:cubicBezTo>
                    <a:pt x="6" y="23"/>
                    <a:pt x="5" y="23"/>
                    <a:pt x="5" y="23"/>
                  </a:cubicBezTo>
                  <a:cubicBezTo>
                    <a:pt x="5" y="23"/>
                    <a:pt x="5" y="23"/>
                    <a:pt x="5" y="23"/>
                  </a:cubicBezTo>
                  <a:cubicBezTo>
                    <a:pt x="5" y="24"/>
                    <a:pt x="5" y="24"/>
                    <a:pt x="5" y="24"/>
                  </a:cubicBezTo>
                  <a:cubicBezTo>
                    <a:pt x="5" y="23"/>
                    <a:pt x="5" y="23"/>
                    <a:pt x="5" y="23"/>
                  </a:cubicBezTo>
                  <a:cubicBezTo>
                    <a:pt x="4" y="24"/>
                    <a:pt x="2" y="26"/>
                    <a:pt x="3" y="26"/>
                  </a:cubicBezTo>
                  <a:cubicBezTo>
                    <a:pt x="3" y="27"/>
                    <a:pt x="3" y="27"/>
                    <a:pt x="3" y="27"/>
                  </a:cubicBezTo>
                  <a:cubicBezTo>
                    <a:pt x="3" y="26"/>
                    <a:pt x="3" y="26"/>
                    <a:pt x="3" y="26"/>
                  </a:cubicBezTo>
                  <a:cubicBezTo>
                    <a:pt x="3" y="27"/>
                    <a:pt x="3" y="27"/>
                    <a:pt x="3" y="27"/>
                  </a:cubicBezTo>
                  <a:cubicBezTo>
                    <a:pt x="2" y="26"/>
                    <a:pt x="2" y="26"/>
                    <a:pt x="2" y="26"/>
                  </a:cubicBezTo>
                  <a:cubicBezTo>
                    <a:pt x="2" y="27"/>
                    <a:pt x="2" y="27"/>
                    <a:pt x="2" y="27"/>
                  </a:cubicBezTo>
                  <a:cubicBezTo>
                    <a:pt x="2" y="28"/>
                    <a:pt x="2" y="28"/>
                    <a:pt x="2" y="28"/>
                  </a:cubicBezTo>
                  <a:cubicBezTo>
                    <a:pt x="2" y="28"/>
                    <a:pt x="2" y="28"/>
                    <a:pt x="3" y="27"/>
                  </a:cubicBezTo>
                  <a:cubicBezTo>
                    <a:pt x="2" y="29"/>
                    <a:pt x="3" y="31"/>
                    <a:pt x="2" y="33"/>
                  </a:cubicBezTo>
                  <a:cubicBezTo>
                    <a:pt x="2" y="34"/>
                    <a:pt x="1" y="36"/>
                    <a:pt x="3" y="36"/>
                  </a:cubicBezTo>
                  <a:cubicBezTo>
                    <a:pt x="2" y="38"/>
                    <a:pt x="4" y="36"/>
                    <a:pt x="4" y="35"/>
                  </a:cubicBezTo>
                  <a:cubicBezTo>
                    <a:pt x="5" y="36"/>
                    <a:pt x="6" y="37"/>
                    <a:pt x="6" y="37"/>
                  </a:cubicBezTo>
                  <a:cubicBezTo>
                    <a:pt x="7" y="38"/>
                    <a:pt x="8" y="36"/>
                    <a:pt x="7" y="35"/>
                  </a:cubicBezTo>
                  <a:cubicBezTo>
                    <a:pt x="7" y="35"/>
                    <a:pt x="8" y="34"/>
                    <a:pt x="7" y="34"/>
                  </a:cubicBezTo>
                  <a:cubicBezTo>
                    <a:pt x="7" y="33"/>
                    <a:pt x="6" y="33"/>
                    <a:pt x="6" y="33"/>
                  </a:cubicBezTo>
                  <a:cubicBezTo>
                    <a:pt x="6" y="32"/>
                    <a:pt x="7" y="29"/>
                    <a:pt x="6" y="29"/>
                  </a:cubicBezTo>
                  <a:cubicBezTo>
                    <a:pt x="5" y="29"/>
                    <a:pt x="7" y="28"/>
                    <a:pt x="7" y="28"/>
                  </a:cubicBezTo>
                  <a:cubicBezTo>
                    <a:pt x="8" y="27"/>
                    <a:pt x="7" y="31"/>
                    <a:pt x="7" y="31"/>
                  </a:cubicBezTo>
                  <a:cubicBezTo>
                    <a:pt x="8" y="34"/>
                    <a:pt x="10" y="31"/>
                    <a:pt x="12" y="31"/>
                  </a:cubicBezTo>
                  <a:cubicBezTo>
                    <a:pt x="12" y="32"/>
                    <a:pt x="9" y="33"/>
                    <a:pt x="10" y="33"/>
                  </a:cubicBezTo>
                  <a:cubicBezTo>
                    <a:pt x="10" y="34"/>
                    <a:pt x="11" y="35"/>
                    <a:pt x="10" y="35"/>
                  </a:cubicBezTo>
                  <a:cubicBezTo>
                    <a:pt x="9" y="34"/>
                    <a:pt x="10" y="37"/>
                    <a:pt x="10" y="37"/>
                  </a:cubicBezTo>
                  <a:cubicBezTo>
                    <a:pt x="10" y="37"/>
                    <a:pt x="8" y="39"/>
                    <a:pt x="7" y="39"/>
                  </a:cubicBezTo>
                  <a:cubicBezTo>
                    <a:pt x="7" y="38"/>
                    <a:pt x="7" y="38"/>
                    <a:pt x="7" y="38"/>
                  </a:cubicBezTo>
                  <a:cubicBezTo>
                    <a:pt x="7" y="39"/>
                    <a:pt x="6" y="39"/>
                    <a:pt x="6" y="39"/>
                  </a:cubicBezTo>
                  <a:cubicBezTo>
                    <a:pt x="5" y="39"/>
                    <a:pt x="6" y="38"/>
                    <a:pt x="5" y="37"/>
                  </a:cubicBezTo>
                  <a:cubicBezTo>
                    <a:pt x="3" y="38"/>
                    <a:pt x="5" y="39"/>
                    <a:pt x="5" y="40"/>
                  </a:cubicBezTo>
                  <a:cubicBezTo>
                    <a:pt x="4" y="40"/>
                    <a:pt x="4" y="41"/>
                    <a:pt x="4" y="41"/>
                  </a:cubicBezTo>
                  <a:cubicBezTo>
                    <a:pt x="4" y="41"/>
                    <a:pt x="4" y="41"/>
                    <a:pt x="4" y="41"/>
                  </a:cubicBezTo>
                  <a:cubicBezTo>
                    <a:pt x="4" y="42"/>
                    <a:pt x="3" y="45"/>
                    <a:pt x="2" y="45"/>
                  </a:cubicBezTo>
                  <a:cubicBezTo>
                    <a:pt x="2" y="45"/>
                    <a:pt x="2" y="45"/>
                    <a:pt x="2" y="45"/>
                  </a:cubicBezTo>
                  <a:cubicBezTo>
                    <a:pt x="2" y="45"/>
                    <a:pt x="1" y="46"/>
                    <a:pt x="1" y="46"/>
                  </a:cubicBezTo>
                  <a:cubicBezTo>
                    <a:pt x="1" y="46"/>
                    <a:pt x="2" y="46"/>
                    <a:pt x="2" y="46"/>
                  </a:cubicBezTo>
                  <a:cubicBezTo>
                    <a:pt x="3" y="46"/>
                    <a:pt x="3" y="47"/>
                    <a:pt x="3" y="47"/>
                  </a:cubicBezTo>
                  <a:cubicBezTo>
                    <a:pt x="4" y="49"/>
                    <a:pt x="4" y="48"/>
                    <a:pt x="3" y="49"/>
                  </a:cubicBezTo>
                  <a:cubicBezTo>
                    <a:pt x="1" y="50"/>
                    <a:pt x="1" y="49"/>
                    <a:pt x="1" y="50"/>
                  </a:cubicBezTo>
                  <a:cubicBezTo>
                    <a:pt x="0" y="51"/>
                    <a:pt x="1" y="53"/>
                    <a:pt x="2" y="54"/>
                  </a:cubicBezTo>
                  <a:cubicBezTo>
                    <a:pt x="3" y="53"/>
                    <a:pt x="3" y="54"/>
                    <a:pt x="4" y="53"/>
                  </a:cubicBezTo>
                  <a:cubicBezTo>
                    <a:pt x="5" y="52"/>
                    <a:pt x="5" y="52"/>
                    <a:pt x="6" y="51"/>
                  </a:cubicBezTo>
                  <a:cubicBezTo>
                    <a:pt x="5" y="51"/>
                    <a:pt x="5" y="51"/>
                    <a:pt x="5" y="50"/>
                  </a:cubicBezTo>
                  <a:cubicBezTo>
                    <a:pt x="6" y="48"/>
                    <a:pt x="6" y="48"/>
                    <a:pt x="6" y="48"/>
                  </a:cubicBezTo>
                  <a:cubicBezTo>
                    <a:pt x="8" y="46"/>
                    <a:pt x="8" y="46"/>
                    <a:pt x="8" y="46"/>
                  </a:cubicBezTo>
                  <a:cubicBezTo>
                    <a:pt x="9" y="46"/>
                    <a:pt x="10" y="47"/>
                    <a:pt x="11" y="47"/>
                  </a:cubicBezTo>
                  <a:cubicBezTo>
                    <a:pt x="12" y="47"/>
                    <a:pt x="13" y="47"/>
                    <a:pt x="13" y="48"/>
                  </a:cubicBezTo>
                  <a:cubicBezTo>
                    <a:pt x="13" y="48"/>
                    <a:pt x="13" y="47"/>
                    <a:pt x="13" y="47"/>
                  </a:cubicBezTo>
                  <a:cubicBezTo>
                    <a:pt x="13" y="47"/>
                    <a:pt x="13" y="47"/>
                    <a:pt x="14" y="47"/>
                  </a:cubicBezTo>
                  <a:cubicBezTo>
                    <a:pt x="13" y="47"/>
                    <a:pt x="8" y="45"/>
                    <a:pt x="10" y="44"/>
                  </a:cubicBezTo>
                  <a:cubicBezTo>
                    <a:pt x="10" y="45"/>
                    <a:pt x="10" y="45"/>
                    <a:pt x="10" y="45"/>
                  </a:cubicBezTo>
                  <a:cubicBezTo>
                    <a:pt x="10" y="44"/>
                    <a:pt x="10" y="44"/>
                    <a:pt x="10" y="44"/>
                  </a:cubicBezTo>
                  <a:cubicBezTo>
                    <a:pt x="11" y="45"/>
                    <a:pt x="12" y="45"/>
                    <a:pt x="14" y="45"/>
                  </a:cubicBezTo>
                  <a:cubicBezTo>
                    <a:pt x="14" y="46"/>
                    <a:pt x="14" y="47"/>
                    <a:pt x="15" y="47"/>
                  </a:cubicBezTo>
                  <a:cubicBezTo>
                    <a:pt x="16" y="47"/>
                    <a:pt x="16" y="47"/>
                    <a:pt x="17" y="47"/>
                  </a:cubicBezTo>
                  <a:cubicBezTo>
                    <a:pt x="17" y="46"/>
                    <a:pt x="17" y="46"/>
                    <a:pt x="17" y="46"/>
                  </a:cubicBezTo>
                  <a:cubicBezTo>
                    <a:pt x="17" y="46"/>
                    <a:pt x="17" y="46"/>
                    <a:pt x="17" y="46"/>
                  </a:cubicBezTo>
                  <a:cubicBezTo>
                    <a:pt x="16" y="46"/>
                    <a:pt x="16" y="46"/>
                    <a:pt x="15" y="45"/>
                  </a:cubicBezTo>
                  <a:cubicBezTo>
                    <a:pt x="16" y="45"/>
                    <a:pt x="16" y="45"/>
                    <a:pt x="17" y="44"/>
                  </a:cubicBezTo>
                  <a:cubicBezTo>
                    <a:pt x="17" y="45"/>
                    <a:pt x="17" y="45"/>
                    <a:pt x="17" y="45"/>
                  </a:cubicBezTo>
                  <a:cubicBezTo>
                    <a:pt x="17" y="44"/>
                    <a:pt x="17" y="44"/>
                    <a:pt x="18" y="44"/>
                  </a:cubicBezTo>
                  <a:cubicBezTo>
                    <a:pt x="18" y="44"/>
                    <a:pt x="17" y="44"/>
                    <a:pt x="17" y="45"/>
                  </a:cubicBezTo>
                  <a:cubicBezTo>
                    <a:pt x="18" y="45"/>
                    <a:pt x="18" y="45"/>
                    <a:pt x="18" y="45"/>
                  </a:cubicBezTo>
                  <a:cubicBezTo>
                    <a:pt x="18" y="46"/>
                    <a:pt x="18" y="46"/>
                    <a:pt x="18" y="46"/>
                  </a:cubicBezTo>
                  <a:cubicBezTo>
                    <a:pt x="18" y="46"/>
                    <a:pt x="18" y="46"/>
                    <a:pt x="18" y="46"/>
                  </a:cubicBezTo>
                  <a:cubicBezTo>
                    <a:pt x="18" y="46"/>
                    <a:pt x="18" y="46"/>
                    <a:pt x="18" y="46"/>
                  </a:cubicBezTo>
                  <a:cubicBezTo>
                    <a:pt x="20" y="46"/>
                    <a:pt x="21" y="45"/>
                    <a:pt x="22" y="44"/>
                  </a:cubicBezTo>
                  <a:cubicBezTo>
                    <a:pt x="22" y="45"/>
                    <a:pt x="23" y="46"/>
                    <a:pt x="23" y="46"/>
                  </a:cubicBezTo>
                  <a:cubicBezTo>
                    <a:pt x="23" y="47"/>
                    <a:pt x="23" y="48"/>
                    <a:pt x="23" y="48"/>
                  </a:cubicBezTo>
                  <a:cubicBezTo>
                    <a:pt x="24" y="48"/>
                    <a:pt x="24" y="49"/>
                    <a:pt x="24" y="49"/>
                  </a:cubicBezTo>
                  <a:cubicBezTo>
                    <a:pt x="26" y="49"/>
                    <a:pt x="28" y="52"/>
                    <a:pt x="29" y="52"/>
                  </a:cubicBezTo>
                  <a:cubicBezTo>
                    <a:pt x="31" y="54"/>
                    <a:pt x="31" y="55"/>
                    <a:pt x="33" y="53"/>
                  </a:cubicBezTo>
                  <a:cubicBezTo>
                    <a:pt x="33" y="52"/>
                    <a:pt x="36" y="49"/>
                    <a:pt x="35" y="48"/>
                  </a:cubicBezTo>
                  <a:cubicBezTo>
                    <a:pt x="35" y="48"/>
                    <a:pt x="36" y="47"/>
                    <a:pt x="36" y="46"/>
                  </a:cubicBezTo>
                  <a:cubicBezTo>
                    <a:pt x="35" y="45"/>
                    <a:pt x="34" y="46"/>
                    <a:pt x="34" y="45"/>
                  </a:cubicBezTo>
                  <a:cubicBezTo>
                    <a:pt x="33" y="46"/>
                    <a:pt x="33" y="47"/>
                    <a:pt x="32" y="47"/>
                  </a:cubicBezTo>
                  <a:cubicBezTo>
                    <a:pt x="32" y="46"/>
                    <a:pt x="32" y="46"/>
                    <a:pt x="31" y="46"/>
                  </a:cubicBezTo>
                  <a:cubicBezTo>
                    <a:pt x="31" y="47"/>
                    <a:pt x="31" y="47"/>
                    <a:pt x="31" y="47"/>
                  </a:cubicBezTo>
                  <a:cubicBezTo>
                    <a:pt x="31" y="46"/>
                    <a:pt x="30" y="46"/>
                    <a:pt x="29" y="45"/>
                  </a:cubicBezTo>
                  <a:cubicBezTo>
                    <a:pt x="29" y="44"/>
                    <a:pt x="29" y="44"/>
                    <a:pt x="29" y="44"/>
                  </a:cubicBezTo>
                </a:path>
              </a:pathLst>
            </a:custGeom>
            <a:solidFill>
              <a:srgbClr val="FFFFFF"/>
            </a:solidFill>
            <a:ln w="9525">
              <a:noFill/>
              <a:round/>
              <a:headEnd/>
              <a:tailEnd/>
            </a:ln>
          </p:spPr>
          <p:txBody>
            <a:bodyPr/>
            <a:lstStyle/>
            <a:p>
              <a:pPr>
                <a:defRPr/>
              </a:pPr>
              <a:endParaRPr lang="en-US"/>
            </a:p>
          </p:txBody>
        </p:sp>
        <p:sp>
          <p:nvSpPr>
            <p:cNvPr id="215" name="Freeform 1637"/>
            <p:cNvSpPr>
              <a:spLocks/>
            </p:cNvSpPr>
            <p:nvPr userDrawn="1"/>
          </p:nvSpPr>
          <p:spPr bwMode="auto">
            <a:xfrm>
              <a:off x="257" y="250"/>
              <a:ext cx="210" cy="211"/>
            </a:xfrm>
            <a:custGeom>
              <a:avLst/>
              <a:gdLst/>
              <a:ahLst/>
              <a:cxnLst>
                <a:cxn ang="0">
                  <a:pos x="36" y="4"/>
                </a:cxn>
                <a:cxn ang="0">
                  <a:pos x="36" y="3"/>
                </a:cxn>
                <a:cxn ang="0">
                  <a:pos x="0" y="52"/>
                </a:cxn>
                <a:cxn ang="0">
                  <a:pos x="3" y="70"/>
                </a:cxn>
                <a:cxn ang="0">
                  <a:pos x="53" y="105"/>
                </a:cxn>
                <a:cxn ang="0">
                  <a:pos x="70" y="102"/>
                </a:cxn>
                <a:cxn ang="0">
                  <a:pos x="105" y="52"/>
                </a:cxn>
                <a:cxn ang="0">
                  <a:pos x="102" y="35"/>
                </a:cxn>
                <a:cxn ang="0">
                  <a:pos x="53" y="0"/>
                </a:cxn>
                <a:cxn ang="0">
                  <a:pos x="36" y="3"/>
                </a:cxn>
                <a:cxn ang="0">
                  <a:pos x="36" y="4"/>
                </a:cxn>
                <a:cxn ang="0">
                  <a:pos x="36" y="5"/>
                </a:cxn>
                <a:cxn ang="0">
                  <a:pos x="53" y="2"/>
                </a:cxn>
                <a:cxn ang="0">
                  <a:pos x="100" y="36"/>
                </a:cxn>
                <a:cxn ang="0">
                  <a:pos x="103" y="52"/>
                </a:cxn>
                <a:cxn ang="0">
                  <a:pos x="70" y="100"/>
                </a:cxn>
                <a:cxn ang="0">
                  <a:pos x="53" y="102"/>
                </a:cxn>
                <a:cxn ang="0">
                  <a:pos x="6" y="69"/>
                </a:cxn>
                <a:cxn ang="0">
                  <a:pos x="3" y="52"/>
                </a:cxn>
                <a:cxn ang="0">
                  <a:pos x="36" y="5"/>
                </a:cxn>
                <a:cxn ang="0">
                  <a:pos x="36" y="4"/>
                </a:cxn>
              </a:cxnLst>
              <a:rect l="0" t="0" r="r" b="b"/>
              <a:pathLst>
                <a:path w="105" h="105">
                  <a:moveTo>
                    <a:pt x="36" y="4"/>
                  </a:moveTo>
                  <a:cubicBezTo>
                    <a:pt x="36" y="3"/>
                    <a:pt x="36" y="3"/>
                    <a:pt x="36" y="3"/>
                  </a:cubicBezTo>
                  <a:cubicBezTo>
                    <a:pt x="14" y="10"/>
                    <a:pt x="0" y="31"/>
                    <a:pt x="0" y="52"/>
                  </a:cubicBezTo>
                  <a:cubicBezTo>
                    <a:pt x="0" y="58"/>
                    <a:pt x="1" y="64"/>
                    <a:pt x="3" y="70"/>
                  </a:cubicBezTo>
                  <a:cubicBezTo>
                    <a:pt x="11" y="91"/>
                    <a:pt x="31" y="105"/>
                    <a:pt x="53" y="105"/>
                  </a:cubicBezTo>
                  <a:cubicBezTo>
                    <a:pt x="59" y="105"/>
                    <a:pt x="65" y="104"/>
                    <a:pt x="70" y="102"/>
                  </a:cubicBezTo>
                  <a:cubicBezTo>
                    <a:pt x="92" y="94"/>
                    <a:pt x="105" y="74"/>
                    <a:pt x="105" y="52"/>
                  </a:cubicBezTo>
                  <a:cubicBezTo>
                    <a:pt x="105" y="46"/>
                    <a:pt x="105" y="41"/>
                    <a:pt x="102" y="35"/>
                  </a:cubicBezTo>
                  <a:cubicBezTo>
                    <a:pt x="95" y="13"/>
                    <a:pt x="75" y="0"/>
                    <a:pt x="53" y="0"/>
                  </a:cubicBezTo>
                  <a:cubicBezTo>
                    <a:pt x="47" y="0"/>
                    <a:pt x="41" y="1"/>
                    <a:pt x="36" y="3"/>
                  </a:cubicBezTo>
                  <a:cubicBezTo>
                    <a:pt x="36" y="4"/>
                    <a:pt x="36" y="4"/>
                    <a:pt x="36" y="4"/>
                  </a:cubicBezTo>
                  <a:cubicBezTo>
                    <a:pt x="36" y="5"/>
                    <a:pt x="36" y="5"/>
                    <a:pt x="36" y="5"/>
                  </a:cubicBezTo>
                  <a:cubicBezTo>
                    <a:pt x="42" y="3"/>
                    <a:pt x="47" y="2"/>
                    <a:pt x="53" y="2"/>
                  </a:cubicBezTo>
                  <a:cubicBezTo>
                    <a:pt x="74" y="2"/>
                    <a:pt x="93" y="15"/>
                    <a:pt x="100" y="36"/>
                  </a:cubicBezTo>
                  <a:cubicBezTo>
                    <a:pt x="102" y="41"/>
                    <a:pt x="103" y="47"/>
                    <a:pt x="103" y="52"/>
                  </a:cubicBezTo>
                  <a:cubicBezTo>
                    <a:pt x="103" y="73"/>
                    <a:pt x="90" y="92"/>
                    <a:pt x="70" y="100"/>
                  </a:cubicBezTo>
                  <a:cubicBezTo>
                    <a:pt x="64" y="101"/>
                    <a:pt x="58" y="102"/>
                    <a:pt x="53" y="102"/>
                  </a:cubicBezTo>
                  <a:cubicBezTo>
                    <a:pt x="32" y="102"/>
                    <a:pt x="13" y="89"/>
                    <a:pt x="6" y="69"/>
                  </a:cubicBezTo>
                  <a:cubicBezTo>
                    <a:pt x="4" y="63"/>
                    <a:pt x="3" y="58"/>
                    <a:pt x="3" y="52"/>
                  </a:cubicBezTo>
                  <a:cubicBezTo>
                    <a:pt x="3" y="32"/>
                    <a:pt x="16" y="12"/>
                    <a:pt x="36" y="5"/>
                  </a:cubicBezTo>
                  <a:cubicBezTo>
                    <a:pt x="36" y="4"/>
                    <a:pt x="36" y="4"/>
                    <a:pt x="36" y="4"/>
                  </a:cubicBezTo>
                </a:path>
              </a:pathLst>
            </a:custGeom>
            <a:solidFill>
              <a:srgbClr val="FFFFFF"/>
            </a:solidFill>
            <a:ln w="9525">
              <a:noFill/>
              <a:round/>
              <a:headEnd/>
              <a:tailEnd/>
            </a:ln>
          </p:spPr>
          <p:txBody>
            <a:bodyPr/>
            <a:lstStyle/>
            <a:p>
              <a:pPr>
                <a:defRPr/>
              </a:pPr>
              <a:endParaRPr lang="en-US"/>
            </a:p>
          </p:txBody>
        </p:sp>
        <p:sp>
          <p:nvSpPr>
            <p:cNvPr id="216" name="Freeform 1638"/>
            <p:cNvSpPr>
              <a:spLocks/>
            </p:cNvSpPr>
            <p:nvPr userDrawn="1"/>
          </p:nvSpPr>
          <p:spPr bwMode="auto">
            <a:xfrm>
              <a:off x="257" y="248"/>
              <a:ext cx="212" cy="211"/>
            </a:xfrm>
            <a:custGeom>
              <a:avLst/>
              <a:gdLst/>
              <a:ahLst/>
              <a:cxnLst>
                <a:cxn ang="0">
                  <a:pos x="105" y="53"/>
                </a:cxn>
                <a:cxn ang="0">
                  <a:pos x="104" y="53"/>
                </a:cxn>
                <a:cxn ang="0">
                  <a:pos x="89" y="89"/>
                </a:cxn>
                <a:cxn ang="0">
                  <a:pos x="53" y="104"/>
                </a:cxn>
                <a:cxn ang="0">
                  <a:pos x="17" y="89"/>
                </a:cxn>
                <a:cxn ang="0">
                  <a:pos x="3" y="53"/>
                </a:cxn>
                <a:cxn ang="0">
                  <a:pos x="17" y="17"/>
                </a:cxn>
                <a:cxn ang="0">
                  <a:pos x="53" y="3"/>
                </a:cxn>
                <a:cxn ang="0">
                  <a:pos x="89" y="17"/>
                </a:cxn>
                <a:cxn ang="0">
                  <a:pos x="104" y="53"/>
                </a:cxn>
                <a:cxn ang="0">
                  <a:pos x="105" y="53"/>
                </a:cxn>
                <a:cxn ang="0">
                  <a:pos x="106" y="53"/>
                </a:cxn>
                <a:cxn ang="0">
                  <a:pos x="53" y="0"/>
                </a:cxn>
                <a:cxn ang="0">
                  <a:pos x="0" y="53"/>
                </a:cxn>
                <a:cxn ang="0">
                  <a:pos x="53" y="106"/>
                </a:cxn>
                <a:cxn ang="0">
                  <a:pos x="106" y="53"/>
                </a:cxn>
                <a:cxn ang="0">
                  <a:pos x="105" y="53"/>
                </a:cxn>
              </a:cxnLst>
              <a:rect l="0" t="0" r="r" b="b"/>
              <a:pathLst>
                <a:path w="106" h="106">
                  <a:moveTo>
                    <a:pt x="105" y="53"/>
                  </a:moveTo>
                  <a:cubicBezTo>
                    <a:pt x="104" y="53"/>
                    <a:pt x="104" y="53"/>
                    <a:pt x="104" y="53"/>
                  </a:cubicBezTo>
                  <a:cubicBezTo>
                    <a:pt x="104" y="67"/>
                    <a:pt x="98" y="80"/>
                    <a:pt x="89" y="89"/>
                  </a:cubicBezTo>
                  <a:cubicBezTo>
                    <a:pt x="80" y="98"/>
                    <a:pt x="67" y="104"/>
                    <a:pt x="53" y="104"/>
                  </a:cubicBezTo>
                  <a:cubicBezTo>
                    <a:pt x="39" y="104"/>
                    <a:pt x="26" y="98"/>
                    <a:pt x="17" y="89"/>
                  </a:cubicBezTo>
                  <a:cubicBezTo>
                    <a:pt x="8" y="80"/>
                    <a:pt x="3" y="67"/>
                    <a:pt x="3" y="53"/>
                  </a:cubicBezTo>
                  <a:cubicBezTo>
                    <a:pt x="3" y="39"/>
                    <a:pt x="8" y="27"/>
                    <a:pt x="17" y="17"/>
                  </a:cubicBezTo>
                  <a:cubicBezTo>
                    <a:pt x="26" y="8"/>
                    <a:pt x="39" y="3"/>
                    <a:pt x="53" y="3"/>
                  </a:cubicBezTo>
                  <a:cubicBezTo>
                    <a:pt x="67" y="3"/>
                    <a:pt x="80" y="8"/>
                    <a:pt x="89" y="17"/>
                  </a:cubicBezTo>
                  <a:cubicBezTo>
                    <a:pt x="98" y="27"/>
                    <a:pt x="104" y="39"/>
                    <a:pt x="104" y="53"/>
                  </a:cubicBezTo>
                  <a:cubicBezTo>
                    <a:pt x="105" y="53"/>
                    <a:pt x="105" y="53"/>
                    <a:pt x="105" y="53"/>
                  </a:cubicBezTo>
                  <a:cubicBezTo>
                    <a:pt x="106" y="53"/>
                    <a:pt x="106" y="53"/>
                    <a:pt x="106" y="53"/>
                  </a:cubicBezTo>
                  <a:cubicBezTo>
                    <a:pt x="106" y="24"/>
                    <a:pt x="82" y="0"/>
                    <a:pt x="53" y="0"/>
                  </a:cubicBezTo>
                  <a:cubicBezTo>
                    <a:pt x="24" y="0"/>
                    <a:pt x="0" y="24"/>
                    <a:pt x="0" y="53"/>
                  </a:cubicBezTo>
                  <a:cubicBezTo>
                    <a:pt x="0" y="82"/>
                    <a:pt x="24" y="106"/>
                    <a:pt x="53" y="106"/>
                  </a:cubicBezTo>
                  <a:cubicBezTo>
                    <a:pt x="82" y="106"/>
                    <a:pt x="106" y="82"/>
                    <a:pt x="106" y="53"/>
                  </a:cubicBezTo>
                  <a:cubicBezTo>
                    <a:pt x="105" y="53"/>
                    <a:pt x="105" y="53"/>
                    <a:pt x="105" y="53"/>
                  </a:cubicBezTo>
                </a:path>
              </a:pathLst>
            </a:custGeom>
            <a:solidFill>
              <a:srgbClr val="FFFFFF"/>
            </a:solidFill>
            <a:ln w="9525">
              <a:noFill/>
              <a:round/>
              <a:headEnd/>
              <a:tailEnd/>
            </a:ln>
          </p:spPr>
          <p:txBody>
            <a:bodyPr/>
            <a:lstStyle/>
            <a:p>
              <a:pPr>
                <a:defRPr/>
              </a:pPr>
              <a:endParaRPr lang="en-US"/>
            </a:p>
          </p:txBody>
        </p:sp>
        <p:sp>
          <p:nvSpPr>
            <p:cNvPr id="217" name="Freeform 1639"/>
            <p:cNvSpPr>
              <a:spLocks/>
            </p:cNvSpPr>
            <p:nvPr userDrawn="1"/>
          </p:nvSpPr>
          <p:spPr bwMode="auto">
            <a:xfrm>
              <a:off x="311" y="272"/>
              <a:ext cx="64" cy="54"/>
            </a:xfrm>
            <a:custGeom>
              <a:avLst/>
              <a:gdLst/>
              <a:ahLst/>
              <a:cxnLst>
                <a:cxn ang="0">
                  <a:pos x="28" y="19"/>
                </a:cxn>
                <a:cxn ang="0">
                  <a:pos x="27" y="19"/>
                </a:cxn>
                <a:cxn ang="0">
                  <a:pos x="13" y="25"/>
                </a:cxn>
                <a:cxn ang="0">
                  <a:pos x="7" y="24"/>
                </a:cxn>
                <a:cxn ang="0">
                  <a:pos x="7" y="24"/>
                </a:cxn>
                <a:cxn ang="0">
                  <a:pos x="7" y="24"/>
                </a:cxn>
                <a:cxn ang="0">
                  <a:pos x="3" y="16"/>
                </a:cxn>
                <a:cxn ang="0">
                  <a:pos x="6" y="9"/>
                </a:cxn>
                <a:cxn ang="0">
                  <a:pos x="6" y="9"/>
                </a:cxn>
                <a:cxn ang="0">
                  <a:pos x="6" y="9"/>
                </a:cxn>
                <a:cxn ang="0">
                  <a:pos x="19" y="2"/>
                </a:cxn>
                <a:cxn ang="0">
                  <a:pos x="24" y="4"/>
                </a:cxn>
                <a:cxn ang="0">
                  <a:pos x="24" y="4"/>
                </a:cxn>
                <a:cxn ang="0">
                  <a:pos x="24" y="4"/>
                </a:cxn>
                <a:cxn ang="0">
                  <a:pos x="29" y="12"/>
                </a:cxn>
                <a:cxn ang="0">
                  <a:pos x="27" y="19"/>
                </a:cxn>
                <a:cxn ang="0">
                  <a:pos x="28" y="19"/>
                </a:cxn>
                <a:cxn ang="0">
                  <a:pos x="27" y="19"/>
                </a:cxn>
                <a:cxn ang="0">
                  <a:pos x="28" y="19"/>
                </a:cxn>
                <a:cxn ang="0">
                  <a:pos x="29" y="20"/>
                </a:cxn>
                <a:cxn ang="0">
                  <a:pos x="32" y="12"/>
                </a:cxn>
                <a:cxn ang="0">
                  <a:pos x="25" y="2"/>
                </a:cxn>
                <a:cxn ang="0">
                  <a:pos x="25" y="3"/>
                </a:cxn>
                <a:cxn ang="0">
                  <a:pos x="25" y="2"/>
                </a:cxn>
                <a:cxn ang="0">
                  <a:pos x="19" y="0"/>
                </a:cxn>
                <a:cxn ang="0">
                  <a:pos x="4" y="7"/>
                </a:cxn>
                <a:cxn ang="0">
                  <a:pos x="5" y="8"/>
                </a:cxn>
                <a:cxn ang="0">
                  <a:pos x="4" y="7"/>
                </a:cxn>
                <a:cxn ang="0">
                  <a:pos x="0" y="16"/>
                </a:cxn>
                <a:cxn ang="0">
                  <a:pos x="6" y="26"/>
                </a:cxn>
                <a:cxn ang="0">
                  <a:pos x="6" y="26"/>
                </a:cxn>
                <a:cxn ang="0">
                  <a:pos x="6" y="26"/>
                </a:cxn>
                <a:cxn ang="0">
                  <a:pos x="13" y="27"/>
                </a:cxn>
                <a:cxn ang="0">
                  <a:pos x="29" y="20"/>
                </a:cxn>
                <a:cxn ang="0">
                  <a:pos x="29" y="20"/>
                </a:cxn>
                <a:cxn ang="0">
                  <a:pos x="29" y="20"/>
                </a:cxn>
                <a:cxn ang="0">
                  <a:pos x="28" y="19"/>
                </a:cxn>
              </a:cxnLst>
              <a:rect l="0" t="0" r="r" b="b"/>
              <a:pathLst>
                <a:path w="32" h="27">
                  <a:moveTo>
                    <a:pt x="28" y="19"/>
                  </a:moveTo>
                  <a:cubicBezTo>
                    <a:pt x="27" y="19"/>
                    <a:pt x="27" y="19"/>
                    <a:pt x="27" y="19"/>
                  </a:cubicBezTo>
                  <a:cubicBezTo>
                    <a:pt x="24" y="23"/>
                    <a:pt x="18" y="25"/>
                    <a:pt x="13" y="25"/>
                  </a:cubicBezTo>
                  <a:cubicBezTo>
                    <a:pt x="11" y="25"/>
                    <a:pt x="9" y="25"/>
                    <a:pt x="7" y="24"/>
                  </a:cubicBezTo>
                  <a:cubicBezTo>
                    <a:pt x="7" y="24"/>
                    <a:pt x="7" y="24"/>
                    <a:pt x="7" y="24"/>
                  </a:cubicBezTo>
                  <a:cubicBezTo>
                    <a:pt x="7" y="24"/>
                    <a:pt x="7" y="24"/>
                    <a:pt x="7" y="24"/>
                  </a:cubicBezTo>
                  <a:cubicBezTo>
                    <a:pt x="4" y="22"/>
                    <a:pt x="3" y="19"/>
                    <a:pt x="3" y="16"/>
                  </a:cubicBezTo>
                  <a:cubicBezTo>
                    <a:pt x="3" y="14"/>
                    <a:pt x="4" y="11"/>
                    <a:pt x="6" y="9"/>
                  </a:cubicBezTo>
                  <a:cubicBezTo>
                    <a:pt x="6" y="9"/>
                    <a:pt x="6" y="9"/>
                    <a:pt x="6" y="9"/>
                  </a:cubicBezTo>
                  <a:cubicBezTo>
                    <a:pt x="6" y="9"/>
                    <a:pt x="6" y="9"/>
                    <a:pt x="6" y="9"/>
                  </a:cubicBezTo>
                  <a:cubicBezTo>
                    <a:pt x="9" y="5"/>
                    <a:pt x="14" y="2"/>
                    <a:pt x="19" y="2"/>
                  </a:cubicBezTo>
                  <a:cubicBezTo>
                    <a:pt x="20" y="2"/>
                    <a:pt x="22" y="3"/>
                    <a:pt x="24" y="4"/>
                  </a:cubicBezTo>
                  <a:cubicBezTo>
                    <a:pt x="24" y="4"/>
                    <a:pt x="24" y="4"/>
                    <a:pt x="24" y="4"/>
                  </a:cubicBezTo>
                  <a:cubicBezTo>
                    <a:pt x="24" y="4"/>
                    <a:pt x="24" y="4"/>
                    <a:pt x="24" y="4"/>
                  </a:cubicBezTo>
                  <a:cubicBezTo>
                    <a:pt x="27" y="5"/>
                    <a:pt x="29" y="9"/>
                    <a:pt x="29" y="12"/>
                  </a:cubicBezTo>
                  <a:cubicBezTo>
                    <a:pt x="29" y="14"/>
                    <a:pt x="28" y="17"/>
                    <a:pt x="27" y="19"/>
                  </a:cubicBezTo>
                  <a:cubicBezTo>
                    <a:pt x="28" y="19"/>
                    <a:pt x="28" y="19"/>
                    <a:pt x="28" y="19"/>
                  </a:cubicBezTo>
                  <a:cubicBezTo>
                    <a:pt x="27" y="19"/>
                    <a:pt x="27" y="19"/>
                    <a:pt x="27" y="19"/>
                  </a:cubicBezTo>
                  <a:cubicBezTo>
                    <a:pt x="28" y="19"/>
                    <a:pt x="28" y="19"/>
                    <a:pt x="28" y="19"/>
                  </a:cubicBezTo>
                  <a:cubicBezTo>
                    <a:pt x="29" y="20"/>
                    <a:pt x="29" y="20"/>
                    <a:pt x="29" y="20"/>
                  </a:cubicBezTo>
                  <a:cubicBezTo>
                    <a:pt x="31" y="18"/>
                    <a:pt x="32" y="15"/>
                    <a:pt x="32" y="12"/>
                  </a:cubicBezTo>
                  <a:cubicBezTo>
                    <a:pt x="32" y="8"/>
                    <a:pt x="29" y="4"/>
                    <a:pt x="25" y="2"/>
                  </a:cubicBezTo>
                  <a:cubicBezTo>
                    <a:pt x="25" y="3"/>
                    <a:pt x="25" y="3"/>
                    <a:pt x="25" y="3"/>
                  </a:cubicBezTo>
                  <a:cubicBezTo>
                    <a:pt x="25" y="2"/>
                    <a:pt x="25" y="2"/>
                    <a:pt x="25" y="2"/>
                  </a:cubicBezTo>
                  <a:cubicBezTo>
                    <a:pt x="23" y="1"/>
                    <a:pt x="21" y="0"/>
                    <a:pt x="19" y="0"/>
                  </a:cubicBezTo>
                  <a:cubicBezTo>
                    <a:pt x="13" y="0"/>
                    <a:pt x="8" y="3"/>
                    <a:pt x="4" y="7"/>
                  </a:cubicBezTo>
                  <a:cubicBezTo>
                    <a:pt x="5" y="8"/>
                    <a:pt x="5" y="8"/>
                    <a:pt x="5" y="8"/>
                  </a:cubicBezTo>
                  <a:cubicBezTo>
                    <a:pt x="4" y="7"/>
                    <a:pt x="4" y="7"/>
                    <a:pt x="4" y="7"/>
                  </a:cubicBezTo>
                  <a:cubicBezTo>
                    <a:pt x="2" y="10"/>
                    <a:pt x="0" y="13"/>
                    <a:pt x="0" y="16"/>
                  </a:cubicBezTo>
                  <a:cubicBezTo>
                    <a:pt x="0" y="20"/>
                    <a:pt x="2" y="24"/>
                    <a:pt x="6" y="26"/>
                  </a:cubicBezTo>
                  <a:cubicBezTo>
                    <a:pt x="6" y="26"/>
                    <a:pt x="6" y="26"/>
                    <a:pt x="6" y="26"/>
                  </a:cubicBezTo>
                  <a:cubicBezTo>
                    <a:pt x="6" y="26"/>
                    <a:pt x="6" y="26"/>
                    <a:pt x="6" y="26"/>
                  </a:cubicBezTo>
                  <a:cubicBezTo>
                    <a:pt x="8" y="27"/>
                    <a:pt x="11" y="27"/>
                    <a:pt x="13" y="27"/>
                  </a:cubicBezTo>
                  <a:cubicBezTo>
                    <a:pt x="19" y="27"/>
                    <a:pt x="25" y="25"/>
                    <a:pt x="29" y="20"/>
                  </a:cubicBezTo>
                  <a:cubicBezTo>
                    <a:pt x="29" y="20"/>
                    <a:pt x="29" y="20"/>
                    <a:pt x="29" y="20"/>
                  </a:cubicBezTo>
                  <a:cubicBezTo>
                    <a:pt x="29" y="20"/>
                    <a:pt x="29" y="20"/>
                    <a:pt x="29" y="20"/>
                  </a:cubicBezTo>
                  <a:cubicBezTo>
                    <a:pt x="28" y="19"/>
                    <a:pt x="28" y="19"/>
                    <a:pt x="28" y="19"/>
                  </a:cubicBezTo>
                </a:path>
              </a:pathLst>
            </a:custGeom>
            <a:solidFill>
              <a:srgbClr val="FFFFFF"/>
            </a:solidFill>
            <a:ln w="9525">
              <a:noFill/>
              <a:round/>
              <a:headEnd/>
              <a:tailEnd/>
            </a:ln>
          </p:spPr>
          <p:txBody>
            <a:bodyPr/>
            <a:lstStyle/>
            <a:p>
              <a:pPr>
                <a:defRPr/>
              </a:pPr>
              <a:endParaRPr lang="en-US"/>
            </a:p>
          </p:txBody>
        </p:sp>
        <p:sp>
          <p:nvSpPr>
            <p:cNvPr id="218" name="Freeform 1640"/>
            <p:cNvSpPr>
              <a:spLocks/>
            </p:cNvSpPr>
            <p:nvPr userDrawn="1"/>
          </p:nvSpPr>
          <p:spPr bwMode="auto">
            <a:xfrm>
              <a:off x="289" y="256"/>
              <a:ext cx="114" cy="103"/>
            </a:xfrm>
            <a:custGeom>
              <a:avLst/>
              <a:gdLst/>
              <a:ahLst/>
              <a:cxnLst>
                <a:cxn ang="0">
                  <a:pos x="50" y="37"/>
                </a:cxn>
                <a:cxn ang="0">
                  <a:pos x="49" y="36"/>
                </a:cxn>
                <a:cxn ang="0">
                  <a:pos x="23" y="49"/>
                </a:cxn>
                <a:cxn ang="0">
                  <a:pos x="12" y="46"/>
                </a:cxn>
                <a:cxn ang="0">
                  <a:pos x="12" y="47"/>
                </a:cxn>
                <a:cxn ang="0">
                  <a:pos x="12" y="46"/>
                </a:cxn>
                <a:cxn ang="0">
                  <a:pos x="2" y="30"/>
                </a:cxn>
                <a:cxn ang="0">
                  <a:pos x="8" y="15"/>
                </a:cxn>
                <a:cxn ang="0">
                  <a:pos x="8" y="15"/>
                </a:cxn>
                <a:cxn ang="0">
                  <a:pos x="8" y="15"/>
                </a:cxn>
                <a:cxn ang="0">
                  <a:pos x="33" y="3"/>
                </a:cxn>
                <a:cxn ang="0">
                  <a:pos x="45" y="6"/>
                </a:cxn>
                <a:cxn ang="0">
                  <a:pos x="45" y="6"/>
                </a:cxn>
                <a:cxn ang="0">
                  <a:pos x="45" y="6"/>
                </a:cxn>
                <a:cxn ang="0">
                  <a:pos x="55" y="22"/>
                </a:cxn>
                <a:cxn ang="0">
                  <a:pos x="49" y="36"/>
                </a:cxn>
                <a:cxn ang="0">
                  <a:pos x="49" y="36"/>
                </a:cxn>
                <a:cxn ang="0">
                  <a:pos x="49" y="36"/>
                </a:cxn>
                <a:cxn ang="0">
                  <a:pos x="50" y="37"/>
                </a:cxn>
                <a:cxn ang="0">
                  <a:pos x="51" y="37"/>
                </a:cxn>
                <a:cxn ang="0">
                  <a:pos x="57" y="22"/>
                </a:cxn>
                <a:cxn ang="0">
                  <a:pos x="46" y="3"/>
                </a:cxn>
                <a:cxn ang="0">
                  <a:pos x="45" y="4"/>
                </a:cxn>
                <a:cxn ang="0">
                  <a:pos x="46" y="3"/>
                </a:cxn>
                <a:cxn ang="0">
                  <a:pos x="33" y="0"/>
                </a:cxn>
                <a:cxn ang="0">
                  <a:pos x="6" y="13"/>
                </a:cxn>
                <a:cxn ang="0">
                  <a:pos x="6" y="13"/>
                </a:cxn>
                <a:cxn ang="0">
                  <a:pos x="6" y="13"/>
                </a:cxn>
                <a:cxn ang="0">
                  <a:pos x="0" y="30"/>
                </a:cxn>
                <a:cxn ang="0">
                  <a:pos x="11" y="48"/>
                </a:cxn>
                <a:cxn ang="0">
                  <a:pos x="11" y="48"/>
                </a:cxn>
                <a:cxn ang="0">
                  <a:pos x="11" y="48"/>
                </a:cxn>
                <a:cxn ang="0">
                  <a:pos x="23" y="51"/>
                </a:cxn>
                <a:cxn ang="0">
                  <a:pos x="51" y="37"/>
                </a:cxn>
                <a:cxn ang="0">
                  <a:pos x="51" y="37"/>
                </a:cxn>
                <a:cxn ang="0">
                  <a:pos x="51" y="37"/>
                </a:cxn>
                <a:cxn ang="0">
                  <a:pos x="50" y="37"/>
                </a:cxn>
              </a:cxnLst>
              <a:rect l="0" t="0" r="r" b="b"/>
              <a:pathLst>
                <a:path w="57" h="51">
                  <a:moveTo>
                    <a:pt x="50" y="37"/>
                  </a:moveTo>
                  <a:cubicBezTo>
                    <a:pt x="49" y="36"/>
                    <a:pt x="49" y="36"/>
                    <a:pt x="49" y="36"/>
                  </a:cubicBezTo>
                  <a:cubicBezTo>
                    <a:pt x="43" y="44"/>
                    <a:pt x="33" y="49"/>
                    <a:pt x="23" y="49"/>
                  </a:cubicBezTo>
                  <a:cubicBezTo>
                    <a:pt x="19" y="49"/>
                    <a:pt x="15" y="48"/>
                    <a:pt x="12" y="46"/>
                  </a:cubicBezTo>
                  <a:cubicBezTo>
                    <a:pt x="12" y="47"/>
                    <a:pt x="12" y="47"/>
                    <a:pt x="12" y="47"/>
                  </a:cubicBezTo>
                  <a:cubicBezTo>
                    <a:pt x="12" y="46"/>
                    <a:pt x="12" y="46"/>
                    <a:pt x="12" y="46"/>
                  </a:cubicBezTo>
                  <a:cubicBezTo>
                    <a:pt x="6" y="43"/>
                    <a:pt x="2" y="37"/>
                    <a:pt x="2" y="30"/>
                  </a:cubicBezTo>
                  <a:cubicBezTo>
                    <a:pt x="2" y="25"/>
                    <a:pt x="4" y="20"/>
                    <a:pt x="8" y="15"/>
                  </a:cubicBezTo>
                  <a:cubicBezTo>
                    <a:pt x="8" y="15"/>
                    <a:pt x="8" y="15"/>
                    <a:pt x="8" y="15"/>
                  </a:cubicBezTo>
                  <a:cubicBezTo>
                    <a:pt x="8" y="15"/>
                    <a:pt x="8" y="15"/>
                    <a:pt x="8" y="15"/>
                  </a:cubicBezTo>
                  <a:cubicBezTo>
                    <a:pt x="14" y="7"/>
                    <a:pt x="24" y="3"/>
                    <a:pt x="33" y="3"/>
                  </a:cubicBezTo>
                  <a:cubicBezTo>
                    <a:pt x="37" y="3"/>
                    <a:pt x="41" y="4"/>
                    <a:pt x="45" y="6"/>
                  </a:cubicBezTo>
                  <a:cubicBezTo>
                    <a:pt x="45" y="6"/>
                    <a:pt x="45" y="6"/>
                    <a:pt x="45" y="6"/>
                  </a:cubicBezTo>
                  <a:cubicBezTo>
                    <a:pt x="45" y="6"/>
                    <a:pt x="45" y="6"/>
                    <a:pt x="45" y="6"/>
                  </a:cubicBezTo>
                  <a:cubicBezTo>
                    <a:pt x="51" y="9"/>
                    <a:pt x="55" y="15"/>
                    <a:pt x="55" y="22"/>
                  </a:cubicBezTo>
                  <a:cubicBezTo>
                    <a:pt x="55" y="26"/>
                    <a:pt x="53" y="31"/>
                    <a:pt x="49" y="36"/>
                  </a:cubicBezTo>
                  <a:cubicBezTo>
                    <a:pt x="49" y="36"/>
                    <a:pt x="49" y="36"/>
                    <a:pt x="49" y="36"/>
                  </a:cubicBezTo>
                  <a:cubicBezTo>
                    <a:pt x="49" y="36"/>
                    <a:pt x="49" y="36"/>
                    <a:pt x="49" y="36"/>
                  </a:cubicBezTo>
                  <a:cubicBezTo>
                    <a:pt x="50" y="37"/>
                    <a:pt x="50" y="37"/>
                    <a:pt x="50" y="37"/>
                  </a:cubicBezTo>
                  <a:cubicBezTo>
                    <a:pt x="51" y="37"/>
                    <a:pt x="51" y="37"/>
                    <a:pt x="51" y="37"/>
                  </a:cubicBezTo>
                  <a:cubicBezTo>
                    <a:pt x="55" y="32"/>
                    <a:pt x="57" y="27"/>
                    <a:pt x="57" y="22"/>
                  </a:cubicBezTo>
                  <a:cubicBezTo>
                    <a:pt x="57" y="14"/>
                    <a:pt x="53" y="7"/>
                    <a:pt x="46" y="3"/>
                  </a:cubicBezTo>
                  <a:cubicBezTo>
                    <a:pt x="45" y="4"/>
                    <a:pt x="45" y="4"/>
                    <a:pt x="45" y="4"/>
                  </a:cubicBezTo>
                  <a:cubicBezTo>
                    <a:pt x="46" y="3"/>
                    <a:pt x="46" y="3"/>
                    <a:pt x="46" y="3"/>
                  </a:cubicBezTo>
                  <a:cubicBezTo>
                    <a:pt x="42" y="1"/>
                    <a:pt x="37" y="0"/>
                    <a:pt x="33" y="0"/>
                  </a:cubicBezTo>
                  <a:cubicBezTo>
                    <a:pt x="23" y="0"/>
                    <a:pt x="13" y="5"/>
                    <a:pt x="6" y="13"/>
                  </a:cubicBezTo>
                  <a:cubicBezTo>
                    <a:pt x="6" y="13"/>
                    <a:pt x="6" y="13"/>
                    <a:pt x="6" y="13"/>
                  </a:cubicBezTo>
                  <a:cubicBezTo>
                    <a:pt x="6" y="13"/>
                    <a:pt x="6" y="13"/>
                    <a:pt x="6" y="13"/>
                  </a:cubicBezTo>
                  <a:cubicBezTo>
                    <a:pt x="2" y="19"/>
                    <a:pt x="0" y="25"/>
                    <a:pt x="0" y="30"/>
                  </a:cubicBezTo>
                  <a:cubicBezTo>
                    <a:pt x="0" y="38"/>
                    <a:pt x="4" y="44"/>
                    <a:pt x="11" y="48"/>
                  </a:cubicBezTo>
                  <a:cubicBezTo>
                    <a:pt x="11" y="48"/>
                    <a:pt x="11" y="48"/>
                    <a:pt x="11" y="48"/>
                  </a:cubicBezTo>
                  <a:cubicBezTo>
                    <a:pt x="11" y="48"/>
                    <a:pt x="11" y="48"/>
                    <a:pt x="11" y="48"/>
                  </a:cubicBezTo>
                  <a:cubicBezTo>
                    <a:pt x="15" y="50"/>
                    <a:pt x="19" y="51"/>
                    <a:pt x="23" y="51"/>
                  </a:cubicBezTo>
                  <a:cubicBezTo>
                    <a:pt x="34" y="51"/>
                    <a:pt x="44" y="46"/>
                    <a:pt x="51" y="37"/>
                  </a:cubicBezTo>
                  <a:cubicBezTo>
                    <a:pt x="51" y="37"/>
                    <a:pt x="51" y="37"/>
                    <a:pt x="51" y="37"/>
                  </a:cubicBezTo>
                  <a:cubicBezTo>
                    <a:pt x="51" y="37"/>
                    <a:pt x="51" y="37"/>
                    <a:pt x="51" y="37"/>
                  </a:cubicBezTo>
                  <a:cubicBezTo>
                    <a:pt x="50" y="37"/>
                    <a:pt x="50" y="37"/>
                    <a:pt x="50" y="37"/>
                  </a:cubicBezTo>
                </a:path>
              </a:pathLst>
            </a:custGeom>
            <a:solidFill>
              <a:srgbClr val="FFFFFF"/>
            </a:solidFill>
            <a:ln w="9525">
              <a:noFill/>
              <a:round/>
              <a:headEnd/>
              <a:tailEnd/>
            </a:ln>
          </p:spPr>
          <p:txBody>
            <a:bodyPr/>
            <a:lstStyle/>
            <a:p>
              <a:pPr>
                <a:defRPr/>
              </a:pPr>
              <a:endParaRPr lang="en-US"/>
            </a:p>
          </p:txBody>
        </p:sp>
        <p:sp>
          <p:nvSpPr>
            <p:cNvPr id="219" name="Freeform 1641"/>
            <p:cNvSpPr>
              <a:spLocks/>
            </p:cNvSpPr>
            <p:nvPr userDrawn="1"/>
          </p:nvSpPr>
          <p:spPr bwMode="auto">
            <a:xfrm>
              <a:off x="271" y="248"/>
              <a:ext cx="156" cy="143"/>
            </a:xfrm>
            <a:custGeom>
              <a:avLst/>
              <a:gdLst/>
              <a:ahLst/>
              <a:cxnLst>
                <a:cxn ang="0">
                  <a:pos x="69" y="54"/>
                </a:cxn>
                <a:cxn ang="0">
                  <a:pos x="68" y="53"/>
                </a:cxn>
                <a:cxn ang="0">
                  <a:pos x="35" y="69"/>
                </a:cxn>
                <a:cxn ang="0">
                  <a:pos x="16" y="63"/>
                </a:cxn>
                <a:cxn ang="0">
                  <a:pos x="2" y="40"/>
                </a:cxn>
                <a:cxn ang="0">
                  <a:pos x="12" y="18"/>
                </a:cxn>
                <a:cxn ang="0">
                  <a:pos x="12" y="18"/>
                </a:cxn>
                <a:cxn ang="0">
                  <a:pos x="12" y="18"/>
                </a:cxn>
                <a:cxn ang="0">
                  <a:pos x="46" y="3"/>
                </a:cxn>
                <a:cxn ang="0">
                  <a:pos x="65" y="8"/>
                </a:cxn>
                <a:cxn ang="0">
                  <a:pos x="77" y="30"/>
                </a:cxn>
                <a:cxn ang="0">
                  <a:pos x="68" y="53"/>
                </a:cxn>
                <a:cxn ang="0">
                  <a:pos x="68" y="53"/>
                </a:cxn>
                <a:cxn ang="0">
                  <a:pos x="68" y="53"/>
                </a:cxn>
                <a:cxn ang="0">
                  <a:pos x="69" y="54"/>
                </a:cxn>
                <a:cxn ang="0">
                  <a:pos x="69" y="55"/>
                </a:cxn>
                <a:cxn ang="0">
                  <a:pos x="79" y="30"/>
                </a:cxn>
                <a:cxn ang="0">
                  <a:pos x="66" y="6"/>
                </a:cxn>
                <a:cxn ang="0">
                  <a:pos x="46" y="0"/>
                </a:cxn>
                <a:cxn ang="0">
                  <a:pos x="10" y="16"/>
                </a:cxn>
                <a:cxn ang="0">
                  <a:pos x="10" y="16"/>
                </a:cxn>
                <a:cxn ang="0">
                  <a:pos x="10" y="16"/>
                </a:cxn>
                <a:cxn ang="0">
                  <a:pos x="0" y="40"/>
                </a:cxn>
                <a:cxn ang="0">
                  <a:pos x="15" y="65"/>
                </a:cxn>
                <a:cxn ang="0">
                  <a:pos x="35" y="71"/>
                </a:cxn>
                <a:cxn ang="0">
                  <a:pos x="69" y="55"/>
                </a:cxn>
                <a:cxn ang="0">
                  <a:pos x="69" y="55"/>
                </a:cxn>
                <a:cxn ang="0">
                  <a:pos x="69" y="55"/>
                </a:cxn>
                <a:cxn ang="0">
                  <a:pos x="69" y="54"/>
                </a:cxn>
              </a:cxnLst>
              <a:rect l="0" t="0" r="r" b="b"/>
              <a:pathLst>
                <a:path w="79" h="71">
                  <a:moveTo>
                    <a:pt x="69" y="54"/>
                  </a:moveTo>
                  <a:cubicBezTo>
                    <a:pt x="68" y="53"/>
                    <a:pt x="68" y="53"/>
                    <a:pt x="68" y="53"/>
                  </a:cubicBezTo>
                  <a:cubicBezTo>
                    <a:pt x="59" y="63"/>
                    <a:pt x="47" y="69"/>
                    <a:pt x="35" y="69"/>
                  </a:cubicBezTo>
                  <a:cubicBezTo>
                    <a:pt x="28" y="69"/>
                    <a:pt x="22" y="67"/>
                    <a:pt x="16" y="63"/>
                  </a:cubicBezTo>
                  <a:cubicBezTo>
                    <a:pt x="7" y="58"/>
                    <a:pt x="2" y="49"/>
                    <a:pt x="2" y="40"/>
                  </a:cubicBezTo>
                  <a:cubicBezTo>
                    <a:pt x="2" y="32"/>
                    <a:pt x="6" y="25"/>
                    <a:pt x="12" y="18"/>
                  </a:cubicBezTo>
                  <a:cubicBezTo>
                    <a:pt x="12" y="18"/>
                    <a:pt x="12" y="18"/>
                    <a:pt x="12" y="18"/>
                  </a:cubicBezTo>
                  <a:cubicBezTo>
                    <a:pt x="12" y="18"/>
                    <a:pt x="12" y="18"/>
                    <a:pt x="12" y="18"/>
                  </a:cubicBezTo>
                  <a:cubicBezTo>
                    <a:pt x="21" y="8"/>
                    <a:pt x="34" y="3"/>
                    <a:pt x="46" y="3"/>
                  </a:cubicBezTo>
                  <a:cubicBezTo>
                    <a:pt x="52" y="3"/>
                    <a:pt x="59" y="4"/>
                    <a:pt x="65" y="8"/>
                  </a:cubicBezTo>
                  <a:cubicBezTo>
                    <a:pt x="73" y="13"/>
                    <a:pt x="77" y="21"/>
                    <a:pt x="77" y="30"/>
                  </a:cubicBezTo>
                  <a:cubicBezTo>
                    <a:pt x="77" y="38"/>
                    <a:pt x="74" y="46"/>
                    <a:pt x="68" y="53"/>
                  </a:cubicBezTo>
                  <a:cubicBezTo>
                    <a:pt x="68" y="53"/>
                    <a:pt x="68" y="53"/>
                    <a:pt x="68" y="53"/>
                  </a:cubicBezTo>
                  <a:cubicBezTo>
                    <a:pt x="68" y="53"/>
                    <a:pt x="68" y="53"/>
                    <a:pt x="68" y="53"/>
                  </a:cubicBezTo>
                  <a:cubicBezTo>
                    <a:pt x="69" y="54"/>
                    <a:pt x="69" y="54"/>
                    <a:pt x="69" y="54"/>
                  </a:cubicBezTo>
                  <a:cubicBezTo>
                    <a:pt x="69" y="55"/>
                    <a:pt x="69" y="55"/>
                    <a:pt x="69" y="55"/>
                  </a:cubicBezTo>
                  <a:cubicBezTo>
                    <a:pt x="76" y="47"/>
                    <a:pt x="79" y="39"/>
                    <a:pt x="79" y="30"/>
                  </a:cubicBezTo>
                  <a:cubicBezTo>
                    <a:pt x="79" y="21"/>
                    <a:pt x="75" y="12"/>
                    <a:pt x="66" y="6"/>
                  </a:cubicBezTo>
                  <a:cubicBezTo>
                    <a:pt x="60" y="2"/>
                    <a:pt x="53" y="0"/>
                    <a:pt x="46" y="0"/>
                  </a:cubicBezTo>
                  <a:cubicBezTo>
                    <a:pt x="33" y="0"/>
                    <a:pt x="20" y="6"/>
                    <a:pt x="10" y="16"/>
                  </a:cubicBezTo>
                  <a:cubicBezTo>
                    <a:pt x="10" y="16"/>
                    <a:pt x="10" y="16"/>
                    <a:pt x="10" y="16"/>
                  </a:cubicBezTo>
                  <a:cubicBezTo>
                    <a:pt x="10" y="16"/>
                    <a:pt x="10" y="16"/>
                    <a:pt x="10" y="16"/>
                  </a:cubicBezTo>
                  <a:cubicBezTo>
                    <a:pt x="3" y="23"/>
                    <a:pt x="0" y="32"/>
                    <a:pt x="0" y="40"/>
                  </a:cubicBezTo>
                  <a:cubicBezTo>
                    <a:pt x="0" y="50"/>
                    <a:pt x="5" y="59"/>
                    <a:pt x="15" y="65"/>
                  </a:cubicBezTo>
                  <a:cubicBezTo>
                    <a:pt x="21" y="69"/>
                    <a:pt x="28" y="71"/>
                    <a:pt x="35" y="71"/>
                  </a:cubicBezTo>
                  <a:cubicBezTo>
                    <a:pt x="47" y="71"/>
                    <a:pt x="60" y="65"/>
                    <a:pt x="69" y="55"/>
                  </a:cubicBezTo>
                  <a:cubicBezTo>
                    <a:pt x="69" y="55"/>
                    <a:pt x="69" y="55"/>
                    <a:pt x="69" y="55"/>
                  </a:cubicBezTo>
                  <a:cubicBezTo>
                    <a:pt x="69" y="55"/>
                    <a:pt x="69" y="55"/>
                    <a:pt x="69" y="55"/>
                  </a:cubicBezTo>
                  <a:cubicBezTo>
                    <a:pt x="69" y="54"/>
                    <a:pt x="69" y="54"/>
                    <a:pt x="69" y="54"/>
                  </a:cubicBezTo>
                </a:path>
              </a:pathLst>
            </a:custGeom>
            <a:solidFill>
              <a:srgbClr val="FFFFFF"/>
            </a:solidFill>
            <a:ln w="9525">
              <a:noFill/>
              <a:round/>
              <a:headEnd/>
              <a:tailEnd/>
            </a:ln>
          </p:spPr>
          <p:txBody>
            <a:bodyPr/>
            <a:lstStyle/>
            <a:p>
              <a:pPr>
                <a:defRPr/>
              </a:pPr>
              <a:endParaRPr lang="en-US"/>
            </a:p>
          </p:txBody>
        </p:sp>
        <p:sp>
          <p:nvSpPr>
            <p:cNvPr id="220" name="Freeform 1642"/>
            <p:cNvSpPr>
              <a:spLocks/>
            </p:cNvSpPr>
            <p:nvPr userDrawn="1"/>
          </p:nvSpPr>
          <p:spPr bwMode="auto">
            <a:xfrm>
              <a:off x="259" y="274"/>
              <a:ext cx="192" cy="145"/>
            </a:xfrm>
            <a:custGeom>
              <a:avLst/>
              <a:gdLst/>
              <a:ahLst/>
              <a:cxnLst>
                <a:cxn ang="0">
                  <a:pos x="3" y="20"/>
                </a:cxn>
                <a:cxn ang="0">
                  <a:pos x="0" y="35"/>
                </a:cxn>
                <a:cxn ang="0">
                  <a:pos x="18" y="65"/>
                </a:cxn>
                <a:cxn ang="0">
                  <a:pos x="42" y="72"/>
                </a:cxn>
                <a:cxn ang="0">
                  <a:pos x="84" y="53"/>
                </a:cxn>
                <a:cxn ang="0">
                  <a:pos x="84" y="53"/>
                </a:cxn>
                <a:cxn ang="0">
                  <a:pos x="84" y="53"/>
                </a:cxn>
                <a:cxn ang="0">
                  <a:pos x="96" y="24"/>
                </a:cxn>
                <a:cxn ang="0">
                  <a:pos x="86" y="0"/>
                </a:cxn>
                <a:cxn ang="0">
                  <a:pos x="84" y="1"/>
                </a:cxn>
                <a:cxn ang="0">
                  <a:pos x="93" y="24"/>
                </a:cxn>
                <a:cxn ang="0">
                  <a:pos x="82" y="51"/>
                </a:cxn>
                <a:cxn ang="0">
                  <a:pos x="82" y="51"/>
                </a:cxn>
                <a:cxn ang="0">
                  <a:pos x="82" y="51"/>
                </a:cxn>
                <a:cxn ang="0">
                  <a:pos x="42" y="70"/>
                </a:cxn>
                <a:cxn ang="0">
                  <a:pos x="19" y="63"/>
                </a:cxn>
                <a:cxn ang="0">
                  <a:pos x="3" y="35"/>
                </a:cxn>
                <a:cxn ang="0">
                  <a:pos x="5" y="21"/>
                </a:cxn>
                <a:cxn ang="0">
                  <a:pos x="3" y="20"/>
                </a:cxn>
              </a:cxnLst>
              <a:rect l="0" t="0" r="r" b="b"/>
              <a:pathLst>
                <a:path w="96" h="72">
                  <a:moveTo>
                    <a:pt x="3" y="20"/>
                  </a:moveTo>
                  <a:cubicBezTo>
                    <a:pt x="1" y="25"/>
                    <a:pt x="0" y="30"/>
                    <a:pt x="0" y="35"/>
                  </a:cubicBezTo>
                  <a:cubicBezTo>
                    <a:pt x="0" y="47"/>
                    <a:pt x="6" y="58"/>
                    <a:pt x="18" y="65"/>
                  </a:cubicBezTo>
                  <a:cubicBezTo>
                    <a:pt x="26" y="70"/>
                    <a:pt x="34" y="72"/>
                    <a:pt x="42" y="72"/>
                  </a:cubicBezTo>
                  <a:cubicBezTo>
                    <a:pt x="58" y="72"/>
                    <a:pt x="73" y="65"/>
                    <a:pt x="84" y="53"/>
                  </a:cubicBezTo>
                  <a:cubicBezTo>
                    <a:pt x="84" y="53"/>
                    <a:pt x="84" y="53"/>
                    <a:pt x="84" y="53"/>
                  </a:cubicBezTo>
                  <a:cubicBezTo>
                    <a:pt x="84" y="53"/>
                    <a:pt x="84" y="53"/>
                    <a:pt x="84" y="53"/>
                  </a:cubicBezTo>
                  <a:cubicBezTo>
                    <a:pt x="92" y="44"/>
                    <a:pt x="96" y="34"/>
                    <a:pt x="96" y="24"/>
                  </a:cubicBezTo>
                  <a:cubicBezTo>
                    <a:pt x="96" y="15"/>
                    <a:pt x="92" y="6"/>
                    <a:pt x="86" y="0"/>
                  </a:cubicBezTo>
                  <a:cubicBezTo>
                    <a:pt x="84" y="1"/>
                    <a:pt x="84" y="1"/>
                    <a:pt x="84" y="1"/>
                  </a:cubicBezTo>
                  <a:cubicBezTo>
                    <a:pt x="90" y="7"/>
                    <a:pt x="93" y="15"/>
                    <a:pt x="93" y="24"/>
                  </a:cubicBezTo>
                  <a:cubicBezTo>
                    <a:pt x="93" y="33"/>
                    <a:pt x="90" y="43"/>
                    <a:pt x="82" y="51"/>
                  </a:cubicBezTo>
                  <a:cubicBezTo>
                    <a:pt x="82" y="51"/>
                    <a:pt x="82" y="51"/>
                    <a:pt x="82" y="51"/>
                  </a:cubicBezTo>
                  <a:cubicBezTo>
                    <a:pt x="82" y="51"/>
                    <a:pt x="82" y="51"/>
                    <a:pt x="82" y="51"/>
                  </a:cubicBezTo>
                  <a:cubicBezTo>
                    <a:pt x="71" y="63"/>
                    <a:pt x="57" y="70"/>
                    <a:pt x="42" y="70"/>
                  </a:cubicBezTo>
                  <a:cubicBezTo>
                    <a:pt x="34" y="70"/>
                    <a:pt x="26" y="68"/>
                    <a:pt x="19" y="63"/>
                  </a:cubicBezTo>
                  <a:cubicBezTo>
                    <a:pt x="8" y="56"/>
                    <a:pt x="3" y="46"/>
                    <a:pt x="3" y="35"/>
                  </a:cubicBezTo>
                  <a:cubicBezTo>
                    <a:pt x="3" y="30"/>
                    <a:pt x="3" y="26"/>
                    <a:pt x="5" y="21"/>
                  </a:cubicBezTo>
                  <a:cubicBezTo>
                    <a:pt x="3" y="20"/>
                    <a:pt x="3" y="20"/>
                    <a:pt x="3" y="20"/>
                  </a:cubicBezTo>
                </a:path>
              </a:pathLst>
            </a:custGeom>
            <a:solidFill>
              <a:srgbClr val="FFFFFF"/>
            </a:solidFill>
            <a:ln w="9525">
              <a:noFill/>
              <a:round/>
              <a:headEnd/>
              <a:tailEnd/>
            </a:ln>
          </p:spPr>
          <p:txBody>
            <a:bodyPr/>
            <a:lstStyle/>
            <a:p>
              <a:pPr>
                <a:defRPr/>
              </a:pPr>
              <a:endParaRPr lang="en-US"/>
            </a:p>
          </p:txBody>
        </p:sp>
        <p:sp>
          <p:nvSpPr>
            <p:cNvPr id="221" name="Freeform 1643"/>
            <p:cNvSpPr>
              <a:spLocks/>
            </p:cNvSpPr>
            <p:nvPr userDrawn="1"/>
          </p:nvSpPr>
          <p:spPr bwMode="auto">
            <a:xfrm>
              <a:off x="265" y="302"/>
              <a:ext cx="200" cy="139"/>
            </a:xfrm>
            <a:custGeom>
              <a:avLst/>
              <a:gdLst/>
              <a:ahLst/>
              <a:cxnLst>
                <a:cxn ang="0">
                  <a:pos x="93" y="1"/>
                </a:cxn>
                <a:cxn ang="0">
                  <a:pos x="98" y="19"/>
                </a:cxn>
                <a:cxn ang="0">
                  <a:pos x="86" y="48"/>
                </a:cxn>
                <a:cxn ang="0">
                  <a:pos x="86" y="48"/>
                </a:cxn>
                <a:cxn ang="0">
                  <a:pos x="86" y="48"/>
                </a:cxn>
                <a:cxn ang="0">
                  <a:pos x="43" y="67"/>
                </a:cxn>
                <a:cxn ang="0">
                  <a:pos x="17" y="60"/>
                </a:cxn>
                <a:cxn ang="0">
                  <a:pos x="2" y="44"/>
                </a:cxn>
                <a:cxn ang="0">
                  <a:pos x="0" y="45"/>
                </a:cxn>
                <a:cxn ang="0">
                  <a:pos x="15" y="62"/>
                </a:cxn>
                <a:cxn ang="0">
                  <a:pos x="43" y="70"/>
                </a:cxn>
                <a:cxn ang="0">
                  <a:pos x="87" y="49"/>
                </a:cxn>
                <a:cxn ang="0">
                  <a:pos x="87" y="49"/>
                </a:cxn>
                <a:cxn ang="0">
                  <a:pos x="87" y="49"/>
                </a:cxn>
                <a:cxn ang="0">
                  <a:pos x="100" y="19"/>
                </a:cxn>
                <a:cxn ang="0">
                  <a:pos x="95" y="0"/>
                </a:cxn>
                <a:cxn ang="0">
                  <a:pos x="93" y="1"/>
                </a:cxn>
              </a:cxnLst>
              <a:rect l="0" t="0" r="r" b="b"/>
              <a:pathLst>
                <a:path w="100" h="70">
                  <a:moveTo>
                    <a:pt x="93" y="1"/>
                  </a:moveTo>
                  <a:cubicBezTo>
                    <a:pt x="96" y="7"/>
                    <a:pt x="98" y="13"/>
                    <a:pt x="98" y="19"/>
                  </a:cubicBezTo>
                  <a:cubicBezTo>
                    <a:pt x="98" y="28"/>
                    <a:pt x="94" y="39"/>
                    <a:pt x="86" y="48"/>
                  </a:cubicBezTo>
                  <a:cubicBezTo>
                    <a:pt x="86" y="48"/>
                    <a:pt x="86" y="48"/>
                    <a:pt x="86" y="48"/>
                  </a:cubicBezTo>
                  <a:cubicBezTo>
                    <a:pt x="86" y="48"/>
                    <a:pt x="86" y="48"/>
                    <a:pt x="86" y="48"/>
                  </a:cubicBezTo>
                  <a:cubicBezTo>
                    <a:pt x="74" y="60"/>
                    <a:pt x="58" y="67"/>
                    <a:pt x="43" y="67"/>
                  </a:cubicBezTo>
                  <a:cubicBezTo>
                    <a:pt x="34" y="67"/>
                    <a:pt x="25" y="65"/>
                    <a:pt x="17" y="60"/>
                  </a:cubicBezTo>
                  <a:cubicBezTo>
                    <a:pt x="10" y="56"/>
                    <a:pt x="5" y="50"/>
                    <a:pt x="2" y="44"/>
                  </a:cubicBezTo>
                  <a:cubicBezTo>
                    <a:pt x="0" y="45"/>
                    <a:pt x="0" y="45"/>
                    <a:pt x="0" y="45"/>
                  </a:cubicBezTo>
                  <a:cubicBezTo>
                    <a:pt x="3" y="52"/>
                    <a:pt x="8" y="58"/>
                    <a:pt x="15" y="62"/>
                  </a:cubicBezTo>
                  <a:cubicBezTo>
                    <a:pt x="24" y="67"/>
                    <a:pt x="33" y="70"/>
                    <a:pt x="43" y="70"/>
                  </a:cubicBezTo>
                  <a:cubicBezTo>
                    <a:pt x="59" y="70"/>
                    <a:pt x="75" y="62"/>
                    <a:pt x="87" y="49"/>
                  </a:cubicBezTo>
                  <a:cubicBezTo>
                    <a:pt x="87" y="49"/>
                    <a:pt x="87" y="49"/>
                    <a:pt x="87" y="49"/>
                  </a:cubicBezTo>
                  <a:cubicBezTo>
                    <a:pt x="87" y="49"/>
                    <a:pt x="87" y="49"/>
                    <a:pt x="87" y="49"/>
                  </a:cubicBezTo>
                  <a:cubicBezTo>
                    <a:pt x="96" y="40"/>
                    <a:pt x="100" y="29"/>
                    <a:pt x="100" y="19"/>
                  </a:cubicBezTo>
                  <a:cubicBezTo>
                    <a:pt x="100" y="12"/>
                    <a:pt x="98" y="6"/>
                    <a:pt x="95" y="0"/>
                  </a:cubicBezTo>
                  <a:cubicBezTo>
                    <a:pt x="93" y="1"/>
                    <a:pt x="93" y="1"/>
                    <a:pt x="93" y="1"/>
                  </a:cubicBezTo>
                </a:path>
              </a:pathLst>
            </a:custGeom>
            <a:solidFill>
              <a:srgbClr val="FFFFFF"/>
            </a:solidFill>
            <a:ln w="9525">
              <a:noFill/>
              <a:round/>
              <a:headEnd/>
              <a:tailEnd/>
            </a:ln>
          </p:spPr>
          <p:txBody>
            <a:bodyPr/>
            <a:lstStyle/>
            <a:p>
              <a:pPr>
                <a:defRPr/>
              </a:pPr>
              <a:endParaRPr lang="en-US"/>
            </a:p>
          </p:txBody>
        </p:sp>
        <p:sp>
          <p:nvSpPr>
            <p:cNvPr id="222" name="Freeform 1644"/>
            <p:cNvSpPr>
              <a:spLocks/>
            </p:cNvSpPr>
            <p:nvPr userDrawn="1"/>
          </p:nvSpPr>
          <p:spPr bwMode="auto">
            <a:xfrm>
              <a:off x="311" y="379"/>
              <a:ext cx="154" cy="78"/>
            </a:xfrm>
            <a:custGeom>
              <a:avLst/>
              <a:gdLst/>
              <a:ahLst/>
              <a:cxnLst>
                <a:cxn ang="0">
                  <a:pos x="75" y="0"/>
                </a:cxn>
                <a:cxn ang="0">
                  <a:pos x="65" y="17"/>
                </a:cxn>
                <a:cxn ang="0">
                  <a:pos x="65" y="17"/>
                </a:cxn>
                <a:cxn ang="0">
                  <a:pos x="65" y="17"/>
                </a:cxn>
                <a:cxn ang="0">
                  <a:pos x="22" y="37"/>
                </a:cxn>
                <a:cxn ang="0">
                  <a:pos x="1" y="32"/>
                </a:cxn>
                <a:cxn ang="0">
                  <a:pos x="0" y="34"/>
                </a:cxn>
                <a:cxn ang="0">
                  <a:pos x="22" y="39"/>
                </a:cxn>
                <a:cxn ang="0">
                  <a:pos x="67" y="19"/>
                </a:cxn>
                <a:cxn ang="0">
                  <a:pos x="67" y="19"/>
                </a:cxn>
                <a:cxn ang="0">
                  <a:pos x="67" y="19"/>
                </a:cxn>
                <a:cxn ang="0">
                  <a:pos x="77" y="1"/>
                </a:cxn>
                <a:cxn ang="0">
                  <a:pos x="75" y="0"/>
                </a:cxn>
              </a:cxnLst>
              <a:rect l="0" t="0" r="r" b="b"/>
              <a:pathLst>
                <a:path w="77" h="39">
                  <a:moveTo>
                    <a:pt x="75" y="0"/>
                  </a:moveTo>
                  <a:cubicBezTo>
                    <a:pt x="73" y="6"/>
                    <a:pt x="70" y="12"/>
                    <a:pt x="65" y="17"/>
                  </a:cubicBezTo>
                  <a:cubicBezTo>
                    <a:pt x="65" y="17"/>
                    <a:pt x="65" y="17"/>
                    <a:pt x="65" y="17"/>
                  </a:cubicBezTo>
                  <a:cubicBezTo>
                    <a:pt x="65" y="17"/>
                    <a:pt x="65" y="17"/>
                    <a:pt x="65" y="17"/>
                  </a:cubicBezTo>
                  <a:cubicBezTo>
                    <a:pt x="54" y="30"/>
                    <a:pt x="38" y="37"/>
                    <a:pt x="22" y="37"/>
                  </a:cubicBezTo>
                  <a:cubicBezTo>
                    <a:pt x="15" y="37"/>
                    <a:pt x="8" y="35"/>
                    <a:pt x="1" y="32"/>
                  </a:cubicBezTo>
                  <a:cubicBezTo>
                    <a:pt x="0" y="34"/>
                    <a:pt x="0" y="34"/>
                    <a:pt x="0" y="34"/>
                  </a:cubicBezTo>
                  <a:cubicBezTo>
                    <a:pt x="7" y="38"/>
                    <a:pt x="15" y="39"/>
                    <a:pt x="22" y="39"/>
                  </a:cubicBezTo>
                  <a:cubicBezTo>
                    <a:pt x="39" y="39"/>
                    <a:pt x="55" y="32"/>
                    <a:pt x="67" y="19"/>
                  </a:cubicBezTo>
                  <a:cubicBezTo>
                    <a:pt x="67" y="19"/>
                    <a:pt x="67" y="19"/>
                    <a:pt x="67" y="19"/>
                  </a:cubicBezTo>
                  <a:cubicBezTo>
                    <a:pt x="67" y="19"/>
                    <a:pt x="67" y="19"/>
                    <a:pt x="67" y="19"/>
                  </a:cubicBezTo>
                  <a:cubicBezTo>
                    <a:pt x="72" y="13"/>
                    <a:pt x="75" y="7"/>
                    <a:pt x="77" y="1"/>
                  </a:cubicBezTo>
                  <a:cubicBezTo>
                    <a:pt x="75" y="0"/>
                    <a:pt x="75" y="0"/>
                    <a:pt x="75" y="0"/>
                  </a:cubicBezTo>
                </a:path>
              </a:pathLst>
            </a:custGeom>
            <a:solidFill>
              <a:srgbClr val="FFFFFF"/>
            </a:solidFill>
            <a:ln w="9525">
              <a:noFill/>
              <a:round/>
              <a:headEnd/>
              <a:tailEnd/>
            </a:ln>
          </p:spPr>
          <p:txBody>
            <a:bodyPr/>
            <a:lstStyle/>
            <a:p>
              <a:pPr>
                <a:defRPr/>
              </a:pPr>
              <a:endParaRPr lang="en-US"/>
            </a:p>
          </p:txBody>
        </p:sp>
        <p:sp>
          <p:nvSpPr>
            <p:cNvPr id="223" name="Freeform 1645"/>
            <p:cNvSpPr>
              <a:spLocks/>
            </p:cNvSpPr>
            <p:nvPr userDrawn="1"/>
          </p:nvSpPr>
          <p:spPr bwMode="auto">
            <a:xfrm>
              <a:off x="277" y="280"/>
              <a:ext cx="46" cy="16"/>
            </a:xfrm>
            <a:custGeom>
              <a:avLst/>
              <a:gdLst/>
              <a:ahLst/>
              <a:cxnLst>
                <a:cxn ang="0">
                  <a:pos x="23" y="3"/>
                </a:cxn>
                <a:cxn ang="0">
                  <a:pos x="12" y="0"/>
                </a:cxn>
                <a:cxn ang="0">
                  <a:pos x="0" y="6"/>
                </a:cxn>
                <a:cxn ang="0">
                  <a:pos x="2" y="8"/>
                </a:cxn>
                <a:cxn ang="0">
                  <a:pos x="12" y="2"/>
                </a:cxn>
                <a:cxn ang="0">
                  <a:pos x="22" y="5"/>
                </a:cxn>
                <a:cxn ang="0">
                  <a:pos x="23" y="3"/>
                </a:cxn>
              </a:cxnLst>
              <a:rect l="0" t="0" r="r" b="b"/>
              <a:pathLst>
                <a:path w="23" h="8">
                  <a:moveTo>
                    <a:pt x="23" y="3"/>
                  </a:moveTo>
                  <a:cubicBezTo>
                    <a:pt x="19" y="1"/>
                    <a:pt x="15" y="0"/>
                    <a:pt x="12" y="0"/>
                  </a:cubicBezTo>
                  <a:cubicBezTo>
                    <a:pt x="7" y="0"/>
                    <a:pt x="3" y="2"/>
                    <a:pt x="0" y="6"/>
                  </a:cubicBezTo>
                  <a:cubicBezTo>
                    <a:pt x="2" y="8"/>
                    <a:pt x="2" y="8"/>
                    <a:pt x="2" y="8"/>
                  </a:cubicBezTo>
                  <a:cubicBezTo>
                    <a:pt x="5" y="4"/>
                    <a:pt x="8" y="2"/>
                    <a:pt x="12" y="2"/>
                  </a:cubicBezTo>
                  <a:cubicBezTo>
                    <a:pt x="15" y="2"/>
                    <a:pt x="18" y="3"/>
                    <a:pt x="22" y="5"/>
                  </a:cubicBezTo>
                  <a:cubicBezTo>
                    <a:pt x="23" y="3"/>
                    <a:pt x="23" y="3"/>
                    <a:pt x="23" y="3"/>
                  </a:cubicBezTo>
                </a:path>
              </a:pathLst>
            </a:custGeom>
            <a:solidFill>
              <a:srgbClr val="FFFFFF"/>
            </a:solidFill>
            <a:ln w="9525">
              <a:noFill/>
              <a:round/>
              <a:headEnd/>
              <a:tailEnd/>
            </a:ln>
          </p:spPr>
          <p:txBody>
            <a:bodyPr/>
            <a:lstStyle/>
            <a:p>
              <a:pPr>
                <a:defRPr/>
              </a:pPr>
              <a:endParaRPr lang="en-US"/>
            </a:p>
          </p:txBody>
        </p:sp>
        <p:sp>
          <p:nvSpPr>
            <p:cNvPr id="224" name="Freeform 1646"/>
            <p:cNvSpPr>
              <a:spLocks/>
            </p:cNvSpPr>
            <p:nvPr userDrawn="1"/>
          </p:nvSpPr>
          <p:spPr bwMode="auto">
            <a:xfrm>
              <a:off x="365" y="308"/>
              <a:ext cx="88" cy="103"/>
            </a:xfrm>
            <a:custGeom>
              <a:avLst/>
              <a:gdLst/>
              <a:ahLst/>
              <a:cxnLst>
                <a:cxn ang="0">
                  <a:pos x="44" y="50"/>
                </a:cxn>
                <a:cxn ang="0">
                  <a:pos x="28" y="24"/>
                </a:cxn>
                <a:cxn ang="0">
                  <a:pos x="1" y="0"/>
                </a:cxn>
                <a:cxn ang="0">
                  <a:pos x="0" y="2"/>
                </a:cxn>
                <a:cxn ang="0">
                  <a:pos x="26" y="25"/>
                </a:cxn>
                <a:cxn ang="0">
                  <a:pos x="42" y="51"/>
                </a:cxn>
                <a:cxn ang="0">
                  <a:pos x="44" y="50"/>
                </a:cxn>
              </a:cxnLst>
              <a:rect l="0" t="0" r="r" b="b"/>
              <a:pathLst>
                <a:path w="44" h="51">
                  <a:moveTo>
                    <a:pt x="44" y="50"/>
                  </a:moveTo>
                  <a:cubicBezTo>
                    <a:pt x="42" y="42"/>
                    <a:pt x="36" y="33"/>
                    <a:pt x="28" y="24"/>
                  </a:cubicBezTo>
                  <a:cubicBezTo>
                    <a:pt x="20" y="15"/>
                    <a:pt x="10" y="7"/>
                    <a:pt x="1" y="0"/>
                  </a:cubicBezTo>
                  <a:cubicBezTo>
                    <a:pt x="0" y="2"/>
                    <a:pt x="0" y="2"/>
                    <a:pt x="0" y="2"/>
                  </a:cubicBezTo>
                  <a:cubicBezTo>
                    <a:pt x="8" y="8"/>
                    <a:pt x="18" y="17"/>
                    <a:pt x="26" y="25"/>
                  </a:cubicBezTo>
                  <a:cubicBezTo>
                    <a:pt x="34" y="34"/>
                    <a:pt x="40" y="43"/>
                    <a:pt x="42" y="51"/>
                  </a:cubicBezTo>
                  <a:cubicBezTo>
                    <a:pt x="44" y="50"/>
                    <a:pt x="44" y="50"/>
                    <a:pt x="44" y="50"/>
                  </a:cubicBezTo>
                </a:path>
              </a:pathLst>
            </a:custGeom>
            <a:solidFill>
              <a:srgbClr val="FFFFFF"/>
            </a:solidFill>
            <a:ln w="9525">
              <a:noFill/>
              <a:round/>
              <a:headEnd/>
              <a:tailEnd/>
            </a:ln>
          </p:spPr>
          <p:txBody>
            <a:bodyPr/>
            <a:lstStyle/>
            <a:p>
              <a:pPr>
                <a:defRPr/>
              </a:pPr>
              <a:endParaRPr lang="en-US"/>
            </a:p>
          </p:txBody>
        </p:sp>
        <p:sp>
          <p:nvSpPr>
            <p:cNvPr id="225" name="Freeform 1647"/>
            <p:cNvSpPr>
              <a:spLocks/>
            </p:cNvSpPr>
            <p:nvPr userDrawn="1"/>
          </p:nvSpPr>
          <p:spPr bwMode="auto">
            <a:xfrm>
              <a:off x="359" y="316"/>
              <a:ext cx="74" cy="117"/>
            </a:xfrm>
            <a:custGeom>
              <a:avLst/>
              <a:gdLst/>
              <a:ahLst/>
              <a:cxnLst>
                <a:cxn ang="0">
                  <a:pos x="37" y="58"/>
                </a:cxn>
                <a:cxn ang="0">
                  <a:pos x="37" y="58"/>
                </a:cxn>
                <a:cxn ang="0">
                  <a:pos x="33" y="44"/>
                </a:cxn>
                <a:cxn ang="0">
                  <a:pos x="1" y="0"/>
                </a:cxn>
                <a:cxn ang="0">
                  <a:pos x="0" y="1"/>
                </a:cxn>
                <a:cxn ang="0">
                  <a:pos x="21" y="29"/>
                </a:cxn>
                <a:cxn ang="0">
                  <a:pos x="31" y="45"/>
                </a:cxn>
                <a:cxn ang="0">
                  <a:pos x="35" y="58"/>
                </a:cxn>
                <a:cxn ang="0">
                  <a:pos x="35" y="58"/>
                </a:cxn>
                <a:cxn ang="0">
                  <a:pos x="37" y="58"/>
                </a:cxn>
              </a:cxnLst>
              <a:rect l="0" t="0" r="r" b="b"/>
              <a:pathLst>
                <a:path w="37" h="58">
                  <a:moveTo>
                    <a:pt x="37" y="58"/>
                  </a:moveTo>
                  <a:cubicBezTo>
                    <a:pt x="37" y="58"/>
                    <a:pt x="37" y="58"/>
                    <a:pt x="37" y="58"/>
                  </a:cubicBezTo>
                  <a:cubicBezTo>
                    <a:pt x="37" y="54"/>
                    <a:pt x="36" y="50"/>
                    <a:pt x="33" y="44"/>
                  </a:cubicBezTo>
                  <a:cubicBezTo>
                    <a:pt x="25" y="28"/>
                    <a:pt x="9" y="7"/>
                    <a:pt x="1" y="0"/>
                  </a:cubicBezTo>
                  <a:cubicBezTo>
                    <a:pt x="0" y="1"/>
                    <a:pt x="0" y="1"/>
                    <a:pt x="0" y="1"/>
                  </a:cubicBezTo>
                  <a:cubicBezTo>
                    <a:pt x="5" y="6"/>
                    <a:pt x="13" y="17"/>
                    <a:pt x="21" y="29"/>
                  </a:cubicBezTo>
                  <a:cubicBezTo>
                    <a:pt x="25" y="34"/>
                    <a:pt x="28" y="40"/>
                    <a:pt x="31" y="45"/>
                  </a:cubicBezTo>
                  <a:cubicBezTo>
                    <a:pt x="33" y="51"/>
                    <a:pt x="35" y="55"/>
                    <a:pt x="35" y="58"/>
                  </a:cubicBezTo>
                  <a:cubicBezTo>
                    <a:pt x="35" y="58"/>
                    <a:pt x="35" y="58"/>
                    <a:pt x="35" y="58"/>
                  </a:cubicBezTo>
                  <a:cubicBezTo>
                    <a:pt x="37" y="58"/>
                    <a:pt x="37" y="58"/>
                    <a:pt x="37" y="58"/>
                  </a:cubicBezTo>
                </a:path>
              </a:pathLst>
            </a:custGeom>
            <a:solidFill>
              <a:srgbClr val="FFFFFF"/>
            </a:solidFill>
            <a:ln w="9525">
              <a:noFill/>
              <a:round/>
              <a:headEnd/>
              <a:tailEnd/>
            </a:ln>
          </p:spPr>
          <p:txBody>
            <a:bodyPr/>
            <a:lstStyle/>
            <a:p>
              <a:pPr>
                <a:defRPr/>
              </a:pPr>
              <a:endParaRPr lang="en-US"/>
            </a:p>
          </p:txBody>
        </p:sp>
        <p:sp>
          <p:nvSpPr>
            <p:cNvPr id="226" name="Freeform 1648"/>
            <p:cNvSpPr>
              <a:spLocks/>
            </p:cNvSpPr>
            <p:nvPr userDrawn="1"/>
          </p:nvSpPr>
          <p:spPr bwMode="auto">
            <a:xfrm>
              <a:off x="351" y="320"/>
              <a:ext cx="60" cy="129"/>
            </a:xfrm>
            <a:custGeom>
              <a:avLst/>
              <a:gdLst/>
              <a:ahLst/>
              <a:cxnLst>
                <a:cxn ang="0">
                  <a:pos x="30" y="64"/>
                </a:cxn>
                <a:cxn ang="0">
                  <a:pos x="28" y="59"/>
                </a:cxn>
                <a:cxn ang="0">
                  <a:pos x="14" y="25"/>
                </a:cxn>
                <a:cxn ang="0">
                  <a:pos x="7" y="9"/>
                </a:cxn>
                <a:cxn ang="0">
                  <a:pos x="4" y="3"/>
                </a:cxn>
                <a:cxn ang="0">
                  <a:pos x="2" y="0"/>
                </a:cxn>
                <a:cxn ang="0">
                  <a:pos x="0" y="1"/>
                </a:cxn>
                <a:cxn ang="0">
                  <a:pos x="2" y="5"/>
                </a:cxn>
                <a:cxn ang="0">
                  <a:pos x="17" y="37"/>
                </a:cxn>
                <a:cxn ang="0">
                  <a:pos x="24" y="54"/>
                </a:cxn>
                <a:cxn ang="0">
                  <a:pos x="27" y="64"/>
                </a:cxn>
                <a:cxn ang="0">
                  <a:pos x="30" y="64"/>
                </a:cxn>
              </a:cxnLst>
              <a:rect l="0" t="0" r="r" b="b"/>
              <a:pathLst>
                <a:path w="30" h="64">
                  <a:moveTo>
                    <a:pt x="30" y="64"/>
                  </a:moveTo>
                  <a:cubicBezTo>
                    <a:pt x="30" y="63"/>
                    <a:pt x="29" y="61"/>
                    <a:pt x="28" y="59"/>
                  </a:cubicBezTo>
                  <a:cubicBezTo>
                    <a:pt x="26" y="51"/>
                    <a:pt x="20" y="38"/>
                    <a:pt x="14" y="25"/>
                  </a:cubicBezTo>
                  <a:cubicBezTo>
                    <a:pt x="11" y="19"/>
                    <a:pt x="9" y="13"/>
                    <a:pt x="7" y="9"/>
                  </a:cubicBezTo>
                  <a:cubicBezTo>
                    <a:pt x="5" y="6"/>
                    <a:pt x="5" y="4"/>
                    <a:pt x="4" y="3"/>
                  </a:cubicBezTo>
                  <a:cubicBezTo>
                    <a:pt x="3" y="1"/>
                    <a:pt x="2" y="0"/>
                    <a:pt x="2" y="0"/>
                  </a:cubicBezTo>
                  <a:cubicBezTo>
                    <a:pt x="0" y="1"/>
                    <a:pt x="0" y="1"/>
                    <a:pt x="0" y="1"/>
                  </a:cubicBezTo>
                  <a:cubicBezTo>
                    <a:pt x="0" y="1"/>
                    <a:pt x="1" y="3"/>
                    <a:pt x="2" y="5"/>
                  </a:cubicBezTo>
                  <a:cubicBezTo>
                    <a:pt x="5" y="11"/>
                    <a:pt x="11" y="24"/>
                    <a:pt x="17" y="37"/>
                  </a:cubicBezTo>
                  <a:cubicBezTo>
                    <a:pt x="20" y="43"/>
                    <a:pt x="22" y="49"/>
                    <a:pt x="24" y="54"/>
                  </a:cubicBezTo>
                  <a:cubicBezTo>
                    <a:pt x="26" y="59"/>
                    <a:pt x="27" y="63"/>
                    <a:pt x="27" y="64"/>
                  </a:cubicBezTo>
                  <a:cubicBezTo>
                    <a:pt x="30" y="64"/>
                    <a:pt x="30" y="64"/>
                    <a:pt x="30" y="64"/>
                  </a:cubicBezTo>
                </a:path>
              </a:pathLst>
            </a:custGeom>
            <a:solidFill>
              <a:srgbClr val="FFFFFF"/>
            </a:solidFill>
            <a:ln w="9525">
              <a:noFill/>
              <a:round/>
              <a:headEnd/>
              <a:tailEnd/>
            </a:ln>
          </p:spPr>
          <p:txBody>
            <a:bodyPr/>
            <a:lstStyle/>
            <a:p>
              <a:pPr>
                <a:defRPr/>
              </a:pPr>
              <a:endParaRPr lang="en-US"/>
            </a:p>
          </p:txBody>
        </p:sp>
        <p:sp>
          <p:nvSpPr>
            <p:cNvPr id="227" name="Freeform 1649"/>
            <p:cNvSpPr>
              <a:spLocks/>
            </p:cNvSpPr>
            <p:nvPr userDrawn="1"/>
          </p:nvSpPr>
          <p:spPr bwMode="auto">
            <a:xfrm>
              <a:off x="343" y="324"/>
              <a:ext cx="42" cy="135"/>
            </a:xfrm>
            <a:custGeom>
              <a:avLst/>
              <a:gdLst/>
              <a:ahLst/>
              <a:cxnLst>
                <a:cxn ang="0">
                  <a:pos x="21" y="65"/>
                </a:cxn>
                <a:cxn ang="0">
                  <a:pos x="16" y="54"/>
                </a:cxn>
                <a:cxn ang="0">
                  <a:pos x="3" y="0"/>
                </a:cxn>
                <a:cxn ang="0">
                  <a:pos x="0" y="0"/>
                </a:cxn>
                <a:cxn ang="0">
                  <a:pos x="8" y="35"/>
                </a:cxn>
                <a:cxn ang="0">
                  <a:pos x="14" y="54"/>
                </a:cxn>
                <a:cxn ang="0">
                  <a:pos x="19" y="67"/>
                </a:cxn>
                <a:cxn ang="0">
                  <a:pos x="21" y="65"/>
                </a:cxn>
              </a:cxnLst>
              <a:rect l="0" t="0" r="r" b="b"/>
              <a:pathLst>
                <a:path w="21" h="67">
                  <a:moveTo>
                    <a:pt x="21" y="65"/>
                  </a:moveTo>
                  <a:cubicBezTo>
                    <a:pt x="19" y="64"/>
                    <a:pt x="18" y="59"/>
                    <a:pt x="16" y="54"/>
                  </a:cubicBezTo>
                  <a:cubicBezTo>
                    <a:pt x="10" y="37"/>
                    <a:pt x="4" y="10"/>
                    <a:pt x="3" y="0"/>
                  </a:cubicBezTo>
                  <a:cubicBezTo>
                    <a:pt x="0" y="0"/>
                    <a:pt x="0" y="0"/>
                    <a:pt x="0" y="0"/>
                  </a:cubicBezTo>
                  <a:cubicBezTo>
                    <a:pt x="1" y="7"/>
                    <a:pt x="4" y="21"/>
                    <a:pt x="8" y="35"/>
                  </a:cubicBezTo>
                  <a:cubicBezTo>
                    <a:pt x="10" y="42"/>
                    <a:pt x="12" y="49"/>
                    <a:pt x="14" y="54"/>
                  </a:cubicBezTo>
                  <a:cubicBezTo>
                    <a:pt x="15" y="60"/>
                    <a:pt x="17" y="64"/>
                    <a:pt x="19" y="67"/>
                  </a:cubicBezTo>
                  <a:cubicBezTo>
                    <a:pt x="21" y="65"/>
                    <a:pt x="21" y="65"/>
                    <a:pt x="21" y="65"/>
                  </a:cubicBezTo>
                </a:path>
              </a:pathLst>
            </a:custGeom>
            <a:solidFill>
              <a:srgbClr val="FFFFFF"/>
            </a:solidFill>
            <a:ln w="9525">
              <a:noFill/>
              <a:round/>
              <a:headEnd/>
              <a:tailEnd/>
            </a:ln>
          </p:spPr>
          <p:txBody>
            <a:bodyPr/>
            <a:lstStyle/>
            <a:p>
              <a:pPr>
                <a:defRPr/>
              </a:pPr>
              <a:endParaRPr lang="en-US"/>
            </a:p>
          </p:txBody>
        </p:sp>
        <p:sp>
          <p:nvSpPr>
            <p:cNvPr id="228" name="Freeform 1650"/>
            <p:cNvSpPr>
              <a:spLocks/>
            </p:cNvSpPr>
            <p:nvPr userDrawn="1"/>
          </p:nvSpPr>
          <p:spPr bwMode="auto">
            <a:xfrm>
              <a:off x="335" y="324"/>
              <a:ext cx="20" cy="135"/>
            </a:xfrm>
            <a:custGeom>
              <a:avLst/>
              <a:gdLst/>
              <a:ahLst/>
              <a:cxnLst>
                <a:cxn ang="0">
                  <a:pos x="10" y="66"/>
                </a:cxn>
                <a:cxn ang="0">
                  <a:pos x="4" y="45"/>
                </a:cxn>
                <a:cxn ang="0">
                  <a:pos x="2" y="18"/>
                </a:cxn>
                <a:cxn ang="0">
                  <a:pos x="3" y="0"/>
                </a:cxn>
                <a:cxn ang="0">
                  <a:pos x="0" y="0"/>
                </a:cxn>
                <a:cxn ang="0">
                  <a:pos x="0" y="18"/>
                </a:cxn>
                <a:cxn ang="0">
                  <a:pos x="1" y="45"/>
                </a:cxn>
                <a:cxn ang="0">
                  <a:pos x="8" y="67"/>
                </a:cxn>
                <a:cxn ang="0">
                  <a:pos x="10" y="66"/>
                </a:cxn>
              </a:cxnLst>
              <a:rect l="0" t="0" r="r" b="b"/>
              <a:pathLst>
                <a:path w="10" h="67">
                  <a:moveTo>
                    <a:pt x="10" y="66"/>
                  </a:moveTo>
                  <a:cubicBezTo>
                    <a:pt x="7" y="61"/>
                    <a:pt x="5" y="53"/>
                    <a:pt x="4" y="45"/>
                  </a:cubicBezTo>
                  <a:cubicBezTo>
                    <a:pt x="3" y="36"/>
                    <a:pt x="2" y="27"/>
                    <a:pt x="2" y="18"/>
                  </a:cubicBezTo>
                  <a:cubicBezTo>
                    <a:pt x="2" y="11"/>
                    <a:pt x="2" y="5"/>
                    <a:pt x="3" y="0"/>
                  </a:cubicBezTo>
                  <a:cubicBezTo>
                    <a:pt x="0" y="0"/>
                    <a:pt x="0" y="0"/>
                    <a:pt x="0" y="0"/>
                  </a:cubicBezTo>
                  <a:cubicBezTo>
                    <a:pt x="0" y="5"/>
                    <a:pt x="0" y="11"/>
                    <a:pt x="0" y="18"/>
                  </a:cubicBezTo>
                  <a:cubicBezTo>
                    <a:pt x="0" y="27"/>
                    <a:pt x="0" y="36"/>
                    <a:pt x="1" y="45"/>
                  </a:cubicBezTo>
                  <a:cubicBezTo>
                    <a:pt x="3" y="54"/>
                    <a:pt x="5" y="62"/>
                    <a:pt x="8" y="67"/>
                  </a:cubicBezTo>
                  <a:cubicBezTo>
                    <a:pt x="10" y="66"/>
                    <a:pt x="10" y="66"/>
                    <a:pt x="10" y="66"/>
                  </a:cubicBezTo>
                </a:path>
              </a:pathLst>
            </a:custGeom>
            <a:solidFill>
              <a:srgbClr val="FFFFFF"/>
            </a:solidFill>
            <a:ln w="9525">
              <a:noFill/>
              <a:round/>
              <a:headEnd/>
              <a:tailEnd/>
            </a:ln>
          </p:spPr>
          <p:txBody>
            <a:bodyPr/>
            <a:lstStyle/>
            <a:p>
              <a:pPr>
                <a:defRPr/>
              </a:pPr>
              <a:endParaRPr lang="en-US"/>
            </a:p>
          </p:txBody>
        </p:sp>
        <p:sp>
          <p:nvSpPr>
            <p:cNvPr id="229" name="Freeform 1651"/>
            <p:cNvSpPr>
              <a:spLocks/>
            </p:cNvSpPr>
            <p:nvPr userDrawn="1"/>
          </p:nvSpPr>
          <p:spPr bwMode="auto">
            <a:xfrm>
              <a:off x="315" y="322"/>
              <a:ext cx="18" cy="131"/>
            </a:xfrm>
            <a:custGeom>
              <a:avLst/>
              <a:gdLst/>
              <a:ahLst/>
              <a:cxnLst>
                <a:cxn ang="0">
                  <a:pos x="7" y="0"/>
                </a:cxn>
                <a:cxn ang="0">
                  <a:pos x="0" y="45"/>
                </a:cxn>
                <a:cxn ang="0">
                  <a:pos x="3" y="65"/>
                </a:cxn>
                <a:cxn ang="0">
                  <a:pos x="5" y="63"/>
                </a:cxn>
                <a:cxn ang="0">
                  <a:pos x="2" y="45"/>
                </a:cxn>
                <a:cxn ang="0">
                  <a:pos x="9" y="1"/>
                </a:cxn>
                <a:cxn ang="0">
                  <a:pos x="7" y="0"/>
                </a:cxn>
              </a:cxnLst>
              <a:rect l="0" t="0" r="r" b="b"/>
              <a:pathLst>
                <a:path w="9" h="65">
                  <a:moveTo>
                    <a:pt x="7" y="0"/>
                  </a:moveTo>
                  <a:cubicBezTo>
                    <a:pt x="3" y="9"/>
                    <a:pt x="0" y="29"/>
                    <a:pt x="0" y="45"/>
                  </a:cubicBezTo>
                  <a:cubicBezTo>
                    <a:pt x="0" y="54"/>
                    <a:pt x="0" y="61"/>
                    <a:pt x="3" y="65"/>
                  </a:cubicBezTo>
                  <a:cubicBezTo>
                    <a:pt x="5" y="63"/>
                    <a:pt x="5" y="63"/>
                    <a:pt x="5" y="63"/>
                  </a:cubicBezTo>
                  <a:cubicBezTo>
                    <a:pt x="3" y="60"/>
                    <a:pt x="2" y="53"/>
                    <a:pt x="2" y="45"/>
                  </a:cubicBezTo>
                  <a:cubicBezTo>
                    <a:pt x="2" y="30"/>
                    <a:pt x="5" y="10"/>
                    <a:pt x="9" y="1"/>
                  </a:cubicBezTo>
                  <a:cubicBezTo>
                    <a:pt x="7" y="0"/>
                    <a:pt x="7" y="0"/>
                    <a:pt x="7" y="0"/>
                  </a:cubicBezTo>
                </a:path>
              </a:pathLst>
            </a:custGeom>
            <a:solidFill>
              <a:srgbClr val="FFFFFF"/>
            </a:solidFill>
            <a:ln w="9525">
              <a:noFill/>
              <a:round/>
              <a:headEnd/>
              <a:tailEnd/>
            </a:ln>
          </p:spPr>
          <p:txBody>
            <a:bodyPr/>
            <a:lstStyle/>
            <a:p>
              <a:pPr>
                <a:defRPr/>
              </a:pPr>
              <a:endParaRPr lang="en-US"/>
            </a:p>
          </p:txBody>
        </p:sp>
        <p:sp>
          <p:nvSpPr>
            <p:cNvPr id="230" name="Freeform 1652"/>
            <p:cNvSpPr>
              <a:spLocks/>
            </p:cNvSpPr>
            <p:nvPr userDrawn="1"/>
          </p:nvSpPr>
          <p:spPr bwMode="auto">
            <a:xfrm>
              <a:off x="357" y="256"/>
              <a:ext cx="48" cy="22"/>
            </a:xfrm>
            <a:custGeom>
              <a:avLst/>
              <a:gdLst/>
              <a:ahLst/>
              <a:cxnLst>
                <a:cxn ang="0">
                  <a:pos x="2" y="11"/>
                </a:cxn>
                <a:cxn ang="0">
                  <a:pos x="19" y="2"/>
                </a:cxn>
                <a:cxn ang="0">
                  <a:pos x="23" y="3"/>
                </a:cxn>
                <a:cxn ang="0">
                  <a:pos x="24" y="1"/>
                </a:cxn>
                <a:cxn ang="0">
                  <a:pos x="19" y="0"/>
                </a:cxn>
                <a:cxn ang="0">
                  <a:pos x="0" y="10"/>
                </a:cxn>
                <a:cxn ang="0">
                  <a:pos x="2" y="11"/>
                </a:cxn>
              </a:cxnLst>
              <a:rect l="0" t="0" r="r" b="b"/>
              <a:pathLst>
                <a:path w="24" h="11">
                  <a:moveTo>
                    <a:pt x="2" y="11"/>
                  </a:moveTo>
                  <a:cubicBezTo>
                    <a:pt x="7" y="6"/>
                    <a:pt x="13" y="2"/>
                    <a:pt x="19" y="2"/>
                  </a:cubicBezTo>
                  <a:cubicBezTo>
                    <a:pt x="20" y="2"/>
                    <a:pt x="22" y="2"/>
                    <a:pt x="23" y="3"/>
                  </a:cubicBezTo>
                  <a:cubicBezTo>
                    <a:pt x="24" y="1"/>
                    <a:pt x="24" y="1"/>
                    <a:pt x="24" y="1"/>
                  </a:cubicBezTo>
                  <a:cubicBezTo>
                    <a:pt x="22" y="0"/>
                    <a:pt x="21" y="0"/>
                    <a:pt x="19" y="0"/>
                  </a:cubicBezTo>
                  <a:cubicBezTo>
                    <a:pt x="12" y="0"/>
                    <a:pt x="6" y="4"/>
                    <a:pt x="0" y="10"/>
                  </a:cubicBezTo>
                  <a:cubicBezTo>
                    <a:pt x="2" y="11"/>
                    <a:pt x="2" y="11"/>
                    <a:pt x="2" y="11"/>
                  </a:cubicBezTo>
                </a:path>
              </a:pathLst>
            </a:custGeom>
            <a:solidFill>
              <a:srgbClr val="FFFFFF"/>
            </a:solidFill>
            <a:ln w="9525">
              <a:noFill/>
              <a:round/>
              <a:headEnd/>
              <a:tailEnd/>
            </a:ln>
          </p:spPr>
          <p:txBody>
            <a:bodyPr/>
            <a:lstStyle/>
            <a:p>
              <a:pPr>
                <a:defRPr/>
              </a:pPr>
              <a:endParaRPr lang="en-US"/>
            </a:p>
          </p:txBody>
        </p:sp>
        <p:sp>
          <p:nvSpPr>
            <p:cNvPr id="231" name="Freeform 1653"/>
            <p:cNvSpPr>
              <a:spLocks/>
            </p:cNvSpPr>
            <p:nvPr userDrawn="1"/>
          </p:nvSpPr>
          <p:spPr bwMode="auto">
            <a:xfrm>
              <a:off x="293" y="320"/>
              <a:ext cx="36" cy="115"/>
            </a:xfrm>
            <a:custGeom>
              <a:avLst/>
              <a:gdLst/>
              <a:ahLst/>
              <a:cxnLst>
                <a:cxn ang="0">
                  <a:pos x="3" y="56"/>
                </a:cxn>
                <a:cxn ang="0">
                  <a:pos x="2" y="47"/>
                </a:cxn>
                <a:cxn ang="0">
                  <a:pos x="17" y="1"/>
                </a:cxn>
                <a:cxn ang="0">
                  <a:pos x="15" y="0"/>
                </a:cxn>
                <a:cxn ang="0">
                  <a:pos x="0" y="47"/>
                </a:cxn>
                <a:cxn ang="0">
                  <a:pos x="0" y="57"/>
                </a:cxn>
                <a:cxn ang="0">
                  <a:pos x="3" y="56"/>
                </a:cxn>
              </a:cxnLst>
              <a:rect l="0" t="0" r="r" b="b"/>
              <a:pathLst>
                <a:path w="17" h="57">
                  <a:moveTo>
                    <a:pt x="3" y="56"/>
                  </a:moveTo>
                  <a:cubicBezTo>
                    <a:pt x="2" y="53"/>
                    <a:pt x="2" y="50"/>
                    <a:pt x="2" y="47"/>
                  </a:cubicBezTo>
                  <a:cubicBezTo>
                    <a:pt x="2" y="30"/>
                    <a:pt x="9" y="13"/>
                    <a:pt x="17" y="1"/>
                  </a:cubicBezTo>
                  <a:cubicBezTo>
                    <a:pt x="15" y="0"/>
                    <a:pt x="15" y="0"/>
                    <a:pt x="15" y="0"/>
                  </a:cubicBezTo>
                  <a:cubicBezTo>
                    <a:pt x="7" y="12"/>
                    <a:pt x="0" y="29"/>
                    <a:pt x="0" y="47"/>
                  </a:cubicBezTo>
                  <a:cubicBezTo>
                    <a:pt x="0" y="50"/>
                    <a:pt x="0" y="54"/>
                    <a:pt x="0" y="57"/>
                  </a:cubicBezTo>
                  <a:cubicBezTo>
                    <a:pt x="3" y="56"/>
                    <a:pt x="3" y="56"/>
                    <a:pt x="3" y="56"/>
                  </a:cubicBezTo>
                </a:path>
              </a:pathLst>
            </a:custGeom>
            <a:solidFill>
              <a:srgbClr val="FFFFFF"/>
            </a:solidFill>
            <a:ln w="9525">
              <a:noFill/>
              <a:round/>
              <a:headEnd/>
              <a:tailEnd/>
            </a:ln>
          </p:spPr>
          <p:txBody>
            <a:bodyPr/>
            <a:lstStyle/>
            <a:p>
              <a:pPr>
                <a:defRPr/>
              </a:pPr>
              <a:endParaRPr lang="en-US"/>
            </a:p>
          </p:txBody>
        </p:sp>
        <p:sp>
          <p:nvSpPr>
            <p:cNvPr id="232" name="Freeform 1654"/>
            <p:cNvSpPr>
              <a:spLocks/>
            </p:cNvSpPr>
            <p:nvPr userDrawn="1"/>
          </p:nvSpPr>
          <p:spPr bwMode="auto">
            <a:xfrm>
              <a:off x="273" y="316"/>
              <a:ext cx="48" cy="97"/>
            </a:xfrm>
            <a:custGeom>
              <a:avLst/>
              <a:gdLst/>
              <a:ahLst/>
              <a:cxnLst>
                <a:cxn ang="0">
                  <a:pos x="22" y="0"/>
                </a:cxn>
                <a:cxn ang="0">
                  <a:pos x="7" y="20"/>
                </a:cxn>
                <a:cxn ang="0">
                  <a:pos x="0" y="44"/>
                </a:cxn>
                <a:cxn ang="0">
                  <a:pos x="1" y="48"/>
                </a:cxn>
                <a:cxn ang="0">
                  <a:pos x="3" y="48"/>
                </a:cxn>
                <a:cxn ang="0">
                  <a:pos x="3" y="44"/>
                </a:cxn>
                <a:cxn ang="0">
                  <a:pos x="9" y="21"/>
                </a:cxn>
                <a:cxn ang="0">
                  <a:pos x="24" y="2"/>
                </a:cxn>
                <a:cxn ang="0">
                  <a:pos x="22" y="0"/>
                </a:cxn>
              </a:cxnLst>
              <a:rect l="0" t="0" r="r" b="b"/>
              <a:pathLst>
                <a:path w="24" h="48">
                  <a:moveTo>
                    <a:pt x="22" y="0"/>
                  </a:moveTo>
                  <a:cubicBezTo>
                    <a:pt x="17" y="5"/>
                    <a:pt x="12" y="12"/>
                    <a:pt x="7" y="20"/>
                  </a:cubicBezTo>
                  <a:cubicBezTo>
                    <a:pt x="3" y="28"/>
                    <a:pt x="0" y="37"/>
                    <a:pt x="0" y="44"/>
                  </a:cubicBezTo>
                  <a:cubicBezTo>
                    <a:pt x="0" y="45"/>
                    <a:pt x="1" y="47"/>
                    <a:pt x="1" y="48"/>
                  </a:cubicBezTo>
                  <a:cubicBezTo>
                    <a:pt x="3" y="48"/>
                    <a:pt x="3" y="48"/>
                    <a:pt x="3" y="48"/>
                  </a:cubicBezTo>
                  <a:cubicBezTo>
                    <a:pt x="3" y="46"/>
                    <a:pt x="3" y="45"/>
                    <a:pt x="3" y="44"/>
                  </a:cubicBezTo>
                  <a:cubicBezTo>
                    <a:pt x="3" y="37"/>
                    <a:pt x="5" y="29"/>
                    <a:pt x="9" y="21"/>
                  </a:cubicBezTo>
                  <a:cubicBezTo>
                    <a:pt x="13" y="13"/>
                    <a:pt x="19" y="6"/>
                    <a:pt x="24" y="2"/>
                  </a:cubicBezTo>
                  <a:cubicBezTo>
                    <a:pt x="22" y="0"/>
                    <a:pt x="22" y="0"/>
                    <a:pt x="22" y="0"/>
                  </a:cubicBezTo>
                </a:path>
              </a:pathLst>
            </a:custGeom>
            <a:solidFill>
              <a:srgbClr val="FFFFFF"/>
            </a:solidFill>
            <a:ln w="9525">
              <a:noFill/>
              <a:round/>
              <a:headEnd/>
              <a:tailEnd/>
            </a:ln>
          </p:spPr>
          <p:txBody>
            <a:bodyPr/>
            <a:lstStyle/>
            <a:p>
              <a:pPr>
                <a:defRPr/>
              </a:pPr>
              <a:endParaRPr lang="en-US"/>
            </a:p>
          </p:txBody>
        </p:sp>
        <p:sp>
          <p:nvSpPr>
            <p:cNvPr id="233" name="Freeform 1655"/>
            <p:cNvSpPr>
              <a:spLocks/>
            </p:cNvSpPr>
            <p:nvPr userDrawn="1"/>
          </p:nvSpPr>
          <p:spPr bwMode="auto">
            <a:xfrm>
              <a:off x="263" y="310"/>
              <a:ext cx="52" cy="76"/>
            </a:xfrm>
            <a:custGeom>
              <a:avLst/>
              <a:gdLst/>
              <a:ahLst/>
              <a:cxnLst>
                <a:cxn ang="0">
                  <a:pos x="26" y="0"/>
                </a:cxn>
                <a:cxn ang="0">
                  <a:pos x="8" y="17"/>
                </a:cxn>
                <a:cxn ang="0">
                  <a:pos x="0" y="36"/>
                </a:cxn>
                <a:cxn ang="0">
                  <a:pos x="0" y="39"/>
                </a:cxn>
                <a:cxn ang="0">
                  <a:pos x="2" y="38"/>
                </a:cxn>
                <a:cxn ang="0">
                  <a:pos x="2" y="36"/>
                </a:cxn>
                <a:cxn ang="0">
                  <a:pos x="10" y="18"/>
                </a:cxn>
                <a:cxn ang="0">
                  <a:pos x="27" y="2"/>
                </a:cxn>
                <a:cxn ang="0">
                  <a:pos x="26" y="0"/>
                </a:cxn>
              </a:cxnLst>
              <a:rect l="0" t="0" r="r" b="b"/>
              <a:pathLst>
                <a:path w="27" h="39">
                  <a:moveTo>
                    <a:pt x="26" y="0"/>
                  </a:moveTo>
                  <a:cubicBezTo>
                    <a:pt x="19" y="4"/>
                    <a:pt x="13" y="10"/>
                    <a:pt x="8" y="17"/>
                  </a:cubicBezTo>
                  <a:cubicBezTo>
                    <a:pt x="3" y="23"/>
                    <a:pt x="0" y="31"/>
                    <a:pt x="0" y="36"/>
                  </a:cubicBezTo>
                  <a:cubicBezTo>
                    <a:pt x="0" y="37"/>
                    <a:pt x="0" y="38"/>
                    <a:pt x="0" y="39"/>
                  </a:cubicBezTo>
                  <a:cubicBezTo>
                    <a:pt x="2" y="38"/>
                    <a:pt x="2" y="38"/>
                    <a:pt x="2" y="38"/>
                  </a:cubicBezTo>
                  <a:cubicBezTo>
                    <a:pt x="2" y="38"/>
                    <a:pt x="2" y="37"/>
                    <a:pt x="2" y="36"/>
                  </a:cubicBezTo>
                  <a:cubicBezTo>
                    <a:pt x="2" y="32"/>
                    <a:pt x="5" y="25"/>
                    <a:pt x="10" y="18"/>
                  </a:cubicBezTo>
                  <a:cubicBezTo>
                    <a:pt x="15" y="12"/>
                    <a:pt x="21" y="6"/>
                    <a:pt x="27" y="2"/>
                  </a:cubicBezTo>
                  <a:cubicBezTo>
                    <a:pt x="26" y="0"/>
                    <a:pt x="26" y="0"/>
                    <a:pt x="26" y="0"/>
                  </a:cubicBezTo>
                </a:path>
              </a:pathLst>
            </a:custGeom>
            <a:solidFill>
              <a:srgbClr val="FFFFFF"/>
            </a:solidFill>
            <a:ln w="9525">
              <a:noFill/>
              <a:round/>
              <a:headEnd/>
              <a:tailEnd/>
            </a:ln>
          </p:spPr>
          <p:txBody>
            <a:bodyPr/>
            <a:lstStyle/>
            <a:p>
              <a:pPr>
                <a:defRPr/>
              </a:pPr>
              <a:endParaRPr lang="en-US"/>
            </a:p>
          </p:txBody>
        </p:sp>
        <p:sp>
          <p:nvSpPr>
            <p:cNvPr id="234" name="Freeform 1656"/>
            <p:cNvSpPr>
              <a:spLocks/>
            </p:cNvSpPr>
            <p:nvPr userDrawn="1"/>
          </p:nvSpPr>
          <p:spPr bwMode="auto">
            <a:xfrm>
              <a:off x="257" y="304"/>
              <a:ext cx="58" cy="57"/>
            </a:xfrm>
            <a:custGeom>
              <a:avLst/>
              <a:gdLst/>
              <a:ahLst/>
              <a:cxnLst>
                <a:cxn ang="0">
                  <a:pos x="28" y="0"/>
                </a:cxn>
                <a:cxn ang="0">
                  <a:pos x="9" y="12"/>
                </a:cxn>
                <a:cxn ang="0">
                  <a:pos x="0" y="28"/>
                </a:cxn>
                <a:cxn ang="0">
                  <a:pos x="0" y="28"/>
                </a:cxn>
                <a:cxn ang="0">
                  <a:pos x="3" y="28"/>
                </a:cxn>
                <a:cxn ang="0">
                  <a:pos x="3" y="28"/>
                </a:cxn>
                <a:cxn ang="0">
                  <a:pos x="11" y="14"/>
                </a:cxn>
                <a:cxn ang="0">
                  <a:pos x="29" y="2"/>
                </a:cxn>
                <a:cxn ang="0">
                  <a:pos x="28" y="0"/>
                </a:cxn>
              </a:cxnLst>
              <a:rect l="0" t="0" r="r" b="b"/>
              <a:pathLst>
                <a:path w="29" h="28">
                  <a:moveTo>
                    <a:pt x="28" y="0"/>
                  </a:moveTo>
                  <a:cubicBezTo>
                    <a:pt x="21" y="2"/>
                    <a:pt x="14" y="7"/>
                    <a:pt x="9" y="12"/>
                  </a:cubicBezTo>
                  <a:cubicBezTo>
                    <a:pt x="4" y="17"/>
                    <a:pt x="0" y="23"/>
                    <a:pt x="0" y="28"/>
                  </a:cubicBezTo>
                  <a:cubicBezTo>
                    <a:pt x="0" y="28"/>
                    <a:pt x="0" y="28"/>
                    <a:pt x="0" y="28"/>
                  </a:cubicBezTo>
                  <a:cubicBezTo>
                    <a:pt x="3" y="28"/>
                    <a:pt x="3" y="28"/>
                    <a:pt x="3" y="28"/>
                  </a:cubicBezTo>
                  <a:cubicBezTo>
                    <a:pt x="3" y="28"/>
                    <a:pt x="3" y="28"/>
                    <a:pt x="3" y="28"/>
                  </a:cubicBezTo>
                  <a:cubicBezTo>
                    <a:pt x="3" y="24"/>
                    <a:pt x="6" y="19"/>
                    <a:pt x="11" y="14"/>
                  </a:cubicBezTo>
                  <a:cubicBezTo>
                    <a:pt x="15" y="9"/>
                    <a:pt x="22" y="4"/>
                    <a:pt x="29" y="2"/>
                  </a:cubicBezTo>
                  <a:cubicBezTo>
                    <a:pt x="28" y="0"/>
                    <a:pt x="28" y="0"/>
                    <a:pt x="28" y="0"/>
                  </a:cubicBezTo>
                </a:path>
              </a:pathLst>
            </a:custGeom>
            <a:solidFill>
              <a:srgbClr val="FFFFFF"/>
            </a:solidFill>
            <a:ln w="9525">
              <a:noFill/>
              <a:round/>
              <a:headEnd/>
              <a:tailEnd/>
            </a:ln>
          </p:spPr>
          <p:txBody>
            <a:bodyPr/>
            <a:lstStyle/>
            <a:p>
              <a:pPr>
                <a:defRPr/>
              </a:pPr>
              <a:endParaRPr lang="en-US"/>
            </a:p>
          </p:txBody>
        </p:sp>
        <p:sp>
          <p:nvSpPr>
            <p:cNvPr id="235" name="Freeform 1657"/>
            <p:cNvSpPr>
              <a:spLocks/>
            </p:cNvSpPr>
            <p:nvPr userDrawn="1"/>
          </p:nvSpPr>
          <p:spPr bwMode="auto">
            <a:xfrm>
              <a:off x="259" y="296"/>
              <a:ext cx="56" cy="38"/>
            </a:xfrm>
            <a:custGeom>
              <a:avLst/>
              <a:gdLst/>
              <a:ahLst/>
              <a:cxnLst>
                <a:cxn ang="0">
                  <a:pos x="28" y="0"/>
                </a:cxn>
                <a:cxn ang="0">
                  <a:pos x="9" y="7"/>
                </a:cxn>
                <a:cxn ang="0">
                  <a:pos x="0" y="19"/>
                </a:cxn>
                <a:cxn ang="0">
                  <a:pos x="2" y="19"/>
                </a:cxn>
                <a:cxn ang="0">
                  <a:pos x="11" y="9"/>
                </a:cxn>
                <a:cxn ang="0">
                  <a:pos x="28" y="3"/>
                </a:cxn>
                <a:cxn ang="0">
                  <a:pos x="28" y="0"/>
                </a:cxn>
              </a:cxnLst>
              <a:rect l="0" t="0" r="r" b="b"/>
              <a:pathLst>
                <a:path w="28" h="19">
                  <a:moveTo>
                    <a:pt x="28" y="0"/>
                  </a:moveTo>
                  <a:cubicBezTo>
                    <a:pt x="21" y="1"/>
                    <a:pt x="14" y="4"/>
                    <a:pt x="9" y="7"/>
                  </a:cubicBezTo>
                  <a:cubicBezTo>
                    <a:pt x="4" y="11"/>
                    <a:pt x="1" y="15"/>
                    <a:pt x="0" y="19"/>
                  </a:cubicBezTo>
                  <a:cubicBezTo>
                    <a:pt x="2" y="19"/>
                    <a:pt x="2" y="19"/>
                    <a:pt x="2" y="19"/>
                  </a:cubicBezTo>
                  <a:cubicBezTo>
                    <a:pt x="3" y="17"/>
                    <a:pt x="6" y="13"/>
                    <a:pt x="11" y="9"/>
                  </a:cubicBezTo>
                  <a:cubicBezTo>
                    <a:pt x="15" y="6"/>
                    <a:pt x="21" y="3"/>
                    <a:pt x="28" y="3"/>
                  </a:cubicBezTo>
                  <a:cubicBezTo>
                    <a:pt x="28" y="0"/>
                    <a:pt x="28" y="0"/>
                    <a:pt x="28" y="0"/>
                  </a:cubicBezTo>
                </a:path>
              </a:pathLst>
            </a:custGeom>
            <a:solidFill>
              <a:srgbClr val="FFFFFF"/>
            </a:solidFill>
            <a:ln w="9525">
              <a:noFill/>
              <a:round/>
              <a:headEnd/>
              <a:tailEnd/>
            </a:ln>
          </p:spPr>
          <p:txBody>
            <a:bodyPr/>
            <a:lstStyle/>
            <a:p>
              <a:pPr>
                <a:defRPr/>
              </a:pPr>
              <a:endParaRPr lang="en-US"/>
            </a:p>
          </p:txBody>
        </p:sp>
        <p:sp>
          <p:nvSpPr>
            <p:cNvPr id="236" name="Freeform 1658"/>
            <p:cNvSpPr>
              <a:spLocks/>
            </p:cNvSpPr>
            <p:nvPr userDrawn="1"/>
          </p:nvSpPr>
          <p:spPr bwMode="auto">
            <a:xfrm>
              <a:off x="267" y="290"/>
              <a:ext cx="50" cy="22"/>
            </a:xfrm>
            <a:custGeom>
              <a:avLst/>
              <a:gdLst/>
              <a:ahLst/>
              <a:cxnLst>
                <a:cxn ang="0">
                  <a:pos x="25" y="0"/>
                </a:cxn>
                <a:cxn ang="0">
                  <a:pos x="20" y="0"/>
                </a:cxn>
                <a:cxn ang="0">
                  <a:pos x="0" y="10"/>
                </a:cxn>
                <a:cxn ang="0">
                  <a:pos x="2" y="11"/>
                </a:cxn>
                <a:cxn ang="0">
                  <a:pos x="20" y="2"/>
                </a:cxn>
                <a:cxn ang="0">
                  <a:pos x="25" y="3"/>
                </a:cxn>
                <a:cxn ang="0">
                  <a:pos x="25" y="0"/>
                </a:cxn>
              </a:cxnLst>
              <a:rect l="0" t="0" r="r" b="b"/>
              <a:pathLst>
                <a:path w="25" h="11">
                  <a:moveTo>
                    <a:pt x="25" y="0"/>
                  </a:moveTo>
                  <a:cubicBezTo>
                    <a:pt x="23" y="0"/>
                    <a:pt x="22" y="0"/>
                    <a:pt x="20" y="0"/>
                  </a:cubicBezTo>
                  <a:cubicBezTo>
                    <a:pt x="10" y="0"/>
                    <a:pt x="2" y="5"/>
                    <a:pt x="0" y="10"/>
                  </a:cubicBezTo>
                  <a:cubicBezTo>
                    <a:pt x="2" y="11"/>
                    <a:pt x="2" y="11"/>
                    <a:pt x="2" y="11"/>
                  </a:cubicBezTo>
                  <a:cubicBezTo>
                    <a:pt x="4" y="7"/>
                    <a:pt x="10" y="2"/>
                    <a:pt x="20" y="2"/>
                  </a:cubicBezTo>
                  <a:cubicBezTo>
                    <a:pt x="21" y="2"/>
                    <a:pt x="23" y="3"/>
                    <a:pt x="25" y="3"/>
                  </a:cubicBezTo>
                  <a:cubicBezTo>
                    <a:pt x="25" y="0"/>
                    <a:pt x="25" y="0"/>
                    <a:pt x="25" y="0"/>
                  </a:cubicBezTo>
                </a:path>
              </a:pathLst>
            </a:custGeom>
            <a:solidFill>
              <a:srgbClr val="FFFFFF"/>
            </a:solidFill>
            <a:ln w="9525">
              <a:noFill/>
              <a:round/>
              <a:headEnd/>
              <a:tailEnd/>
            </a:ln>
          </p:spPr>
          <p:txBody>
            <a:bodyPr/>
            <a:lstStyle/>
            <a:p>
              <a:pPr>
                <a:defRPr/>
              </a:pPr>
              <a:endParaRPr lang="en-US"/>
            </a:p>
          </p:txBody>
        </p:sp>
        <p:sp>
          <p:nvSpPr>
            <p:cNvPr id="237" name="Freeform 1659"/>
            <p:cNvSpPr>
              <a:spLocks/>
            </p:cNvSpPr>
            <p:nvPr userDrawn="1"/>
          </p:nvSpPr>
          <p:spPr bwMode="auto">
            <a:xfrm>
              <a:off x="299" y="268"/>
              <a:ext cx="28" cy="16"/>
            </a:xfrm>
            <a:custGeom>
              <a:avLst/>
              <a:gdLst/>
              <a:ahLst/>
              <a:cxnLst>
                <a:cxn ang="0">
                  <a:pos x="14" y="6"/>
                </a:cxn>
                <a:cxn ang="0">
                  <a:pos x="3" y="0"/>
                </a:cxn>
                <a:cxn ang="0">
                  <a:pos x="0" y="1"/>
                </a:cxn>
                <a:cxn ang="0">
                  <a:pos x="2" y="3"/>
                </a:cxn>
                <a:cxn ang="0">
                  <a:pos x="3" y="3"/>
                </a:cxn>
                <a:cxn ang="0">
                  <a:pos x="13" y="8"/>
                </a:cxn>
                <a:cxn ang="0">
                  <a:pos x="14" y="6"/>
                </a:cxn>
              </a:cxnLst>
              <a:rect l="0" t="0" r="r" b="b"/>
              <a:pathLst>
                <a:path w="14" h="8">
                  <a:moveTo>
                    <a:pt x="14" y="6"/>
                  </a:moveTo>
                  <a:cubicBezTo>
                    <a:pt x="9" y="2"/>
                    <a:pt x="5" y="0"/>
                    <a:pt x="3" y="0"/>
                  </a:cubicBezTo>
                  <a:cubicBezTo>
                    <a:pt x="2" y="0"/>
                    <a:pt x="1" y="1"/>
                    <a:pt x="0" y="1"/>
                  </a:cubicBezTo>
                  <a:cubicBezTo>
                    <a:pt x="2" y="3"/>
                    <a:pt x="2" y="3"/>
                    <a:pt x="2" y="3"/>
                  </a:cubicBezTo>
                  <a:cubicBezTo>
                    <a:pt x="2" y="3"/>
                    <a:pt x="2" y="3"/>
                    <a:pt x="3" y="3"/>
                  </a:cubicBezTo>
                  <a:cubicBezTo>
                    <a:pt x="4" y="3"/>
                    <a:pt x="7" y="4"/>
                    <a:pt x="13" y="8"/>
                  </a:cubicBezTo>
                  <a:cubicBezTo>
                    <a:pt x="14" y="6"/>
                    <a:pt x="14" y="6"/>
                    <a:pt x="14" y="6"/>
                  </a:cubicBezTo>
                </a:path>
              </a:pathLst>
            </a:custGeom>
            <a:solidFill>
              <a:srgbClr val="FFFFFF"/>
            </a:solidFill>
            <a:ln w="9525">
              <a:noFill/>
              <a:round/>
              <a:headEnd/>
              <a:tailEnd/>
            </a:ln>
          </p:spPr>
          <p:txBody>
            <a:bodyPr/>
            <a:lstStyle/>
            <a:p>
              <a:pPr>
                <a:defRPr/>
              </a:pPr>
              <a:endParaRPr lang="en-US"/>
            </a:p>
          </p:txBody>
        </p:sp>
        <p:sp>
          <p:nvSpPr>
            <p:cNvPr id="238" name="Freeform 1660"/>
            <p:cNvSpPr>
              <a:spLocks/>
            </p:cNvSpPr>
            <p:nvPr userDrawn="1"/>
          </p:nvSpPr>
          <p:spPr bwMode="auto">
            <a:xfrm>
              <a:off x="371" y="290"/>
              <a:ext cx="92" cy="32"/>
            </a:xfrm>
            <a:custGeom>
              <a:avLst/>
              <a:gdLst/>
              <a:ahLst/>
              <a:cxnLst>
                <a:cxn ang="0">
                  <a:pos x="0" y="2"/>
                </a:cxn>
                <a:cxn ang="0">
                  <a:pos x="7" y="2"/>
                </a:cxn>
                <a:cxn ang="0">
                  <a:pos x="30" y="6"/>
                </a:cxn>
                <a:cxn ang="0">
                  <a:pos x="44" y="16"/>
                </a:cxn>
                <a:cxn ang="0">
                  <a:pos x="46" y="15"/>
                </a:cxn>
                <a:cxn ang="0">
                  <a:pos x="31" y="3"/>
                </a:cxn>
                <a:cxn ang="0">
                  <a:pos x="7" y="0"/>
                </a:cxn>
                <a:cxn ang="0">
                  <a:pos x="0" y="0"/>
                </a:cxn>
                <a:cxn ang="0">
                  <a:pos x="0" y="2"/>
                </a:cxn>
              </a:cxnLst>
              <a:rect l="0" t="0" r="r" b="b"/>
              <a:pathLst>
                <a:path w="46" h="16">
                  <a:moveTo>
                    <a:pt x="0" y="2"/>
                  </a:moveTo>
                  <a:cubicBezTo>
                    <a:pt x="2" y="2"/>
                    <a:pt x="5" y="2"/>
                    <a:pt x="7" y="2"/>
                  </a:cubicBezTo>
                  <a:cubicBezTo>
                    <a:pt x="15" y="2"/>
                    <a:pt x="23" y="3"/>
                    <a:pt x="30" y="6"/>
                  </a:cubicBezTo>
                  <a:cubicBezTo>
                    <a:pt x="37" y="8"/>
                    <a:pt x="42" y="12"/>
                    <a:pt x="44" y="16"/>
                  </a:cubicBezTo>
                  <a:cubicBezTo>
                    <a:pt x="46" y="15"/>
                    <a:pt x="46" y="15"/>
                    <a:pt x="46" y="15"/>
                  </a:cubicBezTo>
                  <a:cubicBezTo>
                    <a:pt x="44" y="10"/>
                    <a:pt x="38" y="6"/>
                    <a:pt x="31" y="3"/>
                  </a:cubicBezTo>
                  <a:cubicBezTo>
                    <a:pt x="23" y="1"/>
                    <a:pt x="15" y="0"/>
                    <a:pt x="7" y="0"/>
                  </a:cubicBezTo>
                  <a:cubicBezTo>
                    <a:pt x="5" y="0"/>
                    <a:pt x="2" y="0"/>
                    <a:pt x="0" y="0"/>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239" name="Freeform 1661"/>
            <p:cNvSpPr>
              <a:spLocks/>
            </p:cNvSpPr>
            <p:nvPr userDrawn="1"/>
          </p:nvSpPr>
          <p:spPr bwMode="auto">
            <a:xfrm>
              <a:off x="371" y="296"/>
              <a:ext cx="98" cy="57"/>
            </a:xfrm>
            <a:custGeom>
              <a:avLst/>
              <a:gdLst/>
              <a:ahLst/>
              <a:cxnLst>
                <a:cxn ang="0">
                  <a:pos x="0" y="2"/>
                </a:cxn>
                <a:cxn ang="0">
                  <a:pos x="28" y="11"/>
                </a:cxn>
                <a:cxn ang="0">
                  <a:pos x="41" y="19"/>
                </a:cxn>
                <a:cxn ang="0">
                  <a:pos x="47" y="28"/>
                </a:cxn>
                <a:cxn ang="0">
                  <a:pos x="49" y="28"/>
                </a:cxn>
                <a:cxn ang="0">
                  <a:pos x="42" y="17"/>
                </a:cxn>
                <a:cxn ang="0">
                  <a:pos x="0" y="0"/>
                </a:cxn>
                <a:cxn ang="0">
                  <a:pos x="0" y="2"/>
                </a:cxn>
              </a:cxnLst>
              <a:rect l="0" t="0" r="r" b="b"/>
              <a:pathLst>
                <a:path w="49" h="28">
                  <a:moveTo>
                    <a:pt x="0" y="2"/>
                  </a:moveTo>
                  <a:cubicBezTo>
                    <a:pt x="8" y="3"/>
                    <a:pt x="19" y="6"/>
                    <a:pt x="28" y="11"/>
                  </a:cubicBezTo>
                  <a:cubicBezTo>
                    <a:pt x="33" y="13"/>
                    <a:pt x="38" y="16"/>
                    <a:pt x="41" y="19"/>
                  </a:cubicBezTo>
                  <a:cubicBezTo>
                    <a:pt x="44" y="22"/>
                    <a:pt x="46" y="25"/>
                    <a:pt x="47" y="28"/>
                  </a:cubicBezTo>
                  <a:cubicBezTo>
                    <a:pt x="49" y="28"/>
                    <a:pt x="49" y="28"/>
                    <a:pt x="49" y="28"/>
                  </a:cubicBezTo>
                  <a:cubicBezTo>
                    <a:pt x="48" y="24"/>
                    <a:pt x="46" y="21"/>
                    <a:pt x="42" y="17"/>
                  </a:cubicBezTo>
                  <a:cubicBezTo>
                    <a:pt x="32" y="8"/>
                    <a:pt x="12" y="0"/>
                    <a:pt x="0" y="0"/>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240" name="Freeform 1662"/>
            <p:cNvSpPr>
              <a:spLocks/>
            </p:cNvSpPr>
            <p:nvPr userDrawn="1"/>
          </p:nvSpPr>
          <p:spPr bwMode="auto">
            <a:xfrm>
              <a:off x="369" y="304"/>
              <a:ext cx="96" cy="81"/>
            </a:xfrm>
            <a:custGeom>
              <a:avLst/>
              <a:gdLst/>
              <a:ahLst/>
              <a:cxnLst>
                <a:cxn ang="0">
                  <a:pos x="0" y="2"/>
                </a:cxn>
                <a:cxn ang="0">
                  <a:pos x="28" y="17"/>
                </a:cxn>
                <a:cxn ang="0">
                  <a:pos x="40" y="28"/>
                </a:cxn>
                <a:cxn ang="0">
                  <a:pos x="46" y="40"/>
                </a:cxn>
                <a:cxn ang="0">
                  <a:pos x="48" y="40"/>
                </a:cxn>
                <a:cxn ang="0">
                  <a:pos x="42" y="27"/>
                </a:cxn>
                <a:cxn ang="0">
                  <a:pos x="1" y="0"/>
                </a:cxn>
                <a:cxn ang="0">
                  <a:pos x="0" y="2"/>
                </a:cxn>
              </a:cxnLst>
              <a:rect l="0" t="0" r="r" b="b"/>
              <a:pathLst>
                <a:path w="48" h="40">
                  <a:moveTo>
                    <a:pt x="0" y="2"/>
                  </a:moveTo>
                  <a:cubicBezTo>
                    <a:pt x="7" y="4"/>
                    <a:pt x="18" y="10"/>
                    <a:pt x="28" y="17"/>
                  </a:cubicBezTo>
                  <a:cubicBezTo>
                    <a:pt x="33" y="20"/>
                    <a:pt x="37" y="24"/>
                    <a:pt x="40" y="28"/>
                  </a:cubicBezTo>
                  <a:cubicBezTo>
                    <a:pt x="43" y="32"/>
                    <a:pt x="45" y="36"/>
                    <a:pt x="46" y="40"/>
                  </a:cubicBezTo>
                  <a:cubicBezTo>
                    <a:pt x="48" y="40"/>
                    <a:pt x="48" y="40"/>
                    <a:pt x="48" y="40"/>
                  </a:cubicBezTo>
                  <a:cubicBezTo>
                    <a:pt x="48" y="35"/>
                    <a:pt x="45" y="31"/>
                    <a:pt x="42" y="27"/>
                  </a:cubicBezTo>
                  <a:cubicBezTo>
                    <a:pt x="32" y="14"/>
                    <a:pt x="12" y="3"/>
                    <a:pt x="1" y="0"/>
                  </a:cubicBezTo>
                  <a:cubicBezTo>
                    <a:pt x="0" y="2"/>
                    <a:pt x="0" y="2"/>
                    <a:pt x="0" y="2"/>
                  </a:cubicBezTo>
                </a:path>
              </a:pathLst>
            </a:custGeom>
            <a:solidFill>
              <a:srgbClr val="FFFFFF"/>
            </a:solidFill>
            <a:ln w="9525">
              <a:noFill/>
              <a:round/>
              <a:headEnd/>
              <a:tailEnd/>
            </a:ln>
          </p:spPr>
          <p:txBody>
            <a:bodyPr/>
            <a:lstStyle/>
            <a:p>
              <a:pPr>
                <a:defRPr/>
              </a:pPr>
              <a:endParaRPr lang="en-US"/>
            </a:p>
          </p:txBody>
        </p:sp>
        <p:sp>
          <p:nvSpPr>
            <p:cNvPr id="241" name="Freeform 1663"/>
            <p:cNvSpPr>
              <a:spLocks/>
            </p:cNvSpPr>
            <p:nvPr userDrawn="1"/>
          </p:nvSpPr>
          <p:spPr bwMode="auto">
            <a:xfrm>
              <a:off x="369" y="278"/>
              <a:ext cx="76" cy="12"/>
            </a:xfrm>
            <a:custGeom>
              <a:avLst/>
              <a:gdLst/>
              <a:ahLst/>
              <a:cxnLst>
                <a:cxn ang="0">
                  <a:pos x="1" y="5"/>
                </a:cxn>
                <a:cxn ang="0">
                  <a:pos x="20" y="2"/>
                </a:cxn>
                <a:cxn ang="0">
                  <a:pos x="31" y="3"/>
                </a:cxn>
                <a:cxn ang="0">
                  <a:pos x="36" y="6"/>
                </a:cxn>
                <a:cxn ang="0">
                  <a:pos x="38" y="5"/>
                </a:cxn>
                <a:cxn ang="0">
                  <a:pos x="31" y="1"/>
                </a:cxn>
                <a:cxn ang="0">
                  <a:pos x="20" y="0"/>
                </a:cxn>
                <a:cxn ang="0">
                  <a:pos x="0" y="3"/>
                </a:cxn>
                <a:cxn ang="0">
                  <a:pos x="1" y="5"/>
                </a:cxn>
              </a:cxnLst>
              <a:rect l="0" t="0" r="r" b="b"/>
              <a:pathLst>
                <a:path w="38" h="6">
                  <a:moveTo>
                    <a:pt x="1" y="5"/>
                  </a:moveTo>
                  <a:cubicBezTo>
                    <a:pt x="7" y="3"/>
                    <a:pt x="14" y="2"/>
                    <a:pt x="20" y="2"/>
                  </a:cubicBezTo>
                  <a:cubicBezTo>
                    <a:pt x="24" y="2"/>
                    <a:pt x="28" y="2"/>
                    <a:pt x="31" y="3"/>
                  </a:cubicBezTo>
                  <a:cubicBezTo>
                    <a:pt x="33" y="4"/>
                    <a:pt x="35" y="5"/>
                    <a:pt x="36" y="6"/>
                  </a:cubicBezTo>
                  <a:cubicBezTo>
                    <a:pt x="38" y="5"/>
                    <a:pt x="38" y="5"/>
                    <a:pt x="38" y="5"/>
                  </a:cubicBezTo>
                  <a:cubicBezTo>
                    <a:pt x="37" y="3"/>
                    <a:pt x="34" y="2"/>
                    <a:pt x="31" y="1"/>
                  </a:cubicBezTo>
                  <a:cubicBezTo>
                    <a:pt x="28" y="0"/>
                    <a:pt x="24" y="0"/>
                    <a:pt x="20" y="0"/>
                  </a:cubicBezTo>
                  <a:cubicBezTo>
                    <a:pt x="14" y="0"/>
                    <a:pt x="6" y="1"/>
                    <a:pt x="0" y="3"/>
                  </a:cubicBezTo>
                  <a:cubicBezTo>
                    <a:pt x="1" y="5"/>
                    <a:pt x="1" y="5"/>
                    <a:pt x="1" y="5"/>
                  </a:cubicBezTo>
                </a:path>
              </a:pathLst>
            </a:custGeom>
            <a:solidFill>
              <a:srgbClr val="FFFFFF"/>
            </a:solidFill>
            <a:ln w="9525">
              <a:noFill/>
              <a:round/>
              <a:headEnd/>
              <a:tailEnd/>
            </a:ln>
          </p:spPr>
          <p:txBody>
            <a:bodyPr/>
            <a:lstStyle/>
            <a:p>
              <a:pPr>
                <a:defRPr/>
              </a:pPr>
              <a:endParaRPr lang="en-US"/>
            </a:p>
          </p:txBody>
        </p:sp>
        <p:sp>
          <p:nvSpPr>
            <p:cNvPr id="242" name="Freeform 1664"/>
            <p:cNvSpPr>
              <a:spLocks/>
            </p:cNvSpPr>
            <p:nvPr userDrawn="1"/>
          </p:nvSpPr>
          <p:spPr bwMode="auto">
            <a:xfrm>
              <a:off x="365" y="264"/>
              <a:ext cx="62" cy="20"/>
            </a:xfrm>
            <a:custGeom>
              <a:avLst/>
              <a:gdLst/>
              <a:ahLst/>
              <a:cxnLst>
                <a:cxn ang="0">
                  <a:pos x="1" y="10"/>
                </a:cxn>
                <a:cxn ang="0">
                  <a:pos x="22" y="3"/>
                </a:cxn>
                <a:cxn ang="0">
                  <a:pos x="29" y="5"/>
                </a:cxn>
                <a:cxn ang="0">
                  <a:pos x="31" y="3"/>
                </a:cxn>
                <a:cxn ang="0">
                  <a:pos x="22" y="0"/>
                </a:cxn>
                <a:cxn ang="0">
                  <a:pos x="0" y="8"/>
                </a:cxn>
                <a:cxn ang="0">
                  <a:pos x="1" y="10"/>
                </a:cxn>
              </a:cxnLst>
              <a:rect l="0" t="0" r="r" b="b"/>
              <a:pathLst>
                <a:path w="31" h="10">
                  <a:moveTo>
                    <a:pt x="1" y="10"/>
                  </a:moveTo>
                  <a:cubicBezTo>
                    <a:pt x="8" y="5"/>
                    <a:pt x="16" y="3"/>
                    <a:pt x="22" y="3"/>
                  </a:cubicBezTo>
                  <a:cubicBezTo>
                    <a:pt x="25" y="3"/>
                    <a:pt x="28" y="3"/>
                    <a:pt x="29" y="5"/>
                  </a:cubicBezTo>
                  <a:cubicBezTo>
                    <a:pt x="31" y="3"/>
                    <a:pt x="31" y="3"/>
                    <a:pt x="31" y="3"/>
                  </a:cubicBezTo>
                  <a:cubicBezTo>
                    <a:pt x="29" y="1"/>
                    <a:pt x="25" y="0"/>
                    <a:pt x="22" y="0"/>
                  </a:cubicBezTo>
                  <a:cubicBezTo>
                    <a:pt x="15" y="0"/>
                    <a:pt x="7" y="3"/>
                    <a:pt x="0" y="8"/>
                  </a:cubicBezTo>
                  <a:cubicBezTo>
                    <a:pt x="1" y="10"/>
                    <a:pt x="1" y="10"/>
                    <a:pt x="1" y="10"/>
                  </a:cubicBezTo>
                </a:path>
              </a:pathLst>
            </a:custGeom>
            <a:solidFill>
              <a:srgbClr val="FFFFFF"/>
            </a:solidFill>
            <a:ln w="9525">
              <a:noFill/>
              <a:round/>
              <a:headEnd/>
              <a:tailEnd/>
            </a:ln>
          </p:spPr>
          <p:txBody>
            <a:bodyPr/>
            <a:lstStyle/>
            <a:p>
              <a:pPr>
                <a:defRPr/>
              </a:pPr>
              <a:endParaRPr lang="en-US"/>
            </a:p>
          </p:txBody>
        </p:sp>
        <p:sp>
          <p:nvSpPr>
            <p:cNvPr id="243" name="Freeform 1665"/>
            <p:cNvSpPr>
              <a:spLocks/>
            </p:cNvSpPr>
            <p:nvPr userDrawn="1"/>
          </p:nvSpPr>
          <p:spPr bwMode="auto">
            <a:xfrm>
              <a:off x="319" y="258"/>
              <a:ext cx="12" cy="22"/>
            </a:xfrm>
            <a:custGeom>
              <a:avLst/>
              <a:gdLst/>
              <a:ahLst/>
              <a:cxnLst>
                <a:cxn ang="0">
                  <a:pos x="7" y="10"/>
                </a:cxn>
                <a:cxn ang="0">
                  <a:pos x="5" y="5"/>
                </a:cxn>
                <a:cxn ang="0">
                  <a:pos x="2" y="0"/>
                </a:cxn>
                <a:cxn ang="0">
                  <a:pos x="0" y="2"/>
                </a:cxn>
                <a:cxn ang="0">
                  <a:pos x="3" y="6"/>
                </a:cxn>
                <a:cxn ang="0">
                  <a:pos x="5" y="11"/>
                </a:cxn>
                <a:cxn ang="0">
                  <a:pos x="7" y="10"/>
                </a:cxn>
              </a:cxnLst>
              <a:rect l="0" t="0" r="r" b="b"/>
              <a:pathLst>
                <a:path w="7" h="11">
                  <a:moveTo>
                    <a:pt x="7" y="10"/>
                  </a:moveTo>
                  <a:cubicBezTo>
                    <a:pt x="7" y="9"/>
                    <a:pt x="6" y="7"/>
                    <a:pt x="5" y="5"/>
                  </a:cubicBezTo>
                  <a:cubicBezTo>
                    <a:pt x="4" y="3"/>
                    <a:pt x="3" y="1"/>
                    <a:pt x="2" y="0"/>
                  </a:cubicBezTo>
                  <a:cubicBezTo>
                    <a:pt x="0" y="2"/>
                    <a:pt x="0" y="2"/>
                    <a:pt x="0" y="2"/>
                  </a:cubicBezTo>
                  <a:cubicBezTo>
                    <a:pt x="1" y="2"/>
                    <a:pt x="2" y="4"/>
                    <a:pt x="3" y="6"/>
                  </a:cubicBezTo>
                  <a:cubicBezTo>
                    <a:pt x="4" y="8"/>
                    <a:pt x="5" y="10"/>
                    <a:pt x="5" y="11"/>
                  </a:cubicBezTo>
                  <a:cubicBezTo>
                    <a:pt x="7" y="10"/>
                    <a:pt x="7" y="10"/>
                    <a:pt x="7" y="10"/>
                  </a:cubicBezTo>
                </a:path>
              </a:pathLst>
            </a:custGeom>
            <a:solidFill>
              <a:srgbClr val="FFFFFF"/>
            </a:solidFill>
            <a:ln w="9525">
              <a:noFill/>
              <a:round/>
              <a:headEnd/>
              <a:tailEnd/>
            </a:ln>
          </p:spPr>
          <p:txBody>
            <a:bodyPr/>
            <a:lstStyle/>
            <a:p>
              <a:pPr>
                <a:defRPr/>
              </a:pPr>
              <a:endParaRPr lang="en-US"/>
            </a:p>
          </p:txBody>
        </p:sp>
        <p:sp>
          <p:nvSpPr>
            <p:cNvPr id="244" name="Freeform 1666"/>
            <p:cNvSpPr>
              <a:spLocks/>
            </p:cNvSpPr>
            <p:nvPr userDrawn="1"/>
          </p:nvSpPr>
          <p:spPr bwMode="auto">
            <a:xfrm>
              <a:off x="335" y="254"/>
              <a:ext cx="4" cy="20"/>
            </a:xfrm>
            <a:custGeom>
              <a:avLst/>
              <a:gdLst/>
              <a:ahLst/>
              <a:cxnLst>
                <a:cxn ang="0">
                  <a:pos x="3" y="11"/>
                </a:cxn>
                <a:cxn ang="0">
                  <a:pos x="3" y="2"/>
                </a:cxn>
                <a:cxn ang="0">
                  <a:pos x="3" y="0"/>
                </a:cxn>
                <a:cxn ang="0">
                  <a:pos x="0" y="0"/>
                </a:cxn>
                <a:cxn ang="0">
                  <a:pos x="0" y="2"/>
                </a:cxn>
                <a:cxn ang="0">
                  <a:pos x="1" y="11"/>
                </a:cxn>
                <a:cxn ang="0">
                  <a:pos x="3" y="11"/>
                </a:cxn>
              </a:cxnLst>
              <a:rect l="0" t="0" r="r" b="b"/>
              <a:pathLst>
                <a:path w="3" h="11">
                  <a:moveTo>
                    <a:pt x="3" y="11"/>
                  </a:moveTo>
                  <a:cubicBezTo>
                    <a:pt x="3" y="9"/>
                    <a:pt x="3" y="4"/>
                    <a:pt x="3" y="2"/>
                  </a:cubicBezTo>
                  <a:cubicBezTo>
                    <a:pt x="3" y="1"/>
                    <a:pt x="3" y="1"/>
                    <a:pt x="3" y="0"/>
                  </a:cubicBezTo>
                  <a:cubicBezTo>
                    <a:pt x="0" y="0"/>
                    <a:pt x="0" y="0"/>
                    <a:pt x="0" y="0"/>
                  </a:cubicBezTo>
                  <a:cubicBezTo>
                    <a:pt x="0" y="1"/>
                    <a:pt x="0" y="1"/>
                    <a:pt x="0" y="2"/>
                  </a:cubicBezTo>
                  <a:cubicBezTo>
                    <a:pt x="0" y="4"/>
                    <a:pt x="1" y="9"/>
                    <a:pt x="1" y="11"/>
                  </a:cubicBezTo>
                  <a:cubicBezTo>
                    <a:pt x="3" y="11"/>
                    <a:pt x="3" y="11"/>
                    <a:pt x="3" y="11"/>
                  </a:cubicBezTo>
                </a:path>
              </a:pathLst>
            </a:custGeom>
            <a:solidFill>
              <a:srgbClr val="FFFFFF"/>
            </a:solidFill>
            <a:ln w="9525">
              <a:noFill/>
              <a:round/>
              <a:headEnd/>
              <a:tailEnd/>
            </a:ln>
          </p:spPr>
          <p:txBody>
            <a:bodyPr/>
            <a:lstStyle/>
            <a:p>
              <a:pPr>
                <a:defRPr/>
              </a:pPr>
              <a:endParaRPr lang="en-US"/>
            </a:p>
          </p:txBody>
        </p:sp>
        <p:sp>
          <p:nvSpPr>
            <p:cNvPr id="245" name="Freeform 1667"/>
            <p:cNvSpPr>
              <a:spLocks/>
            </p:cNvSpPr>
            <p:nvPr userDrawn="1"/>
          </p:nvSpPr>
          <p:spPr bwMode="auto">
            <a:xfrm>
              <a:off x="351" y="250"/>
              <a:ext cx="32" cy="26"/>
            </a:xfrm>
            <a:custGeom>
              <a:avLst/>
              <a:gdLst/>
              <a:ahLst/>
              <a:cxnLst>
                <a:cxn ang="0">
                  <a:pos x="2" y="13"/>
                </a:cxn>
                <a:cxn ang="0">
                  <a:pos x="9" y="4"/>
                </a:cxn>
                <a:cxn ang="0">
                  <a:pos x="14" y="2"/>
                </a:cxn>
                <a:cxn ang="0">
                  <a:pos x="15" y="3"/>
                </a:cxn>
                <a:cxn ang="0">
                  <a:pos x="16" y="0"/>
                </a:cxn>
                <a:cxn ang="0">
                  <a:pos x="14" y="0"/>
                </a:cxn>
                <a:cxn ang="0">
                  <a:pos x="8" y="2"/>
                </a:cxn>
                <a:cxn ang="0">
                  <a:pos x="0" y="12"/>
                </a:cxn>
                <a:cxn ang="0">
                  <a:pos x="2" y="13"/>
                </a:cxn>
              </a:cxnLst>
              <a:rect l="0" t="0" r="r" b="b"/>
              <a:pathLst>
                <a:path w="16" h="13">
                  <a:moveTo>
                    <a:pt x="2" y="13"/>
                  </a:moveTo>
                  <a:cubicBezTo>
                    <a:pt x="5" y="9"/>
                    <a:pt x="7" y="6"/>
                    <a:pt x="9" y="4"/>
                  </a:cubicBezTo>
                  <a:cubicBezTo>
                    <a:pt x="11" y="3"/>
                    <a:pt x="13" y="2"/>
                    <a:pt x="14" y="2"/>
                  </a:cubicBezTo>
                  <a:cubicBezTo>
                    <a:pt x="15" y="2"/>
                    <a:pt x="15" y="2"/>
                    <a:pt x="15" y="3"/>
                  </a:cubicBezTo>
                  <a:cubicBezTo>
                    <a:pt x="16" y="0"/>
                    <a:pt x="16" y="0"/>
                    <a:pt x="16" y="0"/>
                  </a:cubicBezTo>
                  <a:cubicBezTo>
                    <a:pt x="15" y="0"/>
                    <a:pt x="15" y="0"/>
                    <a:pt x="14" y="0"/>
                  </a:cubicBezTo>
                  <a:cubicBezTo>
                    <a:pt x="12" y="0"/>
                    <a:pt x="10" y="1"/>
                    <a:pt x="8" y="2"/>
                  </a:cubicBezTo>
                  <a:cubicBezTo>
                    <a:pt x="5" y="4"/>
                    <a:pt x="3" y="7"/>
                    <a:pt x="0" y="12"/>
                  </a:cubicBezTo>
                  <a:cubicBezTo>
                    <a:pt x="2" y="13"/>
                    <a:pt x="2" y="13"/>
                    <a:pt x="2" y="13"/>
                  </a:cubicBezTo>
                </a:path>
              </a:pathLst>
            </a:custGeom>
            <a:solidFill>
              <a:srgbClr val="FFFFFF"/>
            </a:solidFill>
            <a:ln w="9525">
              <a:noFill/>
              <a:round/>
              <a:headEnd/>
              <a:tailEnd/>
            </a:ln>
          </p:spPr>
          <p:txBody>
            <a:bodyPr/>
            <a:lstStyle/>
            <a:p>
              <a:pPr>
                <a:defRPr/>
              </a:pPr>
              <a:endParaRPr lang="en-US"/>
            </a:p>
          </p:txBody>
        </p:sp>
        <p:sp>
          <p:nvSpPr>
            <p:cNvPr id="246" name="Freeform 1668"/>
            <p:cNvSpPr>
              <a:spLocks/>
            </p:cNvSpPr>
            <p:nvPr userDrawn="1"/>
          </p:nvSpPr>
          <p:spPr bwMode="auto">
            <a:xfrm>
              <a:off x="343" y="248"/>
              <a:ext cx="12" cy="28"/>
            </a:xfrm>
            <a:custGeom>
              <a:avLst/>
              <a:gdLst/>
              <a:ahLst/>
              <a:cxnLst>
                <a:cxn ang="0">
                  <a:pos x="3" y="14"/>
                </a:cxn>
                <a:cxn ang="0">
                  <a:pos x="6" y="4"/>
                </a:cxn>
                <a:cxn ang="0">
                  <a:pos x="7" y="3"/>
                </a:cxn>
                <a:cxn ang="0">
                  <a:pos x="7" y="3"/>
                </a:cxn>
                <a:cxn ang="0">
                  <a:pos x="7" y="0"/>
                </a:cxn>
                <a:cxn ang="0">
                  <a:pos x="5" y="1"/>
                </a:cxn>
                <a:cxn ang="0">
                  <a:pos x="3" y="5"/>
                </a:cxn>
                <a:cxn ang="0">
                  <a:pos x="0" y="13"/>
                </a:cxn>
                <a:cxn ang="0">
                  <a:pos x="3" y="14"/>
                </a:cxn>
              </a:cxnLst>
              <a:rect l="0" t="0" r="r" b="b"/>
              <a:pathLst>
                <a:path w="7" h="14">
                  <a:moveTo>
                    <a:pt x="3" y="14"/>
                  </a:moveTo>
                  <a:cubicBezTo>
                    <a:pt x="4" y="8"/>
                    <a:pt x="5" y="6"/>
                    <a:pt x="6" y="4"/>
                  </a:cubicBezTo>
                  <a:cubicBezTo>
                    <a:pt x="6" y="4"/>
                    <a:pt x="6" y="3"/>
                    <a:pt x="7" y="3"/>
                  </a:cubicBezTo>
                  <a:cubicBezTo>
                    <a:pt x="7" y="3"/>
                    <a:pt x="7" y="3"/>
                    <a:pt x="7" y="3"/>
                  </a:cubicBezTo>
                  <a:cubicBezTo>
                    <a:pt x="7" y="0"/>
                    <a:pt x="7" y="0"/>
                    <a:pt x="7" y="0"/>
                  </a:cubicBezTo>
                  <a:cubicBezTo>
                    <a:pt x="7" y="1"/>
                    <a:pt x="6" y="1"/>
                    <a:pt x="5" y="1"/>
                  </a:cubicBezTo>
                  <a:cubicBezTo>
                    <a:pt x="4" y="2"/>
                    <a:pt x="4" y="3"/>
                    <a:pt x="3" y="5"/>
                  </a:cubicBezTo>
                  <a:cubicBezTo>
                    <a:pt x="2" y="6"/>
                    <a:pt x="1" y="9"/>
                    <a:pt x="0" y="13"/>
                  </a:cubicBezTo>
                  <a:cubicBezTo>
                    <a:pt x="3" y="14"/>
                    <a:pt x="3" y="14"/>
                    <a:pt x="3" y="14"/>
                  </a:cubicBezTo>
                </a:path>
              </a:pathLst>
            </a:custGeom>
            <a:solidFill>
              <a:srgbClr val="FFFFFF"/>
            </a:solidFill>
            <a:ln w="9525">
              <a:noFill/>
              <a:round/>
              <a:headEnd/>
              <a:tailEnd/>
            </a:ln>
          </p:spPr>
          <p:txBody>
            <a:bodyPr/>
            <a:lstStyle/>
            <a:p>
              <a:pPr>
                <a:defRPr/>
              </a:pPr>
              <a:endParaRPr lang="en-US"/>
            </a:p>
          </p:txBody>
        </p:sp>
        <p:sp>
          <p:nvSpPr>
            <p:cNvPr id="247" name="Freeform 1669"/>
            <p:cNvSpPr>
              <a:spLocks/>
            </p:cNvSpPr>
            <p:nvPr userDrawn="1"/>
          </p:nvSpPr>
          <p:spPr bwMode="auto">
            <a:xfrm>
              <a:off x="319" y="306"/>
              <a:ext cx="16" cy="43"/>
            </a:xfrm>
            <a:custGeom>
              <a:avLst/>
              <a:gdLst/>
              <a:ahLst/>
              <a:cxnLst>
                <a:cxn ang="0">
                  <a:pos x="3" y="1"/>
                </a:cxn>
                <a:cxn ang="0">
                  <a:pos x="4" y="1"/>
                </a:cxn>
                <a:cxn ang="0">
                  <a:pos x="4" y="1"/>
                </a:cxn>
                <a:cxn ang="0">
                  <a:pos x="4" y="2"/>
                </a:cxn>
                <a:cxn ang="0">
                  <a:pos x="5" y="2"/>
                </a:cxn>
                <a:cxn ang="0">
                  <a:pos x="5" y="1"/>
                </a:cxn>
                <a:cxn ang="0">
                  <a:pos x="6" y="5"/>
                </a:cxn>
                <a:cxn ang="0">
                  <a:pos x="6" y="5"/>
                </a:cxn>
                <a:cxn ang="0">
                  <a:pos x="7" y="6"/>
                </a:cxn>
                <a:cxn ang="0">
                  <a:pos x="7" y="6"/>
                </a:cxn>
                <a:cxn ang="0">
                  <a:pos x="8" y="9"/>
                </a:cxn>
                <a:cxn ang="0">
                  <a:pos x="7" y="10"/>
                </a:cxn>
                <a:cxn ang="0">
                  <a:pos x="7" y="10"/>
                </a:cxn>
                <a:cxn ang="0">
                  <a:pos x="7" y="11"/>
                </a:cxn>
                <a:cxn ang="0">
                  <a:pos x="8" y="11"/>
                </a:cxn>
                <a:cxn ang="0">
                  <a:pos x="6" y="13"/>
                </a:cxn>
                <a:cxn ang="0">
                  <a:pos x="6" y="14"/>
                </a:cxn>
                <a:cxn ang="0">
                  <a:pos x="6" y="14"/>
                </a:cxn>
                <a:cxn ang="0">
                  <a:pos x="6" y="15"/>
                </a:cxn>
                <a:cxn ang="0">
                  <a:pos x="6" y="14"/>
                </a:cxn>
                <a:cxn ang="0">
                  <a:pos x="5" y="16"/>
                </a:cxn>
                <a:cxn ang="0">
                  <a:pos x="5" y="16"/>
                </a:cxn>
                <a:cxn ang="0">
                  <a:pos x="4" y="21"/>
                </a:cxn>
                <a:cxn ang="0">
                  <a:pos x="2" y="17"/>
                </a:cxn>
                <a:cxn ang="0">
                  <a:pos x="2" y="17"/>
                </a:cxn>
                <a:cxn ang="0">
                  <a:pos x="2" y="12"/>
                </a:cxn>
                <a:cxn ang="0">
                  <a:pos x="2" y="12"/>
                </a:cxn>
                <a:cxn ang="0">
                  <a:pos x="2" y="12"/>
                </a:cxn>
                <a:cxn ang="0">
                  <a:pos x="1" y="12"/>
                </a:cxn>
                <a:cxn ang="0">
                  <a:pos x="1" y="12"/>
                </a:cxn>
                <a:cxn ang="0">
                  <a:pos x="0" y="8"/>
                </a:cxn>
                <a:cxn ang="0">
                  <a:pos x="2" y="2"/>
                </a:cxn>
                <a:cxn ang="0">
                  <a:pos x="3" y="1"/>
                </a:cxn>
                <a:cxn ang="0">
                  <a:pos x="3" y="1"/>
                </a:cxn>
                <a:cxn ang="0">
                  <a:pos x="3" y="1"/>
                </a:cxn>
              </a:cxnLst>
              <a:rect l="0" t="0" r="r" b="b"/>
              <a:pathLst>
                <a:path w="8" h="21">
                  <a:moveTo>
                    <a:pt x="3" y="1"/>
                  </a:moveTo>
                  <a:cubicBezTo>
                    <a:pt x="3" y="1"/>
                    <a:pt x="3" y="1"/>
                    <a:pt x="4" y="1"/>
                  </a:cubicBezTo>
                  <a:cubicBezTo>
                    <a:pt x="4" y="0"/>
                    <a:pt x="4" y="2"/>
                    <a:pt x="4" y="1"/>
                  </a:cubicBezTo>
                  <a:cubicBezTo>
                    <a:pt x="4" y="1"/>
                    <a:pt x="4" y="2"/>
                    <a:pt x="4" y="2"/>
                  </a:cubicBezTo>
                  <a:cubicBezTo>
                    <a:pt x="4" y="2"/>
                    <a:pt x="5" y="2"/>
                    <a:pt x="5" y="2"/>
                  </a:cubicBezTo>
                  <a:cubicBezTo>
                    <a:pt x="5" y="1"/>
                    <a:pt x="5" y="1"/>
                    <a:pt x="5" y="1"/>
                  </a:cubicBezTo>
                  <a:cubicBezTo>
                    <a:pt x="5" y="1"/>
                    <a:pt x="6" y="4"/>
                    <a:pt x="6" y="5"/>
                  </a:cubicBezTo>
                  <a:cubicBezTo>
                    <a:pt x="6" y="5"/>
                    <a:pt x="7" y="5"/>
                    <a:pt x="6" y="5"/>
                  </a:cubicBezTo>
                  <a:cubicBezTo>
                    <a:pt x="7" y="6"/>
                    <a:pt x="7" y="6"/>
                    <a:pt x="7" y="6"/>
                  </a:cubicBezTo>
                  <a:cubicBezTo>
                    <a:pt x="7" y="6"/>
                    <a:pt x="7" y="6"/>
                    <a:pt x="7" y="6"/>
                  </a:cubicBezTo>
                  <a:cubicBezTo>
                    <a:pt x="7" y="6"/>
                    <a:pt x="6" y="11"/>
                    <a:pt x="8" y="9"/>
                  </a:cubicBezTo>
                  <a:cubicBezTo>
                    <a:pt x="8" y="10"/>
                    <a:pt x="8" y="10"/>
                    <a:pt x="7" y="10"/>
                  </a:cubicBezTo>
                  <a:cubicBezTo>
                    <a:pt x="6" y="10"/>
                    <a:pt x="7" y="10"/>
                    <a:pt x="7" y="10"/>
                  </a:cubicBezTo>
                  <a:cubicBezTo>
                    <a:pt x="7" y="11"/>
                    <a:pt x="7" y="11"/>
                    <a:pt x="7" y="11"/>
                  </a:cubicBezTo>
                  <a:cubicBezTo>
                    <a:pt x="7" y="10"/>
                    <a:pt x="8" y="10"/>
                    <a:pt x="8" y="11"/>
                  </a:cubicBezTo>
                  <a:cubicBezTo>
                    <a:pt x="7" y="11"/>
                    <a:pt x="8" y="13"/>
                    <a:pt x="6" y="13"/>
                  </a:cubicBezTo>
                  <a:cubicBezTo>
                    <a:pt x="7" y="13"/>
                    <a:pt x="7" y="14"/>
                    <a:pt x="6" y="14"/>
                  </a:cubicBezTo>
                  <a:cubicBezTo>
                    <a:pt x="6" y="14"/>
                    <a:pt x="6" y="14"/>
                    <a:pt x="6" y="14"/>
                  </a:cubicBezTo>
                  <a:cubicBezTo>
                    <a:pt x="6" y="15"/>
                    <a:pt x="6" y="15"/>
                    <a:pt x="6" y="15"/>
                  </a:cubicBezTo>
                  <a:cubicBezTo>
                    <a:pt x="6" y="14"/>
                    <a:pt x="6" y="14"/>
                    <a:pt x="6" y="14"/>
                  </a:cubicBezTo>
                  <a:cubicBezTo>
                    <a:pt x="6" y="15"/>
                    <a:pt x="5" y="16"/>
                    <a:pt x="5" y="16"/>
                  </a:cubicBezTo>
                  <a:cubicBezTo>
                    <a:pt x="5" y="16"/>
                    <a:pt x="5" y="16"/>
                    <a:pt x="5" y="16"/>
                  </a:cubicBezTo>
                  <a:cubicBezTo>
                    <a:pt x="5" y="18"/>
                    <a:pt x="5" y="20"/>
                    <a:pt x="4" y="21"/>
                  </a:cubicBezTo>
                  <a:cubicBezTo>
                    <a:pt x="3" y="21"/>
                    <a:pt x="2" y="17"/>
                    <a:pt x="2" y="17"/>
                  </a:cubicBezTo>
                  <a:cubicBezTo>
                    <a:pt x="2" y="17"/>
                    <a:pt x="2" y="17"/>
                    <a:pt x="2" y="17"/>
                  </a:cubicBezTo>
                  <a:cubicBezTo>
                    <a:pt x="1" y="16"/>
                    <a:pt x="1" y="13"/>
                    <a:pt x="2" y="12"/>
                  </a:cubicBezTo>
                  <a:cubicBezTo>
                    <a:pt x="2" y="12"/>
                    <a:pt x="2" y="12"/>
                    <a:pt x="2" y="12"/>
                  </a:cubicBezTo>
                  <a:cubicBezTo>
                    <a:pt x="2" y="12"/>
                    <a:pt x="2" y="12"/>
                    <a:pt x="2" y="12"/>
                  </a:cubicBezTo>
                  <a:cubicBezTo>
                    <a:pt x="1" y="12"/>
                    <a:pt x="1" y="12"/>
                    <a:pt x="1" y="12"/>
                  </a:cubicBezTo>
                  <a:cubicBezTo>
                    <a:pt x="1" y="10"/>
                    <a:pt x="1" y="12"/>
                    <a:pt x="1" y="12"/>
                  </a:cubicBezTo>
                  <a:cubicBezTo>
                    <a:pt x="1" y="11"/>
                    <a:pt x="1" y="9"/>
                    <a:pt x="0" y="8"/>
                  </a:cubicBezTo>
                  <a:cubicBezTo>
                    <a:pt x="0" y="10"/>
                    <a:pt x="0" y="0"/>
                    <a:pt x="2" y="2"/>
                  </a:cubicBezTo>
                  <a:cubicBezTo>
                    <a:pt x="2" y="4"/>
                    <a:pt x="3" y="1"/>
                    <a:pt x="3" y="1"/>
                  </a:cubicBezTo>
                  <a:cubicBezTo>
                    <a:pt x="3" y="1"/>
                    <a:pt x="3" y="1"/>
                    <a:pt x="3" y="1"/>
                  </a:cubicBezTo>
                  <a:cubicBezTo>
                    <a:pt x="3" y="1"/>
                    <a:pt x="3" y="1"/>
                    <a:pt x="3" y="1"/>
                  </a:cubicBezTo>
                </a:path>
              </a:pathLst>
            </a:custGeom>
            <a:solidFill>
              <a:srgbClr val="FFFFFF"/>
            </a:solidFill>
            <a:ln w="9525">
              <a:noFill/>
              <a:round/>
              <a:headEnd/>
              <a:tailEnd/>
            </a:ln>
          </p:spPr>
          <p:txBody>
            <a:bodyPr/>
            <a:lstStyle/>
            <a:p>
              <a:pPr>
                <a:defRPr/>
              </a:pPr>
              <a:endParaRPr lang="en-US"/>
            </a:p>
          </p:txBody>
        </p:sp>
        <p:sp>
          <p:nvSpPr>
            <p:cNvPr id="248" name="Freeform 1670"/>
            <p:cNvSpPr>
              <a:spLocks/>
            </p:cNvSpPr>
            <p:nvPr userDrawn="1"/>
          </p:nvSpPr>
          <p:spPr bwMode="auto">
            <a:xfrm>
              <a:off x="261" y="339"/>
              <a:ext cx="4"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defRPr/>
              </a:pPr>
              <a:endParaRPr lang="en-US"/>
            </a:p>
          </p:txBody>
        </p:sp>
        <p:sp>
          <p:nvSpPr>
            <p:cNvPr id="249" name="Freeform 1671"/>
            <p:cNvSpPr>
              <a:spLocks/>
            </p:cNvSpPr>
            <p:nvPr userDrawn="1"/>
          </p:nvSpPr>
          <p:spPr bwMode="auto">
            <a:xfrm>
              <a:off x="261" y="341"/>
              <a:ext cx="4" cy="4"/>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solidFill>
              <a:srgbClr val="000000"/>
            </a:solidFill>
            <a:ln w="9525">
              <a:noFill/>
              <a:round/>
              <a:headEnd/>
              <a:tailEnd/>
            </a:ln>
          </p:spPr>
          <p:txBody>
            <a:bodyPr/>
            <a:lstStyle/>
            <a:p>
              <a:pPr>
                <a:defRPr/>
              </a:pPr>
              <a:endParaRPr lang="en-US"/>
            </a:p>
          </p:txBody>
        </p:sp>
        <p:sp>
          <p:nvSpPr>
            <p:cNvPr id="250" name="Freeform 1672"/>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defRPr/>
              </a:pPr>
              <a:endParaRPr lang="en-US"/>
            </a:p>
          </p:txBody>
        </p:sp>
        <p:sp>
          <p:nvSpPr>
            <p:cNvPr id="251" name="Freeform 1673"/>
            <p:cNvSpPr>
              <a:spLocks/>
            </p:cNvSpPr>
            <p:nvPr userDrawn="1"/>
          </p:nvSpPr>
          <p:spPr bwMode="auto">
            <a:xfrm>
              <a:off x="457" y="337"/>
              <a:ext cx="10" cy="34"/>
            </a:xfrm>
            <a:custGeom>
              <a:avLst/>
              <a:gdLst/>
              <a:ahLst/>
              <a:cxnLst>
                <a:cxn ang="0">
                  <a:pos x="4" y="2"/>
                </a:cxn>
                <a:cxn ang="0">
                  <a:pos x="3" y="2"/>
                </a:cxn>
                <a:cxn ang="0">
                  <a:pos x="3" y="1"/>
                </a:cxn>
                <a:cxn ang="0">
                  <a:pos x="2" y="4"/>
                </a:cxn>
                <a:cxn ang="0">
                  <a:pos x="2" y="4"/>
                </a:cxn>
                <a:cxn ang="0">
                  <a:pos x="2" y="7"/>
                </a:cxn>
                <a:cxn ang="0">
                  <a:pos x="1" y="6"/>
                </a:cxn>
                <a:cxn ang="0">
                  <a:pos x="0" y="11"/>
                </a:cxn>
                <a:cxn ang="0">
                  <a:pos x="0" y="13"/>
                </a:cxn>
                <a:cxn ang="0">
                  <a:pos x="0" y="13"/>
                </a:cxn>
                <a:cxn ang="0">
                  <a:pos x="0" y="17"/>
                </a:cxn>
                <a:cxn ang="0">
                  <a:pos x="3" y="11"/>
                </a:cxn>
                <a:cxn ang="0">
                  <a:pos x="3" y="12"/>
                </a:cxn>
                <a:cxn ang="0">
                  <a:pos x="4" y="10"/>
                </a:cxn>
                <a:cxn ang="0">
                  <a:pos x="3" y="11"/>
                </a:cxn>
                <a:cxn ang="0">
                  <a:pos x="4" y="11"/>
                </a:cxn>
                <a:cxn ang="0">
                  <a:pos x="4" y="11"/>
                </a:cxn>
                <a:cxn ang="0">
                  <a:pos x="4" y="12"/>
                </a:cxn>
                <a:cxn ang="0">
                  <a:pos x="4" y="12"/>
                </a:cxn>
                <a:cxn ang="0">
                  <a:pos x="4" y="11"/>
                </a:cxn>
                <a:cxn ang="0">
                  <a:pos x="4" y="11"/>
                </a:cxn>
                <a:cxn ang="0">
                  <a:pos x="4" y="11"/>
                </a:cxn>
                <a:cxn ang="0">
                  <a:pos x="4" y="11"/>
                </a:cxn>
                <a:cxn ang="0">
                  <a:pos x="4" y="11"/>
                </a:cxn>
                <a:cxn ang="0">
                  <a:pos x="5" y="8"/>
                </a:cxn>
                <a:cxn ang="0">
                  <a:pos x="4" y="0"/>
                </a:cxn>
                <a:cxn ang="0">
                  <a:pos x="4" y="2"/>
                </a:cxn>
              </a:cxnLst>
              <a:rect l="0" t="0" r="r" b="b"/>
              <a:pathLst>
                <a:path w="5" h="17">
                  <a:moveTo>
                    <a:pt x="4" y="2"/>
                  </a:moveTo>
                  <a:cubicBezTo>
                    <a:pt x="3" y="2"/>
                    <a:pt x="3" y="2"/>
                    <a:pt x="3" y="2"/>
                  </a:cubicBezTo>
                  <a:cubicBezTo>
                    <a:pt x="3" y="2"/>
                    <a:pt x="3" y="1"/>
                    <a:pt x="3" y="1"/>
                  </a:cubicBezTo>
                  <a:cubicBezTo>
                    <a:pt x="3" y="2"/>
                    <a:pt x="3" y="3"/>
                    <a:pt x="2" y="4"/>
                  </a:cubicBezTo>
                  <a:cubicBezTo>
                    <a:pt x="2" y="4"/>
                    <a:pt x="2" y="4"/>
                    <a:pt x="2" y="4"/>
                  </a:cubicBezTo>
                  <a:cubicBezTo>
                    <a:pt x="2" y="5"/>
                    <a:pt x="2" y="6"/>
                    <a:pt x="2" y="7"/>
                  </a:cubicBezTo>
                  <a:cubicBezTo>
                    <a:pt x="1" y="6"/>
                    <a:pt x="1" y="6"/>
                    <a:pt x="1" y="6"/>
                  </a:cubicBezTo>
                  <a:cubicBezTo>
                    <a:pt x="1" y="8"/>
                    <a:pt x="0" y="10"/>
                    <a:pt x="0" y="11"/>
                  </a:cubicBezTo>
                  <a:cubicBezTo>
                    <a:pt x="0" y="12"/>
                    <a:pt x="0" y="13"/>
                    <a:pt x="0" y="13"/>
                  </a:cubicBezTo>
                  <a:cubicBezTo>
                    <a:pt x="0" y="13"/>
                    <a:pt x="0" y="13"/>
                    <a:pt x="0" y="13"/>
                  </a:cubicBezTo>
                  <a:cubicBezTo>
                    <a:pt x="0" y="14"/>
                    <a:pt x="0" y="15"/>
                    <a:pt x="0" y="17"/>
                  </a:cubicBezTo>
                  <a:cubicBezTo>
                    <a:pt x="1" y="16"/>
                    <a:pt x="2" y="12"/>
                    <a:pt x="3" y="11"/>
                  </a:cubicBezTo>
                  <a:cubicBezTo>
                    <a:pt x="3" y="11"/>
                    <a:pt x="3" y="11"/>
                    <a:pt x="3" y="12"/>
                  </a:cubicBezTo>
                  <a:cubicBezTo>
                    <a:pt x="3" y="11"/>
                    <a:pt x="4" y="10"/>
                    <a:pt x="4" y="10"/>
                  </a:cubicBezTo>
                  <a:cubicBezTo>
                    <a:pt x="4" y="10"/>
                    <a:pt x="4" y="11"/>
                    <a:pt x="3" y="11"/>
                  </a:cubicBezTo>
                  <a:cubicBezTo>
                    <a:pt x="4" y="11"/>
                    <a:pt x="4" y="11"/>
                    <a:pt x="4" y="11"/>
                  </a:cubicBezTo>
                  <a:cubicBezTo>
                    <a:pt x="4" y="11"/>
                    <a:pt x="4" y="11"/>
                    <a:pt x="4" y="11"/>
                  </a:cubicBezTo>
                  <a:cubicBezTo>
                    <a:pt x="4" y="12"/>
                    <a:pt x="4" y="12"/>
                    <a:pt x="4" y="12"/>
                  </a:cubicBezTo>
                  <a:cubicBezTo>
                    <a:pt x="4" y="12"/>
                    <a:pt x="4" y="12"/>
                    <a:pt x="4" y="12"/>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0"/>
                    <a:pt x="5" y="9"/>
                    <a:pt x="5" y="8"/>
                  </a:cubicBezTo>
                  <a:cubicBezTo>
                    <a:pt x="5" y="5"/>
                    <a:pt x="4" y="2"/>
                    <a:pt x="4" y="0"/>
                  </a:cubicBezTo>
                  <a:cubicBezTo>
                    <a:pt x="4" y="0"/>
                    <a:pt x="4" y="1"/>
                    <a:pt x="4" y="2"/>
                  </a:cubicBezTo>
                  <a:close/>
                </a:path>
              </a:pathLst>
            </a:custGeom>
            <a:solidFill>
              <a:srgbClr val="FFFFFF"/>
            </a:solidFill>
            <a:ln w="9525">
              <a:noFill/>
              <a:round/>
              <a:headEnd/>
              <a:tailEnd/>
            </a:ln>
          </p:spPr>
          <p:txBody>
            <a:bodyPr/>
            <a:lstStyle/>
            <a:p>
              <a:pPr>
                <a:defRPr/>
              </a:pPr>
              <a:endParaRPr lang="en-US"/>
            </a:p>
          </p:txBody>
        </p:sp>
        <p:sp>
          <p:nvSpPr>
            <p:cNvPr id="252" name="Freeform 1674"/>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defRPr/>
              </a:pPr>
              <a:endParaRPr lang="en-US"/>
            </a:p>
          </p:txBody>
        </p:sp>
        <p:sp>
          <p:nvSpPr>
            <p:cNvPr id="253" name="Freeform 1675"/>
            <p:cNvSpPr>
              <a:spLocks/>
            </p:cNvSpPr>
            <p:nvPr userDrawn="1"/>
          </p:nvSpPr>
          <p:spPr bwMode="auto">
            <a:xfrm>
              <a:off x="459" y="328"/>
              <a:ext cx="6" cy="6"/>
            </a:xfrm>
            <a:custGeom>
              <a:avLst/>
              <a:gdLst/>
              <a:ahLst/>
              <a:cxnLst>
                <a:cxn ang="0">
                  <a:pos x="1" y="2"/>
                </a:cxn>
                <a:cxn ang="0">
                  <a:pos x="1" y="1"/>
                </a:cxn>
                <a:cxn ang="0">
                  <a:pos x="0" y="2"/>
                </a:cxn>
                <a:cxn ang="0">
                  <a:pos x="1" y="2"/>
                </a:cxn>
                <a:cxn ang="0">
                  <a:pos x="1" y="2"/>
                </a:cxn>
                <a:cxn ang="0">
                  <a:pos x="1" y="2"/>
                </a:cxn>
                <a:cxn ang="0">
                  <a:pos x="1" y="3"/>
                </a:cxn>
                <a:cxn ang="0">
                  <a:pos x="2" y="3"/>
                </a:cxn>
                <a:cxn ang="0">
                  <a:pos x="2" y="2"/>
                </a:cxn>
                <a:cxn ang="0">
                  <a:pos x="3" y="3"/>
                </a:cxn>
                <a:cxn ang="0">
                  <a:pos x="3" y="2"/>
                </a:cxn>
                <a:cxn ang="0">
                  <a:pos x="2" y="0"/>
                </a:cxn>
                <a:cxn ang="0">
                  <a:pos x="1" y="2"/>
                </a:cxn>
              </a:cxnLst>
              <a:rect l="0" t="0" r="r" b="b"/>
              <a:pathLst>
                <a:path w="3" h="3">
                  <a:moveTo>
                    <a:pt x="1" y="2"/>
                  </a:moveTo>
                  <a:cubicBezTo>
                    <a:pt x="1" y="1"/>
                    <a:pt x="1" y="1"/>
                    <a:pt x="1" y="1"/>
                  </a:cubicBezTo>
                  <a:cubicBezTo>
                    <a:pt x="0" y="1"/>
                    <a:pt x="0" y="2"/>
                    <a:pt x="0" y="2"/>
                  </a:cubicBezTo>
                  <a:cubicBezTo>
                    <a:pt x="1" y="2"/>
                    <a:pt x="1" y="2"/>
                    <a:pt x="1" y="2"/>
                  </a:cubicBezTo>
                  <a:cubicBezTo>
                    <a:pt x="1" y="2"/>
                    <a:pt x="1" y="2"/>
                    <a:pt x="1" y="2"/>
                  </a:cubicBezTo>
                  <a:cubicBezTo>
                    <a:pt x="1" y="2"/>
                    <a:pt x="1" y="2"/>
                    <a:pt x="1" y="2"/>
                  </a:cubicBezTo>
                  <a:cubicBezTo>
                    <a:pt x="1" y="3"/>
                    <a:pt x="1" y="3"/>
                    <a:pt x="1" y="3"/>
                  </a:cubicBezTo>
                  <a:cubicBezTo>
                    <a:pt x="1" y="2"/>
                    <a:pt x="2" y="2"/>
                    <a:pt x="2" y="3"/>
                  </a:cubicBezTo>
                  <a:cubicBezTo>
                    <a:pt x="2" y="2"/>
                    <a:pt x="2" y="2"/>
                    <a:pt x="2" y="2"/>
                  </a:cubicBezTo>
                  <a:cubicBezTo>
                    <a:pt x="3" y="3"/>
                    <a:pt x="3" y="3"/>
                    <a:pt x="3" y="3"/>
                  </a:cubicBezTo>
                  <a:cubicBezTo>
                    <a:pt x="3" y="2"/>
                    <a:pt x="3" y="2"/>
                    <a:pt x="3" y="2"/>
                  </a:cubicBezTo>
                  <a:cubicBezTo>
                    <a:pt x="2" y="1"/>
                    <a:pt x="2" y="1"/>
                    <a:pt x="2" y="0"/>
                  </a:cubicBezTo>
                  <a:cubicBezTo>
                    <a:pt x="2" y="0"/>
                    <a:pt x="1" y="1"/>
                    <a:pt x="1" y="2"/>
                  </a:cubicBezTo>
                  <a:close/>
                </a:path>
              </a:pathLst>
            </a:custGeom>
            <a:solidFill>
              <a:srgbClr val="FFFFFF"/>
            </a:solidFill>
            <a:ln w="9525">
              <a:noFill/>
              <a:round/>
              <a:headEnd/>
              <a:tailEnd/>
            </a:ln>
          </p:spPr>
          <p:txBody>
            <a:bodyPr/>
            <a:lstStyle/>
            <a:p>
              <a:pPr>
                <a:defRPr/>
              </a:pPr>
              <a:endParaRPr lang="en-US"/>
            </a:p>
          </p:txBody>
        </p:sp>
        <p:sp>
          <p:nvSpPr>
            <p:cNvPr id="254" name="Freeform 1676"/>
            <p:cNvSpPr>
              <a:spLocks/>
            </p:cNvSpPr>
            <p:nvPr userDrawn="1"/>
          </p:nvSpPr>
          <p:spPr bwMode="auto">
            <a:xfrm>
              <a:off x="459" y="328"/>
              <a:ext cx="6" cy="6"/>
            </a:xfrm>
            <a:custGeom>
              <a:avLst/>
              <a:gdLst/>
              <a:ahLst/>
              <a:cxnLst>
                <a:cxn ang="0">
                  <a:pos x="1" y="2"/>
                </a:cxn>
                <a:cxn ang="0">
                  <a:pos x="1" y="1"/>
                </a:cxn>
                <a:cxn ang="0">
                  <a:pos x="0" y="2"/>
                </a:cxn>
                <a:cxn ang="0">
                  <a:pos x="0" y="2"/>
                </a:cxn>
                <a:cxn ang="0">
                  <a:pos x="1" y="2"/>
                </a:cxn>
                <a:cxn ang="0">
                  <a:pos x="1" y="2"/>
                </a:cxn>
                <a:cxn ang="0">
                  <a:pos x="1" y="2"/>
                </a:cxn>
                <a:cxn ang="0">
                  <a:pos x="1" y="3"/>
                </a:cxn>
                <a:cxn ang="0">
                  <a:pos x="1" y="3"/>
                </a:cxn>
                <a:cxn ang="0">
                  <a:pos x="2" y="3"/>
                </a:cxn>
                <a:cxn ang="0">
                  <a:pos x="2" y="3"/>
                </a:cxn>
                <a:cxn ang="0">
                  <a:pos x="3" y="2"/>
                </a:cxn>
                <a:cxn ang="0">
                  <a:pos x="2" y="3"/>
                </a:cxn>
                <a:cxn ang="0">
                  <a:pos x="3" y="3"/>
                </a:cxn>
                <a:cxn ang="0">
                  <a:pos x="3" y="2"/>
                </a:cxn>
                <a:cxn ang="0">
                  <a:pos x="2" y="0"/>
                </a:cxn>
                <a:cxn ang="0">
                  <a:pos x="2" y="0"/>
                </a:cxn>
                <a:cxn ang="0">
                  <a:pos x="1" y="2"/>
                </a:cxn>
                <a:cxn ang="0">
                  <a:pos x="1" y="2"/>
                </a:cxn>
                <a:cxn ang="0">
                  <a:pos x="2" y="2"/>
                </a:cxn>
                <a:cxn ang="0">
                  <a:pos x="2" y="0"/>
                </a:cxn>
                <a:cxn ang="0">
                  <a:pos x="2" y="0"/>
                </a:cxn>
                <a:cxn ang="0">
                  <a:pos x="3" y="2"/>
                </a:cxn>
                <a:cxn ang="0">
                  <a:pos x="2" y="2"/>
                </a:cxn>
                <a:cxn ang="0">
                  <a:pos x="3" y="2"/>
                </a:cxn>
                <a:cxn ang="0">
                  <a:pos x="2" y="2"/>
                </a:cxn>
                <a:cxn ang="0">
                  <a:pos x="2" y="3"/>
                </a:cxn>
                <a:cxn ang="0">
                  <a:pos x="2" y="3"/>
                </a:cxn>
                <a:cxn ang="0">
                  <a:pos x="2" y="2"/>
                </a:cxn>
                <a:cxn ang="0">
                  <a:pos x="1" y="3"/>
                </a:cxn>
                <a:cxn ang="0">
                  <a:pos x="1" y="2"/>
                </a:cxn>
                <a:cxn ang="0">
                  <a:pos x="1" y="2"/>
                </a:cxn>
                <a:cxn ang="0">
                  <a:pos x="1" y="1"/>
                </a:cxn>
                <a:cxn ang="0">
                  <a:pos x="1" y="2"/>
                </a:cxn>
                <a:cxn ang="0">
                  <a:pos x="1" y="2"/>
                </a:cxn>
                <a:cxn ang="0">
                  <a:pos x="0" y="2"/>
                </a:cxn>
                <a:cxn ang="0">
                  <a:pos x="1" y="1"/>
                </a:cxn>
                <a:cxn ang="0">
                  <a:pos x="1" y="1"/>
                </a:cxn>
                <a:cxn ang="0">
                  <a:pos x="1" y="2"/>
                </a:cxn>
                <a:cxn ang="0">
                  <a:pos x="1" y="2"/>
                </a:cxn>
              </a:cxnLst>
              <a:rect l="0" t="0" r="r" b="b"/>
              <a:pathLst>
                <a:path w="3" h="3">
                  <a:moveTo>
                    <a:pt x="1" y="2"/>
                  </a:moveTo>
                  <a:cubicBezTo>
                    <a:pt x="1" y="2"/>
                    <a:pt x="1" y="2"/>
                    <a:pt x="1" y="2"/>
                  </a:cubicBezTo>
                  <a:cubicBezTo>
                    <a:pt x="1" y="1"/>
                    <a:pt x="1" y="1"/>
                    <a:pt x="1" y="1"/>
                  </a:cubicBezTo>
                  <a:cubicBezTo>
                    <a:pt x="1" y="1"/>
                    <a:pt x="1" y="1"/>
                    <a:pt x="1" y="1"/>
                  </a:cubicBezTo>
                  <a:cubicBezTo>
                    <a:pt x="1" y="1"/>
                    <a:pt x="1" y="1"/>
                    <a:pt x="1" y="1"/>
                  </a:cubicBezTo>
                  <a:cubicBezTo>
                    <a:pt x="0" y="1"/>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2"/>
                    <a:pt x="2" y="2"/>
                    <a:pt x="2" y="2"/>
                  </a:cubicBezTo>
                  <a:cubicBezTo>
                    <a:pt x="2" y="2"/>
                    <a:pt x="2" y="2"/>
                    <a:pt x="2" y="3"/>
                  </a:cubicBezTo>
                  <a:cubicBezTo>
                    <a:pt x="2" y="3"/>
                    <a:pt x="2" y="3"/>
                    <a:pt x="2" y="3"/>
                  </a:cubicBezTo>
                  <a:cubicBezTo>
                    <a:pt x="2" y="3"/>
                    <a:pt x="2" y="3"/>
                    <a:pt x="2" y="3"/>
                  </a:cubicBezTo>
                  <a:cubicBezTo>
                    <a:pt x="2" y="3"/>
                    <a:pt x="2" y="3"/>
                    <a:pt x="2" y="3"/>
                  </a:cubicBezTo>
                  <a:cubicBezTo>
                    <a:pt x="3" y="2"/>
                    <a:pt x="3" y="2"/>
                    <a:pt x="3" y="2"/>
                  </a:cubicBezTo>
                  <a:cubicBezTo>
                    <a:pt x="2" y="2"/>
                    <a:pt x="2" y="2"/>
                    <a:pt x="2" y="2"/>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1"/>
                    <a:pt x="3" y="1"/>
                    <a:pt x="2" y="0"/>
                  </a:cubicBezTo>
                  <a:cubicBezTo>
                    <a:pt x="2" y="0"/>
                    <a:pt x="2" y="0"/>
                    <a:pt x="2" y="0"/>
                  </a:cubicBezTo>
                  <a:cubicBezTo>
                    <a:pt x="2" y="0"/>
                    <a:pt x="2" y="0"/>
                    <a:pt x="2" y="0"/>
                  </a:cubicBezTo>
                  <a:cubicBezTo>
                    <a:pt x="1" y="0"/>
                    <a:pt x="1" y="1"/>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1"/>
                    <a:pt x="2" y="0"/>
                    <a:pt x="2" y="0"/>
                  </a:cubicBezTo>
                  <a:cubicBezTo>
                    <a:pt x="2" y="0"/>
                    <a:pt x="2" y="0"/>
                    <a:pt x="2" y="0"/>
                  </a:cubicBezTo>
                  <a:cubicBezTo>
                    <a:pt x="2" y="0"/>
                    <a:pt x="2" y="0"/>
                    <a:pt x="2" y="0"/>
                  </a:cubicBezTo>
                  <a:cubicBezTo>
                    <a:pt x="2" y="1"/>
                    <a:pt x="2" y="1"/>
                    <a:pt x="2" y="2"/>
                  </a:cubicBezTo>
                  <a:cubicBezTo>
                    <a:pt x="3" y="2"/>
                    <a:pt x="3" y="2"/>
                    <a:pt x="3" y="2"/>
                  </a:cubicBezTo>
                  <a:cubicBezTo>
                    <a:pt x="2" y="2"/>
                    <a:pt x="2" y="2"/>
                    <a:pt x="2" y="2"/>
                  </a:cubicBezTo>
                  <a:cubicBezTo>
                    <a:pt x="2" y="2"/>
                    <a:pt x="2" y="2"/>
                    <a:pt x="2" y="2"/>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2"/>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1" y="2"/>
                    <a:pt x="1" y="2"/>
                    <a:pt x="1" y="2"/>
                  </a:cubicBezTo>
                </a:path>
              </a:pathLst>
            </a:custGeom>
            <a:solidFill>
              <a:srgbClr val="FFFFFF"/>
            </a:solidFill>
            <a:ln w="9525">
              <a:noFill/>
              <a:round/>
              <a:headEnd/>
              <a:tailEnd/>
            </a:ln>
          </p:spPr>
          <p:txBody>
            <a:bodyPr/>
            <a:lstStyle/>
            <a:p>
              <a:pPr>
                <a:defRPr/>
              </a:pPr>
              <a:endParaRPr lang="en-US"/>
            </a:p>
          </p:txBody>
        </p:sp>
        <p:sp>
          <p:nvSpPr>
            <p:cNvPr id="255" name="Freeform 1677"/>
            <p:cNvSpPr>
              <a:spLocks/>
            </p:cNvSpPr>
            <p:nvPr userDrawn="1"/>
          </p:nvSpPr>
          <p:spPr bwMode="auto">
            <a:xfrm>
              <a:off x="295" y="304"/>
              <a:ext cx="1" cy="2"/>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close/>
                </a:path>
              </a:pathLst>
            </a:custGeom>
            <a:solidFill>
              <a:srgbClr val="000000"/>
            </a:solidFill>
            <a:ln w="9525">
              <a:noFill/>
              <a:round/>
              <a:headEnd/>
              <a:tailEnd/>
            </a:ln>
          </p:spPr>
          <p:txBody>
            <a:bodyPr/>
            <a:lstStyle/>
            <a:p>
              <a:pPr>
                <a:defRPr/>
              </a:pPr>
              <a:endParaRPr lang="en-US"/>
            </a:p>
          </p:txBody>
        </p:sp>
        <p:sp>
          <p:nvSpPr>
            <p:cNvPr id="256" name="Freeform 1678"/>
            <p:cNvSpPr>
              <a:spLocks noEditPoints="1"/>
            </p:cNvSpPr>
            <p:nvPr userDrawn="1"/>
          </p:nvSpPr>
          <p:spPr bwMode="auto">
            <a:xfrm>
              <a:off x="259" y="296"/>
              <a:ext cx="60" cy="105"/>
            </a:xfrm>
            <a:custGeom>
              <a:avLst/>
              <a:gdLst/>
              <a:ahLst/>
              <a:cxnLst>
                <a:cxn ang="0">
                  <a:pos x="30" y="26"/>
                </a:cxn>
                <a:cxn ang="0">
                  <a:pos x="28" y="25"/>
                </a:cxn>
                <a:cxn ang="0">
                  <a:pos x="28" y="22"/>
                </a:cxn>
                <a:cxn ang="0">
                  <a:pos x="27" y="20"/>
                </a:cxn>
                <a:cxn ang="0">
                  <a:pos x="24" y="19"/>
                </a:cxn>
                <a:cxn ang="0">
                  <a:pos x="20" y="16"/>
                </a:cxn>
                <a:cxn ang="0">
                  <a:pos x="20" y="20"/>
                </a:cxn>
                <a:cxn ang="0">
                  <a:pos x="16" y="22"/>
                </a:cxn>
                <a:cxn ang="0">
                  <a:pos x="16" y="15"/>
                </a:cxn>
                <a:cxn ang="0">
                  <a:pos x="18" y="14"/>
                </a:cxn>
                <a:cxn ang="0">
                  <a:pos x="20" y="14"/>
                </a:cxn>
                <a:cxn ang="0">
                  <a:pos x="23" y="15"/>
                </a:cxn>
                <a:cxn ang="0">
                  <a:pos x="25" y="11"/>
                </a:cxn>
                <a:cxn ang="0">
                  <a:pos x="23" y="8"/>
                </a:cxn>
                <a:cxn ang="0">
                  <a:pos x="19" y="6"/>
                </a:cxn>
                <a:cxn ang="0">
                  <a:pos x="21" y="2"/>
                </a:cxn>
                <a:cxn ang="0">
                  <a:pos x="18" y="1"/>
                </a:cxn>
                <a:cxn ang="0">
                  <a:pos x="17" y="8"/>
                </a:cxn>
                <a:cxn ang="0">
                  <a:pos x="16" y="8"/>
                </a:cxn>
                <a:cxn ang="0">
                  <a:pos x="14" y="8"/>
                </a:cxn>
                <a:cxn ang="0">
                  <a:pos x="13" y="5"/>
                </a:cxn>
                <a:cxn ang="0">
                  <a:pos x="11" y="6"/>
                </a:cxn>
                <a:cxn ang="0">
                  <a:pos x="10" y="9"/>
                </a:cxn>
                <a:cxn ang="0">
                  <a:pos x="12" y="10"/>
                </a:cxn>
                <a:cxn ang="0">
                  <a:pos x="9" y="8"/>
                </a:cxn>
                <a:cxn ang="0">
                  <a:pos x="7" y="7"/>
                </a:cxn>
                <a:cxn ang="0">
                  <a:pos x="1" y="21"/>
                </a:cxn>
                <a:cxn ang="0">
                  <a:pos x="1" y="22"/>
                </a:cxn>
                <a:cxn ang="0">
                  <a:pos x="1" y="27"/>
                </a:cxn>
                <a:cxn ang="0">
                  <a:pos x="1" y="36"/>
                </a:cxn>
                <a:cxn ang="0">
                  <a:pos x="2" y="40"/>
                </a:cxn>
                <a:cxn ang="0">
                  <a:pos x="4" y="42"/>
                </a:cxn>
                <a:cxn ang="0">
                  <a:pos x="3" y="38"/>
                </a:cxn>
                <a:cxn ang="0">
                  <a:pos x="6" y="44"/>
                </a:cxn>
                <a:cxn ang="0">
                  <a:pos x="16" y="49"/>
                </a:cxn>
                <a:cxn ang="0">
                  <a:pos x="18" y="51"/>
                </a:cxn>
                <a:cxn ang="0">
                  <a:pos x="20" y="51"/>
                </a:cxn>
                <a:cxn ang="0">
                  <a:pos x="19" y="50"/>
                </a:cxn>
                <a:cxn ang="0">
                  <a:pos x="14" y="46"/>
                </a:cxn>
                <a:cxn ang="0">
                  <a:pos x="12" y="46"/>
                </a:cxn>
                <a:cxn ang="0">
                  <a:pos x="10" y="40"/>
                </a:cxn>
                <a:cxn ang="0">
                  <a:pos x="13" y="40"/>
                </a:cxn>
                <a:cxn ang="0">
                  <a:pos x="14" y="39"/>
                </a:cxn>
                <a:cxn ang="0">
                  <a:pos x="16" y="41"/>
                </a:cxn>
                <a:cxn ang="0">
                  <a:pos x="19" y="36"/>
                </a:cxn>
                <a:cxn ang="0">
                  <a:pos x="19" y="35"/>
                </a:cxn>
                <a:cxn ang="0">
                  <a:pos x="19" y="35"/>
                </a:cxn>
                <a:cxn ang="0">
                  <a:pos x="20" y="33"/>
                </a:cxn>
                <a:cxn ang="0">
                  <a:pos x="22" y="32"/>
                </a:cxn>
                <a:cxn ang="0">
                  <a:pos x="22" y="31"/>
                </a:cxn>
                <a:cxn ang="0">
                  <a:pos x="25" y="29"/>
                </a:cxn>
                <a:cxn ang="0">
                  <a:pos x="27" y="28"/>
                </a:cxn>
                <a:cxn ang="0">
                  <a:pos x="24" y="27"/>
                </a:cxn>
                <a:cxn ang="0">
                  <a:pos x="28" y="24"/>
                </a:cxn>
                <a:cxn ang="0">
                  <a:pos x="29" y="28"/>
                </a:cxn>
                <a:cxn ang="0">
                  <a:pos x="30" y="28"/>
                </a:cxn>
                <a:cxn ang="0">
                  <a:pos x="21" y="9"/>
                </a:cxn>
                <a:cxn ang="0">
                  <a:pos x="19" y="13"/>
                </a:cxn>
                <a:cxn ang="0">
                  <a:pos x="20" y="10"/>
                </a:cxn>
                <a:cxn ang="0">
                  <a:pos x="18" y="11"/>
                </a:cxn>
              </a:cxnLst>
              <a:rect l="0" t="0" r="r" b="b"/>
              <a:pathLst>
                <a:path w="30" h="52">
                  <a:moveTo>
                    <a:pt x="30" y="27"/>
                  </a:moveTo>
                  <a:cubicBezTo>
                    <a:pt x="30" y="27"/>
                    <a:pt x="30" y="27"/>
                    <a:pt x="30" y="27"/>
                  </a:cubicBezTo>
                  <a:cubicBezTo>
                    <a:pt x="30" y="27"/>
                    <a:pt x="30" y="27"/>
                    <a:pt x="30" y="27"/>
                  </a:cubicBezTo>
                  <a:cubicBezTo>
                    <a:pt x="30" y="27"/>
                    <a:pt x="30" y="27"/>
                    <a:pt x="30" y="27"/>
                  </a:cubicBezTo>
                  <a:cubicBezTo>
                    <a:pt x="30" y="26"/>
                    <a:pt x="30" y="26"/>
                    <a:pt x="30" y="26"/>
                  </a:cubicBezTo>
                  <a:cubicBezTo>
                    <a:pt x="30" y="26"/>
                    <a:pt x="30" y="26"/>
                    <a:pt x="30" y="26"/>
                  </a:cubicBezTo>
                  <a:cubicBezTo>
                    <a:pt x="30" y="26"/>
                    <a:pt x="30" y="26"/>
                    <a:pt x="30" y="26"/>
                  </a:cubicBezTo>
                  <a:cubicBezTo>
                    <a:pt x="30" y="26"/>
                    <a:pt x="30" y="26"/>
                    <a:pt x="30" y="26"/>
                  </a:cubicBezTo>
                  <a:cubicBezTo>
                    <a:pt x="29" y="26"/>
                    <a:pt x="29" y="26"/>
                    <a:pt x="29" y="26"/>
                  </a:cubicBezTo>
                  <a:cubicBezTo>
                    <a:pt x="29" y="26"/>
                    <a:pt x="29" y="26"/>
                    <a:pt x="29" y="26"/>
                  </a:cubicBezTo>
                  <a:cubicBezTo>
                    <a:pt x="29" y="25"/>
                    <a:pt x="29" y="25"/>
                    <a:pt x="29" y="25"/>
                  </a:cubicBezTo>
                  <a:cubicBezTo>
                    <a:pt x="28" y="25"/>
                    <a:pt x="28" y="25"/>
                    <a:pt x="28" y="25"/>
                  </a:cubicBezTo>
                  <a:cubicBezTo>
                    <a:pt x="28" y="26"/>
                    <a:pt x="28" y="26"/>
                    <a:pt x="28" y="26"/>
                  </a:cubicBezTo>
                  <a:cubicBezTo>
                    <a:pt x="28" y="25"/>
                    <a:pt x="28" y="25"/>
                    <a:pt x="28" y="25"/>
                  </a:cubicBezTo>
                  <a:cubicBezTo>
                    <a:pt x="29" y="24"/>
                    <a:pt x="29" y="24"/>
                    <a:pt x="29" y="24"/>
                  </a:cubicBezTo>
                  <a:cubicBezTo>
                    <a:pt x="30" y="24"/>
                    <a:pt x="30" y="24"/>
                    <a:pt x="30" y="24"/>
                  </a:cubicBezTo>
                  <a:cubicBezTo>
                    <a:pt x="29" y="23"/>
                    <a:pt x="29" y="23"/>
                    <a:pt x="29" y="23"/>
                  </a:cubicBezTo>
                  <a:cubicBezTo>
                    <a:pt x="29" y="22"/>
                    <a:pt x="29" y="22"/>
                    <a:pt x="29" y="22"/>
                  </a:cubicBezTo>
                  <a:cubicBezTo>
                    <a:pt x="29" y="22"/>
                    <a:pt x="29" y="22"/>
                    <a:pt x="29" y="22"/>
                  </a:cubicBezTo>
                  <a:cubicBezTo>
                    <a:pt x="29" y="22"/>
                    <a:pt x="29" y="22"/>
                    <a:pt x="29" y="22"/>
                  </a:cubicBezTo>
                  <a:cubicBezTo>
                    <a:pt x="28" y="22"/>
                    <a:pt x="28" y="22"/>
                    <a:pt x="28" y="22"/>
                  </a:cubicBezTo>
                  <a:cubicBezTo>
                    <a:pt x="29" y="22"/>
                    <a:pt x="29" y="22"/>
                    <a:pt x="29" y="22"/>
                  </a:cubicBezTo>
                  <a:cubicBezTo>
                    <a:pt x="28" y="22"/>
                    <a:pt x="28" y="22"/>
                    <a:pt x="28" y="22"/>
                  </a:cubicBezTo>
                  <a:cubicBezTo>
                    <a:pt x="28" y="21"/>
                    <a:pt x="28" y="21"/>
                    <a:pt x="28" y="21"/>
                  </a:cubicBezTo>
                  <a:cubicBezTo>
                    <a:pt x="27" y="21"/>
                    <a:pt x="27" y="21"/>
                    <a:pt x="27" y="21"/>
                  </a:cubicBezTo>
                  <a:cubicBezTo>
                    <a:pt x="27" y="21"/>
                    <a:pt x="27" y="21"/>
                    <a:pt x="27" y="21"/>
                  </a:cubicBezTo>
                  <a:cubicBezTo>
                    <a:pt x="27" y="21"/>
                    <a:pt x="27" y="21"/>
                    <a:pt x="27" y="21"/>
                  </a:cubicBezTo>
                  <a:cubicBezTo>
                    <a:pt x="27" y="20"/>
                    <a:pt x="27" y="20"/>
                    <a:pt x="27" y="20"/>
                  </a:cubicBezTo>
                  <a:cubicBezTo>
                    <a:pt x="27" y="20"/>
                    <a:pt x="27" y="20"/>
                    <a:pt x="27" y="20"/>
                  </a:cubicBezTo>
                  <a:cubicBezTo>
                    <a:pt x="27" y="19"/>
                    <a:pt x="27" y="19"/>
                    <a:pt x="27" y="19"/>
                  </a:cubicBezTo>
                  <a:cubicBezTo>
                    <a:pt x="26" y="19"/>
                    <a:pt x="26" y="18"/>
                    <a:pt x="26" y="17"/>
                  </a:cubicBezTo>
                  <a:cubicBezTo>
                    <a:pt x="25" y="18"/>
                    <a:pt x="25" y="18"/>
                    <a:pt x="25" y="18"/>
                  </a:cubicBezTo>
                  <a:cubicBezTo>
                    <a:pt x="25" y="18"/>
                    <a:pt x="25" y="18"/>
                    <a:pt x="25" y="18"/>
                  </a:cubicBezTo>
                  <a:cubicBezTo>
                    <a:pt x="25" y="18"/>
                    <a:pt x="25" y="19"/>
                    <a:pt x="24" y="19"/>
                  </a:cubicBezTo>
                  <a:cubicBezTo>
                    <a:pt x="24" y="19"/>
                    <a:pt x="24" y="19"/>
                    <a:pt x="24" y="19"/>
                  </a:cubicBezTo>
                  <a:cubicBezTo>
                    <a:pt x="23" y="19"/>
                    <a:pt x="23" y="19"/>
                    <a:pt x="23" y="19"/>
                  </a:cubicBezTo>
                  <a:cubicBezTo>
                    <a:pt x="23" y="18"/>
                    <a:pt x="23" y="17"/>
                    <a:pt x="24" y="17"/>
                  </a:cubicBezTo>
                  <a:cubicBezTo>
                    <a:pt x="23" y="17"/>
                    <a:pt x="23" y="17"/>
                    <a:pt x="23" y="17"/>
                  </a:cubicBezTo>
                  <a:cubicBezTo>
                    <a:pt x="23" y="16"/>
                    <a:pt x="23" y="16"/>
                    <a:pt x="23" y="16"/>
                  </a:cubicBezTo>
                  <a:cubicBezTo>
                    <a:pt x="22" y="16"/>
                    <a:pt x="22" y="16"/>
                    <a:pt x="22" y="16"/>
                  </a:cubicBezTo>
                  <a:cubicBezTo>
                    <a:pt x="21" y="16"/>
                    <a:pt x="21" y="16"/>
                    <a:pt x="20" y="16"/>
                  </a:cubicBezTo>
                  <a:cubicBezTo>
                    <a:pt x="20" y="16"/>
                    <a:pt x="20" y="16"/>
                    <a:pt x="20" y="16"/>
                  </a:cubicBezTo>
                  <a:cubicBezTo>
                    <a:pt x="20" y="16"/>
                    <a:pt x="20" y="16"/>
                    <a:pt x="20" y="16"/>
                  </a:cubicBezTo>
                  <a:cubicBezTo>
                    <a:pt x="20" y="16"/>
                    <a:pt x="20" y="16"/>
                    <a:pt x="20" y="16"/>
                  </a:cubicBezTo>
                  <a:cubicBezTo>
                    <a:pt x="20" y="17"/>
                    <a:pt x="20" y="17"/>
                    <a:pt x="20" y="17"/>
                  </a:cubicBezTo>
                  <a:cubicBezTo>
                    <a:pt x="20" y="18"/>
                    <a:pt x="20" y="18"/>
                    <a:pt x="20" y="19"/>
                  </a:cubicBezTo>
                  <a:cubicBezTo>
                    <a:pt x="19" y="19"/>
                    <a:pt x="19" y="19"/>
                    <a:pt x="19" y="19"/>
                  </a:cubicBezTo>
                  <a:cubicBezTo>
                    <a:pt x="19" y="19"/>
                    <a:pt x="19" y="19"/>
                    <a:pt x="19" y="19"/>
                  </a:cubicBezTo>
                  <a:cubicBezTo>
                    <a:pt x="20" y="20"/>
                    <a:pt x="20" y="20"/>
                    <a:pt x="20" y="20"/>
                  </a:cubicBezTo>
                  <a:cubicBezTo>
                    <a:pt x="20" y="21"/>
                    <a:pt x="20" y="22"/>
                    <a:pt x="18" y="23"/>
                  </a:cubicBezTo>
                  <a:cubicBezTo>
                    <a:pt x="19" y="23"/>
                    <a:pt x="19" y="24"/>
                    <a:pt x="19" y="25"/>
                  </a:cubicBezTo>
                  <a:cubicBezTo>
                    <a:pt x="18" y="25"/>
                    <a:pt x="18" y="25"/>
                    <a:pt x="18" y="25"/>
                  </a:cubicBezTo>
                  <a:cubicBezTo>
                    <a:pt x="18" y="26"/>
                    <a:pt x="18" y="26"/>
                    <a:pt x="18" y="26"/>
                  </a:cubicBezTo>
                  <a:cubicBezTo>
                    <a:pt x="18" y="25"/>
                    <a:pt x="17" y="25"/>
                    <a:pt x="17" y="24"/>
                  </a:cubicBezTo>
                  <a:cubicBezTo>
                    <a:pt x="17" y="24"/>
                    <a:pt x="17" y="23"/>
                    <a:pt x="17" y="22"/>
                  </a:cubicBezTo>
                  <a:cubicBezTo>
                    <a:pt x="17" y="22"/>
                    <a:pt x="17" y="22"/>
                    <a:pt x="16" y="22"/>
                  </a:cubicBezTo>
                  <a:cubicBezTo>
                    <a:pt x="15" y="22"/>
                    <a:pt x="15" y="21"/>
                    <a:pt x="14" y="21"/>
                  </a:cubicBezTo>
                  <a:cubicBezTo>
                    <a:pt x="14" y="21"/>
                    <a:pt x="14" y="21"/>
                    <a:pt x="14" y="21"/>
                  </a:cubicBezTo>
                  <a:cubicBezTo>
                    <a:pt x="14" y="21"/>
                    <a:pt x="14" y="20"/>
                    <a:pt x="14" y="19"/>
                  </a:cubicBezTo>
                  <a:cubicBezTo>
                    <a:pt x="13" y="20"/>
                    <a:pt x="13" y="20"/>
                    <a:pt x="13" y="20"/>
                  </a:cubicBezTo>
                  <a:cubicBezTo>
                    <a:pt x="13" y="18"/>
                    <a:pt x="14" y="17"/>
                    <a:pt x="15" y="16"/>
                  </a:cubicBezTo>
                  <a:cubicBezTo>
                    <a:pt x="15" y="16"/>
                    <a:pt x="15" y="16"/>
                    <a:pt x="15" y="16"/>
                  </a:cubicBezTo>
                  <a:cubicBezTo>
                    <a:pt x="16" y="15"/>
                    <a:pt x="16" y="15"/>
                    <a:pt x="16" y="15"/>
                  </a:cubicBezTo>
                  <a:cubicBezTo>
                    <a:pt x="16" y="15"/>
                    <a:pt x="16" y="15"/>
                    <a:pt x="16" y="14"/>
                  </a:cubicBezTo>
                  <a:cubicBezTo>
                    <a:pt x="17" y="14"/>
                    <a:pt x="17" y="14"/>
                    <a:pt x="17" y="14"/>
                  </a:cubicBezTo>
                  <a:cubicBezTo>
                    <a:pt x="17" y="14"/>
                    <a:pt x="18" y="13"/>
                    <a:pt x="18" y="12"/>
                  </a:cubicBezTo>
                  <a:cubicBezTo>
                    <a:pt x="18" y="13"/>
                    <a:pt x="18" y="13"/>
                    <a:pt x="18" y="14"/>
                  </a:cubicBezTo>
                  <a:cubicBezTo>
                    <a:pt x="17" y="14"/>
                    <a:pt x="17" y="14"/>
                    <a:pt x="17" y="14"/>
                  </a:cubicBezTo>
                  <a:cubicBezTo>
                    <a:pt x="18" y="14"/>
                    <a:pt x="18" y="14"/>
                    <a:pt x="18" y="14"/>
                  </a:cubicBezTo>
                  <a:cubicBezTo>
                    <a:pt x="18" y="14"/>
                    <a:pt x="18" y="14"/>
                    <a:pt x="18" y="14"/>
                  </a:cubicBezTo>
                  <a:cubicBezTo>
                    <a:pt x="18" y="14"/>
                    <a:pt x="18" y="14"/>
                    <a:pt x="18" y="14"/>
                  </a:cubicBezTo>
                  <a:cubicBezTo>
                    <a:pt x="19" y="14"/>
                    <a:pt x="19" y="14"/>
                    <a:pt x="19" y="14"/>
                  </a:cubicBezTo>
                  <a:cubicBezTo>
                    <a:pt x="19" y="14"/>
                    <a:pt x="19" y="14"/>
                    <a:pt x="19" y="14"/>
                  </a:cubicBezTo>
                  <a:cubicBezTo>
                    <a:pt x="19" y="14"/>
                    <a:pt x="19" y="14"/>
                    <a:pt x="19" y="14"/>
                  </a:cubicBezTo>
                  <a:cubicBezTo>
                    <a:pt x="20" y="14"/>
                    <a:pt x="20" y="14"/>
                    <a:pt x="20" y="14"/>
                  </a:cubicBezTo>
                  <a:cubicBezTo>
                    <a:pt x="20" y="14"/>
                    <a:pt x="20" y="14"/>
                    <a:pt x="20" y="14"/>
                  </a:cubicBezTo>
                  <a:cubicBezTo>
                    <a:pt x="20" y="14"/>
                    <a:pt x="20" y="14"/>
                    <a:pt x="20" y="14"/>
                  </a:cubicBezTo>
                  <a:cubicBezTo>
                    <a:pt x="20" y="14"/>
                    <a:pt x="21" y="14"/>
                    <a:pt x="21" y="14"/>
                  </a:cubicBezTo>
                  <a:cubicBezTo>
                    <a:pt x="21" y="15"/>
                    <a:pt x="21" y="15"/>
                    <a:pt x="21" y="15"/>
                  </a:cubicBezTo>
                  <a:cubicBezTo>
                    <a:pt x="22" y="15"/>
                    <a:pt x="22" y="15"/>
                    <a:pt x="22" y="15"/>
                  </a:cubicBezTo>
                  <a:cubicBezTo>
                    <a:pt x="22" y="15"/>
                    <a:pt x="22" y="16"/>
                    <a:pt x="23" y="16"/>
                  </a:cubicBezTo>
                  <a:cubicBezTo>
                    <a:pt x="23" y="15"/>
                    <a:pt x="23" y="15"/>
                    <a:pt x="23" y="15"/>
                  </a:cubicBezTo>
                  <a:cubicBezTo>
                    <a:pt x="22" y="15"/>
                    <a:pt x="22" y="14"/>
                    <a:pt x="22" y="14"/>
                  </a:cubicBezTo>
                  <a:cubicBezTo>
                    <a:pt x="22" y="14"/>
                    <a:pt x="23" y="15"/>
                    <a:pt x="23" y="15"/>
                  </a:cubicBezTo>
                  <a:cubicBezTo>
                    <a:pt x="24" y="14"/>
                    <a:pt x="24" y="14"/>
                    <a:pt x="24" y="14"/>
                  </a:cubicBezTo>
                  <a:cubicBezTo>
                    <a:pt x="23" y="13"/>
                    <a:pt x="23" y="12"/>
                    <a:pt x="23" y="11"/>
                  </a:cubicBezTo>
                  <a:cubicBezTo>
                    <a:pt x="23" y="12"/>
                    <a:pt x="23" y="12"/>
                    <a:pt x="24" y="12"/>
                  </a:cubicBezTo>
                  <a:cubicBezTo>
                    <a:pt x="24" y="13"/>
                    <a:pt x="24" y="13"/>
                    <a:pt x="24" y="13"/>
                  </a:cubicBezTo>
                  <a:cubicBezTo>
                    <a:pt x="24" y="12"/>
                    <a:pt x="24" y="12"/>
                    <a:pt x="24" y="12"/>
                  </a:cubicBezTo>
                  <a:cubicBezTo>
                    <a:pt x="25" y="12"/>
                    <a:pt x="25" y="12"/>
                    <a:pt x="25" y="12"/>
                  </a:cubicBezTo>
                  <a:cubicBezTo>
                    <a:pt x="25" y="11"/>
                    <a:pt x="25" y="11"/>
                    <a:pt x="25" y="11"/>
                  </a:cubicBezTo>
                  <a:cubicBezTo>
                    <a:pt x="25" y="11"/>
                    <a:pt x="24" y="10"/>
                    <a:pt x="24" y="10"/>
                  </a:cubicBezTo>
                  <a:cubicBezTo>
                    <a:pt x="23" y="10"/>
                    <a:pt x="23" y="10"/>
                    <a:pt x="23" y="10"/>
                  </a:cubicBezTo>
                  <a:cubicBezTo>
                    <a:pt x="23" y="9"/>
                    <a:pt x="23" y="9"/>
                    <a:pt x="23" y="9"/>
                  </a:cubicBezTo>
                  <a:cubicBezTo>
                    <a:pt x="23" y="9"/>
                    <a:pt x="23" y="9"/>
                    <a:pt x="23" y="9"/>
                  </a:cubicBezTo>
                  <a:cubicBezTo>
                    <a:pt x="23" y="9"/>
                    <a:pt x="23" y="9"/>
                    <a:pt x="23" y="9"/>
                  </a:cubicBezTo>
                  <a:cubicBezTo>
                    <a:pt x="23" y="8"/>
                    <a:pt x="23" y="8"/>
                    <a:pt x="23" y="8"/>
                  </a:cubicBezTo>
                  <a:cubicBezTo>
                    <a:pt x="23" y="8"/>
                    <a:pt x="23" y="8"/>
                    <a:pt x="23" y="8"/>
                  </a:cubicBezTo>
                  <a:cubicBezTo>
                    <a:pt x="23" y="7"/>
                    <a:pt x="23" y="6"/>
                    <a:pt x="22" y="6"/>
                  </a:cubicBezTo>
                  <a:cubicBezTo>
                    <a:pt x="22" y="5"/>
                    <a:pt x="22" y="5"/>
                    <a:pt x="22" y="5"/>
                  </a:cubicBezTo>
                  <a:cubicBezTo>
                    <a:pt x="21" y="5"/>
                    <a:pt x="21" y="5"/>
                    <a:pt x="21" y="5"/>
                  </a:cubicBezTo>
                  <a:cubicBezTo>
                    <a:pt x="21" y="5"/>
                    <a:pt x="21" y="5"/>
                    <a:pt x="21" y="5"/>
                  </a:cubicBezTo>
                  <a:cubicBezTo>
                    <a:pt x="21" y="5"/>
                    <a:pt x="20" y="6"/>
                    <a:pt x="20" y="6"/>
                  </a:cubicBezTo>
                  <a:cubicBezTo>
                    <a:pt x="20" y="5"/>
                    <a:pt x="20" y="4"/>
                    <a:pt x="20" y="4"/>
                  </a:cubicBezTo>
                  <a:cubicBezTo>
                    <a:pt x="19" y="4"/>
                    <a:pt x="19" y="5"/>
                    <a:pt x="19" y="6"/>
                  </a:cubicBezTo>
                  <a:cubicBezTo>
                    <a:pt x="18" y="5"/>
                    <a:pt x="19" y="4"/>
                    <a:pt x="20" y="4"/>
                  </a:cubicBezTo>
                  <a:cubicBezTo>
                    <a:pt x="19" y="4"/>
                    <a:pt x="19" y="4"/>
                    <a:pt x="19" y="4"/>
                  </a:cubicBezTo>
                  <a:cubicBezTo>
                    <a:pt x="20" y="3"/>
                    <a:pt x="20" y="3"/>
                    <a:pt x="20" y="3"/>
                  </a:cubicBezTo>
                  <a:cubicBezTo>
                    <a:pt x="20" y="3"/>
                    <a:pt x="20" y="3"/>
                    <a:pt x="20" y="3"/>
                  </a:cubicBezTo>
                  <a:cubicBezTo>
                    <a:pt x="20" y="3"/>
                    <a:pt x="20" y="3"/>
                    <a:pt x="20" y="3"/>
                  </a:cubicBezTo>
                  <a:cubicBezTo>
                    <a:pt x="20" y="3"/>
                    <a:pt x="20" y="3"/>
                    <a:pt x="20" y="3"/>
                  </a:cubicBezTo>
                  <a:cubicBezTo>
                    <a:pt x="21" y="3"/>
                    <a:pt x="21" y="2"/>
                    <a:pt x="21" y="2"/>
                  </a:cubicBezTo>
                  <a:cubicBezTo>
                    <a:pt x="21" y="1"/>
                    <a:pt x="20" y="1"/>
                    <a:pt x="20" y="2"/>
                  </a:cubicBezTo>
                  <a:cubicBezTo>
                    <a:pt x="19" y="1"/>
                    <a:pt x="19" y="1"/>
                    <a:pt x="19" y="1"/>
                  </a:cubicBezTo>
                  <a:cubicBezTo>
                    <a:pt x="19" y="1"/>
                    <a:pt x="19" y="1"/>
                    <a:pt x="19" y="1"/>
                  </a:cubicBezTo>
                  <a:cubicBezTo>
                    <a:pt x="19" y="0"/>
                    <a:pt x="19" y="0"/>
                    <a:pt x="19" y="0"/>
                  </a:cubicBezTo>
                  <a:cubicBezTo>
                    <a:pt x="19" y="0"/>
                    <a:pt x="19" y="0"/>
                    <a:pt x="19" y="0"/>
                  </a:cubicBezTo>
                  <a:cubicBezTo>
                    <a:pt x="18" y="0"/>
                    <a:pt x="18" y="0"/>
                    <a:pt x="18" y="0"/>
                  </a:cubicBezTo>
                  <a:cubicBezTo>
                    <a:pt x="18" y="0"/>
                    <a:pt x="18" y="0"/>
                    <a:pt x="18" y="1"/>
                  </a:cubicBezTo>
                  <a:cubicBezTo>
                    <a:pt x="18" y="1"/>
                    <a:pt x="18" y="1"/>
                    <a:pt x="18" y="1"/>
                  </a:cubicBezTo>
                  <a:cubicBezTo>
                    <a:pt x="19" y="1"/>
                    <a:pt x="18" y="2"/>
                    <a:pt x="18" y="3"/>
                  </a:cubicBezTo>
                  <a:cubicBezTo>
                    <a:pt x="18" y="3"/>
                    <a:pt x="18" y="3"/>
                    <a:pt x="18" y="3"/>
                  </a:cubicBezTo>
                  <a:cubicBezTo>
                    <a:pt x="18" y="3"/>
                    <a:pt x="18" y="4"/>
                    <a:pt x="17" y="5"/>
                  </a:cubicBezTo>
                  <a:cubicBezTo>
                    <a:pt x="17" y="6"/>
                    <a:pt x="17" y="6"/>
                    <a:pt x="17" y="6"/>
                  </a:cubicBezTo>
                  <a:cubicBezTo>
                    <a:pt x="17" y="6"/>
                    <a:pt x="17" y="6"/>
                    <a:pt x="17" y="6"/>
                  </a:cubicBezTo>
                  <a:cubicBezTo>
                    <a:pt x="16" y="7"/>
                    <a:pt x="16" y="8"/>
                    <a:pt x="17" y="8"/>
                  </a:cubicBezTo>
                  <a:cubicBezTo>
                    <a:pt x="16" y="9"/>
                    <a:pt x="16" y="10"/>
                    <a:pt x="16" y="10"/>
                  </a:cubicBezTo>
                  <a:cubicBezTo>
                    <a:pt x="16" y="10"/>
                    <a:pt x="16" y="10"/>
                    <a:pt x="16" y="10"/>
                  </a:cubicBezTo>
                  <a:cubicBezTo>
                    <a:pt x="15" y="11"/>
                    <a:pt x="15" y="11"/>
                    <a:pt x="15" y="11"/>
                  </a:cubicBezTo>
                  <a:cubicBezTo>
                    <a:pt x="15" y="10"/>
                    <a:pt x="15" y="10"/>
                    <a:pt x="15" y="10"/>
                  </a:cubicBezTo>
                  <a:cubicBezTo>
                    <a:pt x="15" y="10"/>
                    <a:pt x="15" y="10"/>
                    <a:pt x="15" y="10"/>
                  </a:cubicBezTo>
                  <a:cubicBezTo>
                    <a:pt x="16" y="9"/>
                    <a:pt x="16" y="9"/>
                    <a:pt x="16" y="9"/>
                  </a:cubicBezTo>
                  <a:cubicBezTo>
                    <a:pt x="16" y="9"/>
                    <a:pt x="16" y="8"/>
                    <a:pt x="16" y="8"/>
                  </a:cubicBezTo>
                  <a:cubicBezTo>
                    <a:pt x="15" y="8"/>
                    <a:pt x="15" y="9"/>
                    <a:pt x="15" y="9"/>
                  </a:cubicBezTo>
                  <a:cubicBezTo>
                    <a:pt x="15" y="9"/>
                    <a:pt x="15" y="9"/>
                    <a:pt x="15" y="9"/>
                  </a:cubicBezTo>
                  <a:cubicBezTo>
                    <a:pt x="15" y="10"/>
                    <a:pt x="15" y="10"/>
                    <a:pt x="14" y="10"/>
                  </a:cubicBezTo>
                  <a:cubicBezTo>
                    <a:pt x="14" y="11"/>
                    <a:pt x="13" y="10"/>
                    <a:pt x="13" y="9"/>
                  </a:cubicBezTo>
                  <a:cubicBezTo>
                    <a:pt x="13" y="9"/>
                    <a:pt x="13" y="9"/>
                    <a:pt x="13" y="9"/>
                  </a:cubicBezTo>
                  <a:cubicBezTo>
                    <a:pt x="13" y="9"/>
                    <a:pt x="13" y="9"/>
                    <a:pt x="13" y="9"/>
                  </a:cubicBezTo>
                  <a:cubicBezTo>
                    <a:pt x="14" y="8"/>
                    <a:pt x="14" y="8"/>
                    <a:pt x="14" y="8"/>
                  </a:cubicBezTo>
                  <a:cubicBezTo>
                    <a:pt x="14" y="8"/>
                    <a:pt x="14" y="8"/>
                    <a:pt x="14" y="8"/>
                  </a:cubicBezTo>
                  <a:cubicBezTo>
                    <a:pt x="14" y="8"/>
                    <a:pt x="13" y="7"/>
                    <a:pt x="13" y="7"/>
                  </a:cubicBezTo>
                  <a:cubicBezTo>
                    <a:pt x="14" y="6"/>
                    <a:pt x="14" y="5"/>
                    <a:pt x="15" y="4"/>
                  </a:cubicBezTo>
                  <a:cubicBezTo>
                    <a:pt x="15" y="4"/>
                    <a:pt x="15" y="4"/>
                    <a:pt x="15" y="4"/>
                  </a:cubicBezTo>
                  <a:cubicBezTo>
                    <a:pt x="14" y="4"/>
                    <a:pt x="14" y="4"/>
                    <a:pt x="14" y="4"/>
                  </a:cubicBezTo>
                  <a:cubicBezTo>
                    <a:pt x="14" y="4"/>
                    <a:pt x="14" y="5"/>
                    <a:pt x="13" y="5"/>
                  </a:cubicBezTo>
                  <a:cubicBezTo>
                    <a:pt x="13" y="5"/>
                    <a:pt x="13" y="5"/>
                    <a:pt x="13" y="5"/>
                  </a:cubicBezTo>
                  <a:cubicBezTo>
                    <a:pt x="13" y="5"/>
                    <a:pt x="13" y="5"/>
                    <a:pt x="13" y="5"/>
                  </a:cubicBezTo>
                  <a:cubicBezTo>
                    <a:pt x="13" y="4"/>
                    <a:pt x="13" y="4"/>
                    <a:pt x="13" y="4"/>
                  </a:cubicBezTo>
                  <a:cubicBezTo>
                    <a:pt x="12" y="5"/>
                    <a:pt x="12" y="5"/>
                    <a:pt x="12" y="5"/>
                  </a:cubicBezTo>
                  <a:cubicBezTo>
                    <a:pt x="13" y="4"/>
                    <a:pt x="13" y="4"/>
                    <a:pt x="13" y="4"/>
                  </a:cubicBezTo>
                  <a:cubicBezTo>
                    <a:pt x="12" y="4"/>
                    <a:pt x="12" y="4"/>
                    <a:pt x="12" y="4"/>
                  </a:cubicBezTo>
                  <a:cubicBezTo>
                    <a:pt x="12" y="5"/>
                    <a:pt x="11" y="5"/>
                    <a:pt x="11" y="6"/>
                  </a:cubicBezTo>
                  <a:cubicBezTo>
                    <a:pt x="11" y="6"/>
                    <a:pt x="11" y="6"/>
                    <a:pt x="11" y="6"/>
                  </a:cubicBezTo>
                  <a:cubicBezTo>
                    <a:pt x="10" y="7"/>
                    <a:pt x="10" y="7"/>
                    <a:pt x="10" y="7"/>
                  </a:cubicBezTo>
                  <a:cubicBezTo>
                    <a:pt x="11" y="7"/>
                    <a:pt x="11" y="7"/>
                    <a:pt x="11" y="7"/>
                  </a:cubicBezTo>
                  <a:cubicBezTo>
                    <a:pt x="11" y="7"/>
                    <a:pt x="11" y="7"/>
                    <a:pt x="11" y="7"/>
                  </a:cubicBezTo>
                  <a:cubicBezTo>
                    <a:pt x="11" y="7"/>
                    <a:pt x="11" y="7"/>
                    <a:pt x="11" y="7"/>
                  </a:cubicBezTo>
                  <a:cubicBezTo>
                    <a:pt x="10" y="8"/>
                    <a:pt x="10" y="8"/>
                    <a:pt x="10" y="8"/>
                  </a:cubicBezTo>
                  <a:cubicBezTo>
                    <a:pt x="10" y="8"/>
                    <a:pt x="10" y="8"/>
                    <a:pt x="10" y="8"/>
                  </a:cubicBezTo>
                  <a:cubicBezTo>
                    <a:pt x="10" y="9"/>
                    <a:pt x="10" y="9"/>
                    <a:pt x="10" y="9"/>
                  </a:cubicBezTo>
                  <a:cubicBezTo>
                    <a:pt x="11" y="9"/>
                    <a:pt x="11" y="9"/>
                    <a:pt x="11" y="9"/>
                  </a:cubicBezTo>
                  <a:cubicBezTo>
                    <a:pt x="10" y="9"/>
                    <a:pt x="10" y="9"/>
                    <a:pt x="10" y="9"/>
                  </a:cubicBezTo>
                  <a:cubicBezTo>
                    <a:pt x="11" y="9"/>
                    <a:pt x="12" y="9"/>
                    <a:pt x="12" y="9"/>
                  </a:cubicBezTo>
                  <a:cubicBezTo>
                    <a:pt x="13" y="9"/>
                    <a:pt x="13" y="9"/>
                    <a:pt x="13" y="9"/>
                  </a:cubicBezTo>
                  <a:cubicBezTo>
                    <a:pt x="12" y="10"/>
                    <a:pt x="12" y="10"/>
                    <a:pt x="12" y="10"/>
                  </a:cubicBezTo>
                  <a:cubicBezTo>
                    <a:pt x="12" y="10"/>
                    <a:pt x="12" y="10"/>
                    <a:pt x="12" y="10"/>
                  </a:cubicBezTo>
                  <a:cubicBezTo>
                    <a:pt x="12" y="10"/>
                    <a:pt x="12" y="10"/>
                    <a:pt x="12" y="10"/>
                  </a:cubicBezTo>
                  <a:cubicBezTo>
                    <a:pt x="11" y="10"/>
                    <a:pt x="11" y="10"/>
                    <a:pt x="11" y="10"/>
                  </a:cubicBezTo>
                  <a:cubicBezTo>
                    <a:pt x="10" y="10"/>
                    <a:pt x="10" y="10"/>
                    <a:pt x="10" y="10"/>
                  </a:cubicBezTo>
                  <a:cubicBezTo>
                    <a:pt x="10" y="10"/>
                    <a:pt x="10" y="10"/>
                    <a:pt x="10" y="10"/>
                  </a:cubicBezTo>
                  <a:cubicBezTo>
                    <a:pt x="10" y="10"/>
                    <a:pt x="10" y="10"/>
                    <a:pt x="10" y="10"/>
                  </a:cubicBezTo>
                  <a:cubicBezTo>
                    <a:pt x="10" y="9"/>
                    <a:pt x="10" y="9"/>
                    <a:pt x="9" y="7"/>
                  </a:cubicBezTo>
                  <a:cubicBezTo>
                    <a:pt x="9" y="7"/>
                    <a:pt x="9" y="7"/>
                    <a:pt x="9" y="7"/>
                  </a:cubicBezTo>
                  <a:cubicBezTo>
                    <a:pt x="9" y="8"/>
                    <a:pt x="9" y="8"/>
                    <a:pt x="9" y="8"/>
                  </a:cubicBezTo>
                  <a:cubicBezTo>
                    <a:pt x="9" y="8"/>
                    <a:pt x="9" y="8"/>
                    <a:pt x="9" y="8"/>
                  </a:cubicBezTo>
                  <a:cubicBezTo>
                    <a:pt x="9" y="7"/>
                    <a:pt x="9" y="7"/>
                    <a:pt x="9" y="7"/>
                  </a:cubicBezTo>
                  <a:cubicBezTo>
                    <a:pt x="8" y="8"/>
                    <a:pt x="8" y="8"/>
                    <a:pt x="8" y="8"/>
                  </a:cubicBezTo>
                  <a:cubicBezTo>
                    <a:pt x="8" y="7"/>
                    <a:pt x="8" y="7"/>
                    <a:pt x="9" y="6"/>
                  </a:cubicBezTo>
                  <a:cubicBezTo>
                    <a:pt x="8" y="7"/>
                    <a:pt x="8" y="7"/>
                    <a:pt x="8" y="7"/>
                  </a:cubicBezTo>
                  <a:cubicBezTo>
                    <a:pt x="8" y="7"/>
                    <a:pt x="8" y="7"/>
                    <a:pt x="8" y="7"/>
                  </a:cubicBezTo>
                  <a:cubicBezTo>
                    <a:pt x="8" y="7"/>
                    <a:pt x="7" y="7"/>
                    <a:pt x="7" y="7"/>
                  </a:cubicBezTo>
                  <a:cubicBezTo>
                    <a:pt x="7" y="7"/>
                    <a:pt x="7" y="7"/>
                    <a:pt x="7" y="7"/>
                  </a:cubicBezTo>
                  <a:cubicBezTo>
                    <a:pt x="7" y="7"/>
                    <a:pt x="7" y="7"/>
                    <a:pt x="7" y="7"/>
                  </a:cubicBezTo>
                  <a:cubicBezTo>
                    <a:pt x="6" y="8"/>
                    <a:pt x="6" y="8"/>
                    <a:pt x="6" y="8"/>
                  </a:cubicBezTo>
                  <a:cubicBezTo>
                    <a:pt x="6" y="8"/>
                    <a:pt x="6" y="7"/>
                    <a:pt x="6" y="7"/>
                  </a:cubicBezTo>
                  <a:cubicBezTo>
                    <a:pt x="6" y="7"/>
                    <a:pt x="6" y="7"/>
                    <a:pt x="6" y="7"/>
                  </a:cubicBezTo>
                  <a:cubicBezTo>
                    <a:pt x="6" y="6"/>
                    <a:pt x="6" y="6"/>
                    <a:pt x="6" y="6"/>
                  </a:cubicBezTo>
                  <a:cubicBezTo>
                    <a:pt x="3" y="11"/>
                    <a:pt x="2" y="16"/>
                    <a:pt x="1" y="21"/>
                  </a:cubicBezTo>
                  <a:cubicBezTo>
                    <a:pt x="1" y="21"/>
                    <a:pt x="1" y="21"/>
                    <a:pt x="1" y="21"/>
                  </a:cubicBezTo>
                  <a:cubicBezTo>
                    <a:pt x="1" y="21"/>
                    <a:pt x="1" y="21"/>
                    <a:pt x="1" y="21"/>
                  </a:cubicBezTo>
                  <a:cubicBezTo>
                    <a:pt x="1" y="21"/>
                    <a:pt x="1" y="21"/>
                    <a:pt x="1" y="21"/>
                  </a:cubicBezTo>
                  <a:cubicBezTo>
                    <a:pt x="1" y="22"/>
                    <a:pt x="1" y="22"/>
                    <a:pt x="1" y="22"/>
                  </a:cubicBezTo>
                  <a:cubicBezTo>
                    <a:pt x="1" y="22"/>
                    <a:pt x="1" y="22"/>
                    <a:pt x="1" y="22"/>
                  </a:cubicBezTo>
                  <a:cubicBezTo>
                    <a:pt x="1" y="22"/>
                    <a:pt x="1" y="22"/>
                    <a:pt x="1" y="22"/>
                  </a:cubicBezTo>
                  <a:cubicBezTo>
                    <a:pt x="1" y="22"/>
                    <a:pt x="1" y="22"/>
                    <a:pt x="1" y="22"/>
                  </a:cubicBezTo>
                  <a:cubicBezTo>
                    <a:pt x="1" y="23"/>
                    <a:pt x="1" y="23"/>
                    <a:pt x="1" y="23"/>
                  </a:cubicBezTo>
                  <a:cubicBezTo>
                    <a:pt x="1" y="24"/>
                    <a:pt x="1" y="25"/>
                    <a:pt x="1" y="26"/>
                  </a:cubicBezTo>
                  <a:cubicBezTo>
                    <a:pt x="2" y="26"/>
                    <a:pt x="2" y="26"/>
                    <a:pt x="2" y="26"/>
                  </a:cubicBezTo>
                  <a:cubicBezTo>
                    <a:pt x="2" y="27"/>
                    <a:pt x="2" y="27"/>
                    <a:pt x="1" y="28"/>
                  </a:cubicBezTo>
                  <a:cubicBezTo>
                    <a:pt x="1" y="28"/>
                    <a:pt x="1" y="28"/>
                    <a:pt x="1" y="28"/>
                  </a:cubicBezTo>
                  <a:cubicBezTo>
                    <a:pt x="1" y="28"/>
                    <a:pt x="1" y="28"/>
                    <a:pt x="1" y="28"/>
                  </a:cubicBezTo>
                  <a:cubicBezTo>
                    <a:pt x="1" y="27"/>
                    <a:pt x="1" y="27"/>
                    <a:pt x="1" y="27"/>
                  </a:cubicBezTo>
                  <a:cubicBezTo>
                    <a:pt x="1" y="27"/>
                    <a:pt x="1" y="27"/>
                    <a:pt x="1" y="27"/>
                  </a:cubicBezTo>
                  <a:cubicBezTo>
                    <a:pt x="1" y="27"/>
                    <a:pt x="1" y="27"/>
                    <a:pt x="1" y="27"/>
                  </a:cubicBezTo>
                  <a:cubicBezTo>
                    <a:pt x="1" y="28"/>
                    <a:pt x="1" y="28"/>
                    <a:pt x="1" y="29"/>
                  </a:cubicBezTo>
                  <a:cubicBezTo>
                    <a:pt x="1" y="29"/>
                    <a:pt x="1" y="29"/>
                    <a:pt x="1" y="29"/>
                  </a:cubicBezTo>
                  <a:cubicBezTo>
                    <a:pt x="1" y="29"/>
                    <a:pt x="1" y="29"/>
                    <a:pt x="1" y="29"/>
                  </a:cubicBezTo>
                  <a:cubicBezTo>
                    <a:pt x="1" y="29"/>
                    <a:pt x="0" y="30"/>
                    <a:pt x="0" y="30"/>
                  </a:cubicBezTo>
                  <a:cubicBezTo>
                    <a:pt x="0" y="32"/>
                    <a:pt x="1" y="34"/>
                    <a:pt x="1" y="36"/>
                  </a:cubicBezTo>
                  <a:cubicBezTo>
                    <a:pt x="1" y="37"/>
                    <a:pt x="1" y="37"/>
                    <a:pt x="1" y="37"/>
                  </a:cubicBezTo>
                  <a:cubicBezTo>
                    <a:pt x="1" y="37"/>
                    <a:pt x="1" y="37"/>
                    <a:pt x="1" y="37"/>
                  </a:cubicBezTo>
                  <a:cubicBezTo>
                    <a:pt x="1" y="37"/>
                    <a:pt x="2" y="38"/>
                    <a:pt x="2" y="38"/>
                  </a:cubicBezTo>
                  <a:cubicBezTo>
                    <a:pt x="2" y="39"/>
                    <a:pt x="2" y="39"/>
                    <a:pt x="2" y="39"/>
                  </a:cubicBezTo>
                  <a:cubicBezTo>
                    <a:pt x="2" y="39"/>
                    <a:pt x="2" y="39"/>
                    <a:pt x="2" y="39"/>
                  </a:cubicBezTo>
                  <a:cubicBezTo>
                    <a:pt x="2" y="39"/>
                    <a:pt x="2" y="39"/>
                    <a:pt x="2" y="39"/>
                  </a:cubicBezTo>
                  <a:cubicBezTo>
                    <a:pt x="2" y="39"/>
                    <a:pt x="2" y="40"/>
                    <a:pt x="2" y="40"/>
                  </a:cubicBezTo>
                  <a:cubicBezTo>
                    <a:pt x="2" y="40"/>
                    <a:pt x="2" y="40"/>
                    <a:pt x="2" y="40"/>
                  </a:cubicBezTo>
                  <a:cubicBezTo>
                    <a:pt x="2" y="40"/>
                    <a:pt x="2" y="40"/>
                    <a:pt x="2" y="40"/>
                  </a:cubicBezTo>
                  <a:cubicBezTo>
                    <a:pt x="3" y="41"/>
                    <a:pt x="3" y="41"/>
                    <a:pt x="3" y="41"/>
                  </a:cubicBezTo>
                  <a:cubicBezTo>
                    <a:pt x="3" y="41"/>
                    <a:pt x="3" y="41"/>
                    <a:pt x="3" y="42"/>
                  </a:cubicBezTo>
                  <a:cubicBezTo>
                    <a:pt x="4" y="42"/>
                    <a:pt x="4" y="43"/>
                    <a:pt x="4" y="43"/>
                  </a:cubicBezTo>
                  <a:cubicBezTo>
                    <a:pt x="4" y="43"/>
                    <a:pt x="4" y="43"/>
                    <a:pt x="4" y="43"/>
                  </a:cubicBezTo>
                  <a:cubicBezTo>
                    <a:pt x="4" y="42"/>
                    <a:pt x="4" y="42"/>
                    <a:pt x="4" y="42"/>
                  </a:cubicBezTo>
                  <a:cubicBezTo>
                    <a:pt x="4" y="42"/>
                    <a:pt x="4" y="42"/>
                    <a:pt x="4" y="42"/>
                  </a:cubicBezTo>
                  <a:cubicBezTo>
                    <a:pt x="4" y="42"/>
                    <a:pt x="4" y="42"/>
                    <a:pt x="4" y="42"/>
                  </a:cubicBezTo>
                  <a:cubicBezTo>
                    <a:pt x="4" y="42"/>
                    <a:pt x="4" y="42"/>
                    <a:pt x="4" y="42"/>
                  </a:cubicBezTo>
                  <a:cubicBezTo>
                    <a:pt x="3" y="41"/>
                    <a:pt x="2" y="39"/>
                    <a:pt x="2" y="38"/>
                  </a:cubicBezTo>
                  <a:cubicBezTo>
                    <a:pt x="2" y="38"/>
                    <a:pt x="2" y="38"/>
                    <a:pt x="2" y="38"/>
                  </a:cubicBezTo>
                  <a:cubicBezTo>
                    <a:pt x="3" y="38"/>
                    <a:pt x="3" y="38"/>
                    <a:pt x="3" y="38"/>
                  </a:cubicBezTo>
                  <a:cubicBezTo>
                    <a:pt x="3" y="38"/>
                    <a:pt x="3" y="38"/>
                    <a:pt x="3" y="38"/>
                  </a:cubicBezTo>
                  <a:cubicBezTo>
                    <a:pt x="3" y="39"/>
                    <a:pt x="3" y="40"/>
                    <a:pt x="4" y="40"/>
                  </a:cubicBezTo>
                  <a:cubicBezTo>
                    <a:pt x="4" y="41"/>
                    <a:pt x="4" y="41"/>
                    <a:pt x="4" y="41"/>
                  </a:cubicBezTo>
                  <a:cubicBezTo>
                    <a:pt x="4" y="41"/>
                    <a:pt x="4" y="41"/>
                    <a:pt x="4" y="41"/>
                  </a:cubicBezTo>
                  <a:cubicBezTo>
                    <a:pt x="4" y="42"/>
                    <a:pt x="4" y="42"/>
                    <a:pt x="4" y="42"/>
                  </a:cubicBezTo>
                  <a:cubicBezTo>
                    <a:pt x="5" y="42"/>
                    <a:pt x="6" y="43"/>
                    <a:pt x="6" y="44"/>
                  </a:cubicBezTo>
                  <a:cubicBezTo>
                    <a:pt x="6" y="44"/>
                    <a:pt x="6" y="44"/>
                    <a:pt x="6" y="44"/>
                  </a:cubicBezTo>
                  <a:cubicBezTo>
                    <a:pt x="6" y="44"/>
                    <a:pt x="6" y="44"/>
                    <a:pt x="6" y="44"/>
                  </a:cubicBezTo>
                  <a:cubicBezTo>
                    <a:pt x="6" y="45"/>
                    <a:pt x="7" y="45"/>
                    <a:pt x="8" y="46"/>
                  </a:cubicBezTo>
                  <a:cubicBezTo>
                    <a:pt x="9" y="46"/>
                    <a:pt x="10" y="47"/>
                    <a:pt x="11" y="47"/>
                  </a:cubicBezTo>
                  <a:cubicBezTo>
                    <a:pt x="12" y="46"/>
                    <a:pt x="14" y="48"/>
                    <a:pt x="15" y="48"/>
                  </a:cubicBezTo>
                  <a:cubicBezTo>
                    <a:pt x="15" y="48"/>
                    <a:pt x="15" y="48"/>
                    <a:pt x="15" y="48"/>
                  </a:cubicBezTo>
                  <a:cubicBezTo>
                    <a:pt x="15" y="48"/>
                    <a:pt x="15" y="48"/>
                    <a:pt x="15" y="48"/>
                  </a:cubicBezTo>
                  <a:cubicBezTo>
                    <a:pt x="15" y="48"/>
                    <a:pt x="15" y="48"/>
                    <a:pt x="15" y="48"/>
                  </a:cubicBezTo>
                  <a:cubicBezTo>
                    <a:pt x="15" y="49"/>
                    <a:pt x="16" y="49"/>
                    <a:pt x="16" y="49"/>
                  </a:cubicBezTo>
                  <a:cubicBezTo>
                    <a:pt x="16" y="50"/>
                    <a:pt x="16" y="50"/>
                    <a:pt x="16" y="50"/>
                  </a:cubicBezTo>
                  <a:cubicBezTo>
                    <a:pt x="17" y="50"/>
                    <a:pt x="17" y="50"/>
                    <a:pt x="17" y="50"/>
                  </a:cubicBezTo>
                  <a:cubicBezTo>
                    <a:pt x="17" y="50"/>
                    <a:pt x="17" y="50"/>
                    <a:pt x="17" y="50"/>
                  </a:cubicBezTo>
                  <a:cubicBezTo>
                    <a:pt x="18" y="50"/>
                    <a:pt x="18" y="50"/>
                    <a:pt x="18" y="50"/>
                  </a:cubicBezTo>
                  <a:cubicBezTo>
                    <a:pt x="18" y="51"/>
                    <a:pt x="18" y="51"/>
                    <a:pt x="18" y="51"/>
                  </a:cubicBezTo>
                  <a:cubicBezTo>
                    <a:pt x="18" y="51"/>
                    <a:pt x="18" y="51"/>
                    <a:pt x="18" y="51"/>
                  </a:cubicBezTo>
                  <a:cubicBezTo>
                    <a:pt x="18" y="51"/>
                    <a:pt x="18" y="51"/>
                    <a:pt x="18" y="51"/>
                  </a:cubicBezTo>
                  <a:cubicBezTo>
                    <a:pt x="19" y="51"/>
                    <a:pt x="19" y="51"/>
                    <a:pt x="19" y="51"/>
                  </a:cubicBezTo>
                  <a:cubicBezTo>
                    <a:pt x="19" y="51"/>
                    <a:pt x="19" y="51"/>
                    <a:pt x="19" y="51"/>
                  </a:cubicBezTo>
                  <a:cubicBezTo>
                    <a:pt x="19" y="51"/>
                    <a:pt x="19" y="51"/>
                    <a:pt x="19" y="51"/>
                  </a:cubicBezTo>
                  <a:cubicBezTo>
                    <a:pt x="20" y="51"/>
                    <a:pt x="20" y="51"/>
                    <a:pt x="20" y="51"/>
                  </a:cubicBezTo>
                  <a:cubicBezTo>
                    <a:pt x="19" y="51"/>
                    <a:pt x="19" y="51"/>
                    <a:pt x="19" y="51"/>
                  </a:cubicBezTo>
                  <a:cubicBezTo>
                    <a:pt x="20" y="50"/>
                    <a:pt x="20" y="50"/>
                    <a:pt x="20" y="50"/>
                  </a:cubicBezTo>
                  <a:cubicBezTo>
                    <a:pt x="20" y="51"/>
                    <a:pt x="20" y="51"/>
                    <a:pt x="20" y="51"/>
                  </a:cubicBezTo>
                  <a:cubicBezTo>
                    <a:pt x="21" y="51"/>
                    <a:pt x="21" y="51"/>
                    <a:pt x="21" y="51"/>
                  </a:cubicBezTo>
                  <a:cubicBezTo>
                    <a:pt x="20" y="51"/>
                    <a:pt x="20" y="51"/>
                    <a:pt x="20" y="51"/>
                  </a:cubicBezTo>
                  <a:cubicBezTo>
                    <a:pt x="21" y="52"/>
                    <a:pt x="21" y="52"/>
                    <a:pt x="21" y="52"/>
                  </a:cubicBezTo>
                  <a:cubicBezTo>
                    <a:pt x="21" y="51"/>
                    <a:pt x="21" y="51"/>
                    <a:pt x="21" y="51"/>
                  </a:cubicBezTo>
                  <a:cubicBezTo>
                    <a:pt x="21" y="50"/>
                    <a:pt x="20" y="50"/>
                    <a:pt x="20" y="50"/>
                  </a:cubicBezTo>
                  <a:cubicBezTo>
                    <a:pt x="20" y="50"/>
                    <a:pt x="20" y="50"/>
                    <a:pt x="20" y="50"/>
                  </a:cubicBezTo>
                  <a:cubicBezTo>
                    <a:pt x="19" y="50"/>
                    <a:pt x="19" y="50"/>
                    <a:pt x="19" y="50"/>
                  </a:cubicBezTo>
                  <a:cubicBezTo>
                    <a:pt x="18" y="50"/>
                    <a:pt x="18" y="50"/>
                    <a:pt x="18" y="50"/>
                  </a:cubicBezTo>
                  <a:cubicBezTo>
                    <a:pt x="18" y="50"/>
                    <a:pt x="18" y="50"/>
                    <a:pt x="17" y="49"/>
                  </a:cubicBezTo>
                  <a:cubicBezTo>
                    <a:pt x="17" y="49"/>
                    <a:pt x="17" y="48"/>
                    <a:pt x="17" y="47"/>
                  </a:cubicBezTo>
                  <a:cubicBezTo>
                    <a:pt x="16" y="47"/>
                    <a:pt x="15" y="47"/>
                    <a:pt x="14" y="47"/>
                  </a:cubicBezTo>
                  <a:cubicBezTo>
                    <a:pt x="14" y="47"/>
                    <a:pt x="14" y="47"/>
                    <a:pt x="14" y="47"/>
                  </a:cubicBezTo>
                  <a:cubicBezTo>
                    <a:pt x="14" y="47"/>
                    <a:pt x="14" y="46"/>
                    <a:pt x="14" y="46"/>
                  </a:cubicBezTo>
                  <a:cubicBezTo>
                    <a:pt x="14" y="46"/>
                    <a:pt x="14" y="46"/>
                    <a:pt x="14" y="46"/>
                  </a:cubicBezTo>
                  <a:cubicBezTo>
                    <a:pt x="14" y="46"/>
                    <a:pt x="14" y="45"/>
                    <a:pt x="15" y="45"/>
                  </a:cubicBezTo>
                  <a:cubicBezTo>
                    <a:pt x="15" y="44"/>
                    <a:pt x="15" y="44"/>
                    <a:pt x="15" y="44"/>
                  </a:cubicBezTo>
                  <a:cubicBezTo>
                    <a:pt x="14" y="44"/>
                    <a:pt x="14" y="44"/>
                    <a:pt x="13" y="44"/>
                  </a:cubicBezTo>
                  <a:cubicBezTo>
                    <a:pt x="13" y="45"/>
                    <a:pt x="13" y="45"/>
                    <a:pt x="13" y="45"/>
                  </a:cubicBezTo>
                  <a:cubicBezTo>
                    <a:pt x="13" y="46"/>
                    <a:pt x="13" y="46"/>
                    <a:pt x="13" y="46"/>
                  </a:cubicBezTo>
                  <a:cubicBezTo>
                    <a:pt x="13" y="46"/>
                    <a:pt x="13" y="46"/>
                    <a:pt x="13" y="46"/>
                  </a:cubicBezTo>
                  <a:cubicBezTo>
                    <a:pt x="12" y="46"/>
                    <a:pt x="12" y="46"/>
                    <a:pt x="12" y="46"/>
                  </a:cubicBezTo>
                  <a:cubicBezTo>
                    <a:pt x="12" y="46"/>
                    <a:pt x="12" y="46"/>
                    <a:pt x="12" y="46"/>
                  </a:cubicBezTo>
                  <a:cubicBezTo>
                    <a:pt x="12" y="46"/>
                    <a:pt x="12" y="46"/>
                    <a:pt x="11" y="46"/>
                  </a:cubicBezTo>
                  <a:cubicBezTo>
                    <a:pt x="10" y="45"/>
                    <a:pt x="10" y="45"/>
                    <a:pt x="10" y="44"/>
                  </a:cubicBezTo>
                  <a:cubicBezTo>
                    <a:pt x="10" y="44"/>
                    <a:pt x="10" y="44"/>
                    <a:pt x="10" y="44"/>
                  </a:cubicBezTo>
                  <a:cubicBezTo>
                    <a:pt x="9" y="43"/>
                    <a:pt x="9" y="41"/>
                    <a:pt x="10" y="40"/>
                  </a:cubicBezTo>
                  <a:cubicBezTo>
                    <a:pt x="10" y="40"/>
                    <a:pt x="10" y="40"/>
                    <a:pt x="10" y="40"/>
                  </a:cubicBezTo>
                  <a:cubicBezTo>
                    <a:pt x="10" y="40"/>
                    <a:pt x="10" y="40"/>
                    <a:pt x="10" y="40"/>
                  </a:cubicBezTo>
                  <a:cubicBezTo>
                    <a:pt x="10" y="40"/>
                    <a:pt x="10" y="40"/>
                    <a:pt x="10" y="40"/>
                  </a:cubicBezTo>
                  <a:cubicBezTo>
                    <a:pt x="11" y="40"/>
                    <a:pt x="11" y="40"/>
                    <a:pt x="12" y="40"/>
                  </a:cubicBezTo>
                  <a:cubicBezTo>
                    <a:pt x="12" y="40"/>
                    <a:pt x="12" y="40"/>
                    <a:pt x="12" y="40"/>
                  </a:cubicBezTo>
                  <a:cubicBezTo>
                    <a:pt x="12" y="40"/>
                    <a:pt x="12" y="40"/>
                    <a:pt x="12"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2" y="40"/>
                    <a:pt x="12" y="40"/>
                    <a:pt x="12" y="40"/>
                  </a:cubicBezTo>
                  <a:cubicBezTo>
                    <a:pt x="13" y="39"/>
                    <a:pt x="13" y="39"/>
                    <a:pt x="13" y="39"/>
                  </a:cubicBezTo>
                  <a:cubicBezTo>
                    <a:pt x="13" y="39"/>
                    <a:pt x="13" y="39"/>
                    <a:pt x="13" y="39"/>
                  </a:cubicBezTo>
                  <a:cubicBezTo>
                    <a:pt x="13" y="39"/>
                    <a:pt x="13" y="39"/>
                    <a:pt x="13" y="39"/>
                  </a:cubicBezTo>
                  <a:cubicBezTo>
                    <a:pt x="14" y="39"/>
                    <a:pt x="14" y="39"/>
                    <a:pt x="14" y="39"/>
                  </a:cubicBezTo>
                  <a:cubicBezTo>
                    <a:pt x="14" y="39"/>
                    <a:pt x="14" y="39"/>
                    <a:pt x="14" y="39"/>
                  </a:cubicBezTo>
                  <a:cubicBezTo>
                    <a:pt x="14" y="39"/>
                    <a:pt x="14" y="39"/>
                    <a:pt x="14" y="39"/>
                  </a:cubicBezTo>
                  <a:cubicBezTo>
                    <a:pt x="15" y="40"/>
                    <a:pt x="15" y="40"/>
                    <a:pt x="15" y="40"/>
                  </a:cubicBezTo>
                  <a:cubicBezTo>
                    <a:pt x="15" y="40"/>
                    <a:pt x="15" y="40"/>
                    <a:pt x="15" y="40"/>
                  </a:cubicBezTo>
                  <a:cubicBezTo>
                    <a:pt x="16" y="40"/>
                    <a:pt x="16" y="40"/>
                    <a:pt x="16" y="40"/>
                  </a:cubicBezTo>
                  <a:cubicBezTo>
                    <a:pt x="16" y="40"/>
                    <a:pt x="16" y="40"/>
                    <a:pt x="16" y="40"/>
                  </a:cubicBezTo>
                  <a:cubicBezTo>
                    <a:pt x="16" y="41"/>
                    <a:pt x="16" y="41"/>
                    <a:pt x="16" y="41"/>
                  </a:cubicBezTo>
                  <a:cubicBezTo>
                    <a:pt x="16" y="41"/>
                    <a:pt x="16" y="41"/>
                    <a:pt x="16" y="41"/>
                  </a:cubicBezTo>
                  <a:cubicBezTo>
                    <a:pt x="17" y="41"/>
                    <a:pt x="17" y="42"/>
                    <a:pt x="17" y="42"/>
                  </a:cubicBezTo>
                  <a:cubicBezTo>
                    <a:pt x="19" y="41"/>
                    <a:pt x="17" y="40"/>
                    <a:pt x="17" y="39"/>
                  </a:cubicBezTo>
                  <a:cubicBezTo>
                    <a:pt x="17" y="38"/>
                    <a:pt x="18" y="37"/>
                    <a:pt x="19" y="37"/>
                  </a:cubicBezTo>
                  <a:cubicBezTo>
                    <a:pt x="19" y="37"/>
                    <a:pt x="19" y="37"/>
                    <a:pt x="19" y="37"/>
                  </a:cubicBezTo>
                  <a:cubicBezTo>
                    <a:pt x="19" y="37"/>
                    <a:pt x="19" y="37"/>
                    <a:pt x="19" y="37"/>
                  </a:cubicBezTo>
                  <a:cubicBezTo>
                    <a:pt x="19" y="36"/>
                    <a:pt x="19" y="36"/>
                    <a:pt x="19" y="36"/>
                  </a:cubicBezTo>
                  <a:cubicBezTo>
                    <a:pt x="19" y="36"/>
                    <a:pt x="19" y="36"/>
                    <a:pt x="19" y="36"/>
                  </a:cubicBezTo>
                  <a:cubicBezTo>
                    <a:pt x="19" y="36"/>
                    <a:pt x="19" y="36"/>
                    <a:pt x="19" y="36"/>
                  </a:cubicBezTo>
                  <a:cubicBezTo>
                    <a:pt x="19" y="36"/>
                    <a:pt x="19" y="36"/>
                    <a:pt x="19" y="36"/>
                  </a:cubicBezTo>
                  <a:cubicBezTo>
                    <a:pt x="19" y="36"/>
                    <a:pt x="19" y="36"/>
                    <a:pt x="19" y="36"/>
                  </a:cubicBezTo>
                  <a:cubicBezTo>
                    <a:pt x="20" y="36"/>
                    <a:pt x="20" y="36"/>
                    <a:pt x="20" y="36"/>
                  </a:cubicBezTo>
                  <a:cubicBezTo>
                    <a:pt x="19" y="36"/>
                    <a:pt x="19" y="35"/>
                    <a:pt x="19" y="35"/>
                  </a:cubicBezTo>
                  <a:cubicBezTo>
                    <a:pt x="19" y="35"/>
                    <a:pt x="19" y="35"/>
                    <a:pt x="19" y="35"/>
                  </a:cubicBezTo>
                  <a:cubicBezTo>
                    <a:pt x="19" y="35"/>
                    <a:pt x="19" y="35"/>
                    <a:pt x="19" y="35"/>
                  </a:cubicBezTo>
                  <a:cubicBezTo>
                    <a:pt x="19" y="34"/>
                    <a:pt x="19" y="34"/>
                    <a:pt x="19" y="34"/>
                  </a:cubicBezTo>
                  <a:cubicBezTo>
                    <a:pt x="19" y="34"/>
                    <a:pt x="19" y="34"/>
                    <a:pt x="19" y="34"/>
                  </a:cubicBezTo>
                  <a:cubicBezTo>
                    <a:pt x="19" y="34"/>
                    <a:pt x="19" y="34"/>
                    <a:pt x="19" y="34"/>
                  </a:cubicBezTo>
                  <a:cubicBezTo>
                    <a:pt x="19" y="34"/>
                    <a:pt x="19" y="34"/>
                    <a:pt x="19" y="34"/>
                  </a:cubicBezTo>
                  <a:cubicBezTo>
                    <a:pt x="19" y="35"/>
                    <a:pt x="19" y="35"/>
                    <a:pt x="19" y="35"/>
                  </a:cubicBezTo>
                  <a:cubicBezTo>
                    <a:pt x="19" y="35"/>
                    <a:pt x="19" y="35"/>
                    <a:pt x="19" y="35"/>
                  </a:cubicBezTo>
                  <a:cubicBezTo>
                    <a:pt x="19" y="35"/>
                    <a:pt x="19" y="35"/>
                    <a:pt x="19" y="35"/>
                  </a:cubicBezTo>
                  <a:cubicBezTo>
                    <a:pt x="19" y="35"/>
                    <a:pt x="19" y="35"/>
                    <a:pt x="19" y="35"/>
                  </a:cubicBezTo>
                  <a:cubicBezTo>
                    <a:pt x="20" y="34"/>
                    <a:pt x="20" y="34"/>
                    <a:pt x="20" y="34"/>
                  </a:cubicBezTo>
                  <a:cubicBezTo>
                    <a:pt x="20" y="34"/>
                    <a:pt x="20" y="34"/>
                    <a:pt x="20" y="34"/>
                  </a:cubicBezTo>
                  <a:cubicBezTo>
                    <a:pt x="20" y="34"/>
                    <a:pt x="20" y="34"/>
                    <a:pt x="20" y="34"/>
                  </a:cubicBezTo>
                  <a:cubicBezTo>
                    <a:pt x="20" y="33"/>
                    <a:pt x="20" y="33"/>
                    <a:pt x="20" y="33"/>
                  </a:cubicBezTo>
                  <a:cubicBezTo>
                    <a:pt x="20" y="33"/>
                    <a:pt x="20" y="33"/>
                    <a:pt x="20" y="33"/>
                  </a:cubicBezTo>
                  <a:cubicBezTo>
                    <a:pt x="21" y="33"/>
                    <a:pt x="21"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1"/>
                    <a:pt x="22" y="31"/>
                    <a:pt x="22" y="31"/>
                  </a:cubicBezTo>
                  <a:cubicBezTo>
                    <a:pt x="22" y="31"/>
                    <a:pt x="22" y="31"/>
                    <a:pt x="22" y="31"/>
                  </a:cubicBezTo>
                  <a:cubicBezTo>
                    <a:pt x="22" y="31"/>
                    <a:pt x="22" y="31"/>
                    <a:pt x="22" y="31"/>
                  </a:cubicBezTo>
                  <a:cubicBezTo>
                    <a:pt x="23" y="30"/>
                    <a:pt x="23" y="30"/>
                    <a:pt x="23" y="30"/>
                  </a:cubicBezTo>
                  <a:cubicBezTo>
                    <a:pt x="23" y="30"/>
                    <a:pt x="23" y="30"/>
                    <a:pt x="23" y="30"/>
                  </a:cubicBezTo>
                  <a:cubicBezTo>
                    <a:pt x="24" y="30"/>
                    <a:pt x="24" y="30"/>
                    <a:pt x="24" y="30"/>
                  </a:cubicBezTo>
                  <a:cubicBezTo>
                    <a:pt x="24" y="29"/>
                    <a:pt x="24" y="29"/>
                    <a:pt x="24" y="29"/>
                  </a:cubicBezTo>
                  <a:cubicBezTo>
                    <a:pt x="24" y="29"/>
                    <a:pt x="25" y="29"/>
                    <a:pt x="25" y="29"/>
                  </a:cubicBezTo>
                  <a:cubicBezTo>
                    <a:pt x="25" y="29"/>
                    <a:pt x="25" y="29"/>
                    <a:pt x="25" y="29"/>
                  </a:cubicBezTo>
                  <a:cubicBezTo>
                    <a:pt x="25" y="29"/>
                    <a:pt x="25" y="29"/>
                    <a:pt x="25" y="29"/>
                  </a:cubicBezTo>
                  <a:cubicBezTo>
                    <a:pt x="25" y="29"/>
                    <a:pt x="24" y="30"/>
                    <a:pt x="24" y="30"/>
                  </a:cubicBezTo>
                  <a:cubicBezTo>
                    <a:pt x="25" y="31"/>
                    <a:pt x="25" y="31"/>
                    <a:pt x="25" y="31"/>
                  </a:cubicBezTo>
                  <a:cubicBezTo>
                    <a:pt x="25" y="30"/>
                    <a:pt x="25" y="30"/>
                    <a:pt x="25" y="30"/>
                  </a:cubicBezTo>
                  <a:cubicBezTo>
                    <a:pt x="26" y="30"/>
                    <a:pt x="26" y="29"/>
                    <a:pt x="27" y="29"/>
                  </a:cubicBezTo>
                  <a:cubicBezTo>
                    <a:pt x="27" y="29"/>
                    <a:pt x="27" y="29"/>
                    <a:pt x="27" y="29"/>
                  </a:cubicBezTo>
                  <a:cubicBezTo>
                    <a:pt x="27" y="28"/>
                    <a:pt x="27" y="28"/>
                    <a:pt x="27" y="28"/>
                  </a:cubicBezTo>
                  <a:cubicBezTo>
                    <a:pt x="27" y="28"/>
                    <a:pt x="27" y="28"/>
                    <a:pt x="27" y="28"/>
                  </a:cubicBezTo>
                  <a:cubicBezTo>
                    <a:pt x="27" y="28"/>
                    <a:pt x="27" y="28"/>
                    <a:pt x="27" y="28"/>
                  </a:cubicBezTo>
                  <a:cubicBezTo>
                    <a:pt x="27" y="28"/>
                    <a:pt x="27" y="28"/>
                    <a:pt x="27" y="28"/>
                  </a:cubicBezTo>
                  <a:cubicBezTo>
                    <a:pt x="27" y="29"/>
                    <a:pt x="27" y="29"/>
                    <a:pt x="27" y="29"/>
                  </a:cubicBezTo>
                  <a:cubicBezTo>
                    <a:pt x="26" y="29"/>
                    <a:pt x="26" y="29"/>
                    <a:pt x="25" y="29"/>
                  </a:cubicBezTo>
                  <a:cubicBezTo>
                    <a:pt x="25" y="28"/>
                    <a:pt x="25" y="28"/>
                    <a:pt x="25" y="28"/>
                  </a:cubicBezTo>
                  <a:cubicBezTo>
                    <a:pt x="24" y="28"/>
                    <a:pt x="24" y="28"/>
                    <a:pt x="24" y="28"/>
                  </a:cubicBezTo>
                  <a:cubicBezTo>
                    <a:pt x="24" y="27"/>
                    <a:pt x="24" y="27"/>
                    <a:pt x="24" y="27"/>
                  </a:cubicBezTo>
                  <a:cubicBezTo>
                    <a:pt x="25" y="27"/>
                    <a:pt x="25" y="27"/>
                    <a:pt x="25" y="27"/>
                  </a:cubicBezTo>
                  <a:cubicBezTo>
                    <a:pt x="25" y="27"/>
                    <a:pt x="25" y="27"/>
                    <a:pt x="25" y="27"/>
                  </a:cubicBezTo>
                  <a:cubicBezTo>
                    <a:pt x="24" y="26"/>
                    <a:pt x="23" y="28"/>
                    <a:pt x="22" y="28"/>
                  </a:cubicBezTo>
                  <a:cubicBezTo>
                    <a:pt x="22" y="28"/>
                    <a:pt x="23" y="27"/>
                    <a:pt x="23" y="26"/>
                  </a:cubicBezTo>
                  <a:cubicBezTo>
                    <a:pt x="24" y="26"/>
                    <a:pt x="24" y="26"/>
                    <a:pt x="24" y="26"/>
                  </a:cubicBezTo>
                  <a:cubicBezTo>
                    <a:pt x="24" y="25"/>
                    <a:pt x="26" y="26"/>
                    <a:pt x="27" y="25"/>
                  </a:cubicBezTo>
                  <a:cubicBezTo>
                    <a:pt x="28" y="24"/>
                    <a:pt x="28" y="24"/>
                    <a:pt x="28" y="24"/>
                  </a:cubicBezTo>
                  <a:cubicBezTo>
                    <a:pt x="28" y="25"/>
                    <a:pt x="28" y="26"/>
                    <a:pt x="27" y="27"/>
                  </a:cubicBezTo>
                  <a:cubicBezTo>
                    <a:pt x="27" y="27"/>
                    <a:pt x="27" y="27"/>
                    <a:pt x="27" y="27"/>
                  </a:cubicBezTo>
                  <a:cubicBezTo>
                    <a:pt x="27" y="27"/>
                    <a:pt x="27" y="27"/>
                    <a:pt x="27" y="27"/>
                  </a:cubicBezTo>
                  <a:cubicBezTo>
                    <a:pt x="27" y="27"/>
                    <a:pt x="27" y="27"/>
                    <a:pt x="27" y="27"/>
                  </a:cubicBezTo>
                  <a:cubicBezTo>
                    <a:pt x="28" y="27"/>
                    <a:pt x="28" y="27"/>
                    <a:pt x="29" y="27"/>
                  </a:cubicBezTo>
                  <a:cubicBezTo>
                    <a:pt x="29" y="27"/>
                    <a:pt x="29" y="27"/>
                    <a:pt x="29" y="27"/>
                  </a:cubicBezTo>
                  <a:cubicBezTo>
                    <a:pt x="29" y="28"/>
                    <a:pt x="29" y="28"/>
                    <a:pt x="29" y="28"/>
                  </a:cubicBezTo>
                  <a:cubicBezTo>
                    <a:pt x="29" y="28"/>
                    <a:pt x="29" y="28"/>
                    <a:pt x="29" y="28"/>
                  </a:cubicBezTo>
                  <a:cubicBezTo>
                    <a:pt x="29" y="27"/>
                    <a:pt x="29" y="27"/>
                    <a:pt x="29" y="27"/>
                  </a:cubicBezTo>
                  <a:cubicBezTo>
                    <a:pt x="30" y="27"/>
                    <a:pt x="30" y="27"/>
                    <a:pt x="30" y="27"/>
                  </a:cubicBezTo>
                  <a:cubicBezTo>
                    <a:pt x="30" y="28"/>
                    <a:pt x="30" y="28"/>
                    <a:pt x="30" y="28"/>
                  </a:cubicBezTo>
                  <a:cubicBezTo>
                    <a:pt x="30" y="27"/>
                    <a:pt x="30" y="27"/>
                    <a:pt x="30" y="27"/>
                  </a:cubicBezTo>
                  <a:cubicBezTo>
                    <a:pt x="30" y="28"/>
                    <a:pt x="30" y="28"/>
                    <a:pt x="30" y="28"/>
                  </a:cubicBezTo>
                  <a:cubicBezTo>
                    <a:pt x="30" y="28"/>
                    <a:pt x="30" y="28"/>
                    <a:pt x="30" y="28"/>
                  </a:cubicBezTo>
                  <a:cubicBezTo>
                    <a:pt x="30" y="27"/>
                    <a:pt x="30" y="27"/>
                    <a:pt x="30" y="27"/>
                  </a:cubicBezTo>
                  <a:close/>
                  <a:moveTo>
                    <a:pt x="20" y="10"/>
                  </a:moveTo>
                  <a:cubicBezTo>
                    <a:pt x="20" y="10"/>
                    <a:pt x="20" y="10"/>
                    <a:pt x="20" y="10"/>
                  </a:cubicBezTo>
                  <a:cubicBezTo>
                    <a:pt x="20" y="10"/>
                    <a:pt x="20" y="10"/>
                    <a:pt x="20" y="10"/>
                  </a:cubicBezTo>
                  <a:cubicBezTo>
                    <a:pt x="20" y="9"/>
                    <a:pt x="20" y="9"/>
                    <a:pt x="20" y="9"/>
                  </a:cubicBezTo>
                  <a:cubicBezTo>
                    <a:pt x="20" y="9"/>
                    <a:pt x="20" y="9"/>
                    <a:pt x="20" y="9"/>
                  </a:cubicBezTo>
                  <a:cubicBezTo>
                    <a:pt x="21" y="9"/>
                    <a:pt x="21" y="9"/>
                    <a:pt x="21" y="9"/>
                  </a:cubicBezTo>
                  <a:cubicBezTo>
                    <a:pt x="21" y="10"/>
                    <a:pt x="21" y="10"/>
                    <a:pt x="21" y="10"/>
                  </a:cubicBezTo>
                  <a:cubicBezTo>
                    <a:pt x="21" y="11"/>
                    <a:pt x="21" y="11"/>
                    <a:pt x="21" y="11"/>
                  </a:cubicBezTo>
                  <a:cubicBezTo>
                    <a:pt x="21" y="11"/>
                    <a:pt x="21" y="12"/>
                    <a:pt x="20" y="12"/>
                  </a:cubicBezTo>
                  <a:cubicBezTo>
                    <a:pt x="21" y="12"/>
                    <a:pt x="21" y="12"/>
                    <a:pt x="21" y="12"/>
                  </a:cubicBezTo>
                  <a:cubicBezTo>
                    <a:pt x="20" y="13"/>
                    <a:pt x="20" y="13"/>
                    <a:pt x="20" y="13"/>
                  </a:cubicBezTo>
                  <a:cubicBezTo>
                    <a:pt x="19" y="13"/>
                    <a:pt x="19" y="13"/>
                    <a:pt x="19" y="13"/>
                  </a:cubicBezTo>
                  <a:cubicBezTo>
                    <a:pt x="19" y="13"/>
                    <a:pt x="19" y="13"/>
                    <a:pt x="19" y="13"/>
                  </a:cubicBezTo>
                  <a:cubicBezTo>
                    <a:pt x="19" y="13"/>
                    <a:pt x="19" y="13"/>
                    <a:pt x="19" y="13"/>
                  </a:cubicBezTo>
                  <a:cubicBezTo>
                    <a:pt x="19" y="13"/>
                    <a:pt x="19" y="12"/>
                    <a:pt x="18" y="12"/>
                  </a:cubicBezTo>
                  <a:cubicBezTo>
                    <a:pt x="18" y="12"/>
                    <a:pt x="18" y="12"/>
                    <a:pt x="18" y="12"/>
                  </a:cubicBezTo>
                  <a:cubicBezTo>
                    <a:pt x="18" y="12"/>
                    <a:pt x="18" y="12"/>
                    <a:pt x="18" y="12"/>
                  </a:cubicBezTo>
                  <a:cubicBezTo>
                    <a:pt x="18" y="12"/>
                    <a:pt x="18" y="12"/>
                    <a:pt x="18" y="12"/>
                  </a:cubicBezTo>
                  <a:cubicBezTo>
                    <a:pt x="19" y="12"/>
                    <a:pt x="19" y="12"/>
                    <a:pt x="19" y="12"/>
                  </a:cubicBezTo>
                  <a:cubicBezTo>
                    <a:pt x="20" y="12"/>
                    <a:pt x="20" y="11"/>
                    <a:pt x="20" y="10"/>
                  </a:cubicBezTo>
                  <a:close/>
                  <a:moveTo>
                    <a:pt x="18" y="8"/>
                  </a:moveTo>
                  <a:cubicBezTo>
                    <a:pt x="18" y="8"/>
                    <a:pt x="18" y="8"/>
                    <a:pt x="18" y="8"/>
                  </a:cubicBezTo>
                  <a:cubicBezTo>
                    <a:pt x="18" y="8"/>
                    <a:pt x="19" y="8"/>
                    <a:pt x="19" y="8"/>
                  </a:cubicBezTo>
                  <a:cubicBezTo>
                    <a:pt x="19" y="8"/>
                    <a:pt x="19" y="8"/>
                    <a:pt x="19" y="8"/>
                  </a:cubicBezTo>
                  <a:cubicBezTo>
                    <a:pt x="19" y="9"/>
                    <a:pt x="19" y="9"/>
                    <a:pt x="19" y="10"/>
                  </a:cubicBezTo>
                  <a:cubicBezTo>
                    <a:pt x="19" y="10"/>
                    <a:pt x="18" y="10"/>
                    <a:pt x="18" y="11"/>
                  </a:cubicBezTo>
                  <a:cubicBezTo>
                    <a:pt x="18" y="11"/>
                    <a:pt x="18" y="11"/>
                    <a:pt x="18" y="11"/>
                  </a:cubicBezTo>
                  <a:cubicBezTo>
                    <a:pt x="18" y="10"/>
                    <a:pt x="18" y="9"/>
                    <a:pt x="18" y="9"/>
                  </a:cubicBezTo>
                  <a:cubicBezTo>
                    <a:pt x="18" y="9"/>
                    <a:pt x="18" y="9"/>
                    <a:pt x="18" y="9"/>
                  </a:cubicBezTo>
                  <a:cubicBezTo>
                    <a:pt x="18" y="9"/>
                    <a:pt x="17" y="8"/>
                    <a:pt x="17" y="8"/>
                  </a:cubicBezTo>
                  <a:lnTo>
                    <a:pt x="18" y="8"/>
                  </a:lnTo>
                  <a:close/>
                </a:path>
              </a:pathLst>
            </a:custGeom>
            <a:solidFill>
              <a:srgbClr val="FFFFFF"/>
            </a:solidFill>
            <a:ln w="9525">
              <a:noFill/>
              <a:round/>
              <a:headEnd/>
              <a:tailEnd/>
            </a:ln>
          </p:spPr>
          <p:txBody>
            <a:bodyPr/>
            <a:lstStyle/>
            <a:p>
              <a:pPr>
                <a:defRPr/>
              </a:pPr>
              <a:endParaRPr lang="en-US"/>
            </a:p>
          </p:txBody>
        </p:sp>
        <p:sp>
          <p:nvSpPr>
            <p:cNvPr id="257" name="Freeform 1679"/>
            <p:cNvSpPr>
              <a:spLocks/>
            </p:cNvSpPr>
            <p:nvPr userDrawn="1"/>
          </p:nvSpPr>
          <p:spPr bwMode="auto">
            <a:xfrm>
              <a:off x="291" y="302"/>
              <a:ext cx="4" cy="4"/>
            </a:xfrm>
            <a:custGeom>
              <a:avLst/>
              <a:gdLst/>
              <a:ahLst/>
              <a:cxnLst>
                <a:cxn ang="0">
                  <a:pos x="2" y="1"/>
                </a:cxn>
                <a:cxn ang="0">
                  <a:pos x="1" y="1"/>
                </a:cxn>
                <a:cxn ang="0">
                  <a:pos x="2" y="0"/>
                </a:cxn>
                <a:cxn ang="0">
                  <a:pos x="2" y="0"/>
                </a:cxn>
                <a:cxn ang="0">
                  <a:pos x="1" y="0"/>
                </a:cxn>
                <a:cxn ang="0">
                  <a:pos x="1" y="1"/>
                </a:cxn>
                <a:cxn ang="0">
                  <a:pos x="0" y="1"/>
                </a:cxn>
                <a:cxn ang="0">
                  <a:pos x="0" y="2"/>
                </a:cxn>
                <a:cxn ang="0">
                  <a:pos x="0" y="2"/>
                </a:cxn>
                <a:cxn ang="0">
                  <a:pos x="0" y="3"/>
                </a:cxn>
                <a:cxn ang="0">
                  <a:pos x="0" y="3"/>
                </a:cxn>
                <a:cxn ang="0">
                  <a:pos x="1" y="3"/>
                </a:cxn>
                <a:cxn ang="0">
                  <a:pos x="2" y="2"/>
                </a:cxn>
                <a:cxn ang="0">
                  <a:pos x="2" y="1"/>
                </a:cxn>
              </a:cxnLst>
              <a:rect l="0" t="0" r="r" b="b"/>
              <a:pathLst>
                <a:path w="2" h="3">
                  <a:moveTo>
                    <a:pt x="2" y="1"/>
                  </a:moveTo>
                  <a:cubicBezTo>
                    <a:pt x="1" y="1"/>
                    <a:pt x="1" y="1"/>
                    <a:pt x="1" y="1"/>
                  </a:cubicBezTo>
                  <a:cubicBezTo>
                    <a:pt x="2" y="1"/>
                    <a:pt x="2" y="0"/>
                    <a:pt x="2" y="0"/>
                  </a:cubicBezTo>
                  <a:cubicBezTo>
                    <a:pt x="2" y="0"/>
                    <a:pt x="2" y="0"/>
                    <a:pt x="2"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3"/>
                    <a:pt x="0" y="3"/>
                    <a:pt x="0" y="3"/>
                  </a:cubicBezTo>
                  <a:cubicBezTo>
                    <a:pt x="0" y="3"/>
                    <a:pt x="0" y="3"/>
                    <a:pt x="0" y="3"/>
                  </a:cubicBezTo>
                  <a:cubicBezTo>
                    <a:pt x="1" y="3"/>
                    <a:pt x="1" y="3"/>
                    <a:pt x="1" y="3"/>
                  </a:cubicBezTo>
                  <a:cubicBezTo>
                    <a:pt x="2" y="2"/>
                    <a:pt x="2" y="2"/>
                    <a:pt x="2" y="2"/>
                  </a:cubicBezTo>
                  <a:lnTo>
                    <a:pt x="2" y="1"/>
                  </a:lnTo>
                  <a:close/>
                </a:path>
              </a:pathLst>
            </a:custGeom>
            <a:solidFill>
              <a:srgbClr val="FFFFFF"/>
            </a:solidFill>
            <a:ln w="9525">
              <a:noFill/>
              <a:round/>
              <a:headEnd/>
              <a:tailEnd/>
            </a:ln>
          </p:spPr>
          <p:txBody>
            <a:bodyPr/>
            <a:lstStyle/>
            <a:p>
              <a:pPr>
                <a:defRPr/>
              </a:pPr>
              <a:endParaRPr lang="en-US"/>
            </a:p>
          </p:txBody>
        </p:sp>
      </p:grpSp>
      <p:sp>
        <p:nvSpPr>
          <p:cNvPr id="258" name="Rectangle 1680"/>
          <p:cNvSpPr>
            <a:spLocks noChangeArrowheads="1"/>
          </p:cNvSpPr>
          <p:nvPr userDrawn="1"/>
        </p:nvSpPr>
        <p:spPr bwMode="auto">
          <a:xfrm>
            <a:off x="0" y="6669088"/>
            <a:ext cx="9144000" cy="200025"/>
          </a:xfrm>
          <a:prstGeom prst="rect">
            <a:avLst/>
          </a:prstGeom>
          <a:solidFill>
            <a:srgbClr val="00783C"/>
          </a:solidFill>
          <a:ln w="9525">
            <a:noFill/>
            <a:miter lim="800000"/>
            <a:headEnd/>
            <a:tailEnd/>
          </a:ln>
          <a:effectLst/>
        </p:spPr>
        <p:txBody>
          <a:bodyPr wrap="none" anchor="ctr"/>
          <a:lstStyle/>
          <a:p>
            <a:pPr>
              <a:defRPr/>
            </a:pPr>
            <a:endParaRPr lang="en-US"/>
          </a:p>
        </p:txBody>
      </p:sp>
      <p:grpSp>
        <p:nvGrpSpPr>
          <p:cNvPr id="259" name="Group 1684"/>
          <p:cNvGrpSpPr>
            <a:grpSpLocks/>
          </p:cNvGrpSpPr>
          <p:nvPr userDrawn="1"/>
        </p:nvGrpSpPr>
        <p:grpSpPr bwMode="auto">
          <a:xfrm flipH="1">
            <a:off x="6376988" y="6350"/>
            <a:ext cx="2767012" cy="2501900"/>
            <a:chOff x="0" y="2744"/>
            <a:chExt cx="1740" cy="1576"/>
          </a:xfrm>
        </p:grpSpPr>
        <p:sp>
          <p:nvSpPr>
            <p:cNvPr id="260" name="Freeform 1685"/>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defRPr/>
              </a:pPr>
              <a:endParaRPr lang="en-US"/>
            </a:p>
          </p:txBody>
        </p:sp>
        <p:sp>
          <p:nvSpPr>
            <p:cNvPr id="261" name="Freeform 1686"/>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defRPr/>
              </a:pPr>
              <a:endParaRPr lang="en-US"/>
            </a:p>
          </p:txBody>
        </p:sp>
      </p:grpSp>
      <p:sp>
        <p:nvSpPr>
          <p:cNvPr id="262" name="Rectangle 1034"/>
          <p:cNvSpPr>
            <a:spLocks noChangeArrowheads="1"/>
          </p:cNvSpPr>
          <p:nvPr userDrawn="1"/>
        </p:nvSpPr>
        <p:spPr bwMode="auto">
          <a:xfrm>
            <a:off x="236538" y="-9525"/>
            <a:ext cx="8912225" cy="3776663"/>
          </a:xfrm>
          <a:prstGeom prst="rect">
            <a:avLst/>
          </a:prstGeom>
          <a:noFill/>
          <a:ln w="9525">
            <a:noFill/>
            <a:miter lim="800000"/>
            <a:headEnd/>
            <a:tailEnd/>
          </a:ln>
        </p:spPr>
        <p:txBody>
          <a:bodyPr/>
          <a:lstStyle/>
          <a:p>
            <a:pPr>
              <a:defRPr/>
            </a:pPr>
            <a:endParaRPr lang="en-US"/>
          </a:p>
        </p:txBody>
      </p:sp>
      <p:sp>
        <p:nvSpPr>
          <p:cNvPr id="263" name="Line 1086"/>
          <p:cNvSpPr>
            <a:spLocks noChangeShapeType="1"/>
          </p:cNvSpPr>
          <p:nvPr userDrawn="1"/>
        </p:nvSpPr>
        <p:spPr bwMode="auto">
          <a:xfrm>
            <a:off x="484188" y="617538"/>
            <a:ext cx="1587" cy="1587"/>
          </a:xfrm>
          <a:prstGeom prst="line">
            <a:avLst/>
          </a:prstGeom>
          <a:noFill/>
          <a:ln w="9525">
            <a:noFill/>
            <a:round/>
            <a:headEnd/>
            <a:tailEnd/>
          </a:ln>
        </p:spPr>
        <p:txBody>
          <a:bodyPr/>
          <a:lstStyle/>
          <a:p>
            <a:pPr>
              <a:defRPr/>
            </a:pPr>
            <a:endParaRPr lang="en-US"/>
          </a:p>
        </p:txBody>
      </p:sp>
      <p:sp>
        <p:nvSpPr>
          <p:cNvPr id="264" name="Line 1087"/>
          <p:cNvSpPr>
            <a:spLocks noChangeShapeType="1"/>
          </p:cNvSpPr>
          <p:nvPr userDrawn="1"/>
        </p:nvSpPr>
        <p:spPr bwMode="auto">
          <a:xfrm>
            <a:off x="484188" y="617538"/>
            <a:ext cx="1587" cy="1587"/>
          </a:xfrm>
          <a:prstGeom prst="line">
            <a:avLst/>
          </a:prstGeom>
          <a:noFill/>
          <a:ln w="9525">
            <a:noFill/>
            <a:round/>
            <a:headEnd/>
            <a:tailEnd/>
          </a:ln>
        </p:spPr>
        <p:txBody>
          <a:bodyPr/>
          <a:lstStyle/>
          <a:p>
            <a:pPr>
              <a:defRPr/>
            </a:pPr>
            <a:endParaRPr lang="en-US"/>
          </a:p>
        </p:txBody>
      </p:sp>
      <p:sp>
        <p:nvSpPr>
          <p:cNvPr id="265" name="Rectangle 1088"/>
          <p:cNvSpPr>
            <a:spLocks noChangeArrowheads="1"/>
          </p:cNvSpPr>
          <p:nvPr userDrawn="1"/>
        </p:nvSpPr>
        <p:spPr bwMode="auto">
          <a:xfrm>
            <a:off x="484188" y="617538"/>
            <a:ext cx="1587" cy="1587"/>
          </a:xfrm>
          <a:prstGeom prst="rect">
            <a:avLst/>
          </a:prstGeom>
          <a:solidFill>
            <a:srgbClr val="000000"/>
          </a:solidFill>
          <a:ln w="9525">
            <a:noFill/>
            <a:miter lim="800000"/>
            <a:headEnd/>
            <a:tailEnd/>
          </a:ln>
        </p:spPr>
        <p:txBody>
          <a:bodyPr/>
          <a:lstStyle/>
          <a:p>
            <a:pPr>
              <a:defRPr/>
            </a:pPr>
            <a:endParaRPr lang="en-US"/>
          </a:p>
        </p:txBody>
      </p:sp>
      <p:sp>
        <p:nvSpPr>
          <p:cNvPr id="266" name="Rectangle 1089"/>
          <p:cNvSpPr>
            <a:spLocks noChangeArrowheads="1"/>
          </p:cNvSpPr>
          <p:nvPr userDrawn="1"/>
        </p:nvSpPr>
        <p:spPr bwMode="auto">
          <a:xfrm>
            <a:off x="484188" y="617538"/>
            <a:ext cx="1587" cy="1587"/>
          </a:xfrm>
          <a:prstGeom prst="rect">
            <a:avLst/>
          </a:prstGeom>
          <a:noFill/>
          <a:ln w="9525">
            <a:noFill/>
            <a:miter lim="800000"/>
            <a:headEnd/>
            <a:tailEnd/>
          </a:ln>
        </p:spPr>
        <p:txBody>
          <a:bodyPr/>
          <a:lstStyle/>
          <a:p>
            <a:pPr>
              <a:defRPr/>
            </a:pPr>
            <a:endParaRPr lang="en-US"/>
          </a:p>
        </p:txBody>
      </p:sp>
      <p:sp>
        <p:nvSpPr>
          <p:cNvPr id="267" name="Freeform 1098"/>
          <p:cNvSpPr>
            <a:spLocks/>
          </p:cNvSpPr>
          <p:nvPr userDrawn="1"/>
        </p:nvSpPr>
        <p:spPr bwMode="auto">
          <a:xfrm>
            <a:off x="487363" y="617538"/>
            <a:ext cx="3175"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defRPr/>
            </a:pPr>
            <a:endParaRPr lang="en-US"/>
          </a:p>
        </p:txBody>
      </p:sp>
      <p:sp>
        <p:nvSpPr>
          <p:cNvPr id="268" name="Freeform 1115"/>
          <p:cNvSpPr>
            <a:spLocks/>
          </p:cNvSpPr>
          <p:nvPr userDrawn="1"/>
        </p:nvSpPr>
        <p:spPr bwMode="auto">
          <a:xfrm>
            <a:off x="458788" y="473075"/>
            <a:ext cx="3175"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defRPr/>
            </a:pPr>
            <a:endParaRPr lang="en-US"/>
          </a:p>
        </p:txBody>
      </p:sp>
      <p:sp>
        <p:nvSpPr>
          <p:cNvPr id="269" name="Freeform 1120"/>
          <p:cNvSpPr>
            <a:spLocks/>
          </p:cNvSpPr>
          <p:nvPr userDrawn="1"/>
        </p:nvSpPr>
        <p:spPr bwMode="auto">
          <a:xfrm>
            <a:off x="458788" y="463550"/>
            <a:ext cx="3175"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defRPr/>
            </a:pPr>
            <a:endParaRPr lang="en-US"/>
          </a:p>
        </p:txBody>
      </p:sp>
      <p:sp>
        <p:nvSpPr>
          <p:cNvPr id="270" name="Freeform 1134"/>
          <p:cNvSpPr>
            <a:spLocks/>
          </p:cNvSpPr>
          <p:nvPr userDrawn="1"/>
        </p:nvSpPr>
        <p:spPr bwMode="auto">
          <a:xfrm>
            <a:off x="703263" y="514350"/>
            <a:ext cx="3175"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defRPr/>
            </a:pPr>
            <a:endParaRPr lang="en-US"/>
          </a:p>
        </p:txBody>
      </p:sp>
      <p:sp>
        <p:nvSpPr>
          <p:cNvPr id="271" name="Freeform 1141"/>
          <p:cNvSpPr>
            <a:spLocks/>
          </p:cNvSpPr>
          <p:nvPr userDrawn="1"/>
        </p:nvSpPr>
        <p:spPr bwMode="auto">
          <a:xfrm>
            <a:off x="706438" y="479425"/>
            <a:ext cx="1587"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defRPr/>
            </a:pPr>
            <a:endParaRPr lang="en-US"/>
          </a:p>
        </p:txBody>
      </p:sp>
      <p:sp>
        <p:nvSpPr>
          <p:cNvPr id="272" name="Freeform 1148"/>
          <p:cNvSpPr>
            <a:spLocks/>
          </p:cNvSpPr>
          <p:nvPr userDrawn="1"/>
        </p:nvSpPr>
        <p:spPr bwMode="auto">
          <a:xfrm>
            <a:off x="693738" y="460375"/>
            <a:ext cx="3175"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defRPr/>
            </a:pPr>
            <a:endParaRPr lang="en-US"/>
          </a:p>
        </p:txBody>
      </p:sp>
      <p:sp>
        <p:nvSpPr>
          <p:cNvPr id="273" name="Freeform 1150"/>
          <p:cNvSpPr>
            <a:spLocks/>
          </p:cNvSpPr>
          <p:nvPr userDrawn="1"/>
        </p:nvSpPr>
        <p:spPr bwMode="auto">
          <a:xfrm>
            <a:off x="684213" y="447675"/>
            <a:ext cx="1587"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defRPr/>
            </a:pPr>
            <a:endParaRPr lang="en-US"/>
          </a:p>
        </p:txBody>
      </p:sp>
      <p:sp>
        <p:nvSpPr>
          <p:cNvPr id="274" name="Freeform 1152"/>
          <p:cNvSpPr>
            <a:spLocks/>
          </p:cNvSpPr>
          <p:nvPr userDrawn="1"/>
        </p:nvSpPr>
        <p:spPr bwMode="auto">
          <a:xfrm>
            <a:off x="684213" y="447675"/>
            <a:ext cx="3175"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defRPr/>
            </a:pPr>
            <a:endParaRPr lang="en-US"/>
          </a:p>
        </p:txBody>
      </p:sp>
      <p:sp>
        <p:nvSpPr>
          <p:cNvPr id="275" name="Freeform 1154"/>
          <p:cNvSpPr>
            <a:spLocks/>
          </p:cNvSpPr>
          <p:nvPr userDrawn="1"/>
        </p:nvSpPr>
        <p:spPr bwMode="auto">
          <a:xfrm>
            <a:off x="665163" y="43497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defRPr/>
            </a:pPr>
            <a:endParaRPr lang="en-US"/>
          </a:p>
        </p:txBody>
      </p:sp>
      <p:sp>
        <p:nvSpPr>
          <p:cNvPr id="276" name="Freeform 1156"/>
          <p:cNvSpPr>
            <a:spLocks/>
          </p:cNvSpPr>
          <p:nvPr userDrawn="1"/>
        </p:nvSpPr>
        <p:spPr bwMode="auto">
          <a:xfrm>
            <a:off x="665163" y="431800"/>
            <a:ext cx="3175"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defRPr/>
            </a:pPr>
            <a:endParaRPr lang="en-US"/>
          </a:p>
        </p:txBody>
      </p:sp>
      <p:sp>
        <p:nvSpPr>
          <p:cNvPr id="277" name="Freeform 1163"/>
          <p:cNvSpPr>
            <a:spLocks/>
          </p:cNvSpPr>
          <p:nvPr userDrawn="1"/>
        </p:nvSpPr>
        <p:spPr bwMode="auto">
          <a:xfrm>
            <a:off x="611188" y="415925"/>
            <a:ext cx="6350"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defRPr/>
            </a:pPr>
            <a:endParaRPr lang="en-US"/>
          </a:p>
        </p:txBody>
      </p:sp>
      <p:sp>
        <p:nvSpPr>
          <p:cNvPr id="278" name="Freeform 1172"/>
          <p:cNvSpPr>
            <a:spLocks/>
          </p:cNvSpPr>
          <p:nvPr userDrawn="1"/>
        </p:nvSpPr>
        <p:spPr bwMode="auto">
          <a:xfrm>
            <a:off x="582613" y="476250"/>
            <a:ext cx="3175"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defRPr/>
            </a:pPr>
            <a:endParaRPr lang="en-US"/>
          </a:p>
        </p:txBody>
      </p:sp>
      <p:sp>
        <p:nvSpPr>
          <p:cNvPr id="279" name="Freeform 1177"/>
          <p:cNvSpPr>
            <a:spLocks/>
          </p:cNvSpPr>
          <p:nvPr userDrawn="1"/>
        </p:nvSpPr>
        <p:spPr bwMode="auto">
          <a:xfrm>
            <a:off x="557213" y="534988"/>
            <a:ext cx="3175"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defRPr/>
            </a:pPr>
            <a:endParaRPr lang="en-US"/>
          </a:p>
        </p:txBody>
      </p:sp>
      <p:sp>
        <p:nvSpPr>
          <p:cNvPr id="280" name="Freeform 1180"/>
          <p:cNvSpPr>
            <a:spLocks/>
          </p:cNvSpPr>
          <p:nvPr userDrawn="1"/>
        </p:nvSpPr>
        <p:spPr bwMode="auto">
          <a:xfrm>
            <a:off x="560388" y="530225"/>
            <a:ext cx="3175"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defRPr/>
            </a:pPr>
            <a:endParaRPr lang="en-US"/>
          </a:p>
        </p:txBody>
      </p:sp>
      <p:sp>
        <p:nvSpPr>
          <p:cNvPr id="281" name="Line 1187"/>
          <p:cNvSpPr>
            <a:spLocks noChangeShapeType="1"/>
          </p:cNvSpPr>
          <p:nvPr userDrawn="1"/>
        </p:nvSpPr>
        <p:spPr bwMode="auto">
          <a:xfrm>
            <a:off x="569913" y="520700"/>
            <a:ext cx="1587" cy="1588"/>
          </a:xfrm>
          <a:prstGeom prst="line">
            <a:avLst/>
          </a:prstGeom>
          <a:noFill/>
          <a:ln w="9525">
            <a:noFill/>
            <a:round/>
            <a:headEnd/>
            <a:tailEnd/>
          </a:ln>
        </p:spPr>
        <p:txBody>
          <a:bodyPr/>
          <a:lstStyle/>
          <a:p>
            <a:pPr>
              <a:defRPr/>
            </a:pPr>
            <a:endParaRPr lang="en-US"/>
          </a:p>
        </p:txBody>
      </p:sp>
      <p:sp>
        <p:nvSpPr>
          <p:cNvPr id="282" name="Line 1188"/>
          <p:cNvSpPr>
            <a:spLocks noChangeShapeType="1"/>
          </p:cNvSpPr>
          <p:nvPr userDrawn="1"/>
        </p:nvSpPr>
        <p:spPr bwMode="auto">
          <a:xfrm>
            <a:off x="569913" y="520700"/>
            <a:ext cx="1587" cy="1588"/>
          </a:xfrm>
          <a:prstGeom prst="line">
            <a:avLst/>
          </a:prstGeom>
          <a:noFill/>
          <a:ln w="9525">
            <a:noFill/>
            <a:round/>
            <a:headEnd/>
            <a:tailEnd/>
          </a:ln>
        </p:spPr>
        <p:txBody>
          <a:bodyPr/>
          <a:lstStyle/>
          <a:p>
            <a:pPr>
              <a:defRPr/>
            </a:pPr>
            <a:endParaRPr lang="en-US"/>
          </a:p>
        </p:txBody>
      </p:sp>
      <p:sp>
        <p:nvSpPr>
          <p:cNvPr id="283" name="Freeform 1208"/>
          <p:cNvSpPr>
            <a:spLocks/>
          </p:cNvSpPr>
          <p:nvPr userDrawn="1"/>
        </p:nvSpPr>
        <p:spPr bwMode="auto">
          <a:xfrm>
            <a:off x="595313" y="557213"/>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defRPr/>
            </a:pPr>
            <a:endParaRPr lang="en-US"/>
          </a:p>
        </p:txBody>
      </p:sp>
      <p:sp>
        <p:nvSpPr>
          <p:cNvPr id="284" name="Freeform 1210"/>
          <p:cNvSpPr>
            <a:spLocks/>
          </p:cNvSpPr>
          <p:nvPr userDrawn="1"/>
        </p:nvSpPr>
        <p:spPr bwMode="auto">
          <a:xfrm>
            <a:off x="595313" y="557213"/>
            <a:ext cx="3175"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defRPr/>
            </a:pPr>
            <a:endParaRPr lang="en-US"/>
          </a:p>
        </p:txBody>
      </p:sp>
      <p:sp>
        <p:nvSpPr>
          <p:cNvPr id="285" name="Freeform 1214"/>
          <p:cNvSpPr>
            <a:spLocks/>
          </p:cNvSpPr>
          <p:nvPr userDrawn="1"/>
        </p:nvSpPr>
        <p:spPr bwMode="auto">
          <a:xfrm>
            <a:off x="595313" y="557213"/>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defRPr/>
            </a:pPr>
            <a:endParaRPr lang="en-US"/>
          </a:p>
        </p:txBody>
      </p:sp>
      <p:sp>
        <p:nvSpPr>
          <p:cNvPr id="286" name="Rectangle 1215"/>
          <p:cNvSpPr>
            <a:spLocks noChangeArrowheads="1"/>
          </p:cNvSpPr>
          <p:nvPr userDrawn="1"/>
        </p:nvSpPr>
        <p:spPr bwMode="auto">
          <a:xfrm>
            <a:off x="595313" y="627063"/>
            <a:ext cx="1587" cy="1587"/>
          </a:xfrm>
          <a:prstGeom prst="rect">
            <a:avLst/>
          </a:prstGeom>
          <a:solidFill>
            <a:srgbClr val="000000"/>
          </a:solidFill>
          <a:ln w="9525">
            <a:noFill/>
            <a:miter lim="800000"/>
            <a:headEnd/>
            <a:tailEnd/>
          </a:ln>
        </p:spPr>
        <p:txBody>
          <a:bodyPr/>
          <a:lstStyle/>
          <a:p>
            <a:pPr>
              <a:defRPr/>
            </a:pPr>
            <a:endParaRPr lang="en-US"/>
          </a:p>
        </p:txBody>
      </p:sp>
      <p:sp>
        <p:nvSpPr>
          <p:cNvPr id="287" name="Freeform 1217"/>
          <p:cNvSpPr>
            <a:spLocks/>
          </p:cNvSpPr>
          <p:nvPr userDrawn="1"/>
        </p:nvSpPr>
        <p:spPr bwMode="auto">
          <a:xfrm>
            <a:off x="595313" y="6270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a:p>
        </p:txBody>
      </p:sp>
      <p:sp>
        <p:nvSpPr>
          <p:cNvPr id="288" name="Freeform 1219"/>
          <p:cNvSpPr>
            <a:spLocks/>
          </p:cNvSpPr>
          <p:nvPr userDrawn="1"/>
        </p:nvSpPr>
        <p:spPr bwMode="auto">
          <a:xfrm>
            <a:off x="731838" y="541338"/>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defRPr/>
            </a:pPr>
            <a:endParaRPr lang="en-US"/>
          </a:p>
        </p:txBody>
      </p:sp>
      <p:sp>
        <p:nvSpPr>
          <p:cNvPr id="289" name="Freeform 1221"/>
          <p:cNvSpPr>
            <a:spLocks/>
          </p:cNvSpPr>
          <p:nvPr userDrawn="1"/>
        </p:nvSpPr>
        <p:spPr bwMode="auto">
          <a:xfrm>
            <a:off x="731838" y="541338"/>
            <a:ext cx="3175"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defRPr/>
            </a:pPr>
            <a:endParaRPr lang="en-US"/>
          </a:p>
        </p:txBody>
      </p:sp>
      <p:sp>
        <p:nvSpPr>
          <p:cNvPr id="290" name="Freeform 1234"/>
          <p:cNvSpPr>
            <a:spLocks/>
          </p:cNvSpPr>
          <p:nvPr userDrawn="1"/>
        </p:nvSpPr>
        <p:spPr bwMode="auto">
          <a:xfrm>
            <a:off x="722313" y="550863"/>
            <a:ext cx="3175"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a:p>
        </p:txBody>
      </p:sp>
      <p:sp>
        <p:nvSpPr>
          <p:cNvPr id="291" name="Line 1237"/>
          <p:cNvSpPr>
            <a:spLocks noChangeShapeType="1"/>
          </p:cNvSpPr>
          <p:nvPr userDrawn="1"/>
        </p:nvSpPr>
        <p:spPr bwMode="auto">
          <a:xfrm>
            <a:off x="728663" y="544513"/>
            <a:ext cx="1587" cy="1587"/>
          </a:xfrm>
          <a:prstGeom prst="line">
            <a:avLst/>
          </a:prstGeom>
          <a:noFill/>
          <a:ln w="9525">
            <a:noFill/>
            <a:round/>
            <a:headEnd/>
            <a:tailEnd/>
          </a:ln>
        </p:spPr>
        <p:txBody>
          <a:bodyPr/>
          <a:lstStyle/>
          <a:p>
            <a:pPr>
              <a:defRPr/>
            </a:pPr>
            <a:endParaRPr lang="en-US"/>
          </a:p>
        </p:txBody>
      </p:sp>
      <p:sp>
        <p:nvSpPr>
          <p:cNvPr id="292" name="Line 1238"/>
          <p:cNvSpPr>
            <a:spLocks noChangeShapeType="1"/>
          </p:cNvSpPr>
          <p:nvPr userDrawn="1"/>
        </p:nvSpPr>
        <p:spPr bwMode="auto">
          <a:xfrm>
            <a:off x="728663" y="544513"/>
            <a:ext cx="1587" cy="1587"/>
          </a:xfrm>
          <a:prstGeom prst="line">
            <a:avLst/>
          </a:prstGeom>
          <a:noFill/>
          <a:ln w="9525">
            <a:noFill/>
            <a:round/>
            <a:headEnd/>
            <a:tailEnd/>
          </a:ln>
        </p:spPr>
        <p:txBody>
          <a:bodyPr/>
          <a:lstStyle/>
          <a:p>
            <a:pPr>
              <a:defRPr/>
            </a:pPr>
            <a:endParaRPr lang="en-US"/>
          </a:p>
        </p:txBody>
      </p:sp>
      <p:sp>
        <p:nvSpPr>
          <p:cNvPr id="293" name="Freeform 1240"/>
          <p:cNvSpPr>
            <a:spLocks/>
          </p:cNvSpPr>
          <p:nvPr userDrawn="1"/>
        </p:nvSpPr>
        <p:spPr bwMode="auto">
          <a:xfrm>
            <a:off x="728663" y="541338"/>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defRPr/>
            </a:pPr>
            <a:endParaRPr lang="en-US"/>
          </a:p>
        </p:txBody>
      </p:sp>
      <p:sp>
        <p:nvSpPr>
          <p:cNvPr id="294" name="Freeform 1243"/>
          <p:cNvSpPr>
            <a:spLocks/>
          </p:cNvSpPr>
          <p:nvPr userDrawn="1"/>
        </p:nvSpPr>
        <p:spPr bwMode="auto">
          <a:xfrm>
            <a:off x="728663" y="538163"/>
            <a:ext cx="3175"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defRPr/>
            </a:pPr>
            <a:endParaRPr lang="en-US"/>
          </a:p>
        </p:txBody>
      </p:sp>
      <p:sp>
        <p:nvSpPr>
          <p:cNvPr id="295" name="Freeform 1246"/>
          <p:cNvSpPr>
            <a:spLocks/>
          </p:cNvSpPr>
          <p:nvPr userDrawn="1"/>
        </p:nvSpPr>
        <p:spPr bwMode="auto">
          <a:xfrm>
            <a:off x="725488" y="547688"/>
            <a:ext cx="3175"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defRPr/>
            </a:pPr>
            <a:endParaRPr lang="en-US"/>
          </a:p>
        </p:txBody>
      </p:sp>
      <p:sp>
        <p:nvSpPr>
          <p:cNvPr id="296" name="Freeform 1250"/>
          <p:cNvSpPr>
            <a:spLocks/>
          </p:cNvSpPr>
          <p:nvPr userDrawn="1"/>
        </p:nvSpPr>
        <p:spPr bwMode="auto">
          <a:xfrm>
            <a:off x="731838" y="53022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defRPr/>
            </a:pPr>
            <a:endParaRPr lang="en-US"/>
          </a:p>
        </p:txBody>
      </p:sp>
      <p:sp>
        <p:nvSpPr>
          <p:cNvPr id="297" name="Freeform 1252"/>
          <p:cNvSpPr>
            <a:spLocks/>
          </p:cNvSpPr>
          <p:nvPr userDrawn="1"/>
        </p:nvSpPr>
        <p:spPr bwMode="auto">
          <a:xfrm>
            <a:off x="731838" y="527050"/>
            <a:ext cx="3175"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defRPr/>
            </a:pPr>
            <a:endParaRPr lang="en-US"/>
          </a:p>
        </p:txBody>
      </p:sp>
      <p:sp>
        <p:nvSpPr>
          <p:cNvPr id="298" name="Freeform 1255"/>
          <p:cNvSpPr>
            <a:spLocks/>
          </p:cNvSpPr>
          <p:nvPr userDrawn="1"/>
        </p:nvSpPr>
        <p:spPr bwMode="auto">
          <a:xfrm>
            <a:off x="712788" y="550863"/>
            <a:ext cx="3175"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defRPr/>
            </a:pPr>
            <a:endParaRPr lang="en-US"/>
          </a:p>
        </p:txBody>
      </p:sp>
      <p:sp>
        <p:nvSpPr>
          <p:cNvPr id="299" name="Rectangle 1256"/>
          <p:cNvSpPr>
            <a:spLocks noChangeArrowheads="1"/>
          </p:cNvSpPr>
          <p:nvPr userDrawn="1"/>
        </p:nvSpPr>
        <p:spPr bwMode="auto">
          <a:xfrm>
            <a:off x="722313" y="550863"/>
            <a:ext cx="1587" cy="1587"/>
          </a:xfrm>
          <a:prstGeom prst="rect">
            <a:avLst/>
          </a:prstGeom>
          <a:solidFill>
            <a:srgbClr val="FFFFFF"/>
          </a:solidFill>
          <a:ln w="9525">
            <a:noFill/>
            <a:miter lim="800000"/>
            <a:headEnd/>
            <a:tailEnd/>
          </a:ln>
        </p:spPr>
        <p:txBody>
          <a:bodyPr/>
          <a:lstStyle/>
          <a:p>
            <a:pPr>
              <a:defRPr/>
            </a:pPr>
            <a:endParaRPr lang="en-US"/>
          </a:p>
        </p:txBody>
      </p:sp>
      <p:sp>
        <p:nvSpPr>
          <p:cNvPr id="300" name="Freeform 1258"/>
          <p:cNvSpPr>
            <a:spLocks/>
          </p:cNvSpPr>
          <p:nvPr userDrawn="1"/>
        </p:nvSpPr>
        <p:spPr bwMode="auto">
          <a:xfrm>
            <a:off x="722313" y="5508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a:p>
        </p:txBody>
      </p:sp>
      <p:sp>
        <p:nvSpPr>
          <p:cNvPr id="301" name="Freeform 1266"/>
          <p:cNvSpPr>
            <a:spLocks/>
          </p:cNvSpPr>
          <p:nvPr userDrawn="1"/>
        </p:nvSpPr>
        <p:spPr bwMode="auto">
          <a:xfrm>
            <a:off x="728663" y="534988"/>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a:p>
        </p:txBody>
      </p:sp>
      <p:sp>
        <p:nvSpPr>
          <p:cNvPr id="302" name="Freeform 1269"/>
          <p:cNvSpPr>
            <a:spLocks/>
          </p:cNvSpPr>
          <p:nvPr userDrawn="1"/>
        </p:nvSpPr>
        <p:spPr bwMode="auto">
          <a:xfrm>
            <a:off x="728663" y="530225"/>
            <a:ext cx="3175"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defRPr/>
            </a:pPr>
            <a:endParaRPr lang="en-US"/>
          </a:p>
        </p:txBody>
      </p:sp>
      <p:sp>
        <p:nvSpPr>
          <p:cNvPr id="303" name="Line 1270"/>
          <p:cNvSpPr>
            <a:spLocks noChangeShapeType="1"/>
          </p:cNvSpPr>
          <p:nvPr userDrawn="1"/>
        </p:nvSpPr>
        <p:spPr bwMode="auto">
          <a:xfrm>
            <a:off x="728663" y="530225"/>
            <a:ext cx="1587" cy="1588"/>
          </a:xfrm>
          <a:prstGeom prst="line">
            <a:avLst/>
          </a:prstGeom>
          <a:noFill/>
          <a:ln w="9525">
            <a:noFill/>
            <a:round/>
            <a:headEnd/>
            <a:tailEnd/>
          </a:ln>
        </p:spPr>
        <p:txBody>
          <a:bodyPr/>
          <a:lstStyle/>
          <a:p>
            <a:pPr>
              <a:defRPr/>
            </a:pPr>
            <a:endParaRPr lang="en-US"/>
          </a:p>
        </p:txBody>
      </p:sp>
      <p:sp>
        <p:nvSpPr>
          <p:cNvPr id="304" name="Line 1271"/>
          <p:cNvSpPr>
            <a:spLocks noChangeShapeType="1"/>
          </p:cNvSpPr>
          <p:nvPr userDrawn="1"/>
        </p:nvSpPr>
        <p:spPr bwMode="auto">
          <a:xfrm>
            <a:off x="728663" y="530225"/>
            <a:ext cx="1587" cy="1588"/>
          </a:xfrm>
          <a:prstGeom prst="line">
            <a:avLst/>
          </a:prstGeom>
          <a:noFill/>
          <a:ln w="9525">
            <a:noFill/>
            <a:round/>
            <a:headEnd/>
            <a:tailEnd/>
          </a:ln>
        </p:spPr>
        <p:txBody>
          <a:bodyPr/>
          <a:lstStyle/>
          <a:p>
            <a:pPr>
              <a:defRPr/>
            </a:pPr>
            <a:endParaRPr lang="en-US"/>
          </a:p>
        </p:txBody>
      </p:sp>
      <p:sp>
        <p:nvSpPr>
          <p:cNvPr id="305" name="Rectangle 1272"/>
          <p:cNvSpPr>
            <a:spLocks noChangeArrowheads="1"/>
          </p:cNvSpPr>
          <p:nvPr userDrawn="1"/>
        </p:nvSpPr>
        <p:spPr bwMode="auto">
          <a:xfrm>
            <a:off x="728663" y="530225"/>
            <a:ext cx="1587" cy="1588"/>
          </a:xfrm>
          <a:prstGeom prst="rect">
            <a:avLst/>
          </a:prstGeom>
          <a:solidFill>
            <a:srgbClr val="FFFFFF"/>
          </a:solidFill>
          <a:ln w="9525">
            <a:noFill/>
            <a:miter lim="800000"/>
            <a:headEnd/>
            <a:tailEnd/>
          </a:ln>
        </p:spPr>
        <p:txBody>
          <a:bodyPr/>
          <a:lstStyle/>
          <a:p>
            <a:pPr>
              <a:defRPr/>
            </a:pPr>
            <a:endParaRPr lang="en-US"/>
          </a:p>
        </p:txBody>
      </p:sp>
      <p:sp>
        <p:nvSpPr>
          <p:cNvPr id="306" name="Rectangle 1273"/>
          <p:cNvSpPr>
            <a:spLocks noChangeArrowheads="1"/>
          </p:cNvSpPr>
          <p:nvPr userDrawn="1"/>
        </p:nvSpPr>
        <p:spPr bwMode="auto">
          <a:xfrm>
            <a:off x="728663" y="530225"/>
            <a:ext cx="1587" cy="1588"/>
          </a:xfrm>
          <a:prstGeom prst="rect">
            <a:avLst/>
          </a:prstGeom>
          <a:noFill/>
          <a:ln w="9525">
            <a:noFill/>
            <a:miter lim="800000"/>
            <a:headEnd/>
            <a:tailEnd/>
          </a:ln>
        </p:spPr>
        <p:txBody>
          <a:bodyPr/>
          <a:lstStyle/>
          <a:p>
            <a:pPr>
              <a:defRPr/>
            </a:pPr>
            <a:endParaRPr lang="en-US"/>
          </a:p>
        </p:txBody>
      </p:sp>
      <p:sp>
        <p:nvSpPr>
          <p:cNvPr id="307" name="Line 1274"/>
          <p:cNvSpPr>
            <a:spLocks noChangeShapeType="1"/>
          </p:cNvSpPr>
          <p:nvPr userDrawn="1"/>
        </p:nvSpPr>
        <p:spPr bwMode="auto">
          <a:xfrm>
            <a:off x="728663" y="527050"/>
            <a:ext cx="1587" cy="1588"/>
          </a:xfrm>
          <a:prstGeom prst="line">
            <a:avLst/>
          </a:prstGeom>
          <a:noFill/>
          <a:ln w="9525">
            <a:noFill/>
            <a:round/>
            <a:headEnd/>
            <a:tailEnd/>
          </a:ln>
        </p:spPr>
        <p:txBody>
          <a:bodyPr/>
          <a:lstStyle/>
          <a:p>
            <a:pPr>
              <a:defRPr/>
            </a:pPr>
            <a:endParaRPr lang="en-US"/>
          </a:p>
        </p:txBody>
      </p:sp>
      <p:sp>
        <p:nvSpPr>
          <p:cNvPr id="308" name="Line 1275"/>
          <p:cNvSpPr>
            <a:spLocks noChangeShapeType="1"/>
          </p:cNvSpPr>
          <p:nvPr userDrawn="1"/>
        </p:nvSpPr>
        <p:spPr bwMode="auto">
          <a:xfrm>
            <a:off x="728663" y="527050"/>
            <a:ext cx="1587" cy="1588"/>
          </a:xfrm>
          <a:prstGeom prst="line">
            <a:avLst/>
          </a:prstGeom>
          <a:noFill/>
          <a:ln w="9525">
            <a:noFill/>
            <a:round/>
            <a:headEnd/>
            <a:tailEnd/>
          </a:ln>
        </p:spPr>
        <p:txBody>
          <a:bodyPr/>
          <a:lstStyle/>
          <a:p>
            <a:pPr>
              <a:defRPr/>
            </a:pPr>
            <a:endParaRPr lang="en-US"/>
          </a:p>
        </p:txBody>
      </p:sp>
      <p:sp>
        <p:nvSpPr>
          <p:cNvPr id="309" name="Freeform 1277"/>
          <p:cNvSpPr>
            <a:spLocks/>
          </p:cNvSpPr>
          <p:nvPr userDrawn="1"/>
        </p:nvSpPr>
        <p:spPr bwMode="auto">
          <a:xfrm>
            <a:off x="728663" y="523875"/>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defRPr/>
            </a:pPr>
            <a:endParaRPr lang="en-US"/>
          </a:p>
        </p:txBody>
      </p:sp>
      <p:sp>
        <p:nvSpPr>
          <p:cNvPr id="310" name="Freeform 1287"/>
          <p:cNvSpPr>
            <a:spLocks/>
          </p:cNvSpPr>
          <p:nvPr userDrawn="1"/>
        </p:nvSpPr>
        <p:spPr bwMode="auto">
          <a:xfrm>
            <a:off x="719138" y="514350"/>
            <a:ext cx="3175"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defRPr/>
            </a:pPr>
            <a:endParaRPr lang="en-US"/>
          </a:p>
        </p:txBody>
      </p:sp>
      <p:sp>
        <p:nvSpPr>
          <p:cNvPr id="311" name="Freeform 1290"/>
          <p:cNvSpPr>
            <a:spLocks/>
          </p:cNvSpPr>
          <p:nvPr userDrawn="1"/>
        </p:nvSpPr>
        <p:spPr bwMode="auto">
          <a:xfrm>
            <a:off x="719138" y="517525"/>
            <a:ext cx="3175"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defRPr/>
            </a:pPr>
            <a:endParaRPr lang="en-US"/>
          </a:p>
        </p:txBody>
      </p:sp>
      <p:sp>
        <p:nvSpPr>
          <p:cNvPr id="312" name="Rectangle 1335"/>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defRPr/>
            </a:pPr>
            <a:endParaRPr lang="en-US"/>
          </a:p>
        </p:txBody>
      </p:sp>
      <p:sp>
        <p:nvSpPr>
          <p:cNvPr id="313" name="Rectangle 1336"/>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defRPr/>
            </a:pPr>
            <a:endParaRPr lang="en-US"/>
          </a:p>
        </p:txBody>
      </p:sp>
      <p:sp>
        <p:nvSpPr>
          <p:cNvPr id="314" name="Rectangle 1337"/>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defRPr/>
            </a:pPr>
            <a:endParaRPr lang="en-US"/>
          </a:p>
        </p:txBody>
      </p:sp>
      <p:sp>
        <p:nvSpPr>
          <p:cNvPr id="315" name="Rectangle 1340"/>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defRPr/>
            </a:pPr>
            <a:endParaRPr lang="en-US"/>
          </a:p>
        </p:txBody>
      </p:sp>
      <p:sp>
        <p:nvSpPr>
          <p:cNvPr id="316" name="Rectangle 1341"/>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defRPr/>
            </a:pPr>
            <a:endParaRPr lang="en-US"/>
          </a:p>
        </p:txBody>
      </p:sp>
      <p:sp>
        <p:nvSpPr>
          <p:cNvPr id="317" name="Rectangle 1342"/>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defRPr/>
            </a:pPr>
            <a:endParaRPr lang="en-US"/>
          </a:p>
        </p:txBody>
      </p:sp>
      <p:sp>
        <p:nvSpPr>
          <p:cNvPr id="318" name="Rectangle 1343"/>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defRPr/>
            </a:pPr>
            <a:endParaRPr lang="en-US"/>
          </a:p>
        </p:txBody>
      </p:sp>
      <p:sp>
        <p:nvSpPr>
          <p:cNvPr id="319" name="Rectangle 1344"/>
          <p:cNvSpPr>
            <a:spLocks noChangeArrowheads="1"/>
          </p:cNvSpPr>
          <p:nvPr userDrawn="1"/>
        </p:nvSpPr>
        <p:spPr bwMode="auto">
          <a:xfrm>
            <a:off x="465138" y="485775"/>
            <a:ext cx="1587" cy="3175"/>
          </a:xfrm>
          <a:prstGeom prst="rect">
            <a:avLst/>
          </a:prstGeom>
          <a:solidFill>
            <a:srgbClr val="FFFFFF"/>
          </a:solidFill>
          <a:ln w="9525">
            <a:noFill/>
            <a:miter lim="800000"/>
            <a:headEnd/>
            <a:tailEnd/>
          </a:ln>
        </p:spPr>
        <p:txBody>
          <a:bodyPr/>
          <a:lstStyle/>
          <a:p>
            <a:pPr>
              <a:defRPr/>
            </a:pPr>
            <a:endParaRPr lang="en-US"/>
          </a:p>
        </p:txBody>
      </p:sp>
      <p:sp>
        <p:nvSpPr>
          <p:cNvPr id="3075" name="Rectangle 1027"/>
          <p:cNvSpPr>
            <a:spLocks noGrp="1" noChangeArrowheads="1"/>
          </p:cNvSpPr>
          <p:nvPr>
            <p:ph type="subTitle" idx="1"/>
          </p:nvPr>
        </p:nvSpPr>
        <p:spPr>
          <a:xfrm>
            <a:off x="4953000" y="4953000"/>
            <a:ext cx="4191000" cy="228600"/>
          </a:xfrm>
        </p:spPr>
        <p:txBody>
          <a:bodyPr/>
          <a:lstStyle>
            <a:lvl1pPr marL="0" indent="0">
              <a:buFontTx/>
              <a:buNone/>
              <a:defRPr sz="900">
                <a:solidFill>
                  <a:srgbClr val="215477"/>
                </a:solidFill>
              </a:defRPr>
            </a:lvl1pPr>
          </a:lstStyle>
          <a:p>
            <a:r>
              <a:rPr lang="en-US"/>
              <a:t>Potential strategic partnership</a:t>
            </a:r>
          </a:p>
        </p:txBody>
      </p:sp>
      <p:sp>
        <p:nvSpPr>
          <p:cNvPr id="320" name="Rectangle 1028"/>
          <p:cNvSpPr>
            <a:spLocks noGrp="1" noChangeArrowheads="1"/>
          </p:cNvSpPr>
          <p:nvPr>
            <p:ph type="dt" sz="half" idx="10"/>
          </p:nvPr>
        </p:nvSpPr>
        <p:spPr>
          <a:xfrm>
            <a:off x="685800" y="6248400"/>
            <a:ext cx="1905000" cy="457200"/>
          </a:xfrm>
        </p:spPr>
        <p:txBody>
          <a:bodyPr/>
          <a:lstStyle>
            <a:lvl1pPr algn="l">
              <a:defRPr/>
            </a:lvl1pPr>
          </a:lstStyle>
          <a:p>
            <a:pPr>
              <a:defRPr/>
            </a:pPr>
            <a:endParaRPr lang="en-US"/>
          </a:p>
        </p:txBody>
      </p:sp>
      <p:sp>
        <p:nvSpPr>
          <p:cNvPr id="321" name="Rectangle 102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322" name="Rectangle 1030"/>
          <p:cNvSpPr>
            <a:spLocks noGrp="1" noChangeArrowheads="1"/>
          </p:cNvSpPr>
          <p:nvPr>
            <p:ph type="sldNum" sz="quarter" idx="12"/>
          </p:nvPr>
        </p:nvSpPr>
        <p:spPr>
          <a:xfrm>
            <a:off x="6553200" y="6248400"/>
            <a:ext cx="1905000" cy="457200"/>
          </a:xfrm>
        </p:spPr>
        <p:txBody>
          <a:bodyPr/>
          <a:lstStyle>
            <a:lvl1pPr algn="r">
              <a:defRPr sz="1400" b="0">
                <a:solidFill>
                  <a:schemeClr val="tx1"/>
                </a:solidFill>
                <a:latin typeface="Times New Roman" pitchFamily="18" charset="0"/>
              </a:defRPr>
            </a:lvl1pPr>
          </a:lstStyle>
          <a:p>
            <a:pPr>
              <a:defRPr/>
            </a:pPr>
            <a:fld id="{243D5F66-948D-44DC-A032-F21F96AD1E82}"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EF6203-636F-4974-A171-8862C4E9163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71538"/>
            <a:ext cx="1943100" cy="5224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71538"/>
            <a:ext cx="5676900" cy="5224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5B4842-677C-47DC-88D1-76D766987AEA}"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2100" y="84138"/>
            <a:ext cx="8164513" cy="6011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960813" y="6373813"/>
            <a:ext cx="1187450" cy="331787"/>
          </a:xfrm>
        </p:spPr>
        <p:txBody>
          <a:bodyPr/>
          <a:lstStyle>
            <a:lvl1pPr>
              <a:defRPr/>
            </a:lvl1pPr>
          </a:lstStyle>
          <a:p>
            <a:fld id="{2D6FABC6-85D0-4913-947D-662CC1547DEB}" type="slidenum">
              <a:rPr lang="en-US"/>
              <a:pPr/>
              <a:t>‹Nº›</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71538"/>
            <a:ext cx="77724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EDF61-0250-42CB-88F3-6603F5BF28E2}"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20930-C862-48FA-B63F-E48AAC35FD01}"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17F31-185F-4C07-B0FF-9A232A38A07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F03A4D-3ECA-45BF-BA70-30C8464A2D01}"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DAC61A-6681-4DFD-8A6A-7F89F2BB3B3C}"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7F56AD-DA05-4A1C-82E6-0A30660907F1}"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08D857-25C8-4E32-8722-42BAFA92CD13}"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3437A7-2952-4BFF-9973-B94900DF89CF}"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468983-E81F-443B-A3EB-8655A76CEF16}"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8B79D4-3834-49EA-9F2A-7DE8674F2878}"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3B92A9-7AAB-4B35-A3D4-58F47A739BA6}"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2" name="Rectangle 108"/>
          <p:cNvSpPr>
            <a:spLocks noChangeArrowheads="1"/>
          </p:cNvSpPr>
          <p:nvPr userDrawn="1"/>
        </p:nvSpPr>
        <p:spPr bwMode="auto">
          <a:xfrm>
            <a:off x="0" y="6145213"/>
            <a:ext cx="9144000" cy="712787"/>
          </a:xfrm>
          <a:prstGeom prst="rect">
            <a:avLst/>
          </a:prstGeom>
          <a:solidFill>
            <a:srgbClr val="014C6D"/>
          </a:solidFill>
          <a:ln w="9525">
            <a:noFill/>
            <a:miter lim="800000"/>
            <a:headEnd/>
            <a:tailEnd/>
          </a:ln>
          <a:effectLst/>
        </p:spPr>
        <p:txBody>
          <a:bodyPr/>
          <a:lstStyle/>
          <a:p>
            <a:pPr>
              <a:defRPr/>
            </a:pPr>
            <a:endParaRPr lang="en-US"/>
          </a:p>
        </p:txBody>
      </p:sp>
      <p:sp>
        <p:nvSpPr>
          <p:cNvPr id="1133" name="Rectangle 109"/>
          <p:cNvSpPr>
            <a:spLocks noChangeArrowheads="1"/>
          </p:cNvSpPr>
          <p:nvPr userDrawn="1"/>
        </p:nvSpPr>
        <p:spPr bwMode="auto">
          <a:xfrm flipH="1">
            <a:off x="0" y="0"/>
            <a:ext cx="9144000" cy="200025"/>
          </a:xfrm>
          <a:prstGeom prst="rect">
            <a:avLst/>
          </a:prstGeom>
          <a:solidFill>
            <a:srgbClr val="00783C"/>
          </a:solidFill>
          <a:ln w="9525">
            <a:noFill/>
            <a:miter lim="800000"/>
            <a:headEnd/>
            <a:tailEnd/>
          </a:ln>
          <a:effectLst/>
        </p:spPr>
        <p:txBody>
          <a:bodyPr wrap="none" anchor="ctr"/>
          <a:lstStyle/>
          <a:p>
            <a:pPr>
              <a:defRPr/>
            </a:pPr>
            <a:endParaRPr lang="en-US"/>
          </a:p>
        </p:txBody>
      </p:sp>
      <p:pic>
        <p:nvPicPr>
          <p:cNvPr id="2052" name="Picture 110" descr="C:\Documents and Settings\Bob Pitcher\Desktop\IFC_Wt_Logo.emf"/>
          <p:cNvPicPr>
            <a:picLocks noChangeAspect="1" noChangeArrowheads="1"/>
          </p:cNvPicPr>
          <p:nvPr userDrawn="1"/>
        </p:nvPicPr>
        <p:blipFill>
          <a:blip r:embed="rId16" cstate="print"/>
          <a:srcRect/>
          <a:stretch>
            <a:fillRect/>
          </a:stretch>
        </p:blipFill>
        <p:spPr bwMode="auto">
          <a:xfrm>
            <a:off x="225425" y="6364288"/>
            <a:ext cx="1890713" cy="273050"/>
          </a:xfrm>
          <a:prstGeom prst="rect">
            <a:avLst/>
          </a:prstGeom>
          <a:noFill/>
          <a:ln w="9525">
            <a:noFill/>
            <a:miter lim="800000"/>
            <a:headEnd/>
            <a:tailEnd/>
          </a:ln>
        </p:spPr>
      </p:pic>
      <p:grpSp>
        <p:nvGrpSpPr>
          <p:cNvPr id="2053" name="Group 114"/>
          <p:cNvGrpSpPr>
            <a:grpSpLocks/>
          </p:cNvGrpSpPr>
          <p:nvPr userDrawn="1"/>
        </p:nvGrpSpPr>
        <p:grpSpPr bwMode="auto">
          <a:xfrm flipH="1">
            <a:off x="8175625" y="6142038"/>
            <a:ext cx="968375" cy="714375"/>
            <a:chOff x="0" y="2744"/>
            <a:chExt cx="1740" cy="1576"/>
          </a:xfrm>
        </p:grpSpPr>
        <p:sp>
          <p:nvSpPr>
            <p:cNvPr id="1139" name="Freeform 115"/>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defRPr/>
              </a:pPr>
              <a:endParaRPr lang="en-US"/>
            </a:p>
          </p:txBody>
        </p:sp>
        <p:sp>
          <p:nvSpPr>
            <p:cNvPr id="1140" name="Freeform 116"/>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defRPr/>
              </a:pPr>
              <a:endParaRPr lang="en-US"/>
            </a:p>
          </p:txBody>
        </p:sp>
      </p:grpSp>
      <p:sp>
        <p:nvSpPr>
          <p:cNvPr id="1105" name="Rectangle 81"/>
          <p:cNvSpPr>
            <a:spLocks noChangeArrowheads="1"/>
          </p:cNvSpPr>
          <p:nvPr userDrawn="1"/>
        </p:nvSpPr>
        <p:spPr bwMode="auto">
          <a:xfrm flipH="1">
            <a:off x="0" y="0"/>
            <a:ext cx="9144000" cy="200025"/>
          </a:xfrm>
          <a:prstGeom prst="rect">
            <a:avLst/>
          </a:prstGeom>
          <a:solidFill>
            <a:srgbClr val="00783C"/>
          </a:solidFill>
          <a:ln w="9525">
            <a:noFill/>
            <a:miter lim="800000"/>
            <a:headEnd/>
            <a:tailEnd/>
          </a:ln>
          <a:effectLst/>
        </p:spPr>
        <p:txBody>
          <a:bodyPr wrap="none" anchor="ctr"/>
          <a:lstStyle/>
          <a:p>
            <a:pPr>
              <a:defRPr/>
            </a:pPr>
            <a:endParaRPr lang="en-US"/>
          </a:p>
        </p:txBody>
      </p:sp>
      <p:sp>
        <p:nvSpPr>
          <p:cNvPr id="2055"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73338"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3" name="Rectangle 5"/>
          <p:cNvSpPr>
            <a:spLocks noGrp="1" noChangeArrowheads="1"/>
          </p:cNvSpPr>
          <p:nvPr>
            <p:ph type="ftr" sz="quarter" idx="3"/>
          </p:nvPr>
        </p:nvSpPr>
        <p:spPr bwMode="auto">
          <a:xfrm>
            <a:off x="4875213" y="6400800"/>
            <a:ext cx="15668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3632200" y="6435725"/>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100" b="1">
                <a:solidFill>
                  <a:schemeClr val="bg1"/>
                </a:solidFill>
              </a:defRPr>
            </a:lvl1pPr>
          </a:lstStyle>
          <a:p>
            <a:pPr>
              <a:defRPr/>
            </a:pPr>
            <a:fld id="{8A628001-8094-4DD0-AF74-85EB293FE990}"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32" r:id="rId12"/>
    <p:sldLayoutId id="2147483733" r:id="rId13"/>
    <p:sldLayoutId id="2147483734" r:id="rId14"/>
  </p:sldLayoutIdLst>
  <p:hf hdr="0" ftr="0" dt="0"/>
  <p:txStyles>
    <p:title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tags" Target="../tags/tag184.xml"/><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tags" Target="../tags/tag183.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29" Type="http://schemas.openxmlformats.org/officeDocument/2006/relationships/image" Target="../media/image10.emf"/><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tags" Target="../tags/tag182.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notesSlide" Target="../notesSlides/notesSlide11.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slideLayout" Target="../slideLayouts/slideLayout2.xml"/><Relationship Id="rId30"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4.emf"/><Relationship Id="rId7" Type="http://schemas.openxmlformats.org/officeDocument/2006/relationships/image" Target="../media/image27.gif"/><Relationship Id="rId12"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hyperlink" Target="http://www.daviplata.com/index.php" TargetMode="External"/><Relationship Id="rId9" Type="http://schemas.openxmlformats.org/officeDocument/2006/relationships/image" Target="../media/image29.png"/><Relationship Id="rId1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hyperlink" Target="http://www.daviplata.com/index.php"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mailto:vvizcarra@ifc.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tags" Target="../tags/tag67.xml"/><Relationship Id="rId117" Type="http://schemas.openxmlformats.org/officeDocument/2006/relationships/tags" Target="../tags/tag158.xml"/><Relationship Id="rId21" Type="http://schemas.openxmlformats.org/officeDocument/2006/relationships/tags" Target="../tags/tag62.xml"/><Relationship Id="rId42" Type="http://schemas.openxmlformats.org/officeDocument/2006/relationships/tags" Target="../tags/tag83.xml"/><Relationship Id="rId47" Type="http://schemas.openxmlformats.org/officeDocument/2006/relationships/tags" Target="../tags/tag88.xml"/><Relationship Id="rId63" Type="http://schemas.openxmlformats.org/officeDocument/2006/relationships/tags" Target="../tags/tag104.xml"/><Relationship Id="rId68" Type="http://schemas.openxmlformats.org/officeDocument/2006/relationships/tags" Target="../tags/tag109.xml"/><Relationship Id="rId84" Type="http://schemas.openxmlformats.org/officeDocument/2006/relationships/tags" Target="../tags/tag125.xml"/><Relationship Id="rId89" Type="http://schemas.openxmlformats.org/officeDocument/2006/relationships/tags" Target="../tags/tag130.xml"/><Relationship Id="rId112" Type="http://schemas.openxmlformats.org/officeDocument/2006/relationships/tags" Target="../tags/tag153.xml"/><Relationship Id="rId16" Type="http://schemas.openxmlformats.org/officeDocument/2006/relationships/tags" Target="../tags/tag57.xml"/><Relationship Id="rId107" Type="http://schemas.openxmlformats.org/officeDocument/2006/relationships/tags" Target="../tags/tag148.xml"/><Relationship Id="rId11" Type="http://schemas.openxmlformats.org/officeDocument/2006/relationships/tags" Target="../tags/tag52.xml"/><Relationship Id="rId32" Type="http://schemas.openxmlformats.org/officeDocument/2006/relationships/tags" Target="../tags/tag73.xml"/><Relationship Id="rId37" Type="http://schemas.openxmlformats.org/officeDocument/2006/relationships/tags" Target="../tags/tag78.xml"/><Relationship Id="rId53" Type="http://schemas.openxmlformats.org/officeDocument/2006/relationships/tags" Target="../tags/tag94.xml"/><Relationship Id="rId58" Type="http://schemas.openxmlformats.org/officeDocument/2006/relationships/tags" Target="../tags/tag99.xml"/><Relationship Id="rId74" Type="http://schemas.openxmlformats.org/officeDocument/2006/relationships/tags" Target="../tags/tag115.xml"/><Relationship Id="rId79" Type="http://schemas.openxmlformats.org/officeDocument/2006/relationships/tags" Target="../tags/tag120.xml"/><Relationship Id="rId102" Type="http://schemas.openxmlformats.org/officeDocument/2006/relationships/tags" Target="../tags/tag143.xml"/><Relationship Id="rId123" Type="http://schemas.openxmlformats.org/officeDocument/2006/relationships/oleObject" Target="../embeddings/oleObject3.bin"/><Relationship Id="rId5" Type="http://schemas.openxmlformats.org/officeDocument/2006/relationships/tags" Target="../tags/tag46.xml"/><Relationship Id="rId61" Type="http://schemas.openxmlformats.org/officeDocument/2006/relationships/tags" Target="../tags/tag102.xml"/><Relationship Id="rId82" Type="http://schemas.openxmlformats.org/officeDocument/2006/relationships/tags" Target="../tags/tag123.xml"/><Relationship Id="rId90" Type="http://schemas.openxmlformats.org/officeDocument/2006/relationships/tags" Target="../tags/tag131.xml"/><Relationship Id="rId95" Type="http://schemas.openxmlformats.org/officeDocument/2006/relationships/tags" Target="../tags/tag136.xml"/><Relationship Id="rId19" Type="http://schemas.openxmlformats.org/officeDocument/2006/relationships/tags" Target="../tags/tag6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tags" Target="../tags/tag71.xml"/><Relationship Id="rId35" Type="http://schemas.openxmlformats.org/officeDocument/2006/relationships/tags" Target="../tags/tag76.xml"/><Relationship Id="rId43" Type="http://schemas.openxmlformats.org/officeDocument/2006/relationships/tags" Target="../tags/tag84.xml"/><Relationship Id="rId48" Type="http://schemas.openxmlformats.org/officeDocument/2006/relationships/tags" Target="../tags/tag89.xml"/><Relationship Id="rId56" Type="http://schemas.openxmlformats.org/officeDocument/2006/relationships/tags" Target="../tags/tag97.xml"/><Relationship Id="rId64" Type="http://schemas.openxmlformats.org/officeDocument/2006/relationships/tags" Target="../tags/tag105.xml"/><Relationship Id="rId69" Type="http://schemas.openxmlformats.org/officeDocument/2006/relationships/tags" Target="../tags/tag110.xml"/><Relationship Id="rId77" Type="http://schemas.openxmlformats.org/officeDocument/2006/relationships/tags" Target="../tags/tag118.xml"/><Relationship Id="rId100" Type="http://schemas.openxmlformats.org/officeDocument/2006/relationships/tags" Target="../tags/tag141.xml"/><Relationship Id="rId105" Type="http://schemas.openxmlformats.org/officeDocument/2006/relationships/tags" Target="../tags/tag146.xml"/><Relationship Id="rId113" Type="http://schemas.openxmlformats.org/officeDocument/2006/relationships/tags" Target="../tags/tag154.xml"/><Relationship Id="rId118" Type="http://schemas.openxmlformats.org/officeDocument/2006/relationships/slideLayout" Target="../slideLayouts/slideLayout2.xml"/><Relationship Id="rId8" Type="http://schemas.openxmlformats.org/officeDocument/2006/relationships/tags" Target="../tags/tag49.xml"/><Relationship Id="rId51" Type="http://schemas.openxmlformats.org/officeDocument/2006/relationships/tags" Target="../tags/tag92.xml"/><Relationship Id="rId72" Type="http://schemas.openxmlformats.org/officeDocument/2006/relationships/tags" Target="../tags/tag113.xml"/><Relationship Id="rId80" Type="http://schemas.openxmlformats.org/officeDocument/2006/relationships/tags" Target="../tags/tag121.xml"/><Relationship Id="rId85" Type="http://schemas.openxmlformats.org/officeDocument/2006/relationships/tags" Target="../tags/tag126.xml"/><Relationship Id="rId93" Type="http://schemas.openxmlformats.org/officeDocument/2006/relationships/tags" Target="../tags/tag134.xml"/><Relationship Id="rId98" Type="http://schemas.openxmlformats.org/officeDocument/2006/relationships/tags" Target="../tags/tag139.xml"/><Relationship Id="rId121" Type="http://schemas.openxmlformats.org/officeDocument/2006/relationships/oleObject" Target="../embeddings/oleObject2.bin"/><Relationship Id="rId3" Type="http://schemas.openxmlformats.org/officeDocument/2006/relationships/tags" Target="../tags/tag44.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33" Type="http://schemas.openxmlformats.org/officeDocument/2006/relationships/tags" Target="../tags/tag74.xml"/><Relationship Id="rId38" Type="http://schemas.openxmlformats.org/officeDocument/2006/relationships/tags" Target="../tags/tag79.xml"/><Relationship Id="rId46" Type="http://schemas.openxmlformats.org/officeDocument/2006/relationships/tags" Target="../tags/tag87.xml"/><Relationship Id="rId59" Type="http://schemas.openxmlformats.org/officeDocument/2006/relationships/tags" Target="../tags/tag100.xml"/><Relationship Id="rId67" Type="http://schemas.openxmlformats.org/officeDocument/2006/relationships/tags" Target="../tags/tag108.xml"/><Relationship Id="rId103" Type="http://schemas.openxmlformats.org/officeDocument/2006/relationships/tags" Target="../tags/tag144.xml"/><Relationship Id="rId108" Type="http://schemas.openxmlformats.org/officeDocument/2006/relationships/tags" Target="../tags/tag149.xml"/><Relationship Id="rId116" Type="http://schemas.openxmlformats.org/officeDocument/2006/relationships/tags" Target="../tags/tag157.xml"/><Relationship Id="rId124" Type="http://schemas.openxmlformats.org/officeDocument/2006/relationships/image" Target="../media/image9.emf"/><Relationship Id="rId20" Type="http://schemas.openxmlformats.org/officeDocument/2006/relationships/tags" Target="../tags/tag61.xml"/><Relationship Id="rId41" Type="http://schemas.openxmlformats.org/officeDocument/2006/relationships/tags" Target="../tags/tag82.xml"/><Relationship Id="rId54" Type="http://schemas.openxmlformats.org/officeDocument/2006/relationships/tags" Target="../tags/tag95.xml"/><Relationship Id="rId62" Type="http://schemas.openxmlformats.org/officeDocument/2006/relationships/tags" Target="../tags/tag103.xml"/><Relationship Id="rId70" Type="http://schemas.openxmlformats.org/officeDocument/2006/relationships/tags" Target="../tags/tag111.xml"/><Relationship Id="rId75" Type="http://schemas.openxmlformats.org/officeDocument/2006/relationships/tags" Target="../tags/tag116.xml"/><Relationship Id="rId83" Type="http://schemas.openxmlformats.org/officeDocument/2006/relationships/tags" Target="../tags/tag124.xml"/><Relationship Id="rId88" Type="http://schemas.openxmlformats.org/officeDocument/2006/relationships/tags" Target="../tags/tag129.xml"/><Relationship Id="rId91" Type="http://schemas.openxmlformats.org/officeDocument/2006/relationships/tags" Target="../tags/tag132.xml"/><Relationship Id="rId96" Type="http://schemas.openxmlformats.org/officeDocument/2006/relationships/tags" Target="../tags/tag137.xml"/><Relationship Id="rId111" Type="http://schemas.openxmlformats.org/officeDocument/2006/relationships/tags" Target="../tags/tag152.xml"/><Relationship Id="rId1" Type="http://schemas.openxmlformats.org/officeDocument/2006/relationships/vmlDrawing" Target="../drawings/vmlDrawing1.vml"/><Relationship Id="rId6" Type="http://schemas.openxmlformats.org/officeDocument/2006/relationships/tags" Target="../tags/tag47.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36" Type="http://schemas.openxmlformats.org/officeDocument/2006/relationships/tags" Target="../tags/tag77.xml"/><Relationship Id="rId49" Type="http://schemas.openxmlformats.org/officeDocument/2006/relationships/tags" Target="../tags/tag90.xml"/><Relationship Id="rId57" Type="http://schemas.openxmlformats.org/officeDocument/2006/relationships/tags" Target="../tags/tag98.xml"/><Relationship Id="rId106" Type="http://schemas.openxmlformats.org/officeDocument/2006/relationships/tags" Target="../tags/tag147.xml"/><Relationship Id="rId114" Type="http://schemas.openxmlformats.org/officeDocument/2006/relationships/tags" Target="../tags/tag155.xml"/><Relationship Id="rId119" Type="http://schemas.openxmlformats.org/officeDocument/2006/relationships/oleObject" Target="../embeddings/oleObject1.bin"/><Relationship Id="rId10" Type="http://schemas.openxmlformats.org/officeDocument/2006/relationships/tags" Target="../tags/tag51.xml"/><Relationship Id="rId31" Type="http://schemas.openxmlformats.org/officeDocument/2006/relationships/tags" Target="../tags/tag72.xml"/><Relationship Id="rId44" Type="http://schemas.openxmlformats.org/officeDocument/2006/relationships/tags" Target="../tags/tag85.xml"/><Relationship Id="rId52" Type="http://schemas.openxmlformats.org/officeDocument/2006/relationships/tags" Target="../tags/tag93.xml"/><Relationship Id="rId60" Type="http://schemas.openxmlformats.org/officeDocument/2006/relationships/tags" Target="../tags/tag101.xml"/><Relationship Id="rId65" Type="http://schemas.openxmlformats.org/officeDocument/2006/relationships/tags" Target="../tags/tag106.xml"/><Relationship Id="rId73" Type="http://schemas.openxmlformats.org/officeDocument/2006/relationships/tags" Target="../tags/tag114.xml"/><Relationship Id="rId78" Type="http://schemas.openxmlformats.org/officeDocument/2006/relationships/tags" Target="../tags/tag119.xml"/><Relationship Id="rId81" Type="http://schemas.openxmlformats.org/officeDocument/2006/relationships/tags" Target="../tags/tag122.xml"/><Relationship Id="rId86" Type="http://schemas.openxmlformats.org/officeDocument/2006/relationships/tags" Target="../tags/tag127.xml"/><Relationship Id="rId94" Type="http://schemas.openxmlformats.org/officeDocument/2006/relationships/tags" Target="../tags/tag135.xml"/><Relationship Id="rId99" Type="http://schemas.openxmlformats.org/officeDocument/2006/relationships/tags" Target="../tags/tag140.xml"/><Relationship Id="rId101" Type="http://schemas.openxmlformats.org/officeDocument/2006/relationships/tags" Target="../tags/tag142.xml"/><Relationship Id="rId122" Type="http://schemas.openxmlformats.org/officeDocument/2006/relationships/image" Target="../media/image8.emf"/><Relationship Id="rId4" Type="http://schemas.openxmlformats.org/officeDocument/2006/relationships/tags" Target="../tags/tag45.xml"/><Relationship Id="rId9" Type="http://schemas.openxmlformats.org/officeDocument/2006/relationships/tags" Target="../tags/tag50.xml"/><Relationship Id="rId13" Type="http://schemas.openxmlformats.org/officeDocument/2006/relationships/tags" Target="../tags/tag54.xml"/><Relationship Id="rId18" Type="http://schemas.openxmlformats.org/officeDocument/2006/relationships/tags" Target="../tags/tag59.xml"/><Relationship Id="rId39" Type="http://schemas.openxmlformats.org/officeDocument/2006/relationships/tags" Target="../tags/tag80.xml"/><Relationship Id="rId109" Type="http://schemas.openxmlformats.org/officeDocument/2006/relationships/tags" Target="../tags/tag150.xml"/><Relationship Id="rId34" Type="http://schemas.openxmlformats.org/officeDocument/2006/relationships/tags" Target="../tags/tag75.xml"/><Relationship Id="rId50" Type="http://schemas.openxmlformats.org/officeDocument/2006/relationships/tags" Target="../tags/tag91.xml"/><Relationship Id="rId55" Type="http://schemas.openxmlformats.org/officeDocument/2006/relationships/tags" Target="../tags/tag96.xml"/><Relationship Id="rId76" Type="http://schemas.openxmlformats.org/officeDocument/2006/relationships/tags" Target="../tags/tag117.xml"/><Relationship Id="rId97" Type="http://schemas.openxmlformats.org/officeDocument/2006/relationships/tags" Target="../tags/tag138.xml"/><Relationship Id="rId104" Type="http://schemas.openxmlformats.org/officeDocument/2006/relationships/tags" Target="../tags/tag145.xml"/><Relationship Id="rId120" Type="http://schemas.openxmlformats.org/officeDocument/2006/relationships/image" Target="../media/image7.emf"/><Relationship Id="rId7" Type="http://schemas.openxmlformats.org/officeDocument/2006/relationships/tags" Target="../tags/tag48.xml"/><Relationship Id="rId71" Type="http://schemas.openxmlformats.org/officeDocument/2006/relationships/tags" Target="../tags/tag112.xml"/><Relationship Id="rId92" Type="http://schemas.openxmlformats.org/officeDocument/2006/relationships/tags" Target="../tags/tag133.xml"/><Relationship Id="rId2" Type="http://schemas.openxmlformats.org/officeDocument/2006/relationships/tags" Target="../tags/tag43.xml"/><Relationship Id="rId29" Type="http://schemas.openxmlformats.org/officeDocument/2006/relationships/tags" Target="../tags/tag70.xml"/><Relationship Id="rId24" Type="http://schemas.openxmlformats.org/officeDocument/2006/relationships/tags" Target="../tags/tag65.xml"/><Relationship Id="rId40" Type="http://schemas.openxmlformats.org/officeDocument/2006/relationships/tags" Target="../tags/tag81.xml"/><Relationship Id="rId45" Type="http://schemas.openxmlformats.org/officeDocument/2006/relationships/tags" Target="../tags/tag86.xml"/><Relationship Id="rId66" Type="http://schemas.openxmlformats.org/officeDocument/2006/relationships/tags" Target="../tags/tag107.xml"/><Relationship Id="rId87" Type="http://schemas.openxmlformats.org/officeDocument/2006/relationships/tags" Target="../tags/tag128.xml"/><Relationship Id="rId110" Type="http://schemas.openxmlformats.org/officeDocument/2006/relationships/tags" Target="../tags/tag151.xml"/><Relationship Id="rId115" Type="http://schemas.openxmlformats.org/officeDocument/2006/relationships/tags" Target="../tags/tag1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p:cNvSpPr>
            <a:spLocks noGrp="1" noChangeArrowheads="1"/>
          </p:cNvSpPr>
          <p:nvPr>
            <p:ph type="ctrTitle" idx="4294967295"/>
          </p:nvPr>
        </p:nvSpPr>
        <p:spPr>
          <a:xfrm>
            <a:off x="371789" y="3181350"/>
            <a:ext cx="8420519" cy="1310263"/>
          </a:xfrm>
          <a:noFill/>
        </p:spPr>
        <p:txBody>
          <a:bodyPr/>
          <a:lstStyle/>
          <a:p>
            <a:pPr algn="r" eaLnBrk="1" hangingPunct="1"/>
            <a:r>
              <a:rPr lang="es-PE" sz="3200" dirty="0" smtClean="0"/>
              <a:t>Servicios Financieros Móviles</a:t>
            </a:r>
            <a:br>
              <a:rPr lang="es-PE" sz="3200" dirty="0" smtClean="0"/>
            </a:br>
            <a:r>
              <a:rPr lang="es-PE" sz="2000" dirty="0" smtClean="0">
                <a:solidFill>
                  <a:schemeClr val="tx2">
                    <a:lumMod val="60000"/>
                    <a:lumOff val="40000"/>
                  </a:schemeClr>
                </a:solidFill>
              </a:rPr>
              <a:t> </a:t>
            </a:r>
            <a:r>
              <a:rPr lang="es-PE" sz="2000" kern="1200" dirty="0" smtClean="0">
                <a:solidFill>
                  <a:srgbClr val="00783C"/>
                </a:solidFill>
                <a:latin typeface="Trebuchet MS" pitchFamily="34" charset="0"/>
                <a:ea typeface="+mn-ea"/>
                <a:cs typeface="Times New Roman" pitchFamily="18" charset="0"/>
              </a:rPr>
              <a:t> Una alternativa para fomentar la Inclusión Financiera Potencialidades para la Región</a:t>
            </a:r>
            <a:endParaRPr lang="es-PE" sz="2400" kern="1200" dirty="0" smtClean="0">
              <a:solidFill>
                <a:srgbClr val="00783C"/>
              </a:solidFill>
              <a:latin typeface="Trebuchet MS" pitchFamily="34" charset="0"/>
              <a:ea typeface="+mn-ea"/>
              <a:cs typeface="Times New Roman" pitchFamily="18" charset="0"/>
            </a:endParaRPr>
          </a:p>
        </p:txBody>
      </p:sp>
      <p:sp>
        <p:nvSpPr>
          <p:cNvPr id="4" name="Rectangle 19"/>
          <p:cNvSpPr>
            <a:spLocks noChangeArrowheads="1"/>
          </p:cNvSpPr>
          <p:nvPr/>
        </p:nvSpPr>
        <p:spPr bwMode="auto">
          <a:xfrm>
            <a:off x="2150534" y="5487336"/>
            <a:ext cx="6637866" cy="462218"/>
          </a:xfrm>
          <a:prstGeom prst="rect">
            <a:avLst/>
          </a:prstGeom>
          <a:noFill/>
          <a:ln w="9525">
            <a:noFill/>
            <a:miter lim="800000"/>
            <a:headEnd/>
            <a:tailEnd/>
          </a:ln>
        </p:spPr>
        <p:txBody>
          <a:bodyPr/>
          <a:lstStyle/>
          <a:p>
            <a:pPr algn="r">
              <a:spcBef>
                <a:spcPct val="0"/>
              </a:spcBef>
              <a:buNone/>
            </a:pPr>
            <a:r>
              <a:rPr lang="es-PE" sz="1800" b="1" dirty="0">
                <a:solidFill>
                  <a:schemeClr val="tx2"/>
                </a:solidFill>
              </a:rPr>
              <a:t>Taller Inclusión Financiera, Banca Móvil y Seguridad </a:t>
            </a:r>
          </a:p>
          <a:p>
            <a:pPr algn="r">
              <a:spcBef>
                <a:spcPct val="0"/>
              </a:spcBef>
              <a:buNone/>
            </a:pPr>
            <a:r>
              <a:rPr lang="es-PE" sz="1800" b="1" dirty="0">
                <a:solidFill>
                  <a:schemeClr val="tx2"/>
                </a:solidFill>
              </a:rPr>
              <a:t>Agosto </a:t>
            </a:r>
            <a:r>
              <a:rPr lang="es-PE" sz="1800" b="1" dirty="0" smtClean="0">
                <a:solidFill>
                  <a:schemeClr val="tx2"/>
                </a:solidFill>
              </a:rPr>
              <a:t>2013</a:t>
            </a:r>
            <a:endParaRPr lang="es-PE" sz="14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057"/>
            <a:ext cx="9285111" cy="836543"/>
          </a:xfrm>
        </p:spPr>
        <p:txBody>
          <a:bodyPr/>
          <a:lstStyle/>
          <a:p>
            <a:pPr algn="l">
              <a:defRPr/>
            </a:pPr>
            <a:r>
              <a:rPr lang="es-ES" sz="2000" dirty="0" smtClean="0"/>
              <a:t>Innovaciones en banca móvil y afines proporcionan a muchos mercados emergentes la oportunidad de acelerar el ciclo de desarrollo del sector financiero</a:t>
            </a:r>
            <a:br>
              <a:rPr lang="es-ES" sz="2000" dirty="0" smtClean="0"/>
            </a:br>
            <a:endParaRPr lang="en-US" sz="2000" dirty="0" smtClean="0"/>
          </a:p>
        </p:txBody>
      </p:sp>
      <p:sp>
        <p:nvSpPr>
          <p:cNvPr id="4" name="Slide Number Placeholder 3"/>
          <p:cNvSpPr>
            <a:spLocks noGrp="1"/>
          </p:cNvSpPr>
          <p:nvPr>
            <p:ph type="sldNum" sz="quarter" idx="12"/>
          </p:nvPr>
        </p:nvSpPr>
        <p:spPr/>
        <p:txBody>
          <a:bodyPr/>
          <a:lstStyle/>
          <a:p>
            <a:pPr>
              <a:defRPr/>
            </a:pPr>
            <a:fld id="{8CD079F0-CA9F-B640-8E87-DAB80C0163A1}" type="slidenum">
              <a:rPr lang="en-US" smtClean="0">
                <a:solidFill>
                  <a:srgbClr val="FFFFFF"/>
                </a:solidFill>
              </a:rPr>
              <a:pPr>
                <a:defRPr/>
              </a:pPr>
              <a:t>10</a:t>
            </a:fld>
            <a:endParaRPr lang="en-US" dirty="0">
              <a:solidFill>
                <a:srgbClr val="FFFFFF"/>
              </a:solidFill>
            </a:endParaRPr>
          </a:p>
        </p:txBody>
      </p:sp>
      <p:sp>
        <p:nvSpPr>
          <p:cNvPr id="24" name="Rectangle 24"/>
          <p:cNvSpPr>
            <a:spLocks noChangeArrowheads="1"/>
          </p:cNvSpPr>
          <p:nvPr/>
        </p:nvSpPr>
        <p:spPr bwMode="auto">
          <a:xfrm>
            <a:off x="438150" y="1155173"/>
            <a:ext cx="4805586" cy="481719"/>
          </a:xfrm>
          <a:prstGeom prst="rect">
            <a:avLst/>
          </a:prstGeom>
          <a:solidFill>
            <a:schemeClr val="accent3">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Text Box 27"/>
          <p:cNvSpPr txBox="1">
            <a:spLocks noChangeArrowheads="1"/>
          </p:cNvSpPr>
          <p:nvPr/>
        </p:nvSpPr>
        <p:spPr bwMode="auto">
          <a:xfrm>
            <a:off x="434974" y="1171049"/>
            <a:ext cx="48284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buNone/>
            </a:pPr>
            <a:r>
              <a:rPr lang="es-ES" sz="1800" dirty="0" smtClean="0">
                <a:solidFill>
                  <a:schemeClr val="bg1"/>
                </a:solidFill>
              </a:rPr>
              <a:t>Desarrollo lento por un círculo vicioso ...</a:t>
            </a:r>
            <a:endParaRPr lang="es-ES" sz="1800" dirty="0">
              <a:solidFill>
                <a:schemeClr val="bg1"/>
              </a:solidFill>
            </a:endParaRPr>
          </a:p>
        </p:txBody>
      </p:sp>
      <p:sp>
        <p:nvSpPr>
          <p:cNvPr id="43" name="TextBox 42"/>
          <p:cNvSpPr txBox="1"/>
          <p:nvPr/>
        </p:nvSpPr>
        <p:spPr>
          <a:xfrm>
            <a:off x="5440152" y="1930683"/>
            <a:ext cx="3433408" cy="3139321"/>
          </a:xfrm>
          <a:prstGeom prst="rect">
            <a:avLst/>
          </a:prstGeom>
          <a:noFill/>
        </p:spPr>
        <p:txBody>
          <a:bodyPr wrap="square" rtlCol="0">
            <a:spAutoFit/>
          </a:bodyPr>
          <a:lstStyle/>
          <a:p>
            <a:pPr marL="285750" indent="-285750">
              <a:buFont typeface="Wingdings" charset="2"/>
              <a:buChar char="§"/>
            </a:pPr>
            <a:r>
              <a:rPr lang="es-PE" sz="1800" dirty="0" smtClean="0"/>
              <a:t>Expandiendo el número de puntos de atención</a:t>
            </a:r>
          </a:p>
          <a:p>
            <a:pPr marL="285750" indent="-285750">
              <a:buFont typeface="Wingdings" charset="2"/>
              <a:buChar char="§"/>
            </a:pPr>
            <a:r>
              <a:rPr lang="es-PE" sz="1800" dirty="0" smtClean="0"/>
              <a:t>Proveyendo de servicios a no </a:t>
            </a:r>
            <a:r>
              <a:rPr lang="es-PE" sz="1800" dirty="0" err="1" smtClean="0"/>
              <a:t>bancarizados</a:t>
            </a:r>
            <a:endParaRPr lang="es-PE" sz="1800" dirty="0" smtClean="0"/>
          </a:p>
          <a:p>
            <a:pPr marL="285750" indent="-285750">
              <a:buFont typeface="Wingdings" charset="2"/>
              <a:buChar char="§"/>
            </a:pPr>
            <a:r>
              <a:rPr lang="es-PE" sz="1800" dirty="0" smtClean="0"/>
              <a:t>Adaptando productos a nuevos tipos de clientes</a:t>
            </a:r>
          </a:p>
          <a:p>
            <a:pPr>
              <a:buNone/>
            </a:pPr>
            <a:r>
              <a:rPr lang="es-PE" sz="1800" dirty="0" smtClean="0"/>
              <a:t>…y eventualmente..</a:t>
            </a:r>
          </a:p>
          <a:p>
            <a:pPr marL="285750" indent="-285750">
              <a:buFont typeface="Wingdings" charset="2"/>
              <a:buChar char="§"/>
            </a:pPr>
            <a:r>
              <a:rPr lang="es-PE" sz="1800" dirty="0" smtClean="0"/>
              <a:t>Reduciendo el costo de servirlos con otros productos</a:t>
            </a:r>
          </a:p>
        </p:txBody>
      </p:sp>
      <p:graphicFrame>
        <p:nvGraphicFramePr>
          <p:cNvPr id="8" name="Diagram 7"/>
          <p:cNvGraphicFramePr/>
          <p:nvPr/>
        </p:nvGraphicFramePr>
        <p:xfrm>
          <a:off x="425370" y="1736203"/>
          <a:ext cx="4875835" cy="390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6793168" y="1395573"/>
            <a:ext cx="2042608" cy="4675617"/>
          </a:xfrm>
          <a:prstGeom prst="rect">
            <a:avLst/>
          </a:prstGeom>
          <a:solidFill>
            <a:srgbClr val="00783C">
              <a:alpha val="40000"/>
            </a:srgbClr>
          </a:solidFill>
          <a:ln w="9525">
            <a:noFill/>
            <a:miter lim="800000"/>
            <a:headEnd/>
            <a:tailEnd/>
          </a:ln>
        </p:spPr>
        <p:txBody>
          <a:bodyPr vert="horz" wrap="square" lIns="91440" tIns="45720" rIns="91440" bIns="45720" numCol="1" anchor="ctr" anchorCtr="1" compatLnSpc="1">
            <a:prstTxWarp prst="textNoShape">
              <a:avLst/>
            </a:prstTxWarp>
          </a:bodyPr>
          <a:lstStyle/>
          <a:p>
            <a:pPr>
              <a:lnSpc>
                <a:spcPct val="150000"/>
              </a:lnSpc>
              <a:buNone/>
            </a:pPr>
            <a:r>
              <a:rPr lang="es-ES" sz="1100" b="1" dirty="0" smtClean="0"/>
              <a:t>Marco reglamentario indica lo que es permisible y posible en términos de participantes y productos que estos participantes ofrecen en un mercado determinado.</a:t>
            </a:r>
          </a:p>
          <a:p>
            <a:pPr>
              <a:lnSpc>
                <a:spcPct val="200000"/>
              </a:lnSpc>
              <a:spcBef>
                <a:spcPts val="0"/>
              </a:spcBef>
              <a:buNone/>
            </a:pPr>
            <a:r>
              <a:rPr lang="es-PE" sz="1100" b="1" u="sng" dirty="0" smtClean="0">
                <a:solidFill>
                  <a:srgbClr val="C00000"/>
                </a:solidFill>
              </a:rPr>
              <a:t>Factores Clave de </a:t>
            </a:r>
            <a:r>
              <a:rPr lang="es-PE" sz="1100" b="1" u="sng" dirty="0" err="1" smtClean="0">
                <a:solidFill>
                  <a:srgbClr val="C00000"/>
                </a:solidFill>
              </a:rPr>
              <a:t>Exito</a:t>
            </a:r>
            <a:r>
              <a:rPr lang="es-PE" sz="1100" b="1" u="sng" dirty="0" smtClean="0">
                <a:solidFill>
                  <a:srgbClr val="C00000"/>
                </a:solidFill>
              </a:rPr>
              <a:t>: </a:t>
            </a:r>
          </a:p>
          <a:p>
            <a:pPr>
              <a:lnSpc>
                <a:spcPct val="200000"/>
              </a:lnSpc>
              <a:spcBef>
                <a:spcPts val="0"/>
              </a:spcBef>
              <a:buFont typeface="Arial" pitchFamily="34" charset="0"/>
              <a:buChar char="•"/>
            </a:pPr>
            <a:r>
              <a:rPr lang="es-PE" sz="1100" b="1" dirty="0" smtClean="0">
                <a:solidFill>
                  <a:srgbClr val="C00000"/>
                </a:solidFill>
              </a:rPr>
              <a:t>   Regulación que maneje el Riesgo</a:t>
            </a:r>
          </a:p>
          <a:p>
            <a:pPr>
              <a:lnSpc>
                <a:spcPct val="200000"/>
              </a:lnSpc>
              <a:spcBef>
                <a:spcPts val="0"/>
              </a:spcBef>
              <a:buFont typeface="Arial" pitchFamily="34" charset="0"/>
              <a:buChar char="•"/>
            </a:pPr>
            <a:r>
              <a:rPr lang="es-PE" sz="1100" b="1" dirty="0" smtClean="0">
                <a:solidFill>
                  <a:srgbClr val="C00000"/>
                </a:solidFill>
              </a:rPr>
              <a:t>   Relación colaborativa entre los proveedores y reguladores</a:t>
            </a:r>
            <a:endParaRPr lang="es-PE" sz="1100" b="1" dirty="0"/>
          </a:p>
        </p:txBody>
      </p:sp>
      <p:sp>
        <p:nvSpPr>
          <p:cNvPr id="18" name="Rectangle 3"/>
          <p:cNvSpPr txBox="1">
            <a:spLocks noChangeArrowheads="1"/>
          </p:cNvSpPr>
          <p:nvPr/>
        </p:nvSpPr>
        <p:spPr bwMode="auto">
          <a:xfrm>
            <a:off x="227981" y="1395573"/>
            <a:ext cx="2042608" cy="4728779"/>
          </a:xfrm>
          <a:prstGeom prst="rect">
            <a:avLst/>
          </a:prstGeom>
          <a:solidFill>
            <a:srgbClr val="00783C">
              <a:alpha val="40000"/>
            </a:srgbClr>
          </a:solidFill>
          <a:ln w="9525">
            <a:noFill/>
            <a:miter lim="800000"/>
            <a:headEnd/>
            <a:tailEnd/>
          </a:ln>
        </p:spPr>
        <p:txBody>
          <a:bodyPr vert="horz" wrap="square" lIns="91440" tIns="45720" rIns="91440" bIns="45720" numCol="1" anchor="b" anchorCtr="1" compatLnSpc="1">
            <a:prstTxWarp prst="textNoShape">
              <a:avLst/>
            </a:prstTxWarp>
          </a:bodyPr>
          <a:lstStyle/>
          <a:p>
            <a:pPr>
              <a:spcBef>
                <a:spcPts val="0"/>
              </a:spcBef>
              <a:buNone/>
            </a:pPr>
            <a:r>
              <a:rPr lang="es-ES" sz="1100" b="1" dirty="0" smtClean="0"/>
              <a:t>Crítico para identificar un producto que atraiga a los clientes, satisfacer su mayor necesidad y construir otros servicios en eso</a:t>
            </a:r>
            <a:r>
              <a:rPr lang="es-ES" sz="1100" dirty="0" smtClean="0"/>
              <a:t>. </a:t>
            </a:r>
            <a:r>
              <a:rPr lang="es-ES" sz="1100" b="1" dirty="0" smtClean="0">
                <a:solidFill>
                  <a:srgbClr val="FF0000"/>
                </a:solidFill>
              </a:rPr>
              <a:t>Factor clave de éxito: producto Ancla  que tome en cuenta el  "punto débil</a:t>
            </a:r>
            <a:r>
              <a:rPr lang="es-ES" sz="1100" dirty="0" smtClean="0">
                <a:solidFill>
                  <a:srgbClr val="FF0000"/>
                </a:solidFill>
              </a:rPr>
              <a:t>"</a:t>
            </a:r>
          </a:p>
          <a:p>
            <a:pPr>
              <a:spcBef>
                <a:spcPts val="0"/>
              </a:spcBef>
              <a:buNone/>
            </a:pPr>
            <a:endParaRPr lang="es-PE" sz="1100" b="1" dirty="0" smtClean="0">
              <a:solidFill>
                <a:srgbClr val="C00000"/>
              </a:solidFill>
            </a:endParaRPr>
          </a:p>
        </p:txBody>
      </p:sp>
      <p:sp>
        <p:nvSpPr>
          <p:cNvPr id="51" name="Down Arrow 50"/>
          <p:cNvSpPr/>
          <p:nvPr/>
        </p:nvSpPr>
        <p:spPr bwMode="auto">
          <a:xfrm rot="16200000">
            <a:off x="6264521" y="2901658"/>
            <a:ext cx="465506" cy="933108"/>
          </a:xfrm>
          <a:prstGeom prst="downArrow">
            <a:avLst/>
          </a:prstGeom>
          <a:solidFill>
            <a:srgbClr val="014C6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s-PE"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52" name="Down Arrow 51"/>
          <p:cNvSpPr/>
          <p:nvPr/>
        </p:nvSpPr>
        <p:spPr bwMode="auto">
          <a:xfrm rot="5400000">
            <a:off x="2349268" y="2838173"/>
            <a:ext cx="465506" cy="1080627"/>
          </a:xfrm>
          <a:prstGeom prst="downArrow">
            <a:avLst>
              <a:gd name="adj1" fmla="val 50000"/>
              <a:gd name="adj2" fmla="val 46978"/>
            </a:avLst>
          </a:prstGeom>
          <a:solidFill>
            <a:srgbClr val="014C6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s-PE"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A2777DF7-1008-4959-8911-2F351BAA5455}" type="slidenum">
              <a:rPr lang="en-US" smtClean="0"/>
              <a:pPr>
                <a:defRPr/>
              </a:pPr>
              <a:t>11</a:t>
            </a:fld>
            <a:endParaRPr lang="en-US"/>
          </a:p>
        </p:txBody>
      </p:sp>
      <p:sp>
        <p:nvSpPr>
          <p:cNvPr id="6" name="Rectangle 3"/>
          <p:cNvSpPr txBox="1">
            <a:spLocks noChangeArrowheads="1"/>
          </p:cNvSpPr>
          <p:nvPr/>
        </p:nvSpPr>
        <p:spPr bwMode="auto">
          <a:xfrm>
            <a:off x="6793168" y="964060"/>
            <a:ext cx="2042608" cy="431513"/>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lnSpc>
                <a:spcPct val="150000"/>
              </a:lnSpc>
              <a:spcBef>
                <a:spcPts val="0"/>
              </a:spcBef>
              <a:spcAft>
                <a:spcPts val="0"/>
              </a:spcAft>
              <a:buClr>
                <a:srgbClr val="00783C"/>
              </a:buClr>
              <a:buNone/>
              <a:defRPr/>
            </a:pPr>
            <a:r>
              <a:rPr kumimoji="0" lang="es-PE" sz="1400" b="1" i="0" u="none" strike="noStrike" kern="0" cap="none" spc="0" normalizeH="0" baseline="0" noProof="0" dirty="0" smtClean="0">
                <a:ln>
                  <a:noFill/>
                </a:ln>
                <a:solidFill>
                  <a:schemeClr val="bg1"/>
                </a:solidFill>
                <a:effectLst/>
                <a:uLnTx/>
                <a:uFillTx/>
                <a:latin typeface="+mj-lt"/>
                <a:ea typeface="+mn-ea"/>
                <a:cs typeface="+mn-cs"/>
              </a:rPr>
              <a:t>Regulación</a:t>
            </a:r>
            <a:endParaRPr lang="es-PE" sz="1400" dirty="0" smtClean="0">
              <a:latin typeface="+mj-lt"/>
            </a:endParaRPr>
          </a:p>
        </p:txBody>
      </p:sp>
      <p:sp>
        <p:nvSpPr>
          <p:cNvPr id="17" name="Rectangle 3"/>
          <p:cNvSpPr txBox="1">
            <a:spLocks noChangeArrowheads="1"/>
          </p:cNvSpPr>
          <p:nvPr/>
        </p:nvSpPr>
        <p:spPr bwMode="auto">
          <a:xfrm>
            <a:off x="227981" y="964060"/>
            <a:ext cx="2042608" cy="431513"/>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lnSpc>
                <a:spcPct val="150000"/>
              </a:lnSpc>
              <a:spcBef>
                <a:spcPts val="0"/>
              </a:spcBef>
              <a:spcAft>
                <a:spcPts val="0"/>
              </a:spcAft>
              <a:buClr>
                <a:srgbClr val="00783C"/>
              </a:buClr>
              <a:buNone/>
              <a:defRPr/>
            </a:pPr>
            <a:r>
              <a:rPr kumimoji="0" lang="es-PE" sz="1400" b="1" i="0" u="none" strike="noStrike" kern="0" cap="none" spc="0" normalizeH="0" baseline="0" noProof="0" dirty="0" smtClean="0">
                <a:ln>
                  <a:noFill/>
                </a:ln>
                <a:solidFill>
                  <a:schemeClr val="bg1"/>
                </a:solidFill>
                <a:effectLst/>
                <a:uLnTx/>
                <a:uFillTx/>
                <a:latin typeface="+mj-lt"/>
                <a:ea typeface="+mn-ea"/>
                <a:cs typeface="+mn-cs"/>
              </a:rPr>
              <a:t>Instrumentos de Pago</a:t>
            </a:r>
            <a:endParaRPr lang="es-PE" sz="1400" dirty="0" smtClean="0">
              <a:latin typeface="+mj-lt"/>
            </a:endParaRPr>
          </a:p>
        </p:txBody>
      </p:sp>
      <p:sp>
        <p:nvSpPr>
          <p:cNvPr id="19" name="Rectangle 3"/>
          <p:cNvSpPr txBox="1">
            <a:spLocks noChangeArrowheads="1"/>
          </p:cNvSpPr>
          <p:nvPr/>
        </p:nvSpPr>
        <p:spPr bwMode="auto">
          <a:xfrm>
            <a:off x="503671" y="2719230"/>
            <a:ext cx="1468968" cy="464046"/>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ts val="0"/>
              </a:spcBef>
              <a:spcAft>
                <a:spcPts val="0"/>
              </a:spcAft>
              <a:buClr>
                <a:srgbClr val="00783C"/>
              </a:buClr>
              <a:buNone/>
              <a:defRPr/>
            </a:pPr>
            <a:r>
              <a:rPr kumimoji="0" lang="es-PE" sz="1200" b="1" i="0" u="none" strike="noStrike" kern="0" cap="none" spc="0" normalizeH="0" baseline="0" noProof="0" dirty="0" smtClean="0">
                <a:ln>
                  <a:noFill/>
                </a:ln>
                <a:solidFill>
                  <a:schemeClr val="bg1"/>
                </a:solidFill>
                <a:effectLst/>
                <a:uLnTx/>
                <a:uFillTx/>
                <a:latin typeface="+mj-lt"/>
                <a:ea typeface="+mn-ea"/>
                <a:cs typeface="+mn-cs"/>
              </a:rPr>
              <a:t>SVA con tarjeta</a:t>
            </a:r>
          </a:p>
        </p:txBody>
      </p:sp>
      <p:sp>
        <p:nvSpPr>
          <p:cNvPr id="20" name="Rectangle 3"/>
          <p:cNvSpPr txBox="1">
            <a:spLocks noChangeArrowheads="1"/>
          </p:cNvSpPr>
          <p:nvPr/>
        </p:nvSpPr>
        <p:spPr bwMode="auto">
          <a:xfrm>
            <a:off x="503671" y="1486332"/>
            <a:ext cx="1468968"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lang="es-PE" sz="1200" b="1" kern="0" dirty="0" smtClean="0">
                <a:solidFill>
                  <a:schemeClr val="bg1"/>
                </a:solidFill>
                <a:latin typeface="+mj-lt"/>
                <a:cs typeface="+mn-cs"/>
              </a:rPr>
              <a:t>E</a:t>
            </a:r>
            <a:r>
              <a:rPr kumimoji="0" lang="es-PE" sz="1200" b="1" i="0" u="none" strike="noStrike" kern="0" cap="none" spc="0" normalizeH="0" baseline="0" noProof="0" dirty="0" err="1" smtClean="0">
                <a:ln>
                  <a:noFill/>
                </a:ln>
                <a:solidFill>
                  <a:schemeClr val="bg1"/>
                </a:solidFill>
                <a:effectLst/>
                <a:uLnTx/>
                <a:uFillTx/>
                <a:latin typeface="+mj-lt"/>
                <a:ea typeface="+mn-ea"/>
                <a:cs typeface="+mn-cs"/>
              </a:rPr>
              <a:t>fectivo</a:t>
            </a:r>
            <a:endParaRPr lang="es-PE" sz="1200" dirty="0" smtClean="0">
              <a:latin typeface="+mj-lt"/>
            </a:endParaRPr>
          </a:p>
        </p:txBody>
      </p:sp>
      <p:sp>
        <p:nvSpPr>
          <p:cNvPr id="21" name="Rectangle 3"/>
          <p:cNvSpPr txBox="1">
            <a:spLocks noChangeArrowheads="1"/>
          </p:cNvSpPr>
          <p:nvPr/>
        </p:nvSpPr>
        <p:spPr bwMode="auto">
          <a:xfrm>
            <a:off x="503671" y="3335679"/>
            <a:ext cx="1468968" cy="464046"/>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ts val="0"/>
              </a:spcBef>
              <a:spcAft>
                <a:spcPts val="0"/>
              </a:spcAft>
              <a:buClr>
                <a:srgbClr val="00783C"/>
              </a:buClr>
              <a:buNone/>
              <a:defRPr/>
            </a:pPr>
            <a:r>
              <a:rPr kumimoji="0" lang="es-PE" sz="1200" b="1" i="0" u="none" strike="noStrike" kern="0" cap="none" spc="0" normalizeH="0" baseline="0" noProof="0" dirty="0" smtClean="0">
                <a:ln>
                  <a:noFill/>
                </a:ln>
                <a:solidFill>
                  <a:schemeClr val="bg1"/>
                </a:solidFill>
                <a:effectLst/>
                <a:uLnTx/>
                <a:uFillTx/>
                <a:latin typeface="+mj-lt"/>
                <a:ea typeface="+mn-ea"/>
                <a:cs typeface="+mn-cs"/>
              </a:rPr>
              <a:t>Cuenta de Banco </a:t>
            </a:r>
            <a:endParaRPr lang="es-PE" sz="1200" dirty="0" smtClean="0">
              <a:latin typeface="+mj-lt"/>
            </a:endParaRPr>
          </a:p>
        </p:txBody>
      </p:sp>
      <p:sp>
        <p:nvSpPr>
          <p:cNvPr id="22" name="Rectangle 3"/>
          <p:cNvSpPr txBox="1">
            <a:spLocks noChangeArrowheads="1"/>
          </p:cNvSpPr>
          <p:nvPr/>
        </p:nvSpPr>
        <p:spPr bwMode="auto">
          <a:xfrm>
            <a:off x="503671" y="3952128"/>
            <a:ext cx="1468968" cy="464046"/>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ts val="0"/>
              </a:spcBef>
              <a:spcAft>
                <a:spcPts val="0"/>
              </a:spcAft>
              <a:buClr>
                <a:srgbClr val="00783C"/>
              </a:buClr>
              <a:buNone/>
              <a:defRPr/>
            </a:pPr>
            <a:r>
              <a:rPr kumimoji="0" lang="es-PE" sz="1200" b="1" i="0" u="none" strike="noStrike" kern="0" cap="none" spc="0" normalizeH="0" baseline="0" noProof="0" dirty="0" smtClean="0">
                <a:ln>
                  <a:noFill/>
                </a:ln>
                <a:solidFill>
                  <a:schemeClr val="bg1"/>
                </a:solidFill>
                <a:effectLst/>
                <a:uLnTx/>
                <a:uFillTx/>
                <a:latin typeface="+mj-lt"/>
                <a:ea typeface="+mn-ea"/>
                <a:cs typeface="+mn-cs"/>
              </a:rPr>
              <a:t>Tarjetas (Debito, Crédito) </a:t>
            </a:r>
            <a:br>
              <a:rPr kumimoji="0" lang="es-PE" sz="1200" b="1" i="0" u="none" strike="noStrike" kern="0" cap="none" spc="0" normalizeH="0" baseline="0" noProof="0" dirty="0" smtClean="0">
                <a:ln>
                  <a:noFill/>
                </a:ln>
                <a:solidFill>
                  <a:schemeClr val="bg1"/>
                </a:solidFill>
                <a:effectLst/>
                <a:uLnTx/>
                <a:uFillTx/>
                <a:latin typeface="+mj-lt"/>
                <a:ea typeface="+mn-ea"/>
                <a:cs typeface="+mn-cs"/>
              </a:rPr>
            </a:br>
            <a:endParaRPr lang="es-PE" sz="1200" dirty="0" smtClean="0">
              <a:latin typeface="+mj-lt"/>
            </a:endParaRPr>
          </a:p>
        </p:txBody>
      </p:sp>
      <p:sp>
        <p:nvSpPr>
          <p:cNvPr id="23" name="Rectangle 3"/>
          <p:cNvSpPr txBox="1">
            <a:spLocks noChangeArrowheads="1"/>
          </p:cNvSpPr>
          <p:nvPr/>
        </p:nvSpPr>
        <p:spPr bwMode="auto">
          <a:xfrm>
            <a:off x="503671" y="2102781"/>
            <a:ext cx="1468968" cy="464046"/>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ts val="0"/>
              </a:spcBef>
              <a:spcAft>
                <a:spcPts val="0"/>
              </a:spcAft>
              <a:buClr>
                <a:srgbClr val="00783C"/>
              </a:buClr>
              <a:buNone/>
              <a:defRPr/>
            </a:pPr>
            <a:r>
              <a:rPr kumimoji="0" lang="es-PE" sz="1200" b="1" i="0" u="none" strike="noStrike" kern="0" cap="none" spc="0" normalizeH="0" baseline="0" noProof="0" dirty="0" err="1" smtClean="0">
                <a:ln>
                  <a:noFill/>
                </a:ln>
                <a:solidFill>
                  <a:schemeClr val="bg1"/>
                </a:solidFill>
                <a:effectLst/>
                <a:uLnTx/>
                <a:uFillTx/>
                <a:latin typeface="+mj-lt"/>
                <a:ea typeface="+mn-ea"/>
                <a:cs typeface="+mn-cs"/>
              </a:rPr>
              <a:t>Stored</a:t>
            </a:r>
            <a:r>
              <a:rPr kumimoji="0" lang="es-PE" sz="1200" b="1" i="0" u="none" strike="noStrike" kern="0" cap="none" spc="0" normalizeH="0" baseline="0" noProof="0" dirty="0" smtClean="0">
                <a:ln>
                  <a:noFill/>
                </a:ln>
                <a:solidFill>
                  <a:schemeClr val="bg1"/>
                </a:solidFill>
                <a:effectLst/>
                <a:uLnTx/>
                <a:uFillTx/>
                <a:latin typeface="+mj-lt"/>
                <a:ea typeface="+mn-ea"/>
                <a:cs typeface="+mn-cs"/>
              </a:rPr>
              <a:t> </a:t>
            </a:r>
            <a:r>
              <a:rPr kumimoji="0" lang="es-PE" sz="1200" b="1" i="0" u="none" strike="noStrike" kern="0" cap="none" spc="0" normalizeH="0" baseline="0" noProof="0" dirty="0" err="1" smtClean="0">
                <a:ln>
                  <a:noFill/>
                </a:ln>
                <a:solidFill>
                  <a:schemeClr val="bg1"/>
                </a:solidFill>
                <a:effectLst/>
                <a:uLnTx/>
                <a:uFillTx/>
                <a:latin typeface="+mj-lt"/>
                <a:ea typeface="+mn-ea"/>
                <a:cs typeface="+mn-cs"/>
              </a:rPr>
              <a:t>Value</a:t>
            </a:r>
            <a:endParaRPr kumimoji="0" lang="es-PE" sz="1200" b="1" i="0" u="none" strike="noStrike" kern="0" cap="none" spc="0" normalizeH="0" baseline="0" noProof="0" dirty="0" smtClean="0">
              <a:ln>
                <a:noFill/>
              </a:ln>
              <a:solidFill>
                <a:schemeClr val="bg1"/>
              </a:solidFill>
              <a:effectLst/>
              <a:uLnTx/>
              <a:uFillTx/>
              <a:latin typeface="+mj-lt"/>
              <a:ea typeface="+mn-ea"/>
              <a:cs typeface="+mn-cs"/>
            </a:endParaRPr>
          </a:p>
          <a:p>
            <a:pPr algn="ctr">
              <a:spcBef>
                <a:spcPts val="0"/>
              </a:spcBef>
              <a:spcAft>
                <a:spcPts val="0"/>
              </a:spcAft>
              <a:buClr>
                <a:srgbClr val="00783C"/>
              </a:buClr>
              <a:buNone/>
              <a:defRPr/>
            </a:pPr>
            <a:r>
              <a:rPr lang="es-PE" sz="1200" b="1" kern="0" dirty="0" err="1" smtClean="0">
                <a:solidFill>
                  <a:schemeClr val="bg1"/>
                </a:solidFill>
                <a:latin typeface="+mj-lt"/>
                <a:cs typeface="+mn-cs"/>
              </a:rPr>
              <a:t>Account</a:t>
            </a:r>
            <a:r>
              <a:rPr lang="es-PE" sz="1200" b="1" kern="0" dirty="0" smtClean="0">
                <a:solidFill>
                  <a:schemeClr val="bg1"/>
                </a:solidFill>
                <a:latin typeface="+mj-lt"/>
                <a:cs typeface="+mn-cs"/>
              </a:rPr>
              <a:t> (SVA)</a:t>
            </a:r>
            <a:endParaRPr lang="es-PE" sz="1200" dirty="0" smtClean="0">
              <a:latin typeface="+mj-lt"/>
            </a:endParaRPr>
          </a:p>
        </p:txBody>
      </p:sp>
      <p:sp>
        <p:nvSpPr>
          <p:cNvPr id="26" name="Rectangle 3"/>
          <p:cNvSpPr txBox="1">
            <a:spLocks noChangeArrowheads="1"/>
          </p:cNvSpPr>
          <p:nvPr/>
        </p:nvSpPr>
        <p:spPr bwMode="auto">
          <a:xfrm>
            <a:off x="2535139" y="4169590"/>
            <a:ext cx="4052539" cy="431513"/>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lnSpc>
                <a:spcPct val="150000"/>
              </a:lnSpc>
              <a:spcBef>
                <a:spcPts val="0"/>
              </a:spcBef>
              <a:spcAft>
                <a:spcPts val="0"/>
              </a:spcAft>
              <a:buClr>
                <a:srgbClr val="00783C"/>
              </a:buClr>
              <a:buNone/>
              <a:defRPr/>
            </a:pPr>
            <a:r>
              <a:rPr lang="es-PE" sz="1400" b="1" kern="0" dirty="0" smtClean="0">
                <a:solidFill>
                  <a:schemeClr val="bg1"/>
                </a:solidFill>
                <a:latin typeface="+mj-lt"/>
                <a:cs typeface="+mn-cs"/>
              </a:rPr>
              <a:t>Puntos de Acceso</a:t>
            </a:r>
            <a:r>
              <a:rPr kumimoji="0" lang="es-PE" sz="1400" b="1" i="0" u="none" strike="noStrike" kern="0" cap="none" spc="0" normalizeH="0" baseline="0" noProof="0" dirty="0" smtClean="0">
                <a:ln>
                  <a:noFill/>
                </a:ln>
                <a:solidFill>
                  <a:schemeClr val="bg1"/>
                </a:solidFill>
                <a:effectLst/>
                <a:uLnTx/>
                <a:uFillTx/>
                <a:latin typeface="+mj-lt"/>
                <a:ea typeface="+mn-ea"/>
                <a:cs typeface="+mn-cs"/>
              </a:rPr>
              <a:t>/Network</a:t>
            </a:r>
            <a:endParaRPr lang="es-PE" sz="1400" dirty="0" smtClean="0">
              <a:latin typeface="+mj-lt"/>
            </a:endParaRPr>
          </a:p>
        </p:txBody>
      </p:sp>
      <p:sp>
        <p:nvSpPr>
          <p:cNvPr id="27" name="Rectangle 3"/>
          <p:cNvSpPr txBox="1">
            <a:spLocks noChangeArrowheads="1"/>
          </p:cNvSpPr>
          <p:nvPr/>
        </p:nvSpPr>
        <p:spPr bwMode="auto">
          <a:xfrm>
            <a:off x="2535139" y="4601105"/>
            <a:ext cx="4052539" cy="1523248"/>
          </a:xfrm>
          <a:prstGeom prst="rect">
            <a:avLst/>
          </a:prstGeom>
          <a:solidFill>
            <a:srgbClr val="00783C">
              <a:alpha val="40000"/>
            </a:srgbClr>
          </a:solidFill>
          <a:ln w="9525">
            <a:noFill/>
            <a:miter lim="800000"/>
            <a:headEnd/>
            <a:tailEnd/>
          </a:ln>
        </p:spPr>
        <p:txBody>
          <a:bodyPr vert="horz" wrap="square" lIns="91440" tIns="45720" rIns="91440" bIns="45720" numCol="1" anchor="b" anchorCtr="1" compatLnSpc="1">
            <a:prstTxWarp prst="textNoShape">
              <a:avLst/>
            </a:prstTxWarp>
          </a:bodyPr>
          <a:lstStyle/>
          <a:p>
            <a:pPr>
              <a:buNone/>
            </a:pPr>
            <a:endParaRPr lang="es-ES" sz="1000" b="1" dirty="0" smtClean="0"/>
          </a:p>
          <a:p>
            <a:pPr>
              <a:buNone/>
            </a:pPr>
            <a:endParaRPr lang="es-ES" sz="1000" b="1" dirty="0" smtClean="0"/>
          </a:p>
          <a:p>
            <a:pPr>
              <a:buNone/>
            </a:pPr>
            <a:endParaRPr lang="es-ES" sz="1000" b="1" dirty="0" smtClean="0"/>
          </a:p>
          <a:p>
            <a:pPr>
              <a:buNone/>
            </a:pPr>
            <a:endParaRPr lang="es-ES" sz="1000" b="1" dirty="0" smtClean="0"/>
          </a:p>
          <a:p>
            <a:pPr>
              <a:buNone/>
            </a:pPr>
            <a:endParaRPr lang="es-ES" sz="1000" b="1" dirty="0" smtClean="0"/>
          </a:p>
          <a:p>
            <a:pPr>
              <a:buNone/>
            </a:pPr>
            <a:endParaRPr lang="es-ES" sz="1000" b="1" dirty="0" smtClean="0"/>
          </a:p>
          <a:p>
            <a:pPr>
              <a:spcBef>
                <a:spcPts val="0"/>
              </a:spcBef>
              <a:buNone/>
            </a:pPr>
            <a:r>
              <a:rPr lang="es-ES" sz="1000" b="1" dirty="0" smtClean="0"/>
              <a:t>Una red de agentes muy unido y bien administrado es un factor crítico de éxito, ya que proporciona muchas de acceso / puntos de aceptación = 10 * red de sucursales. Los agentes son </a:t>
            </a:r>
            <a:r>
              <a:rPr lang="es-ES" sz="1000" b="1" dirty="0" err="1" smtClean="0"/>
              <a:t>interfase</a:t>
            </a:r>
            <a:r>
              <a:rPr lang="es-ES" sz="1000" b="1" dirty="0" smtClean="0"/>
              <a:t> clave para los clientes y deben tener un mínimo de 50 transacciones / día y deben estar dentro de 2 km del usuario.</a:t>
            </a:r>
          </a:p>
          <a:p>
            <a:pPr>
              <a:spcBef>
                <a:spcPts val="0"/>
              </a:spcBef>
              <a:buNone/>
            </a:pPr>
            <a:r>
              <a:rPr lang="es-ES" sz="1100" b="1" dirty="0" smtClean="0">
                <a:solidFill>
                  <a:srgbClr val="FF0000"/>
                </a:solidFill>
              </a:rPr>
              <a:t>Factor de éxito clave: escalabilidad, capacidad de ir "viral"</a:t>
            </a:r>
            <a:endParaRPr lang="es-ES" sz="1100" b="1" dirty="0">
              <a:solidFill>
                <a:srgbClr val="FF0000"/>
              </a:solidFill>
            </a:endParaRPr>
          </a:p>
        </p:txBody>
      </p:sp>
      <p:sp>
        <p:nvSpPr>
          <p:cNvPr id="29" name="Rectangle 3"/>
          <p:cNvSpPr txBox="1">
            <a:spLocks noChangeArrowheads="1"/>
          </p:cNvSpPr>
          <p:nvPr/>
        </p:nvSpPr>
        <p:spPr bwMode="auto">
          <a:xfrm>
            <a:off x="4178461" y="4582844"/>
            <a:ext cx="682906"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lang="es-PE" sz="900" b="1" kern="0" dirty="0" smtClean="0">
                <a:solidFill>
                  <a:schemeClr val="bg1"/>
                </a:solidFill>
                <a:latin typeface="+mj-lt"/>
                <a:cs typeface="+mn-cs"/>
              </a:rPr>
              <a:t>Negocios al detalle</a:t>
            </a:r>
            <a:endParaRPr lang="es-PE" sz="900" dirty="0" smtClean="0">
              <a:latin typeface="+mj-lt"/>
            </a:endParaRPr>
          </a:p>
        </p:txBody>
      </p:sp>
      <p:sp>
        <p:nvSpPr>
          <p:cNvPr id="35" name="Rectangle 3"/>
          <p:cNvSpPr txBox="1">
            <a:spLocks noChangeArrowheads="1"/>
          </p:cNvSpPr>
          <p:nvPr/>
        </p:nvSpPr>
        <p:spPr bwMode="auto">
          <a:xfrm>
            <a:off x="5533488" y="4582844"/>
            <a:ext cx="631006"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700" b="1" i="0" u="none" strike="noStrike" kern="0" cap="none" spc="0" normalizeH="0" baseline="0" noProof="0" dirty="0" smtClean="0">
                <a:ln>
                  <a:noFill/>
                </a:ln>
                <a:solidFill>
                  <a:schemeClr val="bg1"/>
                </a:solidFill>
                <a:effectLst/>
                <a:uLnTx/>
                <a:uFillTx/>
                <a:latin typeface="+mj-lt"/>
                <a:ea typeface="+mn-ea"/>
                <a:cs typeface="+mn-cs"/>
              </a:rPr>
              <a:t>Teléfonos</a:t>
            </a:r>
            <a:endParaRPr lang="es-PE" sz="700" dirty="0" smtClean="0">
              <a:latin typeface="+mj-lt"/>
            </a:endParaRPr>
          </a:p>
        </p:txBody>
      </p:sp>
      <p:sp>
        <p:nvSpPr>
          <p:cNvPr id="36" name="Rectangle 3"/>
          <p:cNvSpPr txBox="1">
            <a:spLocks noChangeArrowheads="1"/>
          </p:cNvSpPr>
          <p:nvPr/>
        </p:nvSpPr>
        <p:spPr bwMode="auto">
          <a:xfrm>
            <a:off x="2851933" y="4582844"/>
            <a:ext cx="579636"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1050" b="1" i="0" u="none" strike="noStrike" kern="0" cap="none" spc="0" normalizeH="0" baseline="0" noProof="0" smtClean="0">
                <a:ln>
                  <a:noFill/>
                </a:ln>
                <a:solidFill>
                  <a:schemeClr val="bg1"/>
                </a:solidFill>
                <a:effectLst/>
                <a:uLnTx/>
                <a:uFillTx/>
                <a:latin typeface="+mj-lt"/>
                <a:ea typeface="+mn-ea"/>
                <a:cs typeface="+mn-cs"/>
              </a:rPr>
              <a:t>ATM</a:t>
            </a:r>
            <a:endParaRPr lang="es-PE" sz="1050" dirty="0" smtClean="0">
              <a:latin typeface="+mj-lt"/>
            </a:endParaRPr>
          </a:p>
        </p:txBody>
      </p:sp>
      <p:sp>
        <p:nvSpPr>
          <p:cNvPr id="40" name="Rectangle 3"/>
          <p:cNvSpPr txBox="1">
            <a:spLocks noChangeArrowheads="1"/>
          </p:cNvSpPr>
          <p:nvPr/>
        </p:nvSpPr>
        <p:spPr bwMode="auto">
          <a:xfrm>
            <a:off x="2560320" y="2972050"/>
            <a:ext cx="3896751" cy="699621"/>
          </a:xfrm>
          <a:prstGeom prst="rect">
            <a:avLst/>
          </a:prstGeom>
          <a:solidFill>
            <a:srgbClr val="014C6D"/>
          </a:solidFill>
          <a:ln w="9525">
            <a:noFill/>
            <a:miter lim="800000"/>
            <a:headEnd/>
            <a:tailEnd/>
          </a:ln>
        </p:spPr>
        <p:txBody>
          <a:bodyPr vert="horz" wrap="square" lIns="91440" tIns="45720" rIns="91440" bIns="45720" numCol="1" anchor="ctr" anchorCtr="1" compatLnSpc="1">
            <a:prstTxWarp prst="textNoShape">
              <a:avLst/>
            </a:prstTxWarp>
          </a:bodyPr>
          <a:lstStyle/>
          <a:p>
            <a:pPr algn="ctr">
              <a:lnSpc>
                <a:spcPts val="2100"/>
              </a:lnSpc>
              <a:spcBef>
                <a:spcPts val="0"/>
              </a:spcBef>
              <a:spcAft>
                <a:spcPts val="0"/>
              </a:spcAft>
              <a:buClr>
                <a:srgbClr val="00783C"/>
              </a:buClr>
              <a:buNone/>
              <a:defRPr/>
            </a:pPr>
            <a:r>
              <a:rPr lang="es-PE" sz="1800" dirty="0" smtClean="0">
                <a:solidFill>
                  <a:schemeClr val="bg1"/>
                </a:solidFill>
                <a:latin typeface="+mj-lt"/>
              </a:rPr>
              <a:t>Ecosistema de E-</a:t>
            </a:r>
            <a:r>
              <a:rPr lang="es-PE" sz="1800" dirty="0" err="1" smtClean="0">
                <a:solidFill>
                  <a:schemeClr val="bg1"/>
                </a:solidFill>
                <a:latin typeface="+mj-lt"/>
              </a:rPr>
              <a:t>Banking</a:t>
            </a:r>
            <a:r>
              <a:rPr lang="es-PE" sz="1800" dirty="0" smtClean="0">
                <a:solidFill>
                  <a:schemeClr val="bg1"/>
                </a:solidFill>
                <a:latin typeface="+mj-lt"/>
              </a:rPr>
              <a:t> = Economía de la Inclusión Financiera</a:t>
            </a:r>
          </a:p>
        </p:txBody>
      </p:sp>
      <p:sp>
        <p:nvSpPr>
          <p:cNvPr id="41" name="Rectangle 3"/>
          <p:cNvSpPr txBox="1">
            <a:spLocks noChangeArrowheads="1"/>
          </p:cNvSpPr>
          <p:nvPr/>
        </p:nvSpPr>
        <p:spPr bwMode="auto">
          <a:xfrm>
            <a:off x="2619215" y="1395575"/>
            <a:ext cx="3860364" cy="1393924"/>
          </a:xfrm>
          <a:prstGeom prst="rect">
            <a:avLst/>
          </a:prstGeom>
          <a:solidFill>
            <a:srgbClr val="00783C">
              <a:alpha val="40000"/>
            </a:srgbClr>
          </a:solidFill>
          <a:ln w="9525">
            <a:noFill/>
            <a:miter lim="800000"/>
            <a:headEnd/>
            <a:tailEnd/>
          </a:ln>
        </p:spPr>
        <p:txBody>
          <a:bodyPr vert="horz" wrap="square" lIns="91440" tIns="45720" rIns="91440" bIns="45720" numCol="1" anchor="b" anchorCtr="1" compatLnSpc="1">
            <a:prstTxWarp prst="textNoShape">
              <a:avLst/>
            </a:prstTxWarp>
          </a:bodyPr>
          <a:lstStyle/>
          <a:p>
            <a:pPr>
              <a:buNone/>
            </a:pPr>
            <a:endParaRPr lang="es-PE" sz="1100" b="1" dirty="0" smtClean="0"/>
          </a:p>
          <a:p>
            <a:pPr>
              <a:buNone/>
            </a:pPr>
            <a:endParaRPr lang="es-ES" sz="1100" dirty="0" smtClean="0"/>
          </a:p>
          <a:p>
            <a:pPr>
              <a:buNone/>
            </a:pPr>
            <a:endParaRPr lang="es-ES" sz="1100" dirty="0" smtClean="0"/>
          </a:p>
          <a:p>
            <a:pPr>
              <a:buNone/>
            </a:pPr>
            <a:endParaRPr lang="es-ES" sz="1100" dirty="0" smtClean="0"/>
          </a:p>
          <a:p>
            <a:pPr>
              <a:buNone/>
            </a:pPr>
            <a:endParaRPr lang="es-ES" sz="1100" dirty="0" smtClean="0"/>
          </a:p>
          <a:p>
            <a:pPr>
              <a:buNone/>
            </a:pPr>
            <a:endParaRPr lang="es-ES" sz="1100" dirty="0" smtClean="0"/>
          </a:p>
          <a:p>
            <a:pPr>
              <a:buNone/>
            </a:pPr>
            <a:endParaRPr lang="es-ES" sz="1100" dirty="0" smtClean="0"/>
          </a:p>
          <a:p>
            <a:pPr>
              <a:spcBef>
                <a:spcPts val="0"/>
              </a:spcBef>
              <a:buNone/>
            </a:pPr>
            <a:r>
              <a:rPr lang="es-ES" sz="1100" b="1" dirty="0" smtClean="0"/>
              <a:t>La integración de los diferentes actores y la elección de modelo operativo influirá en la oferta de productos en el mercado. Se necesita justificación de negocio y estrategia de mercado.</a:t>
            </a:r>
          </a:p>
          <a:p>
            <a:pPr>
              <a:spcBef>
                <a:spcPts val="0"/>
              </a:spcBef>
              <a:buNone/>
            </a:pPr>
            <a:r>
              <a:rPr lang="es-PE" sz="1100" b="1" u="sng" dirty="0" smtClean="0">
                <a:solidFill>
                  <a:srgbClr val="C00000"/>
                </a:solidFill>
              </a:rPr>
              <a:t>Factor Clave de </a:t>
            </a:r>
            <a:r>
              <a:rPr lang="es-PE" sz="1100" b="1" u="sng" dirty="0" err="1" smtClean="0">
                <a:solidFill>
                  <a:srgbClr val="C00000"/>
                </a:solidFill>
              </a:rPr>
              <a:t>Exito</a:t>
            </a:r>
            <a:r>
              <a:rPr lang="es-PE" sz="1100" b="1" dirty="0" smtClean="0">
                <a:solidFill>
                  <a:srgbClr val="C00000"/>
                </a:solidFill>
              </a:rPr>
              <a:t>: Confianza</a:t>
            </a:r>
          </a:p>
        </p:txBody>
      </p:sp>
      <p:sp>
        <p:nvSpPr>
          <p:cNvPr id="42" name="Rectangle 3"/>
          <p:cNvSpPr txBox="1">
            <a:spLocks noChangeArrowheads="1"/>
          </p:cNvSpPr>
          <p:nvPr/>
        </p:nvSpPr>
        <p:spPr bwMode="auto">
          <a:xfrm>
            <a:off x="4141339" y="1448300"/>
            <a:ext cx="678095"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1200" b="1" i="0" u="none" strike="noStrike" kern="0" cap="none" spc="0" normalizeH="0" baseline="0" noProof="0" smtClean="0">
                <a:ln>
                  <a:noFill/>
                </a:ln>
                <a:solidFill>
                  <a:schemeClr val="bg1"/>
                </a:solidFill>
                <a:effectLst/>
                <a:uLnTx/>
                <a:uFillTx/>
                <a:latin typeface="+mj-lt"/>
                <a:ea typeface="+mn-ea"/>
                <a:cs typeface="+mn-cs"/>
              </a:rPr>
              <a:t>PSP</a:t>
            </a:r>
            <a:endParaRPr lang="es-PE" sz="1200" dirty="0" smtClean="0">
              <a:latin typeface="+mj-lt"/>
            </a:endParaRPr>
          </a:p>
        </p:txBody>
      </p:sp>
      <p:sp>
        <p:nvSpPr>
          <p:cNvPr id="43" name="Rectangle 3"/>
          <p:cNvSpPr txBox="1">
            <a:spLocks noChangeArrowheads="1"/>
          </p:cNvSpPr>
          <p:nvPr/>
        </p:nvSpPr>
        <p:spPr bwMode="auto">
          <a:xfrm>
            <a:off x="5122521" y="1448300"/>
            <a:ext cx="678095"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1200" b="1" i="0" u="none" strike="noStrike" kern="0" cap="none" spc="0" normalizeH="0" baseline="0" noProof="0" dirty="0" err="1" smtClean="0">
                <a:ln>
                  <a:noFill/>
                </a:ln>
                <a:solidFill>
                  <a:schemeClr val="bg1"/>
                </a:solidFill>
                <a:effectLst/>
                <a:uLnTx/>
                <a:uFillTx/>
                <a:latin typeface="+mj-lt"/>
                <a:ea typeface="+mn-ea"/>
                <a:cs typeface="+mn-cs"/>
              </a:rPr>
              <a:t>Telco</a:t>
            </a:r>
            <a:endParaRPr lang="es-PE" sz="1200" dirty="0" smtClean="0">
              <a:latin typeface="+mj-lt"/>
            </a:endParaRPr>
          </a:p>
        </p:txBody>
      </p:sp>
      <p:sp>
        <p:nvSpPr>
          <p:cNvPr id="44" name="Rectangle 3"/>
          <p:cNvSpPr txBox="1">
            <a:spLocks noChangeArrowheads="1"/>
          </p:cNvSpPr>
          <p:nvPr/>
        </p:nvSpPr>
        <p:spPr bwMode="auto">
          <a:xfrm>
            <a:off x="3160157" y="1448300"/>
            <a:ext cx="678095"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1200" b="1" i="0" u="none" strike="noStrike" kern="0" cap="none" spc="0" normalizeH="0" baseline="0" noProof="0" dirty="0" smtClean="0">
                <a:ln>
                  <a:noFill/>
                </a:ln>
                <a:solidFill>
                  <a:schemeClr val="bg1"/>
                </a:solidFill>
                <a:effectLst/>
                <a:uLnTx/>
                <a:uFillTx/>
                <a:latin typeface="+mj-lt"/>
                <a:ea typeface="+mn-ea"/>
                <a:cs typeface="+mn-cs"/>
              </a:rPr>
              <a:t>Banco</a:t>
            </a:r>
            <a:endParaRPr lang="es-PE" sz="1200" dirty="0" smtClean="0">
              <a:latin typeface="+mj-lt"/>
            </a:endParaRPr>
          </a:p>
        </p:txBody>
      </p:sp>
      <p:sp>
        <p:nvSpPr>
          <p:cNvPr id="45" name="Rectangle 3"/>
          <p:cNvSpPr txBox="1">
            <a:spLocks noChangeArrowheads="1"/>
          </p:cNvSpPr>
          <p:nvPr/>
        </p:nvSpPr>
        <p:spPr bwMode="auto">
          <a:xfrm>
            <a:off x="4911901" y="4582844"/>
            <a:ext cx="543676"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1050" b="1" i="0" u="none" strike="noStrike" kern="0" cap="none" spc="0" normalizeH="0" baseline="0" noProof="0" smtClean="0">
                <a:ln>
                  <a:noFill/>
                </a:ln>
                <a:solidFill>
                  <a:schemeClr val="bg1"/>
                </a:solidFill>
                <a:effectLst/>
                <a:uLnTx/>
                <a:uFillTx/>
                <a:latin typeface="+mj-lt"/>
                <a:ea typeface="+mn-ea"/>
                <a:cs typeface="+mn-cs"/>
              </a:rPr>
              <a:t>POS</a:t>
            </a:r>
            <a:endParaRPr lang="es-PE" sz="1050" dirty="0" smtClean="0">
              <a:latin typeface="+mj-lt"/>
            </a:endParaRPr>
          </a:p>
        </p:txBody>
      </p:sp>
      <p:sp>
        <p:nvSpPr>
          <p:cNvPr id="46" name="Rectangle 3"/>
          <p:cNvSpPr txBox="1">
            <a:spLocks noChangeArrowheads="1"/>
          </p:cNvSpPr>
          <p:nvPr/>
        </p:nvSpPr>
        <p:spPr bwMode="auto">
          <a:xfrm>
            <a:off x="3509479" y="4582844"/>
            <a:ext cx="615595"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1050" b="1" i="0" u="none" strike="noStrike" kern="0" cap="none" spc="0" normalizeH="0" baseline="0" noProof="0" smtClean="0">
                <a:ln>
                  <a:noFill/>
                </a:ln>
                <a:solidFill>
                  <a:schemeClr val="bg1"/>
                </a:solidFill>
                <a:effectLst/>
                <a:uLnTx/>
                <a:uFillTx/>
                <a:latin typeface="+mj-lt"/>
                <a:ea typeface="+mn-ea"/>
                <a:cs typeface="+mn-cs"/>
              </a:rPr>
              <a:t>Online</a:t>
            </a:r>
            <a:endParaRPr lang="es-PE" sz="1050" dirty="0" smtClean="0">
              <a:latin typeface="+mj-lt"/>
            </a:endParaRPr>
          </a:p>
        </p:txBody>
      </p:sp>
      <p:sp>
        <p:nvSpPr>
          <p:cNvPr id="47" name="Rectangle 3"/>
          <p:cNvSpPr txBox="1">
            <a:spLocks noChangeArrowheads="1"/>
          </p:cNvSpPr>
          <p:nvPr/>
        </p:nvSpPr>
        <p:spPr bwMode="auto">
          <a:xfrm>
            <a:off x="2619215" y="964060"/>
            <a:ext cx="3860364" cy="431513"/>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lnSpc>
                <a:spcPct val="150000"/>
              </a:lnSpc>
              <a:spcBef>
                <a:spcPts val="0"/>
              </a:spcBef>
              <a:spcAft>
                <a:spcPts val="0"/>
              </a:spcAft>
              <a:buClr>
                <a:srgbClr val="00783C"/>
              </a:buClr>
              <a:buNone/>
              <a:defRPr/>
            </a:pPr>
            <a:r>
              <a:rPr lang="es-PE" sz="1400" b="1" kern="0" dirty="0" smtClean="0">
                <a:solidFill>
                  <a:schemeClr val="bg1"/>
                </a:solidFill>
                <a:latin typeface="+mj-lt"/>
                <a:cs typeface="+mn-cs"/>
              </a:rPr>
              <a:t>M</a:t>
            </a:r>
            <a:r>
              <a:rPr kumimoji="0" lang="es-PE" sz="1400" b="1" i="0" u="none" strike="noStrike" kern="0" cap="none" spc="0" normalizeH="0" baseline="0" noProof="0" dirty="0" smtClean="0">
                <a:ln>
                  <a:noFill/>
                </a:ln>
                <a:solidFill>
                  <a:schemeClr val="bg1"/>
                </a:solidFill>
                <a:effectLst/>
                <a:uLnTx/>
                <a:uFillTx/>
                <a:latin typeface="+mj-lt"/>
                <a:ea typeface="+mn-ea"/>
                <a:cs typeface="+mn-cs"/>
              </a:rPr>
              <a:t>arca &amp; Modelo Operativo</a:t>
            </a:r>
            <a:endParaRPr lang="es-PE" sz="1400" dirty="0" smtClean="0">
              <a:latin typeface="+mj-lt"/>
            </a:endParaRPr>
          </a:p>
        </p:txBody>
      </p:sp>
      <p:sp>
        <p:nvSpPr>
          <p:cNvPr id="49" name="Down Arrow 48"/>
          <p:cNvSpPr/>
          <p:nvPr/>
        </p:nvSpPr>
        <p:spPr bwMode="auto">
          <a:xfrm>
            <a:off x="4322252" y="3657601"/>
            <a:ext cx="465506" cy="513708"/>
          </a:xfrm>
          <a:prstGeom prst="downArrow">
            <a:avLst/>
          </a:prstGeom>
          <a:solidFill>
            <a:srgbClr val="014C6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s-PE" sz="13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1" name="Rectangle 30"/>
          <p:cNvSpPr/>
          <p:nvPr/>
        </p:nvSpPr>
        <p:spPr bwMode="auto">
          <a:xfrm>
            <a:off x="152400" y="381000"/>
            <a:ext cx="8839200" cy="457200"/>
          </a:xfrm>
          <a:prstGeom prst="rect">
            <a:avLst/>
          </a:prstGeom>
          <a:solidFill>
            <a:srgbClr val="014C6D"/>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115888" marR="0" indent="-115888" algn="ctr" defTabSz="914400" rtl="0" eaLnBrk="1" fontAlgn="base" latinLnBrk="0" hangingPunct="1">
              <a:spcBef>
                <a:spcPts val="0"/>
              </a:spcBef>
              <a:spcAft>
                <a:spcPct val="0"/>
              </a:spcAft>
              <a:buClrTx/>
              <a:buSzTx/>
              <a:buNone/>
              <a:tabLst/>
            </a:pPr>
            <a:r>
              <a:rPr lang="es-PE" sz="2200" dirty="0" smtClean="0">
                <a:solidFill>
                  <a:schemeClr val="bg1"/>
                </a:solidFill>
              </a:rPr>
              <a:t>Banca sin Sucursales: tendencias globales y retos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764095" y="3865946"/>
            <a:ext cx="4611407" cy="2505920"/>
            <a:chOff x="-44161" y="1108075"/>
            <a:chExt cx="8769061" cy="5047762"/>
          </a:xfrm>
        </p:grpSpPr>
        <p:sp>
          <p:nvSpPr>
            <p:cNvPr id="28" name="Oval 27"/>
            <p:cNvSpPr/>
            <p:nvPr/>
          </p:nvSpPr>
          <p:spPr bwMode="auto">
            <a:xfrm>
              <a:off x="6208055" y="3532810"/>
              <a:ext cx="2039475" cy="1931184"/>
            </a:xfrm>
            <a:prstGeom prst="ellipse">
              <a:avLst/>
            </a:prstGeom>
            <a:gradFill flip="none" rotWithShape="1">
              <a:gsLst>
                <a:gs pos="0">
                  <a:srgbClr val="0070C0"/>
                </a:gs>
                <a:gs pos="65000">
                  <a:srgbClr val="30CDFE"/>
                </a:gs>
                <a:gs pos="7000">
                  <a:srgbClr val="014C6D"/>
                </a:gs>
              </a:gsLst>
              <a:lin ang="2700000" scaled="1"/>
              <a:tileRect/>
            </a:gradFill>
            <a:ln w="9525" cap="flat" cmpd="sng" algn="ctr">
              <a:noFill/>
              <a:prstDash val="solid"/>
              <a:round/>
              <a:headEnd type="none" w="med" len="med"/>
              <a:tailEnd type="none" w="med" len="med"/>
            </a:ln>
            <a:effectLst/>
            <a:scene3d>
              <a:camera prst="perspectiveLeft"/>
              <a:lightRig rig="threePt" dir="t"/>
            </a:scene3d>
            <a:sp3d prstMaterial="dkEdge"/>
          </p:spPr>
          <p:txBody>
            <a:bodyPr/>
            <a:lstStyle/>
            <a:p>
              <a:pPr marL="115888" indent="-115888" algn="ctr">
                <a:buFontTx/>
                <a:buNone/>
                <a:defRPr/>
              </a:pPr>
              <a:r>
                <a:rPr lang="en-US" sz="600" b="1" dirty="0"/>
                <a:t>B2B</a:t>
              </a:r>
            </a:p>
          </p:txBody>
        </p:sp>
        <p:grpSp>
          <p:nvGrpSpPr>
            <p:cNvPr id="29" name="Group 17"/>
            <p:cNvGrpSpPr>
              <a:grpSpLocks/>
            </p:cNvGrpSpPr>
            <p:nvPr/>
          </p:nvGrpSpPr>
          <p:grpSpPr bwMode="auto">
            <a:xfrm>
              <a:off x="379413" y="1522413"/>
              <a:ext cx="8180387" cy="3816350"/>
              <a:chOff x="390594" y="1773444"/>
              <a:chExt cx="8179666" cy="3817284"/>
            </a:xfrm>
          </p:grpSpPr>
          <p:sp>
            <p:nvSpPr>
              <p:cNvPr id="30" name="Oval 6"/>
              <p:cNvSpPr>
                <a:spLocks noChangeArrowheads="1"/>
              </p:cNvSpPr>
              <p:nvPr/>
            </p:nvSpPr>
            <p:spPr bwMode="auto">
              <a:xfrm>
                <a:off x="725488" y="2109341"/>
                <a:ext cx="3094037" cy="2219325"/>
              </a:xfrm>
              <a:prstGeom prst="ellipse">
                <a:avLst/>
              </a:prstGeom>
              <a:noFill/>
              <a:ln w="9525">
                <a:noFill/>
                <a:round/>
                <a:headEnd/>
                <a:tailEnd/>
              </a:ln>
            </p:spPr>
            <p:txBody>
              <a:bodyPr/>
              <a:lstStyle/>
              <a:p>
                <a:pPr marL="115888" indent="-115888">
                  <a:buFontTx/>
                  <a:buNone/>
                </a:pPr>
                <a:endParaRPr lang="en-US" sz="600"/>
              </a:p>
            </p:txBody>
          </p:sp>
          <p:sp>
            <p:nvSpPr>
              <p:cNvPr id="31" name="Oval 30"/>
              <p:cNvSpPr/>
              <p:nvPr/>
            </p:nvSpPr>
            <p:spPr bwMode="auto">
              <a:xfrm>
                <a:off x="390594" y="1773444"/>
                <a:ext cx="3280454" cy="3106271"/>
              </a:xfrm>
              <a:prstGeom prst="ellipse">
                <a:avLst/>
              </a:prstGeom>
              <a:gradFill flip="none" rotWithShape="1">
                <a:gsLst>
                  <a:gs pos="0">
                    <a:srgbClr val="7030A0"/>
                  </a:gs>
                  <a:gs pos="83000">
                    <a:schemeClr val="accent6">
                      <a:lumMod val="40000"/>
                      <a:lumOff val="60000"/>
                    </a:schemeClr>
                  </a:gs>
                  <a:gs pos="100000">
                    <a:schemeClr val="accent1">
                      <a:tint val="23500"/>
                      <a:satMod val="160000"/>
                    </a:schemeClr>
                  </a:gs>
                </a:gsLst>
                <a:lin ang="0" scaled="1"/>
                <a:tileRect/>
              </a:gradFill>
              <a:ln w="9525" cap="flat" cmpd="sng" algn="ctr">
                <a:noFill/>
                <a:prstDash val="solid"/>
                <a:round/>
                <a:headEnd type="none" w="med" len="med"/>
                <a:tailEnd type="none" w="med" len="med"/>
              </a:ln>
              <a:effectLst/>
              <a:scene3d>
                <a:camera prst="perspectiveLeft"/>
                <a:lightRig rig="threePt" dir="t"/>
              </a:scene3d>
              <a:sp3d prstMaterial="dkEdge"/>
            </p:spPr>
            <p:txBody>
              <a:bodyPr/>
              <a:lstStyle/>
              <a:p>
                <a:pPr marL="115888" indent="-115888" algn="ctr">
                  <a:buFontTx/>
                  <a:buNone/>
                  <a:defRPr/>
                </a:pPr>
                <a:r>
                  <a:rPr lang="en-US" sz="600" b="1" dirty="0"/>
                  <a:t>Public</a:t>
                </a:r>
              </a:p>
              <a:p>
                <a:pPr marL="115888" indent="-115888" algn="ctr">
                  <a:buFontTx/>
                  <a:buNone/>
                  <a:defRPr/>
                </a:pPr>
                <a:r>
                  <a:rPr lang="en-US" sz="600" b="1" dirty="0"/>
                  <a:t>Transport</a:t>
                </a:r>
              </a:p>
            </p:txBody>
          </p:sp>
          <p:sp>
            <p:nvSpPr>
              <p:cNvPr id="32" name="Oval 31"/>
              <p:cNvSpPr/>
              <p:nvPr/>
            </p:nvSpPr>
            <p:spPr bwMode="auto">
              <a:xfrm>
                <a:off x="2986462" y="1930678"/>
                <a:ext cx="2594067" cy="2456330"/>
              </a:xfrm>
              <a:prstGeom prst="ellipse">
                <a:avLst/>
              </a:prstGeom>
              <a:gradFill flip="none" rotWithShape="1">
                <a:gsLst>
                  <a:gs pos="0">
                    <a:srgbClr val="FF9933">
                      <a:shade val="30000"/>
                      <a:satMod val="115000"/>
                      <a:alpha val="56000"/>
                    </a:srgbClr>
                  </a:gs>
                  <a:gs pos="43000">
                    <a:srgbClr val="FF9933">
                      <a:shade val="67500"/>
                      <a:satMod val="115000"/>
                    </a:srgbClr>
                  </a:gs>
                  <a:gs pos="87000">
                    <a:srgbClr val="FFC000">
                      <a:alpha val="0"/>
                    </a:srgbClr>
                  </a:gs>
                </a:gsLst>
                <a:lin ang="2700000" scaled="1"/>
                <a:tileRect/>
              </a:gradFill>
              <a:ln w="9525" cap="flat" cmpd="sng" algn="ctr">
                <a:noFill/>
                <a:prstDash val="solid"/>
                <a:round/>
                <a:headEnd type="none" w="med" len="med"/>
                <a:tailEnd type="none" w="med" len="med"/>
              </a:ln>
              <a:effectLst/>
              <a:scene3d>
                <a:camera prst="perspectiveLeft"/>
                <a:lightRig rig="threePt" dir="t"/>
              </a:scene3d>
              <a:sp3d prstMaterial="dkEdge"/>
            </p:spPr>
            <p:txBody>
              <a:bodyPr/>
              <a:lstStyle/>
              <a:p>
                <a:pPr marL="115888" indent="-115888" algn="ctr">
                  <a:buFontTx/>
                  <a:buNone/>
                  <a:defRPr/>
                </a:pPr>
                <a:r>
                  <a:rPr lang="en-US" sz="600" b="1" dirty="0"/>
                  <a:t>Informal Sector Payroll</a:t>
                </a:r>
              </a:p>
            </p:txBody>
          </p:sp>
          <p:sp>
            <p:nvSpPr>
              <p:cNvPr id="33" name="Oval 32"/>
              <p:cNvSpPr/>
              <p:nvPr/>
            </p:nvSpPr>
            <p:spPr bwMode="auto">
              <a:xfrm>
                <a:off x="4676775" y="2676078"/>
                <a:ext cx="2387411" cy="2324660"/>
              </a:xfrm>
              <a:prstGeom prst="ellipse">
                <a:avLst/>
              </a:prstGeom>
              <a:gradFill flip="none" rotWithShape="1">
                <a:gsLst>
                  <a:gs pos="0">
                    <a:srgbClr val="C00000"/>
                  </a:gs>
                  <a:gs pos="0">
                    <a:srgbClr val="FF0000">
                      <a:alpha val="76000"/>
                    </a:srgbClr>
                  </a:gs>
                  <a:gs pos="100000">
                    <a:schemeClr val="accent1">
                      <a:tint val="23500"/>
                      <a:satMod val="160000"/>
                    </a:schemeClr>
                  </a:gs>
                </a:gsLst>
                <a:lin ang="0" scaled="1"/>
                <a:tileRect/>
              </a:gradFill>
              <a:ln w="9525" cap="flat" cmpd="sng" algn="ctr">
                <a:noFill/>
                <a:prstDash val="solid"/>
                <a:round/>
                <a:headEnd type="none" w="med" len="med"/>
                <a:tailEnd type="none" w="med" len="med"/>
              </a:ln>
              <a:effectLst/>
              <a:scene3d>
                <a:camera prst="perspectiveLeft"/>
                <a:lightRig rig="threePt" dir="t"/>
              </a:scene3d>
              <a:sp3d prstMaterial="dkEdge"/>
            </p:spPr>
            <p:txBody>
              <a:bodyPr/>
              <a:lstStyle/>
              <a:p>
                <a:pPr marL="115888" indent="-115888" algn="ctr">
                  <a:buFontTx/>
                  <a:buNone/>
                  <a:defRPr/>
                </a:pPr>
                <a:r>
                  <a:rPr lang="en-US" sz="600" b="1" dirty="0"/>
                  <a:t>P2P</a:t>
                </a:r>
              </a:p>
            </p:txBody>
          </p:sp>
          <p:sp>
            <p:nvSpPr>
              <p:cNvPr id="34" name="Oval 33"/>
              <p:cNvSpPr/>
              <p:nvPr/>
            </p:nvSpPr>
            <p:spPr bwMode="auto">
              <a:xfrm>
                <a:off x="6530785" y="2064794"/>
                <a:ext cx="2039475" cy="1931185"/>
              </a:xfrm>
              <a:prstGeom prst="ellipse">
                <a:avLst/>
              </a:prstGeom>
              <a:gradFill flip="none" rotWithShape="1">
                <a:gsLst>
                  <a:gs pos="0">
                    <a:srgbClr val="00783C">
                      <a:alpha val="69000"/>
                    </a:srgbClr>
                  </a:gs>
                  <a:gs pos="67000">
                    <a:srgbClr val="92D050">
                      <a:shade val="67500"/>
                      <a:satMod val="115000"/>
                    </a:srgbClr>
                  </a:gs>
                  <a:gs pos="100000">
                    <a:srgbClr val="92D050">
                      <a:shade val="100000"/>
                      <a:satMod val="115000"/>
                    </a:srgbClr>
                  </a:gs>
                </a:gsLst>
                <a:lin ang="2700000" scaled="1"/>
                <a:tileRect/>
              </a:gradFill>
              <a:ln w="9525" cap="flat" cmpd="sng" algn="ctr">
                <a:noFill/>
                <a:prstDash val="solid"/>
                <a:round/>
                <a:headEnd type="none" w="med" len="med"/>
                <a:tailEnd type="none" w="med" len="med"/>
              </a:ln>
              <a:effectLst/>
              <a:scene3d>
                <a:camera prst="perspectiveLeft"/>
                <a:lightRig rig="threePt" dir="t"/>
              </a:scene3d>
              <a:sp3d prstMaterial="dkEdge"/>
            </p:spPr>
            <p:txBody>
              <a:bodyPr/>
              <a:lstStyle/>
              <a:p>
                <a:pPr marL="115888" indent="-115888" algn="ctr">
                  <a:buFontTx/>
                  <a:buNone/>
                  <a:defRPr/>
                </a:pPr>
                <a:r>
                  <a:rPr lang="en-US" sz="600" b="1" dirty="0"/>
                  <a:t>Utility</a:t>
                </a:r>
              </a:p>
              <a:p>
                <a:pPr marL="115888" indent="-115888" algn="ctr">
                  <a:buFontTx/>
                  <a:buNone/>
                  <a:defRPr/>
                </a:pPr>
                <a:r>
                  <a:rPr lang="en-US" sz="600" b="1" dirty="0"/>
                  <a:t>Bills</a:t>
                </a:r>
              </a:p>
            </p:txBody>
          </p:sp>
          <p:sp>
            <p:nvSpPr>
              <p:cNvPr id="35" name="Oval 34"/>
              <p:cNvSpPr/>
              <p:nvPr/>
            </p:nvSpPr>
            <p:spPr bwMode="auto">
              <a:xfrm>
                <a:off x="828675" y="3083409"/>
                <a:ext cx="2228850" cy="2021544"/>
              </a:xfrm>
              <a:prstGeom prst="ellipse">
                <a:avLst/>
              </a:prstGeom>
              <a:gradFill>
                <a:gsLst>
                  <a:gs pos="0">
                    <a:srgbClr val="FF9933">
                      <a:alpha val="89000"/>
                    </a:srgbClr>
                  </a:gs>
                  <a:gs pos="83000">
                    <a:srgbClr val="FFFF00"/>
                  </a:gs>
                  <a:gs pos="100000">
                    <a:schemeClr val="accent1">
                      <a:tint val="23500"/>
                      <a:satMod val="160000"/>
                      <a:alpha val="11000"/>
                    </a:schemeClr>
                  </a:gs>
                </a:gsLst>
                <a:lin ang="0" scaled="1"/>
              </a:gradFill>
              <a:ln w="9525" cap="flat" cmpd="sng" algn="ctr">
                <a:noFill/>
                <a:prstDash val="solid"/>
                <a:round/>
                <a:headEnd type="none" w="med" len="med"/>
                <a:tailEnd type="none" w="med" len="med"/>
              </a:ln>
              <a:effectLst/>
              <a:scene3d>
                <a:camera prst="perspectiveLeft"/>
                <a:lightRig rig="threePt" dir="t"/>
              </a:scene3d>
              <a:sp3d prstMaterial="dkEdge"/>
            </p:spPr>
            <p:txBody>
              <a:bodyPr/>
              <a:lstStyle/>
              <a:p>
                <a:pPr marL="115888" indent="-115888" algn="ctr">
                  <a:buFontTx/>
                  <a:buNone/>
                  <a:defRPr/>
                </a:pPr>
                <a:r>
                  <a:rPr lang="en-US" sz="600" b="1" dirty="0"/>
                  <a:t>Remittances</a:t>
                </a:r>
              </a:p>
            </p:txBody>
          </p:sp>
          <p:sp>
            <p:nvSpPr>
              <p:cNvPr id="36" name="Oval 35"/>
              <p:cNvSpPr/>
              <p:nvPr/>
            </p:nvSpPr>
            <p:spPr bwMode="auto">
              <a:xfrm>
                <a:off x="2038345" y="3845409"/>
                <a:ext cx="1585793" cy="1501592"/>
              </a:xfrm>
              <a:prstGeom prst="ellipse">
                <a:avLst/>
              </a:prstGeom>
              <a:gradFill flip="none" rotWithShape="1">
                <a:gsLst>
                  <a:gs pos="0">
                    <a:srgbClr val="FFCC66">
                      <a:shade val="30000"/>
                      <a:satMod val="115000"/>
                      <a:alpha val="31000"/>
                    </a:srgbClr>
                  </a:gs>
                  <a:gs pos="52000">
                    <a:srgbClr val="FFCC66">
                      <a:shade val="67500"/>
                      <a:satMod val="115000"/>
                    </a:srgbClr>
                  </a:gs>
                  <a:gs pos="100000">
                    <a:srgbClr val="FFCC66">
                      <a:shade val="100000"/>
                      <a:satMod val="115000"/>
                      <a:alpha val="14000"/>
                    </a:srgbClr>
                  </a:gs>
                </a:gsLst>
                <a:lin ang="2700000" scaled="1"/>
                <a:tileRect/>
              </a:gradFill>
              <a:ln w="9525" cap="flat" cmpd="sng" algn="ctr">
                <a:noFill/>
                <a:prstDash val="solid"/>
                <a:round/>
                <a:headEnd type="none" w="med" len="med"/>
                <a:tailEnd type="none" w="med" len="med"/>
              </a:ln>
              <a:effectLst/>
              <a:scene3d>
                <a:camera prst="perspectiveLeft"/>
                <a:lightRig rig="threePt" dir="t"/>
              </a:scene3d>
              <a:sp3d prstMaterial="dkEdge"/>
            </p:spPr>
            <p:txBody>
              <a:bodyPr/>
              <a:lstStyle/>
              <a:p>
                <a:pPr marL="115888" indent="-115888" algn="ctr">
                  <a:buFontTx/>
                  <a:buNone/>
                  <a:defRPr/>
                </a:pPr>
                <a:r>
                  <a:rPr lang="en-US" sz="600" dirty="0"/>
                  <a:t>G2P</a:t>
                </a:r>
              </a:p>
            </p:txBody>
          </p:sp>
          <p:sp>
            <p:nvSpPr>
              <p:cNvPr id="37" name="Oval 36"/>
              <p:cNvSpPr/>
              <p:nvPr/>
            </p:nvSpPr>
            <p:spPr bwMode="auto">
              <a:xfrm>
                <a:off x="3196114" y="3531081"/>
                <a:ext cx="2198973" cy="2059647"/>
              </a:xfrm>
              <a:prstGeom prst="ellipse">
                <a:avLst/>
              </a:prstGeom>
              <a:gradFill flip="none" rotWithShape="1">
                <a:gsLst>
                  <a:gs pos="0">
                    <a:srgbClr val="014C6D"/>
                  </a:gs>
                  <a:gs pos="75000">
                    <a:schemeClr val="accent1">
                      <a:tint val="44500"/>
                      <a:satMod val="160000"/>
                    </a:schemeClr>
                  </a:gs>
                  <a:gs pos="100000">
                    <a:schemeClr val="accent1">
                      <a:tint val="23500"/>
                      <a:satMod val="160000"/>
                    </a:schemeClr>
                  </a:gs>
                </a:gsLst>
                <a:lin ang="2700000" scaled="1"/>
                <a:tileRect/>
              </a:gradFill>
              <a:ln w="9525" cap="flat" cmpd="sng" algn="ctr">
                <a:noFill/>
                <a:prstDash val="solid"/>
                <a:round/>
                <a:headEnd type="none" w="med" len="med"/>
                <a:tailEnd type="none" w="med" len="med"/>
              </a:ln>
              <a:effectLst/>
              <a:scene3d>
                <a:camera prst="perspectiveLeft"/>
                <a:lightRig rig="threePt" dir="t"/>
              </a:scene3d>
              <a:sp3d prstMaterial="dkEdge"/>
            </p:spPr>
            <p:txBody>
              <a:bodyPr anchor="ctr"/>
              <a:lstStyle/>
              <a:p>
                <a:pPr marL="115888" indent="-115888" algn="ctr">
                  <a:buFontTx/>
                  <a:buNone/>
                  <a:defRPr/>
                </a:pPr>
                <a:r>
                  <a:rPr lang="en-US" sz="600" b="1" dirty="0"/>
                  <a:t>Retail</a:t>
                </a:r>
              </a:p>
              <a:p>
                <a:pPr marL="115888" indent="-115888" algn="ctr">
                  <a:buFontTx/>
                  <a:buNone/>
                  <a:defRPr/>
                </a:pPr>
                <a:r>
                  <a:rPr lang="en-US" sz="600" b="1" dirty="0"/>
                  <a:t>Payment</a:t>
                </a:r>
              </a:p>
              <a:p>
                <a:pPr marL="115888" indent="-115888" algn="ctr">
                  <a:buFontTx/>
                  <a:buNone/>
                  <a:defRPr/>
                </a:pPr>
                <a:r>
                  <a:rPr lang="en-US" sz="600" b="1" dirty="0"/>
                  <a:t>(C2B)</a:t>
                </a:r>
              </a:p>
            </p:txBody>
          </p:sp>
        </p:grpSp>
        <p:cxnSp>
          <p:nvCxnSpPr>
            <p:cNvPr id="38" name="Straight Connector 21"/>
            <p:cNvCxnSpPr>
              <a:cxnSpLocks noChangeShapeType="1"/>
            </p:cNvCxnSpPr>
            <p:nvPr/>
          </p:nvCxnSpPr>
          <p:spPr bwMode="auto">
            <a:xfrm rot="5400000">
              <a:off x="-1906587" y="3411537"/>
              <a:ext cx="4395788" cy="11113"/>
            </a:xfrm>
            <a:prstGeom prst="line">
              <a:avLst/>
            </a:prstGeom>
            <a:noFill/>
            <a:ln w="28575">
              <a:solidFill>
                <a:srgbClr val="00783C"/>
              </a:solidFill>
              <a:round/>
              <a:headEnd/>
              <a:tailEnd/>
            </a:ln>
          </p:spPr>
        </p:cxnSp>
        <p:cxnSp>
          <p:nvCxnSpPr>
            <p:cNvPr id="39" name="Straight Connector 23"/>
            <p:cNvCxnSpPr>
              <a:cxnSpLocks noChangeShapeType="1"/>
            </p:cNvCxnSpPr>
            <p:nvPr/>
          </p:nvCxnSpPr>
          <p:spPr bwMode="auto">
            <a:xfrm rot="10800000">
              <a:off x="284163" y="5656263"/>
              <a:ext cx="8440737" cy="1587"/>
            </a:xfrm>
            <a:prstGeom prst="line">
              <a:avLst/>
            </a:prstGeom>
            <a:noFill/>
            <a:ln w="28575">
              <a:solidFill>
                <a:srgbClr val="00783C"/>
              </a:solidFill>
              <a:round/>
              <a:headEnd/>
              <a:tailEnd/>
            </a:ln>
          </p:spPr>
        </p:cxnSp>
        <p:sp>
          <p:nvSpPr>
            <p:cNvPr id="40" name="TextBox 26"/>
            <p:cNvSpPr txBox="1">
              <a:spLocks noChangeArrowheads="1"/>
            </p:cNvSpPr>
            <p:nvPr/>
          </p:nvSpPr>
          <p:spPr bwMode="auto">
            <a:xfrm>
              <a:off x="3588180" y="5752859"/>
              <a:ext cx="1942359" cy="402978"/>
            </a:xfrm>
            <a:prstGeom prst="rect">
              <a:avLst/>
            </a:prstGeom>
            <a:noFill/>
            <a:ln w="9525">
              <a:noFill/>
              <a:miter lim="800000"/>
              <a:headEnd/>
              <a:tailEnd/>
            </a:ln>
          </p:spPr>
          <p:txBody>
            <a:bodyPr wrap="none">
              <a:spAutoFit/>
            </a:bodyPr>
            <a:lstStyle/>
            <a:p>
              <a:pPr>
                <a:buFontTx/>
                <a:buNone/>
              </a:pPr>
              <a:r>
                <a:rPr lang="en-US" sz="700" b="1" dirty="0">
                  <a:solidFill>
                    <a:schemeClr val="bg1"/>
                  </a:solidFill>
                </a:rPr>
                <a:t>Transaction Volume</a:t>
              </a:r>
            </a:p>
          </p:txBody>
        </p:sp>
        <p:cxnSp>
          <p:nvCxnSpPr>
            <p:cNvPr id="41" name="Straight Connector 27"/>
            <p:cNvCxnSpPr>
              <a:cxnSpLocks noChangeShapeType="1"/>
            </p:cNvCxnSpPr>
            <p:nvPr/>
          </p:nvCxnSpPr>
          <p:spPr bwMode="auto">
            <a:xfrm rot="5400000">
              <a:off x="-1906587" y="3300412"/>
              <a:ext cx="4395788" cy="11113"/>
            </a:xfrm>
            <a:prstGeom prst="line">
              <a:avLst/>
            </a:prstGeom>
            <a:noFill/>
            <a:ln w="28575">
              <a:solidFill>
                <a:srgbClr val="00783C"/>
              </a:solidFill>
              <a:round/>
              <a:headEnd/>
              <a:tailEnd/>
            </a:ln>
          </p:spPr>
        </p:cxnSp>
        <p:sp>
          <p:nvSpPr>
            <p:cNvPr id="42" name="TextBox 28"/>
            <p:cNvSpPr txBox="1">
              <a:spLocks noChangeArrowheads="1"/>
            </p:cNvSpPr>
            <p:nvPr/>
          </p:nvSpPr>
          <p:spPr bwMode="auto">
            <a:xfrm rot="16200000">
              <a:off x="-1042402" y="3506485"/>
              <a:ext cx="2376907" cy="380425"/>
            </a:xfrm>
            <a:prstGeom prst="rect">
              <a:avLst/>
            </a:prstGeom>
            <a:noFill/>
            <a:ln w="9525">
              <a:noFill/>
              <a:miter lim="800000"/>
              <a:headEnd/>
              <a:tailEnd/>
            </a:ln>
          </p:spPr>
          <p:txBody>
            <a:bodyPr wrap="square">
              <a:spAutoFit/>
            </a:bodyPr>
            <a:lstStyle/>
            <a:p>
              <a:pPr>
                <a:buFontTx/>
                <a:buNone/>
              </a:pPr>
              <a:r>
                <a:rPr lang="en-US" sz="700" b="1" dirty="0"/>
                <a:t>Number of Transactions</a:t>
              </a:r>
            </a:p>
          </p:txBody>
        </p:sp>
      </p:grpSp>
      <p:sp>
        <p:nvSpPr>
          <p:cNvPr id="21506" name="Slide Number Placeholder 2"/>
          <p:cNvSpPr>
            <a:spLocks noGrp="1"/>
          </p:cNvSpPr>
          <p:nvPr>
            <p:ph type="sldNum" sz="quarter" idx="12"/>
          </p:nvPr>
        </p:nvSpPr>
        <p:spPr>
          <a:noFill/>
        </p:spPr>
        <p:txBody>
          <a:bodyPr/>
          <a:lstStyle/>
          <a:p>
            <a:fld id="{B0A8C6DF-907F-485A-8F61-78A3D1C5D7BD}" type="slidenum">
              <a:rPr lang="es-PE" smtClean="0"/>
              <a:pPr/>
              <a:t>12</a:t>
            </a:fld>
            <a:endParaRPr lang="es-PE"/>
          </a:p>
        </p:txBody>
      </p:sp>
      <p:sp>
        <p:nvSpPr>
          <p:cNvPr id="21508" name="Oval 4"/>
          <p:cNvSpPr>
            <a:spLocks noChangeArrowheads="1"/>
          </p:cNvSpPr>
          <p:nvPr/>
        </p:nvSpPr>
        <p:spPr bwMode="auto">
          <a:xfrm>
            <a:off x="153275" y="952500"/>
            <a:ext cx="4572000" cy="4646613"/>
          </a:xfrm>
          <a:prstGeom prst="ellipse">
            <a:avLst/>
          </a:prstGeom>
          <a:solidFill>
            <a:srgbClr val="00783C"/>
          </a:solidFill>
          <a:ln w="47520">
            <a:noFill/>
            <a:round/>
            <a:headEnd/>
            <a:tailEnd/>
          </a:ln>
          <a:effectLst/>
        </p:spPr>
        <p:txBody>
          <a:bodyPr wrap="none" anchor="ctr"/>
          <a:lstStyle/>
          <a:p>
            <a:endParaRPr lang="es-PE"/>
          </a:p>
        </p:txBody>
      </p:sp>
      <p:sp>
        <p:nvSpPr>
          <p:cNvPr id="21509" name="Line 5"/>
          <p:cNvSpPr>
            <a:spLocks noChangeShapeType="1"/>
          </p:cNvSpPr>
          <p:nvPr/>
        </p:nvSpPr>
        <p:spPr bwMode="auto">
          <a:xfrm>
            <a:off x="2421813" y="958850"/>
            <a:ext cx="1587" cy="4646613"/>
          </a:xfrm>
          <a:prstGeom prst="line">
            <a:avLst/>
          </a:prstGeom>
          <a:noFill/>
          <a:ln w="47520">
            <a:solidFill>
              <a:schemeClr val="folHlink"/>
            </a:solidFill>
            <a:round/>
            <a:headEnd/>
            <a:tailEnd/>
          </a:ln>
          <a:effectLst/>
        </p:spPr>
        <p:txBody>
          <a:bodyPr/>
          <a:lstStyle/>
          <a:p>
            <a:endParaRPr lang="es-PE"/>
          </a:p>
        </p:txBody>
      </p:sp>
      <p:sp>
        <p:nvSpPr>
          <p:cNvPr id="21510" name="Line 6"/>
          <p:cNvSpPr>
            <a:spLocks noChangeShapeType="1"/>
          </p:cNvSpPr>
          <p:nvPr/>
        </p:nvSpPr>
        <p:spPr bwMode="auto">
          <a:xfrm flipV="1">
            <a:off x="153275" y="3278188"/>
            <a:ext cx="4572000" cy="4762"/>
          </a:xfrm>
          <a:prstGeom prst="line">
            <a:avLst/>
          </a:prstGeom>
          <a:noFill/>
          <a:ln w="47520">
            <a:solidFill>
              <a:schemeClr val="folHlink"/>
            </a:solidFill>
            <a:round/>
            <a:headEnd/>
            <a:tailEnd/>
          </a:ln>
          <a:effectLst/>
        </p:spPr>
        <p:txBody>
          <a:bodyPr/>
          <a:lstStyle/>
          <a:p>
            <a:endParaRPr lang="es-PE"/>
          </a:p>
        </p:txBody>
      </p:sp>
      <p:sp>
        <p:nvSpPr>
          <p:cNvPr id="21511" name="Line 7"/>
          <p:cNvSpPr>
            <a:spLocks noChangeShapeType="1"/>
          </p:cNvSpPr>
          <p:nvPr/>
        </p:nvSpPr>
        <p:spPr bwMode="auto">
          <a:xfrm flipH="1">
            <a:off x="821613" y="1638300"/>
            <a:ext cx="3235325" cy="3286125"/>
          </a:xfrm>
          <a:prstGeom prst="line">
            <a:avLst/>
          </a:prstGeom>
          <a:noFill/>
          <a:ln w="47520">
            <a:solidFill>
              <a:schemeClr val="folHlink"/>
            </a:solidFill>
            <a:round/>
            <a:headEnd/>
            <a:tailEnd/>
          </a:ln>
          <a:effectLst/>
        </p:spPr>
        <p:txBody>
          <a:bodyPr/>
          <a:lstStyle/>
          <a:p>
            <a:endParaRPr lang="es-PE"/>
          </a:p>
        </p:txBody>
      </p:sp>
      <p:sp>
        <p:nvSpPr>
          <p:cNvPr id="21512" name="Line 8"/>
          <p:cNvSpPr>
            <a:spLocks noChangeShapeType="1"/>
          </p:cNvSpPr>
          <p:nvPr/>
        </p:nvSpPr>
        <p:spPr bwMode="auto">
          <a:xfrm>
            <a:off x="823200" y="1638300"/>
            <a:ext cx="3232150" cy="3286125"/>
          </a:xfrm>
          <a:prstGeom prst="line">
            <a:avLst/>
          </a:prstGeom>
          <a:noFill/>
          <a:ln w="47520">
            <a:solidFill>
              <a:schemeClr val="folHlink"/>
            </a:solidFill>
            <a:round/>
            <a:headEnd/>
            <a:tailEnd/>
          </a:ln>
          <a:effectLst/>
        </p:spPr>
        <p:txBody>
          <a:bodyPr/>
          <a:lstStyle/>
          <a:p>
            <a:endParaRPr lang="es-PE"/>
          </a:p>
        </p:txBody>
      </p:sp>
      <p:sp>
        <p:nvSpPr>
          <p:cNvPr id="21513" name="Oval 9"/>
          <p:cNvSpPr>
            <a:spLocks noChangeArrowheads="1"/>
          </p:cNvSpPr>
          <p:nvPr/>
        </p:nvSpPr>
        <p:spPr bwMode="auto">
          <a:xfrm>
            <a:off x="723188" y="1541463"/>
            <a:ext cx="3429000" cy="3484562"/>
          </a:xfrm>
          <a:prstGeom prst="ellipse">
            <a:avLst/>
          </a:prstGeom>
          <a:solidFill>
            <a:srgbClr val="CCFFCC"/>
          </a:solidFill>
          <a:ln w="19080">
            <a:solidFill>
              <a:srgbClr val="00783C"/>
            </a:solidFill>
            <a:round/>
            <a:headEnd/>
            <a:tailEnd/>
          </a:ln>
          <a:effectLst/>
        </p:spPr>
        <p:txBody>
          <a:bodyPr lIns="90000" tIns="76752" rIns="90000" bIns="45000"/>
          <a:lstStyle/>
          <a:p>
            <a:pPr algn="ctr" defTabSz="457200">
              <a:lnSpc>
                <a:spcPct val="93000"/>
              </a:lnSpc>
              <a:buClr>
                <a:srgbClr val="000000"/>
              </a:buClr>
              <a:buSzPct val="100000"/>
              <a:buFont typeface="Times New Roman" pitchFamily="18" charset="0"/>
              <a:buNone/>
              <a:tabLst>
                <a:tab pos="723900" algn="l"/>
                <a:tab pos="1447800" algn="l"/>
                <a:tab pos="2171700" algn="l"/>
                <a:tab pos="2895600" algn="l"/>
              </a:tabLst>
            </a:pPr>
            <a:endParaRPr lang="es-PE" sz="2400" b="1" dirty="0" smtClean="0">
              <a:latin typeface="Tw Cen MT" pitchFamily="34" charset="0"/>
            </a:endParaRPr>
          </a:p>
          <a:p>
            <a:pPr algn="ctr" defTabSz="457200">
              <a:lnSpc>
                <a:spcPct val="93000"/>
              </a:lnSpc>
              <a:buClr>
                <a:srgbClr val="000000"/>
              </a:buClr>
              <a:buSzPct val="100000"/>
              <a:buFont typeface="Times New Roman" pitchFamily="18" charset="0"/>
              <a:buNone/>
              <a:tabLst>
                <a:tab pos="723900" algn="l"/>
                <a:tab pos="1447800" algn="l"/>
                <a:tab pos="2171700" algn="l"/>
                <a:tab pos="2895600" algn="l"/>
              </a:tabLst>
            </a:pPr>
            <a:r>
              <a:rPr lang="es-PE" sz="2400" b="1" dirty="0" smtClean="0">
                <a:latin typeface="Tw Cen MT" pitchFamily="34" charset="0"/>
              </a:rPr>
              <a:t>Alianzas</a:t>
            </a:r>
          </a:p>
          <a:p>
            <a:pPr algn="ctr" defTabSz="457200">
              <a:lnSpc>
                <a:spcPct val="93000"/>
              </a:lnSpc>
              <a:buClr>
                <a:srgbClr val="000000"/>
              </a:buClr>
              <a:buSzPct val="100000"/>
              <a:buFont typeface="Times New Roman" pitchFamily="18" charset="0"/>
              <a:buNone/>
              <a:tabLst>
                <a:tab pos="723900" algn="l"/>
                <a:tab pos="1447800" algn="l"/>
                <a:tab pos="2171700" algn="l"/>
                <a:tab pos="2895600" algn="l"/>
              </a:tabLst>
            </a:pPr>
            <a:r>
              <a:rPr lang="es-PE" b="1" dirty="0" smtClean="0">
                <a:latin typeface="Tw Cen MT" pitchFamily="34" charset="0"/>
              </a:rPr>
              <a:t>= </a:t>
            </a:r>
          </a:p>
          <a:p>
            <a:pPr algn="ctr" defTabSz="457200">
              <a:lnSpc>
                <a:spcPct val="93000"/>
              </a:lnSpc>
              <a:buClr>
                <a:srgbClr val="000000"/>
              </a:buClr>
              <a:buSzPct val="100000"/>
              <a:buFont typeface="Times New Roman" pitchFamily="18" charset="0"/>
              <a:buNone/>
              <a:tabLst>
                <a:tab pos="723900" algn="l"/>
                <a:tab pos="1447800" algn="l"/>
                <a:tab pos="2171700" algn="l"/>
                <a:tab pos="2895600" algn="l"/>
              </a:tabLst>
            </a:pPr>
            <a:r>
              <a:rPr lang="es-PE" sz="2400" b="1" dirty="0" smtClean="0">
                <a:solidFill>
                  <a:srgbClr val="014C6D"/>
                </a:solidFill>
                <a:latin typeface="+mj-lt"/>
                <a:ea typeface="+mj-ea"/>
                <a:cs typeface="+mj-cs"/>
              </a:rPr>
              <a:t>Viabilidad del Negocio</a:t>
            </a:r>
            <a:endParaRPr lang="es-PE" sz="2400" b="1" dirty="0">
              <a:solidFill>
                <a:srgbClr val="014C6D"/>
              </a:solidFill>
              <a:latin typeface="+mj-lt"/>
              <a:ea typeface="+mj-ea"/>
              <a:cs typeface="+mj-cs"/>
            </a:endParaRPr>
          </a:p>
        </p:txBody>
      </p:sp>
      <p:sp>
        <p:nvSpPr>
          <p:cNvPr id="21514" name="AutoShape 10"/>
          <p:cNvSpPr>
            <a:spLocks noChangeArrowheads="1"/>
          </p:cNvSpPr>
          <p:nvPr/>
        </p:nvSpPr>
        <p:spPr bwMode="auto">
          <a:xfrm rot="20220000">
            <a:off x="1596313" y="1660525"/>
            <a:ext cx="582612" cy="527050"/>
          </a:xfrm>
          <a:prstGeom prst="downArrow">
            <a:avLst>
              <a:gd name="adj1" fmla="val 50000"/>
              <a:gd name="adj2" fmla="val 25000"/>
            </a:avLst>
          </a:prstGeom>
          <a:solidFill>
            <a:srgbClr val="00783C"/>
          </a:solidFill>
          <a:ln w="10080">
            <a:noFill/>
            <a:round/>
            <a:headEnd/>
            <a:tailEnd/>
          </a:ln>
          <a:effectLst/>
        </p:spPr>
        <p:txBody>
          <a:bodyPr wrap="none" anchor="ctr"/>
          <a:lstStyle/>
          <a:p>
            <a:endParaRPr lang="es-PE"/>
          </a:p>
        </p:txBody>
      </p:sp>
      <p:sp>
        <p:nvSpPr>
          <p:cNvPr id="21515" name="AutoShape 11"/>
          <p:cNvSpPr>
            <a:spLocks noChangeArrowheads="1"/>
          </p:cNvSpPr>
          <p:nvPr/>
        </p:nvSpPr>
        <p:spPr bwMode="auto">
          <a:xfrm rot="6780000">
            <a:off x="3481469" y="3586956"/>
            <a:ext cx="592138" cy="517525"/>
          </a:xfrm>
          <a:prstGeom prst="downArrow">
            <a:avLst>
              <a:gd name="adj1" fmla="val 50000"/>
              <a:gd name="adj2" fmla="val 25000"/>
            </a:avLst>
          </a:prstGeom>
          <a:solidFill>
            <a:srgbClr val="00783C"/>
          </a:solidFill>
          <a:ln w="10080">
            <a:noFill/>
            <a:round/>
            <a:headEnd/>
            <a:tailEnd/>
          </a:ln>
          <a:effectLst/>
        </p:spPr>
        <p:txBody>
          <a:bodyPr wrap="none" anchor="ctr"/>
          <a:lstStyle/>
          <a:p>
            <a:endParaRPr lang="es-PE"/>
          </a:p>
        </p:txBody>
      </p:sp>
      <p:sp>
        <p:nvSpPr>
          <p:cNvPr id="21516" name="AutoShape 12"/>
          <p:cNvSpPr>
            <a:spLocks noChangeArrowheads="1"/>
          </p:cNvSpPr>
          <p:nvPr/>
        </p:nvSpPr>
        <p:spPr bwMode="auto">
          <a:xfrm rot="3840000">
            <a:off x="3483057" y="2475706"/>
            <a:ext cx="592138" cy="517525"/>
          </a:xfrm>
          <a:prstGeom prst="downArrow">
            <a:avLst>
              <a:gd name="adj1" fmla="val 50000"/>
              <a:gd name="adj2" fmla="val 25000"/>
            </a:avLst>
          </a:prstGeom>
          <a:solidFill>
            <a:srgbClr val="00783C"/>
          </a:solidFill>
          <a:ln w="10080">
            <a:noFill/>
            <a:round/>
            <a:headEnd/>
            <a:tailEnd/>
          </a:ln>
          <a:effectLst/>
        </p:spPr>
        <p:txBody>
          <a:bodyPr wrap="none" anchor="ctr"/>
          <a:lstStyle/>
          <a:p>
            <a:endParaRPr lang="es-PE"/>
          </a:p>
        </p:txBody>
      </p:sp>
      <p:sp>
        <p:nvSpPr>
          <p:cNvPr id="21517" name="AutoShape 13"/>
          <p:cNvSpPr>
            <a:spLocks noChangeArrowheads="1"/>
          </p:cNvSpPr>
          <p:nvPr/>
        </p:nvSpPr>
        <p:spPr bwMode="auto">
          <a:xfrm rot="9300000">
            <a:off x="2715500" y="4375150"/>
            <a:ext cx="582613" cy="527050"/>
          </a:xfrm>
          <a:prstGeom prst="downArrow">
            <a:avLst>
              <a:gd name="adj1" fmla="val 50000"/>
              <a:gd name="adj2" fmla="val 25000"/>
            </a:avLst>
          </a:prstGeom>
          <a:solidFill>
            <a:srgbClr val="00783C"/>
          </a:solidFill>
          <a:ln w="10080">
            <a:noFill/>
            <a:round/>
            <a:headEnd/>
            <a:tailEnd/>
          </a:ln>
          <a:effectLst/>
        </p:spPr>
        <p:txBody>
          <a:bodyPr wrap="none" anchor="ctr"/>
          <a:lstStyle/>
          <a:p>
            <a:endParaRPr lang="es-PE"/>
          </a:p>
        </p:txBody>
      </p:sp>
      <p:sp>
        <p:nvSpPr>
          <p:cNvPr id="21518" name="AutoShape 14"/>
          <p:cNvSpPr>
            <a:spLocks noChangeArrowheads="1"/>
          </p:cNvSpPr>
          <p:nvPr/>
        </p:nvSpPr>
        <p:spPr bwMode="auto">
          <a:xfrm rot="1440000">
            <a:off x="2674225" y="1641475"/>
            <a:ext cx="582613" cy="527050"/>
          </a:xfrm>
          <a:prstGeom prst="downArrow">
            <a:avLst>
              <a:gd name="adj1" fmla="val 50000"/>
              <a:gd name="adj2" fmla="val 25000"/>
            </a:avLst>
          </a:prstGeom>
          <a:solidFill>
            <a:srgbClr val="00783C"/>
          </a:solidFill>
          <a:ln w="10080">
            <a:noFill/>
            <a:round/>
            <a:headEnd/>
            <a:tailEnd/>
          </a:ln>
          <a:effectLst/>
        </p:spPr>
        <p:txBody>
          <a:bodyPr wrap="none" anchor="ctr"/>
          <a:lstStyle/>
          <a:p>
            <a:endParaRPr lang="es-PE"/>
          </a:p>
        </p:txBody>
      </p:sp>
      <p:sp>
        <p:nvSpPr>
          <p:cNvPr id="21519" name="AutoShape 15"/>
          <p:cNvSpPr>
            <a:spLocks noChangeArrowheads="1"/>
          </p:cNvSpPr>
          <p:nvPr/>
        </p:nvSpPr>
        <p:spPr bwMode="auto">
          <a:xfrm rot="14700000">
            <a:off x="804944" y="3585369"/>
            <a:ext cx="592137" cy="517525"/>
          </a:xfrm>
          <a:prstGeom prst="downArrow">
            <a:avLst>
              <a:gd name="adj1" fmla="val 50000"/>
              <a:gd name="adj2" fmla="val 25000"/>
            </a:avLst>
          </a:prstGeom>
          <a:solidFill>
            <a:srgbClr val="00783C"/>
          </a:solidFill>
          <a:ln w="10080">
            <a:noFill/>
            <a:round/>
            <a:headEnd/>
            <a:tailEnd/>
          </a:ln>
          <a:effectLst/>
        </p:spPr>
        <p:txBody>
          <a:bodyPr wrap="none" anchor="ctr"/>
          <a:lstStyle/>
          <a:p>
            <a:endParaRPr lang="es-PE"/>
          </a:p>
        </p:txBody>
      </p:sp>
      <p:sp>
        <p:nvSpPr>
          <p:cNvPr id="21520" name="AutoShape 16"/>
          <p:cNvSpPr>
            <a:spLocks noChangeArrowheads="1"/>
          </p:cNvSpPr>
          <p:nvPr/>
        </p:nvSpPr>
        <p:spPr bwMode="auto">
          <a:xfrm rot="12060000">
            <a:off x="1621713" y="4387850"/>
            <a:ext cx="582612" cy="527050"/>
          </a:xfrm>
          <a:prstGeom prst="downArrow">
            <a:avLst>
              <a:gd name="adj1" fmla="val 50000"/>
              <a:gd name="adj2" fmla="val 25000"/>
            </a:avLst>
          </a:prstGeom>
          <a:solidFill>
            <a:srgbClr val="00783C"/>
          </a:solidFill>
          <a:ln w="10080">
            <a:noFill/>
            <a:round/>
            <a:headEnd/>
            <a:tailEnd/>
          </a:ln>
          <a:effectLst/>
        </p:spPr>
        <p:txBody>
          <a:bodyPr wrap="none" anchor="ctr"/>
          <a:lstStyle/>
          <a:p>
            <a:endParaRPr lang="es-PE"/>
          </a:p>
        </p:txBody>
      </p:sp>
      <p:sp>
        <p:nvSpPr>
          <p:cNvPr id="21521" name="AutoShape 17"/>
          <p:cNvSpPr>
            <a:spLocks noChangeArrowheads="1"/>
          </p:cNvSpPr>
          <p:nvPr/>
        </p:nvSpPr>
        <p:spPr bwMode="auto">
          <a:xfrm rot="17580000">
            <a:off x="811294" y="2456656"/>
            <a:ext cx="592138" cy="517525"/>
          </a:xfrm>
          <a:prstGeom prst="downArrow">
            <a:avLst>
              <a:gd name="adj1" fmla="val 50000"/>
              <a:gd name="adj2" fmla="val 25000"/>
            </a:avLst>
          </a:prstGeom>
          <a:solidFill>
            <a:srgbClr val="00783C"/>
          </a:solidFill>
          <a:ln w="10080">
            <a:noFill/>
            <a:round/>
            <a:headEnd/>
            <a:tailEnd/>
          </a:ln>
          <a:effectLst/>
        </p:spPr>
        <p:txBody>
          <a:bodyPr wrap="none" anchor="ctr"/>
          <a:lstStyle/>
          <a:p>
            <a:endParaRPr lang="es-PE"/>
          </a:p>
        </p:txBody>
      </p:sp>
      <p:sp>
        <p:nvSpPr>
          <p:cNvPr id="21522" name="Rectangle 18"/>
          <p:cNvSpPr>
            <a:spLocks noChangeArrowheads="1"/>
          </p:cNvSpPr>
          <p:nvPr/>
        </p:nvSpPr>
        <p:spPr bwMode="auto">
          <a:xfrm rot="20220000">
            <a:off x="1318758" y="1217562"/>
            <a:ext cx="822690" cy="442913"/>
          </a:xfrm>
          <a:prstGeom prst="rect">
            <a:avLst/>
          </a:prstGeom>
          <a:noFill/>
          <a:ln w="9525">
            <a:noFill/>
            <a:round/>
            <a:headEnd/>
            <a:tailEnd/>
          </a:ln>
          <a:effectLst/>
        </p:spPr>
        <p:txBody>
          <a:bodyPr lIns="90000" tIns="45000" rIns="90000" bIns="45000"/>
          <a:lstStyle/>
          <a:p>
            <a:pPr algn="ctr" defTabSz="457200">
              <a:lnSpc>
                <a:spcPct val="124000"/>
              </a:lnSpc>
              <a:buClr>
                <a:srgbClr val="000000"/>
              </a:buClr>
              <a:buSzPct val="100000"/>
              <a:buFont typeface="Times New Roman" pitchFamily="18" charset="0"/>
              <a:buNone/>
              <a:tabLst>
                <a:tab pos="723900" algn="l"/>
              </a:tabLst>
            </a:pPr>
            <a:r>
              <a:rPr lang="es-PE" sz="1400" b="1" dirty="0" smtClean="0">
                <a:solidFill>
                  <a:schemeClr val="bg1"/>
                </a:solidFill>
                <a:latin typeface="Arial" pitchFamily="34" charset="0"/>
              </a:rPr>
              <a:t>Bancos</a:t>
            </a:r>
            <a:endParaRPr lang="es-PE" sz="1400" b="1" dirty="0">
              <a:solidFill>
                <a:schemeClr val="bg1"/>
              </a:solidFill>
              <a:latin typeface="Arial" pitchFamily="34" charset="0"/>
            </a:endParaRPr>
          </a:p>
        </p:txBody>
      </p:sp>
      <p:sp>
        <p:nvSpPr>
          <p:cNvPr id="21523" name="Rectangle 19"/>
          <p:cNvSpPr>
            <a:spLocks noChangeArrowheads="1"/>
          </p:cNvSpPr>
          <p:nvPr/>
        </p:nvSpPr>
        <p:spPr bwMode="auto">
          <a:xfrm rot="14940000">
            <a:off x="86152" y="3856443"/>
            <a:ext cx="1086303" cy="401637"/>
          </a:xfrm>
          <a:prstGeom prst="rect">
            <a:avLst/>
          </a:prstGeom>
          <a:noFill/>
          <a:ln w="9525">
            <a:noFill/>
            <a:round/>
            <a:headEnd/>
            <a:tailEnd/>
          </a:ln>
          <a:effectLst/>
        </p:spPr>
        <p:txBody>
          <a:bodyPr lIns="90000" tIns="45000" rIns="90000" bIns="45000"/>
          <a:lstStyle/>
          <a:p>
            <a:pPr algn="ctr" defTabSz="457200">
              <a:lnSpc>
                <a:spcPct val="124000"/>
              </a:lnSpc>
              <a:buClr>
                <a:srgbClr val="000000"/>
              </a:buClr>
              <a:buSzPct val="100000"/>
              <a:buFont typeface="Times New Roman" pitchFamily="18" charset="0"/>
              <a:buNone/>
              <a:tabLst>
                <a:tab pos="723900" algn="l"/>
              </a:tabLst>
            </a:pPr>
            <a:r>
              <a:rPr lang="es-PE" sz="1400" b="1" smtClean="0">
                <a:solidFill>
                  <a:schemeClr val="bg1"/>
                </a:solidFill>
                <a:latin typeface="Arial" pitchFamily="34" charset="0"/>
              </a:rPr>
              <a:t>Switches</a:t>
            </a:r>
            <a:endParaRPr lang="es-PE" sz="1400" b="1">
              <a:solidFill>
                <a:schemeClr val="bg1"/>
              </a:solidFill>
              <a:latin typeface="Arial" pitchFamily="34" charset="0"/>
            </a:endParaRPr>
          </a:p>
        </p:txBody>
      </p:sp>
      <p:sp>
        <p:nvSpPr>
          <p:cNvPr id="21524" name="Rectangle 20"/>
          <p:cNvSpPr>
            <a:spLocks noChangeArrowheads="1"/>
          </p:cNvSpPr>
          <p:nvPr/>
        </p:nvSpPr>
        <p:spPr bwMode="auto">
          <a:xfrm rot="17460000">
            <a:off x="61994" y="2216944"/>
            <a:ext cx="1223962" cy="501650"/>
          </a:xfrm>
          <a:prstGeom prst="rect">
            <a:avLst/>
          </a:prstGeom>
          <a:noFill/>
          <a:ln w="9525">
            <a:noFill/>
            <a:round/>
            <a:headEnd/>
            <a:tailEnd/>
          </a:ln>
          <a:effectLst/>
        </p:spPr>
        <p:txBody>
          <a:bodyPr lIns="90000" tIns="45000" rIns="90000" bIns="45000"/>
          <a:lstStyle/>
          <a:p>
            <a:pPr algn="ctr" defTabSz="457200">
              <a:lnSpc>
                <a:spcPct val="124000"/>
              </a:lnSpc>
              <a:buClr>
                <a:srgbClr val="000000"/>
              </a:buClr>
              <a:buSzPct val="100000"/>
              <a:buFont typeface="Times New Roman" pitchFamily="18" charset="0"/>
              <a:buNone/>
              <a:tabLst>
                <a:tab pos="723900" algn="l"/>
              </a:tabLst>
            </a:pPr>
            <a:r>
              <a:rPr lang="es-PE" sz="1400" b="1" dirty="0" err="1" smtClean="0">
                <a:solidFill>
                  <a:schemeClr val="bg1"/>
                </a:solidFill>
                <a:latin typeface="Arial" pitchFamily="34" charset="0"/>
              </a:rPr>
              <a:t>ECMs</a:t>
            </a:r>
            <a:endParaRPr lang="es-PE" sz="1400" b="1" dirty="0">
              <a:solidFill>
                <a:schemeClr val="bg1"/>
              </a:solidFill>
              <a:latin typeface="Arial" pitchFamily="34" charset="0"/>
            </a:endParaRPr>
          </a:p>
        </p:txBody>
      </p:sp>
      <p:sp>
        <p:nvSpPr>
          <p:cNvPr id="21525" name="Rectangle 21"/>
          <p:cNvSpPr>
            <a:spLocks noChangeArrowheads="1"/>
          </p:cNvSpPr>
          <p:nvPr/>
        </p:nvSpPr>
        <p:spPr bwMode="auto">
          <a:xfrm rot="12180000">
            <a:off x="847742" y="4871183"/>
            <a:ext cx="1537847" cy="441325"/>
          </a:xfrm>
          <a:prstGeom prst="rect">
            <a:avLst/>
          </a:prstGeom>
          <a:noFill/>
          <a:ln w="9525">
            <a:noFill/>
            <a:round/>
            <a:headEnd/>
            <a:tailEnd/>
          </a:ln>
          <a:effectLst/>
        </p:spPr>
        <p:txBody>
          <a:bodyPr lIns="90000" tIns="45000" rIns="90000" bIns="45000"/>
          <a:lstStyle/>
          <a:p>
            <a:pPr algn="ctr" defTabSz="457200">
              <a:lnSpc>
                <a:spcPct val="124000"/>
              </a:lnSpc>
              <a:buClr>
                <a:srgbClr val="000000"/>
              </a:buClr>
              <a:buSzPct val="100000"/>
              <a:buFont typeface="Times New Roman" pitchFamily="18" charset="0"/>
              <a:buNone/>
              <a:tabLst>
                <a:tab pos="723900" algn="l"/>
              </a:tabLst>
            </a:pPr>
            <a:r>
              <a:rPr lang="es-PE" sz="1400" b="1" dirty="0" smtClean="0">
                <a:solidFill>
                  <a:schemeClr val="bg1"/>
                </a:solidFill>
                <a:latin typeface="Arial" pitchFamily="34" charset="0"/>
              </a:rPr>
              <a:t>Agentes </a:t>
            </a:r>
            <a:endParaRPr lang="es-PE" sz="1400" b="1" dirty="0">
              <a:solidFill>
                <a:schemeClr val="bg1"/>
              </a:solidFill>
              <a:latin typeface="Arial" pitchFamily="34" charset="0"/>
            </a:endParaRPr>
          </a:p>
        </p:txBody>
      </p:sp>
      <p:sp>
        <p:nvSpPr>
          <p:cNvPr id="21526" name="Rectangle 22"/>
          <p:cNvSpPr>
            <a:spLocks noChangeArrowheads="1"/>
          </p:cNvSpPr>
          <p:nvPr/>
        </p:nvSpPr>
        <p:spPr bwMode="auto">
          <a:xfrm rot="9480000">
            <a:off x="2502727" y="4904141"/>
            <a:ext cx="1277303" cy="404813"/>
          </a:xfrm>
          <a:prstGeom prst="rect">
            <a:avLst/>
          </a:prstGeom>
          <a:noFill/>
          <a:ln w="9525">
            <a:noFill/>
            <a:round/>
            <a:headEnd/>
            <a:tailEnd/>
          </a:ln>
          <a:effectLst/>
        </p:spPr>
        <p:txBody>
          <a:bodyPr lIns="90000" tIns="45000" rIns="90000" bIns="45000"/>
          <a:lstStyle/>
          <a:p>
            <a:pPr algn="ctr" defTabSz="457200">
              <a:lnSpc>
                <a:spcPct val="124000"/>
              </a:lnSpc>
              <a:buClr>
                <a:srgbClr val="000000"/>
              </a:buClr>
              <a:buSzPct val="100000"/>
              <a:buFont typeface="Times New Roman" pitchFamily="18" charset="0"/>
              <a:buNone/>
              <a:tabLst>
                <a:tab pos="723900" algn="l"/>
              </a:tabLst>
            </a:pPr>
            <a:r>
              <a:rPr lang="es-PE" sz="1400" b="1" dirty="0" smtClean="0">
                <a:solidFill>
                  <a:schemeClr val="bg1"/>
                </a:solidFill>
                <a:latin typeface="Arial" pitchFamily="34" charset="0"/>
              </a:rPr>
              <a:t>Distribución</a:t>
            </a:r>
            <a:endParaRPr lang="es-PE" sz="1400" b="1" dirty="0">
              <a:solidFill>
                <a:schemeClr val="bg1"/>
              </a:solidFill>
              <a:latin typeface="Arial" pitchFamily="34" charset="0"/>
            </a:endParaRPr>
          </a:p>
        </p:txBody>
      </p:sp>
      <p:sp>
        <p:nvSpPr>
          <p:cNvPr id="21527" name="Rectangle 23"/>
          <p:cNvSpPr>
            <a:spLocks noChangeArrowheads="1"/>
          </p:cNvSpPr>
          <p:nvPr/>
        </p:nvSpPr>
        <p:spPr bwMode="auto">
          <a:xfrm rot="6780000">
            <a:off x="3706100" y="3798888"/>
            <a:ext cx="1012825" cy="403225"/>
          </a:xfrm>
          <a:prstGeom prst="rect">
            <a:avLst/>
          </a:prstGeom>
          <a:noFill/>
          <a:ln w="9525">
            <a:noFill/>
            <a:round/>
            <a:headEnd/>
            <a:tailEnd/>
          </a:ln>
          <a:effectLst/>
        </p:spPr>
        <p:txBody>
          <a:bodyPr lIns="90000" tIns="45000" rIns="90000" bIns="45000"/>
          <a:lstStyle/>
          <a:p>
            <a:pPr algn="ctr" defTabSz="457200">
              <a:lnSpc>
                <a:spcPct val="124000"/>
              </a:lnSpc>
              <a:buClr>
                <a:srgbClr val="000000"/>
              </a:buClr>
              <a:buSzPct val="100000"/>
              <a:buFont typeface="Times New Roman" pitchFamily="18" charset="0"/>
              <a:buNone/>
              <a:tabLst>
                <a:tab pos="723900" algn="l"/>
              </a:tabLst>
            </a:pPr>
            <a:r>
              <a:rPr lang="es-PE" sz="1400" b="1" dirty="0" err="1" smtClean="0">
                <a:solidFill>
                  <a:schemeClr val="bg1"/>
                </a:solidFill>
                <a:latin typeface="Arial" pitchFamily="34" charset="0"/>
              </a:rPr>
              <a:t>IMFs</a:t>
            </a:r>
            <a:endParaRPr lang="es-PE" sz="1400" b="1" dirty="0">
              <a:solidFill>
                <a:schemeClr val="bg1"/>
              </a:solidFill>
              <a:latin typeface="Arial" pitchFamily="34" charset="0"/>
            </a:endParaRPr>
          </a:p>
        </p:txBody>
      </p:sp>
      <p:sp>
        <p:nvSpPr>
          <p:cNvPr id="21528" name="Rectangle 24"/>
          <p:cNvSpPr>
            <a:spLocks noChangeArrowheads="1"/>
          </p:cNvSpPr>
          <p:nvPr/>
        </p:nvSpPr>
        <p:spPr bwMode="auto">
          <a:xfrm rot="3960000">
            <a:off x="3821194" y="2331244"/>
            <a:ext cx="760413" cy="441325"/>
          </a:xfrm>
          <a:prstGeom prst="rect">
            <a:avLst/>
          </a:prstGeom>
          <a:noFill/>
          <a:ln w="9525">
            <a:noFill/>
            <a:round/>
            <a:headEnd/>
            <a:tailEnd/>
          </a:ln>
          <a:effectLst/>
        </p:spPr>
        <p:txBody>
          <a:bodyPr lIns="90000" tIns="45000" rIns="90000" bIns="45000"/>
          <a:lstStyle/>
          <a:p>
            <a:pPr algn="ctr" defTabSz="457200">
              <a:lnSpc>
                <a:spcPct val="124000"/>
              </a:lnSpc>
              <a:buClr>
                <a:srgbClr val="000000"/>
              </a:buClr>
              <a:buSzPct val="100000"/>
              <a:buFont typeface="Times New Roman" pitchFamily="18" charset="0"/>
              <a:buNone/>
              <a:tabLst>
                <a:tab pos="723900" algn="l"/>
              </a:tabLst>
            </a:pPr>
            <a:r>
              <a:rPr lang="es-PE" sz="1400" b="1" smtClean="0">
                <a:solidFill>
                  <a:schemeClr val="bg1"/>
                </a:solidFill>
                <a:latin typeface="Arial" pitchFamily="34" charset="0"/>
              </a:rPr>
              <a:t>JVs</a:t>
            </a:r>
            <a:endParaRPr lang="es-PE" sz="1400" b="1">
              <a:solidFill>
                <a:schemeClr val="bg1"/>
              </a:solidFill>
              <a:latin typeface="Arial" pitchFamily="34" charset="0"/>
            </a:endParaRPr>
          </a:p>
        </p:txBody>
      </p:sp>
      <p:sp>
        <p:nvSpPr>
          <p:cNvPr id="21529" name="Rectangle 25"/>
          <p:cNvSpPr>
            <a:spLocks noChangeArrowheads="1"/>
          </p:cNvSpPr>
          <p:nvPr/>
        </p:nvSpPr>
        <p:spPr bwMode="auto">
          <a:xfrm rot="1440000">
            <a:off x="2820275" y="1257300"/>
            <a:ext cx="749300" cy="274638"/>
          </a:xfrm>
          <a:prstGeom prst="rect">
            <a:avLst/>
          </a:prstGeom>
          <a:noFill/>
          <a:ln w="9525">
            <a:noFill/>
            <a:round/>
            <a:headEnd/>
            <a:tailEnd/>
          </a:ln>
          <a:effectLst/>
        </p:spPr>
        <p:txBody>
          <a:bodyPr lIns="90000" tIns="45000" rIns="90000" bIns="45000"/>
          <a:lstStyle/>
          <a:p>
            <a:pPr algn="ctr" defTabSz="457200">
              <a:lnSpc>
                <a:spcPct val="124000"/>
              </a:lnSpc>
              <a:buClr>
                <a:srgbClr val="000000"/>
              </a:buClr>
              <a:buSzPct val="100000"/>
              <a:buFont typeface="Times New Roman" pitchFamily="18" charset="0"/>
              <a:buNone/>
              <a:tabLst>
                <a:tab pos="723900" algn="l"/>
              </a:tabLst>
            </a:pPr>
            <a:r>
              <a:rPr lang="es-PE" sz="1400" b="1" smtClean="0">
                <a:solidFill>
                  <a:schemeClr val="bg1"/>
                </a:solidFill>
                <a:latin typeface="Arial" pitchFamily="34" charset="0"/>
              </a:rPr>
              <a:t>Telcos</a:t>
            </a:r>
            <a:endParaRPr lang="es-PE" sz="1400" b="1">
              <a:solidFill>
                <a:schemeClr val="bg1"/>
              </a:solidFill>
              <a:latin typeface="Arial" pitchFamily="34" charset="0"/>
            </a:endParaRPr>
          </a:p>
        </p:txBody>
      </p:sp>
      <p:sp>
        <p:nvSpPr>
          <p:cNvPr id="21530" name="Content Placeholder 2"/>
          <p:cNvSpPr>
            <a:spLocks/>
          </p:cNvSpPr>
          <p:nvPr/>
        </p:nvSpPr>
        <p:spPr bwMode="auto">
          <a:xfrm>
            <a:off x="4958077" y="1243309"/>
            <a:ext cx="3042890" cy="1812407"/>
          </a:xfrm>
          <a:prstGeom prst="rect">
            <a:avLst/>
          </a:prstGeom>
          <a:noFill/>
          <a:ln w="9525">
            <a:noFill/>
            <a:miter lim="800000"/>
            <a:headEnd/>
            <a:tailEnd/>
          </a:ln>
        </p:spPr>
        <p:txBody>
          <a:bodyPr wrap="none"/>
          <a:lstStyle/>
          <a:p>
            <a:pPr marL="225425" indent="-225425" eaLnBrk="0" hangingPunct="0">
              <a:spcBef>
                <a:spcPts val="600"/>
              </a:spcBef>
              <a:buClr>
                <a:srgbClr val="00783C"/>
              </a:buClr>
              <a:buFont typeface="Wingdings" pitchFamily="2" charset="2"/>
              <a:buChar char="§"/>
            </a:pPr>
            <a:r>
              <a:rPr lang="es-PE" sz="1600" dirty="0" smtClean="0"/>
              <a:t>Transferencias</a:t>
            </a:r>
          </a:p>
          <a:p>
            <a:pPr marL="225425" indent="-225425" eaLnBrk="0" hangingPunct="0">
              <a:spcBef>
                <a:spcPts val="600"/>
              </a:spcBef>
              <a:buClr>
                <a:srgbClr val="00783C"/>
              </a:buClr>
              <a:buFont typeface="Wingdings" pitchFamily="2" charset="2"/>
              <a:buChar char="§"/>
            </a:pPr>
            <a:r>
              <a:rPr lang="es-PE" sz="1600" dirty="0" smtClean="0"/>
              <a:t>Remesas</a:t>
            </a:r>
          </a:p>
          <a:p>
            <a:pPr marL="225425" indent="-225425" eaLnBrk="0" hangingPunct="0">
              <a:spcBef>
                <a:spcPts val="600"/>
              </a:spcBef>
              <a:buClr>
                <a:srgbClr val="00783C"/>
              </a:buClr>
              <a:buFont typeface="Wingdings" pitchFamily="2" charset="2"/>
              <a:buChar char="§"/>
            </a:pPr>
            <a:r>
              <a:rPr lang="es-PE" sz="1600" dirty="0" smtClean="0"/>
              <a:t>Ahorros</a:t>
            </a:r>
          </a:p>
          <a:p>
            <a:pPr marL="225425" indent="-225425" eaLnBrk="0" hangingPunct="0">
              <a:spcBef>
                <a:spcPts val="600"/>
              </a:spcBef>
              <a:buClr>
                <a:srgbClr val="00783C"/>
              </a:buClr>
              <a:buFont typeface="Wingdings" pitchFamily="2" charset="2"/>
              <a:buChar char="§"/>
            </a:pPr>
            <a:r>
              <a:rPr lang="es-PE" sz="1600" dirty="0" smtClean="0"/>
              <a:t>Pago Servicios</a:t>
            </a:r>
          </a:p>
          <a:p>
            <a:pPr marL="225425" indent="-225425" eaLnBrk="0" hangingPunct="0">
              <a:spcBef>
                <a:spcPts val="600"/>
              </a:spcBef>
              <a:buClr>
                <a:srgbClr val="00783C"/>
              </a:buClr>
              <a:buFont typeface="Wingdings" pitchFamily="2" charset="2"/>
              <a:buChar char="§"/>
            </a:pPr>
            <a:r>
              <a:rPr lang="es-PE" sz="1600" dirty="0" smtClean="0"/>
              <a:t>Compras </a:t>
            </a:r>
          </a:p>
        </p:txBody>
      </p:sp>
      <p:sp>
        <p:nvSpPr>
          <p:cNvPr id="27" name="Rectangle 26"/>
          <p:cNvSpPr/>
          <p:nvPr/>
        </p:nvSpPr>
        <p:spPr bwMode="auto">
          <a:xfrm>
            <a:off x="152400" y="381000"/>
            <a:ext cx="8839200" cy="457200"/>
          </a:xfrm>
          <a:prstGeom prst="rect">
            <a:avLst/>
          </a:prstGeom>
          <a:solidFill>
            <a:srgbClr val="014C6D"/>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115888" indent="-115888" algn="ctr">
              <a:spcBef>
                <a:spcPts val="0"/>
              </a:spcBef>
              <a:buNone/>
            </a:pPr>
            <a:r>
              <a:rPr lang="es-PE" sz="2200" dirty="0" smtClean="0">
                <a:solidFill>
                  <a:schemeClr val="bg1"/>
                </a:solidFill>
              </a:rPr>
              <a:t>Banca sin Sucursales: tendencias globales y retos</a:t>
            </a:r>
          </a:p>
        </p:txBody>
      </p:sp>
      <p:sp>
        <p:nvSpPr>
          <p:cNvPr id="44" name="Rectangle 43"/>
          <p:cNvSpPr/>
          <p:nvPr/>
        </p:nvSpPr>
        <p:spPr>
          <a:xfrm>
            <a:off x="7008471" y="1255075"/>
            <a:ext cx="1927185" cy="1631216"/>
          </a:xfrm>
          <a:prstGeom prst="rect">
            <a:avLst/>
          </a:prstGeom>
        </p:spPr>
        <p:txBody>
          <a:bodyPr wrap="square">
            <a:spAutoFit/>
          </a:bodyPr>
          <a:lstStyle/>
          <a:p>
            <a:pPr marL="225425" indent="-225425" eaLnBrk="0" hangingPunct="0">
              <a:spcBef>
                <a:spcPts val="600"/>
              </a:spcBef>
              <a:buClr>
                <a:srgbClr val="00783C"/>
              </a:buClr>
              <a:buFont typeface="Wingdings" pitchFamily="2" charset="2"/>
              <a:buChar char="§"/>
            </a:pPr>
            <a:r>
              <a:rPr lang="es-PE" sz="1600" dirty="0" smtClean="0"/>
              <a:t>Pagos Gobierno</a:t>
            </a:r>
          </a:p>
          <a:p>
            <a:pPr marL="225425" indent="-225425" eaLnBrk="0" hangingPunct="0">
              <a:spcBef>
                <a:spcPts val="600"/>
              </a:spcBef>
              <a:buClr>
                <a:srgbClr val="00783C"/>
              </a:buClr>
              <a:buFont typeface="Wingdings" pitchFamily="2" charset="2"/>
              <a:buChar char="§"/>
            </a:pPr>
            <a:r>
              <a:rPr lang="es-PE" sz="1600" dirty="0" smtClean="0"/>
              <a:t>Cadenas</a:t>
            </a:r>
          </a:p>
          <a:p>
            <a:pPr marL="225425" indent="-225425" eaLnBrk="0" hangingPunct="0">
              <a:spcBef>
                <a:spcPts val="600"/>
              </a:spcBef>
              <a:buClr>
                <a:srgbClr val="00783C"/>
              </a:buClr>
              <a:buFont typeface="Wingdings" pitchFamily="2" charset="2"/>
              <a:buChar char="§"/>
            </a:pPr>
            <a:r>
              <a:rPr lang="es-PE" sz="1600" dirty="0" smtClean="0"/>
              <a:t>Seguros</a:t>
            </a:r>
          </a:p>
          <a:p>
            <a:pPr marL="225425" indent="-225425" eaLnBrk="0" hangingPunct="0">
              <a:spcBef>
                <a:spcPts val="600"/>
              </a:spcBef>
              <a:buClr>
                <a:srgbClr val="00783C"/>
              </a:buClr>
              <a:buFont typeface="Wingdings" pitchFamily="2" charset="2"/>
              <a:buChar char="§"/>
            </a:pPr>
            <a:r>
              <a:rPr lang="es-PE" sz="1600" dirty="0" smtClean="0"/>
              <a:t>Préstamos</a:t>
            </a:r>
          </a:p>
          <a:p>
            <a:pPr marL="225425" indent="-225425" eaLnBrk="0" hangingPunct="0">
              <a:spcBef>
                <a:spcPts val="600"/>
              </a:spcBef>
              <a:buClr>
                <a:srgbClr val="00783C"/>
              </a:buClr>
              <a:buFont typeface="Wingdings" pitchFamily="2" charset="2"/>
              <a:buChar char="§"/>
            </a:pPr>
            <a:r>
              <a:rPr lang="es-PE" sz="1600" dirty="0" smtClean="0"/>
              <a:t>E-Commerce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8575" y="464857"/>
            <a:ext cx="9115425" cy="563562"/>
          </a:xfrm>
        </p:spPr>
        <p:txBody>
          <a:bodyPr/>
          <a:lstStyle/>
          <a:p>
            <a:pPr>
              <a:defRPr/>
            </a:pPr>
            <a:r>
              <a:rPr lang="es-ES" sz="2000" dirty="0" smtClean="0"/>
              <a:t>Aumentar el acceso a productos, su diversidad y los volúmenes de transacciones impulsa mayores niveles de inclusión y beneficios, con el tiempo</a:t>
            </a:r>
            <a:br>
              <a:rPr lang="es-ES" sz="2000" dirty="0" smtClean="0"/>
            </a:br>
            <a:endParaRPr lang="en-US" sz="2000" dirty="0" smtClean="0"/>
          </a:p>
        </p:txBody>
      </p:sp>
      <p:grpSp>
        <p:nvGrpSpPr>
          <p:cNvPr id="2" name="Group 50"/>
          <p:cNvGrpSpPr/>
          <p:nvPr/>
        </p:nvGrpSpPr>
        <p:grpSpPr>
          <a:xfrm>
            <a:off x="2184020" y="1046256"/>
            <a:ext cx="6050873" cy="4891964"/>
            <a:chOff x="2486346" y="717481"/>
            <a:chExt cx="6226141" cy="5050364"/>
          </a:xfrm>
        </p:grpSpPr>
        <p:sp>
          <p:nvSpPr>
            <p:cNvPr id="74" name="Rectangle 3"/>
            <p:cNvSpPr txBox="1">
              <a:spLocks noChangeArrowheads="1"/>
            </p:cNvSpPr>
            <p:nvPr/>
          </p:nvSpPr>
          <p:spPr bwMode="auto">
            <a:xfrm>
              <a:off x="2486346" y="1148995"/>
              <a:ext cx="6226141" cy="793723"/>
            </a:xfrm>
            <a:prstGeom prst="rect">
              <a:avLst/>
            </a:prstGeom>
            <a:solidFill>
              <a:srgbClr val="00783C">
                <a:alpha val="40000"/>
              </a:srgbClr>
            </a:solidFill>
            <a:ln w="9525">
              <a:noFill/>
              <a:miter lim="800000"/>
              <a:headEnd/>
              <a:tailEnd/>
            </a:ln>
          </p:spPr>
          <p:txBody>
            <a:bodyPr vert="horz" wrap="square" lIns="91440" tIns="45720" rIns="91440" bIns="45720" numCol="1" anchor="b" anchorCtr="1" compatLnSpc="1">
              <a:prstTxWarp prst="textNoShape">
                <a:avLst/>
              </a:prstTxWarp>
            </a:bodyPr>
            <a:lstStyle/>
            <a:p>
              <a:pPr>
                <a:buNone/>
              </a:pPr>
              <a:endParaRPr lang="es-PE" sz="1050" b="1" dirty="0" smtClean="0"/>
            </a:p>
          </p:txBody>
        </p:sp>
        <p:sp>
          <p:nvSpPr>
            <p:cNvPr id="77" name="Rectangle 3"/>
            <p:cNvSpPr txBox="1">
              <a:spLocks noChangeArrowheads="1"/>
            </p:cNvSpPr>
            <p:nvPr/>
          </p:nvSpPr>
          <p:spPr bwMode="auto">
            <a:xfrm>
              <a:off x="2486346" y="717481"/>
              <a:ext cx="6226141" cy="443499"/>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lnSpc>
                  <a:spcPct val="150000"/>
                </a:lnSpc>
                <a:spcBef>
                  <a:spcPts val="0"/>
                </a:spcBef>
                <a:spcAft>
                  <a:spcPts val="0"/>
                </a:spcAft>
                <a:buClr>
                  <a:srgbClr val="00783C"/>
                </a:buClr>
                <a:buNone/>
                <a:defRPr/>
              </a:pPr>
              <a:r>
                <a:rPr kumimoji="0" lang="es-PE" sz="1200" b="1" i="0" u="none" strike="noStrike" kern="0" cap="none" spc="0" normalizeH="0" baseline="0" noProof="0" smtClean="0">
                  <a:ln>
                    <a:noFill/>
                  </a:ln>
                  <a:solidFill>
                    <a:schemeClr val="bg1"/>
                  </a:solidFill>
                  <a:effectLst/>
                  <a:uLnTx/>
                  <a:uFillTx/>
                  <a:latin typeface="+mj-lt"/>
                  <a:ea typeface="+mn-ea"/>
                  <a:cs typeface="+mn-cs"/>
                </a:rPr>
                <a:t>Usos</a:t>
              </a:r>
              <a:endParaRPr lang="es-PE" sz="1200" dirty="0" smtClean="0">
                <a:latin typeface="+mj-lt"/>
              </a:endParaRPr>
            </a:p>
          </p:txBody>
        </p:sp>
        <p:sp>
          <p:nvSpPr>
            <p:cNvPr id="78" name="Rectangle 3"/>
            <p:cNvSpPr txBox="1">
              <a:spLocks noChangeArrowheads="1"/>
            </p:cNvSpPr>
            <p:nvPr/>
          </p:nvSpPr>
          <p:spPr bwMode="auto">
            <a:xfrm>
              <a:off x="7180166" y="1239753"/>
              <a:ext cx="585626"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500" b="1" i="0" u="none" strike="noStrike" kern="0" cap="none" spc="0" normalizeH="0" baseline="0" noProof="0" dirty="0" smtClean="0">
                  <a:ln>
                    <a:noFill/>
                  </a:ln>
                  <a:solidFill>
                    <a:schemeClr val="bg1"/>
                  </a:solidFill>
                  <a:effectLst/>
                  <a:uLnTx/>
                  <a:uFillTx/>
                  <a:latin typeface="+mj-lt"/>
                  <a:ea typeface="+mn-ea"/>
                  <a:cs typeface="+mn-cs"/>
                </a:rPr>
                <a:t>Préstamos</a:t>
              </a:r>
              <a:endParaRPr lang="es-PE" sz="500" dirty="0" smtClean="0">
                <a:latin typeface="+mj-lt"/>
              </a:endParaRPr>
            </a:p>
          </p:txBody>
        </p:sp>
        <p:sp>
          <p:nvSpPr>
            <p:cNvPr id="79" name="Isosceles Triangle 78"/>
            <p:cNvSpPr/>
            <p:nvPr/>
          </p:nvSpPr>
          <p:spPr bwMode="auto">
            <a:xfrm>
              <a:off x="2625109" y="2734924"/>
              <a:ext cx="3143147" cy="2603357"/>
            </a:xfrm>
            <a:prstGeom prst="triangle">
              <a:avLst/>
            </a:prstGeom>
            <a:solidFill>
              <a:srgbClr val="014C6D"/>
            </a:solidFill>
            <a:ln w="28575" cap="flat" cmpd="sng" algn="ctr">
              <a:noFill/>
              <a:prstDash val="solid"/>
              <a:round/>
              <a:headEnd type="none" w="med" len="med"/>
              <a:tailEnd type="triangle" w="lg" len="lg"/>
            </a:ln>
            <a:effectLst/>
          </p:spPr>
          <p:txBody>
            <a:bodyPr wrap="none" lIns="72000" tIns="72000" rIns="72000" bIns="72000" anchor="ctr"/>
            <a:lstStyle/>
            <a:p>
              <a:pPr>
                <a:buFontTx/>
                <a:buNone/>
                <a:defRPr/>
              </a:pPr>
              <a:endParaRPr lang="es-PE" sz="1200">
                <a:cs typeface="+mn-cs"/>
              </a:endParaRPr>
            </a:p>
          </p:txBody>
        </p:sp>
        <p:sp>
          <p:nvSpPr>
            <p:cNvPr id="80" name="Isosceles Triangle 79"/>
            <p:cNvSpPr/>
            <p:nvPr/>
          </p:nvSpPr>
          <p:spPr bwMode="auto">
            <a:xfrm>
              <a:off x="3074130" y="2743690"/>
              <a:ext cx="2233289" cy="1858288"/>
            </a:xfrm>
            <a:prstGeom prst="triangle">
              <a:avLst/>
            </a:prstGeom>
            <a:solidFill>
              <a:srgbClr val="014C6D"/>
            </a:solidFill>
            <a:ln w="28575" cap="flat" cmpd="sng" algn="ctr">
              <a:noFill/>
              <a:prstDash val="solid"/>
              <a:round/>
              <a:headEnd type="none" w="med" len="med"/>
              <a:tailEnd type="triangle" w="lg" len="lg"/>
            </a:ln>
            <a:effectLst/>
          </p:spPr>
          <p:txBody>
            <a:bodyPr wrap="none" lIns="72000" tIns="72000" rIns="72000" bIns="72000" anchor="ctr"/>
            <a:lstStyle/>
            <a:p>
              <a:pPr>
                <a:buFontTx/>
                <a:buNone/>
                <a:defRPr/>
              </a:pPr>
              <a:endParaRPr lang="es-PE" sz="1200">
                <a:cs typeface="+mn-cs"/>
              </a:endParaRPr>
            </a:p>
          </p:txBody>
        </p:sp>
        <p:sp>
          <p:nvSpPr>
            <p:cNvPr id="81" name="Isosceles Triangle 80"/>
            <p:cNvSpPr/>
            <p:nvPr/>
          </p:nvSpPr>
          <p:spPr bwMode="auto">
            <a:xfrm>
              <a:off x="3543561" y="2735655"/>
              <a:ext cx="1293890" cy="1059896"/>
            </a:xfrm>
            <a:prstGeom prst="triangle">
              <a:avLst/>
            </a:prstGeom>
            <a:solidFill>
              <a:srgbClr val="014C6D">
                <a:alpha val="30196"/>
              </a:srgbClr>
            </a:solidFill>
            <a:ln w="28575" cap="flat" cmpd="sng" algn="ctr">
              <a:noFill/>
              <a:prstDash val="solid"/>
              <a:round/>
              <a:headEnd type="none" w="med" len="med"/>
              <a:tailEnd type="triangle" w="lg" len="lg"/>
            </a:ln>
            <a:effectLst/>
          </p:spPr>
          <p:txBody>
            <a:bodyPr wrap="none" lIns="72000" tIns="72000" rIns="72000" bIns="72000" anchor="ctr"/>
            <a:lstStyle/>
            <a:p>
              <a:pPr>
                <a:buFontTx/>
                <a:buNone/>
                <a:defRPr/>
              </a:pPr>
              <a:endParaRPr lang="es-PE" sz="1200">
                <a:cs typeface="+mn-cs"/>
              </a:endParaRPr>
            </a:p>
          </p:txBody>
        </p:sp>
        <p:sp>
          <p:nvSpPr>
            <p:cNvPr id="82" name="Isosceles Triangle 81"/>
            <p:cNvSpPr/>
            <p:nvPr/>
          </p:nvSpPr>
          <p:spPr bwMode="auto">
            <a:xfrm rot="10800000">
              <a:off x="5366273" y="2757007"/>
              <a:ext cx="3143147" cy="2640417"/>
            </a:xfrm>
            <a:prstGeom prst="triangle">
              <a:avLst/>
            </a:prstGeom>
            <a:solidFill>
              <a:srgbClr val="014C6D"/>
            </a:solidFill>
            <a:ln w="28575" cap="flat" cmpd="sng" algn="ctr">
              <a:noFill/>
              <a:prstDash val="solid"/>
              <a:round/>
              <a:headEnd type="none" w="med" len="med"/>
              <a:tailEnd type="triangle" w="lg" len="lg"/>
            </a:ln>
            <a:effectLst/>
          </p:spPr>
          <p:txBody>
            <a:bodyPr wrap="none" lIns="72000" tIns="72000" rIns="72000" bIns="72000" anchor="ctr"/>
            <a:lstStyle/>
            <a:p>
              <a:pPr>
                <a:buFontTx/>
                <a:buNone/>
                <a:defRPr/>
              </a:pPr>
              <a:endParaRPr lang="es-PE" sz="1200">
                <a:cs typeface="+mn-cs"/>
              </a:endParaRPr>
            </a:p>
          </p:txBody>
        </p:sp>
        <p:sp>
          <p:nvSpPr>
            <p:cNvPr id="83" name="Isosceles Triangle 82"/>
            <p:cNvSpPr/>
            <p:nvPr/>
          </p:nvSpPr>
          <p:spPr bwMode="auto">
            <a:xfrm rot="10800000">
              <a:off x="5827110" y="3503792"/>
              <a:ext cx="2233289" cy="1884742"/>
            </a:xfrm>
            <a:prstGeom prst="triangle">
              <a:avLst/>
            </a:prstGeom>
            <a:solidFill>
              <a:srgbClr val="014C6D"/>
            </a:solidFill>
            <a:ln w="28575" cap="flat" cmpd="sng" algn="ctr">
              <a:noFill/>
              <a:prstDash val="solid"/>
              <a:round/>
              <a:headEnd type="none" w="med" len="med"/>
              <a:tailEnd type="triangle" w="lg" len="lg"/>
            </a:ln>
            <a:effectLst/>
          </p:spPr>
          <p:txBody>
            <a:bodyPr wrap="none" lIns="72000" tIns="72000" rIns="72000" bIns="72000" anchor="ctr"/>
            <a:lstStyle/>
            <a:p>
              <a:pPr>
                <a:buFontTx/>
                <a:buNone/>
                <a:defRPr/>
              </a:pPr>
              <a:endParaRPr lang="es-PE" sz="1200">
                <a:cs typeface="+mn-cs"/>
              </a:endParaRPr>
            </a:p>
          </p:txBody>
        </p:sp>
        <p:sp>
          <p:nvSpPr>
            <p:cNvPr id="84" name="TextBox 31"/>
            <p:cNvSpPr txBox="1">
              <a:spLocks noChangeArrowheads="1"/>
            </p:cNvSpPr>
            <p:nvPr/>
          </p:nvSpPr>
          <p:spPr bwMode="auto">
            <a:xfrm rot="18008129">
              <a:off x="1752437" y="3735833"/>
              <a:ext cx="2990336" cy="380030"/>
            </a:xfrm>
            <a:prstGeom prst="rect">
              <a:avLst/>
            </a:prstGeom>
            <a:noFill/>
            <a:ln w="9525">
              <a:noFill/>
              <a:miter lim="800000"/>
              <a:headEnd/>
              <a:tailEnd/>
            </a:ln>
          </p:spPr>
          <p:txBody>
            <a:bodyPr wrap="square">
              <a:spAutoFit/>
            </a:bodyPr>
            <a:lstStyle/>
            <a:p>
              <a:pPr algn="ctr">
                <a:buFontTx/>
                <a:buNone/>
              </a:pPr>
              <a:r>
                <a:rPr lang="es-PE" sz="1800" dirty="0" smtClean="0"/>
                <a:t>MERCADOS EMERGENTES</a:t>
              </a:r>
              <a:endParaRPr lang="es-PE" sz="1800" dirty="0"/>
            </a:p>
          </p:txBody>
        </p:sp>
        <p:sp>
          <p:nvSpPr>
            <p:cNvPr id="85" name="TextBox 32"/>
            <p:cNvSpPr txBox="1">
              <a:spLocks noChangeArrowheads="1"/>
            </p:cNvSpPr>
            <p:nvPr/>
          </p:nvSpPr>
          <p:spPr bwMode="auto">
            <a:xfrm rot="7221820">
              <a:off x="6412145" y="4040933"/>
              <a:ext cx="3105465" cy="348360"/>
            </a:xfrm>
            <a:prstGeom prst="rect">
              <a:avLst/>
            </a:prstGeom>
            <a:noFill/>
            <a:ln w="9525">
              <a:noFill/>
              <a:miter lim="800000"/>
              <a:headEnd/>
              <a:tailEnd/>
            </a:ln>
          </p:spPr>
          <p:txBody>
            <a:bodyPr wrap="square">
              <a:spAutoFit/>
            </a:bodyPr>
            <a:lstStyle/>
            <a:p>
              <a:pPr algn="ctr">
                <a:buFontTx/>
                <a:buNone/>
              </a:pPr>
              <a:r>
                <a:rPr lang="es-PE" sz="1600" dirty="0" smtClean="0"/>
                <a:t>MERCADOS DESARROLLADOS</a:t>
              </a:r>
              <a:endParaRPr lang="es-PE" sz="1600" dirty="0"/>
            </a:p>
          </p:txBody>
        </p:sp>
        <p:sp>
          <p:nvSpPr>
            <p:cNvPr id="86" name="Rectangle 65"/>
            <p:cNvSpPr>
              <a:spLocks noChangeArrowheads="1"/>
            </p:cNvSpPr>
            <p:nvPr/>
          </p:nvSpPr>
          <p:spPr bwMode="auto">
            <a:xfrm>
              <a:off x="3664008" y="3339101"/>
              <a:ext cx="1032734" cy="261610"/>
            </a:xfrm>
            <a:prstGeom prst="rect">
              <a:avLst/>
            </a:prstGeom>
            <a:noFill/>
            <a:ln w="9525">
              <a:noFill/>
              <a:miter lim="800000"/>
              <a:headEnd/>
              <a:tailEnd/>
            </a:ln>
          </p:spPr>
          <p:txBody>
            <a:bodyPr wrap="square">
              <a:spAutoFit/>
            </a:bodyPr>
            <a:lstStyle/>
            <a:p>
              <a:pPr algn="ctr">
                <a:buFontTx/>
                <a:buNone/>
              </a:pPr>
              <a:r>
                <a:rPr lang="es-PE" sz="1050" dirty="0" err="1" smtClean="0">
                  <a:solidFill>
                    <a:schemeClr val="bg1"/>
                  </a:solidFill>
                </a:rPr>
                <a:t>Bancarizados</a:t>
              </a:r>
              <a:r>
                <a:rPr lang="es-PE" sz="1050" dirty="0" smtClean="0">
                  <a:solidFill>
                    <a:schemeClr val="bg1"/>
                  </a:solidFill>
                </a:rPr>
                <a:t> </a:t>
              </a:r>
              <a:endParaRPr lang="es-PE" sz="1050" dirty="0">
                <a:solidFill>
                  <a:schemeClr val="bg1"/>
                </a:solidFill>
              </a:endParaRPr>
            </a:p>
          </p:txBody>
        </p:sp>
        <p:sp>
          <p:nvSpPr>
            <p:cNvPr id="87" name="Rectangle 66"/>
            <p:cNvSpPr>
              <a:spLocks noChangeArrowheads="1"/>
            </p:cNvSpPr>
            <p:nvPr/>
          </p:nvSpPr>
          <p:spPr bwMode="auto">
            <a:xfrm>
              <a:off x="6417106" y="3193570"/>
              <a:ext cx="1110400" cy="285968"/>
            </a:xfrm>
            <a:prstGeom prst="rect">
              <a:avLst/>
            </a:prstGeom>
            <a:noFill/>
            <a:ln w="9525">
              <a:noFill/>
              <a:miter lim="800000"/>
              <a:headEnd/>
              <a:tailEnd/>
            </a:ln>
          </p:spPr>
          <p:txBody>
            <a:bodyPr wrap="none">
              <a:spAutoFit/>
            </a:bodyPr>
            <a:lstStyle/>
            <a:p>
              <a:pPr algn="ctr">
                <a:buFontTx/>
                <a:buNone/>
              </a:pPr>
              <a:r>
                <a:rPr lang="es-PE" sz="1200" dirty="0" err="1" smtClean="0">
                  <a:solidFill>
                    <a:schemeClr val="bg1"/>
                  </a:solidFill>
                </a:rPr>
                <a:t>Bancarizados</a:t>
              </a:r>
              <a:endParaRPr lang="es-PE" sz="1200" dirty="0">
                <a:solidFill>
                  <a:schemeClr val="bg1"/>
                </a:solidFill>
              </a:endParaRPr>
            </a:p>
          </p:txBody>
        </p:sp>
        <p:sp>
          <p:nvSpPr>
            <p:cNvPr id="88" name="Rectangle 67"/>
            <p:cNvSpPr>
              <a:spLocks noChangeArrowheads="1"/>
            </p:cNvSpPr>
            <p:nvPr/>
          </p:nvSpPr>
          <p:spPr bwMode="auto">
            <a:xfrm>
              <a:off x="3453170" y="4022245"/>
              <a:ext cx="1494718" cy="285968"/>
            </a:xfrm>
            <a:prstGeom prst="rect">
              <a:avLst/>
            </a:prstGeom>
            <a:noFill/>
            <a:ln w="9525">
              <a:noFill/>
              <a:miter lim="800000"/>
              <a:headEnd/>
              <a:tailEnd/>
            </a:ln>
          </p:spPr>
          <p:txBody>
            <a:bodyPr wrap="none">
              <a:spAutoFit/>
            </a:bodyPr>
            <a:lstStyle/>
            <a:p>
              <a:pPr algn="ctr">
                <a:buFontTx/>
                <a:buNone/>
              </a:pPr>
              <a:r>
                <a:rPr lang="es-PE" sz="1200" dirty="0" err="1" smtClean="0">
                  <a:solidFill>
                    <a:schemeClr val="bg1"/>
                  </a:solidFill>
                </a:rPr>
                <a:t>Semi</a:t>
              </a:r>
              <a:r>
                <a:rPr lang="es-PE" sz="1200" dirty="0" smtClean="0">
                  <a:solidFill>
                    <a:schemeClr val="bg1"/>
                  </a:solidFill>
                </a:rPr>
                <a:t> </a:t>
              </a:r>
              <a:r>
                <a:rPr lang="es-PE" sz="1200" dirty="0" err="1" smtClean="0">
                  <a:solidFill>
                    <a:schemeClr val="bg1"/>
                  </a:solidFill>
                </a:rPr>
                <a:t>bancarizados</a:t>
              </a:r>
              <a:endParaRPr lang="es-PE" sz="1200" dirty="0">
                <a:solidFill>
                  <a:schemeClr val="bg1"/>
                </a:solidFill>
              </a:endParaRPr>
            </a:p>
          </p:txBody>
        </p:sp>
        <p:sp>
          <p:nvSpPr>
            <p:cNvPr id="89" name="Rectangle 68"/>
            <p:cNvSpPr>
              <a:spLocks noChangeArrowheads="1"/>
            </p:cNvSpPr>
            <p:nvPr/>
          </p:nvSpPr>
          <p:spPr bwMode="auto">
            <a:xfrm>
              <a:off x="6297537" y="3946045"/>
              <a:ext cx="1496367" cy="285968"/>
            </a:xfrm>
            <a:prstGeom prst="rect">
              <a:avLst/>
            </a:prstGeom>
            <a:noFill/>
            <a:ln w="9525">
              <a:noFill/>
              <a:miter lim="800000"/>
              <a:headEnd/>
              <a:tailEnd/>
            </a:ln>
          </p:spPr>
          <p:txBody>
            <a:bodyPr wrap="none">
              <a:spAutoFit/>
            </a:bodyPr>
            <a:lstStyle/>
            <a:p>
              <a:pPr algn="ctr">
                <a:buFontTx/>
                <a:buNone/>
              </a:pPr>
              <a:r>
                <a:rPr lang="es-PE" sz="1200" dirty="0" err="1" smtClean="0">
                  <a:solidFill>
                    <a:schemeClr val="bg1"/>
                  </a:solidFill>
                </a:rPr>
                <a:t>Semi</a:t>
              </a:r>
              <a:r>
                <a:rPr lang="es-PE" sz="1200" dirty="0" smtClean="0">
                  <a:solidFill>
                    <a:schemeClr val="bg1"/>
                  </a:solidFill>
                </a:rPr>
                <a:t> </a:t>
              </a:r>
              <a:r>
                <a:rPr lang="es-PE" sz="1200" dirty="0" err="1" smtClean="0">
                  <a:solidFill>
                    <a:schemeClr val="bg1"/>
                  </a:solidFill>
                </a:rPr>
                <a:t>Bancarizados</a:t>
              </a:r>
              <a:endParaRPr lang="es-PE" sz="1200" dirty="0">
                <a:solidFill>
                  <a:schemeClr val="bg1"/>
                </a:solidFill>
              </a:endParaRPr>
            </a:p>
          </p:txBody>
        </p:sp>
        <p:sp>
          <p:nvSpPr>
            <p:cNvPr id="90" name="Rectangle 69"/>
            <p:cNvSpPr>
              <a:spLocks noChangeArrowheads="1"/>
            </p:cNvSpPr>
            <p:nvPr/>
          </p:nvSpPr>
          <p:spPr bwMode="auto">
            <a:xfrm>
              <a:off x="3490120" y="4603270"/>
              <a:ext cx="1344619" cy="285968"/>
            </a:xfrm>
            <a:prstGeom prst="rect">
              <a:avLst/>
            </a:prstGeom>
            <a:noFill/>
            <a:ln w="9525">
              <a:noFill/>
              <a:miter lim="800000"/>
              <a:headEnd/>
              <a:tailEnd/>
            </a:ln>
          </p:spPr>
          <p:txBody>
            <a:bodyPr wrap="none">
              <a:spAutoFit/>
            </a:bodyPr>
            <a:lstStyle/>
            <a:p>
              <a:pPr algn="ctr">
                <a:buFontTx/>
                <a:buNone/>
              </a:pPr>
              <a:r>
                <a:rPr lang="es-PE" sz="1200" dirty="0" smtClean="0">
                  <a:solidFill>
                    <a:schemeClr val="bg1"/>
                  </a:solidFill>
                </a:rPr>
                <a:t>No </a:t>
              </a:r>
              <a:r>
                <a:rPr lang="es-PE" sz="1200" dirty="0" err="1" smtClean="0">
                  <a:solidFill>
                    <a:schemeClr val="bg1"/>
                  </a:solidFill>
                </a:rPr>
                <a:t>Bancarizados</a:t>
              </a:r>
              <a:endParaRPr lang="es-PE" sz="1200" dirty="0">
                <a:solidFill>
                  <a:schemeClr val="bg1"/>
                </a:solidFill>
              </a:endParaRPr>
            </a:p>
          </p:txBody>
        </p:sp>
        <p:sp>
          <p:nvSpPr>
            <p:cNvPr id="91" name="Rectangle 70"/>
            <p:cNvSpPr>
              <a:spLocks noChangeArrowheads="1"/>
            </p:cNvSpPr>
            <p:nvPr/>
          </p:nvSpPr>
          <p:spPr bwMode="auto">
            <a:xfrm>
              <a:off x="6222841" y="4500743"/>
              <a:ext cx="1479873" cy="285968"/>
            </a:xfrm>
            <a:prstGeom prst="rect">
              <a:avLst/>
            </a:prstGeom>
            <a:noFill/>
            <a:ln w="9525">
              <a:noFill/>
              <a:miter lim="800000"/>
              <a:headEnd/>
              <a:tailEnd/>
            </a:ln>
          </p:spPr>
          <p:txBody>
            <a:bodyPr wrap="none">
              <a:spAutoFit/>
            </a:bodyPr>
            <a:lstStyle/>
            <a:p>
              <a:pPr algn="ctr">
                <a:buFontTx/>
                <a:buNone/>
              </a:pPr>
              <a:r>
                <a:rPr lang="es-PE" sz="1200" dirty="0" smtClean="0">
                  <a:solidFill>
                    <a:schemeClr val="bg1"/>
                  </a:solidFill>
                </a:rPr>
                <a:t>Uno </a:t>
              </a:r>
              <a:r>
                <a:rPr lang="es-PE" sz="1200" dirty="0" err="1" smtClean="0">
                  <a:solidFill>
                    <a:schemeClr val="bg1"/>
                  </a:solidFill>
                </a:rPr>
                <a:t>Bancarizados</a:t>
              </a:r>
              <a:r>
                <a:rPr lang="es-PE" sz="1200" dirty="0" smtClean="0">
                  <a:solidFill>
                    <a:schemeClr val="bg1"/>
                  </a:solidFill>
                </a:rPr>
                <a:t> </a:t>
              </a:r>
              <a:endParaRPr lang="es-PE" sz="1200" dirty="0">
                <a:solidFill>
                  <a:schemeClr val="bg1"/>
                </a:solidFill>
              </a:endParaRPr>
            </a:p>
          </p:txBody>
        </p:sp>
        <p:sp>
          <p:nvSpPr>
            <p:cNvPr id="92" name="Left-Right Arrow 91"/>
            <p:cNvSpPr/>
            <p:nvPr/>
          </p:nvSpPr>
          <p:spPr bwMode="auto">
            <a:xfrm>
              <a:off x="5356225" y="4713287"/>
              <a:ext cx="1454150" cy="584236"/>
            </a:xfrm>
            <a:prstGeom prst="leftRightArrow">
              <a:avLst>
                <a:gd name="adj1" fmla="val 64144"/>
                <a:gd name="adj2" fmla="val 50000"/>
              </a:avLst>
            </a:prstGeom>
            <a:solidFill>
              <a:srgbClr val="00783C"/>
            </a:solidFill>
            <a:ln w="28575" cap="flat" cmpd="sng" algn="ctr">
              <a:noFill/>
              <a:prstDash val="solid"/>
              <a:round/>
              <a:headEnd type="none" w="med" len="med"/>
              <a:tailEnd type="triangle" w="lg" len="lg"/>
            </a:ln>
            <a:effectLst/>
          </p:spPr>
          <p:txBody>
            <a:bodyPr wrap="none" lIns="72000" tIns="72000" rIns="72000" bIns="72000" anchor="ctr"/>
            <a:lstStyle/>
            <a:p>
              <a:pPr algn="ctr">
                <a:buFontTx/>
                <a:buNone/>
                <a:defRPr/>
              </a:pPr>
              <a:endParaRPr lang="es-PE" sz="1200" dirty="0">
                <a:solidFill>
                  <a:schemeClr val="bg1"/>
                </a:solidFill>
                <a:latin typeface="Trebuchet MS" pitchFamily="34" charset="0"/>
                <a:cs typeface="+mn-cs"/>
              </a:endParaRPr>
            </a:p>
          </p:txBody>
        </p:sp>
        <p:sp>
          <p:nvSpPr>
            <p:cNvPr id="93" name="Left-Right Arrow 92"/>
            <p:cNvSpPr/>
            <p:nvPr/>
          </p:nvSpPr>
          <p:spPr bwMode="auto">
            <a:xfrm>
              <a:off x="4705350" y="3819597"/>
              <a:ext cx="1752600" cy="630644"/>
            </a:xfrm>
            <a:prstGeom prst="leftRightArrow">
              <a:avLst>
                <a:gd name="adj1" fmla="val 64159"/>
                <a:gd name="adj2" fmla="val 50000"/>
              </a:avLst>
            </a:prstGeom>
            <a:solidFill>
              <a:srgbClr val="00783C"/>
            </a:solidFill>
            <a:ln w="28575" cap="flat" cmpd="sng" algn="ctr">
              <a:noFill/>
              <a:prstDash val="solid"/>
              <a:round/>
              <a:headEnd type="none" w="med" len="med"/>
              <a:tailEnd type="triangle" w="lg" len="lg"/>
            </a:ln>
            <a:effectLst/>
          </p:spPr>
          <p:txBody>
            <a:bodyPr wrap="none" lIns="72000" tIns="72000" rIns="72000" bIns="72000" anchor="ctr"/>
            <a:lstStyle/>
            <a:p>
              <a:pPr algn="ctr">
                <a:buFontTx/>
                <a:buNone/>
                <a:defRPr/>
              </a:pPr>
              <a:endParaRPr lang="es-PE" sz="1200" dirty="0">
                <a:solidFill>
                  <a:schemeClr val="bg1"/>
                </a:solidFill>
                <a:latin typeface="Trebuchet MS" pitchFamily="34" charset="0"/>
                <a:cs typeface="+mn-cs"/>
              </a:endParaRPr>
            </a:p>
          </p:txBody>
        </p:sp>
        <p:sp>
          <p:nvSpPr>
            <p:cNvPr id="94" name="Left-Right Arrow 93"/>
            <p:cNvSpPr/>
            <p:nvPr/>
          </p:nvSpPr>
          <p:spPr bwMode="auto">
            <a:xfrm>
              <a:off x="4314825" y="2957032"/>
              <a:ext cx="1652588" cy="762000"/>
            </a:xfrm>
            <a:prstGeom prst="leftRightArrow">
              <a:avLst>
                <a:gd name="adj1" fmla="val 52463"/>
                <a:gd name="adj2" fmla="val 48749"/>
              </a:avLst>
            </a:prstGeom>
            <a:solidFill>
              <a:srgbClr val="00783C"/>
            </a:solidFill>
            <a:ln w="28575" cap="flat" cmpd="sng" algn="ctr">
              <a:noFill/>
              <a:prstDash val="solid"/>
              <a:round/>
              <a:headEnd type="none" w="med" len="med"/>
              <a:tailEnd type="triangle" w="lg" len="lg"/>
            </a:ln>
            <a:effectLst/>
          </p:spPr>
          <p:txBody>
            <a:bodyPr wrap="none" lIns="72000" tIns="72000" rIns="72000" bIns="72000" anchor="ctr"/>
            <a:lstStyle/>
            <a:p>
              <a:pPr algn="ctr">
                <a:buFontTx/>
                <a:buNone/>
                <a:defRPr/>
              </a:pPr>
              <a:endParaRPr lang="es-PE" sz="1200" b="1" dirty="0">
                <a:solidFill>
                  <a:schemeClr val="bg1"/>
                </a:solidFill>
                <a:latin typeface="Trebuchet MS" pitchFamily="34" charset="0"/>
                <a:cs typeface="+mn-cs"/>
              </a:endParaRPr>
            </a:p>
          </p:txBody>
        </p:sp>
        <p:sp>
          <p:nvSpPr>
            <p:cNvPr id="95" name="Rectangle 71"/>
            <p:cNvSpPr>
              <a:spLocks noChangeArrowheads="1"/>
            </p:cNvSpPr>
            <p:nvPr/>
          </p:nvSpPr>
          <p:spPr bwMode="auto">
            <a:xfrm>
              <a:off x="4441900" y="3099287"/>
              <a:ext cx="1470452" cy="461665"/>
            </a:xfrm>
            <a:prstGeom prst="rect">
              <a:avLst/>
            </a:prstGeom>
            <a:noFill/>
            <a:ln w="9525">
              <a:noFill/>
              <a:miter lim="800000"/>
              <a:headEnd/>
              <a:tailEnd/>
            </a:ln>
          </p:spPr>
          <p:txBody>
            <a:bodyPr wrap="square">
              <a:spAutoFit/>
            </a:bodyPr>
            <a:lstStyle/>
            <a:p>
              <a:pPr algn="ctr">
                <a:buFontTx/>
                <a:buNone/>
              </a:pPr>
              <a:r>
                <a:rPr lang="es-PE" sz="1100" b="1" dirty="0" smtClean="0">
                  <a:solidFill>
                    <a:schemeClr val="bg1"/>
                  </a:solidFill>
                </a:rPr>
                <a:t>Flexibilidad de Acceso es clave</a:t>
              </a:r>
              <a:endParaRPr lang="es-PE" sz="1100" b="1" dirty="0">
                <a:solidFill>
                  <a:schemeClr val="bg1"/>
                </a:solidFill>
              </a:endParaRPr>
            </a:p>
          </p:txBody>
        </p:sp>
        <p:sp>
          <p:nvSpPr>
            <p:cNvPr id="96" name="Rectangle 72"/>
            <p:cNvSpPr>
              <a:spLocks noChangeArrowheads="1"/>
            </p:cNvSpPr>
            <p:nvPr/>
          </p:nvSpPr>
          <p:spPr bwMode="auto">
            <a:xfrm>
              <a:off x="4815076" y="3894026"/>
              <a:ext cx="1549101" cy="461665"/>
            </a:xfrm>
            <a:prstGeom prst="rect">
              <a:avLst/>
            </a:prstGeom>
            <a:noFill/>
            <a:ln w="9525">
              <a:noFill/>
              <a:miter lim="800000"/>
              <a:headEnd/>
              <a:tailEnd/>
            </a:ln>
          </p:spPr>
          <p:txBody>
            <a:bodyPr wrap="square">
              <a:spAutoFit/>
            </a:bodyPr>
            <a:lstStyle/>
            <a:p>
              <a:pPr algn="ctr">
                <a:buFontTx/>
                <a:buNone/>
              </a:pPr>
              <a:r>
                <a:rPr lang="es-PE" sz="1100" b="1" dirty="0" smtClean="0">
                  <a:solidFill>
                    <a:schemeClr val="bg1"/>
                  </a:solidFill>
                </a:rPr>
                <a:t>Facilidad de Uso es clave</a:t>
              </a:r>
              <a:endParaRPr lang="es-PE" sz="1100" b="1" dirty="0">
                <a:solidFill>
                  <a:schemeClr val="bg1"/>
                </a:solidFill>
              </a:endParaRPr>
            </a:p>
          </p:txBody>
        </p:sp>
        <p:sp>
          <p:nvSpPr>
            <p:cNvPr id="97" name="Rectangle 73"/>
            <p:cNvSpPr>
              <a:spLocks noChangeArrowheads="1"/>
            </p:cNvSpPr>
            <p:nvPr/>
          </p:nvSpPr>
          <p:spPr bwMode="auto">
            <a:xfrm>
              <a:off x="5439013" y="4771545"/>
              <a:ext cx="1301675" cy="461665"/>
            </a:xfrm>
            <a:prstGeom prst="rect">
              <a:avLst/>
            </a:prstGeom>
            <a:noFill/>
            <a:ln w="9525">
              <a:noFill/>
              <a:miter lim="800000"/>
              <a:headEnd/>
              <a:tailEnd/>
            </a:ln>
          </p:spPr>
          <p:txBody>
            <a:bodyPr wrap="square">
              <a:spAutoFit/>
            </a:bodyPr>
            <a:lstStyle/>
            <a:p>
              <a:pPr algn="ctr">
                <a:spcBef>
                  <a:spcPct val="0"/>
                </a:spcBef>
                <a:buFontTx/>
                <a:buNone/>
              </a:pPr>
              <a:r>
                <a:rPr lang="es-PE" sz="1100" b="1" dirty="0" smtClean="0">
                  <a:solidFill>
                    <a:schemeClr val="bg1"/>
                  </a:solidFill>
                </a:rPr>
                <a:t>Tarifas y Costos es clave</a:t>
              </a:r>
              <a:endParaRPr lang="es-PE" sz="1100" b="1" dirty="0">
                <a:solidFill>
                  <a:schemeClr val="bg1"/>
                </a:solidFill>
              </a:endParaRPr>
            </a:p>
          </p:txBody>
        </p:sp>
        <p:cxnSp>
          <p:nvCxnSpPr>
            <p:cNvPr id="98" name="Straight Connector 97"/>
            <p:cNvCxnSpPr/>
            <p:nvPr/>
          </p:nvCxnSpPr>
          <p:spPr bwMode="auto">
            <a:xfrm>
              <a:off x="3123344" y="4520630"/>
              <a:ext cx="2137025" cy="0"/>
            </a:xfrm>
            <a:prstGeom prst="line">
              <a:avLst/>
            </a:prstGeom>
            <a:noFill/>
            <a:ln w="19050" cap="flat" cmpd="sng" algn="ctr">
              <a:solidFill>
                <a:schemeClr val="bg1"/>
              </a:solidFill>
              <a:prstDash val="solid"/>
              <a:round/>
              <a:headEnd type="none" w="med" len="med"/>
              <a:tailEnd type="none" w="med" len="med"/>
            </a:ln>
            <a:effectLst/>
          </p:spPr>
        </p:cxnSp>
        <p:cxnSp>
          <p:nvCxnSpPr>
            <p:cNvPr id="99" name="Straight Connector 98"/>
            <p:cNvCxnSpPr/>
            <p:nvPr/>
          </p:nvCxnSpPr>
          <p:spPr bwMode="auto">
            <a:xfrm rot="16200000" flipH="1">
              <a:off x="4190506" y="3148606"/>
              <a:ext cx="0" cy="1293890"/>
            </a:xfrm>
            <a:prstGeom prst="line">
              <a:avLst/>
            </a:prstGeom>
            <a:noFill/>
            <a:ln w="19050" cap="flat" cmpd="sng" algn="ctr">
              <a:solidFill>
                <a:schemeClr val="bg1"/>
              </a:solidFill>
              <a:prstDash val="solid"/>
              <a:round/>
              <a:headEnd type="none" w="med" len="med"/>
              <a:tailEnd type="none" w="med" len="med"/>
            </a:ln>
            <a:effectLst/>
          </p:spPr>
        </p:cxnSp>
        <p:cxnSp>
          <p:nvCxnSpPr>
            <p:cNvPr id="100" name="Straight Connector 99"/>
            <p:cNvCxnSpPr/>
            <p:nvPr/>
          </p:nvCxnSpPr>
          <p:spPr bwMode="auto">
            <a:xfrm>
              <a:off x="5947714" y="3795551"/>
              <a:ext cx="1942839" cy="0"/>
            </a:xfrm>
            <a:prstGeom prst="line">
              <a:avLst/>
            </a:prstGeom>
            <a:noFill/>
            <a:ln w="19050" cap="flat" cmpd="sng" algn="ctr">
              <a:solidFill>
                <a:schemeClr val="bg1"/>
              </a:solidFill>
              <a:prstDash val="solid"/>
              <a:round/>
              <a:headEnd type="none" w="med" len="med"/>
              <a:tailEnd type="none" w="med" len="med"/>
            </a:ln>
            <a:effectLst/>
          </p:spPr>
        </p:cxnSp>
        <p:cxnSp>
          <p:nvCxnSpPr>
            <p:cNvPr id="101" name="Straight Connector 100"/>
            <p:cNvCxnSpPr/>
            <p:nvPr/>
          </p:nvCxnSpPr>
          <p:spPr bwMode="auto">
            <a:xfrm>
              <a:off x="6390526" y="4520630"/>
              <a:ext cx="1047964" cy="0"/>
            </a:xfrm>
            <a:prstGeom prst="line">
              <a:avLst/>
            </a:prstGeom>
            <a:noFill/>
            <a:ln w="19050" cap="flat" cmpd="sng" algn="ctr">
              <a:solidFill>
                <a:schemeClr val="bg1"/>
              </a:solidFill>
              <a:prstDash val="solid"/>
              <a:round/>
              <a:headEnd type="none" w="med" len="med"/>
              <a:tailEnd type="none" w="med" len="med"/>
            </a:ln>
            <a:effectLst/>
          </p:spPr>
        </p:cxnSp>
        <p:cxnSp>
          <p:nvCxnSpPr>
            <p:cNvPr id="102" name="Straight Connector 101"/>
            <p:cNvCxnSpPr/>
            <p:nvPr/>
          </p:nvCxnSpPr>
          <p:spPr bwMode="auto">
            <a:xfrm>
              <a:off x="6390526" y="4520630"/>
              <a:ext cx="1047965" cy="0"/>
            </a:xfrm>
            <a:prstGeom prst="line">
              <a:avLst/>
            </a:prstGeom>
            <a:noFill/>
            <a:ln w="19050" cap="flat" cmpd="sng" algn="ctr">
              <a:solidFill>
                <a:schemeClr val="bg1"/>
              </a:solidFill>
              <a:prstDash val="solid"/>
              <a:round/>
              <a:headEnd type="none" w="med" len="med"/>
              <a:tailEnd type="none" w="med" len="med"/>
            </a:ln>
            <a:effectLst/>
          </p:spPr>
        </p:cxnSp>
        <p:sp>
          <p:nvSpPr>
            <p:cNvPr id="103" name="Rectangle 3"/>
            <p:cNvSpPr txBox="1">
              <a:spLocks noChangeArrowheads="1"/>
            </p:cNvSpPr>
            <p:nvPr/>
          </p:nvSpPr>
          <p:spPr bwMode="auto">
            <a:xfrm>
              <a:off x="2640459" y="1239753"/>
              <a:ext cx="832206"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800" b="1" i="0" u="none" strike="noStrike" kern="0" cap="none" spc="0" normalizeH="0" baseline="0" noProof="0" dirty="0" smtClean="0">
                  <a:ln>
                    <a:noFill/>
                  </a:ln>
                  <a:solidFill>
                    <a:schemeClr val="bg1"/>
                  </a:solidFill>
                  <a:effectLst/>
                  <a:uLnTx/>
                  <a:uFillTx/>
                  <a:latin typeface="+mj-lt"/>
                  <a:ea typeface="+mn-ea"/>
                  <a:cs typeface="+mn-cs"/>
                </a:rPr>
                <a:t>Depósitos/</a:t>
              </a:r>
              <a:br>
                <a:rPr kumimoji="0" lang="es-PE" sz="800" b="1" i="0" u="none" strike="noStrike" kern="0" cap="none" spc="0" normalizeH="0" baseline="0" noProof="0" dirty="0" smtClean="0">
                  <a:ln>
                    <a:noFill/>
                  </a:ln>
                  <a:solidFill>
                    <a:schemeClr val="bg1"/>
                  </a:solidFill>
                  <a:effectLst/>
                  <a:uLnTx/>
                  <a:uFillTx/>
                  <a:latin typeface="+mj-lt"/>
                  <a:ea typeface="+mn-ea"/>
                  <a:cs typeface="+mn-cs"/>
                </a:rPr>
              </a:br>
              <a:r>
                <a:rPr kumimoji="0" lang="es-PE" sz="800" b="1" i="0" u="none" strike="noStrike" kern="0" cap="none" spc="0" normalizeH="0" baseline="0" noProof="0" dirty="0" smtClean="0">
                  <a:ln>
                    <a:noFill/>
                  </a:ln>
                  <a:solidFill>
                    <a:schemeClr val="bg1"/>
                  </a:solidFill>
                  <a:effectLst/>
                  <a:uLnTx/>
                  <a:uFillTx/>
                  <a:latin typeface="+mj-lt"/>
                  <a:ea typeface="+mn-ea"/>
                  <a:cs typeface="+mn-cs"/>
                </a:rPr>
                <a:t>retiros</a:t>
              </a:r>
              <a:endParaRPr lang="es-PE" sz="800" dirty="0" smtClean="0">
                <a:latin typeface="+mj-lt"/>
              </a:endParaRPr>
            </a:p>
          </p:txBody>
        </p:sp>
        <p:sp>
          <p:nvSpPr>
            <p:cNvPr id="104" name="Rectangle 3"/>
            <p:cNvSpPr txBox="1">
              <a:spLocks noChangeArrowheads="1"/>
            </p:cNvSpPr>
            <p:nvPr/>
          </p:nvSpPr>
          <p:spPr bwMode="auto">
            <a:xfrm>
              <a:off x="3554613" y="1239753"/>
              <a:ext cx="503433"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800" b="1" i="0" u="none" strike="noStrike" kern="0" cap="none" spc="0" normalizeH="0" baseline="0" noProof="0" smtClean="0">
                  <a:ln>
                    <a:noFill/>
                  </a:ln>
                  <a:solidFill>
                    <a:schemeClr val="bg1"/>
                  </a:solidFill>
                  <a:effectLst/>
                  <a:uLnTx/>
                  <a:uFillTx/>
                  <a:latin typeface="+mj-lt"/>
                  <a:ea typeface="+mn-ea"/>
                  <a:cs typeface="+mn-cs"/>
                </a:rPr>
                <a:t>P2P, P2B</a:t>
              </a:r>
              <a:endParaRPr lang="es-PE" sz="800" dirty="0" smtClean="0">
                <a:latin typeface="+mj-lt"/>
              </a:endParaRPr>
            </a:p>
          </p:txBody>
        </p:sp>
        <p:sp>
          <p:nvSpPr>
            <p:cNvPr id="105" name="Rectangle 3"/>
            <p:cNvSpPr txBox="1">
              <a:spLocks noChangeArrowheads="1"/>
            </p:cNvSpPr>
            <p:nvPr/>
          </p:nvSpPr>
          <p:spPr bwMode="auto">
            <a:xfrm>
              <a:off x="4139994" y="1239753"/>
              <a:ext cx="708918"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800" b="1" i="0" u="none" strike="noStrike" kern="0" cap="none" spc="0" normalizeH="0" baseline="0" noProof="0" dirty="0" smtClean="0">
                  <a:ln>
                    <a:noFill/>
                  </a:ln>
                  <a:solidFill>
                    <a:schemeClr val="bg1"/>
                  </a:solidFill>
                  <a:effectLst/>
                  <a:uLnTx/>
                  <a:uFillTx/>
                  <a:latin typeface="+mj-lt"/>
                  <a:ea typeface="+mn-ea"/>
                  <a:cs typeface="+mn-cs"/>
                </a:rPr>
                <a:t>Pagos Salarios</a:t>
              </a:r>
              <a:endParaRPr lang="es-PE" sz="800" dirty="0" smtClean="0">
                <a:latin typeface="+mj-lt"/>
              </a:endParaRPr>
            </a:p>
          </p:txBody>
        </p:sp>
        <p:sp>
          <p:nvSpPr>
            <p:cNvPr id="106" name="Rectangle 3"/>
            <p:cNvSpPr txBox="1">
              <a:spLocks noChangeArrowheads="1"/>
            </p:cNvSpPr>
            <p:nvPr/>
          </p:nvSpPr>
          <p:spPr bwMode="auto">
            <a:xfrm>
              <a:off x="4930860" y="1239753"/>
              <a:ext cx="708918"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800" b="1" i="0" u="none" strike="noStrike" kern="0" cap="none" spc="0" normalizeH="0" baseline="0" noProof="0" dirty="0" smtClean="0">
                  <a:ln>
                    <a:noFill/>
                  </a:ln>
                  <a:solidFill>
                    <a:schemeClr val="bg1"/>
                  </a:solidFill>
                  <a:effectLst/>
                  <a:uLnTx/>
                  <a:uFillTx/>
                  <a:latin typeface="+mj-lt"/>
                  <a:ea typeface="+mn-ea"/>
                  <a:cs typeface="+mn-cs"/>
                </a:rPr>
                <a:t>Pagos</a:t>
              </a:r>
              <a:r>
                <a:rPr kumimoji="0" lang="es-PE" sz="800" b="1" i="0" u="none" strike="noStrike" kern="0" cap="none" spc="0" normalizeH="0" noProof="0" dirty="0" smtClean="0">
                  <a:ln>
                    <a:noFill/>
                  </a:ln>
                  <a:solidFill>
                    <a:schemeClr val="bg1"/>
                  </a:solidFill>
                  <a:effectLst/>
                  <a:uLnTx/>
                  <a:uFillTx/>
                  <a:latin typeface="+mj-lt"/>
                  <a:ea typeface="+mn-ea"/>
                  <a:cs typeface="+mn-cs"/>
                </a:rPr>
                <a:t> servicios</a:t>
              </a:r>
              <a:endParaRPr lang="es-PE" sz="800" dirty="0" smtClean="0">
                <a:latin typeface="+mj-lt"/>
              </a:endParaRPr>
            </a:p>
          </p:txBody>
        </p:sp>
        <p:sp>
          <p:nvSpPr>
            <p:cNvPr id="107" name="Rectangle 3"/>
            <p:cNvSpPr txBox="1">
              <a:spLocks noChangeArrowheads="1"/>
            </p:cNvSpPr>
            <p:nvPr/>
          </p:nvSpPr>
          <p:spPr bwMode="auto">
            <a:xfrm>
              <a:off x="5721726" y="1239753"/>
              <a:ext cx="708918"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800" b="1" i="0" u="none" strike="noStrike" kern="0" cap="none" spc="0" normalizeH="0" baseline="0" noProof="0" dirty="0" smtClean="0">
                  <a:ln>
                    <a:noFill/>
                  </a:ln>
                  <a:solidFill>
                    <a:schemeClr val="bg1"/>
                  </a:solidFill>
                  <a:effectLst/>
                  <a:uLnTx/>
                  <a:uFillTx/>
                  <a:latin typeface="+mj-lt"/>
                  <a:ea typeface="+mn-ea"/>
                  <a:cs typeface="+mn-cs"/>
                </a:rPr>
                <a:t>Pagos en Negocios</a:t>
              </a:r>
              <a:endParaRPr lang="es-PE" sz="800" dirty="0" smtClean="0">
                <a:latin typeface="+mj-lt"/>
              </a:endParaRPr>
            </a:p>
          </p:txBody>
        </p:sp>
        <p:sp>
          <p:nvSpPr>
            <p:cNvPr id="108" name="Rectangle 3"/>
            <p:cNvSpPr txBox="1">
              <a:spLocks noChangeArrowheads="1"/>
            </p:cNvSpPr>
            <p:nvPr/>
          </p:nvSpPr>
          <p:spPr bwMode="auto">
            <a:xfrm>
              <a:off x="6512592" y="1239753"/>
              <a:ext cx="585626"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700" b="1" i="0" u="none" strike="noStrike" kern="0" cap="none" spc="0" normalizeH="0" baseline="0" noProof="0" dirty="0" smtClean="0">
                  <a:ln>
                    <a:noFill/>
                  </a:ln>
                  <a:solidFill>
                    <a:schemeClr val="bg1"/>
                  </a:solidFill>
                  <a:effectLst/>
                  <a:uLnTx/>
                  <a:uFillTx/>
                  <a:latin typeface="+mj-lt"/>
                  <a:ea typeface="+mn-ea"/>
                  <a:cs typeface="+mn-cs"/>
                </a:rPr>
                <a:t>Ahorros</a:t>
              </a:r>
              <a:endParaRPr lang="es-PE" sz="700" dirty="0" smtClean="0">
                <a:latin typeface="+mj-lt"/>
              </a:endParaRPr>
            </a:p>
          </p:txBody>
        </p:sp>
        <p:sp>
          <p:nvSpPr>
            <p:cNvPr id="109" name="Rectangle 3"/>
            <p:cNvSpPr txBox="1">
              <a:spLocks noChangeArrowheads="1"/>
            </p:cNvSpPr>
            <p:nvPr/>
          </p:nvSpPr>
          <p:spPr bwMode="auto">
            <a:xfrm>
              <a:off x="7847743" y="1238041"/>
              <a:ext cx="710630" cy="464046"/>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kumimoji="0" lang="es-PE" sz="800" b="1" i="0" u="none" strike="noStrike" kern="0" cap="none" spc="0" normalizeH="0" baseline="0" noProof="0" dirty="0" smtClean="0">
                  <a:ln>
                    <a:noFill/>
                  </a:ln>
                  <a:solidFill>
                    <a:schemeClr val="bg1"/>
                  </a:solidFill>
                  <a:effectLst/>
                  <a:uLnTx/>
                  <a:uFillTx/>
                  <a:latin typeface="+mj-lt"/>
                  <a:ea typeface="+mn-ea"/>
                  <a:cs typeface="+mn-cs"/>
                </a:rPr>
                <a:t>Seguros</a:t>
              </a:r>
              <a:endParaRPr lang="es-PE" sz="800" dirty="0" smtClean="0">
                <a:latin typeface="+mj-lt"/>
              </a:endParaRPr>
            </a:p>
          </p:txBody>
        </p:sp>
      </p:grpSp>
      <p:sp>
        <p:nvSpPr>
          <p:cNvPr id="46" name="Striped Right Arrow 45"/>
          <p:cNvSpPr/>
          <p:nvPr/>
        </p:nvSpPr>
        <p:spPr bwMode="auto">
          <a:xfrm>
            <a:off x="3287367" y="2023236"/>
            <a:ext cx="4561367" cy="223284"/>
          </a:xfrm>
          <a:prstGeom prst="striped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s-PE"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7" name="Striped Right Arrow 46"/>
          <p:cNvSpPr/>
          <p:nvPr/>
        </p:nvSpPr>
        <p:spPr bwMode="auto">
          <a:xfrm rot="5400000">
            <a:off x="-823625" y="3706846"/>
            <a:ext cx="2496848" cy="248235"/>
          </a:xfrm>
          <a:prstGeom prst="striped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s-PE" sz="12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8" name="Oval 47"/>
          <p:cNvSpPr/>
          <p:nvPr/>
        </p:nvSpPr>
        <p:spPr bwMode="auto">
          <a:xfrm>
            <a:off x="4246392" y="4210211"/>
            <a:ext cx="2545492" cy="138395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s-PE"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9" name="Rectangle 3"/>
          <p:cNvSpPr txBox="1">
            <a:spLocks noChangeArrowheads="1"/>
          </p:cNvSpPr>
          <p:nvPr/>
        </p:nvSpPr>
        <p:spPr bwMode="auto">
          <a:xfrm>
            <a:off x="237541" y="2419555"/>
            <a:ext cx="2054563" cy="3217453"/>
          </a:xfrm>
          <a:prstGeom prst="rect">
            <a:avLst/>
          </a:prstGeom>
          <a:solidFill>
            <a:srgbClr val="00783C">
              <a:alpha val="40000"/>
            </a:srgbClr>
          </a:solidFill>
          <a:ln w="9525">
            <a:noFill/>
            <a:miter lim="800000"/>
            <a:headEnd/>
            <a:tailEnd/>
          </a:ln>
        </p:spPr>
        <p:txBody>
          <a:bodyPr vert="horz" wrap="square" lIns="91440" tIns="45720" rIns="91440" bIns="45720" numCol="1" anchor="b" anchorCtr="1" compatLnSpc="1">
            <a:prstTxWarp prst="textNoShape">
              <a:avLst/>
            </a:prstTxWarp>
          </a:bodyPr>
          <a:lstStyle/>
          <a:p>
            <a:pPr>
              <a:spcBef>
                <a:spcPts val="0"/>
              </a:spcBef>
              <a:buNone/>
            </a:pPr>
            <a:endParaRPr lang="es-PE" sz="1050" b="1" dirty="0" smtClean="0">
              <a:solidFill>
                <a:srgbClr val="C00000"/>
              </a:solidFill>
            </a:endParaRPr>
          </a:p>
        </p:txBody>
      </p:sp>
      <p:sp>
        <p:nvSpPr>
          <p:cNvPr id="50" name="Rectangle 3"/>
          <p:cNvSpPr txBox="1">
            <a:spLocks noChangeArrowheads="1"/>
          </p:cNvSpPr>
          <p:nvPr/>
        </p:nvSpPr>
        <p:spPr bwMode="auto">
          <a:xfrm>
            <a:off x="236667" y="2043953"/>
            <a:ext cx="2033921" cy="387278"/>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lnSpc>
                <a:spcPct val="150000"/>
              </a:lnSpc>
              <a:spcBef>
                <a:spcPts val="0"/>
              </a:spcBef>
              <a:spcAft>
                <a:spcPts val="0"/>
              </a:spcAft>
              <a:buClr>
                <a:srgbClr val="00783C"/>
              </a:buClr>
              <a:buNone/>
              <a:defRPr/>
            </a:pPr>
            <a:r>
              <a:rPr kumimoji="0" lang="es-PE" sz="1200" b="1" i="0" u="none" strike="noStrike" kern="0" cap="none" spc="0" normalizeH="0" baseline="0" noProof="0" dirty="0" smtClean="0">
                <a:ln>
                  <a:noFill/>
                </a:ln>
                <a:solidFill>
                  <a:schemeClr val="bg1"/>
                </a:solidFill>
                <a:effectLst/>
                <a:uLnTx/>
                <a:uFillTx/>
                <a:latin typeface="+mj-lt"/>
                <a:ea typeface="+mn-ea"/>
                <a:cs typeface="+mn-cs"/>
              </a:rPr>
              <a:t>Instrumentos de Pago</a:t>
            </a:r>
            <a:endParaRPr lang="es-PE" sz="1200" dirty="0" smtClean="0">
              <a:latin typeface="+mj-lt"/>
            </a:endParaRPr>
          </a:p>
        </p:txBody>
      </p:sp>
      <p:sp>
        <p:nvSpPr>
          <p:cNvPr id="51" name="Rectangle 3"/>
          <p:cNvSpPr txBox="1">
            <a:spLocks noChangeArrowheads="1"/>
          </p:cNvSpPr>
          <p:nvPr/>
        </p:nvSpPr>
        <p:spPr bwMode="auto">
          <a:xfrm>
            <a:off x="563303" y="3756856"/>
            <a:ext cx="1409335" cy="459154"/>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ts val="0"/>
              </a:spcBef>
              <a:spcAft>
                <a:spcPts val="0"/>
              </a:spcAft>
              <a:buClr>
                <a:srgbClr val="00783C"/>
              </a:buClr>
              <a:buNone/>
              <a:defRPr/>
            </a:pPr>
            <a:r>
              <a:rPr kumimoji="0" lang="es-PE" sz="1100" b="1" i="0" u="none" strike="noStrike" kern="0" cap="none" spc="0" normalizeH="0" baseline="0" noProof="0" dirty="0" smtClean="0">
                <a:ln>
                  <a:noFill/>
                </a:ln>
                <a:solidFill>
                  <a:schemeClr val="bg1"/>
                </a:solidFill>
                <a:effectLst/>
                <a:uLnTx/>
                <a:uFillTx/>
                <a:latin typeface="+mj-lt"/>
                <a:ea typeface="+mn-ea"/>
                <a:cs typeface="+mn-cs"/>
              </a:rPr>
              <a:t>SVA con tarjeta</a:t>
            </a:r>
          </a:p>
        </p:txBody>
      </p:sp>
      <p:sp>
        <p:nvSpPr>
          <p:cNvPr id="52" name="Rectangle 3"/>
          <p:cNvSpPr txBox="1">
            <a:spLocks noChangeArrowheads="1"/>
          </p:cNvSpPr>
          <p:nvPr/>
        </p:nvSpPr>
        <p:spPr bwMode="auto">
          <a:xfrm>
            <a:off x="563303" y="2523958"/>
            <a:ext cx="1409335" cy="459154"/>
          </a:xfrm>
          <a:prstGeom prst="rect">
            <a:avLst/>
          </a:prstGeom>
          <a:solidFill>
            <a:srgbClr val="006600"/>
          </a:solidFill>
          <a:ln w="9525">
            <a:noFill/>
            <a:miter lim="800000"/>
            <a:headEnd/>
            <a:tailEnd/>
          </a:ln>
        </p:spPr>
        <p:txBody>
          <a:bodyPr vert="horz" wrap="square" lIns="91440" tIns="45720" rIns="91440" bIns="45720" numCol="1" anchor="ctr" anchorCtr="1" compatLnSpc="1">
            <a:prstTxWarp prst="textNoShape">
              <a:avLst/>
            </a:prstTxWarp>
          </a:bodyPr>
          <a:lstStyle/>
          <a:p>
            <a:pPr algn="ctr">
              <a:spcBef>
                <a:spcPts val="0"/>
              </a:spcBef>
              <a:spcAft>
                <a:spcPts val="0"/>
              </a:spcAft>
              <a:buClr>
                <a:srgbClr val="00783C"/>
              </a:buClr>
              <a:buNone/>
              <a:defRPr/>
            </a:pPr>
            <a:r>
              <a:rPr lang="es-PE" sz="1100" b="1" kern="0" dirty="0" smtClean="0">
                <a:solidFill>
                  <a:schemeClr val="bg1"/>
                </a:solidFill>
                <a:latin typeface="+mj-lt"/>
                <a:cs typeface="+mn-cs"/>
              </a:rPr>
              <a:t>E</a:t>
            </a:r>
            <a:r>
              <a:rPr kumimoji="0" lang="es-PE" sz="1100" b="1" i="0" u="none" strike="noStrike" kern="0" cap="none" spc="0" normalizeH="0" baseline="0" noProof="0" dirty="0" err="1" smtClean="0">
                <a:ln>
                  <a:noFill/>
                </a:ln>
                <a:solidFill>
                  <a:schemeClr val="bg1"/>
                </a:solidFill>
                <a:effectLst/>
                <a:uLnTx/>
                <a:uFillTx/>
                <a:latin typeface="+mj-lt"/>
                <a:ea typeface="+mn-ea"/>
                <a:cs typeface="+mn-cs"/>
              </a:rPr>
              <a:t>fectivo</a:t>
            </a:r>
            <a:endParaRPr lang="es-PE" sz="1100" dirty="0" smtClean="0">
              <a:latin typeface="+mj-lt"/>
            </a:endParaRPr>
          </a:p>
        </p:txBody>
      </p:sp>
      <p:sp>
        <p:nvSpPr>
          <p:cNvPr id="54" name="Rectangle 3"/>
          <p:cNvSpPr txBox="1">
            <a:spLocks noChangeArrowheads="1"/>
          </p:cNvSpPr>
          <p:nvPr/>
        </p:nvSpPr>
        <p:spPr bwMode="auto">
          <a:xfrm>
            <a:off x="563303" y="4373305"/>
            <a:ext cx="1409335" cy="459154"/>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ts val="0"/>
              </a:spcBef>
              <a:spcAft>
                <a:spcPts val="0"/>
              </a:spcAft>
              <a:buClr>
                <a:srgbClr val="00783C"/>
              </a:buClr>
              <a:buNone/>
              <a:defRPr/>
            </a:pPr>
            <a:r>
              <a:rPr kumimoji="0" lang="es-PE" sz="1100" b="1" i="0" u="none" strike="noStrike" kern="0" cap="none" spc="0" normalizeH="0" baseline="0" noProof="0" dirty="0" smtClean="0">
                <a:ln>
                  <a:noFill/>
                </a:ln>
                <a:solidFill>
                  <a:schemeClr val="bg1"/>
                </a:solidFill>
                <a:effectLst/>
                <a:uLnTx/>
                <a:uFillTx/>
                <a:latin typeface="+mj-lt"/>
                <a:ea typeface="+mn-ea"/>
                <a:cs typeface="+mn-cs"/>
              </a:rPr>
              <a:t>Cuenta de Banco </a:t>
            </a:r>
            <a:endParaRPr lang="es-PE" sz="1100" dirty="0" smtClean="0">
              <a:latin typeface="+mj-lt"/>
            </a:endParaRPr>
          </a:p>
        </p:txBody>
      </p:sp>
      <p:sp>
        <p:nvSpPr>
          <p:cNvPr id="55" name="Rectangle 3"/>
          <p:cNvSpPr txBox="1">
            <a:spLocks noChangeArrowheads="1"/>
          </p:cNvSpPr>
          <p:nvPr/>
        </p:nvSpPr>
        <p:spPr bwMode="auto">
          <a:xfrm>
            <a:off x="563303" y="4989754"/>
            <a:ext cx="1409335" cy="459154"/>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ts val="0"/>
              </a:spcBef>
              <a:spcAft>
                <a:spcPts val="0"/>
              </a:spcAft>
              <a:buClr>
                <a:srgbClr val="00783C"/>
              </a:buClr>
              <a:buNone/>
              <a:defRPr/>
            </a:pPr>
            <a:r>
              <a:rPr kumimoji="0" lang="es-PE" sz="1100" b="1" i="0" u="none" strike="noStrike" kern="0" cap="none" spc="0" normalizeH="0" baseline="0" noProof="0" dirty="0" smtClean="0">
                <a:ln>
                  <a:noFill/>
                </a:ln>
                <a:solidFill>
                  <a:schemeClr val="bg1"/>
                </a:solidFill>
                <a:effectLst/>
                <a:uLnTx/>
                <a:uFillTx/>
                <a:latin typeface="+mj-lt"/>
                <a:ea typeface="+mn-ea"/>
                <a:cs typeface="+mn-cs"/>
              </a:rPr>
              <a:t>Tarjetas (Debito, Crédito) </a:t>
            </a:r>
            <a:br>
              <a:rPr kumimoji="0" lang="es-PE" sz="1100" b="1" i="0" u="none" strike="noStrike" kern="0" cap="none" spc="0" normalizeH="0" baseline="0" noProof="0" dirty="0" smtClean="0">
                <a:ln>
                  <a:noFill/>
                </a:ln>
                <a:solidFill>
                  <a:schemeClr val="bg1"/>
                </a:solidFill>
                <a:effectLst/>
                <a:uLnTx/>
                <a:uFillTx/>
                <a:latin typeface="+mj-lt"/>
                <a:ea typeface="+mn-ea"/>
                <a:cs typeface="+mn-cs"/>
              </a:rPr>
            </a:br>
            <a:endParaRPr lang="es-PE" sz="1100" dirty="0" smtClean="0">
              <a:latin typeface="+mj-lt"/>
            </a:endParaRPr>
          </a:p>
        </p:txBody>
      </p:sp>
      <p:sp>
        <p:nvSpPr>
          <p:cNvPr id="56" name="Rectangle 3"/>
          <p:cNvSpPr txBox="1">
            <a:spLocks noChangeArrowheads="1"/>
          </p:cNvSpPr>
          <p:nvPr/>
        </p:nvSpPr>
        <p:spPr bwMode="auto">
          <a:xfrm>
            <a:off x="563303" y="3140407"/>
            <a:ext cx="1409335" cy="459154"/>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ts val="0"/>
              </a:spcBef>
              <a:spcAft>
                <a:spcPts val="0"/>
              </a:spcAft>
              <a:buClr>
                <a:srgbClr val="00783C"/>
              </a:buClr>
              <a:buNone/>
              <a:defRPr/>
            </a:pPr>
            <a:r>
              <a:rPr kumimoji="0" lang="es-PE" sz="1100" b="1" i="0" u="none" strike="noStrike" kern="0" cap="none" spc="0" normalizeH="0" baseline="0" noProof="0" dirty="0" err="1" smtClean="0">
                <a:ln>
                  <a:noFill/>
                </a:ln>
                <a:solidFill>
                  <a:schemeClr val="bg1"/>
                </a:solidFill>
                <a:effectLst/>
                <a:uLnTx/>
                <a:uFillTx/>
                <a:latin typeface="+mj-lt"/>
                <a:ea typeface="+mn-ea"/>
                <a:cs typeface="+mn-cs"/>
              </a:rPr>
              <a:t>Stored</a:t>
            </a:r>
            <a:r>
              <a:rPr kumimoji="0" lang="es-PE" sz="1100" b="1" i="0" u="none" strike="noStrike" kern="0" cap="none" spc="0" normalizeH="0" baseline="0" noProof="0" dirty="0" smtClean="0">
                <a:ln>
                  <a:noFill/>
                </a:ln>
                <a:solidFill>
                  <a:schemeClr val="bg1"/>
                </a:solidFill>
                <a:effectLst/>
                <a:uLnTx/>
                <a:uFillTx/>
                <a:latin typeface="+mj-lt"/>
                <a:ea typeface="+mn-ea"/>
                <a:cs typeface="+mn-cs"/>
              </a:rPr>
              <a:t> </a:t>
            </a:r>
            <a:r>
              <a:rPr kumimoji="0" lang="es-PE" sz="1100" b="1" i="0" u="none" strike="noStrike" kern="0" cap="none" spc="0" normalizeH="0" baseline="0" noProof="0" dirty="0" err="1" smtClean="0">
                <a:ln>
                  <a:noFill/>
                </a:ln>
                <a:solidFill>
                  <a:schemeClr val="bg1"/>
                </a:solidFill>
                <a:effectLst/>
                <a:uLnTx/>
                <a:uFillTx/>
                <a:latin typeface="+mj-lt"/>
                <a:ea typeface="+mn-ea"/>
                <a:cs typeface="+mn-cs"/>
              </a:rPr>
              <a:t>Value</a:t>
            </a:r>
            <a:endParaRPr kumimoji="0" lang="es-PE" sz="1100" b="1" i="0" u="none" strike="noStrike" kern="0" cap="none" spc="0" normalizeH="0" baseline="0" noProof="0" dirty="0" smtClean="0">
              <a:ln>
                <a:noFill/>
              </a:ln>
              <a:solidFill>
                <a:schemeClr val="bg1"/>
              </a:solidFill>
              <a:effectLst/>
              <a:uLnTx/>
              <a:uFillTx/>
              <a:latin typeface="+mj-lt"/>
              <a:ea typeface="+mn-ea"/>
              <a:cs typeface="+mn-cs"/>
            </a:endParaRPr>
          </a:p>
          <a:p>
            <a:pPr algn="ctr">
              <a:spcBef>
                <a:spcPts val="0"/>
              </a:spcBef>
              <a:spcAft>
                <a:spcPts val="0"/>
              </a:spcAft>
              <a:buClr>
                <a:srgbClr val="00783C"/>
              </a:buClr>
              <a:buNone/>
              <a:defRPr/>
            </a:pPr>
            <a:r>
              <a:rPr lang="es-PE" sz="1100" b="1" kern="0" dirty="0" err="1" smtClean="0">
                <a:solidFill>
                  <a:schemeClr val="bg1"/>
                </a:solidFill>
                <a:latin typeface="+mj-lt"/>
                <a:cs typeface="+mn-cs"/>
              </a:rPr>
              <a:t>Account</a:t>
            </a:r>
            <a:r>
              <a:rPr lang="es-PE" sz="1100" b="1" kern="0" dirty="0" smtClean="0">
                <a:solidFill>
                  <a:schemeClr val="bg1"/>
                </a:solidFill>
                <a:latin typeface="+mj-lt"/>
                <a:cs typeface="+mn-cs"/>
              </a:rPr>
              <a:t> (SVA)</a:t>
            </a:r>
            <a:endParaRPr lang="es-PE" sz="1100" dirty="0" smtClean="0">
              <a:latin typeface="+mj-lt"/>
            </a:endParaRPr>
          </a:p>
        </p:txBody>
      </p:sp>
      <p:grpSp>
        <p:nvGrpSpPr>
          <p:cNvPr id="137" name="Group 60"/>
          <p:cNvGrpSpPr/>
          <p:nvPr/>
        </p:nvGrpSpPr>
        <p:grpSpPr>
          <a:xfrm>
            <a:off x="7291972" y="4575030"/>
            <a:ext cx="1732106" cy="1934211"/>
            <a:chOff x="2281222" y="1316924"/>
            <a:chExt cx="4386062" cy="4491652"/>
          </a:xfrm>
        </p:grpSpPr>
        <p:sp>
          <p:nvSpPr>
            <p:cNvPr id="138" name="Rectangle 137"/>
            <p:cNvSpPr/>
            <p:nvPr/>
          </p:nvSpPr>
          <p:spPr bwMode="auto">
            <a:xfrm>
              <a:off x="2281222" y="1316924"/>
              <a:ext cx="4386062" cy="4491652"/>
            </a:xfrm>
            <a:prstGeom prst="rect">
              <a:avLst/>
            </a:prstGeom>
            <a:solidFill>
              <a:srgbClr val="FFFFFF"/>
            </a:solidFill>
            <a:ln w="9525" cap="flat" cmpd="sng" algn="ctr">
              <a:solidFill>
                <a:srgbClr val="00800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115888" indent="-115888" algn="ctr">
                <a:buNone/>
              </a:pPr>
              <a:endParaRPr lang="en-US" sz="900" b="1" dirty="0" smtClean="0">
                <a:solidFill>
                  <a:schemeClr val="bg1"/>
                </a:solidFill>
              </a:endParaRPr>
            </a:p>
          </p:txBody>
        </p:sp>
        <p:grpSp>
          <p:nvGrpSpPr>
            <p:cNvPr id="139" name="Group 54"/>
            <p:cNvGrpSpPr/>
            <p:nvPr/>
          </p:nvGrpSpPr>
          <p:grpSpPr>
            <a:xfrm>
              <a:off x="2540108" y="1492790"/>
              <a:ext cx="3727375" cy="4256087"/>
              <a:chOff x="2692975" y="1516306"/>
              <a:chExt cx="3727375" cy="4256087"/>
            </a:xfrm>
          </p:grpSpPr>
          <p:grpSp>
            <p:nvGrpSpPr>
              <p:cNvPr id="140" name="Group 52"/>
              <p:cNvGrpSpPr/>
              <p:nvPr/>
            </p:nvGrpSpPr>
            <p:grpSpPr>
              <a:xfrm>
                <a:off x="2692975" y="1516306"/>
                <a:ext cx="3727375" cy="4256087"/>
                <a:chOff x="458788" y="1598613"/>
                <a:chExt cx="2533650" cy="4256087"/>
              </a:xfrm>
            </p:grpSpPr>
            <p:sp>
              <p:nvSpPr>
                <p:cNvPr id="142" name="Freeform 15"/>
                <p:cNvSpPr>
                  <a:spLocks noEditPoints="1"/>
                </p:cNvSpPr>
                <p:nvPr>
                  <p:custDataLst>
                    <p:tags r:id="rId1"/>
                  </p:custDataLst>
                </p:nvPr>
              </p:nvSpPr>
              <p:spPr bwMode="auto">
                <a:xfrm>
                  <a:off x="1906588" y="3443288"/>
                  <a:ext cx="139700" cy="307975"/>
                </a:xfrm>
                <a:custGeom>
                  <a:avLst/>
                  <a:gdLst>
                    <a:gd name="T0" fmla="*/ 20 w 73"/>
                    <a:gd name="T1" fmla="*/ 11 h 152"/>
                    <a:gd name="T2" fmla="*/ 16 w 73"/>
                    <a:gd name="T3" fmla="*/ 0 h 152"/>
                    <a:gd name="T4" fmla="*/ 11 w 73"/>
                    <a:gd name="T5" fmla="*/ 3 h 152"/>
                    <a:gd name="T6" fmla="*/ 9 w 73"/>
                    <a:gd name="T7" fmla="*/ 11 h 152"/>
                    <a:gd name="T8" fmla="*/ 0 w 73"/>
                    <a:gd name="T9" fmla="*/ 143 h 152"/>
                    <a:gd name="T10" fmla="*/ 64 w 73"/>
                    <a:gd name="T11" fmla="*/ 152 h 152"/>
                    <a:gd name="T12" fmla="*/ 73 w 73"/>
                    <a:gd name="T13" fmla="*/ 20 h 152"/>
                    <a:gd name="T14" fmla="*/ 24 w 73"/>
                    <a:gd name="T15" fmla="*/ 138 h 152"/>
                    <a:gd name="T16" fmla="*/ 12 w 73"/>
                    <a:gd name="T17" fmla="*/ 140 h 152"/>
                    <a:gd name="T18" fmla="*/ 10 w 73"/>
                    <a:gd name="T19" fmla="*/ 135 h 152"/>
                    <a:gd name="T20" fmla="*/ 22 w 73"/>
                    <a:gd name="T21" fmla="*/ 133 h 152"/>
                    <a:gd name="T22" fmla="*/ 24 w 73"/>
                    <a:gd name="T23" fmla="*/ 138 h 152"/>
                    <a:gd name="T24" fmla="*/ 22 w 73"/>
                    <a:gd name="T25" fmla="*/ 124 h 152"/>
                    <a:gd name="T26" fmla="*/ 10 w 73"/>
                    <a:gd name="T27" fmla="*/ 122 h 152"/>
                    <a:gd name="T28" fmla="*/ 12 w 73"/>
                    <a:gd name="T29" fmla="*/ 117 h 152"/>
                    <a:gd name="T30" fmla="*/ 24 w 73"/>
                    <a:gd name="T31" fmla="*/ 119 h 152"/>
                    <a:gd name="T32" fmla="*/ 24 w 73"/>
                    <a:gd name="T33" fmla="*/ 106 h 152"/>
                    <a:gd name="T34" fmla="*/ 12 w 73"/>
                    <a:gd name="T35" fmla="*/ 108 h 152"/>
                    <a:gd name="T36" fmla="*/ 10 w 73"/>
                    <a:gd name="T37" fmla="*/ 102 h 152"/>
                    <a:gd name="T38" fmla="*/ 22 w 73"/>
                    <a:gd name="T39" fmla="*/ 100 h 152"/>
                    <a:gd name="T40" fmla="*/ 24 w 73"/>
                    <a:gd name="T41" fmla="*/ 106 h 152"/>
                    <a:gd name="T42" fmla="*/ 41 w 73"/>
                    <a:gd name="T43" fmla="*/ 140 h 152"/>
                    <a:gd name="T44" fmla="*/ 30 w 73"/>
                    <a:gd name="T45" fmla="*/ 138 h 152"/>
                    <a:gd name="T46" fmla="*/ 31 w 73"/>
                    <a:gd name="T47" fmla="*/ 133 h 152"/>
                    <a:gd name="T48" fmla="*/ 43 w 73"/>
                    <a:gd name="T49" fmla="*/ 135 h 152"/>
                    <a:gd name="T50" fmla="*/ 43 w 73"/>
                    <a:gd name="T51" fmla="*/ 122 h 152"/>
                    <a:gd name="T52" fmla="*/ 31 w 73"/>
                    <a:gd name="T53" fmla="*/ 124 h 152"/>
                    <a:gd name="T54" fmla="*/ 30 w 73"/>
                    <a:gd name="T55" fmla="*/ 119 h 152"/>
                    <a:gd name="T56" fmla="*/ 41 w 73"/>
                    <a:gd name="T57" fmla="*/ 117 h 152"/>
                    <a:gd name="T58" fmla="*/ 43 w 73"/>
                    <a:gd name="T59" fmla="*/ 122 h 152"/>
                    <a:gd name="T60" fmla="*/ 37 w 73"/>
                    <a:gd name="T61" fmla="*/ 97 h 152"/>
                    <a:gd name="T62" fmla="*/ 37 w 73"/>
                    <a:gd name="T63" fmla="*/ 111 h 152"/>
                    <a:gd name="T64" fmla="*/ 63 w 73"/>
                    <a:gd name="T65" fmla="*/ 138 h 152"/>
                    <a:gd name="T66" fmla="*/ 51 w 73"/>
                    <a:gd name="T67" fmla="*/ 140 h 152"/>
                    <a:gd name="T68" fmla="*/ 49 w 73"/>
                    <a:gd name="T69" fmla="*/ 135 h 152"/>
                    <a:gd name="T70" fmla="*/ 61 w 73"/>
                    <a:gd name="T71" fmla="*/ 133 h 152"/>
                    <a:gd name="T72" fmla="*/ 63 w 73"/>
                    <a:gd name="T73" fmla="*/ 138 h 152"/>
                    <a:gd name="T74" fmla="*/ 61 w 73"/>
                    <a:gd name="T75" fmla="*/ 124 h 152"/>
                    <a:gd name="T76" fmla="*/ 49 w 73"/>
                    <a:gd name="T77" fmla="*/ 122 h 152"/>
                    <a:gd name="T78" fmla="*/ 51 w 73"/>
                    <a:gd name="T79" fmla="*/ 117 h 152"/>
                    <a:gd name="T80" fmla="*/ 63 w 73"/>
                    <a:gd name="T81" fmla="*/ 119 h 152"/>
                    <a:gd name="T82" fmla="*/ 63 w 73"/>
                    <a:gd name="T83" fmla="*/ 106 h 152"/>
                    <a:gd name="T84" fmla="*/ 51 w 73"/>
                    <a:gd name="T85" fmla="*/ 108 h 152"/>
                    <a:gd name="T86" fmla="*/ 49 w 73"/>
                    <a:gd name="T87" fmla="*/ 102 h 152"/>
                    <a:gd name="T88" fmla="*/ 61 w 73"/>
                    <a:gd name="T89" fmla="*/ 100 h 152"/>
                    <a:gd name="T90" fmla="*/ 63 w 73"/>
                    <a:gd name="T91" fmla="*/ 106 h 152"/>
                    <a:gd name="T92" fmla="*/ 10 w 73"/>
                    <a:gd name="T93" fmla="*/ 90 h 152"/>
                    <a:gd name="T94" fmla="*/ 63 w 73"/>
                    <a:gd name="T95" fmla="*/ 2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52">
                      <a:moveTo>
                        <a:pt x="64" y="11"/>
                      </a:moveTo>
                      <a:cubicBezTo>
                        <a:pt x="20" y="11"/>
                        <a:pt x="20" y="11"/>
                        <a:pt x="20" y="11"/>
                      </a:cubicBezTo>
                      <a:cubicBezTo>
                        <a:pt x="20" y="3"/>
                        <a:pt x="20" y="3"/>
                        <a:pt x="20" y="3"/>
                      </a:cubicBezTo>
                      <a:cubicBezTo>
                        <a:pt x="20" y="1"/>
                        <a:pt x="18" y="0"/>
                        <a:pt x="16" y="0"/>
                      </a:cubicBezTo>
                      <a:cubicBezTo>
                        <a:pt x="15" y="0"/>
                        <a:pt x="15" y="0"/>
                        <a:pt x="15" y="0"/>
                      </a:cubicBezTo>
                      <a:cubicBezTo>
                        <a:pt x="13" y="0"/>
                        <a:pt x="11" y="1"/>
                        <a:pt x="11" y="3"/>
                      </a:cubicBezTo>
                      <a:cubicBezTo>
                        <a:pt x="11" y="11"/>
                        <a:pt x="11" y="11"/>
                        <a:pt x="11" y="11"/>
                      </a:cubicBezTo>
                      <a:cubicBezTo>
                        <a:pt x="9" y="11"/>
                        <a:pt x="9" y="11"/>
                        <a:pt x="9" y="11"/>
                      </a:cubicBezTo>
                      <a:cubicBezTo>
                        <a:pt x="4" y="11"/>
                        <a:pt x="0" y="15"/>
                        <a:pt x="0" y="20"/>
                      </a:cubicBezTo>
                      <a:cubicBezTo>
                        <a:pt x="0" y="143"/>
                        <a:pt x="0" y="143"/>
                        <a:pt x="0" y="143"/>
                      </a:cubicBezTo>
                      <a:cubicBezTo>
                        <a:pt x="0" y="148"/>
                        <a:pt x="4" y="152"/>
                        <a:pt x="9" y="152"/>
                      </a:cubicBezTo>
                      <a:cubicBezTo>
                        <a:pt x="64" y="152"/>
                        <a:pt x="64" y="152"/>
                        <a:pt x="64" y="152"/>
                      </a:cubicBezTo>
                      <a:cubicBezTo>
                        <a:pt x="69" y="152"/>
                        <a:pt x="73" y="148"/>
                        <a:pt x="73" y="143"/>
                      </a:cubicBezTo>
                      <a:cubicBezTo>
                        <a:pt x="73" y="20"/>
                        <a:pt x="73" y="20"/>
                        <a:pt x="73" y="20"/>
                      </a:cubicBezTo>
                      <a:cubicBezTo>
                        <a:pt x="73" y="15"/>
                        <a:pt x="69" y="11"/>
                        <a:pt x="64" y="11"/>
                      </a:cubicBezTo>
                      <a:close/>
                      <a:moveTo>
                        <a:pt x="24" y="138"/>
                      </a:moveTo>
                      <a:cubicBezTo>
                        <a:pt x="24" y="139"/>
                        <a:pt x="23" y="140"/>
                        <a:pt x="22" y="140"/>
                      </a:cubicBezTo>
                      <a:cubicBezTo>
                        <a:pt x="12" y="140"/>
                        <a:pt x="12" y="140"/>
                        <a:pt x="12" y="140"/>
                      </a:cubicBezTo>
                      <a:cubicBezTo>
                        <a:pt x="11" y="140"/>
                        <a:pt x="10" y="139"/>
                        <a:pt x="10" y="138"/>
                      </a:cubicBezTo>
                      <a:cubicBezTo>
                        <a:pt x="10" y="135"/>
                        <a:pt x="10" y="135"/>
                        <a:pt x="10" y="135"/>
                      </a:cubicBezTo>
                      <a:cubicBezTo>
                        <a:pt x="10" y="134"/>
                        <a:pt x="11" y="133"/>
                        <a:pt x="12" y="133"/>
                      </a:cubicBezTo>
                      <a:cubicBezTo>
                        <a:pt x="22" y="133"/>
                        <a:pt x="22" y="133"/>
                        <a:pt x="22" y="133"/>
                      </a:cubicBezTo>
                      <a:cubicBezTo>
                        <a:pt x="23" y="133"/>
                        <a:pt x="24" y="134"/>
                        <a:pt x="24" y="135"/>
                      </a:cubicBezTo>
                      <a:lnTo>
                        <a:pt x="24" y="138"/>
                      </a:lnTo>
                      <a:close/>
                      <a:moveTo>
                        <a:pt x="24" y="122"/>
                      </a:moveTo>
                      <a:cubicBezTo>
                        <a:pt x="24" y="123"/>
                        <a:pt x="23" y="124"/>
                        <a:pt x="22" y="124"/>
                      </a:cubicBezTo>
                      <a:cubicBezTo>
                        <a:pt x="12" y="124"/>
                        <a:pt x="12" y="124"/>
                        <a:pt x="12" y="124"/>
                      </a:cubicBezTo>
                      <a:cubicBezTo>
                        <a:pt x="11" y="124"/>
                        <a:pt x="10" y="123"/>
                        <a:pt x="10" y="122"/>
                      </a:cubicBezTo>
                      <a:cubicBezTo>
                        <a:pt x="10" y="119"/>
                        <a:pt x="10" y="119"/>
                        <a:pt x="10" y="119"/>
                      </a:cubicBezTo>
                      <a:cubicBezTo>
                        <a:pt x="10" y="118"/>
                        <a:pt x="11" y="117"/>
                        <a:pt x="12" y="117"/>
                      </a:cubicBezTo>
                      <a:cubicBezTo>
                        <a:pt x="22" y="117"/>
                        <a:pt x="22" y="117"/>
                        <a:pt x="22" y="117"/>
                      </a:cubicBezTo>
                      <a:cubicBezTo>
                        <a:pt x="23" y="117"/>
                        <a:pt x="24" y="118"/>
                        <a:pt x="24" y="119"/>
                      </a:cubicBezTo>
                      <a:lnTo>
                        <a:pt x="24" y="122"/>
                      </a:lnTo>
                      <a:close/>
                      <a:moveTo>
                        <a:pt x="24" y="106"/>
                      </a:moveTo>
                      <a:cubicBezTo>
                        <a:pt x="24" y="107"/>
                        <a:pt x="23" y="108"/>
                        <a:pt x="22" y="108"/>
                      </a:cubicBezTo>
                      <a:cubicBezTo>
                        <a:pt x="12" y="108"/>
                        <a:pt x="12" y="108"/>
                        <a:pt x="12" y="108"/>
                      </a:cubicBezTo>
                      <a:cubicBezTo>
                        <a:pt x="11" y="108"/>
                        <a:pt x="10" y="107"/>
                        <a:pt x="10" y="106"/>
                      </a:cubicBezTo>
                      <a:cubicBezTo>
                        <a:pt x="10" y="102"/>
                        <a:pt x="10" y="102"/>
                        <a:pt x="10" y="102"/>
                      </a:cubicBezTo>
                      <a:cubicBezTo>
                        <a:pt x="10" y="101"/>
                        <a:pt x="11" y="100"/>
                        <a:pt x="12" y="100"/>
                      </a:cubicBezTo>
                      <a:cubicBezTo>
                        <a:pt x="22" y="100"/>
                        <a:pt x="22" y="100"/>
                        <a:pt x="22" y="100"/>
                      </a:cubicBezTo>
                      <a:cubicBezTo>
                        <a:pt x="23" y="100"/>
                        <a:pt x="24" y="101"/>
                        <a:pt x="24" y="102"/>
                      </a:cubicBezTo>
                      <a:lnTo>
                        <a:pt x="24" y="106"/>
                      </a:lnTo>
                      <a:close/>
                      <a:moveTo>
                        <a:pt x="43" y="138"/>
                      </a:moveTo>
                      <a:cubicBezTo>
                        <a:pt x="43" y="139"/>
                        <a:pt x="42" y="140"/>
                        <a:pt x="41" y="140"/>
                      </a:cubicBezTo>
                      <a:cubicBezTo>
                        <a:pt x="31" y="140"/>
                        <a:pt x="31" y="140"/>
                        <a:pt x="31" y="140"/>
                      </a:cubicBezTo>
                      <a:cubicBezTo>
                        <a:pt x="30" y="140"/>
                        <a:pt x="30" y="139"/>
                        <a:pt x="30" y="138"/>
                      </a:cubicBezTo>
                      <a:cubicBezTo>
                        <a:pt x="30" y="135"/>
                        <a:pt x="30" y="135"/>
                        <a:pt x="30" y="135"/>
                      </a:cubicBezTo>
                      <a:cubicBezTo>
                        <a:pt x="30" y="134"/>
                        <a:pt x="30" y="133"/>
                        <a:pt x="31" y="133"/>
                      </a:cubicBezTo>
                      <a:cubicBezTo>
                        <a:pt x="41" y="133"/>
                        <a:pt x="41" y="133"/>
                        <a:pt x="41" y="133"/>
                      </a:cubicBezTo>
                      <a:cubicBezTo>
                        <a:pt x="42" y="133"/>
                        <a:pt x="43" y="134"/>
                        <a:pt x="43" y="135"/>
                      </a:cubicBezTo>
                      <a:lnTo>
                        <a:pt x="43" y="138"/>
                      </a:lnTo>
                      <a:close/>
                      <a:moveTo>
                        <a:pt x="43" y="122"/>
                      </a:moveTo>
                      <a:cubicBezTo>
                        <a:pt x="43" y="123"/>
                        <a:pt x="42" y="124"/>
                        <a:pt x="41" y="124"/>
                      </a:cubicBezTo>
                      <a:cubicBezTo>
                        <a:pt x="31" y="124"/>
                        <a:pt x="31" y="124"/>
                        <a:pt x="31" y="124"/>
                      </a:cubicBezTo>
                      <a:cubicBezTo>
                        <a:pt x="30" y="124"/>
                        <a:pt x="30" y="123"/>
                        <a:pt x="30" y="122"/>
                      </a:cubicBezTo>
                      <a:cubicBezTo>
                        <a:pt x="30" y="119"/>
                        <a:pt x="30" y="119"/>
                        <a:pt x="30" y="119"/>
                      </a:cubicBezTo>
                      <a:cubicBezTo>
                        <a:pt x="30" y="118"/>
                        <a:pt x="30" y="117"/>
                        <a:pt x="31" y="117"/>
                      </a:cubicBezTo>
                      <a:cubicBezTo>
                        <a:pt x="41" y="117"/>
                        <a:pt x="41" y="117"/>
                        <a:pt x="41" y="117"/>
                      </a:cubicBezTo>
                      <a:cubicBezTo>
                        <a:pt x="42" y="117"/>
                        <a:pt x="43" y="118"/>
                        <a:pt x="43" y="119"/>
                      </a:cubicBezTo>
                      <a:lnTo>
                        <a:pt x="43" y="122"/>
                      </a:lnTo>
                      <a:close/>
                      <a:moveTo>
                        <a:pt x="30" y="104"/>
                      </a:moveTo>
                      <a:cubicBezTo>
                        <a:pt x="30" y="100"/>
                        <a:pt x="33" y="97"/>
                        <a:pt x="37" y="97"/>
                      </a:cubicBezTo>
                      <a:cubicBezTo>
                        <a:pt x="40" y="97"/>
                        <a:pt x="43" y="100"/>
                        <a:pt x="43" y="104"/>
                      </a:cubicBezTo>
                      <a:cubicBezTo>
                        <a:pt x="43" y="108"/>
                        <a:pt x="40" y="111"/>
                        <a:pt x="37" y="111"/>
                      </a:cubicBezTo>
                      <a:cubicBezTo>
                        <a:pt x="33" y="111"/>
                        <a:pt x="30" y="108"/>
                        <a:pt x="30" y="104"/>
                      </a:cubicBezTo>
                      <a:close/>
                      <a:moveTo>
                        <a:pt x="63" y="138"/>
                      </a:moveTo>
                      <a:cubicBezTo>
                        <a:pt x="63" y="139"/>
                        <a:pt x="62" y="140"/>
                        <a:pt x="61" y="140"/>
                      </a:cubicBezTo>
                      <a:cubicBezTo>
                        <a:pt x="51" y="140"/>
                        <a:pt x="51" y="140"/>
                        <a:pt x="51" y="140"/>
                      </a:cubicBezTo>
                      <a:cubicBezTo>
                        <a:pt x="50" y="140"/>
                        <a:pt x="49" y="139"/>
                        <a:pt x="49" y="138"/>
                      </a:cubicBezTo>
                      <a:cubicBezTo>
                        <a:pt x="49" y="135"/>
                        <a:pt x="49" y="135"/>
                        <a:pt x="49" y="135"/>
                      </a:cubicBezTo>
                      <a:cubicBezTo>
                        <a:pt x="49" y="134"/>
                        <a:pt x="50" y="133"/>
                        <a:pt x="51" y="133"/>
                      </a:cubicBezTo>
                      <a:cubicBezTo>
                        <a:pt x="61" y="133"/>
                        <a:pt x="61" y="133"/>
                        <a:pt x="61" y="133"/>
                      </a:cubicBezTo>
                      <a:cubicBezTo>
                        <a:pt x="62" y="133"/>
                        <a:pt x="63" y="134"/>
                        <a:pt x="63" y="135"/>
                      </a:cubicBezTo>
                      <a:lnTo>
                        <a:pt x="63" y="138"/>
                      </a:lnTo>
                      <a:close/>
                      <a:moveTo>
                        <a:pt x="63" y="122"/>
                      </a:moveTo>
                      <a:cubicBezTo>
                        <a:pt x="63" y="123"/>
                        <a:pt x="62" y="124"/>
                        <a:pt x="61" y="124"/>
                      </a:cubicBezTo>
                      <a:cubicBezTo>
                        <a:pt x="51" y="124"/>
                        <a:pt x="51" y="124"/>
                        <a:pt x="51" y="124"/>
                      </a:cubicBezTo>
                      <a:cubicBezTo>
                        <a:pt x="50" y="124"/>
                        <a:pt x="49" y="123"/>
                        <a:pt x="49" y="122"/>
                      </a:cubicBezTo>
                      <a:cubicBezTo>
                        <a:pt x="49" y="119"/>
                        <a:pt x="49" y="119"/>
                        <a:pt x="49" y="119"/>
                      </a:cubicBezTo>
                      <a:cubicBezTo>
                        <a:pt x="49" y="118"/>
                        <a:pt x="50" y="117"/>
                        <a:pt x="51" y="117"/>
                      </a:cubicBezTo>
                      <a:cubicBezTo>
                        <a:pt x="61" y="117"/>
                        <a:pt x="61" y="117"/>
                        <a:pt x="61" y="117"/>
                      </a:cubicBezTo>
                      <a:cubicBezTo>
                        <a:pt x="62" y="117"/>
                        <a:pt x="63" y="118"/>
                        <a:pt x="63" y="119"/>
                      </a:cubicBezTo>
                      <a:lnTo>
                        <a:pt x="63" y="122"/>
                      </a:lnTo>
                      <a:close/>
                      <a:moveTo>
                        <a:pt x="63" y="106"/>
                      </a:moveTo>
                      <a:cubicBezTo>
                        <a:pt x="63" y="107"/>
                        <a:pt x="62" y="108"/>
                        <a:pt x="61" y="108"/>
                      </a:cubicBezTo>
                      <a:cubicBezTo>
                        <a:pt x="51" y="108"/>
                        <a:pt x="51" y="108"/>
                        <a:pt x="51" y="108"/>
                      </a:cubicBezTo>
                      <a:cubicBezTo>
                        <a:pt x="50" y="108"/>
                        <a:pt x="49" y="107"/>
                        <a:pt x="49" y="106"/>
                      </a:cubicBezTo>
                      <a:cubicBezTo>
                        <a:pt x="49" y="102"/>
                        <a:pt x="49" y="102"/>
                        <a:pt x="49" y="102"/>
                      </a:cubicBezTo>
                      <a:cubicBezTo>
                        <a:pt x="49" y="101"/>
                        <a:pt x="50" y="100"/>
                        <a:pt x="51" y="100"/>
                      </a:cubicBezTo>
                      <a:cubicBezTo>
                        <a:pt x="61" y="100"/>
                        <a:pt x="61" y="100"/>
                        <a:pt x="61" y="100"/>
                      </a:cubicBezTo>
                      <a:cubicBezTo>
                        <a:pt x="62" y="100"/>
                        <a:pt x="63" y="101"/>
                        <a:pt x="63" y="102"/>
                      </a:cubicBezTo>
                      <a:lnTo>
                        <a:pt x="63" y="106"/>
                      </a:lnTo>
                      <a:close/>
                      <a:moveTo>
                        <a:pt x="63" y="90"/>
                      </a:moveTo>
                      <a:cubicBezTo>
                        <a:pt x="10" y="90"/>
                        <a:pt x="10" y="90"/>
                        <a:pt x="10" y="90"/>
                      </a:cubicBezTo>
                      <a:cubicBezTo>
                        <a:pt x="10" y="27"/>
                        <a:pt x="10" y="27"/>
                        <a:pt x="10" y="27"/>
                      </a:cubicBezTo>
                      <a:cubicBezTo>
                        <a:pt x="63" y="27"/>
                        <a:pt x="63" y="27"/>
                        <a:pt x="63" y="27"/>
                      </a:cubicBezTo>
                      <a:lnTo>
                        <a:pt x="63"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pic>
              <p:nvPicPr>
                <p:cNvPr id="143" name="Picture 16"/>
                <p:cNvPicPr>
                  <a:picLocks noChangeAspect="1" noChangeArrowheads="1"/>
                </p:cNvPicPr>
                <p:nvPr>
                  <p:custDataLst>
                    <p:tags r:id="rId2"/>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1576388" y="3560763"/>
                  <a:ext cx="227012"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4" name="Text Box 17"/>
                <p:cNvSpPr txBox="1">
                  <a:spLocks noChangeArrowheads="1"/>
                </p:cNvSpPr>
                <p:nvPr>
                  <p:custDataLst>
                    <p:tags r:id="rId3"/>
                  </p:custDataLst>
                </p:nvPr>
              </p:nvSpPr>
              <p:spPr bwMode="gray">
                <a:xfrm>
                  <a:off x="1331913" y="4160838"/>
                  <a:ext cx="727075" cy="29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defTabSz="801688" eaLnBrk="0" hangingPunct="0">
                    <a:defRPr sz="1600">
                      <a:solidFill>
                        <a:schemeClr val="tx1"/>
                      </a:solidFill>
                      <a:latin typeface="Arial" charset="0"/>
                      <a:ea typeface="ＭＳ Ｐゴシック" charset="0"/>
                      <a:cs typeface="ＭＳ Ｐゴシック" charset="0"/>
                    </a:defRPr>
                  </a:lvl1pPr>
                  <a:lvl2pPr defTabSz="801688" eaLnBrk="0" hangingPunct="0">
                    <a:defRPr sz="1600">
                      <a:solidFill>
                        <a:schemeClr val="tx1"/>
                      </a:solidFill>
                      <a:latin typeface="Arial" charset="0"/>
                      <a:ea typeface="ＭＳ Ｐゴシック" charset="0"/>
                    </a:defRPr>
                  </a:lvl2pPr>
                  <a:lvl3pPr defTabSz="801688" eaLnBrk="0" hangingPunct="0">
                    <a:defRPr sz="1600">
                      <a:solidFill>
                        <a:schemeClr val="tx1"/>
                      </a:solidFill>
                      <a:latin typeface="Arial" charset="0"/>
                      <a:ea typeface="ＭＳ Ｐゴシック" charset="0"/>
                    </a:defRPr>
                  </a:lvl3pPr>
                  <a:lvl4pPr defTabSz="801688" eaLnBrk="0" hangingPunct="0">
                    <a:defRPr sz="1600">
                      <a:solidFill>
                        <a:schemeClr val="tx1"/>
                      </a:solidFill>
                      <a:latin typeface="Arial" charset="0"/>
                      <a:ea typeface="ＭＳ Ｐゴシック" charset="0"/>
                    </a:defRPr>
                  </a:lvl4pPr>
                  <a:lvl5pPr defTabSz="801688" eaLnBrk="0" hangingPunct="0">
                    <a:defRPr sz="1600">
                      <a:solidFill>
                        <a:schemeClr val="tx1"/>
                      </a:solidFill>
                      <a:latin typeface="Arial" charset="0"/>
                      <a:ea typeface="ＭＳ Ｐゴシック" charset="0"/>
                    </a:defRPr>
                  </a:lvl5pPr>
                  <a:lvl6pPr defTabSz="801688" eaLnBrk="0" fontAlgn="base" hangingPunct="0">
                    <a:spcBef>
                      <a:spcPct val="0"/>
                    </a:spcBef>
                    <a:spcAft>
                      <a:spcPct val="0"/>
                    </a:spcAft>
                    <a:defRPr sz="1600">
                      <a:solidFill>
                        <a:schemeClr val="tx1"/>
                      </a:solidFill>
                      <a:latin typeface="Arial" charset="0"/>
                      <a:ea typeface="ＭＳ Ｐゴシック" charset="0"/>
                    </a:defRPr>
                  </a:lvl6pPr>
                  <a:lvl7pPr defTabSz="801688" eaLnBrk="0" fontAlgn="base" hangingPunct="0">
                    <a:spcBef>
                      <a:spcPct val="0"/>
                    </a:spcBef>
                    <a:spcAft>
                      <a:spcPct val="0"/>
                    </a:spcAft>
                    <a:defRPr sz="1600">
                      <a:solidFill>
                        <a:schemeClr val="tx1"/>
                      </a:solidFill>
                      <a:latin typeface="Arial" charset="0"/>
                      <a:ea typeface="ＭＳ Ｐゴシック" charset="0"/>
                    </a:defRPr>
                  </a:lvl7pPr>
                  <a:lvl8pPr defTabSz="801688" eaLnBrk="0" fontAlgn="base" hangingPunct="0">
                    <a:spcBef>
                      <a:spcPct val="0"/>
                    </a:spcBef>
                    <a:spcAft>
                      <a:spcPct val="0"/>
                    </a:spcAft>
                    <a:defRPr sz="1600">
                      <a:solidFill>
                        <a:schemeClr val="tx1"/>
                      </a:solidFill>
                      <a:latin typeface="Arial" charset="0"/>
                      <a:ea typeface="ＭＳ Ｐゴシック" charset="0"/>
                    </a:defRPr>
                  </a:lvl8pPr>
                  <a:lvl9pPr defTabSz="801688"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20000"/>
                    </a:spcBef>
                    <a:buNone/>
                  </a:pPr>
                  <a:r>
                    <a:rPr lang="en-GB" sz="800" b="1" dirty="0" err="1" smtClean="0">
                      <a:cs typeface="Arial" charset="0"/>
                    </a:rPr>
                    <a:t>Cliente</a:t>
                  </a:r>
                  <a:endParaRPr lang="en-GB" sz="800" b="1" dirty="0">
                    <a:cs typeface="Arial" charset="0"/>
                  </a:endParaRPr>
                </a:p>
              </p:txBody>
            </p:sp>
            <p:sp>
              <p:nvSpPr>
                <p:cNvPr id="145" name="Rectangle 20"/>
                <p:cNvSpPr>
                  <a:spLocks noChangeArrowheads="1"/>
                </p:cNvSpPr>
                <p:nvPr/>
              </p:nvSpPr>
              <p:spPr bwMode="auto">
                <a:xfrm>
                  <a:off x="1546225" y="3044825"/>
                  <a:ext cx="293306" cy="1642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None/>
                  </a:pPr>
                  <a:endParaRPr lang="en-US" sz="900"/>
                </a:p>
              </p:txBody>
            </p:sp>
            <p:sp>
              <p:nvSpPr>
                <p:cNvPr id="146" name="Rectangle 21"/>
                <p:cNvSpPr>
                  <a:spLocks noChangeArrowheads="1"/>
                </p:cNvSpPr>
                <p:nvPr/>
              </p:nvSpPr>
              <p:spPr bwMode="auto">
                <a:xfrm>
                  <a:off x="1562703" y="3069516"/>
                  <a:ext cx="293306" cy="1642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None/>
                  </a:pPr>
                  <a:endParaRPr lang="en-US" sz="900"/>
                </a:p>
              </p:txBody>
            </p:sp>
            <p:sp>
              <p:nvSpPr>
                <p:cNvPr id="147" name="Rectangle 22"/>
                <p:cNvSpPr>
                  <a:spLocks noChangeArrowheads="1"/>
                </p:cNvSpPr>
                <p:nvPr/>
              </p:nvSpPr>
              <p:spPr bwMode="auto">
                <a:xfrm>
                  <a:off x="1578357" y="3093258"/>
                  <a:ext cx="293306" cy="164292"/>
                </a:xfrm>
                <a:prstGeom prst="rect">
                  <a:avLst/>
                </a:prstGeom>
                <a:solidFill>
                  <a:srgbClr val="7DB935"/>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buClr>
                      <a:srgbClr val="FF9901"/>
                    </a:buClr>
                    <a:buNone/>
                  </a:pPr>
                  <a:r>
                    <a:rPr lang="en-GB" sz="800" b="1">
                      <a:solidFill>
                        <a:schemeClr val="bg1"/>
                      </a:solidFill>
                      <a:cs typeface="Arial" charset="0"/>
                    </a:rPr>
                    <a:t>m-$</a:t>
                  </a:r>
                </a:p>
              </p:txBody>
            </p:sp>
            <p:sp>
              <p:nvSpPr>
                <p:cNvPr id="148" name="Freeform 23"/>
                <p:cNvSpPr>
                  <a:spLocks noEditPoints="1"/>
                </p:cNvSpPr>
                <p:nvPr>
                  <p:custDataLst>
                    <p:tags r:id="rId4"/>
                  </p:custDataLst>
                </p:nvPr>
              </p:nvSpPr>
              <p:spPr bwMode="auto">
                <a:xfrm>
                  <a:off x="2660650" y="5424488"/>
                  <a:ext cx="331788" cy="339725"/>
                </a:xfrm>
                <a:custGeom>
                  <a:avLst/>
                  <a:gdLst>
                    <a:gd name="T0" fmla="*/ 3 w 140"/>
                    <a:gd name="T1" fmla="*/ 0 h 134"/>
                    <a:gd name="T2" fmla="*/ 0 w 140"/>
                    <a:gd name="T3" fmla="*/ 130 h 134"/>
                    <a:gd name="T4" fmla="*/ 137 w 140"/>
                    <a:gd name="T5" fmla="*/ 134 h 134"/>
                    <a:gd name="T6" fmla="*/ 140 w 140"/>
                    <a:gd name="T7" fmla="*/ 4 h 134"/>
                    <a:gd name="T8" fmla="*/ 32 w 140"/>
                    <a:gd name="T9" fmla="*/ 13 h 134"/>
                    <a:gd name="T10" fmla="*/ 106 w 140"/>
                    <a:gd name="T11" fmla="*/ 12 h 134"/>
                    <a:gd name="T12" fmla="*/ 108 w 140"/>
                    <a:gd name="T13" fmla="*/ 73 h 134"/>
                    <a:gd name="T14" fmla="*/ 34 w 140"/>
                    <a:gd name="T15" fmla="*/ 75 h 134"/>
                    <a:gd name="T16" fmla="*/ 32 w 140"/>
                    <a:gd name="T17" fmla="*/ 13 h 134"/>
                    <a:gd name="T18" fmla="*/ 15 w 140"/>
                    <a:gd name="T19" fmla="*/ 123 h 134"/>
                    <a:gd name="T20" fmla="*/ 76 w 140"/>
                    <a:gd name="T21" fmla="*/ 86 h 134"/>
                    <a:gd name="T22" fmla="*/ 130 w 140"/>
                    <a:gd name="T23" fmla="*/ 92 h 134"/>
                    <a:gd name="T24" fmla="*/ 85 w 140"/>
                    <a:gd name="T25" fmla="*/ 89 h 134"/>
                    <a:gd name="T26" fmla="*/ 130 w 140"/>
                    <a:gd name="T27" fmla="*/ 86 h 134"/>
                    <a:gd name="T28" fmla="*/ 130 w 140"/>
                    <a:gd name="T29" fmla="*/ 92 h 134"/>
                    <a:gd name="T30" fmla="*/ 91 w 140"/>
                    <a:gd name="T31" fmla="*/ 88 h 134"/>
                    <a:gd name="T32" fmla="*/ 91 w 140"/>
                    <a:gd name="T33" fmla="*/ 90 h 134"/>
                    <a:gd name="T34" fmla="*/ 130 w 140"/>
                    <a:gd name="T35" fmla="*/ 89 h 134"/>
                    <a:gd name="T36" fmla="*/ 53 w 140"/>
                    <a:gd name="T37" fmla="*/ 114 h 134"/>
                    <a:gd name="T38" fmla="*/ 39 w 140"/>
                    <a:gd name="T39" fmla="*/ 121 h 134"/>
                    <a:gd name="T40" fmla="*/ 53 w 140"/>
                    <a:gd name="T41" fmla="*/ 114 h 134"/>
                    <a:gd name="T42" fmla="*/ 23 w 140"/>
                    <a:gd name="T43" fmla="*/ 88 h 134"/>
                    <a:gd name="T44" fmla="*/ 35 w 140"/>
                    <a:gd name="T45" fmla="*/ 93 h 134"/>
                    <a:gd name="T46" fmla="*/ 18 w 140"/>
                    <a:gd name="T47" fmla="*/ 121 h 134"/>
                    <a:gd name="T48" fmla="*/ 33 w 140"/>
                    <a:gd name="T49" fmla="*/ 114 h 134"/>
                    <a:gd name="T50" fmla="*/ 18 w 140"/>
                    <a:gd name="T51" fmla="*/ 121 h 134"/>
                    <a:gd name="T52" fmla="*/ 33 w 140"/>
                    <a:gd name="T53" fmla="*/ 111 h 134"/>
                    <a:gd name="T54" fmla="*/ 21 w 140"/>
                    <a:gd name="T55" fmla="*/ 105 h 134"/>
                    <a:gd name="T56" fmla="*/ 53 w 140"/>
                    <a:gd name="T57" fmla="*/ 105 h 134"/>
                    <a:gd name="T58" fmla="*/ 40 w 140"/>
                    <a:gd name="T59" fmla="*/ 111 h 134"/>
                    <a:gd name="T60" fmla="*/ 53 w 140"/>
                    <a:gd name="T61" fmla="*/ 105 h 134"/>
                    <a:gd name="T62" fmla="*/ 22 w 140"/>
                    <a:gd name="T63" fmla="*/ 96 h 134"/>
                    <a:gd name="T64" fmla="*/ 34 w 140"/>
                    <a:gd name="T65" fmla="*/ 102 h 134"/>
                    <a:gd name="T66" fmla="*/ 73 w 140"/>
                    <a:gd name="T67" fmla="*/ 105 h 134"/>
                    <a:gd name="T68" fmla="*/ 59 w 140"/>
                    <a:gd name="T69" fmla="*/ 111 h 134"/>
                    <a:gd name="T70" fmla="*/ 73 w 140"/>
                    <a:gd name="T71" fmla="*/ 105 h 134"/>
                    <a:gd name="T72" fmla="*/ 41 w 140"/>
                    <a:gd name="T73" fmla="*/ 96 h 134"/>
                    <a:gd name="T74" fmla="*/ 53 w 140"/>
                    <a:gd name="T75" fmla="*/ 102 h 134"/>
                    <a:gd name="T76" fmla="*/ 73 w 140"/>
                    <a:gd name="T77" fmla="*/ 88 h 134"/>
                    <a:gd name="T78" fmla="*/ 60 w 140"/>
                    <a:gd name="T79" fmla="*/ 93 h 134"/>
                    <a:gd name="T80" fmla="*/ 73 w 140"/>
                    <a:gd name="T81" fmla="*/ 88 h 134"/>
                    <a:gd name="T82" fmla="*/ 60 w 140"/>
                    <a:gd name="T83" fmla="*/ 96 h 134"/>
                    <a:gd name="T84" fmla="*/ 73 w 140"/>
                    <a:gd name="T85" fmla="*/ 102 h 134"/>
                    <a:gd name="T86" fmla="*/ 54 w 140"/>
                    <a:gd name="T87" fmla="*/ 88 h 134"/>
                    <a:gd name="T88" fmla="*/ 41 w 140"/>
                    <a:gd name="T89" fmla="*/ 93 h 134"/>
                    <a:gd name="T90" fmla="*/ 54 w 140"/>
                    <a:gd name="T91" fmla="*/ 88 h 134"/>
                    <a:gd name="T92" fmla="*/ 59 w 140"/>
                    <a:gd name="T93" fmla="*/ 114 h 134"/>
                    <a:gd name="T94" fmla="*/ 73 w 140"/>
                    <a:gd name="T95"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134">
                      <a:moveTo>
                        <a:pt x="137" y="0"/>
                      </a:moveTo>
                      <a:cubicBezTo>
                        <a:pt x="3" y="0"/>
                        <a:pt x="3" y="0"/>
                        <a:pt x="3" y="0"/>
                      </a:cubicBezTo>
                      <a:cubicBezTo>
                        <a:pt x="2" y="0"/>
                        <a:pt x="0" y="2"/>
                        <a:pt x="0" y="4"/>
                      </a:cubicBezTo>
                      <a:cubicBezTo>
                        <a:pt x="0" y="130"/>
                        <a:pt x="0" y="130"/>
                        <a:pt x="0" y="130"/>
                      </a:cubicBezTo>
                      <a:cubicBezTo>
                        <a:pt x="0" y="132"/>
                        <a:pt x="2" y="134"/>
                        <a:pt x="3" y="134"/>
                      </a:cubicBezTo>
                      <a:cubicBezTo>
                        <a:pt x="137" y="134"/>
                        <a:pt x="137" y="134"/>
                        <a:pt x="137" y="134"/>
                      </a:cubicBezTo>
                      <a:cubicBezTo>
                        <a:pt x="139" y="134"/>
                        <a:pt x="140" y="132"/>
                        <a:pt x="140" y="130"/>
                      </a:cubicBezTo>
                      <a:cubicBezTo>
                        <a:pt x="140" y="4"/>
                        <a:pt x="140" y="4"/>
                        <a:pt x="140" y="4"/>
                      </a:cubicBezTo>
                      <a:cubicBezTo>
                        <a:pt x="140" y="2"/>
                        <a:pt x="139" y="0"/>
                        <a:pt x="137" y="0"/>
                      </a:cubicBezTo>
                      <a:close/>
                      <a:moveTo>
                        <a:pt x="32" y="13"/>
                      </a:moveTo>
                      <a:cubicBezTo>
                        <a:pt x="32" y="13"/>
                        <a:pt x="33" y="12"/>
                        <a:pt x="34" y="12"/>
                      </a:cubicBezTo>
                      <a:cubicBezTo>
                        <a:pt x="106" y="12"/>
                        <a:pt x="106" y="12"/>
                        <a:pt x="106" y="12"/>
                      </a:cubicBezTo>
                      <a:cubicBezTo>
                        <a:pt x="107" y="12"/>
                        <a:pt x="108" y="13"/>
                        <a:pt x="108" y="13"/>
                      </a:cubicBezTo>
                      <a:cubicBezTo>
                        <a:pt x="108" y="73"/>
                        <a:pt x="108" y="73"/>
                        <a:pt x="108" y="73"/>
                      </a:cubicBezTo>
                      <a:cubicBezTo>
                        <a:pt x="108" y="74"/>
                        <a:pt x="107" y="75"/>
                        <a:pt x="106" y="75"/>
                      </a:cubicBezTo>
                      <a:cubicBezTo>
                        <a:pt x="34" y="75"/>
                        <a:pt x="34" y="75"/>
                        <a:pt x="34" y="75"/>
                      </a:cubicBezTo>
                      <a:cubicBezTo>
                        <a:pt x="33" y="75"/>
                        <a:pt x="32" y="74"/>
                        <a:pt x="32" y="73"/>
                      </a:cubicBezTo>
                      <a:lnTo>
                        <a:pt x="32" y="13"/>
                      </a:lnTo>
                      <a:close/>
                      <a:moveTo>
                        <a:pt x="76" y="123"/>
                      </a:moveTo>
                      <a:cubicBezTo>
                        <a:pt x="15" y="123"/>
                        <a:pt x="15" y="123"/>
                        <a:pt x="15" y="123"/>
                      </a:cubicBezTo>
                      <a:cubicBezTo>
                        <a:pt x="21" y="86"/>
                        <a:pt x="21" y="86"/>
                        <a:pt x="21" y="86"/>
                      </a:cubicBezTo>
                      <a:cubicBezTo>
                        <a:pt x="76" y="86"/>
                        <a:pt x="76" y="86"/>
                        <a:pt x="76" y="86"/>
                      </a:cubicBezTo>
                      <a:lnTo>
                        <a:pt x="76" y="123"/>
                      </a:lnTo>
                      <a:close/>
                      <a:moveTo>
                        <a:pt x="130" y="92"/>
                      </a:moveTo>
                      <a:cubicBezTo>
                        <a:pt x="88" y="92"/>
                        <a:pt x="88" y="92"/>
                        <a:pt x="88" y="92"/>
                      </a:cubicBezTo>
                      <a:cubicBezTo>
                        <a:pt x="86" y="92"/>
                        <a:pt x="85" y="90"/>
                        <a:pt x="85" y="89"/>
                      </a:cubicBezTo>
                      <a:cubicBezTo>
                        <a:pt x="85" y="87"/>
                        <a:pt x="86" y="86"/>
                        <a:pt x="88" y="86"/>
                      </a:cubicBezTo>
                      <a:cubicBezTo>
                        <a:pt x="130" y="86"/>
                        <a:pt x="130" y="86"/>
                        <a:pt x="130" y="86"/>
                      </a:cubicBezTo>
                      <a:cubicBezTo>
                        <a:pt x="132" y="86"/>
                        <a:pt x="133" y="87"/>
                        <a:pt x="133" y="89"/>
                      </a:cubicBezTo>
                      <a:cubicBezTo>
                        <a:pt x="133" y="90"/>
                        <a:pt x="132" y="92"/>
                        <a:pt x="130" y="92"/>
                      </a:cubicBezTo>
                      <a:close/>
                      <a:moveTo>
                        <a:pt x="127" y="88"/>
                      </a:moveTo>
                      <a:cubicBezTo>
                        <a:pt x="91" y="88"/>
                        <a:pt x="91" y="88"/>
                        <a:pt x="91" y="88"/>
                      </a:cubicBezTo>
                      <a:cubicBezTo>
                        <a:pt x="89" y="88"/>
                        <a:pt x="88" y="89"/>
                        <a:pt x="88" y="89"/>
                      </a:cubicBezTo>
                      <a:cubicBezTo>
                        <a:pt x="88" y="89"/>
                        <a:pt x="89" y="90"/>
                        <a:pt x="91" y="90"/>
                      </a:cubicBezTo>
                      <a:cubicBezTo>
                        <a:pt x="127" y="90"/>
                        <a:pt x="127" y="90"/>
                        <a:pt x="127" y="90"/>
                      </a:cubicBezTo>
                      <a:cubicBezTo>
                        <a:pt x="129" y="90"/>
                        <a:pt x="130" y="89"/>
                        <a:pt x="130" y="89"/>
                      </a:cubicBezTo>
                      <a:cubicBezTo>
                        <a:pt x="130" y="89"/>
                        <a:pt x="129" y="88"/>
                        <a:pt x="127" y="88"/>
                      </a:cubicBezTo>
                      <a:close/>
                      <a:moveTo>
                        <a:pt x="53" y="114"/>
                      </a:moveTo>
                      <a:cubicBezTo>
                        <a:pt x="39" y="114"/>
                        <a:pt x="39" y="114"/>
                        <a:pt x="39" y="114"/>
                      </a:cubicBezTo>
                      <a:cubicBezTo>
                        <a:pt x="39" y="121"/>
                        <a:pt x="39" y="121"/>
                        <a:pt x="39" y="121"/>
                      </a:cubicBezTo>
                      <a:cubicBezTo>
                        <a:pt x="52" y="121"/>
                        <a:pt x="52" y="121"/>
                        <a:pt x="52" y="121"/>
                      </a:cubicBezTo>
                      <a:lnTo>
                        <a:pt x="53" y="114"/>
                      </a:lnTo>
                      <a:close/>
                      <a:moveTo>
                        <a:pt x="36" y="88"/>
                      </a:moveTo>
                      <a:cubicBezTo>
                        <a:pt x="23" y="88"/>
                        <a:pt x="23" y="88"/>
                        <a:pt x="23" y="88"/>
                      </a:cubicBezTo>
                      <a:cubicBezTo>
                        <a:pt x="23" y="93"/>
                        <a:pt x="23" y="93"/>
                        <a:pt x="23" y="93"/>
                      </a:cubicBezTo>
                      <a:cubicBezTo>
                        <a:pt x="35" y="93"/>
                        <a:pt x="35" y="93"/>
                        <a:pt x="35" y="93"/>
                      </a:cubicBezTo>
                      <a:lnTo>
                        <a:pt x="36" y="88"/>
                      </a:lnTo>
                      <a:close/>
                      <a:moveTo>
                        <a:pt x="18" y="121"/>
                      </a:moveTo>
                      <a:cubicBezTo>
                        <a:pt x="32" y="121"/>
                        <a:pt x="32" y="121"/>
                        <a:pt x="32" y="121"/>
                      </a:cubicBezTo>
                      <a:cubicBezTo>
                        <a:pt x="33" y="114"/>
                        <a:pt x="33" y="114"/>
                        <a:pt x="33" y="114"/>
                      </a:cubicBezTo>
                      <a:cubicBezTo>
                        <a:pt x="19" y="114"/>
                        <a:pt x="19" y="114"/>
                        <a:pt x="19" y="114"/>
                      </a:cubicBezTo>
                      <a:lnTo>
                        <a:pt x="18" y="121"/>
                      </a:lnTo>
                      <a:close/>
                      <a:moveTo>
                        <a:pt x="20" y="111"/>
                      </a:moveTo>
                      <a:cubicBezTo>
                        <a:pt x="33" y="111"/>
                        <a:pt x="33" y="111"/>
                        <a:pt x="33" y="111"/>
                      </a:cubicBezTo>
                      <a:cubicBezTo>
                        <a:pt x="34" y="105"/>
                        <a:pt x="34" y="105"/>
                        <a:pt x="34" y="105"/>
                      </a:cubicBezTo>
                      <a:cubicBezTo>
                        <a:pt x="21" y="105"/>
                        <a:pt x="21" y="105"/>
                        <a:pt x="21" y="105"/>
                      </a:cubicBezTo>
                      <a:lnTo>
                        <a:pt x="20" y="111"/>
                      </a:lnTo>
                      <a:close/>
                      <a:moveTo>
                        <a:pt x="53" y="105"/>
                      </a:moveTo>
                      <a:cubicBezTo>
                        <a:pt x="40" y="105"/>
                        <a:pt x="40" y="105"/>
                        <a:pt x="40" y="105"/>
                      </a:cubicBezTo>
                      <a:cubicBezTo>
                        <a:pt x="40" y="111"/>
                        <a:pt x="40" y="111"/>
                        <a:pt x="40" y="111"/>
                      </a:cubicBezTo>
                      <a:cubicBezTo>
                        <a:pt x="53" y="111"/>
                        <a:pt x="53" y="111"/>
                        <a:pt x="53" y="111"/>
                      </a:cubicBezTo>
                      <a:lnTo>
                        <a:pt x="53" y="105"/>
                      </a:lnTo>
                      <a:close/>
                      <a:moveTo>
                        <a:pt x="35" y="96"/>
                      </a:moveTo>
                      <a:cubicBezTo>
                        <a:pt x="22" y="96"/>
                        <a:pt x="22" y="96"/>
                        <a:pt x="22" y="96"/>
                      </a:cubicBezTo>
                      <a:cubicBezTo>
                        <a:pt x="21" y="102"/>
                        <a:pt x="21" y="102"/>
                        <a:pt x="21" y="102"/>
                      </a:cubicBezTo>
                      <a:cubicBezTo>
                        <a:pt x="34" y="102"/>
                        <a:pt x="34" y="102"/>
                        <a:pt x="34" y="102"/>
                      </a:cubicBezTo>
                      <a:lnTo>
                        <a:pt x="35" y="96"/>
                      </a:lnTo>
                      <a:close/>
                      <a:moveTo>
                        <a:pt x="73" y="105"/>
                      </a:moveTo>
                      <a:cubicBezTo>
                        <a:pt x="60" y="105"/>
                        <a:pt x="60" y="105"/>
                        <a:pt x="60" y="105"/>
                      </a:cubicBezTo>
                      <a:cubicBezTo>
                        <a:pt x="59" y="111"/>
                        <a:pt x="59" y="111"/>
                        <a:pt x="59" y="111"/>
                      </a:cubicBezTo>
                      <a:cubicBezTo>
                        <a:pt x="73" y="111"/>
                        <a:pt x="73" y="111"/>
                        <a:pt x="73" y="111"/>
                      </a:cubicBezTo>
                      <a:lnTo>
                        <a:pt x="73" y="105"/>
                      </a:lnTo>
                      <a:close/>
                      <a:moveTo>
                        <a:pt x="54" y="96"/>
                      </a:moveTo>
                      <a:cubicBezTo>
                        <a:pt x="41" y="96"/>
                        <a:pt x="41" y="96"/>
                        <a:pt x="41" y="96"/>
                      </a:cubicBezTo>
                      <a:cubicBezTo>
                        <a:pt x="41" y="102"/>
                        <a:pt x="41" y="102"/>
                        <a:pt x="41" y="102"/>
                      </a:cubicBezTo>
                      <a:cubicBezTo>
                        <a:pt x="53" y="102"/>
                        <a:pt x="53" y="102"/>
                        <a:pt x="53" y="102"/>
                      </a:cubicBezTo>
                      <a:lnTo>
                        <a:pt x="54" y="96"/>
                      </a:lnTo>
                      <a:close/>
                      <a:moveTo>
                        <a:pt x="73" y="88"/>
                      </a:moveTo>
                      <a:cubicBezTo>
                        <a:pt x="61" y="88"/>
                        <a:pt x="61" y="88"/>
                        <a:pt x="61" y="88"/>
                      </a:cubicBezTo>
                      <a:cubicBezTo>
                        <a:pt x="60" y="93"/>
                        <a:pt x="60" y="93"/>
                        <a:pt x="60" y="93"/>
                      </a:cubicBezTo>
                      <a:cubicBezTo>
                        <a:pt x="73" y="93"/>
                        <a:pt x="73" y="93"/>
                        <a:pt x="73" y="93"/>
                      </a:cubicBezTo>
                      <a:lnTo>
                        <a:pt x="73" y="88"/>
                      </a:lnTo>
                      <a:close/>
                      <a:moveTo>
                        <a:pt x="73" y="96"/>
                      </a:moveTo>
                      <a:cubicBezTo>
                        <a:pt x="60" y="96"/>
                        <a:pt x="60" y="96"/>
                        <a:pt x="60" y="96"/>
                      </a:cubicBezTo>
                      <a:cubicBezTo>
                        <a:pt x="60" y="102"/>
                        <a:pt x="60" y="102"/>
                        <a:pt x="60" y="102"/>
                      </a:cubicBezTo>
                      <a:cubicBezTo>
                        <a:pt x="73" y="102"/>
                        <a:pt x="73" y="102"/>
                        <a:pt x="73" y="102"/>
                      </a:cubicBezTo>
                      <a:lnTo>
                        <a:pt x="73" y="96"/>
                      </a:lnTo>
                      <a:close/>
                      <a:moveTo>
                        <a:pt x="54" y="88"/>
                      </a:moveTo>
                      <a:cubicBezTo>
                        <a:pt x="42" y="88"/>
                        <a:pt x="42" y="88"/>
                        <a:pt x="42" y="88"/>
                      </a:cubicBezTo>
                      <a:cubicBezTo>
                        <a:pt x="41" y="93"/>
                        <a:pt x="41" y="93"/>
                        <a:pt x="41" y="93"/>
                      </a:cubicBezTo>
                      <a:cubicBezTo>
                        <a:pt x="54" y="93"/>
                        <a:pt x="54" y="93"/>
                        <a:pt x="54" y="93"/>
                      </a:cubicBezTo>
                      <a:lnTo>
                        <a:pt x="54" y="88"/>
                      </a:lnTo>
                      <a:close/>
                      <a:moveTo>
                        <a:pt x="73" y="114"/>
                      </a:moveTo>
                      <a:cubicBezTo>
                        <a:pt x="59" y="114"/>
                        <a:pt x="59" y="114"/>
                        <a:pt x="59" y="114"/>
                      </a:cubicBezTo>
                      <a:cubicBezTo>
                        <a:pt x="59" y="121"/>
                        <a:pt x="59" y="121"/>
                        <a:pt x="59" y="121"/>
                      </a:cubicBezTo>
                      <a:cubicBezTo>
                        <a:pt x="73" y="121"/>
                        <a:pt x="73" y="121"/>
                        <a:pt x="73" y="121"/>
                      </a:cubicBezTo>
                      <a:lnTo>
                        <a:pt x="73"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sp>
              <p:nvSpPr>
                <p:cNvPr id="149" name="Freeform 24"/>
                <p:cNvSpPr>
                  <a:spLocks noEditPoints="1"/>
                </p:cNvSpPr>
                <p:nvPr>
                  <p:custDataLst>
                    <p:tags r:id="rId5"/>
                  </p:custDataLst>
                </p:nvPr>
              </p:nvSpPr>
              <p:spPr bwMode="auto">
                <a:xfrm>
                  <a:off x="1173163" y="3508375"/>
                  <a:ext cx="304800" cy="206375"/>
                </a:xfrm>
                <a:custGeom>
                  <a:avLst/>
                  <a:gdLst>
                    <a:gd name="T0" fmla="*/ 122 w 188"/>
                    <a:gd name="T1" fmla="*/ 64 h 117"/>
                    <a:gd name="T2" fmla="*/ 135 w 188"/>
                    <a:gd name="T3" fmla="*/ 59 h 117"/>
                    <a:gd name="T4" fmla="*/ 148 w 188"/>
                    <a:gd name="T5" fmla="*/ 64 h 117"/>
                    <a:gd name="T6" fmla="*/ 168 w 188"/>
                    <a:gd name="T7" fmla="*/ 44 h 117"/>
                    <a:gd name="T8" fmla="*/ 148 w 188"/>
                    <a:gd name="T9" fmla="*/ 24 h 117"/>
                    <a:gd name="T10" fmla="*/ 135 w 188"/>
                    <a:gd name="T11" fmla="*/ 28 h 117"/>
                    <a:gd name="T12" fmla="*/ 122 w 188"/>
                    <a:gd name="T13" fmla="*/ 24 h 117"/>
                    <a:gd name="T14" fmla="*/ 102 w 188"/>
                    <a:gd name="T15" fmla="*/ 44 h 117"/>
                    <a:gd name="T16" fmla="*/ 122 w 188"/>
                    <a:gd name="T17" fmla="*/ 64 h 117"/>
                    <a:gd name="T18" fmla="*/ 122 w 188"/>
                    <a:gd name="T19" fmla="*/ 28 h 117"/>
                    <a:gd name="T20" fmla="*/ 138 w 188"/>
                    <a:gd name="T21" fmla="*/ 44 h 117"/>
                    <a:gd name="T22" fmla="*/ 122 w 188"/>
                    <a:gd name="T23" fmla="*/ 59 h 117"/>
                    <a:gd name="T24" fmla="*/ 107 w 188"/>
                    <a:gd name="T25" fmla="*/ 44 h 117"/>
                    <a:gd name="T26" fmla="*/ 122 w 188"/>
                    <a:gd name="T27" fmla="*/ 28 h 117"/>
                    <a:gd name="T28" fmla="*/ 173 w 188"/>
                    <a:gd name="T29" fmla="*/ 0 h 117"/>
                    <a:gd name="T30" fmla="*/ 15 w 188"/>
                    <a:gd name="T31" fmla="*/ 0 h 117"/>
                    <a:gd name="T32" fmla="*/ 4 w 188"/>
                    <a:gd name="T33" fmla="*/ 4 h 117"/>
                    <a:gd name="T34" fmla="*/ 0 w 188"/>
                    <a:gd name="T35" fmla="*/ 15 h 117"/>
                    <a:gd name="T36" fmla="*/ 0 w 188"/>
                    <a:gd name="T37" fmla="*/ 102 h 117"/>
                    <a:gd name="T38" fmla="*/ 4 w 188"/>
                    <a:gd name="T39" fmla="*/ 113 h 117"/>
                    <a:gd name="T40" fmla="*/ 15 w 188"/>
                    <a:gd name="T41" fmla="*/ 117 h 117"/>
                    <a:gd name="T42" fmla="*/ 173 w 188"/>
                    <a:gd name="T43" fmla="*/ 117 h 117"/>
                    <a:gd name="T44" fmla="*/ 188 w 188"/>
                    <a:gd name="T45" fmla="*/ 102 h 117"/>
                    <a:gd name="T46" fmla="*/ 188 w 188"/>
                    <a:gd name="T47" fmla="*/ 15 h 117"/>
                    <a:gd name="T48" fmla="*/ 173 w 188"/>
                    <a:gd name="T49" fmla="*/ 0 h 117"/>
                    <a:gd name="T50" fmla="*/ 181 w 188"/>
                    <a:gd name="T51" fmla="*/ 102 h 117"/>
                    <a:gd name="T52" fmla="*/ 173 w 188"/>
                    <a:gd name="T53" fmla="*/ 111 h 117"/>
                    <a:gd name="T54" fmla="*/ 15 w 188"/>
                    <a:gd name="T55" fmla="*/ 111 h 117"/>
                    <a:gd name="T56" fmla="*/ 9 w 188"/>
                    <a:gd name="T57" fmla="*/ 108 h 117"/>
                    <a:gd name="T58" fmla="*/ 6 w 188"/>
                    <a:gd name="T59" fmla="*/ 102 h 117"/>
                    <a:gd name="T60" fmla="*/ 6 w 188"/>
                    <a:gd name="T61" fmla="*/ 15 h 117"/>
                    <a:gd name="T62" fmla="*/ 9 w 188"/>
                    <a:gd name="T63" fmla="*/ 9 h 117"/>
                    <a:gd name="T64" fmla="*/ 15 w 188"/>
                    <a:gd name="T65" fmla="*/ 7 h 117"/>
                    <a:gd name="T66" fmla="*/ 173 w 188"/>
                    <a:gd name="T67" fmla="*/ 7 h 117"/>
                    <a:gd name="T68" fmla="*/ 181 w 188"/>
                    <a:gd name="T69" fmla="*/ 15 h 117"/>
                    <a:gd name="T70" fmla="*/ 181 w 188"/>
                    <a:gd name="T71" fmla="*/ 102 h 117"/>
                    <a:gd name="T72" fmla="*/ 19 w 188"/>
                    <a:gd name="T73" fmla="*/ 94 h 117"/>
                    <a:gd name="T74" fmla="*/ 168 w 188"/>
                    <a:gd name="T75" fmla="*/ 94 h 117"/>
                    <a:gd name="T76" fmla="*/ 168 w 188"/>
                    <a:gd name="T77" fmla="*/ 83 h 117"/>
                    <a:gd name="T78" fmla="*/ 19 w 188"/>
                    <a:gd name="T79" fmla="*/ 83 h 117"/>
                    <a:gd name="T80" fmla="*/ 19 w 188"/>
                    <a:gd name="T81" fmla="*/ 9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117">
                      <a:moveTo>
                        <a:pt x="122" y="64"/>
                      </a:moveTo>
                      <a:cubicBezTo>
                        <a:pt x="127" y="64"/>
                        <a:pt x="132" y="62"/>
                        <a:pt x="135" y="59"/>
                      </a:cubicBezTo>
                      <a:cubicBezTo>
                        <a:pt x="139" y="62"/>
                        <a:pt x="143" y="64"/>
                        <a:pt x="148" y="64"/>
                      </a:cubicBezTo>
                      <a:cubicBezTo>
                        <a:pt x="159" y="64"/>
                        <a:pt x="168" y="55"/>
                        <a:pt x="168" y="44"/>
                      </a:cubicBezTo>
                      <a:cubicBezTo>
                        <a:pt x="168" y="33"/>
                        <a:pt x="159" y="24"/>
                        <a:pt x="148" y="24"/>
                      </a:cubicBezTo>
                      <a:cubicBezTo>
                        <a:pt x="143" y="24"/>
                        <a:pt x="139" y="25"/>
                        <a:pt x="135" y="28"/>
                      </a:cubicBezTo>
                      <a:cubicBezTo>
                        <a:pt x="132" y="25"/>
                        <a:pt x="127" y="24"/>
                        <a:pt x="122" y="24"/>
                      </a:cubicBezTo>
                      <a:cubicBezTo>
                        <a:pt x="111" y="24"/>
                        <a:pt x="102" y="33"/>
                        <a:pt x="102" y="44"/>
                      </a:cubicBezTo>
                      <a:cubicBezTo>
                        <a:pt x="102" y="55"/>
                        <a:pt x="111" y="64"/>
                        <a:pt x="122" y="64"/>
                      </a:cubicBezTo>
                      <a:close/>
                      <a:moveTo>
                        <a:pt x="122" y="28"/>
                      </a:moveTo>
                      <a:cubicBezTo>
                        <a:pt x="131" y="28"/>
                        <a:pt x="138" y="35"/>
                        <a:pt x="138" y="44"/>
                      </a:cubicBezTo>
                      <a:cubicBezTo>
                        <a:pt x="138" y="52"/>
                        <a:pt x="131" y="59"/>
                        <a:pt x="122" y="59"/>
                      </a:cubicBezTo>
                      <a:cubicBezTo>
                        <a:pt x="114" y="59"/>
                        <a:pt x="107" y="52"/>
                        <a:pt x="107" y="44"/>
                      </a:cubicBezTo>
                      <a:cubicBezTo>
                        <a:pt x="107" y="35"/>
                        <a:pt x="114" y="28"/>
                        <a:pt x="122" y="28"/>
                      </a:cubicBezTo>
                      <a:close/>
                      <a:moveTo>
                        <a:pt x="173" y="0"/>
                      </a:moveTo>
                      <a:cubicBezTo>
                        <a:pt x="15" y="0"/>
                        <a:pt x="15" y="0"/>
                        <a:pt x="15" y="0"/>
                      </a:cubicBezTo>
                      <a:cubicBezTo>
                        <a:pt x="11" y="0"/>
                        <a:pt x="7" y="2"/>
                        <a:pt x="4" y="4"/>
                      </a:cubicBezTo>
                      <a:cubicBezTo>
                        <a:pt x="1" y="7"/>
                        <a:pt x="0" y="11"/>
                        <a:pt x="0" y="15"/>
                      </a:cubicBezTo>
                      <a:cubicBezTo>
                        <a:pt x="0" y="102"/>
                        <a:pt x="0" y="102"/>
                        <a:pt x="0" y="102"/>
                      </a:cubicBezTo>
                      <a:cubicBezTo>
                        <a:pt x="0" y="106"/>
                        <a:pt x="1" y="110"/>
                        <a:pt x="4" y="113"/>
                      </a:cubicBezTo>
                      <a:cubicBezTo>
                        <a:pt x="7" y="116"/>
                        <a:pt x="11" y="117"/>
                        <a:pt x="15" y="117"/>
                      </a:cubicBezTo>
                      <a:cubicBezTo>
                        <a:pt x="173" y="117"/>
                        <a:pt x="173" y="117"/>
                        <a:pt x="173" y="117"/>
                      </a:cubicBezTo>
                      <a:cubicBezTo>
                        <a:pt x="181" y="117"/>
                        <a:pt x="188" y="111"/>
                        <a:pt x="188" y="102"/>
                      </a:cubicBezTo>
                      <a:cubicBezTo>
                        <a:pt x="188" y="15"/>
                        <a:pt x="188" y="15"/>
                        <a:pt x="188" y="15"/>
                      </a:cubicBezTo>
                      <a:cubicBezTo>
                        <a:pt x="188" y="7"/>
                        <a:pt x="181" y="0"/>
                        <a:pt x="173" y="0"/>
                      </a:cubicBezTo>
                      <a:close/>
                      <a:moveTo>
                        <a:pt x="181" y="102"/>
                      </a:moveTo>
                      <a:cubicBezTo>
                        <a:pt x="181" y="107"/>
                        <a:pt x="177" y="111"/>
                        <a:pt x="173" y="111"/>
                      </a:cubicBezTo>
                      <a:cubicBezTo>
                        <a:pt x="15" y="111"/>
                        <a:pt x="15" y="111"/>
                        <a:pt x="15" y="111"/>
                      </a:cubicBezTo>
                      <a:cubicBezTo>
                        <a:pt x="13" y="111"/>
                        <a:pt x="10" y="110"/>
                        <a:pt x="9" y="108"/>
                      </a:cubicBezTo>
                      <a:cubicBezTo>
                        <a:pt x="7" y="107"/>
                        <a:pt x="6" y="105"/>
                        <a:pt x="6" y="102"/>
                      </a:cubicBezTo>
                      <a:cubicBezTo>
                        <a:pt x="6" y="15"/>
                        <a:pt x="6" y="15"/>
                        <a:pt x="6" y="15"/>
                      </a:cubicBezTo>
                      <a:cubicBezTo>
                        <a:pt x="6" y="13"/>
                        <a:pt x="7" y="11"/>
                        <a:pt x="9" y="9"/>
                      </a:cubicBezTo>
                      <a:cubicBezTo>
                        <a:pt x="10" y="8"/>
                        <a:pt x="13" y="7"/>
                        <a:pt x="15" y="7"/>
                      </a:cubicBezTo>
                      <a:cubicBezTo>
                        <a:pt x="173" y="7"/>
                        <a:pt x="173" y="7"/>
                        <a:pt x="173" y="7"/>
                      </a:cubicBezTo>
                      <a:cubicBezTo>
                        <a:pt x="177" y="7"/>
                        <a:pt x="181" y="10"/>
                        <a:pt x="181" y="15"/>
                      </a:cubicBezTo>
                      <a:lnTo>
                        <a:pt x="181" y="102"/>
                      </a:lnTo>
                      <a:close/>
                      <a:moveTo>
                        <a:pt x="19" y="94"/>
                      </a:moveTo>
                      <a:cubicBezTo>
                        <a:pt x="168" y="94"/>
                        <a:pt x="168" y="94"/>
                        <a:pt x="168" y="94"/>
                      </a:cubicBezTo>
                      <a:cubicBezTo>
                        <a:pt x="168" y="83"/>
                        <a:pt x="168" y="83"/>
                        <a:pt x="168" y="83"/>
                      </a:cubicBezTo>
                      <a:cubicBezTo>
                        <a:pt x="19" y="83"/>
                        <a:pt x="19" y="83"/>
                        <a:pt x="19" y="83"/>
                      </a:cubicBezTo>
                      <a:lnTo>
                        <a:pt x="19"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sp>
              <p:nvSpPr>
                <p:cNvPr id="150" name="Freeform 26"/>
                <p:cNvSpPr>
                  <a:spLocks/>
                </p:cNvSpPr>
                <p:nvPr>
                  <p:custDataLst>
                    <p:tags r:id="rId6"/>
                  </p:custDataLst>
                </p:nvPr>
              </p:nvSpPr>
              <p:spPr bwMode="auto">
                <a:xfrm>
                  <a:off x="2511242" y="1598613"/>
                  <a:ext cx="398646" cy="419100"/>
                </a:xfrm>
                <a:custGeom>
                  <a:avLst/>
                  <a:gdLst>
                    <a:gd name="T0" fmla="*/ 124 w 126"/>
                    <a:gd name="T1" fmla="*/ 86 h 136"/>
                    <a:gd name="T2" fmla="*/ 120 w 126"/>
                    <a:gd name="T3" fmla="*/ 86 h 136"/>
                    <a:gd name="T4" fmla="*/ 120 w 126"/>
                    <a:gd name="T5" fmla="*/ 68 h 136"/>
                    <a:gd name="T6" fmla="*/ 116 w 126"/>
                    <a:gd name="T7" fmla="*/ 66 h 136"/>
                    <a:gd name="T8" fmla="*/ 91 w 126"/>
                    <a:gd name="T9" fmla="*/ 86 h 136"/>
                    <a:gd name="T10" fmla="*/ 91 w 126"/>
                    <a:gd name="T11" fmla="*/ 68 h 136"/>
                    <a:gd name="T12" fmla="*/ 87 w 126"/>
                    <a:gd name="T13" fmla="*/ 66 h 136"/>
                    <a:gd name="T14" fmla="*/ 62 w 126"/>
                    <a:gd name="T15" fmla="*/ 86 h 136"/>
                    <a:gd name="T16" fmla="*/ 62 w 126"/>
                    <a:gd name="T17" fmla="*/ 68 h 136"/>
                    <a:gd name="T18" fmla="*/ 58 w 126"/>
                    <a:gd name="T19" fmla="*/ 66 h 136"/>
                    <a:gd name="T20" fmla="*/ 32 w 126"/>
                    <a:gd name="T21" fmla="*/ 86 h 136"/>
                    <a:gd name="T22" fmla="*/ 29 w 126"/>
                    <a:gd name="T23" fmla="*/ 2 h 136"/>
                    <a:gd name="T24" fmla="*/ 27 w 126"/>
                    <a:gd name="T25" fmla="*/ 0 h 136"/>
                    <a:gd name="T26" fmla="*/ 13 w 126"/>
                    <a:gd name="T27" fmla="*/ 0 h 136"/>
                    <a:gd name="T28" fmla="*/ 11 w 126"/>
                    <a:gd name="T29" fmla="*/ 2 h 136"/>
                    <a:gd name="T30" fmla="*/ 7 w 126"/>
                    <a:gd name="T31" fmla="*/ 86 h 136"/>
                    <a:gd name="T32" fmla="*/ 2 w 126"/>
                    <a:gd name="T33" fmla="*/ 86 h 136"/>
                    <a:gd name="T34" fmla="*/ 0 w 126"/>
                    <a:gd name="T35" fmla="*/ 88 h 136"/>
                    <a:gd name="T36" fmla="*/ 0 w 126"/>
                    <a:gd name="T37" fmla="*/ 134 h 136"/>
                    <a:gd name="T38" fmla="*/ 2 w 126"/>
                    <a:gd name="T39" fmla="*/ 136 h 136"/>
                    <a:gd name="T40" fmla="*/ 124 w 126"/>
                    <a:gd name="T41" fmla="*/ 136 h 136"/>
                    <a:gd name="T42" fmla="*/ 126 w 126"/>
                    <a:gd name="T43" fmla="*/ 134 h 136"/>
                    <a:gd name="T44" fmla="*/ 126 w 126"/>
                    <a:gd name="T45" fmla="*/ 88 h 136"/>
                    <a:gd name="T46" fmla="*/ 124 w 126"/>
                    <a:gd name="T47" fmla="*/ 8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136">
                      <a:moveTo>
                        <a:pt x="124" y="86"/>
                      </a:moveTo>
                      <a:cubicBezTo>
                        <a:pt x="120" y="86"/>
                        <a:pt x="120" y="86"/>
                        <a:pt x="120" y="86"/>
                      </a:cubicBezTo>
                      <a:cubicBezTo>
                        <a:pt x="120" y="68"/>
                        <a:pt x="120" y="68"/>
                        <a:pt x="120" y="68"/>
                      </a:cubicBezTo>
                      <a:cubicBezTo>
                        <a:pt x="120" y="67"/>
                        <a:pt x="118" y="65"/>
                        <a:pt x="116" y="66"/>
                      </a:cubicBezTo>
                      <a:cubicBezTo>
                        <a:pt x="91" y="86"/>
                        <a:pt x="91" y="86"/>
                        <a:pt x="91" y="86"/>
                      </a:cubicBezTo>
                      <a:cubicBezTo>
                        <a:pt x="91" y="68"/>
                        <a:pt x="91" y="68"/>
                        <a:pt x="91" y="68"/>
                      </a:cubicBezTo>
                      <a:cubicBezTo>
                        <a:pt x="91" y="67"/>
                        <a:pt x="89" y="65"/>
                        <a:pt x="87" y="66"/>
                      </a:cubicBezTo>
                      <a:cubicBezTo>
                        <a:pt x="62" y="86"/>
                        <a:pt x="62" y="86"/>
                        <a:pt x="62" y="86"/>
                      </a:cubicBezTo>
                      <a:cubicBezTo>
                        <a:pt x="62" y="68"/>
                        <a:pt x="62" y="68"/>
                        <a:pt x="62" y="68"/>
                      </a:cubicBezTo>
                      <a:cubicBezTo>
                        <a:pt x="62" y="67"/>
                        <a:pt x="59" y="65"/>
                        <a:pt x="58" y="66"/>
                      </a:cubicBezTo>
                      <a:cubicBezTo>
                        <a:pt x="32" y="86"/>
                        <a:pt x="32" y="86"/>
                        <a:pt x="32" y="86"/>
                      </a:cubicBezTo>
                      <a:cubicBezTo>
                        <a:pt x="29" y="2"/>
                        <a:pt x="29" y="2"/>
                        <a:pt x="29" y="2"/>
                      </a:cubicBezTo>
                      <a:cubicBezTo>
                        <a:pt x="29" y="1"/>
                        <a:pt x="28" y="0"/>
                        <a:pt x="27" y="0"/>
                      </a:cubicBezTo>
                      <a:cubicBezTo>
                        <a:pt x="13" y="0"/>
                        <a:pt x="13" y="0"/>
                        <a:pt x="13" y="0"/>
                      </a:cubicBezTo>
                      <a:cubicBezTo>
                        <a:pt x="12" y="0"/>
                        <a:pt x="11" y="1"/>
                        <a:pt x="11" y="2"/>
                      </a:cubicBezTo>
                      <a:cubicBezTo>
                        <a:pt x="7" y="86"/>
                        <a:pt x="7" y="86"/>
                        <a:pt x="7" y="86"/>
                      </a:cubicBezTo>
                      <a:cubicBezTo>
                        <a:pt x="2" y="86"/>
                        <a:pt x="2" y="86"/>
                        <a:pt x="2" y="86"/>
                      </a:cubicBezTo>
                      <a:cubicBezTo>
                        <a:pt x="1" y="86"/>
                        <a:pt x="0" y="87"/>
                        <a:pt x="0" y="88"/>
                      </a:cubicBezTo>
                      <a:cubicBezTo>
                        <a:pt x="0" y="134"/>
                        <a:pt x="0" y="134"/>
                        <a:pt x="0" y="134"/>
                      </a:cubicBezTo>
                      <a:cubicBezTo>
                        <a:pt x="0" y="135"/>
                        <a:pt x="1" y="136"/>
                        <a:pt x="2" y="136"/>
                      </a:cubicBezTo>
                      <a:cubicBezTo>
                        <a:pt x="124" y="136"/>
                        <a:pt x="124" y="136"/>
                        <a:pt x="124" y="136"/>
                      </a:cubicBezTo>
                      <a:cubicBezTo>
                        <a:pt x="125" y="136"/>
                        <a:pt x="126" y="135"/>
                        <a:pt x="126" y="134"/>
                      </a:cubicBezTo>
                      <a:cubicBezTo>
                        <a:pt x="126" y="88"/>
                        <a:pt x="126" y="88"/>
                        <a:pt x="126" y="88"/>
                      </a:cubicBezTo>
                      <a:cubicBezTo>
                        <a:pt x="126" y="87"/>
                        <a:pt x="125" y="86"/>
                        <a:pt x="124" y="8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sp>
              <p:nvSpPr>
                <p:cNvPr id="151" name="Freeform 27"/>
                <p:cNvSpPr>
                  <a:spLocks noEditPoints="1"/>
                </p:cNvSpPr>
                <p:nvPr>
                  <p:custDataLst>
                    <p:tags r:id="rId7"/>
                  </p:custDataLst>
                </p:nvPr>
              </p:nvSpPr>
              <p:spPr bwMode="auto">
                <a:xfrm>
                  <a:off x="2108200" y="1738313"/>
                  <a:ext cx="331228" cy="279400"/>
                </a:xfrm>
                <a:custGeom>
                  <a:avLst/>
                  <a:gdLst>
                    <a:gd name="T0" fmla="*/ 291 w 300"/>
                    <a:gd name="T1" fmla="*/ 85 h 236"/>
                    <a:gd name="T2" fmla="*/ 300 w 300"/>
                    <a:gd name="T3" fmla="*/ 76 h 236"/>
                    <a:gd name="T4" fmla="*/ 0 w 300"/>
                    <a:gd name="T5" fmla="*/ 76 h 236"/>
                    <a:gd name="T6" fmla="*/ 9 w 300"/>
                    <a:gd name="T7" fmla="*/ 85 h 236"/>
                    <a:gd name="T8" fmla="*/ 271 w 300"/>
                    <a:gd name="T9" fmla="*/ 216 h 236"/>
                    <a:gd name="T10" fmla="*/ 266 w 300"/>
                    <a:gd name="T11" fmla="*/ 208 h 236"/>
                    <a:gd name="T12" fmla="*/ 271 w 300"/>
                    <a:gd name="T13" fmla="*/ 96 h 236"/>
                    <a:gd name="T14" fmla="*/ 262 w 300"/>
                    <a:gd name="T15" fmla="*/ 85 h 236"/>
                    <a:gd name="T16" fmla="*/ 225 w 300"/>
                    <a:gd name="T17" fmla="*/ 85 h 236"/>
                    <a:gd name="T18" fmla="*/ 232 w 300"/>
                    <a:gd name="T19" fmla="*/ 96 h 236"/>
                    <a:gd name="T20" fmla="*/ 225 w 300"/>
                    <a:gd name="T21" fmla="*/ 208 h 236"/>
                    <a:gd name="T22" fmla="*/ 206 w 300"/>
                    <a:gd name="T23" fmla="*/ 216 h 236"/>
                    <a:gd name="T24" fmla="*/ 200 w 300"/>
                    <a:gd name="T25" fmla="*/ 208 h 236"/>
                    <a:gd name="T26" fmla="*/ 206 w 300"/>
                    <a:gd name="T27" fmla="*/ 96 h 236"/>
                    <a:gd name="T28" fmla="*/ 197 w 300"/>
                    <a:gd name="T29" fmla="*/ 85 h 236"/>
                    <a:gd name="T30" fmla="*/ 160 w 300"/>
                    <a:gd name="T31" fmla="*/ 85 h 236"/>
                    <a:gd name="T32" fmla="*/ 167 w 300"/>
                    <a:gd name="T33" fmla="*/ 96 h 236"/>
                    <a:gd name="T34" fmla="*/ 160 w 300"/>
                    <a:gd name="T35" fmla="*/ 208 h 236"/>
                    <a:gd name="T36" fmla="*/ 140 w 300"/>
                    <a:gd name="T37" fmla="*/ 216 h 236"/>
                    <a:gd name="T38" fmla="*/ 135 w 300"/>
                    <a:gd name="T39" fmla="*/ 208 h 236"/>
                    <a:gd name="T40" fmla="*/ 140 w 300"/>
                    <a:gd name="T41" fmla="*/ 96 h 236"/>
                    <a:gd name="T42" fmla="*/ 131 w 300"/>
                    <a:gd name="T43" fmla="*/ 85 h 236"/>
                    <a:gd name="T44" fmla="*/ 94 w 300"/>
                    <a:gd name="T45" fmla="*/ 85 h 236"/>
                    <a:gd name="T46" fmla="*/ 101 w 300"/>
                    <a:gd name="T47" fmla="*/ 96 h 236"/>
                    <a:gd name="T48" fmla="*/ 94 w 300"/>
                    <a:gd name="T49" fmla="*/ 208 h 236"/>
                    <a:gd name="T50" fmla="*/ 74 w 300"/>
                    <a:gd name="T51" fmla="*/ 216 h 236"/>
                    <a:gd name="T52" fmla="*/ 69 w 300"/>
                    <a:gd name="T53" fmla="*/ 208 h 236"/>
                    <a:gd name="T54" fmla="*/ 74 w 300"/>
                    <a:gd name="T55" fmla="*/ 96 h 236"/>
                    <a:gd name="T56" fmla="*/ 66 w 300"/>
                    <a:gd name="T57" fmla="*/ 85 h 236"/>
                    <a:gd name="T58" fmla="*/ 28 w 300"/>
                    <a:gd name="T59" fmla="*/ 85 h 236"/>
                    <a:gd name="T60" fmla="*/ 35 w 300"/>
                    <a:gd name="T61" fmla="*/ 96 h 236"/>
                    <a:gd name="T62" fmla="*/ 28 w 300"/>
                    <a:gd name="T63" fmla="*/ 208 h 236"/>
                    <a:gd name="T64" fmla="*/ 9 w 300"/>
                    <a:gd name="T65" fmla="*/ 216 h 236"/>
                    <a:gd name="T66" fmla="*/ 0 w 300"/>
                    <a:gd name="T67" fmla="*/ 227 h 236"/>
                    <a:gd name="T68" fmla="*/ 9 w 300"/>
                    <a:gd name="T69" fmla="*/ 236 h 236"/>
                    <a:gd name="T70" fmla="*/ 300 w 300"/>
                    <a:gd name="T71" fmla="*/ 236 h 236"/>
                    <a:gd name="T72" fmla="*/ 291 w 300"/>
                    <a:gd name="T73" fmla="*/ 22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0" h="236">
                      <a:moveTo>
                        <a:pt x="9" y="85"/>
                      </a:moveTo>
                      <a:lnTo>
                        <a:pt x="291" y="85"/>
                      </a:lnTo>
                      <a:lnTo>
                        <a:pt x="291" y="76"/>
                      </a:lnTo>
                      <a:lnTo>
                        <a:pt x="300" y="76"/>
                      </a:lnTo>
                      <a:lnTo>
                        <a:pt x="149" y="0"/>
                      </a:lnTo>
                      <a:lnTo>
                        <a:pt x="0" y="76"/>
                      </a:lnTo>
                      <a:lnTo>
                        <a:pt x="9" y="76"/>
                      </a:lnTo>
                      <a:lnTo>
                        <a:pt x="9" y="85"/>
                      </a:lnTo>
                      <a:close/>
                      <a:moveTo>
                        <a:pt x="291" y="216"/>
                      </a:moveTo>
                      <a:lnTo>
                        <a:pt x="271" y="216"/>
                      </a:lnTo>
                      <a:lnTo>
                        <a:pt x="271" y="208"/>
                      </a:lnTo>
                      <a:lnTo>
                        <a:pt x="266" y="208"/>
                      </a:lnTo>
                      <a:lnTo>
                        <a:pt x="264" y="96"/>
                      </a:lnTo>
                      <a:lnTo>
                        <a:pt x="271" y="96"/>
                      </a:lnTo>
                      <a:lnTo>
                        <a:pt x="271" y="85"/>
                      </a:lnTo>
                      <a:lnTo>
                        <a:pt x="262" y="85"/>
                      </a:lnTo>
                      <a:lnTo>
                        <a:pt x="232" y="85"/>
                      </a:lnTo>
                      <a:lnTo>
                        <a:pt x="225" y="85"/>
                      </a:lnTo>
                      <a:lnTo>
                        <a:pt x="225" y="96"/>
                      </a:lnTo>
                      <a:lnTo>
                        <a:pt x="232" y="96"/>
                      </a:lnTo>
                      <a:lnTo>
                        <a:pt x="229" y="208"/>
                      </a:lnTo>
                      <a:lnTo>
                        <a:pt x="225" y="208"/>
                      </a:lnTo>
                      <a:lnTo>
                        <a:pt x="225" y="216"/>
                      </a:lnTo>
                      <a:lnTo>
                        <a:pt x="206" y="216"/>
                      </a:lnTo>
                      <a:lnTo>
                        <a:pt x="206" y="208"/>
                      </a:lnTo>
                      <a:lnTo>
                        <a:pt x="200" y="208"/>
                      </a:lnTo>
                      <a:lnTo>
                        <a:pt x="199" y="96"/>
                      </a:lnTo>
                      <a:lnTo>
                        <a:pt x="206" y="96"/>
                      </a:lnTo>
                      <a:lnTo>
                        <a:pt x="206" y="85"/>
                      </a:lnTo>
                      <a:lnTo>
                        <a:pt x="197" y="85"/>
                      </a:lnTo>
                      <a:lnTo>
                        <a:pt x="167" y="85"/>
                      </a:lnTo>
                      <a:lnTo>
                        <a:pt x="160" y="85"/>
                      </a:lnTo>
                      <a:lnTo>
                        <a:pt x="160" y="96"/>
                      </a:lnTo>
                      <a:lnTo>
                        <a:pt x="167" y="96"/>
                      </a:lnTo>
                      <a:lnTo>
                        <a:pt x="163" y="208"/>
                      </a:lnTo>
                      <a:lnTo>
                        <a:pt x="160" y="208"/>
                      </a:lnTo>
                      <a:lnTo>
                        <a:pt x="160" y="216"/>
                      </a:lnTo>
                      <a:lnTo>
                        <a:pt x="140" y="216"/>
                      </a:lnTo>
                      <a:lnTo>
                        <a:pt x="140" y="208"/>
                      </a:lnTo>
                      <a:lnTo>
                        <a:pt x="135" y="208"/>
                      </a:lnTo>
                      <a:lnTo>
                        <a:pt x="133" y="96"/>
                      </a:lnTo>
                      <a:lnTo>
                        <a:pt x="140" y="96"/>
                      </a:lnTo>
                      <a:lnTo>
                        <a:pt x="140" y="85"/>
                      </a:lnTo>
                      <a:lnTo>
                        <a:pt x="131" y="85"/>
                      </a:lnTo>
                      <a:lnTo>
                        <a:pt x="101" y="85"/>
                      </a:lnTo>
                      <a:lnTo>
                        <a:pt x="94" y="85"/>
                      </a:lnTo>
                      <a:lnTo>
                        <a:pt x="94" y="96"/>
                      </a:lnTo>
                      <a:lnTo>
                        <a:pt x="101" y="96"/>
                      </a:lnTo>
                      <a:lnTo>
                        <a:pt x="97" y="208"/>
                      </a:lnTo>
                      <a:lnTo>
                        <a:pt x="94" y="208"/>
                      </a:lnTo>
                      <a:lnTo>
                        <a:pt x="94" y="216"/>
                      </a:lnTo>
                      <a:lnTo>
                        <a:pt x="74" y="216"/>
                      </a:lnTo>
                      <a:lnTo>
                        <a:pt x="74" y="208"/>
                      </a:lnTo>
                      <a:lnTo>
                        <a:pt x="69" y="208"/>
                      </a:lnTo>
                      <a:lnTo>
                        <a:pt x="67" y="96"/>
                      </a:lnTo>
                      <a:lnTo>
                        <a:pt x="74" y="96"/>
                      </a:lnTo>
                      <a:lnTo>
                        <a:pt x="74" y="85"/>
                      </a:lnTo>
                      <a:lnTo>
                        <a:pt x="66" y="85"/>
                      </a:lnTo>
                      <a:lnTo>
                        <a:pt x="35" y="85"/>
                      </a:lnTo>
                      <a:lnTo>
                        <a:pt x="28" y="85"/>
                      </a:lnTo>
                      <a:lnTo>
                        <a:pt x="28" y="96"/>
                      </a:lnTo>
                      <a:lnTo>
                        <a:pt x="35" y="96"/>
                      </a:lnTo>
                      <a:lnTo>
                        <a:pt x="32" y="208"/>
                      </a:lnTo>
                      <a:lnTo>
                        <a:pt x="28" y="208"/>
                      </a:lnTo>
                      <a:lnTo>
                        <a:pt x="28" y="216"/>
                      </a:lnTo>
                      <a:lnTo>
                        <a:pt x="9" y="216"/>
                      </a:lnTo>
                      <a:lnTo>
                        <a:pt x="9" y="227"/>
                      </a:lnTo>
                      <a:lnTo>
                        <a:pt x="0" y="227"/>
                      </a:lnTo>
                      <a:lnTo>
                        <a:pt x="0" y="236"/>
                      </a:lnTo>
                      <a:lnTo>
                        <a:pt x="9" y="236"/>
                      </a:lnTo>
                      <a:lnTo>
                        <a:pt x="291" y="236"/>
                      </a:lnTo>
                      <a:lnTo>
                        <a:pt x="300" y="236"/>
                      </a:lnTo>
                      <a:lnTo>
                        <a:pt x="300" y="227"/>
                      </a:lnTo>
                      <a:lnTo>
                        <a:pt x="291" y="227"/>
                      </a:lnTo>
                      <a:lnTo>
                        <a:pt x="291"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pic>
              <p:nvPicPr>
                <p:cNvPr id="152" name="Picture 28"/>
                <p:cNvPicPr>
                  <a:picLocks noChangeAspect="1" noChangeArrowheads="1"/>
                </p:cNvPicPr>
                <p:nvPr>
                  <p:custDataLst>
                    <p:tags r:id="rId8"/>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623888" y="5362575"/>
                  <a:ext cx="373062" cy="403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 name="AutoShape 30"/>
                <p:cNvSpPr>
                  <a:spLocks noChangeArrowheads="1"/>
                </p:cNvSpPr>
                <p:nvPr>
                  <p:custDataLst>
                    <p:tags r:id="rId9"/>
                  </p:custDataLst>
                </p:nvPr>
              </p:nvSpPr>
              <p:spPr bwMode="auto">
                <a:xfrm rot="3560391">
                  <a:off x="553244" y="2429669"/>
                  <a:ext cx="898525" cy="138113"/>
                </a:xfrm>
                <a:prstGeom prst="rightArrow">
                  <a:avLst>
                    <a:gd name="adj1" fmla="val 50000"/>
                    <a:gd name="adj2" fmla="val 162643"/>
                  </a:avLst>
                </a:prstGeom>
                <a:solidFill>
                  <a:srgbClr val="69696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None/>
                  </a:pPr>
                  <a:endParaRPr lang="en-US" sz="900"/>
                </a:p>
              </p:txBody>
            </p:sp>
            <p:grpSp>
              <p:nvGrpSpPr>
                <p:cNvPr id="154" name="Group 49"/>
                <p:cNvGrpSpPr>
                  <a:grpSpLocks/>
                </p:cNvGrpSpPr>
                <p:nvPr/>
              </p:nvGrpSpPr>
              <p:grpSpPr bwMode="auto">
                <a:xfrm>
                  <a:off x="458788" y="1689100"/>
                  <a:ext cx="387350" cy="314325"/>
                  <a:chOff x="1958" y="1395"/>
                  <a:chExt cx="377" cy="283"/>
                </a:xfrm>
              </p:grpSpPr>
              <p:sp>
                <p:nvSpPr>
                  <p:cNvPr id="175" name="Freeform 50"/>
                  <p:cNvSpPr>
                    <a:spLocks noEditPoints="1"/>
                  </p:cNvSpPr>
                  <p:nvPr>
                    <p:custDataLst>
                      <p:tags r:id="rId26"/>
                    </p:custDataLst>
                  </p:nvPr>
                </p:nvSpPr>
                <p:spPr bwMode="auto">
                  <a:xfrm>
                    <a:off x="1958" y="1395"/>
                    <a:ext cx="377" cy="283"/>
                  </a:xfrm>
                  <a:custGeom>
                    <a:avLst/>
                    <a:gdLst>
                      <a:gd name="T0" fmla="*/ 111 w 184"/>
                      <a:gd name="T1" fmla="*/ 23 h 138"/>
                      <a:gd name="T2" fmla="*/ 107 w 184"/>
                      <a:gd name="T3" fmla="*/ 21 h 138"/>
                      <a:gd name="T4" fmla="*/ 104 w 184"/>
                      <a:gd name="T5" fmla="*/ 26 h 138"/>
                      <a:gd name="T6" fmla="*/ 110 w 184"/>
                      <a:gd name="T7" fmla="*/ 25 h 138"/>
                      <a:gd name="T8" fmla="*/ 88 w 184"/>
                      <a:gd name="T9" fmla="*/ 31 h 138"/>
                      <a:gd name="T10" fmla="*/ 87 w 184"/>
                      <a:gd name="T11" fmla="*/ 22 h 138"/>
                      <a:gd name="T12" fmla="*/ 81 w 184"/>
                      <a:gd name="T13" fmla="*/ 23 h 138"/>
                      <a:gd name="T14" fmla="*/ 84 w 184"/>
                      <a:gd name="T15" fmla="*/ 34 h 138"/>
                      <a:gd name="T16" fmla="*/ 6 w 184"/>
                      <a:gd name="T17" fmla="*/ 0 h 138"/>
                      <a:gd name="T18" fmla="*/ 0 w 184"/>
                      <a:gd name="T19" fmla="*/ 132 h 138"/>
                      <a:gd name="T20" fmla="*/ 142 w 184"/>
                      <a:gd name="T21" fmla="*/ 138 h 138"/>
                      <a:gd name="T22" fmla="*/ 147 w 184"/>
                      <a:gd name="T23" fmla="*/ 80 h 138"/>
                      <a:gd name="T24" fmla="*/ 172 w 184"/>
                      <a:gd name="T25" fmla="*/ 85 h 138"/>
                      <a:gd name="T26" fmla="*/ 179 w 184"/>
                      <a:gd name="T27" fmla="*/ 138 h 138"/>
                      <a:gd name="T28" fmla="*/ 184 w 184"/>
                      <a:gd name="T29" fmla="*/ 6 h 138"/>
                      <a:gd name="T30" fmla="*/ 99 w 184"/>
                      <a:gd name="T31" fmla="*/ 17 h 138"/>
                      <a:gd name="T32" fmla="*/ 113 w 184"/>
                      <a:gd name="T33" fmla="*/ 18 h 138"/>
                      <a:gd name="T34" fmla="*/ 113 w 184"/>
                      <a:gd name="T35" fmla="*/ 28 h 138"/>
                      <a:gd name="T36" fmla="*/ 104 w 184"/>
                      <a:gd name="T37" fmla="*/ 30 h 138"/>
                      <a:gd name="T38" fmla="*/ 99 w 184"/>
                      <a:gd name="T39" fmla="*/ 38 h 138"/>
                      <a:gd name="T40" fmla="*/ 84 w 184"/>
                      <a:gd name="T41" fmla="*/ 16 h 138"/>
                      <a:gd name="T42" fmla="*/ 93 w 184"/>
                      <a:gd name="T43" fmla="*/ 27 h 138"/>
                      <a:gd name="T44" fmla="*/ 84 w 184"/>
                      <a:gd name="T45" fmla="*/ 38 h 138"/>
                      <a:gd name="T46" fmla="*/ 76 w 184"/>
                      <a:gd name="T47" fmla="*/ 27 h 138"/>
                      <a:gd name="T48" fmla="*/ 53 w 184"/>
                      <a:gd name="T49" fmla="*/ 17 h 138"/>
                      <a:gd name="T50" fmla="*/ 58 w 184"/>
                      <a:gd name="T51" fmla="*/ 25 h 138"/>
                      <a:gd name="T52" fmla="*/ 65 w 184"/>
                      <a:gd name="T53" fmla="*/ 17 h 138"/>
                      <a:gd name="T54" fmla="*/ 70 w 184"/>
                      <a:gd name="T55" fmla="*/ 38 h 138"/>
                      <a:gd name="T56" fmla="*/ 65 w 184"/>
                      <a:gd name="T57" fmla="*/ 29 h 138"/>
                      <a:gd name="T58" fmla="*/ 58 w 184"/>
                      <a:gd name="T59" fmla="*/ 38 h 138"/>
                      <a:gd name="T60" fmla="*/ 53 w 184"/>
                      <a:gd name="T61" fmla="*/ 17 h 138"/>
                      <a:gd name="T62" fmla="*/ 32 w 184"/>
                      <a:gd name="T63" fmla="*/ 23 h 138"/>
                      <a:gd name="T64" fmla="*/ 39 w 184"/>
                      <a:gd name="T65" fmla="*/ 16 h 138"/>
                      <a:gd name="T66" fmla="*/ 43 w 184"/>
                      <a:gd name="T67" fmla="*/ 23 h 138"/>
                      <a:gd name="T68" fmla="*/ 36 w 184"/>
                      <a:gd name="T69" fmla="*/ 22 h 138"/>
                      <a:gd name="T70" fmla="*/ 45 w 184"/>
                      <a:gd name="T71" fmla="*/ 26 h 138"/>
                      <a:gd name="T72" fmla="*/ 45 w 184"/>
                      <a:gd name="T73" fmla="*/ 36 h 138"/>
                      <a:gd name="T74" fmla="*/ 30 w 184"/>
                      <a:gd name="T75" fmla="*/ 32 h 138"/>
                      <a:gd name="T76" fmla="*/ 39 w 184"/>
                      <a:gd name="T77" fmla="*/ 34 h 138"/>
                      <a:gd name="T78" fmla="*/ 39 w 184"/>
                      <a:gd name="T79" fmla="*/ 29 h 138"/>
                      <a:gd name="T80" fmla="*/ 126 w 184"/>
                      <a:gd name="T81" fmla="*/ 129 h 138"/>
                      <a:gd name="T82" fmla="*/ 11 w 184"/>
                      <a:gd name="T83" fmla="*/ 124 h 138"/>
                      <a:gd name="T84" fmla="*/ 17 w 184"/>
                      <a:gd name="T85" fmla="*/ 53 h 138"/>
                      <a:gd name="T86" fmla="*/ 132 w 184"/>
                      <a:gd name="T87" fmla="*/ 58 h 138"/>
                      <a:gd name="T88" fmla="*/ 19 w 184"/>
                      <a:gd name="T89" fmla="*/ 85 h 138"/>
                      <a:gd name="T90" fmla="*/ 38 w 184"/>
                      <a:gd name="T91" fmla="*/ 66 h 138"/>
                      <a:gd name="T92" fmla="*/ 36 w 184"/>
                      <a:gd name="T93" fmla="*/ 64 h 138"/>
                      <a:gd name="T94" fmla="*/ 18 w 184"/>
                      <a:gd name="T95" fmla="*/ 85 h 138"/>
                      <a:gd name="T96" fmla="*/ 51 w 184"/>
                      <a:gd name="T97" fmla="*/ 76 h 138"/>
                      <a:gd name="T98" fmla="*/ 32 w 184"/>
                      <a:gd name="T99" fmla="*/ 97 h 138"/>
                      <a:gd name="T100" fmla="*/ 34 w 184"/>
                      <a:gd name="T101" fmla="*/ 97 h 138"/>
                      <a:gd name="T102" fmla="*/ 53 w 184"/>
                      <a:gd name="T103" fmla="*/ 76 h 138"/>
                      <a:gd name="T104" fmla="*/ 55 w 184"/>
                      <a:gd name="T105" fmla="*/ 60 h 138"/>
                      <a:gd name="T106" fmla="*/ 15 w 184"/>
                      <a:gd name="T107" fmla="*/ 101 h 138"/>
                      <a:gd name="T108" fmla="*/ 17 w 184"/>
                      <a:gd name="T109" fmla="*/ 101 h 138"/>
                      <a:gd name="T110" fmla="*/ 57 w 184"/>
                      <a:gd name="T111"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138">
                        <a:moveTo>
                          <a:pt x="110" y="25"/>
                        </a:moveTo>
                        <a:cubicBezTo>
                          <a:pt x="110" y="25"/>
                          <a:pt x="111" y="24"/>
                          <a:pt x="111" y="23"/>
                        </a:cubicBezTo>
                        <a:cubicBezTo>
                          <a:pt x="111" y="22"/>
                          <a:pt x="110" y="22"/>
                          <a:pt x="110" y="21"/>
                        </a:cubicBezTo>
                        <a:cubicBezTo>
                          <a:pt x="109" y="21"/>
                          <a:pt x="108" y="21"/>
                          <a:pt x="107" y="21"/>
                        </a:cubicBezTo>
                        <a:cubicBezTo>
                          <a:pt x="104" y="21"/>
                          <a:pt x="104" y="21"/>
                          <a:pt x="104" y="21"/>
                        </a:cubicBezTo>
                        <a:cubicBezTo>
                          <a:pt x="104" y="26"/>
                          <a:pt x="104" y="26"/>
                          <a:pt x="104" y="26"/>
                        </a:cubicBezTo>
                        <a:cubicBezTo>
                          <a:pt x="107" y="26"/>
                          <a:pt x="107" y="26"/>
                          <a:pt x="107" y="26"/>
                        </a:cubicBezTo>
                        <a:cubicBezTo>
                          <a:pt x="108" y="26"/>
                          <a:pt x="109" y="26"/>
                          <a:pt x="110" y="25"/>
                        </a:cubicBezTo>
                        <a:close/>
                        <a:moveTo>
                          <a:pt x="84" y="34"/>
                        </a:moveTo>
                        <a:cubicBezTo>
                          <a:pt x="86" y="34"/>
                          <a:pt x="87" y="33"/>
                          <a:pt x="88" y="31"/>
                        </a:cubicBezTo>
                        <a:cubicBezTo>
                          <a:pt x="88" y="30"/>
                          <a:pt x="88" y="28"/>
                          <a:pt x="88" y="27"/>
                        </a:cubicBezTo>
                        <a:cubicBezTo>
                          <a:pt x="88" y="26"/>
                          <a:pt x="88" y="24"/>
                          <a:pt x="87" y="22"/>
                        </a:cubicBezTo>
                        <a:cubicBezTo>
                          <a:pt x="87" y="21"/>
                          <a:pt x="86" y="20"/>
                          <a:pt x="84" y="20"/>
                        </a:cubicBezTo>
                        <a:cubicBezTo>
                          <a:pt x="83" y="20"/>
                          <a:pt x="82" y="21"/>
                          <a:pt x="81" y="23"/>
                        </a:cubicBezTo>
                        <a:cubicBezTo>
                          <a:pt x="81" y="24"/>
                          <a:pt x="81" y="26"/>
                          <a:pt x="81" y="27"/>
                        </a:cubicBezTo>
                        <a:cubicBezTo>
                          <a:pt x="81" y="30"/>
                          <a:pt x="81" y="34"/>
                          <a:pt x="84" y="34"/>
                        </a:cubicBezTo>
                        <a:close/>
                        <a:moveTo>
                          <a:pt x="179" y="0"/>
                        </a:moveTo>
                        <a:cubicBezTo>
                          <a:pt x="6" y="0"/>
                          <a:pt x="6" y="0"/>
                          <a:pt x="6" y="0"/>
                        </a:cubicBezTo>
                        <a:cubicBezTo>
                          <a:pt x="3" y="0"/>
                          <a:pt x="0" y="3"/>
                          <a:pt x="0" y="6"/>
                        </a:cubicBezTo>
                        <a:cubicBezTo>
                          <a:pt x="0" y="132"/>
                          <a:pt x="0" y="132"/>
                          <a:pt x="0" y="132"/>
                        </a:cubicBezTo>
                        <a:cubicBezTo>
                          <a:pt x="0" y="135"/>
                          <a:pt x="3" y="138"/>
                          <a:pt x="6" y="138"/>
                        </a:cubicBezTo>
                        <a:cubicBezTo>
                          <a:pt x="142" y="138"/>
                          <a:pt x="142" y="138"/>
                          <a:pt x="142" y="138"/>
                        </a:cubicBezTo>
                        <a:cubicBezTo>
                          <a:pt x="142" y="85"/>
                          <a:pt x="142" y="85"/>
                          <a:pt x="142" y="85"/>
                        </a:cubicBezTo>
                        <a:cubicBezTo>
                          <a:pt x="142" y="82"/>
                          <a:pt x="145" y="80"/>
                          <a:pt x="147" y="80"/>
                        </a:cubicBezTo>
                        <a:cubicBezTo>
                          <a:pt x="167" y="80"/>
                          <a:pt x="167" y="80"/>
                          <a:pt x="167" y="80"/>
                        </a:cubicBezTo>
                        <a:cubicBezTo>
                          <a:pt x="170" y="80"/>
                          <a:pt x="172" y="82"/>
                          <a:pt x="172" y="85"/>
                        </a:cubicBezTo>
                        <a:cubicBezTo>
                          <a:pt x="172" y="138"/>
                          <a:pt x="172" y="138"/>
                          <a:pt x="172" y="138"/>
                        </a:cubicBezTo>
                        <a:cubicBezTo>
                          <a:pt x="179" y="138"/>
                          <a:pt x="179" y="138"/>
                          <a:pt x="179" y="138"/>
                        </a:cubicBezTo>
                        <a:cubicBezTo>
                          <a:pt x="182" y="138"/>
                          <a:pt x="184" y="135"/>
                          <a:pt x="184" y="132"/>
                        </a:cubicBezTo>
                        <a:cubicBezTo>
                          <a:pt x="184" y="6"/>
                          <a:pt x="184" y="6"/>
                          <a:pt x="184" y="6"/>
                        </a:cubicBezTo>
                        <a:cubicBezTo>
                          <a:pt x="184" y="3"/>
                          <a:pt x="182" y="0"/>
                          <a:pt x="179" y="0"/>
                        </a:cubicBezTo>
                        <a:close/>
                        <a:moveTo>
                          <a:pt x="99" y="17"/>
                        </a:moveTo>
                        <a:cubicBezTo>
                          <a:pt x="107" y="17"/>
                          <a:pt x="107" y="17"/>
                          <a:pt x="107" y="17"/>
                        </a:cubicBezTo>
                        <a:cubicBezTo>
                          <a:pt x="109" y="17"/>
                          <a:pt x="111" y="17"/>
                          <a:pt x="113" y="18"/>
                        </a:cubicBezTo>
                        <a:cubicBezTo>
                          <a:pt x="115" y="19"/>
                          <a:pt x="116" y="21"/>
                          <a:pt x="116" y="23"/>
                        </a:cubicBezTo>
                        <a:cubicBezTo>
                          <a:pt x="116" y="25"/>
                          <a:pt x="115" y="27"/>
                          <a:pt x="113" y="28"/>
                        </a:cubicBezTo>
                        <a:cubicBezTo>
                          <a:pt x="112" y="30"/>
                          <a:pt x="110" y="30"/>
                          <a:pt x="107" y="30"/>
                        </a:cubicBezTo>
                        <a:cubicBezTo>
                          <a:pt x="104" y="30"/>
                          <a:pt x="104" y="30"/>
                          <a:pt x="104" y="30"/>
                        </a:cubicBezTo>
                        <a:cubicBezTo>
                          <a:pt x="104" y="38"/>
                          <a:pt x="104" y="38"/>
                          <a:pt x="104" y="38"/>
                        </a:cubicBezTo>
                        <a:cubicBezTo>
                          <a:pt x="99" y="38"/>
                          <a:pt x="99" y="38"/>
                          <a:pt x="99" y="38"/>
                        </a:cubicBezTo>
                        <a:lnTo>
                          <a:pt x="99" y="17"/>
                        </a:lnTo>
                        <a:close/>
                        <a:moveTo>
                          <a:pt x="84" y="16"/>
                        </a:moveTo>
                        <a:cubicBezTo>
                          <a:pt x="87" y="16"/>
                          <a:pt x="89" y="17"/>
                          <a:pt x="91" y="20"/>
                        </a:cubicBezTo>
                        <a:cubicBezTo>
                          <a:pt x="93" y="22"/>
                          <a:pt x="93" y="25"/>
                          <a:pt x="93" y="27"/>
                        </a:cubicBezTo>
                        <a:cubicBezTo>
                          <a:pt x="93" y="29"/>
                          <a:pt x="93" y="32"/>
                          <a:pt x="91" y="34"/>
                        </a:cubicBezTo>
                        <a:cubicBezTo>
                          <a:pt x="90" y="37"/>
                          <a:pt x="87" y="38"/>
                          <a:pt x="84" y="38"/>
                        </a:cubicBezTo>
                        <a:cubicBezTo>
                          <a:pt x="82" y="38"/>
                          <a:pt x="79" y="37"/>
                          <a:pt x="78" y="35"/>
                        </a:cubicBezTo>
                        <a:cubicBezTo>
                          <a:pt x="76" y="32"/>
                          <a:pt x="76" y="30"/>
                          <a:pt x="76" y="27"/>
                        </a:cubicBezTo>
                        <a:cubicBezTo>
                          <a:pt x="76" y="22"/>
                          <a:pt x="78" y="16"/>
                          <a:pt x="84" y="16"/>
                        </a:cubicBezTo>
                        <a:close/>
                        <a:moveTo>
                          <a:pt x="53" y="17"/>
                        </a:moveTo>
                        <a:cubicBezTo>
                          <a:pt x="58" y="17"/>
                          <a:pt x="58" y="17"/>
                          <a:pt x="58" y="17"/>
                        </a:cubicBezTo>
                        <a:cubicBezTo>
                          <a:pt x="58" y="25"/>
                          <a:pt x="58" y="25"/>
                          <a:pt x="58" y="25"/>
                        </a:cubicBezTo>
                        <a:cubicBezTo>
                          <a:pt x="65" y="25"/>
                          <a:pt x="65" y="25"/>
                          <a:pt x="65" y="25"/>
                        </a:cubicBezTo>
                        <a:cubicBezTo>
                          <a:pt x="65" y="17"/>
                          <a:pt x="65" y="17"/>
                          <a:pt x="65" y="17"/>
                        </a:cubicBezTo>
                        <a:cubicBezTo>
                          <a:pt x="70" y="17"/>
                          <a:pt x="70" y="17"/>
                          <a:pt x="70" y="17"/>
                        </a:cubicBezTo>
                        <a:cubicBezTo>
                          <a:pt x="70" y="38"/>
                          <a:pt x="70" y="38"/>
                          <a:pt x="70" y="38"/>
                        </a:cubicBezTo>
                        <a:cubicBezTo>
                          <a:pt x="65" y="38"/>
                          <a:pt x="65" y="38"/>
                          <a:pt x="65" y="38"/>
                        </a:cubicBezTo>
                        <a:cubicBezTo>
                          <a:pt x="65" y="29"/>
                          <a:pt x="65" y="29"/>
                          <a:pt x="65" y="29"/>
                        </a:cubicBezTo>
                        <a:cubicBezTo>
                          <a:pt x="58" y="29"/>
                          <a:pt x="58" y="29"/>
                          <a:pt x="58" y="29"/>
                        </a:cubicBezTo>
                        <a:cubicBezTo>
                          <a:pt x="58" y="38"/>
                          <a:pt x="58" y="38"/>
                          <a:pt x="58" y="38"/>
                        </a:cubicBezTo>
                        <a:cubicBezTo>
                          <a:pt x="53" y="38"/>
                          <a:pt x="53" y="38"/>
                          <a:pt x="53" y="38"/>
                        </a:cubicBezTo>
                        <a:lnTo>
                          <a:pt x="53" y="17"/>
                        </a:lnTo>
                        <a:close/>
                        <a:moveTo>
                          <a:pt x="39" y="29"/>
                        </a:moveTo>
                        <a:cubicBezTo>
                          <a:pt x="35" y="29"/>
                          <a:pt x="32" y="28"/>
                          <a:pt x="32" y="23"/>
                        </a:cubicBezTo>
                        <a:cubicBezTo>
                          <a:pt x="32" y="21"/>
                          <a:pt x="32" y="19"/>
                          <a:pt x="34" y="18"/>
                        </a:cubicBezTo>
                        <a:cubicBezTo>
                          <a:pt x="35" y="17"/>
                          <a:pt x="37" y="16"/>
                          <a:pt x="39" y="16"/>
                        </a:cubicBezTo>
                        <a:cubicBezTo>
                          <a:pt x="43" y="16"/>
                          <a:pt x="46" y="18"/>
                          <a:pt x="47" y="21"/>
                        </a:cubicBezTo>
                        <a:cubicBezTo>
                          <a:pt x="43" y="23"/>
                          <a:pt x="43" y="23"/>
                          <a:pt x="43" y="23"/>
                        </a:cubicBezTo>
                        <a:cubicBezTo>
                          <a:pt x="42" y="21"/>
                          <a:pt x="41" y="20"/>
                          <a:pt x="39" y="20"/>
                        </a:cubicBezTo>
                        <a:cubicBezTo>
                          <a:pt x="38" y="20"/>
                          <a:pt x="36" y="21"/>
                          <a:pt x="36" y="22"/>
                        </a:cubicBezTo>
                        <a:cubicBezTo>
                          <a:pt x="36" y="24"/>
                          <a:pt x="38" y="24"/>
                          <a:pt x="39" y="24"/>
                        </a:cubicBezTo>
                        <a:cubicBezTo>
                          <a:pt x="41" y="25"/>
                          <a:pt x="43" y="25"/>
                          <a:pt x="45" y="26"/>
                        </a:cubicBezTo>
                        <a:cubicBezTo>
                          <a:pt x="46" y="27"/>
                          <a:pt x="47" y="29"/>
                          <a:pt x="47" y="31"/>
                        </a:cubicBezTo>
                        <a:cubicBezTo>
                          <a:pt x="47" y="33"/>
                          <a:pt x="47" y="35"/>
                          <a:pt x="45" y="36"/>
                        </a:cubicBezTo>
                        <a:cubicBezTo>
                          <a:pt x="43" y="37"/>
                          <a:pt x="41" y="38"/>
                          <a:pt x="39" y="38"/>
                        </a:cubicBezTo>
                        <a:cubicBezTo>
                          <a:pt x="35" y="38"/>
                          <a:pt x="31" y="36"/>
                          <a:pt x="30" y="32"/>
                        </a:cubicBezTo>
                        <a:cubicBezTo>
                          <a:pt x="35" y="31"/>
                          <a:pt x="35" y="31"/>
                          <a:pt x="35" y="31"/>
                        </a:cubicBezTo>
                        <a:cubicBezTo>
                          <a:pt x="36" y="33"/>
                          <a:pt x="37" y="34"/>
                          <a:pt x="39" y="34"/>
                        </a:cubicBezTo>
                        <a:cubicBezTo>
                          <a:pt x="41" y="34"/>
                          <a:pt x="43" y="33"/>
                          <a:pt x="43" y="32"/>
                        </a:cubicBezTo>
                        <a:cubicBezTo>
                          <a:pt x="43" y="30"/>
                          <a:pt x="40" y="30"/>
                          <a:pt x="39" y="29"/>
                        </a:cubicBezTo>
                        <a:close/>
                        <a:moveTo>
                          <a:pt x="132" y="124"/>
                        </a:moveTo>
                        <a:cubicBezTo>
                          <a:pt x="132" y="127"/>
                          <a:pt x="129" y="129"/>
                          <a:pt x="126" y="129"/>
                        </a:cubicBezTo>
                        <a:cubicBezTo>
                          <a:pt x="17" y="129"/>
                          <a:pt x="17" y="129"/>
                          <a:pt x="17" y="129"/>
                        </a:cubicBezTo>
                        <a:cubicBezTo>
                          <a:pt x="14" y="129"/>
                          <a:pt x="11" y="127"/>
                          <a:pt x="11" y="124"/>
                        </a:cubicBezTo>
                        <a:cubicBezTo>
                          <a:pt x="11" y="58"/>
                          <a:pt x="11" y="58"/>
                          <a:pt x="11" y="58"/>
                        </a:cubicBezTo>
                        <a:cubicBezTo>
                          <a:pt x="11" y="55"/>
                          <a:pt x="14" y="53"/>
                          <a:pt x="17" y="53"/>
                        </a:cubicBezTo>
                        <a:cubicBezTo>
                          <a:pt x="126" y="53"/>
                          <a:pt x="126" y="53"/>
                          <a:pt x="126" y="53"/>
                        </a:cubicBezTo>
                        <a:cubicBezTo>
                          <a:pt x="129" y="53"/>
                          <a:pt x="132" y="55"/>
                          <a:pt x="132" y="58"/>
                        </a:cubicBezTo>
                        <a:lnTo>
                          <a:pt x="132" y="124"/>
                        </a:lnTo>
                        <a:close/>
                        <a:moveTo>
                          <a:pt x="19" y="85"/>
                        </a:moveTo>
                        <a:cubicBezTo>
                          <a:pt x="19" y="85"/>
                          <a:pt x="20" y="85"/>
                          <a:pt x="20" y="85"/>
                        </a:cubicBezTo>
                        <a:cubicBezTo>
                          <a:pt x="38" y="66"/>
                          <a:pt x="38" y="66"/>
                          <a:pt x="38" y="66"/>
                        </a:cubicBezTo>
                        <a:cubicBezTo>
                          <a:pt x="39" y="66"/>
                          <a:pt x="39" y="65"/>
                          <a:pt x="38" y="64"/>
                        </a:cubicBezTo>
                        <a:cubicBezTo>
                          <a:pt x="38" y="64"/>
                          <a:pt x="37" y="64"/>
                          <a:pt x="36" y="64"/>
                        </a:cubicBezTo>
                        <a:cubicBezTo>
                          <a:pt x="18" y="83"/>
                          <a:pt x="18" y="83"/>
                          <a:pt x="18" y="83"/>
                        </a:cubicBezTo>
                        <a:cubicBezTo>
                          <a:pt x="17" y="83"/>
                          <a:pt x="17" y="84"/>
                          <a:pt x="18" y="85"/>
                        </a:cubicBezTo>
                        <a:cubicBezTo>
                          <a:pt x="18" y="85"/>
                          <a:pt x="18" y="85"/>
                          <a:pt x="19" y="85"/>
                        </a:cubicBezTo>
                        <a:close/>
                        <a:moveTo>
                          <a:pt x="51" y="76"/>
                        </a:moveTo>
                        <a:cubicBezTo>
                          <a:pt x="32" y="95"/>
                          <a:pt x="32" y="95"/>
                          <a:pt x="32" y="95"/>
                        </a:cubicBezTo>
                        <a:cubicBezTo>
                          <a:pt x="32" y="96"/>
                          <a:pt x="32" y="97"/>
                          <a:pt x="32" y="97"/>
                        </a:cubicBezTo>
                        <a:cubicBezTo>
                          <a:pt x="33" y="97"/>
                          <a:pt x="33" y="98"/>
                          <a:pt x="33" y="98"/>
                        </a:cubicBezTo>
                        <a:cubicBezTo>
                          <a:pt x="34" y="98"/>
                          <a:pt x="34" y="97"/>
                          <a:pt x="34" y="97"/>
                        </a:cubicBezTo>
                        <a:cubicBezTo>
                          <a:pt x="53" y="79"/>
                          <a:pt x="53" y="79"/>
                          <a:pt x="53" y="79"/>
                        </a:cubicBezTo>
                        <a:cubicBezTo>
                          <a:pt x="54" y="78"/>
                          <a:pt x="54" y="77"/>
                          <a:pt x="53" y="76"/>
                        </a:cubicBezTo>
                        <a:cubicBezTo>
                          <a:pt x="52" y="76"/>
                          <a:pt x="51" y="76"/>
                          <a:pt x="51" y="76"/>
                        </a:cubicBezTo>
                        <a:close/>
                        <a:moveTo>
                          <a:pt x="55" y="60"/>
                        </a:moveTo>
                        <a:cubicBezTo>
                          <a:pt x="15" y="99"/>
                          <a:pt x="15" y="99"/>
                          <a:pt x="15" y="99"/>
                        </a:cubicBezTo>
                        <a:cubicBezTo>
                          <a:pt x="15" y="100"/>
                          <a:pt x="15" y="101"/>
                          <a:pt x="15" y="101"/>
                        </a:cubicBezTo>
                        <a:cubicBezTo>
                          <a:pt x="15" y="101"/>
                          <a:pt x="16" y="102"/>
                          <a:pt x="16" y="102"/>
                        </a:cubicBezTo>
                        <a:cubicBezTo>
                          <a:pt x="17" y="102"/>
                          <a:pt x="17" y="101"/>
                          <a:pt x="17" y="101"/>
                        </a:cubicBezTo>
                        <a:cubicBezTo>
                          <a:pt x="57" y="62"/>
                          <a:pt x="57" y="62"/>
                          <a:pt x="57" y="62"/>
                        </a:cubicBezTo>
                        <a:cubicBezTo>
                          <a:pt x="57" y="61"/>
                          <a:pt x="57" y="60"/>
                          <a:pt x="57" y="60"/>
                        </a:cubicBezTo>
                        <a:cubicBezTo>
                          <a:pt x="56" y="59"/>
                          <a:pt x="55" y="59"/>
                          <a:pt x="55" y="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sp>
                <p:nvSpPr>
                  <p:cNvPr id="176" name="Rectangle 51"/>
                  <p:cNvSpPr>
                    <a:spLocks noChangeArrowheads="1"/>
                  </p:cNvSpPr>
                  <p:nvPr/>
                </p:nvSpPr>
                <p:spPr bwMode="auto">
                  <a:xfrm>
                    <a:off x="2014" y="1423"/>
                    <a:ext cx="227" cy="57"/>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None/>
                    </a:pPr>
                    <a:endParaRPr lang="en-US" sz="900"/>
                  </a:p>
                </p:txBody>
              </p:sp>
            </p:grpSp>
            <p:sp>
              <p:nvSpPr>
                <p:cNvPr id="155" name="Rectangle 52"/>
                <p:cNvSpPr>
                  <a:spLocks noChangeArrowheads="1"/>
                </p:cNvSpPr>
                <p:nvPr/>
              </p:nvSpPr>
              <p:spPr bwMode="auto">
                <a:xfrm>
                  <a:off x="467008" y="1711314"/>
                  <a:ext cx="349334" cy="94409"/>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buNone/>
                  </a:pPr>
                  <a:r>
                    <a:rPr lang="en-GB" sz="300" b="1">
                      <a:solidFill>
                        <a:schemeClr val="bg1"/>
                      </a:solidFill>
                      <a:cs typeface="Arial" charset="0"/>
                    </a:rPr>
                    <a:t>TELCO</a:t>
                  </a:r>
                </a:p>
              </p:txBody>
            </p:sp>
            <p:sp>
              <p:nvSpPr>
                <p:cNvPr id="156" name="AutoShape 53"/>
                <p:cNvSpPr>
                  <a:spLocks noChangeArrowheads="1"/>
                </p:cNvSpPr>
                <p:nvPr>
                  <p:custDataLst>
                    <p:tags r:id="rId10"/>
                  </p:custDataLst>
                </p:nvPr>
              </p:nvSpPr>
              <p:spPr bwMode="auto">
                <a:xfrm rot="7210982">
                  <a:off x="560388" y="4843463"/>
                  <a:ext cx="898525" cy="136525"/>
                </a:xfrm>
                <a:prstGeom prst="rightArrow">
                  <a:avLst>
                    <a:gd name="adj1" fmla="val 50000"/>
                    <a:gd name="adj2" fmla="val 164535"/>
                  </a:avLst>
                </a:prstGeom>
                <a:solidFill>
                  <a:srgbClr val="69696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None/>
                  </a:pPr>
                  <a:endParaRPr lang="en-US" sz="900"/>
                </a:p>
              </p:txBody>
            </p:sp>
            <p:grpSp>
              <p:nvGrpSpPr>
                <p:cNvPr id="157" name="Group 55"/>
                <p:cNvGrpSpPr>
                  <a:grpSpLocks/>
                </p:cNvGrpSpPr>
                <p:nvPr>
                  <p:custDataLst>
                    <p:tags r:id="rId11"/>
                  </p:custDataLst>
                </p:nvPr>
              </p:nvGrpSpPr>
              <p:grpSpPr bwMode="auto">
                <a:xfrm>
                  <a:off x="1623575" y="5559425"/>
                  <a:ext cx="414775" cy="295275"/>
                  <a:chOff x="1337" y="2627"/>
                  <a:chExt cx="486" cy="233"/>
                </a:xfrm>
              </p:grpSpPr>
              <p:sp>
                <p:nvSpPr>
                  <p:cNvPr id="172" name="Freeform 56"/>
                  <p:cNvSpPr>
                    <a:spLocks/>
                  </p:cNvSpPr>
                  <p:nvPr>
                    <p:custDataLst>
                      <p:tags r:id="rId23"/>
                    </p:custDataLst>
                  </p:nvPr>
                </p:nvSpPr>
                <p:spPr bwMode="auto">
                  <a:xfrm>
                    <a:off x="1472" y="2627"/>
                    <a:ext cx="216" cy="233"/>
                  </a:xfrm>
                  <a:custGeom>
                    <a:avLst/>
                    <a:gdLst>
                      <a:gd name="T0" fmla="*/ 76 w 97"/>
                      <a:gd name="T1" fmla="*/ 26 h 114"/>
                      <a:gd name="T2" fmla="*/ 76 w 97"/>
                      <a:gd name="T3" fmla="*/ 7 h 114"/>
                      <a:gd name="T4" fmla="*/ 48 w 97"/>
                      <a:gd name="T5" fmla="*/ 0 h 114"/>
                      <a:gd name="T6" fmla="*/ 20 w 97"/>
                      <a:gd name="T7" fmla="*/ 7 h 114"/>
                      <a:gd name="T8" fmla="*/ 20 w 97"/>
                      <a:gd name="T9" fmla="*/ 26 h 114"/>
                      <a:gd name="T10" fmla="*/ 0 w 97"/>
                      <a:gd name="T11" fmla="*/ 114 h 114"/>
                      <a:gd name="T12" fmla="*/ 97 w 97"/>
                      <a:gd name="T13" fmla="*/ 114 h 114"/>
                      <a:gd name="T14" fmla="*/ 76 w 97"/>
                      <a:gd name="T15" fmla="*/ 2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14">
                        <a:moveTo>
                          <a:pt x="76" y="26"/>
                        </a:moveTo>
                        <a:cubicBezTo>
                          <a:pt x="76" y="7"/>
                          <a:pt x="76" y="7"/>
                          <a:pt x="76" y="7"/>
                        </a:cubicBezTo>
                        <a:cubicBezTo>
                          <a:pt x="76" y="3"/>
                          <a:pt x="64" y="0"/>
                          <a:pt x="48" y="0"/>
                        </a:cubicBezTo>
                        <a:cubicBezTo>
                          <a:pt x="33" y="0"/>
                          <a:pt x="20" y="3"/>
                          <a:pt x="20" y="7"/>
                        </a:cubicBezTo>
                        <a:cubicBezTo>
                          <a:pt x="20" y="26"/>
                          <a:pt x="20" y="26"/>
                          <a:pt x="20" y="26"/>
                        </a:cubicBezTo>
                        <a:cubicBezTo>
                          <a:pt x="20" y="26"/>
                          <a:pt x="13" y="96"/>
                          <a:pt x="0" y="114"/>
                        </a:cubicBezTo>
                        <a:cubicBezTo>
                          <a:pt x="97" y="114"/>
                          <a:pt x="97" y="114"/>
                          <a:pt x="97" y="114"/>
                        </a:cubicBezTo>
                        <a:cubicBezTo>
                          <a:pt x="84" y="96"/>
                          <a:pt x="76" y="26"/>
                          <a:pt x="76"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sp>
                <p:nvSpPr>
                  <p:cNvPr id="173" name="Freeform 57"/>
                  <p:cNvSpPr>
                    <a:spLocks/>
                  </p:cNvSpPr>
                  <p:nvPr>
                    <p:custDataLst>
                      <p:tags r:id="rId24"/>
                    </p:custDataLst>
                  </p:nvPr>
                </p:nvSpPr>
                <p:spPr bwMode="auto">
                  <a:xfrm>
                    <a:off x="1673" y="2661"/>
                    <a:ext cx="150" cy="199"/>
                  </a:xfrm>
                  <a:custGeom>
                    <a:avLst/>
                    <a:gdLst>
                      <a:gd name="T0" fmla="*/ 51 w 68"/>
                      <a:gd name="T1" fmla="*/ 22 h 97"/>
                      <a:gd name="T2" fmla="*/ 51 w 68"/>
                      <a:gd name="T3" fmla="*/ 6 h 97"/>
                      <a:gd name="T4" fmla="*/ 27 w 68"/>
                      <a:gd name="T5" fmla="*/ 0 h 97"/>
                      <a:gd name="T6" fmla="*/ 3 w 68"/>
                      <a:gd name="T7" fmla="*/ 6 h 97"/>
                      <a:gd name="T8" fmla="*/ 3 w 68"/>
                      <a:gd name="T9" fmla="*/ 22 h 97"/>
                      <a:gd name="T10" fmla="*/ 0 w 68"/>
                      <a:gd name="T11" fmla="*/ 45 h 97"/>
                      <a:gd name="T12" fmla="*/ 15 w 68"/>
                      <a:gd name="T13" fmla="*/ 97 h 97"/>
                      <a:gd name="T14" fmla="*/ 68 w 68"/>
                      <a:gd name="T15" fmla="*/ 97 h 97"/>
                      <a:gd name="T16" fmla="*/ 51 w 68"/>
                      <a:gd name="T17"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7">
                        <a:moveTo>
                          <a:pt x="51" y="22"/>
                        </a:moveTo>
                        <a:cubicBezTo>
                          <a:pt x="51" y="6"/>
                          <a:pt x="51" y="6"/>
                          <a:pt x="51" y="6"/>
                        </a:cubicBezTo>
                        <a:cubicBezTo>
                          <a:pt x="51" y="3"/>
                          <a:pt x="40" y="0"/>
                          <a:pt x="27" y="0"/>
                        </a:cubicBezTo>
                        <a:cubicBezTo>
                          <a:pt x="13" y="0"/>
                          <a:pt x="3" y="3"/>
                          <a:pt x="3" y="6"/>
                        </a:cubicBezTo>
                        <a:cubicBezTo>
                          <a:pt x="3" y="22"/>
                          <a:pt x="3" y="22"/>
                          <a:pt x="3" y="22"/>
                        </a:cubicBezTo>
                        <a:cubicBezTo>
                          <a:pt x="3" y="22"/>
                          <a:pt x="2" y="32"/>
                          <a:pt x="0" y="45"/>
                        </a:cubicBezTo>
                        <a:cubicBezTo>
                          <a:pt x="3" y="65"/>
                          <a:pt x="8" y="88"/>
                          <a:pt x="15" y="97"/>
                        </a:cubicBezTo>
                        <a:cubicBezTo>
                          <a:pt x="68" y="97"/>
                          <a:pt x="68" y="97"/>
                          <a:pt x="68" y="97"/>
                        </a:cubicBezTo>
                        <a:cubicBezTo>
                          <a:pt x="57" y="82"/>
                          <a:pt x="51" y="22"/>
                          <a:pt x="51"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sp>
                <p:nvSpPr>
                  <p:cNvPr id="174" name="Freeform 58"/>
                  <p:cNvSpPr>
                    <a:spLocks/>
                  </p:cNvSpPr>
                  <p:nvPr>
                    <p:custDataLst>
                      <p:tags r:id="rId25"/>
                    </p:custDataLst>
                  </p:nvPr>
                </p:nvSpPr>
                <p:spPr bwMode="auto">
                  <a:xfrm>
                    <a:off x="1337" y="2661"/>
                    <a:ext cx="152" cy="199"/>
                  </a:xfrm>
                  <a:custGeom>
                    <a:avLst/>
                    <a:gdLst>
                      <a:gd name="T0" fmla="*/ 65 w 68"/>
                      <a:gd name="T1" fmla="*/ 22 h 97"/>
                      <a:gd name="T2" fmla="*/ 65 w 68"/>
                      <a:gd name="T3" fmla="*/ 6 h 97"/>
                      <a:gd name="T4" fmla="*/ 41 w 68"/>
                      <a:gd name="T5" fmla="*/ 0 h 97"/>
                      <a:gd name="T6" fmla="*/ 17 w 68"/>
                      <a:gd name="T7" fmla="*/ 6 h 97"/>
                      <a:gd name="T8" fmla="*/ 17 w 68"/>
                      <a:gd name="T9" fmla="*/ 22 h 97"/>
                      <a:gd name="T10" fmla="*/ 0 w 68"/>
                      <a:gd name="T11" fmla="*/ 97 h 97"/>
                      <a:gd name="T12" fmla="*/ 53 w 68"/>
                      <a:gd name="T13" fmla="*/ 97 h 97"/>
                      <a:gd name="T14" fmla="*/ 68 w 68"/>
                      <a:gd name="T15" fmla="*/ 45 h 97"/>
                      <a:gd name="T16" fmla="*/ 65 w 68"/>
                      <a:gd name="T17"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7">
                        <a:moveTo>
                          <a:pt x="65" y="22"/>
                        </a:moveTo>
                        <a:cubicBezTo>
                          <a:pt x="65" y="6"/>
                          <a:pt x="65" y="6"/>
                          <a:pt x="65" y="6"/>
                        </a:cubicBezTo>
                        <a:cubicBezTo>
                          <a:pt x="65" y="3"/>
                          <a:pt x="54" y="0"/>
                          <a:pt x="41" y="0"/>
                        </a:cubicBezTo>
                        <a:cubicBezTo>
                          <a:pt x="28" y="0"/>
                          <a:pt x="17" y="3"/>
                          <a:pt x="17" y="6"/>
                        </a:cubicBezTo>
                        <a:cubicBezTo>
                          <a:pt x="17" y="22"/>
                          <a:pt x="17" y="22"/>
                          <a:pt x="17" y="22"/>
                        </a:cubicBezTo>
                        <a:cubicBezTo>
                          <a:pt x="17" y="22"/>
                          <a:pt x="11" y="82"/>
                          <a:pt x="0" y="97"/>
                        </a:cubicBezTo>
                        <a:cubicBezTo>
                          <a:pt x="53" y="97"/>
                          <a:pt x="53" y="97"/>
                          <a:pt x="53" y="97"/>
                        </a:cubicBezTo>
                        <a:cubicBezTo>
                          <a:pt x="60" y="88"/>
                          <a:pt x="65" y="65"/>
                          <a:pt x="68" y="45"/>
                        </a:cubicBezTo>
                        <a:cubicBezTo>
                          <a:pt x="66" y="32"/>
                          <a:pt x="65" y="22"/>
                          <a:pt x="6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grpSp>
            <p:sp>
              <p:nvSpPr>
                <p:cNvPr id="158" name="Freeform 59"/>
                <p:cNvSpPr>
                  <a:spLocks noEditPoints="1"/>
                </p:cNvSpPr>
                <p:nvPr>
                  <p:custDataLst>
                    <p:tags r:id="rId12"/>
                  </p:custDataLst>
                </p:nvPr>
              </p:nvSpPr>
              <p:spPr bwMode="auto">
                <a:xfrm>
                  <a:off x="1331913" y="5424488"/>
                  <a:ext cx="304852" cy="430212"/>
                </a:xfrm>
                <a:custGeom>
                  <a:avLst/>
                  <a:gdLst>
                    <a:gd name="T0" fmla="*/ 141 w 220"/>
                    <a:gd name="T1" fmla="*/ 212 h 270"/>
                    <a:gd name="T2" fmla="*/ 113 w 220"/>
                    <a:gd name="T3" fmla="*/ 59 h 270"/>
                    <a:gd name="T4" fmla="*/ 110 w 220"/>
                    <a:gd name="T5" fmla="*/ 57 h 270"/>
                    <a:gd name="T6" fmla="*/ 109 w 220"/>
                    <a:gd name="T7" fmla="*/ 58 h 270"/>
                    <a:gd name="T8" fmla="*/ 79 w 220"/>
                    <a:gd name="T9" fmla="*/ 210 h 270"/>
                    <a:gd name="T10" fmla="*/ 79 w 220"/>
                    <a:gd name="T11" fmla="*/ 212 h 270"/>
                    <a:gd name="T12" fmla="*/ 68 w 220"/>
                    <a:gd name="T13" fmla="*/ 268 h 270"/>
                    <a:gd name="T14" fmla="*/ 110 w 220"/>
                    <a:gd name="T15" fmla="*/ 270 h 270"/>
                    <a:gd name="T16" fmla="*/ 151 w 220"/>
                    <a:gd name="T17" fmla="*/ 267 h 270"/>
                    <a:gd name="T18" fmla="*/ 99 w 220"/>
                    <a:gd name="T19" fmla="*/ 154 h 270"/>
                    <a:gd name="T20" fmla="*/ 98 w 220"/>
                    <a:gd name="T21" fmla="*/ 143 h 270"/>
                    <a:gd name="T22" fmla="*/ 98 w 220"/>
                    <a:gd name="T23" fmla="*/ 143 h 270"/>
                    <a:gd name="T24" fmla="*/ 91 w 220"/>
                    <a:gd name="T25" fmla="*/ 172 h 270"/>
                    <a:gd name="T26" fmla="*/ 106 w 220"/>
                    <a:gd name="T27" fmla="*/ 176 h 270"/>
                    <a:gd name="T28" fmla="*/ 106 w 220"/>
                    <a:gd name="T29" fmla="*/ 209 h 270"/>
                    <a:gd name="T30" fmla="*/ 106 w 220"/>
                    <a:gd name="T31" fmla="*/ 209 h 270"/>
                    <a:gd name="T32" fmla="*/ 84 w 220"/>
                    <a:gd name="T33" fmla="*/ 203 h 270"/>
                    <a:gd name="T34" fmla="*/ 94 w 220"/>
                    <a:gd name="T35" fmla="*/ 231 h 270"/>
                    <a:gd name="T36" fmla="*/ 82 w 220"/>
                    <a:gd name="T37" fmla="*/ 218 h 270"/>
                    <a:gd name="T38" fmla="*/ 82 w 220"/>
                    <a:gd name="T39" fmla="*/ 218 h 270"/>
                    <a:gd name="T40" fmla="*/ 73 w 220"/>
                    <a:gd name="T41" fmla="*/ 266 h 270"/>
                    <a:gd name="T42" fmla="*/ 108 w 220"/>
                    <a:gd name="T43" fmla="*/ 257 h 270"/>
                    <a:gd name="T44" fmla="*/ 108 w 220"/>
                    <a:gd name="T45" fmla="*/ 257 h 270"/>
                    <a:gd name="T46" fmla="*/ 108 w 220"/>
                    <a:gd name="T47" fmla="*/ 180 h 270"/>
                    <a:gd name="T48" fmla="*/ 103 w 220"/>
                    <a:gd name="T49" fmla="*/ 155 h 270"/>
                    <a:gd name="T50" fmla="*/ 108 w 220"/>
                    <a:gd name="T51" fmla="*/ 139 h 270"/>
                    <a:gd name="T52" fmla="*/ 108 w 220"/>
                    <a:gd name="T53" fmla="*/ 75 h 270"/>
                    <a:gd name="T54" fmla="*/ 129 w 220"/>
                    <a:gd name="T55" fmla="*/ 235 h 270"/>
                    <a:gd name="T56" fmla="*/ 126 w 220"/>
                    <a:gd name="T57" fmla="*/ 231 h 270"/>
                    <a:gd name="T58" fmla="*/ 126 w 220"/>
                    <a:gd name="T59" fmla="*/ 231 h 270"/>
                    <a:gd name="T60" fmla="*/ 114 w 220"/>
                    <a:gd name="T61" fmla="*/ 209 h 270"/>
                    <a:gd name="T62" fmla="*/ 114 w 220"/>
                    <a:gd name="T63" fmla="*/ 176 h 270"/>
                    <a:gd name="T64" fmla="*/ 136 w 220"/>
                    <a:gd name="T65" fmla="*/ 203 h 270"/>
                    <a:gd name="T66" fmla="*/ 136 w 220"/>
                    <a:gd name="T67" fmla="*/ 203 h 270"/>
                    <a:gd name="T68" fmla="*/ 129 w 220"/>
                    <a:gd name="T69" fmla="*/ 172 h 270"/>
                    <a:gd name="T70" fmla="*/ 114 w 220"/>
                    <a:gd name="T71" fmla="*/ 143 h 270"/>
                    <a:gd name="T72" fmla="*/ 129 w 220"/>
                    <a:gd name="T73" fmla="*/ 165 h 270"/>
                    <a:gd name="T74" fmla="*/ 129 w 220"/>
                    <a:gd name="T75" fmla="*/ 165 h 270"/>
                    <a:gd name="T76" fmla="*/ 112 w 220"/>
                    <a:gd name="T77" fmla="*/ 139 h 270"/>
                    <a:gd name="T78" fmla="*/ 117 w 220"/>
                    <a:gd name="T79" fmla="*/ 155 h 270"/>
                    <a:gd name="T80" fmla="*/ 112 w 220"/>
                    <a:gd name="T81" fmla="*/ 180 h 270"/>
                    <a:gd name="T82" fmla="*/ 112 w 220"/>
                    <a:gd name="T83" fmla="*/ 180 h 270"/>
                    <a:gd name="T84" fmla="*/ 112 w 220"/>
                    <a:gd name="T85" fmla="*/ 257 h 270"/>
                    <a:gd name="T86" fmla="*/ 112 w 220"/>
                    <a:gd name="T87" fmla="*/ 266 h 270"/>
                    <a:gd name="T88" fmla="*/ 147 w 220"/>
                    <a:gd name="T89" fmla="*/ 266 h 270"/>
                    <a:gd name="T90" fmla="*/ 53 w 220"/>
                    <a:gd name="T91" fmla="*/ 31 h 270"/>
                    <a:gd name="T92" fmla="*/ 68 w 220"/>
                    <a:gd name="T93" fmla="*/ 32 h 270"/>
                    <a:gd name="T94" fmla="*/ 67 w 220"/>
                    <a:gd name="T95" fmla="*/ 16 h 270"/>
                    <a:gd name="T96" fmla="*/ 25 w 220"/>
                    <a:gd name="T97" fmla="*/ 16 h 270"/>
                    <a:gd name="T98" fmla="*/ 70 w 220"/>
                    <a:gd name="T99" fmla="*/ 65 h 270"/>
                    <a:gd name="T100" fmla="*/ 0 w 220"/>
                    <a:gd name="T101" fmla="*/ 90 h 270"/>
                    <a:gd name="T102" fmla="*/ 51 w 220"/>
                    <a:gd name="T103" fmla="*/ 83 h 270"/>
                    <a:gd name="T104" fmla="*/ 174 w 220"/>
                    <a:gd name="T105" fmla="*/ 32 h 270"/>
                    <a:gd name="T106" fmla="*/ 187 w 220"/>
                    <a:gd name="T107" fmla="*/ 15 h 270"/>
                    <a:gd name="T108" fmla="*/ 163 w 220"/>
                    <a:gd name="T109" fmla="*/ 18 h 270"/>
                    <a:gd name="T110" fmla="*/ 123 w 220"/>
                    <a:gd name="T111" fmla="*/ 50 h 270"/>
                    <a:gd name="T112" fmla="*/ 220 w 220"/>
                    <a:gd name="T113" fmla="*/ 90 h 270"/>
                    <a:gd name="T114" fmla="*/ 150 w 220"/>
                    <a:gd name="T115" fmla="*/ 65 h 270"/>
                    <a:gd name="T116" fmla="*/ 173 w 220"/>
                    <a:gd name="T117" fmla="*/ 89 h 270"/>
                    <a:gd name="T118" fmla="*/ 195 w 220"/>
                    <a:gd name="T119" fmla="*/ 8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 h="270">
                      <a:moveTo>
                        <a:pt x="151" y="267"/>
                      </a:moveTo>
                      <a:cubicBezTo>
                        <a:pt x="141" y="212"/>
                        <a:pt x="141" y="212"/>
                        <a:pt x="141" y="212"/>
                      </a:cubicBezTo>
                      <a:cubicBezTo>
                        <a:pt x="141" y="212"/>
                        <a:pt x="141" y="212"/>
                        <a:pt x="141" y="212"/>
                      </a:cubicBezTo>
                      <a:cubicBezTo>
                        <a:pt x="141" y="210"/>
                        <a:pt x="141" y="210"/>
                        <a:pt x="141" y="210"/>
                      </a:cubicBezTo>
                      <a:cubicBezTo>
                        <a:pt x="141" y="210"/>
                        <a:pt x="141" y="210"/>
                        <a:pt x="141" y="210"/>
                      </a:cubicBezTo>
                      <a:cubicBezTo>
                        <a:pt x="113" y="59"/>
                        <a:pt x="113" y="59"/>
                        <a:pt x="113" y="59"/>
                      </a:cubicBezTo>
                      <a:cubicBezTo>
                        <a:pt x="113" y="58"/>
                        <a:pt x="112" y="57"/>
                        <a:pt x="111" y="57"/>
                      </a:cubicBezTo>
                      <a:cubicBezTo>
                        <a:pt x="111" y="57"/>
                        <a:pt x="111" y="58"/>
                        <a:pt x="111" y="58"/>
                      </a:cubicBezTo>
                      <a:cubicBezTo>
                        <a:pt x="110" y="58"/>
                        <a:pt x="110" y="57"/>
                        <a:pt x="110" y="57"/>
                      </a:cubicBezTo>
                      <a:cubicBezTo>
                        <a:pt x="110" y="57"/>
                        <a:pt x="110" y="57"/>
                        <a:pt x="110" y="57"/>
                      </a:cubicBezTo>
                      <a:cubicBezTo>
                        <a:pt x="110" y="57"/>
                        <a:pt x="110" y="57"/>
                        <a:pt x="110" y="57"/>
                      </a:cubicBezTo>
                      <a:cubicBezTo>
                        <a:pt x="110" y="57"/>
                        <a:pt x="110" y="58"/>
                        <a:pt x="109" y="58"/>
                      </a:cubicBezTo>
                      <a:cubicBezTo>
                        <a:pt x="109" y="58"/>
                        <a:pt x="109" y="57"/>
                        <a:pt x="109" y="57"/>
                      </a:cubicBezTo>
                      <a:cubicBezTo>
                        <a:pt x="108" y="57"/>
                        <a:pt x="107" y="58"/>
                        <a:pt x="107" y="59"/>
                      </a:cubicBezTo>
                      <a:cubicBezTo>
                        <a:pt x="79" y="210"/>
                        <a:pt x="79" y="210"/>
                        <a:pt x="79" y="210"/>
                      </a:cubicBezTo>
                      <a:cubicBezTo>
                        <a:pt x="79" y="210"/>
                        <a:pt x="79" y="210"/>
                        <a:pt x="79" y="210"/>
                      </a:cubicBezTo>
                      <a:cubicBezTo>
                        <a:pt x="79" y="212"/>
                        <a:pt x="79" y="212"/>
                        <a:pt x="79" y="212"/>
                      </a:cubicBezTo>
                      <a:cubicBezTo>
                        <a:pt x="79" y="212"/>
                        <a:pt x="79" y="212"/>
                        <a:pt x="79" y="212"/>
                      </a:cubicBezTo>
                      <a:cubicBezTo>
                        <a:pt x="69" y="267"/>
                        <a:pt x="69" y="267"/>
                        <a:pt x="69" y="267"/>
                      </a:cubicBezTo>
                      <a:cubicBezTo>
                        <a:pt x="69" y="267"/>
                        <a:pt x="69" y="267"/>
                        <a:pt x="69" y="267"/>
                      </a:cubicBezTo>
                      <a:cubicBezTo>
                        <a:pt x="68" y="267"/>
                        <a:pt x="68" y="267"/>
                        <a:pt x="68" y="268"/>
                      </a:cubicBezTo>
                      <a:cubicBezTo>
                        <a:pt x="68" y="269"/>
                        <a:pt x="69" y="270"/>
                        <a:pt x="70" y="270"/>
                      </a:cubicBezTo>
                      <a:cubicBezTo>
                        <a:pt x="110" y="270"/>
                        <a:pt x="110" y="270"/>
                        <a:pt x="110" y="270"/>
                      </a:cubicBezTo>
                      <a:cubicBezTo>
                        <a:pt x="110" y="270"/>
                        <a:pt x="110" y="270"/>
                        <a:pt x="110" y="270"/>
                      </a:cubicBezTo>
                      <a:cubicBezTo>
                        <a:pt x="150" y="270"/>
                        <a:pt x="150" y="270"/>
                        <a:pt x="150" y="270"/>
                      </a:cubicBezTo>
                      <a:cubicBezTo>
                        <a:pt x="151" y="270"/>
                        <a:pt x="152" y="269"/>
                        <a:pt x="152" y="268"/>
                      </a:cubicBezTo>
                      <a:cubicBezTo>
                        <a:pt x="152" y="267"/>
                        <a:pt x="152" y="267"/>
                        <a:pt x="151" y="267"/>
                      </a:cubicBezTo>
                      <a:cubicBezTo>
                        <a:pt x="151" y="267"/>
                        <a:pt x="151" y="267"/>
                        <a:pt x="151" y="267"/>
                      </a:cubicBezTo>
                      <a:close/>
                      <a:moveTo>
                        <a:pt x="95" y="146"/>
                      </a:moveTo>
                      <a:cubicBezTo>
                        <a:pt x="99" y="154"/>
                        <a:pt x="99" y="154"/>
                        <a:pt x="99" y="154"/>
                      </a:cubicBezTo>
                      <a:cubicBezTo>
                        <a:pt x="91" y="165"/>
                        <a:pt x="91" y="165"/>
                        <a:pt x="91" y="165"/>
                      </a:cubicBezTo>
                      <a:lnTo>
                        <a:pt x="95" y="146"/>
                      </a:lnTo>
                      <a:close/>
                      <a:moveTo>
                        <a:pt x="98" y="143"/>
                      </a:moveTo>
                      <a:cubicBezTo>
                        <a:pt x="106" y="143"/>
                        <a:pt x="106" y="143"/>
                        <a:pt x="106" y="143"/>
                      </a:cubicBezTo>
                      <a:cubicBezTo>
                        <a:pt x="101" y="150"/>
                        <a:pt x="101" y="150"/>
                        <a:pt x="101" y="150"/>
                      </a:cubicBezTo>
                      <a:lnTo>
                        <a:pt x="98" y="143"/>
                      </a:lnTo>
                      <a:close/>
                      <a:moveTo>
                        <a:pt x="101" y="158"/>
                      </a:moveTo>
                      <a:cubicBezTo>
                        <a:pt x="107" y="172"/>
                        <a:pt x="107" y="172"/>
                        <a:pt x="107" y="172"/>
                      </a:cubicBezTo>
                      <a:cubicBezTo>
                        <a:pt x="91" y="172"/>
                        <a:pt x="91" y="172"/>
                        <a:pt x="91" y="172"/>
                      </a:cubicBezTo>
                      <a:lnTo>
                        <a:pt x="101" y="158"/>
                      </a:lnTo>
                      <a:close/>
                      <a:moveTo>
                        <a:pt x="92" y="176"/>
                      </a:moveTo>
                      <a:cubicBezTo>
                        <a:pt x="106" y="176"/>
                        <a:pt x="106" y="176"/>
                        <a:pt x="106" y="176"/>
                      </a:cubicBezTo>
                      <a:cubicBezTo>
                        <a:pt x="98" y="186"/>
                        <a:pt x="98" y="186"/>
                        <a:pt x="98" y="186"/>
                      </a:cubicBezTo>
                      <a:lnTo>
                        <a:pt x="92" y="176"/>
                      </a:lnTo>
                      <a:close/>
                      <a:moveTo>
                        <a:pt x="106" y="209"/>
                      </a:moveTo>
                      <a:cubicBezTo>
                        <a:pt x="85" y="209"/>
                        <a:pt x="85" y="209"/>
                        <a:pt x="85" y="209"/>
                      </a:cubicBezTo>
                      <a:cubicBezTo>
                        <a:pt x="98" y="193"/>
                        <a:pt x="98" y="193"/>
                        <a:pt x="98" y="193"/>
                      </a:cubicBezTo>
                      <a:lnTo>
                        <a:pt x="106" y="209"/>
                      </a:lnTo>
                      <a:close/>
                      <a:moveTo>
                        <a:pt x="89" y="178"/>
                      </a:moveTo>
                      <a:cubicBezTo>
                        <a:pt x="95" y="189"/>
                        <a:pt x="95" y="189"/>
                        <a:pt x="95" y="189"/>
                      </a:cubicBezTo>
                      <a:cubicBezTo>
                        <a:pt x="84" y="203"/>
                        <a:pt x="84" y="203"/>
                        <a:pt x="84" y="203"/>
                      </a:cubicBezTo>
                      <a:lnTo>
                        <a:pt x="89" y="178"/>
                      </a:lnTo>
                      <a:close/>
                      <a:moveTo>
                        <a:pt x="107" y="213"/>
                      </a:moveTo>
                      <a:cubicBezTo>
                        <a:pt x="94" y="231"/>
                        <a:pt x="94" y="231"/>
                        <a:pt x="94" y="231"/>
                      </a:cubicBezTo>
                      <a:cubicBezTo>
                        <a:pt x="83" y="213"/>
                        <a:pt x="83" y="213"/>
                        <a:pt x="83" y="213"/>
                      </a:cubicBezTo>
                      <a:lnTo>
                        <a:pt x="107" y="213"/>
                      </a:lnTo>
                      <a:close/>
                      <a:moveTo>
                        <a:pt x="82" y="218"/>
                      </a:moveTo>
                      <a:cubicBezTo>
                        <a:pt x="91" y="235"/>
                        <a:pt x="91" y="235"/>
                        <a:pt x="91" y="235"/>
                      </a:cubicBezTo>
                      <a:cubicBezTo>
                        <a:pt x="75" y="257"/>
                        <a:pt x="75" y="257"/>
                        <a:pt x="75" y="257"/>
                      </a:cubicBezTo>
                      <a:lnTo>
                        <a:pt x="82" y="218"/>
                      </a:lnTo>
                      <a:close/>
                      <a:moveTo>
                        <a:pt x="108" y="266"/>
                      </a:moveTo>
                      <a:cubicBezTo>
                        <a:pt x="73" y="266"/>
                        <a:pt x="73" y="266"/>
                        <a:pt x="73" y="266"/>
                      </a:cubicBezTo>
                      <a:cubicBezTo>
                        <a:pt x="73" y="266"/>
                        <a:pt x="73" y="266"/>
                        <a:pt x="73" y="266"/>
                      </a:cubicBezTo>
                      <a:cubicBezTo>
                        <a:pt x="93" y="239"/>
                        <a:pt x="93" y="239"/>
                        <a:pt x="93" y="239"/>
                      </a:cubicBezTo>
                      <a:cubicBezTo>
                        <a:pt x="108" y="266"/>
                        <a:pt x="108" y="266"/>
                        <a:pt x="108" y="266"/>
                      </a:cubicBezTo>
                      <a:close/>
                      <a:moveTo>
                        <a:pt x="108" y="257"/>
                      </a:moveTo>
                      <a:cubicBezTo>
                        <a:pt x="96" y="235"/>
                        <a:pt x="96" y="235"/>
                        <a:pt x="96" y="235"/>
                      </a:cubicBezTo>
                      <a:cubicBezTo>
                        <a:pt x="108" y="219"/>
                        <a:pt x="108" y="219"/>
                        <a:pt x="108" y="219"/>
                      </a:cubicBezTo>
                      <a:lnTo>
                        <a:pt x="108" y="257"/>
                      </a:lnTo>
                      <a:close/>
                      <a:moveTo>
                        <a:pt x="108" y="203"/>
                      </a:moveTo>
                      <a:cubicBezTo>
                        <a:pt x="100" y="190"/>
                        <a:pt x="100" y="190"/>
                        <a:pt x="100" y="190"/>
                      </a:cubicBezTo>
                      <a:cubicBezTo>
                        <a:pt x="108" y="180"/>
                        <a:pt x="108" y="180"/>
                        <a:pt x="108" y="180"/>
                      </a:cubicBezTo>
                      <a:lnTo>
                        <a:pt x="108" y="203"/>
                      </a:lnTo>
                      <a:close/>
                      <a:moveTo>
                        <a:pt x="108" y="165"/>
                      </a:moveTo>
                      <a:cubicBezTo>
                        <a:pt x="103" y="155"/>
                        <a:pt x="103" y="155"/>
                        <a:pt x="103" y="155"/>
                      </a:cubicBezTo>
                      <a:cubicBezTo>
                        <a:pt x="108" y="148"/>
                        <a:pt x="108" y="148"/>
                        <a:pt x="108" y="148"/>
                      </a:cubicBezTo>
                      <a:lnTo>
                        <a:pt x="108" y="165"/>
                      </a:lnTo>
                      <a:close/>
                      <a:moveTo>
                        <a:pt x="108" y="139"/>
                      </a:moveTo>
                      <a:cubicBezTo>
                        <a:pt x="96" y="139"/>
                        <a:pt x="96" y="139"/>
                        <a:pt x="96" y="139"/>
                      </a:cubicBezTo>
                      <a:cubicBezTo>
                        <a:pt x="96" y="139"/>
                        <a:pt x="96" y="139"/>
                        <a:pt x="96" y="139"/>
                      </a:cubicBezTo>
                      <a:cubicBezTo>
                        <a:pt x="108" y="75"/>
                        <a:pt x="108" y="75"/>
                        <a:pt x="108" y="75"/>
                      </a:cubicBezTo>
                      <a:lnTo>
                        <a:pt x="108" y="139"/>
                      </a:lnTo>
                      <a:close/>
                      <a:moveTo>
                        <a:pt x="145" y="257"/>
                      </a:moveTo>
                      <a:cubicBezTo>
                        <a:pt x="129" y="235"/>
                        <a:pt x="129" y="235"/>
                        <a:pt x="129" y="235"/>
                      </a:cubicBezTo>
                      <a:cubicBezTo>
                        <a:pt x="138" y="218"/>
                        <a:pt x="138" y="218"/>
                        <a:pt x="138" y="218"/>
                      </a:cubicBezTo>
                      <a:lnTo>
                        <a:pt x="145" y="257"/>
                      </a:lnTo>
                      <a:close/>
                      <a:moveTo>
                        <a:pt x="126" y="231"/>
                      </a:moveTo>
                      <a:cubicBezTo>
                        <a:pt x="113" y="213"/>
                        <a:pt x="113" y="213"/>
                        <a:pt x="113" y="213"/>
                      </a:cubicBezTo>
                      <a:cubicBezTo>
                        <a:pt x="137" y="213"/>
                        <a:pt x="137" y="213"/>
                        <a:pt x="137" y="213"/>
                      </a:cubicBezTo>
                      <a:lnTo>
                        <a:pt x="126" y="231"/>
                      </a:lnTo>
                      <a:close/>
                      <a:moveTo>
                        <a:pt x="122" y="193"/>
                      </a:moveTo>
                      <a:cubicBezTo>
                        <a:pt x="135" y="209"/>
                        <a:pt x="135" y="209"/>
                        <a:pt x="135" y="209"/>
                      </a:cubicBezTo>
                      <a:cubicBezTo>
                        <a:pt x="114" y="209"/>
                        <a:pt x="114" y="209"/>
                        <a:pt x="114" y="209"/>
                      </a:cubicBezTo>
                      <a:lnTo>
                        <a:pt x="122" y="193"/>
                      </a:lnTo>
                      <a:close/>
                      <a:moveTo>
                        <a:pt x="122" y="186"/>
                      </a:moveTo>
                      <a:cubicBezTo>
                        <a:pt x="114" y="176"/>
                        <a:pt x="114" y="176"/>
                        <a:pt x="114" y="176"/>
                      </a:cubicBezTo>
                      <a:cubicBezTo>
                        <a:pt x="128" y="176"/>
                        <a:pt x="128" y="176"/>
                        <a:pt x="128" y="176"/>
                      </a:cubicBezTo>
                      <a:lnTo>
                        <a:pt x="122" y="186"/>
                      </a:lnTo>
                      <a:close/>
                      <a:moveTo>
                        <a:pt x="136" y="203"/>
                      </a:moveTo>
                      <a:cubicBezTo>
                        <a:pt x="125" y="189"/>
                        <a:pt x="125" y="189"/>
                        <a:pt x="125" y="189"/>
                      </a:cubicBezTo>
                      <a:cubicBezTo>
                        <a:pt x="131" y="178"/>
                        <a:pt x="131" y="178"/>
                        <a:pt x="131" y="178"/>
                      </a:cubicBezTo>
                      <a:lnTo>
                        <a:pt x="136" y="203"/>
                      </a:lnTo>
                      <a:close/>
                      <a:moveTo>
                        <a:pt x="113" y="172"/>
                      </a:moveTo>
                      <a:cubicBezTo>
                        <a:pt x="119" y="158"/>
                        <a:pt x="119" y="158"/>
                        <a:pt x="119" y="158"/>
                      </a:cubicBezTo>
                      <a:cubicBezTo>
                        <a:pt x="129" y="172"/>
                        <a:pt x="129" y="172"/>
                        <a:pt x="129" y="172"/>
                      </a:cubicBezTo>
                      <a:lnTo>
                        <a:pt x="113" y="172"/>
                      </a:lnTo>
                      <a:close/>
                      <a:moveTo>
                        <a:pt x="119" y="150"/>
                      </a:moveTo>
                      <a:cubicBezTo>
                        <a:pt x="114" y="143"/>
                        <a:pt x="114" y="143"/>
                        <a:pt x="114" y="143"/>
                      </a:cubicBezTo>
                      <a:cubicBezTo>
                        <a:pt x="122" y="143"/>
                        <a:pt x="122" y="143"/>
                        <a:pt x="122" y="143"/>
                      </a:cubicBezTo>
                      <a:lnTo>
                        <a:pt x="119" y="150"/>
                      </a:lnTo>
                      <a:close/>
                      <a:moveTo>
                        <a:pt x="129" y="165"/>
                      </a:moveTo>
                      <a:cubicBezTo>
                        <a:pt x="121" y="154"/>
                        <a:pt x="121" y="154"/>
                        <a:pt x="121" y="154"/>
                      </a:cubicBezTo>
                      <a:cubicBezTo>
                        <a:pt x="125" y="146"/>
                        <a:pt x="125" y="146"/>
                        <a:pt x="125" y="146"/>
                      </a:cubicBezTo>
                      <a:lnTo>
                        <a:pt x="129" y="165"/>
                      </a:lnTo>
                      <a:close/>
                      <a:moveTo>
                        <a:pt x="112" y="75"/>
                      </a:moveTo>
                      <a:cubicBezTo>
                        <a:pt x="124" y="139"/>
                        <a:pt x="124" y="139"/>
                        <a:pt x="124" y="139"/>
                      </a:cubicBezTo>
                      <a:cubicBezTo>
                        <a:pt x="112" y="139"/>
                        <a:pt x="112" y="139"/>
                        <a:pt x="112" y="139"/>
                      </a:cubicBezTo>
                      <a:lnTo>
                        <a:pt x="112" y="75"/>
                      </a:lnTo>
                      <a:close/>
                      <a:moveTo>
                        <a:pt x="112" y="148"/>
                      </a:moveTo>
                      <a:cubicBezTo>
                        <a:pt x="117" y="155"/>
                        <a:pt x="117" y="155"/>
                        <a:pt x="117" y="155"/>
                      </a:cubicBezTo>
                      <a:cubicBezTo>
                        <a:pt x="112" y="165"/>
                        <a:pt x="112" y="165"/>
                        <a:pt x="112" y="165"/>
                      </a:cubicBezTo>
                      <a:lnTo>
                        <a:pt x="112" y="148"/>
                      </a:lnTo>
                      <a:close/>
                      <a:moveTo>
                        <a:pt x="112" y="180"/>
                      </a:moveTo>
                      <a:cubicBezTo>
                        <a:pt x="120" y="190"/>
                        <a:pt x="120" y="190"/>
                        <a:pt x="120" y="190"/>
                      </a:cubicBezTo>
                      <a:cubicBezTo>
                        <a:pt x="112" y="203"/>
                        <a:pt x="112" y="203"/>
                        <a:pt x="112" y="203"/>
                      </a:cubicBezTo>
                      <a:lnTo>
                        <a:pt x="112" y="180"/>
                      </a:lnTo>
                      <a:close/>
                      <a:moveTo>
                        <a:pt x="112" y="219"/>
                      </a:moveTo>
                      <a:cubicBezTo>
                        <a:pt x="124" y="235"/>
                        <a:pt x="124" y="235"/>
                        <a:pt x="124" y="235"/>
                      </a:cubicBezTo>
                      <a:cubicBezTo>
                        <a:pt x="112" y="257"/>
                        <a:pt x="112" y="257"/>
                        <a:pt x="112" y="257"/>
                      </a:cubicBezTo>
                      <a:lnTo>
                        <a:pt x="112" y="219"/>
                      </a:lnTo>
                      <a:close/>
                      <a:moveTo>
                        <a:pt x="112" y="266"/>
                      </a:moveTo>
                      <a:cubicBezTo>
                        <a:pt x="112" y="266"/>
                        <a:pt x="112" y="266"/>
                        <a:pt x="112" y="266"/>
                      </a:cubicBezTo>
                      <a:cubicBezTo>
                        <a:pt x="127" y="239"/>
                        <a:pt x="127" y="239"/>
                        <a:pt x="127" y="239"/>
                      </a:cubicBezTo>
                      <a:cubicBezTo>
                        <a:pt x="147" y="266"/>
                        <a:pt x="147" y="266"/>
                        <a:pt x="147" y="266"/>
                      </a:cubicBezTo>
                      <a:cubicBezTo>
                        <a:pt x="147" y="266"/>
                        <a:pt x="147" y="266"/>
                        <a:pt x="147" y="266"/>
                      </a:cubicBezTo>
                      <a:lnTo>
                        <a:pt x="112" y="266"/>
                      </a:lnTo>
                      <a:close/>
                      <a:moveTo>
                        <a:pt x="25" y="16"/>
                      </a:moveTo>
                      <a:cubicBezTo>
                        <a:pt x="53" y="31"/>
                        <a:pt x="53" y="31"/>
                        <a:pt x="53" y="31"/>
                      </a:cubicBezTo>
                      <a:cubicBezTo>
                        <a:pt x="46" y="32"/>
                        <a:pt x="46" y="32"/>
                        <a:pt x="46" y="32"/>
                      </a:cubicBezTo>
                      <a:cubicBezTo>
                        <a:pt x="97" y="50"/>
                        <a:pt x="97" y="50"/>
                        <a:pt x="97" y="50"/>
                      </a:cubicBezTo>
                      <a:cubicBezTo>
                        <a:pt x="68" y="32"/>
                        <a:pt x="68" y="32"/>
                        <a:pt x="68" y="32"/>
                      </a:cubicBezTo>
                      <a:cubicBezTo>
                        <a:pt x="79" y="31"/>
                        <a:pt x="79" y="31"/>
                        <a:pt x="79" y="31"/>
                      </a:cubicBezTo>
                      <a:cubicBezTo>
                        <a:pt x="57" y="18"/>
                        <a:pt x="57" y="18"/>
                        <a:pt x="57" y="18"/>
                      </a:cubicBezTo>
                      <a:cubicBezTo>
                        <a:pt x="67" y="16"/>
                        <a:pt x="67" y="16"/>
                        <a:pt x="67" y="16"/>
                      </a:cubicBezTo>
                      <a:cubicBezTo>
                        <a:pt x="12" y="0"/>
                        <a:pt x="12" y="0"/>
                        <a:pt x="12" y="0"/>
                      </a:cubicBezTo>
                      <a:cubicBezTo>
                        <a:pt x="33" y="15"/>
                        <a:pt x="33" y="15"/>
                        <a:pt x="33" y="15"/>
                      </a:cubicBezTo>
                      <a:lnTo>
                        <a:pt x="25" y="16"/>
                      </a:lnTo>
                      <a:close/>
                      <a:moveTo>
                        <a:pt x="95" y="66"/>
                      </a:moveTo>
                      <a:cubicBezTo>
                        <a:pt x="63" y="74"/>
                        <a:pt x="63" y="74"/>
                        <a:pt x="63" y="74"/>
                      </a:cubicBezTo>
                      <a:cubicBezTo>
                        <a:pt x="70" y="65"/>
                        <a:pt x="70" y="65"/>
                        <a:pt x="70" y="65"/>
                      </a:cubicBezTo>
                      <a:cubicBezTo>
                        <a:pt x="45" y="71"/>
                        <a:pt x="45" y="71"/>
                        <a:pt x="45" y="71"/>
                      </a:cubicBezTo>
                      <a:cubicBezTo>
                        <a:pt x="50" y="63"/>
                        <a:pt x="50" y="63"/>
                        <a:pt x="50" y="63"/>
                      </a:cubicBezTo>
                      <a:cubicBezTo>
                        <a:pt x="0" y="90"/>
                        <a:pt x="0" y="90"/>
                        <a:pt x="0" y="90"/>
                      </a:cubicBezTo>
                      <a:cubicBezTo>
                        <a:pt x="25" y="86"/>
                        <a:pt x="25" y="86"/>
                        <a:pt x="25" y="86"/>
                      </a:cubicBezTo>
                      <a:cubicBezTo>
                        <a:pt x="21" y="92"/>
                        <a:pt x="21" y="92"/>
                        <a:pt x="21" y="92"/>
                      </a:cubicBezTo>
                      <a:cubicBezTo>
                        <a:pt x="51" y="83"/>
                        <a:pt x="51" y="83"/>
                        <a:pt x="51" y="83"/>
                      </a:cubicBezTo>
                      <a:cubicBezTo>
                        <a:pt x="47" y="89"/>
                        <a:pt x="47" y="89"/>
                        <a:pt x="47" y="89"/>
                      </a:cubicBezTo>
                      <a:lnTo>
                        <a:pt x="95" y="66"/>
                      </a:lnTo>
                      <a:close/>
                      <a:moveTo>
                        <a:pt x="174" y="32"/>
                      </a:moveTo>
                      <a:cubicBezTo>
                        <a:pt x="167" y="31"/>
                        <a:pt x="167" y="31"/>
                        <a:pt x="167" y="31"/>
                      </a:cubicBezTo>
                      <a:cubicBezTo>
                        <a:pt x="195" y="16"/>
                        <a:pt x="195" y="16"/>
                        <a:pt x="195" y="16"/>
                      </a:cubicBezTo>
                      <a:cubicBezTo>
                        <a:pt x="187" y="15"/>
                        <a:pt x="187" y="15"/>
                        <a:pt x="187" y="15"/>
                      </a:cubicBezTo>
                      <a:cubicBezTo>
                        <a:pt x="208" y="0"/>
                        <a:pt x="208" y="0"/>
                        <a:pt x="208" y="0"/>
                      </a:cubicBezTo>
                      <a:cubicBezTo>
                        <a:pt x="153" y="16"/>
                        <a:pt x="153" y="16"/>
                        <a:pt x="153" y="16"/>
                      </a:cubicBezTo>
                      <a:cubicBezTo>
                        <a:pt x="163" y="18"/>
                        <a:pt x="163" y="18"/>
                        <a:pt x="163" y="18"/>
                      </a:cubicBezTo>
                      <a:cubicBezTo>
                        <a:pt x="141" y="31"/>
                        <a:pt x="141" y="31"/>
                        <a:pt x="141" y="31"/>
                      </a:cubicBezTo>
                      <a:cubicBezTo>
                        <a:pt x="152" y="32"/>
                        <a:pt x="152" y="32"/>
                        <a:pt x="152" y="32"/>
                      </a:cubicBezTo>
                      <a:cubicBezTo>
                        <a:pt x="123" y="50"/>
                        <a:pt x="123" y="50"/>
                        <a:pt x="123" y="50"/>
                      </a:cubicBezTo>
                      <a:lnTo>
                        <a:pt x="174" y="32"/>
                      </a:lnTo>
                      <a:close/>
                      <a:moveTo>
                        <a:pt x="195" y="86"/>
                      </a:moveTo>
                      <a:cubicBezTo>
                        <a:pt x="220" y="90"/>
                        <a:pt x="220" y="90"/>
                        <a:pt x="220" y="90"/>
                      </a:cubicBezTo>
                      <a:cubicBezTo>
                        <a:pt x="170" y="63"/>
                        <a:pt x="170" y="63"/>
                        <a:pt x="170" y="63"/>
                      </a:cubicBezTo>
                      <a:cubicBezTo>
                        <a:pt x="175" y="71"/>
                        <a:pt x="175" y="71"/>
                        <a:pt x="175" y="71"/>
                      </a:cubicBezTo>
                      <a:cubicBezTo>
                        <a:pt x="150" y="65"/>
                        <a:pt x="150" y="65"/>
                        <a:pt x="150" y="65"/>
                      </a:cubicBezTo>
                      <a:cubicBezTo>
                        <a:pt x="157" y="74"/>
                        <a:pt x="157" y="74"/>
                        <a:pt x="157" y="74"/>
                      </a:cubicBezTo>
                      <a:cubicBezTo>
                        <a:pt x="125" y="66"/>
                        <a:pt x="125" y="66"/>
                        <a:pt x="125" y="66"/>
                      </a:cubicBezTo>
                      <a:cubicBezTo>
                        <a:pt x="173" y="89"/>
                        <a:pt x="173" y="89"/>
                        <a:pt x="173" y="89"/>
                      </a:cubicBezTo>
                      <a:cubicBezTo>
                        <a:pt x="169" y="83"/>
                        <a:pt x="169" y="83"/>
                        <a:pt x="169" y="83"/>
                      </a:cubicBezTo>
                      <a:cubicBezTo>
                        <a:pt x="199" y="92"/>
                        <a:pt x="199" y="92"/>
                        <a:pt x="199" y="92"/>
                      </a:cubicBezTo>
                      <a:lnTo>
                        <a:pt x="195"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grpSp>
              <p:nvGrpSpPr>
                <p:cNvPr id="159" name="Group 61"/>
                <p:cNvGrpSpPr>
                  <a:grpSpLocks/>
                </p:cNvGrpSpPr>
                <p:nvPr/>
              </p:nvGrpSpPr>
              <p:grpSpPr bwMode="auto">
                <a:xfrm>
                  <a:off x="2244725" y="5424488"/>
                  <a:ext cx="387350" cy="314325"/>
                  <a:chOff x="1958" y="1395"/>
                  <a:chExt cx="377" cy="283"/>
                </a:xfrm>
              </p:grpSpPr>
              <p:sp>
                <p:nvSpPr>
                  <p:cNvPr id="170" name="Freeform 62"/>
                  <p:cNvSpPr>
                    <a:spLocks noEditPoints="1"/>
                  </p:cNvSpPr>
                  <p:nvPr>
                    <p:custDataLst>
                      <p:tags r:id="rId22"/>
                    </p:custDataLst>
                  </p:nvPr>
                </p:nvSpPr>
                <p:spPr bwMode="auto">
                  <a:xfrm>
                    <a:off x="1958" y="1395"/>
                    <a:ext cx="377" cy="283"/>
                  </a:xfrm>
                  <a:custGeom>
                    <a:avLst/>
                    <a:gdLst>
                      <a:gd name="T0" fmla="*/ 111 w 184"/>
                      <a:gd name="T1" fmla="*/ 23 h 138"/>
                      <a:gd name="T2" fmla="*/ 107 w 184"/>
                      <a:gd name="T3" fmla="*/ 21 h 138"/>
                      <a:gd name="T4" fmla="*/ 104 w 184"/>
                      <a:gd name="T5" fmla="*/ 26 h 138"/>
                      <a:gd name="T6" fmla="*/ 110 w 184"/>
                      <a:gd name="T7" fmla="*/ 25 h 138"/>
                      <a:gd name="T8" fmla="*/ 88 w 184"/>
                      <a:gd name="T9" fmla="*/ 31 h 138"/>
                      <a:gd name="T10" fmla="*/ 87 w 184"/>
                      <a:gd name="T11" fmla="*/ 22 h 138"/>
                      <a:gd name="T12" fmla="*/ 81 w 184"/>
                      <a:gd name="T13" fmla="*/ 23 h 138"/>
                      <a:gd name="T14" fmla="*/ 84 w 184"/>
                      <a:gd name="T15" fmla="*/ 34 h 138"/>
                      <a:gd name="T16" fmla="*/ 6 w 184"/>
                      <a:gd name="T17" fmla="*/ 0 h 138"/>
                      <a:gd name="T18" fmla="*/ 0 w 184"/>
                      <a:gd name="T19" fmla="*/ 132 h 138"/>
                      <a:gd name="T20" fmla="*/ 142 w 184"/>
                      <a:gd name="T21" fmla="*/ 138 h 138"/>
                      <a:gd name="T22" fmla="*/ 147 w 184"/>
                      <a:gd name="T23" fmla="*/ 80 h 138"/>
                      <a:gd name="T24" fmla="*/ 172 w 184"/>
                      <a:gd name="T25" fmla="*/ 85 h 138"/>
                      <a:gd name="T26" fmla="*/ 179 w 184"/>
                      <a:gd name="T27" fmla="*/ 138 h 138"/>
                      <a:gd name="T28" fmla="*/ 184 w 184"/>
                      <a:gd name="T29" fmla="*/ 6 h 138"/>
                      <a:gd name="T30" fmla="*/ 99 w 184"/>
                      <a:gd name="T31" fmla="*/ 17 h 138"/>
                      <a:gd name="T32" fmla="*/ 113 w 184"/>
                      <a:gd name="T33" fmla="*/ 18 h 138"/>
                      <a:gd name="T34" fmla="*/ 113 w 184"/>
                      <a:gd name="T35" fmla="*/ 28 h 138"/>
                      <a:gd name="T36" fmla="*/ 104 w 184"/>
                      <a:gd name="T37" fmla="*/ 30 h 138"/>
                      <a:gd name="T38" fmla="*/ 99 w 184"/>
                      <a:gd name="T39" fmla="*/ 38 h 138"/>
                      <a:gd name="T40" fmla="*/ 84 w 184"/>
                      <a:gd name="T41" fmla="*/ 16 h 138"/>
                      <a:gd name="T42" fmla="*/ 93 w 184"/>
                      <a:gd name="T43" fmla="*/ 27 h 138"/>
                      <a:gd name="T44" fmla="*/ 84 w 184"/>
                      <a:gd name="T45" fmla="*/ 38 h 138"/>
                      <a:gd name="T46" fmla="*/ 76 w 184"/>
                      <a:gd name="T47" fmla="*/ 27 h 138"/>
                      <a:gd name="T48" fmla="*/ 53 w 184"/>
                      <a:gd name="T49" fmla="*/ 17 h 138"/>
                      <a:gd name="T50" fmla="*/ 58 w 184"/>
                      <a:gd name="T51" fmla="*/ 25 h 138"/>
                      <a:gd name="T52" fmla="*/ 65 w 184"/>
                      <a:gd name="T53" fmla="*/ 17 h 138"/>
                      <a:gd name="T54" fmla="*/ 70 w 184"/>
                      <a:gd name="T55" fmla="*/ 38 h 138"/>
                      <a:gd name="T56" fmla="*/ 65 w 184"/>
                      <a:gd name="T57" fmla="*/ 29 h 138"/>
                      <a:gd name="T58" fmla="*/ 58 w 184"/>
                      <a:gd name="T59" fmla="*/ 38 h 138"/>
                      <a:gd name="T60" fmla="*/ 53 w 184"/>
                      <a:gd name="T61" fmla="*/ 17 h 138"/>
                      <a:gd name="T62" fmla="*/ 32 w 184"/>
                      <a:gd name="T63" fmla="*/ 23 h 138"/>
                      <a:gd name="T64" fmla="*/ 39 w 184"/>
                      <a:gd name="T65" fmla="*/ 16 h 138"/>
                      <a:gd name="T66" fmla="*/ 43 w 184"/>
                      <a:gd name="T67" fmla="*/ 23 h 138"/>
                      <a:gd name="T68" fmla="*/ 36 w 184"/>
                      <a:gd name="T69" fmla="*/ 22 h 138"/>
                      <a:gd name="T70" fmla="*/ 45 w 184"/>
                      <a:gd name="T71" fmla="*/ 26 h 138"/>
                      <a:gd name="T72" fmla="*/ 45 w 184"/>
                      <a:gd name="T73" fmla="*/ 36 h 138"/>
                      <a:gd name="T74" fmla="*/ 30 w 184"/>
                      <a:gd name="T75" fmla="*/ 32 h 138"/>
                      <a:gd name="T76" fmla="*/ 39 w 184"/>
                      <a:gd name="T77" fmla="*/ 34 h 138"/>
                      <a:gd name="T78" fmla="*/ 39 w 184"/>
                      <a:gd name="T79" fmla="*/ 29 h 138"/>
                      <a:gd name="T80" fmla="*/ 126 w 184"/>
                      <a:gd name="T81" fmla="*/ 129 h 138"/>
                      <a:gd name="T82" fmla="*/ 11 w 184"/>
                      <a:gd name="T83" fmla="*/ 124 h 138"/>
                      <a:gd name="T84" fmla="*/ 17 w 184"/>
                      <a:gd name="T85" fmla="*/ 53 h 138"/>
                      <a:gd name="T86" fmla="*/ 132 w 184"/>
                      <a:gd name="T87" fmla="*/ 58 h 138"/>
                      <a:gd name="T88" fmla="*/ 19 w 184"/>
                      <a:gd name="T89" fmla="*/ 85 h 138"/>
                      <a:gd name="T90" fmla="*/ 38 w 184"/>
                      <a:gd name="T91" fmla="*/ 66 h 138"/>
                      <a:gd name="T92" fmla="*/ 36 w 184"/>
                      <a:gd name="T93" fmla="*/ 64 h 138"/>
                      <a:gd name="T94" fmla="*/ 18 w 184"/>
                      <a:gd name="T95" fmla="*/ 85 h 138"/>
                      <a:gd name="T96" fmla="*/ 51 w 184"/>
                      <a:gd name="T97" fmla="*/ 76 h 138"/>
                      <a:gd name="T98" fmla="*/ 32 w 184"/>
                      <a:gd name="T99" fmla="*/ 97 h 138"/>
                      <a:gd name="T100" fmla="*/ 34 w 184"/>
                      <a:gd name="T101" fmla="*/ 97 h 138"/>
                      <a:gd name="T102" fmla="*/ 53 w 184"/>
                      <a:gd name="T103" fmla="*/ 76 h 138"/>
                      <a:gd name="T104" fmla="*/ 55 w 184"/>
                      <a:gd name="T105" fmla="*/ 60 h 138"/>
                      <a:gd name="T106" fmla="*/ 15 w 184"/>
                      <a:gd name="T107" fmla="*/ 101 h 138"/>
                      <a:gd name="T108" fmla="*/ 17 w 184"/>
                      <a:gd name="T109" fmla="*/ 101 h 138"/>
                      <a:gd name="T110" fmla="*/ 57 w 184"/>
                      <a:gd name="T111"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138">
                        <a:moveTo>
                          <a:pt x="110" y="25"/>
                        </a:moveTo>
                        <a:cubicBezTo>
                          <a:pt x="110" y="25"/>
                          <a:pt x="111" y="24"/>
                          <a:pt x="111" y="23"/>
                        </a:cubicBezTo>
                        <a:cubicBezTo>
                          <a:pt x="111" y="22"/>
                          <a:pt x="110" y="22"/>
                          <a:pt x="110" y="21"/>
                        </a:cubicBezTo>
                        <a:cubicBezTo>
                          <a:pt x="109" y="21"/>
                          <a:pt x="108" y="21"/>
                          <a:pt x="107" y="21"/>
                        </a:cubicBezTo>
                        <a:cubicBezTo>
                          <a:pt x="104" y="21"/>
                          <a:pt x="104" y="21"/>
                          <a:pt x="104" y="21"/>
                        </a:cubicBezTo>
                        <a:cubicBezTo>
                          <a:pt x="104" y="26"/>
                          <a:pt x="104" y="26"/>
                          <a:pt x="104" y="26"/>
                        </a:cubicBezTo>
                        <a:cubicBezTo>
                          <a:pt x="107" y="26"/>
                          <a:pt x="107" y="26"/>
                          <a:pt x="107" y="26"/>
                        </a:cubicBezTo>
                        <a:cubicBezTo>
                          <a:pt x="108" y="26"/>
                          <a:pt x="109" y="26"/>
                          <a:pt x="110" y="25"/>
                        </a:cubicBezTo>
                        <a:close/>
                        <a:moveTo>
                          <a:pt x="84" y="34"/>
                        </a:moveTo>
                        <a:cubicBezTo>
                          <a:pt x="86" y="34"/>
                          <a:pt x="87" y="33"/>
                          <a:pt x="88" y="31"/>
                        </a:cubicBezTo>
                        <a:cubicBezTo>
                          <a:pt x="88" y="30"/>
                          <a:pt x="88" y="28"/>
                          <a:pt x="88" y="27"/>
                        </a:cubicBezTo>
                        <a:cubicBezTo>
                          <a:pt x="88" y="26"/>
                          <a:pt x="88" y="24"/>
                          <a:pt x="87" y="22"/>
                        </a:cubicBezTo>
                        <a:cubicBezTo>
                          <a:pt x="87" y="21"/>
                          <a:pt x="86" y="20"/>
                          <a:pt x="84" y="20"/>
                        </a:cubicBezTo>
                        <a:cubicBezTo>
                          <a:pt x="83" y="20"/>
                          <a:pt x="82" y="21"/>
                          <a:pt x="81" y="23"/>
                        </a:cubicBezTo>
                        <a:cubicBezTo>
                          <a:pt x="81" y="24"/>
                          <a:pt x="81" y="26"/>
                          <a:pt x="81" y="27"/>
                        </a:cubicBezTo>
                        <a:cubicBezTo>
                          <a:pt x="81" y="30"/>
                          <a:pt x="81" y="34"/>
                          <a:pt x="84" y="34"/>
                        </a:cubicBezTo>
                        <a:close/>
                        <a:moveTo>
                          <a:pt x="179" y="0"/>
                        </a:moveTo>
                        <a:cubicBezTo>
                          <a:pt x="6" y="0"/>
                          <a:pt x="6" y="0"/>
                          <a:pt x="6" y="0"/>
                        </a:cubicBezTo>
                        <a:cubicBezTo>
                          <a:pt x="3" y="0"/>
                          <a:pt x="0" y="3"/>
                          <a:pt x="0" y="6"/>
                        </a:cubicBezTo>
                        <a:cubicBezTo>
                          <a:pt x="0" y="132"/>
                          <a:pt x="0" y="132"/>
                          <a:pt x="0" y="132"/>
                        </a:cubicBezTo>
                        <a:cubicBezTo>
                          <a:pt x="0" y="135"/>
                          <a:pt x="3" y="138"/>
                          <a:pt x="6" y="138"/>
                        </a:cubicBezTo>
                        <a:cubicBezTo>
                          <a:pt x="142" y="138"/>
                          <a:pt x="142" y="138"/>
                          <a:pt x="142" y="138"/>
                        </a:cubicBezTo>
                        <a:cubicBezTo>
                          <a:pt x="142" y="85"/>
                          <a:pt x="142" y="85"/>
                          <a:pt x="142" y="85"/>
                        </a:cubicBezTo>
                        <a:cubicBezTo>
                          <a:pt x="142" y="82"/>
                          <a:pt x="145" y="80"/>
                          <a:pt x="147" y="80"/>
                        </a:cubicBezTo>
                        <a:cubicBezTo>
                          <a:pt x="167" y="80"/>
                          <a:pt x="167" y="80"/>
                          <a:pt x="167" y="80"/>
                        </a:cubicBezTo>
                        <a:cubicBezTo>
                          <a:pt x="170" y="80"/>
                          <a:pt x="172" y="82"/>
                          <a:pt x="172" y="85"/>
                        </a:cubicBezTo>
                        <a:cubicBezTo>
                          <a:pt x="172" y="138"/>
                          <a:pt x="172" y="138"/>
                          <a:pt x="172" y="138"/>
                        </a:cubicBezTo>
                        <a:cubicBezTo>
                          <a:pt x="179" y="138"/>
                          <a:pt x="179" y="138"/>
                          <a:pt x="179" y="138"/>
                        </a:cubicBezTo>
                        <a:cubicBezTo>
                          <a:pt x="182" y="138"/>
                          <a:pt x="184" y="135"/>
                          <a:pt x="184" y="132"/>
                        </a:cubicBezTo>
                        <a:cubicBezTo>
                          <a:pt x="184" y="6"/>
                          <a:pt x="184" y="6"/>
                          <a:pt x="184" y="6"/>
                        </a:cubicBezTo>
                        <a:cubicBezTo>
                          <a:pt x="184" y="3"/>
                          <a:pt x="182" y="0"/>
                          <a:pt x="179" y="0"/>
                        </a:cubicBezTo>
                        <a:close/>
                        <a:moveTo>
                          <a:pt x="99" y="17"/>
                        </a:moveTo>
                        <a:cubicBezTo>
                          <a:pt x="107" y="17"/>
                          <a:pt x="107" y="17"/>
                          <a:pt x="107" y="17"/>
                        </a:cubicBezTo>
                        <a:cubicBezTo>
                          <a:pt x="109" y="17"/>
                          <a:pt x="111" y="17"/>
                          <a:pt x="113" y="18"/>
                        </a:cubicBezTo>
                        <a:cubicBezTo>
                          <a:pt x="115" y="19"/>
                          <a:pt x="116" y="21"/>
                          <a:pt x="116" y="23"/>
                        </a:cubicBezTo>
                        <a:cubicBezTo>
                          <a:pt x="116" y="25"/>
                          <a:pt x="115" y="27"/>
                          <a:pt x="113" y="28"/>
                        </a:cubicBezTo>
                        <a:cubicBezTo>
                          <a:pt x="112" y="30"/>
                          <a:pt x="110" y="30"/>
                          <a:pt x="107" y="30"/>
                        </a:cubicBezTo>
                        <a:cubicBezTo>
                          <a:pt x="104" y="30"/>
                          <a:pt x="104" y="30"/>
                          <a:pt x="104" y="30"/>
                        </a:cubicBezTo>
                        <a:cubicBezTo>
                          <a:pt x="104" y="38"/>
                          <a:pt x="104" y="38"/>
                          <a:pt x="104" y="38"/>
                        </a:cubicBezTo>
                        <a:cubicBezTo>
                          <a:pt x="99" y="38"/>
                          <a:pt x="99" y="38"/>
                          <a:pt x="99" y="38"/>
                        </a:cubicBezTo>
                        <a:lnTo>
                          <a:pt x="99" y="17"/>
                        </a:lnTo>
                        <a:close/>
                        <a:moveTo>
                          <a:pt x="84" y="16"/>
                        </a:moveTo>
                        <a:cubicBezTo>
                          <a:pt x="87" y="16"/>
                          <a:pt x="89" y="17"/>
                          <a:pt x="91" y="20"/>
                        </a:cubicBezTo>
                        <a:cubicBezTo>
                          <a:pt x="93" y="22"/>
                          <a:pt x="93" y="25"/>
                          <a:pt x="93" y="27"/>
                        </a:cubicBezTo>
                        <a:cubicBezTo>
                          <a:pt x="93" y="29"/>
                          <a:pt x="93" y="32"/>
                          <a:pt x="91" y="34"/>
                        </a:cubicBezTo>
                        <a:cubicBezTo>
                          <a:pt x="90" y="37"/>
                          <a:pt x="87" y="38"/>
                          <a:pt x="84" y="38"/>
                        </a:cubicBezTo>
                        <a:cubicBezTo>
                          <a:pt x="82" y="38"/>
                          <a:pt x="79" y="37"/>
                          <a:pt x="78" y="35"/>
                        </a:cubicBezTo>
                        <a:cubicBezTo>
                          <a:pt x="76" y="32"/>
                          <a:pt x="76" y="30"/>
                          <a:pt x="76" y="27"/>
                        </a:cubicBezTo>
                        <a:cubicBezTo>
                          <a:pt x="76" y="22"/>
                          <a:pt x="78" y="16"/>
                          <a:pt x="84" y="16"/>
                        </a:cubicBezTo>
                        <a:close/>
                        <a:moveTo>
                          <a:pt x="53" y="17"/>
                        </a:moveTo>
                        <a:cubicBezTo>
                          <a:pt x="58" y="17"/>
                          <a:pt x="58" y="17"/>
                          <a:pt x="58" y="17"/>
                        </a:cubicBezTo>
                        <a:cubicBezTo>
                          <a:pt x="58" y="25"/>
                          <a:pt x="58" y="25"/>
                          <a:pt x="58" y="25"/>
                        </a:cubicBezTo>
                        <a:cubicBezTo>
                          <a:pt x="65" y="25"/>
                          <a:pt x="65" y="25"/>
                          <a:pt x="65" y="25"/>
                        </a:cubicBezTo>
                        <a:cubicBezTo>
                          <a:pt x="65" y="17"/>
                          <a:pt x="65" y="17"/>
                          <a:pt x="65" y="17"/>
                        </a:cubicBezTo>
                        <a:cubicBezTo>
                          <a:pt x="70" y="17"/>
                          <a:pt x="70" y="17"/>
                          <a:pt x="70" y="17"/>
                        </a:cubicBezTo>
                        <a:cubicBezTo>
                          <a:pt x="70" y="38"/>
                          <a:pt x="70" y="38"/>
                          <a:pt x="70" y="38"/>
                        </a:cubicBezTo>
                        <a:cubicBezTo>
                          <a:pt x="65" y="38"/>
                          <a:pt x="65" y="38"/>
                          <a:pt x="65" y="38"/>
                        </a:cubicBezTo>
                        <a:cubicBezTo>
                          <a:pt x="65" y="29"/>
                          <a:pt x="65" y="29"/>
                          <a:pt x="65" y="29"/>
                        </a:cubicBezTo>
                        <a:cubicBezTo>
                          <a:pt x="58" y="29"/>
                          <a:pt x="58" y="29"/>
                          <a:pt x="58" y="29"/>
                        </a:cubicBezTo>
                        <a:cubicBezTo>
                          <a:pt x="58" y="38"/>
                          <a:pt x="58" y="38"/>
                          <a:pt x="58" y="38"/>
                        </a:cubicBezTo>
                        <a:cubicBezTo>
                          <a:pt x="53" y="38"/>
                          <a:pt x="53" y="38"/>
                          <a:pt x="53" y="38"/>
                        </a:cubicBezTo>
                        <a:lnTo>
                          <a:pt x="53" y="17"/>
                        </a:lnTo>
                        <a:close/>
                        <a:moveTo>
                          <a:pt x="39" y="29"/>
                        </a:moveTo>
                        <a:cubicBezTo>
                          <a:pt x="35" y="29"/>
                          <a:pt x="32" y="28"/>
                          <a:pt x="32" y="23"/>
                        </a:cubicBezTo>
                        <a:cubicBezTo>
                          <a:pt x="32" y="21"/>
                          <a:pt x="32" y="19"/>
                          <a:pt x="34" y="18"/>
                        </a:cubicBezTo>
                        <a:cubicBezTo>
                          <a:pt x="35" y="17"/>
                          <a:pt x="37" y="16"/>
                          <a:pt x="39" y="16"/>
                        </a:cubicBezTo>
                        <a:cubicBezTo>
                          <a:pt x="43" y="16"/>
                          <a:pt x="46" y="18"/>
                          <a:pt x="47" y="21"/>
                        </a:cubicBezTo>
                        <a:cubicBezTo>
                          <a:pt x="43" y="23"/>
                          <a:pt x="43" y="23"/>
                          <a:pt x="43" y="23"/>
                        </a:cubicBezTo>
                        <a:cubicBezTo>
                          <a:pt x="42" y="21"/>
                          <a:pt x="41" y="20"/>
                          <a:pt x="39" y="20"/>
                        </a:cubicBezTo>
                        <a:cubicBezTo>
                          <a:pt x="38" y="20"/>
                          <a:pt x="36" y="21"/>
                          <a:pt x="36" y="22"/>
                        </a:cubicBezTo>
                        <a:cubicBezTo>
                          <a:pt x="36" y="24"/>
                          <a:pt x="38" y="24"/>
                          <a:pt x="39" y="24"/>
                        </a:cubicBezTo>
                        <a:cubicBezTo>
                          <a:pt x="41" y="25"/>
                          <a:pt x="43" y="25"/>
                          <a:pt x="45" y="26"/>
                        </a:cubicBezTo>
                        <a:cubicBezTo>
                          <a:pt x="46" y="27"/>
                          <a:pt x="47" y="29"/>
                          <a:pt x="47" y="31"/>
                        </a:cubicBezTo>
                        <a:cubicBezTo>
                          <a:pt x="47" y="33"/>
                          <a:pt x="47" y="35"/>
                          <a:pt x="45" y="36"/>
                        </a:cubicBezTo>
                        <a:cubicBezTo>
                          <a:pt x="43" y="37"/>
                          <a:pt x="41" y="38"/>
                          <a:pt x="39" y="38"/>
                        </a:cubicBezTo>
                        <a:cubicBezTo>
                          <a:pt x="35" y="38"/>
                          <a:pt x="31" y="36"/>
                          <a:pt x="30" y="32"/>
                        </a:cubicBezTo>
                        <a:cubicBezTo>
                          <a:pt x="35" y="31"/>
                          <a:pt x="35" y="31"/>
                          <a:pt x="35" y="31"/>
                        </a:cubicBezTo>
                        <a:cubicBezTo>
                          <a:pt x="36" y="33"/>
                          <a:pt x="37" y="34"/>
                          <a:pt x="39" y="34"/>
                        </a:cubicBezTo>
                        <a:cubicBezTo>
                          <a:pt x="41" y="34"/>
                          <a:pt x="43" y="33"/>
                          <a:pt x="43" y="32"/>
                        </a:cubicBezTo>
                        <a:cubicBezTo>
                          <a:pt x="43" y="30"/>
                          <a:pt x="40" y="30"/>
                          <a:pt x="39" y="29"/>
                        </a:cubicBezTo>
                        <a:close/>
                        <a:moveTo>
                          <a:pt x="132" y="124"/>
                        </a:moveTo>
                        <a:cubicBezTo>
                          <a:pt x="132" y="127"/>
                          <a:pt x="129" y="129"/>
                          <a:pt x="126" y="129"/>
                        </a:cubicBezTo>
                        <a:cubicBezTo>
                          <a:pt x="17" y="129"/>
                          <a:pt x="17" y="129"/>
                          <a:pt x="17" y="129"/>
                        </a:cubicBezTo>
                        <a:cubicBezTo>
                          <a:pt x="14" y="129"/>
                          <a:pt x="11" y="127"/>
                          <a:pt x="11" y="124"/>
                        </a:cubicBezTo>
                        <a:cubicBezTo>
                          <a:pt x="11" y="58"/>
                          <a:pt x="11" y="58"/>
                          <a:pt x="11" y="58"/>
                        </a:cubicBezTo>
                        <a:cubicBezTo>
                          <a:pt x="11" y="55"/>
                          <a:pt x="14" y="53"/>
                          <a:pt x="17" y="53"/>
                        </a:cubicBezTo>
                        <a:cubicBezTo>
                          <a:pt x="126" y="53"/>
                          <a:pt x="126" y="53"/>
                          <a:pt x="126" y="53"/>
                        </a:cubicBezTo>
                        <a:cubicBezTo>
                          <a:pt x="129" y="53"/>
                          <a:pt x="132" y="55"/>
                          <a:pt x="132" y="58"/>
                        </a:cubicBezTo>
                        <a:lnTo>
                          <a:pt x="132" y="124"/>
                        </a:lnTo>
                        <a:close/>
                        <a:moveTo>
                          <a:pt x="19" y="85"/>
                        </a:moveTo>
                        <a:cubicBezTo>
                          <a:pt x="19" y="85"/>
                          <a:pt x="20" y="85"/>
                          <a:pt x="20" y="85"/>
                        </a:cubicBezTo>
                        <a:cubicBezTo>
                          <a:pt x="38" y="66"/>
                          <a:pt x="38" y="66"/>
                          <a:pt x="38" y="66"/>
                        </a:cubicBezTo>
                        <a:cubicBezTo>
                          <a:pt x="39" y="66"/>
                          <a:pt x="39" y="65"/>
                          <a:pt x="38" y="64"/>
                        </a:cubicBezTo>
                        <a:cubicBezTo>
                          <a:pt x="38" y="64"/>
                          <a:pt x="37" y="64"/>
                          <a:pt x="36" y="64"/>
                        </a:cubicBezTo>
                        <a:cubicBezTo>
                          <a:pt x="18" y="83"/>
                          <a:pt x="18" y="83"/>
                          <a:pt x="18" y="83"/>
                        </a:cubicBezTo>
                        <a:cubicBezTo>
                          <a:pt x="17" y="83"/>
                          <a:pt x="17" y="84"/>
                          <a:pt x="18" y="85"/>
                        </a:cubicBezTo>
                        <a:cubicBezTo>
                          <a:pt x="18" y="85"/>
                          <a:pt x="18" y="85"/>
                          <a:pt x="19" y="85"/>
                        </a:cubicBezTo>
                        <a:close/>
                        <a:moveTo>
                          <a:pt x="51" y="76"/>
                        </a:moveTo>
                        <a:cubicBezTo>
                          <a:pt x="32" y="95"/>
                          <a:pt x="32" y="95"/>
                          <a:pt x="32" y="95"/>
                        </a:cubicBezTo>
                        <a:cubicBezTo>
                          <a:pt x="32" y="96"/>
                          <a:pt x="32" y="97"/>
                          <a:pt x="32" y="97"/>
                        </a:cubicBezTo>
                        <a:cubicBezTo>
                          <a:pt x="33" y="97"/>
                          <a:pt x="33" y="98"/>
                          <a:pt x="33" y="98"/>
                        </a:cubicBezTo>
                        <a:cubicBezTo>
                          <a:pt x="34" y="98"/>
                          <a:pt x="34" y="97"/>
                          <a:pt x="34" y="97"/>
                        </a:cubicBezTo>
                        <a:cubicBezTo>
                          <a:pt x="53" y="79"/>
                          <a:pt x="53" y="79"/>
                          <a:pt x="53" y="79"/>
                        </a:cubicBezTo>
                        <a:cubicBezTo>
                          <a:pt x="54" y="78"/>
                          <a:pt x="54" y="77"/>
                          <a:pt x="53" y="76"/>
                        </a:cubicBezTo>
                        <a:cubicBezTo>
                          <a:pt x="52" y="76"/>
                          <a:pt x="51" y="76"/>
                          <a:pt x="51" y="76"/>
                        </a:cubicBezTo>
                        <a:close/>
                        <a:moveTo>
                          <a:pt x="55" y="60"/>
                        </a:moveTo>
                        <a:cubicBezTo>
                          <a:pt x="15" y="99"/>
                          <a:pt x="15" y="99"/>
                          <a:pt x="15" y="99"/>
                        </a:cubicBezTo>
                        <a:cubicBezTo>
                          <a:pt x="15" y="100"/>
                          <a:pt x="15" y="101"/>
                          <a:pt x="15" y="101"/>
                        </a:cubicBezTo>
                        <a:cubicBezTo>
                          <a:pt x="15" y="101"/>
                          <a:pt x="16" y="102"/>
                          <a:pt x="16" y="102"/>
                        </a:cubicBezTo>
                        <a:cubicBezTo>
                          <a:pt x="17" y="102"/>
                          <a:pt x="17" y="101"/>
                          <a:pt x="17" y="101"/>
                        </a:cubicBezTo>
                        <a:cubicBezTo>
                          <a:pt x="57" y="62"/>
                          <a:pt x="57" y="62"/>
                          <a:pt x="57" y="62"/>
                        </a:cubicBezTo>
                        <a:cubicBezTo>
                          <a:pt x="57" y="61"/>
                          <a:pt x="57" y="60"/>
                          <a:pt x="57" y="60"/>
                        </a:cubicBezTo>
                        <a:cubicBezTo>
                          <a:pt x="56" y="59"/>
                          <a:pt x="55" y="59"/>
                          <a:pt x="55" y="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en-US" sz="900"/>
                  </a:p>
                </p:txBody>
              </p:sp>
              <p:sp>
                <p:nvSpPr>
                  <p:cNvPr id="171" name="Rectangle 63"/>
                  <p:cNvSpPr>
                    <a:spLocks noChangeArrowheads="1"/>
                  </p:cNvSpPr>
                  <p:nvPr/>
                </p:nvSpPr>
                <p:spPr bwMode="auto">
                  <a:xfrm>
                    <a:off x="2014" y="1423"/>
                    <a:ext cx="227" cy="57"/>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None/>
                    </a:pPr>
                    <a:endParaRPr lang="en-US" sz="900"/>
                  </a:p>
                </p:txBody>
              </p:sp>
            </p:grpSp>
            <p:sp>
              <p:nvSpPr>
                <p:cNvPr id="160" name="Rectangle 64"/>
                <p:cNvSpPr>
                  <a:spLocks noChangeArrowheads="1"/>
                </p:cNvSpPr>
                <p:nvPr/>
              </p:nvSpPr>
              <p:spPr bwMode="auto">
                <a:xfrm>
                  <a:off x="2252945" y="5446702"/>
                  <a:ext cx="349334" cy="94409"/>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buNone/>
                  </a:pPr>
                  <a:r>
                    <a:rPr lang="en-GB" sz="300" b="1">
                      <a:solidFill>
                        <a:schemeClr val="bg1"/>
                      </a:solidFill>
                      <a:cs typeface="Arial" charset="0"/>
                    </a:rPr>
                    <a:t>TELCO</a:t>
                  </a:r>
                </a:p>
              </p:txBody>
            </p:sp>
            <p:sp>
              <p:nvSpPr>
                <p:cNvPr id="161" name="AutoShape 65"/>
                <p:cNvSpPr>
                  <a:spLocks noChangeArrowheads="1"/>
                </p:cNvSpPr>
                <p:nvPr>
                  <p:custDataLst>
                    <p:tags r:id="rId13"/>
                  </p:custDataLst>
                </p:nvPr>
              </p:nvSpPr>
              <p:spPr bwMode="auto">
                <a:xfrm rot="3560391">
                  <a:off x="1916906" y="4858545"/>
                  <a:ext cx="898525" cy="138112"/>
                </a:xfrm>
                <a:prstGeom prst="rightArrow">
                  <a:avLst>
                    <a:gd name="adj1" fmla="val 50000"/>
                    <a:gd name="adj2" fmla="val 162644"/>
                  </a:avLst>
                </a:prstGeom>
                <a:solidFill>
                  <a:srgbClr val="69696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None/>
                  </a:pPr>
                  <a:endParaRPr lang="en-US" sz="900"/>
                </a:p>
              </p:txBody>
            </p:sp>
            <p:sp>
              <p:nvSpPr>
                <p:cNvPr id="162" name="AutoShape 66"/>
                <p:cNvSpPr>
                  <a:spLocks noChangeArrowheads="1"/>
                </p:cNvSpPr>
                <p:nvPr>
                  <p:custDataLst>
                    <p:tags r:id="rId14"/>
                  </p:custDataLst>
                </p:nvPr>
              </p:nvSpPr>
              <p:spPr bwMode="auto">
                <a:xfrm rot="5400000">
                  <a:off x="1323975" y="4960938"/>
                  <a:ext cx="750888" cy="138112"/>
                </a:xfrm>
                <a:prstGeom prst="rightArrow">
                  <a:avLst>
                    <a:gd name="adj1" fmla="val 50000"/>
                    <a:gd name="adj2" fmla="val 135920"/>
                  </a:avLst>
                </a:prstGeom>
                <a:solidFill>
                  <a:srgbClr val="69696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None/>
                  </a:pPr>
                  <a:endParaRPr lang="en-US" sz="900"/>
                </a:p>
              </p:txBody>
            </p:sp>
            <p:sp>
              <p:nvSpPr>
                <p:cNvPr id="163" name="Oval 67"/>
                <p:cNvSpPr>
                  <a:spLocks noChangeArrowheads="1"/>
                </p:cNvSpPr>
                <p:nvPr>
                  <p:custDataLst>
                    <p:tags r:id="rId15"/>
                  </p:custDataLst>
                </p:nvPr>
              </p:nvSpPr>
              <p:spPr bwMode="auto">
                <a:xfrm>
                  <a:off x="919163" y="2814638"/>
                  <a:ext cx="1577975" cy="1754187"/>
                </a:xfrm>
                <a:prstGeom prst="ellipse">
                  <a:avLst/>
                </a:prstGeom>
                <a:noFill/>
                <a:ln w="25400">
                  <a:solidFill>
                    <a:schemeClr val="folHlink"/>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None/>
                  </a:pPr>
                  <a:endParaRPr lang="en-US" sz="900"/>
                </a:p>
              </p:txBody>
            </p:sp>
            <p:sp>
              <p:nvSpPr>
                <p:cNvPr id="164" name="AutoShape 68"/>
                <p:cNvSpPr>
                  <a:spLocks noChangeArrowheads="1"/>
                </p:cNvSpPr>
                <p:nvPr>
                  <p:custDataLst>
                    <p:tags r:id="rId16"/>
                  </p:custDataLst>
                </p:nvPr>
              </p:nvSpPr>
              <p:spPr bwMode="auto">
                <a:xfrm rot="7210982">
                  <a:off x="1989138" y="2384425"/>
                  <a:ext cx="898525" cy="136525"/>
                </a:xfrm>
                <a:prstGeom prst="rightArrow">
                  <a:avLst>
                    <a:gd name="adj1" fmla="val 50000"/>
                    <a:gd name="adj2" fmla="val 164535"/>
                  </a:avLst>
                </a:prstGeom>
                <a:solidFill>
                  <a:srgbClr val="69696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None/>
                  </a:pPr>
                  <a:endParaRPr lang="en-US" sz="900"/>
                </a:p>
              </p:txBody>
            </p:sp>
            <p:sp>
              <p:nvSpPr>
                <p:cNvPr id="165" name="Text Box 69"/>
                <p:cNvSpPr txBox="1">
                  <a:spLocks noChangeArrowheads="1"/>
                </p:cNvSpPr>
                <p:nvPr>
                  <p:custDataLst>
                    <p:tags r:id="rId17"/>
                  </p:custDataLst>
                </p:nvPr>
              </p:nvSpPr>
              <p:spPr bwMode="gray">
                <a:xfrm>
                  <a:off x="1883157" y="4613275"/>
                  <a:ext cx="839021" cy="151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lIns="0" tIns="0" rIns="0" bIns="0">
                  <a:spAutoFit/>
                </a:bodyPr>
                <a:lstStyle/>
                <a:p>
                  <a:pPr algn="ctr" eaLnBrk="0" hangingPunct="0">
                    <a:buNone/>
                  </a:pPr>
                  <a:r>
                    <a:rPr lang="en-GB" sz="500" b="1" dirty="0" smtClean="0">
                      <a:cs typeface="Arial" charset="0"/>
                    </a:rPr>
                    <a:t>Retail payments</a:t>
                  </a:r>
                  <a:endParaRPr lang="en-GB" sz="500" b="1" dirty="0">
                    <a:cs typeface="Arial" charset="0"/>
                  </a:endParaRPr>
                </a:p>
              </p:txBody>
            </p:sp>
            <p:sp>
              <p:nvSpPr>
                <p:cNvPr id="166" name="Text Box 70"/>
                <p:cNvSpPr txBox="1">
                  <a:spLocks noChangeArrowheads="1"/>
                </p:cNvSpPr>
                <p:nvPr>
                  <p:custDataLst>
                    <p:tags r:id="rId18"/>
                  </p:custDataLst>
                </p:nvPr>
              </p:nvSpPr>
              <p:spPr bwMode="gray">
                <a:xfrm>
                  <a:off x="1123949" y="4894264"/>
                  <a:ext cx="1150938" cy="151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0" tIns="0" rIns="0" bIns="0">
                  <a:spAutoFit/>
                </a:bodyPr>
                <a:lstStyle/>
                <a:p>
                  <a:pPr algn="ctr" eaLnBrk="0" hangingPunct="0">
                    <a:buNone/>
                  </a:pPr>
                  <a:r>
                    <a:rPr lang="en-GB" sz="500" b="1">
                      <a:cs typeface="Arial" charset="0"/>
                    </a:rPr>
                    <a:t>Bill Payment</a:t>
                  </a:r>
                </a:p>
              </p:txBody>
            </p:sp>
            <p:sp>
              <p:nvSpPr>
                <p:cNvPr id="167" name="Text Box 71"/>
                <p:cNvSpPr txBox="1">
                  <a:spLocks noChangeArrowheads="1"/>
                </p:cNvSpPr>
                <p:nvPr>
                  <p:custDataLst>
                    <p:tags r:id="rId19"/>
                  </p:custDataLst>
                </p:nvPr>
              </p:nvSpPr>
              <p:spPr bwMode="gray">
                <a:xfrm>
                  <a:off x="1030314" y="4613275"/>
                  <a:ext cx="193620" cy="151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lIns="0" tIns="0" rIns="0" bIns="0">
                  <a:spAutoFit/>
                </a:bodyPr>
                <a:lstStyle/>
                <a:p>
                  <a:pPr algn="ctr" eaLnBrk="0" hangingPunct="0">
                    <a:buNone/>
                  </a:pPr>
                  <a:r>
                    <a:rPr lang="en-GB" sz="500" b="1">
                      <a:cs typeface="Arial" charset="0"/>
                    </a:rPr>
                    <a:t>P2P</a:t>
                  </a:r>
                </a:p>
              </p:txBody>
            </p:sp>
            <p:sp>
              <p:nvSpPr>
                <p:cNvPr id="168" name="Text Box 72"/>
                <p:cNvSpPr txBox="1">
                  <a:spLocks noChangeArrowheads="1"/>
                </p:cNvSpPr>
                <p:nvPr>
                  <p:custDataLst>
                    <p:tags r:id="rId20"/>
                  </p:custDataLst>
                </p:nvPr>
              </p:nvSpPr>
              <p:spPr bwMode="gray">
                <a:xfrm>
                  <a:off x="2038714" y="2408238"/>
                  <a:ext cx="802542" cy="151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lIns="0" tIns="0" rIns="0" bIns="0">
                  <a:spAutoFit/>
                </a:bodyPr>
                <a:lstStyle/>
                <a:p>
                  <a:pPr algn="ctr" eaLnBrk="0" hangingPunct="0">
                    <a:buNone/>
                  </a:pPr>
                  <a:r>
                    <a:rPr lang="en-GB" sz="500" b="1">
                      <a:cs typeface="Arial" charset="0"/>
                    </a:rPr>
                    <a:t>Salary payment</a:t>
                  </a:r>
                </a:p>
              </p:txBody>
            </p:sp>
            <p:sp>
              <p:nvSpPr>
                <p:cNvPr id="169" name="Text Box 73"/>
                <p:cNvSpPr txBox="1">
                  <a:spLocks noChangeArrowheads="1"/>
                </p:cNvSpPr>
                <p:nvPr>
                  <p:custDataLst>
                    <p:tags r:id="rId21"/>
                  </p:custDataLst>
                </p:nvPr>
              </p:nvSpPr>
              <p:spPr bwMode="gray">
                <a:xfrm>
                  <a:off x="821400" y="2408238"/>
                  <a:ext cx="384435" cy="151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lIns="0" tIns="0" rIns="0" bIns="0">
                  <a:spAutoFit/>
                </a:bodyPr>
                <a:lstStyle/>
                <a:p>
                  <a:pPr algn="ctr" eaLnBrk="0" hangingPunct="0">
                    <a:buNone/>
                  </a:pPr>
                  <a:r>
                    <a:rPr lang="en-GB" sz="500" b="1">
                      <a:cs typeface="Arial" charset="0"/>
                    </a:rPr>
                    <a:t>Cash-in</a:t>
                  </a:r>
                </a:p>
              </p:txBody>
            </p:sp>
          </p:grpSp>
          <p:sp>
            <p:nvSpPr>
              <p:cNvPr id="141" name="TextBox 140"/>
              <p:cNvSpPr txBox="1"/>
              <p:nvPr/>
            </p:nvSpPr>
            <p:spPr>
              <a:xfrm>
                <a:off x="4985764" y="4691542"/>
                <a:ext cx="1251662" cy="364658"/>
              </a:xfrm>
              <a:prstGeom prst="rect">
                <a:avLst/>
              </a:prstGeom>
              <a:solidFill>
                <a:schemeClr val="bg1">
                  <a:alpha val="42000"/>
                </a:schemeClr>
              </a:solidFill>
            </p:spPr>
            <p:txBody>
              <a:bodyPr wrap="none" rtlCol="0">
                <a:spAutoFit/>
              </a:bodyPr>
              <a:lstStyle/>
              <a:p>
                <a:pPr>
                  <a:buNone/>
                </a:pPr>
                <a:r>
                  <a:rPr lang="en-US" sz="600" dirty="0" smtClean="0"/>
                  <a:t>Cash-out</a:t>
                </a:r>
                <a:endParaRPr lang="en-US" sz="600" dirty="0"/>
              </a:p>
            </p:txBody>
          </p:sp>
        </p:grpSp>
      </p:grpSp>
      <p:sp>
        <p:nvSpPr>
          <p:cNvPr id="110" name="Slide Number Placeholder 5"/>
          <p:cNvSpPr txBox="1">
            <a:spLocks/>
          </p:cNvSpPr>
          <p:nvPr/>
        </p:nvSpPr>
        <p:spPr bwMode="auto">
          <a:xfrm>
            <a:off x="3632200" y="6419683"/>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E8E1CD7-1FF5-4383-9650-73E00876F938}" type="slidenum">
              <a:rPr kumimoji="0" lang="en-US" sz="1100" b="1"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sz="1100" b="1" i="0" u="none" strike="noStrike" kern="1200" cap="none" spc="0" normalizeH="0" baseline="0" noProof="0" dirty="0" smtClean="0">
              <a:ln>
                <a:noFill/>
              </a:ln>
              <a:solidFill>
                <a:schemeClr val="bg1"/>
              </a:solidFill>
              <a:effectLst/>
              <a:uLnTx/>
              <a:uFillTx/>
              <a:latin typeface="Trebuchet MS" pitchFamily="34"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182881" y="1427043"/>
            <a:ext cx="8752484" cy="5269592"/>
          </a:xfrm>
        </p:spPr>
        <p:txBody>
          <a:bodyPr>
            <a:normAutofit/>
          </a:bodyPr>
          <a:lstStyle/>
          <a:p>
            <a:pPr>
              <a:lnSpc>
                <a:spcPct val="120000"/>
              </a:lnSpc>
              <a:spcBef>
                <a:spcPts val="0"/>
              </a:spcBef>
              <a:spcAft>
                <a:spcPts val="600"/>
              </a:spcAft>
              <a:buFont typeface="Wingdings" pitchFamily="2" charset="2"/>
              <a:buChar char="§"/>
            </a:pPr>
            <a:r>
              <a:rPr lang="es-PE" sz="1600" dirty="0" smtClean="0"/>
              <a:t>Crecimiento en transacciones sin uso de efectivo por tanto, en la </a:t>
            </a:r>
            <a:r>
              <a:rPr lang="es-PE" sz="1600" b="1" dirty="0" smtClean="0"/>
              <a:t>confianza y la demanda</a:t>
            </a:r>
            <a:r>
              <a:rPr lang="es-PE" sz="1600" dirty="0" smtClean="0"/>
              <a:t> de dinero electrónico</a:t>
            </a:r>
          </a:p>
          <a:p>
            <a:pPr>
              <a:lnSpc>
                <a:spcPct val="120000"/>
              </a:lnSpc>
              <a:spcBef>
                <a:spcPts val="0"/>
              </a:spcBef>
              <a:spcAft>
                <a:spcPts val="600"/>
              </a:spcAft>
              <a:buFont typeface="Wingdings" pitchFamily="2" charset="2"/>
              <a:buChar char="§"/>
            </a:pPr>
            <a:r>
              <a:rPr lang="es-PE" sz="1600" dirty="0" smtClean="0"/>
              <a:t>El crecimiento de las empresas de pago (PSP), en este momento dando servicio directo a consumidores,  compitiendo con los bancos comerciales para los depósitos en el extremo inferior del mercado como emisores de monederos electrónicos</a:t>
            </a:r>
          </a:p>
          <a:p>
            <a:pPr>
              <a:lnSpc>
                <a:spcPct val="120000"/>
              </a:lnSpc>
              <a:spcBef>
                <a:spcPts val="0"/>
              </a:spcBef>
              <a:spcAft>
                <a:spcPts val="600"/>
              </a:spcAft>
              <a:buFont typeface="Wingdings" pitchFamily="2" charset="2"/>
              <a:buChar char="§"/>
            </a:pPr>
            <a:r>
              <a:rPr lang="es-PE" sz="1600" b="1" dirty="0" smtClean="0"/>
              <a:t>Bancos</a:t>
            </a:r>
            <a:r>
              <a:rPr lang="es-PE" sz="1600" dirty="0" smtClean="0"/>
              <a:t> están entrando en el negocio de pagos como emisores de pre pago</a:t>
            </a:r>
          </a:p>
          <a:p>
            <a:pPr>
              <a:lnSpc>
                <a:spcPct val="120000"/>
              </a:lnSpc>
              <a:spcBef>
                <a:spcPts val="0"/>
              </a:spcBef>
              <a:spcAft>
                <a:spcPts val="600"/>
              </a:spcAft>
              <a:buFont typeface="Wingdings" pitchFamily="2" charset="2"/>
              <a:buChar char="§"/>
            </a:pPr>
            <a:r>
              <a:rPr lang="es-PE" sz="1600" dirty="0" smtClean="0"/>
              <a:t>Entrada de </a:t>
            </a:r>
            <a:r>
              <a:rPr lang="es-PE" sz="1600" b="1" dirty="0" smtClean="0"/>
              <a:t>telecos como facilitadores de </a:t>
            </a:r>
            <a:r>
              <a:rPr lang="es-PE" sz="1600" dirty="0" smtClean="0"/>
              <a:t> “ultima milla” del negocio de dinero electrónico</a:t>
            </a:r>
          </a:p>
          <a:p>
            <a:pPr>
              <a:lnSpc>
                <a:spcPct val="120000"/>
              </a:lnSpc>
              <a:spcBef>
                <a:spcPts val="0"/>
              </a:spcBef>
              <a:spcAft>
                <a:spcPts val="600"/>
              </a:spcAft>
              <a:buFont typeface="Wingdings" pitchFamily="2" charset="2"/>
              <a:buChar char="§"/>
            </a:pPr>
            <a:r>
              <a:rPr lang="es-PE" sz="1600" dirty="0" smtClean="0"/>
              <a:t>Otras compañías de servicios están siendo “arrastradas” dentro de los sistemas de pagos como emisores.  </a:t>
            </a:r>
          </a:p>
          <a:p>
            <a:pPr>
              <a:lnSpc>
                <a:spcPct val="120000"/>
              </a:lnSpc>
              <a:spcBef>
                <a:spcPts val="0"/>
              </a:spcBef>
              <a:spcAft>
                <a:spcPts val="600"/>
              </a:spcAft>
              <a:buFont typeface="Wingdings" pitchFamily="2" charset="2"/>
              <a:buChar char="§"/>
            </a:pPr>
            <a:r>
              <a:rPr lang="es-PE" sz="1600" dirty="0" smtClean="0"/>
              <a:t>Centralización de las operaciones de pago</a:t>
            </a:r>
          </a:p>
          <a:p>
            <a:pPr>
              <a:lnSpc>
                <a:spcPct val="120000"/>
              </a:lnSpc>
              <a:spcBef>
                <a:spcPts val="0"/>
              </a:spcBef>
              <a:spcAft>
                <a:spcPts val="600"/>
              </a:spcAft>
              <a:buFont typeface="Wingdings" pitchFamily="2" charset="2"/>
              <a:buChar char="§"/>
            </a:pPr>
            <a:r>
              <a:rPr lang="es-PE" sz="1600" dirty="0" smtClean="0"/>
              <a:t>Al final, todo esta dirigido por el manejo de la escala y los requerimientos para servir al cliente</a:t>
            </a:r>
          </a:p>
        </p:txBody>
      </p:sp>
      <p:sp>
        <p:nvSpPr>
          <p:cNvPr id="4" name="Rectangle 3"/>
          <p:cNvSpPr/>
          <p:nvPr/>
        </p:nvSpPr>
        <p:spPr bwMode="auto">
          <a:xfrm>
            <a:off x="152400" y="381000"/>
            <a:ext cx="8839200" cy="457200"/>
          </a:xfrm>
          <a:prstGeom prst="rect">
            <a:avLst/>
          </a:prstGeom>
          <a:solidFill>
            <a:srgbClr val="014C6D"/>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115888" indent="-115888" algn="ctr">
              <a:spcBef>
                <a:spcPts val="0"/>
              </a:spcBef>
              <a:buNone/>
            </a:pPr>
            <a:r>
              <a:rPr lang="es-PE" sz="2200" dirty="0" smtClean="0">
                <a:solidFill>
                  <a:schemeClr val="bg1"/>
                </a:solidFill>
              </a:rPr>
              <a:t>Banca sin Sucursales: tendencias globales y retos</a:t>
            </a:r>
          </a:p>
        </p:txBody>
      </p:sp>
      <p:sp>
        <p:nvSpPr>
          <p:cNvPr id="6" name="Text Box 4"/>
          <p:cNvSpPr txBox="1">
            <a:spLocks noChangeArrowheads="1"/>
          </p:cNvSpPr>
          <p:nvPr/>
        </p:nvSpPr>
        <p:spPr bwMode="auto">
          <a:xfrm>
            <a:off x="152400" y="926946"/>
            <a:ext cx="8839200" cy="400110"/>
          </a:xfrm>
          <a:prstGeom prst="rect">
            <a:avLst/>
          </a:prstGeom>
          <a:solidFill>
            <a:srgbClr val="00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s-ES" sz="2000" dirty="0" smtClean="0"/>
              <a:t>Con el tiempo, se observa un mayor papel para todos: bancos, </a:t>
            </a:r>
            <a:r>
              <a:rPr lang="es-ES" sz="2000" dirty="0" err="1" smtClean="0"/>
              <a:t>telcos</a:t>
            </a:r>
            <a:r>
              <a:rPr lang="es-ES" sz="2000" dirty="0" smtClean="0"/>
              <a:t>, y PSP</a:t>
            </a:r>
          </a:p>
        </p:txBody>
      </p:sp>
      <p:sp>
        <p:nvSpPr>
          <p:cNvPr id="7" name="Slide Number Placeholder 5"/>
          <p:cNvSpPr>
            <a:spLocks noGrp="1"/>
          </p:cNvSpPr>
          <p:nvPr>
            <p:ph type="sldNum" sz="quarter" idx="4294967295"/>
          </p:nvPr>
        </p:nvSpPr>
        <p:spPr>
          <a:xfrm>
            <a:off x="3632200" y="6435725"/>
            <a:ext cx="1884363" cy="279400"/>
          </a:xfrm>
          <a:prstGeom prst="rect">
            <a:avLst/>
          </a:prstGeom>
          <a:noFill/>
        </p:spPr>
        <p:txBody>
          <a:bodyPr/>
          <a:lstStyle/>
          <a:p>
            <a:pPr algn="ctr">
              <a:spcBef>
                <a:spcPct val="0"/>
              </a:spcBef>
              <a:buNone/>
            </a:pPr>
            <a:fld id="{AE8E1CD7-1FF5-4383-9650-73E00876F938}" type="slidenum">
              <a:rPr lang="en-US" sz="1100" b="1" smtClean="0">
                <a:solidFill>
                  <a:schemeClr val="bg1"/>
                </a:solidFill>
              </a:rPr>
              <a:pPr algn="ctr">
                <a:spcBef>
                  <a:spcPct val="0"/>
                </a:spcBef>
                <a:buNone/>
              </a:pPr>
              <a:t>14</a:t>
            </a:fld>
            <a:endParaRPr lang="en-US" sz="1100" b="1" dirty="0" smtClean="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 y="332836"/>
            <a:ext cx="8871284" cy="563562"/>
          </a:xfrm>
          <a:noFill/>
          <a:ln w="9525">
            <a:noFill/>
            <a:miter lim="800000"/>
            <a:headEnd/>
            <a:tailEnd/>
          </a:ln>
        </p:spPr>
        <p:txBody>
          <a:bodyPr vert="horz" wrap="square" lIns="91440" tIns="45720" rIns="91440" bIns="45720" numCol="1" anchor="ctr" anchorCtr="0" compatLnSpc="1">
            <a:prstTxWarp prst="textNoShape">
              <a:avLst/>
            </a:prstTxWarp>
          </a:bodyPr>
          <a:lstStyle/>
          <a:p>
            <a:pPr algn="just"/>
            <a:r>
              <a:rPr lang="es-PE" sz="2000" dirty="0" smtClean="0"/>
              <a:t>Para los bancos, innovaciones en banca móvil y agentes bancarios pueden ayudarlos a alcanzar diferentes objetivos de negocios por tipo de segmento</a:t>
            </a:r>
            <a:endParaRPr lang="es-PE" sz="2000" dirty="0"/>
          </a:p>
        </p:txBody>
      </p:sp>
      <p:grpSp>
        <p:nvGrpSpPr>
          <p:cNvPr id="3" name="Group 2"/>
          <p:cNvGrpSpPr/>
          <p:nvPr/>
        </p:nvGrpSpPr>
        <p:grpSpPr>
          <a:xfrm>
            <a:off x="401638" y="2036763"/>
            <a:ext cx="1543050" cy="738187"/>
            <a:chOff x="160338" y="1795463"/>
            <a:chExt cx="1543050" cy="738187"/>
          </a:xfrm>
        </p:grpSpPr>
        <p:sp>
          <p:nvSpPr>
            <p:cNvPr id="16" name="Rectangle 21"/>
            <p:cNvSpPr>
              <a:spLocks noChangeArrowheads="1"/>
            </p:cNvSpPr>
            <p:nvPr/>
          </p:nvSpPr>
          <p:spPr bwMode="auto">
            <a:xfrm>
              <a:off x="160338" y="1820863"/>
              <a:ext cx="965200" cy="676275"/>
            </a:xfrm>
            <a:prstGeom prst="rect">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buNone/>
              </a:pPr>
              <a:r>
                <a:rPr lang="es-PE" sz="1300" dirty="0" smtClean="0">
                  <a:cs typeface="Times New Roman" charset="0"/>
                </a:rPr>
                <a:t>Clientes actuales</a:t>
              </a:r>
              <a:endParaRPr lang="es-PE" sz="1300" dirty="0">
                <a:cs typeface="Times New Roman" charset="0"/>
              </a:endParaRPr>
            </a:p>
          </p:txBody>
        </p:sp>
        <p:sp>
          <p:nvSpPr>
            <p:cNvPr id="20" name="AutoShape 13"/>
            <p:cNvSpPr>
              <a:spLocks noChangeArrowheads="1"/>
            </p:cNvSpPr>
            <p:nvPr/>
          </p:nvSpPr>
          <p:spPr bwMode="auto">
            <a:xfrm rot="5400000">
              <a:off x="1086644" y="1916907"/>
              <a:ext cx="738187" cy="495300"/>
            </a:xfrm>
            <a:prstGeom prst="upArrow">
              <a:avLst>
                <a:gd name="adj1" fmla="val 50000"/>
                <a:gd name="adj2" fmla="val 31452"/>
              </a:avLst>
            </a:prstGeom>
            <a:solidFill>
              <a:srgbClr val="3366FF"/>
            </a:solidFill>
            <a:ln>
              <a:noFill/>
            </a:ln>
            <a:effectLst>
              <a:prstShdw prst="shdw17" dist="17961" dir="2700000">
                <a:srgbClr val="995C00">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buNone/>
              </a:pPr>
              <a:endParaRPr lang="es-PE"/>
            </a:p>
          </p:txBody>
        </p:sp>
      </p:grpSp>
      <p:grpSp>
        <p:nvGrpSpPr>
          <p:cNvPr id="4" name="Group 29"/>
          <p:cNvGrpSpPr/>
          <p:nvPr/>
        </p:nvGrpSpPr>
        <p:grpSpPr>
          <a:xfrm>
            <a:off x="401638" y="3240088"/>
            <a:ext cx="1543050" cy="738187"/>
            <a:chOff x="160338" y="2820988"/>
            <a:chExt cx="1543050" cy="738187"/>
          </a:xfrm>
        </p:grpSpPr>
        <p:sp>
          <p:nvSpPr>
            <p:cNvPr id="18" name="Rectangle 23"/>
            <p:cNvSpPr>
              <a:spLocks noChangeArrowheads="1"/>
            </p:cNvSpPr>
            <p:nvPr/>
          </p:nvSpPr>
          <p:spPr bwMode="auto">
            <a:xfrm>
              <a:off x="160338" y="2846388"/>
              <a:ext cx="965200" cy="696913"/>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6000" rIns="36000"/>
            <a:lstStyle/>
            <a:p>
              <a:pPr algn="ctr">
                <a:spcBef>
                  <a:spcPct val="50000"/>
                </a:spcBef>
                <a:buNone/>
              </a:pPr>
              <a:r>
                <a:rPr lang="es-PE" sz="1200" dirty="0" smtClean="0">
                  <a:cs typeface="Times New Roman" charset="0"/>
                </a:rPr>
                <a:t>Potenciales clientes (corto plazo)</a:t>
              </a:r>
              <a:endParaRPr lang="es-PE" sz="1200" dirty="0">
                <a:cs typeface="Times New Roman" charset="0"/>
              </a:endParaRPr>
            </a:p>
          </p:txBody>
        </p:sp>
        <p:sp>
          <p:nvSpPr>
            <p:cNvPr id="24" name="AutoShape 13"/>
            <p:cNvSpPr>
              <a:spLocks noChangeArrowheads="1"/>
            </p:cNvSpPr>
            <p:nvPr/>
          </p:nvSpPr>
          <p:spPr bwMode="auto">
            <a:xfrm rot="5400000">
              <a:off x="1086644" y="2942432"/>
              <a:ext cx="738187" cy="495300"/>
            </a:xfrm>
            <a:prstGeom prst="upArrow">
              <a:avLst>
                <a:gd name="adj1" fmla="val 50000"/>
                <a:gd name="adj2" fmla="val 31452"/>
              </a:avLst>
            </a:prstGeom>
            <a:solidFill>
              <a:srgbClr val="FF0000"/>
            </a:solidFill>
            <a:ln>
              <a:noFill/>
            </a:ln>
            <a:effectLst>
              <a:prstShdw prst="shdw17" dist="17961" dir="2700000">
                <a:srgbClr val="995C00">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buNone/>
              </a:pPr>
              <a:endParaRPr lang="es-PE"/>
            </a:p>
          </p:txBody>
        </p:sp>
      </p:grpSp>
      <p:grpSp>
        <p:nvGrpSpPr>
          <p:cNvPr id="5" name="Group 28"/>
          <p:cNvGrpSpPr/>
          <p:nvPr/>
        </p:nvGrpSpPr>
        <p:grpSpPr>
          <a:xfrm>
            <a:off x="401638" y="4443413"/>
            <a:ext cx="1543050" cy="738187"/>
            <a:chOff x="160338" y="3846513"/>
            <a:chExt cx="1543050" cy="738187"/>
          </a:xfrm>
        </p:grpSpPr>
        <p:sp>
          <p:nvSpPr>
            <p:cNvPr id="17" name="Rectangle 22"/>
            <p:cNvSpPr>
              <a:spLocks noChangeArrowheads="1"/>
            </p:cNvSpPr>
            <p:nvPr/>
          </p:nvSpPr>
          <p:spPr bwMode="auto">
            <a:xfrm>
              <a:off x="160338" y="3863975"/>
              <a:ext cx="965200" cy="676275"/>
            </a:xfrm>
            <a:prstGeom prst="rect">
              <a:avLst/>
            </a:pr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buNone/>
              </a:pPr>
              <a:r>
                <a:rPr lang="es-PE" sz="1100" dirty="0" smtClean="0">
                  <a:cs typeface="Times New Roman" charset="0"/>
                </a:rPr>
                <a:t>Base de mercado de largo plazo</a:t>
              </a:r>
              <a:endParaRPr lang="es-PE" sz="1100" dirty="0">
                <a:cs typeface="Times New Roman" charset="0"/>
              </a:endParaRPr>
            </a:p>
          </p:txBody>
        </p:sp>
        <p:sp>
          <p:nvSpPr>
            <p:cNvPr id="25" name="AutoShape 13"/>
            <p:cNvSpPr>
              <a:spLocks noChangeArrowheads="1"/>
            </p:cNvSpPr>
            <p:nvPr/>
          </p:nvSpPr>
          <p:spPr bwMode="auto">
            <a:xfrm rot="5400000">
              <a:off x="1086644" y="3967957"/>
              <a:ext cx="738187" cy="495300"/>
            </a:xfrm>
            <a:prstGeom prst="upArrow">
              <a:avLst>
                <a:gd name="adj1" fmla="val 50000"/>
                <a:gd name="adj2" fmla="val 31452"/>
              </a:avLst>
            </a:prstGeom>
            <a:solidFill>
              <a:srgbClr val="008000"/>
            </a:solidFill>
            <a:ln>
              <a:noFill/>
            </a:ln>
            <a:effectLst>
              <a:prstShdw prst="shdw17" dist="17961" dir="2700000">
                <a:srgbClr val="995C00">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buNone/>
              </a:pPr>
              <a:endParaRPr lang="es-PE"/>
            </a:p>
          </p:txBody>
        </p:sp>
      </p:grpSp>
      <p:sp>
        <p:nvSpPr>
          <p:cNvPr id="31" name="Rectangle 26"/>
          <p:cNvSpPr>
            <a:spLocks noChangeArrowheads="1"/>
          </p:cNvSpPr>
          <p:nvPr/>
        </p:nvSpPr>
        <p:spPr bwMode="auto">
          <a:xfrm>
            <a:off x="3460750" y="1985962"/>
            <a:ext cx="52514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rIns="0"/>
          <a:lstStyle/>
          <a:p>
            <a:pPr marL="336550" indent="-336550">
              <a:spcBef>
                <a:spcPts val="0"/>
              </a:spcBef>
              <a:buFont typeface="Wingdings" charset="2"/>
              <a:buChar char="§"/>
            </a:pPr>
            <a:r>
              <a:rPr lang="es-PE" sz="1300" dirty="0" smtClean="0">
                <a:cs typeface="Times New Roman" charset="0"/>
              </a:rPr>
              <a:t>Introducir nuevas y complementarias soluciones de pago</a:t>
            </a:r>
            <a:endParaRPr lang="es-PE" sz="1300" b="1" dirty="0" smtClean="0">
              <a:cs typeface="Times New Roman" charset="0"/>
            </a:endParaRPr>
          </a:p>
          <a:p>
            <a:pPr marL="336550" indent="-336550">
              <a:spcBef>
                <a:spcPts val="0"/>
              </a:spcBef>
              <a:buFont typeface="Wingdings" charset="2"/>
              <a:buChar char="§"/>
            </a:pPr>
            <a:r>
              <a:rPr lang="es-PE" sz="1300" dirty="0" smtClean="0">
                <a:cs typeface="Times New Roman" charset="0"/>
              </a:rPr>
              <a:t>Optimizar costos de </a:t>
            </a:r>
            <a:r>
              <a:rPr lang="es-PE" sz="1300" b="1" dirty="0" smtClean="0">
                <a:cs typeface="Times New Roman" charset="0"/>
              </a:rPr>
              <a:t>servicio &amp; distribución </a:t>
            </a:r>
            <a:r>
              <a:rPr lang="es-PE" sz="1300" dirty="0" smtClean="0">
                <a:cs typeface="Times New Roman" charset="0"/>
              </a:rPr>
              <a:t>usando banca móvil</a:t>
            </a:r>
          </a:p>
          <a:p>
            <a:pPr marL="336550" indent="-336550">
              <a:spcBef>
                <a:spcPts val="0"/>
              </a:spcBef>
              <a:buFont typeface="Wingdings" charset="2"/>
              <a:buChar char="§"/>
            </a:pPr>
            <a:r>
              <a:rPr lang="es-PE" sz="1300" dirty="0" smtClean="0">
                <a:cs typeface="Times New Roman" charset="0"/>
              </a:rPr>
              <a:t>Usar banca móvil y data para mejorar la lealtad de clientes</a:t>
            </a:r>
          </a:p>
          <a:p>
            <a:pPr marL="336550" indent="-336550">
              <a:spcBef>
                <a:spcPts val="0"/>
              </a:spcBef>
              <a:buFont typeface="Wingdings" charset="2"/>
              <a:buChar char="§"/>
            </a:pPr>
            <a:r>
              <a:rPr lang="es-PE" b="1" dirty="0" smtClean="0">
                <a:cs typeface="Times New Roman" charset="0"/>
              </a:rPr>
              <a:t>Aprovechar nuevas oportunidades de mercadeo en conjunto</a:t>
            </a:r>
            <a:endParaRPr lang="es-PE" sz="1300" b="1" dirty="0" smtClean="0">
              <a:cs typeface="Times New Roman" charset="0"/>
            </a:endParaRPr>
          </a:p>
        </p:txBody>
      </p:sp>
      <p:sp>
        <p:nvSpPr>
          <p:cNvPr id="32" name="Rectangle 27"/>
          <p:cNvSpPr>
            <a:spLocks noChangeArrowheads="1"/>
          </p:cNvSpPr>
          <p:nvPr/>
        </p:nvSpPr>
        <p:spPr bwMode="auto">
          <a:xfrm>
            <a:off x="3460750" y="3178174"/>
            <a:ext cx="51244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rIns="0"/>
          <a:lstStyle/>
          <a:p>
            <a:pPr marL="285750" indent="-285750">
              <a:spcBef>
                <a:spcPts val="0"/>
              </a:spcBef>
              <a:buFont typeface="Wingdings" charset="2"/>
              <a:buChar char="§"/>
            </a:pPr>
            <a:r>
              <a:rPr lang="es-PE" sz="1300" dirty="0" smtClean="0">
                <a:cs typeface="Times New Roman" charset="0"/>
              </a:rPr>
              <a:t>Crear nuevos productos &amp; mercadeo para el sector informal / masivo</a:t>
            </a:r>
          </a:p>
          <a:p>
            <a:pPr marL="285750" indent="-285750">
              <a:spcBef>
                <a:spcPts val="0"/>
              </a:spcBef>
              <a:buFont typeface="Wingdings" charset="2"/>
              <a:buChar char="§"/>
            </a:pPr>
            <a:r>
              <a:rPr lang="es-PE" sz="1300" dirty="0" smtClean="0">
                <a:cs typeface="Times New Roman" charset="0"/>
              </a:rPr>
              <a:t>Aprovechar la banca móvil y agentes bancarios para la adquisición de clientes</a:t>
            </a:r>
            <a:endParaRPr lang="es-PE" sz="1300" b="1" dirty="0" smtClean="0">
              <a:cs typeface="Times New Roman" charset="0"/>
            </a:endParaRPr>
          </a:p>
          <a:p>
            <a:pPr marL="285750" indent="-285750">
              <a:spcBef>
                <a:spcPts val="0"/>
              </a:spcBef>
              <a:buFont typeface="Wingdings" charset="2"/>
              <a:buChar char="§"/>
            </a:pPr>
            <a:r>
              <a:rPr lang="es-PE" sz="1300" dirty="0" smtClean="0">
                <a:cs typeface="Times New Roman" charset="0"/>
              </a:rPr>
              <a:t>Optimizar </a:t>
            </a:r>
            <a:r>
              <a:rPr lang="es-PE" b="1" dirty="0" smtClean="0">
                <a:cs typeface="Times New Roman" charset="0"/>
              </a:rPr>
              <a:t>el costo de servicio </a:t>
            </a:r>
            <a:r>
              <a:rPr lang="es-PE" sz="1300" b="1" dirty="0" smtClean="0">
                <a:cs typeface="Times New Roman" charset="0"/>
              </a:rPr>
              <a:t> </a:t>
            </a:r>
            <a:r>
              <a:rPr lang="es-PE" sz="1300" dirty="0" smtClean="0">
                <a:cs typeface="Times New Roman" charset="0"/>
              </a:rPr>
              <a:t>para clientes de bajos ingresos</a:t>
            </a:r>
          </a:p>
          <a:p>
            <a:pPr marL="285750" indent="-285750">
              <a:spcBef>
                <a:spcPts val="0"/>
              </a:spcBef>
              <a:buFont typeface="Wingdings" charset="2"/>
              <a:buChar char="§"/>
            </a:pPr>
            <a:r>
              <a:rPr lang="es-PE" sz="1300" dirty="0" smtClean="0">
                <a:cs typeface="Times New Roman" charset="0"/>
              </a:rPr>
              <a:t>Aprovechar sinergias con la banca PYME</a:t>
            </a:r>
            <a:endParaRPr lang="es-PE" sz="1300" b="1" dirty="0" smtClean="0">
              <a:cs typeface="Times New Roman" charset="0"/>
            </a:endParaRPr>
          </a:p>
        </p:txBody>
      </p:sp>
      <p:sp>
        <p:nvSpPr>
          <p:cNvPr id="35" name="TextBox 34"/>
          <p:cNvSpPr txBox="1"/>
          <p:nvPr/>
        </p:nvSpPr>
        <p:spPr>
          <a:xfrm>
            <a:off x="1905879" y="1342315"/>
            <a:ext cx="1676417" cy="523220"/>
          </a:xfrm>
          <a:prstGeom prst="rect">
            <a:avLst/>
          </a:prstGeom>
          <a:noFill/>
        </p:spPr>
        <p:txBody>
          <a:bodyPr wrap="square" rtlCol="0">
            <a:spAutoFit/>
          </a:bodyPr>
          <a:lstStyle/>
          <a:p>
            <a:pPr algn="ctr">
              <a:buNone/>
            </a:pPr>
            <a:r>
              <a:rPr lang="es-PE" sz="1400" b="1" dirty="0" smtClean="0"/>
              <a:t>Objetivo de Negocios</a:t>
            </a:r>
            <a:endParaRPr lang="es-PE" sz="1400" b="1" dirty="0"/>
          </a:p>
        </p:txBody>
      </p:sp>
      <p:sp>
        <p:nvSpPr>
          <p:cNvPr id="36" name="Rectangle 21"/>
          <p:cNvSpPr>
            <a:spLocks noChangeArrowheads="1"/>
          </p:cNvSpPr>
          <p:nvPr/>
        </p:nvSpPr>
        <p:spPr bwMode="auto">
          <a:xfrm>
            <a:off x="2065338" y="2074863"/>
            <a:ext cx="1274762" cy="676275"/>
          </a:xfrm>
          <a:prstGeom prst="rect">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algn="ctr">
              <a:spcBef>
                <a:spcPct val="50000"/>
              </a:spcBef>
              <a:buNone/>
            </a:pPr>
            <a:r>
              <a:rPr lang="es-PE" sz="1200" dirty="0" smtClean="0">
                <a:cs typeface="Times New Roman" charset="0"/>
              </a:rPr>
              <a:t>Mejorar lealtad &amp; optimizar costos</a:t>
            </a:r>
            <a:endParaRPr lang="es-PE" sz="1200" dirty="0">
              <a:cs typeface="Times New Roman" charset="0"/>
            </a:endParaRPr>
          </a:p>
        </p:txBody>
      </p:sp>
      <p:sp>
        <p:nvSpPr>
          <p:cNvPr id="37" name="Rectangle 21"/>
          <p:cNvSpPr>
            <a:spLocks noChangeArrowheads="1"/>
          </p:cNvSpPr>
          <p:nvPr/>
        </p:nvSpPr>
        <p:spPr bwMode="auto">
          <a:xfrm>
            <a:off x="2065338" y="3281363"/>
            <a:ext cx="1274762" cy="676275"/>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nchorCtr="0"/>
          <a:lstStyle/>
          <a:p>
            <a:pPr algn="ctr">
              <a:spcBef>
                <a:spcPct val="50000"/>
              </a:spcBef>
              <a:buNone/>
            </a:pPr>
            <a:r>
              <a:rPr lang="es-PE" sz="1200" dirty="0" smtClean="0">
                <a:cs typeface="Times New Roman" charset="0"/>
              </a:rPr>
              <a:t>Adquirir y transformar nuevos clientes</a:t>
            </a:r>
            <a:endParaRPr lang="es-PE" sz="1200" dirty="0">
              <a:cs typeface="Times New Roman" charset="0"/>
            </a:endParaRPr>
          </a:p>
        </p:txBody>
      </p:sp>
      <p:sp>
        <p:nvSpPr>
          <p:cNvPr id="38" name="Rectangle 21"/>
          <p:cNvSpPr>
            <a:spLocks noChangeArrowheads="1"/>
          </p:cNvSpPr>
          <p:nvPr/>
        </p:nvSpPr>
        <p:spPr bwMode="auto">
          <a:xfrm>
            <a:off x="2065338" y="4487863"/>
            <a:ext cx="1274762" cy="676275"/>
          </a:xfrm>
          <a:prstGeom prst="rect">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nchor="ctr" anchorCtr="0"/>
          <a:lstStyle/>
          <a:p>
            <a:pPr algn="ctr">
              <a:spcBef>
                <a:spcPct val="50000"/>
              </a:spcBef>
              <a:buNone/>
            </a:pPr>
            <a:r>
              <a:rPr lang="es-PE" sz="1200" dirty="0" smtClean="0">
                <a:cs typeface="Times New Roman" charset="0"/>
              </a:rPr>
              <a:t>Posición de captura de nuevos segmentos</a:t>
            </a:r>
            <a:endParaRPr lang="es-PE" sz="1200" dirty="0">
              <a:cs typeface="Times New Roman" charset="0"/>
            </a:endParaRPr>
          </a:p>
        </p:txBody>
      </p:sp>
      <p:sp>
        <p:nvSpPr>
          <p:cNvPr id="39" name="TextBox 38"/>
          <p:cNvSpPr txBox="1"/>
          <p:nvPr/>
        </p:nvSpPr>
        <p:spPr>
          <a:xfrm>
            <a:off x="441606" y="1428522"/>
            <a:ext cx="1002197" cy="307777"/>
          </a:xfrm>
          <a:prstGeom prst="rect">
            <a:avLst/>
          </a:prstGeom>
          <a:noFill/>
        </p:spPr>
        <p:txBody>
          <a:bodyPr wrap="none" rtlCol="0">
            <a:spAutoFit/>
          </a:bodyPr>
          <a:lstStyle/>
          <a:p>
            <a:pPr>
              <a:buNone/>
            </a:pPr>
            <a:r>
              <a:rPr lang="es-PE" sz="1400" b="1" dirty="0" smtClean="0"/>
              <a:t>Segmento</a:t>
            </a:r>
            <a:endParaRPr lang="es-PE" sz="1400" b="1" dirty="0"/>
          </a:p>
        </p:txBody>
      </p:sp>
      <p:sp>
        <p:nvSpPr>
          <p:cNvPr id="40" name="TextBox 39"/>
          <p:cNvSpPr txBox="1"/>
          <p:nvPr/>
        </p:nvSpPr>
        <p:spPr>
          <a:xfrm>
            <a:off x="3846542" y="1428522"/>
            <a:ext cx="4757374" cy="311378"/>
          </a:xfrm>
          <a:prstGeom prst="rect">
            <a:avLst/>
          </a:prstGeom>
          <a:noFill/>
        </p:spPr>
        <p:txBody>
          <a:bodyPr wrap="square" rtlCol="0">
            <a:spAutoFit/>
          </a:bodyPr>
          <a:lstStyle/>
          <a:p>
            <a:pPr>
              <a:buNone/>
            </a:pPr>
            <a:r>
              <a:rPr lang="es-PE" sz="1400" b="1" dirty="0" smtClean="0"/>
              <a:t>Aplicación de banca móvil y agentes bancarios</a:t>
            </a:r>
            <a:endParaRPr lang="es-PE" sz="1400" b="1" dirty="0"/>
          </a:p>
        </p:txBody>
      </p:sp>
      <p:sp>
        <p:nvSpPr>
          <p:cNvPr id="41" name="Rectangle 27"/>
          <p:cNvSpPr>
            <a:spLocks noChangeArrowheads="1"/>
          </p:cNvSpPr>
          <p:nvPr/>
        </p:nvSpPr>
        <p:spPr bwMode="auto">
          <a:xfrm>
            <a:off x="3460750" y="4448174"/>
            <a:ext cx="5099050" cy="109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rIns="0"/>
          <a:lstStyle/>
          <a:p>
            <a:pPr marL="285750" indent="-285750">
              <a:spcBef>
                <a:spcPts val="0"/>
              </a:spcBef>
              <a:buFont typeface="Wingdings" charset="2"/>
              <a:buChar char="§"/>
            </a:pPr>
            <a:r>
              <a:rPr lang="es-PE" sz="1300" dirty="0" smtClean="0">
                <a:cs typeface="Times New Roman" charset="0"/>
              </a:rPr>
              <a:t>Optimizar ingresos a través de servicios B2B en bancos locales y de nicho</a:t>
            </a:r>
            <a:endParaRPr lang="es-PE" sz="1300" b="1" dirty="0" smtClean="0">
              <a:cs typeface="Times New Roman" charset="0"/>
            </a:endParaRPr>
          </a:p>
          <a:p>
            <a:pPr marL="285750" indent="-285750">
              <a:spcBef>
                <a:spcPts val="0"/>
              </a:spcBef>
              <a:buFont typeface="Wingdings" charset="2"/>
              <a:buChar char="§"/>
            </a:pPr>
            <a:r>
              <a:rPr lang="es-PE" sz="1300" dirty="0" smtClean="0">
                <a:cs typeface="Times New Roman" charset="0"/>
              </a:rPr>
              <a:t>Aliarse con otras instituciones </a:t>
            </a:r>
            <a:r>
              <a:rPr lang="es-PE" dirty="0" smtClean="0">
                <a:cs typeface="Times New Roman" charset="0"/>
              </a:rPr>
              <a:t>para extender el alcance</a:t>
            </a:r>
            <a:endParaRPr lang="es-PE" sz="1300" dirty="0" smtClean="0">
              <a:cs typeface="Times New Roman" charset="0"/>
            </a:endParaRPr>
          </a:p>
          <a:p>
            <a:pPr marL="285750" indent="-285750">
              <a:spcBef>
                <a:spcPts val="0"/>
              </a:spcBef>
              <a:buFont typeface="Wingdings" charset="2"/>
              <a:buChar char="§"/>
            </a:pPr>
            <a:r>
              <a:rPr lang="es-PE" sz="1300" dirty="0" smtClean="0">
                <a:cs typeface="Times New Roman" charset="0"/>
              </a:rPr>
              <a:t>Mantener una opción con clientes y segmentos de rápido crecimiento</a:t>
            </a:r>
          </a:p>
        </p:txBody>
      </p:sp>
      <p:sp>
        <p:nvSpPr>
          <p:cNvPr id="42" name="Left Bracket 41"/>
          <p:cNvSpPr/>
          <p:nvPr/>
        </p:nvSpPr>
        <p:spPr bwMode="auto">
          <a:xfrm flipH="1">
            <a:off x="8343900" y="3048000"/>
            <a:ext cx="241300" cy="2209800"/>
          </a:xfrm>
          <a:prstGeom prst="leftBracket">
            <a:avLst/>
          </a:prstGeom>
          <a:noFill/>
          <a:ln w="285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s-PE"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3" name="Left Bracket 42"/>
          <p:cNvSpPr/>
          <p:nvPr/>
        </p:nvSpPr>
        <p:spPr bwMode="auto">
          <a:xfrm>
            <a:off x="317500" y="3086100"/>
            <a:ext cx="254000" cy="2209800"/>
          </a:xfrm>
          <a:prstGeom prst="leftBracket">
            <a:avLst/>
          </a:prstGeom>
          <a:noFill/>
          <a:ln w="285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None/>
              <a:tabLst/>
            </a:pPr>
            <a:endParaRPr kumimoji="0" lang="es-PE"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4" name="TextBox 43"/>
          <p:cNvSpPr txBox="1"/>
          <p:nvPr/>
        </p:nvSpPr>
        <p:spPr>
          <a:xfrm rot="5400000">
            <a:off x="7493084" y="4031277"/>
            <a:ext cx="2591543" cy="276999"/>
          </a:xfrm>
          <a:prstGeom prst="rect">
            <a:avLst/>
          </a:prstGeom>
          <a:noFill/>
        </p:spPr>
        <p:txBody>
          <a:bodyPr wrap="none" rtlCol="0">
            <a:spAutoFit/>
          </a:bodyPr>
          <a:lstStyle/>
          <a:p>
            <a:pPr>
              <a:buNone/>
            </a:pPr>
            <a:r>
              <a:rPr lang="es-PE" sz="1200" b="1" dirty="0" smtClean="0">
                <a:solidFill>
                  <a:schemeClr val="bg2">
                    <a:lumMod val="75000"/>
                  </a:schemeClr>
                </a:solidFill>
              </a:rPr>
              <a:t>Foco para la inclusión financiera</a:t>
            </a:r>
            <a:endParaRPr lang="es-PE" sz="1200" b="1" dirty="0">
              <a:solidFill>
                <a:schemeClr val="bg2">
                  <a:lumMod val="75000"/>
                </a:schemeClr>
              </a:solidFill>
            </a:endParaRPr>
          </a:p>
        </p:txBody>
      </p:sp>
      <p:sp>
        <p:nvSpPr>
          <p:cNvPr id="26" name="Slide Number Placeholder 5"/>
          <p:cNvSpPr>
            <a:spLocks noGrp="1"/>
          </p:cNvSpPr>
          <p:nvPr>
            <p:ph type="sldNum" sz="quarter" idx="4294967295"/>
          </p:nvPr>
        </p:nvSpPr>
        <p:spPr>
          <a:xfrm>
            <a:off x="3632200" y="6419683"/>
            <a:ext cx="1884363" cy="279400"/>
          </a:xfrm>
          <a:prstGeom prst="rect">
            <a:avLst/>
          </a:prstGeom>
          <a:noFill/>
        </p:spPr>
        <p:txBody>
          <a:bodyPr/>
          <a:lstStyle/>
          <a:p>
            <a:pPr algn="ctr">
              <a:spcBef>
                <a:spcPct val="0"/>
              </a:spcBef>
              <a:buNone/>
            </a:pPr>
            <a:fld id="{AE8E1CD7-1FF5-4383-9650-73E00876F938}" type="slidenum">
              <a:rPr lang="en-US" sz="1100" b="1" smtClean="0">
                <a:solidFill>
                  <a:schemeClr val="bg1"/>
                </a:solidFill>
              </a:rPr>
              <a:pPr algn="ctr">
                <a:spcBef>
                  <a:spcPct val="0"/>
                </a:spcBef>
                <a:buNone/>
              </a:pPr>
              <a:t>15</a:t>
            </a:fld>
            <a:endParaRPr lang="en-US" sz="1100" b="1" dirty="0" smtClean="0">
              <a:solidFill>
                <a:schemeClr val="bg1"/>
              </a:solidFill>
            </a:endParaRPr>
          </a:p>
        </p:txBody>
      </p:sp>
    </p:spTree>
    <p:extLst>
      <p:ext uri="{BB962C8B-B14F-4D97-AF65-F5344CB8AC3E}">
        <p14:creationId xmlns:p14="http://schemas.microsoft.com/office/powerpoint/2010/main" val="1958204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1983" y="218396"/>
            <a:ext cx="8239648" cy="414651"/>
          </a:xfrm>
        </p:spPr>
        <p:txBody>
          <a:bodyPr/>
          <a:lstStyle/>
          <a:p>
            <a:r>
              <a:rPr lang="es-PE" sz="2400" dirty="0" smtClean="0"/>
              <a:t>El caso de negocios para los bancos?</a:t>
            </a:r>
            <a:endParaRPr lang="es-PE" sz="3200" dirty="0" smtClean="0"/>
          </a:p>
        </p:txBody>
      </p:sp>
      <p:sp>
        <p:nvSpPr>
          <p:cNvPr id="4" name="Espace réservé du numéro de diapositive 3"/>
          <p:cNvSpPr>
            <a:spLocks noGrp="1"/>
          </p:cNvSpPr>
          <p:nvPr>
            <p:ph type="sldNum" sz="quarter" idx="12"/>
          </p:nvPr>
        </p:nvSpPr>
        <p:spPr/>
        <p:txBody>
          <a:bodyPr/>
          <a:lstStyle/>
          <a:p>
            <a:pPr>
              <a:defRPr/>
            </a:pPr>
            <a:fld id="{13E87CBF-44E6-42E0-A5A3-264C0DB41011}" type="slidenum">
              <a:rPr lang="es-PE" smtClean="0"/>
              <a:pPr>
                <a:defRPr/>
              </a:pPr>
              <a:t>16</a:t>
            </a:fld>
            <a:endParaRPr lang="es-PE"/>
          </a:p>
        </p:txBody>
      </p:sp>
      <p:sp>
        <p:nvSpPr>
          <p:cNvPr id="3" name="TextBox 2"/>
          <p:cNvSpPr txBox="1"/>
          <p:nvPr/>
        </p:nvSpPr>
        <p:spPr>
          <a:xfrm>
            <a:off x="162894" y="754328"/>
            <a:ext cx="8749993" cy="5847755"/>
          </a:xfrm>
          <a:prstGeom prst="rect">
            <a:avLst/>
          </a:prstGeom>
          <a:noFill/>
        </p:spPr>
        <p:txBody>
          <a:bodyPr wrap="square" rtlCol="0">
            <a:spAutoFit/>
          </a:bodyPr>
          <a:lstStyle/>
          <a:p>
            <a:pPr marL="228600" indent="-228600" algn="just"/>
            <a:r>
              <a:rPr lang="es-PE" sz="1400" dirty="0" smtClean="0"/>
              <a:t>Los costos relacionados con la banca móvil incluyen la plataforma de IT, contratación de personal / capacitación, comercialización, diseño de productos y construcción de la red. Basado en bancos: (i) sistema IT existente, (</a:t>
            </a:r>
            <a:r>
              <a:rPr lang="es-PE" sz="1400" dirty="0" err="1" smtClean="0"/>
              <a:t>ii</a:t>
            </a:r>
            <a:r>
              <a:rPr lang="es-PE" sz="1400" dirty="0" smtClean="0"/>
              <a:t>) objetivos a alcanzar, y (</a:t>
            </a:r>
            <a:r>
              <a:rPr lang="es-PE" sz="1400" dirty="0" err="1" smtClean="0"/>
              <a:t>iii</a:t>
            </a:r>
            <a:r>
              <a:rPr lang="es-PE" sz="1400" dirty="0" smtClean="0"/>
              <a:t>) red de agentes esperada, los gastos de capital para banca </a:t>
            </a:r>
            <a:r>
              <a:rPr lang="es-PE" sz="1400" dirty="0" err="1" smtClean="0"/>
              <a:t>movil</a:t>
            </a:r>
            <a:r>
              <a:rPr lang="es-PE" sz="1400" dirty="0" smtClean="0"/>
              <a:t> es alrededor de  </a:t>
            </a:r>
            <a:r>
              <a:rPr lang="es-PE" sz="1400" b="1" dirty="0" smtClean="0"/>
              <a:t>US$5-15 millones </a:t>
            </a:r>
            <a:r>
              <a:rPr lang="es-PE" sz="1400" dirty="0" smtClean="0"/>
              <a:t>(durante un periodo de 5 años).   </a:t>
            </a:r>
          </a:p>
          <a:p>
            <a:pPr marL="228600" indent="-228600" algn="just"/>
            <a:r>
              <a:rPr lang="es-PE" sz="1400" dirty="0" smtClean="0"/>
              <a:t>Los principales ingresos de la banca móvil incluyen: (i) </a:t>
            </a:r>
            <a:r>
              <a:rPr lang="es-ES" sz="1400" dirty="0" smtClean="0"/>
              <a:t>margen de interés neto por intermediación de saldos de cuentas y </a:t>
            </a:r>
            <a:r>
              <a:rPr lang="es-PE" sz="1400" dirty="0" smtClean="0"/>
              <a:t>(</a:t>
            </a:r>
            <a:r>
              <a:rPr lang="es-PE" sz="1400" dirty="0" err="1" smtClean="0"/>
              <a:t>ii</a:t>
            </a:r>
            <a:r>
              <a:rPr lang="es-PE" sz="1400" dirty="0" smtClean="0"/>
              <a:t>) </a:t>
            </a:r>
            <a:r>
              <a:rPr lang="es-PE" sz="1400" b="1" dirty="0" smtClean="0"/>
              <a:t>ingresos transaccionales</a:t>
            </a:r>
            <a:r>
              <a:rPr lang="es-PE" sz="1400" dirty="0" smtClean="0"/>
              <a:t>.  </a:t>
            </a:r>
          </a:p>
          <a:p>
            <a:pPr marL="228600" indent="-228600" algn="just"/>
            <a:r>
              <a:rPr lang="es-PE" sz="1400" dirty="0" smtClean="0"/>
              <a:t>Los costos operativos de banca móvil son el 15% de los costos de las agencias por ende, la banca </a:t>
            </a:r>
            <a:r>
              <a:rPr lang="es-PE" sz="1400" dirty="0" err="1" smtClean="0"/>
              <a:t>movil</a:t>
            </a:r>
            <a:r>
              <a:rPr lang="es-PE" sz="1400" dirty="0" smtClean="0"/>
              <a:t> es una proposición atractiva. </a:t>
            </a:r>
          </a:p>
          <a:p>
            <a:pPr marL="228600" indent="-228600" algn="just"/>
            <a:r>
              <a:rPr lang="es-PE" sz="1400" dirty="0" smtClean="0"/>
              <a:t>Los gastos de capital resultan negativos en el flujo de caja hasta 3 o 4 años. Cuando la plataforma de banca móvil se vuelve rentable. </a:t>
            </a:r>
          </a:p>
          <a:p>
            <a:pPr marL="285750" indent="-285750" algn="just">
              <a:spcBef>
                <a:spcPts val="0"/>
              </a:spcBef>
              <a:buNone/>
            </a:pPr>
            <a:endParaRPr lang="es-PE" dirty="0" smtClean="0"/>
          </a:p>
          <a:p>
            <a:pPr marL="285750" indent="-285750" algn="just">
              <a:spcBef>
                <a:spcPts val="0"/>
              </a:spcBef>
              <a:buNone/>
            </a:pPr>
            <a:r>
              <a:rPr lang="es-PE" dirty="0" smtClean="0"/>
              <a:t>El gráfico provee de un ejemplo de banca móvil </a:t>
            </a:r>
          </a:p>
          <a:p>
            <a:pPr marL="285750" indent="-285750" algn="just">
              <a:spcBef>
                <a:spcPts val="0"/>
              </a:spcBef>
              <a:buNone/>
            </a:pPr>
            <a:r>
              <a:rPr lang="es-PE" dirty="0" smtClean="0"/>
              <a:t>usando los siguientes supuestos (durante un periodo</a:t>
            </a:r>
          </a:p>
          <a:p>
            <a:pPr marL="285750" indent="-285750" algn="just">
              <a:spcBef>
                <a:spcPts val="0"/>
              </a:spcBef>
              <a:buNone/>
            </a:pPr>
            <a:r>
              <a:rPr lang="es-PE" dirty="0" smtClean="0"/>
              <a:t> de 5 años) :</a:t>
            </a:r>
          </a:p>
          <a:p>
            <a:pPr marL="285750" indent="-285750" algn="just">
              <a:spcBef>
                <a:spcPts val="0"/>
              </a:spcBef>
              <a:buNone/>
            </a:pPr>
            <a:endParaRPr lang="es-PE" dirty="0" smtClean="0"/>
          </a:p>
          <a:p>
            <a:pPr marL="400050" indent="-400050" algn="just">
              <a:spcBef>
                <a:spcPts val="0"/>
              </a:spcBef>
              <a:buAutoNum type="romanLcParenBoth"/>
            </a:pPr>
            <a:r>
              <a:rPr lang="es-PE" dirty="0" smtClean="0"/>
              <a:t>Inversión de capital de US$13 millones;</a:t>
            </a:r>
          </a:p>
          <a:p>
            <a:pPr marL="400050" indent="-400050" algn="just">
              <a:spcBef>
                <a:spcPts val="0"/>
              </a:spcBef>
              <a:buAutoNum type="romanLcParenBoth"/>
            </a:pPr>
            <a:r>
              <a:rPr lang="es-PE" dirty="0" smtClean="0"/>
              <a:t>Numero de nuevos clientes alcanzados: 2.5 millones;</a:t>
            </a:r>
          </a:p>
          <a:p>
            <a:pPr marL="400050" indent="-400050" algn="just">
              <a:spcBef>
                <a:spcPts val="0"/>
              </a:spcBef>
              <a:buAutoNum type="romanLcParenBoth"/>
            </a:pPr>
            <a:r>
              <a:rPr lang="es-PE" dirty="0" smtClean="0"/>
              <a:t>Balance promedio en cuentas de US$40;</a:t>
            </a:r>
          </a:p>
          <a:p>
            <a:pPr marL="400050" indent="-400050" algn="just">
              <a:spcBef>
                <a:spcPts val="0"/>
              </a:spcBef>
              <a:buAutoNum type="romanLcParenBoth"/>
            </a:pPr>
            <a:r>
              <a:rPr lang="es-PE" dirty="0" smtClean="0"/>
              <a:t>Margen de interés neto16%;</a:t>
            </a:r>
          </a:p>
          <a:p>
            <a:pPr marL="400050" indent="-400050" algn="just">
              <a:spcBef>
                <a:spcPts val="0"/>
              </a:spcBef>
              <a:buAutoNum type="romanLcParenBoth"/>
            </a:pPr>
            <a:r>
              <a:rPr lang="es-PE" dirty="0" smtClean="0"/>
              <a:t>Costos operativos disminuyendo de 20% a 6%;</a:t>
            </a:r>
          </a:p>
          <a:p>
            <a:pPr marL="400050" indent="-400050" algn="just">
              <a:spcBef>
                <a:spcPts val="0"/>
              </a:spcBef>
              <a:buNone/>
            </a:pPr>
            <a:r>
              <a:rPr lang="es-PE" dirty="0" smtClean="0"/>
              <a:t> </a:t>
            </a:r>
          </a:p>
          <a:p>
            <a:pPr marL="285750" indent="-285750" algn="just">
              <a:spcBef>
                <a:spcPts val="0"/>
              </a:spcBef>
            </a:pPr>
            <a:endParaRPr lang="es-PE" dirty="0" smtClean="0"/>
          </a:p>
          <a:p>
            <a:pPr marL="285750" indent="-285750" algn="just"/>
            <a:endParaRPr lang="es-PE" b="1" dirty="0" smtClean="0">
              <a:solidFill>
                <a:schemeClr val="accent1">
                  <a:lumMod val="50000"/>
                </a:schemeClr>
              </a:solidFill>
            </a:endParaRPr>
          </a:p>
          <a:p>
            <a:pPr marL="285750" indent="-285750">
              <a:buNone/>
            </a:pPr>
            <a:endParaRPr lang="es-PE" sz="1200" dirty="0" smtClean="0"/>
          </a:p>
          <a:p>
            <a:pPr>
              <a:buNone/>
            </a:pPr>
            <a:endParaRPr lang="es-PE" dirty="0"/>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242" y="3160410"/>
            <a:ext cx="4453666" cy="288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313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Elbow Connector 16"/>
          <p:cNvCxnSpPr/>
          <p:nvPr/>
        </p:nvCxnSpPr>
        <p:spPr bwMode="auto">
          <a:xfrm>
            <a:off x="2898591" y="4138713"/>
            <a:ext cx="702233" cy="388463"/>
          </a:xfrm>
          <a:prstGeom prst="bentConnector3">
            <a:avLst>
              <a:gd name="adj1" fmla="val 50000"/>
            </a:avLst>
          </a:prstGeom>
          <a:noFill/>
          <a:ln w="9525" cap="flat" cmpd="sng" algn="ctr">
            <a:solidFill>
              <a:schemeClr val="tx2"/>
            </a:solidFill>
            <a:prstDash val="solid"/>
            <a:round/>
            <a:headEnd type="none" w="med" len="med"/>
            <a:tailEnd type="none" w="med" len="med"/>
          </a:ln>
          <a:effectLst/>
        </p:spPr>
      </p:cxnSp>
      <p:graphicFrame>
        <p:nvGraphicFramePr>
          <p:cNvPr id="4" name="Diagram 3"/>
          <p:cNvGraphicFramePr/>
          <p:nvPr>
            <p:extLst>
              <p:ext uri="{D42A27DB-BD31-4B8C-83A1-F6EECF244321}">
                <p14:modId xmlns:p14="http://schemas.microsoft.com/office/powerpoint/2010/main" val="2593434987"/>
              </p:ext>
            </p:extLst>
          </p:nvPr>
        </p:nvGraphicFramePr>
        <p:xfrm>
          <a:off x="0" y="1693719"/>
          <a:ext cx="3314700" cy="3262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229067"/>
            <a:ext cx="9144000" cy="697285"/>
          </a:xfrm>
        </p:spPr>
        <p:txBody>
          <a:bodyPr/>
          <a:lstStyle/>
          <a:p>
            <a:r>
              <a:rPr lang="es-PE" sz="2000" dirty="0" smtClean="0"/>
              <a:t>Una estrategia de </a:t>
            </a:r>
            <a:r>
              <a:rPr lang="es-PE" sz="2000" dirty="0" err="1" smtClean="0"/>
              <a:t>Telco</a:t>
            </a:r>
            <a:r>
              <a:rPr lang="es-PE" sz="2000" dirty="0" smtClean="0"/>
              <a:t> en pagos debe acercarse a cada segmento de manera adecuada, con diferentes beneficios que se derivan de conseguir las alianzas adecuadas</a:t>
            </a:r>
            <a:endParaRPr lang="es-PE" sz="2000" dirty="0"/>
          </a:p>
        </p:txBody>
      </p:sp>
      <p:sp>
        <p:nvSpPr>
          <p:cNvPr id="5" name="TextBox 4"/>
          <p:cNvSpPr txBox="1"/>
          <p:nvPr/>
        </p:nvSpPr>
        <p:spPr>
          <a:xfrm>
            <a:off x="149414" y="4937345"/>
            <a:ext cx="3014217" cy="646331"/>
          </a:xfrm>
          <a:prstGeom prst="rect">
            <a:avLst/>
          </a:prstGeom>
          <a:noFill/>
        </p:spPr>
        <p:txBody>
          <a:bodyPr wrap="square" rtlCol="0">
            <a:spAutoFit/>
          </a:bodyPr>
          <a:lstStyle/>
          <a:p>
            <a:pPr algn="ctr">
              <a:buNone/>
            </a:pPr>
            <a:r>
              <a:rPr lang="es-ES" sz="1200" dirty="0" smtClean="0"/>
              <a:t>Segmentación simple en términos de acceso del cliente a la competencia potencial de servicios de pago</a:t>
            </a:r>
            <a:endParaRPr lang="es-ES" sz="1200" dirty="0"/>
          </a:p>
        </p:txBody>
      </p:sp>
      <p:sp>
        <p:nvSpPr>
          <p:cNvPr id="6" name="Rectangle 15"/>
          <p:cNvSpPr>
            <a:spLocks noChangeArrowheads="1"/>
          </p:cNvSpPr>
          <p:nvPr/>
        </p:nvSpPr>
        <p:spPr bwMode="auto">
          <a:xfrm>
            <a:off x="3435724" y="4142754"/>
            <a:ext cx="5445125" cy="1113274"/>
          </a:xfrm>
          <a:prstGeom prst="rect">
            <a:avLst/>
          </a:prstGeom>
          <a:solidFill>
            <a:srgbClr val="BDDD52"/>
          </a:solidFill>
          <a:ln>
            <a:noFill/>
          </a:ln>
        </p:spPr>
        <p:txBody>
          <a:bodyPr lIns="18000" rIns="18000" anchor="ctr"/>
          <a:lstStyle/>
          <a:p>
            <a:pPr marL="355600" indent="-266700" algn="l">
              <a:spcBef>
                <a:spcPts val="0"/>
              </a:spcBef>
              <a:buFont typeface="Wingdings" charset="0"/>
              <a:buChar char="§"/>
            </a:pPr>
            <a:r>
              <a:rPr lang="es-PE" sz="1400" dirty="0" smtClean="0"/>
              <a:t>Reforzar las relaciones con las redes de agentes, optimizar distribución</a:t>
            </a:r>
          </a:p>
          <a:p>
            <a:pPr marL="355600" indent="-266700" algn="l">
              <a:spcBef>
                <a:spcPts val="0"/>
              </a:spcBef>
              <a:buFont typeface="Wingdings" charset="0"/>
              <a:buChar char="§"/>
            </a:pPr>
            <a:r>
              <a:rPr lang="es-PE" sz="1400" dirty="0" smtClean="0"/>
              <a:t>Generar ingresos de transacciones de cash in/</a:t>
            </a:r>
            <a:r>
              <a:rPr lang="es-PE" sz="1400" dirty="0" err="1" smtClean="0"/>
              <a:t>out</a:t>
            </a:r>
            <a:endParaRPr lang="es-PE" sz="1400" dirty="0" smtClean="0"/>
          </a:p>
          <a:p>
            <a:pPr marL="355600" indent="-266700" algn="l">
              <a:spcBef>
                <a:spcPts val="0"/>
              </a:spcBef>
              <a:buFont typeface="Wingdings" charset="0"/>
              <a:buChar char="§"/>
            </a:pPr>
            <a:r>
              <a:rPr lang="es-PE" sz="1400" dirty="0" smtClean="0"/>
              <a:t>Reforzar posicionamiento con clientes corporativos usando servicios de pago de salarios, B2B…</a:t>
            </a:r>
            <a:endParaRPr lang="es-PE" sz="1400" dirty="0"/>
          </a:p>
        </p:txBody>
      </p:sp>
      <p:sp>
        <p:nvSpPr>
          <p:cNvPr id="7" name="Rectangle 16"/>
          <p:cNvSpPr>
            <a:spLocks noChangeArrowheads="1"/>
          </p:cNvSpPr>
          <p:nvPr/>
        </p:nvSpPr>
        <p:spPr bwMode="auto">
          <a:xfrm>
            <a:off x="3435723" y="2893541"/>
            <a:ext cx="5445125" cy="1106955"/>
          </a:xfrm>
          <a:prstGeom prst="rect">
            <a:avLst/>
          </a:prstGeom>
          <a:solidFill>
            <a:srgbClr val="5183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nchor="ctr"/>
          <a:lstStyle/>
          <a:p>
            <a:pPr marL="355600" indent="-266700">
              <a:spcBef>
                <a:spcPts val="600"/>
              </a:spcBef>
              <a:buFont typeface="Wingdings" charset="0"/>
              <a:buChar char="§"/>
            </a:pPr>
            <a:r>
              <a:rPr lang="es-PE" sz="1400" dirty="0" smtClean="0"/>
              <a:t>Capturar y retener clientes con potencial crecimiento de ARPU</a:t>
            </a:r>
          </a:p>
          <a:p>
            <a:pPr marL="344488" indent="-225425"/>
            <a:r>
              <a:rPr lang="es-ES" sz="1400" dirty="0" smtClean="0"/>
              <a:t>Captura de nuevos grupos de clientes a través de productos y adquisiciones conjuntas con un socio bancario</a:t>
            </a:r>
          </a:p>
          <a:p>
            <a:pPr marL="344488" indent="-225425"/>
            <a:r>
              <a:rPr lang="es-ES" sz="1400" dirty="0" smtClean="0"/>
              <a:t>Generar nuevos ingresos de la cuota de los servicios bancarios</a:t>
            </a:r>
            <a:endParaRPr lang="es-ES" sz="1400" dirty="0"/>
          </a:p>
        </p:txBody>
      </p:sp>
      <p:sp>
        <p:nvSpPr>
          <p:cNvPr id="8" name="Rectangle 17"/>
          <p:cNvSpPr>
            <a:spLocks noChangeArrowheads="1"/>
          </p:cNvSpPr>
          <p:nvPr/>
        </p:nvSpPr>
        <p:spPr bwMode="auto">
          <a:xfrm>
            <a:off x="3420782" y="1600391"/>
            <a:ext cx="5445125" cy="120697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nchor="ctr"/>
          <a:lstStyle/>
          <a:p>
            <a:pPr marL="355600" indent="-266700" algn="l">
              <a:spcBef>
                <a:spcPts val="600"/>
              </a:spcBef>
              <a:buFont typeface="Wingdings" charset="0"/>
              <a:buChar char="§"/>
            </a:pPr>
            <a:r>
              <a:rPr lang="es-PE" sz="1400" b="1" dirty="0" smtClean="0"/>
              <a:t>Reforzar lealtad de clientes de alto valor</a:t>
            </a:r>
          </a:p>
          <a:p>
            <a:pPr marL="355600" indent="-266700" algn="l">
              <a:spcBef>
                <a:spcPts val="600"/>
              </a:spcBef>
              <a:buFont typeface="Wingdings" charset="0"/>
              <a:buChar char="§"/>
            </a:pPr>
            <a:r>
              <a:rPr lang="es-PE" sz="1400" b="1" dirty="0" smtClean="0"/>
              <a:t>Capturar nuevos segmentos de clientes a través de un banco asociado</a:t>
            </a:r>
          </a:p>
          <a:p>
            <a:pPr marL="355600" indent="-266700" algn="l">
              <a:spcBef>
                <a:spcPts val="600"/>
              </a:spcBef>
              <a:buFont typeface="Wingdings" charset="0"/>
              <a:buChar char="§"/>
            </a:pPr>
            <a:r>
              <a:rPr lang="es-PE" sz="1400" b="1" dirty="0" smtClean="0"/>
              <a:t>Generar nuevas fuentes de ingreso (pago de tarifas, aumento de servicios de data, comisiones de mercadeo)</a:t>
            </a:r>
            <a:endParaRPr lang="es-PE" sz="1400" b="1" dirty="0"/>
          </a:p>
        </p:txBody>
      </p:sp>
      <p:sp>
        <p:nvSpPr>
          <p:cNvPr id="9" name="TextBox 8"/>
          <p:cNvSpPr txBox="1"/>
          <p:nvPr/>
        </p:nvSpPr>
        <p:spPr>
          <a:xfrm>
            <a:off x="3423571" y="1185573"/>
            <a:ext cx="5475345" cy="369332"/>
          </a:xfrm>
          <a:prstGeom prst="rect">
            <a:avLst/>
          </a:prstGeom>
          <a:noFill/>
        </p:spPr>
        <p:txBody>
          <a:bodyPr wrap="none" rtlCol="0">
            <a:spAutoFit/>
          </a:bodyPr>
          <a:lstStyle/>
          <a:p>
            <a:pPr>
              <a:buNone/>
            </a:pPr>
            <a:r>
              <a:rPr lang="es-PE" sz="1800" b="1" dirty="0" smtClean="0"/>
              <a:t>Beneficios potenciales para </a:t>
            </a:r>
            <a:r>
              <a:rPr lang="es-PE" sz="1800" b="1" dirty="0" err="1" smtClean="0"/>
              <a:t>Telcos</a:t>
            </a:r>
            <a:r>
              <a:rPr lang="es-PE" sz="1800" b="1" dirty="0" smtClean="0"/>
              <a:t>, por segmento</a:t>
            </a:r>
            <a:endParaRPr lang="es-PE" sz="1800" b="1" dirty="0"/>
          </a:p>
        </p:txBody>
      </p:sp>
      <p:sp>
        <p:nvSpPr>
          <p:cNvPr id="10" name="Rectangle 9"/>
          <p:cNvSpPr/>
          <p:nvPr/>
        </p:nvSpPr>
        <p:spPr>
          <a:xfrm>
            <a:off x="1867648" y="5569493"/>
            <a:ext cx="5632823"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88900" lvl="0">
              <a:buNone/>
            </a:pPr>
            <a:r>
              <a:rPr lang="es-PE" sz="1400" dirty="0" smtClean="0">
                <a:solidFill>
                  <a:schemeClr val="tx1"/>
                </a:solidFill>
              </a:rPr>
              <a:t>Una oportunidad para convertirse en líder de mercado en el desarrollo de una nueva generación de servicios financieros</a:t>
            </a:r>
            <a:endParaRPr lang="es-PE" sz="1400" dirty="0">
              <a:solidFill>
                <a:schemeClr val="tx1"/>
              </a:solidFill>
            </a:endParaRPr>
          </a:p>
        </p:txBody>
      </p:sp>
      <p:cxnSp>
        <p:nvCxnSpPr>
          <p:cNvPr id="12" name="Elbow Connector 11"/>
          <p:cNvCxnSpPr>
            <a:endCxn id="8" idx="1"/>
          </p:cNvCxnSpPr>
          <p:nvPr/>
        </p:nvCxnSpPr>
        <p:spPr bwMode="auto">
          <a:xfrm flipV="1">
            <a:off x="1987176" y="2203880"/>
            <a:ext cx="1433606" cy="321184"/>
          </a:xfrm>
          <a:prstGeom prst="bentConnector3">
            <a:avLst>
              <a:gd name="adj1" fmla="val 50000"/>
            </a:avLst>
          </a:prstGeom>
          <a:noFill/>
          <a:ln w="9525" cap="flat" cmpd="sng" algn="ctr">
            <a:solidFill>
              <a:schemeClr val="tx2"/>
            </a:solidFill>
            <a:prstDash val="solid"/>
            <a:round/>
            <a:headEnd type="none" w="med" len="med"/>
            <a:tailEnd type="none" w="med" len="med"/>
          </a:ln>
          <a:effectLst/>
        </p:spPr>
      </p:cxnSp>
      <p:cxnSp>
        <p:nvCxnSpPr>
          <p:cNvPr id="13" name="Elbow Connector 12"/>
          <p:cNvCxnSpPr>
            <a:endCxn id="7" idx="1"/>
          </p:cNvCxnSpPr>
          <p:nvPr/>
        </p:nvCxnSpPr>
        <p:spPr bwMode="auto">
          <a:xfrm flipV="1">
            <a:off x="2420470" y="3447019"/>
            <a:ext cx="1015253" cy="654"/>
          </a:xfrm>
          <a:prstGeom prst="bentConnector3">
            <a:avLst/>
          </a:prstGeom>
          <a:noFill/>
          <a:ln w="9525" cap="flat" cmpd="sng" algn="ctr">
            <a:solidFill>
              <a:schemeClr val="tx2"/>
            </a:solidFill>
            <a:prstDash val="solid"/>
            <a:round/>
            <a:headEnd type="none" w="med" len="med"/>
            <a:tailEnd type="none" w="med" len="med"/>
          </a:ln>
          <a:effectLst/>
        </p:spPr>
      </p:cxnSp>
      <p:sp>
        <p:nvSpPr>
          <p:cNvPr id="24" name="Pentagon 23"/>
          <p:cNvSpPr/>
          <p:nvPr/>
        </p:nvSpPr>
        <p:spPr bwMode="auto">
          <a:xfrm>
            <a:off x="1658471" y="5565583"/>
            <a:ext cx="366058" cy="530417"/>
          </a:xfrm>
          <a:prstGeom prst="homePlate">
            <a:avLst>
              <a:gd name="adj" fmla="val 24138"/>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s-PE"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4" name="Slide Number Placeholder 5"/>
          <p:cNvSpPr>
            <a:spLocks noGrp="1"/>
          </p:cNvSpPr>
          <p:nvPr>
            <p:ph type="sldNum" sz="quarter" idx="4294967295"/>
          </p:nvPr>
        </p:nvSpPr>
        <p:spPr>
          <a:xfrm>
            <a:off x="3632200" y="6419683"/>
            <a:ext cx="1884363" cy="279400"/>
          </a:xfrm>
          <a:prstGeom prst="rect">
            <a:avLst/>
          </a:prstGeom>
          <a:noFill/>
        </p:spPr>
        <p:txBody>
          <a:bodyPr/>
          <a:lstStyle/>
          <a:p>
            <a:pPr algn="ctr">
              <a:spcBef>
                <a:spcPct val="0"/>
              </a:spcBef>
              <a:buNone/>
            </a:pPr>
            <a:fld id="{AE8E1CD7-1FF5-4383-9650-73E00876F938}" type="slidenum">
              <a:rPr lang="en-US" sz="1100" b="1" smtClean="0">
                <a:solidFill>
                  <a:schemeClr val="bg1"/>
                </a:solidFill>
              </a:rPr>
              <a:pPr algn="ctr">
                <a:spcBef>
                  <a:spcPct val="0"/>
                </a:spcBef>
                <a:buNone/>
              </a:pPr>
              <a:t>17</a:t>
            </a:fld>
            <a:endParaRPr lang="en-US" sz="1100" b="1" dirty="0" smtClean="0">
              <a:solidFill>
                <a:schemeClr val="bg1"/>
              </a:solidFill>
            </a:endParaRPr>
          </a:p>
        </p:txBody>
      </p:sp>
    </p:spTree>
    <p:extLst>
      <p:ext uri="{BB962C8B-B14F-4D97-AF65-F5344CB8AC3E}">
        <p14:creationId xmlns:p14="http://schemas.microsoft.com/office/powerpoint/2010/main" val="2236346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4" y="282450"/>
            <a:ext cx="8967626" cy="696496"/>
          </a:xfrm>
        </p:spPr>
        <p:txBody>
          <a:bodyPr/>
          <a:lstStyle/>
          <a:p>
            <a:pPr algn="l"/>
            <a:r>
              <a:rPr lang="es-PE" sz="1800" dirty="0" smtClean="0"/>
              <a:t>Las fortalezas de las </a:t>
            </a:r>
            <a:r>
              <a:rPr lang="es-PE" sz="1800" dirty="0" err="1" smtClean="0"/>
              <a:t>Telcos</a:t>
            </a:r>
            <a:r>
              <a:rPr lang="es-PE" sz="1800" dirty="0" smtClean="0"/>
              <a:t> pueden complementar a las de los bancos, especialmente en los segmentos no servidos apropiadamente, para los que los productos bancarios existentes son menos apropiados</a:t>
            </a:r>
            <a:endParaRPr lang="es-PE" sz="1800" dirty="0"/>
          </a:p>
        </p:txBody>
      </p:sp>
      <p:sp>
        <p:nvSpPr>
          <p:cNvPr id="5" name="AutoShape 12"/>
          <p:cNvSpPr>
            <a:spLocks noChangeArrowheads="1"/>
          </p:cNvSpPr>
          <p:nvPr/>
        </p:nvSpPr>
        <p:spPr bwMode="auto">
          <a:xfrm>
            <a:off x="3397436" y="1631338"/>
            <a:ext cx="2376487" cy="635000"/>
          </a:xfrm>
          <a:prstGeom prst="flowChartAlternateProcess">
            <a:avLst/>
          </a:prstGeom>
          <a:solidFill>
            <a:schemeClr val="bg1">
              <a:lumMod val="75000"/>
            </a:schemeClr>
          </a:solidFill>
          <a:ln>
            <a:noFill/>
          </a:ln>
          <a:effectLst/>
          <a:extLs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eaLnBrk="0" hangingPunct="0">
              <a:buNone/>
            </a:pPr>
            <a:r>
              <a:rPr lang="es-PE" sz="1600" b="1" smtClean="0">
                <a:solidFill>
                  <a:schemeClr val="bg1"/>
                </a:solidFill>
                <a:cs typeface="Arial" charset="0"/>
              </a:rPr>
              <a:t>TELCO</a:t>
            </a:r>
            <a:endParaRPr lang="es-PE" sz="1600" b="1">
              <a:solidFill>
                <a:schemeClr val="bg1"/>
              </a:solidFill>
              <a:cs typeface="Arial" charset="0"/>
            </a:endParaRPr>
          </a:p>
        </p:txBody>
      </p:sp>
      <p:sp>
        <p:nvSpPr>
          <p:cNvPr id="7" name="Rectangle 14"/>
          <p:cNvSpPr>
            <a:spLocks noChangeArrowheads="1"/>
          </p:cNvSpPr>
          <p:nvPr/>
        </p:nvSpPr>
        <p:spPr bwMode="auto">
          <a:xfrm>
            <a:off x="911411" y="2325075"/>
            <a:ext cx="2346325" cy="444500"/>
          </a:xfrm>
          <a:prstGeom prst="rect">
            <a:avLst/>
          </a:prstGeom>
          <a:solidFill>
            <a:srgbClr val="CCFFCC"/>
          </a:solidFill>
          <a:ln w="9525">
            <a:solidFill>
              <a:srgbClr val="33CC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6000" tIns="72000" rIns="36000" bIns="72000" anchor="ctr"/>
          <a:lstStyle/>
          <a:p>
            <a:pPr algn="ctr" eaLnBrk="0" hangingPunct="0">
              <a:buNone/>
            </a:pPr>
            <a:r>
              <a:rPr lang="es-PE" sz="1050" b="1" dirty="0" smtClean="0">
                <a:cs typeface="Arial" charset="0"/>
              </a:rPr>
              <a:t>Marca &amp; posicionamiento</a:t>
            </a:r>
            <a:endParaRPr lang="es-PE" sz="1050" b="1" dirty="0">
              <a:cs typeface="Arial" charset="0"/>
            </a:endParaRPr>
          </a:p>
        </p:txBody>
      </p:sp>
      <p:sp>
        <p:nvSpPr>
          <p:cNvPr id="8" name="Rectangle 15"/>
          <p:cNvSpPr>
            <a:spLocks noChangeArrowheads="1"/>
          </p:cNvSpPr>
          <p:nvPr/>
        </p:nvSpPr>
        <p:spPr bwMode="auto">
          <a:xfrm>
            <a:off x="911411" y="2837838"/>
            <a:ext cx="2346325" cy="444500"/>
          </a:xfrm>
          <a:prstGeom prst="rect">
            <a:avLst/>
          </a:prstGeom>
          <a:solidFill>
            <a:srgbClr val="CCFFCC"/>
          </a:solidFill>
          <a:ln w="9525">
            <a:solidFill>
              <a:srgbClr val="33CC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6000" tIns="72000" rIns="36000" bIns="72000" anchor="ctr"/>
          <a:lstStyle/>
          <a:p>
            <a:pPr algn="ctr" eaLnBrk="0" hangingPunct="0">
              <a:buNone/>
            </a:pPr>
            <a:r>
              <a:rPr lang="es-PE" sz="1050" b="1" dirty="0" smtClean="0">
                <a:cs typeface="Arial" charset="0"/>
              </a:rPr>
              <a:t>Productos &amp; Servicios</a:t>
            </a:r>
            <a:endParaRPr lang="es-PE" sz="1050" b="1" dirty="0">
              <a:cs typeface="Arial" charset="0"/>
            </a:endParaRPr>
          </a:p>
        </p:txBody>
      </p:sp>
      <p:sp>
        <p:nvSpPr>
          <p:cNvPr id="9" name="Rectangle 16"/>
          <p:cNvSpPr>
            <a:spLocks noChangeArrowheads="1"/>
          </p:cNvSpPr>
          <p:nvPr/>
        </p:nvSpPr>
        <p:spPr bwMode="auto">
          <a:xfrm>
            <a:off x="911411" y="3339488"/>
            <a:ext cx="2346325" cy="444500"/>
          </a:xfrm>
          <a:prstGeom prst="rect">
            <a:avLst/>
          </a:prstGeom>
          <a:solidFill>
            <a:srgbClr val="CCFFCC"/>
          </a:solidFill>
          <a:ln w="9525">
            <a:solidFill>
              <a:srgbClr val="33CC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6000" tIns="72000" rIns="36000" bIns="72000" anchor="ctr"/>
          <a:lstStyle/>
          <a:p>
            <a:pPr algn="ctr" eaLnBrk="0" hangingPunct="0">
              <a:buNone/>
            </a:pPr>
            <a:r>
              <a:rPr lang="es-PE" sz="1050" b="1" dirty="0" smtClean="0">
                <a:cs typeface="Arial" charset="0"/>
              </a:rPr>
              <a:t>Distribución</a:t>
            </a:r>
            <a:endParaRPr lang="es-PE" sz="1050" b="1" dirty="0">
              <a:cs typeface="Arial" charset="0"/>
            </a:endParaRPr>
          </a:p>
        </p:txBody>
      </p:sp>
      <p:sp>
        <p:nvSpPr>
          <p:cNvPr id="10" name="Rectangle 17"/>
          <p:cNvSpPr>
            <a:spLocks noChangeArrowheads="1"/>
          </p:cNvSpPr>
          <p:nvPr/>
        </p:nvSpPr>
        <p:spPr bwMode="auto">
          <a:xfrm>
            <a:off x="911411" y="4372950"/>
            <a:ext cx="2346325" cy="444500"/>
          </a:xfrm>
          <a:prstGeom prst="rect">
            <a:avLst/>
          </a:prstGeom>
          <a:solidFill>
            <a:srgbClr val="CCFFCC"/>
          </a:solidFill>
          <a:ln w="9525">
            <a:solidFill>
              <a:srgbClr val="33CC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6000" tIns="72000" rIns="36000" bIns="72000" anchor="ctr"/>
          <a:lstStyle/>
          <a:p>
            <a:pPr algn="ctr" eaLnBrk="0" hangingPunct="0">
              <a:buNone/>
            </a:pPr>
            <a:r>
              <a:rPr lang="es-PE" sz="1050" b="1" dirty="0" smtClean="0">
                <a:cs typeface="Arial" charset="0"/>
              </a:rPr>
              <a:t>Regulación &amp; </a:t>
            </a:r>
            <a:br>
              <a:rPr lang="es-PE" sz="1050" b="1" dirty="0" smtClean="0">
                <a:cs typeface="Arial" charset="0"/>
              </a:rPr>
            </a:br>
            <a:r>
              <a:rPr lang="es-PE" sz="1050" b="1" dirty="0" smtClean="0">
                <a:cs typeface="Arial" charset="0"/>
              </a:rPr>
              <a:t>manejo de pagos</a:t>
            </a:r>
            <a:endParaRPr lang="es-PE" sz="1050" b="1" dirty="0">
              <a:cs typeface="Arial" charset="0"/>
            </a:endParaRPr>
          </a:p>
        </p:txBody>
      </p:sp>
      <p:sp>
        <p:nvSpPr>
          <p:cNvPr id="11" name="Text Box 18"/>
          <p:cNvSpPr txBox="1">
            <a:spLocks noChangeArrowheads="1"/>
          </p:cNvSpPr>
          <p:nvPr/>
        </p:nvSpPr>
        <p:spPr bwMode="auto">
          <a:xfrm rot="16200000">
            <a:off x="-661008" y="3445462"/>
            <a:ext cx="2517775" cy="276999"/>
          </a:xfrm>
          <a:prstGeom prst="rect">
            <a:avLst/>
          </a:prstGeom>
          <a:solidFill>
            <a:srgbClr val="CCFFCC"/>
          </a:solidFill>
          <a:ln w="9525">
            <a:solidFill>
              <a:srgbClr val="33CC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buNone/>
            </a:pPr>
            <a:r>
              <a:rPr lang="es-PE" sz="1200" b="1" dirty="0" smtClean="0">
                <a:cs typeface="Arial" charset="0"/>
              </a:rPr>
              <a:t>Elementos de Negocio</a:t>
            </a:r>
            <a:endParaRPr lang="es-PE" sz="1200" b="1" dirty="0">
              <a:cs typeface="Arial" charset="0"/>
            </a:endParaRPr>
          </a:p>
        </p:txBody>
      </p:sp>
      <p:sp>
        <p:nvSpPr>
          <p:cNvPr id="12" name="AutoShape 19"/>
          <p:cNvSpPr>
            <a:spLocks noChangeArrowheads="1"/>
          </p:cNvSpPr>
          <p:nvPr/>
        </p:nvSpPr>
        <p:spPr bwMode="auto">
          <a:xfrm>
            <a:off x="3419661" y="2325075"/>
            <a:ext cx="2376487" cy="420688"/>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eaLnBrk="0" hangingPunct="0">
              <a:buNone/>
            </a:pPr>
            <a:r>
              <a:rPr lang="es-PE" sz="1050" b="1" dirty="0" smtClean="0">
                <a:cs typeface="Arial" charset="0"/>
              </a:rPr>
              <a:t>Fuerte penetración de marca Accesible, visible</a:t>
            </a:r>
            <a:endParaRPr lang="es-PE" sz="1050" b="1" dirty="0">
              <a:cs typeface="Arial" charset="0"/>
            </a:endParaRPr>
          </a:p>
        </p:txBody>
      </p:sp>
      <p:sp>
        <p:nvSpPr>
          <p:cNvPr id="13" name="AutoShape 20"/>
          <p:cNvSpPr>
            <a:spLocks noChangeArrowheads="1"/>
          </p:cNvSpPr>
          <p:nvPr/>
        </p:nvSpPr>
        <p:spPr bwMode="auto">
          <a:xfrm>
            <a:off x="3419661" y="2837838"/>
            <a:ext cx="2376487" cy="420687"/>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eaLnBrk="0" hangingPunct="0">
              <a:buNone/>
            </a:pPr>
            <a:r>
              <a:rPr lang="es-PE" sz="1050" b="1" dirty="0" smtClean="0">
                <a:cs typeface="Arial" charset="0"/>
              </a:rPr>
              <a:t>Habilidad en la simplicidad y experiencia con cliente; nuevos productos</a:t>
            </a:r>
            <a:endParaRPr lang="es-PE" sz="1050" b="1" dirty="0">
              <a:cs typeface="Arial" charset="0"/>
            </a:endParaRPr>
          </a:p>
        </p:txBody>
      </p:sp>
      <p:sp>
        <p:nvSpPr>
          <p:cNvPr id="14" name="AutoShape 21"/>
          <p:cNvSpPr>
            <a:spLocks noChangeArrowheads="1"/>
          </p:cNvSpPr>
          <p:nvPr/>
        </p:nvSpPr>
        <p:spPr bwMode="auto">
          <a:xfrm>
            <a:off x="3419661" y="3363300"/>
            <a:ext cx="2376487" cy="420688"/>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eaLnBrk="0" hangingPunct="0">
              <a:buNone/>
            </a:pPr>
            <a:r>
              <a:rPr lang="es-PE" sz="1050" b="1" dirty="0" smtClean="0">
                <a:cs typeface="Arial" charset="0"/>
              </a:rPr>
              <a:t>Amplio alcance a través de tiendas y agentes</a:t>
            </a:r>
            <a:endParaRPr lang="es-PE" sz="1050" b="1" dirty="0">
              <a:cs typeface="Arial" charset="0"/>
            </a:endParaRPr>
          </a:p>
        </p:txBody>
      </p:sp>
      <p:sp>
        <p:nvSpPr>
          <p:cNvPr id="15" name="AutoShape 22"/>
          <p:cNvSpPr>
            <a:spLocks noChangeArrowheads="1"/>
          </p:cNvSpPr>
          <p:nvPr/>
        </p:nvSpPr>
        <p:spPr bwMode="auto">
          <a:xfrm>
            <a:off x="3419661" y="4409463"/>
            <a:ext cx="2376487" cy="420687"/>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eaLnBrk="0" hangingPunct="0">
              <a:buNone/>
            </a:pPr>
            <a:r>
              <a:rPr lang="es-PE" sz="1050" b="1" dirty="0" smtClean="0">
                <a:cs typeface="Arial" charset="0"/>
              </a:rPr>
              <a:t>Limitada experiencia</a:t>
            </a:r>
            <a:endParaRPr lang="es-PE" sz="1050" b="1" dirty="0">
              <a:cs typeface="Arial" charset="0"/>
            </a:endParaRPr>
          </a:p>
        </p:txBody>
      </p:sp>
      <p:sp>
        <p:nvSpPr>
          <p:cNvPr id="17" name="AutoShape 25"/>
          <p:cNvSpPr>
            <a:spLocks noChangeArrowheads="1"/>
          </p:cNvSpPr>
          <p:nvPr/>
        </p:nvSpPr>
        <p:spPr bwMode="auto">
          <a:xfrm>
            <a:off x="5932673" y="1644038"/>
            <a:ext cx="2401888" cy="635000"/>
          </a:xfrm>
          <a:prstGeom prst="flowChartAlternateProcess">
            <a:avLst/>
          </a:prstGeom>
          <a:solidFill>
            <a:schemeClr val="accent1"/>
          </a:solidFill>
          <a:ln>
            <a:noFill/>
          </a:ln>
          <a:effectLst/>
          <a:extLs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eaLnBrk="0" hangingPunct="0">
              <a:buNone/>
            </a:pPr>
            <a:r>
              <a:rPr lang="es-PE" sz="1600" b="1" smtClean="0">
                <a:cs typeface="Arial" charset="0"/>
              </a:rPr>
              <a:t>Banco</a:t>
            </a:r>
            <a:endParaRPr lang="es-PE" sz="1600" b="1">
              <a:cs typeface="Arial" charset="0"/>
            </a:endParaRPr>
          </a:p>
        </p:txBody>
      </p:sp>
      <p:sp>
        <p:nvSpPr>
          <p:cNvPr id="18" name="AutoShape 26"/>
          <p:cNvSpPr>
            <a:spLocks noChangeArrowheads="1"/>
          </p:cNvSpPr>
          <p:nvPr/>
        </p:nvSpPr>
        <p:spPr bwMode="auto">
          <a:xfrm>
            <a:off x="5919973" y="2337775"/>
            <a:ext cx="2401888" cy="420688"/>
          </a:xfrm>
          <a:prstGeom prst="flowChartAlternateProcess">
            <a:avLst/>
          </a:prstGeom>
          <a:solidFill>
            <a:schemeClr val="bg1"/>
          </a:solidFill>
          <a:ln w="9525">
            <a:solidFill>
              <a:srgbClr val="66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a:buNone/>
            </a:pPr>
            <a:r>
              <a:rPr lang="es-ES" sz="1050" b="1" dirty="0" smtClean="0">
                <a:cs typeface="Arial" charset="0"/>
              </a:rPr>
              <a:t>Confianza en Banco y posicionamiento del producto</a:t>
            </a:r>
          </a:p>
        </p:txBody>
      </p:sp>
      <p:sp>
        <p:nvSpPr>
          <p:cNvPr id="19" name="AutoShape 27"/>
          <p:cNvSpPr>
            <a:spLocks noChangeArrowheads="1"/>
          </p:cNvSpPr>
          <p:nvPr/>
        </p:nvSpPr>
        <p:spPr bwMode="auto">
          <a:xfrm>
            <a:off x="5919973" y="2850538"/>
            <a:ext cx="2401888" cy="420687"/>
          </a:xfrm>
          <a:prstGeom prst="flowChartAlternateProcess">
            <a:avLst/>
          </a:prstGeom>
          <a:solidFill>
            <a:schemeClr val="bg1"/>
          </a:solidFill>
          <a:ln w="9525">
            <a:solidFill>
              <a:srgbClr val="66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a:buNone/>
            </a:pPr>
            <a:r>
              <a:rPr lang="es-ES" sz="1050" b="1" dirty="0" smtClean="0">
                <a:cs typeface="Arial" charset="0"/>
              </a:rPr>
              <a:t>Profundidad de enlaces a productos existentes de  ahorro, crédito, pagos</a:t>
            </a:r>
          </a:p>
        </p:txBody>
      </p:sp>
      <p:sp>
        <p:nvSpPr>
          <p:cNvPr id="20" name="AutoShape 28"/>
          <p:cNvSpPr>
            <a:spLocks noChangeArrowheads="1"/>
          </p:cNvSpPr>
          <p:nvPr/>
        </p:nvSpPr>
        <p:spPr bwMode="auto">
          <a:xfrm>
            <a:off x="5919973" y="3376000"/>
            <a:ext cx="2401888" cy="420688"/>
          </a:xfrm>
          <a:prstGeom prst="flowChartAlternateProcess">
            <a:avLst/>
          </a:prstGeom>
          <a:solidFill>
            <a:schemeClr val="bg1"/>
          </a:solidFill>
          <a:ln w="9525">
            <a:solidFill>
              <a:srgbClr val="66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eaLnBrk="0" hangingPunct="0">
              <a:buNone/>
            </a:pPr>
            <a:r>
              <a:rPr lang="es-PE" sz="1050" b="1" dirty="0" smtClean="0">
                <a:cs typeface="Arial" charset="0"/>
              </a:rPr>
              <a:t>Redes complementarios de ATM y agencias bancarias</a:t>
            </a:r>
            <a:endParaRPr lang="es-PE" sz="1050" b="1" dirty="0">
              <a:cs typeface="Arial" charset="0"/>
            </a:endParaRPr>
          </a:p>
        </p:txBody>
      </p:sp>
      <p:sp>
        <p:nvSpPr>
          <p:cNvPr id="21" name="AutoShape 29"/>
          <p:cNvSpPr>
            <a:spLocks noChangeArrowheads="1"/>
          </p:cNvSpPr>
          <p:nvPr/>
        </p:nvSpPr>
        <p:spPr bwMode="auto">
          <a:xfrm>
            <a:off x="5919973" y="4422163"/>
            <a:ext cx="2401888" cy="420687"/>
          </a:xfrm>
          <a:prstGeom prst="flowChartAlternateProcess">
            <a:avLst/>
          </a:prstGeom>
          <a:solidFill>
            <a:schemeClr val="bg1"/>
          </a:solidFill>
          <a:ln w="9525">
            <a:solidFill>
              <a:srgbClr val="66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eaLnBrk="0" hangingPunct="0">
              <a:buNone/>
            </a:pPr>
            <a:r>
              <a:rPr lang="es-PE" sz="1050" b="1" dirty="0" smtClean="0">
                <a:cs typeface="Arial" charset="0"/>
              </a:rPr>
              <a:t>Experiencia en manejar relaciones con regulador</a:t>
            </a:r>
            <a:endParaRPr lang="es-PE" sz="1050" b="1" dirty="0">
              <a:cs typeface="Arial" charset="0"/>
            </a:endParaRPr>
          </a:p>
        </p:txBody>
      </p:sp>
      <p:sp>
        <p:nvSpPr>
          <p:cNvPr id="22" name="Rectangle 34"/>
          <p:cNvSpPr>
            <a:spLocks noChangeArrowheads="1"/>
          </p:cNvSpPr>
          <p:nvPr/>
        </p:nvSpPr>
        <p:spPr bwMode="auto">
          <a:xfrm>
            <a:off x="911411" y="3860188"/>
            <a:ext cx="2346325" cy="444500"/>
          </a:xfrm>
          <a:prstGeom prst="rect">
            <a:avLst/>
          </a:prstGeom>
          <a:solidFill>
            <a:srgbClr val="CCFFCC"/>
          </a:solidFill>
          <a:ln w="9525">
            <a:solidFill>
              <a:srgbClr val="33CC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36000" tIns="72000" rIns="36000" bIns="72000" anchor="ctr"/>
          <a:lstStyle/>
          <a:p>
            <a:pPr algn="ctr" eaLnBrk="0" hangingPunct="0">
              <a:buNone/>
            </a:pPr>
            <a:r>
              <a:rPr lang="es-PE" sz="1050" b="1" dirty="0" smtClean="0">
                <a:cs typeface="Arial" charset="0"/>
              </a:rPr>
              <a:t>Plataforma de Servicios</a:t>
            </a:r>
            <a:endParaRPr lang="es-PE" sz="1050" b="1" dirty="0">
              <a:cs typeface="Arial" charset="0"/>
            </a:endParaRPr>
          </a:p>
        </p:txBody>
      </p:sp>
      <p:sp>
        <p:nvSpPr>
          <p:cNvPr id="23" name="AutoShape 35"/>
          <p:cNvSpPr>
            <a:spLocks noChangeArrowheads="1"/>
          </p:cNvSpPr>
          <p:nvPr/>
        </p:nvSpPr>
        <p:spPr bwMode="auto">
          <a:xfrm>
            <a:off x="3419661" y="3884000"/>
            <a:ext cx="2376487" cy="420688"/>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eaLnBrk="0" hangingPunct="0">
              <a:buNone/>
            </a:pPr>
            <a:r>
              <a:rPr lang="es-PE" sz="1050" b="1" dirty="0" smtClean="0">
                <a:cs typeface="Arial" charset="0"/>
              </a:rPr>
              <a:t>Tecnología móvil adaptada y canales de comunicación con el cliente</a:t>
            </a:r>
            <a:endParaRPr lang="es-PE" sz="1050" b="1" dirty="0">
              <a:cs typeface="Arial" charset="0"/>
            </a:endParaRPr>
          </a:p>
        </p:txBody>
      </p:sp>
      <p:sp>
        <p:nvSpPr>
          <p:cNvPr id="24" name="AutoShape 36"/>
          <p:cNvSpPr>
            <a:spLocks noChangeArrowheads="1"/>
          </p:cNvSpPr>
          <p:nvPr/>
        </p:nvSpPr>
        <p:spPr bwMode="auto">
          <a:xfrm>
            <a:off x="5919973" y="3909400"/>
            <a:ext cx="2401888" cy="420688"/>
          </a:xfrm>
          <a:prstGeom prst="flowChartAlternateProcess">
            <a:avLst/>
          </a:prstGeom>
          <a:solidFill>
            <a:schemeClr val="bg1"/>
          </a:solidFill>
          <a:ln w="9525">
            <a:solidFill>
              <a:srgbClr val="66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6000" rIns="36000" anchor="ctr"/>
          <a:lstStyle/>
          <a:p>
            <a:pPr algn="ctr" eaLnBrk="0" hangingPunct="0">
              <a:buNone/>
            </a:pPr>
            <a:r>
              <a:rPr lang="es-PE" sz="1050" b="1" dirty="0" smtClean="0">
                <a:cs typeface="Arial" charset="0"/>
              </a:rPr>
              <a:t>Productos complementarios y capacidades de plataforma interbancaria</a:t>
            </a:r>
            <a:endParaRPr lang="es-PE" sz="1050" b="1" dirty="0">
              <a:cs typeface="Arial" charset="0"/>
            </a:endParaRPr>
          </a:p>
        </p:txBody>
      </p:sp>
      <p:sp>
        <p:nvSpPr>
          <p:cNvPr id="25" name="Rectangle 24"/>
          <p:cNvSpPr/>
          <p:nvPr/>
        </p:nvSpPr>
        <p:spPr>
          <a:xfrm>
            <a:off x="7746146" y="975987"/>
            <a:ext cx="894797" cy="292388"/>
          </a:xfrm>
          <a:prstGeom prst="rect">
            <a:avLst/>
          </a:prstGeom>
          <a:noFill/>
        </p:spPr>
        <p:txBody>
          <a:bodyPr wrap="none" lIns="91440" tIns="45720" rIns="91440" bIns="45720">
            <a:spAutoFit/>
          </a:bodyPr>
          <a:lstStyle/>
          <a:p>
            <a:pPr algn="ctr">
              <a:buNone/>
            </a:pPr>
            <a:r>
              <a:rPr lang="es-PE"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ejemplos</a:t>
            </a:r>
            <a:endParaRPr lang="es-PE"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6" name="Rectangle 25"/>
          <p:cNvSpPr/>
          <p:nvPr/>
        </p:nvSpPr>
        <p:spPr>
          <a:xfrm>
            <a:off x="1899003" y="5302935"/>
            <a:ext cx="5632823"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88900" lvl="0">
              <a:buNone/>
            </a:pPr>
            <a:r>
              <a:rPr lang="es-PE" sz="1400" dirty="0" smtClean="0">
                <a:solidFill>
                  <a:schemeClr val="tx1"/>
                </a:solidFill>
              </a:rPr>
              <a:t> Alianzas bien diseñadas tendrán una clara visión de la contribución de cada participante en el negocio del otro</a:t>
            </a:r>
            <a:endParaRPr lang="es-PE" sz="1400" dirty="0">
              <a:solidFill>
                <a:schemeClr val="tx1"/>
              </a:solidFill>
            </a:endParaRPr>
          </a:p>
        </p:txBody>
      </p:sp>
      <p:sp>
        <p:nvSpPr>
          <p:cNvPr id="27" name="Pentagon 26"/>
          <p:cNvSpPr/>
          <p:nvPr/>
        </p:nvSpPr>
        <p:spPr bwMode="auto">
          <a:xfrm>
            <a:off x="1689826" y="5299025"/>
            <a:ext cx="366058" cy="530417"/>
          </a:xfrm>
          <a:prstGeom prst="homePlate">
            <a:avLst>
              <a:gd name="adj" fmla="val 24138"/>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None/>
              <a:tabLst/>
            </a:pPr>
            <a:endParaRPr kumimoji="0" lang="es-PE"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8" name="Slide Number Placeholder 5"/>
          <p:cNvSpPr>
            <a:spLocks noGrp="1"/>
          </p:cNvSpPr>
          <p:nvPr>
            <p:ph type="sldNum" sz="quarter" idx="4294967295"/>
          </p:nvPr>
        </p:nvSpPr>
        <p:spPr>
          <a:xfrm>
            <a:off x="3632200" y="6419683"/>
            <a:ext cx="1884363" cy="279400"/>
          </a:xfrm>
          <a:prstGeom prst="rect">
            <a:avLst/>
          </a:prstGeom>
          <a:noFill/>
        </p:spPr>
        <p:txBody>
          <a:bodyPr/>
          <a:lstStyle/>
          <a:p>
            <a:pPr algn="ctr">
              <a:spcBef>
                <a:spcPct val="0"/>
              </a:spcBef>
              <a:buNone/>
            </a:pPr>
            <a:fld id="{AE8E1CD7-1FF5-4383-9650-73E00876F938}" type="slidenum">
              <a:rPr lang="en-US" sz="1100" b="1" smtClean="0">
                <a:solidFill>
                  <a:schemeClr val="bg1"/>
                </a:solidFill>
              </a:rPr>
              <a:pPr algn="ctr">
                <a:spcBef>
                  <a:spcPct val="0"/>
                </a:spcBef>
                <a:buNone/>
              </a:pPr>
              <a:t>18</a:t>
            </a:fld>
            <a:endParaRPr lang="en-US" sz="1100" b="1" dirty="0" smtClean="0">
              <a:solidFill>
                <a:schemeClr val="bg1"/>
              </a:solidFill>
            </a:endParaRPr>
          </a:p>
        </p:txBody>
      </p:sp>
    </p:spTree>
    <p:extLst>
      <p:ext uri="{BB962C8B-B14F-4D97-AF65-F5344CB8AC3E}">
        <p14:creationId xmlns:p14="http://schemas.microsoft.com/office/powerpoint/2010/main" val="766454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0" y="6144742"/>
            <a:ext cx="9144000" cy="712143"/>
          </a:xfrm>
          <a:prstGeom prst="rect">
            <a:avLst/>
          </a:prstGeom>
          <a:solidFill>
            <a:srgbClr val="014C6D"/>
          </a:solidFill>
          <a:ln w="9525" cap="flat" cmpd="sng">
            <a:noFill/>
            <a:prstDash val="solid"/>
            <a:miter lim="0"/>
            <a:headEnd/>
            <a:tailEnd/>
          </a:ln>
          <a:effectLst/>
        </p:spPr>
        <p:txBody>
          <a:bodyPr lIns="50798" tIns="50798" rIns="50798" bIns="50798" anchor="ctr"/>
          <a:lstStyle/>
          <a:p>
            <a:endParaRPr lang="en-US"/>
          </a:p>
        </p:txBody>
      </p:sp>
      <p:sp>
        <p:nvSpPr>
          <p:cNvPr id="8194" name="Rectangle 2"/>
          <p:cNvSpPr>
            <a:spLocks/>
          </p:cNvSpPr>
          <p:nvPr/>
        </p:nvSpPr>
        <p:spPr bwMode="auto">
          <a:xfrm flipH="1">
            <a:off x="0" y="0"/>
            <a:ext cx="9144000" cy="199802"/>
          </a:xfrm>
          <a:prstGeom prst="rect">
            <a:avLst/>
          </a:prstGeom>
          <a:solidFill>
            <a:srgbClr val="00783C"/>
          </a:solidFill>
          <a:ln w="9525" cap="flat" cmpd="sng">
            <a:noFill/>
            <a:prstDash val="solid"/>
            <a:miter lim="0"/>
            <a:headEnd/>
            <a:tailEnd/>
          </a:ln>
          <a:effectLst/>
        </p:spPr>
        <p:txBody>
          <a:bodyPr lIns="50798" tIns="50798" rIns="50798" bIns="50798" anchor="ctr"/>
          <a:lstStyle/>
          <a:p>
            <a:endParaRPr lang="en-US"/>
          </a:p>
        </p:txBody>
      </p:sp>
      <p:pic>
        <p:nvPicPr>
          <p:cNvPr id="8195" name="Picture 3" descr="image1.pdf"/>
          <p:cNvPicPr>
            <a:picLocks noChangeAspect="1"/>
          </p:cNvPicPr>
          <p:nvPr/>
        </p:nvPicPr>
        <p:blipFill>
          <a:blip r:embed="rId2" cstate="print"/>
          <a:srcRect/>
          <a:stretch>
            <a:fillRect/>
          </a:stretch>
        </p:blipFill>
        <p:spPr bwMode="auto">
          <a:xfrm>
            <a:off x="224359" y="6363519"/>
            <a:ext cx="1890861" cy="273471"/>
          </a:xfrm>
          <a:prstGeom prst="rect">
            <a:avLst/>
          </a:prstGeom>
          <a:noFill/>
          <a:ln w="12700" cap="flat" cmpd="sng">
            <a:noFill/>
            <a:prstDash val="solid"/>
            <a:miter lim="0"/>
            <a:headEnd type="none" w="med" len="med"/>
            <a:tailEnd type="none" w="med" len="med"/>
          </a:ln>
          <a:effectLst/>
        </p:spPr>
      </p:pic>
      <p:grpSp>
        <p:nvGrpSpPr>
          <p:cNvPr id="2" name="Group 4"/>
          <p:cNvGrpSpPr>
            <a:grpSpLocks/>
          </p:cNvGrpSpPr>
          <p:nvPr/>
        </p:nvGrpSpPr>
        <p:grpSpPr bwMode="auto">
          <a:xfrm>
            <a:off x="8175129" y="6141393"/>
            <a:ext cx="968871" cy="714375"/>
            <a:chOff x="0" y="0"/>
            <a:chExt cx="109" cy="80"/>
          </a:xfrm>
        </p:grpSpPr>
        <p:sp>
          <p:nvSpPr>
            <p:cNvPr id="8197" name="AutoShape 5"/>
            <p:cNvSpPr>
              <a:spLocks/>
            </p:cNvSpPr>
            <p:nvPr/>
          </p:nvSpPr>
          <p:spPr bwMode="auto">
            <a:xfrm flipH="1">
              <a:off x="-1" y="0"/>
              <a:ext cx="70" cy="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666" y="3927"/>
                    <a:pt x="17542" y="11781"/>
                    <a:pt x="21600" y="21600"/>
                  </a:cubicBezTo>
                </a:path>
              </a:pathLst>
            </a:custGeom>
            <a:solidFill>
              <a:srgbClr val="000000">
                <a:alpha val="0"/>
              </a:srgbClr>
            </a:solidFill>
            <a:ln w="27093" cap="flat" cmpd="sng">
              <a:solidFill>
                <a:srgbClr val="FFFFFF"/>
              </a:solidFill>
              <a:prstDash val="solid"/>
              <a:miter lim="0"/>
              <a:headEnd/>
              <a:tailEnd/>
            </a:ln>
            <a:effectLst/>
          </p:spPr>
          <p:txBody>
            <a:bodyPr lIns="0" tIns="0" rIns="0" bIns="0" anchor="ctr"/>
            <a:lstStyle/>
            <a:p>
              <a:endParaRPr lang="en-US"/>
            </a:p>
          </p:txBody>
        </p:sp>
        <p:sp>
          <p:nvSpPr>
            <p:cNvPr id="8198" name="AutoShape 6"/>
            <p:cNvSpPr>
              <a:spLocks/>
            </p:cNvSpPr>
            <p:nvPr/>
          </p:nvSpPr>
          <p:spPr bwMode="auto">
            <a:xfrm flipH="1">
              <a:off x="21" y="0"/>
              <a:ext cx="88" cy="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2"/>
                  </a:moveTo>
                  <a:cubicBezTo>
                    <a:pt x="7993" y="3804"/>
                    <a:pt x="14626" y="11413"/>
                    <a:pt x="18113" y="21600"/>
                  </a:cubicBezTo>
                  <a:moveTo>
                    <a:pt x="14286" y="0"/>
                  </a:moveTo>
                  <a:cubicBezTo>
                    <a:pt x="17858" y="6136"/>
                    <a:pt x="20409" y="13500"/>
                    <a:pt x="21600" y="21477"/>
                  </a:cubicBezTo>
                </a:path>
              </a:pathLst>
            </a:custGeom>
            <a:solidFill>
              <a:srgbClr val="000000">
                <a:alpha val="0"/>
              </a:srgbClr>
            </a:solidFill>
            <a:ln w="27093" cap="flat" cmpd="sng">
              <a:solidFill>
                <a:srgbClr val="FFFFFF"/>
              </a:solidFill>
              <a:prstDash val="solid"/>
              <a:miter lim="0"/>
              <a:headEnd/>
              <a:tailEnd/>
            </a:ln>
            <a:effectLst/>
          </p:spPr>
          <p:txBody>
            <a:bodyPr lIns="0" tIns="0" rIns="0" bIns="0" anchor="ctr"/>
            <a:lstStyle/>
            <a:p>
              <a:endParaRPr lang="en-US"/>
            </a:p>
          </p:txBody>
        </p:sp>
      </p:grpSp>
      <p:sp>
        <p:nvSpPr>
          <p:cNvPr id="8199" name="Rectangle 7"/>
          <p:cNvSpPr>
            <a:spLocks/>
          </p:cNvSpPr>
          <p:nvPr/>
        </p:nvSpPr>
        <p:spPr bwMode="auto">
          <a:xfrm flipH="1">
            <a:off x="0" y="0"/>
            <a:ext cx="9144000" cy="199802"/>
          </a:xfrm>
          <a:prstGeom prst="rect">
            <a:avLst/>
          </a:prstGeom>
          <a:solidFill>
            <a:srgbClr val="00783C"/>
          </a:solidFill>
          <a:ln w="9525" cap="flat" cmpd="sng">
            <a:noFill/>
            <a:prstDash val="solid"/>
            <a:miter lim="0"/>
            <a:headEnd/>
            <a:tailEnd/>
          </a:ln>
          <a:effectLst/>
        </p:spPr>
        <p:txBody>
          <a:bodyPr lIns="50798" tIns="50798" rIns="50798" bIns="50798" anchor="ctr"/>
          <a:lstStyle/>
          <a:p>
            <a:endParaRPr lang="en-US"/>
          </a:p>
        </p:txBody>
      </p:sp>
      <p:sp>
        <p:nvSpPr>
          <p:cNvPr id="8200" name="Rectangle 8"/>
          <p:cNvSpPr>
            <a:spLocks noGrp="1" noChangeArrowheads="1"/>
          </p:cNvSpPr>
          <p:nvPr>
            <p:ph type="title"/>
          </p:nvPr>
        </p:nvSpPr>
        <p:spPr>
          <a:xfrm>
            <a:off x="160348" y="114842"/>
            <a:ext cx="8573616" cy="642938"/>
          </a:xfrm>
        </p:spPr>
        <p:txBody>
          <a:bodyPr lIns="88896" tIns="50798" rIns="88896" bIns="50798"/>
          <a:lstStyle/>
          <a:p>
            <a:pPr defTabSz="914145"/>
            <a:r>
              <a:rPr lang="es-PE" sz="2400" smtClean="0">
                <a:latin typeface="Trebuchet MS" pitchFamily="34" charset="0"/>
                <a:ea typeface="Trebuchet MS" pitchFamily="34" charset="0"/>
                <a:cs typeface="Trebuchet MS" pitchFamily="34" charset="0"/>
                <a:sym typeface="Trebuchet MS" pitchFamily="34" charset="0"/>
              </a:rPr>
              <a:t>Factores de Exito Banca Movil</a:t>
            </a:r>
            <a:endParaRPr lang="es-PE"/>
          </a:p>
        </p:txBody>
      </p:sp>
      <p:grpSp>
        <p:nvGrpSpPr>
          <p:cNvPr id="3" name="Group 9"/>
          <p:cNvGrpSpPr>
            <a:grpSpLocks/>
          </p:cNvGrpSpPr>
          <p:nvPr/>
        </p:nvGrpSpPr>
        <p:grpSpPr bwMode="auto">
          <a:xfrm>
            <a:off x="673076" y="733351"/>
            <a:ext cx="7393781" cy="5267399"/>
            <a:chOff x="0" y="0"/>
            <a:chExt cx="829" cy="590"/>
          </a:xfrm>
        </p:grpSpPr>
        <p:grpSp>
          <p:nvGrpSpPr>
            <p:cNvPr id="4" name="Group 10"/>
            <p:cNvGrpSpPr>
              <a:grpSpLocks/>
            </p:cNvGrpSpPr>
            <p:nvPr/>
          </p:nvGrpSpPr>
          <p:grpSpPr bwMode="auto">
            <a:xfrm>
              <a:off x="0" y="0"/>
              <a:ext cx="829" cy="172"/>
              <a:chOff x="0" y="0"/>
              <a:chExt cx="829" cy="172"/>
            </a:xfrm>
          </p:grpSpPr>
          <p:sp>
            <p:nvSpPr>
              <p:cNvPr id="8203" name="Rectangle 11"/>
              <p:cNvSpPr>
                <a:spLocks/>
              </p:cNvSpPr>
              <p:nvPr/>
            </p:nvSpPr>
            <p:spPr bwMode="auto">
              <a:xfrm>
                <a:off x="0" y="0"/>
                <a:ext cx="829" cy="172"/>
              </a:xfrm>
              <a:prstGeom prst="rect">
                <a:avLst/>
              </a:prstGeom>
              <a:solidFill>
                <a:srgbClr val="C0504D"/>
              </a:solidFill>
              <a:ln w="36124" cap="flat" cmpd="sng">
                <a:solidFill>
                  <a:srgbClr val="FFFFFF"/>
                </a:solidFill>
                <a:prstDash val="solid"/>
                <a:round/>
                <a:headEnd/>
                <a:tailEnd/>
              </a:ln>
              <a:effectLst/>
            </p:spPr>
            <p:txBody>
              <a:bodyPr lIns="0" tIns="0" rIns="0" bIns="0" anchor="ctr"/>
              <a:lstStyle/>
              <a:p>
                <a:pPr>
                  <a:buNone/>
                </a:pPr>
                <a:endParaRPr lang="es-PE"/>
              </a:p>
            </p:txBody>
          </p:sp>
          <p:sp>
            <p:nvSpPr>
              <p:cNvPr id="8204" name="Rectangle 12"/>
              <p:cNvSpPr>
                <a:spLocks/>
              </p:cNvSpPr>
              <p:nvPr/>
            </p:nvSpPr>
            <p:spPr bwMode="auto">
              <a:xfrm>
                <a:off x="0" y="0"/>
                <a:ext cx="829" cy="39"/>
              </a:xfrm>
              <a:prstGeom prst="rect">
                <a:avLst/>
              </a:prstGeom>
              <a:noFill/>
              <a:ln w="12700" cap="flat" cmpd="sng">
                <a:noFill/>
                <a:prstDash val="solid"/>
                <a:miter lim="0"/>
                <a:headEnd/>
                <a:tailEnd/>
              </a:ln>
              <a:effectLst/>
            </p:spPr>
            <p:txBody>
              <a:bodyPr lIns="72248" tIns="72248" rIns="72248" bIns="72248"/>
              <a:lstStyle/>
              <a:p>
                <a:pPr defTabSz="914145">
                  <a:buNone/>
                </a:pPr>
                <a:r>
                  <a:rPr lang="es-PE" sz="1500" b="1" dirty="0" smtClean="0">
                    <a:solidFill>
                      <a:srgbClr val="FFFFFF"/>
                    </a:solidFill>
                    <a:ea typeface="Trebuchet MS" pitchFamily="34" charset="0"/>
                    <a:cs typeface="Trebuchet MS" pitchFamily="34" charset="0"/>
                    <a:sym typeface="Trebuchet MS" pitchFamily="34" charset="0"/>
                  </a:rPr>
                  <a:t>Fórmula de </a:t>
                </a:r>
                <a:r>
                  <a:rPr lang="es-PE" sz="1500" b="1" dirty="0" err="1" smtClean="0">
                    <a:solidFill>
                      <a:srgbClr val="FFFFFF"/>
                    </a:solidFill>
                    <a:ea typeface="Trebuchet MS" pitchFamily="34" charset="0"/>
                    <a:cs typeface="Trebuchet MS" pitchFamily="34" charset="0"/>
                    <a:sym typeface="Trebuchet MS" pitchFamily="34" charset="0"/>
                  </a:rPr>
                  <a:t>Exito</a:t>
                </a:r>
                <a:endParaRPr lang="es-PE" dirty="0"/>
              </a:p>
            </p:txBody>
          </p:sp>
        </p:grpSp>
        <p:grpSp>
          <p:nvGrpSpPr>
            <p:cNvPr id="5" name="Group 13"/>
            <p:cNvGrpSpPr>
              <a:grpSpLocks/>
            </p:cNvGrpSpPr>
            <p:nvPr/>
          </p:nvGrpSpPr>
          <p:grpSpPr bwMode="auto">
            <a:xfrm>
              <a:off x="0" y="173"/>
              <a:ext cx="102" cy="367"/>
              <a:chOff x="0" y="0"/>
              <a:chExt cx="102" cy="366"/>
            </a:xfrm>
          </p:grpSpPr>
          <p:sp>
            <p:nvSpPr>
              <p:cNvPr id="8206" name="Rectangle 14"/>
              <p:cNvSpPr>
                <a:spLocks/>
              </p:cNvSpPr>
              <p:nvPr/>
            </p:nvSpPr>
            <p:spPr bwMode="auto">
              <a:xfrm>
                <a:off x="0" y="0"/>
                <a:ext cx="102" cy="366"/>
              </a:xfrm>
              <a:prstGeom prst="rect">
                <a:avLst/>
              </a:prstGeom>
              <a:solidFill>
                <a:srgbClr val="9BBB59"/>
              </a:solidFill>
              <a:ln w="36124" cap="flat" cmpd="sng">
                <a:solidFill>
                  <a:srgbClr val="FFFFFF"/>
                </a:solidFill>
                <a:prstDash val="solid"/>
                <a:round/>
                <a:headEnd/>
                <a:tailEnd/>
              </a:ln>
              <a:effectLst/>
            </p:spPr>
            <p:txBody>
              <a:bodyPr lIns="0" tIns="0" rIns="0" bIns="0" anchor="ctr"/>
              <a:lstStyle/>
              <a:p>
                <a:pPr>
                  <a:buNone/>
                </a:pPr>
                <a:endParaRPr lang="es-PE"/>
              </a:p>
            </p:txBody>
          </p:sp>
          <p:sp>
            <p:nvSpPr>
              <p:cNvPr id="8207" name="Rectangle 15"/>
              <p:cNvSpPr>
                <a:spLocks/>
              </p:cNvSpPr>
              <p:nvPr/>
            </p:nvSpPr>
            <p:spPr bwMode="auto">
              <a:xfrm>
                <a:off x="0" y="143"/>
                <a:ext cx="102" cy="79"/>
              </a:xfrm>
              <a:prstGeom prst="rect">
                <a:avLst/>
              </a:prstGeom>
              <a:noFill/>
              <a:ln w="12700" cap="flat" cmpd="sng">
                <a:noFill/>
                <a:prstDash val="solid"/>
                <a:miter lim="0"/>
                <a:headEnd/>
                <a:tailEnd/>
              </a:ln>
              <a:effectLst/>
            </p:spPr>
            <p:txBody>
              <a:bodyPr lIns="72248" tIns="72248" rIns="72248" bIns="72248" anchor="ctr"/>
              <a:lstStyle/>
              <a:p>
                <a:pPr algn="ctr" defTabSz="914145">
                  <a:buNone/>
                </a:pPr>
                <a:r>
                  <a:rPr lang="es-PE" sz="800" b="1" dirty="0" smtClean="0">
                    <a:solidFill>
                      <a:srgbClr val="FFFFFF"/>
                    </a:solidFill>
                    <a:ea typeface="Trebuchet MS" pitchFamily="34" charset="0"/>
                    <a:cs typeface="Trebuchet MS" pitchFamily="34" charset="0"/>
                    <a:sym typeface="Trebuchet MS" pitchFamily="34" charset="0"/>
                  </a:rPr>
                  <a:t>Fuerte Infraestructura Móvil</a:t>
                </a:r>
                <a:endParaRPr lang="es-PE" sz="1100" dirty="0"/>
              </a:p>
            </p:txBody>
          </p:sp>
        </p:grpSp>
        <p:grpSp>
          <p:nvGrpSpPr>
            <p:cNvPr id="6" name="Group 16"/>
            <p:cNvGrpSpPr>
              <a:grpSpLocks/>
            </p:cNvGrpSpPr>
            <p:nvPr/>
          </p:nvGrpSpPr>
          <p:grpSpPr bwMode="auto">
            <a:xfrm>
              <a:off x="103" y="173"/>
              <a:ext cx="103" cy="367"/>
              <a:chOff x="0" y="0"/>
              <a:chExt cx="102" cy="366"/>
            </a:xfrm>
          </p:grpSpPr>
          <p:sp>
            <p:nvSpPr>
              <p:cNvPr id="8209" name="Rectangle 17"/>
              <p:cNvSpPr>
                <a:spLocks/>
              </p:cNvSpPr>
              <p:nvPr/>
            </p:nvSpPr>
            <p:spPr bwMode="auto">
              <a:xfrm>
                <a:off x="0" y="0"/>
                <a:ext cx="102" cy="366"/>
              </a:xfrm>
              <a:prstGeom prst="rect">
                <a:avLst/>
              </a:prstGeom>
              <a:solidFill>
                <a:srgbClr val="5F8953"/>
              </a:solidFill>
              <a:ln w="36124" cap="flat" cmpd="sng">
                <a:solidFill>
                  <a:srgbClr val="FFFFFF"/>
                </a:solidFill>
                <a:prstDash val="solid"/>
                <a:round/>
                <a:headEnd/>
                <a:tailEnd/>
              </a:ln>
              <a:effectLst/>
            </p:spPr>
            <p:txBody>
              <a:bodyPr lIns="72248" tIns="72248" rIns="72248" bIns="72248" anchor="ctr"/>
              <a:lstStyle/>
              <a:p>
                <a:pPr>
                  <a:buNone/>
                </a:pPr>
                <a:endParaRPr lang="es-PE"/>
              </a:p>
            </p:txBody>
          </p:sp>
          <p:sp>
            <p:nvSpPr>
              <p:cNvPr id="8210" name="Rectangle 18"/>
              <p:cNvSpPr>
                <a:spLocks/>
              </p:cNvSpPr>
              <p:nvPr/>
            </p:nvSpPr>
            <p:spPr bwMode="auto">
              <a:xfrm>
                <a:off x="0" y="152"/>
                <a:ext cx="102" cy="62"/>
              </a:xfrm>
              <a:prstGeom prst="rect">
                <a:avLst/>
              </a:prstGeom>
              <a:noFill/>
              <a:ln w="12700" cap="flat" cmpd="sng">
                <a:noFill/>
                <a:prstDash val="solid"/>
                <a:miter lim="0"/>
                <a:headEnd/>
                <a:tailEnd/>
              </a:ln>
              <a:effectLst/>
            </p:spPr>
            <p:txBody>
              <a:bodyPr lIns="72248" tIns="72248" rIns="72248" bIns="72248" anchor="ctr"/>
              <a:lstStyle/>
              <a:p>
                <a:pPr defTabSz="914145">
                  <a:buNone/>
                </a:pPr>
                <a:r>
                  <a:rPr lang="es-PE" sz="1000" b="1" dirty="0" smtClean="0">
                    <a:solidFill>
                      <a:srgbClr val="FFFFFF"/>
                    </a:solidFill>
                    <a:ea typeface="Trebuchet MS" pitchFamily="34" charset="0"/>
                    <a:cs typeface="Trebuchet MS" pitchFamily="34" charset="0"/>
                    <a:sym typeface="Trebuchet MS" pitchFamily="34" charset="0"/>
                  </a:rPr>
                  <a:t>Ambiente Regulatorio Adecuado</a:t>
                </a:r>
                <a:endParaRPr lang="es-PE" dirty="0"/>
              </a:p>
            </p:txBody>
          </p:sp>
        </p:grpSp>
        <p:grpSp>
          <p:nvGrpSpPr>
            <p:cNvPr id="7" name="Group 19"/>
            <p:cNvGrpSpPr>
              <a:grpSpLocks/>
            </p:cNvGrpSpPr>
            <p:nvPr/>
          </p:nvGrpSpPr>
          <p:grpSpPr bwMode="auto">
            <a:xfrm>
              <a:off x="207" y="173"/>
              <a:ext cx="102" cy="367"/>
              <a:chOff x="0" y="0"/>
              <a:chExt cx="102" cy="366"/>
            </a:xfrm>
          </p:grpSpPr>
          <p:sp>
            <p:nvSpPr>
              <p:cNvPr id="8212" name="Rectangle 20"/>
              <p:cNvSpPr>
                <a:spLocks/>
              </p:cNvSpPr>
              <p:nvPr/>
            </p:nvSpPr>
            <p:spPr bwMode="auto">
              <a:xfrm>
                <a:off x="0" y="0"/>
                <a:ext cx="102" cy="366"/>
              </a:xfrm>
              <a:prstGeom prst="rect">
                <a:avLst/>
              </a:prstGeom>
              <a:solidFill>
                <a:srgbClr val="568861"/>
              </a:solidFill>
              <a:ln w="36124" cap="flat" cmpd="sng">
                <a:solidFill>
                  <a:srgbClr val="FFFFFF"/>
                </a:solidFill>
                <a:prstDash val="solid"/>
                <a:round/>
                <a:headEnd/>
                <a:tailEnd/>
              </a:ln>
              <a:effectLst/>
            </p:spPr>
            <p:txBody>
              <a:bodyPr lIns="72248" tIns="72248" rIns="72248" bIns="72248" anchor="ctr"/>
              <a:lstStyle/>
              <a:p>
                <a:pPr>
                  <a:buNone/>
                </a:pPr>
                <a:endParaRPr lang="es-PE"/>
              </a:p>
            </p:txBody>
          </p:sp>
          <p:sp>
            <p:nvSpPr>
              <p:cNvPr id="8213" name="Rectangle 21"/>
              <p:cNvSpPr>
                <a:spLocks/>
              </p:cNvSpPr>
              <p:nvPr/>
            </p:nvSpPr>
            <p:spPr bwMode="auto">
              <a:xfrm>
                <a:off x="0" y="135"/>
                <a:ext cx="102" cy="96"/>
              </a:xfrm>
              <a:prstGeom prst="rect">
                <a:avLst/>
              </a:prstGeom>
              <a:noFill/>
              <a:ln w="12700" cap="flat" cmpd="sng">
                <a:noFill/>
                <a:prstDash val="solid"/>
                <a:miter lim="0"/>
                <a:headEnd/>
                <a:tailEnd/>
              </a:ln>
              <a:effectLst/>
            </p:spPr>
            <p:txBody>
              <a:bodyPr lIns="72248" tIns="72248" rIns="72248" bIns="72248" anchor="ctr"/>
              <a:lstStyle/>
              <a:p>
                <a:pPr defTabSz="914145">
                  <a:buNone/>
                </a:pPr>
                <a:r>
                  <a:rPr lang="es-PE" sz="700" b="1" dirty="0" smtClean="0">
                    <a:solidFill>
                      <a:srgbClr val="FFFFFF"/>
                    </a:solidFill>
                    <a:ea typeface="Trebuchet MS" pitchFamily="34" charset="0"/>
                    <a:cs typeface="Trebuchet MS" pitchFamily="34" charset="0"/>
                    <a:sym typeface="Trebuchet MS" pitchFamily="34" charset="0"/>
                  </a:rPr>
                  <a:t>Alguna interoperabilidad en el ecosistema</a:t>
                </a:r>
                <a:endParaRPr lang="es-PE" sz="1050" dirty="0"/>
              </a:p>
            </p:txBody>
          </p:sp>
        </p:grpSp>
        <p:grpSp>
          <p:nvGrpSpPr>
            <p:cNvPr id="8" name="Group 22"/>
            <p:cNvGrpSpPr>
              <a:grpSpLocks/>
            </p:cNvGrpSpPr>
            <p:nvPr/>
          </p:nvGrpSpPr>
          <p:grpSpPr bwMode="auto">
            <a:xfrm>
              <a:off x="311" y="173"/>
              <a:ext cx="102" cy="367"/>
              <a:chOff x="0" y="0"/>
              <a:chExt cx="102" cy="366"/>
            </a:xfrm>
          </p:grpSpPr>
          <p:sp>
            <p:nvSpPr>
              <p:cNvPr id="8215" name="Rectangle 23"/>
              <p:cNvSpPr>
                <a:spLocks/>
              </p:cNvSpPr>
              <p:nvPr/>
            </p:nvSpPr>
            <p:spPr bwMode="auto">
              <a:xfrm>
                <a:off x="0" y="0"/>
                <a:ext cx="102" cy="366"/>
              </a:xfrm>
              <a:prstGeom prst="rect">
                <a:avLst/>
              </a:prstGeom>
              <a:solidFill>
                <a:srgbClr val="588777"/>
              </a:solidFill>
              <a:ln w="36124" cap="flat" cmpd="sng">
                <a:solidFill>
                  <a:srgbClr val="FFFFFF"/>
                </a:solidFill>
                <a:prstDash val="solid"/>
                <a:round/>
                <a:headEnd/>
                <a:tailEnd/>
              </a:ln>
              <a:effectLst/>
            </p:spPr>
            <p:txBody>
              <a:bodyPr lIns="72248" tIns="72248" rIns="72248" bIns="72248" anchor="ctr"/>
              <a:lstStyle/>
              <a:p>
                <a:pPr>
                  <a:buNone/>
                </a:pPr>
                <a:endParaRPr lang="es-PE"/>
              </a:p>
            </p:txBody>
          </p:sp>
          <p:sp>
            <p:nvSpPr>
              <p:cNvPr id="8216" name="Rectangle 24"/>
              <p:cNvSpPr>
                <a:spLocks/>
              </p:cNvSpPr>
              <p:nvPr/>
            </p:nvSpPr>
            <p:spPr bwMode="auto">
              <a:xfrm>
                <a:off x="0" y="152"/>
                <a:ext cx="102" cy="62"/>
              </a:xfrm>
              <a:prstGeom prst="rect">
                <a:avLst/>
              </a:prstGeom>
              <a:noFill/>
              <a:ln w="12700" cap="flat" cmpd="sng">
                <a:noFill/>
                <a:prstDash val="solid"/>
                <a:miter lim="0"/>
                <a:headEnd/>
                <a:tailEnd/>
              </a:ln>
              <a:effectLst/>
            </p:spPr>
            <p:txBody>
              <a:bodyPr lIns="72248" tIns="72248" rIns="72248" bIns="72248" anchor="ctr"/>
              <a:lstStyle/>
              <a:p>
                <a:pPr defTabSz="914145">
                  <a:buNone/>
                </a:pPr>
                <a:r>
                  <a:rPr lang="es-PE" sz="1000" b="1" dirty="0" smtClean="0">
                    <a:solidFill>
                      <a:srgbClr val="FFFFFF"/>
                    </a:solidFill>
                    <a:ea typeface="Trebuchet MS" pitchFamily="34" charset="0"/>
                    <a:cs typeface="Trebuchet MS" pitchFamily="34" charset="0"/>
                    <a:sym typeface="Trebuchet MS" pitchFamily="34" charset="0"/>
                  </a:rPr>
                  <a:t>Alianzas Efectivas (Bancos, </a:t>
                </a:r>
                <a:r>
                  <a:rPr lang="es-PE" sz="1000" b="1" dirty="0" err="1" smtClean="0">
                    <a:solidFill>
                      <a:srgbClr val="FFFFFF"/>
                    </a:solidFill>
                    <a:ea typeface="Trebuchet MS" pitchFamily="34" charset="0"/>
                    <a:cs typeface="Trebuchet MS" pitchFamily="34" charset="0"/>
                    <a:sym typeface="Trebuchet MS" pitchFamily="34" charset="0"/>
                  </a:rPr>
                  <a:t>telcos</a:t>
                </a:r>
                <a:r>
                  <a:rPr lang="es-PE" sz="1000" b="1" dirty="0" smtClean="0">
                    <a:solidFill>
                      <a:srgbClr val="FFFFFF"/>
                    </a:solidFill>
                    <a:ea typeface="Trebuchet MS" pitchFamily="34" charset="0"/>
                    <a:cs typeface="Trebuchet MS" pitchFamily="34" charset="0"/>
                    <a:sym typeface="Trebuchet MS" pitchFamily="34" charset="0"/>
                  </a:rPr>
                  <a:t>, </a:t>
                </a:r>
                <a:r>
                  <a:rPr lang="es-PE" sz="1000" b="1" dirty="0" err="1" smtClean="0">
                    <a:solidFill>
                      <a:srgbClr val="FFFFFF"/>
                    </a:solidFill>
                    <a:ea typeface="Trebuchet MS" pitchFamily="34" charset="0"/>
                    <a:cs typeface="Trebuchet MS" pitchFamily="34" charset="0"/>
                    <a:sym typeface="Trebuchet MS" pitchFamily="34" charset="0"/>
                  </a:rPr>
                  <a:t>PSPs</a:t>
                </a:r>
                <a:r>
                  <a:rPr lang="es-PE" sz="1000" b="1" dirty="0" smtClean="0">
                    <a:solidFill>
                      <a:srgbClr val="FFFFFF"/>
                    </a:solidFill>
                    <a:ea typeface="Trebuchet MS" pitchFamily="34" charset="0"/>
                    <a:cs typeface="Trebuchet MS" pitchFamily="34" charset="0"/>
                    <a:sym typeface="Trebuchet MS" pitchFamily="34" charset="0"/>
                  </a:rPr>
                  <a:t>)</a:t>
                </a:r>
                <a:endParaRPr lang="es-PE" dirty="0"/>
              </a:p>
            </p:txBody>
          </p:sp>
        </p:grpSp>
        <p:grpSp>
          <p:nvGrpSpPr>
            <p:cNvPr id="9" name="Group 25"/>
            <p:cNvGrpSpPr>
              <a:grpSpLocks/>
            </p:cNvGrpSpPr>
            <p:nvPr/>
          </p:nvGrpSpPr>
          <p:grpSpPr bwMode="auto">
            <a:xfrm>
              <a:off x="415" y="173"/>
              <a:ext cx="102" cy="367"/>
              <a:chOff x="0" y="0"/>
              <a:chExt cx="102" cy="366"/>
            </a:xfrm>
          </p:grpSpPr>
          <p:sp>
            <p:nvSpPr>
              <p:cNvPr id="8218" name="Rectangle 26"/>
              <p:cNvSpPr>
                <a:spLocks/>
              </p:cNvSpPr>
              <p:nvPr/>
            </p:nvSpPr>
            <p:spPr bwMode="auto">
              <a:xfrm>
                <a:off x="0" y="0"/>
                <a:ext cx="102" cy="366"/>
              </a:xfrm>
              <a:prstGeom prst="rect">
                <a:avLst/>
              </a:prstGeom>
              <a:solidFill>
                <a:srgbClr val="5B8186"/>
              </a:solidFill>
              <a:ln w="36124" cap="flat" cmpd="sng">
                <a:solidFill>
                  <a:srgbClr val="FFFFFF"/>
                </a:solidFill>
                <a:prstDash val="solid"/>
                <a:round/>
                <a:headEnd/>
                <a:tailEnd/>
              </a:ln>
              <a:effectLst/>
            </p:spPr>
            <p:txBody>
              <a:bodyPr lIns="72248" tIns="72248" rIns="72248" bIns="72248" anchor="ctr"/>
              <a:lstStyle/>
              <a:p>
                <a:pPr>
                  <a:buNone/>
                </a:pPr>
                <a:endParaRPr lang="es-PE"/>
              </a:p>
            </p:txBody>
          </p:sp>
          <p:sp>
            <p:nvSpPr>
              <p:cNvPr id="8219" name="Rectangle 27"/>
              <p:cNvSpPr>
                <a:spLocks/>
              </p:cNvSpPr>
              <p:nvPr/>
            </p:nvSpPr>
            <p:spPr bwMode="auto">
              <a:xfrm>
                <a:off x="0" y="152"/>
                <a:ext cx="102" cy="62"/>
              </a:xfrm>
              <a:prstGeom prst="rect">
                <a:avLst/>
              </a:prstGeom>
              <a:noFill/>
              <a:ln w="12700" cap="flat" cmpd="sng">
                <a:noFill/>
                <a:prstDash val="solid"/>
                <a:miter lim="0"/>
                <a:headEnd/>
                <a:tailEnd/>
              </a:ln>
              <a:effectLst/>
            </p:spPr>
            <p:txBody>
              <a:bodyPr lIns="72248" tIns="72248" rIns="72248" bIns="72248" anchor="ctr"/>
              <a:lstStyle/>
              <a:p>
                <a:pPr defTabSz="914145">
                  <a:buNone/>
                </a:pPr>
                <a:r>
                  <a:rPr lang="es-PE" sz="1000" b="1" dirty="0" smtClean="0">
                    <a:solidFill>
                      <a:srgbClr val="FFFFFF"/>
                    </a:solidFill>
                    <a:ea typeface="Trebuchet MS" pitchFamily="34" charset="0"/>
                    <a:cs typeface="Trebuchet MS" pitchFamily="34" charset="0"/>
                    <a:sym typeface="Trebuchet MS" pitchFamily="34" charset="0"/>
                  </a:rPr>
                  <a:t>Capacidad de Manejo y Compromiso</a:t>
                </a:r>
                <a:endParaRPr lang="es-PE" dirty="0"/>
              </a:p>
            </p:txBody>
          </p:sp>
        </p:grpSp>
        <p:grpSp>
          <p:nvGrpSpPr>
            <p:cNvPr id="10" name="Group 28"/>
            <p:cNvGrpSpPr>
              <a:grpSpLocks/>
            </p:cNvGrpSpPr>
            <p:nvPr/>
          </p:nvGrpSpPr>
          <p:grpSpPr bwMode="auto">
            <a:xfrm>
              <a:off x="519" y="178"/>
              <a:ext cx="102" cy="367"/>
              <a:chOff x="0" y="5"/>
              <a:chExt cx="102" cy="366"/>
            </a:xfrm>
          </p:grpSpPr>
          <p:sp>
            <p:nvSpPr>
              <p:cNvPr id="8221" name="Rectangle 29"/>
              <p:cNvSpPr>
                <a:spLocks/>
              </p:cNvSpPr>
              <p:nvPr/>
            </p:nvSpPr>
            <p:spPr bwMode="auto">
              <a:xfrm>
                <a:off x="0" y="5"/>
                <a:ext cx="102" cy="366"/>
              </a:xfrm>
              <a:prstGeom prst="rect">
                <a:avLst/>
              </a:prstGeom>
              <a:solidFill>
                <a:srgbClr val="5D6F85"/>
              </a:solidFill>
              <a:ln w="36124" cap="flat" cmpd="sng">
                <a:solidFill>
                  <a:srgbClr val="FFFFFF"/>
                </a:solidFill>
                <a:prstDash val="solid"/>
                <a:round/>
                <a:headEnd/>
                <a:tailEnd/>
              </a:ln>
              <a:effectLst/>
            </p:spPr>
            <p:txBody>
              <a:bodyPr lIns="72248" tIns="72248" rIns="72248" bIns="72248" anchor="ctr"/>
              <a:lstStyle/>
              <a:p>
                <a:pPr>
                  <a:buNone/>
                </a:pPr>
                <a:endParaRPr lang="es-PE"/>
              </a:p>
            </p:txBody>
          </p:sp>
          <p:sp>
            <p:nvSpPr>
              <p:cNvPr id="8222" name="Rectangle 30"/>
              <p:cNvSpPr>
                <a:spLocks/>
              </p:cNvSpPr>
              <p:nvPr/>
            </p:nvSpPr>
            <p:spPr bwMode="auto">
              <a:xfrm>
                <a:off x="0" y="135"/>
                <a:ext cx="102" cy="96"/>
              </a:xfrm>
              <a:prstGeom prst="rect">
                <a:avLst/>
              </a:prstGeom>
              <a:noFill/>
              <a:ln w="12700" cap="flat" cmpd="sng">
                <a:noFill/>
                <a:prstDash val="solid"/>
                <a:miter lim="0"/>
                <a:headEnd/>
                <a:tailEnd/>
              </a:ln>
              <a:effectLst/>
            </p:spPr>
            <p:txBody>
              <a:bodyPr lIns="72248" tIns="72248" rIns="72248" bIns="72248" anchor="ctr"/>
              <a:lstStyle/>
              <a:p>
                <a:pPr defTabSz="914145">
                  <a:buNone/>
                </a:pPr>
                <a:r>
                  <a:rPr lang="es-PE" sz="1000" b="1" dirty="0" smtClean="0">
                    <a:solidFill>
                      <a:srgbClr val="FFFFFF"/>
                    </a:solidFill>
                    <a:ea typeface="Trebuchet MS" pitchFamily="34" charset="0"/>
                    <a:cs typeface="Trebuchet MS" pitchFamily="34" charset="0"/>
                    <a:sym typeface="Trebuchet MS" pitchFamily="34" charset="0"/>
                  </a:rPr>
                  <a:t>Redes de Agentes &amp; manejo de Liquidez</a:t>
                </a:r>
                <a:endParaRPr lang="es-PE" dirty="0"/>
              </a:p>
            </p:txBody>
          </p:sp>
        </p:grpSp>
        <p:grpSp>
          <p:nvGrpSpPr>
            <p:cNvPr id="11" name="Group 31"/>
            <p:cNvGrpSpPr>
              <a:grpSpLocks/>
            </p:cNvGrpSpPr>
            <p:nvPr/>
          </p:nvGrpSpPr>
          <p:grpSpPr bwMode="auto">
            <a:xfrm>
              <a:off x="622" y="173"/>
              <a:ext cx="103" cy="367"/>
              <a:chOff x="0" y="0"/>
              <a:chExt cx="102" cy="366"/>
            </a:xfrm>
          </p:grpSpPr>
          <p:sp>
            <p:nvSpPr>
              <p:cNvPr id="8224" name="Rectangle 32"/>
              <p:cNvSpPr>
                <a:spLocks/>
              </p:cNvSpPr>
              <p:nvPr/>
            </p:nvSpPr>
            <p:spPr bwMode="auto">
              <a:xfrm>
                <a:off x="0" y="0"/>
                <a:ext cx="102" cy="366"/>
              </a:xfrm>
              <a:prstGeom prst="rect">
                <a:avLst/>
              </a:prstGeom>
              <a:solidFill>
                <a:srgbClr val="606084"/>
              </a:solidFill>
              <a:ln w="36124" cap="flat" cmpd="sng">
                <a:solidFill>
                  <a:srgbClr val="FFFFFF"/>
                </a:solidFill>
                <a:prstDash val="solid"/>
                <a:round/>
                <a:headEnd/>
                <a:tailEnd/>
              </a:ln>
              <a:effectLst/>
            </p:spPr>
            <p:txBody>
              <a:bodyPr lIns="72248" tIns="72248" rIns="72248" bIns="72248" anchor="ctr"/>
              <a:lstStyle/>
              <a:p>
                <a:pPr>
                  <a:buNone/>
                </a:pPr>
                <a:endParaRPr lang="es-PE"/>
              </a:p>
            </p:txBody>
          </p:sp>
          <p:sp>
            <p:nvSpPr>
              <p:cNvPr id="8225" name="Rectangle 33"/>
              <p:cNvSpPr>
                <a:spLocks/>
              </p:cNvSpPr>
              <p:nvPr/>
            </p:nvSpPr>
            <p:spPr bwMode="auto">
              <a:xfrm>
                <a:off x="0" y="127"/>
                <a:ext cx="102" cy="112"/>
              </a:xfrm>
              <a:prstGeom prst="rect">
                <a:avLst/>
              </a:prstGeom>
              <a:noFill/>
              <a:ln w="12700" cap="flat" cmpd="sng">
                <a:noFill/>
                <a:prstDash val="solid"/>
                <a:miter lim="0"/>
                <a:headEnd/>
                <a:tailEnd/>
              </a:ln>
              <a:effectLst/>
            </p:spPr>
            <p:txBody>
              <a:bodyPr lIns="72248" tIns="72248" rIns="72248" bIns="72248" anchor="ctr"/>
              <a:lstStyle/>
              <a:p>
                <a:pPr defTabSz="914145">
                  <a:buNone/>
                </a:pPr>
                <a:r>
                  <a:rPr lang="es-PE" sz="1000" b="1" dirty="0" smtClean="0">
                    <a:solidFill>
                      <a:srgbClr val="FFFFFF"/>
                    </a:solidFill>
                    <a:ea typeface="Trebuchet MS" pitchFamily="34" charset="0"/>
                    <a:cs typeface="Trebuchet MS" pitchFamily="34" charset="0"/>
                    <a:sym typeface="Trebuchet MS" pitchFamily="34" charset="0"/>
                  </a:rPr>
                  <a:t>Fuerte propuesta de Valor (Productos, Precios, Servicios, Seguridad)</a:t>
                </a:r>
                <a:endParaRPr lang="es-PE" dirty="0"/>
              </a:p>
            </p:txBody>
          </p:sp>
        </p:grpSp>
        <p:grpSp>
          <p:nvGrpSpPr>
            <p:cNvPr id="12" name="Group 34"/>
            <p:cNvGrpSpPr>
              <a:grpSpLocks/>
            </p:cNvGrpSpPr>
            <p:nvPr/>
          </p:nvGrpSpPr>
          <p:grpSpPr bwMode="auto">
            <a:xfrm>
              <a:off x="726" y="173"/>
              <a:ext cx="103" cy="367"/>
              <a:chOff x="0" y="0"/>
              <a:chExt cx="102" cy="366"/>
            </a:xfrm>
          </p:grpSpPr>
          <p:sp>
            <p:nvSpPr>
              <p:cNvPr id="8227" name="Rectangle 35"/>
              <p:cNvSpPr>
                <a:spLocks/>
              </p:cNvSpPr>
              <p:nvPr/>
            </p:nvSpPr>
            <p:spPr bwMode="auto">
              <a:xfrm>
                <a:off x="0" y="0"/>
                <a:ext cx="102" cy="366"/>
              </a:xfrm>
              <a:prstGeom prst="rect">
                <a:avLst/>
              </a:prstGeom>
              <a:solidFill>
                <a:srgbClr val="8064A2"/>
              </a:solidFill>
              <a:ln w="36124" cap="flat" cmpd="sng">
                <a:solidFill>
                  <a:srgbClr val="FFFFFF"/>
                </a:solidFill>
                <a:prstDash val="solid"/>
                <a:round/>
                <a:headEnd/>
                <a:tailEnd/>
              </a:ln>
              <a:effectLst/>
            </p:spPr>
            <p:txBody>
              <a:bodyPr lIns="0" tIns="0" rIns="0" bIns="0" anchor="ctr"/>
              <a:lstStyle/>
              <a:p>
                <a:pPr>
                  <a:buNone/>
                </a:pPr>
                <a:endParaRPr lang="es-PE"/>
              </a:p>
            </p:txBody>
          </p:sp>
          <p:sp>
            <p:nvSpPr>
              <p:cNvPr id="8228" name="Rectangle 36"/>
              <p:cNvSpPr>
                <a:spLocks/>
              </p:cNvSpPr>
              <p:nvPr/>
            </p:nvSpPr>
            <p:spPr bwMode="auto">
              <a:xfrm>
                <a:off x="0" y="143"/>
                <a:ext cx="102" cy="79"/>
              </a:xfrm>
              <a:prstGeom prst="rect">
                <a:avLst/>
              </a:prstGeom>
              <a:noFill/>
              <a:ln w="12700" cap="flat" cmpd="sng">
                <a:noFill/>
                <a:prstDash val="solid"/>
                <a:miter lim="0"/>
                <a:headEnd/>
                <a:tailEnd/>
              </a:ln>
              <a:effectLst/>
            </p:spPr>
            <p:txBody>
              <a:bodyPr lIns="72248" tIns="72248" rIns="72248" bIns="72248" anchor="ctr"/>
              <a:lstStyle/>
              <a:p>
                <a:pPr defTabSz="914145">
                  <a:buNone/>
                </a:pPr>
                <a:r>
                  <a:rPr lang="es-PE" sz="900" b="1" dirty="0" smtClean="0">
                    <a:solidFill>
                      <a:srgbClr val="FFFFFF"/>
                    </a:solidFill>
                    <a:ea typeface="Trebuchet MS" pitchFamily="34" charset="0"/>
                    <a:cs typeface="Trebuchet MS" pitchFamily="34" charset="0"/>
                    <a:sym typeface="Trebuchet MS" pitchFamily="34" charset="0"/>
                  </a:rPr>
                  <a:t>Educación Financiera y Conocimiento Financieros</a:t>
                </a:r>
                <a:endParaRPr lang="es-PE" sz="1200" dirty="0"/>
              </a:p>
            </p:txBody>
          </p:sp>
        </p:grpSp>
        <p:sp>
          <p:nvSpPr>
            <p:cNvPr id="8229" name="Rectangle 37"/>
            <p:cNvSpPr>
              <a:spLocks/>
            </p:cNvSpPr>
            <p:nvPr/>
          </p:nvSpPr>
          <p:spPr bwMode="auto">
            <a:xfrm>
              <a:off x="0" y="541"/>
              <a:ext cx="829" cy="49"/>
            </a:xfrm>
            <a:prstGeom prst="rect">
              <a:avLst/>
            </a:prstGeom>
            <a:solidFill>
              <a:srgbClr val="C0504D"/>
            </a:solidFill>
            <a:ln w="36124" cap="flat" cmpd="sng">
              <a:solidFill>
                <a:srgbClr val="FFFFFF"/>
              </a:solidFill>
              <a:prstDash val="solid"/>
              <a:round/>
              <a:headEnd/>
              <a:tailEnd/>
            </a:ln>
            <a:effectLst/>
          </p:spPr>
          <p:txBody>
            <a:bodyPr lIns="0" tIns="0" rIns="0" bIns="0" anchor="ctr"/>
            <a:lstStyle/>
            <a:p>
              <a:pPr>
                <a:buNone/>
              </a:pPr>
              <a:endParaRPr lang="es-PE"/>
            </a:p>
          </p:txBody>
        </p:sp>
      </p:grpSp>
      <p:sp>
        <p:nvSpPr>
          <p:cNvPr id="40" name="Slide Number Placeholder 5"/>
          <p:cNvSpPr>
            <a:spLocks noGrp="1"/>
          </p:cNvSpPr>
          <p:nvPr>
            <p:ph type="sldNum" sz="quarter" idx="4294967295"/>
          </p:nvPr>
        </p:nvSpPr>
        <p:spPr>
          <a:xfrm>
            <a:off x="3632200" y="6419683"/>
            <a:ext cx="1884363" cy="279400"/>
          </a:xfrm>
          <a:prstGeom prst="rect">
            <a:avLst/>
          </a:prstGeom>
          <a:noFill/>
        </p:spPr>
        <p:txBody>
          <a:bodyPr/>
          <a:lstStyle/>
          <a:p>
            <a:pPr algn="ctr">
              <a:spcBef>
                <a:spcPct val="0"/>
              </a:spcBef>
              <a:buNone/>
            </a:pPr>
            <a:fld id="{AE8E1CD7-1FF5-4383-9650-73E00876F938}" type="slidenum">
              <a:rPr lang="en-US" sz="1100" b="1" smtClean="0">
                <a:solidFill>
                  <a:schemeClr val="bg1"/>
                </a:solidFill>
              </a:rPr>
              <a:pPr algn="ctr">
                <a:spcBef>
                  <a:spcPct val="0"/>
                </a:spcBef>
                <a:buNone/>
              </a:pPr>
              <a:t>19</a:t>
            </a:fld>
            <a:endParaRPr lang="en-US" sz="1100" b="1"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1AE9205D-DE43-4CA6-A15B-162B6616873E}" type="slidenum">
              <a:rPr lang="en-US" smtClean="0">
                <a:latin typeface="Trebuchet MS" pitchFamily="34" charset="0"/>
                <a:cs typeface="Times New Roman" pitchFamily="18" charset="0"/>
              </a:rPr>
              <a:pPr/>
              <a:t>2</a:t>
            </a:fld>
            <a:endParaRPr lang="es-ES" dirty="0" smtClean="0">
              <a:latin typeface="Trebuchet MS" pitchFamily="34" charset="0"/>
              <a:cs typeface="Times New Roman" pitchFamily="18" charset="0"/>
            </a:endParaRPr>
          </a:p>
        </p:txBody>
      </p:sp>
      <p:sp>
        <p:nvSpPr>
          <p:cNvPr id="8" name="Rectangle 4"/>
          <p:cNvSpPr txBox="1">
            <a:spLocks noChangeArrowheads="1"/>
          </p:cNvSpPr>
          <p:nvPr/>
        </p:nvSpPr>
        <p:spPr bwMode="auto">
          <a:xfrm>
            <a:off x="208422" y="1143769"/>
            <a:ext cx="8600194" cy="26839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ts val="600"/>
              </a:spcBef>
              <a:spcAft>
                <a:spcPct val="0"/>
              </a:spcAft>
              <a:buClr>
                <a:srgbClr val="00783C"/>
              </a:buClr>
              <a:buSzTx/>
              <a:buFontTx/>
              <a:buChar char="•"/>
              <a:tabLst>
                <a:tab pos="2747963" algn="l"/>
              </a:tabLst>
              <a:defRPr/>
            </a:pPr>
            <a:r>
              <a:rPr lang="es-ES" sz="1600" kern="0" dirty="0" smtClean="0">
                <a:latin typeface="+mn-lt"/>
                <a:ea typeface="ヒラギノ角ゴ Pro W3" pitchFamily="-111" charset="-128"/>
                <a:cs typeface="+mn-cs"/>
              </a:rPr>
              <a:t>IFC es la principal institución internacional de desarrollo dedicada exclusivamente al sector privado y </a:t>
            </a:r>
            <a:r>
              <a:rPr lang="es-ES" sz="1600" b="1" dirty="0" smtClean="0">
                <a:solidFill>
                  <a:srgbClr val="336699"/>
                </a:solidFill>
                <a:latin typeface="+mn-lt"/>
                <a:ea typeface="ヒラギノ角ゴ Pro W3" pitchFamily="-111" charset="-128"/>
                <a:cs typeface="+mn-cs"/>
              </a:rPr>
              <a:t>líder mundial </a:t>
            </a:r>
            <a:r>
              <a:rPr lang="es-ES" sz="1600" kern="0" dirty="0" smtClean="0">
                <a:latin typeface="+mn-lt"/>
                <a:ea typeface="ヒラギノ角ゴ Pro W3" pitchFamily="-111" charset="-128"/>
                <a:cs typeface="+mn-cs"/>
              </a:rPr>
              <a:t>en el financiamiento del sector privado en países emergentes.</a:t>
            </a:r>
          </a:p>
          <a:p>
            <a:pPr marL="228600" marR="0" lvl="0" indent="-228600" algn="l" defTabSz="914400" rtl="0" eaLnBrk="1" fontAlgn="base" latinLnBrk="0" hangingPunct="1">
              <a:lnSpc>
                <a:spcPct val="100000"/>
              </a:lnSpc>
              <a:spcBef>
                <a:spcPts val="600"/>
              </a:spcBef>
              <a:spcAft>
                <a:spcPct val="0"/>
              </a:spcAft>
              <a:buClr>
                <a:srgbClr val="00783C"/>
              </a:buClr>
              <a:buSzTx/>
              <a:buFontTx/>
              <a:buChar char="•"/>
              <a:tabLst>
                <a:tab pos="2747963" algn="l"/>
              </a:tabLst>
              <a:defRPr/>
            </a:pPr>
            <a:r>
              <a:rPr lang="es-ES" sz="1600" kern="0" dirty="0" smtClean="0">
                <a:latin typeface="+mn-lt"/>
                <a:ea typeface="ヒラギノ角ゴ Pro W3" pitchFamily="-111" charset="-128"/>
                <a:cs typeface="+mn-cs"/>
              </a:rPr>
              <a:t>Crea oportunidades para que </a:t>
            </a:r>
            <a:r>
              <a:rPr lang="es-ES" sz="1600" b="1" dirty="0" smtClean="0">
                <a:solidFill>
                  <a:srgbClr val="336699"/>
                </a:solidFill>
                <a:latin typeface="+mn-lt"/>
                <a:ea typeface="ヒラギノ角ゴ Pro W3" pitchFamily="-111" charset="-128"/>
                <a:cs typeface="+mn-cs"/>
              </a:rPr>
              <a:t>la gente </a:t>
            </a:r>
            <a:r>
              <a:rPr lang="es-ES" sz="1600" kern="0" dirty="0" smtClean="0">
                <a:latin typeface="+mn-lt"/>
                <a:ea typeface="ヒラギノ角ゴ Pro W3" pitchFamily="-111" charset="-128"/>
                <a:cs typeface="+mn-cs"/>
              </a:rPr>
              <a:t>pueda salir de la pobreza y mejorar sus condiciones de vida.</a:t>
            </a:r>
          </a:p>
          <a:p>
            <a:pPr marL="228600" lvl="0" indent="-228600">
              <a:spcBef>
                <a:spcPts val="600"/>
              </a:spcBef>
              <a:buClr>
                <a:srgbClr val="00783C"/>
              </a:buClr>
              <a:tabLst>
                <a:tab pos="2747963" algn="l"/>
              </a:tabLst>
              <a:defRPr/>
            </a:pPr>
            <a:r>
              <a:rPr lang="es-ES" sz="1600" kern="0" dirty="0" smtClean="0">
                <a:latin typeface="+mn-lt"/>
                <a:ea typeface="ヒラギノ角ゴ Pro W3" pitchFamily="-111" charset="-128"/>
                <a:cs typeface="+mn-cs"/>
              </a:rPr>
              <a:t>IFC es una de las 5 instituciones que conforman el </a:t>
            </a:r>
            <a:r>
              <a:rPr lang="es-ES" sz="1600" b="1" dirty="0" smtClean="0">
                <a:solidFill>
                  <a:srgbClr val="336699"/>
                </a:solidFill>
                <a:latin typeface="+mn-lt"/>
                <a:ea typeface="ヒラギノ角ゴ Pro W3" pitchFamily="-111" charset="-128"/>
                <a:cs typeface="+mn-cs"/>
              </a:rPr>
              <a:t>Grupo Banco Mundial,</a:t>
            </a:r>
            <a:r>
              <a:rPr lang="es-ES" sz="1600" kern="0" dirty="0" smtClean="0">
                <a:solidFill>
                  <a:srgbClr val="00783C"/>
                </a:solidFill>
                <a:latin typeface="+mn-lt"/>
                <a:ea typeface="ヒラギノ角ゴ Pro W3" pitchFamily="-111" charset="-128"/>
                <a:cs typeface="+mn-cs"/>
              </a:rPr>
              <a:t> </a:t>
            </a:r>
            <a:r>
              <a:rPr lang="es-ES" sz="1600" dirty="0" smtClean="0"/>
              <a:t>pertenece a sus </a:t>
            </a:r>
            <a:r>
              <a:rPr lang="es-ES" sz="1600" b="1" dirty="0" smtClean="0">
                <a:solidFill>
                  <a:srgbClr val="336699"/>
                </a:solidFill>
                <a:latin typeface="+mn-lt"/>
                <a:ea typeface="ヒラギノ角ゴ Pro W3" pitchFamily="-111" charset="-128"/>
                <a:cs typeface="+mn-cs"/>
              </a:rPr>
              <a:t>184 países miembros </a:t>
            </a:r>
            <a:r>
              <a:rPr lang="es-ES" sz="1600" dirty="0" smtClean="0">
                <a:solidFill>
                  <a:srgbClr val="00783C"/>
                </a:solidFill>
              </a:rPr>
              <a:t>y </a:t>
            </a:r>
            <a:r>
              <a:rPr lang="es-ES" sz="1600" kern="0" dirty="0" smtClean="0">
                <a:latin typeface="+mn-lt"/>
                <a:ea typeface="ヒラギノ角ゴ Pro W3" pitchFamily="-111" charset="-128"/>
                <a:cs typeface="+mn-cs"/>
              </a:rPr>
              <a:t>tiene mas de </a:t>
            </a:r>
            <a:r>
              <a:rPr lang="es-ES" sz="1600" dirty="0" smtClean="0"/>
              <a:t>100 oficinas en 95 países de todo el mundo.</a:t>
            </a:r>
            <a:endParaRPr lang="es-ES" sz="1600" kern="0" dirty="0" smtClean="0">
              <a:solidFill>
                <a:schemeClr val="tx1">
                  <a:lumMod val="75000"/>
                  <a:lumOff val="25000"/>
                </a:schemeClr>
              </a:solidFill>
              <a:latin typeface="+mn-lt"/>
              <a:ea typeface="ヒラギノ角ゴ Pro W3" pitchFamily="-111" charset="-128"/>
              <a:cs typeface="+mn-cs"/>
            </a:endParaRPr>
          </a:p>
          <a:p>
            <a:pPr marL="228600" marR="0" lvl="0" indent="-228600" algn="l" defTabSz="914400" rtl="0" eaLnBrk="1" fontAlgn="base" latinLnBrk="0" hangingPunct="1">
              <a:lnSpc>
                <a:spcPct val="100000"/>
              </a:lnSpc>
              <a:spcBef>
                <a:spcPts val="600"/>
              </a:spcBef>
              <a:spcAft>
                <a:spcPct val="0"/>
              </a:spcAft>
              <a:buClr>
                <a:srgbClr val="00783C"/>
              </a:buClr>
              <a:buSzTx/>
              <a:buFontTx/>
              <a:buChar char="•"/>
              <a:tabLst>
                <a:tab pos="2747963" algn="l"/>
              </a:tabLst>
              <a:defRPr/>
            </a:pPr>
            <a:r>
              <a:rPr lang="es-ES" sz="1600" kern="0" dirty="0" smtClean="0">
                <a:latin typeface="+mn-lt"/>
                <a:ea typeface="ヒラギノ角ゴ Pro W3" pitchFamily="-111" charset="-128"/>
                <a:cs typeface="+mn-cs"/>
              </a:rPr>
              <a:t>Invierte, asesora, moviliza capital y administra activos; así brinda </a:t>
            </a:r>
            <a:r>
              <a:rPr lang="es-ES" sz="1600" b="1" dirty="0" smtClean="0">
                <a:solidFill>
                  <a:srgbClr val="336699"/>
                </a:solidFill>
                <a:latin typeface="+mn-lt"/>
                <a:ea typeface="ヒラギノ角ゴ Pro W3" pitchFamily="-111" charset="-128"/>
                <a:cs typeface="+mn-cs"/>
              </a:rPr>
              <a:t>soluciones </a:t>
            </a:r>
            <a:r>
              <a:rPr lang="es-ES" sz="1600" kern="0" dirty="0" smtClean="0">
                <a:latin typeface="+mn-lt"/>
                <a:ea typeface="ヒラギノ角ゴ Pro W3" pitchFamily="-111" charset="-128"/>
                <a:cs typeface="+mn-cs"/>
              </a:rPr>
              <a:t>para un mundo inclusivo y sostenible.</a:t>
            </a:r>
          </a:p>
          <a:p>
            <a:pPr marL="228600" marR="0" lvl="0" indent="-228600" algn="l" defTabSz="914400" rtl="0" eaLnBrk="1" fontAlgn="base" latinLnBrk="0" hangingPunct="1">
              <a:lnSpc>
                <a:spcPct val="100000"/>
              </a:lnSpc>
              <a:spcBef>
                <a:spcPts val="600"/>
              </a:spcBef>
              <a:spcAft>
                <a:spcPct val="0"/>
              </a:spcAft>
              <a:buClr>
                <a:srgbClr val="00783C"/>
              </a:buClr>
              <a:buSzTx/>
              <a:buFontTx/>
              <a:buChar char="•"/>
              <a:tabLst>
                <a:tab pos="2747963" algn="l"/>
              </a:tabLst>
              <a:defRPr/>
            </a:pPr>
            <a:endParaRPr lang="es-ES" sz="1600" kern="0" dirty="0" smtClean="0">
              <a:latin typeface="+mn-lt"/>
              <a:ea typeface="ヒラギノ角ゴ Pro W3" pitchFamily="-111" charset="-128"/>
              <a:cs typeface="+mn-cs"/>
            </a:endParaRPr>
          </a:p>
        </p:txBody>
      </p:sp>
      <p:sp>
        <p:nvSpPr>
          <p:cNvPr id="9" name="Rectangle 17"/>
          <p:cNvSpPr>
            <a:spLocks noGrp="1" noChangeArrowheads="1"/>
          </p:cNvSpPr>
          <p:nvPr>
            <p:ph type="title"/>
          </p:nvPr>
        </p:nvSpPr>
        <p:spPr>
          <a:xfrm>
            <a:off x="1236478" y="445719"/>
            <a:ext cx="6333903" cy="563562"/>
          </a:xfrm>
          <a:noFill/>
        </p:spPr>
        <p:txBody>
          <a:bodyPr>
            <a:normAutofit/>
          </a:bodyPr>
          <a:lstStyle/>
          <a:p>
            <a:pPr eaLnBrk="1" hangingPunct="1"/>
            <a:r>
              <a:rPr lang="es-ES" sz="2400" dirty="0" smtClean="0"/>
              <a:t>Corporación Financiera Internacional (IFC)</a:t>
            </a:r>
            <a:endParaRPr lang="es-ES" sz="2400" b="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8474"/>
            <a:ext cx="9144000" cy="21383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a:noFill/>
        </p:spPr>
        <p:txBody>
          <a:bodyPr/>
          <a:lstStyle/>
          <a:p>
            <a:fld id="{989467A0-1A56-4621-8069-1BCD013F0A1D}" type="slidenum">
              <a:rPr lang="en-US" smtClean="0"/>
              <a:pPr/>
              <a:t>20</a:t>
            </a:fld>
            <a:endParaRPr lang="en-US" smtClean="0"/>
          </a:p>
        </p:txBody>
      </p:sp>
      <p:grpSp>
        <p:nvGrpSpPr>
          <p:cNvPr id="2" name="Group 35"/>
          <p:cNvGrpSpPr/>
          <p:nvPr/>
        </p:nvGrpSpPr>
        <p:grpSpPr>
          <a:xfrm>
            <a:off x="811937" y="1663140"/>
            <a:ext cx="7325328" cy="4474416"/>
            <a:chOff x="811937" y="1258015"/>
            <a:chExt cx="7325328" cy="4474416"/>
          </a:xfrm>
        </p:grpSpPr>
        <p:cxnSp>
          <p:nvCxnSpPr>
            <p:cNvPr id="31749" name="Straight Connector 4"/>
            <p:cNvCxnSpPr>
              <a:cxnSpLocks noChangeShapeType="1"/>
            </p:cNvCxnSpPr>
            <p:nvPr/>
          </p:nvCxnSpPr>
          <p:spPr bwMode="auto">
            <a:xfrm rot="16200000" flipH="1">
              <a:off x="-367271" y="3414569"/>
              <a:ext cx="3657362" cy="28573"/>
            </a:xfrm>
            <a:prstGeom prst="line">
              <a:avLst/>
            </a:prstGeom>
            <a:ln w="19050">
              <a:solidFill>
                <a:schemeClr val="tx1"/>
              </a:solidFill>
              <a:headEnd/>
              <a:tailEnd/>
            </a:ln>
          </p:spPr>
          <p:style>
            <a:lnRef idx="1">
              <a:schemeClr val="dk1"/>
            </a:lnRef>
            <a:fillRef idx="0">
              <a:schemeClr val="dk1"/>
            </a:fillRef>
            <a:effectRef idx="0">
              <a:schemeClr val="dk1"/>
            </a:effectRef>
            <a:fontRef idx="minor">
              <a:schemeClr val="tx1"/>
            </a:fontRef>
          </p:style>
        </p:cxnSp>
        <p:cxnSp>
          <p:nvCxnSpPr>
            <p:cNvPr id="31750" name="Straight Connector 5"/>
            <p:cNvCxnSpPr>
              <a:cxnSpLocks noChangeShapeType="1"/>
            </p:cNvCxnSpPr>
            <p:nvPr/>
          </p:nvCxnSpPr>
          <p:spPr bwMode="auto">
            <a:xfrm rot="10800000">
              <a:off x="1466925" y="5248011"/>
              <a:ext cx="6400380" cy="19052"/>
            </a:xfrm>
            <a:prstGeom prst="line">
              <a:avLst/>
            </a:prstGeom>
            <a:noFill/>
            <a:ln w="19050" algn="ctr">
              <a:solidFill>
                <a:schemeClr val="tx1"/>
              </a:solidFill>
              <a:round/>
              <a:headEnd/>
              <a:tailEnd/>
            </a:ln>
          </p:spPr>
        </p:cxnSp>
        <p:sp>
          <p:nvSpPr>
            <p:cNvPr id="31751" name="TextBox 9"/>
            <p:cNvSpPr txBox="1">
              <a:spLocks noChangeArrowheads="1"/>
            </p:cNvSpPr>
            <p:nvPr/>
          </p:nvSpPr>
          <p:spPr bwMode="auto">
            <a:xfrm rot="16200000">
              <a:off x="-369477" y="3272423"/>
              <a:ext cx="2701381" cy="338554"/>
            </a:xfrm>
            <a:prstGeom prst="rect">
              <a:avLst/>
            </a:prstGeom>
            <a:noFill/>
            <a:ln w="9525">
              <a:noFill/>
              <a:miter lim="800000"/>
              <a:headEnd/>
              <a:tailEnd/>
            </a:ln>
          </p:spPr>
          <p:txBody>
            <a:bodyPr wrap="none">
              <a:spAutoFit/>
            </a:bodyPr>
            <a:lstStyle/>
            <a:p>
              <a:pPr>
                <a:buFontTx/>
                <a:buNone/>
              </a:pPr>
              <a:r>
                <a:rPr lang="es-PE" sz="1600" b="1" smtClean="0"/>
                <a:t>Infraestructura Financiera</a:t>
              </a:r>
              <a:endParaRPr lang="es-PE" sz="1600" b="1"/>
            </a:p>
          </p:txBody>
        </p:sp>
        <p:sp>
          <p:nvSpPr>
            <p:cNvPr id="31752" name="TextBox 10"/>
            <p:cNvSpPr txBox="1">
              <a:spLocks noChangeArrowheads="1"/>
            </p:cNvSpPr>
            <p:nvPr/>
          </p:nvSpPr>
          <p:spPr bwMode="auto">
            <a:xfrm>
              <a:off x="3700429" y="5393877"/>
              <a:ext cx="2334293" cy="338554"/>
            </a:xfrm>
            <a:prstGeom prst="rect">
              <a:avLst/>
            </a:prstGeom>
            <a:noFill/>
            <a:ln w="9525">
              <a:noFill/>
              <a:miter lim="800000"/>
              <a:headEnd/>
              <a:tailEnd/>
            </a:ln>
          </p:spPr>
          <p:txBody>
            <a:bodyPr wrap="none">
              <a:spAutoFit/>
            </a:bodyPr>
            <a:lstStyle/>
            <a:p>
              <a:pPr>
                <a:buFontTx/>
                <a:buNone/>
              </a:pPr>
              <a:r>
                <a:rPr lang="es-PE" sz="1600" b="1" dirty="0" smtClean="0"/>
                <a:t>Integración Financiera</a:t>
              </a:r>
              <a:endParaRPr lang="es-PE" sz="1600" b="1" dirty="0"/>
            </a:p>
          </p:txBody>
        </p:sp>
        <p:sp>
          <p:nvSpPr>
            <p:cNvPr id="31753" name="TextBox 11"/>
            <p:cNvSpPr txBox="1">
              <a:spLocks noChangeArrowheads="1"/>
            </p:cNvSpPr>
            <p:nvPr/>
          </p:nvSpPr>
          <p:spPr bwMode="auto">
            <a:xfrm>
              <a:off x="1000228" y="5257537"/>
              <a:ext cx="691215" cy="400110"/>
            </a:xfrm>
            <a:prstGeom prst="rect">
              <a:avLst/>
            </a:prstGeom>
            <a:noFill/>
            <a:ln w="9525">
              <a:noFill/>
              <a:miter lim="800000"/>
              <a:headEnd/>
              <a:tailEnd/>
            </a:ln>
          </p:spPr>
          <p:txBody>
            <a:bodyPr wrap="none">
              <a:spAutoFit/>
            </a:bodyPr>
            <a:lstStyle/>
            <a:p>
              <a:pPr>
                <a:buFontTx/>
                <a:buNone/>
              </a:pPr>
              <a:r>
                <a:rPr lang="en-US" sz="2000" dirty="0" err="1" smtClean="0"/>
                <a:t>baja</a:t>
              </a:r>
              <a:endParaRPr lang="en-US" sz="2000" dirty="0"/>
            </a:p>
          </p:txBody>
        </p:sp>
        <p:sp>
          <p:nvSpPr>
            <p:cNvPr id="31754" name="TextBox 12"/>
            <p:cNvSpPr txBox="1">
              <a:spLocks noChangeArrowheads="1"/>
            </p:cNvSpPr>
            <p:nvPr/>
          </p:nvSpPr>
          <p:spPr bwMode="auto">
            <a:xfrm>
              <a:off x="7506964" y="5257537"/>
              <a:ext cx="630301" cy="400110"/>
            </a:xfrm>
            <a:prstGeom prst="rect">
              <a:avLst/>
            </a:prstGeom>
            <a:noFill/>
            <a:ln w="9525">
              <a:noFill/>
              <a:miter lim="800000"/>
              <a:headEnd/>
              <a:tailEnd/>
            </a:ln>
          </p:spPr>
          <p:txBody>
            <a:bodyPr wrap="none">
              <a:spAutoFit/>
            </a:bodyPr>
            <a:lstStyle/>
            <a:p>
              <a:pPr>
                <a:buFontTx/>
                <a:buNone/>
              </a:pPr>
              <a:r>
                <a:rPr lang="en-US" sz="2000" dirty="0" err="1" smtClean="0"/>
                <a:t>alta</a:t>
              </a:r>
              <a:endParaRPr lang="en-US" sz="2000" dirty="0"/>
            </a:p>
          </p:txBody>
        </p:sp>
        <p:sp>
          <p:nvSpPr>
            <p:cNvPr id="31755" name="TextBox 13"/>
            <p:cNvSpPr txBox="1">
              <a:spLocks noChangeArrowheads="1"/>
            </p:cNvSpPr>
            <p:nvPr/>
          </p:nvSpPr>
          <p:spPr bwMode="auto">
            <a:xfrm>
              <a:off x="933558" y="1258015"/>
              <a:ext cx="630301" cy="400110"/>
            </a:xfrm>
            <a:prstGeom prst="rect">
              <a:avLst/>
            </a:prstGeom>
            <a:noFill/>
            <a:ln w="9525">
              <a:noFill/>
              <a:miter lim="800000"/>
              <a:headEnd/>
              <a:tailEnd/>
            </a:ln>
          </p:spPr>
          <p:txBody>
            <a:bodyPr wrap="none">
              <a:spAutoFit/>
            </a:bodyPr>
            <a:lstStyle/>
            <a:p>
              <a:pPr>
                <a:buFontTx/>
                <a:buNone/>
              </a:pPr>
              <a:r>
                <a:rPr lang="en-US" sz="2000" dirty="0" err="1" smtClean="0"/>
                <a:t>alta</a:t>
              </a:r>
              <a:endParaRPr lang="en-US" sz="2000" dirty="0"/>
            </a:p>
          </p:txBody>
        </p:sp>
        <p:cxnSp>
          <p:nvCxnSpPr>
            <p:cNvPr id="31756" name="Straight Connector 15"/>
            <p:cNvCxnSpPr>
              <a:cxnSpLocks noChangeShapeType="1"/>
            </p:cNvCxnSpPr>
            <p:nvPr/>
          </p:nvCxnSpPr>
          <p:spPr bwMode="auto">
            <a:xfrm rot="16200000" flipH="1">
              <a:off x="1724080" y="3400282"/>
              <a:ext cx="3724037" cy="9526"/>
            </a:xfrm>
            <a:prstGeom prst="line">
              <a:avLst/>
            </a:prstGeom>
            <a:noFill/>
            <a:ln w="9525" algn="ctr">
              <a:solidFill>
                <a:schemeClr val="tx1"/>
              </a:solidFill>
              <a:prstDash val="lgDash"/>
              <a:round/>
              <a:headEnd/>
              <a:tailEnd/>
            </a:ln>
          </p:spPr>
        </p:cxnSp>
        <p:cxnSp>
          <p:nvCxnSpPr>
            <p:cNvPr id="31757" name="Straight Connector 16"/>
            <p:cNvCxnSpPr>
              <a:cxnSpLocks noChangeShapeType="1"/>
            </p:cNvCxnSpPr>
            <p:nvPr/>
          </p:nvCxnSpPr>
          <p:spPr bwMode="auto">
            <a:xfrm rot="16200000" flipH="1">
              <a:off x="4081362" y="3395522"/>
              <a:ext cx="3676415" cy="9523"/>
            </a:xfrm>
            <a:prstGeom prst="line">
              <a:avLst/>
            </a:prstGeom>
            <a:noFill/>
            <a:ln w="9525" algn="ctr">
              <a:solidFill>
                <a:schemeClr val="tx1"/>
              </a:solidFill>
              <a:prstDash val="lgDash"/>
              <a:round/>
              <a:headEnd/>
              <a:tailEnd/>
            </a:ln>
          </p:spPr>
        </p:cxnSp>
        <p:cxnSp>
          <p:nvCxnSpPr>
            <p:cNvPr id="31758" name="Straight Connector 17"/>
            <p:cNvCxnSpPr>
              <a:cxnSpLocks noChangeShapeType="1"/>
            </p:cNvCxnSpPr>
            <p:nvPr/>
          </p:nvCxnSpPr>
          <p:spPr bwMode="auto">
            <a:xfrm rot="5400000">
              <a:off x="6004537" y="3419068"/>
              <a:ext cx="3685939" cy="1"/>
            </a:xfrm>
            <a:prstGeom prst="line">
              <a:avLst/>
            </a:prstGeom>
            <a:noFill/>
            <a:ln w="9525" algn="ctr">
              <a:solidFill>
                <a:schemeClr val="tx1"/>
              </a:solidFill>
              <a:prstDash val="lgDash"/>
              <a:round/>
              <a:headEnd/>
              <a:tailEnd/>
            </a:ln>
          </p:spPr>
        </p:cxnSp>
        <p:sp>
          <p:nvSpPr>
            <p:cNvPr id="31759" name="TextBox 21"/>
            <p:cNvSpPr txBox="1">
              <a:spLocks noChangeArrowheads="1"/>
            </p:cNvSpPr>
            <p:nvPr/>
          </p:nvSpPr>
          <p:spPr bwMode="auto">
            <a:xfrm>
              <a:off x="1458931" y="1383585"/>
              <a:ext cx="2142203" cy="738664"/>
            </a:xfrm>
            <a:prstGeom prst="rect">
              <a:avLst/>
            </a:prstGeom>
            <a:noFill/>
            <a:ln w="9525">
              <a:noFill/>
              <a:miter lim="800000"/>
              <a:headEnd/>
              <a:tailEnd/>
            </a:ln>
          </p:spPr>
          <p:txBody>
            <a:bodyPr wrap="square">
              <a:spAutoFit/>
            </a:bodyPr>
            <a:lstStyle/>
            <a:p>
              <a:pPr algn="ctr">
                <a:buFontTx/>
                <a:buNone/>
              </a:pPr>
              <a:r>
                <a:rPr lang="es-PE" sz="1400" b="1" dirty="0" smtClean="0">
                  <a:solidFill>
                    <a:srgbClr val="014C6D"/>
                  </a:solidFill>
                </a:rPr>
                <a:t>Diferenciación </a:t>
              </a:r>
              <a:br>
                <a:rPr lang="es-PE" sz="1400" b="1" dirty="0" smtClean="0">
                  <a:solidFill>
                    <a:srgbClr val="014C6D"/>
                  </a:solidFill>
                </a:rPr>
              </a:br>
              <a:r>
                <a:rPr lang="es-PE" sz="1400" b="1" dirty="0" smtClean="0">
                  <a:solidFill>
                    <a:srgbClr val="014C6D"/>
                  </a:solidFill>
                </a:rPr>
                <a:t>(infraestructura Alternativa)</a:t>
              </a:r>
              <a:endParaRPr lang="es-PE" sz="1400" b="1" dirty="0">
                <a:solidFill>
                  <a:srgbClr val="014C6D"/>
                </a:solidFill>
              </a:endParaRPr>
            </a:p>
          </p:txBody>
        </p:sp>
        <p:sp>
          <p:nvSpPr>
            <p:cNvPr id="31760" name="TextBox 22"/>
            <p:cNvSpPr txBox="1">
              <a:spLocks noChangeArrowheads="1"/>
            </p:cNvSpPr>
            <p:nvPr/>
          </p:nvSpPr>
          <p:spPr bwMode="auto">
            <a:xfrm>
              <a:off x="3616504" y="1383585"/>
              <a:ext cx="2280863" cy="307777"/>
            </a:xfrm>
            <a:prstGeom prst="rect">
              <a:avLst/>
            </a:prstGeom>
            <a:noFill/>
            <a:ln w="9525">
              <a:noFill/>
              <a:miter lim="800000"/>
              <a:headEnd/>
              <a:tailEnd/>
            </a:ln>
          </p:spPr>
          <p:txBody>
            <a:bodyPr wrap="square">
              <a:spAutoFit/>
            </a:bodyPr>
            <a:lstStyle/>
            <a:p>
              <a:pPr algn="ctr">
                <a:buFontTx/>
                <a:buNone/>
              </a:pPr>
              <a:r>
                <a:rPr lang="en-US" sz="1400" b="1" dirty="0" err="1" smtClean="0">
                  <a:solidFill>
                    <a:srgbClr val="014C6D"/>
                  </a:solidFill>
                </a:rPr>
                <a:t>Costo</a:t>
              </a:r>
              <a:r>
                <a:rPr lang="en-US" sz="1400" b="1" dirty="0" smtClean="0">
                  <a:solidFill>
                    <a:srgbClr val="014C6D"/>
                  </a:solidFill>
                </a:rPr>
                <a:t> de </a:t>
              </a:r>
              <a:r>
                <a:rPr lang="en-US" sz="1400" b="1" dirty="0" err="1" smtClean="0">
                  <a:solidFill>
                    <a:srgbClr val="014C6D"/>
                  </a:solidFill>
                </a:rPr>
                <a:t>Liderazgo</a:t>
              </a:r>
              <a:endParaRPr lang="en-US" sz="1400" b="1" dirty="0">
                <a:solidFill>
                  <a:srgbClr val="014C6D"/>
                </a:solidFill>
              </a:endParaRPr>
            </a:p>
          </p:txBody>
        </p:sp>
        <p:sp>
          <p:nvSpPr>
            <p:cNvPr id="31761" name="TextBox 23"/>
            <p:cNvSpPr txBox="1">
              <a:spLocks noChangeArrowheads="1"/>
            </p:cNvSpPr>
            <p:nvPr/>
          </p:nvSpPr>
          <p:spPr bwMode="auto">
            <a:xfrm>
              <a:off x="5938462" y="1383585"/>
              <a:ext cx="1900719" cy="307777"/>
            </a:xfrm>
            <a:prstGeom prst="rect">
              <a:avLst/>
            </a:prstGeom>
            <a:noFill/>
            <a:ln w="9525">
              <a:noFill/>
              <a:miter lim="800000"/>
              <a:headEnd/>
              <a:tailEnd/>
            </a:ln>
          </p:spPr>
          <p:txBody>
            <a:bodyPr wrap="square">
              <a:spAutoFit/>
            </a:bodyPr>
            <a:lstStyle/>
            <a:p>
              <a:pPr algn="ctr">
                <a:buFontTx/>
                <a:buNone/>
              </a:pPr>
              <a:r>
                <a:rPr lang="es-PE" sz="1400" b="1" dirty="0" smtClean="0">
                  <a:solidFill>
                    <a:srgbClr val="014C6D"/>
                  </a:solidFill>
                </a:rPr>
                <a:t>Segmentación</a:t>
              </a:r>
              <a:endParaRPr lang="es-PE" sz="1400" b="1" dirty="0">
                <a:solidFill>
                  <a:srgbClr val="014C6D"/>
                </a:solidFill>
              </a:endParaRPr>
            </a:p>
          </p:txBody>
        </p:sp>
        <p:sp>
          <p:nvSpPr>
            <p:cNvPr id="31762" name="Oval 24"/>
            <p:cNvSpPr>
              <a:spLocks noChangeArrowheads="1"/>
            </p:cNvSpPr>
            <p:nvPr/>
          </p:nvSpPr>
          <p:spPr bwMode="auto">
            <a:xfrm>
              <a:off x="1562166" y="3981270"/>
              <a:ext cx="666706" cy="352403"/>
            </a:xfrm>
            <a:prstGeom prst="ellipse">
              <a:avLst/>
            </a:prstGeom>
            <a:solidFill>
              <a:srgbClr val="00783C"/>
            </a:solidFill>
            <a:ln w="9525" algn="ctr">
              <a:noFill/>
              <a:round/>
              <a:headEnd/>
              <a:tailEnd/>
            </a:ln>
          </p:spPr>
          <p:txBody>
            <a:bodyPr/>
            <a:lstStyle/>
            <a:p>
              <a:pPr marL="115888" indent="-115888">
                <a:buFontTx/>
                <a:buNone/>
              </a:pPr>
              <a:endParaRPr lang="en-US">
                <a:solidFill>
                  <a:schemeClr val="bg1"/>
                </a:solidFill>
              </a:endParaRPr>
            </a:p>
          </p:txBody>
        </p:sp>
        <p:sp>
          <p:nvSpPr>
            <p:cNvPr id="31763" name="Oval 26"/>
            <p:cNvSpPr>
              <a:spLocks noChangeArrowheads="1"/>
            </p:cNvSpPr>
            <p:nvPr/>
          </p:nvSpPr>
          <p:spPr bwMode="auto">
            <a:xfrm>
              <a:off x="4990942" y="2476418"/>
              <a:ext cx="857194" cy="476219"/>
            </a:xfrm>
            <a:prstGeom prst="ellipse">
              <a:avLst/>
            </a:prstGeom>
            <a:solidFill>
              <a:srgbClr val="00783C"/>
            </a:solidFill>
            <a:ln w="9525" algn="ctr">
              <a:noFill/>
              <a:round/>
              <a:headEnd/>
              <a:tailEnd/>
            </a:ln>
          </p:spPr>
          <p:txBody>
            <a:bodyPr/>
            <a:lstStyle/>
            <a:p>
              <a:pPr>
                <a:buFontTx/>
                <a:buNone/>
              </a:pPr>
              <a:endParaRPr lang="en-US">
                <a:solidFill>
                  <a:schemeClr val="bg1"/>
                </a:solidFill>
              </a:endParaRPr>
            </a:p>
          </p:txBody>
        </p:sp>
        <p:sp>
          <p:nvSpPr>
            <p:cNvPr id="31764" name="Oval 27"/>
            <p:cNvSpPr>
              <a:spLocks noChangeArrowheads="1"/>
            </p:cNvSpPr>
            <p:nvPr/>
          </p:nvSpPr>
          <p:spPr bwMode="auto">
            <a:xfrm>
              <a:off x="6133868" y="2133541"/>
              <a:ext cx="790522" cy="352402"/>
            </a:xfrm>
            <a:prstGeom prst="ellipse">
              <a:avLst/>
            </a:prstGeom>
            <a:solidFill>
              <a:srgbClr val="00783C"/>
            </a:solidFill>
            <a:ln w="9525" algn="ctr">
              <a:noFill/>
              <a:round/>
              <a:headEnd/>
              <a:tailEnd/>
            </a:ln>
          </p:spPr>
          <p:txBody>
            <a:bodyPr/>
            <a:lstStyle/>
            <a:p>
              <a:pPr marL="115888" indent="-115888">
                <a:buFontTx/>
                <a:buNone/>
              </a:pPr>
              <a:endParaRPr lang="en-US">
                <a:solidFill>
                  <a:schemeClr val="bg1"/>
                </a:solidFill>
              </a:endParaRPr>
            </a:p>
          </p:txBody>
        </p:sp>
        <p:sp>
          <p:nvSpPr>
            <p:cNvPr id="31765" name="Oval 28"/>
            <p:cNvSpPr>
              <a:spLocks noChangeArrowheads="1"/>
            </p:cNvSpPr>
            <p:nvPr/>
          </p:nvSpPr>
          <p:spPr bwMode="auto">
            <a:xfrm>
              <a:off x="7000585" y="1676370"/>
              <a:ext cx="838145" cy="352402"/>
            </a:xfrm>
            <a:prstGeom prst="ellipse">
              <a:avLst/>
            </a:prstGeom>
            <a:solidFill>
              <a:srgbClr val="00783C"/>
            </a:solidFill>
            <a:ln w="9525" algn="ctr">
              <a:noFill/>
              <a:round/>
              <a:headEnd/>
              <a:tailEnd/>
            </a:ln>
          </p:spPr>
          <p:txBody>
            <a:bodyPr/>
            <a:lstStyle/>
            <a:p>
              <a:pPr marL="115888" indent="-115888">
                <a:buFontTx/>
                <a:buNone/>
              </a:pPr>
              <a:endParaRPr lang="en-US">
                <a:solidFill>
                  <a:schemeClr val="bg1"/>
                </a:solidFill>
              </a:endParaRPr>
            </a:p>
          </p:txBody>
        </p:sp>
        <p:sp>
          <p:nvSpPr>
            <p:cNvPr id="31766" name="Rectangle 29"/>
            <p:cNvSpPr>
              <a:spLocks noChangeArrowheads="1"/>
            </p:cNvSpPr>
            <p:nvPr/>
          </p:nvSpPr>
          <p:spPr bwMode="auto">
            <a:xfrm>
              <a:off x="4984777" y="2500596"/>
              <a:ext cx="857194" cy="430887"/>
            </a:xfrm>
            <a:prstGeom prst="rect">
              <a:avLst/>
            </a:prstGeom>
            <a:noFill/>
            <a:ln w="9525">
              <a:noFill/>
              <a:miter lim="800000"/>
              <a:headEnd/>
              <a:tailEnd/>
            </a:ln>
          </p:spPr>
          <p:txBody>
            <a:bodyPr>
              <a:spAutoFit/>
            </a:bodyPr>
            <a:lstStyle/>
            <a:p>
              <a:pPr algn="ctr">
                <a:buFontTx/>
                <a:buNone/>
              </a:pPr>
              <a:r>
                <a:rPr lang="es-PE" sz="1050" b="1" dirty="0" smtClean="0">
                  <a:solidFill>
                    <a:schemeClr val="bg1"/>
                  </a:solidFill>
                </a:rPr>
                <a:t>Cuenta de depósito</a:t>
              </a:r>
              <a:endParaRPr lang="es-PE" sz="1050" b="1" dirty="0">
                <a:solidFill>
                  <a:schemeClr val="bg1"/>
                </a:solidFill>
              </a:endParaRPr>
            </a:p>
          </p:txBody>
        </p:sp>
        <p:sp>
          <p:nvSpPr>
            <p:cNvPr id="31767" name="Rectangle 30"/>
            <p:cNvSpPr>
              <a:spLocks noChangeArrowheads="1"/>
            </p:cNvSpPr>
            <p:nvPr/>
          </p:nvSpPr>
          <p:spPr bwMode="auto">
            <a:xfrm>
              <a:off x="7033480" y="1703117"/>
              <a:ext cx="951439" cy="276999"/>
            </a:xfrm>
            <a:prstGeom prst="rect">
              <a:avLst/>
            </a:prstGeom>
            <a:noFill/>
            <a:ln w="9525">
              <a:noFill/>
              <a:miter lim="800000"/>
              <a:headEnd/>
              <a:tailEnd/>
            </a:ln>
          </p:spPr>
          <p:txBody>
            <a:bodyPr wrap="square">
              <a:spAutoFit/>
            </a:bodyPr>
            <a:lstStyle/>
            <a:p>
              <a:pPr marL="115888" indent="-115888">
                <a:buFontTx/>
                <a:buNone/>
              </a:pPr>
              <a:r>
                <a:rPr lang="en-US" sz="1200" b="1" dirty="0" err="1" smtClean="0">
                  <a:solidFill>
                    <a:schemeClr val="bg1"/>
                  </a:solidFill>
                </a:rPr>
                <a:t>Seguros</a:t>
              </a:r>
              <a:endParaRPr lang="en-US" sz="1200" b="1" dirty="0">
                <a:solidFill>
                  <a:schemeClr val="bg1"/>
                </a:solidFill>
              </a:endParaRPr>
            </a:p>
          </p:txBody>
        </p:sp>
        <p:sp>
          <p:nvSpPr>
            <p:cNvPr id="31768" name="Rectangle 31"/>
            <p:cNvSpPr>
              <a:spLocks noChangeArrowheads="1"/>
            </p:cNvSpPr>
            <p:nvPr/>
          </p:nvSpPr>
          <p:spPr bwMode="auto">
            <a:xfrm>
              <a:off x="6103078" y="2158796"/>
              <a:ext cx="1061515" cy="261610"/>
            </a:xfrm>
            <a:prstGeom prst="rect">
              <a:avLst/>
            </a:prstGeom>
            <a:noFill/>
            <a:ln w="9525">
              <a:noFill/>
              <a:miter lim="800000"/>
              <a:headEnd/>
              <a:tailEnd/>
            </a:ln>
          </p:spPr>
          <p:txBody>
            <a:bodyPr wrap="square">
              <a:spAutoFit/>
            </a:bodyPr>
            <a:lstStyle/>
            <a:p>
              <a:pPr marL="115888" indent="-115888">
                <a:buFontTx/>
                <a:buNone/>
              </a:pPr>
              <a:r>
                <a:rPr lang="es-PE" sz="1100" b="1" dirty="0" smtClean="0">
                  <a:solidFill>
                    <a:schemeClr val="bg1"/>
                  </a:solidFill>
                </a:rPr>
                <a:t>préstamos</a:t>
              </a:r>
              <a:endParaRPr lang="es-PE" sz="1100" b="1" dirty="0">
                <a:solidFill>
                  <a:schemeClr val="bg1"/>
                </a:solidFill>
              </a:endParaRPr>
            </a:p>
          </p:txBody>
        </p:sp>
        <p:sp>
          <p:nvSpPr>
            <p:cNvPr id="31769" name="Oval 32"/>
            <p:cNvSpPr>
              <a:spLocks noChangeArrowheads="1"/>
            </p:cNvSpPr>
            <p:nvPr/>
          </p:nvSpPr>
          <p:spPr bwMode="auto">
            <a:xfrm>
              <a:off x="3838492" y="3019308"/>
              <a:ext cx="828621" cy="409548"/>
            </a:xfrm>
            <a:prstGeom prst="ellipse">
              <a:avLst/>
            </a:prstGeom>
            <a:solidFill>
              <a:srgbClr val="00783C"/>
            </a:solidFill>
            <a:ln w="9525" algn="ctr">
              <a:noFill/>
              <a:round/>
              <a:headEnd/>
              <a:tailEnd/>
            </a:ln>
          </p:spPr>
          <p:txBody>
            <a:bodyPr/>
            <a:lstStyle/>
            <a:p>
              <a:pPr>
                <a:buFontTx/>
                <a:buNone/>
              </a:pPr>
              <a:endParaRPr lang="en-US">
                <a:solidFill>
                  <a:schemeClr val="bg1"/>
                </a:solidFill>
              </a:endParaRPr>
            </a:p>
          </p:txBody>
        </p:sp>
        <p:sp>
          <p:nvSpPr>
            <p:cNvPr id="31770" name="Rectangle 33"/>
            <p:cNvSpPr>
              <a:spLocks noChangeArrowheads="1"/>
            </p:cNvSpPr>
            <p:nvPr/>
          </p:nvSpPr>
          <p:spPr bwMode="auto">
            <a:xfrm>
              <a:off x="3848018" y="3068359"/>
              <a:ext cx="857194" cy="276999"/>
            </a:xfrm>
            <a:prstGeom prst="rect">
              <a:avLst/>
            </a:prstGeom>
            <a:noFill/>
            <a:ln w="9525">
              <a:noFill/>
              <a:miter lim="800000"/>
              <a:headEnd/>
              <a:tailEnd/>
            </a:ln>
          </p:spPr>
          <p:txBody>
            <a:bodyPr>
              <a:spAutoFit/>
            </a:bodyPr>
            <a:lstStyle/>
            <a:p>
              <a:pPr>
                <a:buFontTx/>
                <a:buNone/>
              </a:pPr>
              <a:r>
                <a:rPr lang="en-US" sz="1200" b="1" dirty="0">
                  <a:solidFill>
                    <a:schemeClr val="bg1"/>
                  </a:solidFill>
                </a:rPr>
                <a:t>E-Wallet</a:t>
              </a:r>
            </a:p>
          </p:txBody>
        </p:sp>
        <p:sp>
          <p:nvSpPr>
            <p:cNvPr id="31771" name="Oval 34"/>
            <p:cNvSpPr>
              <a:spLocks noChangeArrowheads="1"/>
            </p:cNvSpPr>
            <p:nvPr/>
          </p:nvSpPr>
          <p:spPr bwMode="auto">
            <a:xfrm>
              <a:off x="2600323" y="3447905"/>
              <a:ext cx="847669" cy="476219"/>
            </a:xfrm>
            <a:prstGeom prst="ellipse">
              <a:avLst/>
            </a:prstGeom>
            <a:solidFill>
              <a:srgbClr val="00783C"/>
            </a:solidFill>
            <a:ln w="9525" algn="ctr">
              <a:noFill/>
              <a:round/>
              <a:headEnd/>
              <a:tailEnd/>
            </a:ln>
          </p:spPr>
          <p:txBody>
            <a:bodyPr/>
            <a:lstStyle/>
            <a:p>
              <a:pPr>
                <a:buFontTx/>
                <a:buNone/>
              </a:pPr>
              <a:endParaRPr lang="en-US">
                <a:solidFill>
                  <a:schemeClr val="bg1"/>
                </a:solidFill>
              </a:endParaRPr>
            </a:p>
          </p:txBody>
        </p:sp>
        <p:sp>
          <p:nvSpPr>
            <p:cNvPr id="31772" name="Rectangle 35"/>
            <p:cNvSpPr>
              <a:spLocks noChangeArrowheads="1"/>
            </p:cNvSpPr>
            <p:nvPr/>
          </p:nvSpPr>
          <p:spPr bwMode="auto">
            <a:xfrm>
              <a:off x="2543177" y="3525529"/>
              <a:ext cx="1019109" cy="276999"/>
            </a:xfrm>
            <a:prstGeom prst="rect">
              <a:avLst/>
            </a:prstGeom>
            <a:noFill/>
            <a:ln w="9525">
              <a:noFill/>
              <a:miter lim="800000"/>
              <a:headEnd/>
              <a:tailEnd/>
            </a:ln>
          </p:spPr>
          <p:txBody>
            <a:bodyPr>
              <a:spAutoFit/>
            </a:bodyPr>
            <a:lstStyle/>
            <a:p>
              <a:pPr>
                <a:buFontTx/>
                <a:buNone/>
              </a:pPr>
              <a:r>
                <a:rPr lang="en-US" sz="1200" b="1" dirty="0">
                  <a:solidFill>
                    <a:schemeClr val="bg1"/>
                  </a:solidFill>
                </a:rPr>
                <a:t>E-Payment</a:t>
              </a:r>
            </a:p>
          </p:txBody>
        </p:sp>
        <p:sp>
          <p:nvSpPr>
            <p:cNvPr id="37" name="TextBox 36"/>
            <p:cNvSpPr txBox="1"/>
            <p:nvPr/>
          </p:nvSpPr>
          <p:spPr bwMode="auto">
            <a:xfrm>
              <a:off x="2476500" y="3935002"/>
              <a:ext cx="1095039" cy="900246"/>
            </a:xfrm>
            <a:prstGeom prst="rect">
              <a:avLst/>
            </a:prstGeom>
            <a:solidFill>
              <a:schemeClr val="accent5">
                <a:lumMod val="60000"/>
                <a:lumOff val="40000"/>
              </a:schemeClr>
            </a:solidFill>
            <a:ln>
              <a:noFill/>
            </a:ln>
          </p:spPr>
          <p:txBody>
            <a:bodyPr wrap="square">
              <a:spAutoFit/>
            </a:bodyPr>
            <a:lstStyle/>
            <a:p>
              <a:pPr>
                <a:buFontTx/>
                <a:buNone/>
                <a:defRPr/>
              </a:pPr>
              <a:r>
                <a:rPr lang="es-PE" sz="1050" dirty="0" smtClean="0"/>
                <a:t>transferencias, pago servicios, procesamiento de pagos simples</a:t>
              </a:r>
              <a:endParaRPr lang="es-PE" sz="1050" dirty="0"/>
            </a:p>
          </p:txBody>
        </p:sp>
        <p:sp>
          <p:nvSpPr>
            <p:cNvPr id="31774" name="Rectangle 37"/>
            <p:cNvSpPr>
              <a:spLocks noChangeArrowheads="1"/>
            </p:cNvSpPr>
            <p:nvPr/>
          </p:nvSpPr>
          <p:spPr bwMode="auto">
            <a:xfrm>
              <a:off x="1512975" y="4006525"/>
              <a:ext cx="771365" cy="276999"/>
            </a:xfrm>
            <a:prstGeom prst="rect">
              <a:avLst/>
            </a:prstGeom>
            <a:noFill/>
            <a:ln w="9525">
              <a:noFill/>
              <a:miter lim="800000"/>
              <a:headEnd/>
              <a:tailEnd/>
            </a:ln>
          </p:spPr>
          <p:txBody>
            <a:bodyPr wrap="none">
              <a:spAutoFit/>
            </a:bodyPr>
            <a:lstStyle/>
            <a:p>
              <a:pPr marL="115888" indent="-115888">
                <a:buFontTx/>
                <a:buNone/>
              </a:pPr>
              <a:r>
                <a:rPr lang="en-US" sz="1200" b="1" dirty="0" err="1" smtClean="0">
                  <a:solidFill>
                    <a:schemeClr val="bg1"/>
                  </a:solidFill>
                </a:rPr>
                <a:t>Efectivo</a:t>
              </a:r>
              <a:endParaRPr lang="en-US" sz="1200" b="1" dirty="0">
                <a:solidFill>
                  <a:schemeClr val="bg1"/>
                </a:solidFill>
              </a:endParaRPr>
            </a:p>
          </p:txBody>
        </p:sp>
        <p:sp>
          <p:nvSpPr>
            <p:cNvPr id="39" name="TextBox 38"/>
            <p:cNvSpPr txBox="1"/>
            <p:nvPr/>
          </p:nvSpPr>
          <p:spPr bwMode="auto">
            <a:xfrm>
              <a:off x="3667125" y="3431569"/>
              <a:ext cx="1200150" cy="1200329"/>
            </a:xfrm>
            <a:prstGeom prst="rect">
              <a:avLst/>
            </a:prstGeom>
            <a:solidFill>
              <a:schemeClr val="accent5">
                <a:lumMod val="60000"/>
                <a:lumOff val="40000"/>
              </a:schemeClr>
            </a:solidFill>
            <a:ln>
              <a:noFill/>
            </a:ln>
          </p:spPr>
          <p:txBody>
            <a:bodyPr wrap="square">
              <a:spAutoFit/>
            </a:bodyPr>
            <a:lstStyle/>
            <a:p>
              <a:pPr>
                <a:buFontTx/>
                <a:buNone/>
                <a:defRPr/>
              </a:pPr>
              <a:r>
                <a:rPr lang="es-PE" sz="1200" dirty="0" smtClean="0"/>
                <a:t>Manejo de Efectivo: reteniendo fondos, remesas, cash-in &amp; cash-</a:t>
              </a:r>
              <a:r>
                <a:rPr lang="es-PE" sz="1200" dirty="0" err="1" smtClean="0"/>
                <a:t>out</a:t>
              </a:r>
              <a:endParaRPr lang="es-PE" sz="1200" dirty="0"/>
            </a:p>
          </p:txBody>
        </p:sp>
        <p:sp>
          <p:nvSpPr>
            <p:cNvPr id="40" name="TextBox 39"/>
            <p:cNvSpPr txBox="1"/>
            <p:nvPr/>
          </p:nvSpPr>
          <p:spPr bwMode="auto">
            <a:xfrm>
              <a:off x="5010150" y="2958958"/>
              <a:ext cx="847725" cy="1200329"/>
            </a:xfrm>
            <a:prstGeom prst="rect">
              <a:avLst/>
            </a:prstGeom>
            <a:solidFill>
              <a:schemeClr val="accent5">
                <a:lumMod val="60000"/>
                <a:lumOff val="40000"/>
              </a:schemeClr>
            </a:solidFill>
            <a:ln>
              <a:noFill/>
            </a:ln>
          </p:spPr>
          <p:txBody>
            <a:bodyPr wrap="square">
              <a:spAutoFit/>
            </a:bodyPr>
            <a:lstStyle/>
            <a:p>
              <a:pPr>
                <a:buFontTx/>
                <a:buNone/>
                <a:defRPr/>
              </a:pPr>
              <a:r>
                <a:rPr lang="es-PE" sz="1200" dirty="0" smtClean="0"/>
                <a:t>Cuentas que ganan interés, tarjetas de débito</a:t>
              </a:r>
              <a:endParaRPr lang="es-PE" sz="1200" dirty="0"/>
            </a:p>
          </p:txBody>
        </p:sp>
        <p:sp>
          <p:nvSpPr>
            <p:cNvPr id="41" name="TextBox 40"/>
            <p:cNvSpPr txBox="1"/>
            <p:nvPr/>
          </p:nvSpPr>
          <p:spPr bwMode="auto">
            <a:xfrm>
              <a:off x="6005032" y="2486346"/>
              <a:ext cx="1043040" cy="1569660"/>
            </a:xfrm>
            <a:prstGeom prst="rect">
              <a:avLst/>
            </a:prstGeom>
            <a:solidFill>
              <a:schemeClr val="accent5">
                <a:lumMod val="60000"/>
                <a:lumOff val="40000"/>
              </a:schemeClr>
            </a:solidFill>
            <a:ln>
              <a:noFill/>
            </a:ln>
          </p:spPr>
          <p:txBody>
            <a:bodyPr wrap="square">
              <a:spAutoFit/>
            </a:bodyPr>
            <a:lstStyle/>
            <a:p>
              <a:pPr>
                <a:buFontTx/>
                <a:buNone/>
                <a:defRPr/>
              </a:pPr>
              <a:r>
                <a:rPr lang="es-PE" sz="1200" dirty="0" smtClean="0"/>
                <a:t>Fondos de prestamos &amp; cargo de tarifas &amp; interés:</a:t>
              </a:r>
              <a:br>
                <a:rPr lang="es-PE" sz="1200" dirty="0" smtClean="0"/>
              </a:br>
              <a:r>
                <a:rPr lang="es-PE" sz="1200" dirty="0" smtClean="0"/>
                <a:t>sobregiros,  prestamos a plazo</a:t>
              </a:r>
              <a:endParaRPr lang="es-PE" sz="1200" dirty="0"/>
            </a:p>
          </p:txBody>
        </p:sp>
        <p:sp>
          <p:nvSpPr>
            <p:cNvPr id="42" name="TextBox 41"/>
            <p:cNvSpPr txBox="1"/>
            <p:nvPr/>
          </p:nvSpPr>
          <p:spPr bwMode="auto">
            <a:xfrm>
              <a:off x="1541123" y="4352178"/>
              <a:ext cx="868590" cy="707886"/>
            </a:xfrm>
            <a:prstGeom prst="rect">
              <a:avLst/>
            </a:prstGeom>
            <a:solidFill>
              <a:schemeClr val="accent5">
                <a:lumMod val="60000"/>
                <a:lumOff val="40000"/>
              </a:schemeClr>
            </a:solidFill>
            <a:ln>
              <a:noFill/>
            </a:ln>
          </p:spPr>
          <p:txBody>
            <a:bodyPr wrap="square">
              <a:spAutoFit/>
            </a:bodyPr>
            <a:lstStyle/>
            <a:p>
              <a:pPr>
                <a:buFontTx/>
                <a:buNone/>
                <a:defRPr/>
              </a:pPr>
              <a:r>
                <a:rPr lang="es-PE" sz="1000" dirty="0" smtClean="0"/>
                <a:t>Ahorros Irregulares, crédito informal</a:t>
              </a:r>
              <a:endParaRPr lang="es-PE" sz="1000" dirty="0"/>
            </a:p>
          </p:txBody>
        </p:sp>
      </p:grpSp>
      <p:cxnSp>
        <p:nvCxnSpPr>
          <p:cNvPr id="36" name="Straight Arrow Connector 35"/>
          <p:cNvCxnSpPr/>
          <p:nvPr/>
        </p:nvCxnSpPr>
        <p:spPr bwMode="auto">
          <a:xfrm flipV="1">
            <a:off x="4219460" y="2096487"/>
            <a:ext cx="2669362" cy="1195057"/>
          </a:xfrm>
          <a:prstGeom prst="straightConnector1">
            <a:avLst/>
          </a:prstGeom>
          <a:noFill/>
          <a:ln w="38100" cap="flat" cmpd="sng" algn="ctr">
            <a:solidFill>
              <a:srgbClr val="C00000"/>
            </a:solidFill>
            <a:prstDash val="solid"/>
            <a:round/>
            <a:headEnd type="arrow"/>
            <a:tailEnd type="arrow"/>
          </a:ln>
          <a:effectLst/>
        </p:spPr>
      </p:cxnSp>
      <p:sp>
        <p:nvSpPr>
          <p:cNvPr id="38" name="TextBox 37"/>
          <p:cNvSpPr txBox="1"/>
          <p:nvPr/>
        </p:nvSpPr>
        <p:spPr>
          <a:xfrm rot="20150507">
            <a:off x="5035871" y="2275372"/>
            <a:ext cx="989977" cy="338554"/>
          </a:xfrm>
          <a:prstGeom prst="rect">
            <a:avLst/>
          </a:prstGeom>
          <a:noFill/>
        </p:spPr>
        <p:txBody>
          <a:bodyPr wrap="square" rtlCol="0">
            <a:spAutoFit/>
          </a:bodyPr>
          <a:lstStyle/>
          <a:p>
            <a:pPr>
              <a:buNone/>
            </a:pPr>
            <a:r>
              <a:rPr lang="es-PE" sz="1600" smtClean="0"/>
              <a:t>E-Money</a:t>
            </a:r>
            <a:endParaRPr lang="es-PE" sz="1600"/>
          </a:p>
        </p:txBody>
      </p:sp>
      <p:sp>
        <p:nvSpPr>
          <p:cNvPr id="43" name="Rectangle 42"/>
          <p:cNvSpPr/>
          <p:nvPr/>
        </p:nvSpPr>
        <p:spPr bwMode="auto">
          <a:xfrm>
            <a:off x="152400" y="381000"/>
            <a:ext cx="8839200" cy="457200"/>
          </a:xfrm>
          <a:prstGeom prst="rect">
            <a:avLst/>
          </a:prstGeom>
          <a:solidFill>
            <a:srgbClr val="014C6D"/>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115888" indent="-115888" algn="ctr">
              <a:spcBef>
                <a:spcPts val="0"/>
              </a:spcBef>
              <a:buNone/>
            </a:pPr>
            <a:r>
              <a:rPr lang="es-PE" sz="2200" smtClean="0">
                <a:solidFill>
                  <a:schemeClr val="bg1"/>
                </a:solidFill>
              </a:rPr>
              <a:t>Banca sin Sucursales: tendencias globales y retos</a:t>
            </a:r>
          </a:p>
        </p:txBody>
      </p:sp>
      <p:sp>
        <p:nvSpPr>
          <p:cNvPr id="44" name="Text Box 4"/>
          <p:cNvSpPr txBox="1">
            <a:spLocks noChangeArrowheads="1"/>
          </p:cNvSpPr>
          <p:nvPr/>
        </p:nvSpPr>
        <p:spPr bwMode="auto">
          <a:xfrm>
            <a:off x="152400" y="1066800"/>
            <a:ext cx="8839200" cy="338554"/>
          </a:xfrm>
          <a:prstGeom prst="rect">
            <a:avLst/>
          </a:prstGeom>
          <a:solidFill>
            <a:srgbClr val="00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s-PE" sz="1600" dirty="0" smtClean="0"/>
              <a:t>Para alcanzar inclusión financiera real, E-</a:t>
            </a:r>
            <a:r>
              <a:rPr lang="es-PE" sz="1600" dirty="0" err="1" smtClean="0"/>
              <a:t>Payments</a:t>
            </a:r>
            <a:r>
              <a:rPr lang="es-PE" sz="1600" dirty="0" smtClean="0"/>
              <a:t>  deberían evolucionar en E-</a:t>
            </a:r>
            <a:r>
              <a:rPr lang="es-PE" sz="1600" dirty="0" err="1" smtClean="0"/>
              <a:t>Banking</a:t>
            </a:r>
            <a:endParaRPr lang="es-PE" sz="1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85" y="444777"/>
            <a:ext cx="8229600" cy="436562"/>
          </a:xfrm>
        </p:spPr>
        <p:txBody>
          <a:bodyPr/>
          <a:lstStyle/>
          <a:p>
            <a:pPr algn="l"/>
            <a:r>
              <a:rPr lang="es-PE" sz="2400" dirty="0" smtClean="0"/>
              <a:t>Banca Móvil en la Región</a:t>
            </a:r>
            <a:endParaRPr lang="es-PE" sz="2400" dirty="0"/>
          </a:p>
        </p:txBody>
      </p:sp>
      <p:sp>
        <p:nvSpPr>
          <p:cNvPr id="6" name="Espace réservé du numéro de diapositive 2"/>
          <p:cNvSpPr>
            <a:spLocks noGrp="1"/>
          </p:cNvSpPr>
          <p:nvPr>
            <p:ph type="sldNum" sz="quarter" idx="12"/>
          </p:nvPr>
        </p:nvSpPr>
        <p:spPr>
          <a:xfrm>
            <a:off x="3632200" y="6435725"/>
            <a:ext cx="1884363" cy="279400"/>
          </a:xfrm>
        </p:spPr>
        <p:txBody>
          <a:bodyPr/>
          <a:lstStyle/>
          <a:p>
            <a:pPr>
              <a:defRPr/>
            </a:pPr>
            <a:fld id="{A2777DF7-1008-4959-8911-2F351BAA5455}" type="slidenum">
              <a:rPr lang="en-US" smtClean="0"/>
              <a:pPr>
                <a:defRPr/>
              </a:pPr>
              <a:t>21</a:t>
            </a:fld>
            <a:endParaRPr lang="en-US" dirty="0"/>
          </a:p>
        </p:txBody>
      </p:sp>
      <p:grpSp>
        <p:nvGrpSpPr>
          <p:cNvPr id="16" name="Group 15"/>
          <p:cNvGrpSpPr/>
          <p:nvPr/>
        </p:nvGrpSpPr>
        <p:grpSpPr>
          <a:xfrm>
            <a:off x="193638" y="1186030"/>
            <a:ext cx="6944957" cy="3429000"/>
            <a:chOff x="903643" y="1143000"/>
            <a:chExt cx="6944957" cy="3429000"/>
          </a:xfrm>
        </p:grpSpPr>
        <p:grpSp>
          <p:nvGrpSpPr>
            <p:cNvPr id="7" name="Group 6"/>
            <p:cNvGrpSpPr/>
            <p:nvPr/>
          </p:nvGrpSpPr>
          <p:grpSpPr>
            <a:xfrm>
              <a:off x="914400" y="1143000"/>
              <a:ext cx="6934200" cy="3429000"/>
              <a:chOff x="914400" y="1143000"/>
              <a:chExt cx="6934200" cy="3429000"/>
            </a:xfrm>
          </p:grpSpPr>
          <p:pic>
            <p:nvPicPr>
              <p:cNvPr id="8" name="Picture 2"/>
              <p:cNvPicPr>
                <a:picLocks noChangeAspect="1" noChangeArrowheads="1"/>
              </p:cNvPicPr>
              <p:nvPr/>
            </p:nvPicPr>
            <p:blipFill>
              <a:blip r:embed="rId3" cstate="print"/>
              <a:srcRect/>
              <a:stretch>
                <a:fillRect/>
              </a:stretch>
            </p:blipFill>
            <p:spPr bwMode="auto">
              <a:xfrm>
                <a:off x="927033" y="1149736"/>
                <a:ext cx="6908212" cy="3404683"/>
              </a:xfrm>
              <a:prstGeom prst="rect">
                <a:avLst/>
              </a:prstGeom>
              <a:noFill/>
              <a:ln w="9525">
                <a:solidFill>
                  <a:schemeClr val="accent6">
                    <a:lumMod val="75000"/>
                  </a:schemeClr>
                </a:solidFill>
                <a:miter lim="800000"/>
                <a:headEnd/>
                <a:tailEnd/>
              </a:ln>
            </p:spPr>
          </p:pic>
          <p:cxnSp>
            <p:nvCxnSpPr>
              <p:cNvPr id="9" name="Straight Connector 8"/>
              <p:cNvCxnSpPr/>
              <p:nvPr/>
            </p:nvCxnSpPr>
            <p:spPr bwMode="auto">
              <a:xfrm>
                <a:off x="1583473" y="2932772"/>
                <a:ext cx="5954751" cy="0"/>
              </a:xfrm>
              <a:prstGeom prst="line">
                <a:avLst/>
              </a:prstGeom>
              <a:noFill/>
              <a:ln w="28575" cap="flat" cmpd="sng" algn="ctr">
                <a:solidFill>
                  <a:srgbClr val="FF0000"/>
                </a:solidFill>
                <a:prstDash val="solid"/>
                <a:round/>
                <a:headEnd type="none" w="med" len="med"/>
                <a:tailEnd type="none" w="med" len="med"/>
              </a:ln>
              <a:effectLst/>
            </p:spPr>
          </p:cxnSp>
          <p:sp>
            <p:nvSpPr>
              <p:cNvPr id="10" name="Rectangle 9"/>
              <p:cNvSpPr/>
              <p:nvPr/>
            </p:nvSpPr>
            <p:spPr>
              <a:xfrm>
                <a:off x="3581400" y="1295400"/>
                <a:ext cx="426720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14400" y="1143000"/>
                <a:ext cx="6934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4400" y="4267200"/>
                <a:ext cx="6934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39000" y="3886200"/>
                <a:ext cx="60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bwMode="auto">
            <a:xfrm>
              <a:off x="903643" y="1323191"/>
              <a:ext cx="4959276" cy="3065930"/>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115888" marR="0" indent="-115888" algn="ctr" defTabSz="914400" rtl="0" eaLnBrk="1" fontAlgn="base" latinLnBrk="0" hangingPunct="1">
                <a:lnSpc>
                  <a:spcPct val="100000"/>
                </a:lnSpc>
                <a:spcBef>
                  <a:spcPct val="50000"/>
                </a:spcBef>
                <a:spcAft>
                  <a:spcPct val="0"/>
                </a:spcAft>
                <a:buClrTx/>
                <a:buSzTx/>
                <a:buNone/>
                <a:tabLst/>
              </a:pPr>
              <a:endParaRPr lang="en-US" b="1" dirty="0" smtClean="0">
                <a:solidFill>
                  <a:schemeClr val="bg1"/>
                </a:solidFill>
              </a:endParaRPr>
            </a:p>
          </p:txBody>
        </p:sp>
      </p:grpSp>
      <p:sp>
        <p:nvSpPr>
          <p:cNvPr id="14" name="Content Placeholder 2"/>
          <p:cNvSpPr txBox="1">
            <a:spLocks/>
          </p:cNvSpPr>
          <p:nvPr/>
        </p:nvSpPr>
        <p:spPr bwMode="auto">
          <a:xfrm>
            <a:off x="5165558" y="1228015"/>
            <a:ext cx="3705726" cy="4499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rPr>
              <a:t>Sector Móvil: ~396.2 millones </a:t>
            </a:r>
            <a:r>
              <a:rPr lang="es-PE" sz="1800" dirty="0" err="1" smtClean="0">
                <a:solidFill>
                  <a:srgbClr val="002060"/>
                </a:solidFill>
              </a:rPr>
              <a:t>est</a:t>
            </a:r>
            <a:r>
              <a:rPr lang="es-PE" sz="1800" dirty="0" smtClean="0">
                <a:solidFill>
                  <a:srgbClr val="002060"/>
                </a:solidFill>
              </a:rPr>
              <a:t>. Teléfonos móviles en el 2012</a:t>
            </a:r>
          </a:p>
          <a:p>
            <a:pPr marL="344488" lvl="1" indent="-119063">
              <a:spcBef>
                <a:spcPts val="0"/>
              </a:spcBef>
              <a:buFont typeface="Wingdings" pitchFamily="2" charset="2"/>
              <a:buChar char="ü"/>
            </a:pPr>
            <a:r>
              <a:rPr lang="es-PE" sz="1800" kern="0" dirty="0" smtClean="0">
                <a:solidFill>
                  <a:srgbClr val="002060"/>
                </a:solidFill>
              </a:rPr>
              <a:t>~68% penetración de mercado</a:t>
            </a:r>
          </a:p>
          <a:p>
            <a:pPr marL="344488" lvl="1" indent="-119063">
              <a:spcBef>
                <a:spcPts val="0"/>
              </a:spcBef>
              <a:buFont typeface="Wingdings" pitchFamily="2" charset="2"/>
              <a:buChar char="ü"/>
            </a:pPr>
            <a:r>
              <a:rPr lang="es-PE" sz="1800" kern="0" dirty="0" smtClean="0">
                <a:solidFill>
                  <a:srgbClr val="002060"/>
                </a:solidFill>
              </a:rPr>
              <a:t> varios países con mas teléfonos móviles que personas (incluyendo Guatemala, Brasil, Ecuador, Panamá, Perú...)</a:t>
            </a:r>
          </a:p>
          <a:p>
            <a:pPr marL="342900"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rPr>
              <a:t>Un aproximado de 77% de </a:t>
            </a:r>
            <a:r>
              <a:rPr lang="es-PE" sz="1800" dirty="0" err="1" smtClean="0">
                <a:solidFill>
                  <a:srgbClr val="002060"/>
                </a:solidFill>
              </a:rPr>
              <a:t>IFs</a:t>
            </a:r>
            <a:r>
              <a:rPr lang="es-PE" sz="1800" dirty="0" smtClean="0">
                <a:solidFill>
                  <a:srgbClr val="002060"/>
                </a:solidFill>
              </a:rPr>
              <a:t> con banca móvil como parte de su estrategia</a:t>
            </a:r>
          </a:p>
          <a:p>
            <a:pPr marL="342900"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rPr>
              <a:t>América Latina es el 13% del total mundial de 130 servicios de banca móvil comercial.</a:t>
            </a:r>
          </a:p>
        </p:txBody>
      </p:sp>
      <p:sp>
        <p:nvSpPr>
          <p:cNvPr id="5" name="ZoneTexte 4"/>
          <p:cNvSpPr txBox="1"/>
          <p:nvPr/>
        </p:nvSpPr>
        <p:spPr>
          <a:xfrm>
            <a:off x="182382" y="4516867"/>
            <a:ext cx="4533900" cy="261610"/>
          </a:xfrm>
          <a:prstGeom prst="rect">
            <a:avLst/>
          </a:prstGeom>
          <a:noFill/>
        </p:spPr>
        <p:txBody>
          <a:bodyPr wrap="square" rtlCol="0">
            <a:spAutoFit/>
          </a:bodyPr>
          <a:lstStyle/>
          <a:p>
            <a:pPr>
              <a:buNone/>
            </a:pPr>
            <a:r>
              <a:rPr lang="fr-FR" sz="1100" kern="0" dirty="0" err="1" smtClean="0">
                <a:solidFill>
                  <a:srgbClr val="002060"/>
                </a:solidFill>
              </a:rPr>
              <a:t>Fuente</a:t>
            </a:r>
            <a:r>
              <a:rPr lang="fr-FR" sz="1100" kern="0" dirty="0" smtClean="0">
                <a:solidFill>
                  <a:srgbClr val="002060"/>
                </a:solidFill>
              </a:rPr>
              <a:t>: BBVA </a:t>
            </a:r>
            <a:r>
              <a:rPr lang="fr-FR" sz="1100" kern="0" dirty="0" err="1" smtClean="0">
                <a:solidFill>
                  <a:srgbClr val="002060"/>
                </a:solidFill>
              </a:rPr>
              <a:t>Research</a:t>
            </a:r>
            <a:r>
              <a:rPr lang="fr-FR" sz="1100" kern="0" dirty="0" smtClean="0">
                <a:solidFill>
                  <a:srgbClr val="002060"/>
                </a:solidFill>
              </a:rPr>
              <a:t> &amp; Global </a:t>
            </a:r>
            <a:r>
              <a:rPr lang="fr-FR" sz="1100" kern="0" dirty="0" err="1" smtClean="0">
                <a:solidFill>
                  <a:srgbClr val="002060"/>
                </a:solidFill>
              </a:rPr>
              <a:t>Findex</a:t>
            </a:r>
            <a:r>
              <a:rPr lang="fr-FR" sz="1100" kern="0" dirty="0" smtClean="0">
                <a:solidFill>
                  <a:srgbClr val="002060"/>
                </a:solidFill>
              </a:rPr>
              <a:t> 2011 data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ChangeArrowheads="1"/>
          </p:cNvSpPr>
          <p:nvPr/>
        </p:nvSpPr>
        <p:spPr bwMode="auto">
          <a:xfrm>
            <a:off x="386336" y="737182"/>
            <a:ext cx="8252823" cy="4591050"/>
          </a:xfrm>
          <a:prstGeom prst="rect">
            <a:avLst/>
          </a:prstGeom>
          <a:noFill/>
          <a:ln w="9525">
            <a:noFill/>
            <a:miter lim="800000"/>
            <a:headEnd/>
            <a:tailEnd/>
          </a:ln>
        </p:spPr>
        <p:txBody>
          <a:bodyPr/>
          <a:lstStyle/>
          <a:p>
            <a:pPr marL="342900"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342900"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latin typeface="+mj-lt"/>
              </a:rPr>
              <a:t>Operaciones más populares: recarga tiempo aire, pago de cuentas y transferencias nacionales. Algunas </a:t>
            </a:r>
            <a:r>
              <a:rPr lang="es-PE" sz="1800" dirty="0" err="1" smtClean="0">
                <a:solidFill>
                  <a:srgbClr val="002060"/>
                </a:solidFill>
                <a:latin typeface="+mj-lt"/>
              </a:rPr>
              <a:t>IFs</a:t>
            </a:r>
            <a:r>
              <a:rPr lang="es-PE" sz="1800" dirty="0" smtClean="0">
                <a:solidFill>
                  <a:srgbClr val="002060"/>
                </a:solidFill>
                <a:latin typeface="+mj-lt"/>
              </a:rPr>
              <a:t> ofrecen pago de préstamos, pagos de gobierno y pago de planillas.</a:t>
            </a:r>
          </a:p>
          <a:p>
            <a:pPr marL="342900" indent="-342900" eaLnBrk="0" hangingPunct="0">
              <a:lnSpc>
                <a:spcPct val="110000"/>
              </a:lnSpc>
              <a:spcBef>
                <a:spcPct val="20000"/>
              </a:spcBef>
              <a:buClr>
                <a:srgbClr val="C00000"/>
              </a:buClr>
              <a:buSzPct val="90000"/>
              <a:buFont typeface="Wingdings" pitchFamily="2" charset="2"/>
              <a:buChar char="§"/>
            </a:pPr>
            <a:r>
              <a:rPr lang="es-PE" sz="1800" dirty="0" err="1" smtClean="0">
                <a:solidFill>
                  <a:srgbClr val="002060"/>
                </a:solidFill>
                <a:latin typeface="+mj-lt"/>
              </a:rPr>
              <a:t>Sep</a:t>
            </a:r>
            <a:r>
              <a:rPr lang="es-PE" sz="1800" dirty="0" smtClean="0">
                <a:solidFill>
                  <a:srgbClr val="002060"/>
                </a:solidFill>
                <a:latin typeface="+mj-lt"/>
              </a:rPr>
              <a:t> 2011: Bancos Centrales y Reguladores firman declaración Maya (Inclusión Financiera) para crear ambiente propicio de aumento de acceso y reducción de costos  (Brasil, Chile, Colombia, Ecuador, El Salvador, Guatemala, Jamaica, México, Panamá, Paraguay y Perú)</a:t>
            </a:r>
          </a:p>
          <a:p>
            <a:pPr marL="344488" lvl="1" indent="-119063">
              <a:spcBef>
                <a:spcPts val="0"/>
              </a:spcBef>
            </a:pPr>
            <a:endParaRPr lang="en-GB" sz="1400" kern="0" dirty="0" smtClean="0">
              <a:solidFill>
                <a:srgbClr val="002060"/>
              </a:solidFill>
            </a:endParaRPr>
          </a:p>
          <a:p>
            <a:pPr marL="342900"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latin typeface="+mj-lt"/>
              </a:rPr>
              <a:t>Ambiente Propicio:</a:t>
            </a:r>
          </a:p>
          <a:p>
            <a:pPr marL="342900" indent="-342900" eaLnBrk="0" hangingPunct="0">
              <a:lnSpc>
                <a:spcPct val="110000"/>
              </a:lnSpc>
              <a:spcBef>
                <a:spcPct val="20000"/>
              </a:spcBef>
              <a:buClr>
                <a:srgbClr val="C00000"/>
              </a:buClr>
              <a:buSzPct val="90000"/>
              <a:buNone/>
            </a:pPr>
            <a:r>
              <a:rPr lang="es-PE" sz="1800" dirty="0" smtClean="0">
                <a:solidFill>
                  <a:srgbClr val="002060"/>
                </a:solidFill>
                <a:latin typeface="+mj-lt"/>
              </a:rPr>
              <a:t>	Además de la regulación y la oferta adecuada de proveedores / operadores, están:</a:t>
            </a:r>
          </a:p>
          <a:p>
            <a:pPr marL="800100" lvl="1"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latin typeface="+mj-lt"/>
              </a:rPr>
              <a:t>La generación de redes de distribución adecuadas – pequeños negocios fuera de zonas urbanas, además de las redes ofrecidas por los operadores.</a:t>
            </a:r>
          </a:p>
          <a:p>
            <a:pPr marL="800100" lvl="1"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latin typeface="+mj-lt"/>
              </a:rPr>
              <a:t>Productos adecuados al segmento BOP , además de los tradicionales</a:t>
            </a:r>
          </a:p>
          <a:p>
            <a:pPr marL="800100" lvl="1" indent="-342900" eaLnBrk="0" hangingPunct="0">
              <a:lnSpc>
                <a:spcPct val="110000"/>
              </a:lnSpc>
              <a:spcBef>
                <a:spcPct val="20000"/>
              </a:spcBef>
              <a:buClr>
                <a:srgbClr val="C00000"/>
              </a:buClr>
              <a:buSzPct val="90000"/>
              <a:buNone/>
            </a:pPr>
            <a:endParaRPr lang="es-PE" sz="1800" dirty="0" smtClean="0">
              <a:solidFill>
                <a:srgbClr val="002060"/>
              </a:solidFill>
              <a:latin typeface="+mj-lt"/>
            </a:endParaRPr>
          </a:p>
          <a:p>
            <a:pPr marL="800100" lvl="1"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800100" lvl="1"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800100" lvl="1"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800100" lvl="1"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800100" lvl="1"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800100" lvl="1"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800100" lvl="1" indent="-342900" eaLnBrk="0" hangingPunct="0">
              <a:lnSpc>
                <a:spcPct val="110000"/>
              </a:lnSpc>
              <a:spcBef>
                <a:spcPct val="20000"/>
              </a:spcBef>
              <a:buClr>
                <a:srgbClr val="C00000"/>
              </a:buClr>
              <a:buSzPct val="90000"/>
              <a:buNone/>
            </a:pPr>
            <a:endParaRPr lang="es-PE" sz="1800" dirty="0" smtClean="0">
              <a:solidFill>
                <a:srgbClr val="002060"/>
              </a:solidFill>
              <a:latin typeface="+mj-lt"/>
            </a:endParaRPr>
          </a:p>
          <a:p>
            <a:pPr marL="800100" lvl="1"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342900" indent="-342900" eaLnBrk="0" hangingPunct="0">
              <a:lnSpc>
                <a:spcPct val="110000"/>
              </a:lnSpc>
              <a:spcBef>
                <a:spcPct val="20000"/>
              </a:spcBef>
              <a:buClr>
                <a:srgbClr val="C00000"/>
              </a:buClr>
              <a:buSzPct val="90000"/>
              <a:buNone/>
            </a:pPr>
            <a:endParaRPr lang="es-PE" sz="1800" dirty="0" smtClean="0">
              <a:solidFill>
                <a:srgbClr val="002060"/>
              </a:solidFill>
              <a:latin typeface="+mj-lt"/>
            </a:endParaRPr>
          </a:p>
          <a:p>
            <a:pPr marL="342900"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342900"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342900"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p:txBody>
      </p:sp>
      <p:sp>
        <p:nvSpPr>
          <p:cNvPr id="8" name="Rectangle 7"/>
          <p:cNvSpPr>
            <a:spLocks noChangeAspect="1" noChangeArrowheads="1"/>
          </p:cNvSpPr>
          <p:nvPr/>
        </p:nvSpPr>
        <p:spPr bwMode="auto">
          <a:xfrm>
            <a:off x="312738" y="369888"/>
            <a:ext cx="8229600" cy="488950"/>
          </a:xfrm>
          <a:prstGeom prst="rect">
            <a:avLst/>
          </a:prstGeom>
          <a:noFill/>
          <a:ln w="9525">
            <a:noFill/>
            <a:miter lim="800000"/>
            <a:headEnd/>
            <a:tailEnd/>
          </a:ln>
        </p:spPr>
        <p:txBody>
          <a:bodyPr anchor="ctr"/>
          <a:lstStyle/>
          <a:p>
            <a:pPr eaLnBrk="0" hangingPunct="0">
              <a:buNone/>
            </a:pPr>
            <a:r>
              <a:rPr lang="es-PE" sz="1800" b="1" dirty="0" smtClean="0">
                <a:solidFill>
                  <a:srgbClr val="014C6D"/>
                </a:solidFill>
                <a:latin typeface="+mj-lt"/>
                <a:ea typeface="+mj-ea"/>
                <a:cs typeface="+mj-cs"/>
              </a:rPr>
              <a:t>Generalidades de la Región </a:t>
            </a:r>
            <a:endParaRPr lang="es-PE" sz="1800" b="1" dirty="0">
              <a:solidFill>
                <a:srgbClr val="014C6D"/>
              </a:solidFill>
              <a:latin typeface="+mj-lt"/>
              <a:ea typeface="+mj-ea"/>
              <a:cs typeface="+mj-cs"/>
            </a:endParaRPr>
          </a:p>
        </p:txBody>
      </p:sp>
      <p:sp>
        <p:nvSpPr>
          <p:cNvPr id="1546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368663" y="2785742"/>
            <a:ext cx="7482114" cy="3510552"/>
          </a:xfrm>
          <a:prstGeom prst="rect">
            <a:avLst/>
          </a:prstGeom>
          <a:noFill/>
          <a:ln w="9525">
            <a:noFill/>
            <a:miter lim="800000"/>
            <a:headEnd/>
            <a:tailEnd/>
          </a:ln>
        </p:spPr>
        <p:txBody>
          <a:bodyPr/>
          <a:lstStyle/>
          <a:p>
            <a:pPr marL="342900"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342900" indent="-342900" eaLnBrk="0" hangingPunct="0">
              <a:lnSpc>
                <a:spcPct val="110000"/>
              </a:lnSpc>
              <a:spcBef>
                <a:spcPct val="20000"/>
              </a:spcBef>
              <a:buClr>
                <a:srgbClr val="C00000"/>
              </a:buClr>
              <a:buSzPct val="90000"/>
              <a:buNone/>
            </a:pPr>
            <a:endParaRPr lang="es-PE" sz="1800" dirty="0" smtClean="0">
              <a:solidFill>
                <a:srgbClr val="002060"/>
              </a:solidFill>
              <a:latin typeface="+mj-lt"/>
            </a:endParaRPr>
          </a:p>
          <a:p>
            <a:pPr marL="342900"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p:txBody>
      </p:sp>
      <p:pic>
        <p:nvPicPr>
          <p:cNvPr id="10242" name="Picture 2" descr="Banca móvil en Latinoamérica"/>
          <p:cNvPicPr>
            <a:picLocks noChangeAspect="1" noChangeArrowheads="1"/>
          </p:cNvPicPr>
          <p:nvPr/>
        </p:nvPicPr>
        <p:blipFill>
          <a:blip r:embed="rId3" cstate="print"/>
          <a:srcRect/>
          <a:stretch>
            <a:fillRect/>
          </a:stretch>
        </p:blipFill>
        <p:spPr bwMode="auto">
          <a:xfrm>
            <a:off x="63500" y="8934450"/>
            <a:ext cx="4381500" cy="2819400"/>
          </a:xfrm>
          <a:prstGeom prst="rect">
            <a:avLst/>
          </a:prstGeom>
          <a:noFill/>
        </p:spPr>
      </p:pic>
      <p:sp>
        <p:nvSpPr>
          <p:cNvPr id="10" name="Slide Number Placeholder 5"/>
          <p:cNvSpPr>
            <a:spLocks noGrp="1"/>
          </p:cNvSpPr>
          <p:nvPr>
            <p:ph type="sldNum" sz="quarter" idx="4294967295"/>
          </p:nvPr>
        </p:nvSpPr>
        <p:spPr>
          <a:xfrm>
            <a:off x="3632200" y="6419683"/>
            <a:ext cx="1884363" cy="279400"/>
          </a:xfrm>
          <a:prstGeom prst="rect">
            <a:avLst/>
          </a:prstGeom>
          <a:noFill/>
        </p:spPr>
        <p:txBody>
          <a:bodyPr/>
          <a:lstStyle/>
          <a:p>
            <a:pPr algn="ctr">
              <a:spcBef>
                <a:spcPct val="0"/>
              </a:spcBef>
              <a:buNone/>
            </a:pPr>
            <a:fld id="{AE8E1CD7-1FF5-4383-9650-73E00876F938}" type="slidenum">
              <a:rPr lang="en-US" sz="1100" b="1" smtClean="0">
                <a:solidFill>
                  <a:schemeClr val="bg1"/>
                </a:solidFill>
              </a:rPr>
              <a:pPr algn="ctr">
                <a:spcBef>
                  <a:spcPct val="0"/>
                </a:spcBef>
                <a:buNone/>
              </a:pPr>
              <a:t>22</a:t>
            </a:fld>
            <a:endParaRPr lang="en-US" sz="1100" b="1"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38" y="477050"/>
            <a:ext cx="8229600" cy="436562"/>
          </a:xfrm>
        </p:spPr>
        <p:txBody>
          <a:bodyPr/>
          <a:lstStyle/>
          <a:p>
            <a:pPr algn="l"/>
            <a:r>
              <a:rPr lang="es-PE" sz="2400" dirty="0" smtClean="0"/>
              <a:t>Iniciativas más notables de Banca Móvil en la Región</a:t>
            </a:r>
            <a:endParaRPr lang="es-PE" sz="2400" dirty="0"/>
          </a:p>
        </p:txBody>
      </p:sp>
      <p:grpSp>
        <p:nvGrpSpPr>
          <p:cNvPr id="3" name="Groupe 24"/>
          <p:cNvGrpSpPr/>
          <p:nvPr/>
        </p:nvGrpSpPr>
        <p:grpSpPr>
          <a:xfrm>
            <a:off x="812800" y="1346200"/>
            <a:ext cx="7734300" cy="1346200"/>
            <a:chOff x="812800" y="736600"/>
            <a:chExt cx="7734300" cy="1346200"/>
          </a:xfrm>
        </p:grpSpPr>
        <p:sp>
          <p:nvSpPr>
            <p:cNvPr id="6" name="Rectangle à coins arrondis 5"/>
            <p:cNvSpPr/>
            <p:nvPr/>
          </p:nvSpPr>
          <p:spPr bwMode="auto">
            <a:xfrm>
              <a:off x="812800" y="736600"/>
              <a:ext cx="1536700" cy="1346200"/>
            </a:xfrm>
            <a:prstGeom prst="roundRect">
              <a:avLst/>
            </a:prstGeom>
            <a:noFill/>
            <a:ln w="9525" cap="flat" cmpd="sng" algn="ctr">
              <a:solidFill>
                <a:srgbClr val="01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None/>
                <a:tabLst/>
              </a:pPr>
              <a:endParaRPr kumimoji="0" lang="es-PE"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7" name="Rectangle 6"/>
            <p:cNvSpPr/>
            <p:nvPr/>
          </p:nvSpPr>
          <p:spPr bwMode="auto">
            <a:xfrm>
              <a:off x="2476500" y="736600"/>
              <a:ext cx="6070600" cy="1346200"/>
            </a:xfrm>
            <a:prstGeom prst="rect">
              <a:avLst/>
            </a:prstGeom>
            <a:noFill/>
            <a:ln w="9525" cap="flat" cmpd="sng" algn="ctr">
              <a:solidFill>
                <a:srgbClr val="01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smtClean="0">
                  <a:solidFill>
                    <a:srgbClr val="002060"/>
                  </a:solidFill>
                  <a:latin typeface="+mn-lt"/>
                  <a:cs typeface="+mn-cs"/>
                </a:rPr>
                <a:t>País: </a:t>
              </a:r>
              <a:r>
                <a:rPr lang="es-PE" sz="1400" kern="0" dirty="0" err="1" smtClean="0">
                  <a:solidFill>
                    <a:srgbClr val="002060"/>
                  </a:solidFill>
                  <a:latin typeface="+mn-lt"/>
                  <a:cs typeface="+mn-cs"/>
                </a:rPr>
                <a:t>Haiti</a:t>
              </a:r>
              <a:r>
                <a:rPr lang="es-PE" sz="1400" kern="0" dirty="0" smtClean="0">
                  <a:solidFill>
                    <a:srgbClr val="002060"/>
                  </a:solidFill>
                  <a:latin typeface="+mn-lt"/>
                  <a:cs typeface="+mn-cs"/>
                </a:rPr>
                <a:t> – lanzada en 11/2010</a:t>
              </a:r>
            </a:p>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smtClean="0">
                  <a:solidFill>
                    <a:srgbClr val="002060"/>
                  </a:solidFill>
                  <a:latin typeface="+mn-lt"/>
                  <a:cs typeface="+mn-cs"/>
                </a:rPr>
                <a:t>&gt;900,000 usuarios registrados en 2012 (~10% penetración)</a:t>
              </a:r>
            </a:p>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smtClean="0">
                  <a:solidFill>
                    <a:srgbClr val="002060"/>
                  </a:solidFill>
                  <a:latin typeface="+mn-lt"/>
                  <a:cs typeface="+mn-cs"/>
                </a:rPr>
                <a:t>Oferta de Productos: transferencias P2P, Pago servicios, recargas, B2C</a:t>
              </a:r>
            </a:p>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err="1" smtClean="0">
                  <a:solidFill>
                    <a:srgbClr val="002060"/>
                  </a:solidFill>
                  <a:latin typeface="+mn-lt"/>
                  <a:cs typeface="+mn-cs"/>
                </a:rPr>
                <a:t>Telco</a:t>
              </a:r>
              <a:r>
                <a:rPr lang="es-PE" sz="1400" kern="0" dirty="0" smtClean="0">
                  <a:solidFill>
                    <a:srgbClr val="002060"/>
                  </a:solidFill>
                  <a:latin typeface="+mn-lt"/>
                  <a:cs typeface="+mn-cs"/>
                </a:rPr>
                <a:t>: </a:t>
              </a:r>
              <a:r>
                <a:rPr lang="es-PE" sz="1400" kern="0" dirty="0" err="1" smtClean="0">
                  <a:solidFill>
                    <a:srgbClr val="002060"/>
                  </a:solidFill>
                  <a:latin typeface="+mn-lt"/>
                  <a:cs typeface="+mn-cs"/>
                </a:rPr>
                <a:t>Digicel</a:t>
              </a:r>
              <a:endParaRPr lang="es-PE" sz="1400" kern="0" dirty="0" smtClean="0">
                <a:solidFill>
                  <a:srgbClr val="002060"/>
                </a:solidFill>
                <a:latin typeface="+mn-lt"/>
                <a:cs typeface="+mn-cs"/>
              </a:endParaRPr>
            </a:p>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smtClean="0">
                  <a:solidFill>
                    <a:srgbClr val="002060"/>
                  </a:solidFill>
                  <a:latin typeface="+mn-lt"/>
                  <a:cs typeface="+mn-cs"/>
                </a:rPr>
                <a:t>Socio Tecnología: </a:t>
              </a:r>
              <a:r>
                <a:rPr lang="es-PE" sz="1400" kern="0" dirty="0" err="1" smtClean="0">
                  <a:solidFill>
                    <a:srgbClr val="002060"/>
                  </a:solidFill>
                  <a:latin typeface="+mn-lt"/>
                  <a:cs typeface="+mn-cs"/>
                </a:rPr>
                <a:t>Utiba</a:t>
              </a:r>
              <a:r>
                <a:rPr lang="es-PE" sz="1400" kern="0" dirty="0" smtClean="0">
                  <a:solidFill>
                    <a:srgbClr val="002060"/>
                  </a:solidFill>
                  <a:latin typeface="+mn-lt"/>
                  <a:cs typeface="+mn-cs"/>
                </a:rPr>
                <a:t> </a:t>
              </a:r>
            </a:p>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smtClean="0">
                  <a:solidFill>
                    <a:srgbClr val="002060"/>
                  </a:solidFill>
                  <a:latin typeface="+mn-lt"/>
                  <a:cs typeface="+mn-cs"/>
                </a:rPr>
                <a:t>Banco: </a:t>
              </a:r>
              <a:r>
                <a:rPr lang="es-PE" sz="1400" kern="0" dirty="0" err="1" smtClean="0">
                  <a:solidFill>
                    <a:srgbClr val="002060"/>
                  </a:solidFill>
                  <a:latin typeface="+mn-lt"/>
                  <a:cs typeface="+mn-cs"/>
                </a:rPr>
                <a:t>ScotiaBank</a:t>
              </a:r>
              <a:endParaRPr lang="es-PE" sz="1400" kern="0" dirty="0" smtClean="0">
                <a:solidFill>
                  <a:srgbClr val="002060"/>
                </a:solidFill>
                <a:latin typeface="+mn-lt"/>
                <a:cs typeface="+mn-cs"/>
              </a:endParaRPr>
            </a:p>
            <a:p>
              <a:pPr marL="115888" marR="0" indent="-115888" algn="l" defTabSz="914400" rtl="0" eaLnBrk="1" fontAlgn="base" latinLnBrk="0" hangingPunct="1">
                <a:lnSpc>
                  <a:spcPct val="100000"/>
                </a:lnSpc>
                <a:spcBef>
                  <a:spcPts val="0"/>
                </a:spcBef>
                <a:spcAft>
                  <a:spcPct val="0"/>
                </a:spcAft>
                <a:buClrTx/>
                <a:buSzTx/>
                <a:buFontTx/>
                <a:buChar char="•"/>
                <a:tabLst/>
              </a:pPr>
              <a:endParaRPr lang="es-PE" sz="1400" kern="0" dirty="0" smtClean="0">
                <a:solidFill>
                  <a:srgbClr val="002060"/>
                </a:solidFill>
                <a:latin typeface="+mn-lt"/>
                <a:cs typeface="+mn-cs"/>
              </a:endParaRPr>
            </a:p>
          </p:txBody>
        </p:sp>
        <p:pic>
          <p:nvPicPr>
            <p:cNvPr id="2050" name="Picture 2" descr="http://10kont.com/img/cms/logo_tchotcho.jpg"/>
            <p:cNvPicPr>
              <a:picLocks noChangeAspect="1" noChangeArrowheads="1"/>
            </p:cNvPicPr>
            <p:nvPr/>
          </p:nvPicPr>
          <p:blipFill>
            <a:blip r:embed="rId3" cstate="print"/>
            <a:srcRect/>
            <a:stretch>
              <a:fillRect/>
            </a:stretch>
          </p:blipFill>
          <p:spPr bwMode="auto">
            <a:xfrm>
              <a:off x="900113" y="990600"/>
              <a:ext cx="1362075" cy="838200"/>
            </a:xfrm>
            <a:prstGeom prst="rect">
              <a:avLst/>
            </a:prstGeom>
            <a:noFill/>
          </p:spPr>
        </p:pic>
      </p:grpSp>
      <p:grpSp>
        <p:nvGrpSpPr>
          <p:cNvPr id="4" name="Groupe 23"/>
          <p:cNvGrpSpPr/>
          <p:nvPr/>
        </p:nvGrpSpPr>
        <p:grpSpPr>
          <a:xfrm>
            <a:off x="812800" y="2743200"/>
            <a:ext cx="7734300" cy="1346200"/>
            <a:chOff x="812800" y="2120900"/>
            <a:chExt cx="7734300" cy="1346200"/>
          </a:xfrm>
        </p:grpSpPr>
        <p:sp>
          <p:nvSpPr>
            <p:cNvPr id="8" name="Rectangle à coins arrondis 7"/>
            <p:cNvSpPr/>
            <p:nvPr/>
          </p:nvSpPr>
          <p:spPr bwMode="auto">
            <a:xfrm>
              <a:off x="812800" y="2120900"/>
              <a:ext cx="1536700" cy="1346200"/>
            </a:xfrm>
            <a:prstGeom prst="roundRect">
              <a:avLst/>
            </a:prstGeom>
            <a:noFill/>
            <a:ln w="9525" cap="flat" cmpd="sng" algn="ctr">
              <a:solidFill>
                <a:srgbClr val="01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None/>
                <a:tabLst/>
              </a:pPr>
              <a:endParaRPr kumimoji="0" lang="es-PE"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9" name="Rectangle 8"/>
            <p:cNvSpPr/>
            <p:nvPr/>
          </p:nvSpPr>
          <p:spPr bwMode="auto">
            <a:xfrm>
              <a:off x="2476500" y="2120900"/>
              <a:ext cx="6070600" cy="1346200"/>
            </a:xfrm>
            <a:prstGeom prst="rect">
              <a:avLst/>
            </a:prstGeom>
            <a:noFill/>
            <a:ln w="9525" cap="flat" cmpd="sng" algn="ctr">
              <a:solidFill>
                <a:srgbClr val="01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smtClean="0">
                  <a:solidFill>
                    <a:srgbClr val="002060"/>
                  </a:solidFill>
                  <a:latin typeface="+mn-lt"/>
                  <a:cs typeface="+mn-cs"/>
                </a:rPr>
                <a:t>País: Paraguay – lanzada en 07/2010</a:t>
              </a:r>
            </a:p>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smtClean="0">
                  <a:solidFill>
                    <a:srgbClr val="002060"/>
                  </a:solidFill>
                  <a:latin typeface="+mn-lt"/>
                  <a:cs typeface="+mn-cs"/>
                </a:rPr>
                <a:t>~700,000 usuarios registrados en  2012 (60,000 usuarios activos)</a:t>
              </a:r>
            </a:p>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smtClean="0">
                  <a:solidFill>
                    <a:srgbClr val="002060"/>
                  </a:solidFill>
                  <a:latin typeface="+mn-lt"/>
                  <a:cs typeface="+mn-cs"/>
                </a:rPr>
                <a:t>Oferta de productos: transferencias P2P, Remesas</a:t>
              </a:r>
            </a:p>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err="1" smtClean="0">
                  <a:solidFill>
                    <a:srgbClr val="002060"/>
                  </a:solidFill>
                  <a:latin typeface="+mn-lt"/>
                  <a:cs typeface="+mn-cs"/>
                </a:rPr>
                <a:t>Telco</a:t>
              </a:r>
              <a:r>
                <a:rPr lang="es-PE" sz="1400" kern="0" dirty="0" smtClean="0">
                  <a:solidFill>
                    <a:srgbClr val="002060"/>
                  </a:solidFill>
                  <a:latin typeface="+mn-lt"/>
                  <a:cs typeface="+mn-cs"/>
                </a:rPr>
                <a:t>: </a:t>
              </a:r>
              <a:r>
                <a:rPr lang="es-PE" sz="1400" kern="0" dirty="0" err="1" smtClean="0">
                  <a:solidFill>
                    <a:srgbClr val="002060"/>
                  </a:solidFill>
                  <a:latin typeface="+mn-lt"/>
                  <a:cs typeface="+mn-cs"/>
                </a:rPr>
                <a:t>Tigo</a:t>
              </a:r>
              <a:r>
                <a:rPr lang="es-PE" sz="1400" kern="0" dirty="0" smtClean="0">
                  <a:solidFill>
                    <a:srgbClr val="002060"/>
                  </a:solidFill>
                  <a:latin typeface="+mn-lt"/>
                  <a:cs typeface="+mn-cs"/>
                </a:rPr>
                <a:t> </a:t>
              </a:r>
              <a:r>
                <a:rPr lang="es-PE" sz="1400" kern="0" dirty="0" smtClean="0">
                  <a:solidFill>
                    <a:srgbClr val="002060"/>
                  </a:solidFill>
                </a:rPr>
                <a:t>(</a:t>
              </a:r>
              <a:r>
                <a:rPr lang="es-PE" sz="1400" kern="0" dirty="0" err="1" smtClean="0">
                  <a:solidFill>
                    <a:srgbClr val="002060"/>
                  </a:solidFill>
                </a:rPr>
                <a:t>tambien</a:t>
              </a:r>
              <a:r>
                <a:rPr lang="es-PE" sz="1400" kern="0" dirty="0" smtClean="0">
                  <a:solidFill>
                    <a:srgbClr val="002060"/>
                  </a:solidFill>
                </a:rPr>
                <a:t> </a:t>
              </a:r>
              <a:r>
                <a:rPr lang="es-PE" sz="1400" kern="0" dirty="0" err="1" smtClean="0">
                  <a:solidFill>
                    <a:srgbClr val="002060"/>
                  </a:solidFill>
                </a:rPr>
                <a:t>Tigo</a:t>
              </a:r>
              <a:r>
                <a:rPr lang="es-PE" sz="1400" kern="0" dirty="0" smtClean="0">
                  <a:solidFill>
                    <a:srgbClr val="002060"/>
                  </a:solidFill>
                </a:rPr>
                <a:t> Money in Guatemala, Honduras, El Salvador)</a:t>
              </a:r>
              <a:endParaRPr lang="es-PE" sz="1400" kern="0" dirty="0" smtClean="0">
                <a:solidFill>
                  <a:srgbClr val="002060"/>
                </a:solidFill>
                <a:latin typeface="+mn-lt"/>
                <a:cs typeface="+mn-cs"/>
              </a:endParaRPr>
            </a:p>
            <a:p>
              <a:pPr marL="115888" indent="-115888">
                <a:spcBef>
                  <a:spcPts val="0"/>
                </a:spcBef>
              </a:pPr>
              <a:r>
                <a:rPr lang="es-PE" sz="1400" kern="0" dirty="0" smtClean="0">
                  <a:solidFill>
                    <a:srgbClr val="002060"/>
                  </a:solidFill>
                </a:rPr>
                <a:t>Socio Tecnología: </a:t>
              </a:r>
              <a:r>
                <a:rPr lang="es-PE" sz="1400" kern="0" dirty="0" err="1" smtClean="0">
                  <a:solidFill>
                    <a:srgbClr val="002060"/>
                  </a:solidFill>
                  <a:latin typeface="+mn-lt"/>
                  <a:cs typeface="+mn-cs"/>
                </a:rPr>
                <a:t>Utiba</a:t>
              </a:r>
              <a:endParaRPr lang="es-PE" sz="1400" kern="0" dirty="0" smtClean="0">
                <a:solidFill>
                  <a:srgbClr val="002060"/>
                </a:solidFill>
                <a:latin typeface="+mn-lt"/>
                <a:cs typeface="+mn-cs"/>
              </a:endParaRPr>
            </a:p>
            <a:p>
              <a:pPr marL="115888" indent="-115888">
                <a:spcBef>
                  <a:spcPts val="0"/>
                </a:spcBef>
              </a:pPr>
              <a:r>
                <a:rPr lang="es-PE" sz="1400" kern="0" dirty="0" smtClean="0">
                  <a:solidFill>
                    <a:srgbClr val="002060"/>
                  </a:solidFill>
                </a:rPr>
                <a:t>Banco: </a:t>
              </a:r>
              <a:r>
                <a:rPr lang="es-PE" sz="1400" kern="0" dirty="0" smtClean="0">
                  <a:solidFill>
                    <a:srgbClr val="002060"/>
                  </a:solidFill>
                  <a:latin typeface="+mn-lt"/>
                  <a:cs typeface="+mn-cs"/>
                </a:rPr>
                <a:t>Banco Continental, </a:t>
              </a:r>
              <a:r>
                <a:rPr lang="es-PE" sz="1400" kern="0" dirty="0" err="1" smtClean="0">
                  <a:solidFill>
                    <a:srgbClr val="002060"/>
                  </a:solidFill>
                  <a:latin typeface="+mn-lt"/>
                  <a:cs typeface="+mn-cs"/>
                </a:rPr>
                <a:t>Unibanco</a:t>
              </a:r>
              <a:r>
                <a:rPr lang="es-PE" sz="1400" kern="0" dirty="0" smtClean="0">
                  <a:solidFill>
                    <a:srgbClr val="002060"/>
                  </a:solidFill>
                  <a:latin typeface="+mn-lt"/>
                  <a:cs typeface="+mn-cs"/>
                </a:rPr>
                <a:t>, </a:t>
              </a:r>
              <a:r>
                <a:rPr lang="es-PE" sz="1400" kern="0" dirty="0" err="1" smtClean="0">
                  <a:solidFill>
                    <a:srgbClr val="002060"/>
                  </a:solidFill>
                  <a:latin typeface="+mn-lt"/>
                  <a:cs typeface="+mn-cs"/>
                </a:rPr>
                <a:t>Vision</a:t>
              </a:r>
              <a:r>
                <a:rPr lang="es-PE" sz="1400" kern="0" dirty="0" smtClean="0">
                  <a:solidFill>
                    <a:srgbClr val="002060"/>
                  </a:solidFill>
                  <a:latin typeface="+mn-lt"/>
                  <a:cs typeface="+mn-cs"/>
                </a:rPr>
                <a:t> Banco</a:t>
              </a:r>
            </a:p>
            <a:p>
              <a:pPr marL="115888" marR="0" indent="-115888" algn="l" defTabSz="914400" rtl="0" eaLnBrk="1" fontAlgn="base" latinLnBrk="0" hangingPunct="1">
                <a:lnSpc>
                  <a:spcPct val="100000"/>
                </a:lnSpc>
                <a:spcBef>
                  <a:spcPts val="0"/>
                </a:spcBef>
                <a:spcAft>
                  <a:spcPct val="0"/>
                </a:spcAft>
                <a:buClrTx/>
                <a:buSzTx/>
                <a:buFontTx/>
                <a:buChar char="•"/>
                <a:tabLst/>
              </a:pPr>
              <a:endParaRPr lang="es-PE" sz="1400" kern="0" dirty="0" smtClean="0">
                <a:solidFill>
                  <a:srgbClr val="002060"/>
                </a:solidFill>
                <a:latin typeface="+mn-lt"/>
                <a:cs typeface="+mn-cs"/>
              </a:endParaRPr>
            </a:p>
          </p:txBody>
        </p:sp>
        <p:pic>
          <p:nvPicPr>
            <p:cNvPr id="2052" name="Picture 4" descr="http://giros.tigo.com.py/contents/girostigohome.jpg"/>
            <p:cNvPicPr>
              <a:picLocks noChangeAspect="1" noChangeArrowheads="1"/>
            </p:cNvPicPr>
            <p:nvPr/>
          </p:nvPicPr>
          <p:blipFill>
            <a:blip r:embed="rId4" cstate="print"/>
            <a:srcRect/>
            <a:stretch>
              <a:fillRect/>
            </a:stretch>
          </p:blipFill>
          <p:spPr bwMode="auto">
            <a:xfrm>
              <a:off x="1050131" y="2317750"/>
              <a:ext cx="1062038" cy="952500"/>
            </a:xfrm>
            <a:prstGeom prst="rect">
              <a:avLst/>
            </a:prstGeom>
            <a:noFill/>
          </p:spPr>
        </p:pic>
      </p:grpSp>
      <p:grpSp>
        <p:nvGrpSpPr>
          <p:cNvPr id="5" name="Groupe 22"/>
          <p:cNvGrpSpPr/>
          <p:nvPr/>
        </p:nvGrpSpPr>
        <p:grpSpPr>
          <a:xfrm>
            <a:off x="812800" y="4140200"/>
            <a:ext cx="7734300" cy="1346200"/>
            <a:chOff x="812800" y="4140200"/>
            <a:chExt cx="7734300" cy="1346200"/>
          </a:xfrm>
        </p:grpSpPr>
        <p:sp>
          <p:nvSpPr>
            <p:cNvPr id="19" name="Rectangle à coins arrondis 18"/>
            <p:cNvSpPr/>
            <p:nvPr/>
          </p:nvSpPr>
          <p:spPr bwMode="auto">
            <a:xfrm>
              <a:off x="812800" y="4140200"/>
              <a:ext cx="1536700" cy="1346200"/>
            </a:xfrm>
            <a:prstGeom prst="roundRect">
              <a:avLst/>
            </a:prstGeom>
            <a:noFill/>
            <a:ln w="9525" cap="flat" cmpd="sng" algn="ctr">
              <a:solidFill>
                <a:srgbClr val="01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None/>
                <a:tabLst/>
              </a:pPr>
              <a:endParaRPr kumimoji="0" lang="es-PE"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0" name="Rectangle 19"/>
            <p:cNvSpPr/>
            <p:nvPr/>
          </p:nvSpPr>
          <p:spPr bwMode="auto">
            <a:xfrm>
              <a:off x="2476500" y="4140200"/>
              <a:ext cx="6070600" cy="1346200"/>
            </a:xfrm>
            <a:prstGeom prst="rect">
              <a:avLst/>
            </a:prstGeom>
            <a:noFill/>
            <a:ln w="9525" cap="flat" cmpd="sng" algn="ctr">
              <a:solidFill>
                <a:srgbClr val="014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ts val="0"/>
                </a:spcBef>
              </a:pPr>
              <a:r>
                <a:rPr lang="es-PE" sz="1400" kern="0" dirty="0" smtClean="0">
                  <a:solidFill>
                    <a:srgbClr val="002060"/>
                  </a:solidFill>
                </a:rPr>
                <a:t>País:</a:t>
              </a:r>
              <a:r>
                <a:rPr lang="es-PE" sz="1400" kern="0" dirty="0" smtClean="0">
                  <a:solidFill>
                    <a:srgbClr val="002060"/>
                  </a:solidFill>
                  <a:latin typeface="+mn-lt"/>
                  <a:cs typeface="+mn-cs"/>
                </a:rPr>
                <a:t> Colombia – </a:t>
              </a:r>
              <a:r>
                <a:rPr lang="es-PE" sz="1400" kern="0" dirty="0" err="1" smtClean="0">
                  <a:solidFill>
                    <a:srgbClr val="002060"/>
                  </a:solidFill>
                  <a:latin typeface="+mn-lt"/>
                  <a:cs typeface="+mn-cs"/>
                </a:rPr>
                <a:t>Launched</a:t>
              </a:r>
              <a:r>
                <a:rPr lang="es-PE" sz="1400" kern="0" dirty="0" smtClean="0">
                  <a:solidFill>
                    <a:srgbClr val="002060"/>
                  </a:solidFill>
                  <a:latin typeface="+mn-lt"/>
                  <a:cs typeface="+mn-cs"/>
                </a:rPr>
                <a:t> in 02/2011</a:t>
              </a:r>
            </a:p>
            <a:p>
              <a:pPr marL="115888" indent="-115888">
                <a:spcBef>
                  <a:spcPts val="0"/>
                </a:spcBef>
              </a:pPr>
              <a:r>
                <a:rPr lang="es-PE" sz="1400" kern="0" dirty="0" smtClean="0">
                  <a:solidFill>
                    <a:srgbClr val="002060"/>
                  </a:solidFill>
                  <a:latin typeface="+mn-lt"/>
                  <a:cs typeface="+mn-cs"/>
                </a:rPr>
                <a:t>&gt;600,000 </a:t>
              </a:r>
              <a:r>
                <a:rPr lang="es-PE" sz="1400" kern="0" dirty="0" smtClean="0">
                  <a:solidFill>
                    <a:srgbClr val="002060"/>
                  </a:solidFill>
                </a:rPr>
                <a:t>usuarios registrados en</a:t>
              </a:r>
              <a:r>
                <a:rPr lang="es-PE" sz="1400" kern="0" dirty="0" smtClean="0">
                  <a:solidFill>
                    <a:srgbClr val="002060"/>
                  </a:solidFill>
                  <a:latin typeface="+mn-lt"/>
                  <a:cs typeface="+mn-cs"/>
                </a:rPr>
                <a:t> 2012 (</a:t>
              </a:r>
              <a:r>
                <a:rPr lang="es-PE" sz="1400" kern="0" dirty="0" err="1" smtClean="0">
                  <a:solidFill>
                    <a:srgbClr val="002060"/>
                  </a:solidFill>
                  <a:latin typeface="+mn-lt"/>
                  <a:cs typeface="+mn-cs"/>
                </a:rPr>
                <a:t>within</a:t>
              </a:r>
              <a:r>
                <a:rPr lang="es-PE" sz="1400" kern="0" dirty="0" smtClean="0">
                  <a:solidFill>
                    <a:srgbClr val="002060"/>
                  </a:solidFill>
                  <a:latin typeface="+mn-lt"/>
                  <a:cs typeface="+mn-cs"/>
                </a:rPr>
                <a:t> 1year of </a:t>
              </a:r>
              <a:r>
                <a:rPr lang="es-PE" sz="1400" kern="0" dirty="0" err="1" smtClean="0">
                  <a:solidFill>
                    <a:srgbClr val="002060"/>
                  </a:solidFill>
                  <a:latin typeface="+mn-lt"/>
                  <a:cs typeface="+mn-cs"/>
                </a:rPr>
                <a:t>operations</a:t>
              </a:r>
              <a:r>
                <a:rPr lang="es-PE" sz="1400" kern="0" dirty="0" smtClean="0">
                  <a:solidFill>
                    <a:srgbClr val="002060"/>
                  </a:solidFill>
                  <a:latin typeface="+mn-lt"/>
                  <a:cs typeface="+mn-cs"/>
                </a:rPr>
                <a:t>)</a:t>
              </a:r>
            </a:p>
            <a:p>
              <a:pPr marL="115888" indent="-115888">
                <a:spcBef>
                  <a:spcPts val="0"/>
                </a:spcBef>
              </a:pPr>
              <a:r>
                <a:rPr lang="es-PE" sz="1400" kern="0" dirty="0" smtClean="0">
                  <a:solidFill>
                    <a:srgbClr val="002060"/>
                  </a:solidFill>
                </a:rPr>
                <a:t>Oferta de productos </a:t>
              </a:r>
              <a:r>
                <a:rPr lang="es-PE" sz="1400" kern="0" dirty="0" smtClean="0">
                  <a:solidFill>
                    <a:srgbClr val="002060"/>
                  </a:solidFill>
                  <a:latin typeface="+mn-lt"/>
                  <a:cs typeface="+mn-cs"/>
                </a:rPr>
                <a:t>: P2P transfer, Bill </a:t>
              </a:r>
              <a:r>
                <a:rPr lang="es-PE" sz="1400" kern="0" dirty="0" err="1" smtClean="0">
                  <a:solidFill>
                    <a:srgbClr val="002060"/>
                  </a:solidFill>
                  <a:latin typeface="+mn-lt"/>
                  <a:cs typeface="+mn-cs"/>
                </a:rPr>
                <a:t>Payment</a:t>
              </a:r>
              <a:r>
                <a:rPr lang="es-PE" sz="1400" kern="0" dirty="0" smtClean="0">
                  <a:solidFill>
                    <a:srgbClr val="002060"/>
                  </a:solidFill>
                  <a:latin typeface="+mn-lt"/>
                  <a:cs typeface="+mn-cs"/>
                </a:rPr>
                <a:t>, </a:t>
              </a:r>
              <a:r>
                <a:rPr lang="es-PE" sz="1400" kern="0" dirty="0" err="1" smtClean="0">
                  <a:solidFill>
                    <a:srgbClr val="002060"/>
                  </a:solidFill>
                  <a:latin typeface="+mn-lt"/>
                  <a:cs typeface="+mn-cs"/>
                </a:rPr>
                <a:t>Bulk</a:t>
              </a:r>
              <a:r>
                <a:rPr lang="es-PE" sz="1400" kern="0" dirty="0" smtClean="0">
                  <a:solidFill>
                    <a:srgbClr val="002060"/>
                  </a:solidFill>
                  <a:latin typeface="+mn-lt"/>
                  <a:cs typeface="+mn-cs"/>
                </a:rPr>
                <a:t> </a:t>
              </a:r>
              <a:r>
                <a:rPr lang="es-PE" sz="1400" kern="0" dirty="0" err="1" smtClean="0">
                  <a:solidFill>
                    <a:srgbClr val="002060"/>
                  </a:solidFill>
                  <a:latin typeface="+mn-lt"/>
                  <a:cs typeface="+mn-cs"/>
                </a:rPr>
                <a:t>Payment</a:t>
              </a:r>
              <a:r>
                <a:rPr lang="es-PE" sz="1400" kern="0" dirty="0" smtClean="0">
                  <a:solidFill>
                    <a:srgbClr val="002060"/>
                  </a:solidFill>
                  <a:latin typeface="+mn-lt"/>
                  <a:cs typeface="+mn-cs"/>
                </a:rPr>
                <a:t> (G2P, B2C…)</a:t>
              </a:r>
            </a:p>
            <a:p>
              <a:pPr marL="115888" indent="-115888">
                <a:spcBef>
                  <a:spcPts val="0"/>
                </a:spcBef>
              </a:pPr>
              <a:r>
                <a:rPr lang="es-PE" sz="1400" kern="0" dirty="0" err="1" smtClean="0">
                  <a:solidFill>
                    <a:srgbClr val="002060"/>
                  </a:solidFill>
                </a:rPr>
                <a:t>Telco</a:t>
              </a:r>
              <a:r>
                <a:rPr lang="es-PE" sz="1400" kern="0" dirty="0" smtClean="0">
                  <a:solidFill>
                    <a:srgbClr val="002060"/>
                  </a:solidFill>
                </a:rPr>
                <a:t> : </a:t>
              </a:r>
              <a:r>
                <a:rPr lang="es-PE" sz="1400" kern="0" dirty="0" err="1" smtClean="0">
                  <a:solidFill>
                    <a:srgbClr val="002060"/>
                  </a:solidFill>
                </a:rPr>
                <a:t>Comcel</a:t>
              </a:r>
              <a:r>
                <a:rPr lang="es-PE" sz="1400" kern="0" dirty="0" smtClean="0">
                  <a:solidFill>
                    <a:srgbClr val="002060"/>
                  </a:solidFill>
                </a:rPr>
                <a:t>, </a:t>
              </a:r>
              <a:r>
                <a:rPr lang="es-PE" sz="1400" kern="0" dirty="0" err="1" smtClean="0">
                  <a:solidFill>
                    <a:srgbClr val="002060"/>
                  </a:solidFill>
                </a:rPr>
                <a:t>Tigo</a:t>
              </a:r>
              <a:endParaRPr lang="es-PE" sz="1400" kern="0" dirty="0" smtClean="0">
                <a:solidFill>
                  <a:srgbClr val="002060"/>
                </a:solidFill>
              </a:endParaRPr>
            </a:p>
            <a:p>
              <a:pPr marL="115888" marR="0" indent="-115888" algn="l" defTabSz="914400" rtl="0" eaLnBrk="1" fontAlgn="base" latinLnBrk="0" hangingPunct="1">
                <a:lnSpc>
                  <a:spcPct val="100000"/>
                </a:lnSpc>
                <a:spcBef>
                  <a:spcPts val="0"/>
                </a:spcBef>
                <a:spcAft>
                  <a:spcPct val="0"/>
                </a:spcAft>
                <a:buClrTx/>
                <a:buSzTx/>
                <a:buFontTx/>
                <a:buChar char="•"/>
                <a:tabLst/>
              </a:pPr>
              <a:r>
                <a:rPr lang="es-PE" sz="1400" kern="0" dirty="0" smtClean="0">
                  <a:solidFill>
                    <a:srgbClr val="002060"/>
                  </a:solidFill>
                  <a:latin typeface="+mn-lt"/>
                  <a:cs typeface="+mn-cs"/>
                </a:rPr>
                <a:t>Banco: Banco </a:t>
              </a:r>
              <a:r>
                <a:rPr lang="es-PE" sz="1400" kern="0" dirty="0" err="1" smtClean="0">
                  <a:solidFill>
                    <a:srgbClr val="002060"/>
                  </a:solidFill>
                  <a:latin typeface="+mn-lt"/>
                  <a:cs typeface="+mn-cs"/>
                </a:rPr>
                <a:t>Davivienda</a:t>
              </a:r>
              <a:endParaRPr lang="es-PE" sz="1400" kern="0" dirty="0" smtClean="0">
                <a:solidFill>
                  <a:srgbClr val="002060"/>
                </a:solidFill>
                <a:latin typeface="+mn-lt"/>
                <a:cs typeface="+mn-cs"/>
              </a:endParaRPr>
            </a:p>
            <a:p>
              <a:pPr marL="115888" marR="0" indent="-115888" algn="l" defTabSz="914400" rtl="0" eaLnBrk="1" fontAlgn="base" latinLnBrk="0" hangingPunct="1">
                <a:lnSpc>
                  <a:spcPct val="100000"/>
                </a:lnSpc>
                <a:spcBef>
                  <a:spcPts val="0"/>
                </a:spcBef>
                <a:spcAft>
                  <a:spcPct val="0"/>
                </a:spcAft>
                <a:buClrTx/>
                <a:buSzTx/>
                <a:buFontTx/>
                <a:buChar char="•"/>
                <a:tabLst/>
              </a:pPr>
              <a:endParaRPr lang="es-PE" sz="1400" kern="0" dirty="0" smtClean="0">
                <a:solidFill>
                  <a:srgbClr val="002060"/>
                </a:solidFill>
                <a:latin typeface="+mn-lt"/>
                <a:cs typeface="+mn-cs"/>
              </a:endParaRPr>
            </a:p>
          </p:txBody>
        </p:sp>
        <p:pic>
          <p:nvPicPr>
            <p:cNvPr id="22" name="Picture 6" descr="http://clicktofon.com/img/clients/daviplata_logo.jpg"/>
            <p:cNvPicPr>
              <a:picLocks noChangeAspect="1" noChangeArrowheads="1"/>
            </p:cNvPicPr>
            <p:nvPr/>
          </p:nvPicPr>
          <p:blipFill>
            <a:blip r:embed="rId5" cstate="print"/>
            <a:srcRect/>
            <a:stretch>
              <a:fillRect/>
            </a:stretch>
          </p:blipFill>
          <p:spPr bwMode="auto">
            <a:xfrm>
              <a:off x="939800" y="4238003"/>
              <a:ext cx="1249680" cy="1143000"/>
            </a:xfrm>
            <a:prstGeom prst="rect">
              <a:avLst/>
            </a:prstGeom>
            <a:noFill/>
          </p:spPr>
        </p:pic>
      </p:grpSp>
      <p:sp>
        <p:nvSpPr>
          <p:cNvPr id="26" name="ZoneTexte 25"/>
          <p:cNvSpPr txBox="1"/>
          <p:nvPr/>
        </p:nvSpPr>
        <p:spPr>
          <a:xfrm>
            <a:off x="720264" y="5829300"/>
            <a:ext cx="4533900" cy="261610"/>
          </a:xfrm>
          <a:prstGeom prst="rect">
            <a:avLst/>
          </a:prstGeom>
          <a:noFill/>
        </p:spPr>
        <p:txBody>
          <a:bodyPr wrap="square" rtlCol="0">
            <a:spAutoFit/>
          </a:bodyPr>
          <a:lstStyle/>
          <a:p>
            <a:pPr>
              <a:buNone/>
            </a:pPr>
            <a:r>
              <a:rPr lang="es-PE" sz="1100" kern="0" dirty="0" smtClean="0">
                <a:solidFill>
                  <a:srgbClr val="002060"/>
                </a:solidFill>
              </a:rPr>
              <a:t>Fuente: GSMA</a:t>
            </a:r>
          </a:p>
        </p:txBody>
      </p:sp>
      <p:sp>
        <p:nvSpPr>
          <p:cNvPr id="16" name="Espace réservé du numéro de diapositive 2"/>
          <p:cNvSpPr>
            <a:spLocks noGrp="1"/>
          </p:cNvSpPr>
          <p:nvPr>
            <p:ph type="sldNum" sz="quarter" idx="12"/>
          </p:nvPr>
        </p:nvSpPr>
        <p:spPr>
          <a:xfrm>
            <a:off x="3632200" y="6435725"/>
            <a:ext cx="1884363" cy="279400"/>
          </a:xfrm>
        </p:spPr>
        <p:txBody>
          <a:bodyPr/>
          <a:lstStyle/>
          <a:p>
            <a:pPr>
              <a:defRPr/>
            </a:pPr>
            <a:fld id="{A2777DF7-1008-4959-8911-2F351BAA5455}"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3AEDF61-0250-42CB-88F3-6603F5BF28E2}" type="slidenum">
              <a:rPr lang="en-US" smtClean="0"/>
              <a:pPr>
                <a:defRPr/>
              </a:pPr>
              <a:t>24</a:t>
            </a:fld>
            <a:endParaRPr lang="en-US"/>
          </a:p>
        </p:txBody>
      </p:sp>
      <p:graphicFrame>
        <p:nvGraphicFramePr>
          <p:cNvPr id="7" name="Tableau 6"/>
          <p:cNvGraphicFramePr>
            <a:graphicFrameLocks noGrp="1"/>
          </p:cNvGraphicFramePr>
          <p:nvPr/>
        </p:nvGraphicFramePr>
        <p:xfrm>
          <a:off x="301627" y="1099820"/>
          <a:ext cx="8540747" cy="4658360"/>
        </p:xfrm>
        <a:graphic>
          <a:graphicData uri="http://schemas.openxmlformats.org/drawingml/2006/table">
            <a:tbl>
              <a:tblPr firstRow="1" bandRow="1">
                <a:tableStyleId>{7DF18680-E054-41AD-8BC1-D1AEF772440D}</a:tableStyleId>
              </a:tblPr>
              <a:tblGrid>
                <a:gridCol w="1549395"/>
                <a:gridCol w="1066800"/>
                <a:gridCol w="1219200"/>
                <a:gridCol w="1054100"/>
                <a:gridCol w="1270000"/>
                <a:gridCol w="1079500"/>
                <a:gridCol w="1301752"/>
              </a:tblGrid>
              <a:tr h="370840">
                <a:tc>
                  <a:txBody>
                    <a:bodyPr/>
                    <a:lstStyle/>
                    <a:p>
                      <a:endParaRPr lang="es-PE" noProof="0" dirty="0"/>
                    </a:p>
                  </a:txBody>
                  <a:tcPr anchor="ctr">
                    <a:solidFill>
                      <a:schemeClr val="tx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PE" sz="1200" noProof="0" dirty="0" smtClean="0"/>
                        <a:t>Regulación</a:t>
                      </a:r>
                      <a:endParaRPr lang="es-PE" sz="1400" b="1" noProof="0" dirty="0" smtClean="0"/>
                    </a:p>
                  </a:txBody>
                  <a:tcPr anchor="ctr">
                    <a:solidFill>
                      <a:schemeClr val="tx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PE" sz="1400" noProof="0" dirty="0" smtClean="0"/>
                        <a:t>Sector</a:t>
                      </a:r>
                    </a:p>
                    <a:p>
                      <a:pPr marL="0" marR="0" lvl="1" indent="0" algn="ctr" defTabSz="914400" rtl="0" eaLnBrk="1" fontAlgn="auto" latinLnBrk="0" hangingPunct="1">
                        <a:lnSpc>
                          <a:spcPct val="100000"/>
                        </a:lnSpc>
                        <a:spcBef>
                          <a:spcPts val="0"/>
                        </a:spcBef>
                        <a:spcAft>
                          <a:spcPts val="0"/>
                        </a:spcAft>
                        <a:buClrTx/>
                        <a:buSzTx/>
                        <a:buFontTx/>
                        <a:buNone/>
                        <a:tabLst/>
                        <a:defRPr/>
                      </a:pPr>
                      <a:r>
                        <a:rPr lang="es-PE" sz="1400" b="1" noProof="0" dirty="0" smtClean="0"/>
                        <a:t>Financiero</a:t>
                      </a:r>
                    </a:p>
                  </a:txBody>
                  <a:tcPr anchor="ctr">
                    <a:solidFill>
                      <a:schemeClr val="tx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PE" sz="1400" noProof="0" dirty="0" smtClean="0"/>
                        <a:t>Sector Telecom</a:t>
                      </a:r>
                      <a:endParaRPr lang="es-PE" sz="1400" b="1" noProof="0" dirty="0" smtClean="0"/>
                    </a:p>
                  </a:txBody>
                  <a:tcPr anchor="ctr">
                    <a:solidFill>
                      <a:schemeClr val="tx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PE" sz="1400" noProof="0" dirty="0" smtClean="0"/>
                        <a:t>Canales de Distribución</a:t>
                      </a:r>
                      <a:endParaRPr lang="es-PE" sz="1400" b="1" noProof="0" dirty="0" smtClean="0"/>
                    </a:p>
                  </a:txBody>
                  <a:tcPr anchor="ctr">
                    <a:solidFill>
                      <a:schemeClr val="tx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PE" sz="1400" kern="1200" noProof="0" dirty="0" smtClean="0"/>
                        <a:t>Demanda Mercado</a:t>
                      </a:r>
                      <a:endParaRPr lang="es-PE" sz="1400" b="1" kern="1200" noProof="0" dirty="0" smtClean="0">
                        <a:solidFill>
                          <a:schemeClr val="dk1"/>
                        </a:solidFill>
                        <a:latin typeface="+mn-lt"/>
                        <a:ea typeface="+mn-ea"/>
                        <a:cs typeface="+mn-cs"/>
                      </a:endParaRPr>
                    </a:p>
                  </a:txBody>
                  <a:tcPr anchor="ctr">
                    <a:solidFill>
                      <a:schemeClr val="tx1"/>
                    </a:solidFill>
                  </a:tcPr>
                </a:tc>
                <a:tc>
                  <a:txBody>
                    <a:bodyPr/>
                    <a:lstStyle/>
                    <a:p>
                      <a:pPr algn="ctr"/>
                      <a:r>
                        <a:rPr lang="es-PE" sz="1600" noProof="0" dirty="0" smtClean="0"/>
                        <a:t>Resultado General</a:t>
                      </a:r>
                      <a:endParaRPr lang="es-PE" sz="1600" b="1" noProof="0" dirty="0"/>
                    </a:p>
                  </a:txBody>
                  <a:tcPr anchor="ctr">
                    <a:solidFill>
                      <a:schemeClr val="tx1"/>
                    </a:solidFill>
                  </a:tcPr>
                </a:tc>
              </a:tr>
              <a:tr h="370840">
                <a:tc>
                  <a:txBody>
                    <a:bodyPr/>
                    <a:lstStyle/>
                    <a:p>
                      <a:r>
                        <a:rPr lang="es-PE" noProof="0" smtClean="0"/>
                        <a:t>Colombia</a:t>
                      </a:r>
                      <a:endParaRPr lang="es-PE" noProof="0"/>
                    </a:p>
                  </a:txBody>
                  <a:tcPr>
                    <a:solidFill>
                      <a:srgbClr val="FF0000"/>
                    </a:solidFill>
                  </a:tcPr>
                </a:tc>
                <a:tc>
                  <a:txBody>
                    <a:bodyPr/>
                    <a:lstStyle/>
                    <a:p>
                      <a:pPr algn="ctr"/>
                      <a:r>
                        <a:rPr lang="es-PE" noProof="0" smtClean="0"/>
                        <a:t>4</a:t>
                      </a:r>
                      <a:endParaRPr lang="es-PE" noProof="0"/>
                    </a:p>
                  </a:txBody>
                  <a:tcPr anchor="ctr">
                    <a:solidFill>
                      <a:srgbClr val="FF0000"/>
                    </a:solidFill>
                  </a:tcPr>
                </a:tc>
                <a:tc>
                  <a:txBody>
                    <a:bodyPr/>
                    <a:lstStyle/>
                    <a:p>
                      <a:pPr algn="ctr"/>
                      <a:r>
                        <a:rPr lang="es-PE" noProof="0" smtClean="0"/>
                        <a:t>3</a:t>
                      </a:r>
                      <a:endParaRPr lang="es-PE" noProof="0"/>
                    </a:p>
                  </a:txBody>
                  <a:tcPr anchor="ctr">
                    <a:solidFill>
                      <a:srgbClr val="FF0000"/>
                    </a:solidFill>
                  </a:tcPr>
                </a:tc>
                <a:tc>
                  <a:txBody>
                    <a:bodyPr/>
                    <a:lstStyle/>
                    <a:p>
                      <a:pPr algn="ctr"/>
                      <a:r>
                        <a:rPr lang="es-PE" noProof="0" smtClean="0"/>
                        <a:t>4</a:t>
                      </a:r>
                      <a:endParaRPr lang="es-PE" noProof="0"/>
                    </a:p>
                  </a:txBody>
                  <a:tcPr anchor="ctr">
                    <a:solidFill>
                      <a:srgbClr val="FF0000"/>
                    </a:solidFill>
                  </a:tcPr>
                </a:tc>
                <a:tc>
                  <a:txBody>
                    <a:bodyPr/>
                    <a:lstStyle/>
                    <a:p>
                      <a:pPr algn="ctr"/>
                      <a:r>
                        <a:rPr lang="es-PE" noProof="0" smtClean="0"/>
                        <a:t>3</a:t>
                      </a:r>
                      <a:endParaRPr lang="es-PE" noProof="0"/>
                    </a:p>
                  </a:txBody>
                  <a:tcPr anchor="ctr">
                    <a:solidFill>
                      <a:srgbClr val="FF0000"/>
                    </a:solidFill>
                  </a:tcPr>
                </a:tc>
                <a:tc>
                  <a:txBody>
                    <a:bodyPr/>
                    <a:lstStyle/>
                    <a:p>
                      <a:pPr algn="ctr"/>
                      <a:r>
                        <a:rPr lang="es-PE" noProof="0" smtClean="0"/>
                        <a:t>4</a:t>
                      </a:r>
                      <a:endParaRPr lang="es-PE" noProof="0"/>
                    </a:p>
                  </a:txBody>
                  <a:tcPr anchor="ctr">
                    <a:solidFill>
                      <a:srgbClr val="FF0000"/>
                    </a:solidFill>
                  </a:tcPr>
                </a:tc>
                <a:tc>
                  <a:txBody>
                    <a:bodyPr/>
                    <a:lstStyle/>
                    <a:p>
                      <a:pPr algn="ctr"/>
                      <a:r>
                        <a:rPr lang="es-PE" sz="1600" b="1" noProof="0" dirty="0" smtClean="0"/>
                        <a:t>Muy bueno</a:t>
                      </a:r>
                      <a:endParaRPr lang="es-PE" sz="1600" b="1" noProof="0" dirty="0"/>
                    </a:p>
                  </a:txBody>
                  <a:tcPr>
                    <a:solidFill>
                      <a:srgbClr val="FF0000"/>
                    </a:solidFill>
                  </a:tcPr>
                </a:tc>
              </a:tr>
              <a:tr h="370840">
                <a:tc>
                  <a:txBody>
                    <a:bodyPr/>
                    <a:lstStyle/>
                    <a:p>
                      <a:r>
                        <a:rPr lang="es-PE" noProof="0" smtClean="0"/>
                        <a:t>Guatemala</a:t>
                      </a:r>
                      <a:endParaRPr lang="es-PE" noProof="0"/>
                    </a:p>
                  </a:txBody>
                  <a:tcPr>
                    <a:solidFill>
                      <a:srgbClr val="FF0000"/>
                    </a:solidFill>
                  </a:tcPr>
                </a:tc>
                <a:tc>
                  <a:txBody>
                    <a:bodyPr/>
                    <a:lstStyle/>
                    <a:p>
                      <a:pPr algn="ctr"/>
                      <a:r>
                        <a:rPr lang="es-PE" noProof="0" smtClean="0"/>
                        <a:t>3</a:t>
                      </a:r>
                      <a:endParaRPr lang="es-PE" noProof="0"/>
                    </a:p>
                  </a:txBody>
                  <a:tcPr anchor="ctr">
                    <a:solidFill>
                      <a:srgbClr val="FF0000"/>
                    </a:solidFill>
                  </a:tcPr>
                </a:tc>
                <a:tc>
                  <a:txBody>
                    <a:bodyPr/>
                    <a:lstStyle/>
                    <a:p>
                      <a:pPr algn="ctr"/>
                      <a:r>
                        <a:rPr lang="es-PE" noProof="0" smtClean="0"/>
                        <a:t>3</a:t>
                      </a:r>
                      <a:endParaRPr lang="es-PE" noProof="0"/>
                    </a:p>
                  </a:txBody>
                  <a:tcPr anchor="ctr">
                    <a:solidFill>
                      <a:srgbClr val="FF0000"/>
                    </a:solidFill>
                  </a:tcPr>
                </a:tc>
                <a:tc>
                  <a:txBody>
                    <a:bodyPr/>
                    <a:lstStyle/>
                    <a:p>
                      <a:pPr algn="ctr"/>
                      <a:r>
                        <a:rPr lang="es-PE" noProof="0" smtClean="0"/>
                        <a:t>4</a:t>
                      </a:r>
                      <a:endParaRPr lang="es-PE" noProof="0"/>
                    </a:p>
                  </a:txBody>
                  <a:tcPr anchor="ctr">
                    <a:solidFill>
                      <a:srgbClr val="FF0000"/>
                    </a:solidFill>
                  </a:tcPr>
                </a:tc>
                <a:tc>
                  <a:txBody>
                    <a:bodyPr/>
                    <a:lstStyle/>
                    <a:p>
                      <a:pPr algn="ctr"/>
                      <a:r>
                        <a:rPr lang="es-PE" noProof="0" smtClean="0"/>
                        <a:t>3</a:t>
                      </a:r>
                      <a:endParaRPr lang="es-PE" noProof="0"/>
                    </a:p>
                  </a:txBody>
                  <a:tcPr anchor="ctr">
                    <a:solidFill>
                      <a:srgbClr val="FF0000"/>
                    </a:solidFill>
                  </a:tcPr>
                </a:tc>
                <a:tc>
                  <a:txBody>
                    <a:bodyPr/>
                    <a:lstStyle/>
                    <a:p>
                      <a:pPr algn="ctr"/>
                      <a:r>
                        <a:rPr lang="es-PE" noProof="0" smtClean="0"/>
                        <a:t>5</a:t>
                      </a:r>
                      <a:endParaRPr lang="es-PE" noProof="0"/>
                    </a:p>
                  </a:txBody>
                  <a:tcPr anchor="ctr">
                    <a:solidFill>
                      <a:srgbClr val="FF0000"/>
                    </a:solidFill>
                  </a:tcPr>
                </a:tc>
                <a:tc>
                  <a:txBody>
                    <a:bodyPr/>
                    <a:lstStyle/>
                    <a:p>
                      <a:pPr algn="ctr"/>
                      <a:r>
                        <a:rPr lang="es-PE" sz="1600" b="1" noProof="0" dirty="0" smtClean="0"/>
                        <a:t>Muy</a:t>
                      </a:r>
                      <a:r>
                        <a:rPr lang="es-PE" sz="1600" b="1" baseline="0" noProof="0" dirty="0" smtClean="0"/>
                        <a:t> bueno</a:t>
                      </a:r>
                      <a:endParaRPr lang="es-PE" sz="1600" b="1" noProof="0" dirty="0"/>
                    </a:p>
                  </a:txBody>
                  <a:tcPr>
                    <a:solidFill>
                      <a:srgbClr val="FF0000"/>
                    </a:solidFill>
                  </a:tcPr>
                </a:tc>
              </a:tr>
              <a:tr h="370840">
                <a:tc>
                  <a:txBody>
                    <a:bodyPr/>
                    <a:lstStyle/>
                    <a:p>
                      <a:r>
                        <a:rPr lang="es-PE" noProof="0" smtClean="0"/>
                        <a:t>Brazil</a:t>
                      </a:r>
                      <a:endParaRPr lang="es-PE" noProof="0"/>
                    </a:p>
                  </a:txBody>
                  <a:tcPr>
                    <a:solidFill>
                      <a:srgbClr val="FF0000"/>
                    </a:solidFill>
                  </a:tcPr>
                </a:tc>
                <a:tc>
                  <a:txBody>
                    <a:bodyPr/>
                    <a:lstStyle/>
                    <a:p>
                      <a:pPr algn="ctr"/>
                      <a:r>
                        <a:rPr lang="es-PE" noProof="0" smtClean="0"/>
                        <a:t>2</a:t>
                      </a:r>
                      <a:endParaRPr lang="es-PE" noProof="0"/>
                    </a:p>
                  </a:txBody>
                  <a:tcPr anchor="ctr">
                    <a:solidFill>
                      <a:srgbClr val="FF0000"/>
                    </a:solidFill>
                  </a:tcPr>
                </a:tc>
                <a:tc>
                  <a:txBody>
                    <a:bodyPr/>
                    <a:lstStyle/>
                    <a:p>
                      <a:pPr algn="ctr"/>
                      <a:r>
                        <a:rPr lang="es-PE" noProof="0" smtClean="0"/>
                        <a:t>5</a:t>
                      </a:r>
                      <a:endParaRPr lang="es-PE" noProof="0"/>
                    </a:p>
                  </a:txBody>
                  <a:tcPr anchor="ctr">
                    <a:solidFill>
                      <a:srgbClr val="FF0000"/>
                    </a:solidFill>
                  </a:tcPr>
                </a:tc>
                <a:tc>
                  <a:txBody>
                    <a:bodyPr/>
                    <a:lstStyle/>
                    <a:p>
                      <a:pPr algn="ctr"/>
                      <a:r>
                        <a:rPr lang="es-PE" noProof="0" smtClean="0"/>
                        <a:t>4</a:t>
                      </a:r>
                      <a:endParaRPr lang="es-PE" noProof="0"/>
                    </a:p>
                  </a:txBody>
                  <a:tcPr anchor="ctr">
                    <a:solidFill>
                      <a:srgbClr val="FF0000"/>
                    </a:solidFill>
                  </a:tcPr>
                </a:tc>
                <a:tc>
                  <a:txBody>
                    <a:bodyPr/>
                    <a:lstStyle/>
                    <a:p>
                      <a:pPr algn="ctr"/>
                      <a:r>
                        <a:rPr lang="es-PE" noProof="0" smtClean="0"/>
                        <a:t>3</a:t>
                      </a:r>
                      <a:endParaRPr lang="es-PE" noProof="0"/>
                    </a:p>
                  </a:txBody>
                  <a:tcPr anchor="ctr">
                    <a:solidFill>
                      <a:srgbClr val="FF0000"/>
                    </a:solidFill>
                  </a:tcPr>
                </a:tc>
                <a:tc>
                  <a:txBody>
                    <a:bodyPr/>
                    <a:lstStyle/>
                    <a:p>
                      <a:pPr algn="ctr"/>
                      <a:r>
                        <a:rPr lang="es-PE" noProof="0" smtClean="0"/>
                        <a:t>3</a:t>
                      </a:r>
                      <a:endParaRPr lang="es-PE" noProof="0"/>
                    </a:p>
                  </a:txBody>
                  <a:tcPr anchor="ctr">
                    <a:solidFill>
                      <a:srgbClr val="FF0000"/>
                    </a:solidFill>
                  </a:tcPr>
                </a:tc>
                <a:tc>
                  <a:txBody>
                    <a:bodyPr/>
                    <a:lstStyle/>
                    <a:p>
                      <a:pPr algn="ctr"/>
                      <a:r>
                        <a:rPr lang="es-PE" sz="1600" b="1" noProof="0" dirty="0" smtClean="0"/>
                        <a:t>Muy</a:t>
                      </a:r>
                      <a:r>
                        <a:rPr lang="es-PE" sz="1600" b="1" baseline="0" noProof="0" dirty="0" smtClean="0"/>
                        <a:t> bueno</a:t>
                      </a:r>
                      <a:endParaRPr lang="es-PE" sz="1600" b="1" noProof="0" dirty="0"/>
                    </a:p>
                  </a:txBody>
                  <a:tcPr>
                    <a:solidFill>
                      <a:srgbClr val="FF0000"/>
                    </a:solidFill>
                  </a:tcPr>
                </a:tc>
              </a:tr>
              <a:tr h="370840">
                <a:tc>
                  <a:txBody>
                    <a:bodyPr/>
                    <a:lstStyle/>
                    <a:p>
                      <a:r>
                        <a:rPr lang="es-PE" noProof="0" smtClean="0"/>
                        <a:t>Nicaragua</a:t>
                      </a:r>
                      <a:endParaRPr lang="es-PE" noProof="0"/>
                    </a:p>
                  </a:txBody>
                  <a:tcPr>
                    <a:solidFill>
                      <a:srgbClr val="FFC000"/>
                    </a:solidFill>
                  </a:tcPr>
                </a:tc>
                <a:tc>
                  <a:txBody>
                    <a:bodyPr/>
                    <a:lstStyle/>
                    <a:p>
                      <a:pPr algn="ctr"/>
                      <a:r>
                        <a:rPr lang="es-PE" noProof="0" smtClean="0"/>
                        <a:t>4</a:t>
                      </a:r>
                      <a:endParaRPr lang="es-PE" noProof="0"/>
                    </a:p>
                  </a:txBody>
                  <a:tcPr anchor="ctr">
                    <a:solidFill>
                      <a:srgbClr val="FFC000"/>
                    </a:solidFill>
                  </a:tcPr>
                </a:tc>
                <a:tc>
                  <a:txBody>
                    <a:bodyPr/>
                    <a:lstStyle/>
                    <a:p>
                      <a:pPr algn="ctr"/>
                      <a:r>
                        <a:rPr lang="es-PE" noProof="0" smtClean="0"/>
                        <a:t>2</a:t>
                      </a:r>
                      <a:endParaRPr lang="es-PE" noProof="0"/>
                    </a:p>
                  </a:txBody>
                  <a:tcPr anchor="ctr">
                    <a:solidFill>
                      <a:srgbClr val="FFC000"/>
                    </a:solidFill>
                  </a:tcPr>
                </a:tc>
                <a:tc>
                  <a:txBody>
                    <a:bodyPr/>
                    <a:lstStyle/>
                    <a:p>
                      <a:pPr algn="ctr"/>
                      <a:r>
                        <a:rPr lang="es-PE" noProof="0" smtClean="0"/>
                        <a:t>4</a:t>
                      </a:r>
                      <a:endParaRPr lang="es-PE" noProof="0"/>
                    </a:p>
                  </a:txBody>
                  <a:tcPr anchor="ctr">
                    <a:solidFill>
                      <a:srgbClr val="FFC000"/>
                    </a:solidFill>
                  </a:tcPr>
                </a:tc>
                <a:tc>
                  <a:txBody>
                    <a:bodyPr/>
                    <a:lstStyle/>
                    <a:p>
                      <a:pPr algn="ctr"/>
                      <a:r>
                        <a:rPr lang="es-PE" noProof="0" smtClean="0"/>
                        <a:t>3</a:t>
                      </a:r>
                      <a:endParaRPr lang="es-PE" noProof="0"/>
                    </a:p>
                  </a:txBody>
                  <a:tcPr anchor="ctr">
                    <a:solidFill>
                      <a:srgbClr val="FFC000"/>
                    </a:solidFill>
                  </a:tcPr>
                </a:tc>
                <a:tc>
                  <a:txBody>
                    <a:bodyPr/>
                    <a:lstStyle/>
                    <a:p>
                      <a:pPr algn="ctr"/>
                      <a:r>
                        <a:rPr lang="es-PE" noProof="0" smtClean="0"/>
                        <a:t>4</a:t>
                      </a:r>
                      <a:endParaRPr lang="es-PE" noProof="0"/>
                    </a:p>
                  </a:txBody>
                  <a:tcPr anchor="ctr">
                    <a:solidFill>
                      <a:srgbClr val="FFC000"/>
                    </a:solidFill>
                  </a:tcPr>
                </a:tc>
                <a:tc>
                  <a:txBody>
                    <a:bodyPr/>
                    <a:lstStyle/>
                    <a:p>
                      <a:pPr algn="ctr"/>
                      <a:r>
                        <a:rPr lang="es-PE" sz="1600" b="1" noProof="0" dirty="0" smtClean="0"/>
                        <a:t>Bueno</a:t>
                      </a:r>
                      <a:endParaRPr lang="es-PE" sz="1600" b="1" noProof="0" dirty="0"/>
                    </a:p>
                  </a:txBody>
                  <a:tcPr>
                    <a:solidFill>
                      <a:srgbClr val="FFC000"/>
                    </a:solidFill>
                  </a:tcPr>
                </a:tc>
              </a:tr>
              <a:tr h="370840">
                <a:tc>
                  <a:txBody>
                    <a:bodyPr/>
                    <a:lstStyle/>
                    <a:p>
                      <a:r>
                        <a:rPr lang="es-PE" noProof="0" smtClean="0"/>
                        <a:t>Honduras</a:t>
                      </a:r>
                      <a:endParaRPr lang="es-PE" noProof="0"/>
                    </a:p>
                  </a:txBody>
                  <a:tcPr>
                    <a:solidFill>
                      <a:srgbClr val="FFC000"/>
                    </a:solidFill>
                  </a:tcPr>
                </a:tc>
                <a:tc>
                  <a:txBody>
                    <a:bodyPr/>
                    <a:lstStyle/>
                    <a:p>
                      <a:pPr algn="ctr"/>
                      <a:r>
                        <a:rPr lang="es-PE" noProof="0" smtClean="0"/>
                        <a:t>2</a:t>
                      </a:r>
                      <a:endParaRPr lang="es-PE" noProof="0"/>
                    </a:p>
                  </a:txBody>
                  <a:tcPr anchor="ctr">
                    <a:solidFill>
                      <a:srgbClr val="FFC000"/>
                    </a:solidFill>
                  </a:tcPr>
                </a:tc>
                <a:tc>
                  <a:txBody>
                    <a:bodyPr/>
                    <a:lstStyle/>
                    <a:p>
                      <a:pPr algn="ctr"/>
                      <a:r>
                        <a:rPr lang="es-PE" noProof="0" smtClean="0"/>
                        <a:t>4</a:t>
                      </a:r>
                      <a:endParaRPr lang="es-PE" noProof="0"/>
                    </a:p>
                  </a:txBody>
                  <a:tcPr anchor="ctr">
                    <a:solidFill>
                      <a:srgbClr val="FFC000"/>
                    </a:solidFill>
                  </a:tcPr>
                </a:tc>
                <a:tc>
                  <a:txBody>
                    <a:bodyPr/>
                    <a:lstStyle/>
                    <a:p>
                      <a:pPr algn="ctr"/>
                      <a:r>
                        <a:rPr lang="es-PE" noProof="0" smtClean="0"/>
                        <a:t>3</a:t>
                      </a:r>
                      <a:endParaRPr lang="es-PE" noProof="0"/>
                    </a:p>
                  </a:txBody>
                  <a:tcPr anchor="ctr">
                    <a:solidFill>
                      <a:srgbClr val="FFC000"/>
                    </a:solidFill>
                  </a:tcPr>
                </a:tc>
                <a:tc>
                  <a:txBody>
                    <a:bodyPr/>
                    <a:lstStyle/>
                    <a:p>
                      <a:pPr algn="ctr"/>
                      <a:r>
                        <a:rPr lang="es-PE" noProof="0" smtClean="0"/>
                        <a:t>4</a:t>
                      </a:r>
                      <a:endParaRPr lang="es-PE" noProof="0"/>
                    </a:p>
                  </a:txBody>
                  <a:tcPr anchor="ctr">
                    <a:solidFill>
                      <a:srgbClr val="FFC000"/>
                    </a:solidFill>
                  </a:tcPr>
                </a:tc>
                <a:tc>
                  <a:txBody>
                    <a:bodyPr/>
                    <a:lstStyle/>
                    <a:p>
                      <a:pPr algn="ctr"/>
                      <a:r>
                        <a:rPr lang="es-PE" noProof="0" smtClean="0"/>
                        <a:t>4</a:t>
                      </a:r>
                      <a:endParaRPr lang="es-PE" noProof="0"/>
                    </a:p>
                  </a:txBody>
                  <a:tcPr anchor="ctr">
                    <a:solidFill>
                      <a:srgbClr val="FFC000"/>
                    </a:solidFill>
                  </a:tcPr>
                </a:tc>
                <a:tc>
                  <a:txBody>
                    <a:bodyPr/>
                    <a:lstStyle/>
                    <a:p>
                      <a:pPr algn="ctr"/>
                      <a:r>
                        <a:rPr lang="es-PE" sz="1600" b="1" noProof="0" dirty="0" smtClean="0"/>
                        <a:t>Bueno</a:t>
                      </a:r>
                      <a:endParaRPr lang="es-PE" sz="1600" b="1" noProof="0" dirty="0"/>
                    </a:p>
                  </a:txBody>
                  <a:tcPr>
                    <a:solidFill>
                      <a:srgbClr val="FFC000"/>
                    </a:solidFill>
                  </a:tcPr>
                </a:tc>
              </a:tr>
              <a:tr h="370840">
                <a:tc>
                  <a:txBody>
                    <a:bodyPr/>
                    <a:lstStyle/>
                    <a:p>
                      <a:r>
                        <a:rPr lang="es-PE" noProof="0" smtClean="0"/>
                        <a:t>Haiti</a:t>
                      </a:r>
                      <a:endParaRPr lang="es-PE" noProof="0"/>
                    </a:p>
                  </a:txBody>
                  <a:tcPr>
                    <a:solidFill>
                      <a:srgbClr val="FFC000"/>
                    </a:solidFill>
                  </a:tcPr>
                </a:tc>
                <a:tc>
                  <a:txBody>
                    <a:bodyPr/>
                    <a:lstStyle/>
                    <a:p>
                      <a:pPr algn="ctr"/>
                      <a:r>
                        <a:rPr lang="es-PE" noProof="0" smtClean="0"/>
                        <a:t>2</a:t>
                      </a:r>
                      <a:endParaRPr lang="es-PE" noProof="0"/>
                    </a:p>
                  </a:txBody>
                  <a:tcPr anchor="ctr">
                    <a:solidFill>
                      <a:srgbClr val="FFC000"/>
                    </a:solidFill>
                  </a:tcPr>
                </a:tc>
                <a:tc>
                  <a:txBody>
                    <a:bodyPr/>
                    <a:lstStyle/>
                    <a:p>
                      <a:pPr algn="ctr"/>
                      <a:r>
                        <a:rPr lang="es-PE" noProof="0" smtClean="0"/>
                        <a:t>3</a:t>
                      </a:r>
                      <a:endParaRPr lang="es-PE" noProof="0"/>
                    </a:p>
                  </a:txBody>
                  <a:tcPr anchor="ctr">
                    <a:solidFill>
                      <a:srgbClr val="FFC000"/>
                    </a:solidFill>
                  </a:tcPr>
                </a:tc>
                <a:tc>
                  <a:txBody>
                    <a:bodyPr/>
                    <a:lstStyle/>
                    <a:p>
                      <a:pPr algn="ctr"/>
                      <a:r>
                        <a:rPr lang="es-PE" noProof="0" smtClean="0"/>
                        <a:t>4</a:t>
                      </a:r>
                      <a:endParaRPr lang="es-PE" noProof="0"/>
                    </a:p>
                  </a:txBody>
                  <a:tcPr anchor="ctr">
                    <a:solidFill>
                      <a:srgbClr val="FFC000"/>
                    </a:solidFill>
                  </a:tcPr>
                </a:tc>
                <a:tc>
                  <a:txBody>
                    <a:bodyPr/>
                    <a:lstStyle/>
                    <a:p>
                      <a:pPr algn="ctr"/>
                      <a:r>
                        <a:rPr lang="es-PE" noProof="0" smtClean="0"/>
                        <a:t>3</a:t>
                      </a:r>
                      <a:endParaRPr lang="es-PE" noProof="0"/>
                    </a:p>
                  </a:txBody>
                  <a:tcPr anchor="ctr">
                    <a:solidFill>
                      <a:srgbClr val="FFC000"/>
                    </a:solidFill>
                  </a:tcPr>
                </a:tc>
                <a:tc>
                  <a:txBody>
                    <a:bodyPr/>
                    <a:lstStyle/>
                    <a:p>
                      <a:pPr algn="ctr"/>
                      <a:r>
                        <a:rPr lang="es-PE" noProof="0" smtClean="0"/>
                        <a:t>4</a:t>
                      </a:r>
                      <a:endParaRPr lang="es-PE" noProof="0"/>
                    </a:p>
                  </a:txBody>
                  <a:tcPr anchor="ctr">
                    <a:solidFill>
                      <a:srgbClr val="FFC000"/>
                    </a:solidFill>
                  </a:tcPr>
                </a:tc>
                <a:tc>
                  <a:txBody>
                    <a:bodyPr/>
                    <a:lstStyle/>
                    <a:p>
                      <a:pPr algn="ctr"/>
                      <a:r>
                        <a:rPr lang="es-PE" sz="1600" b="1" noProof="0" dirty="0" smtClean="0"/>
                        <a:t>Bueno</a:t>
                      </a:r>
                      <a:endParaRPr lang="es-PE" sz="1600" b="1" noProof="0" dirty="0"/>
                    </a:p>
                  </a:txBody>
                  <a:tcPr>
                    <a:solidFill>
                      <a:srgbClr val="FFC000"/>
                    </a:solidFill>
                  </a:tcPr>
                </a:tc>
              </a:tr>
              <a:tr h="370840">
                <a:tc>
                  <a:txBody>
                    <a:bodyPr/>
                    <a:lstStyle/>
                    <a:p>
                      <a:r>
                        <a:rPr lang="es-PE" noProof="0" smtClean="0"/>
                        <a:t>Peru</a:t>
                      </a:r>
                      <a:endParaRPr lang="es-PE" noProof="0"/>
                    </a:p>
                  </a:txBody>
                  <a:tcP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noProof="0" smtClean="0"/>
                        <a:t>4</a:t>
                      </a:r>
                      <a:endParaRPr lang="es-PE" noProof="0"/>
                    </a:p>
                  </a:txBody>
                  <a:tcPr anchor="ct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sz="1600" b="1" noProof="0" dirty="0" smtClean="0"/>
                        <a:t>Moderado</a:t>
                      </a:r>
                      <a:endParaRPr lang="es-PE" sz="1600" b="1" noProof="0" dirty="0"/>
                    </a:p>
                  </a:txBody>
                  <a:tcPr>
                    <a:solidFill>
                      <a:srgbClr val="FFFF00"/>
                    </a:solidFill>
                  </a:tcPr>
                </a:tc>
              </a:tr>
              <a:tr h="370840">
                <a:tc>
                  <a:txBody>
                    <a:bodyPr/>
                    <a:lstStyle/>
                    <a:p>
                      <a:r>
                        <a:rPr lang="es-PE" noProof="0" smtClean="0"/>
                        <a:t>DR</a:t>
                      </a:r>
                      <a:endParaRPr lang="es-PE" noProof="0"/>
                    </a:p>
                  </a:txBody>
                  <a:tcP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noProof="0" smtClean="0"/>
                        <a:t>4</a:t>
                      </a:r>
                      <a:endParaRPr lang="es-PE" noProof="0"/>
                    </a:p>
                  </a:txBody>
                  <a:tcPr anchor="ct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sz="1600" b="1" noProof="0" dirty="0" smtClean="0"/>
                        <a:t>Moderado</a:t>
                      </a:r>
                      <a:endParaRPr lang="es-PE" sz="1600" b="1" noProof="0" dirty="0"/>
                    </a:p>
                  </a:txBody>
                  <a:tcPr>
                    <a:solidFill>
                      <a:srgbClr val="FFFF00"/>
                    </a:solidFill>
                  </a:tcPr>
                </a:tc>
              </a:tr>
              <a:tr h="370840">
                <a:tc>
                  <a:txBody>
                    <a:bodyPr/>
                    <a:lstStyle/>
                    <a:p>
                      <a:r>
                        <a:rPr lang="es-PE" noProof="0" smtClean="0"/>
                        <a:t>Mexico</a:t>
                      </a:r>
                      <a:endParaRPr lang="es-PE" noProof="0"/>
                    </a:p>
                  </a:txBody>
                  <a:tcPr>
                    <a:solidFill>
                      <a:srgbClr val="FFFF00"/>
                    </a:solidFill>
                  </a:tcPr>
                </a:tc>
                <a:tc>
                  <a:txBody>
                    <a:bodyPr/>
                    <a:lstStyle/>
                    <a:p>
                      <a:pPr algn="ctr"/>
                      <a:r>
                        <a:rPr lang="es-PE" noProof="0" smtClean="0"/>
                        <a:t>4</a:t>
                      </a:r>
                      <a:endParaRPr lang="es-PE" noProof="0"/>
                    </a:p>
                  </a:txBody>
                  <a:tcPr anchor="ct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noProof="0" smtClean="0"/>
                        <a:t>1</a:t>
                      </a:r>
                      <a:endParaRPr lang="es-PE" noProof="0"/>
                    </a:p>
                  </a:txBody>
                  <a:tcPr anchor="ctr">
                    <a:solidFill>
                      <a:srgbClr val="FFFF00"/>
                    </a:solidFill>
                  </a:tcPr>
                </a:tc>
                <a:tc>
                  <a:txBody>
                    <a:bodyPr/>
                    <a:lstStyle/>
                    <a:p>
                      <a:pPr algn="ctr"/>
                      <a:r>
                        <a:rPr lang="es-PE" noProof="0" smtClean="0"/>
                        <a:t>4</a:t>
                      </a:r>
                      <a:endParaRPr lang="es-PE" noProof="0"/>
                    </a:p>
                  </a:txBody>
                  <a:tcPr anchor="ct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sz="1600" b="1" noProof="0" dirty="0" smtClean="0"/>
                        <a:t>Moderado</a:t>
                      </a:r>
                      <a:endParaRPr lang="es-PE" sz="1600" b="1" noProof="0" dirty="0"/>
                    </a:p>
                  </a:txBody>
                  <a:tcPr>
                    <a:solidFill>
                      <a:srgbClr val="FFFF00"/>
                    </a:solidFill>
                  </a:tcPr>
                </a:tc>
              </a:tr>
              <a:tr h="370840">
                <a:tc>
                  <a:txBody>
                    <a:bodyPr/>
                    <a:lstStyle/>
                    <a:p>
                      <a:r>
                        <a:rPr lang="es-PE" noProof="0" smtClean="0"/>
                        <a:t>El Salvador</a:t>
                      </a:r>
                      <a:endParaRPr lang="es-PE" noProof="0"/>
                    </a:p>
                  </a:txBody>
                  <a:tcPr>
                    <a:solidFill>
                      <a:srgbClr val="FFFF00"/>
                    </a:solidFill>
                  </a:tcPr>
                </a:tc>
                <a:tc>
                  <a:txBody>
                    <a:bodyPr/>
                    <a:lstStyle/>
                    <a:p>
                      <a:pPr algn="ctr"/>
                      <a:r>
                        <a:rPr lang="es-PE" noProof="0" smtClean="0"/>
                        <a:t>1</a:t>
                      </a:r>
                      <a:endParaRPr lang="es-PE" noProof="0"/>
                    </a:p>
                  </a:txBody>
                  <a:tcPr anchor="ctr">
                    <a:solidFill>
                      <a:srgbClr val="FFFF00"/>
                    </a:solidFill>
                  </a:tcPr>
                </a:tc>
                <a:tc>
                  <a:txBody>
                    <a:bodyPr/>
                    <a:lstStyle/>
                    <a:p>
                      <a:pPr algn="ctr"/>
                      <a:r>
                        <a:rPr lang="es-PE" noProof="0" smtClean="0"/>
                        <a:t>2</a:t>
                      </a:r>
                      <a:endParaRPr lang="es-PE" noProof="0"/>
                    </a:p>
                  </a:txBody>
                  <a:tcPr anchor="ctr">
                    <a:solidFill>
                      <a:srgbClr val="FFFF00"/>
                    </a:solidFill>
                  </a:tcPr>
                </a:tc>
                <a:tc>
                  <a:txBody>
                    <a:bodyPr/>
                    <a:lstStyle/>
                    <a:p>
                      <a:pPr algn="ctr"/>
                      <a:r>
                        <a:rPr lang="es-PE" noProof="0" smtClean="0"/>
                        <a:t>4</a:t>
                      </a:r>
                      <a:endParaRPr lang="es-PE" noProof="0"/>
                    </a:p>
                  </a:txBody>
                  <a:tcPr anchor="ctr">
                    <a:solidFill>
                      <a:srgbClr val="FFFF00"/>
                    </a:solidFill>
                  </a:tcPr>
                </a:tc>
                <a:tc>
                  <a:txBody>
                    <a:bodyPr/>
                    <a:lstStyle/>
                    <a:p>
                      <a:pPr algn="ctr"/>
                      <a:r>
                        <a:rPr lang="es-PE" noProof="0" smtClean="0"/>
                        <a:t>3</a:t>
                      </a:r>
                      <a:endParaRPr lang="es-PE" noProof="0"/>
                    </a:p>
                  </a:txBody>
                  <a:tcPr anchor="ctr">
                    <a:solidFill>
                      <a:srgbClr val="FFFF00"/>
                    </a:solidFill>
                  </a:tcPr>
                </a:tc>
                <a:tc>
                  <a:txBody>
                    <a:bodyPr/>
                    <a:lstStyle/>
                    <a:p>
                      <a:pPr algn="ctr"/>
                      <a:r>
                        <a:rPr lang="es-PE" noProof="0" smtClean="0"/>
                        <a:t>2</a:t>
                      </a:r>
                      <a:endParaRPr lang="es-PE" noProof="0"/>
                    </a:p>
                  </a:txBody>
                  <a:tcPr anchor="ctr">
                    <a:solidFill>
                      <a:srgbClr val="FFFF00"/>
                    </a:solidFill>
                  </a:tcPr>
                </a:tc>
                <a:tc>
                  <a:txBody>
                    <a:bodyPr/>
                    <a:lstStyle/>
                    <a:p>
                      <a:pPr algn="ctr"/>
                      <a:r>
                        <a:rPr lang="es-PE" sz="1600" b="1" noProof="0" dirty="0" smtClean="0"/>
                        <a:t>Moderado</a:t>
                      </a:r>
                      <a:endParaRPr lang="es-PE" sz="1600" b="1" noProof="0" dirty="0"/>
                    </a:p>
                  </a:txBody>
                  <a:tcPr>
                    <a:solidFill>
                      <a:srgbClr val="FFFF00"/>
                    </a:solidFill>
                  </a:tcPr>
                </a:tc>
              </a:tr>
              <a:tr h="370840">
                <a:tc>
                  <a:txBody>
                    <a:bodyPr/>
                    <a:lstStyle/>
                    <a:p>
                      <a:r>
                        <a:rPr lang="es-PE" noProof="0" smtClean="0"/>
                        <a:t>Ecuador</a:t>
                      </a:r>
                      <a:endParaRPr lang="es-PE" noProof="0"/>
                    </a:p>
                  </a:txBody>
                  <a:tcPr/>
                </a:tc>
                <a:tc>
                  <a:txBody>
                    <a:bodyPr/>
                    <a:lstStyle/>
                    <a:p>
                      <a:pPr algn="ctr"/>
                      <a:r>
                        <a:rPr lang="es-PE" noProof="0" smtClean="0"/>
                        <a:t>1</a:t>
                      </a:r>
                      <a:endParaRPr lang="es-PE" noProof="0"/>
                    </a:p>
                  </a:txBody>
                  <a:tcPr anchor="ctr"/>
                </a:tc>
                <a:tc>
                  <a:txBody>
                    <a:bodyPr/>
                    <a:lstStyle/>
                    <a:p>
                      <a:pPr algn="ctr"/>
                      <a:r>
                        <a:rPr lang="es-PE" noProof="0" smtClean="0"/>
                        <a:t>2</a:t>
                      </a:r>
                      <a:endParaRPr lang="es-PE" noProof="0"/>
                    </a:p>
                  </a:txBody>
                  <a:tcPr anchor="ctr"/>
                </a:tc>
                <a:tc>
                  <a:txBody>
                    <a:bodyPr/>
                    <a:lstStyle/>
                    <a:p>
                      <a:pPr algn="ctr"/>
                      <a:r>
                        <a:rPr lang="es-PE" noProof="0" smtClean="0"/>
                        <a:t>3</a:t>
                      </a:r>
                      <a:endParaRPr lang="es-PE" noProof="0"/>
                    </a:p>
                  </a:txBody>
                  <a:tcPr anchor="ctr"/>
                </a:tc>
                <a:tc>
                  <a:txBody>
                    <a:bodyPr/>
                    <a:lstStyle/>
                    <a:p>
                      <a:pPr algn="ctr"/>
                      <a:r>
                        <a:rPr lang="es-PE" noProof="0" smtClean="0"/>
                        <a:t>2</a:t>
                      </a:r>
                      <a:endParaRPr lang="es-PE" noProof="0"/>
                    </a:p>
                  </a:txBody>
                  <a:tcPr anchor="ctr"/>
                </a:tc>
                <a:tc>
                  <a:txBody>
                    <a:bodyPr/>
                    <a:lstStyle/>
                    <a:p>
                      <a:pPr algn="ctr"/>
                      <a:r>
                        <a:rPr lang="es-PE" noProof="0" smtClean="0"/>
                        <a:t>3</a:t>
                      </a:r>
                      <a:endParaRPr lang="es-PE" noProof="0"/>
                    </a:p>
                  </a:txBody>
                  <a:tcPr anchor="ctr"/>
                </a:tc>
                <a:tc>
                  <a:txBody>
                    <a:bodyPr/>
                    <a:lstStyle/>
                    <a:p>
                      <a:pPr algn="ctr"/>
                      <a:r>
                        <a:rPr lang="es-PE" sz="1600" b="1" noProof="0" dirty="0" smtClean="0"/>
                        <a:t>Bajo</a:t>
                      </a:r>
                      <a:endParaRPr lang="es-PE" sz="1600" b="1" noProof="0" dirty="0"/>
                    </a:p>
                  </a:txBody>
                  <a:tcPr/>
                </a:tc>
              </a:tr>
            </a:tbl>
          </a:graphicData>
        </a:graphic>
      </p:graphicFrame>
      <p:sp>
        <p:nvSpPr>
          <p:cNvPr id="15" name="Title 1"/>
          <p:cNvSpPr txBox="1">
            <a:spLocks/>
          </p:cNvSpPr>
          <p:nvPr/>
        </p:nvSpPr>
        <p:spPr bwMode="auto">
          <a:xfrm>
            <a:off x="376019" y="326443"/>
            <a:ext cx="8229600" cy="436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spcBef>
                <a:spcPct val="0"/>
              </a:spcBef>
              <a:buNone/>
            </a:pPr>
            <a:r>
              <a:rPr lang="en-US" sz="2400" b="1" kern="0" dirty="0" err="1" smtClean="0">
                <a:solidFill>
                  <a:srgbClr val="014C6D"/>
                </a:solidFill>
                <a:latin typeface="+mj-lt"/>
                <a:ea typeface="+mj-ea"/>
                <a:cs typeface="+mj-cs"/>
              </a:rPr>
              <a:t>Resumen</a:t>
            </a:r>
            <a:r>
              <a:rPr lang="en-US" sz="2400" b="1" kern="0" dirty="0" smtClean="0">
                <a:solidFill>
                  <a:srgbClr val="014C6D"/>
                </a:solidFill>
                <a:latin typeface="+mj-lt"/>
                <a:ea typeface="+mj-ea"/>
                <a:cs typeface="+mj-cs"/>
              </a:rPr>
              <a:t> de  Mobile Money Readiness</a:t>
            </a:r>
            <a:endParaRPr kumimoji="0" lang="en-US" sz="2400" b="1" i="0" u="none" strike="noStrike" kern="0" cap="none" spc="0" normalizeH="0" baseline="0" noProof="0" dirty="0">
              <a:ln>
                <a:noFill/>
              </a:ln>
              <a:solidFill>
                <a:srgbClr val="014C6D"/>
              </a:solidFill>
              <a:effectLst/>
              <a:uLnTx/>
              <a:uFillTx/>
              <a:latin typeface="+mj-lt"/>
              <a:ea typeface="+mj-ea"/>
              <a:cs typeface="+mj-cs"/>
            </a:endParaRPr>
          </a:p>
        </p:txBody>
      </p:sp>
      <p:sp>
        <p:nvSpPr>
          <p:cNvPr id="5" name="ZoneTexte 25"/>
          <p:cNvSpPr txBox="1"/>
          <p:nvPr/>
        </p:nvSpPr>
        <p:spPr>
          <a:xfrm>
            <a:off x="287127" y="5829300"/>
            <a:ext cx="4533900" cy="261610"/>
          </a:xfrm>
          <a:prstGeom prst="rect">
            <a:avLst/>
          </a:prstGeom>
          <a:noFill/>
        </p:spPr>
        <p:txBody>
          <a:bodyPr wrap="square" rtlCol="0">
            <a:spAutoFit/>
          </a:bodyPr>
          <a:lstStyle/>
          <a:p>
            <a:pPr>
              <a:buNone/>
            </a:pPr>
            <a:r>
              <a:rPr lang="es-PE" sz="1100" kern="0" dirty="0" smtClean="0">
                <a:solidFill>
                  <a:srgbClr val="002060"/>
                </a:solidFill>
              </a:rPr>
              <a:t>Fuente: IFC – LAC Mobile Money </a:t>
            </a:r>
            <a:r>
              <a:rPr lang="es-PE" sz="1100" kern="0" dirty="0" err="1" smtClean="0">
                <a:solidFill>
                  <a:srgbClr val="002060"/>
                </a:solidFill>
              </a:rPr>
              <a:t>Readiness</a:t>
            </a:r>
            <a:r>
              <a:rPr lang="es-PE" sz="1100" kern="0" dirty="0" smtClean="0">
                <a:solidFill>
                  <a:srgbClr val="002060"/>
                </a:solidFill>
              </a:rPr>
              <a:t> IFC 2012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A2777DF7-1008-4959-8911-2F351BAA5455}" type="slidenum">
              <a:rPr lang="en-US" smtClean="0"/>
              <a:pPr>
                <a:defRPr/>
              </a:pPr>
              <a:t>25</a:t>
            </a:fld>
            <a:endParaRPr lang="en-US" dirty="0"/>
          </a:p>
        </p:txBody>
      </p:sp>
      <p:sp>
        <p:nvSpPr>
          <p:cNvPr id="5" name="Pentagone 4"/>
          <p:cNvSpPr/>
          <p:nvPr/>
        </p:nvSpPr>
        <p:spPr>
          <a:xfrm>
            <a:off x="224964" y="807859"/>
            <a:ext cx="2015709" cy="1241783"/>
          </a:xfrm>
          <a:prstGeom prst="homePlate">
            <a:avLst/>
          </a:prstGeom>
          <a:solidFill>
            <a:srgbClr val="014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None/>
              <a:defRPr/>
            </a:pPr>
            <a:r>
              <a:rPr lang="es-PE" sz="1800" b="1" dirty="0" smtClean="0">
                <a:solidFill>
                  <a:schemeClr val="bg1"/>
                </a:solidFill>
                <a:latin typeface="Arial" pitchFamily="34" charset="0"/>
                <a:cs typeface="Arial" pitchFamily="34" charset="0"/>
              </a:rPr>
              <a:t>Regulación</a:t>
            </a:r>
            <a:endParaRPr lang="es-PE" sz="1800" b="1" dirty="0">
              <a:solidFill>
                <a:schemeClr val="bg1"/>
              </a:solidFill>
              <a:latin typeface="Arial" pitchFamily="34" charset="0"/>
              <a:cs typeface="Arial" pitchFamily="34" charset="0"/>
            </a:endParaRPr>
          </a:p>
        </p:txBody>
      </p:sp>
      <p:sp>
        <p:nvSpPr>
          <p:cNvPr id="6" name="Rectangle 5"/>
          <p:cNvSpPr/>
          <p:nvPr/>
        </p:nvSpPr>
        <p:spPr bwMode="auto">
          <a:xfrm>
            <a:off x="2265136" y="774700"/>
            <a:ext cx="6345464" cy="1308100"/>
          </a:xfrm>
          <a:prstGeom prst="rect">
            <a:avLst/>
          </a:prstGeom>
          <a:noFill/>
          <a:ln w="9525" cap="flat" cmpd="sng" algn="ctr">
            <a:solidFill>
              <a:srgbClr val="97A6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5888" indent="-115888">
              <a:spcBef>
                <a:spcPts val="0"/>
              </a:spcBef>
            </a:pPr>
            <a:r>
              <a:rPr lang="es-ES" sz="1400" kern="0" dirty="0" smtClean="0">
                <a:solidFill>
                  <a:srgbClr val="002060"/>
                </a:solidFill>
              </a:rPr>
              <a:t>Países no están todos en la misma página: algunos de ellos son muy maduros, mientras que otros carecen de una clara comprensión y visión sobre cómo desarrollar un marco que permita el acceso financiero.</a:t>
            </a:r>
          </a:p>
          <a:p>
            <a:pPr marL="115888" indent="-115888">
              <a:spcBef>
                <a:spcPts val="0"/>
              </a:spcBef>
            </a:pPr>
            <a:r>
              <a:rPr lang="es-ES" sz="1400" kern="0" dirty="0" smtClean="0">
                <a:solidFill>
                  <a:srgbClr val="002060"/>
                </a:solidFill>
              </a:rPr>
              <a:t>Las acciones específicas hacia el regulador: Organizar reuniones y talleres con ellos para presentar y proporcionar información sobre las estructuras de regulación que existen en otros mercados</a:t>
            </a:r>
          </a:p>
        </p:txBody>
      </p:sp>
      <p:sp>
        <p:nvSpPr>
          <p:cNvPr id="23" name="Pentagone 22"/>
          <p:cNvSpPr/>
          <p:nvPr/>
        </p:nvSpPr>
        <p:spPr>
          <a:xfrm>
            <a:off x="224964" y="2154059"/>
            <a:ext cx="2015709" cy="1241783"/>
          </a:xfrm>
          <a:prstGeom prst="homePlate">
            <a:avLst/>
          </a:prstGeom>
          <a:solidFill>
            <a:srgbClr val="014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None/>
              <a:defRPr/>
            </a:pPr>
            <a:r>
              <a:rPr lang="es-PE" sz="1800" b="1" dirty="0" smtClean="0">
                <a:solidFill>
                  <a:schemeClr val="bg1"/>
                </a:solidFill>
                <a:latin typeface="Arial" pitchFamily="34" charset="0"/>
                <a:cs typeface="Arial" pitchFamily="34" charset="0"/>
              </a:rPr>
              <a:t>Propuesta de Valor de Agentes</a:t>
            </a:r>
            <a:endParaRPr lang="es-PE" sz="1800" b="1" dirty="0">
              <a:solidFill>
                <a:schemeClr val="bg1"/>
              </a:solidFill>
              <a:latin typeface="Arial" pitchFamily="34" charset="0"/>
              <a:cs typeface="Arial" pitchFamily="34" charset="0"/>
            </a:endParaRPr>
          </a:p>
        </p:txBody>
      </p:sp>
      <p:sp>
        <p:nvSpPr>
          <p:cNvPr id="24" name="Rectangle 23"/>
          <p:cNvSpPr/>
          <p:nvPr/>
        </p:nvSpPr>
        <p:spPr bwMode="auto">
          <a:xfrm>
            <a:off x="2265136" y="2120900"/>
            <a:ext cx="6345464" cy="1308100"/>
          </a:xfrm>
          <a:prstGeom prst="rect">
            <a:avLst/>
          </a:prstGeom>
          <a:noFill/>
          <a:ln w="9525" cap="flat" cmpd="sng" algn="ctr">
            <a:solidFill>
              <a:srgbClr val="97A6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5888" indent="-115888">
              <a:spcBef>
                <a:spcPts val="0"/>
              </a:spcBef>
            </a:pPr>
            <a:endParaRPr lang="es-ES" sz="1400" kern="0" dirty="0" smtClean="0">
              <a:solidFill>
                <a:srgbClr val="002060"/>
              </a:solidFill>
            </a:endParaRPr>
          </a:p>
          <a:p>
            <a:pPr marL="115888" indent="-115888">
              <a:spcBef>
                <a:spcPts val="0"/>
              </a:spcBef>
            </a:pPr>
            <a:r>
              <a:rPr lang="es-ES" sz="1400" kern="0" dirty="0" smtClean="0">
                <a:solidFill>
                  <a:srgbClr val="002060"/>
                </a:solidFill>
              </a:rPr>
              <a:t>La mayoría de los países de la región se benefician de una amplia red de agentes corresponsales . El modelo de banca corresponsal está en marcha en muchos países. Las zonas rurales están generalmente mal servidas.</a:t>
            </a:r>
          </a:p>
          <a:p>
            <a:pPr marL="115888" indent="-115888">
              <a:spcBef>
                <a:spcPts val="0"/>
              </a:spcBef>
            </a:pPr>
            <a:r>
              <a:rPr lang="es-ES" sz="1400" kern="0" dirty="0" smtClean="0">
                <a:solidFill>
                  <a:srgbClr val="002060"/>
                </a:solidFill>
              </a:rPr>
              <a:t>Necesidad de desarrollar un modelo de agente adecuado que se adapte a las necesidades del mercado: identificación, selección y diseño y gestión de la liquidez.</a:t>
            </a:r>
          </a:p>
          <a:p>
            <a:pPr marL="115888" indent="-115888">
              <a:spcBef>
                <a:spcPts val="0"/>
              </a:spcBef>
              <a:buFont typeface="Wingdings" pitchFamily="2" charset="2"/>
              <a:buChar char="§"/>
            </a:pPr>
            <a:endParaRPr lang="es-PE" sz="1400" kern="0" dirty="0" smtClean="0">
              <a:solidFill>
                <a:srgbClr val="002060"/>
              </a:solidFill>
            </a:endParaRPr>
          </a:p>
        </p:txBody>
      </p:sp>
      <p:sp>
        <p:nvSpPr>
          <p:cNvPr id="30" name="Rectangle 29"/>
          <p:cNvSpPr/>
          <p:nvPr/>
        </p:nvSpPr>
        <p:spPr bwMode="auto">
          <a:xfrm>
            <a:off x="2265136" y="3467100"/>
            <a:ext cx="6345464" cy="1308100"/>
          </a:xfrm>
          <a:prstGeom prst="rect">
            <a:avLst/>
          </a:prstGeom>
          <a:noFill/>
          <a:ln w="9525" cap="flat" cmpd="sng" algn="ctr">
            <a:solidFill>
              <a:srgbClr val="97A6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5888" indent="-115888">
              <a:spcBef>
                <a:spcPts val="0"/>
              </a:spcBef>
            </a:pPr>
            <a:r>
              <a:rPr lang="es-ES" sz="1400" kern="0" dirty="0" smtClean="0">
                <a:solidFill>
                  <a:srgbClr val="002060"/>
                </a:solidFill>
              </a:rPr>
              <a:t>La penetración bancaria en LAC es en general baja, la mayoría de la población no está familiarizado con los servicios financieros.</a:t>
            </a:r>
          </a:p>
          <a:p>
            <a:pPr marL="115888" indent="-115888">
              <a:spcBef>
                <a:spcPts val="0"/>
              </a:spcBef>
            </a:pPr>
            <a:r>
              <a:rPr lang="es-ES" sz="1400" kern="0" dirty="0" smtClean="0">
                <a:solidFill>
                  <a:srgbClr val="002060"/>
                </a:solidFill>
              </a:rPr>
              <a:t>Los programas de educación al cliente (y agentes) serán vitales para ayudar a aumentar la adopción MFS. En particular, la fuerte necesidad si los productos de ahorro que ofrece, de seguros y de crédito.</a:t>
            </a:r>
            <a:endParaRPr lang="es-PE" sz="1400" kern="0" dirty="0" smtClean="0">
              <a:solidFill>
                <a:srgbClr val="002060"/>
              </a:solidFill>
            </a:endParaRPr>
          </a:p>
        </p:txBody>
      </p:sp>
      <p:sp>
        <p:nvSpPr>
          <p:cNvPr id="32" name="Rectangle 31"/>
          <p:cNvSpPr/>
          <p:nvPr/>
        </p:nvSpPr>
        <p:spPr bwMode="auto">
          <a:xfrm>
            <a:off x="2265136" y="4815771"/>
            <a:ext cx="6345464" cy="1308100"/>
          </a:xfrm>
          <a:prstGeom prst="rect">
            <a:avLst/>
          </a:prstGeom>
          <a:noFill/>
          <a:ln w="9525" cap="flat" cmpd="sng" algn="ctr">
            <a:solidFill>
              <a:srgbClr val="97A6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5888" indent="-115888">
              <a:spcBef>
                <a:spcPts val="0"/>
              </a:spcBef>
              <a:buFont typeface="Wingdings" pitchFamily="2" charset="2"/>
              <a:buChar char="§"/>
            </a:pPr>
            <a:r>
              <a:rPr lang="es-ES" sz="1400" kern="0" dirty="0" smtClean="0">
                <a:solidFill>
                  <a:srgbClr val="002060"/>
                </a:solidFill>
              </a:rPr>
              <a:t>Una parte significativa de los actores potenciales en el mercado de SFM no está claro en los segmentos de clientes deben dirigirse, necesidades y la identificación de los productos que se traducirá en la más rápida absorción</a:t>
            </a:r>
          </a:p>
          <a:p>
            <a:pPr marL="115888" indent="-115888">
              <a:spcBef>
                <a:spcPts val="0"/>
              </a:spcBef>
              <a:buFont typeface="Wingdings" pitchFamily="2" charset="2"/>
              <a:buChar char="§"/>
            </a:pPr>
            <a:r>
              <a:rPr lang="es-ES" sz="1400" kern="0" dirty="0" smtClean="0">
                <a:solidFill>
                  <a:srgbClr val="002060"/>
                </a:solidFill>
              </a:rPr>
              <a:t>Llevar a cabo estudios de mercado en los mercados específicos ayudará a proporcionar información muy necesaria a los proveedores potenciales</a:t>
            </a:r>
            <a:endParaRPr lang="es-PE" sz="1400" kern="0" dirty="0" smtClean="0">
              <a:solidFill>
                <a:srgbClr val="002060"/>
              </a:solidFill>
            </a:endParaRPr>
          </a:p>
        </p:txBody>
      </p:sp>
      <p:sp>
        <p:nvSpPr>
          <p:cNvPr id="33" name="Pentagone 32"/>
          <p:cNvSpPr/>
          <p:nvPr/>
        </p:nvSpPr>
        <p:spPr>
          <a:xfrm>
            <a:off x="224964" y="3500259"/>
            <a:ext cx="2015709" cy="1241783"/>
          </a:xfrm>
          <a:prstGeom prst="homePlate">
            <a:avLst/>
          </a:prstGeom>
          <a:solidFill>
            <a:srgbClr val="014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None/>
              <a:defRPr/>
            </a:pPr>
            <a:r>
              <a:rPr lang="es-PE" sz="1600" b="1" dirty="0" smtClean="0">
                <a:solidFill>
                  <a:schemeClr val="bg1"/>
                </a:solidFill>
                <a:latin typeface="Arial" pitchFamily="34" charset="0"/>
                <a:cs typeface="Arial" pitchFamily="34" charset="0"/>
              </a:rPr>
              <a:t>Conocimiento del canal por el cliente</a:t>
            </a:r>
            <a:endParaRPr lang="es-PE" sz="1600" b="1" dirty="0">
              <a:solidFill>
                <a:schemeClr val="bg1"/>
              </a:solidFill>
              <a:latin typeface="Arial" pitchFamily="34" charset="0"/>
              <a:cs typeface="Arial" pitchFamily="34" charset="0"/>
            </a:endParaRPr>
          </a:p>
        </p:txBody>
      </p:sp>
      <p:sp>
        <p:nvSpPr>
          <p:cNvPr id="34" name="Pentagone 33"/>
          <p:cNvSpPr/>
          <p:nvPr/>
        </p:nvSpPr>
        <p:spPr>
          <a:xfrm>
            <a:off x="224964" y="4848930"/>
            <a:ext cx="2015709" cy="1241783"/>
          </a:xfrm>
          <a:prstGeom prst="homePlate">
            <a:avLst/>
          </a:prstGeom>
          <a:solidFill>
            <a:srgbClr val="014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None/>
              <a:defRPr/>
            </a:pPr>
            <a:r>
              <a:rPr lang="es-PE" sz="1600" b="1" dirty="0" smtClean="0">
                <a:solidFill>
                  <a:schemeClr val="bg1"/>
                </a:solidFill>
                <a:latin typeface="Arial" pitchFamily="34" charset="0"/>
                <a:cs typeface="Arial" pitchFamily="34" charset="0"/>
              </a:rPr>
              <a:t>Estudios de segmentación de Mercado</a:t>
            </a:r>
            <a:endParaRPr lang="es-PE" sz="1600" b="1" dirty="0">
              <a:solidFill>
                <a:schemeClr val="bg1"/>
              </a:solidFill>
              <a:latin typeface="Arial" pitchFamily="34" charset="0"/>
              <a:cs typeface="Arial" pitchFamily="34" charset="0"/>
            </a:endParaRPr>
          </a:p>
        </p:txBody>
      </p:sp>
      <p:sp>
        <p:nvSpPr>
          <p:cNvPr id="12" name="Title 1"/>
          <p:cNvSpPr txBox="1">
            <a:spLocks/>
          </p:cNvSpPr>
          <p:nvPr/>
        </p:nvSpPr>
        <p:spPr bwMode="auto">
          <a:xfrm>
            <a:off x="720264" y="240381"/>
            <a:ext cx="8229600" cy="436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spcBef>
                <a:spcPct val="0"/>
              </a:spcBef>
              <a:buNone/>
            </a:pPr>
            <a:r>
              <a:rPr lang="es-PE" sz="2400" b="1" kern="0" dirty="0" smtClean="0">
                <a:solidFill>
                  <a:srgbClr val="014C6D"/>
                </a:solidFill>
                <a:latin typeface="+mj-lt"/>
                <a:ea typeface="+mj-ea"/>
                <a:cs typeface="+mj-cs"/>
              </a:rPr>
              <a:t>Principales áreas donde hay una necesidad en la Región</a:t>
            </a:r>
            <a:endParaRPr kumimoji="0" lang="es-PE" sz="2400" b="1" i="0" u="none" strike="noStrike" kern="0" cap="none" spc="0" normalizeH="0" baseline="0" dirty="0">
              <a:ln>
                <a:noFill/>
              </a:ln>
              <a:solidFill>
                <a:srgbClr val="014C6D"/>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6"/>
          <p:cNvSpPr>
            <a:spLocks noGrp="1" noChangeArrowheads="1"/>
          </p:cNvSpPr>
          <p:nvPr>
            <p:ph type="ctrTitle" idx="4294967295"/>
          </p:nvPr>
        </p:nvSpPr>
        <p:spPr>
          <a:xfrm>
            <a:off x="2409825" y="3300413"/>
            <a:ext cx="6310842" cy="2266950"/>
          </a:xfrm>
          <a:noFill/>
        </p:spPr>
        <p:txBody>
          <a:bodyPr/>
          <a:lstStyle/>
          <a:p>
            <a:pPr algn="r" eaLnBrk="1" hangingPunct="1"/>
            <a:r>
              <a:rPr lang="es-PE" dirty="0" smtClean="0"/>
              <a:t>IFC </a:t>
            </a:r>
            <a:br>
              <a:rPr lang="es-PE" dirty="0" smtClean="0"/>
            </a:br>
            <a:r>
              <a:rPr lang="es-PE" dirty="0" smtClean="0">
                <a:solidFill>
                  <a:srgbClr val="00783C"/>
                </a:solidFill>
              </a:rPr>
              <a:t>Servicios Financieros Móviles </a:t>
            </a:r>
            <a:br>
              <a:rPr lang="es-PE" dirty="0" smtClean="0">
                <a:solidFill>
                  <a:srgbClr val="00783C"/>
                </a:solidFill>
              </a:rPr>
            </a:br>
            <a:r>
              <a:rPr lang="es-PE" dirty="0" smtClean="0">
                <a:solidFill>
                  <a:srgbClr val="00783C"/>
                </a:solidFill>
              </a:rPr>
              <a:t>Perú / Colombia</a:t>
            </a:r>
          </a:p>
        </p:txBody>
      </p:sp>
      <p:sp>
        <p:nvSpPr>
          <p:cNvPr id="8195" name="Rectangle 17"/>
          <p:cNvSpPr>
            <a:spLocks noChangeArrowheads="1"/>
          </p:cNvSpPr>
          <p:nvPr/>
        </p:nvSpPr>
        <p:spPr bwMode="auto">
          <a:xfrm>
            <a:off x="3327400" y="4732338"/>
            <a:ext cx="4073525" cy="771525"/>
          </a:xfrm>
          <a:prstGeom prst="rect">
            <a:avLst/>
          </a:prstGeom>
          <a:noFill/>
          <a:ln w="9525">
            <a:noFill/>
            <a:miter lim="800000"/>
            <a:headEnd/>
            <a:tailEnd/>
          </a:ln>
        </p:spPr>
        <p:txBody>
          <a:bodyPr/>
          <a:lstStyle/>
          <a:p>
            <a:pPr algn="r">
              <a:spcBef>
                <a:spcPct val="100000"/>
              </a:spcBef>
              <a:buFontTx/>
              <a:buNone/>
            </a:pPr>
            <a:endParaRPr lang="en-US" sz="1800" dirty="0"/>
          </a:p>
        </p:txBody>
      </p:sp>
      <p:sp>
        <p:nvSpPr>
          <p:cNvPr id="4" name="Rectangle 19"/>
          <p:cNvSpPr>
            <a:spLocks noChangeArrowheads="1"/>
          </p:cNvSpPr>
          <p:nvPr/>
        </p:nvSpPr>
        <p:spPr bwMode="auto">
          <a:xfrm>
            <a:off x="2150534" y="5897859"/>
            <a:ext cx="6637866" cy="462218"/>
          </a:xfrm>
          <a:prstGeom prst="rect">
            <a:avLst/>
          </a:prstGeom>
          <a:noFill/>
          <a:ln w="9525">
            <a:noFill/>
            <a:miter lim="800000"/>
            <a:headEnd/>
            <a:tailEnd/>
          </a:ln>
        </p:spPr>
        <p:txBody>
          <a:bodyPr/>
          <a:lstStyle/>
          <a:p>
            <a:pPr algn="r">
              <a:spcBef>
                <a:spcPct val="0"/>
              </a:spcBef>
              <a:buFontTx/>
              <a:buNone/>
            </a:pPr>
            <a:r>
              <a:rPr lang="es-PE" sz="1600" b="1" dirty="0" smtClean="0">
                <a:solidFill>
                  <a:schemeClr val="tx2">
                    <a:lumMod val="60000"/>
                    <a:lumOff val="40000"/>
                  </a:schemeClr>
                </a:solidFill>
              </a:rPr>
              <a:t>Taller Inclusión Financiera, Banca Móvil y Seguridad </a:t>
            </a:r>
          </a:p>
          <a:p>
            <a:pPr algn="r">
              <a:spcBef>
                <a:spcPct val="0"/>
              </a:spcBef>
              <a:buFontTx/>
              <a:buNone/>
            </a:pPr>
            <a:r>
              <a:rPr lang="es-PE" sz="1600" b="1" dirty="0" smtClean="0">
                <a:solidFill>
                  <a:schemeClr val="tx2">
                    <a:lumMod val="60000"/>
                    <a:lumOff val="40000"/>
                  </a:schemeClr>
                </a:solidFill>
              </a:rPr>
              <a:t>Agosto 2013</a:t>
            </a:r>
            <a:endParaRPr lang="es-PE" sz="16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ChangeArrowheads="1"/>
          </p:cNvSpPr>
          <p:nvPr/>
        </p:nvSpPr>
        <p:spPr bwMode="auto">
          <a:xfrm>
            <a:off x="407851" y="930820"/>
            <a:ext cx="8252823" cy="491580"/>
          </a:xfrm>
          <a:prstGeom prst="rect">
            <a:avLst/>
          </a:prstGeom>
          <a:noFill/>
          <a:ln w="9525">
            <a:noFill/>
            <a:miter lim="800000"/>
            <a:headEnd/>
            <a:tailEnd/>
          </a:ln>
        </p:spPr>
        <p:txBody>
          <a:bodyPr/>
          <a:lstStyle/>
          <a:p>
            <a:pPr marL="342900"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latin typeface="+mj-lt"/>
              </a:rPr>
              <a:t>Más del 50% de la región no posee una cuenta bancaria</a:t>
            </a:r>
          </a:p>
          <a:p>
            <a:pPr marL="342900"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342900"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a:p>
            <a:pPr marL="342900"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p:txBody>
      </p:sp>
      <p:sp>
        <p:nvSpPr>
          <p:cNvPr id="8" name="Rectangle 7"/>
          <p:cNvSpPr>
            <a:spLocks noChangeAspect="1" noChangeArrowheads="1"/>
          </p:cNvSpPr>
          <p:nvPr/>
        </p:nvSpPr>
        <p:spPr bwMode="auto">
          <a:xfrm>
            <a:off x="312738" y="369888"/>
            <a:ext cx="8229600" cy="488950"/>
          </a:xfrm>
          <a:prstGeom prst="rect">
            <a:avLst/>
          </a:prstGeom>
          <a:noFill/>
          <a:ln w="9525">
            <a:noFill/>
            <a:miter lim="800000"/>
            <a:headEnd/>
            <a:tailEnd/>
          </a:ln>
        </p:spPr>
        <p:txBody>
          <a:bodyPr anchor="ctr"/>
          <a:lstStyle/>
          <a:p>
            <a:pPr eaLnBrk="0" hangingPunct="0">
              <a:buNone/>
            </a:pPr>
            <a:r>
              <a:rPr lang="es-PE" sz="2400" b="1" dirty="0" smtClean="0">
                <a:solidFill>
                  <a:srgbClr val="014C6D"/>
                </a:solidFill>
              </a:rPr>
              <a:t>Generalidades de la Región </a:t>
            </a:r>
            <a:endParaRPr lang="es-PE" sz="2400" b="1" dirty="0">
              <a:solidFill>
                <a:srgbClr val="014C6D"/>
              </a:solidFill>
            </a:endParaRPr>
          </a:p>
        </p:txBody>
      </p:sp>
      <p:sp>
        <p:nvSpPr>
          <p:cNvPr id="9"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
        <p:nvSpPr>
          <p:cNvPr id="1546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89" name="Picture 1"/>
          <p:cNvPicPr>
            <a:picLocks noChangeAspect="1" noChangeArrowheads="1"/>
          </p:cNvPicPr>
          <p:nvPr/>
        </p:nvPicPr>
        <p:blipFill>
          <a:blip r:embed="rId3" cstate="print"/>
          <a:srcRect/>
          <a:stretch>
            <a:fillRect/>
          </a:stretch>
        </p:blipFill>
        <p:spPr bwMode="auto">
          <a:xfrm>
            <a:off x="478971" y="1529593"/>
            <a:ext cx="7949067" cy="3986967"/>
          </a:xfrm>
          <a:prstGeom prst="rect">
            <a:avLst/>
          </a:prstGeom>
          <a:noFill/>
          <a:ln w="9525">
            <a:noFill/>
            <a:miter lim="800000"/>
            <a:headEnd/>
            <a:tailEnd/>
          </a:ln>
        </p:spPr>
      </p:pic>
      <p:sp>
        <p:nvSpPr>
          <p:cNvPr id="11" name="Rectangle 3"/>
          <p:cNvSpPr>
            <a:spLocks noChangeArrowheads="1"/>
          </p:cNvSpPr>
          <p:nvPr/>
        </p:nvSpPr>
        <p:spPr bwMode="auto">
          <a:xfrm>
            <a:off x="357051" y="5611673"/>
            <a:ext cx="8252823" cy="491580"/>
          </a:xfrm>
          <a:prstGeom prst="rect">
            <a:avLst/>
          </a:prstGeom>
          <a:noFill/>
          <a:ln w="9525">
            <a:noFill/>
            <a:miter lim="800000"/>
            <a:headEnd/>
            <a:tailEnd/>
          </a:ln>
        </p:spPr>
        <p:txBody>
          <a:bodyPr/>
          <a:lstStyle/>
          <a:p>
            <a:pPr marL="342900" indent="-342900" eaLnBrk="0" hangingPunct="0">
              <a:lnSpc>
                <a:spcPct val="110000"/>
              </a:lnSpc>
              <a:spcBef>
                <a:spcPct val="20000"/>
              </a:spcBef>
              <a:buClr>
                <a:srgbClr val="C00000"/>
              </a:buClr>
              <a:buSzPct val="90000"/>
              <a:buNone/>
            </a:pPr>
            <a:r>
              <a:rPr lang="es-PE" sz="1100" dirty="0" smtClean="0">
                <a:solidFill>
                  <a:srgbClr val="002060"/>
                </a:solidFill>
                <a:latin typeface="+mj-lt"/>
              </a:rPr>
              <a:t>Fuente: FELABAN 2012</a:t>
            </a:r>
          </a:p>
          <a:p>
            <a:pPr marL="342900" indent="-342900" eaLnBrk="0" hangingPunct="0">
              <a:lnSpc>
                <a:spcPct val="110000"/>
              </a:lnSpc>
              <a:spcBef>
                <a:spcPct val="20000"/>
              </a:spcBef>
              <a:buClr>
                <a:srgbClr val="C00000"/>
              </a:buClr>
              <a:buSzPct val="90000"/>
              <a:buFont typeface="Wingdings" pitchFamily="2" charset="2"/>
              <a:buChar char="§"/>
            </a:pPr>
            <a:endParaRPr lang="es-PE" sz="1100" dirty="0" smtClean="0">
              <a:solidFill>
                <a:srgbClr val="002060"/>
              </a:solidFill>
              <a:latin typeface="+mj-lt"/>
            </a:endParaRPr>
          </a:p>
          <a:p>
            <a:pPr marL="342900" indent="-342900" eaLnBrk="0" hangingPunct="0">
              <a:lnSpc>
                <a:spcPct val="110000"/>
              </a:lnSpc>
              <a:spcBef>
                <a:spcPct val="20000"/>
              </a:spcBef>
              <a:buClr>
                <a:srgbClr val="C00000"/>
              </a:buClr>
              <a:buSzPct val="90000"/>
              <a:buFont typeface="Wingdings" pitchFamily="2" charset="2"/>
              <a:buChar char="§"/>
            </a:pPr>
            <a:endParaRPr lang="es-PE" sz="1100" dirty="0" smtClean="0">
              <a:solidFill>
                <a:srgbClr val="002060"/>
              </a:solidFill>
              <a:latin typeface="+mj-lt"/>
            </a:endParaRPr>
          </a:p>
          <a:p>
            <a:pPr marL="342900" indent="-342900" eaLnBrk="0" hangingPunct="0">
              <a:lnSpc>
                <a:spcPct val="110000"/>
              </a:lnSpc>
              <a:spcBef>
                <a:spcPct val="20000"/>
              </a:spcBef>
              <a:buClr>
                <a:srgbClr val="C00000"/>
              </a:buClr>
              <a:buSzPct val="90000"/>
              <a:buFont typeface="Wingdings" pitchFamily="2" charset="2"/>
              <a:buChar char="§"/>
            </a:pPr>
            <a:endParaRPr lang="es-PE" sz="1100" dirty="0" smtClean="0">
              <a:solidFill>
                <a:srgbClr val="002060"/>
              </a:solidFill>
              <a:latin typeface="+mj-lt"/>
            </a:endParaRPr>
          </a:p>
        </p:txBody>
      </p:sp>
      <p:sp>
        <p:nvSpPr>
          <p:cNvPr id="10" name="Oval 9"/>
          <p:cNvSpPr/>
          <p:nvPr/>
        </p:nvSpPr>
        <p:spPr bwMode="auto">
          <a:xfrm>
            <a:off x="4181707" y="2999677"/>
            <a:ext cx="524108" cy="1672683"/>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111" charset="0"/>
              <a:ea typeface="Times New Roman" pitchFamily="-111" charset="0"/>
              <a:cs typeface="Times New Roman" pitchFamily="-111" charset="0"/>
            </a:endParaRPr>
          </a:p>
        </p:txBody>
      </p:sp>
      <p:sp>
        <p:nvSpPr>
          <p:cNvPr id="12" name="Oval 11"/>
          <p:cNvSpPr/>
          <p:nvPr/>
        </p:nvSpPr>
        <p:spPr bwMode="auto">
          <a:xfrm>
            <a:off x="6887737" y="2917903"/>
            <a:ext cx="512956" cy="171728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111" charset="0"/>
              <a:ea typeface="Times New Roman" pitchFamily="-111" charset="0"/>
              <a:cs typeface="Times New Roman" pitchFamily="-111"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6"/>
          <p:cNvSpPr txBox="1">
            <a:spLocks noChangeArrowheads="1"/>
          </p:cNvSpPr>
          <p:nvPr/>
        </p:nvSpPr>
        <p:spPr bwMode="auto">
          <a:xfrm>
            <a:off x="439738" y="914401"/>
            <a:ext cx="8339137" cy="4524315"/>
          </a:xfrm>
          <a:prstGeom prst="rect">
            <a:avLst/>
          </a:prstGeom>
          <a:noFill/>
          <a:ln w="9525">
            <a:noFill/>
            <a:miter lim="800000"/>
            <a:headEnd/>
            <a:tailEnd/>
          </a:ln>
        </p:spPr>
        <p:txBody>
          <a:bodyPr wrap="square">
            <a:spAutoFit/>
          </a:bodyPr>
          <a:lstStyle/>
          <a:p>
            <a:pPr>
              <a:spcAft>
                <a:spcPts val="600"/>
              </a:spcAft>
            </a:pPr>
            <a:r>
              <a:rPr lang="es-PE" sz="1400" dirty="0" smtClean="0">
                <a:solidFill>
                  <a:srgbClr val="002060"/>
                </a:solidFill>
              </a:rPr>
              <a:t>Preparación general para uso de Dinero Electrónico 3 (Moderado)</a:t>
            </a:r>
          </a:p>
          <a:p>
            <a:pPr>
              <a:spcAft>
                <a:spcPts val="600"/>
              </a:spcAft>
            </a:pPr>
            <a:r>
              <a:rPr lang="es-PE" sz="1400" dirty="0" smtClean="0">
                <a:solidFill>
                  <a:srgbClr val="002060"/>
                </a:solidFill>
              </a:rPr>
              <a:t>Población 				29.2 millones (moderado)</a:t>
            </a:r>
          </a:p>
          <a:p>
            <a:pPr>
              <a:spcAft>
                <a:spcPts val="600"/>
              </a:spcAft>
            </a:pPr>
            <a:r>
              <a:rPr lang="es-PE" sz="1400" dirty="0" smtClean="0">
                <a:solidFill>
                  <a:srgbClr val="002060"/>
                </a:solidFill>
              </a:rPr>
              <a:t>Penetración de Teléfonos Móviles 	69% (moderada)</a:t>
            </a:r>
          </a:p>
          <a:p>
            <a:pPr>
              <a:spcAft>
                <a:spcPts val="600"/>
              </a:spcAft>
            </a:pPr>
            <a:r>
              <a:rPr lang="es-PE" sz="1400" dirty="0" smtClean="0">
                <a:solidFill>
                  <a:srgbClr val="002060"/>
                </a:solidFill>
              </a:rPr>
              <a:t>Población </a:t>
            </a:r>
            <a:r>
              <a:rPr lang="es-PE" sz="1400" dirty="0" err="1" smtClean="0">
                <a:solidFill>
                  <a:srgbClr val="002060"/>
                </a:solidFill>
              </a:rPr>
              <a:t>Bancarizada</a:t>
            </a:r>
            <a:r>
              <a:rPr lang="es-PE" sz="1400" dirty="0" smtClean="0">
                <a:solidFill>
                  <a:srgbClr val="002060"/>
                </a:solidFill>
              </a:rPr>
              <a:t> 		26% (Baja)</a:t>
            </a:r>
          </a:p>
          <a:p>
            <a:pPr>
              <a:spcAft>
                <a:spcPts val="600"/>
              </a:spcAft>
            </a:pPr>
            <a:r>
              <a:rPr lang="es-PE" sz="1400" dirty="0" smtClean="0">
                <a:solidFill>
                  <a:srgbClr val="002060"/>
                </a:solidFill>
              </a:rPr>
              <a:t>% Remesas sobre el PBI 		1.8% (Baja)</a:t>
            </a:r>
          </a:p>
          <a:p>
            <a:pPr>
              <a:spcAft>
                <a:spcPts val="600"/>
              </a:spcAft>
            </a:pPr>
            <a:r>
              <a:rPr lang="es-PE" sz="1400" dirty="0" smtClean="0">
                <a:solidFill>
                  <a:srgbClr val="002060"/>
                </a:solidFill>
              </a:rPr>
              <a:t>% Bajo la línea de Pobreza 		34.8% (Alta)</a:t>
            </a:r>
          </a:p>
          <a:p>
            <a:pPr>
              <a:spcAft>
                <a:spcPts val="600"/>
              </a:spcAft>
            </a:pPr>
            <a:r>
              <a:rPr lang="es-PE" sz="1400" dirty="0" smtClean="0">
                <a:solidFill>
                  <a:srgbClr val="002060"/>
                </a:solidFill>
              </a:rPr>
              <a:t>Población Económicamente Activa 	36.2% (Moderada)</a:t>
            </a:r>
          </a:p>
          <a:p>
            <a:pPr>
              <a:spcAft>
                <a:spcPts val="600"/>
              </a:spcAft>
            </a:pPr>
            <a:r>
              <a:rPr lang="es-PE" sz="1400" dirty="0" smtClean="0">
                <a:solidFill>
                  <a:srgbClr val="002060"/>
                </a:solidFill>
              </a:rPr>
              <a:t>Nivel de Alfabetismo 			93% (Alta)</a:t>
            </a:r>
          </a:p>
          <a:p>
            <a:pPr>
              <a:spcAft>
                <a:spcPts val="600"/>
              </a:spcAft>
            </a:pPr>
            <a:r>
              <a:rPr lang="es-PE" sz="1400" dirty="0" smtClean="0">
                <a:solidFill>
                  <a:srgbClr val="002060"/>
                </a:solidFill>
              </a:rPr>
              <a:t>Principales Bancos 			BCP, BBVA Continental, </a:t>
            </a:r>
            <a:r>
              <a:rPr lang="es-PE" sz="1400" dirty="0" err="1" smtClean="0">
                <a:solidFill>
                  <a:srgbClr val="002060"/>
                </a:solidFill>
              </a:rPr>
              <a:t>Scotiabank</a:t>
            </a:r>
            <a:r>
              <a:rPr lang="es-PE" sz="1400" dirty="0" smtClean="0">
                <a:solidFill>
                  <a:srgbClr val="002060"/>
                </a:solidFill>
              </a:rPr>
              <a:t> e </a:t>
            </a:r>
            <a:r>
              <a:rPr lang="es-PE" sz="1400" dirty="0" err="1" smtClean="0">
                <a:solidFill>
                  <a:srgbClr val="002060"/>
                </a:solidFill>
              </a:rPr>
              <a:t>Interbank</a:t>
            </a:r>
            <a:r>
              <a:rPr lang="es-PE" sz="1400" dirty="0" smtClean="0">
                <a:solidFill>
                  <a:srgbClr val="002060"/>
                </a:solidFill>
              </a:rPr>
              <a:t>.	</a:t>
            </a:r>
          </a:p>
          <a:p>
            <a:pPr>
              <a:spcAft>
                <a:spcPts val="600"/>
              </a:spcAft>
            </a:pPr>
            <a:r>
              <a:rPr lang="es-PE" sz="1400" dirty="0" smtClean="0">
                <a:solidFill>
                  <a:srgbClr val="002060"/>
                </a:solidFill>
              </a:rPr>
              <a:t>Empresas Operadoras de telefonía 	Movistar (54%), Claro(42%) and Nextel (4%)</a:t>
            </a:r>
          </a:p>
          <a:p>
            <a:r>
              <a:rPr lang="es-PE" sz="1400" dirty="0" smtClean="0">
                <a:solidFill>
                  <a:srgbClr val="002060"/>
                </a:solidFill>
              </a:rPr>
              <a:t>Facilidad para Hacer Negocios (</a:t>
            </a:r>
            <a:r>
              <a:rPr lang="es-PE" sz="1400" dirty="0" err="1" smtClean="0">
                <a:solidFill>
                  <a:srgbClr val="002060"/>
                </a:solidFill>
              </a:rPr>
              <a:t>Doing</a:t>
            </a:r>
            <a:r>
              <a:rPr lang="es-PE" sz="1400" dirty="0" smtClean="0">
                <a:solidFill>
                  <a:srgbClr val="002060"/>
                </a:solidFill>
              </a:rPr>
              <a:t> Business) 	36 de183</a:t>
            </a:r>
          </a:p>
        </p:txBody>
      </p:sp>
      <p:sp>
        <p:nvSpPr>
          <p:cNvPr id="6148" name="Rectangle 7"/>
          <p:cNvSpPr>
            <a:spLocks noChangeAspect="1" noChangeArrowheads="1"/>
          </p:cNvSpPr>
          <p:nvPr/>
        </p:nvSpPr>
        <p:spPr bwMode="auto">
          <a:xfrm>
            <a:off x="300038" y="369888"/>
            <a:ext cx="8229600" cy="488950"/>
          </a:xfrm>
          <a:prstGeom prst="rect">
            <a:avLst/>
          </a:prstGeom>
          <a:noFill/>
          <a:ln w="9525">
            <a:noFill/>
            <a:miter lim="800000"/>
            <a:headEnd/>
            <a:tailEnd/>
          </a:ln>
        </p:spPr>
        <p:txBody>
          <a:bodyPr anchor="ctr"/>
          <a:lstStyle/>
          <a:p>
            <a:pPr eaLnBrk="0" hangingPunct="0">
              <a:buNone/>
            </a:pPr>
            <a:r>
              <a:rPr lang="es-PE" sz="2400" b="1" dirty="0" smtClean="0">
                <a:solidFill>
                  <a:srgbClr val="014C6D"/>
                </a:solidFill>
              </a:rPr>
              <a:t>Genéricos Perú</a:t>
            </a:r>
            <a:endParaRPr lang="es-PE" sz="2400" b="1" dirty="0">
              <a:solidFill>
                <a:srgbClr val="014C6D"/>
              </a:solidFill>
            </a:endParaRPr>
          </a:p>
        </p:txBody>
      </p:sp>
      <p:sp>
        <p:nvSpPr>
          <p:cNvPr id="6"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graphicFrame>
        <p:nvGraphicFramePr>
          <p:cNvPr id="7" name="Tableau 4"/>
          <p:cNvGraphicFramePr>
            <a:graphicFrameLocks noGrp="1"/>
          </p:cNvGraphicFramePr>
          <p:nvPr/>
        </p:nvGraphicFramePr>
        <p:xfrm>
          <a:off x="7153030" y="786765"/>
          <a:ext cx="1687034" cy="1485900"/>
        </p:xfrm>
        <a:graphic>
          <a:graphicData uri="http://schemas.openxmlformats.org/drawingml/2006/table">
            <a:tbl>
              <a:tblPr firstRow="1" bandRow="1">
                <a:tableStyleId>{5C22544A-7EE6-4342-B048-85BDC9FD1C3A}</a:tableStyleId>
              </a:tblPr>
              <a:tblGrid>
                <a:gridCol w="1251099"/>
                <a:gridCol w="435935"/>
              </a:tblGrid>
              <a:tr h="0">
                <a:tc gridSpan="2">
                  <a:txBody>
                    <a:bodyPr/>
                    <a:lstStyle/>
                    <a:p>
                      <a:pPr marL="0" lvl="1" indent="0" eaLnBrk="0" hangingPunct="0">
                        <a:spcBef>
                          <a:spcPts val="0"/>
                        </a:spcBef>
                        <a:buClr>
                          <a:srgbClr val="00783C"/>
                        </a:buClr>
                        <a:buFont typeface="Wingdings" pitchFamily="2" charset="2"/>
                        <a:buNone/>
                      </a:pPr>
                      <a:r>
                        <a:rPr lang="en-US" sz="900" dirty="0" smtClean="0"/>
                        <a:t>Mobile Money readiness</a:t>
                      </a:r>
                    </a:p>
                  </a:txBody>
                  <a:tcPr/>
                </a:tc>
                <a:tc hMerge="1">
                  <a:txBody>
                    <a:bodyPr/>
                    <a:lstStyle/>
                    <a:p>
                      <a:pPr indent="0" algn="ctr">
                        <a:spcBef>
                          <a:spcPts val="0"/>
                        </a:spcBef>
                      </a:pPr>
                      <a:endParaRPr lang="fr-FR" sz="1050" dirty="0"/>
                    </a:p>
                  </a:txBody>
                  <a:tcPr/>
                </a:tc>
              </a:tr>
              <a:tr h="0">
                <a:tc>
                  <a:txBody>
                    <a:bodyPr/>
                    <a:lstStyle/>
                    <a:p>
                      <a:pPr marL="0" lvl="1" indent="0" eaLnBrk="0" hangingPunct="0">
                        <a:spcBef>
                          <a:spcPts val="0"/>
                        </a:spcBef>
                        <a:buClr>
                          <a:srgbClr val="00783C"/>
                        </a:buClr>
                        <a:buFont typeface="Wingdings" pitchFamily="2" charset="2"/>
                        <a:buNone/>
                      </a:pPr>
                      <a:r>
                        <a:rPr lang="en-US" sz="900" dirty="0" smtClean="0"/>
                        <a:t>Regulation</a:t>
                      </a:r>
                    </a:p>
                  </a:txBody>
                  <a:tcPr/>
                </a:tc>
                <a:tc>
                  <a:txBody>
                    <a:bodyPr/>
                    <a:lstStyle/>
                    <a:p>
                      <a:pPr indent="0" algn="ctr">
                        <a:spcBef>
                          <a:spcPts val="0"/>
                        </a:spcBef>
                      </a:pPr>
                      <a:r>
                        <a:rPr lang="fr-FR" sz="1050" smtClean="0"/>
                        <a:t>3</a:t>
                      </a:r>
                      <a:endParaRPr lang="fr-FR" sz="1050" dirty="0"/>
                    </a:p>
                  </a:txBody>
                  <a:tcPr/>
                </a:tc>
              </a:tr>
              <a:tr h="0">
                <a:tc>
                  <a:txBody>
                    <a:bodyPr/>
                    <a:lstStyle/>
                    <a:p>
                      <a:pPr marL="0" lvl="1" indent="0" eaLnBrk="0" hangingPunct="0">
                        <a:spcBef>
                          <a:spcPts val="0"/>
                        </a:spcBef>
                        <a:buClr>
                          <a:srgbClr val="00783C"/>
                        </a:buClr>
                        <a:buFont typeface="Wingdings" pitchFamily="2" charset="2"/>
                        <a:buNone/>
                      </a:pPr>
                      <a:r>
                        <a:rPr lang="en-US" sz="900" dirty="0" smtClean="0"/>
                        <a:t>Financial Sector</a:t>
                      </a:r>
                    </a:p>
                  </a:txBody>
                  <a:tcPr/>
                </a:tc>
                <a:tc>
                  <a:txBody>
                    <a:bodyPr/>
                    <a:lstStyle/>
                    <a:p>
                      <a:pPr indent="0" algn="ctr">
                        <a:spcBef>
                          <a:spcPts val="0"/>
                        </a:spcBef>
                      </a:pPr>
                      <a:r>
                        <a:rPr lang="fr-FR" sz="1050" dirty="0" smtClean="0"/>
                        <a:t>3</a:t>
                      </a:r>
                      <a:endParaRPr lang="fr-FR" sz="1050" dirty="0"/>
                    </a:p>
                  </a:txBody>
                  <a:tcPr/>
                </a:tc>
              </a:tr>
              <a:tr h="0">
                <a:tc>
                  <a:txBody>
                    <a:bodyPr/>
                    <a:lstStyle/>
                    <a:p>
                      <a:pPr marL="0" lvl="1" indent="0" eaLnBrk="0" hangingPunct="0">
                        <a:spcBef>
                          <a:spcPts val="0"/>
                        </a:spcBef>
                        <a:buClr>
                          <a:srgbClr val="00783C"/>
                        </a:buClr>
                        <a:buFont typeface="Wingdings" pitchFamily="2" charset="2"/>
                        <a:buNone/>
                      </a:pPr>
                      <a:r>
                        <a:rPr lang="en-US" sz="900" dirty="0" smtClean="0"/>
                        <a:t>Telecom Sector</a:t>
                      </a:r>
                    </a:p>
                  </a:txBody>
                  <a:tcPr/>
                </a:tc>
                <a:tc>
                  <a:txBody>
                    <a:bodyPr/>
                    <a:lstStyle/>
                    <a:p>
                      <a:pPr indent="0" algn="ctr">
                        <a:spcBef>
                          <a:spcPts val="0"/>
                        </a:spcBef>
                      </a:pPr>
                      <a:r>
                        <a:rPr lang="fr-FR" sz="1050" dirty="0" smtClean="0"/>
                        <a:t>3</a:t>
                      </a:r>
                      <a:endParaRPr lang="fr-FR" sz="1050" dirty="0"/>
                    </a:p>
                  </a:txBody>
                  <a:tcPr/>
                </a:tc>
              </a:tr>
              <a:tr h="137869">
                <a:tc>
                  <a:txBody>
                    <a:bodyPr/>
                    <a:lstStyle/>
                    <a:p>
                      <a:pPr marL="0" lvl="1" indent="0" eaLnBrk="0" hangingPunct="0">
                        <a:spcBef>
                          <a:spcPts val="0"/>
                        </a:spcBef>
                        <a:buClr>
                          <a:srgbClr val="00783C"/>
                        </a:buClr>
                        <a:buFont typeface="Wingdings" pitchFamily="2" charset="2"/>
                        <a:buNone/>
                      </a:pPr>
                      <a:r>
                        <a:rPr lang="en-US" sz="900" dirty="0" smtClean="0"/>
                        <a:t>Distribution Channel</a:t>
                      </a:r>
                    </a:p>
                  </a:txBody>
                  <a:tcPr/>
                </a:tc>
                <a:tc>
                  <a:txBody>
                    <a:bodyPr/>
                    <a:lstStyle/>
                    <a:p>
                      <a:pPr indent="0" algn="ctr">
                        <a:spcBef>
                          <a:spcPts val="0"/>
                        </a:spcBef>
                      </a:pPr>
                      <a:r>
                        <a:rPr lang="fr-FR" sz="1050" dirty="0" smtClean="0"/>
                        <a:t>4</a:t>
                      </a:r>
                      <a:endParaRPr lang="fr-FR" sz="1050" dirty="0"/>
                    </a:p>
                  </a:txBody>
                  <a:tcPr/>
                </a:tc>
              </a:tr>
              <a:tr h="0">
                <a:tc>
                  <a:txBody>
                    <a:bodyPr/>
                    <a:lstStyle/>
                    <a:p>
                      <a:pPr marL="0" marR="0" lvl="1" indent="0" algn="l" defTabSz="914400" rtl="0" eaLnBrk="0" fontAlgn="auto" latinLnBrk="0" hangingPunct="0">
                        <a:lnSpc>
                          <a:spcPct val="100000"/>
                        </a:lnSpc>
                        <a:spcBef>
                          <a:spcPts val="0"/>
                        </a:spcBef>
                        <a:spcAft>
                          <a:spcPts val="0"/>
                        </a:spcAft>
                        <a:buClr>
                          <a:srgbClr val="00783C"/>
                        </a:buClr>
                        <a:buSzTx/>
                        <a:buFont typeface="Wingdings" pitchFamily="2" charset="2"/>
                        <a:buNone/>
                        <a:tabLst/>
                        <a:defRPr/>
                      </a:pPr>
                      <a:r>
                        <a:rPr lang="en-US" sz="900" kern="1200" dirty="0" smtClean="0"/>
                        <a:t>Market Demand</a:t>
                      </a:r>
                      <a:endParaRPr lang="fr-FR" sz="900" kern="1200" dirty="0" smtClean="0">
                        <a:solidFill>
                          <a:schemeClr val="dk1"/>
                        </a:solidFill>
                        <a:latin typeface="+mn-lt"/>
                        <a:ea typeface="+mn-ea"/>
                        <a:cs typeface="+mn-cs"/>
                      </a:endParaRPr>
                    </a:p>
                  </a:txBody>
                  <a:tcPr/>
                </a:tc>
                <a:tc>
                  <a:txBody>
                    <a:bodyPr/>
                    <a:lstStyle/>
                    <a:p>
                      <a:pPr indent="0" algn="ctr">
                        <a:spcBef>
                          <a:spcPts val="0"/>
                        </a:spcBef>
                      </a:pPr>
                      <a:r>
                        <a:rPr lang="fr-FR" sz="1050" dirty="0" smtClean="0"/>
                        <a:t>3</a:t>
                      </a:r>
                      <a:endParaRPr lang="fr-FR" sz="105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ounded Rectangle 11"/>
          <p:cNvSpPr>
            <a:spLocks noChangeArrowheads="1"/>
          </p:cNvSpPr>
          <p:nvPr/>
        </p:nvSpPr>
        <p:spPr bwMode="auto">
          <a:xfrm>
            <a:off x="1998663" y="908050"/>
            <a:ext cx="1506537"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rPr>
              <a:t>309 </a:t>
            </a:r>
            <a:r>
              <a:rPr lang="en-US" sz="1200" dirty="0" err="1" smtClean="0">
                <a:solidFill>
                  <a:srgbClr val="002060"/>
                </a:solidFill>
              </a:rPr>
              <a:t>agencias</a:t>
            </a:r>
            <a:endParaRPr lang="en-US" sz="1200" dirty="0" smtClean="0">
              <a:solidFill>
                <a:srgbClr val="002060"/>
              </a:solidFill>
            </a:endParaRPr>
          </a:p>
          <a:p>
            <a:pPr marL="95250" indent="-95250">
              <a:spcBef>
                <a:spcPts val="600"/>
              </a:spcBef>
              <a:buFont typeface="Arial" pitchFamily="34" charset="0"/>
              <a:buChar char="•"/>
            </a:pPr>
            <a:r>
              <a:rPr lang="en-US" sz="1200" dirty="0" smtClean="0">
                <a:solidFill>
                  <a:srgbClr val="002060"/>
                </a:solidFill>
                <a:ea typeface="MS PGothic" pitchFamily="34" charset="-128"/>
              </a:rPr>
              <a:t>1,109 ATMs</a:t>
            </a:r>
          </a:p>
        </p:txBody>
      </p:sp>
      <p:sp>
        <p:nvSpPr>
          <p:cNvPr id="18435" name="Rounded Rectangle 11"/>
          <p:cNvSpPr>
            <a:spLocks noChangeArrowheads="1"/>
          </p:cNvSpPr>
          <p:nvPr/>
        </p:nvSpPr>
        <p:spPr bwMode="auto">
          <a:xfrm>
            <a:off x="3535363" y="908050"/>
            <a:ext cx="22860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2,897,051 </a:t>
            </a:r>
            <a:r>
              <a:rPr lang="en-US" sz="1200" dirty="0" err="1" smtClean="0">
                <a:solidFill>
                  <a:srgbClr val="002060"/>
                </a:solidFill>
                <a:ea typeface="MS PGothic" pitchFamily="34" charset="-128"/>
              </a:rPr>
              <a:t>clientes</a:t>
            </a:r>
            <a:endParaRPr lang="en-US" sz="1200" dirty="0">
              <a:solidFill>
                <a:srgbClr val="002060"/>
              </a:solidFill>
              <a:ea typeface="MS PGothic" pitchFamily="34" charset="-128"/>
            </a:endParaRPr>
          </a:p>
        </p:txBody>
      </p:sp>
      <p:sp>
        <p:nvSpPr>
          <p:cNvPr id="18436" name="Rounded Rectangle 11"/>
          <p:cNvSpPr>
            <a:spLocks noChangeArrowheads="1"/>
          </p:cNvSpPr>
          <p:nvPr/>
        </p:nvSpPr>
        <p:spPr bwMode="auto">
          <a:xfrm>
            <a:off x="5849938" y="908050"/>
            <a:ext cx="27559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3,354 </a:t>
            </a:r>
            <a:r>
              <a:rPr lang="en-US" sz="1200" dirty="0" err="1" smtClean="0">
                <a:solidFill>
                  <a:srgbClr val="002060"/>
                </a:solidFill>
                <a:ea typeface="MS PGothic" pitchFamily="34" charset="-128"/>
              </a:rPr>
              <a:t>agentes</a:t>
            </a:r>
            <a:endParaRPr lang="en-US" sz="1200" dirty="0">
              <a:solidFill>
                <a:srgbClr val="002060"/>
              </a:solidFill>
              <a:ea typeface="MS PGothic" pitchFamily="34" charset="-128"/>
            </a:endParaRPr>
          </a:p>
        </p:txBody>
      </p:sp>
      <p:sp>
        <p:nvSpPr>
          <p:cNvPr id="18437" name="Rectangle 7"/>
          <p:cNvSpPr>
            <a:spLocks noChangeAspect="1" noChangeArrowheads="1"/>
          </p:cNvSpPr>
          <p:nvPr/>
        </p:nvSpPr>
        <p:spPr bwMode="auto">
          <a:xfrm>
            <a:off x="312738" y="369888"/>
            <a:ext cx="8229600" cy="488950"/>
          </a:xfrm>
          <a:prstGeom prst="rect">
            <a:avLst/>
          </a:prstGeom>
          <a:noFill/>
          <a:ln w="9525">
            <a:noFill/>
            <a:miter lim="800000"/>
            <a:headEnd/>
            <a:tailEnd/>
          </a:ln>
        </p:spPr>
        <p:txBody>
          <a:bodyPr anchor="ctr"/>
          <a:lstStyle/>
          <a:p>
            <a:pPr eaLnBrk="0" hangingPunct="0">
              <a:buNone/>
            </a:pPr>
            <a:r>
              <a:rPr lang="en-GB" sz="2400" b="1" dirty="0" smtClean="0">
                <a:solidFill>
                  <a:srgbClr val="014C6D"/>
                </a:solidFill>
              </a:rPr>
              <a:t>Snapshot de los </a:t>
            </a:r>
            <a:r>
              <a:rPr lang="en-GB" sz="2400" b="1" dirty="0" err="1" smtClean="0">
                <a:solidFill>
                  <a:srgbClr val="014C6D"/>
                </a:solidFill>
              </a:rPr>
              <a:t>canales</a:t>
            </a:r>
            <a:r>
              <a:rPr lang="en-GB" sz="2400" b="1" dirty="0" smtClean="0">
                <a:solidFill>
                  <a:srgbClr val="014C6D"/>
                </a:solidFill>
              </a:rPr>
              <a:t> </a:t>
            </a:r>
            <a:r>
              <a:rPr lang="en-GB" sz="2400" b="1" dirty="0" err="1" smtClean="0">
                <a:solidFill>
                  <a:srgbClr val="014C6D"/>
                </a:solidFill>
              </a:rPr>
              <a:t>bancarios</a:t>
            </a:r>
            <a:endParaRPr lang="en-GB" sz="2400" b="1" dirty="0">
              <a:solidFill>
                <a:srgbClr val="014C6D"/>
              </a:solidFill>
            </a:endParaRPr>
          </a:p>
        </p:txBody>
      </p:sp>
      <p:sp>
        <p:nvSpPr>
          <p:cNvPr id="18438" name="Rounded Rectangle 11"/>
          <p:cNvSpPr>
            <a:spLocks noChangeArrowheads="1"/>
          </p:cNvSpPr>
          <p:nvPr/>
        </p:nvSpPr>
        <p:spPr bwMode="auto">
          <a:xfrm>
            <a:off x="1998663" y="1629883"/>
            <a:ext cx="1506537"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rPr>
              <a:t>222 </a:t>
            </a:r>
            <a:r>
              <a:rPr lang="en-US" sz="1200" dirty="0" err="1" smtClean="0">
                <a:solidFill>
                  <a:srgbClr val="002060"/>
                </a:solidFill>
              </a:rPr>
              <a:t>agencias</a:t>
            </a:r>
            <a:endParaRPr lang="en-US" sz="1200" dirty="0" smtClean="0">
              <a:solidFill>
                <a:srgbClr val="002060"/>
              </a:solidFill>
            </a:endParaRPr>
          </a:p>
          <a:p>
            <a:pPr marL="95250" indent="-95250">
              <a:spcBef>
                <a:spcPts val="600"/>
              </a:spcBef>
              <a:buFont typeface="Arial" pitchFamily="34" charset="0"/>
              <a:buChar char="•"/>
            </a:pPr>
            <a:r>
              <a:rPr lang="en-US" sz="1200" dirty="0" smtClean="0">
                <a:solidFill>
                  <a:srgbClr val="002060"/>
                </a:solidFill>
                <a:ea typeface="MS PGothic" pitchFamily="34" charset="-128"/>
              </a:rPr>
              <a:t>1,526 ATMs</a:t>
            </a:r>
          </a:p>
        </p:txBody>
      </p:sp>
      <p:sp>
        <p:nvSpPr>
          <p:cNvPr id="18439" name="Rounded Rectangle 11"/>
          <p:cNvSpPr>
            <a:spLocks noChangeArrowheads="1"/>
          </p:cNvSpPr>
          <p:nvPr/>
        </p:nvSpPr>
        <p:spPr bwMode="auto">
          <a:xfrm>
            <a:off x="3535363" y="1629883"/>
            <a:ext cx="22860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1,580,793 </a:t>
            </a:r>
            <a:r>
              <a:rPr lang="en-US" sz="1200" dirty="0" err="1" smtClean="0">
                <a:solidFill>
                  <a:srgbClr val="002060"/>
                </a:solidFill>
                <a:ea typeface="MS PGothic" pitchFamily="34" charset="-128"/>
              </a:rPr>
              <a:t>clientes</a:t>
            </a:r>
            <a:endParaRPr lang="en-US" sz="1200" dirty="0">
              <a:solidFill>
                <a:srgbClr val="002060"/>
              </a:solidFill>
              <a:ea typeface="MS PGothic" pitchFamily="34" charset="-128"/>
            </a:endParaRPr>
          </a:p>
        </p:txBody>
      </p:sp>
      <p:sp>
        <p:nvSpPr>
          <p:cNvPr id="18440" name="Rounded Rectangle 11"/>
          <p:cNvSpPr>
            <a:spLocks noChangeArrowheads="1"/>
          </p:cNvSpPr>
          <p:nvPr/>
        </p:nvSpPr>
        <p:spPr bwMode="auto">
          <a:xfrm>
            <a:off x="5849938" y="1629883"/>
            <a:ext cx="27559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1,276 </a:t>
            </a:r>
            <a:r>
              <a:rPr lang="en-US" sz="1200" dirty="0" err="1" smtClean="0">
                <a:solidFill>
                  <a:srgbClr val="002060"/>
                </a:solidFill>
                <a:ea typeface="MS PGothic" pitchFamily="34" charset="-128"/>
              </a:rPr>
              <a:t>agentes</a:t>
            </a:r>
            <a:endParaRPr lang="en-US" sz="1200" dirty="0">
              <a:solidFill>
                <a:srgbClr val="002060"/>
              </a:solidFill>
              <a:ea typeface="MS PGothic" pitchFamily="34" charset="-128"/>
            </a:endParaRPr>
          </a:p>
        </p:txBody>
      </p:sp>
      <p:sp>
        <p:nvSpPr>
          <p:cNvPr id="18441" name="Rounded Rectangle 11"/>
          <p:cNvSpPr>
            <a:spLocks noChangeArrowheads="1"/>
          </p:cNvSpPr>
          <p:nvPr/>
        </p:nvSpPr>
        <p:spPr bwMode="auto">
          <a:xfrm>
            <a:off x="1998663" y="2351716"/>
            <a:ext cx="1506537"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rPr>
              <a:t>164 </a:t>
            </a:r>
            <a:r>
              <a:rPr lang="en-US" sz="1200" dirty="0" err="1" smtClean="0">
                <a:solidFill>
                  <a:srgbClr val="002060"/>
                </a:solidFill>
              </a:rPr>
              <a:t>agencias</a:t>
            </a:r>
            <a:endParaRPr lang="en-US" sz="1200" dirty="0" smtClean="0">
              <a:solidFill>
                <a:srgbClr val="002060"/>
              </a:solidFill>
            </a:endParaRPr>
          </a:p>
          <a:p>
            <a:pPr marL="95250" indent="-95250">
              <a:spcBef>
                <a:spcPts val="600"/>
              </a:spcBef>
              <a:buFont typeface="Arial" pitchFamily="34" charset="0"/>
              <a:buChar char="•"/>
            </a:pPr>
            <a:r>
              <a:rPr lang="en-US" sz="1200" dirty="0" smtClean="0">
                <a:solidFill>
                  <a:srgbClr val="002060"/>
                </a:solidFill>
                <a:ea typeface="MS PGothic" pitchFamily="34" charset="-128"/>
              </a:rPr>
              <a:t>373 ATMs</a:t>
            </a:r>
          </a:p>
        </p:txBody>
      </p:sp>
      <p:sp>
        <p:nvSpPr>
          <p:cNvPr id="18442" name="Rounded Rectangle 11"/>
          <p:cNvSpPr>
            <a:spLocks noChangeArrowheads="1"/>
          </p:cNvSpPr>
          <p:nvPr/>
        </p:nvSpPr>
        <p:spPr bwMode="auto">
          <a:xfrm>
            <a:off x="3535363" y="2351716"/>
            <a:ext cx="22860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1,115,907 </a:t>
            </a:r>
            <a:r>
              <a:rPr lang="en-US" sz="1200" dirty="0" err="1" smtClean="0">
                <a:solidFill>
                  <a:srgbClr val="002060"/>
                </a:solidFill>
                <a:ea typeface="MS PGothic" pitchFamily="34" charset="-128"/>
              </a:rPr>
              <a:t>clientes</a:t>
            </a:r>
            <a:endParaRPr lang="en-US" sz="1200" dirty="0">
              <a:solidFill>
                <a:srgbClr val="002060"/>
              </a:solidFill>
              <a:ea typeface="MS PGothic" pitchFamily="34" charset="-128"/>
            </a:endParaRPr>
          </a:p>
        </p:txBody>
      </p:sp>
      <p:sp>
        <p:nvSpPr>
          <p:cNvPr id="18443" name="Rounded Rectangle 11"/>
          <p:cNvSpPr>
            <a:spLocks noChangeArrowheads="1"/>
          </p:cNvSpPr>
          <p:nvPr/>
        </p:nvSpPr>
        <p:spPr bwMode="auto">
          <a:xfrm>
            <a:off x="5849938" y="2351716"/>
            <a:ext cx="27559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 690 </a:t>
            </a:r>
            <a:r>
              <a:rPr lang="en-US" sz="1200" dirty="0" err="1" smtClean="0">
                <a:solidFill>
                  <a:srgbClr val="002060"/>
                </a:solidFill>
                <a:ea typeface="MS PGothic" pitchFamily="34" charset="-128"/>
              </a:rPr>
              <a:t>agentes</a:t>
            </a:r>
            <a:endParaRPr lang="en-US" sz="1200" dirty="0">
              <a:solidFill>
                <a:srgbClr val="002060"/>
              </a:solidFill>
              <a:ea typeface="MS PGothic" pitchFamily="34" charset="-128"/>
            </a:endParaRPr>
          </a:p>
        </p:txBody>
      </p:sp>
      <p:sp>
        <p:nvSpPr>
          <p:cNvPr id="18444" name="Rounded Rectangle 11"/>
          <p:cNvSpPr>
            <a:spLocks noChangeArrowheads="1"/>
          </p:cNvSpPr>
          <p:nvPr/>
        </p:nvSpPr>
        <p:spPr bwMode="auto">
          <a:xfrm>
            <a:off x="1998663" y="3073549"/>
            <a:ext cx="1506537"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rPr>
              <a:t>229 </a:t>
            </a:r>
            <a:r>
              <a:rPr lang="en-US" sz="1200" dirty="0" err="1" smtClean="0">
                <a:solidFill>
                  <a:srgbClr val="002060"/>
                </a:solidFill>
              </a:rPr>
              <a:t>agencias</a:t>
            </a:r>
            <a:endParaRPr lang="en-US" sz="1200" dirty="0" smtClean="0">
              <a:solidFill>
                <a:srgbClr val="002060"/>
              </a:solidFill>
            </a:endParaRPr>
          </a:p>
          <a:p>
            <a:pPr marL="95250" indent="-95250">
              <a:spcBef>
                <a:spcPts val="600"/>
              </a:spcBef>
              <a:buFont typeface="Arial" pitchFamily="34" charset="0"/>
              <a:buChar char="•"/>
            </a:pPr>
            <a:r>
              <a:rPr lang="en-US" sz="1200" dirty="0" smtClean="0">
                <a:solidFill>
                  <a:srgbClr val="002060"/>
                </a:solidFill>
                <a:ea typeface="MS PGothic" pitchFamily="34" charset="-128"/>
              </a:rPr>
              <a:t>732 ATMs</a:t>
            </a:r>
          </a:p>
        </p:txBody>
      </p:sp>
      <p:sp>
        <p:nvSpPr>
          <p:cNvPr id="18445" name="Rounded Rectangle 11"/>
          <p:cNvSpPr>
            <a:spLocks noChangeArrowheads="1"/>
          </p:cNvSpPr>
          <p:nvPr/>
        </p:nvSpPr>
        <p:spPr bwMode="auto">
          <a:xfrm>
            <a:off x="3535363" y="3073549"/>
            <a:ext cx="22860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1,607,451 </a:t>
            </a:r>
            <a:r>
              <a:rPr lang="en-US" sz="1200" dirty="0" err="1" smtClean="0">
                <a:solidFill>
                  <a:srgbClr val="002060"/>
                </a:solidFill>
                <a:ea typeface="MS PGothic" pitchFamily="34" charset="-128"/>
              </a:rPr>
              <a:t>clientes</a:t>
            </a:r>
            <a:endParaRPr lang="en-US" sz="1200" dirty="0">
              <a:solidFill>
                <a:srgbClr val="002060"/>
              </a:solidFill>
              <a:ea typeface="MS PGothic" pitchFamily="34" charset="-128"/>
            </a:endParaRPr>
          </a:p>
        </p:txBody>
      </p:sp>
      <p:sp>
        <p:nvSpPr>
          <p:cNvPr id="18446" name="Rounded Rectangle 11"/>
          <p:cNvSpPr>
            <a:spLocks noChangeArrowheads="1"/>
          </p:cNvSpPr>
          <p:nvPr/>
        </p:nvSpPr>
        <p:spPr bwMode="auto">
          <a:xfrm>
            <a:off x="5849938" y="3073549"/>
            <a:ext cx="27559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1,073 </a:t>
            </a:r>
            <a:r>
              <a:rPr lang="en-US" sz="1200" dirty="0" err="1" smtClean="0">
                <a:solidFill>
                  <a:srgbClr val="002060"/>
                </a:solidFill>
                <a:ea typeface="MS PGothic" pitchFamily="34" charset="-128"/>
              </a:rPr>
              <a:t>agentes</a:t>
            </a:r>
            <a:r>
              <a:rPr lang="en-US" sz="1200" dirty="0" smtClean="0">
                <a:solidFill>
                  <a:srgbClr val="002060"/>
                </a:solidFill>
                <a:ea typeface="MS PGothic" pitchFamily="34" charset="-128"/>
              </a:rPr>
              <a:t> (BBVA y </a:t>
            </a:r>
            <a:r>
              <a:rPr lang="en-US" sz="1200" dirty="0" err="1" smtClean="0">
                <a:solidFill>
                  <a:srgbClr val="002060"/>
                </a:solidFill>
                <a:ea typeface="MS PGothic" pitchFamily="34" charset="-128"/>
              </a:rPr>
              <a:t>Kasnet</a:t>
            </a:r>
            <a:r>
              <a:rPr lang="en-US" sz="1200" dirty="0" smtClean="0">
                <a:solidFill>
                  <a:srgbClr val="002060"/>
                </a:solidFill>
                <a:ea typeface="MS PGothic" pitchFamily="34" charset="-128"/>
              </a:rPr>
              <a:t>)</a:t>
            </a:r>
            <a:endParaRPr lang="en-US" sz="1200" dirty="0">
              <a:solidFill>
                <a:srgbClr val="002060"/>
              </a:solidFill>
              <a:ea typeface="MS PGothic" pitchFamily="34" charset="-128"/>
            </a:endParaRPr>
          </a:p>
        </p:txBody>
      </p:sp>
      <p:sp>
        <p:nvSpPr>
          <p:cNvPr id="18447" name="Rounded Rectangle 11"/>
          <p:cNvSpPr>
            <a:spLocks noChangeArrowheads="1"/>
          </p:cNvSpPr>
          <p:nvPr/>
        </p:nvSpPr>
        <p:spPr bwMode="auto">
          <a:xfrm>
            <a:off x="1998663" y="3793795"/>
            <a:ext cx="1506537"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rPr>
              <a:t>20 </a:t>
            </a:r>
            <a:r>
              <a:rPr lang="en-US" sz="1200" dirty="0" err="1" smtClean="0">
                <a:solidFill>
                  <a:srgbClr val="002060"/>
                </a:solidFill>
              </a:rPr>
              <a:t>agencias</a:t>
            </a:r>
            <a:endParaRPr lang="en-US" sz="1200" dirty="0" smtClean="0">
              <a:solidFill>
                <a:srgbClr val="002060"/>
              </a:solidFill>
            </a:endParaRPr>
          </a:p>
          <a:p>
            <a:pPr marL="95250" indent="-95250">
              <a:spcBef>
                <a:spcPts val="600"/>
              </a:spcBef>
              <a:buFont typeface="Arial" pitchFamily="34" charset="0"/>
              <a:buChar char="•"/>
            </a:pPr>
            <a:r>
              <a:rPr lang="en-US" sz="1200" dirty="0" smtClean="0">
                <a:solidFill>
                  <a:srgbClr val="002060"/>
                </a:solidFill>
                <a:ea typeface="MS PGothic" pitchFamily="34" charset="-128"/>
              </a:rPr>
              <a:t>24 ATMs</a:t>
            </a:r>
          </a:p>
        </p:txBody>
      </p:sp>
      <p:sp>
        <p:nvSpPr>
          <p:cNvPr id="18448" name="Rounded Rectangle 11"/>
          <p:cNvSpPr>
            <a:spLocks noChangeArrowheads="1"/>
          </p:cNvSpPr>
          <p:nvPr/>
        </p:nvSpPr>
        <p:spPr bwMode="auto">
          <a:xfrm>
            <a:off x="3535363" y="3793795"/>
            <a:ext cx="22860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78,534 </a:t>
            </a:r>
            <a:r>
              <a:rPr lang="en-US" sz="1200" dirty="0" err="1" smtClean="0">
                <a:solidFill>
                  <a:srgbClr val="002060"/>
                </a:solidFill>
                <a:ea typeface="MS PGothic" pitchFamily="34" charset="-128"/>
              </a:rPr>
              <a:t>clientes</a:t>
            </a:r>
            <a:endParaRPr lang="en-US" sz="1200" dirty="0">
              <a:solidFill>
                <a:srgbClr val="002060"/>
              </a:solidFill>
              <a:ea typeface="MS PGothic" pitchFamily="34" charset="-128"/>
            </a:endParaRPr>
          </a:p>
        </p:txBody>
      </p:sp>
      <p:sp>
        <p:nvSpPr>
          <p:cNvPr id="18449" name="Rounded Rectangle 11"/>
          <p:cNvSpPr>
            <a:spLocks noChangeArrowheads="1"/>
          </p:cNvSpPr>
          <p:nvPr/>
        </p:nvSpPr>
        <p:spPr bwMode="auto">
          <a:xfrm>
            <a:off x="5849938" y="3793795"/>
            <a:ext cx="27559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i="1" dirty="0" smtClean="0">
                <a:solidFill>
                  <a:srgbClr val="002060"/>
                </a:solidFill>
                <a:ea typeface="MS PGothic" pitchFamily="34" charset="-128"/>
              </a:rPr>
              <a:t>None</a:t>
            </a:r>
            <a:endParaRPr lang="en-US" sz="1200" i="1" dirty="0">
              <a:solidFill>
                <a:srgbClr val="002060"/>
              </a:solidFill>
              <a:ea typeface="MS PGothic" pitchFamily="34" charset="-128"/>
            </a:endParaRPr>
          </a:p>
        </p:txBody>
      </p:sp>
      <p:sp>
        <p:nvSpPr>
          <p:cNvPr id="18450" name="Rounded Rectangle 11"/>
          <p:cNvSpPr>
            <a:spLocks noChangeArrowheads="1"/>
          </p:cNvSpPr>
          <p:nvPr/>
        </p:nvSpPr>
        <p:spPr bwMode="auto">
          <a:xfrm>
            <a:off x="1998663" y="4503407"/>
            <a:ext cx="1506537"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rPr>
              <a:t>17 </a:t>
            </a:r>
            <a:r>
              <a:rPr lang="en-US" sz="1200" dirty="0" err="1" smtClean="0">
                <a:solidFill>
                  <a:srgbClr val="002060"/>
                </a:solidFill>
              </a:rPr>
              <a:t>agencias</a:t>
            </a:r>
            <a:endParaRPr lang="en-US" sz="1200" dirty="0" smtClean="0">
              <a:solidFill>
                <a:srgbClr val="002060"/>
              </a:solidFill>
            </a:endParaRPr>
          </a:p>
          <a:p>
            <a:pPr marL="95250" indent="-95250">
              <a:spcBef>
                <a:spcPts val="600"/>
              </a:spcBef>
              <a:buFont typeface="Arial" pitchFamily="34" charset="0"/>
              <a:buChar char="•"/>
            </a:pPr>
            <a:r>
              <a:rPr lang="en-US" sz="1200" dirty="0" smtClean="0">
                <a:solidFill>
                  <a:srgbClr val="002060"/>
                </a:solidFill>
                <a:ea typeface="MS PGothic" pitchFamily="34" charset="-128"/>
              </a:rPr>
              <a:t>18 ATMs</a:t>
            </a:r>
          </a:p>
        </p:txBody>
      </p:sp>
      <p:sp>
        <p:nvSpPr>
          <p:cNvPr id="18451" name="Rounded Rectangle 11"/>
          <p:cNvSpPr>
            <a:spLocks noChangeArrowheads="1"/>
          </p:cNvSpPr>
          <p:nvPr/>
        </p:nvSpPr>
        <p:spPr bwMode="auto">
          <a:xfrm>
            <a:off x="3535363" y="4503407"/>
            <a:ext cx="22860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136,279 </a:t>
            </a:r>
            <a:r>
              <a:rPr lang="en-US" sz="1200" dirty="0" err="1" smtClean="0">
                <a:solidFill>
                  <a:srgbClr val="002060"/>
                </a:solidFill>
                <a:ea typeface="MS PGothic" pitchFamily="34" charset="-128"/>
              </a:rPr>
              <a:t>clientes</a:t>
            </a:r>
            <a:endParaRPr lang="en-US" sz="1200" dirty="0">
              <a:solidFill>
                <a:srgbClr val="002060"/>
              </a:solidFill>
              <a:ea typeface="MS PGothic" pitchFamily="34" charset="-128"/>
            </a:endParaRPr>
          </a:p>
        </p:txBody>
      </p:sp>
      <p:sp>
        <p:nvSpPr>
          <p:cNvPr id="18452" name="Rounded Rectangle 11"/>
          <p:cNvSpPr>
            <a:spLocks noChangeArrowheads="1"/>
          </p:cNvSpPr>
          <p:nvPr/>
        </p:nvSpPr>
        <p:spPr bwMode="auto">
          <a:xfrm>
            <a:off x="5849938" y="4503407"/>
            <a:ext cx="27559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i="1" dirty="0" smtClean="0">
                <a:solidFill>
                  <a:srgbClr val="002060"/>
                </a:solidFill>
                <a:ea typeface="MS PGothic" pitchFamily="34" charset="-128"/>
              </a:rPr>
              <a:t>None</a:t>
            </a:r>
            <a:endParaRPr lang="en-US" sz="1200" i="1" dirty="0">
              <a:solidFill>
                <a:srgbClr val="002060"/>
              </a:solidFill>
              <a:ea typeface="MS PGothic" pitchFamily="34" charset="-128"/>
            </a:endParaRPr>
          </a:p>
        </p:txBody>
      </p:sp>
      <p:sp>
        <p:nvSpPr>
          <p:cNvPr id="18453" name="Rounded Rectangle 11"/>
          <p:cNvSpPr>
            <a:spLocks noChangeArrowheads="1"/>
          </p:cNvSpPr>
          <p:nvPr/>
        </p:nvSpPr>
        <p:spPr bwMode="auto">
          <a:xfrm>
            <a:off x="1998663" y="5217782"/>
            <a:ext cx="1506537"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rPr>
              <a:t>108 </a:t>
            </a:r>
            <a:r>
              <a:rPr lang="en-US" sz="1200" dirty="0" err="1" smtClean="0">
                <a:solidFill>
                  <a:srgbClr val="002060"/>
                </a:solidFill>
              </a:rPr>
              <a:t>agencias</a:t>
            </a:r>
            <a:endParaRPr lang="en-US" sz="1200" dirty="0" smtClean="0">
              <a:solidFill>
                <a:srgbClr val="002060"/>
              </a:solidFill>
            </a:endParaRPr>
          </a:p>
          <a:p>
            <a:pPr marL="95250" indent="-95250">
              <a:spcBef>
                <a:spcPts val="600"/>
              </a:spcBef>
              <a:buFont typeface="Arial" pitchFamily="34" charset="0"/>
              <a:buChar char="•"/>
            </a:pPr>
            <a:r>
              <a:rPr lang="en-US" sz="1200" dirty="0" smtClean="0">
                <a:solidFill>
                  <a:srgbClr val="002060"/>
                </a:solidFill>
                <a:ea typeface="MS PGothic" pitchFamily="34" charset="-128"/>
              </a:rPr>
              <a:t>71 ATMs</a:t>
            </a:r>
          </a:p>
        </p:txBody>
      </p:sp>
      <p:sp>
        <p:nvSpPr>
          <p:cNvPr id="18454" name="Rounded Rectangle 11"/>
          <p:cNvSpPr>
            <a:spLocks noChangeArrowheads="1"/>
          </p:cNvSpPr>
          <p:nvPr/>
        </p:nvSpPr>
        <p:spPr bwMode="auto">
          <a:xfrm>
            <a:off x="3535363" y="5217782"/>
            <a:ext cx="22860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431,597 </a:t>
            </a:r>
            <a:r>
              <a:rPr lang="en-US" sz="1200" dirty="0" err="1" smtClean="0">
                <a:solidFill>
                  <a:srgbClr val="002060"/>
                </a:solidFill>
                <a:ea typeface="MS PGothic" pitchFamily="34" charset="-128"/>
              </a:rPr>
              <a:t>clientes</a:t>
            </a:r>
            <a:endParaRPr lang="en-US" sz="1200" dirty="0">
              <a:solidFill>
                <a:srgbClr val="002060"/>
              </a:solidFill>
              <a:ea typeface="MS PGothic" pitchFamily="34" charset="-128"/>
            </a:endParaRPr>
          </a:p>
        </p:txBody>
      </p:sp>
      <p:sp>
        <p:nvSpPr>
          <p:cNvPr id="18455" name="Rounded Rectangle 11"/>
          <p:cNvSpPr>
            <a:spLocks noChangeArrowheads="1"/>
          </p:cNvSpPr>
          <p:nvPr/>
        </p:nvSpPr>
        <p:spPr bwMode="auto">
          <a:xfrm>
            <a:off x="5849938" y="5217782"/>
            <a:ext cx="2755900" cy="685800"/>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marL="95250" indent="-95250">
              <a:spcBef>
                <a:spcPts val="600"/>
              </a:spcBef>
              <a:buFont typeface="Arial" pitchFamily="34" charset="0"/>
              <a:buChar char="•"/>
            </a:pPr>
            <a:r>
              <a:rPr lang="en-US" sz="1200" dirty="0" smtClean="0">
                <a:solidFill>
                  <a:srgbClr val="002060"/>
                </a:solidFill>
                <a:ea typeface="MS PGothic" pitchFamily="34" charset="-128"/>
              </a:rPr>
              <a:t>402 </a:t>
            </a:r>
            <a:r>
              <a:rPr lang="en-US" sz="1200" dirty="0" err="1" smtClean="0">
                <a:solidFill>
                  <a:srgbClr val="002060"/>
                </a:solidFill>
                <a:ea typeface="MS PGothic" pitchFamily="34" charset="-128"/>
              </a:rPr>
              <a:t>agentes</a:t>
            </a:r>
            <a:r>
              <a:rPr lang="en-US" sz="1200" dirty="0" smtClean="0">
                <a:solidFill>
                  <a:srgbClr val="002060"/>
                </a:solidFill>
                <a:ea typeface="MS PGothic" pitchFamily="34" charset="-128"/>
              </a:rPr>
              <a:t> (</a:t>
            </a:r>
            <a:r>
              <a:rPr lang="en-US" sz="1200" dirty="0" err="1" smtClean="0">
                <a:solidFill>
                  <a:srgbClr val="002060"/>
                </a:solidFill>
                <a:ea typeface="MS PGothic" pitchFamily="34" charset="-128"/>
              </a:rPr>
              <a:t>kasnet</a:t>
            </a:r>
            <a:r>
              <a:rPr lang="en-US" sz="1200" dirty="0" smtClean="0">
                <a:solidFill>
                  <a:srgbClr val="002060"/>
                </a:solidFill>
                <a:ea typeface="MS PGothic" pitchFamily="34" charset="-128"/>
              </a:rPr>
              <a:t>)</a:t>
            </a:r>
            <a:endParaRPr lang="en-US" sz="1200" dirty="0">
              <a:solidFill>
                <a:srgbClr val="002060"/>
              </a:solidFill>
              <a:ea typeface="MS PGothic" pitchFamily="34" charset="-128"/>
            </a:endParaRPr>
          </a:p>
        </p:txBody>
      </p:sp>
      <p:sp>
        <p:nvSpPr>
          <p:cNvPr id="18456" name="Rounded Rectangle 14"/>
          <p:cNvSpPr>
            <a:spLocks noChangeArrowheads="1"/>
          </p:cNvSpPr>
          <p:nvPr/>
        </p:nvSpPr>
        <p:spPr bwMode="auto">
          <a:xfrm>
            <a:off x="387350" y="908050"/>
            <a:ext cx="1562100" cy="685800"/>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r>
              <a:rPr lang="es-ES" sz="1200" dirty="0" smtClean="0">
                <a:solidFill>
                  <a:srgbClr val="002060"/>
                </a:solidFill>
              </a:rPr>
              <a:t>BCP</a:t>
            </a:r>
            <a:endParaRPr lang="en-US" sz="1200" dirty="0">
              <a:solidFill>
                <a:srgbClr val="002060"/>
              </a:solidFill>
            </a:endParaRPr>
          </a:p>
        </p:txBody>
      </p:sp>
      <p:sp>
        <p:nvSpPr>
          <p:cNvPr id="18457" name="Rounded Rectangle 14"/>
          <p:cNvSpPr>
            <a:spLocks noChangeArrowheads="1"/>
          </p:cNvSpPr>
          <p:nvPr/>
        </p:nvSpPr>
        <p:spPr bwMode="auto">
          <a:xfrm>
            <a:off x="387350" y="1629883"/>
            <a:ext cx="1562100" cy="685800"/>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r>
              <a:rPr lang="es-ES" sz="1200" dirty="0" err="1" smtClean="0">
                <a:solidFill>
                  <a:srgbClr val="002060"/>
                </a:solidFill>
              </a:rPr>
              <a:t>Interbank</a:t>
            </a:r>
            <a:endParaRPr lang="en-US" sz="1200" dirty="0">
              <a:solidFill>
                <a:srgbClr val="002060"/>
              </a:solidFill>
            </a:endParaRPr>
          </a:p>
        </p:txBody>
      </p:sp>
      <p:sp>
        <p:nvSpPr>
          <p:cNvPr id="18458" name="Rounded Rectangle 14"/>
          <p:cNvSpPr>
            <a:spLocks noChangeArrowheads="1"/>
          </p:cNvSpPr>
          <p:nvPr/>
        </p:nvSpPr>
        <p:spPr bwMode="auto">
          <a:xfrm>
            <a:off x="387350" y="2351716"/>
            <a:ext cx="1562100" cy="685800"/>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r>
              <a:rPr lang="en-US" sz="1200" dirty="0" err="1" smtClean="0">
                <a:solidFill>
                  <a:srgbClr val="002060"/>
                </a:solidFill>
              </a:rPr>
              <a:t>Scotiabank</a:t>
            </a:r>
            <a:endParaRPr lang="en-US" sz="1200" dirty="0">
              <a:solidFill>
                <a:srgbClr val="002060"/>
              </a:solidFill>
            </a:endParaRPr>
          </a:p>
        </p:txBody>
      </p:sp>
      <p:sp>
        <p:nvSpPr>
          <p:cNvPr id="18459" name="Rounded Rectangle 14"/>
          <p:cNvSpPr>
            <a:spLocks noChangeArrowheads="1"/>
          </p:cNvSpPr>
          <p:nvPr/>
        </p:nvSpPr>
        <p:spPr bwMode="auto">
          <a:xfrm>
            <a:off x="387350" y="3073549"/>
            <a:ext cx="1562100" cy="685800"/>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r>
              <a:rPr lang="fr-FR" sz="1200" dirty="0" smtClean="0">
                <a:solidFill>
                  <a:srgbClr val="002060"/>
                </a:solidFill>
              </a:rPr>
              <a:t>BBVA Continental</a:t>
            </a:r>
            <a:endParaRPr lang="en-US" sz="1200" dirty="0">
              <a:solidFill>
                <a:srgbClr val="002060"/>
              </a:solidFill>
            </a:endParaRPr>
          </a:p>
        </p:txBody>
      </p:sp>
      <p:sp>
        <p:nvSpPr>
          <p:cNvPr id="18460" name="Rounded Rectangle 14"/>
          <p:cNvSpPr>
            <a:spLocks noChangeArrowheads="1"/>
          </p:cNvSpPr>
          <p:nvPr/>
        </p:nvSpPr>
        <p:spPr bwMode="auto">
          <a:xfrm>
            <a:off x="387350" y="3793795"/>
            <a:ext cx="1562100" cy="685800"/>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r>
              <a:rPr lang="es-ES" sz="1200" dirty="0" smtClean="0">
                <a:solidFill>
                  <a:srgbClr val="002060"/>
                </a:solidFill>
              </a:rPr>
              <a:t>Banco de Comercio</a:t>
            </a:r>
            <a:endParaRPr lang="en-US" sz="1200" dirty="0">
              <a:solidFill>
                <a:srgbClr val="002060"/>
              </a:solidFill>
            </a:endParaRPr>
          </a:p>
        </p:txBody>
      </p:sp>
      <p:sp>
        <p:nvSpPr>
          <p:cNvPr id="18461" name="Rounded Rectangle 14"/>
          <p:cNvSpPr>
            <a:spLocks noChangeArrowheads="1"/>
          </p:cNvSpPr>
          <p:nvPr/>
        </p:nvSpPr>
        <p:spPr bwMode="auto">
          <a:xfrm>
            <a:off x="387350" y="4503407"/>
            <a:ext cx="1562100" cy="685800"/>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r>
              <a:rPr lang="es-ES" sz="1200" dirty="0" err="1" smtClean="0">
                <a:solidFill>
                  <a:srgbClr val="002060"/>
                </a:solidFill>
              </a:rPr>
              <a:t>Citibank</a:t>
            </a:r>
            <a:endParaRPr lang="en-US" sz="1200" dirty="0">
              <a:solidFill>
                <a:srgbClr val="002060"/>
              </a:solidFill>
            </a:endParaRPr>
          </a:p>
        </p:txBody>
      </p:sp>
      <p:sp>
        <p:nvSpPr>
          <p:cNvPr id="18462" name="Rounded Rectangle 14"/>
          <p:cNvSpPr>
            <a:spLocks noChangeArrowheads="1"/>
          </p:cNvSpPr>
          <p:nvPr/>
        </p:nvSpPr>
        <p:spPr bwMode="auto">
          <a:xfrm>
            <a:off x="387350" y="5217782"/>
            <a:ext cx="1562100" cy="685800"/>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r>
              <a:rPr lang="en-US" sz="1200" dirty="0" err="1" smtClean="0">
                <a:solidFill>
                  <a:srgbClr val="002060"/>
                </a:solidFill>
              </a:rPr>
              <a:t>MiBanco</a:t>
            </a:r>
            <a:endParaRPr lang="en-US" sz="1200" dirty="0">
              <a:solidFill>
                <a:srgbClr val="002060"/>
              </a:solidFill>
            </a:endParaRPr>
          </a:p>
        </p:txBody>
      </p:sp>
      <p:sp>
        <p:nvSpPr>
          <p:cNvPr id="31" name="TextBox 9"/>
          <p:cNvSpPr txBox="1">
            <a:spLocks noChangeArrowheads="1"/>
          </p:cNvSpPr>
          <p:nvPr/>
        </p:nvSpPr>
        <p:spPr bwMode="auto">
          <a:xfrm>
            <a:off x="458787" y="5900849"/>
            <a:ext cx="3084513" cy="246221"/>
          </a:xfrm>
          <a:prstGeom prst="rect">
            <a:avLst/>
          </a:prstGeom>
          <a:noFill/>
          <a:ln w="9525">
            <a:noFill/>
            <a:miter lim="800000"/>
            <a:headEnd/>
            <a:tailEnd/>
          </a:ln>
        </p:spPr>
        <p:txBody>
          <a:bodyPr wrap="square">
            <a:spAutoFit/>
          </a:bodyPr>
          <a:lstStyle/>
          <a:p>
            <a:pPr eaLnBrk="0" hangingPunct="0">
              <a:buNone/>
            </a:pPr>
            <a:r>
              <a:rPr lang="en-US" sz="1000" dirty="0" err="1" smtClean="0">
                <a:solidFill>
                  <a:srgbClr val="002060"/>
                </a:solidFill>
                <a:latin typeface="Arial" pitchFamily="34" charset="0"/>
                <a:ea typeface="MS PGothic" pitchFamily="34" charset="-128"/>
              </a:rPr>
              <a:t>Fuente</a:t>
            </a:r>
            <a:r>
              <a:rPr lang="en-US" sz="1000" dirty="0" smtClean="0">
                <a:solidFill>
                  <a:srgbClr val="002060"/>
                </a:solidFill>
                <a:latin typeface="Arial" pitchFamily="34" charset="0"/>
                <a:ea typeface="MS PGothic" pitchFamily="34" charset="-128"/>
              </a:rPr>
              <a:t>: </a:t>
            </a:r>
            <a:r>
              <a:rPr lang="fr-FR" sz="1000" dirty="0" smtClean="0">
                <a:solidFill>
                  <a:srgbClr val="002060"/>
                </a:solidFill>
                <a:latin typeface="Arial" pitchFamily="34" charset="0"/>
                <a:ea typeface="MS PGothic" pitchFamily="34" charset="-128"/>
              </a:rPr>
              <a:t>SBS</a:t>
            </a:r>
            <a:endParaRPr lang="en-US" sz="1000" dirty="0">
              <a:solidFill>
                <a:srgbClr val="002060"/>
              </a:solidFill>
              <a:latin typeface="Arial" pitchFamily="34" charset="0"/>
              <a:ea typeface="MS PGothic" pitchFamily="34" charset="-128"/>
            </a:endParaRPr>
          </a:p>
        </p:txBody>
      </p:sp>
      <p:sp>
        <p:nvSpPr>
          <p:cNvPr id="32"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051"/>
          <p:cNvSpPr>
            <a:spLocks noGrp="1" noChangeArrowheads="1"/>
          </p:cNvSpPr>
          <p:nvPr>
            <p:ph type="title"/>
          </p:nvPr>
        </p:nvSpPr>
        <p:spPr>
          <a:xfrm>
            <a:off x="0" y="395785"/>
            <a:ext cx="9144000" cy="504967"/>
          </a:xfrm>
          <a:noFill/>
        </p:spPr>
        <p:txBody>
          <a:bodyPr/>
          <a:lstStyle/>
          <a:p>
            <a:pPr eaLnBrk="1" hangingPunct="1"/>
            <a:r>
              <a:rPr lang="es-ES" sz="2400" dirty="0" smtClean="0"/>
              <a:t>Las tres líneas de actividad de IFC</a:t>
            </a:r>
            <a:endParaRPr lang="es-ES" sz="2000" dirty="0" smtClean="0">
              <a:solidFill>
                <a:srgbClr val="00783C"/>
              </a:solidFill>
            </a:endParaRPr>
          </a:p>
        </p:txBody>
      </p:sp>
      <p:sp>
        <p:nvSpPr>
          <p:cNvPr id="37893" name="Rounded Rectangle 8"/>
          <p:cNvSpPr>
            <a:spLocks noChangeArrowheads="1"/>
          </p:cNvSpPr>
          <p:nvPr/>
        </p:nvSpPr>
        <p:spPr bwMode="auto">
          <a:xfrm>
            <a:off x="203531" y="1061109"/>
            <a:ext cx="2722563" cy="1406525"/>
          </a:xfrm>
          <a:prstGeom prst="roundRect">
            <a:avLst>
              <a:gd name="adj" fmla="val 16667"/>
            </a:avLst>
          </a:prstGeom>
          <a:solidFill>
            <a:srgbClr val="014C6D"/>
          </a:solidFill>
          <a:ln w="9525" algn="ctr">
            <a:noFill/>
            <a:round/>
            <a:headEnd/>
            <a:tailEnd/>
          </a:ln>
        </p:spPr>
        <p:txBody>
          <a:bodyPr/>
          <a:lstStyle/>
          <a:p>
            <a:pPr marL="115888" indent="-115888"/>
            <a:endParaRPr lang="en-US" dirty="0"/>
          </a:p>
        </p:txBody>
      </p:sp>
      <p:sp>
        <p:nvSpPr>
          <p:cNvPr id="37894" name="TextBox 9"/>
          <p:cNvSpPr txBox="1">
            <a:spLocks noChangeArrowheads="1"/>
          </p:cNvSpPr>
          <p:nvPr/>
        </p:nvSpPr>
        <p:spPr bwMode="auto">
          <a:xfrm>
            <a:off x="162256" y="1370077"/>
            <a:ext cx="2805112" cy="707886"/>
          </a:xfrm>
          <a:prstGeom prst="rect">
            <a:avLst/>
          </a:prstGeom>
          <a:noFill/>
          <a:ln w="9525">
            <a:noFill/>
            <a:miter lim="800000"/>
            <a:headEnd/>
            <a:tailEnd/>
          </a:ln>
        </p:spPr>
        <p:txBody>
          <a:bodyPr>
            <a:spAutoFit/>
          </a:bodyPr>
          <a:lstStyle/>
          <a:p>
            <a:pPr algn="ctr">
              <a:spcBef>
                <a:spcPts val="0"/>
              </a:spcBef>
              <a:buFontTx/>
              <a:buNone/>
            </a:pPr>
            <a:r>
              <a:rPr lang="es-ES" sz="2000" b="1" dirty="0" smtClean="0">
                <a:solidFill>
                  <a:schemeClr val="bg1"/>
                </a:solidFill>
              </a:rPr>
              <a:t>Servicios</a:t>
            </a:r>
            <a:br>
              <a:rPr lang="es-ES" sz="2000" b="1" dirty="0" smtClean="0">
                <a:solidFill>
                  <a:schemeClr val="bg1"/>
                </a:solidFill>
              </a:rPr>
            </a:br>
            <a:r>
              <a:rPr lang="es-ES" sz="2000" b="1" dirty="0" smtClean="0">
                <a:solidFill>
                  <a:schemeClr val="bg1"/>
                </a:solidFill>
              </a:rPr>
              <a:t>de inversión</a:t>
            </a:r>
            <a:endParaRPr lang="es-ES" sz="2000" b="1" dirty="0">
              <a:solidFill>
                <a:schemeClr val="bg1"/>
              </a:solidFill>
            </a:endParaRPr>
          </a:p>
        </p:txBody>
      </p:sp>
      <p:sp>
        <p:nvSpPr>
          <p:cNvPr id="37895" name="Rounded Rectangle 10"/>
          <p:cNvSpPr>
            <a:spLocks noChangeArrowheads="1"/>
          </p:cNvSpPr>
          <p:nvPr/>
        </p:nvSpPr>
        <p:spPr bwMode="auto">
          <a:xfrm>
            <a:off x="3194050" y="1061109"/>
            <a:ext cx="2722563" cy="1406525"/>
          </a:xfrm>
          <a:prstGeom prst="roundRect">
            <a:avLst>
              <a:gd name="adj" fmla="val 16667"/>
            </a:avLst>
          </a:prstGeom>
          <a:solidFill>
            <a:srgbClr val="014C6D"/>
          </a:solidFill>
          <a:ln w="9525" algn="ctr">
            <a:noFill/>
            <a:round/>
            <a:headEnd/>
            <a:tailEnd/>
          </a:ln>
        </p:spPr>
        <p:txBody>
          <a:bodyPr/>
          <a:lstStyle/>
          <a:p>
            <a:pPr marL="115888" indent="-115888"/>
            <a:endParaRPr lang="en-US" dirty="0"/>
          </a:p>
        </p:txBody>
      </p:sp>
      <p:sp>
        <p:nvSpPr>
          <p:cNvPr id="37896" name="TextBox 11"/>
          <p:cNvSpPr txBox="1">
            <a:spLocks noChangeArrowheads="1"/>
          </p:cNvSpPr>
          <p:nvPr/>
        </p:nvSpPr>
        <p:spPr bwMode="auto">
          <a:xfrm>
            <a:off x="3179135" y="1391663"/>
            <a:ext cx="2721935" cy="707886"/>
          </a:xfrm>
          <a:prstGeom prst="rect">
            <a:avLst/>
          </a:prstGeom>
          <a:noFill/>
          <a:ln w="9525">
            <a:noFill/>
            <a:miter lim="800000"/>
            <a:headEnd/>
            <a:tailEnd/>
          </a:ln>
        </p:spPr>
        <p:txBody>
          <a:bodyPr wrap="square">
            <a:spAutoFit/>
          </a:bodyPr>
          <a:lstStyle/>
          <a:p>
            <a:pPr algn="ctr">
              <a:spcBef>
                <a:spcPts val="0"/>
              </a:spcBef>
              <a:buFontTx/>
              <a:buNone/>
            </a:pPr>
            <a:r>
              <a:rPr lang="es-ES" sz="2000" b="1" dirty="0" smtClean="0">
                <a:solidFill>
                  <a:schemeClr val="bg1"/>
                </a:solidFill>
              </a:rPr>
              <a:t>Servicios </a:t>
            </a:r>
            <a:br>
              <a:rPr lang="es-ES" sz="2000" b="1" dirty="0" smtClean="0">
                <a:solidFill>
                  <a:schemeClr val="bg1"/>
                </a:solidFill>
              </a:rPr>
            </a:br>
            <a:r>
              <a:rPr lang="es-ES" sz="2000" b="1" dirty="0" smtClean="0">
                <a:solidFill>
                  <a:schemeClr val="bg1"/>
                </a:solidFill>
              </a:rPr>
              <a:t>de asesoría</a:t>
            </a:r>
            <a:endParaRPr lang="es-ES" sz="2000" b="1" dirty="0">
              <a:solidFill>
                <a:schemeClr val="bg1"/>
              </a:solidFill>
            </a:endParaRPr>
          </a:p>
        </p:txBody>
      </p:sp>
      <p:sp>
        <p:nvSpPr>
          <p:cNvPr id="37897" name="Rounded Rectangle 12"/>
          <p:cNvSpPr>
            <a:spLocks noChangeArrowheads="1"/>
          </p:cNvSpPr>
          <p:nvPr/>
        </p:nvSpPr>
        <p:spPr bwMode="auto">
          <a:xfrm>
            <a:off x="6170613" y="1061109"/>
            <a:ext cx="2724150" cy="1406525"/>
          </a:xfrm>
          <a:prstGeom prst="roundRect">
            <a:avLst>
              <a:gd name="adj" fmla="val 16667"/>
            </a:avLst>
          </a:prstGeom>
          <a:solidFill>
            <a:srgbClr val="014C6D"/>
          </a:solidFill>
          <a:ln w="9525" algn="ctr">
            <a:noFill/>
            <a:round/>
            <a:headEnd/>
            <a:tailEnd/>
          </a:ln>
        </p:spPr>
        <p:txBody>
          <a:bodyPr/>
          <a:lstStyle/>
          <a:p>
            <a:pPr marL="115888" indent="-115888"/>
            <a:endParaRPr lang="en-US" dirty="0"/>
          </a:p>
        </p:txBody>
      </p:sp>
      <p:sp>
        <p:nvSpPr>
          <p:cNvPr id="37898" name="TextBox 13"/>
          <p:cNvSpPr txBox="1">
            <a:spLocks noChangeArrowheads="1"/>
          </p:cNvSpPr>
          <p:nvPr/>
        </p:nvSpPr>
        <p:spPr bwMode="auto">
          <a:xfrm>
            <a:off x="6156251" y="1242084"/>
            <a:ext cx="2721935" cy="1015663"/>
          </a:xfrm>
          <a:prstGeom prst="rect">
            <a:avLst/>
          </a:prstGeom>
          <a:noFill/>
          <a:ln w="9525">
            <a:noFill/>
            <a:miter lim="800000"/>
            <a:headEnd/>
            <a:tailEnd/>
          </a:ln>
        </p:spPr>
        <p:txBody>
          <a:bodyPr wrap="square">
            <a:spAutoFit/>
          </a:bodyPr>
          <a:lstStyle/>
          <a:p>
            <a:pPr algn="ctr">
              <a:buFontTx/>
              <a:buNone/>
            </a:pPr>
            <a:r>
              <a:rPr lang="es-ES" sz="2000" b="1" dirty="0" smtClean="0">
                <a:solidFill>
                  <a:schemeClr val="bg1"/>
                </a:solidFill>
              </a:rPr>
              <a:t>IFC Asset Management Company</a:t>
            </a:r>
          </a:p>
        </p:txBody>
      </p:sp>
      <p:sp>
        <p:nvSpPr>
          <p:cNvPr id="11" name="Rectangle 1028"/>
          <p:cNvSpPr txBox="1">
            <a:spLocks noChangeArrowheads="1"/>
          </p:cNvSpPr>
          <p:nvPr/>
        </p:nvSpPr>
        <p:spPr bwMode="auto">
          <a:xfrm>
            <a:off x="286176" y="2630313"/>
            <a:ext cx="2685623" cy="211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ts val="600"/>
              </a:spcBef>
              <a:buClr>
                <a:srgbClr val="00783C"/>
              </a:buClr>
              <a:defRPr/>
            </a:pPr>
            <a:r>
              <a:rPr lang="es-ES" dirty="0" smtClean="0"/>
              <a:t>Préstamos</a:t>
            </a:r>
          </a:p>
          <a:p>
            <a:pPr marL="228600" lvl="0" indent="-228600">
              <a:spcBef>
                <a:spcPts val="600"/>
              </a:spcBef>
              <a:buClr>
                <a:srgbClr val="00783C"/>
              </a:buClr>
              <a:defRPr/>
            </a:pPr>
            <a:r>
              <a:rPr lang="es-ES" dirty="0" smtClean="0"/>
              <a:t>Inversiones en capital accionario</a:t>
            </a:r>
            <a:endParaRPr lang="es-ES" dirty="0"/>
          </a:p>
          <a:p>
            <a:pPr marL="228600" lvl="0" indent="-228600">
              <a:spcBef>
                <a:spcPts val="600"/>
              </a:spcBef>
              <a:buClr>
                <a:srgbClr val="00783C"/>
              </a:buClr>
              <a:defRPr/>
            </a:pPr>
            <a:r>
              <a:rPr lang="es-ES" dirty="0" smtClean="0"/>
              <a:t>Financiamiento para el comercio</a:t>
            </a:r>
          </a:p>
          <a:p>
            <a:pPr marL="228600" lvl="0" indent="-228600">
              <a:spcBef>
                <a:spcPts val="600"/>
              </a:spcBef>
              <a:buClr>
                <a:srgbClr val="00783C"/>
              </a:buClr>
              <a:defRPr/>
            </a:pPr>
            <a:r>
              <a:rPr lang="es-ES" dirty="0" smtClean="0"/>
              <a:t>Préstamos sindicados</a:t>
            </a:r>
            <a:endParaRPr lang="es-ES" dirty="0"/>
          </a:p>
          <a:p>
            <a:pPr marL="228600" lvl="0" indent="-228600">
              <a:spcBef>
                <a:spcPts val="600"/>
              </a:spcBef>
              <a:buClr>
                <a:srgbClr val="00783C"/>
              </a:buClr>
              <a:defRPr/>
            </a:pPr>
            <a:r>
              <a:rPr lang="es-ES" dirty="0" smtClean="0"/>
              <a:t>Operaciones de titulización</a:t>
            </a:r>
          </a:p>
          <a:p>
            <a:pPr marL="228600" lvl="0" indent="-228600">
              <a:spcBef>
                <a:spcPts val="600"/>
              </a:spcBef>
              <a:buClr>
                <a:srgbClr val="00783C"/>
              </a:buClr>
              <a:defRPr/>
            </a:pPr>
            <a:r>
              <a:rPr lang="es-ES" dirty="0" smtClean="0"/>
              <a:t>Financiamiento combinado</a:t>
            </a:r>
          </a:p>
        </p:txBody>
      </p:sp>
      <p:sp>
        <p:nvSpPr>
          <p:cNvPr id="12" name="Rectangle 1028"/>
          <p:cNvSpPr txBox="1">
            <a:spLocks noChangeArrowheads="1"/>
          </p:cNvSpPr>
          <p:nvPr/>
        </p:nvSpPr>
        <p:spPr bwMode="auto">
          <a:xfrm>
            <a:off x="3277152" y="2657609"/>
            <a:ext cx="2628348" cy="2155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ts val="600"/>
              </a:spcBef>
              <a:buClr>
                <a:srgbClr val="00783C"/>
              </a:buClr>
              <a:defRPr/>
            </a:pPr>
            <a:r>
              <a:rPr lang="es-ES" dirty="0" smtClean="0"/>
              <a:t>Acceso al financiamiento</a:t>
            </a:r>
          </a:p>
          <a:p>
            <a:pPr marL="228600" lvl="0" indent="-228600">
              <a:spcBef>
                <a:spcPts val="600"/>
              </a:spcBef>
              <a:buClr>
                <a:srgbClr val="00783C"/>
              </a:buClr>
              <a:defRPr/>
            </a:pPr>
            <a:r>
              <a:rPr lang="es-ES" dirty="0" smtClean="0"/>
              <a:t>Negocios y sostenibilidad</a:t>
            </a:r>
          </a:p>
          <a:p>
            <a:pPr marL="228600" lvl="0" indent="-228600">
              <a:spcBef>
                <a:spcPts val="600"/>
              </a:spcBef>
              <a:buClr>
                <a:srgbClr val="00783C"/>
              </a:buClr>
              <a:defRPr/>
            </a:pPr>
            <a:r>
              <a:rPr lang="es-ES" dirty="0" smtClean="0"/>
              <a:t>Clima para la inversión</a:t>
            </a:r>
          </a:p>
          <a:p>
            <a:pPr marL="228600" lvl="0" indent="-228600">
              <a:spcBef>
                <a:spcPts val="600"/>
              </a:spcBef>
              <a:buClr>
                <a:srgbClr val="00783C"/>
              </a:buClr>
              <a:defRPr/>
            </a:pPr>
            <a:r>
              <a:rPr lang="es-ES" dirty="0" smtClean="0"/>
              <a:t>Asociaciones público-privadas</a:t>
            </a:r>
          </a:p>
        </p:txBody>
      </p:sp>
      <p:sp>
        <p:nvSpPr>
          <p:cNvPr id="13" name="Rectangle 1028"/>
          <p:cNvSpPr txBox="1">
            <a:spLocks noChangeArrowheads="1"/>
          </p:cNvSpPr>
          <p:nvPr/>
        </p:nvSpPr>
        <p:spPr bwMode="auto">
          <a:xfrm>
            <a:off x="6261099" y="2630313"/>
            <a:ext cx="2644883" cy="1900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ts val="600"/>
              </a:spcBef>
              <a:spcAft>
                <a:spcPct val="0"/>
              </a:spcAft>
              <a:buClr>
                <a:srgbClr val="00783C"/>
              </a:buClr>
              <a:buSzTx/>
              <a:buFontTx/>
              <a:buChar char="•"/>
              <a:tabLst/>
              <a:defRPr/>
            </a:pPr>
            <a:r>
              <a:rPr lang="es-ES" dirty="0" smtClean="0"/>
              <a:t>Empresa subsidiaria de la que IFC es única propietaria</a:t>
            </a:r>
          </a:p>
          <a:p>
            <a:pPr marL="228600" marR="0" lvl="0" indent="-228600" algn="l" defTabSz="914400" rtl="0" eaLnBrk="1" fontAlgn="base" latinLnBrk="0" hangingPunct="1">
              <a:lnSpc>
                <a:spcPct val="100000"/>
              </a:lnSpc>
              <a:spcBef>
                <a:spcPts val="600"/>
              </a:spcBef>
              <a:spcAft>
                <a:spcPct val="0"/>
              </a:spcAft>
              <a:buClr>
                <a:srgbClr val="00783C"/>
              </a:buClr>
              <a:buSzTx/>
              <a:buFontTx/>
              <a:buChar char="•"/>
              <a:tabLst/>
              <a:defRPr/>
            </a:pPr>
            <a:r>
              <a:rPr lang="es-ES" dirty="0" smtClean="0"/>
              <a:t>Administra fondos privados de inversión en capital accionario</a:t>
            </a:r>
          </a:p>
          <a:p>
            <a:pPr marL="228600" marR="0" lvl="0" indent="-228600" algn="l" defTabSz="914400" rtl="0" eaLnBrk="1" fontAlgn="base" latinLnBrk="0" hangingPunct="1">
              <a:lnSpc>
                <a:spcPct val="100000"/>
              </a:lnSpc>
              <a:spcBef>
                <a:spcPts val="600"/>
              </a:spcBef>
              <a:spcAft>
                <a:spcPct val="0"/>
              </a:spcAft>
              <a:buClr>
                <a:srgbClr val="00783C"/>
              </a:buClr>
              <a:buSzTx/>
              <a:buFontTx/>
              <a:buChar char="•"/>
              <a:tabLst/>
              <a:defRPr/>
            </a:pPr>
            <a:r>
              <a:rPr lang="es-ES" dirty="0" smtClean="0"/>
              <a:t>Invierte capitales de terceros junto con IFC</a:t>
            </a:r>
          </a:p>
          <a:p>
            <a:pPr marL="228600" indent="-228600" eaLnBrk="1" hangingPunct="1">
              <a:lnSpc>
                <a:spcPct val="100000"/>
              </a:lnSpc>
              <a:spcBef>
                <a:spcPts val="600"/>
              </a:spcBef>
              <a:buNone/>
            </a:pPr>
            <a:endParaRPr kumimoji="0" lang="es-ES" sz="1800" b="0" i="0" u="none" strike="noStrike" kern="0" cap="none" spc="0" normalizeH="0" baseline="0" noProof="0" dirty="0" smtClean="0">
              <a:ln>
                <a:noFill/>
              </a:ln>
              <a:solidFill>
                <a:schemeClr val="tx1"/>
              </a:solidFill>
              <a:effectLst/>
              <a:uLnTx/>
              <a:uFillTx/>
              <a:latin typeface="+mn-lt"/>
              <a:ea typeface="ヒラギノ角ゴ Pro W3" pitchFamily="-111" charset="-128"/>
              <a:cs typeface="+mn-cs"/>
            </a:endParaRPr>
          </a:p>
        </p:txBody>
      </p:sp>
      <p:sp>
        <p:nvSpPr>
          <p:cNvPr id="14" name="Rounded Rectangle 12"/>
          <p:cNvSpPr>
            <a:spLocks noChangeArrowheads="1"/>
          </p:cNvSpPr>
          <p:nvPr/>
        </p:nvSpPr>
        <p:spPr bwMode="auto">
          <a:xfrm>
            <a:off x="6653025" y="4995523"/>
            <a:ext cx="1792476" cy="782977"/>
          </a:xfrm>
          <a:prstGeom prst="roundRect">
            <a:avLst>
              <a:gd name="adj" fmla="val 16667"/>
            </a:avLst>
          </a:prstGeom>
          <a:solidFill>
            <a:srgbClr val="00783B"/>
          </a:solidFill>
          <a:ln w="9525" algn="ctr">
            <a:noFill/>
            <a:round/>
            <a:headEnd/>
            <a:tailEnd/>
          </a:ln>
        </p:spPr>
        <p:txBody>
          <a:bodyPr/>
          <a:lstStyle/>
          <a:p>
            <a:pPr marL="115888" indent="-115888"/>
            <a:endParaRPr lang="en-US" dirty="0"/>
          </a:p>
        </p:txBody>
      </p:sp>
      <p:sp>
        <p:nvSpPr>
          <p:cNvPr id="15" name="TextBox 13"/>
          <p:cNvSpPr txBox="1">
            <a:spLocks noChangeArrowheads="1"/>
          </p:cNvSpPr>
          <p:nvPr/>
        </p:nvSpPr>
        <p:spPr bwMode="auto">
          <a:xfrm>
            <a:off x="6534301" y="5116391"/>
            <a:ext cx="2050900" cy="523220"/>
          </a:xfrm>
          <a:prstGeom prst="rect">
            <a:avLst/>
          </a:prstGeom>
          <a:noFill/>
          <a:ln w="9525">
            <a:noFill/>
            <a:miter lim="800000"/>
            <a:headEnd/>
            <a:tailEnd/>
          </a:ln>
        </p:spPr>
        <p:txBody>
          <a:bodyPr wrap="square">
            <a:spAutoFit/>
          </a:bodyPr>
          <a:lstStyle/>
          <a:p>
            <a:pPr algn="ctr">
              <a:buFontTx/>
              <a:buNone/>
            </a:pPr>
            <a:r>
              <a:rPr lang="es-ES" sz="1400" b="1" dirty="0" smtClean="0">
                <a:solidFill>
                  <a:schemeClr val="bg1"/>
                </a:solidFill>
              </a:rPr>
              <a:t>US$4500 millones administrados</a:t>
            </a:r>
            <a:endParaRPr lang="es-ES" sz="1400" b="1" dirty="0">
              <a:solidFill>
                <a:schemeClr val="bg1"/>
              </a:solidFill>
            </a:endParaRPr>
          </a:p>
        </p:txBody>
      </p:sp>
      <p:sp>
        <p:nvSpPr>
          <p:cNvPr id="16" name="Rounded Rectangle 12"/>
          <p:cNvSpPr>
            <a:spLocks noChangeArrowheads="1"/>
          </p:cNvSpPr>
          <p:nvPr/>
        </p:nvSpPr>
        <p:spPr bwMode="auto">
          <a:xfrm>
            <a:off x="612759" y="5027422"/>
            <a:ext cx="1812942" cy="782977"/>
          </a:xfrm>
          <a:prstGeom prst="roundRect">
            <a:avLst>
              <a:gd name="adj" fmla="val 16667"/>
            </a:avLst>
          </a:prstGeom>
          <a:solidFill>
            <a:srgbClr val="00783B"/>
          </a:solidFill>
          <a:ln w="9525" algn="ctr">
            <a:noFill/>
            <a:round/>
            <a:headEnd/>
            <a:tailEnd/>
          </a:ln>
        </p:spPr>
        <p:txBody>
          <a:bodyPr/>
          <a:lstStyle/>
          <a:p>
            <a:pPr marL="115888" indent="-115888"/>
            <a:endParaRPr lang="en-US" dirty="0"/>
          </a:p>
        </p:txBody>
      </p:sp>
      <p:sp>
        <p:nvSpPr>
          <p:cNvPr id="17" name="TextBox 13"/>
          <p:cNvSpPr txBox="1">
            <a:spLocks noChangeArrowheads="1"/>
          </p:cNvSpPr>
          <p:nvPr/>
        </p:nvSpPr>
        <p:spPr bwMode="auto">
          <a:xfrm>
            <a:off x="552751" y="5159193"/>
            <a:ext cx="1924632" cy="523220"/>
          </a:xfrm>
          <a:prstGeom prst="rect">
            <a:avLst/>
          </a:prstGeom>
          <a:noFill/>
          <a:ln w="9525">
            <a:noFill/>
            <a:miter lim="800000"/>
            <a:headEnd/>
            <a:tailEnd/>
          </a:ln>
        </p:spPr>
        <p:txBody>
          <a:bodyPr wrap="square">
            <a:spAutoFit/>
          </a:bodyPr>
          <a:lstStyle/>
          <a:p>
            <a:pPr algn="ctr">
              <a:buFontTx/>
              <a:buNone/>
            </a:pPr>
            <a:r>
              <a:rPr lang="es-ES" sz="1400" b="1" dirty="0" smtClean="0">
                <a:solidFill>
                  <a:schemeClr val="bg1"/>
                </a:solidFill>
              </a:rPr>
              <a:t>Cartera de US$56 500 millones</a:t>
            </a:r>
            <a:endParaRPr lang="es-ES" sz="1400" b="1" dirty="0">
              <a:solidFill>
                <a:schemeClr val="bg1"/>
              </a:solidFill>
            </a:endParaRPr>
          </a:p>
        </p:txBody>
      </p:sp>
      <p:sp>
        <p:nvSpPr>
          <p:cNvPr id="18" name="Rounded Rectangle 12"/>
          <p:cNvSpPr>
            <a:spLocks noChangeArrowheads="1"/>
          </p:cNvSpPr>
          <p:nvPr/>
        </p:nvSpPr>
        <p:spPr bwMode="auto">
          <a:xfrm>
            <a:off x="3687297" y="5016789"/>
            <a:ext cx="1837204" cy="782977"/>
          </a:xfrm>
          <a:prstGeom prst="roundRect">
            <a:avLst>
              <a:gd name="adj" fmla="val 16667"/>
            </a:avLst>
          </a:prstGeom>
          <a:solidFill>
            <a:srgbClr val="00783B"/>
          </a:solidFill>
          <a:ln w="9525" algn="ctr">
            <a:noFill/>
            <a:round/>
            <a:headEnd/>
            <a:tailEnd/>
          </a:ln>
        </p:spPr>
        <p:txBody>
          <a:bodyPr/>
          <a:lstStyle/>
          <a:p>
            <a:pPr marL="115888" indent="-115888"/>
            <a:endParaRPr lang="en-US" dirty="0"/>
          </a:p>
        </p:txBody>
      </p:sp>
      <p:sp>
        <p:nvSpPr>
          <p:cNvPr id="19" name="TextBox 13"/>
          <p:cNvSpPr txBox="1">
            <a:spLocks noChangeArrowheads="1"/>
          </p:cNvSpPr>
          <p:nvPr/>
        </p:nvSpPr>
        <p:spPr bwMode="auto">
          <a:xfrm>
            <a:off x="3762464" y="5148560"/>
            <a:ext cx="1685836" cy="523220"/>
          </a:xfrm>
          <a:prstGeom prst="rect">
            <a:avLst/>
          </a:prstGeom>
          <a:noFill/>
          <a:ln w="9525">
            <a:noFill/>
            <a:miter lim="800000"/>
            <a:headEnd/>
            <a:tailEnd/>
          </a:ln>
        </p:spPr>
        <p:txBody>
          <a:bodyPr wrap="square">
            <a:spAutoFit/>
          </a:bodyPr>
          <a:lstStyle/>
          <a:p>
            <a:pPr algn="ctr">
              <a:buFontTx/>
              <a:buNone/>
            </a:pPr>
            <a:r>
              <a:rPr lang="es-ES" sz="1400" b="1" dirty="0" smtClean="0">
                <a:solidFill>
                  <a:schemeClr val="bg1"/>
                </a:solidFill>
              </a:rPr>
              <a:t>US$200 millones al año</a:t>
            </a:r>
            <a:endParaRPr lang="es-ES" sz="1400" b="1" dirty="0">
              <a:solidFill>
                <a:schemeClr val="bg1"/>
              </a:solidFill>
            </a:endParaRPr>
          </a:p>
        </p:txBody>
      </p:sp>
      <p:sp>
        <p:nvSpPr>
          <p:cNvPr id="20" name="Slide Number Placeholder 19"/>
          <p:cNvSpPr>
            <a:spLocks noGrp="1"/>
          </p:cNvSpPr>
          <p:nvPr>
            <p:ph type="sldNum" sz="quarter" idx="12"/>
          </p:nvPr>
        </p:nvSpPr>
        <p:spPr/>
        <p:txBody>
          <a:bodyPr/>
          <a:lstStyle/>
          <a:p>
            <a:pPr>
              <a:defRPr/>
            </a:pPr>
            <a:fld id="{2AA2D3C8-70B5-48AB-9677-4493E4F6365A}" type="slidenum">
              <a:rPr lang="en-US" smtClean="0"/>
              <a:pPr>
                <a:defRPr/>
              </a:pPr>
              <a:t>3</a:t>
            </a:fld>
            <a:endParaRPr lang="es-ES" dirty="0"/>
          </a:p>
        </p:txBody>
      </p:sp>
    </p:spTree>
    <p:extLst>
      <p:ext uri="{BB962C8B-B14F-4D97-AF65-F5344CB8AC3E}">
        <p14:creationId xmlns:p14="http://schemas.microsoft.com/office/powerpoint/2010/main" val="1359628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spect="1" noChangeArrowheads="1"/>
          </p:cNvSpPr>
          <p:nvPr/>
        </p:nvSpPr>
        <p:spPr bwMode="auto">
          <a:xfrm>
            <a:off x="312738" y="369888"/>
            <a:ext cx="8229600" cy="488950"/>
          </a:xfrm>
          <a:prstGeom prst="rect">
            <a:avLst/>
          </a:prstGeom>
          <a:noFill/>
          <a:ln w="9525">
            <a:noFill/>
            <a:miter lim="800000"/>
            <a:headEnd/>
            <a:tailEnd/>
          </a:ln>
        </p:spPr>
        <p:txBody>
          <a:bodyPr anchor="ctr"/>
          <a:lstStyle/>
          <a:p>
            <a:pPr eaLnBrk="0" hangingPunct="0">
              <a:buNone/>
            </a:pPr>
            <a:r>
              <a:rPr lang="en-GB" sz="2400" b="1" dirty="0" smtClean="0">
                <a:solidFill>
                  <a:srgbClr val="014C6D"/>
                </a:solidFill>
              </a:rPr>
              <a:t>Snapshot de </a:t>
            </a:r>
            <a:r>
              <a:rPr lang="en-GB" sz="2400" b="1" dirty="0" err="1" smtClean="0">
                <a:solidFill>
                  <a:srgbClr val="014C6D"/>
                </a:solidFill>
              </a:rPr>
              <a:t>Proveedores</a:t>
            </a:r>
            <a:r>
              <a:rPr lang="en-GB" sz="2400" b="1" dirty="0" smtClean="0">
                <a:solidFill>
                  <a:srgbClr val="014C6D"/>
                </a:solidFill>
              </a:rPr>
              <a:t> de </a:t>
            </a:r>
            <a:r>
              <a:rPr lang="en-GB" sz="2400" b="1" dirty="0" err="1" smtClean="0">
                <a:solidFill>
                  <a:srgbClr val="014C6D"/>
                </a:solidFill>
              </a:rPr>
              <a:t>Servicios</a:t>
            </a:r>
            <a:endParaRPr lang="en-GB" sz="2400" b="1" dirty="0">
              <a:solidFill>
                <a:srgbClr val="014C6D"/>
              </a:solidFill>
            </a:endParaRPr>
          </a:p>
        </p:txBody>
      </p:sp>
      <p:sp>
        <p:nvSpPr>
          <p:cNvPr id="20483" name="Rounded Rectangle 11"/>
          <p:cNvSpPr>
            <a:spLocks noChangeArrowheads="1"/>
          </p:cNvSpPr>
          <p:nvPr/>
        </p:nvSpPr>
        <p:spPr bwMode="auto">
          <a:xfrm>
            <a:off x="1947863" y="2790825"/>
            <a:ext cx="6599237" cy="2170642"/>
          </a:xfrm>
          <a:prstGeom prst="roundRect">
            <a:avLst>
              <a:gd name="adj" fmla="val 16667"/>
            </a:avLst>
          </a:prstGeom>
          <a:solidFill>
            <a:schemeClr val="bg1"/>
          </a:solidFill>
          <a:ln w="9525">
            <a:solidFill>
              <a:srgbClr val="009900"/>
            </a:solidFill>
            <a:round/>
            <a:headEnd/>
            <a:tailEnd/>
          </a:ln>
        </p:spPr>
        <p:txBody>
          <a:bodyPr lIns="36000" tIns="36000" rIns="36000" bIns="36000"/>
          <a:lstStyle/>
          <a:p>
            <a:pPr marL="95250" indent="-95250">
              <a:lnSpc>
                <a:spcPct val="115000"/>
              </a:lnSpc>
              <a:buClr>
                <a:srgbClr val="00783C"/>
              </a:buClr>
              <a:buFontTx/>
              <a:buChar char="•"/>
            </a:pPr>
            <a:r>
              <a:rPr lang="es-PE" sz="1200" dirty="0" smtClean="0">
                <a:solidFill>
                  <a:srgbClr val="000000"/>
                </a:solidFill>
              </a:rPr>
              <a:t>Numero de agentes: 1,300 (80% de </a:t>
            </a:r>
            <a:r>
              <a:rPr lang="es-PE" sz="1200" dirty="0" err="1" smtClean="0">
                <a:solidFill>
                  <a:srgbClr val="000000"/>
                </a:solidFill>
              </a:rPr>
              <a:t>network</a:t>
            </a:r>
            <a:r>
              <a:rPr lang="es-PE" sz="1200" dirty="0" smtClean="0">
                <a:solidFill>
                  <a:srgbClr val="000000"/>
                </a:solidFill>
              </a:rPr>
              <a:t> fuera de Lima)</a:t>
            </a:r>
          </a:p>
          <a:p>
            <a:pPr marL="95250" indent="-95250">
              <a:lnSpc>
                <a:spcPct val="115000"/>
              </a:lnSpc>
              <a:buClr>
                <a:srgbClr val="00783C"/>
              </a:buClr>
              <a:buFontTx/>
              <a:buChar char="•"/>
            </a:pPr>
            <a:r>
              <a:rPr lang="es-PE" sz="1200" dirty="0" smtClean="0">
                <a:solidFill>
                  <a:srgbClr val="000000"/>
                </a:solidFill>
              </a:rPr>
              <a:t> Usuarios: 6,000 / </a:t>
            </a:r>
            <a:r>
              <a:rPr lang="es-PE" sz="1200" dirty="0" err="1" smtClean="0">
                <a:solidFill>
                  <a:srgbClr val="000000"/>
                </a:solidFill>
              </a:rPr>
              <a:t>dia</a:t>
            </a:r>
            <a:r>
              <a:rPr lang="es-PE" sz="1200" dirty="0" smtClean="0">
                <a:solidFill>
                  <a:srgbClr val="000000"/>
                </a:solidFill>
              </a:rPr>
              <a:t> (sirviendo 5-10% de base de clientes de </a:t>
            </a:r>
            <a:r>
              <a:rPr lang="es-PE" sz="1200" dirty="0" err="1" smtClean="0">
                <a:solidFill>
                  <a:srgbClr val="000000"/>
                </a:solidFill>
              </a:rPr>
              <a:t>IMFs</a:t>
            </a:r>
            <a:r>
              <a:rPr lang="es-PE" sz="1200" dirty="0" smtClean="0">
                <a:solidFill>
                  <a:srgbClr val="000000"/>
                </a:solidFill>
              </a:rPr>
              <a:t>)</a:t>
            </a:r>
          </a:p>
          <a:p>
            <a:pPr marL="95250" indent="-95250">
              <a:lnSpc>
                <a:spcPct val="115000"/>
              </a:lnSpc>
              <a:buClr>
                <a:srgbClr val="00783C"/>
              </a:buClr>
              <a:buFontTx/>
              <a:buChar char="•"/>
            </a:pPr>
            <a:r>
              <a:rPr lang="es-PE" sz="1200" dirty="0" smtClean="0">
                <a:solidFill>
                  <a:srgbClr val="000000"/>
                </a:solidFill>
              </a:rPr>
              <a:t>Transacciones: 8,000 / </a:t>
            </a:r>
            <a:r>
              <a:rPr lang="es-PE" sz="1200" dirty="0" err="1" smtClean="0">
                <a:solidFill>
                  <a:srgbClr val="000000"/>
                </a:solidFill>
              </a:rPr>
              <a:t>dia</a:t>
            </a:r>
            <a:endParaRPr lang="es-PE" sz="1200" dirty="0" smtClean="0">
              <a:solidFill>
                <a:srgbClr val="000000"/>
              </a:solidFill>
            </a:endParaRPr>
          </a:p>
          <a:p>
            <a:pPr marL="95250" indent="-95250">
              <a:lnSpc>
                <a:spcPct val="115000"/>
              </a:lnSpc>
              <a:buClr>
                <a:srgbClr val="00783C"/>
              </a:buClr>
              <a:buFontTx/>
              <a:buChar char="•"/>
            </a:pPr>
            <a:r>
              <a:rPr lang="es-PE" sz="1200" dirty="0" smtClean="0">
                <a:solidFill>
                  <a:srgbClr val="000000"/>
                </a:solidFill>
              </a:rPr>
              <a:t> Servicios Ofrecidos: pago servicios, piloto B2B</a:t>
            </a:r>
          </a:p>
          <a:p>
            <a:pPr marL="95250" indent="-95250">
              <a:lnSpc>
                <a:spcPct val="115000"/>
              </a:lnSpc>
              <a:buClr>
                <a:srgbClr val="00783C"/>
              </a:buClr>
              <a:buFontTx/>
              <a:buChar char="•"/>
            </a:pPr>
            <a:r>
              <a:rPr lang="es-PE" sz="1200" dirty="0" smtClean="0">
                <a:solidFill>
                  <a:srgbClr val="000000"/>
                </a:solidFill>
              </a:rPr>
              <a:t> </a:t>
            </a:r>
            <a:r>
              <a:rPr lang="es-PE" sz="1200" dirty="0" err="1" smtClean="0">
                <a:solidFill>
                  <a:srgbClr val="000000"/>
                </a:solidFill>
              </a:rPr>
              <a:t>Banking</a:t>
            </a:r>
            <a:r>
              <a:rPr lang="es-PE" sz="1200" dirty="0" smtClean="0">
                <a:solidFill>
                  <a:srgbClr val="000000"/>
                </a:solidFill>
              </a:rPr>
              <a:t> </a:t>
            </a:r>
            <a:r>
              <a:rPr lang="es-PE" sz="1200" dirty="0" err="1" smtClean="0">
                <a:solidFill>
                  <a:srgbClr val="000000"/>
                </a:solidFill>
              </a:rPr>
              <a:t>partners</a:t>
            </a:r>
            <a:r>
              <a:rPr lang="es-PE" sz="1200" dirty="0" smtClean="0">
                <a:solidFill>
                  <a:srgbClr val="000000"/>
                </a:solidFill>
              </a:rPr>
              <a:t>: </a:t>
            </a:r>
            <a:r>
              <a:rPr lang="es-PE" sz="1200" dirty="0" err="1" smtClean="0">
                <a:solidFill>
                  <a:srgbClr val="000000"/>
                </a:solidFill>
              </a:rPr>
              <a:t>MiBanco</a:t>
            </a:r>
            <a:r>
              <a:rPr lang="es-PE" sz="1200" dirty="0" smtClean="0">
                <a:solidFill>
                  <a:srgbClr val="000000"/>
                </a:solidFill>
              </a:rPr>
              <a:t>, BBVA, </a:t>
            </a:r>
          </a:p>
          <a:p>
            <a:pPr marL="95250" indent="-95250">
              <a:lnSpc>
                <a:spcPct val="115000"/>
              </a:lnSpc>
              <a:buClr>
                <a:srgbClr val="00783C"/>
              </a:buClr>
              <a:buFontTx/>
              <a:buChar char="•"/>
            </a:pPr>
            <a:endParaRPr lang="es-PE" sz="1200" dirty="0" smtClean="0">
              <a:solidFill>
                <a:srgbClr val="000000"/>
              </a:solidFill>
            </a:endParaRPr>
          </a:p>
          <a:p>
            <a:pPr marL="95250" indent="-95250">
              <a:lnSpc>
                <a:spcPct val="115000"/>
              </a:lnSpc>
              <a:buClr>
                <a:srgbClr val="00783C"/>
              </a:buClr>
            </a:pPr>
            <a:endParaRPr lang="es-PE" sz="1200" dirty="0" smtClean="0">
              <a:solidFill>
                <a:srgbClr val="000000"/>
              </a:solidFill>
            </a:endParaRPr>
          </a:p>
          <a:p>
            <a:pPr marL="95250" indent="-95250">
              <a:lnSpc>
                <a:spcPct val="115000"/>
              </a:lnSpc>
              <a:buClr>
                <a:srgbClr val="00783C"/>
              </a:buClr>
              <a:buFontTx/>
              <a:buChar char="•"/>
            </a:pPr>
            <a:endParaRPr lang="es-PE" sz="1200" dirty="0">
              <a:solidFill>
                <a:srgbClr val="000000"/>
              </a:solidFill>
            </a:endParaRPr>
          </a:p>
        </p:txBody>
      </p:sp>
      <p:sp>
        <p:nvSpPr>
          <p:cNvPr id="20484" name="Rounded Rectangle 14"/>
          <p:cNvSpPr>
            <a:spLocks noChangeArrowheads="1"/>
          </p:cNvSpPr>
          <p:nvPr/>
        </p:nvSpPr>
        <p:spPr bwMode="auto">
          <a:xfrm>
            <a:off x="336550" y="2803525"/>
            <a:ext cx="1562100" cy="2141008"/>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r>
              <a:rPr lang="fr-FR" sz="1200" dirty="0" smtClean="0">
                <a:ea typeface="MS PGothic" pitchFamily="34" charset="-128"/>
              </a:rPr>
              <a:t>GLOBOKASNET (GKN)</a:t>
            </a:r>
            <a:endParaRPr lang="fr-FR" sz="1200" baseline="30000" dirty="0" smtClean="0">
              <a:ea typeface="MS PGothic" pitchFamily="34" charset="-128"/>
            </a:endParaRPr>
          </a:p>
          <a:p>
            <a:pPr algn="ctr">
              <a:buNone/>
            </a:pPr>
            <a:r>
              <a:rPr lang="fr-FR" sz="1200" dirty="0" smtClean="0">
                <a:ea typeface="MS PGothic" pitchFamily="34" charset="-128"/>
              </a:rPr>
              <a:t>(March 2008)</a:t>
            </a:r>
            <a:endParaRPr lang="fr-FR" sz="1200" dirty="0">
              <a:ea typeface="MS PGothic" pitchFamily="34" charset="-128"/>
            </a:endParaRPr>
          </a:p>
        </p:txBody>
      </p:sp>
      <p:sp>
        <p:nvSpPr>
          <p:cNvPr id="20485" name="Rounded Rectangle 11"/>
          <p:cNvSpPr>
            <a:spLocks noChangeArrowheads="1"/>
          </p:cNvSpPr>
          <p:nvPr/>
        </p:nvSpPr>
        <p:spPr bwMode="auto">
          <a:xfrm>
            <a:off x="1966913" y="1009650"/>
            <a:ext cx="6599237" cy="1733550"/>
          </a:xfrm>
          <a:prstGeom prst="roundRect">
            <a:avLst>
              <a:gd name="adj" fmla="val 16667"/>
            </a:avLst>
          </a:prstGeom>
          <a:solidFill>
            <a:schemeClr val="bg1"/>
          </a:solidFill>
          <a:ln w="9525">
            <a:solidFill>
              <a:srgbClr val="009900"/>
            </a:solidFill>
            <a:round/>
            <a:headEnd/>
            <a:tailEnd/>
          </a:ln>
        </p:spPr>
        <p:txBody>
          <a:bodyPr lIns="36000" tIns="36000" rIns="36000" bIns="36000" anchor="t"/>
          <a:lstStyle/>
          <a:p>
            <a:pPr>
              <a:buClr>
                <a:srgbClr val="00783C"/>
              </a:buClr>
              <a:buFontTx/>
              <a:buChar char="•"/>
            </a:pPr>
            <a:r>
              <a:rPr lang="es-PE" sz="1200" dirty="0" smtClean="0">
                <a:solidFill>
                  <a:srgbClr val="000000"/>
                </a:solidFill>
              </a:rPr>
              <a:t>Numero de agentes: N/A</a:t>
            </a:r>
            <a:endParaRPr lang="es-PE" sz="1200" i="1" dirty="0" smtClean="0">
              <a:solidFill>
                <a:srgbClr val="000000"/>
              </a:solidFill>
            </a:endParaRPr>
          </a:p>
          <a:p>
            <a:pPr>
              <a:buClr>
                <a:srgbClr val="00783C"/>
              </a:buClr>
              <a:buFontTx/>
              <a:buChar char="•"/>
            </a:pPr>
            <a:r>
              <a:rPr lang="es-PE" sz="1200" dirty="0" smtClean="0">
                <a:solidFill>
                  <a:srgbClr val="000000"/>
                </a:solidFill>
              </a:rPr>
              <a:t> Servicios ofrecidos: e-</a:t>
            </a:r>
            <a:r>
              <a:rPr lang="es-PE" sz="1200" dirty="0" err="1" smtClean="0">
                <a:solidFill>
                  <a:srgbClr val="000000"/>
                </a:solidFill>
              </a:rPr>
              <a:t>wallet</a:t>
            </a:r>
            <a:r>
              <a:rPr lang="es-PE" sz="1200" dirty="0" smtClean="0">
                <a:solidFill>
                  <a:srgbClr val="000000"/>
                </a:solidFill>
              </a:rPr>
              <a:t> in 2011</a:t>
            </a:r>
          </a:p>
          <a:p>
            <a:pPr>
              <a:buClr>
                <a:srgbClr val="00783C"/>
              </a:buClr>
              <a:buFontTx/>
              <a:buChar char="•"/>
            </a:pPr>
            <a:r>
              <a:rPr lang="es-PE" sz="1200" dirty="0" smtClean="0">
                <a:solidFill>
                  <a:srgbClr val="000000"/>
                </a:solidFill>
              </a:rPr>
              <a:t> Socios Bancarios: </a:t>
            </a:r>
            <a:r>
              <a:rPr lang="es-PE" sz="1200" dirty="0" err="1" smtClean="0">
                <a:solidFill>
                  <a:srgbClr val="000000"/>
                </a:solidFill>
              </a:rPr>
              <a:t>MiBanco</a:t>
            </a:r>
            <a:r>
              <a:rPr lang="es-PE" sz="1200" dirty="0" smtClean="0">
                <a:solidFill>
                  <a:srgbClr val="000000"/>
                </a:solidFill>
              </a:rPr>
              <a:t>, </a:t>
            </a:r>
            <a:r>
              <a:rPr lang="es-PE" sz="1200" dirty="0" err="1" smtClean="0">
                <a:solidFill>
                  <a:srgbClr val="000000"/>
                </a:solidFill>
              </a:rPr>
              <a:t>Scotiabank</a:t>
            </a:r>
            <a:r>
              <a:rPr lang="es-PE" sz="1200" dirty="0" smtClean="0">
                <a:solidFill>
                  <a:srgbClr val="000000"/>
                </a:solidFill>
              </a:rPr>
              <a:t>, Banco </a:t>
            </a:r>
            <a:r>
              <a:rPr lang="es-PE" sz="1200" dirty="0" err="1" smtClean="0">
                <a:solidFill>
                  <a:srgbClr val="000000"/>
                </a:solidFill>
              </a:rPr>
              <a:t>Credito</a:t>
            </a:r>
            <a:endParaRPr lang="es-PE" sz="1200" dirty="0" smtClean="0">
              <a:solidFill>
                <a:srgbClr val="000000"/>
              </a:solidFill>
            </a:endParaRPr>
          </a:p>
          <a:p>
            <a:pPr>
              <a:buClr>
                <a:srgbClr val="00783C"/>
              </a:buClr>
              <a:buFontTx/>
              <a:buChar char="•"/>
            </a:pPr>
            <a:r>
              <a:rPr lang="es-PE" sz="1200" dirty="0" smtClean="0">
                <a:solidFill>
                  <a:srgbClr val="000000"/>
                </a:solidFill>
              </a:rPr>
              <a:t> MNO </a:t>
            </a:r>
            <a:r>
              <a:rPr lang="es-PE" sz="1200" dirty="0" err="1" smtClean="0">
                <a:solidFill>
                  <a:srgbClr val="000000"/>
                </a:solidFill>
              </a:rPr>
              <a:t>partners</a:t>
            </a:r>
            <a:r>
              <a:rPr lang="es-PE" sz="1200" dirty="0" smtClean="0">
                <a:solidFill>
                  <a:srgbClr val="000000"/>
                </a:solidFill>
              </a:rPr>
              <a:t>: No</a:t>
            </a:r>
            <a:endParaRPr lang="es-PE" sz="1200" i="1" dirty="0" smtClean="0">
              <a:solidFill>
                <a:srgbClr val="000000"/>
              </a:solidFill>
            </a:endParaRPr>
          </a:p>
          <a:p>
            <a:pPr>
              <a:buClr>
                <a:srgbClr val="00783C"/>
              </a:buClr>
              <a:buFontTx/>
              <a:buChar char="•"/>
            </a:pPr>
            <a:r>
              <a:rPr lang="es-PE" sz="1200" dirty="0" smtClean="0">
                <a:solidFill>
                  <a:srgbClr val="000000"/>
                </a:solidFill>
              </a:rPr>
              <a:t>Tipo de Tecnología: SMS</a:t>
            </a:r>
            <a:endParaRPr lang="es-PE" sz="1200" dirty="0">
              <a:solidFill>
                <a:srgbClr val="000000"/>
              </a:solidFill>
            </a:endParaRPr>
          </a:p>
        </p:txBody>
      </p:sp>
      <p:sp>
        <p:nvSpPr>
          <p:cNvPr id="20486" name="Rounded Rectangle 14"/>
          <p:cNvSpPr>
            <a:spLocks noChangeArrowheads="1"/>
          </p:cNvSpPr>
          <p:nvPr/>
        </p:nvSpPr>
        <p:spPr bwMode="auto">
          <a:xfrm>
            <a:off x="355600" y="1022350"/>
            <a:ext cx="1562100" cy="1711325"/>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r>
              <a:rPr lang="fr-FR" sz="1200" dirty="0" err="1" smtClean="0">
                <a:ea typeface="MS PGothic" pitchFamily="34" charset="-128"/>
              </a:rPr>
              <a:t>Yellow</a:t>
            </a:r>
            <a:r>
              <a:rPr lang="fr-FR" sz="1200" dirty="0" smtClean="0">
                <a:ea typeface="MS PGothic" pitchFamily="34" charset="-128"/>
              </a:rPr>
              <a:t> Pepper </a:t>
            </a:r>
            <a:endParaRPr lang="fr-FR" sz="1200" dirty="0">
              <a:ea typeface="MS PGothic" pitchFamily="34" charset="-128"/>
            </a:endParaRPr>
          </a:p>
          <a:p>
            <a:pPr algn="ctr"/>
            <a:endParaRPr lang="fr-FR" sz="1200" dirty="0">
              <a:ea typeface="MS PGothic" pitchFamily="34" charset="-128"/>
            </a:endParaRPr>
          </a:p>
        </p:txBody>
      </p:sp>
      <p:sp>
        <p:nvSpPr>
          <p:cNvPr id="9"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778933"/>
            <a:ext cx="6583950" cy="3386668"/>
          </a:xfrm>
          <a:prstGeom prst="rect">
            <a:avLst/>
          </a:prstGeom>
          <a:noFill/>
          <a:ln w="9525">
            <a:noFill/>
            <a:miter lim="800000"/>
            <a:headEnd/>
            <a:tailEnd/>
          </a:ln>
        </p:spPr>
      </p:pic>
      <p:sp>
        <p:nvSpPr>
          <p:cNvPr id="18436" name="Rectangle 3"/>
          <p:cNvSpPr>
            <a:spLocks noChangeArrowheads="1"/>
          </p:cNvSpPr>
          <p:nvPr/>
        </p:nvSpPr>
        <p:spPr bwMode="auto">
          <a:xfrm>
            <a:off x="407851" y="930820"/>
            <a:ext cx="8252823" cy="4591050"/>
          </a:xfrm>
          <a:prstGeom prst="rect">
            <a:avLst/>
          </a:prstGeom>
          <a:noFill/>
          <a:ln w="9525">
            <a:noFill/>
            <a:miter lim="800000"/>
            <a:headEnd/>
            <a:tailEnd/>
          </a:ln>
        </p:spPr>
        <p:txBody>
          <a:bodyPr/>
          <a:lstStyle/>
          <a:p>
            <a:pPr marL="342900" indent="-342900" eaLnBrk="0" hangingPunct="0">
              <a:lnSpc>
                <a:spcPct val="110000"/>
              </a:lnSpc>
              <a:spcBef>
                <a:spcPct val="20000"/>
              </a:spcBef>
              <a:buClr>
                <a:srgbClr val="C00000"/>
              </a:buClr>
              <a:buSzPct val="90000"/>
              <a:buNone/>
            </a:pPr>
            <a:endParaRPr lang="es-PE" sz="1800" dirty="0" smtClean="0">
              <a:solidFill>
                <a:srgbClr val="002060"/>
              </a:solidFill>
              <a:latin typeface="+mj-lt"/>
            </a:endParaRPr>
          </a:p>
        </p:txBody>
      </p:sp>
      <p:sp>
        <p:nvSpPr>
          <p:cNvPr id="8" name="Rectangle 7"/>
          <p:cNvSpPr>
            <a:spLocks noChangeAspect="1" noChangeArrowheads="1"/>
          </p:cNvSpPr>
          <p:nvPr/>
        </p:nvSpPr>
        <p:spPr bwMode="auto">
          <a:xfrm>
            <a:off x="312738" y="369888"/>
            <a:ext cx="8229600" cy="488950"/>
          </a:xfrm>
          <a:prstGeom prst="rect">
            <a:avLst/>
          </a:prstGeom>
          <a:noFill/>
          <a:ln w="9525">
            <a:noFill/>
            <a:miter lim="800000"/>
            <a:headEnd/>
            <a:tailEnd/>
          </a:ln>
        </p:spPr>
        <p:txBody>
          <a:bodyPr anchor="ctr"/>
          <a:lstStyle/>
          <a:p>
            <a:pPr eaLnBrk="0" hangingPunct="0">
              <a:buNone/>
            </a:pPr>
            <a:r>
              <a:rPr lang="es-PE" sz="2400" b="1" dirty="0" smtClean="0">
                <a:solidFill>
                  <a:srgbClr val="014C6D"/>
                </a:solidFill>
              </a:rPr>
              <a:t>Cajeros Corresponsales</a:t>
            </a:r>
            <a:endParaRPr lang="es-PE" sz="2400" b="1" dirty="0">
              <a:solidFill>
                <a:srgbClr val="014C6D"/>
              </a:solidFill>
            </a:endParaRPr>
          </a:p>
        </p:txBody>
      </p:sp>
      <p:sp>
        <p:nvSpPr>
          <p:cNvPr id="9"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
        <p:nvSpPr>
          <p:cNvPr id="1546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254000" y="4064267"/>
            <a:ext cx="2950037" cy="253916"/>
          </a:xfrm>
          <a:prstGeom prst="rect">
            <a:avLst/>
          </a:prstGeom>
          <a:noFill/>
        </p:spPr>
        <p:txBody>
          <a:bodyPr wrap="square" rtlCol="0">
            <a:spAutoFit/>
          </a:bodyPr>
          <a:lstStyle/>
          <a:p>
            <a:pPr>
              <a:buNone/>
            </a:pPr>
            <a:r>
              <a:rPr lang="es-ES" sz="1050" dirty="0" smtClean="0"/>
              <a:t>Fuente: </a:t>
            </a:r>
            <a:r>
              <a:rPr lang="es-ES" sz="1050" dirty="0" err="1" smtClean="0"/>
              <a:t>Asbanc</a:t>
            </a:r>
            <a:endParaRPr lang="en-US" sz="1050" dirty="0"/>
          </a:p>
        </p:txBody>
      </p:sp>
      <p:sp>
        <p:nvSpPr>
          <p:cNvPr id="11" name="TextBox 10"/>
          <p:cNvSpPr txBox="1"/>
          <p:nvPr/>
        </p:nvSpPr>
        <p:spPr>
          <a:xfrm>
            <a:off x="6333066" y="3234267"/>
            <a:ext cx="566181" cy="338554"/>
          </a:xfrm>
          <a:prstGeom prst="rect">
            <a:avLst/>
          </a:prstGeom>
          <a:noFill/>
        </p:spPr>
        <p:txBody>
          <a:bodyPr wrap="none" rtlCol="0">
            <a:spAutoFit/>
          </a:bodyPr>
          <a:lstStyle/>
          <a:p>
            <a:pPr>
              <a:buNone/>
            </a:pPr>
            <a:r>
              <a:rPr lang="en-US" sz="1600" b="1" dirty="0" smtClean="0">
                <a:solidFill>
                  <a:schemeClr val="accent6"/>
                </a:solidFill>
              </a:rPr>
              <a:t>61%</a:t>
            </a:r>
            <a:endParaRPr lang="en-US" sz="1600" b="1" dirty="0">
              <a:solidFill>
                <a:schemeClr val="accent6"/>
              </a:solidFill>
            </a:endParaRPr>
          </a:p>
        </p:txBody>
      </p:sp>
      <p:sp>
        <p:nvSpPr>
          <p:cNvPr id="12" name="TextBox 11"/>
          <p:cNvSpPr txBox="1"/>
          <p:nvPr/>
        </p:nvSpPr>
        <p:spPr>
          <a:xfrm>
            <a:off x="6333066" y="3522134"/>
            <a:ext cx="566181" cy="338554"/>
          </a:xfrm>
          <a:prstGeom prst="rect">
            <a:avLst/>
          </a:prstGeom>
          <a:noFill/>
        </p:spPr>
        <p:txBody>
          <a:bodyPr wrap="none" rtlCol="0">
            <a:spAutoFit/>
          </a:bodyPr>
          <a:lstStyle/>
          <a:p>
            <a:pPr>
              <a:buNone/>
            </a:pPr>
            <a:r>
              <a:rPr lang="en-US" sz="1600" b="1" dirty="0" smtClean="0">
                <a:solidFill>
                  <a:schemeClr val="accent6"/>
                </a:solidFill>
              </a:rPr>
              <a:t>39%</a:t>
            </a:r>
            <a:endParaRPr lang="en-US" sz="1600" b="1" dirty="0">
              <a:solidFill>
                <a:schemeClr val="accent6"/>
              </a:solidFill>
            </a:endParaRPr>
          </a:p>
        </p:txBody>
      </p:sp>
      <p:pic>
        <p:nvPicPr>
          <p:cNvPr id="3075" name="Picture 3"/>
          <p:cNvPicPr>
            <a:picLocks noChangeAspect="1" noChangeArrowheads="1"/>
          </p:cNvPicPr>
          <p:nvPr/>
        </p:nvPicPr>
        <p:blipFill>
          <a:blip r:embed="rId4" cstate="print"/>
          <a:srcRect/>
          <a:stretch>
            <a:fillRect/>
          </a:stretch>
        </p:blipFill>
        <p:spPr bwMode="auto">
          <a:xfrm>
            <a:off x="6282267" y="4201241"/>
            <a:ext cx="2861733" cy="2656760"/>
          </a:xfrm>
          <a:prstGeom prst="rect">
            <a:avLst/>
          </a:prstGeom>
          <a:noFill/>
          <a:ln w="9525">
            <a:noFill/>
            <a:miter lim="800000"/>
            <a:headEnd/>
            <a:tailEnd/>
          </a:ln>
        </p:spPr>
      </p:pic>
      <p:sp>
        <p:nvSpPr>
          <p:cNvPr id="13" name="Rectangle 3"/>
          <p:cNvSpPr>
            <a:spLocks noChangeArrowheads="1"/>
          </p:cNvSpPr>
          <p:nvPr/>
        </p:nvSpPr>
        <p:spPr bwMode="auto">
          <a:xfrm>
            <a:off x="407851" y="4876799"/>
            <a:ext cx="5129349" cy="831337"/>
          </a:xfrm>
          <a:prstGeom prst="rect">
            <a:avLst/>
          </a:prstGeom>
          <a:noFill/>
          <a:ln w="9525">
            <a:noFill/>
            <a:miter lim="800000"/>
            <a:headEnd/>
            <a:tailEnd/>
          </a:ln>
        </p:spPr>
        <p:txBody>
          <a:bodyPr/>
          <a:lstStyle/>
          <a:p>
            <a:pPr marL="342900"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latin typeface="+mj-lt"/>
              </a:rPr>
              <a:t>Red de Corresponsales compuestas por bancos y PSP (GKN)</a:t>
            </a:r>
          </a:p>
          <a:p>
            <a:pPr marL="342900" indent="-342900" eaLnBrk="0" hangingPunct="0">
              <a:lnSpc>
                <a:spcPct val="110000"/>
              </a:lnSpc>
              <a:spcBef>
                <a:spcPct val="20000"/>
              </a:spcBef>
              <a:buClr>
                <a:srgbClr val="C00000"/>
              </a:buClr>
              <a:buSzPct val="90000"/>
              <a:buNone/>
            </a:pPr>
            <a:endParaRPr lang="es-PE" sz="1800" dirty="0" smtClean="0">
              <a:solidFill>
                <a:srgbClr val="002060"/>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spect="1" noChangeArrowheads="1"/>
          </p:cNvSpPr>
          <p:nvPr/>
        </p:nvSpPr>
        <p:spPr bwMode="auto">
          <a:xfrm>
            <a:off x="312738" y="369888"/>
            <a:ext cx="8229600" cy="488950"/>
          </a:xfrm>
          <a:prstGeom prst="rect">
            <a:avLst/>
          </a:prstGeom>
          <a:noFill/>
          <a:ln w="9525">
            <a:noFill/>
            <a:miter lim="800000"/>
            <a:headEnd/>
            <a:tailEnd/>
          </a:ln>
        </p:spPr>
        <p:txBody>
          <a:bodyPr anchor="ctr"/>
          <a:lstStyle/>
          <a:p>
            <a:pPr eaLnBrk="0" hangingPunct="0">
              <a:buNone/>
            </a:pPr>
            <a:r>
              <a:rPr lang="es-PE" sz="2400" b="1" dirty="0" smtClean="0">
                <a:solidFill>
                  <a:srgbClr val="014C6D"/>
                </a:solidFill>
              </a:rPr>
              <a:t>Distribución de </a:t>
            </a:r>
            <a:r>
              <a:rPr lang="es-PE" sz="2400" b="1" dirty="0" err="1" smtClean="0">
                <a:solidFill>
                  <a:srgbClr val="014C6D"/>
                </a:solidFill>
              </a:rPr>
              <a:t>Transaccionalidad</a:t>
            </a:r>
            <a:endParaRPr lang="es-PE" sz="2400" b="1" dirty="0">
              <a:solidFill>
                <a:srgbClr val="014C6D"/>
              </a:solidFill>
            </a:endParaRPr>
          </a:p>
        </p:txBody>
      </p:sp>
      <p:sp>
        <p:nvSpPr>
          <p:cNvPr id="9"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
        <p:nvSpPr>
          <p:cNvPr id="1546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575732" y="4250532"/>
            <a:ext cx="2950037" cy="253916"/>
          </a:xfrm>
          <a:prstGeom prst="rect">
            <a:avLst/>
          </a:prstGeom>
          <a:noFill/>
        </p:spPr>
        <p:txBody>
          <a:bodyPr wrap="square" rtlCol="0">
            <a:spAutoFit/>
          </a:bodyPr>
          <a:lstStyle/>
          <a:p>
            <a:pPr>
              <a:buNone/>
            </a:pPr>
            <a:r>
              <a:rPr lang="es-ES" sz="1050" dirty="0" smtClean="0"/>
              <a:t>Fuente: </a:t>
            </a:r>
            <a:r>
              <a:rPr lang="es-ES" sz="1050" dirty="0" err="1" smtClean="0"/>
              <a:t>Asbanc</a:t>
            </a:r>
            <a:endParaRPr lang="en-US" sz="1050" dirty="0"/>
          </a:p>
        </p:txBody>
      </p:sp>
      <p:pic>
        <p:nvPicPr>
          <p:cNvPr id="2" name="Picture 2"/>
          <p:cNvPicPr>
            <a:picLocks noChangeAspect="1" noChangeArrowheads="1"/>
          </p:cNvPicPr>
          <p:nvPr/>
        </p:nvPicPr>
        <p:blipFill>
          <a:blip r:embed="rId3" cstate="print"/>
          <a:srcRect/>
          <a:stretch>
            <a:fillRect/>
          </a:stretch>
        </p:blipFill>
        <p:spPr bwMode="auto">
          <a:xfrm>
            <a:off x="338666" y="775759"/>
            <a:ext cx="6257925" cy="3409950"/>
          </a:xfrm>
          <a:prstGeom prst="rect">
            <a:avLst/>
          </a:prstGeom>
          <a:noFill/>
          <a:ln w="9525">
            <a:noFill/>
            <a:miter lim="800000"/>
            <a:headEnd/>
            <a:tailEnd/>
          </a:ln>
        </p:spPr>
      </p:pic>
      <p:sp>
        <p:nvSpPr>
          <p:cNvPr id="11" name="Rectangle 3"/>
          <p:cNvSpPr>
            <a:spLocks noChangeArrowheads="1"/>
          </p:cNvSpPr>
          <p:nvPr/>
        </p:nvSpPr>
        <p:spPr bwMode="auto">
          <a:xfrm>
            <a:off x="407851" y="4876799"/>
            <a:ext cx="8252823" cy="831337"/>
          </a:xfrm>
          <a:prstGeom prst="rect">
            <a:avLst/>
          </a:prstGeom>
          <a:noFill/>
          <a:ln w="9525">
            <a:noFill/>
            <a:miter lim="800000"/>
            <a:headEnd/>
            <a:tailEnd/>
          </a:ln>
        </p:spPr>
        <p:txBody>
          <a:bodyPr/>
          <a:lstStyle/>
          <a:p>
            <a:pPr marL="342900"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latin typeface="+mj-lt"/>
              </a:rPr>
              <a:t>Proyectos Juntos y Proyecto Pensión 65</a:t>
            </a:r>
          </a:p>
          <a:p>
            <a:pPr marL="342900" indent="-342900" eaLnBrk="0" hangingPunct="0">
              <a:lnSpc>
                <a:spcPct val="110000"/>
              </a:lnSpc>
              <a:spcBef>
                <a:spcPct val="20000"/>
              </a:spcBef>
              <a:buClr>
                <a:srgbClr val="C00000"/>
              </a:buClr>
              <a:buSzPct val="90000"/>
              <a:buFont typeface="Wingdings" pitchFamily="2" charset="2"/>
              <a:buChar char="§"/>
            </a:pPr>
            <a:r>
              <a:rPr lang="es-PE" sz="1800" dirty="0" smtClean="0">
                <a:solidFill>
                  <a:srgbClr val="002060"/>
                </a:solidFill>
                <a:latin typeface="+mj-lt"/>
              </a:rPr>
              <a:t>Bancos trabajando en una plataforma común</a:t>
            </a:r>
          </a:p>
          <a:p>
            <a:pPr marL="342900" indent="-342900" eaLnBrk="0" hangingPunct="0">
              <a:lnSpc>
                <a:spcPct val="110000"/>
              </a:lnSpc>
              <a:spcBef>
                <a:spcPct val="20000"/>
              </a:spcBef>
              <a:buClr>
                <a:srgbClr val="C00000"/>
              </a:buClr>
              <a:buSzPct val="90000"/>
              <a:buNone/>
            </a:pPr>
            <a:endParaRPr lang="es-PE" sz="1800" dirty="0" smtClean="0">
              <a:solidFill>
                <a:srgbClr val="002060"/>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ChangeArrowheads="1"/>
          </p:cNvSpPr>
          <p:nvPr/>
        </p:nvSpPr>
        <p:spPr bwMode="auto">
          <a:xfrm>
            <a:off x="407852" y="930820"/>
            <a:ext cx="3561982" cy="4591050"/>
          </a:xfrm>
          <a:prstGeom prst="rect">
            <a:avLst/>
          </a:prstGeom>
          <a:noFill/>
          <a:ln w="9525">
            <a:noFill/>
            <a:miter lim="800000"/>
            <a:headEnd/>
            <a:tailEnd/>
          </a:ln>
        </p:spPr>
        <p:txBody>
          <a:bodyPr/>
          <a:lstStyle/>
          <a:p>
            <a:endParaRPr lang="en-US" sz="1800" dirty="0" smtClean="0"/>
          </a:p>
          <a:p>
            <a:pPr marL="342900" indent="-342900" eaLnBrk="0" hangingPunct="0">
              <a:lnSpc>
                <a:spcPct val="110000"/>
              </a:lnSpc>
              <a:spcBef>
                <a:spcPct val="20000"/>
              </a:spcBef>
              <a:buClr>
                <a:srgbClr val="C00000"/>
              </a:buClr>
              <a:buSzPct val="90000"/>
              <a:buFont typeface="Wingdings" pitchFamily="2" charset="2"/>
              <a:buChar char="§"/>
            </a:pPr>
            <a:r>
              <a:rPr lang="es-ES" sz="1800" b="1" dirty="0" smtClean="0">
                <a:solidFill>
                  <a:srgbClr val="002060"/>
                </a:solidFill>
                <a:latin typeface="+mj-lt"/>
              </a:rPr>
              <a:t>Ley  29985: </a:t>
            </a:r>
            <a:r>
              <a:rPr lang="es-ES" sz="1800" dirty="0" smtClean="0">
                <a:solidFill>
                  <a:srgbClr val="002060"/>
                </a:solidFill>
                <a:latin typeface="+mj-lt"/>
              </a:rPr>
              <a:t>Sólo pueden emitir dinero electrónico las empresas supervisadas actualmente, así como las empresas emisoras de dinero electrónico – EEDE). De esta manera, si una empresa de telecomunicaciones deseara proveer servicios por sí misma y no como proveedor de una empresa del SF, deberá constituir una empresa especializada (la EEDE). </a:t>
            </a:r>
          </a:p>
          <a:p>
            <a:pPr marL="342900" indent="-342900" eaLnBrk="0" hangingPunct="0">
              <a:lnSpc>
                <a:spcPct val="110000"/>
              </a:lnSpc>
              <a:spcBef>
                <a:spcPct val="20000"/>
              </a:spcBef>
              <a:buClr>
                <a:srgbClr val="C00000"/>
              </a:buClr>
              <a:buSzPct val="90000"/>
              <a:buFont typeface="Wingdings" pitchFamily="2" charset="2"/>
              <a:buChar char="§"/>
            </a:pPr>
            <a:endParaRPr lang="es-PE" sz="1800" dirty="0" smtClean="0">
              <a:solidFill>
                <a:srgbClr val="002060"/>
              </a:solidFill>
              <a:latin typeface="+mj-lt"/>
            </a:endParaRPr>
          </a:p>
        </p:txBody>
      </p:sp>
      <p:sp>
        <p:nvSpPr>
          <p:cNvPr id="8" name="Rectangle 7"/>
          <p:cNvSpPr>
            <a:spLocks noChangeAspect="1" noChangeArrowheads="1"/>
          </p:cNvSpPr>
          <p:nvPr/>
        </p:nvSpPr>
        <p:spPr bwMode="auto">
          <a:xfrm>
            <a:off x="312738" y="369888"/>
            <a:ext cx="8229600" cy="488950"/>
          </a:xfrm>
          <a:prstGeom prst="rect">
            <a:avLst/>
          </a:prstGeom>
          <a:noFill/>
          <a:ln w="9525">
            <a:noFill/>
            <a:miter lim="800000"/>
            <a:headEnd/>
            <a:tailEnd/>
          </a:ln>
        </p:spPr>
        <p:txBody>
          <a:bodyPr anchor="ctr"/>
          <a:lstStyle/>
          <a:p>
            <a:pPr eaLnBrk="0" hangingPunct="0">
              <a:buNone/>
            </a:pPr>
            <a:r>
              <a:rPr lang="es-PE" sz="2400" b="1" dirty="0" smtClean="0">
                <a:solidFill>
                  <a:srgbClr val="014C6D"/>
                </a:solidFill>
              </a:rPr>
              <a:t>Avances en Regulación</a:t>
            </a:r>
            <a:endParaRPr lang="es-PE" sz="2400" b="1" dirty="0">
              <a:solidFill>
                <a:srgbClr val="014C6D"/>
              </a:solidFill>
            </a:endParaRPr>
          </a:p>
        </p:txBody>
      </p:sp>
      <p:sp>
        <p:nvSpPr>
          <p:cNvPr id="9"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
        <p:nvSpPr>
          <p:cNvPr id="1546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Folded Corner 6"/>
          <p:cNvSpPr/>
          <p:nvPr/>
        </p:nvSpPr>
        <p:spPr>
          <a:xfrm rot="20781032">
            <a:off x="4229818" y="1506456"/>
            <a:ext cx="4773080" cy="3914664"/>
          </a:xfrm>
          <a:prstGeom prst="foldedCorner">
            <a:avLst>
              <a:gd name="adj" fmla="val 20531"/>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400" b="1" dirty="0" smtClean="0">
              <a:solidFill>
                <a:schemeClr val="tx1"/>
              </a:solidFill>
              <a:latin typeface="Bradley Hand ITC" pitchFamily="66" charset="0"/>
            </a:endParaRPr>
          </a:p>
          <a:p>
            <a:pPr>
              <a:buNone/>
            </a:pPr>
            <a:endParaRPr lang="es-CO" sz="1400" b="1" dirty="0" smtClean="0">
              <a:solidFill>
                <a:schemeClr val="tx1"/>
              </a:solidFill>
              <a:latin typeface="Bradley Hand ITC" pitchFamily="66" charset="0"/>
            </a:endParaRPr>
          </a:p>
          <a:p>
            <a:pPr>
              <a:buNone/>
            </a:pPr>
            <a:r>
              <a:rPr lang="es-CO" sz="1400" b="1" dirty="0" smtClean="0">
                <a:solidFill>
                  <a:schemeClr val="tx1"/>
                </a:solidFill>
                <a:latin typeface="Bradley Hand ITC" pitchFamily="66" charset="0"/>
              </a:rPr>
              <a:t>Trabajo previo:</a:t>
            </a:r>
            <a:endParaRPr lang="es-CO" sz="1400" dirty="0" smtClean="0">
              <a:solidFill>
                <a:schemeClr val="tx1"/>
              </a:solidFill>
              <a:latin typeface="Bradley Hand ITC" pitchFamily="66" charset="0"/>
            </a:endParaRPr>
          </a:p>
          <a:p>
            <a:r>
              <a:rPr lang="es-ES" sz="1400" dirty="0" smtClean="0">
                <a:solidFill>
                  <a:schemeClr val="tx1"/>
                </a:solidFill>
                <a:latin typeface="Bradley Hand ITC" pitchFamily="66" charset="0"/>
              </a:rPr>
              <a:t>Difusión del proyecto de ley a todo nivel (medios de comunicación, autoridades, etc.). </a:t>
            </a:r>
          </a:p>
          <a:p>
            <a:r>
              <a:rPr lang="es-ES" sz="1400" dirty="0" smtClean="0">
                <a:solidFill>
                  <a:schemeClr val="tx1"/>
                </a:solidFill>
                <a:latin typeface="Bradley Hand ITC" pitchFamily="66" charset="0"/>
              </a:rPr>
              <a:t>Reuniones con los gremios y organismos públicos, incluido el Congreso de la República encargado de la aprobación del proyecto. </a:t>
            </a:r>
          </a:p>
          <a:p>
            <a:r>
              <a:rPr lang="es-ES" sz="1400" dirty="0" smtClean="0">
                <a:solidFill>
                  <a:schemeClr val="tx1"/>
                </a:solidFill>
                <a:latin typeface="Bradley Hand ITC" pitchFamily="66" charset="0"/>
              </a:rPr>
              <a:t>Trabajo coordinado entre los organismos reguladores y entidades gubernamentales involucradas (SBS – MEF – BCRP - OSIPTEL) para elaboración de la propuesta. </a:t>
            </a:r>
          </a:p>
          <a:p>
            <a:pPr marL="228600" indent="-228600">
              <a:buFont typeface="Arial" pitchFamily="34" charset="0"/>
              <a:buChar char="•"/>
            </a:pPr>
            <a:r>
              <a:rPr lang="es-ES" sz="1400" dirty="0" smtClean="0">
                <a:solidFill>
                  <a:schemeClr val="tx1"/>
                </a:solidFill>
                <a:latin typeface="Bradley Hand ITC" pitchFamily="66" charset="0"/>
              </a:rPr>
              <a:t>Proyecto de viabilidad previo</a:t>
            </a:r>
          </a:p>
          <a:p>
            <a:pPr marL="228600" indent="-228600">
              <a:buFont typeface="Arial" pitchFamily="34" charset="0"/>
              <a:buChar char="•"/>
            </a:pPr>
            <a:r>
              <a:rPr lang="es-ES" sz="1400" dirty="0" smtClean="0">
                <a:solidFill>
                  <a:schemeClr val="tx1"/>
                </a:solidFill>
                <a:latin typeface="Bradley Hand ITC" pitchFamily="66" charset="0"/>
              </a:rPr>
              <a:t>El reglamentos relacionados: operatividad del dinero electrónico. Marco regulatorio de las EEDE, regulación para operadores telefonía</a:t>
            </a:r>
          </a:p>
          <a:p>
            <a:pPr marL="228600" indent="-228600">
              <a:buFont typeface="Arial" pitchFamily="34" charset="0"/>
              <a:buChar char="•"/>
            </a:pPr>
            <a:r>
              <a:rPr lang="es-ES" sz="1400" dirty="0" smtClean="0">
                <a:solidFill>
                  <a:schemeClr val="tx1"/>
                </a:solidFill>
                <a:latin typeface="Bradley Hand ITC" pitchFamily="66" charset="0"/>
              </a:rPr>
              <a:t>Reglamentos coordinados con OSIPTEL e INDECOPI</a:t>
            </a:r>
            <a:endParaRPr lang="es-CO" sz="1400" dirty="0" smtClean="0">
              <a:solidFill>
                <a:schemeClr val="tx1"/>
              </a:solidFill>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6"/>
          <p:cNvSpPr txBox="1">
            <a:spLocks noChangeArrowheads="1"/>
          </p:cNvSpPr>
          <p:nvPr/>
        </p:nvSpPr>
        <p:spPr bwMode="auto">
          <a:xfrm>
            <a:off x="439738" y="914401"/>
            <a:ext cx="8339137" cy="4955203"/>
          </a:xfrm>
          <a:prstGeom prst="rect">
            <a:avLst/>
          </a:prstGeom>
          <a:noFill/>
          <a:ln w="9525">
            <a:noFill/>
            <a:miter lim="800000"/>
            <a:headEnd/>
            <a:tailEnd/>
          </a:ln>
        </p:spPr>
        <p:txBody>
          <a:bodyPr wrap="square">
            <a:spAutoFit/>
          </a:bodyPr>
          <a:lstStyle/>
          <a:p>
            <a:pPr>
              <a:spcAft>
                <a:spcPts val="600"/>
              </a:spcAft>
            </a:pPr>
            <a:r>
              <a:rPr lang="es-PE" sz="1400" dirty="0" smtClean="0">
                <a:solidFill>
                  <a:srgbClr val="002060"/>
                </a:solidFill>
              </a:rPr>
              <a:t>Preparación general para uso de Dinero Electrónico 4 (Excelente)</a:t>
            </a:r>
          </a:p>
          <a:p>
            <a:pPr>
              <a:spcAft>
                <a:spcPts val="600"/>
              </a:spcAft>
            </a:pPr>
            <a:r>
              <a:rPr lang="es-PE" sz="1400" dirty="0" smtClean="0">
                <a:solidFill>
                  <a:srgbClr val="002060"/>
                </a:solidFill>
              </a:rPr>
              <a:t>Población 				44.7 millones (Relativamente Alta)</a:t>
            </a:r>
          </a:p>
          <a:p>
            <a:pPr>
              <a:spcAft>
                <a:spcPts val="600"/>
              </a:spcAft>
            </a:pPr>
            <a:r>
              <a:rPr lang="es-PE" sz="1400" dirty="0" smtClean="0">
                <a:solidFill>
                  <a:srgbClr val="002060"/>
                </a:solidFill>
              </a:rPr>
              <a:t>Penetración de Teléfonos Móviles 	95% (Muy Alta)</a:t>
            </a:r>
          </a:p>
          <a:p>
            <a:pPr>
              <a:spcAft>
                <a:spcPts val="600"/>
              </a:spcAft>
            </a:pPr>
            <a:r>
              <a:rPr lang="es-PE" sz="1400" dirty="0" smtClean="0">
                <a:solidFill>
                  <a:srgbClr val="002060"/>
                </a:solidFill>
              </a:rPr>
              <a:t>Población </a:t>
            </a:r>
            <a:r>
              <a:rPr lang="es-PE" sz="1400" dirty="0" err="1" smtClean="0">
                <a:solidFill>
                  <a:srgbClr val="002060"/>
                </a:solidFill>
              </a:rPr>
              <a:t>Bancarizada</a:t>
            </a:r>
            <a:r>
              <a:rPr lang="es-PE" sz="1400" dirty="0" smtClean="0">
                <a:solidFill>
                  <a:srgbClr val="002060"/>
                </a:solidFill>
              </a:rPr>
              <a:t> 		62% (Alta)</a:t>
            </a:r>
          </a:p>
          <a:p>
            <a:pPr>
              <a:spcAft>
                <a:spcPts val="600"/>
              </a:spcAft>
            </a:pPr>
            <a:r>
              <a:rPr lang="es-PE" sz="1400" dirty="0" smtClean="0">
                <a:solidFill>
                  <a:srgbClr val="002060"/>
                </a:solidFill>
              </a:rPr>
              <a:t>% Remesas sobre el PBI 		1.8% (Baja)</a:t>
            </a:r>
          </a:p>
          <a:p>
            <a:pPr>
              <a:spcAft>
                <a:spcPts val="600"/>
              </a:spcAft>
            </a:pPr>
            <a:r>
              <a:rPr lang="es-PE" sz="1400" dirty="0" smtClean="0">
                <a:solidFill>
                  <a:srgbClr val="002060"/>
                </a:solidFill>
              </a:rPr>
              <a:t>% Bajo la línea de Pobreza 		45.5% (Alta)</a:t>
            </a:r>
          </a:p>
          <a:p>
            <a:pPr>
              <a:spcAft>
                <a:spcPts val="600"/>
              </a:spcAft>
            </a:pPr>
            <a:r>
              <a:rPr lang="es-PE" sz="1400" dirty="0" smtClean="0">
                <a:solidFill>
                  <a:srgbClr val="002060"/>
                </a:solidFill>
              </a:rPr>
              <a:t>Población Económicamente Activa 	48.7% (Alta)</a:t>
            </a:r>
          </a:p>
          <a:p>
            <a:pPr>
              <a:spcAft>
                <a:spcPts val="600"/>
              </a:spcAft>
            </a:pPr>
            <a:r>
              <a:rPr lang="es-PE" sz="1400" dirty="0" smtClean="0">
                <a:solidFill>
                  <a:srgbClr val="002060"/>
                </a:solidFill>
              </a:rPr>
              <a:t>Nivel de Alfabetismo 			90% (Alta)</a:t>
            </a:r>
          </a:p>
          <a:p>
            <a:pPr>
              <a:spcAft>
                <a:spcPts val="600"/>
              </a:spcAft>
            </a:pPr>
            <a:r>
              <a:rPr lang="es-PE" sz="1400" dirty="0" err="1" smtClean="0">
                <a:solidFill>
                  <a:srgbClr val="002060"/>
                </a:solidFill>
              </a:rPr>
              <a:t>Mprincipales</a:t>
            </a:r>
            <a:r>
              <a:rPr lang="es-PE" sz="1400" dirty="0" smtClean="0">
                <a:solidFill>
                  <a:srgbClr val="002060"/>
                </a:solidFill>
              </a:rPr>
              <a:t> Bancos s			</a:t>
            </a:r>
            <a:r>
              <a:rPr lang="es-PE" sz="1400" dirty="0" err="1" smtClean="0">
                <a:solidFill>
                  <a:srgbClr val="002060"/>
                </a:solidFill>
              </a:rPr>
              <a:t>Bancolombia</a:t>
            </a:r>
            <a:r>
              <a:rPr lang="es-PE" sz="1400" dirty="0" smtClean="0">
                <a:solidFill>
                  <a:srgbClr val="002060"/>
                </a:solidFill>
              </a:rPr>
              <a:t> (20%), Banco de </a:t>
            </a:r>
            <a:r>
              <a:rPr lang="es-PE" sz="1400" dirty="0" err="1" smtClean="0">
                <a:solidFill>
                  <a:srgbClr val="002060"/>
                </a:solidFill>
              </a:rPr>
              <a:t>Bogota</a:t>
            </a:r>
            <a:r>
              <a:rPr lang="es-PE" sz="1400" dirty="0" smtClean="0">
                <a:solidFill>
                  <a:srgbClr val="002060"/>
                </a:solidFill>
              </a:rPr>
              <a:t> (14.3%), Banco 				</a:t>
            </a:r>
            <a:r>
              <a:rPr lang="es-PE" sz="1400" dirty="0" err="1" smtClean="0">
                <a:solidFill>
                  <a:srgbClr val="002060"/>
                </a:solidFill>
              </a:rPr>
              <a:t>Davivienda</a:t>
            </a:r>
            <a:r>
              <a:rPr lang="es-PE" sz="1400" dirty="0" smtClean="0">
                <a:solidFill>
                  <a:srgbClr val="002060"/>
                </a:solidFill>
              </a:rPr>
              <a:t>  (12.3%), Banco de Occidente (7%), Banco 				Agrario (6.2%)</a:t>
            </a:r>
          </a:p>
          <a:p>
            <a:pPr>
              <a:spcAft>
                <a:spcPts val="600"/>
              </a:spcAft>
            </a:pPr>
            <a:r>
              <a:rPr lang="es-PE" sz="1400" dirty="0" smtClean="0">
                <a:solidFill>
                  <a:srgbClr val="002060"/>
                </a:solidFill>
              </a:rPr>
              <a:t>Empresas Operadoras de telefonía 	Claro (</a:t>
            </a:r>
            <a:r>
              <a:rPr lang="es-PE" sz="1400" dirty="0" err="1" smtClean="0">
                <a:solidFill>
                  <a:srgbClr val="002060"/>
                </a:solidFill>
              </a:rPr>
              <a:t>ComcelTelmex</a:t>
            </a:r>
            <a:r>
              <a:rPr lang="es-PE" sz="1400" dirty="0" smtClean="0">
                <a:solidFill>
                  <a:srgbClr val="002060"/>
                </a:solidFill>
              </a:rPr>
              <a:t>) (67%), Movistar (23%) and </a:t>
            </a:r>
            <a:r>
              <a:rPr lang="es-PE" sz="1400" dirty="0" err="1" smtClean="0">
                <a:solidFill>
                  <a:srgbClr val="002060"/>
                </a:solidFill>
              </a:rPr>
              <a:t>Tigo</a:t>
            </a:r>
            <a:r>
              <a:rPr lang="es-PE" sz="1400" dirty="0" smtClean="0">
                <a:solidFill>
                  <a:srgbClr val="002060"/>
                </a:solidFill>
              </a:rPr>
              <a:t> (10%)</a:t>
            </a:r>
          </a:p>
          <a:p>
            <a:r>
              <a:rPr lang="es-PE" sz="1400" dirty="0" smtClean="0">
                <a:solidFill>
                  <a:srgbClr val="002060"/>
                </a:solidFill>
              </a:rPr>
              <a:t>Facilidad para Hacer Negocios (</a:t>
            </a:r>
            <a:r>
              <a:rPr lang="es-PE" sz="1400" dirty="0" err="1" smtClean="0">
                <a:solidFill>
                  <a:srgbClr val="002060"/>
                </a:solidFill>
              </a:rPr>
              <a:t>Doing</a:t>
            </a:r>
            <a:r>
              <a:rPr lang="es-PE" sz="1400" dirty="0" smtClean="0">
                <a:solidFill>
                  <a:srgbClr val="002060"/>
                </a:solidFill>
              </a:rPr>
              <a:t> Business) 	39 de183</a:t>
            </a:r>
          </a:p>
        </p:txBody>
      </p:sp>
      <p:sp>
        <p:nvSpPr>
          <p:cNvPr id="6148" name="Rectangle 7"/>
          <p:cNvSpPr>
            <a:spLocks noChangeAspect="1" noChangeArrowheads="1"/>
          </p:cNvSpPr>
          <p:nvPr/>
        </p:nvSpPr>
        <p:spPr bwMode="auto">
          <a:xfrm>
            <a:off x="300038" y="369888"/>
            <a:ext cx="8229600" cy="488950"/>
          </a:xfrm>
          <a:prstGeom prst="rect">
            <a:avLst/>
          </a:prstGeom>
          <a:noFill/>
          <a:ln w="9525">
            <a:noFill/>
            <a:miter lim="800000"/>
            <a:headEnd/>
            <a:tailEnd/>
          </a:ln>
        </p:spPr>
        <p:txBody>
          <a:bodyPr anchor="ctr"/>
          <a:lstStyle/>
          <a:p>
            <a:pPr eaLnBrk="0" hangingPunct="0">
              <a:buNone/>
            </a:pPr>
            <a:r>
              <a:rPr lang="es-PE" sz="2400" b="1" dirty="0" smtClean="0">
                <a:solidFill>
                  <a:srgbClr val="014C6D"/>
                </a:solidFill>
              </a:rPr>
              <a:t>Genéricos Colombia </a:t>
            </a:r>
            <a:endParaRPr lang="es-PE" sz="2400" b="1" dirty="0">
              <a:solidFill>
                <a:srgbClr val="014C6D"/>
              </a:solidFill>
            </a:endParaRPr>
          </a:p>
        </p:txBody>
      </p:sp>
      <p:graphicFrame>
        <p:nvGraphicFramePr>
          <p:cNvPr id="5" name="Tableau 4"/>
          <p:cNvGraphicFramePr>
            <a:graphicFrameLocks noGrp="1"/>
          </p:cNvGraphicFramePr>
          <p:nvPr/>
        </p:nvGraphicFramePr>
        <p:xfrm>
          <a:off x="7010620" y="496834"/>
          <a:ext cx="1687034" cy="1485900"/>
        </p:xfrm>
        <a:graphic>
          <a:graphicData uri="http://schemas.openxmlformats.org/drawingml/2006/table">
            <a:tbl>
              <a:tblPr firstRow="1" bandRow="1">
                <a:tableStyleId>{5C22544A-7EE6-4342-B048-85BDC9FD1C3A}</a:tableStyleId>
              </a:tblPr>
              <a:tblGrid>
                <a:gridCol w="1251099"/>
                <a:gridCol w="435935"/>
              </a:tblGrid>
              <a:tr h="0">
                <a:tc gridSpan="2">
                  <a:txBody>
                    <a:bodyPr/>
                    <a:lstStyle/>
                    <a:p>
                      <a:pPr marL="0" lvl="1" indent="0" eaLnBrk="0" hangingPunct="0">
                        <a:spcBef>
                          <a:spcPts val="0"/>
                        </a:spcBef>
                        <a:buClr>
                          <a:srgbClr val="00783C"/>
                        </a:buClr>
                        <a:buFont typeface="Wingdings" pitchFamily="2" charset="2"/>
                        <a:buNone/>
                      </a:pPr>
                      <a:r>
                        <a:rPr lang="en-US" sz="900" dirty="0" smtClean="0"/>
                        <a:t>Mobile Money readiness</a:t>
                      </a:r>
                    </a:p>
                  </a:txBody>
                  <a:tcPr/>
                </a:tc>
                <a:tc hMerge="1">
                  <a:txBody>
                    <a:bodyPr/>
                    <a:lstStyle/>
                    <a:p>
                      <a:pPr indent="0" algn="ctr">
                        <a:spcBef>
                          <a:spcPts val="0"/>
                        </a:spcBef>
                      </a:pPr>
                      <a:endParaRPr lang="fr-FR" sz="1050" dirty="0"/>
                    </a:p>
                  </a:txBody>
                  <a:tcPr/>
                </a:tc>
              </a:tr>
              <a:tr h="0">
                <a:tc>
                  <a:txBody>
                    <a:bodyPr/>
                    <a:lstStyle/>
                    <a:p>
                      <a:pPr marL="0" lvl="1" indent="0" eaLnBrk="0" hangingPunct="0">
                        <a:spcBef>
                          <a:spcPts val="0"/>
                        </a:spcBef>
                        <a:buClr>
                          <a:srgbClr val="00783C"/>
                        </a:buClr>
                        <a:buFont typeface="Wingdings" pitchFamily="2" charset="2"/>
                        <a:buNone/>
                      </a:pPr>
                      <a:r>
                        <a:rPr lang="en-US" sz="900" dirty="0" smtClean="0"/>
                        <a:t>Regulation</a:t>
                      </a:r>
                    </a:p>
                  </a:txBody>
                  <a:tcPr/>
                </a:tc>
                <a:tc>
                  <a:txBody>
                    <a:bodyPr/>
                    <a:lstStyle/>
                    <a:p>
                      <a:pPr indent="0" algn="ctr">
                        <a:spcBef>
                          <a:spcPts val="0"/>
                        </a:spcBef>
                      </a:pPr>
                      <a:r>
                        <a:rPr lang="fr-FR" sz="1050" dirty="0" smtClean="0"/>
                        <a:t>4</a:t>
                      </a:r>
                      <a:endParaRPr lang="fr-FR" sz="1050" dirty="0"/>
                    </a:p>
                  </a:txBody>
                  <a:tcPr/>
                </a:tc>
              </a:tr>
              <a:tr h="0">
                <a:tc>
                  <a:txBody>
                    <a:bodyPr/>
                    <a:lstStyle/>
                    <a:p>
                      <a:pPr marL="0" lvl="1" indent="0" eaLnBrk="0" hangingPunct="0">
                        <a:spcBef>
                          <a:spcPts val="0"/>
                        </a:spcBef>
                        <a:buClr>
                          <a:srgbClr val="00783C"/>
                        </a:buClr>
                        <a:buFont typeface="Wingdings" pitchFamily="2" charset="2"/>
                        <a:buNone/>
                      </a:pPr>
                      <a:r>
                        <a:rPr lang="en-US" sz="900" dirty="0" smtClean="0"/>
                        <a:t>Financial Sector</a:t>
                      </a:r>
                    </a:p>
                  </a:txBody>
                  <a:tcPr/>
                </a:tc>
                <a:tc>
                  <a:txBody>
                    <a:bodyPr/>
                    <a:lstStyle/>
                    <a:p>
                      <a:pPr indent="0" algn="ctr">
                        <a:spcBef>
                          <a:spcPts val="0"/>
                        </a:spcBef>
                      </a:pPr>
                      <a:r>
                        <a:rPr lang="fr-FR" sz="1050" dirty="0" smtClean="0"/>
                        <a:t>3</a:t>
                      </a:r>
                      <a:endParaRPr lang="fr-FR" sz="1050" dirty="0"/>
                    </a:p>
                  </a:txBody>
                  <a:tcPr/>
                </a:tc>
              </a:tr>
              <a:tr h="0">
                <a:tc>
                  <a:txBody>
                    <a:bodyPr/>
                    <a:lstStyle/>
                    <a:p>
                      <a:pPr marL="0" lvl="1" indent="0" eaLnBrk="0" hangingPunct="0">
                        <a:spcBef>
                          <a:spcPts val="0"/>
                        </a:spcBef>
                        <a:buClr>
                          <a:srgbClr val="00783C"/>
                        </a:buClr>
                        <a:buFont typeface="Wingdings" pitchFamily="2" charset="2"/>
                        <a:buNone/>
                      </a:pPr>
                      <a:r>
                        <a:rPr lang="en-US" sz="900" dirty="0" smtClean="0"/>
                        <a:t>Telecom Sector</a:t>
                      </a:r>
                    </a:p>
                  </a:txBody>
                  <a:tcPr/>
                </a:tc>
                <a:tc>
                  <a:txBody>
                    <a:bodyPr/>
                    <a:lstStyle/>
                    <a:p>
                      <a:pPr indent="0" algn="ctr">
                        <a:spcBef>
                          <a:spcPts val="0"/>
                        </a:spcBef>
                      </a:pPr>
                      <a:r>
                        <a:rPr lang="fr-FR" sz="1050" dirty="0" smtClean="0"/>
                        <a:t>4</a:t>
                      </a:r>
                      <a:endParaRPr lang="fr-FR" sz="1050" dirty="0"/>
                    </a:p>
                  </a:txBody>
                  <a:tcPr/>
                </a:tc>
              </a:tr>
              <a:tr h="137869">
                <a:tc>
                  <a:txBody>
                    <a:bodyPr/>
                    <a:lstStyle/>
                    <a:p>
                      <a:pPr marL="0" lvl="1" indent="0" eaLnBrk="0" hangingPunct="0">
                        <a:spcBef>
                          <a:spcPts val="0"/>
                        </a:spcBef>
                        <a:buClr>
                          <a:srgbClr val="00783C"/>
                        </a:buClr>
                        <a:buFont typeface="Wingdings" pitchFamily="2" charset="2"/>
                        <a:buNone/>
                      </a:pPr>
                      <a:r>
                        <a:rPr lang="en-US" sz="900" dirty="0" smtClean="0"/>
                        <a:t>Distribution Channel</a:t>
                      </a:r>
                    </a:p>
                  </a:txBody>
                  <a:tcPr/>
                </a:tc>
                <a:tc>
                  <a:txBody>
                    <a:bodyPr/>
                    <a:lstStyle/>
                    <a:p>
                      <a:pPr indent="0" algn="ctr">
                        <a:spcBef>
                          <a:spcPts val="0"/>
                        </a:spcBef>
                      </a:pPr>
                      <a:r>
                        <a:rPr lang="fr-FR" sz="1050" dirty="0" smtClean="0"/>
                        <a:t>3</a:t>
                      </a:r>
                      <a:endParaRPr lang="fr-FR" sz="1050" dirty="0"/>
                    </a:p>
                  </a:txBody>
                  <a:tcPr/>
                </a:tc>
              </a:tr>
              <a:tr h="0">
                <a:tc>
                  <a:txBody>
                    <a:bodyPr/>
                    <a:lstStyle/>
                    <a:p>
                      <a:pPr marL="0" marR="0" lvl="1" indent="0" algn="l" defTabSz="914400" rtl="0" eaLnBrk="0" fontAlgn="auto" latinLnBrk="0" hangingPunct="0">
                        <a:lnSpc>
                          <a:spcPct val="100000"/>
                        </a:lnSpc>
                        <a:spcBef>
                          <a:spcPts val="0"/>
                        </a:spcBef>
                        <a:spcAft>
                          <a:spcPts val="0"/>
                        </a:spcAft>
                        <a:buClr>
                          <a:srgbClr val="00783C"/>
                        </a:buClr>
                        <a:buSzTx/>
                        <a:buFont typeface="Wingdings" pitchFamily="2" charset="2"/>
                        <a:buNone/>
                        <a:tabLst/>
                        <a:defRPr/>
                      </a:pPr>
                      <a:r>
                        <a:rPr lang="en-US" sz="900" kern="1200" dirty="0" smtClean="0"/>
                        <a:t>Market Demand</a:t>
                      </a:r>
                      <a:endParaRPr lang="fr-FR" sz="900" kern="1200" dirty="0" smtClean="0">
                        <a:solidFill>
                          <a:schemeClr val="dk1"/>
                        </a:solidFill>
                        <a:latin typeface="+mn-lt"/>
                        <a:ea typeface="+mn-ea"/>
                        <a:cs typeface="+mn-cs"/>
                      </a:endParaRPr>
                    </a:p>
                  </a:txBody>
                  <a:tcPr/>
                </a:tc>
                <a:tc>
                  <a:txBody>
                    <a:bodyPr/>
                    <a:lstStyle/>
                    <a:p>
                      <a:pPr indent="0" algn="ctr">
                        <a:spcBef>
                          <a:spcPts val="0"/>
                        </a:spcBef>
                      </a:pPr>
                      <a:r>
                        <a:rPr lang="fr-FR" sz="1050" dirty="0" smtClean="0"/>
                        <a:t>4</a:t>
                      </a:r>
                      <a:endParaRPr lang="fr-FR" sz="1050" dirty="0"/>
                    </a:p>
                  </a:txBody>
                  <a:tcPr/>
                </a:tc>
              </a:tr>
            </a:tbl>
          </a:graphicData>
        </a:graphic>
      </p:graphicFrame>
      <p:sp>
        <p:nvSpPr>
          <p:cNvPr id="6"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spect="1" noChangeArrowheads="1"/>
          </p:cNvSpPr>
          <p:nvPr/>
        </p:nvSpPr>
        <p:spPr bwMode="auto">
          <a:xfrm>
            <a:off x="329671" y="319088"/>
            <a:ext cx="8229600" cy="488950"/>
          </a:xfrm>
          <a:prstGeom prst="rect">
            <a:avLst/>
          </a:prstGeom>
          <a:noFill/>
          <a:ln w="9525">
            <a:noFill/>
            <a:miter lim="800000"/>
            <a:headEnd/>
            <a:tailEnd/>
          </a:ln>
        </p:spPr>
        <p:txBody>
          <a:bodyPr anchor="ctr"/>
          <a:lstStyle/>
          <a:p>
            <a:pPr eaLnBrk="0" hangingPunct="0">
              <a:buNone/>
            </a:pPr>
            <a:r>
              <a:rPr lang="es-PE" sz="2400" b="1" dirty="0" smtClean="0">
                <a:solidFill>
                  <a:srgbClr val="014C6D"/>
                </a:solidFill>
              </a:rPr>
              <a:t>Redes de Corresponsales</a:t>
            </a:r>
            <a:endParaRPr lang="es-PE" sz="2400" b="1" dirty="0">
              <a:solidFill>
                <a:srgbClr val="014C6D"/>
              </a:solidFill>
            </a:endParaRPr>
          </a:p>
        </p:txBody>
      </p:sp>
      <p:sp>
        <p:nvSpPr>
          <p:cNvPr id="9"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pic>
        <p:nvPicPr>
          <p:cNvPr id="6" name="Picture 4"/>
          <p:cNvPicPr>
            <a:picLocks noChangeAspect="1" noChangeArrowheads="1"/>
          </p:cNvPicPr>
          <p:nvPr/>
        </p:nvPicPr>
        <p:blipFill>
          <a:blip r:embed="rId3" cstate="print"/>
          <a:srcRect/>
          <a:stretch>
            <a:fillRect/>
          </a:stretch>
        </p:blipFill>
        <p:spPr bwMode="auto">
          <a:xfrm>
            <a:off x="336175" y="834328"/>
            <a:ext cx="6512859" cy="4777579"/>
          </a:xfrm>
          <a:prstGeom prst="rect">
            <a:avLst/>
          </a:prstGeom>
          <a:noFill/>
          <a:ln w="9525">
            <a:noFill/>
            <a:miter lim="800000"/>
            <a:headEnd/>
            <a:tailEnd/>
          </a:ln>
        </p:spPr>
      </p:pic>
      <p:sp>
        <p:nvSpPr>
          <p:cNvPr id="7" name="Rectangle 3"/>
          <p:cNvSpPr txBox="1">
            <a:spLocks noChangeArrowheads="1"/>
          </p:cNvSpPr>
          <p:nvPr/>
        </p:nvSpPr>
        <p:spPr bwMode="auto">
          <a:xfrm>
            <a:off x="322730" y="5646925"/>
            <a:ext cx="6844552" cy="642937"/>
          </a:xfrm>
          <a:prstGeom prst="rect">
            <a:avLst/>
          </a:prstGeom>
          <a:noFill/>
          <a:ln w="9525">
            <a:noFill/>
            <a:miter lim="800000"/>
            <a:headEnd/>
            <a:tailEnd/>
          </a:ln>
        </p:spPr>
        <p:txBody>
          <a:bodyPr/>
          <a:lstStyle/>
          <a:p>
            <a:pPr algn="just">
              <a:lnSpc>
                <a:spcPct val="80000"/>
              </a:lnSpc>
              <a:spcBef>
                <a:spcPct val="20000"/>
              </a:spcBef>
              <a:buClr>
                <a:schemeClr val="accent2"/>
              </a:buClr>
              <a:buFont typeface="Wingdings" pitchFamily="2" charset="2"/>
              <a:buNone/>
              <a:defRPr/>
            </a:pPr>
            <a:r>
              <a:rPr lang="es-CO" sz="1400" b="1" kern="0" dirty="0" smtClean="0">
                <a:solidFill>
                  <a:schemeClr val="accent2">
                    <a:lumMod val="75000"/>
                  </a:schemeClr>
                </a:solidFill>
                <a:latin typeface="+mj-lt"/>
                <a:cs typeface="Times New Roman" pitchFamily="18" charset="0"/>
              </a:rPr>
              <a:t>Fuente: Banca de las Oportunidades a </a:t>
            </a:r>
            <a:r>
              <a:rPr lang="es-CO" sz="1400" b="1" kern="0" dirty="0">
                <a:solidFill>
                  <a:schemeClr val="accent2">
                    <a:lumMod val="75000"/>
                  </a:schemeClr>
                </a:solidFill>
                <a:latin typeface="+mj-lt"/>
                <a:cs typeface="Times New Roman" pitchFamily="18" charset="0"/>
              </a:rPr>
              <a:t>Septiembre 30 de 2012)</a:t>
            </a:r>
          </a:p>
          <a:p>
            <a:pPr algn="just">
              <a:lnSpc>
                <a:spcPct val="80000"/>
              </a:lnSpc>
              <a:spcBef>
                <a:spcPct val="20000"/>
              </a:spcBef>
              <a:buClr>
                <a:schemeClr val="accent2"/>
              </a:buClr>
              <a:buFont typeface="Wingdings" pitchFamily="2" charset="2"/>
              <a:buNone/>
              <a:defRPr/>
            </a:pPr>
            <a:r>
              <a:rPr lang="es-CO" sz="1000" kern="0" dirty="0">
                <a:solidFill>
                  <a:schemeClr val="accent2">
                    <a:lumMod val="75000"/>
                  </a:schemeClr>
                </a:solidFill>
                <a:latin typeface="+mj-lt"/>
                <a:cs typeface="Times New Roman" pitchFamily="18" charset="0"/>
              </a:rPr>
              <a:t>* Los corresponsales del Citibank y de Colpatria tienen sus corresponsales en la red Baloto del País y comparten algunos puntos.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ChangeAspect="1" noChangeArrowheads="1"/>
          </p:cNvSpPr>
          <p:nvPr/>
        </p:nvSpPr>
        <p:spPr bwMode="auto">
          <a:xfrm>
            <a:off x="312738" y="369888"/>
            <a:ext cx="8229600" cy="488950"/>
          </a:xfrm>
          <a:prstGeom prst="rect">
            <a:avLst/>
          </a:prstGeom>
          <a:noFill/>
          <a:ln w="9525">
            <a:noFill/>
            <a:miter lim="800000"/>
            <a:headEnd/>
            <a:tailEnd/>
          </a:ln>
        </p:spPr>
        <p:txBody>
          <a:bodyPr anchor="ctr"/>
          <a:lstStyle/>
          <a:p>
            <a:pPr eaLnBrk="0" hangingPunct="0">
              <a:buNone/>
            </a:pPr>
            <a:r>
              <a:rPr lang="es-PE" sz="2400" b="1" dirty="0" smtClean="0">
                <a:solidFill>
                  <a:srgbClr val="014C6D"/>
                </a:solidFill>
              </a:rPr>
              <a:t>Puntos de Distribución</a:t>
            </a:r>
            <a:endParaRPr lang="es-PE" sz="2400" b="1" dirty="0">
              <a:solidFill>
                <a:srgbClr val="014C6D"/>
              </a:solidFill>
            </a:endParaRPr>
          </a:p>
        </p:txBody>
      </p:sp>
      <p:sp>
        <p:nvSpPr>
          <p:cNvPr id="28675" name="Rectangle 43"/>
          <p:cNvSpPr>
            <a:spLocks noChangeArrowheads="1"/>
          </p:cNvSpPr>
          <p:nvPr/>
        </p:nvSpPr>
        <p:spPr bwMode="auto">
          <a:xfrm>
            <a:off x="0" y="1734329"/>
            <a:ext cx="4400550" cy="4422775"/>
          </a:xfrm>
          <a:prstGeom prst="rect">
            <a:avLst/>
          </a:prstGeom>
          <a:solidFill>
            <a:schemeClr val="bg1"/>
          </a:solidFill>
          <a:ln w="12700">
            <a:noFill/>
            <a:miter lim="800000"/>
            <a:headEnd/>
            <a:tailEnd/>
          </a:ln>
        </p:spPr>
        <p:txBody>
          <a:bodyPr lIns="108000" rIns="108000"/>
          <a:lstStyle/>
          <a:p>
            <a:pPr marL="381000" indent="-381000" eaLnBrk="0" hangingPunct="0">
              <a:lnSpc>
                <a:spcPct val="105000"/>
              </a:lnSpc>
              <a:spcBef>
                <a:spcPts val="600"/>
              </a:spcBef>
              <a:spcAft>
                <a:spcPts val="600"/>
              </a:spcAft>
              <a:buClr>
                <a:srgbClr val="00783C"/>
              </a:buClr>
              <a:buFont typeface="Arial" pitchFamily="34" charset="0"/>
              <a:buChar char="•"/>
            </a:pPr>
            <a:r>
              <a:rPr lang="es-PE" sz="1600" dirty="0" smtClean="0">
                <a:solidFill>
                  <a:srgbClr val="002060"/>
                </a:solidFill>
                <a:ea typeface="MS PGothic" pitchFamily="34" charset="-128"/>
              </a:rPr>
              <a:t>En Colombia, una persona visita una tienda 1.4 veces al </a:t>
            </a:r>
            <a:r>
              <a:rPr lang="es-PE" sz="1600" dirty="0" err="1" smtClean="0">
                <a:solidFill>
                  <a:srgbClr val="002060"/>
                </a:solidFill>
                <a:ea typeface="MS PGothic" pitchFamily="34" charset="-128"/>
              </a:rPr>
              <a:t>dia</a:t>
            </a:r>
            <a:r>
              <a:rPr lang="es-PE" sz="1600" dirty="0" smtClean="0">
                <a:solidFill>
                  <a:srgbClr val="002060"/>
                </a:solidFill>
                <a:ea typeface="MS PGothic" pitchFamily="34" charset="-128"/>
              </a:rPr>
              <a:t>, el promedio de gasto es cerca de US$1.40 y el de </a:t>
            </a:r>
            <a:r>
              <a:rPr lang="es-PE" sz="1600" dirty="0" err="1" smtClean="0">
                <a:solidFill>
                  <a:srgbClr val="002060"/>
                </a:solidFill>
                <a:ea typeface="MS PGothic" pitchFamily="34" charset="-128"/>
              </a:rPr>
              <a:t>items</a:t>
            </a:r>
            <a:r>
              <a:rPr lang="es-PE" sz="1600" dirty="0" smtClean="0">
                <a:solidFill>
                  <a:srgbClr val="002060"/>
                </a:solidFill>
                <a:ea typeface="MS PGothic" pitchFamily="34" charset="-128"/>
              </a:rPr>
              <a:t> comprados es de 3.</a:t>
            </a:r>
          </a:p>
          <a:p>
            <a:pPr marL="381000" indent="-381000" eaLnBrk="0" hangingPunct="0">
              <a:lnSpc>
                <a:spcPct val="105000"/>
              </a:lnSpc>
              <a:spcBef>
                <a:spcPts val="600"/>
              </a:spcBef>
              <a:spcAft>
                <a:spcPts val="600"/>
              </a:spcAft>
              <a:buClr>
                <a:srgbClr val="00783C"/>
              </a:buClr>
              <a:buFont typeface="Arial" pitchFamily="34" charset="0"/>
              <a:buChar char="•"/>
            </a:pPr>
            <a:r>
              <a:rPr lang="es-PE" sz="1600" dirty="0" smtClean="0">
                <a:solidFill>
                  <a:srgbClr val="002060"/>
                </a:solidFill>
                <a:ea typeface="MS PGothic" pitchFamily="34" charset="-128"/>
              </a:rPr>
              <a:t>Más de 50% de las compras son a través de tiendas</a:t>
            </a:r>
          </a:p>
          <a:p>
            <a:pPr marL="381000" indent="-381000" eaLnBrk="0" hangingPunct="0">
              <a:lnSpc>
                <a:spcPct val="105000"/>
              </a:lnSpc>
              <a:spcBef>
                <a:spcPts val="600"/>
              </a:spcBef>
              <a:spcAft>
                <a:spcPts val="600"/>
              </a:spcAft>
              <a:buClr>
                <a:srgbClr val="00783C"/>
              </a:buClr>
              <a:buFont typeface="Arial" pitchFamily="34" charset="0"/>
              <a:buChar char="•"/>
            </a:pPr>
            <a:r>
              <a:rPr lang="es-PE" sz="1600" dirty="0" smtClean="0">
                <a:solidFill>
                  <a:srgbClr val="002060"/>
                </a:solidFill>
                <a:ea typeface="MS PGothic" pitchFamily="34" charset="-128"/>
              </a:rPr>
              <a:t>En promedio, una tienda al detalle vende 3.6 millones de pesos (~US$ 2,000) en mercancía por mes. </a:t>
            </a:r>
          </a:p>
          <a:p>
            <a:pPr marL="381000" indent="-381000" eaLnBrk="0" hangingPunct="0">
              <a:lnSpc>
                <a:spcPct val="105000"/>
              </a:lnSpc>
              <a:spcBef>
                <a:spcPts val="600"/>
              </a:spcBef>
              <a:spcAft>
                <a:spcPts val="600"/>
              </a:spcAft>
              <a:buClr>
                <a:srgbClr val="00783C"/>
              </a:buClr>
              <a:buFont typeface="Arial" pitchFamily="34" charset="0"/>
              <a:buChar char="•"/>
            </a:pPr>
            <a:endParaRPr lang="es-PE" sz="1600" dirty="0" smtClean="0">
              <a:solidFill>
                <a:srgbClr val="002060"/>
              </a:solidFill>
              <a:ea typeface="MS PGothic" pitchFamily="34" charset="-128"/>
            </a:endParaRPr>
          </a:p>
          <a:p>
            <a:pPr marL="381000" indent="-381000" eaLnBrk="0" hangingPunct="0">
              <a:lnSpc>
                <a:spcPct val="105000"/>
              </a:lnSpc>
              <a:spcBef>
                <a:spcPts val="600"/>
              </a:spcBef>
              <a:spcAft>
                <a:spcPts val="600"/>
              </a:spcAft>
              <a:buClr>
                <a:srgbClr val="00783C"/>
              </a:buClr>
              <a:buFont typeface="Arial" pitchFamily="34" charset="0"/>
              <a:buChar char="•"/>
            </a:pPr>
            <a:endParaRPr lang="es-PE" sz="1600" dirty="0">
              <a:solidFill>
                <a:srgbClr val="002060"/>
              </a:solidFill>
              <a:ea typeface="MS PGothic" pitchFamily="34" charset="-128"/>
            </a:endParaRPr>
          </a:p>
        </p:txBody>
      </p:sp>
      <p:sp>
        <p:nvSpPr>
          <p:cNvPr id="28676" name="Rectangle 1030"/>
          <p:cNvSpPr>
            <a:spLocks noChangeArrowheads="1"/>
          </p:cNvSpPr>
          <p:nvPr/>
        </p:nvSpPr>
        <p:spPr bwMode="auto">
          <a:xfrm>
            <a:off x="4654550" y="1272747"/>
            <a:ext cx="4149208" cy="365125"/>
          </a:xfrm>
          <a:prstGeom prst="rect">
            <a:avLst/>
          </a:prstGeom>
          <a:solidFill>
            <a:srgbClr val="014C6D"/>
          </a:solidFill>
          <a:ln w="12700">
            <a:noFill/>
            <a:miter lim="800000"/>
            <a:headEnd/>
            <a:tailEnd/>
          </a:ln>
        </p:spPr>
        <p:txBody>
          <a:bodyPr wrap="none" lIns="72000" tIns="72000" rIns="72000" bIns="72000" anchor="ctr"/>
          <a:lstStyle/>
          <a:p>
            <a:pPr>
              <a:buNone/>
            </a:pPr>
            <a:r>
              <a:rPr lang="es-PE" sz="1800" smtClean="0">
                <a:solidFill>
                  <a:schemeClr val="bg1"/>
                </a:solidFill>
              </a:rPr>
              <a:t>Estructura de la red al detalle</a:t>
            </a:r>
            <a:endParaRPr lang="es-PE" sz="1800">
              <a:solidFill>
                <a:schemeClr val="bg1"/>
              </a:solidFill>
            </a:endParaRPr>
          </a:p>
        </p:txBody>
      </p:sp>
      <p:graphicFrame>
        <p:nvGraphicFramePr>
          <p:cNvPr id="6" name="Diagramme 5"/>
          <p:cNvGraphicFramePr/>
          <p:nvPr/>
        </p:nvGraphicFramePr>
        <p:xfrm>
          <a:off x="4628705" y="1832950"/>
          <a:ext cx="419631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32"/>
          <p:cNvSpPr>
            <a:spLocks noChangeArrowheads="1"/>
          </p:cNvSpPr>
          <p:nvPr/>
        </p:nvSpPr>
        <p:spPr bwMode="gray">
          <a:xfrm>
            <a:off x="849313" y="1165225"/>
            <a:ext cx="6008687" cy="3829050"/>
          </a:xfrm>
          <a:prstGeom prst="rect">
            <a:avLst/>
          </a:prstGeom>
          <a:solidFill>
            <a:schemeClr val="bg1"/>
          </a:solidFill>
          <a:ln w="19050" algn="ctr">
            <a:solidFill>
              <a:srgbClr val="90283B"/>
            </a:solidFill>
            <a:miter lim="800000"/>
            <a:headEnd/>
            <a:tailEnd/>
          </a:ln>
        </p:spPr>
        <p:txBody>
          <a:bodyPr wrap="none" lIns="0" tIns="0" rIns="0" bIns="0" anchor="ctr"/>
          <a:lstStyle/>
          <a:p>
            <a:endParaRPr lang="fr-FR" dirty="0">
              <a:latin typeface="Calibri" pitchFamily="34" charset="0"/>
            </a:endParaRPr>
          </a:p>
        </p:txBody>
      </p:sp>
      <p:sp>
        <p:nvSpPr>
          <p:cNvPr id="156685" name="Freeform 13"/>
          <p:cNvSpPr>
            <a:spLocks noEditPoints="1"/>
          </p:cNvSpPr>
          <p:nvPr/>
        </p:nvSpPr>
        <p:spPr bwMode="auto">
          <a:xfrm>
            <a:off x="3757613" y="1284288"/>
            <a:ext cx="9525" cy="3705225"/>
          </a:xfrm>
          <a:custGeom>
            <a:avLst/>
            <a:gdLst/>
            <a:ahLst/>
            <a:cxnLst>
              <a:cxn ang="0">
                <a:pos x="6" y="0"/>
              </a:cxn>
              <a:cxn ang="0">
                <a:pos x="6" y="42"/>
              </a:cxn>
              <a:cxn ang="0">
                <a:pos x="6" y="84"/>
              </a:cxn>
              <a:cxn ang="0">
                <a:pos x="6" y="126"/>
              </a:cxn>
              <a:cxn ang="0">
                <a:pos x="6" y="168"/>
              </a:cxn>
              <a:cxn ang="0">
                <a:pos x="6" y="210"/>
              </a:cxn>
              <a:cxn ang="0">
                <a:pos x="6" y="252"/>
              </a:cxn>
              <a:cxn ang="0">
                <a:pos x="6" y="294"/>
              </a:cxn>
              <a:cxn ang="0">
                <a:pos x="6" y="336"/>
              </a:cxn>
              <a:cxn ang="0">
                <a:pos x="6" y="378"/>
              </a:cxn>
              <a:cxn ang="0">
                <a:pos x="6" y="421"/>
              </a:cxn>
              <a:cxn ang="0">
                <a:pos x="6" y="463"/>
              </a:cxn>
              <a:cxn ang="0">
                <a:pos x="6" y="505"/>
              </a:cxn>
              <a:cxn ang="0">
                <a:pos x="6" y="547"/>
              </a:cxn>
              <a:cxn ang="0">
                <a:pos x="6" y="589"/>
              </a:cxn>
              <a:cxn ang="0">
                <a:pos x="6" y="631"/>
              </a:cxn>
              <a:cxn ang="0">
                <a:pos x="6" y="673"/>
              </a:cxn>
              <a:cxn ang="0">
                <a:pos x="6" y="715"/>
              </a:cxn>
              <a:cxn ang="0">
                <a:pos x="6" y="757"/>
              </a:cxn>
              <a:cxn ang="0">
                <a:pos x="6" y="799"/>
              </a:cxn>
              <a:cxn ang="0">
                <a:pos x="6" y="841"/>
              </a:cxn>
              <a:cxn ang="0">
                <a:pos x="6" y="883"/>
              </a:cxn>
              <a:cxn ang="0">
                <a:pos x="6" y="925"/>
              </a:cxn>
              <a:cxn ang="0">
                <a:pos x="6" y="967"/>
              </a:cxn>
              <a:cxn ang="0">
                <a:pos x="6" y="1009"/>
              </a:cxn>
              <a:cxn ang="0">
                <a:pos x="6" y="1051"/>
              </a:cxn>
              <a:cxn ang="0">
                <a:pos x="6" y="1093"/>
              </a:cxn>
              <a:cxn ang="0">
                <a:pos x="6" y="1135"/>
              </a:cxn>
              <a:cxn ang="0">
                <a:pos x="6" y="1177"/>
              </a:cxn>
              <a:cxn ang="0">
                <a:pos x="6" y="1219"/>
              </a:cxn>
              <a:cxn ang="0">
                <a:pos x="6" y="1261"/>
              </a:cxn>
              <a:cxn ang="0">
                <a:pos x="6" y="1303"/>
              </a:cxn>
              <a:cxn ang="0">
                <a:pos x="6" y="1345"/>
              </a:cxn>
              <a:cxn ang="0">
                <a:pos x="6" y="1387"/>
              </a:cxn>
              <a:cxn ang="0">
                <a:pos x="6" y="1429"/>
              </a:cxn>
              <a:cxn ang="0">
                <a:pos x="6" y="1471"/>
              </a:cxn>
              <a:cxn ang="0">
                <a:pos x="6" y="1513"/>
              </a:cxn>
              <a:cxn ang="0">
                <a:pos x="6" y="1556"/>
              </a:cxn>
              <a:cxn ang="0">
                <a:pos x="6" y="1598"/>
              </a:cxn>
              <a:cxn ang="0">
                <a:pos x="6" y="1640"/>
              </a:cxn>
              <a:cxn ang="0">
                <a:pos x="6" y="1682"/>
              </a:cxn>
              <a:cxn ang="0">
                <a:pos x="6" y="1724"/>
              </a:cxn>
              <a:cxn ang="0">
                <a:pos x="6" y="1766"/>
              </a:cxn>
              <a:cxn ang="0">
                <a:pos x="6" y="1808"/>
              </a:cxn>
              <a:cxn ang="0">
                <a:pos x="6" y="1850"/>
              </a:cxn>
              <a:cxn ang="0">
                <a:pos x="6" y="1892"/>
              </a:cxn>
              <a:cxn ang="0">
                <a:pos x="6" y="1934"/>
              </a:cxn>
              <a:cxn ang="0">
                <a:pos x="6" y="1976"/>
              </a:cxn>
              <a:cxn ang="0">
                <a:pos x="6" y="2018"/>
              </a:cxn>
              <a:cxn ang="0">
                <a:pos x="6" y="2060"/>
              </a:cxn>
              <a:cxn ang="0">
                <a:pos x="6" y="2102"/>
              </a:cxn>
              <a:cxn ang="0">
                <a:pos x="6" y="2144"/>
              </a:cxn>
              <a:cxn ang="0">
                <a:pos x="6" y="2186"/>
              </a:cxn>
              <a:cxn ang="0">
                <a:pos x="6" y="2228"/>
              </a:cxn>
              <a:cxn ang="0">
                <a:pos x="6" y="2271"/>
              </a:cxn>
              <a:cxn ang="0">
                <a:pos x="6" y="2313"/>
              </a:cxn>
            </a:cxnLst>
            <a:rect l="0" t="0" r="r" b="b"/>
            <a:pathLst>
              <a:path w="6" h="2334">
                <a:moveTo>
                  <a:pt x="6" y="0"/>
                </a:moveTo>
                <a:lnTo>
                  <a:pt x="6" y="24"/>
                </a:lnTo>
                <a:lnTo>
                  <a:pt x="0" y="24"/>
                </a:lnTo>
                <a:lnTo>
                  <a:pt x="0" y="0"/>
                </a:lnTo>
                <a:lnTo>
                  <a:pt x="6" y="0"/>
                </a:lnTo>
                <a:close/>
                <a:moveTo>
                  <a:pt x="6" y="42"/>
                </a:moveTo>
                <a:lnTo>
                  <a:pt x="6" y="66"/>
                </a:lnTo>
                <a:lnTo>
                  <a:pt x="0" y="66"/>
                </a:lnTo>
                <a:lnTo>
                  <a:pt x="0" y="42"/>
                </a:lnTo>
                <a:lnTo>
                  <a:pt x="6" y="42"/>
                </a:lnTo>
                <a:close/>
                <a:moveTo>
                  <a:pt x="6" y="84"/>
                </a:moveTo>
                <a:lnTo>
                  <a:pt x="6" y="108"/>
                </a:lnTo>
                <a:lnTo>
                  <a:pt x="0" y="108"/>
                </a:lnTo>
                <a:lnTo>
                  <a:pt x="0" y="84"/>
                </a:lnTo>
                <a:lnTo>
                  <a:pt x="6" y="84"/>
                </a:lnTo>
                <a:close/>
                <a:moveTo>
                  <a:pt x="6" y="126"/>
                </a:moveTo>
                <a:lnTo>
                  <a:pt x="6" y="150"/>
                </a:lnTo>
                <a:lnTo>
                  <a:pt x="0" y="150"/>
                </a:lnTo>
                <a:lnTo>
                  <a:pt x="0" y="126"/>
                </a:lnTo>
                <a:lnTo>
                  <a:pt x="6" y="126"/>
                </a:lnTo>
                <a:close/>
                <a:moveTo>
                  <a:pt x="6" y="168"/>
                </a:moveTo>
                <a:lnTo>
                  <a:pt x="6" y="192"/>
                </a:lnTo>
                <a:lnTo>
                  <a:pt x="0" y="192"/>
                </a:lnTo>
                <a:lnTo>
                  <a:pt x="0" y="168"/>
                </a:lnTo>
                <a:lnTo>
                  <a:pt x="6" y="168"/>
                </a:lnTo>
                <a:close/>
                <a:moveTo>
                  <a:pt x="6" y="210"/>
                </a:moveTo>
                <a:lnTo>
                  <a:pt x="6" y="234"/>
                </a:lnTo>
                <a:lnTo>
                  <a:pt x="0" y="234"/>
                </a:lnTo>
                <a:lnTo>
                  <a:pt x="0" y="210"/>
                </a:lnTo>
                <a:lnTo>
                  <a:pt x="6" y="210"/>
                </a:lnTo>
                <a:close/>
                <a:moveTo>
                  <a:pt x="6" y="252"/>
                </a:moveTo>
                <a:lnTo>
                  <a:pt x="6" y="276"/>
                </a:lnTo>
                <a:lnTo>
                  <a:pt x="0" y="276"/>
                </a:lnTo>
                <a:lnTo>
                  <a:pt x="0" y="252"/>
                </a:lnTo>
                <a:lnTo>
                  <a:pt x="6" y="252"/>
                </a:lnTo>
                <a:close/>
                <a:moveTo>
                  <a:pt x="6" y="294"/>
                </a:moveTo>
                <a:lnTo>
                  <a:pt x="6" y="318"/>
                </a:lnTo>
                <a:lnTo>
                  <a:pt x="0" y="318"/>
                </a:lnTo>
                <a:lnTo>
                  <a:pt x="0" y="294"/>
                </a:lnTo>
                <a:lnTo>
                  <a:pt x="6" y="294"/>
                </a:lnTo>
                <a:close/>
                <a:moveTo>
                  <a:pt x="6" y="336"/>
                </a:moveTo>
                <a:lnTo>
                  <a:pt x="6" y="360"/>
                </a:lnTo>
                <a:lnTo>
                  <a:pt x="0" y="360"/>
                </a:lnTo>
                <a:lnTo>
                  <a:pt x="0" y="336"/>
                </a:lnTo>
                <a:lnTo>
                  <a:pt x="6" y="336"/>
                </a:lnTo>
                <a:close/>
                <a:moveTo>
                  <a:pt x="6" y="378"/>
                </a:moveTo>
                <a:lnTo>
                  <a:pt x="6" y="403"/>
                </a:lnTo>
                <a:lnTo>
                  <a:pt x="0" y="403"/>
                </a:lnTo>
                <a:lnTo>
                  <a:pt x="0" y="378"/>
                </a:lnTo>
                <a:lnTo>
                  <a:pt x="6" y="378"/>
                </a:lnTo>
                <a:close/>
                <a:moveTo>
                  <a:pt x="6" y="421"/>
                </a:moveTo>
                <a:lnTo>
                  <a:pt x="6" y="445"/>
                </a:lnTo>
                <a:lnTo>
                  <a:pt x="0" y="445"/>
                </a:lnTo>
                <a:lnTo>
                  <a:pt x="0" y="421"/>
                </a:lnTo>
                <a:lnTo>
                  <a:pt x="6" y="421"/>
                </a:lnTo>
                <a:close/>
                <a:moveTo>
                  <a:pt x="6" y="463"/>
                </a:moveTo>
                <a:lnTo>
                  <a:pt x="6" y="487"/>
                </a:lnTo>
                <a:lnTo>
                  <a:pt x="0" y="487"/>
                </a:lnTo>
                <a:lnTo>
                  <a:pt x="0" y="463"/>
                </a:lnTo>
                <a:lnTo>
                  <a:pt x="6" y="463"/>
                </a:lnTo>
                <a:close/>
                <a:moveTo>
                  <a:pt x="6" y="505"/>
                </a:moveTo>
                <a:lnTo>
                  <a:pt x="6" y="529"/>
                </a:lnTo>
                <a:lnTo>
                  <a:pt x="0" y="529"/>
                </a:lnTo>
                <a:lnTo>
                  <a:pt x="0" y="505"/>
                </a:lnTo>
                <a:lnTo>
                  <a:pt x="6" y="505"/>
                </a:lnTo>
                <a:close/>
                <a:moveTo>
                  <a:pt x="6" y="547"/>
                </a:moveTo>
                <a:lnTo>
                  <a:pt x="6" y="571"/>
                </a:lnTo>
                <a:lnTo>
                  <a:pt x="0" y="571"/>
                </a:lnTo>
                <a:lnTo>
                  <a:pt x="0" y="547"/>
                </a:lnTo>
                <a:lnTo>
                  <a:pt x="6" y="547"/>
                </a:lnTo>
                <a:close/>
                <a:moveTo>
                  <a:pt x="6" y="589"/>
                </a:moveTo>
                <a:lnTo>
                  <a:pt x="6" y="613"/>
                </a:lnTo>
                <a:lnTo>
                  <a:pt x="0" y="613"/>
                </a:lnTo>
                <a:lnTo>
                  <a:pt x="0" y="589"/>
                </a:lnTo>
                <a:lnTo>
                  <a:pt x="6" y="589"/>
                </a:lnTo>
                <a:close/>
                <a:moveTo>
                  <a:pt x="6" y="631"/>
                </a:moveTo>
                <a:lnTo>
                  <a:pt x="6" y="655"/>
                </a:lnTo>
                <a:lnTo>
                  <a:pt x="0" y="655"/>
                </a:lnTo>
                <a:lnTo>
                  <a:pt x="0" y="631"/>
                </a:lnTo>
                <a:lnTo>
                  <a:pt x="6" y="631"/>
                </a:lnTo>
                <a:close/>
                <a:moveTo>
                  <a:pt x="6" y="673"/>
                </a:moveTo>
                <a:lnTo>
                  <a:pt x="6" y="697"/>
                </a:lnTo>
                <a:lnTo>
                  <a:pt x="0" y="697"/>
                </a:lnTo>
                <a:lnTo>
                  <a:pt x="0" y="673"/>
                </a:lnTo>
                <a:lnTo>
                  <a:pt x="6" y="673"/>
                </a:lnTo>
                <a:close/>
                <a:moveTo>
                  <a:pt x="6" y="715"/>
                </a:moveTo>
                <a:lnTo>
                  <a:pt x="6" y="739"/>
                </a:lnTo>
                <a:lnTo>
                  <a:pt x="0" y="739"/>
                </a:lnTo>
                <a:lnTo>
                  <a:pt x="0" y="715"/>
                </a:lnTo>
                <a:lnTo>
                  <a:pt x="6" y="715"/>
                </a:lnTo>
                <a:close/>
                <a:moveTo>
                  <a:pt x="6" y="757"/>
                </a:moveTo>
                <a:lnTo>
                  <a:pt x="6" y="781"/>
                </a:lnTo>
                <a:lnTo>
                  <a:pt x="0" y="781"/>
                </a:lnTo>
                <a:lnTo>
                  <a:pt x="0" y="757"/>
                </a:lnTo>
                <a:lnTo>
                  <a:pt x="6" y="757"/>
                </a:lnTo>
                <a:close/>
                <a:moveTo>
                  <a:pt x="6" y="799"/>
                </a:moveTo>
                <a:lnTo>
                  <a:pt x="6" y="823"/>
                </a:lnTo>
                <a:lnTo>
                  <a:pt x="0" y="823"/>
                </a:lnTo>
                <a:lnTo>
                  <a:pt x="0" y="799"/>
                </a:lnTo>
                <a:lnTo>
                  <a:pt x="6" y="799"/>
                </a:lnTo>
                <a:close/>
                <a:moveTo>
                  <a:pt x="6" y="841"/>
                </a:moveTo>
                <a:lnTo>
                  <a:pt x="6" y="865"/>
                </a:lnTo>
                <a:lnTo>
                  <a:pt x="0" y="865"/>
                </a:lnTo>
                <a:lnTo>
                  <a:pt x="0" y="841"/>
                </a:lnTo>
                <a:lnTo>
                  <a:pt x="6" y="841"/>
                </a:lnTo>
                <a:close/>
                <a:moveTo>
                  <a:pt x="6" y="883"/>
                </a:moveTo>
                <a:lnTo>
                  <a:pt x="6" y="907"/>
                </a:lnTo>
                <a:lnTo>
                  <a:pt x="0" y="907"/>
                </a:lnTo>
                <a:lnTo>
                  <a:pt x="0" y="883"/>
                </a:lnTo>
                <a:lnTo>
                  <a:pt x="6" y="883"/>
                </a:lnTo>
                <a:close/>
                <a:moveTo>
                  <a:pt x="6" y="925"/>
                </a:moveTo>
                <a:lnTo>
                  <a:pt x="6" y="949"/>
                </a:lnTo>
                <a:lnTo>
                  <a:pt x="0" y="949"/>
                </a:lnTo>
                <a:lnTo>
                  <a:pt x="0" y="925"/>
                </a:lnTo>
                <a:lnTo>
                  <a:pt x="6" y="925"/>
                </a:lnTo>
                <a:close/>
                <a:moveTo>
                  <a:pt x="6" y="967"/>
                </a:moveTo>
                <a:lnTo>
                  <a:pt x="6" y="991"/>
                </a:lnTo>
                <a:lnTo>
                  <a:pt x="0" y="991"/>
                </a:lnTo>
                <a:lnTo>
                  <a:pt x="0" y="967"/>
                </a:lnTo>
                <a:lnTo>
                  <a:pt x="6" y="967"/>
                </a:lnTo>
                <a:close/>
                <a:moveTo>
                  <a:pt x="6" y="1009"/>
                </a:moveTo>
                <a:lnTo>
                  <a:pt x="6" y="1033"/>
                </a:lnTo>
                <a:lnTo>
                  <a:pt x="0" y="1033"/>
                </a:lnTo>
                <a:lnTo>
                  <a:pt x="0" y="1009"/>
                </a:lnTo>
                <a:lnTo>
                  <a:pt x="6" y="1009"/>
                </a:lnTo>
                <a:close/>
                <a:moveTo>
                  <a:pt x="6" y="1051"/>
                </a:moveTo>
                <a:lnTo>
                  <a:pt x="6" y="1075"/>
                </a:lnTo>
                <a:lnTo>
                  <a:pt x="0" y="1075"/>
                </a:lnTo>
                <a:lnTo>
                  <a:pt x="0" y="1051"/>
                </a:lnTo>
                <a:lnTo>
                  <a:pt x="6" y="1051"/>
                </a:lnTo>
                <a:close/>
                <a:moveTo>
                  <a:pt x="6" y="1093"/>
                </a:moveTo>
                <a:lnTo>
                  <a:pt x="6" y="1117"/>
                </a:lnTo>
                <a:lnTo>
                  <a:pt x="0" y="1117"/>
                </a:lnTo>
                <a:lnTo>
                  <a:pt x="0" y="1093"/>
                </a:lnTo>
                <a:lnTo>
                  <a:pt x="6" y="1093"/>
                </a:lnTo>
                <a:close/>
                <a:moveTo>
                  <a:pt x="6" y="1135"/>
                </a:moveTo>
                <a:lnTo>
                  <a:pt x="6" y="1159"/>
                </a:lnTo>
                <a:lnTo>
                  <a:pt x="0" y="1159"/>
                </a:lnTo>
                <a:lnTo>
                  <a:pt x="0" y="1135"/>
                </a:lnTo>
                <a:lnTo>
                  <a:pt x="6" y="1135"/>
                </a:lnTo>
                <a:close/>
                <a:moveTo>
                  <a:pt x="6" y="1177"/>
                </a:moveTo>
                <a:lnTo>
                  <a:pt x="6" y="1201"/>
                </a:lnTo>
                <a:lnTo>
                  <a:pt x="0" y="1201"/>
                </a:lnTo>
                <a:lnTo>
                  <a:pt x="0" y="1177"/>
                </a:lnTo>
                <a:lnTo>
                  <a:pt x="6" y="1177"/>
                </a:lnTo>
                <a:close/>
                <a:moveTo>
                  <a:pt x="6" y="1219"/>
                </a:moveTo>
                <a:lnTo>
                  <a:pt x="6" y="1243"/>
                </a:lnTo>
                <a:lnTo>
                  <a:pt x="0" y="1243"/>
                </a:lnTo>
                <a:lnTo>
                  <a:pt x="0" y="1219"/>
                </a:lnTo>
                <a:lnTo>
                  <a:pt x="6" y="1219"/>
                </a:lnTo>
                <a:close/>
                <a:moveTo>
                  <a:pt x="6" y="1261"/>
                </a:moveTo>
                <a:lnTo>
                  <a:pt x="6" y="1285"/>
                </a:lnTo>
                <a:lnTo>
                  <a:pt x="0" y="1285"/>
                </a:lnTo>
                <a:lnTo>
                  <a:pt x="0" y="1261"/>
                </a:lnTo>
                <a:lnTo>
                  <a:pt x="6" y="1261"/>
                </a:lnTo>
                <a:close/>
                <a:moveTo>
                  <a:pt x="6" y="1303"/>
                </a:moveTo>
                <a:lnTo>
                  <a:pt x="6" y="1327"/>
                </a:lnTo>
                <a:lnTo>
                  <a:pt x="0" y="1327"/>
                </a:lnTo>
                <a:lnTo>
                  <a:pt x="0" y="1303"/>
                </a:lnTo>
                <a:lnTo>
                  <a:pt x="6" y="1303"/>
                </a:lnTo>
                <a:close/>
                <a:moveTo>
                  <a:pt x="6" y="1345"/>
                </a:moveTo>
                <a:lnTo>
                  <a:pt x="6" y="1369"/>
                </a:lnTo>
                <a:lnTo>
                  <a:pt x="0" y="1369"/>
                </a:lnTo>
                <a:lnTo>
                  <a:pt x="0" y="1345"/>
                </a:lnTo>
                <a:lnTo>
                  <a:pt x="6" y="1345"/>
                </a:lnTo>
                <a:close/>
                <a:moveTo>
                  <a:pt x="6" y="1387"/>
                </a:moveTo>
                <a:lnTo>
                  <a:pt x="6" y="1411"/>
                </a:lnTo>
                <a:lnTo>
                  <a:pt x="0" y="1411"/>
                </a:lnTo>
                <a:lnTo>
                  <a:pt x="0" y="1387"/>
                </a:lnTo>
                <a:lnTo>
                  <a:pt x="6" y="1387"/>
                </a:lnTo>
                <a:close/>
                <a:moveTo>
                  <a:pt x="6" y="1429"/>
                </a:moveTo>
                <a:lnTo>
                  <a:pt x="6" y="1453"/>
                </a:lnTo>
                <a:lnTo>
                  <a:pt x="0" y="1453"/>
                </a:lnTo>
                <a:lnTo>
                  <a:pt x="0" y="1429"/>
                </a:lnTo>
                <a:lnTo>
                  <a:pt x="6" y="1429"/>
                </a:lnTo>
                <a:close/>
                <a:moveTo>
                  <a:pt x="6" y="1471"/>
                </a:moveTo>
                <a:lnTo>
                  <a:pt x="6" y="1495"/>
                </a:lnTo>
                <a:lnTo>
                  <a:pt x="0" y="1495"/>
                </a:lnTo>
                <a:lnTo>
                  <a:pt x="0" y="1471"/>
                </a:lnTo>
                <a:lnTo>
                  <a:pt x="6" y="1471"/>
                </a:lnTo>
                <a:close/>
                <a:moveTo>
                  <a:pt x="6" y="1513"/>
                </a:moveTo>
                <a:lnTo>
                  <a:pt x="6" y="1538"/>
                </a:lnTo>
                <a:lnTo>
                  <a:pt x="0" y="1538"/>
                </a:lnTo>
                <a:lnTo>
                  <a:pt x="0" y="1513"/>
                </a:lnTo>
                <a:lnTo>
                  <a:pt x="6" y="1513"/>
                </a:lnTo>
                <a:close/>
                <a:moveTo>
                  <a:pt x="6" y="1556"/>
                </a:moveTo>
                <a:lnTo>
                  <a:pt x="6" y="1580"/>
                </a:lnTo>
                <a:lnTo>
                  <a:pt x="0" y="1580"/>
                </a:lnTo>
                <a:lnTo>
                  <a:pt x="0" y="1556"/>
                </a:lnTo>
                <a:lnTo>
                  <a:pt x="6" y="1556"/>
                </a:lnTo>
                <a:close/>
                <a:moveTo>
                  <a:pt x="6" y="1598"/>
                </a:moveTo>
                <a:lnTo>
                  <a:pt x="6" y="1622"/>
                </a:lnTo>
                <a:lnTo>
                  <a:pt x="0" y="1622"/>
                </a:lnTo>
                <a:lnTo>
                  <a:pt x="0" y="1598"/>
                </a:lnTo>
                <a:lnTo>
                  <a:pt x="6" y="1598"/>
                </a:lnTo>
                <a:close/>
                <a:moveTo>
                  <a:pt x="6" y="1640"/>
                </a:moveTo>
                <a:lnTo>
                  <a:pt x="6" y="1664"/>
                </a:lnTo>
                <a:lnTo>
                  <a:pt x="0" y="1664"/>
                </a:lnTo>
                <a:lnTo>
                  <a:pt x="0" y="1640"/>
                </a:lnTo>
                <a:lnTo>
                  <a:pt x="6" y="1640"/>
                </a:lnTo>
                <a:close/>
                <a:moveTo>
                  <a:pt x="6" y="1682"/>
                </a:moveTo>
                <a:lnTo>
                  <a:pt x="6" y="1706"/>
                </a:lnTo>
                <a:lnTo>
                  <a:pt x="0" y="1706"/>
                </a:lnTo>
                <a:lnTo>
                  <a:pt x="0" y="1682"/>
                </a:lnTo>
                <a:lnTo>
                  <a:pt x="6" y="1682"/>
                </a:lnTo>
                <a:close/>
                <a:moveTo>
                  <a:pt x="6" y="1724"/>
                </a:moveTo>
                <a:lnTo>
                  <a:pt x="6" y="1748"/>
                </a:lnTo>
                <a:lnTo>
                  <a:pt x="0" y="1748"/>
                </a:lnTo>
                <a:lnTo>
                  <a:pt x="0" y="1724"/>
                </a:lnTo>
                <a:lnTo>
                  <a:pt x="6" y="1724"/>
                </a:lnTo>
                <a:close/>
                <a:moveTo>
                  <a:pt x="6" y="1766"/>
                </a:moveTo>
                <a:lnTo>
                  <a:pt x="6" y="1790"/>
                </a:lnTo>
                <a:lnTo>
                  <a:pt x="0" y="1790"/>
                </a:lnTo>
                <a:lnTo>
                  <a:pt x="0" y="1766"/>
                </a:lnTo>
                <a:lnTo>
                  <a:pt x="6" y="1766"/>
                </a:lnTo>
                <a:close/>
                <a:moveTo>
                  <a:pt x="6" y="1808"/>
                </a:moveTo>
                <a:lnTo>
                  <a:pt x="6" y="1832"/>
                </a:lnTo>
                <a:lnTo>
                  <a:pt x="0" y="1832"/>
                </a:lnTo>
                <a:lnTo>
                  <a:pt x="0" y="1808"/>
                </a:lnTo>
                <a:lnTo>
                  <a:pt x="6" y="1808"/>
                </a:lnTo>
                <a:close/>
                <a:moveTo>
                  <a:pt x="6" y="1850"/>
                </a:moveTo>
                <a:lnTo>
                  <a:pt x="6" y="1874"/>
                </a:lnTo>
                <a:lnTo>
                  <a:pt x="0" y="1874"/>
                </a:lnTo>
                <a:lnTo>
                  <a:pt x="0" y="1850"/>
                </a:lnTo>
                <a:lnTo>
                  <a:pt x="6" y="1850"/>
                </a:lnTo>
                <a:close/>
                <a:moveTo>
                  <a:pt x="6" y="1892"/>
                </a:moveTo>
                <a:lnTo>
                  <a:pt x="6" y="1916"/>
                </a:lnTo>
                <a:lnTo>
                  <a:pt x="0" y="1916"/>
                </a:lnTo>
                <a:lnTo>
                  <a:pt x="0" y="1892"/>
                </a:lnTo>
                <a:lnTo>
                  <a:pt x="6" y="1892"/>
                </a:lnTo>
                <a:close/>
                <a:moveTo>
                  <a:pt x="6" y="1934"/>
                </a:moveTo>
                <a:lnTo>
                  <a:pt x="6" y="1958"/>
                </a:lnTo>
                <a:lnTo>
                  <a:pt x="0" y="1958"/>
                </a:lnTo>
                <a:lnTo>
                  <a:pt x="0" y="1934"/>
                </a:lnTo>
                <a:lnTo>
                  <a:pt x="6" y="1934"/>
                </a:lnTo>
                <a:close/>
                <a:moveTo>
                  <a:pt x="6" y="1976"/>
                </a:moveTo>
                <a:lnTo>
                  <a:pt x="6" y="2000"/>
                </a:lnTo>
                <a:lnTo>
                  <a:pt x="0" y="2000"/>
                </a:lnTo>
                <a:lnTo>
                  <a:pt x="0" y="1976"/>
                </a:lnTo>
                <a:lnTo>
                  <a:pt x="6" y="1976"/>
                </a:lnTo>
                <a:close/>
                <a:moveTo>
                  <a:pt x="6" y="2018"/>
                </a:moveTo>
                <a:lnTo>
                  <a:pt x="6" y="2042"/>
                </a:lnTo>
                <a:lnTo>
                  <a:pt x="0" y="2042"/>
                </a:lnTo>
                <a:lnTo>
                  <a:pt x="0" y="2018"/>
                </a:lnTo>
                <a:lnTo>
                  <a:pt x="6" y="2018"/>
                </a:lnTo>
                <a:close/>
                <a:moveTo>
                  <a:pt x="6" y="2060"/>
                </a:moveTo>
                <a:lnTo>
                  <a:pt x="6" y="2084"/>
                </a:lnTo>
                <a:lnTo>
                  <a:pt x="0" y="2084"/>
                </a:lnTo>
                <a:lnTo>
                  <a:pt x="0" y="2060"/>
                </a:lnTo>
                <a:lnTo>
                  <a:pt x="6" y="2060"/>
                </a:lnTo>
                <a:close/>
                <a:moveTo>
                  <a:pt x="6" y="2102"/>
                </a:moveTo>
                <a:lnTo>
                  <a:pt x="6" y="2126"/>
                </a:lnTo>
                <a:lnTo>
                  <a:pt x="0" y="2126"/>
                </a:lnTo>
                <a:lnTo>
                  <a:pt x="0" y="2102"/>
                </a:lnTo>
                <a:lnTo>
                  <a:pt x="6" y="2102"/>
                </a:lnTo>
                <a:close/>
                <a:moveTo>
                  <a:pt x="6" y="2144"/>
                </a:moveTo>
                <a:lnTo>
                  <a:pt x="6" y="2168"/>
                </a:lnTo>
                <a:lnTo>
                  <a:pt x="0" y="2168"/>
                </a:lnTo>
                <a:lnTo>
                  <a:pt x="0" y="2144"/>
                </a:lnTo>
                <a:lnTo>
                  <a:pt x="6" y="2144"/>
                </a:lnTo>
                <a:close/>
                <a:moveTo>
                  <a:pt x="6" y="2186"/>
                </a:moveTo>
                <a:lnTo>
                  <a:pt x="6" y="2210"/>
                </a:lnTo>
                <a:lnTo>
                  <a:pt x="0" y="2210"/>
                </a:lnTo>
                <a:lnTo>
                  <a:pt x="0" y="2186"/>
                </a:lnTo>
                <a:lnTo>
                  <a:pt x="6" y="2186"/>
                </a:lnTo>
                <a:close/>
                <a:moveTo>
                  <a:pt x="6" y="2228"/>
                </a:moveTo>
                <a:lnTo>
                  <a:pt x="6" y="2252"/>
                </a:lnTo>
                <a:lnTo>
                  <a:pt x="0" y="2252"/>
                </a:lnTo>
                <a:lnTo>
                  <a:pt x="0" y="2228"/>
                </a:lnTo>
                <a:lnTo>
                  <a:pt x="6" y="2228"/>
                </a:lnTo>
                <a:close/>
                <a:moveTo>
                  <a:pt x="6" y="2271"/>
                </a:moveTo>
                <a:lnTo>
                  <a:pt x="6" y="2295"/>
                </a:lnTo>
                <a:lnTo>
                  <a:pt x="0" y="2295"/>
                </a:lnTo>
                <a:lnTo>
                  <a:pt x="0" y="2271"/>
                </a:lnTo>
                <a:lnTo>
                  <a:pt x="6" y="2271"/>
                </a:lnTo>
                <a:close/>
                <a:moveTo>
                  <a:pt x="6" y="2313"/>
                </a:moveTo>
                <a:lnTo>
                  <a:pt x="6" y="2334"/>
                </a:lnTo>
                <a:lnTo>
                  <a:pt x="0" y="2334"/>
                </a:lnTo>
                <a:lnTo>
                  <a:pt x="0" y="2313"/>
                </a:lnTo>
                <a:lnTo>
                  <a:pt x="6" y="2313"/>
                </a:lnTo>
                <a:close/>
              </a:path>
            </a:pathLst>
          </a:custGeom>
          <a:solidFill>
            <a:srgbClr val="F2DCDB"/>
          </a:solidFill>
          <a:ln w="0" cap="flat">
            <a:solidFill>
              <a:srgbClr val="F2DCDB"/>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6712" name="Freeform 40"/>
          <p:cNvSpPr>
            <a:spLocks noEditPoints="1"/>
          </p:cNvSpPr>
          <p:nvPr/>
        </p:nvSpPr>
        <p:spPr bwMode="auto">
          <a:xfrm>
            <a:off x="895351" y="3070225"/>
            <a:ext cx="5743575" cy="9525"/>
          </a:xfrm>
          <a:custGeom>
            <a:avLst/>
            <a:gdLst/>
            <a:ahLst/>
            <a:cxnLst>
              <a:cxn ang="0">
                <a:pos x="3552" y="6"/>
              </a:cxn>
              <a:cxn ang="0">
                <a:pos x="3534" y="0"/>
              </a:cxn>
              <a:cxn ang="0">
                <a:pos x="3450" y="6"/>
              </a:cxn>
              <a:cxn ang="0">
                <a:pos x="3384" y="0"/>
              </a:cxn>
              <a:cxn ang="0">
                <a:pos x="3366" y="6"/>
              </a:cxn>
              <a:cxn ang="0">
                <a:pos x="3258" y="6"/>
              </a:cxn>
              <a:cxn ang="0">
                <a:pos x="3240" y="0"/>
              </a:cxn>
              <a:cxn ang="0">
                <a:pos x="3156" y="6"/>
              </a:cxn>
              <a:cxn ang="0">
                <a:pos x="3090" y="0"/>
              </a:cxn>
              <a:cxn ang="0">
                <a:pos x="3072" y="6"/>
              </a:cxn>
              <a:cxn ang="0">
                <a:pos x="2964" y="6"/>
              </a:cxn>
              <a:cxn ang="0">
                <a:pos x="2946" y="0"/>
              </a:cxn>
              <a:cxn ang="0">
                <a:pos x="2861" y="6"/>
              </a:cxn>
              <a:cxn ang="0">
                <a:pos x="2795" y="0"/>
              </a:cxn>
              <a:cxn ang="0">
                <a:pos x="2777" y="6"/>
              </a:cxn>
              <a:cxn ang="0">
                <a:pos x="2669" y="6"/>
              </a:cxn>
              <a:cxn ang="0">
                <a:pos x="2651" y="0"/>
              </a:cxn>
              <a:cxn ang="0">
                <a:pos x="2567" y="6"/>
              </a:cxn>
              <a:cxn ang="0">
                <a:pos x="2501" y="0"/>
              </a:cxn>
              <a:cxn ang="0">
                <a:pos x="2483" y="6"/>
              </a:cxn>
              <a:cxn ang="0">
                <a:pos x="2375" y="6"/>
              </a:cxn>
              <a:cxn ang="0">
                <a:pos x="2357" y="0"/>
              </a:cxn>
              <a:cxn ang="0">
                <a:pos x="2273" y="6"/>
              </a:cxn>
              <a:cxn ang="0">
                <a:pos x="2207" y="0"/>
              </a:cxn>
              <a:cxn ang="0">
                <a:pos x="2189" y="6"/>
              </a:cxn>
              <a:cxn ang="0">
                <a:pos x="2081" y="6"/>
              </a:cxn>
              <a:cxn ang="0">
                <a:pos x="2063" y="0"/>
              </a:cxn>
              <a:cxn ang="0">
                <a:pos x="1979" y="6"/>
              </a:cxn>
              <a:cxn ang="0">
                <a:pos x="1913" y="0"/>
              </a:cxn>
              <a:cxn ang="0">
                <a:pos x="1895" y="6"/>
              </a:cxn>
              <a:cxn ang="0">
                <a:pos x="1787" y="6"/>
              </a:cxn>
              <a:cxn ang="0">
                <a:pos x="1768" y="0"/>
              </a:cxn>
              <a:cxn ang="0">
                <a:pos x="1684" y="6"/>
              </a:cxn>
              <a:cxn ang="0">
                <a:pos x="1618" y="0"/>
              </a:cxn>
              <a:cxn ang="0">
                <a:pos x="1600" y="6"/>
              </a:cxn>
              <a:cxn ang="0">
                <a:pos x="1492" y="6"/>
              </a:cxn>
              <a:cxn ang="0">
                <a:pos x="1474" y="0"/>
              </a:cxn>
              <a:cxn ang="0">
                <a:pos x="1390" y="6"/>
              </a:cxn>
              <a:cxn ang="0">
                <a:pos x="1324" y="0"/>
              </a:cxn>
              <a:cxn ang="0">
                <a:pos x="1306" y="6"/>
              </a:cxn>
              <a:cxn ang="0">
                <a:pos x="1198" y="6"/>
              </a:cxn>
              <a:cxn ang="0">
                <a:pos x="1180" y="0"/>
              </a:cxn>
              <a:cxn ang="0">
                <a:pos x="1096" y="6"/>
              </a:cxn>
              <a:cxn ang="0">
                <a:pos x="1030" y="0"/>
              </a:cxn>
              <a:cxn ang="0">
                <a:pos x="1011" y="6"/>
              </a:cxn>
              <a:cxn ang="0">
                <a:pos x="903" y="6"/>
              </a:cxn>
              <a:cxn ang="0">
                <a:pos x="885" y="0"/>
              </a:cxn>
              <a:cxn ang="0">
                <a:pos x="801" y="6"/>
              </a:cxn>
              <a:cxn ang="0">
                <a:pos x="735" y="0"/>
              </a:cxn>
              <a:cxn ang="0">
                <a:pos x="717" y="6"/>
              </a:cxn>
              <a:cxn ang="0">
                <a:pos x="609" y="6"/>
              </a:cxn>
              <a:cxn ang="0">
                <a:pos x="591" y="0"/>
              </a:cxn>
              <a:cxn ang="0">
                <a:pos x="507" y="6"/>
              </a:cxn>
              <a:cxn ang="0">
                <a:pos x="441" y="0"/>
              </a:cxn>
              <a:cxn ang="0">
                <a:pos x="423" y="6"/>
              </a:cxn>
              <a:cxn ang="0">
                <a:pos x="315" y="6"/>
              </a:cxn>
              <a:cxn ang="0">
                <a:pos x="297" y="0"/>
              </a:cxn>
              <a:cxn ang="0">
                <a:pos x="213" y="6"/>
              </a:cxn>
              <a:cxn ang="0">
                <a:pos x="147" y="0"/>
              </a:cxn>
              <a:cxn ang="0">
                <a:pos x="129" y="6"/>
              </a:cxn>
              <a:cxn ang="0">
                <a:pos x="21" y="6"/>
              </a:cxn>
              <a:cxn ang="0">
                <a:pos x="3" y="0"/>
              </a:cxn>
            </a:cxnLst>
            <a:rect l="0" t="0" r="r" b="b"/>
            <a:pathLst>
              <a:path w="3618" h="6">
                <a:moveTo>
                  <a:pt x="3618" y="6"/>
                </a:moveTo>
                <a:lnTo>
                  <a:pt x="3594" y="6"/>
                </a:lnTo>
                <a:lnTo>
                  <a:pt x="3594" y="0"/>
                </a:lnTo>
                <a:lnTo>
                  <a:pt x="3618" y="0"/>
                </a:lnTo>
                <a:lnTo>
                  <a:pt x="3618" y="6"/>
                </a:lnTo>
                <a:close/>
                <a:moveTo>
                  <a:pt x="3576" y="6"/>
                </a:moveTo>
                <a:lnTo>
                  <a:pt x="3552" y="6"/>
                </a:lnTo>
                <a:lnTo>
                  <a:pt x="3552" y="0"/>
                </a:lnTo>
                <a:lnTo>
                  <a:pt x="3576" y="0"/>
                </a:lnTo>
                <a:lnTo>
                  <a:pt x="3576" y="6"/>
                </a:lnTo>
                <a:close/>
                <a:moveTo>
                  <a:pt x="3534" y="6"/>
                </a:moveTo>
                <a:lnTo>
                  <a:pt x="3510" y="6"/>
                </a:lnTo>
                <a:lnTo>
                  <a:pt x="3510" y="0"/>
                </a:lnTo>
                <a:lnTo>
                  <a:pt x="3534" y="0"/>
                </a:lnTo>
                <a:lnTo>
                  <a:pt x="3534" y="6"/>
                </a:lnTo>
                <a:close/>
                <a:moveTo>
                  <a:pt x="3492" y="6"/>
                </a:moveTo>
                <a:lnTo>
                  <a:pt x="3468" y="6"/>
                </a:lnTo>
                <a:lnTo>
                  <a:pt x="3468" y="0"/>
                </a:lnTo>
                <a:lnTo>
                  <a:pt x="3492" y="0"/>
                </a:lnTo>
                <a:lnTo>
                  <a:pt x="3492" y="6"/>
                </a:lnTo>
                <a:close/>
                <a:moveTo>
                  <a:pt x="3450" y="6"/>
                </a:moveTo>
                <a:lnTo>
                  <a:pt x="3426" y="6"/>
                </a:lnTo>
                <a:lnTo>
                  <a:pt x="3426" y="0"/>
                </a:lnTo>
                <a:lnTo>
                  <a:pt x="3450" y="0"/>
                </a:lnTo>
                <a:lnTo>
                  <a:pt x="3450" y="6"/>
                </a:lnTo>
                <a:close/>
                <a:moveTo>
                  <a:pt x="3408" y="6"/>
                </a:moveTo>
                <a:lnTo>
                  <a:pt x="3384" y="6"/>
                </a:lnTo>
                <a:lnTo>
                  <a:pt x="3384" y="0"/>
                </a:lnTo>
                <a:lnTo>
                  <a:pt x="3408" y="0"/>
                </a:lnTo>
                <a:lnTo>
                  <a:pt x="3408" y="6"/>
                </a:lnTo>
                <a:close/>
                <a:moveTo>
                  <a:pt x="3366" y="6"/>
                </a:moveTo>
                <a:lnTo>
                  <a:pt x="3342" y="6"/>
                </a:lnTo>
                <a:lnTo>
                  <a:pt x="3342" y="0"/>
                </a:lnTo>
                <a:lnTo>
                  <a:pt x="3366" y="0"/>
                </a:lnTo>
                <a:lnTo>
                  <a:pt x="3366" y="6"/>
                </a:lnTo>
                <a:close/>
                <a:moveTo>
                  <a:pt x="3324" y="6"/>
                </a:moveTo>
                <a:lnTo>
                  <a:pt x="3300" y="6"/>
                </a:lnTo>
                <a:lnTo>
                  <a:pt x="3300" y="0"/>
                </a:lnTo>
                <a:lnTo>
                  <a:pt x="3324" y="0"/>
                </a:lnTo>
                <a:lnTo>
                  <a:pt x="3324" y="6"/>
                </a:lnTo>
                <a:close/>
                <a:moveTo>
                  <a:pt x="3282" y="6"/>
                </a:moveTo>
                <a:lnTo>
                  <a:pt x="3258" y="6"/>
                </a:lnTo>
                <a:lnTo>
                  <a:pt x="3258" y="0"/>
                </a:lnTo>
                <a:lnTo>
                  <a:pt x="3282" y="0"/>
                </a:lnTo>
                <a:lnTo>
                  <a:pt x="3282" y="6"/>
                </a:lnTo>
                <a:close/>
                <a:moveTo>
                  <a:pt x="3240" y="6"/>
                </a:moveTo>
                <a:lnTo>
                  <a:pt x="3216" y="6"/>
                </a:lnTo>
                <a:lnTo>
                  <a:pt x="3216" y="0"/>
                </a:lnTo>
                <a:lnTo>
                  <a:pt x="3240" y="0"/>
                </a:lnTo>
                <a:lnTo>
                  <a:pt x="3240" y="6"/>
                </a:lnTo>
                <a:close/>
                <a:moveTo>
                  <a:pt x="3198" y="6"/>
                </a:moveTo>
                <a:lnTo>
                  <a:pt x="3174" y="6"/>
                </a:lnTo>
                <a:lnTo>
                  <a:pt x="3174" y="0"/>
                </a:lnTo>
                <a:lnTo>
                  <a:pt x="3198" y="0"/>
                </a:lnTo>
                <a:lnTo>
                  <a:pt x="3198" y="6"/>
                </a:lnTo>
                <a:close/>
                <a:moveTo>
                  <a:pt x="3156" y="6"/>
                </a:moveTo>
                <a:lnTo>
                  <a:pt x="3132" y="6"/>
                </a:lnTo>
                <a:lnTo>
                  <a:pt x="3132" y="0"/>
                </a:lnTo>
                <a:lnTo>
                  <a:pt x="3156" y="0"/>
                </a:lnTo>
                <a:lnTo>
                  <a:pt x="3156" y="6"/>
                </a:lnTo>
                <a:close/>
                <a:moveTo>
                  <a:pt x="3114" y="6"/>
                </a:moveTo>
                <a:lnTo>
                  <a:pt x="3090" y="6"/>
                </a:lnTo>
                <a:lnTo>
                  <a:pt x="3090" y="0"/>
                </a:lnTo>
                <a:lnTo>
                  <a:pt x="3114" y="0"/>
                </a:lnTo>
                <a:lnTo>
                  <a:pt x="3114" y="6"/>
                </a:lnTo>
                <a:close/>
                <a:moveTo>
                  <a:pt x="3072" y="6"/>
                </a:moveTo>
                <a:lnTo>
                  <a:pt x="3048" y="6"/>
                </a:lnTo>
                <a:lnTo>
                  <a:pt x="3048" y="0"/>
                </a:lnTo>
                <a:lnTo>
                  <a:pt x="3072" y="0"/>
                </a:lnTo>
                <a:lnTo>
                  <a:pt x="3072" y="6"/>
                </a:lnTo>
                <a:close/>
                <a:moveTo>
                  <a:pt x="3030" y="6"/>
                </a:moveTo>
                <a:lnTo>
                  <a:pt x="3006" y="6"/>
                </a:lnTo>
                <a:lnTo>
                  <a:pt x="3006" y="0"/>
                </a:lnTo>
                <a:lnTo>
                  <a:pt x="3030" y="0"/>
                </a:lnTo>
                <a:lnTo>
                  <a:pt x="3030" y="6"/>
                </a:lnTo>
                <a:close/>
                <a:moveTo>
                  <a:pt x="2988" y="6"/>
                </a:moveTo>
                <a:lnTo>
                  <a:pt x="2964" y="6"/>
                </a:lnTo>
                <a:lnTo>
                  <a:pt x="2964" y="0"/>
                </a:lnTo>
                <a:lnTo>
                  <a:pt x="2988" y="0"/>
                </a:lnTo>
                <a:lnTo>
                  <a:pt x="2988" y="6"/>
                </a:lnTo>
                <a:close/>
                <a:moveTo>
                  <a:pt x="2946" y="6"/>
                </a:moveTo>
                <a:lnTo>
                  <a:pt x="2922" y="6"/>
                </a:lnTo>
                <a:lnTo>
                  <a:pt x="2922" y="0"/>
                </a:lnTo>
                <a:lnTo>
                  <a:pt x="2946" y="0"/>
                </a:lnTo>
                <a:lnTo>
                  <a:pt x="2946" y="6"/>
                </a:lnTo>
                <a:close/>
                <a:moveTo>
                  <a:pt x="2904" y="6"/>
                </a:moveTo>
                <a:lnTo>
                  <a:pt x="2879" y="6"/>
                </a:lnTo>
                <a:lnTo>
                  <a:pt x="2879" y="0"/>
                </a:lnTo>
                <a:lnTo>
                  <a:pt x="2904" y="0"/>
                </a:lnTo>
                <a:lnTo>
                  <a:pt x="2904" y="6"/>
                </a:lnTo>
                <a:close/>
                <a:moveTo>
                  <a:pt x="2861" y="6"/>
                </a:moveTo>
                <a:lnTo>
                  <a:pt x="2837" y="6"/>
                </a:lnTo>
                <a:lnTo>
                  <a:pt x="2837" y="0"/>
                </a:lnTo>
                <a:lnTo>
                  <a:pt x="2861" y="0"/>
                </a:lnTo>
                <a:lnTo>
                  <a:pt x="2861" y="6"/>
                </a:lnTo>
                <a:close/>
                <a:moveTo>
                  <a:pt x="2819" y="6"/>
                </a:moveTo>
                <a:lnTo>
                  <a:pt x="2795" y="6"/>
                </a:lnTo>
                <a:lnTo>
                  <a:pt x="2795" y="0"/>
                </a:lnTo>
                <a:lnTo>
                  <a:pt x="2819" y="0"/>
                </a:lnTo>
                <a:lnTo>
                  <a:pt x="2819" y="6"/>
                </a:lnTo>
                <a:close/>
                <a:moveTo>
                  <a:pt x="2777" y="6"/>
                </a:moveTo>
                <a:lnTo>
                  <a:pt x="2753" y="6"/>
                </a:lnTo>
                <a:lnTo>
                  <a:pt x="2753" y="0"/>
                </a:lnTo>
                <a:lnTo>
                  <a:pt x="2777" y="0"/>
                </a:lnTo>
                <a:lnTo>
                  <a:pt x="2777" y="6"/>
                </a:lnTo>
                <a:close/>
                <a:moveTo>
                  <a:pt x="2735" y="6"/>
                </a:moveTo>
                <a:lnTo>
                  <a:pt x="2711" y="6"/>
                </a:lnTo>
                <a:lnTo>
                  <a:pt x="2711" y="0"/>
                </a:lnTo>
                <a:lnTo>
                  <a:pt x="2735" y="0"/>
                </a:lnTo>
                <a:lnTo>
                  <a:pt x="2735" y="6"/>
                </a:lnTo>
                <a:close/>
                <a:moveTo>
                  <a:pt x="2693" y="6"/>
                </a:moveTo>
                <a:lnTo>
                  <a:pt x="2669" y="6"/>
                </a:lnTo>
                <a:lnTo>
                  <a:pt x="2669" y="0"/>
                </a:lnTo>
                <a:lnTo>
                  <a:pt x="2693" y="0"/>
                </a:lnTo>
                <a:lnTo>
                  <a:pt x="2693" y="6"/>
                </a:lnTo>
                <a:close/>
                <a:moveTo>
                  <a:pt x="2651" y="6"/>
                </a:moveTo>
                <a:lnTo>
                  <a:pt x="2627" y="6"/>
                </a:lnTo>
                <a:lnTo>
                  <a:pt x="2627" y="0"/>
                </a:lnTo>
                <a:lnTo>
                  <a:pt x="2651" y="0"/>
                </a:lnTo>
                <a:lnTo>
                  <a:pt x="2651" y="6"/>
                </a:lnTo>
                <a:close/>
                <a:moveTo>
                  <a:pt x="2609" y="6"/>
                </a:moveTo>
                <a:lnTo>
                  <a:pt x="2585" y="6"/>
                </a:lnTo>
                <a:lnTo>
                  <a:pt x="2585" y="0"/>
                </a:lnTo>
                <a:lnTo>
                  <a:pt x="2609" y="0"/>
                </a:lnTo>
                <a:lnTo>
                  <a:pt x="2609" y="6"/>
                </a:lnTo>
                <a:close/>
                <a:moveTo>
                  <a:pt x="2567" y="6"/>
                </a:moveTo>
                <a:lnTo>
                  <a:pt x="2543" y="6"/>
                </a:lnTo>
                <a:lnTo>
                  <a:pt x="2543" y="0"/>
                </a:lnTo>
                <a:lnTo>
                  <a:pt x="2567" y="0"/>
                </a:lnTo>
                <a:lnTo>
                  <a:pt x="2567" y="6"/>
                </a:lnTo>
                <a:close/>
                <a:moveTo>
                  <a:pt x="2525" y="6"/>
                </a:moveTo>
                <a:lnTo>
                  <a:pt x="2501" y="6"/>
                </a:lnTo>
                <a:lnTo>
                  <a:pt x="2501" y="0"/>
                </a:lnTo>
                <a:lnTo>
                  <a:pt x="2525" y="0"/>
                </a:lnTo>
                <a:lnTo>
                  <a:pt x="2525" y="6"/>
                </a:lnTo>
                <a:close/>
                <a:moveTo>
                  <a:pt x="2483" y="6"/>
                </a:moveTo>
                <a:lnTo>
                  <a:pt x="2459" y="6"/>
                </a:lnTo>
                <a:lnTo>
                  <a:pt x="2459" y="0"/>
                </a:lnTo>
                <a:lnTo>
                  <a:pt x="2483" y="0"/>
                </a:lnTo>
                <a:lnTo>
                  <a:pt x="2483" y="6"/>
                </a:lnTo>
                <a:close/>
                <a:moveTo>
                  <a:pt x="2441" y="6"/>
                </a:moveTo>
                <a:lnTo>
                  <a:pt x="2417" y="6"/>
                </a:lnTo>
                <a:lnTo>
                  <a:pt x="2417" y="0"/>
                </a:lnTo>
                <a:lnTo>
                  <a:pt x="2441" y="0"/>
                </a:lnTo>
                <a:lnTo>
                  <a:pt x="2441" y="6"/>
                </a:lnTo>
                <a:close/>
                <a:moveTo>
                  <a:pt x="2399" y="6"/>
                </a:moveTo>
                <a:lnTo>
                  <a:pt x="2375" y="6"/>
                </a:lnTo>
                <a:lnTo>
                  <a:pt x="2375" y="0"/>
                </a:lnTo>
                <a:lnTo>
                  <a:pt x="2399" y="0"/>
                </a:lnTo>
                <a:lnTo>
                  <a:pt x="2399" y="6"/>
                </a:lnTo>
                <a:close/>
                <a:moveTo>
                  <a:pt x="2357" y="6"/>
                </a:moveTo>
                <a:lnTo>
                  <a:pt x="2333" y="6"/>
                </a:lnTo>
                <a:lnTo>
                  <a:pt x="2333" y="0"/>
                </a:lnTo>
                <a:lnTo>
                  <a:pt x="2357" y="0"/>
                </a:lnTo>
                <a:lnTo>
                  <a:pt x="2357" y="6"/>
                </a:lnTo>
                <a:close/>
                <a:moveTo>
                  <a:pt x="2315" y="6"/>
                </a:moveTo>
                <a:lnTo>
                  <a:pt x="2291" y="6"/>
                </a:lnTo>
                <a:lnTo>
                  <a:pt x="2291" y="0"/>
                </a:lnTo>
                <a:lnTo>
                  <a:pt x="2315" y="0"/>
                </a:lnTo>
                <a:lnTo>
                  <a:pt x="2315" y="6"/>
                </a:lnTo>
                <a:close/>
                <a:moveTo>
                  <a:pt x="2273" y="6"/>
                </a:moveTo>
                <a:lnTo>
                  <a:pt x="2249" y="6"/>
                </a:lnTo>
                <a:lnTo>
                  <a:pt x="2249" y="0"/>
                </a:lnTo>
                <a:lnTo>
                  <a:pt x="2273" y="0"/>
                </a:lnTo>
                <a:lnTo>
                  <a:pt x="2273" y="6"/>
                </a:lnTo>
                <a:close/>
                <a:moveTo>
                  <a:pt x="2231" y="6"/>
                </a:moveTo>
                <a:lnTo>
                  <a:pt x="2207" y="6"/>
                </a:lnTo>
                <a:lnTo>
                  <a:pt x="2207" y="0"/>
                </a:lnTo>
                <a:lnTo>
                  <a:pt x="2231" y="0"/>
                </a:lnTo>
                <a:lnTo>
                  <a:pt x="2231" y="6"/>
                </a:lnTo>
                <a:close/>
                <a:moveTo>
                  <a:pt x="2189" y="6"/>
                </a:moveTo>
                <a:lnTo>
                  <a:pt x="2165" y="6"/>
                </a:lnTo>
                <a:lnTo>
                  <a:pt x="2165" y="0"/>
                </a:lnTo>
                <a:lnTo>
                  <a:pt x="2189" y="0"/>
                </a:lnTo>
                <a:lnTo>
                  <a:pt x="2189" y="6"/>
                </a:lnTo>
                <a:close/>
                <a:moveTo>
                  <a:pt x="2147" y="6"/>
                </a:moveTo>
                <a:lnTo>
                  <a:pt x="2123" y="6"/>
                </a:lnTo>
                <a:lnTo>
                  <a:pt x="2123" y="0"/>
                </a:lnTo>
                <a:lnTo>
                  <a:pt x="2147" y="0"/>
                </a:lnTo>
                <a:lnTo>
                  <a:pt x="2147" y="6"/>
                </a:lnTo>
                <a:close/>
                <a:moveTo>
                  <a:pt x="2105" y="6"/>
                </a:moveTo>
                <a:lnTo>
                  <a:pt x="2081" y="6"/>
                </a:lnTo>
                <a:lnTo>
                  <a:pt x="2081" y="0"/>
                </a:lnTo>
                <a:lnTo>
                  <a:pt x="2105" y="0"/>
                </a:lnTo>
                <a:lnTo>
                  <a:pt x="2105" y="6"/>
                </a:lnTo>
                <a:close/>
                <a:moveTo>
                  <a:pt x="2063" y="6"/>
                </a:moveTo>
                <a:lnTo>
                  <a:pt x="2039" y="6"/>
                </a:lnTo>
                <a:lnTo>
                  <a:pt x="2039" y="0"/>
                </a:lnTo>
                <a:lnTo>
                  <a:pt x="2063" y="0"/>
                </a:lnTo>
                <a:lnTo>
                  <a:pt x="2063" y="6"/>
                </a:lnTo>
                <a:close/>
                <a:moveTo>
                  <a:pt x="2021" y="6"/>
                </a:moveTo>
                <a:lnTo>
                  <a:pt x="1997" y="6"/>
                </a:lnTo>
                <a:lnTo>
                  <a:pt x="1997" y="0"/>
                </a:lnTo>
                <a:lnTo>
                  <a:pt x="2021" y="0"/>
                </a:lnTo>
                <a:lnTo>
                  <a:pt x="2021" y="6"/>
                </a:lnTo>
                <a:close/>
                <a:moveTo>
                  <a:pt x="1979" y="6"/>
                </a:moveTo>
                <a:lnTo>
                  <a:pt x="1955" y="6"/>
                </a:lnTo>
                <a:lnTo>
                  <a:pt x="1955" y="0"/>
                </a:lnTo>
                <a:lnTo>
                  <a:pt x="1979" y="0"/>
                </a:lnTo>
                <a:lnTo>
                  <a:pt x="1979" y="6"/>
                </a:lnTo>
                <a:close/>
                <a:moveTo>
                  <a:pt x="1937" y="6"/>
                </a:moveTo>
                <a:lnTo>
                  <a:pt x="1913" y="6"/>
                </a:lnTo>
                <a:lnTo>
                  <a:pt x="1913" y="0"/>
                </a:lnTo>
                <a:lnTo>
                  <a:pt x="1937" y="0"/>
                </a:lnTo>
                <a:lnTo>
                  <a:pt x="1937" y="6"/>
                </a:lnTo>
                <a:close/>
                <a:moveTo>
                  <a:pt x="1895" y="6"/>
                </a:moveTo>
                <a:lnTo>
                  <a:pt x="1871" y="6"/>
                </a:lnTo>
                <a:lnTo>
                  <a:pt x="1871" y="0"/>
                </a:lnTo>
                <a:lnTo>
                  <a:pt x="1895" y="0"/>
                </a:lnTo>
                <a:lnTo>
                  <a:pt x="1895" y="6"/>
                </a:lnTo>
                <a:close/>
                <a:moveTo>
                  <a:pt x="1853" y="6"/>
                </a:moveTo>
                <a:lnTo>
                  <a:pt x="1829" y="6"/>
                </a:lnTo>
                <a:lnTo>
                  <a:pt x="1829" y="0"/>
                </a:lnTo>
                <a:lnTo>
                  <a:pt x="1853" y="0"/>
                </a:lnTo>
                <a:lnTo>
                  <a:pt x="1853" y="6"/>
                </a:lnTo>
                <a:close/>
                <a:moveTo>
                  <a:pt x="1811" y="6"/>
                </a:moveTo>
                <a:lnTo>
                  <a:pt x="1787" y="6"/>
                </a:lnTo>
                <a:lnTo>
                  <a:pt x="1787" y="0"/>
                </a:lnTo>
                <a:lnTo>
                  <a:pt x="1811" y="0"/>
                </a:lnTo>
                <a:lnTo>
                  <a:pt x="1811" y="6"/>
                </a:lnTo>
                <a:close/>
                <a:moveTo>
                  <a:pt x="1768" y="6"/>
                </a:moveTo>
                <a:lnTo>
                  <a:pt x="1744" y="6"/>
                </a:lnTo>
                <a:lnTo>
                  <a:pt x="1744" y="0"/>
                </a:lnTo>
                <a:lnTo>
                  <a:pt x="1768" y="0"/>
                </a:lnTo>
                <a:lnTo>
                  <a:pt x="1768" y="6"/>
                </a:lnTo>
                <a:close/>
                <a:moveTo>
                  <a:pt x="1726" y="6"/>
                </a:moveTo>
                <a:lnTo>
                  <a:pt x="1702" y="6"/>
                </a:lnTo>
                <a:lnTo>
                  <a:pt x="1702" y="0"/>
                </a:lnTo>
                <a:lnTo>
                  <a:pt x="1726" y="0"/>
                </a:lnTo>
                <a:lnTo>
                  <a:pt x="1726" y="6"/>
                </a:lnTo>
                <a:close/>
                <a:moveTo>
                  <a:pt x="1684" y="6"/>
                </a:moveTo>
                <a:lnTo>
                  <a:pt x="1660" y="6"/>
                </a:lnTo>
                <a:lnTo>
                  <a:pt x="1660" y="0"/>
                </a:lnTo>
                <a:lnTo>
                  <a:pt x="1684" y="0"/>
                </a:lnTo>
                <a:lnTo>
                  <a:pt x="1684" y="6"/>
                </a:lnTo>
                <a:close/>
                <a:moveTo>
                  <a:pt x="1642" y="6"/>
                </a:moveTo>
                <a:lnTo>
                  <a:pt x="1618" y="6"/>
                </a:lnTo>
                <a:lnTo>
                  <a:pt x="1618" y="0"/>
                </a:lnTo>
                <a:lnTo>
                  <a:pt x="1642" y="0"/>
                </a:lnTo>
                <a:lnTo>
                  <a:pt x="1642" y="6"/>
                </a:lnTo>
                <a:close/>
                <a:moveTo>
                  <a:pt x="1600" y="6"/>
                </a:moveTo>
                <a:lnTo>
                  <a:pt x="1576" y="6"/>
                </a:lnTo>
                <a:lnTo>
                  <a:pt x="1576" y="0"/>
                </a:lnTo>
                <a:lnTo>
                  <a:pt x="1600" y="0"/>
                </a:lnTo>
                <a:lnTo>
                  <a:pt x="1600" y="6"/>
                </a:lnTo>
                <a:close/>
                <a:moveTo>
                  <a:pt x="1558" y="6"/>
                </a:moveTo>
                <a:lnTo>
                  <a:pt x="1534" y="6"/>
                </a:lnTo>
                <a:lnTo>
                  <a:pt x="1534" y="0"/>
                </a:lnTo>
                <a:lnTo>
                  <a:pt x="1558" y="0"/>
                </a:lnTo>
                <a:lnTo>
                  <a:pt x="1558" y="6"/>
                </a:lnTo>
                <a:close/>
                <a:moveTo>
                  <a:pt x="1516" y="6"/>
                </a:moveTo>
                <a:lnTo>
                  <a:pt x="1492" y="6"/>
                </a:lnTo>
                <a:lnTo>
                  <a:pt x="1492" y="0"/>
                </a:lnTo>
                <a:lnTo>
                  <a:pt x="1516" y="0"/>
                </a:lnTo>
                <a:lnTo>
                  <a:pt x="1516" y="6"/>
                </a:lnTo>
                <a:close/>
                <a:moveTo>
                  <a:pt x="1474" y="6"/>
                </a:moveTo>
                <a:lnTo>
                  <a:pt x="1450" y="6"/>
                </a:lnTo>
                <a:lnTo>
                  <a:pt x="1450" y="0"/>
                </a:lnTo>
                <a:lnTo>
                  <a:pt x="1474" y="0"/>
                </a:lnTo>
                <a:lnTo>
                  <a:pt x="1474" y="6"/>
                </a:lnTo>
                <a:close/>
                <a:moveTo>
                  <a:pt x="1432" y="6"/>
                </a:moveTo>
                <a:lnTo>
                  <a:pt x="1408" y="6"/>
                </a:lnTo>
                <a:lnTo>
                  <a:pt x="1408" y="0"/>
                </a:lnTo>
                <a:lnTo>
                  <a:pt x="1432" y="0"/>
                </a:lnTo>
                <a:lnTo>
                  <a:pt x="1432" y="6"/>
                </a:lnTo>
                <a:close/>
                <a:moveTo>
                  <a:pt x="1390" y="6"/>
                </a:moveTo>
                <a:lnTo>
                  <a:pt x="1366" y="6"/>
                </a:lnTo>
                <a:lnTo>
                  <a:pt x="1366" y="0"/>
                </a:lnTo>
                <a:lnTo>
                  <a:pt x="1390" y="0"/>
                </a:lnTo>
                <a:lnTo>
                  <a:pt x="1390" y="6"/>
                </a:lnTo>
                <a:close/>
                <a:moveTo>
                  <a:pt x="1348" y="6"/>
                </a:moveTo>
                <a:lnTo>
                  <a:pt x="1324" y="6"/>
                </a:lnTo>
                <a:lnTo>
                  <a:pt x="1324" y="0"/>
                </a:lnTo>
                <a:lnTo>
                  <a:pt x="1348" y="0"/>
                </a:lnTo>
                <a:lnTo>
                  <a:pt x="1348" y="6"/>
                </a:lnTo>
                <a:close/>
                <a:moveTo>
                  <a:pt x="1306" y="6"/>
                </a:moveTo>
                <a:lnTo>
                  <a:pt x="1282" y="6"/>
                </a:lnTo>
                <a:lnTo>
                  <a:pt x="1282" y="0"/>
                </a:lnTo>
                <a:lnTo>
                  <a:pt x="1306" y="0"/>
                </a:lnTo>
                <a:lnTo>
                  <a:pt x="1306" y="6"/>
                </a:lnTo>
                <a:close/>
                <a:moveTo>
                  <a:pt x="1264" y="6"/>
                </a:moveTo>
                <a:lnTo>
                  <a:pt x="1240" y="6"/>
                </a:lnTo>
                <a:lnTo>
                  <a:pt x="1240" y="0"/>
                </a:lnTo>
                <a:lnTo>
                  <a:pt x="1264" y="0"/>
                </a:lnTo>
                <a:lnTo>
                  <a:pt x="1264" y="6"/>
                </a:lnTo>
                <a:close/>
                <a:moveTo>
                  <a:pt x="1222" y="6"/>
                </a:moveTo>
                <a:lnTo>
                  <a:pt x="1198" y="6"/>
                </a:lnTo>
                <a:lnTo>
                  <a:pt x="1198" y="0"/>
                </a:lnTo>
                <a:lnTo>
                  <a:pt x="1222" y="0"/>
                </a:lnTo>
                <a:lnTo>
                  <a:pt x="1222" y="6"/>
                </a:lnTo>
                <a:close/>
                <a:moveTo>
                  <a:pt x="1180" y="6"/>
                </a:moveTo>
                <a:lnTo>
                  <a:pt x="1156" y="6"/>
                </a:lnTo>
                <a:lnTo>
                  <a:pt x="1156" y="0"/>
                </a:lnTo>
                <a:lnTo>
                  <a:pt x="1180" y="0"/>
                </a:lnTo>
                <a:lnTo>
                  <a:pt x="1180" y="6"/>
                </a:lnTo>
                <a:close/>
                <a:moveTo>
                  <a:pt x="1138" y="6"/>
                </a:moveTo>
                <a:lnTo>
                  <a:pt x="1114" y="6"/>
                </a:lnTo>
                <a:lnTo>
                  <a:pt x="1114" y="0"/>
                </a:lnTo>
                <a:lnTo>
                  <a:pt x="1138" y="0"/>
                </a:lnTo>
                <a:lnTo>
                  <a:pt x="1138" y="6"/>
                </a:lnTo>
                <a:close/>
                <a:moveTo>
                  <a:pt x="1096" y="6"/>
                </a:moveTo>
                <a:lnTo>
                  <a:pt x="1072" y="6"/>
                </a:lnTo>
                <a:lnTo>
                  <a:pt x="1072" y="0"/>
                </a:lnTo>
                <a:lnTo>
                  <a:pt x="1096" y="0"/>
                </a:lnTo>
                <a:lnTo>
                  <a:pt x="1096" y="6"/>
                </a:lnTo>
                <a:close/>
                <a:moveTo>
                  <a:pt x="1054" y="6"/>
                </a:moveTo>
                <a:lnTo>
                  <a:pt x="1030" y="6"/>
                </a:lnTo>
                <a:lnTo>
                  <a:pt x="1030" y="0"/>
                </a:lnTo>
                <a:lnTo>
                  <a:pt x="1054" y="0"/>
                </a:lnTo>
                <a:lnTo>
                  <a:pt x="1054" y="6"/>
                </a:lnTo>
                <a:close/>
                <a:moveTo>
                  <a:pt x="1011" y="6"/>
                </a:moveTo>
                <a:lnTo>
                  <a:pt x="987" y="6"/>
                </a:lnTo>
                <a:lnTo>
                  <a:pt x="987" y="0"/>
                </a:lnTo>
                <a:lnTo>
                  <a:pt x="1011" y="0"/>
                </a:lnTo>
                <a:lnTo>
                  <a:pt x="1011" y="6"/>
                </a:lnTo>
                <a:close/>
                <a:moveTo>
                  <a:pt x="969" y="6"/>
                </a:moveTo>
                <a:lnTo>
                  <a:pt x="945" y="6"/>
                </a:lnTo>
                <a:lnTo>
                  <a:pt x="945" y="0"/>
                </a:lnTo>
                <a:lnTo>
                  <a:pt x="969" y="0"/>
                </a:lnTo>
                <a:lnTo>
                  <a:pt x="969" y="6"/>
                </a:lnTo>
                <a:close/>
                <a:moveTo>
                  <a:pt x="927" y="6"/>
                </a:moveTo>
                <a:lnTo>
                  <a:pt x="903" y="6"/>
                </a:lnTo>
                <a:lnTo>
                  <a:pt x="903" y="0"/>
                </a:lnTo>
                <a:lnTo>
                  <a:pt x="927" y="0"/>
                </a:lnTo>
                <a:lnTo>
                  <a:pt x="927" y="6"/>
                </a:lnTo>
                <a:close/>
                <a:moveTo>
                  <a:pt x="885" y="6"/>
                </a:moveTo>
                <a:lnTo>
                  <a:pt x="861" y="6"/>
                </a:lnTo>
                <a:lnTo>
                  <a:pt x="861" y="0"/>
                </a:lnTo>
                <a:lnTo>
                  <a:pt x="885" y="0"/>
                </a:lnTo>
                <a:lnTo>
                  <a:pt x="885" y="6"/>
                </a:lnTo>
                <a:close/>
                <a:moveTo>
                  <a:pt x="843" y="6"/>
                </a:moveTo>
                <a:lnTo>
                  <a:pt x="819" y="6"/>
                </a:lnTo>
                <a:lnTo>
                  <a:pt x="819" y="0"/>
                </a:lnTo>
                <a:lnTo>
                  <a:pt x="843" y="0"/>
                </a:lnTo>
                <a:lnTo>
                  <a:pt x="843" y="6"/>
                </a:lnTo>
                <a:close/>
                <a:moveTo>
                  <a:pt x="801" y="6"/>
                </a:moveTo>
                <a:lnTo>
                  <a:pt x="777" y="6"/>
                </a:lnTo>
                <a:lnTo>
                  <a:pt x="777" y="0"/>
                </a:lnTo>
                <a:lnTo>
                  <a:pt x="801" y="0"/>
                </a:lnTo>
                <a:lnTo>
                  <a:pt x="801" y="6"/>
                </a:lnTo>
                <a:close/>
                <a:moveTo>
                  <a:pt x="759" y="6"/>
                </a:moveTo>
                <a:lnTo>
                  <a:pt x="735" y="6"/>
                </a:lnTo>
                <a:lnTo>
                  <a:pt x="735" y="0"/>
                </a:lnTo>
                <a:lnTo>
                  <a:pt x="759" y="0"/>
                </a:lnTo>
                <a:lnTo>
                  <a:pt x="759" y="6"/>
                </a:lnTo>
                <a:close/>
                <a:moveTo>
                  <a:pt x="717" y="6"/>
                </a:moveTo>
                <a:lnTo>
                  <a:pt x="693" y="6"/>
                </a:lnTo>
                <a:lnTo>
                  <a:pt x="693" y="0"/>
                </a:lnTo>
                <a:lnTo>
                  <a:pt x="717" y="0"/>
                </a:lnTo>
                <a:lnTo>
                  <a:pt x="717" y="6"/>
                </a:lnTo>
                <a:close/>
                <a:moveTo>
                  <a:pt x="675" y="6"/>
                </a:moveTo>
                <a:lnTo>
                  <a:pt x="651" y="6"/>
                </a:lnTo>
                <a:lnTo>
                  <a:pt x="651" y="0"/>
                </a:lnTo>
                <a:lnTo>
                  <a:pt x="675" y="0"/>
                </a:lnTo>
                <a:lnTo>
                  <a:pt x="675" y="6"/>
                </a:lnTo>
                <a:close/>
                <a:moveTo>
                  <a:pt x="633" y="6"/>
                </a:moveTo>
                <a:lnTo>
                  <a:pt x="609" y="6"/>
                </a:lnTo>
                <a:lnTo>
                  <a:pt x="609" y="0"/>
                </a:lnTo>
                <a:lnTo>
                  <a:pt x="633" y="0"/>
                </a:lnTo>
                <a:lnTo>
                  <a:pt x="633" y="6"/>
                </a:lnTo>
                <a:close/>
                <a:moveTo>
                  <a:pt x="591" y="6"/>
                </a:moveTo>
                <a:lnTo>
                  <a:pt x="567" y="6"/>
                </a:lnTo>
                <a:lnTo>
                  <a:pt x="567" y="0"/>
                </a:lnTo>
                <a:lnTo>
                  <a:pt x="591" y="0"/>
                </a:lnTo>
                <a:lnTo>
                  <a:pt x="591" y="6"/>
                </a:lnTo>
                <a:close/>
                <a:moveTo>
                  <a:pt x="549" y="6"/>
                </a:moveTo>
                <a:lnTo>
                  <a:pt x="525" y="6"/>
                </a:lnTo>
                <a:lnTo>
                  <a:pt x="525" y="0"/>
                </a:lnTo>
                <a:lnTo>
                  <a:pt x="549" y="0"/>
                </a:lnTo>
                <a:lnTo>
                  <a:pt x="549" y="6"/>
                </a:lnTo>
                <a:close/>
                <a:moveTo>
                  <a:pt x="507" y="6"/>
                </a:moveTo>
                <a:lnTo>
                  <a:pt x="483" y="6"/>
                </a:lnTo>
                <a:lnTo>
                  <a:pt x="483" y="0"/>
                </a:lnTo>
                <a:lnTo>
                  <a:pt x="507" y="0"/>
                </a:lnTo>
                <a:lnTo>
                  <a:pt x="507" y="6"/>
                </a:lnTo>
                <a:close/>
                <a:moveTo>
                  <a:pt x="465" y="6"/>
                </a:moveTo>
                <a:lnTo>
                  <a:pt x="441" y="6"/>
                </a:lnTo>
                <a:lnTo>
                  <a:pt x="441" y="0"/>
                </a:lnTo>
                <a:lnTo>
                  <a:pt x="465" y="0"/>
                </a:lnTo>
                <a:lnTo>
                  <a:pt x="465" y="6"/>
                </a:lnTo>
                <a:close/>
                <a:moveTo>
                  <a:pt x="423" y="6"/>
                </a:moveTo>
                <a:lnTo>
                  <a:pt x="399" y="6"/>
                </a:lnTo>
                <a:lnTo>
                  <a:pt x="399" y="0"/>
                </a:lnTo>
                <a:lnTo>
                  <a:pt x="423" y="0"/>
                </a:lnTo>
                <a:lnTo>
                  <a:pt x="423" y="6"/>
                </a:lnTo>
                <a:close/>
                <a:moveTo>
                  <a:pt x="381" y="6"/>
                </a:moveTo>
                <a:lnTo>
                  <a:pt x="357" y="6"/>
                </a:lnTo>
                <a:lnTo>
                  <a:pt x="357" y="0"/>
                </a:lnTo>
                <a:lnTo>
                  <a:pt x="381" y="0"/>
                </a:lnTo>
                <a:lnTo>
                  <a:pt x="381" y="6"/>
                </a:lnTo>
                <a:close/>
                <a:moveTo>
                  <a:pt x="339" y="6"/>
                </a:moveTo>
                <a:lnTo>
                  <a:pt x="315" y="6"/>
                </a:lnTo>
                <a:lnTo>
                  <a:pt x="315" y="0"/>
                </a:lnTo>
                <a:lnTo>
                  <a:pt x="339" y="0"/>
                </a:lnTo>
                <a:lnTo>
                  <a:pt x="339" y="6"/>
                </a:lnTo>
                <a:close/>
                <a:moveTo>
                  <a:pt x="297" y="6"/>
                </a:moveTo>
                <a:lnTo>
                  <a:pt x="273" y="6"/>
                </a:lnTo>
                <a:lnTo>
                  <a:pt x="273" y="0"/>
                </a:lnTo>
                <a:lnTo>
                  <a:pt x="297" y="0"/>
                </a:lnTo>
                <a:lnTo>
                  <a:pt x="297" y="6"/>
                </a:lnTo>
                <a:close/>
                <a:moveTo>
                  <a:pt x="255" y="6"/>
                </a:moveTo>
                <a:lnTo>
                  <a:pt x="231" y="6"/>
                </a:lnTo>
                <a:lnTo>
                  <a:pt x="231" y="0"/>
                </a:lnTo>
                <a:lnTo>
                  <a:pt x="255" y="0"/>
                </a:lnTo>
                <a:lnTo>
                  <a:pt x="255" y="6"/>
                </a:lnTo>
                <a:close/>
                <a:moveTo>
                  <a:pt x="213" y="6"/>
                </a:moveTo>
                <a:lnTo>
                  <a:pt x="189" y="6"/>
                </a:lnTo>
                <a:lnTo>
                  <a:pt x="189" y="0"/>
                </a:lnTo>
                <a:lnTo>
                  <a:pt x="213" y="0"/>
                </a:lnTo>
                <a:lnTo>
                  <a:pt x="213" y="6"/>
                </a:lnTo>
                <a:close/>
                <a:moveTo>
                  <a:pt x="171" y="6"/>
                </a:moveTo>
                <a:lnTo>
                  <a:pt x="147" y="6"/>
                </a:lnTo>
                <a:lnTo>
                  <a:pt x="147" y="0"/>
                </a:lnTo>
                <a:lnTo>
                  <a:pt x="171" y="0"/>
                </a:lnTo>
                <a:lnTo>
                  <a:pt x="171" y="6"/>
                </a:lnTo>
                <a:close/>
                <a:moveTo>
                  <a:pt x="129" y="6"/>
                </a:moveTo>
                <a:lnTo>
                  <a:pt x="105" y="6"/>
                </a:lnTo>
                <a:lnTo>
                  <a:pt x="105" y="0"/>
                </a:lnTo>
                <a:lnTo>
                  <a:pt x="129" y="0"/>
                </a:lnTo>
                <a:lnTo>
                  <a:pt x="129" y="6"/>
                </a:lnTo>
                <a:close/>
                <a:moveTo>
                  <a:pt x="87" y="6"/>
                </a:moveTo>
                <a:lnTo>
                  <a:pt x="63" y="6"/>
                </a:lnTo>
                <a:lnTo>
                  <a:pt x="63" y="0"/>
                </a:lnTo>
                <a:lnTo>
                  <a:pt x="87" y="0"/>
                </a:lnTo>
                <a:lnTo>
                  <a:pt x="87" y="6"/>
                </a:lnTo>
                <a:close/>
                <a:moveTo>
                  <a:pt x="45" y="6"/>
                </a:moveTo>
                <a:lnTo>
                  <a:pt x="21" y="6"/>
                </a:lnTo>
                <a:lnTo>
                  <a:pt x="21" y="0"/>
                </a:lnTo>
                <a:lnTo>
                  <a:pt x="45" y="0"/>
                </a:lnTo>
                <a:lnTo>
                  <a:pt x="45" y="6"/>
                </a:lnTo>
                <a:close/>
                <a:moveTo>
                  <a:pt x="3" y="6"/>
                </a:moveTo>
                <a:lnTo>
                  <a:pt x="0" y="6"/>
                </a:lnTo>
                <a:lnTo>
                  <a:pt x="0" y="0"/>
                </a:lnTo>
                <a:lnTo>
                  <a:pt x="3" y="0"/>
                </a:lnTo>
                <a:lnTo>
                  <a:pt x="3" y="6"/>
                </a:lnTo>
                <a:close/>
              </a:path>
            </a:pathLst>
          </a:custGeom>
          <a:solidFill>
            <a:srgbClr val="F2DCDB"/>
          </a:solidFill>
          <a:ln w="0" cap="flat">
            <a:solidFill>
              <a:srgbClr val="F2DCDB"/>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6713" name="Freeform 41"/>
          <p:cNvSpPr>
            <a:spLocks/>
          </p:cNvSpPr>
          <p:nvPr/>
        </p:nvSpPr>
        <p:spPr bwMode="auto">
          <a:xfrm>
            <a:off x="2809876" y="2465388"/>
            <a:ext cx="1914525" cy="1066800"/>
          </a:xfrm>
          <a:custGeom>
            <a:avLst/>
            <a:gdLst/>
            <a:ahLst/>
            <a:cxnLst>
              <a:cxn ang="0">
                <a:pos x="0" y="896"/>
              </a:cxn>
              <a:cxn ang="0">
                <a:pos x="1608" y="0"/>
              </a:cxn>
              <a:cxn ang="0">
                <a:pos x="1608" y="0"/>
              </a:cxn>
              <a:cxn ang="0">
                <a:pos x="3216" y="896"/>
              </a:cxn>
              <a:cxn ang="0">
                <a:pos x="3216" y="896"/>
              </a:cxn>
              <a:cxn ang="0">
                <a:pos x="3216" y="896"/>
              </a:cxn>
              <a:cxn ang="0">
                <a:pos x="1608" y="1792"/>
              </a:cxn>
              <a:cxn ang="0">
                <a:pos x="1608" y="1792"/>
              </a:cxn>
              <a:cxn ang="0">
                <a:pos x="1608" y="1792"/>
              </a:cxn>
              <a:cxn ang="0">
                <a:pos x="0" y="896"/>
              </a:cxn>
              <a:cxn ang="0">
                <a:pos x="0" y="896"/>
              </a:cxn>
            </a:cxnLst>
            <a:rect l="0" t="0" r="r" b="b"/>
            <a:pathLst>
              <a:path w="3216" h="1792">
                <a:moveTo>
                  <a:pt x="0" y="896"/>
                </a:moveTo>
                <a:cubicBezTo>
                  <a:pt x="0" y="402"/>
                  <a:pt x="720" y="0"/>
                  <a:pt x="1608" y="0"/>
                </a:cubicBezTo>
                <a:lnTo>
                  <a:pt x="1608" y="0"/>
                </a:lnTo>
                <a:cubicBezTo>
                  <a:pt x="2497" y="0"/>
                  <a:pt x="3216" y="402"/>
                  <a:pt x="3216" y="896"/>
                </a:cubicBezTo>
                <a:cubicBezTo>
                  <a:pt x="3216" y="896"/>
                  <a:pt x="3216" y="896"/>
                  <a:pt x="3216" y="896"/>
                </a:cubicBezTo>
                <a:lnTo>
                  <a:pt x="3216" y="896"/>
                </a:lnTo>
                <a:cubicBezTo>
                  <a:pt x="3216" y="1391"/>
                  <a:pt x="2497" y="1792"/>
                  <a:pt x="1608" y="1792"/>
                </a:cubicBezTo>
                <a:cubicBezTo>
                  <a:pt x="1608" y="1792"/>
                  <a:pt x="1608" y="1792"/>
                  <a:pt x="1608" y="1792"/>
                </a:cubicBezTo>
                <a:lnTo>
                  <a:pt x="1608" y="1792"/>
                </a:lnTo>
                <a:cubicBezTo>
                  <a:pt x="720" y="1792"/>
                  <a:pt x="0" y="1391"/>
                  <a:pt x="0" y="896"/>
                </a:cubicBezTo>
                <a:cubicBezTo>
                  <a:pt x="0" y="896"/>
                  <a:pt x="0" y="896"/>
                  <a:pt x="0" y="896"/>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6714" name="Freeform 42"/>
          <p:cNvSpPr>
            <a:spLocks noEditPoints="1"/>
          </p:cNvSpPr>
          <p:nvPr/>
        </p:nvSpPr>
        <p:spPr bwMode="auto">
          <a:xfrm>
            <a:off x="2805113" y="2460625"/>
            <a:ext cx="1924050" cy="1076325"/>
          </a:xfrm>
          <a:custGeom>
            <a:avLst/>
            <a:gdLst/>
            <a:ahLst/>
            <a:cxnLst>
              <a:cxn ang="0">
                <a:pos x="42" y="723"/>
              </a:cxn>
              <a:cxn ang="0">
                <a:pos x="93" y="633"/>
              </a:cxn>
              <a:cxn ang="0">
                <a:pos x="156" y="543"/>
              </a:cxn>
              <a:cxn ang="0">
                <a:pos x="209" y="482"/>
              </a:cxn>
              <a:cxn ang="0">
                <a:pos x="279" y="418"/>
              </a:cxn>
              <a:cxn ang="0">
                <a:pos x="356" y="348"/>
              </a:cxn>
              <a:cxn ang="0">
                <a:pos x="453" y="277"/>
              </a:cxn>
              <a:cxn ang="0">
                <a:pos x="655" y="178"/>
              </a:cxn>
              <a:cxn ang="0">
                <a:pos x="811" y="137"/>
              </a:cxn>
              <a:cxn ang="0">
                <a:pos x="867" y="103"/>
              </a:cxn>
              <a:cxn ang="0">
                <a:pos x="1086" y="50"/>
              </a:cxn>
              <a:cxn ang="0">
                <a:pos x="1253" y="31"/>
              </a:cxn>
              <a:cxn ang="0">
                <a:pos x="1301" y="25"/>
              </a:cxn>
              <a:cxn ang="0">
                <a:pos x="1420" y="7"/>
              </a:cxn>
              <a:cxn ang="0">
                <a:pos x="1701" y="10"/>
              </a:cxn>
              <a:cxn ang="0">
                <a:pos x="1781" y="20"/>
              </a:cxn>
              <a:cxn ang="0">
                <a:pos x="1869" y="12"/>
              </a:cxn>
              <a:cxn ang="0">
                <a:pos x="2140" y="49"/>
              </a:cxn>
              <a:cxn ang="0">
                <a:pos x="2255" y="82"/>
              </a:cxn>
              <a:cxn ang="0">
                <a:pos x="2308" y="104"/>
              </a:cxn>
              <a:cxn ang="0">
                <a:pos x="2526" y="156"/>
              </a:cxn>
              <a:cxn ang="0">
                <a:pos x="2677" y="232"/>
              </a:cxn>
              <a:cxn ang="0">
                <a:pos x="2765" y="287"/>
              </a:cxn>
              <a:cxn ang="0">
                <a:pos x="2853" y="340"/>
              </a:cxn>
              <a:cxn ang="0">
                <a:pos x="2911" y="383"/>
              </a:cxn>
              <a:cxn ang="0">
                <a:pos x="2995" y="444"/>
              </a:cxn>
              <a:cxn ang="0">
                <a:pos x="3084" y="526"/>
              </a:cxn>
              <a:cxn ang="0">
                <a:pos x="3138" y="616"/>
              </a:cxn>
              <a:cxn ang="0">
                <a:pos x="3184" y="727"/>
              </a:cxn>
              <a:cxn ang="0">
                <a:pos x="3229" y="944"/>
              </a:cxn>
              <a:cxn ang="0">
                <a:pos x="3192" y="1102"/>
              </a:cxn>
              <a:cxn ang="0">
                <a:pos x="3159" y="1174"/>
              </a:cxn>
              <a:cxn ang="0">
                <a:pos x="3105" y="1257"/>
              </a:cxn>
              <a:cxn ang="0">
                <a:pos x="2984" y="1374"/>
              </a:cxn>
              <a:cxn ang="0">
                <a:pos x="2948" y="1406"/>
              </a:cxn>
              <a:cxn ang="0">
                <a:pos x="2758" y="1544"/>
              </a:cxn>
              <a:cxn ang="0">
                <a:pos x="2615" y="1613"/>
              </a:cxn>
              <a:cxn ang="0">
                <a:pos x="2501" y="1651"/>
              </a:cxn>
              <a:cxn ang="0">
                <a:pos x="2445" y="1662"/>
              </a:cxn>
              <a:cxn ang="0">
                <a:pos x="2234" y="1739"/>
              </a:cxn>
              <a:cxn ang="0">
                <a:pos x="2067" y="1763"/>
              </a:cxn>
              <a:cxn ang="0">
                <a:pos x="2011" y="1763"/>
              </a:cxn>
              <a:cxn ang="0">
                <a:pos x="1789" y="1802"/>
              </a:cxn>
              <a:cxn ang="0">
                <a:pos x="1629" y="1807"/>
              </a:cxn>
              <a:cxn ang="0">
                <a:pos x="1565" y="1790"/>
              </a:cxn>
              <a:cxn ang="0">
                <a:pos x="1461" y="1795"/>
              </a:cxn>
              <a:cxn ang="0">
                <a:pos x="1181" y="1774"/>
              </a:cxn>
              <a:cxn ang="0">
                <a:pos x="1120" y="1748"/>
              </a:cxn>
              <a:cxn ang="0">
                <a:pos x="1017" y="1735"/>
              </a:cxn>
              <a:cxn ang="0">
                <a:pos x="745" y="1664"/>
              </a:cxn>
              <a:cxn ang="0">
                <a:pos x="691" y="1627"/>
              </a:cxn>
              <a:cxn ang="0">
                <a:pos x="481" y="1547"/>
              </a:cxn>
              <a:cxn ang="0">
                <a:pos x="371" y="1480"/>
              </a:cxn>
              <a:cxn ang="0">
                <a:pos x="256" y="1390"/>
              </a:cxn>
              <a:cxn ang="0">
                <a:pos x="176" y="1300"/>
              </a:cxn>
              <a:cxn ang="0">
                <a:pos x="119" y="1214"/>
              </a:cxn>
              <a:cxn ang="0">
                <a:pos x="81" y="1172"/>
              </a:cxn>
              <a:cxn ang="0">
                <a:pos x="1" y="905"/>
              </a:cxn>
            </a:cxnLst>
            <a:rect l="0" t="0" r="r" b="b"/>
            <a:pathLst>
              <a:path w="3231" h="1807">
                <a:moveTo>
                  <a:pt x="2" y="887"/>
                </a:moveTo>
                <a:lnTo>
                  <a:pt x="6" y="839"/>
                </a:lnTo>
                <a:cubicBezTo>
                  <a:pt x="6" y="835"/>
                  <a:pt x="10" y="831"/>
                  <a:pt x="15" y="832"/>
                </a:cubicBezTo>
                <a:cubicBezTo>
                  <a:pt x="19" y="832"/>
                  <a:pt x="22" y="836"/>
                  <a:pt x="22" y="840"/>
                </a:cubicBezTo>
                <a:lnTo>
                  <a:pt x="18" y="888"/>
                </a:lnTo>
                <a:cubicBezTo>
                  <a:pt x="17" y="893"/>
                  <a:pt x="14" y="896"/>
                  <a:pt x="9" y="895"/>
                </a:cubicBezTo>
                <a:cubicBezTo>
                  <a:pt x="5" y="895"/>
                  <a:pt x="2" y="891"/>
                  <a:pt x="2" y="887"/>
                </a:cubicBezTo>
                <a:close/>
                <a:moveTo>
                  <a:pt x="19" y="775"/>
                </a:moveTo>
                <a:lnTo>
                  <a:pt x="32" y="729"/>
                </a:lnTo>
                <a:cubicBezTo>
                  <a:pt x="33" y="724"/>
                  <a:pt x="37" y="722"/>
                  <a:pt x="42" y="723"/>
                </a:cubicBezTo>
                <a:cubicBezTo>
                  <a:pt x="46" y="724"/>
                  <a:pt x="48" y="729"/>
                  <a:pt x="47" y="733"/>
                </a:cubicBezTo>
                <a:lnTo>
                  <a:pt x="34" y="779"/>
                </a:lnTo>
                <a:cubicBezTo>
                  <a:pt x="33" y="783"/>
                  <a:pt x="29" y="786"/>
                  <a:pt x="24" y="785"/>
                </a:cubicBezTo>
                <a:cubicBezTo>
                  <a:pt x="20" y="784"/>
                  <a:pt x="18" y="779"/>
                  <a:pt x="19" y="775"/>
                </a:cubicBezTo>
                <a:close/>
                <a:moveTo>
                  <a:pt x="57" y="669"/>
                </a:moveTo>
                <a:lnTo>
                  <a:pt x="73" y="634"/>
                </a:lnTo>
                <a:cubicBezTo>
                  <a:pt x="73" y="634"/>
                  <a:pt x="74" y="633"/>
                  <a:pt x="74" y="633"/>
                </a:cubicBezTo>
                <a:lnTo>
                  <a:pt x="79" y="625"/>
                </a:lnTo>
                <a:cubicBezTo>
                  <a:pt x="82" y="621"/>
                  <a:pt x="87" y="620"/>
                  <a:pt x="90" y="622"/>
                </a:cubicBezTo>
                <a:cubicBezTo>
                  <a:pt x="94" y="625"/>
                  <a:pt x="95" y="630"/>
                  <a:pt x="93" y="633"/>
                </a:cubicBezTo>
                <a:lnTo>
                  <a:pt x="87" y="642"/>
                </a:lnTo>
                <a:lnTo>
                  <a:pt x="88" y="641"/>
                </a:lnTo>
                <a:lnTo>
                  <a:pt x="72" y="675"/>
                </a:lnTo>
                <a:cubicBezTo>
                  <a:pt x="70" y="679"/>
                  <a:pt x="65" y="681"/>
                  <a:pt x="61" y="679"/>
                </a:cubicBezTo>
                <a:cubicBezTo>
                  <a:pt x="57" y="678"/>
                  <a:pt x="56" y="673"/>
                  <a:pt x="57" y="669"/>
                </a:cubicBezTo>
                <a:close/>
                <a:moveTo>
                  <a:pt x="115" y="571"/>
                </a:moveTo>
                <a:lnTo>
                  <a:pt x="128" y="551"/>
                </a:lnTo>
                <a:lnTo>
                  <a:pt x="144" y="532"/>
                </a:lnTo>
                <a:cubicBezTo>
                  <a:pt x="147" y="529"/>
                  <a:pt x="152" y="528"/>
                  <a:pt x="155" y="531"/>
                </a:cubicBezTo>
                <a:cubicBezTo>
                  <a:pt x="159" y="534"/>
                  <a:pt x="159" y="539"/>
                  <a:pt x="156" y="543"/>
                </a:cubicBezTo>
                <a:lnTo>
                  <a:pt x="141" y="560"/>
                </a:lnTo>
                <a:lnTo>
                  <a:pt x="128" y="580"/>
                </a:lnTo>
                <a:cubicBezTo>
                  <a:pt x="125" y="584"/>
                  <a:pt x="121" y="585"/>
                  <a:pt x="117" y="582"/>
                </a:cubicBezTo>
                <a:cubicBezTo>
                  <a:pt x="113" y="580"/>
                  <a:pt x="112" y="575"/>
                  <a:pt x="115" y="571"/>
                </a:cubicBezTo>
                <a:close/>
                <a:moveTo>
                  <a:pt x="186" y="484"/>
                </a:moveTo>
                <a:lnTo>
                  <a:pt x="196" y="471"/>
                </a:lnTo>
                <a:lnTo>
                  <a:pt x="221" y="449"/>
                </a:lnTo>
                <a:cubicBezTo>
                  <a:pt x="224" y="446"/>
                  <a:pt x="229" y="446"/>
                  <a:pt x="232" y="450"/>
                </a:cubicBezTo>
                <a:cubicBezTo>
                  <a:pt x="235" y="453"/>
                  <a:pt x="235" y="458"/>
                  <a:pt x="231" y="461"/>
                </a:cubicBezTo>
                <a:lnTo>
                  <a:pt x="209" y="482"/>
                </a:lnTo>
                <a:lnTo>
                  <a:pt x="198" y="494"/>
                </a:lnTo>
                <a:cubicBezTo>
                  <a:pt x="195" y="497"/>
                  <a:pt x="190" y="498"/>
                  <a:pt x="187" y="495"/>
                </a:cubicBezTo>
                <a:cubicBezTo>
                  <a:pt x="183" y="492"/>
                  <a:pt x="183" y="487"/>
                  <a:pt x="186" y="484"/>
                </a:cubicBezTo>
                <a:close/>
                <a:moveTo>
                  <a:pt x="268" y="406"/>
                </a:moveTo>
                <a:lnTo>
                  <a:pt x="278" y="397"/>
                </a:lnTo>
                <a:lnTo>
                  <a:pt x="306" y="375"/>
                </a:lnTo>
                <a:cubicBezTo>
                  <a:pt x="310" y="373"/>
                  <a:pt x="315" y="374"/>
                  <a:pt x="317" y="377"/>
                </a:cubicBezTo>
                <a:cubicBezTo>
                  <a:pt x="320" y="381"/>
                  <a:pt x="319" y="386"/>
                  <a:pt x="316" y="388"/>
                </a:cubicBezTo>
                <a:lnTo>
                  <a:pt x="289" y="408"/>
                </a:lnTo>
                <a:lnTo>
                  <a:pt x="279" y="418"/>
                </a:lnTo>
                <a:cubicBezTo>
                  <a:pt x="275" y="421"/>
                  <a:pt x="270" y="420"/>
                  <a:pt x="267" y="417"/>
                </a:cubicBezTo>
                <a:cubicBezTo>
                  <a:pt x="264" y="414"/>
                  <a:pt x="265" y="409"/>
                  <a:pt x="268" y="406"/>
                </a:cubicBezTo>
                <a:close/>
                <a:moveTo>
                  <a:pt x="357" y="337"/>
                </a:moveTo>
                <a:lnTo>
                  <a:pt x="371" y="327"/>
                </a:lnTo>
                <a:lnTo>
                  <a:pt x="398" y="310"/>
                </a:lnTo>
                <a:cubicBezTo>
                  <a:pt x="402" y="308"/>
                  <a:pt x="407" y="309"/>
                  <a:pt x="409" y="313"/>
                </a:cubicBezTo>
                <a:cubicBezTo>
                  <a:pt x="411" y="317"/>
                  <a:pt x="410" y="322"/>
                  <a:pt x="406" y="324"/>
                </a:cubicBezTo>
                <a:lnTo>
                  <a:pt x="380" y="340"/>
                </a:lnTo>
                <a:lnTo>
                  <a:pt x="367" y="350"/>
                </a:lnTo>
                <a:cubicBezTo>
                  <a:pt x="363" y="353"/>
                  <a:pt x="358" y="352"/>
                  <a:pt x="356" y="348"/>
                </a:cubicBezTo>
                <a:cubicBezTo>
                  <a:pt x="353" y="345"/>
                  <a:pt x="354" y="340"/>
                  <a:pt x="357" y="337"/>
                </a:cubicBezTo>
                <a:close/>
                <a:moveTo>
                  <a:pt x="453" y="277"/>
                </a:moveTo>
                <a:lnTo>
                  <a:pt x="475" y="264"/>
                </a:lnTo>
                <a:lnTo>
                  <a:pt x="495" y="253"/>
                </a:lnTo>
                <a:cubicBezTo>
                  <a:pt x="499" y="251"/>
                  <a:pt x="504" y="253"/>
                  <a:pt x="506" y="257"/>
                </a:cubicBezTo>
                <a:cubicBezTo>
                  <a:pt x="508" y="261"/>
                  <a:pt x="507" y="266"/>
                  <a:pt x="503" y="268"/>
                </a:cubicBezTo>
                <a:lnTo>
                  <a:pt x="484" y="277"/>
                </a:lnTo>
                <a:lnTo>
                  <a:pt x="461" y="291"/>
                </a:lnTo>
                <a:cubicBezTo>
                  <a:pt x="457" y="293"/>
                  <a:pt x="453" y="292"/>
                  <a:pt x="450" y="288"/>
                </a:cubicBezTo>
                <a:cubicBezTo>
                  <a:pt x="448" y="284"/>
                  <a:pt x="449" y="279"/>
                  <a:pt x="453" y="277"/>
                </a:cubicBezTo>
                <a:close/>
                <a:moveTo>
                  <a:pt x="552" y="224"/>
                </a:moveTo>
                <a:lnTo>
                  <a:pt x="590" y="205"/>
                </a:lnTo>
                <a:lnTo>
                  <a:pt x="596" y="203"/>
                </a:lnTo>
                <a:cubicBezTo>
                  <a:pt x="600" y="201"/>
                  <a:pt x="605" y="203"/>
                  <a:pt x="606" y="207"/>
                </a:cubicBezTo>
                <a:cubicBezTo>
                  <a:pt x="608" y="211"/>
                  <a:pt x="606" y="216"/>
                  <a:pt x="602" y="217"/>
                </a:cubicBezTo>
                <a:lnTo>
                  <a:pt x="597" y="220"/>
                </a:lnTo>
                <a:lnTo>
                  <a:pt x="560" y="239"/>
                </a:lnTo>
                <a:cubicBezTo>
                  <a:pt x="556" y="241"/>
                  <a:pt x="551" y="239"/>
                  <a:pt x="549" y="235"/>
                </a:cubicBezTo>
                <a:cubicBezTo>
                  <a:pt x="547" y="231"/>
                  <a:pt x="549" y="226"/>
                  <a:pt x="552" y="224"/>
                </a:cubicBezTo>
                <a:close/>
                <a:moveTo>
                  <a:pt x="655" y="178"/>
                </a:moveTo>
                <a:lnTo>
                  <a:pt x="699" y="159"/>
                </a:lnTo>
                <a:cubicBezTo>
                  <a:pt x="703" y="158"/>
                  <a:pt x="708" y="160"/>
                  <a:pt x="710" y="164"/>
                </a:cubicBezTo>
                <a:cubicBezTo>
                  <a:pt x="712" y="168"/>
                  <a:pt x="710" y="172"/>
                  <a:pt x="706" y="174"/>
                </a:cubicBezTo>
                <a:lnTo>
                  <a:pt x="661" y="193"/>
                </a:lnTo>
                <a:cubicBezTo>
                  <a:pt x="657" y="194"/>
                  <a:pt x="652" y="193"/>
                  <a:pt x="651" y="188"/>
                </a:cubicBezTo>
                <a:cubicBezTo>
                  <a:pt x="649" y="184"/>
                  <a:pt x="651" y="180"/>
                  <a:pt x="655" y="178"/>
                </a:cubicBezTo>
                <a:close/>
                <a:moveTo>
                  <a:pt x="760" y="138"/>
                </a:moveTo>
                <a:lnTo>
                  <a:pt x="806" y="122"/>
                </a:lnTo>
                <a:cubicBezTo>
                  <a:pt x="810" y="121"/>
                  <a:pt x="814" y="123"/>
                  <a:pt x="816" y="127"/>
                </a:cubicBezTo>
                <a:cubicBezTo>
                  <a:pt x="817" y="131"/>
                  <a:pt x="815" y="136"/>
                  <a:pt x="811" y="137"/>
                </a:cubicBezTo>
                <a:lnTo>
                  <a:pt x="765" y="153"/>
                </a:lnTo>
                <a:cubicBezTo>
                  <a:pt x="761" y="154"/>
                  <a:pt x="757" y="152"/>
                  <a:pt x="755" y="148"/>
                </a:cubicBezTo>
                <a:cubicBezTo>
                  <a:pt x="754" y="144"/>
                  <a:pt x="756" y="139"/>
                  <a:pt x="760" y="138"/>
                </a:cubicBezTo>
                <a:close/>
                <a:moveTo>
                  <a:pt x="867" y="103"/>
                </a:moveTo>
                <a:lnTo>
                  <a:pt x="914" y="90"/>
                </a:lnTo>
                <a:cubicBezTo>
                  <a:pt x="918" y="89"/>
                  <a:pt x="922" y="92"/>
                  <a:pt x="924" y="96"/>
                </a:cubicBezTo>
                <a:cubicBezTo>
                  <a:pt x="925" y="100"/>
                  <a:pt x="922" y="105"/>
                  <a:pt x="918" y="106"/>
                </a:cubicBezTo>
                <a:lnTo>
                  <a:pt x="871" y="118"/>
                </a:lnTo>
                <a:cubicBezTo>
                  <a:pt x="867" y="119"/>
                  <a:pt x="863" y="117"/>
                  <a:pt x="862" y="113"/>
                </a:cubicBezTo>
                <a:cubicBezTo>
                  <a:pt x="860" y="108"/>
                  <a:pt x="863" y="104"/>
                  <a:pt x="867" y="103"/>
                </a:cubicBezTo>
                <a:close/>
                <a:moveTo>
                  <a:pt x="976" y="74"/>
                </a:moveTo>
                <a:lnTo>
                  <a:pt x="988" y="71"/>
                </a:lnTo>
                <a:lnTo>
                  <a:pt x="1023" y="63"/>
                </a:lnTo>
                <a:cubicBezTo>
                  <a:pt x="1027" y="63"/>
                  <a:pt x="1032" y="65"/>
                  <a:pt x="1032" y="70"/>
                </a:cubicBezTo>
                <a:cubicBezTo>
                  <a:pt x="1033" y="74"/>
                  <a:pt x="1031" y="78"/>
                  <a:pt x="1026" y="79"/>
                </a:cubicBezTo>
                <a:lnTo>
                  <a:pt x="993" y="86"/>
                </a:lnTo>
                <a:lnTo>
                  <a:pt x="980" y="90"/>
                </a:lnTo>
                <a:cubicBezTo>
                  <a:pt x="976" y="91"/>
                  <a:pt x="971" y="88"/>
                  <a:pt x="970" y="84"/>
                </a:cubicBezTo>
                <a:cubicBezTo>
                  <a:pt x="969" y="80"/>
                  <a:pt x="971" y="75"/>
                  <a:pt x="976" y="74"/>
                </a:cubicBezTo>
                <a:close/>
                <a:moveTo>
                  <a:pt x="1086" y="50"/>
                </a:moveTo>
                <a:lnTo>
                  <a:pt x="1133" y="40"/>
                </a:lnTo>
                <a:cubicBezTo>
                  <a:pt x="1137" y="40"/>
                  <a:pt x="1141" y="42"/>
                  <a:pt x="1142" y="47"/>
                </a:cubicBezTo>
                <a:cubicBezTo>
                  <a:pt x="1143" y="51"/>
                  <a:pt x="1140" y="55"/>
                  <a:pt x="1136" y="56"/>
                </a:cubicBezTo>
                <a:lnTo>
                  <a:pt x="1136" y="56"/>
                </a:lnTo>
                <a:lnTo>
                  <a:pt x="1089" y="66"/>
                </a:lnTo>
                <a:cubicBezTo>
                  <a:pt x="1085" y="67"/>
                  <a:pt x="1080" y="64"/>
                  <a:pt x="1079" y="60"/>
                </a:cubicBezTo>
                <a:cubicBezTo>
                  <a:pt x="1079" y="55"/>
                  <a:pt x="1081" y="51"/>
                  <a:pt x="1086" y="50"/>
                </a:cubicBezTo>
                <a:close/>
                <a:moveTo>
                  <a:pt x="1197" y="31"/>
                </a:moveTo>
                <a:lnTo>
                  <a:pt x="1244" y="24"/>
                </a:lnTo>
                <a:cubicBezTo>
                  <a:pt x="1249" y="24"/>
                  <a:pt x="1253" y="27"/>
                  <a:pt x="1253" y="31"/>
                </a:cubicBezTo>
                <a:cubicBezTo>
                  <a:pt x="1254" y="35"/>
                  <a:pt x="1251" y="40"/>
                  <a:pt x="1246" y="40"/>
                </a:cubicBezTo>
                <a:lnTo>
                  <a:pt x="1199" y="47"/>
                </a:lnTo>
                <a:cubicBezTo>
                  <a:pt x="1194" y="48"/>
                  <a:pt x="1190" y="45"/>
                  <a:pt x="1190" y="40"/>
                </a:cubicBezTo>
                <a:cubicBezTo>
                  <a:pt x="1189" y="36"/>
                  <a:pt x="1192" y="32"/>
                  <a:pt x="1197" y="31"/>
                </a:cubicBezTo>
                <a:close/>
                <a:moveTo>
                  <a:pt x="1308" y="16"/>
                </a:moveTo>
                <a:lnTo>
                  <a:pt x="1356" y="12"/>
                </a:lnTo>
                <a:cubicBezTo>
                  <a:pt x="1360" y="12"/>
                  <a:pt x="1364" y="15"/>
                  <a:pt x="1365" y="20"/>
                </a:cubicBezTo>
                <a:cubicBezTo>
                  <a:pt x="1365" y="24"/>
                  <a:pt x="1362" y="28"/>
                  <a:pt x="1357" y="28"/>
                </a:cubicBezTo>
                <a:lnTo>
                  <a:pt x="1309" y="32"/>
                </a:lnTo>
                <a:cubicBezTo>
                  <a:pt x="1305" y="32"/>
                  <a:pt x="1301" y="29"/>
                  <a:pt x="1301" y="25"/>
                </a:cubicBezTo>
                <a:cubicBezTo>
                  <a:pt x="1300" y="20"/>
                  <a:pt x="1304" y="17"/>
                  <a:pt x="1308" y="16"/>
                </a:cubicBezTo>
                <a:close/>
                <a:moveTo>
                  <a:pt x="1420" y="7"/>
                </a:moveTo>
                <a:lnTo>
                  <a:pt x="1452" y="4"/>
                </a:lnTo>
                <a:lnTo>
                  <a:pt x="1468" y="4"/>
                </a:lnTo>
                <a:cubicBezTo>
                  <a:pt x="1473" y="4"/>
                  <a:pt x="1476" y="7"/>
                  <a:pt x="1476" y="12"/>
                </a:cubicBezTo>
                <a:cubicBezTo>
                  <a:pt x="1477" y="16"/>
                  <a:pt x="1473" y="20"/>
                  <a:pt x="1469" y="20"/>
                </a:cubicBezTo>
                <a:lnTo>
                  <a:pt x="1453" y="20"/>
                </a:lnTo>
                <a:lnTo>
                  <a:pt x="1421" y="23"/>
                </a:lnTo>
                <a:cubicBezTo>
                  <a:pt x="1417" y="23"/>
                  <a:pt x="1413" y="20"/>
                  <a:pt x="1413" y="16"/>
                </a:cubicBezTo>
                <a:cubicBezTo>
                  <a:pt x="1412" y="11"/>
                  <a:pt x="1415" y="7"/>
                  <a:pt x="1420" y="7"/>
                </a:cubicBezTo>
                <a:close/>
                <a:moveTo>
                  <a:pt x="1532" y="2"/>
                </a:moveTo>
                <a:lnTo>
                  <a:pt x="1580" y="1"/>
                </a:lnTo>
                <a:cubicBezTo>
                  <a:pt x="1585" y="0"/>
                  <a:pt x="1588" y="4"/>
                  <a:pt x="1589" y="8"/>
                </a:cubicBezTo>
                <a:cubicBezTo>
                  <a:pt x="1589" y="13"/>
                  <a:pt x="1585" y="16"/>
                  <a:pt x="1581" y="17"/>
                </a:cubicBezTo>
                <a:lnTo>
                  <a:pt x="1533" y="18"/>
                </a:lnTo>
                <a:cubicBezTo>
                  <a:pt x="1528" y="18"/>
                  <a:pt x="1525" y="15"/>
                  <a:pt x="1525" y="10"/>
                </a:cubicBezTo>
                <a:cubicBezTo>
                  <a:pt x="1524" y="6"/>
                  <a:pt x="1528" y="2"/>
                  <a:pt x="1532" y="2"/>
                </a:cubicBezTo>
                <a:close/>
                <a:moveTo>
                  <a:pt x="1645" y="0"/>
                </a:moveTo>
                <a:lnTo>
                  <a:pt x="1693" y="2"/>
                </a:lnTo>
                <a:cubicBezTo>
                  <a:pt x="1697" y="2"/>
                  <a:pt x="1701" y="6"/>
                  <a:pt x="1701" y="10"/>
                </a:cubicBezTo>
                <a:cubicBezTo>
                  <a:pt x="1700" y="14"/>
                  <a:pt x="1697" y="18"/>
                  <a:pt x="1692" y="18"/>
                </a:cubicBezTo>
                <a:lnTo>
                  <a:pt x="1644" y="16"/>
                </a:lnTo>
                <a:cubicBezTo>
                  <a:pt x="1640" y="16"/>
                  <a:pt x="1636" y="12"/>
                  <a:pt x="1637" y="8"/>
                </a:cubicBezTo>
                <a:cubicBezTo>
                  <a:pt x="1637" y="4"/>
                  <a:pt x="1640" y="0"/>
                  <a:pt x="1645" y="0"/>
                </a:cubicBezTo>
                <a:close/>
                <a:moveTo>
                  <a:pt x="1757" y="4"/>
                </a:moveTo>
                <a:lnTo>
                  <a:pt x="1782" y="4"/>
                </a:lnTo>
                <a:lnTo>
                  <a:pt x="1805" y="6"/>
                </a:lnTo>
                <a:cubicBezTo>
                  <a:pt x="1810" y="7"/>
                  <a:pt x="1813" y="11"/>
                  <a:pt x="1813" y="15"/>
                </a:cubicBezTo>
                <a:cubicBezTo>
                  <a:pt x="1812" y="19"/>
                  <a:pt x="1808" y="23"/>
                  <a:pt x="1804" y="22"/>
                </a:cubicBezTo>
                <a:lnTo>
                  <a:pt x="1781" y="20"/>
                </a:lnTo>
                <a:lnTo>
                  <a:pt x="1756" y="20"/>
                </a:lnTo>
                <a:cubicBezTo>
                  <a:pt x="1752" y="20"/>
                  <a:pt x="1748" y="16"/>
                  <a:pt x="1749" y="11"/>
                </a:cubicBezTo>
                <a:cubicBezTo>
                  <a:pt x="1749" y="7"/>
                  <a:pt x="1752" y="4"/>
                  <a:pt x="1757" y="4"/>
                </a:cubicBezTo>
                <a:close/>
                <a:moveTo>
                  <a:pt x="1869" y="12"/>
                </a:moveTo>
                <a:lnTo>
                  <a:pt x="1917" y="16"/>
                </a:lnTo>
                <a:cubicBezTo>
                  <a:pt x="1921" y="16"/>
                  <a:pt x="1925" y="20"/>
                  <a:pt x="1924" y="24"/>
                </a:cubicBezTo>
                <a:cubicBezTo>
                  <a:pt x="1924" y="29"/>
                  <a:pt x="1920" y="32"/>
                  <a:pt x="1916" y="31"/>
                </a:cubicBezTo>
                <a:lnTo>
                  <a:pt x="1868" y="28"/>
                </a:lnTo>
                <a:cubicBezTo>
                  <a:pt x="1863" y="27"/>
                  <a:pt x="1860" y="23"/>
                  <a:pt x="1860" y="19"/>
                </a:cubicBezTo>
                <a:cubicBezTo>
                  <a:pt x="1861" y="15"/>
                  <a:pt x="1865" y="11"/>
                  <a:pt x="1869" y="12"/>
                </a:cubicBezTo>
                <a:close/>
                <a:moveTo>
                  <a:pt x="1981" y="23"/>
                </a:moveTo>
                <a:lnTo>
                  <a:pt x="2029" y="30"/>
                </a:lnTo>
                <a:cubicBezTo>
                  <a:pt x="2033" y="31"/>
                  <a:pt x="2036" y="35"/>
                  <a:pt x="2035" y="39"/>
                </a:cubicBezTo>
                <a:cubicBezTo>
                  <a:pt x="2035" y="43"/>
                  <a:pt x="2031" y="46"/>
                  <a:pt x="2026" y="46"/>
                </a:cubicBezTo>
                <a:lnTo>
                  <a:pt x="1979" y="39"/>
                </a:lnTo>
                <a:cubicBezTo>
                  <a:pt x="1974" y="38"/>
                  <a:pt x="1971" y="34"/>
                  <a:pt x="1972" y="30"/>
                </a:cubicBezTo>
                <a:cubicBezTo>
                  <a:pt x="1973" y="26"/>
                  <a:pt x="1977" y="23"/>
                  <a:pt x="1981" y="23"/>
                </a:cubicBezTo>
                <a:close/>
                <a:moveTo>
                  <a:pt x="2092" y="39"/>
                </a:moveTo>
                <a:lnTo>
                  <a:pt x="2097" y="40"/>
                </a:lnTo>
                <a:lnTo>
                  <a:pt x="2140" y="49"/>
                </a:lnTo>
                <a:cubicBezTo>
                  <a:pt x="2144" y="50"/>
                  <a:pt x="2147" y="54"/>
                  <a:pt x="2146" y="58"/>
                </a:cubicBezTo>
                <a:cubicBezTo>
                  <a:pt x="2145" y="62"/>
                  <a:pt x="2141" y="65"/>
                  <a:pt x="2136" y="64"/>
                </a:cubicBezTo>
                <a:lnTo>
                  <a:pt x="2094" y="55"/>
                </a:lnTo>
                <a:lnTo>
                  <a:pt x="2090" y="55"/>
                </a:lnTo>
                <a:cubicBezTo>
                  <a:pt x="2085" y="54"/>
                  <a:pt x="2082" y="50"/>
                  <a:pt x="2083" y="46"/>
                </a:cubicBezTo>
                <a:cubicBezTo>
                  <a:pt x="2084" y="41"/>
                  <a:pt x="2088" y="38"/>
                  <a:pt x="2092" y="39"/>
                </a:cubicBezTo>
                <a:close/>
                <a:moveTo>
                  <a:pt x="2202" y="62"/>
                </a:moveTo>
                <a:lnTo>
                  <a:pt x="2244" y="71"/>
                </a:lnTo>
                <a:lnTo>
                  <a:pt x="2250" y="72"/>
                </a:lnTo>
                <a:cubicBezTo>
                  <a:pt x="2254" y="73"/>
                  <a:pt x="2256" y="78"/>
                  <a:pt x="2255" y="82"/>
                </a:cubicBezTo>
                <a:cubicBezTo>
                  <a:pt x="2254" y="86"/>
                  <a:pt x="2250" y="89"/>
                  <a:pt x="2246" y="88"/>
                </a:cubicBezTo>
                <a:lnTo>
                  <a:pt x="2241" y="86"/>
                </a:lnTo>
                <a:lnTo>
                  <a:pt x="2199" y="77"/>
                </a:lnTo>
                <a:cubicBezTo>
                  <a:pt x="2195" y="77"/>
                  <a:pt x="2192" y="72"/>
                  <a:pt x="2193" y="68"/>
                </a:cubicBezTo>
                <a:cubicBezTo>
                  <a:pt x="2194" y="64"/>
                  <a:pt x="2198" y="61"/>
                  <a:pt x="2202" y="62"/>
                </a:cubicBezTo>
                <a:close/>
                <a:moveTo>
                  <a:pt x="2312" y="88"/>
                </a:moveTo>
                <a:lnTo>
                  <a:pt x="2358" y="101"/>
                </a:lnTo>
                <a:cubicBezTo>
                  <a:pt x="2362" y="102"/>
                  <a:pt x="2365" y="106"/>
                  <a:pt x="2364" y="110"/>
                </a:cubicBezTo>
                <a:cubicBezTo>
                  <a:pt x="2363" y="115"/>
                  <a:pt x="2358" y="117"/>
                  <a:pt x="2354" y="116"/>
                </a:cubicBezTo>
                <a:lnTo>
                  <a:pt x="2308" y="104"/>
                </a:lnTo>
                <a:cubicBezTo>
                  <a:pt x="2303" y="103"/>
                  <a:pt x="2301" y="98"/>
                  <a:pt x="2302" y="94"/>
                </a:cubicBezTo>
                <a:cubicBezTo>
                  <a:pt x="2303" y="90"/>
                  <a:pt x="2307" y="87"/>
                  <a:pt x="2312" y="88"/>
                </a:cubicBezTo>
                <a:close/>
                <a:moveTo>
                  <a:pt x="2420" y="119"/>
                </a:moveTo>
                <a:lnTo>
                  <a:pt x="2465" y="135"/>
                </a:lnTo>
                <a:cubicBezTo>
                  <a:pt x="2470" y="136"/>
                  <a:pt x="2472" y="141"/>
                  <a:pt x="2470" y="145"/>
                </a:cubicBezTo>
                <a:cubicBezTo>
                  <a:pt x="2469" y="149"/>
                  <a:pt x="2464" y="152"/>
                  <a:pt x="2460" y="150"/>
                </a:cubicBezTo>
                <a:lnTo>
                  <a:pt x="2415" y="135"/>
                </a:lnTo>
                <a:cubicBezTo>
                  <a:pt x="2411" y="133"/>
                  <a:pt x="2408" y="129"/>
                  <a:pt x="2410" y="124"/>
                </a:cubicBezTo>
                <a:cubicBezTo>
                  <a:pt x="2411" y="120"/>
                  <a:pt x="2416" y="118"/>
                  <a:pt x="2420" y="119"/>
                </a:cubicBezTo>
                <a:close/>
                <a:moveTo>
                  <a:pt x="2526" y="156"/>
                </a:moveTo>
                <a:lnTo>
                  <a:pt x="2571" y="175"/>
                </a:lnTo>
                <a:cubicBezTo>
                  <a:pt x="2575" y="177"/>
                  <a:pt x="2577" y="181"/>
                  <a:pt x="2575" y="185"/>
                </a:cubicBezTo>
                <a:cubicBezTo>
                  <a:pt x="2573" y="189"/>
                  <a:pt x="2568" y="191"/>
                  <a:pt x="2564" y="190"/>
                </a:cubicBezTo>
                <a:lnTo>
                  <a:pt x="2520" y="171"/>
                </a:lnTo>
                <a:cubicBezTo>
                  <a:pt x="2516" y="169"/>
                  <a:pt x="2514" y="165"/>
                  <a:pt x="2516" y="161"/>
                </a:cubicBezTo>
                <a:cubicBezTo>
                  <a:pt x="2518" y="157"/>
                  <a:pt x="2522" y="155"/>
                  <a:pt x="2526" y="156"/>
                </a:cubicBezTo>
                <a:close/>
                <a:moveTo>
                  <a:pt x="2630" y="200"/>
                </a:moveTo>
                <a:lnTo>
                  <a:pt x="2643" y="205"/>
                </a:lnTo>
                <a:lnTo>
                  <a:pt x="2673" y="221"/>
                </a:lnTo>
                <a:cubicBezTo>
                  <a:pt x="2677" y="223"/>
                  <a:pt x="2679" y="228"/>
                  <a:pt x="2677" y="232"/>
                </a:cubicBezTo>
                <a:cubicBezTo>
                  <a:pt x="2675" y="235"/>
                  <a:pt x="2670" y="237"/>
                  <a:pt x="2666" y="235"/>
                </a:cubicBezTo>
                <a:lnTo>
                  <a:pt x="2636" y="220"/>
                </a:lnTo>
                <a:lnTo>
                  <a:pt x="2623" y="214"/>
                </a:lnTo>
                <a:cubicBezTo>
                  <a:pt x="2619" y="213"/>
                  <a:pt x="2617" y="208"/>
                  <a:pt x="2619" y="204"/>
                </a:cubicBezTo>
                <a:cubicBezTo>
                  <a:pt x="2621" y="200"/>
                  <a:pt x="2626" y="198"/>
                  <a:pt x="2630" y="200"/>
                </a:cubicBezTo>
                <a:close/>
                <a:moveTo>
                  <a:pt x="2731" y="250"/>
                </a:moveTo>
                <a:lnTo>
                  <a:pt x="2757" y="263"/>
                </a:lnTo>
                <a:lnTo>
                  <a:pt x="2773" y="273"/>
                </a:lnTo>
                <a:cubicBezTo>
                  <a:pt x="2777" y="275"/>
                  <a:pt x="2778" y="280"/>
                  <a:pt x="2776" y="284"/>
                </a:cubicBezTo>
                <a:cubicBezTo>
                  <a:pt x="2774" y="288"/>
                  <a:pt x="2769" y="289"/>
                  <a:pt x="2765" y="287"/>
                </a:cubicBezTo>
                <a:lnTo>
                  <a:pt x="2750" y="278"/>
                </a:lnTo>
                <a:lnTo>
                  <a:pt x="2723" y="264"/>
                </a:lnTo>
                <a:cubicBezTo>
                  <a:pt x="2719" y="262"/>
                  <a:pt x="2718" y="257"/>
                  <a:pt x="2720" y="253"/>
                </a:cubicBezTo>
                <a:cubicBezTo>
                  <a:pt x="2722" y="249"/>
                  <a:pt x="2727" y="248"/>
                  <a:pt x="2731" y="250"/>
                </a:cubicBezTo>
                <a:close/>
                <a:moveTo>
                  <a:pt x="2828" y="306"/>
                </a:moveTo>
                <a:lnTo>
                  <a:pt x="2862" y="327"/>
                </a:lnTo>
                <a:lnTo>
                  <a:pt x="2869" y="332"/>
                </a:lnTo>
                <a:cubicBezTo>
                  <a:pt x="2873" y="335"/>
                  <a:pt x="2874" y="340"/>
                  <a:pt x="2871" y="343"/>
                </a:cubicBezTo>
                <a:cubicBezTo>
                  <a:pt x="2868" y="347"/>
                  <a:pt x="2863" y="348"/>
                  <a:pt x="2860" y="345"/>
                </a:cubicBezTo>
                <a:lnTo>
                  <a:pt x="2853" y="340"/>
                </a:lnTo>
                <a:lnTo>
                  <a:pt x="2820" y="320"/>
                </a:lnTo>
                <a:cubicBezTo>
                  <a:pt x="2816" y="318"/>
                  <a:pt x="2815" y="313"/>
                  <a:pt x="2817" y="309"/>
                </a:cubicBezTo>
                <a:cubicBezTo>
                  <a:pt x="2819" y="305"/>
                  <a:pt x="2824" y="304"/>
                  <a:pt x="2828" y="306"/>
                </a:cubicBezTo>
                <a:close/>
                <a:moveTo>
                  <a:pt x="2921" y="370"/>
                </a:moveTo>
                <a:lnTo>
                  <a:pt x="2955" y="396"/>
                </a:lnTo>
                <a:lnTo>
                  <a:pt x="2960" y="400"/>
                </a:lnTo>
                <a:cubicBezTo>
                  <a:pt x="2963" y="403"/>
                  <a:pt x="2963" y="408"/>
                  <a:pt x="2960" y="411"/>
                </a:cubicBezTo>
                <a:cubicBezTo>
                  <a:pt x="2957" y="415"/>
                  <a:pt x="2952" y="415"/>
                  <a:pt x="2949" y="412"/>
                </a:cubicBezTo>
                <a:lnTo>
                  <a:pt x="2946" y="409"/>
                </a:lnTo>
                <a:lnTo>
                  <a:pt x="2911" y="383"/>
                </a:lnTo>
                <a:cubicBezTo>
                  <a:pt x="2908" y="381"/>
                  <a:pt x="2907" y="376"/>
                  <a:pt x="2910" y="372"/>
                </a:cubicBezTo>
                <a:cubicBezTo>
                  <a:pt x="2912" y="369"/>
                  <a:pt x="2917" y="368"/>
                  <a:pt x="2921" y="370"/>
                </a:cubicBezTo>
                <a:close/>
                <a:moveTo>
                  <a:pt x="3007" y="444"/>
                </a:moveTo>
                <a:lnTo>
                  <a:pt x="3036" y="471"/>
                </a:lnTo>
                <a:lnTo>
                  <a:pt x="3042" y="478"/>
                </a:lnTo>
                <a:cubicBezTo>
                  <a:pt x="3045" y="481"/>
                  <a:pt x="3044" y="486"/>
                  <a:pt x="3041" y="489"/>
                </a:cubicBezTo>
                <a:cubicBezTo>
                  <a:pt x="3038" y="492"/>
                  <a:pt x="3033" y="491"/>
                  <a:pt x="3030" y="488"/>
                </a:cubicBezTo>
                <a:lnTo>
                  <a:pt x="3025" y="482"/>
                </a:lnTo>
                <a:lnTo>
                  <a:pt x="2996" y="455"/>
                </a:lnTo>
                <a:cubicBezTo>
                  <a:pt x="2993" y="452"/>
                  <a:pt x="2992" y="447"/>
                  <a:pt x="2995" y="444"/>
                </a:cubicBezTo>
                <a:cubicBezTo>
                  <a:pt x="2998" y="441"/>
                  <a:pt x="3003" y="441"/>
                  <a:pt x="3007" y="444"/>
                </a:cubicBezTo>
                <a:close/>
                <a:moveTo>
                  <a:pt x="3084" y="526"/>
                </a:moveTo>
                <a:lnTo>
                  <a:pt x="3105" y="550"/>
                </a:lnTo>
                <a:lnTo>
                  <a:pt x="3114" y="565"/>
                </a:lnTo>
                <a:cubicBezTo>
                  <a:pt x="3116" y="568"/>
                  <a:pt x="3115" y="573"/>
                  <a:pt x="3112" y="576"/>
                </a:cubicBezTo>
                <a:cubicBezTo>
                  <a:pt x="3108" y="578"/>
                  <a:pt x="3103" y="577"/>
                  <a:pt x="3101" y="573"/>
                </a:cubicBezTo>
                <a:lnTo>
                  <a:pt x="3092" y="561"/>
                </a:lnTo>
                <a:lnTo>
                  <a:pt x="3072" y="537"/>
                </a:lnTo>
                <a:cubicBezTo>
                  <a:pt x="3069" y="533"/>
                  <a:pt x="3069" y="528"/>
                  <a:pt x="3072" y="525"/>
                </a:cubicBezTo>
                <a:cubicBezTo>
                  <a:pt x="3076" y="522"/>
                  <a:pt x="3081" y="523"/>
                  <a:pt x="3084" y="526"/>
                </a:cubicBezTo>
                <a:close/>
                <a:moveTo>
                  <a:pt x="3149" y="618"/>
                </a:moveTo>
                <a:lnTo>
                  <a:pt x="3159" y="633"/>
                </a:lnTo>
                <a:cubicBezTo>
                  <a:pt x="3159" y="633"/>
                  <a:pt x="3160" y="634"/>
                  <a:pt x="3160" y="634"/>
                </a:cubicBezTo>
                <a:lnTo>
                  <a:pt x="3172" y="662"/>
                </a:lnTo>
                <a:cubicBezTo>
                  <a:pt x="3174" y="666"/>
                  <a:pt x="3172" y="670"/>
                  <a:pt x="3168" y="672"/>
                </a:cubicBezTo>
                <a:cubicBezTo>
                  <a:pt x="3164" y="674"/>
                  <a:pt x="3159" y="672"/>
                  <a:pt x="3158" y="668"/>
                </a:cubicBezTo>
                <a:lnTo>
                  <a:pt x="3145" y="641"/>
                </a:lnTo>
                <a:lnTo>
                  <a:pt x="3146" y="642"/>
                </a:lnTo>
                <a:lnTo>
                  <a:pt x="3136" y="627"/>
                </a:lnTo>
                <a:cubicBezTo>
                  <a:pt x="3133" y="623"/>
                  <a:pt x="3134" y="618"/>
                  <a:pt x="3138" y="616"/>
                </a:cubicBezTo>
                <a:cubicBezTo>
                  <a:pt x="3142" y="613"/>
                  <a:pt x="3147" y="614"/>
                  <a:pt x="3149" y="618"/>
                </a:cubicBezTo>
                <a:close/>
                <a:moveTo>
                  <a:pt x="3199" y="720"/>
                </a:moveTo>
                <a:lnTo>
                  <a:pt x="3199" y="720"/>
                </a:lnTo>
                <a:cubicBezTo>
                  <a:pt x="3199" y="721"/>
                  <a:pt x="3199" y="721"/>
                  <a:pt x="3199" y="721"/>
                </a:cubicBezTo>
                <a:lnTo>
                  <a:pt x="3212" y="767"/>
                </a:lnTo>
                <a:cubicBezTo>
                  <a:pt x="3213" y="772"/>
                  <a:pt x="3211" y="776"/>
                  <a:pt x="3207" y="777"/>
                </a:cubicBezTo>
                <a:cubicBezTo>
                  <a:pt x="3202" y="778"/>
                  <a:pt x="3198" y="776"/>
                  <a:pt x="3197" y="772"/>
                </a:cubicBezTo>
                <a:lnTo>
                  <a:pt x="3184" y="726"/>
                </a:lnTo>
                <a:lnTo>
                  <a:pt x="3184" y="727"/>
                </a:lnTo>
                <a:lnTo>
                  <a:pt x="3184" y="727"/>
                </a:lnTo>
                <a:cubicBezTo>
                  <a:pt x="3182" y="722"/>
                  <a:pt x="3184" y="718"/>
                  <a:pt x="3188" y="716"/>
                </a:cubicBezTo>
                <a:cubicBezTo>
                  <a:pt x="3192" y="714"/>
                  <a:pt x="3197" y="716"/>
                  <a:pt x="3199" y="720"/>
                </a:cubicBezTo>
                <a:close/>
                <a:moveTo>
                  <a:pt x="3226" y="831"/>
                </a:moveTo>
                <a:lnTo>
                  <a:pt x="3230" y="879"/>
                </a:lnTo>
                <a:cubicBezTo>
                  <a:pt x="3231" y="883"/>
                  <a:pt x="3227" y="887"/>
                  <a:pt x="3223" y="888"/>
                </a:cubicBezTo>
                <a:cubicBezTo>
                  <a:pt x="3219" y="888"/>
                  <a:pt x="3215" y="885"/>
                  <a:pt x="3214" y="880"/>
                </a:cubicBezTo>
                <a:lnTo>
                  <a:pt x="3210" y="832"/>
                </a:lnTo>
                <a:cubicBezTo>
                  <a:pt x="3210" y="828"/>
                  <a:pt x="3213" y="824"/>
                  <a:pt x="3217" y="824"/>
                </a:cubicBezTo>
                <a:cubicBezTo>
                  <a:pt x="3222" y="823"/>
                  <a:pt x="3226" y="827"/>
                  <a:pt x="3226" y="831"/>
                </a:cubicBezTo>
                <a:close/>
                <a:moveTo>
                  <a:pt x="3229" y="944"/>
                </a:moveTo>
                <a:lnTo>
                  <a:pt x="3225" y="992"/>
                </a:lnTo>
                <a:cubicBezTo>
                  <a:pt x="3224" y="996"/>
                  <a:pt x="3221" y="1000"/>
                  <a:pt x="3216" y="999"/>
                </a:cubicBezTo>
                <a:cubicBezTo>
                  <a:pt x="3212" y="999"/>
                  <a:pt x="3208" y="995"/>
                  <a:pt x="3209" y="991"/>
                </a:cubicBezTo>
                <a:lnTo>
                  <a:pt x="3213" y="943"/>
                </a:lnTo>
                <a:cubicBezTo>
                  <a:pt x="3213" y="938"/>
                  <a:pt x="3217" y="935"/>
                  <a:pt x="3222" y="935"/>
                </a:cubicBezTo>
                <a:cubicBezTo>
                  <a:pt x="3226" y="936"/>
                  <a:pt x="3229" y="940"/>
                  <a:pt x="3229" y="944"/>
                </a:cubicBezTo>
                <a:close/>
                <a:moveTo>
                  <a:pt x="3208" y="1055"/>
                </a:moveTo>
                <a:lnTo>
                  <a:pt x="3199" y="1087"/>
                </a:lnTo>
                <a:cubicBezTo>
                  <a:pt x="3199" y="1087"/>
                  <a:pt x="3199" y="1087"/>
                  <a:pt x="3199" y="1088"/>
                </a:cubicBezTo>
                <a:lnTo>
                  <a:pt x="3192" y="1102"/>
                </a:lnTo>
                <a:cubicBezTo>
                  <a:pt x="3190" y="1106"/>
                  <a:pt x="3186" y="1108"/>
                  <a:pt x="3182" y="1106"/>
                </a:cubicBezTo>
                <a:cubicBezTo>
                  <a:pt x="3178" y="1104"/>
                  <a:pt x="3176" y="1099"/>
                  <a:pt x="3178" y="1095"/>
                </a:cubicBezTo>
                <a:lnTo>
                  <a:pt x="3184" y="1081"/>
                </a:lnTo>
                <a:lnTo>
                  <a:pt x="3184" y="1082"/>
                </a:lnTo>
                <a:lnTo>
                  <a:pt x="3193" y="1051"/>
                </a:lnTo>
                <a:cubicBezTo>
                  <a:pt x="3194" y="1047"/>
                  <a:pt x="3198" y="1044"/>
                  <a:pt x="3202" y="1045"/>
                </a:cubicBezTo>
                <a:cubicBezTo>
                  <a:pt x="3207" y="1047"/>
                  <a:pt x="3209" y="1051"/>
                  <a:pt x="3208" y="1055"/>
                </a:cubicBezTo>
                <a:close/>
                <a:moveTo>
                  <a:pt x="3166" y="1160"/>
                </a:moveTo>
                <a:lnTo>
                  <a:pt x="3160" y="1173"/>
                </a:lnTo>
                <a:cubicBezTo>
                  <a:pt x="3160" y="1173"/>
                  <a:pt x="3159" y="1174"/>
                  <a:pt x="3159" y="1174"/>
                </a:cubicBezTo>
                <a:lnTo>
                  <a:pt x="3141" y="1202"/>
                </a:lnTo>
                <a:cubicBezTo>
                  <a:pt x="3138" y="1206"/>
                  <a:pt x="3133" y="1207"/>
                  <a:pt x="3130" y="1205"/>
                </a:cubicBezTo>
                <a:cubicBezTo>
                  <a:pt x="3126" y="1202"/>
                  <a:pt x="3125" y="1197"/>
                  <a:pt x="3127" y="1194"/>
                </a:cubicBezTo>
                <a:lnTo>
                  <a:pt x="3146" y="1165"/>
                </a:lnTo>
                <a:lnTo>
                  <a:pt x="3145" y="1166"/>
                </a:lnTo>
                <a:lnTo>
                  <a:pt x="3151" y="1153"/>
                </a:lnTo>
                <a:cubicBezTo>
                  <a:pt x="3153" y="1149"/>
                  <a:pt x="3158" y="1148"/>
                  <a:pt x="3162" y="1149"/>
                </a:cubicBezTo>
                <a:cubicBezTo>
                  <a:pt x="3166" y="1151"/>
                  <a:pt x="3167" y="1156"/>
                  <a:pt x="3166" y="1160"/>
                </a:cubicBezTo>
                <a:close/>
                <a:moveTo>
                  <a:pt x="3106" y="1256"/>
                </a:moveTo>
                <a:lnTo>
                  <a:pt x="3105" y="1257"/>
                </a:lnTo>
                <a:lnTo>
                  <a:pt x="3073" y="1293"/>
                </a:lnTo>
                <a:cubicBezTo>
                  <a:pt x="3071" y="1297"/>
                  <a:pt x="3066" y="1297"/>
                  <a:pt x="3062" y="1294"/>
                </a:cubicBezTo>
                <a:cubicBezTo>
                  <a:pt x="3059" y="1291"/>
                  <a:pt x="3059" y="1286"/>
                  <a:pt x="3061" y="1283"/>
                </a:cubicBezTo>
                <a:lnTo>
                  <a:pt x="3092" y="1248"/>
                </a:lnTo>
                <a:lnTo>
                  <a:pt x="3092" y="1247"/>
                </a:lnTo>
                <a:cubicBezTo>
                  <a:pt x="3095" y="1244"/>
                  <a:pt x="3100" y="1243"/>
                  <a:pt x="3103" y="1245"/>
                </a:cubicBezTo>
                <a:cubicBezTo>
                  <a:pt x="3107" y="1247"/>
                  <a:pt x="3108" y="1252"/>
                  <a:pt x="3106" y="1256"/>
                </a:cubicBezTo>
                <a:close/>
                <a:moveTo>
                  <a:pt x="3030" y="1342"/>
                </a:moveTo>
                <a:lnTo>
                  <a:pt x="2995" y="1374"/>
                </a:lnTo>
                <a:cubicBezTo>
                  <a:pt x="2992" y="1377"/>
                  <a:pt x="2987" y="1377"/>
                  <a:pt x="2984" y="1374"/>
                </a:cubicBezTo>
                <a:cubicBezTo>
                  <a:pt x="2981" y="1371"/>
                  <a:pt x="2981" y="1365"/>
                  <a:pt x="2984" y="1362"/>
                </a:cubicBezTo>
                <a:lnTo>
                  <a:pt x="3019" y="1330"/>
                </a:lnTo>
                <a:cubicBezTo>
                  <a:pt x="3023" y="1327"/>
                  <a:pt x="3028" y="1327"/>
                  <a:pt x="3031" y="1330"/>
                </a:cubicBezTo>
                <a:cubicBezTo>
                  <a:pt x="3034" y="1334"/>
                  <a:pt x="3033" y="1339"/>
                  <a:pt x="3030" y="1342"/>
                </a:cubicBezTo>
                <a:close/>
                <a:moveTo>
                  <a:pt x="2946" y="1417"/>
                </a:moveTo>
                <a:lnTo>
                  <a:pt x="2908" y="1446"/>
                </a:lnTo>
                <a:cubicBezTo>
                  <a:pt x="2904" y="1449"/>
                  <a:pt x="2899" y="1448"/>
                  <a:pt x="2897" y="1444"/>
                </a:cubicBezTo>
                <a:cubicBezTo>
                  <a:pt x="2894" y="1441"/>
                  <a:pt x="2895" y="1436"/>
                  <a:pt x="2898" y="1433"/>
                </a:cubicBezTo>
                <a:lnTo>
                  <a:pt x="2937" y="1405"/>
                </a:lnTo>
                <a:cubicBezTo>
                  <a:pt x="2940" y="1402"/>
                  <a:pt x="2946" y="1403"/>
                  <a:pt x="2948" y="1406"/>
                </a:cubicBezTo>
                <a:cubicBezTo>
                  <a:pt x="2951" y="1410"/>
                  <a:pt x="2950" y="1415"/>
                  <a:pt x="2946" y="1417"/>
                </a:cubicBezTo>
                <a:close/>
                <a:moveTo>
                  <a:pt x="2856" y="1484"/>
                </a:moveTo>
                <a:lnTo>
                  <a:pt x="2815" y="1509"/>
                </a:lnTo>
                <a:cubicBezTo>
                  <a:pt x="2811" y="1512"/>
                  <a:pt x="2806" y="1510"/>
                  <a:pt x="2804" y="1507"/>
                </a:cubicBezTo>
                <a:cubicBezTo>
                  <a:pt x="2801" y="1503"/>
                  <a:pt x="2802" y="1498"/>
                  <a:pt x="2806" y="1496"/>
                </a:cubicBezTo>
                <a:lnTo>
                  <a:pt x="2847" y="1470"/>
                </a:lnTo>
                <a:cubicBezTo>
                  <a:pt x="2851" y="1468"/>
                  <a:pt x="2856" y="1469"/>
                  <a:pt x="2858" y="1473"/>
                </a:cubicBezTo>
                <a:cubicBezTo>
                  <a:pt x="2860" y="1477"/>
                  <a:pt x="2859" y="1482"/>
                  <a:pt x="2856" y="1484"/>
                </a:cubicBezTo>
                <a:close/>
                <a:moveTo>
                  <a:pt x="2760" y="1543"/>
                </a:moveTo>
                <a:lnTo>
                  <a:pt x="2758" y="1544"/>
                </a:lnTo>
                <a:lnTo>
                  <a:pt x="2717" y="1565"/>
                </a:lnTo>
                <a:cubicBezTo>
                  <a:pt x="2713" y="1567"/>
                  <a:pt x="2708" y="1565"/>
                  <a:pt x="2706" y="1561"/>
                </a:cubicBezTo>
                <a:cubicBezTo>
                  <a:pt x="2704" y="1557"/>
                  <a:pt x="2705" y="1553"/>
                  <a:pt x="2709" y="1551"/>
                </a:cubicBezTo>
                <a:lnTo>
                  <a:pt x="2749" y="1531"/>
                </a:lnTo>
                <a:lnTo>
                  <a:pt x="2752" y="1529"/>
                </a:lnTo>
                <a:cubicBezTo>
                  <a:pt x="2755" y="1527"/>
                  <a:pt x="2760" y="1528"/>
                  <a:pt x="2763" y="1532"/>
                </a:cubicBezTo>
                <a:cubicBezTo>
                  <a:pt x="2765" y="1536"/>
                  <a:pt x="2764" y="1541"/>
                  <a:pt x="2760" y="1543"/>
                </a:cubicBezTo>
                <a:close/>
                <a:moveTo>
                  <a:pt x="2659" y="1594"/>
                </a:moveTo>
                <a:lnTo>
                  <a:pt x="2643" y="1602"/>
                </a:lnTo>
                <a:lnTo>
                  <a:pt x="2615" y="1613"/>
                </a:lnTo>
                <a:cubicBezTo>
                  <a:pt x="2611" y="1615"/>
                  <a:pt x="2606" y="1613"/>
                  <a:pt x="2604" y="1609"/>
                </a:cubicBezTo>
                <a:cubicBezTo>
                  <a:pt x="2603" y="1605"/>
                  <a:pt x="2605" y="1600"/>
                  <a:pt x="2609" y="1599"/>
                </a:cubicBezTo>
                <a:lnTo>
                  <a:pt x="2636" y="1587"/>
                </a:lnTo>
                <a:lnTo>
                  <a:pt x="2652" y="1579"/>
                </a:lnTo>
                <a:cubicBezTo>
                  <a:pt x="2656" y="1577"/>
                  <a:pt x="2661" y="1579"/>
                  <a:pt x="2663" y="1583"/>
                </a:cubicBezTo>
                <a:cubicBezTo>
                  <a:pt x="2665" y="1587"/>
                  <a:pt x="2663" y="1592"/>
                  <a:pt x="2659" y="1594"/>
                </a:cubicBezTo>
                <a:close/>
                <a:moveTo>
                  <a:pt x="2556" y="1638"/>
                </a:moveTo>
                <a:lnTo>
                  <a:pt x="2519" y="1654"/>
                </a:lnTo>
                <a:lnTo>
                  <a:pt x="2511" y="1656"/>
                </a:lnTo>
                <a:cubicBezTo>
                  <a:pt x="2507" y="1658"/>
                  <a:pt x="2502" y="1656"/>
                  <a:pt x="2501" y="1651"/>
                </a:cubicBezTo>
                <a:cubicBezTo>
                  <a:pt x="2499" y="1647"/>
                  <a:pt x="2502" y="1643"/>
                  <a:pt x="2506" y="1641"/>
                </a:cubicBezTo>
                <a:lnTo>
                  <a:pt x="2512" y="1639"/>
                </a:lnTo>
                <a:lnTo>
                  <a:pt x="2550" y="1623"/>
                </a:lnTo>
                <a:cubicBezTo>
                  <a:pt x="2554" y="1622"/>
                  <a:pt x="2558" y="1624"/>
                  <a:pt x="2560" y="1628"/>
                </a:cubicBezTo>
                <a:cubicBezTo>
                  <a:pt x="2562" y="1632"/>
                  <a:pt x="2560" y="1636"/>
                  <a:pt x="2556" y="1638"/>
                </a:cubicBezTo>
                <a:close/>
                <a:moveTo>
                  <a:pt x="2450" y="1677"/>
                </a:moveTo>
                <a:lnTo>
                  <a:pt x="2405" y="1693"/>
                </a:lnTo>
                <a:cubicBezTo>
                  <a:pt x="2401" y="1694"/>
                  <a:pt x="2396" y="1692"/>
                  <a:pt x="2395" y="1688"/>
                </a:cubicBezTo>
                <a:cubicBezTo>
                  <a:pt x="2393" y="1683"/>
                  <a:pt x="2395" y="1679"/>
                  <a:pt x="2400" y="1678"/>
                </a:cubicBezTo>
                <a:lnTo>
                  <a:pt x="2445" y="1662"/>
                </a:lnTo>
                <a:cubicBezTo>
                  <a:pt x="2449" y="1661"/>
                  <a:pt x="2454" y="1663"/>
                  <a:pt x="2455" y="1667"/>
                </a:cubicBezTo>
                <a:cubicBezTo>
                  <a:pt x="2457" y="1671"/>
                  <a:pt x="2454" y="1676"/>
                  <a:pt x="2450" y="1677"/>
                </a:cubicBezTo>
                <a:close/>
                <a:moveTo>
                  <a:pt x="2343" y="1711"/>
                </a:moveTo>
                <a:lnTo>
                  <a:pt x="2296" y="1723"/>
                </a:lnTo>
                <a:cubicBezTo>
                  <a:pt x="2292" y="1724"/>
                  <a:pt x="2288" y="1722"/>
                  <a:pt x="2287" y="1718"/>
                </a:cubicBezTo>
                <a:cubicBezTo>
                  <a:pt x="2285" y="1713"/>
                  <a:pt x="2288" y="1709"/>
                  <a:pt x="2292" y="1708"/>
                </a:cubicBezTo>
                <a:lnTo>
                  <a:pt x="2339" y="1695"/>
                </a:lnTo>
                <a:cubicBezTo>
                  <a:pt x="2343" y="1694"/>
                  <a:pt x="2347" y="1697"/>
                  <a:pt x="2348" y="1701"/>
                </a:cubicBezTo>
                <a:cubicBezTo>
                  <a:pt x="2350" y="1705"/>
                  <a:pt x="2347" y="1710"/>
                  <a:pt x="2343" y="1711"/>
                </a:cubicBezTo>
                <a:close/>
                <a:moveTo>
                  <a:pt x="2234" y="1739"/>
                </a:moveTo>
                <a:lnTo>
                  <a:pt x="2187" y="1749"/>
                </a:lnTo>
                <a:cubicBezTo>
                  <a:pt x="2183" y="1750"/>
                  <a:pt x="2178" y="1747"/>
                  <a:pt x="2177" y="1743"/>
                </a:cubicBezTo>
                <a:cubicBezTo>
                  <a:pt x="2177" y="1738"/>
                  <a:pt x="2179" y="1734"/>
                  <a:pt x="2184" y="1733"/>
                </a:cubicBezTo>
                <a:lnTo>
                  <a:pt x="2231" y="1724"/>
                </a:lnTo>
                <a:cubicBezTo>
                  <a:pt x="2235" y="1723"/>
                  <a:pt x="2239" y="1726"/>
                  <a:pt x="2240" y="1730"/>
                </a:cubicBezTo>
                <a:cubicBezTo>
                  <a:pt x="2241" y="1734"/>
                  <a:pt x="2238" y="1738"/>
                  <a:pt x="2234" y="1739"/>
                </a:cubicBezTo>
                <a:close/>
                <a:moveTo>
                  <a:pt x="2124" y="1762"/>
                </a:moveTo>
                <a:lnTo>
                  <a:pt x="2097" y="1767"/>
                </a:lnTo>
                <a:lnTo>
                  <a:pt x="2076" y="1770"/>
                </a:lnTo>
                <a:cubicBezTo>
                  <a:pt x="2072" y="1771"/>
                  <a:pt x="2068" y="1768"/>
                  <a:pt x="2067" y="1763"/>
                </a:cubicBezTo>
                <a:cubicBezTo>
                  <a:pt x="2067" y="1759"/>
                  <a:pt x="2070" y="1755"/>
                  <a:pt x="2074" y="1754"/>
                </a:cubicBezTo>
                <a:lnTo>
                  <a:pt x="2094" y="1752"/>
                </a:lnTo>
                <a:lnTo>
                  <a:pt x="2121" y="1746"/>
                </a:lnTo>
                <a:cubicBezTo>
                  <a:pt x="2125" y="1745"/>
                  <a:pt x="2129" y="1748"/>
                  <a:pt x="2130" y="1752"/>
                </a:cubicBezTo>
                <a:cubicBezTo>
                  <a:pt x="2131" y="1757"/>
                  <a:pt x="2128" y="1761"/>
                  <a:pt x="2124" y="1762"/>
                </a:cubicBezTo>
                <a:close/>
                <a:moveTo>
                  <a:pt x="2013" y="1779"/>
                </a:moveTo>
                <a:lnTo>
                  <a:pt x="1965" y="1786"/>
                </a:lnTo>
                <a:cubicBezTo>
                  <a:pt x="1961" y="1787"/>
                  <a:pt x="1957" y="1784"/>
                  <a:pt x="1956" y="1779"/>
                </a:cubicBezTo>
                <a:cubicBezTo>
                  <a:pt x="1956" y="1775"/>
                  <a:pt x="1959" y="1771"/>
                  <a:pt x="1963" y="1770"/>
                </a:cubicBezTo>
                <a:lnTo>
                  <a:pt x="2011" y="1763"/>
                </a:lnTo>
                <a:cubicBezTo>
                  <a:pt x="2015" y="1763"/>
                  <a:pt x="2019" y="1766"/>
                  <a:pt x="2020" y="1770"/>
                </a:cubicBezTo>
                <a:cubicBezTo>
                  <a:pt x="2020" y="1775"/>
                  <a:pt x="2017" y="1779"/>
                  <a:pt x="2013" y="1779"/>
                </a:cubicBezTo>
                <a:close/>
                <a:moveTo>
                  <a:pt x="1901" y="1793"/>
                </a:moveTo>
                <a:lnTo>
                  <a:pt x="1853" y="1797"/>
                </a:lnTo>
                <a:cubicBezTo>
                  <a:pt x="1849" y="1797"/>
                  <a:pt x="1845" y="1794"/>
                  <a:pt x="1845" y="1789"/>
                </a:cubicBezTo>
                <a:cubicBezTo>
                  <a:pt x="1844" y="1785"/>
                  <a:pt x="1848" y="1781"/>
                  <a:pt x="1852" y="1781"/>
                </a:cubicBezTo>
                <a:lnTo>
                  <a:pt x="1900" y="1777"/>
                </a:lnTo>
                <a:cubicBezTo>
                  <a:pt x="1904" y="1776"/>
                  <a:pt x="1908" y="1780"/>
                  <a:pt x="1908" y="1784"/>
                </a:cubicBezTo>
                <a:cubicBezTo>
                  <a:pt x="1909" y="1788"/>
                  <a:pt x="1906" y="1792"/>
                  <a:pt x="1901" y="1793"/>
                </a:cubicBezTo>
                <a:close/>
                <a:moveTo>
                  <a:pt x="1789" y="1802"/>
                </a:moveTo>
                <a:lnTo>
                  <a:pt x="1782" y="1802"/>
                </a:lnTo>
                <a:lnTo>
                  <a:pt x="1741" y="1804"/>
                </a:lnTo>
                <a:cubicBezTo>
                  <a:pt x="1737" y="1804"/>
                  <a:pt x="1733" y="1800"/>
                  <a:pt x="1733" y="1796"/>
                </a:cubicBezTo>
                <a:cubicBezTo>
                  <a:pt x="1733" y="1792"/>
                  <a:pt x="1736" y="1788"/>
                  <a:pt x="1740" y="1788"/>
                </a:cubicBezTo>
                <a:lnTo>
                  <a:pt x="1781" y="1786"/>
                </a:lnTo>
                <a:lnTo>
                  <a:pt x="1788" y="1786"/>
                </a:lnTo>
                <a:cubicBezTo>
                  <a:pt x="1793" y="1786"/>
                  <a:pt x="1796" y="1789"/>
                  <a:pt x="1797" y="1793"/>
                </a:cubicBezTo>
                <a:cubicBezTo>
                  <a:pt x="1797" y="1798"/>
                  <a:pt x="1794" y="1801"/>
                  <a:pt x="1789" y="1802"/>
                </a:cubicBezTo>
                <a:close/>
                <a:moveTo>
                  <a:pt x="1677" y="1806"/>
                </a:moveTo>
                <a:lnTo>
                  <a:pt x="1629" y="1807"/>
                </a:lnTo>
                <a:cubicBezTo>
                  <a:pt x="1625" y="1807"/>
                  <a:pt x="1621" y="1804"/>
                  <a:pt x="1621" y="1799"/>
                </a:cubicBezTo>
                <a:cubicBezTo>
                  <a:pt x="1621" y="1795"/>
                  <a:pt x="1624" y="1791"/>
                  <a:pt x="1628" y="1791"/>
                </a:cubicBezTo>
                <a:lnTo>
                  <a:pt x="1676" y="1790"/>
                </a:lnTo>
                <a:cubicBezTo>
                  <a:pt x="1681" y="1790"/>
                  <a:pt x="1685" y="1793"/>
                  <a:pt x="1685" y="1797"/>
                </a:cubicBezTo>
                <a:cubicBezTo>
                  <a:pt x="1685" y="1802"/>
                  <a:pt x="1681" y="1806"/>
                  <a:pt x="1677" y="1806"/>
                </a:cubicBezTo>
                <a:close/>
                <a:moveTo>
                  <a:pt x="1564" y="1806"/>
                </a:moveTo>
                <a:lnTo>
                  <a:pt x="1516" y="1804"/>
                </a:lnTo>
                <a:cubicBezTo>
                  <a:pt x="1512" y="1804"/>
                  <a:pt x="1508" y="1801"/>
                  <a:pt x="1509" y="1796"/>
                </a:cubicBezTo>
                <a:cubicBezTo>
                  <a:pt x="1509" y="1792"/>
                  <a:pt x="1512" y="1788"/>
                  <a:pt x="1517" y="1788"/>
                </a:cubicBezTo>
                <a:lnTo>
                  <a:pt x="1565" y="1790"/>
                </a:lnTo>
                <a:cubicBezTo>
                  <a:pt x="1569" y="1790"/>
                  <a:pt x="1573" y="1794"/>
                  <a:pt x="1573" y="1798"/>
                </a:cubicBezTo>
                <a:cubicBezTo>
                  <a:pt x="1573" y="1803"/>
                  <a:pt x="1569" y="1806"/>
                  <a:pt x="1564" y="1806"/>
                </a:cubicBezTo>
                <a:close/>
                <a:moveTo>
                  <a:pt x="1452" y="1802"/>
                </a:moveTo>
                <a:lnTo>
                  <a:pt x="1452" y="1802"/>
                </a:lnTo>
                <a:lnTo>
                  <a:pt x="1404" y="1799"/>
                </a:lnTo>
                <a:cubicBezTo>
                  <a:pt x="1400" y="1798"/>
                  <a:pt x="1396" y="1794"/>
                  <a:pt x="1397" y="1790"/>
                </a:cubicBezTo>
                <a:cubicBezTo>
                  <a:pt x="1397" y="1786"/>
                  <a:pt x="1401" y="1782"/>
                  <a:pt x="1405" y="1783"/>
                </a:cubicBezTo>
                <a:lnTo>
                  <a:pt x="1453" y="1786"/>
                </a:lnTo>
                <a:lnTo>
                  <a:pt x="1453" y="1786"/>
                </a:lnTo>
                <a:cubicBezTo>
                  <a:pt x="1457" y="1787"/>
                  <a:pt x="1461" y="1790"/>
                  <a:pt x="1461" y="1795"/>
                </a:cubicBezTo>
                <a:cubicBezTo>
                  <a:pt x="1460" y="1799"/>
                  <a:pt x="1457" y="1803"/>
                  <a:pt x="1452" y="1802"/>
                </a:cubicBezTo>
                <a:close/>
                <a:moveTo>
                  <a:pt x="1340" y="1793"/>
                </a:moveTo>
                <a:lnTo>
                  <a:pt x="1292" y="1789"/>
                </a:lnTo>
                <a:cubicBezTo>
                  <a:pt x="1288" y="1789"/>
                  <a:pt x="1285" y="1785"/>
                  <a:pt x="1285" y="1781"/>
                </a:cubicBezTo>
                <a:cubicBezTo>
                  <a:pt x="1285" y="1776"/>
                  <a:pt x="1289" y="1773"/>
                  <a:pt x="1294" y="1774"/>
                </a:cubicBezTo>
                <a:lnTo>
                  <a:pt x="1341" y="1777"/>
                </a:lnTo>
                <a:cubicBezTo>
                  <a:pt x="1346" y="1778"/>
                  <a:pt x="1349" y="1782"/>
                  <a:pt x="1349" y="1786"/>
                </a:cubicBezTo>
                <a:cubicBezTo>
                  <a:pt x="1348" y="1790"/>
                  <a:pt x="1345" y="1794"/>
                  <a:pt x="1340" y="1793"/>
                </a:cubicBezTo>
                <a:close/>
                <a:moveTo>
                  <a:pt x="1228" y="1780"/>
                </a:moveTo>
                <a:lnTo>
                  <a:pt x="1181" y="1774"/>
                </a:lnTo>
                <a:cubicBezTo>
                  <a:pt x="1176" y="1773"/>
                  <a:pt x="1173" y="1769"/>
                  <a:pt x="1174" y="1765"/>
                </a:cubicBezTo>
                <a:cubicBezTo>
                  <a:pt x="1175" y="1760"/>
                  <a:pt x="1179" y="1757"/>
                  <a:pt x="1183" y="1758"/>
                </a:cubicBezTo>
                <a:lnTo>
                  <a:pt x="1231" y="1765"/>
                </a:lnTo>
                <a:cubicBezTo>
                  <a:pt x="1235" y="1765"/>
                  <a:pt x="1238" y="1769"/>
                  <a:pt x="1237" y="1774"/>
                </a:cubicBezTo>
                <a:cubicBezTo>
                  <a:pt x="1237" y="1778"/>
                  <a:pt x="1233" y="1781"/>
                  <a:pt x="1228" y="1780"/>
                </a:cubicBezTo>
                <a:close/>
                <a:moveTo>
                  <a:pt x="1117" y="1763"/>
                </a:moveTo>
                <a:lnTo>
                  <a:pt x="1070" y="1754"/>
                </a:lnTo>
                <a:cubicBezTo>
                  <a:pt x="1066" y="1753"/>
                  <a:pt x="1063" y="1749"/>
                  <a:pt x="1064" y="1744"/>
                </a:cubicBezTo>
                <a:cubicBezTo>
                  <a:pt x="1065" y="1740"/>
                  <a:pt x="1069" y="1737"/>
                  <a:pt x="1073" y="1738"/>
                </a:cubicBezTo>
                <a:lnTo>
                  <a:pt x="1120" y="1748"/>
                </a:lnTo>
                <a:cubicBezTo>
                  <a:pt x="1125" y="1748"/>
                  <a:pt x="1127" y="1753"/>
                  <a:pt x="1127" y="1757"/>
                </a:cubicBezTo>
                <a:cubicBezTo>
                  <a:pt x="1126" y="1761"/>
                  <a:pt x="1121" y="1764"/>
                  <a:pt x="1117" y="1763"/>
                </a:cubicBezTo>
                <a:close/>
                <a:moveTo>
                  <a:pt x="1007" y="1741"/>
                </a:moveTo>
                <a:lnTo>
                  <a:pt x="989" y="1737"/>
                </a:lnTo>
                <a:lnTo>
                  <a:pt x="960" y="1730"/>
                </a:lnTo>
                <a:cubicBezTo>
                  <a:pt x="956" y="1728"/>
                  <a:pt x="953" y="1724"/>
                  <a:pt x="954" y="1720"/>
                </a:cubicBezTo>
                <a:cubicBezTo>
                  <a:pt x="956" y="1715"/>
                  <a:pt x="960" y="1713"/>
                  <a:pt x="964" y="1714"/>
                </a:cubicBezTo>
                <a:lnTo>
                  <a:pt x="992" y="1722"/>
                </a:lnTo>
                <a:lnTo>
                  <a:pt x="1010" y="1725"/>
                </a:lnTo>
                <a:cubicBezTo>
                  <a:pt x="1015" y="1726"/>
                  <a:pt x="1018" y="1730"/>
                  <a:pt x="1017" y="1735"/>
                </a:cubicBezTo>
                <a:cubicBezTo>
                  <a:pt x="1016" y="1739"/>
                  <a:pt x="1012" y="1742"/>
                  <a:pt x="1007" y="1741"/>
                </a:cubicBezTo>
                <a:close/>
                <a:moveTo>
                  <a:pt x="898" y="1713"/>
                </a:moveTo>
                <a:lnTo>
                  <a:pt x="852" y="1700"/>
                </a:lnTo>
                <a:cubicBezTo>
                  <a:pt x="848" y="1699"/>
                  <a:pt x="845" y="1695"/>
                  <a:pt x="846" y="1690"/>
                </a:cubicBezTo>
                <a:cubicBezTo>
                  <a:pt x="847" y="1686"/>
                  <a:pt x="852" y="1684"/>
                  <a:pt x="856" y="1685"/>
                </a:cubicBezTo>
                <a:lnTo>
                  <a:pt x="902" y="1697"/>
                </a:lnTo>
                <a:cubicBezTo>
                  <a:pt x="907" y="1698"/>
                  <a:pt x="909" y="1703"/>
                  <a:pt x="908" y="1707"/>
                </a:cubicBezTo>
                <a:cubicBezTo>
                  <a:pt x="907" y="1711"/>
                  <a:pt x="903" y="1714"/>
                  <a:pt x="898" y="1713"/>
                </a:cubicBezTo>
                <a:close/>
                <a:moveTo>
                  <a:pt x="791" y="1680"/>
                </a:moveTo>
                <a:lnTo>
                  <a:pt x="745" y="1664"/>
                </a:lnTo>
                <a:cubicBezTo>
                  <a:pt x="741" y="1663"/>
                  <a:pt x="739" y="1658"/>
                  <a:pt x="740" y="1654"/>
                </a:cubicBezTo>
                <a:cubicBezTo>
                  <a:pt x="742" y="1650"/>
                  <a:pt x="746" y="1648"/>
                  <a:pt x="750" y="1649"/>
                </a:cubicBezTo>
                <a:lnTo>
                  <a:pt x="796" y="1665"/>
                </a:lnTo>
                <a:cubicBezTo>
                  <a:pt x="800" y="1666"/>
                  <a:pt x="802" y="1670"/>
                  <a:pt x="801" y="1675"/>
                </a:cubicBezTo>
                <a:cubicBezTo>
                  <a:pt x="799" y="1679"/>
                  <a:pt x="795" y="1681"/>
                  <a:pt x="791" y="1680"/>
                </a:cubicBezTo>
                <a:close/>
                <a:moveTo>
                  <a:pt x="685" y="1641"/>
                </a:moveTo>
                <a:lnTo>
                  <a:pt x="640" y="1623"/>
                </a:lnTo>
                <a:cubicBezTo>
                  <a:pt x="636" y="1621"/>
                  <a:pt x="634" y="1616"/>
                  <a:pt x="636" y="1612"/>
                </a:cubicBezTo>
                <a:cubicBezTo>
                  <a:pt x="638" y="1608"/>
                  <a:pt x="643" y="1606"/>
                  <a:pt x="647" y="1608"/>
                </a:cubicBezTo>
                <a:lnTo>
                  <a:pt x="691" y="1627"/>
                </a:lnTo>
                <a:cubicBezTo>
                  <a:pt x="695" y="1628"/>
                  <a:pt x="697" y="1633"/>
                  <a:pt x="695" y="1637"/>
                </a:cubicBezTo>
                <a:cubicBezTo>
                  <a:pt x="694" y="1641"/>
                  <a:pt x="689" y="1643"/>
                  <a:pt x="685" y="1641"/>
                </a:cubicBezTo>
                <a:close/>
                <a:moveTo>
                  <a:pt x="581" y="1597"/>
                </a:moveTo>
                <a:lnTo>
                  <a:pt x="538" y="1576"/>
                </a:lnTo>
                <a:cubicBezTo>
                  <a:pt x="534" y="1574"/>
                  <a:pt x="533" y="1569"/>
                  <a:pt x="535" y="1565"/>
                </a:cubicBezTo>
                <a:cubicBezTo>
                  <a:pt x="537" y="1561"/>
                  <a:pt x="541" y="1559"/>
                  <a:pt x="545" y="1561"/>
                </a:cubicBezTo>
                <a:lnTo>
                  <a:pt x="588" y="1583"/>
                </a:lnTo>
                <a:cubicBezTo>
                  <a:pt x="592" y="1585"/>
                  <a:pt x="594" y="1590"/>
                  <a:pt x="592" y="1594"/>
                </a:cubicBezTo>
                <a:cubicBezTo>
                  <a:pt x="590" y="1598"/>
                  <a:pt x="585" y="1599"/>
                  <a:pt x="581" y="1597"/>
                </a:cubicBezTo>
                <a:close/>
                <a:moveTo>
                  <a:pt x="481" y="1547"/>
                </a:moveTo>
                <a:lnTo>
                  <a:pt x="476" y="1545"/>
                </a:lnTo>
                <a:lnTo>
                  <a:pt x="439" y="1522"/>
                </a:lnTo>
                <a:cubicBezTo>
                  <a:pt x="435" y="1520"/>
                  <a:pt x="434" y="1515"/>
                  <a:pt x="436" y="1511"/>
                </a:cubicBezTo>
                <a:cubicBezTo>
                  <a:pt x="439" y="1507"/>
                  <a:pt x="444" y="1506"/>
                  <a:pt x="448" y="1508"/>
                </a:cubicBezTo>
                <a:lnTo>
                  <a:pt x="483" y="1530"/>
                </a:lnTo>
                <a:lnTo>
                  <a:pt x="488" y="1533"/>
                </a:lnTo>
                <a:cubicBezTo>
                  <a:pt x="492" y="1535"/>
                  <a:pt x="494" y="1540"/>
                  <a:pt x="492" y="1544"/>
                </a:cubicBezTo>
                <a:cubicBezTo>
                  <a:pt x="490" y="1548"/>
                  <a:pt x="485" y="1549"/>
                  <a:pt x="481" y="1547"/>
                </a:cubicBezTo>
                <a:close/>
                <a:moveTo>
                  <a:pt x="385" y="1488"/>
                </a:moveTo>
                <a:lnTo>
                  <a:pt x="371" y="1480"/>
                </a:lnTo>
                <a:lnTo>
                  <a:pt x="345" y="1460"/>
                </a:lnTo>
                <a:cubicBezTo>
                  <a:pt x="341" y="1458"/>
                  <a:pt x="340" y="1453"/>
                  <a:pt x="343" y="1449"/>
                </a:cubicBezTo>
                <a:cubicBezTo>
                  <a:pt x="346" y="1446"/>
                  <a:pt x="351" y="1445"/>
                  <a:pt x="354" y="1448"/>
                </a:cubicBezTo>
                <a:lnTo>
                  <a:pt x="380" y="1467"/>
                </a:lnTo>
                <a:lnTo>
                  <a:pt x="393" y="1475"/>
                </a:lnTo>
                <a:cubicBezTo>
                  <a:pt x="397" y="1477"/>
                  <a:pt x="398" y="1482"/>
                  <a:pt x="396" y="1486"/>
                </a:cubicBezTo>
                <a:cubicBezTo>
                  <a:pt x="393" y="1490"/>
                  <a:pt x="388" y="1491"/>
                  <a:pt x="385" y="1488"/>
                </a:cubicBezTo>
                <a:close/>
                <a:moveTo>
                  <a:pt x="293" y="1422"/>
                </a:moveTo>
                <a:lnTo>
                  <a:pt x="279" y="1411"/>
                </a:lnTo>
                <a:lnTo>
                  <a:pt x="256" y="1390"/>
                </a:lnTo>
                <a:cubicBezTo>
                  <a:pt x="253" y="1387"/>
                  <a:pt x="253" y="1382"/>
                  <a:pt x="256" y="1379"/>
                </a:cubicBezTo>
                <a:cubicBezTo>
                  <a:pt x="259" y="1376"/>
                  <a:pt x="264" y="1376"/>
                  <a:pt x="267" y="1379"/>
                </a:cubicBezTo>
                <a:lnTo>
                  <a:pt x="288" y="1398"/>
                </a:lnTo>
                <a:lnTo>
                  <a:pt x="303" y="1409"/>
                </a:lnTo>
                <a:cubicBezTo>
                  <a:pt x="307" y="1412"/>
                  <a:pt x="307" y="1417"/>
                  <a:pt x="305" y="1420"/>
                </a:cubicBezTo>
                <a:cubicBezTo>
                  <a:pt x="302" y="1424"/>
                  <a:pt x="297" y="1425"/>
                  <a:pt x="293" y="1422"/>
                </a:cubicBezTo>
                <a:close/>
                <a:moveTo>
                  <a:pt x="209" y="1347"/>
                </a:moveTo>
                <a:lnTo>
                  <a:pt x="197" y="1336"/>
                </a:lnTo>
                <a:lnTo>
                  <a:pt x="175" y="1312"/>
                </a:lnTo>
                <a:cubicBezTo>
                  <a:pt x="173" y="1308"/>
                  <a:pt x="173" y="1303"/>
                  <a:pt x="176" y="1300"/>
                </a:cubicBezTo>
                <a:cubicBezTo>
                  <a:pt x="180" y="1297"/>
                  <a:pt x="185" y="1298"/>
                  <a:pt x="188" y="1301"/>
                </a:cubicBezTo>
                <a:lnTo>
                  <a:pt x="208" y="1325"/>
                </a:lnTo>
                <a:lnTo>
                  <a:pt x="220" y="1335"/>
                </a:lnTo>
                <a:cubicBezTo>
                  <a:pt x="223" y="1338"/>
                  <a:pt x="223" y="1343"/>
                  <a:pt x="220" y="1347"/>
                </a:cubicBezTo>
                <a:cubicBezTo>
                  <a:pt x="217" y="1350"/>
                  <a:pt x="212" y="1350"/>
                  <a:pt x="209" y="1347"/>
                </a:cubicBezTo>
                <a:close/>
                <a:moveTo>
                  <a:pt x="133" y="1263"/>
                </a:moveTo>
                <a:lnTo>
                  <a:pt x="128" y="1258"/>
                </a:lnTo>
                <a:lnTo>
                  <a:pt x="105" y="1223"/>
                </a:lnTo>
                <a:cubicBezTo>
                  <a:pt x="103" y="1219"/>
                  <a:pt x="104" y="1214"/>
                  <a:pt x="108" y="1212"/>
                </a:cubicBezTo>
                <a:cubicBezTo>
                  <a:pt x="111" y="1209"/>
                  <a:pt x="116" y="1210"/>
                  <a:pt x="119" y="1214"/>
                </a:cubicBezTo>
                <a:lnTo>
                  <a:pt x="141" y="1247"/>
                </a:lnTo>
                <a:lnTo>
                  <a:pt x="145" y="1253"/>
                </a:lnTo>
                <a:cubicBezTo>
                  <a:pt x="148" y="1256"/>
                  <a:pt x="148" y="1261"/>
                  <a:pt x="145" y="1264"/>
                </a:cubicBezTo>
                <a:cubicBezTo>
                  <a:pt x="141" y="1267"/>
                  <a:pt x="136" y="1267"/>
                  <a:pt x="133" y="1263"/>
                </a:cubicBezTo>
                <a:close/>
                <a:moveTo>
                  <a:pt x="71" y="1168"/>
                </a:moveTo>
                <a:lnTo>
                  <a:pt x="51" y="1124"/>
                </a:lnTo>
                <a:cubicBezTo>
                  <a:pt x="49" y="1120"/>
                  <a:pt x="51" y="1115"/>
                  <a:pt x="55" y="1114"/>
                </a:cubicBezTo>
                <a:cubicBezTo>
                  <a:pt x="59" y="1112"/>
                  <a:pt x="63" y="1113"/>
                  <a:pt x="65" y="1118"/>
                </a:cubicBezTo>
                <a:lnTo>
                  <a:pt x="85" y="1161"/>
                </a:lnTo>
                <a:cubicBezTo>
                  <a:pt x="87" y="1165"/>
                  <a:pt x="85" y="1170"/>
                  <a:pt x="81" y="1172"/>
                </a:cubicBezTo>
                <a:cubicBezTo>
                  <a:pt x="77" y="1174"/>
                  <a:pt x="72" y="1172"/>
                  <a:pt x="71" y="1168"/>
                </a:cubicBezTo>
                <a:close/>
                <a:moveTo>
                  <a:pt x="27" y="1063"/>
                </a:moveTo>
                <a:lnTo>
                  <a:pt x="14" y="1017"/>
                </a:lnTo>
                <a:cubicBezTo>
                  <a:pt x="13" y="1013"/>
                  <a:pt x="16" y="1008"/>
                  <a:pt x="20" y="1007"/>
                </a:cubicBezTo>
                <a:cubicBezTo>
                  <a:pt x="24" y="1006"/>
                  <a:pt x="28" y="1009"/>
                  <a:pt x="30" y="1013"/>
                </a:cubicBezTo>
                <a:lnTo>
                  <a:pt x="43" y="1059"/>
                </a:lnTo>
                <a:cubicBezTo>
                  <a:pt x="44" y="1063"/>
                  <a:pt x="41" y="1068"/>
                  <a:pt x="37" y="1069"/>
                </a:cubicBezTo>
                <a:cubicBezTo>
                  <a:pt x="33" y="1070"/>
                  <a:pt x="28" y="1068"/>
                  <a:pt x="27" y="1063"/>
                </a:cubicBezTo>
                <a:close/>
                <a:moveTo>
                  <a:pt x="5" y="953"/>
                </a:moveTo>
                <a:lnTo>
                  <a:pt x="1" y="905"/>
                </a:lnTo>
                <a:cubicBezTo>
                  <a:pt x="0" y="900"/>
                  <a:pt x="3" y="896"/>
                  <a:pt x="8" y="896"/>
                </a:cubicBezTo>
                <a:cubicBezTo>
                  <a:pt x="12" y="896"/>
                  <a:pt x="16" y="899"/>
                  <a:pt x="16" y="903"/>
                </a:cubicBezTo>
                <a:lnTo>
                  <a:pt x="21" y="951"/>
                </a:lnTo>
                <a:cubicBezTo>
                  <a:pt x="21" y="956"/>
                  <a:pt x="18" y="959"/>
                  <a:pt x="13" y="960"/>
                </a:cubicBezTo>
                <a:cubicBezTo>
                  <a:pt x="9" y="960"/>
                  <a:pt x="5" y="957"/>
                  <a:pt x="5" y="953"/>
                </a:cubicBezTo>
                <a:close/>
              </a:path>
            </a:pathLst>
          </a:custGeom>
          <a:solidFill>
            <a:srgbClr val="F2DCDB"/>
          </a:solidFill>
          <a:ln w="0" cap="flat">
            <a:solidFill>
              <a:srgbClr val="F2DCDB"/>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6715" name="Rectangle 43"/>
          <p:cNvSpPr>
            <a:spLocks noChangeArrowheads="1"/>
          </p:cNvSpPr>
          <p:nvPr/>
        </p:nvSpPr>
        <p:spPr bwMode="auto">
          <a:xfrm>
            <a:off x="2900667" y="2641722"/>
            <a:ext cx="133918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65125" indent="-365125" algn="ctr" defTabSz="974725">
              <a:buClr>
                <a:schemeClr val="bg2"/>
              </a:buClr>
            </a:pPr>
            <a:r>
              <a:rPr lang="en-US" sz="1200" b="1" dirty="0" err="1">
                <a:solidFill>
                  <a:srgbClr val="002060"/>
                </a:solidFill>
              </a:rPr>
              <a:t>Modelo</a:t>
            </a:r>
            <a:r>
              <a:rPr lang="en-US" sz="1200" b="1" dirty="0">
                <a:solidFill>
                  <a:srgbClr val="002060"/>
                </a:solidFill>
              </a:rPr>
              <a:t> </a:t>
            </a:r>
            <a:r>
              <a:rPr lang="en-US" sz="1200" b="1" dirty="0" err="1">
                <a:solidFill>
                  <a:srgbClr val="002060"/>
                </a:solidFill>
              </a:rPr>
              <a:t>Liderado</a:t>
            </a:r>
            <a:r>
              <a:rPr lang="en-US" sz="1200" b="1" dirty="0">
                <a:solidFill>
                  <a:srgbClr val="002060"/>
                </a:solidFill>
              </a:rPr>
              <a:t> </a:t>
            </a:r>
            <a:r>
              <a:rPr lang="en-US" sz="1200" b="1" dirty="0" err="1">
                <a:solidFill>
                  <a:srgbClr val="002060"/>
                </a:solidFill>
              </a:rPr>
              <a:t>por</a:t>
            </a:r>
            <a:r>
              <a:rPr lang="en-US" sz="1200" b="1" dirty="0">
                <a:solidFill>
                  <a:srgbClr val="002060"/>
                </a:solidFill>
              </a:rPr>
              <a:t> </a:t>
            </a:r>
            <a:r>
              <a:rPr lang="en-US" sz="1200" b="1" dirty="0" err="1">
                <a:solidFill>
                  <a:srgbClr val="002060"/>
                </a:solidFill>
              </a:rPr>
              <a:t>Terceros</a:t>
            </a:r>
            <a:endParaRPr lang="en-US" sz="1200" b="1" dirty="0">
              <a:solidFill>
                <a:srgbClr val="002060"/>
              </a:solidFill>
            </a:endParaRPr>
          </a:p>
        </p:txBody>
      </p:sp>
      <p:pic>
        <p:nvPicPr>
          <p:cNvPr id="156721" name="Picture 49"/>
          <p:cNvPicPr>
            <a:picLocks noChangeAspect="1" noChangeArrowheads="1"/>
          </p:cNvPicPr>
          <p:nvPr/>
        </p:nvPicPr>
        <p:blipFill>
          <a:blip r:embed="rId3" cstate="print"/>
          <a:srcRect/>
          <a:stretch>
            <a:fillRect/>
          </a:stretch>
        </p:blipFill>
        <p:spPr bwMode="auto">
          <a:xfrm>
            <a:off x="1990726" y="3551238"/>
            <a:ext cx="657225" cy="342900"/>
          </a:xfrm>
          <a:prstGeom prst="rect">
            <a:avLst/>
          </a:prstGeom>
          <a:noFill/>
          <a:ln w="9525">
            <a:noFill/>
            <a:miter lim="800000"/>
            <a:headEnd/>
            <a:tailEnd/>
          </a:ln>
        </p:spPr>
      </p:pic>
      <p:sp>
        <p:nvSpPr>
          <p:cNvPr id="156729" name="Freeform 57"/>
          <p:cNvSpPr>
            <a:spLocks noEditPoints="1"/>
          </p:cNvSpPr>
          <p:nvPr/>
        </p:nvSpPr>
        <p:spPr bwMode="auto">
          <a:xfrm>
            <a:off x="6922841" y="1705222"/>
            <a:ext cx="2143125" cy="3819525"/>
          </a:xfrm>
          <a:custGeom>
            <a:avLst/>
            <a:gdLst/>
            <a:ahLst/>
            <a:cxnLst>
              <a:cxn ang="0">
                <a:pos x="0" y="6184"/>
              </a:cxn>
              <a:cxn ang="0">
                <a:pos x="0" y="5848"/>
              </a:cxn>
              <a:cxn ang="0">
                <a:pos x="0" y="5512"/>
              </a:cxn>
              <a:cxn ang="0">
                <a:pos x="0" y="5175"/>
              </a:cxn>
              <a:cxn ang="0">
                <a:pos x="0" y="4839"/>
              </a:cxn>
              <a:cxn ang="0">
                <a:pos x="0" y="4503"/>
              </a:cxn>
              <a:cxn ang="0">
                <a:pos x="0" y="4166"/>
              </a:cxn>
              <a:cxn ang="0">
                <a:pos x="0" y="3830"/>
              </a:cxn>
              <a:cxn ang="0">
                <a:pos x="0" y="3494"/>
              </a:cxn>
              <a:cxn ang="0">
                <a:pos x="0" y="3157"/>
              </a:cxn>
              <a:cxn ang="0">
                <a:pos x="0" y="2821"/>
              </a:cxn>
              <a:cxn ang="0">
                <a:pos x="0" y="2485"/>
              </a:cxn>
              <a:cxn ang="0">
                <a:pos x="0" y="2148"/>
              </a:cxn>
              <a:cxn ang="0">
                <a:pos x="0" y="1812"/>
              </a:cxn>
              <a:cxn ang="0">
                <a:pos x="0" y="1476"/>
              </a:cxn>
              <a:cxn ang="0">
                <a:pos x="0" y="1139"/>
              </a:cxn>
              <a:cxn ang="0">
                <a:pos x="0" y="803"/>
              </a:cxn>
              <a:cxn ang="0">
                <a:pos x="0" y="467"/>
              </a:cxn>
              <a:cxn ang="0">
                <a:pos x="0" y="130"/>
              </a:cxn>
              <a:cxn ang="0">
                <a:pos x="223" y="0"/>
              </a:cxn>
              <a:cxn ang="0">
                <a:pos x="559" y="0"/>
              </a:cxn>
              <a:cxn ang="0">
                <a:pos x="896" y="0"/>
              </a:cxn>
              <a:cxn ang="0">
                <a:pos x="1232" y="0"/>
              </a:cxn>
              <a:cxn ang="0">
                <a:pos x="1568" y="0"/>
              </a:cxn>
              <a:cxn ang="0">
                <a:pos x="1905" y="0"/>
              </a:cxn>
              <a:cxn ang="0">
                <a:pos x="2241" y="0"/>
              </a:cxn>
              <a:cxn ang="0">
                <a:pos x="2577" y="0"/>
              </a:cxn>
              <a:cxn ang="0">
                <a:pos x="2914" y="0"/>
              </a:cxn>
              <a:cxn ang="0">
                <a:pos x="3250" y="0"/>
              </a:cxn>
              <a:cxn ang="0">
                <a:pos x="3586" y="0"/>
              </a:cxn>
              <a:cxn ang="0">
                <a:pos x="3600" y="291"/>
              </a:cxn>
              <a:cxn ang="0">
                <a:pos x="3600" y="627"/>
              </a:cxn>
              <a:cxn ang="0">
                <a:pos x="3600" y="963"/>
              </a:cxn>
              <a:cxn ang="0">
                <a:pos x="3600" y="1300"/>
              </a:cxn>
              <a:cxn ang="0">
                <a:pos x="3600" y="1636"/>
              </a:cxn>
              <a:cxn ang="0">
                <a:pos x="3600" y="1972"/>
              </a:cxn>
              <a:cxn ang="0">
                <a:pos x="3600" y="2309"/>
              </a:cxn>
              <a:cxn ang="0">
                <a:pos x="3600" y="2645"/>
              </a:cxn>
              <a:cxn ang="0">
                <a:pos x="3600" y="2981"/>
              </a:cxn>
              <a:cxn ang="0">
                <a:pos x="3600" y="3318"/>
              </a:cxn>
              <a:cxn ang="0">
                <a:pos x="3600" y="3654"/>
              </a:cxn>
              <a:cxn ang="0">
                <a:pos x="3600" y="3990"/>
              </a:cxn>
              <a:cxn ang="0">
                <a:pos x="3600" y="4327"/>
              </a:cxn>
              <a:cxn ang="0">
                <a:pos x="3600" y="4663"/>
              </a:cxn>
              <a:cxn ang="0">
                <a:pos x="3600" y="4999"/>
              </a:cxn>
              <a:cxn ang="0">
                <a:pos x="3600" y="5336"/>
              </a:cxn>
              <a:cxn ang="0">
                <a:pos x="3600" y="5672"/>
              </a:cxn>
              <a:cxn ang="0">
                <a:pos x="3600" y="6008"/>
              </a:cxn>
              <a:cxn ang="0">
                <a:pos x="3600" y="6345"/>
              </a:cxn>
              <a:cxn ang="0">
                <a:pos x="3432" y="6400"/>
              </a:cxn>
              <a:cxn ang="0">
                <a:pos x="3096" y="6400"/>
              </a:cxn>
              <a:cxn ang="0">
                <a:pos x="2759" y="6400"/>
              </a:cxn>
              <a:cxn ang="0">
                <a:pos x="2423" y="6400"/>
              </a:cxn>
              <a:cxn ang="0">
                <a:pos x="2087" y="6400"/>
              </a:cxn>
              <a:cxn ang="0">
                <a:pos x="1750" y="6400"/>
              </a:cxn>
              <a:cxn ang="0">
                <a:pos x="1414" y="6400"/>
              </a:cxn>
              <a:cxn ang="0">
                <a:pos x="1078" y="6400"/>
              </a:cxn>
              <a:cxn ang="0">
                <a:pos x="741" y="6400"/>
              </a:cxn>
              <a:cxn ang="0">
                <a:pos x="405" y="6400"/>
              </a:cxn>
              <a:cxn ang="0">
                <a:pos x="69" y="6400"/>
              </a:cxn>
            </a:cxnLst>
            <a:rect l="0" t="0" r="r" b="b"/>
            <a:pathLst>
              <a:path w="3600" h="6416">
                <a:moveTo>
                  <a:pt x="0" y="6408"/>
                </a:moveTo>
                <a:lnTo>
                  <a:pt x="0" y="6344"/>
                </a:lnTo>
                <a:lnTo>
                  <a:pt x="16" y="6344"/>
                </a:lnTo>
                <a:lnTo>
                  <a:pt x="16" y="6408"/>
                </a:lnTo>
                <a:lnTo>
                  <a:pt x="0" y="6408"/>
                </a:lnTo>
                <a:close/>
                <a:moveTo>
                  <a:pt x="0" y="6296"/>
                </a:moveTo>
                <a:lnTo>
                  <a:pt x="0" y="6232"/>
                </a:lnTo>
                <a:lnTo>
                  <a:pt x="16" y="6232"/>
                </a:lnTo>
                <a:lnTo>
                  <a:pt x="16" y="6296"/>
                </a:lnTo>
                <a:lnTo>
                  <a:pt x="0" y="6296"/>
                </a:lnTo>
                <a:close/>
                <a:moveTo>
                  <a:pt x="0" y="6184"/>
                </a:moveTo>
                <a:lnTo>
                  <a:pt x="0" y="6120"/>
                </a:lnTo>
                <a:lnTo>
                  <a:pt x="16" y="6120"/>
                </a:lnTo>
                <a:lnTo>
                  <a:pt x="16" y="6184"/>
                </a:lnTo>
                <a:lnTo>
                  <a:pt x="0" y="6184"/>
                </a:lnTo>
                <a:close/>
                <a:moveTo>
                  <a:pt x="0" y="6072"/>
                </a:moveTo>
                <a:lnTo>
                  <a:pt x="0" y="6008"/>
                </a:lnTo>
                <a:lnTo>
                  <a:pt x="16" y="6008"/>
                </a:lnTo>
                <a:lnTo>
                  <a:pt x="16" y="6072"/>
                </a:lnTo>
                <a:lnTo>
                  <a:pt x="0" y="6072"/>
                </a:lnTo>
                <a:close/>
                <a:moveTo>
                  <a:pt x="0" y="5960"/>
                </a:moveTo>
                <a:lnTo>
                  <a:pt x="0" y="5896"/>
                </a:lnTo>
                <a:lnTo>
                  <a:pt x="16" y="5896"/>
                </a:lnTo>
                <a:lnTo>
                  <a:pt x="16" y="5960"/>
                </a:lnTo>
                <a:lnTo>
                  <a:pt x="0" y="5960"/>
                </a:lnTo>
                <a:close/>
                <a:moveTo>
                  <a:pt x="0" y="5848"/>
                </a:moveTo>
                <a:lnTo>
                  <a:pt x="0" y="5784"/>
                </a:lnTo>
                <a:lnTo>
                  <a:pt x="16" y="5784"/>
                </a:lnTo>
                <a:lnTo>
                  <a:pt x="16" y="5848"/>
                </a:lnTo>
                <a:lnTo>
                  <a:pt x="0" y="5848"/>
                </a:lnTo>
                <a:close/>
                <a:moveTo>
                  <a:pt x="0" y="5736"/>
                </a:moveTo>
                <a:lnTo>
                  <a:pt x="0" y="5672"/>
                </a:lnTo>
                <a:lnTo>
                  <a:pt x="16" y="5672"/>
                </a:lnTo>
                <a:lnTo>
                  <a:pt x="16" y="5736"/>
                </a:lnTo>
                <a:lnTo>
                  <a:pt x="0" y="5736"/>
                </a:lnTo>
                <a:close/>
                <a:moveTo>
                  <a:pt x="0" y="5624"/>
                </a:moveTo>
                <a:lnTo>
                  <a:pt x="0" y="5560"/>
                </a:lnTo>
                <a:lnTo>
                  <a:pt x="16" y="5560"/>
                </a:lnTo>
                <a:lnTo>
                  <a:pt x="16" y="5624"/>
                </a:lnTo>
                <a:lnTo>
                  <a:pt x="0" y="5624"/>
                </a:lnTo>
                <a:close/>
                <a:moveTo>
                  <a:pt x="0" y="5512"/>
                </a:moveTo>
                <a:lnTo>
                  <a:pt x="0" y="5447"/>
                </a:lnTo>
                <a:lnTo>
                  <a:pt x="16" y="5447"/>
                </a:lnTo>
                <a:lnTo>
                  <a:pt x="16" y="5512"/>
                </a:lnTo>
                <a:lnTo>
                  <a:pt x="0" y="5512"/>
                </a:lnTo>
                <a:close/>
                <a:moveTo>
                  <a:pt x="0" y="5399"/>
                </a:moveTo>
                <a:lnTo>
                  <a:pt x="0" y="5335"/>
                </a:lnTo>
                <a:lnTo>
                  <a:pt x="16" y="5335"/>
                </a:lnTo>
                <a:lnTo>
                  <a:pt x="16" y="5399"/>
                </a:lnTo>
                <a:lnTo>
                  <a:pt x="0" y="5399"/>
                </a:lnTo>
                <a:close/>
                <a:moveTo>
                  <a:pt x="0" y="5287"/>
                </a:moveTo>
                <a:lnTo>
                  <a:pt x="0" y="5223"/>
                </a:lnTo>
                <a:lnTo>
                  <a:pt x="16" y="5223"/>
                </a:lnTo>
                <a:lnTo>
                  <a:pt x="16" y="5287"/>
                </a:lnTo>
                <a:lnTo>
                  <a:pt x="0" y="5287"/>
                </a:lnTo>
                <a:close/>
                <a:moveTo>
                  <a:pt x="0" y="5175"/>
                </a:moveTo>
                <a:lnTo>
                  <a:pt x="0" y="5111"/>
                </a:lnTo>
                <a:lnTo>
                  <a:pt x="16" y="5111"/>
                </a:lnTo>
                <a:lnTo>
                  <a:pt x="16" y="5175"/>
                </a:lnTo>
                <a:lnTo>
                  <a:pt x="0" y="5175"/>
                </a:lnTo>
                <a:close/>
                <a:moveTo>
                  <a:pt x="0" y="5063"/>
                </a:moveTo>
                <a:lnTo>
                  <a:pt x="0" y="4999"/>
                </a:lnTo>
                <a:lnTo>
                  <a:pt x="16" y="4999"/>
                </a:lnTo>
                <a:lnTo>
                  <a:pt x="16" y="5063"/>
                </a:lnTo>
                <a:lnTo>
                  <a:pt x="0" y="5063"/>
                </a:lnTo>
                <a:close/>
                <a:moveTo>
                  <a:pt x="0" y="4951"/>
                </a:moveTo>
                <a:lnTo>
                  <a:pt x="0" y="4887"/>
                </a:lnTo>
                <a:lnTo>
                  <a:pt x="16" y="4887"/>
                </a:lnTo>
                <a:lnTo>
                  <a:pt x="16" y="4951"/>
                </a:lnTo>
                <a:lnTo>
                  <a:pt x="0" y="4951"/>
                </a:lnTo>
                <a:close/>
                <a:moveTo>
                  <a:pt x="0" y="4839"/>
                </a:moveTo>
                <a:lnTo>
                  <a:pt x="0" y="4775"/>
                </a:lnTo>
                <a:lnTo>
                  <a:pt x="16" y="4775"/>
                </a:lnTo>
                <a:lnTo>
                  <a:pt x="16" y="4839"/>
                </a:lnTo>
                <a:lnTo>
                  <a:pt x="0" y="4839"/>
                </a:lnTo>
                <a:close/>
                <a:moveTo>
                  <a:pt x="0" y="4727"/>
                </a:moveTo>
                <a:lnTo>
                  <a:pt x="0" y="4663"/>
                </a:lnTo>
                <a:lnTo>
                  <a:pt x="16" y="4663"/>
                </a:lnTo>
                <a:lnTo>
                  <a:pt x="16" y="4727"/>
                </a:lnTo>
                <a:lnTo>
                  <a:pt x="0" y="4727"/>
                </a:lnTo>
                <a:close/>
                <a:moveTo>
                  <a:pt x="0" y="4615"/>
                </a:moveTo>
                <a:lnTo>
                  <a:pt x="0" y="4551"/>
                </a:lnTo>
                <a:lnTo>
                  <a:pt x="16" y="4551"/>
                </a:lnTo>
                <a:lnTo>
                  <a:pt x="16" y="4615"/>
                </a:lnTo>
                <a:lnTo>
                  <a:pt x="0" y="4615"/>
                </a:lnTo>
                <a:close/>
                <a:moveTo>
                  <a:pt x="0" y="4503"/>
                </a:moveTo>
                <a:lnTo>
                  <a:pt x="0" y="4438"/>
                </a:lnTo>
                <a:lnTo>
                  <a:pt x="16" y="4438"/>
                </a:lnTo>
                <a:lnTo>
                  <a:pt x="16" y="4503"/>
                </a:lnTo>
                <a:lnTo>
                  <a:pt x="0" y="4503"/>
                </a:lnTo>
                <a:close/>
                <a:moveTo>
                  <a:pt x="0" y="4390"/>
                </a:moveTo>
                <a:lnTo>
                  <a:pt x="0" y="4326"/>
                </a:lnTo>
                <a:lnTo>
                  <a:pt x="16" y="4326"/>
                </a:lnTo>
                <a:lnTo>
                  <a:pt x="16" y="4390"/>
                </a:lnTo>
                <a:lnTo>
                  <a:pt x="0" y="4390"/>
                </a:lnTo>
                <a:close/>
                <a:moveTo>
                  <a:pt x="0" y="4278"/>
                </a:moveTo>
                <a:lnTo>
                  <a:pt x="0" y="4214"/>
                </a:lnTo>
                <a:lnTo>
                  <a:pt x="16" y="4214"/>
                </a:lnTo>
                <a:lnTo>
                  <a:pt x="16" y="4278"/>
                </a:lnTo>
                <a:lnTo>
                  <a:pt x="0" y="4278"/>
                </a:lnTo>
                <a:close/>
                <a:moveTo>
                  <a:pt x="0" y="4166"/>
                </a:moveTo>
                <a:lnTo>
                  <a:pt x="0" y="4102"/>
                </a:lnTo>
                <a:lnTo>
                  <a:pt x="16" y="4102"/>
                </a:lnTo>
                <a:lnTo>
                  <a:pt x="16" y="4166"/>
                </a:lnTo>
                <a:lnTo>
                  <a:pt x="0" y="4166"/>
                </a:lnTo>
                <a:close/>
                <a:moveTo>
                  <a:pt x="0" y="4054"/>
                </a:moveTo>
                <a:lnTo>
                  <a:pt x="0" y="3990"/>
                </a:lnTo>
                <a:lnTo>
                  <a:pt x="16" y="3990"/>
                </a:lnTo>
                <a:lnTo>
                  <a:pt x="16" y="4054"/>
                </a:lnTo>
                <a:lnTo>
                  <a:pt x="0" y="4054"/>
                </a:lnTo>
                <a:close/>
                <a:moveTo>
                  <a:pt x="0" y="3942"/>
                </a:moveTo>
                <a:lnTo>
                  <a:pt x="0" y="3878"/>
                </a:lnTo>
                <a:lnTo>
                  <a:pt x="16" y="3878"/>
                </a:lnTo>
                <a:lnTo>
                  <a:pt x="16" y="3942"/>
                </a:lnTo>
                <a:lnTo>
                  <a:pt x="0" y="3942"/>
                </a:lnTo>
                <a:close/>
                <a:moveTo>
                  <a:pt x="0" y="3830"/>
                </a:moveTo>
                <a:lnTo>
                  <a:pt x="0" y="3766"/>
                </a:lnTo>
                <a:lnTo>
                  <a:pt x="16" y="3766"/>
                </a:lnTo>
                <a:lnTo>
                  <a:pt x="16" y="3830"/>
                </a:lnTo>
                <a:lnTo>
                  <a:pt x="0" y="3830"/>
                </a:lnTo>
                <a:close/>
                <a:moveTo>
                  <a:pt x="0" y="3718"/>
                </a:moveTo>
                <a:lnTo>
                  <a:pt x="0" y="3654"/>
                </a:lnTo>
                <a:lnTo>
                  <a:pt x="16" y="3654"/>
                </a:lnTo>
                <a:lnTo>
                  <a:pt x="16" y="3718"/>
                </a:lnTo>
                <a:lnTo>
                  <a:pt x="0" y="3718"/>
                </a:lnTo>
                <a:close/>
                <a:moveTo>
                  <a:pt x="0" y="3606"/>
                </a:moveTo>
                <a:lnTo>
                  <a:pt x="0" y="3542"/>
                </a:lnTo>
                <a:lnTo>
                  <a:pt x="16" y="3542"/>
                </a:lnTo>
                <a:lnTo>
                  <a:pt x="16" y="3606"/>
                </a:lnTo>
                <a:lnTo>
                  <a:pt x="0" y="3606"/>
                </a:lnTo>
                <a:close/>
                <a:moveTo>
                  <a:pt x="0" y="3494"/>
                </a:moveTo>
                <a:lnTo>
                  <a:pt x="0" y="3429"/>
                </a:lnTo>
                <a:lnTo>
                  <a:pt x="16" y="3429"/>
                </a:lnTo>
                <a:lnTo>
                  <a:pt x="16" y="3494"/>
                </a:lnTo>
                <a:lnTo>
                  <a:pt x="0" y="3494"/>
                </a:lnTo>
                <a:close/>
                <a:moveTo>
                  <a:pt x="0" y="3381"/>
                </a:moveTo>
                <a:lnTo>
                  <a:pt x="0" y="3317"/>
                </a:lnTo>
                <a:lnTo>
                  <a:pt x="16" y="3317"/>
                </a:lnTo>
                <a:lnTo>
                  <a:pt x="16" y="3381"/>
                </a:lnTo>
                <a:lnTo>
                  <a:pt x="0" y="3381"/>
                </a:lnTo>
                <a:close/>
                <a:moveTo>
                  <a:pt x="0" y="3269"/>
                </a:moveTo>
                <a:lnTo>
                  <a:pt x="0" y="3205"/>
                </a:lnTo>
                <a:lnTo>
                  <a:pt x="16" y="3205"/>
                </a:lnTo>
                <a:lnTo>
                  <a:pt x="16" y="3269"/>
                </a:lnTo>
                <a:lnTo>
                  <a:pt x="0" y="3269"/>
                </a:lnTo>
                <a:close/>
                <a:moveTo>
                  <a:pt x="0" y="3157"/>
                </a:moveTo>
                <a:lnTo>
                  <a:pt x="0" y="3093"/>
                </a:lnTo>
                <a:lnTo>
                  <a:pt x="16" y="3093"/>
                </a:lnTo>
                <a:lnTo>
                  <a:pt x="16" y="3157"/>
                </a:lnTo>
                <a:lnTo>
                  <a:pt x="0" y="3157"/>
                </a:lnTo>
                <a:close/>
                <a:moveTo>
                  <a:pt x="0" y="3045"/>
                </a:moveTo>
                <a:lnTo>
                  <a:pt x="0" y="2981"/>
                </a:lnTo>
                <a:lnTo>
                  <a:pt x="16" y="2981"/>
                </a:lnTo>
                <a:lnTo>
                  <a:pt x="16" y="3045"/>
                </a:lnTo>
                <a:lnTo>
                  <a:pt x="0" y="3045"/>
                </a:lnTo>
                <a:close/>
                <a:moveTo>
                  <a:pt x="0" y="2933"/>
                </a:moveTo>
                <a:lnTo>
                  <a:pt x="0" y="2869"/>
                </a:lnTo>
                <a:lnTo>
                  <a:pt x="16" y="2869"/>
                </a:lnTo>
                <a:lnTo>
                  <a:pt x="16" y="2933"/>
                </a:lnTo>
                <a:lnTo>
                  <a:pt x="0" y="2933"/>
                </a:lnTo>
                <a:close/>
                <a:moveTo>
                  <a:pt x="0" y="2821"/>
                </a:moveTo>
                <a:lnTo>
                  <a:pt x="0" y="2757"/>
                </a:lnTo>
                <a:lnTo>
                  <a:pt x="16" y="2757"/>
                </a:lnTo>
                <a:lnTo>
                  <a:pt x="16" y="2821"/>
                </a:lnTo>
                <a:lnTo>
                  <a:pt x="0" y="2821"/>
                </a:lnTo>
                <a:close/>
                <a:moveTo>
                  <a:pt x="0" y="2709"/>
                </a:moveTo>
                <a:lnTo>
                  <a:pt x="0" y="2645"/>
                </a:lnTo>
                <a:lnTo>
                  <a:pt x="16" y="2645"/>
                </a:lnTo>
                <a:lnTo>
                  <a:pt x="16" y="2709"/>
                </a:lnTo>
                <a:lnTo>
                  <a:pt x="0" y="2709"/>
                </a:lnTo>
                <a:close/>
                <a:moveTo>
                  <a:pt x="0" y="2597"/>
                </a:moveTo>
                <a:lnTo>
                  <a:pt x="0" y="2533"/>
                </a:lnTo>
                <a:lnTo>
                  <a:pt x="16" y="2533"/>
                </a:lnTo>
                <a:lnTo>
                  <a:pt x="16" y="2597"/>
                </a:lnTo>
                <a:lnTo>
                  <a:pt x="0" y="2597"/>
                </a:lnTo>
                <a:close/>
                <a:moveTo>
                  <a:pt x="0" y="2485"/>
                </a:moveTo>
                <a:lnTo>
                  <a:pt x="0" y="2420"/>
                </a:lnTo>
                <a:lnTo>
                  <a:pt x="16" y="2420"/>
                </a:lnTo>
                <a:lnTo>
                  <a:pt x="16" y="2485"/>
                </a:lnTo>
                <a:lnTo>
                  <a:pt x="0" y="2485"/>
                </a:lnTo>
                <a:close/>
                <a:moveTo>
                  <a:pt x="0" y="2372"/>
                </a:moveTo>
                <a:lnTo>
                  <a:pt x="0" y="2308"/>
                </a:lnTo>
                <a:lnTo>
                  <a:pt x="16" y="2308"/>
                </a:lnTo>
                <a:lnTo>
                  <a:pt x="16" y="2372"/>
                </a:lnTo>
                <a:lnTo>
                  <a:pt x="0" y="2372"/>
                </a:lnTo>
                <a:close/>
                <a:moveTo>
                  <a:pt x="0" y="2260"/>
                </a:moveTo>
                <a:lnTo>
                  <a:pt x="0" y="2196"/>
                </a:lnTo>
                <a:lnTo>
                  <a:pt x="16" y="2196"/>
                </a:lnTo>
                <a:lnTo>
                  <a:pt x="16" y="2260"/>
                </a:lnTo>
                <a:lnTo>
                  <a:pt x="0" y="2260"/>
                </a:lnTo>
                <a:close/>
                <a:moveTo>
                  <a:pt x="0" y="2148"/>
                </a:moveTo>
                <a:lnTo>
                  <a:pt x="0" y="2084"/>
                </a:lnTo>
                <a:lnTo>
                  <a:pt x="16" y="2084"/>
                </a:lnTo>
                <a:lnTo>
                  <a:pt x="16" y="2148"/>
                </a:lnTo>
                <a:lnTo>
                  <a:pt x="0" y="2148"/>
                </a:lnTo>
                <a:close/>
                <a:moveTo>
                  <a:pt x="0" y="2036"/>
                </a:moveTo>
                <a:lnTo>
                  <a:pt x="0" y="1972"/>
                </a:lnTo>
                <a:lnTo>
                  <a:pt x="16" y="1972"/>
                </a:lnTo>
                <a:lnTo>
                  <a:pt x="16" y="2036"/>
                </a:lnTo>
                <a:lnTo>
                  <a:pt x="0" y="2036"/>
                </a:lnTo>
                <a:close/>
                <a:moveTo>
                  <a:pt x="0" y="1924"/>
                </a:moveTo>
                <a:lnTo>
                  <a:pt x="0" y="1860"/>
                </a:lnTo>
                <a:lnTo>
                  <a:pt x="16" y="1860"/>
                </a:lnTo>
                <a:lnTo>
                  <a:pt x="16" y="1924"/>
                </a:lnTo>
                <a:lnTo>
                  <a:pt x="0" y="1924"/>
                </a:lnTo>
                <a:close/>
                <a:moveTo>
                  <a:pt x="0" y="1812"/>
                </a:moveTo>
                <a:lnTo>
                  <a:pt x="0" y="1748"/>
                </a:lnTo>
                <a:lnTo>
                  <a:pt x="16" y="1748"/>
                </a:lnTo>
                <a:lnTo>
                  <a:pt x="16" y="1812"/>
                </a:lnTo>
                <a:lnTo>
                  <a:pt x="0" y="1812"/>
                </a:lnTo>
                <a:close/>
                <a:moveTo>
                  <a:pt x="0" y="1700"/>
                </a:moveTo>
                <a:lnTo>
                  <a:pt x="0" y="1636"/>
                </a:lnTo>
                <a:lnTo>
                  <a:pt x="16" y="1636"/>
                </a:lnTo>
                <a:lnTo>
                  <a:pt x="16" y="1700"/>
                </a:lnTo>
                <a:lnTo>
                  <a:pt x="0" y="1700"/>
                </a:lnTo>
                <a:close/>
                <a:moveTo>
                  <a:pt x="0" y="1588"/>
                </a:moveTo>
                <a:lnTo>
                  <a:pt x="0" y="1524"/>
                </a:lnTo>
                <a:lnTo>
                  <a:pt x="16" y="1524"/>
                </a:lnTo>
                <a:lnTo>
                  <a:pt x="16" y="1588"/>
                </a:lnTo>
                <a:lnTo>
                  <a:pt x="0" y="1588"/>
                </a:lnTo>
                <a:close/>
                <a:moveTo>
                  <a:pt x="0" y="1476"/>
                </a:moveTo>
                <a:lnTo>
                  <a:pt x="0" y="1411"/>
                </a:lnTo>
                <a:lnTo>
                  <a:pt x="16" y="1411"/>
                </a:lnTo>
                <a:lnTo>
                  <a:pt x="16" y="1476"/>
                </a:lnTo>
                <a:lnTo>
                  <a:pt x="0" y="1476"/>
                </a:lnTo>
                <a:close/>
                <a:moveTo>
                  <a:pt x="0" y="1363"/>
                </a:moveTo>
                <a:lnTo>
                  <a:pt x="0" y="1299"/>
                </a:lnTo>
                <a:lnTo>
                  <a:pt x="16" y="1299"/>
                </a:lnTo>
                <a:lnTo>
                  <a:pt x="16" y="1363"/>
                </a:lnTo>
                <a:lnTo>
                  <a:pt x="0" y="1363"/>
                </a:lnTo>
                <a:close/>
                <a:moveTo>
                  <a:pt x="0" y="1251"/>
                </a:moveTo>
                <a:lnTo>
                  <a:pt x="0" y="1187"/>
                </a:lnTo>
                <a:lnTo>
                  <a:pt x="16" y="1187"/>
                </a:lnTo>
                <a:lnTo>
                  <a:pt x="16" y="1251"/>
                </a:lnTo>
                <a:lnTo>
                  <a:pt x="0" y="1251"/>
                </a:lnTo>
                <a:close/>
                <a:moveTo>
                  <a:pt x="0" y="1139"/>
                </a:moveTo>
                <a:lnTo>
                  <a:pt x="0" y="1075"/>
                </a:lnTo>
                <a:lnTo>
                  <a:pt x="16" y="1075"/>
                </a:lnTo>
                <a:lnTo>
                  <a:pt x="16" y="1139"/>
                </a:lnTo>
                <a:lnTo>
                  <a:pt x="0" y="1139"/>
                </a:lnTo>
                <a:close/>
                <a:moveTo>
                  <a:pt x="0" y="1027"/>
                </a:moveTo>
                <a:lnTo>
                  <a:pt x="0" y="963"/>
                </a:lnTo>
                <a:lnTo>
                  <a:pt x="16" y="963"/>
                </a:lnTo>
                <a:lnTo>
                  <a:pt x="16" y="1027"/>
                </a:lnTo>
                <a:lnTo>
                  <a:pt x="0" y="1027"/>
                </a:lnTo>
                <a:close/>
                <a:moveTo>
                  <a:pt x="0" y="915"/>
                </a:moveTo>
                <a:lnTo>
                  <a:pt x="0" y="851"/>
                </a:lnTo>
                <a:lnTo>
                  <a:pt x="16" y="851"/>
                </a:lnTo>
                <a:lnTo>
                  <a:pt x="16" y="915"/>
                </a:lnTo>
                <a:lnTo>
                  <a:pt x="0" y="915"/>
                </a:lnTo>
                <a:close/>
                <a:moveTo>
                  <a:pt x="0" y="803"/>
                </a:moveTo>
                <a:lnTo>
                  <a:pt x="0" y="739"/>
                </a:lnTo>
                <a:lnTo>
                  <a:pt x="16" y="739"/>
                </a:lnTo>
                <a:lnTo>
                  <a:pt x="16" y="803"/>
                </a:lnTo>
                <a:lnTo>
                  <a:pt x="0" y="803"/>
                </a:lnTo>
                <a:close/>
                <a:moveTo>
                  <a:pt x="0" y="691"/>
                </a:moveTo>
                <a:lnTo>
                  <a:pt x="0" y="627"/>
                </a:lnTo>
                <a:lnTo>
                  <a:pt x="16" y="627"/>
                </a:lnTo>
                <a:lnTo>
                  <a:pt x="16" y="691"/>
                </a:lnTo>
                <a:lnTo>
                  <a:pt x="0" y="691"/>
                </a:lnTo>
                <a:close/>
                <a:moveTo>
                  <a:pt x="0" y="579"/>
                </a:moveTo>
                <a:lnTo>
                  <a:pt x="0" y="515"/>
                </a:lnTo>
                <a:lnTo>
                  <a:pt x="16" y="515"/>
                </a:lnTo>
                <a:lnTo>
                  <a:pt x="16" y="579"/>
                </a:lnTo>
                <a:lnTo>
                  <a:pt x="0" y="579"/>
                </a:lnTo>
                <a:close/>
                <a:moveTo>
                  <a:pt x="0" y="467"/>
                </a:moveTo>
                <a:lnTo>
                  <a:pt x="0" y="402"/>
                </a:lnTo>
                <a:lnTo>
                  <a:pt x="16" y="402"/>
                </a:lnTo>
                <a:lnTo>
                  <a:pt x="16" y="467"/>
                </a:lnTo>
                <a:lnTo>
                  <a:pt x="0" y="467"/>
                </a:lnTo>
                <a:close/>
                <a:moveTo>
                  <a:pt x="0" y="354"/>
                </a:moveTo>
                <a:lnTo>
                  <a:pt x="0" y="290"/>
                </a:lnTo>
                <a:lnTo>
                  <a:pt x="16" y="290"/>
                </a:lnTo>
                <a:lnTo>
                  <a:pt x="16" y="354"/>
                </a:lnTo>
                <a:lnTo>
                  <a:pt x="0" y="354"/>
                </a:lnTo>
                <a:close/>
                <a:moveTo>
                  <a:pt x="0" y="242"/>
                </a:moveTo>
                <a:lnTo>
                  <a:pt x="0" y="178"/>
                </a:lnTo>
                <a:lnTo>
                  <a:pt x="16" y="178"/>
                </a:lnTo>
                <a:lnTo>
                  <a:pt x="16" y="242"/>
                </a:lnTo>
                <a:lnTo>
                  <a:pt x="0" y="242"/>
                </a:lnTo>
                <a:close/>
                <a:moveTo>
                  <a:pt x="0" y="130"/>
                </a:moveTo>
                <a:lnTo>
                  <a:pt x="0" y="66"/>
                </a:lnTo>
                <a:lnTo>
                  <a:pt x="16" y="66"/>
                </a:lnTo>
                <a:lnTo>
                  <a:pt x="16" y="130"/>
                </a:lnTo>
                <a:lnTo>
                  <a:pt x="0" y="130"/>
                </a:lnTo>
                <a:close/>
                <a:moveTo>
                  <a:pt x="0" y="18"/>
                </a:moveTo>
                <a:lnTo>
                  <a:pt x="0" y="8"/>
                </a:lnTo>
                <a:cubicBezTo>
                  <a:pt x="0" y="4"/>
                  <a:pt x="4" y="0"/>
                  <a:pt x="8" y="0"/>
                </a:cubicBezTo>
                <a:lnTo>
                  <a:pt x="63" y="0"/>
                </a:lnTo>
                <a:lnTo>
                  <a:pt x="63" y="16"/>
                </a:lnTo>
                <a:lnTo>
                  <a:pt x="8" y="16"/>
                </a:lnTo>
                <a:lnTo>
                  <a:pt x="16" y="8"/>
                </a:lnTo>
                <a:lnTo>
                  <a:pt x="16" y="18"/>
                </a:lnTo>
                <a:lnTo>
                  <a:pt x="0" y="18"/>
                </a:lnTo>
                <a:close/>
                <a:moveTo>
                  <a:pt x="111" y="0"/>
                </a:moveTo>
                <a:lnTo>
                  <a:pt x="175" y="0"/>
                </a:lnTo>
                <a:lnTo>
                  <a:pt x="175" y="16"/>
                </a:lnTo>
                <a:lnTo>
                  <a:pt x="111" y="16"/>
                </a:lnTo>
                <a:lnTo>
                  <a:pt x="111" y="0"/>
                </a:lnTo>
                <a:close/>
                <a:moveTo>
                  <a:pt x="223" y="0"/>
                </a:moveTo>
                <a:lnTo>
                  <a:pt x="287" y="0"/>
                </a:lnTo>
                <a:lnTo>
                  <a:pt x="287" y="16"/>
                </a:lnTo>
                <a:lnTo>
                  <a:pt x="223" y="16"/>
                </a:lnTo>
                <a:lnTo>
                  <a:pt x="223" y="0"/>
                </a:lnTo>
                <a:close/>
                <a:moveTo>
                  <a:pt x="335" y="0"/>
                </a:moveTo>
                <a:lnTo>
                  <a:pt x="399" y="0"/>
                </a:lnTo>
                <a:lnTo>
                  <a:pt x="399" y="16"/>
                </a:lnTo>
                <a:lnTo>
                  <a:pt x="335" y="16"/>
                </a:lnTo>
                <a:lnTo>
                  <a:pt x="335" y="0"/>
                </a:lnTo>
                <a:close/>
                <a:moveTo>
                  <a:pt x="447" y="0"/>
                </a:moveTo>
                <a:lnTo>
                  <a:pt x="511" y="0"/>
                </a:lnTo>
                <a:lnTo>
                  <a:pt x="511" y="16"/>
                </a:lnTo>
                <a:lnTo>
                  <a:pt x="447" y="16"/>
                </a:lnTo>
                <a:lnTo>
                  <a:pt x="447" y="0"/>
                </a:lnTo>
                <a:close/>
                <a:moveTo>
                  <a:pt x="559" y="0"/>
                </a:moveTo>
                <a:lnTo>
                  <a:pt x="623" y="0"/>
                </a:lnTo>
                <a:lnTo>
                  <a:pt x="623" y="16"/>
                </a:lnTo>
                <a:lnTo>
                  <a:pt x="559" y="16"/>
                </a:lnTo>
                <a:lnTo>
                  <a:pt x="559" y="0"/>
                </a:lnTo>
                <a:close/>
                <a:moveTo>
                  <a:pt x="672" y="0"/>
                </a:moveTo>
                <a:lnTo>
                  <a:pt x="736" y="0"/>
                </a:lnTo>
                <a:lnTo>
                  <a:pt x="736" y="16"/>
                </a:lnTo>
                <a:lnTo>
                  <a:pt x="672" y="16"/>
                </a:lnTo>
                <a:lnTo>
                  <a:pt x="672" y="0"/>
                </a:lnTo>
                <a:close/>
                <a:moveTo>
                  <a:pt x="784" y="0"/>
                </a:moveTo>
                <a:lnTo>
                  <a:pt x="848" y="0"/>
                </a:lnTo>
                <a:lnTo>
                  <a:pt x="848" y="16"/>
                </a:lnTo>
                <a:lnTo>
                  <a:pt x="784" y="16"/>
                </a:lnTo>
                <a:lnTo>
                  <a:pt x="784" y="0"/>
                </a:lnTo>
                <a:close/>
                <a:moveTo>
                  <a:pt x="896" y="0"/>
                </a:moveTo>
                <a:lnTo>
                  <a:pt x="960" y="0"/>
                </a:lnTo>
                <a:lnTo>
                  <a:pt x="960" y="16"/>
                </a:lnTo>
                <a:lnTo>
                  <a:pt x="896" y="16"/>
                </a:lnTo>
                <a:lnTo>
                  <a:pt x="896" y="0"/>
                </a:lnTo>
                <a:close/>
                <a:moveTo>
                  <a:pt x="1008" y="0"/>
                </a:moveTo>
                <a:lnTo>
                  <a:pt x="1072" y="0"/>
                </a:lnTo>
                <a:lnTo>
                  <a:pt x="1072" y="16"/>
                </a:lnTo>
                <a:lnTo>
                  <a:pt x="1008" y="16"/>
                </a:lnTo>
                <a:lnTo>
                  <a:pt x="1008" y="0"/>
                </a:lnTo>
                <a:close/>
                <a:moveTo>
                  <a:pt x="1120" y="0"/>
                </a:moveTo>
                <a:lnTo>
                  <a:pt x="1184" y="0"/>
                </a:lnTo>
                <a:lnTo>
                  <a:pt x="1184" y="16"/>
                </a:lnTo>
                <a:lnTo>
                  <a:pt x="1120" y="16"/>
                </a:lnTo>
                <a:lnTo>
                  <a:pt x="1120" y="0"/>
                </a:lnTo>
                <a:close/>
                <a:moveTo>
                  <a:pt x="1232" y="0"/>
                </a:moveTo>
                <a:lnTo>
                  <a:pt x="1296" y="0"/>
                </a:lnTo>
                <a:lnTo>
                  <a:pt x="1296" y="16"/>
                </a:lnTo>
                <a:lnTo>
                  <a:pt x="1232" y="16"/>
                </a:lnTo>
                <a:lnTo>
                  <a:pt x="1232" y="0"/>
                </a:lnTo>
                <a:close/>
                <a:moveTo>
                  <a:pt x="1344" y="0"/>
                </a:moveTo>
                <a:lnTo>
                  <a:pt x="1408" y="0"/>
                </a:lnTo>
                <a:lnTo>
                  <a:pt x="1408" y="16"/>
                </a:lnTo>
                <a:lnTo>
                  <a:pt x="1344" y="16"/>
                </a:lnTo>
                <a:lnTo>
                  <a:pt x="1344" y="0"/>
                </a:lnTo>
                <a:close/>
                <a:moveTo>
                  <a:pt x="1456" y="0"/>
                </a:moveTo>
                <a:lnTo>
                  <a:pt x="1520" y="0"/>
                </a:lnTo>
                <a:lnTo>
                  <a:pt x="1520" y="16"/>
                </a:lnTo>
                <a:lnTo>
                  <a:pt x="1456" y="16"/>
                </a:lnTo>
                <a:lnTo>
                  <a:pt x="1456" y="0"/>
                </a:lnTo>
                <a:close/>
                <a:moveTo>
                  <a:pt x="1568" y="0"/>
                </a:moveTo>
                <a:lnTo>
                  <a:pt x="1632" y="0"/>
                </a:lnTo>
                <a:lnTo>
                  <a:pt x="1632" y="16"/>
                </a:lnTo>
                <a:lnTo>
                  <a:pt x="1568" y="16"/>
                </a:lnTo>
                <a:lnTo>
                  <a:pt x="1568" y="0"/>
                </a:lnTo>
                <a:close/>
                <a:moveTo>
                  <a:pt x="1681" y="0"/>
                </a:moveTo>
                <a:lnTo>
                  <a:pt x="1745" y="0"/>
                </a:lnTo>
                <a:lnTo>
                  <a:pt x="1745" y="16"/>
                </a:lnTo>
                <a:lnTo>
                  <a:pt x="1681" y="16"/>
                </a:lnTo>
                <a:lnTo>
                  <a:pt x="1681" y="0"/>
                </a:lnTo>
                <a:close/>
                <a:moveTo>
                  <a:pt x="1793" y="0"/>
                </a:moveTo>
                <a:lnTo>
                  <a:pt x="1857" y="0"/>
                </a:lnTo>
                <a:lnTo>
                  <a:pt x="1857" y="16"/>
                </a:lnTo>
                <a:lnTo>
                  <a:pt x="1793" y="16"/>
                </a:lnTo>
                <a:lnTo>
                  <a:pt x="1793" y="0"/>
                </a:lnTo>
                <a:close/>
                <a:moveTo>
                  <a:pt x="1905" y="0"/>
                </a:moveTo>
                <a:lnTo>
                  <a:pt x="1969" y="0"/>
                </a:lnTo>
                <a:lnTo>
                  <a:pt x="1969" y="16"/>
                </a:lnTo>
                <a:lnTo>
                  <a:pt x="1905" y="16"/>
                </a:lnTo>
                <a:lnTo>
                  <a:pt x="1905" y="0"/>
                </a:lnTo>
                <a:close/>
                <a:moveTo>
                  <a:pt x="2017" y="0"/>
                </a:moveTo>
                <a:lnTo>
                  <a:pt x="2081" y="0"/>
                </a:lnTo>
                <a:lnTo>
                  <a:pt x="2081" y="16"/>
                </a:lnTo>
                <a:lnTo>
                  <a:pt x="2017" y="16"/>
                </a:lnTo>
                <a:lnTo>
                  <a:pt x="2017" y="0"/>
                </a:lnTo>
                <a:close/>
                <a:moveTo>
                  <a:pt x="2129" y="0"/>
                </a:moveTo>
                <a:lnTo>
                  <a:pt x="2193" y="0"/>
                </a:lnTo>
                <a:lnTo>
                  <a:pt x="2193" y="16"/>
                </a:lnTo>
                <a:lnTo>
                  <a:pt x="2129" y="16"/>
                </a:lnTo>
                <a:lnTo>
                  <a:pt x="2129" y="0"/>
                </a:lnTo>
                <a:close/>
                <a:moveTo>
                  <a:pt x="2241" y="0"/>
                </a:moveTo>
                <a:lnTo>
                  <a:pt x="2305" y="0"/>
                </a:lnTo>
                <a:lnTo>
                  <a:pt x="2305" y="16"/>
                </a:lnTo>
                <a:lnTo>
                  <a:pt x="2241" y="16"/>
                </a:lnTo>
                <a:lnTo>
                  <a:pt x="2241" y="0"/>
                </a:lnTo>
                <a:close/>
                <a:moveTo>
                  <a:pt x="2353" y="0"/>
                </a:moveTo>
                <a:lnTo>
                  <a:pt x="2417" y="0"/>
                </a:lnTo>
                <a:lnTo>
                  <a:pt x="2417" y="16"/>
                </a:lnTo>
                <a:lnTo>
                  <a:pt x="2353" y="16"/>
                </a:lnTo>
                <a:lnTo>
                  <a:pt x="2353" y="0"/>
                </a:lnTo>
                <a:close/>
                <a:moveTo>
                  <a:pt x="2465" y="0"/>
                </a:moveTo>
                <a:lnTo>
                  <a:pt x="2529" y="0"/>
                </a:lnTo>
                <a:lnTo>
                  <a:pt x="2529" y="16"/>
                </a:lnTo>
                <a:lnTo>
                  <a:pt x="2465" y="16"/>
                </a:lnTo>
                <a:lnTo>
                  <a:pt x="2465" y="0"/>
                </a:lnTo>
                <a:close/>
                <a:moveTo>
                  <a:pt x="2577" y="0"/>
                </a:moveTo>
                <a:lnTo>
                  <a:pt x="2641" y="0"/>
                </a:lnTo>
                <a:lnTo>
                  <a:pt x="2641" y="16"/>
                </a:lnTo>
                <a:lnTo>
                  <a:pt x="2577" y="16"/>
                </a:lnTo>
                <a:lnTo>
                  <a:pt x="2577" y="0"/>
                </a:lnTo>
                <a:close/>
                <a:moveTo>
                  <a:pt x="2690" y="0"/>
                </a:moveTo>
                <a:lnTo>
                  <a:pt x="2754" y="0"/>
                </a:lnTo>
                <a:lnTo>
                  <a:pt x="2754" y="16"/>
                </a:lnTo>
                <a:lnTo>
                  <a:pt x="2690" y="16"/>
                </a:lnTo>
                <a:lnTo>
                  <a:pt x="2690" y="0"/>
                </a:lnTo>
                <a:close/>
                <a:moveTo>
                  <a:pt x="2802" y="0"/>
                </a:moveTo>
                <a:lnTo>
                  <a:pt x="2866" y="0"/>
                </a:lnTo>
                <a:lnTo>
                  <a:pt x="2866" y="16"/>
                </a:lnTo>
                <a:lnTo>
                  <a:pt x="2802" y="16"/>
                </a:lnTo>
                <a:lnTo>
                  <a:pt x="2802" y="0"/>
                </a:lnTo>
                <a:close/>
                <a:moveTo>
                  <a:pt x="2914" y="0"/>
                </a:moveTo>
                <a:lnTo>
                  <a:pt x="2978" y="0"/>
                </a:lnTo>
                <a:lnTo>
                  <a:pt x="2978" y="16"/>
                </a:lnTo>
                <a:lnTo>
                  <a:pt x="2914" y="16"/>
                </a:lnTo>
                <a:lnTo>
                  <a:pt x="2914" y="0"/>
                </a:lnTo>
                <a:close/>
                <a:moveTo>
                  <a:pt x="3026" y="0"/>
                </a:moveTo>
                <a:lnTo>
                  <a:pt x="3090" y="0"/>
                </a:lnTo>
                <a:lnTo>
                  <a:pt x="3090" y="16"/>
                </a:lnTo>
                <a:lnTo>
                  <a:pt x="3026" y="16"/>
                </a:lnTo>
                <a:lnTo>
                  <a:pt x="3026" y="0"/>
                </a:lnTo>
                <a:close/>
                <a:moveTo>
                  <a:pt x="3138" y="0"/>
                </a:moveTo>
                <a:lnTo>
                  <a:pt x="3202" y="0"/>
                </a:lnTo>
                <a:lnTo>
                  <a:pt x="3202" y="16"/>
                </a:lnTo>
                <a:lnTo>
                  <a:pt x="3138" y="16"/>
                </a:lnTo>
                <a:lnTo>
                  <a:pt x="3138" y="0"/>
                </a:lnTo>
                <a:close/>
                <a:moveTo>
                  <a:pt x="3250" y="0"/>
                </a:moveTo>
                <a:lnTo>
                  <a:pt x="3314" y="0"/>
                </a:lnTo>
                <a:lnTo>
                  <a:pt x="3314" y="16"/>
                </a:lnTo>
                <a:lnTo>
                  <a:pt x="3250" y="16"/>
                </a:lnTo>
                <a:lnTo>
                  <a:pt x="3250" y="0"/>
                </a:lnTo>
                <a:close/>
                <a:moveTo>
                  <a:pt x="3362" y="0"/>
                </a:moveTo>
                <a:lnTo>
                  <a:pt x="3426" y="0"/>
                </a:lnTo>
                <a:lnTo>
                  <a:pt x="3426" y="16"/>
                </a:lnTo>
                <a:lnTo>
                  <a:pt x="3362" y="16"/>
                </a:lnTo>
                <a:lnTo>
                  <a:pt x="3362" y="0"/>
                </a:lnTo>
                <a:close/>
                <a:moveTo>
                  <a:pt x="3474" y="0"/>
                </a:moveTo>
                <a:lnTo>
                  <a:pt x="3538" y="0"/>
                </a:lnTo>
                <a:lnTo>
                  <a:pt x="3538" y="16"/>
                </a:lnTo>
                <a:lnTo>
                  <a:pt x="3474" y="16"/>
                </a:lnTo>
                <a:lnTo>
                  <a:pt x="3474" y="0"/>
                </a:lnTo>
                <a:close/>
                <a:moveTo>
                  <a:pt x="3586" y="0"/>
                </a:moveTo>
                <a:lnTo>
                  <a:pt x="3592" y="0"/>
                </a:lnTo>
                <a:cubicBezTo>
                  <a:pt x="3597" y="0"/>
                  <a:pt x="3600" y="4"/>
                  <a:pt x="3600" y="8"/>
                </a:cubicBezTo>
                <a:lnTo>
                  <a:pt x="3600" y="67"/>
                </a:lnTo>
                <a:lnTo>
                  <a:pt x="3584" y="67"/>
                </a:lnTo>
                <a:lnTo>
                  <a:pt x="3584" y="8"/>
                </a:lnTo>
                <a:lnTo>
                  <a:pt x="3592" y="16"/>
                </a:lnTo>
                <a:lnTo>
                  <a:pt x="3586" y="16"/>
                </a:lnTo>
                <a:lnTo>
                  <a:pt x="3586" y="0"/>
                </a:lnTo>
                <a:close/>
                <a:moveTo>
                  <a:pt x="3600" y="115"/>
                </a:moveTo>
                <a:lnTo>
                  <a:pt x="3600" y="179"/>
                </a:lnTo>
                <a:lnTo>
                  <a:pt x="3584" y="179"/>
                </a:lnTo>
                <a:lnTo>
                  <a:pt x="3584" y="115"/>
                </a:lnTo>
                <a:lnTo>
                  <a:pt x="3600" y="115"/>
                </a:lnTo>
                <a:close/>
                <a:moveTo>
                  <a:pt x="3600" y="227"/>
                </a:moveTo>
                <a:lnTo>
                  <a:pt x="3600" y="291"/>
                </a:lnTo>
                <a:lnTo>
                  <a:pt x="3584" y="291"/>
                </a:lnTo>
                <a:lnTo>
                  <a:pt x="3584" y="227"/>
                </a:lnTo>
                <a:lnTo>
                  <a:pt x="3600" y="227"/>
                </a:lnTo>
                <a:close/>
                <a:moveTo>
                  <a:pt x="3600" y="339"/>
                </a:moveTo>
                <a:lnTo>
                  <a:pt x="3600" y="403"/>
                </a:lnTo>
                <a:lnTo>
                  <a:pt x="3584" y="403"/>
                </a:lnTo>
                <a:lnTo>
                  <a:pt x="3584" y="339"/>
                </a:lnTo>
                <a:lnTo>
                  <a:pt x="3600" y="339"/>
                </a:lnTo>
                <a:close/>
                <a:moveTo>
                  <a:pt x="3600" y="451"/>
                </a:moveTo>
                <a:lnTo>
                  <a:pt x="3600" y="515"/>
                </a:lnTo>
                <a:lnTo>
                  <a:pt x="3584" y="515"/>
                </a:lnTo>
                <a:lnTo>
                  <a:pt x="3584" y="451"/>
                </a:lnTo>
                <a:lnTo>
                  <a:pt x="3600" y="451"/>
                </a:lnTo>
                <a:close/>
                <a:moveTo>
                  <a:pt x="3600" y="563"/>
                </a:moveTo>
                <a:lnTo>
                  <a:pt x="3600" y="627"/>
                </a:lnTo>
                <a:lnTo>
                  <a:pt x="3584" y="627"/>
                </a:lnTo>
                <a:lnTo>
                  <a:pt x="3584" y="563"/>
                </a:lnTo>
                <a:lnTo>
                  <a:pt x="3600" y="563"/>
                </a:lnTo>
                <a:close/>
                <a:moveTo>
                  <a:pt x="3600" y="675"/>
                </a:moveTo>
                <a:lnTo>
                  <a:pt x="3600" y="739"/>
                </a:lnTo>
                <a:lnTo>
                  <a:pt x="3584" y="739"/>
                </a:lnTo>
                <a:lnTo>
                  <a:pt x="3584" y="675"/>
                </a:lnTo>
                <a:lnTo>
                  <a:pt x="3600" y="675"/>
                </a:lnTo>
                <a:close/>
                <a:moveTo>
                  <a:pt x="3600" y="787"/>
                </a:moveTo>
                <a:lnTo>
                  <a:pt x="3600" y="851"/>
                </a:lnTo>
                <a:lnTo>
                  <a:pt x="3584" y="851"/>
                </a:lnTo>
                <a:lnTo>
                  <a:pt x="3584" y="787"/>
                </a:lnTo>
                <a:lnTo>
                  <a:pt x="3600" y="787"/>
                </a:lnTo>
                <a:close/>
                <a:moveTo>
                  <a:pt x="3600" y="899"/>
                </a:moveTo>
                <a:lnTo>
                  <a:pt x="3600" y="963"/>
                </a:lnTo>
                <a:lnTo>
                  <a:pt x="3584" y="963"/>
                </a:lnTo>
                <a:lnTo>
                  <a:pt x="3584" y="899"/>
                </a:lnTo>
                <a:lnTo>
                  <a:pt x="3600" y="899"/>
                </a:lnTo>
                <a:close/>
                <a:moveTo>
                  <a:pt x="3600" y="1011"/>
                </a:moveTo>
                <a:lnTo>
                  <a:pt x="3600" y="1076"/>
                </a:lnTo>
                <a:lnTo>
                  <a:pt x="3584" y="1076"/>
                </a:lnTo>
                <a:lnTo>
                  <a:pt x="3584" y="1011"/>
                </a:lnTo>
                <a:lnTo>
                  <a:pt x="3600" y="1011"/>
                </a:lnTo>
                <a:close/>
                <a:moveTo>
                  <a:pt x="3600" y="1124"/>
                </a:moveTo>
                <a:lnTo>
                  <a:pt x="3600" y="1188"/>
                </a:lnTo>
                <a:lnTo>
                  <a:pt x="3584" y="1188"/>
                </a:lnTo>
                <a:lnTo>
                  <a:pt x="3584" y="1124"/>
                </a:lnTo>
                <a:lnTo>
                  <a:pt x="3600" y="1124"/>
                </a:lnTo>
                <a:close/>
                <a:moveTo>
                  <a:pt x="3600" y="1236"/>
                </a:moveTo>
                <a:lnTo>
                  <a:pt x="3600" y="1300"/>
                </a:lnTo>
                <a:lnTo>
                  <a:pt x="3584" y="1300"/>
                </a:lnTo>
                <a:lnTo>
                  <a:pt x="3584" y="1236"/>
                </a:lnTo>
                <a:lnTo>
                  <a:pt x="3600" y="1236"/>
                </a:lnTo>
                <a:close/>
                <a:moveTo>
                  <a:pt x="3600" y="1348"/>
                </a:moveTo>
                <a:lnTo>
                  <a:pt x="3600" y="1412"/>
                </a:lnTo>
                <a:lnTo>
                  <a:pt x="3584" y="1412"/>
                </a:lnTo>
                <a:lnTo>
                  <a:pt x="3584" y="1348"/>
                </a:lnTo>
                <a:lnTo>
                  <a:pt x="3600" y="1348"/>
                </a:lnTo>
                <a:close/>
                <a:moveTo>
                  <a:pt x="3600" y="1460"/>
                </a:moveTo>
                <a:lnTo>
                  <a:pt x="3600" y="1524"/>
                </a:lnTo>
                <a:lnTo>
                  <a:pt x="3584" y="1524"/>
                </a:lnTo>
                <a:lnTo>
                  <a:pt x="3584" y="1460"/>
                </a:lnTo>
                <a:lnTo>
                  <a:pt x="3600" y="1460"/>
                </a:lnTo>
                <a:close/>
                <a:moveTo>
                  <a:pt x="3600" y="1572"/>
                </a:moveTo>
                <a:lnTo>
                  <a:pt x="3600" y="1636"/>
                </a:lnTo>
                <a:lnTo>
                  <a:pt x="3584" y="1636"/>
                </a:lnTo>
                <a:lnTo>
                  <a:pt x="3584" y="1572"/>
                </a:lnTo>
                <a:lnTo>
                  <a:pt x="3600" y="1572"/>
                </a:lnTo>
                <a:close/>
                <a:moveTo>
                  <a:pt x="3600" y="1684"/>
                </a:moveTo>
                <a:lnTo>
                  <a:pt x="3600" y="1748"/>
                </a:lnTo>
                <a:lnTo>
                  <a:pt x="3584" y="1748"/>
                </a:lnTo>
                <a:lnTo>
                  <a:pt x="3584" y="1684"/>
                </a:lnTo>
                <a:lnTo>
                  <a:pt x="3600" y="1684"/>
                </a:lnTo>
                <a:close/>
                <a:moveTo>
                  <a:pt x="3600" y="1796"/>
                </a:moveTo>
                <a:lnTo>
                  <a:pt x="3600" y="1860"/>
                </a:lnTo>
                <a:lnTo>
                  <a:pt x="3584" y="1860"/>
                </a:lnTo>
                <a:lnTo>
                  <a:pt x="3584" y="1796"/>
                </a:lnTo>
                <a:lnTo>
                  <a:pt x="3600" y="1796"/>
                </a:lnTo>
                <a:close/>
                <a:moveTo>
                  <a:pt x="3600" y="1908"/>
                </a:moveTo>
                <a:lnTo>
                  <a:pt x="3600" y="1972"/>
                </a:lnTo>
                <a:lnTo>
                  <a:pt x="3584" y="1972"/>
                </a:lnTo>
                <a:lnTo>
                  <a:pt x="3584" y="1908"/>
                </a:lnTo>
                <a:lnTo>
                  <a:pt x="3600" y="1908"/>
                </a:lnTo>
                <a:close/>
                <a:moveTo>
                  <a:pt x="3600" y="2020"/>
                </a:moveTo>
                <a:lnTo>
                  <a:pt x="3600" y="2085"/>
                </a:lnTo>
                <a:lnTo>
                  <a:pt x="3584" y="2085"/>
                </a:lnTo>
                <a:lnTo>
                  <a:pt x="3584" y="2020"/>
                </a:lnTo>
                <a:lnTo>
                  <a:pt x="3600" y="2020"/>
                </a:lnTo>
                <a:close/>
                <a:moveTo>
                  <a:pt x="3600" y="2133"/>
                </a:moveTo>
                <a:lnTo>
                  <a:pt x="3600" y="2197"/>
                </a:lnTo>
                <a:lnTo>
                  <a:pt x="3584" y="2197"/>
                </a:lnTo>
                <a:lnTo>
                  <a:pt x="3584" y="2133"/>
                </a:lnTo>
                <a:lnTo>
                  <a:pt x="3600" y="2133"/>
                </a:lnTo>
                <a:close/>
                <a:moveTo>
                  <a:pt x="3600" y="2245"/>
                </a:moveTo>
                <a:lnTo>
                  <a:pt x="3600" y="2309"/>
                </a:lnTo>
                <a:lnTo>
                  <a:pt x="3584" y="2309"/>
                </a:lnTo>
                <a:lnTo>
                  <a:pt x="3584" y="2245"/>
                </a:lnTo>
                <a:lnTo>
                  <a:pt x="3600" y="2245"/>
                </a:lnTo>
                <a:close/>
                <a:moveTo>
                  <a:pt x="3600" y="2357"/>
                </a:moveTo>
                <a:lnTo>
                  <a:pt x="3600" y="2421"/>
                </a:lnTo>
                <a:lnTo>
                  <a:pt x="3584" y="2421"/>
                </a:lnTo>
                <a:lnTo>
                  <a:pt x="3584" y="2357"/>
                </a:lnTo>
                <a:lnTo>
                  <a:pt x="3600" y="2357"/>
                </a:lnTo>
                <a:close/>
                <a:moveTo>
                  <a:pt x="3600" y="2469"/>
                </a:moveTo>
                <a:lnTo>
                  <a:pt x="3600" y="2533"/>
                </a:lnTo>
                <a:lnTo>
                  <a:pt x="3584" y="2533"/>
                </a:lnTo>
                <a:lnTo>
                  <a:pt x="3584" y="2469"/>
                </a:lnTo>
                <a:lnTo>
                  <a:pt x="3600" y="2469"/>
                </a:lnTo>
                <a:close/>
                <a:moveTo>
                  <a:pt x="3600" y="2581"/>
                </a:moveTo>
                <a:lnTo>
                  <a:pt x="3600" y="2645"/>
                </a:lnTo>
                <a:lnTo>
                  <a:pt x="3584" y="2645"/>
                </a:lnTo>
                <a:lnTo>
                  <a:pt x="3584" y="2581"/>
                </a:lnTo>
                <a:lnTo>
                  <a:pt x="3600" y="2581"/>
                </a:lnTo>
                <a:close/>
                <a:moveTo>
                  <a:pt x="3600" y="2693"/>
                </a:moveTo>
                <a:lnTo>
                  <a:pt x="3600" y="2757"/>
                </a:lnTo>
                <a:lnTo>
                  <a:pt x="3584" y="2757"/>
                </a:lnTo>
                <a:lnTo>
                  <a:pt x="3584" y="2693"/>
                </a:lnTo>
                <a:lnTo>
                  <a:pt x="3600" y="2693"/>
                </a:lnTo>
                <a:close/>
                <a:moveTo>
                  <a:pt x="3600" y="2805"/>
                </a:moveTo>
                <a:lnTo>
                  <a:pt x="3600" y="2869"/>
                </a:lnTo>
                <a:lnTo>
                  <a:pt x="3584" y="2869"/>
                </a:lnTo>
                <a:lnTo>
                  <a:pt x="3584" y="2805"/>
                </a:lnTo>
                <a:lnTo>
                  <a:pt x="3600" y="2805"/>
                </a:lnTo>
                <a:close/>
                <a:moveTo>
                  <a:pt x="3600" y="2917"/>
                </a:moveTo>
                <a:lnTo>
                  <a:pt x="3600" y="2981"/>
                </a:lnTo>
                <a:lnTo>
                  <a:pt x="3584" y="2981"/>
                </a:lnTo>
                <a:lnTo>
                  <a:pt x="3584" y="2917"/>
                </a:lnTo>
                <a:lnTo>
                  <a:pt x="3600" y="2917"/>
                </a:lnTo>
                <a:close/>
                <a:moveTo>
                  <a:pt x="3600" y="3029"/>
                </a:moveTo>
                <a:lnTo>
                  <a:pt x="3600" y="3094"/>
                </a:lnTo>
                <a:lnTo>
                  <a:pt x="3584" y="3094"/>
                </a:lnTo>
                <a:lnTo>
                  <a:pt x="3584" y="3029"/>
                </a:lnTo>
                <a:lnTo>
                  <a:pt x="3600" y="3029"/>
                </a:lnTo>
                <a:close/>
                <a:moveTo>
                  <a:pt x="3600" y="3142"/>
                </a:moveTo>
                <a:lnTo>
                  <a:pt x="3600" y="3206"/>
                </a:lnTo>
                <a:lnTo>
                  <a:pt x="3584" y="3206"/>
                </a:lnTo>
                <a:lnTo>
                  <a:pt x="3584" y="3142"/>
                </a:lnTo>
                <a:lnTo>
                  <a:pt x="3600" y="3142"/>
                </a:lnTo>
                <a:close/>
                <a:moveTo>
                  <a:pt x="3600" y="3254"/>
                </a:moveTo>
                <a:lnTo>
                  <a:pt x="3600" y="3318"/>
                </a:lnTo>
                <a:lnTo>
                  <a:pt x="3584" y="3318"/>
                </a:lnTo>
                <a:lnTo>
                  <a:pt x="3584" y="3254"/>
                </a:lnTo>
                <a:lnTo>
                  <a:pt x="3600" y="3254"/>
                </a:lnTo>
                <a:close/>
                <a:moveTo>
                  <a:pt x="3600" y="3366"/>
                </a:moveTo>
                <a:lnTo>
                  <a:pt x="3600" y="3430"/>
                </a:lnTo>
                <a:lnTo>
                  <a:pt x="3584" y="3430"/>
                </a:lnTo>
                <a:lnTo>
                  <a:pt x="3584" y="3366"/>
                </a:lnTo>
                <a:lnTo>
                  <a:pt x="3600" y="3366"/>
                </a:lnTo>
                <a:close/>
                <a:moveTo>
                  <a:pt x="3600" y="3478"/>
                </a:moveTo>
                <a:lnTo>
                  <a:pt x="3600" y="3542"/>
                </a:lnTo>
                <a:lnTo>
                  <a:pt x="3584" y="3542"/>
                </a:lnTo>
                <a:lnTo>
                  <a:pt x="3584" y="3478"/>
                </a:lnTo>
                <a:lnTo>
                  <a:pt x="3600" y="3478"/>
                </a:lnTo>
                <a:close/>
                <a:moveTo>
                  <a:pt x="3600" y="3590"/>
                </a:moveTo>
                <a:lnTo>
                  <a:pt x="3600" y="3654"/>
                </a:lnTo>
                <a:lnTo>
                  <a:pt x="3584" y="3654"/>
                </a:lnTo>
                <a:lnTo>
                  <a:pt x="3584" y="3590"/>
                </a:lnTo>
                <a:lnTo>
                  <a:pt x="3600" y="3590"/>
                </a:lnTo>
                <a:close/>
                <a:moveTo>
                  <a:pt x="3600" y="3702"/>
                </a:moveTo>
                <a:lnTo>
                  <a:pt x="3600" y="3766"/>
                </a:lnTo>
                <a:lnTo>
                  <a:pt x="3584" y="3766"/>
                </a:lnTo>
                <a:lnTo>
                  <a:pt x="3584" y="3702"/>
                </a:lnTo>
                <a:lnTo>
                  <a:pt x="3600" y="3702"/>
                </a:lnTo>
                <a:close/>
                <a:moveTo>
                  <a:pt x="3600" y="3814"/>
                </a:moveTo>
                <a:lnTo>
                  <a:pt x="3600" y="3878"/>
                </a:lnTo>
                <a:lnTo>
                  <a:pt x="3584" y="3878"/>
                </a:lnTo>
                <a:lnTo>
                  <a:pt x="3584" y="3814"/>
                </a:lnTo>
                <a:lnTo>
                  <a:pt x="3600" y="3814"/>
                </a:lnTo>
                <a:close/>
                <a:moveTo>
                  <a:pt x="3600" y="3926"/>
                </a:moveTo>
                <a:lnTo>
                  <a:pt x="3600" y="3990"/>
                </a:lnTo>
                <a:lnTo>
                  <a:pt x="3584" y="3990"/>
                </a:lnTo>
                <a:lnTo>
                  <a:pt x="3584" y="3926"/>
                </a:lnTo>
                <a:lnTo>
                  <a:pt x="3600" y="3926"/>
                </a:lnTo>
                <a:close/>
                <a:moveTo>
                  <a:pt x="3600" y="4038"/>
                </a:moveTo>
                <a:lnTo>
                  <a:pt x="3600" y="4103"/>
                </a:lnTo>
                <a:lnTo>
                  <a:pt x="3584" y="4103"/>
                </a:lnTo>
                <a:lnTo>
                  <a:pt x="3584" y="4038"/>
                </a:lnTo>
                <a:lnTo>
                  <a:pt x="3600" y="4038"/>
                </a:lnTo>
                <a:close/>
                <a:moveTo>
                  <a:pt x="3600" y="4151"/>
                </a:moveTo>
                <a:lnTo>
                  <a:pt x="3600" y="4215"/>
                </a:lnTo>
                <a:lnTo>
                  <a:pt x="3584" y="4215"/>
                </a:lnTo>
                <a:lnTo>
                  <a:pt x="3584" y="4151"/>
                </a:lnTo>
                <a:lnTo>
                  <a:pt x="3600" y="4151"/>
                </a:lnTo>
                <a:close/>
                <a:moveTo>
                  <a:pt x="3600" y="4263"/>
                </a:moveTo>
                <a:lnTo>
                  <a:pt x="3600" y="4327"/>
                </a:lnTo>
                <a:lnTo>
                  <a:pt x="3584" y="4327"/>
                </a:lnTo>
                <a:lnTo>
                  <a:pt x="3584" y="4263"/>
                </a:lnTo>
                <a:lnTo>
                  <a:pt x="3600" y="4263"/>
                </a:lnTo>
                <a:close/>
                <a:moveTo>
                  <a:pt x="3600" y="4375"/>
                </a:moveTo>
                <a:lnTo>
                  <a:pt x="3600" y="4439"/>
                </a:lnTo>
                <a:lnTo>
                  <a:pt x="3584" y="4439"/>
                </a:lnTo>
                <a:lnTo>
                  <a:pt x="3584" y="4375"/>
                </a:lnTo>
                <a:lnTo>
                  <a:pt x="3600" y="4375"/>
                </a:lnTo>
                <a:close/>
                <a:moveTo>
                  <a:pt x="3600" y="4487"/>
                </a:moveTo>
                <a:lnTo>
                  <a:pt x="3600" y="4551"/>
                </a:lnTo>
                <a:lnTo>
                  <a:pt x="3584" y="4551"/>
                </a:lnTo>
                <a:lnTo>
                  <a:pt x="3584" y="4487"/>
                </a:lnTo>
                <a:lnTo>
                  <a:pt x="3600" y="4487"/>
                </a:lnTo>
                <a:close/>
                <a:moveTo>
                  <a:pt x="3600" y="4599"/>
                </a:moveTo>
                <a:lnTo>
                  <a:pt x="3600" y="4663"/>
                </a:lnTo>
                <a:lnTo>
                  <a:pt x="3584" y="4663"/>
                </a:lnTo>
                <a:lnTo>
                  <a:pt x="3584" y="4599"/>
                </a:lnTo>
                <a:lnTo>
                  <a:pt x="3600" y="4599"/>
                </a:lnTo>
                <a:close/>
                <a:moveTo>
                  <a:pt x="3600" y="4711"/>
                </a:moveTo>
                <a:lnTo>
                  <a:pt x="3600" y="4775"/>
                </a:lnTo>
                <a:lnTo>
                  <a:pt x="3584" y="4775"/>
                </a:lnTo>
                <a:lnTo>
                  <a:pt x="3584" y="4711"/>
                </a:lnTo>
                <a:lnTo>
                  <a:pt x="3600" y="4711"/>
                </a:lnTo>
                <a:close/>
                <a:moveTo>
                  <a:pt x="3600" y="4823"/>
                </a:moveTo>
                <a:lnTo>
                  <a:pt x="3600" y="4887"/>
                </a:lnTo>
                <a:lnTo>
                  <a:pt x="3584" y="4887"/>
                </a:lnTo>
                <a:lnTo>
                  <a:pt x="3584" y="4823"/>
                </a:lnTo>
                <a:lnTo>
                  <a:pt x="3600" y="4823"/>
                </a:lnTo>
                <a:close/>
                <a:moveTo>
                  <a:pt x="3600" y="4935"/>
                </a:moveTo>
                <a:lnTo>
                  <a:pt x="3600" y="4999"/>
                </a:lnTo>
                <a:lnTo>
                  <a:pt x="3584" y="4999"/>
                </a:lnTo>
                <a:lnTo>
                  <a:pt x="3584" y="4935"/>
                </a:lnTo>
                <a:lnTo>
                  <a:pt x="3600" y="4935"/>
                </a:lnTo>
                <a:close/>
                <a:moveTo>
                  <a:pt x="3600" y="5047"/>
                </a:moveTo>
                <a:lnTo>
                  <a:pt x="3600" y="5112"/>
                </a:lnTo>
                <a:lnTo>
                  <a:pt x="3584" y="5112"/>
                </a:lnTo>
                <a:lnTo>
                  <a:pt x="3584" y="5047"/>
                </a:lnTo>
                <a:lnTo>
                  <a:pt x="3600" y="5047"/>
                </a:lnTo>
                <a:close/>
                <a:moveTo>
                  <a:pt x="3600" y="5160"/>
                </a:moveTo>
                <a:lnTo>
                  <a:pt x="3600" y="5224"/>
                </a:lnTo>
                <a:lnTo>
                  <a:pt x="3584" y="5224"/>
                </a:lnTo>
                <a:lnTo>
                  <a:pt x="3584" y="5160"/>
                </a:lnTo>
                <a:lnTo>
                  <a:pt x="3600" y="5160"/>
                </a:lnTo>
                <a:close/>
                <a:moveTo>
                  <a:pt x="3600" y="5272"/>
                </a:moveTo>
                <a:lnTo>
                  <a:pt x="3600" y="5336"/>
                </a:lnTo>
                <a:lnTo>
                  <a:pt x="3584" y="5336"/>
                </a:lnTo>
                <a:lnTo>
                  <a:pt x="3584" y="5272"/>
                </a:lnTo>
                <a:lnTo>
                  <a:pt x="3600" y="5272"/>
                </a:lnTo>
                <a:close/>
                <a:moveTo>
                  <a:pt x="3600" y="5384"/>
                </a:moveTo>
                <a:lnTo>
                  <a:pt x="3600" y="5448"/>
                </a:lnTo>
                <a:lnTo>
                  <a:pt x="3584" y="5448"/>
                </a:lnTo>
                <a:lnTo>
                  <a:pt x="3584" y="5384"/>
                </a:lnTo>
                <a:lnTo>
                  <a:pt x="3600" y="5384"/>
                </a:lnTo>
                <a:close/>
                <a:moveTo>
                  <a:pt x="3600" y="5496"/>
                </a:moveTo>
                <a:lnTo>
                  <a:pt x="3600" y="5560"/>
                </a:lnTo>
                <a:lnTo>
                  <a:pt x="3584" y="5560"/>
                </a:lnTo>
                <a:lnTo>
                  <a:pt x="3584" y="5496"/>
                </a:lnTo>
                <a:lnTo>
                  <a:pt x="3600" y="5496"/>
                </a:lnTo>
                <a:close/>
                <a:moveTo>
                  <a:pt x="3600" y="5608"/>
                </a:moveTo>
                <a:lnTo>
                  <a:pt x="3600" y="5672"/>
                </a:lnTo>
                <a:lnTo>
                  <a:pt x="3584" y="5672"/>
                </a:lnTo>
                <a:lnTo>
                  <a:pt x="3584" y="5608"/>
                </a:lnTo>
                <a:lnTo>
                  <a:pt x="3600" y="5608"/>
                </a:lnTo>
                <a:close/>
                <a:moveTo>
                  <a:pt x="3600" y="5720"/>
                </a:moveTo>
                <a:lnTo>
                  <a:pt x="3600" y="5784"/>
                </a:lnTo>
                <a:lnTo>
                  <a:pt x="3584" y="5784"/>
                </a:lnTo>
                <a:lnTo>
                  <a:pt x="3584" y="5720"/>
                </a:lnTo>
                <a:lnTo>
                  <a:pt x="3600" y="5720"/>
                </a:lnTo>
                <a:close/>
                <a:moveTo>
                  <a:pt x="3600" y="5832"/>
                </a:moveTo>
                <a:lnTo>
                  <a:pt x="3600" y="5896"/>
                </a:lnTo>
                <a:lnTo>
                  <a:pt x="3584" y="5896"/>
                </a:lnTo>
                <a:lnTo>
                  <a:pt x="3584" y="5832"/>
                </a:lnTo>
                <a:lnTo>
                  <a:pt x="3600" y="5832"/>
                </a:lnTo>
                <a:close/>
                <a:moveTo>
                  <a:pt x="3600" y="5944"/>
                </a:moveTo>
                <a:lnTo>
                  <a:pt x="3600" y="6008"/>
                </a:lnTo>
                <a:lnTo>
                  <a:pt x="3584" y="6008"/>
                </a:lnTo>
                <a:lnTo>
                  <a:pt x="3584" y="5944"/>
                </a:lnTo>
                <a:lnTo>
                  <a:pt x="3600" y="5944"/>
                </a:lnTo>
                <a:close/>
                <a:moveTo>
                  <a:pt x="3600" y="6057"/>
                </a:moveTo>
                <a:lnTo>
                  <a:pt x="3600" y="6121"/>
                </a:lnTo>
                <a:lnTo>
                  <a:pt x="3584" y="6121"/>
                </a:lnTo>
                <a:lnTo>
                  <a:pt x="3584" y="6057"/>
                </a:lnTo>
                <a:lnTo>
                  <a:pt x="3600" y="6057"/>
                </a:lnTo>
                <a:close/>
                <a:moveTo>
                  <a:pt x="3600" y="6169"/>
                </a:moveTo>
                <a:lnTo>
                  <a:pt x="3600" y="6233"/>
                </a:lnTo>
                <a:lnTo>
                  <a:pt x="3584" y="6233"/>
                </a:lnTo>
                <a:lnTo>
                  <a:pt x="3584" y="6169"/>
                </a:lnTo>
                <a:lnTo>
                  <a:pt x="3600" y="6169"/>
                </a:lnTo>
                <a:close/>
                <a:moveTo>
                  <a:pt x="3600" y="6281"/>
                </a:moveTo>
                <a:lnTo>
                  <a:pt x="3600" y="6345"/>
                </a:lnTo>
                <a:lnTo>
                  <a:pt x="3584" y="6345"/>
                </a:lnTo>
                <a:lnTo>
                  <a:pt x="3584" y="6281"/>
                </a:lnTo>
                <a:lnTo>
                  <a:pt x="3600" y="6281"/>
                </a:lnTo>
                <a:close/>
                <a:moveTo>
                  <a:pt x="3600" y="6393"/>
                </a:moveTo>
                <a:lnTo>
                  <a:pt x="3600" y="6408"/>
                </a:lnTo>
                <a:cubicBezTo>
                  <a:pt x="3600" y="6413"/>
                  <a:pt x="3597" y="6416"/>
                  <a:pt x="3592" y="6416"/>
                </a:cubicBezTo>
                <a:lnTo>
                  <a:pt x="3544" y="6416"/>
                </a:lnTo>
                <a:lnTo>
                  <a:pt x="3544" y="6400"/>
                </a:lnTo>
                <a:lnTo>
                  <a:pt x="3592" y="6400"/>
                </a:lnTo>
                <a:lnTo>
                  <a:pt x="3584" y="6408"/>
                </a:lnTo>
                <a:lnTo>
                  <a:pt x="3584" y="6393"/>
                </a:lnTo>
                <a:lnTo>
                  <a:pt x="3600" y="6393"/>
                </a:lnTo>
                <a:close/>
                <a:moveTo>
                  <a:pt x="3496" y="6416"/>
                </a:moveTo>
                <a:lnTo>
                  <a:pt x="3432" y="6416"/>
                </a:lnTo>
                <a:lnTo>
                  <a:pt x="3432" y="6400"/>
                </a:lnTo>
                <a:lnTo>
                  <a:pt x="3496" y="6400"/>
                </a:lnTo>
                <a:lnTo>
                  <a:pt x="3496" y="6416"/>
                </a:lnTo>
                <a:close/>
                <a:moveTo>
                  <a:pt x="3384" y="6416"/>
                </a:moveTo>
                <a:lnTo>
                  <a:pt x="3320" y="6416"/>
                </a:lnTo>
                <a:lnTo>
                  <a:pt x="3320" y="6400"/>
                </a:lnTo>
                <a:lnTo>
                  <a:pt x="3384" y="6400"/>
                </a:lnTo>
                <a:lnTo>
                  <a:pt x="3384" y="6416"/>
                </a:lnTo>
                <a:close/>
                <a:moveTo>
                  <a:pt x="3272" y="6416"/>
                </a:moveTo>
                <a:lnTo>
                  <a:pt x="3208" y="6416"/>
                </a:lnTo>
                <a:lnTo>
                  <a:pt x="3208" y="6400"/>
                </a:lnTo>
                <a:lnTo>
                  <a:pt x="3272" y="6400"/>
                </a:lnTo>
                <a:lnTo>
                  <a:pt x="3272" y="6416"/>
                </a:lnTo>
                <a:close/>
                <a:moveTo>
                  <a:pt x="3160" y="6416"/>
                </a:moveTo>
                <a:lnTo>
                  <a:pt x="3096" y="6416"/>
                </a:lnTo>
                <a:lnTo>
                  <a:pt x="3096" y="6400"/>
                </a:lnTo>
                <a:lnTo>
                  <a:pt x="3160" y="6400"/>
                </a:lnTo>
                <a:lnTo>
                  <a:pt x="3160" y="6416"/>
                </a:lnTo>
                <a:close/>
                <a:moveTo>
                  <a:pt x="3047" y="6416"/>
                </a:moveTo>
                <a:lnTo>
                  <a:pt x="2983" y="6416"/>
                </a:lnTo>
                <a:lnTo>
                  <a:pt x="2983" y="6400"/>
                </a:lnTo>
                <a:lnTo>
                  <a:pt x="3047" y="6400"/>
                </a:lnTo>
                <a:lnTo>
                  <a:pt x="3047" y="6416"/>
                </a:lnTo>
                <a:close/>
                <a:moveTo>
                  <a:pt x="2935" y="6416"/>
                </a:moveTo>
                <a:lnTo>
                  <a:pt x="2871" y="6416"/>
                </a:lnTo>
                <a:lnTo>
                  <a:pt x="2871" y="6400"/>
                </a:lnTo>
                <a:lnTo>
                  <a:pt x="2935" y="6400"/>
                </a:lnTo>
                <a:lnTo>
                  <a:pt x="2935" y="6416"/>
                </a:lnTo>
                <a:close/>
                <a:moveTo>
                  <a:pt x="2823" y="6416"/>
                </a:moveTo>
                <a:lnTo>
                  <a:pt x="2759" y="6416"/>
                </a:lnTo>
                <a:lnTo>
                  <a:pt x="2759" y="6400"/>
                </a:lnTo>
                <a:lnTo>
                  <a:pt x="2823" y="6400"/>
                </a:lnTo>
                <a:lnTo>
                  <a:pt x="2823" y="6416"/>
                </a:lnTo>
                <a:close/>
                <a:moveTo>
                  <a:pt x="2711" y="6416"/>
                </a:moveTo>
                <a:lnTo>
                  <a:pt x="2647" y="6416"/>
                </a:lnTo>
                <a:lnTo>
                  <a:pt x="2647" y="6400"/>
                </a:lnTo>
                <a:lnTo>
                  <a:pt x="2711" y="6400"/>
                </a:lnTo>
                <a:lnTo>
                  <a:pt x="2711" y="6416"/>
                </a:lnTo>
                <a:close/>
                <a:moveTo>
                  <a:pt x="2599" y="6416"/>
                </a:moveTo>
                <a:lnTo>
                  <a:pt x="2535" y="6416"/>
                </a:lnTo>
                <a:lnTo>
                  <a:pt x="2535" y="6400"/>
                </a:lnTo>
                <a:lnTo>
                  <a:pt x="2599" y="6400"/>
                </a:lnTo>
                <a:lnTo>
                  <a:pt x="2599" y="6416"/>
                </a:lnTo>
                <a:close/>
                <a:moveTo>
                  <a:pt x="2487" y="6416"/>
                </a:moveTo>
                <a:lnTo>
                  <a:pt x="2423" y="6416"/>
                </a:lnTo>
                <a:lnTo>
                  <a:pt x="2423" y="6400"/>
                </a:lnTo>
                <a:lnTo>
                  <a:pt x="2487" y="6400"/>
                </a:lnTo>
                <a:lnTo>
                  <a:pt x="2487" y="6416"/>
                </a:lnTo>
                <a:close/>
                <a:moveTo>
                  <a:pt x="2375" y="6416"/>
                </a:moveTo>
                <a:lnTo>
                  <a:pt x="2311" y="6416"/>
                </a:lnTo>
                <a:lnTo>
                  <a:pt x="2311" y="6400"/>
                </a:lnTo>
                <a:lnTo>
                  <a:pt x="2375" y="6400"/>
                </a:lnTo>
                <a:lnTo>
                  <a:pt x="2375" y="6416"/>
                </a:lnTo>
                <a:close/>
                <a:moveTo>
                  <a:pt x="2263" y="6416"/>
                </a:moveTo>
                <a:lnTo>
                  <a:pt x="2199" y="6416"/>
                </a:lnTo>
                <a:lnTo>
                  <a:pt x="2199" y="6400"/>
                </a:lnTo>
                <a:lnTo>
                  <a:pt x="2263" y="6400"/>
                </a:lnTo>
                <a:lnTo>
                  <a:pt x="2263" y="6416"/>
                </a:lnTo>
                <a:close/>
                <a:moveTo>
                  <a:pt x="2151" y="6416"/>
                </a:moveTo>
                <a:lnTo>
                  <a:pt x="2087" y="6416"/>
                </a:lnTo>
                <a:lnTo>
                  <a:pt x="2087" y="6400"/>
                </a:lnTo>
                <a:lnTo>
                  <a:pt x="2151" y="6400"/>
                </a:lnTo>
                <a:lnTo>
                  <a:pt x="2151" y="6416"/>
                </a:lnTo>
                <a:close/>
                <a:moveTo>
                  <a:pt x="2038" y="6416"/>
                </a:moveTo>
                <a:lnTo>
                  <a:pt x="1974" y="6416"/>
                </a:lnTo>
                <a:lnTo>
                  <a:pt x="1974" y="6400"/>
                </a:lnTo>
                <a:lnTo>
                  <a:pt x="2038" y="6400"/>
                </a:lnTo>
                <a:lnTo>
                  <a:pt x="2038" y="6416"/>
                </a:lnTo>
                <a:close/>
                <a:moveTo>
                  <a:pt x="1926" y="6416"/>
                </a:moveTo>
                <a:lnTo>
                  <a:pt x="1862" y="6416"/>
                </a:lnTo>
                <a:lnTo>
                  <a:pt x="1862" y="6400"/>
                </a:lnTo>
                <a:lnTo>
                  <a:pt x="1926" y="6400"/>
                </a:lnTo>
                <a:lnTo>
                  <a:pt x="1926" y="6416"/>
                </a:lnTo>
                <a:close/>
                <a:moveTo>
                  <a:pt x="1814" y="6416"/>
                </a:moveTo>
                <a:lnTo>
                  <a:pt x="1750" y="6416"/>
                </a:lnTo>
                <a:lnTo>
                  <a:pt x="1750" y="6400"/>
                </a:lnTo>
                <a:lnTo>
                  <a:pt x="1814" y="6400"/>
                </a:lnTo>
                <a:lnTo>
                  <a:pt x="1814" y="6416"/>
                </a:lnTo>
                <a:close/>
                <a:moveTo>
                  <a:pt x="1702" y="6416"/>
                </a:moveTo>
                <a:lnTo>
                  <a:pt x="1638" y="6416"/>
                </a:lnTo>
                <a:lnTo>
                  <a:pt x="1638" y="6400"/>
                </a:lnTo>
                <a:lnTo>
                  <a:pt x="1702" y="6400"/>
                </a:lnTo>
                <a:lnTo>
                  <a:pt x="1702" y="6416"/>
                </a:lnTo>
                <a:close/>
                <a:moveTo>
                  <a:pt x="1590" y="6416"/>
                </a:moveTo>
                <a:lnTo>
                  <a:pt x="1526" y="6416"/>
                </a:lnTo>
                <a:lnTo>
                  <a:pt x="1526" y="6400"/>
                </a:lnTo>
                <a:lnTo>
                  <a:pt x="1590" y="6400"/>
                </a:lnTo>
                <a:lnTo>
                  <a:pt x="1590" y="6416"/>
                </a:lnTo>
                <a:close/>
                <a:moveTo>
                  <a:pt x="1478" y="6416"/>
                </a:moveTo>
                <a:lnTo>
                  <a:pt x="1414" y="6416"/>
                </a:lnTo>
                <a:lnTo>
                  <a:pt x="1414" y="6400"/>
                </a:lnTo>
                <a:lnTo>
                  <a:pt x="1478" y="6400"/>
                </a:lnTo>
                <a:lnTo>
                  <a:pt x="1478" y="6416"/>
                </a:lnTo>
                <a:close/>
                <a:moveTo>
                  <a:pt x="1366" y="6416"/>
                </a:moveTo>
                <a:lnTo>
                  <a:pt x="1302" y="6416"/>
                </a:lnTo>
                <a:lnTo>
                  <a:pt x="1302" y="6400"/>
                </a:lnTo>
                <a:lnTo>
                  <a:pt x="1366" y="6400"/>
                </a:lnTo>
                <a:lnTo>
                  <a:pt x="1366" y="6416"/>
                </a:lnTo>
                <a:close/>
                <a:moveTo>
                  <a:pt x="1254" y="6416"/>
                </a:moveTo>
                <a:lnTo>
                  <a:pt x="1190" y="6416"/>
                </a:lnTo>
                <a:lnTo>
                  <a:pt x="1190" y="6400"/>
                </a:lnTo>
                <a:lnTo>
                  <a:pt x="1254" y="6400"/>
                </a:lnTo>
                <a:lnTo>
                  <a:pt x="1254" y="6416"/>
                </a:lnTo>
                <a:close/>
                <a:moveTo>
                  <a:pt x="1142" y="6416"/>
                </a:moveTo>
                <a:lnTo>
                  <a:pt x="1078" y="6416"/>
                </a:lnTo>
                <a:lnTo>
                  <a:pt x="1078" y="6400"/>
                </a:lnTo>
                <a:lnTo>
                  <a:pt x="1142" y="6400"/>
                </a:lnTo>
                <a:lnTo>
                  <a:pt x="1142" y="6416"/>
                </a:lnTo>
                <a:close/>
                <a:moveTo>
                  <a:pt x="1029" y="6416"/>
                </a:moveTo>
                <a:lnTo>
                  <a:pt x="965" y="6416"/>
                </a:lnTo>
                <a:lnTo>
                  <a:pt x="965" y="6400"/>
                </a:lnTo>
                <a:lnTo>
                  <a:pt x="1029" y="6400"/>
                </a:lnTo>
                <a:lnTo>
                  <a:pt x="1029" y="6416"/>
                </a:lnTo>
                <a:close/>
                <a:moveTo>
                  <a:pt x="917" y="6416"/>
                </a:moveTo>
                <a:lnTo>
                  <a:pt x="853" y="6416"/>
                </a:lnTo>
                <a:lnTo>
                  <a:pt x="853" y="6400"/>
                </a:lnTo>
                <a:lnTo>
                  <a:pt x="917" y="6400"/>
                </a:lnTo>
                <a:lnTo>
                  <a:pt x="917" y="6416"/>
                </a:lnTo>
                <a:close/>
                <a:moveTo>
                  <a:pt x="805" y="6416"/>
                </a:moveTo>
                <a:lnTo>
                  <a:pt x="741" y="6416"/>
                </a:lnTo>
                <a:lnTo>
                  <a:pt x="741" y="6400"/>
                </a:lnTo>
                <a:lnTo>
                  <a:pt x="805" y="6400"/>
                </a:lnTo>
                <a:lnTo>
                  <a:pt x="805" y="6416"/>
                </a:lnTo>
                <a:close/>
                <a:moveTo>
                  <a:pt x="693" y="6416"/>
                </a:moveTo>
                <a:lnTo>
                  <a:pt x="629" y="6416"/>
                </a:lnTo>
                <a:lnTo>
                  <a:pt x="629" y="6400"/>
                </a:lnTo>
                <a:lnTo>
                  <a:pt x="693" y="6400"/>
                </a:lnTo>
                <a:lnTo>
                  <a:pt x="693" y="6416"/>
                </a:lnTo>
                <a:close/>
                <a:moveTo>
                  <a:pt x="581" y="6416"/>
                </a:moveTo>
                <a:lnTo>
                  <a:pt x="517" y="6416"/>
                </a:lnTo>
                <a:lnTo>
                  <a:pt x="517" y="6400"/>
                </a:lnTo>
                <a:lnTo>
                  <a:pt x="581" y="6400"/>
                </a:lnTo>
                <a:lnTo>
                  <a:pt x="581" y="6416"/>
                </a:lnTo>
                <a:close/>
                <a:moveTo>
                  <a:pt x="469" y="6416"/>
                </a:moveTo>
                <a:lnTo>
                  <a:pt x="405" y="6416"/>
                </a:lnTo>
                <a:lnTo>
                  <a:pt x="405" y="6400"/>
                </a:lnTo>
                <a:lnTo>
                  <a:pt x="469" y="6400"/>
                </a:lnTo>
                <a:lnTo>
                  <a:pt x="469" y="6416"/>
                </a:lnTo>
                <a:close/>
                <a:moveTo>
                  <a:pt x="357" y="6416"/>
                </a:moveTo>
                <a:lnTo>
                  <a:pt x="293" y="6416"/>
                </a:lnTo>
                <a:lnTo>
                  <a:pt x="293" y="6400"/>
                </a:lnTo>
                <a:lnTo>
                  <a:pt x="357" y="6400"/>
                </a:lnTo>
                <a:lnTo>
                  <a:pt x="357" y="6416"/>
                </a:lnTo>
                <a:close/>
                <a:moveTo>
                  <a:pt x="245" y="6416"/>
                </a:moveTo>
                <a:lnTo>
                  <a:pt x="181" y="6416"/>
                </a:lnTo>
                <a:lnTo>
                  <a:pt x="181" y="6400"/>
                </a:lnTo>
                <a:lnTo>
                  <a:pt x="245" y="6400"/>
                </a:lnTo>
                <a:lnTo>
                  <a:pt x="245" y="6416"/>
                </a:lnTo>
                <a:close/>
                <a:moveTo>
                  <a:pt x="133" y="6416"/>
                </a:moveTo>
                <a:lnTo>
                  <a:pt x="69" y="6416"/>
                </a:lnTo>
                <a:lnTo>
                  <a:pt x="69" y="6400"/>
                </a:lnTo>
                <a:lnTo>
                  <a:pt x="133" y="6400"/>
                </a:lnTo>
                <a:lnTo>
                  <a:pt x="133" y="6416"/>
                </a:lnTo>
                <a:close/>
                <a:moveTo>
                  <a:pt x="20" y="6416"/>
                </a:moveTo>
                <a:lnTo>
                  <a:pt x="8" y="6416"/>
                </a:lnTo>
                <a:lnTo>
                  <a:pt x="8" y="6400"/>
                </a:lnTo>
                <a:lnTo>
                  <a:pt x="20" y="6400"/>
                </a:lnTo>
                <a:lnTo>
                  <a:pt x="20" y="6416"/>
                </a:lnTo>
                <a:close/>
              </a:path>
            </a:pathLst>
          </a:custGeom>
          <a:solidFill>
            <a:srgbClr val="F2DCDB"/>
          </a:solidFill>
          <a:ln w="0" cap="flat">
            <a:solidFill>
              <a:srgbClr val="F2DCDB"/>
            </a:solidFill>
            <a:prstDash val="solid"/>
            <a:round/>
            <a:headEnd/>
            <a:tailEnd/>
          </a:ln>
        </p:spPr>
        <p:txBody>
          <a:bodyPr vert="horz" wrap="square" lIns="91440" tIns="45720" rIns="91440" bIns="45720" numCol="1" anchor="t" anchorCtr="0" compatLnSpc="1">
            <a:prstTxWarp prst="textNoShape">
              <a:avLst/>
            </a:prstTxWarp>
          </a:bodyPr>
          <a:lstStyle/>
          <a:p>
            <a:pPr marL="180975" indent="-180975">
              <a:spcBef>
                <a:spcPct val="50000"/>
              </a:spcBef>
              <a:buClr>
                <a:srgbClr val="953735"/>
              </a:buClr>
              <a:buFont typeface="Wingdings" pitchFamily="2" charset="2"/>
              <a:buChar char="§"/>
              <a:defRPr/>
            </a:pPr>
            <a:r>
              <a:rPr lang="es-PE" sz="1200" dirty="0" err="1" smtClean="0">
                <a:solidFill>
                  <a:srgbClr val="002060"/>
                </a:solidFill>
              </a:rPr>
              <a:t>DDDedo</a:t>
            </a:r>
            <a:r>
              <a:rPr lang="es-PE" sz="1200" dirty="0" smtClean="0">
                <a:solidFill>
                  <a:srgbClr val="002060"/>
                </a:solidFill>
              </a:rPr>
              <a:t> en acuerdo con Banco AV Vilas desde 2009</a:t>
            </a:r>
          </a:p>
          <a:p>
            <a:pPr marL="180975" indent="-180975">
              <a:buClr>
                <a:srgbClr val="953735"/>
              </a:buClr>
              <a:buFont typeface="Wingdings" pitchFamily="2" charset="2"/>
              <a:buChar char="§"/>
              <a:defRPr/>
            </a:pPr>
            <a:r>
              <a:rPr lang="es-PE" sz="1200" dirty="0" err="1" smtClean="0">
                <a:solidFill>
                  <a:srgbClr val="002060"/>
                </a:solidFill>
              </a:rPr>
              <a:t>Bancolombia</a:t>
            </a:r>
            <a:r>
              <a:rPr lang="es-PE" sz="1200" dirty="0" smtClean="0">
                <a:solidFill>
                  <a:srgbClr val="002060"/>
                </a:solidFill>
              </a:rPr>
              <a:t>, </a:t>
            </a:r>
            <a:r>
              <a:rPr lang="es-PE" sz="1200" dirty="0" err="1" smtClean="0">
                <a:solidFill>
                  <a:srgbClr val="002060"/>
                </a:solidFill>
              </a:rPr>
              <a:t>Av</a:t>
            </a:r>
            <a:r>
              <a:rPr lang="es-PE" sz="1200" dirty="0" smtClean="0">
                <a:solidFill>
                  <a:srgbClr val="002060"/>
                </a:solidFill>
              </a:rPr>
              <a:t> Villas, </a:t>
            </a:r>
            <a:r>
              <a:rPr lang="es-PE" sz="1200" dirty="0" err="1" smtClean="0">
                <a:solidFill>
                  <a:srgbClr val="002060"/>
                </a:solidFill>
              </a:rPr>
              <a:t>Davivienda</a:t>
            </a:r>
            <a:r>
              <a:rPr lang="es-PE" sz="1200" dirty="0" smtClean="0">
                <a:solidFill>
                  <a:srgbClr val="002060"/>
                </a:solidFill>
              </a:rPr>
              <a:t>, BBVA, Caja Social, </a:t>
            </a:r>
            <a:r>
              <a:rPr lang="es-PE" sz="1200" dirty="0" err="1" smtClean="0">
                <a:solidFill>
                  <a:srgbClr val="002060"/>
                </a:solidFill>
              </a:rPr>
              <a:t>Colpatria</a:t>
            </a:r>
            <a:r>
              <a:rPr lang="es-PE" sz="1200" dirty="0" smtClean="0">
                <a:solidFill>
                  <a:srgbClr val="002060"/>
                </a:solidFill>
              </a:rPr>
              <a:t>, y </a:t>
            </a:r>
            <a:r>
              <a:rPr lang="es-PE" sz="1200" dirty="0" err="1" smtClean="0">
                <a:solidFill>
                  <a:srgbClr val="002060"/>
                </a:solidFill>
              </a:rPr>
              <a:t>Citibank</a:t>
            </a:r>
            <a:r>
              <a:rPr lang="es-PE" sz="1200" dirty="0" smtClean="0">
                <a:solidFill>
                  <a:srgbClr val="002060"/>
                </a:solidFill>
              </a:rPr>
              <a:t>. funciona con la solución móvil de </a:t>
            </a:r>
            <a:r>
              <a:rPr lang="es-PE" sz="1200" dirty="0" err="1" smtClean="0">
                <a:solidFill>
                  <a:srgbClr val="002060"/>
                </a:solidFill>
              </a:rPr>
              <a:t>Redeban</a:t>
            </a:r>
            <a:r>
              <a:rPr lang="es-PE" sz="1200" dirty="0" smtClean="0">
                <a:solidFill>
                  <a:srgbClr val="002060"/>
                </a:solidFill>
              </a:rPr>
              <a:t> multicolor (</a:t>
            </a:r>
            <a:r>
              <a:rPr lang="es-PE" sz="1200" dirty="0" err="1" smtClean="0">
                <a:solidFill>
                  <a:srgbClr val="002060"/>
                </a:solidFill>
              </a:rPr>
              <a:t>rep</a:t>
            </a:r>
            <a:r>
              <a:rPr lang="es-PE" sz="1200" dirty="0" smtClean="0">
                <a:solidFill>
                  <a:srgbClr val="002060"/>
                </a:solidFill>
              </a:rPr>
              <a:t> </a:t>
            </a:r>
            <a:r>
              <a:rPr lang="es-PE" sz="1200" dirty="0" err="1" smtClean="0">
                <a:solidFill>
                  <a:srgbClr val="002060"/>
                </a:solidFill>
              </a:rPr>
              <a:t>Gemalto</a:t>
            </a:r>
            <a:r>
              <a:rPr lang="es-PE" sz="1200" dirty="0" smtClean="0">
                <a:solidFill>
                  <a:srgbClr val="002060"/>
                </a:solidFill>
              </a:rPr>
              <a:t>). Transacciones con los 3 operadores (</a:t>
            </a:r>
            <a:r>
              <a:rPr lang="es-PE" sz="1200" dirty="0" err="1" smtClean="0">
                <a:solidFill>
                  <a:srgbClr val="002060"/>
                </a:solidFill>
              </a:rPr>
              <a:t>Comcel</a:t>
            </a:r>
            <a:r>
              <a:rPr lang="es-PE" sz="1200" dirty="0" smtClean="0">
                <a:solidFill>
                  <a:srgbClr val="002060"/>
                </a:solidFill>
              </a:rPr>
              <a:t>, Movistar y </a:t>
            </a:r>
            <a:r>
              <a:rPr lang="es-PE" sz="1200" dirty="0" err="1" smtClean="0">
                <a:solidFill>
                  <a:srgbClr val="002060"/>
                </a:solidFill>
              </a:rPr>
              <a:t>Tigo</a:t>
            </a:r>
            <a:r>
              <a:rPr lang="es-PE" sz="1200" dirty="0" smtClean="0">
                <a:solidFill>
                  <a:srgbClr val="002060"/>
                </a:solidFill>
              </a:rPr>
              <a:t>)</a:t>
            </a:r>
          </a:p>
          <a:p>
            <a:pPr marL="180975" indent="-180975">
              <a:buClr>
                <a:srgbClr val="953735"/>
              </a:buClr>
              <a:buFont typeface="Wingdings" pitchFamily="2" charset="2"/>
              <a:buChar char="§"/>
              <a:defRPr/>
            </a:pPr>
            <a:r>
              <a:rPr lang="es-PE" sz="1200" dirty="0" smtClean="0">
                <a:solidFill>
                  <a:srgbClr val="002060"/>
                </a:solidFill>
              </a:rPr>
              <a:t>Banco agrario con mas de 300,000 operaciones en un año, recibe solicitudes de crédito y bonos de Familias en Acción. Trabaja con </a:t>
            </a:r>
            <a:r>
              <a:rPr lang="es-PE" sz="1200" dirty="0" err="1" smtClean="0">
                <a:solidFill>
                  <a:srgbClr val="002060"/>
                </a:solidFill>
              </a:rPr>
              <a:t>Assenda</a:t>
            </a:r>
            <a:endParaRPr lang="es-PE" sz="1200" dirty="0" smtClean="0">
              <a:solidFill>
                <a:srgbClr val="002060"/>
              </a:solidFill>
            </a:endParaRPr>
          </a:p>
          <a:p>
            <a:pPr marL="180975" indent="-180975">
              <a:buClr>
                <a:srgbClr val="953735"/>
              </a:buClr>
              <a:buFont typeface="Wingdings" pitchFamily="2" charset="2"/>
              <a:buChar char="§"/>
              <a:defRPr/>
            </a:pPr>
            <a:r>
              <a:rPr lang="es-PE" sz="1200" dirty="0" smtClean="0">
                <a:solidFill>
                  <a:srgbClr val="002060"/>
                </a:solidFill>
              </a:rPr>
              <a:t>Otras redes de CNB: </a:t>
            </a:r>
            <a:r>
              <a:rPr lang="es-PE" sz="1200" dirty="0" err="1" smtClean="0">
                <a:solidFill>
                  <a:srgbClr val="002060"/>
                </a:solidFill>
              </a:rPr>
              <a:t>Effecty</a:t>
            </a:r>
            <a:r>
              <a:rPr lang="es-PE" sz="1200" dirty="0" smtClean="0">
                <a:solidFill>
                  <a:srgbClr val="002060"/>
                </a:solidFill>
              </a:rPr>
              <a:t>, </a:t>
            </a:r>
            <a:r>
              <a:rPr lang="es-PE" sz="1200" dirty="0" err="1" smtClean="0">
                <a:solidFill>
                  <a:srgbClr val="002060"/>
                </a:solidFill>
              </a:rPr>
              <a:t>Gtech</a:t>
            </a:r>
            <a:r>
              <a:rPr lang="es-PE" sz="1200" dirty="0" smtClean="0">
                <a:solidFill>
                  <a:srgbClr val="002060"/>
                </a:solidFill>
              </a:rPr>
              <a:t>, Carvajal </a:t>
            </a:r>
          </a:p>
          <a:p>
            <a:pPr marL="180975" indent="-180975">
              <a:buClr>
                <a:srgbClr val="953735"/>
              </a:buClr>
              <a:buFont typeface="Wingdings" pitchFamily="2" charset="2"/>
              <a:buChar char="§"/>
              <a:defRPr/>
            </a:pPr>
            <a:r>
              <a:rPr lang="es-PE" sz="1200" dirty="0" smtClean="0">
                <a:solidFill>
                  <a:srgbClr val="002060"/>
                </a:solidFill>
              </a:rPr>
              <a:t>Mas de 29k </a:t>
            </a:r>
            <a:r>
              <a:rPr lang="es-PE" sz="1200" dirty="0" err="1" smtClean="0">
                <a:solidFill>
                  <a:srgbClr val="002060"/>
                </a:solidFill>
              </a:rPr>
              <a:t>CNBs</a:t>
            </a:r>
            <a:endParaRPr lang="es-PE" sz="1200" dirty="0">
              <a:solidFill>
                <a:srgbClr val="002060"/>
              </a:solidFill>
            </a:endParaRPr>
          </a:p>
        </p:txBody>
      </p:sp>
      <p:pic>
        <p:nvPicPr>
          <p:cNvPr id="60" name="Picture 2" descr="DaviPlata es efectivo para todos">
            <a:hlinkClick r:id="rId4" tooltip="DaviPlata es efectivo para todos"/>
          </p:cNvPr>
          <p:cNvPicPr>
            <a:picLocks noChangeAspect="1" noChangeArrowheads="1"/>
          </p:cNvPicPr>
          <p:nvPr/>
        </p:nvPicPr>
        <p:blipFill>
          <a:blip r:embed="rId5" cstate="print"/>
          <a:srcRect/>
          <a:stretch>
            <a:fillRect/>
          </a:stretch>
        </p:blipFill>
        <p:spPr bwMode="auto">
          <a:xfrm>
            <a:off x="5187462" y="2432783"/>
            <a:ext cx="1585644" cy="341679"/>
          </a:xfrm>
          <a:prstGeom prst="rect">
            <a:avLst/>
          </a:prstGeom>
          <a:noFill/>
        </p:spPr>
      </p:pic>
      <p:pic>
        <p:nvPicPr>
          <p:cNvPr id="61" name="Picture 4" descr="http://java.dddedo.com/j2me/MIDP1/DD-Dedo.gif"/>
          <p:cNvPicPr>
            <a:picLocks noChangeAspect="1" noChangeArrowheads="1"/>
          </p:cNvPicPr>
          <p:nvPr/>
        </p:nvPicPr>
        <p:blipFill>
          <a:blip r:embed="rId6" cstate="print"/>
          <a:srcRect/>
          <a:stretch>
            <a:fillRect/>
          </a:stretch>
        </p:blipFill>
        <p:spPr bwMode="auto">
          <a:xfrm>
            <a:off x="3790950" y="2319703"/>
            <a:ext cx="695325" cy="609600"/>
          </a:xfrm>
          <a:prstGeom prst="rect">
            <a:avLst/>
          </a:prstGeom>
          <a:noFill/>
        </p:spPr>
      </p:pic>
      <p:pic>
        <p:nvPicPr>
          <p:cNvPr id="101382" name="Picture 6" descr="http://www.bnamericas.com/multimedia/53583.gif"/>
          <p:cNvPicPr>
            <a:picLocks noChangeAspect="1" noChangeArrowheads="1"/>
          </p:cNvPicPr>
          <p:nvPr/>
        </p:nvPicPr>
        <p:blipFill>
          <a:blip r:embed="rId7" cstate="print"/>
          <a:srcRect/>
          <a:stretch>
            <a:fillRect/>
          </a:stretch>
        </p:blipFill>
        <p:spPr bwMode="auto">
          <a:xfrm>
            <a:off x="3708400" y="1828800"/>
            <a:ext cx="857250" cy="476250"/>
          </a:xfrm>
          <a:prstGeom prst="rect">
            <a:avLst/>
          </a:prstGeom>
          <a:noFill/>
        </p:spPr>
      </p:pic>
      <p:sp>
        <p:nvSpPr>
          <p:cNvPr id="54" name="Rectangle 41"/>
          <p:cNvSpPr>
            <a:spLocks noChangeArrowheads="1"/>
          </p:cNvSpPr>
          <p:nvPr/>
        </p:nvSpPr>
        <p:spPr bwMode="auto">
          <a:xfrm>
            <a:off x="1162050" y="3844925"/>
            <a:ext cx="2590800" cy="798977"/>
          </a:xfrm>
          <a:prstGeom prst="rect">
            <a:avLst/>
          </a:prstGeom>
          <a:noFill/>
          <a:ln w="12700" algn="ctr">
            <a:noFill/>
            <a:miter lim="800000"/>
            <a:headEnd/>
            <a:tailEnd/>
          </a:ln>
          <a:effectLst>
            <a:prstShdw prst="shdw17" dist="17961" dir="2700000">
              <a:srgbClr val="002253"/>
            </a:prstShdw>
          </a:effectLst>
        </p:spPr>
        <p:txBody>
          <a:bodyPr lIns="35961" tIns="35961" rIns="35961" bIns="35961">
            <a:spAutoFit/>
          </a:bodyPr>
          <a:lstStyle/>
          <a:p>
            <a:pPr marL="365125" indent="-365125" defTabSz="974725">
              <a:spcBef>
                <a:spcPct val="20000"/>
              </a:spcBef>
              <a:buClr>
                <a:schemeClr val="bg2"/>
              </a:buClr>
              <a:buFont typeface="Wingdings" pitchFamily="2" charset="2"/>
              <a:buNone/>
            </a:pPr>
            <a:r>
              <a:rPr lang="es-PE" sz="1200" b="1" dirty="0" smtClean="0">
                <a:solidFill>
                  <a:srgbClr val="002060"/>
                </a:solidFill>
                <a:latin typeface="+mn-lt"/>
              </a:rPr>
              <a:t>Modelo Liderado por Operadores</a:t>
            </a:r>
          </a:p>
          <a:p>
            <a:pPr marL="365125" indent="-365125" defTabSz="974725">
              <a:spcBef>
                <a:spcPct val="20000"/>
              </a:spcBef>
              <a:buClr>
                <a:srgbClr val="00388B"/>
              </a:buClr>
              <a:buFont typeface="Arial" pitchFamily="34" charset="0"/>
              <a:buChar char="•"/>
            </a:pPr>
            <a:r>
              <a:rPr lang="es-PE" sz="1100" dirty="0" smtClean="0">
                <a:solidFill>
                  <a:srgbClr val="002060"/>
                </a:solidFill>
                <a:latin typeface="+mn-lt"/>
              </a:rPr>
              <a:t>Servicio enteramente distribuido y manejado por el operador bajo su propia licencia y marca</a:t>
            </a:r>
            <a:endParaRPr lang="es-PE" sz="1100" dirty="0">
              <a:solidFill>
                <a:srgbClr val="002060"/>
              </a:solidFill>
              <a:latin typeface="+mn-lt"/>
            </a:endParaRPr>
          </a:p>
        </p:txBody>
      </p:sp>
      <p:sp>
        <p:nvSpPr>
          <p:cNvPr id="55" name="Rectangle 41"/>
          <p:cNvSpPr>
            <a:spLocks noChangeArrowheads="1"/>
          </p:cNvSpPr>
          <p:nvPr/>
        </p:nvSpPr>
        <p:spPr bwMode="auto">
          <a:xfrm>
            <a:off x="1085850" y="1314450"/>
            <a:ext cx="2590800" cy="798977"/>
          </a:xfrm>
          <a:prstGeom prst="rect">
            <a:avLst/>
          </a:prstGeom>
          <a:noFill/>
          <a:ln w="12700" algn="ctr">
            <a:noFill/>
            <a:miter lim="800000"/>
            <a:headEnd/>
            <a:tailEnd/>
          </a:ln>
          <a:effectLst>
            <a:prstShdw prst="shdw17" dist="17961" dir="2700000">
              <a:srgbClr val="002253"/>
            </a:prstShdw>
          </a:effectLst>
        </p:spPr>
        <p:txBody>
          <a:bodyPr lIns="35961" tIns="35961" rIns="35961" bIns="35961">
            <a:spAutoFit/>
          </a:bodyPr>
          <a:lstStyle/>
          <a:p>
            <a:pPr marL="365125" indent="-365125" defTabSz="974725">
              <a:spcBef>
                <a:spcPct val="20000"/>
              </a:spcBef>
              <a:buClr>
                <a:schemeClr val="bg2"/>
              </a:buClr>
              <a:buFont typeface="Wingdings" pitchFamily="2" charset="2"/>
              <a:buNone/>
            </a:pPr>
            <a:r>
              <a:rPr lang="es-PE" sz="1200" b="1" dirty="0" smtClean="0">
                <a:solidFill>
                  <a:srgbClr val="002060"/>
                </a:solidFill>
                <a:latin typeface="+mn-lt"/>
              </a:rPr>
              <a:t>Modelo de </a:t>
            </a:r>
            <a:r>
              <a:rPr lang="es-PE" sz="1200" b="1" dirty="0" err="1" smtClean="0">
                <a:solidFill>
                  <a:srgbClr val="002060"/>
                </a:solidFill>
                <a:latin typeface="+mn-lt"/>
              </a:rPr>
              <a:t>Joint</a:t>
            </a:r>
            <a:r>
              <a:rPr lang="es-PE" sz="1200" b="1" dirty="0" smtClean="0">
                <a:solidFill>
                  <a:srgbClr val="002060"/>
                </a:solidFill>
                <a:latin typeface="+mn-lt"/>
              </a:rPr>
              <a:t> </a:t>
            </a:r>
            <a:r>
              <a:rPr lang="es-PE" sz="1200" b="1" dirty="0" err="1" smtClean="0">
                <a:solidFill>
                  <a:srgbClr val="002060"/>
                </a:solidFill>
                <a:latin typeface="+mn-lt"/>
              </a:rPr>
              <a:t>Venture</a:t>
            </a:r>
            <a:endParaRPr lang="es-PE" sz="1200" b="1" dirty="0" smtClean="0">
              <a:solidFill>
                <a:srgbClr val="002060"/>
              </a:solidFill>
              <a:latin typeface="+mn-lt"/>
            </a:endParaRPr>
          </a:p>
          <a:p>
            <a:pPr marL="365125" indent="-365125" defTabSz="974725">
              <a:spcBef>
                <a:spcPct val="20000"/>
              </a:spcBef>
              <a:buClr>
                <a:srgbClr val="00388B"/>
              </a:buClr>
              <a:buFont typeface="Arial" pitchFamily="34" charset="0"/>
              <a:buChar char="•"/>
            </a:pPr>
            <a:r>
              <a:rPr lang="es-PE" sz="1100" dirty="0" smtClean="0">
                <a:solidFill>
                  <a:srgbClr val="002060"/>
                </a:solidFill>
                <a:latin typeface="+mn-lt"/>
              </a:rPr>
              <a:t>Servicio de marca/ distribución compartida con el operador y/o el Banco</a:t>
            </a:r>
            <a:endParaRPr lang="es-PE" sz="1100" dirty="0">
              <a:solidFill>
                <a:srgbClr val="002060"/>
              </a:solidFill>
              <a:latin typeface="+mn-lt"/>
            </a:endParaRPr>
          </a:p>
        </p:txBody>
      </p:sp>
      <p:sp>
        <p:nvSpPr>
          <p:cNvPr id="56" name="Rectangle 41"/>
          <p:cNvSpPr>
            <a:spLocks noChangeArrowheads="1"/>
          </p:cNvSpPr>
          <p:nvPr/>
        </p:nvSpPr>
        <p:spPr bwMode="auto">
          <a:xfrm>
            <a:off x="4181475" y="1304925"/>
            <a:ext cx="2590800" cy="798977"/>
          </a:xfrm>
          <a:prstGeom prst="rect">
            <a:avLst/>
          </a:prstGeom>
          <a:noFill/>
          <a:ln w="12700" algn="ctr">
            <a:noFill/>
            <a:miter lim="800000"/>
            <a:headEnd/>
            <a:tailEnd/>
          </a:ln>
          <a:effectLst>
            <a:prstShdw prst="shdw17" dist="17961" dir="2700000">
              <a:srgbClr val="002253"/>
            </a:prstShdw>
          </a:effectLst>
        </p:spPr>
        <p:txBody>
          <a:bodyPr lIns="35961" tIns="35961" rIns="35961" bIns="35961">
            <a:spAutoFit/>
          </a:bodyPr>
          <a:lstStyle/>
          <a:p>
            <a:pPr marL="365125" indent="-365125" defTabSz="974725">
              <a:spcBef>
                <a:spcPct val="20000"/>
              </a:spcBef>
              <a:buClr>
                <a:schemeClr val="bg2"/>
              </a:buClr>
              <a:buFont typeface="Wingdings" pitchFamily="2" charset="2"/>
              <a:buNone/>
            </a:pPr>
            <a:r>
              <a:rPr lang="es-PE" sz="1200" b="1" dirty="0" smtClean="0">
                <a:solidFill>
                  <a:srgbClr val="002060"/>
                </a:solidFill>
                <a:latin typeface="+mn-lt"/>
              </a:rPr>
              <a:t>Modelo liderado por Bancos</a:t>
            </a:r>
          </a:p>
          <a:p>
            <a:pPr marL="365125" indent="-365125" defTabSz="974725">
              <a:spcBef>
                <a:spcPct val="20000"/>
              </a:spcBef>
              <a:buClr>
                <a:srgbClr val="00388B"/>
              </a:buClr>
              <a:buFont typeface="Arial" pitchFamily="34" charset="0"/>
              <a:buChar char="•"/>
            </a:pPr>
            <a:r>
              <a:rPr lang="es-PE" sz="1100" dirty="0" smtClean="0">
                <a:solidFill>
                  <a:srgbClr val="002060"/>
                </a:solidFill>
                <a:latin typeface="+mn-lt"/>
              </a:rPr>
              <a:t>Canal Móvil es solo visto como un canal de acceso a servicios bancarios</a:t>
            </a:r>
            <a:endParaRPr lang="es-PE" sz="1100" dirty="0">
              <a:solidFill>
                <a:srgbClr val="002060"/>
              </a:solidFill>
              <a:latin typeface="+mn-lt"/>
            </a:endParaRPr>
          </a:p>
        </p:txBody>
      </p:sp>
      <p:sp>
        <p:nvSpPr>
          <p:cNvPr id="57" name="Rectangle 41"/>
          <p:cNvSpPr>
            <a:spLocks noChangeArrowheads="1"/>
          </p:cNvSpPr>
          <p:nvPr/>
        </p:nvSpPr>
        <p:spPr bwMode="auto">
          <a:xfrm>
            <a:off x="4019550" y="3652838"/>
            <a:ext cx="2990850" cy="1020576"/>
          </a:xfrm>
          <a:prstGeom prst="rect">
            <a:avLst/>
          </a:prstGeom>
          <a:noFill/>
          <a:ln w="12700" algn="ctr">
            <a:noFill/>
            <a:miter lim="800000"/>
            <a:headEnd/>
            <a:tailEnd/>
          </a:ln>
          <a:effectLst>
            <a:prstShdw prst="shdw17" dist="17961" dir="2700000">
              <a:srgbClr val="002253"/>
            </a:prstShdw>
          </a:effectLst>
        </p:spPr>
        <p:txBody>
          <a:bodyPr wrap="square" lIns="35961" tIns="35961" rIns="35961" bIns="35961">
            <a:spAutoFit/>
          </a:bodyPr>
          <a:lstStyle/>
          <a:p>
            <a:pPr marL="365125" indent="-365125" defTabSz="974725">
              <a:spcBef>
                <a:spcPct val="20000"/>
              </a:spcBef>
              <a:buClr>
                <a:schemeClr val="bg2"/>
              </a:buClr>
              <a:buFont typeface="Wingdings" pitchFamily="2" charset="2"/>
              <a:buNone/>
            </a:pPr>
            <a:endParaRPr lang="es-PE" sz="1200" b="1" dirty="0" smtClean="0">
              <a:solidFill>
                <a:srgbClr val="002060"/>
              </a:solidFill>
              <a:latin typeface="+mn-lt"/>
            </a:endParaRPr>
          </a:p>
          <a:p>
            <a:pPr marL="365125" indent="-365125" defTabSz="974725">
              <a:spcBef>
                <a:spcPct val="20000"/>
              </a:spcBef>
              <a:buClr>
                <a:schemeClr val="bg2"/>
              </a:buClr>
              <a:buFont typeface="Wingdings" pitchFamily="2" charset="2"/>
              <a:buNone/>
            </a:pPr>
            <a:r>
              <a:rPr lang="es-PE" sz="1200" b="1" dirty="0" smtClean="0">
                <a:solidFill>
                  <a:srgbClr val="002060"/>
                </a:solidFill>
                <a:latin typeface="+mn-lt"/>
              </a:rPr>
              <a:t>Modelo conducido por el Operador</a:t>
            </a:r>
          </a:p>
          <a:p>
            <a:pPr marL="365125" indent="-365125" defTabSz="974725">
              <a:spcBef>
                <a:spcPct val="20000"/>
              </a:spcBef>
              <a:buClr>
                <a:srgbClr val="00388B"/>
              </a:buClr>
              <a:buFont typeface="Arial" pitchFamily="34" charset="0"/>
              <a:buChar char="•"/>
            </a:pPr>
            <a:r>
              <a:rPr lang="es-PE" sz="1100" dirty="0" smtClean="0">
                <a:solidFill>
                  <a:srgbClr val="002060"/>
                </a:solidFill>
                <a:latin typeface="+mn-lt"/>
              </a:rPr>
              <a:t>Servicio distribuido y manejado por el operador bajo un acuerdo con la licencia de un banco</a:t>
            </a:r>
            <a:endParaRPr lang="es-PE" sz="1100" dirty="0">
              <a:solidFill>
                <a:srgbClr val="002060"/>
              </a:solidFill>
              <a:latin typeface="+mn-lt"/>
            </a:endParaRPr>
          </a:p>
        </p:txBody>
      </p:sp>
      <p:sp>
        <p:nvSpPr>
          <p:cNvPr id="32" name="Rectangle 4"/>
          <p:cNvSpPr>
            <a:spLocks noChangeArrowheads="1"/>
          </p:cNvSpPr>
          <p:nvPr/>
        </p:nvSpPr>
        <p:spPr bwMode="auto">
          <a:xfrm>
            <a:off x="6954719" y="1159487"/>
            <a:ext cx="1917700" cy="419100"/>
          </a:xfrm>
          <a:prstGeom prst="rect">
            <a:avLst/>
          </a:prstGeom>
          <a:gradFill rotWithShape="1">
            <a:gsLst>
              <a:gs pos="0">
                <a:srgbClr val="C9979C"/>
              </a:gs>
              <a:gs pos="50000">
                <a:srgbClr val="DCC1C3"/>
              </a:gs>
              <a:gs pos="100000">
                <a:srgbClr val="EDE1E2"/>
              </a:gs>
            </a:gsLst>
            <a:lin ang="10800000" scaled="1"/>
          </a:gradFill>
          <a:ln w="12700" cap="rnd" algn="ctr">
            <a:noFill/>
            <a:miter lim="800000"/>
            <a:headEnd/>
            <a:tailEnd/>
          </a:ln>
        </p:spPr>
        <p:txBody>
          <a:bodyPr wrap="none" anchor="ctr"/>
          <a:lstStyle/>
          <a:p>
            <a:pPr algn="ctr" eaLnBrk="0" hangingPunct="0"/>
            <a:r>
              <a:rPr lang="es-PE" sz="1600" smtClean="0">
                <a:solidFill>
                  <a:srgbClr val="002060"/>
                </a:solidFill>
                <a:latin typeface="+mn-lt"/>
                <a:cs typeface="Times New Roman" pitchFamily="18" charset="0"/>
              </a:rPr>
              <a:t>Highlights</a:t>
            </a:r>
            <a:endParaRPr lang="es-PE" sz="1600">
              <a:solidFill>
                <a:srgbClr val="002060"/>
              </a:solidFill>
              <a:latin typeface="+mn-lt"/>
              <a:cs typeface="Times New Roman" pitchFamily="18" charset="0"/>
            </a:endParaRPr>
          </a:p>
        </p:txBody>
      </p:sp>
      <p:sp>
        <p:nvSpPr>
          <p:cNvPr id="33" name="Rectangle 7"/>
          <p:cNvSpPr>
            <a:spLocks noChangeAspect="1" noChangeArrowheads="1"/>
          </p:cNvSpPr>
          <p:nvPr/>
        </p:nvSpPr>
        <p:spPr bwMode="auto">
          <a:xfrm>
            <a:off x="312738" y="369888"/>
            <a:ext cx="8229600" cy="488950"/>
          </a:xfrm>
          <a:prstGeom prst="rect">
            <a:avLst/>
          </a:prstGeom>
          <a:noFill/>
          <a:ln w="9525">
            <a:noFill/>
            <a:miter lim="800000"/>
            <a:headEnd/>
            <a:tailEnd/>
          </a:ln>
        </p:spPr>
        <p:txBody>
          <a:bodyPr anchor="ctr"/>
          <a:lstStyle/>
          <a:p>
            <a:pPr eaLnBrk="0" hangingPunct="0">
              <a:buNone/>
            </a:pPr>
            <a:r>
              <a:rPr lang="es-PE" sz="2400" b="1" dirty="0" smtClean="0">
                <a:solidFill>
                  <a:srgbClr val="014C6D"/>
                </a:solidFill>
              </a:rPr>
              <a:t>Iniciativas Actuales de Servicios Financieros Móviles en Colombia</a:t>
            </a:r>
            <a:endParaRPr lang="es-PE" sz="2400" b="1" dirty="0">
              <a:solidFill>
                <a:srgbClr val="014C6D"/>
              </a:solidFill>
            </a:endParaRPr>
          </a:p>
        </p:txBody>
      </p:sp>
      <p:sp>
        <p:nvSpPr>
          <p:cNvPr id="37" name="AutoShape 133"/>
          <p:cNvSpPr>
            <a:spLocks noChangeAspect="1" noChangeArrowheads="1"/>
          </p:cNvSpPr>
          <p:nvPr/>
        </p:nvSpPr>
        <p:spPr bwMode="gray">
          <a:xfrm rot="16200000">
            <a:off x="-1220479" y="2947685"/>
            <a:ext cx="3419475" cy="661988"/>
          </a:xfrm>
          <a:prstGeom prst="rightArrow">
            <a:avLst>
              <a:gd name="adj1" fmla="val 67611"/>
              <a:gd name="adj2" fmla="val 73464"/>
            </a:avLst>
          </a:prstGeom>
          <a:gradFill rotWithShape="1">
            <a:gsLst>
              <a:gs pos="0">
                <a:srgbClr val="C9979C"/>
              </a:gs>
              <a:gs pos="50000">
                <a:srgbClr val="DCC1C3"/>
              </a:gs>
              <a:gs pos="100000">
                <a:srgbClr val="EDE1E2"/>
              </a:gs>
            </a:gsLst>
            <a:lin ang="10800000" scaled="1"/>
          </a:gradFill>
          <a:ln w="12700" cap="rnd" algn="ctr">
            <a:noFill/>
            <a:miter lim="800000"/>
            <a:headEnd/>
            <a:tailEnd/>
          </a:ln>
        </p:spPr>
        <p:txBody>
          <a:bodyPr wrap="none" anchor="ctr"/>
          <a:lstStyle/>
          <a:p>
            <a:r>
              <a:rPr lang="en-US" sz="1600" dirty="0" err="1" smtClean="0">
                <a:solidFill>
                  <a:srgbClr val="002060"/>
                </a:solidFill>
              </a:rPr>
              <a:t>Nivel</a:t>
            </a:r>
            <a:r>
              <a:rPr lang="en-US" sz="1600" dirty="0" smtClean="0">
                <a:solidFill>
                  <a:srgbClr val="002060"/>
                </a:solidFill>
              </a:rPr>
              <a:t> de </a:t>
            </a:r>
            <a:r>
              <a:rPr lang="en-US" sz="1600" dirty="0" err="1" smtClean="0">
                <a:solidFill>
                  <a:srgbClr val="002060"/>
                </a:solidFill>
              </a:rPr>
              <a:t>Integracion</a:t>
            </a:r>
            <a:r>
              <a:rPr lang="en-US" sz="1600" dirty="0" smtClean="0">
                <a:solidFill>
                  <a:srgbClr val="002060"/>
                </a:solidFill>
              </a:rPr>
              <a:t> </a:t>
            </a:r>
            <a:r>
              <a:rPr lang="en-US" sz="1600" dirty="0" err="1" smtClean="0">
                <a:solidFill>
                  <a:srgbClr val="002060"/>
                </a:solidFill>
              </a:rPr>
              <a:t>Financiera</a:t>
            </a:r>
            <a:endParaRPr lang="en-US" sz="1600" dirty="0">
              <a:solidFill>
                <a:srgbClr val="002060"/>
              </a:solidFill>
            </a:endParaRPr>
          </a:p>
        </p:txBody>
      </p:sp>
      <p:sp>
        <p:nvSpPr>
          <p:cNvPr id="39" name="Oval 137"/>
          <p:cNvSpPr>
            <a:spLocks noChangeArrowheads="1"/>
          </p:cNvSpPr>
          <p:nvPr/>
        </p:nvSpPr>
        <p:spPr bwMode="gray">
          <a:xfrm>
            <a:off x="310665" y="1111741"/>
            <a:ext cx="381000" cy="381000"/>
          </a:xfrm>
          <a:prstGeom prst="ellipse">
            <a:avLst/>
          </a:prstGeom>
          <a:solidFill>
            <a:srgbClr val="FFFFFF"/>
          </a:solidFill>
          <a:ln w="12700" algn="ctr">
            <a:solidFill>
              <a:srgbClr val="90283B"/>
            </a:solidFill>
            <a:round/>
            <a:headEnd/>
            <a:tailEnd/>
          </a:ln>
        </p:spPr>
        <p:txBody>
          <a:bodyPr lIns="0" tIns="0" rIns="0" bIns="0" anchor="ctr"/>
          <a:lstStyle/>
          <a:p>
            <a:r>
              <a:rPr lang="en-US" sz="2400">
                <a:solidFill>
                  <a:srgbClr val="90283B"/>
                </a:solidFill>
              </a:rPr>
              <a:t> +</a:t>
            </a:r>
            <a:endParaRPr lang="en-US" sz="2800">
              <a:solidFill>
                <a:srgbClr val="90283B"/>
              </a:solidFill>
            </a:endParaRPr>
          </a:p>
        </p:txBody>
      </p:sp>
      <p:sp>
        <p:nvSpPr>
          <p:cNvPr id="40" name="AutoShape 134"/>
          <p:cNvSpPr>
            <a:spLocks noChangeAspect="1" noChangeArrowheads="1"/>
          </p:cNvSpPr>
          <p:nvPr/>
        </p:nvSpPr>
        <p:spPr bwMode="gray">
          <a:xfrm>
            <a:off x="788626" y="5068279"/>
            <a:ext cx="5635625" cy="635000"/>
          </a:xfrm>
          <a:prstGeom prst="rightArrow">
            <a:avLst>
              <a:gd name="adj1" fmla="val 67602"/>
              <a:gd name="adj2" fmla="val 70959"/>
            </a:avLst>
          </a:prstGeom>
          <a:gradFill rotWithShape="1">
            <a:gsLst>
              <a:gs pos="0">
                <a:srgbClr val="C9979C"/>
              </a:gs>
              <a:gs pos="50000">
                <a:srgbClr val="DCC1C3"/>
              </a:gs>
              <a:gs pos="100000">
                <a:srgbClr val="EDE1E2"/>
              </a:gs>
            </a:gsLst>
            <a:lin ang="10800000" scaled="1"/>
          </a:gradFill>
          <a:ln w="12700" cap="rnd" algn="ctr">
            <a:noFill/>
            <a:miter lim="800000"/>
            <a:headEnd/>
            <a:tailEnd/>
          </a:ln>
        </p:spPr>
        <p:txBody>
          <a:bodyPr wrap="none" anchor="ctr"/>
          <a:lstStyle/>
          <a:p>
            <a:r>
              <a:rPr lang="en-US" sz="1600" dirty="0" smtClean="0">
                <a:solidFill>
                  <a:srgbClr val="002060"/>
                </a:solidFill>
              </a:rPr>
              <a:t>Barrera </a:t>
            </a:r>
            <a:r>
              <a:rPr lang="en-US" sz="1600" dirty="0" err="1" smtClean="0">
                <a:solidFill>
                  <a:srgbClr val="002060"/>
                </a:solidFill>
              </a:rPr>
              <a:t>Regulatoria</a:t>
            </a:r>
            <a:r>
              <a:rPr lang="en-US" sz="1600" dirty="0" smtClean="0">
                <a:solidFill>
                  <a:srgbClr val="002060"/>
                </a:solidFill>
              </a:rPr>
              <a:t> </a:t>
            </a:r>
            <a:r>
              <a:rPr lang="en-US" sz="1600" dirty="0" err="1" smtClean="0">
                <a:solidFill>
                  <a:srgbClr val="002060"/>
                </a:solidFill>
              </a:rPr>
              <a:t>para</a:t>
            </a:r>
            <a:r>
              <a:rPr lang="en-US" sz="1600" dirty="0" smtClean="0">
                <a:solidFill>
                  <a:srgbClr val="002060"/>
                </a:solidFill>
              </a:rPr>
              <a:t> </a:t>
            </a:r>
            <a:r>
              <a:rPr lang="en-US" sz="1600" dirty="0" err="1" smtClean="0">
                <a:solidFill>
                  <a:srgbClr val="002060"/>
                </a:solidFill>
              </a:rPr>
              <a:t>emitir</a:t>
            </a:r>
            <a:r>
              <a:rPr lang="en-US" sz="1600" dirty="0" smtClean="0">
                <a:solidFill>
                  <a:srgbClr val="002060"/>
                </a:solidFill>
              </a:rPr>
              <a:t> </a:t>
            </a:r>
            <a:r>
              <a:rPr lang="en-US" sz="1600" dirty="0" err="1" smtClean="0">
                <a:solidFill>
                  <a:srgbClr val="002060"/>
                </a:solidFill>
              </a:rPr>
              <a:t>cuentas</a:t>
            </a:r>
            <a:endParaRPr lang="en-US" sz="1600" dirty="0">
              <a:solidFill>
                <a:srgbClr val="002060"/>
              </a:solidFill>
            </a:endParaRPr>
          </a:p>
        </p:txBody>
      </p:sp>
      <p:sp>
        <p:nvSpPr>
          <p:cNvPr id="41" name="Oval 137"/>
          <p:cNvSpPr>
            <a:spLocks noChangeArrowheads="1"/>
          </p:cNvSpPr>
          <p:nvPr/>
        </p:nvSpPr>
        <p:spPr bwMode="gray">
          <a:xfrm>
            <a:off x="252051" y="5169879"/>
            <a:ext cx="381000" cy="381000"/>
          </a:xfrm>
          <a:prstGeom prst="ellipse">
            <a:avLst/>
          </a:prstGeom>
          <a:solidFill>
            <a:srgbClr val="FFFFFF"/>
          </a:solidFill>
          <a:ln w="12700" algn="ctr">
            <a:solidFill>
              <a:srgbClr val="90283B"/>
            </a:solidFill>
            <a:round/>
            <a:headEnd/>
            <a:tailEnd/>
          </a:ln>
        </p:spPr>
        <p:txBody>
          <a:bodyPr lIns="0" tIns="0" rIns="0" bIns="0" anchor="ctr"/>
          <a:lstStyle/>
          <a:p>
            <a:r>
              <a:rPr lang="en-US" sz="2400">
                <a:solidFill>
                  <a:srgbClr val="90283B"/>
                </a:solidFill>
              </a:rPr>
              <a:t> </a:t>
            </a:r>
            <a:r>
              <a:rPr lang="en-US" sz="2800">
                <a:solidFill>
                  <a:srgbClr val="90283B"/>
                </a:solidFill>
              </a:rPr>
              <a:t>-</a:t>
            </a:r>
          </a:p>
        </p:txBody>
      </p:sp>
      <p:sp>
        <p:nvSpPr>
          <p:cNvPr id="42" name="Oval 137"/>
          <p:cNvSpPr>
            <a:spLocks noChangeArrowheads="1"/>
          </p:cNvSpPr>
          <p:nvPr/>
        </p:nvSpPr>
        <p:spPr bwMode="gray">
          <a:xfrm>
            <a:off x="6500451" y="5169879"/>
            <a:ext cx="381000" cy="381000"/>
          </a:xfrm>
          <a:prstGeom prst="ellipse">
            <a:avLst/>
          </a:prstGeom>
          <a:solidFill>
            <a:srgbClr val="FFFFFF"/>
          </a:solidFill>
          <a:ln w="12700" algn="ctr">
            <a:solidFill>
              <a:srgbClr val="90283B"/>
            </a:solidFill>
            <a:round/>
            <a:headEnd/>
            <a:tailEnd/>
          </a:ln>
        </p:spPr>
        <p:txBody>
          <a:bodyPr lIns="0" tIns="0" rIns="0" bIns="0" anchor="ctr"/>
          <a:lstStyle/>
          <a:p>
            <a:r>
              <a:rPr lang="en-US" sz="2400">
                <a:solidFill>
                  <a:srgbClr val="90283B"/>
                </a:solidFill>
              </a:rPr>
              <a:t> +</a:t>
            </a:r>
            <a:endParaRPr lang="en-US" sz="2800">
              <a:solidFill>
                <a:srgbClr val="90283B"/>
              </a:solidFill>
            </a:endParaRPr>
          </a:p>
        </p:txBody>
      </p:sp>
      <p:pic>
        <p:nvPicPr>
          <p:cNvPr id="2" name="Picture 1"/>
          <p:cNvPicPr>
            <a:picLocks noChangeAspect="1"/>
          </p:cNvPicPr>
          <p:nvPr/>
        </p:nvPicPr>
        <p:blipFill>
          <a:blip r:embed="rId8" cstate="print"/>
          <a:stretch>
            <a:fillRect/>
          </a:stretch>
        </p:blipFill>
        <p:spPr>
          <a:xfrm>
            <a:off x="6252307" y="1862466"/>
            <a:ext cx="556845" cy="393495"/>
          </a:xfrm>
          <a:prstGeom prst="rect">
            <a:avLst/>
          </a:prstGeom>
        </p:spPr>
      </p:pic>
      <p:pic>
        <p:nvPicPr>
          <p:cNvPr id="3" name="Picture 2"/>
          <p:cNvPicPr>
            <a:picLocks noChangeAspect="1"/>
          </p:cNvPicPr>
          <p:nvPr/>
        </p:nvPicPr>
        <p:blipFill>
          <a:blip r:embed="rId9" cstate="print"/>
          <a:stretch>
            <a:fillRect/>
          </a:stretch>
        </p:blipFill>
        <p:spPr>
          <a:xfrm>
            <a:off x="5660384" y="1914768"/>
            <a:ext cx="598762" cy="407377"/>
          </a:xfrm>
          <a:prstGeom prst="rect">
            <a:avLst/>
          </a:prstGeom>
        </p:spPr>
      </p:pic>
      <p:pic>
        <p:nvPicPr>
          <p:cNvPr id="4" name="Picture 3"/>
          <p:cNvPicPr>
            <a:picLocks noChangeAspect="1"/>
          </p:cNvPicPr>
          <p:nvPr/>
        </p:nvPicPr>
        <p:blipFill>
          <a:blip r:embed="rId10" cstate="print"/>
          <a:stretch>
            <a:fillRect/>
          </a:stretch>
        </p:blipFill>
        <p:spPr>
          <a:xfrm>
            <a:off x="4708768" y="2034564"/>
            <a:ext cx="947615" cy="319820"/>
          </a:xfrm>
          <a:prstGeom prst="rect">
            <a:avLst/>
          </a:prstGeom>
        </p:spPr>
      </p:pic>
      <p:pic>
        <p:nvPicPr>
          <p:cNvPr id="5" name="Picture 4"/>
          <p:cNvPicPr>
            <a:picLocks noChangeAspect="1"/>
          </p:cNvPicPr>
          <p:nvPr/>
        </p:nvPicPr>
        <p:blipFill>
          <a:blip r:embed="rId11" cstate="print"/>
          <a:stretch>
            <a:fillRect/>
          </a:stretch>
        </p:blipFill>
        <p:spPr>
          <a:xfrm>
            <a:off x="4435230" y="2325200"/>
            <a:ext cx="693614" cy="480328"/>
          </a:xfrm>
          <a:prstGeom prst="rect">
            <a:avLst/>
          </a:prstGeom>
        </p:spPr>
      </p:pic>
      <p:pic>
        <p:nvPicPr>
          <p:cNvPr id="6" name="Picture 5"/>
          <p:cNvPicPr>
            <a:picLocks noChangeAspect="1"/>
          </p:cNvPicPr>
          <p:nvPr/>
        </p:nvPicPr>
        <p:blipFill>
          <a:blip r:embed="rId12" cstate="print"/>
          <a:stretch>
            <a:fillRect/>
          </a:stretch>
        </p:blipFill>
        <p:spPr>
          <a:xfrm>
            <a:off x="6135076" y="2769772"/>
            <a:ext cx="547077" cy="365174"/>
          </a:xfrm>
          <a:prstGeom prst="rect">
            <a:avLst/>
          </a:prstGeom>
        </p:spPr>
      </p:pic>
      <p:sp>
        <p:nvSpPr>
          <p:cNvPr id="48" name="5-Point Star 47"/>
          <p:cNvSpPr/>
          <p:nvPr/>
        </p:nvSpPr>
        <p:spPr bwMode="auto">
          <a:xfrm>
            <a:off x="3888154" y="1699846"/>
            <a:ext cx="244230" cy="283308"/>
          </a:xfrm>
          <a:prstGeom prst="star5">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111" charset="0"/>
              <a:ea typeface="Times New Roman" pitchFamily="-111" charset="0"/>
              <a:cs typeface="Times New Roman" pitchFamily="-111" charset="0"/>
            </a:endParaRPr>
          </a:p>
        </p:txBody>
      </p:sp>
      <p:sp>
        <p:nvSpPr>
          <p:cNvPr id="50" name="5-Point Star 49"/>
          <p:cNvSpPr/>
          <p:nvPr/>
        </p:nvSpPr>
        <p:spPr bwMode="auto">
          <a:xfrm>
            <a:off x="6662615" y="2442308"/>
            <a:ext cx="244230" cy="283308"/>
          </a:xfrm>
          <a:prstGeom prst="star5">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111" charset="0"/>
              <a:ea typeface="Times New Roman" pitchFamily="-111" charset="0"/>
              <a:cs typeface="Times New Roman" pitchFamily="-111" charset="0"/>
            </a:endParaRPr>
          </a:p>
        </p:txBody>
      </p:sp>
      <p:pic>
        <p:nvPicPr>
          <p:cNvPr id="8" name="Picture 7"/>
          <p:cNvPicPr>
            <a:picLocks noChangeAspect="1"/>
          </p:cNvPicPr>
          <p:nvPr/>
        </p:nvPicPr>
        <p:blipFill>
          <a:blip r:embed="rId13" cstate="print"/>
          <a:stretch>
            <a:fillRect/>
          </a:stretch>
        </p:blipFill>
        <p:spPr>
          <a:xfrm>
            <a:off x="4816232" y="2647462"/>
            <a:ext cx="449384" cy="449384"/>
          </a:xfrm>
          <a:prstGeom prst="rect">
            <a:avLst/>
          </a:prstGeom>
        </p:spPr>
      </p:pic>
      <p:sp>
        <p:nvSpPr>
          <p:cNvPr id="52" name="5-Point Star 51"/>
          <p:cNvSpPr/>
          <p:nvPr/>
        </p:nvSpPr>
        <p:spPr bwMode="auto">
          <a:xfrm>
            <a:off x="5164015" y="2917092"/>
            <a:ext cx="244230" cy="283308"/>
          </a:xfrm>
          <a:prstGeom prst="star5">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111" charset="0"/>
              <a:ea typeface="Times New Roman" pitchFamily="-111" charset="0"/>
              <a:cs typeface="Times New Roman" pitchFamily="-111" charset="0"/>
            </a:endParaRPr>
          </a:p>
        </p:txBody>
      </p:sp>
      <p:pic>
        <p:nvPicPr>
          <p:cNvPr id="21506" name="Picture 2" descr="http://www.portalturisticonortedesantander.com/imagenes/LogoBancoBogota.jpg"/>
          <p:cNvPicPr>
            <a:picLocks noChangeAspect="1" noChangeArrowheads="1"/>
          </p:cNvPicPr>
          <p:nvPr/>
        </p:nvPicPr>
        <p:blipFill>
          <a:blip r:embed="rId14" cstate="print"/>
          <a:srcRect/>
          <a:stretch>
            <a:fillRect/>
          </a:stretch>
        </p:blipFill>
        <p:spPr bwMode="auto">
          <a:xfrm>
            <a:off x="6179086" y="2232211"/>
            <a:ext cx="613734" cy="170890"/>
          </a:xfrm>
          <a:prstGeom prst="rect">
            <a:avLst/>
          </a:prstGeom>
          <a:noFill/>
        </p:spPr>
      </p:pic>
      <p:sp>
        <p:nvSpPr>
          <p:cNvPr id="35" name="5-Point Star 34"/>
          <p:cNvSpPr/>
          <p:nvPr/>
        </p:nvSpPr>
        <p:spPr bwMode="auto">
          <a:xfrm>
            <a:off x="4334779" y="2692975"/>
            <a:ext cx="244230" cy="283308"/>
          </a:xfrm>
          <a:prstGeom prst="star5">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111" charset="0"/>
              <a:ea typeface="Times New Roman" pitchFamily="-111" charset="0"/>
              <a:cs typeface="Times New Roman" pitchFamily="-111"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ChangeAspect="1" noChangeArrowheads="1"/>
          </p:cNvSpPr>
          <p:nvPr/>
        </p:nvSpPr>
        <p:spPr bwMode="auto">
          <a:xfrm>
            <a:off x="312738" y="369888"/>
            <a:ext cx="8229600" cy="488950"/>
          </a:xfrm>
          <a:prstGeom prst="rect">
            <a:avLst/>
          </a:prstGeom>
          <a:noFill/>
          <a:ln w="9525">
            <a:noFill/>
            <a:miter lim="800000"/>
            <a:headEnd/>
            <a:tailEnd/>
          </a:ln>
        </p:spPr>
        <p:txBody>
          <a:bodyPr anchor="ctr"/>
          <a:lstStyle/>
          <a:p>
            <a:pPr eaLnBrk="0" hangingPunct="0">
              <a:buNone/>
            </a:pPr>
            <a:r>
              <a:rPr lang="en-GB" sz="2400" b="1" dirty="0" err="1" smtClean="0">
                <a:solidFill>
                  <a:srgbClr val="014C6D"/>
                </a:solidFill>
              </a:rPr>
              <a:t>Implementaciones</a:t>
            </a:r>
            <a:r>
              <a:rPr lang="en-GB" sz="2400" b="1" dirty="0" smtClean="0">
                <a:solidFill>
                  <a:srgbClr val="014C6D"/>
                </a:solidFill>
              </a:rPr>
              <a:t> de SFM</a:t>
            </a:r>
            <a:endParaRPr lang="en-GB" sz="2400" b="1" dirty="0">
              <a:solidFill>
                <a:srgbClr val="014C6D"/>
              </a:solidFill>
            </a:endParaRPr>
          </a:p>
        </p:txBody>
      </p:sp>
      <p:sp>
        <p:nvSpPr>
          <p:cNvPr id="31747" name="Rounded Rectangle 11"/>
          <p:cNvSpPr>
            <a:spLocks noChangeArrowheads="1"/>
          </p:cNvSpPr>
          <p:nvPr/>
        </p:nvSpPr>
        <p:spPr bwMode="auto">
          <a:xfrm>
            <a:off x="1995488" y="1473200"/>
            <a:ext cx="6599237" cy="2024911"/>
          </a:xfrm>
          <a:prstGeom prst="roundRect">
            <a:avLst>
              <a:gd name="adj" fmla="val 16667"/>
            </a:avLst>
          </a:prstGeom>
          <a:solidFill>
            <a:schemeClr val="bg1"/>
          </a:solidFill>
          <a:ln w="9525">
            <a:solidFill>
              <a:srgbClr val="009900"/>
            </a:solidFill>
            <a:round/>
            <a:headEnd/>
            <a:tailEnd/>
          </a:ln>
        </p:spPr>
        <p:txBody>
          <a:bodyPr lIns="36000" tIns="36000" rIns="36000" bIns="36000"/>
          <a:lstStyle/>
          <a:p>
            <a:pPr marL="95250" lvl="1" indent="-95250" eaLnBrk="0" hangingPunct="0">
              <a:buClr>
                <a:srgbClr val="00783C"/>
              </a:buClr>
              <a:buSzPct val="90000"/>
              <a:buFontTx/>
              <a:buChar char="•"/>
            </a:pPr>
            <a:r>
              <a:rPr lang="es-PE" sz="1200" dirty="0" smtClean="0">
                <a:solidFill>
                  <a:srgbClr val="000000"/>
                </a:solidFill>
              </a:rPr>
              <a:t> Mas de 1,000,000 usuarios registrados</a:t>
            </a:r>
          </a:p>
          <a:p>
            <a:pPr marL="95250" indent="-95250">
              <a:buClr>
                <a:srgbClr val="00783C"/>
              </a:buClr>
              <a:buFontTx/>
              <a:buChar char="•"/>
            </a:pPr>
            <a:r>
              <a:rPr lang="es-PE" sz="1200" dirty="0" smtClean="0">
                <a:solidFill>
                  <a:srgbClr val="000000"/>
                </a:solidFill>
              </a:rPr>
              <a:t> Mas de 12,000 agentes, la mitad de ellos inactivos</a:t>
            </a:r>
          </a:p>
          <a:p>
            <a:pPr marL="95250" indent="-95250">
              <a:buClr>
                <a:srgbClr val="00783C"/>
              </a:buClr>
              <a:buFontTx/>
              <a:buChar char="•"/>
            </a:pPr>
            <a:r>
              <a:rPr lang="es-PE" sz="1200" dirty="0" smtClean="0">
                <a:solidFill>
                  <a:srgbClr val="000000"/>
                </a:solidFill>
              </a:rPr>
              <a:t> En Alianza con banco </a:t>
            </a:r>
            <a:r>
              <a:rPr lang="es-PE" sz="1200" dirty="0" err="1" smtClean="0">
                <a:solidFill>
                  <a:srgbClr val="000000"/>
                </a:solidFill>
              </a:rPr>
              <a:t>Av</a:t>
            </a:r>
            <a:r>
              <a:rPr lang="es-PE" sz="1200" dirty="0" smtClean="0">
                <a:solidFill>
                  <a:srgbClr val="000000"/>
                </a:solidFill>
              </a:rPr>
              <a:t> Villas</a:t>
            </a:r>
          </a:p>
          <a:p>
            <a:pPr marL="95250" indent="-95250">
              <a:buClr>
                <a:srgbClr val="00783C"/>
              </a:buClr>
              <a:buFontTx/>
              <a:buChar char="•"/>
            </a:pPr>
            <a:r>
              <a:rPr lang="es-PE" sz="1200" dirty="0" smtClean="0">
                <a:solidFill>
                  <a:srgbClr val="000000"/>
                </a:solidFill>
              </a:rPr>
              <a:t> Servicios:</a:t>
            </a:r>
          </a:p>
          <a:p>
            <a:pPr marL="552450" lvl="3" indent="-95250" eaLnBrk="0" hangingPunct="0">
              <a:buClr>
                <a:srgbClr val="00783C"/>
              </a:buClr>
              <a:buSzPct val="90000"/>
              <a:buFontTx/>
              <a:buChar char="•"/>
            </a:pPr>
            <a:r>
              <a:rPr lang="es-PE" sz="1200" dirty="0" smtClean="0">
                <a:solidFill>
                  <a:srgbClr val="000000"/>
                </a:solidFill>
              </a:rPr>
              <a:t>Top Up</a:t>
            </a:r>
          </a:p>
          <a:p>
            <a:pPr marL="552450" lvl="3" indent="-95250" eaLnBrk="0" hangingPunct="0">
              <a:buClr>
                <a:srgbClr val="00783C"/>
              </a:buClr>
              <a:buSzPct val="90000"/>
              <a:buFontTx/>
              <a:buChar char="•"/>
            </a:pPr>
            <a:r>
              <a:rPr lang="es-PE" sz="1200" dirty="0" smtClean="0">
                <a:solidFill>
                  <a:srgbClr val="000000"/>
                </a:solidFill>
              </a:rPr>
              <a:t>Pago de servicios a través de AV Villas</a:t>
            </a:r>
          </a:p>
        </p:txBody>
      </p:sp>
      <p:sp>
        <p:nvSpPr>
          <p:cNvPr id="31748" name="Rounded Rectangle 14"/>
          <p:cNvSpPr>
            <a:spLocks noChangeArrowheads="1"/>
          </p:cNvSpPr>
          <p:nvPr/>
        </p:nvSpPr>
        <p:spPr bwMode="auto">
          <a:xfrm>
            <a:off x="384175" y="1507067"/>
            <a:ext cx="1562100" cy="1979013"/>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endParaRPr lang="fr-FR" sz="1200" dirty="0" smtClean="0">
              <a:ea typeface="MS PGothic" pitchFamily="34" charset="-128"/>
            </a:endParaRPr>
          </a:p>
          <a:p>
            <a:pPr algn="ctr"/>
            <a:r>
              <a:rPr lang="fr-FR" sz="1200" dirty="0" smtClean="0">
                <a:ea typeface="MS PGothic" pitchFamily="34" charset="-128"/>
              </a:rPr>
              <a:t> </a:t>
            </a:r>
            <a:endParaRPr lang="fr-FR" sz="1200" dirty="0">
              <a:ea typeface="MS PGothic" pitchFamily="34" charset="-128"/>
            </a:endParaRPr>
          </a:p>
          <a:p>
            <a:pPr algn="ctr"/>
            <a:endParaRPr lang="fr-FR" sz="1200" dirty="0" smtClean="0">
              <a:ea typeface="MS PGothic" pitchFamily="34" charset="-128"/>
            </a:endParaRPr>
          </a:p>
          <a:p>
            <a:pPr algn="ctr"/>
            <a:endParaRPr lang="fr-FR" sz="1200" dirty="0" smtClean="0">
              <a:ea typeface="MS PGothic" pitchFamily="34" charset="-128"/>
            </a:endParaRPr>
          </a:p>
          <a:p>
            <a:pPr algn="ctr"/>
            <a:endParaRPr lang="fr-FR" sz="1200" dirty="0" smtClean="0">
              <a:ea typeface="MS PGothic" pitchFamily="34" charset="-128"/>
            </a:endParaRPr>
          </a:p>
          <a:p>
            <a:pPr algn="ctr"/>
            <a:endParaRPr lang="fr-FR" sz="1200" dirty="0" smtClean="0">
              <a:ea typeface="MS PGothic" pitchFamily="34" charset="-128"/>
            </a:endParaRPr>
          </a:p>
          <a:p>
            <a:pPr algn="ctr"/>
            <a:r>
              <a:rPr lang="fr-FR" sz="1200" dirty="0" smtClean="0">
                <a:ea typeface="MS PGothic" pitchFamily="34" charset="-128"/>
              </a:rPr>
              <a:t>(2009)</a:t>
            </a:r>
            <a:endParaRPr lang="fr-FR" sz="1200" dirty="0">
              <a:ea typeface="MS PGothic" pitchFamily="34" charset="-128"/>
            </a:endParaRPr>
          </a:p>
        </p:txBody>
      </p:sp>
      <p:sp>
        <p:nvSpPr>
          <p:cNvPr id="31749" name="Rounded Rectangle 11"/>
          <p:cNvSpPr>
            <a:spLocks noChangeArrowheads="1"/>
          </p:cNvSpPr>
          <p:nvPr/>
        </p:nvSpPr>
        <p:spPr bwMode="auto">
          <a:xfrm>
            <a:off x="1995488" y="3543667"/>
            <a:ext cx="6599237" cy="1925799"/>
          </a:xfrm>
          <a:prstGeom prst="roundRect">
            <a:avLst>
              <a:gd name="adj" fmla="val 16667"/>
            </a:avLst>
          </a:prstGeom>
          <a:solidFill>
            <a:schemeClr val="bg1"/>
          </a:solidFill>
          <a:ln w="9525">
            <a:solidFill>
              <a:srgbClr val="009900"/>
            </a:solidFill>
            <a:round/>
            <a:headEnd/>
            <a:tailEnd/>
          </a:ln>
        </p:spPr>
        <p:txBody>
          <a:bodyPr lIns="36000" tIns="36000" rIns="36000" bIns="36000" anchor="ctr"/>
          <a:lstStyle/>
          <a:p>
            <a:pPr algn="just">
              <a:lnSpc>
                <a:spcPct val="115000"/>
              </a:lnSpc>
              <a:spcAft>
                <a:spcPts val="0"/>
              </a:spcAft>
              <a:buFont typeface="Arial" pitchFamily="34" charset="0"/>
              <a:buChar char="•"/>
            </a:pPr>
            <a:r>
              <a:rPr lang="es-PE" sz="1200" smtClean="0">
                <a:cs typeface="Times New Roman"/>
              </a:rPr>
              <a:t> Servicio lanzado por Banco Davivienda en February 2012</a:t>
            </a:r>
          </a:p>
          <a:p>
            <a:pPr algn="just">
              <a:lnSpc>
                <a:spcPct val="115000"/>
              </a:lnSpc>
              <a:spcAft>
                <a:spcPts val="0"/>
              </a:spcAft>
              <a:buFont typeface="Arial" pitchFamily="34" charset="0"/>
              <a:buChar char="•"/>
            </a:pPr>
            <a:r>
              <a:rPr lang="es-PE" sz="1200" smtClean="0">
                <a:ea typeface="Calibri"/>
                <a:cs typeface="Times New Roman"/>
              </a:rPr>
              <a:t> Servicios: Pagos y transferencias a cualquier telefono</a:t>
            </a:r>
          </a:p>
          <a:p>
            <a:pPr algn="just">
              <a:lnSpc>
                <a:spcPct val="115000"/>
              </a:lnSpc>
              <a:spcAft>
                <a:spcPts val="0"/>
              </a:spcAft>
              <a:buFont typeface="Arial" pitchFamily="34" charset="0"/>
              <a:buChar char="•"/>
            </a:pPr>
            <a:r>
              <a:rPr lang="es-PE" sz="1200" smtClean="0">
                <a:ea typeface="Calibri"/>
                <a:cs typeface="Times New Roman"/>
              </a:rPr>
              <a:t> Recipiente no neceista cuenta de banco para activar su billetera</a:t>
            </a:r>
          </a:p>
          <a:p>
            <a:pPr algn="just">
              <a:lnSpc>
                <a:spcPct val="115000"/>
              </a:lnSpc>
              <a:spcAft>
                <a:spcPts val="0"/>
              </a:spcAft>
              <a:buFont typeface="Arial" pitchFamily="34" charset="0"/>
              <a:buChar char="•"/>
            </a:pPr>
            <a:r>
              <a:rPr lang="es-PE" sz="1200" smtClean="0">
                <a:ea typeface="Calibri"/>
                <a:cs typeface="Times New Roman"/>
              </a:rPr>
              <a:t> Cash-out en los ATM del banco gracias a un codigo recibido en el celular</a:t>
            </a:r>
          </a:p>
          <a:p>
            <a:pPr algn="just">
              <a:lnSpc>
                <a:spcPct val="115000"/>
              </a:lnSpc>
              <a:spcAft>
                <a:spcPts val="0"/>
              </a:spcAft>
              <a:buFont typeface="Arial" pitchFamily="34" charset="0"/>
              <a:buChar char="•"/>
            </a:pPr>
            <a:r>
              <a:rPr lang="es-PE" sz="1200" smtClean="0">
                <a:ea typeface="Calibri"/>
                <a:cs typeface="Times New Roman"/>
              </a:rPr>
              <a:t> solo clientes  Comcel y Tigo pueden usar el servicio</a:t>
            </a:r>
          </a:p>
        </p:txBody>
      </p:sp>
      <p:sp>
        <p:nvSpPr>
          <p:cNvPr id="31750" name="Rounded Rectangle 14"/>
          <p:cNvSpPr>
            <a:spLocks noChangeArrowheads="1"/>
          </p:cNvSpPr>
          <p:nvPr/>
        </p:nvSpPr>
        <p:spPr bwMode="auto">
          <a:xfrm>
            <a:off x="384175" y="3535732"/>
            <a:ext cx="1562100" cy="1866002"/>
          </a:xfrm>
          <a:prstGeom prst="roundRect">
            <a:avLst>
              <a:gd name="adj" fmla="val 16667"/>
            </a:avLst>
          </a:prstGeom>
          <a:solidFill>
            <a:srgbClr val="009900">
              <a:alpha val="23921"/>
            </a:srgbClr>
          </a:solidFill>
          <a:ln w="9525">
            <a:solidFill>
              <a:srgbClr val="009900"/>
            </a:solidFill>
            <a:round/>
            <a:headEnd/>
            <a:tailEnd/>
          </a:ln>
        </p:spPr>
        <p:txBody>
          <a:bodyPr lIns="36000" tIns="36000" rIns="36000" bIns="36000" anchor="ctr"/>
          <a:lstStyle/>
          <a:p>
            <a:pPr algn="ctr"/>
            <a:endParaRPr lang="fr-FR" sz="1200" dirty="0" smtClean="0">
              <a:ea typeface="MS PGothic" pitchFamily="34" charset="-128"/>
            </a:endParaRPr>
          </a:p>
          <a:p>
            <a:pPr algn="ctr">
              <a:buNone/>
            </a:pPr>
            <a:endParaRPr lang="fr-FR" sz="1200" dirty="0">
              <a:ea typeface="MS PGothic" pitchFamily="34" charset="-128"/>
            </a:endParaRPr>
          </a:p>
          <a:p>
            <a:pPr algn="ctr"/>
            <a:r>
              <a:rPr lang="fr-FR" sz="1200" dirty="0" smtClean="0">
                <a:ea typeface="MS PGothic" pitchFamily="34" charset="-128"/>
              </a:rPr>
              <a:t>(2011)</a:t>
            </a:r>
            <a:endParaRPr lang="fr-FR" sz="1200" dirty="0">
              <a:ea typeface="MS PGothic" pitchFamily="34" charset="-128"/>
            </a:endParaRPr>
          </a:p>
        </p:txBody>
      </p:sp>
      <p:sp>
        <p:nvSpPr>
          <p:cNvPr id="11"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pic>
        <p:nvPicPr>
          <p:cNvPr id="78850" name="Picture 2" descr="DaviPlata es efectivo para todos">
            <a:hlinkClick r:id="rId3" tooltip="DaviPlata es efectivo para todos"/>
          </p:cNvPr>
          <p:cNvPicPr>
            <a:picLocks noChangeAspect="1" noChangeArrowheads="1"/>
          </p:cNvPicPr>
          <p:nvPr/>
        </p:nvPicPr>
        <p:blipFill>
          <a:blip r:embed="rId4" cstate="print"/>
          <a:srcRect/>
          <a:stretch>
            <a:fillRect/>
          </a:stretch>
        </p:blipFill>
        <p:spPr bwMode="auto">
          <a:xfrm>
            <a:off x="430399" y="4266142"/>
            <a:ext cx="1503521" cy="309086"/>
          </a:xfrm>
          <a:prstGeom prst="rect">
            <a:avLst/>
          </a:prstGeom>
          <a:noFill/>
        </p:spPr>
      </p:pic>
      <p:pic>
        <p:nvPicPr>
          <p:cNvPr id="78852" name="Picture 4" descr="http://java.dddedo.com/j2me/MIDP1/DD-Dedo.gif"/>
          <p:cNvPicPr>
            <a:picLocks noChangeAspect="1" noChangeArrowheads="1"/>
          </p:cNvPicPr>
          <p:nvPr/>
        </p:nvPicPr>
        <p:blipFill>
          <a:blip r:embed="rId5" cstate="print"/>
          <a:srcRect/>
          <a:stretch>
            <a:fillRect/>
          </a:stretch>
        </p:blipFill>
        <p:spPr bwMode="auto">
          <a:xfrm>
            <a:off x="879475" y="1856475"/>
            <a:ext cx="695325" cy="609600"/>
          </a:xfrm>
          <a:prstGeom prst="rect">
            <a:avLst/>
          </a:prstGeom>
          <a:noFill/>
        </p:spPr>
      </p:pic>
      <p:pic>
        <p:nvPicPr>
          <p:cNvPr id="10" name="Picture 6" descr="http://www.bnamericas.com/multimedia/53583.gif"/>
          <p:cNvPicPr>
            <a:picLocks noChangeAspect="1" noChangeArrowheads="1"/>
          </p:cNvPicPr>
          <p:nvPr/>
        </p:nvPicPr>
        <p:blipFill>
          <a:blip r:embed="rId6" cstate="print"/>
          <a:srcRect/>
          <a:stretch>
            <a:fillRect/>
          </a:stretch>
        </p:blipFill>
        <p:spPr bwMode="auto">
          <a:xfrm>
            <a:off x="773096" y="2490182"/>
            <a:ext cx="857250" cy="4762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59" y="281046"/>
            <a:ext cx="8229600" cy="720725"/>
          </a:xfrm>
        </p:spPr>
        <p:txBody>
          <a:bodyPr>
            <a:noAutofit/>
          </a:bodyPr>
          <a:lstStyle/>
          <a:p>
            <a:r>
              <a:rPr lang="es-CO" dirty="0" smtClean="0"/>
              <a:t>Estudio de Demanda</a:t>
            </a:r>
            <a:endParaRPr lang="es-CO" dirty="0"/>
          </a:p>
        </p:txBody>
      </p:sp>
      <p:sp>
        <p:nvSpPr>
          <p:cNvPr id="3" name="Content Placeholder 2"/>
          <p:cNvSpPr>
            <a:spLocks noGrp="1"/>
          </p:cNvSpPr>
          <p:nvPr>
            <p:ph idx="1"/>
          </p:nvPr>
        </p:nvSpPr>
        <p:spPr>
          <a:xfrm>
            <a:off x="423746" y="1294238"/>
            <a:ext cx="8229600" cy="4320505"/>
          </a:xfrm>
        </p:spPr>
        <p:txBody>
          <a:bodyPr>
            <a:normAutofit fontScale="92500" lnSpcReduction="10000"/>
          </a:bodyPr>
          <a:lstStyle/>
          <a:p>
            <a:pPr algn="ctr">
              <a:buNone/>
            </a:pPr>
            <a:r>
              <a:rPr lang="es-CO" sz="2400" i="1" dirty="0" smtClean="0"/>
              <a:t>“identificar la demanda de servicios financieros móviles entre grupos de bajos ingresos no </a:t>
            </a:r>
            <a:r>
              <a:rPr lang="es-CO" sz="2400" i="1" dirty="0" err="1" smtClean="0"/>
              <a:t>bancarizados</a:t>
            </a:r>
            <a:r>
              <a:rPr lang="es-CO" sz="2400" i="1" dirty="0" smtClean="0"/>
              <a:t> (o sub </a:t>
            </a:r>
            <a:r>
              <a:rPr lang="es-CO" sz="2400" i="1" dirty="0" err="1" smtClean="0"/>
              <a:t>bancarizados</a:t>
            </a:r>
            <a:r>
              <a:rPr lang="es-CO" sz="2400" i="1" dirty="0" smtClean="0"/>
              <a:t>)”</a:t>
            </a:r>
          </a:p>
          <a:p>
            <a:pPr>
              <a:buNone/>
            </a:pPr>
            <a:endParaRPr lang="es-CO" dirty="0" smtClean="0"/>
          </a:p>
          <a:p>
            <a:pPr>
              <a:buNone/>
            </a:pPr>
            <a:endParaRPr lang="es-CO" dirty="0" smtClean="0"/>
          </a:p>
          <a:p>
            <a:pPr>
              <a:buNone/>
            </a:pPr>
            <a:r>
              <a:rPr lang="es-CO" b="1" dirty="0" smtClean="0"/>
              <a:t>Metodología:</a:t>
            </a:r>
          </a:p>
          <a:p>
            <a:pPr>
              <a:buNone/>
            </a:pPr>
            <a:endParaRPr lang="es-CO" dirty="0" smtClean="0"/>
          </a:p>
          <a:p>
            <a:r>
              <a:rPr lang="es-CO" sz="1900" dirty="0" smtClean="0"/>
              <a:t>900 encuestas</a:t>
            </a:r>
          </a:p>
          <a:p>
            <a:r>
              <a:rPr lang="es-CO" sz="1900" dirty="0" smtClean="0"/>
              <a:t>Solamente se incluyeron los estratos 1 y 2 para un enfoque completo en el mercado en este segmento</a:t>
            </a:r>
          </a:p>
          <a:p>
            <a:r>
              <a:rPr lang="es-CO" sz="1900" dirty="0" smtClean="0"/>
              <a:t>Tres ciudades: Bogotá, Cali y Barranquilla, cada uno con un área rural cercana</a:t>
            </a:r>
          </a:p>
          <a:p>
            <a:endParaRPr lang="es-CO" sz="1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7"/>
          <p:cNvSpPr>
            <a:spLocks noChangeArrowheads="1"/>
          </p:cNvSpPr>
          <p:nvPr>
            <p:custDataLst>
              <p:tags r:id="rId1"/>
            </p:custDataLst>
          </p:nvPr>
        </p:nvSpPr>
        <p:spPr bwMode="gray">
          <a:xfrm>
            <a:off x="331788" y="1000463"/>
            <a:ext cx="8420100" cy="4978400"/>
          </a:xfrm>
          <a:prstGeom prst="rect">
            <a:avLst/>
          </a:prstGeom>
          <a:solidFill>
            <a:schemeClr val="bg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n-US"/>
          </a:p>
        </p:txBody>
      </p:sp>
      <p:sp>
        <p:nvSpPr>
          <p:cNvPr id="16" name="Rectangle 107"/>
          <p:cNvSpPr>
            <a:spLocks noChangeArrowheads="1"/>
          </p:cNvSpPr>
          <p:nvPr>
            <p:custDataLst>
              <p:tags r:id="rId2"/>
            </p:custDataLst>
          </p:nvPr>
        </p:nvSpPr>
        <p:spPr bwMode="gray">
          <a:xfrm>
            <a:off x="331788" y="1000463"/>
            <a:ext cx="8420100" cy="4978400"/>
          </a:xfrm>
          <a:prstGeom prst="rect">
            <a:avLst/>
          </a:prstGeom>
          <a:solidFill>
            <a:schemeClr val="bg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n-US"/>
          </a:p>
        </p:txBody>
      </p:sp>
      <p:sp>
        <p:nvSpPr>
          <p:cNvPr id="17" name="Rectangle 105"/>
          <p:cNvSpPr>
            <a:spLocks noChangeArrowheads="1"/>
          </p:cNvSpPr>
          <p:nvPr>
            <p:custDataLst>
              <p:tags r:id="rId3"/>
            </p:custDataLst>
          </p:nvPr>
        </p:nvSpPr>
        <p:spPr bwMode="auto">
          <a:xfrm>
            <a:off x="777875" y="4232613"/>
            <a:ext cx="1958975" cy="996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n-US"/>
          </a:p>
        </p:txBody>
      </p:sp>
      <p:sp>
        <p:nvSpPr>
          <p:cNvPr id="18" name="McK 3. Unit of measure"/>
          <p:cNvSpPr txBox="1">
            <a:spLocks noChangeArrowheads="1"/>
          </p:cNvSpPr>
          <p:nvPr>
            <p:custDataLst>
              <p:tags r:id="rId4"/>
            </p:custDataLst>
          </p:nvPr>
        </p:nvSpPr>
        <p:spPr bwMode="gray">
          <a:xfrm>
            <a:off x="69450" y="797989"/>
            <a:ext cx="866943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spcBef>
                <a:spcPts val="0"/>
              </a:spcBef>
              <a:buNone/>
            </a:pPr>
            <a:r>
              <a:rPr lang="es-PE" sz="1200" b="1" dirty="0" smtClean="0">
                <a:solidFill>
                  <a:srgbClr val="808080"/>
                </a:solidFill>
              </a:rPr>
              <a:t>Numero y % de </a:t>
            </a:r>
            <a:r>
              <a:rPr lang="es-PE" sz="1200" b="1" dirty="0" err="1" smtClean="0">
                <a:solidFill>
                  <a:srgbClr val="808080"/>
                </a:solidFill>
              </a:rPr>
              <a:t>MiPyMEs</a:t>
            </a:r>
            <a:r>
              <a:rPr lang="es-PE" sz="1200" b="1" dirty="0" smtClean="0">
                <a:solidFill>
                  <a:srgbClr val="808080"/>
                </a:solidFill>
              </a:rPr>
              <a:t> formales e informales que no están servidas o no cuentan con los productos apropiados</a:t>
            </a:r>
            <a:endParaRPr lang="es-PE" sz="1200" b="1" baseline="30000" dirty="0">
              <a:solidFill>
                <a:srgbClr val="808080"/>
              </a:solidFill>
            </a:endParaRPr>
          </a:p>
        </p:txBody>
      </p:sp>
      <p:sp>
        <p:nvSpPr>
          <p:cNvPr id="19" name="Freeform 16"/>
          <p:cNvSpPr>
            <a:spLocks noEditPoints="1"/>
          </p:cNvSpPr>
          <p:nvPr>
            <p:custDataLst>
              <p:tags r:id="rId5"/>
            </p:custDataLst>
          </p:nvPr>
        </p:nvSpPr>
        <p:spPr bwMode="gray">
          <a:xfrm>
            <a:off x="830263" y="1279863"/>
            <a:ext cx="7264400" cy="2047875"/>
          </a:xfrm>
          <a:custGeom>
            <a:avLst/>
            <a:gdLst>
              <a:gd name="T0" fmla="*/ 1596 w 2868"/>
              <a:gd name="T1" fmla="*/ 864 h 906"/>
              <a:gd name="T2" fmla="*/ 1536 w 2868"/>
              <a:gd name="T3" fmla="*/ 756 h 906"/>
              <a:gd name="T4" fmla="*/ 1626 w 2868"/>
              <a:gd name="T5" fmla="*/ 642 h 906"/>
              <a:gd name="T6" fmla="*/ 1680 w 2868"/>
              <a:gd name="T7" fmla="*/ 534 h 906"/>
              <a:gd name="T8" fmla="*/ 1710 w 2868"/>
              <a:gd name="T9" fmla="*/ 432 h 906"/>
              <a:gd name="T10" fmla="*/ 1716 w 2868"/>
              <a:gd name="T11" fmla="*/ 504 h 906"/>
              <a:gd name="T12" fmla="*/ 1788 w 2868"/>
              <a:gd name="T13" fmla="*/ 456 h 906"/>
              <a:gd name="T14" fmla="*/ 1884 w 2868"/>
              <a:gd name="T15" fmla="*/ 444 h 906"/>
              <a:gd name="T16" fmla="*/ 1968 w 2868"/>
              <a:gd name="T17" fmla="*/ 426 h 906"/>
              <a:gd name="T18" fmla="*/ 2016 w 2868"/>
              <a:gd name="T19" fmla="*/ 468 h 906"/>
              <a:gd name="T20" fmla="*/ 2040 w 2868"/>
              <a:gd name="T21" fmla="*/ 432 h 906"/>
              <a:gd name="T22" fmla="*/ 2082 w 2868"/>
              <a:gd name="T23" fmla="*/ 372 h 906"/>
              <a:gd name="T24" fmla="*/ 2118 w 2868"/>
              <a:gd name="T25" fmla="*/ 300 h 906"/>
              <a:gd name="T26" fmla="*/ 2208 w 2868"/>
              <a:gd name="T27" fmla="*/ 240 h 906"/>
              <a:gd name="T28" fmla="*/ 2268 w 2868"/>
              <a:gd name="T29" fmla="*/ 210 h 906"/>
              <a:gd name="T30" fmla="*/ 2340 w 2868"/>
              <a:gd name="T31" fmla="*/ 270 h 906"/>
              <a:gd name="T32" fmla="*/ 2358 w 2868"/>
              <a:gd name="T33" fmla="*/ 318 h 906"/>
              <a:gd name="T34" fmla="*/ 2448 w 2868"/>
              <a:gd name="T35" fmla="*/ 330 h 906"/>
              <a:gd name="T36" fmla="*/ 2538 w 2868"/>
              <a:gd name="T37" fmla="*/ 372 h 906"/>
              <a:gd name="T38" fmla="*/ 2706 w 2868"/>
              <a:gd name="T39" fmla="*/ 396 h 906"/>
              <a:gd name="T40" fmla="*/ 2844 w 2868"/>
              <a:gd name="T41" fmla="*/ 420 h 906"/>
              <a:gd name="T42" fmla="*/ 2784 w 2868"/>
              <a:gd name="T43" fmla="*/ 600 h 906"/>
              <a:gd name="T44" fmla="*/ 2700 w 2868"/>
              <a:gd name="T45" fmla="*/ 720 h 906"/>
              <a:gd name="T46" fmla="*/ 2736 w 2868"/>
              <a:gd name="T47" fmla="*/ 576 h 906"/>
              <a:gd name="T48" fmla="*/ 2628 w 2868"/>
              <a:gd name="T49" fmla="*/ 612 h 906"/>
              <a:gd name="T50" fmla="*/ 2550 w 2868"/>
              <a:gd name="T51" fmla="*/ 690 h 906"/>
              <a:gd name="T52" fmla="*/ 2484 w 2868"/>
              <a:gd name="T53" fmla="*/ 822 h 906"/>
              <a:gd name="T54" fmla="*/ 2442 w 2868"/>
              <a:gd name="T55" fmla="*/ 720 h 906"/>
              <a:gd name="T56" fmla="*/ 2250 w 2868"/>
              <a:gd name="T57" fmla="*/ 726 h 906"/>
              <a:gd name="T58" fmla="*/ 2076 w 2868"/>
              <a:gd name="T59" fmla="*/ 828 h 906"/>
              <a:gd name="T60" fmla="*/ 1938 w 2868"/>
              <a:gd name="T61" fmla="*/ 906 h 906"/>
              <a:gd name="T62" fmla="*/ 1842 w 2868"/>
              <a:gd name="T63" fmla="*/ 798 h 906"/>
              <a:gd name="T64" fmla="*/ 1824 w 2868"/>
              <a:gd name="T65" fmla="*/ 876 h 906"/>
              <a:gd name="T66" fmla="*/ 1662 w 2868"/>
              <a:gd name="T67" fmla="*/ 894 h 906"/>
              <a:gd name="T68" fmla="*/ 1746 w 2868"/>
              <a:gd name="T69" fmla="*/ 846 h 906"/>
              <a:gd name="T70" fmla="*/ 1704 w 2868"/>
              <a:gd name="T71" fmla="*/ 810 h 906"/>
              <a:gd name="T72" fmla="*/ 36 w 2868"/>
              <a:gd name="T73" fmla="*/ 468 h 906"/>
              <a:gd name="T74" fmla="*/ 24 w 2868"/>
              <a:gd name="T75" fmla="*/ 504 h 906"/>
              <a:gd name="T76" fmla="*/ 1650 w 2868"/>
              <a:gd name="T77" fmla="*/ 876 h 906"/>
              <a:gd name="T78" fmla="*/ 1554 w 2868"/>
              <a:gd name="T79" fmla="*/ 810 h 906"/>
              <a:gd name="T80" fmla="*/ 1614 w 2868"/>
              <a:gd name="T81" fmla="*/ 630 h 906"/>
              <a:gd name="T82" fmla="*/ 1644 w 2868"/>
              <a:gd name="T83" fmla="*/ 882 h 906"/>
              <a:gd name="T84" fmla="*/ 1656 w 2868"/>
              <a:gd name="T85" fmla="*/ 894 h 906"/>
              <a:gd name="T86" fmla="*/ 2856 w 2868"/>
              <a:gd name="T87" fmla="*/ 390 h 906"/>
              <a:gd name="T88" fmla="*/ 2748 w 2868"/>
              <a:gd name="T89" fmla="*/ 618 h 906"/>
              <a:gd name="T90" fmla="*/ 2604 w 2868"/>
              <a:gd name="T91" fmla="*/ 810 h 906"/>
              <a:gd name="T92" fmla="*/ 2574 w 2868"/>
              <a:gd name="T93" fmla="*/ 708 h 906"/>
              <a:gd name="T94" fmla="*/ 2562 w 2868"/>
              <a:gd name="T95" fmla="*/ 720 h 906"/>
              <a:gd name="T96" fmla="*/ 2544 w 2868"/>
              <a:gd name="T97" fmla="*/ 246 h 906"/>
              <a:gd name="T98" fmla="*/ 2514 w 2868"/>
              <a:gd name="T99" fmla="*/ 300 h 906"/>
              <a:gd name="T100" fmla="*/ 2268 w 2868"/>
              <a:gd name="T101" fmla="*/ 162 h 906"/>
              <a:gd name="T102" fmla="*/ 2208 w 2868"/>
              <a:gd name="T103" fmla="*/ 90 h 906"/>
              <a:gd name="T104" fmla="*/ 2178 w 2868"/>
              <a:gd name="T105" fmla="*/ 114 h 906"/>
              <a:gd name="T106" fmla="*/ 2160 w 2868"/>
              <a:gd name="T107" fmla="*/ 108 h 906"/>
              <a:gd name="T108" fmla="*/ 1938 w 2868"/>
              <a:gd name="T109" fmla="*/ 54 h 906"/>
              <a:gd name="T110" fmla="*/ 1902 w 2868"/>
              <a:gd name="T111" fmla="*/ 24 h 906"/>
              <a:gd name="T112" fmla="*/ 1890 w 2868"/>
              <a:gd name="T113" fmla="*/ 36 h 906"/>
              <a:gd name="T114" fmla="*/ 1872 w 2868"/>
              <a:gd name="T115" fmla="*/ 72 h 906"/>
              <a:gd name="T116" fmla="*/ 1878 w 2868"/>
              <a:gd name="T117" fmla="*/ 276 h 906"/>
              <a:gd name="T118" fmla="*/ 1914 w 2868"/>
              <a:gd name="T119" fmla="*/ 288 h 906"/>
              <a:gd name="T120" fmla="*/ 1884 w 2868"/>
              <a:gd name="T121" fmla="*/ 396 h 906"/>
              <a:gd name="T122" fmla="*/ 1818 w 2868"/>
              <a:gd name="T123" fmla="*/ 432 h 906"/>
              <a:gd name="T124" fmla="*/ 1836 w 2868"/>
              <a:gd name="T125"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68" h="906">
                <a:moveTo>
                  <a:pt x="1656" y="834"/>
                </a:moveTo>
                <a:lnTo>
                  <a:pt x="1656" y="840"/>
                </a:lnTo>
                <a:lnTo>
                  <a:pt x="1662" y="840"/>
                </a:lnTo>
                <a:lnTo>
                  <a:pt x="1662" y="846"/>
                </a:lnTo>
                <a:lnTo>
                  <a:pt x="1668" y="846"/>
                </a:lnTo>
                <a:lnTo>
                  <a:pt x="1662" y="846"/>
                </a:lnTo>
                <a:lnTo>
                  <a:pt x="1656" y="846"/>
                </a:lnTo>
                <a:lnTo>
                  <a:pt x="1656" y="852"/>
                </a:lnTo>
                <a:lnTo>
                  <a:pt x="1650" y="852"/>
                </a:lnTo>
                <a:lnTo>
                  <a:pt x="1644" y="852"/>
                </a:lnTo>
                <a:lnTo>
                  <a:pt x="1644" y="858"/>
                </a:lnTo>
                <a:lnTo>
                  <a:pt x="1644" y="852"/>
                </a:lnTo>
                <a:lnTo>
                  <a:pt x="1650" y="852"/>
                </a:lnTo>
                <a:lnTo>
                  <a:pt x="1644" y="852"/>
                </a:lnTo>
                <a:lnTo>
                  <a:pt x="1644" y="846"/>
                </a:lnTo>
                <a:lnTo>
                  <a:pt x="1638" y="846"/>
                </a:lnTo>
                <a:lnTo>
                  <a:pt x="1632" y="846"/>
                </a:lnTo>
                <a:lnTo>
                  <a:pt x="1638" y="846"/>
                </a:lnTo>
                <a:lnTo>
                  <a:pt x="1632" y="846"/>
                </a:lnTo>
                <a:lnTo>
                  <a:pt x="1626" y="846"/>
                </a:lnTo>
                <a:lnTo>
                  <a:pt x="1626" y="852"/>
                </a:lnTo>
                <a:lnTo>
                  <a:pt x="1626" y="858"/>
                </a:lnTo>
                <a:lnTo>
                  <a:pt x="1626" y="852"/>
                </a:lnTo>
                <a:lnTo>
                  <a:pt x="1626" y="858"/>
                </a:lnTo>
                <a:lnTo>
                  <a:pt x="1620" y="858"/>
                </a:lnTo>
                <a:lnTo>
                  <a:pt x="1620" y="852"/>
                </a:lnTo>
                <a:lnTo>
                  <a:pt x="1620" y="858"/>
                </a:lnTo>
                <a:lnTo>
                  <a:pt x="1620" y="852"/>
                </a:lnTo>
                <a:lnTo>
                  <a:pt x="1614" y="852"/>
                </a:lnTo>
                <a:lnTo>
                  <a:pt x="1620" y="852"/>
                </a:lnTo>
                <a:lnTo>
                  <a:pt x="1614" y="852"/>
                </a:lnTo>
                <a:lnTo>
                  <a:pt x="1614" y="858"/>
                </a:lnTo>
                <a:lnTo>
                  <a:pt x="1614" y="864"/>
                </a:lnTo>
                <a:lnTo>
                  <a:pt x="1620" y="864"/>
                </a:lnTo>
                <a:lnTo>
                  <a:pt x="1620" y="870"/>
                </a:lnTo>
                <a:lnTo>
                  <a:pt x="1620" y="864"/>
                </a:lnTo>
                <a:lnTo>
                  <a:pt x="1620" y="870"/>
                </a:lnTo>
                <a:lnTo>
                  <a:pt x="1620" y="864"/>
                </a:lnTo>
                <a:lnTo>
                  <a:pt x="1614" y="864"/>
                </a:lnTo>
                <a:lnTo>
                  <a:pt x="1620" y="864"/>
                </a:lnTo>
                <a:lnTo>
                  <a:pt x="1620" y="870"/>
                </a:lnTo>
                <a:lnTo>
                  <a:pt x="1614" y="870"/>
                </a:lnTo>
                <a:lnTo>
                  <a:pt x="1620" y="870"/>
                </a:lnTo>
                <a:lnTo>
                  <a:pt x="1620" y="876"/>
                </a:lnTo>
                <a:lnTo>
                  <a:pt x="1620" y="870"/>
                </a:lnTo>
                <a:lnTo>
                  <a:pt x="1620" y="876"/>
                </a:lnTo>
                <a:lnTo>
                  <a:pt x="1626" y="876"/>
                </a:lnTo>
                <a:lnTo>
                  <a:pt x="1626" y="882"/>
                </a:lnTo>
                <a:lnTo>
                  <a:pt x="1626" y="876"/>
                </a:lnTo>
                <a:lnTo>
                  <a:pt x="1620" y="876"/>
                </a:lnTo>
                <a:lnTo>
                  <a:pt x="1620" y="882"/>
                </a:lnTo>
                <a:lnTo>
                  <a:pt x="1620" y="876"/>
                </a:lnTo>
                <a:lnTo>
                  <a:pt x="1620" y="882"/>
                </a:lnTo>
                <a:lnTo>
                  <a:pt x="1620" y="876"/>
                </a:lnTo>
                <a:lnTo>
                  <a:pt x="1614" y="876"/>
                </a:lnTo>
                <a:lnTo>
                  <a:pt x="1620" y="876"/>
                </a:lnTo>
                <a:lnTo>
                  <a:pt x="1614" y="876"/>
                </a:lnTo>
                <a:lnTo>
                  <a:pt x="1620" y="876"/>
                </a:lnTo>
                <a:lnTo>
                  <a:pt x="1614" y="876"/>
                </a:lnTo>
                <a:lnTo>
                  <a:pt x="1608" y="876"/>
                </a:lnTo>
                <a:lnTo>
                  <a:pt x="1602" y="876"/>
                </a:lnTo>
                <a:lnTo>
                  <a:pt x="1602" y="870"/>
                </a:lnTo>
                <a:lnTo>
                  <a:pt x="1602" y="876"/>
                </a:lnTo>
                <a:lnTo>
                  <a:pt x="1602" y="870"/>
                </a:lnTo>
                <a:lnTo>
                  <a:pt x="1602" y="864"/>
                </a:lnTo>
                <a:lnTo>
                  <a:pt x="1602" y="870"/>
                </a:lnTo>
                <a:lnTo>
                  <a:pt x="1596" y="870"/>
                </a:lnTo>
                <a:lnTo>
                  <a:pt x="1596" y="864"/>
                </a:lnTo>
                <a:lnTo>
                  <a:pt x="1596" y="858"/>
                </a:lnTo>
                <a:lnTo>
                  <a:pt x="1596" y="864"/>
                </a:lnTo>
                <a:lnTo>
                  <a:pt x="1596" y="858"/>
                </a:lnTo>
                <a:lnTo>
                  <a:pt x="1596" y="864"/>
                </a:lnTo>
                <a:lnTo>
                  <a:pt x="1596" y="858"/>
                </a:lnTo>
                <a:lnTo>
                  <a:pt x="1590" y="858"/>
                </a:lnTo>
                <a:lnTo>
                  <a:pt x="1590" y="852"/>
                </a:lnTo>
                <a:lnTo>
                  <a:pt x="1590" y="846"/>
                </a:lnTo>
                <a:lnTo>
                  <a:pt x="1590" y="840"/>
                </a:lnTo>
                <a:lnTo>
                  <a:pt x="1590" y="846"/>
                </a:lnTo>
                <a:lnTo>
                  <a:pt x="1590" y="840"/>
                </a:lnTo>
                <a:lnTo>
                  <a:pt x="1584" y="840"/>
                </a:lnTo>
                <a:lnTo>
                  <a:pt x="1590" y="840"/>
                </a:lnTo>
                <a:lnTo>
                  <a:pt x="1584" y="840"/>
                </a:lnTo>
                <a:lnTo>
                  <a:pt x="1584" y="834"/>
                </a:lnTo>
                <a:lnTo>
                  <a:pt x="1578" y="834"/>
                </a:lnTo>
                <a:lnTo>
                  <a:pt x="1578" y="828"/>
                </a:lnTo>
                <a:lnTo>
                  <a:pt x="1572" y="828"/>
                </a:lnTo>
                <a:lnTo>
                  <a:pt x="1578" y="828"/>
                </a:lnTo>
                <a:lnTo>
                  <a:pt x="1572" y="828"/>
                </a:lnTo>
                <a:lnTo>
                  <a:pt x="1572" y="822"/>
                </a:lnTo>
                <a:lnTo>
                  <a:pt x="1566" y="822"/>
                </a:lnTo>
                <a:lnTo>
                  <a:pt x="1560" y="822"/>
                </a:lnTo>
                <a:lnTo>
                  <a:pt x="1566" y="822"/>
                </a:lnTo>
                <a:lnTo>
                  <a:pt x="1560" y="822"/>
                </a:lnTo>
                <a:lnTo>
                  <a:pt x="1560" y="816"/>
                </a:lnTo>
                <a:lnTo>
                  <a:pt x="1554" y="816"/>
                </a:lnTo>
                <a:lnTo>
                  <a:pt x="1554" y="810"/>
                </a:lnTo>
                <a:lnTo>
                  <a:pt x="1560" y="810"/>
                </a:lnTo>
                <a:lnTo>
                  <a:pt x="1560" y="816"/>
                </a:lnTo>
                <a:lnTo>
                  <a:pt x="1560" y="810"/>
                </a:lnTo>
                <a:lnTo>
                  <a:pt x="1554" y="810"/>
                </a:lnTo>
                <a:lnTo>
                  <a:pt x="1554" y="804"/>
                </a:lnTo>
                <a:lnTo>
                  <a:pt x="1548" y="804"/>
                </a:lnTo>
                <a:lnTo>
                  <a:pt x="1548" y="798"/>
                </a:lnTo>
                <a:lnTo>
                  <a:pt x="1548" y="804"/>
                </a:lnTo>
                <a:lnTo>
                  <a:pt x="1542" y="804"/>
                </a:lnTo>
                <a:lnTo>
                  <a:pt x="1548" y="804"/>
                </a:lnTo>
                <a:lnTo>
                  <a:pt x="1542" y="804"/>
                </a:lnTo>
                <a:lnTo>
                  <a:pt x="1542" y="798"/>
                </a:lnTo>
                <a:lnTo>
                  <a:pt x="1548" y="798"/>
                </a:lnTo>
                <a:lnTo>
                  <a:pt x="1542" y="798"/>
                </a:lnTo>
                <a:lnTo>
                  <a:pt x="1542" y="792"/>
                </a:lnTo>
                <a:lnTo>
                  <a:pt x="1542" y="786"/>
                </a:lnTo>
                <a:lnTo>
                  <a:pt x="1548" y="786"/>
                </a:lnTo>
                <a:lnTo>
                  <a:pt x="1554" y="786"/>
                </a:lnTo>
                <a:lnTo>
                  <a:pt x="1560" y="786"/>
                </a:lnTo>
                <a:lnTo>
                  <a:pt x="1560" y="780"/>
                </a:lnTo>
                <a:lnTo>
                  <a:pt x="1566" y="780"/>
                </a:lnTo>
                <a:lnTo>
                  <a:pt x="1566" y="774"/>
                </a:lnTo>
                <a:lnTo>
                  <a:pt x="1572" y="774"/>
                </a:lnTo>
                <a:lnTo>
                  <a:pt x="1572" y="768"/>
                </a:lnTo>
                <a:lnTo>
                  <a:pt x="1566" y="768"/>
                </a:lnTo>
                <a:lnTo>
                  <a:pt x="1572" y="768"/>
                </a:lnTo>
                <a:lnTo>
                  <a:pt x="1572" y="762"/>
                </a:lnTo>
                <a:lnTo>
                  <a:pt x="1566" y="762"/>
                </a:lnTo>
                <a:lnTo>
                  <a:pt x="1572" y="762"/>
                </a:lnTo>
                <a:lnTo>
                  <a:pt x="1566" y="762"/>
                </a:lnTo>
                <a:lnTo>
                  <a:pt x="1560" y="762"/>
                </a:lnTo>
                <a:lnTo>
                  <a:pt x="1560" y="756"/>
                </a:lnTo>
                <a:lnTo>
                  <a:pt x="1560" y="762"/>
                </a:lnTo>
                <a:lnTo>
                  <a:pt x="1560" y="756"/>
                </a:lnTo>
                <a:lnTo>
                  <a:pt x="1554" y="756"/>
                </a:lnTo>
                <a:lnTo>
                  <a:pt x="1554" y="762"/>
                </a:lnTo>
                <a:lnTo>
                  <a:pt x="1548" y="762"/>
                </a:lnTo>
                <a:lnTo>
                  <a:pt x="1542" y="762"/>
                </a:lnTo>
                <a:lnTo>
                  <a:pt x="1542" y="756"/>
                </a:lnTo>
                <a:lnTo>
                  <a:pt x="1536" y="756"/>
                </a:lnTo>
                <a:lnTo>
                  <a:pt x="1536" y="750"/>
                </a:lnTo>
                <a:lnTo>
                  <a:pt x="1536" y="744"/>
                </a:lnTo>
                <a:lnTo>
                  <a:pt x="1530" y="744"/>
                </a:lnTo>
                <a:lnTo>
                  <a:pt x="1530" y="738"/>
                </a:lnTo>
                <a:lnTo>
                  <a:pt x="1530" y="744"/>
                </a:lnTo>
                <a:lnTo>
                  <a:pt x="1530" y="738"/>
                </a:lnTo>
                <a:lnTo>
                  <a:pt x="1536" y="738"/>
                </a:lnTo>
                <a:lnTo>
                  <a:pt x="1542" y="738"/>
                </a:lnTo>
                <a:lnTo>
                  <a:pt x="1548" y="738"/>
                </a:lnTo>
                <a:lnTo>
                  <a:pt x="1548" y="732"/>
                </a:lnTo>
                <a:lnTo>
                  <a:pt x="1542" y="732"/>
                </a:lnTo>
                <a:lnTo>
                  <a:pt x="1548" y="732"/>
                </a:lnTo>
                <a:lnTo>
                  <a:pt x="1554" y="732"/>
                </a:lnTo>
                <a:lnTo>
                  <a:pt x="1548" y="732"/>
                </a:lnTo>
                <a:lnTo>
                  <a:pt x="1554" y="732"/>
                </a:lnTo>
                <a:lnTo>
                  <a:pt x="1554" y="726"/>
                </a:lnTo>
                <a:lnTo>
                  <a:pt x="1554" y="720"/>
                </a:lnTo>
                <a:lnTo>
                  <a:pt x="1548" y="720"/>
                </a:lnTo>
                <a:lnTo>
                  <a:pt x="1554" y="720"/>
                </a:lnTo>
                <a:lnTo>
                  <a:pt x="1554" y="714"/>
                </a:lnTo>
                <a:lnTo>
                  <a:pt x="1548" y="714"/>
                </a:lnTo>
                <a:lnTo>
                  <a:pt x="1548" y="708"/>
                </a:lnTo>
                <a:lnTo>
                  <a:pt x="1548" y="702"/>
                </a:lnTo>
                <a:lnTo>
                  <a:pt x="1548" y="696"/>
                </a:lnTo>
                <a:lnTo>
                  <a:pt x="1554" y="696"/>
                </a:lnTo>
                <a:lnTo>
                  <a:pt x="1554" y="690"/>
                </a:lnTo>
                <a:lnTo>
                  <a:pt x="1554" y="696"/>
                </a:lnTo>
                <a:lnTo>
                  <a:pt x="1554" y="690"/>
                </a:lnTo>
                <a:lnTo>
                  <a:pt x="1560" y="690"/>
                </a:lnTo>
                <a:lnTo>
                  <a:pt x="1566" y="690"/>
                </a:lnTo>
                <a:lnTo>
                  <a:pt x="1560" y="690"/>
                </a:lnTo>
                <a:lnTo>
                  <a:pt x="1566" y="690"/>
                </a:lnTo>
                <a:lnTo>
                  <a:pt x="1566" y="684"/>
                </a:lnTo>
                <a:lnTo>
                  <a:pt x="1572" y="684"/>
                </a:lnTo>
                <a:lnTo>
                  <a:pt x="1578" y="684"/>
                </a:lnTo>
                <a:lnTo>
                  <a:pt x="1584" y="684"/>
                </a:lnTo>
                <a:lnTo>
                  <a:pt x="1578" y="684"/>
                </a:lnTo>
                <a:lnTo>
                  <a:pt x="1584" y="684"/>
                </a:lnTo>
                <a:lnTo>
                  <a:pt x="1584" y="690"/>
                </a:lnTo>
                <a:lnTo>
                  <a:pt x="1590" y="690"/>
                </a:lnTo>
                <a:lnTo>
                  <a:pt x="1590" y="684"/>
                </a:lnTo>
                <a:lnTo>
                  <a:pt x="1590" y="690"/>
                </a:lnTo>
                <a:lnTo>
                  <a:pt x="1590" y="684"/>
                </a:lnTo>
                <a:lnTo>
                  <a:pt x="1596" y="684"/>
                </a:lnTo>
                <a:lnTo>
                  <a:pt x="1590" y="684"/>
                </a:lnTo>
                <a:lnTo>
                  <a:pt x="1596" y="684"/>
                </a:lnTo>
                <a:lnTo>
                  <a:pt x="1596" y="678"/>
                </a:lnTo>
                <a:lnTo>
                  <a:pt x="1602" y="678"/>
                </a:lnTo>
                <a:lnTo>
                  <a:pt x="1602" y="672"/>
                </a:lnTo>
                <a:lnTo>
                  <a:pt x="1602" y="666"/>
                </a:lnTo>
                <a:lnTo>
                  <a:pt x="1602" y="672"/>
                </a:lnTo>
                <a:lnTo>
                  <a:pt x="1602" y="678"/>
                </a:lnTo>
                <a:lnTo>
                  <a:pt x="1596" y="678"/>
                </a:lnTo>
                <a:lnTo>
                  <a:pt x="1602" y="678"/>
                </a:lnTo>
                <a:lnTo>
                  <a:pt x="1602" y="672"/>
                </a:lnTo>
                <a:lnTo>
                  <a:pt x="1602" y="666"/>
                </a:lnTo>
                <a:lnTo>
                  <a:pt x="1602" y="660"/>
                </a:lnTo>
                <a:lnTo>
                  <a:pt x="1602" y="654"/>
                </a:lnTo>
                <a:lnTo>
                  <a:pt x="1602" y="648"/>
                </a:lnTo>
                <a:lnTo>
                  <a:pt x="1608" y="648"/>
                </a:lnTo>
                <a:lnTo>
                  <a:pt x="1602" y="648"/>
                </a:lnTo>
                <a:lnTo>
                  <a:pt x="1608" y="648"/>
                </a:lnTo>
                <a:lnTo>
                  <a:pt x="1608" y="642"/>
                </a:lnTo>
                <a:lnTo>
                  <a:pt x="1614" y="642"/>
                </a:lnTo>
                <a:lnTo>
                  <a:pt x="1620" y="642"/>
                </a:lnTo>
                <a:lnTo>
                  <a:pt x="1620" y="648"/>
                </a:lnTo>
                <a:lnTo>
                  <a:pt x="1626" y="648"/>
                </a:lnTo>
                <a:lnTo>
                  <a:pt x="1626" y="642"/>
                </a:lnTo>
                <a:lnTo>
                  <a:pt x="1626" y="636"/>
                </a:lnTo>
                <a:lnTo>
                  <a:pt x="1632" y="636"/>
                </a:lnTo>
                <a:lnTo>
                  <a:pt x="1632" y="630"/>
                </a:lnTo>
                <a:lnTo>
                  <a:pt x="1626" y="630"/>
                </a:lnTo>
                <a:lnTo>
                  <a:pt x="1620" y="630"/>
                </a:lnTo>
                <a:lnTo>
                  <a:pt x="1626" y="630"/>
                </a:lnTo>
                <a:lnTo>
                  <a:pt x="1620" y="630"/>
                </a:lnTo>
                <a:lnTo>
                  <a:pt x="1620" y="624"/>
                </a:lnTo>
                <a:lnTo>
                  <a:pt x="1620" y="630"/>
                </a:lnTo>
                <a:lnTo>
                  <a:pt x="1620" y="624"/>
                </a:lnTo>
                <a:lnTo>
                  <a:pt x="1620" y="630"/>
                </a:lnTo>
                <a:lnTo>
                  <a:pt x="1620" y="624"/>
                </a:lnTo>
                <a:lnTo>
                  <a:pt x="1626" y="624"/>
                </a:lnTo>
                <a:lnTo>
                  <a:pt x="1620" y="624"/>
                </a:lnTo>
                <a:lnTo>
                  <a:pt x="1626" y="624"/>
                </a:lnTo>
                <a:lnTo>
                  <a:pt x="1620" y="624"/>
                </a:lnTo>
                <a:lnTo>
                  <a:pt x="1620" y="618"/>
                </a:lnTo>
                <a:lnTo>
                  <a:pt x="1620" y="624"/>
                </a:lnTo>
                <a:lnTo>
                  <a:pt x="1620" y="618"/>
                </a:lnTo>
                <a:lnTo>
                  <a:pt x="1620" y="624"/>
                </a:lnTo>
                <a:lnTo>
                  <a:pt x="1620" y="618"/>
                </a:lnTo>
                <a:lnTo>
                  <a:pt x="1620" y="624"/>
                </a:lnTo>
                <a:lnTo>
                  <a:pt x="1620" y="618"/>
                </a:lnTo>
                <a:lnTo>
                  <a:pt x="1626" y="618"/>
                </a:lnTo>
                <a:lnTo>
                  <a:pt x="1620" y="618"/>
                </a:lnTo>
                <a:lnTo>
                  <a:pt x="1626" y="618"/>
                </a:lnTo>
                <a:lnTo>
                  <a:pt x="1620" y="618"/>
                </a:lnTo>
                <a:lnTo>
                  <a:pt x="1626" y="618"/>
                </a:lnTo>
                <a:lnTo>
                  <a:pt x="1626" y="612"/>
                </a:lnTo>
                <a:lnTo>
                  <a:pt x="1632" y="612"/>
                </a:lnTo>
                <a:lnTo>
                  <a:pt x="1638" y="612"/>
                </a:lnTo>
                <a:lnTo>
                  <a:pt x="1632" y="612"/>
                </a:lnTo>
                <a:lnTo>
                  <a:pt x="1638" y="612"/>
                </a:lnTo>
                <a:lnTo>
                  <a:pt x="1644" y="612"/>
                </a:lnTo>
                <a:lnTo>
                  <a:pt x="1638" y="612"/>
                </a:lnTo>
                <a:lnTo>
                  <a:pt x="1644" y="612"/>
                </a:lnTo>
                <a:lnTo>
                  <a:pt x="1650" y="612"/>
                </a:lnTo>
                <a:lnTo>
                  <a:pt x="1656" y="612"/>
                </a:lnTo>
                <a:lnTo>
                  <a:pt x="1656" y="606"/>
                </a:lnTo>
                <a:lnTo>
                  <a:pt x="1662" y="606"/>
                </a:lnTo>
                <a:lnTo>
                  <a:pt x="1662" y="612"/>
                </a:lnTo>
                <a:lnTo>
                  <a:pt x="1662" y="606"/>
                </a:lnTo>
                <a:lnTo>
                  <a:pt x="1668" y="606"/>
                </a:lnTo>
                <a:lnTo>
                  <a:pt x="1674" y="606"/>
                </a:lnTo>
                <a:lnTo>
                  <a:pt x="1674" y="600"/>
                </a:lnTo>
                <a:lnTo>
                  <a:pt x="1668" y="600"/>
                </a:lnTo>
                <a:lnTo>
                  <a:pt x="1662" y="600"/>
                </a:lnTo>
                <a:lnTo>
                  <a:pt x="1662" y="594"/>
                </a:lnTo>
                <a:lnTo>
                  <a:pt x="1662" y="600"/>
                </a:lnTo>
                <a:lnTo>
                  <a:pt x="1662" y="594"/>
                </a:lnTo>
                <a:lnTo>
                  <a:pt x="1656" y="594"/>
                </a:lnTo>
                <a:lnTo>
                  <a:pt x="1662" y="594"/>
                </a:lnTo>
                <a:lnTo>
                  <a:pt x="1662" y="588"/>
                </a:lnTo>
                <a:lnTo>
                  <a:pt x="1668" y="588"/>
                </a:lnTo>
                <a:lnTo>
                  <a:pt x="1668" y="582"/>
                </a:lnTo>
                <a:lnTo>
                  <a:pt x="1674" y="582"/>
                </a:lnTo>
                <a:lnTo>
                  <a:pt x="1674" y="576"/>
                </a:lnTo>
                <a:lnTo>
                  <a:pt x="1674" y="570"/>
                </a:lnTo>
                <a:lnTo>
                  <a:pt x="1680" y="570"/>
                </a:lnTo>
                <a:lnTo>
                  <a:pt x="1680" y="564"/>
                </a:lnTo>
                <a:lnTo>
                  <a:pt x="1686" y="564"/>
                </a:lnTo>
                <a:lnTo>
                  <a:pt x="1686" y="558"/>
                </a:lnTo>
                <a:lnTo>
                  <a:pt x="1686" y="552"/>
                </a:lnTo>
                <a:lnTo>
                  <a:pt x="1680" y="552"/>
                </a:lnTo>
                <a:lnTo>
                  <a:pt x="1680" y="546"/>
                </a:lnTo>
                <a:lnTo>
                  <a:pt x="1674" y="546"/>
                </a:lnTo>
                <a:lnTo>
                  <a:pt x="1674" y="540"/>
                </a:lnTo>
                <a:lnTo>
                  <a:pt x="1680" y="534"/>
                </a:lnTo>
                <a:lnTo>
                  <a:pt x="1674" y="534"/>
                </a:lnTo>
                <a:lnTo>
                  <a:pt x="1674" y="528"/>
                </a:lnTo>
                <a:lnTo>
                  <a:pt x="1674" y="522"/>
                </a:lnTo>
                <a:lnTo>
                  <a:pt x="1668" y="522"/>
                </a:lnTo>
                <a:lnTo>
                  <a:pt x="1668" y="516"/>
                </a:lnTo>
                <a:lnTo>
                  <a:pt x="1674" y="516"/>
                </a:lnTo>
                <a:lnTo>
                  <a:pt x="1668" y="516"/>
                </a:lnTo>
                <a:lnTo>
                  <a:pt x="1668" y="510"/>
                </a:lnTo>
                <a:lnTo>
                  <a:pt x="1674" y="510"/>
                </a:lnTo>
                <a:lnTo>
                  <a:pt x="1674" y="504"/>
                </a:lnTo>
                <a:lnTo>
                  <a:pt x="1674" y="498"/>
                </a:lnTo>
                <a:lnTo>
                  <a:pt x="1674" y="492"/>
                </a:lnTo>
                <a:lnTo>
                  <a:pt x="1668" y="492"/>
                </a:lnTo>
                <a:lnTo>
                  <a:pt x="1668" y="486"/>
                </a:lnTo>
                <a:lnTo>
                  <a:pt x="1668" y="480"/>
                </a:lnTo>
                <a:lnTo>
                  <a:pt x="1668" y="474"/>
                </a:lnTo>
                <a:lnTo>
                  <a:pt x="1668" y="468"/>
                </a:lnTo>
                <a:lnTo>
                  <a:pt x="1674" y="468"/>
                </a:lnTo>
                <a:lnTo>
                  <a:pt x="1674" y="462"/>
                </a:lnTo>
                <a:lnTo>
                  <a:pt x="1668" y="462"/>
                </a:lnTo>
                <a:lnTo>
                  <a:pt x="1668" y="456"/>
                </a:lnTo>
                <a:lnTo>
                  <a:pt x="1662" y="456"/>
                </a:lnTo>
                <a:lnTo>
                  <a:pt x="1662" y="450"/>
                </a:lnTo>
                <a:lnTo>
                  <a:pt x="1662" y="444"/>
                </a:lnTo>
                <a:lnTo>
                  <a:pt x="1662" y="438"/>
                </a:lnTo>
                <a:lnTo>
                  <a:pt x="1668" y="432"/>
                </a:lnTo>
                <a:lnTo>
                  <a:pt x="1668" y="438"/>
                </a:lnTo>
                <a:lnTo>
                  <a:pt x="1668" y="432"/>
                </a:lnTo>
                <a:lnTo>
                  <a:pt x="1668" y="426"/>
                </a:lnTo>
                <a:lnTo>
                  <a:pt x="1668" y="432"/>
                </a:lnTo>
                <a:lnTo>
                  <a:pt x="1668" y="426"/>
                </a:lnTo>
                <a:lnTo>
                  <a:pt x="1674" y="426"/>
                </a:lnTo>
                <a:lnTo>
                  <a:pt x="1674" y="420"/>
                </a:lnTo>
                <a:lnTo>
                  <a:pt x="1680" y="426"/>
                </a:lnTo>
                <a:lnTo>
                  <a:pt x="1680" y="420"/>
                </a:lnTo>
                <a:lnTo>
                  <a:pt x="1686" y="420"/>
                </a:lnTo>
                <a:lnTo>
                  <a:pt x="1692" y="420"/>
                </a:lnTo>
                <a:lnTo>
                  <a:pt x="1692" y="414"/>
                </a:lnTo>
                <a:lnTo>
                  <a:pt x="1686" y="414"/>
                </a:lnTo>
                <a:lnTo>
                  <a:pt x="1692" y="414"/>
                </a:lnTo>
                <a:lnTo>
                  <a:pt x="1692" y="420"/>
                </a:lnTo>
                <a:lnTo>
                  <a:pt x="1698" y="420"/>
                </a:lnTo>
                <a:lnTo>
                  <a:pt x="1698" y="426"/>
                </a:lnTo>
                <a:lnTo>
                  <a:pt x="1692" y="420"/>
                </a:lnTo>
                <a:lnTo>
                  <a:pt x="1692" y="426"/>
                </a:lnTo>
                <a:lnTo>
                  <a:pt x="1692" y="420"/>
                </a:lnTo>
                <a:lnTo>
                  <a:pt x="1692" y="426"/>
                </a:lnTo>
                <a:lnTo>
                  <a:pt x="1692" y="420"/>
                </a:lnTo>
                <a:lnTo>
                  <a:pt x="1692" y="426"/>
                </a:lnTo>
                <a:lnTo>
                  <a:pt x="1698" y="426"/>
                </a:lnTo>
                <a:lnTo>
                  <a:pt x="1698" y="432"/>
                </a:lnTo>
                <a:lnTo>
                  <a:pt x="1698" y="426"/>
                </a:lnTo>
                <a:lnTo>
                  <a:pt x="1704" y="426"/>
                </a:lnTo>
                <a:lnTo>
                  <a:pt x="1698" y="426"/>
                </a:lnTo>
                <a:lnTo>
                  <a:pt x="1704" y="426"/>
                </a:lnTo>
                <a:lnTo>
                  <a:pt x="1698" y="432"/>
                </a:lnTo>
                <a:lnTo>
                  <a:pt x="1704" y="432"/>
                </a:lnTo>
                <a:lnTo>
                  <a:pt x="1698" y="432"/>
                </a:lnTo>
                <a:lnTo>
                  <a:pt x="1704" y="432"/>
                </a:lnTo>
                <a:lnTo>
                  <a:pt x="1698" y="432"/>
                </a:lnTo>
                <a:lnTo>
                  <a:pt x="1704" y="432"/>
                </a:lnTo>
                <a:lnTo>
                  <a:pt x="1704" y="426"/>
                </a:lnTo>
                <a:lnTo>
                  <a:pt x="1710" y="426"/>
                </a:lnTo>
                <a:lnTo>
                  <a:pt x="1710" y="432"/>
                </a:lnTo>
                <a:lnTo>
                  <a:pt x="1710" y="426"/>
                </a:lnTo>
                <a:lnTo>
                  <a:pt x="1710" y="432"/>
                </a:lnTo>
                <a:lnTo>
                  <a:pt x="1716" y="432"/>
                </a:lnTo>
                <a:lnTo>
                  <a:pt x="1710" y="432"/>
                </a:lnTo>
                <a:lnTo>
                  <a:pt x="1716" y="432"/>
                </a:lnTo>
                <a:lnTo>
                  <a:pt x="1722" y="432"/>
                </a:lnTo>
                <a:lnTo>
                  <a:pt x="1722" y="438"/>
                </a:lnTo>
                <a:lnTo>
                  <a:pt x="1722" y="432"/>
                </a:lnTo>
                <a:lnTo>
                  <a:pt x="1722" y="438"/>
                </a:lnTo>
                <a:lnTo>
                  <a:pt x="1728" y="438"/>
                </a:lnTo>
                <a:lnTo>
                  <a:pt x="1734" y="438"/>
                </a:lnTo>
                <a:lnTo>
                  <a:pt x="1734" y="444"/>
                </a:lnTo>
                <a:lnTo>
                  <a:pt x="1734" y="438"/>
                </a:lnTo>
                <a:lnTo>
                  <a:pt x="1734" y="444"/>
                </a:lnTo>
                <a:lnTo>
                  <a:pt x="1740" y="444"/>
                </a:lnTo>
                <a:lnTo>
                  <a:pt x="1740" y="450"/>
                </a:lnTo>
                <a:lnTo>
                  <a:pt x="1746" y="450"/>
                </a:lnTo>
                <a:lnTo>
                  <a:pt x="1746" y="456"/>
                </a:lnTo>
                <a:lnTo>
                  <a:pt x="1752" y="456"/>
                </a:lnTo>
                <a:lnTo>
                  <a:pt x="1752" y="462"/>
                </a:lnTo>
                <a:lnTo>
                  <a:pt x="1758" y="462"/>
                </a:lnTo>
                <a:lnTo>
                  <a:pt x="1764" y="462"/>
                </a:lnTo>
                <a:lnTo>
                  <a:pt x="1764" y="468"/>
                </a:lnTo>
                <a:lnTo>
                  <a:pt x="1758" y="468"/>
                </a:lnTo>
                <a:lnTo>
                  <a:pt x="1764" y="468"/>
                </a:lnTo>
                <a:lnTo>
                  <a:pt x="1764" y="474"/>
                </a:lnTo>
                <a:lnTo>
                  <a:pt x="1764" y="480"/>
                </a:lnTo>
                <a:lnTo>
                  <a:pt x="1764" y="486"/>
                </a:lnTo>
                <a:lnTo>
                  <a:pt x="1758" y="486"/>
                </a:lnTo>
                <a:lnTo>
                  <a:pt x="1758" y="492"/>
                </a:lnTo>
                <a:lnTo>
                  <a:pt x="1752" y="492"/>
                </a:lnTo>
                <a:lnTo>
                  <a:pt x="1752" y="498"/>
                </a:lnTo>
                <a:lnTo>
                  <a:pt x="1746" y="498"/>
                </a:lnTo>
                <a:lnTo>
                  <a:pt x="1740" y="498"/>
                </a:lnTo>
                <a:lnTo>
                  <a:pt x="1734" y="498"/>
                </a:lnTo>
                <a:lnTo>
                  <a:pt x="1734" y="492"/>
                </a:lnTo>
                <a:lnTo>
                  <a:pt x="1728" y="492"/>
                </a:lnTo>
                <a:lnTo>
                  <a:pt x="1722" y="492"/>
                </a:lnTo>
                <a:lnTo>
                  <a:pt x="1716" y="492"/>
                </a:lnTo>
                <a:lnTo>
                  <a:pt x="1716" y="486"/>
                </a:lnTo>
                <a:lnTo>
                  <a:pt x="1710" y="486"/>
                </a:lnTo>
                <a:lnTo>
                  <a:pt x="1704" y="486"/>
                </a:lnTo>
                <a:lnTo>
                  <a:pt x="1704" y="480"/>
                </a:lnTo>
                <a:lnTo>
                  <a:pt x="1704" y="486"/>
                </a:lnTo>
                <a:lnTo>
                  <a:pt x="1704" y="480"/>
                </a:lnTo>
                <a:lnTo>
                  <a:pt x="1704" y="486"/>
                </a:lnTo>
                <a:lnTo>
                  <a:pt x="1698" y="486"/>
                </a:lnTo>
                <a:lnTo>
                  <a:pt x="1698" y="480"/>
                </a:lnTo>
                <a:lnTo>
                  <a:pt x="1692" y="474"/>
                </a:lnTo>
                <a:lnTo>
                  <a:pt x="1692" y="480"/>
                </a:lnTo>
                <a:lnTo>
                  <a:pt x="1698" y="480"/>
                </a:lnTo>
                <a:lnTo>
                  <a:pt x="1692" y="480"/>
                </a:lnTo>
                <a:lnTo>
                  <a:pt x="1698" y="480"/>
                </a:lnTo>
                <a:lnTo>
                  <a:pt x="1698" y="486"/>
                </a:lnTo>
                <a:lnTo>
                  <a:pt x="1692" y="486"/>
                </a:lnTo>
                <a:lnTo>
                  <a:pt x="1698" y="486"/>
                </a:lnTo>
                <a:lnTo>
                  <a:pt x="1704" y="486"/>
                </a:lnTo>
                <a:lnTo>
                  <a:pt x="1698" y="486"/>
                </a:lnTo>
                <a:lnTo>
                  <a:pt x="1698" y="492"/>
                </a:lnTo>
                <a:lnTo>
                  <a:pt x="1704" y="492"/>
                </a:lnTo>
                <a:lnTo>
                  <a:pt x="1698" y="492"/>
                </a:lnTo>
                <a:lnTo>
                  <a:pt x="1704" y="492"/>
                </a:lnTo>
                <a:lnTo>
                  <a:pt x="1704" y="498"/>
                </a:lnTo>
                <a:lnTo>
                  <a:pt x="1710" y="498"/>
                </a:lnTo>
                <a:lnTo>
                  <a:pt x="1710" y="504"/>
                </a:lnTo>
                <a:lnTo>
                  <a:pt x="1710" y="498"/>
                </a:lnTo>
                <a:lnTo>
                  <a:pt x="1710" y="504"/>
                </a:lnTo>
                <a:lnTo>
                  <a:pt x="1710" y="498"/>
                </a:lnTo>
                <a:lnTo>
                  <a:pt x="1710" y="504"/>
                </a:lnTo>
                <a:lnTo>
                  <a:pt x="1716" y="504"/>
                </a:lnTo>
                <a:lnTo>
                  <a:pt x="1710" y="504"/>
                </a:lnTo>
                <a:lnTo>
                  <a:pt x="1716" y="504"/>
                </a:lnTo>
                <a:lnTo>
                  <a:pt x="1710" y="504"/>
                </a:lnTo>
                <a:lnTo>
                  <a:pt x="1716" y="504"/>
                </a:lnTo>
                <a:lnTo>
                  <a:pt x="1710" y="504"/>
                </a:lnTo>
                <a:lnTo>
                  <a:pt x="1710" y="510"/>
                </a:lnTo>
                <a:lnTo>
                  <a:pt x="1710" y="504"/>
                </a:lnTo>
                <a:lnTo>
                  <a:pt x="1710" y="510"/>
                </a:lnTo>
                <a:lnTo>
                  <a:pt x="1710" y="516"/>
                </a:lnTo>
                <a:lnTo>
                  <a:pt x="1710" y="522"/>
                </a:lnTo>
                <a:lnTo>
                  <a:pt x="1716" y="522"/>
                </a:lnTo>
                <a:lnTo>
                  <a:pt x="1710" y="522"/>
                </a:lnTo>
                <a:lnTo>
                  <a:pt x="1716" y="528"/>
                </a:lnTo>
                <a:lnTo>
                  <a:pt x="1710" y="528"/>
                </a:lnTo>
                <a:lnTo>
                  <a:pt x="1716" y="528"/>
                </a:lnTo>
                <a:lnTo>
                  <a:pt x="1716" y="534"/>
                </a:lnTo>
                <a:lnTo>
                  <a:pt x="1716" y="528"/>
                </a:lnTo>
                <a:lnTo>
                  <a:pt x="1716" y="534"/>
                </a:lnTo>
                <a:lnTo>
                  <a:pt x="1716" y="528"/>
                </a:lnTo>
                <a:lnTo>
                  <a:pt x="1722" y="528"/>
                </a:lnTo>
                <a:lnTo>
                  <a:pt x="1722" y="534"/>
                </a:lnTo>
                <a:lnTo>
                  <a:pt x="1722" y="540"/>
                </a:lnTo>
                <a:lnTo>
                  <a:pt x="1728" y="534"/>
                </a:lnTo>
                <a:lnTo>
                  <a:pt x="1728" y="540"/>
                </a:lnTo>
                <a:lnTo>
                  <a:pt x="1734" y="540"/>
                </a:lnTo>
                <a:lnTo>
                  <a:pt x="1740" y="540"/>
                </a:lnTo>
                <a:lnTo>
                  <a:pt x="1740" y="534"/>
                </a:lnTo>
                <a:lnTo>
                  <a:pt x="1734" y="534"/>
                </a:lnTo>
                <a:lnTo>
                  <a:pt x="1740" y="534"/>
                </a:lnTo>
                <a:lnTo>
                  <a:pt x="1740" y="528"/>
                </a:lnTo>
                <a:lnTo>
                  <a:pt x="1734" y="528"/>
                </a:lnTo>
                <a:lnTo>
                  <a:pt x="1740" y="528"/>
                </a:lnTo>
                <a:lnTo>
                  <a:pt x="1734" y="528"/>
                </a:lnTo>
                <a:lnTo>
                  <a:pt x="1728" y="528"/>
                </a:lnTo>
                <a:lnTo>
                  <a:pt x="1728" y="522"/>
                </a:lnTo>
                <a:lnTo>
                  <a:pt x="1722" y="522"/>
                </a:lnTo>
                <a:lnTo>
                  <a:pt x="1728" y="522"/>
                </a:lnTo>
                <a:lnTo>
                  <a:pt x="1728" y="516"/>
                </a:lnTo>
                <a:lnTo>
                  <a:pt x="1734" y="516"/>
                </a:lnTo>
                <a:lnTo>
                  <a:pt x="1734" y="522"/>
                </a:lnTo>
                <a:lnTo>
                  <a:pt x="1740" y="522"/>
                </a:lnTo>
                <a:lnTo>
                  <a:pt x="1740" y="528"/>
                </a:lnTo>
                <a:lnTo>
                  <a:pt x="1740" y="522"/>
                </a:lnTo>
                <a:lnTo>
                  <a:pt x="1746" y="522"/>
                </a:lnTo>
                <a:lnTo>
                  <a:pt x="1746" y="528"/>
                </a:lnTo>
                <a:lnTo>
                  <a:pt x="1752" y="528"/>
                </a:lnTo>
                <a:lnTo>
                  <a:pt x="1752" y="522"/>
                </a:lnTo>
                <a:lnTo>
                  <a:pt x="1758" y="522"/>
                </a:lnTo>
                <a:lnTo>
                  <a:pt x="1758" y="516"/>
                </a:lnTo>
                <a:lnTo>
                  <a:pt x="1752" y="516"/>
                </a:lnTo>
                <a:lnTo>
                  <a:pt x="1752" y="510"/>
                </a:lnTo>
                <a:lnTo>
                  <a:pt x="1752" y="504"/>
                </a:lnTo>
                <a:lnTo>
                  <a:pt x="1758" y="504"/>
                </a:lnTo>
                <a:lnTo>
                  <a:pt x="1758" y="498"/>
                </a:lnTo>
                <a:lnTo>
                  <a:pt x="1764" y="498"/>
                </a:lnTo>
                <a:lnTo>
                  <a:pt x="1770" y="492"/>
                </a:lnTo>
                <a:lnTo>
                  <a:pt x="1770" y="486"/>
                </a:lnTo>
                <a:lnTo>
                  <a:pt x="1776" y="492"/>
                </a:lnTo>
                <a:lnTo>
                  <a:pt x="1782" y="492"/>
                </a:lnTo>
                <a:lnTo>
                  <a:pt x="1782" y="498"/>
                </a:lnTo>
                <a:lnTo>
                  <a:pt x="1788" y="498"/>
                </a:lnTo>
                <a:lnTo>
                  <a:pt x="1788" y="492"/>
                </a:lnTo>
                <a:lnTo>
                  <a:pt x="1788" y="486"/>
                </a:lnTo>
                <a:lnTo>
                  <a:pt x="1788" y="480"/>
                </a:lnTo>
                <a:lnTo>
                  <a:pt x="1788" y="474"/>
                </a:lnTo>
                <a:lnTo>
                  <a:pt x="1782" y="474"/>
                </a:lnTo>
                <a:lnTo>
                  <a:pt x="1782" y="468"/>
                </a:lnTo>
                <a:lnTo>
                  <a:pt x="1788" y="468"/>
                </a:lnTo>
                <a:lnTo>
                  <a:pt x="1788" y="462"/>
                </a:lnTo>
                <a:lnTo>
                  <a:pt x="1788" y="456"/>
                </a:lnTo>
                <a:lnTo>
                  <a:pt x="1788" y="450"/>
                </a:lnTo>
                <a:lnTo>
                  <a:pt x="1782" y="450"/>
                </a:lnTo>
                <a:lnTo>
                  <a:pt x="1782" y="444"/>
                </a:lnTo>
                <a:lnTo>
                  <a:pt x="1788" y="444"/>
                </a:lnTo>
                <a:lnTo>
                  <a:pt x="1794" y="444"/>
                </a:lnTo>
                <a:lnTo>
                  <a:pt x="1800" y="450"/>
                </a:lnTo>
                <a:lnTo>
                  <a:pt x="1806" y="456"/>
                </a:lnTo>
                <a:lnTo>
                  <a:pt x="1806" y="462"/>
                </a:lnTo>
                <a:lnTo>
                  <a:pt x="1800" y="462"/>
                </a:lnTo>
                <a:lnTo>
                  <a:pt x="1794" y="462"/>
                </a:lnTo>
                <a:lnTo>
                  <a:pt x="1794" y="468"/>
                </a:lnTo>
                <a:lnTo>
                  <a:pt x="1794" y="474"/>
                </a:lnTo>
                <a:lnTo>
                  <a:pt x="1800" y="474"/>
                </a:lnTo>
                <a:lnTo>
                  <a:pt x="1800" y="480"/>
                </a:lnTo>
                <a:lnTo>
                  <a:pt x="1806" y="480"/>
                </a:lnTo>
                <a:lnTo>
                  <a:pt x="1812" y="480"/>
                </a:lnTo>
                <a:lnTo>
                  <a:pt x="1818" y="480"/>
                </a:lnTo>
                <a:lnTo>
                  <a:pt x="1818" y="474"/>
                </a:lnTo>
                <a:lnTo>
                  <a:pt x="1812" y="474"/>
                </a:lnTo>
                <a:lnTo>
                  <a:pt x="1818" y="474"/>
                </a:lnTo>
                <a:lnTo>
                  <a:pt x="1818" y="468"/>
                </a:lnTo>
                <a:lnTo>
                  <a:pt x="1818" y="462"/>
                </a:lnTo>
                <a:lnTo>
                  <a:pt x="1818" y="468"/>
                </a:lnTo>
                <a:lnTo>
                  <a:pt x="1824" y="468"/>
                </a:lnTo>
                <a:lnTo>
                  <a:pt x="1824" y="462"/>
                </a:lnTo>
                <a:lnTo>
                  <a:pt x="1830" y="462"/>
                </a:lnTo>
                <a:lnTo>
                  <a:pt x="1830" y="456"/>
                </a:lnTo>
                <a:lnTo>
                  <a:pt x="1836" y="456"/>
                </a:lnTo>
                <a:lnTo>
                  <a:pt x="1836" y="450"/>
                </a:lnTo>
                <a:lnTo>
                  <a:pt x="1842" y="450"/>
                </a:lnTo>
                <a:lnTo>
                  <a:pt x="1848" y="450"/>
                </a:lnTo>
                <a:lnTo>
                  <a:pt x="1848" y="444"/>
                </a:lnTo>
                <a:lnTo>
                  <a:pt x="1854" y="444"/>
                </a:lnTo>
                <a:lnTo>
                  <a:pt x="1848" y="444"/>
                </a:lnTo>
                <a:lnTo>
                  <a:pt x="1848" y="450"/>
                </a:lnTo>
                <a:lnTo>
                  <a:pt x="1848" y="444"/>
                </a:lnTo>
                <a:lnTo>
                  <a:pt x="1848" y="450"/>
                </a:lnTo>
                <a:lnTo>
                  <a:pt x="1854" y="450"/>
                </a:lnTo>
                <a:lnTo>
                  <a:pt x="1848" y="450"/>
                </a:lnTo>
                <a:lnTo>
                  <a:pt x="1854" y="450"/>
                </a:lnTo>
                <a:lnTo>
                  <a:pt x="1848" y="450"/>
                </a:lnTo>
                <a:lnTo>
                  <a:pt x="1854" y="450"/>
                </a:lnTo>
                <a:lnTo>
                  <a:pt x="1854" y="444"/>
                </a:lnTo>
                <a:lnTo>
                  <a:pt x="1860" y="438"/>
                </a:lnTo>
                <a:lnTo>
                  <a:pt x="1866" y="438"/>
                </a:lnTo>
                <a:lnTo>
                  <a:pt x="1872" y="438"/>
                </a:lnTo>
                <a:lnTo>
                  <a:pt x="1866" y="438"/>
                </a:lnTo>
                <a:lnTo>
                  <a:pt x="1860" y="438"/>
                </a:lnTo>
                <a:lnTo>
                  <a:pt x="1866" y="438"/>
                </a:lnTo>
                <a:lnTo>
                  <a:pt x="1866" y="444"/>
                </a:lnTo>
                <a:lnTo>
                  <a:pt x="1860" y="444"/>
                </a:lnTo>
                <a:lnTo>
                  <a:pt x="1866" y="444"/>
                </a:lnTo>
                <a:lnTo>
                  <a:pt x="1866" y="450"/>
                </a:lnTo>
                <a:lnTo>
                  <a:pt x="1860" y="450"/>
                </a:lnTo>
                <a:lnTo>
                  <a:pt x="1860" y="456"/>
                </a:lnTo>
                <a:lnTo>
                  <a:pt x="1860" y="450"/>
                </a:lnTo>
                <a:lnTo>
                  <a:pt x="1866" y="450"/>
                </a:lnTo>
                <a:lnTo>
                  <a:pt x="1866" y="456"/>
                </a:lnTo>
                <a:lnTo>
                  <a:pt x="1866" y="450"/>
                </a:lnTo>
                <a:lnTo>
                  <a:pt x="1866" y="456"/>
                </a:lnTo>
                <a:lnTo>
                  <a:pt x="1866" y="450"/>
                </a:lnTo>
                <a:lnTo>
                  <a:pt x="1866" y="456"/>
                </a:lnTo>
                <a:lnTo>
                  <a:pt x="1866" y="450"/>
                </a:lnTo>
                <a:lnTo>
                  <a:pt x="1872" y="450"/>
                </a:lnTo>
                <a:lnTo>
                  <a:pt x="1872" y="456"/>
                </a:lnTo>
                <a:lnTo>
                  <a:pt x="1872" y="450"/>
                </a:lnTo>
                <a:lnTo>
                  <a:pt x="1878" y="444"/>
                </a:lnTo>
                <a:lnTo>
                  <a:pt x="1884" y="444"/>
                </a:lnTo>
                <a:lnTo>
                  <a:pt x="1890" y="444"/>
                </a:lnTo>
                <a:lnTo>
                  <a:pt x="1896" y="444"/>
                </a:lnTo>
                <a:lnTo>
                  <a:pt x="1890" y="444"/>
                </a:lnTo>
                <a:lnTo>
                  <a:pt x="1896" y="444"/>
                </a:lnTo>
                <a:lnTo>
                  <a:pt x="1896" y="438"/>
                </a:lnTo>
                <a:lnTo>
                  <a:pt x="1902" y="438"/>
                </a:lnTo>
                <a:lnTo>
                  <a:pt x="1908" y="438"/>
                </a:lnTo>
                <a:lnTo>
                  <a:pt x="1902" y="438"/>
                </a:lnTo>
                <a:lnTo>
                  <a:pt x="1908" y="438"/>
                </a:lnTo>
                <a:lnTo>
                  <a:pt x="1908" y="444"/>
                </a:lnTo>
                <a:lnTo>
                  <a:pt x="1914" y="444"/>
                </a:lnTo>
                <a:lnTo>
                  <a:pt x="1920" y="444"/>
                </a:lnTo>
                <a:lnTo>
                  <a:pt x="1920" y="438"/>
                </a:lnTo>
                <a:lnTo>
                  <a:pt x="1920" y="432"/>
                </a:lnTo>
                <a:lnTo>
                  <a:pt x="1914" y="426"/>
                </a:lnTo>
                <a:lnTo>
                  <a:pt x="1914" y="420"/>
                </a:lnTo>
                <a:lnTo>
                  <a:pt x="1920" y="420"/>
                </a:lnTo>
                <a:lnTo>
                  <a:pt x="1920" y="414"/>
                </a:lnTo>
                <a:lnTo>
                  <a:pt x="1920" y="420"/>
                </a:lnTo>
                <a:lnTo>
                  <a:pt x="1920" y="414"/>
                </a:lnTo>
                <a:lnTo>
                  <a:pt x="1920" y="420"/>
                </a:lnTo>
                <a:lnTo>
                  <a:pt x="1920" y="414"/>
                </a:lnTo>
                <a:lnTo>
                  <a:pt x="1920" y="420"/>
                </a:lnTo>
                <a:lnTo>
                  <a:pt x="1926" y="420"/>
                </a:lnTo>
                <a:lnTo>
                  <a:pt x="1932" y="420"/>
                </a:lnTo>
                <a:lnTo>
                  <a:pt x="1938" y="420"/>
                </a:lnTo>
                <a:lnTo>
                  <a:pt x="1944" y="420"/>
                </a:lnTo>
                <a:lnTo>
                  <a:pt x="1944" y="426"/>
                </a:lnTo>
                <a:lnTo>
                  <a:pt x="1950" y="426"/>
                </a:lnTo>
                <a:lnTo>
                  <a:pt x="1950" y="432"/>
                </a:lnTo>
                <a:lnTo>
                  <a:pt x="1956" y="432"/>
                </a:lnTo>
                <a:lnTo>
                  <a:pt x="1962" y="432"/>
                </a:lnTo>
                <a:lnTo>
                  <a:pt x="1962" y="438"/>
                </a:lnTo>
                <a:lnTo>
                  <a:pt x="1968" y="438"/>
                </a:lnTo>
                <a:lnTo>
                  <a:pt x="1962" y="438"/>
                </a:lnTo>
                <a:lnTo>
                  <a:pt x="1962" y="432"/>
                </a:lnTo>
                <a:lnTo>
                  <a:pt x="1956" y="432"/>
                </a:lnTo>
                <a:lnTo>
                  <a:pt x="1962" y="432"/>
                </a:lnTo>
                <a:lnTo>
                  <a:pt x="1962" y="438"/>
                </a:lnTo>
                <a:lnTo>
                  <a:pt x="1962" y="432"/>
                </a:lnTo>
                <a:lnTo>
                  <a:pt x="1962" y="438"/>
                </a:lnTo>
                <a:lnTo>
                  <a:pt x="1968" y="438"/>
                </a:lnTo>
                <a:lnTo>
                  <a:pt x="1974" y="438"/>
                </a:lnTo>
                <a:lnTo>
                  <a:pt x="1974" y="444"/>
                </a:lnTo>
                <a:lnTo>
                  <a:pt x="1968" y="438"/>
                </a:lnTo>
                <a:lnTo>
                  <a:pt x="1968" y="444"/>
                </a:lnTo>
                <a:lnTo>
                  <a:pt x="1974" y="444"/>
                </a:lnTo>
                <a:lnTo>
                  <a:pt x="1974" y="450"/>
                </a:lnTo>
                <a:lnTo>
                  <a:pt x="1980" y="450"/>
                </a:lnTo>
                <a:lnTo>
                  <a:pt x="1980" y="456"/>
                </a:lnTo>
                <a:lnTo>
                  <a:pt x="1980" y="450"/>
                </a:lnTo>
                <a:lnTo>
                  <a:pt x="1986" y="450"/>
                </a:lnTo>
                <a:lnTo>
                  <a:pt x="1986" y="444"/>
                </a:lnTo>
                <a:lnTo>
                  <a:pt x="1986" y="438"/>
                </a:lnTo>
                <a:lnTo>
                  <a:pt x="1980" y="438"/>
                </a:lnTo>
                <a:lnTo>
                  <a:pt x="1980" y="432"/>
                </a:lnTo>
                <a:lnTo>
                  <a:pt x="1974" y="426"/>
                </a:lnTo>
                <a:lnTo>
                  <a:pt x="1980" y="426"/>
                </a:lnTo>
                <a:lnTo>
                  <a:pt x="1974" y="426"/>
                </a:lnTo>
                <a:lnTo>
                  <a:pt x="1980" y="426"/>
                </a:lnTo>
                <a:lnTo>
                  <a:pt x="1974" y="426"/>
                </a:lnTo>
                <a:lnTo>
                  <a:pt x="1974" y="420"/>
                </a:lnTo>
                <a:lnTo>
                  <a:pt x="1974" y="426"/>
                </a:lnTo>
                <a:lnTo>
                  <a:pt x="1968" y="426"/>
                </a:lnTo>
                <a:lnTo>
                  <a:pt x="1974" y="426"/>
                </a:lnTo>
                <a:lnTo>
                  <a:pt x="1974" y="420"/>
                </a:lnTo>
                <a:lnTo>
                  <a:pt x="1968" y="420"/>
                </a:lnTo>
                <a:lnTo>
                  <a:pt x="1968" y="426"/>
                </a:lnTo>
                <a:lnTo>
                  <a:pt x="1968" y="420"/>
                </a:lnTo>
                <a:lnTo>
                  <a:pt x="1968" y="414"/>
                </a:lnTo>
                <a:lnTo>
                  <a:pt x="1974" y="414"/>
                </a:lnTo>
                <a:lnTo>
                  <a:pt x="1974" y="408"/>
                </a:lnTo>
                <a:lnTo>
                  <a:pt x="1968" y="408"/>
                </a:lnTo>
                <a:lnTo>
                  <a:pt x="1968" y="402"/>
                </a:lnTo>
                <a:lnTo>
                  <a:pt x="1974" y="402"/>
                </a:lnTo>
                <a:lnTo>
                  <a:pt x="1968" y="402"/>
                </a:lnTo>
                <a:lnTo>
                  <a:pt x="1968" y="396"/>
                </a:lnTo>
                <a:lnTo>
                  <a:pt x="1974" y="396"/>
                </a:lnTo>
                <a:lnTo>
                  <a:pt x="1968" y="396"/>
                </a:lnTo>
                <a:lnTo>
                  <a:pt x="1968" y="390"/>
                </a:lnTo>
                <a:lnTo>
                  <a:pt x="1968" y="396"/>
                </a:lnTo>
                <a:lnTo>
                  <a:pt x="1962" y="396"/>
                </a:lnTo>
                <a:lnTo>
                  <a:pt x="1962" y="390"/>
                </a:lnTo>
                <a:lnTo>
                  <a:pt x="1968" y="390"/>
                </a:lnTo>
                <a:lnTo>
                  <a:pt x="1968" y="384"/>
                </a:lnTo>
                <a:lnTo>
                  <a:pt x="1974" y="384"/>
                </a:lnTo>
                <a:lnTo>
                  <a:pt x="1974" y="378"/>
                </a:lnTo>
                <a:lnTo>
                  <a:pt x="1980" y="378"/>
                </a:lnTo>
                <a:lnTo>
                  <a:pt x="1980" y="372"/>
                </a:lnTo>
                <a:lnTo>
                  <a:pt x="1980" y="366"/>
                </a:lnTo>
                <a:lnTo>
                  <a:pt x="1980" y="360"/>
                </a:lnTo>
                <a:lnTo>
                  <a:pt x="1980" y="354"/>
                </a:lnTo>
                <a:lnTo>
                  <a:pt x="1986" y="354"/>
                </a:lnTo>
                <a:lnTo>
                  <a:pt x="1980" y="354"/>
                </a:lnTo>
                <a:lnTo>
                  <a:pt x="1986" y="354"/>
                </a:lnTo>
                <a:lnTo>
                  <a:pt x="1986" y="348"/>
                </a:lnTo>
                <a:lnTo>
                  <a:pt x="1986" y="342"/>
                </a:lnTo>
                <a:lnTo>
                  <a:pt x="1992" y="342"/>
                </a:lnTo>
                <a:lnTo>
                  <a:pt x="1986" y="342"/>
                </a:lnTo>
                <a:lnTo>
                  <a:pt x="1992" y="342"/>
                </a:lnTo>
                <a:lnTo>
                  <a:pt x="1998" y="342"/>
                </a:lnTo>
                <a:lnTo>
                  <a:pt x="2004" y="342"/>
                </a:lnTo>
                <a:lnTo>
                  <a:pt x="2010" y="342"/>
                </a:lnTo>
                <a:lnTo>
                  <a:pt x="2016" y="342"/>
                </a:lnTo>
                <a:lnTo>
                  <a:pt x="2016" y="348"/>
                </a:lnTo>
                <a:lnTo>
                  <a:pt x="2016" y="354"/>
                </a:lnTo>
                <a:lnTo>
                  <a:pt x="2016" y="360"/>
                </a:lnTo>
                <a:lnTo>
                  <a:pt x="2010" y="366"/>
                </a:lnTo>
                <a:lnTo>
                  <a:pt x="2010" y="372"/>
                </a:lnTo>
                <a:lnTo>
                  <a:pt x="2010" y="378"/>
                </a:lnTo>
                <a:lnTo>
                  <a:pt x="2010" y="384"/>
                </a:lnTo>
                <a:lnTo>
                  <a:pt x="2016" y="384"/>
                </a:lnTo>
                <a:lnTo>
                  <a:pt x="2016" y="390"/>
                </a:lnTo>
                <a:lnTo>
                  <a:pt x="2016" y="396"/>
                </a:lnTo>
                <a:lnTo>
                  <a:pt x="2016" y="402"/>
                </a:lnTo>
                <a:lnTo>
                  <a:pt x="2016" y="408"/>
                </a:lnTo>
                <a:lnTo>
                  <a:pt x="2010" y="408"/>
                </a:lnTo>
                <a:lnTo>
                  <a:pt x="2016" y="408"/>
                </a:lnTo>
                <a:lnTo>
                  <a:pt x="2010" y="414"/>
                </a:lnTo>
                <a:lnTo>
                  <a:pt x="2016" y="414"/>
                </a:lnTo>
                <a:lnTo>
                  <a:pt x="2016" y="420"/>
                </a:lnTo>
                <a:lnTo>
                  <a:pt x="2010" y="420"/>
                </a:lnTo>
                <a:lnTo>
                  <a:pt x="2016" y="426"/>
                </a:lnTo>
                <a:lnTo>
                  <a:pt x="2010" y="426"/>
                </a:lnTo>
                <a:lnTo>
                  <a:pt x="2016" y="426"/>
                </a:lnTo>
                <a:lnTo>
                  <a:pt x="2016" y="432"/>
                </a:lnTo>
                <a:lnTo>
                  <a:pt x="2010" y="432"/>
                </a:lnTo>
                <a:lnTo>
                  <a:pt x="2010" y="438"/>
                </a:lnTo>
                <a:lnTo>
                  <a:pt x="2016" y="438"/>
                </a:lnTo>
                <a:lnTo>
                  <a:pt x="2016" y="444"/>
                </a:lnTo>
                <a:lnTo>
                  <a:pt x="2022" y="444"/>
                </a:lnTo>
                <a:lnTo>
                  <a:pt x="2022" y="450"/>
                </a:lnTo>
                <a:lnTo>
                  <a:pt x="2016" y="450"/>
                </a:lnTo>
                <a:lnTo>
                  <a:pt x="2016" y="456"/>
                </a:lnTo>
                <a:lnTo>
                  <a:pt x="2016" y="462"/>
                </a:lnTo>
                <a:lnTo>
                  <a:pt x="2016" y="468"/>
                </a:lnTo>
                <a:lnTo>
                  <a:pt x="2010" y="468"/>
                </a:lnTo>
                <a:lnTo>
                  <a:pt x="2010" y="474"/>
                </a:lnTo>
                <a:lnTo>
                  <a:pt x="2010" y="480"/>
                </a:lnTo>
                <a:lnTo>
                  <a:pt x="2004" y="480"/>
                </a:lnTo>
                <a:lnTo>
                  <a:pt x="2010" y="480"/>
                </a:lnTo>
                <a:lnTo>
                  <a:pt x="2004" y="480"/>
                </a:lnTo>
                <a:lnTo>
                  <a:pt x="2004" y="486"/>
                </a:lnTo>
                <a:lnTo>
                  <a:pt x="1998" y="486"/>
                </a:lnTo>
                <a:lnTo>
                  <a:pt x="1998" y="492"/>
                </a:lnTo>
                <a:lnTo>
                  <a:pt x="1998" y="486"/>
                </a:lnTo>
                <a:lnTo>
                  <a:pt x="1992" y="486"/>
                </a:lnTo>
                <a:lnTo>
                  <a:pt x="1998" y="486"/>
                </a:lnTo>
                <a:lnTo>
                  <a:pt x="1992" y="486"/>
                </a:lnTo>
                <a:lnTo>
                  <a:pt x="1992" y="480"/>
                </a:lnTo>
                <a:lnTo>
                  <a:pt x="1986" y="480"/>
                </a:lnTo>
                <a:lnTo>
                  <a:pt x="1986" y="486"/>
                </a:lnTo>
                <a:lnTo>
                  <a:pt x="1986" y="492"/>
                </a:lnTo>
                <a:lnTo>
                  <a:pt x="1992" y="492"/>
                </a:lnTo>
                <a:lnTo>
                  <a:pt x="1998" y="492"/>
                </a:lnTo>
                <a:lnTo>
                  <a:pt x="2004" y="492"/>
                </a:lnTo>
                <a:lnTo>
                  <a:pt x="2010" y="492"/>
                </a:lnTo>
                <a:lnTo>
                  <a:pt x="2010" y="486"/>
                </a:lnTo>
                <a:lnTo>
                  <a:pt x="2016" y="486"/>
                </a:lnTo>
                <a:lnTo>
                  <a:pt x="2022" y="480"/>
                </a:lnTo>
                <a:lnTo>
                  <a:pt x="2022" y="474"/>
                </a:lnTo>
                <a:lnTo>
                  <a:pt x="2022" y="468"/>
                </a:lnTo>
                <a:lnTo>
                  <a:pt x="2028" y="468"/>
                </a:lnTo>
                <a:lnTo>
                  <a:pt x="2028" y="462"/>
                </a:lnTo>
                <a:lnTo>
                  <a:pt x="2028" y="456"/>
                </a:lnTo>
                <a:lnTo>
                  <a:pt x="2028" y="450"/>
                </a:lnTo>
                <a:lnTo>
                  <a:pt x="2028" y="444"/>
                </a:lnTo>
                <a:lnTo>
                  <a:pt x="2028" y="438"/>
                </a:lnTo>
                <a:lnTo>
                  <a:pt x="2034" y="438"/>
                </a:lnTo>
                <a:lnTo>
                  <a:pt x="2040" y="438"/>
                </a:lnTo>
                <a:lnTo>
                  <a:pt x="2046" y="438"/>
                </a:lnTo>
                <a:lnTo>
                  <a:pt x="2046" y="444"/>
                </a:lnTo>
                <a:lnTo>
                  <a:pt x="2052" y="444"/>
                </a:lnTo>
                <a:lnTo>
                  <a:pt x="2052" y="450"/>
                </a:lnTo>
                <a:lnTo>
                  <a:pt x="2052" y="456"/>
                </a:lnTo>
                <a:lnTo>
                  <a:pt x="2052" y="462"/>
                </a:lnTo>
                <a:lnTo>
                  <a:pt x="2046" y="462"/>
                </a:lnTo>
                <a:lnTo>
                  <a:pt x="2052" y="462"/>
                </a:lnTo>
                <a:lnTo>
                  <a:pt x="2052" y="468"/>
                </a:lnTo>
                <a:lnTo>
                  <a:pt x="2058" y="468"/>
                </a:lnTo>
                <a:lnTo>
                  <a:pt x="2064" y="468"/>
                </a:lnTo>
                <a:lnTo>
                  <a:pt x="2058" y="468"/>
                </a:lnTo>
                <a:lnTo>
                  <a:pt x="2064" y="468"/>
                </a:lnTo>
                <a:lnTo>
                  <a:pt x="2058" y="468"/>
                </a:lnTo>
                <a:lnTo>
                  <a:pt x="2058" y="462"/>
                </a:lnTo>
                <a:lnTo>
                  <a:pt x="2058" y="468"/>
                </a:lnTo>
                <a:lnTo>
                  <a:pt x="2058" y="462"/>
                </a:lnTo>
                <a:lnTo>
                  <a:pt x="2058" y="468"/>
                </a:lnTo>
                <a:lnTo>
                  <a:pt x="2058" y="462"/>
                </a:lnTo>
                <a:lnTo>
                  <a:pt x="2052" y="462"/>
                </a:lnTo>
                <a:lnTo>
                  <a:pt x="2052" y="456"/>
                </a:lnTo>
                <a:lnTo>
                  <a:pt x="2052" y="450"/>
                </a:lnTo>
                <a:lnTo>
                  <a:pt x="2052" y="456"/>
                </a:lnTo>
                <a:lnTo>
                  <a:pt x="2058" y="450"/>
                </a:lnTo>
                <a:lnTo>
                  <a:pt x="2058" y="456"/>
                </a:lnTo>
                <a:lnTo>
                  <a:pt x="2058" y="450"/>
                </a:lnTo>
                <a:lnTo>
                  <a:pt x="2058" y="456"/>
                </a:lnTo>
                <a:lnTo>
                  <a:pt x="2058" y="450"/>
                </a:lnTo>
                <a:lnTo>
                  <a:pt x="2058" y="444"/>
                </a:lnTo>
                <a:lnTo>
                  <a:pt x="2052" y="444"/>
                </a:lnTo>
                <a:lnTo>
                  <a:pt x="2052" y="438"/>
                </a:lnTo>
                <a:lnTo>
                  <a:pt x="2046" y="438"/>
                </a:lnTo>
                <a:lnTo>
                  <a:pt x="2046" y="432"/>
                </a:lnTo>
                <a:lnTo>
                  <a:pt x="2040" y="432"/>
                </a:lnTo>
                <a:lnTo>
                  <a:pt x="2034" y="432"/>
                </a:lnTo>
                <a:lnTo>
                  <a:pt x="2028" y="432"/>
                </a:lnTo>
                <a:lnTo>
                  <a:pt x="2022" y="432"/>
                </a:lnTo>
                <a:lnTo>
                  <a:pt x="2022" y="426"/>
                </a:lnTo>
                <a:lnTo>
                  <a:pt x="2022" y="420"/>
                </a:lnTo>
                <a:lnTo>
                  <a:pt x="2022" y="414"/>
                </a:lnTo>
                <a:lnTo>
                  <a:pt x="2022" y="408"/>
                </a:lnTo>
                <a:lnTo>
                  <a:pt x="2028" y="408"/>
                </a:lnTo>
                <a:lnTo>
                  <a:pt x="2028" y="402"/>
                </a:lnTo>
                <a:lnTo>
                  <a:pt x="2028" y="396"/>
                </a:lnTo>
                <a:lnTo>
                  <a:pt x="2022" y="396"/>
                </a:lnTo>
                <a:lnTo>
                  <a:pt x="2022" y="390"/>
                </a:lnTo>
                <a:lnTo>
                  <a:pt x="2022" y="384"/>
                </a:lnTo>
                <a:lnTo>
                  <a:pt x="2016" y="384"/>
                </a:lnTo>
                <a:lnTo>
                  <a:pt x="2016" y="378"/>
                </a:lnTo>
                <a:lnTo>
                  <a:pt x="2022" y="378"/>
                </a:lnTo>
                <a:lnTo>
                  <a:pt x="2022" y="372"/>
                </a:lnTo>
                <a:lnTo>
                  <a:pt x="2022" y="366"/>
                </a:lnTo>
                <a:lnTo>
                  <a:pt x="2028" y="366"/>
                </a:lnTo>
                <a:lnTo>
                  <a:pt x="2028" y="360"/>
                </a:lnTo>
                <a:lnTo>
                  <a:pt x="2034" y="360"/>
                </a:lnTo>
                <a:lnTo>
                  <a:pt x="2034" y="354"/>
                </a:lnTo>
                <a:lnTo>
                  <a:pt x="2034" y="348"/>
                </a:lnTo>
                <a:lnTo>
                  <a:pt x="2028" y="342"/>
                </a:lnTo>
                <a:lnTo>
                  <a:pt x="2034" y="342"/>
                </a:lnTo>
                <a:lnTo>
                  <a:pt x="2034" y="348"/>
                </a:lnTo>
                <a:lnTo>
                  <a:pt x="2034" y="342"/>
                </a:lnTo>
                <a:lnTo>
                  <a:pt x="2034" y="348"/>
                </a:lnTo>
                <a:lnTo>
                  <a:pt x="2040" y="348"/>
                </a:lnTo>
                <a:lnTo>
                  <a:pt x="2034" y="348"/>
                </a:lnTo>
                <a:lnTo>
                  <a:pt x="2034" y="354"/>
                </a:lnTo>
                <a:lnTo>
                  <a:pt x="2040" y="354"/>
                </a:lnTo>
                <a:lnTo>
                  <a:pt x="2040" y="360"/>
                </a:lnTo>
                <a:lnTo>
                  <a:pt x="2034" y="360"/>
                </a:lnTo>
                <a:lnTo>
                  <a:pt x="2034" y="366"/>
                </a:lnTo>
                <a:lnTo>
                  <a:pt x="2034" y="372"/>
                </a:lnTo>
                <a:lnTo>
                  <a:pt x="2034" y="378"/>
                </a:lnTo>
                <a:lnTo>
                  <a:pt x="2034" y="384"/>
                </a:lnTo>
                <a:lnTo>
                  <a:pt x="2040" y="384"/>
                </a:lnTo>
                <a:lnTo>
                  <a:pt x="2046" y="384"/>
                </a:lnTo>
                <a:lnTo>
                  <a:pt x="2052" y="384"/>
                </a:lnTo>
                <a:lnTo>
                  <a:pt x="2052" y="390"/>
                </a:lnTo>
                <a:lnTo>
                  <a:pt x="2058" y="390"/>
                </a:lnTo>
                <a:lnTo>
                  <a:pt x="2058" y="384"/>
                </a:lnTo>
                <a:lnTo>
                  <a:pt x="2052" y="384"/>
                </a:lnTo>
                <a:lnTo>
                  <a:pt x="2052" y="378"/>
                </a:lnTo>
                <a:lnTo>
                  <a:pt x="2046" y="378"/>
                </a:lnTo>
                <a:lnTo>
                  <a:pt x="2040" y="378"/>
                </a:lnTo>
                <a:lnTo>
                  <a:pt x="2040" y="372"/>
                </a:lnTo>
                <a:lnTo>
                  <a:pt x="2040" y="366"/>
                </a:lnTo>
                <a:lnTo>
                  <a:pt x="2046" y="366"/>
                </a:lnTo>
                <a:lnTo>
                  <a:pt x="2046" y="360"/>
                </a:lnTo>
                <a:lnTo>
                  <a:pt x="2046" y="366"/>
                </a:lnTo>
                <a:lnTo>
                  <a:pt x="2052" y="366"/>
                </a:lnTo>
                <a:lnTo>
                  <a:pt x="2052" y="372"/>
                </a:lnTo>
                <a:lnTo>
                  <a:pt x="2058" y="372"/>
                </a:lnTo>
                <a:lnTo>
                  <a:pt x="2058" y="366"/>
                </a:lnTo>
                <a:lnTo>
                  <a:pt x="2058" y="360"/>
                </a:lnTo>
                <a:lnTo>
                  <a:pt x="2052" y="360"/>
                </a:lnTo>
                <a:lnTo>
                  <a:pt x="2058" y="360"/>
                </a:lnTo>
                <a:lnTo>
                  <a:pt x="2058" y="354"/>
                </a:lnTo>
                <a:lnTo>
                  <a:pt x="2064" y="354"/>
                </a:lnTo>
                <a:lnTo>
                  <a:pt x="2070" y="354"/>
                </a:lnTo>
                <a:lnTo>
                  <a:pt x="2070" y="360"/>
                </a:lnTo>
                <a:lnTo>
                  <a:pt x="2076" y="360"/>
                </a:lnTo>
                <a:lnTo>
                  <a:pt x="2076" y="366"/>
                </a:lnTo>
                <a:lnTo>
                  <a:pt x="2082" y="366"/>
                </a:lnTo>
                <a:lnTo>
                  <a:pt x="2082" y="372"/>
                </a:lnTo>
                <a:lnTo>
                  <a:pt x="2088" y="372"/>
                </a:lnTo>
                <a:lnTo>
                  <a:pt x="2094" y="372"/>
                </a:lnTo>
                <a:lnTo>
                  <a:pt x="2100" y="372"/>
                </a:lnTo>
                <a:lnTo>
                  <a:pt x="2100" y="378"/>
                </a:lnTo>
                <a:lnTo>
                  <a:pt x="2094" y="378"/>
                </a:lnTo>
                <a:lnTo>
                  <a:pt x="2094" y="384"/>
                </a:lnTo>
                <a:lnTo>
                  <a:pt x="2088" y="384"/>
                </a:lnTo>
                <a:lnTo>
                  <a:pt x="2088" y="390"/>
                </a:lnTo>
                <a:lnTo>
                  <a:pt x="2094" y="390"/>
                </a:lnTo>
                <a:lnTo>
                  <a:pt x="2100" y="390"/>
                </a:lnTo>
                <a:lnTo>
                  <a:pt x="2100" y="396"/>
                </a:lnTo>
                <a:lnTo>
                  <a:pt x="2100" y="402"/>
                </a:lnTo>
                <a:lnTo>
                  <a:pt x="2100" y="396"/>
                </a:lnTo>
                <a:lnTo>
                  <a:pt x="2100" y="390"/>
                </a:lnTo>
                <a:lnTo>
                  <a:pt x="2100" y="384"/>
                </a:lnTo>
                <a:lnTo>
                  <a:pt x="2100" y="390"/>
                </a:lnTo>
                <a:lnTo>
                  <a:pt x="2100" y="384"/>
                </a:lnTo>
                <a:lnTo>
                  <a:pt x="2100" y="378"/>
                </a:lnTo>
                <a:lnTo>
                  <a:pt x="2100" y="372"/>
                </a:lnTo>
                <a:lnTo>
                  <a:pt x="2100" y="366"/>
                </a:lnTo>
                <a:lnTo>
                  <a:pt x="2094" y="366"/>
                </a:lnTo>
                <a:lnTo>
                  <a:pt x="2094" y="360"/>
                </a:lnTo>
                <a:lnTo>
                  <a:pt x="2088" y="360"/>
                </a:lnTo>
                <a:lnTo>
                  <a:pt x="2094" y="360"/>
                </a:lnTo>
                <a:lnTo>
                  <a:pt x="2088" y="360"/>
                </a:lnTo>
                <a:lnTo>
                  <a:pt x="2088" y="354"/>
                </a:lnTo>
                <a:lnTo>
                  <a:pt x="2082" y="354"/>
                </a:lnTo>
                <a:lnTo>
                  <a:pt x="2076" y="354"/>
                </a:lnTo>
                <a:lnTo>
                  <a:pt x="2076" y="348"/>
                </a:lnTo>
                <a:lnTo>
                  <a:pt x="2082" y="348"/>
                </a:lnTo>
                <a:lnTo>
                  <a:pt x="2076" y="348"/>
                </a:lnTo>
                <a:lnTo>
                  <a:pt x="2082" y="348"/>
                </a:lnTo>
                <a:lnTo>
                  <a:pt x="2076" y="348"/>
                </a:lnTo>
                <a:lnTo>
                  <a:pt x="2076" y="342"/>
                </a:lnTo>
                <a:lnTo>
                  <a:pt x="2082" y="342"/>
                </a:lnTo>
                <a:lnTo>
                  <a:pt x="2076" y="342"/>
                </a:lnTo>
                <a:lnTo>
                  <a:pt x="2082" y="342"/>
                </a:lnTo>
                <a:lnTo>
                  <a:pt x="2082" y="336"/>
                </a:lnTo>
                <a:lnTo>
                  <a:pt x="2076" y="336"/>
                </a:lnTo>
                <a:lnTo>
                  <a:pt x="2076" y="330"/>
                </a:lnTo>
                <a:lnTo>
                  <a:pt x="2076" y="336"/>
                </a:lnTo>
                <a:lnTo>
                  <a:pt x="2076" y="330"/>
                </a:lnTo>
                <a:lnTo>
                  <a:pt x="2076" y="324"/>
                </a:lnTo>
                <a:lnTo>
                  <a:pt x="2082" y="324"/>
                </a:lnTo>
                <a:lnTo>
                  <a:pt x="2082" y="318"/>
                </a:lnTo>
                <a:lnTo>
                  <a:pt x="2088" y="318"/>
                </a:lnTo>
                <a:lnTo>
                  <a:pt x="2094" y="318"/>
                </a:lnTo>
                <a:lnTo>
                  <a:pt x="2094" y="324"/>
                </a:lnTo>
                <a:lnTo>
                  <a:pt x="2094" y="318"/>
                </a:lnTo>
                <a:lnTo>
                  <a:pt x="2100" y="318"/>
                </a:lnTo>
                <a:lnTo>
                  <a:pt x="2106" y="318"/>
                </a:lnTo>
                <a:lnTo>
                  <a:pt x="2112" y="318"/>
                </a:lnTo>
                <a:lnTo>
                  <a:pt x="2118" y="318"/>
                </a:lnTo>
                <a:lnTo>
                  <a:pt x="2118" y="312"/>
                </a:lnTo>
                <a:lnTo>
                  <a:pt x="2118" y="318"/>
                </a:lnTo>
                <a:lnTo>
                  <a:pt x="2118" y="312"/>
                </a:lnTo>
                <a:lnTo>
                  <a:pt x="2118" y="318"/>
                </a:lnTo>
                <a:lnTo>
                  <a:pt x="2118" y="312"/>
                </a:lnTo>
                <a:lnTo>
                  <a:pt x="2124" y="312"/>
                </a:lnTo>
                <a:lnTo>
                  <a:pt x="2130" y="312"/>
                </a:lnTo>
                <a:lnTo>
                  <a:pt x="2130" y="306"/>
                </a:lnTo>
                <a:lnTo>
                  <a:pt x="2124" y="306"/>
                </a:lnTo>
                <a:lnTo>
                  <a:pt x="2130" y="306"/>
                </a:lnTo>
                <a:lnTo>
                  <a:pt x="2124" y="306"/>
                </a:lnTo>
                <a:lnTo>
                  <a:pt x="2124" y="300"/>
                </a:lnTo>
                <a:lnTo>
                  <a:pt x="2118" y="300"/>
                </a:lnTo>
                <a:lnTo>
                  <a:pt x="2124" y="300"/>
                </a:lnTo>
                <a:lnTo>
                  <a:pt x="2118" y="300"/>
                </a:lnTo>
                <a:lnTo>
                  <a:pt x="2124" y="300"/>
                </a:lnTo>
                <a:lnTo>
                  <a:pt x="2124" y="294"/>
                </a:lnTo>
                <a:lnTo>
                  <a:pt x="2124" y="300"/>
                </a:lnTo>
                <a:lnTo>
                  <a:pt x="2130" y="300"/>
                </a:lnTo>
                <a:lnTo>
                  <a:pt x="2124" y="300"/>
                </a:lnTo>
                <a:lnTo>
                  <a:pt x="2130" y="300"/>
                </a:lnTo>
                <a:lnTo>
                  <a:pt x="2130" y="294"/>
                </a:lnTo>
                <a:lnTo>
                  <a:pt x="2130" y="300"/>
                </a:lnTo>
                <a:lnTo>
                  <a:pt x="2130" y="294"/>
                </a:lnTo>
                <a:lnTo>
                  <a:pt x="2130" y="300"/>
                </a:lnTo>
                <a:lnTo>
                  <a:pt x="2124" y="300"/>
                </a:lnTo>
                <a:lnTo>
                  <a:pt x="2124" y="294"/>
                </a:lnTo>
                <a:lnTo>
                  <a:pt x="2118" y="294"/>
                </a:lnTo>
                <a:lnTo>
                  <a:pt x="2118" y="288"/>
                </a:lnTo>
                <a:lnTo>
                  <a:pt x="2118" y="294"/>
                </a:lnTo>
                <a:lnTo>
                  <a:pt x="2118" y="288"/>
                </a:lnTo>
                <a:lnTo>
                  <a:pt x="2124" y="288"/>
                </a:lnTo>
                <a:lnTo>
                  <a:pt x="2118" y="288"/>
                </a:lnTo>
                <a:lnTo>
                  <a:pt x="2118" y="282"/>
                </a:lnTo>
                <a:lnTo>
                  <a:pt x="2124" y="282"/>
                </a:lnTo>
                <a:lnTo>
                  <a:pt x="2124" y="288"/>
                </a:lnTo>
                <a:lnTo>
                  <a:pt x="2124" y="294"/>
                </a:lnTo>
                <a:lnTo>
                  <a:pt x="2130" y="294"/>
                </a:lnTo>
                <a:lnTo>
                  <a:pt x="2130" y="288"/>
                </a:lnTo>
                <a:lnTo>
                  <a:pt x="2124" y="288"/>
                </a:lnTo>
                <a:lnTo>
                  <a:pt x="2130" y="288"/>
                </a:lnTo>
                <a:lnTo>
                  <a:pt x="2124" y="288"/>
                </a:lnTo>
                <a:lnTo>
                  <a:pt x="2130" y="288"/>
                </a:lnTo>
                <a:lnTo>
                  <a:pt x="2130" y="282"/>
                </a:lnTo>
                <a:lnTo>
                  <a:pt x="2136" y="282"/>
                </a:lnTo>
                <a:lnTo>
                  <a:pt x="2136" y="276"/>
                </a:lnTo>
                <a:lnTo>
                  <a:pt x="2130" y="276"/>
                </a:lnTo>
                <a:lnTo>
                  <a:pt x="2136" y="276"/>
                </a:lnTo>
                <a:lnTo>
                  <a:pt x="2142" y="276"/>
                </a:lnTo>
                <a:lnTo>
                  <a:pt x="2136" y="276"/>
                </a:lnTo>
                <a:lnTo>
                  <a:pt x="2142" y="270"/>
                </a:lnTo>
                <a:lnTo>
                  <a:pt x="2142" y="264"/>
                </a:lnTo>
                <a:lnTo>
                  <a:pt x="2148" y="264"/>
                </a:lnTo>
                <a:lnTo>
                  <a:pt x="2154" y="264"/>
                </a:lnTo>
                <a:lnTo>
                  <a:pt x="2154" y="258"/>
                </a:lnTo>
                <a:lnTo>
                  <a:pt x="2154" y="264"/>
                </a:lnTo>
                <a:lnTo>
                  <a:pt x="2160" y="258"/>
                </a:lnTo>
                <a:lnTo>
                  <a:pt x="2166" y="258"/>
                </a:lnTo>
                <a:lnTo>
                  <a:pt x="2172" y="258"/>
                </a:lnTo>
                <a:lnTo>
                  <a:pt x="2172" y="252"/>
                </a:lnTo>
                <a:lnTo>
                  <a:pt x="2172" y="258"/>
                </a:lnTo>
                <a:lnTo>
                  <a:pt x="2172" y="252"/>
                </a:lnTo>
                <a:lnTo>
                  <a:pt x="2178" y="252"/>
                </a:lnTo>
                <a:lnTo>
                  <a:pt x="2184" y="252"/>
                </a:lnTo>
                <a:lnTo>
                  <a:pt x="2178" y="252"/>
                </a:lnTo>
                <a:lnTo>
                  <a:pt x="2178" y="246"/>
                </a:lnTo>
                <a:lnTo>
                  <a:pt x="2178" y="252"/>
                </a:lnTo>
                <a:lnTo>
                  <a:pt x="2172" y="252"/>
                </a:lnTo>
                <a:lnTo>
                  <a:pt x="2178" y="252"/>
                </a:lnTo>
                <a:lnTo>
                  <a:pt x="2172" y="252"/>
                </a:lnTo>
                <a:lnTo>
                  <a:pt x="2178" y="246"/>
                </a:lnTo>
                <a:lnTo>
                  <a:pt x="2184" y="246"/>
                </a:lnTo>
                <a:lnTo>
                  <a:pt x="2190" y="246"/>
                </a:lnTo>
                <a:lnTo>
                  <a:pt x="2190" y="240"/>
                </a:lnTo>
                <a:lnTo>
                  <a:pt x="2190" y="246"/>
                </a:lnTo>
                <a:lnTo>
                  <a:pt x="2196" y="246"/>
                </a:lnTo>
                <a:lnTo>
                  <a:pt x="2196" y="240"/>
                </a:lnTo>
                <a:lnTo>
                  <a:pt x="2196" y="246"/>
                </a:lnTo>
                <a:lnTo>
                  <a:pt x="2196" y="240"/>
                </a:lnTo>
                <a:lnTo>
                  <a:pt x="2202" y="240"/>
                </a:lnTo>
                <a:lnTo>
                  <a:pt x="2202" y="234"/>
                </a:lnTo>
                <a:lnTo>
                  <a:pt x="2208" y="234"/>
                </a:lnTo>
                <a:lnTo>
                  <a:pt x="2208" y="240"/>
                </a:lnTo>
                <a:lnTo>
                  <a:pt x="2208" y="234"/>
                </a:lnTo>
                <a:lnTo>
                  <a:pt x="2208" y="240"/>
                </a:lnTo>
                <a:lnTo>
                  <a:pt x="2202" y="246"/>
                </a:lnTo>
                <a:lnTo>
                  <a:pt x="2202" y="240"/>
                </a:lnTo>
                <a:lnTo>
                  <a:pt x="2202" y="246"/>
                </a:lnTo>
                <a:lnTo>
                  <a:pt x="2202" y="252"/>
                </a:lnTo>
                <a:lnTo>
                  <a:pt x="2196" y="252"/>
                </a:lnTo>
                <a:lnTo>
                  <a:pt x="2202" y="252"/>
                </a:lnTo>
                <a:lnTo>
                  <a:pt x="2202" y="246"/>
                </a:lnTo>
                <a:lnTo>
                  <a:pt x="2208" y="246"/>
                </a:lnTo>
                <a:lnTo>
                  <a:pt x="2214" y="246"/>
                </a:lnTo>
                <a:lnTo>
                  <a:pt x="2208" y="246"/>
                </a:lnTo>
                <a:lnTo>
                  <a:pt x="2208" y="252"/>
                </a:lnTo>
                <a:lnTo>
                  <a:pt x="2208" y="246"/>
                </a:lnTo>
                <a:lnTo>
                  <a:pt x="2214" y="246"/>
                </a:lnTo>
                <a:lnTo>
                  <a:pt x="2214" y="252"/>
                </a:lnTo>
                <a:lnTo>
                  <a:pt x="2214" y="246"/>
                </a:lnTo>
                <a:lnTo>
                  <a:pt x="2220" y="246"/>
                </a:lnTo>
                <a:lnTo>
                  <a:pt x="2214" y="246"/>
                </a:lnTo>
                <a:lnTo>
                  <a:pt x="2220" y="246"/>
                </a:lnTo>
                <a:lnTo>
                  <a:pt x="2214" y="246"/>
                </a:lnTo>
                <a:lnTo>
                  <a:pt x="2220" y="246"/>
                </a:lnTo>
                <a:lnTo>
                  <a:pt x="2220" y="240"/>
                </a:lnTo>
                <a:lnTo>
                  <a:pt x="2226" y="240"/>
                </a:lnTo>
                <a:lnTo>
                  <a:pt x="2220" y="240"/>
                </a:lnTo>
                <a:lnTo>
                  <a:pt x="2226" y="240"/>
                </a:lnTo>
                <a:lnTo>
                  <a:pt x="2226" y="246"/>
                </a:lnTo>
                <a:lnTo>
                  <a:pt x="2226" y="240"/>
                </a:lnTo>
                <a:lnTo>
                  <a:pt x="2226" y="246"/>
                </a:lnTo>
                <a:lnTo>
                  <a:pt x="2232" y="246"/>
                </a:lnTo>
                <a:lnTo>
                  <a:pt x="2232" y="240"/>
                </a:lnTo>
                <a:lnTo>
                  <a:pt x="2226" y="240"/>
                </a:lnTo>
                <a:lnTo>
                  <a:pt x="2226" y="234"/>
                </a:lnTo>
                <a:lnTo>
                  <a:pt x="2220" y="234"/>
                </a:lnTo>
                <a:lnTo>
                  <a:pt x="2226" y="234"/>
                </a:lnTo>
                <a:lnTo>
                  <a:pt x="2232" y="234"/>
                </a:lnTo>
                <a:lnTo>
                  <a:pt x="2238" y="234"/>
                </a:lnTo>
                <a:lnTo>
                  <a:pt x="2238" y="228"/>
                </a:lnTo>
                <a:lnTo>
                  <a:pt x="2244" y="228"/>
                </a:lnTo>
                <a:lnTo>
                  <a:pt x="2244" y="222"/>
                </a:lnTo>
                <a:lnTo>
                  <a:pt x="2238" y="222"/>
                </a:lnTo>
                <a:lnTo>
                  <a:pt x="2238" y="216"/>
                </a:lnTo>
                <a:lnTo>
                  <a:pt x="2244" y="216"/>
                </a:lnTo>
                <a:lnTo>
                  <a:pt x="2244" y="210"/>
                </a:lnTo>
                <a:lnTo>
                  <a:pt x="2244" y="204"/>
                </a:lnTo>
                <a:lnTo>
                  <a:pt x="2250" y="204"/>
                </a:lnTo>
                <a:lnTo>
                  <a:pt x="2250" y="198"/>
                </a:lnTo>
                <a:lnTo>
                  <a:pt x="2250" y="204"/>
                </a:lnTo>
                <a:lnTo>
                  <a:pt x="2250" y="198"/>
                </a:lnTo>
                <a:lnTo>
                  <a:pt x="2250" y="204"/>
                </a:lnTo>
                <a:lnTo>
                  <a:pt x="2250" y="198"/>
                </a:lnTo>
                <a:lnTo>
                  <a:pt x="2256" y="198"/>
                </a:lnTo>
                <a:lnTo>
                  <a:pt x="2256" y="192"/>
                </a:lnTo>
                <a:lnTo>
                  <a:pt x="2262" y="192"/>
                </a:lnTo>
                <a:lnTo>
                  <a:pt x="2262" y="186"/>
                </a:lnTo>
                <a:lnTo>
                  <a:pt x="2268" y="186"/>
                </a:lnTo>
                <a:lnTo>
                  <a:pt x="2268" y="192"/>
                </a:lnTo>
                <a:lnTo>
                  <a:pt x="2268" y="186"/>
                </a:lnTo>
                <a:lnTo>
                  <a:pt x="2268" y="192"/>
                </a:lnTo>
                <a:lnTo>
                  <a:pt x="2274" y="192"/>
                </a:lnTo>
                <a:lnTo>
                  <a:pt x="2280" y="192"/>
                </a:lnTo>
                <a:lnTo>
                  <a:pt x="2280" y="198"/>
                </a:lnTo>
                <a:lnTo>
                  <a:pt x="2280" y="204"/>
                </a:lnTo>
                <a:lnTo>
                  <a:pt x="2280" y="198"/>
                </a:lnTo>
                <a:lnTo>
                  <a:pt x="2280" y="204"/>
                </a:lnTo>
                <a:lnTo>
                  <a:pt x="2274" y="204"/>
                </a:lnTo>
                <a:lnTo>
                  <a:pt x="2274" y="210"/>
                </a:lnTo>
                <a:lnTo>
                  <a:pt x="2268" y="210"/>
                </a:lnTo>
                <a:lnTo>
                  <a:pt x="2274" y="210"/>
                </a:lnTo>
                <a:lnTo>
                  <a:pt x="2280" y="210"/>
                </a:lnTo>
                <a:lnTo>
                  <a:pt x="2280" y="216"/>
                </a:lnTo>
                <a:lnTo>
                  <a:pt x="2274" y="216"/>
                </a:lnTo>
                <a:lnTo>
                  <a:pt x="2280" y="216"/>
                </a:lnTo>
                <a:lnTo>
                  <a:pt x="2280" y="210"/>
                </a:lnTo>
                <a:lnTo>
                  <a:pt x="2286" y="210"/>
                </a:lnTo>
                <a:lnTo>
                  <a:pt x="2286" y="216"/>
                </a:lnTo>
                <a:lnTo>
                  <a:pt x="2286" y="210"/>
                </a:lnTo>
                <a:lnTo>
                  <a:pt x="2286" y="216"/>
                </a:lnTo>
                <a:lnTo>
                  <a:pt x="2286" y="210"/>
                </a:lnTo>
                <a:lnTo>
                  <a:pt x="2286" y="216"/>
                </a:lnTo>
                <a:lnTo>
                  <a:pt x="2292" y="216"/>
                </a:lnTo>
                <a:lnTo>
                  <a:pt x="2292" y="222"/>
                </a:lnTo>
                <a:lnTo>
                  <a:pt x="2286" y="222"/>
                </a:lnTo>
                <a:lnTo>
                  <a:pt x="2286" y="228"/>
                </a:lnTo>
                <a:lnTo>
                  <a:pt x="2286" y="234"/>
                </a:lnTo>
                <a:lnTo>
                  <a:pt x="2286" y="228"/>
                </a:lnTo>
                <a:lnTo>
                  <a:pt x="2292" y="228"/>
                </a:lnTo>
                <a:lnTo>
                  <a:pt x="2292" y="234"/>
                </a:lnTo>
                <a:lnTo>
                  <a:pt x="2292" y="228"/>
                </a:lnTo>
                <a:lnTo>
                  <a:pt x="2298" y="228"/>
                </a:lnTo>
                <a:lnTo>
                  <a:pt x="2298" y="222"/>
                </a:lnTo>
                <a:lnTo>
                  <a:pt x="2304" y="222"/>
                </a:lnTo>
                <a:lnTo>
                  <a:pt x="2310" y="222"/>
                </a:lnTo>
                <a:lnTo>
                  <a:pt x="2316" y="222"/>
                </a:lnTo>
                <a:lnTo>
                  <a:pt x="2322" y="222"/>
                </a:lnTo>
                <a:lnTo>
                  <a:pt x="2328" y="222"/>
                </a:lnTo>
                <a:lnTo>
                  <a:pt x="2328" y="228"/>
                </a:lnTo>
                <a:lnTo>
                  <a:pt x="2328" y="222"/>
                </a:lnTo>
                <a:lnTo>
                  <a:pt x="2322" y="222"/>
                </a:lnTo>
                <a:lnTo>
                  <a:pt x="2328" y="222"/>
                </a:lnTo>
                <a:lnTo>
                  <a:pt x="2328" y="228"/>
                </a:lnTo>
                <a:lnTo>
                  <a:pt x="2322" y="228"/>
                </a:lnTo>
                <a:lnTo>
                  <a:pt x="2328" y="228"/>
                </a:lnTo>
                <a:lnTo>
                  <a:pt x="2322" y="228"/>
                </a:lnTo>
                <a:lnTo>
                  <a:pt x="2328" y="228"/>
                </a:lnTo>
                <a:lnTo>
                  <a:pt x="2328" y="234"/>
                </a:lnTo>
                <a:lnTo>
                  <a:pt x="2328" y="240"/>
                </a:lnTo>
                <a:lnTo>
                  <a:pt x="2328" y="234"/>
                </a:lnTo>
                <a:lnTo>
                  <a:pt x="2334" y="234"/>
                </a:lnTo>
                <a:lnTo>
                  <a:pt x="2334" y="240"/>
                </a:lnTo>
                <a:lnTo>
                  <a:pt x="2334" y="246"/>
                </a:lnTo>
                <a:lnTo>
                  <a:pt x="2334" y="240"/>
                </a:lnTo>
                <a:lnTo>
                  <a:pt x="2334" y="246"/>
                </a:lnTo>
                <a:lnTo>
                  <a:pt x="2340" y="246"/>
                </a:lnTo>
                <a:lnTo>
                  <a:pt x="2340" y="240"/>
                </a:lnTo>
                <a:lnTo>
                  <a:pt x="2340" y="246"/>
                </a:lnTo>
                <a:lnTo>
                  <a:pt x="2340" y="240"/>
                </a:lnTo>
                <a:lnTo>
                  <a:pt x="2334" y="240"/>
                </a:lnTo>
                <a:lnTo>
                  <a:pt x="2340" y="240"/>
                </a:lnTo>
                <a:lnTo>
                  <a:pt x="2340" y="246"/>
                </a:lnTo>
                <a:lnTo>
                  <a:pt x="2340" y="252"/>
                </a:lnTo>
                <a:lnTo>
                  <a:pt x="2340" y="258"/>
                </a:lnTo>
                <a:lnTo>
                  <a:pt x="2340" y="264"/>
                </a:lnTo>
                <a:lnTo>
                  <a:pt x="2340" y="258"/>
                </a:lnTo>
                <a:lnTo>
                  <a:pt x="2334" y="258"/>
                </a:lnTo>
                <a:lnTo>
                  <a:pt x="2334" y="252"/>
                </a:lnTo>
                <a:lnTo>
                  <a:pt x="2328" y="252"/>
                </a:lnTo>
                <a:lnTo>
                  <a:pt x="2334" y="252"/>
                </a:lnTo>
                <a:lnTo>
                  <a:pt x="2334" y="258"/>
                </a:lnTo>
                <a:lnTo>
                  <a:pt x="2334" y="264"/>
                </a:lnTo>
                <a:lnTo>
                  <a:pt x="2334" y="258"/>
                </a:lnTo>
                <a:lnTo>
                  <a:pt x="2340" y="258"/>
                </a:lnTo>
                <a:lnTo>
                  <a:pt x="2340" y="264"/>
                </a:lnTo>
                <a:lnTo>
                  <a:pt x="2340" y="270"/>
                </a:lnTo>
                <a:lnTo>
                  <a:pt x="2340" y="264"/>
                </a:lnTo>
                <a:lnTo>
                  <a:pt x="2340" y="270"/>
                </a:lnTo>
                <a:lnTo>
                  <a:pt x="2340" y="276"/>
                </a:lnTo>
                <a:lnTo>
                  <a:pt x="2334" y="276"/>
                </a:lnTo>
                <a:lnTo>
                  <a:pt x="2334" y="282"/>
                </a:lnTo>
                <a:lnTo>
                  <a:pt x="2328" y="282"/>
                </a:lnTo>
                <a:lnTo>
                  <a:pt x="2328" y="288"/>
                </a:lnTo>
                <a:lnTo>
                  <a:pt x="2322" y="288"/>
                </a:lnTo>
                <a:lnTo>
                  <a:pt x="2322" y="294"/>
                </a:lnTo>
                <a:lnTo>
                  <a:pt x="2316" y="294"/>
                </a:lnTo>
                <a:lnTo>
                  <a:pt x="2316" y="300"/>
                </a:lnTo>
                <a:lnTo>
                  <a:pt x="2310" y="300"/>
                </a:lnTo>
                <a:lnTo>
                  <a:pt x="2316" y="300"/>
                </a:lnTo>
                <a:lnTo>
                  <a:pt x="2310" y="300"/>
                </a:lnTo>
                <a:lnTo>
                  <a:pt x="2304" y="300"/>
                </a:lnTo>
                <a:lnTo>
                  <a:pt x="2310" y="300"/>
                </a:lnTo>
                <a:lnTo>
                  <a:pt x="2310" y="306"/>
                </a:lnTo>
                <a:lnTo>
                  <a:pt x="2304" y="306"/>
                </a:lnTo>
                <a:lnTo>
                  <a:pt x="2304" y="312"/>
                </a:lnTo>
                <a:lnTo>
                  <a:pt x="2298" y="312"/>
                </a:lnTo>
                <a:lnTo>
                  <a:pt x="2298" y="318"/>
                </a:lnTo>
                <a:lnTo>
                  <a:pt x="2298" y="312"/>
                </a:lnTo>
                <a:lnTo>
                  <a:pt x="2298" y="318"/>
                </a:lnTo>
                <a:lnTo>
                  <a:pt x="2292" y="318"/>
                </a:lnTo>
                <a:lnTo>
                  <a:pt x="2286" y="318"/>
                </a:lnTo>
                <a:lnTo>
                  <a:pt x="2280" y="318"/>
                </a:lnTo>
                <a:lnTo>
                  <a:pt x="2286" y="318"/>
                </a:lnTo>
                <a:lnTo>
                  <a:pt x="2286" y="324"/>
                </a:lnTo>
                <a:lnTo>
                  <a:pt x="2286" y="330"/>
                </a:lnTo>
                <a:lnTo>
                  <a:pt x="2280" y="330"/>
                </a:lnTo>
                <a:lnTo>
                  <a:pt x="2280" y="336"/>
                </a:lnTo>
                <a:lnTo>
                  <a:pt x="2280" y="342"/>
                </a:lnTo>
                <a:lnTo>
                  <a:pt x="2274" y="342"/>
                </a:lnTo>
                <a:lnTo>
                  <a:pt x="2280" y="342"/>
                </a:lnTo>
                <a:lnTo>
                  <a:pt x="2280" y="336"/>
                </a:lnTo>
                <a:lnTo>
                  <a:pt x="2280" y="330"/>
                </a:lnTo>
                <a:lnTo>
                  <a:pt x="2286" y="330"/>
                </a:lnTo>
                <a:lnTo>
                  <a:pt x="2286" y="336"/>
                </a:lnTo>
                <a:lnTo>
                  <a:pt x="2292" y="336"/>
                </a:lnTo>
                <a:lnTo>
                  <a:pt x="2298" y="330"/>
                </a:lnTo>
                <a:lnTo>
                  <a:pt x="2298" y="336"/>
                </a:lnTo>
                <a:lnTo>
                  <a:pt x="2298" y="330"/>
                </a:lnTo>
                <a:lnTo>
                  <a:pt x="2304" y="330"/>
                </a:lnTo>
                <a:lnTo>
                  <a:pt x="2304" y="324"/>
                </a:lnTo>
                <a:lnTo>
                  <a:pt x="2310" y="324"/>
                </a:lnTo>
                <a:lnTo>
                  <a:pt x="2316" y="324"/>
                </a:lnTo>
                <a:lnTo>
                  <a:pt x="2316" y="318"/>
                </a:lnTo>
                <a:lnTo>
                  <a:pt x="2310" y="318"/>
                </a:lnTo>
                <a:lnTo>
                  <a:pt x="2310" y="312"/>
                </a:lnTo>
                <a:lnTo>
                  <a:pt x="2316" y="312"/>
                </a:lnTo>
                <a:lnTo>
                  <a:pt x="2322" y="312"/>
                </a:lnTo>
                <a:lnTo>
                  <a:pt x="2322" y="306"/>
                </a:lnTo>
                <a:lnTo>
                  <a:pt x="2322" y="312"/>
                </a:lnTo>
                <a:lnTo>
                  <a:pt x="2322" y="318"/>
                </a:lnTo>
                <a:lnTo>
                  <a:pt x="2328" y="318"/>
                </a:lnTo>
                <a:lnTo>
                  <a:pt x="2334" y="318"/>
                </a:lnTo>
                <a:lnTo>
                  <a:pt x="2334" y="312"/>
                </a:lnTo>
                <a:lnTo>
                  <a:pt x="2340" y="312"/>
                </a:lnTo>
                <a:lnTo>
                  <a:pt x="2340" y="318"/>
                </a:lnTo>
                <a:lnTo>
                  <a:pt x="2340" y="324"/>
                </a:lnTo>
                <a:lnTo>
                  <a:pt x="2340" y="330"/>
                </a:lnTo>
                <a:lnTo>
                  <a:pt x="2346" y="330"/>
                </a:lnTo>
                <a:lnTo>
                  <a:pt x="2340" y="330"/>
                </a:lnTo>
                <a:lnTo>
                  <a:pt x="2340" y="324"/>
                </a:lnTo>
                <a:lnTo>
                  <a:pt x="2346" y="324"/>
                </a:lnTo>
                <a:lnTo>
                  <a:pt x="2352" y="324"/>
                </a:lnTo>
                <a:lnTo>
                  <a:pt x="2352" y="318"/>
                </a:lnTo>
                <a:lnTo>
                  <a:pt x="2358" y="318"/>
                </a:lnTo>
                <a:lnTo>
                  <a:pt x="2352" y="318"/>
                </a:lnTo>
                <a:lnTo>
                  <a:pt x="2358" y="318"/>
                </a:lnTo>
                <a:lnTo>
                  <a:pt x="2364" y="318"/>
                </a:lnTo>
                <a:lnTo>
                  <a:pt x="2370" y="318"/>
                </a:lnTo>
                <a:lnTo>
                  <a:pt x="2370" y="324"/>
                </a:lnTo>
                <a:lnTo>
                  <a:pt x="2376" y="324"/>
                </a:lnTo>
                <a:lnTo>
                  <a:pt x="2382" y="324"/>
                </a:lnTo>
                <a:lnTo>
                  <a:pt x="2376" y="324"/>
                </a:lnTo>
                <a:lnTo>
                  <a:pt x="2376" y="330"/>
                </a:lnTo>
                <a:lnTo>
                  <a:pt x="2382" y="330"/>
                </a:lnTo>
                <a:lnTo>
                  <a:pt x="2376" y="330"/>
                </a:lnTo>
                <a:lnTo>
                  <a:pt x="2382" y="330"/>
                </a:lnTo>
                <a:lnTo>
                  <a:pt x="2382" y="336"/>
                </a:lnTo>
                <a:lnTo>
                  <a:pt x="2388" y="336"/>
                </a:lnTo>
                <a:lnTo>
                  <a:pt x="2388" y="330"/>
                </a:lnTo>
                <a:lnTo>
                  <a:pt x="2388" y="336"/>
                </a:lnTo>
                <a:lnTo>
                  <a:pt x="2394" y="336"/>
                </a:lnTo>
                <a:lnTo>
                  <a:pt x="2400" y="336"/>
                </a:lnTo>
                <a:lnTo>
                  <a:pt x="2400" y="342"/>
                </a:lnTo>
                <a:lnTo>
                  <a:pt x="2400" y="336"/>
                </a:lnTo>
                <a:lnTo>
                  <a:pt x="2406" y="336"/>
                </a:lnTo>
                <a:lnTo>
                  <a:pt x="2406" y="342"/>
                </a:lnTo>
                <a:lnTo>
                  <a:pt x="2406" y="336"/>
                </a:lnTo>
                <a:lnTo>
                  <a:pt x="2406" y="342"/>
                </a:lnTo>
                <a:lnTo>
                  <a:pt x="2406" y="336"/>
                </a:lnTo>
                <a:lnTo>
                  <a:pt x="2412" y="336"/>
                </a:lnTo>
                <a:lnTo>
                  <a:pt x="2406" y="336"/>
                </a:lnTo>
                <a:lnTo>
                  <a:pt x="2412" y="336"/>
                </a:lnTo>
                <a:lnTo>
                  <a:pt x="2418" y="342"/>
                </a:lnTo>
                <a:lnTo>
                  <a:pt x="2418" y="336"/>
                </a:lnTo>
                <a:lnTo>
                  <a:pt x="2424" y="336"/>
                </a:lnTo>
                <a:lnTo>
                  <a:pt x="2418" y="336"/>
                </a:lnTo>
                <a:lnTo>
                  <a:pt x="2418" y="330"/>
                </a:lnTo>
                <a:lnTo>
                  <a:pt x="2424" y="330"/>
                </a:lnTo>
                <a:lnTo>
                  <a:pt x="2418" y="330"/>
                </a:lnTo>
                <a:lnTo>
                  <a:pt x="2418" y="324"/>
                </a:lnTo>
                <a:lnTo>
                  <a:pt x="2418" y="330"/>
                </a:lnTo>
                <a:lnTo>
                  <a:pt x="2418" y="324"/>
                </a:lnTo>
                <a:lnTo>
                  <a:pt x="2418" y="318"/>
                </a:lnTo>
                <a:lnTo>
                  <a:pt x="2424" y="318"/>
                </a:lnTo>
                <a:lnTo>
                  <a:pt x="2418" y="318"/>
                </a:lnTo>
                <a:lnTo>
                  <a:pt x="2424" y="318"/>
                </a:lnTo>
                <a:lnTo>
                  <a:pt x="2424" y="324"/>
                </a:lnTo>
                <a:lnTo>
                  <a:pt x="2424" y="318"/>
                </a:lnTo>
                <a:lnTo>
                  <a:pt x="2424" y="324"/>
                </a:lnTo>
                <a:lnTo>
                  <a:pt x="2424" y="318"/>
                </a:lnTo>
                <a:lnTo>
                  <a:pt x="2424" y="324"/>
                </a:lnTo>
                <a:lnTo>
                  <a:pt x="2424" y="318"/>
                </a:lnTo>
                <a:lnTo>
                  <a:pt x="2430" y="318"/>
                </a:lnTo>
                <a:lnTo>
                  <a:pt x="2430" y="324"/>
                </a:lnTo>
                <a:lnTo>
                  <a:pt x="2430" y="318"/>
                </a:lnTo>
                <a:lnTo>
                  <a:pt x="2436" y="318"/>
                </a:lnTo>
                <a:lnTo>
                  <a:pt x="2430" y="318"/>
                </a:lnTo>
                <a:lnTo>
                  <a:pt x="2430" y="324"/>
                </a:lnTo>
                <a:lnTo>
                  <a:pt x="2436" y="324"/>
                </a:lnTo>
                <a:lnTo>
                  <a:pt x="2436" y="318"/>
                </a:lnTo>
                <a:lnTo>
                  <a:pt x="2436" y="324"/>
                </a:lnTo>
                <a:lnTo>
                  <a:pt x="2430" y="324"/>
                </a:lnTo>
                <a:lnTo>
                  <a:pt x="2436" y="324"/>
                </a:lnTo>
                <a:lnTo>
                  <a:pt x="2430" y="324"/>
                </a:lnTo>
                <a:lnTo>
                  <a:pt x="2436" y="324"/>
                </a:lnTo>
                <a:lnTo>
                  <a:pt x="2442" y="324"/>
                </a:lnTo>
                <a:lnTo>
                  <a:pt x="2436" y="324"/>
                </a:lnTo>
                <a:lnTo>
                  <a:pt x="2442" y="324"/>
                </a:lnTo>
                <a:lnTo>
                  <a:pt x="2442" y="330"/>
                </a:lnTo>
                <a:lnTo>
                  <a:pt x="2442" y="324"/>
                </a:lnTo>
                <a:lnTo>
                  <a:pt x="2442" y="330"/>
                </a:lnTo>
                <a:lnTo>
                  <a:pt x="2448" y="330"/>
                </a:lnTo>
                <a:lnTo>
                  <a:pt x="2448" y="324"/>
                </a:lnTo>
                <a:lnTo>
                  <a:pt x="2448" y="330"/>
                </a:lnTo>
                <a:lnTo>
                  <a:pt x="2448" y="324"/>
                </a:lnTo>
                <a:lnTo>
                  <a:pt x="2454" y="324"/>
                </a:lnTo>
                <a:lnTo>
                  <a:pt x="2454" y="330"/>
                </a:lnTo>
                <a:lnTo>
                  <a:pt x="2454" y="324"/>
                </a:lnTo>
                <a:lnTo>
                  <a:pt x="2454" y="330"/>
                </a:lnTo>
                <a:lnTo>
                  <a:pt x="2460" y="330"/>
                </a:lnTo>
                <a:lnTo>
                  <a:pt x="2460" y="336"/>
                </a:lnTo>
                <a:lnTo>
                  <a:pt x="2460" y="330"/>
                </a:lnTo>
                <a:lnTo>
                  <a:pt x="2460" y="336"/>
                </a:lnTo>
                <a:lnTo>
                  <a:pt x="2466" y="336"/>
                </a:lnTo>
                <a:lnTo>
                  <a:pt x="2466" y="342"/>
                </a:lnTo>
                <a:lnTo>
                  <a:pt x="2466" y="336"/>
                </a:lnTo>
                <a:lnTo>
                  <a:pt x="2466" y="342"/>
                </a:lnTo>
                <a:lnTo>
                  <a:pt x="2466" y="348"/>
                </a:lnTo>
                <a:lnTo>
                  <a:pt x="2460" y="348"/>
                </a:lnTo>
                <a:lnTo>
                  <a:pt x="2460" y="354"/>
                </a:lnTo>
                <a:lnTo>
                  <a:pt x="2466" y="354"/>
                </a:lnTo>
                <a:lnTo>
                  <a:pt x="2460" y="354"/>
                </a:lnTo>
                <a:lnTo>
                  <a:pt x="2466" y="354"/>
                </a:lnTo>
                <a:lnTo>
                  <a:pt x="2466" y="360"/>
                </a:lnTo>
                <a:lnTo>
                  <a:pt x="2466" y="366"/>
                </a:lnTo>
                <a:lnTo>
                  <a:pt x="2466" y="360"/>
                </a:lnTo>
                <a:lnTo>
                  <a:pt x="2460" y="360"/>
                </a:lnTo>
                <a:lnTo>
                  <a:pt x="2460" y="366"/>
                </a:lnTo>
                <a:lnTo>
                  <a:pt x="2460" y="372"/>
                </a:lnTo>
                <a:lnTo>
                  <a:pt x="2466" y="372"/>
                </a:lnTo>
                <a:lnTo>
                  <a:pt x="2466" y="366"/>
                </a:lnTo>
                <a:lnTo>
                  <a:pt x="2466" y="372"/>
                </a:lnTo>
                <a:lnTo>
                  <a:pt x="2460" y="372"/>
                </a:lnTo>
                <a:lnTo>
                  <a:pt x="2460" y="378"/>
                </a:lnTo>
                <a:lnTo>
                  <a:pt x="2466" y="378"/>
                </a:lnTo>
                <a:lnTo>
                  <a:pt x="2466" y="372"/>
                </a:lnTo>
                <a:lnTo>
                  <a:pt x="2466" y="378"/>
                </a:lnTo>
                <a:lnTo>
                  <a:pt x="2466" y="384"/>
                </a:lnTo>
                <a:lnTo>
                  <a:pt x="2472" y="384"/>
                </a:lnTo>
                <a:lnTo>
                  <a:pt x="2472" y="390"/>
                </a:lnTo>
                <a:lnTo>
                  <a:pt x="2472" y="384"/>
                </a:lnTo>
                <a:lnTo>
                  <a:pt x="2472" y="390"/>
                </a:lnTo>
                <a:lnTo>
                  <a:pt x="2478" y="390"/>
                </a:lnTo>
                <a:lnTo>
                  <a:pt x="2478" y="396"/>
                </a:lnTo>
                <a:lnTo>
                  <a:pt x="2478" y="390"/>
                </a:lnTo>
                <a:lnTo>
                  <a:pt x="2478" y="396"/>
                </a:lnTo>
                <a:lnTo>
                  <a:pt x="2484" y="396"/>
                </a:lnTo>
                <a:lnTo>
                  <a:pt x="2484" y="390"/>
                </a:lnTo>
                <a:lnTo>
                  <a:pt x="2484" y="384"/>
                </a:lnTo>
                <a:lnTo>
                  <a:pt x="2490" y="384"/>
                </a:lnTo>
                <a:lnTo>
                  <a:pt x="2490" y="378"/>
                </a:lnTo>
                <a:lnTo>
                  <a:pt x="2490" y="372"/>
                </a:lnTo>
                <a:lnTo>
                  <a:pt x="2490" y="366"/>
                </a:lnTo>
                <a:lnTo>
                  <a:pt x="2496" y="366"/>
                </a:lnTo>
                <a:lnTo>
                  <a:pt x="2496" y="372"/>
                </a:lnTo>
                <a:lnTo>
                  <a:pt x="2496" y="378"/>
                </a:lnTo>
                <a:lnTo>
                  <a:pt x="2502" y="378"/>
                </a:lnTo>
                <a:lnTo>
                  <a:pt x="2508" y="378"/>
                </a:lnTo>
                <a:lnTo>
                  <a:pt x="2514" y="378"/>
                </a:lnTo>
                <a:lnTo>
                  <a:pt x="2514" y="372"/>
                </a:lnTo>
                <a:lnTo>
                  <a:pt x="2520" y="372"/>
                </a:lnTo>
                <a:lnTo>
                  <a:pt x="2520" y="378"/>
                </a:lnTo>
                <a:lnTo>
                  <a:pt x="2526" y="378"/>
                </a:lnTo>
                <a:lnTo>
                  <a:pt x="2532" y="378"/>
                </a:lnTo>
                <a:lnTo>
                  <a:pt x="2532" y="372"/>
                </a:lnTo>
                <a:lnTo>
                  <a:pt x="2532" y="378"/>
                </a:lnTo>
                <a:lnTo>
                  <a:pt x="2538" y="378"/>
                </a:lnTo>
                <a:lnTo>
                  <a:pt x="2532" y="378"/>
                </a:lnTo>
                <a:lnTo>
                  <a:pt x="2538" y="378"/>
                </a:lnTo>
                <a:lnTo>
                  <a:pt x="2538" y="372"/>
                </a:lnTo>
                <a:lnTo>
                  <a:pt x="2538" y="378"/>
                </a:lnTo>
                <a:lnTo>
                  <a:pt x="2538" y="372"/>
                </a:lnTo>
                <a:lnTo>
                  <a:pt x="2544" y="372"/>
                </a:lnTo>
                <a:lnTo>
                  <a:pt x="2544" y="378"/>
                </a:lnTo>
                <a:lnTo>
                  <a:pt x="2550" y="378"/>
                </a:lnTo>
                <a:lnTo>
                  <a:pt x="2550" y="372"/>
                </a:lnTo>
                <a:lnTo>
                  <a:pt x="2550" y="366"/>
                </a:lnTo>
                <a:lnTo>
                  <a:pt x="2544" y="366"/>
                </a:lnTo>
                <a:lnTo>
                  <a:pt x="2550" y="366"/>
                </a:lnTo>
                <a:lnTo>
                  <a:pt x="2550" y="360"/>
                </a:lnTo>
                <a:lnTo>
                  <a:pt x="2556" y="360"/>
                </a:lnTo>
                <a:lnTo>
                  <a:pt x="2550" y="360"/>
                </a:lnTo>
                <a:lnTo>
                  <a:pt x="2544" y="360"/>
                </a:lnTo>
                <a:lnTo>
                  <a:pt x="2544" y="354"/>
                </a:lnTo>
                <a:lnTo>
                  <a:pt x="2550" y="354"/>
                </a:lnTo>
                <a:lnTo>
                  <a:pt x="2556" y="354"/>
                </a:lnTo>
                <a:lnTo>
                  <a:pt x="2556" y="348"/>
                </a:lnTo>
                <a:lnTo>
                  <a:pt x="2556" y="354"/>
                </a:lnTo>
                <a:lnTo>
                  <a:pt x="2556" y="348"/>
                </a:lnTo>
                <a:lnTo>
                  <a:pt x="2562" y="348"/>
                </a:lnTo>
                <a:lnTo>
                  <a:pt x="2556" y="348"/>
                </a:lnTo>
                <a:lnTo>
                  <a:pt x="2556" y="342"/>
                </a:lnTo>
                <a:lnTo>
                  <a:pt x="2562" y="342"/>
                </a:lnTo>
                <a:lnTo>
                  <a:pt x="2568" y="342"/>
                </a:lnTo>
                <a:lnTo>
                  <a:pt x="2568" y="348"/>
                </a:lnTo>
                <a:lnTo>
                  <a:pt x="2574" y="348"/>
                </a:lnTo>
                <a:lnTo>
                  <a:pt x="2580" y="348"/>
                </a:lnTo>
                <a:lnTo>
                  <a:pt x="2586" y="348"/>
                </a:lnTo>
                <a:lnTo>
                  <a:pt x="2592" y="348"/>
                </a:lnTo>
                <a:lnTo>
                  <a:pt x="2598" y="348"/>
                </a:lnTo>
                <a:lnTo>
                  <a:pt x="2598" y="354"/>
                </a:lnTo>
                <a:lnTo>
                  <a:pt x="2604" y="354"/>
                </a:lnTo>
                <a:lnTo>
                  <a:pt x="2610" y="354"/>
                </a:lnTo>
                <a:lnTo>
                  <a:pt x="2616" y="354"/>
                </a:lnTo>
                <a:lnTo>
                  <a:pt x="2622" y="354"/>
                </a:lnTo>
                <a:lnTo>
                  <a:pt x="2622" y="360"/>
                </a:lnTo>
                <a:lnTo>
                  <a:pt x="2628" y="360"/>
                </a:lnTo>
                <a:lnTo>
                  <a:pt x="2628" y="366"/>
                </a:lnTo>
                <a:lnTo>
                  <a:pt x="2634" y="366"/>
                </a:lnTo>
                <a:lnTo>
                  <a:pt x="2628" y="366"/>
                </a:lnTo>
                <a:lnTo>
                  <a:pt x="2628" y="372"/>
                </a:lnTo>
                <a:lnTo>
                  <a:pt x="2628" y="366"/>
                </a:lnTo>
                <a:lnTo>
                  <a:pt x="2628" y="372"/>
                </a:lnTo>
                <a:lnTo>
                  <a:pt x="2628" y="366"/>
                </a:lnTo>
                <a:lnTo>
                  <a:pt x="2622" y="366"/>
                </a:lnTo>
                <a:lnTo>
                  <a:pt x="2622" y="372"/>
                </a:lnTo>
                <a:lnTo>
                  <a:pt x="2628" y="372"/>
                </a:lnTo>
                <a:lnTo>
                  <a:pt x="2634" y="372"/>
                </a:lnTo>
                <a:lnTo>
                  <a:pt x="2634" y="378"/>
                </a:lnTo>
                <a:lnTo>
                  <a:pt x="2640" y="378"/>
                </a:lnTo>
                <a:lnTo>
                  <a:pt x="2634" y="378"/>
                </a:lnTo>
                <a:lnTo>
                  <a:pt x="2640" y="378"/>
                </a:lnTo>
                <a:lnTo>
                  <a:pt x="2634" y="378"/>
                </a:lnTo>
                <a:lnTo>
                  <a:pt x="2640" y="378"/>
                </a:lnTo>
                <a:lnTo>
                  <a:pt x="2640" y="384"/>
                </a:lnTo>
                <a:lnTo>
                  <a:pt x="2646" y="384"/>
                </a:lnTo>
                <a:lnTo>
                  <a:pt x="2646" y="390"/>
                </a:lnTo>
                <a:lnTo>
                  <a:pt x="2652" y="396"/>
                </a:lnTo>
                <a:lnTo>
                  <a:pt x="2658" y="396"/>
                </a:lnTo>
                <a:lnTo>
                  <a:pt x="2658" y="390"/>
                </a:lnTo>
                <a:lnTo>
                  <a:pt x="2658" y="396"/>
                </a:lnTo>
                <a:lnTo>
                  <a:pt x="2658" y="390"/>
                </a:lnTo>
                <a:lnTo>
                  <a:pt x="2664" y="390"/>
                </a:lnTo>
                <a:lnTo>
                  <a:pt x="2670" y="390"/>
                </a:lnTo>
                <a:lnTo>
                  <a:pt x="2676" y="390"/>
                </a:lnTo>
                <a:lnTo>
                  <a:pt x="2682" y="390"/>
                </a:lnTo>
                <a:lnTo>
                  <a:pt x="2688" y="390"/>
                </a:lnTo>
                <a:lnTo>
                  <a:pt x="2694" y="390"/>
                </a:lnTo>
                <a:lnTo>
                  <a:pt x="2700" y="390"/>
                </a:lnTo>
                <a:lnTo>
                  <a:pt x="2706" y="396"/>
                </a:lnTo>
                <a:lnTo>
                  <a:pt x="2706" y="402"/>
                </a:lnTo>
                <a:lnTo>
                  <a:pt x="2712" y="402"/>
                </a:lnTo>
                <a:lnTo>
                  <a:pt x="2712" y="408"/>
                </a:lnTo>
                <a:lnTo>
                  <a:pt x="2712" y="414"/>
                </a:lnTo>
                <a:lnTo>
                  <a:pt x="2706" y="414"/>
                </a:lnTo>
                <a:lnTo>
                  <a:pt x="2706" y="420"/>
                </a:lnTo>
                <a:lnTo>
                  <a:pt x="2712" y="420"/>
                </a:lnTo>
                <a:lnTo>
                  <a:pt x="2718" y="420"/>
                </a:lnTo>
                <a:lnTo>
                  <a:pt x="2718" y="426"/>
                </a:lnTo>
                <a:lnTo>
                  <a:pt x="2718" y="432"/>
                </a:lnTo>
                <a:lnTo>
                  <a:pt x="2718" y="426"/>
                </a:lnTo>
                <a:lnTo>
                  <a:pt x="2724" y="426"/>
                </a:lnTo>
                <a:lnTo>
                  <a:pt x="2724" y="420"/>
                </a:lnTo>
                <a:lnTo>
                  <a:pt x="2724" y="426"/>
                </a:lnTo>
                <a:lnTo>
                  <a:pt x="2724" y="420"/>
                </a:lnTo>
                <a:lnTo>
                  <a:pt x="2724" y="426"/>
                </a:lnTo>
                <a:lnTo>
                  <a:pt x="2730" y="426"/>
                </a:lnTo>
                <a:lnTo>
                  <a:pt x="2724" y="426"/>
                </a:lnTo>
                <a:lnTo>
                  <a:pt x="2730" y="426"/>
                </a:lnTo>
                <a:lnTo>
                  <a:pt x="2730" y="420"/>
                </a:lnTo>
                <a:lnTo>
                  <a:pt x="2736" y="420"/>
                </a:lnTo>
                <a:lnTo>
                  <a:pt x="2742" y="420"/>
                </a:lnTo>
                <a:lnTo>
                  <a:pt x="2748" y="420"/>
                </a:lnTo>
                <a:lnTo>
                  <a:pt x="2748" y="426"/>
                </a:lnTo>
                <a:lnTo>
                  <a:pt x="2754" y="426"/>
                </a:lnTo>
                <a:lnTo>
                  <a:pt x="2754" y="420"/>
                </a:lnTo>
                <a:lnTo>
                  <a:pt x="2754" y="426"/>
                </a:lnTo>
                <a:lnTo>
                  <a:pt x="2760" y="426"/>
                </a:lnTo>
                <a:lnTo>
                  <a:pt x="2766" y="426"/>
                </a:lnTo>
                <a:lnTo>
                  <a:pt x="2772" y="420"/>
                </a:lnTo>
                <a:lnTo>
                  <a:pt x="2778" y="420"/>
                </a:lnTo>
                <a:lnTo>
                  <a:pt x="2772" y="420"/>
                </a:lnTo>
                <a:lnTo>
                  <a:pt x="2778" y="420"/>
                </a:lnTo>
                <a:lnTo>
                  <a:pt x="2778" y="426"/>
                </a:lnTo>
                <a:lnTo>
                  <a:pt x="2778" y="432"/>
                </a:lnTo>
                <a:lnTo>
                  <a:pt x="2784" y="432"/>
                </a:lnTo>
                <a:lnTo>
                  <a:pt x="2784" y="438"/>
                </a:lnTo>
                <a:lnTo>
                  <a:pt x="2784" y="444"/>
                </a:lnTo>
                <a:lnTo>
                  <a:pt x="2790" y="444"/>
                </a:lnTo>
                <a:lnTo>
                  <a:pt x="2790" y="438"/>
                </a:lnTo>
                <a:lnTo>
                  <a:pt x="2796" y="438"/>
                </a:lnTo>
                <a:lnTo>
                  <a:pt x="2796" y="432"/>
                </a:lnTo>
                <a:lnTo>
                  <a:pt x="2796" y="426"/>
                </a:lnTo>
                <a:lnTo>
                  <a:pt x="2796" y="420"/>
                </a:lnTo>
                <a:lnTo>
                  <a:pt x="2796" y="426"/>
                </a:lnTo>
                <a:lnTo>
                  <a:pt x="2790" y="426"/>
                </a:lnTo>
                <a:lnTo>
                  <a:pt x="2790" y="420"/>
                </a:lnTo>
                <a:lnTo>
                  <a:pt x="2796" y="420"/>
                </a:lnTo>
                <a:lnTo>
                  <a:pt x="2796" y="414"/>
                </a:lnTo>
                <a:lnTo>
                  <a:pt x="2796" y="408"/>
                </a:lnTo>
                <a:lnTo>
                  <a:pt x="2796" y="414"/>
                </a:lnTo>
                <a:lnTo>
                  <a:pt x="2802" y="414"/>
                </a:lnTo>
                <a:lnTo>
                  <a:pt x="2808" y="414"/>
                </a:lnTo>
                <a:lnTo>
                  <a:pt x="2814" y="414"/>
                </a:lnTo>
                <a:lnTo>
                  <a:pt x="2814" y="420"/>
                </a:lnTo>
                <a:lnTo>
                  <a:pt x="2814" y="414"/>
                </a:lnTo>
                <a:lnTo>
                  <a:pt x="2820" y="414"/>
                </a:lnTo>
                <a:lnTo>
                  <a:pt x="2820" y="420"/>
                </a:lnTo>
                <a:lnTo>
                  <a:pt x="2820" y="414"/>
                </a:lnTo>
                <a:lnTo>
                  <a:pt x="2826" y="414"/>
                </a:lnTo>
                <a:lnTo>
                  <a:pt x="2826" y="420"/>
                </a:lnTo>
                <a:lnTo>
                  <a:pt x="2832" y="420"/>
                </a:lnTo>
                <a:lnTo>
                  <a:pt x="2832" y="414"/>
                </a:lnTo>
                <a:lnTo>
                  <a:pt x="2832" y="420"/>
                </a:lnTo>
                <a:lnTo>
                  <a:pt x="2832" y="414"/>
                </a:lnTo>
                <a:lnTo>
                  <a:pt x="2838" y="414"/>
                </a:lnTo>
                <a:lnTo>
                  <a:pt x="2838" y="420"/>
                </a:lnTo>
                <a:lnTo>
                  <a:pt x="2844" y="420"/>
                </a:lnTo>
                <a:lnTo>
                  <a:pt x="2850" y="420"/>
                </a:lnTo>
                <a:lnTo>
                  <a:pt x="2850" y="426"/>
                </a:lnTo>
                <a:lnTo>
                  <a:pt x="2856" y="426"/>
                </a:lnTo>
                <a:lnTo>
                  <a:pt x="2862" y="426"/>
                </a:lnTo>
                <a:lnTo>
                  <a:pt x="2862" y="432"/>
                </a:lnTo>
                <a:lnTo>
                  <a:pt x="2868" y="432"/>
                </a:lnTo>
                <a:lnTo>
                  <a:pt x="2868" y="438"/>
                </a:lnTo>
                <a:lnTo>
                  <a:pt x="2868" y="462"/>
                </a:lnTo>
                <a:lnTo>
                  <a:pt x="2868" y="516"/>
                </a:lnTo>
                <a:lnTo>
                  <a:pt x="2868" y="522"/>
                </a:lnTo>
                <a:lnTo>
                  <a:pt x="2862" y="522"/>
                </a:lnTo>
                <a:lnTo>
                  <a:pt x="2862" y="528"/>
                </a:lnTo>
                <a:lnTo>
                  <a:pt x="2856" y="528"/>
                </a:lnTo>
                <a:lnTo>
                  <a:pt x="2862" y="528"/>
                </a:lnTo>
                <a:lnTo>
                  <a:pt x="2862" y="522"/>
                </a:lnTo>
                <a:lnTo>
                  <a:pt x="2856" y="522"/>
                </a:lnTo>
                <a:lnTo>
                  <a:pt x="2850" y="522"/>
                </a:lnTo>
                <a:lnTo>
                  <a:pt x="2844" y="522"/>
                </a:lnTo>
                <a:lnTo>
                  <a:pt x="2838" y="522"/>
                </a:lnTo>
                <a:lnTo>
                  <a:pt x="2844" y="522"/>
                </a:lnTo>
                <a:lnTo>
                  <a:pt x="2844" y="528"/>
                </a:lnTo>
                <a:lnTo>
                  <a:pt x="2844" y="522"/>
                </a:lnTo>
                <a:lnTo>
                  <a:pt x="2850" y="522"/>
                </a:lnTo>
                <a:lnTo>
                  <a:pt x="2850" y="528"/>
                </a:lnTo>
                <a:lnTo>
                  <a:pt x="2850" y="534"/>
                </a:lnTo>
                <a:lnTo>
                  <a:pt x="2856" y="534"/>
                </a:lnTo>
                <a:lnTo>
                  <a:pt x="2856" y="528"/>
                </a:lnTo>
                <a:lnTo>
                  <a:pt x="2856" y="534"/>
                </a:lnTo>
                <a:lnTo>
                  <a:pt x="2862" y="534"/>
                </a:lnTo>
                <a:lnTo>
                  <a:pt x="2862" y="540"/>
                </a:lnTo>
                <a:lnTo>
                  <a:pt x="2862" y="546"/>
                </a:lnTo>
                <a:lnTo>
                  <a:pt x="2862" y="552"/>
                </a:lnTo>
                <a:lnTo>
                  <a:pt x="2868" y="552"/>
                </a:lnTo>
                <a:lnTo>
                  <a:pt x="2862" y="552"/>
                </a:lnTo>
                <a:lnTo>
                  <a:pt x="2862" y="558"/>
                </a:lnTo>
                <a:lnTo>
                  <a:pt x="2868" y="558"/>
                </a:lnTo>
                <a:lnTo>
                  <a:pt x="2868" y="564"/>
                </a:lnTo>
                <a:lnTo>
                  <a:pt x="2862" y="564"/>
                </a:lnTo>
                <a:lnTo>
                  <a:pt x="2862" y="570"/>
                </a:lnTo>
                <a:lnTo>
                  <a:pt x="2862" y="564"/>
                </a:lnTo>
                <a:lnTo>
                  <a:pt x="2856" y="564"/>
                </a:lnTo>
                <a:lnTo>
                  <a:pt x="2850" y="564"/>
                </a:lnTo>
                <a:lnTo>
                  <a:pt x="2844" y="564"/>
                </a:lnTo>
                <a:lnTo>
                  <a:pt x="2838" y="564"/>
                </a:lnTo>
                <a:lnTo>
                  <a:pt x="2838" y="570"/>
                </a:lnTo>
                <a:lnTo>
                  <a:pt x="2832" y="570"/>
                </a:lnTo>
                <a:lnTo>
                  <a:pt x="2826" y="576"/>
                </a:lnTo>
                <a:lnTo>
                  <a:pt x="2820" y="576"/>
                </a:lnTo>
                <a:lnTo>
                  <a:pt x="2826" y="576"/>
                </a:lnTo>
                <a:lnTo>
                  <a:pt x="2820" y="576"/>
                </a:lnTo>
                <a:lnTo>
                  <a:pt x="2820" y="582"/>
                </a:lnTo>
                <a:lnTo>
                  <a:pt x="2814" y="582"/>
                </a:lnTo>
                <a:lnTo>
                  <a:pt x="2814" y="588"/>
                </a:lnTo>
                <a:lnTo>
                  <a:pt x="2808" y="588"/>
                </a:lnTo>
                <a:lnTo>
                  <a:pt x="2808" y="582"/>
                </a:lnTo>
                <a:lnTo>
                  <a:pt x="2808" y="588"/>
                </a:lnTo>
                <a:lnTo>
                  <a:pt x="2808" y="594"/>
                </a:lnTo>
                <a:lnTo>
                  <a:pt x="2808" y="588"/>
                </a:lnTo>
                <a:lnTo>
                  <a:pt x="2808" y="594"/>
                </a:lnTo>
                <a:lnTo>
                  <a:pt x="2802" y="594"/>
                </a:lnTo>
                <a:lnTo>
                  <a:pt x="2802" y="588"/>
                </a:lnTo>
                <a:lnTo>
                  <a:pt x="2802" y="594"/>
                </a:lnTo>
                <a:lnTo>
                  <a:pt x="2796" y="594"/>
                </a:lnTo>
                <a:lnTo>
                  <a:pt x="2796" y="600"/>
                </a:lnTo>
                <a:lnTo>
                  <a:pt x="2796" y="606"/>
                </a:lnTo>
                <a:lnTo>
                  <a:pt x="2790" y="606"/>
                </a:lnTo>
                <a:lnTo>
                  <a:pt x="2790" y="600"/>
                </a:lnTo>
                <a:lnTo>
                  <a:pt x="2784" y="600"/>
                </a:lnTo>
                <a:lnTo>
                  <a:pt x="2784" y="594"/>
                </a:lnTo>
                <a:lnTo>
                  <a:pt x="2778" y="594"/>
                </a:lnTo>
                <a:lnTo>
                  <a:pt x="2772" y="594"/>
                </a:lnTo>
                <a:lnTo>
                  <a:pt x="2772" y="600"/>
                </a:lnTo>
                <a:lnTo>
                  <a:pt x="2772" y="594"/>
                </a:lnTo>
                <a:lnTo>
                  <a:pt x="2772" y="600"/>
                </a:lnTo>
                <a:lnTo>
                  <a:pt x="2766" y="600"/>
                </a:lnTo>
                <a:lnTo>
                  <a:pt x="2766" y="606"/>
                </a:lnTo>
                <a:lnTo>
                  <a:pt x="2760" y="606"/>
                </a:lnTo>
                <a:lnTo>
                  <a:pt x="2760" y="600"/>
                </a:lnTo>
                <a:lnTo>
                  <a:pt x="2754" y="600"/>
                </a:lnTo>
                <a:lnTo>
                  <a:pt x="2754" y="606"/>
                </a:lnTo>
                <a:lnTo>
                  <a:pt x="2754" y="600"/>
                </a:lnTo>
                <a:lnTo>
                  <a:pt x="2754" y="606"/>
                </a:lnTo>
                <a:lnTo>
                  <a:pt x="2754" y="600"/>
                </a:lnTo>
                <a:lnTo>
                  <a:pt x="2748" y="600"/>
                </a:lnTo>
                <a:lnTo>
                  <a:pt x="2748" y="606"/>
                </a:lnTo>
                <a:lnTo>
                  <a:pt x="2754" y="606"/>
                </a:lnTo>
                <a:lnTo>
                  <a:pt x="2748" y="606"/>
                </a:lnTo>
                <a:lnTo>
                  <a:pt x="2748" y="600"/>
                </a:lnTo>
                <a:lnTo>
                  <a:pt x="2748" y="606"/>
                </a:lnTo>
                <a:lnTo>
                  <a:pt x="2742" y="606"/>
                </a:lnTo>
                <a:lnTo>
                  <a:pt x="2748" y="606"/>
                </a:lnTo>
                <a:lnTo>
                  <a:pt x="2742" y="606"/>
                </a:lnTo>
                <a:lnTo>
                  <a:pt x="2736" y="606"/>
                </a:lnTo>
                <a:lnTo>
                  <a:pt x="2736" y="612"/>
                </a:lnTo>
                <a:lnTo>
                  <a:pt x="2736" y="618"/>
                </a:lnTo>
                <a:lnTo>
                  <a:pt x="2736" y="624"/>
                </a:lnTo>
                <a:lnTo>
                  <a:pt x="2730" y="624"/>
                </a:lnTo>
                <a:lnTo>
                  <a:pt x="2730" y="630"/>
                </a:lnTo>
                <a:lnTo>
                  <a:pt x="2724" y="630"/>
                </a:lnTo>
                <a:lnTo>
                  <a:pt x="2724" y="636"/>
                </a:lnTo>
                <a:lnTo>
                  <a:pt x="2730" y="636"/>
                </a:lnTo>
                <a:lnTo>
                  <a:pt x="2736" y="636"/>
                </a:lnTo>
                <a:lnTo>
                  <a:pt x="2736" y="642"/>
                </a:lnTo>
                <a:lnTo>
                  <a:pt x="2730" y="648"/>
                </a:lnTo>
                <a:lnTo>
                  <a:pt x="2736" y="648"/>
                </a:lnTo>
                <a:lnTo>
                  <a:pt x="2730" y="654"/>
                </a:lnTo>
                <a:lnTo>
                  <a:pt x="2736" y="654"/>
                </a:lnTo>
                <a:lnTo>
                  <a:pt x="2736" y="660"/>
                </a:lnTo>
                <a:lnTo>
                  <a:pt x="2736" y="666"/>
                </a:lnTo>
                <a:lnTo>
                  <a:pt x="2730" y="666"/>
                </a:lnTo>
                <a:lnTo>
                  <a:pt x="2730" y="660"/>
                </a:lnTo>
                <a:lnTo>
                  <a:pt x="2730" y="666"/>
                </a:lnTo>
                <a:lnTo>
                  <a:pt x="2724" y="666"/>
                </a:lnTo>
                <a:lnTo>
                  <a:pt x="2730" y="666"/>
                </a:lnTo>
                <a:lnTo>
                  <a:pt x="2724" y="666"/>
                </a:lnTo>
                <a:lnTo>
                  <a:pt x="2724" y="672"/>
                </a:lnTo>
                <a:lnTo>
                  <a:pt x="2724" y="678"/>
                </a:lnTo>
                <a:lnTo>
                  <a:pt x="2730" y="678"/>
                </a:lnTo>
                <a:lnTo>
                  <a:pt x="2730" y="684"/>
                </a:lnTo>
                <a:lnTo>
                  <a:pt x="2724" y="684"/>
                </a:lnTo>
                <a:lnTo>
                  <a:pt x="2718" y="684"/>
                </a:lnTo>
                <a:lnTo>
                  <a:pt x="2712" y="684"/>
                </a:lnTo>
                <a:lnTo>
                  <a:pt x="2712" y="690"/>
                </a:lnTo>
                <a:lnTo>
                  <a:pt x="2712" y="696"/>
                </a:lnTo>
                <a:lnTo>
                  <a:pt x="2712" y="702"/>
                </a:lnTo>
                <a:lnTo>
                  <a:pt x="2706" y="702"/>
                </a:lnTo>
                <a:lnTo>
                  <a:pt x="2712" y="702"/>
                </a:lnTo>
                <a:lnTo>
                  <a:pt x="2706" y="702"/>
                </a:lnTo>
                <a:lnTo>
                  <a:pt x="2700" y="702"/>
                </a:lnTo>
                <a:lnTo>
                  <a:pt x="2700" y="708"/>
                </a:lnTo>
                <a:lnTo>
                  <a:pt x="2700" y="714"/>
                </a:lnTo>
                <a:lnTo>
                  <a:pt x="2700" y="708"/>
                </a:lnTo>
                <a:lnTo>
                  <a:pt x="2700" y="714"/>
                </a:lnTo>
                <a:lnTo>
                  <a:pt x="2700" y="720"/>
                </a:lnTo>
                <a:lnTo>
                  <a:pt x="2694" y="720"/>
                </a:lnTo>
                <a:lnTo>
                  <a:pt x="2700" y="720"/>
                </a:lnTo>
                <a:lnTo>
                  <a:pt x="2694" y="720"/>
                </a:lnTo>
                <a:lnTo>
                  <a:pt x="2694" y="726"/>
                </a:lnTo>
                <a:lnTo>
                  <a:pt x="2688" y="726"/>
                </a:lnTo>
                <a:lnTo>
                  <a:pt x="2688" y="732"/>
                </a:lnTo>
                <a:lnTo>
                  <a:pt x="2682" y="732"/>
                </a:lnTo>
                <a:lnTo>
                  <a:pt x="2682" y="726"/>
                </a:lnTo>
                <a:lnTo>
                  <a:pt x="2682" y="720"/>
                </a:lnTo>
                <a:lnTo>
                  <a:pt x="2682" y="714"/>
                </a:lnTo>
                <a:lnTo>
                  <a:pt x="2682" y="708"/>
                </a:lnTo>
                <a:lnTo>
                  <a:pt x="2682" y="702"/>
                </a:lnTo>
                <a:lnTo>
                  <a:pt x="2676" y="702"/>
                </a:lnTo>
                <a:lnTo>
                  <a:pt x="2676" y="696"/>
                </a:lnTo>
                <a:lnTo>
                  <a:pt x="2676" y="690"/>
                </a:lnTo>
                <a:lnTo>
                  <a:pt x="2676" y="684"/>
                </a:lnTo>
                <a:lnTo>
                  <a:pt x="2676" y="678"/>
                </a:lnTo>
                <a:lnTo>
                  <a:pt x="2676" y="672"/>
                </a:lnTo>
                <a:lnTo>
                  <a:pt x="2676" y="666"/>
                </a:lnTo>
                <a:lnTo>
                  <a:pt x="2676" y="660"/>
                </a:lnTo>
                <a:lnTo>
                  <a:pt x="2676" y="654"/>
                </a:lnTo>
                <a:lnTo>
                  <a:pt x="2682" y="654"/>
                </a:lnTo>
                <a:lnTo>
                  <a:pt x="2682" y="648"/>
                </a:lnTo>
                <a:lnTo>
                  <a:pt x="2688" y="648"/>
                </a:lnTo>
                <a:lnTo>
                  <a:pt x="2688" y="642"/>
                </a:lnTo>
                <a:lnTo>
                  <a:pt x="2682" y="642"/>
                </a:lnTo>
                <a:lnTo>
                  <a:pt x="2688" y="642"/>
                </a:lnTo>
                <a:lnTo>
                  <a:pt x="2688" y="636"/>
                </a:lnTo>
                <a:lnTo>
                  <a:pt x="2688" y="642"/>
                </a:lnTo>
                <a:lnTo>
                  <a:pt x="2688" y="636"/>
                </a:lnTo>
                <a:lnTo>
                  <a:pt x="2694" y="636"/>
                </a:lnTo>
                <a:lnTo>
                  <a:pt x="2700" y="636"/>
                </a:lnTo>
                <a:lnTo>
                  <a:pt x="2700" y="630"/>
                </a:lnTo>
                <a:lnTo>
                  <a:pt x="2706" y="630"/>
                </a:lnTo>
                <a:lnTo>
                  <a:pt x="2706" y="624"/>
                </a:lnTo>
                <a:lnTo>
                  <a:pt x="2706" y="618"/>
                </a:lnTo>
                <a:lnTo>
                  <a:pt x="2712" y="618"/>
                </a:lnTo>
                <a:lnTo>
                  <a:pt x="2712" y="612"/>
                </a:lnTo>
                <a:lnTo>
                  <a:pt x="2718" y="612"/>
                </a:lnTo>
                <a:lnTo>
                  <a:pt x="2712" y="612"/>
                </a:lnTo>
                <a:lnTo>
                  <a:pt x="2718" y="612"/>
                </a:lnTo>
                <a:lnTo>
                  <a:pt x="2718" y="606"/>
                </a:lnTo>
                <a:lnTo>
                  <a:pt x="2724" y="606"/>
                </a:lnTo>
                <a:lnTo>
                  <a:pt x="2724" y="600"/>
                </a:lnTo>
                <a:lnTo>
                  <a:pt x="2730" y="600"/>
                </a:lnTo>
                <a:lnTo>
                  <a:pt x="2730" y="594"/>
                </a:lnTo>
                <a:lnTo>
                  <a:pt x="2730" y="600"/>
                </a:lnTo>
                <a:lnTo>
                  <a:pt x="2730" y="594"/>
                </a:lnTo>
                <a:lnTo>
                  <a:pt x="2736" y="594"/>
                </a:lnTo>
                <a:lnTo>
                  <a:pt x="2736" y="588"/>
                </a:lnTo>
                <a:lnTo>
                  <a:pt x="2742" y="588"/>
                </a:lnTo>
                <a:lnTo>
                  <a:pt x="2742" y="594"/>
                </a:lnTo>
                <a:lnTo>
                  <a:pt x="2742" y="588"/>
                </a:lnTo>
                <a:lnTo>
                  <a:pt x="2742" y="594"/>
                </a:lnTo>
                <a:lnTo>
                  <a:pt x="2742" y="588"/>
                </a:lnTo>
                <a:lnTo>
                  <a:pt x="2736" y="588"/>
                </a:lnTo>
                <a:lnTo>
                  <a:pt x="2742" y="588"/>
                </a:lnTo>
                <a:lnTo>
                  <a:pt x="2742" y="582"/>
                </a:lnTo>
                <a:lnTo>
                  <a:pt x="2742" y="576"/>
                </a:lnTo>
                <a:lnTo>
                  <a:pt x="2742" y="570"/>
                </a:lnTo>
                <a:lnTo>
                  <a:pt x="2742" y="564"/>
                </a:lnTo>
                <a:lnTo>
                  <a:pt x="2748" y="564"/>
                </a:lnTo>
                <a:lnTo>
                  <a:pt x="2754" y="564"/>
                </a:lnTo>
                <a:lnTo>
                  <a:pt x="2748" y="564"/>
                </a:lnTo>
                <a:lnTo>
                  <a:pt x="2748" y="558"/>
                </a:lnTo>
                <a:lnTo>
                  <a:pt x="2742" y="558"/>
                </a:lnTo>
                <a:lnTo>
                  <a:pt x="2742" y="564"/>
                </a:lnTo>
                <a:lnTo>
                  <a:pt x="2736" y="564"/>
                </a:lnTo>
                <a:lnTo>
                  <a:pt x="2736" y="570"/>
                </a:lnTo>
                <a:lnTo>
                  <a:pt x="2736" y="576"/>
                </a:lnTo>
                <a:lnTo>
                  <a:pt x="2736" y="582"/>
                </a:lnTo>
                <a:lnTo>
                  <a:pt x="2736" y="576"/>
                </a:lnTo>
                <a:lnTo>
                  <a:pt x="2730" y="576"/>
                </a:lnTo>
                <a:lnTo>
                  <a:pt x="2730" y="582"/>
                </a:lnTo>
                <a:lnTo>
                  <a:pt x="2724" y="582"/>
                </a:lnTo>
                <a:lnTo>
                  <a:pt x="2724" y="588"/>
                </a:lnTo>
                <a:lnTo>
                  <a:pt x="2718" y="588"/>
                </a:lnTo>
                <a:lnTo>
                  <a:pt x="2718" y="594"/>
                </a:lnTo>
                <a:lnTo>
                  <a:pt x="2712" y="594"/>
                </a:lnTo>
                <a:lnTo>
                  <a:pt x="2712" y="588"/>
                </a:lnTo>
                <a:lnTo>
                  <a:pt x="2712" y="594"/>
                </a:lnTo>
                <a:lnTo>
                  <a:pt x="2712" y="588"/>
                </a:lnTo>
                <a:lnTo>
                  <a:pt x="2706" y="588"/>
                </a:lnTo>
                <a:lnTo>
                  <a:pt x="2712" y="588"/>
                </a:lnTo>
                <a:lnTo>
                  <a:pt x="2712" y="582"/>
                </a:lnTo>
                <a:lnTo>
                  <a:pt x="2706" y="582"/>
                </a:lnTo>
                <a:lnTo>
                  <a:pt x="2712" y="582"/>
                </a:lnTo>
                <a:lnTo>
                  <a:pt x="2712" y="576"/>
                </a:lnTo>
                <a:lnTo>
                  <a:pt x="2712" y="570"/>
                </a:lnTo>
                <a:lnTo>
                  <a:pt x="2712" y="576"/>
                </a:lnTo>
                <a:lnTo>
                  <a:pt x="2706" y="576"/>
                </a:lnTo>
                <a:lnTo>
                  <a:pt x="2706" y="570"/>
                </a:lnTo>
                <a:lnTo>
                  <a:pt x="2706" y="576"/>
                </a:lnTo>
                <a:lnTo>
                  <a:pt x="2706" y="570"/>
                </a:lnTo>
                <a:lnTo>
                  <a:pt x="2706" y="576"/>
                </a:lnTo>
                <a:lnTo>
                  <a:pt x="2700" y="576"/>
                </a:lnTo>
                <a:lnTo>
                  <a:pt x="2700" y="570"/>
                </a:lnTo>
                <a:lnTo>
                  <a:pt x="2700" y="576"/>
                </a:lnTo>
                <a:lnTo>
                  <a:pt x="2694" y="576"/>
                </a:lnTo>
                <a:lnTo>
                  <a:pt x="2688" y="576"/>
                </a:lnTo>
                <a:lnTo>
                  <a:pt x="2688" y="582"/>
                </a:lnTo>
                <a:lnTo>
                  <a:pt x="2682" y="582"/>
                </a:lnTo>
                <a:lnTo>
                  <a:pt x="2682" y="588"/>
                </a:lnTo>
                <a:lnTo>
                  <a:pt x="2682" y="582"/>
                </a:lnTo>
                <a:lnTo>
                  <a:pt x="2682" y="588"/>
                </a:lnTo>
                <a:lnTo>
                  <a:pt x="2676" y="588"/>
                </a:lnTo>
                <a:lnTo>
                  <a:pt x="2676" y="594"/>
                </a:lnTo>
                <a:lnTo>
                  <a:pt x="2670" y="594"/>
                </a:lnTo>
                <a:lnTo>
                  <a:pt x="2670" y="600"/>
                </a:lnTo>
                <a:lnTo>
                  <a:pt x="2670" y="606"/>
                </a:lnTo>
                <a:lnTo>
                  <a:pt x="2664" y="606"/>
                </a:lnTo>
                <a:lnTo>
                  <a:pt x="2670" y="606"/>
                </a:lnTo>
                <a:lnTo>
                  <a:pt x="2670" y="600"/>
                </a:lnTo>
                <a:lnTo>
                  <a:pt x="2670" y="606"/>
                </a:lnTo>
                <a:lnTo>
                  <a:pt x="2664" y="606"/>
                </a:lnTo>
                <a:lnTo>
                  <a:pt x="2664" y="600"/>
                </a:lnTo>
                <a:lnTo>
                  <a:pt x="2664" y="606"/>
                </a:lnTo>
                <a:lnTo>
                  <a:pt x="2664" y="600"/>
                </a:lnTo>
                <a:lnTo>
                  <a:pt x="2664" y="606"/>
                </a:lnTo>
                <a:lnTo>
                  <a:pt x="2664" y="612"/>
                </a:lnTo>
                <a:lnTo>
                  <a:pt x="2670" y="612"/>
                </a:lnTo>
                <a:lnTo>
                  <a:pt x="2670" y="618"/>
                </a:lnTo>
                <a:lnTo>
                  <a:pt x="2664" y="618"/>
                </a:lnTo>
                <a:lnTo>
                  <a:pt x="2658" y="618"/>
                </a:lnTo>
                <a:lnTo>
                  <a:pt x="2652" y="618"/>
                </a:lnTo>
                <a:lnTo>
                  <a:pt x="2652" y="624"/>
                </a:lnTo>
                <a:lnTo>
                  <a:pt x="2652" y="618"/>
                </a:lnTo>
                <a:lnTo>
                  <a:pt x="2646" y="618"/>
                </a:lnTo>
                <a:lnTo>
                  <a:pt x="2646" y="624"/>
                </a:lnTo>
                <a:lnTo>
                  <a:pt x="2640" y="624"/>
                </a:lnTo>
                <a:lnTo>
                  <a:pt x="2640" y="618"/>
                </a:lnTo>
                <a:lnTo>
                  <a:pt x="2646" y="618"/>
                </a:lnTo>
                <a:lnTo>
                  <a:pt x="2652" y="618"/>
                </a:lnTo>
                <a:lnTo>
                  <a:pt x="2646" y="618"/>
                </a:lnTo>
                <a:lnTo>
                  <a:pt x="2646" y="612"/>
                </a:lnTo>
                <a:lnTo>
                  <a:pt x="2640" y="612"/>
                </a:lnTo>
                <a:lnTo>
                  <a:pt x="2634" y="612"/>
                </a:lnTo>
                <a:lnTo>
                  <a:pt x="2628" y="612"/>
                </a:lnTo>
                <a:lnTo>
                  <a:pt x="2628" y="606"/>
                </a:lnTo>
                <a:lnTo>
                  <a:pt x="2628" y="612"/>
                </a:lnTo>
                <a:lnTo>
                  <a:pt x="2622" y="612"/>
                </a:lnTo>
                <a:lnTo>
                  <a:pt x="2622" y="618"/>
                </a:lnTo>
                <a:lnTo>
                  <a:pt x="2616" y="618"/>
                </a:lnTo>
                <a:lnTo>
                  <a:pt x="2616" y="612"/>
                </a:lnTo>
                <a:lnTo>
                  <a:pt x="2616" y="618"/>
                </a:lnTo>
                <a:lnTo>
                  <a:pt x="2610" y="618"/>
                </a:lnTo>
                <a:lnTo>
                  <a:pt x="2610" y="612"/>
                </a:lnTo>
                <a:lnTo>
                  <a:pt x="2604" y="612"/>
                </a:lnTo>
                <a:lnTo>
                  <a:pt x="2604" y="618"/>
                </a:lnTo>
                <a:lnTo>
                  <a:pt x="2598" y="618"/>
                </a:lnTo>
                <a:lnTo>
                  <a:pt x="2598" y="612"/>
                </a:lnTo>
                <a:lnTo>
                  <a:pt x="2592" y="612"/>
                </a:lnTo>
                <a:lnTo>
                  <a:pt x="2586" y="612"/>
                </a:lnTo>
                <a:lnTo>
                  <a:pt x="2580" y="612"/>
                </a:lnTo>
                <a:lnTo>
                  <a:pt x="2580" y="618"/>
                </a:lnTo>
                <a:lnTo>
                  <a:pt x="2580" y="612"/>
                </a:lnTo>
                <a:lnTo>
                  <a:pt x="2574" y="612"/>
                </a:lnTo>
                <a:lnTo>
                  <a:pt x="2574" y="618"/>
                </a:lnTo>
                <a:lnTo>
                  <a:pt x="2568" y="618"/>
                </a:lnTo>
                <a:lnTo>
                  <a:pt x="2568" y="624"/>
                </a:lnTo>
                <a:lnTo>
                  <a:pt x="2562" y="624"/>
                </a:lnTo>
                <a:lnTo>
                  <a:pt x="2562" y="630"/>
                </a:lnTo>
                <a:lnTo>
                  <a:pt x="2556" y="630"/>
                </a:lnTo>
                <a:lnTo>
                  <a:pt x="2556" y="636"/>
                </a:lnTo>
                <a:lnTo>
                  <a:pt x="2556" y="642"/>
                </a:lnTo>
                <a:lnTo>
                  <a:pt x="2550" y="642"/>
                </a:lnTo>
                <a:lnTo>
                  <a:pt x="2550" y="648"/>
                </a:lnTo>
                <a:lnTo>
                  <a:pt x="2544" y="648"/>
                </a:lnTo>
                <a:lnTo>
                  <a:pt x="2538" y="648"/>
                </a:lnTo>
                <a:lnTo>
                  <a:pt x="2538" y="654"/>
                </a:lnTo>
                <a:lnTo>
                  <a:pt x="2538" y="660"/>
                </a:lnTo>
                <a:lnTo>
                  <a:pt x="2532" y="660"/>
                </a:lnTo>
                <a:lnTo>
                  <a:pt x="2532" y="666"/>
                </a:lnTo>
                <a:lnTo>
                  <a:pt x="2532" y="660"/>
                </a:lnTo>
                <a:lnTo>
                  <a:pt x="2532" y="666"/>
                </a:lnTo>
                <a:lnTo>
                  <a:pt x="2526" y="666"/>
                </a:lnTo>
                <a:lnTo>
                  <a:pt x="2526" y="672"/>
                </a:lnTo>
                <a:lnTo>
                  <a:pt x="2520" y="672"/>
                </a:lnTo>
                <a:lnTo>
                  <a:pt x="2520" y="678"/>
                </a:lnTo>
                <a:lnTo>
                  <a:pt x="2514" y="678"/>
                </a:lnTo>
                <a:lnTo>
                  <a:pt x="2514" y="684"/>
                </a:lnTo>
                <a:lnTo>
                  <a:pt x="2520" y="684"/>
                </a:lnTo>
                <a:lnTo>
                  <a:pt x="2526" y="684"/>
                </a:lnTo>
                <a:lnTo>
                  <a:pt x="2526" y="690"/>
                </a:lnTo>
                <a:lnTo>
                  <a:pt x="2526" y="684"/>
                </a:lnTo>
                <a:lnTo>
                  <a:pt x="2526" y="690"/>
                </a:lnTo>
                <a:lnTo>
                  <a:pt x="2526" y="696"/>
                </a:lnTo>
                <a:lnTo>
                  <a:pt x="2532" y="696"/>
                </a:lnTo>
                <a:lnTo>
                  <a:pt x="2532" y="690"/>
                </a:lnTo>
                <a:lnTo>
                  <a:pt x="2526" y="690"/>
                </a:lnTo>
                <a:lnTo>
                  <a:pt x="2532" y="690"/>
                </a:lnTo>
                <a:lnTo>
                  <a:pt x="2532" y="696"/>
                </a:lnTo>
                <a:lnTo>
                  <a:pt x="2526" y="696"/>
                </a:lnTo>
                <a:lnTo>
                  <a:pt x="2532" y="696"/>
                </a:lnTo>
                <a:lnTo>
                  <a:pt x="2532" y="702"/>
                </a:lnTo>
                <a:lnTo>
                  <a:pt x="2532" y="696"/>
                </a:lnTo>
                <a:lnTo>
                  <a:pt x="2538" y="696"/>
                </a:lnTo>
                <a:lnTo>
                  <a:pt x="2538" y="690"/>
                </a:lnTo>
                <a:lnTo>
                  <a:pt x="2538" y="696"/>
                </a:lnTo>
                <a:lnTo>
                  <a:pt x="2538" y="702"/>
                </a:lnTo>
                <a:lnTo>
                  <a:pt x="2538" y="696"/>
                </a:lnTo>
                <a:lnTo>
                  <a:pt x="2544" y="696"/>
                </a:lnTo>
                <a:lnTo>
                  <a:pt x="2544" y="690"/>
                </a:lnTo>
                <a:lnTo>
                  <a:pt x="2538" y="690"/>
                </a:lnTo>
                <a:lnTo>
                  <a:pt x="2544" y="690"/>
                </a:lnTo>
                <a:lnTo>
                  <a:pt x="2550" y="690"/>
                </a:lnTo>
                <a:lnTo>
                  <a:pt x="2556" y="696"/>
                </a:lnTo>
                <a:lnTo>
                  <a:pt x="2550" y="696"/>
                </a:lnTo>
                <a:lnTo>
                  <a:pt x="2556" y="696"/>
                </a:lnTo>
                <a:lnTo>
                  <a:pt x="2556" y="702"/>
                </a:lnTo>
                <a:lnTo>
                  <a:pt x="2562" y="702"/>
                </a:lnTo>
                <a:lnTo>
                  <a:pt x="2556" y="702"/>
                </a:lnTo>
                <a:lnTo>
                  <a:pt x="2562" y="702"/>
                </a:lnTo>
                <a:lnTo>
                  <a:pt x="2562" y="708"/>
                </a:lnTo>
                <a:lnTo>
                  <a:pt x="2562" y="702"/>
                </a:lnTo>
                <a:lnTo>
                  <a:pt x="2562" y="708"/>
                </a:lnTo>
                <a:lnTo>
                  <a:pt x="2556" y="708"/>
                </a:lnTo>
                <a:lnTo>
                  <a:pt x="2556" y="702"/>
                </a:lnTo>
                <a:lnTo>
                  <a:pt x="2556" y="708"/>
                </a:lnTo>
                <a:lnTo>
                  <a:pt x="2562" y="708"/>
                </a:lnTo>
                <a:lnTo>
                  <a:pt x="2562" y="714"/>
                </a:lnTo>
                <a:lnTo>
                  <a:pt x="2562" y="720"/>
                </a:lnTo>
                <a:lnTo>
                  <a:pt x="2562" y="726"/>
                </a:lnTo>
                <a:lnTo>
                  <a:pt x="2556" y="726"/>
                </a:lnTo>
                <a:lnTo>
                  <a:pt x="2556" y="732"/>
                </a:lnTo>
                <a:lnTo>
                  <a:pt x="2556" y="738"/>
                </a:lnTo>
                <a:lnTo>
                  <a:pt x="2556" y="744"/>
                </a:lnTo>
                <a:lnTo>
                  <a:pt x="2556" y="750"/>
                </a:lnTo>
                <a:lnTo>
                  <a:pt x="2556" y="756"/>
                </a:lnTo>
                <a:lnTo>
                  <a:pt x="2550" y="756"/>
                </a:lnTo>
                <a:lnTo>
                  <a:pt x="2556" y="756"/>
                </a:lnTo>
                <a:lnTo>
                  <a:pt x="2550" y="756"/>
                </a:lnTo>
                <a:lnTo>
                  <a:pt x="2556" y="756"/>
                </a:lnTo>
                <a:lnTo>
                  <a:pt x="2550" y="756"/>
                </a:lnTo>
                <a:lnTo>
                  <a:pt x="2550" y="762"/>
                </a:lnTo>
                <a:lnTo>
                  <a:pt x="2550" y="768"/>
                </a:lnTo>
                <a:lnTo>
                  <a:pt x="2544" y="768"/>
                </a:lnTo>
                <a:lnTo>
                  <a:pt x="2544" y="774"/>
                </a:lnTo>
                <a:lnTo>
                  <a:pt x="2544" y="780"/>
                </a:lnTo>
                <a:lnTo>
                  <a:pt x="2544" y="774"/>
                </a:lnTo>
                <a:lnTo>
                  <a:pt x="2544" y="780"/>
                </a:lnTo>
                <a:lnTo>
                  <a:pt x="2544" y="774"/>
                </a:lnTo>
                <a:lnTo>
                  <a:pt x="2544" y="780"/>
                </a:lnTo>
                <a:lnTo>
                  <a:pt x="2538" y="780"/>
                </a:lnTo>
                <a:lnTo>
                  <a:pt x="2538" y="786"/>
                </a:lnTo>
                <a:lnTo>
                  <a:pt x="2538" y="792"/>
                </a:lnTo>
                <a:lnTo>
                  <a:pt x="2532" y="792"/>
                </a:lnTo>
                <a:lnTo>
                  <a:pt x="2532" y="798"/>
                </a:lnTo>
                <a:lnTo>
                  <a:pt x="2526" y="798"/>
                </a:lnTo>
                <a:lnTo>
                  <a:pt x="2526" y="804"/>
                </a:lnTo>
                <a:lnTo>
                  <a:pt x="2520" y="804"/>
                </a:lnTo>
                <a:lnTo>
                  <a:pt x="2520" y="810"/>
                </a:lnTo>
                <a:lnTo>
                  <a:pt x="2514" y="810"/>
                </a:lnTo>
                <a:lnTo>
                  <a:pt x="2514" y="816"/>
                </a:lnTo>
                <a:lnTo>
                  <a:pt x="2514" y="822"/>
                </a:lnTo>
                <a:lnTo>
                  <a:pt x="2508" y="822"/>
                </a:lnTo>
                <a:lnTo>
                  <a:pt x="2502" y="822"/>
                </a:lnTo>
                <a:lnTo>
                  <a:pt x="2502" y="828"/>
                </a:lnTo>
                <a:lnTo>
                  <a:pt x="2496" y="828"/>
                </a:lnTo>
                <a:lnTo>
                  <a:pt x="2490" y="828"/>
                </a:lnTo>
                <a:lnTo>
                  <a:pt x="2496" y="828"/>
                </a:lnTo>
                <a:lnTo>
                  <a:pt x="2490" y="828"/>
                </a:lnTo>
                <a:lnTo>
                  <a:pt x="2490" y="822"/>
                </a:lnTo>
                <a:lnTo>
                  <a:pt x="2490" y="828"/>
                </a:lnTo>
                <a:lnTo>
                  <a:pt x="2490" y="822"/>
                </a:lnTo>
                <a:lnTo>
                  <a:pt x="2484" y="822"/>
                </a:lnTo>
                <a:lnTo>
                  <a:pt x="2484" y="828"/>
                </a:lnTo>
                <a:lnTo>
                  <a:pt x="2484" y="822"/>
                </a:lnTo>
                <a:lnTo>
                  <a:pt x="2484" y="828"/>
                </a:lnTo>
                <a:lnTo>
                  <a:pt x="2484" y="822"/>
                </a:lnTo>
                <a:lnTo>
                  <a:pt x="2484" y="828"/>
                </a:lnTo>
                <a:lnTo>
                  <a:pt x="2484" y="822"/>
                </a:lnTo>
                <a:lnTo>
                  <a:pt x="2490" y="822"/>
                </a:lnTo>
                <a:lnTo>
                  <a:pt x="2484" y="822"/>
                </a:lnTo>
                <a:lnTo>
                  <a:pt x="2490" y="822"/>
                </a:lnTo>
                <a:lnTo>
                  <a:pt x="2484" y="822"/>
                </a:lnTo>
                <a:lnTo>
                  <a:pt x="2484" y="828"/>
                </a:lnTo>
                <a:lnTo>
                  <a:pt x="2478" y="828"/>
                </a:lnTo>
                <a:lnTo>
                  <a:pt x="2484" y="828"/>
                </a:lnTo>
                <a:lnTo>
                  <a:pt x="2478" y="828"/>
                </a:lnTo>
                <a:lnTo>
                  <a:pt x="2478" y="834"/>
                </a:lnTo>
                <a:lnTo>
                  <a:pt x="2478" y="828"/>
                </a:lnTo>
                <a:lnTo>
                  <a:pt x="2478" y="834"/>
                </a:lnTo>
                <a:lnTo>
                  <a:pt x="2478" y="828"/>
                </a:lnTo>
                <a:lnTo>
                  <a:pt x="2472" y="828"/>
                </a:lnTo>
                <a:lnTo>
                  <a:pt x="2478" y="828"/>
                </a:lnTo>
                <a:lnTo>
                  <a:pt x="2478" y="822"/>
                </a:lnTo>
                <a:lnTo>
                  <a:pt x="2484" y="822"/>
                </a:lnTo>
                <a:lnTo>
                  <a:pt x="2478" y="822"/>
                </a:lnTo>
                <a:lnTo>
                  <a:pt x="2484" y="822"/>
                </a:lnTo>
                <a:lnTo>
                  <a:pt x="2478" y="822"/>
                </a:lnTo>
                <a:lnTo>
                  <a:pt x="2478" y="816"/>
                </a:lnTo>
                <a:lnTo>
                  <a:pt x="2484" y="816"/>
                </a:lnTo>
                <a:lnTo>
                  <a:pt x="2484" y="810"/>
                </a:lnTo>
                <a:lnTo>
                  <a:pt x="2478" y="810"/>
                </a:lnTo>
                <a:lnTo>
                  <a:pt x="2478" y="804"/>
                </a:lnTo>
                <a:lnTo>
                  <a:pt x="2484" y="804"/>
                </a:lnTo>
                <a:lnTo>
                  <a:pt x="2484" y="798"/>
                </a:lnTo>
                <a:lnTo>
                  <a:pt x="2490" y="798"/>
                </a:lnTo>
                <a:lnTo>
                  <a:pt x="2490" y="804"/>
                </a:lnTo>
                <a:lnTo>
                  <a:pt x="2496" y="804"/>
                </a:lnTo>
                <a:lnTo>
                  <a:pt x="2496" y="798"/>
                </a:lnTo>
                <a:lnTo>
                  <a:pt x="2502" y="798"/>
                </a:lnTo>
                <a:lnTo>
                  <a:pt x="2496" y="798"/>
                </a:lnTo>
                <a:lnTo>
                  <a:pt x="2496" y="792"/>
                </a:lnTo>
                <a:lnTo>
                  <a:pt x="2502" y="792"/>
                </a:lnTo>
                <a:lnTo>
                  <a:pt x="2496" y="792"/>
                </a:lnTo>
                <a:lnTo>
                  <a:pt x="2502" y="792"/>
                </a:lnTo>
                <a:lnTo>
                  <a:pt x="2502" y="786"/>
                </a:lnTo>
                <a:lnTo>
                  <a:pt x="2502" y="780"/>
                </a:lnTo>
                <a:lnTo>
                  <a:pt x="2502" y="774"/>
                </a:lnTo>
                <a:lnTo>
                  <a:pt x="2508" y="774"/>
                </a:lnTo>
                <a:lnTo>
                  <a:pt x="2508" y="768"/>
                </a:lnTo>
                <a:lnTo>
                  <a:pt x="2508" y="762"/>
                </a:lnTo>
                <a:lnTo>
                  <a:pt x="2514" y="762"/>
                </a:lnTo>
                <a:lnTo>
                  <a:pt x="2508" y="762"/>
                </a:lnTo>
                <a:lnTo>
                  <a:pt x="2502" y="762"/>
                </a:lnTo>
                <a:lnTo>
                  <a:pt x="2502" y="768"/>
                </a:lnTo>
                <a:lnTo>
                  <a:pt x="2496" y="768"/>
                </a:lnTo>
                <a:lnTo>
                  <a:pt x="2490" y="768"/>
                </a:lnTo>
                <a:lnTo>
                  <a:pt x="2490" y="774"/>
                </a:lnTo>
                <a:lnTo>
                  <a:pt x="2484" y="774"/>
                </a:lnTo>
                <a:lnTo>
                  <a:pt x="2478" y="774"/>
                </a:lnTo>
                <a:lnTo>
                  <a:pt x="2478" y="768"/>
                </a:lnTo>
                <a:lnTo>
                  <a:pt x="2478" y="762"/>
                </a:lnTo>
                <a:lnTo>
                  <a:pt x="2478" y="756"/>
                </a:lnTo>
                <a:lnTo>
                  <a:pt x="2472" y="756"/>
                </a:lnTo>
                <a:lnTo>
                  <a:pt x="2466" y="756"/>
                </a:lnTo>
                <a:lnTo>
                  <a:pt x="2466" y="750"/>
                </a:lnTo>
                <a:lnTo>
                  <a:pt x="2460" y="750"/>
                </a:lnTo>
                <a:lnTo>
                  <a:pt x="2454" y="750"/>
                </a:lnTo>
                <a:lnTo>
                  <a:pt x="2454" y="744"/>
                </a:lnTo>
                <a:lnTo>
                  <a:pt x="2448" y="744"/>
                </a:lnTo>
                <a:lnTo>
                  <a:pt x="2448" y="738"/>
                </a:lnTo>
                <a:lnTo>
                  <a:pt x="2448" y="732"/>
                </a:lnTo>
                <a:lnTo>
                  <a:pt x="2448" y="726"/>
                </a:lnTo>
                <a:lnTo>
                  <a:pt x="2442" y="726"/>
                </a:lnTo>
                <a:lnTo>
                  <a:pt x="2448" y="726"/>
                </a:lnTo>
                <a:lnTo>
                  <a:pt x="2442" y="726"/>
                </a:lnTo>
                <a:lnTo>
                  <a:pt x="2448" y="726"/>
                </a:lnTo>
                <a:lnTo>
                  <a:pt x="2448" y="720"/>
                </a:lnTo>
                <a:lnTo>
                  <a:pt x="2442" y="720"/>
                </a:lnTo>
                <a:lnTo>
                  <a:pt x="2442" y="714"/>
                </a:lnTo>
                <a:lnTo>
                  <a:pt x="2442" y="708"/>
                </a:lnTo>
                <a:lnTo>
                  <a:pt x="2436" y="708"/>
                </a:lnTo>
                <a:lnTo>
                  <a:pt x="2436" y="702"/>
                </a:lnTo>
                <a:lnTo>
                  <a:pt x="2430" y="702"/>
                </a:lnTo>
                <a:lnTo>
                  <a:pt x="2424" y="702"/>
                </a:lnTo>
                <a:lnTo>
                  <a:pt x="2418" y="702"/>
                </a:lnTo>
                <a:lnTo>
                  <a:pt x="2418" y="696"/>
                </a:lnTo>
                <a:lnTo>
                  <a:pt x="2418" y="702"/>
                </a:lnTo>
                <a:lnTo>
                  <a:pt x="2418" y="696"/>
                </a:lnTo>
                <a:lnTo>
                  <a:pt x="2418" y="702"/>
                </a:lnTo>
                <a:lnTo>
                  <a:pt x="2418" y="696"/>
                </a:lnTo>
                <a:lnTo>
                  <a:pt x="2418" y="702"/>
                </a:lnTo>
                <a:lnTo>
                  <a:pt x="2412" y="702"/>
                </a:lnTo>
                <a:lnTo>
                  <a:pt x="2406" y="702"/>
                </a:lnTo>
                <a:lnTo>
                  <a:pt x="2400" y="702"/>
                </a:lnTo>
                <a:lnTo>
                  <a:pt x="2394" y="702"/>
                </a:lnTo>
                <a:lnTo>
                  <a:pt x="2394" y="708"/>
                </a:lnTo>
                <a:lnTo>
                  <a:pt x="2394" y="714"/>
                </a:lnTo>
                <a:lnTo>
                  <a:pt x="2394" y="708"/>
                </a:lnTo>
                <a:lnTo>
                  <a:pt x="2394" y="714"/>
                </a:lnTo>
                <a:lnTo>
                  <a:pt x="2400" y="714"/>
                </a:lnTo>
                <a:lnTo>
                  <a:pt x="2394" y="714"/>
                </a:lnTo>
                <a:lnTo>
                  <a:pt x="2400" y="714"/>
                </a:lnTo>
                <a:lnTo>
                  <a:pt x="2400" y="720"/>
                </a:lnTo>
                <a:lnTo>
                  <a:pt x="2394" y="720"/>
                </a:lnTo>
                <a:lnTo>
                  <a:pt x="2400" y="720"/>
                </a:lnTo>
                <a:lnTo>
                  <a:pt x="2394" y="720"/>
                </a:lnTo>
                <a:lnTo>
                  <a:pt x="2394" y="726"/>
                </a:lnTo>
                <a:lnTo>
                  <a:pt x="2388" y="726"/>
                </a:lnTo>
                <a:lnTo>
                  <a:pt x="2388" y="732"/>
                </a:lnTo>
                <a:lnTo>
                  <a:pt x="2388" y="738"/>
                </a:lnTo>
                <a:lnTo>
                  <a:pt x="2382" y="738"/>
                </a:lnTo>
                <a:lnTo>
                  <a:pt x="2388" y="738"/>
                </a:lnTo>
                <a:lnTo>
                  <a:pt x="2388" y="744"/>
                </a:lnTo>
                <a:lnTo>
                  <a:pt x="2382" y="744"/>
                </a:lnTo>
                <a:lnTo>
                  <a:pt x="2376" y="744"/>
                </a:lnTo>
                <a:lnTo>
                  <a:pt x="2376" y="750"/>
                </a:lnTo>
                <a:lnTo>
                  <a:pt x="2370" y="750"/>
                </a:lnTo>
                <a:lnTo>
                  <a:pt x="2364" y="750"/>
                </a:lnTo>
                <a:lnTo>
                  <a:pt x="2364" y="744"/>
                </a:lnTo>
                <a:lnTo>
                  <a:pt x="2358" y="744"/>
                </a:lnTo>
                <a:lnTo>
                  <a:pt x="2352" y="744"/>
                </a:lnTo>
                <a:lnTo>
                  <a:pt x="2346" y="744"/>
                </a:lnTo>
                <a:lnTo>
                  <a:pt x="2340" y="744"/>
                </a:lnTo>
                <a:lnTo>
                  <a:pt x="2334" y="750"/>
                </a:lnTo>
                <a:lnTo>
                  <a:pt x="2328" y="750"/>
                </a:lnTo>
                <a:lnTo>
                  <a:pt x="2322" y="750"/>
                </a:lnTo>
                <a:lnTo>
                  <a:pt x="2322" y="756"/>
                </a:lnTo>
                <a:lnTo>
                  <a:pt x="2316" y="756"/>
                </a:lnTo>
                <a:lnTo>
                  <a:pt x="2310" y="756"/>
                </a:lnTo>
                <a:lnTo>
                  <a:pt x="2304" y="756"/>
                </a:lnTo>
                <a:lnTo>
                  <a:pt x="2304" y="750"/>
                </a:lnTo>
                <a:lnTo>
                  <a:pt x="2298" y="750"/>
                </a:lnTo>
                <a:lnTo>
                  <a:pt x="2298" y="744"/>
                </a:lnTo>
                <a:lnTo>
                  <a:pt x="2292" y="744"/>
                </a:lnTo>
                <a:lnTo>
                  <a:pt x="2286" y="744"/>
                </a:lnTo>
                <a:lnTo>
                  <a:pt x="2286" y="738"/>
                </a:lnTo>
                <a:lnTo>
                  <a:pt x="2280" y="738"/>
                </a:lnTo>
                <a:lnTo>
                  <a:pt x="2274" y="738"/>
                </a:lnTo>
                <a:lnTo>
                  <a:pt x="2268" y="738"/>
                </a:lnTo>
                <a:lnTo>
                  <a:pt x="2268" y="744"/>
                </a:lnTo>
                <a:lnTo>
                  <a:pt x="2262" y="744"/>
                </a:lnTo>
                <a:lnTo>
                  <a:pt x="2256" y="744"/>
                </a:lnTo>
                <a:lnTo>
                  <a:pt x="2256" y="738"/>
                </a:lnTo>
                <a:lnTo>
                  <a:pt x="2250" y="738"/>
                </a:lnTo>
                <a:lnTo>
                  <a:pt x="2250" y="732"/>
                </a:lnTo>
                <a:lnTo>
                  <a:pt x="2250" y="726"/>
                </a:lnTo>
                <a:lnTo>
                  <a:pt x="2244" y="726"/>
                </a:lnTo>
                <a:lnTo>
                  <a:pt x="2238" y="726"/>
                </a:lnTo>
                <a:lnTo>
                  <a:pt x="2238" y="720"/>
                </a:lnTo>
                <a:lnTo>
                  <a:pt x="2232" y="720"/>
                </a:lnTo>
                <a:lnTo>
                  <a:pt x="2226" y="720"/>
                </a:lnTo>
                <a:lnTo>
                  <a:pt x="2220" y="720"/>
                </a:lnTo>
                <a:lnTo>
                  <a:pt x="2220" y="726"/>
                </a:lnTo>
                <a:lnTo>
                  <a:pt x="2214" y="726"/>
                </a:lnTo>
                <a:lnTo>
                  <a:pt x="2214" y="732"/>
                </a:lnTo>
                <a:lnTo>
                  <a:pt x="2214" y="738"/>
                </a:lnTo>
                <a:lnTo>
                  <a:pt x="2220" y="738"/>
                </a:lnTo>
                <a:lnTo>
                  <a:pt x="2220" y="744"/>
                </a:lnTo>
                <a:lnTo>
                  <a:pt x="2214" y="744"/>
                </a:lnTo>
                <a:lnTo>
                  <a:pt x="2214" y="750"/>
                </a:lnTo>
                <a:lnTo>
                  <a:pt x="2208" y="750"/>
                </a:lnTo>
                <a:lnTo>
                  <a:pt x="2208" y="744"/>
                </a:lnTo>
                <a:lnTo>
                  <a:pt x="2202" y="744"/>
                </a:lnTo>
                <a:lnTo>
                  <a:pt x="2196" y="744"/>
                </a:lnTo>
                <a:lnTo>
                  <a:pt x="2190" y="744"/>
                </a:lnTo>
                <a:lnTo>
                  <a:pt x="2190" y="738"/>
                </a:lnTo>
                <a:lnTo>
                  <a:pt x="2184" y="738"/>
                </a:lnTo>
                <a:lnTo>
                  <a:pt x="2178" y="738"/>
                </a:lnTo>
                <a:lnTo>
                  <a:pt x="2178" y="732"/>
                </a:lnTo>
                <a:lnTo>
                  <a:pt x="2172" y="732"/>
                </a:lnTo>
                <a:lnTo>
                  <a:pt x="2172" y="738"/>
                </a:lnTo>
                <a:lnTo>
                  <a:pt x="2172" y="732"/>
                </a:lnTo>
                <a:lnTo>
                  <a:pt x="2172" y="738"/>
                </a:lnTo>
                <a:lnTo>
                  <a:pt x="2166" y="738"/>
                </a:lnTo>
                <a:lnTo>
                  <a:pt x="2160" y="738"/>
                </a:lnTo>
                <a:lnTo>
                  <a:pt x="2160" y="744"/>
                </a:lnTo>
                <a:lnTo>
                  <a:pt x="2154" y="744"/>
                </a:lnTo>
                <a:lnTo>
                  <a:pt x="2148" y="744"/>
                </a:lnTo>
                <a:lnTo>
                  <a:pt x="2148" y="750"/>
                </a:lnTo>
                <a:lnTo>
                  <a:pt x="2142" y="750"/>
                </a:lnTo>
                <a:lnTo>
                  <a:pt x="2136" y="750"/>
                </a:lnTo>
                <a:lnTo>
                  <a:pt x="2136" y="756"/>
                </a:lnTo>
                <a:lnTo>
                  <a:pt x="2130" y="756"/>
                </a:lnTo>
                <a:lnTo>
                  <a:pt x="2124" y="756"/>
                </a:lnTo>
                <a:lnTo>
                  <a:pt x="2124" y="762"/>
                </a:lnTo>
                <a:lnTo>
                  <a:pt x="2118" y="762"/>
                </a:lnTo>
                <a:lnTo>
                  <a:pt x="2118" y="768"/>
                </a:lnTo>
                <a:lnTo>
                  <a:pt x="2118" y="774"/>
                </a:lnTo>
                <a:lnTo>
                  <a:pt x="2118" y="780"/>
                </a:lnTo>
                <a:lnTo>
                  <a:pt x="2112" y="780"/>
                </a:lnTo>
                <a:lnTo>
                  <a:pt x="2106" y="780"/>
                </a:lnTo>
                <a:lnTo>
                  <a:pt x="2100" y="780"/>
                </a:lnTo>
                <a:lnTo>
                  <a:pt x="2094" y="780"/>
                </a:lnTo>
                <a:lnTo>
                  <a:pt x="2094" y="786"/>
                </a:lnTo>
                <a:lnTo>
                  <a:pt x="2094" y="792"/>
                </a:lnTo>
                <a:lnTo>
                  <a:pt x="2088" y="792"/>
                </a:lnTo>
                <a:lnTo>
                  <a:pt x="2094" y="792"/>
                </a:lnTo>
                <a:lnTo>
                  <a:pt x="2088" y="792"/>
                </a:lnTo>
                <a:lnTo>
                  <a:pt x="2088" y="798"/>
                </a:lnTo>
                <a:lnTo>
                  <a:pt x="2094" y="798"/>
                </a:lnTo>
                <a:lnTo>
                  <a:pt x="2094" y="804"/>
                </a:lnTo>
                <a:lnTo>
                  <a:pt x="2088" y="804"/>
                </a:lnTo>
                <a:lnTo>
                  <a:pt x="2088" y="798"/>
                </a:lnTo>
                <a:lnTo>
                  <a:pt x="2088" y="804"/>
                </a:lnTo>
                <a:lnTo>
                  <a:pt x="2088" y="798"/>
                </a:lnTo>
                <a:lnTo>
                  <a:pt x="2082" y="798"/>
                </a:lnTo>
                <a:lnTo>
                  <a:pt x="2082" y="804"/>
                </a:lnTo>
                <a:lnTo>
                  <a:pt x="2076" y="804"/>
                </a:lnTo>
                <a:lnTo>
                  <a:pt x="2070" y="804"/>
                </a:lnTo>
                <a:lnTo>
                  <a:pt x="2076" y="804"/>
                </a:lnTo>
                <a:lnTo>
                  <a:pt x="2076" y="810"/>
                </a:lnTo>
                <a:lnTo>
                  <a:pt x="2076" y="816"/>
                </a:lnTo>
                <a:lnTo>
                  <a:pt x="2076" y="822"/>
                </a:lnTo>
                <a:lnTo>
                  <a:pt x="2076" y="828"/>
                </a:lnTo>
                <a:lnTo>
                  <a:pt x="2076" y="834"/>
                </a:lnTo>
                <a:lnTo>
                  <a:pt x="2070" y="834"/>
                </a:lnTo>
                <a:lnTo>
                  <a:pt x="2070" y="840"/>
                </a:lnTo>
                <a:lnTo>
                  <a:pt x="2064" y="840"/>
                </a:lnTo>
                <a:lnTo>
                  <a:pt x="2058" y="840"/>
                </a:lnTo>
                <a:lnTo>
                  <a:pt x="2058" y="846"/>
                </a:lnTo>
                <a:lnTo>
                  <a:pt x="2052" y="846"/>
                </a:lnTo>
                <a:lnTo>
                  <a:pt x="2046" y="846"/>
                </a:lnTo>
                <a:lnTo>
                  <a:pt x="2046" y="852"/>
                </a:lnTo>
                <a:lnTo>
                  <a:pt x="2040" y="852"/>
                </a:lnTo>
                <a:lnTo>
                  <a:pt x="2046" y="852"/>
                </a:lnTo>
                <a:lnTo>
                  <a:pt x="2040" y="852"/>
                </a:lnTo>
                <a:lnTo>
                  <a:pt x="2034" y="852"/>
                </a:lnTo>
                <a:lnTo>
                  <a:pt x="2028" y="852"/>
                </a:lnTo>
                <a:lnTo>
                  <a:pt x="2034" y="852"/>
                </a:lnTo>
                <a:lnTo>
                  <a:pt x="2028" y="852"/>
                </a:lnTo>
                <a:lnTo>
                  <a:pt x="2028" y="858"/>
                </a:lnTo>
                <a:lnTo>
                  <a:pt x="2022" y="858"/>
                </a:lnTo>
                <a:lnTo>
                  <a:pt x="2022" y="864"/>
                </a:lnTo>
                <a:lnTo>
                  <a:pt x="2022" y="870"/>
                </a:lnTo>
                <a:lnTo>
                  <a:pt x="2028" y="870"/>
                </a:lnTo>
                <a:lnTo>
                  <a:pt x="2028" y="876"/>
                </a:lnTo>
                <a:lnTo>
                  <a:pt x="2034" y="876"/>
                </a:lnTo>
                <a:lnTo>
                  <a:pt x="2028" y="876"/>
                </a:lnTo>
                <a:lnTo>
                  <a:pt x="2034" y="876"/>
                </a:lnTo>
                <a:lnTo>
                  <a:pt x="2034" y="882"/>
                </a:lnTo>
                <a:lnTo>
                  <a:pt x="2034" y="888"/>
                </a:lnTo>
                <a:lnTo>
                  <a:pt x="2034" y="882"/>
                </a:lnTo>
                <a:lnTo>
                  <a:pt x="2028" y="882"/>
                </a:lnTo>
                <a:lnTo>
                  <a:pt x="2028" y="888"/>
                </a:lnTo>
                <a:lnTo>
                  <a:pt x="2028" y="882"/>
                </a:lnTo>
                <a:lnTo>
                  <a:pt x="2028" y="888"/>
                </a:lnTo>
                <a:lnTo>
                  <a:pt x="2022" y="888"/>
                </a:lnTo>
                <a:lnTo>
                  <a:pt x="2022" y="882"/>
                </a:lnTo>
                <a:lnTo>
                  <a:pt x="2016" y="882"/>
                </a:lnTo>
                <a:lnTo>
                  <a:pt x="2016" y="888"/>
                </a:lnTo>
                <a:lnTo>
                  <a:pt x="2010" y="888"/>
                </a:lnTo>
                <a:lnTo>
                  <a:pt x="2010" y="894"/>
                </a:lnTo>
                <a:lnTo>
                  <a:pt x="2004" y="894"/>
                </a:lnTo>
                <a:lnTo>
                  <a:pt x="2004" y="888"/>
                </a:lnTo>
                <a:lnTo>
                  <a:pt x="2004" y="882"/>
                </a:lnTo>
                <a:lnTo>
                  <a:pt x="2004" y="876"/>
                </a:lnTo>
                <a:lnTo>
                  <a:pt x="2004" y="882"/>
                </a:lnTo>
                <a:lnTo>
                  <a:pt x="2004" y="876"/>
                </a:lnTo>
                <a:lnTo>
                  <a:pt x="1998" y="876"/>
                </a:lnTo>
                <a:lnTo>
                  <a:pt x="1992" y="876"/>
                </a:lnTo>
                <a:lnTo>
                  <a:pt x="1992" y="882"/>
                </a:lnTo>
                <a:lnTo>
                  <a:pt x="1992" y="876"/>
                </a:lnTo>
                <a:lnTo>
                  <a:pt x="1992" y="882"/>
                </a:lnTo>
                <a:lnTo>
                  <a:pt x="1998" y="882"/>
                </a:lnTo>
                <a:lnTo>
                  <a:pt x="1992" y="882"/>
                </a:lnTo>
                <a:lnTo>
                  <a:pt x="1986" y="882"/>
                </a:lnTo>
                <a:lnTo>
                  <a:pt x="1986" y="888"/>
                </a:lnTo>
                <a:lnTo>
                  <a:pt x="1980" y="888"/>
                </a:lnTo>
                <a:lnTo>
                  <a:pt x="1974" y="888"/>
                </a:lnTo>
                <a:lnTo>
                  <a:pt x="1968" y="888"/>
                </a:lnTo>
                <a:lnTo>
                  <a:pt x="1968" y="882"/>
                </a:lnTo>
                <a:lnTo>
                  <a:pt x="1962" y="882"/>
                </a:lnTo>
                <a:lnTo>
                  <a:pt x="1962" y="888"/>
                </a:lnTo>
                <a:lnTo>
                  <a:pt x="1962" y="882"/>
                </a:lnTo>
                <a:lnTo>
                  <a:pt x="1956" y="882"/>
                </a:lnTo>
                <a:lnTo>
                  <a:pt x="1956" y="888"/>
                </a:lnTo>
                <a:lnTo>
                  <a:pt x="1950" y="888"/>
                </a:lnTo>
                <a:lnTo>
                  <a:pt x="1950" y="894"/>
                </a:lnTo>
                <a:lnTo>
                  <a:pt x="1944" y="894"/>
                </a:lnTo>
                <a:lnTo>
                  <a:pt x="1944" y="900"/>
                </a:lnTo>
                <a:lnTo>
                  <a:pt x="1938" y="900"/>
                </a:lnTo>
                <a:lnTo>
                  <a:pt x="1938" y="906"/>
                </a:lnTo>
                <a:lnTo>
                  <a:pt x="1932" y="906"/>
                </a:lnTo>
                <a:lnTo>
                  <a:pt x="1926" y="906"/>
                </a:lnTo>
                <a:lnTo>
                  <a:pt x="1926" y="900"/>
                </a:lnTo>
                <a:lnTo>
                  <a:pt x="1920" y="900"/>
                </a:lnTo>
                <a:lnTo>
                  <a:pt x="1920" y="894"/>
                </a:lnTo>
                <a:lnTo>
                  <a:pt x="1914" y="894"/>
                </a:lnTo>
                <a:lnTo>
                  <a:pt x="1914" y="888"/>
                </a:lnTo>
                <a:lnTo>
                  <a:pt x="1908" y="888"/>
                </a:lnTo>
                <a:lnTo>
                  <a:pt x="1908" y="882"/>
                </a:lnTo>
                <a:lnTo>
                  <a:pt x="1902" y="882"/>
                </a:lnTo>
                <a:lnTo>
                  <a:pt x="1896" y="882"/>
                </a:lnTo>
                <a:lnTo>
                  <a:pt x="1890" y="882"/>
                </a:lnTo>
                <a:lnTo>
                  <a:pt x="1890" y="876"/>
                </a:lnTo>
                <a:lnTo>
                  <a:pt x="1884" y="876"/>
                </a:lnTo>
                <a:lnTo>
                  <a:pt x="1878" y="876"/>
                </a:lnTo>
                <a:lnTo>
                  <a:pt x="1872" y="876"/>
                </a:lnTo>
                <a:lnTo>
                  <a:pt x="1872" y="882"/>
                </a:lnTo>
                <a:lnTo>
                  <a:pt x="1866" y="882"/>
                </a:lnTo>
                <a:lnTo>
                  <a:pt x="1866" y="888"/>
                </a:lnTo>
                <a:lnTo>
                  <a:pt x="1866" y="882"/>
                </a:lnTo>
                <a:lnTo>
                  <a:pt x="1866" y="876"/>
                </a:lnTo>
                <a:lnTo>
                  <a:pt x="1866" y="870"/>
                </a:lnTo>
                <a:lnTo>
                  <a:pt x="1860" y="870"/>
                </a:lnTo>
                <a:lnTo>
                  <a:pt x="1860" y="864"/>
                </a:lnTo>
                <a:lnTo>
                  <a:pt x="1860" y="870"/>
                </a:lnTo>
                <a:lnTo>
                  <a:pt x="1860" y="864"/>
                </a:lnTo>
                <a:lnTo>
                  <a:pt x="1860" y="858"/>
                </a:lnTo>
                <a:lnTo>
                  <a:pt x="1860" y="864"/>
                </a:lnTo>
                <a:lnTo>
                  <a:pt x="1860" y="858"/>
                </a:lnTo>
                <a:lnTo>
                  <a:pt x="1860" y="864"/>
                </a:lnTo>
                <a:lnTo>
                  <a:pt x="1860" y="858"/>
                </a:lnTo>
                <a:lnTo>
                  <a:pt x="1860" y="864"/>
                </a:lnTo>
                <a:lnTo>
                  <a:pt x="1860" y="858"/>
                </a:lnTo>
                <a:lnTo>
                  <a:pt x="1854" y="858"/>
                </a:lnTo>
                <a:lnTo>
                  <a:pt x="1854" y="852"/>
                </a:lnTo>
                <a:lnTo>
                  <a:pt x="1854" y="846"/>
                </a:lnTo>
                <a:lnTo>
                  <a:pt x="1860" y="846"/>
                </a:lnTo>
                <a:lnTo>
                  <a:pt x="1854" y="846"/>
                </a:lnTo>
                <a:lnTo>
                  <a:pt x="1860" y="846"/>
                </a:lnTo>
                <a:lnTo>
                  <a:pt x="1860" y="852"/>
                </a:lnTo>
                <a:lnTo>
                  <a:pt x="1860" y="846"/>
                </a:lnTo>
                <a:lnTo>
                  <a:pt x="1860" y="852"/>
                </a:lnTo>
                <a:lnTo>
                  <a:pt x="1860" y="846"/>
                </a:lnTo>
                <a:lnTo>
                  <a:pt x="1860" y="852"/>
                </a:lnTo>
                <a:lnTo>
                  <a:pt x="1860" y="846"/>
                </a:lnTo>
                <a:lnTo>
                  <a:pt x="1860" y="852"/>
                </a:lnTo>
                <a:lnTo>
                  <a:pt x="1866" y="852"/>
                </a:lnTo>
                <a:lnTo>
                  <a:pt x="1866" y="846"/>
                </a:lnTo>
                <a:lnTo>
                  <a:pt x="1866" y="840"/>
                </a:lnTo>
                <a:lnTo>
                  <a:pt x="1860" y="840"/>
                </a:lnTo>
                <a:lnTo>
                  <a:pt x="1854" y="840"/>
                </a:lnTo>
                <a:lnTo>
                  <a:pt x="1854" y="846"/>
                </a:lnTo>
                <a:lnTo>
                  <a:pt x="1854" y="840"/>
                </a:lnTo>
                <a:lnTo>
                  <a:pt x="1854" y="846"/>
                </a:lnTo>
                <a:lnTo>
                  <a:pt x="1854" y="840"/>
                </a:lnTo>
                <a:lnTo>
                  <a:pt x="1854" y="834"/>
                </a:lnTo>
                <a:lnTo>
                  <a:pt x="1854" y="828"/>
                </a:lnTo>
                <a:lnTo>
                  <a:pt x="1848" y="828"/>
                </a:lnTo>
                <a:lnTo>
                  <a:pt x="1848" y="822"/>
                </a:lnTo>
                <a:lnTo>
                  <a:pt x="1842" y="822"/>
                </a:lnTo>
                <a:lnTo>
                  <a:pt x="1842" y="816"/>
                </a:lnTo>
                <a:lnTo>
                  <a:pt x="1842" y="810"/>
                </a:lnTo>
                <a:lnTo>
                  <a:pt x="1836" y="810"/>
                </a:lnTo>
                <a:lnTo>
                  <a:pt x="1842" y="810"/>
                </a:lnTo>
                <a:lnTo>
                  <a:pt x="1848" y="810"/>
                </a:lnTo>
                <a:lnTo>
                  <a:pt x="1842" y="810"/>
                </a:lnTo>
                <a:lnTo>
                  <a:pt x="1842" y="804"/>
                </a:lnTo>
                <a:lnTo>
                  <a:pt x="1842" y="798"/>
                </a:lnTo>
                <a:lnTo>
                  <a:pt x="1848" y="798"/>
                </a:lnTo>
                <a:lnTo>
                  <a:pt x="1854" y="798"/>
                </a:lnTo>
                <a:lnTo>
                  <a:pt x="1848" y="798"/>
                </a:lnTo>
                <a:lnTo>
                  <a:pt x="1854" y="798"/>
                </a:lnTo>
                <a:lnTo>
                  <a:pt x="1860" y="798"/>
                </a:lnTo>
                <a:lnTo>
                  <a:pt x="1866" y="798"/>
                </a:lnTo>
                <a:lnTo>
                  <a:pt x="1866" y="804"/>
                </a:lnTo>
                <a:lnTo>
                  <a:pt x="1860" y="804"/>
                </a:lnTo>
                <a:lnTo>
                  <a:pt x="1860" y="810"/>
                </a:lnTo>
                <a:lnTo>
                  <a:pt x="1854" y="810"/>
                </a:lnTo>
                <a:lnTo>
                  <a:pt x="1860" y="810"/>
                </a:lnTo>
                <a:lnTo>
                  <a:pt x="1860" y="804"/>
                </a:lnTo>
                <a:lnTo>
                  <a:pt x="1866" y="804"/>
                </a:lnTo>
                <a:lnTo>
                  <a:pt x="1872" y="804"/>
                </a:lnTo>
                <a:lnTo>
                  <a:pt x="1866" y="804"/>
                </a:lnTo>
                <a:lnTo>
                  <a:pt x="1866" y="798"/>
                </a:lnTo>
                <a:lnTo>
                  <a:pt x="1860" y="798"/>
                </a:lnTo>
                <a:lnTo>
                  <a:pt x="1860" y="792"/>
                </a:lnTo>
                <a:lnTo>
                  <a:pt x="1860" y="786"/>
                </a:lnTo>
                <a:lnTo>
                  <a:pt x="1860" y="780"/>
                </a:lnTo>
                <a:lnTo>
                  <a:pt x="1854" y="780"/>
                </a:lnTo>
                <a:lnTo>
                  <a:pt x="1848" y="780"/>
                </a:lnTo>
                <a:lnTo>
                  <a:pt x="1842" y="780"/>
                </a:lnTo>
                <a:lnTo>
                  <a:pt x="1836" y="780"/>
                </a:lnTo>
                <a:lnTo>
                  <a:pt x="1836" y="786"/>
                </a:lnTo>
                <a:lnTo>
                  <a:pt x="1830" y="786"/>
                </a:lnTo>
                <a:lnTo>
                  <a:pt x="1824" y="786"/>
                </a:lnTo>
                <a:lnTo>
                  <a:pt x="1824" y="792"/>
                </a:lnTo>
                <a:lnTo>
                  <a:pt x="1818" y="792"/>
                </a:lnTo>
                <a:lnTo>
                  <a:pt x="1818" y="798"/>
                </a:lnTo>
                <a:lnTo>
                  <a:pt x="1818" y="792"/>
                </a:lnTo>
                <a:lnTo>
                  <a:pt x="1818" y="798"/>
                </a:lnTo>
                <a:lnTo>
                  <a:pt x="1818" y="792"/>
                </a:lnTo>
                <a:lnTo>
                  <a:pt x="1818" y="798"/>
                </a:lnTo>
                <a:lnTo>
                  <a:pt x="1812" y="798"/>
                </a:lnTo>
                <a:lnTo>
                  <a:pt x="1818" y="798"/>
                </a:lnTo>
                <a:lnTo>
                  <a:pt x="1812" y="798"/>
                </a:lnTo>
                <a:lnTo>
                  <a:pt x="1812" y="804"/>
                </a:lnTo>
                <a:lnTo>
                  <a:pt x="1806" y="804"/>
                </a:lnTo>
                <a:lnTo>
                  <a:pt x="1806" y="810"/>
                </a:lnTo>
                <a:lnTo>
                  <a:pt x="1812" y="810"/>
                </a:lnTo>
                <a:lnTo>
                  <a:pt x="1812" y="816"/>
                </a:lnTo>
                <a:lnTo>
                  <a:pt x="1818" y="816"/>
                </a:lnTo>
                <a:lnTo>
                  <a:pt x="1812" y="816"/>
                </a:lnTo>
                <a:lnTo>
                  <a:pt x="1818" y="816"/>
                </a:lnTo>
                <a:lnTo>
                  <a:pt x="1812" y="816"/>
                </a:lnTo>
                <a:lnTo>
                  <a:pt x="1812" y="822"/>
                </a:lnTo>
                <a:lnTo>
                  <a:pt x="1812" y="828"/>
                </a:lnTo>
                <a:lnTo>
                  <a:pt x="1818" y="828"/>
                </a:lnTo>
                <a:lnTo>
                  <a:pt x="1818" y="834"/>
                </a:lnTo>
                <a:lnTo>
                  <a:pt x="1818" y="840"/>
                </a:lnTo>
                <a:lnTo>
                  <a:pt x="1824" y="840"/>
                </a:lnTo>
                <a:lnTo>
                  <a:pt x="1824" y="846"/>
                </a:lnTo>
                <a:lnTo>
                  <a:pt x="1830" y="846"/>
                </a:lnTo>
                <a:lnTo>
                  <a:pt x="1830" y="852"/>
                </a:lnTo>
                <a:lnTo>
                  <a:pt x="1836" y="852"/>
                </a:lnTo>
                <a:lnTo>
                  <a:pt x="1836" y="858"/>
                </a:lnTo>
                <a:lnTo>
                  <a:pt x="1836" y="852"/>
                </a:lnTo>
                <a:lnTo>
                  <a:pt x="1830" y="852"/>
                </a:lnTo>
                <a:lnTo>
                  <a:pt x="1830" y="858"/>
                </a:lnTo>
                <a:lnTo>
                  <a:pt x="1830" y="864"/>
                </a:lnTo>
                <a:lnTo>
                  <a:pt x="1824" y="864"/>
                </a:lnTo>
                <a:lnTo>
                  <a:pt x="1824" y="870"/>
                </a:lnTo>
                <a:lnTo>
                  <a:pt x="1824" y="864"/>
                </a:lnTo>
                <a:lnTo>
                  <a:pt x="1824" y="870"/>
                </a:lnTo>
                <a:lnTo>
                  <a:pt x="1824" y="864"/>
                </a:lnTo>
                <a:lnTo>
                  <a:pt x="1824" y="870"/>
                </a:lnTo>
                <a:lnTo>
                  <a:pt x="1824" y="876"/>
                </a:lnTo>
                <a:lnTo>
                  <a:pt x="1824" y="870"/>
                </a:lnTo>
                <a:lnTo>
                  <a:pt x="1818" y="870"/>
                </a:lnTo>
                <a:lnTo>
                  <a:pt x="1818" y="864"/>
                </a:lnTo>
                <a:lnTo>
                  <a:pt x="1818" y="858"/>
                </a:lnTo>
                <a:lnTo>
                  <a:pt x="1818" y="864"/>
                </a:lnTo>
                <a:lnTo>
                  <a:pt x="1812" y="864"/>
                </a:lnTo>
                <a:lnTo>
                  <a:pt x="1806" y="864"/>
                </a:lnTo>
                <a:lnTo>
                  <a:pt x="1806" y="870"/>
                </a:lnTo>
                <a:lnTo>
                  <a:pt x="1800" y="870"/>
                </a:lnTo>
                <a:lnTo>
                  <a:pt x="1794" y="870"/>
                </a:lnTo>
                <a:lnTo>
                  <a:pt x="1794" y="864"/>
                </a:lnTo>
                <a:lnTo>
                  <a:pt x="1788" y="858"/>
                </a:lnTo>
                <a:lnTo>
                  <a:pt x="1788" y="864"/>
                </a:lnTo>
                <a:lnTo>
                  <a:pt x="1788" y="870"/>
                </a:lnTo>
                <a:lnTo>
                  <a:pt x="1788" y="876"/>
                </a:lnTo>
                <a:lnTo>
                  <a:pt x="1788" y="882"/>
                </a:lnTo>
                <a:lnTo>
                  <a:pt x="1794" y="882"/>
                </a:lnTo>
                <a:lnTo>
                  <a:pt x="1794" y="888"/>
                </a:lnTo>
                <a:lnTo>
                  <a:pt x="1788" y="888"/>
                </a:lnTo>
                <a:lnTo>
                  <a:pt x="1782" y="888"/>
                </a:lnTo>
                <a:lnTo>
                  <a:pt x="1782" y="882"/>
                </a:lnTo>
                <a:lnTo>
                  <a:pt x="1776" y="882"/>
                </a:lnTo>
                <a:lnTo>
                  <a:pt x="1776" y="888"/>
                </a:lnTo>
                <a:lnTo>
                  <a:pt x="1776" y="882"/>
                </a:lnTo>
                <a:lnTo>
                  <a:pt x="1776" y="888"/>
                </a:lnTo>
                <a:lnTo>
                  <a:pt x="1770" y="888"/>
                </a:lnTo>
                <a:lnTo>
                  <a:pt x="1764" y="888"/>
                </a:lnTo>
                <a:lnTo>
                  <a:pt x="1758" y="888"/>
                </a:lnTo>
                <a:lnTo>
                  <a:pt x="1752" y="888"/>
                </a:lnTo>
                <a:lnTo>
                  <a:pt x="1752" y="894"/>
                </a:lnTo>
                <a:lnTo>
                  <a:pt x="1746" y="894"/>
                </a:lnTo>
                <a:lnTo>
                  <a:pt x="1740" y="894"/>
                </a:lnTo>
                <a:lnTo>
                  <a:pt x="1740" y="888"/>
                </a:lnTo>
                <a:lnTo>
                  <a:pt x="1734" y="888"/>
                </a:lnTo>
                <a:lnTo>
                  <a:pt x="1734" y="894"/>
                </a:lnTo>
                <a:lnTo>
                  <a:pt x="1728" y="894"/>
                </a:lnTo>
                <a:lnTo>
                  <a:pt x="1728" y="888"/>
                </a:lnTo>
                <a:lnTo>
                  <a:pt x="1728" y="894"/>
                </a:lnTo>
                <a:lnTo>
                  <a:pt x="1722" y="894"/>
                </a:lnTo>
                <a:lnTo>
                  <a:pt x="1722" y="900"/>
                </a:lnTo>
                <a:lnTo>
                  <a:pt x="1722" y="894"/>
                </a:lnTo>
                <a:lnTo>
                  <a:pt x="1722" y="888"/>
                </a:lnTo>
                <a:lnTo>
                  <a:pt x="1716" y="888"/>
                </a:lnTo>
                <a:lnTo>
                  <a:pt x="1716" y="894"/>
                </a:lnTo>
                <a:lnTo>
                  <a:pt x="1722" y="894"/>
                </a:lnTo>
                <a:lnTo>
                  <a:pt x="1716" y="894"/>
                </a:lnTo>
                <a:lnTo>
                  <a:pt x="1710" y="894"/>
                </a:lnTo>
                <a:lnTo>
                  <a:pt x="1710" y="888"/>
                </a:lnTo>
                <a:lnTo>
                  <a:pt x="1710" y="894"/>
                </a:lnTo>
                <a:lnTo>
                  <a:pt x="1704" y="894"/>
                </a:lnTo>
                <a:lnTo>
                  <a:pt x="1704" y="900"/>
                </a:lnTo>
                <a:lnTo>
                  <a:pt x="1704" y="894"/>
                </a:lnTo>
                <a:lnTo>
                  <a:pt x="1698" y="900"/>
                </a:lnTo>
                <a:lnTo>
                  <a:pt x="1698" y="894"/>
                </a:lnTo>
                <a:lnTo>
                  <a:pt x="1698" y="900"/>
                </a:lnTo>
                <a:lnTo>
                  <a:pt x="1698" y="894"/>
                </a:lnTo>
                <a:lnTo>
                  <a:pt x="1698" y="900"/>
                </a:lnTo>
                <a:lnTo>
                  <a:pt x="1692" y="900"/>
                </a:lnTo>
                <a:lnTo>
                  <a:pt x="1692" y="894"/>
                </a:lnTo>
                <a:lnTo>
                  <a:pt x="1686" y="894"/>
                </a:lnTo>
                <a:lnTo>
                  <a:pt x="1686" y="888"/>
                </a:lnTo>
                <a:lnTo>
                  <a:pt x="1680" y="888"/>
                </a:lnTo>
                <a:lnTo>
                  <a:pt x="1680" y="894"/>
                </a:lnTo>
                <a:lnTo>
                  <a:pt x="1674" y="894"/>
                </a:lnTo>
                <a:lnTo>
                  <a:pt x="1668" y="894"/>
                </a:lnTo>
                <a:lnTo>
                  <a:pt x="1668" y="888"/>
                </a:lnTo>
                <a:lnTo>
                  <a:pt x="1662" y="888"/>
                </a:lnTo>
                <a:lnTo>
                  <a:pt x="1662" y="894"/>
                </a:lnTo>
                <a:lnTo>
                  <a:pt x="1662" y="888"/>
                </a:lnTo>
                <a:lnTo>
                  <a:pt x="1662" y="894"/>
                </a:lnTo>
                <a:lnTo>
                  <a:pt x="1656" y="894"/>
                </a:lnTo>
                <a:lnTo>
                  <a:pt x="1656" y="888"/>
                </a:lnTo>
                <a:lnTo>
                  <a:pt x="1656" y="894"/>
                </a:lnTo>
                <a:lnTo>
                  <a:pt x="1650" y="894"/>
                </a:lnTo>
                <a:lnTo>
                  <a:pt x="1650" y="888"/>
                </a:lnTo>
                <a:lnTo>
                  <a:pt x="1656" y="888"/>
                </a:lnTo>
                <a:lnTo>
                  <a:pt x="1662" y="888"/>
                </a:lnTo>
                <a:lnTo>
                  <a:pt x="1656" y="888"/>
                </a:lnTo>
                <a:lnTo>
                  <a:pt x="1650" y="888"/>
                </a:lnTo>
                <a:lnTo>
                  <a:pt x="1656" y="888"/>
                </a:lnTo>
                <a:lnTo>
                  <a:pt x="1656" y="882"/>
                </a:lnTo>
                <a:lnTo>
                  <a:pt x="1656" y="888"/>
                </a:lnTo>
                <a:lnTo>
                  <a:pt x="1650" y="888"/>
                </a:lnTo>
                <a:lnTo>
                  <a:pt x="1650" y="882"/>
                </a:lnTo>
                <a:lnTo>
                  <a:pt x="1650" y="876"/>
                </a:lnTo>
                <a:lnTo>
                  <a:pt x="1644" y="876"/>
                </a:lnTo>
                <a:lnTo>
                  <a:pt x="1644" y="870"/>
                </a:lnTo>
                <a:lnTo>
                  <a:pt x="1644" y="876"/>
                </a:lnTo>
                <a:lnTo>
                  <a:pt x="1650" y="876"/>
                </a:lnTo>
                <a:lnTo>
                  <a:pt x="1644" y="876"/>
                </a:lnTo>
                <a:lnTo>
                  <a:pt x="1650" y="876"/>
                </a:lnTo>
                <a:lnTo>
                  <a:pt x="1644" y="876"/>
                </a:lnTo>
                <a:lnTo>
                  <a:pt x="1650" y="876"/>
                </a:lnTo>
                <a:lnTo>
                  <a:pt x="1650" y="870"/>
                </a:lnTo>
                <a:lnTo>
                  <a:pt x="1650" y="876"/>
                </a:lnTo>
                <a:lnTo>
                  <a:pt x="1650" y="870"/>
                </a:lnTo>
                <a:lnTo>
                  <a:pt x="1650" y="864"/>
                </a:lnTo>
                <a:lnTo>
                  <a:pt x="1644" y="864"/>
                </a:lnTo>
                <a:lnTo>
                  <a:pt x="1650" y="864"/>
                </a:lnTo>
                <a:lnTo>
                  <a:pt x="1644" y="864"/>
                </a:lnTo>
                <a:lnTo>
                  <a:pt x="1650" y="864"/>
                </a:lnTo>
                <a:lnTo>
                  <a:pt x="1644" y="864"/>
                </a:lnTo>
                <a:lnTo>
                  <a:pt x="1644" y="858"/>
                </a:lnTo>
                <a:lnTo>
                  <a:pt x="1644" y="852"/>
                </a:lnTo>
                <a:lnTo>
                  <a:pt x="1650" y="852"/>
                </a:lnTo>
                <a:lnTo>
                  <a:pt x="1656" y="852"/>
                </a:lnTo>
                <a:lnTo>
                  <a:pt x="1662" y="852"/>
                </a:lnTo>
                <a:lnTo>
                  <a:pt x="1668" y="852"/>
                </a:lnTo>
                <a:lnTo>
                  <a:pt x="1662" y="852"/>
                </a:lnTo>
                <a:lnTo>
                  <a:pt x="1668" y="852"/>
                </a:lnTo>
                <a:lnTo>
                  <a:pt x="1674" y="852"/>
                </a:lnTo>
                <a:lnTo>
                  <a:pt x="1668" y="852"/>
                </a:lnTo>
                <a:lnTo>
                  <a:pt x="1668" y="846"/>
                </a:lnTo>
                <a:lnTo>
                  <a:pt x="1674" y="846"/>
                </a:lnTo>
                <a:lnTo>
                  <a:pt x="1680" y="846"/>
                </a:lnTo>
                <a:lnTo>
                  <a:pt x="1686" y="846"/>
                </a:lnTo>
                <a:lnTo>
                  <a:pt x="1686" y="840"/>
                </a:lnTo>
                <a:lnTo>
                  <a:pt x="1692" y="840"/>
                </a:lnTo>
                <a:lnTo>
                  <a:pt x="1698" y="840"/>
                </a:lnTo>
                <a:lnTo>
                  <a:pt x="1698" y="834"/>
                </a:lnTo>
                <a:lnTo>
                  <a:pt x="1704" y="834"/>
                </a:lnTo>
                <a:lnTo>
                  <a:pt x="1704" y="840"/>
                </a:lnTo>
                <a:lnTo>
                  <a:pt x="1710" y="840"/>
                </a:lnTo>
                <a:lnTo>
                  <a:pt x="1710" y="834"/>
                </a:lnTo>
                <a:lnTo>
                  <a:pt x="1710" y="840"/>
                </a:lnTo>
                <a:lnTo>
                  <a:pt x="1710" y="834"/>
                </a:lnTo>
                <a:lnTo>
                  <a:pt x="1716" y="834"/>
                </a:lnTo>
                <a:lnTo>
                  <a:pt x="1710" y="834"/>
                </a:lnTo>
                <a:lnTo>
                  <a:pt x="1716" y="834"/>
                </a:lnTo>
                <a:lnTo>
                  <a:pt x="1716" y="840"/>
                </a:lnTo>
                <a:lnTo>
                  <a:pt x="1722" y="840"/>
                </a:lnTo>
                <a:lnTo>
                  <a:pt x="1722" y="846"/>
                </a:lnTo>
                <a:lnTo>
                  <a:pt x="1728" y="846"/>
                </a:lnTo>
                <a:lnTo>
                  <a:pt x="1734" y="846"/>
                </a:lnTo>
                <a:lnTo>
                  <a:pt x="1740" y="846"/>
                </a:lnTo>
                <a:lnTo>
                  <a:pt x="1746" y="846"/>
                </a:lnTo>
                <a:lnTo>
                  <a:pt x="1752" y="846"/>
                </a:lnTo>
                <a:lnTo>
                  <a:pt x="1758" y="846"/>
                </a:lnTo>
                <a:lnTo>
                  <a:pt x="1764" y="846"/>
                </a:lnTo>
                <a:lnTo>
                  <a:pt x="1764" y="840"/>
                </a:lnTo>
                <a:lnTo>
                  <a:pt x="1770" y="840"/>
                </a:lnTo>
                <a:lnTo>
                  <a:pt x="1770" y="834"/>
                </a:lnTo>
                <a:lnTo>
                  <a:pt x="1764" y="834"/>
                </a:lnTo>
                <a:lnTo>
                  <a:pt x="1770" y="834"/>
                </a:lnTo>
                <a:lnTo>
                  <a:pt x="1764" y="834"/>
                </a:lnTo>
                <a:lnTo>
                  <a:pt x="1764" y="828"/>
                </a:lnTo>
                <a:lnTo>
                  <a:pt x="1758" y="828"/>
                </a:lnTo>
                <a:lnTo>
                  <a:pt x="1758" y="822"/>
                </a:lnTo>
                <a:lnTo>
                  <a:pt x="1752" y="822"/>
                </a:lnTo>
                <a:lnTo>
                  <a:pt x="1752" y="816"/>
                </a:lnTo>
                <a:lnTo>
                  <a:pt x="1746" y="816"/>
                </a:lnTo>
                <a:lnTo>
                  <a:pt x="1746" y="810"/>
                </a:lnTo>
                <a:lnTo>
                  <a:pt x="1740" y="810"/>
                </a:lnTo>
                <a:lnTo>
                  <a:pt x="1734" y="810"/>
                </a:lnTo>
                <a:lnTo>
                  <a:pt x="1734" y="804"/>
                </a:lnTo>
                <a:lnTo>
                  <a:pt x="1734" y="810"/>
                </a:lnTo>
                <a:lnTo>
                  <a:pt x="1734" y="804"/>
                </a:lnTo>
                <a:lnTo>
                  <a:pt x="1728" y="804"/>
                </a:lnTo>
                <a:lnTo>
                  <a:pt x="1728" y="798"/>
                </a:lnTo>
                <a:lnTo>
                  <a:pt x="1734" y="798"/>
                </a:lnTo>
                <a:lnTo>
                  <a:pt x="1734" y="792"/>
                </a:lnTo>
                <a:lnTo>
                  <a:pt x="1740" y="792"/>
                </a:lnTo>
                <a:lnTo>
                  <a:pt x="1740" y="786"/>
                </a:lnTo>
                <a:lnTo>
                  <a:pt x="1734" y="786"/>
                </a:lnTo>
                <a:lnTo>
                  <a:pt x="1740" y="786"/>
                </a:lnTo>
                <a:lnTo>
                  <a:pt x="1740" y="780"/>
                </a:lnTo>
                <a:lnTo>
                  <a:pt x="1746" y="780"/>
                </a:lnTo>
                <a:lnTo>
                  <a:pt x="1740" y="780"/>
                </a:lnTo>
                <a:lnTo>
                  <a:pt x="1734" y="780"/>
                </a:lnTo>
                <a:lnTo>
                  <a:pt x="1728" y="780"/>
                </a:lnTo>
                <a:lnTo>
                  <a:pt x="1728" y="786"/>
                </a:lnTo>
                <a:lnTo>
                  <a:pt x="1722" y="786"/>
                </a:lnTo>
                <a:lnTo>
                  <a:pt x="1716" y="786"/>
                </a:lnTo>
                <a:lnTo>
                  <a:pt x="1716" y="792"/>
                </a:lnTo>
                <a:lnTo>
                  <a:pt x="1716" y="786"/>
                </a:lnTo>
                <a:lnTo>
                  <a:pt x="1716" y="792"/>
                </a:lnTo>
                <a:lnTo>
                  <a:pt x="1710" y="792"/>
                </a:lnTo>
                <a:lnTo>
                  <a:pt x="1704" y="786"/>
                </a:lnTo>
                <a:lnTo>
                  <a:pt x="1704" y="792"/>
                </a:lnTo>
                <a:lnTo>
                  <a:pt x="1704" y="786"/>
                </a:lnTo>
                <a:lnTo>
                  <a:pt x="1704" y="792"/>
                </a:lnTo>
                <a:lnTo>
                  <a:pt x="1710" y="792"/>
                </a:lnTo>
                <a:lnTo>
                  <a:pt x="1704" y="792"/>
                </a:lnTo>
                <a:lnTo>
                  <a:pt x="1710" y="792"/>
                </a:lnTo>
                <a:lnTo>
                  <a:pt x="1704" y="792"/>
                </a:lnTo>
                <a:lnTo>
                  <a:pt x="1710" y="792"/>
                </a:lnTo>
                <a:lnTo>
                  <a:pt x="1710" y="798"/>
                </a:lnTo>
                <a:lnTo>
                  <a:pt x="1710" y="792"/>
                </a:lnTo>
                <a:lnTo>
                  <a:pt x="1710" y="798"/>
                </a:lnTo>
                <a:lnTo>
                  <a:pt x="1716" y="798"/>
                </a:lnTo>
                <a:lnTo>
                  <a:pt x="1716" y="792"/>
                </a:lnTo>
                <a:lnTo>
                  <a:pt x="1710" y="792"/>
                </a:lnTo>
                <a:lnTo>
                  <a:pt x="1716" y="792"/>
                </a:lnTo>
                <a:lnTo>
                  <a:pt x="1716" y="798"/>
                </a:lnTo>
                <a:lnTo>
                  <a:pt x="1722" y="798"/>
                </a:lnTo>
                <a:lnTo>
                  <a:pt x="1728" y="798"/>
                </a:lnTo>
                <a:lnTo>
                  <a:pt x="1722" y="798"/>
                </a:lnTo>
                <a:lnTo>
                  <a:pt x="1722" y="804"/>
                </a:lnTo>
                <a:lnTo>
                  <a:pt x="1728" y="804"/>
                </a:lnTo>
                <a:lnTo>
                  <a:pt x="1722" y="804"/>
                </a:lnTo>
                <a:lnTo>
                  <a:pt x="1716" y="804"/>
                </a:lnTo>
                <a:lnTo>
                  <a:pt x="1710" y="804"/>
                </a:lnTo>
                <a:lnTo>
                  <a:pt x="1710" y="810"/>
                </a:lnTo>
                <a:lnTo>
                  <a:pt x="1704" y="810"/>
                </a:lnTo>
                <a:lnTo>
                  <a:pt x="1698" y="810"/>
                </a:lnTo>
                <a:lnTo>
                  <a:pt x="1704" y="810"/>
                </a:lnTo>
                <a:lnTo>
                  <a:pt x="1704" y="804"/>
                </a:lnTo>
                <a:lnTo>
                  <a:pt x="1698" y="804"/>
                </a:lnTo>
                <a:lnTo>
                  <a:pt x="1698" y="798"/>
                </a:lnTo>
                <a:lnTo>
                  <a:pt x="1692" y="798"/>
                </a:lnTo>
                <a:lnTo>
                  <a:pt x="1698" y="798"/>
                </a:lnTo>
                <a:lnTo>
                  <a:pt x="1698" y="792"/>
                </a:lnTo>
                <a:lnTo>
                  <a:pt x="1698" y="798"/>
                </a:lnTo>
                <a:lnTo>
                  <a:pt x="1698" y="792"/>
                </a:lnTo>
                <a:lnTo>
                  <a:pt x="1704" y="792"/>
                </a:lnTo>
                <a:lnTo>
                  <a:pt x="1698" y="792"/>
                </a:lnTo>
                <a:lnTo>
                  <a:pt x="1704" y="792"/>
                </a:lnTo>
                <a:lnTo>
                  <a:pt x="1698" y="792"/>
                </a:lnTo>
                <a:lnTo>
                  <a:pt x="1692" y="792"/>
                </a:lnTo>
                <a:lnTo>
                  <a:pt x="1692" y="786"/>
                </a:lnTo>
                <a:lnTo>
                  <a:pt x="1686" y="786"/>
                </a:lnTo>
                <a:lnTo>
                  <a:pt x="1686" y="792"/>
                </a:lnTo>
                <a:lnTo>
                  <a:pt x="1686" y="786"/>
                </a:lnTo>
                <a:lnTo>
                  <a:pt x="1686" y="792"/>
                </a:lnTo>
                <a:lnTo>
                  <a:pt x="1686" y="786"/>
                </a:lnTo>
                <a:lnTo>
                  <a:pt x="1692" y="786"/>
                </a:lnTo>
                <a:lnTo>
                  <a:pt x="1686" y="786"/>
                </a:lnTo>
                <a:lnTo>
                  <a:pt x="1692" y="786"/>
                </a:lnTo>
                <a:lnTo>
                  <a:pt x="1686" y="786"/>
                </a:lnTo>
                <a:lnTo>
                  <a:pt x="1692" y="786"/>
                </a:lnTo>
                <a:lnTo>
                  <a:pt x="1686" y="786"/>
                </a:lnTo>
                <a:lnTo>
                  <a:pt x="1692" y="786"/>
                </a:lnTo>
                <a:lnTo>
                  <a:pt x="1692" y="780"/>
                </a:lnTo>
                <a:lnTo>
                  <a:pt x="1686" y="780"/>
                </a:lnTo>
                <a:lnTo>
                  <a:pt x="1686" y="786"/>
                </a:lnTo>
                <a:lnTo>
                  <a:pt x="1686" y="780"/>
                </a:lnTo>
                <a:lnTo>
                  <a:pt x="1686" y="786"/>
                </a:lnTo>
                <a:lnTo>
                  <a:pt x="1686" y="780"/>
                </a:lnTo>
                <a:lnTo>
                  <a:pt x="1686" y="786"/>
                </a:lnTo>
                <a:lnTo>
                  <a:pt x="1680" y="786"/>
                </a:lnTo>
                <a:lnTo>
                  <a:pt x="1680" y="792"/>
                </a:lnTo>
                <a:lnTo>
                  <a:pt x="1674" y="792"/>
                </a:lnTo>
                <a:lnTo>
                  <a:pt x="1674" y="798"/>
                </a:lnTo>
                <a:lnTo>
                  <a:pt x="1668" y="798"/>
                </a:lnTo>
                <a:lnTo>
                  <a:pt x="1674" y="798"/>
                </a:lnTo>
                <a:lnTo>
                  <a:pt x="1674" y="792"/>
                </a:lnTo>
                <a:lnTo>
                  <a:pt x="1668" y="792"/>
                </a:lnTo>
                <a:lnTo>
                  <a:pt x="1668" y="798"/>
                </a:lnTo>
                <a:lnTo>
                  <a:pt x="1674" y="798"/>
                </a:lnTo>
                <a:lnTo>
                  <a:pt x="1668" y="798"/>
                </a:lnTo>
                <a:lnTo>
                  <a:pt x="1674" y="798"/>
                </a:lnTo>
                <a:lnTo>
                  <a:pt x="1674" y="804"/>
                </a:lnTo>
                <a:lnTo>
                  <a:pt x="1668" y="804"/>
                </a:lnTo>
                <a:lnTo>
                  <a:pt x="1674" y="804"/>
                </a:lnTo>
                <a:lnTo>
                  <a:pt x="1668" y="804"/>
                </a:lnTo>
                <a:lnTo>
                  <a:pt x="1674" y="804"/>
                </a:lnTo>
                <a:lnTo>
                  <a:pt x="1668" y="804"/>
                </a:lnTo>
                <a:lnTo>
                  <a:pt x="1668" y="810"/>
                </a:lnTo>
                <a:lnTo>
                  <a:pt x="1662" y="810"/>
                </a:lnTo>
                <a:lnTo>
                  <a:pt x="1662" y="816"/>
                </a:lnTo>
                <a:lnTo>
                  <a:pt x="1662" y="810"/>
                </a:lnTo>
                <a:lnTo>
                  <a:pt x="1662" y="816"/>
                </a:lnTo>
                <a:lnTo>
                  <a:pt x="1662" y="822"/>
                </a:lnTo>
                <a:lnTo>
                  <a:pt x="1656" y="822"/>
                </a:lnTo>
                <a:lnTo>
                  <a:pt x="1656" y="828"/>
                </a:lnTo>
                <a:lnTo>
                  <a:pt x="1656" y="834"/>
                </a:lnTo>
                <a:close/>
                <a:moveTo>
                  <a:pt x="18" y="450"/>
                </a:moveTo>
                <a:lnTo>
                  <a:pt x="18" y="456"/>
                </a:lnTo>
                <a:lnTo>
                  <a:pt x="24" y="456"/>
                </a:lnTo>
                <a:lnTo>
                  <a:pt x="30" y="462"/>
                </a:lnTo>
                <a:lnTo>
                  <a:pt x="36" y="462"/>
                </a:lnTo>
                <a:lnTo>
                  <a:pt x="36" y="468"/>
                </a:lnTo>
                <a:lnTo>
                  <a:pt x="42" y="468"/>
                </a:lnTo>
                <a:lnTo>
                  <a:pt x="42" y="474"/>
                </a:lnTo>
                <a:lnTo>
                  <a:pt x="42" y="480"/>
                </a:lnTo>
                <a:lnTo>
                  <a:pt x="42" y="486"/>
                </a:lnTo>
                <a:lnTo>
                  <a:pt x="36" y="486"/>
                </a:lnTo>
                <a:lnTo>
                  <a:pt x="42" y="486"/>
                </a:lnTo>
                <a:lnTo>
                  <a:pt x="42" y="492"/>
                </a:lnTo>
                <a:lnTo>
                  <a:pt x="48" y="492"/>
                </a:lnTo>
                <a:lnTo>
                  <a:pt x="42" y="492"/>
                </a:lnTo>
                <a:lnTo>
                  <a:pt x="48" y="492"/>
                </a:lnTo>
                <a:lnTo>
                  <a:pt x="48" y="486"/>
                </a:lnTo>
                <a:lnTo>
                  <a:pt x="42" y="486"/>
                </a:lnTo>
                <a:lnTo>
                  <a:pt x="48" y="486"/>
                </a:lnTo>
                <a:lnTo>
                  <a:pt x="42" y="486"/>
                </a:lnTo>
                <a:lnTo>
                  <a:pt x="48" y="486"/>
                </a:lnTo>
                <a:lnTo>
                  <a:pt x="48" y="480"/>
                </a:lnTo>
                <a:lnTo>
                  <a:pt x="42" y="480"/>
                </a:lnTo>
                <a:lnTo>
                  <a:pt x="48" y="474"/>
                </a:lnTo>
                <a:lnTo>
                  <a:pt x="48" y="480"/>
                </a:lnTo>
                <a:lnTo>
                  <a:pt x="48" y="474"/>
                </a:lnTo>
                <a:lnTo>
                  <a:pt x="48" y="480"/>
                </a:lnTo>
                <a:lnTo>
                  <a:pt x="54" y="480"/>
                </a:lnTo>
                <a:lnTo>
                  <a:pt x="60" y="480"/>
                </a:lnTo>
                <a:lnTo>
                  <a:pt x="54" y="480"/>
                </a:lnTo>
                <a:lnTo>
                  <a:pt x="60" y="480"/>
                </a:lnTo>
                <a:lnTo>
                  <a:pt x="66" y="480"/>
                </a:lnTo>
                <a:lnTo>
                  <a:pt x="66" y="486"/>
                </a:lnTo>
                <a:lnTo>
                  <a:pt x="72" y="486"/>
                </a:lnTo>
                <a:lnTo>
                  <a:pt x="72" y="492"/>
                </a:lnTo>
                <a:lnTo>
                  <a:pt x="78" y="492"/>
                </a:lnTo>
                <a:lnTo>
                  <a:pt x="78" y="498"/>
                </a:lnTo>
                <a:lnTo>
                  <a:pt x="78" y="492"/>
                </a:lnTo>
                <a:lnTo>
                  <a:pt x="78" y="498"/>
                </a:lnTo>
                <a:lnTo>
                  <a:pt x="72" y="498"/>
                </a:lnTo>
                <a:lnTo>
                  <a:pt x="72" y="504"/>
                </a:lnTo>
                <a:lnTo>
                  <a:pt x="66" y="504"/>
                </a:lnTo>
                <a:lnTo>
                  <a:pt x="72" y="504"/>
                </a:lnTo>
                <a:lnTo>
                  <a:pt x="72" y="510"/>
                </a:lnTo>
                <a:lnTo>
                  <a:pt x="66" y="510"/>
                </a:lnTo>
                <a:lnTo>
                  <a:pt x="60" y="510"/>
                </a:lnTo>
                <a:lnTo>
                  <a:pt x="66" y="510"/>
                </a:lnTo>
                <a:lnTo>
                  <a:pt x="60" y="510"/>
                </a:lnTo>
                <a:lnTo>
                  <a:pt x="66" y="510"/>
                </a:lnTo>
                <a:lnTo>
                  <a:pt x="60" y="510"/>
                </a:lnTo>
                <a:lnTo>
                  <a:pt x="60" y="504"/>
                </a:lnTo>
                <a:lnTo>
                  <a:pt x="54" y="504"/>
                </a:lnTo>
                <a:lnTo>
                  <a:pt x="60" y="504"/>
                </a:lnTo>
                <a:lnTo>
                  <a:pt x="60" y="510"/>
                </a:lnTo>
                <a:lnTo>
                  <a:pt x="60" y="516"/>
                </a:lnTo>
                <a:lnTo>
                  <a:pt x="60" y="522"/>
                </a:lnTo>
                <a:lnTo>
                  <a:pt x="54" y="522"/>
                </a:lnTo>
                <a:lnTo>
                  <a:pt x="54" y="528"/>
                </a:lnTo>
                <a:lnTo>
                  <a:pt x="60" y="528"/>
                </a:lnTo>
                <a:lnTo>
                  <a:pt x="54" y="528"/>
                </a:lnTo>
                <a:lnTo>
                  <a:pt x="60" y="528"/>
                </a:lnTo>
                <a:lnTo>
                  <a:pt x="54" y="528"/>
                </a:lnTo>
                <a:lnTo>
                  <a:pt x="54" y="534"/>
                </a:lnTo>
                <a:lnTo>
                  <a:pt x="54" y="528"/>
                </a:lnTo>
                <a:lnTo>
                  <a:pt x="48" y="528"/>
                </a:lnTo>
                <a:lnTo>
                  <a:pt x="42" y="528"/>
                </a:lnTo>
                <a:lnTo>
                  <a:pt x="42" y="522"/>
                </a:lnTo>
                <a:lnTo>
                  <a:pt x="36" y="522"/>
                </a:lnTo>
                <a:lnTo>
                  <a:pt x="30" y="516"/>
                </a:lnTo>
                <a:lnTo>
                  <a:pt x="30" y="510"/>
                </a:lnTo>
                <a:lnTo>
                  <a:pt x="24" y="510"/>
                </a:lnTo>
                <a:lnTo>
                  <a:pt x="30" y="510"/>
                </a:lnTo>
                <a:lnTo>
                  <a:pt x="24" y="510"/>
                </a:lnTo>
                <a:lnTo>
                  <a:pt x="24" y="504"/>
                </a:lnTo>
                <a:lnTo>
                  <a:pt x="24" y="510"/>
                </a:lnTo>
                <a:lnTo>
                  <a:pt x="18" y="510"/>
                </a:lnTo>
                <a:lnTo>
                  <a:pt x="12" y="510"/>
                </a:lnTo>
                <a:lnTo>
                  <a:pt x="12" y="504"/>
                </a:lnTo>
                <a:lnTo>
                  <a:pt x="6" y="504"/>
                </a:lnTo>
                <a:lnTo>
                  <a:pt x="6" y="498"/>
                </a:lnTo>
                <a:lnTo>
                  <a:pt x="12" y="498"/>
                </a:lnTo>
                <a:lnTo>
                  <a:pt x="12" y="492"/>
                </a:lnTo>
                <a:lnTo>
                  <a:pt x="6" y="492"/>
                </a:lnTo>
                <a:lnTo>
                  <a:pt x="6" y="498"/>
                </a:lnTo>
                <a:lnTo>
                  <a:pt x="6" y="492"/>
                </a:lnTo>
                <a:lnTo>
                  <a:pt x="6" y="498"/>
                </a:lnTo>
                <a:lnTo>
                  <a:pt x="6" y="492"/>
                </a:lnTo>
                <a:lnTo>
                  <a:pt x="6" y="498"/>
                </a:lnTo>
                <a:lnTo>
                  <a:pt x="0" y="498"/>
                </a:lnTo>
                <a:lnTo>
                  <a:pt x="0" y="504"/>
                </a:lnTo>
                <a:lnTo>
                  <a:pt x="6" y="504"/>
                </a:lnTo>
                <a:lnTo>
                  <a:pt x="0" y="504"/>
                </a:lnTo>
                <a:lnTo>
                  <a:pt x="6" y="504"/>
                </a:lnTo>
                <a:lnTo>
                  <a:pt x="6" y="510"/>
                </a:lnTo>
                <a:lnTo>
                  <a:pt x="0" y="510"/>
                </a:lnTo>
                <a:lnTo>
                  <a:pt x="0" y="516"/>
                </a:lnTo>
                <a:lnTo>
                  <a:pt x="0" y="462"/>
                </a:lnTo>
                <a:lnTo>
                  <a:pt x="0" y="438"/>
                </a:lnTo>
                <a:lnTo>
                  <a:pt x="6" y="438"/>
                </a:lnTo>
                <a:lnTo>
                  <a:pt x="6" y="444"/>
                </a:lnTo>
                <a:lnTo>
                  <a:pt x="12" y="444"/>
                </a:lnTo>
                <a:lnTo>
                  <a:pt x="12" y="450"/>
                </a:lnTo>
                <a:lnTo>
                  <a:pt x="18" y="450"/>
                </a:lnTo>
                <a:close/>
                <a:moveTo>
                  <a:pt x="1692" y="792"/>
                </a:moveTo>
                <a:lnTo>
                  <a:pt x="1698" y="792"/>
                </a:lnTo>
                <a:lnTo>
                  <a:pt x="1692" y="792"/>
                </a:lnTo>
                <a:close/>
                <a:moveTo>
                  <a:pt x="1638" y="858"/>
                </a:moveTo>
                <a:lnTo>
                  <a:pt x="1644" y="858"/>
                </a:lnTo>
                <a:lnTo>
                  <a:pt x="1638" y="858"/>
                </a:lnTo>
                <a:close/>
                <a:moveTo>
                  <a:pt x="1608" y="876"/>
                </a:moveTo>
                <a:lnTo>
                  <a:pt x="1614" y="876"/>
                </a:lnTo>
                <a:lnTo>
                  <a:pt x="1620" y="876"/>
                </a:lnTo>
                <a:lnTo>
                  <a:pt x="1620" y="882"/>
                </a:lnTo>
                <a:lnTo>
                  <a:pt x="1620" y="888"/>
                </a:lnTo>
                <a:lnTo>
                  <a:pt x="1620" y="882"/>
                </a:lnTo>
                <a:lnTo>
                  <a:pt x="1620" y="888"/>
                </a:lnTo>
                <a:lnTo>
                  <a:pt x="1620" y="882"/>
                </a:lnTo>
                <a:lnTo>
                  <a:pt x="1614" y="882"/>
                </a:lnTo>
                <a:lnTo>
                  <a:pt x="1620" y="882"/>
                </a:lnTo>
                <a:lnTo>
                  <a:pt x="1614" y="882"/>
                </a:lnTo>
                <a:lnTo>
                  <a:pt x="1614" y="888"/>
                </a:lnTo>
                <a:lnTo>
                  <a:pt x="1620" y="888"/>
                </a:lnTo>
                <a:lnTo>
                  <a:pt x="1620" y="894"/>
                </a:lnTo>
                <a:lnTo>
                  <a:pt x="1620" y="888"/>
                </a:lnTo>
                <a:lnTo>
                  <a:pt x="1620" y="894"/>
                </a:lnTo>
                <a:lnTo>
                  <a:pt x="1620" y="888"/>
                </a:lnTo>
                <a:lnTo>
                  <a:pt x="1620" y="894"/>
                </a:lnTo>
                <a:lnTo>
                  <a:pt x="1614" y="894"/>
                </a:lnTo>
                <a:lnTo>
                  <a:pt x="1614" y="888"/>
                </a:lnTo>
                <a:lnTo>
                  <a:pt x="1614" y="894"/>
                </a:lnTo>
                <a:lnTo>
                  <a:pt x="1614" y="888"/>
                </a:lnTo>
                <a:lnTo>
                  <a:pt x="1608" y="888"/>
                </a:lnTo>
                <a:lnTo>
                  <a:pt x="1608" y="894"/>
                </a:lnTo>
                <a:lnTo>
                  <a:pt x="1608" y="888"/>
                </a:lnTo>
                <a:lnTo>
                  <a:pt x="1608" y="882"/>
                </a:lnTo>
                <a:lnTo>
                  <a:pt x="1602" y="882"/>
                </a:lnTo>
                <a:lnTo>
                  <a:pt x="1602" y="876"/>
                </a:lnTo>
                <a:lnTo>
                  <a:pt x="1602" y="882"/>
                </a:lnTo>
                <a:lnTo>
                  <a:pt x="1602" y="876"/>
                </a:lnTo>
                <a:lnTo>
                  <a:pt x="1608" y="876"/>
                </a:lnTo>
                <a:close/>
                <a:moveTo>
                  <a:pt x="1650" y="870"/>
                </a:moveTo>
                <a:lnTo>
                  <a:pt x="1650" y="876"/>
                </a:lnTo>
                <a:lnTo>
                  <a:pt x="1651" y="876"/>
                </a:lnTo>
                <a:lnTo>
                  <a:pt x="1650" y="870"/>
                </a:lnTo>
                <a:close/>
                <a:moveTo>
                  <a:pt x="1548" y="798"/>
                </a:moveTo>
                <a:lnTo>
                  <a:pt x="1554" y="798"/>
                </a:lnTo>
                <a:lnTo>
                  <a:pt x="1554" y="804"/>
                </a:lnTo>
                <a:lnTo>
                  <a:pt x="1548" y="804"/>
                </a:lnTo>
                <a:lnTo>
                  <a:pt x="1548" y="798"/>
                </a:lnTo>
                <a:close/>
                <a:moveTo>
                  <a:pt x="1548" y="804"/>
                </a:moveTo>
                <a:lnTo>
                  <a:pt x="1548" y="810"/>
                </a:lnTo>
                <a:lnTo>
                  <a:pt x="1549" y="810"/>
                </a:lnTo>
                <a:lnTo>
                  <a:pt x="1548" y="804"/>
                </a:lnTo>
                <a:close/>
                <a:moveTo>
                  <a:pt x="1566" y="822"/>
                </a:moveTo>
                <a:lnTo>
                  <a:pt x="1572" y="822"/>
                </a:lnTo>
                <a:lnTo>
                  <a:pt x="1566" y="822"/>
                </a:lnTo>
                <a:close/>
                <a:moveTo>
                  <a:pt x="1566" y="822"/>
                </a:moveTo>
                <a:lnTo>
                  <a:pt x="1572" y="822"/>
                </a:lnTo>
                <a:lnTo>
                  <a:pt x="1566" y="822"/>
                </a:lnTo>
                <a:close/>
                <a:moveTo>
                  <a:pt x="1554" y="804"/>
                </a:moveTo>
                <a:lnTo>
                  <a:pt x="1554" y="810"/>
                </a:lnTo>
                <a:lnTo>
                  <a:pt x="1555" y="810"/>
                </a:lnTo>
                <a:lnTo>
                  <a:pt x="1554" y="804"/>
                </a:lnTo>
                <a:close/>
                <a:moveTo>
                  <a:pt x="1566" y="828"/>
                </a:moveTo>
                <a:lnTo>
                  <a:pt x="1572" y="828"/>
                </a:lnTo>
                <a:lnTo>
                  <a:pt x="1566" y="828"/>
                </a:lnTo>
                <a:close/>
                <a:moveTo>
                  <a:pt x="1554" y="810"/>
                </a:moveTo>
                <a:lnTo>
                  <a:pt x="1554" y="816"/>
                </a:lnTo>
                <a:lnTo>
                  <a:pt x="1555" y="816"/>
                </a:lnTo>
                <a:lnTo>
                  <a:pt x="1554" y="810"/>
                </a:lnTo>
                <a:close/>
                <a:moveTo>
                  <a:pt x="1572" y="828"/>
                </a:moveTo>
                <a:lnTo>
                  <a:pt x="1578" y="828"/>
                </a:lnTo>
                <a:lnTo>
                  <a:pt x="1572" y="828"/>
                </a:lnTo>
                <a:close/>
                <a:moveTo>
                  <a:pt x="1560" y="822"/>
                </a:moveTo>
                <a:lnTo>
                  <a:pt x="1566" y="822"/>
                </a:lnTo>
                <a:lnTo>
                  <a:pt x="1566" y="828"/>
                </a:lnTo>
                <a:lnTo>
                  <a:pt x="1560" y="828"/>
                </a:lnTo>
                <a:lnTo>
                  <a:pt x="1560" y="822"/>
                </a:lnTo>
                <a:close/>
                <a:moveTo>
                  <a:pt x="1554" y="804"/>
                </a:moveTo>
                <a:lnTo>
                  <a:pt x="1554" y="810"/>
                </a:lnTo>
                <a:lnTo>
                  <a:pt x="1555" y="810"/>
                </a:lnTo>
                <a:lnTo>
                  <a:pt x="1554" y="804"/>
                </a:lnTo>
                <a:close/>
                <a:moveTo>
                  <a:pt x="1548" y="804"/>
                </a:moveTo>
                <a:lnTo>
                  <a:pt x="1548" y="810"/>
                </a:lnTo>
                <a:lnTo>
                  <a:pt x="1549" y="810"/>
                </a:lnTo>
                <a:lnTo>
                  <a:pt x="1548" y="804"/>
                </a:lnTo>
                <a:close/>
                <a:moveTo>
                  <a:pt x="1554" y="816"/>
                </a:moveTo>
                <a:lnTo>
                  <a:pt x="1560" y="816"/>
                </a:lnTo>
                <a:lnTo>
                  <a:pt x="1554" y="816"/>
                </a:lnTo>
                <a:close/>
                <a:moveTo>
                  <a:pt x="1566" y="828"/>
                </a:moveTo>
                <a:lnTo>
                  <a:pt x="1572" y="828"/>
                </a:lnTo>
                <a:lnTo>
                  <a:pt x="1566" y="828"/>
                </a:lnTo>
                <a:close/>
                <a:moveTo>
                  <a:pt x="1554" y="816"/>
                </a:moveTo>
                <a:lnTo>
                  <a:pt x="1560" y="816"/>
                </a:lnTo>
                <a:lnTo>
                  <a:pt x="1554" y="816"/>
                </a:lnTo>
                <a:close/>
                <a:moveTo>
                  <a:pt x="1554" y="810"/>
                </a:moveTo>
                <a:lnTo>
                  <a:pt x="1554" y="816"/>
                </a:lnTo>
                <a:lnTo>
                  <a:pt x="1555" y="816"/>
                </a:lnTo>
                <a:lnTo>
                  <a:pt x="1554" y="810"/>
                </a:lnTo>
                <a:close/>
                <a:moveTo>
                  <a:pt x="1560" y="822"/>
                </a:moveTo>
                <a:lnTo>
                  <a:pt x="1566" y="822"/>
                </a:lnTo>
                <a:lnTo>
                  <a:pt x="1560" y="822"/>
                </a:lnTo>
                <a:close/>
                <a:moveTo>
                  <a:pt x="1548" y="810"/>
                </a:moveTo>
                <a:lnTo>
                  <a:pt x="1554" y="810"/>
                </a:lnTo>
                <a:lnTo>
                  <a:pt x="1548" y="810"/>
                </a:lnTo>
                <a:close/>
                <a:moveTo>
                  <a:pt x="1554" y="804"/>
                </a:moveTo>
                <a:lnTo>
                  <a:pt x="1554" y="810"/>
                </a:lnTo>
                <a:lnTo>
                  <a:pt x="1555" y="810"/>
                </a:lnTo>
                <a:lnTo>
                  <a:pt x="1554" y="804"/>
                </a:lnTo>
                <a:close/>
                <a:moveTo>
                  <a:pt x="1554" y="810"/>
                </a:moveTo>
                <a:lnTo>
                  <a:pt x="1554" y="816"/>
                </a:lnTo>
                <a:lnTo>
                  <a:pt x="1555" y="816"/>
                </a:lnTo>
                <a:lnTo>
                  <a:pt x="1554" y="810"/>
                </a:lnTo>
                <a:close/>
                <a:moveTo>
                  <a:pt x="1554" y="810"/>
                </a:moveTo>
                <a:lnTo>
                  <a:pt x="1554" y="816"/>
                </a:lnTo>
                <a:lnTo>
                  <a:pt x="1555" y="816"/>
                </a:lnTo>
                <a:lnTo>
                  <a:pt x="1554" y="810"/>
                </a:lnTo>
                <a:close/>
                <a:moveTo>
                  <a:pt x="1554" y="816"/>
                </a:moveTo>
                <a:lnTo>
                  <a:pt x="1560" y="816"/>
                </a:lnTo>
                <a:lnTo>
                  <a:pt x="1554" y="816"/>
                </a:lnTo>
                <a:close/>
                <a:moveTo>
                  <a:pt x="1656" y="618"/>
                </a:moveTo>
                <a:lnTo>
                  <a:pt x="1650" y="618"/>
                </a:lnTo>
                <a:lnTo>
                  <a:pt x="1650" y="624"/>
                </a:lnTo>
                <a:lnTo>
                  <a:pt x="1650" y="630"/>
                </a:lnTo>
                <a:lnTo>
                  <a:pt x="1656" y="630"/>
                </a:lnTo>
                <a:lnTo>
                  <a:pt x="1650" y="630"/>
                </a:lnTo>
                <a:lnTo>
                  <a:pt x="1656" y="630"/>
                </a:lnTo>
                <a:lnTo>
                  <a:pt x="1650" y="630"/>
                </a:lnTo>
                <a:lnTo>
                  <a:pt x="1656" y="630"/>
                </a:lnTo>
                <a:lnTo>
                  <a:pt x="1656" y="636"/>
                </a:lnTo>
                <a:lnTo>
                  <a:pt x="1662" y="636"/>
                </a:lnTo>
                <a:lnTo>
                  <a:pt x="1656" y="636"/>
                </a:lnTo>
                <a:lnTo>
                  <a:pt x="1662" y="636"/>
                </a:lnTo>
                <a:lnTo>
                  <a:pt x="1656" y="636"/>
                </a:lnTo>
                <a:lnTo>
                  <a:pt x="1656" y="630"/>
                </a:lnTo>
                <a:lnTo>
                  <a:pt x="1656" y="636"/>
                </a:lnTo>
                <a:lnTo>
                  <a:pt x="1656" y="630"/>
                </a:lnTo>
                <a:lnTo>
                  <a:pt x="1656" y="624"/>
                </a:lnTo>
                <a:lnTo>
                  <a:pt x="1656" y="618"/>
                </a:lnTo>
                <a:close/>
                <a:moveTo>
                  <a:pt x="2754" y="672"/>
                </a:moveTo>
                <a:lnTo>
                  <a:pt x="2766" y="672"/>
                </a:lnTo>
                <a:lnTo>
                  <a:pt x="2766" y="684"/>
                </a:lnTo>
                <a:lnTo>
                  <a:pt x="2754" y="684"/>
                </a:lnTo>
                <a:lnTo>
                  <a:pt x="2754" y="672"/>
                </a:lnTo>
                <a:close/>
                <a:moveTo>
                  <a:pt x="1614" y="624"/>
                </a:moveTo>
                <a:lnTo>
                  <a:pt x="1620" y="624"/>
                </a:lnTo>
                <a:lnTo>
                  <a:pt x="1620" y="630"/>
                </a:lnTo>
                <a:lnTo>
                  <a:pt x="1620" y="624"/>
                </a:lnTo>
                <a:lnTo>
                  <a:pt x="1620" y="630"/>
                </a:lnTo>
                <a:lnTo>
                  <a:pt x="1614" y="630"/>
                </a:lnTo>
                <a:lnTo>
                  <a:pt x="1614" y="636"/>
                </a:lnTo>
                <a:lnTo>
                  <a:pt x="1608" y="636"/>
                </a:lnTo>
                <a:lnTo>
                  <a:pt x="1614" y="636"/>
                </a:lnTo>
                <a:lnTo>
                  <a:pt x="1608" y="636"/>
                </a:lnTo>
                <a:lnTo>
                  <a:pt x="1608" y="630"/>
                </a:lnTo>
                <a:lnTo>
                  <a:pt x="1614" y="630"/>
                </a:lnTo>
                <a:lnTo>
                  <a:pt x="1614" y="624"/>
                </a:lnTo>
                <a:close/>
                <a:moveTo>
                  <a:pt x="1608" y="618"/>
                </a:moveTo>
                <a:lnTo>
                  <a:pt x="1620" y="618"/>
                </a:lnTo>
                <a:lnTo>
                  <a:pt x="1620" y="624"/>
                </a:lnTo>
                <a:lnTo>
                  <a:pt x="1608" y="624"/>
                </a:lnTo>
                <a:lnTo>
                  <a:pt x="1608" y="618"/>
                </a:lnTo>
                <a:close/>
                <a:moveTo>
                  <a:pt x="1620" y="624"/>
                </a:moveTo>
                <a:lnTo>
                  <a:pt x="1620" y="630"/>
                </a:lnTo>
                <a:lnTo>
                  <a:pt x="1621" y="630"/>
                </a:lnTo>
                <a:lnTo>
                  <a:pt x="1620" y="624"/>
                </a:lnTo>
                <a:close/>
                <a:moveTo>
                  <a:pt x="1626" y="612"/>
                </a:moveTo>
                <a:lnTo>
                  <a:pt x="1626" y="618"/>
                </a:lnTo>
                <a:lnTo>
                  <a:pt x="1627" y="618"/>
                </a:lnTo>
                <a:lnTo>
                  <a:pt x="1626" y="612"/>
                </a:lnTo>
                <a:close/>
                <a:moveTo>
                  <a:pt x="1626" y="612"/>
                </a:moveTo>
                <a:lnTo>
                  <a:pt x="1626" y="618"/>
                </a:lnTo>
                <a:lnTo>
                  <a:pt x="1627" y="618"/>
                </a:lnTo>
                <a:lnTo>
                  <a:pt x="1626" y="612"/>
                </a:lnTo>
                <a:close/>
                <a:moveTo>
                  <a:pt x="1614" y="630"/>
                </a:moveTo>
                <a:lnTo>
                  <a:pt x="1614" y="636"/>
                </a:lnTo>
                <a:lnTo>
                  <a:pt x="1615" y="636"/>
                </a:lnTo>
                <a:lnTo>
                  <a:pt x="1614" y="630"/>
                </a:lnTo>
                <a:close/>
                <a:moveTo>
                  <a:pt x="1620" y="618"/>
                </a:moveTo>
                <a:lnTo>
                  <a:pt x="1620" y="624"/>
                </a:lnTo>
                <a:lnTo>
                  <a:pt x="1621" y="624"/>
                </a:lnTo>
                <a:lnTo>
                  <a:pt x="1620" y="618"/>
                </a:lnTo>
                <a:close/>
                <a:moveTo>
                  <a:pt x="1620" y="618"/>
                </a:moveTo>
                <a:lnTo>
                  <a:pt x="1620" y="624"/>
                </a:lnTo>
                <a:lnTo>
                  <a:pt x="1621" y="624"/>
                </a:lnTo>
                <a:lnTo>
                  <a:pt x="1620" y="618"/>
                </a:lnTo>
                <a:close/>
                <a:moveTo>
                  <a:pt x="1620" y="630"/>
                </a:moveTo>
                <a:lnTo>
                  <a:pt x="1626" y="630"/>
                </a:lnTo>
                <a:lnTo>
                  <a:pt x="1620" y="630"/>
                </a:lnTo>
                <a:close/>
                <a:moveTo>
                  <a:pt x="1626" y="900"/>
                </a:moveTo>
                <a:lnTo>
                  <a:pt x="1626" y="906"/>
                </a:lnTo>
                <a:lnTo>
                  <a:pt x="1626" y="900"/>
                </a:lnTo>
                <a:lnTo>
                  <a:pt x="1626" y="906"/>
                </a:lnTo>
                <a:lnTo>
                  <a:pt x="1626" y="900"/>
                </a:lnTo>
                <a:lnTo>
                  <a:pt x="1626" y="906"/>
                </a:lnTo>
                <a:lnTo>
                  <a:pt x="1626" y="900"/>
                </a:lnTo>
                <a:lnTo>
                  <a:pt x="1626" y="906"/>
                </a:lnTo>
                <a:lnTo>
                  <a:pt x="1632" y="906"/>
                </a:lnTo>
                <a:lnTo>
                  <a:pt x="1638" y="906"/>
                </a:lnTo>
                <a:lnTo>
                  <a:pt x="1644" y="906"/>
                </a:lnTo>
                <a:lnTo>
                  <a:pt x="1638" y="906"/>
                </a:lnTo>
                <a:lnTo>
                  <a:pt x="1632" y="906"/>
                </a:lnTo>
                <a:lnTo>
                  <a:pt x="1626" y="906"/>
                </a:lnTo>
                <a:lnTo>
                  <a:pt x="1620" y="906"/>
                </a:lnTo>
                <a:lnTo>
                  <a:pt x="1620" y="900"/>
                </a:lnTo>
                <a:lnTo>
                  <a:pt x="1620" y="906"/>
                </a:lnTo>
                <a:lnTo>
                  <a:pt x="1620" y="900"/>
                </a:lnTo>
                <a:lnTo>
                  <a:pt x="1620" y="906"/>
                </a:lnTo>
                <a:lnTo>
                  <a:pt x="1626" y="906"/>
                </a:lnTo>
                <a:lnTo>
                  <a:pt x="1626" y="900"/>
                </a:lnTo>
                <a:close/>
                <a:moveTo>
                  <a:pt x="1620" y="870"/>
                </a:moveTo>
                <a:lnTo>
                  <a:pt x="1626" y="870"/>
                </a:lnTo>
                <a:lnTo>
                  <a:pt x="1626" y="876"/>
                </a:lnTo>
                <a:lnTo>
                  <a:pt x="1632" y="876"/>
                </a:lnTo>
                <a:lnTo>
                  <a:pt x="1626" y="876"/>
                </a:lnTo>
                <a:lnTo>
                  <a:pt x="1620" y="876"/>
                </a:lnTo>
                <a:lnTo>
                  <a:pt x="1620" y="870"/>
                </a:lnTo>
                <a:lnTo>
                  <a:pt x="1614" y="870"/>
                </a:lnTo>
                <a:lnTo>
                  <a:pt x="1620" y="870"/>
                </a:lnTo>
                <a:close/>
                <a:moveTo>
                  <a:pt x="1638" y="864"/>
                </a:moveTo>
                <a:lnTo>
                  <a:pt x="1644" y="864"/>
                </a:lnTo>
                <a:lnTo>
                  <a:pt x="1644" y="870"/>
                </a:lnTo>
                <a:lnTo>
                  <a:pt x="1638" y="870"/>
                </a:lnTo>
                <a:lnTo>
                  <a:pt x="1638" y="864"/>
                </a:lnTo>
                <a:close/>
                <a:moveTo>
                  <a:pt x="1656" y="894"/>
                </a:moveTo>
                <a:lnTo>
                  <a:pt x="1662" y="894"/>
                </a:lnTo>
                <a:lnTo>
                  <a:pt x="1662" y="900"/>
                </a:lnTo>
                <a:lnTo>
                  <a:pt x="1656" y="900"/>
                </a:lnTo>
                <a:lnTo>
                  <a:pt x="1656" y="894"/>
                </a:lnTo>
                <a:close/>
                <a:moveTo>
                  <a:pt x="1638" y="870"/>
                </a:moveTo>
                <a:lnTo>
                  <a:pt x="1644" y="870"/>
                </a:lnTo>
                <a:lnTo>
                  <a:pt x="1644" y="876"/>
                </a:lnTo>
                <a:lnTo>
                  <a:pt x="1638" y="876"/>
                </a:lnTo>
                <a:lnTo>
                  <a:pt x="1638" y="870"/>
                </a:lnTo>
                <a:close/>
                <a:moveTo>
                  <a:pt x="1596" y="876"/>
                </a:moveTo>
                <a:lnTo>
                  <a:pt x="1602" y="876"/>
                </a:lnTo>
                <a:lnTo>
                  <a:pt x="1596" y="876"/>
                </a:lnTo>
                <a:close/>
                <a:moveTo>
                  <a:pt x="1590" y="858"/>
                </a:moveTo>
                <a:lnTo>
                  <a:pt x="1596" y="858"/>
                </a:lnTo>
                <a:lnTo>
                  <a:pt x="1596" y="864"/>
                </a:lnTo>
                <a:lnTo>
                  <a:pt x="1590" y="864"/>
                </a:lnTo>
                <a:lnTo>
                  <a:pt x="1590" y="858"/>
                </a:lnTo>
                <a:close/>
                <a:moveTo>
                  <a:pt x="1632" y="858"/>
                </a:moveTo>
                <a:lnTo>
                  <a:pt x="1638" y="858"/>
                </a:lnTo>
                <a:lnTo>
                  <a:pt x="1632" y="858"/>
                </a:lnTo>
                <a:close/>
                <a:moveTo>
                  <a:pt x="1644" y="882"/>
                </a:moveTo>
                <a:lnTo>
                  <a:pt x="1650" y="882"/>
                </a:lnTo>
                <a:lnTo>
                  <a:pt x="1644" y="882"/>
                </a:lnTo>
                <a:close/>
                <a:moveTo>
                  <a:pt x="1596" y="876"/>
                </a:moveTo>
                <a:lnTo>
                  <a:pt x="1602" y="876"/>
                </a:lnTo>
                <a:lnTo>
                  <a:pt x="1602" y="882"/>
                </a:lnTo>
                <a:lnTo>
                  <a:pt x="1596" y="882"/>
                </a:lnTo>
                <a:lnTo>
                  <a:pt x="1596" y="876"/>
                </a:lnTo>
                <a:close/>
                <a:moveTo>
                  <a:pt x="1632" y="876"/>
                </a:moveTo>
                <a:lnTo>
                  <a:pt x="1632" y="882"/>
                </a:lnTo>
                <a:lnTo>
                  <a:pt x="1633" y="882"/>
                </a:lnTo>
                <a:lnTo>
                  <a:pt x="1632" y="876"/>
                </a:lnTo>
                <a:close/>
                <a:moveTo>
                  <a:pt x="1620" y="858"/>
                </a:moveTo>
                <a:lnTo>
                  <a:pt x="1626" y="858"/>
                </a:lnTo>
                <a:lnTo>
                  <a:pt x="1620" y="858"/>
                </a:lnTo>
                <a:close/>
                <a:moveTo>
                  <a:pt x="1650" y="900"/>
                </a:moveTo>
                <a:lnTo>
                  <a:pt x="1650" y="906"/>
                </a:lnTo>
                <a:lnTo>
                  <a:pt x="1651" y="906"/>
                </a:lnTo>
                <a:lnTo>
                  <a:pt x="1650" y="900"/>
                </a:lnTo>
                <a:close/>
                <a:moveTo>
                  <a:pt x="1596" y="870"/>
                </a:moveTo>
                <a:lnTo>
                  <a:pt x="1602" y="870"/>
                </a:lnTo>
                <a:lnTo>
                  <a:pt x="1596" y="870"/>
                </a:lnTo>
                <a:close/>
                <a:moveTo>
                  <a:pt x="1650" y="888"/>
                </a:moveTo>
                <a:lnTo>
                  <a:pt x="1650" y="894"/>
                </a:lnTo>
                <a:lnTo>
                  <a:pt x="1651" y="894"/>
                </a:lnTo>
                <a:lnTo>
                  <a:pt x="1650" y="888"/>
                </a:lnTo>
                <a:close/>
                <a:moveTo>
                  <a:pt x="1614" y="894"/>
                </a:moveTo>
                <a:lnTo>
                  <a:pt x="1620" y="894"/>
                </a:lnTo>
                <a:lnTo>
                  <a:pt x="1614" y="894"/>
                </a:lnTo>
                <a:close/>
                <a:moveTo>
                  <a:pt x="1632" y="882"/>
                </a:moveTo>
                <a:lnTo>
                  <a:pt x="1638" y="882"/>
                </a:lnTo>
                <a:lnTo>
                  <a:pt x="1632" y="882"/>
                </a:lnTo>
                <a:close/>
                <a:moveTo>
                  <a:pt x="1632" y="888"/>
                </a:moveTo>
                <a:lnTo>
                  <a:pt x="1638" y="888"/>
                </a:lnTo>
                <a:lnTo>
                  <a:pt x="1632" y="888"/>
                </a:lnTo>
                <a:close/>
                <a:moveTo>
                  <a:pt x="1626" y="888"/>
                </a:moveTo>
                <a:lnTo>
                  <a:pt x="1632" y="888"/>
                </a:lnTo>
                <a:lnTo>
                  <a:pt x="1632" y="894"/>
                </a:lnTo>
                <a:lnTo>
                  <a:pt x="1626" y="894"/>
                </a:lnTo>
                <a:lnTo>
                  <a:pt x="1626" y="888"/>
                </a:lnTo>
                <a:close/>
                <a:moveTo>
                  <a:pt x="1638" y="888"/>
                </a:moveTo>
                <a:lnTo>
                  <a:pt x="1644" y="888"/>
                </a:lnTo>
                <a:lnTo>
                  <a:pt x="1638" y="888"/>
                </a:lnTo>
                <a:close/>
                <a:moveTo>
                  <a:pt x="1638" y="888"/>
                </a:moveTo>
                <a:lnTo>
                  <a:pt x="1638" y="894"/>
                </a:lnTo>
                <a:lnTo>
                  <a:pt x="1639" y="894"/>
                </a:lnTo>
                <a:lnTo>
                  <a:pt x="1638" y="888"/>
                </a:lnTo>
                <a:close/>
                <a:moveTo>
                  <a:pt x="1626" y="882"/>
                </a:moveTo>
                <a:lnTo>
                  <a:pt x="1632" y="882"/>
                </a:lnTo>
                <a:lnTo>
                  <a:pt x="1632" y="888"/>
                </a:lnTo>
                <a:lnTo>
                  <a:pt x="1626" y="888"/>
                </a:lnTo>
                <a:lnTo>
                  <a:pt x="1626" y="882"/>
                </a:lnTo>
                <a:close/>
                <a:moveTo>
                  <a:pt x="1596" y="876"/>
                </a:moveTo>
                <a:lnTo>
                  <a:pt x="1602" y="876"/>
                </a:lnTo>
                <a:lnTo>
                  <a:pt x="1596" y="876"/>
                </a:lnTo>
                <a:close/>
                <a:moveTo>
                  <a:pt x="1620" y="864"/>
                </a:moveTo>
                <a:lnTo>
                  <a:pt x="1626" y="864"/>
                </a:lnTo>
                <a:lnTo>
                  <a:pt x="1626" y="870"/>
                </a:lnTo>
                <a:lnTo>
                  <a:pt x="1620" y="870"/>
                </a:lnTo>
                <a:lnTo>
                  <a:pt x="1620" y="864"/>
                </a:lnTo>
                <a:close/>
                <a:moveTo>
                  <a:pt x="1620" y="876"/>
                </a:moveTo>
                <a:lnTo>
                  <a:pt x="1620" y="882"/>
                </a:lnTo>
                <a:lnTo>
                  <a:pt x="1621" y="882"/>
                </a:lnTo>
                <a:lnTo>
                  <a:pt x="1620" y="876"/>
                </a:lnTo>
                <a:close/>
                <a:moveTo>
                  <a:pt x="1626" y="888"/>
                </a:moveTo>
                <a:lnTo>
                  <a:pt x="1632" y="888"/>
                </a:lnTo>
                <a:lnTo>
                  <a:pt x="1626" y="888"/>
                </a:lnTo>
                <a:close/>
                <a:moveTo>
                  <a:pt x="1650" y="894"/>
                </a:moveTo>
                <a:lnTo>
                  <a:pt x="1656" y="894"/>
                </a:lnTo>
                <a:lnTo>
                  <a:pt x="1650" y="894"/>
                </a:lnTo>
                <a:close/>
                <a:moveTo>
                  <a:pt x="1620" y="882"/>
                </a:moveTo>
                <a:lnTo>
                  <a:pt x="1620" y="888"/>
                </a:lnTo>
                <a:lnTo>
                  <a:pt x="1621" y="888"/>
                </a:lnTo>
                <a:lnTo>
                  <a:pt x="1620" y="882"/>
                </a:lnTo>
                <a:close/>
                <a:moveTo>
                  <a:pt x="1632" y="894"/>
                </a:moveTo>
                <a:lnTo>
                  <a:pt x="1638" y="894"/>
                </a:lnTo>
                <a:lnTo>
                  <a:pt x="1632" y="894"/>
                </a:lnTo>
                <a:close/>
                <a:moveTo>
                  <a:pt x="1644" y="882"/>
                </a:moveTo>
                <a:lnTo>
                  <a:pt x="1644" y="888"/>
                </a:lnTo>
                <a:lnTo>
                  <a:pt x="1645" y="888"/>
                </a:lnTo>
                <a:lnTo>
                  <a:pt x="1644" y="882"/>
                </a:lnTo>
                <a:close/>
                <a:moveTo>
                  <a:pt x="1644" y="870"/>
                </a:moveTo>
                <a:lnTo>
                  <a:pt x="1644" y="876"/>
                </a:lnTo>
                <a:lnTo>
                  <a:pt x="1645" y="876"/>
                </a:lnTo>
                <a:lnTo>
                  <a:pt x="1644" y="870"/>
                </a:lnTo>
                <a:close/>
                <a:moveTo>
                  <a:pt x="1620" y="882"/>
                </a:moveTo>
                <a:lnTo>
                  <a:pt x="1620" y="888"/>
                </a:lnTo>
                <a:lnTo>
                  <a:pt x="1621" y="888"/>
                </a:lnTo>
                <a:lnTo>
                  <a:pt x="1620" y="882"/>
                </a:lnTo>
                <a:close/>
                <a:moveTo>
                  <a:pt x="1608" y="888"/>
                </a:moveTo>
                <a:lnTo>
                  <a:pt x="1608" y="894"/>
                </a:lnTo>
                <a:lnTo>
                  <a:pt x="1609" y="894"/>
                </a:lnTo>
                <a:lnTo>
                  <a:pt x="1608" y="888"/>
                </a:lnTo>
                <a:close/>
                <a:moveTo>
                  <a:pt x="1668" y="894"/>
                </a:moveTo>
                <a:lnTo>
                  <a:pt x="1668" y="900"/>
                </a:lnTo>
                <a:lnTo>
                  <a:pt x="1669" y="900"/>
                </a:lnTo>
                <a:lnTo>
                  <a:pt x="1668" y="894"/>
                </a:lnTo>
                <a:close/>
                <a:moveTo>
                  <a:pt x="1644" y="894"/>
                </a:moveTo>
                <a:lnTo>
                  <a:pt x="1650" y="894"/>
                </a:lnTo>
                <a:lnTo>
                  <a:pt x="1644" y="894"/>
                </a:lnTo>
                <a:close/>
                <a:moveTo>
                  <a:pt x="1638" y="888"/>
                </a:moveTo>
                <a:lnTo>
                  <a:pt x="1644" y="888"/>
                </a:lnTo>
                <a:lnTo>
                  <a:pt x="1638" y="888"/>
                </a:lnTo>
                <a:close/>
                <a:moveTo>
                  <a:pt x="1614" y="882"/>
                </a:moveTo>
                <a:lnTo>
                  <a:pt x="1620" y="882"/>
                </a:lnTo>
                <a:lnTo>
                  <a:pt x="1614" y="882"/>
                </a:lnTo>
                <a:close/>
                <a:moveTo>
                  <a:pt x="1626" y="864"/>
                </a:moveTo>
                <a:lnTo>
                  <a:pt x="1626" y="870"/>
                </a:lnTo>
                <a:lnTo>
                  <a:pt x="1627" y="870"/>
                </a:lnTo>
                <a:lnTo>
                  <a:pt x="1626" y="864"/>
                </a:lnTo>
                <a:close/>
                <a:moveTo>
                  <a:pt x="1704" y="792"/>
                </a:moveTo>
                <a:lnTo>
                  <a:pt x="1710" y="792"/>
                </a:lnTo>
                <a:lnTo>
                  <a:pt x="1704" y="792"/>
                </a:lnTo>
                <a:close/>
                <a:moveTo>
                  <a:pt x="1704" y="792"/>
                </a:moveTo>
                <a:lnTo>
                  <a:pt x="1710" y="792"/>
                </a:lnTo>
                <a:lnTo>
                  <a:pt x="1704" y="792"/>
                </a:lnTo>
                <a:close/>
                <a:moveTo>
                  <a:pt x="1686" y="786"/>
                </a:moveTo>
                <a:lnTo>
                  <a:pt x="1692" y="786"/>
                </a:lnTo>
                <a:lnTo>
                  <a:pt x="1692" y="792"/>
                </a:lnTo>
                <a:lnTo>
                  <a:pt x="1686" y="792"/>
                </a:lnTo>
                <a:lnTo>
                  <a:pt x="1686" y="786"/>
                </a:lnTo>
                <a:close/>
                <a:moveTo>
                  <a:pt x="1854" y="792"/>
                </a:moveTo>
                <a:lnTo>
                  <a:pt x="1860" y="792"/>
                </a:lnTo>
                <a:lnTo>
                  <a:pt x="1860" y="798"/>
                </a:lnTo>
                <a:lnTo>
                  <a:pt x="1854" y="798"/>
                </a:lnTo>
                <a:lnTo>
                  <a:pt x="1854" y="792"/>
                </a:lnTo>
                <a:close/>
                <a:moveTo>
                  <a:pt x="2856" y="390"/>
                </a:moveTo>
                <a:lnTo>
                  <a:pt x="2862" y="384"/>
                </a:lnTo>
                <a:lnTo>
                  <a:pt x="2862" y="378"/>
                </a:lnTo>
                <a:lnTo>
                  <a:pt x="2868" y="378"/>
                </a:lnTo>
                <a:lnTo>
                  <a:pt x="2868" y="390"/>
                </a:lnTo>
                <a:lnTo>
                  <a:pt x="2868" y="396"/>
                </a:lnTo>
                <a:lnTo>
                  <a:pt x="2868" y="390"/>
                </a:lnTo>
                <a:lnTo>
                  <a:pt x="2862" y="390"/>
                </a:lnTo>
                <a:lnTo>
                  <a:pt x="2862" y="396"/>
                </a:lnTo>
                <a:lnTo>
                  <a:pt x="2862" y="390"/>
                </a:lnTo>
                <a:lnTo>
                  <a:pt x="2856" y="390"/>
                </a:lnTo>
                <a:close/>
                <a:moveTo>
                  <a:pt x="1602" y="672"/>
                </a:moveTo>
                <a:lnTo>
                  <a:pt x="1602" y="678"/>
                </a:lnTo>
                <a:lnTo>
                  <a:pt x="1603" y="678"/>
                </a:lnTo>
                <a:lnTo>
                  <a:pt x="1602" y="672"/>
                </a:lnTo>
                <a:close/>
                <a:moveTo>
                  <a:pt x="2772" y="678"/>
                </a:moveTo>
                <a:lnTo>
                  <a:pt x="2778" y="678"/>
                </a:lnTo>
                <a:lnTo>
                  <a:pt x="2778" y="684"/>
                </a:lnTo>
                <a:lnTo>
                  <a:pt x="2772" y="684"/>
                </a:lnTo>
                <a:lnTo>
                  <a:pt x="2772" y="678"/>
                </a:lnTo>
                <a:close/>
                <a:moveTo>
                  <a:pt x="1548" y="690"/>
                </a:moveTo>
                <a:lnTo>
                  <a:pt x="1554" y="690"/>
                </a:lnTo>
                <a:lnTo>
                  <a:pt x="1554" y="696"/>
                </a:lnTo>
                <a:lnTo>
                  <a:pt x="1548" y="696"/>
                </a:lnTo>
                <a:lnTo>
                  <a:pt x="1548" y="690"/>
                </a:lnTo>
                <a:close/>
                <a:moveTo>
                  <a:pt x="1554" y="690"/>
                </a:moveTo>
                <a:lnTo>
                  <a:pt x="1554" y="696"/>
                </a:lnTo>
                <a:lnTo>
                  <a:pt x="1555" y="696"/>
                </a:lnTo>
                <a:lnTo>
                  <a:pt x="1554" y="690"/>
                </a:lnTo>
                <a:close/>
                <a:moveTo>
                  <a:pt x="1734" y="744"/>
                </a:moveTo>
                <a:lnTo>
                  <a:pt x="1740" y="744"/>
                </a:lnTo>
                <a:lnTo>
                  <a:pt x="1734" y="744"/>
                </a:lnTo>
                <a:close/>
                <a:moveTo>
                  <a:pt x="1686" y="720"/>
                </a:moveTo>
                <a:lnTo>
                  <a:pt x="1692" y="720"/>
                </a:lnTo>
                <a:lnTo>
                  <a:pt x="1686" y="720"/>
                </a:lnTo>
                <a:close/>
                <a:moveTo>
                  <a:pt x="2808" y="594"/>
                </a:moveTo>
                <a:lnTo>
                  <a:pt x="2814" y="594"/>
                </a:lnTo>
                <a:lnTo>
                  <a:pt x="2814" y="600"/>
                </a:lnTo>
                <a:lnTo>
                  <a:pt x="2808" y="600"/>
                </a:lnTo>
                <a:lnTo>
                  <a:pt x="2808" y="594"/>
                </a:lnTo>
                <a:close/>
                <a:moveTo>
                  <a:pt x="0" y="390"/>
                </a:moveTo>
                <a:lnTo>
                  <a:pt x="0" y="378"/>
                </a:lnTo>
                <a:lnTo>
                  <a:pt x="0" y="372"/>
                </a:lnTo>
                <a:lnTo>
                  <a:pt x="0" y="378"/>
                </a:lnTo>
                <a:lnTo>
                  <a:pt x="6" y="378"/>
                </a:lnTo>
                <a:lnTo>
                  <a:pt x="6" y="372"/>
                </a:lnTo>
                <a:lnTo>
                  <a:pt x="6" y="378"/>
                </a:lnTo>
                <a:lnTo>
                  <a:pt x="6" y="372"/>
                </a:lnTo>
                <a:lnTo>
                  <a:pt x="6" y="378"/>
                </a:lnTo>
                <a:lnTo>
                  <a:pt x="6" y="372"/>
                </a:lnTo>
                <a:lnTo>
                  <a:pt x="6" y="378"/>
                </a:lnTo>
                <a:lnTo>
                  <a:pt x="12" y="378"/>
                </a:lnTo>
                <a:lnTo>
                  <a:pt x="18" y="378"/>
                </a:lnTo>
                <a:lnTo>
                  <a:pt x="18" y="384"/>
                </a:lnTo>
                <a:lnTo>
                  <a:pt x="18" y="378"/>
                </a:lnTo>
                <a:lnTo>
                  <a:pt x="12" y="378"/>
                </a:lnTo>
                <a:lnTo>
                  <a:pt x="18" y="378"/>
                </a:lnTo>
                <a:lnTo>
                  <a:pt x="18" y="384"/>
                </a:lnTo>
                <a:lnTo>
                  <a:pt x="18" y="390"/>
                </a:lnTo>
                <a:lnTo>
                  <a:pt x="12" y="390"/>
                </a:lnTo>
                <a:lnTo>
                  <a:pt x="6" y="390"/>
                </a:lnTo>
                <a:lnTo>
                  <a:pt x="0" y="390"/>
                </a:lnTo>
                <a:lnTo>
                  <a:pt x="6" y="390"/>
                </a:lnTo>
                <a:lnTo>
                  <a:pt x="0" y="390"/>
                </a:lnTo>
                <a:lnTo>
                  <a:pt x="6" y="390"/>
                </a:lnTo>
                <a:lnTo>
                  <a:pt x="0" y="390"/>
                </a:lnTo>
                <a:lnTo>
                  <a:pt x="6" y="390"/>
                </a:lnTo>
                <a:lnTo>
                  <a:pt x="0" y="390"/>
                </a:lnTo>
                <a:close/>
                <a:moveTo>
                  <a:pt x="2772" y="420"/>
                </a:moveTo>
                <a:lnTo>
                  <a:pt x="2772" y="414"/>
                </a:lnTo>
                <a:lnTo>
                  <a:pt x="2778" y="414"/>
                </a:lnTo>
                <a:lnTo>
                  <a:pt x="2784" y="414"/>
                </a:lnTo>
                <a:lnTo>
                  <a:pt x="2784" y="420"/>
                </a:lnTo>
                <a:lnTo>
                  <a:pt x="2784" y="426"/>
                </a:lnTo>
                <a:lnTo>
                  <a:pt x="2778" y="426"/>
                </a:lnTo>
                <a:lnTo>
                  <a:pt x="2778" y="420"/>
                </a:lnTo>
                <a:lnTo>
                  <a:pt x="2772" y="420"/>
                </a:lnTo>
                <a:close/>
                <a:moveTo>
                  <a:pt x="2742" y="618"/>
                </a:moveTo>
                <a:lnTo>
                  <a:pt x="2748" y="618"/>
                </a:lnTo>
                <a:lnTo>
                  <a:pt x="2748" y="624"/>
                </a:lnTo>
                <a:lnTo>
                  <a:pt x="2742" y="624"/>
                </a:lnTo>
                <a:lnTo>
                  <a:pt x="2742" y="630"/>
                </a:lnTo>
                <a:lnTo>
                  <a:pt x="2736" y="630"/>
                </a:lnTo>
                <a:lnTo>
                  <a:pt x="2736" y="624"/>
                </a:lnTo>
                <a:lnTo>
                  <a:pt x="2742" y="624"/>
                </a:lnTo>
                <a:lnTo>
                  <a:pt x="2742" y="618"/>
                </a:lnTo>
                <a:close/>
                <a:moveTo>
                  <a:pt x="2730" y="576"/>
                </a:moveTo>
                <a:lnTo>
                  <a:pt x="2730" y="582"/>
                </a:lnTo>
                <a:lnTo>
                  <a:pt x="2731" y="582"/>
                </a:lnTo>
                <a:lnTo>
                  <a:pt x="2730" y="576"/>
                </a:lnTo>
                <a:close/>
                <a:moveTo>
                  <a:pt x="2682" y="732"/>
                </a:moveTo>
                <a:lnTo>
                  <a:pt x="2682" y="738"/>
                </a:lnTo>
                <a:lnTo>
                  <a:pt x="2683" y="738"/>
                </a:lnTo>
                <a:lnTo>
                  <a:pt x="2682" y="732"/>
                </a:lnTo>
                <a:close/>
                <a:moveTo>
                  <a:pt x="2670" y="732"/>
                </a:moveTo>
                <a:lnTo>
                  <a:pt x="2682" y="732"/>
                </a:lnTo>
                <a:lnTo>
                  <a:pt x="2682" y="744"/>
                </a:lnTo>
                <a:lnTo>
                  <a:pt x="2670" y="744"/>
                </a:lnTo>
                <a:lnTo>
                  <a:pt x="2670" y="732"/>
                </a:lnTo>
                <a:close/>
                <a:moveTo>
                  <a:pt x="2670" y="750"/>
                </a:moveTo>
                <a:lnTo>
                  <a:pt x="2670" y="756"/>
                </a:lnTo>
                <a:lnTo>
                  <a:pt x="2671" y="756"/>
                </a:lnTo>
                <a:lnTo>
                  <a:pt x="2670" y="750"/>
                </a:lnTo>
                <a:close/>
                <a:moveTo>
                  <a:pt x="1662" y="594"/>
                </a:moveTo>
                <a:lnTo>
                  <a:pt x="1662" y="600"/>
                </a:lnTo>
                <a:lnTo>
                  <a:pt x="1663" y="600"/>
                </a:lnTo>
                <a:lnTo>
                  <a:pt x="1662" y="594"/>
                </a:lnTo>
                <a:close/>
                <a:moveTo>
                  <a:pt x="2664" y="756"/>
                </a:moveTo>
                <a:lnTo>
                  <a:pt x="2670" y="756"/>
                </a:lnTo>
                <a:lnTo>
                  <a:pt x="2664" y="756"/>
                </a:lnTo>
                <a:close/>
                <a:moveTo>
                  <a:pt x="2664" y="744"/>
                </a:moveTo>
                <a:lnTo>
                  <a:pt x="2664" y="750"/>
                </a:lnTo>
                <a:lnTo>
                  <a:pt x="2665" y="750"/>
                </a:lnTo>
                <a:lnTo>
                  <a:pt x="2664" y="744"/>
                </a:lnTo>
                <a:close/>
                <a:moveTo>
                  <a:pt x="2664" y="756"/>
                </a:moveTo>
                <a:lnTo>
                  <a:pt x="2664" y="762"/>
                </a:lnTo>
                <a:lnTo>
                  <a:pt x="2665" y="762"/>
                </a:lnTo>
                <a:lnTo>
                  <a:pt x="2664" y="756"/>
                </a:lnTo>
                <a:close/>
                <a:moveTo>
                  <a:pt x="2652" y="774"/>
                </a:moveTo>
                <a:lnTo>
                  <a:pt x="2658" y="774"/>
                </a:lnTo>
                <a:lnTo>
                  <a:pt x="2652" y="774"/>
                </a:lnTo>
                <a:close/>
                <a:moveTo>
                  <a:pt x="2652" y="774"/>
                </a:moveTo>
                <a:lnTo>
                  <a:pt x="2652" y="780"/>
                </a:lnTo>
                <a:lnTo>
                  <a:pt x="2653" y="780"/>
                </a:lnTo>
                <a:lnTo>
                  <a:pt x="2652" y="774"/>
                </a:lnTo>
                <a:close/>
                <a:moveTo>
                  <a:pt x="2646" y="780"/>
                </a:moveTo>
                <a:lnTo>
                  <a:pt x="2652" y="780"/>
                </a:lnTo>
                <a:lnTo>
                  <a:pt x="2652" y="786"/>
                </a:lnTo>
                <a:lnTo>
                  <a:pt x="2646" y="786"/>
                </a:lnTo>
                <a:lnTo>
                  <a:pt x="2646" y="780"/>
                </a:lnTo>
                <a:close/>
                <a:moveTo>
                  <a:pt x="1668" y="606"/>
                </a:moveTo>
                <a:lnTo>
                  <a:pt x="1674" y="606"/>
                </a:lnTo>
                <a:lnTo>
                  <a:pt x="1668" y="606"/>
                </a:lnTo>
                <a:close/>
                <a:moveTo>
                  <a:pt x="2634" y="618"/>
                </a:moveTo>
                <a:lnTo>
                  <a:pt x="2640" y="618"/>
                </a:lnTo>
                <a:lnTo>
                  <a:pt x="2634" y="618"/>
                </a:lnTo>
                <a:close/>
                <a:moveTo>
                  <a:pt x="2628" y="792"/>
                </a:moveTo>
                <a:lnTo>
                  <a:pt x="2634" y="792"/>
                </a:lnTo>
                <a:lnTo>
                  <a:pt x="2634" y="798"/>
                </a:lnTo>
                <a:lnTo>
                  <a:pt x="2628" y="798"/>
                </a:lnTo>
                <a:lnTo>
                  <a:pt x="2628" y="792"/>
                </a:lnTo>
                <a:close/>
                <a:moveTo>
                  <a:pt x="2616" y="222"/>
                </a:moveTo>
                <a:lnTo>
                  <a:pt x="2628" y="222"/>
                </a:lnTo>
                <a:lnTo>
                  <a:pt x="2628" y="228"/>
                </a:lnTo>
                <a:lnTo>
                  <a:pt x="2616" y="228"/>
                </a:lnTo>
                <a:lnTo>
                  <a:pt x="2616" y="222"/>
                </a:lnTo>
                <a:close/>
                <a:moveTo>
                  <a:pt x="2604" y="810"/>
                </a:moveTo>
                <a:lnTo>
                  <a:pt x="2610" y="810"/>
                </a:lnTo>
                <a:lnTo>
                  <a:pt x="2604" y="810"/>
                </a:lnTo>
                <a:lnTo>
                  <a:pt x="2610" y="810"/>
                </a:lnTo>
                <a:lnTo>
                  <a:pt x="2610" y="804"/>
                </a:lnTo>
                <a:lnTo>
                  <a:pt x="2616" y="804"/>
                </a:lnTo>
                <a:lnTo>
                  <a:pt x="2616" y="798"/>
                </a:lnTo>
                <a:lnTo>
                  <a:pt x="2622" y="798"/>
                </a:lnTo>
                <a:lnTo>
                  <a:pt x="2616" y="798"/>
                </a:lnTo>
                <a:lnTo>
                  <a:pt x="2616" y="804"/>
                </a:lnTo>
                <a:lnTo>
                  <a:pt x="2610" y="804"/>
                </a:lnTo>
                <a:lnTo>
                  <a:pt x="2610" y="810"/>
                </a:lnTo>
                <a:lnTo>
                  <a:pt x="2604" y="810"/>
                </a:lnTo>
                <a:close/>
                <a:moveTo>
                  <a:pt x="2598" y="816"/>
                </a:moveTo>
                <a:lnTo>
                  <a:pt x="2604" y="816"/>
                </a:lnTo>
                <a:lnTo>
                  <a:pt x="2604" y="822"/>
                </a:lnTo>
                <a:lnTo>
                  <a:pt x="2598" y="822"/>
                </a:lnTo>
                <a:lnTo>
                  <a:pt x="2598" y="816"/>
                </a:lnTo>
                <a:close/>
                <a:moveTo>
                  <a:pt x="2598" y="270"/>
                </a:moveTo>
                <a:lnTo>
                  <a:pt x="2604" y="264"/>
                </a:lnTo>
                <a:lnTo>
                  <a:pt x="2604" y="270"/>
                </a:lnTo>
                <a:lnTo>
                  <a:pt x="2610" y="270"/>
                </a:lnTo>
                <a:lnTo>
                  <a:pt x="2610" y="264"/>
                </a:lnTo>
                <a:lnTo>
                  <a:pt x="2616" y="264"/>
                </a:lnTo>
                <a:lnTo>
                  <a:pt x="2616" y="270"/>
                </a:lnTo>
                <a:lnTo>
                  <a:pt x="2622" y="270"/>
                </a:lnTo>
                <a:lnTo>
                  <a:pt x="2616" y="270"/>
                </a:lnTo>
                <a:lnTo>
                  <a:pt x="2622" y="270"/>
                </a:lnTo>
                <a:lnTo>
                  <a:pt x="2616" y="270"/>
                </a:lnTo>
                <a:lnTo>
                  <a:pt x="2622" y="270"/>
                </a:lnTo>
                <a:lnTo>
                  <a:pt x="2622" y="276"/>
                </a:lnTo>
                <a:lnTo>
                  <a:pt x="2622" y="270"/>
                </a:lnTo>
                <a:lnTo>
                  <a:pt x="2628" y="270"/>
                </a:lnTo>
                <a:lnTo>
                  <a:pt x="2628" y="276"/>
                </a:lnTo>
                <a:lnTo>
                  <a:pt x="2628" y="270"/>
                </a:lnTo>
                <a:lnTo>
                  <a:pt x="2628" y="276"/>
                </a:lnTo>
                <a:lnTo>
                  <a:pt x="2634" y="276"/>
                </a:lnTo>
                <a:lnTo>
                  <a:pt x="2640" y="276"/>
                </a:lnTo>
                <a:lnTo>
                  <a:pt x="2634" y="282"/>
                </a:lnTo>
                <a:lnTo>
                  <a:pt x="2628" y="282"/>
                </a:lnTo>
                <a:lnTo>
                  <a:pt x="2628" y="288"/>
                </a:lnTo>
                <a:lnTo>
                  <a:pt x="2622" y="288"/>
                </a:lnTo>
                <a:lnTo>
                  <a:pt x="2616" y="288"/>
                </a:lnTo>
                <a:lnTo>
                  <a:pt x="2616" y="282"/>
                </a:lnTo>
                <a:lnTo>
                  <a:pt x="2610" y="282"/>
                </a:lnTo>
                <a:lnTo>
                  <a:pt x="2610" y="276"/>
                </a:lnTo>
                <a:lnTo>
                  <a:pt x="2604" y="276"/>
                </a:lnTo>
                <a:lnTo>
                  <a:pt x="2598" y="276"/>
                </a:lnTo>
                <a:lnTo>
                  <a:pt x="2598" y="270"/>
                </a:lnTo>
                <a:lnTo>
                  <a:pt x="2604" y="270"/>
                </a:lnTo>
                <a:lnTo>
                  <a:pt x="2598" y="270"/>
                </a:lnTo>
                <a:close/>
                <a:moveTo>
                  <a:pt x="2592" y="810"/>
                </a:moveTo>
                <a:lnTo>
                  <a:pt x="2604" y="810"/>
                </a:lnTo>
                <a:lnTo>
                  <a:pt x="2604" y="816"/>
                </a:lnTo>
                <a:lnTo>
                  <a:pt x="2592" y="816"/>
                </a:lnTo>
                <a:lnTo>
                  <a:pt x="2592" y="810"/>
                </a:lnTo>
                <a:close/>
                <a:moveTo>
                  <a:pt x="2568" y="696"/>
                </a:moveTo>
                <a:lnTo>
                  <a:pt x="2568" y="702"/>
                </a:lnTo>
                <a:lnTo>
                  <a:pt x="2569" y="702"/>
                </a:lnTo>
                <a:lnTo>
                  <a:pt x="2568" y="696"/>
                </a:lnTo>
                <a:close/>
                <a:moveTo>
                  <a:pt x="2574" y="696"/>
                </a:moveTo>
                <a:lnTo>
                  <a:pt x="2574" y="702"/>
                </a:lnTo>
                <a:lnTo>
                  <a:pt x="2574" y="696"/>
                </a:lnTo>
                <a:lnTo>
                  <a:pt x="2574" y="702"/>
                </a:lnTo>
                <a:lnTo>
                  <a:pt x="2580" y="702"/>
                </a:lnTo>
                <a:lnTo>
                  <a:pt x="2580" y="708"/>
                </a:lnTo>
                <a:lnTo>
                  <a:pt x="2574" y="708"/>
                </a:lnTo>
                <a:lnTo>
                  <a:pt x="2580" y="708"/>
                </a:lnTo>
                <a:lnTo>
                  <a:pt x="2574" y="708"/>
                </a:lnTo>
                <a:lnTo>
                  <a:pt x="2580" y="708"/>
                </a:lnTo>
                <a:lnTo>
                  <a:pt x="2574" y="708"/>
                </a:lnTo>
                <a:lnTo>
                  <a:pt x="2574" y="702"/>
                </a:lnTo>
                <a:lnTo>
                  <a:pt x="2574" y="708"/>
                </a:lnTo>
                <a:lnTo>
                  <a:pt x="2574" y="702"/>
                </a:lnTo>
                <a:lnTo>
                  <a:pt x="2574" y="708"/>
                </a:lnTo>
                <a:lnTo>
                  <a:pt x="2580" y="708"/>
                </a:lnTo>
                <a:lnTo>
                  <a:pt x="2580" y="714"/>
                </a:lnTo>
                <a:lnTo>
                  <a:pt x="2574" y="714"/>
                </a:lnTo>
                <a:lnTo>
                  <a:pt x="2580" y="714"/>
                </a:lnTo>
                <a:lnTo>
                  <a:pt x="2574" y="714"/>
                </a:lnTo>
                <a:lnTo>
                  <a:pt x="2580" y="714"/>
                </a:lnTo>
                <a:lnTo>
                  <a:pt x="2574" y="714"/>
                </a:lnTo>
                <a:lnTo>
                  <a:pt x="2580" y="714"/>
                </a:lnTo>
                <a:lnTo>
                  <a:pt x="2574" y="714"/>
                </a:lnTo>
                <a:lnTo>
                  <a:pt x="2580" y="714"/>
                </a:lnTo>
                <a:lnTo>
                  <a:pt x="2580" y="708"/>
                </a:lnTo>
                <a:lnTo>
                  <a:pt x="2574" y="714"/>
                </a:lnTo>
                <a:lnTo>
                  <a:pt x="2574" y="720"/>
                </a:lnTo>
                <a:lnTo>
                  <a:pt x="2580" y="720"/>
                </a:lnTo>
                <a:lnTo>
                  <a:pt x="2580" y="726"/>
                </a:lnTo>
                <a:lnTo>
                  <a:pt x="2580" y="720"/>
                </a:lnTo>
                <a:lnTo>
                  <a:pt x="2574" y="726"/>
                </a:lnTo>
                <a:lnTo>
                  <a:pt x="2580" y="726"/>
                </a:lnTo>
                <a:lnTo>
                  <a:pt x="2580" y="732"/>
                </a:lnTo>
                <a:lnTo>
                  <a:pt x="2580" y="726"/>
                </a:lnTo>
                <a:lnTo>
                  <a:pt x="2580" y="732"/>
                </a:lnTo>
                <a:lnTo>
                  <a:pt x="2580" y="738"/>
                </a:lnTo>
                <a:lnTo>
                  <a:pt x="2580" y="744"/>
                </a:lnTo>
                <a:lnTo>
                  <a:pt x="2586" y="744"/>
                </a:lnTo>
                <a:lnTo>
                  <a:pt x="2586" y="750"/>
                </a:lnTo>
                <a:lnTo>
                  <a:pt x="2586" y="756"/>
                </a:lnTo>
                <a:lnTo>
                  <a:pt x="2586" y="762"/>
                </a:lnTo>
                <a:lnTo>
                  <a:pt x="2586" y="756"/>
                </a:lnTo>
                <a:lnTo>
                  <a:pt x="2580" y="756"/>
                </a:lnTo>
                <a:lnTo>
                  <a:pt x="2580" y="750"/>
                </a:lnTo>
                <a:lnTo>
                  <a:pt x="2580" y="756"/>
                </a:lnTo>
                <a:lnTo>
                  <a:pt x="2580" y="750"/>
                </a:lnTo>
                <a:lnTo>
                  <a:pt x="2580" y="756"/>
                </a:lnTo>
                <a:lnTo>
                  <a:pt x="2580" y="750"/>
                </a:lnTo>
                <a:lnTo>
                  <a:pt x="2580" y="756"/>
                </a:lnTo>
                <a:lnTo>
                  <a:pt x="2574" y="756"/>
                </a:lnTo>
                <a:lnTo>
                  <a:pt x="2574" y="762"/>
                </a:lnTo>
                <a:lnTo>
                  <a:pt x="2574" y="768"/>
                </a:lnTo>
                <a:lnTo>
                  <a:pt x="2574" y="774"/>
                </a:lnTo>
                <a:lnTo>
                  <a:pt x="2574" y="780"/>
                </a:lnTo>
                <a:lnTo>
                  <a:pt x="2580" y="786"/>
                </a:lnTo>
                <a:lnTo>
                  <a:pt x="2580" y="780"/>
                </a:lnTo>
                <a:lnTo>
                  <a:pt x="2580" y="786"/>
                </a:lnTo>
                <a:lnTo>
                  <a:pt x="2580" y="792"/>
                </a:lnTo>
                <a:lnTo>
                  <a:pt x="2580" y="786"/>
                </a:lnTo>
                <a:lnTo>
                  <a:pt x="2574" y="786"/>
                </a:lnTo>
                <a:lnTo>
                  <a:pt x="2568" y="786"/>
                </a:lnTo>
                <a:lnTo>
                  <a:pt x="2568" y="792"/>
                </a:lnTo>
                <a:lnTo>
                  <a:pt x="2568" y="786"/>
                </a:lnTo>
                <a:lnTo>
                  <a:pt x="2568" y="780"/>
                </a:lnTo>
                <a:lnTo>
                  <a:pt x="2568" y="774"/>
                </a:lnTo>
                <a:lnTo>
                  <a:pt x="2568" y="768"/>
                </a:lnTo>
                <a:lnTo>
                  <a:pt x="2568" y="762"/>
                </a:lnTo>
                <a:lnTo>
                  <a:pt x="2568" y="756"/>
                </a:lnTo>
                <a:lnTo>
                  <a:pt x="2568" y="750"/>
                </a:lnTo>
                <a:lnTo>
                  <a:pt x="2568" y="744"/>
                </a:lnTo>
                <a:lnTo>
                  <a:pt x="2568" y="738"/>
                </a:lnTo>
                <a:lnTo>
                  <a:pt x="2568" y="732"/>
                </a:lnTo>
                <a:lnTo>
                  <a:pt x="2568" y="726"/>
                </a:lnTo>
                <a:lnTo>
                  <a:pt x="2562" y="720"/>
                </a:lnTo>
                <a:lnTo>
                  <a:pt x="2568" y="720"/>
                </a:lnTo>
                <a:lnTo>
                  <a:pt x="2562" y="720"/>
                </a:lnTo>
                <a:lnTo>
                  <a:pt x="2562" y="714"/>
                </a:lnTo>
                <a:lnTo>
                  <a:pt x="2568" y="714"/>
                </a:lnTo>
                <a:lnTo>
                  <a:pt x="2568" y="708"/>
                </a:lnTo>
                <a:lnTo>
                  <a:pt x="2568" y="702"/>
                </a:lnTo>
                <a:lnTo>
                  <a:pt x="2562" y="702"/>
                </a:lnTo>
                <a:lnTo>
                  <a:pt x="2568" y="702"/>
                </a:lnTo>
                <a:lnTo>
                  <a:pt x="2568" y="696"/>
                </a:lnTo>
                <a:lnTo>
                  <a:pt x="2568" y="702"/>
                </a:lnTo>
                <a:lnTo>
                  <a:pt x="2574" y="702"/>
                </a:lnTo>
                <a:lnTo>
                  <a:pt x="2574" y="696"/>
                </a:lnTo>
                <a:lnTo>
                  <a:pt x="2568" y="696"/>
                </a:lnTo>
                <a:lnTo>
                  <a:pt x="2574" y="696"/>
                </a:lnTo>
                <a:lnTo>
                  <a:pt x="2574" y="690"/>
                </a:lnTo>
                <a:lnTo>
                  <a:pt x="2568" y="690"/>
                </a:lnTo>
                <a:lnTo>
                  <a:pt x="2574" y="690"/>
                </a:lnTo>
                <a:lnTo>
                  <a:pt x="2574" y="684"/>
                </a:lnTo>
                <a:lnTo>
                  <a:pt x="2574" y="690"/>
                </a:lnTo>
                <a:lnTo>
                  <a:pt x="2574" y="696"/>
                </a:lnTo>
                <a:close/>
                <a:moveTo>
                  <a:pt x="2562" y="786"/>
                </a:moveTo>
                <a:lnTo>
                  <a:pt x="2562" y="792"/>
                </a:lnTo>
                <a:lnTo>
                  <a:pt x="2563" y="792"/>
                </a:lnTo>
                <a:lnTo>
                  <a:pt x="2562" y="786"/>
                </a:lnTo>
                <a:close/>
                <a:moveTo>
                  <a:pt x="2550" y="300"/>
                </a:moveTo>
                <a:lnTo>
                  <a:pt x="2562" y="300"/>
                </a:lnTo>
                <a:lnTo>
                  <a:pt x="2562" y="312"/>
                </a:lnTo>
                <a:lnTo>
                  <a:pt x="2550" y="312"/>
                </a:lnTo>
                <a:lnTo>
                  <a:pt x="2550" y="300"/>
                </a:lnTo>
                <a:close/>
                <a:moveTo>
                  <a:pt x="2550" y="324"/>
                </a:moveTo>
                <a:lnTo>
                  <a:pt x="2556" y="324"/>
                </a:lnTo>
                <a:lnTo>
                  <a:pt x="2556" y="318"/>
                </a:lnTo>
                <a:lnTo>
                  <a:pt x="2562" y="318"/>
                </a:lnTo>
                <a:lnTo>
                  <a:pt x="2562" y="312"/>
                </a:lnTo>
                <a:lnTo>
                  <a:pt x="2568" y="312"/>
                </a:lnTo>
                <a:lnTo>
                  <a:pt x="2574" y="312"/>
                </a:lnTo>
                <a:lnTo>
                  <a:pt x="2574" y="318"/>
                </a:lnTo>
                <a:lnTo>
                  <a:pt x="2580" y="318"/>
                </a:lnTo>
                <a:lnTo>
                  <a:pt x="2580" y="324"/>
                </a:lnTo>
                <a:lnTo>
                  <a:pt x="2580" y="330"/>
                </a:lnTo>
                <a:lnTo>
                  <a:pt x="2574" y="330"/>
                </a:lnTo>
                <a:lnTo>
                  <a:pt x="2568" y="330"/>
                </a:lnTo>
                <a:lnTo>
                  <a:pt x="2562" y="330"/>
                </a:lnTo>
                <a:lnTo>
                  <a:pt x="2562" y="324"/>
                </a:lnTo>
                <a:lnTo>
                  <a:pt x="2556" y="324"/>
                </a:lnTo>
                <a:lnTo>
                  <a:pt x="2556" y="330"/>
                </a:lnTo>
                <a:lnTo>
                  <a:pt x="2550" y="330"/>
                </a:lnTo>
                <a:lnTo>
                  <a:pt x="2550" y="324"/>
                </a:lnTo>
                <a:close/>
                <a:moveTo>
                  <a:pt x="2532" y="684"/>
                </a:moveTo>
                <a:lnTo>
                  <a:pt x="2532" y="690"/>
                </a:lnTo>
                <a:lnTo>
                  <a:pt x="2533" y="690"/>
                </a:lnTo>
                <a:lnTo>
                  <a:pt x="2532" y="684"/>
                </a:lnTo>
                <a:close/>
                <a:moveTo>
                  <a:pt x="2532" y="684"/>
                </a:moveTo>
                <a:lnTo>
                  <a:pt x="2532" y="690"/>
                </a:lnTo>
                <a:lnTo>
                  <a:pt x="2533" y="690"/>
                </a:lnTo>
                <a:lnTo>
                  <a:pt x="2532" y="684"/>
                </a:lnTo>
                <a:close/>
                <a:moveTo>
                  <a:pt x="2526" y="678"/>
                </a:moveTo>
                <a:lnTo>
                  <a:pt x="2538" y="678"/>
                </a:lnTo>
                <a:lnTo>
                  <a:pt x="2538" y="684"/>
                </a:lnTo>
                <a:lnTo>
                  <a:pt x="2526" y="684"/>
                </a:lnTo>
                <a:lnTo>
                  <a:pt x="2526" y="678"/>
                </a:lnTo>
                <a:close/>
                <a:moveTo>
                  <a:pt x="2526" y="264"/>
                </a:moveTo>
                <a:lnTo>
                  <a:pt x="2526" y="258"/>
                </a:lnTo>
                <a:lnTo>
                  <a:pt x="2532" y="258"/>
                </a:lnTo>
                <a:lnTo>
                  <a:pt x="2532" y="252"/>
                </a:lnTo>
                <a:lnTo>
                  <a:pt x="2532" y="246"/>
                </a:lnTo>
                <a:lnTo>
                  <a:pt x="2538" y="246"/>
                </a:lnTo>
                <a:lnTo>
                  <a:pt x="2538" y="240"/>
                </a:lnTo>
                <a:lnTo>
                  <a:pt x="2544" y="240"/>
                </a:lnTo>
                <a:lnTo>
                  <a:pt x="2544" y="246"/>
                </a:lnTo>
                <a:lnTo>
                  <a:pt x="2550" y="246"/>
                </a:lnTo>
                <a:lnTo>
                  <a:pt x="2550" y="252"/>
                </a:lnTo>
                <a:lnTo>
                  <a:pt x="2556" y="252"/>
                </a:lnTo>
                <a:lnTo>
                  <a:pt x="2556" y="258"/>
                </a:lnTo>
                <a:lnTo>
                  <a:pt x="2562" y="258"/>
                </a:lnTo>
                <a:lnTo>
                  <a:pt x="2556" y="258"/>
                </a:lnTo>
                <a:lnTo>
                  <a:pt x="2556" y="252"/>
                </a:lnTo>
                <a:lnTo>
                  <a:pt x="2556" y="246"/>
                </a:lnTo>
                <a:lnTo>
                  <a:pt x="2562" y="246"/>
                </a:lnTo>
                <a:lnTo>
                  <a:pt x="2562" y="240"/>
                </a:lnTo>
                <a:lnTo>
                  <a:pt x="2562" y="246"/>
                </a:lnTo>
                <a:lnTo>
                  <a:pt x="2568" y="246"/>
                </a:lnTo>
                <a:lnTo>
                  <a:pt x="2568" y="252"/>
                </a:lnTo>
                <a:lnTo>
                  <a:pt x="2574" y="252"/>
                </a:lnTo>
                <a:lnTo>
                  <a:pt x="2580" y="252"/>
                </a:lnTo>
                <a:lnTo>
                  <a:pt x="2586" y="252"/>
                </a:lnTo>
                <a:lnTo>
                  <a:pt x="2586" y="258"/>
                </a:lnTo>
                <a:lnTo>
                  <a:pt x="2592" y="258"/>
                </a:lnTo>
                <a:lnTo>
                  <a:pt x="2592" y="264"/>
                </a:lnTo>
                <a:lnTo>
                  <a:pt x="2592" y="270"/>
                </a:lnTo>
                <a:lnTo>
                  <a:pt x="2592" y="276"/>
                </a:lnTo>
                <a:lnTo>
                  <a:pt x="2586" y="276"/>
                </a:lnTo>
                <a:lnTo>
                  <a:pt x="2586" y="282"/>
                </a:lnTo>
                <a:lnTo>
                  <a:pt x="2580" y="282"/>
                </a:lnTo>
                <a:lnTo>
                  <a:pt x="2580" y="276"/>
                </a:lnTo>
                <a:lnTo>
                  <a:pt x="2580" y="282"/>
                </a:lnTo>
                <a:lnTo>
                  <a:pt x="2574" y="282"/>
                </a:lnTo>
                <a:lnTo>
                  <a:pt x="2574" y="288"/>
                </a:lnTo>
                <a:lnTo>
                  <a:pt x="2574" y="282"/>
                </a:lnTo>
                <a:lnTo>
                  <a:pt x="2574" y="288"/>
                </a:lnTo>
                <a:lnTo>
                  <a:pt x="2568" y="288"/>
                </a:lnTo>
                <a:lnTo>
                  <a:pt x="2568" y="282"/>
                </a:lnTo>
                <a:lnTo>
                  <a:pt x="2562" y="282"/>
                </a:lnTo>
                <a:lnTo>
                  <a:pt x="2556" y="282"/>
                </a:lnTo>
                <a:lnTo>
                  <a:pt x="2556" y="288"/>
                </a:lnTo>
                <a:lnTo>
                  <a:pt x="2550" y="288"/>
                </a:lnTo>
                <a:lnTo>
                  <a:pt x="2550" y="282"/>
                </a:lnTo>
                <a:lnTo>
                  <a:pt x="2550" y="288"/>
                </a:lnTo>
                <a:lnTo>
                  <a:pt x="2544" y="288"/>
                </a:lnTo>
                <a:lnTo>
                  <a:pt x="2538" y="288"/>
                </a:lnTo>
                <a:lnTo>
                  <a:pt x="2538" y="282"/>
                </a:lnTo>
                <a:lnTo>
                  <a:pt x="2532" y="282"/>
                </a:lnTo>
                <a:lnTo>
                  <a:pt x="2532" y="276"/>
                </a:lnTo>
                <a:lnTo>
                  <a:pt x="2532" y="282"/>
                </a:lnTo>
                <a:lnTo>
                  <a:pt x="2532" y="276"/>
                </a:lnTo>
                <a:lnTo>
                  <a:pt x="2526" y="276"/>
                </a:lnTo>
                <a:lnTo>
                  <a:pt x="2526" y="270"/>
                </a:lnTo>
                <a:lnTo>
                  <a:pt x="2526" y="276"/>
                </a:lnTo>
                <a:lnTo>
                  <a:pt x="2526" y="270"/>
                </a:lnTo>
                <a:lnTo>
                  <a:pt x="2526" y="264"/>
                </a:lnTo>
                <a:lnTo>
                  <a:pt x="2532" y="264"/>
                </a:lnTo>
                <a:lnTo>
                  <a:pt x="2526" y="264"/>
                </a:lnTo>
                <a:lnTo>
                  <a:pt x="2532" y="264"/>
                </a:lnTo>
                <a:lnTo>
                  <a:pt x="2526" y="264"/>
                </a:lnTo>
                <a:lnTo>
                  <a:pt x="2532" y="264"/>
                </a:lnTo>
                <a:lnTo>
                  <a:pt x="2532" y="258"/>
                </a:lnTo>
                <a:lnTo>
                  <a:pt x="2526" y="258"/>
                </a:lnTo>
                <a:lnTo>
                  <a:pt x="2526" y="264"/>
                </a:lnTo>
                <a:close/>
                <a:moveTo>
                  <a:pt x="2514" y="252"/>
                </a:moveTo>
                <a:lnTo>
                  <a:pt x="2520" y="252"/>
                </a:lnTo>
                <a:lnTo>
                  <a:pt x="2520" y="270"/>
                </a:lnTo>
                <a:lnTo>
                  <a:pt x="2514" y="270"/>
                </a:lnTo>
                <a:lnTo>
                  <a:pt x="2514" y="252"/>
                </a:lnTo>
                <a:close/>
                <a:moveTo>
                  <a:pt x="2514" y="300"/>
                </a:moveTo>
                <a:lnTo>
                  <a:pt x="2520" y="300"/>
                </a:lnTo>
                <a:lnTo>
                  <a:pt x="2520" y="312"/>
                </a:lnTo>
                <a:lnTo>
                  <a:pt x="2514" y="312"/>
                </a:lnTo>
                <a:lnTo>
                  <a:pt x="2514" y="300"/>
                </a:lnTo>
                <a:close/>
                <a:moveTo>
                  <a:pt x="1716" y="516"/>
                </a:moveTo>
                <a:lnTo>
                  <a:pt x="1722" y="516"/>
                </a:lnTo>
                <a:lnTo>
                  <a:pt x="1716" y="516"/>
                </a:lnTo>
                <a:close/>
                <a:moveTo>
                  <a:pt x="2322" y="300"/>
                </a:moveTo>
                <a:lnTo>
                  <a:pt x="2328" y="300"/>
                </a:lnTo>
                <a:lnTo>
                  <a:pt x="2328" y="294"/>
                </a:lnTo>
                <a:lnTo>
                  <a:pt x="2334" y="294"/>
                </a:lnTo>
                <a:lnTo>
                  <a:pt x="2340" y="294"/>
                </a:lnTo>
                <a:lnTo>
                  <a:pt x="2340" y="300"/>
                </a:lnTo>
                <a:lnTo>
                  <a:pt x="2340" y="306"/>
                </a:lnTo>
                <a:lnTo>
                  <a:pt x="2334" y="306"/>
                </a:lnTo>
                <a:lnTo>
                  <a:pt x="2328" y="306"/>
                </a:lnTo>
                <a:lnTo>
                  <a:pt x="2328" y="300"/>
                </a:lnTo>
                <a:lnTo>
                  <a:pt x="2322" y="300"/>
                </a:lnTo>
                <a:close/>
                <a:moveTo>
                  <a:pt x="2286" y="174"/>
                </a:moveTo>
                <a:lnTo>
                  <a:pt x="2286" y="168"/>
                </a:lnTo>
                <a:lnTo>
                  <a:pt x="2286" y="174"/>
                </a:lnTo>
                <a:lnTo>
                  <a:pt x="2286" y="168"/>
                </a:lnTo>
                <a:lnTo>
                  <a:pt x="2292" y="168"/>
                </a:lnTo>
                <a:lnTo>
                  <a:pt x="2292" y="174"/>
                </a:lnTo>
                <a:lnTo>
                  <a:pt x="2286" y="174"/>
                </a:lnTo>
                <a:close/>
                <a:moveTo>
                  <a:pt x="2280" y="204"/>
                </a:moveTo>
                <a:lnTo>
                  <a:pt x="2286" y="204"/>
                </a:lnTo>
                <a:lnTo>
                  <a:pt x="2280" y="204"/>
                </a:lnTo>
                <a:close/>
                <a:moveTo>
                  <a:pt x="2280" y="162"/>
                </a:moveTo>
                <a:lnTo>
                  <a:pt x="2286" y="162"/>
                </a:lnTo>
                <a:lnTo>
                  <a:pt x="2286" y="168"/>
                </a:lnTo>
                <a:lnTo>
                  <a:pt x="2280" y="168"/>
                </a:lnTo>
                <a:lnTo>
                  <a:pt x="2280" y="162"/>
                </a:lnTo>
                <a:close/>
                <a:moveTo>
                  <a:pt x="2226" y="174"/>
                </a:moveTo>
                <a:lnTo>
                  <a:pt x="2232" y="174"/>
                </a:lnTo>
                <a:lnTo>
                  <a:pt x="2232" y="168"/>
                </a:lnTo>
                <a:lnTo>
                  <a:pt x="2232" y="162"/>
                </a:lnTo>
                <a:lnTo>
                  <a:pt x="2232" y="156"/>
                </a:lnTo>
                <a:lnTo>
                  <a:pt x="2238" y="156"/>
                </a:lnTo>
                <a:lnTo>
                  <a:pt x="2232" y="156"/>
                </a:lnTo>
                <a:lnTo>
                  <a:pt x="2232" y="150"/>
                </a:lnTo>
                <a:lnTo>
                  <a:pt x="2238" y="150"/>
                </a:lnTo>
                <a:lnTo>
                  <a:pt x="2238" y="144"/>
                </a:lnTo>
                <a:lnTo>
                  <a:pt x="2238" y="138"/>
                </a:lnTo>
                <a:lnTo>
                  <a:pt x="2238" y="132"/>
                </a:lnTo>
                <a:lnTo>
                  <a:pt x="2244" y="132"/>
                </a:lnTo>
                <a:lnTo>
                  <a:pt x="2244" y="126"/>
                </a:lnTo>
                <a:lnTo>
                  <a:pt x="2244" y="120"/>
                </a:lnTo>
                <a:lnTo>
                  <a:pt x="2250" y="120"/>
                </a:lnTo>
                <a:lnTo>
                  <a:pt x="2250" y="126"/>
                </a:lnTo>
                <a:lnTo>
                  <a:pt x="2250" y="132"/>
                </a:lnTo>
                <a:lnTo>
                  <a:pt x="2250" y="126"/>
                </a:lnTo>
                <a:lnTo>
                  <a:pt x="2250" y="120"/>
                </a:lnTo>
                <a:lnTo>
                  <a:pt x="2256" y="120"/>
                </a:lnTo>
                <a:lnTo>
                  <a:pt x="2256" y="126"/>
                </a:lnTo>
                <a:lnTo>
                  <a:pt x="2256" y="132"/>
                </a:lnTo>
                <a:lnTo>
                  <a:pt x="2256" y="138"/>
                </a:lnTo>
                <a:lnTo>
                  <a:pt x="2250" y="144"/>
                </a:lnTo>
                <a:lnTo>
                  <a:pt x="2256" y="144"/>
                </a:lnTo>
                <a:lnTo>
                  <a:pt x="2256" y="138"/>
                </a:lnTo>
                <a:lnTo>
                  <a:pt x="2256" y="132"/>
                </a:lnTo>
                <a:lnTo>
                  <a:pt x="2262" y="132"/>
                </a:lnTo>
                <a:lnTo>
                  <a:pt x="2262" y="138"/>
                </a:lnTo>
                <a:lnTo>
                  <a:pt x="2268" y="138"/>
                </a:lnTo>
                <a:lnTo>
                  <a:pt x="2268" y="144"/>
                </a:lnTo>
                <a:lnTo>
                  <a:pt x="2274" y="144"/>
                </a:lnTo>
                <a:lnTo>
                  <a:pt x="2274" y="150"/>
                </a:lnTo>
                <a:lnTo>
                  <a:pt x="2274" y="156"/>
                </a:lnTo>
                <a:lnTo>
                  <a:pt x="2274" y="162"/>
                </a:lnTo>
                <a:lnTo>
                  <a:pt x="2268" y="162"/>
                </a:lnTo>
                <a:lnTo>
                  <a:pt x="2268" y="168"/>
                </a:lnTo>
                <a:lnTo>
                  <a:pt x="2268" y="162"/>
                </a:lnTo>
                <a:lnTo>
                  <a:pt x="2268" y="168"/>
                </a:lnTo>
                <a:lnTo>
                  <a:pt x="2262" y="168"/>
                </a:lnTo>
                <a:lnTo>
                  <a:pt x="2256" y="168"/>
                </a:lnTo>
                <a:lnTo>
                  <a:pt x="2256" y="174"/>
                </a:lnTo>
                <a:lnTo>
                  <a:pt x="2256" y="168"/>
                </a:lnTo>
                <a:lnTo>
                  <a:pt x="2250" y="168"/>
                </a:lnTo>
                <a:lnTo>
                  <a:pt x="2244" y="168"/>
                </a:lnTo>
                <a:lnTo>
                  <a:pt x="2244" y="174"/>
                </a:lnTo>
                <a:lnTo>
                  <a:pt x="2238" y="174"/>
                </a:lnTo>
                <a:lnTo>
                  <a:pt x="2232" y="180"/>
                </a:lnTo>
                <a:lnTo>
                  <a:pt x="2226" y="180"/>
                </a:lnTo>
                <a:lnTo>
                  <a:pt x="2226" y="174"/>
                </a:lnTo>
                <a:close/>
                <a:moveTo>
                  <a:pt x="2208" y="222"/>
                </a:moveTo>
                <a:lnTo>
                  <a:pt x="2214" y="222"/>
                </a:lnTo>
                <a:lnTo>
                  <a:pt x="2214" y="228"/>
                </a:lnTo>
                <a:lnTo>
                  <a:pt x="2208" y="228"/>
                </a:lnTo>
                <a:lnTo>
                  <a:pt x="2208" y="222"/>
                </a:lnTo>
                <a:close/>
                <a:moveTo>
                  <a:pt x="2208" y="222"/>
                </a:moveTo>
                <a:lnTo>
                  <a:pt x="2214" y="222"/>
                </a:lnTo>
                <a:lnTo>
                  <a:pt x="2208" y="222"/>
                </a:lnTo>
                <a:close/>
                <a:moveTo>
                  <a:pt x="2202" y="222"/>
                </a:moveTo>
                <a:lnTo>
                  <a:pt x="2202" y="228"/>
                </a:lnTo>
                <a:lnTo>
                  <a:pt x="2203" y="228"/>
                </a:lnTo>
                <a:lnTo>
                  <a:pt x="2202" y="222"/>
                </a:lnTo>
                <a:close/>
                <a:moveTo>
                  <a:pt x="2202" y="222"/>
                </a:moveTo>
                <a:lnTo>
                  <a:pt x="2202" y="228"/>
                </a:lnTo>
                <a:lnTo>
                  <a:pt x="2203" y="228"/>
                </a:lnTo>
                <a:lnTo>
                  <a:pt x="2202" y="222"/>
                </a:lnTo>
                <a:close/>
                <a:moveTo>
                  <a:pt x="2196" y="222"/>
                </a:moveTo>
                <a:lnTo>
                  <a:pt x="2196" y="228"/>
                </a:lnTo>
                <a:lnTo>
                  <a:pt x="2197" y="228"/>
                </a:lnTo>
                <a:lnTo>
                  <a:pt x="2196" y="222"/>
                </a:lnTo>
                <a:close/>
                <a:moveTo>
                  <a:pt x="2196" y="216"/>
                </a:moveTo>
                <a:lnTo>
                  <a:pt x="2196" y="210"/>
                </a:lnTo>
                <a:lnTo>
                  <a:pt x="2202" y="210"/>
                </a:lnTo>
                <a:lnTo>
                  <a:pt x="2202" y="204"/>
                </a:lnTo>
                <a:lnTo>
                  <a:pt x="2202" y="210"/>
                </a:lnTo>
                <a:lnTo>
                  <a:pt x="2202" y="216"/>
                </a:lnTo>
                <a:lnTo>
                  <a:pt x="2196" y="216"/>
                </a:lnTo>
                <a:lnTo>
                  <a:pt x="2202" y="216"/>
                </a:lnTo>
                <a:lnTo>
                  <a:pt x="2196" y="216"/>
                </a:lnTo>
                <a:close/>
                <a:moveTo>
                  <a:pt x="2190" y="240"/>
                </a:moveTo>
                <a:lnTo>
                  <a:pt x="2196" y="240"/>
                </a:lnTo>
                <a:lnTo>
                  <a:pt x="2196" y="246"/>
                </a:lnTo>
                <a:lnTo>
                  <a:pt x="2190" y="246"/>
                </a:lnTo>
                <a:lnTo>
                  <a:pt x="2190" y="240"/>
                </a:lnTo>
                <a:close/>
                <a:moveTo>
                  <a:pt x="2190" y="222"/>
                </a:moveTo>
                <a:lnTo>
                  <a:pt x="2196" y="222"/>
                </a:lnTo>
                <a:lnTo>
                  <a:pt x="2196" y="228"/>
                </a:lnTo>
                <a:lnTo>
                  <a:pt x="2190" y="228"/>
                </a:lnTo>
                <a:lnTo>
                  <a:pt x="2190" y="222"/>
                </a:lnTo>
                <a:close/>
                <a:moveTo>
                  <a:pt x="2178" y="114"/>
                </a:moveTo>
                <a:lnTo>
                  <a:pt x="2178" y="108"/>
                </a:lnTo>
                <a:lnTo>
                  <a:pt x="2184" y="108"/>
                </a:lnTo>
                <a:lnTo>
                  <a:pt x="2184" y="102"/>
                </a:lnTo>
                <a:lnTo>
                  <a:pt x="2190" y="102"/>
                </a:lnTo>
                <a:lnTo>
                  <a:pt x="2190" y="96"/>
                </a:lnTo>
                <a:lnTo>
                  <a:pt x="2184" y="96"/>
                </a:lnTo>
                <a:lnTo>
                  <a:pt x="2190" y="96"/>
                </a:lnTo>
                <a:lnTo>
                  <a:pt x="2184" y="96"/>
                </a:lnTo>
                <a:lnTo>
                  <a:pt x="2190" y="96"/>
                </a:lnTo>
                <a:lnTo>
                  <a:pt x="2190" y="90"/>
                </a:lnTo>
                <a:lnTo>
                  <a:pt x="2196" y="90"/>
                </a:lnTo>
                <a:lnTo>
                  <a:pt x="2190" y="90"/>
                </a:lnTo>
                <a:lnTo>
                  <a:pt x="2196" y="90"/>
                </a:lnTo>
                <a:lnTo>
                  <a:pt x="2202" y="90"/>
                </a:lnTo>
                <a:lnTo>
                  <a:pt x="2208" y="84"/>
                </a:lnTo>
                <a:lnTo>
                  <a:pt x="2208" y="90"/>
                </a:lnTo>
                <a:lnTo>
                  <a:pt x="2208" y="84"/>
                </a:lnTo>
                <a:lnTo>
                  <a:pt x="2214" y="84"/>
                </a:lnTo>
                <a:lnTo>
                  <a:pt x="2214" y="90"/>
                </a:lnTo>
                <a:lnTo>
                  <a:pt x="2214" y="96"/>
                </a:lnTo>
                <a:lnTo>
                  <a:pt x="2214" y="102"/>
                </a:lnTo>
                <a:lnTo>
                  <a:pt x="2208" y="102"/>
                </a:lnTo>
                <a:lnTo>
                  <a:pt x="2202" y="102"/>
                </a:lnTo>
                <a:lnTo>
                  <a:pt x="2202" y="108"/>
                </a:lnTo>
                <a:lnTo>
                  <a:pt x="2208" y="108"/>
                </a:lnTo>
                <a:lnTo>
                  <a:pt x="2208" y="102"/>
                </a:lnTo>
                <a:lnTo>
                  <a:pt x="2208" y="108"/>
                </a:lnTo>
                <a:lnTo>
                  <a:pt x="2208" y="102"/>
                </a:lnTo>
                <a:lnTo>
                  <a:pt x="2214" y="102"/>
                </a:lnTo>
                <a:lnTo>
                  <a:pt x="2208" y="108"/>
                </a:lnTo>
                <a:lnTo>
                  <a:pt x="2214" y="108"/>
                </a:lnTo>
                <a:lnTo>
                  <a:pt x="2214" y="102"/>
                </a:lnTo>
                <a:lnTo>
                  <a:pt x="2220" y="102"/>
                </a:lnTo>
                <a:lnTo>
                  <a:pt x="2220" y="96"/>
                </a:lnTo>
                <a:lnTo>
                  <a:pt x="2214" y="96"/>
                </a:lnTo>
                <a:lnTo>
                  <a:pt x="2220" y="96"/>
                </a:lnTo>
                <a:lnTo>
                  <a:pt x="2220" y="90"/>
                </a:lnTo>
                <a:lnTo>
                  <a:pt x="2226" y="90"/>
                </a:lnTo>
                <a:lnTo>
                  <a:pt x="2226" y="96"/>
                </a:lnTo>
                <a:lnTo>
                  <a:pt x="2232" y="96"/>
                </a:lnTo>
                <a:lnTo>
                  <a:pt x="2226" y="96"/>
                </a:lnTo>
                <a:lnTo>
                  <a:pt x="2232" y="96"/>
                </a:lnTo>
                <a:lnTo>
                  <a:pt x="2232" y="102"/>
                </a:lnTo>
                <a:lnTo>
                  <a:pt x="2232" y="108"/>
                </a:lnTo>
                <a:lnTo>
                  <a:pt x="2232" y="114"/>
                </a:lnTo>
                <a:lnTo>
                  <a:pt x="2232" y="120"/>
                </a:lnTo>
                <a:lnTo>
                  <a:pt x="2232" y="126"/>
                </a:lnTo>
                <a:lnTo>
                  <a:pt x="2226" y="126"/>
                </a:lnTo>
                <a:lnTo>
                  <a:pt x="2232" y="126"/>
                </a:lnTo>
                <a:lnTo>
                  <a:pt x="2226" y="126"/>
                </a:lnTo>
                <a:lnTo>
                  <a:pt x="2226" y="132"/>
                </a:lnTo>
                <a:lnTo>
                  <a:pt x="2232" y="132"/>
                </a:lnTo>
                <a:lnTo>
                  <a:pt x="2226" y="132"/>
                </a:lnTo>
                <a:lnTo>
                  <a:pt x="2232" y="132"/>
                </a:lnTo>
                <a:lnTo>
                  <a:pt x="2232" y="138"/>
                </a:lnTo>
                <a:lnTo>
                  <a:pt x="2232" y="144"/>
                </a:lnTo>
                <a:lnTo>
                  <a:pt x="2226" y="144"/>
                </a:lnTo>
                <a:lnTo>
                  <a:pt x="2220" y="144"/>
                </a:lnTo>
                <a:lnTo>
                  <a:pt x="2214" y="144"/>
                </a:lnTo>
                <a:lnTo>
                  <a:pt x="2220" y="144"/>
                </a:lnTo>
                <a:lnTo>
                  <a:pt x="2214" y="144"/>
                </a:lnTo>
                <a:lnTo>
                  <a:pt x="2208" y="144"/>
                </a:lnTo>
                <a:lnTo>
                  <a:pt x="2214" y="144"/>
                </a:lnTo>
                <a:lnTo>
                  <a:pt x="2208" y="144"/>
                </a:lnTo>
                <a:lnTo>
                  <a:pt x="2208" y="138"/>
                </a:lnTo>
                <a:lnTo>
                  <a:pt x="2202" y="138"/>
                </a:lnTo>
                <a:lnTo>
                  <a:pt x="2208" y="138"/>
                </a:lnTo>
                <a:lnTo>
                  <a:pt x="2202" y="138"/>
                </a:lnTo>
                <a:lnTo>
                  <a:pt x="2196" y="138"/>
                </a:lnTo>
                <a:lnTo>
                  <a:pt x="2196" y="132"/>
                </a:lnTo>
                <a:lnTo>
                  <a:pt x="2196" y="138"/>
                </a:lnTo>
                <a:lnTo>
                  <a:pt x="2190" y="138"/>
                </a:lnTo>
                <a:lnTo>
                  <a:pt x="2190" y="132"/>
                </a:lnTo>
                <a:lnTo>
                  <a:pt x="2190" y="138"/>
                </a:lnTo>
                <a:lnTo>
                  <a:pt x="2190" y="132"/>
                </a:lnTo>
                <a:lnTo>
                  <a:pt x="2190" y="126"/>
                </a:lnTo>
                <a:lnTo>
                  <a:pt x="2190" y="120"/>
                </a:lnTo>
                <a:lnTo>
                  <a:pt x="2190" y="114"/>
                </a:lnTo>
                <a:lnTo>
                  <a:pt x="2184" y="114"/>
                </a:lnTo>
                <a:lnTo>
                  <a:pt x="2184" y="120"/>
                </a:lnTo>
                <a:lnTo>
                  <a:pt x="2184" y="114"/>
                </a:lnTo>
                <a:lnTo>
                  <a:pt x="2178" y="114"/>
                </a:lnTo>
                <a:lnTo>
                  <a:pt x="2178" y="120"/>
                </a:lnTo>
                <a:lnTo>
                  <a:pt x="2178" y="114"/>
                </a:lnTo>
                <a:close/>
                <a:moveTo>
                  <a:pt x="2172" y="252"/>
                </a:moveTo>
                <a:lnTo>
                  <a:pt x="2178" y="252"/>
                </a:lnTo>
                <a:lnTo>
                  <a:pt x="2172" y="252"/>
                </a:lnTo>
                <a:close/>
                <a:moveTo>
                  <a:pt x="2166" y="78"/>
                </a:moveTo>
                <a:lnTo>
                  <a:pt x="2172" y="78"/>
                </a:lnTo>
                <a:lnTo>
                  <a:pt x="2172" y="72"/>
                </a:lnTo>
                <a:lnTo>
                  <a:pt x="2166" y="72"/>
                </a:lnTo>
                <a:lnTo>
                  <a:pt x="2172" y="72"/>
                </a:lnTo>
                <a:lnTo>
                  <a:pt x="2178" y="72"/>
                </a:lnTo>
                <a:lnTo>
                  <a:pt x="2172" y="72"/>
                </a:lnTo>
                <a:lnTo>
                  <a:pt x="2178" y="72"/>
                </a:lnTo>
                <a:lnTo>
                  <a:pt x="2178" y="66"/>
                </a:lnTo>
                <a:lnTo>
                  <a:pt x="2178" y="60"/>
                </a:lnTo>
                <a:lnTo>
                  <a:pt x="2178" y="54"/>
                </a:lnTo>
                <a:lnTo>
                  <a:pt x="2178" y="60"/>
                </a:lnTo>
                <a:lnTo>
                  <a:pt x="2172" y="60"/>
                </a:lnTo>
                <a:lnTo>
                  <a:pt x="2172" y="54"/>
                </a:lnTo>
                <a:lnTo>
                  <a:pt x="2178" y="54"/>
                </a:lnTo>
                <a:lnTo>
                  <a:pt x="2178" y="48"/>
                </a:lnTo>
                <a:lnTo>
                  <a:pt x="2184" y="48"/>
                </a:lnTo>
                <a:lnTo>
                  <a:pt x="2184" y="42"/>
                </a:lnTo>
                <a:lnTo>
                  <a:pt x="2190" y="42"/>
                </a:lnTo>
                <a:lnTo>
                  <a:pt x="2190" y="36"/>
                </a:lnTo>
                <a:lnTo>
                  <a:pt x="2196" y="36"/>
                </a:lnTo>
                <a:lnTo>
                  <a:pt x="2196" y="30"/>
                </a:lnTo>
                <a:lnTo>
                  <a:pt x="2202" y="30"/>
                </a:lnTo>
                <a:lnTo>
                  <a:pt x="2202" y="36"/>
                </a:lnTo>
                <a:lnTo>
                  <a:pt x="2202" y="42"/>
                </a:lnTo>
                <a:lnTo>
                  <a:pt x="2208" y="42"/>
                </a:lnTo>
                <a:lnTo>
                  <a:pt x="2208" y="48"/>
                </a:lnTo>
                <a:lnTo>
                  <a:pt x="2208" y="54"/>
                </a:lnTo>
                <a:lnTo>
                  <a:pt x="2214" y="54"/>
                </a:lnTo>
                <a:lnTo>
                  <a:pt x="2214" y="60"/>
                </a:lnTo>
                <a:lnTo>
                  <a:pt x="2214" y="66"/>
                </a:lnTo>
                <a:lnTo>
                  <a:pt x="2208" y="66"/>
                </a:lnTo>
                <a:lnTo>
                  <a:pt x="2208" y="72"/>
                </a:lnTo>
                <a:lnTo>
                  <a:pt x="2208" y="78"/>
                </a:lnTo>
                <a:lnTo>
                  <a:pt x="2214" y="78"/>
                </a:lnTo>
                <a:lnTo>
                  <a:pt x="2208" y="84"/>
                </a:lnTo>
                <a:lnTo>
                  <a:pt x="2202" y="84"/>
                </a:lnTo>
                <a:lnTo>
                  <a:pt x="2196" y="84"/>
                </a:lnTo>
                <a:lnTo>
                  <a:pt x="2190" y="84"/>
                </a:lnTo>
                <a:lnTo>
                  <a:pt x="2190" y="90"/>
                </a:lnTo>
                <a:lnTo>
                  <a:pt x="2190" y="84"/>
                </a:lnTo>
                <a:lnTo>
                  <a:pt x="2190" y="90"/>
                </a:lnTo>
                <a:lnTo>
                  <a:pt x="2184" y="90"/>
                </a:lnTo>
                <a:lnTo>
                  <a:pt x="2178" y="90"/>
                </a:lnTo>
                <a:lnTo>
                  <a:pt x="2172" y="90"/>
                </a:lnTo>
                <a:lnTo>
                  <a:pt x="2172" y="84"/>
                </a:lnTo>
                <a:lnTo>
                  <a:pt x="2178" y="84"/>
                </a:lnTo>
                <a:lnTo>
                  <a:pt x="2172" y="84"/>
                </a:lnTo>
                <a:lnTo>
                  <a:pt x="2166" y="78"/>
                </a:lnTo>
                <a:lnTo>
                  <a:pt x="2166" y="84"/>
                </a:lnTo>
                <a:lnTo>
                  <a:pt x="2166" y="78"/>
                </a:lnTo>
                <a:lnTo>
                  <a:pt x="2166" y="84"/>
                </a:lnTo>
                <a:lnTo>
                  <a:pt x="2166" y="78"/>
                </a:lnTo>
                <a:close/>
                <a:moveTo>
                  <a:pt x="2160" y="90"/>
                </a:moveTo>
                <a:lnTo>
                  <a:pt x="2166" y="90"/>
                </a:lnTo>
                <a:lnTo>
                  <a:pt x="2172" y="90"/>
                </a:lnTo>
                <a:lnTo>
                  <a:pt x="2178" y="90"/>
                </a:lnTo>
                <a:lnTo>
                  <a:pt x="2178" y="96"/>
                </a:lnTo>
                <a:lnTo>
                  <a:pt x="2184" y="96"/>
                </a:lnTo>
                <a:lnTo>
                  <a:pt x="2184" y="102"/>
                </a:lnTo>
                <a:lnTo>
                  <a:pt x="2178" y="102"/>
                </a:lnTo>
                <a:lnTo>
                  <a:pt x="2178" y="108"/>
                </a:lnTo>
                <a:lnTo>
                  <a:pt x="2172" y="108"/>
                </a:lnTo>
                <a:lnTo>
                  <a:pt x="2166" y="108"/>
                </a:lnTo>
                <a:lnTo>
                  <a:pt x="2160" y="108"/>
                </a:lnTo>
                <a:lnTo>
                  <a:pt x="2160" y="102"/>
                </a:lnTo>
                <a:lnTo>
                  <a:pt x="2166" y="102"/>
                </a:lnTo>
                <a:lnTo>
                  <a:pt x="2166" y="108"/>
                </a:lnTo>
                <a:lnTo>
                  <a:pt x="2172" y="102"/>
                </a:lnTo>
                <a:lnTo>
                  <a:pt x="2166" y="102"/>
                </a:lnTo>
                <a:lnTo>
                  <a:pt x="2160" y="102"/>
                </a:lnTo>
                <a:lnTo>
                  <a:pt x="2160" y="96"/>
                </a:lnTo>
                <a:lnTo>
                  <a:pt x="2166" y="96"/>
                </a:lnTo>
                <a:lnTo>
                  <a:pt x="2160" y="96"/>
                </a:lnTo>
                <a:lnTo>
                  <a:pt x="2166" y="96"/>
                </a:lnTo>
                <a:lnTo>
                  <a:pt x="2160" y="96"/>
                </a:lnTo>
                <a:lnTo>
                  <a:pt x="2160" y="90"/>
                </a:lnTo>
                <a:close/>
                <a:moveTo>
                  <a:pt x="2154" y="42"/>
                </a:moveTo>
                <a:lnTo>
                  <a:pt x="2154" y="36"/>
                </a:lnTo>
                <a:lnTo>
                  <a:pt x="2160" y="36"/>
                </a:lnTo>
                <a:lnTo>
                  <a:pt x="2166" y="36"/>
                </a:lnTo>
                <a:lnTo>
                  <a:pt x="2166" y="42"/>
                </a:lnTo>
                <a:lnTo>
                  <a:pt x="2160" y="42"/>
                </a:lnTo>
                <a:lnTo>
                  <a:pt x="2154" y="42"/>
                </a:lnTo>
                <a:close/>
                <a:moveTo>
                  <a:pt x="2064" y="336"/>
                </a:moveTo>
                <a:lnTo>
                  <a:pt x="2070" y="336"/>
                </a:lnTo>
                <a:lnTo>
                  <a:pt x="2070" y="348"/>
                </a:lnTo>
                <a:lnTo>
                  <a:pt x="2064" y="348"/>
                </a:lnTo>
                <a:lnTo>
                  <a:pt x="2064" y="336"/>
                </a:lnTo>
                <a:close/>
                <a:moveTo>
                  <a:pt x="2046" y="354"/>
                </a:moveTo>
                <a:lnTo>
                  <a:pt x="2052" y="354"/>
                </a:lnTo>
                <a:lnTo>
                  <a:pt x="2052" y="348"/>
                </a:lnTo>
                <a:lnTo>
                  <a:pt x="2058" y="348"/>
                </a:lnTo>
                <a:lnTo>
                  <a:pt x="2058" y="354"/>
                </a:lnTo>
                <a:lnTo>
                  <a:pt x="2052" y="354"/>
                </a:lnTo>
                <a:lnTo>
                  <a:pt x="2052" y="360"/>
                </a:lnTo>
                <a:lnTo>
                  <a:pt x="2046" y="354"/>
                </a:lnTo>
                <a:lnTo>
                  <a:pt x="2046" y="360"/>
                </a:lnTo>
                <a:lnTo>
                  <a:pt x="2046" y="354"/>
                </a:lnTo>
                <a:close/>
                <a:moveTo>
                  <a:pt x="2040" y="330"/>
                </a:moveTo>
                <a:lnTo>
                  <a:pt x="2046" y="330"/>
                </a:lnTo>
                <a:lnTo>
                  <a:pt x="2046" y="336"/>
                </a:lnTo>
                <a:lnTo>
                  <a:pt x="2040" y="336"/>
                </a:lnTo>
                <a:lnTo>
                  <a:pt x="2040" y="330"/>
                </a:lnTo>
                <a:close/>
                <a:moveTo>
                  <a:pt x="2040" y="324"/>
                </a:moveTo>
                <a:lnTo>
                  <a:pt x="2046" y="324"/>
                </a:lnTo>
                <a:lnTo>
                  <a:pt x="2040" y="324"/>
                </a:lnTo>
                <a:close/>
                <a:moveTo>
                  <a:pt x="2034" y="324"/>
                </a:moveTo>
                <a:lnTo>
                  <a:pt x="2040" y="324"/>
                </a:lnTo>
                <a:lnTo>
                  <a:pt x="2040" y="330"/>
                </a:lnTo>
                <a:lnTo>
                  <a:pt x="2034" y="330"/>
                </a:lnTo>
                <a:lnTo>
                  <a:pt x="2034" y="324"/>
                </a:lnTo>
                <a:close/>
                <a:moveTo>
                  <a:pt x="2028" y="336"/>
                </a:moveTo>
                <a:lnTo>
                  <a:pt x="2034" y="336"/>
                </a:lnTo>
                <a:lnTo>
                  <a:pt x="2034" y="342"/>
                </a:lnTo>
                <a:lnTo>
                  <a:pt x="2028" y="342"/>
                </a:lnTo>
                <a:lnTo>
                  <a:pt x="2028" y="336"/>
                </a:lnTo>
                <a:close/>
                <a:moveTo>
                  <a:pt x="1992" y="336"/>
                </a:moveTo>
                <a:lnTo>
                  <a:pt x="1992" y="330"/>
                </a:lnTo>
                <a:lnTo>
                  <a:pt x="1992" y="324"/>
                </a:lnTo>
                <a:lnTo>
                  <a:pt x="1998" y="324"/>
                </a:lnTo>
                <a:lnTo>
                  <a:pt x="2004" y="324"/>
                </a:lnTo>
                <a:lnTo>
                  <a:pt x="2004" y="330"/>
                </a:lnTo>
                <a:lnTo>
                  <a:pt x="2004" y="336"/>
                </a:lnTo>
                <a:lnTo>
                  <a:pt x="1998" y="336"/>
                </a:lnTo>
                <a:lnTo>
                  <a:pt x="1992" y="336"/>
                </a:lnTo>
                <a:close/>
                <a:moveTo>
                  <a:pt x="1986" y="480"/>
                </a:moveTo>
                <a:lnTo>
                  <a:pt x="1992" y="480"/>
                </a:lnTo>
                <a:lnTo>
                  <a:pt x="1992" y="492"/>
                </a:lnTo>
                <a:lnTo>
                  <a:pt x="1986" y="492"/>
                </a:lnTo>
                <a:lnTo>
                  <a:pt x="1986" y="480"/>
                </a:lnTo>
                <a:close/>
                <a:moveTo>
                  <a:pt x="1932" y="54"/>
                </a:moveTo>
                <a:lnTo>
                  <a:pt x="1938" y="54"/>
                </a:lnTo>
                <a:lnTo>
                  <a:pt x="1938" y="48"/>
                </a:lnTo>
                <a:lnTo>
                  <a:pt x="1944" y="48"/>
                </a:lnTo>
                <a:lnTo>
                  <a:pt x="1944" y="42"/>
                </a:lnTo>
                <a:lnTo>
                  <a:pt x="1944" y="36"/>
                </a:lnTo>
                <a:lnTo>
                  <a:pt x="1950" y="36"/>
                </a:lnTo>
                <a:lnTo>
                  <a:pt x="1956" y="36"/>
                </a:lnTo>
                <a:lnTo>
                  <a:pt x="1956" y="42"/>
                </a:lnTo>
                <a:lnTo>
                  <a:pt x="1956" y="48"/>
                </a:lnTo>
                <a:lnTo>
                  <a:pt x="1956" y="54"/>
                </a:lnTo>
                <a:lnTo>
                  <a:pt x="1950" y="54"/>
                </a:lnTo>
                <a:lnTo>
                  <a:pt x="1950" y="60"/>
                </a:lnTo>
                <a:lnTo>
                  <a:pt x="1944" y="60"/>
                </a:lnTo>
                <a:lnTo>
                  <a:pt x="1938" y="60"/>
                </a:lnTo>
                <a:lnTo>
                  <a:pt x="1932" y="60"/>
                </a:lnTo>
                <a:lnTo>
                  <a:pt x="1932" y="54"/>
                </a:lnTo>
                <a:close/>
                <a:moveTo>
                  <a:pt x="1932" y="12"/>
                </a:moveTo>
                <a:lnTo>
                  <a:pt x="1932" y="6"/>
                </a:lnTo>
                <a:lnTo>
                  <a:pt x="1938" y="6"/>
                </a:lnTo>
                <a:lnTo>
                  <a:pt x="1932" y="6"/>
                </a:lnTo>
                <a:lnTo>
                  <a:pt x="1938" y="6"/>
                </a:lnTo>
                <a:lnTo>
                  <a:pt x="1944" y="6"/>
                </a:lnTo>
                <a:lnTo>
                  <a:pt x="1944" y="12"/>
                </a:lnTo>
                <a:lnTo>
                  <a:pt x="1938" y="12"/>
                </a:lnTo>
                <a:lnTo>
                  <a:pt x="1932" y="12"/>
                </a:lnTo>
                <a:close/>
                <a:moveTo>
                  <a:pt x="1914" y="48"/>
                </a:moveTo>
                <a:lnTo>
                  <a:pt x="1914" y="42"/>
                </a:lnTo>
                <a:lnTo>
                  <a:pt x="1920" y="42"/>
                </a:lnTo>
                <a:lnTo>
                  <a:pt x="1920" y="36"/>
                </a:lnTo>
                <a:lnTo>
                  <a:pt x="1926" y="36"/>
                </a:lnTo>
                <a:lnTo>
                  <a:pt x="1926" y="42"/>
                </a:lnTo>
                <a:lnTo>
                  <a:pt x="1926" y="48"/>
                </a:lnTo>
                <a:lnTo>
                  <a:pt x="1920" y="48"/>
                </a:lnTo>
                <a:lnTo>
                  <a:pt x="1914" y="48"/>
                </a:lnTo>
                <a:close/>
                <a:moveTo>
                  <a:pt x="1908" y="72"/>
                </a:moveTo>
                <a:lnTo>
                  <a:pt x="1908" y="66"/>
                </a:lnTo>
                <a:lnTo>
                  <a:pt x="1908" y="60"/>
                </a:lnTo>
                <a:lnTo>
                  <a:pt x="1908" y="54"/>
                </a:lnTo>
                <a:lnTo>
                  <a:pt x="1914" y="54"/>
                </a:lnTo>
                <a:lnTo>
                  <a:pt x="1920" y="54"/>
                </a:lnTo>
                <a:lnTo>
                  <a:pt x="1926" y="54"/>
                </a:lnTo>
                <a:lnTo>
                  <a:pt x="1932" y="54"/>
                </a:lnTo>
                <a:lnTo>
                  <a:pt x="1932" y="60"/>
                </a:lnTo>
                <a:lnTo>
                  <a:pt x="1932" y="66"/>
                </a:lnTo>
                <a:lnTo>
                  <a:pt x="1926" y="66"/>
                </a:lnTo>
                <a:lnTo>
                  <a:pt x="1932" y="66"/>
                </a:lnTo>
                <a:lnTo>
                  <a:pt x="1926" y="66"/>
                </a:lnTo>
                <a:lnTo>
                  <a:pt x="1926" y="72"/>
                </a:lnTo>
                <a:lnTo>
                  <a:pt x="1920" y="78"/>
                </a:lnTo>
                <a:lnTo>
                  <a:pt x="1920" y="72"/>
                </a:lnTo>
                <a:lnTo>
                  <a:pt x="1914" y="72"/>
                </a:lnTo>
                <a:lnTo>
                  <a:pt x="1908" y="72"/>
                </a:lnTo>
                <a:lnTo>
                  <a:pt x="1908" y="78"/>
                </a:lnTo>
                <a:lnTo>
                  <a:pt x="1908" y="72"/>
                </a:lnTo>
                <a:close/>
                <a:moveTo>
                  <a:pt x="1902" y="90"/>
                </a:moveTo>
                <a:lnTo>
                  <a:pt x="1914" y="90"/>
                </a:lnTo>
                <a:lnTo>
                  <a:pt x="1914" y="96"/>
                </a:lnTo>
                <a:lnTo>
                  <a:pt x="1902" y="96"/>
                </a:lnTo>
                <a:lnTo>
                  <a:pt x="1902" y="90"/>
                </a:lnTo>
                <a:close/>
                <a:moveTo>
                  <a:pt x="1902" y="426"/>
                </a:moveTo>
                <a:lnTo>
                  <a:pt x="1908" y="426"/>
                </a:lnTo>
                <a:lnTo>
                  <a:pt x="1908" y="432"/>
                </a:lnTo>
                <a:lnTo>
                  <a:pt x="1902" y="432"/>
                </a:lnTo>
                <a:lnTo>
                  <a:pt x="1902" y="426"/>
                </a:lnTo>
                <a:close/>
                <a:moveTo>
                  <a:pt x="1902" y="24"/>
                </a:moveTo>
                <a:lnTo>
                  <a:pt x="1908" y="24"/>
                </a:lnTo>
                <a:lnTo>
                  <a:pt x="1908" y="30"/>
                </a:lnTo>
                <a:lnTo>
                  <a:pt x="1902" y="30"/>
                </a:lnTo>
                <a:lnTo>
                  <a:pt x="1902" y="24"/>
                </a:lnTo>
                <a:close/>
                <a:moveTo>
                  <a:pt x="1902" y="408"/>
                </a:moveTo>
                <a:lnTo>
                  <a:pt x="1902" y="402"/>
                </a:lnTo>
                <a:lnTo>
                  <a:pt x="1908" y="402"/>
                </a:lnTo>
                <a:lnTo>
                  <a:pt x="1908" y="408"/>
                </a:lnTo>
                <a:lnTo>
                  <a:pt x="1914" y="408"/>
                </a:lnTo>
                <a:lnTo>
                  <a:pt x="1914" y="414"/>
                </a:lnTo>
                <a:lnTo>
                  <a:pt x="1920" y="420"/>
                </a:lnTo>
                <a:lnTo>
                  <a:pt x="1914" y="420"/>
                </a:lnTo>
                <a:lnTo>
                  <a:pt x="1908" y="420"/>
                </a:lnTo>
                <a:lnTo>
                  <a:pt x="1908" y="414"/>
                </a:lnTo>
                <a:lnTo>
                  <a:pt x="1902" y="414"/>
                </a:lnTo>
                <a:lnTo>
                  <a:pt x="1908" y="414"/>
                </a:lnTo>
                <a:lnTo>
                  <a:pt x="1902" y="414"/>
                </a:lnTo>
                <a:lnTo>
                  <a:pt x="1902" y="408"/>
                </a:lnTo>
                <a:close/>
                <a:moveTo>
                  <a:pt x="1896" y="6"/>
                </a:moveTo>
                <a:lnTo>
                  <a:pt x="1896" y="0"/>
                </a:lnTo>
                <a:lnTo>
                  <a:pt x="1902" y="0"/>
                </a:lnTo>
                <a:lnTo>
                  <a:pt x="1908" y="0"/>
                </a:lnTo>
                <a:lnTo>
                  <a:pt x="1908" y="6"/>
                </a:lnTo>
                <a:lnTo>
                  <a:pt x="1902" y="6"/>
                </a:lnTo>
                <a:lnTo>
                  <a:pt x="1896" y="6"/>
                </a:lnTo>
                <a:close/>
                <a:moveTo>
                  <a:pt x="1890" y="72"/>
                </a:moveTo>
                <a:lnTo>
                  <a:pt x="1896" y="72"/>
                </a:lnTo>
                <a:lnTo>
                  <a:pt x="1902" y="72"/>
                </a:lnTo>
                <a:lnTo>
                  <a:pt x="1908" y="78"/>
                </a:lnTo>
                <a:lnTo>
                  <a:pt x="1902" y="78"/>
                </a:lnTo>
                <a:lnTo>
                  <a:pt x="1896" y="78"/>
                </a:lnTo>
                <a:lnTo>
                  <a:pt x="1896" y="84"/>
                </a:lnTo>
                <a:lnTo>
                  <a:pt x="1902" y="84"/>
                </a:lnTo>
                <a:lnTo>
                  <a:pt x="1896" y="84"/>
                </a:lnTo>
                <a:lnTo>
                  <a:pt x="1896" y="90"/>
                </a:lnTo>
                <a:lnTo>
                  <a:pt x="1896" y="84"/>
                </a:lnTo>
                <a:lnTo>
                  <a:pt x="1890" y="84"/>
                </a:lnTo>
                <a:lnTo>
                  <a:pt x="1890" y="78"/>
                </a:lnTo>
                <a:lnTo>
                  <a:pt x="1890" y="72"/>
                </a:lnTo>
                <a:close/>
                <a:moveTo>
                  <a:pt x="1890" y="36"/>
                </a:moveTo>
                <a:lnTo>
                  <a:pt x="1896" y="36"/>
                </a:lnTo>
                <a:lnTo>
                  <a:pt x="1896" y="42"/>
                </a:lnTo>
                <a:lnTo>
                  <a:pt x="1890" y="42"/>
                </a:lnTo>
                <a:lnTo>
                  <a:pt x="1890" y="36"/>
                </a:lnTo>
                <a:close/>
                <a:moveTo>
                  <a:pt x="1890" y="18"/>
                </a:moveTo>
                <a:lnTo>
                  <a:pt x="1896" y="18"/>
                </a:lnTo>
                <a:lnTo>
                  <a:pt x="1896" y="12"/>
                </a:lnTo>
                <a:lnTo>
                  <a:pt x="1896" y="18"/>
                </a:lnTo>
                <a:lnTo>
                  <a:pt x="1902" y="18"/>
                </a:lnTo>
                <a:lnTo>
                  <a:pt x="1902" y="24"/>
                </a:lnTo>
                <a:lnTo>
                  <a:pt x="1896" y="24"/>
                </a:lnTo>
                <a:lnTo>
                  <a:pt x="1890" y="24"/>
                </a:lnTo>
                <a:lnTo>
                  <a:pt x="1890" y="18"/>
                </a:lnTo>
                <a:close/>
                <a:moveTo>
                  <a:pt x="1878" y="90"/>
                </a:moveTo>
                <a:lnTo>
                  <a:pt x="1878" y="84"/>
                </a:lnTo>
                <a:lnTo>
                  <a:pt x="1884" y="84"/>
                </a:lnTo>
                <a:lnTo>
                  <a:pt x="1884" y="78"/>
                </a:lnTo>
                <a:lnTo>
                  <a:pt x="1878" y="78"/>
                </a:lnTo>
                <a:lnTo>
                  <a:pt x="1884" y="78"/>
                </a:lnTo>
                <a:lnTo>
                  <a:pt x="1890" y="78"/>
                </a:lnTo>
                <a:lnTo>
                  <a:pt x="1890" y="84"/>
                </a:lnTo>
                <a:lnTo>
                  <a:pt x="1890" y="90"/>
                </a:lnTo>
                <a:lnTo>
                  <a:pt x="1884" y="90"/>
                </a:lnTo>
                <a:lnTo>
                  <a:pt x="1878" y="90"/>
                </a:lnTo>
                <a:close/>
                <a:moveTo>
                  <a:pt x="1878" y="30"/>
                </a:moveTo>
                <a:lnTo>
                  <a:pt x="1884" y="30"/>
                </a:lnTo>
                <a:lnTo>
                  <a:pt x="1884" y="24"/>
                </a:lnTo>
                <a:lnTo>
                  <a:pt x="1890" y="24"/>
                </a:lnTo>
                <a:lnTo>
                  <a:pt x="1890" y="30"/>
                </a:lnTo>
                <a:lnTo>
                  <a:pt x="1896" y="30"/>
                </a:lnTo>
                <a:lnTo>
                  <a:pt x="1890" y="30"/>
                </a:lnTo>
                <a:lnTo>
                  <a:pt x="1890" y="36"/>
                </a:lnTo>
                <a:lnTo>
                  <a:pt x="1884" y="36"/>
                </a:lnTo>
                <a:lnTo>
                  <a:pt x="1878" y="36"/>
                </a:lnTo>
                <a:lnTo>
                  <a:pt x="1878" y="30"/>
                </a:lnTo>
                <a:close/>
                <a:moveTo>
                  <a:pt x="1866" y="42"/>
                </a:moveTo>
                <a:lnTo>
                  <a:pt x="1872" y="42"/>
                </a:lnTo>
                <a:lnTo>
                  <a:pt x="1878" y="42"/>
                </a:lnTo>
                <a:lnTo>
                  <a:pt x="1884" y="42"/>
                </a:lnTo>
                <a:lnTo>
                  <a:pt x="1884" y="48"/>
                </a:lnTo>
                <a:lnTo>
                  <a:pt x="1890" y="48"/>
                </a:lnTo>
                <a:lnTo>
                  <a:pt x="1890" y="54"/>
                </a:lnTo>
                <a:lnTo>
                  <a:pt x="1890" y="48"/>
                </a:lnTo>
                <a:lnTo>
                  <a:pt x="1890" y="42"/>
                </a:lnTo>
                <a:lnTo>
                  <a:pt x="1884" y="42"/>
                </a:lnTo>
                <a:lnTo>
                  <a:pt x="1884" y="36"/>
                </a:lnTo>
                <a:lnTo>
                  <a:pt x="1884" y="42"/>
                </a:lnTo>
                <a:lnTo>
                  <a:pt x="1890" y="42"/>
                </a:lnTo>
                <a:lnTo>
                  <a:pt x="1896" y="42"/>
                </a:lnTo>
                <a:lnTo>
                  <a:pt x="1896" y="48"/>
                </a:lnTo>
                <a:lnTo>
                  <a:pt x="1896" y="42"/>
                </a:lnTo>
                <a:lnTo>
                  <a:pt x="1902" y="42"/>
                </a:lnTo>
                <a:lnTo>
                  <a:pt x="1902" y="48"/>
                </a:lnTo>
                <a:lnTo>
                  <a:pt x="1896" y="48"/>
                </a:lnTo>
                <a:lnTo>
                  <a:pt x="1902" y="48"/>
                </a:lnTo>
                <a:lnTo>
                  <a:pt x="1896" y="48"/>
                </a:lnTo>
                <a:lnTo>
                  <a:pt x="1896" y="54"/>
                </a:lnTo>
                <a:lnTo>
                  <a:pt x="1902" y="54"/>
                </a:lnTo>
                <a:lnTo>
                  <a:pt x="1902" y="48"/>
                </a:lnTo>
                <a:lnTo>
                  <a:pt x="1902" y="54"/>
                </a:lnTo>
                <a:lnTo>
                  <a:pt x="1902" y="60"/>
                </a:lnTo>
                <a:lnTo>
                  <a:pt x="1896" y="60"/>
                </a:lnTo>
                <a:lnTo>
                  <a:pt x="1896" y="54"/>
                </a:lnTo>
                <a:lnTo>
                  <a:pt x="1896" y="60"/>
                </a:lnTo>
                <a:lnTo>
                  <a:pt x="1890" y="60"/>
                </a:lnTo>
                <a:lnTo>
                  <a:pt x="1890" y="66"/>
                </a:lnTo>
                <a:lnTo>
                  <a:pt x="1884" y="66"/>
                </a:lnTo>
                <a:lnTo>
                  <a:pt x="1878" y="66"/>
                </a:lnTo>
                <a:lnTo>
                  <a:pt x="1878" y="60"/>
                </a:lnTo>
                <a:lnTo>
                  <a:pt x="1884" y="60"/>
                </a:lnTo>
                <a:lnTo>
                  <a:pt x="1884" y="54"/>
                </a:lnTo>
                <a:lnTo>
                  <a:pt x="1884" y="60"/>
                </a:lnTo>
                <a:lnTo>
                  <a:pt x="1890" y="60"/>
                </a:lnTo>
                <a:lnTo>
                  <a:pt x="1884" y="60"/>
                </a:lnTo>
                <a:lnTo>
                  <a:pt x="1884" y="54"/>
                </a:lnTo>
                <a:lnTo>
                  <a:pt x="1878" y="54"/>
                </a:lnTo>
                <a:lnTo>
                  <a:pt x="1878" y="48"/>
                </a:lnTo>
                <a:lnTo>
                  <a:pt x="1872" y="48"/>
                </a:lnTo>
                <a:lnTo>
                  <a:pt x="1866" y="42"/>
                </a:lnTo>
                <a:close/>
                <a:moveTo>
                  <a:pt x="1866" y="54"/>
                </a:moveTo>
                <a:lnTo>
                  <a:pt x="1872" y="54"/>
                </a:lnTo>
                <a:lnTo>
                  <a:pt x="1872" y="48"/>
                </a:lnTo>
                <a:lnTo>
                  <a:pt x="1872" y="54"/>
                </a:lnTo>
                <a:lnTo>
                  <a:pt x="1878" y="54"/>
                </a:lnTo>
                <a:lnTo>
                  <a:pt x="1878" y="60"/>
                </a:lnTo>
                <a:lnTo>
                  <a:pt x="1872" y="60"/>
                </a:lnTo>
                <a:lnTo>
                  <a:pt x="1872" y="54"/>
                </a:lnTo>
                <a:lnTo>
                  <a:pt x="1866" y="54"/>
                </a:lnTo>
                <a:close/>
                <a:moveTo>
                  <a:pt x="1866" y="72"/>
                </a:moveTo>
                <a:lnTo>
                  <a:pt x="1866" y="66"/>
                </a:lnTo>
                <a:lnTo>
                  <a:pt x="1866" y="72"/>
                </a:lnTo>
                <a:lnTo>
                  <a:pt x="1872" y="72"/>
                </a:lnTo>
                <a:lnTo>
                  <a:pt x="1872" y="66"/>
                </a:lnTo>
                <a:lnTo>
                  <a:pt x="1872" y="72"/>
                </a:lnTo>
                <a:lnTo>
                  <a:pt x="1872" y="78"/>
                </a:lnTo>
                <a:lnTo>
                  <a:pt x="1872" y="72"/>
                </a:lnTo>
                <a:lnTo>
                  <a:pt x="1878" y="72"/>
                </a:lnTo>
                <a:lnTo>
                  <a:pt x="1878" y="78"/>
                </a:lnTo>
                <a:lnTo>
                  <a:pt x="1872" y="78"/>
                </a:lnTo>
                <a:lnTo>
                  <a:pt x="1872" y="72"/>
                </a:lnTo>
                <a:lnTo>
                  <a:pt x="1872" y="78"/>
                </a:lnTo>
                <a:lnTo>
                  <a:pt x="1866" y="78"/>
                </a:lnTo>
                <a:lnTo>
                  <a:pt x="1866" y="72"/>
                </a:lnTo>
                <a:lnTo>
                  <a:pt x="1872" y="72"/>
                </a:lnTo>
                <a:lnTo>
                  <a:pt x="1866" y="72"/>
                </a:lnTo>
                <a:close/>
                <a:moveTo>
                  <a:pt x="1848" y="84"/>
                </a:moveTo>
                <a:lnTo>
                  <a:pt x="1854" y="84"/>
                </a:lnTo>
                <a:lnTo>
                  <a:pt x="1854" y="78"/>
                </a:lnTo>
                <a:lnTo>
                  <a:pt x="1854" y="72"/>
                </a:lnTo>
                <a:lnTo>
                  <a:pt x="1860" y="72"/>
                </a:lnTo>
                <a:lnTo>
                  <a:pt x="1860" y="78"/>
                </a:lnTo>
                <a:lnTo>
                  <a:pt x="1860" y="72"/>
                </a:lnTo>
                <a:lnTo>
                  <a:pt x="1860" y="78"/>
                </a:lnTo>
                <a:lnTo>
                  <a:pt x="1866" y="84"/>
                </a:lnTo>
                <a:lnTo>
                  <a:pt x="1860" y="84"/>
                </a:lnTo>
                <a:lnTo>
                  <a:pt x="1854" y="84"/>
                </a:lnTo>
                <a:lnTo>
                  <a:pt x="1848" y="84"/>
                </a:lnTo>
                <a:close/>
                <a:moveTo>
                  <a:pt x="1842" y="372"/>
                </a:moveTo>
                <a:lnTo>
                  <a:pt x="1842" y="366"/>
                </a:lnTo>
                <a:lnTo>
                  <a:pt x="1848" y="366"/>
                </a:lnTo>
                <a:lnTo>
                  <a:pt x="1848" y="360"/>
                </a:lnTo>
                <a:lnTo>
                  <a:pt x="1854" y="360"/>
                </a:lnTo>
                <a:lnTo>
                  <a:pt x="1854" y="366"/>
                </a:lnTo>
                <a:lnTo>
                  <a:pt x="1854" y="360"/>
                </a:lnTo>
                <a:lnTo>
                  <a:pt x="1854" y="354"/>
                </a:lnTo>
                <a:lnTo>
                  <a:pt x="1854" y="360"/>
                </a:lnTo>
                <a:lnTo>
                  <a:pt x="1854" y="354"/>
                </a:lnTo>
                <a:lnTo>
                  <a:pt x="1854" y="348"/>
                </a:lnTo>
                <a:lnTo>
                  <a:pt x="1854" y="342"/>
                </a:lnTo>
                <a:lnTo>
                  <a:pt x="1860" y="342"/>
                </a:lnTo>
                <a:lnTo>
                  <a:pt x="1860" y="336"/>
                </a:lnTo>
                <a:lnTo>
                  <a:pt x="1860" y="330"/>
                </a:lnTo>
                <a:lnTo>
                  <a:pt x="1866" y="330"/>
                </a:lnTo>
                <a:lnTo>
                  <a:pt x="1872" y="330"/>
                </a:lnTo>
                <a:lnTo>
                  <a:pt x="1866" y="330"/>
                </a:lnTo>
                <a:lnTo>
                  <a:pt x="1866" y="324"/>
                </a:lnTo>
                <a:lnTo>
                  <a:pt x="1872" y="324"/>
                </a:lnTo>
                <a:lnTo>
                  <a:pt x="1866" y="324"/>
                </a:lnTo>
                <a:lnTo>
                  <a:pt x="1872" y="324"/>
                </a:lnTo>
                <a:lnTo>
                  <a:pt x="1872" y="318"/>
                </a:lnTo>
                <a:lnTo>
                  <a:pt x="1866" y="318"/>
                </a:lnTo>
                <a:lnTo>
                  <a:pt x="1866" y="324"/>
                </a:lnTo>
                <a:lnTo>
                  <a:pt x="1866" y="318"/>
                </a:lnTo>
                <a:lnTo>
                  <a:pt x="1860" y="318"/>
                </a:lnTo>
                <a:lnTo>
                  <a:pt x="1866" y="318"/>
                </a:lnTo>
                <a:lnTo>
                  <a:pt x="1866" y="312"/>
                </a:lnTo>
                <a:lnTo>
                  <a:pt x="1872" y="312"/>
                </a:lnTo>
                <a:lnTo>
                  <a:pt x="1872" y="306"/>
                </a:lnTo>
                <a:lnTo>
                  <a:pt x="1878" y="306"/>
                </a:lnTo>
                <a:lnTo>
                  <a:pt x="1872" y="306"/>
                </a:lnTo>
                <a:lnTo>
                  <a:pt x="1872" y="300"/>
                </a:lnTo>
                <a:lnTo>
                  <a:pt x="1878" y="300"/>
                </a:lnTo>
                <a:lnTo>
                  <a:pt x="1872" y="300"/>
                </a:lnTo>
                <a:lnTo>
                  <a:pt x="1878" y="300"/>
                </a:lnTo>
                <a:lnTo>
                  <a:pt x="1878" y="294"/>
                </a:lnTo>
                <a:lnTo>
                  <a:pt x="1878" y="300"/>
                </a:lnTo>
                <a:lnTo>
                  <a:pt x="1878" y="294"/>
                </a:lnTo>
                <a:lnTo>
                  <a:pt x="1884" y="294"/>
                </a:lnTo>
                <a:lnTo>
                  <a:pt x="1878" y="294"/>
                </a:lnTo>
                <a:lnTo>
                  <a:pt x="1884" y="294"/>
                </a:lnTo>
                <a:lnTo>
                  <a:pt x="1878" y="294"/>
                </a:lnTo>
                <a:lnTo>
                  <a:pt x="1878" y="288"/>
                </a:lnTo>
                <a:lnTo>
                  <a:pt x="1884" y="288"/>
                </a:lnTo>
                <a:lnTo>
                  <a:pt x="1878" y="288"/>
                </a:lnTo>
                <a:lnTo>
                  <a:pt x="1878" y="282"/>
                </a:lnTo>
                <a:lnTo>
                  <a:pt x="1884" y="282"/>
                </a:lnTo>
                <a:lnTo>
                  <a:pt x="1878" y="282"/>
                </a:lnTo>
                <a:lnTo>
                  <a:pt x="1878" y="276"/>
                </a:lnTo>
                <a:lnTo>
                  <a:pt x="1884" y="276"/>
                </a:lnTo>
                <a:lnTo>
                  <a:pt x="1890" y="276"/>
                </a:lnTo>
                <a:lnTo>
                  <a:pt x="1890" y="270"/>
                </a:lnTo>
                <a:lnTo>
                  <a:pt x="1884" y="270"/>
                </a:lnTo>
                <a:lnTo>
                  <a:pt x="1890" y="270"/>
                </a:lnTo>
                <a:lnTo>
                  <a:pt x="1896" y="270"/>
                </a:lnTo>
                <a:lnTo>
                  <a:pt x="1896" y="264"/>
                </a:lnTo>
                <a:lnTo>
                  <a:pt x="1896" y="258"/>
                </a:lnTo>
                <a:lnTo>
                  <a:pt x="1902" y="258"/>
                </a:lnTo>
                <a:lnTo>
                  <a:pt x="1902" y="252"/>
                </a:lnTo>
                <a:lnTo>
                  <a:pt x="1908" y="252"/>
                </a:lnTo>
                <a:lnTo>
                  <a:pt x="1914" y="252"/>
                </a:lnTo>
                <a:lnTo>
                  <a:pt x="1914" y="246"/>
                </a:lnTo>
                <a:lnTo>
                  <a:pt x="1914" y="240"/>
                </a:lnTo>
                <a:lnTo>
                  <a:pt x="1914" y="246"/>
                </a:lnTo>
                <a:lnTo>
                  <a:pt x="1920" y="246"/>
                </a:lnTo>
                <a:lnTo>
                  <a:pt x="1914" y="246"/>
                </a:lnTo>
                <a:lnTo>
                  <a:pt x="1920" y="246"/>
                </a:lnTo>
                <a:lnTo>
                  <a:pt x="1920" y="240"/>
                </a:lnTo>
                <a:lnTo>
                  <a:pt x="1926" y="240"/>
                </a:lnTo>
                <a:lnTo>
                  <a:pt x="1932" y="240"/>
                </a:lnTo>
                <a:lnTo>
                  <a:pt x="1938" y="240"/>
                </a:lnTo>
                <a:lnTo>
                  <a:pt x="1944" y="240"/>
                </a:lnTo>
                <a:lnTo>
                  <a:pt x="1938" y="240"/>
                </a:lnTo>
                <a:lnTo>
                  <a:pt x="1944" y="240"/>
                </a:lnTo>
                <a:lnTo>
                  <a:pt x="1944" y="234"/>
                </a:lnTo>
                <a:lnTo>
                  <a:pt x="1950" y="234"/>
                </a:lnTo>
                <a:lnTo>
                  <a:pt x="1956" y="234"/>
                </a:lnTo>
                <a:lnTo>
                  <a:pt x="1956" y="228"/>
                </a:lnTo>
                <a:lnTo>
                  <a:pt x="1962" y="228"/>
                </a:lnTo>
                <a:lnTo>
                  <a:pt x="1962" y="234"/>
                </a:lnTo>
                <a:lnTo>
                  <a:pt x="1962" y="228"/>
                </a:lnTo>
                <a:lnTo>
                  <a:pt x="1962" y="222"/>
                </a:lnTo>
                <a:lnTo>
                  <a:pt x="1968" y="216"/>
                </a:lnTo>
                <a:lnTo>
                  <a:pt x="1974" y="216"/>
                </a:lnTo>
                <a:lnTo>
                  <a:pt x="1980" y="216"/>
                </a:lnTo>
                <a:lnTo>
                  <a:pt x="1986" y="216"/>
                </a:lnTo>
                <a:lnTo>
                  <a:pt x="1980" y="222"/>
                </a:lnTo>
                <a:lnTo>
                  <a:pt x="1986" y="222"/>
                </a:lnTo>
                <a:lnTo>
                  <a:pt x="1986" y="228"/>
                </a:lnTo>
                <a:lnTo>
                  <a:pt x="1980" y="234"/>
                </a:lnTo>
                <a:lnTo>
                  <a:pt x="1980" y="240"/>
                </a:lnTo>
                <a:lnTo>
                  <a:pt x="1974" y="240"/>
                </a:lnTo>
                <a:lnTo>
                  <a:pt x="1968" y="246"/>
                </a:lnTo>
                <a:lnTo>
                  <a:pt x="1962" y="246"/>
                </a:lnTo>
                <a:lnTo>
                  <a:pt x="1962" y="252"/>
                </a:lnTo>
                <a:lnTo>
                  <a:pt x="1956" y="252"/>
                </a:lnTo>
                <a:lnTo>
                  <a:pt x="1950" y="252"/>
                </a:lnTo>
                <a:lnTo>
                  <a:pt x="1950" y="258"/>
                </a:lnTo>
                <a:lnTo>
                  <a:pt x="1944" y="258"/>
                </a:lnTo>
                <a:lnTo>
                  <a:pt x="1938" y="258"/>
                </a:lnTo>
                <a:lnTo>
                  <a:pt x="1938" y="264"/>
                </a:lnTo>
                <a:lnTo>
                  <a:pt x="1932" y="264"/>
                </a:lnTo>
                <a:lnTo>
                  <a:pt x="1926" y="264"/>
                </a:lnTo>
                <a:lnTo>
                  <a:pt x="1926" y="270"/>
                </a:lnTo>
                <a:lnTo>
                  <a:pt x="1926" y="276"/>
                </a:lnTo>
                <a:lnTo>
                  <a:pt x="1926" y="270"/>
                </a:lnTo>
                <a:lnTo>
                  <a:pt x="1920" y="270"/>
                </a:lnTo>
                <a:lnTo>
                  <a:pt x="1920" y="276"/>
                </a:lnTo>
                <a:lnTo>
                  <a:pt x="1920" y="282"/>
                </a:lnTo>
                <a:lnTo>
                  <a:pt x="1920" y="276"/>
                </a:lnTo>
                <a:lnTo>
                  <a:pt x="1914" y="276"/>
                </a:lnTo>
                <a:lnTo>
                  <a:pt x="1914" y="282"/>
                </a:lnTo>
                <a:lnTo>
                  <a:pt x="1920" y="282"/>
                </a:lnTo>
                <a:lnTo>
                  <a:pt x="1914" y="282"/>
                </a:lnTo>
                <a:lnTo>
                  <a:pt x="1914" y="288"/>
                </a:lnTo>
                <a:lnTo>
                  <a:pt x="1908" y="288"/>
                </a:lnTo>
                <a:lnTo>
                  <a:pt x="1914" y="288"/>
                </a:lnTo>
                <a:lnTo>
                  <a:pt x="1914" y="294"/>
                </a:lnTo>
                <a:lnTo>
                  <a:pt x="1908" y="294"/>
                </a:lnTo>
                <a:lnTo>
                  <a:pt x="1908" y="288"/>
                </a:lnTo>
                <a:lnTo>
                  <a:pt x="1908" y="294"/>
                </a:lnTo>
                <a:lnTo>
                  <a:pt x="1908" y="300"/>
                </a:lnTo>
                <a:lnTo>
                  <a:pt x="1902" y="294"/>
                </a:lnTo>
                <a:lnTo>
                  <a:pt x="1896" y="294"/>
                </a:lnTo>
                <a:lnTo>
                  <a:pt x="1902" y="294"/>
                </a:lnTo>
                <a:lnTo>
                  <a:pt x="1902" y="300"/>
                </a:lnTo>
                <a:lnTo>
                  <a:pt x="1902" y="306"/>
                </a:lnTo>
                <a:lnTo>
                  <a:pt x="1896" y="306"/>
                </a:lnTo>
                <a:lnTo>
                  <a:pt x="1902" y="306"/>
                </a:lnTo>
                <a:lnTo>
                  <a:pt x="1896" y="306"/>
                </a:lnTo>
                <a:lnTo>
                  <a:pt x="1896" y="312"/>
                </a:lnTo>
                <a:lnTo>
                  <a:pt x="1902" y="312"/>
                </a:lnTo>
                <a:lnTo>
                  <a:pt x="1896" y="312"/>
                </a:lnTo>
                <a:lnTo>
                  <a:pt x="1896" y="306"/>
                </a:lnTo>
                <a:lnTo>
                  <a:pt x="1890" y="306"/>
                </a:lnTo>
                <a:lnTo>
                  <a:pt x="1896" y="306"/>
                </a:lnTo>
                <a:lnTo>
                  <a:pt x="1890" y="306"/>
                </a:lnTo>
                <a:lnTo>
                  <a:pt x="1896" y="306"/>
                </a:lnTo>
                <a:lnTo>
                  <a:pt x="1896" y="312"/>
                </a:lnTo>
                <a:lnTo>
                  <a:pt x="1896" y="318"/>
                </a:lnTo>
                <a:lnTo>
                  <a:pt x="1890" y="312"/>
                </a:lnTo>
                <a:lnTo>
                  <a:pt x="1890" y="318"/>
                </a:lnTo>
                <a:lnTo>
                  <a:pt x="1896" y="318"/>
                </a:lnTo>
                <a:lnTo>
                  <a:pt x="1896" y="324"/>
                </a:lnTo>
                <a:lnTo>
                  <a:pt x="1890" y="324"/>
                </a:lnTo>
                <a:lnTo>
                  <a:pt x="1890" y="330"/>
                </a:lnTo>
                <a:lnTo>
                  <a:pt x="1884" y="330"/>
                </a:lnTo>
                <a:lnTo>
                  <a:pt x="1878" y="330"/>
                </a:lnTo>
                <a:lnTo>
                  <a:pt x="1884" y="330"/>
                </a:lnTo>
                <a:lnTo>
                  <a:pt x="1884" y="336"/>
                </a:lnTo>
                <a:lnTo>
                  <a:pt x="1878" y="336"/>
                </a:lnTo>
                <a:lnTo>
                  <a:pt x="1878" y="342"/>
                </a:lnTo>
                <a:lnTo>
                  <a:pt x="1878" y="336"/>
                </a:lnTo>
                <a:lnTo>
                  <a:pt x="1878" y="342"/>
                </a:lnTo>
                <a:lnTo>
                  <a:pt x="1878" y="336"/>
                </a:lnTo>
                <a:lnTo>
                  <a:pt x="1878" y="342"/>
                </a:lnTo>
                <a:lnTo>
                  <a:pt x="1884" y="342"/>
                </a:lnTo>
                <a:lnTo>
                  <a:pt x="1884" y="336"/>
                </a:lnTo>
                <a:lnTo>
                  <a:pt x="1884" y="342"/>
                </a:lnTo>
                <a:lnTo>
                  <a:pt x="1884" y="336"/>
                </a:lnTo>
                <a:lnTo>
                  <a:pt x="1884" y="342"/>
                </a:lnTo>
                <a:lnTo>
                  <a:pt x="1878" y="342"/>
                </a:lnTo>
                <a:lnTo>
                  <a:pt x="1878" y="348"/>
                </a:lnTo>
                <a:lnTo>
                  <a:pt x="1878" y="354"/>
                </a:lnTo>
                <a:lnTo>
                  <a:pt x="1878" y="360"/>
                </a:lnTo>
                <a:lnTo>
                  <a:pt x="1878" y="366"/>
                </a:lnTo>
                <a:lnTo>
                  <a:pt x="1878" y="372"/>
                </a:lnTo>
                <a:lnTo>
                  <a:pt x="1878" y="378"/>
                </a:lnTo>
                <a:lnTo>
                  <a:pt x="1884" y="384"/>
                </a:lnTo>
                <a:lnTo>
                  <a:pt x="1884" y="390"/>
                </a:lnTo>
                <a:lnTo>
                  <a:pt x="1890" y="390"/>
                </a:lnTo>
                <a:lnTo>
                  <a:pt x="1890" y="396"/>
                </a:lnTo>
                <a:lnTo>
                  <a:pt x="1896" y="396"/>
                </a:lnTo>
                <a:lnTo>
                  <a:pt x="1890" y="396"/>
                </a:lnTo>
                <a:lnTo>
                  <a:pt x="1890" y="402"/>
                </a:lnTo>
                <a:lnTo>
                  <a:pt x="1890" y="396"/>
                </a:lnTo>
                <a:lnTo>
                  <a:pt x="1890" y="402"/>
                </a:lnTo>
                <a:lnTo>
                  <a:pt x="1890" y="396"/>
                </a:lnTo>
                <a:lnTo>
                  <a:pt x="1884" y="396"/>
                </a:lnTo>
                <a:lnTo>
                  <a:pt x="1890" y="396"/>
                </a:lnTo>
                <a:lnTo>
                  <a:pt x="1890" y="402"/>
                </a:lnTo>
                <a:lnTo>
                  <a:pt x="1890" y="396"/>
                </a:lnTo>
                <a:lnTo>
                  <a:pt x="1890" y="402"/>
                </a:lnTo>
                <a:lnTo>
                  <a:pt x="1890" y="396"/>
                </a:lnTo>
                <a:lnTo>
                  <a:pt x="1884" y="396"/>
                </a:lnTo>
                <a:lnTo>
                  <a:pt x="1884" y="402"/>
                </a:lnTo>
                <a:lnTo>
                  <a:pt x="1884" y="396"/>
                </a:lnTo>
                <a:lnTo>
                  <a:pt x="1878" y="396"/>
                </a:lnTo>
                <a:lnTo>
                  <a:pt x="1884" y="396"/>
                </a:lnTo>
                <a:lnTo>
                  <a:pt x="1878" y="396"/>
                </a:lnTo>
                <a:lnTo>
                  <a:pt x="1878" y="402"/>
                </a:lnTo>
                <a:lnTo>
                  <a:pt x="1878" y="396"/>
                </a:lnTo>
                <a:lnTo>
                  <a:pt x="1878" y="402"/>
                </a:lnTo>
                <a:lnTo>
                  <a:pt x="1878" y="396"/>
                </a:lnTo>
                <a:lnTo>
                  <a:pt x="1872" y="396"/>
                </a:lnTo>
                <a:lnTo>
                  <a:pt x="1878" y="402"/>
                </a:lnTo>
                <a:lnTo>
                  <a:pt x="1872" y="402"/>
                </a:lnTo>
                <a:lnTo>
                  <a:pt x="1872" y="396"/>
                </a:lnTo>
                <a:lnTo>
                  <a:pt x="1866" y="396"/>
                </a:lnTo>
                <a:lnTo>
                  <a:pt x="1872" y="396"/>
                </a:lnTo>
                <a:lnTo>
                  <a:pt x="1866" y="396"/>
                </a:lnTo>
                <a:lnTo>
                  <a:pt x="1860" y="396"/>
                </a:lnTo>
                <a:lnTo>
                  <a:pt x="1860" y="390"/>
                </a:lnTo>
                <a:lnTo>
                  <a:pt x="1860" y="396"/>
                </a:lnTo>
                <a:lnTo>
                  <a:pt x="1860" y="390"/>
                </a:lnTo>
                <a:lnTo>
                  <a:pt x="1866" y="390"/>
                </a:lnTo>
                <a:lnTo>
                  <a:pt x="1860" y="390"/>
                </a:lnTo>
                <a:lnTo>
                  <a:pt x="1860" y="384"/>
                </a:lnTo>
                <a:lnTo>
                  <a:pt x="1860" y="390"/>
                </a:lnTo>
                <a:lnTo>
                  <a:pt x="1860" y="384"/>
                </a:lnTo>
                <a:lnTo>
                  <a:pt x="1860" y="390"/>
                </a:lnTo>
                <a:lnTo>
                  <a:pt x="1866" y="390"/>
                </a:lnTo>
                <a:lnTo>
                  <a:pt x="1866" y="384"/>
                </a:lnTo>
                <a:lnTo>
                  <a:pt x="1866" y="390"/>
                </a:lnTo>
                <a:lnTo>
                  <a:pt x="1866" y="384"/>
                </a:lnTo>
                <a:lnTo>
                  <a:pt x="1860" y="384"/>
                </a:lnTo>
                <a:lnTo>
                  <a:pt x="1860" y="378"/>
                </a:lnTo>
                <a:lnTo>
                  <a:pt x="1860" y="384"/>
                </a:lnTo>
                <a:lnTo>
                  <a:pt x="1860" y="378"/>
                </a:lnTo>
                <a:lnTo>
                  <a:pt x="1854" y="378"/>
                </a:lnTo>
                <a:lnTo>
                  <a:pt x="1860" y="378"/>
                </a:lnTo>
                <a:lnTo>
                  <a:pt x="1854" y="378"/>
                </a:lnTo>
                <a:lnTo>
                  <a:pt x="1860" y="378"/>
                </a:lnTo>
                <a:lnTo>
                  <a:pt x="1854" y="378"/>
                </a:lnTo>
                <a:lnTo>
                  <a:pt x="1854" y="384"/>
                </a:lnTo>
                <a:lnTo>
                  <a:pt x="1860" y="384"/>
                </a:lnTo>
                <a:lnTo>
                  <a:pt x="1854" y="384"/>
                </a:lnTo>
                <a:lnTo>
                  <a:pt x="1860" y="384"/>
                </a:lnTo>
                <a:lnTo>
                  <a:pt x="1854" y="384"/>
                </a:lnTo>
                <a:lnTo>
                  <a:pt x="1854" y="378"/>
                </a:lnTo>
                <a:lnTo>
                  <a:pt x="1854" y="384"/>
                </a:lnTo>
                <a:lnTo>
                  <a:pt x="1860" y="384"/>
                </a:lnTo>
                <a:lnTo>
                  <a:pt x="1860" y="390"/>
                </a:lnTo>
                <a:lnTo>
                  <a:pt x="1854" y="390"/>
                </a:lnTo>
                <a:lnTo>
                  <a:pt x="1854" y="384"/>
                </a:lnTo>
                <a:lnTo>
                  <a:pt x="1848" y="384"/>
                </a:lnTo>
                <a:lnTo>
                  <a:pt x="1854" y="384"/>
                </a:lnTo>
                <a:lnTo>
                  <a:pt x="1854" y="378"/>
                </a:lnTo>
                <a:lnTo>
                  <a:pt x="1854" y="384"/>
                </a:lnTo>
                <a:lnTo>
                  <a:pt x="1854" y="378"/>
                </a:lnTo>
                <a:lnTo>
                  <a:pt x="1854" y="372"/>
                </a:lnTo>
                <a:lnTo>
                  <a:pt x="1854" y="378"/>
                </a:lnTo>
                <a:lnTo>
                  <a:pt x="1848" y="378"/>
                </a:lnTo>
                <a:lnTo>
                  <a:pt x="1854" y="378"/>
                </a:lnTo>
                <a:lnTo>
                  <a:pt x="1848" y="378"/>
                </a:lnTo>
                <a:lnTo>
                  <a:pt x="1848" y="372"/>
                </a:lnTo>
                <a:lnTo>
                  <a:pt x="1842" y="372"/>
                </a:lnTo>
                <a:close/>
                <a:moveTo>
                  <a:pt x="1818" y="792"/>
                </a:moveTo>
                <a:lnTo>
                  <a:pt x="1824" y="792"/>
                </a:lnTo>
                <a:lnTo>
                  <a:pt x="1824" y="798"/>
                </a:lnTo>
                <a:lnTo>
                  <a:pt x="1818" y="798"/>
                </a:lnTo>
                <a:lnTo>
                  <a:pt x="1818" y="792"/>
                </a:lnTo>
                <a:close/>
                <a:moveTo>
                  <a:pt x="1818" y="432"/>
                </a:moveTo>
                <a:lnTo>
                  <a:pt x="1818" y="426"/>
                </a:lnTo>
                <a:lnTo>
                  <a:pt x="1824" y="426"/>
                </a:lnTo>
                <a:lnTo>
                  <a:pt x="1830" y="426"/>
                </a:lnTo>
                <a:lnTo>
                  <a:pt x="1830" y="432"/>
                </a:lnTo>
                <a:lnTo>
                  <a:pt x="1836" y="432"/>
                </a:lnTo>
                <a:lnTo>
                  <a:pt x="1836" y="438"/>
                </a:lnTo>
                <a:lnTo>
                  <a:pt x="1836" y="432"/>
                </a:lnTo>
                <a:lnTo>
                  <a:pt x="1830" y="432"/>
                </a:lnTo>
                <a:lnTo>
                  <a:pt x="1830" y="438"/>
                </a:lnTo>
                <a:lnTo>
                  <a:pt x="1824" y="444"/>
                </a:lnTo>
                <a:lnTo>
                  <a:pt x="1818" y="444"/>
                </a:lnTo>
                <a:lnTo>
                  <a:pt x="1818" y="438"/>
                </a:lnTo>
                <a:lnTo>
                  <a:pt x="1818" y="432"/>
                </a:lnTo>
                <a:close/>
                <a:moveTo>
                  <a:pt x="1794" y="66"/>
                </a:moveTo>
                <a:lnTo>
                  <a:pt x="1794" y="60"/>
                </a:lnTo>
                <a:lnTo>
                  <a:pt x="1800" y="60"/>
                </a:lnTo>
                <a:lnTo>
                  <a:pt x="1806" y="60"/>
                </a:lnTo>
                <a:lnTo>
                  <a:pt x="1812" y="54"/>
                </a:lnTo>
                <a:lnTo>
                  <a:pt x="1818" y="54"/>
                </a:lnTo>
                <a:lnTo>
                  <a:pt x="1824" y="54"/>
                </a:lnTo>
                <a:lnTo>
                  <a:pt x="1824" y="60"/>
                </a:lnTo>
                <a:lnTo>
                  <a:pt x="1818" y="60"/>
                </a:lnTo>
                <a:lnTo>
                  <a:pt x="1824" y="60"/>
                </a:lnTo>
                <a:lnTo>
                  <a:pt x="1824" y="66"/>
                </a:lnTo>
                <a:lnTo>
                  <a:pt x="1818" y="60"/>
                </a:lnTo>
                <a:lnTo>
                  <a:pt x="1818" y="54"/>
                </a:lnTo>
                <a:lnTo>
                  <a:pt x="1812" y="54"/>
                </a:lnTo>
                <a:lnTo>
                  <a:pt x="1812" y="60"/>
                </a:lnTo>
                <a:lnTo>
                  <a:pt x="1812" y="66"/>
                </a:lnTo>
                <a:lnTo>
                  <a:pt x="1806" y="66"/>
                </a:lnTo>
                <a:lnTo>
                  <a:pt x="1806" y="72"/>
                </a:lnTo>
                <a:lnTo>
                  <a:pt x="1800" y="72"/>
                </a:lnTo>
                <a:lnTo>
                  <a:pt x="1800" y="66"/>
                </a:lnTo>
                <a:lnTo>
                  <a:pt x="1800" y="72"/>
                </a:lnTo>
                <a:lnTo>
                  <a:pt x="1800" y="66"/>
                </a:lnTo>
                <a:lnTo>
                  <a:pt x="1794" y="66"/>
                </a:lnTo>
                <a:close/>
                <a:moveTo>
                  <a:pt x="1806" y="78"/>
                </a:moveTo>
                <a:lnTo>
                  <a:pt x="1812" y="78"/>
                </a:lnTo>
                <a:lnTo>
                  <a:pt x="1818" y="78"/>
                </a:lnTo>
                <a:lnTo>
                  <a:pt x="1812" y="78"/>
                </a:lnTo>
                <a:lnTo>
                  <a:pt x="1812" y="72"/>
                </a:lnTo>
                <a:lnTo>
                  <a:pt x="1818" y="72"/>
                </a:lnTo>
                <a:lnTo>
                  <a:pt x="1812" y="72"/>
                </a:lnTo>
                <a:lnTo>
                  <a:pt x="1818" y="72"/>
                </a:lnTo>
                <a:lnTo>
                  <a:pt x="1818" y="66"/>
                </a:lnTo>
                <a:lnTo>
                  <a:pt x="1824" y="66"/>
                </a:lnTo>
                <a:lnTo>
                  <a:pt x="1824" y="72"/>
                </a:lnTo>
                <a:lnTo>
                  <a:pt x="1824" y="66"/>
                </a:lnTo>
                <a:lnTo>
                  <a:pt x="1830" y="66"/>
                </a:lnTo>
                <a:lnTo>
                  <a:pt x="1824" y="66"/>
                </a:lnTo>
                <a:lnTo>
                  <a:pt x="1830" y="66"/>
                </a:lnTo>
                <a:lnTo>
                  <a:pt x="1830" y="60"/>
                </a:lnTo>
                <a:lnTo>
                  <a:pt x="1824" y="60"/>
                </a:lnTo>
                <a:lnTo>
                  <a:pt x="1830" y="60"/>
                </a:lnTo>
                <a:lnTo>
                  <a:pt x="1824" y="60"/>
                </a:lnTo>
                <a:lnTo>
                  <a:pt x="1824" y="54"/>
                </a:lnTo>
                <a:lnTo>
                  <a:pt x="1830" y="54"/>
                </a:lnTo>
                <a:lnTo>
                  <a:pt x="1830" y="48"/>
                </a:lnTo>
                <a:lnTo>
                  <a:pt x="1836" y="48"/>
                </a:lnTo>
                <a:lnTo>
                  <a:pt x="1830" y="48"/>
                </a:lnTo>
                <a:lnTo>
                  <a:pt x="1830" y="54"/>
                </a:lnTo>
                <a:lnTo>
                  <a:pt x="1836" y="54"/>
                </a:lnTo>
                <a:lnTo>
                  <a:pt x="1836" y="48"/>
                </a:lnTo>
                <a:lnTo>
                  <a:pt x="1842" y="48"/>
                </a:lnTo>
                <a:lnTo>
                  <a:pt x="1842" y="54"/>
                </a:lnTo>
                <a:lnTo>
                  <a:pt x="1836" y="54"/>
                </a:lnTo>
                <a:lnTo>
                  <a:pt x="1836" y="60"/>
                </a:lnTo>
                <a:lnTo>
                  <a:pt x="1836" y="54"/>
                </a:lnTo>
                <a:lnTo>
                  <a:pt x="1836" y="60"/>
                </a:lnTo>
                <a:lnTo>
                  <a:pt x="1842" y="54"/>
                </a:lnTo>
                <a:lnTo>
                  <a:pt x="1842" y="60"/>
                </a:lnTo>
                <a:lnTo>
                  <a:pt x="1848" y="60"/>
                </a:lnTo>
                <a:lnTo>
                  <a:pt x="1842" y="60"/>
                </a:lnTo>
                <a:lnTo>
                  <a:pt x="1842" y="66"/>
                </a:lnTo>
                <a:lnTo>
                  <a:pt x="1836" y="66"/>
                </a:lnTo>
                <a:lnTo>
                  <a:pt x="1836" y="72"/>
                </a:lnTo>
                <a:lnTo>
                  <a:pt x="1830" y="72"/>
                </a:lnTo>
                <a:lnTo>
                  <a:pt x="1830" y="78"/>
                </a:lnTo>
                <a:lnTo>
                  <a:pt x="1824" y="78"/>
                </a:lnTo>
                <a:lnTo>
                  <a:pt x="1824" y="84"/>
                </a:lnTo>
                <a:lnTo>
                  <a:pt x="1818" y="84"/>
                </a:lnTo>
                <a:lnTo>
                  <a:pt x="1824" y="90"/>
                </a:lnTo>
                <a:lnTo>
                  <a:pt x="1818" y="90"/>
                </a:lnTo>
                <a:lnTo>
                  <a:pt x="1812" y="90"/>
                </a:lnTo>
                <a:lnTo>
                  <a:pt x="1818" y="90"/>
                </a:lnTo>
                <a:lnTo>
                  <a:pt x="1818" y="84"/>
                </a:lnTo>
                <a:lnTo>
                  <a:pt x="1812" y="84"/>
                </a:lnTo>
                <a:lnTo>
                  <a:pt x="1806" y="84"/>
                </a:lnTo>
                <a:lnTo>
                  <a:pt x="1812" y="84"/>
                </a:lnTo>
                <a:lnTo>
                  <a:pt x="1806" y="84"/>
                </a:lnTo>
                <a:lnTo>
                  <a:pt x="1806" y="78"/>
                </a:lnTo>
                <a:close/>
                <a:moveTo>
                  <a:pt x="1644" y="864"/>
                </a:moveTo>
                <a:lnTo>
                  <a:pt x="1650" y="864"/>
                </a:lnTo>
                <a:lnTo>
                  <a:pt x="1644" y="864"/>
                </a:lnTo>
                <a:close/>
                <a:moveTo>
                  <a:pt x="1650" y="888"/>
                </a:moveTo>
                <a:lnTo>
                  <a:pt x="1656" y="888"/>
                </a:lnTo>
                <a:lnTo>
                  <a:pt x="1650" y="888"/>
                </a:lnTo>
                <a:close/>
                <a:moveTo>
                  <a:pt x="1662" y="894"/>
                </a:moveTo>
                <a:lnTo>
                  <a:pt x="1668" y="894"/>
                </a:lnTo>
                <a:lnTo>
                  <a:pt x="1662" y="894"/>
                </a:lnTo>
                <a:close/>
                <a:moveTo>
                  <a:pt x="1686" y="786"/>
                </a:moveTo>
                <a:lnTo>
                  <a:pt x="1686" y="792"/>
                </a:lnTo>
                <a:lnTo>
                  <a:pt x="1687" y="792"/>
                </a:lnTo>
                <a:lnTo>
                  <a:pt x="1686" y="786"/>
                </a:lnTo>
                <a:close/>
                <a:moveTo>
                  <a:pt x="1686" y="786"/>
                </a:moveTo>
                <a:lnTo>
                  <a:pt x="1686" y="792"/>
                </a:lnTo>
                <a:lnTo>
                  <a:pt x="1687" y="792"/>
                </a:lnTo>
                <a:lnTo>
                  <a:pt x="1686" y="786"/>
                </a:lnTo>
                <a:close/>
              </a:path>
            </a:pathLst>
          </a:custGeom>
          <a:solidFill>
            <a:srgbClr val="6BBE2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sp>
        <p:nvSpPr>
          <p:cNvPr id="20" name="Freeform 17"/>
          <p:cNvSpPr>
            <a:spLocks noEditPoints="1"/>
          </p:cNvSpPr>
          <p:nvPr>
            <p:custDataLst>
              <p:tags r:id="rId6"/>
            </p:custDataLst>
          </p:nvPr>
        </p:nvSpPr>
        <p:spPr bwMode="gray">
          <a:xfrm>
            <a:off x="2076450" y="3381713"/>
            <a:ext cx="1687513" cy="1844675"/>
          </a:xfrm>
          <a:custGeom>
            <a:avLst/>
            <a:gdLst>
              <a:gd name="T0" fmla="*/ 450 w 666"/>
              <a:gd name="T1" fmla="*/ 192 h 816"/>
              <a:gd name="T2" fmla="*/ 546 w 666"/>
              <a:gd name="T3" fmla="*/ 270 h 816"/>
              <a:gd name="T4" fmla="*/ 588 w 666"/>
              <a:gd name="T5" fmla="*/ 294 h 816"/>
              <a:gd name="T6" fmla="*/ 648 w 666"/>
              <a:gd name="T7" fmla="*/ 366 h 816"/>
              <a:gd name="T8" fmla="*/ 588 w 666"/>
              <a:gd name="T9" fmla="*/ 468 h 816"/>
              <a:gd name="T10" fmla="*/ 534 w 666"/>
              <a:gd name="T11" fmla="*/ 534 h 816"/>
              <a:gd name="T12" fmla="*/ 462 w 666"/>
              <a:gd name="T13" fmla="*/ 612 h 816"/>
              <a:gd name="T14" fmla="*/ 402 w 666"/>
              <a:gd name="T15" fmla="*/ 690 h 816"/>
              <a:gd name="T16" fmla="*/ 372 w 666"/>
              <a:gd name="T17" fmla="*/ 774 h 816"/>
              <a:gd name="T18" fmla="*/ 360 w 666"/>
              <a:gd name="T19" fmla="*/ 768 h 816"/>
              <a:gd name="T20" fmla="*/ 354 w 666"/>
              <a:gd name="T21" fmla="*/ 756 h 816"/>
              <a:gd name="T22" fmla="*/ 348 w 666"/>
              <a:gd name="T23" fmla="*/ 738 h 816"/>
              <a:gd name="T24" fmla="*/ 348 w 666"/>
              <a:gd name="T25" fmla="*/ 708 h 816"/>
              <a:gd name="T26" fmla="*/ 348 w 666"/>
              <a:gd name="T27" fmla="*/ 690 h 816"/>
              <a:gd name="T28" fmla="*/ 366 w 666"/>
              <a:gd name="T29" fmla="*/ 672 h 816"/>
              <a:gd name="T30" fmla="*/ 366 w 666"/>
              <a:gd name="T31" fmla="*/ 570 h 816"/>
              <a:gd name="T32" fmla="*/ 330 w 666"/>
              <a:gd name="T33" fmla="*/ 384 h 816"/>
              <a:gd name="T34" fmla="*/ 318 w 666"/>
              <a:gd name="T35" fmla="*/ 264 h 816"/>
              <a:gd name="T36" fmla="*/ 282 w 666"/>
              <a:gd name="T37" fmla="*/ 210 h 816"/>
              <a:gd name="T38" fmla="*/ 186 w 666"/>
              <a:gd name="T39" fmla="*/ 144 h 816"/>
              <a:gd name="T40" fmla="*/ 72 w 666"/>
              <a:gd name="T41" fmla="*/ 66 h 816"/>
              <a:gd name="T42" fmla="*/ 54 w 666"/>
              <a:gd name="T43" fmla="*/ 54 h 816"/>
              <a:gd name="T44" fmla="*/ 12 w 666"/>
              <a:gd name="T45" fmla="*/ 18 h 816"/>
              <a:gd name="T46" fmla="*/ 144 w 666"/>
              <a:gd name="T47" fmla="*/ 48 h 816"/>
              <a:gd name="T48" fmla="*/ 204 w 666"/>
              <a:gd name="T49" fmla="*/ 126 h 816"/>
              <a:gd name="T50" fmla="*/ 258 w 666"/>
              <a:gd name="T51" fmla="*/ 150 h 816"/>
              <a:gd name="T52" fmla="*/ 324 w 666"/>
              <a:gd name="T53" fmla="*/ 204 h 816"/>
              <a:gd name="T54" fmla="*/ 354 w 666"/>
              <a:gd name="T55" fmla="*/ 654 h 816"/>
              <a:gd name="T56" fmla="*/ 378 w 666"/>
              <a:gd name="T57" fmla="*/ 798 h 816"/>
              <a:gd name="T58" fmla="*/ 384 w 666"/>
              <a:gd name="T59" fmla="*/ 786 h 816"/>
              <a:gd name="T60" fmla="*/ 444 w 666"/>
              <a:gd name="T61" fmla="*/ 612 h 816"/>
              <a:gd name="T62" fmla="*/ 348 w 666"/>
              <a:gd name="T63" fmla="*/ 90 h 816"/>
              <a:gd name="T64" fmla="*/ 330 w 666"/>
              <a:gd name="T65" fmla="*/ 78 h 816"/>
              <a:gd name="T66" fmla="*/ 337 w 666"/>
              <a:gd name="T67" fmla="*/ 84 h 816"/>
              <a:gd name="T68" fmla="*/ 396 w 666"/>
              <a:gd name="T69" fmla="*/ 408 h 816"/>
              <a:gd name="T70" fmla="*/ 576 w 666"/>
              <a:gd name="T71" fmla="*/ 288 h 816"/>
              <a:gd name="T72" fmla="*/ 348 w 666"/>
              <a:gd name="T73" fmla="*/ 726 h 816"/>
              <a:gd name="T74" fmla="*/ 390 w 666"/>
              <a:gd name="T75" fmla="*/ 804 h 816"/>
              <a:gd name="T76" fmla="*/ 360 w 666"/>
              <a:gd name="T77" fmla="*/ 786 h 816"/>
              <a:gd name="T78" fmla="*/ 378 w 666"/>
              <a:gd name="T79" fmla="*/ 786 h 816"/>
              <a:gd name="T80" fmla="*/ 348 w 666"/>
              <a:gd name="T81" fmla="*/ 720 h 816"/>
              <a:gd name="T82" fmla="*/ 342 w 666"/>
              <a:gd name="T83" fmla="*/ 750 h 816"/>
              <a:gd name="T84" fmla="*/ 348 w 666"/>
              <a:gd name="T85" fmla="*/ 684 h 816"/>
              <a:gd name="T86" fmla="*/ 402 w 666"/>
              <a:gd name="T87" fmla="*/ 810 h 816"/>
              <a:gd name="T88" fmla="*/ 348 w 666"/>
              <a:gd name="T89" fmla="*/ 684 h 816"/>
              <a:gd name="T90" fmla="*/ 354 w 666"/>
              <a:gd name="T91" fmla="*/ 648 h 816"/>
              <a:gd name="T92" fmla="*/ 342 w 666"/>
              <a:gd name="T93" fmla="*/ 726 h 816"/>
              <a:gd name="T94" fmla="*/ 402 w 666"/>
              <a:gd name="T95" fmla="*/ 810 h 816"/>
              <a:gd name="T96" fmla="*/ 354 w 666"/>
              <a:gd name="T97" fmla="*/ 648 h 816"/>
              <a:gd name="T98" fmla="*/ 348 w 666"/>
              <a:gd name="T99" fmla="*/ 762 h 816"/>
              <a:gd name="T100" fmla="*/ 348 w 666"/>
              <a:gd name="T101" fmla="*/ 768 h 816"/>
              <a:gd name="T102" fmla="*/ 348 w 666"/>
              <a:gd name="T103" fmla="*/ 756 h 816"/>
              <a:gd name="T104" fmla="*/ 348 w 666"/>
              <a:gd name="T105" fmla="*/ 684 h 816"/>
              <a:gd name="T106" fmla="*/ 348 w 666"/>
              <a:gd name="T107" fmla="*/ 750 h 816"/>
              <a:gd name="T108" fmla="*/ 294 w 666"/>
              <a:gd name="T109" fmla="*/ 84 h 816"/>
              <a:gd name="T110" fmla="*/ 330 w 666"/>
              <a:gd name="T111" fmla="*/ 114 h 816"/>
              <a:gd name="T112" fmla="*/ 312 w 666"/>
              <a:gd name="T113" fmla="*/ 90 h 816"/>
              <a:gd name="T114" fmla="*/ 300 w 666"/>
              <a:gd name="T115" fmla="*/ 90 h 816"/>
              <a:gd name="T116" fmla="*/ 378 w 666"/>
              <a:gd name="T117" fmla="*/ 114 h 816"/>
              <a:gd name="T118" fmla="*/ 361 w 666"/>
              <a:gd name="T119" fmla="*/ 126 h 816"/>
              <a:gd name="T120" fmla="*/ 258 w 666"/>
              <a:gd name="T121" fmla="*/ 180 h 816"/>
              <a:gd name="T122" fmla="*/ 246 w 666"/>
              <a:gd name="T123" fmla="*/ 108 h 816"/>
              <a:gd name="T124" fmla="*/ 240 w 666"/>
              <a:gd name="T125" fmla="*/ 11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 h="816">
                <a:moveTo>
                  <a:pt x="372" y="180"/>
                </a:moveTo>
                <a:lnTo>
                  <a:pt x="366" y="186"/>
                </a:lnTo>
                <a:lnTo>
                  <a:pt x="372" y="186"/>
                </a:lnTo>
                <a:lnTo>
                  <a:pt x="372" y="192"/>
                </a:lnTo>
                <a:lnTo>
                  <a:pt x="366" y="192"/>
                </a:lnTo>
                <a:lnTo>
                  <a:pt x="366" y="198"/>
                </a:lnTo>
                <a:lnTo>
                  <a:pt x="372" y="198"/>
                </a:lnTo>
                <a:lnTo>
                  <a:pt x="366" y="198"/>
                </a:lnTo>
                <a:lnTo>
                  <a:pt x="366" y="204"/>
                </a:lnTo>
                <a:lnTo>
                  <a:pt x="366" y="198"/>
                </a:lnTo>
                <a:lnTo>
                  <a:pt x="372" y="198"/>
                </a:lnTo>
                <a:lnTo>
                  <a:pt x="372" y="204"/>
                </a:lnTo>
                <a:lnTo>
                  <a:pt x="372" y="198"/>
                </a:lnTo>
                <a:lnTo>
                  <a:pt x="372" y="204"/>
                </a:lnTo>
                <a:lnTo>
                  <a:pt x="378" y="204"/>
                </a:lnTo>
                <a:lnTo>
                  <a:pt x="378" y="198"/>
                </a:lnTo>
                <a:lnTo>
                  <a:pt x="372" y="198"/>
                </a:lnTo>
                <a:lnTo>
                  <a:pt x="372" y="192"/>
                </a:lnTo>
                <a:lnTo>
                  <a:pt x="372" y="186"/>
                </a:lnTo>
                <a:lnTo>
                  <a:pt x="378" y="186"/>
                </a:lnTo>
                <a:lnTo>
                  <a:pt x="384" y="186"/>
                </a:lnTo>
                <a:lnTo>
                  <a:pt x="384" y="180"/>
                </a:lnTo>
                <a:lnTo>
                  <a:pt x="384" y="186"/>
                </a:lnTo>
                <a:lnTo>
                  <a:pt x="384" y="180"/>
                </a:lnTo>
                <a:lnTo>
                  <a:pt x="384" y="186"/>
                </a:lnTo>
                <a:lnTo>
                  <a:pt x="390" y="186"/>
                </a:lnTo>
                <a:lnTo>
                  <a:pt x="396" y="186"/>
                </a:lnTo>
                <a:lnTo>
                  <a:pt x="396" y="192"/>
                </a:lnTo>
                <a:lnTo>
                  <a:pt x="396" y="186"/>
                </a:lnTo>
                <a:lnTo>
                  <a:pt x="396" y="192"/>
                </a:lnTo>
                <a:lnTo>
                  <a:pt x="402" y="192"/>
                </a:lnTo>
                <a:lnTo>
                  <a:pt x="408" y="192"/>
                </a:lnTo>
                <a:lnTo>
                  <a:pt x="414" y="192"/>
                </a:lnTo>
                <a:lnTo>
                  <a:pt x="420" y="192"/>
                </a:lnTo>
                <a:lnTo>
                  <a:pt x="420" y="198"/>
                </a:lnTo>
                <a:lnTo>
                  <a:pt x="426" y="198"/>
                </a:lnTo>
                <a:lnTo>
                  <a:pt x="420" y="198"/>
                </a:lnTo>
                <a:lnTo>
                  <a:pt x="426" y="198"/>
                </a:lnTo>
                <a:lnTo>
                  <a:pt x="426" y="192"/>
                </a:lnTo>
                <a:lnTo>
                  <a:pt x="432" y="192"/>
                </a:lnTo>
                <a:lnTo>
                  <a:pt x="426" y="192"/>
                </a:lnTo>
                <a:lnTo>
                  <a:pt x="432" y="192"/>
                </a:lnTo>
                <a:lnTo>
                  <a:pt x="438" y="192"/>
                </a:lnTo>
                <a:lnTo>
                  <a:pt x="444" y="192"/>
                </a:lnTo>
                <a:lnTo>
                  <a:pt x="450" y="192"/>
                </a:lnTo>
                <a:lnTo>
                  <a:pt x="444" y="192"/>
                </a:lnTo>
                <a:lnTo>
                  <a:pt x="438" y="192"/>
                </a:lnTo>
                <a:lnTo>
                  <a:pt x="444" y="192"/>
                </a:lnTo>
                <a:lnTo>
                  <a:pt x="444" y="198"/>
                </a:lnTo>
                <a:lnTo>
                  <a:pt x="444" y="192"/>
                </a:lnTo>
                <a:lnTo>
                  <a:pt x="444" y="198"/>
                </a:lnTo>
                <a:lnTo>
                  <a:pt x="450" y="198"/>
                </a:lnTo>
                <a:lnTo>
                  <a:pt x="456" y="198"/>
                </a:lnTo>
                <a:lnTo>
                  <a:pt x="456" y="204"/>
                </a:lnTo>
                <a:lnTo>
                  <a:pt x="456" y="210"/>
                </a:lnTo>
                <a:lnTo>
                  <a:pt x="462" y="210"/>
                </a:lnTo>
                <a:lnTo>
                  <a:pt x="468" y="210"/>
                </a:lnTo>
                <a:lnTo>
                  <a:pt x="474" y="210"/>
                </a:lnTo>
                <a:lnTo>
                  <a:pt x="474" y="216"/>
                </a:lnTo>
                <a:lnTo>
                  <a:pt x="474" y="222"/>
                </a:lnTo>
                <a:lnTo>
                  <a:pt x="474" y="228"/>
                </a:lnTo>
                <a:lnTo>
                  <a:pt x="474" y="222"/>
                </a:lnTo>
                <a:lnTo>
                  <a:pt x="480" y="222"/>
                </a:lnTo>
                <a:lnTo>
                  <a:pt x="480" y="228"/>
                </a:lnTo>
                <a:lnTo>
                  <a:pt x="486" y="228"/>
                </a:lnTo>
                <a:lnTo>
                  <a:pt x="492" y="228"/>
                </a:lnTo>
                <a:lnTo>
                  <a:pt x="498" y="228"/>
                </a:lnTo>
                <a:lnTo>
                  <a:pt x="504" y="228"/>
                </a:lnTo>
                <a:lnTo>
                  <a:pt x="510" y="228"/>
                </a:lnTo>
                <a:lnTo>
                  <a:pt x="510" y="234"/>
                </a:lnTo>
                <a:lnTo>
                  <a:pt x="510" y="240"/>
                </a:lnTo>
                <a:lnTo>
                  <a:pt x="510" y="246"/>
                </a:lnTo>
                <a:lnTo>
                  <a:pt x="510" y="252"/>
                </a:lnTo>
                <a:lnTo>
                  <a:pt x="510" y="258"/>
                </a:lnTo>
                <a:lnTo>
                  <a:pt x="504" y="258"/>
                </a:lnTo>
                <a:lnTo>
                  <a:pt x="510" y="258"/>
                </a:lnTo>
                <a:lnTo>
                  <a:pt x="516" y="258"/>
                </a:lnTo>
                <a:lnTo>
                  <a:pt x="522" y="258"/>
                </a:lnTo>
                <a:lnTo>
                  <a:pt x="522" y="252"/>
                </a:lnTo>
                <a:lnTo>
                  <a:pt x="528" y="252"/>
                </a:lnTo>
                <a:lnTo>
                  <a:pt x="528" y="246"/>
                </a:lnTo>
                <a:lnTo>
                  <a:pt x="528" y="240"/>
                </a:lnTo>
                <a:lnTo>
                  <a:pt x="534" y="240"/>
                </a:lnTo>
                <a:lnTo>
                  <a:pt x="534" y="246"/>
                </a:lnTo>
                <a:lnTo>
                  <a:pt x="534" y="252"/>
                </a:lnTo>
                <a:lnTo>
                  <a:pt x="534" y="258"/>
                </a:lnTo>
                <a:lnTo>
                  <a:pt x="540" y="258"/>
                </a:lnTo>
                <a:lnTo>
                  <a:pt x="540" y="264"/>
                </a:lnTo>
                <a:lnTo>
                  <a:pt x="546" y="264"/>
                </a:lnTo>
                <a:lnTo>
                  <a:pt x="546" y="270"/>
                </a:lnTo>
                <a:lnTo>
                  <a:pt x="540" y="270"/>
                </a:lnTo>
                <a:lnTo>
                  <a:pt x="546" y="270"/>
                </a:lnTo>
                <a:lnTo>
                  <a:pt x="546" y="276"/>
                </a:lnTo>
                <a:lnTo>
                  <a:pt x="540" y="276"/>
                </a:lnTo>
                <a:lnTo>
                  <a:pt x="546" y="276"/>
                </a:lnTo>
                <a:lnTo>
                  <a:pt x="552" y="276"/>
                </a:lnTo>
                <a:lnTo>
                  <a:pt x="558" y="276"/>
                </a:lnTo>
                <a:lnTo>
                  <a:pt x="558" y="282"/>
                </a:lnTo>
                <a:lnTo>
                  <a:pt x="564" y="282"/>
                </a:lnTo>
                <a:lnTo>
                  <a:pt x="558" y="282"/>
                </a:lnTo>
                <a:lnTo>
                  <a:pt x="564" y="282"/>
                </a:lnTo>
                <a:lnTo>
                  <a:pt x="570" y="282"/>
                </a:lnTo>
                <a:lnTo>
                  <a:pt x="570" y="288"/>
                </a:lnTo>
                <a:lnTo>
                  <a:pt x="570" y="282"/>
                </a:lnTo>
                <a:lnTo>
                  <a:pt x="576" y="282"/>
                </a:lnTo>
                <a:lnTo>
                  <a:pt x="570" y="282"/>
                </a:lnTo>
                <a:lnTo>
                  <a:pt x="576" y="282"/>
                </a:lnTo>
                <a:lnTo>
                  <a:pt x="576" y="288"/>
                </a:lnTo>
                <a:lnTo>
                  <a:pt x="576" y="282"/>
                </a:lnTo>
                <a:lnTo>
                  <a:pt x="576" y="288"/>
                </a:lnTo>
                <a:lnTo>
                  <a:pt x="576" y="282"/>
                </a:lnTo>
                <a:lnTo>
                  <a:pt x="576" y="288"/>
                </a:lnTo>
                <a:lnTo>
                  <a:pt x="576" y="282"/>
                </a:lnTo>
                <a:lnTo>
                  <a:pt x="576" y="288"/>
                </a:lnTo>
                <a:lnTo>
                  <a:pt x="576" y="282"/>
                </a:lnTo>
                <a:lnTo>
                  <a:pt x="576" y="288"/>
                </a:lnTo>
                <a:lnTo>
                  <a:pt x="576" y="282"/>
                </a:lnTo>
                <a:lnTo>
                  <a:pt x="576" y="288"/>
                </a:lnTo>
                <a:lnTo>
                  <a:pt x="582" y="288"/>
                </a:lnTo>
                <a:lnTo>
                  <a:pt x="576" y="288"/>
                </a:lnTo>
                <a:lnTo>
                  <a:pt x="582" y="288"/>
                </a:lnTo>
                <a:lnTo>
                  <a:pt x="576" y="288"/>
                </a:lnTo>
                <a:lnTo>
                  <a:pt x="582" y="288"/>
                </a:lnTo>
                <a:lnTo>
                  <a:pt x="588" y="288"/>
                </a:lnTo>
                <a:lnTo>
                  <a:pt x="582" y="288"/>
                </a:lnTo>
                <a:lnTo>
                  <a:pt x="588" y="288"/>
                </a:lnTo>
                <a:lnTo>
                  <a:pt x="582" y="288"/>
                </a:lnTo>
                <a:lnTo>
                  <a:pt x="588" y="288"/>
                </a:lnTo>
                <a:lnTo>
                  <a:pt x="582" y="288"/>
                </a:lnTo>
                <a:lnTo>
                  <a:pt x="588" y="288"/>
                </a:lnTo>
                <a:lnTo>
                  <a:pt x="582" y="288"/>
                </a:lnTo>
                <a:lnTo>
                  <a:pt x="588" y="288"/>
                </a:lnTo>
                <a:lnTo>
                  <a:pt x="582" y="288"/>
                </a:lnTo>
                <a:lnTo>
                  <a:pt x="588" y="288"/>
                </a:lnTo>
                <a:lnTo>
                  <a:pt x="588" y="294"/>
                </a:lnTo>
                <a:lnTo>
                  <a:pt x="588" y="288"/>
                </a:lnTo>
                <a:lnTo>
                  <a:pt x="588" y="294"/>
                </a:lnTo>
                <a:lnTo>
                  <a:pt x="588" y="288"/>
                </a:lnTo>
                <a:lnTo>
                  <a:pt x="588" y="294"/>
                </a:lnTo>
                <a:lnTo>
                  <a:pt x="588" y="288"/>
                </a:lnTo>
                <a:lnTo>
                  <a:pt x="588" y="294"/>
                </a:lnTo>
                <a:lnTo>
                  <a:pt x="594" y="294"/>
                </a:lnTo>
                <a:lnTo>
                  <a:pt x="588" y="294"/>
                </a:lnTo>
                <a:lnTo>
                  <a:pt x="594" y="294"/>
                </a:lnTo>
                <a:lnTo>
                  <a:pt x="600" y="294"/>
                </a:lnTo>
                <a:lnTo>
                  <a:pt x="600" y="300"/>
                </a:lnTo>
                <a:lnTo>
                  <a:pt x="600" y="294"/>
                </a:lnTo>
                <a:lnTo>
                  <a:pt x="600" y="300"/>
                </a:lnTo>
                <a:lnTo>
                  <a:pt x="606" y="300"/>
                </a:lnTo>
                <a:lnTo>
                  <a:pt x="612" y="300"/>
                </a:lnTo>
                <a:lnTo>
                  <a:pt x="618" y="300"/>
                </a:lnTo>
                <a:lnTo>
                  <a:pt x="624" y="300"/>
                </a:lnTo>
                <a:lnTo>
                  <a:pt x="630" y="300"/>
                </a:lnTo>
                <a:lnTo>
                  <a:pt x="630" y="306"/>
                </a:lnTo>
                <a:lnTo>
                  <a:pt x="636" y="306"/>
                </a:lnTo>
                <a:lnTo>
                  <a:pt x="636" y="312"/>
                </a:lnTo>
                <a:lnTo>
                  <a:pt x="642" y="312"/>
                </a:lnTo>
                <a:lnTo>
                  <a:pt x="648" y="318"/>
                </a:lnTo>
                <a:lnTo>
                  <a:pt x="654" y="318"/>
                </a:lnTo>
                <a:lnTo>
                  <a:pt x="648" y="318"/>
                </a:lnTo>
                <a:lnTo>
                  <a:pt x="654" y="318"/>
                </a:lnTo>
                <a:lnTo>
                  <a:pt x="648" y="318"/>
                </a:lnTo>
                <a:lnTo>
                  <a:pt x="654" y="318"/>
                </a:lnTo>
                <a:lnTo>
                  <a:pt x="660" y="318"/>
                </a:lnTo>
                <a:lnTo>
                  <a:pt x="660" y="324"/>
                </a:lnTo>
                <a:lnTo>
                  <a:pt x="660" y="330"/>
                </a:lnTo>
                <a:lnTo>
                  <a:pt x="666" y="330"/>
                </a:lnTo>
                <a:lnTo>
                  <a:pt x="666" y="336"/>
                </a:lnTo>
                <a:lnTo>
                  <a:pt x="666" y="342"/>
                </a:lnTo>
                <a:lnTo>
                  <a:pt x="660" y="342"/>
                </a:lnTo>
                <a:lnTo>
                  <a:pt x="666" y="342"/>
                </a:lnTo>
                <a:lnTo>
                  <a:pt x="660" y="342"/>
                </a:lnTo>
                <a:lnTo>
                  <a:pt x="660" y="348"/>
                </a:lnTo>
                <a:lnTo>
                  <a:pt x="660" y="342"/>
                </a:lnTo>
                <a:lnTo>
                  <a:pt x="660" y="348"/>
                </a:lnTo>
                <a:lnTo>
                  <a:pt x="660" y="354"/>
                </a:lnTo>
                <a:lnTo>
                  <a:pt x="654" y="354"/>
                </a:lnTo>
                <a:lnTo>
                  <a:pt x="654" y="360"/>
                </a:lnTo>
                <a:lnTo>
                  <a:pt x="648" y="360"/>
                </a:lnTo>
                <a:lnTo>
                  <a:pt x="648" y="366"/>
                </a:lnTo>
                <a:lnTo>
                  <a:pt x="642" y="366"/>
                </a:lnTo>
                <a:lnTo>
                  <a:pt x="642" y="372"/>
                </a:lnTo>
                <a:lnTo>
                  <a:pt x="642" y="378"/>
                </a:lnTo>
                <a:lnTo>
                  <a:pt x="636" y="378"/>
                </a:lnTo>
                <a:lnTo>
                  <a:pt x="636" y="384"/>
                </a:lnTo>
                <a:lnTo>
                  <a:pt x="630" y="384"/>
                </a:lnTo>
                <a:lnTo>
                  <a:pt x="630" y="390"/>
                </a:lnTo>
                <a:lnTo>
                  <a:pt x="630" y="396"/>
                </a:lnTo>
                <a:lnTo>
                  <a:pt x="630" y="402"/>
                </a:lnTo>
                <a:lnTo>
                  <a:pt x="630" y="408"/>
                </a:lnTo>
                <a:lnTo>
                  <a:pt x="630" y="414"/>
                </a:lnTo>
                <a:lnTo>
                  <a:pt x="630" y="420"/>
                </a:lnTo>
                <a:lnTo>
                  <a:pt x="624" y="420"/>
                </a:lnTo>
                <a:lnTo>
                  <a:pt x="624" y="426"/>
                </a:lnTo>
                <a:lnTo>
                  <a:pt x="624" y="432"/>
                </a:lnTo>
                <a:lnTo>
                  <a:pt x="624" y="438"/>
                </a:lnTo>
                <a:lnTo>
                  <a:pt x="624" y="444"/>
                </a:lnTo>
                <a:lnTo>
                  <a:pt x="618" y="444"/>
                </a:lnTo>
                <a:lnTo>
                  <a:pt x="618" y="450"/>
                </a:lnTo>
                <a:lnTo>
                  <a:pt x="612" y="450"/>
                </a:lnTo>
                <a:lnTo>
                  <a:pt x="612" y="456"/>
                </a:lnTo>
                <a:lnTo>
                  <a:pt x="618" y="456"/>
                </a:lnTo>
                <a:lnTo>
                  <a:pt x="612" y="456"/>
                </a:lnTo>
                <a:lnTo>
                  <a:pt x="618" y="456"/>
                </a:lnTo>
                <a:lnTo>
                  <a:pt x="612" y="456"/>
                </a:lnTo>
                <a:lnTo>
                  <a:pt x="612" y="462"/>
                </a:lnTo>
                <a:lnTo>
                  <a:pt x="606" y="462"/>
                </a:lnTo>
                <a:lnTo>
                  <a:pt x="612" y="462"/>
                </a:lnTo>
                <a:lnTo>
                  <a:pt x="606" y="462"/>
                </a:lnTo>
                <a:lnTo>
                  <a:pt x="606" y="468"/>
                </a:lnTo>
                <a:lnTo>
                  <a:pt x="606" y="462"/>
                </a:lnTo>
                <a:lnTo>
                  <a:pt x="600" y="462"/>
                </a:lnTo>
                <a:lnTo>
                  <a:pt x="594" y="462"/>
                </a:lnTo>
                <a:lnTo>
                  <a:pt x="600" y="462"/>
                </a:lnTo>
                <a:lnTo>
                  <a:pt x="594" y="462"/>
                </a:lnTo>
                <a:lnTo>
                  <a:pt x="600" y="462"/>
                </a:lnTo>
                <a:lnTo>
                  <a:pt x="600" y="468"/>
                </a:lnTo>
                <a:lnTo>
                  <a:pt x="594" y="468"/>
                </a:lnTo>
                <a:lnTo>
                  <a:pt x="594" y="462"/>
                </a:lnTo>
                <a:lnTo>
                  <a:pt x="588" y="462"/>
                </a:lnTo>
                <a:lnTo>
                  <a:pt x="588" y="468"/>
                </a:lnTo>
                <a:lnTo>
                  <a:pt x="588" y="462"/>
                </a:lnTo>
                <a:lnTo>
                  <a:pt x="588" y="468"/>
                </a:lnTo>
                <a:lnTo>
                  <a:pt x="588" y="462"/>
                </a:lnTo>
                <a:lnTo>
                  <a:pt x="588" y="468"/>
                </a:lnTo>
                <a:lnTo>
                  <a:pt x="582" y="468"/>
                </a:lnTo>
                <a:lnTo>
                  <a:pt x="582" y="474"/>
                </a:lnTo>
                <a:lnTo>
                  <a:pt x="576" y="474"/>
                </a:lnTo>
                <a:lnTo>
                  <a:pt x="582" y="474"/>
                </a:lnTo>
                <a:lnTo>
                  <a:pt x="576" y="474"/>
                </a:lnTo>
                <a:lnTo>
                  <a:pt x="570" y="474"/>
                </a:lnTo>
                <a:lnTo>
                  <a:pt x="576" y="474"/>
                </a:lnTo>
                <a:lnTo>
                  <a:pt x="570" y="474"/>
                </a:lnTo>
                <a:lnTo>
                  <a:pt x="570" y="480"/>
                </a:lnTo>
                <a:lnTo>
                  <a:pt x="564" y="480"/>
                </a:lnTo>
                <a:lnTo>
                  <a:pt x="558" y="480"/>
                </a:lnTo>
                <a:lnTo>
                  <a:pt x="558" y="486"/>
                </a:lnTo>
                <a:lnTo>
                  <a:pt x="558" y="492"/>
                </a:lnTo>
                <a:lnTo>
                  <a:pt x="552" y="492"/>
                </a:lnTo>
                <a:lnTo>
                  <a:pt x="558" y="492"/>
                </a:lnTo>
                <a:lnTo>
                  <a:pt x="552" y="492"/>
                </a:lnTo>
                <a:lnTo>
                  <a:pt x="552" y="498"/>
                </a:lnTo>
                <a:lnTo>
                  <a:pt x="552" y="504"/>
                </a:lnTo>
                <a:lnTo>
                  <a:pt x="558" y="504"/>
                </a:lnTo>
                <a:lnTo>
                  <a:pt x="552" y="504"/>
                </a:lnTo>
                <a:lnTo>
                  <a:pt x="558" y="504"/>
                </a:lnTo>
                <a:lnTo>
                  <a:pt x="552" y="504"/>
                </a:lnTo>
                <a:lnTo>
                  <a:pt x="552" y="510"/>
                </a:lnTo>
                <a:lnTo>
                  <a:pt x="552" y="516"/>
                </a:lnTo>
                <a:lnTo>
                  <a:pt x="546" y="516"/>
                </a:lnTo>
                <a:lnTo>
                  <a:pt x="546" y="522"/>
                </a:lnTo>
                <a:lnTo>
                  <a:pt x="546" y="528"/>
                </a:lnTo>
                <a:lnTo>
                  <a:pt x="540" y="528"/>
                </a:lnTo>
                <a:lnTo>
                  <a:pt x="540" y="534"/>
                </a:lnTo>
                <a:lnTo>
                  <a:pt x="540" y="540"/>
                </a:lnTo>
                <a:lnTo>
                  <a:pt x="534" y="540"/>
                </a:lnTo>
                <a:lnTo>
                  <a:pt x="534" y="546"/>
                </a:lnTo>
                <a:lnTo>
                  <a:pt x="528" y="546"/>
                </a:lnTo>
                <a:lnTo>
                  <a:pt x="534" y="540"/>
                </a:lnTo>
                <a:lnTo>
                  <a:pt x="534" y="534"/>
                </a:lnTo>
                <a:lnTo>
                  <a:pt x="540" y="534"/>
                </a:lnTo>
                <a:lnTo>
                  <a:pt x="540" y="528"/>
                </a:lnTo>
                <a:lnTo>
                  <a:pt x="540" y="534"/>
                </a:lnTo>
                <a:lnTo>
                  <a:pt x="540" y="528"/>
                </a:lnTo>
                <a:lnTo>
                  <a:pt x="540" y="534"/>
                </a:lnTo>
                <a:lnTo>
                  <a:pt x="540" y="528"/>
                </a:lnTo>
                <a:lnTo>
                  <a:pt x="534" y="528"/>
                </a:lnTo>
                <a:lnTo>
                  <a:pt x="534" y="534"/>
                </a:lnTo>
                <a:lnTo>
                  <a:pt x="534" y="528"/>
                </a:lnTo>
                <a:lnTo>
                  <a:pt x="534" y="534"/>
                </a:lnTo>
                <a:lnTo>
                  <a:pt x="534" y="528"/>
                </a:lnTo>
                <a:lnTo>
                  <a:pt x="534" y="534"/>
                </a:lnTo>
                <a:lnTo>
                  <a:pt x="534" y="540"/>
                </a:lnTo>
                <a:lnTo>
                  <a:pt x="528" y="540"/>
                </a:lnTo>
                <a:lnTo>
                  <a:pt x="528" y="546"/>
                </a:lnTo>
                <a:lnTo>
                  <a:pt x="528" y="540"/>
                </a:lnTo>
                <a:lnTo>
                  <a:pt x="528" y="546"/>
                </a:lnTo>
                <a:lnTo>
                  <a:pt x="528" y="540"/>
                </a:lnTo>
                <a:lnTo>
                  <a:pt x="528" y="546"/>
                </a:lnTo>
                <a:lnTo>
                  <a:pt x="522" y="552"/>
                </a:lnTo>
                <a:lnTo>
                  <a:pt x="522" y="558"/>
                </a:lnTo>
                <a:lnTo>
                  <a:pt x="516" y="564"/>
                </a:lnTo>
                <a:lnTo>
                  <a:pt x="516" y="570"/>
                </a:lnTo>
                <a:lnTo>
                  <a:pt x="510" y="570"/>
                </a:lnTo>
                <a:lnTo>
                  <a:pt x="504" y="570"/>
                </a:lnTo>
                <a:lnTo>
                  <a:pt x="504" y="576"/>
                </a:lnTo>
                <a:lnTo>
                  <a:pt x="498" y="576"/>
                </a:lnTo>
                <a:lnTo>
                  <a:pt x="498" y="570"/>
                </a:lnTo>
                <a:lnTo>
                  <a:pt x="498" y="576"/>
                </a:lnTo>
                <a:lnTo>
                  <a:pt x="492" y="576"/>
                </a:lnTo>
                <a:lnTo>
                  <a:pt x="492" y="570"/>
                </a:lnTo>
                <a:lnTo>
                  <a:pt x="486" y="570"/>
                </a:lnTo>
                <a:lnTo>
                  <a:pt x="480" y="570"/>
                </a:lnTo>
                <a:lnTo>
                  <a:pt x="480" y="564"/>
                </a:lnTo>
                <a:lnTo>
                  <a:pt x="474" y="564"/>
                </a:lnTo>
                <a:lnTo>
                  <a:pt x="474" y="558"/>
                </a:lnTo>
                <a:lnTo>
                  <a:pt x="480" y="558"/>
                </a:lnTo>
                <a:lnTo>
                  <a:pt x="474" y="558"/>
                </a:lnTo>
                <a:lnTo>
                  <a:pt x="474" y="564"/>
                </a:lnTo>
                <a:lnTo>
                  <a:pt x="474" y="570"/>
                </a:lnTo>
                <a:lnTo>
                  <a:pt x="480" y="570"/>
                </a:lnTo>
                <a:lnTo>
                  <a:pt x="480" y="576"/>
                </a:lnTo>
                <a:lnTo>
                  <a:pt x="486" y="576"/>
                </a:lnTo>
                <a:lnTo>
                  <a:pt x="486" y="582"/>
                </a:lnTo>
                <a:lnTo>
                  <a:pt x="486" y="588"/>
                </a:lnTo>
                <a:lnTo>
                  <a:pt x="492" y="588"/>
                </a:lnTo>
                <a:lnTo>
                  <a:pt x="492" y="594"/>
                </a:lnTo>
                <a:lnTo>
                  <a:pt x="486" y="594"/>
                </a:lnTo>
                <a:lnTo>
                  <a:pt x="486" y="600"/>
                </a:lnTo>
                <a:lnTo>
                  <a:pt x="486" y="606"/>
                </a:lnTo>
                <a:lnTo>
                  <a:pt x="480" y="606"/>
                </a:lnTo>
                <a:lnTo>
                  <a:pt x="480" y="612"/>
                </a:lnTo>
                <a:lnTo>
                  <a:pt x="474" y="612"/>
                </a:lnTo>
                <a:lnTo>
                  <a:pt x="468" y="612"/>
                </a:lnTo>
                <a:lnTo>
                  <a:pt x="462" y="612"/>
                </a:lnTo>
                <a:lnTo>
                  <a:pt x="456" y="612"/>
                </a:lnTo>
                <a:lnTo>
                  <a:pt x="450" y="612"/>
                </a:lnTo>
                <a:lnTo>
                  <a:pt x="444" y="612"/>
                </a:lnTo>
                <a:lnTo>
                  <a:pt x="444" y="618"/>
                </a:lnTo>
                <a:lnTo>
                  <a:pt x="450" y="618"/>
                </a:lnTo>
                <a:lnTo>
                  <a:pt x="444" y="618"/>
                </a:lnTo>
                <a:lnTo>
                  <a:pt x="450" y="618"/>
                </a:lnTo>
                <a:lnTo>
                  <a:pt x="444" y="618"/>
                </a:lnTo>
                <a:lnTo>
                  <a:pt x="444" y="624"/>
                </a:lnTo>
                <a:lnTo>
                  <a:pt x="444" y="630"/>
                </a:lnTo>
                <a:lnTo>
                  <a:pt x="444" y="636"/>
                </a:lnTo>
                <a:lnTo>
                  <a:pt x="438" y="636"/>
                </a:lnTo>
                <a:lnTo>
                  <a:pt x="432" y="636"/>
                </a:lnTo>
                <a:lnTo>
                  <a:pt x="426" y="636"/>
                </a:lnTo>
                <a:lnTo>
                  <a:pt x="426" y="630"/>
                </a:lnTo>
                <a:lnTo>
                  <a:pt x="426" y="636"/>
                </a:lnTo>
                <a:lnTo>
                  <a:pt x="420" y="636"/>
                </a:lnTo>
                <a:lnTo>
                  <a:pt x="420" y="642"/>
                </a:lnTo>
                <a:lnTo>
                  <a:pt x="426" y="642"/>
                </a:lnTo>
                <a:lnTo>
                  <a:pt x="426" y="648"/>
                </a:lnTo>
                <a:lnTo>
                  <a:pt x="426" y="654"/>
                </a:lnTo>
                <a:lnTo>
                  <a:pt x="426" y="648"/>
                </a:lnTo>
                <a:lnTo>
                  <a:pt x="432" y="648"/>
                </a:lnTo>
                <a:lnTo>
                  <a:pt x="426" y="648"/>
                </a:lnTo>
                <a:lnTo>
                  <a:pt x="432" y="648"/>
                </a:lnTo>
                <a:lnTo>
                  <a:pt x="432" y="654"/>
                </a:lnTo>
                <a:lnTo>
                  <a:pt x="438" y="654"/>
                </a:lnTo>
                <a:lnTo>
                  <a:pt x="432" y="654"/>
                </a:lnTo>
                <a:lnTo>
                  <a:pt x="426" y="654"/>
                </a:lnTo>
                <a:lnTo>
                  <a:pt x="432" y="654"/>
                </a:lnTo>
                <a:lnTo>
                  <a:pt x="432" y="660"/>
                </a:lnTo>
                <a:lnTo>
                  <a:pt x="426" y="660"/>
                </a:lnTo>
                <a:lnTo>
                  <a:pt x="420" y="660"/>
                </a:lnTo>
                <a:lnTo>
                  <a:pt x="420" y="666"/>
                </a:lnTo>
                <a:lnTo>
                  <a:pt x="420" y="672"/>
                </a:lnTo>
                <a:lnTo>
                  <a:pt x="420" y="678"/>
                </a:lnTo>
                <a:lnTo>
                  <a:pt x="414" y="678"/>
                </a:lnTo>
                <a:lnTo>
                  <a:pt x="414" y="684"/>
                </a:lnTo>
                <a:lnTo>
                  <a:pt x="414" y="678"/>
                </a:lnTo>
                <a:lnTo>
                  <a:pt x="414" y="684"/>
                </a:lnTo>
                <a:lnTo>
                  <a:pt x="408" y="684"/>
                </a:lnTo>
                <a:lnTo>
                  <a:pt x="402" y="684"/>
                </a:lnTo>
                <a:lnTo>
                  <a:pt x="402" y="690"/>
                </a:lnTo>
                <a:lnTo>
                  <a:pt x="408" y="690"/>
                </a:lnTo>
                <a:lnTo>
                  <a:pt x="402" y="690"/>
                </a:lnTo>
                <a:lnTo>
                  <a:pt x="402" y="696"/>
                </a:lnTo>
                <a:lnTo>
                  <a:pt x="408" y="696"/>
                </a:lnTo>
                <a:lnTo>
                  <a:pt x="408" y="702"/>
                </a:lnTo>
                <a:lnTo>
                  <a:pt x="414" y="702"/>
                </a:lnTo>
                <a:lnTo>
                  <a:pt x="420" y="702"/>
                </a:lnTo>
                <a:lnTo>
                  <a:pt x="420" y="708"/>
                </a:lnTo>
                <a:lnTo>
                  <a:pt x="420" y="714"/>
                </a:lnTo>
                <a:lnTo>
                  <a:pt x="414" y="714"/>
                </a:lnTo>
                <a:lnTo>
                  <a:pt x="420" y="714"/>
                </a:lnTo>
                <a:lnTo>
                  <a:pt x="414" y="714"/>
                </a:lnTo>
                <a:lnTo>
                  <a:pt x="414" y="720"/>
                </a:lnTo>
                <a:lnTo>
                  <a:pt x="408" y="720"/>
                </a:lnTo>
                <a:lnTo>
                  <a:pt x="408" y="726"/>
                </a:lnTo>
                <a:lnTo>
                  <a:pt x="402" y="726"/>
                </a:lnTo>
                <a:lnTo>
                  <a:pt x="402" y="732"/>
                </a:lnTo>
                <a:lnTo>
                  <a:pt x="402" y="738"/>
                </a:lnTo>
                <a:lnTo>
                  <a:pt x="396" y="738"/>
                </a:lnTo>
                <a:lnTo>
                  <a:pt x="396" y="744"/>
                </a:lnTo>
                <a:lnTo>
                  <a:pt x="390" y="744"/>
                </a:lnTo>
                <a:lnTo>
                  <a:pt x="390" y="750"/>
                </a:lnTo>
                <a:lnTo>
                  <a:pt x="390" y="756"/>
                </a:lnTo>
                <a:lnTo>
                  <a:pt x="390" y="762"/>
                </a:lnTo>
                <a:lnTo>
                  <a:pt x="390" y="756"/>
                </a:lnTo>
                <a:lnTo>
                  <a:pt x="390" y="762"/>
                </a:lnTo>
                <a:lnTo>
                  <a:pt x="396" y="762"/>
                </a:lnTo>
                <a:lnTo>
                  <a:pt x="396" y="768"/>
                </a:lnTo>
                <a:lnTo>
                  <a:pt x="390" y="768"/>
                </a:lnTo>
                <a:lnTo>
                  <a:pt x="384" y="768"/>
                </a:lnTo>
                <a:lnTo>
                  <a:pt x="384" y="774"/>
                </a:lnTo>
                <a:lnTo>
                  <a:pt x="378" y="774"/>
                </a:lnTo>
                <a:lnTo>
                  <a:pt x="378" y="780"/>
                </a:lnTo>
                <a:lnTo>
                  <a:pt x="378" y="786"/>
                </a:lnTo>
                <a:lnTo>
                  <a:pt x="372" y="786"/>
                </a:lnTo>
                <a:lnTo>
                  <a:pt x="366" y="786"/>
                </a:lnTo>
                <a:lnTo>
                  <a:pt x="366" y="780"/>
                </a:lnTo>
                <a:lnTo>
                  <a:pt x="372" y="780"/>
                </a:lnTo>
                <a:lnTo>
                  <a:pt x="372" y="786"/>
                </a:lnTo>
                <a:lnTo>
                  <a:pt x="366" y="786"/>
                </a:lnTo>
                <a:lnTo>
                  <a:pt x="372" y="786"/>
                </a:lnTo>
                <a:lnTo>
                  <a:pt x="372" y="780"/>
                </a:lnTo>
                <a:lnTo>
                  <a:pt x="372" y="774"/>
                </a:lnTo>
                <a:lnTo>
                  <a:pt x="372" y="768"/>
                </a:lnTo>
                <a:lnTo>
                  <a:pt x="372" y="774"/>
                </a:lnTo>
                <a:lnTo>
                  <a:pt x="372" y="768"/>
                </a:lnTo>
                <a:lnTo>
                  <a:pt x="372" y="774"/>
                </a:lnTo>
                <a:lnTo>
                  <a:pt x="372" y="768"/>
                </a:lnTo>
                <a:lnTo>
                  <a:pt x="366" y="768"/>
                </a:lnTo>
                <a:lnTo>
                  <a:pt x="366" y="774"/>
                </a:lnTo>
                <a:lnTo>
                  <a:pt x="366" y="768"/>
                </a:lnTo>
                <a:lnTo>
                  <a:pt x="366" y="774"/>
                </a:lnTo>
                <a:lnTo>
                  <a:pt x="360" y="774"/>
                </a:lnTo>
                <a:lnTo>
                  <a:pt x="360" y="768"/>
                </a:lnTo>
                <a:lnTo>
                  <a:pt x="366" y="768"/>
                </a:lnTo>
                <a:lnTo>
                  <a:pt x="360" y="768"/>
                </a:lnTo>
                <a:lnTo>
                  <a:pt x="360" y="774"/>
                </a:lnTo>
                <a:lnTo>
                  <a:pt x="360" y="768"/>
                </a:lnTo>
                <a:lnTo>
                  <a:pt x="360" y="774"/>
                </a:lnTo>
                <a:lnTo>
                  <a:pt x="360" y="780"/>
                </a:lnTo>
                <a:lnTo>
                  <a:pt x="360" y="774"/>
                </a:lnTo>
                <a:lnTo>
                  <a:pt x="360" y="780"/>
                </a:lnTo>
                <a:lnTo>
                  <a:pt x="354" y="780"/>
                </a:lnTo>
                <a:lnTo>
                  <a:pt x="354" y="774"/>
                </a:lnTo>
                <a:lnTo>
                  <a:pt x="360" y="774"/>
                </a:lnTo>
                <a:lnTo>
                  <a:pt x="354" y="774"/>
                </a:lnTo>
                <a:lnTo>
                  <a:pt x="360" y="774"/>
                </a:lnTo>
                <a:lnTo>
                  <a:pt x="354" y="774"/>
                </a:lnTo>
                <a:lnTo>
                  <a:pt x="360" y="774"/>
                </a:lnTo>
                <a:lnTo>
                  <a:pt x="354" y="774"/>
                </a:lnTo>
                <a:lnTo>
                  <a:pt x="360" y="774"/>
                </a:lnTo>
                <a:lnTo>
                  <a:pt x="354" y="774"/>
                </a:lnTo>
                <a:lnTo>
                  <a:pt x="360" y="774"/>
                </a:lnTo>
                <a:lnTo>
                  <a:pt x="354" y="774"/>
                </a:lnTo>
                <a:lnTo>
                  <a:pt x="360" y="774"/>
                </a:lnTo>
                <a:lnTo>
                  <a:pt x="360" y="768"/>
                </a:lnTo>
                <a:lnTo>
                  <a:pt x="360" y="774"/>
                </a:lnTo>
                <a:lnTo>
                  <a:pt x="360" y="768"/>
                </a:lnTo>
                <a:lnTo>
                  <a:pt x="360" y="774"/>
                </a:lnTo>
                <a:lnTo>
                  <a:pt x="354" y="774"/>
                </a:lnTo>
                <a:lnTo>
                  <a:pt x="360" y="774"/>
                </a:lnTo>
                <a:lnTo>
                  <a:pt x="354" y="774"/>
                </a:lnTo>
                <a:lnTo>
                  <a:pt x="360" y="774"/>
                </a:lnTo>
                <a:lnTo>
                  <a:pt x="354" y="774"/>
                </a:lnTo>
                <a:lnTo>
                  <a:pt x="360" y="774"/>
                </a:lnTo>
                <a:lnTo>
                  <a:pt x="354" y="774"/>
                </a:lnTo>
                <a:lnTo>
                  <a:pt x="354" y="768"/>
                </a:lnTo>
                <a:lnTo>
                  <a:pt x="354" y="774"/>
                </a:lnTo>
                <a:lnTo>
                  <a:pt x="354" y="768"/>
                </a:lnTo>
                <a:lnTo>
                  <a:pt x="354" y="762"/>
                </a:lnTo>
                <a:lnTo>
                  <a:pt x="354" y="768"/>
                </a:lnTo>
                <a:lnTo>
                  <a:pt x="360" y="768"/>
                </a:lnTo>
                <a:lnTo>
                  <a:pt x="360" y="762"/>
                </a:lnTo>
                <a:lnTo>
                  <a:pt x="360" y="768"/>
                </a:lnTo>
                <a:lnTo>
                  <a:pt x="360" y="762"/>
                </a:lnTo>
                <a:lnTo>
                  <a:pt x="360" y="768"/>
                </a:lnTo>
                <a:lnTo>
                  <a:pt x="360" y="762"/>
                </a:lnTo>
                <a:lnTo>
                  <a:pt x="360" y="768"/>
                </a:lnTo>
                <a:lnTo>
                  <a:pt x="366" y="768"/>
                </a:lnTo>
                <a:lnTo>
                  <a:pt x="360" y="768"/>
                </a:lnTo>
                <a:lnTo>
                  <a:pt x="366" y="768"/>
                </a:lnTo>
                <a:lnTo>
                  <a:pt x="360" y="768"/>
                </a:lnTo>
                <a:lnTo>
                  <a:pt x="366" y="768"/>
                </a:lnTo>
                <a:lnTo>
                  <a:pt x="360" y="768"/>
                </a:lnTo>
                <a:lnTo>
                  <a:pt x="366" y="768"/>
                </a:lnTo>
                <a:lnTo>
                  <a:pt x="366" y="762"/>
                </a:lnTo>
                <a:lnTo>
                  <a:pt x="360" y="762"/>
                </a:lnTo>
                <a:lnTo>
                  <a:pt x="366" y="762"/>
                </a:lnTo>
                <a:lnTo>
                  <a:pt x="360" y="762"/>
                </a:lnTo>
                <a:lnTo>
                  <a:pt x="360" y="756"/>
                </a:lnTo>
                <a:lnTo>
                  <a:pt x="360" y="762"/>
                </a:lnTo>
                <a:lnTo>
                  <a:pt x="360" y="756"/>
                </a:lnTo>
                <a:lnTo>
                  <a:pt x="360" y="762"/>
                </a:lnTo>
                <a:lnTo>
                  <a:pt x="366" y="762"/>
                </a:lnTo>
                <a:lnTo>
                  <a:pt x="360" y="762"/>
                </a:lnTo>
                <a:lnTo>
                  <a:pt x="360" y="756"/>
                </a:lnTo>
                <a:lnTo>
                  <a:pt x="360" y="762"/>
                </a:lnTo>
                <a:lnTo>
                  <a:pt x="360" y="756"/>
                </a:lnTo>
                <a:lnTo>
                  <a:pt x="360" y="762"/>
                </a:lnTo>
                <a:lnTo>
                  <a:pt x="360" y="768"/>
                </a:lnTo>
                <a:lnTo>
                  <a:pt x="360" y="762"/>
                </a:lnTo>
                <a:lnTo>
                  <a:pt x="354" y="762"/>
                </a:lnTo>
                <a:lnTo>
                  <a:pt x="360" y="762"/>
                </a:lnTo>
                <a:lnTo>
                  <a:pt x="360" y="768"/>
                </a:lnTo>
                <a:lnTo>
                  <a:pt x="360" y="762"/>
                </a:lnTo>
                <a:lnTo>
                  <a:pt x="360" y="768"/>
                </a:lnTo>
                <a:lnTo>
                  <a:pt x="354" y="768"/>
                </a:lnTo>
                <a:lnTo>
                  <a:pt x="354" y="762"/>
                </a:lnTo>
                <a:lnTo>
                  <a:pt x="354" y="768"/>
                </a:lnTo>
                <a:lnTo>
                  <a:pt x="354" y="762"/>
                </a:lnTo>
                <a:lnTo>
                  <a:pt x="354" y="756"/>
                </a:lnTo>
                <a:lnTo>
                  <a:pt x="354" y="762"/>
                </a:lnTo>
                <a:lnTo>
                  <a:pt x="354" y="756"/>
                </a:lnTo>
                <a:lnTo>
                  <a:pt x="354" y="762"/>
                </a:lnTo>
                <a:lnTo>
                  <a:pt x="354" y="756"/>
                </a:lnTo>
                <a:lnTo>
                  <a:pt x="354" y="762"/>
                </a:lnTo>
                <a:lnTo>
                  <a:pt x="354" y="756"/>
                </a:lnTo>
                <a:lnTo>
                  <a:pt x="354" y="750"/>
                </a:lnTo>
                <a:lnTo>
                  <a:pt x="354" y="756"/>
                </a:lnTo>
                <a:lnTo>
                  <a:pt x="354" y="750"/>
                </a:lnTo>
                <a:lnTo>
                  <a:pt x="354" y="756"/>
                </a:lnTo>
                <a:lnTo>
                  <a:pt x="348" y="756"/>
                </a:lnTo>
                <a:lnTo>
                  <a:pt x="348" y="750"/>
                </a:lnTo>
                <a:lnTo>
                  <a:pt x="354" y="750"/>
                </a:lnTo>
                <a:lnTo>
                  <a:pt x="348" y="750"/>
                </a:lnTo>
                <a:lnTo>
                  <a:pt x="354" y="750"/>
                </a:lnTo>
                <a:lnTo>
                  <a:pt x="348" y="750"/>
                </a:lnTo>
                <a:lnTo>
                  <a:pt x="354" y="750"/>
                </a:lnTo>
                <a:lnTo>
                  <a:pt x="348" y="750"/>
                </a:lnTo>
                <a:lnTo>
                  <a:pt x="354" y="750"/>
                </a:lnTo>
                <a:lnTo>
                  <a:pt x="354" y="744"/>
                </a:lnTo>
                <a:lnTo>
                  <a:pt x="354" y="750"/>
                </a:lnTo>
                <a:lnTo>
                  <a:pt x="354" y="744"/>
                </a:lnTo>
                <a:lnTo>
                  <a:pt x="354" y="750"/>
                </a:lnTo>
                <a:lnTo>
                  <a:pt x="348" y="750"/>
                </a:lnTo>
                <a:lnTo>
                  <a:pt x="354" y="750"/>
                </a:lnTo>
                <a:lnTo>
                  <a:pt x="354" y="744"/>
                </a:lnTo>
                <a:lnTo>
                  <a:pt x="354" y="750"/>
                </a:lnTo>
                <a:lnTo>
                  <a:pt x="354" y="744"/>
                </a:lnTo>
                <a:lnTo>
                  <a:pt x="348" y="744"/>
                </a:lnTo>
                <a:lnTo>
                  <a:pt x="354" y="750"/>
                </a:lnTo>
                <a:lnTo>
                  <a:pt x="348" y="750"/>
                </a:lnTo>
                <a:lnTo>
                  <a:pt x="348" y="744"/>
                </a:lnTo>
                <a:lnTo>
                  <a:pt x="354" y="744"/>
                </a:lnTo>
                <a:lnTo>
                  <a:pt x="348" y="744"/>
                </a:lnTo>
                <a:lnTo>
                  <a:pt x="354" y="744"/>
                </a:lnTo>
                <a:lnTo>
                  <a:pt x="348" y="744"/>
                </a:lnTo>
                <a:lnTo>
                  <a:pt x="354" y="744"/>
                </a:lnTo>
                <a:lnTo>
                  <a:pt x="348" y="744"/>
                </a:lnTo>
                <a:lnTo>
                  <a:pt x="354" y="744"/>
                </a:lnTo>
                <a:lnTo>
                  <a:pt x="348" y="744"/>
                </a:lnTo>
                <a:lnTo>
                  <a:pt x="348" y="738"/>
                </a:lnTo>
                <a:lnTo>
                  <a:pt x="348" y="744"/>
                </a:lnTo>
                <a:lnTo>
                  <a:pt x="348" y="738"/>
                </a:lnTo>
                <a:lnTo>
                  <a:pt x="348" y="744"/>
                </a:lnTo>
                <a:lnTo>
                  <a:pt x="348" y="738"/>
                </a:lnTo>
                <a:lnTo>
                  <a:pt x="348" y="744"/>
                </a:lnTo>
                <a:lnTo>
                  <a:pt x="354" y="744"/>
                </a:lnTo>
                <a:lnTo>
                  <a:pt x="354" y="738"/>
                </a:lnTo>
                <a:lnTo>
                  <a:pt x="354" y="744"/>
                </a:lnTo>
                <a:lnTo>
                  <a:pt x="354" y="738"/>
                </a:lnTo>
                <a:lnTo>
                  <a:pt x="348" y="738"/>
                </a:lnTo>
                <a:lnTo>
                  <a:pt x="354" y="738"/>
                </a:lnTo>
                <a:lnTo>
                  <a:pt x="348" y="738"/>
                </a:lnTo>
                <a:lnTo>
                  <a:pt x="354" y="738"/>
                </a:lnTo>
                <a:lnTo>
                  <a:pt x="354" y="732"/>
                </a:lnTo>
                <a:lnTo>
                  <a:pt x="348" y="732"/>
                </a:lnTo>
                <a:lnTo>
                  <a:pt x="348" y="738"/>
                </a:lnTo>
                <a:lnTo>
                  <a:pt x="348" y="732"/>
                </a:lnTo>
                <a:lnTo>
                  <a:pt x="354" y="732"/>
                </a:lnTo>
                <a:lnTo>
                  <a:pt x="354" y="738"/>
                </a:lnTo>
                <a:lnTo>
                  <a:pt x="354" y="732"/>
                </a:lnTo>
                <a:lnTo>
                  <a:pt x="354" y="726"/>
                </a:lnTo>
                <a:lnTo>
                  <a:pt x="348" y="726"/>
                </a:lnTo>
                <a:lnTo>
                  <a:pt x="354" y="726"/>
                </a:lnTo>
                <a:lnTo>
                  <a:pt x="354" y="732"/>
                </a:lnTo>
                <a:lnTo>
                  <a:pt x="348" y="732"/>
                </a:lnTo>
                <a:lnTo>
                  <a:pt x="348" y="726"/>
                </a:lnTo>
                <a:lnTo>
                  <a:pt x="348" y="720"/>
                </a:lnTo>
                <a:lnTo>
                  <a:pt x="354" y="720"/>
                </a:lnTo>
                <a:lnTo>
                  <a:pt x="348" y="720"/>
                </a:lnTo>
                <a:lnTo>
                  <a:pt x="354" y="720"/>
                </a:lnTo>
                <a:lnTo>
                  <a:pt x="348" y="720"/>
                </a:lnTo>
                <a:lnTo>
                  <a:pt x="354" y="720"/>
                </a:lnTo>
                <a:lnTo>
                  <a:pt x="348" y="720"/>
                </a:lnTo>
                <a:lnTo>
                  <a:pt x="348" y="714"/>
                </a:lnTo>
                <a:lnTo>
                  <a:pt x="348" y="720"/>
                </a:lnTo>
                <a:lnTo>
                  <a:pt x="348" y="714"/>
                </a:lnTo>
                <a:lnTo>
                  <a:pt x="354" y="714"/>
                </a:lnTo>
                <a:lnTo>
                  <a:pt x="348" y="714"/>
                </a:lnTo>
                <a:lnTo>
                  <a:pt x="354" y="714"/>
                </a:lnTo>
                <a:lnTo>
                  <a:pt x="348" y="714"/>
                </a:lnTo>
                <a:lnTo>
                  <a:pt x="354" y="714"/>
                </a:lnTo>
                <a:lnTo>
                  <a:pt x="348" y="714"/>
                </a:lnTo>
                <a:lnTo>
                  <a:pt x="354" y="714"/>
                </a:lnTo>
                <a:lnTo>
                  <a:pt x="354" y="720"/>
                </a:lnTo>
                <a:lnTo>
                  <a:pt x="354" y="714"/>
                </a:lnTo>
                <a:lnTo>
                  <a:pt x="360" y="714"/>
                </a:lnTo>
                <a:lnTo>
                  <a:pt x="354" y="714"/>
                </a:lnTo>
                <a:lnTo>
                  <a:pt x="360" y="714"/>
                </a:lnTo>
                <a:lnTo>
                  <a:pt x="354" y="714"/>
                </a:lnTo>
                <a:lnTo>
                  <a:pt x="354" y="708"/>
                </a:lnTo>
                <a:lnTo>
                  <a:pt x="354" y="714"/>
                </a:lnTo>
                <a:lnTo>
                  <a:pt x="348" y="714"/>
                </a:lnTo>
                <a:lnTo>
                  <a:pt x="348" y="708"/>
                </a:lnTo>
                <a:lnTo>
                  <a:pt x="348" y="714"/>
                </a:lnTo>
                <a:lnTo>
                  <a:pt x="348" y="708"/>
                </a:lnTo>
                <a:lnTo>
                  <a:pt x="348" y="714"/>
                </a:lnTo>
                <a:lnTo>
                  <a:pt x="348" y="708"/>
                </a:lnTo>
                <a:lnTo>
                  <a:pt x="348" y="714"/>
                </a:lnTo>
                <a:lnTo>
                  <a:pt x="348" y="708"/>
                </a:lnTo>
                <a:lnTo>
                  <a:pt x="348" y="714"/>
                </a:lnTo>
                <a:lnTo>
                  <a:pt x="348" y="708"/>
                </a:lnTo>
                <a:lnTo>
                  <a:pt x="348" y="714"/>
                </a:lnTo>
                <a:lnTo>
                  <a:pt x="348" y="708"/>
                </a:lnTo>
                <a:lnTo>
                  <a:pt x="354" y="708"/>
                </a:lnTo>
                <a:lnTo>
                  <a:pt x="348" y="708"/>
                </a:lnTo>
                <a:lnTo>
                  <a:pt x="354" y="708"/>
                </a:lnTo>
                <a:lnTo>
                  <a:pt x="348" y="708"/>
                </a:lnTo>
                <a:lnTo>
                  <a:pt x="354" y="708"/>
                </a:lnTo>
                <a:lnTo>
                  <a:pt x="348" y="708"/>
                </a:lnTo>
                <a:lnTo>
                  <a:pt x="354" y="708"/>
                </a:lnTo>
                <a:lnTo>
                  <a:pt x="348" y="708"/>
                </a:lnTo>
                <a:lnTo>
                  <a:pt x="348" y="702"/>
                </a:lnTo>
                <a:lnTo>
                  <a:pt x="348" y="708"/>
                </a:lnTo>
                <a:lnTo>
                  <a:pt x="348" y="702"/>
                </a:lnTo>
                <a:lnTo>
                  <a:pt x="354" y="702"/>
                </a:lnTo>
                <a:lnTo>
                  <a:pt x="354" y="708"/>
                </a:lnTo>
                <a:lnTo>
                  <a:pt x="354" y="702"/>
                </a:lnTo>
                <a:lnTo>
                  <a:pt x="348" y="702"/>
                </a:lnTo>
                <a:lnTo>
                  <a:pt x="354" y="702"/>
                </a:lnTo>
                <a:lnTo>
                  <a:pt x="348" y="702"/>
                </a:lnTo>
                <a:lnTo>
                  <a:pt x="348" y="696"/>
                </a:lnTo>
                <a:lnTo>
                  <a:pt x="348" y="702"/>
                </a:lnTo>
                <a:lnTo>
                  <a:pt x="348" y="696"/>
                </a:lnTo>
                <a:lnTo>
                  <a:pt x="348" y="702"/>
                </a:lnTo>
                <a:lnTo>
                  <a:pt x="342" y="702"/>
                </a:lnTo>
                <a:lnTo>
                  <a:pt x="342" y="696"/>
                </a:lnTo>
                <a:lnTo>
                  <a:pt x="348" y="696"/>
                </a:lnTo>
                <a:lnTo>
                  <a:pt x="342" y="696"/>
                </a:lnTo>
                <a:lnTo>
                  <a:pt x="342" y="702"/>
                </a:lnTo>
                <a:lnTo>
                  <a:pt x="342" y="696"/>
                </a:lnTo>
                <a:lnTo>
                  <a:pt x="348" y="696"/>
                </a:lnTo>
                <a:lnTo>
                  <a:pt x="342" y="696"/>
                </a:lnTo>
                <a:lnTo>
                  <a:pt x="348" y="696"/>
                </a:lnTo>
                <a:lnTo>
                  <a:pt x="342" y="696"/>
                </a:lnTo>
                <a:lnTo>
                  <a:pt x="342" y="690"/>
                </a:lnTo>
                <a:lnTo>
                  <a:pt x="348" y="690"/>
                </a:lnTo>
                <a:lnTo>
                  <a:pt x="342" y="690"/>
                </a:lnTo>
                <a:lnTo>
                  <a:pt x="348" y="690"/>
                </a:lnTo>
                <a:lnTo>
                  <a:pt x="348" y="696"/>
                </a:lnTo>
                <a:lnTo>
                  <a:pt x="348" y="690"/>
                </a:lnTo>
                <a:lnTo>
                  <a:pt x="342" y="690"/>
                </a:lnTo>
                <a:lnTo>
                  <a:pt x="348" y="690"/>
                </a:lnTo>
                <a:lnTo>
                  <a:pt x="342" y="690"/>
                </a:lnTo>
                <a:lnTo>
                  <a:pt x="348" y="690"/>
                </a:lnTo>
                <a:lnTo>
                  <a:pt x="342" y="690"/>
                </a:lnTo>
                <a:lnTo>
                  <a:pt x="348" y="690"/>
                </a:lnTo>
                <a:lnTo>
                  <a:pt x="354" y="690"/>
                </a:lnTo>
                <a:lnTo>
                  <a:pt x="348" y="690"/>
                </a:lnTo>
                <a:lnTo>
                  <a:pt x="354" y="690"/>
                </a:lnTo>
                <a:lnTo>
                  <a:pt x="348" y="690"/>
                </a:lnTo>
                <a:lnTo>
                  <a:pt x="354" y="690"/>
                </a:lnTo>
                <a:lnTo>
                  <a:pt x="348" y="690"/>
                </a:lnTo>
                <a:lnTo>
                  <a:pt x="354" y="690"/>
                </a:lnTo>
                <a:lnTo>
                  <a:pt x="348" y="690"/>
                </a:lnTo>
                <a:lnTo>
                  <a:pt x="354" y="690"/>
                </a:lnTo>
                <a:lnTo>
                  <a:pt x="348" y="696"/>
                </a:lnTo>
                <a:lnTo>
                  <a:pt x="348" y="690"/>
                </a:lnTo>
                <a:lnTo>
                  <a:pt x="348" y="696"/>
                </a:lnTo>
                <a:lnTo>
                  <a:pt x="354" y="696"/>
                </a:lnTo>
                <a:lnTo>
                  <a:pt x="354" y="690"/>
                </a:lnTo>
                <a:lnTo>
                  <a:pt x="354" y="696"/>
                </a:lnTo>
                <a:lnTo>
                  <a:pt x="354" y="690"/>
                </a:lnTo>
                <a:lnTo>
                  <a:pt x="354" y="696"/>
                </a:lnTo>
                <a:lnTo>
                  <a:pt x="354" y="702"/>
                </a:lnTo>
                <a:lnTo>
                  <a:pt x="354" y="696"/>
                </a:lnTo>
                <a:lnTo>
                  <a:pt x="354" y="690"/>
                </a:lnTo>
                <a:lnTo>
                  <a:pt x="360" y="690"/>
                </a:lnTo>
                <a:lnTo>
                  <a:pt x="354" y="690"/>
                </a:lnTo>
                <a:lnTo>
                  <a:pt x="354" y="696"/>
                </a:lnTo>
                <a:lnTo>
                  <a:pt x="354" y="690"/>
                </a:lnTo>
                <a:lnTo>
                  <a:pt x="354" y="696"/>
                </a:lnTo>
                <a:lnTo>
                  <a:pt x="354" y="690"/>
                </a:lnTo>
                <a:lnTo>
                  <a:pt x="360" y="690"/>
                </a:lnTo>
                <a:lnTo>
                  <a:pt x="360" y="684"/>
                </a:lnTo>
                <a:lnTo>
                  <a:pt x="354" y="684"/>
                </a:lnTo>
                <a:lnTo>
                  <a:pt x="354" y="690"/>
                </a:lnTo>
                <a:lnTo>
                  <a:pt x="354" y="684"/>
                </a:lnTo>
                <a:lnTo>
                  <a:pt x="360" y="684"/>
                </a:lnTo>
                <a:lnTo>
                  <a:pt x="354" y="684"/>
                </a:lnTo>
                <a:lnTo>
                  <a:pt x="360" y="684"/>
                </a:lnTo>
                <a:lnTo>
                  <a:pt x="360" y="678"/>
                </a:lnTo>
                <a:lnTo>
                  <a:pt x="354" y="678"/>
                </a:lnTo>
                <a:lnTo>
                  <a:pt x="360" y="678"/>
                </a:lnTo>
                <a:lnTo>
                  <a:pt x="360" y="672"/>
                </a:lnTo>
                <a:lnTo>
                  <a:pt x="366" y="672"/>
                </a:lnTo>
                <a:lnTo>
                  <a:pt x="360" y="672"/>
                </a:lnTo>
                <a:lnTo>
                  <a:pt x="360" y="666"/>
                </a:lnTo>
                <a:lnTo>
                  <a:pt x="360" y="672"/>
                </a:lnTo>
                <a:lnTo>
                  <a:pt x="360" y="666"/>
                </a:lnTo>
                <a:lnTo>
                  <a:pt x="360" y="660"/>
                </a:lnTo>
                <a:lnTo>
                  <a:pt x="360" y="654"/>
                </a:lnTo>
                <a:lnTo>
                  <a:pt x="366" y="654"/>
                </a:lnTo>
                <a:lnTo>
                  <a:pt x="360" y="654"/>
                </a:lnTo>
                <a:lnTo>
                  <a:pt x="360" y="648"/>
                </a:lnTo>
                <a:lnTo>
                  <a:pt x="366" y="648"/>
                </a:lnTo>
                <a:lnTo>
                  <a:pt x="366" y="654"/>
                </a:lnTo>
                <a:lnTo>
                  <a:pt x="366" y="648"/>
                </a:lnTo>
                <a:lnTo>
                  <a:pt x="360" y="648"/>
                </a:lnTo>
                <a:lnTo>
                  <a:pt x="360" y="642"/>
                </a:lnTo>
                <a:lnTo>
                  <a:pt x="366" y="642"/>
                </a:lnTo>
                <a:lnTo>
                  <a:pt x="360" y="642"/>
                </a:lnTo>
                <a:lnTo>
                  <a:pt x="354" y="642"/>
                </a:lnTo>
                <a:lnTo>
                  <a:pt x="360" y="642"/>
                </a:lnTo>
                <a:lnTo>
                  <a:pt x="354" y="642"/>
                </a:lnTo>
                <a:lnTo>
                  <a:pt x="354" y="636"/>
                </a:lnTo>
                <a:lnTo>
                  <a:pt x="354" y="630"/>
                </a:lnTo>
                <a:lnTo>
                  <a:pt x="354" y="624"/>
                </a:lnTo>
                <a:lnTo>
                  <a:pt x="360" y="624"/>
                </a:lnTo>
                <a:lnTo>
                  <a:pt x="354" y="624"/>
                </a:lnTo>
                <a:lnTo>
                  <a:pt x="360" y="624"/>
                </a:lnTo>
                <a:lnTo>
                  <a:pt x="354" y="624"/>
                </a:lnTo>
                <a:lnTo>
                  <a:pt x="360" y="624"/>
                </a:lnTo>
                <a:lnTo>
                  <a:pt x="360" y="618"/>
                </a:lnTo>
                <a:lnTo>
                  <a:pt x="360" y="612"/>
                </a:lnTo>
                <a:lnTo>
                  <a:pt x="354" y="612"/>
                </a:lnTo>
                <a:lnTo>
                  <a:pt x="354" y="606"/>
                </a:lnTo>
                <a:lnTo>
                  <a:pt x="354" y="600"/>
                </a:lnTo>
                <a:lnTo>
                  <a:pt x="354" y="594"/>
                </a:lnTo>
                <a:lnTo>
                  <a:pt x="354" y="600"/>
                </a:lnTo>
                <a:lnTo>
                  <a:pt x="354" y="594"/>
                </a:lnTo>
                <a:lnTo>
                  <a:pt x="360" y="594"/>
                </a:lnTo>
                <a:lnTo>
                  <a:pt x="360" y="588"/>
                </a:lnTo>
                <a:lnTo>
                  <a:pt x="360" y="594"/>
                </a:lnTo>
                <a:lnTo>
                  <a:pt x="360" y="588"/>
                </a:lnTo>
                <a:lnTo>
                  <a:pt x="360" y="582"/>
                </a:lnTo>
                <a:lnTo>
                  <a:pt x="366" y="582"/>
                </a:lnTo>
                <a:lnTo>
                  <a:pt x="360" y="582"/>
                </a:lnTo>
                <a:lnTo>
                  <a:pt x="366" y="582"/>
                </a:lnTo>
                <a:lnTo>
                  <a:pt x="366" y="576"/>
                </a:lnTo>
                <a:lnTo>
                  <a:pt x="366" y="570"/>
                </a:lnTo>
                <a:lnTo>
                  <a:pt x="366" y="564"/>
                </a:lnTo>
                <a:lnTo>
                  <a:pt x="372" y="564"/>
                </a:lnTo>
                <a:lnTo>
                  <a:pt x="372" y="558"/>
                </a:lnTo>
                <a:lnTo>
                  <a:pt x="372" y="552"/>
                </a:lnTo>
                <a:lnTo>
                  <a:pt x="372" y="546"/>
                </a:lnTo>
                <a:lnTo>
                  <a:pt x="372" y="540"/>
                </a:lnTo>
                <a:lnTo>
                  <a:pt x="372" y="534"/>
                </a:lnTo>
                <a:lnTo>
                  <a:pt x="372" y="528"/>
                </a:lnTo>
                <a:lnTo>
                  <a:pt x="372" y="522"/>
                </a:lnTo>
                <a:lnTo>
                  <a:pt x="372" y="516"/>
                </a:lnTo>
                <a:lnTo>
                  <a:pt x="372" y="510"/>
                </a:lnTo>
                <a:lnTo>
                  <a:pt x="378" y="510"/>
                </a:lnTo>
                <a:lnTo>
                  <a:pt x="378" y="504"/>
                </a:lnTo>
                <a:lnTo>
                  <a:pt x="378" y="498"/>
                </a:lnTo>
                <a:lnTo>
                  <a:pt x="378" y="492"/>
                </a:lnTo>
                <a:lnTo>
                  <a:pt x="378" y="486"/>
                </a:lnTo>
                <a:lnTo>
                  <a:pt x="378" y="480"/>
                </a:lnTo>
                <a:lnTo>
                  <a:pt x="378" y="474"/>
                </a:lnTo>
                <a:lnTo>
                  <a:pt x="378" y="468"/>
                </a:lnTo>
                <a:lnTo>
                  <a:pt x="384" y="468"/>
                </a:lnTo>
                <a:lnTo>
                  <a:pt x="384" y="462"/>
                </a:lnTo>
                <a:lnTo>
                  <a:pt x="384" y="456"/>
                </a:lnTo>
                <a:lnTo>
                  <a:pt x="384" y="450"/>
                </a:lnTo>
                <a:lnTo>
                  <a:pt x="384" y="444"/>
                </a:lnTo>
                <a:lnTo>
                  <a:pt x="384" y="438"/>
                </a:lnTo>
                <a:lnTo>
                  <a:pt x="384" y="432"/>
                </a:lnTo>
                <a:lnTo>
                  <a:pt x="384" y="426"/>
                </a:lnTo>
                <a:lnTo>
                  <a:pt x="378" y="426"/>
                </a:lnTo>
                <a:lnTo>
                  <a:pt x="378" y="420"/>
                </a:lnTo>
                <a:lnTo>
                  <a:pt x="372" y="420"/>
                </a:lnTo>
                <a:lnTo>
                  <a:pt x="372" y="414"/>
                </a:lnTo>
                <a:lnTo>
                  <a:pt x="366" y="414"/>
                </a:lnTo>
                <a:lnTo>
                  <a:pt x="360" y="414"/>
                </a:lnTo>
                <a:lnTo>
                  <a:pt x="360" y="408"/>
                </a:lnTo>
                <a:lnTo>
                  <a:pt x="354" y="408"/>
                </a:lnTo>
                <a:lnTo>
                  <a:pt x="348" y="408"/>
                </a:lnTo>
                <a:lnTo>
                  <a:pt x="348" y="402"/>
                </a:lnTo>
                <a:lnTo>
                  <a:pt x="342" y="402"/>
                </a:lnTo>
                <a:lnTo>
                  <a:pt x="342" y="396"/>
                </a:lnTo>
                <a:lnTo>
                  <a:pt x="336" y="396"/>
                </a:lnTo>
                <a:lnTo>
                  <a:pt x="336" y="390"/>
                </a:lnTo>
                <a:lnTo>
                  <a:pt x="330" y="390"/>
                </a:lnTo>
                <a:lnTo>
                  <a:pt x="336" y="390"/>
                </a:lnTo>
                <a:lnTo>
                  <a:pt x="336" y="384"/>
                </a:lnTo>
                <a:lnTo>
                  <a:pt x="330" y="384"/>
                </a:lnTo>
                <a:lnTo>
                  <a:pt x="330" y="378"/>
                </a:lnTo>
                <a:lnTo>
                  <a:pt x="330" y="372"/>
                </a:lnTo>
                <a:lnTo>
                  <a:pt x="324" y="372"/>
                </a:lnTo>
                <a:lnTo>
                  <a:pt x="324" y="366"/>
                </a:lnTo>
                <a:lnTo>
                  <a:pt x="324" y="360"/>
                </a:lnTo>
                <a:lnTo>
                  <a:pt x="318" y="360"/>
                </a:lnTo>
                <a:lnTo>
                  <a:pt x="318" y="354"/>
                </a:lnTo>
                <a:lnTo>
                  <a:pt x="318" y="348"/>
                </a:lnTo>
                <a:lnTo>
                  <a:pt x="312" y="348"/>
                </a:lnTo>
                <a:lnTo>
                  <a:pt x="318" y="348"/>
                </a:lnTo>
                <a:lnTo>
                  <a:pt x="312" y="348"/>
                </a:lnTo>
                <a:lnTo>
                  <a:pt x="312" y="342"/>
                </a:lnTo>
                <a:lnTo>
                  <a:pt x="312" y="336"/>
                </a:lnTo>
                <a:lnTo>
                  <a:pt x="306" y="336"/>
                </a:lnTo>
                <a:lnTo>
                  <a:pt x="306" y="330"/>
                </a:lnTo>
                <a:lnTo>
                  <a:pt x="300" y="330"/>
                </a:lnTo>
                <a:lnTo>
                  <a:pt x="300" y="324"/>
                </a:lnTo>
                <a:lnTo>
                  <a:pt x="294" y="324"/>
                </a:lnTo>
                <a:lnTo>
                  <a:pt x="300" y="324"/>
                </a:lnTo>
                <a:lnTo>
                  <a:pt x="300" y="318"/>
                </a:lnTo>
                <a:lnTo>
                  <a:pt x="294" y="318"/>
                </a:lnTo>
                <a:lnTo>
                  <a:pt x="294" y="312"/>
                </a:lnTo>
                <a:lnTo>
                  <a:pt x="294" y="306"/>
                </a:lnTo>
                <a:lnTo>
                  <a:pt x="300" y="306"/>
                </a:lnTo>
                <a:lnTo>
                  <a:pt x="306" y="306"/>
                </a:lnTo>
                <a:lnTo>
                  <a:pt x="306" y="300"/>
                </a:lnTo>
                <a:lnTo>
                  <a:pt x="306" y="294"/>
                </a:lnTo>
                <a:lnTo>
                  <a:pt x="306" y="300"/>
                </a:lnTo>
                <a:lnTo>
                  <a:pt x="306" y="294"/>
                </a:lnTo>
                <a:lnTo>
                  <a:pt x="300" y="294"/>
                </a:lnTo>
                <a:lnTo>
                  <a:pt x="300" y="300"/>
                </a:lnTo>
                <a:lnTo>
                  <a:pt x="300" y="294"/>
                </a:lnTo>
                <a:lnTo>
                  <a:pt x="294" y="294"/>
                </a:lnTo>
                <a:lnTo>
                  <a:pt x="300" y="294"/>
                </a:lnTo>
                <a:lnTo>
                  <a:pt x="300" y="288"/>
                </a:lnTo>
                <a:lnTo>
                  <a:pt x="294" y="288"/>
                </a:lnTo>
                <a:lnTo>
                  <a:pt x="300" y="282"/>
                </a:lnTo>
                <a:lnTo>
                  <a:pt x="300" y="276"/>
                </a:lnTo>
                <a:lnTo>
                  <a:pt x="306" y="276"/>
                </a:lnTo>
                <a:lnTo>
                  <a:pt x="306" y="270"/>
                </a:lnTo>
                <a:lnTo>
                  <a:pt x="312" y="270"/>
                </a:lnTo>
                <a:lnTo>
                  <a:pt x="312" y="264"/>
                </a:lnTo>
                <a:lnTo>
                  <a:pt x="312" y="270"/>
                </a:lnTo>
                <a:lnTo>
                  <a:pt x="312" y="264"/>
                </a:lnTo>
                <a:lnTo>
                  <a:pt x="318" y="264"/>
                </a:lnTo>
                <a:lnTo>
                  <a:pt x="318" y="258"/>
                </a:lnTo>
                <a:lnTo>
                  <a:pt x="312" y="258"/>
                </a:lnTo>
                <a:lnTo>
                  <a:pt x="318" y="258"/>
                </a:lnTo>
                <a:lnTo>
                  <a:pt x="318" y="252"/>
                </a:lnTo>
                <a:lnTo>
                  <a:pt x="318" y="258"/>
                </a:lnTo>
                <a:lnTo>
                  <a:pt x="318" y="252"/>
                </a:lnTo>
                <a:lnTo>
                  <a:pt x="324" y="252"/>
                </a:lnTo>
                <a:lnTo>
                  <a:pt x="324" y="258"/>
                </a:lnTo>
                <a:lnTo>
                  <a:pt x="324" y="252"/>
                </a:lnTo>
                <a:lnTo>
                  <a:pt x="324" y="246"/>
                </a:lnTo>
                <a:lnTo>
                  <a:pt x="324" y="252"/>
                </a:lnTo>
                <a:lnTo>
                  <a:pt x="324" y="246"/>
                </a:lnTo>
                <a:lnTo>
                  <a:pt x="330" y="246"/>
                </a:lnTo>
                <a:lnTo>
                  <a:pt x="324" y="246"/>
                </a:lnTo>
                <a:lnTo>
                  <a:pt x="324" y="240"/>
                </a:lnTo>
                <a:lnTo>
                  <a:pt x="324" y="234"/>
                </a:lnTo>
                <a:lnTo>
                  <a:pt x="324" y="228"/>
                </a:lnTo>
                <a:lnTo>
                  <a:pt x="324" y="222"/>
                </a:lnTo>
                <a:lnTo>
                  <a:pt x="324" y="216"/>
                </a:lnTo>
                <a:lnTo>
                  <a:pt x="318" y="216"/>
                </a:lnTo>
                <a:lnTo>
                  <a:pt x="318" y="210"/>
                </a:lnTo>
                <a:lnTo>
                  <a:pt x="324" y="210"/>
                </a:lnTo>
                <a:lnTo>
                  <a:pt x="318" y="210"/>
                </a:lnTo>
                <a:lnTo>
                  <a:pt x="318" y="204"/>
                </a:lnTo>
                <a:lnTo>
                  <a:pt x="318" y="210"/>
                </a:lnTo>
                <a:lnTo>
                  <a:pt x="318" y="204"/>
                </a:lnTo>
                <a:lnTo>
                  <a:pt x="312" y="204"/>
                </a:lnTo>
                <a:lnTo>
                  <a:pt x="318" y="204"/>
                </a:lnTo>
                <a:lnTo>
                  <a:pt x="312" y="204"/>
                </a:lnTo>
                <a:lnTo>
                  <a:pt x="306" y="204"/>
                </a:lnTo>
                <a:lnTo>
                  <a:pt x="306" y="210"/>
                </a:lnTo>
                <a:lnTo>
                  <a:pt x="306" y="204"/>
                </a:lnTo>
                <a:lnTo>
                  <a:pt x="306" y="210"/>
                </a:lnTo>
                <a:lnTo>
                  <a:pt x="300" y="210"/>
                </a:lnTo>
                <a:lnTo>
                  <a:pt x="300" y="216"/>
                </a:lnTo>
                <a:lnTo>
                  <a:pt x="306" y="216"/>
                </a:lnTo>
                <a:lnTo>
                  <a:pt x="300" y="216"/>
                </a:lnTo>
                <a:lnTo>
                  <a:pt x="294" y="216"/>
                </a:lnTo>
                <a:lnTo>
                  <a:pt x="294" y="210"/>
                </a:lnTo>
                <a:lnTo>
                  <a:pt x="294" y="216"/>
                </a:lnTo>
                <a:lnTo>
                  <a:pt x="294" y="210"/>
                </a:lnTo>
                <a:lnTo>
                  <a:pt x="288" y="210"/>
                </a:lnTo>
                <a:lnTo>
                  <a:pt x="294" y="210"/>
                </a:lnTo>
                <a:lnTo>
                  <a:pt x="288" y="210"/>
                </a:lnTo>
                <a:lnTo>
                  <a:pt x="282" y="210"/>
                </a:lnTo>
                <a:lnTo>
                  <a:pt x="276" y="210"/>
                </a:lnTo>
                <a:lnTo>
                  <a:pt x="282" y="210"/>
                </a:lnTo>
                <a:lnTo>
                  <a:pt x="276" y="210"/>
                </a:lnTo>
                <a:lnTo>
                  <a:pt x="282" y="210"/>
                </a:lnTo>
                <a:lnTo>
                  <a:pt x="276" y="210"/>
                </a:lnTo>
                <a:lnTo>
                  <a:pt x="276" y="204"/>
                </a:lnTo>
                <a:lnTo>
                  <a:pt x="276" y="210"/>
                </a:lnTo>
                <a:lnTo>
                  <a:pt x="276" y="204"/>
                </a:lnTo>
                <a:lnTo>
                  <a:pt x="270" y="204"/>
                </a:lnTo>
                <a:lnTo>
                  <a:pt x="270" y="198"/>
                </a:lnTo>
                <a:lnTo>
                  <a:pt x="264" y="198"/>
                </a:lnTo>
                <a:lnTo>
                  <a:pt x="270" y="198"/>
                </a:lnTo>
                <a:lnTo>
                  <a:pt x="264" y="198"/>
                </a:lnTo>
                <a:lnTo>
                  <a:pt x="264" y="192"/>
                </a:lnTo>
                <a:lnTo>
                  <a:pt x="264" y="198"/>
                </a:lnTo>
                <a:lnTo>
                  <a:pt x="258" y="198"/>
                </a:lnTo>
                <a:lnTo>
                  <a:pt x="258" y="192"/>
                </a:lnTo>
                <a:lnTo>
                  <a:pt x="258" y="186"/>
                </a:lnTo>
                <a:lnTo>
                  <a:pt x="252" y="186"/>
                </a:lnTo>
                <a:lnTo>
                  <a:pt x="252" y="180"/>
                </a:lnTo>
                <a:lnTo>
                  <a:pt x="246" y="180"/>
                </a:lnTo>
                <a:lnTo>
                  <a:pt x="246" y="174"/>
                </a:lnTo>
                <a:lnTo>
                  <a:pt x="240" y="174"/>
                </a:lnTo>
                <a:lnTo>
                  <a:pt x="246" y="174"/>
                </a:lnTo>
                <a:lnTo>
                  <a:pt x="246" y="168"/>
                </a:lnTo>
                <a:lnTo>
                  <a:pt x="246" y="174"/>
                </a:lnTo>
                <a:lnTo>
                  <a:pt x="246" y="168"/>
                </a:lnTo>
                <a:lnTo>
                  <a:pt x="246" y="174"/>
                </a:lnTo>
                <a:lnTo>
                  <a:pt x="246" y="168"/>
                </a:lnTo>
                <a:lnTo>
                  <a:pt x="240" y="168"/>
                </a:lnTo>
                <a:lnTo>
                  <a:pt x="246" y="168"/>
                </a:lnTo>
                <a:lnTo>
                  <a:pt x="240" y="168"/>
                </a:lnTo>
                <a:lnTo>
                  <a:pt x="234" y="168"/>
                </a:lnTo>
                <a:lnTo>
                  <a:pt x="228" y="168"/>
                </a:lnTo>
                <a:lnTo>
                  <a:pt x="222" y="168"/>
                </a:lnTo>
                <a:lnTo>
                  <a:pt x="222" y="162"/>
                </a:lnTo>
                <a:lnTo>
                  <a:pt x="216" y="162"/>
                </a:lnTo>
                <a:lnTo>
                  <a:pt x="210" y="162"/>
                </a:lnTo>
                <a:lnTo>
                  <a:pt x="204" y="162"/>
                </a:lnTo>
                <a:lnTo>
                  <a:pt x="204" y="156"/>
                </a:lnTo>
                <a:lnTo>
                  <a:pt x="198" y="156"/>
                </a:lnTo>
                <a:lnTo>
                  <a:pt x="198" y="150"/>
                </a:lnTo>
                <a:lnTo>
                  <a:pt x="192" y="150"/>
                </a:lnTo>
                <a:lnTo>
                  <a:pt x="192" y="144"/>
                </a:lnTo>
                <a:lnTo>
                  <a:pt x="186" y="144"/>
                </a:lnTo>
                <a:lnTo>
                  <a:pt x="180" y="144"/>
                </a:lnTo>
                <a:lnTo>
                  <a:pt x="180" y="150"/>
                </a:lnTo>
                <a:lnTo>
                  <a:pt x="174" y="150"/>
                </a:lnTo>
                <a:lnTo>
                  <a:pt x="168" y="150"/>
                </a:lnTo>
                <a:lnTo>
                  <a:pt x="162" y="150"/>
                </a:lnTo>
                <a:lnTo>
                  <a:pt x="162" y="144"/>
                </a:lnTo>
                <a:lnTo>
                  <a:pt x="156" y="144"/>
                </a:lnTo>
                <a:lnTo>
                  <a:pt x="150" y="144"/>
                </a:lnTo>
                <a:lnTo>
                  <a:pt x="144" y="144"/>
                </a:lnTo>
                <a:lnTo>
                  <a:pt x="144" y="138"/>
                </a:lnTo>
                <a:lnTo>
                  <a:pt x="138" y="138"/>
                </a:lnTo>
                <a:lnTo>
                  <a:pt x="132" y="138"/>
                </a:lnTo>
                <a:lnTo>
                  <a:pt x="132" y="132"/>
                </a:lnTo>
                <a:lnTo>
                  <a:pt x="126" y="132"/>
                </a:lnTo>
                <a:lnTo>
                  <a:pt x="120" y="132"/>
                </a:lnTo>
                <a:lnTo>
                  <a:pt x="120" y="126"/>
                </a:lnTo>
                <a:lnTo>
                  <a:pt x="114" y="126"/>
                </a:lnTo>
                <a:lnTo>
                  <a:pt x="114" y="120"/>
                </a:lnTo>
                <a:lnTo>
                  <a:pt x="108" y="120"/>
                </a:lnTo>
                <a:lnTo>
                  <a:pt x="102" y="120"/>
                </a:lnTo>
                <a:lnTo>
                  <a:pt x="102" y="114"/>
                </a:lnTo>
                <a:lnTo>
                  <a:pt x="102" y="108"/>
                </a:lnTo>
                <a:lnTo>
                  <a:pt x="102" y="102"/>
                </a:lnTo>
                <a:lnTo>
                  <a:pt x="102" y="96"/>
                </a:lnTo>
                <a:lnTo>
                  <a:pt x="96" y="90"/>
                </a:lnTo>
                <a:lnTo>
                  <a:pt x="96" y="84"/>
                </a:lnTo>
                <a:lnTo>
                  <a:pt x="90" y="84"/>
                </a:lnTo>
                <a:lnTo>
                  <a:pt x="90" y="78"/>
                </a:lnTo>
                <a:lnTo>
                  <a:pt x="84" y="78"/>
                </a:lnTo>
                <a:lnTo>
                  <a:pt x="90" y="78"/>
                </a:lnTo>
                <a:lnTo>
                  <a:pt x="84" y="78"/>
                </a:lnTo>
                <a:lnTo>
                  <a:pt x="84" y="72"/>
                </a:lnTo>
                <a:lnTo>
                  <a:pt x="84" y="78"/>
                </a:lnTo>
                <a:lnTo>
                  <a:pt x="84" y="72"/>
                </a:lnTo>
                <a:lnTo>
                  <a:pt x="84" y="78"/>
                </a:lnTo>
                <a:lnTo>
                  <a:pt x="84" y="72"/>
                </a:lnTo>
                <a:lnTo>
                  <a:pt x="84" y="78"/>
                </a:lnTo>
                <a:lnTo>
                  <a:pt x="84" y="72"/>
                </a:lnTo>
                <a:lnTo>
                  <a:pt x="78" y="72"/>
                </a:lnTo>
                <a:lnTo>
                  <a:pt x="78" y="66"/>
                </a:lnTo>
                <a:lnTo>
                  <a:pt x="78" y="72"/>
                </a:lnTo>
                <a:lnTo>
                  <a:pt x="78" y="66"/>
                </a:lnTo>
                <a:lnTo>
                  <a:pt x="78" y="72"/>
                </a:lnTo>
                <a:lnTo>
                  <a:pt x="78" y="66"/>
                </a:lnTo>
                <a:lnTo>
                  <a:pt x="72" y="66"/>
                </a:lnTo>
                <a:lnTo>
                  <a:pt x="78" y="66"/>
                </a:lnTo>
                <a:lnTo>
                  <a:pt x="72" y="66"/>
                </a:lnTo>
                <a:lnTo>
                  <a:pt x="72" y="60"/>
                </a:lnTo>
                <a:lnTo>
                  <a:pt x="72" y="54"/>
                </a:lnTo>
                <a:lnTo>
                  <a:pt x="66" y="54"/>
                </a:lnTo>
                <a:lnTo>
                  <a:pt x="72" y="54"/>
                </a:lnTo>
                <a:lnTo>
                  <a:pt x="66" y="54"/>
                </a:lnTo>
                <a:lnTo>
                  <a:pt x="60" y="54"/>
                </a:lnTo>
                <a:lnTo>
                  <a:pt x="60" y="48"/>
                </a:lnTo>
                <a:lnTo>
                  <a:pt x="60" y="42"/>
                </a:lnTo>
                <a:lnTo>
                  <a:pt x="60" y="48"/>
                </a:lnTo>
                <a:lnTo>
                  <a:pt x="60" y="42"/>
                </a:lnTo>
                <a:lnTo>
                  <a:pt x="60" y="48"/>
                </a:lnTo>
                <a:lnTo>
                  <a:pt x="60" y="42"/>
                </a:lnTo>
                <a:lnTo>
                  <a:pt x="54" y="42"/>
                </a:lnTo>
                <a:lnTo>
                  <a:pt x="54" y="36"/>
                </a:lnTo>
                <a:lnTo>
                  <a:pt x="48" y="36"/>
                </a:lnTo>
                <a:lnTo>
                  <a:pt x="48" y="30"/>
                </a:lnTo>
                <a:lnTo>
                  <a:pt x="42" y="30"/>
                </a:lnTo>
                <a:lnTo>
                  <a:pt x="42" y="24"/>
                </a:lnTo>
                <a:lnTo>
                  <a:pt x="42" y="18"/>
                </a:lnTo>
                <a:lnTo>
                  <a:pt x="42" y="12"/>
                </a:lnTo>
                <a:lnTo>
                  <a:pt x="36" y="12"/>
                </a:lnTo>
                <a:lnTo>
                  <a:pt x="42" y="12"/>
                </a:lnTo>
                <a:lnTo>
                  <a:pt x="36" y="12"/>
                </a:lnTo>
                <a:lnTo>
                  <a:pt x="30" y="12"/>
                </a:lnTo>
                <a:lnTo>
                  <a:pt x="30" y="6"/>
                </a:lnTo>
                <a:lnTo>
                  <a:pt x="30" y="12"/>
                </a:lnTo>
                <a:lnTo>
                  <a:pt x="30" y="6"/>
                </a:lnTo>
                <a:lnTo>
                  <a:pt x="24" y="6"/>
                </a:lnTo>
                <a:lnTo>
                  <a:pt x="24" y="12"/>
                </a:lnTo>
                <a:lnTo>
                  <a:pt x="24" y="18"/>
                </a:lnTo>
                <a:lnTo>
                  <a:pt x="30" y="18"/>
                </a:lnTo>
                <a:lnTo>
                  <a:pt x="30" y="24"/>
                </a:lnTo>
                <a:lnTo>
                  <a:pt x="30" y="30"/>
                </a:lnTo>
                <a:lnTo>
                  <a:pt x="36" y="30"/>
                </a:lnTo>
                <a:lnTo>
                  <a:pt x="36" y="36"/>
                </a:lnTo>
                <a:lnTo>
                  <a:pt x="42" y="36"/>
                </a:lnTo>
                <a:lnTo>
                  <a:pt x="42" y="42"/>
                </a:lnTo>
                <a:lnTo>
                  <a:pt x="42" y="48"/>
                </a:lnTo>
                <a:lnTo>
                  <a:pt x="48" y="48"/>
                </a:lnTo>
                <a:lnTo>
                  <a:pt x="48" y="54"/>
                </a:lnTo>
                <a:lnTo>
                  <a:pt x="54" y="54"/>
                </a:lnTo>
                <a:lnTo>
                  <a:pt x="48" y="54"/>
                </a:lnTo>
                <a:lnTo>
                  <a:pt x="54" y="54"/>
                </a:lnTo>
                <a:lnTo>
                  <a:pt x="54" y="60"/>
                </a:lnTo>
                <a:lnTo>
                  <a:pt x="54" y="66"/>
                </a:lnTo>
                <a:lnTo>
                  <a:pt x="54" y="60"/>
                </a:lnTo>
                <a:lnTo>
                  <a:pt x="54" y="66"/>
                </a:lnTo>
                <a:lnTo>
                  <a:pt x="60" y="66"/>
                </a:lnTo>
                <a:lnTo>
                  <a:pt x="60" y="72"/>
                </a:lnTo>
                <a:lnTo>
                  <a:pt x="60" y="78"/>
                </a:lnTo>
                <a:lnTo>
                  <a:pt x="66" y="78"/>
                </a:lnTo>
                <a:lnTo>
                  <a:pt x="66" y="84"/>
                </a:lnTo>
                <a:lnTo>
                  <a:pt x="72" y="84"/>
                </a:lnTo>
                <a:lnTo>
                  <a:pt x="66" y="84"/>
                </a:lnTo>
                <a:lnTo>
                  <a:pt x="72" y="84"/>
                </a:lnTo>
                <a:lnTo>
                  <a:pt x="66" y="84"/>
                </a:lnTo>
                <a:lnTo>
                  <a:pt x="66" y="90"/>
                </a:lnTo>
                <a:lnTo>
                  <a:pt x="66" y="84"/>
                </a:lnTo>
                <a:lnTo>
                  <a:pt x="60" y="84"/>
                </a:lnTo>
                <a:lnTo>
                  <a:pt x="60" y="78"/>
                </a:lnTo>
                <a:lnTo>
                  <a:pt x="54" y="78"/>
                </a:lnTo>
                <a:lnTo>
                  <a:pt x="54" y="72"/>
                </a:lnTo>
                <a:lnTo>
                  <a:pt x="48" y="72"/>
                </a:lnTo>
                <a:lnTo>
                  <a:pt x="48" y="66"/>
                </a:lnTo>
                <a:lnTo>
                  <a:pt x="48" y="60"/>
                </a:lnTo>
                <a:lnTo>
                  <a:pt x="42" y="60"/>
                </a:lnTo>
                <a:lnTo>
                  <a:pt x="42" y="54"/>
                </a:lnTo>
                <a:lnTo>
                  <a:pt x="36" y="54"/>
                </a:lnTo>
                <a:lnTo>
                  <a:pt x="42" y="54"/>
                </a:lnTo>
                <a:lnTo>
                  <a:pt x="36" y="54"/>
                </a:lnTo>
                <a:lnTo>
                  <a:pt x="30" y="54"/>
                </a:lnTo>
                <a:lnTo>
                  <a:pt x="30" y="48"/>
                </a:lnTo>
                <a:lnTo>
                  <a:pt x="24" y="48"/>
                </a:lnTo>
                <a:lnTo>
                  <a:pt x="24" y="42"/>
                </a:lnTo>
                <a:lnTo>
                  <a:pt x="24" y="48"/>
                </a:lnTo>
                <a:lnTo>
                  <a:pt x="30" y="48"/>
                </a:lnTo>
                <a:lnTo>
                  <a:pt x="30" y="42"/>
                </a:lnTo>
                <a:lnTo>
                  <a:pt x="30" y="48"/>
                </a:lnTo>
                <a:lnTo>
                  <a:pt x="36" y="48"/>
                </a:lnTo>
                <a:lnTo>
                  <a:pt x="30" y="48"/>
                </a:lnTo>
                <a:lnTo>
                  <a:pt x="30" y="42"/>
                </a:lnTo>
                <a:lnTo>
                  <a:pt x="30" y="36"/>
                </a:lnTo>
                <a:lnTo>
                  <a:pt x="24" y="36"/>
                </a:lnTo>
                <a:lnTo>
                  <a:pt x="24" y="30"/>
                </a:lnTo>
                <a:lnTo>
                  <a:pt x="18" y="30"/>
                </a:lnTo>
                <a:lnTo>
                  <a:pt x="18" y="24"/>
                </a:lnTo>
                <a:lnTo>
                  <a:pt x="18" y="18"/>
                </a:lnTo>
                <a:lnTo>
                  <a:pt x="12" y="18"/>
                </a:lnTo>
                <a:lnTo>
                  <a:pt x="12" y="12"/>
                </a:lnTo>
                <a:lnTo>
                  <a:pt x="12" y="6"/>
                </a:lnTo>
                <a:lnTo>
                  <a:pt x="6" y="6"/>
                </a:lnTo>
                <a:lnTo>
                  <a:pt x="6" y="0"/>
                </a:lnTo>
                <a:lnTo>
                  <a:pt x="12" y="0"/>
                </a:lnTo>
                <a:lnTo>
                  <a:pt x="18" y="0"/>
                </a:lnTo>
                <a:lnTo>
                  <a:pt x="24" y="0"/>
                </a:lnTo>
                <a:lnTo>
                  <a:pt x="30" y="0"/>
                </a:lnTo>
                <a:lnTo>
                  <a:pt x="24" y="0"/>
                </a:lnTo>
                <a:lnTo>
                  <a:pt x="30" y="0"/>
                </a:lnTo>
                <a:lnTo>
                  <a:pt x="30" y="6"/>
                </a:lnTo>
                <a:lnTo>
                  <a:pt x="36" y="6"/>
                </a:lnTo>
                <a:lnTo>
                  <a:pt x="42" y="6"/>
                </a:lnTo>
                <a:lnTo>
                  <a:pt x="48" y="6"/>
                </a:lnTo>
                <a:lnTo>
                  <a:pt x="48" y="12"/>
                </a:lnTo>
                <a:lnTo>
                  <a:pt x="54" y="12"/>
                </a:lnTo>
                <a:lnTo>
                  <a:pt x="60" y="12"/>
                </a:lnTo>
                <a:lnTo>
                  <a:pt x="66" y="12"/>
                </a:lnTo>
                <a:lnTo>
                  <a:pt x="72" y="12"/>
                </a:lnTo>
                <a:lnTo>
                  <a:pt x="78" y="12"/>
                </a:lnTo>
                <a:lnTo>
                  <a:pt x="78" y="6"/>
                </a:lnTo>
                <a:lnTo>
                  <a:pt x="84" y="6"/>
                </a:lnTo>
                <a:lnTo>
                  <a:pt x="90" y="6"/>
                </a:lnTo>
                <a:lnTo>
                  <a:pt x="90" y="12"/>
                </a:lnTo>
                <a:lnTo>
                  <a:pt x="96" y="12"/>
                </a:lnTo>
                <a:lnTo>
                  <a:pt x="96" y="6"/>
                </a:lnTo>
                <a:lnTo>
                  <a:pt x="96" y="12"/>
                </a:lnTo>
                <a:lnTo>
                  <a:pt x="102" y="12"/>
                </a:lnTo>
                <a:lnTo>
                  <a:pt x="102" y="18"/>
                </a:lnTo>
                <a:lnTo>
                  <a:pt x="108" y="18"/>
                </a:lnTo>
                <a:lnTo>
                  <a:pt x="108" y="24"/>
                </a:lnTo>
                <a:lnTo>
                  <a:pt x="108" y="30"/>
                </a:lnTo>
                <a:lnTo>
                  <a:pt x="114" y="30"/>
                </a:lnTo>
                <a:lnTo>
                  <a:pt x="114" y="36"/>
                </a:lnTo>
                <a:lnTo>
                  <a:pt x="120" y="36"/>
                </a:lnTo>
                <a:lnTo>
                  <a:pt x="120" y="30"/>
                </a:lnTo>
                <a:lnTo>
                  <a:pt x="126" y="30"/>
                </a:lnTo>
                <a:lnTo>
                  <a:pt x="126" y="24"/>
                </a:lnTo>
                <a:lnTo>
                  <a:pt x="126" y="30"/>
                </a:lnTo>
                <a:lnTo>
                  <a:pt x="132" y="30"/>
                </a:lnTo>
                <a:lnTo>
                  <a:pt x="138" y="30"/>
                </a:lnTo>
                <a:lnTo>
                  <a:pt x="138" y="36"/>
                </a:lnTo>
                <a:lnTo>
                  <a:pt x="144" y="36"/>
                </a:lnTo>
                <a:lnTo>
                  <a:pt x="144" y="42"/>
                </a:lnTo>
                <a:lnTo>
                  <a:pt x="144" y="48"/>
                </a:lnTo>
                <a:lnTo>
                  <a:pt x="150" y="48"/>
                </a:lnTo>
                <a:lnTo>
                  <a:pt x="150" y="54"/>
                </a:lnTo>
                <a:lnTo>
                  <a:pt x="150" y="60"/>
                </a:lnTo>
                <a:lnTo>
                  <a:pt x="156" y="60"/>
                </a:lnTo>
                <a:lnTo>
                  <a:pt x="162" y="60"/>
                </a:lnTo>
                <a:lnTo>
                  <a:pt x="168" y="60"/>
                </a:lnTo>
                <a:lnTo>
                  <a:pt x="168" y="66"/>
                </a:lnTo>
                <a:lnTo>
                  <a:pt x="162" y="66"/>
                </a:lnTo>
                <a:lnTo>
                  <a:pt x="162" y="72"/>
                </a:lnTo>
                <a:lnTo>
                  <a:pt x="162" y="66"/>
                </a:lnTo>
                <a:lnTo>
                  <a:pt x="168" y="66"/>
                </a:lnTo>
                <a:lnTo>
                  <a:pt x="162" y="66"/>
                </a:lnTo>
                <a:lnTo>
                  <a:pt x="168" y="66"/>
                </a:lnTo>
                <a:lnTo>
                  <a:pt x="162" y="66"/>
                </a:lnTo>
                <a:lnTo>
                  <a:pt x="168" y="66"/>
                </a:lnTo>
                <a:lnTo>
                  <a:pt x="162" y="66"/>
                </a:lnTo>
                <a:lnTo>
                  <a:pt x="162" y="72"/>
                </a:lnTo>
                <a:lnTo>
                  <a:pt x="162" y="78"/>
                </a:lnTo>
                <a:lnTo>
                  <a:pt x="162" y="72"/>
                </a:lnTo>
                <a:lnTo>
                  <a:pt x="162" y="78"/>
                </a:lnTo>
                <a:lnTo>
                  <a:pt x="162" y="84"/>
                </a:lnTo>
                <a:lnTo>
                  <a:pt x="162" y="90"/>
                </a:lnTo>
                <a:lnTo>
                  <a:pt x="162" y="96"/>
                </a:lnTo>
                <a:lnTo>
                  <a:pt x="162" y="102"/>
                </a:lnTo>
                <a:lnTo>
                  <a:pt x="168" y="102"/>
                </a:lnTo>
                <a:lnTo>
                  <a:pt x="162" y="102"/>
                </a:lnTo>
                <a:lnTo>
                  <a:pt x="168" y="102"/>
                </a:lnTo>
                <a:lnTo>
                  <a:pt x="162" y="102"/>
                </a:lnTo>
                <a:lnTo>
                  <a:pt x="162" y="96"/>
                </a:lnTo>
                <a:lnTo>
                  <a:pt x="162" y="102"/>
                </a:lnTo>
                <a:lnTo>
                  <a:pt x="168" y="102"/>
                </a:lnTo>
                <a:lnTo>
                  <a:pt x="168" y="108"/>
                </a:lnTo>
                <a:lnTo>
                  <a:pt x="168" y="114"/>
                </a:lnTo>
                <a:lnTo>
                  <a:pt x="174" y="114"/>
                </a:lnTo>
                <a:lnTo>
                  <a:pt x="174" y="120"/>
                </a:lnTo>
                <a:lnTo>
                  <a:pt x="180" y="120"/>
                </a:lnTo>
                <a:lnTo>
                  <a:pt x="180" y="126"/>
                </a:lnTo>
                <a:lnTo>
                  <a:pt x="186" y="126"/>
                </a:lnTo>
                <a:lnTo>
                  <a:pt x="180" y="126"/>
                </a:lnTo>
                <a:lnTo>
                  <a:pt x="186" y="126"/>
                </a:lnTo>
                <a:lnTo>
                  <a:pt x="186" y="132"/>
                </a:lnTo>
                <a:lnTo>
                  <a:pt x="192" y="132"/>
                </a:lnTo>
                <a:lnTo>
                  <a:pt x="192" y="126"/>
                </a:lnTo>
                <a:lnTo>
                  <a:pt x="198" y="126"/>
                </a:lnTo>
                <a:lnTo>
                  <a:pt x="204" y="126"/>
                </a:lnTo>
                <a:lnTo>
                  <a:pt x="210" y="126"/>
                </a:lnTo>
                <a:lnTo>
                  <a:pt x="216" y="126"/>
                </a:lnTo>
                <a:lnTo>
                  <a:pt x="210" y="126"/>
                </a:lnTo>
                <a:lnTo>
                  <a:pt x="210" y="120"/>
                </a:lnTo>
                <a:lnTo>
                  <a:pt x="216" y="120"/>
                </a:lnTo>
                <a:lnTo>
                  <a:pt x="216" y="114"/>
                </a:lnTo>
                <a:lnTo>
                  <a:pt x="222" y="114"/>
                </a:lnTo>
                <a:lnTo>
                  <a:pt x="222" y="108"/>
                </a:lnTo>
                <a:lnTo>
                  <a:pt x="222" y="102"/>
                </a:lnTo>
                <a:lnTo>
                  <a:pt x="228" y="102"/>
                </a:lnTo>
                <a:lnTo>
                  <a:pt x="234" y="102"/>
                </a:lnTo>
                <a:lnTo>
                  <a:pt x="240" y="102"/>
                </a:lnTo>
                <a:lnTo>
                  <a:pt x="246" y="102"/>
                </a:lnTo>
                <a:lnTo>
                  <a:pt x="252" y="102"/>
                </a:lnTo>
                <a:lnTo>
                  <a:pt x="252" y="108"/>
                </a:lnTo>
                <a:lnTo>
                  <a:pt x="246" y="108"/>
                </a:lnTo>
                <a:lnTo>
                  <a:pt x="246" y="114"/>
                </a:lnTo>
                <a:lnTo>
                  <a:pt x="240" y="114"/>
                </a:lnTo>
                <a:lnTo>
                  <a:pt x="240" y="120"/>
                </a:lnTo>
                <a:lnTo>
                  <a:pt x="246" y="120"/>
                </a:lnTo>
                <a:lnTo>
                  <a:pt x="246" y="114"/>
                </a:lnTo>
                <a:lnTo>
                  <a:pt x="246" y="120"/>
                </a:lnTo>
                <a:lnTo>
                  <a:pt x="246" y="114"/>
                </a:lnTo>
                <a:lnTo>
                  <a:pt x="246" y="120"/>
                </a:lnTo>
                <a:lnTo>
                  <a:pt x="246" y="114"/>
                </a:lnTo>
                <a:lnTo>
                  <a:pt x="246" y="120"/>
                </a:lnTo>
                <a:lnTo>
                  <a:pt x="240" y="120"/>
                </a:lnTo>
                <a:lnTo>
                  <a:pt x="246" y="120"/>
                </a:lnTo>
                <a:lnTo>
                  <a:pt x="246" y="126"/>
                </a:lnTo>
                <a:lnTo>
                  <a:pt x="240" y="126"/>
                </a:lnTo>
                <a:lnTo>
                  <a:pt x="240" y="132"/>
                </a:lnTo>
                <a:lnTo>
                  <a:pt x="240" y="126"/>
                </a:lnTo>
                <a:lnTo>
                  <a:pt x="240" y="132"/>
                </a:lnTo>
                <a:lnTo>
                  <a:pt x="240" y="126"/>
                </a:lnTo>
                <a:lnTo>
                  <a:pt x="240" y="132"/>
                </a:lnTo>
                <a:lnTo>
                  <a:pt x="240" y="138"/>
                </a:lnTo>
                <a:lnTo>
                  <a:pt x="240" y="144"/>
                </a:lnTo>
                <a:lnTo>
                  <a:pt x="234" y="144"/>
                </a:lnTo>
                <a:lnTo>
                  <a:pt x="234" y="150"/>
                </a:lnTo>
                <a:lnTo>
                  <a:pt x="228" y="150"/>
                </a:lnTo>
                <a:lnTo>
                  <a:pt x="234" y="150"/>
                </a:lnTo>
                <a:lnTo>
                  <a:pt x="240" y="150"/>
                </a:lnTo>
                <a:lnTo>
                  <a:pt x="246" y="150"/>
                </a:lnTo>
                <a:lnTo>
                  <a:pt x="252" y="150"/>
                </a:lnTo>
                <a:lnTo>
                  <a:pt x="258" y="150"/>
                </a:lnTo>
                <a:lnTo>
                  <a:pt x="258" y="144"/>
                </a:lnTo>
                <a:lnTo>
                  <a:pt x="258" y="150"/>
                </a:lnTo>
                <a:lnTo>
                  <a:pt x="264" y="150"/>
                </a:lnTo>
                <a:lnTo>
                  <a:pt x="270" y="150"/>
                </a:lnTo>
                <a:lnTo>
                  <a:pt x="264" y="150"/>
                </a:lnTo>
                <a:lnTo>
                  <a:pt x="270" y="150"/>
                </a:lnTo>
                <a:lnTo>
                  <a:pt x="276" y="150"/>
                </a:lnTo>
                <a:lnTo>
                  <a:pt x="270" y="150"/>
                </a:lnTo>
                <a:lnTo>
                  <a:pt x="276" y="150"/>
                </a:lnTo>
                <a:lnTo>
                  <a:pt x="276" y="156"/>
                </a:lnTo>
                <a:lnTo>
                  <a:pt x="276" y="150"/>
                </a:lnTo>
                <a:lnTo>
                  <a:pt x="276" y="156"/>
                </a:lnTo>
                <a:lnTo>
                  <a:pt x="276" y="150"/>
                </a:lnTo>
                <a:lnTo>
                  <a:pt x="276" y="156"/>
                </a:lnTo>
                <a:lnTo>
                  <a:pt x="276" y="150"/>
                </a:lnTo>
                <a:lnTo>
                  <a:pt x="276" y="156"/>
                </a:lnTo>
                <a:lnTo>
                  <a:pt x="276" y="150"/>
                </a:lnTo>
                <a:lnTo>
                  <a:pt x="276" y="156"/>
                </a:lnTo>
                <a:lnTo>
                  <a:pt x="276" y="150"/>
                </a:lnTo>
                <a:lnTo>
                  <a:pt x="276" y="156"/>
                </a:lnTo>
                <a:lnTo>
                  <a:pt x="276" y="150"/>
                </a:lnTo>
                <a:lnTo>
                  <a:pt x="276" y="156"/>
                </a:lnTo>
                <a:lnTo>
                  <a:pt x="276" y="162"/>
                </a:lnTo>
                <a:lnTo>
                  <a:pt x="276" y="168"/>
                </a:lnTo>
                <a:lnTo>
                  <a:pt x="276" y="174"/>
                </a:lnTo>
                <a:lnTo>
                  <a:pt x="276" y="180"/>
                </a:lnTo>
                <a:lnTo>
                  <a:pt x="276" y="174"/>
                </a:lnTo>
                <a:lnTo>
                  <a:pt x="276" y="180"/>
                </a:lnTo>
                <a:lnTo>
                  <a:pt x="276" y="186"/>
                </a:lnTo>
                <a:lnTo>
                  <a:pt x="276" y="192"/>
                </a:lnTo>
                <a:lnTo>
                  <a:pt x="276" y="198"/>
                </a:lnTo>
                <a:lnTo>
                  <a:pt x="282" y="198"/>
                </a:lnTo>
                <a:lnTo>
                  <a:pt x="288" y="204"/>
                </a:lnTo>
                <a:lnTo>
                  <a:pt x="288" y="198"/>
                </a:lnTo>
                <a:lnTo>
                  <a:pt x="288" y="204"/>
                </a:lnTo>
                <a:lnTo>
                  <a:pt x="282" y="204"/>
                </a:lnTo>
                <a:lnTo>
                  <a:pt x="288" y="204"/>
                </a:lnTo>
                <a:lnTo>
                  <a:pt x="294" y="204"/>
                </a:lnTo>
                <a:lnTo>
                  <a:pt x="300" y="204"/>
                </a:lnTo>
                <a:lnTo>
                  <a:pt x="306" y="204"/>
                </a:lnTo>
                <a:lnTo>
                  <a:pt x="306" y="198"/>
                </a:lnTo>
                <a:lnTo>
                  <a:pt x="312" y="198"/>
                </a:lnTo>
                <a:lnTo>
                  <a:pt x="318" y="198"/>
                </a:lnTo>
                <a:lnTo>
                  <a:pt x="318" y="204"/>
                </a:lnTo>
                <a:lnTo>
                  <a:pt x="324" y="204"/>
                </a:lnTo>
                <a:lnTo>
                  <a:pt x="324" y="210"/>
                </a:lnTo>
                <a:lnTo>
                  <a:pt x="324" y="204"/>
                </a:lnTo>
                <a:lnTo>
                  <a:pt x="324" y="210"/>
                </a:lnTo>
                <a:lnTo>
                  <a:pt x="324" y="204"/>
                </a:lnTo>
                <a:lnTo>
                  <a:pt x="324" y="210"/>
                </a:lnTo>
                <a:lnTo>
                  <a:pt x="330" y="210"/>
                </a:lnTo>
                <a:lnTo>
                  <a:pt x="330" y="216"/>
                </a:lnTo>
                <a:lnTo>
                  <a:pt x="330" y="210"/>
                </a:lnTo>
                <a:lnTo>
                  <a:pt x="330" y="204"/>
                </a:lnTo>
                <a:lnTo>
                  <a:pt x="336" y="204"/>
                </a:lnTo>
                <a:lnTo>
                  <a:pt x="336" y="198"/>
                </a:lnTo>
                <a:lnTo>
                  <a:pt x="336" y="204"/>
                </a:lnTo>
                <a:lnTo>
                  <a:pt x="336" y="198"/>
                </a:lnTo>
                <a:lnTo>
                  <a:pt x="336" y="204"/>
                </a:lnTo>
                <a:lnTo>
                  <a:pt x="336" y="198"/>
                </a:lnTo>
                <a:lnTo>
                  <a:pt x="342" y="198"/>
                </a:lnTo>
                <a:lnTo>
                  <a:pt x="336" y="198"/>
                </a:lnTo>
                <a:lnTo>
                  <a:pt x="342" y="198"/>
                </a:lnTo>
                <a:lnTo>
                  <a:pt x="336" y="198"/>
                </a:lnTo>
                <a:lnTo>
                  <a:pt x="342" y="198"/>
                </a:lnTo>
                <a:lnTo>
                  <a:pt x="342" y="192"/>
                </a:lnTo>
                <a:lnTo>
                  <a:pt x="336" y="192"/>
                </a:lnTo>
                <a:lnTo>
                  <a:pt x="336" y="198"/>
                </a:lnTo>
                <a:lnTo>
                  <a:pt x="336" y="192"/>
                </a:lnTo>
                <a:lnTo>
                  <a:pt x="342" y="192"/>
                </a:lnTo>
                <a:lnTo>
                  <a:pt x="336" y="192"/>
                </a:lnTo>
                <a:lnTo>
                  <a:pt x="342" y="192"/>
                </a:lnTo>
                <a:lnTo>
                  <a:pt x="342" y="186"/>
                </a:lnTo>
                <a:lnTo>
                  <a:pt x="348" y="186"/>
                </a:lnTo>
                <a:lnTo>
                  <a:pt x="342" y="186"/>
                </a:lnTo>
                <a:lnTo>
                  <a:pt x="348" y="186"/>
                </a:lnTo>
                <a:lnTo>
                  <a:pt x="354" y="186"/>
                </a:lnTo>
                <a:lnTo>
                  <a:pt x="360" y="186"/>
                </a:lnTo>
                <a:lnTo>
                  <a:pt x="360" y="180"/>
                </a:lnTo>
                <a:lnTo>
                  <a:pt x="366" y="180"/>
                </a:lnTo>
                <a:lnTo>
                  <a:pt x="372" y="180"/>
                </a:lnTo>
                <a:lnTo>
                  <a:pt x="366" y="180"/>
                </a:lnTo>
                <a:lnTo>
                  <a:pt x="372" y="180"/>
                </a:lnTo>
                <a:lnTo>
                  <a:pt x="372" y="174"/>
                </a:lnTo>
                <a:lnTo>
                  <a:pt x="372" y="180"/>
                </a:lnTo>
                <a:lnTo>
                  <a:pt x="372" y="174"/>
                </a:lnTo>
                <a:lnTo>
                  <a:pt x="372" y="180"/>
                </a:lnTo>
                <a:close/>
                <a:moveTo>
                  <a:pt x="348" y="660"/>
                </a:moveTo>
                <a:lnTo>
                  <a:pt x="348" y="654"/>
                </a:lnTo>
                <a:lnTo>
                  <a:pt x="354" y="654"/>
                </a:lnTo>
                <a:lnTo>
                  <a:pt x="348" y="654"/>
                </a:lnTo>
                <a:lnTo>
                  <a:pt x="348" y="648"/>
                </a:lnTo>
                <a:lnTo>
                  <a:pt x="354" y="648"/>
                </a:lnTo>
                <a:lnTo>
                  <a:pt x="354" y="642"/>
                </a:lnTo>
                <a:lnTo>
                  <a:pt x="354" y="648"/>
                </a:lnTo>
                <a:lnTo>
                  <a:pt x="354" y="642"/>
                </a:lnTo>
                <a:lnTo>
                  <a:pt x="354" y="648"/>
                </a:lnTo>
                <a:lnTo>
                  <a:pt x="360" y="648"/>
                </a:lnTo>
                <a:lnTo>
                  <a:pt x="354" y="648"/>
                </a:lnTo>
                <a:lnTo>
                  <a:pt x="360" y="648"/>
                </a:lnTo>
                <a:lnTo>
                  <a:pt x="354" y="648"/>
                </a:lnTo>
                <a:lnTo>
                  <a:pt x="354" y="654"/>
                </a:lnTo>
                <a:lnTo>
                  <a:pt x="354" y="648"/>
                </a:lnTo>
                <a:lnTo>
                  <a:pt x="354" y="654"/>
                </a:lnTo>
                <a:lnTo>
                  <a:pt x="354" y="660"/>
                </a:lnTo>
                <a:lnTo>
                  <a:pt x="348" y="660"/>
                </a:lnTo>
                <a:lnTo>
                  <a:pt x="354" y="660"/>
                </a:lnTo>
                <a:lnTo>
                  <a:pt x="348" y="660"/>
                </a:lnTo>
                <a:lnTo>
                  <a:pt x="354" y="660"/>
                </a:lnTo>
                <a:lnTo>
                  <a:pt x="348" y="660"/>
                </a:lnTo>
                <a:close/>
                <a:moveTo>
                  <a:pt x="384" y="402"/>
                </a:moveTo>
                <a:lnTo>
                  <a:pt x="384" y="408"/>
                </a:lnTo>
                <a:lnTo>
                  <a:pt x="385" y="408"/>
                </a:lnTo>
                <a:lnTo>
                  <a:pt x="384" y="402"/>
                </a:lnTo>
                <a:close/>
                <a:moveTo>
                  <a:pt x="396" y="804"/>
                </a:moveTo>
                <a:lnTo>
                  <a:pt x="390" y="804"/>
                </a:lnTo>
                <a:lnTo>
                  <a:pt x="384" y="804"/>
                </a:lnTo>
                <a:lnTo>
                  <a:pt x="384" y="798"/>
                </a:lnTo>
                <a:lnTo>
                  <a:pt x="390" y="798"/>
                </a:lnTo>
                <a:lnTo>
                  <a:pt x="384" y="798"/>
                </a:lnTo>
                <a:lnTo>
                  <a:pt x="384" y="804"/>
                </a:lnTo>
                <a:lnTo>
                  <a:pt x="384" y="798"/>
                </a:lnTo>
                <a:lnTo>
                  <a:pt x="384" y="804"/>
                </a:lnTo>
                <a:lnTo>
                  <a:pt x="384" y="798"/>
                </a:lnTo>
                <a:lnTo>
                  <a:pt x="384" y="804"/>
                </a:lnTo>
                <a:lnTo>
                  <a:pt x="384" y="798"/>
                </a:lnTo>
                <a:lnTo>
                  <a:pt x="384" y="804"/>
                </a:lnTo>
                <a:lnTo>
                  <a:pt x="384" y="798"/>
                </a:lnTo>
                <a:lnTo>
                  <a:pt x="384" y="804"/>
                </a:lnTo>
                <a:lnTo>
                  <a:pt x="384" y="798"/>
                </a:lnTo>
                <a:lnTo>
                  <a:pt x="384" y="804"/>
                </a:lnTo>
                <a:lnTo>
                  <a:pt x="384" y="798"/>
                </a:lnTo>
                <a:lnTo>
                  <a:pt x="384" y="804"/>
                </a:lnTo>
                <a:lnTo>
                  <a:pt x="378" y="804"/>
                </a:lnTo>
                <a:lnTo>
                  <a:pt x="378" y="798"/>
                </a:lnTo>
                <a:lnTo>
                  <a:pt x="378" y="804"/>
                </a:lnTo>
                <a:lnTo>
                  <a:pt x="378" y="798"/>
                </a:lnTo>
                <a:lnTo>
                  <a:pt x="378" y="804"/>
                </a:lnTo>
                <a:lnTo>
                  <a:pt x="378" y="798"/>
                </a:lnTo>
                <a:lnTo>
                  <a:pt x="378" y="804"/>
                </a:lnTo>
                <a:lnTo>
                  <a:pt x="378" y="798"/>
                </a:lnTo>
                <a:lnTo>
                  <a:pt x="378" y="804"/>
                </a:lnTo>
                <a:lnTo>
                  <a:pt x="378" y="798"/>
                </a:lnTo>
                <a:lnTo>
                  <a:pt x="372" y="798"/>
                </a:lnTo>
                <a:lnTo>
                  <a:pt x="378" y="798"/>
                </a:lnTo>
                <a:lnTo>
                  <a:pt x="372" y="798"/>
                </a:lnTo>
                <a:lnTo>
                  <a:pt x="366" y="798"/>
                </a:lnTo>
                <a:lnTo>
                  <a:pt x="372" y="798"/>
                </a:lnTo>
                <a:lnTo>
                  <a:pt x="366" y="798"/>
                </a:lnTo>
                <a:lnTo>
                  <a:pt x="372" y="798"/>
                </a:lnTo>
                <a:lnTo>
                  <a:pt x="366" y="798"/>
                </a:lnTo>
                <a:lnTo>
                  <a:pt x="372" y="798"/>
                </a:lnTo>
                <a:lnTo>
                  <a:pt x="366" y="798"/>
                </a:lnTo>
                <a:lnTo>
                  <a:pt x="372" y="798"/>
                </a:lnTo>
                <a:lnTo>
                  <a:pt x="378" y="798"/>
                </a:lnTo>
                <a:lnTo>
                  <a:pt x="378" y="792"/>
                </a:lnTo>
                <a:lnTo>
                  <a:pt x="378" y="798"/>
                </a:lnTo>
                <a:lnTo>
                  <a:pt x="384" y="798"/>
                </a:lnTo>
                <a:lnTo>
                  <a:pt x="378" y="798"/>
                </a:lnTo>
                <a:lnTo>
                  <a:pt x="378" y="792"/>
                </a:lnTo>
                <a:lnTo>
                  <a:pt x="384" y="792"/>
                </a:lnTo>
                <a:lnTo>
                  <a:pt x="384" y="798"/>
                </a:lnTo>
                <a:lnTo>
                  <a:pt x="384" y="792"/>
                </a:lnTo>
                <a:lnTo>
                  <a:pt x="384" y="798"/>
                </a:lnTo>
                <a:lnTo>
                  <a:pt x="384" y="792"/>
                </a:lnTo>
                <a:lnTo>
                  <a:pt x="384" y="798"/>
                </a:lnTo>
                <a:lnTo>
                  <a:pt x="384" y="792"/>
                </a:lnTo>
                <a:lnTo>
                  <a:pt x="390" y="792"/>
                </a:lnTo>
                <a:lnTo>
                  <a:pt x="390" y="798"/>
                </a:lnTo>
                <a:lnTo>
                  <a:pt x="384" y="798"/>
                </a:lnTo>
                <a:lnTo>
                  <a:pt x="390" y="798"/>
                </a:lnTo>
                <a:lnTo>
                  <a:pt x="390" y="792"/>
                </a:lnTo>
                <a:lnTo>
                  <a:pt x="390" y="798"/>
                </a:lnTo>
                <a:lnTo>
                  <a:pt x="390" y="792"/>
                </a:lnTo>
                <a:lnTo>
                  <a:pt x="384" y="792"/>
                </a:lnTo>
                <a:lnTo>
                  <a:pt x="384" y="786"/>
                </a:lnTo>
                <a:lnTo>
                  <a:pt x="390" y="786"/>
                </a:lnTo>
                <a:lnTo>
                  <a:pt x="390" y="780"/>
                </a:lnTo>
                <a:lnTo>
                  <a:pt x="384" y="780"/>
                </a:lnTo>
                <a:lnTo>
                  <a:pt x="384" y="786"/>
                </a:lnTo>
                <a:lnTo>
                  <a:pt x="384" y="780"/>
                </a:lnTo>
                <a:lnTo>
                  <a:pt x="378" y="780"/>
                </a:lnTo>
                <a:lnTo>
                  <a:pt x="378" y="774"/>
                </a:lnTo>
                <a:lnTo>
                  <a:pt x="384" y="774"/>
                </a:lnTo>
                <a:lnTo>
                  <a:pt x="384" y="780"/>
                </a:lnTo>
                <a:lnTo>
                  <a:pt x="384" y="774"/>
                </a:lnTo>
                <a:lnTo>
                  <a:pt x="378" y="774"/>
                </a:lnTo>
                <a:lnTo>
                  <a:pt x="384" y="774"/>
                </a:lnTo>
                <a:lnTo>
                  <a:pt x="390" y="774"/>
                </a:lnTo>
                <a:lnTo>
                  <a:pt x="384" y="774"/>
                </a:lnTo>
                <a:lnTo>
                  <a:pt x="384" y="768"/>
                </a:lnTo>
                <a:lnTo>
                  <a:pt x="390" y="768"/>
                </a:lnTo>
                <a:lnTo>
                  <a:pt x="390" y="774"/>
                </a:lnTo>
                <a:lnTo>
                  <a:pt x="396" y="774"/>
                </a:lnTo>
                <a:lnTo>
                  <a:pt x="396" y="768"/>
                </a:lnTo>
                <a:lnTo>
                  <a:pt x="396" y="774"/>
                </a:lnTo>
                <a:lnTo>
                  <a:pt x="396" y="780"/>
                </a:lnTo>
                <a:lnTo>
                  <a:pt x="396" y="774"/>
                </a:lnTo>
                <a:lnTo>
                  <a:pt x="396" y="780"/>
                </a:lnTo>
                <a:lnTo>
                  <a:pt x="402" y="780"/>
                </a:lnTo>
                <a:lnTo>
                  <a:pt x="402" y="786"/>
                </a:lnTo>
                <a:lnTo>
                  <a:pt x="402" y="792"/>
                </a:lnTo>
                <a:lnTo>
                  <a:pt x="408" y="792"/>
                </a:lnTo>
                <a:lnTo>
                  <a:pt x="414" y="798"/>
                </a:lnTo>
                <a:lnTo>
                  <a:pt x="420" y="798"/>
                </a:lnTo>
                <a:lnTo>
                  <a:pt x="414" y="798"/>
                </a:lnTo>
                <a:lnTo>
                  <a:pt x="420" y="798"/>
                </a:lnTo>
                <a:lnTo>
                  <a:pt x="420" y="804"/>
                </a:lnTo>
                <a:lnTo>
                  <a:pt x="414" y="804"/>
                </a:lnTo>
                <a:lnTo>
                  <a:pt x="408" y="804"/>
                </a:lnTo>
                <a:lnTo>
                  <a:pt x="402" y="804"/>
                </a:lnTo>
                <a:lnTo>
                  <a:pt x="396" y="804"/>
                </a:lnTo>
                <a:close/>
                <a:moveTo>
                  <a:pt x="426" y="798"/>
                </a:moveTo>
                <a:lnTo>
                  <a:pt x="432" y="798"/>
                </a:lnTo>
                <a:lnTo>
                  <a:pt x="432" y="804"/>
                </a:lnTo>
                <a:lnTo>
                  <a:pt x="426" y="804"/>
                </a:lnTo>
                <a:lnTo>
                  <a:pt x="426" y="798"/>
                </a:lnTo>
                <a:close/>
                <a:moveTo>
                  <a:pt x="444" y="618"/>
                </a:moveTo>
                <a:lnTo>
                  <a:pt x="450" y="618"/>
                </a:lnTo>
                <a:lnTo>
                  <a:pt x="444" y="618"/>
                </a:lnTo>
                <a:close/>
                <a:moveTo>
                  <a:pt x="444" y="612"/>
                </a:moveTo>
                <a:lnTo>
                  <a:pt x="450" y="612"/>
                </a:lnTo>
                <a:lnTo>
                  <a:pt x="450" y="618"/>
                </a:lnTo>
                <a:lnTo>
                  <a:pt x="444" y="618"/>
                </a:lnTo>
                <a:lnTo>
                  <a:pt x="444" y="612"/>
                </a:lnTo>
                <a:close/>
                <a:moveTo>
                  <a:pt x="444" y="618"/>
                </a:moveTo>
                <a:lnTo>
                  <a:pt x="450" y="618"/>
                </a:lnTo>
                <a:lnTo>
                  <a:pt x="444" y="618"/>
                </a:lnTo>
                <a:close/>
                <a:moveTo>
                  <a:pt x="444" y="624"/>
                </a:moveTo>
                <a:lnTo>
                  <a:pt x="444" y="630"/>
                </a:lnTo>
                <a:lnTo>
                  <a:pt x="445" y="630"/>
                </a:lnTo>
                <a:lnTo>
                  <a:pt x="444" y="624"/>
                </a:lnTo>
                <a:close/>
                <a:moveTo>
                  <a:pt x="444" y="612"/>
                </a:moveTo>
                <a:lnTo>
                  <a:pt x="444" y="618"/>
                </a:lnTo>
                <a:lnTo>
                  <a:pt x="445" y="618"/>
                </a:lnTo>
                <a:lnTo>
                  <a:pt x="444" y="612"/>
                </a:lnTo>
                <a:close/>
                <a:moveTo>
                  <a:pt x="444" y="612"/>
                </a:moveTo>
                <a:lnTo>
                  <a:pt x="444" y="618"/>
                </a:lnTo>
                <a:lnTo>
                  <a:pt x="445" y="618"/>
                </a:lnTo>
                <a:lnTo>
                  <a:pt x="444" y="612"/>
                </a:lnTo>
                <a:close/>
                <a:moveTo>
                  <a:pt x="318" y="66"/>
                </a:moveTo>
                <a:lnTo>
                  <a:pt x="324" y="66"/>
                </a:lnTo>
                <a:lnTo>
                  <a:pt x="324" y="78"/>
                </a:lnTo>
                <a:lnTo>
                  <a:pt x="318" y="78"/>
                </a:lnTo>
                <a:lnTo>
                  <a:pt x="318" y="66"/>
                </a:lnTo>
                <a:close/>
                <a:moveTo>
                  <a:pt x="354" y="102"/>
                </a:moveTo>
                <a:lnTo>
                  <a:pt x="360" y="102"/>
                </a:lnTo>
                <a:lnTo>
                  <a:pt x="360" y="108"/>
                </a:lnTo>
                <a:lnTo>
                  <a:pt x="354" y="108"/>
                </a:lnTo>
                <a:lnTo>
                  <a:pt x="354" y="102"/>
                </a:lnTo>
                <a:close/>
                <a:moveTo>
                  <a:pt x="324" y="54"/>
                </a:moveTo>
                <a:lnTo>
                  <a:pt x="330" y="54"/>
                </a:lnTo>
                <a:lnTo>
                  <a:pt x="330" y="60"/>
                </a:lnTo>
                <a:lnTo>
                  <a:pt x="324" y="60"/>
                </a:lnTo>
                <a:lnTo>
                  <a:pt x="324" y="54"/>
                </a:lnTo>
                <a:close/>
                <a:moveTo>
                  <a:pt x="312" y="54"/>
                </a:moveTo>
                <a:lnTo>
                  <a:pt x="324" y="54"/>
                </a:lnTo>
                <a:lnTo>
                  <a:pt x="324" y="60"/>
                </a:lnTo>
                <a:lnTo>
                  <a:pt x="312" y="60"/>
                </a:lnTo>
                <a:lnTo>
                  <a:pt x="312" y="54"/>
                </a:lnTo>
                <a:close/>
                <a:moveTo>
                  <a:pt x="324" y="78"/>
                </a:moveTo>
                <a:lnTo>
                  <a:pt x="324" y="84"/>
                </a:lnTo>
                <a:lnTo>
                  <a:pt x="325" y="84"/>
                </a:lnTo>
                <a:lnTo>
                  <a:pt x="324" y="78"/>
                </a:lnTo>
                <a:close/>
                <a:moveTo>
                  <a:pt x="342" y="84"/>
                </a:moveTo>
                <a:lnTo>
                  <a:pt x="348" y="84"/>
                </a:lnTo>
                <a:lnTo>
                  <a:pt x="348" y="90"/>
                </a:lnTo>
                <a:lnTo>
                  <a:pt x="342" y="90"/>
                </a:lnTo>
                <a:lnTo>
                  <a:pt x="342" y="84"/>
                </a:lnTo>
                <a:close/>
                <a:moveTo>
                  <a:pt x="348" y="90"/>
                </a:moveTo>
                <a:lnTo>
                  <a:pt x="354" y="90"/>
                </a:lnTo>
                <a:lnTo>
                  <a:pt x="354" y="96"/>
                </a:lnTo>
                <a:lnTo>
                  <a:pt x="348" y="96"/>
                </a:lnTo>
                <a:lnTo>
                  <a:pt x="348" y="90"/>
                </a:lnTo>
                <a:close/>
                <a:moveTo>
                  <a:pt x="318" y="78"/>
                </a:moveTo>
                <a:lnTo>
                  <a:pt x="324" y="78"/>
                </a:lnTo>
                <a:lnTo>
                  <a:pt x="318" y="78"/>
                </a:lnTo>
                <a:close/>
                <a:moveTo>
                  <a:pt x="330" y="66"/>
                </a:moveTo>
                <a:lnTo>
                  <a:pt x="336" y="66"/>
                </a:lnTo>
                <a:lnTo>
                  <a:pt x="336" y="72"/>
                </a:lnTo>
                <a:lnTo>
                  <a:pt x="330" y="72"/>
                </a:lnTo>
                <a:lnTo>
                  <a:pt x="330" y="66"/>
                </a:lnTo>
                <a:close/>
                <a:moveTo>
                  <a:pt x="336" y="72"/>
                </a:moveTo>
                <a:lnTo>
                  <a:pt x="342" y="72"/>
                </a:lnTo>
                <a:lnTo>
                  <a:pt x="342" y="78"/>
                </a:lnTo>
                <a:lnTo>
                  <a:pt x="336" y="78"/>
                </a:lnTo>
                <a:lnTo>
                  <a:pt x="336" y="72"/>
                </a:lnTo>
                <a:close/>
                <a:moveTo>
                  <a:pt x="360" y="90"/>
                </a:moveTo>
                <a:lnTo>
                  <a:pt x="360" y="96"/>
                </a:lnTo>
                <a:lnTo>
                  <a:pt x="361" y="96"/>
                </a:lnTo>
                <a:lnTo>
                  <a:pt x="360" y="90"/>
                </a:lnTo>
                <a:close/>
                <a:moveTo>
                  <a:pt x="348" y="90"/>
                </a:moveTo>
                <a:lnTo>
                  <a:pt x="354" y="90"/>
                </a:lnTo>
                <a:lnTo>
                  <a:pt x="348" y="90"/>
                </a:lnTo>
                <a:close/>
                <a:moveTo>
                  <a:pt x="324" y="78"/>
                </a:moveTo>
                <a:lnTo>
                  <a:pt x="324" y="84"/>
                </a:lnTo>
                <a:lnTo>
                  <a:pt x="325" y="84"/>
                </a:lnTo>
                <a:lnTo>
                  <a:pt x="324" y="78"/>
                </a:lnTo>
                <a:close/>
                <a:moveTo>
                  <a:pt x="342" y="84"/>
                </a:moveTo>
                <a:lnTo>
                  <a:pt x="348" y="84"/>
                </a:lnTo>
                <a:lnTo>
                  <a:pt x="342" y="84"/>
                </a:lnTo>
                <a:close/>
                <a:moveTo>
                  <a:pt x="318" y="78"/>
                </a:moveTo>
                <a:lnTo>
                  <a:pt x="324" y="78"/>
                </a:lnTo>
                <a:lnTo>
                  <a:pt x="318" y="78"/>
                </a:lnTo>
                <a:close/>
                <a:moveTo>
                  <a:pt x="318" y="54"/>
                </a:moveTo>
                <a:lnTo>
                  <a:pt x="324" y="54"/>
                </a:lnTo>
                <a:lnTo>
                  <a:pt x="318" y="54"/>
                </a:lnTo>
                <a:close/>
                <a:moveTo>
                  <a:pt x="354" y="84"/>
                </a:moveTo>
                <a:lnTo>
                  <a:pt x="354" y="90"/>
                </a:lnTo>
                <a:lnTo>
                  <a:pt x="355" y="90"/>
                </a:lnTo>
                <a:lnTo>
                  <a:pt x="354" y="84"/>
                </a:lnTo>
                <a:close/>
                <a:moveTo>
                  <a:pt x="336" y="84"/>
                </a:moveTo>
                <a:lnTo>
                  <a:pt x="342" y="84"/>
                </a:lnTo>
                <a:lnTo>
                  <a:pt x="336" y="84"/>
                </a:lnTo>
                <a:close/>
                <a:moveTo>
                  <a:pt x="330" y="78"/>
                </a:moveTo>
                <a:lnTo>
                  <a:pt x="336" y="78"/>
                </a:lnTo>
                <a:lnTo>
                  <a:pt x="330" y="78"/>
                </a:lnTo>
                <a:close/>
                <a:moveTo>
                  <a:pt x="318" y="66"/>
                </a:moveTo>
                <a:lnTo>
                  <a:pt x="324" y="66"/>
                </a:lnTo>
                <a:lnTo>
                  <a:pt x="318" y="66"/>
                </a:lnTo>
                <a:close/>
                <a:moveTo>
                  <a:pt x="324" y="54"/>
                </a:moveTo>
                <a:lnTo>
                  <a:pt x="324" y="60"/>
                </a:lnTo>
                <a:lnTo>
                  <a:pt x="325" y="60"/>
                </a:lnTo>
                <a:lnTo>
                  <a:pt x="324" y="54"/>
                </a:lnTo>
                <a:close/>
                <a:moveTo>
                  <a:pt x="318" y="54"/>
                </a:moveTo>
                <a:lnTo>
                  <a:pt x="324" y="54"/>
                </a:lnTo>
                <a:lnTo>
                  <a:pt x="318" y="54"/>
                </a:lnTo>
                <a:close/>
                <a:moveTo>
                  <a:pt x="324" y="54"/>
                </a:moveTo>
                <a:lnTo>
                  <a:pt x="324" y="60"/>
                </a:lnTo>
                <a:lnTo>
                  <a:pt x="325" y="60"/>
                </a:lnTo>
                <a:lnTo>
                  <a:pt x="324" y="54"/>
                </a:lnTo>
                <a:close/>
                <a:moveTo>
                  <a:pt x="318" y="78"/>
                </a:moveTo>
                <a:lnTo>
                  <a:pt x="324" y="78"/>
                </a:lnTo>
                <a:lnTo>
                  <a:pt x="318" y="78"/>
                </a:lnTo>
                <a:close/>
                <a:moveTo>
                  <a:pt x="330" y="54"/>
                </a:moveTo>
                <a:lnTo>
                  <a:pt x="330" y="60"/>
                </a:lnTo>
                <a:lnTo>
                  <a:pt x="331" y="60"/>
                </a:lnTo>
                <a:lnTo>
                  <a:pt x="330" y="54"/>
                </a:lnTo>
                <a:close/>
                <a:moveTo>
                  <a:pt x="318" y="54"/>
                </a:moveTo>
                <a:lnTo>
                  <a:pt x="324" y="54"/>
                </a:lnTo>
                <a:lnTo>
                  <a:pt x="318" y="54"/>
                </a:lnTo>
                <a:close/>
                <a:moveTo>
                  <a:pt x="324" y="54"/>
                </a:moveTo>
                <a:lnTo>
                  <a:pt x="330" y="54"/>
                </a:lnTo>
                <a:lnTo>
                  <a:pt x="324" y="54"/>
                </a:lnTo>
                <a:close/>
                <a:moveTo>
                  <a:pt x="318" y="78"/>
                </a:moveTo>
                <a:lnTo>
                  <a:pt x="324" y="78"/>
                </a:lnTo>
                <a:lnTo>
                  <a:pt x="318" y="78"/>
                </a:lnTo>
                <a:close/>
                <a:moveTo>
                  <a:pt x="324" y="72"/>
                </a:moveTo>
                <a:lnTo>
                  <a:pt x="330" y="72"/>
                </a:lnTo>
                <a:lnTo>
                  <a:pt x="324" y="72"/>
                </a:lnTo>
                <a:close/>
                <a:moveTo>
                  <a:pt x="318" y="54"/>
                </a:moveTo>
                <a:lnTo>
                  <a:pt x="324" y="54"/>
                </a:lnTo>
                <a:lnTo>
                  <a:pt x="318" y="54"/>
                </a:lnTo>
                <a:close/>
                <a:moveTo>
                  <a:pt x="324" y="78"/>
                </a:moveTo>
                <a:lnTo>
                  <a:pt x="324" y="84"/>
                </a:lnTo>
                <a:lnTo>
                  <a:pt x="325" y="84"/>
                </a:lnTo>
                <a:lnTo>
                  <a:pt x="324" y="78"/>
                </a:lnTo>
                <a:close/>
                <a:moveTo>
                  <a:pt x="336" y="78"/>
                </a:moveTo>
                <a:lnTo>
                  <a:pt x="336" y="84"/>
                </a:lnTo>
                <a:lnTo>
                  <a:pt x="337" y="84"/>
                </a:lnTo>
                <a:lnTo>
                  <a:pt x="336" y="78"/>
                </a:lnTo>
                <a:close/>
                <a:moveTo>
                  <a:pt x="318" y="78"/>
                </a:moveTo>
                <a:lnTo>
                  <a:pt x="324" y="78"/>
                </a:lnTo>
                <a:lnTo>
                  <a:pt x="318" y="78"/>
                </a:lnTo>
                <a:close/>
                <a:moveTo>
                  <a:pt x="318" y="66"/>
                </a:moveTo>
                <a:lnTo>
                  <a:pt x="324" y="66"/>
                </a:lnTo>
                <a:lnTo>
                  <a:pt x="318" y="66"/>
                </a:lnTo>
                <a:close/>
                <a:moveTo>
                  <a:pt x="330" y="72"/>
                </a:moveTo>
                <a:lnTo>
                  <a:pt x="330" y="78"/>
                </a:lnTo>
                <a:lnTo>
                  <a:pt x="331" y="78"/>
                </a:lnTo>
                <a:lnTo>
                  <a:pt x="330" y="72"/>
                </a:lnTo>
                <a:close/>
                <a:moveTo>
                  <a:pt x="336" y="78"/>
                </a:moveTo>
                <a:lnTo>
                  <a:pt x="336" y="84"/>
                </a:lnTo>
                <a:lnTo>
                  <a:pt x="337" y="84"/>
                </a:lnTo>
                <a:lnTo>
                  <a:pt x="336" y="78"/>
                </a:lnTo>
                <a:close/>
                <a:moveTo>
                  <a:pt x="336" y="84"/>
                </a:moveTo>
                <a:lnTo>
                  <a:pt x="342" y="84"/>
                </a:lnTo>
                <a:lnTo>
                  <a:pt x="336" y="84"/>
                </a:lnTo>
                <a:close/>
                <a:moveTo>
                  <a:pt x="330" y="54"/>
                </a:moveTo>
                <a:lnTo>
                  <a:pt x="330" y="60"/>
                </a:lnTo>
                <a:lnTo>
                  <a:pt x="331" y="60"/>
                </a:lnTo>
                <a:lnTo>
                  <a:pt x="330" y="54"/>
                </a:lnTo>
                <a:close/>
                <a:moveTo>
                  <a:pt x="324" y="78"/>
                </a:moveTo>
                <a:lnTo>
                  <a:pt x="324" y="84"/>
                </a:lnTo>
                <a:lnTo>
                  <a:pt x="325" y="84"/>
                </a:lnTo>
                <a:lnTo>
                  <a:pt x="324" y="78"/>
                </a:lnTo>
                <a:close/>
                <a:moveTo>
                  <a:pt x="318" y="54"/>
                </a:moveTo>
                <a:lnTo>
                  <a:pt x="324" y="54"/>
                </a:lnTo>
                <a:lnTo>
                  <a:pt x="318" y="54"/>
                </a:lnTo>
                <a:close/>
                <a:moveTo>
                  <a:pt x="468" y="168"/>
                </a:moveTo>
                <a:lnTo>
                  <a:pt x="468" y="174"/>
                </a:lnTo>
                <a:lnTo>
                  <a:pt x="469" y="174"/>
                </a:lnTo>
                <a:lnTo>
                  <a:pt x="468" y="168"/>
                </a:lnTo>
                <a:close/>
                <a:moveTo>
                  <a:pt x="240" y="132"/>
                </a:moveTo>
                <a:lnTo>
                  <a:pt x="240" y="138"/>
                </a:lnTo>
                <a:lnTo>
                  <a:pt x="241" y="138"/>
                </a:lnTo>
                <a:lnTo>
                  <a:pt x="240" y="132"/>
                </a:lnTo>
                <a:close/>
                <a:moveTo>
                  <a:pt x="240" y="132"/>
                </a:moveTo>
                <a:lnTo>
                  <a:pt x="240" y="138"/>
                </a:lnTo>
                <a:lnTo>
                  <a:pt x="241" y="138"/>
                </a:lnTo>
                <a:lnTo>
                  <a:pt x="240" y="132"/>
                </a:lnTo>
                <a:close/>
                <a:moveTo>
                  <a:pt x="390" y="408"/>
                </a:moveTo>
                <a:lnTo>
                  <a:pt x="396" y="408"/>
                </a:lnTo>
                <a:lnTo>
                  <a:pt x="390" y="408"/>
                </a:lnTo>
                <a:lnTo>
                  <a:pt x="396" y="408"/>
                </a:lnTo>
                <a:lnTo>
                  <a:pt x="390" y="408"/>
                </a:lnTo>
                <a:lnTo>
                  <a:pt x="396" y="408"/>
                </a:lnTo>
                <a:lnTo>
                  <a:pt x="390" y="408"/>
                </a:lnTo>
                <a:lnTo>
                  <a:pt x="396" y="408"/>
                </a:lnTo>
                <a:lnTo>
                  <a:pt x="390" y="408"/>
                </a:lnTo>
                <a:lnTo>
                  <a:pt x="390" y="402"/>
                </a:lnTo>
                <a:lnTo>
                  <a:pt x="384" y="402"/>
                </a:lnTo>
                <a:lnTo>
                  <a:pt x="384" y="408"/>
                </a:lnTo>
                <a:lnTo>
                  <a:pt x="384" y="402"/>
                </a:lnTo>
                <a:lnTo>
                  <a:pt x="384" y="408"/>
                </a:lnTo>
                <a:lnTo>
                  <a:pt x="384" y="402"/>
                </a:lnTo>
                <a:lnTo>
                  <a:pt x="384" y="408"/>
                </a:lnTo>
                <a:lnTo>
                  <a:pt x="384" y="402"/>
                </a:lnTo>
                <a:lnTo>
                  <a:pt x="384" y="408"/>
                </a:lnTo>
                <a:lnTo>
                  <a:pt x="390" y="408"/>
                </a:lnTo>
                <a:lnTo>
                  <a:pt x="384" y="408"/>
                </a:lnTo>
                <a:lnTo>
                  <a:pt x="390" y="408"/>
                </a:lnTo>
                <a:lnTo>
                  <a:pt x="396" y="408"/>
                </a:lnTo>
                <a:lnTo>
                  <a:pt x="390" y="408"/>
                </a:lnTo>
                <a:close/>
                <a:moveTo>
                  <a:pt x="456" y="162"/>
                </a:moveTo>
                <a:lnTo>
                  <a:pt x="456" y="168"/>
                </a:lnTo>
                <a:lnTo>
                  <a:pt x="457" y="168"/>
                </a:lnTo>
                <a:lnTo>
                  <a:pt x="456" y="162"/>
                </a:lnTo>
                <a:close/>
                <a:moveTo>
                  <a:pt x="516" y="558"/>
                </a:moveTo>
                <a:lnTo>
                  <a:pt x="516" y="564"/>
                </a:lnTo>
                <a:lnTo>
                  <a:pt x="516" y="558"/>
                </a:lnTo>
                <a:lnTo>
                  <a:pt x="516" y="552"/>
                </a:lnTo>
                <a:lnTo>
                  <a:pt x="522" y="552"/>
                </a:lnTo>
                <a:lnTo>
                  <a:pt x="522" y="546"/>
                </a:lnTo>
                <a:lnTo>
                  <a:pt x="522" y="552"/>
                </a:lnTo>
                <a:lnTo>
                  <a:pt x="516" y="552"/>
                </a:lnTo>
                <a:lnTo>
                  <a:pt x="516" y="558"/>
                </a:lnTo>
                <a:close/>
                <a:moveTo>
                  <a:pt x="552" y="504"/>
                </a:moveTo>
                <a:lnTo>
                  <a:pt x="558" y="504"/>
                </a:lnTo>
                <a:lnTo>
                  <a:pt x="558" y="510"/>
                </a:lnTo>
                <a:lnTo>
                  <a:pt x="552" y="510"/>
                </a:lnTo>
                <a:lnTo>
                  <a:pt x="552" y="504"/>
                </a:lnTo>
                <a:close/>
                <a:moveTo>
                  <a:pt x="576" y="288"/>
                </a:moveTo>
                <a:lnTo>
                  <a:pt x="582" y="288"/>
                </a:lnTo>
                <a:lnTo>
                  <a:pt x="576" y="288"/>
                </a:lnTo>
                <a:close/>
                <a:moveTo>
                  <a:pt x="582" y="288"/>
                </a:moveTo>
                <a:lnTo>
                  <a:pt x="588" y="288"/>
                </a:lnTo>
                <a:lnTo>
                  <a:pt x="582" y="288"/>
                </a:lnTo>
                <a:close/>
                <a:moveTo>
                  <a:pt x="576" y="282"/>
                </a:moveTo>
                <a:lnTo>
                  <a:pt x="576" y="288"/>
                </a:lnTo>
                <a:lnTo>
                  <a:pt x="577" y="288"/>
                </a:lnTo>
                <a:lnTo>
                  <a:pt x="576" y="282"/>
                </a:lnTo>
                <a:close/>
                <a:moveTo>
                  <a:pt x="576" y="288"/>
                </a:moveTo>
                <a:lnTo>
                  <a:pt x="582" y="288"/>
                </a:lnTo>
                <a:lnTo>
                  <a:pt x="576" y="288"/>
                </a:lnTo>
                <a:close/>
                <a:moveTo>
                  <a:pt x="606" y="462"/>
                </a:moveTo>
                <a:lnTo>
                  <a:pt x="606" y="468"/>
                </a:lnTo>
                <a:lnTo>
                  <a:pt x="607" y="468"/>
                </a:lnTo>
                <a:lnTo>
                  <a:pt x="606" y="462"/>
                </a:lnTo>
                <a:close/>
                <a:moveTo>
                  <a:pt x="576" y="288"/>
                </a:moveTo>
                <a:lnTo>
                  <a:pt x="582" y="288"/>
                </a:lnTo>
                <a:lnTo>
                  <a:pt x="576" y="288"/>
                </a:lnTo>
                <a:close/>
                <a:moveTo>
                  <a:pt x="582" y="288"/>
                </a:moveTo>
                <a:lnTo>
                  <a:pt x="588" y="288"/>
                </a:lnTo>
                <a:lnTo>
                  <a:pt x="582" y="288"/>
                </a:lnTo>
                <a:close/>
                <a:moveTo>
                  <a:pt x="564" y="282"/>
                </a:moveTo>
                <a:lnTo>
                  <a:pt x="570" y="282"/>
                </a:lnTo>
                <a:lnTo>
                  <a:pt x="564" y="282"/>
                </a:lnTo>
                <a:close/>
                <a:moveTo>
                  <a:pt x="342" y="732"/>
                </a:moveTo>
                <a:lnTo>
                  <a:pt x="342" y="726"/>
                </a:lnTo>
                <a:lnTo>
                  <a:pt x="342" y="732"/>
                </a:lnTo>
                <a:lnTo>
                  <a:pt x="342" y="726"/>
                </a:lnTo>
                <a:lnTo>
                  <a:pt x="342" y="732"/>
                </a:lnTo>
                <a:lnTo>
                  <a:pt x="342" y="726"/>
                </a:lnTo>
                <a:lnTo>
                  <a:pt x="342" y="732"/>
                </a:lnTo>
                <a:lnTo>
                  <a:pt x="342" y="726"/>
                </a:lnTo>
                <a:lnTo>
                  <a:pt x="342" y="732"/>
                </a:lnTo>
                <a:lnTo>
                  <a:pt x="348" y="732"/>
                </a:lnTo>
                <a:lnTo>
                  <a:pt x="348" y="726"/>
                </a:lnTo>
                <a:lnTo>
                  <a:pt x="342" y="726"/>
                </a:lnTo>
                <a:lnTo>
                  <a:pt x="348" y="726"/>
                </a:lnTo>
                <a:lnTo>
                  <a:pt x="342" y="726"/>
                </a:lnTo>
                <a:lnTo>
                  <a:pt x="348" y="726"/>
                </a:lnTo>
                <a:lnTo>
                  <a:pt x="342" y="726"/>
                </a:lnTo>
                <a:lnTo>
                  <a:pt x="348" y="726"/>
                </a:lnTo>
                <a:lnTo>
                  <a:pt x="342" y="726"/>
                </a:lnTo>
                <a:lnTo>
                  <a:pt x="348" y="726"/>
                </a:lnTo>
                <a:lnTo>
                  <a:pt x="342" y="726"/>
                </a:lnTo>
                <a:lnTo>
                  <a:pt x="342" y="720"/>
                </a:lnTo>
                <a:lnTo>
                  <a:pt x="342" y="726"/>
                </a:lnTo>
                <a:lnTo>
                  <a:pt x="342" y="720"/>
                </a:lnTo>
                <a:lnTo>
                  <a:pt x="348" y="720"/>
                </a:lnTo>
                <a:lnTo>
                  <a:pt x="348" y="726"/>
                </a:lnTo>
                <a:lnTo>
                  <a:pt x="348" y="720"/>
                </a:lnTo>
                <a:lnTo>
                  <a:pt x="348" y="726"/>
                </a:lnTo>
                <a:lnTo>
                  <a:pt x="348" y="732"/>
                </a:lnTo>
                <a:lnTo>
                  <a:pt x="348" y="738"/>
                </a:lnTo>
                <a:lnTo>
                  <a:pt x="348" y="732"/>
                </a:lnTo>
                <a:lnTo>
                  <a:pt x="348" y="738"/>
                </a:lnTo>
                <a:lnTo>
                  <a:pt x="342" y="738"/>
                </a:lnTo>
                <a:lnTo>
                  <a:pt x="348" y="738"/>
                </a:lnTo>
                <a:lnTo>
                  <a:pt x="342" y="738"/>
                </a:lnTo>
                <a:lnTo>
                  <a:pt x="348" y="738"/>
                </a:lnTo>
                <a:lnTo>
                  <a:pt x="348" y="732"/>
                </a:lnTo>
                <a:lnTo>
                  <a:pt x="348" y="738"/>
                </a:lnTo>
                <a:lnTo>
                  <a:pt x="342" y="738"/>
                </a:lnTo>
                <a:lnTo>
                  <a:pt x="342" y="732"/>
                </a:lnTo>
                <a:lnTo>
                  <a:pt x="348" y="732"/>
                </a:lnTo>
                <a:lnTo>
                  <a:pt x="342" y="732"/>
                </a:lnTo>
                <a:lnTo>
                  <a:pt x="348" y="732"/>
                </a:lnTo>
                <a:lnTo>
                  <a:pt x="342" y="732"/>
                </a:lnTo>
                <a:lnTo>
                  <a:pt x="348" y="732"/>
                </a:lnTo>
                <a:lnTo>
                  <a:pt x="342" y="732"/>
                </a:lnTo>
                <a:lnTo>
                  <a:pt x="348" y="732"/>
                </a:lnTo>
                <a:lnTo>
                  <a:pt x="342" y="732"/>
                </a:lnTo>
                <a:lnTo>
                  <a:pt x="342" y="738"/>
                </a:lnTo>
                <a:lnTo>
                  <a:pt x="342" y="732"/>
                </a:lnTo>
                <a:lnTo>
                  <a:pt x="342" y="738"/>
                </a:lnTo>
                <a:lnTo>
                  <a:pt x="342" y="732"/>
                </a:lnTo>
                <a:close/>
                <a:moveTo>
                  <a:pt x="360" y="780"/>
                </a:moveTo>
                <a:lnTo>
                  <a:pt x="360" y="774"/>
                </a:lnTo>
                <a:lnTo>
                  <a:pt x="366" y="774"/>
                </a:lnTo>
                <a:lnTo>
                  <a:pt x="360" y="774"/>
                </a:lnTo>
                <a:lnTo>
                  <a:pt x="366" y="774"/>
                </a:lnTo>
                <a:lnTo>
                  <a:pt x="360" y="774"/>
                </a:lnTo>
                <a:lnTo>
                  <a:pt x="366" y="774"/>
                </a:lnTo>
                <a:lnTo>
                  <a:pt x="372" y="774"/>
                </a:lnTo>
                <a:lnTo>
                  <a:pt x="366" y="774"/>
                </a:lnTo>
                <a:lnTo>
                  <a:pt x="366" y="780"/>
                </a:lnTo>
                <a:lnTo>
                  <a:pt x="360" y="780"/>
                </a:lnTo>
                <a:lnTo>
                  <a:pt x="366" y="780"/>
                </a:lnTo>
                <a:lnTo>
                  <a:pt x="360" y="780"/>
                </a:lnTo>
                <a:lnTo>
                  <a:pt x="366" y="780"/>
                </a:lnTo>
                <a:lnTo>
                  <a:pt x="366" y="786"/>
                </a:lnTo>
                <a:lnTo>
                  <a:pt x="360" y="786"/>
                </a:lnTo>
                <a:lnTo>
                  <a:pt x="360" y="780"/>
                </a:lnTo>
                <a:close/>
                <a:moveTo>
                  <a:pt x="384" y="804"/>
                </a:moveTo>
                <a:lnTo>
                  <a:pt x="390" y="804"/>
                </a:lnTo>
                <a:lnTo>
                  <a:pt x="396" y="804"/>
                </a:lnTo>
                <a:lnTo>
                  <a:pt x="390" y="804"/>
                </a:lnTo>
                <a:lnTo>
                  <a:pt x="396" y="804"/>
                </a:lnTo>
                <a:lnTo>
                  <a:pt x="396" y="810"/>
                </a:lnTo>
                <a:lnTo>
                  <a:pt x="402" y="810"/>
                </a:lnTo>
                <a:lnTo>
                  <a:pt x="402" y="816"/>
                </a:lnTo>
                <a:lnTo>
                  <a:pt x="396" y="816"/>
                </a:lnTo>
                <a:lnTo>
                  <a:pt x="402" y="816"/>
                </a:lnTo>
                <a:lnTo>
                  <a:pt x="396" y="816"/>
                </a:lnTo>
                <a:lnTo>
                  <a:pt x="396" y="810"/>
                </a:lnTo>
                <a:lnTo>
                  <a:pt x="402" y="810"/>
                </a:lnTo>
                <a:lnTo>
                  <a:pt x="396" y="810"/>
                </a:lnTo>
                <a:lnTo>
                  <a:pt x="390" y="810"/>
                </a:lnTo>
                <a:lnTo>
                  <a:pt x="396" y="810"/>
                </a:lnTo>
                <a:lnTo>
                  <a:pt x="390" y="810"/>
                </a:lnTo>
                <a:lnTo>
                  <a:pt x="396" y="810"/>
                </a:lnTo>
                <a:lnTo>
                  <a:pt x="390" y="810"/>
                </a:lnTo>
                <a:lnTo>
                  <a:pt x="396" y="810"/>
                </a:lnTo>
                <a:lnTo>
                  <a:pt x="390" y="810"/>
                </a:lnTo>
                <a:lnTo>
                  <a:pt x="396" y="810"/>
                </a:lnTo>
                <a:lnTo>
                  <a:pt x="396" y="804"/>
                </a:lnTo>
                <a:lnTo>
                  <a:pt x="390" y="804"/>
                </a:lnTo>
                <a:lnTo>
                  <a:pt x="390" y="810"/>
                </a:lnTo>
                <a:lnTo>
                  <a:pt x="390" y="804"/>
                </a:lnTo>
                <a:lnTo>
                  <a:pt x="390" y="810"/>
                </a:lnTo>
                <a:lnTo>
                  <a:pt x="390" y="804"/>
                </a:lnTo>
                <a:lnTo>
                  <a:pt x="390" y="810"/>
                </a:lnTo>
                <a:lnTo>
                  <a:pt x="390" y="804"/>
                </a:lnTo>
                <a:lnTo>
                  <a:pt x="390" y="810"/>
                </a:lnTo>
                <a:lnTo>
                  <a:pt x="384" y="810"/>
                </a:lnTo>
                <a:lnTo>
                  <a:pt x="390" y="810"/>
                </a:lnTo>
                <a:lnTo>
                  <a:pt x="384" y="810"/>
                </a:lnTo>
                <a:lnTo>
                  <a:pt x="390" y="810"/>
                </a:lnTo>
                <a:lnTo>
                  <a:pt x="390" y="804"/>
                </a:lnTo>
                <a:lnTo>
                  <a:pt x="384" y="804"/>
                </a:lnTo>
                <a:lnTo>
                  <a:pt x="384" y="810"/>
                </a:lnTo>
                <a:lnTo>
                  <a:pt x="384" y="804"/>
                </a:lnTo>
                <a:lnTo>
                  <a:pt x="384" y="810"/>
                </a:lnTo>
                <a:lnTo>
                  <a:pt x="384" y="804"/>
                </a:lnTo>
                <a:close/>
                <a:moveTo>
                  <a:pt x="354" y="786"/>
                </a:moveTo>
                <a:lnTo>
                  <a:pt x="360" y="786"/>
                </a:lnTo>
                <a:lnTo>
                  <a:pt x="354" y="786"/>
                </a:lnTo>
                <a:lnTo>
                  <a:pt x="354" y="780"/>
                </a:lnTo>
                <a:lnTo>
                  <a:pt x="360" y="780"/>
                </a:lnTo>
                <a:lnTo>
                  <a:pt x="360" y="786"/>
                </a:lnTo>
                <a:lnTo>
                  <a:pt x="360" y="780"/>
                </a:lnTo>
                <a:lnTo>
                  <a:pt x="360" y="786"/>
                </a:lnTo>
                <a:lnTo>
                  <a:pt x="360" y="780"/>
                </a:lnTo>
                <a:lnTo>
                  <a:pt x="360" y="786"/>
                </a:lnTo>
                <a:lnTo>
                  <a:pt x="360" y="780"/>
                </a:lnTo>
                <a:lnTo>
                  <a:pt x="360" y="786"/>
                </a:lnTo>
                <a:lnTo>
                  <a:pt x="360" y="780"/>
                </a:lnTo>
                <a:lnTo>
                  <a:pt x="360" y="786"/>
                </a:lnTo>
                <a:lnTo>
                  <a:pt x="360" y="780"/>
                </a:lnTo>
                <a:lnTo>
                  <a:pt x="360" y="786"/>
                </a:lnTo>
                <a:lnTo>
                  <a:pt x="360" y="780"/>
                </a:lnTo>
                <a:lnTo>
                  <a:pt x="360" y="786"/>
                </a:lnTo>
                <a:lnTo>
                  <a:pt x="366" y="786"/>
                </a:lnTo>
                <a:lnTo>
                  <a:pt x="360" y="786"/>
                </a:lnTo>
                <a:lnTo>
                  <a:pt x="366" y="786"/>
                </a:lnTo>
                <a:lnTo>
                  <a:pt x="366" y="792"/>
                </a:lnTo>
                <a:lnTo>
                  <a:pt x="366" y="786"/>
                </a:lnTo>
                <a:lnTo>
                  <a:pt x="366" y="792"/>
                </a:lnTo>
                <a:lnTo>
                  <a:pt x="360" y="792"/>
                </a:lnTo>
                <a:lnTo>
                  <a:pt x="360" y="786"/>
                </a:lnTo>
                <a:lnTo>
                  <a:pt x="366" y="786"/>
                </a:lnTo>
                <a:lnTo>
                  <a:pt x="360" y="786"/>
                </a:lnTo>
                <a:lnTo>
                  <a:pt x="360" y="792"/>
                </a:lnTo>
                <a:lnTo>
                  <a:pt x="360" y="786"/>
                </a:lnTo>
                <a:lnTo>
                  <a:pt x="354" y="786"/>
                </a:lnTo>
                <a:close/>
                <a:moveTo>
                  <a:pt x="396" y="804"/>
                </a:moveTo>
                <a:lnTo>
                  <a:pt x="402" y="804"/>
                </a:lnTo>
                <a:lnTo>
                  <a:pt x="408" y="804"/>
                </a:lnTo>
                <a:lnTo>
                  <a:pt x="408" y="810"/>
                </a:lnTo>
                <a:lnTo>
                  <a:pt x="402" y="810"/>
                </a:lnTo>
                <a:lnTo>
                  <a:pt x="402" y="804"/>
                </a:lnTo>
                <a:lnTo>
                  <a:pt x="402" y="810"/>
                </a:lnTo>
                <a:lnTo>
                  <a:pt x="402" y="804"/>
                </a:lnTo>
                <a:lnTo>
                  <a:pt x="402" y="810"/>
                </a:lnTo>
                <a:lnTo>
                  <a:pt x="402" y="804"/>
                </a:lnTo>
                <a:lnTo>
                  <a:pt x="402" y="810"/>
                </a:lnTo>
                <a:lnTo>
                  <a:pt x="402" y="804"/>
                </a:lnTo>
                <a:lnTo>
                  <a:pt x="402" y="810"/>
                </a:lnTo>
                <a:lnTo>
                  <a:pt x="396" y="804"/>
                </a:lnTo>
                <a:lnTo>
                  <a:pt x="402" y="804"/>
                </a:lnTo>
                <a:lnTo>
                  <a:pt x="396" y="804"/>
                </a:lnTo>
                <a:close/>
                <a:moveTo>
                  <a:pt x="354" y="672"/>
                </a:moveTo>
                <a:lnTo>
                  <a:pt x="360" y="672"/>
                </a:lnTo>
                <a:lnTo>
                  <a:pt x="360" y="678"/>
                </a:lnTo>
                <a:lnTo>
                  <a:pt x="354" y="678"/>
                </a:lnTo>
                <a:lnTo>
                  <a:pt x="354" y="672"/>
                </a:lnTo>
                <a:close/>
                <a:moveTo>
                  <a:pt x="378" y="786"/>
                </a:moveTo>
                <a:lnTo>
                  <a:pt x="384" y="786"/>
                </a:lnTo>
                <a:lnTo>
                  <a:pt x="384" y="792"/>
                </a:lnTo>
                <a:lnTo>
                  <a:pt x="378" y="792"/>
                </a:lnTo>
                <a:lnTo>
                  <a:pt x="378" y="786"/>
                </a:lnTo>
                <a:close/>
                <a:moveTo>
                  <a:pt x="348" y="774"/>
                </a:moveTo>
                <a:lnTo>
                  <a:pt x="354" y="774"/>
                </a:lnTo>
                <a:lnTo>
                  <a:pt x="348" y="774"/>
                </a:lnTo>
                <a:lnTo>
                  <a:pt x="354" y="774"/>
                </a:lnTo>
                <a:lnTo>
                  <a:pt x="354" y="780"/>
                </a:lnTo>
                <a:lnTo>
                  <a:pt x="354" y="774"/>
                </a:lnTo>
                <a:lnTo>
                  <a:pt x="354" y="780"/>
                </a:lnTo>
                <a:lnTo>
                  <a:pt x="360" y="780"/>
                </a:lnTo>
                <a:lnTo>
                  <a:pt x="354" y="780"/>
                </a:lnTo>
                <a:lnTo>
                  <a:pt x="360" y="780"/>
                </a:lnTo>
                <a:lnTo>
                  <a:pt x="354" y="780"/>
                </a:lnTo>
                <a:lnTo>
                  <a:pt x="360" y="780"/>
                </a:lnTo>
                <a:lnTo>
                  <a:pt x="354" y="780"/>
                </a:lnTo>
                <a:lnTo>
                  <a:pt x="348" y="780"/>
                </a:lnTo>
                <a:lnTo>
                  <a:pt x="348" y="774"/>
                </a:lnTo>
                <a:lnTo>
                  <a:pt x="348" y="780"/>
                </a:lnTo>
                <a:lnTo>
                  <a:pt x="348" y="774"/>
                </a:lnTo>
                <a:lnTo>
                  <a:pt x="348" y="780"/>
                </a:lnTo>
                <a:lnTo>
                  <a:pt x="348" y="774"/>
                </a:lnTo>
                <a:close/>
                <a:moveTo>
                  <a:pt x="372" y="792"/>
                </a:moveTo>
                <a:lnTo>
                  <a:pt x="378" y="792"/>
                </a:lnTo>
                <a:lnTo>
                  <a:pt x="378" y="798"/>
                </a:lnTo>
                <a:lnTo>
                  <a:pt x="372" y="798"/>
                </a:lnTo>
                <a:lnTo>
                  <a:pt x="372" y="792"/>
                </a:lnTo>
                <a:close/>
                <a:moveTo>
                  <a:pt x="366" y="786"/>
                </a:moveTo>
                <a:lnTo>
                  <a:pt x="372" y="786"/>
                </a:lnTo>
                <a:lnTo>
                  <a:pt x="372" y="792"/>
                </a:lnTo>
                <a:lnTo>
                  <a:pt x="366" y="792"/>
                </a:lnTo>
                <a:lnTo>
                  <a:pt x="366" y="786"/>
                </a:lnTo>
                <a:close/>
                <a:moveTo>
                  <a:pt x="342" y="714"/>
                </a:moveTo>
                <a:lnTo>
                  <a:pt x="342" y="720"/>
                </a:lnTo>
                <a:lnTo>
                  <a:pt x="343" y="720"/>
                </a:lnTo>
                <a:lnTo>
                  <a:pt x="342" y="714"/>
                </a:lnTo>
                <a:close/>
                <a:moveTo>
                  <a:pt x="342" y="738"/>
                </a:moveTo>
                <a:lnTo>
                  <a:pt x="348" y="738"/>
                </a:lnTo>
                <a:lnTo>
                  <a:pt x="348" y="744"/>
                </a:lnTo>
                <a:lnTo>
                  <a:pt x="342" y="744"/>
                </a:lnTo>
                <a:lnTo>
                  <a:pt x="342" y="738"/>
                </a:lnTo>
                <a:close/>
                <a:moveTo>
                  <a:pt x="342" y="714"/>
                </a:moveTo>
                <a:lnTo>
                  <a:pt x="348" y="714"/>
                </a:lnTo>
                <a:lnTo>
                  <a:pt x="348" y="720"/>
                </a:lnTo>
                <a:lnTo>
                  <a:pt x="342" y="720"/>
                </a:lnTo>
                <a:lnTo>
                  <a:pt x="342" y="714"/>
                </a:lnTo>
                <a:close/>
                <a:moveTo>
                  <a:pt x="348" y="678"/>
                </a:moveTo>
                <a:lnTo>
                  <a:pt x="354" y="678"/>
                </a:lnTo>
                <a:lnTo>
                  <a:pt x="354" y="684"/>
                </a:lnTo>
                <a:lnTo>
                  <a:pt x="348" y="684"/>
                </a:lnTo>
                <a:lnTo>
                  <a:pt x="348" y="678"/>
                </a:lnTo>
                <a:close/>
                <a:moveTo>
                  <a:pt x="342" y="714"/>
                </a:moveTo>
                <a:lnTo>
                  <a:pt x="348" y="714"/>
                </a:lnTo>
                <a:lnTo>
                  <a:pt x="348" y="720"/>
                </a:lnTo>
                <a:lnTo>
                  <a:pt x="342" y="720"/>
                </a:lnTo>
                <a:lnTo>
                  <a:pt x="342" y="714"/>
                </a:lnTo>
                <a:close/>
                <a:moveTo>
                  <a:pt x="378" y="804"/>
                </a:moveTo>
                <a:lnTo>
                  <a:pt x="384" y="804"/>
                </a:lnTo>
                <a:lnTo>
                  <a:pt x="378" y="804"/>
                </a:lnTo>
                <a:close/>
                <a:moveTo>
                  <a:pt x="348" y="744"/>
                </a:moveTo>
                <a:lnTo>
                  <a:pt x="348" y="750"/>
                </a:lnTo>
                <a:lnTo>
                  <a:pt x="349" y="750"/>
                </a:lnTo>
                <a:lnTo>
                  <a:pt x="348" y="744"/>
                </a:lnTo>
                <a:close/>
                <a:moveTo>
                  <a:pt x="342" y="762"/>
                </a:moveTo>
                <a:lnTo>
                  <a:pt x="348" y="762"/>
                </a:lnTo>
                <a:lnTo>
                  <a:pt x="348" y="768"/>
                </a:lnTo>
                <a:lnTo>
                  <a:pt x="342" y="768"/>
                </a:lnTo>
                <a:lnTo>
                  <a:pt x="342" y="762"/>
                </a:lnTo>
                <a:close/>
                <a:moveTo>
                  <a:pt x="384" y="804"/>
                </a:moveTo>
                <a:lnTo>
                  <a:pt x="390" y="804"/>
                </a:lnTo>
                <a:lnTo>
                  <a:pt x="384" y="804"/>
                </a:lnTo>
                <a:close/>
                <a:moveTo>
                  <a:pt x="348" y="714"/>
                </a:moveTo>
                <a:lnTo>
                  <a:pt x="354" y="714"/>
                </a:lnTo>
                <a:lnTo>
                  <a:pt x="348" y="714"/>
                </a:lnTo>
                <a:close/>
                <a:moveTo>
                  <a:pt x="336" y="732"/>
                </a:moveTo>
                <a:lnTo>
                  <a:pt x="342" y="732"/>
                </a:lnTo>
                <a:lnTo>
                  <a:pt x="342" y="738"/>
                </a:lnTo>
                <a:lnTo>
                  <a:pt x="336" y="738"/>
                </a:lnTo>
                <a:lnTo>
                  <a:pt x="336" y="732"/>
                </a:lnTo>
                <a:close/>
                <a:moveTo>
                  <a:pt x="348" y="672"/>
                </a:moveTo>
                <a:lnTo>
                  <a:pt x="354" y="672"/>
                </a:lnTo>
                <a:lnTo>
                  <a:pt x="354" y="678"/>
                </a:lnTo>
                <a:lnTo>
                  <a:pt x="348" y="678"/>
                </a:lnTo>
                <a:lnTo>
                  <a:pt x="348" y="672"/>
                </a:lnTo>
                <a:close/>
                <a:moveTo>
                  <a:pt x="342" y="756"/>
                </a:moveTo>
                <a:lnTo>
                  <a:pt x="348" y="756"/>
                </a:lnTo>
                <a:lnTo>
                  <a:pt x="342" y="756"/>
                </a:lnTo>
                <a:close/>
                <a:moveTo>
                  <a:pt x="342" y="744"/>
                </a:moveTo>
                <a:lnTo>
                  <a:pt x="342" y="750"/>
                </a:lnTo>
                <a:lnTo>
                  <a:pt x="343" y="750"/>
                </a:lnTo>
                <a:lnTo>
                  <a:pt x="342" y="744"/>
                </a:lnTo>
                <a:close/>
                <a:moveTo>
                  <a:pt x="336" y="726"/>
                </a:moveTo>
                <a:lnTo>
                  <a:pt x="342" y="726"/>
                </a:lnTo>
                <a:lnTo>
                  <a:pt x="336" y="726"/>
                </a:lnTo>
                <a:close/>
                <a:moveTo>
                  <a:pt x="348" y="684"/>
                </a:moveTo>
                <a:lnTo>
                  <a:pt x="348" y="690"/>
                </a:lnTo>
                <a:lnTo>
                  <a:pt x="349" y="690"/>
                </a:lnTo>
                <a:lnTo>
                  <a:pt x="348" y="684"/>
                </a:lnTo>
                <a:close/>
                <a:moveTo>
                  <a:pt x="354" y="768"/>
                </a:moveTo>
                <a:lnTo>
                  <a:pt x="354" y="774"/>
                </a:lnTo>
                <a:lnTo>
                  <a:pt x="355" y="774"/>
                </a:lnTo>
                <a:lnTo>
                  <a:pt x="354" y="768"/>
                </a:lnTo>
                <a:close/>
                <a:moveTo>
                  <a:pt x="342" y="726"/>
                </a:moveTo>
                <a:lnTo>
                  <a:pt x="348" y="726"/>
                </a:lnTo>
                <a:lnTo>
                  <a:pt x="348" y="732"/>
                </a:lnTo>
                <a:lnTo>
                  <a:pt x="342" y="732"/>
                </a:lnTo>
                <a:lnTo>
                  <a:pt x="342" y="726"/>
                </a:lnTo>
                <a:close/>
                <a:moveTo>
                  <a:pt x="348" y="768"/>
                </a:moveTo>
                <a:lnTo>
                  <a:pt x="354" y="768"/>
                </a:lnTo>
                <a:lnTo>
                  <a:pt x="348" y="768"/>
                </a:lnTo>
                <a:close/>
                <a:moveTo>
                  <a:pt x="354" y="684"/>
                </a:moveTo>
                <a:lnTo>
                  <a:pt x="354" y="690"/>
                </a:lnTo>
                <a:lnTo>
                  <a:pt x="355" y="690"/>
                </a:lnTo>
                <a:lnTo>
                  <a:pt x="354" y="684"/>
                </a:lnTo>
                <a:close/>
                <a:moveTo>
                  <a:pt x="342" y="756"/>
                </a:moveTo>
                <a:lnTo>
                  <a:pt x="342" y="762"/>
                </a:lnTo>
                <a:lnTo>
                  <a:pt x="343" y="762"/>
                </a:lnTo>
                <a:lnTo>
                  <a:pt x="342" y="756"/>
                </a:lnTo>
                <a:close/>
                <a:moveTo>
                  <a:pt x="348" y="678"/>
                </a:moveTo>
                <a:lnTo>
                  <a:pt x="354" y="678"/>
                </a:lnTo>
                <a:lnTo>
                  <a:pt x="348" y="678"/>
                </a:lnTo>
                <a:close/>
                <a:moveTo>
                  <a:pt x="342" y="714"/>
                </a:moveTo>
                <a:lnTo>
                  <a:pt x="348" y="714"/>
                </a:lnTo>
                <a:lnTo>
                  <a:pt x="342" y="714"/>
                </a:lnTo>
                <a:close/>
                <a:moveTo>
                  <a:pt x="336" y="726"/>
                </a:moveTo>
                <a:lnTo>
                  <a:pt x="342" y="726"/>
                </a:lnTo>
                <a:lnTo>
                  <a:pt x="342" y="732"/>
                </a:lnTo>
                <a:lnTo>
                  <a:pt x="336" y="732"/>
                </a:lnTo>
                <a:lnTo>
                  <a:pt x="336" y="726"/>
                </a:lnTo>
                <a:close/>
                <a:moveTo>
                  <a:pt x="354" y="762"/>
                </a:moveTo>
                <a:lnTo>
                  <a:pt x="354" y="768"/>
                </a:lnTo>
                <a:lnTo>
                  <a:pt x="355" y="768"/>
                </a:lnTo>
                <a:lnTo>
                  <a:pt x="354" y="762"/>
                </a:lnTo>
                <a:close/>
                <a:moveTo>
                  <a:pt x="348" y="684"/>
                </a:moveTo>
                <a:lnTo>
                  <a:pt x="354" y="684"/>
                </a:lnTo>
                <a:lnTo>
                  <a:pt x="348" y="684"/>
                </a:lnTo>
                <a:close/>
                <a:moveTo>
                  <a:pt x="342" y="744"/>
                </a:moveTo>
                <a:lnTo>
                  <a:pt x="348" y="744"/>
                </a:lnTo>
                <a:lnTo>
                  <a:pt x="348" y="750"/>
                </a:lnTo>
                <a:lnTo>
                  <a:pt x="342" y="750"/>
                </a:lnTo>
                <a:lnTo>
                  <a:pt x="342" y="744"/>
                </a:lnTo>
                <a:close/>
                <a:moveTo>
                  <a:pt x="348" y="756"/>
                </a:moveTo>
                <a:lnTo>
                  <a:pt x="354" y="756"/>
                </a:lnTo>
                <a:lnTo>
                  <a:pt x="354" y="762"/>
                </a:lnTo>
                <a:lnTo>
                  <a:pt x="348" y="762"/>
                </a:lnTo>
                <a:lnTo>
                  <a:pt x="348" y="756"/>
                </a:lnTo>
                <a:close/>
                <a:moveTo>
                  <a:pt x="348" y="762"/>
                </a:moveTo>
                <a:lnTo>
                  <a:pt x="354" y="762"/>
                </a:lnTo>
                <a:lnTo>
                  <a:pt x="348" y="762"/>
                </a:lnTo>
                <a:close/>
                <a:moveTo>
                  <a:pt x="354" y="672"/>
                </a:moveTo>
                <a:lnTo>
                  <a:pt x="354" y="678"/>
                </a:lnTo>
                <a:lnTo>
                  <a:pt x="355" y="678"/>
                </a:lnTo>
                <a:lnTo>
                  <a:pt x="354" y="672"/>
                </a:lnTo>
                <a:close/>
                <a:moveTo>
                  <a:pt x="354" y="780"/>
                </a:moveTo>
                <a:lnTo>
                  <a:pt x="360" y="780"/>
                </a:lnTo>
                <a:lnTo>
                  <a:pt x="360" y="786"/>
                </a:lnTo>
                <a:lnTo>
                  <a:pt x="354" y="786"/>
                </a:lnTo>
                <a:lnTo>
                  <a:pt x="354" y="780"/>
                </a:lnTo>
                <a:close/>
                <a:moveTo>
                  <a:pt x="342" y="762"/>
                </a:moveTo>
                <a:lnTo>
                  <a:pt x="348" y="762"/>
                </a:lnTo>
                <a:lnTo>
                  <a:pt x="348" y="768"/>
                </a:lnTo>
                <a:lnTo>
                  <a:pt x="342" y="768"/>
                </a:lnTo>
                <a:lnTo>
                  <a:pt x="342" y="762"/>
                </a:lnTo>
                <a:close/>
                <a:moveTo>
                  <a:pt x="372" y="804"/>
                </a:moveTo>
                <a:lnTo>
                  <a:pt x="378" y="804"/>
                </a:lnTo>
                <a:lnTo>
                  <a:pt x="372" y="804"/>
                </a:lnTo>
                <a:close/>
                <a:moveTo>
                  <a:pt x="354" y="684"/>
                </a:moveTo>
                <a:lnTo>
                  <a:pt x="354" y="690"/>
                </a:lnTo>
                <a:lnTo>
                  <a:pt x="355" y="690"/>
                </a:lnTo>
                <a:lnTo>
                  <a:pt x="354" y="684"/>
                </a:lnTo>
                <a:close/>
                <a:moveTo>
                  <a:pt x="354" y="690"/>
                </a:moveTo>
                <a:lnTo>
                  <a:pt x="354" y="696"/>
                </a:lnTo>
                <a:lnTo>
                  <a:pt x="355" y="696"/>
                </a:lnTo>
                <a:lnTo>
                  <a:pt x="354" y="690"/>
                </a:lnTo>
                <a:close/>
                <a:moveTo>
                  <a:pt x="348" y="714"/>
                </a:moveTo>
                <a:lnTo>
                  <a:pt x="348" y="720"/>
                </a:lnTo>
                <a:lnTo>
                  <a:pt x="349" y="720"/>
                </a:lnTo>
                <a:lnTo>
                  <a:pt x="348" y="714"/>
                </a:lnTo>
                <a:close/>
                <a:moveTo>
                  <a:pt x="402" y="810"/>
                </a:moveTo>
                <a:lnTo>
                  <a:pt x="408" y="810"/>
                </a:lnTo>
                <a:lnTo>
                  <a:pt x="408" y="816"/>
                </a:lnTo>
                <a:lnTo>
                  <a:pt x="402" y="816"/>
                </a:lnTo>
                <a:lnTo>
                  <a:pt x="402" y="810"/>
                </a:lnTo>
                <a:close/>
                <a:moveTo>
                  <a:pt x="342" y="720"/>
                </a:moveTo>
                <a:lnTo>
                  <a:pt x="342" y="726"/>
                </a:lnTo>
                <a:lnTo>
                  <a:pt x="343" y="726"/>
                </a:lnTo>
                <a:lnTo>
                  <a:pt x="342" y="720"/>
                </a:lnTo>
                <a:close/>
                <a:moveTo>
                  <a:pt x="348" y="666"/>
                </a:moveTo>
                <a:lnTo>
                  <a:pt x="354" y="666"/>
                </a:lnTo>
                <a:lnTo>
                  <a:pt x="348" y="666"/>
                </a:lnTo>
                <a:close/>
                <a:moveTo>
                  <a:pt x="342" y="714"/>
                </a:moveTo>
                <a:lnTo>
                  <a:pt x="348" y="714"/>
                </a:lnTo>
                <a:lnTo>
                  <a:pt x="342" y="714"/>
                </a:lnTo>
                <a:close/>
                <a:moveTo>
                  <a:pt x="342" y="708"/>
                </a:moveTo>
                <a:lnTo>
                  <a:pt x="342" y="714"/>
                </a:lnTo>
                <a:lnTo>
                  <a:pt x="343" y="714"/>
                </a:lnTo>
                <a:lnTo>
                  <a:pt x="342" y="708"/>
                </a:lnTo>
                <a:close/>
                <a:moveTo>
                  <a:pt x="342" y="720"/>
                </a:moveTo>
                <a:lnTo>
                  <a:pt x="342" y="726"/>
                </a:lnTo>
                <a:lnTo>
                  <a:pt x="343" y="726"/>
                </a:lnTo>
                <a:lnTo>
                  <a:pt x="342" y="720"/>
                </a:lnTo>
                <a:close/>
                <a:moveTo>
                  <a:pt x="348" y="750"/>
                </a:moveTo>
                <a:lnTo>
                  <a:pt x="348" y="756"/>
                </a:lnTo>
                <a:lnTo>
                  <a:pt x="349" y="756"/>
                </a:lnTo>
                <a:lnTo>
                  <a:pt x="348" y="750"/>
                </a:lnTo>
                <a:close/>
                <a:moveTo>
                  <a:pt x="348" y="660"/>
                </a:moveTo>
                <a:lnTo>
                  <a:pt x="348" y="666"/>
                </a:lnTo>
                <a:lnTo>
                  <a:pt x="349" y="666"/>
                </a:lnTo>
                <a:lnTo>
                  <a:pt x="348" y="660"/>
                </a:lnTo>
                <a:close/>
                <a:moveTo>
                  <a:pt x="348" y="750"/>
                </a:moveTo>
                <a:lnTo>
                  <a:pt x="348" y="756"/>
                </a:lnTo>
                <a:lnTo>
                  <a:pt x="349" y="756"/>
                </a:lnTo>
                <a:lnTo>
                  <a:pt x="348" y="750"/>
                </a:lnTo>
                <a:close/>
                <a:moveTo>
                  <a:pt x="360" y="762"/>
                </a:moveTo>
                <a:lnTo>
                  <a:pt x="360" y="768"/>
                </a:lnTo>
                <a:lnTo>
                  <a:pt x="361" y="768"/>
                </a:lnTo>
                <a:lnTo>
                  <a:pt x="360" y="762"/>
                </a:lnTo>
                <a:close/>
                <a:moveTo>
                  <a:pt x="342" y="768"/>
                </a:moveTo>
                <a:lnTo>
                  <a:pt x="348" y="768"/>
                </a:lnTo>
                <a:lnTo>
                  <a:pt x="342" y="768"/>
                </a:lnTo>
                <a:close/>
                <a:moveTo>
                  <a:pt x="378" y="792"/>
                </a:moveTo>
                <a:lnTo>
                  <a:pt x="384" y="792"/>
                </a:lnTo>
                <a:lnTo>
                  <a:pt x="378" y="792"/>
                </a:lnTo>
                <a:close/>
                <a:moveTo>
                  <a:pt x="348" y="684"/>
                </a:moveTo>
                <a:lnTo>
                  <a:pt x="348" y="690"/>
                </a:lnTo>
                <a:lnTo>
                  <a:pt x="349" y="690"/>
                </a:lnTo>
                <a:lnTo>
                  <a:pt x="348" y="684"/>
                </a:lnTo>
                <a:close/>
                <a:moveTo>
                  <a:pt x="378" y="804"/>
                </a:moveTo>
                <a:lnTo>
                  <a:pt x="384" y="804"/>
                </a:lnTo>
                <a:lnTo>
                  <a:pt x="378" y="804"/>
                </a:lnTo>
                <a:close/>
                <a:moveTo>
                  <a:pt x="348" y="762"/>
                </a:moveTo>
                <a:lnTo>
                  <a:pt x="348" y="768"/>
                </a:lnTo>
                <a:lnTo>
                  <a:pt x="349" y="768"/>
                </a:lnTo>
                <a:lnTo>
                  <a:pt x="348" y="762"/>
                </a:lnTo>
                <a:close/>
                <a:moveTo>
                  <a:pt x="354" y="792"/>
                </a:moveTo>
                <a:lnTo>
                  <a:pt x="360" y="792"/>
                </a:lnTo>
                <a:lnTo>
                  <a:pt x="354" y="792"/>
                </a:lnTo>
                <a:close/>
                <a:moveTo>
                  <a:pt x="408" y="804"/>
                </a:moveTo>
                <a:lnTo>
                  <a:pt x="414" y="804"/>
                </a:lnTo>
                <a:lnTo>
                  <a:pt x="414" y="810"/>
                </a:lnTo>
                <a:lnTo>
                  <a:pt x="408" y="810"/>
                </a:lnTo>
                <a:lnTo>
                  <a:pt x="408" y="804"/>
                </a:lnTo>
                <a:close/>
                <a:moveTo>
                  <a:pt x="342" y="720"/>
                </a:moveTo>
                <a:lnTo>
                  <a:pt x="348" y="720"/>
                </a:lnTo>
                <a:lnTo>
                  <a:pt x="342" y="720"/>
                </a:lnTo>
                <a:close/>
                <a:moveTo>
                  <a:pt x="72" y="498"/>
                </a:moveTo>
                <a:lnTo>
                  <a:pt x="72" y="504"/>
                </a:lnTo>
                <a:lnTo>
                  <a:pt x="73" y="504"/>
                </a:lnTo>
                <a:lnTo>
                  <a:pt x="72" y="498"/>
                </a:lnTo>
                <a:close/>
                <a:moveTo>
                  <a:pt x="348" y="756"/>
                </a:moveTo>
                <a:lnTo>
                  <a:pt x="354" y="756"/>
                </a:lnTo>
                <a:lnTo>
                  <a:pt x="348" y="756"/>
                </a:lnTo>
                <a:close/>
                <a:moveTo>
                  <a:pt x="348" y="720"/>
                </a:moveTo>
                <a:lnTo>
                  <a:pt x="354" y="720"/>
                </a:lnTo>
                <a:lnTo>
                  <a:pt x="348" y="720"/>
                </a:lnTo>
                <a:close/>
                <a:moveTo>
                  <a:pt x="348" y="672"/>
                </a:moveTo>
                <a:lnTo>
                  <a:pt x="354" y="672"/>
                </a:lnTo>
                <a:lnTo>
                  <a:pt x="348" y="672"/>
                </a:lnTo>
                <a:close/>
                <a:moveTo>
                  <a:pt x="348" y="672"/>
                </a:moveTo>
                <a:lnTo>
                  <a:pt x="354" y="672"/>
                </a:lnTo>
                <a:lnTo>
                  <a:pt x="348" y="672"/>
                </a:lnTo>
                <a:close/>
                <a:moveTo>
                  <a:pt x="378" y="792"/>
                </a:moveTo>
                <a:lnTo>
                  <a:pt x="384" y="792"/>
                </a:lnTo>
                <a:lnTo>
                  <a:pt x="378" y="792"/>
                </a:lnTo>
                <a:close/>
                <a:moveTo>
                  <a:pt x="354" y="666"/>
                </a:moveTo>
                <a:lnTo>
                  <a:pt x="354" y="672"/>
                </a:lnTo>
                <a:lnTo>
                  <a:pt x="355" y="672"/>
                </a:lnTo>
                <a:lnTo>
                  <a:pt x="354" y="666"/>
                </a:lnTo>
                <a:close/>
                <a:moveTo>
                  <a:pt x="354" y="648"/>
                </a:moveTo>
                <a:lnTo>
                  <a:pt x="354" y="654"/>
                </a:lnTo>
                <a:lnTo>
                  <a:pt x="355" y="654"/>
                </a:lnTo>
                <a:lnTo>
                  <a:pt x="354" y="648"/>
                </a:lnTo>
                <a:close/>
                <a:moveTo>
                  <a:pt x="348" y="690"/>
                </a:moveTo>
                <a:lnTo>
                  <a:pt x="354" y="690"/>
                </a:lnTo>
                <a:lnTo>
                  <a:pt x="348" y="690"/>
                </a:lnTo>
                <a:close/>
                <a:moveTo>
                  <a:pt x="348" y="672"/>
                </a:moveTo>
                <a:lnTo>
                  <a:pt x="348" y="678"/>
                </a:lnTo>
                <a:lnTo>
                  <a:pt x="349" y="678"/>
                </a:lnTo>
                <a:lnTo>
                  <a:pt x="348" y="672"/>
                </a:lnTo>
                <a:close/>
                <a:moveTo>
                  <a:pt x="348" y="678"/>
                </a:moveTo>
                <a:lnTo>
                  <a:pt x="354" y="678"/>
                </a:lnTo>
                <a:lnTo>
                  <a:pt x="348" y="678"/>
                </a:lnTo>
                <a:close/>
                <a:moveTo>
                  <a:pt x="342" y="744"/>
                </a:moveTo>
                <a:lnTo>
                  <a:pt x="342" y="750"/>
                </a:lnTo>
                <a:lnTo>
                  <a:pt x="343" y="750"/>
                </a:lnTo>
                <a:lnTo>
                  <a:pt x="342" y="744"/>
                </a:lnTo>
                <a:close/>
                <a:moveTo>
                  <a:pt x="348" y="678"/>
                </a:moveTo>
                <a:lnTo>
                  <a:pt x="348" y="684"/>
                </a:lnTo>
                <a:lnTo>
                  <a:pt x="349" y="684"/>
                </a:lnTo>
                <a:lnTo>
                  <a:pt x="348" y="678"/>
                </a:lnTo>
                <a:close/>
                <a:moveTo>
                  <a:pt x="354" y="780"/>
                </a:moveTo>
                <a:lnTo>
                  <a:pt x="354" y="786"/>
                </a:lnTo>
                <a:lnTo>
                  <a:pt x="355" y="786"/>
                </a:lnTo>
                <a:lnTo>
                  <a:pt x="354" y="780"/>
                </a:lnTo>
                <a:close/>
                <a:moveTo>
                  <a:pt x="342" y="708"/>
                </a:moveTo>
                <a:lnTo>
                  <a:pt x="348" y="708"/>
                </a:lnTo>
                <a:lnTo>
                  <a:pt x="348" y="714"/>
                </a:lnTo>
                <a:lnTo>
                  <a:pt x="342" y="714"/>
                </a:lnTo>
                <a:lnTo>
                  <a:pt x="342" y="708"/>
                </a:lnTo>
                <a:close/>
                <a:moveTo>
                  <a:pt x="348" y="762"/>
                </a:moveTo>
                <a:lnTo>
                  <a:pt x="348" y="768"/>
                </a:lnTo>
                <a:lnTo>
                  <a:pt x="349" y="768"/>
                </a:lnTo>
                <a:lnTo>
                  <a:pt x="348" y="762"/>
                </a:lnTo>
                <a:close/>
                <a:moveTo>
                  <a:pt x="342" y="750"/>
                </a:moveTo>
                <a:lnTo>
                  <a:pt x="348" y="750"/>
                </a:lnTo>
                <a:lnTo>
                  <a:pt x="348" y="756"/>
                </a:lnTo>
                <a:lnTo>
                  <a:pt x="342" y="756"/>
                </a:lnTo>
                <a:lnTo>
                  <a:pt x="342" y="750"/>
                </a:lnTo>
                <a:close/>
                <a:moveTo>
                  <a:pt x="366" y="792"/>
                </a:moveTo>
                <a:lnTo>
                  <a:pt x="366" y="798"/>
                </a:lnTo>
                <a:lnTo>
                  <a:pt x="367" y="798"/>
                </a:lnTo>
                <a:lnTo>
                  <a:pt x="366" y="792"/>
                </a:lnTo>
                <a:close/>
                <a:moveTo>
                  <a:pt x="336" y="726"/>
                </a:moveTo>
                <a:lnTo>
                  <a:pt x="342" y="726"/>
                </a:lnTo>
                <a:lnTo>
                  <a:pt x="336" y="726"/>
                </a:lnTo>
                <a:close/>
                <a:moveTo>
                  <a:pt x="366" y="798"/>
                </a:moveTo>
                <a:lnTo>
                  <a:pt x="372" y="798"/>
                </a:lnTo>
                <a:lnTo>
                  <a:pt x="366" y="798"/>
                </a:lnTo>
                <a:close/>
                <a:moveTo>
                  <a:pt x="348" y="672"/>
                </a:moveTo>
                <a:lnTo>
                  <a:pt x="348" y="678"/>
                </a:lnTo>
                <a:lnTo>
                  <a:pt x="349" y="678"/>
                </a:lnTo>
                <a:lnTo>
                  <a:pt x="348" y="672"/>
                </a:lnTo>
                <a:close/>
                <a:moveTo>
                  <a:pt x="378" y="804"/>
                </a:moveTo>
                <a:lnTo>
                  <a:pt x="384" y="804"/>
                </a:lnTo>
                <a:lnTo>
                  <a:pt x="378" y="804"/>
                </a:lnTo>
                <a:close/>
                <a:moveTo>
                  <a:pt x="348" y="780"/>
                </a:moveTo>
                <a:lnTo>
                  <a:pt x="354" y="780"/>
                </a:lnTo>
                <a:lnTo>
                  <a:pt x="348" y="780"/>
                </a:lnTo>
                <a:close/>
                <a:moveTo>
                  <a:pt x="402" y="816"/>
                </a:moveTo>
                <a:lnTo>
                  <a:pt x="408" y="816"/>
                </a:lnTo>
                <a:lnTo>
                  <a:pt x="402" y="816"/>
                </a:lnTo>
                <a:close/>
                <a:moveTo>
                  <a:pt x="348" y="750"/>
                </a:moveTo>
                <a:lnTo>
                  <a:pt x="348" y="756"/>
                </a:lnTo>
                <a:lnTo>
                  <a:pt x="349" y="756"/>
                </a:lnTo>
                <a:lnTo>
                  <a:pt x="348" y="750"/>
                </a:lnTo>
                <a:close/>
                <a:moveTo>
                  <a:pt x="354" y="654"/>
                </a:moveTo>
                <a:lnTo>
                  <a:pt x="360" y="654"/>
                </a:lnTo>
                <a:lnTo>
                  <a:pt x="360" y="660"/>
                </a:lnTo>
                <a:lnTo>
                  <a:pt x="354" y="660"/>
                </a:lnTo>
                <a:lnTo>
                  <a:pt x="354" y="654"/>
                </a:lnTo>
                <a:close/>
                <a:moveTo>
                  <a:pt x="348" y="762"/>
                </a:moveTo>
                <a:lnTo>
                  <a:pt x="354" y="762"/>
                </a:lnTo>
                <a:lnTo>
                  <a:pt x="354" y="768"/>
                </a:lnTo>
                <a:lnTo>
                  <a:pt x="348" y="768"/>
                </a:lnTo>
                <a:lnTo>
                  <a:pt x="348" y="762"/>
                </a:lnTo>
                <a:close/>
                <a:moveTo>
                  <a:pt x="342" y="756"/>
                </a:moveTo>
                <a:lnTo>
                  <a:pt x="348" y="756"/>
                </a:lnTo>
                <a:lnTo>
                  <a:pt x="342" y="756"/>
                </a:lnTo>
                <a:close/>
                <a:moveTo>
                  <a:pt x="342" y="756"/>
                </a:moveTo>
                <a:lnTo>
                  <a:pt x="348" y="756"/>
                </a:lnTo>
                <a:lnTo>
                  <a:pt x="342" y="756"/>
                </a:lnTo>
                <a:close/>
                <a:moveTo>
                  <a:pt x="348" y="684"/>
                </a:moveTo>
                <a:lnTo>
                  <a:pt x="348" y="690"/>
                </a:lnTo>
                <a:lnTo>
                  <a:pt x="349" y="690"/>
                </a:lnTo>
                <a:lnTo>
                  <a:pt x="348" y="684"/>
                </a:lnTo>
                <a:close/>
                <a:moveTo>
                  <a:pt x="402" y="810"/>
                </a:moveTo>
                <a:lnTo>
                  <a:pt x="402" y="816"/>
                </a:lnTo>
                <a:lnTo>
                  <a:pt x="403" y="816"/>
                </a:lnTo>
                <a:lnTo>
                  <a:pt x="402" y="810"/>
                </a:lnTo>
                <a:close/>
                <a:moveTo>
                  <a:pt x="384" y="810"/>
                </a:moveTo>
                <a:lnTo>
                  <a:pt x="390" y="810"/>
                </a:lnTo>
                <a:lnTo>
                  <a:pt x="384" y="810"/>
                </a:lnTo>
                <a:close/>
                <a:moveTo>
                  <a:pt x="348" y="672"/>
                </a:moveTo>
                <a:lnTo>
                  <a:pt x="354" y="672"/>
                </a:lnTo>
                <a:lnTo>
                  <a:pt x="348" y="672"/>
                </a:lnTo>
                <a:close/>
                <a:moveTo>
                  <a:pt x="360" y="786"/>
                </a:moveTo>
                <a:lnTo>
                  <a:pt x="360" y="792"/>
                </a:lnTo>
                <a:lnTo>
                  <a:pt x="361" y="792"/>
                </a:lnTo>
                <a:lnTo>
                  <a:pt x="360" y="786"/>
                </a:lnTo>
                <a:close/>
                <a:moveTo>
                  <a:pt x="354" y="678"/>
                </a:moveTo>
                <a:lnTo>
                  <a:pt x="360" y="678"/>
                </a:lnTo>
                <a:lnTo>
                  <a:pt x="354" y="678"/>
                </a:lnTo>
                <a:close/>
                <a:moveTo>
                  <a:pt x="342" y="756"/>
                </a:moveTo>
                <a:lnTo>
                  <a:pt x="348" y="756"/>
                </a:lnTo>
                <a:lnTo>
                  <a:pt x="342" y="756"/>
                </a:lnTo>
                <a:close/>
                <a:moveTo>
                  <a:pt x="366" y="792"/>
                </a:moveTo>
                <a:lnTo>
                  <a:pt x="366" y="798"/>
                </a:lnTo>
                <a:lnTo>
                  <a:pt x="367" y="798"/>
                </a:lnTo>
                <a:lnTo>
                  <a:pt x="366" y="792"/>
                </a:lnTo>
                <a:close/>
                <a:moveTo>
                  <a:pt x="354" y="684"/>
                </a:moveTo>
                <a:lnTo>
                  <a:pt x="354" y="690"/>
                </a:lnTo>
                <a:lnTo>
                  <a:pt x="355" y="690"/>
                </a:lnTo>
                <a:lnTo>
                  <a:pt x="354" y="684"/>
                </a:lnTo>
                <a:close/>
                <a:moveTo>
                  <a:pt x="348" y="672"/>
                </a:moveTo>
                <a:lnTo>
                  <a:pt x="354" y="672"/>
                </a:lnTo>
                <a:lnTo>
                  <a:pt x="348" y="672"/>
                </a:lnTo>
                <a:close/>
                <a:moveTo>
                  <a:pt x="348" y="774"/>
                </a:moveTo>
                <a:lnTo>
                  <a:pt x="354" y="774"/>
                </a:lnTo>
                <a:lnTo>
                  <a:pt x="348" y="774"/>
                </a:lnTo>
                <a:close/>
                <a:moveTo>
                  <a:pt x="372" y="804"/>
                </a:moveTo>
                <a:lnTo>
                  <a:pt x="378" y="804"/>
                </a:lnTo>
                <a:lnTo>
                  <a:pt x="372" y="804"/>
                </a:lnTo>
                <a:close/>
                <a:moveTo>
                  <a:pt x="342" y="720"/>
                </a:moveTo>
                <a:lnTo>
                  <a:pt x="342" y="726"/>
                </a:lnTo>
                <a:lnTo>
                  <a:pt x="343" y="726"/>
                </a:lnTo>
                <a:lnTo>
                  <a:pt x="342" y="720"/>
                </a:lnTo>
                <a:close/>
                <a:moveTo>
                  <a:pt x="348" y="762"/>
                </a:moveTo>
                <a:lnTo>
                  <a:pt x="348" y="768"/>
                </a:lnTo>
                <a:lnTo>
                  <a:pt x="349" y="768"/>
                </a:lnTo>
                <a:lnTo>
                  <a:pt x="348" y="762"/>
                </a:lnTo>
                <a:close/>
                <a:moveTo>
                  <a:pt x="348" y="672"/>
                </a:moveTo>
                <a:lnTo>
                  <a:pt x="354" y="672"/>
                </a:lnTo>
                <a:lnTo>
                  <a:pt x="348" y="672"/>
                </a:lnTo>
                <a:close/>
                <a:moveTo>
                  <a:pt x="354" y="648"/>
                </a:moveTo>
                <a:lnTo>
                  <a:pt x="360" y="648"/>
                </a:lnTo>
                <a:lnTo>
                  <a:pt x="354" y="648"/>
                </a:lnTo>
                <a:close/>
                <a:moveTo>
                  <a:pt x="354" y="762"/>
                </a:moveTo>
                <a:lnTo>
                  <a:pt x="354" y="768"/>
                </a:lnTo>
                <a:lnTo>
                  <a:pt x="355" y="768"/>
                </a:lnTo>
                <a:lnTo>
                  <a:pt x="354" y="762"/>
                </a:lnTo>
                <a:close/>
                <a:moveTo>
                  <a:pt x="348" y="774"/>
                </a:moveTo>
                <a:lnTo>
                  <a:pt x="354" y="774"/>
                </a:lnTo>
                <a:lnTo>
                  <a:pt x="348" y="774"/>
                </a:lnTo>
                <a:close/>
                <a:moveTo>
                  <a:pt x="348" y="684"/>
                </a:moveTo>
                <a:lnTo>
                  <a:pt x="354" y="684"/>
                </a:lnTo>
                <a:lnTo>
                  <a:pt x="348" y="684"/>
                </a:lnTo>
                <a:close/>
                <a:moveTo>
                  <a:pt x="342" y="744"/>
                </a:moveTo>
                <a:lnTo>
                  <a:pt x="348" y="744"/>
                </a:lnTo>
                <a:lnTo>
                  <a:pt x="342" y="744"/>
                </a:lnTo>
                <a:close/>
                <a:moveTo>
                  <a:pt x="348" y="666"/>
                </a:moveTo>
                <a:lnTo>
                  <a:pt x="348" y="672"/>
                </a:lnTo>
                <a:lnTo>
                  <a:pt x="349" y="672"/>
                </a:lnTo>
                <a:lnTo>
                  <a:pt x="348" y="666"/>
                </a:lnTo>
                <a:close/>
                <a:moveTo>
                  <a:pt x="342" y="696"/>
                </a:moveTo>
                <a:lnTo>
                  <a:pt x="342" y="702"/>
                </a:lnTo>
                <a:lnTo>
                  <a:pt x="343" y="702"/>
                </a:lnTo>
                <a:lnTo>
                  <a:pt x="342" y="696"/>
                </a:lnTo>
                <a:close/>
                <a:moveTo>
                  <a:pt x="354" y="768"/>
                </a:moveTo>
                <a:lnTo>
                  <a:pt x="354" y="774"/>
                </a:lnTo>
                <a:lnTo>
                  <a:pt x="355" y="774"/>
                </a:lnTo>
                <a:lnTo>
                  <a:pt x="354" y="768"/>
                </a:lnTo>
                <a:close/>
                <a:moveTo>
                  <a:pt x="354" y="672"/>
                </a:moveTo>
                <a:lnTo>
                  <a:pt x="354" y="678"/>
                </a:lnTo>
                <a:lnTo>
                  <a:pt x="355" y="678"/>
                </a:lnTo>
                <a:lnTo>
                  <a:pt x="354" y="672"/>
                </a:lnTo>
                <a:close/>
                <a:moveTo>
                  <a:pt x="354" y="684"/>
                </a:moveTo>
                <a:lnTo>
                  <a:pt x="360" y="684"/>
                </a:lnTo>
                <a:lnTo>
                  <a:pt x="354" y="684"/>
                </a:lnTo>
                <a:close/>
                <a:moveTo>
                  <a:pt x="372" y="804"/>
                </a:moveTo>
                <a:lnTo>
                  <a:pt x="378" y="804"/>
                </a:lnTo>
                <a:lnTo>
                  <a:pt x="372" y="804"/>
                </a:lnTo>
                <a:close/>
                <a:moveTo>
                  <a:pt x="342" y="738"/>
                </a:moveTo>
                <a:lnTo>
                  <a:pt x="342" y="744"/>
                </a:lnTo>
                <a:lnTo>
                  <a:pt x="343" y="744"/>
                </a:lnTo>
                <a:lnTo>
                  <a:pt x="342" y="738"/>
                </a:lnTo>
                <a:close/>
                <a:moveTo>
                  <a:pt x="348" y="762"/>
                </a:moveTo>
                <a:lnTo>
                  <a:pt x="348" y="768"/>
                </a:lnTo>
                <a:lnTo>
                  <a:pt x="349" y="768"/>
                </a:lnTo>
                <a:lnTo>
                  <a:pt x="348" y="762"/>
                </a:lnTo>
                <a:close/>
                <a:moveTo>
                  <a:pt x="384" y="804"/>
                </a:moveTo>
                <a:lnTo>
                  <a:pt x="384" y="810"/>
                </a:lnTo>
                <a:lnTo>
                  <a:pt x="385" y="810"/>
                </a:lnTo>
                <a:lnTo>
                  <a:pt x="384" y="804"/>
                </a:lnTo>
                <a:close/>
                <a:moveTo>
                  <a:pt x="390" y="810"/>
                </a:moveTo>
                <a:lnTo>
                  <a:pt x="396" y="810"/>
                </a:lnTo>
                <a:lnTo>
                  <a:pt x="390" y="810"/>
                </a:lnTo>
                <a:close/>
                <a:moveTo>
                  <a:pt x="342" y="696"/>
                </a:moveTo>
                <a:lnTo>
                  <a:pt x="342" y="702"/>
                </a:lnTo>
                <a:lnTo>
                  <a:pt x="343" y="702"/>
                </a:lnTo>
                <a:lnTo>
                  <a:pt x="342" y="696"/>
                </a:lnTo>
                <a:close/>
                <a:moveTo>
                  <a:pt x="402" y="804"/>
                </a:moveTo>
                <a:lnTo>
                  <a:pt x="402" y="810"/>
                </a:lnTo>
                <a:lnTo>
                  <a:pt x="403" y="810"/>
                </a:lnTo>
                <a:lnTo>
                  <a:pt x="402" y="804"/>
                </a:lnTo>
                <a:close/>
                <a:moveTo>
                  <a:pt x="348" y="684"/>
                </a:moveTo>
                <a:lnTo>
                  <a:pt x="348" y="690"/>
                </a:lnTo>
                <a:lnTo>
                  <a:pt x="349" y="690"/>
                </a:lnTo>
                <a:lnTo>
                  <a:pt x="348" y="684"/>
                </a:lnTo>
                <a:close/>
                <a:moveTo>
                  <a:pt x="360" y="792"/>
                </a:moveTo>
                <a:lnTo>
                  <a:pt x="366" y="792"/>
                </a:lnTo>
                <a:lnTo>
                  <a:pt x="360" y="792"/>
                </a:lnTo>
                <a:close/>
                <a:moveTo>
                  <a:pt x="342" y="756"/>
                </a:moveTo>
                <a:lnTo>
                  <a:pt x="348" y="756"/>
                </a:lnTo>
                <a:lnTo>
                  <a:pt x="342" y="756"/>
                </a:lnTo>
                <a:close/>
                <a:moveTo>
                  <a:pt x="378" y="804"/>
                </a:moveTo>
                <a:lnTo>
                  <a:pt x="384" y="804"/>
                </a:lnTo>
                <a:lnTo>
                  <a:pt x="378" y="804"/>
                </a:lnTo>
                <a:close/>
                <a:moveTo>
                  <a:pt x="348" y="714"/>
                </a:moveTo>
                <a:lnTo>
                  <a:pt x="348" y="720"/>
                </a:lnTo>
                <a:lnTo>
                  <a:pt x="349" y="720"/>
                </a:lnTo>
                <a:lnTo>
                  <a:pt x="348" y="714"/>
                </a:lnTo>
                <a:close/>
                <a:moveTo>
                  <a:pt x="342" y="768"/>
                </a:moveTo>
                <a:lnTo>
                  <a:pt x="348" y="768"/>
                </a:lnTo>
                <a:lnTo>
                  <a:pt x="342" y="768"/>
                </a:lnTo>
                <a:close/>
                <a:moveTo>
                  <a:pt x="360" y="774"/>
                </a:moveTo>
                <a:lnTo>
                  <a:pt x="366" y="774"/>
                </a:lnTo>
                <a:lnTo>
                  <a:pt x="360" y="774"/>
                </a:lnTo>
                <a:close/>
                <a:moveTo>
                  <a:pt x="366" y="792"/>
                </a:moveTo>
                <a:lnTo>
                  <a:pt x="372" y="792"/>
                </a:lnTo>
                <a:lnTo>
                  <a:pt x="366" y="792"/>
                </a:lnTo>
                <a:close/>
                <a:moveTo>
                  <a:pt x="348" y="768"/>
                </a:moveTo>
                <a:lnTo>
                  <a:pt x="348" y="774"/>
                </a:lnTo>
                <a:lnTo>
                  <a:pt x="349" y="774"/>
                </a:lnTo>
                <a:lnTo>
                  <a:pt x="348" y="768"/>
                </a:lnTo>
                <a:close/>
                <a:moveTo>
                  <a:pt x="366" y="798"/>
                </a:moveTo>
                <a:lnTo>
                  <a:pt x="372" y="798"/>
                </a:lnTo>
                <a:lnTo>
                  <a:pt x="366" y="798"/>
                </a:lnTo>
                <a:close/>
                <a:moveTo>
                  <a:pt x="348" y="666"/>
                </a:moveTo>
                <a:lnTo>
                  <a:pt x="354" y="666"/>
                </a:lnTo>
                <a:lnTo>
                  <a:pt x="354" y="672"/>
                </a:lnTo>
                <a:lnTo>
                  <a:pt x="348" y="672"/>
                </a:lnTo>
                <a:lnTo>
                  <a:pt x="348" y="666"/>
                </a:lnTo>
                <a:close/>
                <a:moveTo>
                  <a:pt x="354" y="780"/>
                </a:moveTo>
                <a:lnTo>
                  <a:pt x="360" y="780"/>
                </a:lnTo>
                <a:lnTo>
                  <a:pt x="354" y="780"/>
                </a:lnTo>
                <a:close/>
                <a:moveTo>
                  <a:pt x="360" y="642"/>
                </a:moveTo>
                <a:lnTo>
                  <a:pt x="360" y="648"/>
                </a:lnTo>
                <a:lnTo>
                  <a:pt x="361" y="648"/>
                </a:lnTo>
                <a:lnTo>
                  <a:pt x="360" y="642"/>
                </a:lnTo>
                <a:close/>
                <a:moveTo>
                  <a:pt x="360" y="792"/>
                </a:moveTo>
                <a:lnTo>
                  <a:pt x="366" y="792"/>
                </a:lnTo>
                <a:lnTo>
                  <a:pt x="360" y="792"/>
                </a:lnTo>
                <a:close/>
                <a:moveTo>
                  <a:pt x="348" y="750"/>
                </a:moveTo>
                <a:lnTo>
                  <a:pt x="348" y="756"/>
                </a:lnTo>
                <a:lnTo>
                  <a:pt x="349" y="756"/>
                </a:lnTo>
                <a:lnTo>
                  <a:pt x="348" y="750"/>
                </a:lnTo>
                <a:close/>
                <a:moveTo>
                  <a:pt x="360" y="786"/>
                </a:moveTo>
                <a:lnTo>
                  <a:pt x="360" y="792"/>
                </a:lnTo>
                <a:lnTo>
                  <a:pt x="361" y="792"/>
                </a:lnTo>
                <a:lnTo>
                  <a:pt x="360" y="786"/>
                </a:lnTo>
                <a:close/>
                <a:moveTo>
                  <a:pt x="372" y="792"/>
                </a:moveTo>
                <a:lnTo>
                  <a:pt x="372" y="798"/>
                </a:lnTo>
                <a:lnTo>
                  <a:pt x="373" y="798"/>
                </a:lnTo>
                <a:lnTo>
                  <a:pt x="372" y="792"/>
                </a:lnTo>
                <a:close/>
                <a:moveTo>
                  <a:pt x="360" y="642"/>
                </a:moveTo>
                <a:lnTo>
                  <a:pt x="360" y="648"/>
                </a:lnTo>
                <a:lnTo>
                  <a:pt x="361" y="648"/>
                </a:lnTo>
                <a:lnTo>
                  <a:pt x="360" y="642"/>
                </a:lnTo>
                <a:close/>
                <a:moveTo>
                  <a:pt x="348" y="666"/>
                </a:moveTo>
                <a:lnTo>
                  <a:pt x="354" y="666"/>
                </a:lnTo>
                <a:lnTo>
                  <a:pt x="348" y="666"/>
                </a:lnTo>
                <a:close/>
                <a:moveTo>
                  <a:pt x="366" y="786"/>
                </a:moveTo>
                <a:lnTo>
                  <a:pt x="366" y="792"/>
                </a:lnTo>
                <a:lnTo>
                  <a:pt x="367" y="792"/>
                </a:lnTo>
                <a:lnTo>
                  <a:pt x="366" y="786"/>
                </a:lnTo>
                <a:close/>
                <a:moveTo>
                  <a:pt x="348" y="684"/>
                </a:moveTo>
                <a:lnTo>
                  <a:pt x="354" y="684"/>
                </a:lnTo>
                <a:lnTo>
                  <a:pt x="348" y="684"/>
                </a:lnTo>
                <a:close/>
                <a:moveTo>
                  <a:pt x="348" y="756"/>
                </a:moveTo>
                <a:lnTo>
                  <a:pt x="348" y="762"/>
                </a:lnTo>
                <a:lnTo>
                  <a:pt x="349" y="762"/>
                </a:lnTo>
                <a:lnTo>
                  <a:pt x="348" y="756"/>
                </a:lnTo>
                <a:close/>
                <a:moveTo>
                  <a:pt x="366" y="792"/>
                </a:moveTo>
                <a:lnTo>
                  <a:pt x="366" y="798"/>
                </a:lnTo>
                <a:lnTo>
                  <a:pt x="367" y="798"/>
                </a:lnTo>
                <a:lnTo>
                  <a:pt x="366" y="792"/>
                </a:lnTo>
                <a:close/>
                <a:moveTo>
                  <a:pt x="336" y="726"/>
                </a:moveTo>
                <a:lnTo>
                  <a:pt x="342" y="726"/>
                </a:lnTo>
                <a:lnTo>
                  <a:pt x="336" y="726"/>
                </a:lnTo>
                <a:close/>
                <a:moveTo>
                  <a:pt x="348" y="744"/>
                </a:moveTo>
                <a:lnTo>
                  <a:pt x="348" y="750"/>
                </a:lnTo>
                <a:lnTo>
                  <a:pt x="349" y="750"/>
                </a:lnTo>
                <a:lnTo>
                  <a:pt x="348" y="744"/>
                </a:lnTo>
                <a:close/>
                <a:moveTo>
                  <a:pt x="360" y="588"/>
                </a:moveTo>
                <a:lnTo>
                  <a:pt x="360" y="594"/>
                </a:lnTo>
                <a:lnTo>
                  <a:pt x="361" y="594"/>
                </a:lnTo>
                <a:lnTo>
                  <a:pt x="360" y="588"/>
                </a:lnTo>
                <a:close/>
                <a:moveTo>
                  <a:pt x="354" y="666"/>
                </a:moveTo>
                <a:lnTo>
                  <a:pt x="354" y="672"/>
                </a:lnTo>
                <a:lnTo>
                  <a:pt x="355" y="672"/>
                </a:lnTo>
                <a:lnTo>
                  <a:pt x="354" y="666"/>
                </a:lnTo>
                <a:close/>
                <a:moveTo>
                  <a:pt x="354" y="678"/>
                </a:moveTo>
                <a:lnTo>
                  <a:pt x="354" y="684"/>
                </a:lnTo>
                <a:lnTo>
                  <a:pt x="355" y="684"/>
                </a:lnTo>
                <a:lnTo>
                  <a:pt x="354" y="678"/>
                </a:lnTo>
                <a:close/>
                <a:moveTo>
                  <a:pt x="348" y="684"/>
                </a:moveTo>
                <a:lnTo>
                  <a:pt x="348" y="690"/>
                </a:lnTo>
                <a:lnTo>
                  <a:pt x="349" y="690"/>
                </a:lnTo>
                <a:lnTo>
                  <a:pt x="348" y="684"/>
                </a:lnTo>
                <a:close/>
                <a:moveTo>
                  <a:pt x="354" y="666"/>
                </a:moveTo>
                <a:lnTo>
                  <a:pt x="354" y="672"/>
                </a:lnTo>
                <a:lnTo>
                  <a:pt x="355" y="672"/>
                </a:lnTo>
                <a:lnTo>
                  <a:pt x="354" y="666"/>
                </a:lnTo>
                <a:close/>
                <a:moveTo>
                  <a:pt x="354" y="690"/>
                </a:moveTo>
                <a:lnTo>
                  <a:pt x="354" y="696"/>
                </a:lnTo>
                <a:lnTo>
                  <a:pt x="355" y="696"/>
                </a:lnTo>
                <a:lnTo>
                  <a:pt x="354" y="690"/>
                </a:lnTo>
                <a:close/>
                <a:moveTo>
                  <a:pt x="360" y="648"/>
                </a:moveTo>
                <a:lnTo>
                  <a:pt x="366" y="648"/>
                </a:lnTo>
                <a:lnTo>
                  <a:pt x="360" y="648"/>
                </a:lnTo>
                <a:close/>
                <a:moveTo>
                  <a:pt x="348" y="690"/>
                </a:moveTo>
                <a:lnTo>
                  <a:pt x="354" y="690"/>
                </a:lnTo>
                <a:lnTo>
                  <a:pt x="348" y="690"/>
                </a:lnTo>
                <a:close/>
                <a:moveTo>
                  <a:pt x="348" y="684"/>
                </a:moveTo>
                <a:lnTo>
                  <a:pt x="354" y="684"/>
                </a:lnTo>
                <a:lnTo>
                  <a:pt x="348" y="684"/>
                </a:lnTo>
                <a:close/>
                <a:moveTo>
                  <a:pt x="354" y="666"/>
                </a:moveTo>
                <a:lnTo>
                  <a:pt x="354" y="672"/>
                </a:lnTo>
                <a:lnTo>
                  <a:pt x="355" y="672"/>
                </a:lnTo>
                <a:lnTo>
                  <a:pt x="354" y="666"/>
                </a:lnTo>
                <a:close/>
                <a:moveTo>
                  <a:pt x="342" y="708"/>
                </a:moveTo>
                <a:lnTo>
                  <a:pt x="348" y="708"/>
                </a:lnTo>
                <a:lnTo>
                  <a:pt x="342" y="708"/>
                </a:lnTo>
                <a:close/>
                <a:moveTo>
                  <a:pt x="342" y="744"/>
                </a:moveTo>
                <a:lnTo>
                  <a:pt x="348" y="744"/>
                </a:lnTo>
                <a:lnTo>
                  <a:pt x="342" y="744"/>
                </a:lnTo>
                <a:close/>
                <a:moveTo>
                  <a:pt x="348" y="762"/>
                </a:moveTo>
                <a:lnTo>
                  <a:pt x="348" y="768"/>
                </a:lnTo>
                <a:lnTo>
                  <a:pt x="349" y="768"/>
                </a:lnTo>
                <a:lnTo>
                  <a:pt x="348" y="762"/>
                </a:lnTo>
                <a:close/>
                <a:moveTo>
                  <a:pt x="348" y="684"/>
                </a:moveTo>
                <a:lnTo>
                  <a:pt x="348" y="690"/>
                </a:lnTo>
                <a:lnTo>
                  <a:pt x="349" y="690"/>
                </a:lnTo>
                <a:lnTo>
                  <a:pt x="348" y="684"/>
                </a:lnTo>
                <a:close/>
                <a:moveTo>
                  <a:pt x="366" y="786"/>
                </a:moveTo>
                <a:lnTo>
                  <a:pt x="366" y="792"/>
                </a:lnTo>
                <a:lnTo>
                  <a:pt x="367" y="792"/>
                </a:lnTo>
                <a:lnTo>
                  <a:pt x="366" y="786"/>
                </a:lnTo>
                <a:close/>
                <a:moveTo>
                  <a:pt x="360" y="786"/>
                </a:moveTo>
                <a:lnTo>
                  <a:pt x="360" y="792"/>
                </a:lnTo>
                <a:lnTo>
                  <a:pt x="361" y="792"/>
                </a:lnTo>
                <a:lnTo>
                  <a:pt x="360" y="786"/>
                </a:lnTo>
                <a:close/>
                <a:moveTo>
                  <a:pt x="366" y="792"/>
                </a:moveTo>
                <a:lnTo>
                  <a:pt x="366" y="798"/>
                </a:lnTo>
                <a:lnTo>
                  <a:pt x="367" y="798"/>
                </a:lnTo>
                <a:lnTo>
                  <a:pt x="366" y="792"/>
                </a:lnTo>
                <a:close/>
                <a:moveTo>
                  <a:pt x="360" y="786"/>
                </a:moveTo>
                <a:lnTo>
                  <a:pt x="366" y="786"/>
                </a:lnTo>
                <a:lnTo>
                  <a:pt x="360" y="786"/>
                </a:lnTo>
                <a:close/>
                <a:moveTo>
                  <a:pt x="354" y="666"/>
                </a:moveTo>
                <a:lnTo>
                  <a:pt x="354" y="672"/>
                </a:lnTo>
                <a:lnTo>
                  <a:pt x="355" y="672"/>
                </a:lnTo>
                <a:lnTo>
                  <a:pt x="354" y="666"/>
                </a:lnTo>
                <a:close/>
                <a:moveTo>
                  <a:pt x="342" y="696"/>
                </a:moveTo>
                <a:lnTo>
                  <a:pt x="342" y="702"/>
                </a:lnTo>
                <a:lnTo>
                  <a:pt x="343" y="702"/>
                </a:lnTo>
                <a:lnTo>
                  <a:pt x="342" y="696"/>
                </a:lnTo>
                <a:close/>
                <a:moveTo>
                  <a:pt x="348" y="744"/>
                </a:moveTo>
                <a:lnTo>
                  <a:pt x="348" y="750"/>
                </a:lnTo>
                <a:lnTo>
                  <a:pt x="349" y="750"/>
                </a:lnTo>
                <a:lnTo>
                  <a:pt x="348" y="744"/>
                </a:lnTo>
                <a:close/>
                <a:moveTo>
                  <a:pt x="342" y="750"/>
                </a:moveTo>
                <a:lnTo>
                  <a:pt x="348" y="750"/>
                </a:lnTo>
                <a:lnTo>
                  <a:pt x="342" y="750"/>
                </a:lnTo>
                <a:close/>
                <a:moveTo>
                  <a:pt x="342" y="750"/>
                </a:moveTo>
                <a:lnTo>
                  <a:pt x="348" y="750"/>
                </a:lnTo>
                <a:lnTo>
                  <a:pt x="342" y="750"/>
                </a:lnTo>
                <a:close/>
                <a:moveTo>
                  <a:pt x="348" y="684"/>
                </a:moveTo>
                <a:lnTo>
                  <a:pt x="354" y="684"/>
                </a:lnTo>
                <a:lnTo>
                  <a:pt x="348" y="684"/>
                </a:lnTo>
                <a:close/>
                <a:moveTo>
                  <a:pt x="348" y="762"/>
                </a:moveTo>
                <a:lnTo>
                  <a:pt x="348" y="768"/>
                </a:lnTo>
                <a:lnTo>
                  <a:pt x="349" y="768"/>
                </a:lnTo>
                <a:lnTo>
                  <a:pt x="348" y="762"/>
                </a:lnTo>
                <a:close/>
                <a:moveTo>
                  <a:pt x="348" y="774"/>
                </a:moveTo>
                <a:lnTo>
                  <a:pt x="348" y="780"/>
                </a:lnTo>
                <a:lnTo>
                  <a:pt x="349" y="780"/>
                </a:lnTo>
                <a:lnTo>
                  <a:pt x="348" y="774"/>
                </a:lnTo>
                <a:close/>
                <a:moveTo>
                  <a:pt x="342" y="720"/>
                </a:moveTo>
                <a:lnTo>
                  <a:pt x="342" y="726"/>
                </a:lnTo>
                <a:lnTo>
                  <a:pt x="343" y="726"/>
                </a:lnTo>
                <a:lnTo>
                  <a:pt x="342" y="720"/>
                </a:lnTo>
                <a:close/>
                <a:moveTo>
                  <a:pt x="348" y="690"/>
                </a:moveTo>
                <a:lnTo>
                  <a:pt x="354" y="690"/>
                </a:lnTo>
                <a:lnTo>
                  <a:pt x="348" y="690"/>
                </a:lnTo>
                <a:close/>
                <a:moveTo>
                  <a:pt x="210" y="276"/>
                </a:moveTo>
                <a:lnTo>
                  <a:pt x="216" y="276"/>
                </a:lnTo>
                <a:lnTo>
                  <a:pt x="216" y="282"/>
                </a:lnTo>
                <a:lnTo>
                  <a:pt x="210" y="282"/>
                </a:lnTo>
                <a:lnTo>
                  <a:pt x="210" y="276"/>
                </a:lnTo>
                <a:close/>
                <a:moveTo>
                  <a:pt x="288" y="216"/>
                </a:moveTo>
                <a:lnTo>
                  <a:pt x="294" y="216"/>
                </a:lnTo>
                <a:lnTo>
                  <a:pt x="288" y="216"/>
                </a:lnTo>
                <a:close/>
                <a:moveTo>
                  <a:pt x="426" y="186"/>
                </a:moveTo>
                <a:lnTo>
                  <a:pt x="432" y="186"/>
                </a:lnTo>
                <a:lnTo>
                  <a:pt x="432" y="192"/>
                </a:lnTo>
                <a:lnTo>
                  <a:pt x="426" y="192"/>
                </a:lnTo>
                <a:lnTo>
                  <a:pt x="426" y="186"/>
                </a:lnTo>
                <a:close/>
                <a:moveTo>
                  <a:pt x="282" y="90"/>
                </a:moveTo>
                <a:lnTo>
                  <a:pt x="282" y="84"/>
                </a:lnTo>
                <a:lnTo>
                  <a:pt x="288" y="84"/>
                </a:lnTo>
                <a:lnTo>
                  <a:pt x="294" y="84"/>
                </a:lnTo>
                <a:lnTo>
                  <a:pt x="294" y="90"/>
                </a:lnTo>
                <a:lnTo>
                  <a:pt x="294" y="84"/>
                </a:lnTo>
                <a:lnTo>
                  <a:pt x="294" y="90"/>
                </a:lnTo>
                <a:lnTo>
                  <a:pt x="294" y="84"/>
                </a:lnTo>
                <a:lnTo>
                  <a:pt x="294" y="90"/>
                </a:lnTo>
                <a:lnTo>
                  <a:pt x="294" y="84"/>
                </a:lnTo>
                <a:lnTo>
                  <a:pt x="294" y="90"/>
                </a:lnTo>
                <a:lnTo>
                  <a:pt x="294" y="84"/>
                </a:lnTo>
                <a:lnTo>
                  <a:pt x="300" y="84"/>
                </a:lnTo>
                <a:lnTo>
                  <a:pt x="294" y="84"/>
                </a:lnTo>
                <a:lnTo>
                  <a:pt x="294" y="90"/>
                </a:lnTo>
                <a:lnTo>
                  <a:pt x="300" y="90"/>
                </a:lnTo>
                <a:lnTo>
                  <a:pt x="300" y="84"/>
                </a:lnTo>
                <a:lnTo>
                  <a:pt x="300" y="90"/>
                </a:lnTo>
                <a:lnTo>
                  <a:pt x="300" y="84"/>
                </a:lnTo>
                <a:lnTo>
                  <a:pt x="300" y="90"/>
                </a:lnTo>
                <a:lnTo>
                  <a:pt x="300" y="84"/>
                </a:lnTo>
                <a:lnTo>
                  <a:pt x="300" y="90"/>
                </a:lnTo>
                <a:lnTo>
                  <a:pt x="306" y="90"/>
                </a:lnTo>
                <a:lnTo>
                  <a:pt x="312" y="90"/>
                </a:lnTo>
                <a:lnTo>
                  <a:pt x="312" y="96"/>
                </a:lnTo>
                <a:lnTo>
                  <a:pt x="312" y="90"/>
                </a:lnTo>
                <a:lnTo>
                  <a:pt x="312" y="96"/>
                </a:lnTo>
                <a:lnTo>
                  <a:pt x="318" y="96"/>
                </a:lnTo>
                <a:lnTo>
                  <a:pt x="312" y="96"/>
                </a:lnTo>
                <a:lnTo>
                  <a:pt x="318" y="96"/>
                </a:lnTo>
                <a:lnTo>
                  <a:pt x="324" y="96"/>
                </a:lnTo>
                <a:lnTo>
                  <a:pt x="318" y="96"/>
                </a:lnTo>
                <a:lnTo>
                  <a:pt x="324" y="96"/>
                </a:lnTo>
                <a:lnTo>
                  <a:pt x="324" y="102"/>
                </a:lnTo>
                <a:lnTo>
                  <a:pt x="324" y="96"/>
                </a:lnTo>
                <a:lnTo>
                  <a:pt x="324" y="102"/>
                </a:lnTo>
                <a:lnTo>
                  <a:pt x="330" y="102"/>
                </a:lnTo>
                <a:lnTo>
                  <a:pt x="336" y="102"/>
                </a:lnTo>
                <a:lnTo>
                  <a:pt x="342" y="102"/>
                </a:lnTo>
                <a:lnTo>
                  <a:pt x="342" y="108"/>
                </a:lnTo>
                <a:lnTo>
                  <a:pt x="336" y="108"/>
                </a:lnTo>
                <a:lnTo>
                  <a:pt x="342" y="108"/>
                </a:lnTo>
                <a:lnTo>
                  <a:pt x="336" y="108"/>
                </a:lnTo>
                <a:lnTo>
                  <a:pt x="342" y="108"/>
                </a:lnTo>
                <a:lnTo>
                  <a:pt x="348" y="108"/>
                </a:lnTo>
                <a:lnTo>
                  <a:pt x="348" y="114"/>
                </a:lnTo>
                <a:lnTo>
                  <a:pt x="348" y="108"/>
                </a:lnTo>
                <a:lnTo>
                  <a:pt x="348" y="114"/>
                </a:lnTo>
                <a:lnTo>
                  <a:pt x="342" y="114"/>
                </a:lnTo>
                <a:lnTo>
                  <a:pt x="336" y="114"/>
                </a:lnTo>
                <a:lnTo>
                  <a:pt x="330" y="114"/>
                </a:lnTo>
                <a:lnTo>
                  <a:pt x="324" y="114"/>
                </a:lnTo>
                <a:lnTo>
                  <a:pt x="324" y="108"/>
                </a:lnTo>
                <a:lnTo>
                  <a:pt x="330" y="108"/>
                </a:lnTo>
                <a:lnTo>
                  <a:pt x="324" y="108"/>
                </a:lnTo>
                <a:lnTo>
                  <a:pt x="318" y="108"/>
                </a:lnTo>
                <a:lnTo>
                  <a:pt x="318" y="102"/>
                </a:lnTo>
                <a:lnTo>
                  <a:pt x="312" y="102"/>
                </a:lnTo>
                <a:lnTo>
                  <a:pt x="306" y="102"/>
                </a:lnTo>
                <a:lnTo>
                  <a:pt x="306" y="96"/>
                </a:lnTo>
                <a:lnTo>
                  <a:pt x="306" y="102"/>
                </a:lnTo>
                <a:lnTo>
                  <a:pt x="306" y="96"/>
                </a:lnTo>
                <a:lnTo>
                  <a:pt x="306" y="102"/>
                </a:lnTo>
                <a:lnTo>
                  <a:pt x="306" y="96"/>
                </a:lnTo>
                <a:lnTo>
                  <a:pt x="306" y="102"/>
                </a:lnTo>
                <a:lnTo>
                  <a:pt x="306" y="96"/>
                </a:lnTo>
                <a:lnTo>
                  <a:pt x="300" y="96"/>
                </a:lnTo>
                <a:lnTo>
                  <a:pt x="294" y="96"/>
                </a:lnTo>
                <a:lnTo>
                  <a:pt x="288" y="96"/>
                </a:lnTo>
                <a:lnTo>
                  <a:pt x="288" y="90"/>
                </a:lnTo>
                <a:lnTo>
                  <a:pt x="294" y="90"/>
                </a:lnTo>
                <a:lnTo>
                  <a:pt x="288" y="90"/>
                </a:lnTo>
                <a:lnTo>
                  <a:pt x="282" y="90"/>
                </a:lnTo>
                <a:lnTo>
                  <a:pt x="282" y="96"/>
                </a:lnTo>
                <a:lnTo>
                  <a:pt x="276" y="96"/>
                </a:lnTo>
                <a:lnTo>
                  <a:pt x="270" y="96"/>
                </a:lnTo>
                <a:lnTo>
                  <a:pt x="264" y="96"/>
                </a:lnTo>
                <a:lnTo>
                  <a:pt x="270" y="96"/>
                </a:lnTo>
                <a:lnTo>
                  <a:pt x="270" y="90"/>
                </a:lnTo>
                <a:lnTo>
                  <a:pt x="276" y="90"/>
                </a:lnTo>
                <a:lnTo>
                  <a:pt x="282" y="90"/>
                </a:lnTo>
                <a:close/>
                <a:moveTo>
                  <a:pt x="276" y="96"/>
                </a:moveTo>
                <a:lnTo>
                  <a:pt x="282" y="96"/>
                </a:lnTo>
                <a:lnTo>
                  <a:pt x="282" y="102"/>
                </a:lnTo>
                <a:lnTo>
                  <a:pt x="276" y="102"/>
                </a:lnTo>
                <a:lnTo>
                  <a:pt x="276" y="96"/>
                </a:lnTo>
                <a:close/>
                <a:moveTo>
                  <a:pt x="318" y="90"/>
                </a:moveTo>
                <a:lnTo>
                  <a:pt x="324" y="90"/>
                </a:lnTo>
                <a:lnTo>
                  <a:pt x="324" y="96"/>
                </a:lnTo>
                <a:lnTo>
                  <a:pt x="318" y="96"/>
                </a:lnTo>
                <a:lnTo>
                  <a:pt x="318" y="90"/>
                </a:lnTo>
                <a:close/>
                <a:moveTo>
                  <a:pt x="312" y="90"/>
                </a:moveTo>
                <a:lnTo>
                  <a:pt x="318" y="90"/>
                </a:lnTo>
                <a:lnTo>
                  <a:pt x="312" y="90"/>
                </a:lnTo>
                <a:close/>
                <a:moveTo>
                  <a:pt x="306" y="90"/>
                </a:moveTo>
                <a:lnTo>
                  <a:pt x="312" y="90"/>
                </a:lnTo>
                <a:lnTo>
                  <a:pt x="306" y="90"/>
                </a:lnTo>
                <a:close/>
                <a:moveTo>
                  <a:pt x="300" y="84"/>
                </a:moveTo>
                <a:lnTo>
                  <a:pt x="306" y="84"/>
                </a:lnTo>
                <a:lnTo>
                  <a:pt x="306" y="90"/>
                </a:lnTo>
                <a:lnTo>
                  <a:pt x="300" y="90"/>
                </a:lnTo>
                <a:lnTo>
                  <a:pt x="300" y="84"/>
                </a:lnTo>
                <a:close/>
                <a:moveTo>
                  <a:pt x="312" y="102"/>
                </a:moveTo>
                <a:lnTo>
                  <a:pt x="312" y="108"/>
                </a:lnTo>
                <a:lnTo>
                  <a:pt x="313" y="108"/>
                </a:lnTo>
                <a:lnTo>
                  <a:pt x="312" y="102"/>
                </a:lnTo>
                <a:close/>
                <a:moveTo>
                  <a:pt x="318" y="96"/>
                </a:moveTo>
                <a:lnTo>
                  <a:pt x="324" y="96"/>
                </a:lnTo>
                <a:lnTo>
                  <a:pt x="318" y="96"/>
                </a:lnTo>
                <a:close/>
                <a:moveTo>
                  <a:pt x="306" y="102"/>
                </a:moveTo>
                <a:lnTo>
                  <a:pt x="312" y="102"/>
                </a:lnTo>
                <a:lnTo>
                  <a:pt x="306" y="102"/>
                </a:lnTo>
                <a:close/>
                <a:moveTo>
                  <a:pt x="294" y="84"/>
                </a:moveTo>
                <a:lnTo>
                  <a:pt x="300" y="84"/>
                </a:lnTo>
                <a:lnTo>
                  <a:pt x="294" y="84"/>
                </a:lnTo>
                <a:close/>
                <a:moveTo>
                  <a:pt x="306" y="90"/>
                </a:moveTo>
                <a:lnTo>
                  <a:pt x="312" y="90"/>
                </a:lnTo>
                <a:lnTo>
                  <a:pt x="306" y="90"/>
                </a:lnTo>
                <a:close/>
                <a:moveTo>
                  <a:pt x="270" y="90"/>
                </a:moveTo>
                <a:lnTo>
                  <a:pt x="270" y="96"/>
                </a:lnTo>
                <a:lnTo>
                  <a:pt x="271" y="96"/>
                </a:lnTo>
                <a:lnTo>
                  <a:pt x="270" y="90"/>
                </a:lnTo>
                <a:close/>
                <a:moveTo>
                  <a:pt x="312" y="108"/>
                </a:moveTo>
                <a:lnTo>
                  <a:pt x="318" y="108"/>
                </a:lnTo>
                <a:lnTo>
                  <a:pt x="312" y="108"/>
                </a:lnTo>
                <a:close/>
                <a:moveTo>
                  <a:pt x="312" y="108"/>
                </a:moveTo>
                <a:lnTo>
                  <a:pt x="318" y="108"/>
                </a:lnTo>
                <a:lnTo>
                  <a:pt x="312" y="108"/>
                </a:lnTo>
                <a:close/>
                <a:moveTo>
                  <a:pt x="318" y="108"/>
                </a:moveTo>
                <a:lnTo>
                  <a:pt x="324" y="108"/>
                </a:lnTo>
                <a:lnTo>
                  <a:pt x="318" y="108"/>
                </a:lnTo>
                <a:close/>
                <a:moveTo>
                  <a:pt x="312" y="108"/>
                </a:moveTo>
                <a:lnTo>
                  <a:pt x="318" y="108"/>
                </a:lnTo>
                <a:lnTo>
                  <a:pt x="312" y="108"/>
                </a:lnTo>
                <a:close/>
                <a:moveTo>
                  <a:pt x="300" y="84"/>
                </a:moveTo>
                <a:lnTo>
                  <a:pt x="300" y="90"/>
                </a:lnTo>
                <a:lnTo>
                  <a:pt x="301" y="90"/>
                </a:lnTo>
                <a:lnTo>
                  <a:pt x="300" y="84"/>
                </a:lnTo>
                <a:close/>
                <a:moveTo>
                  <a:pt x="300" y="90"/>
                </a:moveTo>
                <a:lnTo>
                  <a:pt x="306" y="90"/>
                </a:lnTo>
                <a:lnTo>
                  <a:pt x="300" y="90"/>
                </a:lnTo>
                <a:close/>
                <a:moveTo>
                  <a:pt x="282" y="96"/>
                </a:moveTo>
                <a:lnTo>
                  <a:pt x="282" y="102"/>
                </a:lnTo>
                <a:lnTo>
                  <a:pt x="283" y="102"/>
                </a:lnTo>
                <a:lnTo>
                  <a:pt x="282" y="96"/>
                </a:lnTo>
                <a:close/>
                <a:moveTo>
                  <a:pt x="282" y="102"/>
                </a:moveTo>
                <a:lnTo>
                  <a:pt x="288" y="102"/>
                </a:lnTo>
                <a:lnTo>
                  <a:pt x="282" y="102"/>
                </a:lnTo>
                <a:close/>
                <a:moveTo>
                  <a:pt x="282" y="96"/>
                </a:moveTo>
                <a:lnTo>
                  <a:pt x="282" y="102"/>
                </a:lnTo>
                <a:lnTo>
                  <a:pt x="283" y="102"/>
                </a:lnTo>
                <a:lnTo>
                  <a:pt x="282" y="96"/>
                </a:lnTo>
                <a:close/>
                <a:moveTo>
                  <a:pt x="312" y="90"/>
                </a:moveTo>
                <a:lnTo>
                  <a:pt x="312" y="96"/>
                </a:lnTo>
                <a:lnTo>
                  <a:pt x="313" y="96"/>
                </a:lnTo>
                <a:lnTo>
                  <a:pt x="312" y="90"/>
                </a:lnTo>
                <a:close/>
                <a:moveTo>
                  <a:pt x="318" y="96"/>
                </a:moveTo>
                <a:lnTo>
                  <a:pt x="324" y="96"/>
                </a:lnTo>
                <a:lnTo>
                  <a:pt x="318" y="96"/>
                </a:lnTo>
                <a:close/>
                <a:moveTo>
                  <a:pt x="288" y="96"/>
                </a:moveTo>
                <a:lnTo>
                  <a:pt x="294" y="96"/>
                </a:lnTo>
                <a:lnTo>
                  <a:pt x="288" y="96"/>
                </a:lnTo>
                <a:close/>
                <a:moveTo>
                  <a:pt x="282" y="90"/>
                </a:moveTo>
                <a:lnTo>
                  <a:pt x="282" y="96"/>
                </a:lnTo>
                <a:lnTo>
                  <a:pt x="283" y="96"/>
                </a:lnTo>
                <a:lnTo>
                  <a:pt x="282" y="90"/>
                </a:lnTo>
                <a:close/>
                <a:moveTo>
                  <a:pt x="282" y="96"/>
                </a:moveTo>
                <a:lnTo>
                  <a:pt x="282" y="102"/>
                </a:lnTo>
                <a:lnTo>
                  <a:pt x="283" y="102"/>
                </a:lnTo>
                <a:lnTo>
                  <a:pt x="282" y="96"/>
                </a:lnTo>
                <a:close/>
                <a:moveTo>
                  <a:pt x="318" y="96"/>
                </a:moveTo>
                <a:lnTo>
                  <a:pt x="324" y="96"/>
                </a:lnTo>
                <a:lnTo>
                  <a:pt x="318" y="96"/>
                </a:lnTo>
                <a:close/>
                <a:moveTo>
                  <a:pt x="318" y="90"/>
                </a:moveTo>
                <a:lnTo>
                  <a:pt x="318" y="96"/>
                </a:lnTo>
                <a:lnTo>
                  <a:pt x="319" y="96"/>
                </a:lnTo>
                <a:lnTo>
                  <a:pt x="318" y="90"/>
                </a:lnTo>
                <a:close/>
                <a:moveTo>
                  <a:pt x="288" y="96"/>
                </a:moveTo>
                <a:lnTo>
                  <a:pt x="288" y="102"/>
                </a:lnTo>
                <a:lnTo>
                  <a:pt x="289" y="102"/>
                </a:lnTo>
                <a:lnTo>
                  <a:pt x="288" y="96"/>
                </a:lnTo>
                <a:close/>
                <a:moveTo>
                  <a:pt x="300" y="90"/>
                </a:moveTo>
                <a:lnTo>
                  <a:pt x="306" y="90"/>
                </a:lnTo>
                <a:lnTo>
                  <a:pt x="300" y="90"/>
                </a:lnTo>
                <a:close/>
                <a:moveTo>
                  <a:pt x="372" y="114"/>
                </a:moveTo>
                <a:lnTo>
                  <a:pt x="378" y="114"/>
                </a:lnTo>
                <a:lnTo>
                  <a:pt x="384" y="114"/>
                </a:lnTo>
                <a:lnTo>
                  <a:pt x="384" y="120"/>
                </a:lnTo>
                <a:lnTo>
                  <a:pt x="390" y="120"/>
                </a:lnTo>
                <a:lnTo>
                  <a:pt x="384" y="120"/>
                </a:lnTo>
                <a:lnTo>
                  <a:pt x="390" y="120"/>
                </a:lnTo>
                <a:lnTo>
                  <a:pt x="396" y="120"/>
                </a:lnTo>
                <a:lnTo>
                  <a:pt x="396" y="126"/>
                </a:lnTo>
                <a:lnTo>
                  <a:pt x="390" y="126"/>
                </a:lnTo>
                <a:lnTo>
                  <a:pt x="384" y="126"/>
                </a:lnTo>
                <a:lnTo>
                  <a:pt x="378" y="126"/>
                </a:lnTo>
                <a:lnTo>
                  <a:pt x="378" y="132"/>
                </a:lnTo>
                <a:lnTo>
                  <a:pt x="372" y="132"/>
                </a:lnTo>
                <a:lnTo>
                  <a:pt x="366" y="132"/>
                </a:lnTo>
                <a:lnTo>
                  <a:pt x="366" y="126"/>
                </a:lnTo>
                <a:lnTo>
                  <a:pt x="366" y="132"/>
                </a:lnTo>
                <a:lnTo>
                  <a:pt x="366" y="126"/>
                </a:lnTo>
                <a:lnTo>
                  <a:pt x="366" y="132"/>
                </a:lnTo>
                <a:lnTo>
                  <a:pt x="366" y="126"/>
                </a:lnTo>
                <a:lnTo>
                  <a:pt x="360" y="126"/>
                </a:lnTo>
                <a:lnTo>
                  <a:pt x="360" y="132"/>
                </a:lnTo>
                <a:lnTo>
                  <a:pt x="360" y="126"/>
                </a:lnTo>
                <a:lnTo>
                  <a:pt x="354" y="126"/>
                </a:lnTo>
                <a:lnTo>
                  <a:pt x="360" y="126"/>
                </a:lnTo>
                <a:lnTo>
                  <a:pt x="354" y="126"/>
                </a:lnTo>
                <a:lnTo>
                  <a:pt x="354" y="132"/>
                </a:lnTo>
                <a:lnTo>
                  <a:pt x="354" y="126"/>
                </a:lnTo>
                <a:lnTo>
                  <a:pt x="348" y="126"/>
                </a:lnTo>
                <a:lnTo>
                  <a:pt x="354" y="126"/>
                </a:lnTo>
                <a:lnTo>
                  <a:pt x="360" y="126"/>
                </a:lnTo>
                <a:lnTo>
                  <a:pt x="366" y="126"/>
                </a:lnTo>
                <a:lnTo>
                  <a:pt x="360" y="120"/>
                </a:lnTo>
                <a:lnTo>
                  <a:pt x="360" y="114"/>
                </a:lnTo>
                <a:lnTo>
                  <a:pt x="360" y="120"/>
                </a:lnTo>
                <a:lnTo>
                  <a:pt x="360" y="114"/>
                </a:lnTo>
                <a:lnTo>
                  <a:pt x="354" y="114"/>
                </a:lnTo>
                <a:lnTo>
                  <a:pt x="360" y="114"/>
                </a:lnTo>
                <a:lnTo>
                  <a:pt x="354" y="114"/>
                </a:lnTo>
                <a:lnTo>
                  <a:pt x="360" y="114"/>
                </a:lnTo>
                <a:lnTo>
                  <a:pt x="366" y="114"/>
                </a:lnTo>
                <a:lnTo>
                  <a:pt x="372" y="114"/>
                </a:lnTo>
                <a:lnTo>
                  <a:pt x="366" y="114"/>
                </a:lnTo>
                <a:lnTo>
                  <a:pt x="372" y="114"/>
                </a:lnTo>
                <a:close/>
                <a:moveTo>
                  <a:pt x="360" y="120"/>
                </a:moveTo>
                <a:lnTo>
                  <a:pt x="360" y="126"/>
                </a:lnTo>
                <a:lnTo>
                  <a:pt x="361" y="126"/>
                </a:lnTo>
                <a:lnTo>
                  <a:pt x="360" y="120"/>
                </a:lnTo>
                <a:close/>
                <a:moveTo>
                  <a:pt x="396" y="126"/>
                </a:moveTo>
                <a:lnTo>
                  <a:pt x="396" y="132"/>
                </a:lnTo>
                <a:lnTo>
                  <a:pt x="397" y="132"/>
                </a:lnTo>
                <a:lnTo>
                  <a:pt x="396" y="126"/>
                </a:lnTo>
                <a:close/>
                <a:moveTo>
                  <a:pt x="300" y="300"/>
                </a:moveTo>
                <a:lnTo>
                  <a:pt x="306" y="300"/>
                </a:lnTo>
                <a:lnTo>
                  <a:pt x="300" y="300"/>
                </a:lnTo>
                <a:close/>
                <a:moveTo>
                  <a:pt x="216" y="276"/>
                </a:moveTo>
                <a:lnTo>
                  <a:pt x="222" y="276"/>
                </a:lnTo>
                <a:lnTo>
                  <a:pt x="222" y="282"/>
                </a:lnTo>
                <a:lnTo>
                  <a:pt x="216" y="282"/>
                </a:lnTo>
                <a:lnTo>
                  <a:pt x="216" y="276"/>
                </a:lnTo>
                <a:close/>
                <a:moveTo>
                  <a:pt x="210" y="276"/>
                </a:moveTo>
                <a:lnTo>
                  <a:pt x="216" y="276"/>
                </a:lnTo>
                <a:lnTo>
                  <a:pt x="216" y="282"/>
                </a:lnTo>
                <a:lnTo>
                  <a:pt x="210" y="282"/>
                </a:lnTo>
                <a:lnTo>
                  <a:pt x="210" y="276"/>
                </a:lnTo>
                <a:close/>
                <a:moveTo>
                  <a:pt x="300" y="300"/>
                </a:moveTo>
                <a:lnTo>
                  <a:pt x="306" y="300"/>
                </a:lnTo>
                <a:lnTo>
                  <a:pt x="306" y="306"/>
                </a:lnTo>
                <a:lnTo>
                  <a:pt x="300" y="306"/>
                </a:lnTo>
                <a:lnTo>
                  <a:pt x="300" y="300"/>
                </a:lnTo>
                <a:close/>
                <a:moveTo>
                  <a:pt x="306" y="294"/>
                </a:moveTo>
                <a:lnTo>
                  <a:pt x="306" y="300"/>
                </a:lnTo>
                <a:lnTo>
                  <a:pt x="307" y="300"/>
                </a:lnTo>
                <a:lnTo>
                  <a:pt x="306" y="294"/>
                </a:lnTo>
                <a:close/>
                <a:moveTo>
                  <a:pt x="306" y="294"/>
                </a:moveTo>
                <a:lnTo>
                  <a:pt x="306" y="300"/>
                </a:lnTo>
                <a:lnTo>
                  <a:pt x="307" y="300"/>
                </a:lnTo>
                <a:lnTo>
                  <a:pt x="306" y="294"/>
                </a:lnTo>
                <a:close/>
                <a:moveTo>
                  <a:pt x="300" y="300"/>
                </a:moveTo>
                <a:lnTo>
                  <a:pt x="300" y="306"/>
                </a:lnTo>
                <a:lnTo>
                  <a:pt x="301" y="306"/>
                </a:lnTo>
                <a:lnTo>
                  <a:pt x="300" y="300"/>
                </a:lnTo>
                <a:close/>
                <a:moveTo>
                  <a:pt x="300" y="300"/>
                </a:moveTo>
                <a:lnTo>
                  <a:pt x="306" y="300"/>
                </a:lnTo>
                <a:lnTo>
                  <a:pt x="300" y="300"/>
                </a:lnTo>
                <a:close/>
                <a:moveTo>
                  <a:pt x="240" y="168"/>
                </a:moveTo>
                <a:lnTo>
                  <a:pt x="246" y="168"/>
                </a:lnTo>
                <a:lnTo>
                  <a:pt x="240" y="168"/>
                </a:lnTo>
                <a:close/>
                <a:moveTo>
                  <a:pt x="234" y="168"/>
                </a:moveTo>
                <a:lnTo>
                  <a:pt x="240" y="168"/>
                </a:lnTo>
                <a:lnTo>
                  <a:pt x="234" y="168"/>
                </a:lnTo>
                <a:close/>
                <a:moveTo>
                  <a:pt x="258" y="180"/>
                </a:moveTo>
                <a:lnTo>
                  <a:pt x="264" y="180"/>
                </a:lnTo>
                <a:lnTo>
                  <a:pt x="264" y="186"/>
                </a:lnTo>
                <a:lnTo>
                  <a:pt x="258" y="186"/>
                </a:lnTo>
                <a:lnTo>
                  <a:pt x="258" y="180"/>
                </a:lnTo>
                <a:close/>
                <a:moveTo>
                  <a:pt x="246" y="144"/>
                </a:moveTo>
                <a:lnTo>
                  <a:pt x="252" y="144"/>
                </a:lnTo>
                <a:lnTo>
                  <a:pt x="246" y="144"/>
                </a:lnTo>
                <a:close/>
                <a:moveTo>
                  <a:pt x="240" y="168"/>
                </a:moveTo>
                <a:lnTo>
                  <a:pt x="246" y="168"/>
                </a:lnTo>
                <a:lnTo>
                  <a:pt x="240" y="168"/>
                </a:lnTo>
                <a:close/>
                <a:moveTo>
                  <a:pt x="252" y="144"/>
                </a:moveTo>
                <a:lnTo>
                  <a:pt x="258" y="144"/>
                </a:lnTo>
                <a:lnTo>
                  <a:pt x="252" y="144"/>
                </a:lnTo>
                <a:close/>
                <a:moveTo>
                  <a:pt x="240" y="168"/>
                </a:moveTo>
                <a:lnTo>
                  <a:pt x="246" y="168"/>
                </a:lnTo>
                <a:lnTo>
                  <a:pt x="240" y="168"/>
                </a:lnTo>
                <a:close/>
                <a:moveTo>
                  <a:pt x="240" y="168"/>
                </a:moveTo>
                <a:lnTo>
                  <a:pt x="246" y="168"/>
                </a:lnTo>
                <a:lnTo>
                  <a:pt x="240" y="168"/>
                </a:lnTo>
                <a:close/>
                <a:moveTo>
                  <a:pt x="330" y="132"/>
                </a:moveTo>
                <a:lnTo>
                  <a:pt x="324" y="132"/>
                </a:lnTo>
                <a:lnTo>
                  <a:pt x="330" y="132"/>
                </a:lnTo>
                <a:lnTo>
                  <a:pt x="324" y="132"/>
                </a:lnTo>
                <a:lnTo>
                  <a:pt x="318" y="132"/>
                </a:lnTo>
                <a:lnTo>
                  <a:pt x="318" y="126"/>
                </a:lnTo>
                <a:lnTo>
                  <a:pt x="324" y="126"/>
                </a:lnTo>
                <a:lnTo>
                  <a:pt x="330" y="126"/>
                </a:lnTo>
                <a:lnTo>
                  <a:pt x="330" y="132"/>
                </a:lnTo>
                <a:lnTo>
                  <a:pt x="336" y="132"/>
                </a:lnTo>
                <a:lnTo>
                  <a:pt x="330" y="132"/>
                </a:lnTo>
                <a:close/>
                <a:moveTo>
                  <a:pt x="42" y="30"/>
                </a:moveTo>
                <a:lnTo>
                  <a:pt x="48" y="30"/>
                </a:lnTo>
                <a:lnTo>
                  <a:pt x="48" y="36"/>
                </a:lnTo>
                <a:lnTo>
                  <a:pt x="42" y="36"/>
                </a:lnTo>
                <a:lnTo>
                  <a:pt x="42" y="30"/>
                </a:lnTo>
                <a:close/>
                <a:moveTo>
                  <a:pt x="36" y="30"/>
                </a:moveTo>
                <a:lnTo>
                  <a:pt x="42" y="30"/>
                </a:lnTo>
                <a:lnTo>
                  <a:pt x="42" y="36"/>
                </a:lnTo>
                <a:lnTo>
                  <a:pt x="36" y="36"/>
                </a:lnTo>
                <a:lnTo>
                  <a:pt x="36" y="30"/>
                </a:lnTo>
                <a:close/>
                <a:moveTo>
                  <a:pt x="246" y="108"/>
                </a:moveTo>
                <a:lnTo>
                  <a:pt x="252" y="108"/>
                </a:lnTo>
                <a:lnTo>
                  <a:pt x="252" y="114"/>
                </a:lnTo>
                <a:lnTo>
                  <a:pt x="246" y="114"/>
                </a:lnTo>
                <a:lnTo>
                  <a:pt x="246" y="108"/>
                </a:lnTo>
                <a:close/>
                <a:moveTo>
                  <a:pt x="0" y="30"/>
                </a:moveTo>
                <a:lnTo>
                  <a:pt x="0" y="36"/>
                </a:lnTo>
                <a:lnTo>
                  <a:pt x="1" y="36"/>
                </a:lnTo>
                <a:lnTo>
                  <a:pt x="0" y="30"/>
                </a:lnTo>
                <a:close/>
                <a:moveTo>
                  <a:pt x="48" y="72"/>
                </a:moveTo>
                <a:lnTo>
                  <a:pt x="54" y="72"/>
                </a:lnTo>
                <a:lnTo>
                  <a:pt x="54" y="78"/>
                </a:lnTo>
                <a:lnTo>
                  <a:pt x="48" y="78"/>
                </a:lnTo>
                <a:lnTo>
                  <a:pt x="48" y="72"/>
                </a:lnTo>
                <a:close/>
                <a:moveTo>
                  <a:pt x="54" y="60"/>
                </a:moveTo>
                <a:lnTo>
                  <a:pt x="54" y="66"/>
                </a:lnTo>
                <a:lnTo>
                  <a:pt x="55" y="66"/>
                </a:lnTo>
                <a:lnTo>
                  <a:pt x="54" y="60"/>
                </a:lnTo>
                <a:close/>
                <a:moveTo>
                  <a:pt x="24" y="6"/>
                </a:moveTo>
                <a:lnTo>
                  <a:pt x="30" y="6"/>
                </a:lnTo>
                <a:lnTo>
                  <a:pt x="30" y="12"/>
                </a:lnTo>
                <a:lnTo>
                  <a:pt x="24" y="12"/>
                </a:lnTo>
                <a:lnTo>
                  <a:pt x="24" y="6"/>
                </a:lnTo>
                <a:close/>
                <a:moveTo>
                  <a:pt x="60" y="72"/>
                </a:moveTo>
                <a:lnTo>
                  <a:pt x="60" y="78"/>
                </a:lnTo>
                <a:lnTo>
                  <a:pt x="61" y="78"/>
                </a:lnTo>
                <a:lnTo>
                  <a:pt x="60" y="72"/>
                </a:lnTo>
                <a:close/>
                <a:moveTo>
                  <a:pt x="90" y="102"/>
                </a:moveTo>
                <a:lnTo>
                  <a:pt x="96" y="102"/>
                </a:lnTo>
                <a:lnTo>
                  <a:pt x="90" y="102"/>
                </a:lnTo>
                <a:close/>
                <a:moveTo>
                  <a:pt x="162" y="102"/>
                </a:moveTo>
                <a:lnTo>
                  <a:pt x="168" y="102"/>
                </a:lnTo>
                <a:lnTo>
                  <a:pt x="162" y="102"/>
                </a:lnTo>
                <a:close/>
                <a:moveTo>
                  <a:pt x="36" y="54"/>
                </a:moveTo>
                <a:lnTo>
                  <a:pt x="42" y="54"/>
                </a:lnTo>
                <a:lnTo>
                  <a:pt x="36" y="54"/>
                </a:lnTo>
                <a:close/>
                <a:moveTo>
                  <a:pt x="48" y="48"/>
                </a:moveTo>
                <a:lnTo>
                  <a:pt x="48" y="54"/>
                </a:lnTo>
                <a:lnTo>
                  <a:pt x="49" y="54"/>
                </a:lnTo>
                <a:lnTo>
                  <a:pt x="48" y="48"/>
                </a:lnTo>
                <a:close/>
                <a:moveTo>
                  <a:pt x="240" y="114"/>
                </a:moveTo>
                <a:lnTo>
                  <a:pt x="246" y="114"/>
                </a:lnTo>
                <a:lnTo>
                  <a:pt x="240" y="114"/>
                </a:lnTo>
                <a:close/>
                <a:moveTo>
                  <a:pt x="246" y="114"/>
                </a:moveTo>
                <a:lnTo>
                  <a:pt x="246" y="120"/>
                </a:lnTo>
                <a:lnTo>
                  <a:pt x="247" y="120"/>
                </a:lnTo>
                <a:lnTo>
                  <a:pt x="246" y="114"/>
                </a:lnTo>
                <a:close/>
                <a:moveTo>
                  <a:pt x="240" y="114"/>
                </a:moveTo>
                <a:lnTo>
                  <a:pt x="246" y="114"/>
                </a:lnTo>
                <a:lnTo>
                  <a:pt x="240" y="114"/>
                </a:lnTo>
                <a:close/>
                <a:moveTo>
                  <a:pt x="252" y="174"/>
                </a:moveTo>
                <a:lnTo>
                  <a:pt x="258" y="174"/>
                </a:lnTo>
                <a:lnTo>
                  <a:pt x="258" y="180"/>
                </a:lnTo>
                <a:lnTo>
                  <a:pt x="252" y="180"/>
                </a:lnTo>
                <a:lnTo>
                  <a:pt x="252" y="174"/>
                </a:lnTo>
                <a:close/>
                <a:moveTo>
                  <a:pt x="276" y="174"/>
                </a:moveTo>
                <a:lnTo>
                  <a:pt x="276" y="180"/>
                </a:lnTo>
                <a:lnTo>
                  <a:pt x="277" y="180"/>
                </a:lnTo>
                <a:lnTo>
                  <a:pt x="276" y="174"/>
                </a:lnTo>
                <a:close/>
                <a:moveTo>
                  <a:pt x="288" y="198"/>
                </a:moveTo>
                <a:lnTo>
                  <a:pt x="288" y="204"/>
                </a:lnTo>
                <a:lnTo>
                  <a:pt x="289" y="204"/>
                </a:lnTo>
                <a:lnTo>
                  <a:pt x="288" y="198"/>
                </a:lnTo>
                <a:close/>
                <a:moveTo>
                  <a:pt x="282" y="210"/>
                </a:moveTo>
                <a:lnTo>
                  <a:pt x="288" y="210"/>
                </a:lnTo>
                <a:lnTo>
                  <a:pt x="282" y="210"/>
                </a:lnTo>
                <a:close/>
                <a:moveTo>
                  <a:pt x="282" y="210"/>
                </a:moveTo>
                <a:lnTo>
                  <a:pt x="288" y="210"/>
                </a:lnTo>
                <a:lnTo>
                  <a:pt x="282" y="210"/>
                </a:lnTo>
                <a:close/>
                <a:moveTo>
                  <a:pt x="450" y="174"/>
                </a:moveTo>
                <a:lnTo>
                  <a:pt x="456" y="174"/>
                </a:lnTo>
                <a:lnTo>
                  <a:pt x="450" y="174"/>
                </a:lnTo>
                <a:close/>
                <a:moveTo>
                  <a:pt x="450" y="192"/>
                </a:moveTo>
                <a:lnTo>
                  <a:pt x="456" y="192"/>
                </a:lnTo>
                <a:lnTo>
                  <a:pt x="456" y="198"/>
                </a:lnTo>
                <a:lnTo>
                  <a:pt x="450" y="198"/>
                </a:lnTo>
                <a:lnTo>
                  <a:pt x="450" y="192"/>
                </a:lnTo>
                <a:close/>
                <a:moveTo>
                  <a:pt x="456" y="186"/>
                </a:moveTo>
                <a:lnTo>
                  <a:pt x="462" y="186"/>
                </a:lnTo>
                <a:lnTo>
                  <a:pt x="456" y="186"/>
                </a:lnTo>
                <a:close/>
                <a:moveTo>
                  <a:pt x="456" y="204"/>
                </a:moveTo>
                <a:lnTo>
                  <a:pt x="456" y="210"/>
                </a:lnTo>
                <a:lnTo>
                  <a:pt x="457" y="210"/>
                </a:lnTo>
                <a:lnTo>
                  <a:pt x="456" y="204"/>
                </a:lnTo>
                <a:close/>
                <a:moveTo>
                  <a:pt x="372" y="186"/>
                </a:moveTo>
                <a:lnTo>
                  <a:pt x="372" y="192"/>
                </a:lnTo>
                <a:lnTo>
                  <a:pt x="373" y="192"/>
                </a:lnTo>
                <a:lnTo>
                  <a:pt x="372" y="186"/>
                </a:lnTo>
                <a:close/>
              </a:path>
            </a:pathLst>
          </a:custGeom>
          <a:solidFill>
            <a:srgbClr val="6BBE2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sp>
        <p:nvSpPr>
          <p:cNvPr id="21" name="Freeform 18"/>
          <p:cNvSpPr>
            <a:spLocks noEditPoints="1"/>
          </p:cNvSpPr>
          <p:nvPr>
            <p:custDataLst>
              <p:tags r:id="rId7"/>
            </p:custDataLst>
          </p:nvPr>
        </p:nvSpPr>
        <p:spPr bwMode="gray">
          <a:xfrm>
            <a:off x="846138" y="1103650"/>
            <a:ext cx="7248525" cy="4029075"/>
          </a:xfrm>
          <a:custGeom>
            <a:avLst/>
            <a:gdLst>
              <a:gd name="T0" fmla="*/ 2580 w 2862"/>
              <a:gd name="T1" fmla="*/ 1614 h 1782"/>
              <a:gd name="T2" fmla="*/ 2346 w 2862"/>
              <a:gd name="T3" fmla="*/ 1458 h 1782"/>
              <a:gd name="T4" fmla="*/ 2418 w 2862"/>
              <a:gd name="T5" fmla="*/ 1416 h 1782"/>
              <a:gd name="T6" fmla="*/ 1476 w 2862"/>
              <a:gd name="T7" fmla="*/ 900 h 1782"/>
              <a:gd name="T8" fmla="*/ 1506 w 2862"/>
              <a:gd name="T9" fmla="*/ 750 h 1782"/>
              <a:gd name="T10" fmla="*/ 732 w 2862"/>
              <a:gd name="T11" fmla="*/ 606 h 1782"/>
              <a:gd name="T12" fmla="*/ 858 w 2862"/>
              <a:gd name="T13" fmla="*/ 666 h 1782"/>
              <a:gd name="T14" fmla="*/ 948 w 2862"/>
              <a:gd name="T15" fmla="*/ 822 h 1782"/>
              <a:gd name="T16" fmla="*/ 876 w 2862"/>
              <a:gd name="T17" fmla="*/ 894 h 1782"/>
              <a:gd name="T18" fmla="*/ 774 w 2862"/>
              <a:gd name="T19" fmla="*/ 1032 h 1782"/>
              <a:gd name="T20" fmla="*/ 654 w 2862"/>
              <a:gd name="T21" fmla="*/ 1056 h 1782"/>
              <a:gd name="T22" fmla="*/ 420 w 2862"/>
              <a:gd name="T23" fmla="*/ 810 h 1782"/>
              <a:gd name="T24" fmla="*/ 246 w 2862"/>
              <a:gd name="T25" fmla="*/ 672 h 1782"/>
              <a:gd name="T26" fmla="*/ 120 w 2862"/>
              <a:gd name="T27" fmla="*/ 606 h 1782"/>
              <a:gd name="T28" fmla="*/ 390 w 2862"/>
              <a:gd name="T29" fmla="*/ 486 h 1782"/>
              <a:gd name="T30" fmla="*/ 666 w 2862"/>
              <a:gd name="T31" fmla="*/ 552 h 1782"/>
              <a:gd name="T32" fmla="*/ 714 w 2862"/>
              <a:gd name="T33" fmla="*/ 846 h 1782"/>
              <a:gd name="T34" fmla="*/ 732 w 2862"/>
              <a:gd name="T35" fmla="*/ 480 h 1782"/>
              <a:gd name="T36" fmla="*/ 882 w 2862"/>
              <a:gd name="T37" fmla="*/ 486 h 1782"/>
              <a:gd name="T38" fmla="*/ 906 w 2862"/>
              <a:gd name="T39" fmla="*/ 636 h 1782"/>
              <a:gd name="T40" fmla="*/ 852 w 2862"/>
              <a:gd name="T41" fmla="*/ 168 h 1782"/>
              <a:gd name="T42" fmla="*/ 768 w 2862"/>
              <a:gd name="T43" fmla="*/ 162 h 1782"/>
              <a:gd name="T44" fmla="*/ 552 w 2862"/>
              <a:gd name="T45" fmla="*/ 420 h 1782"/>
              <a:gd name="T46" fmla="*/ 462 w 2862"/>
              <a:gd name="T47" fmla="*/ 372 h 1782"/>
              <a:gd name="T48" fmla="*/ 768 w 2862"/>
              <a:gd name="T49" fmla="*/ 366 h 1782"/>
              <a:gd name="T50" fmla="*/ 990 w 2862"/>
              <a:gd name="T51" fmla="*/ 852 h 1782"/>
              <a:gd name="T52" fmla="*/ 486 w 2862"/>
              <a:gd name="T53" fmla="*/ 300 h 1782"/>
              <a:gd name="T54" fmla="*/ 666 w 2862"/>
              <a:gd name="T55" fmla="*/ 510 h 1782"/>
              <a:gd name="T56" fmla="*/ 924 w 2862"/>
              <a:gd name="T57" fmla="*/ 864 h 1782"/>
              <a:gd name="T58" fmla="*/ 798 w 2862"/>
              <a:gd name="T59" fmla="*/ 498 h 1782"/>
              <a:gd name="T60" fmla="*/ 432 w 2862"/>
              <a:gd name="T61" fmla="*/ 816 h 1782"/>
              <a:gd name="T62" fmla="*/ 984 w 2862"/>
              <a:gd name="T63" fmla="*/ 780 h 1782"/>
              <a:gd name="T64" fmla="*/ 930 w 2862"/>
              <a:gd name="T65" fmla="*/ 588 h 1782"/>
              <a:gd name="T66" fmla="*/ 522 w 2862"/>
              <a:gd name="T67" fmla="*/ 270 h 1782"/>
              <a:gd name="T68" fmla="*/ 817 w 2862"/>
              <a:gd name="T69" fmla="*/ 720 h 1782"/>
              <a:gd name="T70" fmla="*/ 810 w 2862"/>
              <a:gd name="T71" fmla="*/ 618 h 1782"/>
              <a:gd name="T72" fmla="*/ 912 w 2862"/>
              <a:gd name="T73" fmla="*/ 858 h 1782"/>
              <a:gd name="T74" fmla="*/ 913 w 2862"/>
              <a:gd name="T75" fmla="*/ 852 h 1782"/>
              <a:gd name="T76" fmla="*/ 924 w 2862"/>
              <a:gd name="T77" fmla="*/ 882 h 1782"/>
              <a:gd name="T78" fmla="*/ 1572 w 2862"/>
              <a:gd name="T79" fmla="*/ 696 h 1782"/>
              <a:gd name="T80" fmla="*/ 1494 w 2862"/>
              <a:gd name="T81" fmla="*/ 636 h 1782"/>
              <a:gd name="T82" fmla="*/ 1620 w 2862"/>
              <a:gd name="T83" fmla="*/ 474 h 1782"/>
              <a:gd name="T84" fmla="*/ 1596 w 2862"/>
              <a:gd name="T85" fmla="*/ 678 h 1782"/>
              <a:gd name="T86" fmla="*/ 1602 w 2862"/>
              <a:gd name="T87" fmla="*/ 684 h 1782"/>
              <a:gd name="T88" fmla="*/ 1590 w 2862"/>
              <a:gd name="T89" fmla="*/ 678 h 1782"/>
              <a:gd name="T90" fmla="*/ 1242 w 2862"/>
              <a:gd name="T91" fmla="*/ 582 h 1782"/>
              <a:gd name="T92" fmla="*/ 1398 w 2862"/>
              <a:gd name="T93" fmla="*/ 714 h 1782"/>
              <a:gd name="T94" fmla="*/ 2472 w 2862"/>
              <a:gd name="T95" fmla="*/ 996 h 1782"/>
              <a:gd name="T96" fmla="*/ 2461 w 2862"/>
              <a:gd name="T97" fmla="*/ 1008 h 1782"/>
              <a:gd name="T98" fmla="*/ 2820 w 2862"/>
              <a:gd name="T99" fmla="*/ 1584 h 1782"/>
              <a:gd name="T100" fmla="*/ 1470 w 2862"/>
              <a:gd name="T101" fmla="*/ 696 h 1782"/>
              <a:gd name="T102" fmla="*/ 1464 w 2862"/>
              <a:gd name="T103" fmla="*/ 666 h 1782"/>
              <a:gd name="T104" fmla="*/ 1519 w 2862"/>
              <a:gd name="T105" fmla="*/ 600 h 1782"/>
              <a:gd name="T106" fmla="*/ 1470 w 2862"/>
              <a:gd name="T107" fmla="*/ 684 h 1782"/>
              <a:gd name="T108" fmla="*/ 1567 w 2862"/>
              <a:gd name="T109" fmla="*/ 660 h 1782"/>
              <a:gd name="T110" fmla="*/ 1548 w 2862"/>
              <a:gd name="T111" fmla="*/ 738 h 1782"/>
              <a:gd name="T112" fmla="*/ 372 w 2862"/>
              <a:gd name="T113" fmla="*/ 756 h 1782"/>
              <a:gd name="T114" fmla="*/ 90 w 2862"/>
              <a:gd name="T115" fmla="*/ 774 h 1782"/>
              <a:gd name="T116" fmla="*/ 828 w 2862"/>
              <a:gd name="T117" fmla="*/ 960 h 1782"/>
              <a:gd name="T118" fmla="*/ 720 w 2862"/>
              <a:gd name="T119" fmla="*/ 1038 h 1782"/>
              <a:gd name="T120" fmla="*/ 780 w 2862"/>
              <a:gd name="T121" fmla="*/ 1080 h 1782"/>
              <a:gd name="T122" fmla="*/ 786 w 2862"/>
              <a:gd name="T123" fmla="*/ 1074 h 1782"/>
              <a:gd name="T124" fmla="*/ 648 w 2862"/>
              <a:gd name="T125" fmla="*/ 1062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62" h="1782">
                <a:moveTo>
                  <a:pt x="2460" y="1404"/>
                </a:moveTo>
                <a:lnTo>
                  <a:pt x="2460" y="1410"/>
                </a:lnTo>
                <a:lnTo>
                  <a:pt x="2460" y="1404"/>
                </a:lnTo>
                <a:lnTo>
                  <a:pt x="2460" y="1410"/>
                </a:lnTo>
                <a:lnTo>
                  <a:pt x="2460" y="1404"/>
                </a:lnTo>
                <a:lnTo>
                  <a:pt x="2466" y="1404"/>
                </a:lnTo>
                <a:lnTo>
                  <a:pt x="2460" y="1404"/>
                </a:lnTo>
                <a:lnTo>
                  <a:pt x="2466" y="1404"/>
                </a:lnTo>
                <a:lnTo>
                  <a:pt x="2460" y="1404"/>
                </a:lnTo>
                <a:lnTo>
                  <a:pt x="2460" y="1398"/>
                </a:lnTo>
                <a:lnTo>
                  <a:pt x="2460" y="1404"/>
                </a:lnTo>
                <a:lnTo>
                  <a:pt x="2460" y="1398"/>
                </a:lnTo>
                <a:lnTo>
                  <a:pt x="2460" y="1404"/>
                </a:lnTo>
                <a:lnTo>
                  <a:pt x="2460" y="1398"/>
                </a:lnTo>
                <a:lnTo>
                  <a:pt x="2466" y="1398"/>
                </a:lnTo>
                <a:lnTo>
                  <a:pt x="2460" y="1398"/>
                </a:lnTo>
                <a:lnTo>
                  <a:pt x="2466" y="1398"/>
                </a:lnTo>
                <a:lnTo>
                  <a:pt x="2460" y="1398"/>
                </a:lnTo>
                <a:lnTo>
                  <a:pt x="2466" y="1398"/>
                </a:lnTo>
                <a:lnTo>
                  <a:pt x="2466" y="1392"/>
                </a:lnTo>
                <a:lnTo>
                  <a:pt x="2466" y="1386"/>
                </a:lnTo>
                <a:lnTo>
                  <a:pt x="2472" y="1386"/>
                </a:lnTo>
                <a:lnTo>
                  <a:pt x="2472" y="1380"/>
                </a:lnTo>
                <a:lnTo>
                  <a:pt x="2472" y="1386"/>
                </a:lnTo>
                <a:lnTo>
                  <a:pt x="2478" y="1386"/>
                </a:lnTo>
                <a:lnTo>
                  <a:pt x="2472" y="1386"/>
                </a:lnTo>
                <a:lnTo>
                  <a:pt x="2478" y="1386"/>
                </a:lnTo>
                <a:lnTo>
                  <a:pt x="2472" y="1386"/>
                </a:lnTo>
                <a:lnTo>
                  <a:pt x="2472" y="1380"/>
                </a:lnTo>
                <a:lnTo>
                  <a:pt x="2478" y="1380"/>
                </a:lnTo>
                <a:lnTo>
                  <a:pt x="2472" y="1380"/>
                </a:lnTo>
                <a:lnTo>
                  <a:pt x="2478" y="1380"/>
                </a:lnTo>
                <a:lnTo>
                  <a:pt x="2472" y="1380"/>
                </a:lnTo>
                <a:lnTo>
                  <a:pt x="2478" y="1380"/>
                </a:lnTo>
                <a:lnTo>
                  <a:pt x="2478" y="1386"/>
                </a:lnTo>
                <a:lnTo>
                  <a:pt x="2478" y="1380"/>
                </a:lnTo>
                <a:lnTo>
                  <a:pt x="2478" y="1386"/>
                </a:lnTo>
                <a:lnTo>
                  <a:pt x="2484" y="1386"/>
                </a:lnTo>
                <a:lnTo>
                  <a:pt x="2484" y="1380"/>
                </a:lnTo>
                <a:lnTo>
                  <a:pt x="2484" y="1374"/>
                </a:lnTo>
                <a:lnTo>
                  <a:pt x="2484" y="1380"/>
                </a:lnTo>
                <a:lnTo>
                  <a:pt x="2484" y="1374"/>
                </a:lnTo>
                <a:lnTo>
                  <a:pt x="2478" y="1374"/>
                </a:lnTo>
                <a:lnTo>
                  <a:pt x="2484" y="1374"/>
                </a:lnTo>
                <a:lnTo>
                  <a:pt x="2478" y="1374"/>
                </a:lnTo>
                <a:lnTo>
                  <a:pt x="2484" y="1374"/>
                </a:lnTo>
                <a:lnTo>
                  <a:pt x="2478" y="1374"/>
                </a:lnTo>
                <a:lnTo>
                  <a:pt x="2484" y="1374"/>
                </a:lnTo>
                <a:lnTo>
                  <a:pt x="2478" y="1374"/>
                </a:lnTo>
                <a:lnTo>
                  <a:pt x="2484" y="1374"/>
                </a:lnTo>
                <a:lnTo>
                  <a:pt x="2490" y="1374"/>
                </a:lnTo>
                <a:lnTo>
                  <a:pt x="2490" y="1380"/>
                </a:lnTo>
                <a:lnTo>
                  <a:pt x="2496" y="1380"/>
                </a:lnTo>
                <a:lnTo>
                  <a:pt x="2502" y="1380"/>
                </a:lnTo>
                <a:lnTo>
                  <a:pt x="2508" y="1380"/>
                </a:lnTo>
                <a:lnTo>
                  <a:pt x="2508" y="1386"/>
                </a:lnTo>
                <a:lnTo>
                  <a:pt x="2508" y="1380"/>
                </a:lnTo>
                <a:lnTo>
                  <a:pt x="2508" y="1386"/>
                </a:lnTo>
                <a:lnTo>
                  <a:pt x="2508" y="1380"/>
                </a:lnTo>
                <a:lnTo>
                  <a:pt x="2514" y="1380"/>
                </a:lnTo>
                <a:lnTo>
                  <a:pt x="2508" y="1380"/>
                </a:lnTo>
                <a:lnTo>
                  <a:pt x="2508" y="1386"/>
                </a:lnTo>
                <a:lnTo>
                  <a:pt x="2514" y="1386"/>
                </a:lnTo>
                <a:lnTo>
                  <a:pt x="2514" y="1380"/>
                </a:lnTo>
                <a:lnTo>
                  <a:pt x="2514" y="1386"/>
                </a:lnTo>
                <a:lnTo>
                  <a:pt x="2514" y="1380"/>
                </a:lnTo>
                <a:lnTo>
                  <a:pt x="2514" y="1386"/>
                </a:lnTo>
                <a:lnTo>
                  <a:pt x="2514" y="1380"/>
                </a:lnTo>
                <a:lnTo>
                  <a:pt x="2520" y="1380"/>
                </a:lnTo>
                <a:lnTo>
                  <a:pt x="2514" y="1380"/>
                </a:lnTo>
                <a:lnTo>
                  <a:pt x="2520" y="1380"/>
                </a:lnTo>
                <a:lnTo>
                  <a:pt x="2514" y="1380"/>
                </a:lnTo>
                <a:lnTo>
                  <a:pt x="2520" y="1380"/>
                </a:lnTo>
                <a:lnTo>
                  <a:pt x="2514" y="1380"/>
                </a:lnTo>
                <a:lnTo>
                  <a:pt x="2520" y="1380"/>
                </a:lnTo>
                <a:lnTo>
                  <a:pt x="2520" y="1386"/>
                </a:lnTo>
                <a:lnTo>
                  <a:pt x="2520" y="1380"/>
                </a:lnTo>
                <a:lnTo>
                  <a:pt x="2520" y="1386"/>
                </a:lnTo>
                <a:lnTo>
                  <a:pt x="2514" y="1386"/>
                </a:lnTo>
                <a:lnTo>
                  <a:pt x="2520" y="1386"/>
                </a:lnTo>
                <a:lnTo>
                  <a:pt x="2514" y="1386"/>
                </a:lnTo>
                <a:lnTo>
                  <a:pt x="2520" y="1386"/>
                </a:lnTo>
                <a:lnTo>
                  <a:pt x="2520" y="1392"/>
                </a:lnTo>
                <a:lnTo>
                  <a:pt x="2520" y="1386"/>
                </a:lnTo>
                <a:lnTo>
                  <a:pt x="2520" y="1392"/>
                </a:lnTo>
                <a:lnTo>
                  <a:pt x="2520" y="1386"/>
                </a:lnTo>
                <a:lnTo>
                  <a:pt x="2514" y="1386"/>
                </a:lnTo>
                <a:lnTo>
                  <a:pt x="2514" y="1392"/>
                </a:lnTo>
                <a:lnTo>
                  <a:pt x="2514" y="1386"/>
                </a:lnTo>
                <a:lnTo>
                  <a:pt x="2514" y="1392"/>
                </a:lnTo>
                <a:lnTo>
                  <a:pt x="2514" y="1386"/>
                </a:lnTo>
                <a:lnTo>
                  <a:pt x="2520" y="1386"/>
                </a:lnTo>
                <a:lnTo>
                  <a:pt x="2520" y="1392"/>
                </a:lnTo>
                <a:lnTo>
                  <a:pt x="2514" y="1392"/>
                </a:lnTo>
                <a:lnTo>
                  <a:pt x="2520" y="1392"/>
                </a:lnTo>
                <a:lnTo>
                  <a:pt x="2514" y="1392"/>
                </a:lnTo>
                <a:lnTo>
                  <a:pt x="2514" y="1398"/>
                </a:lnTo>
                <a:lnTo>
                  <a:pt x="2514" y="1392"/>
                </a:lnTo>
                <a:lnTo>
                  <a:pt x="2514" y="1398"/>
                </a:lnTo>
                <a:lnTo>
                  <a:pt x="2508" y="1398"/>
                </a:lnTo>
                <a:lnTo>
                  <a:pt x="2508" y="1404"/>
                </a:lnTo>
                <a:lnTo>
                  <a:pt x="2514" y="1404"/>
                </a:lnTo>
                <a:lnTo>
                  <a:pt x="2514" y="1410"/>
                </a:lnTo>
                <a:lnTo>
                  <a:pt x="2520" y="1410"/>
                </a:lnTo>
                <a:lnTo>
                  <a:pt x="2520" y="1416"/>
                </a:lnTo>
                <a:lnTo>
                  <a:pt x="2520" y="1410"/>
                </a:lnTo>
                <a:lnTo>
                  <a:pt x="2520" y="1416"/>
                </a:lnTo>
                <a:lnTo>
                  <a:pt x="2520" y="1410"/>
                </a:lnTo>
                <a:lnTo>
                  <a:pt x="2520" y="1416"/>
                </a:lnTo>
                <a:lnTo>
                  <a:pt x="2520" y="1410"/>
                </a:lnTo>
                <a:lnTo>
                  <a:pt x="2520" y="1416"/>
                </a:lnTo>
                <a:lnTo>
                  <a:pt x="2520" y="1410"/>
                </a:lnTo>
                <a:lnTo>
                  <a:pt x="2520" y="1416"/>
                </a:lnTo>
                <a:lnTo>
                  <a:pt x="2520" y="1410"/>
                </a:lnTo>
                <a:lnTo>
                  <a:pt x="2520" y="1416"/>
                </a:lnTo>
                <a:lnTo>
                  <a:pt x="2526" y="1416"/>
                </a:lnTo>
                <a:lnTo>
                  <a:pt x="2520" y="1416"/>
                </a:lnTo>
                <a:lnTo>
                  <a:pt x="2526" y="1416"/>
                </a:lnTo>
                <a:lnTo>
                  <a:pt x="2532" y="1416"/>
                </a:lnTo>
                <a:lnTo>
                  <a:pt x="2532" y="1422"/>
                </a:lnTo>
                <a:lnTo>
                  <a:pt x="2538" y="1422"/>
                </a:lnTo>
                <a:lnTo>
                  <a:pt x="2538" y="1428"/>
                </a:lnTo>
                <a:lnTo>
                  <a:pt x="2544" y="1428"/>
                </a:lnTo>
                <a:lnTo>
                  <a:pt x="2550" y="1428"/>
                </a:lnTo>
                <a:lnTo>
                  <a:pt x="2550" y="1422"/>
                </a:lnTo>
                <a:lnTo>
                  <a:pt x="2556" y="1422"/>
                </a:lnTo>
                <a:lnTo>
                  <a:pt x="2556" y="1416"/>
                </a:lnTo>
                <a:lnTo>
                  <a:pt x="2556" y="1410"/>
                </a:lnTo>
                <a:lnTo>
                  <a:pt x="2556" y="1404"/>
                </a:lnTo>
                <a:lnTo>
                  <a:pt x="2556" y="1398"/>
                </a:lnTo>
                <a:lnTo>
                  <a:pt x="2556" y="1392"/>
                </a:lnTo>
                <a:lnTo>
                  <a:pt x="2556" y="1386"/>
                </a:lnTo>
                <a:lnTo>
                  <a:pt x="2562" y="1386"/>
                </a:lnTo>
                <a:lnTo>
                  <a:pt x="2556" y="1386"/>
                </a:lnTo>
                <a:lnTo>
                  <a:pt x="2556" y="1380"/>
                </a:lnTo>
                <a:lnTo>
                  <a:pt x="2562" y="1380"/>
                </a:lnTo>
                <a:lnTo>
                  <a:pt x="2562" y="1374"/>
                </a:lnTo>
                <a:lnTo>
                  <a:pt x="2562" y="1368"/>
                </a:lnTo>
                <a:lnTo>
                  <a:pt x="2568" y="1368"/>
                </a:lnTo>
                <a:lnTo>
                  <a:pt x="2568" y="1374"/>
                </a:lnTo>
                <a:lnTo>
                  <a:pt x="2562" y="1374"/>
                </a:lnTo>
                <a:lnTo>
                  <a:pt x="2568" y="1374"/>
                </a:lnTo>
                <a:lnTo>
                  <a:pt x="2562" y="1374"/>
                </a:lnTo>
                <a:lnTo>
                  <a:pt x="2568" y="1374"/>
                </a:lnTo>
                <a:lnTo>
                  <a:pt x="2562" y="1374"/>
                </a:lnTo>
                <a:lnTo>
                  <a:pt x="2568" y="1374"/>
                </a:lnTo>
                <a:lnTo>
                  <a:pt x="2568" y="1380"/>
                </a:lnTo>
                <a:lnTo>
                  <a:pt x="2568" y="1386"/>
                </a:lnTo>
                <a:lnTo>
                  <a:pt x="2574" y="1386"/>
                </a:lnTo>
                <a:lnTo>
                  <a:pt x="2574" y="1392"/>
                </a:lnTo>
                <a:lnTo>
                  <a:pt x="2574" y="1398"/>
                </a:lnTo>
                <a:lnTo>
                  <a:pt x="2574" y="1404"/>
                </a:lnTo>
                <a:lnTo>
                  <a:pt x="2580" y="1404"/>
                </a:lnTo>
                <a:lnTo>
                  <a:pt x="2580" y="1398"/>
                </a:lnTo>
                <a:lnTo>
                  <a:pt x="2580" y="1404"/>
                </a:lnTo>
                <a:lnTo>
                  <a:pt x="2586" y="1404"/>
                </a:lnTo>
                <a:lnTo>
                  <a:pt x="2586" y="1410"/>
                </a:lnTo>
                <a:lnTo>
                  <a:pt x="2586" y="1416"/>
                </a:lnTo>
                <a:lnTo>
                  <a:pt x="2592" y="1416"/>
                </a:lnTo>
                <a:lnTo>
                  <a:pt x="2586" y="1416"/>
                </a:lnTo>
                <a:lnTo>
                  <a:pt x="2592" y="1416"/>
                </a:lnTo>
                <a:lnTo>
                  <a:pt x="2592" y="1422"/>
                </a:lnTo>
                <a:lnTo>
                  <a:pt x="2592" y="1428"/>
                </a:lnTo>
                <a:lnTo>
                  <a:pt x="2592" y="1434"/>
                </a:lnTo>
                <a:lnTo>
                  <a:pt x="2598" y="1434"/>
                </a:lnTo>
                <a:lnTo>
                  <a:pt x="2598" y="1440"/>
                </a:lnTo>
                <a:lnTo>
                  <a:pt x="2592" y="1440"/>
                </a:lnTo>
                <a:lnTo>
                  <a:pt x="2598" y="1440"/>
                </a:lnTo>
                <a:lnTo>
                  <a:pt x="2592" y="1440"/>
                </a:lnTo>
                <a:lnTo>
                  <a:pt x="2598" y="1440"/>
                </a:lnTo>
                <a:lnTo>
                  <a:pt x="2604" y="1440"/>
                </a:lnTo>
                <a:lnTo>
                  <a:pt x="2604" y="1446"/>
                </a:lnTo>
                <a:lnTo>
                  <a:pt x="2610" y="1446"/>
                </a:lnTo>
                <a:lnTo>
                  <a:pt x="2604" y="1446"/>
                </a:lnTo>
                <a:lnTo>
                  <a:pt x="2610" y="1446"/>
                </a:lnTo>
                <a:lnTo>
                  <a:pt x="2604" y="1446"/>
                </a:lnTo>
                <a:lnTo>
                  <a:pt x="2610" y="1446"/>
                </a:lnTo>
                <a:lnTo>
                  <a:pt x="2616" y="1446"/>
                </a:lnTo>
                <a:lnTo>
                  <a:pt x="2616" y="1452"/>
                </a:lnTo>
                <a:lnTo>
                  <a:pt x="2616" y="1446"/>
                </a:lnTo>
                <a:lnTo>
                  <a:pt x="2616" y="1452"/>
                </a:lnTo>
                <a:lnTo>
                  <a:pt x="2616" y="1446"/>
                </a:lnTo>
                <a:lnTo>
                  <a:pt x="2616" y="1452"/>
                </a:lnTo>
                <a:lnTo>
                  <a:pt x="2616" y="1446"/>
                </a:lnTo>
                <a:lnTo>
                  <a:pt x="2616" y="1452"/>
                </a:lnTo>
                <a:lnTo>
                  <a:pt x="2616" y="1458"/>
                </a:lnTo>
                <a:lnTo>
                  <a:pt x="2616" y="1452"/>
                </a:lnTo>
                <a:lnTo>
                  <a:pt x="2616" y="1458"/>
                </a:lnTo>
                <a:lnTo>
                  <a:pt x="2622" y="1458"/>
                </a:lnTo>
                <a:lnTo>
                  <a:pt x="2616" y="1458"/>
                </a:lnTo>
                <a:lnTo>
                  <a:pt x="2622" y="1458"/>
                </a:lnTo>
                <a:lnTo>
                  <a:pt x="2616" y="1458"/>
                </a:lnTo>
                <a:lnTo>
                  <a:pt x="2622" y="1458"/>
                </a:lnTo>
                <a:lnTo>
                  <a:pt x="2616" y="1458"/>
                </a:lnTo>
                <a:lnTo>
                  <a:pt x="2622" y="1458"/>
                </a:lnTo>
                <a:lnTo>
                  <a:pt x="2616" y="1458"/>
                </a:lnTo>
                <a:lnTo>
                  <a:pt x="2622" y="1458"/>
                </a:lnTo>
                <a:lnTo>
                  <a:pt x="2622" y="1464"/>
                </a:lnTo>
                <a:lnTo>
                  <a:pt x="2622" y="1470"/>
                </a:lnTo>
                <a:lnTo>
                  <a:pt x="2628" y="1470"/>
                </a:lnTo>
                <a:lnTo>
                  <a:pt x="2622" y="1470"/>
                </a:lnTo>
                <a:lnTo>
                  <a:pt x="2622" y="1464"/>
                </a:lnTo>
                <a:lnTo>
                  <a:pt x="2628" y="1464"/>
                </a:lnTo>
                <a:lnTo>
                  <a:pt x="2622" y="1464"/>
                </a:lnTo>
                <a:lnTo>
                  <a:pt x="2628" y="1464"/>
                </a:lnTo>
                <a:lnTo>
                  <a:pt x="2628" y="1470"/>
                </a:lnTo>
                <a:lnTo>
                  <a:pt x="2634" y="1470"/>
                </a:lnTo>
                <a:lnTo>
                  <a:pt x="2628" y="1470"/>
                </a:lnTo>
                <a:lnTo>
                  <a:pt x="2634" y="1470"/>
                </a:lnTo>
                <a:lnTo>
                  <a:pt x="2628" y="1470"/>
                </a:lnTo>
                <a:lnTo>
                  <a:pt x="2634" y="1470"/>
                </a:lnTo>
                <a:lnTo>
                  <a:pt x="2628" y="1470"/>
                </a:lnTo>
                <a:lnTo>
                  <a:pt x="2634" y="1470"/>
                </a:lnTo>
                <a:lnTo>
                  <a:pt x="2628" y="1470"/>
                </a:lnTo>
                <a:lnTo>
                  <a:pt x="2634" y="1470"/>
                </a:lnTo>
                <a:lnTo>
                  <a:pt x="2628" y="1470"/>
                </a:lnTo>
                <a:lnTo>
                  <a:pt x="2628" y="1476"/>
                </a:lnTo>
                <a:lnTo>
                  <a:pt x="2634" y="1476"/>
                </a:lnTo>
                <a:lnTo>
                  <a:pt x="2628" y="1476"/>
                </a:lnTo>
                <a:lnTo>
                  <a:pt x="2634" y="1476"/>
                </a:lnTo>
                <a:lnTo>
                  <a:pt x="2634" y="1482"/>
                </a:lnTo>
                <a:lnTo>
                  <a:pt x="2640" y="1482"/>
                </a:lnTo>
                <a:lnTo>
                  <a:pt x="2634" y="1482"/>
                </a:lnTo>
                <a:lnTo>
                  <a:pt x="2640" y="1482"/>
                </a:lnTo>
                <a:lnTo>
                  <a:pt x="2640" y="1488"/>
                </a:lnTo>
                <a:lnTo>
                  <a:pt x="2646" y="1488"/>
                </a:lnTo>
                <a:lnTo>
                  <a:pt x="2646" y="1494"/>
                </a:lnTo>
                <a:lnTo>
                  <a:pt x="2646" y="1500"/>
                </a:lnTo>
                <a:lnTo>
                  <a:pt x="2652" y="1500"/>
                </a:lnTo>
                <a:lnTo>
                  <a:pt x="2646" y="1500"/>
                </a:lnTo>
                <a:lnTo>
                  <a:pt x="2652" y="1500"/>
                </a:lnTo>
                <a:lnTo>
                  <a:pt x="2652" y="1506"/>
                </a:lnTo>
                <a:lnTo>
                  <a:pt x="2646" y="1506"/>
                </a:lnTo>
                <a:lnTo>
                  <a:pt x="2652" y="1506"/>
                </a:lnTo>
                <a:lnTo>
                  <a:pt x="2646" y="1506"/>
                </a:lnTo>
                <a:lnTo>
                  <a:pt x="2652" y="1506"/>
                </a:lnTo>
                <a:lnTo>
                  <a:pt x="2646" y="1506"/>
                </a:lnTo>
                <a:lnTo>
                  <a:pt x="2652" y="1506"/>
                </a:lnTo>
                <a:lnTo>
                  <a:pt x="2652" y="1512"/>
                </a:lnTo>
                <a:lnTo>
                  <a:pt x="2646" y="1512"/>
                </a:lnTo>
                <a:lnTo>
                  <a:pt x="2652" y="1512"/>
                </a:lnTo>
                <a:lnTo>
                  <a:pt x="2646" y="1512"/>
                </a:lnTo>
                <a:lnTo>
                  <a:pt x="2652" y="1512"/>
                </a:lnTo>
                <a:lnTo>
                  <a:pt x="2646" y="1512"/>
                </a:lnTo>
                <a:lnTo>
                  <a:pt x="2652" y="1512"/>
                </a:lnTo>
                <a:lnTo>
                  <a:pt x="2652" y="1518"/>
                </a:lnTo>
                <a:lnTo>
                  <a:pt x="2652" y="1524"/>
                </a:lnTo>
                <a:lnTo>
                  <a:pt x="2652" y="1530"/>
                </a:lnTo>
                <a:lnTo>
                  <a:pt x="2652" y="1536"/>
                </a:lnTo>
                <a:lnTo>
                  <a:pt x="2652" y="1542"/>
                </a:lnTo>
                <a:lnTo>
                  <a:pt x="2646" y="1542"/>
                </a:lnTo>
                <a:lnTo>
                  <a:pt x="2652" y="1542"/>
                </a:lnTo>
                <a:lnTo>
                  <a:pt x="2646" y="1542"/>
                </a:lnTo>
                <a:lnTo>
                  <a:pt x="2646" y="1548"/>
                </a:lnTo>
                <a:lnTo>
                  <a:pt x="2652" y="1548"/>
                </a:lnTo>
                <a:lnTo>
                  <a:pt x="2646" y="1548"/>
                </a:lnTo>
                <a:lnTo>
                  <a:pt x="2646" y="1554"/>
                </a:lnTo>
                <a:lnTo>
                  <a:pt x="2646" y="1560"/>
                </a:lnTo>
                <a:lnTo>
                  <a:pt x="2640" y="1560"/>
                </a:lnTo>
                <a:lnTo>
                  <a:pt x="2640" y="1566"/>
                </a:lnTo>
                <a:lnTo>
                  <a:pt x="2634" y="1566"/>
                </a:lnTo>
                <a:lnTo>
                  <a:pt x="2640" y="1566"/>
                </a:lnTo>
                <a:lnTo>
                  <a:pt x="2634" y="1566"/>
                </a:lnTo>
                <a:lnTo>
                  <a:pt x="2640" y="1566"/>
                </a:lnTo>
                <a:lnTo>
                  <a:pt x="2634" y="1566"/>
                </a:lnTo>
                <a:lnTo>
                  <a:pt x="2640" y="1566"/>
                </a:lnTo>
                <a:lnTo>
                  <a:pt x="2634" y="1566"/>
                </a:lnTo>
                <a:lnTo>
                  <a:pt x="2640" y="1566"/>
                </a:lnTo>
                <a:lnTo>
                  <a:pt x="2634" y="1566"/>
                </a:lnTo>
                <a:lnTo>
                  <a:pt x="2640" y="1566"/>
                </a:lnTo>
                <a:lnTo>
                  <a:pt x="2634" y="1566"/>
                </a:lnTo>
                <a:lnTo>
                  <a:pt x="2640" y="1566"/>
                </a:lnTo>
                <a:lnTo>
                  <a:pt x="2634" y="1566"/>
                </a:lnTo>
                <a:lnTo>
                  <a:pt x="2634" y="1572"/>
                </a:lnTo>
                <a:lnTo>
                  <a:pt x="2634" y="1566"/>
                </a:lnTo>
                <a:lnTo>
                  <a:pt x="2634" y="1572"/>
                </a:lnTo>
                <a:lnTo>
                  <a:pt x="2634" y="1566"/>
                </a:lnTo>
                <a:lnTo>
                  <a:pt x="2634" y="1572"/>
                </a:lnTo>
                <a:lnTo>
                  <a:pt x="2634" y="1566"/>
                </a:lnTo>
                <a:lnTo>
                  <a:pt x="2634" y="1572"/>
                </a:lnTo>
                <a:lnTo>
                  <a:pt x="2634" y="1566"/>
                </a:lnTo>
                <a:lnTo>
                  <a:pt x="2634" y="1572"/>
                </a:lnTo>
                <a:lnTo>
                  <a:pt x="2634" y="1566"/>
                </a:lnTo>
                <a:lnTo>
                  <a:pt x="2634" y="1572"/>
                </a:lnTo>
                <a:lnTo>
                  <a:pt x="2634" y="1578"/>
                </a:lnTo>
                <a:lnTo>
                  <a:pt x="2628" y="1578"/>
                </a:lnTo>
                <a:lnTo>
                  <a:pt x="2628" y="1584"/>
                </a:lnTo>
                <a:lnTo>
                  <a:pt x="2634" y="1584"/>
                </a:lnTo>
                <a:lnTo>
                  <a:pt x="2628" y="1584"/>
                </a:lnTo>
                <a:lnTo>
                  <a:pt x="2634" y="1584"/>
                </a:lnTo>
                <a:lnTo>
                  <a:pt x="2628" y="1584"/>
                </a:lnTo>
                <a:lnTo>
                  <a:pt x="2628" y="1590"/>
                </a:lnTo>
                <a:lnTo>
                  <a:pt x="2628" y="1596"/>
                </a:lnTo>
                <a:lnTo>
                  <a:pt x="2622" y="1596"/>
                </a:lnTo>
                <a:lnTo>
                  <a:pt x="2622" y="1602"/>
                </a:lnTo>
                <a:lnTo>
                  <a:pt x="2628" y="1602"/>
                </a:lnTo>
                <a:lnTo>
                  <a:pt x="2628" y="1608"/>
                </a:lnTo>
                <a:lnTo>
                  <a:pt x="2628" y="1602"/>
                </a:lnTo>
                <a:lnTo>
                  <a:pt x="2628" y="1608"/>
                </a:lnTo>
                <a:lnTo>
                  <a:pt x="2622" y="1608"/>
                </a:lnTo>
                <a:lnTo>
                  <a:pt x="2622" y="1602"/>
                </a:lnTo>
                <a:lnTo>
                  <a:pt x="2622" y="1608"/>
                </a:lnTo>
                <a:lnTo>
                  <a:pt x="2622" y="1602"/>
                </a:lnTo>
                <a:lnTo>
                  <a:pt x="2622" y="1608"/>
                </a:lnTo>
                <a:lnTo>
                  <a:pt x="2622" y="1602"/>
                </a:lnTo>
                <a:lnTo>
                  <a:pt x="2622" y="1608"/>
                </a:lnTo>
                <a:lnTo>
                  <a:pt x="2616" y="1608"/>
                </a:lnTo>
                <a:lnTo>
                  <a:pt x="2610" y="1608"/>
                </a:lnTo>
                <a:lnTo>
                  <a:pt x="2610" y="1614"/>
                </a:lnTo>
                <a:lnTo>
                  <a:pt x="2604" y="1614"/>
                </a:lnTo>
                <a:lnTo>
                  <a:pt x="2604" y="1620"/>
                </a:lnTo>
                <a:lnTo>
                  <a:pt x="2598" y="1620"/>
                </a:lnTo>
                <a:lnTo>
                  <a:pt x="2592" y="1620"/>
                </a:lnTo>
                <a:lnTo>
                  <a:pt x="2598" y="1620"/>
                </a:lnTo>
                <a:lnTo>
                  <a:pt x="2598" y="1626"/>
                </a:lnTo>
                <a:lnTo>
                  <a:pt x="2598" y="1620"/>
                </a:lnTo>
                <a:lnTo>
                  <a:pt x="2598" y="1626"/>
                </a:lnTo>
                <a:lnTo>
                  <a:pt x="2598" y="1620"/>
                </a:lnTo>
                <a:lnTo>
                  <a:pt x="2592" y="1620"/>
                </a:lnTo>
                <a:lnTo>
                  <a:pt x="2586" y="1620"/>
                </a:lnTo>
                <a:lnTo>
                  <a:pt x="2586" y="1614"/>
                </a:lnTo>
                <a:lnTo>
                  <a:pt x="2592" y="1614"/>
                </a:lnTo>
                <a:lnTo>
                  <a:pt x="2586" y="1614"/>
                </a:lnTo>
                <a:lnTo>
                  <a:pt x="2592" y="1614"/>
                </a:lnTo>
                <a:lnTo>
                  <a:pt x="2586" y="1614"/>
                </a:lnTo>
                <a:lnTo>
                  <a:pt x="2586" y="1620"/>
                </a:lnTo>
                <a:lnTo>
                  <a:pt x="2586" y="1614"/>
                </a:lnTo>
                <a:lnTo>
                  <a:pt x="2580" y="1614"/>
                </a:lnTo>
                <a:lnTo>
                  <a:pt x="2586" y="1614"/>
                </a:lnTo>
                <a:lnTo>
                  <a:pt x="2586" y="1608"/>
                </a:lnTo>
                <a:lnTo>
                  <a:pt x="2586" y="1614"/>
                </a:lnTo>
                <a:lnTo>
                  <a:pt x="2586" y="1608"/>
                </a:lnTo>
                <a:lnTo>
                  <a:pt x="2586" y="1614"/>
                </a:lnTo>
                <a:lnTo>
                  <a:pt x="2586" y="1608"/>
                </a:lnTo>
                <a:lnTo>
                  <a:pt x="2586" y="1614"/>
                </a:lnTo>
                <a:lnTo>
                  <a:pt x="2586" y="1608"/>
                </a:lnTo>
                <a:lnTo>
                  <a:pt x="2586" y="1614"/>
                </a:lnTo>
                <a:lnTo>
                  <a:pt x="2586" y="1608"/>
                </a:lnTo>
                <a:lnTo>
                  <a:pt x="2586" y="1614"/>
                </a:lnTo>
                <a:lnTo>
                  <a:pt x="2586" y="1608"/>
                </a:lnTo>
                <a:lnTo>
                  <a:pt x="2586" y="1614"/>
                </a:lnTo>
                <a:lnTo>
                  <a:pt x="2580" y="1614"/>
                </a:lnTo>
                <a:lnTo>
                  <a:pt x="2580" y="1620"/>
                </a:lnTo>
                <a:lnTo>
                  <a:pt x="2574" y="1620"/>
                </a:lnTo>
                <a:lnTo>
                  <a:pt x="2568" y="1620"/>
                </a:lnTo>
                <a:lnTo>
                  <a:pt x="2574" y="1620"/>
                </a:lnTo>
                <a:lnTo>
                  <a:pt x="2568" y="1620"/>
                </a:lnTo>
                <a:lnTo>
                  <a:pt x="2568" y="1614"/>
                </a:lnTo>
                <a:lnTo>
                  <a:pt x="2562" y="1614"/>
                </a:lnTo>
                <a:lnTo>
                  <a:pt x="2556" y="1614"/>
                </a:lnTo>
                <a:lnTo>
                  <a:pt x="2550" y="1614"/>
                </a:lnTo>
                <a:lnTo>
                  <a:pt x="2550" y="1608"/>
                </a:lnTo>
                <a:lnTo>
                  <a:pt x="2544" y="1608"/>
                </a:lnTo>
                <a:lnTo>
                  <a:pt x="2544" y="1602"/>
                </a:lnTo>
                <a:lnTo>
                  <a:pt x="2544" y="1596"/>
                </a:lnTo>
                <a:lnTo>
                  <a:pt x="2544" y="1590"/>
                </a:lnTo>
                <a:lnTo>
                  <a:pt x="2538" y="1590"/>
                </a:lnTo>
                <a:lnTo>
                  <a:pt x="2532" y="1590"/>
                </a:lnTo>
                <a:lnTo>
                  <a:pt x="2532" y="1584"/>
                </a:lnTo>
                <a:lnTo>
                  <a:pt x="2532" y="1578"/>
                </a:lnTo>
                <a:lnTo>
                  <a:pt x="2532" y="1584"/>
                </a:lnTo>
                <a:lnTo>
                  <a:pt x="2532" y="1578"/>
                </a:lnTo>
                <a:lnTo>
                  <a:pt x="2532" y="1584"/>
                </a:lnTo>
                <a:lnTo>
                  <a:pt x="2532" y="1578"/>
                </a:lnTo>
                <a:lnTo>
                  <a:pt x="2532" y="1584"/>
                </a:lnTo>
                <a:lnTo>
                  <a:pt x="2532" y="1578"/>
                </a:lnTo>
                <a:lnTo>
                  <a:pt x="2532" y="1572"/>
                </a:lnTo>
                <a:lnTo>
                  <a:pt x="2532" y="1578"/>
                </a:lnTo>
                <a:lnTo>
                  <a:pt x="2526" y="1578"/>
                </a:lnTo>
                <a:lnTo>
                  <a:pt x="2526" y="1584"/>
                </a:lnTo>
                <a:lnTo>
                  <a:pt x="2520" y="1584"/>
                </a:lnTo>
                <a:lnTo>
                  <a:pt x="2526" y="1584"/>
                </a:lnTo>
                <a:lnTo>
                  <a:pt x="2526" y="1578"/>
                </a:lnTo>
                <a:lnTo>
                  <a:pt x="2526" y="1572"/>
                </a:lnTo>
                <a:lnTo>
                  <a:pt x="2526" y="1566"/>
                </a:lnTo>
                <a:lnTo>
                  <a:pt x="2526" y="1572"/>
                </a:lnTo>
                <a:lnTo>
                  <a:pt x="2526" y="1566"/>
                </a:lnTo>
                <a:lnTo>
                  <a:pt x="2532" y="1566"/>
                </a:lnTo>
                <a:lnTo>
                  <a:pt x="2526" y="1566"/>
                </a:lnTo>
                <a:lnTo>
                  <a:pt x="2526" y="1560"/>
                </a:lnTo>
                <a:lnTo>
                  <a:pt x="2526" y="1566"/>
                </a:lnTo>
                <a:lnTo>
                  <a:pt x="2526" y="1572"/>
                </a:lnTo>
                <a:lnTo>
                  <a:pt x="2526" y="1566"/>
                </a:lnTo>
                <a:lnTo>
                  <a:pt x="2526" y="1572"/>
                </a:lnTo>
                <a:lnTo>
                  <a:pt x="2520" y="1572"/>
                </a:lnTo>
                <a:lnTo>
                  <a:pt x="2514" y="1572"/>
                </a:lnTo>
                <a:lnTo>
                  <a:pt x="2514" y="1578"/>
                </a:lnTo>
                <a:lnTo>
                  <a:pt x="2514" y="1584"/>
                </a:lnTo>
                <a:lnTo>
                  <a:pt x="2514" y="1578"/>
                </a:lnTo>
                <a:lnTo>
                  <a:pt x="2514" y="1584"/>
                </a:lnTo>
                <a:lnTo>
                  <a:pt x="2508" y="1584"/>
                </a:lnTo>
                <a:lnTo>
                  <a:pt x="2508" y="1578"/>
                </a:lnTo>
                <a:lnTo>
                  <a:pt x="2508" y="1572"/>
                </a:lnTo>
                <a:lnTo>
                  <a:pt x="2502" y="1572"/>
                </a:lnTo>
                <a:lnTo>
                  <a:pt x="2502" y="1566"/>
                </a:lnTo>
                <a:lnTo>
                  <a:pt x="2496" y="1566"/>
                </a:lnTo>
                <a:lnTo>
                  <a:pt x="2496" y="1560"/>
                </a:lnTo>
                <a:lnTo>
                  <a:pt x="2496" y="1566"/>
                </a:lnTo>
                <a:lnTo>
                  <a:pt x="2496" y="1560"/>
                </a:lnTo>
                <a:lnTo>
                  <a:pt x="2502" y="1560"/>
                </a:lnTo>
                <a:lnTo>
                  <a:pt x="2496" y="1560"/>
                </a:lnTo>
                <a:lnTo>
                  <a:pt x="2496" y="1554"/>
                </a:lnTo>
                <a:lnTo>
                  <a:pt x="2490" y="1554"/>
                </a:lnTo>
                <a:lnTo>
                  <a:pt x="2496" y="1554"/>
                </a:lnTo>
                <a:lnTo>
                  <a:pt x="2490" y="1554"/>
                </a:lnTo>
                <a:lnTo>
                  <a:pt x="2496" y="1554"/>
                </a:lnTo>
                <a:lnTo>
                  <a:pt x="2490" y="1554"/>
                </a:lnTo>
                <a:lnTo>
                  <a:pt x="2496" y="1554"/>
                </a:lnTo>
                <a:lnTo>
                  <a:pt x="2490" y="1554"/>
                </a:lnTo>
                <a:lnTo>
                  <a:pt x="2484" y="1554"/>
                </a:lnTo>
                <a:lnTo>
                  <a:pt x="2478" y="1554"/>
                </a:lnTo>
                <a:lnTo>
                  <a:pt x="2478" y="1548"/>
                </a:lnTo>
                <a:lnTo>
                  <a:pt x="2472" y="1548"/>
                </a:lnTo>
                <a:lnTo>
                  <a:pt x="2466" y="1548"/>
                </a:lnTo>
                <a:lnTo>
                  <a:pt x="2460" y="1548"/>
                </a:lnTo>
                <a:lnTo>
                  <a:pt x="2460" y="1554"/>
                </a:lnTo>
                <a:lnTo>
                  <a:pt x="2454" y="1554"/>
                </a:lnTo>
                <a:lnTo>
                  <a:pt x="2448" y="1554"/>
                </a:lnTo>
                <a:lnTo>
                  <a:pt x="2442" y="1554"/>
                </a:lnTo>
                <a:lnTo>
                  <a:pt x="2436" y="1554"/>
                </a:lnTo>
                <a:lnTo>
                  <a:pt x="2436" y="1560"/>
                </a:lnTo>
                <a:lnTo>
                  <a:pt x="2436" y="1554"/>
                </a:lnTo>
                <a:lnTo>
                  <a:pt x="2430" y="1554"/>
                </a:lnTo>
                <a:lnTo>
                  <a:pt x="2430" y="1560"/>
                </a:lnTo>
                <a:lnTo>
                  <a:pt x="2424" y="1560"/>
                </a:lnTo>
                <a:lnTo>
                  <a:pt x="2418" y="1560"/>
                </a:lnTo>
                <a:lnTo>
                  <a:pt x="2418" y="1566"/>
                </a:lnTo>
                <a:lnTo>
                  <a:pt x="2418" y="1572"/>
                </a:lnTo>
                <a:lnTo>
                  <a:pt x="2412" y="1572"/>
                </a:lnTo>
                <a:lnTo>
                  <a:pt x="2406" y="1572"/>
                </a:lnTo>
                <a:lnTo>
                  <a:pt x="2400" y="1572"/>
                </a:lnTo>
                <a:lnTo>
                  <a:pt x="2394" y="1572"/>
                </a:lnTo>
                <a:lnTo>
                  <a:pt x="2388" y="1572"/>
                </a:lnTo>
                <a:lnTo>
                  <a:pt x="2382" y="1572"/>
                </a:lnTo>
                <a:lnTo>
                  <a:pt x="2382" y="1578"/>
                </a:lnTo>
                <a:lnTo>
                  <a:pt x="2376" y="1578"/>
                </a:lnTo>
                <a:lnTo>
                  <a:pt x="2370" y="1578"/>
                </a:lnTo>
                <a:lnTo>
                  <a:pt x="2370" y="1584"/>
                </a:lnTo>
                <a:lnTo>
                  <a:pt x="2364" y="1584"/>
                </a:lnTo>
                <a:lnTo>
                  <a:pt x="2358" y="1584"/>
                </a:lnTo>
                <a:lnTo>
                  <a:pt x="2352" y="1584"/>
                </a:lnTo>
                <a:lnTo>
                  <a:pt x="2352" y="1578"/>
                </a:lnTo>
                <a:lnTo>
                  <a:pt x="2346" y="1578"/>
                </a:lnTo>
                <a:lnTo>
                  <a:pt x="2346" y="1572"/>
                </a:lnTo>
                <a:lnTo>
                  <a:pt x="2346" y="1566"/>
                </a:lnTo>
                <a:lnTo>
                  <a:pt x="2346" y="1572"/>
                </a:lnTo>
                <a:lnTo>
                  <a:pt x="2352" y="1572"/>
                </a:lnTo>
                <a:lnTo>
                  <a:pt x="2352" y="1566"/>
                </a:lnTo>
                <a:lnTo>
                  <a:pt x="2352" y="1560"/>
                </a:lnTo>
                <a:lnTo>
                  <a:pt x="2352" y="1554"/>
                </a:lnTo>
                <a:lnTo>
                  <a:pt x="2352" y="1548"/>
                </a:lnTo>
                <a:lnTo>
                  <a:pt x="2346" y="1548"/>
                </a:lnTo>
                <a:lnTo>
                  <a:pt x="2346" y="1542"/>
                </a:lnTo>
                <a:lnTo>
                  <a:pt x="2346" y="1536"/>
                </a:lnTo>
                <a:lnTo>
                  <a:pt x="2346" y="1530"/>
                </a:lnTo>
                <a:lnTo>
                  <a:pt x="2346" y="1524"/>
                </a:lnTo>
                <a:lnTo>
                  <a:pt x="2340" y="1524"/>
                </a:lnTo>
                <a:lnTo>
                  <a:pt x="2340" y="1518"/>
                </a:lnTo>
                <a:lnTo>
                  <a:pt x="2340" y="1512"/>
                </a:lnTo>
                <a:lnTo>
                  <a:pt x="2334" y="1512"/>
                </a:lnTo>
                <a:lnTo>
                  <a:pt x="2334" y="1506"/>
                </a:lnTo>
                <a:lnTo>
                  <a:pt x="2334" y="1500"/>
                </a:lnTo>
                <a:lnTo>
                  <a:pt x="2328" y="1500"/>
                </a:lnTo>
                <a:lnTo>
                  <a:pt x="2334" y="1500"/>
                </a:lnTo>
                <a:lnTo>
                  <a:pt x="2334" y="1506"/>
                </a:lnTo>
                <a:lnTo>
                  <a:pt x="2334" y="1500"/>
                </a:lnTo>
                <a:lnTo>
                  <a:pt x="2334" y="1506"/>
                </a:lnTo>
                <a:lnTo>
                  <a:pt x="2334" y="1500"/>
                </a:lnTo>
                <a:lnTo>
                  <a:pt x="2334" y="1506"/>
                </a:lnTo>
                <a:lnTo>
                  <a:pt x="2334" y="1500"/>
                </a:lnTo>
                <a:lnTo>
                  <a:pt x="2334" y="1494"/>
                </a:lnTo>
                <a:lnTo>
                  <a:pt x="2334" y="1500"/>
                </a:lnTo>
                <a:lnTo>
                  <a:pt x="2334" y="1494"/>
                </a:lnTo>
                <a:lnTo>
                  <a:pt x="2334" y="1500"/>
                </a:lnTo>
                <a:lnTo>
                  <a:pt x="2340" y="1500"/>
                </a:lnTo>
                <a:lnTo>
                  <a:pt x="2340" y="1506"/>
                </a:lnTo>
                <a:lnTo>
                  <a:pt x="2340" y="1500"/>
                </a:lnTo>
                <a:lnTo>
                  <a:pt x="2340" y="1494"/>
                </a:lnTo>
                <a:lnTo>
                  <a:pt x="2334" y="1494"/>
                </a:lnTo>
                <a:lnTo>
                  <a:pt x="2334" y="1488"/>
                </a:lnTo>
                <a:lnTo>
                  <a:pt x="2334" y="1482"/>
                </a:lnTo>
                <a:lnTo>
                  <a:pt x="2334" y="1476"/>
                </a:lnTo>
                <a:lnTo>
                  <a:pt x="2334" y="1470"/>
                </a:lnTo>
                <a:lnTo>
                  <a:pt x="2334" y="1464"/>
                </a:lnTo>
                <a:lnTo>
                  <a:pt x="2340" y="1464"/>
                </a:lnTo>
                <a:lnTo>
                  <a:pt x="2340" y="1470"/>
                </a:lnTo>
                <a:lnTo>
                  <a:pt x="2340" y="1464"/>
                </a:lnTo>
                <a:lnTo>
                  <a:pt x="2340" y="1470"/>
                </a:lnTo>
                <a:lnTo>
                  <a:pt x="2340" y="1464"/>
                </a:lnTo>
                <a:lnTo>
                  <a:pt x="2340" y="1470"/>
                </a:lnTo>
                <a:lnTo>
                  <a:pt x="2340" y="1464"/>
                </a:lnTo>
                <a:lnTo>
                  <a:pt x="2340" y="1470"/>
                </a:lnTo>
                <a:lnTo>
                  <a:pt x="2340" y="1464"/>
                </a:lnTo>
                <a:lnTo>
                  <a:pt x="2346" y="1464"/>
                </a:lnTo>
                <a:lnTo>
                  <a:pt x="2346" y="1458"/>
                </a:lnTo>
                <a:lnTo>
                  <a:pt x="2346" y="1464"/>
                </a:lnTo>
                <a:lnTo>
                  <a:pt x="2346" y="1458"/>
                </a:lnTo>
                <a:lnTo>
                  <a:pt x="2346" y="1464"/>
                </a:lnTo>
                <a:lnTo>
                  <a:pt x="2346" y="1458"/>
                </a:lnTo>
                <a:lnTo>
                  <a:pt x="2352" y="1458"/>
                </a:lnTo>
                <a:lnTo>
                  <a:pt x="2358" y="1458"/>
                </a:lnTo>
                <a:lnTo>
                  <a:pt x="2352" y="1458"/>
                </a:lnTo>
                <a:lnTo>
                  <a:pt x="2358" y="1458"/>
                </a:lnTo>
                <a:lnTo>
                  <a:pt x="2358" y="1452"/>
                </a:lnTo>
                <a:lnTo>
                  <a:pt x="2364" y="1452"/>
                </a:lnTo>
                <a:lnTo>
                  <a:pt x="2358" y="1452"/>
                </a:lnTo>
                <a:lnTo>
                  <a:pt x="2364" y="1452"/>
                </a:lnTo>
                <a:lnTo>
                  <a:pt x="2370" y="1452"/>
                </a:lnTo>
                <a:lnTo>
                  <a:pt x="2364" y="1452"/>
                </a:lnTo>
                <a:lnTo>
                  <a:pt x="2370" y="1452"/>
                </a:lnTo>
                <a:lnTo>
                  <a:pt x="2364" y="1452"/>
                </a:lnTo>
                <a:lnTo>
                  <a:pt x="2370" y="1452"/>
                </a:lnTo>
                <a:lnTo>
                  <a:pt x="2376" y="1452"/>
                </a:lnTo>
                <a:lnTo>
                  <a:pt x="2376" y="1446"/>
                </a:lnTo>
                <a:lnTo>
                  <a:pt x="2382" y="1446"/>
                </a:lnTo>
                <a:lnTo>
                  <a:pt x="2376" y="1446"/>
                </a:lnTo>
                <a:lnTo>
                  <a:pt x="2382" y="1446"/>
                </a:lnTo>
                <a:lnTo>
                  <a:pt x="2388" y="1446"/>
                </a:lnTo>
                <a:lnTo>
                  <a:pt x="2394" y="1446"/>
                </a:lnTo>
                <a:lnTo>
                  <a:pt x="2394" y="1440"/>
                </a:lnTo>
                <a:lnTo>
                  <a:pt x="2400" y="1440"/>
                </a:lnTo>
                <a:lnTo>
                  <a:pt x="2400" y="1434"/>
                </a:lnTo>
                <a:lnTo>
                  <a:pt x="2406" y="1434"/>
                </a:lnTo>
                <a:lnTo>
                  <a:pt x="2406" y="1428"/>
                </a:lnTo>
                <a:lnTo>
                  <a:pt x="2400" y="1428"/>
                </a:lnTo>
                <a:lnTo>
                  <a:pt x="2406" y="1428"/>
                </a:lnTo>
                <a:lnTo>
                  <a:pt x="2400" y="1428"/>
                </a:lnTo>
                <a:lnTo>
                  <a:pt x="2400" y="1422"/>
                </a:lnTo>
                <a:lnTo>
                  <a:pt x="2406" y="1422"/>
                </a:lnTo>
                <a:lnTo>
                  <a:pt x="2406" y="1416"/>
                </a:lnTo>
                <a:lnTo>
                  <a:pt x="2412" y="1416"/>
                </a:lnTo>
                <a:lnTo>
                  <a:pt x="2406" y="1416"/>
                </a:lnTo>
                <a:lnTo>
                  <a:pt x="2412" y="1416"/>
                </a:lnTo>
                <a:lnTo>
                  <a:pt x="2412" y="1422"/>
                </a:lnTo>
                <a:lnTo>
                  <a:pt x="2412" y="1416"/>
                </a:lnTo>
                <a:lnTo>
                  <a:pt x="2412" y="1422"/>
                </a:lnTo>
                <a:lnTo>
                  <a:pt x="2412" y="1428"/>
                </a:lnTo>
                <a:lnTo>
                  <a:pt x="2412" y="1422"/>
                </a:lnTo>
                <a:lnTo>
                  <a:pt x="2412" y="1428"/>
                </a:lnTo>
                <a:lnTo>
                  <a:pt x="2412" y="1422"/>
                </a:lnTo>
                <a:lnTo>
                  <a:pt x="2418" y="1422"/>
                </a:lnTo>
                <a:lnTo>
                  <a:pt x="2412" y="1422"/>
                </a:lnTo>
                <a:lnTo>
                  <a:pt x="2412" y="1416"/>
                </a:lnTo>
                <a:lnTo>
                  <a:pt x="2418" y="1416"/>
                </a:lnTo>
                <a:lnTo>
                  <a:pt x="2412" y="1416"/>
                </a:lnTo>
                <a:lnTo>
                  <a:pt x="2418" y="1416"/>
                </a:lnTo>
                <a:lnTo>
                  <a:pt x="2412" y="1416"/>
                </a:lnTo>
                <a:lnTo>
                  <a:pt x="2418" y="1416"/>
                </a:lnTo>
                <a:lnTo>
                  <a:pt x="2412" y="1416"/>
                </a:lnTo>
                <a:lnTo>
                  <a:pt x="2418" y="1416"/>
                </a:lnTo>
                <a:lnTo>
                  <a:pt x="2412" y="1416"/>
                </a:lnTo>
                <a:lnTo>
                  <a:pt x="2418" y="1416"/>
                </a:lnTo>
                <a:lnTo>
                  <a:pt x="2412" y="1416"/>
                </a:lnTo>
                <a:lnTo>
                  <a:pt x="2418" y="1416"/>
                </a:lnTo>
                <a:lnTo>
                  <a:pt x="2424" y="1416"/>
                </a:lnTo>
                <a:lnTo>
                  <a:pt x="2418" y="1416"/>
                </a:lnTo>
                <a:lnTo>
                  <a:pt x="2424" y="1416"/>
                </a:lnTo>
                <a:lnTo>
                  <a:pt x="2418" y="1416"/>
                </a:lnTo>
                <a:lnTo>
                  <a:pt x="2424" y="1416"/>
                </a:lnTo>
                <a:lnTo>
                  <a:pt x="2418" y="1416"/>
                </a:lnTo>
                <a:lnTo>
                  <a:pt x="2424" y="1416"/>
                </a:lnTo>
                <a:lnTo>
                  <a:pt x="2424" y="1410"/>
                </a:lnTo>
                <a:lnTo>
                  <a:pt x="2424" y="1416"/>
                </a:lnTo>
                <a:lnTo>
                  <a:pt x="2424" y="1410"/>
                </a:lnTo>
                <a:lnTo>
                  <a:pt x="2418" y="1410"/>
                </a:lnTo>
                <a:lnTo>
                  <a:pt x="2424" y="1410"/>
                </a:lnTo>
                <a:lnTo>
                  <a:pt x="2418" y="1410"/>
                </a:lnTo>
                <a:lnTo>
                  <a:pt x="2424" y="1410"/>
                </a:lnTo>
                <a:lnTo>
                  <a:pt x="2418" y="1410"/>
                </a:lnTo>
                <a:lnTo>
                  <a:pt x="2424" y="1410"/>
                </a:lnTo>
                <a:lnTo>
                  <a:pt x="2418" y="1410"/>
                </a:lnTo>
                <a:lnTo>
                  <a:pt x="2424" y="1410"/>
                </a:lnTo>
                <a:lnTo>
                  <a:pt x="2418" y="1410"/>
                </a:lnTo>
                <a:lnTo>
                  <a:pt x="2424" y="1410"/>
                </a:lnTo>
                <a:lnTo>
                  <a:pt x="2418" y="1410"/>
                </a:lnTo>
                <a:lnTo>
                  <a:pt x="2424" y="1410"/>
                </a:lnTo>
                <a:lnTo>
                  <a:pt x="2418" y="1410"/>
                </a:lnTo>
                <a:lnTo>
                  <a:pt x="2424" y="1410"/>
                </a:lnTo>
                <a:lnTo>
                  <a:pt x="2418" y="1410"/>
                </a:lnTo>
                <a:lnTo>
                  <a:pt x="2424" y="1410"/>
                </a:lnTo>
                <a:lnTo>
                  <a:pt x="2418" y="1410"/>
                </a:lnTo>
                <a:lnTo>
                  <a:pt x="2424" y="1410"/>
                </a:lnTo>
                <a:lnTo>
                  <a:pt x="2418" y="1410"/>
                </a:lnTo>
                <a:lnTo>
                  <a:pt x="2424" y="1410"/>
                </a:lnTo>
                <a:lnTo>
                  <a:pt x="2418" y="1410"/>
                </a:lnTo>
                <a:lnTo>
                  <a:pt x="2424" y="1410"/>
                </a:lnTo>
                <a:lnTo>
                  <a:pt x="2430" y="1410"/>
                </a:lnTo>
                <a:lnTo>
                  <a:pt x="2424" y="1410"/>
                </a:lnTo>
                <a:lnTo>
                  <a:pt x="2430" y="1410"/>
                </a:lnTo>
                <a:lnTo>
                  <a:pt x="2424" y="1410"/>
                </a:lnTo>
                <a:lnTo>
                  <a:pt x="2424" y="1404"/>
                </a:lnTo>
                <a:lnTo>
                  <a:pt x="2424" y="1410"/>
                </a:lnTo>
                <a:lnTo>
                  <a:pt x="2424" y="1404"/>
                </a:lnTo>
                <a:lnTo>
                  <a:pt x="2424" y="1410"/>
                </a:lnTo>
                <a:lnTo>
                  <a:pt x="2424" y="1404"/>
                </a:lnTo>
                <a:lnTo>
                  <a:pt x="2430" y="1404"/>
                </a:lnTo>
                <a:lnTo>
                  <a:pt x="2424" y="1404"/>
                </a:lnTo>
                <a:lnTo>
                  <a:pt x="2430" y="1404"/>
                </a:lnTo>
                <a:lnTo>
                  <a:pt x="2424" y="1404"/>
                </a:lnTo>
                <a:lnTo>
                  <a:pt x="2430" y="1404"/>
                </a:lnTo>
                <a:lnTo>
                  <a:pt x="2424" y="1404"/>
                </a:lnTo>
                <a:lnTo>
                  <a:pt x="2430" y="1404"/>
                </a:lnTo>
                <a:lnTo>
                  <a:pt x="2424" y="1404"/>
                </a:lnTo>
                <a:lnTo>
                  <a:pt x="2430" y="1404"/>
                </a:lnTo>
                <a:lnTo>
                  <a:pt x="2424" y="1404"/>
                </a:lnTo>
                <a:lnTo>
                  <a:pt x="2430" y="1404"/>
                </a:lnTo>
                <a:lnTo>
                  <a:pt x="2424" y="1404"/>
                </a:lnTo>
                <a:lnTo>
                  <a:pt x="2430" y="1404"/>
                </a:lnTo>
                <a:lnTo>
                  <a:pt x="2424" y="1404"/>
                </a:lnTo>
                <a:lnTo>
                  <a:pt x="2430" y="1404"/>
                </a:lnTo>
                <a:lnTo>
                  <a:pt x="2424" y="1404"/>
                </a:lnTo>
                <a:lnTo>
                  <a:pt x="2430" y="1404"/>
                </a:lnTo>
                <a:lnTo>
                  <a:pt x="2424" y="1404"/>
                </a:lnTo>
                <a:lnTo>
                  <a:pt x="2430" y="1404"/>
                </a:lnTo>
                <a:lnTo>
                  <a:pt x="2430" y="1398"/>
                </a:lnTo>
                <a:lnTo>
                  <a:pt x="2430" y="1404"/>
                </a:lnTo>
                <a:lnTo>
                  <a:pt x="2430" y="1398"/>
                </a:lnTo>
                <a:lnTo>
                  <a:pt x="2430" y="1404"/>
                </a:lnTo>
                <a:lnTo>
                  <a:pt x="2436" y="1404"/>
                </a:lnTo>
                <a:lnTo>
                  <a:pt x="2436" y="1398"/>
                </a:lnTo>
                <a:lnTo>
                  <a:pt x="2442" y="1398"/>
                </a:lnTo>
                <a:lnTo>
                  <a:pt x="2436" y="1398"/>
                </a:lnTo>
                <a:lnTo>
                  <a:pt x="2442" y="1398"/>
                </a:lnTo>
                <a:lnTo>
                  <a:pt x="2436" y="1398"/>
                </a:lnTo>
                <a:lnTo>
                  <a:pt x="2442" y="1398"/>
                </a:lnTo>
                <a:lnTo>
                  <a:pt x="2448" y="1398"/>
                </a:lnTo>
                <a:lnTo>
                  <a:pt x="2448" y="1404"/>
                </a:lnTo>
                <a:lnTo>
                  <a:pt x="2448" y="1398"/>
                </a:lnTo>
                <a:lnTo>
                  <a:pt x="2448" y="1404"/>
                </a:lnTo>
                <a:lnTo>
                  <a:pt x="2454" y="1404"/>
                </a:lnTo>
                <a:lnTo>
                  <a:pt x="2448" y="1404"/>
                </a:lnTo>
                <a:lnTo>
                  <a:pt x="2454" y="1404"/>
                </a:lnTo>
                <a:lnTo>
                  <a:pt x="2448" y="1404"/>
                </a:lnTo>
                <a:lnTo>
                  <a:pt x="2448" y="1410"/>
                </a:lnTo>
                <a:lnTo>
                  <a:pt x="2448" y="1404"/>
                </a:lnTo>
                <a:lnTo>
                  <a:pt x="2448" y="1410"/>
                </a:lnTo>
                <a:lnTo>
                  <a:pt x="2454" y="1410"/>
                </a:lnTo>
                <a:lnTo>
                  <a:pt x="2448" y="1410"/>
                </a:lnTo>
                <a:lnTo>
                  <a:pt x="2454" y="1410"/>
                </a:lnTo>
                <a:lnTo>
                  <a:pt x="2454" y="1404"/>
                </a:lnTo>
                <a:lnTo>
                  <a:pt x="2448" y="1404"/>
                </a:lnTo>
                <a:lnTo>
                  <a:pt x="2454" y="1404"/>
                </a:lnTo>
                <a:lnTo>
                  <a:pt x="2460" y="1404"/>
                </a:lnTo>
                <a:close/>
                <a:moveTo>
                  <a:pt x="2694" y="1548"/>
                </a:moveTo>
                <a:lnTo>
                  <a:pt x="2700" y="1548"/>
                </a:lnTo>
                <a:lnTo>
                  <a:pt x="2694" y="1548"/>
                </a:lnTo>
                <a:close/>
                <a:moveTo>
                  <a:pt x="2268" y="1368"/>
                </a:moveTo>
                <a:lnTo>
                  <a:pt x="2274" y="1368"/>
                </a:lnTo>
                <a:lnTo>
                  <a:pt x="2268" y="1368"/>
                </a:lnTo>
                <a:close/>
                <a:moveTo>
                  <a:pt x="2328" y="1494"/>
                </a:moveTo>
                <a:lnTo>
                  <a:pt x="2334" y="1494"/>
                </a:lnTo>
                <a:lnTo>
                  <a:pt x="2334" y="1500"/>
                </a:lnTo>
                <a:lnTo>
                  <a:pt x="2328" y="1500"/>
                </a:lnTo>
                <a:lnTo>
                  <a:pt x="2328" y="1494"/>
                </a:lnTo>
                <a:close/>
                <a:moveTo>
                  <a:pt x="2328" y="1488"/>
                </a:moveTo>
                <a:lnTo>
                  <a:pt x="2328" y="1494"/>
                </a:lnTo>
                <a:lnTo>
                  <a:pt x="2329" y="1494"/>
                </a:lnTo>
                <a:lnTo>
                  <a:pt x="2328" y="1488"/>
                </a:lnTo>
                <a:close/>
                <a:moveTo>
                  <a:pt x="2652" y="1506"/>
                </a:moveTo>
                <a:lnTo>
                  <a:pt x="2652" y="1512"/>
                </a:lnTo>
                <a:lnTo>
                  <a:pt x="2653" y="1512"/>
                </a:lnTo>
                <a:lnTo>
                  <a:pt x="2652" y="1506"/>
                </a:lnTo>
                <a:close/>
                <a:moveTo>
                  <a:pt x="2334" y="1500"/>
                </a:moveTo>
                <a:lnTo>
                  <a:pt x="2334" y="1506"/>
                </a:lnTo>
                <a:lnTo>
                  <a:pt x="2335" y="1506"/>
                </a:lnTo>
                <a:lnTo>
                  <a:pt x="2334" y="1500"/>
                </a:lnTo>
                <a:close/>
                <a:moveTo>
                  <a:pt x="2652" y="1506"/>
                </a:moveTo>
                <a:lnTo>
                  <a:pt x="2652" y="1512"/>
                </a:lnTo>
                <a:lnTo>
                  <a:pt x="2653" y="1512"/>
                </a:lnTo>
                <a:lnTo>
                  <a:pt x="2652" y="1506"/>
                </a:lnTo>
                <a:close/>
                <a:moveTo>
                  <a:pt x="2646" y="1500"/>
                </a:moveTo>
                <a:lnTo>
                  <a:pt x="2652" y="1500"/>
                </a:lnTo>
                <a:lnTo>
                  <a:pt x="2646" y="1500"/>
                </a:lnTo>
                <a:close/>
                <a:moveTo>
                  <a:pt x="2646" y="1488"/>
                </a:moveTo>
                <a:lnTo>
                  <a:pt x="2652" y="1488"/>
                </a:lnTo>
                <a:lnTo>
                  <a:pt x="2652" y="1500"/>
                </a:lnTo>
                <a:lnTo>
                  <a:pt x="2646" y="1500"/>
                </a:lnTo>
                <a:lnTo>
                  <a:pt x="2646" y="1488"/>
                </a:lnTo>
                <a:close/>
                <a:moveTo>
                  <a:pt x="2340" y="1458"/>
                </a:moveTo>
                <a:lnTo>
                  <a:pt x="2340" y="1464"/>
                </a:lnTo>
                <a:lnTo>
                  <a:pt x="2341" y="1464"/>
                </a:lnTo>
                <a:lnTo>
                  <a:pt x="2340" y="1458"/>
                </a:lnTo>
                <a:close/>
                <a:moveTo>
                  <a:pt x="2340" y="1458"/>
                </a:moveTo>
                <a:lnTo>
                  <a:pt x="2346" y="1458"/>
                </a:lnTo>
                <a:lnTo>
                  <a:pt x="2346" y="1464"/>
                </a:lnTo>
                <a:lnTo>
                  <a:pt x="2340" y="1464"/>
                </a:lnTo>
                <a:lnTo>
                  <a:pt x="2340" y="1458"/>
                </a:lnTo>
                <a:close/>
                <a:moveTo>
                  <a:pt x="2640" y="1482"/>
                </a:moveTo>
                <a:lnTo>
                  <a:pt x="2646" y="1482"/>
                </a:lnTo>
                <a:lnTo>
                  <a:pt x="2640" y="1482"/>
                </a:lnTo>
                <a:close/>
                <a:moveTo>
                  <a:pt x="2634" y="1482"/>
                </a:moveTo>
                <a:lnTo>
                  <a:pt x="2640" y="1482"/>
                </a:lnTo>
                <a:lnTo>
                  <a:pt x="2634" y="1482"/>
                </a:lnTo>
                <a:close/>
                <a:moveTo>
                  <a:pt x="2634" y="1476"/>
                </a:moveTo>
                <a:lnTo>
                  <a:pt x="2634" y="1482"/>
                </a:lnTo>
                <a:lnTo>
                  <a:pt x="2635" y="1482"/>
                </a:lnTo>
                <a:lnTo>
                  <a:pt x="2634" y="1476"/>
                </a:lnTo>
                <a:close/>
                <a:moveTo>
                  <a:pt x="2346" y="1452"/>
                </a:moveTo>
                <a:lnTo>
                  <a:pt x="2352" y="1452"/>
                </a:lnTo>
                <a:lnTo>
                  <a:pt x="2346" y="1452"/>
                </a:lnTo>
                <a:close/>
                <a:moveTo>
                  <a:pt x="2346" y="1452"/>
                </a:moveTo>
                <a:lnTo>
                  <a:pt x="2346" y="1458"/>
                </a:lnTo>
                <a:lnTo>
                  <a:pt x="2347" y="1458"/>
                </a:lnTo>
                <a:lnTo>
                  <a:pt x="2346" y="1452"/>
                </a:lnTo>
                <a:close/>
                <a:moveTo>
                  <a:pt x="2346" y="1458"/>
                </a:moveTo>
                <a:lnTo>
                  <a:pt x="2352" y="1458"/>
                </a:lnTo>
                <a:lnTo>
                  <a:pt x="2346" y="1458"/>
                </a:lnTo>
                <a:close/>
                <a:moveTo>
                  <a:pt x="2346" y="1458"/>
                </a:moveTo>
                <a:lnTo>
                  <a:pt x="2352" y="1458"/>
                </a:lnTo>
                <a:lnTo>
                  <a:pt x="2346" y="1458"/>
                </a:lnTo>
                <a:close/>
                <a:moveTo>
                  <a:pt x="2628" y="1464"/>
                </a:moveTo>
                <a:lnTo>
                  <a:pt x="2628" y="1470"/>
                </a:lnTo>
                <a:lnTo>
                  <a:pt x="2629" y="1470"/>
                </a:lnTo>
                <a:lnTo>
                  <a:pt x="2628" y="1464"/>
                </a:lnTo>
                <a:close/>
                <a:moveTo>
                  <a:pt x="2352" y="1554"/>
                </a:moveTo>
                <a:lnTo>
                  <a:pt x="2352" y="1560"/>
                </a:lnTo>
                <a:lnTo>
                  <a:pt x="2353" y="1560"/>
                </a:lnTo>
                <a:lnTo>
                  <a:pt x="2352" y="1554"/>
                </a:lnTo>
                <a:close/>
                <a:moveTo>
                  <a:pt x="2358" y="1452"/>
                </a:moveTo>
                <a:lnTo>
                  <a:pt x="2364" y="1452"/>
                </a:lnTo>
                <a:lnTo>
                  <a:pt x="2358" y="1452"/>
                </a:lnTo>
                <a:close/>
                <a:moveTo>
                  <a:pt x="2364" y="1452"/>
                </a:moveTo>
                <a:lnTo>
                  <a:pt x="2370" y="1452"/>
                </a:lnTo>
                <a:lnTo>
                  <a:pt x="2364" y="1452"/>
                </a:lnTo>
                <a:close/>
                <a:moveTo>
                  <a:pt x="2622" y="1464"/>
                </a:moveTo>
                <a:lnTo>
                  <a:pt x="2628" y="1464"/>
                </a:lnTo>
                <a:lnTo>
                  <a:pt x="2622" y="1464"/>
                </a:lnTo>
                <a:close/>
                <a:moveTo>
                  <a:pt x="2370" y="1584"/>
                </a:moveTo>
                <a:lnTo>
                  <a:pt x="2376" y="1584"/>
                </a:lnTo>
                <a:lnTo>
                  <a:pt x="2370" y="1584"/>
                </a:lnTo>
                <a:close/>
                <a:moveTo>
                  <a:pt x="2622" y="1458"/>
                </a:moveTo>
                <a:lnTo>
                  <a:pt x="2622" y="1464"/>
                </a:lnTo>
                <a:lnTo>
                  <a:pt x="2623" y="1464"/>
                </a:lnTo>
                <a:lnTo>
                  <a:pt x="2622" y="1458"/>
                </a:lnTo>
                <a:close/>
                <a:moveTo>
                  <a:pt x="2622" y="1458"/>
                </a:moveTo>
                <a:lnTo>
                  <a:pt x="2622" y="1464"/>
                </a:lnTo>
                <a:lnTo>
                  <a:pt x="2623" y="1464"/>
                </a:lnTo>
                <a:lnTo>
                  <a:pt x="2622" y="1458"/>
                </a:lnTo>
                <a:close/>
                <a:moveTo>
                  <a:pt x="2622" y="1458"/>
                </a:moveTo>
                <a:lnTo>
                  <a:pt x="2622" y="1464"/>
                </a:lnTo>
                <a:lnTo>
                  <a:pt x="2623" y="1464"/>
                </a:lnTo>
                <a:lnTo>
                  <a:pt x="2622" y="1458"/>
                </a:lnTo>
                <a:close/>
                <a:moveTo>
                  <a:pt x="2622" y="1458"/>
                </a:moveTo>
                <a:lnTo>
                  <a:pt x="2622" y="1464"/>
                </a:lnTo>
                <a:lnTo>
                  <a:pt x="2623" y="1464"/>
                </a:lnTo>
                <a:lnTo>
                  <a:pt x="2622" y="1458"/>
                </a:lnTo>
                <a:close/>
                <a:moveTo>
                  <a:pt x="2622" y="1458"/>
                </a:moveTo>
                <a:lnTo>
                  <a:pt x="2622" y="1464"/>
                </a:lnTo>
                <a:lnTo>
                  <a:pt x="2623" y="1464"/>
                </a:lnTo>
                <a:lnTo>
                  <a:pt x="2622" y="1458"/>
                </a:lnTo>
                <a:close/>
                <a:moveTo>
                  <a:pt x="2622" y="1452"/>
                </a:moveTo>
                <a:lnTo>
                  <a:pt x="2622" y="1458"/>
                </a:lnTo>
                <a:lnTo>
                  <a:pt x="2623" y="1458"/>
                </a:lnTo>
                <a:lnTo>
                  <a:pt x="2622" y="1452"/>
                </a:lnTo>
                <a:close/>
                <a:moveTo>
                  <a:pt x="2616" y="1452"/>
                </a:moveTo>
                <a:lnTo>
                  <a:pt x="2622" y="1452"/>
                </a:lnTo>
                <a:lnTo>
                  <a:pt x="2616" y="1452"/>
                </a:lnTo>
                <a:close/>
                <a:moveTo>
                  <a:pt x="2616" y="1452"/>
                </a:moveTo>
                <a:lnTo>
                  <a:pt x="2622" y="1452"/>
                </a:lnTo>
                <a:lnTo>
                  <a:pt x="2616" y="1452"/>
                </a:lnTo>
                <a:close/>
                <a:moveTo>
                  <a:pt x="2616" y="1446"/>
                </a:moveTo>
                <a:lnTo>
                  <a:pt x="2616" y="1452"/>
                </a:lnTo>
                <a:lnTo>
                  <a:pt x="2617" y="1452"/>
                </a:lnTo>
                <a:lnTo>
                  <a:pt x="2616" y="1446"/>
                </a:lnTo>
                <a:close/>
                <a:moveTo>
                  <a:pt x="2406" y="1572"/>
                </a:moveTo>
                <a:lnTo>
                  <a:pt x="2406" y="1578"/>
                </a:lnTo>
                <a:lnTo>
                  <a:pt x="2407" y="1578"/>
                </a:lnTo>
                <a:lnTo>
                  <a:pt x="2406" y="1572"/>
                </a:lnTo>
                <a:close/>
                <a:moveTo>
                  <a:pt x="2406" y="1572"/>
                </a:moveTo>
                <a:lnTo>
                  <a:pt x="2406" y="1578"/>
                </a:lnTo>
                <a:lnTo>
                  <a:pt x="2407" y="1578"/>
                </a:lnTo>
                <a:lnTo>
                  <a:pt x="2406" y="1572"/>
                </a:lnTo>
                <a:close/>
                <a:moveTo>
                  <a:pt x="2406" y="1572"/>
                </a:moveTo>
                <a:lnTo>
                  <a:pt x="2406" y="1578"/>
                </a:lnTo>
                <a:lnTo>
                  <a:pt x="2407" y="1578"/>
                </a:lnTo>
                <a:lnTo>
                  <a:pt x="2406" y="1572"/>
                </a:lnTo>
                <a:close/>
                <a:moveTo>
                  <a:pt x="2610" y="1632"/>
                </a:moveTo>
                <a:lnTo>
                  <a:pt x="2610" y="1638"/>
                </a:lnTo>
                <a:lnTo>
                  <a:pt x="2611" y="1638"/>
                </a:lnTo>
                <a:lnTo>
                  <a:pt x="2610" y="1632"/>
                </a:lnTo>
                <a:close/>
                <a:moveTo>
                  <a:pt x="2610" y="1638"/>
                </a:moveTo>
                <a:lnTo>
                  <a:pt x="2610" y="1644"/>
                </a:lnTo>
                <a:lnTo>
                  <a:pt x="2611" y="1644"/>
                </a:lnTo>
                <a:lnTo>
                  <a:pt x="2610" y="1638"/>
                </a:lnTo>
                <a:close/>
                <a:moveTo>
                  <a:pt x="2610" y="1632"/>
                </a:moveTo>
                <a:lnTo>
                  <a:pt x="2610" y="1638"/>
                </a:lnTo>
                <a:lnTo>
                  <a:pt x="2611" y="1638"/>
                </a:lnTo>
                <a:lnTo>
                  <a:pt x="2610" y="1632"/>
                </a:lnTo>
                <a:close/>
                <a:moveTo>
                  <a:pt x="2604" y="1644"/>
                </a:moveTo>
                <a:lnTo>
                  <a:pt x="2610" y="1644"/>
                </a:lnTo>
                <a:lnTo>
                  <a:pt x="2604" y="1644"/>
                </a:lnTo>
                <a:close/>
                <a:moveTo>
                  <a:pt x="2604" y="1632"/>
                </a:moveTo>
                <a:lnTo>
                  <a:pt x="2610" y="1632"/>
                </a:lnTo>
                <a:lnTo>
                  <a:pt x="2604" y="1632"/>
                </a:lnTo>
                <a:close/>
                <a:moveTo>
                  <a:pt x="2604" y="1632"/>
                </a:moveTo>
                <a:lnTo>
                  <a:pt x="2610" y="1632"/>
                </a:lnTo>
                <a:lnTo>
                  <a:pt x="2604" y="1632"/>
                </a:lnTo>
                <a:close/>
                <a:moveTo>
                  <a:pt x="2604" y="1632"/>
                </a:moveTo>
                <a:lnTo>
                  <a:pt x="2610" y="1632"/>
                </a:lnTo>
                <a:lnTo>
                  <a:pt x="2610" y="1638"/>
                </a:lnTo>
                <a:lnTo>
                  <a:pt x="2604" y="1638"/>
                </a:lnTo>
                <a:lnTo>
                  <a:pt x="2604" y="1632"/>
                </a:lnTo>
                <a:close/>
                <a:moveTo>
                  <a:pt x="2604" y="1632"/>
                </a:moveTo>
                <a:lnTo>
                  <a:pt x="2610" y="1632"/>
                </a:lnTo>
                <a:lnTo>
                  <a:pt x="2604" y="1632"/>
                </a:lnTo>
                <a:close/>
                <a:moveTo>
                  <a:pt x="2604" y="1662"/>
                </a:moveTo>
                <a:lnTo>
                  <a:pt x="2610" y="1662"/>
                </a:lnTo>
                <a:lnTo>
                  <a:pt x="2610" y="1668"/>
                </a:lnTo>
                <a:lnTo>
                  <a:pt x="2604" y="1668"/>
                </a:lnTo>
                <a:lnTo>
                  <a:pt x="2604" y="1662"/>
                </a:lnTo>
                <a:close/>
                <a:moveTo>
                  <a:pt x="2412" y="1416"/>
                </a:moveTo>
                <a:lnTo>
                  <a:pt x="2412" y="1422"/>
                </a:lnTo>
                <a:lnTo>
                  <a:pt x="2413" y="1422"/>
                </a:lnTo>
                <a:lnTo>
                  <a:pt x="2412" y="1416"/>
                </a:lnTo>
                <a:close/>
                <a:moveTo>
                  <a:pt x="2412" y="1422"/>
                </a:moveTo>
                <a:lnTo>
                  <a:pt x="2412" y="1428"/>
                </a:lnTo>
                <a:lnTo>
                  <a:pt x="2413" y="1428"/>
                </a:lnTo>
                <a:lnTo>
                  <a:pt x="2412" y="1422"/>
                </a:lnTo>
                <a:close/>
                <a:moveTo>
                  <a:pt x="2412" y="1416"/>
                </a:moveTo>
                <a:lnTo>
                  <a:pt x="2412" y="1422"/>
                </a:lnTo>
                <a:lnTo>
                  <a:pt x="2413" y="1422"/>
                </a:lnTo>
                <a:lnTo>
                  <a:pt x="2412" y="1416"/>
                </a:lnTo>
                <a:close/>
                <a:moveTo>
                  <a:pt x="2598" y="1668"/>
                </a:moveTo>
                <a:lnTo>
                  <a:pt x="2604" y="1668"/>
                </a:lnTo>
                <a:lnTo>
                  <a:pt x="2598" y="1668"/>
                </a:lnTo>
                <a:close/>
                <a:moveTo>
                  <a:pt x="2598" y="1668"/>
                </a:moveTo>
                <a:lnTo>
                  <a:pt x="2604" y="1668"/>
                </a:lnTo>
                <a:lnTo>
                  <a:pt x="2598" y="1668"/>
                </a:lnTo>
                <a:close/>
                <a:moveTo>
                  <a:pt x="2412" y="1416"/>
                </a:moveTo>
                <a:lnTo>
                  <a:pt x="2418" y="1416"/>
                </a:lnTo>
                <a:lnTo>
                  <a:pt x="2412" y="1416"/>
                </a:lnTo>
                <a:close/>
                <a:moveTo>
                  <a:pt x="2412" y="1422"/>
                </a:moveTo>
                <a:lnTo>
                  <a:pt x="2418" y="1422"/>
                </a:lnTo>
                <a:lnTo>
                  <a:pt x="2412" y="1422"/>
                </a:lnTo>
                <a:close/>
                <a:moveTo>
                  <a:pt x="2412" y="1416"/>
                </a:moveTo>
                <a:lnTo>
                  <a:pt x="2418" y="1416"/>
                </a:lnTo>
                <a:lnTo>
                  <a:pt x="2412" y="1416"/>
                </a:lnTo>
                <a:close/>
                <a:moveTo>
                  <a:pt x="2412" y="1410"/>
                </a:moveTo>
                <a:lnTo>
                  <a:pt x="2418" y="1410"/>
                </a:lnTo>
                <a:lnTo>
                  <a:pt x="2412" y="1410"/>
                </a:lnTo>
                <a:close/>
                <a:moveTo>
                  <a:pt x="2598" y="1434"/>
                </a:moveTo>
                <a:lnTo>
                  <a:pt x="2598" y="1440"/>
                </a:lnTo>
                <a:lnTo>
                  <a:pt x="2599" y="1440"/>
                </a:lnTo>
                <a:lnTo>
                  <a:pt x="2598" y="1434"/>
                </a:lnTo>
                <a:close/>
                <a:moveTo>
                  <a:pt x="2598" y="1644"/>
                </a:moveTo>
                <a:lnTo>
                  <a:pt x="2598" y="1650"/>
                </a:lnTo>
                <a:lnTo>
                  <a:pt x="2598" y="1644"/>
                </a:lnTo>
                <a:lnTo>
                  <a:pt x="2598" y="1650"/>
                </a:lnTo>
                <a:lnTo>
                  <a:pt x="2604" y="1650"/>
                </a:lnTo>
                <a:lnTo>
                  <a:pt x="2604" y="1644"/>
                </a:lnTo>
                <a:lnTo>
                  <a:pt x="2598" y="1644"/>
                </a:lnTo>
                <a:lnTo>
                  <a:pt x="2604" y="1644"/>
                </a:lnTo>
                <a:lnTo>
                  <a:pt x="2610" y="1644"/>
                </a:lnTo>
                <a:lnTo>
                  <a:pt x="2610" y="1638"/>
                </a:lnTo>
                <a:lnTo>
                  <a:pt x="2610" y="1644"/>
                </a:lnTo>
                <a:lnTo>
                  <a:pt x="2610" y="1638"/>
                </a:lnTo>
                <a:lnTo>
                  <a:pt x="2610" y="1644"/>
                </a:lnTo>
                <a:lnTo>
                  <a:pt x="2610" y="1638"/>
                </a:lnTo>
                <a:lnTo>
                  <a:pt x="2610" y="1644"/>
                </a:lnTo>
                <a:lnTo>
                  <a:pt x="2610" y="1650"/>
                </a:lnTo>
                <a:lnTo>
                  <a:pt x="2610" y="1644"/>
                </a:lnTo>
                <a:lnTo>
                  <a:pt x="2610" y="1650"/>
                </a:lnTo>
                <a:lnTo>
                  <a:pt x="2610" y="1644"/>
                </a:lnTo>
                <a:lnTo>
                  <a:pt x="2610" y="1650"/>
                </a:lnTo>
                <a:lnTo>
                  <a:pt x="2610" y="1644"/>
                </a:lnTo>
                <a:lnTo>
                  <a:pt x="2610" y="1650"/>
                </a:lnTo>
                <a:lnTo>
                  <a:pt x="2610" y="1644"/>
                </a:lnTo>
                <a:lnTo>
                  <a:pt x="2610" y="1650"/>
                </a:lnTo>
                <a:lnTo>
                  <a:pt x="2610" y="1644"/>
                </a:lnTo>
                <a:lnTo>
                  <a:pt x="2610" y="1650"/>
                </a:lnTo>
                <a:lnTo>
                  <a:pt x="2610" y="1644"/>
                </a:lnTo>
                <a:lnTo>
                  <a:pt x="2610" y="1650"/>
                </a:lnTo>
                <a:lnTo>
                  <a:pt x="2610" y="1656"/>
                </a:lnTo>
                <a:lnTo>
                  <a:pt x="2610" y="1662"/>
                </a:lnTo>
                <a:lnTo>
                  <a:pt x="2610" y="1656"/>
                </a:lnTo>
                <a:lnTo>
                  <a:pt x="2610" y="1662"/>
                </a:lnTo>
                <a:lnTo>
                  <a:pt x="2610" y="1656"/>
                </a:lnTo>
                <a:lnTo>
                  <a:pt x="2610" y="1662"/>
                </a:lnTo>
                <a:lnTo>
                  <a:pt x="2610" y="1656"/>
                </a:lnTo>
                <a:lnTo>
                  <a:pt x="2610" y="1662"/>
                </a:lnTo>
                <a:lnTo>
                  <a:pt x="2604" y="1662"/>
                </a:lnTo>
                <a:lnTo>
                  <a:pt x="2604" y="1668"/>
                </a:lnTo>
                <a:lnTo>
                  <a:pt x="2604" y="1662"/>
                </a:lnTo>
                <a:lnTo>
                  <a:pt x="2604" y="1668"/>
                </a:lnTo>
                <a:lnTo>
                  <a:pt x="2604" y="1662"/>
                </a:lnTo>
                <a:lnTo>
                  <a:pt x="2604" y="1668"/>
                </a:lnTo>
                <a:lnTo>
                  <a:pt x="2598" y="1668"/>
                </a:lnTo>
                <a:lnTo>
                  <a:pt x="2604" y="1668"/>
                </a:lnTo>
                <a:lnTo>
                  <a:pt x="2598" y="1668"/>
                </a:lnTo>
                <a:lnTo>
                  <a:pt x="2604" y="1668"/>
                </a:lnTo>
                <a:lnTo>
                  <a:pt x="2598" y="1668"/>
                </a:lnTo>
                <a:lnTo>
                  <a:pt x="2604" y="1668"/>
                </a:lnTo>
                <a:lnTo>
                  <a:pt x="2598" y="1668"/>
                </a:lnTo>
                <a:lnTo>
                  <a:pt x="2604" y="1668"/>
                </a:lnTo>
                <a:lnTo>
                  <a:pt x="2598" y="1668"/>
                </a:lnTo>
                <a:lnTo>
                  <a:pt x="2604" y="1668"/>
                </a:lnTo>
                <a:lnTo>
                  <a:pt x="2598" y="1668"/>
                </a:lnTo>
                <a:lnTo>
                  <a:pt x="2604" y="1668"/>
                </a:lnTo>
                <a:lnTo>
                  <a:pt x="2598" y="1668"/>
                </a:lnTo>
                <a:lnTo>
                  <a:pt x="2598" y="1674"/>
                </a:lnTo>
                <a:lnTo>
                  <a:pt x="2598" y="1668"/>
                </a:lnTo>
                <a:lnTo>
                  <a:pt x="2598" y="1674"/>
                </a:lnTo>
                <a:lnTo>
                  <a:pt x="2598" y="1668"/>
                </a:lnTo>
                <a:lnTo>
                  <a:pt x="2598" y="1674"/>
                </a:lnTo>
                <a:lnTo>
                  <a:pt x="2598" y="1668"/>
                </a:lnTo>
                <a:lnTo>
                  <a:pt x="2598" y="1674"/>
                </a:lnTo>
                <a:lnTo>
                  <a:pt x="2598" y="1668"/>
                </a:lnTo>
                <a:lnTo>
                  <a:pt x="2598" y="1674"/>
                </a:lnTo>
                <a:lnTo>
                  <a:pt x="2598" y="1668"/>
                </a:lnTo>
                <a:lnTo>
                  <a:pt x="2598" y="1674"/>
                </a:lnTo>
                <a:lnTo>
                  <a:pt x="2598" y="1668"/>
                </a:lnTo>
                <a:lnTo>
                  <a:pt x="2598" y="1674"/>
                </a:lnTo>
                <a:lnTo>
                  <a:pt x="2598" y="1668"/>
                </a:lnTo>
                <a:lnTo>
                  <a:pt x="2592" y="1668"/>
                </a:lnTo>
                <a:lnTo>
                  <a:pt x="2598" y="1668"/>
                </a:lnTo>
                <a:lnTo>
                  <a:pt x="2592" y="1668"/>
                </a:lnTo>
                <a:lnTo>
                  <a:pt x="2598" y="1668"/>
                </a:lnTo>
                <a:lnTo>
                  <a:pt x="2592" y="1668"/>
                </a:lnTo>
                <a:lnTo>
                  <a:pt x="2598" y="1668"/>
                </a:lnTo>
                <a:lnTo>
                  <a:pt x="2592" y="1668"/>
                </a:lnTo>
                <a:lnTo>
                  <a:pt x="2598" y="1668"/>
                </a:lnTo>
                <a:lnTo>
                  <a:pt x="2592" y="1668"/>
                </a:lnTo>
                <a:lnTo>
                  <a:pt x="2592" y="1674"/>
                </a:lnTo>
                <a:lnTo>
                  <a:pt x="2592" y="1668"/>
                </a:lnTo>
                <a:lnTo>
                  <a:pt x="2592" y="1674"/>
                </a:lnTo>
                <a:lnTo>
                  <a:pt x="2592" y="1668"/>
                </a:lnTo>
                <a:lnTo>
                  <a:pt x="2592" y="1674"/>
                </a:lnTo>
                <a:lnTo>
                  <a:pt x="2592" y="1668"/>
                </a:lnTo>
                <a:lnTo>
                  <a:pt x="2592" y="1674"/>
                </a:lnTo>
                <a:lnTo>
                  <a:pt x="2592" y="1668"/>
                </a:lnTo>
                <a:lnTo>
                  <a:pt x="2592" y="1662"/>
                </a:lnTo>
                <a:lnTo>
                  <a:pt x="2586" y="1662"/>
                </a:lnTo>
                <a:lnTo>
                  <a:pt x="2586" y="1656"/>
                </a:lnTo>
                <a:lnTo>
                  <a:pt x="2586" y="1662"/>
                </a:lnTo>
                <a:lnTo>
                  <a:pt x="2586" y="1656"/>
                </a:lnTo>
                <a:lnTo>
                  <a:pt x="2586" y="1662"/>
                </a:lnTo>
                <a:lnTo>
                  <a:pt x="2586" y="1656"/>
                </a:lnTo>
                <a:lnTo>
                  <a:pt x="2586" y="1662"/>
                </a:lnTo>
                <a:lnTo>
                  <a:pt x="2586" y="1656"/>
                </a:lnTo>
                <a:lnTo>
                  <a:pt x="2586" y="1662"/>
                </a:lnTo>
                <a:lnTo>
                  <a:pt x="2586" y="1656"/>
                </a:lnTo>
                <a:lnTo>
                  <a:pt x="2586" y="1662"/>
                </a:lnTo>
                <a:lnTo>
                  <a:pt x="2592" y="1662"/>
                </a:lnTo>
                <a:lnTo>
                  <a:pt x="2592" y="1656"/>
                </a:lnTo>
                <a:lnTo>
                  <a:pt x="2592" y="1662"/>
                </a:lnTo>
                <a:lnTo>
                  <a:pt x="2592" y="1656"/>
                </a:lnTo>
                <a:lnTo>
                  <a:pt x="2592" y="1662"/>
                </a:lnTo>
                <a:lnTo>
                  <a:pt x="2592" y="1656"/>
                </a:lnTo>
                <a:lnTo>
                  <a:pt x="2592" y="1662"/>
                </a:lnTo>
                <a:lnTo>
                  <a:pt x="2592" y="1656"/>
                </a:lnTo>
                <a:lnTo>
                  <a:pt x="2592" y="1662"/>
                </a:lnTo>
                <a:lnTo>
                  <a:pt x="2592" y="1656"/>
                </a:lnTo>
                <a:lnTo>
                  <a:pt x="2592" y="1662"/>
                </a:lnTo>
                <a:lnTo>
                  <a:pt x="2592" y="1656"/>
                </a:lnTo>
                <a:lnTo>
                  <a:pt x="2592" y="1662"/>
                </a:lnTo>
                <a:lnTo>
                  <a:pt x="2592" y="1656"/>
                </a:lnTo>
                <a:lnTo>
                  <a:pt x="2586" y="1656"/>
                </a:lnTo>
                <a:lnTo>
                  <a:pt x="2592" y="1656"/>
                </a:lnTo>
                <a:lnTo>
                  <a:pt x="2586" y="1656"/>
                </a:lnTo>
                <a:lnTo>
                  <a:pt x="2592" y="1656"/>
                </a:lnTo>
                <a:lnTo>
                  <a:pt x="2586" y="1656"/>
                </a:lnTo>
                <a:lnTo>
                  <a:pt x="2592" y="1656"/>
                </a:lnTo>
                <a:lnTo>
                  <a:pt x="2586" y="1656"/>
                </a:lnTo>
                <a:lnTo>
                  <a:pt x="2586" y="1650"/>
                </a:lnTo>
                <a:lnTo>
                  <a:pt x="2580" y="1650"/>
                </a:lnTo>
                <a:lnTo>
                  <a:pt x="2586" y="1650"/>
                </a:lnTo>
                <a:lnTo>
                  <a:pt x="2580" y="1650"/>
                </a:lnTo>
                <a:lnTo>
                  <a:pt x="2586" y="1650"/>
                </a:lnTo>
                <a:lnTo>
                  <a:pt x="2580" y="1650"/>
                </a:lnTo>
                <a:lnTo>
                  <a:pt x="2580" y="1644"/>
                </a:lnTo>
                <a:lnTo>
                  <a:pt x="2586" y="1644"/>
                </a:lnTo>
                <a:lnTo>
                  <a:pt x="2580" y="1644"/>
                </a:lnTo>
                <a:lnTo>
                  <a:pt x="2586" y="1644"/>
                </a:lnTo>
                <a:lnTo>
                  <a:pt x="2580" y="1644"/>
                </a:lnTo>
                <a:lnTo>
                  <a:pt x="2586" y="1644"/>
                </a:lnTo>
                <a:lnTo>
                  <a:pt x="2580" y="1644"/>
                </a:lnTo>
                <a:lnTo>
                  <a:pt x="2580" y="1638"/>
                </a:lnTo>
                <a:lnTo>
                  <a:pt x="2580" y="1644"/>
                </a:lnTo>
                <a:lnTo>
                  <a:pt x="2580" y="1638"/>
                </a:lnTo>
                <a:lnTo>
                  <a:pt x="2586" y="1638"/>
                </a:lnTo>
                <a:lnTo>
                  <a:pt x="2580" y="1638"/>
                </a:lnTo>
                <a:lnTo>
                  <a:pt x="2586" y="1638"/>
                </a:lnTo>
                <a:lnTo>
                  <a:pt x="2580" y="1638"/>
                </a:lnTo>
                <a:lnTo>
                  <a:pt x="2586" y="1638"/>
                </a:lnTo>
                <a:lnTo>
                  <a:pt x="2586" y="1644"/>
                </a:lnTo>
                <a:lnTo>
                  <a:pt x="2586" y="1638"/>
                </a:lnTo>
                <a:lnTo>
                  <a:pt x="2586" y="1644"/>
                </a:lnTo>
                <a:lnTo>
                  <a:pt x="2586" y="1638"/>
                </a:lnTo>
                <a:lnTo>
                  <a:pt x="2586" y="1644"/>
                </a:lnTo>
                <a:lnTo>
                  <a:pt x="2586" y="1638"/>
                </a:lnTo>
                <a:lnTo>
                  <a:pt x="2586" y="1644"/>
                </a:lnTo>
                <a:lnTo>
                  <a:pt x="2592" y="1644"/>
                </a:lnTo>
                <a:lnTo>
                  <a:pt x="2586" y="1644"/>
                </a:lnTo>
                <a:lnTo>
                  <a:pt x="2592" y="1644"/>
                </a:lnTo>
                <a:lnTo>
                  <a:pt x="2586" y="1644"/>
                </a:lnTo>
                <a:lnTo>
                  <a:pt x="2592" y="1644"/>
                </a:lnTo>
                <a:lnTo>
                  <a:pt x="2598" y="1644"/>
                </a:lnTo>
                <a:close/>
                <a:moveTo>
                  <a:pt x="2592" y="1674"/>
                </a:moveTo>
                <a:lnTo>
                  <a:pt x="2598" y="1674"/>
                </a:lnTo>
                <a:lnTo>
                  <a:pt x="2592" y="1674"/>
                </a:lnTo>
                <a:close/>
                <a:moveTo>
                  <a:pt x="2592" y="1674"/>
                </a:moveTo>
                <a:lnTo>
                  <a:pt x="2598" y="1674"/>
                </a:lnTo>
                <a:lnTo>
                  <a:pt x="2592" y="1674"/>
                </a:lnTo>
                <a:close/>
                <a:moveTo>
                  <a:pt x="2592" y="1620"/>
                </a:moveTo>
                <a:lnTo>
                  <a:pt x="2592" y="1626"/>
                </a:lnTo>
                <a:lnTo>
                  <a:pt x="2593" y="1626"/>
                </a:lnTo>
                <a:lnTo>
                  <a:pt x="2592" y="1620"/>
                </a:lnTo>
                <a:close/>
                <a:moveTo>
                  <a:pt x="2418" y="1410"/>
                </a:moveTo>
                <a:lnTo>
                  <a:pt x="2418" y="1416"/>
                </a:lnTo>
                <a:lnTo>
                  <a:pt x="2419" y="1416"/>
                </a:lnTo>
                <a:lnTo>
                  <a:pt x="2418" y="1410"/>
                </a:lnTo>
                <a:close/>
                <a:moveTo>
                  <a:pt x="2418" y="1410"/>
                </a:moveTo>
                <a:lnTo>
                  <a:pt x="2424" y="1410"/>
                </a:lnTo>
                <a:lnTo>
                  <a:pt x="2418" y="1410"/>
                </a:lnTo>
                <a:close/>
                <a:moveTo>
                  <a:pt x="2592" y="1434"/>
                </a:moveTo>
                <a:lnTo>
                  <a:pt x="2598" y="1434"/>
                </a:lnTo>
                <a:lnTo>
                  <a:pt x="2592" y="1434"/>
                </a:lnTo>
                <a:close/>
                <a:moveTo>
                  <a:pt x="2418" y="1416"/>
                </a:moveTo>
                <a:lnTo>
                  <a:pt x="2424" y="1416"/>
                </a:lnTo>
                <a:lnTo>
                  <a:pt x="2418" y="1416"/>
                </a:lnTo>
                <a:close/>
                <a:moveTo>
                  <a:pt x="2418" y="1410"/>
                </a:moveTo>
                <a:lnTo>
                  <a:pt x="2424" y="1410"/>
                </a:lnTo>
                <a:lnTo>
                  <a:pt x="2424" y="1416"/>
                </a:lnTo>
                <a:lnTo>
                  <a:pt x="2418" y="1416"/>
                </a:lnTo>
                <a:lnTo>
                  <a:pt x="2418" y="1410"/>
                </a:lnTo>
                <a:close/>
                <a:moveTo>
                  <a:pt x="2418" y="1416"/>
                </a:moveTo>
                <a:lnTo>
                  <a:pt x="2424" y="1416"/>
                </a:lnTo>
                <a:lnTo>
                  <a:pt x="2418" y="1416"/>
                </a:lnTo>
                <a:close/>
                <a:moveTo>
                  <a:pt x="2418" y="1410"/>
                </a:moveTo>
                <a:lnTo>
                  <a:pt x="2424" y="1410"/>
                </a:lnTo>
                <a:lnTo>
                  <a:pt x="2418" y="1410"/>
                </a:lnTo>
                <a:close/>
                <a:moveTo>
                  <a:pt x="2418" y="1410"/>
                </a:moveTo>
                <a:lnTo>
                  <a:pt x="2424" y="1410"/>
                </a:lnTo>
                <a:lnTo>
                  <a:pt x="2418" y="1410"/>
                </a:lnTo>
                <a:close/>
                <a:moveTo>
                  <a:pt x="2418" y="1410"/>
                </a:moveTo>
                <a:lnTo>
                  <a:pt x="2424" y="1410"/>
                </a:lnTo>
                <a:lnTo>
                  <a:pt x="2418" y="1410"/>
                </a:lnTo>
                <a:close/>
                <a:moveTo>
                  <a:pt x="2424" y="1410"/>
                </a:moveTo>
                <a:lnTo>
                  <a:pt x="2424" y="1416"/>
                </a:lnTo>
                <a:lnTo>
                  <a:pt x="2425" y="1416"/>
                </a:lnTo>
                <a:lnTo>
                  <a:pt x="2424" y="1410"/>
                </a:lnTo>
                <a:close/>
                <a:moveTo>
                  <a:pt x="2586" y="1638"/>
                </a:moveTo>
                <a:lnTo>
                  <a:pt x="2586" y="1644"/>
                </a:lnTo>
                <a:lnTo>
                  <a:pt x="2587" y="1644"/>
                </a:lnTo>
                <a:lnTo>
                  <a:pt x="2586" y="1638"/>
                </a:lnTo>
                <a:close/>
                <a:moveTo>
                  <a:pt x="2424" y="1404"/>
                </a:moveTo>
                <a:lnTo>
                  <a:pt x="2424" y="1410"/>
                </a:lnTo>
                <a:lnTo>
                  <a:pt x="2425" y="1410"/>
                </a:lnTo>
                <a:lnTo>
                  <a:pt x="2424" y="1404"/>
                </a:lnTo>
                <a:close/>
                <a:moveTo>
                  <a:pt x="2424" y="1398"/>
                </a:moveTo>
                <a:lnTo>
                  <a:pt x="2430" y="1398"/>
                </a:lnTo>
                <a:lnTo>
                  <a:pt x="2430" y="1404"/>
                </a:lnTo>
                <a:lnTo>
                  <a:pt x="2424" y="1404"/>
                </a:lnTo>
                <a:lnTo>
                  <a:pt x="2424" y="1398"/>
                </a:lnTo>
                <a:close/>
                <a:moveTo>
                  <a:pt x="2424" y="1404"/>
                </a:moveTo>
                <a:lnTo>
                  <a:pt x="2430" y="1404"/>
                </a:lnTo>
                <a:lnTo>
                  <a:pt x="2424" y="1404"/>
                </a:lnTo>
                <a:close/>
                <a:moveTo>
                  <a:pt x="2424" y="1404"/>
                </a:moveTo>
                <a:lnTo>
                  <a:pt x="2430" y="1404"/>
                </a:lnTo>
                <a:lnTo>
                  <a:pt x="2424" y="1404"/>
                </a:lnTo>
                <a:close/>
                <a:moveTo>
                  <a:pt x="2424" y="1404"/>
                </a:moveTo>
                <a:lnTo>
                  <a:pt x="2430" y="1404"/>
                </a:lnTo>
                <a:lnTo>
                  <a:pt x="2424" y="1404"/>
                </a:lnTo>
                <a:close/>
                <a:moveTo>
                  <a:pt x="2424" y="1398"/>
                </a:moveTo>
                <a:lnTo>
                  <a:pt x="2430" y="1398"/>
                </a:lnTo>
                <a:lnTo>
                  <a:pt x="2424" y="1398"/>
                </a:lnTo>
                <a:close/>
                <a:moveTo>
                  <a:pt x="2424" y="1404"/>
                </a:moveTo>
                <a:lnTo>
                  <a:pt x="2430" y="1404"/>
                </a:lnTo>
                <a:lnTo>
                  <a:pt x="2424" y="1404"/>
                </a:lnTo>
                <a:close/>
                <a:moveTo>
                  <a:pt x="2580" y="1644"/>
                </a:moveTo>
                <a:lnTo>
                  <a:pt x="2580" y="1650"/>
                </a:lnTo>
                <a:lnTo>
                  <a:pt x="2581" y="1650"/>
                </a:lnTo>
                <a:lnTo>
                  <a:pt x="2580" y="1644"/>
                </a:lnTo>
                <a:close/>
                <a:moveTo>
                  <a:pt x="2580" y="1644"/>
                </a:moveTo>
                <a:lnTo>
                  <a:pt x="2580" y="1650"/>
                </a:lnTo>
                <a:lnTo>
                  <a:pt x="2581" y="1650"/>
                </a:lnTo>
                <a:lnTo>
                  <a:pt x="2580" y="1644"/>
                </a:lnTo>
                <a:close/>
                <a:moveTo>
                  <a:pt x="2430" y="1398"/>
                </a:moveTo>
                <a:lnTo>
                  <a:pt x="2430" y="1404"/>
                </a:lnTo>
                <a:lnTo>
                  <a:pt x="2431" y="1404"/>
                </a:lnTo>
                <a:lnTo>
                  <a:pt x="2430" y="1398"/>
                </a:lnTo>
                <a:close/>
                <a:moveTo>
                  <a:pt x="2430" y="1398"/>
                </a:moveTo>
                <a:lnTo>
                  <a:pt x="2430" y="1404"/>
                </a:lnTo>
                <a:lnTo>
                  <a:pt x="2431" y="1404"/>
                </a:lnTo>
                <a:lnTo>
                  <a:pt x="2430" y="1398"/>
                </a:lnTo>
                <a:close/>
                <a:moveTo>
                  <a:pt x="2580" y="1638"/>
                </a:moveTo>
                <a:lnTo>
                  <a:pt x="2586" y="1638"/>
                </a:lnTo>
                <a:lnTo>
                  <a:pt x="2580" y="1638"/>
                </a:lnTo>
                <a:close/>
                <a:moveTo>
                  <a:pt x="2430" y="1398"/>
                </a:moveTo>
                <a:lnTo>
                  <a:pt x="2430" y="1404"/>
                </a:lnTo>
                <a:lnTo>
                  <a:pt x="2431" y="1404"/>
                </a:lnTo>
                <a:lnTo>
                  <a:pt x="2430" y="1398"/>
                </a:lnTo>
                <a:close/>
                <a:moveTo>
                  <a:pt x="2430" y="1398"/>
                </a:moveTo>
                <a:lnTo>
                  <a:pt x="2436" y="1398"/>
                </a:lnTo>
                <a:lnTo>
                  <a:pt x="2430" y="1398"/>
                </a:lnTo>
                <a:close/>
                <a:moveTo>
                  <a:pt x="2436" y="1398"/>
                </a:moveTo>
                <a:lnTo>
                  <a:pt x="2442" y="1398"/>
                </a:lnTo>
                <a:lnTo>
                  <a:pt x="2436" y="1398"/>
                </a:lnTo>
                <a:close/>
                <a:moveTo>
                  <a:pt x="2448" y="1398"/>
                </a:moveTo>
                <a:lnTo>
                  <a:pt x="2448" y="1404"/>
                </a:lnTo>
                <a:lnTo>
                  <a:pt x="2449" y="1404"/>
                </a:lnTo>
                <a:lnTo>
                  <a:pt x="2448" y="1398"/>
                </a:lnTo>
                <a:close/>
                <a:moveTo>
                  <a:pt x="2448" y="1404"/>
                </a:moveTo>
                <a:lnTo>
                  <a:pt x="2448" y="1410"/>
                </a:lnTo>
                <a:lnTo>
                  <a:pt x="2449" y="1410"/>
                </a:lnTo>
                <a:lnTo>
                  <a:pt x="2448" y="1404"/>
                </a:lnTo>
                <a:close/>
                <a:moveTo>
                  <a:pt x="2448" y="1404"/>
                </a:moveTo>
                <a:lnTo>
                  <a:pt x="2448" y="1410"/>
                </a:lnTo>
                <a:lnTo>
                  <a:pt x="2449" y="1410"/>
                </a:lnTo>
                <a:lnTo>
                  <a:pt x="2448" y="1404"/>
                </a:lnTo>
                <a:close/>
                <a:moveTo>
                  <a:pt x="2460" y="1404"/>
                </a:moveTo>
                <a:lnTo>
                  <a:pt x="2460" y="1410"/>
                </a:lnTo>
                <a:lnTo>
                  <a:pt x="2461" y="1410"/>
                </a:lnTo>
                <a:lnTo>
                  <a:pt x="2460" y="1404"/>
                </a:lnTo>
                <a:close/>
                <a:moveTo>
                  <a:pt x="2460" y="1404"/>
                </a:moveTo>
                <a:lnTo>
                  <a:pt x="2466" y="1404"/>
                </a:lnTo>
                <a:lnTo>
                  <a:pt x="2460" y="1404"/>
                </a:lnTo>
                <a:close/>
                <a:moveTo>
                  <a:pt x="2466" y="1374"/>
                </a:moveTo>
                <a:lnTo>
                  <a:pt x="2472" y="1374"/>
                </a:lnTo>
                <a:lnTo>
                  <a:pt x="2472" y="1380"/>
                </a:lnTo>
                <a:lnTo>
                  <a:pt x="2466" y="1380"/>
                </a:lnTo>
                <a:lnTo>
                  <a:pt x="2466" y="1374"/>
                </a:lnTo>
                <a:close/>
                <a:moveTo>
                  <a:pt x="2466" y="1374"/>
                </a:moveTo>
                <a:lnTo>
                  <a:pt x="2478" y="1374"/>
                </a:lnTo>
                <a:lnTo>
                  <a:pt x="2478" y="1380"/>
                </a:lnTo>
                <a:lnTo>
                  <a:pt x="2466" y="1380"/>
                </a:lnTo>
                <a:lnTo>
                  <a:pt x="2466" y="1374"/>
                </a:lnTo>
                <a:close/>
                <a:moveTo>
                  <a:pt x="2484" y="1374"/>
                </a:moveTo>
                <a:lnTo>
                  <a:pt x="2484" y="1380"/>
                </a:lnTo>
                <a:lnTo>
                  <a:pt x="2485" y="1380"/>
                </a:lnTo>
                <a:lnTo>
                  <a:pt x="2484" y="1374"/>
                </a:lnTo>
                <a:close/>
                <a:moveTo>
                  <a:pt x="2490" y="1374"/>
                </a:moveTo>
                <a:lnTo>
                  <a:pt x="2496" y="1374"/>
                </a:lnTo>
                <a:lnTo>
                  <a:pt x="2496" y="1380"/>
                </a:lnTo>
                <a:lnTo>
                  <a:pt x="2490" y="1380"/>
                </a:lnTo>
                <a:lnTo>
                  <a:pt x="2490" y="1374"/>
                </a:lnTo>
                <a:close/>
                <a:moveTo>
                  <a:pt x="2490" y="1560"/>
                </a:moveTo>
                <a:lnTo>
                  <a:pt x="2496" y="1560"/>
                </a:lnTo>
                <a:lnTo>
                  <a:pt x="2490" y="1560"/>
                </a:lnTo>
                <a:close/>
                <a:moveTo>
                  <a:pt x="2496" y="1554"/>
                </a:moveTo>
                <a:lnTo>
                  <a:pt x="2496" y="1560"/>
                </a:lnTo>
                <a:lnTo>
                  <a:pt x="2497" y="1560"/>
                </a:lnTo>
                <a:lnTo>
                  <a:pt x="2496" y="1554"/>
                </a:lnTo>
                <a:close/>
                <a:moveTo>
                  <a:pt x="2496" y="1554"/>
                </a:moveTo>
                <a:lnTo>
                  <a:pt x="2496" y="1560"/>
                </a:lnTo>
                <a:lnTo>
                  <a:pt x="2497" y="1560"/>
                </a:lnTo>
                <a:lnTo>
                  <a:pt x="2496" y="1554"/>
                </a:lnTo>
                <a:close/>
                <a:moveTo>
                  <a:pt x="2502" y="1380"/>
                </a:moveTo>
                <a:lnTo>
                  <a:pt x="2508" y="1380"/>
                </a:lnTo>
                <a:lnTo>
                  <a:pt x="2502" y="1380"/>
                </a:lnTo>
                <a:close/>
                <a:moveTo>
                  <a:pt x="2508" y="1380"/>
                </a:moveTo>
                <a:lnTo>
                  <a:pt x="2514" y="1380"/>
                </a:lnTo>
                <a:lnTo>
                  <a:pt x="2508" y="1380"/>
                </a:lnTo>
                <a:close/>
                <a:moveTo>
                  <a:pt x="2508" y="1404"/>
                </a:moveTo>
                <a:lnTo>
                  <a:pt x="2514" y="1404"/>
                </a:lnTo>
                <a:lnTo>
                  <a:pt x="2508" y="1404"/>
                </a:lnTo>
                <a:close/>
                <a:moveTo>
                  <a:pt x="2514" y="1392"/>
                </a:moveTo>
                <a:lnTo>
                  <a:pt x="2514" y="1398"/>
                </a:lnTo>
                <a:lnTo>
                  <a:pt x="2515" y="1398"/>
                </a:lnTo>
                <a:lnTo>
                  <a:pt x="2514" y="1392"/>
                </a:lnTo>
                <a:close/>
                <a:moveTo>
                  <a:pt x="2514" y="1392"/>
                </a:moveTo>
                <a:lnTo>
                  <a:pt x="2520" y="1392"/>
                </a:lnTo>
                <a:lnTo>
                  <a:pt x="2520" y="1398"/>
                </a:lnTo>
                <a:lnTo>
                  <a:pt x="2514" y="1398"/>
                </a:lnTo>
                <a:lnTo>
                  <a:pt x="2514" y="1392"/>
                </a:lnTo>
                <a:close/>
                <a:moveTo>
                  <a:pt x="2514" y="1374"/>
                </a:moveTo>
                <a:lnTo>
                  <a:pt x="2514" y="1380"/>
                </a:lnTo>
                <a:lnTo>
                  <a:pt x="2515" y="1380"/>
                </a:lnTo>
                <a:lnTo>
                  <a:pt x="2514" y="1374"/>
                </a:lnTo>
                <a:close/>
                <a:moveTo>
                  <a:pt x="2514" y="1380"/>
                </a:moveTo>
                <a:lnTo>
                  <a:pt x="2520" y="1380"/>
                </a:lnTo>
                <a:lnTo>
                  <a:pt x="2514" y="1380"/>
                </a:lnTo>
                <a:close/>
                <a:moveTo>
                  <a:pt x="2514" y="1392"/>
                </a:moveTo>
                <a:lnTo>
                  <a:pt x="2520" y="1392"/>
                </a:lnTo>
                <a:lnTo>
                  <a:pt x="2520" y="1398"/>
                </a:lnTo>
                <a:lnTo>
                  <a:pt x="2514" y="1398"/>
                </a:lnTo>
                <a:lnTo>
                  <a:pt x="2514" y="1392"/>
                </a:lnTo>
                <a:close/>
                <a:moveTo>
                  <a:pt x="2514" y="1374"/>
                </a:moveTo>
                <a:lnTo>
                  <a:pt x="2520" y="1374"/>
                </a:lnTo>
                <a:lnTo>
                  <a:pt x="2514" y="1374"/>
                </a:lnTo>
                <a:close/>
                <a:moveTo>
                  <a:pt x="2514" y="1410"/>
                </a:moveTo>
                <a:lnTo>
                  <a:pt x="2520" y="1410"/>
                </a:lnTo>
                <a:lnTo>
                  <a:pt x="2514" y="1410"/>
                </a:lnTo>
                <a:close/>
                <a:moveTo>
                  <a:pt x="2526" y="1590"/>
                </a:moveTo>
                <a:lnTo>
                  <a:pt x="2532" y="1590"/>
                </a:lnTo>
                <a:lnTo>
                  <a:pt x="2526" y="1590"/>
                </a:lnTo>
                <a:lnTo>
                  <a:pt x="2526" y="1596"/>
                </a:lnTo>
                <a:lnTo>
                  <a:pt x="2526" y="1590"/>
                </a:lnTo>
                <a:lnTo>
                  <a:pt x="2520" y="1590"/>
                </a:lnTo>
                <a:lnTo>
                  <a:pt x="2520" y="1596"/>
                </a:lnTo>
                <a:lnTo>
                  <a:pt x="2520" y="1590"/>
                </a:lnTo>
                <a:lnTo>
                  <a:pt x="2520" y="1596"/>
                </a:lnTo>
                <a:lnTo>
                  <a:pt x="2520" y="1590"/>
                </a:lnTo>
                <a:lnTo>
                  <a:pt x="2526" y="1590"/>
                </a:lnTo>
                <a:close/>
                <a:moveTo>
                  <a:pt x="2520" y="1392"/>
                </a:moveTo>
                <a:lnTo>
                  <a:pt x="2520" y="1398"/>
                </a:lnTo>
                <a:lnTo>
                  <a:pt x="2521" y="1398"/>
                </a:lnTo>
                <a:lnTo>
                  <a:pt x="2520" y="1392"/>
                </a:lnTo>
                <a:close/>
                <a:moveTo>
                  <a:pt x="2520" y="1392"/>
                </a:moveTo>
                <a:lnTo>
                  <a:pt x="2520" y="1398"/>
                </a:lnTo>
                <a:lnTo>
                  <a:pt x="2521" y="1398"/>
                </a:lnTo>
                <a:lnTo>
                  <a:pt x="2520" y="1392"/>
                </a:lnTo>
                <a:close/>
                <a:moveTo>
                  <a:pt x="2538" y="1416"/>
                </a:moveTo>
                <a:lnTo>
                  <a:pt x="2544" y="1416"/>
                </a:lnTo>
                <a:lnTo>
                  <a:pt x="2544" y="1422"/>
                </a:lnTo>
                <a:lnTo>
                  <a:pt x="2538" y="1422"/>
                </a:lnTo>
                <a:lnTo>
                  <a:pt x="2538" y="1416"/>
                </a:lnTo>
                <a:close/>
                <a:moveTo>
                  <a:pt x="2538" y="1422"/>
                </a:moveTo>
                <a:lnTo>
                  <a:pt x="2544" y="1422"/>
                </a:lnTo>
                <a:lnTo>
                  <a:pt x="2538" y="1422"/>
                </a:lnTo>
                <a:close/>
                <a:moveTo>
                  <a:pt x="2562" y="1368"/>
                </a:moveTo>
                <a:lnTo>
                  <a:pt x="2568" y="1368"/>
                </a:lnTo>
                <a:lnTo>
                  <a:pt x="2562" y="1368"/>
                </a:lnTo>
                <a:close/>
                <a:moveTo>
                  <a:pt x="2562" y="1368"/>
                </a:moveTo>
                <a:lnTo>
                  <a:pt x="2568" y="1368"/>
                </a:lnTo>
                <a:lnTo>
                  <a:pt x="2562" y="1368"/>
                </a:lnTo>
                <a:close/>
                <a:moveTo>
                  <a:pt x="2568" y="1362"/>
                </a:moveTo>
                <a:lnTo>
                  <a:pt x="2568" y="1368"/>
                </a:lnTo>
                <a:lnTo>
                  <a:pt x="2569" y="1368"/>
                </a:lnTo>
                <a:lnTo>
                  <a:pt x="2568" y="1362"/>
                </a:lnTo>
                <a:close/>
                <a:moveTo>
                  <a:pt x="2568" y="1362"/>
                </a:moveTo>
                <a:lnTo>
                  <a:pt x="2574" y="1362"/>
                </a:lnTo>
                <a:lnTo>
                  <a:pt x="2568" y="1362"/>
                </a:lnTo>
                <a:close/>
                <a:moveTo>
                  <a:pt x="2568" y="1380"/>
                </a:moveTo>
                <a:lnTo>
                  <a:pt x="2574" y="1380"/>
                </a:lnTo>
                <a:lnTo>
                  <a:pt x="2568" y="1380"/>
                </a:lnTo>
                <a:close/>
                <a:moveTo>
                  <a:pt x="2568" y="1620"/>
                </a:moveTo>
                <a:lnTo>
                  <a:pt x="2574" y="1620"/>
                </a:lnTo>
                <a:lnTo>
                  <a:pt x="2568" y="1620"/>
                </a:lnTo>
                <a:close/>
                <a:moveTo>
                  <a:pt x="2574" y="1626"/>
                </a:moveTo>
                <a:lnTo>
                  <a:pt x="2580" y="1626"/>
                </a:lnTo>
                <a:lnTo>
                  <a:pt x="2580" y="1632"/>
                </a:lnTo>
                <a:lnTo>
                  <a:pt x="2574" y="1632"/>
                </a:lnTo>
                <a:lnTo>
                  <a:pt x="2574" y="1626"/>
                </a:lnTo>
                <a:close/>
                <a:moveTo>
                  <a:pt x="1566" y="840"/>
                </a:moveTo>
                <a:lnTo>
                  <a:pt x="1560" y="840"/>
                </a:lnTo>
                <a:lnTo>
                  <a:pt x="1566" y="840"/>
                </a:lnTo>
                <a:lnTo>
                  <a:pt x="1566" y="846"/>
                </a:lnTo>
                <a:lnTo>
                  <a:pt x="1560" y="846"/>
                </a:lnTo>
                <a:lnTo>
                  <a:pt x="1566" y="846"/>
                </a:lnTo>
                <a:lnTo>
                  <a:pt x="1566" y="852"/>
                </a:lnTo>
                <a:lnTo>
                  <a:pt x="1560" y="852"/>
                </a:lnTo>
                <a:lnTo>
                  <a:pt x="1560" y="858"/>
                </a:lnTo>
                <a:lnTo>
                  <a:pt x="1554" y="858"/>
                </a:lnTo>
                <a:lnTo>
                  <a:pt x="1554" y="864"/>
                </a:lnTo>
                <a:lnTo>
                  <a:pt x="1548" y="864"/>
                </a:lnTo>
                <a:lnTo>
                  <a:pt x="1542" y="864"/>
                </a:lnTo>
                <a:lnTo>
                  <a:pt x="1536" y="864"/>
                </a:lnTo>
                <a:lnTo>
                  <a:pt x="1536" y="870"/>
                </a:lnTo>
                <a:lnTo>
                  <a:pt x="1536" y="876"/>
                </a:lnTo>
                <a:lnTo>
                  <a:pt x="1542" y="876"/>
                </a:lnTo>
                <a:lnTo>
                  <a:pt x="1536" y="876"/>
                </a:lnTo>
                <a:lnTo>
                  <a:pt x="1536" y="870"/>
                </a:lnTo>
                <a:lnTo>
                  <a:pt x="1536" y="876"/>
                </a:lnTo>
                <a:lnTo>
                  <a:pt x="1536" y="870"/>
                </a:lnTo>
                <a:lnTo>
                  <a:pt x="1536" y="876"/>
                </a:lnTo>
                <a:lnTo>
                  <a:pt x="1536" y="870"/>
                </a:lnTo>
                <a:lnTo>
                  <a:pt x="1536" y="876"/>
                </a:lnTo>
                <a:lnTo>
                  <a:pt x="1536" y="870"/>
                </a:lnTo>
                <a:lnTo>
                  <a:pt x="1536" y="876"/>
                </a:lnTo>
                <a:lnTo>
                  <a:pt x="1536" y="870"/>
                </a:lnTo>
                <a:lnTo>
                  <a:pt x="1536" y="876"/>
                </a:lnTo>
                <a:lnTo>
                  <a:pt x="1530" y="876"/>
                </a:lnTo>
                <a:lnTo>
                  <a:pt x="1530" y="870"/>
                </a:lnTo>
                <a:lnTo>
                  <a:pt x="1530" y="876"/>
                </a:lnTo>
                <a:lnTo>
                  <a:pt x="1536" y="876"/>
                </a:lnTo>
                <a:lnTo>
                  <a:pt x="1530" y="876"/>
                </a:lnTo>
                <a:lnTo>
                  <a:pt x="1524" y="876"/>
                </a:lnTo>
                <a:lnTo>
                  <a:pt x="1530" y="876"/>
                </a:lnTo>
                <a:lnTo>
                  <a:pt x="1524" y="876"/>
                </a:lnTo>
                <a:lnTo>
                  <a:pt x="1524" y="882"/>
                </a:lnTo>
                <a:lnTo>
                  <a:pt x="1530" y="882"/>
                </a:lnTo>
                <a:lnTo>
                  <a:pt x="1524" y="882"/>
                </a:lnTo>
                <a:lnTo>
                  <a:pt x="1530" y="882"/>
                </a:lnTo>
                <a:lnTo>
                  <a:pt x="1524" y="882"/>
                </a:lnTo>
                <a:lnTo>
                  <a:pt x="1530" y="882"/>
                </a:lnTo>
                <a:lnTo>
                  <a:pt x="1524" y="882"/>
                </a:lnTo>
                <a:lnTo>
                  <a:pt x="1524" y="888"/>
                </a:lnTo>
                <a:lnTo>
                  <a:pt x="1530" y="888"/>
                </a:lnTo>
                <a:lnTo>
                  <a:pt x="1530" y="894"/>
                </a:lnTo>
                <a:lnTo>
                  <a:pt x="1536" y="894"/>
                </a:lnTo>
                <a:lnTo>
                  <a:pt x="1536" y="900"/>
                </a:lnTo>
                <a:lnTo>
                  <a:pt x="1536" y="894"/>
                </a:lnTo>
                <a:lnTo>
                  <a:pt x="1536" y="900"/>
                </a:lnTo>
                <a:lnTo>
                  <a:pt x="1536" y="894"/>
                </a:lnTo>
                <a:lnTo>
                  <a:pt x="1536" y="900"/>
                </a:lnTo>
                <a:lnTo>
                  <a:pt x="1536" y="894"/>
                </a:lnTo>
                <a:lnTo>
                  <a:pt x="1536" y="900"/>
                </a:lnTo>
                <a:lnTo>
                  <a:pt x="1536" y="894"/>
                </a:lnTo>
                <a:lnTo>
                  <a:pt x="1536" y="900"/>
                </a:lnTo>
                <a:lnTo>
                  <a:pt x="1536" y="906"/>
                </a:lnTo>
                <a:lnTo>
                  <a:pt x="1542" y="906"/>
                </a:lnTo>
                <a:lnTo>
                  <a:pt x="1536" y="906"/>
                </a:lnTo>
                <a:lnTo>
                  <a:pt x="1542" y="906"/>
                </a:lnTo>
                <a:lnTo>
                  <a:pt x="1536" y="906"/>
                </a:lnTo>
                <a:lnTo>
                  <a:pt x="1542" y="906"/>
                </a:lnTo>
                <a:lnTo>
                  <a:pt x="1536" y="906"/>
                </a:lnTo>
                <a:lnTo>
                  <a:pt x="1542" y="906"/>
                </a:lnTo>
                <a:lnTo>
                  <a:pt x="1536" y="906"/>
                </a:lnTo>
                <a:lnTo>
                  <a:pt x="1542" y="906"/>
                </a:lnTo>
                <a:lnTo>
                  <a:pt x="1542" y="912"/>
                </a:lnTo>
                <a:lnTo>
                  <a:pt x="1548" y="912"/>
                </a:lnTo>
                <a:lnTo>
                  <a:pt x="1548" y="918"/>
                </a:lnTo>
                <a:lnTo>
                  <a:pt x="1554" y="918"/>
                </a:lnTo>
                <a:lnTo>
                  <a:pt x="1560" y="918"/>
                </a:lnTo>
                <a:lnTo>
                  <a:pt x="1554" y="918"/>
                </a:lnTo>
                <a:lnTo>
                  <a:pt x="1560" y="918"/>
                </a:lnTo>
                <a:lnTo>
                  <a:pt x="1554" y="918"/>
                </a:lnTo>
                <a:lnTo>
                  <a:pt x="1554" y="924"/>
                </a:lnTo>
                <a:lnTo>
                  <a:pt x="1554" y="918"/>
                </a:lnTo>
                <a:lnTo>
                  <a:pt x="1554" y="924"/>
                </a:lnTo>
                <a:lnTo>
                  <a:pt x="1560" y="924"/>
                </a:lnTo>
                <a:lnTo>
                  <a:pt x="1566" y="924"/>
                </a:lnTo>
                <a:lnTo>
                  <a:pt x="1566" y="930"/>
                </a:lnTo>
                <a:lnTo>
                  <a:pt x="1572" y="930"/>
                </a:lnTo>
                <a:lnTo>
                  <a:pt x="1578" y="930"/>
                </a:lnTo>
                <a:lnTo>
                  <a:pt x="1578" y="936"/>
                </a:lnTo>
                <a:lnTo>
                  <a:pt x="1572" y="936"/>
                </a:lnTo>
                <a:lnTo>
                  <a:pt x="1572" y="930"/>
                </a:lnTo>
                <a:lnTo>
                  <a:pt x="1566" y="930"/>
                </a:lnTo>
                <a:lnTo>
                  <a:pt x="1560" y="930"/>
                </a:lnTo>
                <a:lnTo>
                  <a:pt x="1560" y="936"/>
                </a:lnTo>
                <a:lnTo>
                  <a:pt x="1560" y="942"/>
                </a:lnTo>
                <a:lnTo>
                  <a:pt x="1566" y="942"/>
                </a:lnTo>
                <a:lnTo>
                  <a:pt x="1566" y="948"/>
                </a:lnTo>
                <a:lnTo>
                  <a:pt x="1560" y="948"/>
                </a:lnTo>
                <a:lnTo>
                  <a:pt x="1560" y="954"/>
                </a:lnTo>
                <a:lnTo>
                  <a:pt x="1554" y="954"/>
                </a:lnTo>
                <a:lnTo>
                  <a:pt x="1560" y="954"/>
                </a:lnTo>
                <a:lnTo>
                  <a:pt x="1554" y="954"/>
                </a:lnTo>
                <a:lnTo>
                  <a:pt x="1554" y="960"/>
                </a:lnTo>
                <a:lnTo>
                  <a:pt x="1554" y="954"/>
                </a:lnTo>
                <a:lnTo>
                  <a:pt x="1554" y="948"/>
                </a:lnTo>
                <a:lnTo>
                  <a:pt x="1560" y="948"/>
                </a:lnTo>
                <a:lnTo>
                  <a:pt x="1554" y="948"/>
                </a:lnTo>
                <a:lnTo>
                  <a:pt x="1554" y="942"/>
                </a:lnTo>
                <a:lnTo>
                  <a:pt x="1554" y="936"/>
                </a:lnTo>
                <a:lnTo>
                  <a:pt x="1548" y="936"/>
                </a:lnTo>
                <a:lnTo>
                  <a:pt x="1548" y="930"/>
                </a:lnTo>
                <a:lnTo>
                  <a:pt x="1542" y="930"/>
                </a:lnTo>
                <a:lnTo>
                  <a:pt x="1542" y="924"/>
                </a:lnTo>
                <a:lnTo>
                  <a:pt x="1542" y="930"/>
                </a:lnTo>
                <a:lnTo>
                  <a:pt x="1542" y="924"/>
                </a:lnTo>
                <a:lnTo>
                  <a:pt x="1542" y="930"/>
                </a:lnTo>
                <a:lnTo>
                  <a:pt x="1542" y="924"/>
                </a:lnTo>
                <a:lnTo>
                  <a:pt x="1536" y="924"/>
                </a:lnTo>
                <a:lnTo>
                  <a:pt x="1530" y="924"/>
                </a:lnTo>
                <a:lnTo>
                  <a:pt x="1530" y="918"/>
                </a:lnTo>
                <a:lnTo>
                  <a:pt x="1524" y="918"/>
                </a:lnTo>
                <a:lnTo>
                  <a:pt x="1524" y="912"/>
                </a:lnTo>
                <a:lnTo>
                  <a:pt x="1518" y="912"/>
                </a:lnTo>
                <a:lnTo>
                  <a:pt x="1518" y="906"/>
                </a:lnTo>
                <a:lnTo>
                  <a:pt x="1512" y="906"/>
                </a:lnTo>
                <a:lnTo>
                  <a:pt x="1518" y="906"/>
                </a:lnTo>
                <a:lnTo>
                  <a:pt x="1512" y="906"/>
                </a:lnTo>
                <a:lnTo>
                  <a:pt x="1512" y="900"/>
                </a:lnTo>
                <a:lnTo>
                  <a:pt x="1512" y="894"/>
                </a:lnTo>
                <a:lnTo>
                  <a:pt x="1506" y="894"/>
                </a:lnTo>
                <a:lnTo>
                  <a:pt x="1506" y="888"/>
                </a:lnTo>
                <a:lnTo>
                  <a:pt x="1500" y="888"/>
                </a:lnTo>
                <a:lnTo>
                  <a:pt x="1494" y="888"/>
                </a:lnTo>
                <a:lnTo>
                  <a:pt x="1494" y="894"/>
                </a:lnTo>
                <a:lnTo>
                  <a:pt x="1488" y="894"/>
                </a:lnTo>
                <a:lnTo>
                  <a:pt x="1488" y="900"/>
                </a:lnTo>
                <a:lnTo>
                  <a:pt x="1482" y="900"/>
                </a:lnTo>
                <a:lnTo>
                  <a:pt x="1488" y="900"/>
                </a:lnTo>
                <a:lnTo>
                  <a:pt x="1482" y="900"/>
                </a:lnTo>
                <a:lnTo>
                  <a:pt x="1476" y="900"/>
                </a:lnTo>
                <a:lnTo>
                  <a:pt x="1482" y="900"/>
                </a:lnTo>
                <a:lnTo>
                  <a:pt x="1476" y="900"/>
                </a:lnTo>
                <a:lnTo>
                  <a:pt x="1482" y="900"/>
                </a:lnTo>
                <a:lnTo>
                  <a:pt x="1476" y="900"/>
                </a:lnTo>
                <a:lnTo>
                  <a:pt x="1476" y="906"/>
                </a:lnTo>
                <a:lnTo>
                  <a:pt x="1476" y="900"/>
                </a:lnTo>
                <a:lnTo>
                  <a:pt x="1476" y="906"/>
                </a:lnTo>
                <a:lnTo>
                  <a:pt x="1476" y="900"/>
                </a:lnTo>
                <a:lnTo>
                  <a:pt x="1476" y="906"/>
                </a:lnTo>
                <a:lnTo>
                  <a:pt x="1476" y="900"/>
                </a:lnTo>
                <a:lnTo>
                  <a:pt x="1470" y="900"/>
                </a:lnTo>
                <a:lnTo>
                  <a:pt x="1464" y="900"/>
                </a:lnTo>
                <a:lnTo>
                  <a:pt x="1470" y="900"/>
                </a:lnTo>
                <a:lnTo>
                  <a:pt x="1464" y="900"/>
                </a:lnTo>
                <a:lnTo>
                  <a:pt x="1470" y="900"/>
                </a:lnTo>
                <a:lnTo>
                  <a:pt x="1464" y="900"/>
                </a:lnTo>
                <a:lnTo>
                  <a:pt x="1470" y="900"/>
                </a:lnTo>
                <a:lnTo>
                  <a:pt x="1464" y="900"/>
                </a:lnTo>
                <a:lnTo>
                  <a:pt x="1470" y="900"/>
                </a:lnTo>
                <a:lnTo>
                  <a:pt x="1464" y="900"/>
                </a:lnTo>
                <a:lnTo>
                  <a:pt x="1458" y="900"/>
                </a:lnTo>
                <a:lnTo>
                  <a:pt x="1452" y="900"/>
                </a:lnTo>
                <a:lnTo>
                  <a:pt x="1452" y="906"/>
                </a:lnTo>
                <a:lnTo>
                  <a:pt x="1452" y="912"/>
                </a:lnTo>
                <a:lnTo>
                  <a:pt x="1452" y="918"/>
                </a:lnTo>
                <a:lnTo>
                  <a:pt x="1446" y="918"/>
                </a:lnTo>
                <a:lnTo>
                  <a:pt x="1446" y="924"/>
                </a:lnTo>
                <a:lnTo>
                  <a:pt x="1440" y="924"/>
                </a:lnTo>
                <a:lnTo>
                  <a:pt x="1434" y="924"/>
                </a:lnTo>
                <a:lnTo>
                  <a:pt x="1434" y="930"/>
                </a:lnTo>
                <a:lnTo>
                  <a:pt x="1428" y="930"/>
                </a:lnTo>
                <a:lnTo>
                  <a:pt x="1428" y="936"/>
                </a:lnTo>
                <a:lnTo>
                  <a:pt x="1428" y="942"/>
                </a:lnTo>
                <a:lnTo>
                  <a:pt x="1428" y="948"/>
                </a:lnTo>
                <a:lnTo>
                  <a:pt x="1428" y="954"/>
                </a:lnTo>
                <a:lnTo>
                  <a:pt x="1422" y="954"/>
                </a:lnTo>
                <a:lnTo>
                  <a:pt x="1428" y="954"/>
                </a:lnTo>
                <a:lnTo>
                  <a:pt x="1422" y="954"/>
                </a:lnTo>
                <a:lnTo>
                  <a:pt x="1422" y="960"/>
                </a:lnTo>
                <a:lnTo>
                  <a:pt x="1416" y="960"/>
                </a:lnTo>
                <a:lnTo>
                  <a:pt x="1416" y="966"/>
                </a:lnTo>
                <a:lnTo>
                  <a:pt x="1410" y="966"/>
                </a:lnTo>
                <a:lnTo>
                  <a:pt x="1410" y="972"/>
                </a:lnTo>
                <a:lnTo>
                  <a:pt x="1410" y="966"/>
                </a:lnTo>
                <a:lnTo>
                  <a:pt x="1410" y="972"/>
                </a:lnTo>
                <a:lnTo>
                  <a:pt x="1404" y="972"/>
                </a:lnTo>
                <a:lnTo>
                  <a:pt x="1404" y="966"/>
                </a:lnTo>
                <a:lnTo>
                  <a:pt x="1404" y="972"/>
                </a:lnTo>
                <a:lnTo>
                  <a:pt x="1398" y="972"/>
                </a:lnTo>
                <a:lnTo>
                  <a:pt x="1398" y="966"/>
                </a:lnTo>
                <a:lnTo>
                  <a:pt x="1398" y="972"/>
                </a:lnTo>
                <a:lnTo>
                  <a:pt x="1398" y="966"/>
                </a:lnTo>
                <a:lnTo>
                  <a:pt x="1398" y="972"/>
                </a:lnTo>
                <a:lnTo>
                  <a:pt x="1398" y="966"/>
                </a:lnTo>
                <a:lnTo>
                  <a:pt x="1398" y="972"/>
                </a:lnTo>
                <a:lnTo>
                  <a:pt x="1398" y="966"/>
                </a:lnTo>
                <a:lnTo>
                  <a:pt x="1398" y="972"/>
                </a:lnTo>
                <a:lnTo>
                  <a:pt x="1392" y="972"/>
                </a:lnTo>
                <a:lnTo>
                  <a:pt x="1386" y="972"/>
                </a:lnTo>
                <a:lnTo>
                  <a:pt x="1386" y="978"/>
                </a:lnTo>
                <a:lnTo>
                  <a:pt x="1386" y="972"/>
                </a:lnTo>
                <a:lnTo>
                  <a:pt x="1386" y="978"/>
                </a:lnTo>
                <a:lnTo>
                  <a:pt x="1386" y="972"/>
                </a:lnTo>
                <a:lnTo>
                  <a:pt x="1386" y="978"/>
                </a:lnTo>
                <a:lnTo>
                  <a:pt x="1380" y="978"/>
                </a:lnTo>
                <a:lnTo>
                  <a:pt x="1380" y="972"/>
                </a:lnTo>
                <a:lnTo>
                  <a:pt x="1374" y="972"/>
                </a:lnTo>
                <a:lnTo>
                  <a:pt x="1374" y="966"/>
                </a:lnTo>
                <a:lnTo>
                  <a:pt x="1380" y="966"/>
                </a:lnTo>
                <a:lnTo>
                  <a:pt x="1374" y="966"/>
                </a:lnTo>
                <a:lnTo>
                  <a:pt x="1368" y="966"/>
                </a:lnTo>
                <a:lnTo>
                  <a:pt x="1362" y="966"/>
                </a:lnTo>
                <a:lnTo>
                  <a:pt x="1356" y="966"/>
                </a:lnTo>
                <a:lnTo>
                  <a:pt x="1356" y="960"/>
                </a:lnTo>
                <a:lnTo>
                  <a:pt x="1356" y="954"/>
                </a:lnTo>
                <a:lnTo>
                  <a:pt x="1356" y="948"/>
                </a:lnTo>
                <a:lnTo>
                  <a:pt x="1356" y="954"/>
                </a:lnTo>
                <a:lnTo>
                  <a:pt x="1356" y="948"/>
                </a:lnTo>
                <a:lnTo>
                  <a:pt x="1356" y="954"/>
                </a:lnTo>
                <a:lnTo>
                  <a:pt x="1356" y="948"/>
                </a:lnTo>
                <a:lnTo>
                  <a:pt x="1350" y="948"/>
                </a:lnTo>
                <a:lnTo>
                  <a:pt x="1356" y="948"/>
                </a:lnTo>
                <a:lnTo>
                  <a:pt x="1356" y="942"/>
                </a:lnTo>
                <a:lnTo>
                  <a:pt x="1356" y="936"/>
                </a:lnTo>
                <a:lnTo>
                  <a:pt x="1356" y="930"/>
                </a:lnTo>
                <a:lnTo>
                  <a:pt x="1362" y="924"/>
                </a:lnTo>
                <a:lnTo>
                  <a:pt x="1356" y="924"/>
                </a:lnTo>
                <a:lnTo>
                  <a:pt x="1356" y="918"/>
                </a:lnTo>
                <a:lnTo>
                  <a:pt x="1356" y="912"/>
                </a:lnTo>
                <a:lnTo>
                  <a:pt x="1362" y="912"/>
                </a:lnTo>
                <a:lnTo>
                  <a:pt x="1356" y="912"/>
                </a:lnTo>
                <a:lnTo>
                  <a:pt x="1362" y="912"/>
                </a:lnTo>
                <a:lnTo>
                  <a:pt x="1356" y="912"/>
                </a:lnTo>
                <a:lnTo>
                  <a:pt x="1356" y="906"/>
                </a:lnTo>
                <a:lnTo>
                  <a:pt x="1356" y="912"/>
                </a:lnTo>
                <a:lnTo>
                  <a:pt x="1356" y="906"/>
                </a:lnTo>
                <a:lnTo>
                  <a:pt x="1356" y="912"/>
                </a:lnTo>
                <a:lnTo>
                  <a:pt x="1356" y="906"/>
                </a:lnTo>
                <a:lnTo>
                  <a:pt x="1356" y="912"/>
                </a:lnTo>
                <a:lnTo>
                  <a:pt x="1356" y="906"/>
                </a:lnTo>
                <a:lnTo>
                  <a:pt x="1356" y="900"/>
                </a:lnTo>
                <a:lnTo>
                  <a:pt x="1362" y="900"/>
                </a:lnTo>
                <a:lnTo>
                  <a:pt x="1362" y="894"/>
                </a:lnTo>
                <a:lnTo>
                  <a:pt x="1362" y="900"/>
                </a:lnTo>
                <a:lnTo>
                  <a:pt x="1362" y="894"/>
                </a:lnTo>
                <a:lnTo>
                  <a:pt x="1362" y="900"/>
                </a:lnTo>
                <a:lnTo>
                  <a:pt x="1362" y="894"/>
                </a:lnTo>
                <a:lnTo>
                  <a:pt x="1368" y="894"/>
                </a:lnTo>
                <a:lnTo>
                  <a:pt x="1368" y="900"/>
                </a:lnTo>
                <a:lnTo>
                  <a:pt x="1374" y="900"/>
                </a:lnTo>
                <a:lnTo>
                  <a:pt x="1380" y="900"/>
                </a:lnTo>
                <a:lnTo>
                  <a:pt x="1380" y="894"/>
                </a:lnTo>
                <a:lnTo>
                  <a:pt x="1380" y="900"/>
                </a:lnTo>
                <a:lnTo>
                  <a:pt x="1386" y="900"/>
                </a:lnTo>
                <a:lnTo>
                  <a:pt x="1380" y="900"/>
                </a:lnTo>
                <a:lnTo>
                  <a:pt x="1386" y="900"/>
                </a:lnTo>
                <a:lnTo>
                  <a:pt x="1380" y="900"/>
                </a:lnTo>
                <a:lnTo>
                  <a:pt x="1386" y="900"/>
                </a:lnTo>
                <a:lnTo>
                  <a:pt x="1392" y="900"/>
                </a:lnTo>
                <a:lnTo>
                  <a:pt x="1398" y="900"/>
                </a:lnTo>
                <a:lnTo>
                  <a:pt x="1404" y="900"/>
                </a:lnTo>
                <a:lnTo>
                  <a:pt x="1410" y="900"/>
                </a:lnTo>
                <a:lnTo>
                  <a:pt x="1416" y="900"/>
                </a:lnTo>
                <a:lnTo>
                  <a:pt x="1416" y="894"/>
                </a:lnTo>
                <a:lnTo>
                  <a:pt x="1416" y="888"/>
                </a:lnTo>
                <a:lnTo>
                  <a:pt x="1422" y="888"/>
                </a:lnTo>
                <a:lnTo>
                  <a:pt x="1422" y="882"/>
                </a:lnTo>
                <a:lnTo>
                  <a:pt x="1416" y="882"/>
                </a:lnTo>
                <a:lnTo>
                  <a:pt x="1416" y="888"/>
                </a:lnTo>
                <a:lnTo>
                  <a:pt x="1416" y="882"/>
                </a:lnTo>
                <a:lnTo>
                  <a:pt x="1416" y="876"/>
                </a:lnTo>
                <a:lnTo>
                  <a:pt x="1422" y="876"/>
                </a:lnTo>
                <a:lnTo>
                  <a:pt x="1416" y="876"/>
                </a:lnTo>
                <a:lnTo>
                  <a:pt x="1422" y="876"/>
                </a:lnTo>
                <a:lnTo>
                  <a:pt x="1422" y="882"/>
                </a:lnTo>
                <a:lnTo>
                  <a:pt x="1422" y="876"/>
                </a:lnTo>
                <a:lnTo>
                  <a:pt x="1416" y="876"/>
                </a:lnTo>
                <a:lnTo>
                  <a:pt x="1416" y="870"/>
                </a:lnTo>
                <a:lnTo>
                  <a:pt x="1422" y="870"/>
                </a:lnTo>
                <a:lnTo>
                  <a:pt x="1416" y="870"/>
                </a:lnTo>
                <a:lnTo>
                  <a:pt x="1422" y="870"/>
                </a:lnTo>
                <a:lnTo>
                  <a:pt x="1416" y="870"/>
                </a:lnTo>
                <a:lnTo>
                  <a:pt x="1422" y="870"/>
                </a:lnTo>
                <a:lnTo>
                  <a:pt x="1422" y="864"/>
                </a:lnTo>
                <a:lnTo>
                  <a:pt x="1416" y="864"/>
                </a:lnTo>
                <a:lnTo>
                  <a:pt x="1416" y="870"/>
                </a:lnTo>
                <a:lnTo>
                  <a:pt x="1416" y="864"/>
                </a:lnTo>
                <a:lnTo>
                  <a:pt x="1410" y="864"/>
                </a:lnTo>
                <a:lnTo>
                  <a:pt x="1410" y="858"/>
                </a:lnTo>
                <a:lnTo>
                  <a:pt x="1416" y="858"/>
                </a:lnTo>
                <a:lnTo>
                  <a:pt x="1410" y="858"/>
                </a:lnTo>
                <a:lnTo>
                  <a:pt x="1410" y="852"/>
                </a:lnTo>
                <a:lnTo>
                  <a:pt x="1410" y="858"/>
                </a:lnTo>
                <a:lnTo>
                  <a:pt x="1410" y="852"/>
                </a:lnTo>
                <a:lnTo>
                  <a:pt x="1410" y="858"/>
                </a:lnTo>
                <a:lnTo>
                  <a:pt x="1410" y="852"/>
                </a:lnTo>
                <a:lnTo>
                  <a:pt x="1404" y="852"/>
                </a:lnTo>
                <a:lnTo>
                  <a:pt x="1398" y="852"/>
                </a:lnTo>
                <a:lnTo>
                  <a:pt x="1398" y="846"/>
                </a:lnTo>
                <a:lnTo>
                  <a:pt x="1392" y="846"/>
                </a:lnTo>
                <a:lnTo>
                  <a:pt x="1398" y="846"/>
                </a:lnTo>
                <a:lnTo>
                  <a:pt x="1392" y="846"/>
                </a:lnTo>
                <a:lnTo>
                  <a:pt x="1398" y="846"/>
                </a:lnTo>
                <a:lnTo>
                  <a:pt x="1392" y="846"/>
                </a:lnTo>
                <a:lnTo>
                  <a:pt x="1398" y="846"/>
                </a:lnTo>
                <a:lnTo>
                  <a:pt x="1392" y="852"/>
                </a:lnTo>
                <a:lnTo>
                  <a:pt x="1398" y="852"/>
                </a:lnTo>
                <a:lnTo>
                  <a:pt x="1392" y="852"/>
                </a:lnTo>
                <a:lnTo>
                  <a:pt x="1392" y="846"/>
                </a:lnTo>
                <a:lnTo>
                  <a:pt x="1392" y="840"/>
                </a:lnTo>
                <a:lnTo>
                  <a:pt x="1392" y="846"/>
                </a:lnTo>
                <a:lnTo>
                  <a:pt x="1392" y="840"/>
                </a:lnTo>
                <a:lnTo>
                  <a:pt x="1398" y="840"/>
                </a:lnTo>
                <a:lnTo>
                  <a:pt x="1398" y="834"/>
                </a:lnTo>
                <a:lnTo>
                  <a:pt x="1398" y="840"/>
                </a:lnTo>
                <a:lnTo>
                  <a:pt x="1398" y="834"/>
                </a:lnTo>
                <a:lnTo>
                  <a:pt x="1398" y="840"/>
                </a:lnTo>
                <a:lnTo>
                  <a:pt x="1404" y="840"/>
                </a:lnTo>
                <a:lnTo>
                  <a:pt x="1404" y="834"/>
                </a:lnTo>
                <a:lnTo>
                  <a:pt x="1404" y="840"/>
                </a:lnTo>
                <a:lnTo>
                  <a:pt x="1404" y="834"/>
                </a:lnTo>
                <a:lnTo>
                  <a:pt x="1404" y="840"/>
                </a:lnTo>
                <a:lnTo>
                  <a:pt x="1404" y="834"/>
                </a:lnTo>
                <a:lnTo>
                  <a:pt x="1404" y="840"/>
                </a:lnTo>
                <a:lnTo>
                  <a:pt x="1404" y="834"/>
                </a:lnTo>
                <a:lnTo>
                  <a:pt x="1404" y="840"/>
                </a:lnTo>
                <a:lnTo>
                  <a:pt x="1410" y="840"/>
                </a:lnTo>
                <a:lnTo>
                  <a:pt x="1416" y="840"/>
                </a:lnTo>
                <a:lnTo>
                  <a:pt x="1416" y="834"/>
                </a:lnTo>
                <a:lnTo>
                  <a:pt x="1416" y="828"/>
                </a:lnTo>
                <a:lnTo>
                  <a:pt x="1410" y="828"/>
                </a:lnTo>
                <a:lnTo>
                  <a:pt x="1416" y="828"/>
                </a:lnTo>
                <a:lnTo>
                  <a:pt x="1422" y="828"/>
                </a:lnTo>
                <a:lnTo>
                  <a:pt x="1428" y="828"/>
                </a:lnTo>
                <a:lnTo>
                  <a:pt x="1428" y="834"/>
                </a:lnTo>
                <a:lnTo>
                  <a:pt x="1428" y="828"/>
                </a:lnTo>
                <a:lnTo>
                  <a:pt x="1434" y="828"/>
                </a:lnTo>
                <a:lnTo>
                  <a:pt x="1428" y="828"/>
                </a:lnTo>
                <a:lnTo>
                  <a:pt x="1434" y="828"/>
                </a:lnTo>
                <a:lnTo>
                  <a:pt x="1434" y="822"/>
                </a:lnTo>
                <a:lnTo>
                  <a:pt x="1440" y="822"/>
                </a:lnTo>
                <a:lnTo>
                  <a:pt x="1440" y="816"/>
                </a:lnTo>
                <a:lnTo>
                  <a:pt x="1440" y="810"/>
                </a:lnTo>
                <a:lnTo>
                  <a:pt x="1446" y="810"/>
                </a:lnTo>
                <a:lnTo>
                  <a:pt x="1440" y="810"/>
                </a:lnTo>
                <a:lnTo>
                  <a:pt x="1446" y="810"/>
                </a:lnTo>
                <a:lnTo>
                  <a:pt x="1452" y="810"/>
                </a:lnTo>
                <a:lnTo>
                  <a:pt x="1452" y="804"/>
                </a:lnTo>
                <a:lnTo>
                  <a:pt x="1452" y="810"/>
                </a:lnTo>
                <a:lnTo>
                  <a:pt x="1452" y="804"/>
                </a:lnTo>
                <a:lnTo>
                  <a:pt x="1458" y="804"/>
                </a:lnTo>
                <a:lnTo>
                  <a:pt x="1464" y="804"/>
                </a:lnTo>
                <a:lnTo>
                  <a:pt x="1464" y="810"/>
                </a:lnTo>
                <a:lnTo>
                  <a:pt x="1464" y="804"/>
                </a:lnTo>
                <a:lnTo>
                  <a:pt x="1464" y="810"/>
                </a:lnTo>
                <a:lnTo>
                  <a:pt x="1464" y="804"/>
                </a:lnTo>
                <a:lnTo>
                  <a:pt x="1458" y="804"/>
                </a:lnTo>
                <a:lnTo>
                  <a:pt x="1464" y="804"/>
                </a:lnTo>
                <a:lnTo>
                  <a:pt x="1458" y="804"/>
                </a:lnTo>
                <a:lnTo>
                  <a:pt x="1464" y="804"/>
                </a:lnTo>
                <a:lnTo>
                  <a:pt x="1458" y="804"/>
                </a:lnTo>
                <a:lnTo>
                  <a:pt x="1464" y="804"/>
                </a:lnTo>
                <a:lnTo>
                  <a:pt x="1464" y="798"/>
                </a:lnTo>
                <a:lnTo>
                  <a:pt x="1470" y="798"/>
                </a:lnTo>
                <a:lnTo>
                  <a:pt x="1464" y="798"/>
                </a:lnTo>
                <a:lnTo>
                  <a:pt x="1464" y="804"/>
                </a:lnTo>
                <a:lnTo>
                  <a:pt x="1464" y="798"/>
                </a:lnTo>
                <a:lnTo>
                  <a:pt x="1458" y="798"/>
                </a:lnTo>
                <a:lnTo>
                  <a:pt x="1464" y="798"/>
                </a:lnTo>
                <a:lnTo>
                  <a:pt x="1458" y="798"/>
                </a:lnTo>
                <a:lnTo>
                  <a:pt x="1464" y="798"/>
                </a:lnTo>
                <a:lnTo>
                  <a:pt x="1464" y="792"/>
                </a:lnTo>
                <a:lnTo>
                  <a:pt x="1470" y="792"/>
                </a:lnTo>
                <a:lnTo>
                  <a:pt x="1464" y="792"/>
                </a:lnTo>
                <a:lnTo>
                  <a:pt x="1470" y="792"/>
                </a:lnTo>
                <a:lnTo>
                  <a:pt x="1464" y="792"/>
                </a:lnTo>
                <a:lnTo>
                  <a:pt x="1470" y="792"/>
                </a:lnTo>
                <a:lnTo>
                  <a:pt x="1476" y="792"/>
                </a:lnTo>
                <a:lnTo>
                  <a:pt x="1470" y="792"/>
                </a:lnTo>
                <a:lnTo>
                  <a:pt x="1476" y="792"/>
                </a:lnTo>
                <a:lnTo>
                  <a:pt x="1470" y="792"/>
                </a:lnTo>
                <a:lnTo>
                  <a:pt x="1470" y="786"/>
                </a:lnTo>
                <a:lnTo>
                  <a:pt x="1470" y="792"/>
                </a:lnTo>
                <a:lnTo>
                  <a:pt x="1470" y="786"/>
                </a:lnTo>
                <a:lnTo>
                  <a:pt x="1470" y="792"/>
                </a:lnTo>
                <a:lnTo>
                  <a:pt x="1464" y="792"/>
                </a:lnTo>
                <a:lnTo>
                  <a:pt x="1464" y="786"/>
                </a:lnTo>
                <a:lnTo>
                  <a:pt x="1470" y="786"/>
                </a:lnTo>
                <a:lnTo>
                  <a:pt x="1470" y="792"/>
                </a:lnTo>
                <a:lnTo>
                  <a:pt x="1476" y="792"/>
                </a:lnTo>
                <a:lnTo>
                  <a:pt x="1470" y="792"/>
                </a:lnTo>
                <a:lnTo>
                  <a:pt x="1476" y="792"/>
                </a:lnTo>
                <a:lnTo>
                  <a:pt x="1476" y="786"/>
                </a:lnTo>
                <a:lnTo>
                  <a:pt x="1476" y="792"/>
                </a:lnTo>
                <a:lnTo>
                  <a:pt x="1476" y="786"/>
                </a:lnTo>
                <a:lnTo>
                  <a:pt x="1476" y="792"/>
                </a:lnTo>
                <a:lnTo>
                  <a:pt x="1476" y="786"/>
                </a:lnTo>
                <a:lnTo>
                  <a:pt x="1470" y="786"/>
                </a:lnTo>
                <a:lnTo>
                  <a:pt x="1476" y="786"/>
                </a:lnTo>
                <a:lnTo>
                  <a:pt x="1470" y="786"/>
                </a:lnTo>
                <a:lnTo>
                  <a:pt x="1470" y="780"/>
                </a:lnTo>
                <a:lnTo>
                  <a:pt x="1470" y="786"/>
                </a:lnTo>
                <a:lnTo>
                  <a:pt x="1470" y="780"/>
                </a:lnTo>
                <a:lnTo>
                  <a:pt x="1476" y="780"/>
                </a:lnTo>
                <a:lnTo>
                  <a:pt x="1482" y="780"/>
                </a:lnTo>
                <a:lnTo>
                  <a:pt x="1488" y="780"/>
                </a:lnTo>
                <a:lnTo>
                  <a:pt x="1482" y="780"/>
                </a:lnTo>
                <a:lnTo>
                  <a:pt x="1482" y="774"/>
                </a:lnTo>
                <a:lnTo>
                  <a:pt x="1482" y="780"/>
                </a:lnTo>
                <a:lnTo>
                  <a:pt x="1488" y="780"/>
                </a:lnTo>
                <a:lnTo>
                  <a:pt x="1488" y="774"/>
                </a:lnTo>
                <a:lnTo>
                  <a:pt x="1482" y="774"/>
                </a:lnTo>
                <a:lnTo>
                  <a:pt x="1488" y="774"/>
                </a:lnTo>
                <a:lnTo>
                  <a:pt x="1482" y="774"/>
                </a:lnTo>
                <a:lnTo>
                  <a:pt x="1488" y="774"/>
                </a:lnTo>
                <a:lnTo>
                  <a:pt x="1494" y="774"/>
                </a:lnTo>
                <a:lnTo>
                  <a:pt x="1494" y="780"/>
                </a:lnTo>
                <a:lnTo>
                  <a:pt x="1494" y="774"/>
                </a:lnTo>
                <a:lnTo>
                  <a:pt x="1494" y="780"/>
                </a:lnTo>
                <a:lnTo>
                  <a:pt x="1494" y="774"/>
                </a:lnTo>
                <a:lnTo>
                  <a:pt x="1494" y="780"/>
                </a:lnTo>
                <a:lnTo>
                  <a:pt x="1494" y="774"/>
                </a:lnTo>
                <a:lnTo>
                  <a:pt x="1500" y="774"/>
                </a:lnTo>
                <a:lnTo>
                  <a:pt x="1506" y="774"/>
                </a:lnTo>
                <a:lnTo>
                  <a:pt x="1506" y="780"/>
                </a:lnTo>
                <a:lnTo>
                  <a:pt x="1506" y="774"/>
                </a:lnTo>
                <a:lnTo>
                  <a:pt x="1500" y="774"/>
                </a:lnTo>
                <a:lnTo>
                  <a:pt x="1500" y="768"/>
                </a:lnTo>
                <a:lnTo>
                  <a:pt x="1494" y="768"/>
                </a:lnTo>
                <a:lnTo>
                  <a:pt x="1500" y="768"/>
                </a:lnTo>
                <a:lnTo>
                  <a:pt x="1494" y="768"/>
                </a:lnTo>
                <a:lnTo>
                  <a:pt x="1500" y="768"/>
                </a:lnTo>
                <a:lnTo>
                  <a:pt x="1500" y="762"/>
                </a:lnTo>
                <a:lnTo>
                  <a:pt x="1494" y="762"/>
                </a:lnTo>
                <a:lnTo>
                  <a:pt x="1500" y="762"/>
                </a:lnTo>
                <a:lnTo>
                  <a:pt x="1494" y="762"/>
                </a:lnTo>
                <a:lnTo>
                  <a:pt x="1494" y="756"/>
                </a:lnTo>
                <a:lnTo>
                  <a:pt x="1494" y="762"/>
                </a:lnTo>
                <a:lnTo>
                  <a:pt x="1494" y="756"/>
                </a:lnTo>
                <a:lnTo>
                  <a:pt x="1494" y="762"/>
                </a:lnTo>
                <a:lnTo>
                  <a:pt x="1494" y="756"/>
                </a:lnTo>
                <a:lnTo>
                  <a:pt x="1500" y="756"/>
                </a:lnTo>
                <a:lnTo>
                  <a:pt x="1500" y="750"/>
                </a:lnTo>
                <a:lnTo>
                  <a:pt x="1494" y="750"/>
                </a:lnTo>
                <a:lnTo>
                  <a:pt x="1494" y="744"/>
                </a:lnTo>
                <a:lnTo>
                  <a:pt x="1494" y="738"/>
                </a:lnTo>
                <a:lnTo>
                  <a:pt x="1494" y="744"/>
                </a:lnTo>
                <a:lnTo>
                  <a:pt x="1494" y="738"/>
                </a:lnTo>
                <a:lnTo>
                  <a:pt x="1494" y="732"/>
                </a:lnTo>
                <a:lnTo>
                  <a:pt x="1494" y="738"/>
                </a:lnTo>
                <a:lnTo>
                  <a:pt x="1494" y="732"/>
                </a:lnTo>
                <a:lnTo>
                  <a:pt x="1494" y="738"/>
                </a:lnTo>
                <a:lnTo>
                  <a:pt x="1500" y="738"/>
                </a:lnTo>
                <a:lnTo>
                  <a:pt x="1500" y="732"/>
                </a:lnTo>
                <a:lnTo>
                  <a:pt x="1500" y="738"/>
                </a:lnTo>
                <a:lnTo>
                  <a:pt x="1500" y="732"/>
                </a:lnTo>
                <a:lnTo>
                  <a:pt x="1500" y="726"/>
                </a:lnTo>
                <a:lnTo>
                  <a:pt x="1506" y="726"/>
                </a:lnTo>
                <a:lnTo>
                  <a:pt x="1506" y="732"/>
                </a:lnTo>
                <a:lnTo>
                  <a:pt x="1506" y="726"/>
                </a:lnTo>
                <a:lnTo>
                  <a:pt x="1506" y="732"/>
                </a:lnTo>
                <a:lnTo>
                  <a:pt x="1506" y="726"/>
                </a:lnTo>
                <a:lnTo>
                  <a:pt x="1512" y="726"/>
                </a:lnTo>
                <a:lnTo>
                  <a:pt x="1512" y="732"/>
                </a:lnTo>
                <a:lnTo>
                  <a:pt x="1506" y="732"/>
                </a:lnTo>
                <a:lnTo>
                  <a:pt x="1512" y="732"/>
                </a:lnTo>
                <a:lnTo>
                  <a:pt x="1512" y="738"/>
                </a:lnTo>
                <a:lnTo>
                  <a:pt x="1506" y="738"/>
                </a:lnTo>
                <a:lnTo>
                  <a:pt x="1512" y="738"/>
                </a:lnTo>
                <a:lnTo>
                  <a:pt x="1512" y="732"/>
                </a:lnTo>
                <a:lnTo>
                  <a:pt x="1512" y="738"/>
                </a:lnTo>
                <a:lnTo>
                  <a:pt x="1518" y="738"/>
                </a:lnTo>
                <a:lnTo>
                  <a:pt x="1512" y="738"/>
                </a:lnTo>
                <a:lnTo>
                  <a:pt x="1512" y="744"/>
                </a:lnTo>
                <a:lnTo>
                  <a:pt x="1512" y="738"/>
                </a:lnTo>
                <a:lnTo>
                  <a:pt x="1512" y="744"/>
                </a:lnTo>
                <a:lnTo>
                  <a:pt x="1506" y="744"/>
                </a:lnTo>
                <a:lnTo>
                  <a:pt x="1506" y="750"/>
                </a:lnTo>
                <a:lnTo>
                  <a:pt x="1506" y="744"/>
                </a:lnTo>
                <a:lnTo>
                  <a:pt x="1506" y="750"/>
                </a:lnTo>
                <a:lnTo>
                  <a:pt x="1506" y="744"/>
                </a:lnTo>
                <a:lnTo>
                  <a:pt x="1506" y="750"/>
                </a:lnTo>
                <a:lnTo>
                  <a:pt x="1506" y="756"/>
                </a:lnTo>
                <a:lnTo>
                  <a:pt x="1506" y="750"/>
                </a:lnTo>
                <a:lnTo>
                  <a:pt x="1506" y="756"/>
                </a:lnTo>
                <a:lnTo>
                  <a:pt x="1506" y="762"/>
                </a:lnTo>
                <a:lnTo>
                  <a:pt x="1506" y="756"/>
                </a:lnTo>
                <a:lnTo>
                  <a:pt x="1506" y="762"/>
                </a:lnTo>
                <a:lnTo>
                  <a:pt x="1506" y="756"/>
                </a:lnTo>
                <a:lnTo>
                  <a:pt x="1506" y="762"/>
                </a:lnTo>
                <a:lnTo>
                  <a:pt x="1512" y="762"/>
                </a:lnTo>
                <a:lnTo>
                  <a:pt x="1512" y="768"/>
                </a:lnTo>
                <a:lnTo>
                  <a:pt x="1506" y="768"/>
                </a:lnTo>
                <a:lnTo>
                  <a:pt x="1512" y="768"/>
                </a:lnTo>
                <a:lnTo>
                  <a:pt x="1512" y="762"/>
                </a:lnTo>
                <a:lnTo>
                  <a:pt x="1512" y="768"/>
                </a:lnTo>
                <a:lnTo>
                  <a:pt x="1512" y="762"/>
                </a:lnTo>
                <a:lnTo>
                  <a:pt x="1512" y="768"/>
                </a:lnTo>
                <a:lnTo>
                  <a:pt x="1518" y="768"/>
                </a:lnTo>
                <a:lnTo>
                  <a:pt x="1512" y="768"/>
                </a:lnTo>
                <a:lnTo>
                  <a:pt x="1518" y="768"/>
                </a:lnTo>
                <a:lnTo>
                  <a:pt x="1518" y="774"/>
                </a:lnTo>
                <a:lnTo>
                  <a:pt x="1512" y="774"/>
                </a:lnTo>
                <a:lnTo>
                  <a:pt x="1518" y="774"/>
                </a:lnTo>
                <a:lnTo>
                  <a:pt x="1512" y="774"/>
                </a:lnTo>
                <a:lnTo>
                  <a:pt x="1518" y="774"/>
                </a:lnTo>
                <a:lnTo>
                  <a:pt x="1518" y="768"/>
                </a:lnTo>
                <a:lnTo>
                  <a:pt x="1518" y="774"/>
                </a:lnTo>
                <a:lnTo>
                  <a:pt x="1518" y="768"/>
                </a:lnTo>
                <a:lnTo>
                  <a:pt x="1518" y="774"/>
                </a:lnTo>
                <a:lnTo>
                  <a:pt x="1518" y="768"/>
                </a:lnTo>
                <a:lnTo>
                  <a:pt x="1524" y="768"/>
                </a:lnTo>
                <a:lnTo>
                  <a:pt x="1530" y="768"/>
                </a:lnTo>
                <a:lnTo>
                  <a:pt x="1530" y="762"/>
                </a:lnTo>
                <a:lnTo>
                  <a:pt x="1530" y="768"/>
                </a:lnTo>
                <a:lnTo>
                  <a:pt x="1530" y="762"/>
                </a:lnTo>
                <a:lnTo>
                  <a:pt x="1530" y="768"/>
                </a:lnTo>
                <a:lnTo>
                  <a:pt x="1530" y="762"/>
                </a:lnTo>
                <a:lnTo>
                  <a:pt x="1530" y="768"/>
                </a:lnTo>
                <a:lnTo>
                  <a:pt x="1530" y="762"/>
                </a:lnTo>
                <a:lnTo>
                  <a:pt x="1530" y="768"/>
                </a:lnTo>
                <a:lnTo>
                  <a:pt x="1530" y="762"/>
                </a:lnTo>
                <a:lnTo>
                  <a:pt x="1530" y="768"/>
                </a:lnTo>
                <a:lnTo>
                  <a:pt x="1524" y="768"/>
                </a:lnTo>
                <a:lnTo>
                  <a:pt x="1530" y="768"/>
                </a:lnTo>
                <a:lnTo>
                  <a:pt x="1530" y="762"/>
                </a:lnTo>
                <a:lnTo>
                  <a:pt x="1530" y="768"/>
                </a:lnTo>
                <a:lnTo>
                  <a:pt x="1536" y="768"/>
                </a:lnTo>
                <a:lnTo>
                  <a:pt x="1536" y="774"/>
                </a:lnTo>
                <a:lnTo>
                  <a:pt x="1542" y="774"/>
                </a:lnTo>
                <a:lnTo>
                  <a:pt x="1536" y="774"/>
                </a:lnTo>
                <a:lnTo>
                  <a:pt x="1542" y="774"/>
                </a:lnTo>
                <a:lnTo>
                  <a:pt x="1542" y="780"/>
                </a:lnTo>
                <a:lnTo>
                  <a:pt x="1542" y="786"/>
                </a:lnTo>
                <a:lnTo>
                  <a:pt x="1542" y="792"/>
                </a:lnTo>
                <a:lnTo>
                  <a:pt x="1548" y="792"/>
                </a:lnTo>
                <a:lnTo>
                  <a:pt x="1548" y="798"/>
                </a:lnTo>
                <a:lnTo>
                  <a:pt x="1542" y="798"/>
                </a:lnTo>
                <a:lnTo>
                  <a:pt x="1548" y="798"/>
                </a:lnTo>
                <a:lnTo>
                  <a:pt x="1548" y="804"/>
                </a:lnTo>
                <a:lnTo>
                  <a:pt x="1548" y="810"/>
                </a:lnTo>
                <a:lnTo>
                  <a:pt x="1542" y="810"/>
                </a:lnTo>
                <a:lnTo>
                  <a:pt x="1548" y="810"/>
                </a:lnTo>
                <a:lnTo>
                  <a:pt x="1542" y="810"/>
                </a:lnTo>
                <a:lnTo>
                  <a:pt x="1536" y="810"/>
                </a:lnTo>
                <a:lnTo>
                  <a:pt x="1542" y="810"/>
                </a:lnTo>
                <a:lnTo>
                  <a:pt x="1542" y="816"/>
                </a:lnTo>
                <a:lnTo>
                  <a:pt x="1536" y="816"/>
                </a:lnTo>
                <a:lnTo>
                  <a:pt x="1530" y="816"/>
                </a:lnTo>
                <a:lnTo>
                  <a:pt x="1524" y="816"/>
                </a:lnTo>
                <a:lnTo>
                  <a:pt x="1524" y="822"/>
                </a:lnTo>
                <a:lnTo>
                  <a:pt x="1524" y="816"/>
                </a:lnTo>
                <a:lnTo>
                  <a:pt x="1524" y="822"/>
                </a:lnTo>
                <a:lnTo>
                  <a:pt x="1530" y="822"/>
                </a:lnTo>
                <a:lnTo>
                  <a:pt x="1530" y="828"/>
                </a:lnTo>
                <a:lnTo>
                  <a:pt x="1530" y="834"/>
                </a:lnTo>
                <a:lnTo>
                  <a:pt x="1536" y="834"/>
                </a:lnTo>
                <a:lnTo>
                  <a:pt x="1536" y="840"/>
                </a:lnTo>
                <a:lnTo>
                  <a:pt x="1542" y="840"/>
                </a:lnTo>
                <a:lnTo>
                  <a:pt x="1548" y="840"/>
                </a:lnTo>
                <a:lnTo>
                  <a:pt x="1548" y="834"/>
                </a:lnTo>
                <a:lnTo>
                  <a:pt x="1554" y="834"/>
                </a:lnTo>
                <a:lnTo>
                  <a:pt x="1554" y="840"/>
                </a:lnTo>
                <a:lnTo>
                  <a:pt x="1554" y="834"/>
                </a:lnTo>
                <a:lnTo>
                  <a:pt x="1554" y="840"/>
                </a:lnTo>
                <a:lnTo>
                  <a:pt x="1560" y="840"/>
                </a:lnTo>
                <a:lnTo>
                  <a:pt x="1566" y="840"/>
                </a:lnTo>
                <a:close/>
                <a:moveTo>
                  <a:pt x="1392" y="780"/>
                </a:moveTo>
                <a:lnTo>
                  <a:pt x="1398" y="780"/>
                </a:lnTo>
                <a:lnTo>
                  <a:pt x="1392" y="780"/>
                </a:lnTo>
                <a:close/>
                <a:moveTo>
                  <a:pt x="1500" y="852"/>
                </a:moveTo>
                <a:lnTo>
                  <a:pt x="1506" y="852"/>
                </a:lnTo>
                <a:lnTo>
                  <a:pt x="1500" y="852"/>
                </a:lnTo>
                <a:close/>
                <a:moveTo>
                  <a:pt x="1458" y="798"/>
                </a:moveTo>
                <a:lnTo>
                  <a:pt x="1464" y="798"/>
                </a:lnTo>
                <a:lnTo>
                  <a:pt x="1464" y="804"/>
                </a:lnTo>
                <a:lnTo>
                  <a:pt x="1458" y="804"/>
                </a:lnTo>
                <a:lnTo>
                  <a:pt x="1458" y="798"/>
                </a:lnTo>
                <a:close/>
                <a:moveTo>
                  <a:pt x="1464" y="780"/>
                </a:moveTo>
                <a:lnTo>
                  <a:pt x="1470" y="780"/>
                </a:lnTo>
                <a:lnTo>
                  <a:pt x="1470" y="786"/>
                </a:lnTo>
                <a:lnTo>
                  <a:pt x="1464" y="786"/>
                </a:lnTo>
                <a:lnTo>
                  <a:pt x="1464" y="780"/>
                </a:lnTo>
                <a:close/>
                <a:moveTo>
                  <a:pt x="1458" y="798"/>
                </a:moveTo>
                <a:lnTo>
                  <a:pt x="1464" y="798"/>
                </a:lnTo>
                <a:lnTo>
                  <a:pt x="1464" y="804"/>
                </a:lnTo>
                <a:lnTo>
                  <a:pt x="1458" y="804"/>
                </a:lnTo>
                <a:lnTo>
                  <a:pt x="1458" y="798"/>
                </a:lnTo>
                <a:close/>
                <a:moveTo>
                  <a:pt x="702" y="504"/>
                </a:moveTo>
                <a:lnTo>
                  <a:pt x="708" y="504"/>
                </a:lnTo>
                <a:lnTo>
                  <a:pt x="702" y="504"/>
                </a:lnTo>
                <a:lnTo>
                  <a:pt x="708" y="504"/>
                </a:lnTo>
                <a:lnTo>
                  <a:pt x="702" y="504"/>
                </a:lnTo>
                <a:lnTo>
                  <a:pt x="708" y="504"/>
                </a:lnTo>
                <a:lnTo>
                  <a:pt x="702" y="504"/>
                </a:lnTo>
                <a:lnTo>
                  <a:pt x="702" y="510"/>
                </a:lnTo>
                <a:lnTo>
                  <a:pt x="702" y="504"/>
                </a:lnTo>
                <a:lnTo>
                  <a:pt x="702" y="510"/>
                </a:lnTo>
                <a:lnTo>
                  <a:pt x="702" y="504"/>
                </a:lnTo>
                <a:lnTo>
                  <a:pt x="696" y="504"/>
                </a:lnTo>
                <a:lnTo>
                  <a:pt x="702" y="504"/>
                </a:lnTo>
                <a:lnTo>
                  <a:pt x="702" y="510"/>
                </a:lnTo>
                <a:lnTo>
                  <a:pt x="708" y="510"/>
                </a:lnTo>
                <a:lnTo>
                  <a:pt x="702" y="510"/>
                </a:lnTo>
                <a:lnTo>
                  <a:pt x="702" y="516"/>
                </a:lnTo>
                <a:lnTo>
                  <a:pt x="708" y="516"/>
                </a:lnTo>
                <a:lnTo>
                  <a:pt x="702" y="516"/>
                </a:lnTo>
                <a:lnTo>
                  <a:pt x="708" y="516"/>
                </a:lnTo>
                <a:lnTo>
                  <a:pt x="708" y="522"/>
                </a:lnTo>
                <a:lnTo>
                  <a:pt x="708" y="516"/>
                </a:lnTo>
                <a:lnTo>
                  <a:pt x="708" y="522"/>
                </a:lnTo>
                <a:lnTo>
                  <a:pt x="708" y="528"/>
                </a:lnTo>
                <a:lnTo>
                  <a:pt x="714" y="528"/>
                </a:lnTo>
                <a:lnTo>
                  <a:pt x="708" y="528"/>
                </a:lnTo>
                <a:lnTo>
                  <a:pt x="714" y="528"/>
                </a:lnTo>
                <a:lnTo>
                  <a:pt x="714" y="522"/>
                </a:lnTo>
                <a:lnTo>
                  <a:pt x="708" y="522"/>
                </a:lnTo>
                <a:lnTo>
                  <a:pt x="714" y="522"/>
                </a:lnTo>
                <a:lnTo>
                  <a:pt x="714" y="516"/>
                </a:lnTo>
                <a:lnTo>
                  <a:pt x="714" y="510"/>
                </a:lnTo>
                <a:lnTo>
                  <a:pt x="720" y="510"/>
                </a:lnTo>
                <a:lnTo>
                  <a:pt x="720" y="516"/>
                </a:lnTo>
                <a:lnTo>
                  <a:pt x="726" y="516"/>
                </a:lnTo>
                <a:lnTo>
                  <a:pt x="726" y="522"/>
                </a:lnTo>
                <a:lnTo>
                  <a:pt x="726" y="528"/>
                </a:lnTo>
                <a:lnTo>
                  <a:pt x="726" y="522"/>
                </a:lnTo>
                <a:lnTo>
                  <a:pt x="726" y="528"/>
                </a:lnTo>
                <a:lnTo>
                  <a:pt x="726" y="534"/>
                </a:lnTo>
                <a:lnTo>
                  <a:pt x="726" y="528"/>
                </a:lnTo>
                <a:lnTo>
                  <a:pt x="726" y="534"/>
                </a:lnTo>
                <a:lnTo>
                  <a:pt x="726" y="540"/>
                </a:lnTo>
                <a:lnTo>
                  <a:pt x="726" y="546"/>
                </a:lnTo>
                <a:lnTo>
                  <a:pt x="732" y="546"/>
                </a:lnTo>
                <a:lnTo>
                  <a:pt x="732" y="552"/>
                </a:lnTo>
                <a:lnTo>
                  <a:pt x="732" y="546"/>
                </a:lnTo>
                <a:lnTo>
                  <a:pt x="732" y="552"/>
                </a:lnTo>
                <a:lnTo>
                  <a:pt x="732" y="546"/>
                </a:lnTo>
                <a:lnTo>
                  <a:pt x="732" y="552"/>
                </a:lnTo>
                <a:lnTo>
                  <a:pt x="738" y="552"/>
                </a:lnTo>
                <a:lnTo>
                  <a:pt x="732" y="552"/>
                </a:lnTo>
                <a:lnTo>
                  <a:pt x="738" y="546"/>
                </a:lnTo>
                <a:lnTo>
                  <a:pt x="738" y="552"/>
                </a:lnTo>
                <a:lnTo>
                  <a:pt x="738" y="546"/>
                </a:lnTo>
                <a:lnTo>
                  <a:pt x="738" y="552"/>
                </a:lnTo>
                <a:lnTo>
                  <a:pt x="738" y="546"/>
                </a:lnTo>
                <a:lnTo>
                  <a:pt x="738" y="552"/>
                </a:lnTo>
                <a:lnTo>
                  <a:pt x="738" y="546"/>
                </a:lnTo>
                <a:lnTo>
                  <a:pt x="738" y="552"/>
                </a:lnTo>
                <a:lnTo>
                  <a:pt x="738" y="546"/>
                </a:lnTo>
                <a:lnTo>
                  <a:pt x="738" y="552"/>
                </a:lnTo>
                <a:lnTo>
                  <a:pt x="738" y="546"/>
                </a:lnTo>
                <a:lnTo>
                  <a:pt x="738" y="540"/>
                </a:lnTo>
                <a:lnTo>
                  <a:pt x="744" y="534"/>
                </a:lnTo>
                <a:lnTo>
                  <a:pt x="744" y="528"/>
                </a:lnTo>
                <a:lnTo>
                  <a:pt x="744" y="522"/>
                </a:lnTo>
                <a:lnTo>
                  <a:pt x="744" y="516"/>
                </a:lnTo>
                <a:lnTo>
                  <a:pt x="750" y="522"/>
                </a:lnTo>
                <a:lnTo>
                  <a:pt x="750" y="516"/>
                </a:lnTo>
                <a:lnTo>
                  <a:pt x="756" y="516"/>
                </a:lnTo>
                <a:lnTo>
                  <a:pt x="750" y="516"/>
                </a:lnTo>
                <a:lnTo>
                  <a:pt x="750" y="510"/>
                </a:lnTo>
                <a:lnTo>
                  <a:pt x="750" y="516"/>
                </a:lnTo>
                <a:lnTo>
                  <a:pt x="750" y="510"/>
                </a:lnTo>
                <a:lnTo>
                  <a:pt x="744" y="510"/>
                </a:lnTo>
                <a:lnTo>
                  <a:pt x="744" y="504"/>
                </a:lnTo>
                <a:lnTo>
                  <a:pt x="750" y="504"/>
                </a:lnTo>
                <a:lnTo>
                  <a:pt x="750" y="510"/>
                </a:lnTo>
                <a:lnTo>
                  <a:pt x="750" y="504"/>
                </a:lnTo>
                <a:lnTo>
                  <a:pt x="744" y="504"/>
                </a:lnTo>
                <a:lnTo>
                  <a:pt x="750" y="504"/>
                </a:lnTo>
                <a:lnTo>
                  <a:pt x="744" y="504"/>
                </a:lnTo>
                <a:lnTo>
                  <a:pt x="750" y="504"/>
                </a:lnTo>
                <a:lnTo>
                  <a:pt x="744" y="504"/>
                </a:lnTo>
                <a:lnTo>
                  <a:pt x="750" y="504"/>
                </a:lnTo>
                <a:lnTo>
                  <a:pt x="750" y="498"/>
                </a:lnTo>
                <a:lnTo>
                  <a:pt x="744" y="498"/>
                </a:lnTo>
                <a:lnTo>
                  <a:pt x="750" y="498"/>
                </a:lnTo>
                <a:lnTo>
                  <a:pt x="744" y="498"/>
                </a:lnTo>
                <a:lnTo>
                  <a:pt x="750" y="498"/>
                </a:lnTo>
                <a:lnTo>
                  <a:pt x="744" y="498"/>
                </a:lnTo>
                <a:lnTo>
                  <a:pt x="744" y="492"/>
                </a:lnTo>
                <a:lnTo>
                  <a:pt x="750" y="492"/>
                </a:lnTo>
                <a:lnTo>
                  <a:pt x="750" y="498"/>
                </a:lnTo>
                <a:lnTo>
                  <a:pt x="750" y="492"/>
                </a:lnTo>
                <a:lnTo>
                  <a:pt x="756" y="492"/>
                </a:lnTo>
                <a:lnTo>
                  <a:pt x="756" y="498"/>
                </a:lnTo>
                <a:lnTo>
                  <a:pt x="756" y="492"/>
                </a:lnTo>
                <a:lnTo>
                  <a:pt x="756" y="498"/>
                </a:lnTo>
                <a:lnTo>
                  <a:pt x="762" y="498"/>
                </a:lnTo>
                <a:lnTo>
                  <a:pt x="768" y="498"/>
                </a:lnTo>
                <a:lnTo>
                  <a:pt x="774" y="498"/>
                </a:lnTo>
                <a:lnTo>
                  <a:pt x="768" y="498"/>
                </a:lnTo>
                <a:lnTo>
                  <a:pt x="768" y="504"/>
                </a:lnTo>
                <a:lnTo>
                  <a:pt x="762" y="504"/>
                </a:lnTo>
                <a:lnTo>
                  <a:pt x="768" y="504"/>
                </a:lnTo>
                <a:lnTo>
                  <a:pt x="774" y="504"/>
                </a:lnTo>
                <a:lnTo>
                  <a:pt x="768" y="504"/>
                </a:lnTo>
                <a:lnTo>
                  <a:pt x="774" y="504"/>
                </a:lnTo>
                <a:lnTo>
                  <a:pt x="774" y="510"/>
                </a:lnTo>
                <a:lnTo>
                  <a:pt x="780" y="510"/>
                </a:lnTo>
                <a:lnTo>
                  <a:pt x="780" y="516"/>
                </a:lnTo>
                <a:lnTo>
                  <a:pt x="774" y="516"/>
                </a:lnTo>
                <a:lnTo>
                  <a:pt x="780" y="516"/>
                </a:lnTo>
                <a:lnTo>
                  <a:pt x="774" y="516"/>
                </a:lnTo>
                <a:lnTo>
                  <a:pt x="780" y="516"/>
                </a:lnTo>
                <a:lnTo>
                  <a:pt x="780" y="522"/>
                </a:lnTo>
                <a:lnTo>
                  <a:pt x="774" y="522"/>
                </a:lnTo>
                <a:lnTo>
                  <a:pt x="774" y="528"/>
                </a:lnTo>
                <a:lnTo>
                  <a:pt x="774" y="522"/>
                </a:lnTo>
                <a:lnTo>
                  <a:pt x="774" y="528"/>
                </a:lnTo>
                <a:lnTo>
                  <a:pt x="768" y="528"/>
                </a:lnTo>
                <a:lnTo>
                  <a:pt x="768" y="522"/>
                </a:lnTo>
                <a:lnTo>
                  <a:pt x="768" y="528"/>
                </a:lnTo>
                <a:lnTo>
                  <a:pt x="774" y="528"/>
                </a:lnTo>
                <a:lnTo>
                  <a:pt x="768" y="528"/>
                </a:lnTo>
                <a:lnTo>
                  <a:pt x="774" y="528"/>
                </a:lnTo>
                <a:lnTo>
                  <a:pt x="774" y="534"/>
                </a:lnTo>
                <a:lnTo>
                  <a:pt x="774" y="540"/>
                </a:lnTo>
                <a:lnTo>
                  <a:pt x="780" y="540"/>
                </a:lnTo>
                <a:lnTo>
                  <a:pt x="780" y="546"/>
                </a:lnTo>
                <a:lnTo>
                  <a:pt x="780" y="552"/>
                </a:lnTo>
                <a:lnTo>
                  <a:pt x="780" y="558"/>
                </a:lnTo>
                <a:lnTo>
                  <a:pt x="774" y="558"/>
                </a:lnTo>
                <a:lnTo>
                  <a:pt x="774" y="564"/>
                </a:lnTo>
                <a:lnTo>
                  <a:pt x="768" y="564"/>
                </a:lnTo>
                <a:lnTo>
                  <a:pt x="768" y="570"/>
                </a:lnTo>
                <a:lnTo>
                  <a:pt x="762" y="570"/>
                </a:lnTo>
                <a:lnTo>
                  <a:pt x="762" y="564"/>
                </a:lnTo>
                <a:lnTo>
                  <a:pt x="756" y="564"/>
                </a:lnTo>
                <a:lnTo>
                  <a:pt x="762" y="564"/>
                </a:lnTo>
                <a:lnTo>
                  <a:pt x="756" y="564"/>
                </a:lnTo>
                <a:lnTo>
                  <a:pt x="762" y="564"/>
                </a:lnTo>
                <a:lnTo>
                  <a:pt x="756" y="564"/>
                </a:lnTo>
                <a:lnTo>
                  <a:pt x="756" y="558"/>
                </a:lnTo>
                <a:lnTo>
                  <a:pt x="762" y="558"/>
                </a:lnTo>
                <a:lnTo>
                  <a:pt x="762" y="564"/>
                </a:lnTo>
                <a:lnTo>
                  <a:pt x="762" y="558"/>
                </a:lnTo>
                <a:lnTo>
                  <a:pt x="756" y="558"/>
                </a:lnTo>
                <a:lnTo>
                  <a:pt x="762" y="558"/>
                </a:lnTo>
                <a:lnTo>
                  <a:pt x="756" y="558"/>
                </a:lnTo>
                <a:lnTo>
                  <a:pt x="762" y="558"/>
                </a:lnTo>
                <a:lnTo>
                  <a:pt x="756" y="558"/>
                </a:lnTo>
                <a:lnTo>
                  <a:pt x="756" y="564"/>
                </a:lnTo>
                <a:lnTo>
                  <a:pt x="756" y="558"/>
                </a:lnTo>
                <a:lnTo>
                  <a:pt x="750" y="558"/>
                </a:lnTo>
                <a:lnTo>
                  <a:pt x="756" y="558"/>
                </a:lnTo>
                <a:lnTo>
                  <a:pt x="750" y="558"/>
                </a:lnTo>
                <a:lnTo>
                  <a:pt x="756" y="558"/>
                </a:lnTo>
                <a:lnTo>
                  <a:pt x="750" y="558"/>
                </a:lnTo>
                <a:lnTo>
                  <a:pt x="756" y="558"/>
                </a:lnTo>
                <a:lnTo>
                  <a:pt x="750" y="558"/>
                </a:lnTo>
                <a:lnTo>
                  <a:pt x="756" y="558"/>
                </a:lnTo>
                <a:lnTo>
                  <a:pt x="750" y="558"/>
                </a:lnTo>
                <a:lnTo>
                  <a:pt x="756" y="558"/>
                </a:lnTo>
                <a:lnTo>
                  <a:pt x="756" y="564"/>
                </a:lnTo>
                <a:lnTo>
                  <a:pt x="756" y="570"/>
                </a:lnTo>
                <a:lnTo>
                  <a:pt x="762" y="570"/>
                </a:lnTo>
                <a:lnTo>
                  <a:pt x="762" y="576"/>
                </a:lnTo>
                <a:lnTo>
                  <a:pt x="762" y="570"/>
                </a:lnTo>
                <a:lnTo>
                  <a:pt x="762" y="576"/>
                </a:lnTo>
                <a:lnTo>
                  <a:pt x="762" y="570"/>
                </a:lnTo>
                <a:lnTo>
                  <a:pt x="762" y="576"/>
                </a:lnTo>
                <a:lnTo>
                  <a:pt x="762" y="570"/>
                </a:lnTo>
                <a:lnTo>
                  <a:pt x="756" y="570"/>
                </a:lnTo>
                <a:lnTo>
                  <a:pt x="756" y="576"/>
                </a:lnTo>
                <a:lnTo>
                  <a:pt x="756" y="570"/>
                </a:lnTo>
                <a:lnTo>
                  <a:pt x="750" y="570"/>
                </a:lnTo>
                <a:lnTo>
                  <a:pt x="750" y="564"/>
                </a:lnTo>
                <a:lnTo>
                  <a:pt x="744" y="564"/>
                </a:lnTo>
                <a:lnTo>
                  <a:pt x="744" y="570"/>
                </a:lnTo>
                <a:lnTo>
                  <a:pt x="744" y="564"/>
                </a:lnTo>
                <a:lnTo>
                  <a:pt x="738" y="564"/>
                </a:lnTo>
                <a:lnTo>
                  <a:pt x="738" y="570"/>
                </a:lnTo>
                <a:lnTo>
                  <a:pt x="744" y="570"/>
                </a:lnTo>
                <a:lnTo>
                  <a:pt x="744" y="576"/>
                </a:lnTo>
                <a:lnTo>
                  <a:pt x="738" y="576"/>
                </a:lnTo>
                <a:lnTo>
                  <a:pt x="738" y="582"/>
                </a:lnTo>
                <a:lnTo>
                  <a:pt x="738" y="588"/>
                </a:lnTo>
                <a:lnTo>
                  <a:pt x="732" y="588"/>
                </a:lnTo>
                <a:lnTo>
                  <a:pt x="726" y="588"/>
                </a:lnTo>
                <a:lnTo>
                  <a:pt x="720" y="588"/>
                </a:lnTo>
                <a:lnTo>
                  <a:pt x="720" y="582"/>
                </a:lnTo>
                <a:lnTo>
                  <a:pt x="726" y="582"/>
                </a:lnTo>
                <a:lnTo>
                  <a:pt x="720" y="582"/>
                </a:lnTo>
                <a:lnTo>
                  <a:pt x="714" y="582"/>
                </a:lnTo>
                <a:lnTo>
                  <a:pt x="714" y="576"/>
                </a:lnTo>
                <a:lnTo>
                  <a:pt x="714" y="582"/>
                </a:lnTo>
                <a:lnTo>
                  <a:pt x="714" y="576"/>
                </a:lnTo>
                <a:lnTo>
                  <a:pt x="708" y="576"/>
                </a:lnTo>
                <a:lnTo>
                  <a:pt x="714" y="576"/>
                </a:lnTo>
                <a:lnTo>
                  <a:pt x="714" y="582"/>
                </a:lnTo>
                <a:lnTo>
                  <a:pt x="714" y="576"/>
                </a:lnTo>
                <a:lnTo>
                  <a:pt x="714" y="582"/>
                </a:lnTo>
                <a:lnTo>
                  <a:pt x="708" y="582"/>
                </a:lnTo>
                <a:lnTo>
                  <a:pt x="708" y="576"/>
                </a:lnTo>
                <a:lnTo>
                  <a:pt x="708" y="582"/>
                </a:lnTo>
                <a:lnTo>
                  <a:pt x="708" y="576"/>
                </a:lnTo>
                <a:lnTo>
                  <a:pt x="708" y="582"/>
                </a:lnTo>
                <a:lnTo>
                  <a:pt x="708" y="576"/>
                </a:lnTo>
                <a:lnTo>
                  <a:pt x="708" y="582"/>
                </a:lnTo>
                <a:lnTo>
                  <a:pt x="708" y="576"/>
                </a:lnTo>
                <a:lnTo>
                  <a:pt x="702" y="576"/>
                </a:lnTo>
                <a:lnTo>
                  <a:pt x="696" y="576"/>
                </a:lnTo>
                <a:lnTo>
                  <a:pt x="702" y="576"/>
                </a:lnTo>
                <a:lnTo>
                  <a:pt x="702" y="582"/>
                </a:lnTo>
                <a:lnTo>
                  <a:pt x="702" y="576"/>
                </a:lnTo>
                <a:lnTo>
                  <a:pt x="708" y="576"/>
                </a:lnTo>
                <a:lnTo>
                  <a:pt x="708" y="582"/>
                </a:lnTo>
                <a:lnTo>
                  <a:pt x="714" y="582"/>
                </a:lnTo>
                <a:lnTo>
                  <a:pt x="714" y="588"/>
                </a:lnTo>
                <a:lnTo>
                  <a:pt x="720" y="588"/>
                </a:lnTo>
                <a:lnTo>
                  <a:pt x="726" y="588"/>
                </a:lnTo>
                <a:lnTo>
                  <a:pt x="726" y="594"/>
                </a:lnTo>
                <a:lnTo>
                  <a:pt x="726" y="588"/>
                </a:lnTo>
                <a:lnTo>
                  <a:pt x="726" y="594"/>
                </a:lnTo>
                <a:lnTo>
                  <a:pt x="732" y="594"/>
                </a:lnTo>
                <a:lnTo>
                  <a:pt x="726" y="594"/>
                </a:lnTo>
                <a:lnTo>
                  <a:pt x="726" y="588"/>
                </a:lnTo>
                <a:lnTo>
                  <a:pt x="732" y="588"/>
                </a:lnTo>
                <a:lnTo>
                  <a:pt x="732" y="594"/>
                </a:lnTo>
                <a:lnTo>
                  <a:pt x="738" y="594"/>
                </a:lnTo>
                <a:lnTo>
                  <a:pt x="732" y="594"/>
                </a:lnTo>
                <a:lnTo>
                  <a:pt x="732" y="600"/>
                </a:lnTo>
                <a:lnTo>
                  <a:pt x="732" y="606"/>
                </a:lnTo>
                <a:lnTo>
                  <a:pt x="726" y="606"/>
                </a:lnTo>
                <a:lnTo>
                  <a:pt x="726" y="612"/>
                </a:lnTo>
                <a:lnTo>
                  <a:pt x="720" y="612"/>
                </a:lnTo>
                <a:lnTo>
                  <a:pt x="726" y="612"/>
                </a:lnTo>
                <a:lnTo>
                  <a:pt x="720" y="612"/>
                </a:lnTo>
                <a:lnTo>
                  <a:pt x="726" y="612"/>
                </a:lnTo>
                <a:lnTo>
                  <a:pt x="720" y="612"/>
                </a:lnTo>
                <a:lnTo>
                  <a:pt x="726" y="612"/>
                </a:lnTo>
                <a:lnTo>
                  <a:pt x="720" y="612"/>
                </a:lnTo>
                <a:lnTo>
                  <a:pt x="714" y="612"/>
                </a:lnTo>
                <a:lnTo>
                  <a:pt x="720" y="612"/>
                </a:lnTo>
                <a:lnTo>
                  <a:pt x="720" y="618"/>
                </a:lnTo>
                <a:lnTo>
                  <a:pt x="714" y="618"/>
                </a:lnTo>
                <a:lnTo>
                  <a:pt x="714" y="612"/>
                </a:lnTo>
                <a:lnTo>
                  <a:pt x="714" y="618"/>
                </a:lnTo>
                <a:lnTo>
                  <a:pt x="714" y="612"/>
                </a:lnTo>
                <a:lnTo>
                  <a:pt x="714" y="618"/>
                </a:lnTo>
                <a:lnTo>
                  <a:pt x="714" y="612"/>
                </a:lnTo>
                <a:lnTo>
                  <a:pt x="714" y="618"/>
                </a:lnTo>
                <a:lnTo>
                  <a:pt x="714" y="612"/>
                </a:lnTo>
                <a:lnTo>
                  <a:pt x="708" y="612"/>
                </a:lnTo>
                <a:lnTo>
                  <a:pt x="714" y="612"/>
                </a:lnTo>
                <a:lnTo>
                  <a:pt x="708" y="612"/>
                </a:lnTo>
                <a:lnTo>
                  <a:pt x="714" y="612"/>
                </a:lnTo>
                <a:lnTo>
                  <a:pt x="708" y="612"/>
                </a:lnTo>
                <a:lnTo>
                  <a:pt x="714" y="612"/>
                </a:lnTo>
                <a:lnTo>
                  <a:pt x="708" y="612"/>
                </a:lnTo>
                <a:lnTo>
                  <a:pt x="714" y="612"/>
                </a:lnTo>
                <a:lnTo>
                  <a:pt x="708" y="612"/>
                </a:lnTo>
                <a:lnTo>
                  <a:pt x="714" y="612"/>
                </a:lnTo>
                <a:lnTo>
                  <a:pt x="708" y="612"/>
                </a:lnTo>
                <a:lnTo>
                  <a:pt x="714" y="612"/>
                </a:lnTo>
                <a:lnTo>
                  <a:pt x="714" y="618"/>
                </a:lnTo>
                <a:lnTo>
                  <a:pt x="708" y="618"/>
                </a:lnTo>
                <a:lnTo>
                  <a:pt x="708" y="612"/>
                </a:lnTo>
                <a:lnTo>
                  <a:pt x="708" y="618"/>
                </a:lnTo>
                <a:lnTo>
                  <a:pt x="708" y="612"/>
                </a:lnTo>
                <a:lnTo>
                  <a:pt x="708" y="618"/>
                </a:lnTo>
                <a:lnTo>
                  <a:pt x="708" y="612"/>
                </a:lnTo>
                <a:lnTo>
                  <a:pt x="708" y="618"/>
                </a:lnTo>
                <a:lnTo>
                  <a:pt x="708" y="612"/>
                </a:lnTo>
                <a:lnTo>
                  <a:pt x="708" y="618"/>
                </a:lnTo>
                <a:lnTo>
                  <a:pt x="708" y="624"/>
                </a:lnTo>
                <a:lnTo>
                  <a:pt x="708" y="618"/>
                </a:lnTo>
                <a:lnTo>
                  <a:pt x="708" y="624"/>
                </a:lnTo>
                <a:lnTo>
                  <a:pt x="708" y="618"/>
                </a:lnTo>
                <a:lnTo>
                  <a:pt x="708" y="624"/>
                </a:lnTo>
                <a:lnTo>
                  <a:pt x="708" y="618"/>
                </a:lnTo>
                <a:lnTo>
                  <a:pt x="702" y="618"/>
                </a:lnTo>
                <a:lnTo>
                  <a:pt x="708" y="618"/>
                </a:lnTo>
                <a:lnTo>
                  <a:pt x="702" y="618"/>
                </a:lnTo>
                <a:lnTo>
                  <a:pt x="708" y="618"/>
                </a:lnTo>
                <a:lnTo>
                  <a:pt x="702" y="618"/>
                </a:lnTo>
                <a:lnTo>
                  <a:pt x="708" y="618"/>
                </a:lnTo>
                <a:lnTo>
                  <a:pt x="702" y="618"/>
                </a:lnTo>
                <a:lnTo>
                  <a:pt x="708" y="618"/>
                </a:lnTo>
                <a:lnTo>
                  <a:pt x="708" y="624"/>
                </a:lnTo>
                <a:lnTo>
                  <a:pt x="702" y="624"/>
                </a:lnTo>
                <a:lnTo>
                  <a:pt x="702" y="618"/>
                </a:lnTo>
                <a:lnTo>
                  <a:pt x="702" y="624"/>
                </a:lnTo>
                <a:lnTo>
                  <a:pt x="708" y="624"/>
                </a:lnTo>
                <a:lnTo>
                  <a:pt x="702" y="624"/>
                </a:lnTo>
                <a:lnTo>
                  <a:pt x="702" y="618"/>
                </a:lnTo>
                <a:lnTo>
                  <a:pt x="702" y="624"/>
                </a:lnTo>
                <a:lnTo>
                  <a:pt x="702" y="618"/>
                </a:lnTo>
                <a:lnTo>
                  <a:pt x="702" y="624"/>
                </a:lnTo>
                <a:lnTo>
                  <a:pt x="702" y="618"/>
                </a:lnTo>
                <a:lnTo>
                  <a:pt x="696" y="618"/>
                </a:lnTo>
                <a:lnTo>
                  <a:pt x="702" y="618"/>
                </a:lnTo>
                <a:lnTo>
                  <a:pt x="696" y="618"/>
                </a:lnTo>
                <a:lnTo>
                  <a:pt x="702" y="618"/>
                </a:lnTo>
                <a:lnTo>
                  <a:pt x="696" y="618"/>
                </a:lnTo>
                <a:lnTo>
                  <a:pt x="702" y="618"/>
                </a:lnTo>
                <a:lnTo>
                  <a:pt x="696" y="618"/>
                </a:lnTo>
                <a:lnTo>
                  <a:pt x="702" y="618"/>
                </a:lnTo>
                <a:lnTo>
                  <a:pt x="696" y="618"/>
                </a:lnTo>
                <a:lnTo>
                  <a:pt x="690" y="618"/>
                </a:lnTo>
                <a:lnTo>
                  <a:pt x="684" y="618"/>
                </a:lnTo>
                <a:lnTo>
                  <a:pt x="684" y="612"/>
                </a:lnTo>
                <a:lnTo>
                  <a:pt x="684" y="618"/>
                </a:lnTo>
                <a:lnTo>
                  <a:pt x="684" y="612"/>
                </a:lnTo>
                <a:lnTo>
                  <a:pt x="678" y="612"/>
                </a:lnTo>
                <a:lnTo>
                  <a:pt x="684" y="612"/>
                </a:lnTo>
                <a:lnTo>
                  <a:pt x="678" y="612"/>
                </a:lnTo>
                <a:lnTo>
                  <a:pt x="678" y="618"/>
                </a:lnTo>
                <a:lnTo>
                  <a:pt x="678" y="612"/>
                </a:lnTo>
                <a:lnTo>
                  <a:pt x="678" y="618"/>
                </a:lnTo>
                <a:lnTo>
                  <a:pt x="684" y="618"/>
                </a:lnTo>
                <a:lnTo>
                  <a:pt x="678" y="618"/>
                </a:lnTo>
                <a:lnTo>
                  <a:pt x="684" y="618"/>
                </a:lnTo>
                <a:lnTo>
                  <a:pt x="684" y="612"/>
                </a:lnTo>
                <a:lnTo>
                  <a:pt x="684" y="618"/>
                </a:lnTo>
                <a:lnTo>
                  <a:pt x="690" y="618"/>
                </a:lnTo>
                <a:lnTo>
                  <a:pt x="684" y="618"/>
                </a:lnTo>
                <a:lnTo>
                  <a:pt x="690" y="618"/>
                </a:lnTo>
                <a:lnTo>
                  <a:pt x="696" y="618"/>
                </a:lnTo>
                <a:lnTo>
                  <a:pt x="690" y="618"/>
                </a:lnTo>
                <a:lnTo>
                  <a:pt x="696" y="618"/>
                </a:lnTo>
                <a:lnTo>
                  <a:pt x="696" y="624"/>
                </a:lnTo>
                <a:lnTo>
                  <a:pt x="690" y="624"/>
                </a:lnTo>
                <a:lnTo>
                  <a:pt x="696" y="624"/>
                </a:lnTo>
                <a:lnTo>
                  <a:pt x="696" y="618"/>
                </a:lnTo>
                <a:lnTo>
                  <a:pt x="696" y="624"/>
                </a:lnTo>
                <a:lnTo>
                  <a:pt x="702" y="624"/>
                </a:lnTo>
                <a:lnTo>
                  <a:pt x="702" y="630"/>
                </a:lnTo>
                <a:lnTo>
                  <a:pt x="708" y="630"/>
                </a:lnTo>
                <a:lnTo>
                  <a:pt x="702" y="630"/>
                </a:lnTo>
                <a:lnTo>
                  <a:pt x="708" y="630"/>
                </a:lnTo>
                <a:lnTo>
                  <a:pt x="702" y="630"/>
                </a:lnTo>
                <a:lnTo>
                  <a:pt x="708" y="630"/>
                </a:lnTo>
                <a:lnTo>
                  <a:pt x="702" y="630"/>
                </a:lnTo>
                <a:lnTo>
                  <a:pt x="708" y="630"/>
                </a:lnTo>
                <a:lnTo>
                  <a:pt x="702" y="630"/>
                </a:lnTo>
                <a:lnTo>
                  <a:pt x="708" y="630"/>
                </a:lnTo>
                <a:lnTo>
                  <a:pt x="702" y="630"/>
                </a:lnTo>
                <a:lnTo>
                  <a:pt x="708" y="630"/>
                </a:lnTo>
                <a:lnTo>
                  <a:pt x="702" y="630"/>
                </a:lnTo>
                <a:lnTo>
                  <a:pt x="708" y="630"/>
                </a:lnTo>
                <a:lnTo>
                  <a:pt x="702" y="630"/>
                </a:lnTo>
                <a:lnTo>
                  <a:pt x="702" y="636"/>
                </a:lnTo>
                <a:lnTo>
                  <a:pt x="696" y="636"/>
                </a:lnTo>
                <a:lnTo>
                  <a:pt x="690" y="636"/>
                </a:lnTo>
                <a:lnTo>
                  <a:pt x="696" y="636"/>
                </a:lnTo>
                <a:lnTo>
                  <a:pt x="690" y="636"/>
                </a:lnTo>
                <a:lnTo>
                  <a:pt x="696" y="636"/>
                </a:lnTo>
                <a:lnTo>
                  <a:pt x="696" y="642"/>
                </a:lnTo>
                <a:lnTo>
                  <a:pt x="696" y="636"/>
                </a:lnTo>
                <a:lnTo>
                  <a:pt x="696" y="642"/>
                </a:lnTo>
                <a:lnTo>
                  <a:pt x="690" y="642"/>
                </a:lnTo>
                <a:lnTo>
                  <a:pt x="690" y="636"/>
                </a:lnTo>
                <a:lnTo>
                  <a:pt x="690" y="642"/>
                </a:lnTo>
                <a:lnTo>
                  <a:pt x="696" y="642"/>
                </a:lnTo>
                <a:lnTo>
                  <a:pt x="690" y="642"/>
                </a:lnTo>
                <a:lnTo>
                  <a:pt x="696" y="642"/>
                </a:lnTo>
                <a:lnTo>
                  <a:pt x="690" y="642"/>
                </a:lnTo>
                <a:lnTo>
                  <a:pt x="696" y="642"/>
                </a:lnTo>
                <a:lnTo>
                  <a:pt x="690" y="642"/>
                </a:lnTo>
                <a:lnTo>
                  <a:pt x="696" y="642"/>
                </a:lnTo>
                <a:lnTo>
                  <a:pt x="690" y="642"/>
                </a:lnTo>
                <a:lnTo>
                  <a:pt x="690" y="648"/>
                </a:lnTo>
                <a:lnTo>
                  <a:pt x="690" y="642"/>
                </a:lnTo>
                <a:lnTo>
                  <a:pt x="690" y="648"/>
                </a:lnTo>
                <a:lnTo>
                  <a:pt x="690" y="642"/>
                </a:lnTo>
                <a:lnTo>
                  <a:pt x="684" y="642"/>
                </a:lnTo>
                <a:lnTo>
                  <a:pt x="690" y="642"/>
                </a:lnTo>
                <a:lnTo>
                  <a:pt x="690" y="648"/>
                </a:lnTo>
                <a:lnTo>
                  <a:pt x="684" y="648"/>
                </a:lnTo>
                <a:lnTo>
                  <a:pt x="690" y="648"/>
                </a:lnTo>
                <a:lnTo>
                  <a:pt x="684" y="648"/>
                </a:lnTo>
                <a:lnTo>
                  <a:pt x="684" y="654"/>
                </a:lnTo>
                <a:lnTo>
                  <a:pt x="684" y="648"/>
                </a:lnTo>
                <a:lnTo>
                  <a:pt x="684" y="654"/>
                </a:lnTo>
                <a:lnTo>
                  <a:pt x="678" y="654"/>
                </a:lnTo>
                <a:lnTo>
                  <a:pt x="678" y="648"/>
                </a:lnTo>
                <a:lnTo>
                  <a:pt x="678" y="654"/>
                </a:lnTo>
                <a:lnTo>
                  <a:pt x="684" y="654"/>
                </a:lnTo>
                <a:lnTo>
                  <a:pt x="678" y="654"/>
                </a:lnTo>
                <a:lnTo>
                  <a:pt x="684" y="654"/>
                </a:lnTo>
                <a:lnTo>
                  <a:pt x="678" y="654"/>
                </a:lnTo>
                <a:lnTo>
                  <a:pt x="684" y="654"/>
                </a:lnTo>
                <a:lnTo>
                  <a:pt x="678" y="654"/>
                </a:lnTo>
                <a:lnTo>
                  <a:pt x="684" y="654"/>
                </a:lnTo>
                <a:lnTo>
                  <a:pt x="678" y="654"/>
                </a:lnTo>
                <a:lnTo>
                  <a:pt x="678" y="660"/>
                </a:lnTo>
                <a:lnTo>
                  <a:pt x="678" y="666"/>
                </a:lnTo>
                <a:lnTo>
                  <a:pt x="678" y="672"/>
                </a:lnTo>
                <a:lnTo>
                  <a:pt x="672" y="672"/>
                </a:lnTo>
                <a:lnTo>
                  <a:pt x="672" y="678"/>
                </a:lnTo>
                <a:lnTo>
                  <a:pt x="672" y="684"/>
                </a:lnTo>
                <a:lnTo>
                  <a:pt x="672" y="690"/>
                </a:lnTo>
                <a:lnTo>
                  <a:pt x="672" y="696"/>
                </a:lnTo>
                <a:lnTo>
                  <a:pt x="672" y="690"/>
                </a:lnTo>
                <a:lnTo>
                  <a:pt x="672" y="696"/>
                </a:lnTo>
                <a:lnTo>
                  <a:pt x="672" y="702"/>
                </a:lnTo>
                <a:lnTo>
                  <a:pt x="678" y="702"/>
                </a:lnTo>
                <a:lnTo>
                  <a:pt x="684" y="702"/>
                </a:lnTo>
                <a:lnTo>
                  <a:pt x="684" y="708"/>
                </a:lnTo>
                <a:lnTo>
                  <a:pt x="690" y="708"/>
                </a:lnTo>
                <a:lnTo>
                  <a:pt x="690" y="714"/>
                </a:lnTo>
                <a:lnTo>
                  <a:pt x="690" y="720"/>
                </a:lnTo>
                <a:lnTo>
                  <a:pt x="690" y="726"/>
                </a:lnTo>
                <a:lnTo>
                  <a:pt x="690" y="732"/>
                </a:lnTo>
                <a:lnTo>
                  <a:pt x="690" y="726"/>
                </a:lnTo>
                <a:lnTo>
                  <a:pt x="696" y="726"/>
                </a:lnTo>
                <a:lnTo>
                  <a:pt x="702" y="726"/>
                </a:lnTo>
                <a:lnTo>
                  <a:pt x="708" y="726"/>
                </a:lnTo>
                <a:lnTo>
                  <a:pt x="714" y="726"/>
                </a:lnTo>
                <a:lnTo>
                  <a:pt x="714" y="732"/>
                </a:lnTo>
                <a:lnTo>
                  <a:pt x="720" y="732"/>
                </a:lnTo>
                <a:lnTo>
                  <a:pt x="726" y="732"/>
                </a:lnTo>
                <a:lnTo>
                  <a:pt x="726" y="738"/>
                </a:lnTo>
                <a:lnTo>
                  <a:pt x="732" y="738"/>
                </a:lnTo>
                <a:lnTo>
                  <a:pt x="732" y="744"/>
                </a:lnTo>
                <a:lnTo>
                  <a:pt x="738" y="744"/>
                </a:lnTo>
                <a:lnTo>
                  <a:pt x="738" y="750"/>
                </a:lnTo>
                <a:lnTo>
                  <a:pt x="744" y="750"/>
                </a:lnTo>
                <a:lnTo>
                  <a:pt x="750" y="750"/>
                </a:lnTo>
                <a:lnTo>
                  <a:pt x="750" y="756"/>
                </a:lnTo>
                <a:lnTo>
                  <a:pt x="756" y="756"/>
                </a:lnTo>
                <a:lnTo>
                  <a:pt x="756" y="750"/>
                </a:lnTo>
                <a:lnTo>
                  <a:pt x="762" y="750"/>
                </a:lnTo>
                <a:lnTo>
                  <a:pt x="762" y="756"/>
                </a:lnTo>
                <a:lnTo>
                  <a:pt x="768" y="756"/>
                </a:lnTo>
                <a:lnTo>
                  <a:pt x="774" y="756"/>
                </a:lnTo>
                <a:lnTo>
                  <a:pt x="774" y="762"/>
                </a:lnTo>
                <a:lnTo>
                  <a:pt x="774" y="768"/>
                </a:lnTo>
                <a:lnTo>
                  <a:pt x="768" y="768"/>
                </a:lnTo>
                <a:lnTo>
                  <a:pt x="774" y="768"/>
                </a:lnTo>
                <a:lnTo>
                  <a:pt x="774" y="774"/>
                </a:lnTo>
                <a:lnTo>
                  <a:pt x="774" y="780"/>
                </a:lnTo>
                <a:lnTo>
                  <a:pt x="774" y="786"/>
                </a:lnTo>
                <a:lnTo>
                  <a:pt x="774" y="792"/>
                </a:lnTo>
                <a:lnTo>
                  <a:pt x="780" y="792"/>
                </a:lnTo>
                <a:lnTo>
                  <a:pt x="780" y="798"/>
                </a:lnTo>
                <a:lnTo>
                  <a:pt x="786" y="798"/>
                </a:lnTo>
                <a:lnTo>
                  <a:pt x="786" y="804"/>
                </a:lnTo>
                <a:lnTo>
                  <a:pt x="792" y="804"/>
                </a:lnTo>
                <a:lnTo>
                  <a:pt x="792" y="810"/>
                </a:lnTo>
                <a:lnTo>
                  <a:pt x="792" y="804"/>
                </a:lnTo>
                <a:lnTo>
                  <a:pt x="798" y="804"/>
                </a:lnTo>
                <a:lnTo>
                  <a:pt x="798" y="810"/>
                </a:lnTo>
                <a:lnTo>
                  <a:pt x="798" y="804"/>
                </a:lnTo>
                <a:lnTo>
                  <a:pt x="798" y="798"/>
                </a:lnTo>
                <a:lnTo>
                  <a:pt x="798" y="804"/>
                </a:lnTo>
                <a:lnTo>
                  <a:pt x="798" y="798"/>
                </a:lnTo>
                <a:lnTo>
                  <a:pt x="804" y="798"/>
                </a:lnTo>
                <a:lnTo>
                  <a:pt x="804" y="792"/>
                </a:lnTo>
                <a:lnTo>
                  <a:pt x="798" y="792"/>
                </a:lnTo>
                <a:lnTo>
                  <a:pt x="798" y="786"/>
                </a:lnTo>
                <a:lnTo>
                  <a:pt x="798" y="792"/>
                </a:lnTo>
                <a:lnTo>
                  <a:pt x="798" y="786"/>
                </a:lnTo>
                <a:lnTo>
                  <a:pt x="798" y="780"/>
                </a:lnTo>
                <a:lnTo>
                  <a:pt x="798" y="774"/>
                </a:lnTo>
                <a:lnTo>
                  <a:pt x="798" y="780"/>
                </a:lnTo>
                <a:lnTo>
                  <a:pt x="798" y="774"/>
                </a:lnTo>
                <a:lnTo>
                  <a:pt x="798" y="768"/>
                </a:lnTo>
                <a:lnTo>
                  <a:pt x="792" y="768"/>
                </a:lnTo>
                <a:lnTo>
                  <a:pt x="798" y="768"/>
                </a:lnTo>
                <a:lnTo>
                  <a:pt x="792" y="768"/>
                </a:lnTo>
                <a:lnTo>
                  <a:pt x="792" y="762"/>
                </a:lnTo>
                <a:lnTo>
                  <a:pt x="798" y="762"/>
                </a:lnTo>
                <a:lnTo>
                  <a:pt x="798" y="756"/>
                </a:lnTo>
                <a:lnTo>
                  <a:pt x="804" y="756"/>
                </a:lnTo>
                <a:lnTo>
                  <a:pt x="810" y="756"/>
                </a:lnTo>
                <a:lnTo>
                  <a:pt x="810" y="750"/>
                </a:lnTo>
                <a:lnTo>
                  <a:pt x="816" y="750"/>
                </a:lnTo>
                <a:lnTo>
                  <a:pt x="816" y="744"/>
                </a:lnTo>
                <a:lnTo>
                  <a:pt x="816" y="750"/>
                </a:lnTo>
                <a:lnTo>
                  <a:pt x="810" y="750"/>
                </a:lnTo>
                <a:lnTo>
                  <a:pt x="816" y="744"/>
                </a:lnTo>
                <a:lnTo>
                  <a:pt x="816" y="738"/>
                </a:lnTo>
                <a:lnTo>
                  <a:pt x="816" y="732"/>
                </a:lnTo>
                <a:lnTo>
                  <a:pt x="816" y="726"/>
                </a:lnTo>
                <a:lnTo>
                  <a:pt x="816" y="720"/>
                </a:lnTo>
                <a:lnTo>
                  <a:pt x="816" y="714"/>
                </a:lnTo>
                <a:lnTo>
                  <a:pt x="816" y="720"/>
                </a:lnTo>
                <a:lnTo>
                  <a:pt x="816" y="714"/>
                </a:lnTo>
                <a:lnTo>
                  <a:pt x="810" y="714"/>
                </a:lnTo>
                <a:lnTo>
                  <a:pt x="816" y="714"/>
                </a:lnTo>
                <a:lnTo>
                  <a:pt x="810" y="714"/>
                </a:lnTo>
                <a:lnTo>
                  <a:pt x="816" y="714"/>
                </a:lnTo>
                <a:lnTo>
                  <a:pt x="810" y="714"/>
                </a:lnTo>
                <a:lnTo>
                  <a:pt x="810" y="708"/>
                </a:lnTo>
                <a:lnTo>
                  <a:pt x="804" y="708"/>
                </a:lnTo>
                <a:lnTo>
                  <a:pt x="804" y="702"/>
                </a:lnTo>
                <a:lnTo>
                  <a:pt x="804" y="708"/>
                </a:lnTo>
                <a:lnTo>
                  <a:pt x="804" y="702"/>
                </a:lnTo>
                <a:lnTo>
                  <a:pt x="804" y="708"/>
                </a:lnTo>
                <a:lnTo>
                  <a:pt x="804" y="702"/>
                </a:lnTo>
                <a:lnTo>
                  <a:pt x="804" y="696"/>
                </a:lnTo>
                <a:lnTo>
                  <a:pt x="810" y="696"/>
                </a:lnTo>
                <a:lnTo>
                  <a:pt x="804" y="696"/>
                </a:lnTo>
                <a:lnTo>
                  <a:pt x="810" y="696"/>
                </a:lnTo>
                <a:lnTo>
                  <a:pt x="810" y="690"/>
                </a:lnTo>
                <a:lnTo>
                  <a:pt x="804" y="690"/>
                </a:lnTo>
                <a:lnTo>
                  <a:pt x="810" y="690"/>
                </a:lnTo>
                <a:lnTo>
                  <a:pt x="804" y="690"/>
                </a:lnTo>
                <a:lnTo>
                  <a:pt x="810" y="690"/>
                </a:lnTo>
                <a:lnTo>
                  <a:pt x="810" y="684"/>
                </a:lnTo>
                <a:lnTo>
                  <a:pt x="810" y="678"/>
                </a:lnTo>
                <a:lnTo>
                  <a:pt x="810" y="672"/>
                </a:lnTo>
                <a:lnTo>
                  <a:pt x="810" y="666"/>
                </a:lnTo>
                <a:lnTo>
                  <a:pt x="810" y="672"/>
                </a:lnTo>
                <a:lnTo>
                  <a:pt x="804" y="672"/>
                </a:lnTo>
                <a:lnTo>
                  <a:pt x="810" y="672"/>
                </a:lnTo>
                <a:lnTo>
                  <a:pt x="804" y="672"/>
                </a:lnTo>
                <a:lnTo>
                  <a:pt x="804" y="666"/>
                </a:lnTo>
                <a:lnTo>
                  <a:pt x="810" y="666"/>
                </a:lnTo>
                <a:lnTo>
                  <a:pt x="810" y="660"/>
                </a:lnTo>
                <a:lnTo>
                  <a:pt x="810" y="654"/>
                </a:lnTo>
                <a:lnTo>
                  <a:pt x="804" y="654"/>
                </a:lnTo>
                <a:lnTo>
                  <a:pt x="804" y="648"/>
                </a:lnTo>
                <a:lnTo>
                  <a:pt x="804" y="642"/>
                </a:lnTo>
                <a:lnTo>
                  <a:pt x="804" y="648"/>
                </a:lnTo>
                <a:lnTo>
                  <a:pt x="804" y="642"/>
                </a:lnTo>
                <a:lnTo>
                  <a:pt x="810" y="642"/>
                </a:lnTo>
                <a:lnTo>
                  <a:pt x="816" y="642"/>
                </a:lnTo>
                <a:lnTo>
                  <a:pt x="822" y="642"/>
                </a:lnTo>
                <a:lnTo>
                  <a:pt x="828" y="642"/>
                </a:lnTo>
                <a:lnTo>
                  <a:pt x="828" y="648"/>
                </a:lnTo>
                <a:lnTo>
                  <a:pt x="822" y="648"/>
                </a:lnTo>
                <a:lnTo>
                  <a:pt x="828" y="648"/>
                </a:lnTo>
                <a:lnTo>
                  <a:pt x="828" y="642"/>
                </a:lnTo>
                <a:lnTo>
                  <a:pt x="828" y="648"/>
                </a:lnTo>
                <a:lnTo>
                  <a:pt x="828" y="642"/>
                </a:lnTo>
                <a:lnTo>
                  <a:pt x="828" y="648"/>
                </a:lnTo>
                <a:lnTo>
                  <a:pt x="828" y="642"/>
                </a:lnTo>
                <a:lnTo>
                  <a:pt x="828" y="648"/>
                </a:lnTo>
                <a:lnTo>
                  <a:pt x="834" y="648"/>
                </a:lnTo>
                <a:lnTo>
                  <a:pt x="834" y="642"/>
                </a:lnTo>
                <a:lnTo>
                  <a:pt x="840" y="642"/>
                </a:lnTo>
                <a:lnTo>
                  <a:pt x="846" y="642"/>
                </a:lnTo>
                <a:lnTo>
                  <a:pt x="846" y="648"/>
                </a:lnTo>
                <a:lnTo>
                  <a:pt x="846" y="642"/>
                </a:lnTo>
                <a:lnTo>
                  <a:pt x="846" y="648"/>
                </a:lnTo>
                <a:lnTo>
                  <a:pt x="852" y="648"/>
                </a:lnTo>
                <a:lnTo>
                  <a:pt x="846" y="648"/>
                </a:lnTo>
                <a:lnTo>
                  <a:pt x="852" y="648"/>
                </a:lnTo>
                <a:lnTo>
                  <a:pt x="846" y="648"/>
                </a:lnTo>
                <a:lnTo>
                  <a:pt x="852" y="648"/>
                </a:lnTo>
                <a:lnTo>
                  <a:pt x="846" y="648"/>
                </a:lnTo>
                <a:lnTo>
                  <a:pt x="846" y="654"/>
                </a:lnTo>
                <a:lnTo>
                  <a:pt x="852" y="654"/>
                </a:lnTo>
                <a:lnTo>
                  <a:pt x="846" y="654"/>
                </a:lnTo>
                <a:lnTo>
                  <a:pt x="852" y="654"/>
                </a:lnTo>
                <a:lnTo>
                  <a:pt x="846" y="654"/>
                </a:lnTo>
                <a:lnTo>
                  <a:pt x="852" y="654"/>
                </a:lnTo>
                <a:lnTo>
                  <a:pt x="852" y="648"/>
                </a:lnTo>
                <a:lnTo>
                  <a:pt x="852" y="654"/>
                </a:lnTo>
                <a:lnTo>
                  <a:pt x="858" y="654"/>
                </a:lnTo>
                <a:lnTo>
                  <a:pt x="858" y="660"/>
                </a:lnTo>
                <a:lnTo>
                  <a:pt x="858" y="654"/>
                </a:lnTo>
                <a:lnTo>
                  <a:pt x="858" y="660"/>
                </a:lnTo>
                <a:lnTo>
                  <a:pt x="852" y="660"/>
                </a:lnTo>
                <a:lnTo>
                  <a:pt x="858" y="660"/>
                </a:lnTo>
                <a:lnTo>
                  <a:pt x="852" y="660"/>
                </a:lnTo>
                <a:lnTo>
                  <a:pt x="858" y="660"/>
                </a:lnTo>
                <a:lnTo>
                  <a:pt x="852" y="660"/>
                </a:lnTo>
                <a:lnTo>
                  <a:pt x="858" y="660"/>
                </a:lnTo>
                <a:lnTo>
                  <a:pt x="852" y="660"/>
                </a:lnTo>
                <a:lnTo>
                  <a:pt x="858" y="660"/>
                </a:lnTo>
                <a:lnTo>
                  <a:pt x="858" y="666"/>
                </a:lnTo>
                <a:lnTo>
                  <a:pt x="858" y="660"/>
                </a:lnTo>
                <a:lnTo>
                  <a:pt x="858" y="666"/>
                </a:lnTo>
                <a:lnTo>
                  <a:pt x="858" y="660"/>
                </a:lnTo>
                <a:lnTo>
                  <a:pt x="858" y="666"/>
                </a:lnTo>
                <a:lnTo>
                  <a:pt x="864" y="666"/>
                </a:lnTo>
                <a:lnTo>
                  <a:pt x="870" y="666"/>
                </a:lnTo>
                <a:lnTo>
                  <a:pt x="870" y="672"/>
                </a:lnTo>
                <a:lnTo>
                  <a:pt x="870" y="666"/>
                </a:lnTo>
                <a:lnTo>
                  <a:pt x="870" y="672"/>
                </a:lnTo>
                <a:lnTo>
                  <a:pt x="870" y="666"/>
                </a:lnTo>
                <a:lnTo>
                  <a:pt x="876" y="666"/>
                </a:lnTo>
                <a:lnTo>
                  <a:pt x="876" y="672"/>
                </a:lnTo>
                <a:lnTo>
                  <a:pt x="870" y="672"/>
                </a:lnTo>
                <a:lnTo>
                  <a:pt x="870" y="678"/>
                </a:lnTo>
                <a:lnTo>
                  <a:pt x="876" y="678"/>
                </a:lnTo>
                <a:lnTo>
                  <a:pt x="870" y="678"/>
                </a:lnTo>
                <a:lnTo>
                  <a:pt x="876" y="678"/>
                </a:lnTo>
                <a:lnTo>
                  <a:pt x="870" y="678"/>
                </a:lnTo>
                <a:lnTo>
                  <a:pt x="876" y="678"/>
                </a:lnTo>
                <a:lnTo>
                  <a:pt x="870" y="678"/>
                </a:lnTo>
                <a:lnTo>
                  <a:pt x="870" y="684"/>
                </a:lnTo>
                <a:lnTo>
                  <a:pt x="870" y="678"/>
                </a:lnTo>
                <a:lnTo>
                  <a:pt x="870" y="684"/>
                </a:lnTo>
                <a:lnTo>
                  <a:pt x="864" y="684"/>
                </a:lnTo>
                <a:lnTo>
                  <a:pt x="870" y="684"/>
                </a:lnTo>
                <a:lnTo>
                  <a:pt x="864" y="684"/>
                </a:lnTo>
                <a:lnTo>
                  <a:pt x="870" y="684"/>
                </a:lnTo>
                <a:lnTo>
                  <a:pt x="876" y="684"/>
                </a:lnTo>
                <a:lnTo>
                  <a:pt x="870" y="684"/>
                </a:lnTo>
                <a:lnTo>
                  <a:pt x="876" y="684"/>
                </a:lnTo>
                <a:lnTo>
                  <a:pt x="870" y="684"/>
                </a:lnTo>
                <a:lnTo>
                  <a:pt x="876" y="684"/>
                </a:lnTo>
                <a:lnTo>
                  <a:pt x="870" y="684"/>
                </a:lnTo>
                <a:lnTo>
                  <a:pt x="870" y="690"/>
                </a:lnTo>
                <a:lnTo>
                  <a:pt x="876" y="690"/>
                </a:lnTo>
                <a:lnTo>
                  <a:pt x="870" y="690"/>
                </a:lnTo>
                <a:lnTo>
                  <a:pt x="876" y="690"/>
                </a:lnTo>
                <a:lnTo>
                  <a:pt x="870" y="690"/>
                </a:lnTo>
                <a:lnTo>
                  <a:pt x="870" y="696"/>
                </a:lnTo>
                <a:lnTo>
                  <a:pt x="876" y="696"/>
                </a:lnTo>
                <a:lnTo>
                  <a:pt x="876" y="690"/>
                </a:lnTo>
                <a:lnTo>
                  <a:pt x="876" y="696"/>
                </a:lnTo>
                <a:lnTo>
                  <a:pt x="876" y="702"/>
                </a:lnTo>
                <a:lnTo>
                  <a:pt x="876" y="696"/>
                </a:lnTo>
                <a:lnTo>
                  <a:pt x="876" y="702"/>
                </a:lnTo>
                <a:lnTo>
                  <a:pt x="876" y="696"/>
                </a:lnTo>
                <a:lnTo>
                  <a:pt x="876" y="702"/>
                </a:lnTo>
                <a:lnTo>
                  <a:pt x="870" y="702"/>
                </a:lnTo>
                <a:lnTo>
                  <a:pt x="870" y="696"/>
                </a:lnTo>
                <a:lnTo>
                  <a:pt x="870" y="702"/>
                </a:lnTo>
                <a:lnTo>
                  <a:pt x="870" y="696"/>
                </a:lnTo>
                <a:lnTo>
                  <a:pt x="870" y="702"/>
                </a:lnTo>
                <a:lnTo>
                  <a:pt x="864" y="702"/>
                </a:lnTo>
                <a:lnTo>
                  <a:pt x="870" y="702"/>
                </a:lnTo>
                <a:lnTo>
                  <a:pt x="876" y="702"/>
                </a:lnTo>
                <a:lnTo>
                  <a:pt x="882" y="702"/>
                </a:lnTo>
                <a:lnTo>
                  <a:pt x="882" y="708"/>
                </a:lnTo>
                <a:lnTo>
                  <a:pt x="882" y="714"/>
                </a:lnTo>
                <a:lnTo>
                  <a:pt x="876" y="714"/>
                </a:lnTo>
                <a:lnTo>
                  <a:pt x="876" y="720"/>
                </a:lnTo>
                <a:lnTo>
                  <a:pt x="876" y="714"/>
                </a:lnTo>
                <a:lnTo>
                  <a:pt x="882" y="714"/>
                </a:lnTo>
                <a:lnTo>
                  <a:pt x="882" y="708"/>
                </a:lnTo>
                <a:lnTo>
                  <a:pt x="888" y="708"/>
                </a:lnTo>
                <a:lnTo>
                  <a:pt x="888" y="702"/>
                </a:lnTo>
                <a:lnTo>
                  <a:pt x="888" y="708"/>
                </a:lnTo>
                <a:lnTo>
                  <a:pt x="888" y="714"/>
                </a:lnTo>
                <a:lnTo>
                  <a:pt x="882" y="714"/>
                </a:lnTo>
                <a:lnTo>
                  <a:pt x="888" y="714"/>
                </a:lnTo>
                <a:lnTo>
                  <a:pt x="888" y="708"/>
                </a:lnTo>
                <a:lnTo>
                  <a:pt x="888" y="714"/>
                </a:lnTo>
                <a:lnTo>
                  <a:pt x="888" y="708"/>
                </a:lnTo>
                <a:lnTo>
                  <a:pt x="894" y="708"/>
                </a:lnTo>
                <a:lnTo>
                  <a:pt x="900" y="708"/>
                </a:lnTo>
                <a:lnTo>
                  <a:pt x="894" y="708"/>
                </a:lnTo>
                <a:lnTo>
                  <a:pt x="894" y="702"/>
                </a:lnTo>
                <a:lnTo>
                  <a:pt x="900" y="702"/>
                </a:lnTo>
                <a:lnTo>
                  <a:pt x="900" y="708"/>
                </a:lnTo>
                <a:lnTo>
                  <a:pt x="900" y="702"/>
                </a:lnTo>
                <a:lnTo>
                  <a:pt x="906" y="702"/>
                </a:lnTo>
                <a:lnTo>
                  <a:pt x="900" y="702"/>
                </a:lnTo>
                <a:lnTo>
                  <a:pt x="906" y="702"/>
                </a:lnTo>
                <a:lnTo>
                  <a:pt x="900" y="702"/>
                </a:lnTo>
                <a:lnTo>
                  <a:pt x="900" y="696"/>
                </a:lnTo>
                <a:lnTo>
                  <a:pt x="906" y="696"/>
                </a:lnTo>
                <a:lnTo>
                  <a:pt x="900" y="696"/>
                </a:lnTo>
                <a:lnTo>
                  <a:pt x="906" y="696"/>
                </a:lnTo>
                <a:lnTo>
                  <a:pt x="906" y="702"/>
                </a:lnTo>
                <a:lnTo>
                  <a:pt x="906" y="696"/>
                </a:lnTo>
                <a:lnTo>
                  <a:pt x="906" y="702"/>
                </a:lnTo>
                <a:lnTo>
                  <a:pt x="906" y="696"/>
                </a:lnTo>
                <a:lnTo>
                  <a:pt x="906" y="690"/>
                </a:lnTo>
                <a:lnTo>
                  <a:pt x="906" y="696"/>
                </a:lnTo>
                <a:lnTo>
                  <a:pt x="906" y="690"/>
                </a:lnTo>
                <a:lnTo>
                  <a:pt x="906" y="696"/>
                </a:lnTo>
                <a:lnTo>
                  <a:pt x="906" y="690"/>
                </a:lnTo>
                <a:lnTo>
                  <a:pt x="906" y="696"/>
                </a:lnTo>
                <a:lnTo>
                  <a:pt x="906" y="690"/>
                </a:lnTo>
                <a:lnTo>
                  <a:pt x="912" y="690"/>
                </a:lnTo>
                <a:lnTo>
                  <a:pt x="906" y="690"/>
                </a:lnTo>
                <a:lnTo>
                  <a:pt x="906" y="684"/>
                </a:lnTo>
                <a:lnTo>
                  <a:pt x="912" y="684"/>
                </a:lnTo>
                <a:lnTo>
                  <a:pt x="906" y="684"/>
                </a:lnTo>
                <a:lnTo>
                  <a:pt x="912" y="684"/>
                </a:lnTo>
                <a:lnTo>
                  <a:pt x="906" y="684"/>
                </a:lnTo>
                <a:lnTo>
                  <a:pt x="912" y="684"/>
                </a:lnTo>
                <a:lnTo>
                  <a:pt x="906" y="684"/>
                </a:lnTo>
                <a:lnTo>
                  <a:pt x="912" y="684"/>
                </a:lnTo>
                <a:lnTo>
                  <a:pt x="906" y="684"/>
                </a:lnTo>
                <a:lnTo>
                  <a:pt x="912" y="684"/>
                </a:lnTo>
                <a:lnTo>
                  <a:pt x="912" y="678"/>
                </a:lnTo>
                <a:lnTo>
                  <a:pt x="912" y="684"/>
                </a:lnTo>
                <a:lnTo>
                  <a:pt x="912" y="678"/>
                </a:lnTo>
                <a:lnTo>
                  <a:pt x="912" y="684"/>
                </a:lnTo>
                <a:lnTo>
                  <a:pt x="912" y="678"/>
                </a:lnTo>
                <a:lnTo>
                  <a:pt x="912" y="684"/>
                </a:lnTo>
                <a:lnTo>
                  <a:pt x="912" y="678"/>
                </a:lnTo>
                <a:lnTo>
                  <a:pt x="912" y="684"/>
                </a:lnTo>
                <a:lnTo>
                  <a:pt x="912" y="678"/>
                </a:lnTo>
                <a:lnTo>
                  <a:pt x="912" y="684"/>
                </a:lnTo>
                <a:lnTo>
                  <a:pt x="912" y="678"/>
                </a:lnTo>
                <a:lnTo>
                  <a:pt x="912" y="684"/>
                </a:lnTo>
                <a:lnTo>
                  <a:pt x="918" y="684"/>
                </a:lnTo>
                <a:lnTo>
                  <a:pt x="918" y="690"/>
                </a:lnTo>
                <a:lnTo>
                  <a:pt x="918" y="684"/>
                </a:lnTo>
                <a:lnTo>
                  <a:pt x="918" y="690"/>
                </a:lnTo>
                <a:lnTo>
                  <a:pt x="918" y="696"/>
                </a:lnTo>
                <a:lnTo>
                  <a:pt x="918" y="690"/>
                </a:lnTo>
                <a:lnTo>
                  <a:pt x="924" y="690"/>
                </a:lnTo>
                <a:lnTo>
                  <a:pt x="924" y="696"/>
                </a:lnTo>
                <a:lnTo>
                  <a:pt x="918" y="696"/>
                </a:lnTo>
                <a:lnTo>
                  <a:pt x="924" y="696"/>
                </a:lnTo>
                <a:lnTo>
                  <a:pt x="918" y="696"/>
                </a:lnTo>
                <a:lnTo>
                  <a:pt x="918" y="702"/>
                </a:lnTo>
                <a:lnTo>
                  <a:pt x="918" y="696"/>
                </a:lnTo>
                <a:lnTo>
                  <a:pt x="924" y="696"/>
                </a:lnTo>
                <a:lnTo>
                  <a:pt x="924" y="702"/>
                </a:lnTo>
                <a:lnTo>
                  <a:pt x="924" y="696"/>
                </a:lnTo>
                <a:lnTo>
                  <a:pt x="924" y="702"/>
                </a:lnTo>
                <a:lnTo>
                  <a:pt x="924" y="708"/>
                </a:lnTo>
                <a:lnTo>
                  <a:pt x="918" y="708"/>
                </a:lnTo>
                <a:lnTo>
                  <a:pt x="924" y="708"/>
                </a:lnTo>
                <a:lnTo>
                  <a:pt x="930" y="708"/>
                </a:lnTo>
                <a:lnTo>
                  <a:pt x="924" y="708"/>
                </a:lnTo>
                <a:lnTo>
                  <a:pt x="930" y="708"/>
                </a:lnTo>
                <a:lnTo>
                  <a:pt x="930" y="714"/>
                </a:lnTo>
                <a:lnTo>
                  <a:pt x="930" y="708"/>
                </a:lnTo>
                <a:lnTo>
                  <a:pt x="930" y="714"/>
                </a:lnTo>
                <a:lnTo>
                  <a:pt x="924" y="714"/>
                </a:lnTo>
                <a:lnTo>
                  <a:pt x="930" y="714"/>
                </a:lnTo>
                <a:lnTo>
                  <a:pt x="924" y="714"/>
                </a:lnTo>
                <a:lnTo>
                  <a:pt x="930" y="714"/>
                </a:lnTo>
                <a:lnTo>
                  <a:pt x="930" y="708"/>
                </a:lnTo>
                <a:lnTo>
                  <a:pt x="930" y="714"/>
                </a:lnTo>
                <a:lnTo>
                  <a:pt x="930" y="708"/>
                </a:lnTo>
                <a:lnTo>
                  <a:pt x="930" y="714"/>
                </a:lnTo>
                <a:lnTo>
                  <a:pt x="936" y="714"/>
                </a:lnTo>
                <a:lnTo>
                  <a:pt x="930" y="714"/>
                </a:lnTo>
                <a:lnTo>
                  <a:pt x="936" y="714"/>
                </a:lnTo>
                <a:lnTo>
                  <a:pt x="930" y="714"/>
                </a:lnTo>
                <a:lnTo>
                  <a:pt x="936" y="714"/>
                </a:lnTo>
                <a:lnTo>
                  <a:pt x="930" y="714"/>
                </a:lnTo>
                <a:lnTo>
                  <a:pt x="936" y="714"/>
                </a:lnTo>
                <a:lnTo>
                  <a:pt x="930" y="714"/>
                </a:lnTo>
                <a:lnTo>
                  <a:pt x="936" y="714"/>
                </a:lnTo>
                <a:lnTo>
                  <a:pt x="936" y="720"/>
                </a:lnTo>
                <a:lnTo>
                  <a:pt x="930" y="720"/>
                </a:lnTo>
                <a:lnTo>
                  <a:pt x="936" y="720"/>
                </a:lnTo>
                <a:lnTo>
                  <a:pt x="936" y="726"/>
                </a:lnTo>
                <a:lnTo>
                  <a:pt x="936" y="732"/>
                </a:lnTo>
                <a:lnTo>
                  <a:pt x="936" y="726"/>
                </a:lnTo>
                <a:lnTo>
                  <a:pt x="936" y="732"/>
                </a:lnTo>
                <a:lnTo>
                  <a:pt x="930" y="732"/>
                </a:lnTo>
                <a:lnTo>
                  <a:pt x="936" y="732"/>
                </a:lnTo>
                <a:lnTo>
                  <a:pt x="930" y="732"/>
                </a:lnTo>
                <a:lnTo>
                  <a:pt x="936" y="732"/>
                </a:lnTo>
                <a:lnTo>
                  <a:pt x="930" y="732"/>
                </a:lnTo>
                <a:lnTo>
                  <a:pt x="936" y="732"/>
                </a:lnTo>
                <a:lnTo>
                  <a:pt x="936" y="738"/>
                </a:lnTo>
                <a:lnTo>
                  <a:pt x="930" y="738"/>
                </a:lnTo>
                <a:lnTo>
                  <a:pt x="936" y="738"/>
                </a:lnTo>
                <a:lnTo>
                  <a:pt x="930" y="738"/>
                </a:lnTo>
                <a:lnTo>
                  <a:pt x="936" y="738"/>
                </a:lnTo>
                <a:lnTo>
                  <a:pt x="930" y="738"/>
                </a:lnTo>
                <a:lnTo>
                  <a:pt x="936" y="738"/>
                </a:lnTo>
                <a:lnTo>
                  <a:pt x="936" y="744"/>
                </a:lnTo>
                <a:lnTo>
                  <a:pt x="936" y="738"/>
                </a:lnTo>
                <a:lnTo>
                  <a:pt x="936" y="744"/>
                </a:lnTo>
                <a:lnTo>
                  <a:pt x="942" y="744"/>
                </a:lnTo>
                <a:lnTo>
                  <a:pt x="936" y="744"/>
                </a:lnTo>
                <a:lnTo>
                  <a:pt x="942" y="744"/>
                </a:lnTo>
                <a:lnTo>
                  <a:pt x="936" y="744"/>
                </a:lnTo>
                <a:lnTo>
                  <a:pt x="942" y="744"/>
                </a:lnTo>
                <a:lnTo>
                  <a:pt x="948" y="744"/>
                </a:lnTo>
                <a:lnTo>
                  <a:pt x="942" y="744"/>
                </a:lnTo>
                <a:lnTo>
                  <a:pt x="942" y="750"/>
                </a:lnTo>
                <a:lnTo>
                  <a:pt x="948" y="750"/>
                </a:lnTo>
                <a:lnTo>
                  <a:pt x="942" y="750"/>
                </a:lnTo>
                <a:lnTo>
                  <a:pt x="948" y="750"/>
                </a:lnTo>
                <a:lnTo>
                  <a:pt x="948" y="744"/>
                </a:lnTo>
                <a:lnTo>
                  <a:pt x="948" y="750"/>
                </a:lnTo>
                <a:lnTo>
                  <a:pt x="948" y="756"/>
                </a:lnTo>
                <a:lnTo>
                  <a:pt x="948" y="750"/>
                </a:lnTo>
                <a:lnTo>
                  <a:pt x="948" y="756"/>
                </a:lnTo>
                <a:lnTo>
                  <a:pt x="942" y="756"/>
                </a:lnTo>
                <a:lnTo>
                  <a:pt x="948" y="756"/>
                </a:lnTo>
                <a:lnTo>
                  <a:pt x="942" y="756"/>
                </a:lnTo>
                <a:lnTo>
                  <a:pt x="948" y="756"/>
                </a:lnTo>
                <a:lnTo>
                  <a:pt x="948" y="750"/>
                </a:lnTo>
                <a:lnTo>
                  <a:pt x="954" y="750"/>
                </a:lnTo>
                <a:lnTo>
                  <a:pt x="954" y="756"/>
                </a:lnTo>
                <a:lnTo>
                  <a:pt x="954" y="750"/>
                </a:lnTo>
                <a:lnTo>
                  <a:pt x="954" y="756"/>
                </a:lnTo>
                <a:lnTo>
                  <a:pt x="948" y="756"/>
                </a:lnTo>
                <a:lnTo>
                  <a:pt x="954" y="756"/>
                </a:lnTo>
                <a:lnTo>
                  <a:pt x="948" y="756"/>
                </a:lnTo>
                <a:lnTo>
                  <a:pt x="948" y="762"/>
                </a:lnTo>
                <a:lnTo>
                  <a:pt x="954" y="762"/>
                </a:lnTo>
                <a:lnTo>
                  <a:pt x="948" y="762"/>
                </a:lnTo>
                <a:lnTo>
                  <a:pt x="954" y="762"/>
                </a:lnTo>
                <a:lnTo>
                  <a:pt x="954" y="756"/>
                </a:lnTo>
                <a:lnTo>
                  <a:pt x="960" y="756"/>
                </a:lnTo>
                <a:lnTo>
                  <a:pt x="960" y="762"/>
                </a:lnTo>
                <a:lnTo>
                  <a:pt x="954" y="762"/>
                </a:lnTo>
                <a:lnTo>
                  <a:pt x="960" y="762"/>
                </a:lnTo>
                <a:lnTo>
                  <a:pt x="966" y="762"/>
                </a:lnTo>
                <a:lnTo>
                  <a:pt x="966" y="756"/>
                </a:lnTo>
                <a:lnTo>
                  <a:pt x="966" y="762"/>
                </a:lnTo>
                <a:lnTo>
                  <a:pt x="966" y="756"/>
                </a:lnTo>
                <a:lnTo>
                  <a:pt x="966" y="762"/>
                </a:lnTo>
                <a:lnTo>
                  <a:pt x="972" y="762"/>
                </a:lnTo>
                <a:lnTo>
                  <a:pt x="966" y="762"/>
                </a:lnTo>
                <a:lnTo>
                  <a:pt x="972" y="762"/>
                </a:lnTo>
                <a:lnTo>
                  <a:pt x="972" y="768"/>
                </a:lnTo>
                <a:lnTo>
                  <a:pt x="966" y="768"/>
                </a:lnTo>
                <a:lnTo>
                  <a:pt x="960" y="768"/>
                </a:lnTo>
                <a:lnTo>
                  <a:pt x="954" y="768"/>
                </a:lnTo>
                <a:lnTo>
                  <a:pt x="960" y="768"/>
                </a:lnTo>
                <a:lnTo>
                  <a:pt x="960" y="774"/>
                </a:lnTo>
                <a:lnTo>
                  <a:pt x="954" y="774"/>
                </a:lnTo>
                <a:lnTo>
                  <a:pt x="948" y="774"/>
                </a:lnTo>
                <a:lnTo>
                  <a:pt x="954" y="774"/>
                </a:lnTo>
                <a:lnTo>
                  <a:pt x="948" y="774"/>
                </a:lnTo>
                <a:lnTo>
                  <a:pt x="948" y="780"/>
                </a:lnTo>
                <a:lnTo>
                  <a:pt x="948" y="774"/>
                </a:lnTo>
                <a:lnTo>
                  <a:pt x="948" y="780"/>
                </a:lnTo>
                <a:lnTo>
                  <a:pt x="942" y="780"/>
                </a:lnTo>
                <a:lnTo>
                  <a:pt x="948" y="780"/>
                </a:lnTo>
                <a:lnTo>
                  <a:pt x="954" y="780"/>
                </a:lnTo>
                <a:lnTo>
                  <a:pt x="948" y="780"/>
                </a:lnTo>
                <a:lnTo>
                  <a:pt x="948" y="774"/>
                </a:lnTo>
                <a:lnTo>
                  <a:pt x="954" y="774"/>
                </a:lnTo>
                <a:lnTo>
                  <a:pt x="954" y="780"/>
                </a:lnTo>
                <a:lnTo>
                  <a:pt x="954" y="774"/>
                </a:lnTo>
                <a:lnTo>
                  <a:pt x="954" y="780"/>
                </a:lnTo>
                <a:lnTo>
                  <a:pt x="954" y="774"/>
                </a:lnTo>
                <a:lnTo>
                  <a:pt x="960" y="774"/>
                </a:lnTo>
                <a:lnTo>
                  <a:pt x="954" y="774"/>
                </a:lnTo>
                <a:lnTo>
                  <a:pt x="960" y="774"/>
                </a:lnTo>
                <a:lnTo>
                  <a:pt x="960" y="768"/>
                </a:lnTo>
                <a:lnTo>
                  <a:pt x="966" y="768"/>
                </a:lnTo>
                <a:lnTo>
                  <a:pt x="960" y="768"/>
                </a:lnTo>
                <a:lnTo>
                  <a:pt x="966" y="768"/>
                </a:lnTo>
                <a:lnTo>
                  <a:pt x="972" y="768"/>
                </a:lnTo>
                <a:lnTo>
                  <a:pt x="966" y="768"/>
                </a:lnTo>
                <a:lnTo>
                  <a:pt x="972" y="768"/>
                </a:lnTo>
                <a:lnTo>
                  <a:pt x="972" y="774"/>
                </a:lnTo>
                <a:lnTo>
                  <a:pt x="972" y="780"/>
                </a:lnTo>
                <a:lnTo>
                  <a:pt x="972" y="774"/>
                </a:lnTo>
                <a:lnTo>
                  <a:pt x="972" y="780"/>
                </a:lnTo>
                <a:lnTo>
                  <a:pt x="972" y="774"/>
                </a:lnTo>
                <a:lnTo>
                  <a:pt x="978" y="774"/>
                </a:lnTo>
                <a:lnTo>
                  <a:pt x="978" y="780"/>
                </a:lnTo>
                <a:lnTo>
                  <a:pt x="978" y="774"/>
                </a:lnTo>
                <a:lnTo>
                  <a:pt x="984" y="774"/>
                </a:lnTo>
                <a:lnTo>
                  <a:pt x="984" y="780"/>
                </a:lnTo>
                <a:lnTo>
                  <a:pt x="984" y="774"/>
                </a:lnTo>
                <a:lnTo>
                  <a:pt x="984" y="780"/>
                </a:lnTo>
                <a:lnTo>
                  <a:pt x="984" y="774"/>
                </a:lnTo>
                <a:lnTo>
                  <a:pt x="984" y="780"/>
                </a:lnTo>
                <a:lnTo>
                  <a:pt x="978" y="774"/>
                </a:lnTo>
                <a:lnTo>
                  <a:pt x="978" y="780"/>
                </a:lnTo>
                <a:lnTo>
                  <a:pt x="984" y="780"/>
                </a:lnTo>
                <a:lnTo>
                  <a:pt x="984" y="786"/>
                </a:lnTo>
                <a:lnTo>
                  <a:pt x="978" y="786"/>
                </a:lnTo>
                <a:lnTo>
                  <a:pt x="984" y="786"/>
                </a:lnTo>
                <a:lnTo>
                  <a:pt x="978" y="786"/>
                </a:lnTo>
                <a:lnTo>
                  <a:pt x="984" y="786"/>
                </a:lnTo>
                <a:lnTo>
                  <a:pt x="978" y="786"/>
                </a:lnTo>
                <a:lnTo>
                  <a:pt x="984" y="786"/>
                </a:lnTo>
                <a:lnTo>
                  <a:pt x="978" y="786"/>
                </a:lnTo>
                <a:lnTo>
                  <a:pt x="984" y="786"/>
                </a:lnTo>
                <a:lnTo>
                  <a:pt x="984" y="792"/>
                </a:lnTo>
                <a:lnTo>
                  <a:pt x="984" y="786"/>
                </a:lnTo>
                <a:lnTo>
                  <a:pt x="978" y="786"/>
                </a:lnTo>
                <a:lnTo>
                  <a:pt x="984" y="786"/>
                </a:lnTo>
                <a:lnTo>
                  <a:pt x="984" y="792"/>
                </a:lnTo>
                <a:lnTo>
                  <a:pt x="978" y="792"/>
                </a:lnTo>
                <a:lnTo>
                  <a:pt x="984" y="792"/>
                </a:lnTo>
                <a:lnTo>
                  <a:pt x="978" y="792"/>
                </a:lnTo>
                <a:lnTo>
                  <a:pt x="984" y="792"/>
                </a:lnTo>
                <a:lnTo>
                  <a:pt x="978" y="792"/>
                </a:lnTo>
                <a:lnTo>
                  <a:pt x="984" y="792"/>
                </a:lnTo>
                <a:lnTo>
                  <a:pt x="984" y="798"/>
                </a:lnTo>
                <a:lnTo>
                  <a:pt x="978" y="798"/>
                </a:lnTo>
                <a:lnTo>
                  <a:pt x="978" y="804"/>
                </a:lnTo>
                <a:lnTo>
                  <a:pt x="972" y="804"/>
                </a:lnTo>
                <a:lnTo>
                  <a:pt x="978" y="804"/>
                </a:lnTo>
                <a:lnTo>
                  <a:pt x="972" y="804"/>
                </a:lnTo>
                <a:lnTo>
                  <a:pt x="966" y="804"/>
                </a:lnTo>
                <a:lnTo>
                  <a:pt x="960" y="804"/>
                </a:lnTo>
                <a:lnTo>
                  <a:pt x="966" y="804"/>
                </a:lnTo>
                <a:lnTo>
                  <a:pt x="960" y="804"/>
                </a:lnTo>
                <a:lnTo>
                  <a:pt x="966" y="804"/>
                </a:lnTo>
                <a:lnTo>
                  <a:pt x="960" y="804"/>
                </a:lnTo>
                <a:lnTo>
                  <a:pt x="960" y="810"/>
                </a:lnTo>
                <a:lnTo>
                  <a:pt x="960" y="804"/>
                </a:lnTo>
                <a:lnTo>
                  <a:pt x="960" y="810"/>
                </a:lnTo>
                <a:lnTo>
                  <a:pt x="960" y="804"/>
                </a:lnTo>
                <a:lnTo>
                  <a:pt x="960" y="810"/>
                </a:lnTo>
                <a:lnTo>
                  <a:pt x="960" y="804"/>
                </a:lnTo>
                <a:lnTo>
                  <a:pt x="960" y="810"/>
                </a:lnTo>
                <a:lnTo>
                  <a:pt x="960" y="816"/>
                </a:lnTo>
                <a:lnTo>
                  <a:pt x="960" y="810"/>
                </a:lnTo>
                <a:lnTo>
                  <a:pt x="954" y="810"/>
                </a:lnTo>
                <a:lnTo>
                  <a:pt x="960" y="810"/>
                </a:lnTo>
                <a:lnTo>
                  <a:pt x="954" y="810"/>
                </a:lnTo>
                <a:lnTo>
                  <a:pt x="960" y="810"/>
                </a:lnTo>
                <a:lnTo>
                  <a:pt x="954" y="810"/>
                </a:lnTo>
                <a:lnTo>
                  <a:pt x="960" y="810"/>
                </a:lnTo>
                <a:lnTo>
                  <a:pt x="954" y="810"/>
                </a:lnTo>
                <a:lnTo>
                  <a:pt x="954" y="816"/>
                </a:lnTo>
                <a:lnTo>
                  <a:pt x="948" y="816"/>
                </a:lnTo>
                <a:lnTo>
                  <a:pt x="954" y="816"/>
                </a:lnTo>
                <a:lnTo>
                  <a:pt x="948" y="816"/>
                </a:lnTo>
                <a:lnTo>
                  <a:pt x="954" y="816"/>
                </a:lnTo>
                <a:lnTo>
                  <a:pt x="948" y="816"/>
                </a:lnTo>
                <a:lnTo>
                  <a:pt x="954" y="816"/>
                </a:lnTo>
                <a:lnTo>
                  <a:pt x="948" y="816"/>
                </a:lnTo>
                <a:lnTo>
                  <a:pt x="954" y="816"/>
                </a:lnTo>
                <a:lnTo>
                  <a:pt x="948" y="816"/>
                </a:lnTo>
                <a:lnTo>
                  <a:pt x="948" y="822"/>
                </a:lnTo>
                <a:lnTo>
                  <a:pt x="948" y="816"/>
                </a:lnTo>
                <a:lnTo>
                  <a:pt x="948" y="822"/>
                </a:lnTo>
                <a:lnTo>
                  <a:pt x="948" y="816"/>
                </a:lnTo>
                <a:lnTo>
                  <a:pt x="948" y="822"/>
                </a:lnTo>
                <a:lnTo>
                  <a:pt x="948" y="816"/>
                </a:lnTo>
                <a:lnTo>
                  <a:pt x="948" y="822"/>
                </a:lnTo>
                <a:lnTo>
                  <a:pt x="948" y="816"/>
                </a:lnTo>
                <a:lnTo>
                  <a:pt x="948" y="822"/>
                </a:lnTo>
                <a:lnTo>
                  <a:pt x="942" y="822"/>
                </a:lnTo>
                <a:lnTo>
                  <a:pt x="942" y="816"/>
                </a:lnTo>
                <a:lnTo>
                  <a:pt x="942" y="822"/>
                </a:lnTo>
                <a:lnTo>
                  <a:pt x="942" y="816"/>
                </a:lnTo>
                <a:lnTo>
                  <a:pt x="942" y="822"/>
                </a:lnTo>
                <a:lnTo>
                  <a:pt x="942" y="816"/>
                </a:lnTo>
                <a:lnTo>
                  <a:pt x="942" y="822"/>
                </a:lnTo>
                <a:lnTo>
                  <a:pt x="942" y="816"/>
                </a:lnTo>
                <a:lnTo>
                  <a:pt x="942" y="822"/>
                </a:lnTo>
                <a:lnTo>
                  <a:pt x="936" y="822"/>
                </a:lnTo>
                <a:lnTo>
                  <a:pt x="930" y="822"/>
                </a:lnTo>
                <a:lnTo>
                  <a:pt x="930" y="816"/>
                </a:lnTo>
                <a:lnTo>
                  <a:pt x="930" y="822"/>
                </a:lnTo>
                <a:lnTo>
                  <a:pt x="930" y="816"/>
                </a:lnTo>
                <a:lnTo>
                  <a:pt x="930" y="822"/>
                </a:lnTo>
                <a:lnTo>
                  <a:pt x="930" y="816"/>
                </a:lnTo>
                <a:lnTo>
                  <a:pt x="930" y="822"/>
                </a:lnTo>
                <a:lnTo>
                  <a:pt x="924" y="822"/>
                </a:lnTo>
                <a:lnTo>
                  <a:pt x="924" y="816"/>
                </a:lnTo>
                <a:lnTo>
                  <a:pt x="924" y="822"/>
                </a:lnTo>
                <a:lnTo>
                  <a:pt x="924" y="816"/>
                </a:lnTo>
                <a:lnTo>
                  <a:pt x="924" y="822"/>
                </a:lnTo>
                <a:lnTo>
                  <a:pt x="918" y="822"/>
                </a:lnTo>
                <a:lnTo>
                  <a:pt x="918" y="816"/>
                </a:lnTo>
                <a:lnTo>
                  <a:pt x="918" y="822"/>
                </a:lnTo>
                <a:lnTo>
                  <a:pt x="918" y="816"/>
                </a:lnTo>
                <a:lnTo>
                  <a:pt x="924" y="816"/>
                </a:lnTo>
                <a:lnTo>
                  <a:pt x="918" y="816"/>
                </a:lnTo>
                <a:lnTo>
                  <a:pt x="918" y="822"/>
                </a:lnTo>
                <a:lnTo>
                  <a:pt x="918" y="816"/>
                </a:lnTo>
                <a:lnTo>
                  <a:pt x="918" y="822"/>
                </a:lnTo>
                <a:lnTo>
                  <a:pt x="918" y="816"/>
                </a:lnTo>
                <a:lnTo>
                  <a:pt x="918" y="822"/>
                </a:lnTo>
                <a:lnTo>
                  <a:pt x="912" y="822"/>
                </a:lnTo>
                <a:lnTo>
                  <a:pt x="912" y="816"/>
                </a:lnTo>
                <a:lnTo>
                  <a:pt x="912" y="822"/>
                </a:lnTo>
                <a:lnTo>
                  <a:pt x="906" y="822"/>
                </a:lnTo>
                <a:lnTo>
                  <a:pt x="906" y="816"/>
                </a:lnTo>
                <a:lnTo>
                  <a:pt x="906" y="822"/>
                </a:lnTo>
                <a:lnTo>
                  <a:pt x="906" y="816"/>
                </a:lnTo>
                <a:lnTo>
                  <a:pt x="906" y="822"/>
                </a:lnTo>
                <a:lnTo>
                  <a:pt x="900" y="822"/>
                </a:lnTo>
                <a:lnTo>
                  <a:pt x="900" y="816"/>
                </a:lnTo>
                <a:lnTo>
                  <a:pt x="900" y="822"/>
                </a:lnTo>
                <a:lnTo>
                  <a:pt x="894" y="822"/>
                </a:lnTo>
                <a:lnTo>
                  <a:pt x="894" y="828"/>
                </a:lnTo>
                <a:lnTo>
                  <a:pt x="888" y="828"/>
                </a:lnTo>
                <a:lnTo>
                  <a:pt x="888" y="834"/>
                </a:lnTo>
                <a:lnTo>
                  <a:pt x="888" y="828"/>
                </a:lnTo>
                <a:lnTo>
                  <a:pt x="888" y="834"/>
                </a:lnTo>
                <a:lnTo>
                  <a:pt x="882" y="834"/>
                </a:lnTo>
                <a:lnTo>
                  <a:pt x="876" y="834"/>
                </a:lnTo>
                <a:lnTo>
                  <a:pt x="882" y="834"/>
                </a:lnTo>
                <a:lnTo>
                  <a:pt x="876" y="834"/>
                </a:lnTo>
                <a:lnTo>
                  <a:pt x="876" y="840"/>
                </a:lnTo>
                <a:lnTo>
                  <a:pt x="876" y="834"/>
                </a:lnTo>
                <a:lnTo>
                  <a:pt x="876" y="840"/>
                </a:lnTo>
                <a:lnTo>
                  <a:pt x="876" y="834"/>
                </a:lnTo>
                <a:lnTo>
                  <a:pt x="876" y="840"/>
                </a:lnTo>
                <a:lnTo>
                  <a:pt x="876" y="846"/>
                </a:lnTo>
                <a:lnTo>
                  <a:pt x="870" y="846"/>
                </a:lnTo>
                <a:lnTo>
                  <a:pt x="870" y="852"/>
                </a:lnTo>
                <a:lnTo>
                  <a:pt x="864" y="852"/>
                </a:lnTo>
                <a:lnTo>
                  <a:pt x="864" y="858"/>
                </a:lnTo>
                <a:lnTo>
                  <a:pt x="864" y="852"/>
                </a:lnTo>
                <a:lnTo>
                  <a:pt x="864" y="858"/>
                </a:lnTo>
                <a:lnTo>
                  <a:pt x="858" y="858"/>
                </a:lnTo>
                <a:lnTo>
                  <a:pt x="858" y="864"/>
                </a:lnTo>
                <a:lnTo>
                  <a:pt x="858" y="858"/>
                </a:lnTo>
                <a:lnTo>
                  <a:pt x="858" y="864"/>
                </a:lnTo>
                <a:lnTo>
                  <a:pt x="852" y="864"/>
                </a:lnTo>
                <a:lnTo>
                  <a:pt x="858" y="864"/>
                </a:lnTo>
                <a:lnTo>
                  <a:pt x="858" y="858"/>
                </a:lnTo>
                <a:lnTo>
                  <a:pt x="864" y="858"/>
                </a:lnTo>
                <a:lnTo>
                  <a:pt x="870" y="858"/>
                </a:lnTo>
                <a:lnTo>
                  <a:pt x="870" y="852"/>
                </a:lnTo>
                <a:lnTo>
                  <a:pt x="876" y="852"/>
                </a:lnTo>
                <a:lnTo>
                  <a:pt x="876" y="846"/>
                </a:lnTo>
                <a:lnTo>
                  <a:pt x="876" y="840"/>
                </a:lnTo>
                <a:lnTo>
                  <a:pt x="882" y="840"/>
                </a:lnTo>
                <a:lnTo>
                  <a:pt x="888" y="840"/>
                </a:lnTo>
                <a:lnTo>
                  <a:pt x="888" y="834"/>
                </a:lnTo>
                <a:lnTo>
                  <a:pt x="894" y="834"/>
                </a:lnTo>
                <a:lnTo>
                  <a:pt x="900" y="834"/>
                </a:lnTo>
                <a:lnTo>
                  <a:pt x="906" y="834"/>
                </a:lnTo>
                <a:lnTo>
                  <a:pt x="900" y="834"/>
                </a:lnTo>
                <a:lnTo>
                  <a:pt x="906" y="834"/>
                </a:lnTo>
                <a:lnTo>
                  <a:pt x="912" y="834"/>
                </a:lnTo>
                <a:lnTo>
                  <a:pt x="918" y="834"/>
                </a:lnTo>
                <a:lnTo>
                  <a:pt x="918" y="840"/>
                </a:lnTo>
                <a:lnTo>
                  <a:pt x="918" y="834"/>
                </a:lnTo>
                <a:lnTo>
                  <a:pt x="912" y="834"/>
                </a:lnTo>
                <a:lnTo>
                  <a:pt x="912" y="840"/>
                </a:lnTo>
                <a:lnTo>
                  <a:pt x="912" y="834"/>
                </a:lnTo>
                <a:lnTo>
                  <a:pt x="912" y="840"/>
                </a:lnTo>
                <a:lnTo>
                  <a:pt x="912" y="834"/>
                </a:lnTo>
                <a:lnTo>
                  <a:pt x="912" y="840"/>
                </a:lnTo>
                <a:lnTo>
                  <a:pt x="918" y="840"/>
                </a:lnTo>
                <a:lnTo>
                  <a:pt x="912" y="840"/>
                </a:lnTo>
                <a:lnTo>
                  <a:pt x="912" y="846"/>
                </a:lnTo>
                <a:lnTo>
                  <a:pt x="912" y="840"/>
                </a:lnTo>
                <a:lnTo>
                  <a:pt x="912" y="846"/>
                </a:lnTo>
                <a:lnTo>
                  <a:pt x="912" y="840"/>
                </a:lnTo>
                <a:lnTo>
                  <a:pt x="912" y="846"/>
                </a:lnTo>
                <a:lnTo>
                  <a:pt x="906" y="846"/>
                </a:lnTo>
                <a:lnTo>
                  <a:pt x="900" y="846"/>
                </a:lnTo>
                <a:lnTo>
                  <a:pt x="906" y="846"/>
                </a:lnTo>
                <a:lnTo>
                  <a:pt x="900" y="846"/>
                </a:lnTo>
                <a:lnTo>
                  <a:pt x="906" y="846"/>
                </a:lnTo>
                <a:lnTo>
                  <a:pt x="900" y="846"/>
                </a:lnTo>
                <a:lnTo>
                  <a:pt x="906" y="846"/>
                </a:lnTo>
                <a:lnTo>
                  <a:pt x="900" y="846"/>
                </a:lnTo>
                <a:lnTo>
                  <a:pt x="906" y="846"/>
                </a:lnTo>
                <a:lnTo>
                  <a:pt x="900" y="846"/>
                </a:lnTo>
                <a:lnTo>
                  <a:pt x="894" y="846"/>
                </a:lnTo>
                <a:lnTo>
                  <a:pt x="900" y="846"/>
                </a:lnTo>
                <a:lnTo>
                  <a:pt x="906" y="846"/>
                </a:lnTo>
                <a:lnTo>
                  <a:pt x="900" y="846"/>
                </a:lnTo>
                <a:lnTo>
                  <a:pt x="906" y="846"/>
                </a:lnTo>
                <a:lnTo>
                  <a:pt x="906" y="852"/>
                </a:lnTo>
                <a:lnTo>
                  <a:pt x="906" y="846"/>
                </a:lnTo>
                <a:lnTo>
                  <a:pt x="906" y="852"/>
                </a:lnTo>
                <a:lnTo>
                  <a:pt x="906" y="846"/>
                </a:lnTo>
                <a:lnTo>
                  <a:pt x="912" y="846"/>
                </a:lnTo>
                <a:lnTo>
                  <a:pt x="912" y="852"/>
                </a:lnTo>
                <a:lnTo>
                  <a:pt x="906" y="852"/>
                </a:lnTo>
                <a:lnTo>
                  <a:pt x="912" y="852"/>
                </a:lnTo>
                <a:lnTo>
                  <a:pt x="906" y="852"/>
                </a:lnTo>
                <a:lnTo>
                  <a:pt x="912" y="852"/>
                </a:lnTo>
                <a:lnTo>
                  <a:pt x="912" y="858"/>
                </a:lnTo>
                <a:lnTo>
                  <a:pt x="906" y="858"/>
                </a:lnTo>
                <a:lnTo>
                  <a:pt x="906" y="864"/>
                </a:lnTo>
                <a:lnTo>
                  <a:pt x="906" y="858"/>
                </a:lnTo>
                <a:lnTo>
                  <a:pt x="912" y="858"/>
                </a:lnTo>
                <a:lnTo>
                  <a:pt x="912" y="864"/>
                </a:lnTo>
                <a:lnTo>
                  <a:pt x="912" y="858"/>
                </a:lnTo>
                <a:lnTo>
                  <a:pt x="912" y="864"/>
                </a:lnTo>
                <a:lnTo>
                  <a:pt x="912" y="870"/>
                </a:lnTo>
                <a:lnTo>
                  <a:pt x="918" y="870"/>
                </a:lnTo>
                <a:lnTo>
                  <a:pt x="924" y="870"/>
                </a:lnTo>
                <a:lnTo>
                  <a:pt x="924" y="876"/>
                </a:lnTo>
                <a:lnTo>
                  <a:pt x="924" y="870"/>
                </a:lnTo>
                <a:lnTo>
                  <a:pt x="924" y="876"/>
                </a:lnTo>
                <a:lnTo>
                  <a:pt x="924" y="870"/>
                </a:lnTo>
                <a:lnTo>
                  <a:pt x="924" y="876"/>
                </a:lnTo>
                <a:lnTo>
                  <a:pt x="924" y="870"/>
                </a:lnTo>
                <a:lnTo>
                  <a:pt x="924" y="876"/>
                </a:lnTo>
                <a:lnTo>
                  <a:pt x="924" y="870"/>
                </a:lnTo>
                <a:lnTo>
                  <a:pt x="924" y="876"/>
                </a:lnTo>
                <a:lnTo>
                  <a:pt x="924" y="870"/>
                </a:lnTo>
                <a:lnTo>
                  <a:pt x="930" y="870"/>
                </a:lnTo>
                <a:lnTo>
                  <a:pt x="930" y="876"/>
                </a:lnTo>
                <a:lnTo>
                  <a:pt x="930" y="870"/>
                </a:lnTo>
                <a:lnTo>
                  <a:pt x="930" y="876"/>
                </a:lnTo>
                <a:lnTo>
                  <a:pt x="930" y="870"/>
                </a:lnTo>
                <a:lnTo>
                  <a:pt x="930" y="876"/>
                </a:lnTo>
                <a:lnTo>
                  <a:pt x="930" y="870"/>
                </a:lnTo>
                <a:lnTo>
                  <a:pt x="930" y="876"/>
                </a:lnTo>
                <a:lnTo>
                  <a:pt x="930" y="870"/>
                </a:lnTo>
                <a:lnTo>
                  <a:pt x="930" y="876"/>
                </a:lnTo>
                <a:lnTo>
                  <a:pt x="930" y="870"/>
                </a:lnTo>
                <a:lnTo>
                  <a:pt x="930" y="876"/>
                </a:lnTo>
                <a:lnTo>
                  <a:pt x="930" y="870"/>
                </a:lnTo>
                <a:lnTo>
                  <a:pt x="930" y="876"/>
                </a:lnTo>
                <a:lnTo>
                  <a:pt x="930" y="870"/>
                </a:lnTo>
                <a:lnTo>
                  <a:pt x="930" y="876"/>
                </a:lnTo>
                <a:lnTo>
                  <a:pt x="930" y="870"/>
                </a:lnTo>
                <a:lnTo>
                  <a:pt x="930" y="876"/>
                </a:lnTo>
                <a:lnTo>
                  <a:pt x="930" y="870"/>
                </a:lnTo>
                <a:lnTo>
                  <a:pt x="936" y="870"/>
                </a:lnTo>
                <a:lnTo>
                  <a:pt x="930" y="870"/>
                </a:lnTo>
                <a:lnTo>
                  <a:pt x="936" y="870"/>
                </a:lnTo>
                <a:lnTo>
                  <a:pt x="930" y="870"/>
                </a:lnTo>
                <a:lnTo>
                  <a:pt x="936" y="870"/>
                </a:lnTo>
                <a:lnTo>
                  <a:pt x="936" y="876"/>
                </a:lnTo>
                <a:lnTo>
                  <a:pt x="942" y="876"/>
                </a:lnTo>
                <a:lnTo>
                  <a:pt x="936" y="876"/>
                </a:lnTo>
                <a:lnTo>
                  <a:pt x="942" y="876"/>
                </a:lnTo>
                <a:lnTo>
                  <a:pt x="942" y="882"/>
                </a:lnTo>
                <a:lnTo>
                  <a:pt x="942" y="876"/>
                </a:lnTo>
                <a:lnTo>
                  <a:pt x="942" y="882"/>
                </a:lnTo>
                <a:lnTo>
                  <a:pt x="942" y="876"/>
                </a:lnTo>
                <a:lnTo>
                  <a:pt x="942" y="882"/>
                </a:lnTo>
                <a:lnTo>
                  <a:pt x="942" y="876"/>
                </a:lnTo>
                <a:lnTo>
                  <a:pt x="936" y="876"/>
                </a:lnTo>
                <a:lnTo>
                  <a:pt x="936" y="882"/>
                </a:lnTo>
                <a:lnTo>
                  <a:pt x="942" y="882"/>
                </a:lnTo>
                <a:lnTo>
                  <a:pt x="936" y="882"/>
                </a:lnTo>
                <a:lnTo>
                  <a:pt x="936" y="876"/>
                </a:lnTo>
                <a:lnTo>
                  <a:pt x="936" y="882"/>
                </a:lnTo>
                <a:lnTo>
                  <a:pt x="936" y="876"/>
                </a:lnTo>
                <a:lnTo>
                  <a:pt x="936" y="882"/>
                </a:lnTo>
                <a:lnTo>
                  <a:pt x="930" y="882"/>
                </a:lnTo>
                <a:lnTo>
                  <a:pt x="936" y="882"/>
                </a:lnTo>
                <a:lnTo>
                  <a:pt x="930" y="882"/>
                </a:lnTo>
                <a:lnTo>
                  <a:pt x="924" y="882"/>
                </a:lnTo>
                <a:lnTo>
                  <a:pt x="930" y="882"/>
                </a:lnTo>
                <a:lnTo>
                  <a:pt x="924" y="882"/>
                </a:lnTo>
                <a:lnTo>
                  <a:pt x="930" y="882"/>
                </a:lnTo>
                <a:lnTo>
                  <a:pt x="924" y="882"/>
                </a:lnTo>
                <a:lnTo>
                  <a:pt x="930" y="882"/>
                </a:lnTo>
                <a:lnTo>
                  <a:pt x="924" y="882"/>
                </a:lnTo>
                <a:lnTo>
                  <a:pt x="930" y="882"/>
                </a:lnTo>
                <a:lnTo>
                  <a:pt x="924" y="882"/>
                </a:lnTo>
                <a:lnTo>
                  <a:pt x="930" y="882"/>
                </a:lnTo>
                <a:lnTo>
                  <a:pt x="924" y="882"/>
                </a:lnTo>
                <a:lnTo>
                  <a:pt x="924" y="888"/>
                </a:lnTo>
                <a:lnTo>
                  <a:pt x="924" y="882"/>
                </a:lnTo>
                <a:lnTo>
                  <a:pt x="924" y="888"/>
                </a:lnTo>
                <a:lnTo>
                  <a:pt x="924" y="882"/>
                </a:lnTo>
                <a:lnTo>
                  <a:pt x="924" y="888"/>
                </a:lnTo>
                <a:lnTo>
                  <a:pt x="924" y="882"/>
                </a:lnTo>
                <a:lnTo>
                  <a:pt x="924" y="888"/>
                </a:lnTo>
                <a:lnTo>
                  <a:pt x="924" y="882"/>
                </a:lnTo>
                <a:lnTo>
                  <a:pt x="924" y="888"/>
                </a:lnTo>
                <a:lnTo>
                  <a:pt x="924" y="882"/>
                </a:lnTo>
                <a:lnTo>
                  <a:pt x="924" y="888"/>
                </a:lnTo>
                <a:lnTo>
                  <a:pt x="924" y="882"/>
                </a:lnTo>
                <a:lnTo>
                  <a:pt x="924" y="888"/>
                </a:lnTo>
                <a:lnTo>
                  <a:pt x="924" y="882"/>
                </a:lnTo>
                <a:lnTo>
                  <a:pt x="924" y="888"/>
                </a:lnTo>
                <a:lnTo>
                  <a:pt x="918" y="888"/>
                </a:lnTo>
                <a:lnTo>
                  <a:pt x="918" y="882"/>
                </a:lnTo>
                <a:lnTo>
                  <a:pt x="918" y="888"/>
                </a:lnTo>
                <a:lnTo>
                  <a:pt x="918" y="882"/>
                </a:lnTo>
                <a:lnTo>
                  <a:pt x="918" y="888"/>
                </a:lnTo>
                <a:lnTo>
                  <a:pt x="924" y="888"/>
                </a:lnTo>
                <a:lnTo>
                  <a:pt x="918" y="888"/>
                </a:lnTo>
                <a:lnTo>
                  <a:pt x="924" y="888"/>
                </a:lnTo>
                <a:lnTo>
                  <a:pt x="918" y="888"/>
                </a:lnTo>
                <a:lnTo>
                  <a:pt x="924" y="888"/>
                </a:lnTo>
                <a:lnTo>
                  <a:pt x="918" y="888"/>
                </a:lnTo>
                <a:lnTo>
                  <a:pt x="912" y="888"/>
                </a:lnTo>
                <a:lnTo>
                  <a:pt x="918" y="888"/>
                </a:lnTo>
                <a:lnTo>
                  <a:pt x="912" y="888"/>
                </a:lnTo>
                <a:lnTo>
                  <a:pt x="918" y="888"/>
                </a:lnTo>
                <a:lnTo>
                  <a:pt x="912" y="888"/>
                </a:lnTo>
                <a:lnTo>
                  <a:pt x="918" y="888"/>
                </a:lnTo>
                <a:lnTo>
                  <a:pt x="912" y="888"/>
                </a:lnTo>
                <a:lnTo>
                  <a:pt x="918" y="888"/>
                </a:lnTo>
                <a:lnTo>
                  <a:pt x="912" y="888"/>
                </a:lnTo>
                <a:lnTo>
                  <a:pt x="918" y="888"/>
                </a:lnTo>
                <a:lnTo>
                  <a:pt x="912" y="888"/>
                </a:lnTo>
                <a:lnTo>
                  <a:pt x="918" y="888"/>
                </a:lnTo>
                <a:lnTo>
                  <a:pt x="912" y="888"/>
                </a:lnTo>
                <a:lnTo>
                  <a:pt x="918" y="888"/>
                </a:lnTo>
                <a:lnTo>
                  <a:pt x="912" y="888"/>
                </a:lnTo>
                <a:lnTo>
                  <a:pt x="918" y="888"/>
                </a:lnTo>
                <a:lnTo>
                  <a:pt x="912" y="888"/>
                </a:lnTo>
                <a:lnTo>
                  <a:pt x="918" y="888"/>
                </a:lnTo>
                <a:lnTo>
                  <a:pt x="912" y="888"/>
                </a:lnTo>
                <a:lnTo>
                  <a:pt x="912" y="894"/>
                </a:lnTo>
                <a:lnTo>
                  <a:pt x="906" y="894"/>
                </a:lnTo>
                <a:lnTo>
                  <a:pt x="912" y="894"/>
                </a:lnTo>
                <a:lnTo>
                  <a:pt x="906" y="894"/>
                </a:lnTo>
                <a:lnTo>
                  <a:pt x="912" y="894"/>
                </a:lnTo>
                <a:lnTo>
                  <a:pt x="906" y="894"/>
                </a:lnTo>
                <a:lnTo>
                  <a:pt x="906" y="900"/>
                </a:lnTo>
                <a:lnTo>
                  <a:pt x="906" y="894"/>
                </a:lnTo>
                <a:lnTo>
                  <a:pt x="906" y="900"/>
                </a:lnTo>
                <a:lnTo>
                  <a:pt x="906" y="894"/>
                </a:lnTo>
                <a:lnTo>
                  <a:pt x="900" y="894"/>
                </a:lnTo>
                <a:lnTo>
                  <a:pt x="906" y="894"/>
                </a:lnTo>
                <a:lnTo>
                  <a:pt x="900" y="894"/>
                </a:lnTo>
                <a:lnTo>
                  <a:pt x="900" y="888"/>
                </a:lnTo>
                <a:lnTo>
                  <a:pt x="906" y="888"/>
                </a:lnTo>
                <a:lnTo>
                  <a:pt x="906" y="882"/>
                </a:lnTo>
                <a:lnTo>
                  <a:pt x="906" y="888"/>
                </a:lnTo>
                <a:lnTo>
                  <a:pt x="906" y="882"/>
                </a:lnTo>
                <a:lnTo>
                  <a:pt x="912" y="882"/>
                </a:lnTo>
                <a:lnTo>
                  <a:pt x="912" y="876"/>
                </a:lnTo>
                <a:lnTo>
                  <a:pt x="918" y="876"/>
                </a:lnTo>
                <a:lnTo>
                  <a:pt x="912" y="876"/>
                </a:lnTo>
                <a:lnTo>
                  <a:pt x="912" y="882"/>
                </a:lnTo>
                <a:lnTo>
                  <a:pt x="918" y="882"/>
                </a:lnTo>
                <a:lnTo>
                  <a:pt x="918" y="876"/>
                </a:lnTo>
                <a:lnTo>
                  <a:pt x="924" y="876"/>
                </a:lnTo>
                <a:lnTo>
                  <a:pt x="918" y="876"/>
                </a:lnTo>
                <a:lnTo>
                  <a:pt x="912" y="876"/>
                </a:lnTo>
                <a:lnTo>
                  <a:pt x="912" y="870"/>
                </a:lnTo>
                <a:lnTo>
                  <a:pt x="918" y="870"/>
                </a:lnTo>
                <a:lnTo>
                  <a:pt x="912" y="870"/>
                </a:lnTo>
                <a:lnTo>
                  <a:pt x="918" y="870"/>
                </a:lnTo>
                <a:lnTo>
                  <a:pt x="918" y="876"/>
                </a:lnTo>
                <a:lnTo>
                  <a:pt x="912" y="876"/>
                </a:lnTo>
                <a:lnTo>
                  <a:pt x="918" y="876"/>
                </a:lnTo>
                <a:lnTo>
                  <a:pt x="912" y="876"/>
                </a:lnTo>
                <a:lnTo>
                  <a:pt x="918" y="876"/>
                </a:lnTo>
                <a:lnTo>
                  <a:pt x="918" y="870"/>
                </a:lnTo>
                <a:lnTo>
                  <a:pt x="918" y="876"/>
                </a:lnTo>
                <a:lnTo>
                  <a:pt x="918" y="870"/>
                </a:lnTo>
                <a:lnTo>
                  <a:pt x="912" y="870"/>
                </a:lnTo>
                <a:lnTo>
                  <a:pt x="918" y="870"/>
                </a:lnTo>
                <a:lnTo>
                  <a:pt x="912" y="870"/>
                </a:lnTo>
                <a:lnTo>
                  <a:pt x="918" y="870"/>
                </a:lnTo>
                <a:lnTo>
                  <a:pt x="912" y="870"/>
                </a:lnTo>
                <a:lnTo>
                  <a:pt x="918" y="870"/>
                </a:lnTo>
                <a:lnTo>
                  <a:pt x="912" y="870"/>
                </a:lnTo>
                <a:lnTo>
                  <a:pt x="912" y="876"/>
                </a:lnTo>
                <a:lnTo>
                  <a:pt x="912" y="870"/>
                </a:lnTo>
                <a:lnTo>
                  <a:pt x="912" y="876"/>
                </a:lnTo>
                <a:lnTo>
                  <a:pt x="906" y="876"/>
                </a:lnTo>
                <a:lnTo>
                  <a:pt x="906" y="882"/>
                </a:lnTo>
                <a:lnTo>
                  <a:pt x="900" y="882"/>
                </a:lnTo>
                <a:lnTo>
                  <a:pt x="900" y="876"/>
                </a:lnTo>
                <a:lnTo>
                  <a:pt x="900" y="882"/>
                </a:lnTo>
                <a:lnTo>
                  <a:pt x="894" y="882"/>
                </a:lnTo>
                <a:lnTo>
                  <a:pt x="894" y="888"/>
                </a:lnTo>
                <a:lnTo>
                  <a:pt x="894" y="882"/>
                </a:lnTo>
                <a:lnTo>
                  <a:pt x="894" y="888"/>
                </a:lnTo>
                <a:lnTo>
                  <a:pt x="894" y="882"/>
                </a:lnTo>
                <a:lnTo>
                  <a:pt x="894" y="888"/>
                </a:lnTo>
                <a:lnTo>
                  <a:pt x="888" y="888"/>
                </a:lnTo>
                <a:lnTo>
                  <a:pt x="888" y="882"/>
                </a:lnTo>
                <a:lnTo>
                  <a:pt x="888" y="888"/>
                </a:lnTo>
                <a:lnTo>
                  <a:pt x="888" y="882"/>
                </a:lnTo>
                <a:lnTo>
                  <a:pt x="888" y="888"/>
                </a:lnTo>
                <a:lnTo>
                  <a:pt x="882" y="888"/>
                </a:lnTo>
                <a:lnTo>
                  <a:pt x="888" y="888"/>
                </a:lnTo>
                <a:lnTo>
                  <a:pt x="882" y="888"/>
                </a:lnTo>
                <a:lnTo>
                  <a:pt x="888" y="888"/>
                </a:lnTo>
                <a:lnTo>
                  <a:pt x="882" y="888"/>
                </a:lnTo>
                <a:lnTo>
                  <a:pt x="876" y="888"/>
                </a:lnTo>
                <a:lnTo>
                  <a:pt x="882" y="888"/>
                </a:lnTo>
                <a:lnTo>
                  <a:pt x="876" y="888"/>
                </a:lnTo>
                <a:lnTo>
                  <a:pt x="882" y="888"/>
                </a:lnTo>
                <a:lnTo>
                  <a:pt x="876" y="888"/>
                </a:lnTo>
                <a:lnTo>
                  <a:pt x="876" y="894"/>
                </a:lnTo>
                <a:lnTo>
                  <a:pt x="870" y="894"/>
                </a:lnTo>
                <a:lnTo>
                  <a:pt x="876" y="894"/>
                </a:lnTo>
                <a:lnTo>
                  <a:pt x="870" y="894"/>
                </a:lnTo>
                <a:lnTo>
                  <a:pt x="876" y="894"/>
                </a:lnTo>
                <a:lnTo>
                  <a:pt x="870" y="894"/>
                </a:lnTo>
                <a:lnTo>
                  <a:pt x="876" y="894"/>
                </a:lnTo>
                <a:lnTo>
                  <a:pt x="870" y="894"/>
                </a:lnTo>
                <a:lnTo>
                  <a:pt x="870" y="900"/>
                </a:lnTo>
                <a:lnTo>
                  <a:pt x="864" y="900"/>
                </a:lnTo>
                <a:lnTo>
                  <a:pt x="870" y="900"/>
                </a:lnTo>
                <a:lnTo>
                  <a:pt x="864" y="900"/>
                </a:lnTo>
                <a:lnTo>
                  <a:pt x="864" y="906"/>
                </a:lnTo>
                <a:lnTo>
                  <a:pt x="864" y="900"/>
                </a:lnTo>
                <a:lnTo>
                  <a:pt x="864" y="906"/>
                </a:lnTo>
                <a:lnTo>
                  <a:pt x="864" y="900"/>
                </a:lnTo>
                <a:lnTo>
                  <a:pt x="864" y="906"/>
                </a:lnTo>
                <a:lnTo>
                  <a:pt x="864" y="900"/>
                </a:lnTo>
                <a:lnTo>
                  <a:pt x="864" y="906"/>
                </a:lnTo>
                <a:lnTo>
                  <a:pt x="864" y="900"/>
                </a:lnTo>
                <a:lnTo>
                  <a:pt x="864" y="906"/>
                </a:lnTo>
                <a:lnTo>
                  <a:pt x="864" y="900"/>
                </a:lnTo>
                <a:lnTo>
                  <a:pt x="864" y="906"/>
                </a:lnTo>
                <a:lnTo>
                  <a:pt x="864" y="900"/>
                </a:lnTo>
                <a:lnTo>
                  <a:pt x="864" y="906"/>
                </a:lnTo>
                <a:lnTo>
                  <a:pt x="864" y="912"/>
                </a:lnTo>
                <a:lnTo>
                  <a:pt x="864" y="906"/>
                </a:lnTo>
                <a:lnTo>
                  <a:pt x="864" y="912"/>
                </a:lnTo>
                <a:lnTo>
                  <a:pt x="858" y="912"/>
                </a:lnTo>
                <a:lnTo>
                  <a:pt x="864" y="912"/>
                </a:lnTo>
                <a:lnTo>
                  <a:pt x="864" y="918"/>
                </a:lnTo>
                <a:lnTo>
                  <a:pt x="864" y="912"/>
                </a:lnTo>
                <a:lnTo>
                  <a:pt x="864" y="918"/>
                </a:lnTo>
                <a:lnTo>
                  <a:pt x="870" y="918"/>
                </a:lnTo>
                <a:lnTo>
                  <a:pt x="864" y="918"/>
                </a:lnTo>
                <a:lnTo>
                  <a:pt x="870" y="918"/>
                </a:lnTo>
                <a:lnTo>
                  <a:pt x="870" y="912"/>
                </a:lnTo>
                <a:lnTo>
                  <a:pt x="870" y="918"/>
                </a:lnTo>
                <a:lnTo>
                  <a:pt x="864" y="918"/>
                </a:lnTo>
                <a:lnTo>
                  <a:pt x="870" y="918"/>
                </a:lnTo>
                <a:lnTo>
                  <a:pt x="864" y="918"/>
                </a:lnTo>
                <a:lnTo>
                  <a:pt x="858" y="918"/>
                </a:lnTo>
                <a:lnTo>
                  <a:pt x="864" y="918"/>
                </a:lnTo>
                <a:lnTo>
                  <a:pt x="858" y="918"/>
                </a:lnTo>
                <a:lnTo>
                  <a:pt x="864" y="918"/>
                </a:lnTo>
                <a:lnTo>
                  <a:pt x="858" y="918"/>
                </a:lnTo>
                <a:lnTo>
                  <a:pt x="864" y="918"/>
                </a:lnTo>
                <a:lnTo>
                  <a:pt x="858" y="918"/>
                </a:lnTo>
                <a:lnTo>
                  <a:pt x="864" y="918"/>
                </a:lnTo>
                <a:lnTo>
                  <a:pt x="858" y="918"/>
                </a:lnTo>
                <a:lnTo>
                  <a:pt x="864" y="918"/>
                </a:lnTo>
                <a:lnTo>
                  <a:pt x="858" y="918"/>
                </a:lnTo>
                <a:lnTo>
                  <a:pt x="864" y="918"/>
                </a:lnTo>
                <a:lnTo>
                  <a:pt x="858" y="918"/>
                </a:lnTo>
                <a:lnTo>
                  <a:pt x="864" y="918"/>
                </a:lnTo>
                <a:lnTo>
                  <a:pt x="858" y="918"/>
                </a:lnTo>
                <a:lnTo>
                  <a:pt x="858" y="924"/>
                </a:lnTo>
                <a:lnTo>
                  <a:pt x="858" y="918"/>
                </a:lnTo>
                <a:lnTo>
                  <a:pt x="858" y="924"/>
                </a:lnTo>
                <a:lnTo>
                  <a:pt x="852" y="924"/>
                </a:lnTo>
                <a:lnTo>
                  <a:pt x="858" y="924"/>
                </a:lnTo>
                <a:lnTo>
                  <a:pt x="852" y="924"/>
                </a:lnTo>
                <a:lnTo>
                  <a:pt x="858" y="924"/>
                </a:lnTo>
                <a:lnTo>
                  <a:pt x="852" y="924"/>
                </a:lnTo>
                <a:lnTo>
                  <a:pt x="852" y="918"/>
                </a:lnTo>
                <a:lnTo>
                  <a:pt x="852" y="924"/>
                </a:lnTo>
                <a:lnTo>
                  <a:pt x="846" y="924"/>
                </a:lnTo>
                <a:lnTo>
                  <a:pt x="840" y="924"/>
                </a:lnTo>
                <a:lnTo>
                  <a:pt x="846" y="924"/>
                </a:lnTo>
                <a:lnTo>
                  <a:pt x="840" y="924"/>
                </a:lnTo>
                <a:lnTo>
                  <a:pt x="840" y="930"/>
                </a:lnTo>
                <a:lnTo>
                  <a:pt x="840" y="924"/>
                </a:lnTo>
                <a:lnTo>
                  <a:pt x="840" y="930"/>
                </a:lnTo>
                <a:lnTo>
                  <a:pt x="834" y="930"/>
                </a:lnTo>
                <a:lnTo>
                  <a:pt x="840" y="930"/>
                </a:lnTo>
                <a:lnTo>
                  <a:pt x="834" y="930"/>
                </a:lnTo>
                <a:lnTo>
                  <a:pt x="840" y="930"/>
                </a:lnTo>
                <a:lnTo>
                  <a:pt x="834" y="930"/>
                </a:lnTo>
                <a:lnTo>
                  <a:pt x="840" y="930"/>
                </a:lnTo>
                <a:lnTo>
                  <a:pt x="834" y="930"/>
                </a:lnTo>
                <a:lnTo>
                  <a:pt x="840" y="930"/>
                </a:lnTo>
                <a:lnTo>
                  <a:pt x="834" y="930"/>
                </a:lnTo>
                <a:lnTo>
                  <a:pt x="840" y="930"/>
                </a:lnTo>
                <a:lnTo>
                  <a:pt x="834" y="930"/>
                </a:lnTo>
                <a:lnTo>
                  <a:pt x="840" y="930"/>
                </a:lnTo>
                <a:lnTo>
                  <a:pt x="840" y="936"/>
                </a:lnTo>
                <a:lnTo>
                  <a:pt x="834" y="936"/>
                </a:lnTo>
                <a:lnTo>
                  <a:pt x="840" y="936"/>
                </a:lnTo>
                <a:lnTo>
                  <a:pt x="834" y="936"/>
                </a:lnTo>
                <a:lnTo>
                  <a:pt x="840" y="936"/>
                </a:lnTo>
                <a:lnTo>
                  <a:pt x="834" y="936"/>
                </a:lnTo>
                <a:lnTo>
                  <a:pt x="840" y="936"/>
                </a:lnTo>
                <a:lnTo>
                  <a:pt x="834" y="936"/>
                </a:lnTo>
                <a:lnTo>
                  <a:pt x="840" y="936"/>
                </a:lnTo>
                <a:lnTo>
                  <a:pt x="834" y="936"/>
                </a:lnTo>
                <a:lnTo>
                  <a:pt x="840" y="936"/>
                </a:lnTo>
                <a:lnTo>
                  <a:pt x="834" y="936"/>
                </a:lnTo>
                <a:lnTo>
                  <a:pt x="840" y="936"/>
                </a:lnTo>
                <a:lnTo>
                  <a:pt x="834" y="936"/>
                </a:lnTo>
                <a:lnTo>
                  <a:pt x="840" y="936"/>
                </a:lnTo>
                <a:lnTo>
                  <a:pt x="834" y="936"/>
                </a:lnTo>
                <a:lnTo>
                  <a:pt x="840" y="936"/>
                </a:lnTo>
                <a:lnTo>
                  <a:pt x="834" y="936"/>
                </a:lnTo>
                <a:lnTo>
                  <a:pt x="840" y="936"/>
                </a:lnTo>
                <a:lnTo>
                  <a:pt x="834" y="936"/>
                </a:lnTo>
                <a:lnTo>
                  <a:pt x="834" y="942"/>
                </a:lnTo>
                <a:lnTo>
                  <a:pt x="834" y="948"/>
                </a:lnTo>
                <a:lnTo>
                  <a:pt x="834" y="942"/>
                </a:lnTo>
                <a:lnTo>
                  <a:pt x="834" y="948"/>
                </a:lnTo>
                <a:lnTo>
                  <a:pt x="828" y="948"/>
                </a:lnTo>
                <a:lnTo>
                  <a:pt x="828" y="942"/>
                </a:lnTo>
                <a:lnTo>
                  <a:pt x="828" y="936"/>
                </a:lnTo>
                <a:lnTo>
                  <a:pt x="834" y="936"/>
                </a:lnTo>
                <a:lnTo>
                  <a:pt x="828" y="936"/>
                </a:lnTo>
                <a:lnTo>
                  <a:pt x="828" y="942"/>
                </a:lnTo>
                <a:lnTo>
                  <a:pt x="828" y="948"/>
                </a:lnTo>
                <a:lnTo>
                  <a:pt x="828" y="954"/>
                </a:lnTo>
                <a:lnTo>
                  <a:pt x="828" y="960"/>
                </a:lnTo>
                <a:lnTo>
                  <a:pt x="822" y="960"/>
                </a:lnTo>
                <a:lnTo>
                  <a:pt x="828" y="960"/>
                </a:lnTo>
                <a:lnTo>
                  <a:pt x="822" y="960"/>
                </a:lnTo>
                <a:lnTo>
                  <a:pt x="822" y="966"/>
                </a:lnTo>
                <a:lnTo>
                  <a:pt x="822" y="960"/>
                </a:lnTo>
                <a:lnTo>
                  <a:pt x="822" y="966"/>
                </a:lnTo>
                <a:lnTo>
                  <a:pt x="822" y="960"/>
                </a:lnTo>
                <a:lnTo>
                  <a:pt x="822" y="954"/>
                </a:lnTo>
                <a:lnTo>
                  <a:pt x="822" y="960"/>
                </a:lnTo>
                <a:lnTo>
                  <a:pt x="822" y="954"/>
                </a:lnTo>
                <a:lnTo>
                  <a:pt x="822" y="960"/>
                </a:lnTo>
                <a:lnTo>
                  <a:pt x="822" y="954"/>
                </a:lnTo>
                <a:lnTo>
                  <a:pt x="822" y="948"/>
                </a:lnTo>
                <a:lnTo>
                  <a:pt x="822" y="954"/>
                </a:lnTo>
                <a:lnTo>
                  <a:pt x="822" y="948"/>
                </a:lnTo>
                <a:lnTo>
                  <a:pt x="822" y="954"/>
                </a:lnTo>
                <a:lnTo>
                  <a:pt x="822" y="948"/>
                </a:lnTo>
                <a:lnTo>
                  <a:pt x="822" y="954"/>
                </a:lnTo>
                <a:lnTo>
                  <a:pt x="822" y="948"/>
                </a:lnTo>
                <a:lnTo>
                  <a:pt x="822" y="954"/>
                </a:lnTo>
                <a:lnTo>
                  <a:pt x="822" y="948"/>
                </a:lnTo>
                <a:lnTo>
                  <a:pt x="822" y="954"/>
                </a:lnTo>
                <a:lnTo>
                  <a:pt x="822" y="948"/>
                </a:lnTo>
                <a:lnTo>
                  <a:pt x="822" y="954"/>
                </a:lnTo>
                <a:lnTo>
                  <a:pt x="822" y="948"/>
                </a:lnTo>
                <a:lnTo>
                  <a:pt x="822" y="942"/>
                </a:lnTo>
                <a:lnTo>
                  <a:pt x="822" y="948"/>
                </a:lnTo>
                <a:lnTo>
                  <a:pt x="822" y="942"/>
                </a:lnTo>
                <a:lnTo>
                  <a:pt x="822" y="948"/>
                </a:lnTo>
                <a:lnTo>
                  <a:pt x="822" y="942"/>
                </a:lnTo>
                <a:lnTo>
                  <a:pt x="822" y="948"/>
                </a:lnTo>
                <a:lnTo>
                  <a:pt x="822" y="942"/>
                </a:lnTo>
                <a:lnTo>
                  <a:pt x="822" y="948"/>
                </a:lnTo>
                <a:lnTo>
                  <a:pt x="822" y="942"/>
                </a:lnTo>
                <a:lnTo>
                  <a:pt x="822" y="948"/>
                </a:lnTo>
                <a:lnTo>
                  <a:pt x="822" y="942"/>
                </a:lnTo>
                <a:lnTo>
                  <a:pt x="822" y="948"/>
                </a:lnTo>
                <a:lnTo>
                  <a:pt x="822" y="942"/>
                </a:lnTo>
                <a:lnTo>
                  <a:pt x="822" y="936"/>
                </a:lnTo>
                <a:lnTo>
                  <a:pt x="822" y="942"/>
                </a:lnTo>
                <a:lnTo>
                  <a:pt x="816" y="942"/>
                </a:lnTo>
                <a:lnTo>
                  <a:pt x="822" y="942"/>
                </a:lnTo>
                <a:lnTo>
                  <a:pt x="816" y="942"/>
                </a:lnTo>
                <a:lnTo>
                  <a:pt x="822" y="942"/>
                </a:lnTo>
                <a:lnTo>
                  <a:pt x="816" y="942"/>
                </a:lnTo>
                <a:lnTo>
                  <a:pt x="822" y="942"/>
                </a:lnTo>
                <a:lnTo>
                  <a:pt x="816" y="942"/>
                </a:lnTo>
                <a:lnTo>
                  <a:pt x="822" y="942"/>
                </a:lnTo>
                <a:lnTo>
                  <a:pt x="816" y="942"/>
                </a:lnTo>
                <a:lnTo>
                  <a:pt x="822" y="942"/>
                </a:lnTo>
                <a:lnTo>
                  <a:pt x="816" y="942"/>
                </a:lnTo>
                <a:lnTo>
                  <a:pt x="822" y="942"/>
                </a:lnTo>
                <a:lnTo>
                  <a:pt x="816" y="942"/>
                </a:lnTo>
                <a:lnTo>
                  <a:pt x="822" y="942"/>
                </a:lnTo>
                <a:lnTo>
                  <a:pt x="816" y="942"/>
                </a:lnTo>
                <a:lnTo>
                  <a:pt x="822" y="942"/>
                </a:lnTo>
                <a:lnTo>
                  <a:pt x="816" y="942"/>
                </a:lnTo>
                <a:lnTo>
                  <a:pt x="816" y="948"/>
                </a:lnTo>
                <a:lnTo>
                  <a:pt x="816" y="942"/>
                </a:lnTo>
                <a:lnTo>
                  <a:pt x="816" y="948"/>
                </a:lnTo>
                <a:lnTo>
                  <a:pt x="816" y="942"/>
                </a:lnTo>
                <a:lnTo>
                  <a:pt x="816" y="948"/>
                </a:lnTo>
                <a:lnTo>
                  <a:pt x="816" y="954"/>
                </a:lnTo>
                <a:lnTo>
                  <a:pt x="816" y="948"/>
                </a:lnTo>
                <a:lnTo>
                  <a:pt x="816" y="954"/>
                </a:lnTo>
                <a:lnTo>
                  <a:pt x="822" y="954"/>
                </a:lnTo>
                <a:lnTo>
                  <a:pt x="816" y="954"/>
                </a:lnTo>
                <a:lnTo>
                  <a:pt x="822" y="954"/>
                </a:lnTo>
                <a:lnTo>
                  <a:pt x="816" y="954"/>
                </a:lnTo>
                <a:lnTo>
                  <a:pt x="822" y="954"/>
                </a:lnTo>
                <a:lnTo>
                  <a:pt x="816" y="954"/>
                </a:lnTo>
                <a:lnTo>
                  <a:pt x="822" y="954"/>
                </a:lnTo>
                <a:lnTo>
                  <a:pt x="816" y="954"/>
                </a:lnTo>
                <a:lnTo>
                  <a:pt x="822" y="954"/>
                </a:lnTo>
                <a:lnTo>
                  <a:pt x="816" y="954"/>
                </a:lnTo>
                <a:lnTo>
                  <a:pt x="810" y="954"/>
                </a:lnTo>
                <a:lnTo>
                  <a:pt x="816" y="954"/>
                </a:lnTo>
                <a:lnTo>
                  <a:pt x="810" y="954"/>
                </a:lnTo>
                <a:lnTo>
                  <a:pt x="810" y="948"/>
                </a:lnTo>
                <a:lnTo>
                  <a:pt x="816" y="948"/>
                </a:lnTo>
                <a:lnTo>
                  <a:pt x="810" y="948"/>
                </a:lnTo>
                <a:lnTo>
                  <a:pt x="816" y="948"/>
                </a:lnTo>
                <a:lnTo>
                  <a:pt x="810" y="948"/>
                </a:lnTo>
                <a:lnTo>
                  <a:pt x="816" y="948"/>
                </a:lnTo>
                <a:lnTo>
                  <a:pt x="810" y="948"/>
                </a:lnTo>
                <a:lnTo>
                  <a:pt x="816" y="948"/>
                </a:lnTo>
                <a:lnTo>
                  <a:pt x="810" y="948"/>
                </a:lnTo>
                <a:lnTo>
                  <a:pt x="810" y="954"/>
                </a:lnTo>
                <a:lnTo>
                  <a:pt x="816" y="954"/>
                </a:lnTo>
                <a:lnTo>
                  <a:pt x="822" y="954"/>
                </a:lnTo>
                <a:lnTo>
                  <a:pt x="822" y="960"/>
                </a:lnTo>
                <a:lnTo>
                  <a:pt x="816" y="960"/>
                </a:lnTo>
                <a:lnTo>
                  <a:pt x="816" y="954"/>
                </a:lnTo>
                <a:lnTo>
                  <a:pt x="816" y="960"/>
                </a:lnTo>
                <a:lnTo>
                  <a:pt x="822" y="960"/>
                </a:lnTo>
                <a:lnTo>
                  <a:pt x="816" y="960"/>
                </a:lnTo>
                <a:lnTo>
                  <a:pt x="822" y="960"/>
                </a:lnTo>
                <a:lnTo>
                  <a:pt x="822" y="966"/>
                </a:lnTo>
                <a:lnTo>
                  <a:pt x="822" y="960"/>
                </a:lnTo>
                <a:lnTo>
                  <a:pt x="822" y="966"/>
                </a:lnTo>
                <a:lnTo>
                  <a:pt x="822" y="960"/>
                </a:lnTo>
                <a:lnTo>
                  <a:pt x="822" y="966"/>
                </a:lnTo>
                <a:lnTo>
                  <a:pt x="822" y="960"/>
                </a:lnTo>
                <a:lnTo>
                  <a:pt x="816" y="960"/>
                </a:lnTo>
                <a:lnTo>
                  <a:pt x="816" y="966"/>
                </a:lnTo>
                <a:lnTo>
                  <a:pt x="816" y="960"/>
                </a:lnTo>
                <a:lnTo>
                  <a:pt x="816" y="966"/>
                </a:lnTo>
                <a:lnTo>
                  <a:pt x="816" y="960"/>
                </a:lnTo>
                <a:lnTo>
                  <a:pt x="816" y="966"/>
                </a:lnTo>
                <a:lnTo>
                  <a:pt x="816" y="960"/>
                </a:lnTo>
                <a:lnTo>
                  <a:pt x="816" y="966"/>
                </a:lnTo>
                <a:lnTo>
                  <a:pt x="816" y="960"/>
                </a:lnTo>
                <a:lnTo>
                  <a:pt x="816" y="966"/>
                </a:lnTo>
                <a:lnTo>
                  <a:pt x="816" y="960"/>
                </a:lnTo>
                <a:lnTo>
                  <a:pt x="816" y="966"/>
                </a:lnTo>
                <a:lnTo>
                  <a:pt x="816" y="960"/>
                </a:lnTo>
                <a:lnTo>
                  <a:pt x="816" y="966"/>
                </a:lnTo>
                <a:lnTo>
                  <a:pt x="822" y="966"/>
                </a:lnTo>
                <a:lnTo>
                  <a:pt x="816" y="966"/>
                </a:lnTo>
                <a:lnTo>
                  <a:pt x="822" y="966"/>
                </a:lnTo>
                <a:lnTo>
                  <a:pt x="816" y="966"/>
                </a:lnTo>
                <a:lnTo>
                  <a:pt x="822" y="966"/>
                </a:lnTo>
                <a:lnTo>
                  <a:pt x="816" y="966"/>
                </a:lnTo>
                <a:lnTo>
                  <a:pt x="822" y="966"/>
                </a:lnTo>
                <a:lnTo>
                  <a:pt x="816" y="966"/>
                </a:lnTo>
                <a:lnTo>
                  <a:pt x="822" y="966"/>
                </a:lnTo>
                <a:lnTo>
                  <a:pt x="816" y="966"/>
                </a:lnTo>
                <a:lnTo>
                  <a:pt x="822" y="966"/>
                </a:lnTo>
                <a:lnTo>
                  <a:pt x="822" y="972"/>
                </a:lnTo>
                <a:lnTo>
                  <a:pt x="822" y="978"/>
                </a:lnTo>
                <a:lnTo>
                  <a:pt x="828" y="978"/>
                </a:lnTo>
                <a:lnTo>
                  <a:pt x="822" y="978"/>
                </a:lnTo>
                <a:lnTo>
                  <a:pt x="822" y="972"/>
                </a:lnTo>
                <a:lnTo>
                  <a:pt x="822" y="978"/>
                </a:lnTo>
                <a:lnTo>
                  <a:pt x="822" y="972"/>
                </a:lnTo>
                <a:lnTo>
                  <a:pt x="822" y="978"/>
                </a:lnTo>
                <a:lnTo>
                  <a:pt x="822" y="972"/>
                </a:lnTo>
                <a:lnTo>
                  <a:pt x="822" y="978"/>
                </a:lnTo>
                <a:lnTo>
                  <a:pt x="822" y="972"/>
                </a:lnTo>
                <a:lnTo>
                  <a:pt x="816" y="972"/>
                </a:lnTo>
                <a:lnTo>
                  <a:pt x="816" y="978"/>
                </a:lnTo>
                <a:lnTo>
                  <a:pt x="822" y="978"/>
                </a:lnTo>
                <a:lnTo>
                  <a:pt x="816" y="978"/>
                </a:lnTo>
                <a:lnTo>
                  <a:pt x="816" y="972"/>
                </a:lnTo>
                <a:lnTo>
                  <a:pt x="816" y="978"/>
                </a:lnTo>
                <a:lnTo>
                  <a:pt x="822" y="978"/>
                </a:lnTo>
                <a:lnTo>
                  <a:pt x="816" y="978"/>
                </a:lnTo>
                <a:lnTo>
                  <a:pt x="822" y="978"/>
                </a:lnTo>
                <a:lnTo>
                  <a:pt x="816" y="978"/>
                </a:lnTo>
                <a:lnTo>
                  <a:pt x="822" y="978"/>
                </a:lnTo>
                <a:lnTo>
                  <a:pt x="822" y="984"/>
                </a:lnTo>
                <a:lnTo>
                  <a:pt x="822" y="978"/>
                </a:lnTo>
                <a:lnTo>
                  <a:pt x="822" y="984"/>
                </a:lnTo>
                <a:lnTo>
                  <a:pt x="816" y="984"/>
                </a:lnTo>
                <a:lnTo>
                  <a:pt x="822" y="984"/>
                </a:lnTo>
                <a:lnTo>
                  <a:pt x="816" y="984"/>
                </a:lnTo>
                <a:lnTo>
                  <a:pt x="816" y="978"/>
                </a:lnTo>
                <a:lnTo>
                  <a:pt x="816" y="984"/>
                </a:lnTo>
                <a:lnTo>
                  <a:pt x="816" y="978"/>
                </a:lnTo>
                <a:lnTo>
                  <a:pt x="816" y="984"/>
                </a:lnTo>
                <a:lnTo>
                  <a:pt x="816" y="978"/>
                </a:lnTo>
                <a:lnTo>
                  <a:pt x="816" y="984"/>
                </a:lnTo>
                <a:lnTo>
                  <a:pt x="816" y="978"/>
                </a:lnTo>
                <a:lnTo>
                  <a:pt x="816" y="984"/>
                </a:lnTo>
                <a:lnTo>
                  <a:pt x="816" y="978"/>
                </a:lnTo>
                <a:lnTo>
                  <a:pt x="816" y="984"/>
                </a:lnTo>
                <a:lnTo>
                  <a:pt x="816" y="978"/>
                </a:lnTo>
                <a:lnTo>
                  <a:pt x="816" y="984"/>
                </a:lnTo>
                <a:lnTo>
                  <a:pt x="810" y="984"/>
                </a:lnTo>
                <a:lnTo>
                  <a:pt x="816" y="984"/>
                </a:lnTo>
                <a:lnTo>
                  <a:pt x="816" y="990"/>
                </a:lnTo>
                <a:lnTo>
                  <a:pt x="816" y="984"/>
                </a:lnTo>
                <a:lnTo>
                  <a:pt x="816" y="990"/>
                </a:lnTo>
                <a:lnTo>
                  <a:pt x="816" y="984"/>
                </a:lnTo>
                <a:lnTo>
                  <a:pt x="816" y="990"/>
                </a:lnTo>
                <a:lnTo>
                  <a:pt x="816" y="984"/>
                </a:lnTo>
                <a:lnTo>
                  <a:pt x="816" y="990"/>
                </a:lnTo>
                <a:lnTo>
                  <a:pt x="816" y="984"/>
                </a:lnTo>
                <a:lnTo>
                  <a:pt x="822" y="984"/>
                </a:lnTo>
                <a:lnTo>
                  <a:pt x="822" y="990"/>
                </a:lnTo>
                <a:lnTo>
                  <a:pt x="816" y="990"/>
                </a:lnTo>
                <a:lnTo>
                  <a:pt x="810" y="990"/>
                </a:lnTo>
                <a:lnTo>
                  <a:pt x="816" y="990"/>
                </a:lnTo>
                <a:lnTo>
                  <a:pt x="810" y="990"/>
                </a:lnTo>
                <a:lnTo>
                  <a:pt x="810" y="996"/>
                </a:lnTo>
                <a:lnTo>
                  <a:pt x="804" y="996"/>
                </a:lnTo>
                <a:lnTo>
                  <a:pt x="810" y="996"/>
                </a:lnTo>
                <a:lnTo>
                  <a:pt x="804" y="996"/>
                </a:lnTo>
                <a:lnTo>
                  <a:pt x="810" y="996"/>
                </a:lnTo>
                <a:lnTo>
                  <a:pt x="804" y="996"/>
                </a:lnTo>
                <a:lnTo>
                  <a:pt x="798" y="996"/>
                </a:lnTo>
                <a:lnTo>
                  <a:pt x="798" y="1002"/>
                </a:lnTo>
                <a:lnTo>
                  <a:pt x="798" y="1008"/>
                </a:lnTo>
                <a:lnTo>
                  <a:pt x="792" y="1008"/>
                </a:lnTo>
                <a:lnTo>
                  <a:pt x="792" y="1002"/>
                </a:lnTo>
                <a:lnTo>
                  <a:pt x="792" y="1008"/>
                </a:lnTo>
                <a:lnTo>
                  <a:pt x="786" y="1008"/>
                </a:lnTo>
                <a:lnTo>
                  <a:pt x="786" y="1014"/>
                </a:lnTo>
                <a:lnTo>
                  <a:pt x="786" y="1008"/>
                </a:lnTo>
                <a:lnTo>
                  <a:pt x="786" y="1014"/>
                </a:lnTo>
                <a:lnTo>
                  <a:pt x="786" y="1008"/>
                </a:lnTo>
                <a:lnTo>
                  <a:pt x="786" y="1014"/>
                </a:lnTo>
                <a:lnTo>
                  <a:pt x="786" y="1008"/>
                </a:lnTo>
                <a:lnTo>
                  <a:pt x="786" y="1014"/>
                </a:lnTo>
                <a:lnTo>
                  <a:pt x="780" y="1014"/>
                </a:lnTo>
                <a:lnTo>
                  <a:pt x="786" y="1014"/>
                </a:lnTo>
                <a:lnTo>
                  <a:pt x="780" y="1014"/>
                </a:lnTo>
                <a:lnTo>
                  <a:pt x="786" y="1014"/>
                </a:lnTo>
                <a:lnTo>
                  <a:pt x="780" y="1014"/>
                </a:lnTo>
                <a:lnTo>
                  <a:pt x="786" y="1014"/>
                </a:lnTo>
                <a:lnTo>
                  <a:pt x="780" y="1014"/>
                </a:lnTo>
                <a:lnTo>
                  <a:pt x="780" y="1020"/>
                </a:lnTo>
                <a:lnTo>
                  <a:pt x="780" y="1026"/>
                </a:lnTo>
                <a:lnTo>
                  <a:pt x="780" y="1020"/>
                </a:lnTo>
                <a:lnTo>
                  <a:pt x="780" y="1026"/>
                </a:lnTo>
                <a:lnTo>
                  <a:pt x="780" y="1032"/>
                </a:lnTo>
                <a:lnTo>
                  <a:pt x="774" y="1032"/>
                </a:lnTo>
                <a:lnTo>
                  <a:pt x="780" y="1032"/>
                </a:lnTo>
                <a:lnTo>
                  <a:pt x="780" y="1038"/>
                </a:lnTo>
                <a:lnTo>
                  <a:pt x="774" y="1038"/>
                </a:lnTo>
                <a:lnTo>
                  <a:pt x="780" y="1038"/>
                </a:lnTo>
                <a:lnTo>
                  <a:pt x="774" y="1038"/>
                </a:lnTo>
                <a:lnTo>
                  <a:pt x="780" y="1038"/>
                </a:lnTo>
                <a:lnTo>
                  <a:pt x="774" y="1038"/>
                </a:lnTo>
                <a:lnTo>
                  <a:pt x="780" y="1038"/>
                </a:lnTo>
                <a:lnTo>
                  <a:pt x="780" y="1032"/>
                </a:lnTo>
                <a:lnTo>
                  <a:pt x="774" y="1032"/>
                </a:lnTo>
                <a:lnTo>
                  <a:pt x="780" y="1032"/>
                </a:lnTo>
                <a:lnTo>
                  <a:pt x="774" y="1032"/>
                </a:lnTo>
                <a:lnTo>
                  <a:pt x="780" y="1032"/>
                </a:lnTo>
                <a:lnTo>
                  <a:pt x="774" y="1032"/>
                </a:lnTo>
                <a:lnTo>
                  <a:pt x="780" y="1032"/>
                </a:lnTo>
                <a:lnTo>
                  <a:pt x="774" y="1032"/>
                </a:lnTo>
                <a:lnTo>
                  <a:pt x="780" y="1032"/>
                </a:lnTo>
                <a:lnTo>
                  <a:pt x="774" y="1032"/>
                </a:lnTo>
                <a:lnTo>
                  <a:pt x="780" y="1032"/>
                </a:lnTo>
                <a:lnTo>
                  <a:pt x="780" y="1038"/>
                </a:lnTo>
                <a:lnTo>
                  <a:pt x="780" y="1032"/>
                </a:lnTo>
                <a:lnTo>
                  <a:pt x="780" y="1038"/>
                </a:lnTo>
                <a:lnTo>
                  <a:pt x="780" y="1044"/>
                </a:lnTo>
                <a:lnTo>
                  <a:pt x="786" y="1044"/>
                </a:lnTo>
                <a:lnTo>
                  <a:pt x="786" y="1050"/>
                </a:lnTo>
                <a:lnTo>
                  <a:pt x="786" y="1044"/>
                </a:lnTo>
                <a:lnTo>
                  <a:pt x="786" y="1050"/>
                </a:lnTo>
                <a:lnTo>
                  <a:pt x="786" y="1044"/>
                </a:lnTo>
                <a:lnTo>
                  <a:pt x="786" y="1050"/>
                </a:lnTo>
                <a:lnTo>
                  <a:pt x="786" y="1056"/>
                </a:lnTo>
                <a:lnTo>
                  <a:pt x="786" y="1062"/>
                </a:lnTo>
                <a:lnTo>
                  <a:pt x="786" y="1056"/>
                </a:lnTo>
                <a:lnTo>
                  <a:pt x="786" y="1062"/>
                </a:lnTo>
                <a:lnTo>
                  <a:pt x="786" y="1056"/>
                </a:lnTo>
                <a:lnTo>
                  <a:pt x="786" y="1062"/>
                </a:lnTo>
                <a:lnTo>
                  <a:pt x="792" y="1062"/>
                </a:lnTo>
                <a:lnTo>
                  <a:pt x="792" y="1068"/>
                </a:lnTo>
                <a:lnTo>
                  <a:pt x="786" y="1068"/>
                </a:lnTo>
                <a:lnTo>
                  <a:pt x="792" y="1068"/>
                </a:lnTo>
                <a:lnTo>
                  <a:pt x="786" y="1068"/>
                </a:lnTo>
                <a:lnTo>
                  <a:pt x="792" y="1068"/>
                </a:lnTo>
                <a:lnTo>
                  <a:pt x="786" y="1068"/>
                </a:lnTo>
                <a:lnTo>
                  <a:pt x="786" y="1074"/>
                </a:lnTo>
                <a:lnTo>
                  <a:pt x="786" y="1080"/>
                </a:lnTo>
                <a:lnTo>
                  <a:pt x="786" y="1074"/>
                </a:lnTo>
                <a:lnTo>
                  <a:pt x="786" y="1080"/>
                </a:lnTo>
                <a:lnTo>
                  <a:pt x="786" y="1074"/>
                </a:lnTo>
                <a:lnTo>
                  <a:pt x="786" y="1080"/>
                </a:lnTo>
                <a:lnTo>
                  <a:pt x="786" y="1074"/>
                </a:lnTo>
                <a:lnTo>
                  <a:pt x="786" y="1080"/>
                </a:lnTo>
                <a:lnTo>
                  <a:pt x="786" y="1074"/>
                </a:lnTo>
                <a:lnTo>
                  <a:pt x="786" y="1080"/>
                </a:lnTo>
                <a:lnTo>
                  <a:pt x="786" y="1074"/>
                </a:lnTo>
                <a:lnTo>
                  <a:pt x="786" y="1080"/>
                </a:lnTo>
                <a:lnTo>
                  <a:pt x="786" y="1074"/>
                </a:lnTo>
                <a:lnTo>
                  <a:pt x="786" y="1080"/>
                </a:lnTo>
                <a:lnTo>
                  <a:pt x="786" y="1074"/>
                </a:lnTo>
                <a:lnTo>
                  <a:pt x="786" y="1080"/>
                </a:lnTo>
                <a:lnTo>
                  <a:pt x="786" y="1074"/>
                </a:lnTo>
                <a:lnTo>
                  <a:pt x="780" y="1074"/>
                </a:lnTo>
                <a:lnTo>
                  <a:pt x="780" y="1080"/>
                </a:lnTo>
                <a:lnTo>
                  <a:pt x="780" y="1074"/>
                </a:lnTo>
                <a:lnTo>
                  <a:pt x="780" y="1080"/>
                </a:lnTo>
                <a:lnTo>
                  <a:pt x="780" y="1074"/>
                </a:lnTo>
                <a:lnTo>
                  <a:pt x="780" y="1068"/>
                </a:lnTo>
                <a:lnTo>
                  <a:pt x="774" y="1068"/>
                </a:lnTo>
                <a:lnTo>
                  <a:pt x="780" y="1068"/>
                </a:lnTo>
                <a:lnTo>
                  <a:pt x="774" y="1068"/>
                </a:lnTo>
                <a:lnTo>
                  <a:pt x="774" y="1062"/>
                </a:lnTo>
                <a:lnTo>
                  <a:pt x="774" y="1068"/>
                </a:lnTo>
                <a:lnTo>
                  <a:pt x="774" y="1062"/>
                </a:lnTo>
                <a:lnTo>
                  <a:pt x="768" y="1062"/>
                </a:lnTo>
                <a:lnTo>
                  <a:pt x="774" y="1062"/>
                </a:lnTo>
                <a:lnTo>
                  <a:pt x="768" y="1062"/>
                </a:lnTo>
                <a:lnTo>
                  <a:pt x="768" y="1056"/>
                </a:lnTo>
                <a:lnTo>
                  <a:pt x="774" y="1056"/>
                </a:lnTo>
                <a:lnTo>
                  <a:pt x="768" y="1056"/>
                </a:lnTo>
                <a:lnTo>
                  <a:pt x="774" y="1056"/>
                </a:lnTo>
                <a:lnTo>
                  <a:pt x="768" y="1056"/>
                </a:lnTo>
                <a:lnTo>
                  <a:pt x="774" y="1056"/>
                </a:lnTo>
                <a:lnTo>
                  <a:pt x="768" y="1056"/>
                </a:lnTo>
                <a:lnTo>
                  <a:pt x="774" y="1056"/>
                </a:lnTo>
                <a:lnTo>
                  <a:pt x="768" y="1056"/>
                </a:lnTo>
                <a:lnTo>
                  <a:pt x="774" y="1056"/>
                </a:lnTo>
                <a:lnTo>
                  <a:pt x="768" y="1056"/>
                </a:lnTo>
                <a:lnTo>
                  <a:pt x="774" y="1056"/>
                </a:lnTo>
                <a:lnTo>
                  <a:pt x="768" y="1056"/>
                </a:lnTo>
                <a:lnTo>
                  <a:pt x="774" y="1056"/>
                </a:lnTo>
                <a:lnTo>
                  <a:pt x="768" y="1056"/>
                </a:lnTo>
                <a:lnTo>
                  <a:pt x="774" y="1056"/>
                </a:lnTo>
                <a:lnTo>
                  <a:pt x="768" y="1056"/>
                </a:lnTo>
                <a:lnTo>
                  <a:pt x="768" y="1050"/>
                </a:lnTo>
                <a:lnTo>
                  <a:pt x="774" y="1050"/>
                </a:lnTo>
                <a:lnTo>
                  <a:pt x="768" y="1050"/>
                </a:lnTo>
                <a:lnTo>
                  <a:pt x="768" y="1056"/>
                </a:lnTo>
                <a:lnTo>
                  <a:pt x="768" y="1050"/>
                </a:lnTo>
                <a:lnTo>
                  <a:pt x="768" y="1056"/>
                </a:lnTo>
                <a:lnTo>
                  <a:pt x="768" y="1050"/>
                </a:lnTo>
                <a:lnTo>
                  <a:pt x="768" y="1056"/>
                </a:lnTo>
                <a:lnTo>
                  <a:pt x="768" y="1050"/>
                </a:lnTo>
                <a:lnTo>
                  <a:pt x="768" y="1056"/>
                </a:lnTo>
                <a:lnTo>
                  <a:pt x="768" y="1050"/>
                </a:lnTo>
                <a:lnTo>
                  <a:pt x="768" y="1056"/>
                </a:lnTo>
                <a:lnTo>
                  <a:pt x="768" y="1050"/>
                </a:lnTo>
                <a:lnTo>
                  <a:pt x="768" y="1056"/>
                </a:lnTo>
                <a:lnTo>
                  <a:pt x="768" y="1050"/>
                </a:lnTo>
                <a:lnTo>
                  <a:pt x="768" y="1044"/>
                </a:lnTo>
                <a:lnTo>
                  <a:pt x="768" y="1050"/>
                </a:lnTo>
                <a:lnTo>
                  <a:pt x="768" y="1044"/>
                </a:lnTo>
                <a:lnTo>
                  <a:pt x="768" y="1050"/>
                </a:lnTo>
                <a:lnTo>
                  <a:pt x="768" y="1044"/>
                </a:lnTo>
                <a:lnTo>
                  <a:pt x="768" y="1050"/>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8" y="1044"/>
                </a:lnTo>
                <a:lnTo>
                  <a:pt x="768" y="1038"/>
                </a:lnTo>
                <a:lnTo>
                  <a:pt x="762" y="1038"/>
                </a:lnTo>
                <a:lnTo>
                  <a:pt x="762" y="1032"/>
                </a:lnTo>
                <a:lnTo>
                  <a:pt x="756" y="1032"/>
                </a:lnTo>
                <a:lnTo>
                  <a:pt x="750" y="1032"/>
                </a:lnTo>
                <a:lnTo>
                  <a:pt x="750" y="1038"/>
                </a:lnTo>
                <a:lnTo>
                  <a:pt x="744" y="1038"/>
                </a:lnTo>
                <a:lnTo>
                  <a:pt x="744" y="1032"/>
                </a:lnTo>
                <a:lnTo>
                  <a:pt x="750" y="1032"/>
                </a:lnTo>
                <a:lnTo>
                  <a:pt x="744" y="1032"/>
                </a:lnTo>
                <a:lnTo>
                  <a:pt x="744" y="1038"/>
                </a:lnTo>
                <a:lnTo>
                  <a:pt x="750" y="1038"/>
                </a:lnTo>
                <a:lnTo>
                  <a:pt x="744" y="1038"/>
                </a:lnTo>
                <a:lnTo>
                  <a:pt x="750" y="1038"/>
                </a:lnTo>
                <a:lnTo>
                  <a:pt x="750" y="1032"/>
                </a:lnTo>
                <a:lnTo>
                  <a:pt x="744" y="1032"/>
                </a:lnTo>
                <a:lnTo>
                  <a:pt x="750" y="1032"/>
                </a:lnTo>
                <a:lnTo>
                  <a:pt x="744" y="1032"/>
                </a:lnTo>
                <a:lnTo>
                  <a:pt x="750" y="1032"/>
                </a:lnTo>
                <a:lnTo>
                  <a:pt x="744" y="1032"/>
                </a:lnTo>
                <a:lnTo>
                  <a:pt x="738" y="1032"/>
                </a:lnTo>
                <a:lnTo>
                  <a:pt x="744" y="1032"/>
                </a:lnTo>
                <a:lnTo>
                  <a:pt x="738" y="1032"/>
                </a:lnTo>
                <a:lnTo>
                  <a:pt x="744" y="1032"/>
                </a:lnTo>
                <a:lnTo>
                  <a:pt x="738" y="1032"/>
                </a:lnTo>
                <a:lnTo>
                  <a:pt x="744" y="1032"/>
                </a:lnTo>
                <a:lnTo>
                  <a:pt x="738" y="1032"/>
                </a:lnTo>
                <a:lnTo>
                  <a:pt x="738" y="1026"/>
                </a:lnTo>
                <a:lnTo>
                  <a:pt x="738" y="1032"/>
                </a:lnTo>
                <a:lnTo>
                  <a:pt x="738" y="1026"/>
                </a:lnTo>
                <a:lnTo>
                  <a:pt x="738" y="1032"/>
                </a:lnTo>
                <a:lnTo>
                  <a:pt x="738" y="1026"/>
                </a:lnTo>
                <a:lnTo>
                  <a:pt x="738" y="1032"/>
                </a:lnTo>
                <a:lnTo>
                  <a:pt x="738" y="1026"/>
                </a:lnTo>
                <a:lnTo>
                  <a:pt x="738" y="1032"/>
                </a:lnTo>
                <a:lnTo>
                  <a:pt x="738" y="1026"/>
                </a:lnTo>
                <a:lnTo>
                  <a:pt x="738" y="1032"/>
                </a:lnTo>
                <a:lnTo>
                  <a:pt x="738" y="1026"/>
                </a:lnTo>
                <a:lnTo>
                  <a:pt x="738" y="1032"/>
                </a:lnTo>
                <a:lnTo>
                  <a:pt x="738" y="1026"/>
                </a:lnTo>
                <a:lnTo>
                  <a:pt x="738" y="1032"/>
                </a:lnTo>
                <a:lnTo>
                  <a:pt x="732" y="1032"/>
                </a:lnTo>
                <a:lnTo>
                  <a:pt x="738" y="1032"/>
                </a:lnTo>
                <a:lnTo>
                  <a:pt x="732" y="1032"/>
                </a:lnTo>
                <a:lnTo>
                  <a:pt x="732" y="1026"/>
                </a:lnTo>
                <a:lnTo>
                  <a:pt x="732" y="1032"/>
                </a:lnTo>
                <a:lnTo>
                  <a:pt x="732" y="1026"/>
                </a:lnTo>
                <a:lnTo>
                  <a:pt x="732" y="1032"/>
                </a:lnTo>
                <a:lnTo>
                  <a:pt x="732" y="1026"/>
                </a:lnTo>
                <a:lnTo>
                  <a:pt x="732" y="1032"/>
                </a:lnTo>
                <a:lnTo>
                  <a:pt x="732" y="1026"/>
                </a:lnTo>
                <a:lnTo>
                  <a:pt x="732" y="1032"/>
                </a:lnTo>
                <a:lnTo>
                  <a:pt x="726" y="1032"/>
                </a:lnTo>
                <a:lnTo>
                  <a:pt x="726" y="1026"/>
                </a:lnTo>
                <a:lnTo>
                  <a:pt x="726" y="1032"/>
                </a:lnTo>
                <a:lnTo>
                  <a:pt x="720" y="1032"/>
                </a:lnTo>
                <a:lnTo>
                  <a:pt x="726" y="1032"/>
                </a:lnTo>
                <a:lnTo>
                  <a:pt x="720" y="1032"/>
                </a:lnTo>
                <a:lnTo>
                  <a:pt x="726" y="1032"/>
                </a:lnTo>
                <a:lnTo>
                  <a:pt x="720" y="1032"/>
                </a:lnTo>
                <a:lnTo>
                  <a:pt x="714" y="1032"/>
                </a:lnTo>
                <a:lnTo>
                  <a:pt x="708" y="1032"/>
                </a:lnTo>
                <a:lnTo>
                  <a:pt x="714" y="1032"/>
                </a:lnTo>
                <a:lnTo>
                  <a:pt x="714" y="1038"/>
                </a:lnTo>
                <a:lnTo>
                  <a:pt x="714" y="1032"/>
                </a:lnTo>
                <a:lnTo>
                  <a:pt x="714" y="1038"/>
                </a:lnTo>
                <a:lnTo>
                  <a:pt x="714" y="1032"/>
                </a:lnTo>
                <a:lnTo>
                  <a:pt x="714" y="1038"/>
                </a:lnTo>
                <a:lnTo>
                  <a:pt x="714" y="1032"/>
                </a:lnTo>
                <a:lnTo>
                  <a:pt x="714" y="1038"/>
                </a:lnTo>
                <a:lnTo>
                  <a:pt x="714" y="1032"/>
                </a:lnTo>
                <a:lnTo>
                  <a:pt x="714" y="1038"/>
                </a:lnTo>
                <a:lnTo>
                  <a:pt x="714" y="1032"/>
                </a:lnTo>
                <a:lnTo>
                  <a:pt x="714" y="1038"/>
                </a:lnTo>
                <a:lnTo>
                  <a:pt x="714" y="1032"/>
                </a:lnTo>
                <a:lnTo>
                  <a:pt x="714" y="1038"/>
                </a:lnTo>
                <a:lnTo>
                  <a:pt x="714" y="1032"/>
                </a:lnTo>
                <a:lnTo>
                  <a:pt x="714" y="1038"/>
                </a:lnTo>
                <a:lnTo>
                  <a:pt x="714" y="1032"/>
                </a:lnTo>
                <a:lnTo>
                  <a:pt x="714" y="1038"/>
                </a:lnTo>
                <a:lnTo>
                  <a:pt x="714" y="1032"/>
                </a:lnTo>
                <a:lnTo>
                  <a:pt x="714" y="1038"/>
                </a:lnTo>
                <a:lnTo>
                  <a:pt x="714" y="1044"/>
                </a:lnTo>
                <a:lnTo>
                  <a:pt x="714" y="1038"/>
                </a:lnTo>
                <a:lnTo>
                  <a:pt x="714" y="1044"/>
                </a:lnTo>
                <a:lnTo>
                  <a:pt x="714" y="1038"/>
                </a:lnTo>
                <a:lnTo>
                  <a:pt x="708" y="1038"/>
                </a:lnTo>
                <a:lnTo>
                  <a:pt x="708" y="1044"/>
                </a:lnTo>
                <a:lnTo>
                  <a:pt x="708" y="1038"/>
                </a:lnTo>
                <a:lnTo>
                  <a:pt x="708" y="1044"/>
                </a:lnTo>
                <a:lnTo>
                  <a:pt x="708" y="1038"/>
                </a:lnTo>
                <a:lnTo>
                  <a:pt x="708" y="1044"/>
                </a:lnTo>
                <a:lnTo>
                  <a:pt x="708" y="1038"/>
                </a:lnTo>
                <a:lnTo>
                  <a:pt x="702" y="1038"/>
                </a:lnTo>
                <a:lnTo>
                  <a:pt x="708" y="1038"/>
                </a:lnTo>
                <a:lnTo>
                  <a:pt x="702" y="1038"/>
                </a:lnTo>
                <a:lnTo>
                  <a:pt x="702" y="1044"/>
                </a:lnTo>
                <a:lnTo>
                  <a:pt x="702" y="1038"/>
                </a:lnTo>
                <a:lnTo>
                  <a:pt x="696" y="1038"/>
                </a:lnTo>
                <a:lnTo>
                  <a:pt x="702" y="1038"/>
                </a:lnTo>
                <a:lnTo>
                  <a:pt x="696" y="1038"/>
                </a:lnTo>
                <a:lnTo>
                  <a:pt x="702" y="1038"/>
                </a:lnTo>
                <a:lnTo>
                  <a:pt x="696" y="1038"/>
                </a:lnTo>
                <a:lnTo>
                  <a:pt x="696" y="1032"/>
                </a:lnTo>
                <a:lnTo>
                  <a:pt x="696" y="1038"/>
                </a:lnTo>
                <a:lnTo>
                  <a:pt x="696" y="1032"/>
                </a:lnTo>
                <a:lnTo>
                  <a:pt x="696" y="1038"/>
                </a:lnTo>
                <a:lnTo>
                  <a:pt x="690" y="1038"/>
                </a:lnTo>
                <a:lnTo>
                  <a:pt x="696" y="1038"/>
                </a:lnTo>
                <a:lnTo>
                  <a:pt x="690" y="1038"/>
                </a:lnTo>
                <a:lnTo>
                  <a:pt x="696" y="1038"/>
                </a:lnTo>
                <a:lnTo>
                  <a:pt x="690" y="1038"/>
                </a:lnTo>
                <a:lnTo>
                  <a:pt x="684" y="1038"/>
                </a:lnTo>
                <a:lnTo>
                  <a:pt x="678" y="1038"/>
                </a:lnTo>
                <a:lnTo>
                  <a:pt x="678" y="1032"/>
                </a:lnTo>
                <a:lnTo>
                  <a:pt x="678" y="1038"/>
                </a:lnTo>
                <a:lnTo>
                  <a:pt x="678" y="1032"/>
                </a:lnTo>
                <a:lnTo>
                  <a:pt x="678" y="1038"/>
                </a:lnTo>
                <a:lnTo>
                  <a:pt x="672" y="1038"/>
                </a:lnTo>
                <a:lnTo>
                  <a:pt x="672" y="1032"/>
                </a:lnTo>
                <a:lnTo>
                  <a:pt x="672" y="1038"/>
                </a:lnTo>
                <a:lnTo>
                  <a:pt x="672" y="1032"/>
                </a:lnTo>
                <a:lnTo>
                  <a:pt x="672" y="1038"/>
                </a:lnTo>
                <a:lnTo>
                  <a:pt x="666" y="1038"/>
                </a:lnTo>
                <a:lnTo>
                  <a:pt x="672" y="1038"/>
                </a:lnTo>
                <a:lnTo>
                  <a:pt x="672" y="1044"/>
                </a:lnTo>
                <a:lnTo>
                  <a:pt x="666" y="1044"/>
                </a:lnTo>
                <a:lnTo>
                  <a:pt x="672" y="1044"/>
                </a:lnTo>
                <a:lnTo>
                  <a:pt x="666" y="1044"/>
                </a:lnTo>
                <a:lnTo>
                  <a:pt x="672" y="1044"/>
                </a:lnTo>
                <a:lnTo>
                  <a:pt x="666" y="1044"/>
                </a:lnTo>
                <a:lnTo>
                  <a:pt x="672" y="1044"/>
                </a:lnTo>
                <a:lnTo>
                  <a:pt x="666" y="1044"/>
                </a:lnTo>
                <a:lnTo>
                  <a:pt x="672" y="1044"/>
                </a:lnTo>
                <a:lnTo>
                  <a:pt x="666" y="1044"/>
                </a:lnTo>
                <a:lnTo>
                  <a:pt x="660" y="1044"/>
                </a:lnTo>
                <a:lnTo>
                  <a:pt x="660" y="1050"/>
                </a:lnTo>
                <a:lnTo>
                  <a:pt x="660" y="1044"/>
                </a:lnTo>
                <a:lnTo>
                  <a:pt x="660" y="1050"/>
                </a:lnTo>
                <a:lnTo>
                  <a:pt x="660" y="1044"/>
                </a:lnTo>
                <a:lnTo>
                  <a:pt x="660" y="1050"/>
                </a:lnTo>
                <a:lnTo>
                  <a:pt x="660" y="1044"/>
                </a:lnTo>
                <a:lnTo>
                  <a:pt x="660" y="1050"/>
                </a:lnTo>
                <a:lnTo>
                  <a:pt x="660" y="1044"/>
                </a:lnTo>
                <a:lnTo>
                  <a:pt x="660" y="1050"/>
                </a:lnTo>
                <a:lnTo>
                  <a:pt x="660" y="1044"/>
                </a:lnTo>
                <a:lnTo>
                  <a:pt x="660" y="1050"/>
                </a:lnTo>
                <a:lnTo>
                  <a:pt x="660" y="1044"/>
                </a:lnTo>
                <a:lnTo>
                  <a:pt x="660" y="1050"/>
                </a:lnTo>
                <a:lnTo>
                  <a:pt x="660" y="1044"/>
                </a:lnTo>
                <a:lnTo>
                  <a:pt x="660" y="1050"/>
                </a:lnTo>
                <a:lnTo>
                  <a:pt x="654" y="1050"/>
                </a:lnTo>
                <a:lnTo>
                  <a:pt x="660" y="1050"/>
                </a:lnTo>
                <a:lnTo>
                  <a:pt x="654" y="1050"/>
                </a:lnTo>
                <a:lnTo>
                  <a:pt x="654" y="1056"/>
                </a:lnTo>
                <a:lnTo>
                  <a:pt x="654" y="1050"/>
                </a:lnTo>
                <a:lnTo>
                  <a:pt x="654" y="1056"/>
                </a:lnTo>
                <a:lnTo>
                  <a:pt x="654" y="1050"/>
                </a:lnTo>
                <a:lnTo>
                  <a:pt x="648" y="1050"/>
                </a:lnTo>
                <a:lnTo>
                  <a:pt x="648" y="1056"/>
                </a:lnTo>
                <a:lnTo>
                  <a:pt x="648" y="1050"/>
                </a:lnTo>
                <a:lnTo>
                  <a:pt x="648" y="1056"/>
                </a:lnTo>
                <a:lnTo>
                  <a:pt x="654" y="1056"/>
                </a:lnTo>
                <a:lnTo>
                  <a:pt x="648" y="1056"/>
                </a:lnTo>
                <a:lnTo>
                  <a:pt x="654" y="1056"/>
                </a:lnTo>
                <a:lnTo>
                  <a:pt x="648" y="1056"/>
                </a:lnTo>
                <a:lnTo>
                  <a:pt x="654" y="1056"/>
                </a:lnTo>
                <a:lnTo>
                  <a:pt x="648" y="1056"/>
                </a:lnTo>
                <a:lnTo>
                  <a:pt x="654" y="1056"/>
                </a:lnTo>
                <a:lnTo>
                  <a:pt x="648" y="1056"/>
                </a:lnTo>
                <a:lnTo>
                  <a:pt x="654" y="1056"/>
                </a:lnTo>
                <a:lnTo>
                  <a:pt x="648" y="1056"/>
                </a:lnTo>
                <a:lnTo>
                  <a:pt x="654" y="1056"/>
                </a:lnTo>
                <a:lnTo>
                  <a:pt x="648" y="1056"/>
                </a:lnTo>
                <a:lnTo>
                  <a:pt x="654" y="1056"/>
                </a:lnTo>
                <a:lnTo>
                  <a:pt x="648" y="1056"/>
                </a:lnTo>
                <a:lnTo>
                  <a:pt x="654" y="1056"/>
                </a:lnTo>
                <a:lnTo>
                  <a:pt x="648" y="1056"/>
                </a:lnTo>
                <a:lnTo>
                  <a:pt x="654" y="1056"/>
                </a:lnTo>
                <a:lnTo>
                  <a:pt x="648" y="1056"/>
                </a:lnTo>
                <a:lnTo>
                  <a:pt x="648" y="1062"/>
                </a:lnTo>
                <a:lnTo>
                  <a:pt x="648" y="1056"/>
                </a:lnTo>
                <a:lnTo>
                  <a:pt x="648" y="1062"/>
                </a:lnTo>
                <a:lnTo>
                  <a:pt x="654" y="1062"/>
                </a:lnTo>
                <a:lnTo>
                  <a:pt x="648" y="1062"/>
                </a:lnTo>
                <a:lnTo>
                  <a:pt x="654" y="1062"/>
                </a:lnTo>
                <a:lnTo>
                  <a:pt x="648" y="1062"/>
                </a:lnTo>
                <a:lnTo>
                  <a:pt x="654" y="1062"/>
                </a:lnTo>
                <a:lnTo>
                  <a:pt x="648" y="1062"/>
                </a:lnTo>
                <a:lnTo>
                  <a:pt x="654" y="1062"/>
                </a:lnTo>
                <a:lnTo>
                  <a:pt x="648" y="1062"/>
                </a:lnTo>
                <a:lnTo>
                  <a:pt x="654" y="1062"/>
                </a:lnTo>
                <a:lnTo>
                  <a:pt x="648" y="1062"/>
                </a:lnTo>
                <a:lnTo>
                  <a:pt x="654" y="1062"/>
                </a:lnTo>
                <a:lnTo>
                  <a:pt x="648" y="1062"/>
                </a:lnTo>
                <a:lnTo>
                  <a:pt x="654" y="1062"/>
                </a:lnTo>
                <a:lnTo>
                  <a:pt x="648" y="1062"/>
                </a:lnTo>
                <a:lnTo>
                  <a:pt x="654" y="1062"/>
                </a:lnTo>
                <a:lnTo>
                  <a:pt x="648" y="1062"/>
                </a:lnTo>
                <a:lnTo>
                  <a:pt x="654" y="1062"/>
                </a:lnTo>
                <a:lnTo>
                  <a:pt x="648" y="1062"/>
                </a:lnTo>
                <a:lnTo>
                  <a:pt x="654" y="1062"/>
                </a:lnTo>
                <a:lnTo>
                  <a:pt x="648" y="1062"/>
                </a:lnTo>
                <a:lnTo>
                  <a:pt x="654" y="1062"/>
                </a:lnTo>
                <a:lnTo>
                  <a:pt x="648" y="1062"/>
                </a:lnTo>
                <a:lnTo>
                  <a:pt x="654" y="1062"/>
                </a:lnTo>
                <a:lnTo>
                  <a:pt x="648" y="1062"/>
                </a:lnTo>
                <a:lnTo>
                  <a:pt x="654" y="1062"/>
                </a:lnTo>
                <a:lnTo>
                  <a:pt x="648" y="1062"/>
                </a:lnTo>
                <a:lnTo>
                  <a:pt x="654" y="1062"/>
                </a:lnTo>
                <a:lnTo>
                  <a:pt x="654" y="1068"/>
                </a:lnTo>
                <a:lnTo>
                  <a:pt x="654" y="1062"/>
                </a:lnTo>
                <a:lnTo>
                  <a:pt x="654" y="1068"/>
                </a:lnTo>
                <a:lnTo>
                  <a:pt x="654" y="1062"/>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54" y="1068"/>
                </a:lnTo>
                <a:lnTo>
                  <a:pt x="648" y="1068"/>
                </a:lnTo>
                <a:lnTo>
                  <a:pt x="642" y="1068"/>
                </a:lnTo>
                <a:lnTo>
                  <a:pt x="636" y="1068"/>
                </a:lnTo>
                <a:lnTo>
                  <a:pt x="636" y="1062"/>
                </a:lnTo>
                <a:lnTo>
                  <a:pt x="636" y="1056"/>
                </a:lnTo>
                <a:lnTo>
                  <a:pt x="630" y="1056"/>
                </a:lnTo>
                <a:lnTo>
                  <a:pt x="630" y="1050"/>
                </a:lnTo>
                <a:lnTo>
                  <a:pt x="630" y="1044"/>
                </a:lnTo>
                <a:lnTo>
                  <a:pt x="624" y="1044"/>
                </a:lnTo>
                <a:lnTo>
                  <a:pt x="624" y="1038"/>
                </a:lnTo>
                <a:lnTo>
                  <a:pt x="618" y="1038"/>
                </a:lnTo>
                <a:lnTo>
                  <a:pt x="612" y="1038"/>
                </a:lnTo>
                <a:lnTo>
                  <a:pt x="612" y="1032"/>
                </a:lnTo>
                <a:lnTo>
                  <a:pt x="612" y="1038"/>
                </a:lnTo>
                <a:lnTo>
                  <a:pt x="606" y="1038"/>
                </a:lnTo>
                <a:lnTo>
                  <a:pt x="606" y="1044"/>
                </a:lnTo>
                <a:lnTo>
                  <a:pt x="600" y="1044"/>
                </a:lnTo>
                <a:lnTo>
                  <a:pt x="600" y="1038"/>
                </a:lnTo>
                <a:lnTo>
                  <a:pt x="594" y="1038"/>
                </a:lnTo>
                <a:lnTo>
                  <a:pt x="594" y="1032"/>
                </a:lnTo>
                <a:lnTo>
                  <a:pt x="594" y="1026"/>
                </a:lnTo>
                <a:lnTo>
                  <a:pt x="588" y="1026"/>
                </a:lnTo>
                <a:lnTo>
                  <a:pt x="588" y="1020"/>
                </a:lnTo>
                <a:lnTo>
                  <a:pt x="582" y="1020"/>
                </a:lnTo>
                <a:lnTo>
                  <a:pt x="582" y="1014"/>
                </a:lnTo>
                <a:lnTo>
                  <a:pt x="582" y="1020"/>
                </a:lnTo>
                <a:lnTo>
                  <a:pt x="576" y="1020"/>
                </a:lnTo>
                <a:lnTo>
                  <a:pt x="576" y="1014"/>
                </a:lnTo>
                <a:lnTo>
                  <a:pt x="570" y="1014"/>
                </a:lnTo>
                <a:lnTo>
                  <a:pt x="564" y="1014"/>
                </a:lnTo>
                <a:lnTo>
                  <a:pt x="564" y="1020"/>
                </a:lnTo>
                <a:lnTo>
                  <a:pt x="558" y="1020"/>
                </a:lnTo>
                <a:lnTo>
                  <a:pt x="552" y="1020"/>
                </a:lnTo>
                <a:lnTo>
                  <a:pt x="546" y="1020"/>
                </a:lnTo>
                <a:lnTo>
                  <a:pt x="540" y="1020"/>
                </a:lnTo>
                <a:lnTo>
                  <a:pt x="534" y="1020"/>
                </a:lnTo>
                <a:lnTo>
                  <a:pt x="534" y="1014"/>
                </a:lnTo>
                <a:lnTo>
                  <a:pt x="528" y="1014"/>
                </a:lnTo>
                <a:lnTo>
                  <a:pt x="522" y="1014"/>
                </a:lnTo>
                <a:lnTo>
                  <a:pt x="516" y="1014"/>
                </a:lnTo>
                <a:lnTo>
                  <a:pt x="516" y="1008"/>
                </a:lnTo>
                <a:lnTo>
                  <a:pt x="510" y="1008"/>
                </a:lnTo>
                <a:lnTo>
                  <a:pt x="516" y="1008"/>
                </a:lnTo>
                <a:lnTo>
                  <a:pt x="510" y="1008"/>
                </a:lnTo>
                <a:lnTo>
                  <a:pt x="504" y="1008"/>
                </a:lnTo>
                <a:lnTo>
                  <a:pt x="498" y="1008"/>
                </a:lnTo>
                <a:lnTo>
                  <a:pt x="492" y="1008"/>
                </a:lnTo>
                <a:lnTo>
                  <a:pt x="492" y="1002"/>
                </a:lnTo>
                <a:lnTo>
                  <a:pt x="486" y="1002"/>
                </a:lnTo>
                <a:lnTo>
                  <a:pt x="486" y="996"/>
                </a:lnTo>
                <a:lnTo>
                  <a:pt x="480" y="996"/>
                </a:lnTo>
                <a:lnTo>
                  <a:pt x="474" y="996"/>
                </a:lnTo>
                <a:lnTo>
                  <a:pt x="474" y="990"/>
                </a:lnTo>
                <a:lnTo>
                  <a:pt x="468" y="990"/>
                </a:lnTo>
                <a:lnTo>
                  <a:pt x="468" y="984"/>
                </a:lnTo>
                <a:lnTo>
                  <a:pt x="462" y="984"/>
                </a:lnTo>
                <a:lnTo>
                  <a:pt x="468" y="984"/>
                </a:lnTo>
                <a:lnTo>
                  <a:pt x="462" y="984"/>
                </a:lnTo>
                <a:lnTo>
                  <a:pt x="462" y="978"/>
                </a:lnTo>
                <a:lnTo>
                  <a:pt x="456" y="978"/>
                </a:lnTo>
                <a:lnTo>
                  <a:pt x="456" y="972"/>
                </a:lnTo>
                <a:lnTo>
                  <a:pt x="456" y="966"/>
                </a:lnTo>
                <a:lnTo>
                  <a:pt x="450" y="966"/>
                </a:lnTo>
                <a:lnTo>
                  <a:pt x="450" y="960"/>
                </a:lnTo>
                <a:lnTo>
                  <a:pt x="456" y="960"/>
                </a:lnTo>
                <a:lnTo>
                  <a:pt x="450" y="960"/>
                </a:lnTo>
                <a:lnTo>
                  <a:pt x="456" y="960"/>
                </a:lnTo>
                <a:lnTo>
                  <a:pt x="450" y="960"/>
                </a:lnTo>
                <a:lnTo>
                  <a:pt x="456" y="960"/>
                </a:lnTo>
                <a:lnTo>
                  <a:pt x="450" y="960"/>
                </a:lnTo>
                <a:lnTo>
                  <a:pt x="450" y="954"/>
                </a:lnTo>
                <a:lnTo>
                  <a:pt x="456" y="954"/>
                </a:lnTo>
                <a:lnTo>
                  <a:pt x="450" y="954"/>
                </a:lnTo>
                <a:lnTo>
                  <a:pt x="456" y="954"/>
                </a:lnTo>
                <a:lnTo>
                  <a:pt x="450" y="954"/>
                </a:lnTo>
                <a:lnTo>
                  <a:pt x="456" y="954"/>
                </a:lnTo>
                <a:lnTo>
                  <a:pt x="450" y="954"/>
                </a:lnTo>
                <a:lnTo>
                  <a:pt x="456" y="954"/>
                </a:lnTo>
                <a:lnTo>
                  <a:pt x="450" y="954"/>
                </a:lnTo>
                <a:lnTo>
                  <a:pt x="456" y="954"/>
                </a:lnTo>
                <a:lnTo>
                  <a:pt x="450" y="954"/>
                </a:lnTo>
                <a:lnTo>
                  <a:pt x="450" y="960"/>
                </a:lnTo>
                <a:lnTo>
                  <a:pt x="450" y="954"/>
                </a:lnTo>
                <a:lnTo>
                  <a:pt x="444" y="954"/>
                </a:lnTo>
                <a:lnTo>
                  <a:pt x="450" y="954"/>
                </a:lnTo>
                <a:lnTo>
                  <a:pt x="444" y="954"/>
                </a:lnTo>
                <a:lnTo>
                  <a:pt x="444" y="948"/>
                </a:lnTo>
                <a:lnTo>
                  <a:pt x="444" y="942"/>
                </a:lnTo>
                <a:lnTo>
                  <a:pt x="438" y="942"/>
                </a:lnTo>
                <a:lnTo>
                  <a:pt x="438" y="936"/>
                </a:lnTo>
                <a:lnTo>
                  <a:pt x="438" y="930"/>
                </a:lnTo>
                <a:lnTo>
                  <a:pt x="438" y="924"/>
                </a:lnTo>
                <a:lnTo>
                  <a:pt x="438" y="918"/>
                </a:lnTo>
                <a:lnTo>
                  <a:pt x="438" y="912"/>
                </a:lnTo>
                <a:lnTo>
                  <a:pt x="438" y="906"/>
                </a:lnTo>
                <a:lnTo>
                  <a:pt x="432" y="906"/>
                </a:lnTo>
                <a:lnTo>
                  <a:pt x="438" y="906"/>
                </a:lnTo>
                <a:lnTo>
                  <a:pt x="432" y="906"/>
                </a:lnTo>
                <a:lnTo>
                  <a:pt x="438" y="906"/>
                </a:lnTo>
                <a:lnTo>
                  <a:pt x="438" y="900"/>
                </a:lnTo>
                <a:lnTo>
                  <a:pt x="438" y="894"/>
                </a:lnTo>
                <a:lnTo>
                  <a:pt x="438" y="888"/>
                </a:lnTo>
                <a:lnTo>
                  <a:pt x="438" y="882"/>
                </a:lnTo>
                <a:lnTo>
                  <a:pt x="438" y="876"/>
                </a:lnTo>
                <a:lnTo>
                  <a:pt x="438" y="870"/>
                </a:lnTo>
                <a:lnTo>
                  <a:pt x="444" y="870"/>
                </a:lnTo>
                <a:lnTo>
                  <a:pt x="438" y="870"/>
                </a:lnTo>
                <a:lnTo>
                  <a:pt x="444" y="870"/>
                </a:lnTo>
                <a:lnTo>
                  <a:pt x="444" y="864"/>
                </a:lnTo>
                <a:lnTo>
                  <a:pt x="444" y="870"/>
                </a:lnTo>
                <a:lnTo>
                  <a:pt x="438" y="870"/>
                </a:lnTo>
                <a:lnTo>
                  <a:pt x="438" y="864"/>
                </a:lnTo>
                <a:lnTo>
                  <a:pt x="438" y="870"/>
                </a:lnTo>
                <a:lnTo>
                  <a:pt x="438" y="864"/>
                </a:lnTo>
                <a:lnTo>
                  <a:pt x="438" y="870"/>
                </a:lnTo>
                <a:lnTo>
                  <a:pt x="438" y="864"/>
                </a:lnTo>
                <a:lnTo>
                  <a:pt x="438" y="858"/>
                </a:lnTo>
                <a:lnTo>
                  <a:pt x="438" y="852"/>
                </a:lnTo>
                <a:lnTo>
                  <a:pt x="438" y="846"/>
                </a:lnTo>
                <a:lnTo>
                  <a:pt x="432" y="846"/>
                </a:lnTo>
                <a:lnTo>
                  <a:pt x="432" y="840"/>
                </a:lnTo>
                <a:lnTo>
                  <a:pt x="438" y="840"/>
                </a:lnTo>
                <a:lnTo>
                  <a:pt x="438" y="846"/>
                </a:lnTo>
                <a:lnTo>
                  <a:pt x="444" y="846"/>
                </a:lnTo>
                <a:lnTo>
                  <a:pt x="450" y="846"/>
                </a:lnTo>
                <a:lnTo>
                  <a:pt x="450" y="852"/>
                </a:lnTo>
                <a:lnTo>
                  <a:pt x="450" y="846"/>
                </a:lnTo>
                <a:lnTo>
                  <a:pt x="450" y="852"/>
                </a:lnTo>
                <a:lnTo>
                  <a:pt x="450" y="846"/>
                </a:lnTo>
                <a:lnTo>
                  <a:pt x="450" y="852"/>
                </a:lnTo>
                <a:lnTo>
                  <a:pt x="444" y="852"/>
                </a:lnTo>
                <a:lnTo>
                  <a:pt x="450" y="852"/>
                </a:lnTo>
                <a:lnTo>
                  <a:pt x="444" y="852"/>
                </a:lnTo>
                <a:lnTo>
                  <a:pt x="450" y="852"/>
                </a:lnTo>
                <a:lnTo>
                  <a:pt x="450" y="846"/>
                </a:lnTo>
                <a:lnTo>
                  <a:pt x="450" y="852"/>
                </a:lnTo>
                <a:lnTo>
                  <a:pt x="450" y="846"/>
                </a:lnTo>
                <a:lnTo>
                  <a:pt x="450" y="852"/>
                </a:lnTo>
                <a:lnTo>
                  <a:pt x="450" y="858"/>
                </a:lnTo>
                <a:lnTo>
                  <a:pt x="450" y="852"/>
                </a:lnTo>
                <a:lnTo>
                  <a:pt x="450" y="858"/>
                </a:lnTo>
                <a:lnTo>
                  <a:pt x="450" y="852"/>
                </a:lnTo>
                <a:lnTo>
                  <a:pt x="450" y="858"/>
                </a:lnTo>
                <a:lnTo>
                  <a:pt x="444" y="858"/>
                </a:lnTo>
                <a:lnTo>
                  <a:pt x="450" y="858"/>
                </a:lnTo>
                <a:lnTo>
                  <a:pt x="444" y="858"/>
                </a:lnTo>
                <a:lnTo>
                  <a:pt x="450" y="858"/>
                </a:lnTo>
                <a:lnTo>
                  <a:pt x="444" y="858"/>
                </a:lnTo>
                <a:lnTo>
                  <a:pt x="450" y="858"/>
                </a:lnTo>
                <a:lnTo>
                  <a:pt x="450" y="852"/>
                </a:lnTo>
                <a:lnTo>
                  <a:pt x="450" y="858"/>
                </a:lnTo>
                <a:lnTo>
                  <a:pt x="450" y="852"/>
                </a:lnTo>
                <a:lnTo>
                  <a:pt x="456" y="852"/>
                </a:lnTo>
                <a:lnTo>
                  <a:pt x="450" y="852"/>
                </a:lnTo>
                <a:lnTo>
                  <a:pt x="456" y="852"/>
                </a:lnTo>
                <a:lnTo>
                  <a:pt x="450" y="852"/>
                </a:lnTo>
                <a:lnTo>
                  <a:pt x="456" y="852"/>
                </a:lnTo>
                <a:lnTo>
                  <a:pt x="450" y="852"/>
                </a:lnTo>
                <a:lnTo>
                  <a:pt x="456" y="852"/>
                </a:lnTo>
                <a:lnTo>
                  <a:pt x="450" y="852"/>
                </a:lnTo>
                <a:lnTo>
                  <a:pt x="450" y="846"/>
                </a:lnTo>
                <a:lnTo>
                  <a:pt x="456" y="846"/>
                </a:lnTo>
                <a:lnTo>
                  <a:pt x="450" y="846"/>
                </a:lnTo>
                <a:lnTo>
                  <a:pt x="450" y="840"/>
                </a:lnTo>
                <a:lnTo>
                  <a:pt x="450" y="834"/>
                </a:lnTo>
                <a:lnTo>
                  <a:pt x="444" y="834"/>
                </a:lnTo>
                <a:lnTo>
                  <a:pt x="450" y="834"/>
                </a:lnTo>
                <a:lnTo>
                  <a:pt x="444" y="834"/>
                </a:lnTo>
                <a:lnTo>
                  <a:pt x="450" y="834"/>
                </a:lnTo>
                <a:lnTo>
                  <a:pt x="444" y="834"/>
                </a:lnTo>
                <a:lnTo>
                  <a:pt x="450" y="834"/>
                </a:lnTo>
                <a:lnTo>
                  <a:pt x="456" y="834"/>
                </a:lnTo>
                <a:lnTo>
                  <a:pt x="456" y="828"/>
                </a:lnTo>
                <a:lnTo>
                  <a:pt x="462" y="828"/>
                </a:lnTo>
                <a:lnTo>
                  <a:pt x="456" y="828"/>
                </a:lnTo>
                <a:lnTo>
                  <a:pt x="456" y="834"/>
                </a:lnTo>
                <a:lnTo>
                  <a:pt x="456" y="828"/>
                </a:lnTo>
                <a:lnTo>
                  <a:pt x="456" y="834"/>
                </a:lnTo>
                <a:lnTo>
                  <a:pt x="456" y="828"/>
                </a:lnTo>
                <a:lnTo>
                  <a:pt x="456" y="834"/>
                </a:lnTo>
                <a:lnTo>
                  <a:pt x="456" y="828"/>
                </a:lnTo>
                <a:lnTo>
                  <a:pt x="456" y="834"/>
                </a:lnTo>
                <a:lnTo>
                  <a:pt x="456" y="828"/>
                </a:lnTo>
                <a:lnTo>
                  <a:pt x="456" y="834"/>
                </a:lnTo>
                <a:lnTo>
                  <a:pt x="456" y="828"/>
                </a:lnTo>
                <a:lnTo>
                  <a:pt x="456" y="834"/>
                </a:lnTo>
                <a:lnTo>
                  <a:pt x="450" y="834"/>
                </a:lnTo>
                <a:lnTo>
                  <a:pt x="456" y="834"/>
                </a:lnTo>
                <a:lnTo>
                  <a:pt x="450" y="834"/>
                </a:lnTo>
                <a:lnTo>
                  <a:pt x="450" y="828"/>
                </a:lnTo>
                <a:lnTo>
                  <a:pt x="456" y="828"/>
                </a:lnTo>
                <a:lnTo>
                  <a:pt x="450" y="828"/>
                </a:lnTo>
                <a:lnTo>
                  <a:pt x="450" y="834"/>
                </a:lnTo>
                <a:lnTo>
                  <a:pt x="450" y="828"/>
                </a:lnTo>
                <a:lnTo>
                  <a:pt x="450" y="834"/>
                </a:lnTo>
                <a:lnTo>
                  <a:pt x="444" y="834"/>
                </a:lnTo>
                <a:lnTo>
                  <a:pt x="444" y="828"/>
                </a:lnTo>
                <a:lnTo>
                  <a:pt x="444" y="834"/>
                </a:lnTo>
                <a:lnTo>
                  <a:pt x="444" y="828"/>
                </a:lnTo>
                <a:lnTo>
                  <a:pt x="444" y="834"/>
                </a:lnTo>
                <a:lnTo>
                  <a:pt x="450" y="834"/>
                </a:lnTo>
                <a:lnTo>
                  <a:pt x="450" y="828"/>
                </a:lnTo>
                <a:lnTo>
                  <a:pt x="450" y="834"/>
                </a:lnTo>
                <a:lnTo>
                  <a:pt x="444" y="834"/>
                </a:lnTo>
                <a:lnTo>
                  <a:pt x="444" y="828"/>
                </a:lnTo>
                <a:lnTo>
                  <a:pt x="444" y="834"/>
                </a:lnTo>
                <a:lnTo>
                  <a:pt x="444" y="828"/>
                </a:lnTo>
                <a:lnTo>
                  <a:pt x="444" y="834"/>
                </a:lnTo>
                <a:lnTo>
                  <a:pt x="444" y="828"/>
                </a:lnTo>
                <a:lnTo>
                  <a:pt x="444" y="834"/>
                </a:lnTo>
                <a:lnTo>
                  <a:pt x="444" y="828"/>
                </a:lnTo>
                <a:lnTo>
                  <a:pt x="444" y="834"/>
                </a:lnTo>
                <a:lnTo>
                  <a:pt x="444" y="828"/>
                </a:lnTo>
                <a:lnTo>
                  <a:pt x="438" y="828"/>
                </a:lnTo>
                <a:lnTo>
                  <a:pt x="444" y="828"/>
                </a:lnTo>
                <a:lnTo>
                  <a:pt x="438" y="828"/>
                </a:lnTo>
                <a:lnTo>
                  <a:pt x="444" y="828"/>
                </a:lnTo>
                <a:lnTo>
                  <a:pt x="438" y="828"/>
                </a:lnTo>
                <a:lnTo>
                  <a:pt x="444" y="828"/>
                </a:lnTo>
                <a:lnTo>
                  <a:pt x="438" y="828"/>
                </a:lnTo>
                <a:lnTo>
                  <a:pt x="444" y="828"/>
                </a:lnTo>
                <a:lnTo>
                  <a:pt x="438" y="828"/>
                </a:lnTo>
                <a:lnTo>
                  <a:pt x="438" y="822"/>
                </a:lnTo>
                <a:lnTo>
                  <a:pt x="444" y="822"/>
                </a:lnTo>
                <a:lnTo>
                  <a:pt x="438" y="822"/>
                </a:lnTo>
                <a:lnTo>
                  <a:pt x="444" y="822"/>
                </a:lnTo>
                <a:lnTo>
                  <a:pt x="438" y="822"/>
                </a:lnTo>
                <a:lnTo>
                  <a:pt x="444" y="822"/>
                </a:lnTo>
                <a:lnTo>
                  <a:pt x="438" y="822"/>
                </a:lnTo>
                <a:lnTo>
                  <a:pt x="444" y="822"/>
                </a:lnTo>
                <a:lnTo>
                  <a:pt x="438" y="822"/>
                </a:lnTo>
                <a:lnTo>
                  <a:pt x="444" y="822"/>
                </a:lnTo>
                <a:lnTo>
                  <a:pt x="438" y="822"/>
                </a:lnTo>
                <a:lnTo>
                  <a:pt x="444" y="822"/>
                </a:lnTo>
                <a:lnTo>
                  <a:pt x="438" y="822"/>
                </a:lnTo>
                <a:lnTo>
                  <a:pt x="444" y="822"/>
                </a:lnTo>
                <a:lnTo>
                  <a:pt x="438" y="822"/>
                </a:lnTo>
                <a:lnTo>
                  <a:pt x="444" y="822"/>
                </a:lnTo>
                <a:lnTo>
                  <a:pt x="438" y="822"/>
                </a:lnTo>
                <a:lnTo>
                  <a:pt x="438" y="828"/>
                </a:lnTo>
                <a:lnTo>
                  <a:pt x="438" y="822"/>
                </a:lnTo>
                <a:lnTo>
                  <a:pt x="432" y="822"/>
                </a:lnTo>
                <a:lnTo>
                  <a:pt x="432" y="828"/>
                </a:lnTo>
                <a:lnTo>
                  <a:pt x="432" y="822"/>
                </a:lnTo>
                <a:lnTo>
                  <a:pt x="432" y="816"/>
                </a:lnTo>
                <a:lnTo>
                  <a:pt x="438" y="816"/>
                </a:lnTo>
                <a:lnTo>
                  <a:pt x="432" y="816"/>
                </a:lnTo>
                <a:lnTo>
                  <a:pt x="432" y="810"/>
                </a:lnTo>
                <a:lnTo>
                  <a:pt x="438" y="810"/>
                </a:lnTo>
                <a:lnTo>
                  <a:pt x="432" y="810"/>
                </a:lnTo>
                <a:lnTo>
                  <a:pt x="432" y="804"/>
                </a:lnTo>
                <a:lnTo>
                  <a:pt x="432" y="810"/>
                </a:lnTo>
                <a:lnTo>
                  <a:pt x="432" y="816"/>
                </a:lnTo>
                <a:lnTo>
                  <a:pt x="426" y="816"/>
                </a:lnTo>
                <a:lnTo>
                  <a:pt x="432" y="816"/>
                </a:lnTo>
                <a:lnTo>
                  <a:pt x="426" y="816"/>
                </a:lnTo>
                <a:lnTo>
                  <a:pt x="420" y="816"/>
                </a:lnTo>
                <a:lnTo>
                  <a:pt x="426" y="816"/>
                </a:lnTo>
                <a:lnTo>
                  <a:pt x="420" y="816"/>
                </a:lnTo>
                <a:lnTo>
                  <a:pt x="426" y="816"/>
                </a:lnTo>
                <a:lnTo>
                  <a:pt x="420" y="816"/>
                </a:lnTo>
                <a:lnTo>
                  <a:pt x="426" y="816"/>
                </a:lnTo>
                <a:lnTo>
                  <a:pt x="426" y="810"/>
                </a:lnTo>
                <a:lnTo>
                  <a:pt x="426" y="816"/>
                </a:lnTo>
                <a:lnTo>
                  <a:pt x="420" y="816"/>
                </a:lnTo>
                <a:lnTo>
                  <a:pt x="420" y="810"/>
                </a:lnTo>
                <a:lnTo>
                  <a:pt x="426" y="810"/>
                </a:lnTo>
                <a:lnTo>
                  <a:pt x="420" y="810"/>
                </a:lnTo>
                <a:lnTo>
                  <a:pt x="414" y="810"/>
                </a:lnTo>
                <a:lnTo>
                  <a:pt x="420" y="810"/>
                </a:lnTo>
                <a:lnTo>
                  <a:pt x="414" y="810"/>
                </a:lnTo>
                <a:lnTo>
                  <a:pt x="408" y="810"/>
                </a:lnTo>
                <a:lnTo>
                  <a:pt x="414" y="810"/>
                </a:lnTo>
                <a:lnTo>
                  <a:pt x="420" y="810"/>
                </a:lnTo>
                <a:lnTo>
                  <a:pt x="414" y="810"/>
                </a:lnTo>
                <a:lnTo>
                  <a:pt x="420" y="810"/>
                </a:lnTo>
                <a:lnTo>
                  <a:pt x="414" y="810"/>
                </a:lnTo>
                <a:lnTo>
                  <a:pt x="420" y="810"/>
                </a:lnTo>
                <a:lnTo>
                  <a:pt x="414" y="810"/>
                </a:lnTo>
                <a:lnTo>
                  <a:pt x="408" y="810"/>
                </a:lnTo>
                <a:lnTo>
                  <a:pt x="414" y="810"/>
                </a:lnTo>
                <a:lnTo>
                  <a:pt x="408" y="810"/>
                </a:lnTo>
                <a:lnTo>
                  <a:pt x="414" y="810"/>
                </a:lnTo>
                <a:lnTo>
                  <a:pt x="408" y="810"/>
                </a:lnTo>
                <a:lnTo>
                  <a:pt x="414" y="810"/>
                </a:lnTo>
                <a:lnTo>
                  <a:pt x="408" y="810"/>
                </a:lnTo>
                <a:lnTo>
                  <a:pt x="408" y="804"/>
                </a:lnTo>
                <a:lnTo>
                  <a:pt x="414" y="804"/>
                </a:lnTo>
                <a:lnTo>
                  <a:pt x="414" y="810"/>
                </a:lnTo>
                <a:lnTo>
                  <a:pt x="414" y="804"/>
                </a:lnTo>
                <a:lnTo>
                  <a:pt x="414" y="810"/>
                </a:lnTo>
                <a:lnTo>
                  <a:pt x="414" y="804"/>
                </a:lnTo>
                <a:lnTo>
                  <a:pt x="408" y="804"/>
                </a:lnTo>
                <a:lnTo>
                  <a:pt x="414" y="804"/>
                </a:lnTo>
                <a:lnTo>
                  <a:pt x="408" y="804"/>
                </a:lnTo>
                <a:lnTo>
                  <a:pt x="414" y="804"/>
                </a:lnTo>
                <a:lnTo>
                  <a:pt x="408" y="804"/>
                </a:lnTo>
                <a:lnTo>
                  <a:pt x="414" y="804"/>
                </a:lnTo>
                <a:lnTo>
                  <a:pt x="408" y="804"/>
                </a:lnTo>
                <a:lnTo>
                  <a:pt x="414" y="804"/>
                </a:lnTo>
                <a:lnTo>
                  <a:pt x="408" y="804"/>
                </a:lnTo>
                <a:lnTo>
                  <a:pt x="414" y="804"/>
                </a:lnTo>
                <a:lnTo>
                  <a:pt x="408" y="804"/>
                </a:lnTo>
                <a:lnTo>
                  <a:pt x="414" y="804"/>
                </a:lnTo>
                <a:lnTo>
                  <a:pt x="420" y="804"/>
                </a:lnTo>
                <a:lnTo>
                  <a:pt x="420" y="798"/>
                </a:lnTo>
                <a:lnTo>
                  <a:pt x="420" y="804"/>
                </a:lnTo>
                <a:lnTo>
                  <a:pt x="414" y="804"/>
                </a:lnTo>
                <a:lnTo>
                  <a:pt x="414" y="798"/>
                </a:lnTo>
                <a:lnTo>
                  <a:pt x="414" y="804"/>
                </a:lnTo>
                <a:lnTo>
                  <a:pt x="414" y="798"/>
                </a:lnTo>
                <a:lnTo>
                  <a:pt x="414" y="804"/>
                </a:lnTo>
                <a:lnTo>
                  <a:pt x="408" y="804"/>
                </a:lnTo>
                <a:lnTo>
                  <a:pt x="408" y="798"/>
                </a:lnTo>
                <a:lnTo>
                  <a:pt x="408" y="804"/>
                </a:lnTo>
                <a:lnTo>
                  <a:pt x="408" y="798"/>
                </a:lnTo>
                <a:lnTo>
                  <a:pt x="408" y="804"/>
                </a:lnTo>
                <a:lnTo>
                  <a:pt x="414" y="804"/>
                </a:lnTo>
                <a:lnTo>
                  <a:pt x="408" y="804"/>
                </a:lnTo>
                <a:lnTo>
                  <a:pt x="408" y="798"/>
                </a:lnTo>
                <a:lnTo>
                  <a:pt x="414" y="798"/>
                </a:lnTo>
                <a:lnTo>
                  <a:pt x="408" y="798"/>
                </a:lnTo>
                <a:lnTo>
                  <a:pt x="414" y="798"/>
                </a:lnTo>
                <a:lnTo>
                  <a:pt x="414" y="792"/>
                </a:lnTo>
                <a:lnTo>
                  <a:pt x="414" y="798"/>
                </a:lnTo>
                <a:lnTo>
                  <a:pt x="420" y="798"/>
                </a:lnTo>
                <a:lnTo>
                  <a:pt x="414" y="798"/>
                </a:lnTo>
                <a:lnTo>
                  <a:pt x="414" y="792"/>
                </a:lnTo>
                <a:lnTo>
                  <a:pt x="420" y="792"/>
                </a:lnTo>
                <a:lnTo>
                  <a:pt x="414" y="792"/>
                </a:lnTo>
                <a:lnTo>
                  <a:pt x="414" y="786"/>
                </a:lnTo>
                <a:lnTo>
                  <a:pt x="414" y="792"/>
                </a:lnTo>
                <a:lnTo>
                  <a:pt x="408" y="792"/>
                </a:lnTo>
                <a:lnTo>
                  <a:pt x="414" y="792"/>
                </a:lnTo>
                <a:lnTo>
                  <a:pt x="408" y="792"/>
                </a:lnTo>
                <a:lnTo>
                  <a:pt x="414" y="792"/>
                </a:lnTo>
                <a:lnTo>
                  <a:pt x="408" y="792"/>
                </a:lnTo>
                <a:lnTo>
                  <a:pt x="408" y="786"/>
                </a:lnTo>
                <a:lnTo>
                  <a:pt x="408" y="792"/>
                </a:lnTo>
                <a:lnTo>
                  <a:pt x="402" y="792"/>
                </a:lnTo>
                <a:lnTo>
                  <a:pt x="408" y="792"/>
                </a:lnTo>
                <a:lnTo>
                  <a:pt x="408" y="786"/>
                </a:lnTo>
                <a:lnTo>
                  <a:pt x="402" y="786"/>
                </a:lnTo>
                <a:lnTo>
                  <a:pt x="402" y="780"/>
                </a:lnTo>
                <a:lnTo>
                  <a:pt x="402" y="786"/>
                </a:lnTo>
                <a:lnTo>
                  <a:pt x="402" y="780"/>
                </a:lnTo>
                <a:lnTo>
                  <a:pt x="402" y="774"/>
                </a:lnTo>
                <a:lnTo>
                  <a:pt x="402" y="780"/>
                </a:lnTo>
                <a:lnTo>
                  <a:pt x="402" y="774"/>
                </a:lnTo>
                <a:lnTo>
                  <a:pt x="402" y="780"/>
                </a:lnTo>
                <a:lnTo>
                  <a:pt x="408" y="780"/>
                </a:lnTo>
                <a:lnTo>
                  <a:pt x="408" y="786"/>
                </a:lnTo>
                <a:lnTo>
                  <a:pt x="408" y="780"/>
                </a:lnTo>
                <a:lnTo>
                  <a:pt x="402" y="780"/>
                </a:lnTo>
                <a:lnTo>
                  <a:pt x="402" y="774"/>
                </a:lnTo>
                <a:lnTo>
                  <a:pt x="402" y="768"/>
                </a:lnTo>
                <a:lnTo>
                  <a:pt x="402" y="774"/>
                </a:lnTo>
                <a:lnTo>
                  <a:pt x="396" y="774"/>
                </a:lnTo>
                <a:lnTo>
                  <a:pt x="396" y="780"/>
                </a:lnTo>
                <a:lnTo>
                  <a:pt x="396" y="774"/>
                </a:lnTo>
                <a:lnTo>
                  <a:pt x="396" y="780"/>
                </a:lnTo>
                <a:lnTo>
                  <a:pt x="396" y="774"/>
                </a:lnTo>
                <a:lnTo>
                  <a:pt x="390" y="774"/>
                </a:lnTo>
                <a:lnTo>
                  <a:pt x="390" y="768"/>
                </a:lnTo>
                <a:lnTo>
                  <a:pt x="396" y="768"/>
                </a:lnTo>
                <a:lnTo>
                  <a:pt x="396" y="774"/>
                </a:lnTo>
                <a:lnTo>
                  <a:pt x="396" y="768"/>
                </a:lnTo>
                <a:lnTo>
                  <a:pt x="390" y="768"/>
                </a:lnTo>
                <a:lnTo>
                  <a:pt x="396" y="768"/>
                </a:lnTo>
                <a:lnTo>
                  <a:pt x="390" y="768"/>
                </a:lnTo>
                <a:lnTo>
                  <a:pt x="396" y="768"/>
                </a:lnTo>
                <a:lnTo>
                  <a:pt x="390" y="768"/>
                </a:lnTo>
                <a:lnTo>
                  <a:pt x="390" y="762"/>
                </a:lnTo>
                <a:lnTo>
                  <a:pt x="390" y="768"/>
                </a:lnTo>
                <a:lnTo>
                  <a:pt x="390" y="762"/>
                </a:lnTo>
                <a:lnTo>
                  <a:pt x="390" y="768"/>
                </a:lnTo>
                <a:lnTo>
                  <a:pt x="390" y="762"/>
                </a:lnTo>
                <a:lnTo>
                  <a:pt x="390" y="768"/>
                </a:lnTo>
                <a:lnTo>
                  <a:pt x="390" y="762"/>
                </a:lnTo>
                <a:lnTo>
                  <a:pt x="390" y="756"/>
                </a:lnTo>
                <a:lnTo>
                  <a:pt x="390" y="762"/>
                </a:lnTo>
                <a:lnTo>
                  <a:pt x="390" y="756"/>
                </a:lnTo>
                <a:lnTo>
                  <a:pt x="396" y="756"/>
                </a:lnTo>
                <a:lnTo>
                  <a:pt x="390" y="756"/>
                </a:lnTo>
                <a:lnTo>
                  <a:pt x="396" y="756"/>
                </a:lnTo>
                <a:lnTo>
                  <a:pt x="396" y="750"/>
                </a:lnTo>
                <a:lnTo>
                  <a:pt x="390" y="750"/>
                </a:lnTo>
                <a:lnTo>
                  <a:pt x="396" y="750"/>
                </a:lnTo>
                <a:lnTo>
                  <a:pt x="390" y="750"/>
                </a:lnTo>
                <a:lnTo>
                  <a:pt x="396" y="750"/>
                </a:lnTo>
                <a:lnTo>
                  <a:pt x="390" y="750"/>
                </a:lnTo>
                <a:lnTo>
                  <a:pt x="396" y="750"/>
                </a:lnTo>
                <a:lnTo>
                  <a:pt x="390" y="750"/>
                </a:lnTo>
                <a:lnTo>
                  <a:pt x="390" y="756"/>
                </a:lnTo>
                <a:lnTo>
                  <a:pt x="390" y="750"/>
                </a:lnTo>
                <a:lnTo>
                  <a:pt x="390" y="744"/>
                </a:lnTo>
                <a:lnTo>
                  <a:pt x="390" y="750"/>
                </a:lnTo>
                <a:lnTo>
                  <a:pt x="390" y="756"/>
                </a:lnTo>
                <a:lnTo>
                  <a:pt x="390" y="762"/>
                </a:lnTo>
                <a:lnTo>
                  <a:pt x="390" y="756"/>
                </a:lnTo>
                <a:lnTo>
                  <a:pt x="390" y="762"/>
                </a:lnTo>
                <a:lnTo>
                  <a:pt x="390" y="756"/>
                </a:lnTo>
                <a:lnTo>
                  <a:pt x="390" y="762"/>
                </a:lnTo>
                <a:lnTo>
                  <a:pt x="390" y="756"/>
                </a:lnTo>
                <a:lnTo>
                  <a:pt x="384" y="756"/>
                </a:lnTo>
                <a:lnTo>
                  <a:pt x="390" y="756"/>
                </a:lnTo>
                <a:lnTo>
                  <a:pt x="384" y="756"/>
                </a:lnTo>
                <a:lnTo>
                  <a:pt x="390" y="756"/>
                </a:lnTo>
                <a:lnTo>
                  <a:pt x="384" y="756"/>
                </a:lnTo>
                <a:lnTo>
                  <a:pt x="390" y="756"/>
                </a:lnTo>
                <a:lnTo>
                  <a:pt x="384" y="756"/>
                </a:lnTo>
                <a:lnTo>
                  <a:pt x="384" y="762"/>
                </a:lnTo>
                <a:lnTo>
                  <a:pt x="384" y="756"/>
                </a:lnTo>
                <a:lnTo>
                  <a:pt x="384" y="762"/>
                </a:lnTo>
                <a:lnTo>
                  <a:pt x="384" y="756"/>
                </a:lnTo>
                <a:lnTo>
                  <a:pt x="384" y="762"/>
                </a:lnTo>
                <a:lnTo>
                  <a:pt x="384" y="756"/>
                </a:lnTo>
                <a:lnTo>
                  <a:pt x="384" y="762"/>
                </a:lnTo>
                <a:lnTo>
                  <a:pt x="384" y="756"/>
                </a:lnTo>
                <a:lnTo>
                  <a:pt x="390" y="756"/>
                </a:lnTo>
                <a:lnTo>
                  <a:pt x="384" y="756"/>
                </a:lnTo>
                <a:lnTo>
                  <a:pt x="390" y="756"/>
                </a:lnTo>
                <a:lnTo>
                  <a:pt x="384" y="756"/>
                </a:lnTo>
                <a:lnTo>
                  <a:pt x="390" y="756"/>
                </a:lnTo>
                <a:lnTo>
                  <a:pt x="390" y="750"/>
                </a:lnTo>
                <a:lnTo>
                  <a:pt x="384" y="750"/>
                </a:lnTo>
                <a:lnTo>
                  <a:pt x="384" y="756"/>
                </a:lnTo>
                <a:lnTo>
                  <a:pt x="384" y="750"/>
                </a:lnTo>
                <a:lnTo>
                  <a:pt x="384" y="744"/>
                </a:lnTo>
                <a:lnTo>
                  <a:pt x="384" y="750"/>
                </a:lnTo>
                <a:lnTo>
                  <a:pt x="384" y="744"/>
                </a:lnTo>
                <a:lnTo>
                  <a:pt x="378" y="744"/>
                </a:lnTo>
                <a:lnTo>
                  <a:pt x="378" y="750"/>
                </a:lnTo>
                <a:lnTo>
                  <a:pt x="372" y="750"/>
                </a:lnTo>
                <a:lnTo>
                  <a:pt x="378" y="750"/>
                </a:lnTo>
                <a:lnTo>
                  <a:pt x="372" y="750"/>
                </a:lnTo>
                <a:lnTo>
                  <a:pt x="372" y="744"/>
                </a:lnTo>
                <a:lnTo>
                  <a:pt x="378" y="744"/>
                </a:lnTo>
                <a:lnTo>
                  <a:pt x="372" y="744"/>
                </a:lnTo>
                <a:lnTo>
                  <a:pt x="378" y="744"/>
                </a:lnTo>
                <a:lnTo>
                  <a:pt x="372" y="744"/>
                </a:lnTo>
                <a:lnTo>
                  <a:pt x="378" y="744"/>
                </a:lnTo>
                <a:lnTo>
                  <a:pt x="372" y="744"/>
                </a:lnTo>
                <a:lnTo>
                  <a:pt x="378" y="744"/>
                </a:lnTo>
                <a:lnTo>
                  <a:pt x="378" y="738"/>
                </a:lnTo>
                <a:lnTo>
                  <a:pt x="372" y="738"/>
                </a:lnTo>
                <a:lnTo>
                  <a:pt x="372" y="732"/>
                </a:lnTo>
                <a:lnTo>
                  <a:pt x="366" y="732"/>
                </a:lnTo>
                <a:lnTo>
                  <a:pt x="366" y="726"/>
                </a:lnTo>
                <a:lnTo>
                  <a:pt x="372" y="726"/>
                </a:lnTo>
                <a:lnTo>
                  <a:pt x="366" y="726"/>
                </a:lnTo>
                <a:lnTo>
                  <a:pt x="372" y="726"/>
                </a:lnTo>
                <a:lnTo>
                  <a:pt x="366" y="726"/>
                </a:lnTo>
                <a:lnTo>
                  <a:pt x="372" y="726"/>
                </a:lnTo>
                <a:lnTo>
                  <a:pt x="366" y="726"/>
                </a:lnTo>
                <a:lnTo>
                  <a:pt x="372" y="726"/>
                </a:lnTo>
                <a:lnTo>
                  <a:pt x="366" y="726"/>
                </a:lnTo>
                <a:lnTo>
                  <a:pt x="372" y="726"/>
                </a:lnTo>
                <a:lnTo>
                  <a:pt x="366" y="726"/>
                </a:lnTo>
                <a:lnTo>
                  <a:pt x="360" y="726"/>
                </a:lnTo>
                <a:lnTo>
                  <a:pt x="366" y="726"/>
                </a:lnTo>
                <a:lnTo>
                  <a:pt x="366" y="720"/>
                </a:lnTo>
                <a:lnTo>
                  <a:pt x="366" y="726"/>
                </a:lnTo>
                <a:lnTo>
                  <a:pt x="366" y="720"/>
                </a:lnTo>
                <a:lnTo>
                  <a:pt x="360" y="720"/>
                </a:lnTo>
                <a:lnTo>
                  <a:pt x="366" y="720"/>
                </a:lnTo>
                <a:lnTo>
                  <a:pt x="360" y="720"/>
                </a:lnTo>
                <a:lnTo>
                  <a:pt x="366" y="720"/>
                </a:lnTo>
                <a:lnTo>
                  <a:pt x="360" y="720"/>
                </a:lnTo>
                <a:lnTo>
                  <a:pt x="366" y="720"/>
                </a:lnTo>
                <a:lnTo>
                  <a:pt x="366" y="714"/>
                </a:lnTo>
                <a:lnTo>
                  <a:pt x="366" y="720"/>
                </a:lnTo>
                <a:lnTo>
                  <a:pt x="360" y="720"/>
                </a:lnTo>
                <a:lnTo>
                  <a:pt x="360" y="714"/>
                </a:lnTo>
                <a:lnTo>
                  <a:pt x="360" y="720"/>
                </a:lnTo>
                <a:lnTo>
                  <a:pt x="360" y="714"/>
                </a:lnTo>
                <a:lnTo>
                  <a:pt x="366" y="714"/>
                </a:lnTo>
                <a:lnTo>
                  <a:pt x="360" y="714"/>
                </a:lnTo>
                <a:lnTo>
                  <a:pt x="360" y="708"/>
                </a:lnTo>
                <a:lnTo>
                  <a:pt x="354" y="708"/>
                </a:lnTo>
                <a:lnTo>
                  <a:pt x="354" y="702"/>
                </a:lnTo>
                <a:lnTo>
                  <a:pt x="348" y="702"/>
                </a:lnTo>
                <a:lnTo>
                  <a:pt x="348" y="696"/>
                </a:lnTo>
                <a:lnTo>
                  <a:pt x="348" y="690"/>
                </a:lnTo>
                <a:lnTo>
                  <a:pt x="348" y="696"/>
                </a:lnTo>
                <a:lnTo>
                  <a:pt x="348" y="702"/>
                </a:lnTo>
                <a:lnTo>
                  <a:pt x="348" y="708"/>
                </a:lnTo>
                <a:lnTo>
                  <a:pt x="348" y="702"/>
                </a:lnTo>
                <a:lnTo>
                  <a:pt x="348" y="708"/>
                </a:lnTo>
                <a:lnTo>
                  <a:pt x="342" y="708"/>
                </a:lnTo>
                <a:lnTo>
                  <a:pt x="342" y="702"/>
                </a:lnTo>
                <a:lnTo>
                  <a:pt x="342" y="708"/>
                </a:lnTo>
                <a:lnTo>
                  <a:pt x="342" y="702"/>
                </a:lnTo>
                <a:lnTo>
                  <a:pt x="348" y="702"/>
                </a:lnTo>
                <a:lnTo>
                  <a:pt x="342" y="702"/>
                </a:lnTo>
                <a:lnTo>
                  <a:pt x="342" y="696"/>
                </a:lnTo>
                <a:lnTo>
                  <a:pt x="342" y="702"/>
                </a:lnTo>
                <a:lnTo>
                  <a:pt x="342" y="696"/>
                </a:lnTo>
                <a:lnTo>
                  <a:pt x="342" y="702"/>
                </a:lnTo>
                <a:lnTo>
                  <a:pt x="342" y="696"/>
                </a:lnTo>
                <a:lnTo>
                  <a:pt x="342" y="702"/>
                </a:lnTo>
                <a:lnTo>
                  <a:pt x="342" y="696"/>
                </a:lnTo>
                <a:lnTo>
                  <a:pt x="342" y="702"/>
                </a:lnTo>
                <a:lnTo>
                  <a:pt x="342" y="696"/>
                </a:lnTo>
                <a:lnTo>
                  <a:pt x="342" y="702"/>
                </a:lnTo>
                <a:lnTo>
                  <a:pt x="342" y="696"/>
                </a:lnTo>
                <a:lnTo>
                  <a:pt x="336" y="696"/>
                </a:lnTo>
                <a:lnTo>
                  <a:pt x="336" y="702"/>
                </a:lnTo>
                <a:lnTo>
                  <a:pt x="336" y="696"/>
                </a:lnTo>
                <a:lnTo>
                  <a:pt x="336" y="702"/>
                </a:lnTo>
                <a:lnTo>
                  <a:pt x="336" y="696"/>
                </a:lnTo>
                <a:lnTo>
                  <a:pt x="336" y="702"/>
                </a:lnTo>
                <a:lnTo>
                  <a:pt x="342" y="702"/>
                </a:lnTo>
                <a:lnTo>
                  <a:pt x="336" y="702"/>
                </a:lnTo>
                <a:lnTo>
                  <a:pt x="342" y="702"/>
                </a:lnTo>
                <a:lnTo>
                  <a:pt x="336" y="702"/>
                </a:lnTo>
                <a:lnTo>
                  <a:pt x="342" y="702"/>
                </a:lnTo>
                <a:lnTo>
                  <a:pt x="342" y="708"/>
                </a:lnTo>
                <a:lnTo>
                  <a:pt x="342" y="702"/>
                </a:lnTo>
                <a:lnTo>
                  <a:pt x="342" y="708"/>
                </a:lnTo>
                <a:lnTo>
                  <a:pt x="336" y="708"/>
                </a:lnTo>
                <a:lnTo>
                  <a:pt x="342" y="708"/>
                </a:lnTo>
                <a:lnTo>
                  <a:pt x="336" y="708"/>
                </a:lnTo>
                <a:lnTo>
                  <a:pt x="330" y="708"/>
                </a:lnTo>
                <a:lnTo>
                  <a:pt x="330" y="702"/>
                </a:lnTo>
                <a:lnTo>
                  <a:pt x="324" y="702"/>
                </a:lnTo>
                <a:lnTo>
                  <a:pt x="324" y="696"/>
                </a:lnTo>
                <a:lnTo>
                  <a:pt x="318" y="696"/>
                </a:lnTo>
                <a:lnTo>
                  <a:pt x="318" y="690"/>
                </a:lnTo>
                <a:lnTo>
                  <a:pt x="312" y="690"/>
                </a:lnTo>
                <a:lnTo>
                  <a:pt x="318" y="690"/>
                </a:lnTo>
                <a:lnTo>
                  <a:pt x="318" y="684"/>
                </a:lnTo>
                <a:lnTo>
                  <a:pt x="312" y="684"/>
                </a:lnTo>
                <a:lnTo>
                  <a:pt x="318" y="684"/>
                </a:lnTo>
                <a:lnTo>
                  <a:pt x="318" y="690"/>
                </a:lnTo>
                <a:lnTo>
                  <a:pt x="318" y="684"/>
                </a:lnTo>
                <a:lnTo>
                  <a:pt x="312" y="684"/>
                </a:lnTo>
                <a:lnTo>
                  <a:pt x="318" y="684"/>
                </a:lnTo>
                <a:lnTo>
                  <a:pt x="312" y="684"/>
                </a:lnTo>
                <a:lnTo>
                  <a:pt x="312" y="690"/>
                </a:lnTo>
                <a:lnTo>
                  <a:pt x="306" y="690"/>
                </a:lnTo>
                <a:lnTo>
                  <a:pt x="306" y="684"/>
                </a:lnTo>
                <a:lnTo>
                  <a:pt x="300" y="684"/>
                </a:lnTo>
                <a:lnTo>
                  <a:pt x="306" y="684"/>
                </a:lnTo>
                <a:lnTo>
                  <a:pt x="300" y="684"/>
                </a:lnTo>
                <a:lnTo>
                  <a:pt x="300" y="678"/>
                </a:lnTo>
                <a:lnTo>
                  <a:pt x="300" y="684"/>
                </a:lnTo>
                <a:lnTo>
                  <a:pt x="300" y="678"/>
                </a:lnTo>
                <a:lnTo>
                  <a:pt x="300" y="684"/>
                </a:lnTo>
                <a:lnTo>
                  <a:pt x="300" y="678"/>
                </a:lnTo>
                <a:lnTo>
                  <a:pt x="300" y="684"/>
                </a:lnTo>
                <a:lnTo>
                  <a:pt x="294" y="684"/>
                </a:lnTo>
                <a:lnTo>
                  <a:pt x="288" y="684"/>
                </a:lnTo>
                <a:lnTo>
                  <a:pt x="288" y="678"/>
                </a:lnTo>
                <a:lnTo>
                  <a:pt x="288" y="684"/>
                </a:lnTo>
                <a:lnTo>
                  <a:pt x="282" y="684"/>
                </a:lnTo>
                <a:lnTo>
                  <a:pt x="276" y="684"/>
                </a:lnTo>
                <a:lnTo>
                  <a:pt x="282" y="684"/>
                </a:lnTo>
                <a:lnTo>
                  <a:pt x="276" y="684"/>
                </a:lnTo>
                <a:lnTo>
                  <a:pt x="282" y="684"/>
                </a:lnTo>
                <a:lnTo>
                  <a:pt x="276" y="684"/>
                </a:lnTo>
                <a:lnTo>
                  <a:pt x="276" y="678"/>
                </a:lnTo>
                <a:lnTo>
                  <a:pt x="270" y="678"/>
                </a:lnTo>
                <a:lnTo>
                  <a:pt x="276" y="678"/>
                </a:lnTo>
                <a:lnTo>
                  <a:pt x="276" y="672"/>
                </a:lnTo>
                <a:lnTo>
                  <a:pt x="270" y="672"/>
                </a:lnTo>
                <a:lnTo>
                  <a:pt x="270" y="678"/>
                </a:lnTo>
                <a:lnTo>
                  <a:pt x="264" y="678"/>
                </a:lnTo>
                <a:lnTo>
                  <a:pt x="264" y="672"/>
                </a:lnTo>
                <a:lnTo>
                  <a:pt x="264" y="678"/>
                </a:lnTo>
                <a:lnTo>
                  <a:pt x="264" y="672"/>
                </a:lnTo>
                <a:lnTo>
                  <a:pt x="264" y="678"/>
                </a:lnTo>
                <a:lnTo>
                  <a:pt x="264" y="672"/>
                </a:lnTo>
                <a:lnTo>
                  <a:pt x="258" y="672"/>
                </a:lnTo>
                <a:lnTo>
                  <a:pt x="264" y="672"/>
                </a:lnTo>
                <a:lnTo>
                  <a:pt x="264" y="666"/>
                </a:lnTo>
                <a:lnTo>
                  <a:pt x="264" y="672"/>
                </a:lnTo>
                <a:lnTo>
                  <a:pt x="264" y="666"/>
                </a:lnTo>
                <a:lnTo>
                  <a:pt x="264" y="672"/>
                </a:lnTo>
                <a:lnTo>
                  <a:pt x="264" y="666"/>
                </a:lnTo>
                <a:lnTo>
                  <a:pt x="264" y="672"/>
                </a:lnTo>
                <a:lnTo>
                  <a:pt x="258" y="672"/>
                </a:lnTo>
                <a:lnTo>
                  <a:pt x="258" y="666"/>
                </a:lnTo>
                <a:lnTo>
                  <a:pt x="258" y="672"/>
                </a:lnTo>
                <a:lnTo>
                  <a:pt x="258" y="666"/>
                </a:lnTo>
                <a:lnTo>
                  <a:pt x="258" y="672"/>
                </a:lnTo>
                <a:lnTo>
                  <a:pt x="258" y="666"/>
                </a:lnTo>
                <a:lnTo>
                  <a:pt x="264" y="666"/>
                </a:lnTo>
                <a:lnTo>
                  <a:pt x="258" y="666"/>
                </a:lnTo>
                <a:lnTo>
                  <a:pt x="264" y="666"/>
                </a:lnTo>
                <a:lnTo>
                  <a:pt x="258" y="666"/>
                </a:lnTo>
                <a:lnTo>
                  <a:pt x="264" y="666"/>
                </a:lnTo>
                <a:lnTo>
                  <a:pt x="258" y="666"/>
                </a:lnTo>
                <a:lnTo>
                  <a:pt x="252" y="666"/>
                </a:lnTo>
                <a:lnTo>
                  <a:pt x="252" y="672"/>
                </a:lnTo>
                <a:lnTo>
                  <a:pt x="246" y="672"/>
                </a:lnTo>
                <a:lnTo>
                  <a:pt x="252" y="672"/>
                </a:lnTo>
                <a:lnTo>
                  <a:pt x="246" y="672"/>
                </a:lnTo>
                <a:lnTo>
                  <a:pt x="252" y="672"/>
                </a:lnTo>
                <a:lnTo>
                  <a:pt x="252" y="666"/>
                </a:lnTo>
                <a:lnTo>
                  <a:pt x="252" y="672"/>
                </a:lnTo>
                <a:lnTo>
                  <a:pt x="246" y="672"/>
                </a:lnTo>
                <a:lnTo>
                  <a:pt x="246" y="666"/>
                </a:lnTo>
                <a:lnTo>
                  <a:pt x="252" y="666"/>
                </a:lnTo>
                <a:lnTo>
                  <a:pt x="246" y="666"/>
                </a:lnTo>
                <a:lnTo>
                  <a:pt x="252" y="666"/>
                </a:lnTo>
                <a:lnTo>
                  <a:pt x="246" y="666"/>
                </a:lnTo>
                <a:lnTo>
                  <a:pt x="252" y="666"/>
                </a:lnTo>
                <a:lnTo>
                  <a:pt x="252" y="660"/>
                </a:lnTo>
                <a:lnTo>
                  <a:pt x="252" y="666"/>
                </a:lnTo>
                <a:lnTo>
                  <a:pt x="246" y="666"/>
                </a:lnTo>
                <a:lnTo>
                  <a:pt x="246" y="672"/>
                </a:lnTo>
                <a:lnTo>
                  <a:pt x="246" y="666"/>
                </a:lnTo>
                <a:lnTo>
                  <a:pt x="246" y="672"/>
                </a:lnTo>
                <a:lnTo>
                  <a:pt x="246" y="666"/>
                </a:lnTo>
                <a:lnTo>
                  <a:pt x="246" y="672"/>
                </a:lnTo>
                <a:lnTo>
                  <a:pt x="240" y="672"/>
                </a:lnTo>
                <a:lnTo>
                  <a:pt x="246" y="672"/>
                </a:lnTo>
                <a:lnTo>
                  <a:pt x="240" y="672"/>
                </a:lnTo>
                <a:lnTo>
                  <a:pt x="246" y="672"/>
                </a:lnTo>
                <a:lnTo>
                  <a:pt x="240" y="672"/>
                </a:lnTo>
                <a:lnTo>
                  <a:pt x="240" y="678"/>
                </a:lnTo>
                <a:lnTo>
                  <a:pt x="240" y="672"/>
                </a:lnTo>
                <a:lnTo>
                  <a:pt x="246" y="672"/>
                </a:lnTo>
                <a:lnTo>
                  <a:pt x="246" y="678"/>
                </a:lnTo>
                <a:lnTo>
                  <a:pt x="246" y="672"/>
                </a:lnTo>
                <a:lnTo>
                  <a:pt x="246" y="678"/>
                </a:lnTo>
                <a:lnTo>
                  <a:pt x="246" y="672"/>
                </a:lnTo>
                <a:lnTo>
                  <a:pt x="246" y="678"/>
                </a:lnTo>
                <a:lnTo>
                  <a:pt x="246" y="672"/>
                </a:lnTo>
                <a:lnTo>
                  <a:pt x="246" y="678"/>
                </a:lnTo>
                <a:lnTo>
                  <a:pt x="246" y="672"/>
                </a:lnTo>
                <a:lnTo>
                  <a:pt x="246" y="678"/>
                </a:lnTo>
                <a:lnTo>
                  <a:pt x="246" y="672"/>
                </a:lnTo>
                <a:lnTo>
                  <a:pt x="246" y="678"/>
                </a:lnTo>
                <a:lnTo>
                  <a:pt x="246" y="684"/>
                </a:lnTo>
                <a:lnTo>
                  <a:pt x="240" y="684"/>
                </a:lnTo>
                <a:lnTo>
                  <a:pt x="234" y="684"/>
                </a:lnTo>
                <a:lnTo>
                  <a:pt x="234" y="678"/>
                </a:lnTo>
                <a:lnTo>
                  <a:pt x="234" y="684"/>
                </a:lnTo>
                <a:lnTo>
                  <a:pt x="234" y="690"/>
                </a:lnTo>
                <a:lnTo>
                  <a:pt x="234" y="684"/>
                </a:lnTo>
                <a:lnTo>
                  <a:pt x="234" y="690"/>
                </a:lnTo>
                <a:lnTo>
                  <a:pt x="234" y="684"/>
                </a:lnTo>
                <a:lnTo>
                  <a:pt x="234" y="690"/>
                </a:lnTo>
                <a:lnTo>
                  <a:pt x="234" y="684"/>
                </a:lnTo>
                <a:lnTo>
                  <a:pt x="234" y="690"/>
                </a:lnTo>
                <a:lnTo>
                  <a:pt x="234" y="684"/>
                </a:lnTo>
                <a:lnTo>
                  <a:pt x="234" y="690"/>
                </a:lnTo>
                <a:lnTo>
                  <a:pt x="234" y="684"/>
                </a:lnTo>
                <a:lnTo>
                  <a:pt x="234" y="690"/>
                </a:lnTo>
                <a:lnTo>
                  <a:pt x="234" y="684"/>
                </a:lnTo>
                <a:lnTo>
                  <a:pt x="234" y="690"/>
                </a:lnTo>
                <a:lnTo>
                  <a:pt x="228" y="690"/>
                </a:lnTo>
                <a:lnTo>
                  <a:pt x="234" y="690"/>
                </a:lnTo>
                <a:lnTo>
                  <a:pt x="228" y="690"/>
                </a:lnTo>
                <a:lnTo>
                  <a:pt x="234" y="690"/>
                </a:lnTo>
                <a:lnTo>
                  <a:pt x="228" y="690"/>
                </a:lnTo>
                <a:lnTo>
                  <a:pt x="234" y="690"/>
                </a:lnTo>
                <a:lnTo>
                  <a:pt x="228" y="690"/>
                </a:lnTo>
                <a:lnTo>
                  <a:pt x="228" y="684"/>
                </a:lnTo>
                <a:lnTo>
                  <a:pt x="228" y="690"/>
                </a:lnTo>
                <a:lnTo>
                  <a:pt x="222" y="690"/>
                </a:lnTo>
                <a:lnTo>
                  <a:pt x="228" y="690"/>
                </a:lnTo>
                <a:lnTo>
                  <a:pt x="222" y="690"/>
                </a:lnTo>
                <a:lnTo>
                  <a:pt x="222" y="696"/>
                </a:lnTo>
                <a:lnTo>
                  <a:pt x="216" y="696"/>
                </a:lnTo>
                <a:lnTo>
                  <a:pt x="222" y="696"/>
                </a:lnTo>
                <a:lnTo>
                  <a:pt x="216" y="696"/>
                </a:lnTo>
                <a:lnTo>
                  <a:pt x="216" y="690"/>
                </a:lnTo>
                <a:lnTo>
                  <a:pt x="216" y="696"/>
                </a:lnTo>
                <a:lnTo>
                  <a:pt x="216" y="690"/>
                </a:lnTo>
                <a:lnTo>
                  <a:pt x="216" y="696"/>
                </a:lnTo>
                <a:lnTo>
                  <a:pt x="216" y="690"/>
                </a:lnTo>
                <a:lnTo>
                  <a:pt x="222" y="690"/>
                </a:lnTo>
                <a:lnTo>
                  <a:pt x="222" y="684"/>
                </a:lnTo>
                <a:lnTo>
                  <a:pt x="222" y="690"/>
                </a:lnTo>
                <a:lnTo>
                  <a:pt x="222" y="684"/>
                </a:lnTo>
                <a:lnTo>
                  <a:pt x="222" y="690"/>
                </a:lnTo>
                <a:lnTo>
                  <a:pt x="216" y="690"/>
                </a:lnTo>
                <a:lnTo>
                  <a:pt x="216" y="684"/>
                </a:lnTo>
                <a:lnTo>
                  <a:pt x="216" y="678"/>
                </a:lnTo>
                <a:lnTo>
                  <a:pt x="222" y="678"/>
                </a:lnTo>
                <a:lnTo>
                  <a:pt x="222" y="672"/>
                </a:lnTo>
                <a:lnTo>
                  <a:pt x="222" y="666"/>
                </a:lnTo>
                <a:lnTo>
                  <a:pt x="228" y="666"/>
                </a:lnTo>
                <a:lnTo>
                  <a:pt x="234" y="666"/>
                </a:lnTo>
                <a:lnTo>
                  <a:pt x="240" y="666"/>
                </a:lnTo>
                <a:lnTo>
                  <a:pt x="240" y="672"/>
                </a:lnTo>
                <a:lnTo>
                  <a:pt x="240" y="666"/>
                </a:lnTo>
                <a:lnTo>
                  <a:pt x="234" y="666"/>
                </a:lnTo>
                <a:lnTo>
                  <a:pt x="234" y="660"/>
                </a:lnTo>
                <a:lnTo>
                  <a:pt x="234" y="666"/>
                </a:lnTo>
                <a:lnTo>
                  <a:pt x="234" y="660"/>
                </a:lnTo>
                <a:lnTo>
                  <a:pt x="240" y="660"/>
                </a:lnTo>
                <a:lnTo>
                  <a:pt x="240" y="654"/>
                </a:lnTo>
                <a:lnTo>
                  <a:pt x="240" y="660"/>
                </a:lnTo>
                <a:lnTo>
                  <a:pt x="240" y="654"/>
                </a:lnTo>
                <a:lnTo>
                  <a:pt x="240" y="660"/>
                </a:lnTo>
                <a:lnTo>
                  <a:pt x="234" y="660"/>
                </a:lnTo>
                <a:lnTo>
                  <a:pt x="228" y="660"/>
                </a:lnTo>
                <a:lnTo>
                  <a:pt x="222" y="660"/>
                </a:lnTo>
                <a:lnTo>
                  <a:pt x="222" y="666"/>
                </a:lnTo>
                <a:lnTo>
                  <a:pt x="216" y="666"/>
                </a:lnTo>
                <a:lnTo>
                  <a:pt x="216" y="672"/>
                </a:lnTo>
                <a:lnTo>
                  <a:pt x="216" y="678"/>
                </a:lnTo>
                <a:lnTo>
                  <a:pt x="210" y="678"/>
                </a:lnTo>
                <a:lnTo>
                  <a:pt x="210" y="684"/>
                </a:lnTo>
                <a:lnTo>
                  <a:pt x="204" y="684"/>
                </a:lnTo>
                <a:lnTo>
                  <a:pt x="210" y="684"/>
                </a:lnTo>
                <a:lnTo>
                  <a:pt x="210" y="690"/>
                </a:lnTo>
                <a:lnTo>
                  <a:pt x="204" y="690"/>
                </a:lnTo>
                <a:lnTo>
                  <a:pt x="204" y="684"/>
                </a:lnTo>
                <a:lnTo>
                  <a:pt x="204" y="690"/>
                </a:lnTo>
                <a:lnTo>
                  <a:pt x="198" y="690"/>
                </a:lnTo>
                <a:lnTo>
                  <a:pt x="204" y="690"/>
                </a:lnTo>
                <a:lnTo>
                  <a:pt x="198" y="690"/>
                </a:lnTo>
                <a:lnTo>
                  <a:pt x="198" y="696"/>
                </a:lnTo>
                <a:lnTo>
                  <a:pt x="204" y="696"/>
                </a:lnTo>
                <a:lnTo>
                  <a:pt x="204" y="702"/>
                </a:lnTo>
                <a:lnTo>
                  <a:pt x="198" y="702"/>
                </a:lnTo>
                <a:lnTo>
                  <a:pt x="198" y="708"/>
                </a:lnTo>
                <a:lnTo>
                  <a:pt x="198" y="714"/>
                </a:lnTo>
                <a:lnTo>
                  <a:pt x="198" y="708"/>
                </a:lnTo>
                <a:lnTo>
                  <a:pt x="198" y="714"/>
                </a:lnTo>
                <a:lnTo>
                  <a:pt x="192" y="714"/>
                </a:lnTo>
                <a:lnTo>
                  <a:pt x="198" y="714"/>
                </a:lnTo>
                <a:lnTo>
                  <a:pt x="192" y="714"/>
                </a:lnTo>
                <a:lnTo>
                  <a:pt x="198" y="714"/>
                </a:lnTo>
                <a:lnTo>
                  <a:pt x="192" y="714"/>
                </a:lnTo>
                <a:lnTo>
                  <a:pt x="192" y="708"/>
                </a:lnTo>
                <a:lnTo>
                  <a:pt x="192" y="714"/>
                </a:lnTo>
                <a:lnTo>
                  <a:pt x="192" y="708"/>
                </a:lnTo>
                <a:lnTo>
                  <a:pt x="192" y="714"/>
                </a:lnTo>
                <a:lnTo>
                  <a:pt x="192" y="708"/>
                </a:lnTo>
                <a:lnTo>
                  <a:pt x="192" y="714"/>
                </a:lnTo>
                <a:lnTo>
                  <a:pt x="186" y="714"/>
                </a:lnTo>
                <a:lnTo>
                  <a:pt x="192" y="714"/>
                </a:lnTo>
                <a:lnTo>
                  <a:pt x="192" y="720"/>
                </a:lnTo>
                <a:lnTo>
                  <a:pt x="186" y="720"/>
                </a:lnTo>
                <a:lnTo>
                  <a:pt x="186" y="714"/>
                </a:lnTo>
                <a:lnTo>
                  <a:pt x="186" y="720"/>
                </a:lnTo>
                <a:lnTo>
                  <a:pt x="180" y="720"/>
                </a:lnTo>
                <a:lnTo>
                  <a:pt x="186" y="720"/>
                </a:lnTo>
                <a:lnTo>
                  <a:pt x="180" y="720"/>
                </a:lnTo>
                <a:lnTo>
                  <a:pt x="186" y="720"/>
                </a:lnTo>
                <a:lnTo>
                  <a:pt x="180" y="720"/>
                </a:lnTo>
                <a:lnTo>
                  <a:pt x="180" y="726"/>
                </a:lnTo>
                <a:lnTo>
                  <a:pt x="180" y="732"/>
                </a:lnTo>
                <a:lnTo>
                  <a:pt x="174" y="732"/>
                </a:lnTo>
                <a:lnTo>
                  <a:pt x="174" y="726"/>
                </a:lnTo>
                <a:lnTo>
                  <a:pt x="174" y="732"/>
                </a:lnTo>
                <a:lnTo>
                  <a:pt x="174" y="726"/>
                </a:lnTo>
                <a:lnTo>
                  <a:pt x="174" y="732"/>
                </a:lnTo>
                <a:lnTo>
                  <a:pt x="168" y="732"/>
                </a:lnTo>
                <a:lnTo>
                  <a:pt x="168" y="738"/>
                </a:lnTo>
                <a:lnTo>
                  <a:pt x="168" y="732"/>
                </a:lnTo>
                <a:lnTo>
                  <a:pt x="168" y="738"/>
                </a:lnTo>
                <a:lnTo>
                  <a:pt x="162" y="738"/>
                </a:lnTo>
                <a:lnTo>
                  <a:pt x="168" y="738"/>
                </a:lnTo>
                <a:lnTo>
                  <a:pt x="162" y="738"/>
                </a:lnTo>
                <a:lnTo>
                  <a:pt x="168" y="738"/>
                </a:lnTo>
                <a:lnTo>
                  <a:pt x="168" y="744"/>
                </a:lnTo>
                <a:lnTo>
                  <a:pt x="168" y="738"/>
                </a:lnTo>
                <a:lnTo>
                  <a:pt x="162" y="738"/>
                </a:lnTo>
                <a:lnTo>
                  <a:pt x="162" y="744"/>
                </a:lnTo>
                <a:lnTo>
                  <a:pt x="162" y="738"/>
                </a:lnTo>
                <a:lnTo>
                  <a:pt x="162" y="744"/>
                </a:lnTo>
                <a:lnTo>
                  <a:pt x="162" y="738"/>
                </a:lnTo>
                <a:lnTo>
                  <a:pt x="162" y="744"/>
                </a:lnTo>
                <a:lnTo>
                  <a:pt x="162" y="738"/>
                </a:lnTo>
                <a:lnTo>
                  <a:pt x="162" y="744"/>
                </a:lnTo>
                <a:lnTo>
                  <a:pt x="162" y="738"/>
                </a:lnTo>
                <a:lnTo>
                  <a:pt x="162" y="744"/>
                </a:lnTo>
                <a:lnTo>
                  <a:pt x="156" y="744"/>
                </a:lnTo>
                <a:lnTo>
                  <a:pt x="162" y="744"/>
                </a:lnTo>
                <a:lnTo>
                  <a:pt x="156" y="744"/>
                </a:lnTo>
                <a:lnTo>
                  <a:pt x="156" y="750"/>
                </a:lnTo>
                <a:lnTo>
                  <a:pt x="156" y="744"/>
                </a:lnTo>
                <a:lnTo>
                  <a:pt x="150" y="744"/>
                </a:lnTo>
                <a:lnTo>
                  <a:pt x="156" y="744"/>
                </a:lnTo>
                <a:lnTo>
                  <a:pt x="150" y="744"/>
                </a:lnTo>
                <a:lnTo>
                  <a:pt x="150" y="750"/>
                </a:lnTo>
                <a:lnTo>
                  <a:pt x="150" y="744"/>
                </a:lnTo>
                <a:lnTo>
                  <a:pt x="150" y="750"/>
                </a:lnTo>
                <a:lnTo>
                  <a:pt x="144" y="750"/>
                </a:lnTo>
                <a:lnTo>
                  <a:pt x="150" y="750"/>
                </a:lnTo>
                <a:lnTo>
                  <a:pt x="144" y="750"/>
                </a:lnTo>
                <a:lnTo>
                  <a:pt x="138" y="750"/>
                </a:lnTo>
                <a:lnTo>
                  <a:pt x="144" y="750"/>
                </a:lnTo>
                <a:lnTo>
                  <a:pt x="138" y="750"/>
                </a:lnTo>
                <a:lnTo>
                  <a:pt x="138" y="756"/>
                </a:lnTo>
                <a:lnTo>
                  <a:pt x="132" y="756"/>
                </a:lnTo>
                <a:lnTo>
                  <a:pt x="138" y="756"/>
                </a:lnTo>
                <a:lnTo>
                  <a:pt x="132" y="756"/>
                </a:lnTo>
                <a:lnTo>
                  <a:pt x="138" y="756"/>
                </a:lnTo>
                <a:lnTo>
                  <a:pt x="132" y="756"/>
                </a:lnTo>
                <a:lnTo>
                  <a:pt x="132" y="750"/>
                </a:lnTo>
                <a:lnTo>
                  <a:pt x="132" y="756"/>
                </a:lnTo>
                <a:lnTo>
                  <a:pt x="126" y="756"/>
                </a:lnTo>
                <a:lnTo>
                  <a:pt x="126" y="762"/>
                </a:lnTo>
                <a:lnTo>
                  <a:pt x="126" y="756"/>
                </a:lnTo>
                <a:lnTo>
                  <a:pt x="132" y="756"/>
                </a:lnTo>
                <a:lnTo>
                  <a:pt x="126" y="756"/>
                </a:lnTo>
                <a:lnTo>
                  <a:pt x="132" y="756"/>
                </a:lnTo>
                <a:lnTo>
                  <a:pt x="126" y="756"/>
                </a:lnTo>
                <a:lnTo>
                  <a:pt x="132" y="756"/>
                </a:lnTo>
                <a:lnTo>
                  <a:pt x="126" y="756"/>
                </a:lnTo>
                <a:lnTo>
                  <a:pt x="132" y="756"/>
                </a:lnTo>
                <a:lnTo>
                  <a:pt x="126" y="756"/>
                </a:lnTo>
                <a:lnTo>
                  <a:pt x="132" y="756"/>
                </a:lnTo>
                <a:lnTo>
                  <a:pt x="126" y="756"/>
                </a:lnTo>
                <a:lnTo>
                  <a:pt x="132" y="756"/>
                </a:lnTo>
                <a:lnTo>
                  <a:pt x="132" y="750"/>
                </a:lnTo>
                <a:lnTo>
                  <a:pt x="132" y="744"/>
                </a:lnTo>
                <a:lnTo>
                  <a:pt x="138" y="744"/>
                </a:lnTo>
                <a:lnTo>
                  <a:pt x="144" y="744"/>
                </a:lnTo>
                <a:lnTo>
                  <a:pt x="138" y="744"/>
                </a:lnTo>
                <a:lnTo>
                  <a:pt x="144" y="744"/>
                </a:lnTo>
                <a:lnTo>
                  <a:pt x="144" y="750"/>
                </a:lnTo>
                <a:lnTo>
                  <a:pt x="144" y="744"/>
                </a:lnTo>
                <a:lnTo>
                  <a:pt x="150" y="744"/>
                </a:lnTo>
                <a:lnTo>
                  <a:pt x="150" y="738"/>
                </a:lnTo>
                <a:lnTo>
                  <a:pt x="156" y="738"/>
                </a:lnTo>
                <a:lnTo>
                  <a:pt x="156" y="732"/>
                </a:lnTo>
                <a:lnTo>
                  <a:pt x="156" y="738"/>
                </a:lnTo>
                <a:lnTo>
                  <a:pt x="156" y="732"/>
                </a:lnTo>
                <a:lnTo>
                  <a:pt x="162" y="732"/>
                </a:lnTo>
                <a:lnTo>
                  <a:pt x="156" y="732"/>
                </a:lnTo>
                <a:lnTo>
                  <a:pt x="162" y="732"/>
                </a:lnTo>
                <a:lnTo>
                  <a:pt x="162" y="726"/>
                </a:lnTo>
                <a:lnTo>
                  <a:pt x="168" y="726"/>
                </a:lnTo>
                <a:lnTo>
                  <a:pt x="168" y="720"/>
                </a:lnTo>
                <a:lnTo>
                  <a:pt x="168" y="726"/>
                </a:lnTo>
                <a:lnTo>
                  <a:pt x="168" y="720"/>
                </a:lnTo>
                <a:lnTo>
                  <a:pt x="174" y="720"/>
                </a:lnTo>
                <a:lnTo>
                  <a:pt x="168" y="720"/>
                </a:lnTo>
                <a:lnTo>
                  <a:pt x="174" y="720"/>
                </a:lnTo>
                <a:lnTo>
                  <a:pt x="168" y="720"/>
                </a:lnTo>
                <a:lnTo>
                  <a:pt x="168" y="714"/>
                </a:lnTo>
                <a:lnTo>
                  <a:pt x="174" y="714"/>
                </a:lnTo>
                <a:lnTo>
                  <a:pt x="174" y="708"/>
                </a:lnTo>
                <a:lnTo>
                  <a:pt x="174" y="714"/>
                </a:lnTo>
                <a:lnTo>
                  <a:pt x="174" y="708"/>
                </a:lnTo>
                <a:lnTo>
                  <a:pt x="174" y="702"/>
                </a:lnTo>
                <a:lnTo>
                  <a:pt x="174" y="696"/>
                </a:lnTo>
                <a:lnTo>
                  <a:pt x="180" y="696"/>
                </a:lnTo>
                <a:lnTo>
                  <a:pt x="174" y="696"/>
                </a:lnTo>
                <a:lnTo>
                  <a:pt x="174" y="702"/>
                </a:lnTo>
                <a:lnTo>
                  <a:pt x="168" y="702"/>
                </a:lnTo>
                <a:lnTo>
                  <a:pt x="162" y="702"/>
                </a:lnTo>
                <a:lnTo>
                  <a:pt x="162" y="696"/>
                </a:lnTo>
                <a:lnTo>
                  <a:pt x="168" y="696"/>
                </a:lnTo>
                <a:lnTo>
                  <a:pt x="168" y="702"/>
                </a:lnTo>
                <a:lnTo>
                  <a:pt x="168" y="696"/>
                </a:lnTo>
                <a:lnTo>
                  <a:pt x="162" y="696"/>
                </a:lnTo>
                <a:lnTo>
                  <a:pt x="162" y="702"/>
                </a:lnTo>
                <a:lnTo>
                  <a:pt x="162" y="708"/>
                </a:lnTo>
                <a:lnTo>
                  <a:pt x="156" y="708"/>
                </a:lnTo>
                <a:lnTo>
                  <a:pt x="162" y="708"/>
                </a:lnTo>
                <a:lnTo>
                  <a:pt x="156" y="708"/>
                </a:lnTo>
                <a:lnTo>
                  <a:pt x="162" y="708"/>
                </a:lnTo>
                <a:lnTo>
                  <a:pt x="156" y="708"/>
                </a:lnTo>
                <a:lnTo>
                  <a:pt x="156" y="702"/>
                </a:lnTo>
                <a:lnTo>
                  <a:pt x="150" y="702"/>
                </a:lnTo>
                <a:lnTo>
                  <a:pt x="150" y="696"/>
                </a:lnTo>
                <a:lnTo>
                  <a:pt x="144" y="696"/>
                </a:lnTo>
                <a:lnTo>
                  <a:pt x="144" y="702"/>
                </a:lnTo>
                <a:lnTo>
                  <a:pt x="138" y="702"/>
                </a:lnTo>
                <a:lnTo>
                  <a:pt x="144" y="702"/>
                </a:lnTo>
                <a:lnTo>
                  <a:pt x="138" y="702"/>
                </a:lnTo>
                <a:lnTo>
                  <a:pt x="138" y="708"/>
                </a:lnTo>
                <a:lnTo>
                  <a:pt x="138" y="702"/>
                </a:lnTo>
                <a:lnTo>
                  <a:pt x="132" y="702"/>
                </a:lnTo>
                <a:lnTo>
                  <a:pt x="138" y="702"/>
                </a:lnTo>
                <a:lnTo>
                  <a:pt x="138" y="696"/>
                </a:lnTo>
                <a:lnTo>
                  <a:pt x="138" y="690"/>
                </a:lnTo>
                <a:lnTo>
                  <a:pt x="138" y="684"/>
                </a:lnTo>
                <a:lnTo>
                  <a:pt x="132" y="684"/>
                </a:lnTo>
                <a:lnTo>
                  <a:pt x="132" y="678"/>
                </a:lnTo>
                <a:lnTo>
                  <a:pt x="132" y="672"/>
                </a:lnTo>
                <a:lnTo>
                  <a:pt x="138" y="672"/>
                </a:lnTo>
                <a:lnTo>
                  <a:pt x="132" y="672"/>
                </a:lnTo>
                <a:lnTo>
                  <a:pt x="138" y="672"/>
                </a:lnTo>
                <a:lnTo>
                  <a:pt x="132" y="672"/>
                </a:lnTo>
                <a:lnTo>
                  <a:pt x="138" y="672"/>
                </a:lnTo>
                <a:lnTo>
                  <a:pt x="132" y="672"/>
                </a:lnTo>
                <a:lnTo>
                  <a:pt x="138" y="672"/>
                </a:lnTo>
                <a:lnTo>
                  <a:pt x="132" y="672"/>
                </a:lnTo>
                <a:lnTo>
                  <a:pt x="132" y="678"/>
                </a:lnTo>
                <a:lnTo>
                  <a:pt x="132" y="672"/>
                </a:lnTo>
                <a:lnTo>
                  <a:pt x="132" y="678"/>
                </a:lnTo>
                <a:lnTo>
                  <a:pt x="132" y="684"/>
                </a:lnTo>
                <a:lnTo>
                  <a:pt x="126" y="684"/>
                </a:lnTo>
                <a:lnTo>
                  <a:pt x="120" y="684"/>
                </a:lnTo>
                <a:lnTo>
                  <a:pt x="114" y="684"/>
                </a:lnTo>
                <a:lnTo>
                  <a:pt x="114" y="678"/>
                </a:lnTo>
                <a:lnTo>
                  <a:pt x="114" y="672"/>
                </a:lnTo>
                <a:lnTo>
                  <a:pt x="120" y="672"/>
                </a:lnTo>
                <a:lnTo>
                  <a:pt x="126" y="672"/>
                </a:lnTo>
                <a:lnTo>
                  <a:pt x="120" y="672"/>
                </a:lnTo>
                <a:lnTo>
                  <a:pt x="120" y="666"/>
                </a:lnTo>
                <a:lnTo>
                  <a:pt x="114" y="666"/>
                </a:lnTo>
                <a:lnTo>
                  <a:pt x="108" y="666"/>
                </a:lnTo>
                <a:lnTo>
                  <a:pt x="114" y="666"/>
                </a:lnTo>
                <a:lnTo>
                  <a:pt x="108" y="666"/>
                </a:lnTo>
                <a:lnTo>
                  <a:pt x="114" y="666"/>
                </a:lnTo>
                <a:lnTo>
                  <a:pt x="108" y="666"/>
                </a:lnTo>
                <a:lnTo>
                  <a:pt x="114" y="666"/>
                </a:lnTo>
                <a:lnTo>
                  <a:pt x="108" y="666"/>
                </a:lnTo>
                <a:lnTo>
                  <a:pt x="108" y="660"/>
                </a:lnTo>
                <a:lnTo>
                  <a:pt x="108" y="666"/>
                </a:lnTo>
                <a:lnTo>
                  <a:pt x="108" y="660"/>
                </a:lnTo>
                <a:lnTo>
                  <a:pt x="102" y="660"/>
                </a:lnTo>
                <a:lnTo>
                  <a:pt x="108" y="660"/>
                </a:lnTo>
                <a:lnTo>
                  <a:pt x="102" y="660"/>
                </a:lnTo>
                <a:lnTo>
                  <a:pt x="108" y="660"/>
                </a:lnTo>
                <a:lnTo>
                  <a:pt x="102" y="660"/>
                </a:lnTo>
                <a:lnTo>
                  <a:pt x="108" y="660"/>
                </a:lnTo>
                <a:lnTo>
                  <a:pt x="102" y="660"/>
                </a:lnTo>
                <a:lnTo>
                  <a:pt x="108" y="660"/>
                </a:lnTo>
                <a:lnTo>
                  <a:pt x="102" y="660"/>
                </a:lnTo>
                <a:lnTo>
                  <a:pt x="108" y="660"/>
                </a:lnTo>
                <a:lnTo>
                  <a:pt x="102" y="660"/>
                </a:lnTo>
                <a:lnTo>
                  <a:pt x="102" y="654"/>
                </a:lnTo>
                <a:lnTo>
                  <a:pt x="108" y="654"/>
                </a:lnTo>
                <a:lnTo>
                  <a:pt x="102" y="654"/>
                </a:lnTo>
                <a:lnTo>
                  <a:pt x="108" y="654"/>
                </a:lnTo>
                <a:lnTo>
                  <a:pt x="108" y="648"/>
                </a:lnTo>
                <a:lnTo>
                  <a:pt x="108" y="642"/>
                </a:lnTo>
                <a:lnTo>
                  <a:pt x="114" y="642"/>
                </a:lnTo>
                <a:lnTo>
                  <a:pt x="114" y="636"/>
                </a:lnTo>
                <a:lnTo>
                  <a:pt x="114" y="642"/>
                </a:lnTo>
                <a:lnTo>
                  <a:pt x="114" y="636"/>
                </a:lnTo>
                <a:lnTo>
                  <a:pt x="114" y="630"/>
                </a:lnTo>
                <a:lnTo>
                  <a:pt x="120" y="630"/>
                </a:lnTo>
                <a:lnTo>
                  <a:pt x="114" y="630"/>
                </a:lnTo>
                <a:lnTo>
                  <a:pt x="120" y="630"/>
                </a:lnTo>
                <a:lnTo>
                  <a:pt x="126" y="630"/>
                </a:lnTo>
                <a:lnTo>
                  <a:pt x="132" y="630"/>
                </a:lnTo>
                <a:lnTo>
                  <a:pt x="132" y="624"/>
                </a:lnTo>
                <a:lnTo>
                  <a:pt x="138" y="624"/>
                </a:lnTo>
                <a:lnTo>
                  <a:pt x="132" y="624"/>
                </a:lnTo>
                <a:lnTo>
                  <a:pt x="138" y="624"/>
                </a:lnTo>
                <a:lnTo>
                  <a:pt x="144" y="624"/>
                </a:lnTo>
                <a:lnTo>
                  <a:pt x="144" y="618"/>
                </a:lnTo>
                <a:lnTo>
                  <a:pt x="144" y="612"/>
                </a:lnTo>
                <a:lnTo>
                  <a:pt x="144" y="606"/>
                </a:lnTo>
                <a:lnTo>
                  <a:pt x="138" y="606"/>
                </a:lnTo>
                <a:lnTo>
                  <a:pt x="144" y="606"/>
                </a:lnTo>
                <a:lnTo>
                  <a:pt x="144" y="600"/>
                </a:lnTo>
                <a:lnTo>
                  <a:pt x="144" y="594"/>
                </a:lnTo>
                <a:lnTo>
                  <a:pt x="144" y="600"/>
                </a:lnTo>
                <a:lnTo>
                  <a:pt x="138" y="600"/>
                </a:lnTo>
                <a:lnTo>
                  <a:pt x="132" y="600"/>
                </a:lnTo>
                <a:lnTo>
                  <a:pt x="132" y="606"/>
                </a:lnTo>
                <a:lnTo>
                  <a:pt x="126" y="606"/>
                </a:lnTo>
                <a:lnTo>
                  <a:pt x="126" y="600"/>
                </a:lnTo>
                <a:lnTo>
                  <a:pt x="126" y="606"/>
                </a:lnTo>
                <a:lnTo>
                  <a:pt x="120" y="606"/>
                </a:lnTo>
                <a:lnTo>
                  <a:pt x="114" y="606"/>
                </a:lnTo>
                <a:lnTo>
                  <a:pt x="120" y="606"/>
                </a:lnTo>
                <a:lnTo>
                  <a:pt x="114" y="606"/>
                </a:lnTo>
                <a:lnTo>
                  <a:pt x="108" y="606"/>
                </a:lnTo>
                <a:lnTo>
                  <a:pt x="102" y="606"/>
                </a:lnTo>
                <a:lnTo>
                  <a:pt x="102" y="600"/>
                </a:lnTo>
                <a:lnTo>
                  <a:pt x="102" y="594"/>
                </a:lnTo>
                <a:lnTo>
                  <a:pt x="102" y="600"/>
                </a:lnTo>
                <a:lnTo>
                  <a:pt x="102" y="594"/>
                </a:lnTo>
                <a:lnTo>
                  <a:pt x="96" y="594"/>
                </a:lnTo>
                <a:lnTo>
                  <a:pt x="96" y="588"/>
                </a:lnTo>
                <a:lnTo>
                  <a:pt x="96" y="594"/>
                </a:lnTo>
                <a:lnTo>
                  <a:pt x="102" y="594"/>
                </a:lnTo>
                <a:lnTo>
                  <a:pt x="102" y="588"/>
                </a:lnTo>
                <a:lnTo>
                  <a:pt x="102" y="594"/>
                </a:lnTo>
                <a:lnTo>
                  <a:pt x="102" y="588"/>
                </a:lnTo>
                <a:lnTo>
                  <a:pt x="102" y="594"/>
                </a:lnTo>
                <a:lnTo>
                  <a:pt x="102" y="588"/>
                </a:lnTo>
                <a:lnTo>
                  <a:pt x="96" y="588"/>
                </a:lnTo>
                <a:lnTo>
                  <a:pt x="102" y="588"/>
                </a:lnTo>
                <a:lnTo>
                  <a:pt x="96" y="588"/>
                </a:lnTo>
                <a:lnTo>
                  <a:pt x="102" y="588"/>
                </a:lnTo>
                <a:lnTo>
                  <a:pt x="96" y="588"/>
                </a:lnTo>
                <a:lnTo>
                  <a:pt x="90" y="588"/>
                </a:lnTo>
                <a:lnTo>
                  <a:pt x="90" y="582"/>
                </a:lnTo>
                <a:lnTo>
                  <a:pt x="96" y="582"/>
                </a:lnTo>
                <a:lnTo>
                  <a:pt x="96" y="576"/>
                </a:lnTo>
                <a:lnTo>
                  <a:pt x="96" y="582"/>
                </a:lnTo>
                <a:lnTo>
                  <a:pt x="96" y="576"/>
                </a:lnTo>
                <a:lnTo>
                  <a:pt x="102" y="576"/>
                </a:lnTo>
                <a:lnTo>
                  <a:pt x="108" y="576"/>
                </a:lnTo>
                <a:lnTo>
                  <a:pt x="108" y="570"/>
                </a:lnTo>
                <a:lnTo>
                  <a:pt x="114" y="570"/>
                </a:lnTo>
                <a:lnTo>
                  <a:pt x="114" y="564"/>
                </a:lnTo>
                <a:lnTo>
                  <a:pt x="114" y="570"/>
                </a:lnTo>
                <a:lnTo>
                  <a:pt x="114" y="564"/>
                </a:lnTo>
                <a:lnTo>
                  <a:pt x="120" y="564"/>
                </a:lnTo>
                <a:lnTo>
                  <a:pt x="120" y="570"/>
                </a:lnTo>
                <a:lnTo>
                  <a:pt x="120" y="576"/>
                </a:lnTo>
                <a:lnTo>
                  <a:pt x="120" y="570"/>
                </a:lnTo>
                <a:lnTo>
                  <a:pt x="120" y="576"/>
                </a:lnTo>
                <a:lnTo>
                  <a:pt x="120" y="570"/>
                </a:lnTo>
                <a:lnTo>
                  <a:pt x="120" y="576"/>
                </a:lnTo>
                <a:lnTo>
                  <a:pt x="120" y="570"/>
                </a:lnTo>
                <a:lnTo>
                  <a:pt x="120" y="576"/>
                </a:lnTo>
                <a:lnTo>
                  <a:pt x="126" y="576"/>
                </a:lnTo>
                <a:lnTo>
                  <a:pt x="132" y="576"/>
                </a:lnTo>
                <a:lnTo>
                  <a:pt x="138" y="576"/>
                </a:lnTo>
                <a:lnTo>
                  <a:pt x="138" y="570"/>
                </a:lnTo>
                <a:lnTo>
                  <a:pt x="144" y="570"/>
                </a:lnTo>
                <a:lnTo>
                  <a:pt x="144" y="576"/>
                </a:lnTo>
                <a:lnTo>
                  <a:pt x="144" y="570"/>
                </a:lnTo>
                <a:lnTo>
                  <a:pt x="138" y="570"/>
                </a:lnTo>
                <a:lnTo>
                  <a:pt x="138" y="564"/>
                </a:lnTo>
                <a:lnTo>
                  <a:pt x="132" y="564"/>
                </a:lnTo>
                <a:lnTo>
                  <a:pt x="132" y="558"/>
                </a:lnTo>
                <a:lnTo>
                  <a:pt x="138" y="558"/>
                </a:lnTo>
                <a:lnTo>
                  <a:pt x="138" y="564"/>
                </a:lnTo>
                <a:lnTo>
                  <a:pt x="138" y="570"/>
                </a:lnTo>
                <a:lnTo>
                  <a:pt x="144" y="570"/>
                </a:lnTo>
                <a:lnTo>
                  <a:pt x="144" y="564"/>
                </a:lnTo>
                <a:lnTo>
                  <a:pt x="144" y="570"/>
                </a:lnTo>
                <a:lnTo>
                  <a:pt x="144" y="564"/>
                </a:lnTo>
                <a:lnTo>
                  <a:pt x="144" y="570"/>
                </a:lnTo>
                <a:lnTo>
                  <a:pt x="144" y="564"/>
                </a:lnTo>
                <a:lnTo>
                  <a:pt x="144" y="570"/>
                </a:lnTo>
                <a:lnTo>
                  <a:pt x="150" y="570"/>
                </a:lnTo>
                <a:lnTo>
                  <a:pt x="150" y="564"/>
                </a:lnTo>
                <a:lnTo>
                  <a:pt x="144" y="564"/>
                </a:lnTo>
                <a:lnTo>
                  <a:pt x="138" y="564"/>
                </a:lnTo>
                <a:lnTo>
                  <a:pt x="138" y="558"/>
                </a:lnTo>
                <a:lnTo>
                  <a:pt x="132" y="558"/>
                </a:lnTo>
                <a:lnTo>
                  <a:pt x="126" y="558"/>
                </a:lnTo>
                <a:lnTo>
                  <a:pt x="132" y="558"/>
                </a:lnTo>
                <a:lnTo>
                  <a:pt x="126" y="558"/>
                </a:lnTo>
                <a:lnTo>
                  <a:pt x="132" y="558"/>
                </a:lnTo>
                <a:lnTo>
                  <a:pt x="126" y="558"/>
                </a:lnTo>
                <a:lnTo>
                  <a:pt x="126" y="552"/>
                </a:lnTo>
                <a:lnTo>
                  <a:pt x="120" y="552"/>
                </a:lnTo>
                <a:lnTo>
                  <a:pt x="120" y="546"/>
                </a:lnTo>
                <a:lnTo>
                  <a:pt x="120" y="552"/>
                </a:lnTo>
                <a:lnTo>
                  <a:pt x="120" y="546"/>
                </a:lnTo>
                <a:lnTo>
                  <a:pt x="120" y="540"/>
                </a:lnTo>
                <a:lnTo>
                  <a:pt x="114" y="540"/>
                </a:lnTo>
                <a:lnTo>
                  <a:pt x="114" y="534"/>
                </a:lnTo>
                <a:lnTo>
                  <a:pt x="108" y="534"/>
                </a:lnTo>
                <a:lnTo>
                  <a:pt x="102" y="534"/>
                </a:lnTo>
                <a:lnTo>
                  <a:pt x="102" y="528"/>
                </a:lnTo>
                <a:lnTo>
                  <a:pt x="96" y="528"/>
                </a:lnTo>
                <a:lnTo>
                  <a:pt x="102" y="528"/>
                </a:lnTo>
                <a:lnTo>
                  <a:pt x="96" y="528"/>
                </a:lnTo>
                <a:lnTo>
                  <a:pt x="102" y="528"/>
                </a:lnTo>
                <a:lnTo>
                  <a:pt x="102" y="522"/>
                </a:lnTo>
                <a:lnTo>
                  <a:pt x="102" y="516"/>
                </a:lnTo>
                <a:lnTo>
                  <a:pt x="108" y="516"/>
                </a:lnTo>
                <a:lnTo>
                  <a:pt x="114" y="516"/>
                </a:lnTo>
                <a:lnTo>
                  <a:pt x="120" y="516"/>
                </a:lnTo>
                <a:lnTo>
                  <a:pt x="120" y="510"/>
                </a:lnTo>
                <a:lnTo>
                  <a:pt x="126" y="510"/>
                </a:lnTo>
                <a:lnTo>
                  <a:pt x="126" y="504"/>
                </a:lnTo>
                <a:lnTo>
                  <a:pt x="126" y="510"/>
                </a:lnTo>
                <a:lnTo>
                  <a:pt x="126" y="504"/>
                </a:lnTo>
                <a:lnTo>
                  <a:pt x="126" y="498"/>
                </a:lnTo>
                <a:lnTo>
                  <a:pt x="132" y="498"/>
                </a:lnTo>
                <a:lnTo>
                  <a:pt x="132" y="492"/>
                </a:lnTo>
                <a:lnTo>
                  <a:pt x="132" y="486"/>
                </a:lnTo>
                <a:lnTo>
                  <a:pt x="138" y="486"/>
                </a:lnTo>
                <a:lnTo>
                  <a:pt x="144" y="486"/>
                </a:lnTo>
                <a:lnTo>
                  <a:pt x="144" y="480"/>
                </a:lnTo>
                <a:lnTo>
                  <a:pt x="150" y="480"/>
                </a:lnTo>
                <a:lnTo>
                  <a:pt x="144" y="480"/>
                </a:lnTo>
                <a:lnTo>
                  <a:pt x="150" y="480"/>
                </a:lnTo>
                <a:lnTo>
                  <a:pt x="150" y="474"/>
                </a:lnTo>
                <a:lnTo>
                  <a:pt x="150" y="480"/>
                </a:lnTo>
                <a:lnTo>
                  <a:pt x="150" y="486"/>
                </a:lnTo>
                <a:lnTo>
                  <a:pt x="150" y="480"/>
                </a:lnTo>
                <a:lnTo>
                  <a:pt x="150" y="486"/>
                </a:lnTo>
                <a:lnTo>
                  <a:pt x="156" y="486"/>
                </a:lnTo>
                <a:lnTo>
                  <a:pt x="150" y="486"/>
                </a:lnTo>
                <a:lnTo>
                  <a:pt x="156" y="486"/>
                </a:lnTo>
                <a:lnTo>
                  <a:pt x="156" y="480"/>
                </a:lnTo>
                <a:lnTo>
                  <a:pt x="150" y="480"/>
                </a:lnTo>
                <a:lnTo>
                  <a:pt x="156" y="480"/>
                </a:lnTo>
                <a:lnTo>
                  <a:pt x="150" y="480"/>
                </a:lnTo>
                <a:lnTo>
                  <a:pt x="156" y="480"/>
                </a:lnTo>
                <a:lnTo>
                  <a:pt x="150" y="480"/>
                </a:lnTo>
                <a:lnTo>
                  <a:pt x="150" y="474"/>
                </a:lnTo>
                <a:lnTo>
                  <a:pt x="150" y="480"/>
                </a:lnTo>
                <a:lnTo>
                  <a:pt x="150" y="474"/>
                </a:lnTo>
                <a:lnTo>
                  <a:pt x="150" y="480"/>
                </a:lnTo>
                <a:lnTo>
                  <a:pt x="150" y="474"/>
                </a:lnTo>
                <a:lnTo>
                  <a:pt x="156" y="474"/>
                </a:lnTo>
                <a:lnTo>
                  <a:pt x="156" y="468"/>
                </a:lnTo>
                <a:lnTo>
                  <a:pt x="156" y="474"/>
                </a:lnTo>
                <a:lnTo>
                  <a:pt x="156" y="468"/>
                </a:lnTo>
                <a:lnTo>
                  <a:pt x="156" y="474"/>
                </a:lnTo>
                <a:lnTo>
                  <a:pt x="156" y="468"/>
                </a:lnTo>
                <a:lnTo>
                  <a:pt x="156" y="474"/>
                </a:lnTo>
                <a:lnTo>
                  <a:pt x="162" y="474"/>
                </a:lnTo>
                <a:lnTo>
                  <a:pt x="156" y="474"/>
                </a:lnTo>
                <a:lnTo>
                  <a:pt x="162" y="474"/>
                </a:lnTo>
                <a:lnTo>
                  <a:pt x="156" y="474"/>
                </a:lnTo>
                <a:lnTo>
                  <a:pt x="162" y="474"/>
                </a:lnTo>
                <a:lnTo>
                  <a:pt x="168" y="474"/>
                </a:lnTo>
                <a:lnTo>
                  <a:pt x="162" y="474"/>
                </a:lnTo>
                <a:lnTo>
                  <a:pt x="168" y="474"/>
                </a:lnTo>
                <a:lnTo>
                  <a:pt x="168" y="468"/>
                </a:lnTo>
                <a:lnTo>
                  <a:pt x="174" y="468"/>
                </a:lnTo>
                <a:lnTo>
                  <a:pt x="174" y="462"/>
                </a:lnTo>
                <a:lnTo>
                  <a:pt x="180" y="462"/>
                </a:lnTo>
                <a:lnTo>
                  <a:pt x="180" y="456"/>
                </a:lnTo>
                <a:lnTo>
                  <a:pt x="180" y="462"/>
                </a:lnTo>
                <a:lnTo>
                  <a:pt x="186" y="462"/>
                </a:lnTo>
                <a:lnTo>
                  <a:pt x="180" y="462"/>
                </a:lnTo>
                <a:lnTo>
                  <a:pt x="186" y="462"/>
                </a:lnTo>
                <a:lnTo>
                  <a:pt x="186" y="468"/>
                </a:lnTo>
                <a:lnTo>
                  <a:pt x="180" y="468"/>
                </a:lnTo>
                <a:lnTo>
                  <a:pt x="186" y="468"/>
                </a:lnTo>
                <a:lnTo>
                  <a:pt x="180" y="468"/>
                </a:lnTo>
                <a:lnTo>
                  <a:pt x="186" y="468"/>
                </a:lnTo>
                <a:lnTo>
                  <a:pt x="180" y="468"/>
                </a:lnTo>
                <a:lnTo>
                  <a:pt x="186" y="468"/>
                </a:lnTo>
                <a:lnTo>
                  <a:pt x="180" y="468"/>
                </a:lnTo>
                <a:lnTo>
                  <a:pt x="186" y="468"/>
                </a:lnTo>
                <a:lnTo>
                  <a:pt x="180" y="468"/>
                </a:lnTo>
                <a:lnTo>
                  <a:pt x="186" y="468"/>
                </a:lnTo>
                <a:lnTo>
                  <a:pt x="186" y="474"/>
                </a:lnTo>
                <a:lnTo>
                  <a:pt x="186" y="468"/>
                </a:lnTo>
                <a:lnTo>
                  <a:pt x="186" y="474"/>
                </a:lnTo>
                <a:lnTo>
                  <a:pt x="186" y="468"/>
                </a:lnTo>
                <a:lnTo>
                  <a:pt x="186" y="474"/>
                </a:lnTo>
                <a:lnTo>
                  <a:pt x="186" y="468"/>
                </a:lnTo>
                <a:lnTo>
                  <a:pt x="186" y="474"/>
                </a:lnTo>
                <a:lnTo>
                  <a:pt x="186" y="468"/>
                </a:lnTo>
                <a:lnTo>
                  <a:pt x="186" y="474"/>
                </a:lnTo>
                <a:lnTo>
                  <a:pt x="186" y="468"/>
                </a:lnTo>
                <a:lnTo>
                  <a:pt x="186" y="474"/>
                </a:lnTo>
                <a:lnTo>
                  <a:pt x="180" y="474"/>
                </a:lnTo>
                <a:lnTo>
                  <a:pt x="186" y="474"/>
                </a:lnTo>
                <a:lnTo>
                  <a:pt x="186" y="468"/>
                </a:lnTo>
                <a:lnTo>
                  <a:pt x="192" y="468"/>
                </a:lnTo>
                <a:lnTo>
                  <a:pt x="192" y="462"/>
                </a:lnTo>
                <a:lnTo>
                  <a:pt x="192" y="468"/>
                </a:lnTo>
                <a:lnTo>
                  <a:pt x="192" y="462"/>
                </a:lnTo>
                <a:lnTo>
                  <a:pt x="192" y="468"/>
                </a:lnTo>
                <a:lnTo>
                  <a:pt x="192" y="462"/>
                </a:lnTo>
                <a:lnTo>
                  <a:pt x="192" y="468"/>
                </a:lnTo>
                <a:lnTo>
                  <a:pt x="192" y="462"/>
                </a:lnTo>
                <a:lnTo>
                  <a:pt x="192" y="468"/>
                </a:lnTo>
                <a:lnTo>
                  <a:pt x="192" y="462"/>
                </a:lnTo>
                <a:lnTo>
                  <a:pt x="192" y="468"/>
                </a:lnTo>
                <a:lnTo>
                  <a:pt x="192" y="462"/>
                </a:lnTo>
                <a:lnTo>
                  <a:pt x="192" y="468"/>
                </a:lnTo>
                <a:lnTo>
                  <a:pt x="192" y="462"/>
                </a:lnTo>
                <a:lnTo>
                  <a:pt x="192" y="468"/>
                </a:lnTo>
                <a:lnTo>
                  <a:pt x="192" y="462"/>
                </a:lnTo>
                <a:lnTo>
                  <a:pt x="192" y="468"/>
                </a:lnTo>
                <a:lnTo>
                  <a:pt x="198" y="468"/>
                </a:lnTo>
                <a:lnTo>
                  <a:pt x="192" y="468"/>
                </a:lnTo>
                <a:lnTo>
                  <a:pt x="198" y="468"/>
                </a:lnTo>
                <a:lnTo>
                  <a:pt x="192" y="468"/>
                </a:lnTo>
                <a:lnTo>
                  <a:pt x="198" y="468"/>
                </a:lnTo>
                <a:lnTo>
                  <a:pt x="192" y="468"/>
                </a:lnTo>
                <a:lnTo>
                  <a:pt x="198" y="468"/>
                </a:lnTo>
                <a:lnTo>
                  <a:pt x="192" y="468"/>
                </a:lnTo>
                <a:lnTo>
                  <a:pt x="198" y="468"/>
                </a:lnTo>
                <a:lnTo>
                  <a:pt x="198" y="474"/>
                </a:lnTo>
                <a:lnTo>
                  <a:pt x="198" y="468"/>
                </a:lnTo>
                <a:lnTo>
                  <a:pt x="204" y="468"/>
                </a:lnTo>
                <a:lnTo>
                  <a:pt x="210" y="468"/>
                </a:lnTo>
                <a:lnTo>
                  <a:pt x="204" y="468"/>
                </a:lnTo>
                <a:lnTo>
                  <a:pt x="210" y="468"/>
                </a:lnTo>
                <a:lnTo>
                  <a:pt x="210" y="474"/>
                </a:lnTo>
                <a:lnTo>
                  <a:pt x="210" y="468"/>
                </a:lnTo>
                <a:lnTo>
                  <a:pt x="210" y="474"/>
                </a:lnTo>
                <a:lnTo>
                  <a:pt x="210" y="468"/>
                </a:lnTo>
                <a:lnTo>
                  <a:pt x="210" y="474"/>
                </a:lnTo>
                <a:lnTo>
                  <a:pt x="210" y="468"/>
                </a:lnTo>
                <a:lnTo>
                  <a:pt x="210" y="474"/>
                </a:lnTo>
                <a:lnTo>
                  <a:pt x="216" y="474"/>
                </a:lnTo>
                <a:lnTo>
                  <a:pt x="210" y="474"/>
                </a:lnTo>
                <a:lnTo>
                  <a:pt x="210" y="480"/>
                </a:lnTo>
                <a:lnTo>
                  <a:pt x="216" y="480"/>
                </a:lnTo>
                <a:lnTo>
                  <a:pt x="216" y="474"/>
                </a:lnTo>
                <a:lnTo>
                  <a:pt x="216" y="480"/>
                </a:lnTo>
                <a:lnTo>
                  <a:pt x="210" y="480"/>
                </a:lnTo>
                <a:lnTo>
                  <a:pt x="210" y="474"/>
                </a:lnTo>
                <a:lnTo>
                  <a:pt x="216" y="474"/>
                </a:lnTo>
                <a:lnTo>
                  <a:pt x="216" y="480"/>
                </a:lnTo>
                <a:lnTo>
                  <a:pt x="210" y="480"/>
                </a:lnTo>
                <a:lnTo>
                  <a:pt x="216" y="480"/>
                </a:lnTo>
                <a:lnTo>
                  <a:pt x="210" y="480"/>
                </a:lnTo>
                <a:lnTo>
                  <a:pt x="216" y="480"/>
                </a:lnTo>
                <a:lnTo>
                  <a:pt x="222" y="480"/>
                </a:lnTo>
                <a:lnTo>
                  <a:pt x="222" y="486"/>
                </a:lnTo>
                <a:lnTo>
                  <a:pt x="222" y="480"/>
                </a:lnTo>
                <a:lnTo>
                  <a:pt x="222" y="486"/>
                </a:lnTo>
                <a:lnTo>
                  <a:pt x="222" y="480"/>
                </a:lnTo>
                <a:lnTo>
                  <a:pt x="228" y="480"/>
                </a:lnTo>
                <a:lnTo>
                  <a:pt x="228" y="486"/>
                </a:lnTo>
                <a:lnTo>
                  <a:pt x="222" y="486"/>
                </a:lnTo>
                <a:lnTo>
                  <a:pt x="228" y="486"/>
                </a:lnTo>
                <a:lnTo>
                  <a:pt x="228" y="480"/>
                </a:lnTo>
                <a:lnTo>
                  <a:pt x="228" y="486"/>
                </a:lnTo>
                <a:lnTo>
                  <a:pt x="228" y="480"/>
                </a:lnTo>
                <a:lnTo>
                  <a:pt x="234" y="480"/>
                </a:lnTo>
                <a:lnTo>
                  <a:pt x="228" y="480"/>
                </a:lnTo>
                <a:lnTo>
                  <a:pt x="234" y="480"/>
                </a:lnTo>
                <a:lnTo>
                  <a:pt x="240" y="480"/>
                </a:lnTo>
                <a:lnTo>
                  <a:pt x="234" y="480"/>
                </a:lnTo>
                <a:lnTo>
                  <a:pt x="240" y="480"/>
                </a:lnTo>
                <a:lnTo>
                  <a:pt x="246" y="480"/>
                </a:lnTo>
                <a:lnTo>
                  <a:pt x="246" y="486"/>
                </a:lnTo>
                <a:lnTo>
                  <a:pt x="252" y="486"/>
                </a:lnTo>
                <a:lnTo>
                  <a:pt x="246" y="486"/>
                </a:lnTo>
                <a:lnTo>
                  <a:pt x="252" y="486"/>
                </a:lnTo>
                <a:lnTo>
                  <a:pt x="258" y="486"/>
                </a:lnTo>
                <a:lnTo>
                  <a:pt x="264" y="486"/>
                </a:lnTo>
                <a:lnTo>
                  <a:pt x="264" y="492"/>
                </a:lnTo>
                <a:lnTo>
                  <a:pt x="270" y="492"/>
                </a:lnTo>
                <a:lnTo>
                  <a:pt x="276" y="492"/>
                </a:lnTo>
                <a:lnTo>
                  <a:pt x="282" y="492"/>
                </a:lnTo>
                <a:lnTo>
                  <a:pt x="282" y="486"/>
                </a:lnTo>
                <a:lnTo>
                  <a:pt x="282" y="492"/>
                </a:lnTo>
                <a:lnTo>
                  <a:pt x="282" y="486"/>
                </a:lnTo>
                <a:lnTo>
                  <a:pt x="282" y="492"/>
                </a:lnTo>
                <a:lnTo>
                  <a:pt x="282" y="486"/>
                </a:lnTo>
                <a:lnTo>
                  <a:pt x="282" y="492"/>
                </a:lnTo>
                <a:lnTo>
                  <a:pt x="282" y="486"/>
                </a:lnTo>
                <a:lnTo>
                  <a:pt x="288" y="486"/>
                </a:lnTo>
                <a:lnTo>
                  <a:pt x="282" y="486"/>
                </a:lnTo>
                <a:lnTo>
                  <a:pt x="288" y="486"/>
                </a:lnTo>
                <a:lnTo>
                  <a:pt x="288" y="492"/>
                </a:lnTo>
                <a:lnTo>
                  <a:pt x="288" y="486"/>
                </a:lnTo>
                <a:lnTo>
                  <a:pt x="288" y="492"/>
                </a:lnTo>
                <a:lnTo>
                  <a:pt x="288" y="486"/>
                </a:lnTo>
                <a:lnTo>
                  <a:pt x="288" y="492"/>
                </a:lnTo>
                <a:lnTo>
                  <a:pt x="294" y="492"/>
                </a:lnTo>
                <a:lnTo>
                  <a:pt x="288" y="492"/>
                </a:lnTo>
                <a:lnTo>
                  <a:pt x="294" y="492"/>
                </a:lnTo>
                <a:lnTo>
                  <a:pt x="294" y="498"/>
                </a:lnTo>
                <a:lnTo>
                  <a:pt x="300" y="498"/>
                </a:lnTo>
                <a:lnTo>
                  <a:pt x="306" y="498"/>
                </a:lnTo>
                <a:lnTo>
                  <a:pt x="312" y="498"/>
                </a:lnTo>
                <a:lnTo>
                  <a:pt x="312" y="504"/>
                </a:lnTo>
                <a:lnTo>
                  <a:pt x="318" y="504"/>
                </a:lnTo>
                <a:lnTo>
                  <a:pt x="312" y="504"/>
                </a:lnTo>
                <a:lnTo>
                  <a:pt x="312" y="498"/>
                </a:lnTo>
                <a:lnTo>
                  <a:pt x="312" y="504"/>
                </a:lnTo>
                <a:lnTo>
                  <a:pt x="318" y="504"/>
                </a:lnTo>
                <a:lnTo>
                  <a:pt x="324" y="504"/>
                </a:lnTo>
                <a:lnTo>
                  <a:pt x="324" y="510"/>
                </a:lnTo>
                <a:lnTo>
                  <a:pt x="330" y="510"/>
                </a:lnTo>
                <a:lnTo>
                  <a:pt x="330" y="516"/>
                </a:lnTo>
                <a:lnTo>
                  <a:pt x="336" y="516"/>
                </a:lnTo>
                <a:lnTo>
                  <a:pt x="342" y="516"/>
                </a:lnTo>
                <a:lnTo>
                  <a:pt x="348" y="516"/>
                </a:lnTo>
                <a:lnTo>
                  <a:pt x="348" y="522"/>
                </a:lnTo>
                <a:lnTo>
                  <a:pt x="348" y="516"/>
                </a:lnTo>
                <a:lnTo>
                  <a:pt x="342" y="516"/>
                </a:lnTo>
                <a:lnTo>
                  <a:pt x="348" y="516"/>
                </a:lnTo>
                <a:lnTo>
                  <a:pt x="348" y="510"/>
                </a:lnTo>
                <a:lnTo>
                  <a:pt x="342" y="510"/>
                </a:lnTo>
                <a:lnTo>
                  <a:pt x="348" y="510"/>
                </a:lnTo>
                <a:lnTo>
                  <a:pt x="342" y="510"/>
                </a:lnTo>
                <a:lnTo>
                  <a:pt x="348" y="510"/>
                </a:lnTo>
                <a:lnTo>
                  <a:pt x="348" y="504"/>
                </a:lnTo>
                <a:lnTo>
                  <a:pt x="348" y="510"/>
                </a:lnTo>
                <a:lnTo>
                  <a:pt x="348" y="504"/>
                </a:lnTo>
                <a:lnTo>
                  <a:pt x="354" y="504"/>
                </a:lnTo>
                <a:lnTo>
                  <a:pt x="354" y="498"/>
                </a:lnTo>
                <a:lnTo>
                  <a:pt x="360" y="498"/>
                </a:lnTo>
                <a:lnTo>
                  <a:pt x="360" y="504"/>
                </a:lnTo>
                <a:lnTo>
                  <a:pt x="360" y="510"/>
                </a:lnTo>
                <a:lnTo>
                  <a:pt x="360" y="504"/>
                </a:lnTo>
                <a:lnTo>
                  <a:pt x="366" y="504"/>
                </a:lnTo>
                <a:lnTo>
                  <a:pt x="366" y="498"/>
                </a:lnTo>
                <a:lnTo>
                  <a:pt x="372" y="498"/>
                </a:lnTo>
                <a:lnTo>
                  <a:pt x="366" y="498"/>
                </a:lnTo>
                <a:lnTo>
                  <a:pt x="372" y="498"/>
                </a:lnTo>
                <a:lnTo>
                  <a:pt x="378" y="498"/>
                </a:lnTo>
                <a:lnTo>
                  <a:pt x="378" y="492"/>
                </a:lnTo>
                <a:lnTo>
                  <a:pt x="378" y="498"/>
                </a:lnTo>
                <a:lnTo>
                  <a:pt x="378" y="492"/>
                </a:lnTo>
                <a:lnTo>
                  <a:pt x="384" y="492"/>
                </a:lnTo>
                <a:lnTo>
                  <a:pt x="384" y="498"/>
                </a:lnTo>
                <a:lnTo>
                  <a:pt x="384" y="492"/>
                </a:lnTo>
                <a:lnTo>
                  <a:pt x="384" y="486"/>
                </a:lnTo>
                <a:lnTo>
                  <a:pt x="384" y="492"/>
                </a:lnTo>
                <a:lnTo>
                  <a:pt x="384" y="486"/>
                </a:lnTo>
                <a:lnTo>
                  <a:pt x="384" y="492"/>
                </a:lnTo>
                <a:lnTo>
                  <a:pt x="384" y="486"/>
                </a:lnTo>
                <a:lnTo>
                  <a:pt x="384" y="492"/>
                </a:lnTo>
                <a:lnTo>
                  <a:pt x="384" y="486"/>
                </a:lnTo>
                <a:lnTo>
                  <a:pt x="384" y="492"/>
                </a:lnTo>
                <a:lnTo>
                  <a:pt x="384" y="486"/>
                </a:lnTo>
                <a:lnTo>
                  <a:pt x="390" y="486"/>
                </a:lnTo>
                <a:lnTo>
                  <a:pt x="384" y="486"/>
                </a:lnTo>
                <a:lnTo>
                  <a:pt x="390" y="492"/>
                </a:lnTo>
                <a:lnTo>
                  <a:pt x="390" y="486"/>
                </a:lnTo>
                <a:lnTo>
                  <a:pt x="390" y="492"/>
                </a:lnTo>
                <a:lnTo>
                  <a:pt x="390" y="486"/>
                </a:lnTo>
                <a:lnTo>
                  <a:pt x="390" y="492"/>
                </a:lnTo>
                <a:lnTo>
                  <a:pt x="390" y="486"/>
                </a:lnTo>
                <a:lnTo>
                  <a:pt x="390" y="492"/>
                </a:lnTo>
                <a:lnTo>
                  <a:pt x="390" y="486"/>
                </a:lnTo>
                <a:lnTo>
                  <a:pt x="396" y="486"/>
                </a:lnTo>
                <a:lnTo>
                  <a:pt x="390" y="486"/>
                </a:lnTo>
                <a:lnTo>
                  <a:pt x="396" y="486"/>
                </a:lnTo>
                <a:lnTo>
                  <a:pt x="390" y="486"/>
                </a:lnTo>
                <a:lnTo>
                  <a:pt x="396" y="486"/>
                </a:lnTo>
                <a:lnTo>
                  <a:pt x="396" y="492"/>
                </a:lnTo>
                <a:lnTo>
                  <a:pt x="396" y="486"/>
                </a:lnTo>
                <a:lnTo>
                  <a:pt x="396" y="492"/>
                </a:lnTo>
                <a:lnTo>
                  <a:pt x="396" y="486"/>
                </a:lnTo>
                <a:lnTo>
                  <a:pt x="396" y="492"/>
                </a:lnTo>
                <a:lnTo>
                  <a:pt x="390" y="492"/>
                </a:lnTo>
                <a:lnTo>
                  <a:pt x="390" y="498"/>
                </a:lnTo>
                <a:lnTo>
                  <a:pt x="384" y="498"/>
                </a:lnTo>
                <a:lnTo>
                  <a:pt x="384" y="504"/>
                </a:lnTo>
                <a:lnTo>
                  <a:pt x="384" y="498"/>
                </a:lnTo>
                <a:lnTo>
                  <a:pt x="384" y="504"/>
                </a:lnTo>
                <a:lnTo>
                  <a:pt x="384" y="498"/>
                </a:lnTo>
                <a:lnTo>
                  <a:pt x="384" y="504"/>
                </a:lnTo>
                <a:lnTo>
                  <a:pt x="384" y="498"/>
                </a:lnTo>
                <a:lnTo>
                  <a:pt x="384" y="504"/>
                </a:lnTo>
                <a:lnTo>
                  <a:pt x="378" y="504"/>
                </a:lnTo>
                <a:lnTo>
                  <a:pt x="378" y="498"/>
                </a:lnTo>
                <a:lnTo>
                  <a:pt x="378" y="504"/>
                </a:lnTo>
                <a:lnTo>
                  <a:pt x="378" y="498"/>
                </a:lnTo>
                <a:lnTo>
                  <a:pt x="378" y="504"/>
                </a:lnTo>
                <a:lnTo>
                  <a:pt x="372" y="504"/>
                </a:lnTo>
                <a:lnTo>
                  <a:pt x="372" y="510"/>
                </a:lnTo>
                <a:lnTo>
                  <a:pt x="366" y="510"/>
                </a:lnTo>
                <a:lnTo>
                  <a:pt x="366" y="516"/>
                </a:lnTo>
                <a:lnTo>
                  <a:pt x="366" y="510"/>
                </a:lnTo>
                <a:lnTo>
                  <a:pt x="366" y="516"/>
                </a:lnTo>
                <a:lnTo>
                  <a:pt x="366" y="510"/>
                </a:lnTo>
                <a:lnTo>
                  <a:pt x="366" y="516"/>
                </a:lnTo>
                <a:lnTo>
                  <a:pt x="366" y="510"/>
                </a:lnTo>
                <a:lnTo>
                  <a:pt x="366" y="516"/>
                </a:lnTo>
                <a:lnTo>
                  <a:pt x="366" y="522"/>
                </a:lnTo>
                <a:lnTo>
                  <a:pt x="366" y="516"/>
                </a:lnTo>
                <a:lnTo>
                  <a:pt x="366" y="522"/>
                </a:lnTo>
                <a:lnTo>
                  <a:pt x="366" y="516"/>
                </a:lnTo>
                <a:lnTo>
                  <a:pt x="366" y="522"/>
                </a:lnTo>
                <a:lnTo>
                  <a:pt x="366" y="516"/>
                </a:lnTo>
                <a:lnTo>
                  <a:pt x="372" y="516"/>
                </a:lnTo>
                <a:lnTo>
                  <a:pt x="366" y="516"/>
                </a:lnTo>
                <a:lnTo>
                  <a:pt x="372" y="516"/>
                </a:lnTo>
                <a:lnTo>
                  <a:pt x="366" y="516"/>
                </a:lnTo>
                <a:lnTo>
                  <a:pt x="372" y="516"/>
                </a:lnTo>
                <a:lnTo>
                  <a:pt x="366" y="516"/>
                </a:lnTo>
                <a:lnTo>
                  <a:pt x="372" y="516"/>
                </a:lnTo>
                <a:lnTo>
                  <a:pt x="366" y="516"/>
                </a:lnTo>
                <a:lnTo>
                  <a:pt x="366" y="510"/>
                </a:lnTo>
                <a:lnTo>
                  <a:pt x="372" y="510"/>
                </a:lnTo>
                <a:lnTo>
                  <a:pt x="372" y="516"/>
                </a:lnTo>
                <a:lnTo>
                  <a:pt x="372" y="510"/>
                </a:lnTo>
                <a:lnTo>
                  <a:pt x="378" y="510"/>
                </a:lnTo>
                <a:lnTo>
                  <a:pt x="378" y="504"/>
                </a:lnTo>
                <a:lnTo>
                  <a:pt x="378" y="510"/>
                </a:lnTo>
                <a:lnTo>
                  <a:pt x="378" y="504"/>
                </a:lnTo>
                <a:lnTo>
                  <a:pt x="384" y="504"/>
                </a:lnTo>
                <a:lnTo>
                  <a:pt x="378" y="504"/>
                </a:lnTo>
                <a:lnTo>
                  <a:pt x="384" y="504"/>
                </a:lnTo>
                <a:lnTo>
                  <a:pt x="378" y="504"/>
                </a:lnTo>
                <a:lnTo>
                  <a:pt x="378" y="510"/>
                </a:lnTo>
                <a:lnTo>
                  <a:pt x="378" y="504"/>
                </a:lnTo>
                <a:lnTo>
                  <a:pt x="384" y="504"/>
                </a:lnTo>
                <a:lnTo>
                  <a:pt x="384" y="510"/>
                </a:lnTo>
                <a:lnTo>
                  <a:pt x="384" y="504"/>
                </a:lnTo>
                <a:lnTo>
                  <a:pt x="384" y="498"/>
                </a:lnTo>
                <a:lnTo>
                  <a:pt x="384" y="504"/>
                </a:lnTo>
                <a:lnTo>
                  <a:pt x="384" y="510"/>
                </a:lnTo>
                <a:lnTo>
                  <a:pt x="384" y="504"/>
                </a:lnTo>
                <a:lnTo>
                  <a:pt x="384" y="510"/>
                </a:lnTo>
                <a:lnTo>
                  <a:pt x="384" y="504"/>
                </a:lnTo>
                <a:lnTo>
                  <a:pt x="384" y="510"/>
                </a:lnTo>
                <a:lnTo>
                  <a:pt x="384" y="504"/>
                </a:lnTo>
                <a:lnTo>
                  <a:pt x="384" y="510"/>
                </a:lnTo>
                <a:lnTo>
                  <a:pt x="384" y="504"/>
                </a:lnTo>
                <a:lnTo>
                  <a:pt x="390" y="504"/>
                </a:lnTo>
                <a:lnTo>
                  <a:pt x="390" y="498"/>
                </a:lnTo>
                <a:lnTo>
                  <a:pt x="396" y="498"/>
                </a:lnTo>
                <a:lnTo>
                  <a:pt x="396" y="492"/>
                </a:lnTo>
                <a:lnTo>
                  <a:pt x="402" y="492"/>
                </a:lnTo>
                <a:lnTo>
                  <a:pt x="402" y="498"/>
                </a:lnTo>
                <a:lnTo>
                  <a:pt x="402" y="492"/>
                </a:lnTo>
                <a:lnTo>
                  <a:pt x="396" y="492"/>
                </a:lnTo>
                <a:lnTo>
                  <a:pt x="396" y="498"/>
                </a:lnTo>
                <a:lnTo>
                  <a:pt x="402" y="498"/>
                </a:lnTo>
                <a:lnTo>
                  <a:pt x="402" y="492"/>
                </a:lnTo>
                <a:lnTo>
                  <a:pt x="408" y="492"/>
                </a:lnTo>
                <a:lnTo>
                  <a:pt x="402" y="492"/>
                </a:lnTo>
                <a:lnTo>
                  <a:pt x="402" y="486"/>
                </a:lnTo>
                <a:lnTo>
                  <a:pt x="408" y="486"/>
                </a:lnTo>
                <a:lnTo>
                  <a:pt x="408" y="492"/>
                </a:lnTo>
                <a:lnTo>
                  <a:pt x="408" y="486"/>
                </a:lnTo>
                <a:lnTo>
                  <a:pt x="414" y="486"/>
                </a:lnTo>
                <a:lnTo>
                  <a:pt x="408" y="486"/>
                </a:lnTo>
                <a:lnTo>
                  <a:pt x="414" y="486"/>
                </a:lnTo>
                <a:lnTo>
                  <a:pt x="408" y="486"/>
                </a:lnTo>
                <a:lnTo>
                  <a:pt x="408" y="480"/>
                </a:lnTo>
                <a:lnTo>
                  <a:pt x="408" y="486"/>
                </a:lnTo>
                <a:lnTo>
                  <a:pt x="408" y="480"/>
                </a:lnTo>
                <a:lnTo>
                  <a:pt x="408" y="486"/>
                </a:lnTo>
                <a:lnTo>
                  <a:pt x="408" y="480"/>
                </a:lnTo>
                <a:lnTo>
                  <a:pt x="414" y="480"/>
                </a:lnTo>
                <a:lnTo>
                  <a:pt x="414" y="486"/>
                </a:lnTo>
                <a:lnTo>
                  <a:pt x="414" y="492"/>
                </a:lnTo>
                <a:lnTo>
                  <a:pt x="420" y="498"/>
                </a:lnTo>
                <a:lnTo>
                  <a:pt x="420" y="504"/>
                </a:lnTo>
                <a:lnTo>
                  <a:pt x="426" y="504"/>
                </a:lnTo>
                <a:lnTo>
                  <a:pt x="426" y="510"/>
                </a:lnTo>
                <a:lnTo>
                  <a:pt x="426" y="504"/>
                </a:lnTo>
                <a:lnTo>
                  <a:pt x="432" y="504"/>
                </a:lnTo>
                <a:lnTo>
                  <a:pt x="426" y="504"/>
                </a:lnTo>
                <a:lnTo>
                  <a:pt x="432" y="504"/>
                </a:lnTo>
                <a:lnTo>
                  <a:pt x="426" y="504"/>
                </a:lnTo>
                <a:lnTo>
                  <a:pt x="432" y="504"/>
                </a:lnTo>
                <a:lnTo>
                  <a:pt x="426" y="504"/>
                </a:lnTo>
                <a:lnTo>
                  <a:pt x="432" y="504"/>
                </a:lnTo>
                <a:lnTo>
                  <a:pt x="426" y="504"/>
                </a:lnTo>
                <a:lnTo>
                  <a:pt x="432" y="504"/>
                </a:lnTo>
                <a:lnTo>
                  <a:pt x="432" y="498"/>
                </a:lnTo>
                <a:lnTo>
                  <a:pt x="426" y="498"/>
                </a:lnTo>
                <a:lnTo>
                  <a:pt x="426" y="504"/>
                </a:lnTo>
                <a:lnTo>
                  <a:pt x="426" y="498"/>
                </a:lnTo>
                <a:lnTo>
                  <a:pt x="432" y="498"/>
                </a:lnTo>
                <a:lnTo>
                  <a:pt x="426" y="498"/>
                </a:lnTo>
                <a:lnTo>
                  <a:pt x="432" y="498"/>
                </a:lnTo>
                <a:lnTo>
                  <a:pt x="432" y="492"/>
                </a:lnTo>
                <a:lnTo>
                  <a:pt x="432" y="498"/>
                </a:lnTo>
                <a:lnTo>
                  <a:pt x="432" y="492"/>
                </a:lnTo>
                <a:lnTo>
                  <a:pt x="438" y="492"/>
                </a:lnTo>
                <a:lnTo>
                  <a:pt x="432" y="492"/>
                </a:lnTo>
                <a:lnTo>
                  <a:pt x="438" y="492"/>
                </a:lnTo>
                <a:lnTo>
                  <a:pt x="432" y="492"/>
                </a:lnTo>
                <a:lnTo>
                  <a:pt x="432" y="486"/>
                </a:lnTo>
                <a:lnTo>
                  <a:pt x="432" y="492"/>
                </a:lnTo>
                <a:lnTo>
                  <a:pt x="432" y="486"/>
                </a:lnTo>
                <a:lnTo>
                  <a:pt x="438" y="486"/>
                </a:lnTo>
                <a:lnTo>
                  <a:pt x="432" y="486"/>
                </a:lnTo>
                <a:lnTo>
                  <a:pt x="438" y="486"/>
                </a:lnTo>
                <a:lnTo>
                  <a:pt x="432" y="486"/>
                </a:lnTo>
                <a:lnTo>
                  <a:pt x="438" y="486"/>
                </a:lnTo>
                <a:lnTo>
                  <a:pt x="438" y="492"/>
                </a:lnTo>
                <a:lnTo>
                  <a:pt x="438" y="486"/>
                </a:lnTo>
                <a:lnTo>
                  <a:pt x="438" y="492"/>
                </a:lnTo>
                <a:lnTo>
                  <a:pt x="432" y="492"/>
                </a:lnTo>
                <a:lnTo>
                  <a:pt x="438" y="492"/>
                </a:lnTo>
                <a:lnTo>
                  <a:pt x="438" y="498"/>
                </a:lnTo>
                <a:lnTo>
                  <a:pt x="438" y="504"/>
                </a:lnTo>
                <a:lnTo>
                  <a:pt x="432" y="504"/>
                </a:lnTo>
                <a:lnTo>
                  <a:pt x="438" y="504"/>
                </a:lnTo>
                <a:lnTo>
                  <a:pt x="444" y="504"/>
                </a:lnTo>
                <a:lnTo>
                  <a:pt x="444" y="498"/>
                </a:lnTo>
                <a:lnTo>
                  <a:pt x="450" y="498"/>
                </a:lnTo>
                <a:lnTo>
                  <a:pt x="456" y="498"/>
                </a:lnTo>
                <a:lnTo>
                  <a:pt x="462" y="498"/>
                </a:lnTo>
                <a:lnTo>
                  <a:pt x="468" y="504"/>
                </a:lnTo>
                <a:lnTo>
                  <a:pt x="474" y="504"/>
                </a:lnTo>
                <a:lnTo>
                  <a:pt x="474" y="510"/>
                </a:lnTo>
                <a:lnTo>
                  <a:pt x="480" y="510"/>
                </a:lnTo>
                <a:lnTo>
                  <a:pt x="486" y="510"/>
                </a:lnTo>
                <a:lnTo>
                  <a:pt x="486" y="516"/>
                </a:lnTo>
                <a:lnTo>
                  <a:pt x="492" y="516"/>
                </a:lnTo>
                <a:lnTo>
                  <a:pt x="498" y="516"/>
                </a:lnTo>
                <a:lnTo>
                  <a:pt x="504" y="516"/>
                </a:lnTo>
                <a:lnTo>
                  <a:pt x="498" y="516"/>
                </a:lnTo>
                <a:lnTo>
                  <a:pt x="504" y="516"/>
                </a:lnTo>
                <a:lnTo>
                  <a:pt x="510" y="516"/>
                </a:lnTo>
                <a:lnTo>
                  <a:pt x="510" y="522"/>
                </a:lnTo>
                <a:lnTo>
                  <a:pt x="516" y="522"/>
                </a:lnTo>
                <a:lnTo>
                  <a:pt x="516" y="528"/>
                </a:lnTo>
                <a:lnTo>
                  <a:pt x="522" y="528"/>
                </a:lnTo>
                <a:lnTo>
                  <a:pt x="516" y="528"/>
                </a:lnTo>
                <a:lnTo>
                  <a:pt x="522" y="528"/>
                </a:lnTo>
                <a:lnTo>
                  <a:pt x="516" y="528"/>
                </a:lnTo>
                <a:lnTo>
                  <a:pt x="522" y="528"/>
                </a:lnTo>
                <a:lnTo>
                  <a:pt x="516" y="528"/>
                </a:lnTo>
                <a:lnTo>
                  <a:pt x="510" y="528"/>
                </a:lnTo>
                <a:lnTo>
                  <a:pt x="510" y="534"/>
                </a:lnTo>
                <a:lnTo>
                  <a:pt x="516" y="534"/>
                </a:lnTo>
                <a:lnTo>
                  <a:pt x="510" y="534"/>
                </a:lnTo>
                <a:lnTo>
                  <a:pt x="510" y="540"/>
                </a:lnTo>
                <a:lnTo>
                  <a:pt x="504" y="540"/>
                </a:lnTo>
                <a:lnTo>
                  <a:pt x="510" y="540"/>
                </a:lnTo>
                <a:lnTo>
                  <a:pt x="516" y="540"/>
                </a:lnTo>
                <a:lnTo>
                  <a:pt x="522" y="540"/>
                </a:lnTo>
                <a:lnTo>
                  <a:pt x="528" y="540"/>
                </a:lnTo>
                <a:lnTo>
                  <a:pt x="534" y="540"/>
                </a:lnTo>
                <a:lnTo>
                  <a:pt x="540" y="540"/>
                </a:lnTo>
                <a:lnTo>
                  <a:pt x="546" y="540"/>
                </a:lnTo>
                <a:lnTo>
                  <a:pt x="546" y="534"/>
                </a:lnTo>
                <a:lnTo>
                  <a:pt x="546" y="540"/>
                </a:lnTo>
                <a:lnTo>
                  <a:pt x="546" y="534"/>
                </a:lnTo>
                <a:lnTo>
                  <a:pt x="546" y="540"/>
                </a:lnTo>
                <a:lnTo>
                  <a:pt x="546" y="534"/>
                </a:lnTo>
                <a:lnTo>
                  <a:pt x="552" y="534"/>
                </a:lnTo>
                <a:lnTo>
                  <a:pt x="546" y="534"/>
                </a:lnTo>
                <a:lnTo>
                  <a:pt x="552" y="534"/>
                </a:lnTo>
                <a:lnTo>
                  <a:pt x="546" y="534"/>
                </a:lnTo>
                <a:lnTo>
                  <a:pt x="552" y="534"/>
                </a:lnTo>
                <a:lnTo>
                  <a:pt x="552" y="540"/>
                </a:lnTo>
                <a:lnTo>
                  <a:pt x="552" y="534"/>
                </a:lnTo>
                <a:lnTo>
                  <a:pt x="552" y="540"/>
                </a:lnTo>
                <a:lnTo>
                  <a:pt x="558" y="540"/>
                </a:lnTo>
                <a:lnTo>
                  <a:pt x="552" y="540"/>
                </a:lnTo>
                <a:lnTo>
                  <a:pt x="558" y="540"/>
                </a:lnTo>
                <a:lnTo>
                  <a:pt x="558" y="546"/>
                </a:lnTo>
                <a:lnTo>
                  <a:pt x="558" y="552"/>
                </a:lnTo>
                <a:lnTo>
                  <a:pt x="558" y="546"/>
                </a:lnTo>
                <a:lnTo>
                  <a:pt x="564" y="546"/>
                </a:lnTo>
                <a:lnTo>
                  <a:pt x="564" y="552"/>
                </a:lnTo>
                <a:lnTo>
                  <a:pt x="564" y="546"/>
                </a:lnTo>
                <a:lnTo>
                  <a:pt x="564" y="552"/>
                </a:lnTo>
                <a:lnTo>
                  <a:pt x="564" y="546"/>
                </a:lnTo>
                <a:lnTo>
                  <a:pt x="564" y="552"/>
                </a:lnTo>
                <a:lnTo>
                  <a:pt x="564" y="546"/>
                </a:lnTo>
                <a:lnTo>
                  <a:pt x="564" y="552"/>
                </a:lnTo>
                <a:lnTo>
                  <a:pt x="570" y="552"/>
                </a:lnTo>
                <a:lnTo>
                  <a:pt x="564" y="552"/>
                </a:lnTo>
                <a:lnTo>
                  <a:pt x="570" y="552"/>
                </a:lnTo>
                <a:lnTo>
                  <a:pt x="570" y="558"/>
                </a:lnTo>
                <a:lnTo>
                  <a:pt x="564" y="558"/>
                </a:lnTo>
                <a:lnTo>
                  <a:pt x="564" y="552"/>
                </a:lnTo>
                <a:lnTo>
                  <a:pt x="564" y="558"/>
                </a:lnTo>
                <a:lnTo>
                  <a:pt x="564" y="552"/>
                </a:lnTo>
                <a:lnTo>
                  <a:pt x="564" y="558"/>
                </a:lnTo>
                <a:lnTo>
                  <a:pt x="570" y="558"/>
                </a:lnTo>
                <a:lnTo>
                  <a:pt x="564" y="558"/>
                </a:lnTo>
                <a:lnTo>
                  <a:pt x="570" y="558"/>
                </a:lnTo>
                <a:lnTo>
                  <a:pt x="570" y="564"/>
                </a:lnTo>
                <a:lnTo>
                  <a:pt x="570" y="570"/>
                </a:lnTo>
                <a:lnTo>
                  <a:pt x="576" y="570"/>
                </a:lnTo>
                <a:lnTo>
                  <a:pt x="570" y="570"/>
                </a:lnTo>
                <a:lnTo>
                  <a:pt x="576" y="570"/>
                </a:lnTo>
                <a:lnTo>
                  <a:pt x="570" y="570"/>
                </a:lnTo>
                <a:lnTo>
                  <a:pt x="570" y="564"/>
                </a:lnTo>
                <a:lnTo>
                  <a:pt x="570" y="558"/>
                </a:lnTo>
                <a:lnTo>
                  <a:pt x="576" y="558"/>
                </a:lnTo>
                <a:lnTo>
                  <a:pt x="570" y="558"/>
                </a:lnTo>
                <a:lnTo>
                  <a:pt x="570" y="552"/>
                </a:lnTo>
                <a:lnTo>
                  <a:pt x="570" y="558"/>
                </a:lnTo>
                <a:lnTo>
                  <a:pt x="576" y="552"/>
                </a:lnTo>
                <a:lnTo>
                  <a:pt x="570" y="552"/>
                </a:lnTo>
                <a:lnTo>
                  <a:pt x="576" y="552"/>
                </a:lnTo>
                <a:lnTo>
                  <a:pt x="570" y="552"/>
                </a:lnTo>
                <a:lnTo>
                  <a:pt x="570" y="546"/>
                </a:lnTo>
                <a:lnTo>
                  <a:pt x="570" y="540"/>
                </a:lnTo>
                <a:lnTo>
                  <a:pt x="564" y="540"/>
                </a:lnTo>
                <a:lnTo>
                  <a:pt x="570" y="540"/>
                </a:lnTo>
                <a:lnTo>
                  <a:pt x="570" y="534"/>
                </a:lnTo>
                <a:lnTo>
                  <a:pt x="576" y="534"/>
                </a:lnTo>
                <a:lnTo>
                  <a:pt x="576" y="528"/>
                </a:lnTo>
                <a:lnTo>
                  <a:pt x="576" y="534"/>
                </a:lnTo>
                <a:lnTo>
                  <a:pt x="576" y="528"/>
                </a:lnTo>
                <a:lnTo>
                  <a:pt x="576" y="534"/>
                </a:lnTo>
                <a:lnTo>
                  <a:pt x="576" y="528"/>
                </a:lnTo>
                <a:lnTo>
                  <a:pt x="576" y="534"/>
                </a:lnTo>
                <a:lnTo>
                  <a:pt x="582" y="534"/>
                </a:lnTo>
                <a:lnTo>
                  <a:pt x="576" y="534"/>
                </a:lnTo>
                <a:lnTo>
                  <a:pt x="576" y="528"/>
                </a:lnTo>
                <a:lnTo>
                  <a:pt x="582" y="528"/>
                </a:lnTo>
                <a:lnTo>
                  <a:pt x="588" y="528"/>
                </a:lnTo>
                <a:lnTo>
                  <a:pt x="588" y="522"/>
                </a:lnTo>
                <a:lnTo>
                  <a:pt x="582" y="522"/>
                </a:lnTo>
                <a:lnTo>
                  <a:pt x="588" y="522"/>
                </a:lnTo>
                <a:lnTo>
                  <a:pt x="582" y="522"/>
                </a:lnTo>
                <a:lnTo>
                  <a:pt x="576" y="522"/>
                </a:lnTo>
                <a:lnTo>
                  <a:pt x="582" y="522"/>
                </a:lnTo>
                <a:lnTo>
                  <a:pt x="582" y="528"/>
                </a:lnTo>
                <a:lnTo>
                  <a:pt x="582" y="522"/>
                </a:lnTo>
                <a:lnTo>
                  <a:pt x="576" y="522"/>
                </a:lnTo>
                <a:lnTo>
                  <a:pt x="576" y="528"/>
                </a:lnTo>
                <a:lnTo>
                  <a:pt x="582" y="528"/>
                </a:lnTo>
                <a:lnTo>
                  <a:pt x="576" y="528"/>
                </a:lnTo>
                <a:lnTo>
                  <a:pt x="582" y="528"/>
                </a:lnTo>
                <a:lnTo>
                  <a:pt x="576" y="528"/>
                </a:lnTo>
                <a:lnTo>
                  <a:pt x="570" y="528"/>
                </a:lnTo>
                <a:lnTo>
                  <a:pt x="570" y="534"/>
                </a:lnTo>
                <a:lnTo>
                  <a:pt x="564" y="534"/>
                </a:lnTo>
                <a:lnTo>
                  <a:pt x="564" y="528"/>
                </a:lnTo>
                <a:lnTo>
                  <a:pt x="564" y="534"/>
                </a:lnTo>
                <a:lnTo>
                  <a:pt x="564" y="528"/>
                </a:lnTo>
                <a:lnTo>
                  <a:pt x="558" y="528"/>
                </a:lnTo>
                <a:lnTo>
                  <a:pt x="564" y="528"/>
                </a:lnTo>
                <a:lnTo>
                  <a:pt x="558" y="528"/>
                </a:lnTo>
                <a:lnTo>
                  <a:pt x="564" y="528"/>
                </a:lnTo>
                <a:lnTo>
                  <a:pt x="564" y="522"/>
                </a:lnTo>
                <a:lnTo>
                  <a:pt x="570" y="522"/>
                </a:lnTo>
                <a:lnTo>
                  <a:pt x="576" y="522"/>
                </a:lnTo>
                <a:lnTo>
                  <a:pt x="576" y="516"/>
                </a:lnTo>
                <a:lnTo>
                  <a:pt x="582" y="516"/>
                </a:lnTo>
                <a:lnTo>
                  <a:pt x="588" y="516"/>
                </a:lnTo>
                <a:lnTo>
                  <a:pt x="588" y="522"/>
                </a:lnTo>
                <a:lnTo>
                  <a:pt x="588" y="528"/>
                </a:lnTo>
                <a:lnTo>
                  <a:pt x="594" y="528"/>
                </a:lnTo>
                <a:lnTo>
                  <a:pt x="594" y="534"/>
                </a:lnTo>
                <a:lnTo>
                  <a:pt x="600" y="534"/>
                </a:lnTo>
                <a:lnTo>
                  <a:pt x="600" y="540"/>
                </a:lnTo>
                <a:lnTo>
                  <a:pt x="600" y="534"/>
                </a:lnTo>
                <a:lnTo>
                  <a:pt x="606" y="534"/>
                </a:lnTo>
                <a:lnTo>
                  <a:pt x="606" y="540"/>
                </a:lnTo>
                <a:lnTo>
                  <a:pt x="612" y="540"/>
                </a:lnTo>
                <a:lnTo>
                  <a:pt x="618" y="540"/>
                </a:lnTo>
                <a:lnTo>
                  <a:pt x="618" y="546"/>
                </a:lnTo>
                <a:lnTo>
                  <a:pt x="618" y="540"/>
                </a:lnTo>
                <a:lnTo>
                  <a:pt x="624" y="540"/>
                </a:lnTo>
                <a:lnTo>
                  <a:pt x="630" y="540"/>
                </a:lnTo>
                <a:lnTo>
                  <a:pt x="636" y="540"/>
                </a:lnTo>
                <a:lnTo>
                  <a:pt x="642" y="540"/>
                </a:lnTo>
                <a:lnTo>
                  <a:pt x="642" y="534"/>
                </a:lnTo>
                <a:lnTo>
                  <a:pt x="642" y="540"/>
                </a:lnTo>
                <a:lnTo>
                  <a:pt x="642" y="534"/>
                </a:lnTo>
                <a:lnTo>
                  <a:pt x="642" y="528"/>
                </a:lnTo>
                <a:lnTo>
                  <a:pt x="648" y="528"/>
                </a:lnTo>
                <a:lnTo>
                  <a:pt x="648" y="522"/>
                </a:lnTo>
                <a:lnTo>
                  <a:pt x="648" y="528"/>
                </a:lnTo>
                <a:lnTo>
                  <a:pt x="648" y="522"/>
                </a:lnTo>
                <a:lnTo>
                  <a:pt x="654" y="522"/>
                </a:lnTo>
                <a:lnTo>
                  <a:pt x="654" y="528"/>
                </a:lnTo>
                <a:lnTo>
                  <a:pt x="654" y="522"/>
                </a:lnTo>
                <a:lnTo>
                  <a:pt x="654" y="528"/>
                </a:lnTo>
                <a:lnTo>
                  <a:pt x="660" y="528"/>
                </a:lnTo>
                <a:lnTo>
                  <a:pt x="660" y="534"/>
                </a:lnTo>
                <a:lnTo>
                  <a:pt x="660" y="528"/>
                </a:lnTo>
                <a:lnTo>
                  <a:pt x="660" y="534"/>
                </a:lnTo>
                <a:lnTo>
                  <a:pt x="654" y="534"/>
                </a:lnTo>
                <a:lnTo>
                  <a:pt x="660" y="534"/>
                </a:lnTo>
                <a:lnTo>
                  <a:pt x="660" y="528"/>
                </a:lnTo>
                <a:lnTo>
                  <a:pt x="666" y="528"/>
                </a:lnTo>
                <a:lnTo>
                  <a:pt x="660" y="528"/>
                </a:lnTo>
                <a:lnTo>
                  <a:pt x="660" y="534"/>
                </a:lnTo>
                <a:lnTo>
                  <a:pt x="660" y="540"/>
                </a:lnTo>
                <a:lnTo>
                  <a:pt x="660" y="546"/>
                </a:lnTo>
                <a:lnTo>
                  <a:pt x="660" y="540"/>
                </a:lnTo>
                <a:lnTo>
                  <a:pt x="660" y="546"/>
                </a:lnTo>
                <a:lnTo>
                  <a:pt x="660" y="540"/>
                </a:lnTo>
                <a:lnTo>
                  <a:pt x="660" y="546"/>
                </a:lnTo>
                <a:lnTo>
                  <a:pt x="660" y="552"/>
                </a:lnTo>
                <a:lnTo>
                  <a:pt x="666" y="552"/>
                </a:lnTo>
                <a:lnTo>
                  <a:pt x="666" y="546"/>
                </a:lnTo>
                <a:lnTo>
                  <a:pt x="666" y="552"/>
                </a:lnTo>
                <a:lnTo>
                  <a:pt x="666" y="546"/>
                </a:lnTo>
                <a:lnTo>
                  <a:pt x="666" y="552"/>
                </a:lnTo>
                <a:lnTo>
                  <a:pt x="666" y="546"/>
                </a:lnTo>
                <a:lnTo>
                  <a:pt x="666" y="552"/>
                </a:lnTo>
                <a:lnTo>
                  <a:pt x="672" y="552"/>
                </a:lnTo>
                <a:lnTo>
                  <a:pt x="666" y="552"/>
                </a:lnTo>
                <a:lnTo>
                  <a:pt x="666" y="546"/>
                </a:lnTo>
                <a:lnTo>
                  <a:pt x="666" y="540"/>
                </a:lnTo>
                <a:lnTo>
                  <a:pt x="666" y="534"/>
                </a:lnTo>
                <a:lnTo>
                  <a:pt x="672" y="534"/>
                </a:lnTo>
                <a:lnTo>
                  <a:pt x="678" y="534"/>
                </a:lnTo>
                <a:lnTo>
                  <a:pt x="678" y="528"/>
                </a:lnTo>
                <a:lnTo>
                  <a:pt x="678" y="522"/>
                </a:lnTo>
                <a:lnTo>
                  <a:pt x="684" y="522"/>
                </a:lnTo>
                <a:lnTo>
                  <a:pt x="678" y="522"/>
                </a:lnTo>
                <a:lnTo>
                  <a:pt x="684" y="522"/>
                </a:lnTo>
                <a:lnTo>
                  <a:pt x="678" y="522"/>
                </a:lnTo>
                <a:lnTo>
                  <a:pt x="684" y="522"/>
                </a:lnTo>
                <a:lnTo>
                  <a:pt x="684" y="516"/>
                </a:lnTo>
                <a:lnTo>
                  <a:pt x="678" y="516"/>
                </a:lnTo>
                <a:lnTo>
                  <a:pt x="678" y="510"/>
                </a:lnTo>
                <a:lnTo>
                  <a:pt x="678" y="516"/>
                </a:lnTo>
                <a:lnTo>
                  <a:pt x="678" y="522"/>
                </a:lnTo>
                <a:lnTo>
                  <a:pt x="672" y="522"/>
                </a:lnTo>
                <a:lnTo>
                  <a:pt x="672" y="516"/>
                </a:lnTo>
                <a:lnTo>
                  <a:pt x="678" y="516"/>
                </a:lnTo>
                <a:lnTo>
                  <a:pt x="678" y="510"/>
                </a:lnTo>
                <a:lnTo>
                  <a:pt x="678" y="516"/>
                </a:lnTo>
                <a:lnTo>
                  <a:pt x="678" y="510"/>
                </a:lnTo>
                <a:lnTo>
                  <a:pt x="678" y="504"/>
                </a:lnTo>
                <a:lnTo>
                  <a:pt x="684" y="504"/>
                </a:lnTo>
                <a:lnTo>
                  <a:pt x="678" y="504"/>
                </a:lnTo>
                <a:lnTo>
                  <a:pt x="678" y="510"/>
                </a:lnTo>
                <a:lnTo>
                  <a:pt x="684" y="510"/>
                </a:lnTo>
                <a:lnTo>
                  <a:pt x="684" y="504"/>
                </a:lnTo>
                <a:lnTo>
                  <a:pt x="684" y="510"/>
                </a:lnTo>
                <a:lnTo>
                  <a:pt x="684" y="504"/>
                </a:lnTo>
                <a:lnTo>
                  <a:pt x="678" y="504"/>
                </a:lnTo>
                <a:lnTo>
                  <a:pt x="672" y="504"/>
                </a:lnTo>
                <a:lnTo>
                  <a:pt x="672" y="498"/>
                </a:lnTo>
                <a:lnTo>
                  <a:pt x="672" y="504"/>
                </a:lnTo>
                <a:lnTo>
                  <a:pt x="672" y="498"/>
                </a:lnTo>
                <a:lnTo>
                  <a:pt x="666" y="498"/>
                </a:lnTo>
                <a:lnTo>
                  <a:pt x="660" y="498"/>
                </a:lnTo>
                <a:lnTo>
                  <a:pt x="666" y="498"/>
                </a:lnTo>
                <a:lnTo>
                  <a:pt x="660" y="498"/>
                </a:lnTo>
                <a:lnTo>
                  <a:pt x="660" y="492"/>
                </a:lnTo>
                <a:lnTo>
                  <a:pt x="660" y="486"/>
                </a:lnTo>
                <a:lnTo>
                  <a:pt x="660" y="480"/>
                </a:lnTo>
                <a:lnTo>
                  <a:pt x="666" y="480"/>
                </a:lnTo>
                <a:lnTo>
                  <a:pt x="660" y="480"/>
                </a:lnTo>
                <a:lnTo>
                  <a:pt x="660" y="474"/>
                </a:lnTo>
                <a:lnTo>
                  <a:pt x="666" y="474"/>
                </a:lnTo>
                <a:lnTo>
                  <a:pt x="660" y="474"/>
                </a:lnTo>
                <a:lnTo>
                  <a:pt x="660" y="468"/>
                </a:lnTo>
                <a:lnTo>
                  <a:pt x="660" y="462"/>
                </a:lnTo>
                <a:lnTo>
                  <a:pt x="660" y="468"/>
                </a:lnTo>
                <a:lnTo>
                  <a:pt x="660" y="462"/>
                </a:lnTo>
                <a:lnTo>
                  <a:pt x="660" y="456"/>
                </a:lnTo>
                <a:lnTo>
                  <a:pt x="666" y="456"/>
                </a:lnTo>
                <a:lnTo>
                  <a:pt x="666" y="462"/>
                </a:lnTo>
                <a:lnTo>
                  <a:pt x="666" y="456"/>
                </a:lnTo>
                <a:lnTo>
                  <a:pt x="672" y="456"/>
                </a:lnTo>
                <a:lnTo>
                  <a:pt x="666" y="456"/>
                </a:lnTo>
                <a:lnTo>
                  <a:pt x="666" y="450"/>
                </a:lnTo>
                <a:lnTo>
                  <a:pt x="666" y="444"/>
                </a:lnTo>
                <a:lnTo>
                  <a:pt x="672" y="444"/>
                </a:lnTo>
                <a:lnTo>
                  <a:pt x="666" y="444"/>
                </a:lnTo>
                <a:lnTo>
                  <a:pt x="672" y="444"/>
                </a:lnTo>
                <a:lnTo>
                  <a:pt x="666" y="444"/>
                </a:lnTo>
                <a:lnTo>
                  <a:pt x="672" y="444"/>
                </a:lnTo>
                <a:lnTo>
                  <a:pt x="678" y="444"/>
                </a:lnTo>
                <a:lnTo>
                  <a:pt x="672" y="444"/>
                </a:lnTo>
                <a:lnTo>
                  <a:pt x="678" y="444"/>
                </a:lnTo>
                <a:lnTo>
                  <a:pt x="672" y="444"/>
                </a:lnTo>
                <a:lnTo>
                  <a:pt x="672" y="450"/>
                </a:lnTo>
                <a:lnTo>
                  <a:pt x="672" y="444"/>
                </a:lnTo>
                <a:lnTo>
                  <a:pt x="672" y="450"/>
                </a:lnTo>
                <a:lnTo>
                  <a:pt x="678" y="450"/>
                </a:lnTo>
                <a:lnTo>
                  <a:pt x="678" y="444"/>
                </a:lnTo>
                <a:lnTo>
                  <a:pt x="678" y="450"/>
                </a:lnTo>
                <a:lnTo>
                  <a:pt x="684" y="450"/>
                </a:lnTo>
                <a:lnTo>
                  <a:pt x="678" y="450"/>
                </a:lnTo>
                <a:lnTo>
                  <a:pt x="684" y="450"/>
                </a:lnTo>
                <a:lnTo>
                  <a:pt x="678" y="450"/>
                </a:lnTo>
                <a:lnTo>
                  <a:pt x="684" y="450"/>
                </a:lnTo>
                <a:lnTo>
                  <a:pt x="678" y="450"/>
                </a:lnTo>
                <a:lnTo>
                  <a:pt x="684" y="450"/>
                </a:lnTo>
                <a:lnTo>
                  <a:pt x="684" y="456"/>
                </a:lnTo>
                <a:lnTo>
                  <a:pt x="684" y="462"/>
                </a:lnTo>
                <a:lnTo>
                  <a:pt x="690" y="462"/>
                </a:lnTo>
                <a:lnTo>
                  <a:pt x="684" y="462"/>
                </a:lnTo>
                <a:lnTo>
                  <a:pt x="690" y="462"/>
                </a:lnTo>
                <a:lnTo>
                  <a:pt x="684" y="462"/>
                </a:lnTo>
                <a:lnTo>
                  <a:pt x="690" y="462"/>
                </a:lnTo>
                <a:lnTo>
                  <a:pt x="690" y="468"/>
                </a:lnTo>
                <a:lnTo>
                  <a:pt x="690" y="474"/>
                </a:lnTo>
                <a:lnTo>
                  <a:pt x="684" y="474"/>
                </a:lnTo>
                <a:lnTo>
                  <a:pt x="684" y="468"/>
                </a:lnTo>
                <a:lnTo>
                  <a:pt x="684" y="474"/>
                </a:lnTo>
                <a:lnTo>
                  <a:pt x="690" y="474"/>
                </a:lnTo>
                <a:lnTo>
                  <a:pt x="690" y="480"/>
                </a:lnTo>
                <a:lnTo>
                  <a:pt x="690" y="474"/>
                </a:lnTo>
                <a:lnTo>
                  <a:pt x="696" y="474"/>
                </a:lnTo>
                <a:lnTo>
                  <a:pt x="696" y="480"/>
                </a:lnTo>
                <a:lnTo>
                  <a:pt x="690" y="480"/>
                </a:lnTo>
                <a:lnTo>
                  <a:pt x="696" y="480"/>
                </a:lnTo>
                <a:lnTo>
                  <a:pt x="696" y="486"/>
                </a:lnTo>
                <a:lnTo>
                  <a:pt x="696" y="480"/>
                </a:lnTo>
                <a:lnTo>
                  <a:pt x="696" y="486"/>
                </a:lnTo>
                <a:lnTo>
                  <a:pt x="696" y="480"/>
                </a:lnTo>
                <a:lnTo>
                  <a:pt x="696" y="486"/>
                </a:lnTo>
                <a:lnTo>
                  <a:pt x="696" y="480"/>
                </a:lnTo>
                <a:lnTo>
                  <a:pt x="696" y="486"/>
                </a:lnTo>
                <a:lnTo>
                  <a:pt x="690" y="486"/>
                </a:lnTo>
                <a:lnTo>
                  <a:pt x="690" y="492"/>
                </a:lnTo>
                <a:lnTo>
                  <a:pt x="690" y="486"/>
                </a:lnTo>
                <a:lnTo>
                  <a:pt x="690" y="492"/>
                </a:lnTo>
                <a:lnTo>
                  <a:pt x="690" y="486"/>
                </a:lnTo>
                <a:lnTo>
                  <a:pt x="696" y="486"/>
                </a:lnTo>
                <a:lnTo>
                  <a:pt x="696" y="492"/>
                </a:lnTo>
                <a:lnTo>
                  <a:pt x="690" y="492"/>
                </a:lnTo>
                <a:lnTo>
                  <a:pt x="690" y="498"/>
                </a:lnTo>
                <a:lnTo>
                  <a:pt x="684" y="498"/>
                </a:lnTo>
                <a:lnTo>
                  <a:pt x="690" y="498"/>
                </a:lnTo>
                <a:lnTo>
                  <a:pt x="684" y="498"/>
                </a:lnTo>
                <a:lnTo>
                  <a:pt x="690" y="498"/>
                </a:lnTo>
                <a:lnTo>
                  <a:pt x="696" y="498"/>
                </a:lnTo>
                <a:lnTo>
                  <a:pt x="690" y="498"/>
                </a:lnTo>
                <a:lnTo>
                  <a:pt x="696" y="498"/>
                </a:lnTo>
                <a:lnTo>
                  <a:pt x="696" y="504"/>
                </a:lnTo>
                <a:lnTo>
                  <a:pt x="696" y="498"/>
                </a:lnTo>
                <a:lnTo>
                  <a:pt x="702" y="498"/>
                </a:lnTo>
                <a:lnTo>
                  <a:pt x="702" y="504"/>
                </a:lnTo>
                <a:lnTo>
                  <a:pt x="696" y="504"/>
                </a:lnTo>
                <a:lnTo>
                  <a:pt x="702" y="504"/>
                </a:lnTo>
                <a:close/>
                <a:moveTo>
                  <a:pt x="834" y="882"/>
                </a:moveTo>
                <a:lnTo>
                  <a:pt x="828" y="882"/>
                </a:lnTo>
                <a:lnTo>
                  <a:pt x="828" y="888"/>
                </a:lnTo>
                <a:lnTo>
                  <a:pt x="822" y="888"/>
                </a:lnTo>
                <a:lnTo>
                  <a:pt x="816" y="888"/>
                </a:lnTo>
                <a:lnTo>
                  <a:pt x="822" y="888"/>
                </a:lnTo>
                <a:lnTo>
                  <a:pt x="816" y="888"/>
                </a:lnTo>
                <a:lnTo>
                  <a:pt x="822" y="888"/>
                </a:lnTo>
                <a:lnTo>
                  <a:pt x="816" y="888"/>
                </a:lnTo>
                <a:lnTo>
                  <a:pt x="816" y="894"/>
                </a:lnTo>
                <a:lnTo>
                  <a:pt x="816" y="888"/>
                </a:lnTo>
                <a:lnTo>
                  <a:pt x="816" y="894"/>
                </a:lnTo>
                <a:lnTo>
                  <a:pt x="816" y="888"/>
                </a:lnTo>
                <a:lnTo>
                  <a:pt x="816" y="894"/>
                </a:lnTo>
                <a:lnTo>
                  <a:pt x="816" y="888"/>
                </a:lnTo>
                <a:lnTo>
                  <a:pt x="810" y="888"/>
                </a:lnTo>
                <a:lnTo>
                  <a:pt x="816" y="888"/>
                </a:lnTo>
                <a:lnTo>
                  <a:pt x="810" y="888"/>
                </a:lnTo>
                <a:lnTo>
                  <a:pt x="810" y="894"/>
                </a:lnTo>
                <a:lnTo>
                  <a:pt x="810" y="888"/>
                </a:lnTo>
                <a:lnTo>
                  <a:pt x="810" y="894"/>
                </a:lnTo>
                <a:lnTo>
                  <a:pt x="810" y="888"/>
                </a:lnTo>
                <a:lnTo>
                  <a:pt x="810" y="894"/>
                </a:lnTo>
                <a:lnTo>
                  <a:pt x="810" y="888"/>
                </a:lnTo>
                <a:lnTo>
                  <a:pt x="810" y="894"/>
                </a:lnTo>
                <a:lnTo>
                  <a:pt x="810" y="888"/>
                </a:lnTo>
                <a:lnTo>
                  <a:pt x="810" y="894"/>
                </a:lnTo>
                <a:lnTo>
                  <a:pt x="816" y="894"/>
                </a:lnTo>
                <a:lnTo>
                  <a:pt x="816" y="888"/>
                </a:lnTo>
                <a:lnTo>
                  <a:pt x="816" y="894"/>
                </a:lnTo>
                <a:lnTo>
                  <a:pt x="816" y="888"/>
                </a:lnTo>
                <a:lnTo>
                  <a:pt x="816" y="894"/>
                </a:lnTo>
                <a:lnTo>
                  <a:pt x="810" y="894"/>
                </a:lnTo>
                <a:lnTo>
                  <a:pt x="816" y="894"/>
                </a:lnTo>
                <a:lnTo>
                  <a:pt x="810" y="894"/>
                </a:lnTo>
                <a:lnTo>
                  <a:pt x="804" y="894"/>
                </a:lnTo>
                <a:lnTo>
                  <a:pt x="798" y="894"/>
                </a:lnTo>
                <a:lnTo>
                  <a:pt x="798" y="900"/>
                </a:lnTo>
                <a:lnTo>
                  <a:pt x="798" y="894"/>
                </a:lnTo>
                <a:lnTo>
                  <a:pt x="798" y="900"/>
                </a:lnTo>
                <a:lnTo>
                  <a:pt x="798" y="894"/>
                </a:lnTo>
                <a:lnTo>
                  <a:pt x="798" y="900"/>
                </a:lnTo>
                <a:lnTo>
                  <a:pt x="798" y="894"/>
                </a:lnTo>
                <a:lnTo>
                  <a:pt x="792" y="894"/>
                </a:lnTo>
                <a:lnTo>
                  <a:pt x="792" y="900"/>
                </a:lnTo>
                <a:lnTo>
                  <a:pt x="792" y="894"/>
                </a:lnTo>
                <a:lnTo>
                  <a:pt x="792" y="900"/>
                </a:lnTo>
                <a:lnTo>
                  <a:pt x="798" y="900"/>
                </a:lnTo>
                <a:lnTo>
                  <a:pt x="804" y="900"/>
                </a:lnTo>
                <a:lnTo>
                  <a:pt x="810" y="900"/>
                </a:lnTo>
                <a:lnTo>
                  <a:pt x="816" y="900"/>
                </a:lnTo>
                <a:lnTo>
                  <a:pt x="822" y="900"/>
                </a:lnTo>
                <a:lnTo>
                  <a:pt x="822" y="894"/>
                </a:lnTo>
                <a:lnTo>
                  <a:pt x="822" y="888"/>
                </a:lnTo>
                <a:lnTo>
                  <a:pt x="828" y="888"/>
                </a:lnTo>
                <a:lnTo>
                  <a:pt x="828" y="882"/>
                </a:lnTo>
                <a:lnTo>
                  <a:pt x="834" y="882"/>
                </a:lnTo>
                <a:lnTo>
                  <a:pt x="828" y="882"/>
                </a:lnTo>
                <a:lnTo>
                  <a:pt x="834" y="882"/>
                </a:lnTo>
                <a:close/>
                <a:moveTo>
                  <a:pt x="798" y="906"/>
                </a:moveTo>
                <a:lnTo>
                  <a:pt x="792" y="906"/>
                </a:lnTo>
                <a:lnTo>
                  <a:pt x="786" y="906"/>
                </a:lnTo>
                <a:lnTo>
                  <a:pt x="792" y="906"/>
                </a:lnTo>
                <a:lnTo>
                  <a:pt x="786" y="906"/>
                </a:lnTo>
                <a:lnTo>
                  <a:pt x="780" y="906"/>
                </a:lnTo>
                <a:lnTo>
                  <a:pt x="786" y="906"/>
                </a:lnTo>
                <a:lnTo>
                  <a:pt x="780" y="906"/>
                </a:lnTo>
                <a:lnTo>
                  <a:pt x="786" y="906"/>
                </a:lnTo>
                <a:lnTo>
                  <a:pt x="780" y="906"/>
                </a:lnTo>
                <a:lnTo>
                  <a:pt x="780" y="912"/>
                </a:lnTo>
                <a:lnTo>
                  <a:pt x="774" y="912"/>
                </a:lnTo>
                <a:lnTo>
                  <a:pt x="768" y="912"/>
                </a:lnTo>
                <a:lnTo>
                  <a:pt x="768" y="918"/>
                </a:lnTo>
                <a:lnTo>
                  <a:pt x="768" y="912"/>
                </a:lnTo>
                <a:lnTo>
                  <a:pt x="768" y="918"/>
                </a:lnTo>
                <a:lnTo>
                  <a:pt x="768" y="912"/>
                </a:lnTo>
                <a:lnTo>
                  <a:pt x="768" y="918"/>
                </a:lnTo>
                <a:lnTo>
                  <a:pt x="768" y="912"/>
                </a:lnTo>
                <a:lnTo>
                  <a:pt x="774" y="912"/>
                </a:lnTo>
                <a:lnTo>
                  <a:pt x="768" y="912"/>
                </a:lnTo>
                <a:lnTo>
                  <a:pt x="768" y="906"/>
                </a:lnTo>
                <a:lnTo>
                  <a:pt x="774" y="906"/>
                </a:lnTo>
                <a:lnTo>
                  <a:pt x="768" y="906"/>
                </a:lnTo>
                <a:lnTo>
                  <a:pt x="768" y="912"/>
                </a:lnTo>
                <a:lnTo>
                  <a:pt x="768" y="906"/>
                </a:lnTo>
                <a:lnTo>
                  <a:pt x="768" y="912"/>
                </a:lnTo>
                <a:lnTo>
                  <a:pt x="768" y="906"/>
                </a:lnTo>
                <a:lnTo>
                  <a:pt x="774" y="906"/>
                </a:lnTo>
                <a:lnTo>
                  <a:pt x="774" y="900"/>
                </a:lnTo>
                <a:lnTo>
                  <a:pt x="774" y="894"/>
                </a:lnTo>
                <a:lnTo>
                  <a:pt x="774" y="888"/>
                </a:lnTo>
                <a:lnTo>
                  <a:pt x="780" y="888"/>
                </a:lnTo>
                <a:lnTo>
                  <a:pt x="780" y="882"/>
                </a:lnTo>
                <a:lnTo>
                  <a:pt x="774" y="882"/>
                </a:lnTo>
                <a:lnTo>
                  <a:pt x="774" y="876"/>
                </a:lnTo>
                <a:lnTo>
                  <a:pt x="780" y="876"/>
                </a:lnTo>
                <a:lnTo>
                  <a:pt x="774" y="876"/>
                </a:lnTo>
                <a:lnTo>
                  <a:pt x="780" y="876"/>
                </a:lnTo>
                <a:lnTo>
                  <a:pt x="774" y="876"/>
                </a:lnTo>
                <a:lnTo>
                  <a:pt x="780" y="876"/>
                </a:lnTo>
                <a:lnTo>
                  <a:pt x="780" y="882"/>
                </a:lnTo>
                <a:lnTo>
                  <a:pt x="780" y="876"/>
                </a:lnTo>
                <a:lnTo>
                  <a:pt x="780" y="882"/>
                </a:lnTo>
                <a:lnTo>
                  <a:pt x="780" y="876"/>
                </a:lnTo>
                <a:lnTo>
                  <a:pt x="780" y="882"/>
                </a:lnTo>
                <a:lnTo>
                  <a:pt x="780" y="876"/>
                </a:lnTo>
                <a:lnTo>
                  <a:pt x="780" y="882"/>
                </a:lnTo>
                <a:lnTo>
                  <a:pt x="786" y="882"/>
                </a:lnTo>
                <a:lnTo>
                  <a:pt x="780" y="882"/>
                </a:lnTo>
                <a:lnTo>
                  <a:pt x="786" y="882"/>
                </a:lnTo>
                <a:lnTo>
                  <a:pt x="780" y="882"/>
                </a:lnTo>
                <a:lnTo>
                  <a:pt x="786" y="882"/>
                </a:lnTo>
                <a:lnTo>
                  <a:pt x="780" y="882"/>
                </a:lnTo>
                <a:lnTo>
                  <a:pt x="786" y="882"/>
                </a:lnTo>
                <a:lnTo>
                  <a:pt x="780" y="882"/>
                </a:lnTo>
                <a:lnTo>
                  <a:pt x="780" y="888"/>
                </a:lnTo>
                <a:lnTo>
                  <a:pt x="786" y="888"/>
                </a:lnTo>
                <a:lnTo>
                  <a:pt x="786" y="882"/>
                </a:lnTo>
                <a:lnTo>
                  <a:pt x="786" y="888"/>
                </a:lnTo>
                <a:lnTo>
                  <a:pt x="792" y="888"/>
                </a:lnTo>
                <a:lnTo>
                  <a:pt x="792" y="882"/>
                </a:lnTo>
                <a:lnTo>
                  <a:pt x="786" y="882"/>
                </a:lnTo>
                <a:lnTo>
                  <a:pt x="792" y="882"/>
                </a:lnTo>
                <a:lnTo>
                  <a:pt x="786" y="882"/>
                </a:lnTo>
                <a:lnTo>
                  <a:pt x="792" y="882"/>
                </a:lnTo>
                <a:lnTo>
                  <a:pt x="786" y="882"/>
                </a:lnTo>
                <a:lnTo>
                  <a:pt x="792" y="882"/>
                </a:lnTo>
                <a:lnTo>
                  <a:pt x="792" y="876"/>
                </a:lnTo>
                <a:lnTo>
                  <a:pt x="792" y="882"/>
                </a:lnTo>
                <a:lnTo>
                  <a:pt x="786" y="882"/>
                </a:lnTo>
                <a:lnTo>
                  <a:pt x="792" y="882"/>
                </a:lnTo>
                <a:lnTo>
                  <a:pt x="786" y="882"/>
                </a:lnTo>
                <a:lnTo>
                  <a:pt x="786" y="876"/>
                </a:lnTo>
                <a:lnTo>
                  <a:pt x="792" y="876"/>
                </a:lnTo>
                <a:lnTo>
                  <a:pt x="786" y="876"/>
                </a:lnTo>
                <a:lnTo>
                  <a:pt x="792" y="876"/>
                </a:lnTo>
                <a:lnTo>
                  <a:pt x="786" y="876"/>
                </a:lnTo>
                <a:lnTo>
                  <a:pt x="792" y="876"/>
                </a:lnTo>
                <a:lnTo>
                  <a:pt x="786" y="876"/>
                </a:lnTo>
                <a:lnTo>
                  <a:pt x="786" y="870"/>
                </a:lnTo>
                <a:lnTo>
                  <a:pt x="780" y="870"/>
                </a:lnTo>
                <a:lnTo>
                  <a:pt x="786" y="870"/>
                </a:lnTo>
                <a:lnTo>
                  <a:pt x="780" y="870"/>
                </a:lnTo>
                <a:lnTo>
                  <a:pt x="786" y="870"/>
                </a:lnTo>
                <a:lnTo>
                  <a:pt x="780" y="870"/>
                </a:lnTo>
                <a:lnTo>
                  <a:pt x="774" y="870"/>
                </a:lnTo>
                <a:lnTo>
                  <a:pt x="780" y="870"/>
                </a:lnTo>
                <a:lnTo>
                  <a:pt x="774" y="870"/>
                </a:lnTo>
                <a:lnTo>
                  <a:pt x="780" y="870"/>
                </a:lnTo>
                <a:lnTo>
                  <a:pt x="774" y="870"/>
                </a:lnTo>
                <a:lnTo>
                  <a:pt x="780" y="870"/>
                </a:lnTo>
                <a:lnTo>
                  <a:pt x="774" y="870"/>
                </a:lnTo>
                <a:lnTo>
                  <a:pt x="780" y="870"/>
                </a:lnTo>
                <a:lnTo>
                  <a:pt x="774" y="870"/>
                </a:lnTo>
                <a:lnTo>
                  <a:pt x="768" y="870"/>
                </a:lnTo>
                <a:lnTo>
                  <a:pt x="762" y="870"/>
                </a:lnTo>
                <a:lnTo>
                  <a:pt x="762" y="864"/>
                </a:lnTo>
                <a:lnTo>
                  <a:pt x="762" y="870"/>
                </a:lnTo>
                <a:lnTo>
                  <a:pt x="762" y="864"/>
                </a:lnTo>
                <a:lnTo>
                  <a:pt x="762" y="870"/>
                </a:lnTo>
                <a:lnTo>
                  <a:pt x="762" y="864"/>
                </a:lnTo>
                <a:lnTo>
                  <a:pt x="762" y="870"/>
                </a:lnTo>
                <a:lnTo>
                  <a:pt x="762" y="864"/>
                </a:lnTo>
                <a:lnTo>
                  <a:pt x="756" y="864"/>
                </a:lnTo>
                <a:lnTo>
                  <a:pt x="756" y="870"/>
                </a:lnTo>
                <a:lnTo>
                  <a:pt x="762" y="870"/>
                </a:lnTo>
                <a:lnTo>
                  <a:pt x="756" y="870"/>
                </a:lnTo>
                <a:lnTo>
                  <a:pt x="756" y="864"/>
                </a:lnTo>
                <a:lnTo>
                  <a:pt x="756" y="858"/>
                </a:lnTo>
                <a:lnTo>
                  <a:pt x="750" y="858"/>
                </a:lnTo>
                <a:lnTo>
                  <a:pt x="756" y="858"/>
                </a:lnTo>
                <a:lnTo>
                  <a:pt x="750" y="858"/>
                </a:lnTo>
                <a:lnTo>
                  <a:pt x="756" y="858"/>
                </a:lnTo>
                <a:lnTo>
                  <a:pt x="750" y="858"/>
                </a:lnTo>
                <a:lnTo>
                  <a:pt x="756" y="858"/>
                </a:lnTo>
                <a:lnTo>
                  <a:pt x="756" y="852"/>
                </a:lnTo>
                <a:lnTo>
                  <a:pt x="750" y="852"/>
                </a:lnTo>
                <a:lnTo>
                  <a:pt x="750" y="846"/>
                </a:lnTo>
                <a:lnTo>
                  <a:pt x="750" y="852"/>
                </a:lnTo>
                <a:lnTo>
                  <a:pt x="750" y="846"/>
                </a:lnTo>
                <a:lnTo>
                  <a:pt x="744" y="846"/>
                </a:lnTo>
                <a:lnTo>
                  <a:pt x="738" y="846"/>
                </a:lnTo>
                <a:lnTo>
                  <a:pt x="738" y="840"/>
                </a:lnTo>
                <a:lnTo>
                  <a:pt x="732" y="840"/>
                </a:lnTo>
                <a:lnTo>
                  <a:pt x="732" y="834"/>
                </a:lnTo>
                <a:lnTo>
                  <a:pt x="726" y="834"/>
                </a:lnTo>
                <a:lnTo>
                  <a:pt x="726" y="840"/>
                </a:lnTo>
                <a:lnTo>
                  <a:pt x="720" y="840"/>
                </a:lnTo>
                <a:lnTo>
                  <a:pt x="726" y="840"/>
                </a:lnTo>
                <a:lnTo>
                  <a:pt x="726" y="834"/>
                </a:lnTo>
                <a:lnTo>
                  <a:pt x="720" y="834"/>
                </a:lnTo>
                <a:lnTo>
                  <a:pt x="726" y="834"/>
                </a:lnTo>
                <a:lnTo>
                  <a:pt x="720" y="834"/>
                </a:lnTo>
                <a:lnTo>
                  <a:pt x="720" y="840"/>
                </a:lnTo>
                <a:lnTo>
                  <a:pt x="720" y="834"/>
                </a:lnTo>
                <a:lnTo>
                  <a:pt x="720" y="840"/>
                </a:lnTo>
                <a:lnTo>
                  <a:pt x="720" y="834"/>
                </a:lnTo>
                <a:lnTo>
                  <a:pt x="720" y="840"/>
                </a:lnTo>
                <a:lnTo>
                  <a:pt x="720" y="846"/>
                </a:lnTo>
                <a:lnTo>
                  <a:pt x="720" y="840"/>
                </a:lnTo>
                <a:lnTo>
                  <a:pt x="720" y="846"/>
                </a:lnTo>
                <a:lnTo>
                  <a:pt x="720" y="840"/>
                </a:lnTo>
                <a:lnTo>
                  <a:pt x="714" y="840"/>
                </a:lnTo>
                <a:lnTo>
                  <a:pt x="714" y="846"/>
                </a:lnTo>
                <a:lnTo>
                  <a:pt x="708" y="846"/>
                </a:lnTo>
                <a:lnTo>
                  <a:pt x="708" y="852"/>
                </a:lnTo>
                <a:lnTo>
                  <a:pt x="702" y="852"/>
                </a:lnTo>
                <a:lnTo>
                  <a:pt x="702" y="858"/>
                </a:lnTo>
                <a:lnTo>
                  <a:pt x="696" y="858"/>
                </a:lnTo>
                <a:lnTo>
                  <a:pt x="696" y="864"/>
                </a:lnTo>
                <a:lnTo>
                  <a:pt x="702" y="864"/>
                </a:lnTo>
                <a:lnTo>
                  <a:pt x="702" y="858"/>
                </a:lnTo>
                <a:lnTo>
                  <a:pt x="702" y="864"/>
                </a:lnTo>
                <a:lnTo>
                  <a:pt x="708" y="864"/>
                </a:lnTo>
                <a:lnTo>
                  <a:pt x="714" y="864"/>
                </a:lnTo>
                <a:lnTo>
                  <a:pt x="714" y="858"/>
                </a:lnTo>
                <a:lnTo>
                  <a:pt x="720" y="858"/>
                </a:lnTo>
                <a:lnTo>
                  <a:pt x="720" y="852"/>
                </a:lnTo>
                <a:lnTo>
                  <a:pt x="726" y="852"/>
                </a:lnTo>
                <a:lnTo>
                  <a:pt x="726" y="858"/>
                </a:lnTo>
                <a:lnTo>
                  <a:pt x="720" y="858"/>
                </a:lnTo>
                <a:lnTo>
                  <a:pt x="720" y="864"/>
                </a:lnTo>
                <a:lnTo>
                  <a:pt x="720" y="858"/>
                </a:lnTo>
                <a:lnTo>
                  <a:pt x="726" y="858"/>
                </a:lnTo>
                <a:lnTo>
                  <a:pt x="732" y="858"/>
                </a:lnTo>
                <a:lnTo>
                  <a:pt x="732" y="864"/>
                </a:lnTo>
                <a:lnTo>
                  <a:pt x="738" y="864"/>
                </a:lnTo>
                <a:lnTo>
                  <a:pt x="744" y="864"/>
                </a:lnTo>
                <a:lnTo>
                  <a:pt x="750" y="864"/>
                </a:lnTo>
                <a:lnTo>
                  <a:pt x="756" y="864"/>
                </a:lnTo>
                <a:lnTo>
                  <a:pt x="756" y="870"/>
                </a:lnTo>
                <a:lnTo>
                  <a:pt x="750" y="870"/>
                </a:lnTo>
                <a:lnTo>
                  <a:pt x="744" y="870"/>
                </a:lnTo>
                <a:lnTo>
                  <a:pt x="738" y="870"/>
                </a:lnTo>
                <a:lnTo>
                  <a:pt x="738" y="876"/>
                </a:lnTo>
                <a:lnTo>
                  <a:pt x="738" y="870"/>
                </a:lnTo>
                <a:lnTo>
                  <a:pt x="738" y="876"/>
                </a:lnTo>
                <a:lnTo>
                  <a:pt x="738" y="870"/>
                </a:lnTo>
                <a:lnTo>
                  <a:pt x="738" y="876"/>
                </a:lnTo>
                <a:lnTo>
                  <a:pt x="738" y="870"/>
                </a:lnTo>
                <a:lnTo>
                  <a:pt x="738" y="876"/>
                </a:lnTo>
                <a:lnTo>
                  <a:pt x="732" y="876"/>
                </a:lnTo>
                <a:lnTo>
                  <a:pt x="732" y="870"/>
                </a:lnTo>
                <a:lnTo>
                  <a:pt x="732" y="876"/>
                </a:lnTo>
                <a:lnTo>
                  <a:pt x="732" y="882"/>
                </a:lnTo>
                <a:lnTo>
                  <a:pt x="726" y="882"/>
                </a:lnTo>
                <a:lnTo>
                  <a:pt x="732" y="882"/>
                </a:lnTo>
                <a:lnTo>
                  <a:pt x="726" y="882"/>
                </a:lnTo>
                <a:lnTo>
                  <a:pt x="732" y="882"/>
                </a:lnTo>
                <a:lnTo>
                  <a:pt x="726" y="882"/>
                </a:lnTo>
                <a:lnTo>
                  <a:pt x="726" y="888"/>
                </a:lnTo>
                <a:lnTo>
                  <a:pt x="726" y="882"/>
                </a:lnTo>
                <a:lnTo>
                  <a:pt x="732" y="882"/>
                </a:lnTo>
                <a:lnTo>
                  <a:pt x="732" y="876"/>
                </a:lnTo>
                <a:lnTo>
                  <a:pt x="732" y="882"/>
                </a:lnTo>
                <a:lnTo>
                  <a:pt x="732" y="876"/>
                </a:lnTo>
                <a:lnTo>
                  <a:pt x="732" y="882"/>
                </a:lnTo>
                <a:lnTo>
                  <a:pt x="732" y="888"/>
                </a:lnTo>
                <a:lnTo>
                  <a:pt x="732" y="894"/>
                </a:lnTo>
                <a:lnTo>
                  <a:pt x="726" y="894"/>
                </a:lnTo>
                <a:lnTo>
                  <a:pt x="726" y="900"/>
                </a:lnTo>
                <a:lnTo>
                  <a:pt x="726" y="906"/>
                </a:lnTo>
                <a:lnTo>
                  <a:pt x="726" y="912"/>
                </a:lnTo>
                <a:lnTo>
                  <a:pt x="732" y="912"/>
                </a:lnTo>
                <a:lnTo>
                  <a:pt x="732" y="918"/>
                </a:lnTo>
                <a:lnTo>
                  <a:pt x="738" y="918"/>
                </a:lnTo>
                <a:lnTo>
                  <a:pt x="738" y="912"/>
                </a:lnTo>
                <a:lnTo>
                  <a:pt x="738" y="906"/>
                </a:lnTo>
                <a:lnTo>
                  <a:pt x="738" y="900"/>
                </a:lnTo>
                <a:lnTo>
                  <a:pt x="738" y="894"/>
                </a:lnTo>
                <a:lnTo>
                  <a:pt x="738" y="888"/>
                </a:lnTo>
                <a:lnTo>
                  <a:pt x="738" y="882"/>
                </a:lnTo>
                <a:lnTo>
                  <a:pt x="744" y="882"/>
                </a:lnTo>
                <a:lnTo>
                  <a:pt x="750" y="882"/>
                </a:lnTo>
                <a:lnTo>
                  <a:pt x="750" y="876"/>
                </a:lnTo>
                <a:lnTo>
                  <a:pt x="750" y="870"/>
                </a:lnTo>
                <a:lnTo>
                  <a:pt x="750" y="876"/>
                </a:lnTo>
                <a:lnTo>
                  <a:pt x="750" y="870"/>
                </a:lnTo>
                <a:lnTo>
                  <a:pt x="750" y="876"/>
                </a:lnTo>
                <a:lnTo>
                  <a:pt x="750" y="870"/>
                </a:lnTo>
                <a:lnTo>
                  <a:pt x="750" y="876"/>
                </a:lnTo>
                <a:lnTo>
                  <a:pt x="756" y="876"/>
                </a:lnTo>
                <a:lnTo>
                  <a:pt x="762" y="876"/>
                </a:lnTo>
                <a:lnTo>
                  <a:pt x="762" y="882"/>
                </a:lnTo>
                <a:lnTo>
                  <a:pt x="762" y="888"/>
                </a:lnTo>
                <a:lnTo>
                  <a:pt x="762" y="894"/>
                </a:lnTo>
                <a:lnTo>
                  <a:pt x="756" y="894"/>
                </a:lnTo>
                <a:lnTo>
                  <a:pt x="762" y="894"/>
                </a:lnTo>
                <a:lnTo>
                  <a:pt x="756" y="894"/>
                </a:lnTo>
                <a:lnTo>
                  <a:pt x="762" y="894"/>
                </a:lnTo>
                <a:lnTo>
                  <a:pt x="762" y="900"/>
                </a:lnTo>
                <a:lnTo>
                  <a:pt x="762" y="894"/>
                </a:lnTo>
                <a:lnTo>
                  <a:pt x="768" y="894"/>
                </a:lnTo>
                <a:lnTo>
                  <a:pt x="768" y="900"/>
                </a:lnTo>
                <a:lnTo>
                  <a:pt x="768" y="906"/>
                </a:lnTo>
                <a:lnTo>
                  <a:pt x="768" y="912"/>
                </a:lnTo>
                <a:lnTo>
                  <a:pt x="762" y="912"/>
                </a:lnTo>
                <a:lnTo>
                  <a:pt x="768" y="912"/>
                </a:lnTo>
                <a:lnTo>
                  <a:pt x="762" y="912"/>
                </a:lnTo>
                <a:lnTo>
                  <a:pt x="768" y="912"/>
                </a:lnTo>
                <a:lnTo>
                  <a:pt x="762" y="912"/>
                </a:lnTo>
                <a:lnTo>
                  <a:pt x="762" y="918"/>
                </a:lnTo>
                <a:lnTo>
                  <a:pt x="768" y="918"/>
                </a:lnTo>
                <a:lnTo>
                  <a:pt x="768" y="924"/>
                </a:lnTo>
                <a:lnTo>
                  <a:pt x="768" y="918"/>
                </a:lnTo>
                <a:lnTo>
                  <a:pt x="774" y="918"/>
                </a:lnTo>
                <a:lnTo>
                  <a:pt x="780" y="918"/>
                </a:lnTo>
                <a:lnTo>
                  <a:pt x="786" y="918"/>
                </a:lnTo>
                <a:lnTo>
                  <a:pt x="786" y="912"/>
                </a:lnTo>
                <a:lnTo>
                  <a:pt x="786" y="918"/>
                </a:lnTo>
                <a:lnTo>
                  <a:pt x="786" y="912"/>
                </a:lnTo>
                <a:lnTo>
                  <a:pt x="792" y="912"/>
                </a:lnTo>
                <a:lnTo>
                  <a:pt x="786" y="912"/>
                </a:lnTo>
                <a:lnTo>
                  <a:pt x="792" y="912"/>
                </a:lnTo>
                <a:lnTo>
                  <a:pt x="798" y="912"/>
                </a:lnTo>
                <a:lnTo>
                  <a:pt x="798" y="906"/>
                </a:lnTo>
                <a:close/>
                <a:moveTo>
                  <a:pt x="840" y="600"/>
                </a:moveTo>
                <a:lnTo>
                  <a:pt x="834" y="600"/>
                </a:lnTo>
                <a:lnTo>
                  <a:pt x="840" y="600"/>
                </a:lnTo>
                <a:lnTo>
                  <a:pt x="834" y="600"/>
                </a:lnTo>
                <a:lnTo>
                  <a:pt x="840" y="600"/>
                </a:lnTo>
                <a:lnTo>
                  <a:pt x="834" y="600"/>
                </a:lnTo>
                <a:lnTo>
                  <a:pt x="834" y="606"/>
                </a:lnTo>
                <a:lnTo>
                  <a:pt x="834" y="600"/>
                </a:lnTo>
                <a:lnTo>
                  <a:pt x="834" y="606"/>
                </a:lnTo>
                <a:lnTo>
                  <a:pt x="834" y="600"/>
                </a:lnTo>
                <a:lnTo>
                  <a:pt x="834" y="606"/>
                </a:lnTo>
                <a:lnTo>
                  <a:pt x="834" y="600"/>
                </a:lnTo>
                <a:lnTo>
                  <a:pt x="834" y="606"/>
                </a:lnTo>
                <a:lnTo>
                  <a:pt x="834" y="600"/>
                </a:lnTo>
                <a:lnTo>
                  <a:pt x="834" y="606"/>
                </a:lnTo>
                <a:lnTo>
                  <a:pt x="834" y="600"/>
                </a:lnTo>
                <a:lnTo>
                  <a:pt x="828" y="600"/>
                </a:lnTo>
                <a:lnTo>
                  <a:pt x="834" y="600"/>
                </a:lnTo>
                <a:lnTo>
                  <a:pt x="834" y="606"/>
                </a:lnTo>
                <a:lnTo>
                  <a:pt x="828" y="606"/>
                </a:lnTo>
                <a:lnTo>
                  <a:pt x="834" y="606"/>
                </a:lnTo>
                <a:lnTo>
                  <a:pt x="828" y="606"/>
                </a:lnTo>
                <a:lnTo>
                  <a:pt x="822" y="606"/>
                </a:lnTo>
                <a:lnTo>
                  <a:pt x="828" y="606"/>
                </a:lnTo>
                <a:lnTo>
                  <a:pt x="822" y="606"/>
                </a:lnTo>
                <a:lnTo>
                  <a:pt x="828" y="606"/>
                </a:lnTo>
                <a:lnTo>
                  <a:pt x="822" y="606"/>
                </a:lnTo>
                <a:lnTo>
                  <a:pt x="822" y="612"/>
                </a:lnTo>
                <a:lnTo>
                  <a:pt x="816" y="612"/>
                </a:lnTo>
                <a:lnTo>
                  <a:pt x="816" y="606"/>
                </a:lnTo>
                <a:lnTo>
                  <a:pt x="822" y="606"/>
                </a:lnTo>
                <a:lnTo>
                  <a:pt x="816" y="606"/>
                </a:lnTo>
                <a:lnTo>
                  <a:pt x="816" y="612"/>
                </a:lnTo>
                <a:lnTo>
                  <a:pt x="822" y="612"/>
                </a:lnTo>
                <a:lnTo>
                  <a:pt x="816" y="612"/>
                </a:lnTo>
                <a:lnTo>
                  <a:pt x="816" y="606"/>
                </a:lnTo>
                <a:lnTo>
                  <a:pt x="816" y="612"/>
                </a:lnTo>
                <a:lnTo>
                  <a:pt x="816" y="606"/>
                </a:lnTo>
                <a:lnTo>
                  <a:pt x="816" y="612"/>
                </a:lnTo>
                <a:lnTo>
                  <a:pt x="816" y="606"/>
                </a:lnTo>
                <a:lnTo>
                  <a:pt x="816" y="612"/>
                </a:lnTo>
                <a:lnTo>
                  <a:pt x="810" y="606"/>
                </a:lnTo>
                <a:lnTo>
                  <a:pt x="810" y="612"/>
                </a:lnTo>
                <a:lnTo>
                  <a:pt x="810" y="606"/>
                </a:lnTo>
                <a:lnTo>
                  <a:pt x="810" y="612"/>
                </a:lnTo>
                <a:lnTo>
                  <a:pt x="810" y="606"/>
                </a:lnTo>
                <a:lnTo>
                  <a:pt x="810" y="612"/>
                </a:lnTo>
                <a:lnTo>
                  <a:pt x="810" y="606"/>
                </a:lnTo>
                <a:lnTo>
                  <a:pt x="804" y="606"/>
                </a:lnTo>
                <a:lnTo>
                  <a:pt x="810" y="606"/>
                </a:lnTo>
                <a:lnTo>
                  <a:pt x="804" y="606"/>
                </a:lnTo>
                <a:lnTo>
                  <a:pt x="810" y="606"/>
                </a:lnTo>
                <a:lnTo>
                  <a:pt x="804" y="606"/>
                </a:lnTo>
                <a:lnTo>
                  <a:pt x="804" y="600"/>
                </a:lnTo>
                <a:lnTo>
                  <a:pt x="804" y="594"/>
                </a:lnTo>
                <a:lnTo>
                  <a:pt x="810" y="594"/>
                </a:lnTo>
                <a:lnTo>
                  <a:pt x="804" y="594"/>
                </a:lnTo>
                <a:lnTo>
                  <a:pt x="810" y="594"/>
                </a:lnTo>
                <a:lnTo>
                  <a:pt x="810" y="588"/>
                </a:lnTo>
                <a:lnTo>
                  <a:pt x="816" y="588"/>
                </a:lnTo>
                <a:lnTo>
                  <a:pt x="822" y="588"/>
                </a:lnTo>
                <a:lnTo>
                  <a:pt x="822" y="594"/>
                </a:lnTo>
                <a:lnTo>
                  <a:pt x="822" y="588"/>
                </a:lnTo>
                <a:lnTo>
                  <a:pt x="828" y="588"/>
                </a:lnTo>
                <a:lnTo>
                  <a:pt x="828" y="594"/>
                </a:lnTo>
                <a:lnTo>
                  <a:pt x="828" y="588"/>
                </a:lnTo>
                <a:lnTo>
                  <a:pt x="828" y="594"/>
                </a:lnTo>
                <a:lnTo>
                  <a:pt x="828" y="588"/>
                </a:lnTo>
                <a:lnTo>
                  <a:pt x="834" y="588"/>
                </a:lnTo>
                <a:lnTo>
                  <a:pt x="828" y="588"/>
                </a:lnTo>
                <a:lnTo>
                  <a:pt x="834" y="588"/>
                </a:lnTo>
                <a:lnTo>
                  <a:pt x="840" y="588"/>
                </a:lnTo>
                <a:lnTo>
                  <a:pt x="840" y="582"/>
                </a:lnTo>
                <a:lnTo>
                  <a:pt x="840" y="576"/>
                </a:lnTo>
                <a:lnTo>
                  <a:pt x="834" y="576"/>
                </a:lnTo>
                <a:lnTo>
                  <a:pt x="834" y="570"/>
                </a:lnTo>
                <a:lnTo>
                  <a:pt x="840" y="570"/>
                </a:lnTo>
                <a:lnTo>
                  <a:pt x="840" y="564"/>
                </a:lnTo>
                <a:lnTo>
                  <a:pt x="846" y="564"/>
                </a:lnTo>
                <a:lnTo>
                  <a:pt x="846" y="558"/>
                </a:lnTo>
                <a:lnTo>
                  <a:pt x="852" y="558"/>
                </a:lnTo>
                <a:lnTo>
                  <a:pt x="852" y="552"/>
                </a:lnTo>
                <a:lnTo>
                  <a:pt x="852" y="558"/>
                </a:lnTo>
                <a:lnTo>
                  <a:pt x="852" y="552"/>
                </a:lnTo>
                <a:lnTo>
                  <a:pt x="852" y="546"/>
                </a:lnTo>
                <a:lnTo>
                  <a:pt x="846" y="546"/>
                </a:lnTo>
                <a:lnTo>
                  <a:pt x="846" y="540"/>
                </a:lnTo>
                <a:lnTo>
                  <a:pt x="852" y="540"/>
                </a:lnTo>
                <a:lnTo>
                  <a:pt x="846" y="540"/>
                </a:lnTo>
                <a:lnTo>
                  <a:pt x="846" y="534"/>
                </a:lnTo>
                <a:lnTo>
                  <a:pt x="846" y="528"/>
                </a:lnTo>
                <a:lnTo>
                  <a:pt x="846" y="534"/>
                </a:lnTo>
                <a:lnTo>
                  <a:pt x="846" y="528"/>
                </a:lnTo>
                <a:lnTo>
                  <a:pt x="846" y="534"/>
                </a:lnTo>
                <a:lnTo>
                  <a:pt x="846" y="528"/>
                </a:lnTo>
                <a:lnTo>
                  <a:pt x="840" y="528"/>
                </a:lnTo>
                <a:lnTo>
                  <a:pt x="846" y="528"/>
                </a:lnTo>
                <a:lnTo>
                  <a:pt x="840" y="528"/>
                </a:lnTo>
                <a:lnTo>
                  <a:pt x="846" y="528"/>
                </a:lnTo>
                <a:lnTo>
                  <a:pt x="840" y="528"/>
                </a:lnTo>
                <a:lnTo>
                  <a:pt x="846" y="528"/>
                </a:lnTo>
                <a:lnTo>
                  <a:pt x="840" y="528"/>
                </a:lnTo>
                <a:lnTo>
                  <a:pt x="840" y="522"/>
                </a:lnTo>
                <a:lnTo>
                  <a:pt x="834" y="522"/>
                </a:lnTo>
                <a:lnTo>
                  <a:pt x="840" y="522"/>
                </a:lnTo>
                <a:lnTo>
                  <a:pt x="834" y="522"/>
                </a:lnTo>
                <a:lnTo>
                  <a:pt x="840" y="522"/>
                </a:lnTo>
                <a:lnTo>
                  <a:pt x="834" y="522"/>
                </a:lnTo>
                <a:lnTo>
                  <a:pt x="840" y="522"/>
                </a:lnTo>
                <a:lnTo>
                  <a:pt x="840" y="528"/>
                </a:lnTo>
                <a:lnTo>
                  <a:pt x="840" y="522"/>
                </a:lnTo>
                <a:lnTo>
                  <a:pt x="834" y="522"/>
                </a:lnTo>
                <a:lnTo>
                  <a:pt x="834" y="516"/>
                </a:lnTo>
                <a:lnTo>
                  <a:pt x="834" y="522"/>
                </a:lnTo>
                <a:lnTo>
                  <a:pt x="834" y="516"/>
                </a:lnTo>
                <a:lnTo>
                  <a:pt x="828" y="516"/>
                </a:lnTo>
                <a:lnTo>
                  <a:pt x="834" y="516"/>
                </a:lnTo>
                <a:lnTo>
                  <a:pt x="828" y="516"/>
                </a:lnTo>
                <a:lnTo>
                  <a:pt x="834" y="516"/>
                </a:lnTo>
                <a:lnTo>
                  <a:pt x="828" y="516"/>
                </a:lnTo>
                <a:lnTo>
                  <a:pt x="834" y="516"/>
                </a:lnTo>
                <a:lnTo>
                  <a:pt x="828" y="516"/>
                </a:lnTo>
                <a:lnTo>
                  <a:pt x="822" y="516"/>
                </a:lnTo>
                <a:lnTo>
                  <a:pt x="822" y="522"/>
                </a:lnTo>
                <a:lnTo>
                  <a:pt x="816" y="522"/>
                </a:lnTo>
                <a:lnTo>
                  <a:pt x="816" y="516"/>
                </a:lnTo>
                <a:lnTo>
                  <a:pt x="816" y="510"/>
                </a:lnTo>
                <a:lnTo>
                  <a:pt x="822" y="510"/>
                </a:lnTo>
                <a:lnTo>
                  <a:pt x="822" y="516"/>
                </a:lnTo>
                <a:lnTo>
                  <a:pt x="822" y="510"/>
                </a:lnTo>
                <a:lnTo>
                  <a:pt x="822" y="516"/>
                </a:lnTo>
                <a:lnTo>
                  <a:pt x="822" y="510"/>
                </a:lnTo>
                <a:lnTo>
                  <a:pt x="828" y="510"/>
                </a:lnTo>
                <a:lnTo>
                  <a:pt x="822" y="510"/>
                </a:lnTo>
                <a:lnTo>
                  <a:pt x="822" y="504"/>
                </a:lnTo>
                <a:lnTo>
                  <a:pt x="816" y="504"/>
                </a:lnTo>
                <a:lnTo>
                  <a:pt x="816" y="498"/>
                </a:lnTo>
                <a:lnTo>
                  <a:pt x="822" y="498"/>
                </a:lnTo>
                <a:lnTo>
                  <a:pt x="822" y="504"/>
                </a:lnTo>
                <a:lnTo>
                  <a:pt x="822" y="498"/>
                </a:lnTo>
                <a:lnTo>
                  <a:pt x="816" y="498"/>
                </a:lnTo>
                <a:lnTo>
                  <a:pt x="816" y="504"/>
                </a:lnTo>
                <a:lnTo>
                  <a:pt x="816" y="498"/>
                </a:lnTo>
                <a:lnTo>
                  <a:pt x="810" y="498"/>
                </a:lnTo>
                <a:lnTo>
                  <a:pt x="816" y="498"/>
                </a:lnTo>
                <a:lnTo>
                  <a:pt x="816" y="492"/>
                </a:lnTo>
                <a:lnTo>
                  <a:pt x="816" y="498"/>
                </a:lnTo>
                <a:lnTo>
                  <a:pt x="816" y="492"/>
                </a:lnTo>
                <a:lnTo>
                  <a:pt x="816" y="498"/>
                </a:lnTo>
                <a:lnTo>
                  <a:pt x="816" y="492"/>
                </a:lnTo>
                <a:lnTo>
                  <a:pt x="816" y="498"/>
                </a:lnTo>
                <a:lnTo>
                  <a:pt x="810" y="498"/>
                </a:lnTo>
                <a:lnTo>
                  <a:pt x="810" y="492"/>
                </a:lnTo>
                <a:lnTo>
                  <a:pt x="816" y="492"/>
                </a:lnTo>
                <a:lnTo>
                  <a:pt x="810" y="492"/>
                </a:lnTo>
                <a:lnTo>
                  <a:pt x="810" y="498"/>
                </a:lnTo>
                <a:lnTo>
                  <a:pt x="810" y="492"/>
                </a:lnTo>
                <a:lnTo>
                  <a:pt x="810" y="486"/>
                </a:lnTo>
                <a:lnTo>
                  <a:pt x="804" y="486"/>
                </a:lnTo>
                <a:lnTo>
                  <a:pt x="804" y="480"/>
                </a:lnTo>
                <a:lnTo>
                  <a:pt x="804" y="486"/>
                </a:lnTo>
                <a:lnTo>
                  <a:pt x="804" y="480"/>
                </a:lnTo>
                <a:lnTo>
                  <a:pt x="804" y="486"/>
                </a:lnTo>
                <a:lnTo>
                  <a:pt x="804" y="480"/>
                </a:lnTo>
                <a:lnTo>
                  <a:pt x="804" y="486"/>
                </a:lnTo>
                <a:lnTo>
                  <a:pt x="798" y="480"/>
                </a:lnTo>
                <a:lnTo>
                  <a:pt x="804" y="480"/>
                </a:lnTo>
                <a:lnTo>
                  <a:pt x="798" y="480"/>
                </a:lnTo>
                <a:lnTo>
                  <a:pt x="798" y="474"/>
                </a:lnTo>
                <a:lnTo>
                  <a:pt x="798" y="480"/>
                </a:lnTo>
                <a:lnTo>
                  <a:pt x="792" y="480"/>
                </a:lnTo>
                <a:lnTo>
                  <a:pt x="798" y="480"/>
                </a:lnTo>
                <a:lnTo>
                  <a:pt x="792" y="480"/>
                </a:lnTo>
                <a:lnTo>
                  <a:pt x="792" y="474"/>
                </a:lnTo>
                <a:lnTo>
                  <a:pt x="798" y="474"/>
                </a:lnTo>
                <a:lnTo>
                  <a:pt x="792" y="474"/>
                </a:lnTo>
                <a:lnTo>
                  <a:pt x="792" y="480"/>
                </a:lnTo>
                <a:lnTo>
                  <a:pt x="798" y="480"/>
                </a:lnTo>
                <a:lnTo>
                  <a:pt x="792" y="480"/>
                </a:lnTo>
                <a:lnTo>
                  <a:pt x="792" y="486"/>
                </a:lnTo>
                <a:lnTo>
                  <a:pt x="792" y="480"/>
                </a:lnTo>
                <a:lnTo>
                  <a:pt x="798" y="480"/>
                </a:lnTo>
                <a:lnTo>
                  <a:pt x="798" y="486"/>
                </a:lnTo>
                <a:lnTo>
                  <a:pt x="798" y="492"/>
                </a:lnTo>
                <a:lnTo>
                  <a:pt x="792" y="492"/>
                </a:lnTo>
                <a:lnTo>
                  <a:pt x="786" y="492"/>
                </a:lnTo>
                <a:lnTo>
                  <a:pt x="780" y="492"/>
                </a:lnTo>
                <a:lnTo>
                  <a:pt x="780" y="486"/>
                </a:lnTo>
                <a:lnTo>
                  <a:pt x="780" y="492"/>
                </a:lnTo>
                <a:lnTo>
                  <a:pt x="780" y="486"/>
                </a:lnTo>
                <a:lnTo>
                  <a:pt x="780" y="492"/>
                </a:lnTo>
                <a:lnTo>
                  <a:pt x="780" y="486"/>
                </a:lnTo>
                <a:lnTo>
                  <a:pt x="774" y="486"/>
                </a:lnTo>
                <a:lnTo>
                  <a:pt x="774" y="492"/>
                </a:lnTo>
                <a:lnTo>
                  <a:pt x="780" y="492"/>
                </a:lnTo>
                <a:lnTo>
                  <a:pt x="786" y="492"/>
                </a:lnTo>
                <a:lnTo>
                  <a:pt x="786" y="498"/>
                </a:lnTo>
                <a:lnTo>
                  <a:pt x="780" y="498"/>
                </a:lnTo>
                <a:lnTo>
                  <a:pt x="780" y="492"/>
                </a:lnTo>
                <a:lnTo>
                  <a:pt x="774" y="492"/>
                </a:lnTo>
                <a:lnTo>
                  <a:pt x="774" y="486"/>
                </a:lnTo>
                <a:lnTo>
                  <a:pt x="768" y="486"/>
                </a:lnTo>
                <a:lnTo>
                  <a:pt x="774" y="486"/>
                </a:lnTo>
                <a:lnTo>
                  <a:pt x="774" y="492"/>
                </a:lnTo>
                <a:lnTo>
                  <a:pt x="774" y="498"/>
                </a:lnTo>
                <a:lnTo>
                  <a:pt x="774" y="492"/>
                </a:lnTo>
                <a:lnTo>
                  <a:pt x="774" y="498"/>
                </a:lnTo>
                <a:lnTo>
                  <a:pt x="774" y="492"/>
                </a:lnTo>
                <a:lnTo>
                  <a:pt x="774" y="498"/>
                </a:lnTo>
                <a:lnTo>
                  <a:pt x="774" y="492"/>
                </a:lnTo>
                <a:lnTo>
                  <a:pt x="774" y="498"/>
                </a:lnTo>
                <a:lnTo>
                  <a:pt x="774" y="492"/>
                </a:lnTo>
                <a:lnTo>
                  <a:pt x="768" y="492"/>
                </a:lnTo>
                <a:lnTo>
                  <a:pt x="762" y="492"/>
                </a:lnTo>
                <a:lnTo>
                  <a:pt x="756" y="492"/>
                </a:lnTo>
                <a:lnTo>
                  <a:pt x="750" y="492"/>
                </a:lnTo>
                <a:lnTo>
                  <a:pt x="750" y="486"/>
                </a:lnTo>
                <a:lnTo>
                  <a:pt x="750" y="492"/>
                </a:lnTo>
                <a:lnTo>
                  <a:pt x="750" y="486"/>
                </a:lnTo>
                <a:lnTo>
                  <a:pt x="750" y="492"/>
                </a:lnTo>
                <a:lnTo>
                  <a:pt x="750" y="486"/>
                </a:lnTo>
                <a:lnTo>
                  <a:pt x="744" y="486"/>
                </a:lnTo>
                <a:lnTo>
                  <a:pt x="744" y="492"/>
                </a:lnTo>
                <a:lnTo>
                  <a:pt x="750" y="492"/>
                </a:lnTo>
                <a:lnTo>
                  <a:pt x="744" y="492"/>
                </a:lnTo>
                <a:lnTo>
                  <a:pt x="738" y="486"/>
                </a:lnTo>
                <a:lnTo>
                  <a:pt x="738" y="480"/>
                </a:lnTo>
                <a:lnTo>
                  <a:pt x="738" y="486"/>
                </a:lnTo>
                <a:lnTo>
                  <a:pt x="738" y="480"/>
                </a:lnTo>
                <a:lnTo>
                  <a:pt x="732" y="480"/>
                </a:lnTo>
                <a:lnTo>
                  <a:pt x="738" y="480"/>
                </a:lnTo>
                <a:lnTo>
                  <a:pt x="732" y="480"/>
                </a:lnTo>
                <a:lnTo>
                  <a:pt x="738" y="480"/>
                </a:lnTo>
                <a:lnTo>
                  <a:pt x="732" y="480"/>
                </a:lnTo>
                <a:lnTo>
                  <a:pt x="732" y="486"/>
                </a:lnTo>
                <a:lnTo>
                  <a:pt x="726" y="486"/>
                </a:lnTo>
                <a:lnTo>
                  <a:pt x="732" y="486"/>
                </a:lnTo>
                <a:lnTo>
                  <a:pt x="726" y="486"/>
                </a:lnTo>
                <a:lnTo>
                  <a:pt x="732" y="486"/>
                </a:lnTo>
                <a:lnTo>
                  <a:pt x="726" y="486"/>
                </a:lnTo>
                <a:lnTo>
                  <a:pt x="726" y="480"/>
                </a:lnTo>
                <a:lnTo>
                  <a:pt x="726" y="486"/>
                </a:lnTo>
                <a:lnTo>
                  <a:pt x="726" y="480"/>
                </a:lnTo>
                <a:lnTo>
                  <a:pt x="720" y="480"/>
                </a:lnTo>
                <a:lnTo>
                  <a:pt x="720" y="474"/>
                </a:lnTo>
                <a:lnTo>
                  <a:pt x="714" y="474"/>
                </a:lnTo>
                <a:lnTo>
                  <a:pt x="714" y="468"/>
                </a:lnTo>
                <a:lnTo>
                  <a:pt x="714" y="462"/>
                </a:lnTo>
                <a:lnTo>
                  <a:pt x="714" y="468"/>
                </a:lnTo>
                <a:lnTo>
                  <a:pt x="714" y="462"/>
                </a:lnTo>
                <a:lnTo>
                  <a:pt x="714" y="468"/>
                </a:lnTo>
                <a:lnTo>
                  <a:pt x="720" y="468"/>
                </a:lnTo>
                <a:lnTo>
                  <a:pt x="726" y="468"/>
                </a:lnTo>
                <a:lnTo>
                  <a:pt x="732" y="468"/>
                </a:lnTo>
                <a:lnTo>
                  <a:pt x="732" y="462"/>
                </a:lnTo>
                <a:lnTo>
                  <a:pt x="726" y="462"/>
                </a:lnTo>
                <a:lnTo>
                  <a:pt x="720" y="462"/>
                </a:lnTo>
                <a:lnTo>
                  <a:pt x="714" y="462"/>
                </a:lnTo>
                <a:lnTo>
                  <a:pt x="714" y="456"/>
                </a:lnTo>
                <a:lnTo>
                  <a:pt x="714" y="462"/>
                </a:lnTo>
                <a:lnTo>
                  <a:pt x="714" y="456"/>
                </a:lnTo>
                <a:lnTo>
                  <a:pt x="708" y="456"/>
                </a:lnTo>
                <a:lnTo>
                  <a:pt x="708" y="450"/>
                </a:lnTo>
                <a:lnTo>
                  <a:pt x="714" y="450"/>
                </a:lnTo>
                <a:lnTo>
                  <a:pt x="714" y="444"/>
                </a:lnTo>
                <a:lnTo>
                  <a:pt x="708" y="444"/>
                </a:lnTo>
                <a:lnTo>
                  <a:pt x="708" y="438"/>
                </a:lnTo>
                <a:lnTo>
                  <a:pt x="714" y="438"/>
                </a:lnTo>
                <a:lnTo>
                  <a:pt x="708" y="438"/>
                </a:lnTo>
                <a:lnTo>
                  <a:pt x="708" y="432"/>
                </a:lnTo>
                <a:lnTo>
                  <a:pt x="714" y="432"/>
                </a:lnTo>
                <a:lnTo>
                  <a:pt x="708" y="432"/>
                </a:lnTo>
                <a:lnTo>
                  <a:pt x="714" y="432"/>
                </a:lnTo>
                <a:lnTo>
                  <a:pt x="714" y="426"/>
                </a:lnTo>
                <a:lnTo>
                  <a:pt x="714" y="420"/>
                </a:lnTo>
                <a:lnTo>
                  <a:pt x="714" y="414"/>
                </a:lnTo>
                <a:lnTo>
                  <a:pt x="720" y="414"/>
                </a:lnTo>
                <a:lnTo>
                  <a:pt x="714" y="414"/>
                </a:lnTo>
                <a:lnTo>
                  <a:pt x="720" y="408"/>
                </a:lnTo>
                <a:lnTo>
                  <a:pt x="720" y="402"/>
                </a:lnTo>
                <a:lnTo>
                  <a:pt x="726" y="402"/>
                </a:lnTo>
                <a:lnTo>
                  <a:pt x="726" y="396"/>
                </a:lnTo>
                <a:lnTo>
                  <a:pt x="732" y="396"/>
                </a:lnTo>
                <a:lnTo>
                  <a:pt x="732" y="390"/>
                </a:lnTo>
                <a:lnTo>
                  <a:pt x="738" y="390"/>
                </a:lnTo>
                <a:lnTo>
                  <a:pt x="744" y="390"/>
                </a:lnTo>
                <a:lnTo>
                  <a:pt x="750" y="390"/>
                </a:lnTo>
                <a:lnTo>
                  <a:pt x="750" y="396"/>
                </a:lnTo>
                <a:lnTo>
                  <a:pt x="750" y="402"/>
                </a:lnTo>
                <a:lnTo>
                  <a:pt x="744" y="402"/>
                </a:lnTo>
                <a:lnTo>
                  <a:pt x="744" y="408"/>
                </a:lnTo>
                <a:lnTo>
                  <a:pt x="738" y="408"/>
                </a:lnTo>
                <a:lnTo>
                  <a:pt x="738" y="414"/>
                </a:lnTo>
                <a:lnTo>
                  <a:pt x="738" y="420"/>
                </a:lnTo>
                <a:lnTo>
                  <a:pt x="738" y="426"/>
                </a:lnTo>
                <a:lnTo>
                  <a:pt x="738" y="432"/>
                </a:lnTo>
                <a:lnTo>
                  <a:pt x="738" y="438"/>
                </a:lnTo>
                <a:lnTo>
                  <a:pt x="738" y="444"/>
                </a:lnTo>
                <a:lnTo>
                  <a:pt x="744" y="444"/>
                </a:lnTo>
                <a:lnTo>
                  <a:pt x="744" y="450"/>
                </a:lnTo>
                <a:lnTo>
                  <a:pt x="744" y="456"/>
                </a:lnTo>
                <a:lnTo>
                  <a:pt x="750" y="456"/>
                </a:lnTo>
                <a:lnTo>
                  <a:pt x="750" y="462"/>
                </a:lnTo>
                <a:lnTo>
                  <a:pt x="744" y="462"/>
                </a:lnTo>
                <a:lnTo>
                  <a:pt x="750" y="462"/>
                </a:lnTo>
                <a:lnTo>
                  <a:pt x="744" y="462"/>
                </a:lnTo>
                <a:lnTo>
                  <a:pt x="750" y="462"/>
                </a:lnTo>
                <a:lnTo>
                  <a:pt x="744" y="462"/>
                </a:lnTo>
                <a:lnTo>
                  <a:pt x="750" y="462"/>
                </a:lnTo>
                <a:lnTo>
                  <a:pt x="744" y="462"/>
                </a:lnTo>
                <a:lnTo>
                  <a:pt x="738" y="462"/>
                </a:lnTo>
                <a:lnTo>
                  <a:pt x="744" y="462"/>
                </a:lnTo>
                <a:lnTo>
                  <a:pt x="738" y="462"/>
                </a:lnTo>
                <a:lnTo>
                  <a:pt x="738" y="468"/>
                </a:lnTo>
                <a:lnTo>
                  <a:pt x="744" y="468"/>
                </a:lnTo>
                <a:lnTo>
                  <a:pt x="744" y="462"/>
                </a:lnTo>
                <a:lnTo>
                  <a:pt x="750" y="462"/>
                </a:lnTo>
                <a:lnTo>
                  <a:pt x="750" y="468"/>
                </a:lnTo>
                <a:lnTo>
                  <a:pt x="750" y="462"/>
                </a:lnTo>
                <a:lnTo>
                  <a:pt x="750" y="468"/>
                </a:lnTo>
                <a:lnTo>
                  <a:pt x="750" y="462"/>
                </a:lnTo>
                <a:lnTo>
                  <a:pt x="750" y="468"/>
                </a:lnTo>
                <a:lnTo>
                  <a:pt x="750" y="462"/>
                </a:lnTo>
                <a:lnTo>
                  <a:pt x="756" y="462"/>
                </a:lnTo>
                <a:lnTo>
                  <a:pt x="750" y="462"/>
                </a:lnTo>
                <a:lnTo>
                  <a:pt x="750" y="456"/>
                </a:lnTo>
                <a:lnTo>
                  <a:pt x="756" y="456"/>
                </a:lnTo>
                <a:lnTo>
                  <a:pt x="756" y="450"/>
                </a:lnTo>
                <a:lnTo>
                  <a:pt x="750" y="450"/>
                </a:lnTo>
                <a:lnTo>
                  <a:pt x="756" y="450"/>
                </a:lnTo>
                <a:lnTo>
                  <a:pt x="750" y="450"/>
                </a:lnTo>
                <a:lnTo>
                  <a:pt x="744" y="450"/>
                </a:lnTo>
                <a:lnTo>
                  <a:pt x="744" y="444"/>
                </a:lnTo>
                <a:lnTo>
                  <a:pt x="744" y="438"/>
                </a:lnTo>
                <a:lnTo>
                  <a:pt x="744" y="444"/>
                </a:lnTo>
                <a:lnTo>
                  <a:pt x="744" y="438"/>
                </a:lnTo>
                <a:lnTo>
                  <a:pt x="750" y="438"/>
                </a:lnTo>
                <a:lnTo>
                  <a:pt x="756" y="438"/>
                </a:lnTo>
                <a:lnTo>
                  <a:pt x="750" y="438"/>
                </a:lnTo>
                <a:lnTo>
                  <a:pt x="756" y="438"/>
                </a:lnTo>
                <a:lnTo>
                  <a:pt x="750" y="438"/>
                </a:lnTo>
                <a:lnTo>
                  <a:pt x="756" y="438"/>
                </a:lnTo>
                <a:lnTo>
                  <a:pt x="750" y="438"/>
                </a:lnTo>
                <a:lnTo>
                  <a:pt x="750" y="432"/>
                </a:lnTo>
                <a:lnTo>
                  <a:pt x="744" y="432"/>
                </a:lnTo>
                <a:lnTo>
                  <a:pt x="744" y="426"/>
                </a:lnTo>
                <a:lnTo>
                  <a:pt x="744" y="420"/>
                </a:lnTo>
                <a:lnTo>
                  <a:pt x="744" y="414"/>
                </a:lnTo>
                <a:lnTo>
                  <a:pt x="750" y="414"/>
                </a:lnTo>
                <a:lnTo>
                  <a:pt x="750" y="420"/>
                </a:lnTo>
                <a:lnTo>
                  <a:pt x="756" y="420"/>
                </a:lnTo>
                <a:lnTo>
                  <a:pt x="750" y="420"/>
                </a:lnTo>
                <a:lnTo>
                  <a:pt x="750" y="414"/>
                </a:lnTo>
                <a:lnTo>
                  <a:pt x="744" y="414"/>
                </a:lnTo>
                <a:lnTo>
                  <a:pt x="750" y="414"/>
                </a:lnTo>
                <a:lnTo>
                  <a:pt x="756" y="414"/>
                </a:lnTo>
                <a:lnTo>
                  <a:pt x="750" y="414"/>
                </a:lnTo>
                <a:lnTo>
                  <a:pt x="750" y="408"/>
                </a:lnTo>
                <a:lnTo>
                  <a:pt x="750" y="402"/>
                </a:lnTo>
                <a:lnTo>
                  <a:pt x="750" y="408"/>
                </a:lnTo>
                <a:lnTo>
                  <a:pt x="756" y="408"/>
                </a:lnTo>
                <a:lnTo>
                  <a:pt x="756" y="402"/>
                </a:lnTo>
                <a:lnTo>
                  <a:pt x="762" y="402"/>
                </a:lnTo>
                <a:lnTo>
                  <a:pt x="762" y="408"/>
                </a:lnTo>
                <a:lnTo>
                  <a:pt x="762" y="402"/>
                </a:lnTo>
                <a:lnTo>
                  <a:pt x="756" y="402"/>
                </a:lnTo>
                <a:lnTo>
                  <a:pt x="762" y="402"/>
                </a:lnTo>
                <a:lnTo>
                  <a:pt x="762" y="396"/>
                </a:lnTo>
                <a:lnTo>
                  <a:pt x="768" y="396"/>
                </a:lnTo>
                <a:lnTo>
                  <a:pt x="774" y="396"/>
                </a:lnTo>
                <a:lnTo>
                  <a:pt x="780" y="396"/>
                </a:lnTo>
                <a:lnTo>
                  <a:pt x="780" y="402"/>
                </a:lnTo>
                <a:lnTo>
                  <a:pt x="780" y="408"/>
                </a:lnTo>
                <a:lnTo>
                  <a:pt x="786" y="408"/>
                </a:lnTo>
                <a:lnTo>
                  <a:pt x="786" y="414"/>
                </a:lnTo>
                <a:lnTo>
                  <a:pt x="786" y="420"/>
                </a:lnTo>
                <a:lnTo>
                  <a:pt x="786" y="426"/>
                </a:lnTo>
                <a:lnTo>
                  <a:pt x="786" y="432"/>
                </a:lnTo>
                <a:lnTo>
                  <a:pt x="780" y="432"/>
                </a:lnTo>
                <a:lnTo>
                  <a:pt x="786" y="432"/>
                </a:lnTo>
                <a:lnTo>
                  <a:pt x="786" y="426"/>
                </a:lnTo>
                <a:lnTo>
                  <a:pt x="786" y="432"/>
                </a:lnTo>
                <a:lnTo>
                  <a:pt x="786" y="438"/>
                </a:lnTo>
                <a:lnTo>
                  <a:pt x="780" y="438"/>
                </a:lnTo>
                <a:lnTo>
                  <a:pt x="786" y="438"/>
                </a:lnTo>
                <a:lnTo>
                  <a:pt x="780" y="438"/>
                </a:lnTo>
                <a:lnTo>
                  <a:pt x="780" y="444"/>
                </a:lnTo>
                <a:lnTo>
                  <a:pt x="786" y="438"/>
                </a:lnTo>
                <a:lnTo>
                  <a:pt x="786" y="444"/>
                </a:lnTo>
                <a:lnTo>
                  <a:pt x="780" y="444"/>
                </a:lnTo>
                <a:lnTo>
                  <a:pt x="786" y="444"/>
                </a:lnTo>
                <a:lnTo>
                  <a:pt x="786" y="438"/>
                </a:lnTo>
                <a:lnTo>
                  <a:pt x="786" y="432"/>
                </a:lnTo>
                <a:lnTo>
                  <a:pt x="792" y="432"/>
                </a:lnTo>
                <a:lnTo>
                  <a:pt x="786" y="432"/>
                </a:lnTo>
                <a:lnTo>
                  <a:pt x="792" y="432"/>
                </a:lnTo>
                <a:lnTo>
                  <a:pt x="792" y="438"/>
                </a:lnTo>
                <a:lnTo>
                  <a:pt x="792" y="432"/>
                </a:lnTo>
                <a:lnTo>
                  <a:pt x="798" y="432"/>
                </a:lnTo>
                <a:lnTo>
                  <a:pt x="798" y="438"/>
                </a:lnTo>
                <a:lnTo>
                  <a:pt x="798" y="432"/>
                </a:lnTo>
                <a:lnTo>
                  <a:pt x="798" y="438"/>
                </a:lnTo>
                <a:lnTo>
                  <a:pt x="798" y="444"/>
                </a:lnTo>
                <a:lnTo>
                  <a:pt x="804" y="444"/>
                </a:lnTo>
                <a:lnTo>
                  <a:pt x="798" y="444"/>
                </a:lnTo>
                <a:lnTo>
                  <a:pt x="798" y="438"/>
                </a:lnTo>
                <a:lnTo>
                  <a:pt x="804" y="438"/>
                </a:lnTo>
                <a:lnTo>
                  <a:pt x="804" y="444"/>
                </a:lnTo>
                <a:lnTo>
                  <a:pt x="804" y="450"/>
                </a:lnTo>
                <a:lnTo>
                  <a:pt x="810" y="450"/>
                </a:lnTo>
                <a:lnTo>
                  <a:pt x="804" y="450"/>
                </a:lnTo>
                <a:lnTo>
                  <a:pt x="804" y="444"/>
                </a:lnTo>
                <a:lnTo>
                  <a:pt x="810" y="444"/>
                </a:lnTo>
                <a:lnTo>
                  <a:pt x="810" y="450"/>
                </a:lnTo>
                <a:lnTo>
                  <a:pt x="810" y="444"/>
                </a:lnTo>
                <a:lnTo>
                  <a:pt x="804" y="444"/>
                </a:lnTo>
                <a:lnTo>
                  <a:pt x="804" y="438"/>
                </a:lnTo>
                <a:lnTo>
                  <a:pt x="798" y="438"/>
                </a:lnTo>
                <a:lnTo>
                  <a:pt x="798" y="432"/>
                </a:lnTo>
                <a:lnTo>
                  <a:pt x="804" y="432"/>
                </a:lnTo>
                <a:lnTo>
                  <a:pt x="804" y="438"/>
                </a:lnTo>
                <a:lnTo>
                  <a:pt x="810" y="438"/>
                </a:lnTo>
                <a:lnTo>
                  <a:pt x="810" y="432"/>
                </a:lnTo>
                <a:lnTo>
                  <a:pt x="804" y="432"/>
                </a:lnTo>
                <a:lnTo>
                  <a:pt x="804" y="426"/>
                </a:lnTo>
                <a:lnTo>
                  <a:pt x="810" y="426"/>
                </a:lnTo>
                <a:lnTo>
                  <a:pt x="810" y="420"/>
                </a:lnTo>
                <a:lnTo>
                  <a:pt x="816" y="420"/>
                </a:lnTo>
                <a:lnTo>
                  <a:pt x="816" y="426"/>
                </a:lnTo>
                <a:lnTo>
                  <a:pt x="822" y="426"/>
                </a:lnTo>
                <a:lnTo>
                  <a:pt x="828" y="426"/>
                </a:lnTo>
                <a:lnTo>
                  <a:pt x="828" y="432"/>
                </a:lnTo>
                <a:lnTo>
                  <a:pt x="828" y="438"/>
                </a:lnTo>
                <a:lnTo>
                  <a:pt x="828" y="444"/>
                </a:lnTo>
                <a:lnTo>
                  <a:pt x="822" y="444"/>
                </a:lnTo>
                <a:lnTo>
                  <a:pt x="822" y="450"/>
                </a:lnTo>
                <a:lnTo>
                  <a:pt x="822" y="444"/>
                </a:lnTo>
                <a:lnTo>
                  <a:pt x="828" y="444"/>
                </a:lnTo>
                <a:lnTo>
                  <a:pt x="822" y="444"/>
                </a:lnTo>
                <a:lnTo>
                  <a:pt x="828" y="444"/>
                </a:lnTo>
                <a:lnTo>
                  <a:pt x="828" y="438"/>
                </a:lnTo>
                <a:lnTo>
                  <a:pt x="834" y="438"/>
                </a:lnTo>
                <a:lnTo>
                  <a:pt x="834" y="444"/>
                </a:lnTo>
                <a:lnTo>
                  <a:pt x="840" y="444"/>
                </a:lnTo>
                <a:lnTo>
                  <a:pt x="834" y="444"/>
                </a:lnTo>
                <a:lnTo>
                  <a:pt x="834" y="450"/>
                </a:lnTo>
                <a:lnTo>
                  <a:pt x="834" y="444"/>
                </a:lnTo>
                <a:lnTo>
                  <a:pt x="834" y="450"/>
                </a:lnTo>
                <a:lnTo>
                  <a:pt x="828" y="450"/>
                </a:lnTo>
                <a:lnTo>
                  <a:pt x="828" y="456"/>
                </a:lnTo>
                <a:lnTo>
                  <a:pt x="828" y="450"/>
                </a:lnTo>
                <a:lnTo>
                  <a:pt x="834" y="450"/>
                </a:lnTo>
                <a:lnTo>
                  <a:pt x="834" y="456"/>
                </a:lnTo>
                <a:lnTo>
                  <a:pt x="828" y="456"/>
                </a:lnTo>
                <a:lnTo>
                  <a:pt x="834" y="456"/>
                </a:lnTo>
                <a:lnTo>
                  <a:pt x="828" y="456"/>
                </a:lnTo>
                <a:lnTo>
                  <a:pt x="834" y="456"/>
                </a:lnTo>
                <a:lnTo>
                  <a:pt x="834" y="462"/>
                </a:lnTo>
                <a:lnTo>
                  <a:pt x="828" y="462"/>
                </a:lnTo>
                <a:lnTo>
                  <a:pt x="834" y="462"/>
                </a:lnTo>
                <a:lnTo>
                  <a:pt x="834" y="456"/>
                </a:lnTo>
                <a:lnTo>
                  <a:pt x="834" y="450"/>
                </a:lnTo>
                <a:lnTo>
                  <a:pt x="840" y="450"/>
                </a:lnTo>
                <a:lnTo>
                  <a:pt x="834" y="450"/>
                </a:lnTo>
                <a:lnTo>
                  <a:pt x="834" y="456"/>
                </a:lnTo>
                <a:lnTo>
                  <a:pt x="840" y="456"/>
                </a:lnTo>
                <a:lnTo>
                  <a:pt x="834" y="456"/>
                </a:lnTo>
                <a:lnTo>
                  <a:pt x="834" y="450"/>
                </a:lnTo>
                <a:lnTo>
                  <a:pt x="840" y="450"/>
                </a:lnTo>
                <a:lnTo>
                  <a:pt x="840" y="456"/>
                </a:lnTo>
                <a:lnTo>
                  <a:pt x="834" y="456"/>
                </a:lnTo>
                <a:lnTo>
                  <a:pt x="840" y="456"/>
                </a:lnTo>
                <a:lnTo>
                  <a:pt x="840" y="462"/>
                </a:lnTo>
                <a:lnTo>
                  <a:pt x="834" y="462"/>
                </a:lnTo>
                <a:lnTo>
                  <a:pt x="840" y="462"/>
                </a:lnTo>
                <a:lnTo>
                  <a:pt x="834" y="462"/>
                </a:lnTo>
                <a:lnTo>
                  <a:pt x="840" y="462"/>
                </a:lnTo>
                <a:lnTo>
                  <a:pt x="840" y="456"/>
                </a:lnTo>
                <a:lnTo>
                  <a:pt x="840" y="450"/>
                </a:lnTo>
                <a:lnTo>
                  <a:pt x="840" y="456"/>
                </a:lnTo>
                <a:lnTo>
                  <a:pt x="846" y="456"/>
                </a:lnTo>
                <a:lnTo>
                  <a:pt x="840" y="456"/>
                </a:lnTo>
                <a:lnTo>
                  <a:pt x="840" y="462"/>
                </a:lnTo>
                <a:lnTo>
                  <a:pt x="840" y="468"/>
                </a:lnTo>
                <a:lnTo>
                  <a:pt x="840" y="462"/>
                </a:lnTo>
                <a:lnTo>
                  <a:pt x="840" y="456"/>
                </a:lnTo>
                <a:lnTo>
                  <a:pt x="846" y="456"/>
                </a:lnTo>
                <a:lnTo>
                  <a:pt x="846" y="462"/>
                </a:lnTo>
                <a:lnTo>
                  <a:pt x="846" y="468"/>
                </a:lnTo>
                <a:lnTo>
                  <a:pt x="840" y="468"/>
                </a:lnTo>
                <a:lnTo>
                  <a:pt x="846" y="468"/>
                </a:lnTo>
                <a:lnTo>
                  <a:pt x="840" y="468"/>
                </a:lnTo>
                <a:lnTo>
                  <a:pt x="846" y="468"/>
                </a:lnTo>
                <a:lnTo>
                  <a:pt x="846" y="462"/>
                </a:lnTo>
                <a:lnTo>
                  <a:pt x="846" y="456"/>
                </a:lnTo>
                <a:lnTo>
                  <a:pt x="852" y="456"/>
                </a:lnTo>
                <a:lnTo>
                  <a:pt x="852" y="450"/>
                </a:lnTo>
                <a:lnTo>
                  <a:pt x="852" y="456"/>
                </a:lnTo>
                <a:lnTo>
                  <a:pt x="858" y="456"/>
                </a:lnTo>
                <a:lnTo>
                  <a:pt x="858" y="462"/>
                </a:lnTo>
                <a:lnTo>
                  <a:pt x="858" y="468"/>
                </a:lnTo>
                <a:lnTo>
                  <a:pt x="858" y="462"/>
                </a:lnTo>
                <a:lnTo>
                  <a:pt x="852" y="462"/>
                </a:lnTo>
                <a:lnTo>
                  <a:pt x="852" y="468"/>
                </a:lnTo>
                <a:lnTo>
                  <a:pt x="852" y="474"/>
                </a:lnTo>
                <a:lnTo>
                  <a:pt x="846" y="474"/>
                </a:lnTo>
                <a:lnTo>
                  <a:pt x="852" y="474"/>
                </a:lnTo>
                <a:lnTo>
                  <a:pt x="852" y="468"/>
                </a:lnTo>
                <a:lnTo>
                  <a:pt x="852" y="474"/>
                </a:lnTo>
                <a:lnTo>
                  <a:pt x="846" y="474"/>
                </a:lnTo>
                <a:lnTo>
                  <a:pt x="852" y="474"/>
                </a:lnTo>
                <a:lnTo>
                  <a:pt x="858" y="474"/>
                </a:lnTo>
                <a:lnTo>
                  <a:pt x="858" y="468"/>
                </a:lnTo>
                <a:lnTo>
                  <a:pt x="858" y="474"/>
                </a:lnTo>
                <a:lnTo>
                  <a:pt x="858" y="468"/>
                </a:lnTo>
                <a:lnTo>
                  <a:pt x="864" y="468"/>
                </a:lnTo>
                <a:lnTo>
                  <a:pt x="864" y="462"/>
                </a:lnTo>
                <a:lnTo>
                  <a:pt x="864" y="468"/>
                </a:lnTo>
                <a:lnTo>
                  <a:pt x="864" y="474"/>
                </a:lnTo>
                <a:lnTo>
                  <a:pt x="858" y="474"/>
                </a:lnTo>
                <a:lnTo>
                  <a:pt x="858" y="480"/>
                </a:lnTo>
                <a:lnTo>
                  <a:pt x="858" y="474"/>
                </a:lnTo>
                <a:lnTo>
                  <a:pt x="858" y="480"/>
                </a:lnTo>
                <a:lnTo>
                  <a:pt x="852" y="480"/>
                </a:lnTo>
                <a:lnTo>
                  <a:pt x="858" y="480"/>
                </a:lnTo>
                <a:lnTo>
                  <a:pt x="858" y="486"/>
                </a:lnTo>
                <a:lnTo>
                  <a:pt x="858" y="480"/>
                </a:lnTo>
                <a:lnTo>
                  <a:pt x="858" y="486"/>
                </a:lnTo>
                <a:lnTo>
                  <a:pt x="858" y="492"/>
                </a:lnTo>
                <a:lnTo>
                  <a:pt x="858" y="486"/>
                </a:lnTo>
                <a:lnTo>
                  <a:pt x="858" y="480"/>
                </a:lnTo>
                <a:lnTo>
                  <a:pt x="858" y="486"/>
                </a:lnTo>
                <a:lnTo>
                  <a:pt x="858" y="480"/>
                </a:lnTo>
                <a:lnTo>
                  <a:pt x="864" y="480"/>
                </a:lnTo>
                <a:lnTo>
                  <a:pt x="864" y="474"/>
                </a:lnTo>
                <a:lnTo>
                  <a:pt x="870" y="474"/>
                </a:lnTo>
                <a:lnTo>
                  <a:pt x="870" y="468"/>
                </a:lnTo>
                <a:lnTo>
                  <a:pt x="870" y="474"/>
                </a:lnTo>
                <a:lnTo>
                  <a:pt x="864" y="474"/>
                </a:lnTo>
                <a:lnTo>
                  <a:pt x="864" y="480"/>
                </a:lnTo>
                <a:lnTo>
                  <a:pt x="870" y="480"/>
                </a:lnTo>
                <a:lnTo>
                  <a:pt x="864" y="480"/>
                </a:lnTo>
                <a:lnTo>
                  <a:pt x="864" y="474"/>
                </a:lnTo>
                <a:lnTo>
                  <a:pt x="870" y="474"/>
                </a:lnTo>
                <a:lnTo>
                  <a:pt x="870" y="480"/>
                </a:lnTo>
                <a:lnTo>
                  <a:pt x="870" y="474"/>
                </a:lnTo>
                <a:lnTo>
                  <a:pt x="870" y="480"/>
                </a:lnTo>
                <a:lnTo>
                  <a:pt x="870" y="474"/>
                </a:lnTo>
                <a:lnTo>
                  <a:pt x="876" y="474"/>
                </a:lnTo>
                <a:lnTo>
                  <a:pt x="882" y="474"/>
                </a:lnTo>
                <a:lnTo>
                  <a:pt x="882" y="480"/>
                </a:lnTo>
                <a:lnTo>
                  <a:pt x="882" y="486"/>
                </a:lnTo>
                <a:lnTo>
                  <a:pt x="876" y="486"/>
                </a:lnTo>
                <a:lnTo>
                  <a:pt x="870" y="486"/>
                </a:lnTo>
                <a:lnTo>
                  <a:pt x="870" y="492"/>
                </a:lnTo>
                <a:lnTo>
                  <a:pt x="864" y="492"/>
                </a:lnTo>
                <a:lnTo>
                  <a:pt x="864" y="498"/>
                </a:lnTo>
                <a:lnTo>
                  <a:pt x="864" y="492"/>
                </a:lnTo>
                <a:lnTo>
                  <a:pt x="864" y="498"/>
                </a:lnTo>
                <a:lnTo>
                  <a:pt x="870" y="498"/>
                </a:lnTo>
                <a:lnTo>
                  <a:pt x="870" y="492"/>
                </a:lnTo>
                <a:lnTo>
                  <a:pt x="870" y="486"/>
                </a:lnTo>
                <a:lnTo>
                  <a:pt x="876" y="486"/>
                </a:lnTo>
                <a:lnTo>
                  <a:pt x="882" y="486"/>
                </a:lnTo>
                <a:lnTo>
                  <a:pt x="882" y="492"/>
                </a:lnTo>
                <a:lnTo>
                  <a:pt x="876" y="492"/>
                </a:lnTo>
                <a:lnTo>
                  <a:pt x="876" y="498"/>
                </a:lnTo>
                <a:lnTo>
                  <a:pt x="870" y="498"/>
                </a:lnTo>
                <a:lnTo>
                  <a:pt x="876" y="498"/>
                </a:lnTo>
                <a:lnTo>
                  <a:pt x="876" y="492"/>
                </a:lnTo>
                <a:lnTo>
                  <a:pt x="882" y="492"/>
                </a:lnTo>
                <a:lnTo>
                  <a:pt x="882" y="486"/>
                </a:lnTo>
                <a:lnTo>
                  <a:pt x="888" y="486"/>
                </a:lnTo>
                <a:lnTo>
                  <a:pt x="888" y="492"/>
                </a:lnTo>
                <a:lnTo>
                  <a:pt x="894" y="492"/>
                </a:lnTo>
                <a:lnTo>
                  <a:pt x="894" y="498"/>
                </a:lnTo>
                <a:lnTo>
                  <a:pt x="888" y="498"/>
                </a:lnTo>
                <a:lnTo>
                  <a:pt x="882" y="498"/>
                </a:lnTo>
                <a:lnTo>
                  <a:pt x="876" y="498"/>
                </a:lnTo>
                <a:lnTo>
                  <a:pt x="876" y="504"/>
                </a:lnTo>
                <a:lnTo>
                  <a:pt x="870" y="504"/>
                </a:lnTo>
                <a:lnTo>
                  <a:pt x="876" y="504"/>
                </a:lnTo>
                <a:lnTo>
                  <a:pt x="882" y="504"/>
                </a:lnTo>
                <a:lnTo>
                  <a:pt x="882" y="498"/>
                </a:lnTo>
                <a:lnTo>
                  <a:pt x="882" y="504"/>
                </a:lnTo>
                <a:lnTo>
                  <a:pt x="888" y="504"/>
                </a:lnTo>
                <a:lnTo>
                  <a:pt x="894" y="504"/>
                </a:lnTo>
                <a:lnTo>
                  <a:pt x="894" y="510"/>
                </a:lnTo>
                <a:lnTo>
                  <a:pt x="888" y="510"/>
                </a:lnTo>
                <a:lnTo>
                  <a:pt x="882" y="510"/>
                </a:lnTo>
                <a:lnTo>
                  <a:pt x="882" y="504"/>
                </a:lnTo>
                <a:lnTo>
                  <a:pt x="876" y="504"/>
                </a:lnTo>
                <a:lnTo>
                  <a:pt x="876" y="510"/>
                </a:lnTo>
                <a:lnTo>
                  <a:pt x="876" y="504"/>
                </a:lnTo>
                <a:lnTo>
                  <a:pt x="876" y="510"/>
                </a:lnTo>
                <a:lnTo>
                  <a:pt x="876" y="504"/>
                </a:lnTo>
                <a:lnTo>
                  <a:pt x="882" y="504"/>
                </a:lnTo>
                <a:lnTo>
                  <a:pt x="882" y="510"/>
                </a:lnTo>
                <a:lnTo>
                  <a:pt x="888" y="510"/>
                </a:lnTo>
                <a:lnTo>
                  <a:pt x="882" y="510"/>
                </a:lnTo>
                <a:lnTo>
                  <a:pt x="876" y="510"/>
                </a:lnTo>
                <a:lnTo>
                  <a:pt x="882" y="510"/>
                </a:lnTo>
                <a:lnTo>
                  <a:pt x="876" y="510"/>
                </a:lnTo>
                <a:lnTo>
                  <a:pt x="876" y="516"/>
                </a:lnTo>
                <a:lnTo>
                  <a:pt x="876" y="510"/>
                </a:lnTo>
                <a:lnTo>
                  <a:pt x="882" y="510"/>
                </a:lnTo>
                <a:lnTo>
                  <a:pt x="888" y="510"/>
                </a:lnTo>
                <a:lnTo>
                  <a:pt x="888" y="516"/>
                </a:lnTo>
                <a:lnTo>
                  <a:pt x="882" y="516"/>
                </a:lnTo>
                <a:lnTo>
                  <a:pt x="888" y="516"/>
                </a:lnTo>
                <a:lnTo>
                  <a:pt x="882" y="516"/>
                </a:lnTo>
                <a:lnTo>
                  <a:pt x="888" y="516"/>
                </a:lnTo>
                <a:lnTo>
                  <a:pt x="882" y="516"/>
                </a:lnTo>
                <a:lnTo>
                  <a:pt x="888" y="516"/>
                </a:lnTo>
                <a:lnTo>
                  <a:pt x="888" y="522"/>
                </a:lnTo>
                <a:lnTo>
                  <a:pt x="888" y="516"/>
                </a:lnTo>
                <a:lnTo>
                  <a:pt x="882" y="516"/>
                </a:lnTo>
                <a:lnTo>
                  <a:pt x="876" y="516"/>
                </a:lnTo>
                <a:lnTo>
                  <a:pt x="876" y="522"/>
                </a:lnTo>
                <a:lnTo>
                  <a:pt x="882" y="522"/>
                </a:lnTo>
                <a:lnTo>
                  <a:pt x="888" y="522"/>
                </a:lnTo>
                <a:lnTo>
                  <a:pt x="882" y="522"/>
                </a:lnTo>
                <a:lnTo>
                  <a:pt x="888" y="522"/>
                </a:lnTo>
                <a:lnTo>
                  <a:pt x="882" y="522"/>
                </a:lnTo>
                <a:lnTo>
                  <a:pt x="876" y="522"/>
                </a:lnTo>
                <a:lnTo>
                  <a:pt x="882" y="522"/>
                </a:lnTo>
                <a:lnTo>
                  <a:pt x="888" y="522"/>
                </a:lnTo>
                <a:lnTo>
                  <a:pt x="888" y="528"/>
                </a:lnTo>
                <a:lnTo>
                  <a:pt x="888" y="522"/>
                </a:lnTo>
                <a:lnTo>
                  <a:pt x="888" y="528"/>
                </a:lnTo>
                <a:lnTo>
                  <a:pt x="894" y="528"/>
                </a:lnTo>
                <a:lnTo>
                  <a:pt x="888" y="528"/>
                </a:lnTo>
                <a:lnTo>
                  <a:pt x="894" y="528"/>
                </a:lnTo>
                <a:lnTo>
                  <a:pt x="894" y="534"/>
                </a:lnTo>
                <a:lnTo>
                  <a:pt x="888" y="534"/>
                </a:lnTo>
                <a:lnTo>
                  <a:pt x="894" y="534"/>
                </a:lnTo>
                <a:lnTo>
                  <a:pt x="894" y="528"/>
                </a:lnTo>
                <a:lnTo>
                  <a:pt x="894" y="534"/>
                </a:lnTo>
                <a:lnTo>
                  <a:pt x="894" y="540"/>
                </a:lnTo>
                <a:lnTo>
                  <a:pt x="894" y="534"/>
                </a:lnTo>
                <a:lnTo>
                  <a:pt x="900" y="534"/>
                </a:lnTo>
                <a:lnTo>
                  <a:pt x="900" y="540"/>
                </a:lnTo>
                <a:lnTo>
                  <a:pt x="894" y="540"/>
                </a:lnTo>
                <a:lnTo>
                  <a:pt x="900" y="540"/>
                </a:lnTo>
                <a:lnTo>
                  <a:pt x="894" y="540"/>
                </a:lnTo>
                <a:lnTo>
                  <a:pt x="900" y="540"/>
                </a:lnTo>
                <a:lnTo>
                  <a:pt x="900" y="534"/>
                </a:lnTo>
                <a:lnTo>
                  <a:pt x="900" y="540"/>
                </a:lnTo>
                <a:lnTo>
                  <a:pt x="900" y="534"/>
                </a:lnTo>
                <a:lnTo>
                  <a:pt x="900" y="540"/>
                </a:lnTo>
                <a:lnTo>
                  <a:pt x="900" y="546"/>
                </a:lnTo>
                <a:lnTo>
                  <a:pt x="900" y="540"/>
                </a:lnTo>
                <a:lnTo>
                  <a:pt x="906" y="540"/>
                </a:lnTo>
                <a:lnTo>
                  <a:pt x="906" y="534"/>
                </a:lnTo>
                <a:lnTo>
                  <a:pt x="906" y="540"/>
                </a:lnTo>
                <a:lnTo>
                  <a:pt x="906" y="546"/>
                </a:lnTo>
                <a:lnTo>
                  <a:pt x="906" y="540"/>
                </a:lnTo>
                <a:lnTo>
                  <a:pt x="906" y="534"/>
                </a:lnTo>
                <a:lnTo>
                  <a:pt x="912" y="534"/>
                </a:lnTo>
                <a:lnTo>
                  <a:pt x="912" y="540"/>
                </a:lnTo>
                <a:lnTo>
                  <a:pt x="906" y="540"/>
                </a:lnTo>
                <a:lnTo>
                  <a:pt x="912" y="540"/>
                </a:lnTo>
                <a:lnTo>
                  <a:pt x="906" y="540"/>
                </a:lnTo>
                <a:lnTo>
                  <a:pt x="906" y="546"/>
                </a:lnTo>
                <a:lnTo>
                  <a:pt x="906" y="540"/>
                </a:lnTo>
                <a:lnTo>
                  <a:pt x="912" y="540"/>
                </a:lnTo>
                <a:lnTo>
                  <a:pt x="918" y="540"/>
                </a:lnTo>
                <a:lnTo>
                  <a:pt x="912" y="540"/>
                </a:lnTo>
                <a:lnTo>
                  <a:pt x="912" y="546"/>
                </a:lnTo>
                <a:lnTo>
                  <a:pt x="912" y="540"/>
                </a:lnTo>
                <a:lnTo>
                  <a:pt x="918" y="540"/>
                </a:lnTo>
                <a:lnTo>
                  <a:pt x="918" y="546"/>
                </a:lnTo>
                <a:lnTo>
                  <a:pt x="912" y="546"/>
                </a:lnTo>
                <a:lnTo>
                  <a:pt x="918" y="546"/>
                </a:lnTo>
                <a:lnTo>
                  <a:pt x="918" y="552"/>
                </a:lnTo>
                <a:lnTo>
                  <a:pt x="912" y="552"/>
                </a:lnTo>
                <a:lnTo>
                  <a:pt x="918" y="552"/>
                </a:lnTo>
                <a:lnTo>
                  <a:pt x="912" y="552"/>
                </a:lnTo>
                <a:lnTo>
                  <a:pt x="918" y="552"/>
                </a:lnTo>
                <a:lnTo>
                  <a:pt x="912" y="552"/>
                </a:lnTo>
                <a:lnTo>
                  <a:pt x="912" y="558"/>
                </a:lnTo>
                <a:lnTo>
                  <a:pt x="912" y="552"/>
                </a:lnTo>
                <a:lnTo>
                  <a:pt x="918" y="552"/>
                </a:lnTo>
                <a:lnTo>
                  <a:pt x="924" y="552"/>
                </a:lnTo>
                <a:lnTo>
                  <a:pt x="918" y="558"/>
                </a:lnTo>
                <a:lnTo>
                  <a:pt x="924" y="558"/>
                </a:lnTo>
                <a:lnTo>
                  <a:pt x="924" y="552"/>
                </a:lnTo>
                <a:lnTo>
                  <a:pt x="924" y="558"/>
                </a:lnTo>
                <a:lnTo>
                  <a:pt x="918" y="558"/>
                </a:lnTo>
                <a:lnTo>
                  <a:pt x="924" y="558"/>
                </a:lnTo>
                <a:lnTo>
                  <a:pt x="924" y="564"/>
                </a:lnTo>
                <a:lnTo>
                  <a:pt x="924" y="558"/>
                </a:lnTo>
                <a:lnTo>
                  <a:pt x="930" y="558"/>
                </a:lnTo>
                <a:lnTo>
                  <a:pt x="924" y="558"/>
                </a:lnTo>
                <a:lnTo>
                  <a:pt x="930" y="558"/>
                </a:lnTo>
                <a:lnTo>
                  <a:pt x="930" y="564"/>
                </a:lnTo>
                <a:lnTo>
                  <a:pt x="924" y="564"/>
                </a:lnTo>
                <a:lnTo>
                  <a:pt x="930" y="564"/>
                </a:lnTo>
                <a:lnTo>
                  <a:pt x="930" y="558"/>
                </a:lnTo>
                <a:lnTo>
                  <a:pt x="930" y="564"/>
                </a:lnTo>
                <a:lnTo>
                  <a:pt x="930" y="558"/>
                </a:lnTo>
                <a:lnTo>
                  <a:pt x="936" y="558"/>
                </a:lnTo>
                <a:lnTo>
                  <a:pt x="930" y="558"/>
                </a:lnTo>
                <a:lnTo>
                  <a:pt x="936" y="558"/>
                </a:lnTo>
                <a:lnTo>
                  <a:pt x="936" y="564"/>
                </a:lnTo>
                <a:lnTo>
                  <a:pt x="942" y="564"/>
                </a:lnTo>
                <a:lnTo>
                  <a:pt x="936" y="564"/>
                </a:lnTo>
                <a:lnTo>
                  <a:pt x="930" y="564"/>
                </a:lnTo>
                <a:lnTo>
                  <a:pt x="936" y="564"/>
                </a:lnTo>
                <a:lnTo>
                  <a:pt x="936" y="570"/>
                </a:lnTo>
                <a:lnTo>
                  <a:pt x="930" y="570"/>
                </a:lnTo>
                <a:lnTo>
                  <a:pt x="924" y="570"/>
                </a:lnTo>
                <a:lnTo>
                  <a:pt x="930" y="570"/>
                </a:lnTo>
                <a:lnTo>
                  <a:pt x="930" y="576"/>
                </a:lnTo>
                <a:lnTo>
                  <a:pt x="930" y="570"/>
                </a:lnTo>
                <a:lnTo>
                  <a:pt x="930" y="576"/>
                </a:lnTo>
                <a:lnTo>
                  <a:pt x="936" y="576"/>
                </a:lnTo>
                <a:lnTo>
                  <a:pt x="930" y="576"/>
                </a:lnTo>
                <a:lnTo>
                  <a:pt x="936" y="576"/>
                </a:lnTo>
                <a:lnTo>
                  <a:pt x="930" y="576"/>
                </a:lnTo>
                <a:lnTo>
                  <a:pt x="924" y="576"/>
                </a:lnTo>
                <a:lnTo>
                  <a:pt x="930" y="576"/>
                </a:lnTo>
                <a:lnTo>
                  <a:pt x="930" y="582"/>
                </a:lnTo>
                <a:lnTo>
                  <a:pt x="924" y="576"/>
                </a:lnTo>
                <a:lnTo>
                  <a:pt x="924" y="582"/>
                </a:lnTo>
                <a:lnTo>
                  <a:pt x="930" y="582"/>
                </a:lnTo>
                <a:lnTo>
                  <a:pt x="924" y="582"/>
                </a:lnTo>
                <a:lnTo>
                  <a:pt x="930" y="582"/>
                </a:lnTo>
                <a:lnTo>
                  <a:pt x="930" y="588"/>
                </a:lnTo>
                <a:lnTo>
                  <a:pt x="930" y="582"/>
                </a:lnTo>
                <a:lnTo>
                  <a:pt x="924" y="582"/>
                </a:lnTo>
                <a:lnTo>
                  <a:pt x="924" y="588"/>
                </a:lnTo>
                <a:lnTo>
                  <a:pt x="924" y="582"/>
                </a:lnTo>
                <a:lnTo>
                  <a:pt x="924" y="576"/>
                </a:lnTo>
                <a:lnTo>
                  <a:pt x="924" y="582"/>
                </a:lnTo>
                <a:lnTo>
                  <a:pt x="918" y="582"/>
                </a:lnTo>
                <a:lnTo>
                  <a:pt x="924" y="582"/>
                </a:lnTo>
                <a:lnTo>
                  <a:pt x="924" y="588"/>
                </a:lnTo>
                <a:lnTo>
                  <a:pt x="924" y="582"/>
                </a:lnTo>
                <a:lnTo>
                  <a:pt x="918" y="582"/>
                </a:lnTo>
                <a:lnTo>
                  <a:pt x="924" y="588"/>
                </a:lnTo>
                <a:lnTo>
                  <a:pt x="918" y="588"/>
                </a:lnTo>
                <a:lnTo>
                  <a:pt x="924" y="588"/>
                </a:lnTo>
                <a:lnTo>
                  <a:pt x="918" y="588"/>
                </a:lnTo>
                <a:lnTo>
                  <a:pt x="924" y="588"/>
                </a:lnTo>
                <a:lnTo>
                  <a:pt x="924" y="594"/>
                </a:lnTo>
                <a:lnTo>
                  <a:pt x="924" y="588"/>
                </a:lnTo>
                <a:lnTo>
                  <a:pt x="924" y="594"/>
                </a:lnTo>
                <a:lnTo>
                  <a:pt x="924" y="600"/>
                </a:lnTo>
                <a:lnTo>
                  <a:pt x="918" y="600"/>
                </a:lnTo>
                <a:lnTo>
                  <a:pt x="918" y="594"/>
                </a:lnTo>
                <a:lnTo>
                  <a:pt x="924" y="594"/>
                </a:lnTo>
                <a:lnTo>
                  <a:pt x="918" y="594"/>
                </a:lnTo>
                <a:lnTo>
                  <a:pt x="912" y="594"/>
                </a:lnTo>
                <a:lnTo>
                  <a:pt x="912" y="588"/>
                </a:lnTo>
                <a:lnTo>
                  <a:pt x="918" y="588"/>
                </a:lnTo>
                <a:lnTo>
                  <a:pt x="912" y="588"/>
                </a:lnTo>
                <a:lnTo>
                  <a:pt x="912" y="594"/>
                </a:lnTo>
                <a:lnTo>
                  <a:pt x="912" y="588"/>
                </a:lnTo>
                <a:lnTo>
                  <a:pt x="912" y="594"/>
                </a:lnTo>
                <a:lnTo>
                  <a:pt x="912" y="588"/>
                </a:lnTo>
                <a:lnTo>
                  <a:pt x="906" y="588"/>
                </a:lnTo>
                <a:lnTo>
                  <a:pt x="912" y="588"/>
                </a:lnTo>
                <a:lnTo>
                  <a:pt x="912" y="582"/>
                </a:lnTo>
                <a:lnTo>
                  <a:pt x="912" y="588"/>
                </a:lnTo>
                <a:lnTo>
                  <a:pt x="912" y="582"/>
                </a:lnTo>
                <a:lnTo>
                  <a:pt x="912" y="588"/>
                </a:lnTo>
                <a:lnTo>
                  <a:pt x="906" y="588"/>
                </a:lnTo>
                <a:lnTo>
                  <a:pt x="906" y="582"/>
                </a:lnTo>
                <a:lnTo>
                  <a:pt x="906" y="588"/>
                </a:lnTo>
                <a:lnTo>
                  <a:pt x="906" y="582"/>
                </a:lnTo>
                <a:lnTo>
                  <a:pt x="912" y="582"/>
                </a:lnTo>
                <a:lnTo>
                  <a:pt x="906" y="582"/>
                </a:lnTo>
                <a:lnTo>
                  <a:pt x="912" y="582"/>
                </a:lnTo>
                <a:lnTo>
                  <a:pt x="906" y="582"/>
                </a:lnTo>
                <a:lnTo>
                  <a:pt x="906" y="576"/>
                </a:lnTo>
                <a:lnTo>
                  <a:pt x="912" y="576"/>
                </a:lnTo>
                <a:lnTo>
                  <a:pt x="912" y="570"/>
                </a:lnTo>
                <a:lnTo>
                  <a:pt x="918" y="570"/>
                </a:lnTo>
                <a:lnTo>
                  <a:pt x="912" y="570"/>
                </a:lnTo>
                <a:lnTo>
                  <a:pt x="912" y="576"/>
                </a:lnTo>
                <a:lnTo>
                  <a:pt x="906" y="576"/>
                </a:lnTo>
                <a:lnTo>
                  <a:pt x="900" y="576"/>
                </a:lnTo>
                <a:lnTo>
                  <a:pt x="906" y="576"/>
                </a:lnTo>
                <a:lnTo>
                  <a:pt x="906" y="570"/>
                </a:lnTo>
                <a:lnTo>
                  <a:pt x="906" y="576"/>
                </a:lnTo>
                <a:lnTo>
                  <a:pt x="900" y="576"/>
                </a:lnTo>
                <a:lnTo>
                  <a:pt x="900" y="570"/>
                </a:lnTo>
                <a:lnTo>
                  <a:pt x="894" y="570"/>
                </a:lnTo>
                <a:lnTo>
                  <a:pt x="894" y="564"/>
                </a:lnTo>
                <a:lnTo>
                  <a:pt x="894" y="570"/>
                </a:lnTo>
                <a:lnTo>
                  <a:pt x="894" y="564"/>
                </a:lnTo>
                <a:lnTo>
                  <a:pt x="894" y="570"/>
                </a:lnTo>
                <a:lnTo>
                  <a:pt x="894" y="564"/>
                </a:lnTo>
                <a:lnTo>
                  <a:pt x="888" y="564"/>
                </a:lnTo>
                <a:lnTo>
                  <a:pt x="894" y="564"/>
                </a:lnTo>
                <a:lnTo>
                  <a:pt x="894" y="570"/>
                </a:lnTo>
                <a:lnTo>
                  <a:pt x="888" y="570"/>
                </a:lnTo>
                <a:lnTo>
                  <a:pt x="894" y="570"/>
                </a:lnTo>
                <a:lnTo>
                  <a:pt x="888" y="570"/>
                </a:lnTo>
                <a:lnTo>
                  <a:pt x="894" y="570"/>
                </a:lnTo>
                <a:lnTo>
                  <a:pt x="888" y="570"/>
                </a:lnTo>
                <a:lnTo>
                  <a:pt x="888" y="564"/>
                </a:lnTo>
                <a:lnTo>
                  <a:pt x="888" y="570"/>
                </a:lnTo>
                <a:lnTo>
                  <a:pt x="888" y="564"/>
                </a:lnTo>
                <a:lnTo>
                  <a:pt x="888" y="570"/>
                </a:lnTo>
                <a:lnTo>
                  <a:pt x="888" y="564"/>
                </a:lnTo>
                <a:lnTo>
                  <a:pt x="888" y="570"/>
                </a:lnTo>
                <a:lnTo>
                  <a:pt x="888" y="576"/>
                </a:lnTo>
                <a:lnTo>
                  <a:pt x="894" y="576"/>
                </a:lnTo>
                <a:lnTo>
                  <a:pt x="888" y="576"/>
                </a:lnTo>
                <a:lnTo>
                  <a:pt x="888" y="582"/>
                </a:lnTo>
                <a:lnTo>
                  <a:pt x="888" y="576"/>
                </a:lnTo>
                <a:lnTo>
                  <a:pt x="882" y="576"/>
                </a:lnTo>
                <a:lnTo>
                  <a:pt x="888" y="576"/>
                </a:lnTo>
                <a:lnTo>
                  <a:pt x="882" y="576"/>
                </a:lnTo>
                <a:lnTo>
                  <a:pt x="882" y="582"/>
                </a:lnTo>
                <a:lnTo>
                  <a:pt x="888" y="582"/>
                </a:lnTo>
                <a:lnTo>
                  <a:pt x="882" y="582"/>
                </a:lnTo>
                <a:lnTo>
                  <a:pt x="888" y="582"/>
                </a:lnTo>
                <a:lnTo>
                  <a:pt x="888" y="588"/>
                </a:lnTo>
                <a:lnTo>
                  <a:pt x="888" y="582"/>
                </a:lnTo>
                <a:lnTo>
                  <a:pt x="888" y="588"/>
                </a:lnTo>
                <a:lnTo>
                  <a:pt x="882" y="588"/>
                </a:lnTo>
                <a:lnTo>
                  <a:pt x="888" y="588"/>
                </a:lnTo>
                <a:lnTo>
                  <a:pt x="888" y="582"/>
                </a:lnTo>
                <a:lnTo>
                  <a:pt x="888" y="588"/>
                </a:lnTo>
                <a:lnTo>
                  <a:pt x="888" y="582"/>
                </a:lnTo>
                <a:lnTo>
                  <a:pt x="888" y="588"/>
                </a:lnTo>
                <a:lnTo>
                  <a:pt x="888" y="582"/>
                </a:lnTo>
                <a:lnTo>
                  <a:pt x="888" y="588"/>
                </a:lnTo>
                <a:lnTo>
                  <a:pt x="888" y="582"/>
                </a:lnTo>
                <a:lnTo>
                  <a:pt x="894" y="582"/>
                </a:lnTo>
                <a:lnTo>
                  <a:pt x="888" y="582"/>
                </a:lnTo>
                <a:lnTo>
                  <a:pt x="894" y="582"/>
                </a:lnTo>
                <a:lnTo>
                  <a:pt x="894" y="588"/>
                </a:lnTo>
                <a:lnTo>
                  <a:pt x="894" y="582"/>
                </a:lnTo>
                <a:lnTo>
                  <a:pt x="894" y="588"/>
                </a:lnTo>
                <a:lnTo>
                  <a:pt x="894" y="582"/>
                </a:lnTo>
                <a:lnTo>
                  <a:pt x="894" y="588"/>
                </a:lnTo>
                <a:lnTo>
                  <a:pt x="888" y="588"/>
                </a:lnTo>
                <a:lnTo>
                  <a:pt x="894" y="588"/>
                </a:lnTo>
                <a:lnTo>
                  <a:pt x="888" y="588"/>
                </a:lnTo>
                <a:lnTo>
                  <a:pt x="894" y="588"/>
                </a:lnTo>
                <a:lnTo>
                  <a:pt x="888" y="588"/>
                </a:lnTo>
                <a:lnTo>
                  <a:pt x="894" y="588"/>
                </a:lnTo>
                <a:lnTo>
                  <a:pt x="888" y="588"/>
                </a:lnTo>
                <a:lnTo>
                  <a:pt x="894" y="588"/>
                </a:lnTo>
                <a:lnTo>
                  <a:pt x="894" y="594"/>
                </a:lnTo>
                <a:lnTo>
                  <a:pt x="894" y="588"/>
                </a:lnTo>
                <a:lnTo>
                  <a:pt x="894" y="594"/>
                </a:lnTo>
                <a:lnTo>
                  <a:pt x="894" y="600"/>
                </a:lnTo>
                <a:lnTo>
                  <a:pt x="894" y="594"/>
                </a:lnTo>
                <a:lnTo>
                  <a:pt x="900" y="594"/>
                </a:lnTo>
                <a:lnTo>
                  <a:pt x="900" y="600"/>
                </a:lnTo>
                <a:lnTo>
                  <a:pt x="900" y="594"/>
                </a:lnTo>
                <a:lnTo>
                  <a:pt x="900" y="600"/>
                </a:lnTo>
                <a:lnTo>
                  <a:pt x="900" y="606"/>
                </a:lnTo>
                <a:lnTo>
                  <a:pt x="900" y="600"/>
                </a:lnTo>
                <a:lnTo>
                  <a:pt x="906" y="600"/>
                </a:lnTo>
                <a:lnTo>
                  <a:pt x="906" y="606"/>
                </a:lnTo>
                <a:lnTo>
                  <a:pt x="906" y="600"/>
                </a:lnTo>
                <a:lnTo>
                  <a:pt x="900" y="600"/>
                </a:lnTo>
                <a:lnTo>
                  <a:pt x="906" y="600"/>
                </a:lnTo>
                <a:lnTo>
                  <a:pt x="900" y="600"/>
                </a:lnTo>
                <a:lnTo>
                  <a:pt x="906" y="600"/>
                </a:lnTo>
                <a:lnTo>
                  <a:pt x="900" y="600"/>
                </a:lnTo>
                <a:lnTo>
                  <a:pt x="906" y="600"/>
                </a:lnTo>
                <a:lnTo>
                  <a:pt x="906" y="606"/>
                </a:lnTo>
                <a:lnTo>
                  <a:pt x="912" y="606"/>
                </a:lnTo>
                <a:lnTo>
                  <a:pt x="906" y="606"/>
                </a:lnTo>
                <a:lnTo>
                  <a:pt x="912" y="606"/>
                </a:lnTo>
                <a:lnTo>
                  <a:pt x="906" y="606"/>
                </a:lnTo>
                <a:lnTo>
                  <a:pt x="906" y="612"/>
                </a:lnTo>
                <a:lnTo>
                  <a:pt x="906" y="606"/>
                </a:lnTo>
                <a:lnTo>
                  <a:pt x="906" y="612"/>
                </a:lnTo>
                <a:lnTo>
                  <a:pt x="906" y="606"/>
                </a:lnTo>
                <a:lnTo>
                  <a:pt x="906" y="612"/>
                </a:lnTo>
                <a:lnTo>
                  <a:pt x="912" y="612"/>
                </a:lnTo>
                <a:lnTo>
                  <a:pt x="906" y="612"/>
                </a:lnTo>
                <a:lnTo>
                  <a:pt x="912" y="612"/>
                </a:lnTo>
                <a:lnTo>
                  <a:pt x="912" y="618"/>
                </a:lnTo>
                <a:lnTo>
                  <a:pt x="912" y="612"/>
                </a:lnTo>
                <a:lnTo>
                  <a:pt x="912" y="618"/>
                </a:lnTo>
                <a:lnTo>
                  <a:pt x="912" y="612"/>
                </a:lnTo>
                <a:lnTo>
                  <a:pt x="912" y="618"/>
                </a:lnTo>
                <a:lnTo>
                  <a:pt x="912" y="624"/>
                </a:lnTo>
                <a:lnTo>
                  <a:pt x="912" y="618"/>
                </a:lnTo>
                <a:lnTo>
                  <a:pt x="912" y="624"/>
                </a:lnTo>
                <a:lnTo>
                  <a:pt x="912" y="630"/>
                </a:lnTo>
                <a:lnTo>
                  <a:pt x="912" y="624"/>
                </a:lnTo>
                <a:lnTo>
                  <a:pt x="912" y="630"/>
                </a:lnTo>
                <a:lnTo>
                  <a:pt x="912" y="624"/>
                </a:lnTo>
                <a:lnTo>
                  <a:pt x="912" y="618"/>
                </a:lnTo>
                <a:lnTo>
                  <a:pt x="906" y="618"/>
                </a:lnTo>
                <a:lnTo>
                  <a:pt x="912" y="618"/>
                </a:lnTo>
                <a:lnTo>
                  <a:pt x="912" y="624"/>
                </a:lnTo>
                <a:lnTo>
                  <a:pt x="906" y="624"/>
                </a:lnTo>
                <a:lnTo>
                  <a:pt x="912" y="624"/>
                </a:lnTo>
                <a:lnTo>
                  <a:pt x="906" y="624"/>
                </a:lnTo>
                <a:lnTo>
                  <a:pt x="912" y="624"/>
                </a:lnTo>
                <a:lnTo>
                  <a:pt x="906" y="624"/>
                </a:lnTo>
                <a:lnTo>
                  <a:pt x="912" y="624"/>
                </a:lnTo>
                <a:lnTo>
                  <a:pt x="912" y="630"/>
                </a:lnTo>
                <a:lnTo>
                  <a:pt x="912" y="624"/>
                </a:lnTo>
                <a:lnTo>
                  <a:pt x="912" y="630"/>
                </a:lnTo>
                <a:lnTo>
                  <a:pt x="906" y="630"/>
                </a:lnTo>
                <a:lnTo>
                  <a:pt x="912" y="630"/>
                </a:lnTo>
                <a:lnTo>
                  <a:pt x="912" y="636"/>
                </a:lnTo>
                <a:lnTo>
                  <a:pt x="912" y="630"/>
                </a:lnTo>
                <a:lnTo>
                  <a:pt x="912" y="636"/>
                </a:lnTo>
                <a:lnTo>
                  <a:pt x="912" y="630"/>
                </a:lnTo>
                <a:lnTo>
                  <a:pt x="906" y="630"/>
                </a:lnTo>
                <a:lnTo>
                  <a:pt x="906" y="636"/>
                </a:lnTo>
                <a:lnTo>
                  <a:pt x="912" y="636"/>
                </a:lnTo>
                <a:lnTo>
                  <a:pt x="906" y="636"/>
                </a:lnTo>
                <a:lnTo>
                  <a:pt x="906" y="630"/>
                </a:lnTo>
                <a:lnTo>
                  <a:pt x="906" y="636"/>
                </a:lnTo>
                <a:lnTo>
                  <a:pt x="912" y="636"/>
                </a:lnTo>
                <a:lnTo>
                  <a:pt x="912" y="642"/>
                </a:lnTo>
                <a:lnTo>
                  <a:pt x="906" y="642"/>
                </a:lnTo>
                <a:lnTo>
                  <a:pt x="906" y="636"/>
                </a:lnTo>
                <a:lnTo>
                  <a:pt x="906" y="630"/>
                </a:lnTo>
                <a:lnTo>
                  <a:pt x="906" y="636"/>
                </a:lnTo>
                <a:lnTo>
                  <a:pt x="900" y="636"/>
                </a:lnTo>
                <a:lnTo>
                  <a:pt x="900" y="630"/>
                </a:lnTo>
                <a:lnTo>
                  <a:pt x="906" y="630"/>
                </a:lnTo>
                <a:lnTo>
                  <a:pt x="900" y="630"/>
                </a:lnTo>
                <a:lnTo>
                  <a:pt x="900" y="636"/>
                </a:lnTo>
                <a:lnTo>
                  <a:pt x="900" y="630"/>
                </a:lnTo>
                <a:lnTo>
                  <a:pt x="894" y="630"/>
                </a:lnTo>
                <a:lnTo>
                  <a:pt x="894" y="624"/>
                </a:lnTo>
                <a:lnTo>
                  <a:pt x="900" y="624"/>
                </a:lnTo>
                <a:lnTo>
                  <a:pt x="894" y="624"/>
                </a:lnTo>
                <a:lnTo>
                  <a:pt x="894" y="630"/>
                </a:lnTo>
                <a:lnTo>
                  <a:pt x="900" y="630"/>
                </a:lnTo>
                <a:lnTo>
                  <a:pt x="894" y="630"/>
                </a:lnTo>
                <a:lnTo>
                  <a:pt x="900" y="630"/>
                </a:lnTo>
                <a:lnTo>
                  <a:pt x="894" y="630"/>
                </a:lnTo>
                <a:lnTo>
                  <a:pt x="894" y="624"/>
                </a:lnTo>
                <a:lnTo>
                  <a:pt x="894" y="630"/>
                </a:lnTo>
                <a:lnTo>
                  <a:pt x="894" y="624"/>
                </a:lnTo>
                <a:lnTo>
                  <a:pt x="894" y="630"/>
                </a:lnTo>
                <a:lnTo>
                  <a:pt x="894" y="624"/>
                </a:lnTo>
                <a:lnTo>
                  <a:pt x="888" y="624"/>
                </a:lnTo>
                <a:lnTo>
                  <a:pt x="894" y="624"/>
                </a:lnTo>
                <a:lnTo>
                  <a:pt x="888" y="624"/>
                </a:lnTo>
                <a:lnTo>
                  <a:pt x="894" y="624"/>
                </a:lnTo>
                <a:lnTo>
                  <a:pt x="888" y="624"/>
                </a:lnTo>
                <a:lnTo>
                  <a:pt x="894" y="624"/>
                </a:lnTo>
                <a:lnTo>
                  <a:pt x="888" y="624"/>
                </a:lnTo>
                <a:lnTo>
                  <a:pt x="888" y="618"/>
                </a:lnTo>
                <a:lnTo>
                  <a:pt x="888" y="624"/>
                </a:lnTo>
                <a:lnTo>
                  <a:pt x="888" y="618"/>
                </a:lnTo>
                <a:lnTo>
                  <a:pt x="888" y="624"/>
                </a:lnTo>
                <a:lnTo>
                  <a:pt x="882" y="624"/>
                </a:lnTo>
                <a:lnTo>
                  <a:pt x="882" y="618"/>
                </a:lnTo>
                <a:lnTo>
                  <a:pt x="882" y="624"/>
                </a:lnTo>
                <a:lnTo>
                  <a:pt x="888" y="624"/>
                </a:lnTo>
                <a:lnTo>
                  <a:pt x="882" y="624"/>
                </a:lnTo>
                <a:lnTo>
                  <a:pt x="882" y="618"/>
                </a:lnTo>
                <a:lnTo>
                  <a:pt x="882" y="624"/>
                </a:lnTo>
                <a:lnTo>
                  <a:pt x="882" y="618"/>
                </a:lnTo>
                <a:lnTo>
                  <a:pt x="882" y="624"/>
                </a:lnTo>
                <a:lnTo>
                  <a:pt x="882" y="618"/>
                </a:lnTo>
                <a:lnTo>
                  <a:pt x="882" y="624"/>
                </a:lnTo>
                <a:lnTo>
                  <a:pt x="882" y="618"/>
                </a:lnTo>
                <a:lnTo>
                  <a:pt x="876" y="618"/>
                </a:lnTo>
                <a:lnTo>
                  <a:pt x="882" y="618"/>
                </a:lnTo>
                <a:lnTo>
                  <a:pt x="882" y="624"/>
                </a:lnTo>
                <a:lnTo>
                  <a:pt x="876" y="624"/>
                </a:lnTo>
                <a:lnTo>
                  <a:pt x="882" y="624"/>
                </a:lnTo>
                <a:lnTo>
                  <a:pt x="882" y="630"/>
                </a:lnTo>
                <a:lnTo>
                  <a:pt x="888" y="630"/>
                </a:lnTo>
                <a:lnTo>
                  <a:pt x="882" y="630"/>
                </a:lnTo>
                <a:lnTo>
                  <a:pt x="888" y="630"/>
                </a:lnTo>
                <a:lnTo>
                  <a:pt x="888" y="636"/>
                </a:lnTo>
                <a:lnTo>
                  <a:pt x="888" y="630"/>
                </a:lnTo>
                <a:lnTo>
                  <a:pt x="888" y="636"/>
                </a:lnTo>
                <a:lnTo>
                  <a:pt x="888" y="630"/>
                </a:lnTo>
                <a:lnTo>
                  <a:pt x="888" y="636"/>
                </a:lnTo>
                <a:lnTo>
                  <a:pt x="894" y="636"/>
                </a:lnTo>
                <a:lnTo>
                  <a:pt x="888" y="636"/>
                </a:lnTo>
                <a:lnTo>
                  <a:pt x="894" y="636"/>
                </a:lnTo>
                <a:lnTo>
                  <a:pt x="888" y="636"/>
                </a:lnTo>
                <a:lnTo>
                  <a:pt x="894" y="636"/>
                </a:lnTo>
                <a:lnTo>
                  <a:pt x="894" y="642"/>
                </a:lnTo>
                <a:lnTo>
                  <a:pt x="894" y="636"/>
                </a:lnTo>
                <a:lnTo>
                  <a:pt x="894" y="642"/>
                </a:lnTo>
                <a:lnTo>
                  <a:pt x="900" y="642"/>
                </a:lnTo>
                <a:lnTo>
                  <a:pt x="894" y="642"/>
                </a:lnTo>
                <a:lnTo>
                  <a:pt x="900" y="642"/>
                </a:lnTo>
                <a:lnTo>
                  <a:pt x="894" y="642"/>
                </a:lnTo>
                <a:lnTo>
                  <a:pt x="900" y="642"/>
                </a:lnTo>
                <a:lnTo>
                  <a:pt x="894" y="642"/>
                </a:lnTo>
                <a:lnTo>
                  <a:pt x="900" y="642"/>
                </a:lnTo>
                <a:lnTo>
                  <a:pt x="900" y="648"/>
                </a:lnTo>
                <a:lnTo>
                  <a:pt x="900" y="642"/>
                </a:lnTo>
                <a:lnTo>
                  <a:pt x="900" y="648"/>
                </a:lnTo>
                <a:lnTo>
                  <a:pt x="900" y="654"/>
                </a:lnTo>
                <a:lnTo>
                  <a:pt x="900" y="648"/>
                </a:lnTo>
                <a:lnTo>
                  <a:pt x="900" y="654"/>
                </a:lnTo>
                <a:lnTo>
                  <a:pt x="900" y="648"/>
                </a:lnTo>
                <a:lnTo>
                  <a:pt x="894" y="648"/>
                </a:lnTo>
                <a:lnTo>
                  <a:pt x="900" y="648"/>
                </a:lnTo>
                <a:lnTo>
                  <a:pt x="894" y="648"/>
                </a:lnTo>
                <a:lnTo>
                  <a:pt x="888" y="648"/>
                </a:lnTo>
                <a:lnTo>
                  <a:pt x="882" y="648"/>
                </a:lnTo>
                <a:lnTo>
                  <a:pt x="882" y="642"/>
                </a:lnTo>
                <a:lnTo>
                  <a:pt x="882" y="648"/>
                </a:lnTo>
                <a:lnTo>
                  <a:pt x="882" y="642"/>
                </a:lnTo>
                <a:lnTo>
                  <a:pt x="882" y="648"/>
                </a:lnTo>
                <a:lnTo>
                  <a:pt x="882" y="642"/>
                </a:lnTo>
                <a:lnTo>
                  <a:pt x="876" y="642"/>
                </a:lnTo>
                <a:lnTo>
                  <a:pt x="882" y="642"/>
                </a:lnTo>
                <a:lnTo>
                  <a:pt x="876" y="642"/>
                </a:lnTo>
                <a:lnTo>
                  <a:pt x="882" y="642"/>
                </a:lnTo>
                <a:lnTo>
                  <a:pt x="876" y="642"/>
                </a:lnTo>
                <a:lnTo>
                  <a:pt x="882" y="642"/>
                </a:lnTo>
                <a:lnTo>
                  <a:pt x="876" y="642"/>
                </a:lnTo>
                <a:lnTo>
                  <a:pt x="882" y="642"/>
                </a:lnTo>
                <a:lnTo>
                  <a:pt x="876" y="642"/>
                </a:lnTo>
                <a:lnTo>
                  <a:pt x="882" y="642"/>
                </a:lnTo>
                <a:lnTo>
                  <a:pt x="876" y="642"/>
                </a:lnTo>
                <a:lnTo>
                  <a:pt x="876" y="636"/>
                </a:lnTo>
                <a:lnTo>
                  <a:pt x="876" y="642"/>
                </a:lnTo>
                <a:lnTo>
                  <a:pt x="876" y="636"/>
                </a:lnTo>
                <a:lnTo>
                  <a:pt x="876" y="642"/>
                </a:lnTo>
                <a:lnTo>
                  <a:pt x="876" y="636"/>
                </a:lnTo>
                <a:lnTo>
                  <a:pt x="876" y="642"/>
                </a:lnTo>
                <a:lnTo>
                  <a:pt x="876" y="636"/>
                </a:lnTo>
                <a:lnTo>
                  <a:pt x="876" y="642"/>
                </a:lnTo>
                <a:lnTo>
                  <a:pt x="876" y="636"/>
                </a:lnTo>
                <a:lnTo>
                  <a:pt x="870" y="636"/>
                </a:lnTo>
                <a:lnTo>
                  <a:pt x="864" y="636"/>
                </a:lnTo>
                <a:lnTo>
                  <a:pt x="870" y="636"/>
                </a:lnTo>
                <a:lnTo>
                  <a:pt x="864" y="636"/>
                </a:lnTo>
                <a:lnTo>
                  <a:pt x="864" y="630"/>
                </a:lnTo>
                <a:lnTo>
                  <a:pt x="864" y="636"/>
                </a:lnTo>
                <a:lnTo>
                  <a:pt x="864" y="630"/>
                </a:lnTo>
                <a:lnTo>
                  <a:pt x="864" y="636"/>
                </a:lnTo>
                <a:lnTo>
                  <a:pt x="864" y="630"/>
                </a:lnTo>
                <a:lnTo>
                  <a:pt x="858" y="630"/>
                </a:lnTo>
                <a:lnTo>
                  <a:pt x="864" y="630"/>
                </a:lnTo>
                <a:lnTo>
                  <a:pt x="858" y="630"/>
                </a:lnTo>
                <a:lnTo>
                  <a:pt x="864" y="630"/>
                </a:lnTo>
                <a:lnTo>
                  <a:pt x="858" y="630"/>
                </a:lnTo>
                <a:lnTo>
                  <a:pt x="864" y="630"/>
                </a:lnTo>
                <a:lnTo>
                  <a:pt x="858" y="630"/>
                </a:lnTo>
                <a:lnTo>
                  <a:pt x="864" y="630"/>
                </a:lnTo>
                <a:lnTo>
                  <a:pt x="858" y="630"/>
                </a:lnTo>
                <a:lnTo>
                  <a:pt x="858" y="624"/>
                </a:lnTo>
                <a:lnTo>
                  <a:pt x="852" y="624"/>
                </a:lnTo>
                <a:lnTo>
                  <a:pt x="858" y="624"/>
                </a:lnTo>
                <a:lnTo>
                  <a:pt x="858" y="618"/>
                </a:lnTo>
                <a:lnTo>
                  <a:pt x="858" y="624"/>
                </a:lnTo>
                <a:lnTo>
                  <a:pt x="858" y="618"/>
                </a:lnTo>
                <a:lnTo>
                  <a:pt x="858" y="624"/>
                </a:lnTo>
                <a:lnTo>
                  <a:pt x="858" y="618"/>
                </a:lnTo>
                <a:lnTo>
                  <a:pt x="858" y="624"/>
                </a:lnTo>
                <a:lnTo>
                  <a:pt x="858" y="618"/>
                </a:lnTo>
                <a:lnTo>
                  <a:pt x="852" y="618"/>
                </a:lnTo>
                <a:lnTo>
                  <a:pt x="858" y="618"/>
                </a:lnTo>
                <a:lnTo>
                  <a:pt x="852" y="618"/>
                </a:lnTo>
                <a:lnTo>
                  <a:pt x="858" y="618"/>
                </a:lnTo>
                <a:lnTo>
                  <a:pt x="852" y="618"/>
                </a:lnTo>
                <a:lnTo>
                  <a:pt x="858" y="618"/>
                </a:lnTo>
                <a:lnTo>
                  <a:pt x="852" y="618"/>
                </a:lnTo>
                <a:lnTo>
                  <a:pt x="858" y="618"/>
                </a:lnTo>
                <a:lnTo>
                  <a:pt x="852" y="618"/>
                </a:lnTo>
                <a:lnTo>
                  <a:pt x="858" y="618"/>
                </a:lnTo>
                <a:lnTo>
                  <a:pt x="852" y="618"/>
                </a:lnTo>
                <a:lnTo>
                  <a:pt x="852" y="624"/>
                </a:lnTo>
                <a:lnTo>
                  <a:pt x="852" y="618"/>
                </a:lnTo>
                <a:lnTo>
                  <a:pt x="852" y="612"/>
                </a:lnTo>
                <a:lnTo>
                  <a:pt x="852" y="618"/>
                </a:lnTo>
                <a:lnTo>
                  <a:pt x="852" y="612"/>
                </a:lnTo>
                <a:lnTo>
                  <a:pt x="852" y="618"/>
                </a:lnTo>
                <a:lnTo>
                  <a:pt x="846" y="618"/>
                </a:lnTo>
                <a:lnTo>
                  <a:pt x="852" y="618"/>
                </a:lnTo>
                <a:lnTo>
                  <a:pt x="846" y="618"/>
                </a:lnTo>
                <a:lnTo>
                  <a:pt x="852" y="618"/>
                </a:lnTo>
                <a:lnTo>
                  <a:pt x="846" y="618"/>
                </a:lnTo>
                <a:lnTo>
                  <a:pt x="852" y="618"/>
                </a:lnTo>
                <a:lnTo>
                  <a:pt x="852" y="612"/>
                </a:lnTo>
                <a:lnTo>
                  <a:pt x="846" y="612"/>
                </a:lnTo>
                <a:lnTo>
                  <a:pt x="846" y="618"/>
                </a:lnTo>
                <a:lnTo>
                  <a:pt x="846" y="612"/>
                </a:lnTo>
                <a:lnTo>
                  <a:pt x="846" y="606"/>
                </a:lnTo>
                <a:lnTo>
                  <a:pt x="846" y="612"/>
                </a:lnTo>
                <a:lnTo>
                  <a:pt x="846" y="606"/>
                </a:lnTo>
                <a:lnTo>
                  <a:pt x="846" y="612"/>
                </a:lnTo>
                <a:lnTo>
                  <a:pt x="840" y="612"/>
                </a:lnTo>
                <a:lnTo>
                  <a:pt x="846" y="612"/>
                </a:lnTo>
                <a:lnTo>
                  <a:pt x="840" y="612"/>
                </a:lnTo>
                <a:lnTo>
                  <a:pt x="840" y="606"/>
                </a:lnTo>
                <a:lnTo>
                  <a:pt x="846" y="606"/>
                </a:lnTo>
                <a:lnTo>
                  <a:pt x="840" y="606"/>
                </a:lnTo>
                <a:lnTo>
                  <a:pt x="846" y="606"/>
                </a:lnTo>
                <a:lnTo>
                  <a:pt x="846" y="600"/>
                </a:lnTo>
                <a:lnTo>
                  <a:pt x="846" y="606"/>
                </a:lnTo>
                <a:lnTo>
                  <a:pt x="840" y="606"/>
                </a:lnTo>
                <a:lnTo>
                  <a:pt x="840" y="600"/>
                </a:lnTo>
                <a:lnTo>
                  <a:pt x="840" y="606"/>
                </a:lnTo>
                <a:lnTo>
                  <a:pt x="834" y="606"/>
                </a:lnTo>
                <a:lnTo>
                  <a:pt x="840" y="606"/>
                </a:lnTo>
                <a:lnTo>
                  <a:pt x="834" y="606"/>
                </a:lnTo>
                <a:lnTo>
                  <a:pt x="840" y="606"/>
                </a:lnTo>
                <a:lnTo>
                  <a:pt x="834" y="606"/>
                </a:lnTo>
                <a:lnTo>
                  <a:pt x="840" y="606"/>
                </a:lnTo>
                <a:lnTo>
                  <a:pt x="834" y="606"/>
                </a:lnTo>
                <a:lnTo>
                  <a:pt x="840" y="606"/>
                </a:lnTo>
                <a:lnTo>
                  <a:pt x="834" y="606"/>
                </a:lnTo>
                <a:lnTo>
                  <a:pt x="840" y="606"/>
                </a:lnTo>
                <a:lnTo>
                  <a:pt x="834" y="606"/>
                </a:lnTo>
                <a:lnTo>
                  <a:pt x="840" y="606"/>
                </a:lnTo>
                <a:lnTo>
                  <a:pt x="834" y="606"/>
                </a:lnTo>
                <a:lnTo>
                  <a:pt x="840" y="606"/>
                </a:lnTo>
                <a:lnTo>
                  <a:pt x="840" y="600"/>
                </a:lnTo>
                <a:close/>
                <a:moveTo>
                  <a:pt x="870" y="0"/>
                </a:moveTo>
                <a:lnTo>
                  <a:pt x="870" y="6"/>
                </a:lnTo>
                <a:lnTo>
                  <a:pt x="876" y="6"/>
                </a:lnTo>
                <a:lnTo>
                  <a:pt x="870" y="6"/>
                </a:lnTo>
                <a:lnTo>
                  <a:pt x="876" y="6"/>
                </a:lnTo>
                <a:lnTo>
                  <a:pt x="876" y="12"/>
                </a:lnTo>
                <a:lnTo>
                  <a:pt x="882" y="12"/>
                </a:lnTo>
                <a:lnTo>
                  <a:pt x="876" y="6"/>
                </a:lnTo>
                <a:lnTo>
                  <a:pt x="882" y="6"/>
                </a:lnTo>
                <a:lnTo>
                  <a:pt x="882" y="12"/>
                </a:lnTo>
                <a:lnTo>
                  <a:pt x="888" y="12"/>
                </a:lnTo>
                <a:lnTo>
                  <a:pt x="894" y="12"/>
                </a:lnTo>
                <a:lnTo>
                  <a:pt x="900" y="12"/>
                </a:lnTo>
                <a:lnTo>
                  <a:pt x="900" y="18"/>
                </a:lnTo>
                <a:lnTo>
                  <a:pt x="894" y="18"/>
                </a:lnTo>
                <a:lnTo>
                  <a:pt x="894" y="24"/>
                </a:lnTo>
                <a:lnTo>
                  <a:pt x="888" y="24"/>
                </a:lnTo>
                <a:lnTo>
                  <a:pt x="882" y="30"/>
                </a:lnTo>
                <a:lnTo>
                  <a:pt x="888" y="30"/>
                </a:lnTo>
                <a:lnTo>
                  <a:pt x="894" y="30"/>
                </a:lnTo>
                <a:lnTo>
                  <a:pt x="894" y="24"/>
                </a:lnTo>
                <a:lnTo>
                  <a:pt x="900" y="24"/>
                </a:lnTo>
                <a:lnTo>
                  <a:pt x="900" y="18"/>
                </a:lnTo>
                <a:lnTo>
                  <a:pt x="906" y="18"/>
                </a:lnTo>
                <a:lnTo>
                  <a:pt x="906" y="24"/>
                </a:lnTo>
                <a:lnTo>
                  <a:pt x="906" y="18"/>
                </a:lnTo>
                <a:lnTo>
                  <a:pt x="912" y="18"/>
                </a:lnTo>
                <a:lnTo>
                  <a:pt x="906" y="18"/>
                </a:lnTo>
                <a:lnTo>
                  <a:pt x="906" y="12"/>
                </a:lnTo>
                <a:lnTo>
                  <a:pt x="912" y="12"/>
                </a:lnTo>
                <a:lnTo>
                  <a:pt x="912" y="18"/>
                </a:lnTo>
                <a:lnTo>
                  <a:pt x="912" y="24"/>
                </a:lnTo>
                <a:lnTo>
                  <a:pt x="918" y="24"/>
                </a:lnTo>
                <a:lnTo>
                  <a:pt x="918" y="18"/>
                </a:lnTo>
                <a:lnTo>
                  <a:pt x="924" y="18"/>
                </a:lnTo>
                <a:lnTo>
                  <a:pt x="924" y="24"/>
                </a:lnTo>
                <a:lnTo>
                  <a:pt x="918" y="24"/>
                </a:lnTo>
                <a:lnTo>
                  <a:pt x="918" y="30"/>
                </a:lnTo>
                <a:lnTo>
                  <a:pt x="924" y="30"/>
                </a:lnTo>
                <a:lnTo>
                  <a:pt x="924" y="36"/>
                </a:lnTo>
                <a:lnTo>
                  <a:pt x="924" y="42"/>
                </a:lnTo>
                <a:lnTo>
                  <a:pt x="924" y="36"/>
                </a:lnTo>
                <a:lnTo>
                  <a:pt x="930" y="42"/>
                </a:lnTo>
                <a:lnTo>
                  <a:pt x="924" y="42"/>
                </a:lnTo>
                <a:lnTo>
                  <a:pt x="930" y="42"/>
                </a:lnTo>
                <a:lnTo>
                  <a:pt x="930" y="36"/>
                </a:lnTo>
                <a:lnTo>
                  <a:pt x="930" y="42"/>
                </a:lnTo>
                <a:lnTo>
                  <a:pt x="930" y="36"/>
                </a:lnTo>
                <a:lnTo>
                  <a:pt x="930" y="42"/>
                </a:lnTo>
                <a:lnTo>
                  <a:pt x="936" y="42"/>
                </a:lnTo>
                <a:lnTo>
                  <a:pt x="936" y="36"/>
                </a:lnTo>
                <a:lnTo>
                  <a:pt x="936" y="42"/>
                </a:lnTo>
                <a:lnTo>
                  <a:pt x="942" y="42"/>
                </a:lnTo>
                <a:lnTo>
                  <a:pt x="942" y="48"/>
                </a:lnTo>
                <a:lnTo>
                  <a:pt x="942" y="54"/>
                </a:lnTo>
                <a:lnTo>
                  <a:pt x="936" y="60"/>
                </a:lnTo>
                <a:lnTo>
                  <a:pt x="930" y="60"/>
                </a:lnTo>
                <a:lnTo>
                  <a:pt x="936" y="60"/>
                </a:lnTo>
                <a:lnTo>
                  <a:pt x="936" y="66"/>
                </a:lnTo>
                <a:lnTo>
                  <a:pt x="930" y="66"/>
                </a:lnTo>
                <a:lnTo>
                  <a:pt x="930" y="72"/>
                </a:lnTo>
                <a:lnTo>
                  <a:pt x="924" y="72"/>
                </a:lnTo>
                <a:lnTo>
                  <a:pt x="924" y="78"/>
                </a:lnTo>
                <a:lnTo>
                  <a:pt x="918" y="78"/>
                </a:lnTo>
                <a:lnTo>
                  <a:pt x="912" y="78"/>
                </a:lnTo>
                <a:lnTo>
                  <a:pt x="918" y="78"/>
                </a:lnTo>
                <a:lnTo>
                  <a:pt x="918" y="84"/>
                </a:lnTo>
                <a:lnTo>
                  <a:pt x="912" y="84"/>
                </a:lnTo>
                <a:lnTo>
                  <a:pt x="906" y="84"/>
                </a:lnTo>
                <a:lnTo>
                  <a:pt x="900" y="84"/>
                </a:lnTo>
                <a:lnTo>
                  <a:pt x="906" y="84"/>
                </a:lnTo>
                <a:lnTo>
                  <a:pt x="906" y="90"/>
                </a:lnTo>
                <a:lnTo>
                  <a:pt x="900" y="90"/>
                </a:lnTo>
                <a:lnTo>
                  <a:pt x="894" y="90"/>
                </a:lnTo>
                <a:lnTo>
                  <a:pt x="888" y="90"/>
                </a:lnTo>
                <a:lnTo>
                  <a:pt x="882" y="96"/>
                </a:lnTo>
                <a:lnTo>
                  <a:pt x="882" y="90"/>
                </a:lnTo>
                <a:lnTo>
                  <a:pt x="876" y="90"/>
                </a:lnTo>
                <a:lnTo>
                  <a:pt x="876" y="84"/>
                </a:lnTo>
                <a:lnTo>
                  <a:pt x="876" y="90"/>
                </a:lnTo>
                <a:lnTo>
                  <a:pt x="882" y="90"/>
                </a:lnTo>
                <a:lnTo>
                  <a:pt x="882" y="96"/>
                </a:lnTo>
                <a:lnTo>
                  <a:pt x="876" y="96"/>
                </a:lnTo>
                <a:lnTo>
                  <a:pt x="882" y="96"/>
                </a:lnTo>
                <a:lnTo>
                  <a:pt x="888" y="96"/>
                </a:lnTo>
                <a:lnTo>
                  <a:pt x="894" y="90"/>
                </a:lnTo>
                <a:lnTo>
                  <a:pt x="894" y="96"/>
                </a:lnTo>
                <a:lnTo>
                  <a:pt x="894" y="102"/>
                </a:lnTo>
                <a:lnTo>
                  <a:pt x="888" y="102"/>
                </a:lnTo>
                <a:lnTo>
                  <a:pt x="882" y="108"/>
                </a:lnTo>
                <a:lnTo>
                  <a:pt x="876" y="108"/>
                </a:lnTo>
                <a:lnTo>
                  <a:pt x="876" y="114"/>
                </a:lnTo>
                <a:lnTo>
                  <a:pt x="870" y="114"/>
                </a:lnTo>
                <a:lnTo>
                  <a:pt x="870" y="120"/>
                </a:lnTo>
                <a:lnTo>
                  <a:pt x="870" y="114"/>
                </a:lnTo>
                <a:lnTo>
                  <a:pt x="876" y="114"/>
                </a:lnTo>
                <a:lnTo>
                  <a:pt x="882" y="108"/>
                </a:lnTo>
                <a:lnTo>
                  <a:pt x="888" y="108"/>
                </a:lnTo>
                <a:lnTo>
                  <a:pt x="888" y="102"/>
                </a:lnTo>
                <a:lnTo>
                  <a:pt x="894" y="102"/>
                </a:lnTo>
                <a:lnTo>
                  <a:pt x="900" y="102"/>
                </a:lnTo>
                <a:lnTo>
                  <a:pt x="900" y="96"/>
                </a:lnTo>
                <a:lnTo>
                  <a:pt x="906" y="96"/>
                </a:lnTo>
                <a:lnTo>
                  <a:pt x="912" y="96"/>
                </a:lnTo>
                <a:lnTo>
                  <a:pt x="912" y="102"/>
                </a:lnTo>
                <a:lnTo>
                  <a:pt x="912" y="108"/>
                </a:lnTo>
                <a:lnTo>
                  <a:pt x="906" y="108"/>
                </a:lnTo>
                <a:lnTo>
                  <a:pt x="900" y="114"/>
                </a:lnTo>
                <a:lnTo>
                  <a:pt x="900" y="108"/>
                </a:lnTo>
                <a:lnTo>
                  <a:pt x="900" y="114"/>
                </a:lnTo>
                <a:lnTo>
                  <a:pt x="900" y="120"/>
                </a:lnTo>
                <a:lnTo>
                  <a:pt x="894" y="120"/>
                </a:lnTo>
                <a:lnTo>
                  <a:pt x="894" y="126"/>
                </a:lnTo>
                <a:lnTo>
                  <a:pt x="888" y="126"/>
                </a:lnTo>
                <a:lnTo>
                  <a:pt x="888" y="132"/>
                </a:lnTo>
                <a:lnTo>
                  <a:pt x="882" y="132"/>
                </a:lnTo>
                <a:lnTo>
                  <a:pt x="882" y="138"/>
                </a:lnTo>
                <a:lnTo>
                  <a:pt x="882" y="144"/>
                </a:lnTo>
                <a:lnTo>
                  <a:pt x="876" y="144"/>
                </a:lnTo>
                <a:lnTo>
                  <a:pt x="876" y="150"/>
                </a:lnTo>
                <a:lnTo>
                  <a:pt x="876" y="156"/>
                </a:lnTo>
                <a:lnTo>
                  <a:pt x="870" y="156"/>
                </a:lnTo>
                <a:lnTo>
                  <a:pt x="870" y="150"/>
                </a:lnTo>
                <a:lnTo>
                  <a:pt x="864" y="150"/>
                </a:lnTo>
                <a:lnTo>
                  <a:pt x="864" y="144"/>
                </a:lnTo>
                <a:lnTo>
                  <a:pt x="864" y="150"/>
                </a:lnTo>
                <a:lnTo>
                  <a:pt x="870" y="150"/>
                </a:lnTo>
                <a:lnTo>
                  <a:pt x="864" y="150"/>
                </a:lnTo>
                <a:lnTo>
                  <a:pt x="864" y="156"/>
                </a:lnTo>
                <a:lnTo>
                  <a:pt x="870" y="156"/>
                </a:lnTo>
                <a:lnTo>
                  <a:pt x="870" y="162"/>
                </a:lnTo>
                <a:lnTo>
                  <a:pt x="864" y="162"/>
                </a:lnTo>
                <a:lnTo>
                  <a:pt x="858" y="162"/>
                </a:lnTo>
                <a:lnTo>
                  <a:pt x="858" y="168"/>
                </a:lnTo>
                <a:lnTo>
                  <a:pt x="858" y="162"/>
                </a:lnTo>
                <a:lnTo>
                  <a:pt x="852" y="162"/>
                </a:lnTo>
                <a:lnTo>
                  <a:pt x="852" y="168"/>
                </a:lnTo>
                <a:lnTo>
                  <a:pt x="858" y="168"/>
                </a:lnTo>
                <a:lnTo>
                  <a:pt x="852" y="168"/>
                </a:lnTo>
                <a:lnTo>
                  <a:pt x="858" y="168"/>
                </a:lnTo>
                <a:lnTo>
                  <a:pt x="864" y="168"/>
                </a:lnTo>
                <a:lnTo>
                  <a:pt x="864" y="174"/>
                </a:lnTo>
                <a:lnTo>
                  <a:pt x="858" y="174"/>
                </a:lnTo>
                <a:lnTo>
                  <a:pt x="864" y="174"/>
                </a:lnTo>
                <a:lnTo>
                  <a:pt x="864" y="180"/>
                </a:lnTo>
                <a:lnTo>
                  <a:pt x="858" y="180"/>
                </a:lnTo>
                <a:lnTo>
                  <a:pt x="864" y="180"/>
                </a:lnTo>
                <a:lnTo>
                  <a:pt x="858" y="180"/>
                </a:lnTo>
                <a:lnTo>
                  <a:pt x="858" y="186"/>
                </a:lnTo>
                <a:lnTo>
                  <a:pt x="852" y="186"/>
                </a:lnTo>
                <a:lnTo>
                  <a:pt x="846" y="186"/>
                </a:lnTo>
                <a:lnTo>
                  <a:pt x="846" y="180"/>
                </a:lnTo>
                <a:lnTo>
                  <a:pt x="840" y="180"/>
                </a:lnTo>
                <a:lnTo>
                  <a:pt x="840" y="174"/>
                </a:lnTo>
                <a:lnTo>
                  <a:pt x="834" y="174"/>
                </a:lnTo>
                <a:lnTo>
                  <a:pt x="834" y="180"/>
                </a:lnTo>
                <a:lnTo>
                  <a:pt x="828" y="180"/>
                </a:lnTo>
                <a:lnTo>
                  <a:pt x="834" y="180"/>
                </a:lnTo>
                <a:lnTo>
                  <a:pt x="840" y="180"/>
                </a:lnTo>
                <a:lnTo>
                  <a:pt x="846" y="180"/>
                </a:lnTo>
                <a:lnTo>
                  <a:pt x="840" y="180"/>
                </a:lnTo>
                <a:lnTo>
                  <a:pt x="846" y="186"/>
                </a:lnTo>
                <a:lnTo>
                  <a:pt x="846" y="192"/>
                </a:lnTo>
                <a:lnTo>
                  <a:pt x="840" y="192"/>
                </a:lnTo>
                <a:lnTo>
                  <a:pt x="840" y="198"/>
                </a:lnTo>
                <a:lnTo>
                  <a:pt x="834" y="198"/>
                </a:lnTo>
                <a:lnTo>
                  <a:pt x="834" y="192"/>
                </a:lnTo>
                <a:lnTo>
                  <a:pt x="828" y="192"/>
                </a:lnTo>
                <a:lnTo>
                  <a:pt x="828" y="198"/>
                </a:lnTo>
                <a:lnTo>
                  <a:pt x="834" y="198"/>
                </a:lnTo>
                <a:lnTo>
                  <a:pt x="828" y="198"/>
                </a:lnTo>
                <a:lnTo>
                  <a:pt x="822" y="198"/>
                </a:lnTo>
                <a:lnTo>
                  <a:pt x="822" y="192"/>
                </a:lnTo>
                <a:lnTo>
                  <a:pt x="816" y="192"/>
                </a:lnTo>
                <a:lnTo>
                  <a:pt x="810" y="192"/>
                </a:lnTo>
                <a:lnTo>
                  <a:pt x="816" y="192"/>
                </a:lnTo>
                <a:lnTo>
                  <a:pt x="822" y="192"/>
                </a:lnTo>
                <a:lnTo>
                  <a:pt x="822" y="198"/>
                </a:lnTo>
                <a:lnTo>
                  <a:pt x="816" y="198"/>
                </a:lnTo>
                <a:lnTo>
                  <a:pt x="810" y="198"/>
                </a:lnTo>
                <a:lnTo>
                  <a:pt x="810" y="204"/>
                </a:lnTo>
                <a:lnTo>
                  <a:pt x="810" y="198"/>
                </a:lnTo>
                <a:lnTo>
                  <a:pt x="804" y="198"/>
                </a:lnTo>
                <a:lnTo>
                  <a:pt x="810" y="204"/>
                </a:lnTo>
                <a:lnTo>
                  <a:pt x="816" y="204"/>
                </a:lnTo>
                <a:lnTo>
                  <a:pt x="822" y="204"/>
                </a:lnTo>
                <a:lnTo>
                  <a:pt x="828" y="204"/>
                </a:lnTo>
                <a:lnTo>
                  <a:pt x="834" y="204"/>
                </a:lnTo>
                <a:lnTo>
                  <a:pt x="834" y="210"/>
                </a:lnTo>
                <a:lnTo>
                  <a:pt x="834" y="216"/>
                </a:lnTo>
                <a:lnTo>
                  <a:pt x="828" y="216"/>
                </a:lnTo>
                <a:lnTo>
                  <a:pt x="828" y="210"/>
                </a:lnTo>
                <a:lnTo>
                  <a:pt x="822" y="210"/>
                </a:lnTo>
                <a:lnTo>
                  <a:pt x="822" y="204"/>
                </a:lnTo>
                <a:lnTo>
                  <a:pt x="816" y="204"/>
                </a:lnTo>
                <a:lnTo>
                  <a:pt x="816" y="210"/>
                </a:lnTo>
                <a:lnTo>
                  <a:pt x="816" y="204"/>
                </a:lnTo>
                <a:lnTo>
                  <a:pt x="810" y="204"/>
                </a:lnTo>
                <a:lnTo>
                  <a:pt x="810" y="210"/>
                </a:lnTo>
                <a:lnTo>
                  <a:pt x="816" y="210"/>
                </a:lnTo>
                <a:lnTo>
                  <a:pt x="822" y="210"/>
                </a:lnTo>
                <a:lnTo>
                  <a:pt x="816" y="210"/>
                </a:lnTo>
                <a:lnTo>
                  <a:pt x="810" y="210"/>
                </a:lnTo>
                <a:lnTo>
                  <a:pt x="810" y="216"/>
                </a:lnTo>
                <a:lnTo>
                  <a:pt x="804" y="216"/>
                </a:lnTo>
                <a:lnTo>
                  <a:pt x="810" y="216"/>
                </a:lnTo>
                <a:lnTo>
                  <a:pt x="816" y="216"/>
                </a:lnTo>
                <a:lnTo>
                  <a:pt x="822" y="216"/>
                </a:lnTo>
                <a:lnTo>
                  <a:pt x="822" y="222"/>
                </a:lnTo>
                <a:lnTo>
                  <a:pt x="828" y="222"/>
                </a:lnTo>
                <a:lnTo>
                  <a:pt x="834" y="222"/>
                </a:lnTo>
                <a:lnTo>
                  <a:pt x="828" y="222"/>
                </a:lnTo>
                <a:lnTo>
                  <a:pt x="834" y="222"/>
                </a:lnTo>
                <a:lnTo>
                  <a:pt x="834" y="228"/>
                </a:lnTo>
                <a:lnTo>
                  <a:pt x="834" y="234"/>
                </a:lnTo>
                <a:lnTo>
                  <a:pt x="828" y="234"/>
                </a:lnTo>
                <a:lnTo>
                  <a:pt x="822" y="234"/>
                </a:lnTo>
                <a:lnTo>
                  <a:pt x="822" y="240"/>
                </a:lnTo>
                <a:lnTo>
                  <a:pt x="828" y="240"/>
                </a:lnTo>
                <a:lnTo>
                  <a:pt x="828" y="246"/>
                </a:lnTo>
                <a:lnTo>
                  <a:pt x="828" y="240"/>
                </a:lnTo>
                <a:lnTo>
                  <a:pt x="828" y="246"/>
                </a:lnTo>
                <a:lnTo>
                  <a:pt x="822" y="246"/>
                </a:lnTo>
                <a:lnTo>
                  <a:pt x="816" y="246"/>
                </a:lnTo>
                <a:lnTo>
                  <a:pt x="822" y="252"/>
                </a:lnTo>
                <a:lnTo>
                  <a:pt x="828" y="252"/>
                </a:lnTo>
                <a:lnTo>
                  <a:pt x="822" y="252"/>
                </a:lnTo>
                <a:lnTo>
                  <a:pt x="822" y="258"/>
                </a:lnTo>
                <a:lnTo>
                  <a:pt x="822" y="252"/>
                </a:lnTo>
                <a:lnTo>
                  <a:pt x="822" y="258"/>
                </a:lnTo>
                <a:lnTo>
                  <a:pt x="816" y="258"/>
                </a:lnTo>
                <a:lnTo>
                  <a:pt x="810" y="258"/>
                </a:lnTo>
                <a:lnTo>
                  <a:pt x="804" y="258"/>
                </a:lnTo>
                <a:lnTo>
                  <a:pt x="804" y="264"/>
                </a:lnTo>
                <a:lnTo>
                  <a:pt x="804" y="270"/>
                </a:lnTo>
                <a:lnTo>
                  <a:pt x="810" y="270"/>
                </a:lnTo>
                <a:lnTo>
                  <a:pt x="804" y="270"/>
                </a:lnTo>
                <a:lnTo>
                  <a:pt x="804" y="276"/>
                </a:lnTo>
                <a:lnTo>
                  <a:pt x="804" y="282"/>
                </a:lnTo>
                <a:lnTo>
                  <a:pt x="798" y="282"/>
                </a:lnTo>
                <a:lnTo>
                  <a:pt x="798" y="276"/>
                </a:lnTo>
                <a:lnTo>
                  <a:pt x="798" y="282"/>
                </a:lnTo>
                <a:lnTo>
                  <a:pt x="792" y="282"/>
                </a:lnTo>
                <a:lnTo>
                  <a:pt x="786" y="282"/>
                </a:lnTo>
                <a:lnTo>
                  <a:pt x="780" y="276"/>
                </a:lnTo>
                <a:lnTo>
                  <a:pt x="774" y="276"/>
                </a:lnTo>
                <a:lnTo>
                  <a:pt x="780" y="276"/>
                </a:lnTo>
                <a:lnTo>
                  <a:pt x="780" y="282"/>
                </a:lnTo>
                <a:lnTo>
                  <a:pt x="774" y="282"/>
                </a:lnTo>
                <a:lnTo>
                  <a:pt x="774" y="288"/>
                </a:lnTo>
                <a:lnTo>
                  <a:pt x="780" y="288"/>
                </a:lnTo>
                <a:lnTo>
                  <a:pt x="780" y="282"/>
                </a:lnTo>
                <a:lnTo>
                  <a:pt x="786" y="282"/>
                </a:lnTo>
                <a:lnTo>
                  <a:pt x="792" y="282"/>
                </a:lnTo>
                <a:lnTo>
                  <a:pt x="798" y="282"/>
                </a:lnTo>
                <a:lnTo>
                  <a:pt x="798" y="288"/>
                </a:lnTo>
                <a:lnTo>
                  <a:pt x="798" y="294"/>
                </a:lnTo>
                <a:lnTo>
                  <a:pt x="792" y="294"/>
                </a:lnTo>
                <a:lnTo>
                  <a:pt x="798" y="294"/>
                </a:lnTo>
                <a:lnTo>
                  <a:pt x="798" y="300"/>
                </a:lnTo>
                <a:lnTo>
                  <a:pt x="798" y="294"/>
                </a:lnTo>
                <a:lnTo>
                  <a:pt x="804" y="294"/>
                </a:lnTo>
                <a:lnTo>
                  <a:pt x="810" y="294"/>
                </a:lnTo>
                <a:lnTo>
                  <a:pt x="804" y="294"/>
                </a:lnTo>
                <a:lnTo>
                  <a:pt x="810" y="294"/>
                </a:lnTo>
                <a:lnTo>
                  <a:pt x="804" y="294"/>
                </a:lnTo>
                <a:lnTo>
                  <a:pt x="810" y="294"/>
                </a:lnTo>
                <a:lnTo>
                  <a:pt x="810" y="300"/>
                </a:lnTo>
                <a:lnTo>
                  <a:pt x="810" y="306"/>
                </a:lnTo>
                <a:lnTo>
                  <a:pt x="804" y="306"/>
                </a:lnTo>
                <a:lnTo>
                  <a:pt x="804" y="312"/>
                </a:lnTo>
                <a:lnTo>
                  <a:pt x="804" y="306"/>
                </a:lnTo>
                <a:lnTo>
                  <a:pt x="798" y="306"/>
                </a:lnTo>
                <a:lnTo>
                  <a:pt x="804" y="306"/>
                </a:lnTo>
                <a:lnTo>
                  <a:pt x="798" y="306"/>
                </a:lnTo>
                <a:lnTo>
                  <a:pt x="798" y="312"/>
                </a:lnTo>
                <a:lnTo>
                  <a:pt x="798" y="318"/>
                </a:lnTo>
                <a:lnTo>
                  <a:pt x="792" y="318"/>
                </a:lnTo>
                <a:lnTo>
                  <a:pt x="786" y="318"/>
                </a:lnTo>
                <a:lnTo>
                  <a:pt x="780" y="318"/>
                </a:lnTo>
                <a:lnTo>
                  <a:pt x="780" y="324"/>
                </a:lnTo>
                <a:lnTo>
                  <a:pt x="780" y="318"/>
                </a:lnTo>
                <a:lnTo>
                  <a:pt x="780" y="312"/>
                </a:lnTo>
                <a:lnTo>
                  <a:pt x="786" y="312"/>
                </a:lnTo>
                <a:lnTo>
                  <a:pt x="780" y="312"/>
                </a:lnTo>
                <a:lnTo>
                  <a:pt x="774" y="312"/>
                </a:lnTo>
                <a:lnTo>
                  <a:pt x="774" y="306"/>
                </a:lnTo>
                <a:lnTo>
                  <a:pt x="768" y="306"/>
                </a:lnTo>
                <a:lnTo>
                  <a:pt x="768" y="300"/>
                </a:lnTo>
                <a:lnTo>
                  <a:pt x="768" y="306"/>
                </a:lnTo>
                <a:lnTo>
                  <a:pt x="774" y="306"/>
                </a:lnTo>
                <a:lnTo>
                  <a:pt x="774" y="312"/>
                </a:lnTo>
                <a:lnTo>
                  <a:pt x="768" y="312"/>
                </a:lnTo>
                <a:lnTo>
                  <a:pt x="768" y="306"/>
                </a:lnTo>
                <a:lnTo>
                  <a:pt x="762" y="306"/>
                </a:lnTo>
                <a:lnTo>
                  <a:pt x="762" y="312"/>
                </a:lnTo>
                <a:lnTo>
                  <a:pt x="756" y="312"/>
                </a:lnTo>
                <a:lnTo>
                  <a:pt x="756" y="306"/>
                </a:lnTo>
                <a:lnTo>
                  <a:pt x="756" y="312"/>
                </a:lnTo>
                <a:lnTo>
                  <a:pt x="750" y="312"/>
                </a:lnTo>
                <a:lnTo>
                  <a:pt x="750" y="306"/>
                </a:lnTo>
                <a:lnTo>
                  <a:pt x="750" y="312"/>
                </a:lnTo>
                <a:lnTo>
                  <a:pt x="756" y="312"/>
                </a:lnTo>
                <a:lnTo>
                  <a:pt x="756" y="318"/>
                </a:lnTo>
                <a:lnTo>
                  <a:pt x="750" y="318"/>
                </a:lnTo>
                <a:lnTo>
                  <a:pt x="744" y="318"/>
                </a:lnTo>
                <a:lnTo>
                  <a:pt x="744" y="312"/>
                </a:lnTo>
                <a:lnTo>
                  <a:pt x="738" y="312"/>
                </a:lnTo>
                <a:lnTo>
                  <a:pt x="732" y="312"/>
                </a:lnTo>
                <a:lnTo>
                  <a:pt x="732" y="306"/>
                </a:lnTo>
                <a:lnTo>
                  <a:pt x="732" y="312"/>
                </a:lnTo>
                <a:lnTo>
                  <a:pt x="726" y="312"/>
                </a:lnTo>
                <a:lnTo>
                  <a:pt x="720" y="312"/>
                </a:lnTo>
                <a:lnTo>
                  <a:pt x="726" y="312"/>
                </a:lnTo>
                <a:lnTo>
                  <a:pt x="726" y="306"/>
                </a:lnTo>
                <a:lnTo>
                  <a:pt x="720" y="306"/>
                </a:lnTo>
                <a:lnTo>
                  <a:pt x="720" y="300"/>
                </a:lnTo>
                <a:lnTo>
                  <a:pt x="720" y="306"/>
                </a:lnTo>
                <a:lnTo>
                  <a:pt x="720" y="312"/>
                </a:lnTo>
                <a:lnTo>
                  <a:pt x="720" y="306"/>
                </a:lnTo>
                <a:lnTo>
                  <a:pt x="720" y="312"/>
                </a:lnTo>
                <a:lnTo>
                  <a:pt x="714" y="312"/>
                </a:lnTo>
                <a:lnTo>
                  <a:pt x="714" y="306"/>
                </a:lnTo>
                <a:lnTo>
                  <a:pt x="714" y="300"/>
                </a:lnTo>
                <a:lnTo>
                  <a:pt x="714" y="294"/>
                </a:lnTo>
                <a:lnTo>
                  <a:pt x="720" y="294"/>
                </a:lnTo>
                <a:lnTo>
                  <a:pt x="720" y="288"/>
                </a:lnTo>
                <a:lnTo>
                  <a:pt x="726" y="288"/>
                </a:lnTo>
                <a:lnTo>
                  <a:pt x="720" y="288"/>
                </a:lnTo>
                <a:lnTo>
                  <a:pt x="726" y="288"/>
                </a:lnTo>
                <a:lnTo>
                  <a:pt x="732" y="288"/>
                </a:lnTo>
                <a:lnTo>
                  <a:pt x="738" y="288"/>
                </a:lnTo>
                <a:lnTo>
                  <a:pt x="732" y="288"/>
                </a:lnTo>
                <a:lnTo>
                  <a:pt x="732" y="282"/>
                </a:lnTo>
                <a:lnTo>
                  <a:pt x="732" y="288"/>
                </a:lnTo>
                <a:lnTo>
                  <a:pt x="732" y="282"/>
                </a:lnTo>
                <a:lnTo>
                  <a:pt x="738" y="282"/>
                </a:lnTo>
                <a:lnTo>
                  <a:pt x="732" y="282"/>
                </a:lnTo>
                <a:lnTo>
                  <a:pt x="738" y="282"/>
                </a:lnTo>
                <a:lnTo>
                  <a:pt x="738" y="276"/>
                </a:lnTo>
                <a:lnTo>
                  <a:pt x="732" y="276"/>
                </a:lnTo>
                <a:lnTo>
                  <a:pt x="732" y="282"/>
                </a:lnTo>
                <a:lnTo>
                  <a:pt x="726" y="276"/>
                </a:lnTo>
                <a:lnTo>
                  <a:pt x="732" y="276"/>
                </a:lnTo>
                <a:lnTo>
                  <a:pt x="726" y="276"/>
                </a:lnTo>
                <a:lnTo>
                  <a:pt x="726" y="270"/>
                </a:lnTo>
                <a:lnTo>
                  <a:pt x="726" y="264"/>
                </a:lnTo>
                <a:lnTo>
                  <a:pt x="726" y="258"/>
                </a:lnTo>
                <a:lnTo>
                  <a:pt x="726" y="264"/>
                </a:lnTo>
                <a:lnTo>
                  <a:pt x="726" y="258"/>
                </a:lnTo>
                <a:lnTo>
                  <a:pt x="732" y="258"/>
                </a:lnTo>
                <a:lnTo>
                  <a:pt x="738" y="258"/>
                </a:lnTo>
                <a:lnTo>
                  <a:pt x="738" y="264"/>
                </a:lnTo>
                <a:lnTo>
                  <a:pt x="744" y="264"/>
                </a:lnTo>
                <a:lnTo>
                  <a:pt x="744" y="270"/>
                </a:lnTo>
                <a:lnTo>
                  <a:pt x="744" y="276"/>
                </a:lnTo>
                <a:lnTo>
                  <a:pt x="750" y="276"/>
                </a:lnTo>
                <a:lnTo>
                  <a:pt x="750" y="282"/>
                </a:lnTo>
                <a:lnTo>
                  <a:pt x="756" y="282"/>
                </a:lnTo>
                <a:lnTo>
                  <a:pt x="756" y="276"/>
                </a:lnTo>
                <a:lnTo>
                  <a:pt x="762" y="276"/>
                </a:lnTo>
                <a:lnTo>
                  <a:pt x="762" y="282"/>
                </a:lnTo>
                <a:lnTo>
                  <a:pt x="762" y="276"/>
                </a:lnTo>
                <a:lnTo>
                  <a:pt x="762" y="270"/>
                </a:lnTo>
                <a:lnTo>
                  <a:pt x="768" y="270"/>
                </a:lnTo>
                <a:lnTo>
                  <a:pt x="768" y="264"/>
                </a:lnTo>
                <a:lnTo>
                  <a:pt x="768" y="258"/>
                </a:lnTo>
                <a:lnTo>
                  <a:pt x="768" y="252"/>
                </a:lnTo>
                <a:lnTo>
                  <a:pt x="774" y="252"/>
                </a:lnTo>
                <a:lnTo>
                  <a:pt x="768" y="252"/>
                </a:lnTo>
                <a:lnTo>
                  <a:pt x="768" y="258"/>
                </a:lnTo>
                <a:lnTo>
                  <a:pt x="768" y="264"/>
                </a:lnTo>
                <a:lnTo>
                  <a:pt x="762" y="264"/>
                </a:lnTo>
                <a:lnTo>
                  <a:pt x="762" y="270"/>
                </a:lnTo>
                <a:lnTo>
                  <a:pt x="762" y="276"/>
                </a:lnTo>
                <a:lnTo>
                  <a:pt x="756" y="276"/>
                </a:lnTo>
                <a:lnTo>
                  <a:pt x="762" y="276"/>
                </a:lnTo>
                <a:lnTo>
                  <a:pt x="756" y="276"/>
                </a:lnTo>
                <a:lnTo>
                  <a:pt x="756" y="270"/>
                </a:lnTo>
                <a:lnTo>
                  <a:pt x="756" y="276"/>
                </a:lnTo>
                <a:lnTo>
                  <a:pt x="750" y="270"/>
                </a:lnTo>
                <a:lnTo>
                  <a:pt x="750" y="276"/>
                </a:lnTo>
                <a:lnTo>
                  <a:pt x="750" y="270"/>
                </a:lnTo>
                <a:lnTo>
                  <a:pt x="750" y="264"/>
                </a:lnTo>
                <a:lnTo>
                  <a:pt x="744" y="264"/>
                </a:lnTo>
                <a:lnTo>
                  <a:pt x="744" y="258"/>
                </a:lnTo>
                <a:lnTo>
                  <a:pt x="750" y="252"/>
                </a:lnTo>
                <a:lnTo>
                  <a:pt x="750" y="246"/>
                </a:lnTo>
                <a:lnTo>
                  <a:pt x="750" y="240"/>
                </a:lnTo>
                <a:lnTo>
                  <a:pt x="750" y="246"/>
                </a:lnTo>
                <a:lnTo>
                  <a:pt x="750" y="252"/>
                </a:lnTo>
                <a:lnTo>
                  <a:pt x="744" y="252"/>
                </a:lnTo>
                <a:lnTo>
                  <a:pt x="738" y="252"/>
                </a:lnTo>
                <a:lnTo>
                  <a:pt x="738" y="246"/>
                </a:lnTo>
                <a:lnTo>
                  <a:pt x="744" y="246"/>
                </a:lnTo>
                <a:lnTo>
                  <a:pt x="738" y="246"/>
                </a:lnTo>
                <a:lnTo>
                  <a:pt x="738" y="252"/>
                </a:lnTo>
                <a:lnTo>
                  <a:pt x="732" y="252"/>
                </a:lnTo>
                <a:lnTo>
                  <a:pt x="732" y="246"/>
                </a:lnTo>
                <a:lnTo>
                  <a:pt x="732" y="240"/>
                </a:lnTo>
                <a:lnTo>
                  <a:pt x="732" y="234"/>
                </a:lnTo>
                <a:lnTo>
                  <a:pt x="732" y="228"/>
                </a:lnTo>
                <a:lnTo>
                  <a:pt x="738" y="228"/>
                </a:lnTo>
                <a:lnTo>
                  <a:pt x="738" y="222"/>
                </a:lnTo>
                <a:lnTo>
                  <a:pt x="744" y="222"/>
                </a:lnTo>
                <a:lnTo>
                  <a:pt x="750" y="222"/>
                </a:lnTo>
                <a:lnTo>
                  <a:pt x="750" y="216"/>
                </a:lnTo>
                <a:lnTo>
                  <a:pt x="750" y="222"/>
                </a:lnTo>
                <a:lnTo>
                  <a:pt x="756" y="222"/>
                </a:lnTo>
                <a:lnTo>
                  <a:pt x="762" y="222"/>
                </a:lnTo>
                <a:lnTo>
                  <a:pt x="762" y="228"/>
                </a:lnTo>
                <a:lnTo>
                  <a:pt x="768" y="228"/>
                </a:lnTo>
                <a:lnTo>
                  <a:pt x="768" y="234"/>
                </a:lnTo>
                <a:lnTo>
                  <a:pt x="774" y="234"/>
                </a:lnTo>
                <a:lnTo>
                  <a:pt x="774" y="228"/>
                </a:lnTo>
                <a:lnTo>
                  <a:pt x="768" y="228"/>
                </a:lnTo>
                <a:lnTo>
                  <a:pt x="768" y="222"/>
                </a:lnTo>
                <a:lnTo>
                  <a:pt x="762" y="222"/>
                </a:lnTo>
                <a:lnTo>
                  <a:pt x="768" y="222"/>
                </a:lnTo>
                <a:lnTo>
                  <a:pt x="774" y="222"/>
                </a:lnTo>
                <a:lnTo>
                  <a:pt x="780" y="222"/>
                </a:lnTo>
                <a:lnTo>
                  <a:pt x="774" y="222"/>
                </a:lnTo>
                <a:lnTo>
                  <a:pt x="774" y="216"/>
                </a:lnTo>
                <a:lnTo>
                  <a:pt x="780" y="216"/>
                </a:lnTo>
                <a:lnTo>
                  <a:pt x="774" y="216"/>
                </a:lnTo>
                <a:lnTo>
                  <a:pt x="774" y="222"/>
                </a:lnTo>
                <a:lnTo>
                  <a:pt x="768" y="222"/>
                </a:lnTo>
                <a:lnTo>
                  <a:pt x="768" y="216"/>
                </a:lnTo>
                <a:lnTo>
                  <a:pt x="762" y="216"/>
                </a:lnTo>
                <a:lnTo>
                  <a:pt x="756" y="216"/>
                </a:lnTo>
                <a:lnTo>
                  <a:pt x="750" y="216"/>
                </a:lnTo>
                <a:lnTo>
                  <a:pt x="750" y="210"/>
                </a:lnTo>
                <a:lnTo>
                  <a:pt x="756" y="210"/>
                </a:lnTo>
                <a:lnTo>
                  <a:pt x="756" y="216"/>
                </a:lnTo>
                <a:lnTo>
                  <a:pt x="762" y="216"/>
                </a:lnTo>
                <a:lnTo>
                  <a:pt x="762" y="210"/>
                </a:lnTo>
                <a:lnTo>
                  <a:pt x="756" y="210"/>
                </a:lnTo>
                <a:lnTo>
                  <a:pt x="756" y="204"/>
                </a:lnTo>
                <a:lnTo>
                  <a:pt x="756" y="210"/>
                </a:lnTo>
                <a:lnTo>
                  <a:pt x="756" y="204"/>
                </a:lnTo>
                <a:lnTo>
                  <a:pt x="756" y="198"/>
                </a:lnTo>
                <a:lnTo>
                  <a:pt x="750" y="198"/>
                </a:lnTo>
                <a:lnTo>
                  <a:pt x="750" y="192"/>
                </a:lnTo>
                <a:lnTo>
                  <a:pt x="750" y="186"/>
                </a:lnTo>
                <a:lnTo>
                  <a:pt x="744" y="186"/>
                </a:lnTo>
                <a:lnTo>
                  <a:pt x="738" y="186"/>
                </a:lnTo>
                <a:lnTo>
                  <a:pt x="738" y="180"/>
                </a:lnTo>
                <a:lnTo>
                  <a:pt x="738" y="174"/>
                </a:lnTo>
                <a:lnTo>
                  <a:pt x="738" y="168"/>
                </a:lnTo>
                <a:lnTo>
                  <a:pt x="738" y="162"/>
                </a:lnTo>
                <a:lnTo>
                  <a:pt x="738" y="156"/>
                </a:lnTo>
                <a:lnTo>
                  <a:pt x="744" y="156"/>
                </a:lnTo>
                <a:lnTo>
                  <a:pt x="750" y="156"/>
                </a:lnTo>
                <a:lnTo>
                  <a:pt x="756" y="156"/>
                </a:lnTo>
                <a:lnTo>
                  <a:pt x="756" y="162"/>
                </a:lnTo>
                <a:lnTo>
                  <a:pt x="762" y="162"/>
                </a:lnTo>
                <a:lnTo>
                  <a:pt x="762" y="168"/>
                </a:lnTo>
                <a:lnTo>
                  <a:pt x="768" y="168"/>
                </a:lnTo>
                <a:lnTo>
                  <a:pt x="768" y="174"/>
                </a:lnTo>
                <a:lnTo>
                  <a:pt x="774" y="174"/>
                </a:lnTo>
                <a:lnTo>
                  <a:pt x="774" y="180"/>
                </a:lnTo>
                <a:lnTo>
                  <a:pt x="774" y="186"/>
                </a:lnTo>
                <a:lnTo>
                  <a:pt x="780" y="186"/>
                </a:lnTo>
                <a:lnTo>
                  <a:pt x="780" y="192"/>
                </a:lnTo>
                <a:lnTo>
                  <a:pt x="786" y="192"/>
                </a:lnTo>
                <a:lnTo>
                  <a:pt x="786" y="186"/>
                </a:lnTo>
                <a:lnTo>
                  <a:pt x="792" y="186"/>
                </a:lnTo>
                <a:lnTo>
                  <a:pt x="786" y="186"/>
                </a:lnTo>
                <a:lnTo>
                  <a:pt x="780" y="186"/>
                </a:lnTo>
                <a:lnTo>
                  <a:pt x="780" y="180"/>
                </a:lnTo>
                <a:lnTo>
                  <a:pt x="780" y="174"/>
                </a:lnTo>
                <a:lnTo>
                  <a:pt x="774" y="174"/>
                </a:lnTo>
                <a:lnTo>
                  <a:pt x="780" y="174"/>
                </a:lnTo>
                <a:lnTo>
                  <a:pt x="774" y="174"/>
                </a:lnTo>
                <a:lnTo>
                  <a:pt x="780" y="174"/>
                </a:lnTo>
                <a:lnTo>
                  <a:pt x="774" y="174"/>
                </a:lnTo>
                <a:lnTo>
                  <a:pt x="774" y="168"/>
                </a:lnTo>
                <a:lnTo>
                  <a:pt x="768" y="168"/>
                </a:lnTo>
                <a:lnTo>
                  <a:pt x="768" y="162"/>
                </a:lnTo>
                <a:lnTo>
                  <a:pt x="768" y="156"/>
                </a:lnTo>
                <a:lnTo>
                  <a:pt x="762" y="156"/>
                </a:lnTo>
                <a:lnTo>
                  <a:pt x="768" y="156"/>
                </a:lnTo>
                <a:lnTo>
                  <a:pt x="774" y="156"/>
                </a:lnTo>
                <a:lnTo>
                  <a:pt x="774" y="150"/>
                </a:lnTo>
                <a:lnTo>
                  <a:pt x="780" y="150"/>
                </a:lnTo>
                <a:lnTo>
                  <a:pt x="786" y="150"/>
                </a:lnTo>
                <a:lnTo>
                  <a:pt x="786" y="144"/>
                </a:lnTo>
                <a:lnTo>
                  <a:pt x="792" y="144"/>
                </a:lnTo>
                <a:lnTo>
                  <a:pt x="798" y="144"/>
                </a:lnTo>
                <a:lnTo>
                  <a:pt x="804" y="144"/>
                </a:lnTo>
                <a:lnTo>
                  <a:pt x="798" y="144"/>
                </a:lnTo>
                <a:lnTo>
                  <a:pt x="792" y="144"/>
                </a:lnTo>
                <a:lnTo>
                  <a:pt x="792" y="138"/>
                </a:lnTo>
                <a:lnTo>
                  <a:pt x="798" y="138"/>
                </a:lnTo>
                <a:lnTo>
                  <a:pt x="798" y="132"/>
                </a:lnTo>
                <a:lnTo>
                  <a:pt x="804" y="132"/>
                </a:lnTo>
                <a:lnTo>
                  <a:pt x="810" y="132"/>
                </a:lnTo>
                <a:lnTo>
                  <a:pt x="816" y="132"/>
                </a:lnTo>
                <a:lnTo>
                  <a:pt x="816" y="126"/>
                </a:lnTo>
                <a:lnTo>
                  <a:pt x="810" y="126"/>
                </a:lnTo>
                <a:lnTo>
                  <a:pt x="804" y="126"/>
                </a:lnTo>
                <a:lnTo>
                  <a:pt x="804" y="132"/>
                </a:lnTo>
                <a:lnTo>
                  <a:pt x="798" y="132"/>
                </a:lnTo>
                <a:lnTo>
                  <a:pt x="798" y="126"/>
                </a:lnTo>
                <a:lnTo>
                  <a:pt x="798" y="120"/>
                </a:lnTo>
                <a:lnTo>
                  <a:pt x="804" y="120"/>
                </a:lnTo>
                <a:lnTo>
                  <a:pt x="804" y="114"/>
                </a:lnTo>
                <a:lnTo>
                  <a:pt x="804" y="108"/>
                </a:lnTo>
                <a:lnTo>
                  <a:pt x="810" y="108"/>
                </a:lnTo>
                <a:lnTo>
                  <a:pt x="810" y="102"/>
                </a:lnTo>
                <a:lnTo>
                  <a:pt x="816" y="102"/>
                </a:lnTo>
                <a:lnTo>
                  <a:pt x="816" y="96"/>
                </a:lnTo>
                <a:lnTo>
                  <a:pt x="816" y="102"/>
                </a:lnTo>
                <a:lnTo>
                  <a:pt x="810" y="102"/>
                </a:lnTo>
                <a:lnTo>
                  <a:pt x="804" y="108"/>
                </a:lnTo>
                <a:lnTo>
                  <a:pt x="804" y="114"/>
                </a:lnTo>
                <a:lnTo>
                  <a:pt x="798" y="114"/>
                </a:lnTo>
                <a:lnTo>
                  <a:pt x="798" y="120"/>
                </a:lnTo>
                <a:lnTo>
                  <a:pt x="798" y="114"/>
                </a:lnTo>
                <a:lnTo>
                  <a:pt x="792" y="114"/>
                </a:lnTo>
                <a:lnTo>
                  <a:pt x="798" y="114"/>
                </a:lnTo>
                <a:lnTo>
                  <a:pt x="798" y="120"/>
                </a:lnTo>
                <a:lnTo>
                  <a:pt x="792" y="120"/>
                </a:lnTo>
                <a:lnTo>
                  <a:pt x="792" y="126"/>
                </a:lnTo>
                <a:lnTo>
                  <a:pt x="798" y="126"/>
                </a:lnTo>
                <a:lnTo>
                  <a:pt x="792" y="126"/>
                </a:lnTo>
                <a:lnTo>
                  <a:pt x="792" y="132"/>
                </a:lnTo>
                <a:lnTo>
                  <a:pt x="786" y="138"/>
                </a:lnTo>
                <a:lnTo>
                  <a:pt x="780" y="138"/>
                </a:lnTo>
                <a:lnTo>
                  <a:pt x="780" y="144"/>
                </a:lnTo>
                <a:lnTo>
                  <a:pt x="774" y="144"/>
                </a:lnTo>
                <a:lnTo>
                  <a:pt x="768" y="144"/>
                </a:lnTo>
                <a:lnTo>
                  <a:pt x="762" y="144"/>
                </a:lnTo>
                <a:lnTo>
                  <a:pt x="768" y="144"/>
                </a:lnTo>
                <a:lnTo>
                  <a:pt x="768" y="138"/>
                </a:lnTo>
                <a:lnTo>
                  <a:pt x="774" y="138"/>
                </a:lnTo>
                <a:lnTo>
                  <a:pt x="774" y="132"/>
                </a:lnTo>
                <a:lnTo>
                  <a:pt x="768" y="132"/>
                </a:lnTo>
                <a:lnTo>
                  <a:pt x="768" y="138"/>
                </a:lnTo>
                <a:lnTo>
                  <a:pt x="762" y="138"/>
                </a:lnTo>
                <a:lnTo>
                  <a:pt x="762" y="132"/>
                </a:lnTo>
                <a:lnTo>
                  <a:pt x="768" y="132"/>
                </a:lnTo>
                <a:lnTo>
                  <a:pt x="762" y="132"/>
                </a:lnTo>
                <a:lnTo>
                  <a:pt x="762" y="138"/>
                </a:lnTo>
                <a:lnTo>
                  <a:pt x="762" y="144"/>
                </a:lnTo>
                <a:lnTo>
                  <a:pt x="756" y="144"/>
                </a:lnTo>
                <a:lnTo>
                  <a:pt x="750" y="144"/>
                </a:lnTo>
                <a:lnTo>
                  <a:pt x="750" y="150"/>
                </a:lnTo>
                <a:lnTo>
                  <a:pt x="750" y="144"/>
                </a:lnTo>
                <a:lnTo>
                  <a:pt x="744" y="144"/>
                </a:lnTo>
                <a:lnTo>
                  <a:pt x="738" y="144"/>
                </a:lnTo>
                <a:lnTo>
                  <a:pt x="738" y="138"/>
                </a:lnTo>
                <a:lnTo>
                  <a:pt x="738" y="132"/>
                </a:lnTo>
                <a:lnTo>
                  <a:pt x="744" y="132"/>
                </a:lnTo>
                <a:lnTo>
                  <a:pt x="744" y="126"/>
                </a:lnTo>
                <a:lnTo>
                  <a:pt x="750" y="126"/>
                </a:lnTo>
                <a:lnTo>
                  <a:pt x="750" y="120"/>
                </a:lnTo>
                <a:lnTo>
                  <a:pt x="756" y="120"/>
                </a:lnTo>
                <a:lnTo>
                  <a:pt x="762" y="120"/>
                </a:lnTo>
                <a:lnTo>
                  <a:pt x="762" y="114"/>
                </a:lnTo>
                <a:lnTo>
                  <a:pt x="768" y="114"/>
                </a:lnTo>
                <a:lnTo>
                  <a:pt x="774" y="114"/>
                </a:lnTo>
                <a:lnTo>
                  <a:pt x="768" y="114"/>
                </a:lnTo>
                <a:lnTo>
                  <a:pt x="762" y="114"/>
                </a:lnTo>
                <a:lnTo>
                  <a:pt x="762" y="120"/>
                </a:lnTo>
                <a:lnTo>
                  <a:pt x="756" y="120"/>
                </a:lnTo>
                <a:lnTo>
                  <a:pt x="750" y="120"/>
                </a:lnTo>
                <a:lnTo>
                  <a:pt x="744" y="120"/>
                </a:lnTo>
                <a:lnTo>
                  <a:pt x="744" y="126"/>
                </a:lnTo>
                <a:lnTo>
                  <a:pt x="738" y="126"/>
                </a:lnTo>
                <a:lnTo>
                  <a:pt x="738" y="132"/>
                </a:lnTo>
                <a:lnTo>
                  <a:pt x="732" y="138"/>
                </a:lnTo>
                <a:lnTo>
                  <a:pt x="732" y="144"/>
                </a:lnTo>
                <a:lnTo>
                  <a:pt x="726" y="138"/>
                </a:lnTo>
                <a:lnTo>
                  <a:pt x="720" y="132"/>
                </a:lnTo>
                <a:lnTo>
                  <a:pt x="714" y="132"/>
                </a:lnTo>
                <a:lnTo>
                  <a:pt x="714" y="126"/>
                </a:lnTo>
                <a:lnTo>
                  <a:pt x="720" y="126"/>
                </a:lnTo>
                <a:lnTo>
                  <a:pt x="720" y="120"/>
                </a:lnTo>
                <a:lnTo>
                  <a:pt x="726" y="120"/>
                </a:lnTo>
                <a:lnTo>
                  <a:pt x="726" y="126"/>
                </a:lnTo>
                <a:lnTo>
                  <a:pt x="732" y="126"/>
                </a:lnTo>
                <a:lnTo>
                  <a:pt x="732" y="120"/>
                </a:lnTo>
                <a:lnTo>
                  <a:pt x="738" y="120"/>
                </a:lnTo>
                <a:lnTo>
                  <a:pt x="744" y="120"/>
                </a:lnTo>
                <a:lnTo>
                  <a:pt x="744" y="114"/>
                </a:lnTo>
                <a:lnTo>
                  <a:pt x="750" y="114"/>
                </a:lnTo>
                <a:lnTo>
                  <a:pt x="750" y="108"/>
                </a:lnTo>
                <a:lnTo>
                  <a:pt x="744" y="108"/>
                </a:lnTo>
                <a:lnTo>
                  <a:pt x="744" y="114"/>
                </a:lnTo>
                <a:lnTo>
                  <a:pt x="738" y="114"/>
                </a:lnTo>
                <a:lnTo>
                  <a:pt x="738" y="120"/>
                </a:lnTo>
                <a:lnTo>
                  <a:pt x="732" y="120"/>
                </a:lnTo>
                <a:lnTo>
                  <a:pt x="726" y="120"/>
                </a:lnTo>
                <a:lnTo>
                  <a:pt x="720" y="120"/>
                </a:lnTo>
                <a:lnTo>
                  <a:pt x="714" y="120"/>
                </a:lnTo>
                <a:lnTo>
                  <a:pt x="708" y="120"/>
                </a:lnTo>
                <a:lnTo>
                  <a:pt x="708" y="114"/>
                </a:lnTo>
                <a:lnTo>
                  <a:pt x="708" y="108"/>
                </a:lnTo>
                <a:lnTo>
                  <a:pt x="714" y="108"/>
                </a:lnTo>
                <a:lnTo>
                  <a:pt x="714" y="114"/>
                </a:lnTo>
                <a:lnTo>
                  <a:pt x="714" y="108"/>
                </a:lnTo>
                <a:lnTo>
                  <a:pt x="720" y="108"/>
                </a:lnTo>
                <a:lnTo>
                  <a:pt x="714" y="108"/>
                </a:lnTo>
                <a:lnTo>
                  <a:pt x="708" y="108"/>
                </a:lnTo>
                <a:lnTo>
                  <a:pt x="714" y="102"/>
                </a:lnTo>
                <a:lnTo>
                  <a:pt x="720" y="102"/>
                </a:lnTo>
                <a:lnTo>
                  <a:pt x="720" y="96"/>
                </a:lnTo>
                <a:lnTo>
                  <a:pt x="720" y="102"/>
                </a:lnTo>
                <a:lnTo>
                  <a:pt x="720" y="96"/>
                </a:lnTo>
                <a:lnTo>
                  <a:pt x="726" y="96"/>
                </a:lnTo>
                <a:lnTo>
                  <a:pt x="732" y="96"/>
                </a:lnTo>
                <a:lnTo>
                  <a:pt x="726" y="96"/>
                </a:lnTo>
                <a:lnTo>
                  <a:pt x="726" y="90"/>
                </a:lnTo>
                <a:lnTo>
                  <a:pt x="720" y="96"/>
                </a:lnTo>
                <a:lnTo>
                  <a:pt x="714" y="96"/>
                </a:lnTo>
                <a:lnTo>
                  <a:pt x="714" y="102"/>
                </a:lnTo>
                <a:lnTo>
                  <a:pt x="708" y="102"/>
                </a:lnTo>
                <a:lnTo>
                  <a:pt x="702" y="102"/>
                </a:lnTo>
                <a:lnTo>
                  <a:pt x="702" y="96"/>
                </a:lnTo>
                <a:lnTo>
                  <a:pt x="708" y="96"/>
                </a:lnTo>
                <a:lnTo>
                  <a:pt x="714" y="90"/>
                </a:lnTo>
                <a:lnTo>
                  <a:pt x="708" y="90"/>
                </a:lnTo>
                <a:lnTo>
                  <a:pt x="708" y="84"/>
                </a:lnTo>
                <a:lnTo>
                  <a:pt x="708" y="90"/>
                </a:lnTo>
                <a:lnTo>
                  <a:pt x="702" y="90"/>
                </a:lnTo>
                <a:lnTo>
                  <a:pt x="702" y="96"/>
                </a:lnTo>
                <a:lnTo>
                  <a:pt x="696" y="96"/>
                </a:lnTo>
                <a:lnTo>
                  <a:pt x="702" y="96"/>
                </a:lnTo>
                <a:lnTo>
                  <a:pt x="696" y="96"/>
                </a:lnTo>
                <a:lnTo>
                  <a:pt x="696" y="90"/>
                </a:lnTo>
                <a:lnTo>
                  <a:pt x="696" y="84"/>
                </a:lnTo>
                <a:lnTo>
                  <a:pt x="702" y="84"/>
                </a:lnTo>
                <a:lnTo>
                  <a:pt x="702" y="78"/>
                </a:lnTo>
                <a:lnTo>
                  <a:pt x="708" y="78"/>
                </a:lnTo>
                <a:lnTo>
                  <a:pt x="708" y="72"/>
                </a:lnTo>
                <a:lnTo>
                  <a:pt x="708" y="78"/>
                </a:lnTo>
                <a:lnTo>
                  <a:pt x="708" y="72"/>
                </a:lnTo>
                <a:lnTo>
                  <a:pt x="708" y="78"/>
                </a:lnTo>
                <a:lnTo>
                  <a:pt x="708" y="72"/>
                </a:lnTo>
                <a:lnTo>
                  <a:pt x="714" y="72"/>
                </a:lnTo>
                <a:lnTo>
                  <a:pt x="714" y="78"/>
                </a:lnTo>
                <a:lnTo>
                  <a:pt x="720" y="72"/>
                </a:lnTo>
                <a:lnTo>
                  <a:pt x="714" y="72"/>
                </a:lnTo>
                <a:lnTo>
                  <a:pt x="720" y="72"/>
                </a:lnTo>
                <a:lnTo>
                  <a:pt x="714" y="72"/>
                </a:lnTo>
                <a:lnTo>
                  <a:pt x="720" y="72"/>
                </a:lnTo>
                <a:lnTo>
                  <a:pt x="720" y="78"/>
                </a:lnTo>
                <a:lnTo>
                  <a:pt x="720" y="72"/>
                </a:lnTo>
                <a:lnTo>
                  <a:pt x="720" y="66"/>
                </a:lnTo>
                <a:lnTo>
                  <a:pt x="726" y="66"/>
                </a:lnTo>
                <a:lnTo>
                  <a:pt x="726" y="60"/>
                </a:lnTo>
                <a:lnTo>
                  <a:pt x="726" y="66"/>
                </a:lnTo>
                <a:lnTo>
                  <a:pt x="732" y="66"/>
                </a:lnTo>
                <a:lnTo>
                  <a:pt x="732" y="72"/>
                </a:lnTo>
                <a:lnTo>
                  <a:pt x="738" y="72"/>
                </a:lnTo>
                <a:lnTo>
                  <a:pt x="738" y="78"/>
                </a:lnTo>
                <a:lnTo>
                  <a:pt x="738" y="72"/>
                </a:lnTo>
                <a:lnTo>
                  <a:pt x="732" y="72"/>
                </a:lnTo>
                <a:lnTo>
                  <a:pt x="738" y="72"/>
                </a:lnTo>
                <a:lnTo>
                  <a:pt x="732" y="66"/>
                </a:lnTo>
                <a:lnTo>
                  <a:pt x="738" y="66"/>
                </a:lnTo>
                <a:lnTo>
                  <a:pt x="744" y="66"/>
                </a:lnTo>
                <a:lnTo>
                  <a:pt x="744" y="72"/>
                </a:lnTo>
                <a:lnTo>
                  <a:pt x="744" y="78"/>
                </a:lnTo>
                <a:lnTo>
                  <a:pt x="750" y="78"/>
                </a:lnTo>
                <a:lnTo>
                  <a:pt x="744" y="72"/>
                </a:lnTo>
                <a:lnTo>
                  <a:pt x="744" y="66"/>
                </a:lnTo>
                <a:lnTo>
                  <a:pt x="750" y="66"/>
                </a:lnTo>
                <a:lnTo>
                  <a:pt x="750" y="72"/>
                </a:lnTo>
                <a:lnTo>
                  <a:pt x="750" y="66"/>
                </a:lnTo>
                <a:lnTo>
                  <a:pt x="750" y="72"/>
                </a:lnTo>
                <a:lnTo>
                  <a:pt x="750" y="78"/>
                </a:lnTo>
                <a:lnTo>
                  <a:pt x="750" y="72"/>
                </a:lnTo>
                <a:lnTo>
                  <a:pt x="750" y="78"/>
                </a:lnTo>
                <a:lnTo>
                  <a:pt x="756" y="78"/>
                </a:lnTo>
                <a:lnTo>
                  <a:pt x="756" y="72"/>
                </a:lnTo>
                <a:lnTo>
                  <a:pt x="750" y="72"/>
                </a:lnTo>
                <a:lnTo>
                  <a:pt x="750" y="66"/>
                </a:lnTo>
                <a:lnTo>
                  <a:pt x="744" y="66"/>
                </a:lnTo>
                <a:lnTo>
                  <a:pt x="744" y="60"/>
                </a:lnTo>
                <a:lnTo>
                  <a:pt x="738" y="66"/>
                </a:lnTo>
                <a:lnTo>
                  <a:pt x="738" y="60"/>
                </a:lnTo>
                <a:lnTo>
                  <a:pt x="738" y="54"/>
                </a:lnTo>
                <a:lnTo>
                  <a:pt x="744" y="54"/>
                </a:lnTo>
                <a:lnTo>
                  <a:pt x="750" y="54"/>
                </a:lnTo>
                <a:lnTo>
                  <a:pt x="744" y="54"/>
                </a:lnTo>
                <a:lnTo>
                  <a:pt x="744" y="48"/>
                </a:lnTo>
                <a:lnTo>
                  <a:pt x="744" y="42"/>
                </a:lnTo>
                <a:lnTo>
                  <a:pt x="750" y="42"/>
                </a:lnTo>
                <a:lnTo>
                  <a:pt x="756" y="42"/>
                </a:lnTo>
                <a:lnTo>
                  <a:pt x="750" y="42"/>
                </a:lnTo>
                <a:lnTo>
                  <a:pt x="756" y="48"/>
                </a:lnTo>
                <a:lnTo>
                  <a:pt x="762" y="48"/>
                </a:lnTo>
                <a:lnTo>
                  <a:pt x="762" y="54"/>
                </a:lnTo>
                <a:lnTo>
                  <a:pt x="762" y="60"/>
                </a:lnTo>
                <a:lnTo>
                  <a:pt x="768" y="60"/>
                </a:lnTo>
                <a:lnTo>
                  <a:pt x="768" y="66"/>
                </a:lnTo>
                <a:lnTo>
                  <a:pt x="774" y="66"/>
                </a:lnTo>
                <a:lnTo>
                  <a:pt x="768" y="66"/>
                </a:lnTo>
                <a:lnTo>
                  <a:pt x="768" y="60"/>
                </a:lnTo>
                <a:lnTo>
                  <a:pt x="768" y="54"/>
                </a:lnTo>
                <a:lnTo>
                  <a:pt x="774" y="54"/>
                </a:lnTo>
                <a:lnTo>
                  <a:pt x="774" y="60"/>
                </a:lnTo>
                <a:lnTo>
                  <a:pt x="780" y="60"/>
                </a:lnTo>
                <a:lnTo>
                  <a:pt x="780" y="66"/>
                </a:lnTo>
                <a:lnTo>
                  <a:pt x="786" y="66"/>
                </a:lnTo>
                <a:lnTo>
                  <a:pt x="786" y="72"/>
                </a:lnTo>
                <a:lnTo>
                  <a:pt x="792" y="72"/>
                </a:lnTo>
                <a:lnTo>
                  <a:pt x="792" y="78"/>
                </a:lnTo>
                <a:lnTo>
                  <a:pt x="798" y="78"/>
                </a:lnTo>
                <a:lnTo>
                  <a:pt x="792" y="78"/>
                </a:lnTo>
                <a:lnTo>
                  <a:pt x="792" y="72"/>
                </a:lnTo>
                <a:lnTo>
                  <a:pt x="792" y="66"/>
                </a:lnTo>
                <a:lnTo>
                  <a:pt x="786" y="66"/>
                </a:lnTo>
                <a:lnTo>
                  <a:pt x="780" y="66"/>
                </a:lnTo>
                <a:lnTo>
                  <a:pt x="780" y="60"/>
                </a:lnTo>
                <a:lnTo>
                  <a:pt x="786" y="60"/>
                </a:lnTo>
                <a:lnTo>
                  <a:pt x="780" y="60"/>
                </a:lnTo>
                <a:lnTo>
                  <a:pt x="774" y="54"/>
                </a:lnTo>
                <a:lnTo>
                  <a:pt x="774" y="48"/>
                </a:lnTo>
                <a:lnTo>
                  <a:pt x="768" y="48"/>
                </a:lnTo>
                <a:lnTo>
                  <a:pt x="768" y="42"/>
                </a:lnTo>
                <a:lnTo>
                  <a:pt x="768" y="36"/>
                </a:lnTo>
                <a:lnTo>
                  <a:pt x="768" y="42"/>
                </a:lnTo>
                <a:lnTo>
                  <a:pt x="774" y="42"/>
                </a:lnTo>
                <a:lnTo>
                  <a:pt x="774" y="36"/>
                </a:lnTo>
                <a:lnTo>
                  <a:pt x="774" y="42"/>
                </a:lnTo>
                <a:lnTo>
                  <a:pt x="780" y="42"/>
                </a:lnTo>
                <a:lnTo>
                  <a:pt x="780" y="36"/>
                </a:lnTo>
                <a:lnTo>
                  <a:pt x="774" y="36"/>
                </a:lnTo>
                <a:lnTo>
                  <a:pt x="768" y="36"/>
                </a:lnTo>
                <a:lnTo>
                  <a:pt x="768" y="30"/>
                </a:lnTo>
                <a:lnTo>
                  <a:pt x="774" y="30"/>
                </a:lnTo>
                <a:lnTo>
                  <a:pt x="780" y="30"/>
                </a:lnTo>
                <a:lnTo>
                  <a:pt x="780" y="36"/>
                </a:lnTo>
                <a:lnTo>
                  <a:pt x="786" y="36"/>
                </a:lnTo>
                <a:lnTo>
                  <a:pt x="786" y="30"/>
                </a:lnTo>
                <a:lnTo>
                  <a:pt x="780" y="30"/>
                </a:lnTo>
                <a:lnTo>
                  <a:pt x="780" y="24"/>
                </a:lnTo>
                <a:lnTo>
                  <a:pt x="780" y="18"/>
                </a:lnTo>
                <a:lnTo>
                  <a:pt x="786" y="18"/>
                </a:lnTo>
                <a:lnTo>
                  <a:pt x="786" y="24"/>
                </a:lnTo>
                <a:lnTo>
                  <a:pt x="786" y="30"/>
                </a:lnTo>
                <a:lnTo>
                  <a:pt x="792" y="30"/>
                </a:lnTo>
                <a:lnTo>
                  <a:pt x="792" y="24"/>
                </a:lnTo>
                <a:lnTo>
                  <a:pt x="792" y="30"/>
                </a:lnTo>
                <a:lnTo>
                  <a:pt x="798" y="30"/>
                </a:lnTo>
                <a:lnTo>
                  <a:pt x="804" y="30"/>
                </a:lnTo>
                <a:lnTo>
                  <a:pt x="798" y="30"/>
                </a:lnTo>
                <a:lnTo>
                  <a:pt x="792" y="24"/>
                </a:lnTo>
                <a:lnTo>
                  <a:pt x="792" y="18"/>
                </a:lnTo>
                <a:lnTo>
                  <a:pt x="786" y="18"/>
                </a:lnTo>
                <a:lnTo>
                  <a:pt x="786" y="12"/>
                </a:lnTo>
                <a:lnTo>
                  <a:pt x="792" y="12"/>
                </a:lnTo>
                <a:lnTo>
                  <a:pt x="798" y="12"/>
                </a:lnTo>
                <a:lnTo>
                  <a:pt x="798" y="18"/>
                </a:lnTo>
                <a:lnTo>
                  <a:pt x="798" y="12"/>
                </a:lnTo>
                <a:lnTo>
                  <a:pt x="804" y="12"/>
                </a:lnTo>
                <a:lnTo>
                  <a:pt x="804" y="18"/>
                </a:lnTo>
                <a:lnTo>
                  <a:pt x="804" y="12"/>
                </a:lnTo>
                <a:lnTo>
                  <a:pt x="810" y="12"/>
                </a:lnTo>
                <a:lnTo>
                  <a:pt x="810" y="18"/>
                </a:lnTo>
                <a:lnTo>
                  <a:pt x="816" y="18"/>
                </a:lnTo>
                <a:lnTo>
                  <a:pt x="816" y="24"/>
                </a:lnTo>
                <a:lnTo>
                  <a:pt x="816" y="30"/>
                </a:lnTo>
                <a:lnTo>
                  <a:pt x="822" y="30"/>
                </a:lnTo>
                <a:lnTo>
                  <a:pt x="822" y="36"/>
                </a:lnTo>
                <a:lnTo>
                  <a:pt x="822" y="42"/>
                </a:lnTo>
                <a:lnTo>
                  <a:pt x="822" y="36"/>
                </a:lnTo>
                <a:lnTo>
                  <a:pt x="828" y="30"/>
                </a:lnTo>
                <a:lnTo>
                  <a:pt x="822" y="30"/>
                </a:lnTo>
                <a:lnTo>
                  <a:pt x="822" y="24"/>
                </a:lnTo>
                <a:lnTo>
                  <a:pt x="822" y="18"/>
                </a:lnTo>
                <a:lnTo>
                  <a:pt x="822" y="24"/>
                </a:lnTo>
                <a:lnTo>
                  <a:pt x="816" y="24"/>
                </a:lnTo>
                <a:lnTo>
                  <a:pt x="816" y="18"/>
                </a:lnTo>
                <a:lnTo>
                  <a:pt x="816" y="12"/>
                </a:lnTo>
                <a:lnTo>
                  <a:pt x="810" y="12"/>
                </a:lnTo>
                <a:lnTo>
                  <a:pt x="810" y="6"/>
                </a:lnTo>
                <a:lnTo>
                  <a:pt x="816" y="6"/>
                </a:lnTo>
                <a:lnTo>
                  <a:pt x="822" y="6"/>
                </a:lnTo>
                <a:lnTo>
                  <a:pt x="828" y="6"/>
                </a:lnTo>
                <a:lnTo>
                  <a:pt x="834" y="6"/>
                </a:lnTo>
                <a:lnTo>
                  <a:pt x="840" y="12"/>
                </a:lnTo>
                <a:lnTo>
                  <a:pt x="840" y="18"/>
                </a:lnTo>
                <a:lnTo>
                  <a:pt x="846" y="24"/>
                </a:lnTo>
                <a:lnTo>
                  <a:pt x="846" y="30"/>
                </a:lnTo>
                <a:lnTo>
                  <a:pt x="846" y="24"/>
                </a:lnTo>
                <a:lnTo>
                  <a:pt x="852" y="24"/>
                </a:lnTo>
                <a:lnTo>
                  <a:pt x="846" y="24"/>
                </a:lnTo>
                <a:lnTo>
                  <a:pt x="846" y="18"/>
                </a:lnTo>
                <a:lnTo>
                  <a:pt x="840" y="18"/>
                </a:lnTo>
                <a:lnTo>
                  <a:pt x="846" y="18"/>
                </a:lnTo>
                <a:lnTo>
                  <a:pt x="840" y="18"/>
                </a:lnTo>
                <a:lnTo>
                  <a:pt x="840" y="12"/>
                </a:lnTo>
                <a:lnTo>
                  <a:pt x="846" y="6"/>
                </a:lnTo>
                <a:lnTo>
                  <a:pt x="846" y="0"/>
                </a:lnTo>
                <a:lnTo>
                  <a:pt x="852" y="0"/>
                </a:lnTo>
                <a:lnTo>
                  <a:pt x="858" y="0"/>
                </a:lnTo>
                <a:lnTo>
                  <a:pt x="858" y="6"/>
                </a:lnTo>
                <a:lnTo>
                  <a:pt x="858" y="12"/>
                </a:lnTo>
                <a:lnTo>
                  <a:pt x="864" y="12"/>
                </a:lnTo>
                <a:lnTo>
                  <a:pt x="864" y="18"/>
                </a:lnTo>
                <a:lnTo>
                  <a:pt x="864" y="12"/>
                </a:lnTo>
                <a:lnTo>
                  <a:pt x="858" y="12"/>
                </a:lnTo>
                <a:lnTo>
                  <a:pt x="858" y="6"/>
                </a:lnTo>
                <a:lnTo>
                  <a:pt x="864" y="0"/>
                </a:lnTo>
                <a:lnTo>
                  <a:pt x="870" y="0"/>
                </a:lnTo>
                <a:close/>
                <a:moveTo>
                  <a:pt x="552" y="432"/>
                </a:moveTo>
                <a:lnTo>
                  <a:pt x="552" y="426"/>
                </a:lnTo>
                <a:lnTo>
                  <a:pt x="546" y="426"/>
                </a:lnTo>
                <a:lnTo>
                  <a:pt x="552" y="426"/>
                </a:lnTo>
                <a:lnTo>
                  <a:pt x="552" y="432"/>
                </a:lnTo>
                <a:lnTo>
                  <a:pt x="552" y="426"/>
                </a:lnTo>
                <a:lnTo>
                  <a:pt x="546" y="426"/>
                </a:lnTo>
                <a:lnTo>
                  <a:pt x="552" y="426"/>
                </a:lnTo>
                <a:lnTo>
                  <a:pt x="552" y="420"/>
                </a:lnTo>
                <a:lnTo>
                  <a:pt x="552" y="426"/>
                </a:lnTo>
                <a:lnTo>
                  <a:pt x="546" y="426"/>
                </a:lnTo>
                <a:lnTo>
                  <a:pt x="552" y="420"/>
                </a:lnTo>
                <a:lnTo>
                  <a:pt x="546" y="420"/>
                </a:lnTo>
                <a:lnTo>
                  <a:pt x="552" y="420"/>
                </a:lnTo>
                <a:lnTo>
                  <a:pt x="546" y="420"/>
                </a:lnTo>
                <a:lnTo>
                  <a:pt x="546" y="414"/>
                </a:lnTo>
                <a:lnTo>
                  <a:pt x="552" y="414"/>
                </a:lnTo>
                <a:lnTo>
                  <a:pt x="552" y="420"/>
                </a:lnTo>
                <a:lnTo>
                  <a:pt x="558" y="420"/>
                </a:lnTo>
                <a:lnTo>
                  <a:pt x="558" y="426"/>
                </a:lnTo>
                <a:lnTo>
                  <a:pt x="564" y="426"/>
                </a:lnTo>
                <a:lnTo>
                  <a:pt x="564" y="432"/>
                </a:lnTo>
                <a:lnTo>
                  <a:pt x="564" y="426"/>
                </a:lnTo>
                <a:lnTo>
                  <a:pt x="564" y="432"/>
                </a:lnTo>
                <a:lnTo>
                  <a:pt x="564" y="438"/>
                </a:lnTo>
                <a:lnTo>
                  <a:pt x="564" y="444"/>
                </a:lnTo>
                <a:lnTo>
                  <a:pt x="564" y="450"/>
                </a:lnTo>
                <a:lnTo>
                  <a:pt x="570" y="450"/>
                </a:lnTo>
                <a:lnTo>
                  <a:pt x="570" y="444"/>
                </a:lnTo>
                <a:lnTo>
                  <a:pt x="570" y="438"/>
                </a:lnTo>
                <a:lnTo>
                  <a:pt x="570" y="432"/>
                </a:lnTo>
                <a:lnTo>
                  <a:pt x="570" y="426"/>
                </a:lnTo>
                <a:lnTo>
                  <a:pt x="564" y="426"/>
                </a:lnTo>
                <a:lnTo>
                  <a:pt x="570" y="426"/>
                </a:lnTo>
                <a:lnTo>
                  <a:pt x="564" y="426"/>
                </a:lnTo>
                <a:lnTo>
                  <a:pt x="564" y="420"/>
                </a:lnTo>
                <a:lnTo>
                  <a:pt x="564" y="414"/>
                </a:lnTo>
                <a:lnTo>
                  <a:pt x="564" y="408"/>
                </a:lnTo>
                <a:lnTo>
                  <a:pt x="570" y="408"/>
                </a:lnTo>
                <a:lnTo>
                  <a:pt x="564" y="408"/>
                </a:lnTo>
                <a:lnTo>
                  <a:pt x="570" y="408"/>
                </a:lnTo>
                <a:lnTo>
                  <a:pt x="576" y="408"/>
                </a:lnTo>
                <a:lnTo>
                  <a:pt x="576" y="414"/>
                </a:lnTo>
                <a:lnTo>
                  <a:pt x="576" y="408"/>
                </a:lnTo>
                <a:lnTo>
                  <a:pt x="582" y="408"/>
                </a:lnTo>
                <a:lnTo>
                  <a:pt x="582" y="414"/>
                </a:lnTo>
                <a:lnTo>
                  <a:pt x="588" y="414"/>
                </a:lnTo>
                <a:lnTo>
                  <a:pt x="588" y="420"/>
                </a:lnTo>
                <a:lnTo>
                  <a:pt x="588" y="426"/>
                </a:lnTo>
                <a:lnTo>
                  <a:pt x="588" y="432"/>
                </a:lnTo>
                <a:lnTo>
                  <a:pt x="588" y="438"/>
                </a:lnTo>
                <a:lnTo>
                  <a:pt x="594" y="438"/>
                </a:lnTo>
                <a:lnTo>
                  <a:pt x="588" y="438"/>
                </a:lnTo>
                <a:lnTo>
                  <a:pt x="594" y="438"/>
                </a:lnTo>
                <a:lnTo>
                  <a:pt x="594" y="444"/>
                </a:lnTo>
                <a:lnTo>
                  <a:pt x="594" y="450"/>
                </a:lnTo>
                <a:lnTo>
                  <a:pt x="594" y="444"/>
                </a:lnTo>
                <a:lnTo>
                  <a:pt x="594" y="450"/>
                </a:lnTo>
                <a:lnTo>
                  <a:pt x="594" y="456"/>
                </a:lnTo>
                <a:lnTo>
                  <a:pt x="594" y="462"/>
                </a:lnTo>
                <a:lnTo>
                  <a:pt x="594" y="468"/>
                </a:lnTo>
                <a:lnTo>
                  <a:pt x="600" y="468"/>
                </a:lnTo>
                <a:lnTo>
                  <a:pt x="600" y="474"/>
                </a:lnTo>
                <a:lnTo>
                  <a:pt x="600" y="480"/>
                </a:lnTo>
                <a:lnTo>
                  <a:pt x="600" y="474"/>
                </a:lnTo>
                <a:lnTo>
                  <a:pt x="606" y="480"/>
                </a:lnTo>
                <a:lnTo>
                  <a:pt x="606" y="474"/>
                </a:lnTo>
                <a:lnTo>
                  <a:pt x="606" y="480"/>
                </a:lnTo>
                <a:lnTo>
                  <a:pt x="606" y="474"/>
                </a:lnTo>
                <a:lnTo>
                  <a:pt x="606" y="480"/>
                </a:lnTo>
                <a:lnTo>
                  <a:pt x="612" y="480"/>
                </a:lnTo>
                <a:lnTo>
                  <a:pt x="612" y="486"/>
                </a:lnTo>
                <a:lnTo>
                  <a:pt x="612" y="480"/>
                </a:lnTo>
                <a:lnTo>
                  <a:pt x="612" y="486"/>
                </a:lnTo>
                <a:lnTo>
                  <a:pt x="618" y="486"/>
                </a:lnTo>
                <a:lnTo>
                  <a:pt x="624" y="486"/>
                </a:lnTo>
                <a:lnTo>
                  <a:pt x="618" y="486"/>
                </a:lnTo>
                <a:lnTo>
                  <a:pt x="624" y="486"/>
                </a:lnTo>
                <a:lnTo>
                  <a:pt x="618" y="486"/>
                </a:lnTo>
                <a:lnTo>
                  <a:pt x="624" y="486"/>
                </a:lnTo>
                <a:lnTo>
                  <a:pt x="624" y="492"/>
                </a:lnTo>
                <a:lnTo>
                  <a:pt x="624" y="498"/>
                </a:lnTo>
                <a:lnTo>
                  <a:pt x="618" y="498"/>
                </a:lnTo>
                <a:lnTo>
                  <a:pt x="618" y="492"/>
                </a:lnTo>
                <a:lnTo>
                  <a:pt x="618" y="498"/>
                </a:lnTo>
                <a:lnTo>
                  <a:pt x="612" y="498"/>
                </a:lnTo>
                <a:lnTo>
                  <a:pt x="612" y="492"/>
                </a:lnTo>
                <a:lnTo>
                  <a:pt x="612" y="498"/>
                </a:lnTo>
                <a:lnTo>
                  <a:pt x="612" y="492"/>
                </a:lnTo>
                <a:lnTo>
                  <a:pt x="612" y="498"/>
                </a:lnTo>
                <a:lnTo>
                  <a:pt x="612" y="504"/>
                </a:lnTo>
                <a:lnTo>
                  <a:pt x="606" y="504"/>
                </a:lnTo>
                <a:lnTo>
                  <a:pt x="606" y="498"/>
                </a:lnTo>
                <a:lnTo>
                  <a:pt x="600" y="498"/>
                </a:lnTo>
                <a:lnTo>
                  <a:pt x="606" y="498"/>
                </a:lnTo>
                <a:lnTo>
                  <a:pt x="600" y="498"/>
                </a:lnTo>
                <a:lnTo>
                  <a:pt x="606" y="498"/>
                </a:lnTo>
                <a:lnTo>
                  <a:pt x="606" y="504"/>
                </a:lnTo>
                <a:lnTo>
                  <a:pt x="606" y="510"/>
                </a:lnTo>
                <a:lnTo>
                  <a:pt x="606" y="504"/>
                </a:lnTo>
                <a:lnTo>
                  <a:pt x="612" y="504"/>
                </a:lnTo>
                <a:lnTo>
                  <a:pt x="618" y="504"/>
                </a:lnTo>
                <a:lnTo>
                  <a:pt x="612" y="504"/>
                </a:lnTo>
                <a:lnTo>
                  <a:pt x="612" y="510"/>
                </a:lnTo>
                <a:lnTo>
                  <a:pt x="612" y="504"/>
                </a:lnTo>
                <a:lnTo>
                  <a:pt x="612" y="510"/>
                </a:lnTo>
                <a:lnTo>
                  <a:pt x="618" y="510"/>
                </a:lnTo>
                <a:lnTo>
                  <a:pt x="618" y="516"/>
                </a:lnTo>
                <a:lnTo>
                  <a:pt x="612" y="516"/>
                </a:lnTo>
                <a:lnTo>
                  <a:pt x="606" y="516"/>
                </a:lnTo>
                <a:lnTo>
                  <a:pt x="612" y="516"/>
                </a:lnTo>
                <a:lnTo>
                  <a:pt x="606" y="516"/>
                </a:lnTo>
                <a:lnTo>
                  <a:pt x="600" y="516"/>
                </a:lnTo>
                <a:lnTo>
                  <a:pt x="594" y="516"/>
                </a:lnTo>
                <a:lnTo>
                  <a:pt x="588" y="516"/>
                </a:lnTo>
                <a:lnTo>
                  <a:pt x="594" y="516"/>
                </a:lnTo>
                <a:lnTo>
                  <a:pt x="594" y="510"/>
                </a:lnTo>
                <a:lnTo>
                  <a:pt x="588" y="510"/>
                </a:lnTo>
                <a:lnTo>
                  <a:pt x="582" y="510"/>
                </a:lnTo>
                <a:lnTo>
                  <a:pt x="582" y="504"/>
                </a:lnTo>
                <a:lnTo>
                  <a:pt x="576" y="504"/>
                </a:lnTo>
                <a:lnTo>
                  <a:pt x="576" y="510"/>
                </a:lnTo>
                <a:lnTo>
                  <a:pt x="570" y="510"/>
                </a:lnTo>
                <a:lnTo>
                  <a:pt x="570" y="516"/>
                </a:lnTo>
                <a:lnTo>
                  <a:pt x="564" y="516"/>
                </a:lnTo>
                <a:lnTo>
                  <a:pt x="558" y="516"/>
                </a:lnTo>
                <a:lnTo>
                  <a:pt x="558" y="522"/>
                </a:lnTo>
                <a:lnTo>
                  <a:pt x="552" y="522"/>
                </a:lnTo>
                <a:lnTo>
                  <a:pt x="546" y="522"/>
                </a:lnTo>
                <a:lnTo>
                  <a:pt x="540" y="522"/>
                </a:lnTo>
                <a:lnTo>
                  <a:pt x="546" y="522"/>
                </a:lnTo>
                <a:lnTo>
                  <a:pt x="540" y="522"/>
                </a:lnTo>
                <a:lnTo>
                  <a:pt x="534" y="522"/>
                </a:lnTo>
                <a:lnTo>
                  <a:pt x="534" y="528"/>
                </a:lnTo>
                <a:lnTo>
                  <a:pt x="534" y="522"/>
                </a:lnTo>
                <a:lnTo>
                  <a:pt x="534" y="528"/>
                </a:lnTo>
                <a:lnTo>
                  <a:pt x="528" y="528"/>
                </a:lnTo>
                <a:lnTo>
                  <a:pt x="528" y="522"/>
                </a:lnTo>
                <a:lnTo>
                  <a:pt x="528" y="528"/>
                </a:lnTo>
                <a:lnTo>
                  <a:pt x="522" y="528"/>
                </a:lnTo>
                <a:lnTo>
                  <a:pt x="528" y="528"/>
                </a:lnTo>
                <a:lnTo>
                  <a:pt x="528" y="522"/>
                </a:lnTo>
                <a:lnTo>
                  <a:pt x="528" y="528"/>
                </a:lnTo>
                <a:lnTo>
                  <a:pt x="528" y="522"/>
                </a:lnTo>
                <a:lnTo>
                  <a:pt x="522" y="522"/>
                </a:lnTo>
                <a:lnTo>
                  <a:pt x="522" y="516"/>
                </a:lnTo>
                <a:lnTo>
                  <a:pt x="522" y="510"/>
                </a:lnTo>
                <a:lnTo>
                  <a:pt x="516" y="510"/>
                </a:lnTo>
                <a:lnTo>
                  <a:pt x="522" y="510"/>
                </a:lnTo>
                <a:lnTo>
                  <a:pt x="516" y="510"/>
                </a:lnTo>
                <a:lnTo>
                  <a:pt x="510" y="510"/>
                </a:lnTo>
                <a:lnTo>
                  <a:pt x="504" y="510"/>
                </a:lnTo>
                <a:lnTo>
                  <a:pt x="504" y="504"/>
                </a:lnTo>
                <a:lnTo>
                  <a:pt x="498" y="504"/>
                </a:lnTo>
                <a:lnTo>
                  <a:pt x="498" y="498"/>
                </a:lnTo>
                <a:lnTo>
                  <a:pt x="498" y="504"/>
                </a:lnTo>
                <a:lnTo>
                  <a:pt x="498" y="498"/>
                </a:lnTo>
                <a:lnTo>
                  <a:pt x="492" y="498"/>
                </a:lnTo>
                <a:lnTo>
                  <a:pt x="492" y="492"/>
                </a:lnTo>
                <a:lnTo>
                  <a:pt x="492" y="486"/>
                </a:lnTo>
                <a:lnTo>
                  <a:pt x="498" y="486"/>
                </a:lnTo>
                <a:lnTo>
                  <a:pt x="504" y="486"/>
                </a:lnTo>
                <a:lnTo>
                  <a:pt x="510" y="486"/>
                </a:lnTo>
                <a:lnTo>
                  <a:pt x="516" y="486"/>
                </a:lnTo>
                <a:lnTo>
                  <a:pt x="522" y="486"/>
                </a:lnTo>
                <a:lnTo>
                  <a:pt x="528" y="486"/>
                </a:lnTo>
                <a:lnTo>
                  <a:pt x="534" y="486"/>
                </a:lnTo>
                <a:lnTo>
                  <a:pt x="528" y="486"/>
                </a:lnTo>
                <a:lnTo>
                  <a:pt x="534" y="486"/>
                </a:lnTo>
                <a:lnTo>
                  <a:pt x="540" y="486"/>
                </a:lnTo>
                <a:lnTo>
                  <a:pt x="540" y="480"/>
                </a:lnTo>
                <a:lnTo>
                  <a:pt x="540" y="486"/>
                </a:lnTo>
                <a:lnTo>
                  <a:pt x="540" y="480"/>
                </a:lnTo>
                <a:lnTo>
                  <a:pt x="540" y="486"/>
                </a:lnTo>
                <a:lnTo>
                  <a:pt x="540" y="480"/>
                </a:lnTo>
                <a:lnTo>
                  <a:pt x="534" y="480"/>
                </a:lnTo>
                <a:lnTo>
                  <a:pt x="528" y="480"/>
                </a:lnTo>
                <a:lnTo>
                  <a:pt x="528" y="474"/>
                </a:lnTo>
                <a:lnTo>
                  <a:pt x="522" y="474"/>
                </a:lnTo>
                <a:lnTo>
                  <a:pt x="516" y="474"/>
                </a:lnTo>
                <a:lnTo>
                  <a:pt x="510" y="474"/>
                </a:lnTo>
                <a:lnTo>
                  <a:pt x="510" y="480"/>
                </a:lnTo>
                <a:lnTo>
                  <a:pt x="510" y="474"/>
                </a:lnTo>
                <a:lnTo>
                  <a:pt x="510" y="480"/>
                </a:lnTo>
                <a:lnTo>
                  <a:pt x="510" y="474"/>
                </a:lnTo>
                <a:lnTo>
                  <a:pt x="510" y="480"/>
                </a:lnTo>
                <a:lnTo>
                  <a:pt x="510" y="474"/>
                </a:lnTo>
                <a:lnTo>
                  <a:pt x="510" y="480"/>
                </a:lnTo>
                <a:lnTo>
                  <a:pt x="504" y="480"/>
                </a:lnTo>
                <a:lnTo>
                  <a:pt x="504" y="474"/>
                </a:lnTo>
                <a:lnTo>
                  <a:pt x="504" y="480"/>
                </a:lnTo>
                <a:lnTo>
                  <a:pt x="504" y="474"/>
                </a:lnTo>
                <a:lnTo>
                  <a:pt x="504" y="480"/>
                </a:lnTo>
                <a:lnTo>
                  <a:pt x="504" y="474"/>
                </a:lnTo>
                <a:lnTo>
                  <a:pt x="498" y="474"/>
                </a:lnTo>
                <a:lnTo>
                  <a:pt x="498" y="480"/>
                </a:lnTo>
                <a:lnTo>
                  <a:pt x="498" y="474"/>
                </a:lnTo>
                <a:lnTo>
                  <a:pt x="492" y="474"/>
                </a:lnTo>
                <a:lnTo>
                  <a:pt x="492" y="480"/>
                </a:lnTo>
                <a:lnTo>
                  <a:pt x="492" y="474"/>
                </a:lnTo>
                <a:lnTo>
                  <a:pt x="492" y="480"/>
                </a:lnTo>
                <a:lnTo>
                  <a:pt x="492" y="474"/>
                </a:lnTo>
                <a:lnTo>
                  <a:pt x="492" y="480"/>
                </a:lnTo>
                <a:lnTo>
                  <a:pt x="492" y="474"/>
                </a:lnTo>
                <a:lnTo>
                  <a:pt x="492" y="480"/>
                </a:lnTo>
                <a:lnTo>
                  <a:pt x="492" y="474"/>
                </a:lnTo>
                <a:lnTo>
                  <a:pt x="486" y="474"/>
                </a:lnTo>
                <a:lnTo>
                  <a:pt x="486" y="468"/>
                </a:lnTo>
                <a:lnTo>
                  <a:pt x="486" y="462"/>
                </a:lnTo>
                <a:lnTo>
                  <a:pt x="492" y="462"/>
                </a:lnTo>
                <a:lnTo>
                  <a:pt x="498" y="462"/>
                </a:lnTo>
                <a:lnTo>
                  <a:pt x="498" y="456"/>
                </a:lnTo>
                <a:lnTo>
                  <a:pt x="504" y="456"/>
                </a:lnTo>
                <a:lnTo>
                  <a:pt x="510" y="456"/>
                </a:lnTo>
                <a:lnTo>
                  <a:pt x="504" y="456"/>
                </a:lnTo>
                <a:lnTo>
                  <a:pt x="510" y="456"/>
                </a:lnTo>
                <a:lnTo>
                  <a:pt x="504" y="456"/>
                </a:lnTo>
                <a:lnTo>
                  <a:pt x="498" y="456"/>
                </a:lnTo>
                <a:lnTo>
                  <a:pt x="492" y="456"/>
                </a:lnTo>
                <a:lnTo>
                  <a:pt x="486" y="456"/>
                </a:lnTo>
                <a:lnTo>
                  <a:pt x="492" y="456"/>
                </a:lnTo>
                <a:lnTo>
                  <a:pt x="486" y="456"/>
                </a:lnTo>
                <a:lnTo>
                  <a:pt x="492" y="456"/>
                </a:lnTo>
                <a:lnTo>
                  <a:pt x="486" y="456"/>
                </a:lnTo>
                <a:lnTo>
                  <a:pt x="492" y="456"/>
                </a:lnTo>
                <a:lnTo>
                  <a:pt x="492" y="450"/>
                </a:lnTo>
                <a:lnTo>
                  <a:pt x="492" y="456"/>
                </a:lnTo>
                <a:lnTo>
                  <a:pt x="486" y="456"/>
                </a:lnTo>
                <a:lnTo>
                  <a:pt x="486" y="450"/>
                </a:lnTo>
                <a:lnTo>
                  <a:pt x="492" y="450"/>
                </a:lnTo>
                <a:lnTo>
                  <a:pt x="486" y="450"/>
                </a:lnTo>
                <a:lnTo>
                  <a:pt x="486" y="456"/>
                </a:lnTo>
                <a:lnTo>
                  <a:pt x="486" y="450"/>
                </a:lnTo>
                <a:lnTo>
                  <a:pt x="480" y="450"/>
                </a:lnTo>
                <a:lnTo>
                  <a:pt x="480" y="444"/>
                </a:lnTo>
                <a:lnTo>
                  <a:pt x="480" y="438"/>
                </a:lnTo>
                <a:lnTo>
                  <a:pt x="486" y="438"/>
                </a:lnTo>
                <a:lnTo>
                  <a:pt x="486" y="432"/>
                </a:lnTo>
                <a:lnTo>
                  <a:pt x="480" y="432"/>
                </a:lnTo>
                <a:lnTo>
                  <a:pt x="486" y="432"/>
                </a:lnTo>
                <a:lnTo>
                  <a:pt x="486" y="426"/>
                </a:lnTo>
                <a:lnTo>
                  <a:pt x="486" y="420"/>
                </a:lnTo>
                <a:lnTo>
                  <a:pt x="492" y="420"/>
                </a:lnTo>
                <a:lnTo>
                  <a:pt x="492" y="414"/>
                </a:lnTo>
                <a:lnTo>
                  <a:pt x="498" y="414"/>
                </a:lnTo>
                <a:lnTo>
                  <a:pt x="504" y="414"/>
                </a:lnTo>
                <a:lnTo>
                  <a:pt x="504" y="408"/>
                </a:lnTo>
                <a:lnTo>
                  <a:pt x="510" y="408"/>
                </a:lnTo>
                <a:lnTo>
                  <a:pt x="516" y="408"/>
                </a:lnTo>
                <a:lnTo>
                  <a:pt x="522" y="408"/>
                </a:lnTo>
                <a:lnTo>
                  <a:pt x="522" y="414"/>
                </a:lnTo>
                <a:lnTo>
                  <a:pt x="516" y="414"/>
                </a:lnTo>
                <a:lnTo>
                  <a:pt x="516" y="420"/>
                </a:lnTo>
                <a:lnTo>
                  <a:pt x="522" y="420"/>
                </a:lnTo>
                <a:lnTo>
                  <a:pt x="516" y="420"/>
                </a:lnTo>
                <a:lnTo>
                  <a:pt x="522" y="420"/>
                </a:lnTo>
                <a:lnTo>
                  <a:pt x="516" y="420"/>
                </a:lnTo>
                <a:lnTo>
                  <a:pt x="516" y="426"/>
                </a:lnTo>
                <a:lnTo>
                  <a:pt x="522" y="426"/>
                </a:lnTo>
                <a:lnTo>
                  <a:pt x="522" y="420"/>
                </a:lnTo>
                <a:lnTo>
                  <a:pt x="522" y="414"/>
                </a:lnTo>
                <a:lnTo>
                  <a:pt x="528" y="414"/>
                </a:lnTo>
                <a:lnTo>
                  <a:pt x="534" y="420"/>
                </a:lnTo>
                <a:lnTo>
                  <a:pt x="540" y="420"/>
                </a:lnTo>
                <a:lnTo>
                  <a:pt x="540" y="426"/>
                </a:lnTo>
                <a:lnTo>
                  <a:pt x="540" y="432"/>
                </a:lnTo>
                <a:lnTo>
                  <a:pt x="534" y="432"/>
                </a:lnTo>
                <a:lnTo>
                  <a:pt x="540" y="432"/>
                </a:lnTo>
                <a:lnTo>
                  <a:pt x="534" y="432"/>
                </a:lnTo>
                <a:lnTo>
                  <a:pt x="540" y="432"/>
                </a:lnTo>
                <a:lnTo>
                  <a:pt x="540" y="438"/>
                </a:lnTo>
                <a:lnTo>
                  <a:pt x="540" y="432"/>
                </a:lnTo>
                <a:lnTo>
                  <a:pt x="546" y="432"/>
                </a:lnTo>
                <a:lnTo>
                  <a:pt x="546" y="426"/>
                </a:lnTo>
                <a:lnTo>
                  <a:pt x="552" y="426"/>
                </a:lnTo>
                <a:lnTo>
                  <a:pt x="552" y="432"/>
                </a:lnTo>
                <a:close/>
                <a:moveTo>
                  <a:pt x="462" y="372"/>
                </a:moveTo>
                <a:lnTo>
                  <a:pt x="468" y="378"/>
                </a:lnTo>
                <a:lnTo>
                  <a:pt x="474" y="378"/>
                </a:lnTo>
                <a:lnTo>
                  <a:pt x="474" y="384"/>
                </a:lnTo>
                <a:lnTo>
                  <a:pt x="480" y="384"/>
                </a:lnTo>
                <a:lnTo>
                  <a:pt x="480" y="390"/>
                </a:lnTo>
                <a:lnTo>
                  <a:pt x="480" y="384"/>
                </a:lnTo>
                <a:lnTo>
                  <a:pt x="480" y="378"/>
                </a:lnTo>
                <a:lnTo>
                  <a:pt x="486" y="378"/>
                </a:lnTo>
                <a:lnTo>
                  <a:pt x="492" y="378"/>
                </a:lnTo>
                <a:lnTo>
                  <a:pt x="492" y="384"/>
                </a:lnTo>
                <a:lnTo>
                  <a:pt x="498" y="384"/>
                </a:lnTo>
                <a:lnTo>
                  <a:pt x="498" y="390"/>
                </a:lnTo>
                <a:lnTo>
                  <a:pt x="504" y="390"/>
                </a:lnTo>
                <a:lnTo>
                  <a:pt x="504" y="396"/>
                </a:lnTo>
                <a:lnTo>
                  <a:pt x="510" y="402"/>
                </a:lnTo>
                <a:lnTo>
                  <a:pt x="504" y="402"/>
                </a:lnTo>
                <a:lnTo>
                  <a:pt x="504" y="408"/>
                </a:lnTo>
                <a:lnTo>
                  <a:pt x="498" y="408"/>
                </a:lnTo>
                <a:lnTo>
                  <a:pt x="498" y="414"/>
                </a:lnTo>
                <a:lnTo>
                  <a:pt x="492" y="414"/>
                </a:lnTo>
                <a:lnTo>
                  <a:pt x="486" y="414"/>
                </a:lnTo>
                <a:lnTo>
                  <a:pt x="486" y="420"/>
                </a:lnTo>
                <a:lnTo>
                  <a:pt x="480" y="420"/>
                </a:lnTo>
                <a:lnTo>
                  <a:pt x="480" y="426"/>
                </a:lnTo>
                <a:lnTo>
                  <a:pt x="480" y="432"/>
                </a:lnTo>
                <a:lnTo>
                  <a:pt x="474" y="432"/>
                </a:lnTo>
                <a:lnTo>
                  <a:pt x="474" y="438"/>
                </a:lnTo>
                <a:lnTo>
                  <a:pt x="468" y="438"/>
                </a:lnTo>
                <a:lnTo>
                  <a:pt x="468" y="444"/>
                </a:lnTo>
                <a:lnTo>
                  <a:pt x="468" y="450"/>
                </a:lnTo>
                <a:lnTo>
                  <a:pt x="468" y="456"/>
                </a:lnTo>
                <a:lnTo>
                  <a:pt x="462" y="456"/>
                </a:lnTo>
                <a:lnTo>
                  <a:pt x="456" y="456"/>
                </a:lnTo>
                <a:lnTo>
                  <a:pt x="456" y="462"/>
                </a:lnTo>
                <a:lnTo>
                  <a:pt x="450" y="462"/>
                </a:lnTo>
                <a:lnTo>
                  <a:pt x="450" y="468"/>
                </a:lnTo>
                <a:lnTo>
                  <a:pt x="444" y="468"/>
                </a:lnTo>
                <a:lnTo>
                  <a:pt x="444" y="462"/>
                </a:lnTo>
                <a:lnTo>
                  <a:pt x="444" y="456"/>
                </a:lnTo>
                <a:lnTo>
                  <a:pt x="438" y="456"/>
                </a:lnTo>
                <a:lnTo>
                  <a:pt x="438" y="450"/>
                </a:lnTo>
                <a:lnTo>
                  <a:pt x="432" y="450"/>
                </a:lnTo>
                <a:lnTo>
                  <a:pt x="432" y="444"/>
                </a:lnTo>
                <a:lnTo>
                  <a:pt x="426" y="444"/>
                </a:lnTo>
                <a:lnTo>
                  <a:pt x="432" y="444"/>
                </a:lnTo>
                <a:lnTo>
                  <a:pt x="426" y="444"/>
                </a:lnTo>
                <a:lnTo>
                  <a:pt x="426" y="438"/>
                </a:lnTo>
                <a:lnTo>
                  <a:pt x="426" y="432"/>
                </a:lnTo>
                <a:lnTo>
                  <a:pt x="432" y="432"/>
                </a:lnTo>
                <a:lnTo>
                  <a:pt x="426" y="432"/>
                </a:lnTo>
                <a:lnTo>
                  <a:pt x="432" y="432"/>
                </a:lnTo>
                <a:lnTo>
                  <a:pt x="432" y="426"/>
                </a:lnTo>
                <a:lnTo>
                  <a:pt x="432" y="420"/>
                </a:lnTo>
                <a:lnTo>
                  <a:pt x="438" y="420"/>
                </a:lnTo>
                <a:lnTo>
                  <a:pt x="438" y="414"/>
                </a:lnTo>
                <a:lnTo>
                  <a:pt x="432" y="414"/>
                </a:lnTo>
                <a:lnTo>
                  <a:pt x="432" y="408"/>
                </a:lnTo>
                <a:lnTo>
                  <a:pt x="438" y="408"/>
                </a:lnTo>
                <a:lnTo>
                  <a:pt x="432" y="408"/>
                </a:lnTo>
                <a:lnTo>
                  <a:pt x="438" y="408"/>
                </a:lnTo>
                <a:lnTo>
                  <a:pt x="438" y="402"/>
                </a:lnTo>
                <a:lnTo>
                  <a:pt x="438" y="396"/>
                </a:lnTo>
                <a:lnTo>
                  <a:pt x="444" y="396"/>
                </a:lnTo>
                <a:lnTo>
                  <a:pt x="438" y="396"/>
                </a:lnTo>
                <a:lnTo>
                  <a:pt x="444" y="396"/>
                </a:lnTo>
                <a:lnTo>
                  <a:pt x="438" y="396"/>
                </a:lnTo>
                <a:lnTo>
                  <a:pt x="438" y="390"/>
                </a:lnTo>
                <a:lnTo>
                  <a:pt x="438" y="384"/>
                </a:lnTo>
                <a:lnTo>
                  <a:pt x="432" y="378"/>
                </a:lnTo>
                <a:lnTo>
                  <a:pt x="438" y="378"/>
                </a:lnTo>
                <a:lnTo>
                  <a:pt x="432" y="378"/>
                </a:lnTo>
                <a:lnTo>
                  <a:pt x="438" y="378"/>
                </a:lnTo>
                <a:lnTo>
                  <a:pt x="444" y="378"/>
                </a:lnTo>
                <a:lnTo>
                  <a:pt x="444" y="372"/>
                </a:lnTo>
                <a:lnTo>
                  <a:pt x="450" y="372"/>
                </a:lnTo>
                <a:lnTo>
                  <a:pt x="456" y="372"/>
                </a:lnTo>
                <a:lnTo>
                  <a:pt x="462" y="372"/>
                </a:lnTo>
                <a:close/>
                <a:moveTo>
                  <a:pt x="684" y="102"/>
                </a:moveTo>
                <a:lnTo>
                  <a:pt x="684" y="108"/>
                </a:lnTo>
                <a:lnTo>
                  <a:pt x="690" y="108"/>
                </a:lnTo>
                <a:lnTo>
                  <a:pt x="696" y="114"/>
                </a:lnTo>
                <a:lnTo>
                  <a:pt x="696" y="120"/>
                </a:lnTo>
                <a:lnTo>
                  <a:pt x="696" y="126"/>
                </a:lnTo>
                <a:lnTo>
                  <a:pt x="702" y="126"/>
                </a:lnTo>
                <a:lnTo>
                  <a:pt x="702" y="132"/>
                </a:lnTo>
                <a:lnTo>
                  <a:pt x="702" y="138"/>
                </a:lnTo>
                <a:lnTo>
                  <a:pt x="708" y="138"/>
                </a:lnTo>
                <a:lnTo>
                  <a:pt x="708" y="144"/>
                </a:lnTo>
                <a:lnTo>
                  <a:pt x="702" y="144"/>
                </a:lnTo>
                <a:lnTo>
                  <a:pt x="708" y="144"/>
                </a:lnTo>
                <a:lnTo>
                  <a:pt x="702" y="144"/>
                </a:lnTo>
                <a:lnTo>
                  <a:pt x="708" y="144"/>
                </a:lnTo>
                <a:lnTo>
                  <a:pt x="708" y="150"/>
                </a:lnTo>
                <a:lnTo>
                  <a:pt x="714" y="150"/>
                </a:lnTo>
                <a:lnTo>
                  <a:pt x="714" y="144"/>
                </a:lnTo>
                <a:lnTo>
                  <a:pt x="714" y="150"/>
                </a:lnTo>
                <a:lnTo>
                  <a:pt x="720" y="150"/>
                </a:lnTo>
                <a:lnTo>
                  <a:pt x="714" y="150"/>
                </a:lnTo>
                <a:lnTo>
                  <a:pt x="720" y="150"/>
                </a:lnTo>
                <a:lnTo>
                  <a:pt x="720" y="156"/>
                </a:lnTo>
                <a:lnTo>
                  <a:pt x="714" y="156"/>
                </a:lnTo>
                <a:lnTo>
                  <a:pt x="714" y="162"/>
                </a:lnTo>
                <a:lnTo>
                  <a:pt x="720" y="162"/>
                </a:lnTo>
                <a:lnTo>
                  <a:pt x="720" y="168"/>
                </a:lnTo>
                <a:lnTo>
                  <a:pt x="726" y="168"/>
                </a:lnTo>
                <a:lnTo>
                  <a:pt x="720" y="168"/>
                </a:lnTo>
                <a:lnTo>
                  <a:pt x="726" y="168"/>
                </a:lnTo>
                <a:lnTo>
                  <a:pt x="720" y="162"/>
                </a:lnTo>
                <a:lnTo>
                  <a:pt x="726" y="162"/>
                </a:lnTo>
                <a:lnTo>
                  <a:pt x="720" y="162"/>
                </a:lnTo>
                <a:lnTo>
                  <a:pt x="726" y="168"/>
                </a:lnTo>
                <a:lnTo>
                  <a:pt x="726" y="162"/>
                </a:lnTo>
                <a:lnTo>
                  <a:pt x="720" y="162"/>
                </a:lnTo>
                <a:lnTo>
                  <a:pt x="726" y="162"/>
                </a:lnTo>
                <a:lnTo>
                  <a:pt x="720" y="162"/>
                </a:lnTo>
                <a:lnTo>
                  <a:pt x="726" y="162"/>
                </a:lnTo>
                <a:lnTo>
                  <a:pt x="720" y="162"/>
                </a:lnTo>
                <a:lnTo>
                  <a:pt x="720" y="156"/>
                </a:lnTo>
                <a:lnTo>
                  <a:pt x="720" y="150"/>
                </a:lnTo>
                <a:lnTo>
                  <a:pt x="726" y="150"/>
                </a:lnTo>
                <a:lnTo>
                  <a:pt x="726" y="156"/>
                </a:lnTo>
                <a:lnTo>
                  <a:pt x="732" y="156"/>
                </a:lnTo>
                <a:lnTo>
                  <a:pt x="726" y="156"/>
                </a:lnTo>
                <a:lnTo>
                  <a:pt x="732" y="156"/>
                </a:lnTo>
                <a:lnTo>
                  <a:pt x="732" y="162"/>
                </a:lnTo>
                <a:lnTo>
                  <a:pt x="726" y="162"/>
                </a:lnTo>
                <a:lnTo>
                  <a:pt x="732" y="162"/>
                </a:lnTo>
                <a:lnTo>
                  <a:pt x="726" y="162"/>
                </a:lnTo>
                <a:lnTo>
                  <a:pt x="726" y="168"/>
                </a:lnTo>
                <a:lnTo>
                  <a:pt x="726" y="162"/>
                </a:lnTo>
                <a:lnTo>
                  <a:pt x="726" y="168"/>
                </a:lnTo>
                <a:lnTo>
                  <a:pt x="732" y="168"/>
                </a:lnTo>
                <a:lnTo>
                  <a:pt x="732" y="174"/>
                </a:lnTo>
                <a:lnTo>
                  <a:pt x="732" y="180"/>
                </a:lnTo>
                <a:lnTo>
                  <a:pt x="732" y="186"/>
                </a:lnTo>
                <a:lnTo>
                  <a:pt x="732" y="192"/>
                </a:lnTo>
                <a:lnTo>
                  <a:pt x="732" y="186"/>
                </a:lnTo>
                <a:lnTo>
                  <a:pt x="738" y="192"/>
                </a:lnTo>
                <a:lnTo>
                  <a:pt x="738" y="186"/>
                </a:lnTo>
                <a:lnTo>
                  <a:pt x="744" y="186"/>
                </a:lnTo>
                <a:lnTo>
                  <a:pt x="744" y="192"/>
                </a:lnTo>
                <a:lnTo>
                  <a:pt x="744" y="186"/>
                </a:lnTo>
                <a:lnTo>
                  <a:pt x="744" y="192"/>
                </a:lnTo>
                <a:lnTo>
                  <a:pt x="750" y="192"/>
                </a:lnTo>
                <a:lnTo>
                  <a:pt x="750" y="198"/>
                </a:lnTo>
                <a:lnTo>
                  <a:pt x="750" y="204"/>
                </a:lnTo>
                <a:lnTo>
                  <a:pt x="750" y="210"/>
                </a:lnTo>
                <a:lnTo>
                  <a:pt x="750" y="204"/>
                </a:lnTo>
                <a:lnTo>
                  <a:pt x="744" y="204"/>
                </a:lnTo>
                <a:lnTo>
                  <a:pt x="744" y="210"/>
                </a:lnTo>
                <a:lnTo>
                  <a:pt x="738" y="210"/>
                </a:lnTo>
                <a:lnTo>
                  <a:pt x="738" y="216"/>
                </a:lnTo>
                <a:lnTo>
                  <a:pt x="732" y="216"/>
                </a:lnTo>
                <a:lnTo>
                  <a:pt x="732" y="222"/>
                </a:lnTo>
                <a:lnTo>
                  <a:pt x="732" y="228"/>
                </a:lnTo>
                <a:lnTo>
                  <a:pt x="726" y="228"/>
                </a:lnTo>
                <a:lnTo>
                  <a:pt x="726" y="222"/>
                </a:lnTo>
                <a:lnTo>
                  <a:pt x="726" y="216"/>
                </a:lnTo>
                <a:lnTo>
                  <a:pt x="726" y="222"/>
                </a:lnTo>
                <a:lnTo>
                  <a:pt x="726" y="228"/>
                </a:lnTo>
                <a:lnTo>
                  <a:pt x="726" y="234"/>
                </a:lnTo>
                <a:lnTo>
                  <a:pt x="726" y="240"/>
                </a:lnTo>
                <a:lnTo>
                  <a:pt x="726" y="234"/>
                </a:lnTo>
                <a:lnTo>
                  <a:pt x="720" y="234"/>
                </a:lnTo>
                <a:lnTo>
                  <a:pt x="720" y="228"/>
                </a:lnTo>
                <a:lnTo>
                  <a:pt x="720" y="234"/>
                </a:lnTo>
                <a:lnTo>
                  <a:pt x="720" y="228"/>
                </a:lnTo>
                <a:lnTo>
                  <a:pt x="720" y="234"/>
                </a:lnTo>
                <a:lnTo>
                  <a:pt x="720" y="240"/>
                </a:lnTo>
                <a:lnTo>
                  <a:pt x="720" y="246"/>
                </a:lnTo>
                <a:lnTo>
                  <a:pt x="720" y="252"/>
                </a:lnTo>
                <a:lnTo>
                  <a:pt x="720" y="246"/>
                </a:lnTo>
                <a:lnTo>
                  <a:pt x="714" y="246"/>
                </a:lnTo>
                <a:lnTo>
                  <a:pt x="714" y="240"/>
                </a:lnTo>
                <a:lnTo>
                  <a:pt x="714" y="234"/>
                </a:lnTo>
                <a:lnTo>
                  <a:pt x="708" y="234"/>
                </a:lnTo>
                <a:lnTo>
                  <a:pt x="714" y="234"/>
                </a:lnTo>
                <a:lnTo>
                  <a:pt x="708" y="234"/>
                </a:lnTo>
                <a:lnTo>
                  <a:pt x="708" y="228"/>
                </a:lnTo>
                <a:lnTo>
                  <a:pt x="708" y="234"/>
                </a:lnTo>
                <a:lnTo>
                  <a:pt x="708" y="240"/>
                </a:lnTo>
                <a:lnTo>
                  <a:pt x="714" y="240"/>
                </a:lnTo>
                <a:lnTo>
                  <a:pt x="714" y="246"/>
                </a:lnTo>
                <a:lnTo>
                  <a:pt x="714" y="252"/>
                </a:lnTo>
                <a:lnTo>
                  <a:pt x="714" y="246"/>
                </a:lnTo>
                <a:lnTo>
                  <a:pt x="708" y="246"/>
                </a:lnTo>
                <a:lnTo>
                  <a:pt x="708" y="240"/>
                </a:lnTo>
                <a:lnTo>
                  <a:pt x="708" y="246"/>
                </a:lnTo>
                <a:lnTo>
                  <a:pt x="708" y="252"/>
                </a:lnTo>
                <a:lnTo>
                  <a:pt x="702" y="252"/>
                </a:lnTo>
                <a:lnTo>
                  <a:pt x="702" y="246"/>
                </a:lnTo>
                <a:lnTo>
                  <a:pt x="696" y="246"/>
                </a:lnTo>
                <a:lnTo>
                  <a:pt x="690" y="246"/>
                </a:lnTo>
                <a:lnTo>
                  <a:pt x="690" y="240"/>
                </a:lnTo>
                <a:lnTo>
                  <a:pt x="684" y="240"/>
                </a:lnTo>
                <a:lnTo>
                  <a:pt x="684" y="234"/>
                </a:lnTo>
                <a:lnTo>
                  <a:pt x="690" y="234"/>
                </a:lnTo>
                <a:lnTo>
                  <a:pt x="696" y="234"/>
                </a:lnTo>
                <a:lnTo>
                  <a:pt x="690" y="234"/>
                </a:lnTo>
                <a:lnTo>
                  <a:pt x="690" y="228"/>
                </a:lnTo>
                <a:lnTo>
                  <a:pt x="684" y="228"/>
                </a:lnTo>
                <a:lnTo>
                  <a:pt x="684" y="234"/>
                </a:lnTo>
                <a:lnTo>
                  <a:pt x="684" y="228"/>
                </a:lnTo>
                <a:lnTo>
                  <a:pt x="678" y="228"/>
                </a:lnTo>
                <a:lnTo>
                  <a:pt x="678" y="222"/>
                </a:lnTo>
                <a:lnTo>
                  <a:pt x="684" y="222"/>
                </a:lnTo>
                <a:lnTo>
                  <a:pt x="684" y="228"/>
                </a:lnTo>
                <a:lnTo>
                  <a:pt x="684" y="222"/>
                </a:lnTo>
                <a:lnTo>
                  <a:pt x="678" y="222"/>
                </a:lnTo>
                <a:lnTo>
                  <a:pt x="678" y="216"/>
                </a:lnTo>
                <a:lnTo>
                  <a:pt x="678" y="210"/>
                </a:lnTo>
                <a:lnTo>
                  <a:pt x="684" y="210"/>
                </a:lnTo>
                <a:lnTo>
                  <a:pt x="690" y="210"/>
                </a:lnTo>
                <a:lnTo>
                  <a:pt x="696" y="210"/>
                </a:lnTo>
                <a:lnTo>
                  <a:pt x="696" y="204"/>
                </a:lnTo>
                <a:lnTo>
                  <a:pt x="702" y="204"/>
                </a:lnTo>
                <a:lnTo>
                  <a:pt x="696" y="204"/>
                </a:lnTo>
                <a:lnTo>
                  <a:pt x="690" y="204"/>
                </a:lnTo>
                <a:lnTo>
                  <a:pt x="696" y="204"/>
                </a:lnTo>
                <a:lnTo>
                  <a:pt x="690" y="204"/>
                </a:lnTo>
                <a:lnTo>
                  <a:pt x="696" y="204"/>
                </a:lnTo>
                <a:lnTo>
                  <a:pt x="696" y="198"/>
                </a:lnTo>
                <a:lnTo>
                  <a:pt x="690" y="198"/>
                </a:lnTo>
                <a:lnTo>
                  <a:pt x="684" y="198"/>
                </a:lnTo>
                <a:lnTo>
                  <a:pt x="684" y="192"/>
                </a:lnTo>
                <a:lnTo>
                  <a:pt x="684" y="198"/>
                </a:lnTo>
                <a:lnTo>
                  <a:pt x="684" y="204"/>
                </a:lnTo>
                <a:lnTo>
                  <a:pt x="678" y="204"/>
                </a:lnTo>
                <a:lnTo>
                  <a:pt x="678" y="198"/>
                </a:lnTo>
                <a:lnTo>
                  <a:pt x="672" y="198"/>
                </a:lnTo>
                <a:lnTo>
                  <a:pt x="678" y="198"/>
                </a:lnTo>
                <a:lnTo>
                  <a:pt x="672" y="198"/>
                </a:lnTo>
                <a:lnTo>
                  <a:pt x="672" y="204"/>
                </a:lnTo>
                <a:lnTo>
                  <a:pt x="666" y="204"/>
                </a:lnTo>
                <a:lnTo>
                  <a:pt x="666" y="198"/>
                </a:lnTo>
                <a:lnTo>
                  <a:pt x="666" y="204"/>
                </a:lnTo>
                <a:lnTo>
                  <a:pt x="672" y="198"/>
                </a:lnTo>
                <a:lnTo>
                  <a:pt x="666" y="198"/>
                </a:lnTo>
                <a:lnTo>
                  <a:pt x="672" y="198"/>
                </a:lnTo>
                <a:lnTo>
                  <a:pt x="666" y="198"/>
                </a:lnTo>
                <a:lnTo>
                  <a:pt x="666" y="192"/>
                </a:lnTo>
                <a:lnTo>
                  <a:pt x="672" y="192"/>
                </a:lnTo>
                <a:lnTo>
                  <a:pt x="672" y="186"/>
                </a:lnTo>
                <a:lnTo>
                  <a:pt x="678" y="186"/>
                </a:lnTo>
                <a:lnTo>
                  <a:pt x="672" y="180"/>
                </a:lnTo>
                <a:lnTo>
                  <a:pt x="672" y="186"/>
                </a:lnTo>
                <a:lnTo>
                  <a:pt x="666" y="186"/>
                </a:lnTo>
                <a:lnTo>
                  <a:pt x="660" y="186"/>
                </a:lnTo>
                <a:lnTo>
                  <a:pt x="660" y="180"/>
                </a:lnTo>
                <a:lnTo>
                  <a:pt x="660" y="186"/>
                </a:lnTo>
                <a:lnTo>
                  <a:pt x="660" y="180"/>
                </a:lnTo>
                <a:lnTo>
                  <a:pt x="660" y="174"/>
                </a:lnTo>
                <a:lnTo>
                  <a:pt x="660" y="168"/>
                </a:lnTo>
                <a:lnTo>
                  <a:pt x="654" y="168"/>
                </a:lnTo>
                <a:lnTo>
                  <a:pt x="660" y="168"/>
                </a:lnTo>
                <a:lnTo>
                  <a:pt x="654" y="168"/>
                </a:lnTo>
                <a:lnTo>
                  <a:pt x="654" y="162"/>
                </a:lnTo>
                <a:lnTo>
                  <a:pt x="660" y="162"/>
                </a:lnTo>
                <a:lnTo>
                  <a:pt x="660" y="168"/>
                </a:lnTo>
                <a:lnTo>
                  <a:pt x="666" y="168"/>
                </a:lnTo>
                <a:lnTo>
                  <a:pt x="672" y="168"/>
                </a:lnTo>
                <a:lnTo>
                  <a:pt x="672" y="174"/>
                </a:lnTo>
                <a:lnTo>
                  <a:pt x="678" y="174"/>
                </a:lnTo>
                <a:lnTo>
                  <a:pt x="672" y="168"/>
                </a:lnTo>
                <a:lnTo>
                  <a:pt x="672" y="162"/>
                </a:lnTo>
                <a:lnTo>
                  <a:pt x="678" y="162"/>
                </a:lnTo>
                <a:lnTo>
                  <a:pt x="672" y="162"/>
                </a:lnTo>
                <a:lnTo>
                  <a:pt x="672" y="168"/>
                </a:lnTo>
                <a:lnTo>
                  <a:pt x="666" y="168"/>
                </a:lnTo>
                <a:lnTo>
                  <a:pt x="666" y="162"/>
                </a:lnTo>
                <a:lnTo>
                  <a:pt x="660" y="162"/>
                </a:lnTo>
                <a:lnTo>
                  <a:pt x="660" y="156"/>
                </a:lnTo>
                <a:lnTo>
                  <a:pt x="660" y="162"/>
                </a:lnTo>
                <a:lnTo>
                  <a:pt x="660" y="156"/>
                </a:lnTo>
                <a:lnTo>
                  <a:pt x="654" y="156"/>
                </a:lnTo>
                <a:lnTo>
                  <a:pt x="660" y="156"/>
                </a:lnTo>
                <a:lnTo>
                  <a:pt x="666" y="156"/>
                </a:lnTo>
                <a:lnTo>
                  <a:pt x="666" y="150"/>
                </a:lnTo>
                <a:lnTo>
                  <a:pt x="660" y="150"/>
                </a:lnTo>
                <a:lnTo>
                  <a:pt x="666" y="150"/>
                </a:lnTo>
                <a:lnTo>
                  <a:pt x="666" y="144"/>
                </a:lnTo>
                <a:lnTo>
                  <a:pt x="660" y="144"/>
                </a:lnTo>
                <a:lnTo>
                  <a:pt x="666" y="144"/>
                </a:lnTo>
                <a:lnTo>
                  <a:pt x="660" y="144"/>
                </a:lnTo>
                <a:lnTo>
                  <a:pt x="666" y="144"/>
                </a:lnTo>
                <a:lnTo>
                  <a:pt x="660" y="144"/>
                </a:lnTo>
                <a:lnTo>
                  <a:pt x="666" y="144"/>
                </a:lnTo>
                <a:lnTo>
                  <a:pt x="672" y="144"/>
                </a:lnTo>
                <a:lnTo>
                  <a:pt x="678" y="144"/>
                </a:lnTo>
                <a:lnTo>
                  <a:pt x="672" y="144"/>
                </a:lnTo>
                <a:lnTo>
                  <a:pt x="672" y="138"/>
                </a:lnTo>
                <a:lnTo>
                  <a:pt x="678" y="138"/>
                </a:lnTo>
                <a:lnTo>
                  <a:pt x="672" y="138"/>
                </a:lnTo>
                <a:lnTo>
                  <a:pt x="672" y="132"/>
                </a:lnTo>
                <a:lnTo>
                  <a:pt x="666" y="132"/>
                </a:lnTo>
                <a:lnTo>
                  <a:pt x="672" y="132"/>
                </a:lnTo>
                <a:lnTo>
                  <a:pt x="672" y="126"/>
                </a:lnTo>
                <a:lnTo>
                  <a:pt x="666" y="126"/>
                </a:lnTo>
                <a:lnTo>
                  <a:pt x="666" y="120"/>
                </a:lnTo>
                <a:lnTo>
                  <a:pt x="672" y="120"/>
                </a:lnTo>
                <a:lnTo>
                  <a:pt x="672" y="126"/>
                </a:lnTo>
                <a:lnTo>
                  <a:pt x="678" y="126"/>
                </a:lnTo>
                <a:lnTo>
                  <a:pt x="678" y="120"/>
                </a:lnTo>
                <a:lnTo>
                  <a:pt x="678" y="114"/>
                </a:lnTo>
                <a:lnTo>
                  <a:pt x="678" y="120"/>
                </a:lnTo>
                <a:lnTo>
                  <a:pt x="684" y="120"/>
                </a:lnTo>
                <a:lnTo>
                  <a:pt x="684" y="114"/>
                </a:lnTo>
                <a:lnTo>
                  <a:pt x="678" y="114"/>
                </a:lnTo>
                <a:lnTo>
                  <a:pt x="678" y="108"/>
                </a:lnTo>
                <a:lnTo>
                  <a:pt x="678" y="102"/>
                </a:lnTo>
                <a:lnTo>
                  <a:pt x="684" y="108"/>
                </a:lnTo>
                <a:lnTo>
                  <a:pt x="684" y="102"/>
                </a:lnTo>
                <a:close/>
                <a:moveTo>
                  <a:pt x="666" y="288"/>
                </a:moveTo>
                <a:lnTo>
                  <a:pt x="666" y="294"/>
                </a:lnTo>
                <a:lnTo>
                  <a:pt x="672" y="294"/>
                </a:lnTo>
                <a:lnTo>
                  <a:pt x="678" y="294"/>
                </a:lnTo>
                <a:lnTo>
                  <a:pt x="684" y="294"/>
                </a:lnTo>
                <a:lnTo>
                  <a:pt x="684" y="300"/>
                </a:lnTo>
                <a:lnTo>
                  <a:pt x="684" y="306"/>
                </a:lnTo>
                <a:lnTo>
                  <a:pt x="684" y="312"/>
                </a:lnTo>
                <a:lnTo>
                  <a:pt x="684" y="306"/>
                </a:lnTo>
                <a:lnTo>
                  <a:pt x="690" y="306"/>
                </a:lnTo>
                <a:lnTo>
                  <a:pt x="696" y="306"/>
                </a:lnTo>
                <a:lnTo>
                  <a:pt x="696" y="300"/>
                </a:lnTo>
                <a:lnTo>
                  <a:pt x="702" y="300"/>
                </a:lnTo>
                <a:lnTo>
                  <a:pt x="702" y="306"/>
                </a:lnTo>
                <a:lnTo>
                  <a:pt x="708" y="306"/>
                </a:lnTo>
                <a:lnTo>
                  <a:pt x="708" y="312"/>
                </a:lnTo>
                <a:lnTo>
                  <a:pt x="702" y="312"/>
                </a:lnTo>
                <a:lnTo>
                  <a:pt x="708" y="312"/>
                </a:lnTo>
                <a:lnTo>
                  <a:pt x="702" y="312"/>
                </a:lnTo>
                <a:lnTo>
                  <a:pt x="702" y="306"/>
                </a:lnTo>
                <a:lnTo>
                  <a:pt x="696" y="306"/>
                </a:lnTo>
                <a:lnTo>
                  <a:pt x="696" y="312"/>
                </a:lnTo>
                <a:lnTo>
                  <a:pt x="702" y="312"/>
                </a:lnTo>
                <a:lnTo>
                  <a:pt x="696" y="312"/>
                </a:lnTo>
                <a:lnTo>
                  <a:pt x="702" y="312"/>
                </a:lnTo>
                <a:lnTo>
                  <a:pt x="708" y="312"/>
                </a:lnTo>
                <a:lnTo>
                  <a:pt x="714" y="312"/>
                </a:lnTo>
                <a:lnTo>
                  <a:pt x="714" y="318"/>
                </a:lnTo>
                <a:lnTo>
                  <a:pt x="714" y="312"/>
                </a:lnTo>
                <a:lnTo>
                  <a:pt x="714" y="318"/>
                </a:lnTo>
                <a:lnTo>
                  <a:pt x="708" y="318"/>
                </a:lnTo>
                <a:lnTo>
                  <a:pt x="708" y="324"/>
                </a:lnTo>
                <a:lnTo>
                  <a:pt x="708" y="318"/>
                </a:lnTo>
                <a:lnTo>
                  <a:pt x="702" y="318"/>
                </a:lnTo>
                <a:lnTo>
                  <a:pt x="702" y="324"/>
                </a:lnTo>
                <a:lnTo>
                  <a:pt x="708" y="324"/>
                </a:lnTo>
                <a:lnTo>
                  <a:pt x="702" y="324"/>
                </a:lnTo>
                <a:lnTo>
                  <a:pt x="708" y="324"/>
                </a:lnTo>
                <a:lnTo>
                  <a:pt x="702" y="324"/>
                </a:lnTo>
                <a:lnTo>
                  <a:pt x="702" y="330"/>
                </a:lnTo>
                <a:lnTo>
                  <a:pt x="702" y="324"/>
                </a:lnTo>
                <a:lnTo>
                  <a:pt x="702" y="330"/>
                </a:lnTo>
                <a:lnTo>
                  <a:pt x="708" y="330"/>
                </a:lnTo>
                <a:lnTo>
                  <a:pt x="708" y="324"/>
                </a:lnTo>
                <a:lnTo>
                  <a:pt x="708" y="330"/>
                </a:lnTo>
                <a:lnTo>
                  <a:pt x="708" y="324"/>
                </a:lnTo>
                <a:lnTo>
                  <a:pt x="708" y="330"/>
                </a:lnTo>
                <a:lnTo>
                  <a:pt x="714" y="330"/>
                </a:lnTo>
                <a:lnTo>
                  <a:pt x="714" y="336"/>
                </a:lnTo>
                <a:lnTo>
                  <a:pt x="720" y="336"/>
                </a:lnTo>
                <a:lnTo>
                  <a:pt x="714" y="336"/>
                </a:lnTo>
                <a:lnTo>
                  <a:pt x="714" y="342"/>
                </a:lnTo>
                <a:lnTo>
                  <a:pt x="720" y="342"/>
                </a:lnTo>
                <a:lnTo>
                  <a:pt x="720" y="336"/>
                </a:lnTo>
                <a:lnTo>
                  <a:pt x="726" y="342"/>
                </a:lnTo>
                <a:lnTo>
                  <a:pt x="732" y="342"/>
                </a:lnTo>
                <a:lnTo>
                  <a:pt x="732" y="336"/>
                </a:lnTo>
                <a:lnTo>
                  <a:pt x="732" y="342"/>
                </a:lnTo>
                <a:lnTo>
                  <a:pt x="738" y="342"/>
                </a:lnTo>
                <a:lnTo>
                  <a:pt x="738" y="348"/>
                </a:lnTo>
                <a:lnTo>
                  <a:pt x="738" y="342"/>
                </a:lnTo>
                <a:lnTo>
                  <a:pt x="744" y="342"/>
                </a:lnTo>
                <a:lnTo>
                  <a:pt x="738" y="342"/>
                </a:lnTo>
                <a:lnTo>
                  <a:pt x="744" y="342"/>
                </a:lnTo>
                <a:lnTo>
                  <a:pt x="744" y="336"/>
                </a:lnTo>
                <a:lnTo>
                  <a:pt x="744" y="342"/>
                </a:lnTo>
                <a:lnTo>
                  <a:pt x="750" y="342"/>
                </a:lnTo>
                <a:lnTo>
                  <a:pt x="750" y="336"/>
                </a:lnTo>
                <a:lnTo>
                  <a:pt x="756" y="336"/>
                </a:lnTo>
                <a:lnTo>
                  <a:pt x="750" y="336"/>
                </a:lnTo>
                <a:lnTo>
                  <a:pt x="756" y="336"/>
                </a:lnTo>
                <a:lnTo>
                  <a:pt x="756" y="330"/>
                </a:lnTo>
                <a:lnTo>
                  <a:pt x="762" y="330"/>
                </a:lnTo>
                <a:lnTo>
                  <a:pt x="762" y="336"/>
                </a:lnTo>
                <a:lnTo>
                  <a:pt x="768" y="336"/>
                </a:lnTo>
                <a:lnTo>
                  <a:pt x="768" y="330"/>
                </a:lnTo>
                <a:lnTo>
                  <a:pt x="774" y="330"/>
                </a:lnTo>
                <a:lnTo>
                  <a:pt x="780" y="330"/>
                </a:lnTo>
                <a:lnTo>
                  <a:pt x="780" y="336"/>
                </a:lnTo>
                <a:lnTo>
                  <a:pt x="786" y="336"/>
                </a:lnTo>
                <a:lnTo>
                  <a:pt x="786" y="342"/>
                </a:lnTo>
                <a:lnTo>
                  <a:pt x="792" y="342"/>
                </a:lnTo>
                <a:lnTo>
                  <a:pt x="786" y="342"/>
                </a:lnTo>
                <a:lnTo>
                  <a:pt x="792" y="342"/>
                </a:lnTo>
                <a:lnTo>
                  <a:pt x="792" y="348"/>
                </a:lnTo>
                <a:lnTo>
                  <a:pt x="792" y="354"/>
                </a:lnTo>
                <a:lnTo>
                  <a:pt x="786" y="354"/>
                </a:lnTo>
                <a:lnTo>
                  <a:pt x="786" y="360"/>
                </a:lnTo>
                <a:lnTo>
                  <a:pt x="792" y="360"/>
                </a:lnTo>
                <a:lnTo>
                  <a:pt x="792" y="354"/>
                </a:lnTo>
                <a:lnTo>
                  <a:pt x="792" y="360"/>
                </a:lnTo>
                <a:lnTo>
                  <a:pt x="798" y="360"/>
                </a:lnTo>
                <a:lnTo>
                  <a:pt x="792" y="360"/>
                </a:lnTo>
                <a:lnTo>
                  <a:pt x="792" y="366"/>
                </a:lnTo>
                <a:lnTo>
                  <a:pt x="792" y="360"/>
                </a:lnTo>
                <a:lnTo>
                  <a:pt x="786" y="366"/>
                </a:lnTo>
                <a:lnTo>
                  <a:pt x="792" y="366"/>
                </a:lnTo>
                <a:lnTo>
                  <a:pt x="786" y="366"/>
                </a:lnTo>
                <a:lnTo>
                  <a:pt x="792" y="366"/>
                </a:lnTo>
                <a:lnTo>
                  <a:pt x="786" y="366"/>
                </a:lnTo>
                <a:lnTo>
                  <a:pt x="786" y="372"/>
                </a:lnTo>
                <a:lnTo>
                  <a:pt x="780" y="372"/>
                </a:lnTo>
                <a:lnTo>
                  <a:pt x="774" y="372"/>
                </a:lnTo>
                <a:lnTo>
                  <a:pt x="768" y="372"/>
                </a:lnTo>
                <a:lnTo>
                  <a:pt x="774" y="372"/>
                </a:lnTo>
                <a:lnTo>
                  <a:pt x="768" y="372"/>
                </a:lnTo>
                <a:lnTo>
                  <a:pt x="768" y="366"/>
                </a:lnTo>
                <a:lnTo>
                  <a:pt x="768" y="360"/>
                </a:lnTo>
                <a:lnTo>
                  <a:pt x="762" y="366"/>
                </a:lnTo>
                <a:lnTo>
                  <a:pt x="762" y="360"/>
                </a:lnTo>
                <a:lnTo>
                  <a:pt x="762" y="366"/>
                </a:lnTo>
                <a:lnTo>
                  <a:pt x="762" y="372"/>
                </a:lnTo>
                <a:lnTo>
                  <a:pt x="756" y="372"/>
                </a:lnTo>
                <a:lnTo>
                  <a:pt x="750" y="372"/>
                </a:lnTo>
                <a:lnTo>
                  <a:pt x="744" y="372"/>
                </a:lnTo>
                <a:lnTo>
                  <a:pt x="738" y="372"/>
                </a:lnTo>
                <a:lnTo>
                  <a:pt x="732" y="372"/>
                </a:lnTo>
                <a:lnTo>
                  <a:pt x="726" y="372"/>
                </a:lnTo>
                <a:lnTo>
                  <a:pt x="720" y="372"/>
                </a:lnTo>
                <a:lnTo>
                  <a:pt x="720" y="366"/>
                </a:lnTo>
                <a:lnTo>
                  <a:pt x="726" y="366"/>
                </a:lnTo>
                <a:lnTo>
                  <a:pt x="720" y="366"/>
                </a:lnTo>
                <a:lnTo>
                  <a:pt x="720" y="360"/>
                </a:lnTo>
                <a:lnTo>
                  <a:pt x="720" y="366"/>
                </a:lnTo>
                <a:lnTo>
                  <a:pt x="720" y="372"/>
                </a:lnTo>
                <a:lnTo>
                  <a:pt x="714" y="372"/>
                </a:lnTo>
                <a:lnTo>
                  <a:pt x="708" y="372"/>
                </a:lnTo>
                <a:lnTo>
                  <a:pt x="702" y="366"/>
                </a:lnTo>
                <a:lnTo>
                  <a:pt x="702" y="360"/>
                </a:lnTo>
                <a:lnTo>
                  <a:pt x="702" y="366"/>
                </a:lnTo>
                <a:lnTo>
                  <a:pt x="702" y="372"/>
                </a:lnTo>
                <a:lnTo>
                  <a:pt x="702" y="366"/>
                </a:lnTo>
                <a:lnTo>
                  <a:pt x="696" y="366"/>
                </a:lnTo>
                <a:lnTo>
                  <a:pt x="696" y="360"/>
                </a:lnTo>
                <a:lnTo>
                  <a:pt x="690" y="360"/>
                </a:lnTo>
                <a:lnTo>
                  <a:pt x="690" y="354"/>
                </a:lnTo>
                <a:lnTo>
                  <a:pt x="696" y="354"/>
                </a:lnTo>
                <a:lnTo>
                  <a:pt x="690" y="354"/>
                </a:lnTo>
                <a:lnTo>
                  <a:pt x="690" y="348"/>
                </a:lnTo>
                <a:lnTo>
                  <a:pt x="690" y="342"/>
                </a:lnTo>
                <a:lnTo>
                  <a:pt x="696" y="342"/>
                </a:lnTo>
                <a:lnTo>
                  <a:pt x="696" y="336"/>
                </a:lnTo>
                <a:lnTo>
                  <a:pt x="690" y="336"/>
                </a:lnTo>
                <a:lnTo>
                  <a:pt x="696" y="336"/>
                </a:lnTo>
                <a:lnTo>
                  <a:pt x="690" y="336"/>
                </a:lnTo>
                <a:lnTo>
                  <a:pt x="696" y="336"/>
                </a:lnTo>
                <a:lnTo>
                  <a:pt x="696" y="330"/>
                </a:lnTo>
                <a:lnTo>
                  <a:pt x="690" y="330"/>
                </a:lnTo>
                <a:lnTo>
                  <a:pt x="690" y="324"/>
                </a:lnTo>
                <a:lnTo>
                  <a:pt x="690" y="318"/>
                </a:lnTo>
                <a:lnTo>
                  <a:pt x="684" y="318"/>
                </a:lnTo>
                <a:lnTo>
                  <a:pt x="684" y="312"/>
                </a:lnTo>
                <a:lnTo>
                  <a:pt x="684" y="318"/>
                </a:lnTo>
                <a:lnTo>
                  <a:pt x="678" y="318"/>
                </a:lnTo>
                <a:lnTo>
                  <a:pt x="684" y="318"/>
                </a:lnTo>
                <a:lnTo>
                  <a:pt x="678" y="318"/>
                </a:lnTo>
                <a:lnTo>
                  <a:pt x="684" y="318"/>
                </a:lnTo>
                <a:lnTo>
                  <a:pt x="678" y="318"/>
                </a:lnTo>
                <a:lnTo>
                  <a:pt x="684" y="318"/>
                </a:lnTo>
                <a:lnTo>
                  <a:pt x="678" y="318"/>
                </a:lnTo>
                <a:lnTo>
                  <a:pt x="672" y="318"/>
                </a:lnTo>
                <a:lnTo>
                  <a:pt x="666" y="318"/>
                </a:lnTo>
                <a:lnTo>
                  <a:pt x="672" y="318"/>
                </a:lnTo>
                <a:lnTo>
                  <a:pt x="672" y="312"/>
                </a:lnTo>
                <a:lnTo>
                  <a:pt x="672" y="318"/>
                </a:lnTo>
                <a:lnTo>
                  <a:pt x="672" y="312"/>
                </a:lnTo>
                <a:lnTo>
                  <a:pt x="666" y="312"/>
                </a:lnTo>
                <a:lnTo>
                  <a:pt x="672" y="312"/>
                </a:lnTo>
                <a:lnTo>
                  <a:pt x="666" y="312"/>
                </a:lnTo>
                <a:lnTo>
                  <a:pt x="660" y="312"/>
                </a:lnTo>
                <a:lnTo>
                  <a:pt x="660" y="306"/>
                </a:lnTo>
                <a:lnTo>
                  <a:pt x="666" y="306"/>
                </a:lnTo>
                <a:lnTo>
                  <a:pt x="660" y="306"/>
                </a:lnTo>
                <a:lnTo>
                  <a:pt x="660" y="300"/>
                </a:lnTo>
                <a:lnTo>
                  <a:pt x="654" y="300"/>
                </a:lnTo>
                <a:lnTo>
                  <a:pt x="660" y="300"/>
                </a:lnTo>
                <a:lnTo>
                  <a:pt x="654" y="300"/>
                </a:lnTo>
                <a:lnTo>
                  <a:pt x="660" y="300"/>
                </a:lnTo>
                <a:lnTo>
                  <a:pt x="660" y="294"/>
                </a:lnTo>
                <a:lnTo>
                  <a:pt x="654" y="294"/>
                </a:lnTo>
                <a:lnTo>
                  <a:pt x="660" y="294"/>
                </a:lnTo>
                <a:lnTo>
                  <a:pt x="654" y="294"/>
                </a:lnTo>
                <a:lnTo>
                  <a:pt x="660" y="294"/>
                </a:lnTo>
                <a:lnTo>
                  <a:pt x="660" y="288"/>
                </a:lnTo>
                <a:lnTo>
                  <a:pt x="666" y="288"/>
                </a:lnTo>
                <a:close/>
                <a:moveTo>
                  <a:pt x="552" y="342"/>
                </a:moveTo>
                <a:lnTo>
                  <a:pt x="558" y="342"/>
                </a:lnTo>
                <a:lnTo>
                  <a:pt x="558" y="336"/>
                </a:lnTo>
                <a:lnTo>
                  <a:pt x="558" y="330"/>
                </a:lnTo>
                <a:lnTo>
                  <a:pt x="552" y="330"/>
                </a:lnTo>
                <a:lnTo>
                  <a:pt x="552" y="324"/>
                </a:lnTo>
                <a:lnTo>
                  <a:pt x="558" y="324"/>
                </a:lnTo>
                <a:lnTo>
                  <a:pt x="558" y="318"/>
                </a:lnTo>
                <a:lnTo>
                  <a:pt x="552" y="318"/>
                </a:lnTo>
                <a:lnTo>
                  <a:pt x="546" y="318"/>
                </a:lnTo>
                <a:lnTo>
                  <a:pt x="546" y="312"/>
                </a:lnTo>
                <a:lnTo>
                  <a:pt x="552" y="312"/>
                </a:lnTo>
                <a:lnTo>
                  <a:pt x="552" y="306"/>
                </a:lnTo>
                <a:lnTo>
                  <a:pt x="552" y="312"/>
                </a:lnTo>
                <a:lnTo>
                  <a:pt x="552" y="306"/>
                </a:lnTo>
                <a:lnTo>
                  <a:pt x="552" y="300"/>
                </a:lnTo>
                <a:lnTo>
                  <a:pt x="558" y="300"/>
                </a:lnTo>
                <a:lnTo>
                  <a:pt x="552" y="300"/>
                </a:lnTo>
                <a:lnTo>
                  <a:pt x="558" y="300"/>
                </a:lnTo>
                <a:lnTo>
                  <a:pt x="558" y="294"/>
                </a:lnTo>
                <a:lnTo>
                  <a:pt x="564" y="300"/>
                </a:lnTo>
                <a:lnTo>
                  <a:pt x="564" y="306"/>
                </a:lnTo>
                <a:lnTo>
                  <a:pt x="564" y="312"/>
                </a:lnTo>
                <a:lnTo>
                  <a:pt x="564" y="318"/>
                </a:lnTo>
                <a:lnTo>
                  <a:pt x="564" y="324"/>
                </a:lnTo>
                <a:lnTo>
                  <a:pt x="570" y="324"/>
                </a:lnTo>
                <a:lnTo>
                  <a:pt x="570" y="330"/>
                </a:lnTo>
                <a:lnTo>
                  <a:pt x="564" y="330"/>
                </a:lnTo>
                <a:lnTo>
                  <a:pt x="570" y="336"/>
                </a:lnTo>
                <a:lnTo>
                  <a:pt x="570" y="330"/>
                </a:lnTo>
                <a:lnTo>
                  <a:pt x="576" y="330"/>
                </a:lnTo>
                <a:lnTo>
                  <a:pt x="576" y="336"/>
                </a:lnTo>
                <a:lnTo>
                  <a:pt x="576" y="330"/>
                </a:lnTo>
                <a:lnTo>
                  <a:pt x="576" y="324"/>
                </a:lnTo>
                <a:lnTo>
                  <a:pt x="582" y="324"/>
                </a:lnTo>
                <a:lnTo>
                  <a:pt x="588" y="330"/>
                </a:lnTo>
                <a:lnTo>
                  <a:pt x="588" y="336"/>
                </a:lnTo>
                <a:lnTo>
                  <a:pt x="588" y="342"/>
                </a:lnTo>
                <a:lnTo>
                  <a:pt x="588" y="348"/>
                </a:lnTo>
                <a:lnTo>
                  <a:pt x="582" y="348"/>
                </a:lnTo>
                <a:lnTo>
                  <a:pt x="582" y="354"/>
                </a:lnTo>
                <a:lnTo>
                  <a:pt x="582" y="360"/>
                </a:lnTo>
                <a:lnTo>
                  <a:pt x="576" y="360"/>
                </a:lnTo>
                <a:lnTo>
                  <a:pt x="570" y="360"/>
                </a:lnTo>
                <a:lnTo>
                  <a:pt x="564" y="360"/>
                </a:lnTo>
                <a:lnTo>
                  <a:pt x="570" y="360"/>
                </a:lnTo>
                <a:lnTo>
                  <a:pt x="564" y="360"/>
                </a:lnTo>
                <a:lnTo>
                  <a:pt x="570" y="360"/>
                </a:lnTo>
                <a:lnTo>
                  <a:pt x="564" y="360"/>
                </a:lnTo>
                <a:lnTo>
                  <a:pt x="558" y="360"/>
                </a:lnTo>
                <a:lnTo>
                  <a:pt x="564" y="360"/>
                </a:lnTo>
                <a:lnTo>
                  <a:pt x="564" y="354"/>
                </a:lnTo>
                <a:lnTo>
                  <a:pt x="558" y="354"/>
                </a:lnTo>
                <a:lnTo>
                  <a:pt x="558" y="360"/>
                </a:lnTo>
                <a:lnTo>
                  <a:pt x="552" y="360"/>
                </a:lnTo>
                <a:lnTo>
                  <a:pt x="552" y="366"/>
                </a:lnTo>
                <a:lnTo>
                  <a:pt x="552" y="360"/>
                </a:lnTo>
                <a:lnTo>
                  <a:pt x="546" y="360"/>
                </a:lnTo>
                <a:lnTo>
                  <a:pt x="546" y="366"/>
                </a:lnTo>
                <a:lnTo>
                  <a:pt x="546" y="372"/>
                </a:lnTo>
                <a:lnTo>
                  <a:pt x="540" y="372"/>
                </a:lnTo>
                <a:lnTo>
                  <a:pt x="534" y="372"/>
                </a:lnTo>
                <a:lnTo>
                  <a:pt x="534" y="378"/>
                </a:lnTo>
                <a:lnTo>
                  <a:pt x="528" y="378"/>
                </a:lnTo>
                <a:lnTo>
                  <a:pt x="522" y="378"/>
                </a:lnTo>
                <a:lnTo>
                  <a:pt x="522" y="372"/>
                </a:lnTo>
                <a:lnTo>
                  <a:pt x="516" y="372"/>
                </a:lnTo>
                <a:lnTo>
                  <a:pt x="516" y="366"/>
                </a:lnTo>
                <a:lnTo>
                  <a:pt x="522" y="366"/>
                </a:lnTo>
                <a:lnTo>
                  <a:pt x="522" y="360"/>
                </a:lnTo>
                <a:lnTo>
                  <a:pt x="528" y="360"/>
                </a:lnTo>
                <a:lnTo>
                  <a:pt x="534" y="360"/>
                </a:lnTo>
                <a:lnTo>
                  <a:pt x="540" y="360"/>
                </a:lnTo>
                <a:lnTo>
                  <a:pt x="540" y="354"/>
                </a:lnTo>
                <a:lnTo>
                  <a:pt x="540" y="348"/>
                </a:lnTo>
                <a:lnTo>
                  <a:pt x="546" y="348"/>
                </a:lnTo>
                <a:lnTo>
                  <a:pt x="540" y="348"/>
                </a:lnTo>
                <a:lnTo>
                  <a:pt x="540" y="354"/>
                </a:lnTo>
                <a:lnTo>
                  <a:pt x="534" y="354"/>
                </a:lnTo>
                <a:lnTo>
                  <a:pt x="528" y="354"/>
                </a:lnTo>
                <a:lnTo>
                  <a:pt x="528" y="348"/>
                </a:lnTo>
                <a:lnTo>
                  <a:pt x="528" y="354"/>
                </a:lnTo>
                <a:lnTo>
                  <a:pt x="522" y="354"/>
                </a:lnTo>
                <a:lnTo>
                  <a:pt x="522" y="348"/>
                </a:lnTo>
                <a:lnTo>
                  <a:pt x="522" y="342"/>
                </a:lnTo>
                <a:lnTo>
                  <a:pt x="522" y="348"/>
                </a:lnTo>
                <a:lnTo>
                  <a:pt x="522" y="342"/>
                </a:lnTo>
                <a:lnTo>
                  <a:pt x="516" y="342"/>
                </a:lnTo>
                <a:lnTo>
                  <a:pt x="516" y="348"/>
                </a:lnTo>
                <a:lnTo>
                  <a:pt x="516" y="354"/>
                </a:lnTo>
                <a:lnTo>
                  <a:pt x="516" y="360"/>
                </a:lnTo>
                <a:lnTo>
                  <a:pt x="510" y="360"/>
                </a:lnTo>
                <a:lnTo>
                  <a:pt x="510" y="354"/>
                </a:lnTo>
                <a:lnTo>
                  <a:pt x="504" y="354"/>
                </a:lnTo>
                <a:lnTo>
                  <a:pt x="504" y="360"/>
                </a:lnTo>
                <a:lnTo>
                  <a:pt x="504" y="354"/>
                </a:lnTo>
                <a:lnTo>
                  <a:pt x="498" y="354"/>
                </a:lnTo>
                <a:lnTo>
                  <a:pt x="504" y="354"/>
                </a:lnTo>
                <a:lnTo>
                  <a:pt x="498" y="354"/>
                </a:lnTo>
                <a:lnTo>
                  <a:pt x="492" y="354"/>
                </a:lnTo>
                <a:lnTo>
                  <a:pt x="492" y="348"/>
                </a:lnTo>
                <a:lnTo>
                  <a:pt x="492" y="342"/>
                </a:lnTo>
                <a:lnTo>
                  <a:pt x="498" y="342"/>
                </a:lnTo>
                <a:lnTo>
                  <a:pt x="504" y="342"/>
                </a:lnTo>
                <a:lnTo>
                  <a:pt x="510" y="342"/>
                </a:lnTo>
                <a:lnTo>
                  <a:pt x="510" y="336"/>
                </a:lnTo>
                <a:lnTo>
                  <a:pt x="504" y="336"/>
                </a:lnTo>
                <a:lnTo>
                  <a:pt x="504" y="342"/>
                </a:lnTo>
                <a:lnTo>
                  <a:pt x="498" y="342"/>
                </a:lnTo>
                <a:lnTo>
                  <a:pt x="492" y="342"/>
                </a:lnTo>
                <a:lnTo>
                  <a:pt x="492" y="336"/>
                </a:lnTo>
                <a:lnTo>
                  <a:pt x="498" y="336"/>
                </a:lnTo>
                <a:lnTo>
                  <a:pt x="498" y="330"/>
                </a:lnTo>
                <a:lnTo>
                  <a:pt x="504" y="330"/>
                </a:lnTo>
                <a:lnTo>
                  <a:pt x="510" y="330"/>
                </a:lnTo>
                <a:lnTo>
                  <a:pt x="504" y="330"/>
                </a:lnTo>
                <a:lnTo>
                  <a:pt x="498" y="330"/>
                </a:lnTo>
                <a:lnTo>
                  <a:pt x="498" y="324"/>
                </a:lnTo>
                <a:lnTo>
                  <a:pt x="498" y="318"/>
                </a:lnTo>
                <a:lnTo>
                  <a:pt x="504" y="318"/>
                </a:lnTo>
                <a:lnTo>
                  <a:pt x="510" y="318"/>
                </a:lnTo>
                <a:lnTo>
                  <a:pt x="504" y="318"/>
                </a:lnTo>
                <a:lnTo>
                  <a:pt x="504" y="312"/>
                </a:lnTo>
                <a:lnTo>
                  <a:pt x="510" y="312"/>
                </a:lnTo>
                <a:lnTo>
                  <a:pt x="510" y="306"/>
                </a:lnTo>
                <a:lnTo>
                  <a:pt x="516" y="306"/>
                </a:lnTo>
                <a:lnTo>
                  <a:pt x="516" y="312"/>
                </a:lnTo>
                <a:lnTo>
                  <a:pt x="516" y="306"/>
                </a:lnTo>
                <a:lnTo>
                  <a:pt x="516" y="312"/>
                </a:lnTo>
                <a:lnTo>
                  <a:pt x="516" y="318"/>
                </a:lnTo>
                <a:lnTo>
                  <a:pt x="522" y="318"/>
                </a:lnTo>
                <a:lnTo>
                  <a:pt x="516" y="318"/>
                </a:lnTo>
                <a:lnTo>
                  <a:pt x="522" y="318"/>
                </a:lnTo>
                <a:lnTo>
                  <a:pt x="528" y="318"/>
                </a:lnTo>
                <a:lnTo>
                  <a:pt x="534" y="318"/>
                </a:lnTo>
                <a:lnTo>
                  <a:pt x="528" y="318"/>
                </a:lnTo>
                <a:lnTo>
                  <a:pt x="528" y="324"/>
                </a:lnTo>
                <a:lnTo>
                  <a:pt x="534" y="324"/>
                </a:lnTo>
                <a:lnTo>
                  <a:pt x="528" y="324"/>
                </a:lnTo>
                <a:lnTo>
                  <a:pt x="534" y="324"/>
                </a:lnTo>
                <a:lnTo>
                  <a:pt x="534" y="330"/>
                </a:lnTo>
                <a:lnTo>
                  <a:pt x="540" y="330"/>
                </a:lnTo>
                <a:lnTo>
                  <a:pt x="534" y="330"/>
                </a:lnTo>
                <a:lnTo>
                  <a:pt x="540" y="330"/>
                </a:lnTo>
                <a:lnTo>
                  <a:pt x="540" y="336"/>
                </a:lnTo>
                <a:lnTo>
                  <a:pt x="540" y="342"/>
                </a:lnTo>
                <a:lnTo>
                  <a:pt x="546" y="342"/>
                </a:lnTo>
                <a:lnTo>
                  <a:pt x="552" y="342"/>
                </a:lnTo>
                <a:close/>
                <a:moveTo>
                  <a:pt x="984" y="804"/>
                </a:moveTo>
                <a:lnTo>
                  <a:pt x="978" y="804"/>
                </a:lnTo>
                <a:lnTo>
                  <a:pt x="984" y="804"/>
                </a:lnTo>
                <a:lnTo>
                  <a:pt x="984" y="810"/>
                </a:lnTo>
                <a:lnTo>
                  <a:pt x="978" y="810"/>
                </a:lnTo>
                <a:lnTo>
                  <a:pt x="984" y="810"/>
                </a:lnTo>
                <a:lnTo>
                  <a:pt x="984" y="816"/>
                </a:lnTo>
                <a:lnTo>
                  <a:pt x="978" y="816"/>
                </a:lnTo>
                <a:lnTo>
                  <a:pt x="978" y="810"/>
                </a:lnTo>
                <a:lnTo>
                  <a:pt x="978" y="816"/>
                </a:lnTo>
                <a:lnTo>
                  <a:pt x="978" y="810"/>
                </a:lnTo>
                <a:lnTo>
                  <a:pt x="978" y="816"/>
                </a:lnTo>
                <a:lnTo>
                  <a:pt x="978" y="822"/>
                </a:lnTo>
                <a:lnTo>
                  <a:pt x="972" y="822"/>
                </a:lnTo>
                <a:lnTo>
                  <a:pt x="978" y="822"/>
                </a:lnTo>
                <a:lnTo>
                  <a:pt x="972" y="822"/>
                </a:lnTo>
                <a:lnTo>
                  <a:pt x="972" y="828"/>
                </a:lnTo>
                <a:lnTo>
                  <a:pt x="978" y="828"/>
                </a:lnTo>
                <a:lnTo>
                  <a:pt x="972" y="828"/>
                </a:lnTo>
                <a:lnTo>
                  <a:pt x="978" y="828"/>
                </a:lnTo>
                <a:lnTo>
                  <a:pt x="978" y="822"/>
                </a:lnTo>
                <a:lnTo>
                  <a:pt x="984" y="822"/>
                </a:lnTo>
                <a:lnTo>
                  <a:pt x="984" y="828"/>
                </a:lnTo>
                <a:lnTo>
                  <a:pt x="978" y="828"/>
                </a:lnTo>
                <a:lnTo>
                  <a:pt x="984" y="828"/>
                </a:lnTo>
                <a:lnTo>
                  <a:pt x="978" y="828"/>
                </a:lnTo>
                <a:lnTo>
                  <a:pt x="984" y="828"/>
                </a:lnTo>
                <a:lnTo>
                  <a:pt x="978" y="828"/>
                </a:lnTo>
                <a:lnTo>
                  <a:pt x="984" y="828"/>
                </a:lnTo>
                <a:lnTo>
                  <a:pt x="990" y="828"/>
                </a:lnTo>
                <a:lnTo>
                  <a:pt x="984" y="828"/>
                </a:lnTo>
                <a:lnTo>
                  <a:pt x="990" y="828"/>
                </a:lnTo>
                <a:lnTo>
                  <a:pt x="984" y="828"/>
                </a:lnTo>
                <a:lnTo>
                  <a:pt x="984" y="834"/>
                </a:lnTo>
                <a:lnTo>
                  <a:pt x="984" y="828"/>
                </a:lnTo>
                <a:lnTo>
                  <a:pt x="990" y="828"/>
                </a:lnTo>
                <a:lnTo>
                  <a:pt x="984" y="828"/>
                </a:lnTo>
                <a:lnTo>
                  <a:pt x="990" y="828"/>
                </a:lnTo>
                <a:lnTo>
                  <a:pt x="990" y="834"/>
                </a:lnTo>
                <a:lnTo>
                  <a:pt x="984" y="834"/>
                </a:lnTo>
                <a:lnTo>
                  <a:pt x="990" y="834"/>
                </a:lnTo>
                <a:lnTo>
                  <a:pt x="984" y="834"/>
                </a:lnTo>
                <a:lnTo>
                  <a:pt x="990" y="834"/>
                </a:lnTo>
                <a:lnTo>
                  <a:pt x="990" y="828"/>
                </a:lnTo>
                <a:lnTo>
                  <a:pt x="990" y="834"/>
                </a:lnTo>
                <a:lnTo>
                  <a:pt x="990" y="828"/>
                </a:lnTo>
                <a:lnTo>
                  <a:pt x="990" y="834"/>
                </a:lnTo>
                <a:lnTo>
                  <a:pt x="990" y="828"/>
                </a:lnTo>
                <a:lnTo>
                  <a:pt x="990" y="834"/>
                </a:lnTo>
                <a:lnTo>
                  <a:pt x="990" y="828"/>
                </a:lnTo>
                <a:lnTo>
                  <a:pt x="996" y="828"/>
                </a:lnTo>
                <a:lnTo>
                  <a:pt x="990" y="828"/>
                </a:lnTo>
                <a:lnTo>
                  <a:pt x="996" y="828"/>
                </a:lnTo>
                <a:lnTo>
                  <a:pt x="996" y="834"/>
                </a:lnTo>
                <a:lnTo>
                  <a:pt x="996" y="828"/>
                </a:lnTo>
                <a:lnTo>
                  <a:pt x="1002" y="828"/>
                </a:lnTo>
                <a:lnTo>
                  <a:pt x="1002" y="834"/>
                </a:lnTo>
                <a:lnTo>
                  <a:pt x="996" y="834"/>
                </a:lnTo>
                <a:lnTo>
                  <a:pt x="1002" y="834"/>
                </a:lnTo>
                <a:lnTo>
                  <a:pt x="996" y="834"/>
                </a:lnTo>
                <a:lnTo>
                  <a:pt x="996" y="840"/>
                </a:lnTo>
                <a:lnTo>
                  <a:pt x="996" y="834"/>
                </a:lnTo>
                <a:lnTo>
                  <a:pt x="996" y="840"/>
                </a:lnTo>
                <a:lnTo>
                  <a:pt x="996" y="834"/>
                </a:lnTo>
                <a:lnTo>
                  <a:pt x="996" y="840"/>
                </a:lnTo>
                <a:lnTo>
                  <a:pt x="1002" y="840"/>
                </a:lnTo>
                <a:lnTo>
                  <a:pt x="996" y="840"/>
                </a:lnTo>
                <a:lnTo>
                  <a:pt x="1002" y="840"/>
                </a:lnTo>
                <a:lnTo>
                  <a:pt x="996" y="840"/>
                </a:lnTo>
                <a:lnTo>
                  <a:pt x="1002" y="840"/>
                </a:lnTo>
                <a:lnTo>
                  <a:pt x="996" y="840"/>
                </a:lnTo>
                <a:lnTo>
                  <a:pt x="1002" y="840"/>
                </a:lnTo>
                <a:lnTo>
                  <a:pt x="996" y="840"/>
                </a:lnTo>
                <a:lnTo>
                  <a:pt x="996" y="846"/>
                </a:lnTo>
                <a:lnTo>
                  <a:pt x="996" y="840"/>
                </a:lnTo>
                <a:lnTo>
                  <a:pt x="1002" y="840"/>
                </a:lnTo>
                <a:lnTo>
                  <a:pt x="1008" y="840"/>
                </a:lnTo>
                <a:lnTo>
                  <a:pt x="1002" y="840"/>
                </a:lnTo>
                <a:lnTo>
                  <a:pt x="1002" y="846"/>
                </a:lnTo>
                <a:lnTo>
                  <a:pt x="996" y="846"/>
                </a:lnTo>
                <a:lnTo>
                  <a:pt x="1002" y="846"/>
                </a:lnTo>
                <a:lnTo>
                  <a:pt x="996" y="846"/>
                </a:lnTo>
                <a:lnTo>
                  <a:pt x="1002" y="846"/>
                </a:lnTo>
                <a:lnTo>
                  <a:pt x="996" y="846"/>
                </a:lnTo>
                <a:lnTo>
                  <a:pt x="1002" y="846"/>
                </a:lnTo>
                <a:lnTo>
                  <a:pt x="1002" y="852"/>
                </a:lnTo>
                <a:lnTo>
                  <a:pt x="996" y="852"/>
                </a:lnTo>
                <a:lnTo>
                  <a:pt x="996" y="846"/>
                </a:lnTo>
                <a:lnTo>
                  <a:pt x="996" y="852"/>
                </a:lnTo>
                <a:lnTo>
                  <a:pt x="1002" y="852"/>
                </a:lnTo>
                <a:lnTo>
                  <a:pt x="1002" y="846"/>
                </a:lnTo>
                <a:lnTo>
                  <a:pt x="1008" y="846"/>
                </a:lnTo>
                <a:lnTo>
                  <a:pt x="1002" y="846"/>
                </a:lnTo>
                <a:lnTo>
                  <a:pt x="1002" y="852"/>
                </a:lnTo>
                <a:lnTo>
                  <a:pt x="1008" y="852"/>
                </a:lnTo>
                <a:lnTo>
                  <a:pt x="1008" y="858"/>
                </a:lnTo>
                <a:lnTo>
                  <a:pt x="1008" y="852"/>
                </a:lnTo>
                <a:lnTo>
                  <a:pt x="1008" y="858"/>
                </a:lnTo>
                <a:lnTo>
                  <a:pt x="1008" y="864"/>
                </a:lnTo>
                <a:lnTo>
                  <a:pt x="1002" y="864"/>
                </a:lnTo>
                <a:lnTo>
                  <a:pt x="1002" y="858"/>
                </a:lnTo>
                <a:lnTo>
                  <a:pt x="1002" y="864"/>
                </a:lnTo>
                <a:lnTo>
                  <a:pt x="1002" y="858"/>
                </a:lnTo>
                <a:lnTo>
                  <a:pt x="996" y="858"/>
                </a:lnTo>
                <a:lnTo>
                  <a:pt x="996" y="864"/>
                </a:lnTo>
                <a:lnTo>
                  <a:pt x="996" y="858"/>
                </a:lnTo>
                <a:lnTo>
                  <a:pt x="996" y="852"/>
                </a:lnTo>
                <a:lnTo>
                  <a:pt x="996" y="858"/>
                </a:lnTo>
                <a:lnTo>
                  <a:pt x="996" y="852"/>
                </a:lnTo>
                <a:lnTo>
                  <a:pt x="996" y="846"/>
                </a:lnTo>
                <a:lnTo>
                  <a:pt x="996" y="852"/>
                </a:lnTo>
                <a:lnTo>
                  <a:pt x="996" y="846"/>
                </a:lnTo>
                <a:lnTo>
                  <a:pt x="996" y="852"/>
                </a:lnTo>
                <a:lnTo>
                  <a:pt x="990" y="852"/>
                </a:lnTo>
                <a:lnTo>
                  <a:pt x="996" y="852"/>
                </a:lnTo>
                <a:lnTo>
                  <a:pt x="990" y="852"/>
                </a:lnTo>
                <a:lnTo>
                  <a:pt x="990" y="858"/>
                </a:lnTo>
                <a:lnTo>
                  <a:pt x="990" y="852"/>
                </a:lnTo>
                <a:lnTo>
                  <a:pt x="990" y="858"/>
                </a:lnTo>
                <a:lnTo>
                  <a:pt x="984" y="858"/>
                </a:lnTo>
                <a:lnTo>
                  <a:pt x="990" y="852"/>
                </a:lnTo>
                <a:lnTo>
                  <a:pt x="990" y="846"/>
                </a:lnTo>
                <a:lnTo>
                  <a:pt x="990" y="852"/>
                </a:lnTo>
                <a:lnTo>
                  <a:pt x="984" y="852"/>
                </a:lnTo>
                <a:lnTo>
                  <a:pt x="978" y="852"/>
                </a:lnTo>
                <a:lnTo>
                  <a:pt x="984" y="852"/>
                </a:lnTo>
                <a:lnTo>
                  <a:pt x="984" y="846"/>
                </a:lnTo>
                <a:lnTo>
                  <a:pt x="984" y="852"/>
                </a:lnTo>
                <a:lnTo>
                  <a:pt x="984" y="846"/>
                </a:lnTo>
                <a:lnTo>
                  <a:pt x="984" y="852"/>
                </a:lnTo>
                <a:lnTo>
                  <a:pt x="978" y="852"/>
                </a:lnTo>
                <a:lnTo>
                  <a:pt x="984" y="852"/>
                </a:lnTo>
                <a:lnTo>
                  <a:pt x="978" y="852"/>
                </a:lnTo>
                <a:lnTo>
                  <a:pt x="978" y="846"/>
                </a:lnTo>
                <a:lnTo>
                  <a:pt x="978" y="852"/>
                </a:lnTo>
                <a:lnTo>
                  <a:pt x="972" y="852"/>
                </a:lnTo>
                <a:lnTo>
                  <a:pt x="978" y="852"/>
                </a:lnTo>
                <a:lnTo>
                  <a:pt x="972" y="852"/>
                </a:lnTo>
                <a:lnTo>
                  <a:pt x="966" y="852"/>
                </a:lnTo>
                <a:lnTo>
                  <a:pt x="960" y="852"/>
                </a:lnTo>
                <a:lnTo>
                  <a:pt x="966" y="852"/>
                </a:lnTo>
                <a:lnTo>
                  <a:pt x="960" y="852"/>
                </a:lnTo>
                <a:lnTo>
                  <a:pt x="966" y="846"/>
                </a:lnTo>
                <a:lnTo>
                  <a:pt x="960" y="852"/>
                </a:lnTo>
                <a:lnTo>
                  <a:pt x="954" y="852"/>
                </a:lnTo>
                <a:lnTo>
                  <a:pt x="954" y="846"/>
                </a:lnTo>
                <a:lnTo>
                  <a:pt x="960" y="846"/>
                </a:lnTo>
                <a:lnTo>
                  <a:pt x="960" y="840"/>
                </a:lnTo>
                <a:lnTo>
                  <a:pt x="966" y="840"/>
                </a:lnTo>
                <a:lnTo>
                  <a:pt x="960" y="840"/>
                </a:lnTo>
                <a:lnTo>
                  <a:pt x="954" y="840"/>
                </a:lnTo>
                <a:lnTo>
                  <a:pt x="960" y="840"/>
                </a:lnTo>
                <a:lnTo>
                  <a:pt x="960" y="834"/>
                </a:lnTo>
                <a:lnTo>
                  <a:pt x="966" y="834"/>
                </a:lnTo>
                <a:lnTo>
                  <a:pt x="966" y="828"/>
                </a:lnTo>
                <a:lnTo>
                  <a:pt x="966" y="822"/>
                </a:lnTo>
                <a:lnTo>
                  <a:pt x="972" y="822"/>
                </a:lnTo>
                <a:lnTo>
                  <a:pt x="966" y="822"/>
                </a:lnTo>
                <a:lnTo>
                  <a:pt x="972" y="816"/>
                </a:lnTo>
                <a:lnTo>
                  <a:pt x="972" y="810"/>
                </a:lnTo>
                <a:lnTo>
                  <a:pt x="978" y="810"/>
                </a:lnTo>
                <a:lnTo>
                  <a:pt x="978" y="804"/>
                </a:lnTo>
                <a:lnTo>
                  <a:pt x="984" y="804"/>
                </a:lnTo>
                <a:close/>
                <a:moveTo>
                  <a:pt x="630" y="390"/>
                </a:moveTo>
                <a:lnTo>
                  <a:pt x="636" y="390"/>
                </a:lnTo>
                <a:lnTo>
                  <a:pt x="636" y="396"/>
                </a:lnTo>
                <a:lnTo>
                  <a:pt x="642" y="396"/>
                </a:lnTo>
                <a:lnTo>
                  <a:pt x="648" y="396"/>
                </a:lnTo>
                <a:lnTo>
                  <a:pt x="648" y="390"/>
                </a:lnTo>
                <a:lnTo>
                  <a:pt x="654" y="390"/>
                </a:lnTo>
                <a:lnTo>
                  <a:pt x="654" y="396"/>
                </a:lnTo>
                <a:lnTo>
                  <a:pt x="654" y="402"/>
                </a:lnTo>
                <a:lnTo>
                  <a:pt x="648" y="402"/>
                </a:lnTo>
                <a:lnTo>
                  <a:pt x="654" y="402"/>
                </a:lnTo>
                <a:lnTo>
                  <a:pt x="648" y="402"/>
                </a:lnTo>
                <a:lnTo>
                  <a:pt x="654" y="402"/>
                </a:lnTo>
                <a:lnTo>
                  <a:pt x="654" y="408"/>
                </a:lnTo>
                <a:lnTo>
                  <a:pt x="648" y="408"/>
                </a:lnTo>
                <a:lnTo>
                  <a:pt x="648" y="414"/>
                </a:lnTo>
                <a:lnTo>
                  <a:pt x="642" y="414"/>
                </a:lnTo>
                <a:lnTo>
                  <a:pt x="642" y="420"/>
                </a:lnTo>
                <a:lnTo>
                  <a:pt x="642" y="414"/>
                </a:lnTo>
                <a:lnTo>
                  <a:pt x="642" y="420"/>
                </a:lnTo>
                <a:lnTo>
                  <a:pt x="642" y="414"/>
                </a:lnTo>
                <a:lnTo>
                  <a:pt x="648" y="414"/>
                </a:lnTo>
                <a:lnTo>
                  <a:pt x="654" y="414"/>
                </a:lnTo>
                <a:lnTo>
                  <a:pt x="654" y="420"/>
                </a:lnTo>
                <a:lnTo>
                  <a:pt x="654" y="426"/>
                </a:lnTo>
                <a:lnTo>
                  <a:pt x="660" y="426"/>
                </a:lnTo>
                <a:lnTo>
                  <a:pt x="660" y="420"/>
                </a:lnTo>
                <a:lnTo>
                  <a:pt x="660" y="426"/>
                </a:lnTo>
                <a:lnTo>
                  <a:pt x="660" y="432"/>
                </a:lnTo>
                <a:lnTo>
                  <a:pt x="660" y="438"/>
                </a:lnTo>
                <a:lnTo>
                  <a:pt x="654" y="438"/>
                </a:lnTo>
                <a:lnTo>
                  <a:pt x="654" y="444"/>
                </a:lnTo>
                <a:lnTo>
                  <a:pt x="660" y="444"/>
                </a:lnTo>
                <a:lnTo>
                  <a:pt x="654" y="444"/>
                </a:lnTo>
                <a:lnTo>
                  <a:pt x="660" y="444"/>
                </a:lnTo>
                <a:lnTo>
                  <a:pt x="660" y="450"/>
                </a:lnTo>
                <a:lnTo>
                  <a:pt x="654" y="450"/>
                </a:lnTo>
                <a:lnTo>
                  <a:pt x="654" y="444"/>
                </a:lnTo>
                <a:lnTo>
                  <a:pt x="660" y="444"/>
                </a:lnTo>
                <a:lnTo>
                  <a:pt x="654" y="444"/>
                </a:lnTo>
                <a:lnTo>
                  <a:pt x="654" y="450"/>
                </a:lnTo>
                <a:lnTo>
                  <a:pt x="654" y="444"/>
                </a:lnTo>
                <a:lnTo>
                  <a:pt x="654" y="450"/>
                </a:lnTo>
                <a:lnTo>
                  <a:pt x="654" y="444"/>
                </a:lnTo>
                <a:lnTo>
                  <a:pt x="654" y="450"/>
                </a:lnTo>
                <a:lnTo>
                  <a:pt x="648" y="450"/>
                </a:lnTo>
                <a:lnTo>
                  <a:pt x="642" y="450"/>
                </a:lnTo>
                <a:lnTo>
                  <a:pt x="642" y="444"/>
                </a:lnTo>
                <a:lnTo>
                  <a:pt x="642" y="450"/>
                </a:lnTo>
                <a:lnTo>
                  <a:pt x="648" y="450"/>
                </a:lnTo>
                <a:lnTo>
                  <a:pt x="648" y="456"/>
                </a:lnTo>
                <a:lnTo>
                  <a:pt x="642" y="456"/>
                </a:lnTo>
                <a:lnTo>
                  <a:pt x="648" y="456"/>
                </a:lnTo>
                <a:lnTo>
                  <a:pt x="642" y="456"/>
                </a:lnTo>
                <a:lnTo>
                  <a:pt x="642" y="462"/>
                </a:lnTo>
                <a:lnTo>
                  <a:pt x="642" y="456"/>
                </a:lnTo>
                <a:lnTo>
                  <a:pt x="636" y="456"/>
                </a:lnTo>
                <a:lnTo>
                  <a:pt x="636" y="450"/>
                </a:lnTo>
                <a:lnTo>
                  <a:pt x="630" y="450"/>
                </a:lnTo>
                <a:lnTo>
                  <a:pt x="630" y="444"/>
                </a:lnTo>
                <a:lnTo>
                  <a:pt x="630" y="438"/>
                </a:lnTo>
                <a:lnTo>
                  <a:pt x="624" y="438"/>
                </a:lnTo>
                <a:lnTo>
                  <a:pt x="624" y="432"/>
                </a:lnTo>
                <a:lnTo>
                  <a:pt x="618" y="432"/>
                </a:lnTo>
                <a:lnTo>
                  <a:pt x="618" y="438"/>
                </a:lnTo>
                <a:lnTo>
                  <a:pt x="618" y="432"/>
                </a:lnTo>
                <a:lnTo>
                  <a:pt x="612" y="432"/>
                </a:lnTo>
                <a:lnTo>
                  <a:pt x="612" y="426"/>
                </a:lnTo>
                <a:lnTo>
                  <a:pt x="606" y="426"/>
                </a:lnTo>
                <a:lnTo>
                  <a:pt x="612" y="420"/>
                </a:lnTo>
                <a:lnTo>
                  <a:pt x="606" y="420"/>
                </a:lnTo>
                <a:lnTo>
                  <a:pt x="612" y="420"/>
                </a:lnTo>
                <a:lnTo>
                  <a:pt x="606" y="420"/>
                </a:lnTo>
                <a:lnTo>
                  <a:pt x="612" y="420"/>
                </a:lnTo>
                <a:lnTo>
                  <a:pt x="612" y="414"/>
                </a:lnTo>
                <a:lnTo>
                  <a:pt x="618" y="414"/>
                </a:lnTo>
                <a:lnTo>
                  <a:pt x="618" y="420"/>
                </a:lnTo>
                <a:lnTo>
                  <a:pt x="618" y="426"/>
                </a:lnTo>
                <a:lnTo>
                  <a:pt x="624" y="426"/>
                </a:lnTo>
                <a:lnTo>
                  <a:pt x="624" y="420"/>
                </a:lnTo>
                <a:lnTo>
                  <a:pt x="624" y="426"/>
                </a:lnTo>
                <a:lnTo>
                  <a:pt x="624" y="420"/>
                </a:lnTo>
                <a:lnTo>
                  <a:pt x="630" y="420"/>
                </a:lnTo>
                <a:lnTo>
                  <a:pt x="630" y="414"/>
                </a:lnTo>
                <a:lnTo>
                  <a:pt x="624" y="414"/>
                </a:lnTo>
                <a:lnTo>
                  <a:pt x="624" y="420"/>
                </a:lnTo>
                <a:lnTo>
                  <a:pt x="624" y="414"/>
                </a:lnTo>
                <a:lnTo>
                  <a:pt x="630" y="414"/>
                </a:lnTo>
                <a:lnTo>
                  <a:pt x="624" y="414"/>
                </a:lnTo>
                <a:lnTo>
                  <a:pt x="630" y="414"/>
                </a:lnTo>
                <a:lnTo>
                  <a:pt x="630" y="420"/>
                </a:lnTo>
                <a:lnTo>
                  <a:pt x="630" y="414"/>
                </a:lnTo>
                <a:lnTo>
                  <a:pt x="630" y="420"/>
                </a:lnTo>
                <a:lnTo>
                  <a:pt x="630" y="414"/>
                </a:lnTo>
                <a:lnTo>
                  <a:pt x="624" y="414"/>
                </a:lnTo>
                <a:lnTo>
                  <a:pt x="624" y="408"/>
                </a:lnTo>
                <a:lnTo>
                  <a:pt x="630" y="408"/>
                </a:lnTo>
                <a:lnTo>
                  <a:pt x="624" y="408"/>
                </a:lnTo>
                <a:lnTo>
                  <a:pt x="630" y="408"/>
                </a:lnTo>
                <a:lnTo>
                  <a:pt x="624" y="408"/>
                </a:lnTo>
                <a:lnTo>
                  <a:pt x="618" y="408"/>
                </a:lnTo>
                <a:lnTo>
                  <a:pt x="618" y="402"/>
                </a:lnTo>
                <a:lnTo>
                  <a:pt x="624" y="396"/>
                </a:lnTo>
                <a:lnTo>
                  <a:pt x="624" y="402"/>
                </a:lnTo>
                <a:lnTo>
                  <a:pt x="624" y="396"/>
                </a:lnTo>
                <a:lnTo>
                  <a:pt x="624" y="402"/>
                </a:lnTo>
                <a:lnTo>
                  <a:pt x="624" y="396"/>
                </a:lnTo>
                <a:lnTo>
                  <a:pt x="624" y="390"/>
                </a:lnTo>
                <a:lnTo>
                  <a:pt x="624" y="396"/>
                </a:lnTo>
                <a:lnTo>
                  <a:pt x="624" y="390"/>
                </a:lnTo>
                <a:lnTo>
                  <a:pt x="630" y="390"/>
                </a:lnTo>
                <a:lnTo>
                  <a:pt x="630" y="396"/>
                </a:lnTo>
                <a:lnTo>
                  <a:pt x="630" y="390"/>
                </a:lnTo>
                <a:close/>
                <a:moveTo>
                  <a:pt x="744" y="576"/>
                </a:moveTo>
                <a:lnTo>
                  <a:pt x="744" y="582"/>
                </a:lnTo>
                <a:lnTo>
                  <a:pt x="750" y="582"/>
                </a:lnTo>
                <a:lnTo>
                  <a:pt x="750" y="588"/>
                </a:lnTo>
                <a:lnTo>
                  <a:pt x="750" y="594"/>
                </a:lnTo>
                <a:lnTo>
                  <a:pt x="750" y="588"/>
                </a:lnTo>
                <a:lnTo>
                  <a:pt x="756" y="588"/>
                </a:lnTo>
                <a:lnTo>
                  <a:pt x="756" y="594"/>
                </a:lnTo>
                <a:lnTo>
                  <a:pt x="762" y="594"/>
                </a:lnTo>
                <a:lnTo>
                  <a:pt x="756" y="594"/>
                </a:lnTo>
                <a:lnTo>
                  <a:pt x="762" y="594"/>
                </a:lnTo>
                <a:lnTo>
                  <a:pt x="762" y="600"/>
                </a:lnTo>
                <a:lnTo>
                  <a:pt x="768" y="600"/>
                </a:lnTo>
                <a:lnTo>
                  <a:pt x="774" y="600"/>
                </a:lnTo>
                <a:lnTo>
                  <a:pt x="774" y="606"/>
                </a:lnTo>
                <a:lnTo>
                  <a:pt x="774" y="612"/>
                </a:lnTo>
                <a:lnTo>
                  <a:pt x="780" y="612"/>
                </a:lnTo>
                <a:lnTo>
                  <a:pt x="774" y="612"/>
                </a:lnTo>
                <a:lnTo>
                  <a:pt x="774" y="618"/>
                </a:lnTo>
                <a:lnTo>
                  <a:pt x="774" y="612"/>
                </a:lnTo>
                <a:lnTo>
                  <a:pt x="774" y="618"/>
                </a:lnTo>
                <a:lnTo>
                  <a:pt x="774" y="612"/>
                </a:lnTo>
                <a:lnTo>
                  <a:pt x="780" y="612"/>
                </a:lnTo>
                <a:lnTo>
                  <a:pt x="780" y="618"/>
                </a:lnTo>
                <a:lnTo>
                  <a:pt x="780" y="612"/>
                </a:lnTo>
                <a:lnTo>
                  <a:pt x="786" y="612"/>
                </a:lnTo>
                <a:lnTo>
                  <a:pt x="786" y="618"/>
                </a:lnTo>
                <a:lnTo>
                  <a:pt x="786" y="624"/>
                </a:lnTo>
                <a:lnTo>
                  <a:pt x="780" y="624"/>
                </a:lnTo>
                <a:lnTo>
                  <a:pt x="774" y="624"/>
                </a:lnTo>
                <a:lnTo>
                  <a:pt x="774" y="618"/>
                </a:lnTo>
                <a:lnTo>
                  <a:pt x="774" y="624"/>
                </a:lnTo>
                <a:lnTo>
                  <a:pt x="774" y="618"/>
                </a:lnTo>
                <a:lnTo>
                  <a:pt x="774" y="624"/>
                </a:lnTo>
                <a:lnTo>
                  <a:pt x="774" y="618"/>
                </a:lnTo>
                <a:lnTo>
                  <a:pt x="768" y="618"/>
                </a:lnTo>
                <a:lnTo>
                  <a:pt x="774" y="618"/>
                </a:lnTo>
                <a:lnTo>
                  <a:pt x="768" y="618"/>
                </a:lnTo>
                <a:lnTo>
                  <a:pt x="768" y="612"/>
                </a:lnTo>
                <a:lnTo>
                  <a:pt x="768" y="618"/>
                </a:lnTo>
                <a:lnTo>
                  <a:pt x="768" y="612"/>
                </a:lnTo>
                <a:lnTo>
                  <a:pt x="768" y="618"/>
                </a:lnTo>
                <a:lnTo>
                  <a:pt x="762" y="618"/>
                </a:lnTo>
                <a:lnTo>
                  <a:pt x="768" y="618"/>
                </a:lnTo>
                <a:lnTo>
                  <a:pt x="768" y="612"/>
                </a:lnTo>
                <a:lnTo>
                  <a:pt x="762" y="612"/>
                </a:lnTo>
                <a:lnTo>
                  <a:pt x="768" y="612"/>
                </a:lnTo>
                <a:lnTo>
                  <a:pt x="762" y="612"/>
                </a:lnTo>
                <a:lnTo>
                  <a:pt x="768" y="612"/>
                </a:lnTo>
                <a:lnTo>
                  <a:pt x="762" y="612"/>
                </a:lnTo>
                <a:lnTo>
                  <a:pt x="762" y="618"/>
                </a:lnTo>
                <a:lnTo>
                  <a:pt x="756" y="618"/>
                </a:lnTo>
                <a:lnTo>
                  <a:pt x="756" y="624"/>
                </a:lnTo>
                <a:lnTo>
                  <a:pt x="756" y="618"/>
                </a:lnTo>
                <a:lnTo>
                  <a:pt x="756" y="624"/>
                </a:lnTo>
                <a:lnTo>
                  <a:pt x="756" y="630"/>
                </a:lnTo>
                <a:lnTo>
                  <a:pt x="750" y="630"/>
                </a:lnTo>
                <a:lnTo>
                  <a:pt x="744" y="630"/>
                </a:lnTo>
                <a:lnTo>
                  <a:pt x="744" y="624"/>
                </a:lnTo>
                <a:lnTo>
                  <a:pt x="744" y="618"/>
                </a:lnTo>
                <a:lnTo>
                  <a:pt x="738" y="618"/>
                </a:lnTo>
                <a:lnTo>
                  <a:pt x="738" y="624"/>
                </a:lnTo>
                <a:lnTo>
                  <a:pt x="738" y="618"/>
                </a:lnTo>
                <a:lnTo>
                  <a:pt x="738" y="624"/>
                </a:lnTo>
                <a:lnTo>
                  <a:pt x="732" y="624"/>
                </a:lnTo>
                <a:lnTo>
                  <a:pt x="732" y="618"/>
                </a:lnTo>
                <a:lnTo>
                  <a:pt x="738" y="618"/>
                </a:lnTo>
                <a:lnTo>
                  <a:pt x="738" y="612"/>
                </a:lnTo>
                <a:lnTo>
                  <a:pt x="738" y="606"/>
                </a:lnTo>
                <a:lnTo>
                  <a:pt x="738" y="600"/>
                </a:lnTo>
                <a:lnTo>
                  <a:pt x="744" y="600"/>
                </a:lnTo>
                <a:lnTo>
                  <a:pt x="738" y="600"/>
                </a:lnTo>
                <a:lnTo>
                  <a:pt x="738" y="594"/>
                </a:lnTo>
                <a:lnTo>
                  <a:pt x="744" y="594"/>
                </a:lnTo>
                <a:lnTo>
                  <a:pt x="744" y="588"/>
                </a:lnTo>
                <a:lnTo>
                  <a:pt x="744" y="582"/>
                </a:lnTo>
                <a:lnTo>
                  <a:pt x="744" y="576"/>
                </a:lnTo>
                <a:close/>
                <a:moveTo>
                  <a:pt x="684" y="384"/>
                </a:moveTo>
                <a:lnTo>
                  <a:pt x="690" y="384"/>
                </a:lnTo>
                <a:lnTo>
                  <a:pt x="690" y="390"/>
                </a:lnTo>
                <a:lnTo>
                  <a:pt x="696" y="390"/>
                </a:lnTo>
                <a:lnTo>
                  <a:pt x="696" y="384"/>
                </a:lnTo>
                <a:lnTo>
                  <a:pt x="696" y="390"/>
                </a:lnTo>
                <a:lnTo>
                  <a:pt x="702" y="390"/>
                </a:lnTo>
                <a:lnTo>
                  <a:pt x="696" y="390"/>
                </a:lnTo>
                <a:lnTo>
                  <a:pt x="702" y="384"/>
                </a:lnTo>
                <a:lnTo>
                  <a:pt x="702" y="390"/>
                </a:lnTo>
                <a:lnTo>
                  <a:pt x="708" y="390"/>
                </a:lnTo>
                <a:lnTo>
                  <a:pt x="708" y="396"/>
                </a:lnTo>
                <a:lnTo>
                  <a:pt x="702" y="402"/>
                </a:lnTo>
                <a:lnTo>
                  <a:pt x="702" y="408"/>
                </a:lnTo>
                <a:lnTo>
                  <a:pt x="696" y="408"/>
                </a:lnTo>
                <a:lnTo>
                  <a:pt x="702" y="408"/>
                </a:lnTo>
                <a:lnTo>
                  <a:pt x="696" y="408"/>
                </a:lnTo>
                <a:lnTo>
                  <a:pt x="702" y="408"/>
                </a:lnTo>
                <a:lnTo>
                  <a:pt x="702" y="414"/>
                </a:lnTo>
                <a:lnTo>
                  <a:pt x="696" y="414"/>
                </a:lnTo>
                <a:lnTo>
                  <a:pt x="696" y="420"/>
                </a:lnTo>
                <a:lnTo>
                  <a:pt x="696" y="426"/>
                </a:lnTo>
                <a:lnTo>
                  <a:pt x="690" y="426"/>
                </a:lnTo>
                <a:lnTo>
                  <a:pt x="690" y="420"/>
                </a:lnTo>
                <a:lnTo>
                  <a:pt x="684" y="420"/>
                </a:lnTo>
                <a:lnTo>
                  <a:pt x="678" y="420"/>
                </a:lnTo>
                <a:lnTo>
                  <a:pt x="678" y="426"/>
                </a:lnTo>
                <a:lnTo>
                  <a:pt x="678" y="420"/>
                </a:lnTo>
                <a:lnTo>
                  <a:pt x="678" y="426"/>
                </a:lnTo>
                <a:lnTo>
                  <a:pt x="678" y="420"/>
                </a:lnTo>
                <a:lnTo>
                  <a:pt x="678" y="426"/>
                </a:lnTo>
                <a:lnTo>
                  <a:pt x="678" y="420"/>
                </a:lnTo>
                <a:lnTo>
                  <a:pt x="678" y="426"/>
                </a:lnTo>
                <a:lnTo>
                  <a:pt x="684" y="426"/>
                </a:lnTo>
                <a:lnTo>
                  <a:pt x="684" y="432"/>
                </a:lnTo>
                <a:lnTo>
                  <a:pt x="678" y="432"/>
                </a:lnTo>
                <a:lnTo>
                  <a:pt x="678" y="438"/>
                </a:lnTo>
                <a:lnTo>
                  <a:pt x="678" y="444"/>
                </a:lnTo>
                <a:lnTo>
                  <a:pt x="672" y="444"/>
                </a:lnTo>
                <a:lnTo>
                  <a:pt x="666" y="444"/>
                </a:lnTo>
                <a:lnTo>
                  <a:pt x="672" y="444"/>
                </a:lnTo>
                <a:lnTo>
                  <a:pt x="666" y="444"/>
                </a:lnTo>
                <a:lnTo>
                  <a:pt x="672" y="444"/>
                </a:lnTo>
                <a:lnTo>
                  <a:pt x="666" y="438"/>
                </a:lnTo>
                <a:lnTo>
                  <a:pt x="672" y="438"/>
                </a:lnTo>
                <a:lnTo>
                  <a:pt x="666" y="438"/>
                </a:lnTo>
                <a:lnTo>
                  <a:pt x="672" y="438"/>
                </a:lnTo>
                <a:lnTo>
                  <a:pt x="666" y="438"/>
                </a:lnTo>
                <a:lnTo>
                  <a:pt x="672" y="438"/>
                </a:lnTo>
                <a:lnTo>
                  <a:pt x="666" y="438"/>
                </a:lnTo>
                <a:lnTo>
                  <a:pt x="672" y="438"/>
                </a:lnTo>
                <a:lnTo>
                  <a:pt x="666" y="438"/>
                </a:lnTo>
                <a:lnTo>
                  <a:pt x="672" y="432"/>
                </a:lnTo>
                <a:lnTo>
                  <a:pt x="666" y="432"/>
                </a:lnTo>
                <a:lnTo>
                  <a:pt x="672" y="432"/>
                </a:lnTo>
                <a:lnTo>
                  <a:pt x="666" y="432"/>
                </a:lnTo>
                <a:lnTo>
                  <a:pt x="672" y="432"/>
                </a:lnTo>
                <a:lnTo>
                  <a:pt x="666" y="432"/>
                </a:lnTo>
                <a:lnTo>
                  <a:pt x="672" y="432"/>
                </a:lnTo>
                <a:lnTo>
                  <a:pt x="666" y="432"/>
                </a:lnTo>
                <a:lnTo>
                  <a:pt x="666" y="426"/>
                </a:lnTo>
                <a:lnTo>
                  <a:pt x="666" y="420"/>
                </a:lnTo>
                <a:lnTo>
                  <a:pt x="666" y="414"/>
                </a:lnTo>
                <a:lnTo>
                  <a:pt x="666" y="408"/>
                </a:lnTo>
                <a:lnTo>
                  <a:pt x="666" y="402"/>
                </a:lnTo>
                <a:lnTo>
                  <a:pt x="666" y="396"/>
                </a:lnTo>
                <a:lnTo>
                  <a:pt x="672" y="396"/>
                </a:lnTo>
                <a:lnTo>
                  <a:pt x="672" y="390"/>
                </a:lnTo>
                <a:lnTo>
                  <a:pt x="666" y="390"/>
                </a:lnTo>
                <a:lnTo>
                  <a:pt x="672" y="390"/>
                </a:lnTo>
                <a:lnTo>
                  <a:pt x="672" y="384"/>
                </a:lnTo>
                <a:lnTo>
                  <a:pt x="678" y="384"/>
                </a:lnTo>
                <a:lnTo>
                  <a:pt x="684" y="384"/>
                </a:lnTo>
                <a:close/>
                <a:moveTo>
                  <a:pt x="498" y="270"/>
                </a:moveTo>
                <a:lnTo>
                  <a:pt x="504" y="270"/>
                </a:lnTo>
                <a:lnTo>
                  <a:pt x="504" y="276"/>
                </a:lnTo>
                <a:lnTo>
                  <a:pt x="510" y="276"/>
                </a:lnTo>
                <a:lnTo>
                  <a:pt x="510" y="282"/>
                </a:lnTo>
                <a:lnTo>
                  <a:pt x="504" y="282"/>
                </a:lnTo>
                <a:lnTo>
                  <a:pt x="498" y="282"/>
                </a:lnTo>
                <a:lnTo>
                  <a:pt x="498" y="288"/>
                </a:lnTo>
                <a:lnTo>
                  <a:pt x="504" y="288"/>
                </a:lnTo>
                <a:lnTo>
                  <a:pt x="498" y="288"/>
                </a:lnTo>
                <a:lnTo>
                  <a:pt x="504" y="288"/>
                </a:lnTo>
                <a:lnTo>
                  <a:pt x="498" y="288"/>
                </a:lnTo>
                <a:lnTo>
                  <a:pt x="504" y="288"/>
                </a:lnTo>
                <a:lnTo>
                  <a:pt x="504" y="294"/>
                </a:lnTo>
                <a:lnTo>
                  <a:pt x="498" y="294"/>
                </a:lnTo>
                <a:lnTo>
                  <a:pt x="504" y="294"/>
                </a:lnTo>
                <a:lnTo>
                  <a:pt x="504" y="300"/>
                </a:lnTo>
                <a:lnTo>
                  <a:pt x="504" y="294"/>
                </a:lnTo>
                <a:lnTo>
                  <a:pt x="504" y="300"/>
                </a:lnTo>
                <a:lnTo>
                  <a:pt x="504" y="306"/>
                </a:lnTo>
                <a:lnTo>
                  <a:pt x="498" y="306"/>
                </a:lnTo>
                <a:lnTo>
                  <a:pt x="492" y="306"/>
                </a:lnTo>
                <a:lnTo>
                  <a:pt x="492" y="312"/>
                </a:lnTo>
                <a:lnTo>
                  <a:pt x="498" y="312"/>
                </a:lnTo>
                <a:lnTo>
                  <a:pt x="492" y="312"/>
                </a:lnTo>
                <a:lnTo>
                  <a:pt x="492" y="318"/>
                </a:lnTo>
                <a:lnTo>
                  <a:pt x="492" y="312"/>
                </a:lnTo>
                <a:lnTo>
                  <a:pt x="492" y="318"/>
                </a:lnTo>
                <a:lnTo>
                  <a:pt x="486" y="318"/>
                </a:lnTo>
                <a:lnTo>
                  <a:pt x="486" y="312"/>
                </a:lnTo>
                <a:lnTo>
                  <a:pt x="486" y="306"/>
                </a:lnTo>
                <a:lnTo>
                  <a:pt x="486" y="300"/>
                </a:lnTo>
                <a:lnTo>
                  <a:pt x="492" y="300"/>
                </a:lnTo>
                <a:lnTo>
                  <a:pt x="486" y="300"/>
                </a:lnTo>
                <a:lnTo>
                  <a:pt x="492" y="300"/>
                </a:lnTo>
                <a:lnTo>
                  <a:pt x="486" y="300"/>
                </a:lnTo>
                <a:lnTo>
                  <a:pt x="486" y="306"/>
                </a:lnTo>
                <a:lnTo>
                  <a:pt x="486" y="312"/>
                </a:lnTo>
                <a:lnTo>
                  <a:pt x="480" y="312"/>
                </a:lnTo>
                <a:lnTo>
                  <a:pt x="480" y="306"/>
                </a:lnTo>
                <a:lnTo>
                  <a:pt x="480" y="312"/>
                </a:lnTo>
                <a:lnTo>
                  <a:pt x="480" y="318"/>
                </a:lnTo>
                <a:lnTo>
                  <a:pt x="480" y="324"/>
                </a:lnTo>
                <a:lnTo>
                  <a:pt x="474" y="324"/>
                </a:lnTo>
                <a:lnTo>
                  <a:pt x="474" y="318"/>
                </a:lnTo>
                <a:lnTo>
                  <a:pt x="474" y="312"/>
                </a:lnTo>
                <a:lnTo>
                  <a:pt x="474" y="318"/>
                </a:lnTo>
                <a:lnTo>
                  <a:pt x="474" y="324"/>
                </a:lnTo>
                <a:lnTo>
                  <a:pt x="474" y="330"/>
                </a:lnTo>
                <a:lnTo>
                  <a:pt x="474" y="324"/>
                </a:lnTo>
                <a:lnTo>
                  <a:pt x="474" y="330"/>
                </a:lnTo>
                <a:lnTo>
                  <a:pt x="468" y="330"/>
                </a:lnTo>
                <a:lnTo>
                  <a:pt x="468" y="324"/>
                </a:lnTo>
                <a:lnTo>
                  <a:pt x="468" y="318"/>
                </a:lnTo>
                <a:lnTo>
                  <a:pt x="462" y="318"/>
                </a:lnTo>
                <a:lnTo>
                  <a:pt x="462" y="324"/>
                </a:lnTo>
                <a:lnTo>
                  <a:pt x="462" y="330"/>
                </a:lnTo>
                <a:lnTo>
                  <a:pt x="462" y="324"/>
                </a:lnTo>
                <a:lnTo>
                  <a:pt x="462" y="330"/>
                </a:lnTo>
                <a:lnTo>
                  <a:pt x="462" y="324"/>
                </a:lnTo>
                <a:lnTo>
                  <a:pt x="456" y="324"/>
                </a:lnTo>
                <a:lnTo>
                  <a:pt x="456" y="330"/>
                </a:lnTo>
                <a:lnTo>
                  <a:pt x="450" y="330"/>
                </a:lnTo>
                <a:lnTo>
                  <a:pt x="450" y="324"/>
                </a:lnTo>
                <a:lnTo>
                  <a:pt x="450" y="318"/>
                </a:lnTo>
                <a:lnTo>
                  <a:pt x="450" y="324"/>
                </a:lnTo>
                <a:lnTo>
                  <a:pt x="444" y="324"/>
                </a:lnTo>
                <a:lnTo>
                  <a:pt x="450" y="324"/>
                </a:lnTo>
                <a:lnTo>
                  <a:pt x="450" y="318"/>
                </a:lnTo>
                <a:lnTo>
                  <a:pt x="450" y="312"/>
                </a:lnTo>
                <a:lnTo>
                  <a:pt x="456" y="312"/>
                </a:lnTo>
                <a:lnTo>
                  <a:pt x="462" y="312"/>
                </a:lnTo>
                <a:lnTo>
                  <a:pt x="462" y="306"/>
                </a:lnTo>
                <a:lnTo>
                  <a:pt x="462" y="300"/>
                </a:lnTo>
                <a:lnTo>
                  <a:pt x="462" y="306"/>
                </a:lnTo>
                <a:lnTo>
                  <a:pt x="462" y="300"/>
                </a:lnTo>
                <a:lnTo>
                  <a:pt x="468" y="300"/>
                </a:lnTo>
                <a:lnTo>
                  <a:pt x="468" y="294"/>
                </a:lnTo>
                <a:lnTo>
                  <a:pt x="474" y="294"/>
                </a:lnTo>
                <a:lnTo>
                  <a:pt x="474" y="288"/>
                </a:lnTo>
                <a:lnTo>
                  <a:pt x="474" y="282"/>
                </a:lnTo>
                <a:lnTo>
                  <a:pt x="480" y="282"/>
                </a:lnTo>
                <a:lnTo>
                  <a:pt x="480" y="276"/>
                </a:lnTo>
                <a:lnTo>
                  <a:pt x="486" y="276"/>
                </a:lnTo>
                <a:lnTo>
                  <a:pt x="486" y="282"/>
                </a:lnTo>
                <a:lnTo>
                  <a:pt x="486" y="276"/>
                </a:lnTo>
                <a:lnTo>
                  <a:pt x="492" y="276"/>
                </a:lnTo>
                <a:lnTo>
                  <a:pt x="492" y="282"/>
                </a:lnTo>
                <a:lnTo>
                  <a:pt x="498" y="282"/>
                </a:lnTo>
                <a:lnTo>
                  <a:pt x="492" y="282"/>
                </a:lnTo>
                <a:lnTo>
                  <a:pt x="492" y="276"/>
                </a:lnTo>
                <a:lnTo>
                  <a:pt x="492" y="282"/>
                </a:lnTo>
                <a:lnTo>
                  <a:pt x="498" y="282"/>
                </a:lnTo>
                <a:lnTo>
                  <a:pt x="498" y="276"/>
                </a:lnTo>
                <a:lnTo>
                  <a:pt x="492" y="276"/>
                </a:lnTo>
                <a:lnTo>
                  <a:pt x="498" y="276"/>
                </a:lnTo>
                <a:lnTo>
                  <a:pt x="498" y="270"/>
                </a:lnTo>
                <a:close/>
                <a:moveTo>
                  <a:pt x="642" y="300"/>
                </a:moveTo>
                <a:lnTo>
                  <a:pt x="642" y="306"/>
                </a:lnTo>
                <a:lnTo>
                  <a:pt x="648" y="306"/>
                </a:lnTo>
                <a:lnTo>
                  <a:pt x="642" y="306"/>
                </a:lnTo>
                <a:lnTo>
                  <a:pt x="648" y="306"/>
                </a:lnTo>
                <a:lnTo>
                  <a:pt x="648" y="312"/>
                </a:lnTo>
                <a:lnTo>
                  <a:pt x="648" y="318"/>
                </a:lnTo>
                <a:lnTo>
                  <a:pt x="648" y="324"/>
                </a:lnTo>
                <a:lnTo>
                  <a:pt x="648" y="330"/>
                </a:lnTo>
                <a:lnTo>
                  <a:pt x="648" y="336"/>
                </a:lnTo>
                <a:lnTo>
                  <a:pt x="654" y="336"/>
                </a:lnTo>
                <a:lnTo>
                  <a:pt x="654" y="342"/>
                </a:lnTo>
                <a:lnTo>
                  <a:pt x="654" y="348"/>
                </a:lnTo>
                <a:lnTo>
                  <a:pt x="654" y="342"/>
                </a:lnTo>
                <a:lnTo>
                  <a:pt x="648" y="342"/>
                </a:lnTo>
                <a:lnTo>
                  <a:pt x="648" y="348"/>
                </a:lnTo>
                <a:lnTo>
                  <a:pt x="648" y="342"/>
                </a:lnTo>
                <a:lnTo>
                  <a:pt x="648" y="348"/>
                </a:lnTo>
                <a:lnTo>
                  <a:pt x="648" y="342"/>
                </a:lnTo>
                <a:lnTo>
                  <a:pt x="648" y="348"/>
                </a:lnTo>
                <a:lnTo>
                  <a:pt x="648" y="354"/>
                </a:lnTo>
                <a:lnTo>
                  <a:pt x="648" y="360"/>
                </a:lnTo>
                <a:lnTo>
                  <a:pt x="648" y="354"/>
                </a:lnTo>
                <a:lnTo>
                  <a:pt x="648" y="360"/>
                </a:lnTo>
                <a:lnTo>
                  <a:pt x="642" y="360"/>
                </a:lnTo>
                <a:lnTo>
                  <a:pt x="642" y="354"/>
                </a:lnTo>
                <a:lnTo>
                  <a:pt x="642" y="360"/>
                </a:lnTo>
                <a:lnTo>
                  <a:pt x="642" y="354"/>
                </a:lnTo>
                <a:lnTo>
                  <a:pt x="636" y="354"/>
                </a:lnTo>
                <a:lnTo>
                  <a:pt x="642" y="354"/>
                </a:lnTo>
                <a:lnTo>
                  <a:pt x="642" y="360"/>
                </a:lnTo>
                <a:lnTo>
                  <a:pt x="636" y="360"/>
                </a:lnTo>
                <a:lnTo>
                  <a:pt x="630" y="360"/>
                </a:lnTo>
                <a:lnTo>
                  <a:pt x="630" y="354"/>
                </a:lnTo>
                <a:lnTo>
                  <a:pt x="624" y="354"/>
                </a:lnTo>
                <a:lnTo>
                  <a:pt x="630" y="348"/>
                </a:lnTo>
                <a:lnTo>
                  <a:pt x="624" y="348"/>
                </a:lnTo>
                <a:lnTo>
                  <a:pt x="630" y="348"/>
                </a:lnTo>
                <a:lnTo>
                  <a:pt x="624" y="348"/>
                </a:lnTo>
                <a:lnTo>
                  <a:pt x="624" y="342"/>
                </a:lnTo>
                <a:lnTo>
                  <a:pt x="624" y="348"/>
                </a:lnTo>
                <a:lnTo>
                  <a:pt x="624" y="342"/>
                </a:lnTo>
                <a:lnTo>
                  <a:pt x="630" y="342"/>
                </a:lnTo>
                <a:lnTo>
                  <a:pt x="636" y="342"/>
                </a:lnTo>
                <a:lnTo>
                  <a:pt x="630" y="336"/>
                </a:lnTo>
                <a:lnTo>
                  <a:pt x="624" y="336"/>
                </a:lnTo>
                <a:lnTo>
                  <a:pt x="624" y="342"/>
                </a:lnTo>
                <a:lnTo>
                  <a:pt x="618" y="342"/>
                </a:lnTo>
                <a:lnTo>
                  <a:pt x="618" y="336"/>
                </a:lnTo>
                <a:lnTo>
                  <a:pt x="618" y="342"/>
                </a:lnTo>
                <a:lnTo>
                  <a:pt x="612" y="342"/>
                </a:lnTo>
                <a:lnTo>
                  <a:pt x="606" y="342"/>
                </a:lnTo>
                <a:lnTo>
                  <a:pt x="606" y="336"/>
                </a:lnTo>
                <a:lnTo>
                  <a:pt x="612" y="336"/>
                </a:lnTo>
                <a:lnTo>
                  <a:pt x="612" y="330"/>
                </a:lnTo>
                <a:lnTo>
                  <a:pt x="612" y="336"/>
                </a:lnTo>
                <a:lnTo>
                  <a:pt x="612" y="330"/>
                </a:lnTo>
                <a:lnTo>
                  <a:pt x="618" y="330"/>
                </a:lnTo>
                <a:lnTo>
                  <a:pt x="618" y="336"/>
                </a:lnTo>
                <a:lnTo>
                  <a:pt x="618" y="330"/>
                </a:lnTo>
                <a:lnTo>
                  <a:pt x="618" y="324"/>
                </a:lnTo>
                <a:lnTo>
                  <a:pt x="618" y="318"/>
                </a:lnTo>
                <a:lnTo>
                  <a:pt x="612" y="318"/>
                </a:lnTo>
                <a:lnTo>
                  <a:pt x="612" y="312"/>
                </a:lnTo>
                <a:lnTo>
                  <a:pt x="618" y="312"/>
                </a:lnTo>
                <a:lnTo>
                  <a:pt x="624" y="312"/>
                </a:lnTo>
                <a:lnTo>
                  <a:pt x="624" y="318"/>
                </a:lnTo>
                <a:lnTo>
                  <a:pt x="624" y="324"/>
                </a:lnTo>
                <a:lnTo>
                  <a:pt x="630" y="324"/>
                </a:lnTo>
                <a:lnTo>
                  <a:pt x="624" y="324"/>
                </a:lnTo>
                <a:lnTo>
                  <a:pt x="630" y="324"/>
                </a:lnTo>
                <a:lnTo>
                  <a:pt x="630" y="330"/>
                </a:lnTo>
                <a:lnTo>
                  <a:pt x="636" y="330"/>
                </a:lnTo>
                <a:lnTo>
                  <a:pt x="630" y="330"/>
                </a:lnTo>
                <a:lnTo>
                  <a:pt x="630" y="324"/>
                </a:lnTo>
                <a:lnTo>
                  <a:pt x="630" y="318"/>
                </a:lnTo>
                <a:lnTo>
                  <a:pt x="630" y="324"/>
                </a:lnTo>
                <a:lnTo>
                  <a:pt x="636" y="324"/>
                </a:lnTo>
                <a:lnTo>
                  <a:pt x="636" y="318"/>
                </a:lnTo>
                <a:lnTo>
                  <a:pt x="636" y="324"/>
                </a:lnTo>
                <a:lnTo>
                  <a:pt x="630" y="324"/>
                </a:lnTo>
                <a:lnTo>
                  <a:pt x="630" y="318"/>
                </a:lnTo>
                <a:lnTo>
                  <a:pt x="624" y="318"/>
                </a:lnTo>
                <a:lnTo>
                  <a:pt x="630" y="318"/>
                </a:lnTo>
                <a:lnTo>
                  <a:pt x="630" y="312"/>
                </a:lnTo>
                <a:lnTo>
                  <a:pt x="624" y="312"/>
                </a:lnTo>
                <a:lnTo>
                  <a:pt x="624" y="306"/>
                </a:lnTo>
                <a:lnTo>
                  <a:pt x="630" y="306"/>
                </a:lnTo>
                <a:lnTo>
                  <a:pt x="636" y="306"/>
                </a:lnTo>
                <a:lnTo>
                  <a:pt x="636" y="312"/>
                </a:lnTo>
                <a:lnTo>
                  <a:pt x="642" y="312"/>
                </a:lnTo>
                <a:lnTo>
                  <a:pt x="636" y="306"/>
                </a:lnTo>
                <a:lnTo>
                  <a:pt x="642" y="306"/>
                </a:lnTo>
                <a:lnTo>
                  <a:pt x="642" y="300"/>
                </a:lnTo>
                <a:close/>
                <a:moveTo>
                  <a:pt x="600" y="198"/>
                </a:moveTo>
                <a:lnTo>
                  <a:pt x="600" y="204"/>
                </a:lnTo>
                <a:lnTo>
                  <a:pt x="606" y="204"/>
                </a:lnTo>
                <a:lnTo>
                  <a:pt x="606" y="210"/>
                </a:lnTo>
                <a:lnTo>
                  <a:pt x="612" y="210"/>
                </a:lnTo>
                <a:lnTo>
                  <a:pt x="612" y="216"/>
                </a:lnTo>
                <a:lnTo>
                  <a:pt x="606" y="216"/>
                </a:lnTo>
                <a:lnTo>
                  <a:pt x="612" y="216"/>
                </a:lnTo>
                <a:lnTo>
                  <a:pt x="612" y="222"/>
                </a:lnTo>
                <a:lnTo>
                  <a:pt x="612" y="216"/>
                </a:lnTo>
                <a:lnTo>
                  <a:pt x="612" y="210"/>
                </a:lnTo>
                <a:lnTo>
                  <a:pt x="618" y="210"/>
                </a:lnTo>
                <a:lnTo>
                  <a:pt x="618" y="216"/>
                </a:lnTo>
                <a:lnTo>
                  <a:pt x="624" y="216"/>
                </a:lnTo>
                <a:lnTo>
                  <a:pt x="624" y="222"/>
                </a:lnTo>
                <a:lnTo>
                  <a:pt x="618" y="222"/>
                </a:lnTo>
                <a:lnTo>
                  <a:pt x="624" y="222"/>
                </a:lnTo>
                <a:lnTo>
                  <a:pt x="618" y="222"/>
                </a:lnTo>
                <a:lnTo>
                  <a:pt x="624" y="222"/>
                </a:lnTo>
                <a:lnTo>
                  <a:pt x="630" y="222"/>
                </a:lnTo>
                <a:lnTo>
                  <a:pt x="630" y="228"/>
                </a:lnTo>
                <a:lnTo>
                  <a:pt x="630" y="234"/>
                </a:lnTo>
                <a:lnTo>
                  <a:pt x="636" y="234"/>
                </a:lnTo>
                <a:lnTo>
                  <a:pt x="636" y="228"/>
                </a:lnTo>
                <a:lnTo>
                  <a:pt x="636" y="234"/>
                </a:lnTo>
                <a:lnTo>
                  <a:pt x="630" y="234"/>
                </a:lnTo>
                <a:lnTo>
                  <a:pt x="630" y="240"/>
                </a:lnTo>
                <a:lnTo>
                  <a:pt x="630" y="246"/>
                </a:lnTo>
                <a:lnTo>
                  <a:pt x="636" y="246"/>
                </a:lnTo>
                <a:lnTo>
                  <a:pt x="636" y="252"/>
                </a:lnTo>
                <a:lnTo>
                  <a:pt x="642" y="252"/>
                </a:lnTo>
                <a:lnTo>
                  <a:pt x="636" y="252"/>
                </a:lnTo>
                <a:lnTo>
                  <a:pt x="636" y="258"/>
                </a:lnTo>
                <a:lnTo>
                  <a:pt x="636" y="264"/>
                </a:lnTo>
                <a:lnTo>
                  <a:pt x="636" y="258"/>
                </a:lnTo>
                <a:lnTo>
                  <a:pt x="636" y="264"/>
                </a:lnTo>
                <a:lnTo>
                  <a:pt x="630" y="264"/>
                </a:lnTo>
                <a:lnTo>
                  <a:pt x="630" y="258"/>
                </a:lnTo>
                <a:lnTo>
                  <a:pt x="624" y="258"/>
                </a:lnTo>
                <a:lnTo>
                  <a:pt x="624" y="252"/>
                </a:lnTo>
                <a:lnTo>
                  <a:pt x="624" y="246"/>
                </a:lnTo>
                <a:lnTo>
                  <a:pt x="618" y="246"/>
                </a:lnTo>
                <a:lnTo>
                  <a:pt x="612" y="246"/>
                </a:lnTo>
                <a:lnTo>
                  <a:pt x="606" y="246"/>
                </a:lnTo>
                <a:lnTo>
                  <a:pt x="606" y="240"/>
                </a:lnTo>
                <a:lnTo>
                  <a:pt x="612" y="240"/>
                </a:lnTo>
                <a:lnTo>
                  <a:pt x="606" y="240"/>
                </a:lnTo>
                <a:lnTo>
                  <a:pt x="600" y="240"/>
                </a:lnTo>
                <a:lnTo>
                  <a:pt x="600" y="246"/>
                </a:lnTo>
                <a:lnTo>
                  <a:pt x="594" y="246"/>
                </a:lnTo>
                <a:lnTo>
                  <a:pt x="594" y="240"/>
                </a:lnTo>
                <a:lnTo>
                  <a:pt x="588" y="240"/>
                </a:lnTo>
                <a:lnTo>
                  <a:pt x="594" y="234"/>
                </a:lnTo>
                <a:lnTo>
                  <a:pt x="588" y="234"/>
                </a:lnTo>
                <a:lnTo>
                  <a:pt x="594" y="234"/>
                </a:lnTo>
                <a:lnTo>
                  <a:pt x="600" y="234"/>
                </a:lnTo>
                <a:lnTo>
                  <a:pt x="606" y="234"/>
                </a:lnTo>
                <a:lnTo>
                  <a:pt x="600" y="234"/>
                </a:lnTo>
                <a:lnTo>
                  <a:pt x="606" y="234"/>
                </a:lnTo>
                <a:lnTo>
                  <a:pt x="600" y="234"/>
                </a:lnTo>
                <a:lnTo>
                  <a:pt x="606" y="234"/>
                </a:lnTo>
                <a:lnTo>
                  <a:pt x="606" y="228"/>
                </a:lnTo>
                <a:lnTo>
                  <a:pt x="600" y="228"/>
                </a:lnTo>
                <a:lnTo>
                  <a:pt x="606" y="228"/>
                </a:lnTo>
                <a:lnTo>
                  <a:pt x="606" y="222"/>
                </a:lnTo>
                <a:lnTo>
                  <a:pt x="600" y="222"/>
                </a:lnTo>
                <a:lnTo>
                  <a:pt x="600" y="228"/>
                </a:lnTo>
                <a:lnTo>
                  <a:pt x="600" y="222"/>
                </a:lnTo>
                <a:lnTo>
                  <a:pt x="600" y="228"/>
                </a:lnTo>
                <a:lnTo>
                  <a:pt x="600" y="222"/>
                </a:lnTo>
                <a:lnTo>
                  <a:pt x="594" y="222"/>
                </a:lnTo>
                <a:lnTo>
                  <a:pt x="600" y="222"/>
                </a:lnTo>
                <a:lnTo>
                  <a:pt x="600" y="216"/>
                </a:lnTo>
                <a:lnTo>
                  <a:pt x="594" y="216"/>
                </a:lnTo>
                <a:lnTo>
                  <a:pt x="594" y="222"/>
                </a:lnTo>
                <a:lnTo>
                  <a:pt x="588" y="222"/>
                </a:lnTo>
                <a:lnTo>
                  <a:pt x="594" y="222"/>
                </a:lnTo>
                <a:lnTo>
                  <a:pt x="594" y="216"/>
                </a:lnTo>
                <a:lnTo>
                  <a:pt x="594" y="210"/>
                </a:lnTo>
                <a:lnTo>
                  <a:pt x="588" y="216"/>
                </a:lnTo>
                <a:lnTo>
                  <a:pt x="588" y="210"/>
                </a:lnTo>
                <a:lnTo>
                  <a:pt x="588" y="204"/>
                </a:lnTo>
                <a:lnTo>
                  <a:pt x="588" y="198"/>
                </a:lnTo>
                <a:lnTo>
                  <a:pt x="588" y="204"/>
                </a:lnTo>
                <a:lnTo>
                  <a:pt x="594" y="204"/>
                </a:lnTo>
                <a:lnTo>
                  <a:pt x="594" y="198"/>
                </a:lnTo>
                <a:lnTo>
                  <a:pt x="600" y="198"/>
                </a:lnTo>
                <a:close/>
                <a:moveTo>
                  <a:pt x="408" y="810"/>
                </a:moveTo>
                <a:lnTo>
                  <a:pt x="414" y="810"/>
                </a:lnTo>
                <a:lnTo>
                  <a:pt x="414" y="816"/>
                </a:lnTo>
                <a:lnTo>
                  <a:pt x="420" y="816"/>
                </a:lnTo>
                <a:lnTo>
                  <a:pt x="426" y="816"/>
                </a:lnTo>
                <a:lnTo>
                  <a:pt x="426" y="822"/>
                </a:lnTo>
                <a:lnTo>
                  <a:pt x="432" y="822"/>
                </a:lnTo>
                <a:lnTo>
                  <a:pt x="432" y="828"/>
                </a:lnTo>
                <a:lnTo>
                  <a:pt x="438" y="828"/>
                </a:lnTo>
                <a:lnTo>
                  <a:pt x="438" y="834"/>
                </a:lnTo>
                <a:lnTo>
                  <a:pt x="438" y="828"/>
                </a:lnTo>
                <a:lnTo>
                  <a:pt x="438" y="834"/>
                </a:lnTo>
                <a:lnTo>
                  <a:pt x="444" y="834"/>
                </a:lnTo>
                <a:lnTo>
                  <a:pt x="438" y="834"/>
                </a:lnTo>
                <a:lnTo>
                  <a:pt x="444" y="834"/>
                </a:lnTo>
                <a:lnTo>
                  <a:pt x="438" y="834"/>
                </a:lnTo>
                <a:lnTo>
                  <a:pt x="444" y="834"/>
                </a:lnTo>
                <a:lnTo>
                  <a:pt x="444" y="840"/>
                </a:lnTo>
                <a:lnTo>
                  <a:pt x="444" y="846"/>
                </a:lnTo>
                <a:lnTo>
                  <a:pt x="444" y="840"/>
                </a:lnTo>
                <a:lnTo>
                  <a:pt x="444" y="846"/>
                </a:lnTo>
                <a:lnTo>
                  <a:pt x="444" y="840"/>
                </a:lnTo>
                <a:lnTo>
                  <a:pt x="438" y="840"/>
                </a:lnTo>
                <a:lnTo>
                  <a:pt x="432" y="840"/>
                </a:lnTo>
                <a:lnTo>
                  <a:pt x="432" y="834"/>
                </a:lnTo>
                <a:lnTo>
                  <a:pt x="432" y="840"/>
                </a:lnTo>
                <a:lnTo>
                  <a:pt x="432" y="834"/>
                </a:lnTo>
                <a:lnTo>
                  <a:pt x="426" y="834"/>
                </a:lnTo>
                <a:lnTo>
                  <a:pt x="432" y="834"/>
                </a:lnTo>
                <a:lnTo>
                  <a:pt x="426" y="834"/>
                </a:lnTo>
                <a:lnTo>
                  <a:pt x="426" y="828"/>
                </a:lnTo>
                <a:lnTo>
                  <a:pt x="426" y="834"/>
                </a:lnTo>
                <a:lnTo>
                  <a:pt x="420" y="834"/>
                </a:lnTo>
                <a:lnTo>
                  <a:pt x="426" y="834"/>
                </a:lnTo>
                <a:lnTo>
                  <a:pt x="426" y="828"/>
                </a:lnTo>
                <a:lnTo>
                  <a:pt x="420" y="828"/>
                </a:lnTo>
                <a:lnTo>
                  <a:pt x="420" y="822"/>
                </a:lnTo>
                <a:lnTo>
                  <a:pt x="420" y="828"/>
                </a:lnTo>
                <a:lnTo>
                  <a:pt x="420" y="822"/>
                </a:lnTo>
                <a:lnTo>
                  <a:pt x="414" y="822"/>
                </a:lnTo>
                <a:lnTo>
                  <a:pt x="408" y="822"/>
                </a:lnTo>
                <a:lnTo>
                  <a:pt x="408" y="816"/>
                </a:lnTo>
                <a:lnTo>
                  <a:pt x="414" y="816"/>
                </a:lnTo>
                <a:lnTo>
                  <a:pt x="408" y="816"/>
                </a:lnTo>
                <a:lnTo>
                  <a:pt x="414" y="816"/>
                </a:lnTo>
                <a:lnTo>
                  <a:pt x="408" y="816"/>
                </a:lnTo>
                <a:lnTo>
                  <a:pt x="414" y="816"/>
                </a:lnTo>
                <a:lnTo>
                  <a:pt x="408" y="816"/>
                </a:lnTo>
                <a:lnTo>
                  <a:pt x="402" y="816"/>
                </a:lnTo>
                <a:lnTo>
                  <a:pt x="408" y="816"/>
                </a:lnTo>
                <a:lnTo>
                  <a:pt x="402" y="816"/>
                </a:lnTo>
                <a:lnTo>
                  <a:pt x="402" y="810"/>
                </a:lnTo>
                <a:lnTo>
                  <a:pt x="402" y="816"/>
                </a:lnTo>
                <a:lnTo>
                  <a:pt x="402" y="810"/>
                </a:lnTo>
                <a:lnTo>
                  <a:pt x="408" y="810"/>
                </a:lnTo>
                <a:close/>
                <a:moveTo>
                  <a:pt x="786" y="396"/>
                </a:moveTo>
                <a:lnTo>
                  <a:pt x="792" y="396"/>
                </a:lnTo>
                <a:lnTo>
                  <a:pt x="798" y="396"/>
                </a:lnTo>
                <a:lnTo>
                  <a:pt x="798" y="402"/>
                </a:lnTo>
                <a:lnTo>
                  <a:pt x="804" y="402"/>
                </a:lnTo>
                <a:lnTo>
                  <a:pt x="798" y="402"/>
                </a:lnTo>
                <a:lnTo>
                  <a:pt x="798" y="396"/>
                </a:lnTo>
                <a:lnTo>
                  <a:pt x="804" y="396"/>
                </a:lnTo>
                <a:lnTo>
                  <a:pt x="810" y="396"/>
                </a:lnTo>
                <a:lnTo>
                  <a:pt x="810" y="402"/>
                </a:lnTo>
                <a:lnTo>
                  <a:pt x="816" y="402"/>
                </a:lnTo>
                <a:lnTo>
                  <a:pt x="810" y="402"/>
                </a:lnTo>
                <a:lnTo>
                  <a:pt x="816" y="402"/>
                </a:lnTo>
                <a:lnTo>
                  <a:pt x="816" y="408"/>
                </a:lnTo>
                <a:lnTo>
                  <a:pt x="816" y="414"/>
                </a:lnTo>
                <a:lnTo>
                  <a:pt x="822" y="414"/>
                </a:lnTo>
                <a:lnTo>
                  <a:pt x="822" y="420"/>
                </a:lnTo>
                <a:lnTo>
                  <a:pt x="816" y="420"/>
                </a:lnTo>
                <a:lnTo>
                  <a:pt x="810" y="420"/>
                </a:lnTo>
                <a:lnTo>
                  <a:pt x="804" y="420"/>
                </a:lnTo>
                <a:lnTo>
                  <a:pt x="798" y="420"/>
                </a:lnTo>
                <a:lnTo>
                  <a:pt x="792" y="420"/>
                </a:lnTo>
                <a:lnTo>
                  <a:pt x="792" y="414"/>
                </a:lnTo>
                <a:lnTo>
                  <a:pt x="786" y="414"/>
                </a:lnTo>
                <a:lnTo>
                  <a:pt x="792" y="414"/>
                </a:lnTo>
                <a:lnTo>
                  <a:pt x="786" y="414"/>
                </a:lnTo>
                <a:lnTo>
                  <a:pt x="792" y="408"/>
                </a:lnTo>
                <a:lnTo>
                  <a:pt x="786" y="408"/>
                </a:lnTo>
                <a:lnTo>
                  <a:pt x="786" y="402"/>
                </a:lnTo>
                <a:lnTo>
                  <a:pt x="786" y="396"/>
                </a:lnTo>
                <a:close/>
                <a:moveTo>
                  <a:pt x="654" y="498"/>
                </a:moveTo>
                <a:lnTo>
                  <a:pt x="648" y="498"/>
                </a:lnTo>
                <a:lnTo>
                  <a:pt x="654" y="498"/>
                </a:lnTo>
                <a:lnTo>
                  <a:pt x="654" y="504"/>
                </a:lnTo>
                <a:lnTo>
                  <a:pt x="660" y="504"/>
                </a:lnTo>
                <a:lnTo>
                  <a:pt x="660" y="510"/>
                </a:lnTo>
                <a:lnTo>
                  <a:pt x="660" y="516"/>
                </a:lnTo>
                <a:lnTo>
                  <a:pt x="660" y="510"/>
                </a:lnTo>
                <a:lnTo>
                  <a:pt x="666" y="510"/>
                </a:lnTo>
                <a:lnTo>
                  <a:pt x="660" y="510"/>
                </a:lnTo>
                <a:lnTo>
                  <a:pt x="666" y="510"/>
                </a:lnTo>
                <a:lnTo>
                  <a:pt x="660" y="510"/>
                </a:lnTo>
                <a:lnTo>
                  <a:pt x="666" y="510"/>
                </a:lnTo>
                <a:lnTo>
                  <a:pt x="660" y="510"/>
                </a:lnTo>
                <a:lnTo>
                  <a:pt x="666" y="510"/>
                </a:lnTo>
                <a:lnTo>
                  <a:pt x="666" y="516"/>
                </a:lnTo>
                <a:lnTo>
                  <a:pt x="672" y="516"/>
                </a:lnTo>
                <a:lnTo>
                  <a:pt x="666" y="516"/>
                </a:lnTo>
                <a:lnTo>
                  <a:pt x="666" y="522"/>
                </a:lnTo>
                <a:lnTo>
                  <a:pt x="660" y="522"/>
                </a:lnTo>
                <a:lnTo>
                  <a:pt x="660" y="528"/>
                </a:lnTo>
                <a:lnTo>
                  <a:pt x="654" y="522"/>
                </a:lnTo>
                <a:lnTo>
                  <a:pt x="648" y="522"/>
                </a:lnTo>
                <a:lnTo>
                  <a:pt x="642" y="522"/>
                </a:lnTo>
                <a:lnTo>
                  <a:pt x="642" y="516"/>
                </a:lnTo>
                <a:lnTo>
                  <a:pt x="642" y="522"/>
                </a:lnTo>
                <a:lnTo>
                  <a:pt x="642" y="516"/>
                </a:lnTo>
                <a:lnTo>
                  <a:pt x="636" y="516"/>
                </a:lnTo>
                <a:lnTo>
                  <a:pt x="636" y="510"/>
                </a:lnTo>
                <a:lnTo>
                  <a:pt x="642" y="510"/>
                </a:lnTo>
                <a:lnTo>
                  <a:pt x="642" y="504"/>
                </a:lnTo>
                <a:lnTo>
                  <a:pt x="642" y="510"/>
                </a:lnTo>
                <a:lnTo>
                  <a:pt x="642" y="504"/>
                </a:lnTo>
                <a:lnTo>
                  <a:pt x="642" y="510"/>
                </a:lnTo>
                <a:lnTo>
                  <a:pt x="642" y="504"/>
                </a:lnTo>
                <a:lnTo>
                  <a:pt x="642" y="498"/>
                </a:lnTo>
                <a:lnTo>
                  <a:pt x="642" y="504"/>
                </a:lnTo>
                <a:lnTo>
                  <a:pt x="642" y="498"/>
                </a:lnTo>
                <a:lnTo>
                  <a:pt x="642" y="504"/>
                </a:lnTo>
                <a:lnTo>
                  <a:pt x="648" y="504"/>
                </a:lnTo>
                <a:lnTo>
                  <a:pt x="642" y="504"/>
                </a:lnTo>
                <a:lnTo>
                  <a:pt x="642" y="498"/>
                </a:lnTo>
                <a:lnTo>
                  <a:pt x="648" y="498"/>
                </a:lnTo>
                <a:lnTo>
                  <a:pt x="648" y="492"/>
                </a:lnTo>
                <a:lnTo>
                  <a:pt x="648" y="498"/>
                </a:lnTo>
                <a:lnTo>
                  <a:pt x="654" y="498"/>
                </a:lnTo>
                <a:close/>
                <a:moveTo>
                  <a:pt x="672" y="336"/>
                </a:moveTo>
                <a:lnTo>
                  <a:pt x="678" y="336"/>
                </a:lnTo>
                <a:lnTo>
                  <a:pt x="678" y="342"/>
                </a:lnTo>
                <a:lnTo>
                  <a:pt x="678" y="348"/>
                </a:lnTo>
                <a:lnTo>
                  <a:pt x="684" y="348"/>
                </a:lnTo>
                <a:lnTo>
                  <a:pt x="684" y="354"/>
                </a:lnTo>
                <a:lnTo>
                  <a:pt x="684" y="360"/>
                </a:lnTo>
                <a:lnTo>
                  <a:pt x="684" y="366"/>
                </a:lnTo>
                <a:lnTo>
                  <a:pt x="678" y="366"/>
                </a:lnTo>
                <a:lnTo>
                  <a:pt x="672" y="372"/>
                </a:lnTo>
                <a:lnTo>
                  <a:pt x="672" y="366"/>
                </a:lnTo>
                <a:lnTo>
                  <a:pt x="666" y="366"/>
                </a:lnTo>
                <a:lnTo>
                  <a:pt x="672" y="366"/>
                </a:lnTo>
                <a:lnTo>
                  <a:pt x="666" y="366"/>
                </a:lnTo>
                <a:lnTo>
                  <a:pt x="666" y="360"/>
                </a:lnTo>
                <a:lnTo>
                  <a:pt x="666" y="366"/>
                </a:lnTo>
                <a:lnTo>
                  <a:pt x="666" y="360"/>
                </a:lnTo>
                <a:lnTo>
                  <a:pt x="660" y="360"/>
                </a:lnTo>
                <a:lnTo>
                  <a:pt x="660" y="354"/>
                </a:lnTo>
                <a:lnTo>
                  <a:pt x="660" y="348"/>
                </a:lnTo>
                <a:lnTo>
                  <a:pt x="666" y="348"/>
                </a:lnTo>
                <a:lnTo>
                  <a:pt x="660" y="348"/>
                </a:lnTo>
                <a:lnTo>
                  <a:pt x="660" y="342"/>
                </a:lnTo>
                <a:lnTo>
                  <a:pt x="666" y="342"/>
                </a:lnTo>
                <a:lnTo>
                  <a:pt x="666" y="348"/>
                </a:lnTo>
                <a:lnTo>
                  <a:pt x="666" y="342"/>
                </a:lnTo>
                <a:lnTo>
                  <a:pt x="666" y="336"/>
                </a:lnTo>
                <a:lnTo>
                  <a:pt x="666" y="342"/>
                </a:lnTo>
                <a:lnTo>
                  <a:pt x="672" y="336"/>
                </a:lnTo>
                <a:close/>
                <a:moveTo>
                  <a:pt x="654" y="228"/>
                </a:moveTo>
                <a:lnTo>
                  <a:pt x="660" y="228"/>
                </a:lnTo>
                <a:lnTo>
                  <a:pt x="660" y="234"/>
                </a:lnTo>
                <a:lnTo>
                  <a:pt x="666" y="234"/>
                </a:lnTo>
                <a:lnTo>
                  <a:pt x="666" y="240"/>
                </a:lnTo>
                <a:lnTo>
                  <a:pt x="672" y="240"/>
                </a:lnTo>
                <a:lnTo>
                  <a:pt x="672" y="246"/>
                </a:lnTo>
                <a:lnTo>
                  <a:pt x="666" y="246"/>
                </a:lnTo>
                <a:lnTo>
                  <a:pt x="672" y="246"/>
                </a:lnTo>
                <a:lnTo>
                  <a:pt x="672" y="252"/>
                </a:lnTo>
                <a:lnTo>
                  <a:pt x="672" y="258"/>
                </a:lnTo>
                <a:lnTo>
                  <a:pt x="666" y="258"/>
                </a:lnTo>
                <a:lnTo>
                  <a:pt x="660" y="258"/>
                </a:lnTo>
                <a:lnTo>
                  <a:pt x="654" y="258"/>
                </a:lnTo>
                <a:lnTo>
                  <a:pt x="660" y="258"/>
                </a:lnTo>
                <a:lnTo>
                  <a:pt x="654" y="258"/>
                </a:lnTo>
                <a:lnTo>
                  <a:pt x="654" y="264"/>
                </a:lnTo>
                <a:lnTo>
                  <a:pt x="654" y="258"/>
                </a:lnTo>
                <a:lnTo>
                  <a:pt x="648" y="258"/>
                </a:lnTo>
                <a:lnTo>
                  <a:pt x="648" y="252"/>
                </a:lnTo>
                <a:lnTo>
                  <a:pt x="654" y="252"/>
                </a:lnTo>
                <a:lnTo>
                  <a:pt x="654" y="246"/>
                </a:lnTo>
                <a:lnTo>
                  <a:pt x="648" y="246"/>
                </a:lnTo>
                <a:lnTo>
                  <a:pt x="648" y="240"/>
                </a:lnTo>
                <a:lnTo>
                  <a:pt x="642" y="240"/>
                </a:lnTo>
                <a:lnTo>
                  <a:pt x="642" y="234"/>
                </a:lnTo>
                <a:lnTo>
                  <a:pt x="648" y="234"/>
                </a:lnTo>
                <a:lnTo>
                  <a:pt x="642" y="234"/>
                </a:lnTo>
                <a:lnTo>
                  <a:pt x="642" y="228"/>
                </a:lnTo>
                <a:lnTo>
                  <a:pt x="642" y="222"/>
                </a:lnTo>
                <a:lnTo>
                  <a:pt x="648" y="222"/>
                </a:lnTo>
                <a:lnTo>
                  <a:pt x="654" y="222"/>
                </a:lnTo>
                <a:lnTo>
                  <a:pt x="654" y="228"/>
                </a:lnTo>
                <a:close/>
                <a:moveTo>
                  <a:pt x="822" y="528"/>
                </a:moveTo>
                <a:lnTo>
                  <a:pt x="828" y="528"/>
                </a:lnTo>
                <a:lnTo>
                  <a:pt x="828" y="534"/>
                </a:lnTo>
                <a:lnTo>
                  <a:pt x="828" y="540"/>
                </a:lnTo>
                <a:lnTo>
                  <a:pt x="828" y="546"/>
                </a:lnTo>
                <a:lnTo>
                  <a:pt x="828" y="552"/>
                </a:lnTo>
                <a:lnTo>
                  <a:pt x="822" y="552"/>
                </a:lnTo>
                <a:lnTo>
                  <a:pt x="816" y="552"/>
                </a:lnTo>
                <a:lnTo>
                  <a:pt x="810" y="546"/>
                </a:lnTo>
                <a:lnTo>
                  <a:pt x="810" y="540"/>
                </a:lnTo>
                <a:lnTo>
                  <a:pt x="816" y="540"/>
                </a:lnTo>
                <a:lnTo>
                  <a:pt x="816" y="534"/>
                </a:lnTo>
                <a:lnTo>
                  <a:pt x="816" y="528"/>
                </a:lnTo>
                <a:lnTo>
                  <a:pt x="822" y="528"/>
                </a:lnTo>
                <a:close/>
                <a:moveTo>
                  <a:pt x="552" y="252"/>
                </a:moveTo>
                <a:lnTo>
                  <a:pt x="552" y="258"/>
                </a:lnTo>
                <a:lnTo>
                  <a:pt x="546" y="258"/>
                </a:lnTo>
                <a:lnTo>
                  <a:pt x="546" y="264"/>
                </a:lnTo>
                <a:lnTo>
                  <a:pt x="552" y="264"/>
                </a:lnTo>
                <a:lnTo>
                  <a:pt x="552" y="270"/>
                </a:lnTo>
                <a:lnTo>
                  <a:pt x="552" y="276"/>
                </a:lnTo>
                <a:lnTo>
                  <a:pt x="546" y="276"/>
                </a:lnTo>
                <a:lnTo>
                  <a:pt x="540" y="276"/>
                </a:lnTo>
                <a:lnTo>
                  <a:pt x="540" y="282"/>
                </a:lnTo>
                <a:lnTo>
                  <a:pt x="534" y="282"/>
                </a:lnTo>
                <a:lnTo>
                  <a:pt x="534" y="276"/>
                </a:lnTo>
                <a:lnTo>
                  <a:pt x="534" y="282"/>
                </a:lnTo>
                <a:lnTo>
                  <a:pt x="534" y="276"/>
                </a:lnTo>
                <a:lnTo>
                  <a:pt x="528" y="276"/>
                </a:lnTo>
                <a:lnTo>
                  <a:pt x="528" y="270"/>
                </a:lnTo>
                <a:lnTo>
                  <a:pt x="522" y="270"/>
                </a:lnTo>
                <a:lnTo>
                  <a:pt x="528" y="264"/>
                </a:lnTo>
                <a:lnTo>
                  <a:pt x="522" y="264"/>
                </a:lnTo>
                <a:lnTo>
                  <a:pt x="522" y="258"/>
                </a:lnTo>
                <a:lnTo>
                  <a:pt x="528" y="258"/>
                </a:lnTo>
                <a:lnTo>
                  <a:pt x="534" y="258"/>
                </a:lnTo>
                <a:lnTo>
                  <a:pt x="534" y="252"/>
                </a:lnTo>
                <a:lnTo>
                  <a:pt x="534" y="258"/>
                </a:lnTo>
                <a:lnTo>
                  <a:pt x="534" y="252"/>
                </a:lnTo>
                <a:lnTo>
                  <a:pt x="540" y="252"/>
                </a:lnTo>
                <a:lnTo>
                  <a:pt x="546" y="252"/>
                </a:lnTo>
                <a:lnTo>
                  <a:pt x="552" y="252"/>
                </a:lnTo>
                <a:close/>
                <a:moveTo>
                  <a:pt x="588" y="396"/>
                </a:moveTo>
                <a:lnTo>
                  <a:pt x="594" y="396"/>
                </a:lnTo>
                <a:lnTo>
                  <a:pt x="594" y="402"/>
                </a:lnTo>
                <a:lnTo>
                  <a:pt x="594" y="408"/>
                </a:lnTo>
                <a:lnTo>
                  <a:pt x="594" y="414"/>
                </a:lnTo>
                <a:lnTo>
                  <a:pt x="588" y="414"/>
                </a:lnTo>
                <a:lnTo>
                  <a:pt x="588" y="420"/>
                </a:lnTo>
                <a:lnTo>
                  <a:pt x="588" y="414"/>
                </a:lnTo>
                <a:lnTo>
                  <a:pt x="588" y="420"/>
                </a:lnTo>
                <a:lnTo>
                  <a:pt x="588" y="414"/>
                </a:lnTo>
                <a:lnTo>
                  <a:pt x="588" y="420"/>
                </a:lnTo>
                <a:lnTo>
                  <a:pt x="588" y="414"/>
                </a:lnTo>
                <a:lnTo>
                  <a:pt x="582" y="414"/>
                </a:lnTo>
                <a:lnTo>
                  <a:pt x="582" y="408"/>
                </a:lnTo>
                <a:lnTo>
                  <a:pt x="582" y="402"/>
                </a:lnTo>
                <a:lnTo>
                  <a:pt x="576" y="402"/>
                </a:lnTo>
                <a:lnTo>
                  <a:pt x="576" y="396"/>
                </a:lnTo>
                <a:lnTo>
                  <a:pt x="582" y="396"/>
                </a:lnTo>
                <a:lnTo>
                  <a:pt x="588" y="396"/>
                </a:lnTo>
                <a:close/>
                <a:moveTo>
                  <a:pt x="942" y="858"/>
                </a:moveTo>
                <a:lnTo>
                  <a:pt x="948" y="858"/>
                </a:lnTo>
                <a:lnTo>
                  <a:pt x="948" y="864"/>
                </a:lnTo>
                <a:lnTo>
                  <a:pt x="948" y="870"/>
                </a:lnTo>
                <a:lnTo>
                  <a:pt x="942" y="870"/>
                </a:lnTo>
                <a:lnTo>
                  <a:pt x="942" y="864"/>
                </a:lnTo>
                <a:lnTo>
                  <a:pt x="942" y="870"/>
                </a:lnTo>
                <a:lnTo>
                  <a:pt x="948" y="870"/>
                </a:lnTo>
                <a:lnTo>
                  <a:pt x="948" y="864"/>
                </a:lnTo>
                <a:lnTo>
                  <a:pt x="948" y="870"/>
                </a:lnTo>
                <a:lnTo>
                  <a:pt x="942" y="870"/>
                </a:lnTo>
                <a:lnTo>
                  <a:pt x="942" y="876"/>
                </a:lnTo>
                <a:lnTo>
                  <a:pt x="942" y="870"/>
                </a:lnTo>
                <a:lnTo>
                  <a:pt x="942" y="876"/>
                </a:lnTo>
                <a:lnTo>
                  <a:pt x="942" y="870"/>
                </a:lnTo>
                <a:lnTo>
                  <a:pt x="942" y="876"/>
                </a:lnTo>
                <a:lnTo>
                  <a:pt x="942" y="870"/>
                </a:lnTo>
                <a:lnTo>
                  <a:pt x="942" y="876"/>
                </a:lnTo>
                <a:lnTo>
                  <a:pt x="942" y="870"/>
                </a:lnTo>
                <a:lnTo>
                  <a:pt x="942" y="876"/>
                </a:lnTo>
                <a:lnTo>
                  <a:pt x="942" y="870"/>
                </a:lnTo>
                <a:lnTo>
                  <a:pt x="942" y="876"/>
                </a:lnTo>
                <a:lnTo>
                  <a:pt x="942" y="870"/>
                </a:lnTo>
                <a:lnTo>
                  <a:pt x="942" y="876"/>
                </a:lnTo>
                <a:lnTo>
                  <a:pt x="942" y="870"/>
                </a:lnTo>
                <a:lnTo>
                  <a:pt x="948" y="870"/>
                </a:lnTo>
                <a:lnTo>
                  <a:pt x="942" y="870"/>
                </a:lnTo>
                <a:lnTo>
                  <a:pt x="948" y="870"/>
                </a:lnTo>
                <a:lnTo>
                  <a:pt x="942" y="870"/>
                </a:lnTo>
                <a:lnTo>
                  <a:pt x="948" y="870"/>
                </a:lnTo>
                <a:lnTo>
                  <a:pt x="942" y="870"/>
                </a:lnTo>
                <a:lnTo>
                  <a:pt x="948" y="870"/>
                </a:lnTo>
                <a:lnTo>
                  <a:pt x="948" y="864"/>
                </a:lnTo>
                <a:lnTo>
                  <a:pt x="948" y="870"/>
                </a:lnTo>
                <a:lnTo>
                  <a:pt x="954" y="870"/>
                </a:lnTo>
                <a:lnTo>
                  <a:pt x="948" y="870"/>
                </a:lnTo>
                <a:lnTo>
                  <a:pt x="954" y="870"/>
                </a:lnTo>
                <a:lnTo>
                  <a:pt x="948" y="870"/>
                </a:lnTo>
                <a:lnTo>
                  <a:pt x="954" y="870"/>
                </a:lnTo>
                <a:lnTo>
                  <a:pt x="948" y="870"/>
                </a:lnTo>
                <a:lnTo>
                  <a:pt x="954" y="870"/>
                </a:lnTo>
                <a:lnTo>
                  <a:pt x="948" y="870"/>
                </a:lnTo>
                <a:lnTo>
                  <a:pt x="954" y="870"/>
                </a:lnTo>
                <a:lnTo>
                  <a:pt x="948" y="870"/>
                </a:lnTo>
                <a:lnTo>
                  <a:pt x="954" y="870"/>
                </a:lnTo>
                <a:lnTo>
                  <a:pt x="948" y="870"/>
                </a:lnTo>
                <a:lnTo>
                  <a:pt x="954" y="870"/>
                </a:lnTo>
                <a:lnTo>
                  <a:pt x="948" y="870"/>
                </a:lnTo>
                <a:lnTo>
                  <a:pt x="954" y="870"/>
                </a:lnTo>
                <a:lnTo>
                  <a:pt x="948" y="870"/>
                </a:lnTo>
                <a:lnTo>
                  <a:pt x="948" y="876"/>
                </a:lnTo>
                <a:lnTo>
                  <a:pt x="948" y="870"/>
                </a:lnTo>
                <a:lnTo>
                  <a:pt x="948" y="876"/>
                </a:lnTo>
                <a:lnTo>
                  <a:pt x="948" y="870"/>
                </a:lnTo>
                <a:lnTo>
                  <a:pt x="948" y="876"/>
                </a:lnTo>
                <a:lnTo>
                  <a:pt x="942" y="876"/>
                </a:lnTo>
                <a:lnTo>
                  <a:pt x="936" y="876"/>
                </a:lnTo>
                <a:lnTo>
                  <a:pt x="936" y="870"/>
                </a:lnTo>
                <a:lnTo>
                  <a:pt x="942" y="870"/>
                </a:lnTo>
                <a:lnTo>
                  <a:pt x="942" y="864"/>
                </a:lnTo>
                <a:lnTo>
                  <a:pt x="942" y="858"/>
                </a:lnTo>
                <a:close/>
                <a:moveTo>
                  <a:pt x="558" y="234"/>
                </a:moveTo>
                <a:lnTo>
                  <a:pt x="558" y="240"/>
                </a:lnTo>
                <a:lnTo>
                  <a:pt x="552" y="240"/>
                </a:lnTo>
                <a:lnTo>
                  <a:pt x="552" y="246"/>
                </a:lnTo>
                <a:lnTo>
                  <a:pt x="552" y="240"/>
                </a:lnTo>
                <a:lnTo>
                  <a:pt x="552" y="246"/>
                </a:lnTo>
                <a:lnTo>
                  <a:pt x="546" y="246"/>
                </a:lnTo>
                <a:lnTo>
                  <a:pt x="546" y="240"/>
                </a:lnTo>
                <a:lnTo>
                  <a:pt x="540" y="240"/>
                </a:lnTo>
                <a:lnTo>
                  <a:pt x="540" y="246"/>
                </a:lnTo>
                <a:lnTo>
                  <a:pt x="534" y="246"/>
                </a:lnTo>
                <a:lnTo>
                  <a:pt x="534" y="240"/>
                </a:lnTo>
                <a:lnTo>
                  <a:pt x="528" y="240"/>
                </a:lnTo>
                <a:lnTo>
                  <a:pt x="528" y="246"/>
                </a:lnTo>
                <a:lnTo>
                  <a:pt x="528" y="240"/>
                </a:lnTo>
                <a:lnTo>
                  <a:pt x="528" y="246"/>
                </a:lnTo>
                <a:lnTo>
                  <a:pt x="522" y="246"/>
                </a:lnTo>
                <a:lnTo>
                  <a:pt x="522" y="240"/>
                </a:lnTo>
                <a:lnTo>
                  <a:pt x="528" y="240"/>
                </a:lnTo>
                <a:lnTo>
                  <a:pt x="528" y="234"/>
                </a:lnTo>
                <a:lnTo>
                  <a:pt x="534" y="234"/>
                </a:lnTo>
                <a:lnTo>
                  <a:pt x="540" y="234"/>
                </a:lnTo>
                <a:lnTo>
                  <a:pt x="540" y="228"/>
                </a:lnTo>
                <a:lnTo>
                  <a:pt x="546" y="228"/>
                </a:lnTo>
                <a:lnTo>
                  <a:pt x="546" y="222"/>
                </a:lnTo>
                <a:lnTo>
                  <a:pt x="546" y="228"/>
                </a:lnTo>
                <a:lnTo>
                  <a:pt x="546" y="222"/>
                </a:lnTo>
                <a:lnTo>
                  <a:pt x="546" y="228"/>
                </a:lnTo>
                <a:lnTo>
                  <a:pt x="546" y="222"/>
                </a:lnTo>
                <a:lnTo>
                  <a:pt x="546" y="228"/>
                </a:lnTo>
                <a:lnTo>
                  <a:pt x="552" y="228"/>
                </a:lnTo>
                <a:lnTo>
                  <a:pt x="552" y="234"/>
                </a:lnTo>
                <a:lnTo>
                  <a:pt x="558" y="234"/>
                </a:lnTo>
                <a:lnTo>
                  <a:pt x="552" y="234"/>
                </a:lnTo>
                <a:lnTo>
                  <a:pt x="558" y="234"/>
                </a:lnTo>
                <a:close/>
                <a:moveTo>
                  <a:pt x="774" y="630"/>
                </a:moveTo>
                <a:lnTo>
                  <a:pt x="774" y="636"/>
                </a:lnTo>
                <a:lnTo>
                  <a:pt x="774" y="642"/>
                </a:lnTo>
                <a:lnTo>
                  <a:pt x="768" y="642"/>
                </a:lnTo>
                <a:lnTo>
                  <a:pt x="768" y="648"/>
                </a:lnTo>
                <a:lnTo>
                  <a:pt x="762" y="648"/>
                </a:lnTo>
                <a:lnTo>
                  <a:pt x="762" y="642"/>
                </a:lnTo>
                <a:lnTo>
                  <a:pt x="756" y="642"/>
                </a:lnTo>
                <a:lnTo>
                  <a:pt x="762" y="642"/>
                </a:lnTo>
                <a:lnTo>
                  <a:pt x="762" y="636"/>
                </a:lnTo>
                <a:lnTo>
                  <a:pt x="768" y="636"/>
                </a:lnTo>
                <a:lnTo>
                  <a:pt x="774" y="636"/>
                </a:lnTo>
                <a:lnTo>
                  <a:pt x="768" y="636"/>
                </a:lnTo>
                <a:lnTo>
                  <a:pt x="768" y="630"/>
                </a:lnTo>
                <a:lnTo>
                  <a:pt x="774" y="630"/>
                </a:lnTo>
                <a:close/>
                <a:moveTo>
                  <a:pt x="918" y="822"/>
                </a:moveTo>
                <a:lnTo>
                  <a:pt x="924" y="822"/>
                </a:lnTo>
                <a:lnTo>
                  <a:pt x="924" y="828"/>
                </a:lnTo>
                <a:lnTo>
                  <a:pt x="930" y="828"/>
                </a:lnTo>
                <a:lnTo>
                  <a:pt x="936" y="828"/>
                </a:lnTo>
                <a:lnTo>
                  <a:pt x="936" y="834"/>
                </a:lnTo>
                <a:lnTo>
                  <a:pt x="930" y="834"/>
                </a:lnTo>
                <a:lnTo>
                  <a:pt x="924" y="834"/>
                </a:lnTo>
                <a:lnTo>
                  <a:pt x="924" y="828"/>
                </a:lnTo>
                <a:lnTo>
                  <a:pt x="924" y="834"/>
                </a:lnTo>
                <a:lnTo>
                  <a:pt x="924" y="828"/>
                </a:lnTo>
                <a:lnTo>
                  <a:pt x="918" y="828"/>
                </a:lnTo>
                <a:lnTo>
                  <a:pt x="924" y="828"/>
                </a:lnTo>
                <a:lnTo>
                  <a:pt x="918" y="828"/>
                </a:lnTo>
                <a:lnTo>
                  <a:pt x="912" y="822"/>
                </a:lnTo>
                <a:lnTo>
                  <a:pt x="912" y="828"/>
                </a:lnTo>
                <a:lnTo>
                  <a:pt x="912" y="822"/>
                </a:lnTo>
                <a:lnTo>
                  <a:pt x="918" y="822"/>
                </a:lnTo>
                <a:close/>
                <a:moveTo>
                  <a:pt x="366" y="768"/>
                </a:moveTo>
                <a:lnTo>
                  <a:pt x="372" y="768"/>
                </a:lnTo>
                <a:lnTo>
                  <a:pt x="372" y="774"/>
                </a:lnTo>
                <a:lnTo>
                  <a:pt x="372" y="768"/>
                </a:lnTo>
                <a:lnTo>
                  <a:pt x="372" y="774"/>
                </a:lnTo>
                <a:lnTo>
                  <a:pt x="372" y="768"/>
                </a:lnTo>
                <a:lnTo>
                  <a:pt x="372" y="774"/>
                </a:lnTo>
                <a:lnTo>
                  <a:pt x="372" y="768"/>
                </a:lnTo>
                <a:lnTo>
                  <a:pt x="372" y="774"/>
                </a:lnTo>
                <a:lnTo>
                  <a:pt x="372" y="768"/>
                </a:lnTo>
                <a:lnTo>
                  <a:pt x="372" y="774"/>
                </a:lnTo>
                <a:lnTo>
                  <a:pt x="372" y="768"/>
                </a:lnTo>
                <a:lnTo>
                  <a:pt x="378" y="768"/>
                </a:lnTo>
                <a:lnTo>
                  <a:pt x="378" y="774"/>
                </a:lnTo>
                <a:lnTo>
                  <a:pt x="378" y="780"/>
                </a:lnTo>
                <a:lnTo>
                  <a:pt x="372" y="780"/>
                </a:lnTo>
                <a:lnTo>
                  <a:pt x="372" y="774"/>
                </a:lnTo>
                <a:lnTo>
                  <a:pt x="372" y="780"/>
                </a:lnTo>
                <a:lnTo>
                  <a:pt x="366" y="780"/>
                </a:lnTo>
                <a:lnTo>
                  <a:pt x="366" y="774"/>
                </a:lnTo>
                <a:lnTo>
                  <a:pt x="366" y="768"/>
                </a:lnTo>
                <a:close/>
                <a:moveTo>
                  <a:pt x="666" y="264"/>
                </a:moveTo>
                <a:lnTo>
                  <a:pt x="672" y="264"/>
                </a:lnTo>
                <a:lnTo>
                  <a:pt x="678" y="264"/>
                </a:lnTo>
                <a:lnTo>
                  <a:pt x="684" y="264"/>
                </a:lnTo>
                <a:lnTo>
                  <a:pt x="684" y="270"/>
                </a:lnTo>
                <a:lnTo>
                  <a:pt x="684" y="276"/>
                </a:lnTo>
                <a:lnTo>
                  <a:pt x="678" y="276"/>
                </a:lnTo>
                <a:lnTo>
                  <a:pt x="672" y="276"/>
                </a:lnTo>
                <a:lnTo>
                  <a:pt x="666" y="276"/>
                </a:lnTo>
                <a:lnTo>
                  <a:pt x="660" y="276"/>
                </a:lnTo>
                <a:lnTo>
                  <a:pt x="660" y="270"/>
                </a:lnTo>
                <a:lnTo>
                  <a:pt x="660" y="264"/>
                </a:lnTo>
                <a:lnTo>
                  <a:pt x="666" y="264"/>
                </a:lnTo>
                <a:close/>
                <a:moveTo>
                  <a:pt x="918" y="858"/>
                </a:moveTo>
                <a:lnTo>
                  <a:pt x="918" y="864"/>
                </a:lnTo>
                <a:lnTo>
                  <a:pt x="918" y="858"/>
                </a:lnTo>
                <a:lnTo>
                  <a:pt x="918" y="864"/>
                </a:lnTo>
                <a:lnTo>
                  <a:pt x="918" y="858"/>
                </a:lnTo>
                <a:lnTo>
                  <a:pt x="918" y="864"/>
                </a:lnTo>
                <a:lnTo>
                  <a:pt x="918" y="858"/>
                </a:lnTo>
                <a:lnTo>
                  <a:pt x="918" y="864"/>
                </a:lnTo>
                <a:lnTo>
                  <a:pt x="924" y="864"/>
                </a:lnTo>
                <a:lnTo>
                  <a:pt x="918" y="864"/>
                </a:lnTo>
                <a:lnTo>
                  <a:pt x="924" y="864"/>
                </a:lnTo>
                <a:lnTo>
                  <a:pt x="930" y="864"/>
                </a:lnTo>
                <a:lnTo>
                  <a:pt x="924" y="864"/>
                </a:lnTo>
                <a:lnTo>
                  <a:pt x="930" y="864"/>
                </a:lnTo>
                <a:lnTo>
                  <a:pt x="936" y="864"/>
                </a:lnTo>
                <a:lnTo>
                  <a:pt x="930" y="864"/>
                </a:lnTo>
                <a:lnTo>
                  <a:pt x="930" y="870"/>
                </a:lnTo>
                <a:lnTo>
                  <a:pt x="930" y="864"/>
                </a:lnTo>
                <a:lnTo>
                  <a:pt x="930" y="870"/>
                </a:lnTo>
                <a:lnTo>
                  <a:pt x="924" y="870"/>
                </a:lnTo>
                <a:lnTo>
                  <a:pt x="924" y="864"/>
                </a:lnTo>
                <a:lnTo>
                  <a:pt x="924" y="870"/>
                </a:lnTo>
                <a:lnTo>
                  <a:pt x="924" y="864"/>
                </a:lnTo>
                <a:lnTo>
                  <a:pt x="924" y="870"/>
                </a:lnTo>
                <a:lnTo>
                  <a:pt x="924" y="864"/>
                </a:lnTo>
                <a:lnTo>
                  <a:pt x="924" y="870"/>
                </a:lnTo>
                <a:lnTo>
                  <a:pt x="918" y="870"/>
                </a:lnTo>
                <a:lnTo>
                  <a:pt x="918" y="864"/>
                </a:lnTo>
                <a:lnTo>
                  <a:pt x="912" y="864"/>
                </a:lnTo>
                <a:lnTo>
                  <a:pt x="918" y="864"/>
                </a:lnTo>
                <a:lnTo>
                  <a:pt x="918" y="858"/>
                </a:lnTo>
                <a:close/>
                <a:moveTo>
                  <a:pt x="786" y="642"/>
                </a:moveTo>
                <a:lnTo>
                  <a:pt x="798" y="642"/>
                </a:lnTo>
                <a:lnTo>
                  <a:pt x="798" y="654"/>
                </a:lnTo>
                <a:lnTo>
                  <a:pt x="786" y="654"/>
                </a:lnTo>
                <a:lnTo>
                  <a:pt x="786" y="642"/>
                </a:lnTo>
                <a:close/>
                <a:moveTo>
                  <a:pt x="702" y="270"/>
                </a:moveTo>
                <a:lnTo>
                  <a:pt x="708" y="270"/>
                </a:lnTo>
                <a:lnTo>
                  <a:pt x="714" y="270"/>
                </a:lnTo>
                <a:lnTo>
                  <a:pt x="714" y="276"/>
                </a:lnTo>
                <a:lnTo>
                  <a:pt x="714" y="282"/>
                </a:lnTo>
                <a:lnTo>
                  <a:pt x="708" y="282"/>
                </a:lnTo>
                <a:lnTo>
                  <a:pt x="702" y="282"/>
                </a:lnTo>
                <a:lnTo>
                  <a:pt x="702" y="276"/>
                </a:lnTo>
                <a:lnTo>
                  <a:pt x="702" y="270"/>
                </a:lnTo>
                <a:close/>
                <a:moveTo>
                  <a:pt x="492" y="324"/>
                </a:moveTo>
                <a:lnTo>
                  <a:pt x="492" y="330"/>
                </a:lnTo>
                <a:lnTo>
                  <a:pt x="486" y="330"/>
                </a:lnTo>
                <a:lnTo>
                  <a:pt x="486" y="336"/>
                </a:lnTo>
                <a:lnTo>
                  <a:pt x="486" y="342"/>
                </a:lnTo>
                <a:lnTo>
                  <a:pt x="480" y="342"/>
                </a:lnTo>
                <a:lnTo>
                  <a:pt x="474" y="342"/>
                </a:lnTo>
                <a:lnTo>
                  <a:pt x="474" y="336"/>
                </a:lnTo>
                <a:lnTo>
                  <a:pt x="480" y="336"/>
                </a:lnTo>
                <a:lnTo>
                  <a:pt x="480" y="330"/>
                </a:lnTo>
                <a:lnTo>
                  <a:pt x="480" y="336"/>
                </a:lnTo>
                <a:lnTo>
                  <a:pt x="480" y="330"/>
                </a:lnTo>
                <a:lnTo>
                  <a:pt x="486" y="330"/>
                </a:lnTo>
                <a:lnTo>
                  <a:pt x="486" y="324"/>
                </a:lnTo>
                <a:lnTo>
                  <a:pt x="492" y="324"/>
                </a:lnTo>
                <a:close/>
                <a:moveTo>
                  <a:pt x="588" y="270"/>
                </a:moveTo>
                <a:lnTo>
                  <a:pt x="588" y="276"/>
                </a:lnTo>
                <a:lnTo>
                  <a:pt x="594" y="276"/>
                </a:lnTo>
                <a:lnTo>
                  <a:pt x="588" y="276"/>
                </a:lnTo>
                <a:lnTo>
                  <a:pt x="594" y="276"/>
                </a:lnTo>
                <a:lnTo>
                  <a:pt x="594" y="282"/>
                </a:lnTo>
                <a:lnTo>
                  <a:pt x="594" y="288"/>
                </a:lnTo>
                <a:lnTo>
                  <a:pt x="588" y="288"/>
                </a:lnTo>
                <a:lnTo>
                  <a:pt x="588" y="282"/>
                </a:lnTo>
                <a:lnTo>
                  <a:pt x="588" y="276"/>
                </a:lnTo>
                <a:lnTo>
                  <a:pt x="582" y="276"/>
                </a:lnTo>
                <a:lnTo>
                  <a:pt x="588" y="276"/>
                </a:lnTo>
                <a:lnTo>
                  <a:pt x="588" y="270"/>
                </a:lnTo>
                <a:lnTo>
                  <a:pt x="582" y="270"/>
                </a:lnTo>
                <a:lnTo>
                  <a:pt x="582" y="264"/>
                </a:lnTo>
                <a:lnTo>
                  <a:pt x="588" y="264"/>
                </a:lnTo>
                <a:lnTo>
                  <a:pt x="588" y="270"/>
                </a:lnTo>
                <a:close/>
                <a:moveTo>
                  <a:pt x="636" y="162"/>
                </a:moveTo>
                <a:lnTo>
                  <a:pt x="636" y="168"/>
                </a:lnTo>
                <a:lnTo>
                  <a:pt x="636" y="162"/>
                </a:lnTo>
                <a:lnTo>
                  <a:pt x="636" y="168"/>
                </a:lnTo>
                <a:lnTo>
                  <a:pt x="642" y="168"/>
                </a:lnTo>
                <a:lnTo>
                  <a:pt x="636" y="168"/>
                </a:lnTo>
                <a:lnTo>
                  <a:pt x="642" y="168"/>
                </a:lnTo>
                <a:lnTo>
                  <a:pt x="642" y="174"/>
                </a:lnTo>
                <a:lnTo>
                  <a:pt x="642" y="180"/>
                </a:lnTo>
                <a:lnTo>
                  <a:pt x="642" y="186"/>
                </a:lnTo>
                <a:lnTo>
                  <a:pt x="636" y="186"/>
                </a:lnTo>
                <a:lnTo>
                  <a:pt x="636" y="180"/>
                </a:lnTo>
                <a:lnTo>
                  <a:pt x="636" y="174"/>
                </a:lnTo>
                <a:lnTo>
                  <a:pt x="630" y="174"/>
                </a:lnTo>
                <a:lnTo>
                  <a:pt x="630" y="168"/>
                </a:lnTo>
                <a:lnTo>
                  <a:pt x="630" y="162"/>
                </a:lnTo>
                <a:lnTo>
                  <a:pt x="636" y="162"/>
                </a:lnTo>
                <a:close/>
                <a:moveTo>
                  <a:pt x="780" y="780"/>
                </a:moveTo>
                <a:lnTo>
                  <a:pt x="780" y="786"/>
                </a:lnTo>
                <a:lnTo>
                  <a:pt x="786" y="786"/>
                </a:lnTo>
                <a:lnTo>
                  <a:pt x="780" y="786"/>
                </a:lnTo>
                <a:lnTo>
                  <a:pt x="774" y="786"/>
                </a:lnTo>
                <a:lnTo>
                  <a:pt x="774" y="780"/>
                </a:lnTo>
                <a:lnTo>
                  <a:pt x="780" y="780"/>
                </a:lnTo>
                <a:close/>
                <a:moveTo>
                  <a:pt x="606" y="318"/>
                </a:moveTo>
                <a:lnTo>
                  <a:pt x="612" y="318"/>
                </a:lnTo>
                <a:lnTo>
                  <a:pt x="612" y="324"/>
                </a:lnTo>
                <a:lnTo>
                  <a:pt x="606" y="324"/>
                </a:lnTo>
                <a:lnTo>
                  <a:pt x="600" y="324"/>
                </a:lnTo>
                <a:lnTo>
                  <a:pt x="594" y="324"/>
                </a:lnTo>
                <a:lnTo>
                  <a:pt x="594" y="318"/>
                </a:lnTo>
                <a:lnTo>
                  <a:pt x="600" y="318"/>
                </a:lnTo>
                <a:lnTo>
                  <a:pt x="606" y="318"/>
                </a:lnTo>
                <a:close/>
                <a:moveTo>
                  <a:pt x="600" y="306"/>
                </a:moveTo>
                <a:lnTo>
                  <a:pt x="606" y="306"/>
                </a:lnTo>
                <a:lnTo>
                  <a:pt x="606" y="312"/>
                </a:lnTo>
                <a:lnTo>
                  <a:pt x="606" y="306"/>
                </a:lnTo>
                <a:lnTo>
                  <a:pt x="606" y="312"/>
                </a:lnTo>
                <a:lnTo>
                  <a:pt x="600" y="312"/>
                </a:lnTo>
                <a:lnTo>
                  <a:pt x="606" y="318"/>
                </a:lnTo>
                <a:lnTo>
                  <a:pt x="600" y="318"/>
                </a:lnTo>
                <a:lnTo>
                  <a:pt x="594" y="318"/>
                </a:lnTo>
                <a:lnTo>
                  <a:pt x="594" y="312"/>
                </a:lnTo>
                <a:lnTo>
                  <a:pt x="594" y="306"/>
                </a:lnTo>
                <a:lnTo>
                  <a:pt x="600" y="306"/>
                </a:lnTo>
                <a:close/>
                <a:moveTo>
                  <a:pt x="834" y="534"/>
                </a:moveTo>
                <a:lnTo>
                  <a:pt x="840" y="534"/>
                </a:lnTo>
                <a:lnTo>
                  <a:pt x="840" y="540"/>
                </a:lnTo>
                <a:lnTo>
                  <a:pt x="846" y="540"/>
                </a:lnTo>
                <a:lnTo>
                  <a:pt x="840" y="540"/>
                </a:lnTo>
                <a:lnTo>
                  <a:pt x="834" y="540"/>
                </a:lnTo>
                <a:lnTo>
                  <a:pt x="834" y="534"/>
                </a:lnTo>
                <a:close/>
                <a:moveTo>
                  <a:pt x="600" y="354"/>
                </a:moveTo>
                <a:lnTo>
                  <a:pt x="600" y="360"/>
                </a:lnTo>
                <a:lnTo>
                  <a:pt x="594" y="360"/>
                </a:lnTo>
                <a:lnTo>
                  <a:pt x="594" y="354"/>
                </a:lnTo>
                <a:lnTo>
                  <a:pt x="594" y="348"/>
                </a:lnTo>
                <a:lnTo>
                  <a:pt x="594" y="342"/>
                </a:lnTo>
                <a:lnTo>
                  <a:pt x="600" y="342"/>
                </a:lnTo>
                <a:lnTo>
                  <a:pt x="600" y="348"/>
                </a:lnTo>
                <a:lnTo>
                  <a:pt x="600" y="354"/>
                </a:lnTo>
                <a:close/>
                <a:moveTo>
                  <a:pt x="378" y="780"/>
                </a:moveTo>
                <a:lnTo>
                  <a:pt x="378" y="786"/>
                </a:lnTo>
                <a:lnTo>
                  <a:pt x="378" y="792"/>
                </a:lnTo>
                <a:lnTo>
                  <a:pt x="378" y="786"/>
                </a:lnTo>
                <a:lnTo>
                  <a:pt x="378" y="792"/>
                </a:lnTo>
                <a:lnTo>
                  <a:pt x="384" y="792"/>
                </a:lnTo>
                <a:lnTo>
                  <a:pt x="384" y="798"/>
                </a:lnTo>
                <a:lnTo>
                  <a:pt x="384" y="792"/>
                </a:lnTo>
                <a:lnTo>
                  <a:pt x="384" y="798"/>
                </a:lnTo>
                <a:lnTo>
                  <a:pt x="384" y="792"/>
                </a:lnTo>
                <a:lnTo>
                  <a:pt x="378" y="792"/>
                </a:lnTo>
                <a:lnTo>
                  <a:pt x="384" y="792"/>
                </a:lnTo>
                <a:lnTo>
                  <a:pt x="384" y="798"/>
                </a:lnTo>
                <a:lnTo>
                  <a:pt x="378" y="798"/>
                </a:lnTo>
                <a:lnTo>
                  <a:pt x="378" y="792"/>
                </a:lnTo>
                <a:lnTo>
                  <a:pt x="378" y="786"/>
                </a:lnTo>
                <a:lnTo>
                  <a:pt x="372" y="786"/>
                </a:lnTo>
                <a:lnTo>
                  <a:pt x="378" y="786"/>
                </a:lnTo>
                <a:lnTo>
                  <a:pt x="372" y="786"/>
                </a:lnTo>
                <a:lnTo>
                  <a:pt x="372" y="780"/>
                </a:lnTo>
                <a:lnTo>
                  <a:pt x="378" y="780"/>
                </a:lnTo>
                <a:close/>
                <a:moveTo>
                  <a:pt x="768" y="870"/>
                </a:moveTo>
                <a:lnTo>
                  <a:pt x="774" y="870"/>
                </a:lnTo>
                <a:lnTo>
                  <a:pt x="774" y="876"/>
                </a:lnTo>
                <a:lnTo>
                  <a:pt x="774" y="870"/>
                </a:lnTo>
                <a:lnTo>
                  <a:pt x="780" y="870"/>
                </a:lnTo>
                <a:lnTo>
                  <a:pt x="780" y="876"/>
                </a:lnTo>
                <a:lnTo>
                  <a:pt x="774" y="876"/>
                </a:lnTo>
                <a:lnTo>
                  <a:pt x="768" y="876"/>
                </a:lnTo>
                <a:lnTo>
                  <a:pt x="768" y="870"/>
                </a:lnTo>
                <a:lnTo>
                  <a:pt x="768" y="876"/>
                </a:lnTo>
                <a:lnTo>
                  <a:pt x="768" y="870"/>
                </a:lnTo>
                <a:lnTo>
                  <a:pt x="768" y="876"/>
                </a:lnTo>
                <a:lnTo>
                  <a:pt x="768" y="870"/>
                </a:lnTo>
                <a:lnTo>
                  <a:pt x="768" y="876"/>
                </a:lnTo>
                <a:lnTo>
                  <a:pt x="768" y="870"/>
                </a:lnTo>
                <a:lnTo>
                  <a:pt x="762" y="870"/>
                </a:lnTo>
                <a:lnTo>
                  <a:pt x="768" y="870"/>
                </a:lnTo>
                <a:close/>
                <a:moveTo>
                  <a:pt x="396" y="780"/>
                </a:moveTo>
                <a:lnTo>
                  <a:pt x="402" y="780"/>
                </a:lnTo>
                <a:lnTo>
                  <a:pt x="402" y="792"/>
                </a:lnTo>
                <a:lnTo>
                  <a:pt x="396" y="792"/>
                </a:lnTo>
                <a:lnTo>
                  <a:pt x="396" y="780"/>
                </a:lnTo>
                <a:close/>
                <a:moveTo>
                  <a:pt x="516" y="252"/>
                </a:moveTo>
                <a:lnTo>
                  <a:pt x="516" y="258"/>
                </a:lnTo>
                <a:lnTo>
                  <a:pt x="522" y="258"/>
                </a:lnTo>
                <a:lnTo>
                  <a:pt x="522" y="264"/>
                </a:lnTo>
                <a:lnTo>
                  <a:pt x="516" y="264"/>
                </a:lnTo>
                <a:lnTo>
                  <a:pt x="510" y="264"/>
                </a:lnTo>
                <a:lnTo>
                  <a:pt x="510" y="258"/>
                </a:lnTo>
                <a:lnTo>
                  <a:pt x="516" y="252"/>
                </a:lnTo>
                <a:close/>
                <a:moveTo>
                  <a:pt x="648" y="384"/>
                </a:moveTo>
                <a:lnTo>
                  <a:pt x="648" y="390"/>
                </a:lnTo>
                <a:lnTo>
                  <a:pt x="642" y="390"/>
                </a:lnTo>
                <a:lnTo>
                  <a:pt x="642" y="396"/>
                </a:lnTo>
                <a:lnTo>
                  <a:pt x="642" y="390"/>
                </a:lnTo>
                <a:lnTo>
                  <a:pt x="636" y="390"/>
                </a:lnTo>
                <a:lnTo>
                  <a:pt x="642" y="390"/>
                </a:lnTo>
                <a:lnTo>
                  <a:pt x="642" y="384"/>
                </a:lnTo>
                <a:lnTo>
                  <a:pt x="648" y="384"/>
                </a:lnTo>
                <a:close/>
                <a:moveTo>
                  <a:pt x="792" y="732"/>
                </a:moveTo>
                <a:lnTo>
                  <a:pt x="798" y="732"/>
                </a:lnTo>
                <a:lnTo>
                  <a:pt x="798" y="744"/>
                </a:lnTo>
                <a:lnTo>
                  <a:pt x="792" y="744"/>
                </a:lnTo>
                <a:lnTo>
                  <a:pt x="792" y="732"/>
                </a:lnTo>
                <a:close/>
                <a:moveTo>
                  <a:pt x="618" y="258"/>
                </a:moveTo>
                <a:lnTo>
                  <a:pt x="624" y="264"/>
                </a:lnTo>
                <a:lnTo>
                  <a:pt x="618" y="264"/>
                </a:lnTo>
                <a:lnTo>
                  <a:pt x="618" y="270"/>
                </a:lnTo>
                <a:lnTo>
                  <a:pt x="618" y="264"/>
                </a:lnTo>
                <a:lnTo>
                  <a:pt x="612" y="264"/>
                </a:lnTo>
                <a:lnTo>
                  <a:pt x="612" y="270"/>
                </a:lnTo>
                <a:lnTo>
                  <a:pt x="612" y="264"/>
                </a:lnTo>
                <a:lnTo>
                  <a:pt x="612" y="258"/>
                </a:lnTo>
                <a:lnTo>
                  <a:pt x="618" y="258"/>
                </a:lnTo>
                <a:close/>
                <a:moveTo>
                  <a:pt x="792" y="504"/>
                </a:moveTo>
                <a:lnTo>
                  <a:pt x="804" y="504"/>
                </a:lnTo>
                <a:lnTo>
                  <a:pt x="804" y="516"/>
                </a:lnTo>
                <a:lnTo>
                  <a:pt x="792" y="516"/>
                </a:lnTo>
                <a:lnTo>
                  <a:pt x="792" y="504"/>
                </a:lnTo>
                <a:close/>
                <a:moveTo>
                  <a:pt x="732" y="528"/>
                </a:moveTo>
                <a:lnTo>
                  <a:pt x="738" y="528"/>
                </a:lnTo>
                <a:lnTo>
                  <a:pt x="738" y="540"/>
                </a:lnTo>
                <a:lnTo>
                  <a:pt x="732" y="540"/>
                </a:lnTo>
                <a:lnTo>
                  <a:pt x="732" y="528"/>
                </a:lnTo>
                <a:close/>
                <a:moveTo>
                  <a:pt x="804" y="624"/>
                </a:moveTo>
                <a:lnTo>
                  <a:pt x="810" y="624"/>
                </a:lnTo>
                <a:lnTo>
                  <a:pt x="810" y="630"/>
                </a:lnTo>
                <a:lnTo>
                  <a:pt x="804" y="630"/>
                </a:lnTo>
                <a:lnTo>
                  <a:pt x="804" y="624"/>
                </a:lnTo>
                <a:close/>
                <a:moveTo>
                  <a:pt x="792" y="498"/>
                </a:moveTo>
                <a:lnTo>
                  <a:pt x="798" y="498"/>
                </a:lnTo>
                <a:lnTo>
                  <a:pt x="792" y="498"/>
                </a:lnTo>
                <a:lnTo>
                  <a:pt x="798" y="498"/>
                </a:lnTo>
                <a:lnTo>
                  <a:pt x="792" y="498"/>
                </a:lnTo>
                <a:lnTo>
                  <a:pt x="792" y="504"/>
                </a:lnTo>
                <a:lnTo>
                  <a:pt x="786" y="504"/>
                </a:lnTo>
                <a:lnTo>
                  <a:pt x="786" y="498"/>
                </a:lnTo>
                <a:lnTo>
                  <a:pt x="786" y="504"/>
                </a:lnTo>
                <a:lnTo>
                  <a:pt x="786" y="498"/>
                </a:lnTo>
                <a:lnTo>
                  <a:pt x="792" y="498"/>
                </a:lnTo>
                <a:lnTo>
                  <a:pt x="786" y="498"/>
                </a:lnTo>
                <a:lnTo>
                  <a:pt x="792" y="498"/>
                </a:lnTo>
                <a:close/>
                <a:moveTo>
                  <a:pt x="708" y="300"/>
                </a:moveTo>
                <a:lnTo>
                  <a:pt x="714" y="300"/>
                </a:lnTo>
                <a:lnTo>
                  <a:pt x="714" y="312"/>
                </a:lnTo>
                <a:lnTo>
                  <a:pt x="708" y="312"/>
                </a:lnTo>
                <a:lnTo>
                  <a:pt x="708" y="300"/>
                </a:lnTo>
                <a:close/>
                <a:moveTo>
                  <a:pt x="756" y="576"/>
                </a:moveTo>
                <a:lnTo>
                  <a:pt x="762" y="576"/>
                </a:lnTo>
                <a:lnTo>
                  <a:pt x="762" y="582"/>
                </a:lnTo>
                <a:lnTo>
                  <a:pt x="756" y="582"/>
                </a:lnTo>
                <a:lnTo>
                  <a:pt x="756" y="576"/>
                </a:lnTo>
                <a:close/>
                <a:moveTo>
                  <a:pt x="516" y="294"/>
                </a:moveTo>
                <a:lnTo>
                  <a:pt x="522" y="294"/>
                </a:lnTo>
                <a:lnTo>
                  <a:pt x="522" y="300"/>
                </a:lnTo>
                <a:lnTo>
                  <a:pt x="516" y="300"/>
                </a:lnTo>
                <a:lnTo>
                  <a:pt x="510" y="300"/>
                </a:lnTo>
                <a:lnTo>
                  <a:pt x="516" y="300"/>
                </a:lnTo>
                <a:lnTo>
                  <a:pt x="516" y="294"/>
                </a:lnTo>
                <a:close/>
                <a:moveTo>
                  <a:pt x="390" y="774"/>
                </a:moveTo>
                <a:lnTo>
                  <a:pt x="396" y="774"/>
                </a:lnTo>
                <a:lnTo>
                  <a:pt x="396" y="780"/>
                </a:lnTo>
                <a:lnTo>
                  <a:pt x="390" y="780"/>
                </a:lnTo>
                <a:lnTo>
                  <a:pt x="390" y="774"/>
                </a:lnTo>
                <a:close/>
                <a:moveTo>
                  <a:pt x="906" y="654"/>
                </a:moveTo>
                <a:lnTo>
                  <a:pt x="912" y="654"/>
                </a:lnTo>
                <a:lnTo>
                  <a:pt x="912" y="660"/>
                </a:lnTo>
                <a:lnTo>
                  <a:pt x="906" y="660"/>
                </a:lnTo>
                <a:lnTo>
                  <a:pt x="906" y="654"/>
                </a:lnTo>
                <a:close/>
                <a:moveTo>
                  <a:pt x="612" y="330"/>
                </a:moveTo>
                <a:lnTo>
                  <a:pt x="612" y="336"/>
                </a:lnTo>
                <a:lnTo>
                  <a:pt x="606" y="336"/>
                </a:lnTo>
                <a:lnTo>
                  <a:pt x="606" y="330"/>
                </a:lnTo>
                <a:lnTo>
                  <a:pt x="612" y="330"/>
                </a:lnTo>
                <a:lnTo>
                  <a:pt x="612" y="324"/>
                </a:lnTo>
                <a:lnTo>
                  <a:pt x="612" y="330"/>
                </a:lnTo>
                <a:close/>
                <a:moveTo>
                  <a:pt x="810" y="504"/>
                </a:moveTo>
                <a:lnTo>
                  <a:pt x="816" y="504"/>
                </a:lnTo>
                <a:lnTo>
                  <a:pt x="816" y="510"/>
                </a:lnTo>
                <a:lnTo>
                  <a:pt x="810" y="510"/>
                </a:lnTo>
                <a:lnTo>
                  <a:pt x="810" y="504"/>
                </a:lnTo>
                <a:close/>
                <a:moveTo>
                  <a:pt x="750" y="576"/>
                </a:moveTo>
                <a:lnTo>
                  <a:pt x="756" y="576"/>
                </a:lnTo>
                <a:lnTo>
                  <a:pt x="756" y="588"/>
                </a:lnTo>
                <a:lnTo>
                  <a:pt x="750" y="588"/>
                </a:lnTo>
                <a:lnTo>
                  <a:pt x="750" y="576"/>
                </a:lnTo>
                <a:close/>
                <a:moveTo>
                  <a:pt x="882" y="672"/>
                </a:moveTo>
                <a:lnTo>
                  <a:pt x="888" y="672"/>
                </a:lnTo>
                <a:lnTo>
                  <a:pt x="888" y="678"/>
                </a:lnTo>
                <a:lnTo>
                  <a:pt x="882" y="678"/>
                </a:lnTo>
                <a:lnTo>
                  <a:pt x="882" y="672"/>
                </a:lnTo>
                <a:close/>
                <a:moveTo>
                  <a:pt x="612" y="324"/>
                </a:moveTo>
                <a:lnTo>
                  <a:pt x="606" y="324"/>
                </a:lnTo>
                <a:lnTo>
                  <a:pt x="606" y="330"/>
                </a:lnTo>
                <a:lnTo>
                  <a:pt x="600" y="330"/>
                </a:lnTo>
                <a:lnTo>
                  <a:pt x="600" y="324"/>
                </a:lnTo>
                <a:lnTo>
                  <a:pt x="606" y="324"/>
                </a:lnTo>
                <a:lnTo>
                  <a:pt x="612" y="324"/>
                </a:lnTo>
                <a:close/>
                <a:moveTo>
                  <a:pt x="810" y="618"/>
                </a:moveTo>
                <a:lnTo>
                  <a:pt x="816" y="618"/>
                </a:lnTo>
                <a:lnTo>
                  <a:pt x="816" y="624"/>
                </a:lnTo>
                <a:lnTo>
                  <a:pt x="810" y="624"/>
                </a:lnTo>
                <a:lnTo>
                  <a:pt x="810" y="618"/>
                </a:lnTo>
                <a:close/>
                <a:moveTo>
                  <a:pt x="828" y="522"/>
                </a:moveTo>
                <a:lnTo>
                  <a:pt x="834" y="522"/>
                </a:lnTo>
                <a:lnTo>
                  <a:pt x="834" y="528"/>
                </a:lnTo>
                <a:lnTo>
                  <a:pt x="828" y="528"/>
                </a:lnTo>
                <a:lnTo>
                  <a:pt x="828" y="522"/>
                </a:lnTo>
                <a:close/>
                <a:moveTo>
                  <a:pt x="858" y="636"/>
                </a:moveTo>
                <a:lnTo>
                  <a:pt x="870" y="636"/>
                </a:lnTo>
                <a:lnTo>
                  <a:pt x="870" y="642"/>
                </a:lnTo>
                <a:lnTo>
                  <a:pt x="858" y="642"/>
                </a:lnTo>
                <a:lnTo>
                  <a:pt x="858" y="636"/>
                </a:lnTo>
                <a:close/>
                <a:moveTo>
                  <a:pt x="654" y="336"/>
                </a:moveTo>
                <a:lnTo>
                  <a:pt x="666" y="336"/>
                </a:lnTo>
                <a:lnTo>
                  <a:pt x="666" y="348"/>
                </a:lnTo>
                <a:lnTo>
                  <a:pt x="654" y="348"/>
                </a:lnTo>
                <a:lnTo>
                  <a:pt x="654" y="336"/>
                </a:lnTo>
                <a:close/>
                <a:moveTo>
                  <a:pt x="744" y="210"/>
                </a:moveTo>
                <a:lnTo>
                  <a:pt x="750" y="210"/>
                </a:lnTo>
                <a:lnTo>
                  <a:pt x="750" y="216"/>
                </a:lnTo>
                <a:lnTo>
                  <a:pt x="744" y="216"/>
                </a:lnTo>
                <a:lnTo>
                  <a:pt x="738" y="222"/>
                </a:lnTo>
                <a:lnTo>
                  <a:pt x="738" y="216"/>
                </a:lnTo>
                <a:lnTo>
                  <a:pt x="744" y="216"/>
                </a:lnTo>
                <a:lnTo>
                  <a:pt x="744" y="210"/>
                </a:lnTo>
                <a:close/>
                <a:moveTo>
                  <a:pt x="384" y="774"/>
                </a:moveTo>
                <a:lnTo>
                  <a:pt x="396" y="774"/>
                </a:lnTo>
                <a:lnTo>
                  <a:pt x="396" y="780"/>
                </a:lnTo>
                <a:lnTo>
                  <a:pt x="384" y="780"/>
                </a:lnTo>
                <a:lnTo>
                  <a:pt x="384" y="774"/>
                </a:lnTo>
                <a:close/>
                <a:moveTo>
                  <a:pt x="852" y="468"/>
                </a:moveTo>
                <a:lnTo>
                  <a:pt x="858" y="468"/>
                </a:lnTo>
                <a:lnTo>
                  <a:pt x="858" y="474"/>
                </a:lnTo>
                <a:lnTo>
                  <a:pt x="852" y="474"/>
                </a:lnTo>
                <a:lnTo>
                  <a:pt x="852" y="468"/>
                </a:lnTo>
                <a:close/>
                <a:moveTo>
                  <a:pt x="792" y="324"/>
                </a:moveTo>
                <a:lnTo>
                  <a:pt x="798" y="324"/>
                </a:lnTo>
                <a:lnTo>
                  <a:pt x="798" y="330"/>
                </a:lnTo>
                <a:lnTo>
                  <a:pt x="792" y="330"/>
                </a:lnTo>
                <a:lnTo>
                  <a:pt x="792" y="324"/>
                </a:lnTo>
                <a:close/>
                <a:moveTo>
                  <a:pt x="624" y="300"/>
                </a:moveTo>
                <a:lnTo>
                  <a:pt x="630" y="300"/>
                </a:lnTo>
                <a:lnTo>
                  <a:pt x="624" y="300"/>
                </a:lnTo>
                <a:lnTo>
                  <a:pt x="624" y="306"/>
                </a:lnTo>
                <a:lnTo>
                  <a:pt x="618" y="306"/>
                </a:lnTo>
                <a:lnTo>
                  <a:pt x="624" y="306"/>
                </a:lnTo>
                <a:lnTo>
                  <a:pt x="624" y="300"/>
                </a:lnTo>
                <a:close/>
                <a:moveTo>
                  <a:pt x="654" y="408"/>
                </a:moveTo>
                <a:lnTo>
                  <a:pt x="660" y="408"/>
                </a:lnTo>
                <a:lnTo>
                  <a:pt x="660" y="420"/>
                </a:lnTo>
                <a:lnTo>
                  <a:pt x="654" y="420"/>
                </a:lnTo>
                <a:lnTo>
                  <a:pt x="654" y="408"/>
                </a:lnTo>
                <a:close/>
                <a:moveTo>
                  <a:pt x="408" y="792"/>
                </a:moveTo>
                <a:lnTo>
                  <a:pt x="414" y="792"/>
                </a:lnTo>
                <a:lnTo>
                  <a:pt x="414" y="798"/>
                </a:lnTo>
                <a:lnTo>
                  <a:pt x="408" y="798"/>
                </a:lnTo>
                <a:lnTo>
                  <a:pt x="408" y="792"/>
                </a:lnTo>
                <a:close/>
                <a:moveTo>
                  <a:pt x="660" y="498"/>
                </a:moveTo>
                <a:lnTo>
                  <a:pt x="666" y="498"/>
                </a:lnTo>
                <a:lnTo>
                  <a:pt x="666" y="504"/>
                </a:lnTo>
                <a:lnTo>
                  <a:pt x="660" y="504"/>
                </a:lnTo>
                <a:lnTo>
                  <a:pt x="660" y="498"/>
                </a:lnTo>
                <a:close/>
                <a:moveTo>
                  <a:pt x="798" y="498"/>
                </a:moveTo>
                <a:lnTo>
                  <a:pt x="804" y="498"/>
                </a:lnTo>
                <a:lnTo>
                  <a:pt x="804" y="504"/>
                </a:lnTo>
                <a:lnTo>
                  <a:pt x="798" y="504"/>
                </a:lnTo>
                <a:lnTo>
                  <a:pt x="798" y="498"/>
                </a:lnTo>
                <a:close/>
                <a:moveTo>
                  <a:pt x="624" y="510"/>
                </a:moveTo>
                <a:lnTo>
                  <a:pt x="630" y="510"/>
                </a:lnTo>
                <a:lnTo>
                  <a:pt x="630" y="522"/>
                </a:lnTo>
                <a:lnTo>
                  <a:pt x="624" y="522"/>
                </a:lnTo>
                <a:lnTo>
                  <a:pt x="624" y="510"/>
                </a:lnTo>
                <a:close/>
                <a:moveTo>
                  <a:pt x="732" y="486"/>
                </a:moveTo>
                <a:lnTo>
                  <a:pt x="738" y="486"/>
                </a:lnTo>
                <a:lnTo>
                  <a:pt x="738" y="492"/>
                </a:lnTo>
                <a:lnTo>
                  <a:pt x="732" y="492"/>
                </a:lnTo>
                <a:lnTo>
                  <a:pt x="732" y="486"/>
                </a:lnTo>
                <a:close/>
                <a:moveTo>
                  <a:pt x="612" y="516"/>
                </a:moveTo>
                <a:lnTo>
                  <a:pt x="618" y="516"/>
                </a:lnTo>
                <a:lnTo>
                  <a:pt x="618" y="522"/>
                </a:lnTo>
                <a:lnTo>
                  <a:pt x="612" y="522"/>
                </a:lnTo>
                <a:lnTo>
                  <a:pt x="612" y="516"/>
                </a:lnTo>
                <a:close/>
                <a:moveTo>
                  <a:pt x="672" y="324"/>
                </a:moveTo>
                <a:lnTo>
                  <a:pt x="678" y="324"/>
                </a:lnTo>
                <a:lnTo>
                  <a:pt x="678" y="336"/>
                </a:lnTo>
                <a:lnTo>
                  <a:pt x="672" y="336"/>
                </a:lnTo>
                <a:lnTo>
                  <a:pt x="672" y="324"/>
                </a:lnTo>
                <a:close/>
                <a:moveTo>
                  <a:pt x="588" y="522"/>
                </a:moveTo>
                <a:lnTo>
                  <a:pt x="594" y="522"/>
                </a:lnTo>
                <a:lnTo>
                  <a:pt x="594" y="528"/>
                </a:lnTo>
                <a:lnTo>
                  <a:pt x="588" y="528"/>
                </a:lnTo>
                <a:lnTo>
                  <a:pt x="588" y="522"/>
                </a:lnTo>
                <a:close/>
                <a:moveTo>
                  <a:pt x="384" y="768"/>
                </a:moveTo>
                <a:lnTo>
                  <a:pt x="390" y="768"/>
                </a:lnTo>
                <a:lnTo>
                  <a:pt x="390" y="774"/>
                </a:lnTo>
                <a:lnTo>
                  <a:pt x="384" y="774"/>
                </a:lnTo>
                <a:lnTo>
                  <a:pt x="384" y="768"/>
                </a:lnTo>
                <a:close/>
                <a:moveTo>
                  <a:pt x="912" y="642"/>
                </a:moveTo>
                <a:lnTo>
                  <a:pt x="918" y="642"/>
                </a:lnTo>
                <a:lnTo>
                  <a:pt x="912" y="642"/>
                </a:lnTo>
                <a:close/>
                <a:moveTo>
                  <a:pt x="654" y="498"/>
                </a:moveTo>
                <a:lnTo>
                  <a:pt x="660" y="498"/>
                </a:lnTo>
                <a:lnTo>
                  <a:pt x="660" y="504"/>
                </a:lnTo>
                <a:lnTo>
                  <a:pt x="654" y="504"/>
                </a:lnTo>
                <a:lnTo>
                  <a:pt x="654" y="498"/>
                </a:lnTo>
                <a:close/>
                <a:moveTo>
                  <a:pt x="840" y="456"/>
                </a:moveTo>
                <a:lnTo>
                  <a:pt x="846" y="456"/>
                </a:lnTo>
                <a:lnTo>
                  <a:pt x="846" y="462"/>
                </a:lnTo>
                <a:lnTo>
                  <a:pt x="840" y="462"/>
                </a:lnTo>
                <a:lnTo>
                  <a:pt x="840" y="456"/>
                </a:lnTo>
                <a:close/>
                <a:moveTo>
                  <a:pt x="414" y="822"/>
                </a:moveTo>
                <a:lnTo>
                  <a:pt x="420" y="822"/>
                </a:lnTo>
                <a:lnTo>
                  <a:pt x="420" y="828"/>
                </a:lnTo>
                <a:lnTo>
                  <a:pt x="414" y="828"/>
                </a:lnTo>
                <a:lnTo>
                  <a:pt x="414" y="822"/>
                </a:lnTo>
                <a:close/>
                <a:moveTo>
                  <a:pt x="660" y="138"/>
                </a:moveTo>
                <a:lnTo>
                  <a:pt x="672" y="138"/>
                </a:lnTo>
                <a:lnTo>
                  <a:pt x="672" y="144"/>
                </a:lnTo>
                <a:lnTo>
                  <a:pt x="660" y="144"/>
                </a:lnTo>
                <a:lnTo>
                  <a:pt x="660" y="138"/>
                </a:lnTo>
                <a:close/>
                <a:moveTo>
                  <a:pt x="666" y="366"/>
                </a:moveTo>
                <a:lnTo>
                  <a:pt x="666" y="372"/>
                </a:lnTo>
                <a:lnTo>
                  <a:pt x="667" y="372"/>
                </a:lnTo>
                <a:lnTo>
                  <a:pt x="666" y="366"/>
                </a:lnTo>
                <a:close/>
                <a:moveTo>
                  <a:pt x="396" y="786"/>
                </a:moveTo>
                <a:lnTo>
                  <a:pt x="402" y="786"/>
                </a:lnTo>
                <a:lnTo>
                  <a:pt x="402" y="792"/>
                </a:lnTo>
                <a:lnTo>
                  <a:pt x="396" y="792"/>
                </a:lnTo>
                <a:lnTo>
                  <a:pt x="396" y="786"/>
                </a:lnTo>
                <a:close/>
                <a:moveTo>
                  <a:pt x="624" y="474"/>
                </a:moveTo>
                <a:lnTo>
                  <a:pt x="630" y="474"/>
                </a:lnTo>
                <a:lnTo>
                  <a:pt x="630" y="480"/>
                </a:lnTo>
                <a:lnTo>
                  <a:pt x="624" y="480"/>
                </a:lnTo>
                <a:lnTo>
                  <a:pt x="624" y="474"/>
                </a:lnTo>
                <a:close/>
                <a:moveTo>
                  <a:pt x="396" y="774"/>
                </a:moveTo>
                <a:lnTo>
                  <a:pt x="402" y="774"/>
                </a:lnTo>
                <a:lnTo>
                  <a:pt x="402" y="780"/>
                </a:lnTo>
                <a:lnTo>
                  <a:pt x="396" y="780"/>
                </a:lnTo>
                <a:lnTo>
                  <a:pt x="396" y="774"/>
                </a:lnTo>
                <a:close/>
                <a:moveTo>
                  <a:pt x="882" y="498"/>
                </a:moveTo>
                <a:lnTo>
                  <a:pt x="888" y="498"/>
                </a:lnTo>
                <a:lnTo>
                  <a:pt x="888" y="504"/>
                </a:lnTo>
                <a:lnTo>
                  <a:pt x="882" y="504"/>
                </a:lnTo>
                <a:lnTo>
                  <a:pt x="882" y="498"/>
                </a:lnTo>
                <a:close/>
                <a:moveTo>
                  <a:pt x="798" y="738"/>
                </a:moveTo>
                <a:lnTo>
                  <a:pt x="798" y="744"/>
                </a:lnTo>
                <a:lnTo>
                  <a:pt x="799" y="744"/>
                </a:lnTo>
                <a:lnTo>
                  <a:pt x="798" y="738"/>
                </a:lnTo>
                <a:close/>
                <a:moveTo>
                  <a:pt x="702" y="282"/>
                </a:moveTo>
                <a:lnTo>
                  <a:pt x="702" y="288"/>
                </a:lnTo>
                <a:lnTo>
                  <a:pt x="703" y="288"/>
                </a:lnTo>
                <a:lnTo>
                  <a:pt x="702" y="282"/>
                </a:lnTo>
                <a:close/>
                <a:moveTo>
                  <a:pt x="798" y="528"/>
                </a:moveTo>
                <a:lnTo>
                  <a:pt x="798" y="534"/>
                </a:lnTo>
                <a:lnTo>
                  <a:pt x="799" y="534"/>
                </a:lnTo>
                <a:lnTo>
                  <a:pt x="798" y="528"/>
                </a:lnTo>
                <a:close/>
                <a:moveTo>
                  <a:pt x="798" y="522"/>
                </a:moveTo>
                <a:lnTo>
                  <a:pt x="804" y="522"/>
                </a:lnTo>
                <a:lnTo>
                  <a:pt x="804" y="528"/>
                </a:lnTo>
                <a:lnTo>
                  <a:pt x="798" y="528"/>
                </a:lnTo>
                <a:lnTo>
                  <a:pt x="798" y="522"/>
                </a:lnTo>
                <a:close/>
                <a:moveTo>
                  <a:pt x="912" y="618"/>
                </a:moveTo>
                <a:lnTo>
                  <a:pt x="918" y="618"/>
                </a:lnTo>
                <a:lnTo>
                  <a:pt x="918" y="630"/>
                </a:lnTo>
                <a:lnTo>
                  <a:pt x="912" y="630"/>
                </a:lnTo>
                <a:lnTo>
                  <a:pt x="912" y="618"/>
                </a:lnTo>
                <a:close/>
                <a:moveTo>
                  <a:pt x="420" y="810"/>
                </a:moveTo>
                <a:lnTo>
                  <a:pt x="420" y="816"/>
                </a:lnTo>
                <a:lnTo>
                  <a:pt x="421" y="816"/>
                </a:lnTo>
                <a:lnTo>
                  <a:pt x="420" y="810"/>
                </a:lnTo>
                <a:close/>
                <a:moveTo>
                  <a:pt x="906" y="648"/>
                </a:moveTo>
                <a:lnTo>
                  <a:pt x="912" y="648"/>
                </a:lnTo>
                <a:lnTo>
                  <a:pt x="912" y="654"/>
                </a:lnTo>
                <a:lnTo>
                  <a:pt x="906" y="654"/>
                </a:lnTo>
                <a:lnTo>
                  <a:pt x="906" y="648"/>
                </a:lnTo>
                <a:close/>
                <a:moveTo>
                  <a:pt x="606" y="246"/>
                </a:moveTo>
                <a:lnTo>
                  <a:pt x="606" y="252"/>
                </a:lnTo>
                <a:lnTo>
                  <a:pt x="607" y="252"/>
                </a:lnTo>
                <a:lnTo>
                  <a:pt x="606" y="246"/>
                </a:lnTo>
                <a:close/>
                <a:moveTo>
                  <a:pt x="906" y="600"/>
                </a:moveTo>
                <a:lnTo>
                  <a:pt x="906" y="606"/>
                </a:lnTo>
                <a:lnTo>
                  <a:pt x="907" y="606"/>
                </a:lnTo>
                <a:lnTo>
                  <a:pt x="906" y="600"/>
                </a:lnTo>
                <a:close/>
                <a:moveTo>
                  <a:pt x="744" y="270"/>
                </a:moveTo>
                <a:lnTo>
                  <a:pt x="750" y="270"/>
                </a:lnTo>
                <a:lnTo>
                  <a:pt x="750" y="276"/>
                </a:lnTo>
                <a:lnTo>
                  <a:pt x="744" y="276"/>
                </a:lnTo>
                <a:lnTo>
                  <a:pt x="744" y="270"/>
                </a:lnTo>
                <a:close/>
                <a:moveTo>
                  <a:pt x="648" y="366"/>
                </a:moveTo>
                <a:lnTo>
                  <a:pt x="654" y="366"/>
                </a:lnTo>
                <a:lnTo>
                  <a:pt x="654" y="372"/>
                </a:lnTo>
                <a:lnTo>
                  <a:pt x="648" y="372"/>
                </a:lnTo>
                <a:lnTo>
                  <a:pt x="648" y="366"/>
                </a:lnTo>
                <a:close/>
                <a:moveTo>
                  <a:pt x="912" y="672"/>
                </a:moveTo>
                <a:lnTo>
                  <a:pt x="912" y="678"/>
                </a:lnTo>
                <a:lnTo>
                  <a:pt x="913" y="678"/>
                </a:lnTo>
                <a:lnTo>
                  <a:pt x="912" y="672"/>
                </a:lnTo>
                <a:close/>
                <a:moveTo>
                  <a:pt x="834" y="636"/>
                </a:moveTo>
                <a:lnTo>
                  <a:pt x="840" y="636"/>
                </a:lnTo>
                <a:lnTo>
                  <a:pt x="840" y="642"/>
                </a:lnTo>
                <a:lnTo>
                  <a:pt x="834" y="642"/>
                </a:lnTo>
                <a:lnTo>
                  <a:pt x="834" y="636"/>
                </a:lnTo>
                <a:close/>
                <a:moveTo>
                  <a:pt x="792" y="798"/>
                </a:moveTo>
                <a:lnTo>
                  <a:pt x="798" y="798"/>
                </a:lnTo>
                <a:lnTo>
                  <a:pt x="792" y="798"/>
                </a:lnTo>
                <a:close/>
                <a:moveTo>
                  <a:pt x="618" y="498"/>
                </a:moveTo>
                <a:lnTo>
                  <a:pt x="624" y="498"/>
                </a:lnTo>
                <a:lnTo>
                  <a:pt x="624" y="504"/>
                </a:lnTo>
                <a:lnTo>
                  <a:pt x="618" y="504"/>
                </a:lnTo>
                <a:lnTo>
                  <a:pt x="618" y="498"/>
                </a:lnTo>
                <a:close/>
                <a:moveTo>
                  <a:pt x="654" y="420"/>
                </a:moveTo>
                <a:lnTo>
                  <a:pt x="660" y="420"/>
                </a:lnTo>
                <a:lnTo>
                  <a:pt x="660" y="426"/>
                </a:lnTo>
                <a:lnTo>
                  <a:pt x="654" y="426"/>
                </a:lnTo>
                <a:lnTo>
                  <a:pt x="654" y="420"/>
                </a:lnTo>
                <a:close/>
                <a:moveTo>
                  <a:pt x="708" y="504"/>
                </a:moveTo>
                <a:lnTo>
                  <a:pt x="708" y="510"/>
                </a:lnTo>
                <a:lnTo>
                  <a:pt x="709" y="510"/>
                </a:lnTo>
                <a:lnTo>
                  <a:pt x="708" y="504"/>
                </a:lnTo>
                <a:close/>
                <a:moveTo>
                  <a:pt x="432" y="822"/>
                </a:moveTo>
                <a:lnTo>
                  <a:pt x="438" y="822"/>
                </a:lnTo>
                <a:lnTo>
                  <a:pt x="438" y="828"/>
                </a:lnTo>
                <a:lnTo>
                  <a:pt x="432" y="828"/>
                </a:lnTo>
                <a:lnTo>
                  <a:pt x="432" y="822"/>
                </a:lnTo>
                <a:close/>
                <a:moveTo>
                  <a:pt x="462" y="330"/>
                </a:moveTo>
                <a:lnTo>
                  <a:pt x="462" y="336"/>
                </a:lnTo>
                <a:lnTo>
                  <a:pt x="463" y="336"/>
                </a:lnTo>
                <a:lnTo>
                  <a:pt x="462" y="330"/>
                </a:lnTo>
                <a:close/>
                <a:moveTo>
                  <a:pt x="402" y="786"/>
                </a:moveTo>
                <a:lnTo>
                  <a:pt x="402" y="792"/>
                </a:lnTo>
                <a:lnTo>
                  <a:pt x="403" y="792"/>
                </a:lnTo>
                <a:lnTo>
                  <a:pt x="402" y="786"/>
                </a:lnTo>
                <a:close/>
                <a:moveTo>
                  <a:pt x="846" y="450"/>
                </a:moveTo>
                <a:lnTo>
                  <a:pt x="846" y="456"/>
                </a:lnTo>
                <a:lnTo>
                  <a:pt x="847" y="456"/>
                </a:lnTo>
                <a:lnTo>
                  <a:pt x="846" y="450"/>
                </a:lnTo>
                <a:close/>
                <a:moveTo>
                  <a:pt x="834" y="528"/>
                </a:moveTo>
                <a:lnTo>
                  <a:pt x="840" y="528"/>
                </a:lnTo>
                <a:lnTo>
                  <a:pt x="834" y="528"/>
                </a:lnTo>
                <a:close/>
                <a:moveTo>
                  <a:pt x="630" y="510"/>
                </a:moveTo>
                <a:lnTo>
                  <a:pt x="630" y="516"/>
                </a:lnTo>
                <a:lnTo>
                  <a:pt x="631" y="516"/>
                </a:lnTo>
                <a:lnTo>
                  <a:pt x="630" y="510"/>
                </a:lnTo>
                <a:close/>
                <a:moveTo>
                  <a:pt x="834" y="222"/>
                </a:moveTo>
                <a:lnTo>
                  <a:pt x="834" y="228"/>
                </a:lnTo>
                <a:lnTo>
                  <a:pt x="835" y="228"/>
                </a:lnTo>
                <a:lnTo>
                  <a:pt x="834" y="222"/>
                </a:lnTo>
                <a:close/>
                <a:moveTo>
                  <a:pt x="726" y="234"/>
                </a:moveTo>
                <a:lnTo>
                  <a:pt x="726" y="246"/>
                </a:lnTo>
                <a:lnTo>
                  <a:pt x="727" y="246"/>
                </a:lnTo>
                <a:lnTo>
                  <a:pt x="726" y="234"/>
                </a:lnTo>
                <a:close/>
                <a:moveTo>
                  <a:pt x="426" y="816"/>
                </a:moveTo>
                <a:lnTo>
                  <a:pt x="432" y="816"/>
                </a:lnTo>
                <a:lnTo>
                  <a:pt x="432" y="822"/>
                </a:lnTo>
                <a:lnTo>
                  <a:pt x="426" y="822"/>
                </a:lnTo>
                <a:lnTo>
                  <a:pt x="426" y="816"/>
                </a:lnTo>
                <a:close/>
                <a:moveTo>
                  <a:pt x="726" y="834"/>
                </a:moveTo>
                <a:lnTo>
                  <a:pt x="726" y="840"/>
                </a:lnTo>
                <a:lnTo>
                  <a:pt x="727" y="840"/>
                </a:lnTo>
                <a:lnTo>
                  <a:pt x="726" y="834"/>
                </a:lnTo>
                <a:close/>
                <a:moveTo>
                  <a:pt x="702" y="504"/>
                </a:moveTo>
                <a:lnTo>
                  <a:pt x="708" y="504"/>
                </a:lnTo>
                <a:lnTo>
                  <a:pt x="708" y="510"/>
                </a:lnTo>
                <a:lnTo>
                  <a:pt x="702" y="510"/>
                </a:lnTo>
                <a:lnTo>
                  <a:pt x="702" y="504"/>
                </a:lnTo>
                <a:close/>
                <a:moveTo>
                  <a:pt x="396" y="780"/>
                </a:moveTo>
                <a:lnTo>
                  <a:pt x="396" y="786"/>
                </a:lnTo>
                <a:lnTo>
                  <a:pt x="397" y="786"/>
                </a:lnTo>
                <a:lnTo>
                  <a:pt x="396" y="780"/>
                </a:lnTo>
                <a:close/>
                <a:moveTo>
                  <a:pt x="402" y="786"/>
                </a:moveTo>
                <a:lnTo>
                  <a:pt x="402" y="792"/>
                </a:lnTo>
                <a:lnTo>
                  <a:pt x="403" y="792"/>
                </a:lnTo>
                <a:lnTo>
                  <a:pt x="402" y="786"/>
                </a:lnTo>
                <a:close/>
                <a:moveTo>
                  <a:pt x="804" y="612"/>
                </a:moveTo>
                <a:lnTo>
                  <a:pt x="810" y="612"/>
                </a:lnTo>
                <a:lnTo>
                  <a:pt x="810" y="618"/>
                </a:lnTo>
                <a:lnTo>
                  <a:pt x="804" y="618"/>
                </a:lnTo>
                <a:lnTo>
                  <a:pt x="804" y="612"/>
                </a:lnTo>
                <a:close/>
                <a:moveTo>
                  <a:pt x="390" y="756"/>
                </a:moveTo>
                <a:lnTo>
                  <a:pt x="390" y="762"/>
                </a:lnTo>
                <a:lnTo>
                  <a:pt x="391" y="762"/>
                </a:lnTo>
                <a:lnTo>
                  <a:pt x="390" y="756"/>
                </a:lnTo>
                <a:close/>
                <a:moveTo>
                  <a:pt x="924" y="552"/>
                </a:moveTo>
                <a:lnTo>
                  <a:pt x="930" y="552"/>
                </a:lnTo>
                <a:lnTo>
                  <a:pt x="930" y="558"/>
                </a:lnTo>
                <a:lnTo>
                  <a:pt x="924" y="558"/>
                </a:lnTo>
                <a:lnTo>
                  <a:pt x="924" y="552"/>
                </a:lnTo>
                <a:close/>
                <a:moveTo>
                  <a:pt x="996" y="846"/>
                </a:moveTo>
                <a:lnTo>
                  <a:pt x="1002" y="846"/>
                </a:lnTo>
                <a:lnTo>
                  <a:pt x="996" y="846"/>
                </a:lnTo>
                <a:close/>
                <a:moveTo>
                  <a:pt x="594" y="288"/>
                </a:moveTo>
                <a:lnTo>
                  <a:pt x="600" y="288"/>
                </a:lnTo>
                <a:lnTo>
                  <a:pt x="594" y="288"/>
                </a:lnTo>
                <a:close/>
                <a:moveTo>
                  <a:pt x="396" y="780"/>
                </a:moveTo>
                <a:lnTo>
                  <a:pt x="402" y="780"/>
                </a:lnTo>
                <a:lnTo>
                  <a:pt x="396" y="780"/>
                </a:lnTo>
                <a:close/>
                <a:moveTo>
                  <a:pt x="564" y="396"/>
                </a:moveTo>
                <a:lnTo>
                  <a:pt x="570" y="396"/>
                </a:lnTo>
                <a:lnTo>
                  <a:pt x="570" y="402"/>
                </a:lnTo>
                <a:lnTo>
                  <a:pt x="564" y="402"/>
                </a:lnTo>
                <a:lnTo>
                  <a:pt x="564" y="396"/>
                </a:lnTo>
                <a:close/>
                <a:moveTo>
                  <a:pt x="624" y="336"/>
                </a:moveTo>
                <a:lnTo>
                  <a:pt x="630" y="336"/>
                </a:lnTo>
                <a:lnTo>
                  <a:pt x="630" y="342"/>
                </a:lnTo>
                <a:lnTo>
                  <a:pt x="624" y="342"/>
                </a:lnTo>
                <a:lnTo>
                  <a:pt x="624" y="336"/>
                </a:lnTo>
                <a:close/>
                <a:moveTo>
                  <a:pt x="828" y="522"/>
                </a:moveTo>
                <a:lnTo>
                  <a:pt x="834" y="522"/>
                </a:lnTo>
                <a:lnTo>
                  <a:pt x="828" y="522"/>
                </a:lnTo>
                <a:close/>
                <a:moveTo>
                  <a:pt x="564" y="540"/>
                </a:moveTo>
                <a:lnTo>
                  <a:pt x="570" y="540"/>
                </a:lnTo>
                <a:lnTo>
                  <a:pt x="570" y="546"/>
                </a:lnTo>
                <a:lnTo>
                  <a:pt x="564" y="546"/>
                </a:lnTo>
                <a:lnTo>
                  <a:pt x="564" y="540"/>
                </a:lnTo>
                <a:close/>
                <a:moveTo>
                  <a:pt x="318" y="498"/>
                </a:moveTo>
                <a:lnTo>
                  <a:pt x="318" y="504"/>
                </a:lnTo>
                <a:lnTo>
                  <a:pt x="319" y="504"/>
                </a:lnTo>
                <a:lnTo>
                  <a:pt x="318" y="498"/>
                </a:lnTo>
                <a:close/>
                <a:moveTo>
                  <a:pt x="936" y="732"/>
                </a:moveTo>
                <a:lnTo>
                  <a:pt x="942" y="732"/>
                </a:lnTo>
                <a:lnTo>
                  <a:pt x="942" y="738"/>
                </a:lnTo>
                <a:lnTo>
                  <a:pt x="936" y="738"/>
                </a:lnTo>
                <a:lnTo>
                  <a:pt x="936" y="732"/>
                </a:lnTo>
                <a:close/>
                <a:moveTo>
                  <a:pt x="942" y="738"/>
                </a:moveTo>
                <a:lnTo>
                  <a:pt x="942" y="744"/>
                </a:lnTo>
                <a:lnTo>
                  <a:pt x="943" y="744"/>
                </a:lnTo>
                <a:lnTo>
                  <a:pt x="942" y="738"/>
                </a:lnTo>
                <a:close/>
                <a:moveTo>
                  <a:pt x="894" y="528"/>
                </a:moveTo>
                <a:lnTo>
                  <a:pt x="900" y="528"/>
                </a:lnTo>
                <a:lnTo>
                  <a:pt x="900" y="534"/>
                </a:lnTo>
                <a:lnTo>
                  <a:pt x="894" y="534"/>
                </a:lnTo>
                <a:lnTo>
                  <a:pt x="894" y="528"/>
                </a:lnTo>
                <a:close/>
                <a:moveTo>
                  <a:pt x="774" y="504"/>
                </a:moveTo>
                <a:lnTo>
                  <a:pt x="780" y="504"/>
                </a:lnTo>
                <a:lnTo>
                  <a:pt x="774" y="504"/>
                </a:lnTo>
                <a:close/>
                <a:moveTo>
                  <a:pt x="762" y="570"/>
                </a:moveTo>
                <a:lnTo>
                  <a:pt x="768" y="570"/>
                </a:lnTo>
                <a:lnTo>
                  <a:pt x="762" y="570"/>
                </a:lnTo>
                <a:close/>
                <a:moveTo>
                  <a:pt x="672" y="246"/>
                </a:moveTo>
                <a:lnTo>
                  <a:pt x="678" y="246"/>
                </a:lnTo>
                <a:lnTo>
                  <a:pt x="672" y="246"/>
                </a:lnTo>
                <a:close/>
                <a:moveTo>
                  <a:pt x="708" y="516"/>
                </a:moveTo>
                <a:lnTo>
                  <a:pt x="714" y="516"/>
                </a:lnTo>
                <a:lnTo>
                  <a:pt x="714" y="522"/>
                </a:lnTo>
                <a:lnTo>
                  <a:pt x="708" y="522"/>
                </a:lnTo>
                <a:lnTo>
                  <a:pt x="708" y="516"/>
                </a:lnTo>
                <a:close/>
                <a:moveTo>
                  <a:pt x="858" y="858"/>
                </a:moveTo>
                <a:lnTo>
                  <a:pt x="864" y="858"/>
                </a:lnTo>
                <a:lnTo>
                  <a:pt x="858" y="858"/>
                </a:lnTo>
                <a:close/>
                <a:moveTo>
                  <a:pt x="918" y="552"/>
                </a:moveTo>
                <a:lnTo>
                  <a:pt x="924" y="552"/>
                </a:lnTo>
                <a:lnTo>
                  <a:pt x="918" y="552"/>
                </a:lnTo>
                <a:close/>
                <a:moveTo>
                  <a:pt x="804" y="258"/>
                </a:moveTo>
                <a:lnTo>
                  <a:pt x="810" y="258"/>
                </a:lnTo>
                <a:lnTo>
                  <a:pt x="810" y="264"/>
                </a:lnTo>
                <a:lnTo>
                  <a:pt x="804" y="264"/>
                </a:lnTo>
                <a:lnTo>
                  <a:pt x="804" y="258"/>
                </a:lnTo>
                <a:close/>
                <a:moveTo>
                  <a:pt x="792" y="756"/>
                </a:moveTo>
                <a:lnTo>
                  <a:pt x="798" y="756"/>
                </a:lnTo>
                <a:lnTo>
                  <a:pt x="798" y="762"/>
                </a:lnTo>
                <a:lnTo>
                  <a:pt x="792" y="762"/>
                </a:lnTo>
                <a:lnTo>
                  <a:pt x="792" y="756"/>
                </a:lnTo>
                <a:close/>
                <a:moveTo>
                  <a:pt x="378" y="786"/>
                </a:moveTo>
                <a:lnTo>
                  <a:pt x="378" y="792"/>
                </a:lnTo>
                <a:lnTo>
                  <a:pt x="379" y="792"/>
                </a:lnTo>
                <a:lnTo>
                  <a:pt x="378" y="786"/>
                </a:lnTo>
                <a:close/>
                <a:moveTo>
                  <a:pt x="444" y="834"/>
                </a:moveTo>
                <a:lnTo>
                  <a:pt x="444" y="840"/>
                </a:lnTo>
                <a:lnTo>
                  <a:pt x="445" y="840"/>
                </a:lnTo>
                <a:lnTo>
                  <a:pt x="444" y="834"/>
                </a:lnTo>
                <a:close/>
                <a:moveTo>
                  <a:pt x="540" y="522"/>
                </a:moveTo>
                <a:lnTo>
                  <a:pt x="546" y="522"/>
                </a:lnTo>
                <a:lnTo>
                  <a:pt x="546" y="528"/>
                </a:lnTo>
                <a:lnTo>
                  <a:pt x="540" y="528"/>
                </a:lnTo>
                <a:lnTo>
                  <a:pt x="540" y="522"/>
                </a:lnTo>
                <a:close/>
                <a:moveTo>
                  <a:pt x="396" y="780"/>
                </a:moveTo>
                <a:lnTo>
                  <a:pt x="396" y="786"/>
                </a:lnTo>
                <a:lnTo>
                  <a:pt x="397" y="786"/>
                </a:lnTo>
                <a:lnTo>
                  <a:pt x="396" y="780"/>
                </a:lnTo>
                <a:close/>
                <a:moveTo>
                  <a:pt x="882" y="516"/>
                </a:moveTo>
                <a:lnTo>
                  <a:pt x="888" y="516"/>
                </a:lnTo>
                <a:lnTo>
                  <a:pt x="888" y="522"/>
                </a:lnTo>
                <a:lnTo>
                  <a:pt x="882" y="522"/>
                </a:lnTo>
                <a:lnTo>
                  <a:pt x="882" y="516"/>
                </a:lnTo>
                <a:close/>
                <a:moveTo>
                  <a:pt x="990" y="828"/>
                </a:moveTo>
                <a:lnTo>
                  <a:pt x="996" y="828"/>
                </a:lnTo>
                <a:lnTo>
                  <a:pt x="990" y="828"/>
                </a:lnTo>
                <a:close/>
                <a:moveTo>
                  <a:pt x="942" y="864"/>
                </a:moveTo>
                <a:lnTo>
                  <a:pt x="948" y="864"/>
                </a:lnTo>
                <a:lnTo>
                  <a:pt x="948" y="870"/>
                </a:lnTo>
                <a:lnTo>
                  <a:pt x="942" y="870"/>
                </a:lnTo>
                <a:lnTo>
                  <a:pt x="942" y="864"/>
                </a:lnTo>
                <a:close/>
                <a:moveTo>
                  <a:pt x="402" y="786"/>
                </a:moveTo>
                <a:lnTo>
                  <a:pt x="408" y="786"/>
                </a:lnTo>
                <a:lnTo>
                  <a:pt x="408" y="792"/>
                </a:lnTo>
                <a:lnTo>
                  <a:pt x="402" y="792"/>
                </a:lnTo>
                <a:lnTo>
                  <a:pt x="402" y="786"/>
                </a:lnTo>
                <a:close/>
                <a:moveTo>
                  <a:pt x="798" y="672"/>
                </a:moveTo>
                <a:lnTo>
                  <a:pt x="804" y="672"/>
                </a:lnTo>
                <a:lnTo>
                  <a:pt x="798" y="672"/>
                </a:lnTo>
                <a:close/>
                <a:moveTo>
                  <a:pt x="936" y="852"/>
                </a:moveTo>
                <a:lnTo>
                  <a:pt x="936" y="858"/>
                </a:lnTo>
                <a:lnTo>
                  <a:pt x="937" y="858"/>
                </a:lnTo>
                <a:lnTo>
                  <a:pt x="936" y="852"/>
                </a:lnTo>
                <a:close/>
                <a:moveTo>
                  <a:pt x="432" y="816"/>
                </a:moveTo>
                <a:lnTo>
                  <a:pt x="432" y="822"/>
                </a:lnTo>
                <a:lnTo>
                  <a:pt x="433" y="822"/>
                </a:lnTo>
                <a:lnTo>
                  <a:pt x="432" y="816"/>
                </a:lnTo>
                <a:close/>
                <a:moveTo>
                  <a:pt x="666" y="282"/>
                </a:moveTo>
                <a:lnTo>
                  <a:pt x="666" y="288"/>
                </a:lnTo>
                <a:lnTo>
                  <a:pt x="667" y="288"/>
                </a:lnTo>
                <a:lnTo>
                  <a:pt x="666" y="282"/>
                </a:lnTo>
                <a:close/>
                <a:moveTo>
                  <a:pt x="426" y="816"/>
                </a:moveTo>
                <a:lnTo>
                  <a:pt x="432" y="816"/>
                </a:lnTo>
                <a:lnTo>
                  <a:pt x="426" y="816"/>
                </a:lnTo>
                <a:close/>
                <a:moveTo>
                  <a:pt x="630" y="300"/>
                </a:moveTo>
                <a:lnTo>
                  <a:pt x="636" y="300"/>
                </a:lnTo>
                <a:lnTo>
                  <a:pt x="636" y="306"/>
                </a:lnTo>
                <a:lnTo>
                  <a:pt x="630" y="306"/>
                </a:lnTo>
                <a:lnTo>
                  <a:pt x="630" y="300"/>
                </a:lnTo>
                <a:close/>
                <a:moveTo>
                  <a:pt x="936" y="714"/>
                </a:moveTo>
                <a:lnTo>
                  <a:pt x="936" y="720"/>
                </a:lnTo>
                <a:lnTo>
                  <a:pt x="937" y="720"/>
                </a:lnTo>
                <a:lnTo>
                  <a:pt x="936" y="714"/>
                </a:lnTo>
                <a:close/>
                <a:moveTo>
                  <a:pt x="708" y="384"/>
                </a:moveTo>
                <a:lnTo>
                  <a:pt x="714" y="384"/>
                </a:lnTo>
                <a:lnTo>
                  <a:pt x="714" y="390"/>
                </a:lnTo>
                <a:lnTo>
                  <a:pt x="708" y="390"/>
                </a:lnTo>
                <a:lnTo>
                  <a:pt x="708" y="384"/>
                </a:lnTo>
                <a:close/>
                <a:moveTo>
                  <a:pt x="420" y="828"/>
                </a:moveTo>
                <a:lnTo>
                  <a:pt x="420" y="834"/>
                </a:lnTo>
                <a:lnTo>
                  <a:pt x="421" y="834"/>
                </a:lnTo>
                <a:lnTo>
                  <a:pt x="420" y="828"/>
                </a:lnTo>
                <a:close/>
                <a:moveTo>
                  <a:pt x="888" y="498"/>
                </a:moveTo>
                <a:lnTo>
                  <a:pt x="894" y="498"/>
                </a:lnTo>
                <a:lnTo>
                  <a:pt x="894" y="504"/>
                </a:lnTo>
                <a:lnTo>
                  <a:pt x="888" y="504"/>
                </a:lnTo>
                <a:lnTo>
                  <a:pt x="888" y="498"/>
                </a:lnTo>
                <a:close/>
                <a:moveTo>
                  <a:pt x="570" y="552"/>
                </a:moveTo>
                <a:lnTo>
                  <a:pt x="570" y="558"/>
                </a:lnTo>
                <a:lnTo>
                  <a:pt x="571" y="558"/>
                </a:lnTo>
                <a:lnTo>
                  <a:pt x="570" y="552"/>
                </a:lnTo>
                <a:close/>
                <a:moveTo>
                  <a:pt x="600" y="330"/>
                </a:moveTo>
                <a:lnTo>
                  <a:pt x="606" y="330"/>
                </a:lnTo>
                <a:lnTo>
                  <a:pt x="600" y="330"/>
                </a:lnTo>
                <a:close/>
                <a:moveTo>
                  <a:pt x="558" y="534"/>
                </a:moveTo>
                <a:lnTo>
                  <a:pt x="558" y="540"/>
                </a:lnTo>
                <a:lnTo>
                  <a:pt x="559" y="540"/>
                </a:lnTo>
                <a:lnTo>
                  <a:pt x="558" y="534"/>
                </a:lnTo>
                <a:close/>
                <a:moveTo>
                  <a:pt x="912" y="846"/>
                </a:moveTo>
                <a:lnTo>
                  <a:pt x="912" y="852"/>
                </a:lnTo>
                <a:lnTo>
                  <a:pt x="913" y="852"/>
                </a:lnTo>
                <a:lnTo>
                  <a:pt x="912" y="846"/>
                </a:lnTo>
                <a:close/>
                <a:moveTo>
                  <a:pt x="534" y="480"/>
                </a:moveTo>
                <a:lnTo>
                  <a:pt x="540" y="480"/>
                </a:lnTo>
                <a:lnTo>
                  <a:pt x="540" y="486"/>
                </a:lnTo>
                <a:lnTo>
                  <a:pt x="534" y="486"/>
                </a:lnTo>
                <a:lnTo>
                  <a:pt x="534" y="480"/>
                </a:lnTo>
                <a:close/>
                <a:moveTo>
                  <a:pt x="912" y="606"/>
                </a:moveTo>
                <a:lnTo>
                  <a:pt x="912" y="612"/>
                </a:lnTo>
                <a:lnTo>
                  <a:pt x="913" y="612"/>
                </a:lnTo>
                <a:lnTo>
                  <a:pt x="912" y="606"/>
                </a:lnTo>
                <a:close/>
                <a:moveTo>
                  <a:pt x="894" y="570"/>
                </a:moveTo>
                <a:lnTo>
                  <a:pt x="900" y="570"/>
                </a:lnTo>
                <a:lnTo>
                  <a:pt x="894" y="570"/>
                </a:lnTo>
                <a:close/>
                <a:moveTo>
                  <a:pt x="618" y="246"/>
                </a:moveTo>
                <a:lnTo>
                  <a:pt x="618" y="252"/>
                </a:lnTo>
                <a:lnTo>
                  <a:pt x="619" y="252"/>
                </a:lnTo>
                <a:lnTo>
                  <a:pt x="618" y="246"/>
                </a:lnTo>
                <a:close/>
                <a:moveTo>
                  <a:pt x="564" y="546"/>
                </a:moveTo>
                <a:lnTo>
                  <a:pt x="570" y="546"/>
                </a:lnTo>
                <a:lnTo>
                  <a:pt x="570" y="552"/>
                </a:lnTo>
                <a:lnTo>
                  <a:pt x="564" y="552"/>
                </a:lnTo>
                <a:lnTo>
                  <a:pt x="564" y="546"/>
                </a:lnTo>
                <a:close/>
                <a:moveTo>
                  <a:pt x="402" y="792"/>
                </a:moveTo>
                <a:lnTo>
                  <a:pt x="408" y="792"/>
                </a:lnTo>
                <a:lnTo>
                  <a:pt x="408" y="798"/>
                </a:lnTo>
                <a:lnTo>
                  <a:pt x="402" y="798"/>
                </a:lnTo>
                <a:lnTo>
                  <a:pt x="402" y="792"/>
                </a:lnTo>
                <a:close/>
                <a:moveTo>
                  <a:pt x="804" y="12"/>
                </a:moveTo>
                <a:lnTo>
                  <a:pt x="804" y="18"/>
                </a:lnTo>
                <a:lnTo>
                  <a:pt x="805" y="18"/>
                </a:lnTo>
                <a:lnTo>
                  <a:pt x="804" y="12"/>
                </a:lnTo>
                <a:close/>
                <a:moveTo>
                  <a:pt x="894" y="882"/>
                </a:moveTo>
                <a:lnTo>
                  <a:pt x="894" y="888"/>
                </a:lnTo>
                <a:lnTo>
                  <a:pt x="895" y="888"/>
                </a:lnTo>
                <a:lnTo>
                  <a:pt x="894" y="882"/>
                </a:lnTo>
                <a:close/>
                <a:moveTo>
                  <a:pt x="408" y="792"/>
                </a:moveTo>
                <a:lnTo>
                  <a:pt x="408" y="798"/>
                </a:lnTo>
                <a:lnTo>
                  <a:pt x="409" y="798"/>
                </a:lnTo>
                <a:lnTo>
                  <a:pt x="408" y="792"/>
                </a:lnTo>
                <a:close/>
                <a:moveTo>
                  <a:pt x="684" y="648"/>
                </a:moveTo>
                <a:lnTo>
                  <a:pt x="684" y="654"/>
                </a:lnTo>
                <a:lnTo>
                  <a:pt x="685" y="654"/>
                </a:lnTo>
                <a:lnTo>
                  <a:pt x="684" y="648"/>
                </a:lnTo>
                <a:close/>
                <a:moveTo>
                  <a:pt x="696" y="90"/>
                </a:moveTo>
                <a:lnTo>
                  <a:pt x="696" y="96"/>
                </a:lnTo>
                <a:lnTo>
                  <a:pt x="697" y="96"/>
                </a:lnTo>
                <a:lnTo>
                  <a:pt x="696" y="90"/>
                </a:lnTo>
                <a:close/>
                <a:moveTo>
                  <a:pt x="666" y="444"/>
                </a:moveTo>
                <a:lnTo>
                  <a:pt x="666" y="450"/>
                </a:lnTo>
                <a:lnTo>
                  <a:pt x="667" y="450"/>
                </a:lnTo>
                <a:lnTo>
                  <a:pt x="666" y="444"/>
                </a:lnTo>
                <a:close/>
                <a:moveTo>
                  <a:pt x="414" y="810"/>
                </a:moveTo>
                <a:lnTo>
                  <a:pt x="420" y="810"/>
                </a:lnTo>
                <a:lnTo>
                  <a:pt x="414" y="810"/>
                </a:lnTo>
                <a:close/>
                <a:moveTo>
                  <a:pt x="840" y="450"/>
                </a:moveTo>
                <a:lnTo>
                  <a:pt x="846" y="450"/>
                </a:lnTo>
                <a:lnTo>
                  <a:pt x="846" y="456"/>
                </a:lnTo>
                <a:lnTo>
                  <a:pt x="840" y="456"/>
                </a:lnTo>
                <a:lnTo>
                  <a:pt x="840" y="450"/>
                </a:lnTo>
                <a:close/>
                <a:moveTo>
                  <a:pt x="816" y="888"/>
                </a:moveTo>
                <a:lnTo>
                  <a:pt x="822" y="888"/>
                </a:lnTo>
                <a:lnTo>
                  <a:pt x="822" y="894"/>
                </a:lnTo>
                <a:lnTo>
                  <a:pt x="816" y="894"/>
                </a:lnTo>
                <a:lnTo>
                  <a:pt x="816" y="888"/>
                </a:lnTo>
                <a:close/>
                <a:moveTo>
                  <a:pt x="408" y="792"/>
                </a:moveTo>
                <a:lnTo>
                  <a:pt x="408" y="798"/>
                </a:lnTo>
                <a:lnTo>
                  <a:pt x="409" y="798"/>
                </a:lnTo>
                <a:lnTo>
                  <a:pt x="408" y="792"/>
                </a:lnTo>
                <a:close/>
                <a:moveTo>
                  <a:pt x="786" y="684"/>
                </a:moveTo>
                <a:lnTo>
                  <a:pt x="792" y="684"/>
                </a:lnTo>
                <a:lnTo>
                  <a:pt x="786" y="684"/>
                </a:lnTo>
                <a:close/>
                <a:moveTo>
                  <a:pt x="348" y="504"/>
                </a:moveTo>
                <a:lnTo>
                  <a:pt x="348" y="510"/>
                </a:lnTo>
                <a:lnTo>
                  <a:pt x="349" y="510"/>
                </a:lnTo>
                <a:lnTo>
                  <a:pt x="348" y="504"/>
                </a:lnTo>
                <a:close/>
                <a:moveTo>
                  <a:pt x="444" y="834"/>
                </a:moveTo>
                <a:lnTo>
                  <a:pt x="450" y="834"/>
                </a:lnTo>
                <a:lnTo>
                  <a:pt x="444" y="834"/>
                </a:lnTo>
                <a:close/>
                <a:moveTo>
                  <a:pt x="648" y="288"/>
                </a:moveTo>
                <a:lnTo>
                  <a:pt x="654" y="288"/>
                </a:lnTo>
                <a:lnTo>
                  <a:pt x="654" y="294"/>
                </a:lnTo>
                <a:lnTo>
                  <a:pt x="648" y="294"/>
                </a:lnTo>
                <a:lnTo>
                  <a:pt x="648" y="288"/>
                </a:lnTo>
                <a:close/>
                <a:moveTo>
                  <a:pt x="402" y="474"/>
                </a:moveTo>
                <a:lnTo>
                  <a:pt x="408" y="474"/>
                </a:lnTo>
                <a:lnTo>
                  <a:pt x="408" y="480"/>
                </a:lnTo>
                <a:lnTo>
                  <a:pt x="402" y="480"/>
                </a:lnTo>
                <a:lnTo>
                  <a:pt x="402" y="474"/>
                </a:lnTo>
                <a:close/>
                <a:moveTo>
                  <a:pt x="906" y="642"/>
                </a:moveTo>
                <a:lnTo>
                  <a:pt x="912" y="642"/>
                </a:lnTo>
                <a:lnTo>
                  <a:pt x="906" y="642"/>
                </a:lnTo>
                <a:close/>
                <a:moveTo>
                  <a:pt x="564" y="534"/>
                </a:moveTo>
                <a:lnTo>
                  <a:pt x="564" y="540"/>
                </a:lnTo>
                <a:lnTo>
                  <a:pt x="565" y="540"/>
                </a:lnTo>
                <a:lnTo>
                  <a:pt x="564" y="534"/>
                </a:lnTo>
                <a:close/>
                <a:moveTo>
                  <a:pt x="534" y="528"/>
                </a:moveTo>
                <a:lnTo>
                  <a:pt x="540" y="528"/>
                </a:lnTo>
                <a:lnTo>
                  <a:pt x="540" y="534"/>
                </a:lnTo>
                <a:lnTo>
                  <a:pt x="534" y="534"/>
                </a:lnTo>
                <a:lnTo>
                  <a:pt x="534" y="528"/>
                </a:lnTo>
                <a:close/>
                <a:moveTo>
                  <a:pt x="744" y="432"/>
                </a:moveTo>
                <a:lnTo>
                  <a:pt x="744" y="438"/>
                </a:lnTo>
                <a:lnTo>
                  <a:pt x="745" y="438"/>
                </a:lnTo>
                <a:lnTo>
                  <a:pt x="744" y="432"/>
                </a:lnTo>
                <a:close/>
                <a:moveTo>
                  <a:pt x="384" y="762"/>
                </a:moveTo>
                <a:lnTo>
                  <a:pt x="390" y="762"/>
                </a:lnTo>
                <a:lnTo>
                  <a:pt x="384" y="762"/>
                </a:lnTo>
                <a:close/>
                <a:moveTo>
                  <a:pt x="756" y="306"/>
                </a:moveTo>
                <a:lnTo>
                  <a:pt x="756" y="312"/>
                </a:lnTo>
                <a:lnTo>
                  <a:pt x="757" y="312"/>
                </a:lnTo>
                <a:lnTo>
                  <a:pt x="756" y="306"/>
                </a:lnTo>
                <a:close/>
                <a:moveTo>
                  <a:pt x="432" y="816"/>
                </a:moveTo>
                <a:lnTo>
                  <a:pt x="432" y="822"/>
                </a:lnTo>
                <a:lnTo>
                  <a:pt x="433" y="822"/>
                </a:lnTo>
                <a:lnTo>
                  <a:pt x="432" y="816"/>
                </a:lnTo>
                <a:close/>
                <a:moveTo>
                  <a:pt x="492" y="480"/>
                </a:moveTo>
                <a:lnTo>
                  <a:pt x="498" y="480"/>
                </a:lnTo>
                <a:lnTo>
                  <a:pt x="492" y="480"/>
                </a:lnTo>
                <a:close/>
                <a:moveTo>
                  <a:pt x="552" y="534"/>
                </a:moveTo>
                <a:lnTo>
                  <a:pt x="558" y="534"/>
                </a:lnTo>
                <a:lnTo>
                  <a:pt x="552" y="534"/>
                </a:lnTo>
                <a:close/>
                <a:moveTo>
                  <a:pt x="402" y="792"/>
                </a:moveTo>
                <a:lnTo>
                  <a:pt x="408" y="792"/>
                </a:lnTo>
                <a:lnTo>
                  <a:pt x="402" y="792"/>
                </a:lnTo>
                <a:close/>
                <a:moveTo>
                  <a:pt x="438" y="396"/>
                </a:moveTo>
                <a:lnTo>
                  <a:pt x="438" y="402"/>
                </a:lnTo>
                <a:lnTo>
                  <a:pt x="439" y="402"/>
                </a:lnTo>
                <a:lnTo>
                  <a:pt x="438" y="396"/>
                </a:lnTo>
                <a:close/>
                <a:moveTo>
                  <a:pt x="828" y="438"/>
                </a:moveTo>
                <a:lnTo>
                  <a:pt x="834" y="438"/>
                </a:lnTo>
                <a:lnTo>
                  <a:pt x="828" y="438"/>
                </a:lnTo>
                <a:close/>
                <a:moveTo>
                  <a:pt x="654" y="330"/>
                </a:moveTo>
                <a:lnTo>
                  <a:pt x="660" y="330"/>
                </a:lnTo>
                <a:lnTo>
                  <a:pt x="660" y="336"/>
                </a:lnTo>
                <a:lnTo>
                  <a:pt x="654" y="336"/>
                </a:lnTo>
                <a:lnTo>
                  <a:pt x="654" y="330"/>
                </a:lnTo>
                <a:close/>
                <a:moveTo>
                  <a:pt x="984" y="810"/>
                </a:moveTo>
                <a:lnTo>
                  <a:pt x="984" y="816"/>
                </a:lnTo>
                <a:lnTo>
                  <a:pt x="985" y="816"/>
                </a:lnTo>
                <a:lnTo>
                  <a:pt x="984" y="810"/>
                </a:lnTo>
                <a:close/>
                <a:moveTo>
                  <a:pt x="768" y="492"/>
                </a:moveTo>
                <a:lnTo>
                  <a:pt x="768" y="498"/>
                </a:lnTo>
                <a:lnTo>
                  <a:pt x="769" y="498"/>
                </a:lnTo>
                <a:lnTo>
                  <a:pt x="768" y="492"/>
                </a:lnTo>
                <a:close/>
                <a:moveTo>
                  <a:pt x="978" y="852"/>
                </a:moveTo>
                <a:lnTo>
                  <a:pt x="984" y="852"/>
                </a:lnTo>
                <a:lnTo>
                  <a:pt x="978" y="852"/>
                </a:lnTo>
                <a:close/>
                <a:moveTo>
                  <a:pt x="912" y="618"/>
                </a:moveTo>
                <a:lnTo>
                  <a:pt x="918" y="618"/>
                </a:lnTo>
                <a:lnTo>
                  <a:pt x="912" y="618"/>
                </a:lnTo>
                <a:close/>
                <a:moveTo>
                  <a:pt x="342" y="516"/>
                </a:moveTo>
                <a:lnTo>
                  <a:pt x="348" y="516"/>
                </a:lnTo>
                <a:lnTo>
                  <a:pt x="342" y="516"/>
                </a:lnTo>
                <a:close/>
                <a:moveTo>
                  <a:pt x="894" y="90"/>
                </a:moveTo>
                <a:lnTo>
                  <a:pt x="900" y="90"/>
                </a:lnTo>
                <a:lnTo>
                  <a:pt x="900" y="96"/>
                </a:lnTo>
                <a:lnTo>
                  <a:pt x="894" y="96"/>
                </a:lnTo>
                <a:lnTo>
                  <a:pt x="894" y="90"/>
                </a:lnTo>
                <a:close/>
                <a:moveTo>
                  <a:pt x="786" y="426"/>
                </a:moveTo>
                <a:lnTo>
                  <a:pt x="792" y="426"/>
                </a:lnTo>
                <a:lnTo>
                  <a:pt x="792" y="432"/>
                </a:lnTo>
                <a:lnTo>
                  <a:pt x="786" y="432"/>
                </a:lnTo>
                <a:lnTo>
                  <a:pt x="786" y="426"/>
                </a:lnTo>
                <a:close/>
                <a:moveTo>
                  <a:pt x="792" y="780"/>
                </a:moveTo>
                <a:lnTo>
                  <a:pt x="792" y="786"/>
                </a:lnTo>
                <a:lnTo>
                  <a:pt x="793" y="786"/>
                </a:lnTo>
                <a:lnTo>
                  <a:pt x="792" y="780"/>
                </a:lnTo>
                <a:close/>
                <a:moveTo>
                  <a:pt x="840" y="606"/>
                </a:moveTo>
                <a:lnTo>
                  <a:pt x="840" y="612"/>
                </a:lnTo>
                <a:lnTo>
                  <a:pt x="841" y="612"/>
                </a:lnTo>
                <a:lnTo>
                  <a:pt x="840" y="606"/>
                </a:lnTo>
                <a:close/>
                <a:moveTo>
                  <a:pt x="804" y="642"/>
                </a:moveTo>
                <a:lnTo>
                  <a:pt x="810" y="642"/>
                </a:lnTo>
                <a:lnTo>
                  <a:pt x="804" y="642"/>
                </a:lnTo>
                <a:close/>
                <a:moveTo>
                  <a:pt x="936" y="720"/>
                </a:moveTo>
                <a:lnTo>
                  <a:pt x="936" y="726"/>
                </a:lnTo>
                <a:lnTo>
                  <a:pt x="937" y="726"/>
                </a:lnTo>
                <a:lnTo>
                  <a:pt x="936" y="720"/>
                </a:lnTo>
                <a:close/>
                <a:moveTo>
                  <a:pt x="858" y="462"/>
                </a:moveTo>
                <a:lnTo>
                  <a:pt x="864" y="462"/>
                </a:lnTo>
                <a:lnTo>
                  <a:pt x="864" y="468"/>
                </a:lnTo>
                <a:lnTo>
                  <a:pt x="858" y="468"/>
                </a:lnTo>
                <a:lnTo>
                  <a:pt x="858" y="462"/>
                </a:lnTo>
                <a:close/>
                <a:moveTo>
                  <a:pt x="906" y="612"/>
                </a:moveTo>
                <a:lnTo>
                  <a:pt x="912" y="612"/>
                </a:lnTo>
                <a:lnTo>
                  <a:pt x="906" y="612"/>
                </a:lnTo>
                <a:close/>
                <a:moveTo>
                  <a:pt x="912" y="606"/>
                </a:moveTo>
                <a:lnTo>
                  <a:pt x="912" y="612"/>
                </a:lnTo>
                <a:lnTo>
                  <a:pt x="913" y="612"/>
                </a:lnTo>
                <a:lnTo>
                  <a:pt x="912" y="606"/>
                </a:lnTo>
                <a:close/>
                <a:moveTo>
                  <a:pt x="726" y="834"/>
                </a:moveTo>
                <a:lnTo>
                  <a:pt x="732" y="834"/>
                </a:lnTo>
                <a:lnTo>
                  <a:pt x="732" y="840"/>
                </a:lnTo>
                <a:lnTo>
                  <a:pt x="726" y="840"/>
                </a:lnTo>
                <a:lnTo>
                  <a:pt x="726" y="834"/>
                </a:lnTo>
                <a:close/>
                <a:moveTo>
                  <a:pt x="786" y="876"/>
                </a:moveTo>
                <a:lnTo>
                  <a:pt x="792" y="876"/>
                </a:lnTo>
                <a:lnTo>
                  <a:pt x="792" y="882"/>
                </a:lnTo>
                <a:lnTo>
                  <a:pt x="786" y="882"/>
                </a:lnTo>
                <a:lnTo>
                  <a:pt x="786" y="876"/>
                </a:lnTo>
                <a:close/>
                <a:moveTo>
                  <a:pt x="984" y="798"/>
                </a:moveTo>
                <a:lnTo>
                  <a:pt x="990" y="798"/>
                </a:lnTo>
                <a:lnTo>
                  <a:pt x="984" y="798"/>
                </a:lnTo>
                <a:close/>
                <a:moveTo>
                  <a:pt x="906" y="84"/>
                </a:moveTo>
                <a:lnTo>
                  <a:pt x="912" y="84"/>
                </a:lnTo>
                <a:lnTo>
                  <a:pt x="906" y="84"/>
                </a:lnTo>
                <a:close/>
                <a:moveTo>
                  <a:pt x="654" y="336"/>
                </a:moveTo>
                <a:lnTo>
                  <a:pt x="654" y="342"/>
                </a:lnTo>
                <a:lnTo>
                  <a:pt x="655" y="342"/>
                </a:lnTo>
                <a:lnTo>
                  <a:pt x="654" y="336"/>
                </a:lnTo>
                <a:close/>
                <a:moveTo>
                  <a:pt x="378" y="792"/>
                </a:moveTo>
                <a:lnTo>
                  <a:pt x="384" y="792"/>
                </a:lnTo>
                <a:lnTo>
                  <a:pt x="378" y="792"/>
                </a:lnTo>
                <a:close/>
                <a:moveTo>
                  <a:pt x="648" y="492"/>
                </a:moveTo>
                <a:lnTo>
                  <a:pt x="654" y="492"/>
                </a:lnTo>
                <a:lnTo>
                  <a:pt x="648" y="492"/>
                </a:lnTo>
                <a:close/>
                <a:moveTo>
                  <a:pt x="906" y="576"/>
                </a:moveTo>
                <a:lnTo>
                  <a:pt x="906" y="582"/>
                </a:lnTo>
                <a:lnTo>
                  <a:pt x="907" y="582"/>
                </a:lnTo>
                <a:lnTo>
                  <a:pt x="906" y="576"/>
                </a:lnTo>
                <a:close/>
                <a:moveTo>
                  <a:pt x="348" y="498"/>
                </a:moveTo>
                <a:lnTo>
                  <a:pt x="348" y="504"/>
                </a:lnTo>
                <a:lnTo>
                  <a:pt x="349" y="504"/>
                </a:lnTo>
                <a:lnTo>
                  <a:pt x="348" y="498"/>
                </a:lnTo>
                <a:close/>
                <a:moveTo>
                  <a:pt x="696" y="624"/>
                </a:moveTo>
                <a:lnTo>
                  <a:pt x="702" y="624"/>
                </a:lnTo>
                <a:lnTo>
                  <a:pt x="696" y="624"/>
                </a:lnTo>
                <a:close/>
                <a:moveTo>
                  <a:pt x="912" y="618"/>
                </a:moveTo>
                <a:lnTo>
                  <a:pt x="918" y="618"/>
                </a:lnTo>
                <a:lnTo>
                  <a:pt x="912" y="618"/>
                </a:lnTo>
                <a:close/>
                <a:moveTo>
                  <a:pt x="384" y="498"/>
                </a:moveTo>
                <a:lnTo>
                  <a:pt x="384" y="504"/>
                </a:lnTo>
                <a:lnTo>
                  <a:pt x="385" y="504"/>
                </a:lnTo>
                <a:lnTo>
                  <a:pt x="384" y="498"/>
                </a:lnTo>
                <a:close/>
                <a:moveTo>
                  <a:pt x="930" y="552"/>
                </a:moveTo>
                <a:lnTo>
                  <a:pt x="936" y="552"/>
                </a:lnTo>
                <a:lnTo>
                  <a:pt x="936" y="558"/>
                </a:lnTo>
                <a:lnTo>
                  <a:pt x="930" y="558"/>
                </a:lnTo>
                <a:lnTo>
                  <a:pt x="930" y="552"/>
                </a:lnTo>
                <a:close/>
                <a:moveTo>
                  <a:pt x="930" y="576"/>
                </a:moveTo>
                <a:lnTo>
                  <a:pt x="930" y="582"/>
                </a:lnTo>
                <a:lnTo>
                  <a:pt x="931" y="582"/>
                </a:lnTo>
                <a:lnTo>
                  <a:pt x="930" y="576"/>
                </a:lnTo>
                <a:close/>
                <a:moveTo>
                  <a:pt x="834" y="0"/>
                </a:moveTo>
                <a:lnTo>
                  <a:pt x="840" y="0"/>
                </a:lnTo>
                <a:lnTo>
                  <a:pt x="840" y="6"/>
                </a:lnTo>
                <a:lnTo>
                  <a:pt x="834" y="6"/>
                </a:lnTo>
                <a:lnTo>
                  <a:pt x="834" y="0"/>
                </a:lnTo>
                <a:close/>
                <a:moveTo>
                  <a:pt x="552" y="528"/>
                </a:moveTo>
                <a:lnTo>
                  <a:pt x="552" y="534"/>
                </a:lnTo>
                <a:lnTo>
                  <a:pt x="553" y="534"/>
                </a:lnTo>
                <a:lnTo>
                  <a:pt x="552" y="528"/>
                </a:lnTo>
                <a:close/>
                <a:moveTo>
                  <a:pt x="360" y="498"/>
                </a:moveTo>
                <a:lnTo>
                  <a:pt x="360" y="504"/>
                </a:lnTo>
                <a:lnTo>
                  <a:pt x="361" y="504"/>
                </a:lnTo>
                <a:lnTo>
                  <a:pt x="360" y="498"/>
                </a:lnTo>
                <a:close/>
                <a:moveTo>
                  <a:pt x="396" y="780"/>
                </a:moveTo>
                <a:lnTo>
                  <a:pt x="396" y="786"/>
                </a:lnTo>
                <a:lnTo>
                  <a:pt x="397" y="786"/>
                </a:lnTo>
                <a:lnTo>
                  <a:pt x="396" y="780"/>
                </a:lnTo>
                <a:close/>
                <a:moveTo>
                  <a:pt x="786" y="684"/>
                </a:moveTo>
                <a:lnTo>
                  <a:pt x="786" y="690"/>
                </a:lnTo>
                <a:lnTo>
                  <a:pt x="787" y="690"/>
                </a:lnTo>
                <a:lnTo>
                  <a:pt x="786" y="684"/>
                </a:lnTo>
                <a:close/>
                <a:moveTo>
                  <a:pt x="534" y="330"/>
                </a:moveTo>
                <a:lnTo>
                  <a:pt x="540" y="330"/>
                </a:lnTo>
                <a:lnTo>
                  <a:pt x="534" y="330"/>
                </a:lnTo>
                <a:close/>
                <a:moveTo>
                  <a:pt x="816" y="888"/>
                </a:moveTo>
                <a:lnTo>
                  <a:pt x="816" y="894"/>
                </a:lnTo>
                <a:lnTo>
                  <a:pt x="817" y="894"/>
                </a:lnTo>
                <a:lnTo>
                  <a:pt x="816" y="888"/>
                </a:lnTo>
                <a:close/>
                <a:moveTo>
                  <a:pt x="654" y="294"/>
                </a:moveTo>
                <a:lnTo>
                  <a:pt x="654" y="300"/>
                </a:lnTo>
                <a:lnTo>
                  <a:pt x="655" y="300"/>
                </a:lnTo>
                <a:lnTo>
                  <a:pt x="654" y="294"/>
                </a:lnTo>
                <a:close/>
                <a:moveTo>
                  <a:pt x="768" y="504"/>
                </a:moveTo>
                <a:lnTo>
                  <a:pt x="774" y="504"/>
                </a:lnTo>
                <a:lnTo>
                  <a:pt x="768" y="504"/>
                </a:lnTo>
                <a:close/>
                <a:moveTo>
                  <a:pt x="636" y="534"/>
                </a:moveTo>
                <a:lnTo>
                  <a:pt x="642" y="534"/>
                </a:lnTo>
                <a:lnTo>
                  <a:pt x="636" y="534"/>
                </a:lnTo>
                <a:close/>
                <a:moveTo>
                  <a:pt x="972" y="774"/>
                </a:moveTo>
                <a:lnTo>
                  <a:pt x="978" y="774"/>
                </a:lnTo>
                <a:lnTo>
                  <a:pt x="972" y="774"/>
                </a:lnTo>
                <a:close/>
                <a:moveTo>
                  <a:pt x="564" y="558"/>
                </a:moveTo>
                <a:lnTo>
                  <a:pt x="570" y="558"/>
                </a:lnTo>
                <a:lnTo>
                  <a:pt x="564" y="558"/>
                </a:lnTo>
                <a:close/>
                <a:moveTo>
                  <a:pt x="432" y="816"/>
                </a:moveTo>
                <a:lnTo>
                  <a:pt x="432" y="822"/>
                </a:lnTo>
                <a:lnTo>
                  <a:pt x="433" y="822"/>
                </a:lnTo>
                <a:lnTo>
                  <a:pt x="432" y="816"/>
                </a:lnTo>
                <a:close/>
                <a:moveTo>
                  <a:pt x="984" y="780"/>
                </a:moveTo>
                <a:lnTo>
                  <a:pt x="984" y="786"/>
                </a:lnTo>
                <a:lnTo>
                  <a:pt x="985" y="786"/>
                </a:lnTo>
                <a:lnTo>
                  <a:pt x="984" y="780"/>
                </a:lnTo>
                <a:close/>
                <a:moveTo>
                  <a:pt x="522" y="288"/>
                </a:moveTo>
                <a:lnTo>
                  <a:pt x="528" y="288"/>
                </a:lnTo>
                <a:lnTo>
                  <a:pt x="522" y="288"/>
                </a:lnTo>
                <a:close/>
                <a:moveTo>
                  <a:pt x="840" y="612"/>
                </a:moveTo>
                <a:lnTo>
                  <a:pt x="846" y="612"/>
                </a:lnTo>
                <a:lnTo>
                  <a:pt x="840" y="612"/>
                </a:lnTo>
                <a:close/>
                <a:moveTo>
                  <a:pt x="540" y="534"/>
                </a:moveTo>
                <a:lnTo>
                  <a:pt x="546" y="534"/>
                </a:lnTo>
                <a:lnTo>
                  <a:pt x="546" y="540"/>
                </a:lnTo>
                <a:lnTo>
                  <a:pt x="540" y="540"/>
                </a:lnTo>
                <a:lnTo>
                  <a:pt x="540" y="534"/>
                </a:lnTo>
                <a:close/>
                <a:moveTo>
                  <a:pt x="666" y="324"/>
                </a:moveTo>
                <a:lnTo>
                  <a:pt x="666" y="330"/>
                </a:lnTo>
                <a:lnTo>
                  <a:pt x="667" y="330"/>
                </a:lnTo>
                <a:lnTo>
                  <a:pt x="666" y="324"/>
                </a:lnTo>
                <a:close/>
                <a:moveTo>
                  <a:pt x="900" y="534"/>
                </a:moveTo>
                <a:lnTo>
                  <a:pt x="906" y="534"/>
                </a:lnTo>
                <a:lnTo>
                  <a:pt x="900" y="534"/>
                </a:lnTo>
                <a:close/>
                <a:moveTo>
                  <a:pt x="780" y="318"/>
                </a:moveTo>
                <a:lnTo>
                  <a:pt x="780" y="324"/>
                </a:lnTo>
                <a:lnTo>
                  <a:pt x="781" y="324"/>
                </a:lnTo>
                <a:lnTo>
                  <a:pt x="780" y="318"/>
                </a:lnTo>
                <a:close/>
                <a:moveTo>
                  <a:pt x="846" y="618"/>
                </a:moveTo>
                <a:lnTo>
                  <a:pt x="852" y="618"/>
                </a:lnTo>
                <a:lnTo>
                  <a:pt x="852" y="624"/>
                </a:lnTo>
                <a:lnTo>
                  <a:pt x="846" y="624"/>
                </a:lnTo>
                <a:lnTo>
                  <a:pt x="846" y="618"/>
                </a:lnTo>
                <a:close/>
                <a:moveTo>
                  <a:pt x="696" y="492"/>
                </a:moveTo>
                <a:lnTo>
                  <a:pt x="696" y="498"/>
                </a:lnTo>
                <a:lnTo>
                  <a:pt x="697" y="498"/>
                </a:lnTo>
                <a:lnTo>
                  <a:pt x="696" y="492"/>
                </a:lnTo>
                <a:close/>
                <a:moveTo>
                  <a:pt x="924" y="582"/>
                </a:moveTo>
                <a:lnTo>
                  <a:pt x="930" y="582"/>
                </a:lnTo>
                <a:lnTo>
                  <a:pt x="930" y="588"/>
                </a:lnTo>
                <a:lnTo>
                  <a:pt x="924" y="588"/>
                </a:lnTo>
                <a:lnTo>
                  <a:pt x="924" y="582"/>
                </a:lnTo>
                <a:close/>
                <a:moveTo>
                  <a:pt x="438" y="834"/>
                </a:moveTo>
                <a:lnTo>
                  <a:pt x="444" y="834"/>
                </a:lnTo>
                <a:lnTo>
                  <a:pt x="438" y="834"/>
                </a:lnTo>
                <a:close/>
                <a:moveTo>
                  <a:pt x="900" y="654"/>
                </a:moveTo>
                <a:lnTo>
                  <a:pt x="906" y="654"/>
                </a:lnTo>
                <a:lnTo>
                  <a:pt x="900" y="654"/>
                </a:lnTo>
                <a:close/>
                <a:moveTo>
                  <a:pt x="402" y="792"/>
                </a:moveTo>
                <a:lnTo>
                  <a:pt x="408" y="792"/>
                </a:lnTo>
                <a:lnTo>
                  <a:pt x="402" y="792"/>
                </a:lnTo>
                <a:close/>
                <a:moveTo>
                  <a:pt x="960" y="804"/>
                </a:moveTo>
                <a:lnTo>
                  <a:pt x="960" y="810"/>
                </a:lnTo>
                <a:lnTo>
                  <a:pt x="961" y="810"/>
                </a:lnTo>
                <a:lnTo>
                  <a:pt x="960" y="804"/>
                </a:lnTo>
                <a:close/>
                <a:moveTo>
                  <a:pt x="816" y="720"/>
                </a:moveTo>
                <a:lnTo>
                  <a:pt x="816" y="726"/>
                </a:lnTo>
                <a:lnTo>
                  <a:pt x="817" y="726"/>
                </a:lnTo>
                <a:lnTo>
                  <a:pt x="816" y="720"/>
                </a:lnTo>
                <a:close/>
                <a:moveTo>
                  <a:pt x="408" y="798"/>
                </a:moveTo>
                <a:lnTo>
                  <a:pt x="408" y="804"/>
                </a:lnTo>
                <a:lnTo>
                  <a:pt x="409" y="804"/>
                </a:lnTo>
                <a:lnTo>
                  <a:pt x="408" y="798"/>
                </a:lnTo>
                <a:close/>
                <a:moveTo>
                  <a:pt x="882" y="624"/>
                </a:moveTo>
                <a:lnTo>
                  <a:pt x="888" y="624"/>
                </a:lnTo>
                <a:lnTo>
                  <a:pt x="888" y="630"/>
                </a:lnTo>
                <a:lnTo>
                  <a:pt x="882" y="630"/>
                </a:lnTo>
                <a:lnTo>
                  <a:pt x="882" y="624"/>
                </a:lnTo>
                <a:close/>
                <a:moveTo>
                  <a:pt x="396" y="774"/>
                </a:moveTo>
                <a:lnTo>
                  <a:pt x="402" y="774"/>
                </a:lnTo>
                <a:lnTo>
                  <a:pt x="396" y="774"/>
                </a:lnTo>
                <a:close/>
                <a:moveTo>
                  <a:pt x="708" y="516"/>
                </a:moveTo>
                <a:lnTo>
                  <a:pt x="714" y="516"/>
                </a:lnTo>
                <a:lnTo>
                  <a:pt x="708" y="516"/>
                </a:lnTo>
                <a:close/>
                <a:moveTo>
                  <a:pt x="858" y="618"/>
                </a:moveTo>
                <a:lnTo>
                  <a:pt x="858" y="624"/>
                </a:lnTo>
                <a:lnTo>
                  <a:pt x="859" y="624"/>
                </a:lnTo>
                <a:lnTo>
                  <a:pt x="858" y="618"/>
                </a:lnTo>
                <a:close/>
                <a:moveTo>
                  <a:pt x="564" y="438"/>
                </a:moveTo>
                <a:lnTo>
                  <a:pt x="564" y="444"/>
                </a:lnTo>
                <a:lnTo>
                  <a:pt x="565" y="444"/>
                </a:lnTo>
                <a:lnTo>
                  <a:pt x="564" y="438"/>
                </a:lnTo>
                <a:close/>
                <a:moveTo>
                  <a:pt x="834" y="528"/>
                </a:moveTo>
                <a:lnTo>
                  <a:pt x="840" y="528"/>
                </a:lnTo>
                <a:lnTo>
                  <a:pt x="840" y="534"/>
                </a:lnTo>
                <a:lnTo>
                  <a:pt x="834" y="534"/>
                </a:lnTo>
                <a:lnTo>
                  <a:pt x="834" y="528"/>
                </a:lnTo>
                <a:close/>
                <a:moveTo>
                  <a:pt x="774" y="504"/>
                </a:moveTo>
                <a:lnTo>
                  <a:pt x="780" y="504"/>
                </a:lnTo>
                <a:lnTo>
                  <a:pt x="774" y="504"/>
                </a:lnTo>
                <a:close/>
                <a:moveTo>
                  <a:pt x="900" y="648"/>
                </a:moveTo>
                <a:lnTo>
                  <a:pt x="906" y="648"/>
                </a:lnTo>
                <a:lnTo>
                  <a:pt x="900" y="648"/>
                </a:lnTo>
                <a:close/>
                <a:moveTo>
                  <a:pt x="924" y="588"/>
                </a:moveTo>
                <a:lnTo>
                  <a:pt x="924" y="594"/>
                </a:lnTo>
                <a:lnTo>
                  <a:pt x="925" y="594"/>
                </a:lnTo>
                <a:lnTo>
                  <a:pt x="924" y="588"/>
                </a:lnTo>
                <a:close/>
                <a:moveTo>
                  <a:pt x="636" y="456"/>
                </a:moveTo>
                <a:lnTo>
                  <a:pt x="642" y="456"/>
                </a:lnTo>
                <a:lnTo>
                  <a:pt x="642" y="462"/>
                </a:lnTo>
                <a:lnTo>
                  <a:pt x="636" y="462"/>
                </a:lnTo>
                <a:lnTo>
                  <a:pt x="636" y="456"/>
                </a:lnTo>
                <a:close/>
                <a:moveTo>
                  <a:pt x="702" y="498"/>
                </a:moveTo>
                <a:lnTo>
                  <a:pt x="702" y="504"/>
                </a:lnTo>
                <a:lnTo>
                  <a:pt x="703" y="504"/>
                </a:lnTo>
                <a:lnTo>
                  <a:pt x="702" y="498"/>
                </a:lnTo>
                <a:close/>
                <a:moveTo>
                  <a:pt x="798" y="528"/>
                </a:moveTo>
                <a:lnTo>
                  <a:pt x="804" y="528"/>
                </a:lnTo>
                <a:lnTo>
                  <a:pt x="804" y="534"/>
                </a:lnTo>
                <a:lnTo>
                  <a:pt x="798" y="534"/>
                </a:lnTo>
                <a:lnTo>
                  <a:pt x="798" y="528"/>
                </a:lnTo>
                <a:close/>
                <a:moveTo>
                  <a:pt x="414" y="810"/>
                </a:moveTo>
                <a:lnTo>
                  <a:pt x="420" y="810"/>
                </a:lnTo>
                <a:lnTo>
                  <a:pt x="414" y="810"/>
                </a:lnTo>
                <a:close/>
                <a:moveTo>
                  <a:pt x="714" y="846"/>
                </a:moveTo>
                <a:lnTo>
                  <a:pt x="720" y="846"/>
                </a:lnTo>
                <a:lnTo>
                  <a:pt x="714" y="846"/>
                </a:lnTo>
                <a:close/>
                <a:moveTo>
                  <a:pt x="390" y="774"/>
                </a:moveTo>
                <a:lnTo>
                  <a:pt x="390" y="780"/>
                </a:lnTo>
                <a:lnTo>
                  <a:pt x="391" y="780"/>
                </a:lnTo>
                <a:lnTo>
                  <a:pt x="390" y="774"/>
                </a:lnTo>
                <a:close/>
                <a:moveTo>
                  <a:pt x="822" y="606"/>
                </a:moveTo>
                <a:lnTo>
                  <a:pt x="828" y="606"/>
                </a:lnTo>
                <a:lnTo>
                  <a:pt x="822" y="606"/>
                </a:lnTo>
                <a:close/>
                <a:moveTo>
                  <a:pt x="762" y="498"/>
                </a:moveTo>
                <a:lnTo>
                  <a:pt x="768" y="498"/>
                </a:lnTo>
                <a:lnTo>
                  <a:pt x="762" y="498"/>
                </a:lnTo>
                <a:close/>
                <a:moveTo>
                  <a:pt x="714" y="72"/>
                </a:moveTo>
                <a:lnTo>
                  <a:pt x="714" y="78"/>
                </a:lnTo>
                <a:lnTo>
                  <a:pt x="715" y="78"/>
                </a:lnTo>
                <a:lnTo>
                  <a:pt x="714" y="72"/>
                </a:lnTo>
                <a:close/>
                <a:moveTo>
                  <a:pt x="840" y="606"/>
                </a:moveTo>
                <a:lnTo>
                  <a:pt x="840" y="612"/>
                </a:lnTo>
                <a:lnTo>
                  <a:pt x="841" y="612"/>
                </a:lnTo>
                <a:lnTo>
                  <a:pt x="840" y="606"/>
                </a:lnTo>
                <a:close/>
                <a:moveTo>
                  <a:pt x="570" y="552"/>
                </a:moveTo>
                <a:lnTo>
                  <a:pt x="570" y="558"/>
                </a:lnTo>
                <a:lnTo>
                  <a:pt x="571" y="558"/>
                </a:lnTo>
                <a:lnTo>
                  <a:pt x="570" y="552"/>
                </a:lnTo>
                <a:close/>
                <a:moveTo>
                  <a:pt x="906" y="606"/>
                </a:moveTo>
                <a:lnTo>
                  <a:pt x="912" y="606"/>
                </a:lnTo>
                <a:lnTo>
                  <a:pt x="906" y="606"/>
                </a:lnTo>
                <a:close/>
                <a:moveTo>
                  <a:pt x="342" y="504"/>
                </a:moveTo>
                <a:lnTo>
                  <a:pt x="348" y="504"/>
                </a:lnTo>
                <a:lnTo>
                  <a:pt x="342" y="504"/>
                </a:lnTo>
                <a:close/>
                <a:moveTo>
                  <a:pt x="924" y="594"/>
                </a:moveTo>
                <a:lnTo>
                  <a:pt x="924" y="600"/>
                </a:lnTo>
                <a:lnTo>
                  <a:pt x="925" y="600"/>
                </a:lnTo>
                <a:lnTo>
                  <a:pt x="924" y="594"/>
                </a:lnTo>
                <a:close/>
                <a:moveTo>
                  <a:pt x="846" y="618"/>
                </a:moveTo>
                <a:lnTo>
                  <a:pt x="852" y="618"/>
                </a:lnTo>
                <a:lnTo>
                  <a:pt x="846" y="618"/>
                </a:lnTo>
                <a:close/>
                <a:moveTo>
                  <a:pt x="882" y="630"/>
                </a:moveTo>
                <a:lnTo>
                  <a:pt x="888" y="630"/>
                </a:lnTo>
                <a:lnTo>
                  <a:pt x="882" y="630"/>
                </a:lnTo>
                <a:close/>
                <a:moveTo>
                  <a:pt x="360" y="504"/>
                </a:moveTo>
                <a:lnTo>
                  <a:pt x="360" y="510"/>
                </a:lnTo>
                <a:lnTo>
                  <a:pt x="361" y="510"/>
                </a:lnTo>
                <a:lnTo>
                  <a:pt x="360" y="504"/>
                </a:lnTo>
                <a:close/>
                <a:moveTo>
                  <a:pt x="402" y="792"/>
                </a:moveTo>
                <a:lnTo>
                  <a:pt x="402" y="798"/>
                </a:lnTo>
                <a:lnTo>
                  <a:pt x="403" y="798"/>
                </a:lnTo>
                <a:lnTo>
                  <a:pt x="402" y="792"/>
                </a:lnTo>
                <a:close/>
                <a:moveTo>
                  <a:pt x="402" y="792"/>
                </a:moveTo>
                <a:lnTo>
                  <a:pt x="408" y="792"/>
                </a:lnTo>
                <a:lnTo>
                  <a:pt x="408" y="798"/>
                </a:lnTo>
                <a:lnTo>
                  <a:pt x="402" y="798"/>
                </a:lnTo>
                <a:lnTo>
                  <a:pt x="402" y="792"/>
                </a:lnTo>
                <a:close/>
                <a:moveTo>
                  <a:pt x="864" y="852"/>
                </a:moveTo>
                <a:lnTo>
                  <a:pt x="870" y="852"/>
                </a:lnTo>
                <a:lnTo>
                  <a:pt x="864" y="852"/>
                </a:lnTo>
                <a:close/>
                <a:moveTo>
                  <a:pt x="408" y="804"/>
                </a:moveTo>
                <a:lnTo>
                  <a:pt x="414" y="804"/>
                </a:lnTo>
                <a:lnTo>
                  <a:pt x="408" y="804"/>
                </a:lnTo>
                <a:close/>
                <a:moveTo>
                  <a:pt x="546" y="534"/>
                </a:moveTo>
                <a:lnTo>
                  <a:pt x="552" y="534"/>
                </a:lnTo>
                <a:lnTo>
                  <a:pt x="546" y="534"/>
                </a:lnTo>
                <a:close/>
                <a:moveTo>
                  <a:pt x="918" y="618"/>
                </a:moveTo>
                <a:lnTo>
                  <a:pt x="918" y="624"/>
                </a:lnTo>
                <a:lnTo>
                  <a:pt x="919" y="624"/>
                </a:lnTo>
                <a:lnTo>
                  <a:pt x="918" y="618"/>
                </a:lnTo>
                <a:close/>
                <a:moveTo>
                  <a:pt x="384" y="774"/>
                </a:moveTo>
                <a:lnTo>
                  <a:pt x="390" y="774"/>
                </a:lnTo>
                <a:lnTo>
                  <a:pt x="384" y="774"/>
                </a:lnTo>
                <a:close/>
                <a:moveTo>
                  <a:pt x="660" y="528"/>
                </a:moveTo>
                <a:lnTo>
                  <a:pt x="660" y="534"/>
                </a:lnTo>
                <a:lnTo>
                  <a:pt x="661" y="534"/>
                </a:lnTo>
                <a:lnTo>
                  <a:pt x="660" y="528"/>
                </a:lnTo>
                <a:close/>
                <a:moveTo>
                  <a:pt x="522" y="540"/>
                </a:moveTo>
                <a:lnTo>
                  <a:pt x="528" y="540"/>
                </a:lnTo>
                <a:lnTo>
                  <a:pt x="522" y="540"/>
                </a:lnTo>
                <a:close/>
                <a:moveTo>
                  <a:pt x="786" y="504"/>
                </a:moveTo>
                <a:lnTo>
                  <a:pt x="792" y="504"/>
                </a:lnTo>
                <a:lnTo>
                  <a:pt x="786" y="504"/>
                </a:lnTo>
                <a:close/>
                <a:moveTo>
                  <a:pt x="402" y="792"/>
                </a:moveTo>
                <a:lnTo>
                  <a:pt x="408" y="792"/>
                </a:lnTo>
                <a:lnTo>
                  <a:pt x="408" y="798"/>
                </a:lnTo>
                <a:lnTo>
                  <a:pt x="402" y="798"/>
                </a:lnTo>
                <a:lnTo>
                  <a:pt x="402" y="792"/>
                </a:lnTo>
                <a:close/>
                <a:moveTo>
                  <a:pt x="924" y="552"/>
                </a:moveTo>
                <a:lnTo>
                  <a:pt x="924" y="558"/>
                </a:lnTo>
                <a:lnTo>
                  <a:pt x="925" y="558"/>
                </a:lnTo>
                <a:lnTo>
                  <a:pt x="924" y="552"/>
                </a:lnTo>
                <a:close/>
                <a:moveTo>
                  <a:pt x="516" y="540"/>
                </a:moveTo>
                <a:lnTo>
                  <a:pt x="522" y="540"/>
                </a:lnTo>
                <a:lnTo>
                  <a:pt x="516" y="540"/>
                </a:lnTo>
                <a:close/>
                <a:moveTo>
                  <a:pt x="432" y="390"/>
                </a:moveTo>
                <a:lnTo>
                  <a:pt x="438" y="390"/>
                </a:lnTo>
                <a:lnTo>
                  <a:pt x="432" y="390"/>
                </a:lnTo>
                <a:close/>
                <a:moveTo>
                  <a:pt x="948" y="750"/>
                </a:moveTo>
                <a:lnTo>
                  <a:pt x="948" y="756"/>
                </a:lnTo>
                <a:lnTo>
                  <a:pt x="949" y="756"/>
                </a:lnTo>
                <a:lnTo>
                  <a:pt x="948" y="750"/>
                </a:lnTo>
                <a:close/>
                <a:moveTo>
                  <a:pt x="420" y="834"/>
                </a:moveTo>
                <a:lnTo>
                  <a:pt x="426" y="834"/>
                </a:lnTo>
                <a:lnTo>
                  <a:pt x="420" y="834"/>
                </a:lnTo>
                <a:close/>
                <a:moveTo>
                  <a:pt x="990" y="828"/>
                </a:moveTo>
                <a:lnTo>
                  <a:pt x="990" y="834"/>
                </a:lnTo>
                <a:lnTo>
                  <a:pt x="991" y="834"/>
                </a:lnTo>
                <a:lnTo>
                  <a:pt x="990" y="828"/>
                </a:lnTo>
                <a:close/>
                <a:moveTo>
                  <a:pt x="816" y="732"/>
                </a:moveTo>
                <a:lnTo>
                  <a:pt x="816" y="738"/>
                </a:lnTo>
                <a:lnTo>
                  <a:pt x="817" y="738"/>
                </a:lnTo>
                <a:lnTo>
                  <a:pt x="816" y="732"/>
                </a:lnTo>
                <a:close/>
                <a:moveTo>
                  <a:pt x="894" y="564"/>
                </a:moveTo>
                <a:lnTo>
                  <a:pt x="894" y="570"/>
                </a:lnTo>
                <a:lnTo>
                  <a:pt x="895" y="570"/>
                </a:lnTo>
                <a:lnTo>
                  <a:pt x="894" y="564"/>
                </a:lnTo>
                <a:close/>
                <a:moveTo>
                  <a:pt x="756" y="210"/>
                </a:moveTo>
                <a:lnTo>
                  <a:pt x="762" y="210"/>
                </a:lnTo>
                <a:lnTo>
                  <a:pt x="756" y="210"/>
                </a:lnTo>
                <a:close/>
                <a:moveTo>
                  <a:pt x="642" y="366"/>
                </a:moveTo>
                <a:lnTo>
                  <a:pt x="648" y="366"/>
                </a:lnTo>
                <a:lnTo>
                  <a:pt x="642" y="366"/>
                </a:lnTo>
                <a:close/>
                <a:moveTo>
                  <a:pt x="948" y="894"/>
                </a:moveTo>
                <a:lnTo>
                  <a:pt x="954" y="894"/>
                </a:lnTo>
                <a:lnTo>
                  <a:pt x="948" y="894"/>
                </a:lnTo>
                <a:close/>
                <a:moveTo>
                  <a:pt x="654" y="498"/>
                </a:moveTo>
                <a:lnTo>
                  <a:pt x="654" y="504"/>
                </a:lnTo>
                <a:lnTo>
                  <a:pt x="655" y="504"/>
                </a:lnTo>
                <a:lnTo>
                  <a:pt x="654" y="498"/>
                </a:lnTo>
                <a:close/>
                <a:moveTo>
                  <a:pt x="804" y="492"/>
                </a:moveTo>
                <a:lnTo>
                  <a:pt x="804" y="498"/>
                </a:lnTo>
                <a:lnTo>
                  <a:pt x="805" y="498"/>
                </a:lnTo>
                <a:lnTo>
                  <a:pt x="804" y="492"/>
                </a:lnTo>
                <a:close/>
                <a:moveTo>
                  <a:pt x="432" y="396"/>
                </a:moveTo>
                <a:lnTo>
                  <a:pt x="438" y="396"/>
                </a:lnTo>
                <a:lnTo>
                  <a:pt x="432" y="396"/>
                </a:lnTo>
                <a:close/>
                <a:moveTo>
                  <a:pt x="348" y="504"/>
                </a:moveTo>
                <a:lnTo>
                  <a:pt x="348" y="510"/>
                </a:lnTo>
                <a:lnTo>
                  <a:pt x="349" y="510"/>
                </a:lnTo>
                <a:lnTo>
                  <a:pt x="348" y="504"/>
                </a:lnTo>
                <a:close/>
                <a:moveTo>
                  <a:pt x="444" y="834"/>
                </a:moveTo>
                <a:lnTo>
                  <a:pt x="444" y="840"/>
                </a:lnTo>
                <a:lnTo>
                  <a:pt x="445" y="840"/>
                </a:lnTo>
                <a:lnTo>
                  <a:pt x="444" y="834"/>
                </a:lnTo>
                <a:close/>
                <a:moveTo>
                  <a:pt x="624" y="420"/>
                </a:moveTo>
                <a:lnTo>
                  <a:pt x="630" y="420"/>
                </a:lnTo>
                <a:lnTo>
                  <a:pt x="624" y="420"/>
                </a:lnTo>
                <a:close/>
                <a:moveTo>
                  <a:pt x="816" y="738"/>
                </a:moveTo>
                <a:lnTo>
                  <a:pt x="816" y="744"/>
                </a:lnTo>
                <a:lnTo>
                  <a:pt x="817" y="744"/>
                </a:lnTo>
                <a:lnTo>
                  <a:pt x="816" y="738"/>
                </a:lnTo>
                <a:close/>
                <a:moveTo>
                  <a:pt x="936" y="738"/>
                </a:moveTo>
                <a:lnTo>
                  <a:pt x="942" y="738"/>
                </a:lnTo>
                <a:lnTo>
                  <a:pt x="936" y="738"/>
                </a:lnTo>
                <a:close/>
                <a:moveTo>
                  <a:pt x="798" y="432"/>
                </a:moveTo>
                <a:lnTo>
                  <a:pt x="798" y="438"/>
                </a:lnTo>
                <a:lnTo>
                  <a:pt x="799" y="438"/>
                </a:lnTo>
                <a:lnTo>
                  <a:pt x="798" y="432"/>
                </a:lnTo>
                <a:close/>
                <a:moveTo>
                  <a:pt x="372" y="510"/>
                </a:moveTo>
                <a:lnTo>
                  <a:pt x="378" y="510"/>
                </a:lnTo>
                <a:lnTo>
                  <a:pt x="372" y="510"/>
                </a:lnTo>
                <a:close/>
                <a:moveTo>
                  <a:pt x="702" y="510"/>
                </a:moveTo>
                <a:lnTo>
                  <a:pt x="708" y="510"/>
                </a:lnTo>
                <a:lnTo>
                  <a:pt x="702" y="510"/>
                </a:lnTo>
                <a:close/>
                <a:moveTo>
                  <a:pt x="804" y="708"/>
                </a:moveTo>
                <a:lnTo>
                  <a:pt x="810" y="708"/>
                </a:lnTo>
                <a:lnTo>
                  <a:pt x="804" y="708"/>
                </a:lnTo>
                <a:close/>
                <a:moveTo>
                  <a:pt x="810" y="612"/>
                </a:moveTo>
                <a:lnTo>
                  <a:pt x="810" y="618"/>
                </a:lnTo>
                <a:lnTo>
                  <a:pt x="811" y="618"/>
                </a:lnTo>
                <a:lnTo>
                  <a:pt x="810" y="612"/>
                </a:lnTo>
                <a:close/>
                <a:moveTo>
                  <a:pt x="672" y="204"/>
                </a:moveTo>
                <a:lnTo>
                  <a:pt x="678" y="204"/>
                </a:lnTo>
                <a:lnTo>
                  <a:pt x="672" y="204"/>
                </a:lnTo>
                <a:close/>
                <a:moveTo>
                  <a:pt x="570" y="558"/>
                </a:moveTo>
                <a:lnTo>
                  <a:pt x="576" y="558"/>
                </a:lnTo>
                <a:lnTo>
                  <a:pt x="570" y="558"/>
                </a:lnTo>
                <a:close/>
                <a:moveTo>
                  <a:pt x="750" y="576"/>
                </a:moveTo>
                <a:lnTo>
                  <a:pt x="756" y="576"/>
                </a:lnTo>
                <a:lnTo>
                  <a:pt x="750" y="576"/>
                </a:lnTo>
                <a:close/>
                <a:moveTo>
                  <a:pt x="798" y="744"/>
                </a:moveTo>
                <a:lnTo>
                  <a:pt x="798" y="750"/>
                </a:lnTo>
                <a:lnTo>
                  <a:pt x="799" y="750"/>
                </a:lnTo>
                <a:lnTo>
                  <a:pt x="798" y="744"/>
                </a:lnTo>
                <a:close/>
                <a:moveTo>
                  <a:pt x="834" y="606"/>
                </a:moveTo>
                <a:lnTo>
                  <a:pt x="840" y="606"/>
                </a:lnTo>
                <a:lnTo>
                  <a:pt x="834" y="606"/>
                </a:lnTo>
                <a:close/>
                <a:moveTo>
                  <a:pt x="852" y="618"/>
                </a:moveTo>
                <a:lnTo>
                  <a:pt x="852" y="624"/>
                </a:lnTo>
                <a:lnTo>
                  <a:pt x="853" y="624"/>
                </a:lnTo>
                <a:lnTo>
                  <a:pt x="852" y="618"/>
                </a:lnTo>
                <a:close/>
                <a:moveTo>
                  <a:pt x="930" y="702"/>
                </a:moveTo>
                <a:lnTo>
                  <a:pt x="930" y="708"/>
                </a:lnTo>
                <a:lnTo>
                  <a:pt x="931" y="708"/>
                </a:lnTo>
                <a:lnTo>
                  <a:pt x="930" y="702"/>
                </a:lnTo>
                <a:close/>
                <a:moveTo>
                  <a:pt x="888" y="576"/>
                </a:moveTo>
                <a:lnTo>
                  <a:pt x="888" y="582"/>
                </a:lnTo>
                <a:lnTo>
                  <a:pt x="889" y="582"/>
                </a:lnTo>
                <a:lnTo>
                  <a:pt x="888" y="576"/>
                </a:lnTo>
                <a:close/>
                <a:moveTo>
                  <a:pt x="498" y="480"/>
                </a:moveTo>
                <a:lnTo>
                  <a:pt x="504" y="480"/>
                </a:lnTo>
                <a:lnTo>
                  <a:pt x="498" y="480"/>
                </a:lnTo>
                <a:close/>
                <a:moveTo>
                  <a:pt x="636" y="306"/>
                </a:moveTo>
                <a:lnTo>
                  <a:pt x="642" y="306"/>
                </a:lnTo>
                <a:lnTo>
                  <a:pt x="636" y="306"/>
                </a:lnTo>
                <a:close/>
                <a:moveTo>
                  <a:pt x="750" y="516"/>
                </a:moveTo>
                <a:lnTo>
                  <a:pt x="750" y="522"/>
                </a:lnTo>
                <a:lnTo>
                  <a:pt x="751" y="522"/>
                </a:lnTo>
                <a:lnTo>
                  <a:pt x="750" y="516"/>
                </a:lnTo>
                <a:close/>
                <a:moveTo>
                  <a:pt x="750" y="510"/>
                </a:moveTo>
                <a:lnTo>
                  <a:pt x="750" y="516"/>
                </a:lnTo>
                <a:lnTo>
                  <a:pt x="751" y="516"/>
                </a:lnTo>
                <a:lnTo>
                  <a:pt x="750" y="510"/>
                </a:lnTo>
                <a:close/>
                <a:moveTo>
                  <a:pt x="756" y="558"/>
                </a:moveTo>
                <a:lnTo>
                  <a:pt x="756" y="564"/>
                </a:lnTo>
                <a:lnTo>
                  <a:pt x="757" y="564"/>
                </a:lnTo>
                <a:lnTo>
                  <a:pt x="756" y="558"/>
                </a:lnTo>
                <a:close/>
                <a:moveTo>
                  <a:pt x="702" y="624"/>
                </a:moveTo>
                <a:lnTo>
                  <a:pt x="708" y="624"/>
                </a:lnTo>
                <a:lnTo>
                  <a:pt x="702" y="624"/>
                </a:lnTo>
                <a:close/>
                <a:moveTo>
                  <a:pt x="732" y="120"/>
                </a:moveTo>
                <a:lnTo>
                  <a:pt x="738" y="120"/>
                </a:lnTo>
                <a:lnTo>
                  <a:pt x="732" y="120"/>
                </a:lnTo>
                <a:close/>
                <a:moveTo>
                  <a:pt x="342" y="516"/>
                </a:moveTo>
                <a:lnTo>
                  <a:pt x="348" y="516"/>
                </a:lnTo>
                <a:lnTo>
                  <a:pt x="342" y="516"/>
                </a:lnTo>
                <a:close/>
                <a:moveTo>
                  <a:pt x="756" y="570"/>
                </a:moveTo>
                <a:lnTo>
                  <a:pt x="756" y="576"/>
                </a:lnTo>
                <a:lnTo>
                  <a:pt x="757" y="576"/>
                </a:lnTo>
                <a:lnTo>
                  <a:pt x="756" y="570"/>
                </a:lnTo>
                <a:close/>
                <a:moveTo>
                  <a:pt x="444" y="834"/>
                </a:moveTo>
                <a:lnTo>
                  <a:pt x="444" y="840"/>
                </a:lnTo>
                <a:lnTo>
                  <a:pt x="445" y="840"/>
                </a:lnTo>
                <a:lnTo>
                  <a:pt x="444" y="834"/>
                </a:lnTo>
                <a:close/>
                <a:moveTo>
                  <a:pt x="930" y="582"/>
                </a:moveTo>
                <a:lnTo>
                  <a:pt x="930" y="588"/>
                </a:lnTo>
                <a:lnTo>
                  <a:pt x="931" y="588"/>
                </a:lnTo>
                <a:lnTo>
                  <a:pt x="930" y="582"/>
                </a:lnTo>
                <a:close/>
                <a:moveTo>
                  <a:pt x="654" y="306"/>
                </a:moveTo>
                <a:lnTo>
                  <a:pt x="654" y="312"/>
                </a:lnTo>
                <a:lnTo>
                  <a:pt x="655" y="312"/>
                </a:lnTo>
                <a:lnTo>
                  <a:pt x="654" y="306"/>
                </a:lnTo>
                <a:close/>
                <a:moveTo>
                  <a:pt x="702" y="72"/>
                </a:moveTo>
                <a:lnTo>
                  <a:pt x="708" y="72"/>
                </a:lnTo>
                <a:lnTo>
                  <a:pt x="702" y="72"/>
                </a:lnTo>
                <a:close/>
                <a:moveTo>
                  <a:pt x="804" y="738"/>
                </a:moveTo>
                <a:lnTo>
                  <a:pt x="810" y="738"/>
                </a:lnTo>
                <a:lnTo>
                  <a:pt x="804" y="738"/>
                </a:lnTo>
                <a:close/>
                <a:moveTo>
                  <a:pt x="918" y="546"/>
                </a:moveTo>
                <a:lnTo>
                  <a:pt x="918" y="552"/>
                </a:lnTo>
                <a:lnTo>
                  <a:pt x="919" y="552"/>
                </a:lnTo>
                <a:lnTo>
                  <a:pt x="918" y="546"/>
                </a:lnTo>
                <a:close/>
                <a:moveTo>
                  <a:pt x="1002" y="834"/>
                </a:moveTo>
                <a:lnTo>
                  <a:pt x="1002" y="840"/>
                </a:lnTo>
                <a:lnTo>
                  <a:pt x="1003" y="840"/>
                </a:lnTo>
                <a:lnTo>
                  <a:pt x="1002" y="834"/>
                </a:lnTo>
                <a:close/>
                <a:moveTo>
                  <a:pt x="516" y="534"/>
                </a:moveTo>
                <a:lnTo>
                  <a:pt x="516" y="540"/>
                </a:lnTo>
                <a:lnTo>
                  <a:pt x="517" y="540"/>
                </a:lnTo>
                <a:lnTo>
                  <a:pt x="516" y="534"/>
                </a:lnTo>
                <a:close/>
                <a:moveTo>
                  <a:pt x="888" y="582"/>
                </a:moveTo>
                <a:lnTo>
                  <a:pt x="894" y="582"/>
                </a:lnTo>
                <a:lnTo>
                  <a:pt x="888" y="582"/>
                </a:lnTo>
                <a:close/>
                <a:moveTo>
                  <a:pt x="858" y="636"/>
                </a:moveTo>
                <a:lnTo>
                  <a:pt x="864" y="636"/>
                </a:lnTo>
                <a:lnTo>
                  <a:pt x="858" y="636"/>
                </a:lnTo>
                <a:close/>
                <a:moveTo>
                  <a:pt x="768" y="906"/>
                </a:moveTo>
                <a:lnTo>
                  <a:pt x="768" y="912"/>
                </a:lnTo>
                <a:lnTo>
                  <a:pt x="769" y="912"/>
                </a:lnTo>
                <a:lnTo>
                  <a:pt x="768" y="906"/>
                </a:lnTo>
                <a:close/>
                <a:moveTo>
                  <a:pt x="360" y="504"/>
                </a:moveTo>
                <a:lnTo>
                  <a:pt x="366" y="504"/>
                </a:lnTo>
                <a:lnTo>
                  <a:pt x="360" y="504"/>
                </a:lnTo>
                <a:close/>
                <a:moveTo>
                  <a:pt x="882" y="630"/>
                </a:moveTo>
                <a:lnTo>
                  <a:pt x="888" y="630"/>
                </a:lnTo>
                <a:lnTo>
                  <a:pt x="882" y="630"/>
                </a:lnTo>
                <a:close/>
                <a:moveTo>
                  <a:pt x="900" y="582"/>
                </a:moveTo>
                <a:lnTo>
                  <a:pt x="906" y="582"/>
                </a:lnTo>
                <a:lnTo>
                  <a:pt x="900" y="582"/>
                </a:lnTo>
                <a:close/>
                <a:moveTo>
                  <a:pt x="516" y="534"/>
                </a:moveTo>
                <a:lnTo>
                  <a:pt x="522" y="534"/>
                </a:lnTo>
                <a:lnTo>
                  <a:pt x="516" y="534"/>
                </a:lnTo>
                <a:close/>
                <a:moveTo>
                  <a:pt x="516" y="240"/>
                </a:moveTo>
                <a:lnTo>
                  <a:pt x="522" y="240"/>
                </a:lnTo>
                <a:lnTo>
                  <a:pt x="522" y="246"/>
                </a:lnTo>
                <a:lnTo>
                  <a:pt x="516" y="246"/>
                </a:lnTo>
                <a:lnTo>
                  <a:pt x="516" y="240"/>
                </a:lnTo>
                <a:close/>
                <a:moveTo>
                  <a:pt x="792" y="792"/>
                </a:moveTo>
                <a:lnTo>
                  <a:pt x="798" y="792"/>
                </a:lnTo>
                <a:lnTo>
                  <a:pt x="792" y="792"/>
                </a:lnTo>
                <a:close/>
                <a:moveTo>
                  <a:pt x="426" y="498"/>
                </a:moveTo>
                <a:lnTo>
                  <a:pt x="432" y="498"/>
                </a:lnTo>
                <a:lnTo>
                  <a:pt x="426" y="498"/>
                </a:lnTo>
                <a:close/>
                <a:moveTo>
                  <a:pt x="858" y="636"/>
                </a:moveTo>
                <a:lnTo>
                  <a:pt x="864" y="636"/>
                </a:lnTo>
                <a:lnTo>
                  <a:pt x="858" y="636"/>
                </a:lnTo>
                <a:close/>
                <a:moveTo>
                  <a:pt x="696" y="492"/>
                </a:moveTo>
                <a:lnTo>
                  <a:pt x="702" y="492"/>
                </a:lnTo>
                <a:lnTo>
                  <a:pt x="702" y="498"/>
                </a:lnTo>
                <a:lnTo>
                  <a:pt x="696" y="498"/>
                </a:lnTo>
                <a:lnTo>
                  <a:pt x="696" y="492"/>
                </a:lnTo>
                <a:close/>
                <a:moveTo>
                  <a:pt x="408" y="810"/>
                </a:moveTo>
                <a:lnTo>
                  <a:pt x="414" y="810"/>
                </a:lnTo>
                <a:lnTo>
                  <a:pt x="408" y="810"/>
                </a:lnTo>
                <a:close/>
                <a:moveTo>
                  <a:pt x="960" y="804"/>
                </a:moveTo>
                <a:lnTo>
                  <a:pt x="960" y="810"/>
                </a:lnTo>
                <a:lnTo>
                  <a:pt x="961" y="810"/>
                </a:lnTo>
                <a:lnTo>
                  <a:pt x="960" y="804"/>
                </a:lnTo>
                <a:close/>
                <a:moveTo>
                  <a:pt x="894" y="582"/>
                </a:moveTo>
                <a:lnTo>
                  <a:pt x="894" y="588"/>
                </a:lnTo>
                <a:lnTo>
                  <a:pt x="895" y="588"/>
                </a:lnTo>
                <a:lnTo>
                  <a:pt x="894" y="582"/>
                </a:lnTo>
                <a:close/>
                <a:moveTo>
                  <a:pt x="342" y="510"/>
                </a:moveTo>
                <a:lnTo>
                  <a:pt x="342" y="516"/>
                </a:lnTo>
                <a:lnTo>
                  <a:pt x="343" y="516"/>
                </a:lnTo>
                <a:lnTo>
                  <a:pt x="342" y="510"/>
                </a:lnTo>
                <a:close/>
                <a:moveTo>
                  <a:pt x="642" y="528"/>
                </a:moveTo>
                <a:lnTo>
                  <a:pt x="642" y="534"/>
                </a:lnTo>
                <a:lnTo>
                  <a:pt x="643" y="534"/>
                </a:lnTo>
                <a:lnTo>
                  <a:pt x="642" y="528"/>
                </a:lnTo>
                <a:close/>
                <a:moveTo>
                  <a:pt x="618" y="210"/>
                </a:moveTo>
                <a:lnTo>
                  <a:pt x="618" y="216"/>
                </a:lnTo>
                <a:lnTo>
                  <a:pt x="619" y="216"/>
                </a:lnTo>
                <a:lnTo>
                  <a:pt x="618" y="210"/>
                </a:lnTo>
                <a:close/>
                <a:moveTo>
                  <a:pt x="342" y="516"/>
                </a:moveTo>
                <a:lnTo>
                  <a:pt x="348" y="516"/>
                </a:lnTo>
                <a:lnTo>
                  <a:pt x="342" y="516"/>
                </a:lnTo>
                <a:close/>
                <a:moveTo>
                  <a:pt x="660" y="282"/>
                </a:moveTo>
                <a:lnTo>
                  <a:pt x="666" y="282"/>
                </a:lnTo>
                <a:lnTo>
                  <a:pt x="660" y="282"/>
                </a:lnTo>
                <a:close/>
                <a:moveTo>
                  <a:pt x="930" y="570"/>
                </a:moveTo>
                <a:lnTo>
                  <a:pt x="936" y="570"/>
                </a:lnTo>
                <a:lnTo>
                  <a:pt x="930" y="570"/>
                </a:lnTo>
                <a:close/>
                <a:moveTo>
                  <a:pt x="804" y="696"/>
                </a:moveTo>
                <a:lnTo>
                  <a:pt x="804" y="702"/>
                </a:lnTo>
                <a:lnTo>
                  <a:pt x="805" y="702"/>
                </a:lnTo>
                <a:lnTo>
                  <a:pt x="804" y="696"/>
                </a:lnTo>
                <a:close/>
                <a:moveTo>
                  <a:pt x="912" y="642"/>
                </a:moveTo>
                <a:lnTo>
                  <a:pt x="918" y="642"/>
                </a:lnTo>
                <a:lnTo>
                  <a:pt x="912" y="642"/>
                </a:lnTo>
                <a:close/>
                <a:moveTo>
                  <a:pt x="948" y="750"/>
                </a:moveTo>
                <a:lnTo>
                  <a:pt x="948" y="756"/>
                </a:lnTo>
                <a:lnTo>
                  <a:pt x="949" y="756"/>
                </a:lnTo>
                <a:lnTo>
                  <a:pt x="948" y="750"/>
                </a:lnTo>
                <a:close/>
                <a:moveTo>
                  <a:pt x="840" y="6"/>
                </a:moveTo>
                <a:lnTo>
                  <a:pt x="840" y="12"/>
                </a:lnTo>
                <a:lnTo>
                  <a:pt x="841" y="12"/>
                </a:lnTo>
                <a:lnTo>
                  <a:pt x="840" y="6"/>
                </a:lnTo>
                <a:close/>
                <a:moveTo>
                  <a:pt x="894" y="588"/>
                </a:moveTo>
                <a:lnTo>
                  <a:pt x="894" y="594"/>
                </a:lnTo>
                <a:lnTo>
                  <a:pt x="895" y="594"/>
                </a:lnTo>
                <a:lnTo>
                  <a:pt x="894" y="588"/>
                </a:lnTo>
                <a:close/>
                <a:moveTo>
                  <a:pt x="600" y="474"/>
                </a:moveTo>
                <a:lnTo>
                  <a:pt x="606" y="474"/>
                </a:lnTo>
                <a:lnTo>
                  <a:pt x="600" y="474"/>
                </a:lnTo>
                <a:close/>
                <a:moveTo>
                  <a:pt x="384" y="762"/>
                </a:moveTo>
                <a:lnTo>
                  <a:pt x="384" y="768"/>
                </a:lnTo>
                <a:lnTo>
                  <a:pt x="385" y="768"/>
                </a:lnTo>
                <a:lnTo>
                  <a:pt x="384" y="762"/>
                </a:lnTo>
                <a:close/>
                <a:moveTo>
                  <a:pt x="720" y="588"/>
                </a:moveTo>
                <a:lnTo>
                  <a:pt x="726" y="588"/>
                </a:lnTo>
                <a:lnTo>
                  <a:pt x="720" y="588"/>
                </a:lnTo>
                <a:close/>
                <a:moveTo>
                  <a:pt x="666" y="498"/>
                </a:moveTo>
                <a:lnTo>
                  <a:pt x="666" y="504"/>
                </a:lnTo>
                <a:lnTo>
                  <a:pt x="667" y="504"/>
                </a:lnTo>
                <a:lnTo>
                  <a:pt x="666" y="498"/>
                </a:lnTo>
                <a:close/>
                <a:moveTo>
                  <a:pt x="768" y="504"/>
                </a:moveTo>
                <a:lnTo>
                  <a:pt x="774" y="504"/>
                </a:lnTo>
                <a:lnTo>
                  <a:pt x="768" y="504"/>
                </a:lnTo>
                <a:close/>
                <a:moveTo>
                  <a:pt x="768" y="132"/>
                </a:moveTo>
                <a:lnTo>
                  <a:pt x="774" y="132"/>
                </a:lnTo>
                <a:lnTo>
                  <a:pt x="774" y="138"/>
                </a:lnTo>
                <a:lnTo>
                  <a:pt x="768" y="138"/>
                </a:lnTo>
                <a:lnTo>
                  <a:pt x="768" y="132"/>
                </a:lnTo>
                <a:close/>
                <a:moveTo>
                  <a:pt x="432" y="816"/>
                </a:moveTo>
                <a:lnTo>
                  <a:pt x="432" y="822"/>
                </a:lnTo>
                <a:lnTo>
                  <a:pt x="433" y="822"/>
                </a:lnTo>
                <a:lnTo>
                  <a:pt x="432" y="816"/>
                </a:lnTo>
                <a:close/>
                <a:moveTo>
                  <a:pt x="648" y="354"/>
                </a:moveTo>
                <a:lnTo>
                  <a:pt x="648" y="360"/>
                </a:lnTo>
                <a:lnTo>
                  <a:pt x="649" y="360"/>
                </a:lnTo>
                <a:lnTo>
                  <a:pt x="648" y="354"/>
                </a:lnTo>
                <a:close/>
                <a:moveTo>
                  <a:pt x="888" y="624"/>
                </a:moveTo>
                <a:lnTo>
                  <a:pt x="888" y="630"/>
                </a:lnTo>
                <a:lnTo>
                  <a:pt x="889" y="630"/>
                </a:lnTo>
                <a:lnTo>
                  <a:pt x="888" y="624"/>
                </a:lnTo>
                <a:close/>
                <a:moveTo>
                  <a:pt x="804" y="720"/>
                </a:moveTo>
                <a:lnTo>
                  <a:pt x="804" y="726"/>
                </a:lnTo>
                <a:lnTo>
                  <a:pt x="805" y="726"/>
                </a:lnTo>
                <a:lnTo>
                  <a:pt x="804" y="720"/>
                </a:lnTo>
                <a:close/>
                <a:moveTo>
                  <a:pt x="936" y="738"/>
                </a:moveTo>
                <a:lnTo>
                  <a:pt x="942" y="738"/>
                </a:lnTo>
                <a:lnTo>
                  <a:pt x="936" y="738"/>
                </a:lnTo>
                <a:close/>
                <a:moveTo>
                  <a:pt x="804" y="654"/>
                </a:moveTo>
                <a:lnTo>
                  <a:pt x="810" y="654"/>
                </a:lnTo>
                <a:lnTo>
                  <a:pt x="804" y="654"/>
                </a:lnTo>
                <a:close/>
                <a:moveTo>
                  <a:pt x="534" y="486"/>
                </a:moveTo>
                <a:lnTo>
                  <a:pt x="540" y="486"/>
                </a:lnTo>
                <a:lnTo>
                  <a:pt x="534" y="486"/>
                </a:lnTo>
                <a:close/>
                <a:moveTo>
                  <a:pt x="570" y="534"/>
                </a:moveTo>
                <a:lnTo>
                  <a:pt x="570" y="540"/>
                </a:lnTo>
                <a:lnTo>
                  <a:pt x="571" y="540"/>
                </a:lnTo>
                <a:lnTo>
                  <a:pt x="570" y="534"/>
                </a:lnTo>
                <a:close/>
                <a:moveTo>
                  <a:pt x="588" y="522"/>
                </a:moveTo>
                <a:lnTo>
                  <a:pt x="588" y="528"/>
                </a:lnTo>
                <a:lnTo>
                  <a:pt x="589" y="528"/>
                </a:lnTo>
                <a:lnTo>
                  <a:pt x="588" y="522"/>
                </a:lnTo>
                <a:close/>
                <a:moveTo>
                  <a:pt x="996" y="846"/>
                </a:moveTo>
                <a:lnTo>
                  <a:pt x="996" y="852"/>
                </a:lnTo>
                <a:lnTo>
                  <a:pt x="997" y="852"/>
                </a:lnTo>
                <a:lnTo>
                  <a:pt x="996" y="846"/>
                </a:lnTo>
                <a:close/>
                <a:moveTo>
                  <a:pt x="804" y="612"/>
                </a:moveTo>
                <a:lnTo>
                  <a:pt x="804" y="618"/>
                </a:lnTo>
                <a:lnTo>
                  <a:pt x="805" y="618"/>
                </a:lnTo>
                <a:lnTo>
                  <a:pt x="804" y="612"/>
                </a:lnTo>
                <a:close/>
                <a:moveTo>
                  <a:pt x="936" y="744"/>
                </a:moveTo>
                <a:lnTo>
                  <a:pt x="942" y="744"/>
                </a:lnTo>
                <a:lnTo>
                  <a:pt x="936" y="744"/>
                </a:lnTo>
                <a:close/>
                <a:moveTo>
                  <a:pt x="708" y="498"/>
                </a:moveTo>
                <a:lnTo>
                  <a:pt x="708" y="504"/>
                </a:lnTo>
                <a:lnTo>
                  <a:pt x="709" y="504"/>
                </a:lnTo>
                <a:lnTo>
                  <a:pt x="708" y="498"/>
                </a:lnTo>
                <a:close/>
                <a:moveTo>
                  <a:pt x="840" y="606"/>
                </a:moveTo>
                <a:lnTo>
                  <a:pt x="840" y="612"/>
                </a:lnTo>
                <a:lnTo>
                  <a:pt x="841" y="612"/>
                </a:lnTo>
                <a:lnTo>
                  <a:pt x="840" y="606"/>
                </a:lnTo>
                <a:close/>
                <a:moveTo>
                  <a:pt x="900" y="570"/>
                </a:moveTo>
                <a:lnTo>
                  <a:pt x="900" y="576"/>
                </a:lnTo>
                <a:lnTo>
                  <a:pt x="901" y="576"/>
                </a:lnTo>
                <a:lnTo>
                  <a:pt x="900" y="570"/>
                </a:lnTo>
                <a:close/>
                <a:moveTo>
                  <a:pt x="756" y="582"/>
                </a:moveTo>
                <a:lnTo>
                  <a:pt x="762" y="582"/>
                </a:lnTo>
                <a:lnTo>
                  <a:pt x="756" y="582"/>
                </a:lnTo>
                <a:close/>
                <a:moveTo>
                  <a:pt x="900" y="648"/>
                </a:moveTo>
                <a:lnTo>
                  <a:pt x="906" y="648"/>
                </a:lnTo>
                <a:lnTo>
                  <a:pt x="900" y="648"/>
                </a:lnTo>
                <a:close/>
                <a:moveTo>
                  <a:pt x="882" y="618"/>
                </a:moveTo>
                <a:lnTo>
                  <a:pt x="882" y="624"/>
                </a:lnTo>
                <a:lnTo>
                  <a:pt x="883" y="624"/>
                </a:lnTo>
                <a:lnTo>
                  <a:pt x="882" y="618"/>
                </a:lnTo>
                <a:close/>
                <a:moveTo>
                  <a:pt x="558" y="420"/>
                </a:moveTo>
                <a:lnTo>
                  <a:pt x="558" y="426"/>
                </a:lnTo>
                <a:lnTo>
                  <a:pt x="559" y="426"/>
                </a:lnTo>
                <a:lnTo>
                  <a:pt x="558" y="420"/>
                </a:lnTo>
                <a:close/>
                <a:moveTo>
                  <a:pt x="942" y="738"/>
                </a:moveTo>
                <a:lnTo>
                  <a:pt x="942" y="744"/>
                </a:lnTo>
                <a:lnTo>
                  <a:pt x="943" y="744"/>
                </a:lnTo>
                <a:lnTo>
                  <a:pt x="942" y="738"/>
                </a:lnTo>
                <a:close/>
                <a:moveTo>
                  <a:pt x="696" y="498"/>
                </a:moveTo>
                <a:lnTo>
                  <a:pt x="702" y="498"/>
                </a:lnTo>
                <a:lnTo>
                  <a:pt x="696" y="498"/>
                </a:lnTo>
                <a:close/>
                <a:moveTo>
                  <a:pt x="564" y="528"/>
                </a:moveTo>
                <a:lnTo>
                  <a:pt x="564" y="534"/>
                </a:lnTo>
                <a:lnTo>
                  <a:pt x="565" y="534"/>
                </a:lnTo>
                <a:lnTo>
                  <a:pt x="564" y="528"/>
                </a:lnTo>
                <a:close/>
                <a:moveTo>
                  <a:pt x="906" y="642"/>
                </a:moveTo>
                <a:lnTo>
                  <a:pt x="912" y="642"/>
                </a:lnTo>
                <a:lnTo>
                  <a:pt x="906" y="642"/>
                </a:lnTo>
                <a:close/>
                <a:moveTo>
                  <a:pt x="372" y="780"/>
                </a:moveTo>
                <a:lnTo>
                  <a:pt x="378" y="780"/>
                </a:lnTo>
                <a:lnTo>
                  <a:pt x="372" y="780"/>
                </a:lnTo>
                <a:close/>
                <a:moveTo>
                  <a:pt x="900" y="696"/>
                </a:moveTo>
                <a:lnTo>
                  <a:pt x="900" y="702"/>
                </a:lnTo>
                <a:lnTo>
                  <a:pt x="901" y="702"/>
                </a:lnTo>
                <a:lnTo>
                  <a:pt x="900" y="696"/>
                </a:lnTo>
                <a:close/>
                <a:moveTo>
                  <a:pt x="882" y="618"/>
                </a:moveTo>
                <a:lnTo>
                  <a:pt x="882" y="624"/>
                </a:lnTo>
                <a:lnTo>
                  <a:pt x="883" y="624"/>
                </a:lnTo>
                <a:lnTo>
                  <a:pt x="882" y="618"/>
                </a:lnTo>
                <a:close/>
                <a:moveTo>
                  <a:pt x="798" y="702"/>
                </a:moveTo>
                <a:lnTo>
                  <a:pt x="804" y="702"/>
                </a:lnTo>
                <a:lnTo>
                  <a:pt x="798" y="702"/>
                </a:lnTo>
                <a:close/>
                <a:moveTo>
                  <a:pt x="624" y="342"/>
                </a:moveTo>
                <a:lnTo>
                  <a:pt x="630" y="342"/>
                </a:lnTo>
                <a:lnTo>
                  <a:pt x="624" y="342"/>
                </a:lnTo>
                <a:close/>
                <a:moveTo>
                  <a:pt x="924" y="588"/>
                </a:moveTo>
                <a:lnTo>
                  <a:pt x="924" y="594"/>
                </a:lnTo>
                <a:lnTo>
                  <a:pt x="925" y="594"/>
                </a:lnTo>
                <a:lnTo>
                  <a:pt x="924" y="588"/>
                </a:lnTo>
                <a:close/>
                <a:moveTo>
                  <a:pt x="936" y="564"/>
                </a:moveTo>
                <a:lnTo>
                  <a:pt x="936" y="570"/>
                </a:lnTo>
                <a:lnTo>
                  <a:pt x="937" y="570"/>
                </a:lnTo>
                <a:lnTo>
                  <a:pt x="936" y="564"/>
                </a:lnTo>
                <a:close/>
                <a:moveTo>
                  <a:pt x="414" y="816"/>
                </a:moveTo>
                <a:lnTo>
                  <a:pt x="420" y="816"/>
                </a:lnTo>
                <a:lnTo>
                  <a:pt x="414" y="816"/>
                </a:lnTo>
                <a:close/>
                <a:moveTo>
                  <a:pt x="420" y="810"/>
                </a:moveTo>
                <a:lnTo>
                  <a:pt x="420" y="816"/>
                </a:lnTo>
                <a:lnTo>
                  <a:pt x="421" y="816"/>
                </a:lnTo>
                <a:lnTo>
                  <a:pt x="420" y="810"/>
                </a:lnTo>
                <a:close/>
                <a:moveTo>
                  <a:pt x="660" y="360"/>
                </a:moveTo>
                <a:lnTo>
                  <a:pt x="660" y="366"/>
                </a:lnTo>
                <a:lnTo>
                  <a:pt x="661" y="366"/>
                </a:lnTo>
                <a:lnTo>
                  <a:pt x="660" y="360"/>
                </a:lnTo>
                <a:close/>
                <a:moveTo>
                  <a:pt x="768" y="504"/>
                </a:moveTo>
                <a:lnTo>
                  <a:pt x="774" y="504"/>
                </a:lnTo>
                <a:lnTo>
                  <a:pt x="768" y="504"/>
                </a:lnTo>
                <a:close/>
                <a:moveTo>
                  <a:pt x="696" y="312"/>
                </a:moveTo>
                <a:lnTo>
                  <a:pt x="702" y="312"/>
                </a:lnTo>
                <a:lnTo>
                  <a:pt x="696" y="312"/>
                </a:lnTo>
                <a:close/>
                <a:moveTo>
                  <a:pt x="600" y="324"/>
                </a:moveTo>
                <a:lnTo>
                  <a:pt x="606" y="324"/>
                </a:lnTo>
                <a:lnTo>
                  <a:pt x="600" y="324"/>
                </a:lnTo>
                <a:close/>
                <a:moveTo>
                  <a:pt x="912" y="642"/>
                </a:moveTo>
                <a:lnTo>
                  <a:pt x="918" y="642"/>
                </a:lnTo>
                <a:lnTo>
                  <a:pt x="912" y="642"/>
                </a:lnTo>
                <a:close/>
                <a:moveTo>
                  <a:pt x="768" y="870"/>
                </a:moveTo>
                <a:lnTo>
                  <a:pt x="774" y="870"/>
                </a:lnTo>
                <a:lnTo>
                  <a:pt x="768" y="870"/>
                </a:lnTo>
                <a:close/>
                <a:moveTo>
                  <a:pt x="948" y="870"/>
                </a:moveTo>
                <a:lnTo>
                  <a:pt x="954" y="870"/>
                </a:lnTo>
                <a:lnTo>
                  <a:pt x="948" y="870"/>
                </a:lnTo>
                <a:close/>
                <a:moveTo>
                  <a:pt x="978" y="780"/>
                </a:moveTo>
                <a:lnTo>
                  <a:pt x="984" y="780"/>
                </a:lnTo>
                <a:lnTo>
                  <a:pt x="978" y="780"/>
                </a:lnTo>
                <a:close/>
                <a:moveTo>
                  <a:pt x="762" y="576"/>
                </a:moveTo>
                <a:lnTo>
                  <a:pt x="762" y="582"/>
                </a:lnTo>
                <a:lnTo>
                  <a:pt x="763" y="582"/>
                </a:lnTo>
                <a:lnTo>
                  <a:pt x="762" y="576"/>
                </a:lnTo>
                <a:close/>
                <a:moveTo>
                  <a:pt x="654" y="462"/>
                </a:moveTo>
                <a:lnTo>
                  <a:pt x="660" y="462"/>
                </a:lnTo>
                <a:lnTo>
                  <a:pt x="654" y="462"/>
                </a:lnTo>
                <a:close/>
                <a:moveTo>
                  <a:pt x="444" y="324"/>
                </a:moveTo>
                <a:lnTo>
                  <a:pt x="450" y="324"/>
                </a:lnTo>
                <a:lnTo>
                  <a:pt x="444" y="324"/>
                </a:lnTo>
                <a:close/>
                <a:moveTo>
                  <a:pt x="888" y="582"/>
                </a:moveTo>
                <a:lnTo>
                  <a:pt x="894" y="582"/>
                </a:lnTo>
                <a:lnTo>
                  <a:pt x="888" y="582"/>
                </a:lnTo>
                <a:close/>
                <a:moveTo>
                  <a:pt x="420" y="810"/>
                </a:moveTo>
                <a:lnTo>
                  <a:pt x="420" y="816"/>
                </a:lnTo>
                <a:lnTo>
                  <a:pt x="421" y="816"/>
                </a:lnTo>
                <a:lnTo>
                  <a:pt x="420" y="810"/>
                </a:lnTo>
                <a:close/>
                <a:moveTo>
                  <a:pt x="798" y="702"/>
                </a:moveTo>
                <a:lnTo>
                  <a:pt x="804" y="702"/>
                </a:lnTo>
                <a:lnTo>
                  <a:pt x="798" y="702"/>
                </a:lnTo>
                <a:close/>
                <a:moveTo>
                  <a:pt x="522" y="528"/>
                </a:moveTo>
                <a:lnTo>
                  <a:pt x="522" y="534"/>
                </a:lnTo>
                <a:lnTo>
                  <a:pt x="523" y="534"/>
                </a:lnTo>
                <a:lnTo>
                  <a:pt x="522" y="528"/>
                </a:lnTo>
                <a:close/>
                <a:moveTo>
                  <a:pt x="624" y="420"/>
                </a:moveTo>
                <a:lnTo>
                  <a:pt x="624" y="426"/>
                </a:lnTo>
                <a:lnTo>
                  <a:pt x="625" y="426"/>
                </a:lnTo>
                <a:lnTo>
                  <a:pt x="624" y="420"/>
                </a:lnTo>
                <a:close/>
                <a:moveTo>
                  <a:pt x="846" y="618"/>
                </a:moveTo>
                <a:lnTo>
                  <a:pt x="852" y="618"/>
                </a:lnTo>
                <a:lnTo>
                  <a:pt x="846" y="618"/>
                </a:lnTo>
                <a:close/>
                <a:moveTo>
                  <a:pt x="660" y="546"/>
                </a:moveTo>
                <a:lnTo>
                  <a:pt x="660" y="552"/>
                </a:lnTo>
                <a:lnTo>
                  <a:pt x="661" y="552"/>
                </a:lnTo>
                <a:lnTo>
                  <a:pt x="660" y="546"/>
                </a:lnTo>
                <a:close/>
                <a:moveTo>
                  <a:pt x="534" y="540"/>
                </a:moveTo>
                <a:lnTo>
                  <a:pt x="540" y="540"/>
                </a:lnTo>
                <a:lnTo>
                  <a:pt x="534" y="540"/>
                </a:lnTo>
                <a:close/>
                <a:moveTo>
                  <a:pt x="888" y="582"/>
                </a:moveTo>
                <a:lnTo>
                  <a:pt x="894" y="582"/>
                </a:lnTo>
                <a:lnTo>
                  <a:pt x="888" y="582"/>
                </a:lnTo>
                <a:close/>
                <a:moveTo>
                  <a:pt x="912" y="846"/>
                </a:moveTo>
                <a:lnTo>
                  <a:pt x="912" y="852"/>
                </a:lnTo>
                <a:lnTo>
                  <a:pt x="913" y="852"/>
                </a:lnTo>
                <a:lnTo>
                  <a:pt x="912" y="846"/>
                </a:lnTo>
                <a:close/>
                <a:moveTo>
                  <a:pt x="894" y="588"/>
                </a:moveTo>
                <a:lnTo>
                  <a:pt x="894" y="594"/>
                </a:lnTo>
                <a:lnTo>
                  <a:pt x="895" y="594"/>
                </a:lnTo>
                <a:lnTo>
                  <a:pt x="894" y="588"/>
                </a:lnTo>
                <a:close/>
                <a:moveTo>
                  <a:pt x="666" y="504"/>
                </a:moveTo>
                <a:lnTo>
                  <a:pt x="666" y="510"/>
                </a:lnTo>
                <a:lnTo>
                  <a:pt x="667" y="510"/>
                </a:lnTo>
                <a:lnTo>
                  <a:pt x="666" y="504"/>
                </a:lnTo>
                <a:close/>
                <a:moveTo>
                  <a:pt x="750" y="588"/>
                </a:moveTo>
                <a:lnTo>
                  <a:pt x="756" y="588"/>
                </a:lnTo>
                <a:lnTo>
                  <a:pt x="750" y="588"/>
                </a:lnTo>
                <a:close/>
                <a:moveTo>
                  <a:pt x="744" y="510"/>
                </a:moveTo>
                <a:lnTo>
                  <a:pt x="750" y="510"/>
                </a:lnTo>
                <a:lnTo>
                  <a:pt x="744" y="510"/>
                </a:lnTo>
                <a:close/>
                <a:moveTo>
                  <a:pt x="900" y="582"/>
                </a:moveTo>
                <a:lnTo>
                  <a:pt x="906" y="582"/>
                </a:lnTo>
                <a:lnTo>
                  <a:pt x="900" y="582"/>
                </a:lnTo>
                <a:close/>
                <a:moveTo>
                  <a:pt x="522" y="270"/>
                </a:moveTo>
                <a:lnTo>
                  <a:pt x="528" y="270"/>
                </a:lnTo>
                <a:lnTo>
                  <a:pt x="522" y="270"/>
                </a:lnTo>
                <a:close/>
                <a:moveTo>
                  <a:pt x="354" y="498"/>
                </a:moveTo>
                <a:lnTo>
                  <a:pt x="360" y="498"/>
                </a:lnTo>
                <a:lnTo>
                  <a:pt x="354" y="498"/>
                </a:lnTo>
                <a:close/>
                <a:moveTo>
                  <a:pt x="396" y="498"/>
                </a:moveTo>
                <a:lnTo>
                  <a:pt x="402" y="498"/>
                </a:lnTo>
                <a:lnTo>
                  <a:pt x="396" y="498"/>
                </a:lnTo>
                <a:close/>
                <a:moveTo>
                  <a:pt x="870" y="846"/>
                </a:moveTo>
                <a:lnTo>
                  <a:pt x="870" y="852"/>
                </a:lnTo>
                <a:lnTo>
                  <a:pt x="871" y="852"/>
                </a:lnTo>
                <a:lnTo>
                  <a:pt x="870" y="846"/>
                </a:lnTo>
                <a:close/>
                <a:moveTo>
                  <a:pt x="744" y="516"/>
                </a:moveTo>
                <a:lnTo>
                  <a:pt x="750" y="516"/>
                </a:lnTo>
                <a:lnTo>
                  <a:pt x="744" y="516"/>
                </a:lnTo>
                <a:close/>
                <a:moveTo>
                  <a:pt x="666" y="312"/>
                </a:moveTo>
                <a:lnTo>
                  <a:pt x="666" y="318"/>
                </a:lnTo>
                <a:lnTo>
                  <a:pt x="667" y="318"/>
                </a:lnTo>
                <a:lnTo>
                  <a:pt x="666" y="312"/>
                </a:lnTo>
                <a:close/>
                <a:moveTo>
                  <a:pt x="702" y="492"/>
                </a:moveTo>
                <a:lnTo>
                  <a:pt x="702" y="498"/>
                </a:lnTo>
                <a:lnTo>
                  <a:pt x="703" y="498"/>
                </a:lnTo>
                <a:lnTo>
                  <a:pt x="702" y="492"/>
                </a:lnTo>
                <a:close/>
                <a:moveTo>
                  <a:pt x="516" y="516"/>
                </a:moveTo>
                <a:lnTo>
                  <a:pt x="516" y="522"/>
                </a:lnTo>
                <a:lnTo>
                  <a:pt x="517" y="522"/>
                </a:lnTo>
                <a:lnTo>
                  <a:pt x="516" y="516"/>
                </a:lnTo>
                <a:close/>
                <a:moveTo>
                  <a:pt x="768" y="906"/>
                </a:moveTo>
                <a:lnTo>
                  <a:pt x="768" y="912"/>
                </a:lnTo>
                <a:lnTo>
                  <a:pt x="769" y="912"/>
                </a:lnTo>
                <a:lnTo>
                  <a:pt x="768" y="906"/>
                </a:lnTo>
                <a:close/>
                <a:moveTo>
                  <a:pt x="666" y="522"/>
                </a:moveTo>
                <a:lnTo>
                  <a:pt x="666" y="528"/>
                </a:lnTo>
                <a:lnTo>
                  <a:pt x="667" y="528"/>
                </a:lnTo>
                <a:lnTo>
                  <a:pt x="666" y="522"/>
                </a:lnTo>
                <a:close/>
                <a:moveTo>
                  <a:pt x="642" y="516"/>
                </a:moveTo>
                <a:lnTo>
                  <a:pt x="642" y="522"/>
                </a:lnTo>
                <a:lnTo>
                  <a:pt x="643" y="522"/>
                </a:lnTo>
                <a:lnTo>
                  <a:pt x="642" y="516"/>
                </a:lnTo>
                <a:close/>
                <a:moveTo>
                  <a:pt x="894" y="588"/>
                </a:moveTo>
                <a:lnTo>
                  <a:pt x="894" y="594"/>
                </a:lnTo>
                <a:lnTo>
                  <a:pt x="895" y="594"/>
                </a:lnTo>
                <a:lnTo>
                  <a:pt x="894" y="588"/>
                </a:lnTo>
                <a:close/>
                <a:moveTo>
                  <a:pt x="504" y="480"/>
                </a:moveTo>
                <a:lnTo>
                  <a:pt x="510" y="480"/>
                </a:lnTo>
                <a:lnTo>
                  <a:pt x="504" y="480"/>
                </a:lnTo>
                <a:close/>
                <a:moveTo>
                  <a:pt x="750" y="510"/>
                </a:moveTo>
                <a:lnTo>
                  <a:pt x="750" y="516"/>
                </a:lnTo>
                <a:lnTo>
                  <a:pt x="751" y="516"/>
                </a:lnTo>
                <a:lnTo>
                  <a:pt x="750" y="510"/>
                </a:lnTo>
                <a:close/>
                <a:moveTo>
                  <a:pt x="558" y="360"/>
                </a:moveTo>
                <a:lnTo>
                  <a:pt x="564" y="360"/>
                </a:lnTo>
                <a:lnTo>
                  <a:pt x="558" y="360"/>
                </a:lnTo>
                <a:close/>
                <a:moveTo>
                  <a:pt x="354" y="498"/>
                </a:moveTo>
                <a:lnTo>
                  <a:pt x="360" y="498"/>
                </a:lnTo>
                <a:lnTo>
                  <a:pt x="354" y="498"/>
                </a:lnTo>
                <a:close/>
                <a:moveTo>
                  <a:pt x="996" y="834"/>
                </a:moveTo>
                <a:lnTo>
                  <a:pt x="1002" y="834"/>
                </a:lnTo>
                <a:lnTo>
                  <a:pt x="996" y="834"/>
                </a:lnTo>
                <a:close/>
                <a:moveTo>
                  <a:pt x="708" y="510"/>
                </a:moveTo>
                <a:lnTo>
                  <a:pt x="714" y="510"/>
                </a:lnTo>
                <a:lnTo>
                  <a:pt x="708" y="510"/>
                </a:lnTo>
                <a:close/>
                <a:moveTo>
                  <a:pt x="798" y="702"/>
                </a:moveTo>
                <a:lnTo>
                  <a:pt x="804" y="702"/>
                </a:lnTo>
                <a:lnTo>
                  <a:pt x="798" y="702"/>
                </a:lnTo>
                <a:close/>
                <a:moveTo>
                  <a:pt x="696" y="492"/>
                </a:moveTo>
                <a:lnTo>
                  <a:pt x="696" y="498"/>
                </a:lnTo>
                <a:lnTo>
                  <a:pt x="697" y="498"/>
                </a:lnTo>
                <a:lnTo>
                  <a:pt x="696" y="492"/>
                </a:lnTo>
                <a:close/>
                <a:moveTo>
                  <a:pt x="696" y="492"/>
                </a:moveTo>
                <a:lnTo>
                  <a:pt x="702" y="492"/>
                </a:lnTo>
                <a:lnTo>
                  <a:pt x="696" y="492"/>
                </a:lnTo>
                <a:close/>
                <a:moveTo>
                  <a:pt x="960" y="804"/>
                </a:moveTo>
                <a:lnTo>
                  <a:pt x="966" y="804"/>
                </a:lnTo>
                <a:lnTo>
                  <a:pt x="966" y="810"/>
                </a:lnTo>
                <a:lnTo>
                  <a:pt x="960" y="810"/>
                </a:lnTo>
                <a:lnTo>
                  <a:pt x="960" y="804"/>
                </a:lnTo>
                <a:close/>
                <a:moveTo>
                  <a:pt x="390" y="486"/>
                </a:moveTo>
                <a:lnTo>
                  <a:pt x="390" y="492"/>
                </a:lnTo>
                <a:lnTo>
                  <a:pt x="391" y="492"/>
                </a:lnTo>
                <a:lnTo>
                  <a:pt x="390" y="486"/>
                </a:lnTo>
                <a:close/>
                <a:moveTo>
                  <a:pt x="852" y="624"/>
                </a:moveTo>
                <a:lnTo>
                  <a:pt x="858" y="624"/>
                </a:lnTo>
                <a:lnTo>
                  <a:pt x="858" y="630"/>
                </a:lnTo>
                <a:lnTo>
                  <a:pt x="852" y="630"/>
                </a:lnTo>
                <a:lnTo>
                  <a:pt x="852" y="624"/>
                </a:lnTo>
                <a:close/>
                <a:moveTo>
                  <a:pt x="876" y="696"/>
                </a:moveTo>
                <a:lnTo>
                  <a:pt x="876" y="702"/>
                </a:lnTo>
                <a:lnTo>
                  <a:pt x="877" y="702"/>
                </a:lnTo>
                <a:lnTo>
                  <a:pt x="876" y="696"/>
                </a:lnTo>
                <a:close/>
                <a:moveTo>
                  <a:pt x="390" y="486"/>
                </a:moveTo>
                <a:lnTo>
                  <a:pt x="396" y="486"/>
                </a:lnTo>
                <a:lnTo>
                  <a:pt x="390" y="486"/>
                </a:lnTo>
                <a:close/>
                <a:moveTo>
                  <a:pt x="930" y="576"/>
                </a:moveTo>
                <a:lnTo>
                  <a:pt x="936" y="576"/>
                </a:lnTo>
                <a:lnTo>
                  <a:pt x="930" y="576"/>
                </a:lnTo>
                <a:close/>
                <a:moveTo>
                  <a:pt x="690" y="642"/>
                </a:moveTo>
                <a:lnTo>
                  <a:pt x="696" y="642"/>
                </a:lnTo>
                <a:lnTo>
                  <a:pt x="690" y="642"/>
                </a:lnTo>
                <a:close/>
                <a:moveTo>
                  <a:pt x="660" y="540"/>
                </a:moveTo>
                <a:lnTo>
                  <a:pt x="660" y="546"/>
                </a:lnTo>
                <a:lnTo>
                  <a:pt x="661" y="546"/>
                </a:lnTo>
                <a:lnTo>
                  <a:pt x="660" y="540"/>
                </a:lnTo>
                <a:close/>
                <a:moveTo>
                  <a:pt x="798" y="744"/>
                </a:moveTo>
                <a:lnTo>
                  <a:pt x="798" y="750"/>
                </a:lnTo>
                <a:lnTo>
                  <a:pt x="799" y="750"/>
                </a:lnTo>
                <a:lnTo>
                  <a:pt x="798" y="744"/>
                </a:lnTo>
                <a:close/>
                <a:moveTo>
                  <a:pt x="972" y="822"/>
                </a:moveTo>
                <a:lnTo>
                  <a:pt x="978" y="822"/>
                </a:lnTo>
                <a:lnTo>
                  <a:pt x="978" y="828"/>
                </a:lnTo>
                <a:lnTo>
                  <a:pt x="972" y="828"/>
                </a:lnTo>
                <a:lnTo>
                  <a:pt x="972" y="822"/>
                </a:lnTo>
                <a:close/>
                <a:moveTo>
                  <a:pt x="678" y="276"/>
                </a:moveTo>
                <a:lnTo>
                  <a:pt x="684" y="276"/>
                </a:lnTo>
                <a:lnTo>
                  <a:pt x="678" y="276"/>
                </a:lnTo>
                <a:close/>
                <a:moveTo>
                  <a:pt x="816" y="726"/>
                </a:moveTo>
                <a:lnTo>
                  <a:pt x="816" y="732"/>
                </a:lnTo>
                <a:lnTo>
                  <a:pt x="817" y="732"/>
                </a:lnTo>
                <a:lnTo>
                  <a:pt x="816" y="726"/>
                </a:lnTo>
                <a:close/>
                <a:moveTo>
                  <a:pt x="912" y="888"/>
                </a:moveTo>
                <a:lnTo>
                  <a:pt x="918" y="888"/>
                </a:lnTo>
                <a:lnTo>
                  <a:pt x="912" y="888"/>
                </a:lnTo>
                <a:close/>
                <a:moveTo>
                  <a:pt x="474" y="378"/>
                </a:moveTo>
                <a:lnTo>
                  <a:pt x="474" y="384"/>
                </a:lnTo>
                <a:lnTo>
                  <a:pt x="475" y="384"/>
                </a:lnTo>
                <a:lnTo>
                  <a:pt x="474" y="378"/>
                </a:lnTo>
                <a:close/>
                <a:moveTo>
                  <a:pt x="882" y="486"/>
                </a:moveTo>
                <a:lnTo>
                  <a:pt x="882" y="492"/>
                </a:lnTo>
                <a:lnTo>
                  <a:pt x="883" y="492"/>
                </a:lnTo>
                <a:lnTo>
                  <a:pt x="882" y="486"/>
                </a:lnTo>
                <a:close/>
                <a:moveTo>
                  <a:pt x="336" y="516"/>
                </a:moveTo>
                <a:lnTo>
                  <a:pt x="342" y="516"/>
                </a:lnTo>
                <a:lnTo>
                  <a:pt x="336" y="516"/>
                </a:lnTo>
                <a:close/>
                <a:moveTo>
                  <a:pt x="846" y="642"/>
                </a:moveTo>
                <a:lnTo>
                  <a:pt x="846" y="648"/>
                </a:lnTo>
                <a:lnTo>
                  <a:pt x="847" y="648"/>
                </a:lnTo>
                <a:lnTo>
                  <a:pt x="846" y="642"/>
                </a:lnTo>
                <a:close/>
                <a:moveTo>
                  <a:pt x="888" y="582"/>
                </a:moveTo>
                <a:lnTo>
                  <a:pt x="894" y="582"/>
                </a:lnTo>
                <a:lnTo>
                  <a:pt x="888" y="582"/>
                </a:lnTo>
                <a:close/>
                <a:moveTo>
                  <a:pt x="588" y="528"/>
                </a:moveTo>
                <a:lnTo>
                  <a:pt x="594" y="528"/>
                </a:lnTo>
                <a:lnTo>
                  <a:pt x="588" y="528"/>
                </a:lnTo>
                <a:close/>
                <a:moveTo>
                  <a:pt x="888" y="522"/>
                </a:moveTo>
                <a:lnTo>
                  <a:pt x="894" y="522"/>
                </a:lnTo>
                <a:lnTo>
                  <a:pt x="888" y="522"/>
                </a:lnTo>
                <a:close/>
                <a:moveTo>
                  <a:pt x="840" y="12"/>
                </a:moveTo>
                <a:lnTo>
                  <a:pt x="840" y="18"/>
                </a:lnTo>
                <a:lnTo>
                  <a:pt x="841" y="18"/>
                </a:lnTo>
                <a:lnTo>
                  <a:pt x="840" y="12"/>
                </a:lnTo>
                <a:close/>
                <a:moveTo>
                  <a:pt x="906" y="894"/>
                </a:moveTo>
                <a:lnTo>
                  <a:pt x="906" y="900"/>
                </a:lnTo>
                <a:lnTo>
                  <a:pt x="907" y="900"/>
                </a:lnTo>
                <a:lnTo>
                  <a:pt x="906" y="894"/>
                </a:lnTo>
                <a:close/>
                <a:moveTo>
                  <a:pt x="510" y="540"/>
                </a:moveTo>
                <a:lnTo>
                  <a:pt x="516" y="540"/>
                </a:lnTo>
                <a:lnTo>
                  <a:pt x="510" y="540"/>
                </a:lnTo>
                <a:close/>
                <a:moveTo>
                  <a:pt x="486" y="474"/>
                </a:moveTo>
                <a:lnTo>
                  <a:pt x="492" y="474"/>
                </a:lnTo>
                <a:lnTo>
                  <a:pt x="486" y="474"/>
                </a:lnTo>
                <a:close/>
                <a:moveTo>
                  <a:pt x="894" y="528"/>
                </a:moveTo>
                <a:lnTo>
                  <a:pt x="900" y="528"/>
                </a:lnTo>
                <a:lnTo>
                  <a:pt x="894" y="528"/>
                </a:lnTo>
                <a:close/>
                <a:moveTo>
                  <a:pt x="894" y="588"/>
                </a:moveTo>
                <a:lnTo>
                  <a:pt x="894" y="594"/>
                </a:lnTo>
                <a:lnTo>
                  <a:pt x="895" y="594"/>
                </a:lnTo>
                <a:lnTo>
                  <a:pt x="894" y="588"/>
                </a:lnTo>
                <a:close/>
                <a:moveTo>
                  <a:pt x="666" y="504"/>
                </a:moveTo>
                <a:lnTo>
                  <a:pt x="666" y="510"/>
                </a:lnTo>
                <a:lnTo>
                  <a:pt x="667" y="510"/>
                </a:lnTo>
                <a:lnTo>
                  <a:pt x="666" y="504"/>
                </a:lnTo>
                <a:close/>
                <a:moveTo>
                  <a:pt x="672" y="120"/>
                </a:moveTo>
                <a:lnTo>
                  <a:pt x="678" y="120"/>
                </a:lnTo>
                <a:lnTo>
                  <a:pt x="672" y="120"/>
                </a:lnTo>
                <a:close/>
                <a:moveTo>
                  <a:pt x="960" y="756"/>
                </a:moveTo>
                <a:lnTo>
                  <a:pt x="960" y="762"/>
                </a:lnTo>
                <a:lnTo>
                  <a:pt x="961" y="762"/>
                </a:lnTo>
                <a:lnTo>
                  <a:pt x="960" y="756"/>
                </a:lnTo>
                <a:close/>
                <a:moveTo>
                  <a:pt x="894" y="594"/>
                </a:moveTo>
                <a:lnTo>
                  <a:pt x="900" y="594"/>
                </a:lnTo>
                <a:lnTo>
                  <a:pt x="894" y="594"/>
                </a:lnTo>
                <a:close/>
                <a:moveTo>
                  <a:pt x="786" y="882"/>
                </a:moveTo>
                <a:lnTo>
                  <a:pt x="792" y="882"/>
                </a:lnTo>
                <a:lnTo>
                  <a:pt x="786" y="882"/>
                </a:lnTo>
                <a:close/>
                <a:moveTo>
                  <a:pt x="696" y="636"/>
                </a:moveTo>
                <a:lnTo>
                  <a:pt x="696" y="642"/>
                </a:lnTo>
                <a:lnTo>
                  <a:pt x="697" y="642"/>
                </a:lnTo>
                <a:lnTo>
                  <a:pt x="696" y="636"/>
                </a:lnTo>
                <a:close/>
                <a:moveTo>
                  <a:pt x="948" y="816"/>
                </a:moveTo>
                <a:lnTo>
                  <a:pt x="954" y="816"/>
                </a:lnTo>
                <a:lnTo>
                  <a:pt x="948" y="816"/>
                </a:lnTo>
                <a:close/>
                <a:moveTo>
                  <a:pt x="786" y="690"/>
                </a:moveTo>
                <a:lnTo>
                  <a:pt x="786" y="696"/>
                </a:lnTo>
                <a:lnTo>
                  <a:pt x="787" y="696"/>
                </a:lnTo>
                <a:lnTo>
                  <a:pt x="786" y="690"/>
                </a:lnTo>
                <a:close/>
                <a:moveTo>
                  <a:pt x="882" y="624"/>
                </a:moveTo>
                <a:lnTo>
                  <a:pt x="882" y="630"/>
                </a:lnTo>
                <a:lnTo>
                  <a:pt x="883" y="630"/>
                </a:lnTo>
                <a:lnTo>
                  <a:pt x="882" y="624"/>
                </a:lnTo>
                <a:close/>
                <a:moveTo>
                  <a:pt x="720" y="612"/>
                </a:moveTo>
                <a:lnTo>
                  <a:pt x="720" y="618"/>
                </a:lnTo>
                <a:lnTo>
                  <a:pt x="721" y="618"/>
                </a:lnTo>
                <a:lnTo>
                  <a:pt x="720" y="612"/>
                </a:lnTo>
                <a:close/>
                <a:moveTo>
                  <a:pt x="870" y="666"/>
                </a:moveTo>
                <a:lnTo>
                  <a:pt x="870" y="672"/>
                </a:lnTo>
                <a:lnTo>
                  <a:pt x="871" y="672"/>
                </a:lnTo>
                <a:lnTo>
                  <a:pt x="870" y="666"/>
                </a:lnTo>
                <a:close/>
                <a:moveTo>
                  <a:pt x="750" y="852"/>
                </a:moveTo>
                <a:lnTo>
                  <a:pt x="750" y="858"/>
                </a:lnTo>
                <a:lnTo>
                  <a:pt x="751" y="858"/>
                </a:lnTo>
                <a:lnTo>
                  <a:pt x="750" y="852"/>
                </a:lnTo>
                <a:close/>
                <a:moveTo>
                  <a:pt x="480" y="450"/>
                </a:moveTo>
                <a:lnTo>
                  <a:pt x="480" y="456"/>
                </a:lnTo>
                <a:lnTo>
                  <a:pt x="481" y="456"/>
                </a:lnTo>
                <a:lnTo>
                  <a:pt x="480" y="450"/>
                </a:lnTo>
                <a:close/>
                <a:moveTo>
                  <a:pt x="726" y="534"/>
                </a:moveTo>
                <a:lnTo>
                  <a:pt x="732" y="534"/>
                </a:lnTo>
                <a:lnTo>
                  <a:pt x="726" y="534"/>
                </a:lnTo>
                <a:close/>
                <a:moveTo>
                  <a:pt x="528" y="534"/>
                </a:moveTo>
                <a:lnTo>
                  <a:pt x="528" y="540"/>
                </a:lnTo>
                <a:lnTo>
                  <a:pt x="529" y="540"/>
                </a:lnTo>
                <a:lnTo>
                  <a:pt x="528" y="534"/>
                </a:lnTo>
                <a:close/>
                <a:moveTo>
                  <a:pt x="582" y="522"/>
                </a:moveTo>
                <a:lnTo>
                  <a:pt x="588" y="522"/>
                </a:lnTo>
                <a:lnTo>
                  <a:pt x="588" y="528"/>
                </a:lnTo>
                <a:lnTo>
                  <a:pt x="582" y="528"/>
                </a:lnTo>
                <a:lnTo>
                  <a:pt x="582" y="522"/>
                </a:lnTo>
                <a:close/>
                <a:moveTo>
                  <a:pt x="600" y="534"/>
                </a:moveTo>
                <a:lnTo>
                  <a:pt x="600" y="540"/>
                </a:lnTo>
                <a:lnTo>
                  <a:pt x="601" y="540"/>
                </a:lnTo>
                <a:lnTo>
                  <a:pt x="600" y="534"/>
                </a:lnTo>
                <a:close/>
                <a:moveTo>
                  <a:pt x="612" y="414"/>
                </a:moveTo>
                <a:lnTo>
                  <a:pt x="618" y="414"/>
                </a:lnTo>
                <a:lnTo>
                  <a:pt x="612" y="414"/>
                </a:lnTo>
                <a:close/>
                <a:moveTo>
                  <a:pt x="936" y="744"/>
                </a:moveTo>
                <a:lnTo>
                  <a:pt x="942" y="744"/>
                </a:lnTo>
                <a:lnTo>
                  <a:pt x="936" y="744"/>
                </a:lnTo>
                <a:close/>
                <a:moveTo>
                  <a:pt x="750" y="510"/>
                </a:moveTo>
                <a:lnTo>
                  <a:pt x="750" y="516"/>
                </a:lnTo>
                <a:lnTo>
                  <a:pt x="751" y="516"/>
                </a:lnTo>
                <a:lnTo>
                  <a:pt x="750" y="510"/>
                </a:lnTo>
                <a:close/>
                <a:moveTo>
                  <a:pt x="798" y="744"/>
                </a:moveTo>
                <a:lnTo>
                  <a:pt x="798" y="750"/>
                </a:lnTo>
                <a:lnTo>
                  <a:pt x="799" y="750"/>
                </a:lnTo>
                <a:lnTo>
                  <a:pt x="798" y="744"/>
                </a:lnTo>
                <a:close/>
                <a:moveTo>
                  <a:pt x="660" y="552"/>
                </a:moveTo>
                <a:lnTo>
                  <a:pt x="666" y="552"/>
                </a:lnTo>
                <a:lnTo>
                  <a:pt x="660" y="552"/>
                </a:lnTo>
                <a:close/>
                <a:moveTo>
                  <a:pt x="372" y="504"/>
                </a:moveTo>
                <a:lnTo>
                  <a:pt x="378" y="504"/>
                </a:lnTo>
                <a:lnTo>
                  <a:pt x="372" y="504"/>
                </a:lnTo>
                <a:close/>
                <a:moveTo>
                  <a:pt x="570" y="444"/>
                </a:moveTo>
                <a:lnTo>
                  <a:pt x="570" y="450"/>
                </a:lnTo>
                <a:lnTo>
                  <a:pt x="571" y="450"/>
                </a:lnTo>
                <a:lnTo>
                  <a:pt x="570" y="444"/>
                </a:lnTo>
                <a:close/>
                <a:moveTo>
                  <a:pt x="894" y="594"/>
                </a:moveTo>
                <a:lnTo>
                  <a:pt x="894" y="600"/>
                </a:lnTo>
                <a:lnTo>
                  <a:pt x="895" y="600"/>
                </a:lnTo>
                <a:lnTo>
                  <a:pt x="894" y="594"/>
                </a:lnTo>
                <a:close/>
                <a:moveTo>
                  <a:pt x="444" y="834"/>
                </a:moveTo>
                <a:lnTo>
                  <a:pt x="444" y="840"/>
                </a:lnTo>
                <a:lnTo>
                  <a:pt x="445" y="840"/>
                </a:lnTo>
                <a:lnTo>
                  <a:pt x="444" y="834"/>
                </a:lnTo>
                <a:close/>
                <a:moveTo>
                  <a:pt x="906" y="654"/>
                </a:moveTo>
                <a:lnTo>
                  <a:pt x="912" y="654"/>
                </a:lnTo>
                <a:lnTo>
                  <a:pt x="906" y="654"/>
                </a:lnTo>
                <a:close/>
                <a:moveTo>
                  <a:pt x="630" y="540"/>
                </a:moveTo>
                <a:lnTo>
                  <a:pt x="636" y="540"/>
                </a:lnTo>
                <a:lnTo>
                  <a:pt x="630" y="540"/>
                </a:lnTo>
                <a:close/>
                <a:moveTo>
                  <a:pt x="876" y="840"/>
                </a:moveTo>
                <a:lnTo>
                  <a:pt x="882" y="840"/>
                </a:lnTo>
                <a:lnTo>
                  <a:pt x="876" y="840"/>
                </a:lnTo>
                <a:close/>
                <a:moveTo>
                  <a:pt x="822" y="510"/>
                </a:moveTo>
                <a:lnTo>
                  <a:pt x="828" y="510"/>
                </a:lnTo>
                <a:lnTo>
                  <a:pt x="822" y="510"/>
                </a:lnTo>
                <a:close/>
                <a:moveTo>
                  <a:pt x="378" y="492"/>
                </a:moveTo>
                <a:lnTo>
                  <a:pt x="378" y="498"/>
                </a:lnTo>
                <a:lnTo>
                  <a:pt x="379" y="498"/>
                </a:lnTo>
                <a:lnTo>
                  <a:pt x="378" y="492"/>
                </a:lnTo>
                <a:close/>
                <a:moveTo>
                  <a:pt x="774" y="870"/>
                </a:moveTo>
                <a:lnTo>
                  <a:pt x="780" y="870"/>
                </a:lnTo>
                <a:lnTo>
                  <a:pt x="774" y="870"/>
                </a:lnTo>
                <a:close/>
                <a:moveTo>
                  <a:pt x="900" y="630"/>
                </a:moveTo>
                <a:lnTo>
                  <a:pt x="900" y="636"/>
                </a:lnTo>
                <a:lnTo>
                  <a:pt x="901" y="636"/>
                </a:lnTo>
                <a:lnTo>
                  <a:pt x="900" y="630"/>
                </a:lnTo>
                <a:close/>
                <a:moveTo>
                  <a:pt x="828" y="516"/>
                </a:moveTo>
                <a:lnTo>
                  <a:pt x="834" y="516"/>
                </a:lnTo>
                <a:lnTo>
                  <a:pt x="828" y="516"/>
                </a:lnTo>
                <a:close/>
                <a:moveTo>
                  <a:pt x="840" y="606"/>
                </a:moveTo>
                <a:lnTo>
                  <a:pt x="840" y="612"/>
                </a:lnTo>
                <a:lnTo>
                  <a:pt x="841" y="612"/>
                </a:lnTo>
                <a:lnTo>
                  <a:pt x="840" y="606"/>
                </a:lnTo>
                <a:close/>
                <a:moveTo>
                  <a:pt x="804" y="264"/>
                </a:moveTo>
                <a:lnTo>
                  <a:pt x="810" y="264"/>
                </a:lnTo>
                <a:lnTo>
                  <a:pt x="804" y="264"/>
                </a:lnTo>
                <a:close/>
                <a:moveTo>
                  <a:pt x="654" y="534"/>
                </a:moveTo>
                <a:lnTo>
                  <a:pt x="660" y="534"/>
                </a:lnTo>
                <a:lnTo>
                  <a:pt x="654" y="534"/>
                </a:lnTo>
                <a:close/>
                <a:moveTo>
                  <a:pt x="570" y="534"/>
                </a:moveTo>
                <a:lnTo>
                  <a:pt x="570" y="540"/>
                </a:lnTo>
                <a:lnTo>
                  <a:pt x="571" y="540"/>
                </a:lnTo>
                <a:lnTo>
                  <a:pt x="570" y="534"/>
                </a:lnTo>
                <a:close/>
                <a:moveTo>
                  <a:pt x="768" y="870"/>
                </a:moveTo>
                <a:lnTo>
                  <a:pt x="774" y="870"/>
                </a:lnTo>
                <a:lnTo>
                  <a:pt x="768" y="870"/>
                </a:lnTo>
                <a:close/>
                <a:moveTo>
                  <a:pt x="516" y="540"/>
                </a:moveTo>
                <a:lnTo>
                  <a:pt x="522" y="540"/>
                </a:lnTo>
                <a:lnTo>
                  <a:pt x="516" y="540"/>
                </a:lnTo>
                <a:close/>
                <a:moveTo>
                  <a:pt x="888" y="624"/>
                </a:moveTo>
                <a:lnTo>
                  <a:pt x="888" y="630"/>
                </a:lnTo>
                <a:lnTo>
                  <a:pt x="889" y="630"/>
                </a:lnTo>
                <a:lnTo>
                  <a:pt x="888" y="624"/>
                </a:lnTo>
                <a:close/>
                <a:moveTo>
                  <a:pt x="894" y="630"/>
                </a:moveTo>
                <a:lnTo>
                  <a:pt x="900" y="630"/>
                </a:lnTo>
                <a:lnTo>
                  <a:pt x="894" y="630"/>
                </a:lnTo>
                <a:close/>
                <a:moveTo>
                  <a:pt x="900" y="636"/>
                </a:moveTo>
                <a:lnTo>
                  <a:pt x="906" y="636"/>
                </a:lnTo>
                <a:lnTo>
                  <a:pt x="900" y="636"/>
                </a:lnTo>
                <a:close/>
                <a:moveTo>
                  <a:pt x="402" y="786"/>
                </a:moveTo>
                <a:lnTo>
                  <a:pt x="402" y="792"/>
                </a:lnTo>
                <a:lnTo>
                  <a:pt x="403" y="792"/>
                </a:lnTo>
                <a:lnTo>
                  <a:pt x="402" y="786"/>
                </a:lnTo>
                <a:close/>
                <a:moveTo>
                  <a:pt x="690" y="636"/>
                </a:moveTo>
                <a:lnTo>
                  <a:pt x="696" y="636"/>
                </a:lnTo>
                <a:lnTo>
                  <a:pt x="690" y="636"/>
                </a:lnTo>
                <a:close/>
                <a:moveTo>
                  <a:pt x="702" y="498"/>
                </a:moveTo>
                <a:lnTo>
                  <a:pt x="708" y="498"/>
                </a:lnTo>
                <a:lnTo>
                  <a:pt x="708" y="504"/>
                </a:lnTo>
                <a:lnTo>
                  <a:pt x="702" y="504"/>
                </a:lnTo>
                <a:lnTo>
                  <a:pt x="702" y="498"/>
                </a:lnTo>
                <a:close/>
                <a:moveTo>
                  <a:pt x="558" y="534"/>
                </a:moveTo>
                <a:lnTo>
                  <a:pt x="558" y="540"/>
                </a:lnTo>
                <a:lnTo>
                  <a:pt x="559" y="540"/>
                </a:lnTo>
                <a:lnTo>
                  <a:pt x="558" y="534"/>
                </a:lnTo>
                <a:close/>
                <a:moveTo>
                  <a:pt x="894" y="630"/>
                </a:moveTo>
                <a:lnTo>
                  <a:pt x="894" y="636"/>
                </a:lnTo>
                <a:lnTo>
                  <a:pt x="895" y="636"/>
                </a:lnTo>
                <a:lnTo>
                  <a:pt x="894" y="630"/>
                </a:lnTo>
                <a:close/>
                <a:moveTo>
                  <a:pt x="816" y="714"/>
                </a:moveTo>
                <a:lnTo>
                  <a:pt x="816" y="720"/>
                </a:lnTo>
                <a:lnTo>
                  <a:pt x="817" y="720"/>
                </a:lnTo>
                <a:lnTo>
                  <a:pt x="816" y="714"/>
                </a:lnTo>
                <a:close/>
                <a:moveTo>
                  <a:pt x="900" y="582"/>
                </a:moveTo>
                <a:lnTo>
                  <a:pt x="906" y="582"/>
                </a:lnTo>
                <a:lnTo>
                  <a:pt x="900" y="582"/>
                </a:lnTo>
                <a:close/>
                <a:moveTo>
                  <a:pt x="636" y="522"/>
                </a:moveTo>
                <a:lnTo>
                  <a:pt x="636" y="528"/>
                </a:lnTo>
                <a:lnTo>
                  <a:pt x="637" y="528"/>
                </a:lnTo>
                <a:lnTo>
                  <a:pt x="636" y="522"/>
                </a:lnTo>
                <a:close/>
                <a:moveTo>
                  <a:pt x="366" y="774"/>
                </a:moveTo>
                <a:lnTo>
                  <a:pt x="366" y="780"/>
                </a:lnTo>
                <a:lnTo>
                  <a:pt x="367" y="780"/>
                </a:lnTo>
                <a:lnTo>
                  <a:pt x="366" y="774"/>
                </a:lnTo>
                <a:close/>
                <a:moveTo>
                  <a:pt x="750" y="510"/>
                </a:moveTo>
                <a:lnTo>
                  <a:pt x="750" y="516"/>
                </a:lnTo>
                <a:lnTo>
                  <a:pt x="751" y="516"/>
                </a:lnTo>
                <a:lnTo>
                  <a:pt x="750" y="510"/>
                </a:lnTo>
                <a:close/>
                <a:moveTo>
                  <a:pt x="930" y="576"/>
                </a:moveTo>
                <a:lnTo>
                  <a:pt x="930" y="582"/>
                </a:lnTo>
                <a:lnTo>
                  <a:pt x="931" y="582"/>
                </a:lnTo>
                <a:lnTo>
                  <a:pt x="930" y="576"/>
                </a:lnTo>
                <a:close/>
                <a:moveTo>
                  <a:pt x="840" y="606"/>
                </a:moveTo>
                <a:lnTo>
                  <a:pt x="840" y="612"/>
                </a:lnTo>
                <a:lnTo>
                  <a:pt x="841" y="612"/>
                </a:lnTo>
                <a:lnTo>
                  <a:pt x="840" y="606"/>
                </a:lnTo>
                <a:close/>
                <a:moveTo>
                  <a:pt x="834" y="600"/>
                </a:moveTo>
                <a:lnTo>
                  <a:pt x="840" y="600"/>
                </a:lnTo>
                <a:lnTo>
                  <a:pt x="834" y="600"/>
                </a:lnTo>
                <a:close/>
                <a:moveTo>
                  <a:pt x="750" y="516"/>
                </a:moveTo>
                <a:lnTo>
                  <a:pt x="750" y="522"/>
                </a:lnTo>
                <a:lnTo>
                  <a:pt x="751" y="522"/>
                </a:lnTo>
                <a:lnTo>
                  <a:pt x="750" y="516"/>
                </a:lnTo>
                <a:close/>
                <a:moveTo>
                  <a:pt x="564" y="540"/>
                </a:moveTo>
                <a:lnTo>
                  <a:pt x="570" y="540"/>
                </a:lnTo>
                <a:lnTo>
                  <a:pt x="564" y="540"/>
                </a:lnTo>
                <a:close/>
                <a:moveTo>
                  <a:pt x="708" y="516"/>
                </a:moveTo>
                <a:lnTo>
                  <a:pt x="714" y="516"/>
                </a:lnTo>
                <a:lnTo>
                  <a:pt x="708" y="516"/>
                </a:lnTo>
                <a:close/>
                <a:moveTo>
                  <a:pt x="342" y="510"/>
                </a:moveTo>
                <a:lnTo>
                  <a:pt x="342" y="516"/>
                </a:lnTo>
                <a:lnTo>
                  <a:pt x="343" y="516"/>
                </a:lnTo>
                <a:lnTo>
                  <a:pt x="342" y="510"/>
                </a:lnTo>
                <a:close/>
                <a:moveTo>
                  <a:pt x="726" y="342"/>
                </a:moveTo>
                <a:lnTo>
                  <a:pt x="732" y="342"/>
                </a:lnTo>
                <a:lnTo>
                  <a:pt x="726" y="342"/>
                </a:lnTo>
                <a:close/>
                <a:moveTo>
                  <a:pt x="816" y="888"/>
                </a:moveTo>
                <a:lnTo>
                  <a:pt x="816" y="894"/>
                </a:lnTo>
                <a:lnTo>
                  <a:pt x="817" y="894"/>
                </a:lnTo>
                <a:lnTo>
                  <a:pt x="816" y="888"/>
                </a:lnTo>
                <a:close/>
                <a:moveTo>
                  <a:pt x="960" y="810"/>
                </a:moveTo>
                <a:lnTo>
                  <a:pt x="966" y="810"/>
                </a:lnTo>
                <a:lnTo>
                  <a:pt x="960" y="810"/>
                </a:lnTo>
                <a:close/>
                <a:moveTo>
                  <a:pt x="750" y="558"/>
                </a:moveTo>
                <a:lnTo>
                  <a:pt x="756" y="558"/>
                </a:lnTo>
                <a:lnTo>
                  <a:pt x="750" y="558"/>
                </a:lnTo>
                <a:close/>
                <a:moveTo>
                  <a:pt x="990" y="852"/>
                </a:moveTo>
                <a:lnTo>
                  <a:pt x="990" y="858"/>
                </a:lnTo>
                <a:lnTo>
                  <a:pt x="991" y="858"/>
                </a:lnTo>
                <a:lnTo>
                  <a:pt x="990" y="852"/>
                </a:lnTo>
                <a:close/>
                <a:moveTo>
                  <a:pt x="708" y="618"/>
                </a:moveTo>
                <a:lnTo>
                  <a:pt x="714" y="618"/>
                </a:lnTo>
                <a:lnTo>
                  <a:pt x="708" y="618"/>
                </a:lnTo>
                <a:close/>
                <a:moveTo>
                  <a:pt x="708" y="510"/>
                </a:moveTo>
                <a:lnTo>
                  <a:pt x="708" y="516"/>
                </a:lnTo>
                <a:lnTo>
                  <a:pt x="709" y="516"/>
                </a:lnTo>
                <a:lnTo>
                  <a:pt x="708" y="510"/>
                </a:lnTo>
                <a:close/>
                <a:moveTo>
                  <a:pt x="768" y="870"/>
                </a:moveTo>
                <a:lnTo>
                  <a:pt x="768" y="876"/>
                </a:lnTo>
                <a:lnTo>
                  <a:pt x="769" y="876"/>
                </a:lnTo>
                <a:lnTo>
                  <a:pt x="768" y="870"/>
                </a:lnTo>
                <a:close/>
                <a:moveTo>
                  <a:pt x="534" y="228"/>
                </a:moveTo>
                <a:lnTo>
                  <a:pt x="534" y="234"/>
                </a:lnTo>
                <a:lnTo>
                  <a:pt x="535" y="234"/>
                </a:lnTo>
                <a:lnTo>
                  <a:pt x="534" y="228"/>
                </a:lnTo>
                <a:close/>
                <a:moveTo>
                  <a:pt x="624" y="522"/>
                </a:moveTo>
                <a:lnTo>
                  <a:pt x="624" y="528"/>
                </a:lnTo>
                <a:lnTo>
                  <a:pt x="625" y="528"/>
                </a:lnTo>
                <a:lnTo>
                  <a:pt x="624" y="522"/>
                </a:lnTo>
                <a:close/>
                <a:moveTo>
                  <a:pt x="798" y="720"/>
                </a:moveTo>
                <a:lnTo>
                  <a:pt x="798" y="726"/>
                </a:lnTo>
                <a:lnTo>
                  <a:pt x="799" y="726"/>
                </a:lnTo>
                <a:lnTo>
                  <a:pt x="798" y="720"/>
                </a:lnTo>
                <a:close/>
                <a:moveTo>
                  <a:pt x="732" y="282"/>
                </a:moveTo>
                <a:lnTo>
                  <a:pt x="732" y="288"/>
                </a:lnTo>
                <a:lnTo>
                  <a:pt x="733" y="288"/>
                </a:lnTo>
                <a:lnTo>
                  <a:pt x="732" y="282"/>
                </a:lnTo>
                <a:close/>
                <a:moveTo>
                  <a:pt x="900" y="696"/>
                </a:moveTo>
                <a:lnTo>
                  <a:pt x="906" y="696"/>
                </a:lnTo>
                <a:lnTo>
                  <a:pt x="900" y="696"/>
                </a:lnTo>
                <a:close/>
                <a:moveTo>
                  <a:pt x="900" y="570"/>
                </a:moveTo>
                <a:lnTo>
                  <a:pt x="900" y="576"/>
                </a:lnTo>
                <a:lnTo>
                  <a:pt x="901" y="576"/>
                </a:lnTo>
                <a:lnTo>
                  <a:pt x="900" y="570"/>
                </a:lnTo>
                <a:close/>
                <a:moveTo>
                  <a:pt x="666" y="258"/>
                </a:moveTo>
                <a:lnTo>
                  <a:pt x="666" y="264"/>
                </a:lnTo>
                <a:lnTo>
                  <a:pt x="667" y="264"/>
                </a:lnTo>
                <a:lnTo>
                  <a:pt x="666" y="258"/>
                </a:lnTo>
                <a:close/>
                <a:moveTo>
                  <a:pt x="786" y="876"/>
                </a:moveTo>
                <a:lnTo>
                  <a:pt x="792" y="876"/>
                </a:lnTo>
                <a:lnTo>
                  <a:pt x="786" y="876"/>
                </a:lnTo>
                <a:close/>
                <a:moveTo>
                  <a:pt x="498" y="480"/>
                </a:moveTo>
                <a:lnTo>
                  <a:pt x="504" y="480"/>
                </a:lnTo>
                <a:lnTo>
                  <a:pt x="498" y="480"/>
                </a:lnTo>
                <a:close/>
                <a:moveTo>
                  <a:pt x="618" y="216"/>
                </a:moveTo>
                <a:lnTo>
                  <a:pt x="624" y="216"/>
                </a:lnTo>
                <a:lnTo>
                  <a:pt x="618" y="216"/>
                </a:lnTo>
                <a:close/>
                <a:moveTo>
                  <a:pt x="918" y="618"/>
                </a:moveTo>
                <a:lnTo>
                  <a:pt x="918" y="624"/>
                </a:lnTo>
                <a:lnTo>
                  <a:pt x="919" y="624"/>
                </a:lnTo>
                <a:lnTo>
                  <a:pt x="918" y="618"/>
                </a:lnTo>
                <a:close/>
                <a:moveTo>
                  <a:pt x="492" y="498"/>
                </a:moveTo>
                <a:lnTo>
                  <a:pt x="498" y="498"/>
                </a:lnTo>
                <a:lnTo>
                  <a:pt x="492" y="498"/>
                </a:lnTo>
                <a:close/>
                <a:moveTo>
                  <a:pt x="960" y="768"/>
                </a:moveTo>
                <a:lnTo>
                  <a:pt x="960" y="774"/>
                </a:lnTo>
                <a:lnTo>
                  <a:pt x="961" y="774"/>
                </a:lnTo>
                <a:lnTo>
                  <a:pt x="960" y="768"/>
                </a:lnTo>
                <a:close/>
                <a:moveTo>
                  <a:pt x="402" y="798"/>
                </a:moveTo>
                <a:lnTo>
                  <a:pt x="408" y="798"/>
                </a:lnTo>
                <a:lnTo>
                  <a:pt x="402" y="798"/>
                </a:lnTo>
                <a:close/>
                <a:moveTo>
                  <a:pt x="960" y="756"/>
                </a:moveTo>
                <a:lnTo>
                  <a:pt x="960" y="762"/>
                </a:lnTo>
                <a:lnTo>
                  <a:pt x="961" y="762"/>
                </a:lnTo>
                <a:lnTo>
                  <a:pt x="960" y="756"/>
                </a:lnTo>
                <a:close/>
                <a:moveTo>
                  <a:pt x="666" y="384"/>
                </a:moveTo>
                <a:lnTo>
                  <a:pt x="666" y="390"/>
                </a:lnTo>
                <a:lnTo>
                  <a:pt x="667" y="390"/>
                </a:lnTo>
                <a:lnTo>
                  <a:pt x="666" y="384"/>
                </a:lnTo>
                <a:close/>
                <a:moveTo>
                  <a:pt x="510" y="528"/>
                </a:moveTo>
                <a:lnTo>
                  <a:pt x="516" y="528"/>
                </a:lnTo>
                <a:lnTo>
                  <a:pt x="516" y="534"/>
                </a:lnTo>
                <a:lnTo>
                  <a:pt x="510" y="534"/>
                </a:lnTo>
                <a:lnTo>
                  <a:pt x="510" y="528"/>
                </a:lnTo>
                <a:close/>
                <a:moveTo>
                  <a:pt x="708" y="522"/>
                </a:moveTo>
                <a:lnTo>
                  <a:pt x="708" y="528"/>
                </a:lnTo>
                <a:lnTo>
                  <a:pt x="709" y="528"/>
                </a:lnTo>
                <a:lnTo>
                  <a:pt x="708" y="522"/>
                </a:lnTo>
                <a:close/>
                <a:moveTo>
                  <a:pt x="954" y="810"/>
                </a:moveTo>
                <a:lnTo>
                  <a:pt x="954" y="816"/>
                </a:lnTo>
                <a:lnTo>
                  <a:pt x="955" y="816"/>
                </a:lnTo>
                <a:lnTo>
                  <a:pt x="954" y="810"/>
                </a:lnTo>
                <a:close/>
                <a:moveTo>
                  <a:pt x="894" y="570"/>
                </a:moveTo>
                <a:lnTo>
                  <a:pt x="894" y="576"/>
                </a:lnTo>
                <a:lnTo>
                  <a:pt x="895" y="576"/>
                </a:lnTo>
                <a:lnTo>
                  <a:pt x="894" y="570"/>
                </a:lnTo>
                <a:close/>
                <a:moveTo>
                  <a:pt x="906" y="606"/>
                </a:moveTo>
                <a:lnTo>
                  <a:pt x="912" y="606"/>
                </a:lnTo>
                <a:lnTo>
                  <a:pt x="906" y="606"/>
                </a:lnTo>
                <a:close/>
                <a:moveTo>
                  <a:pt x="900" y="642"/>
                </a:moveTo>
                <a:lnTo>
                  <a:pt x="900" y="648"/>
                </a:lnTo>
                <a:lnTo>
                  <a:pt x="901" y="648"/>
                </a:lnTo>
                <a:lnTo>
                  <a:pt x="900" y="642"/>
                </a:lnTo>
                <a:close/>
                <a:moveTo>
                  <a:pt x="798" y="738"/>
                </a:moveTo>
                <a:lnTo>
                  <a:pt x="798" y="744"/>
                </a:lnTo>
                <a:lnTo>
                  <a:pt x="799" y="744"/>
                </a:lnTo>
                <a:lnTo>
                  <a:pt x="798" y="738"/>
                </a:lnTo>
                <a:close/>
                <a:moveTo>
                  <a:pt x="714" y="72"/>
                </a:moveTo>
                <a:lnTo>
                  <a:pt x="720" y="72"/>
                </a:lnTo>
                <a:lnTo>
                  <a:pt x="714" y="72"/>
                </a:lnTo>
                <a:close/>
                <a:moveTo>
                  <a:pt x="798" y="720"/>
                </a:moveTo>
                <a:lnTo>
                  <a:pt x="804" y="720"/>
                </a:lnTo>
                <a:lnTo>
                  <a:pt x="798" y="720"/>
                </a:lnTo>
                <a:close/>
                <a:moveTo>
                  <a:pt x="912" y="618"/>
                </a:moveTo>
                <a:lnTo>
                  <a:pt x="918" y="618"/>
                </a:lnTo>
                <a:lnTo>
                  <a:pt x="912" y="618"/>
                </a:lnTo>
                <a:close/>
                <a:moveTo>
                  <a:pt x="558" y="534"/>
                </a:moveTo>
                <a:lnTo>
                  <a:pt x="558" y="540"/>
                </a:lnTo>
                <a:lnTo>
                  <a:pt x="559" y="540"/>
                </a:lnTo>
                <a:lnTo>
                  <a:pt x="558" y="534"/>
                </a:lnTo>
                <a:close/>
                <a:moveTo>
                  <a:pt x="516" y="312"/>
                </a:moveTo>
                <a:lnTo>
                  <a:pt x="516" y="318"/>
                </a:lnTo>
                <a:lnTo>
                  <a:pt x="517" y="318"/>
                </a:lnTo>
                <a:lnTo>
                  <a:pt x="516" y="312"/>
                </a:lnTo>
                <a:close/>
                <a:moveTo>
                  <a:pt x="642" y="528"/>
                </a:moveTo>
                <a:lnTo>
                  <a:pt x="648" y="528"/>
                </a:lnTo>
                <a:lnTo>
                  <a:pt x="642" y="528"/>
                </a:lnTo>
                <a:close/>
                <a:moveTo>
                  <a:pt x="930" y="738"/>
                </a:moveTo>
                <a:lnTo>
                  <a:pt x="936" y="738"/>
                </a:lnTo>
                <a:lnTo>
                  <a:pt x="930" y="738"/>
                </a:lnTo>
                <a:close/>
                <a:moveTo>
                  <a:pt x="792" y="426"/>
                </a:moveTo>
                <a:lnTo>
                  <a:pt x="792" y="432"/>
                </a:lnTo>
                <a:lnTo>
                  <a:pt x="793" y="432"/>
                </a:lnTo>
                <a:lnTo>
                  <a:pt x="792" y="426"/>
                </a:lnTo>
                <a:close/>
                <a:moveTo>
                  <a:pt x="714" y="612"/>
                </a:moveTo>
                <a:lnTo>
                  <a:pt x="714" y="618"/>
                </a:lnTo>
                <a:lnTo>
                  <a:pt x="715" y="618"/>
                </a:lnTo>
                <a:lnTo>
                  <a:pt x="714" y="612"/>
                </a:lnTo>
                <a:close/>
                <a:moveTo>
                  <a:pt x="516" y="342"/>
                </a:moveTo>
                <a:lnTo>
                  <a:pt x="522" y="342"/>
                </a:lnTo>
                <a:lnTo>
                  <a:pt x="522" y="348"/>
                </a:lnTo>
                <a:lnTo>
                  <a:pt x="516" y="348"/>
                </a:lnTo>
                <a:lnTo>
                  <a:pt x="516" y="342"/>
                </a:lnTo>
                <a:close/>
                <a:moveTo>
                  <a:pt x="774" y="36"/>
                </a:moveTo>
                <a:lnTo>
                  <a:pt x="774" y="42"/>
                </a:lnTo>
                <a:lnTo>
                  <a:pt x="775" y="42"/>
                </a:lnTo>
                <a:lnTo>
                  <a:pt x="774" y="36"/>
                </a:lnTo>
                <a:close/>
                <a:moveTo>
                  <a:pt x="924" y="552"/>
                </a:moveTo>
                <a:lnTo>
                  <a:pt x="930" y="552"/>
                </a:lnTo>
                <a:lnTo>
                  <a:pt x="930" y="558"/>
                </a:lnTo>
                <a:lnTo>
                  <a:pt x="924" y="558"/>
                </a:lnTo>
                <a:lnTo>
                  <a:pt x="924" y="552"/>
                </a:lnTo>
                <a:close/>
                <a:moveTo>
                  <a:pt x="594" y="198"/>
                </a:moveTo>
                <a:lnTo>
                  <a:pt x="600" y="198"/>
                </a:lnTo>
                <a:lnTo>
                  <a:pt x="594" y="198"/>
                </a:lnTo>
                <a:close/>
                <a:moveTo>
                  <a:pt x="654" y="534"/>
                </a:moveTo>
                <a:lnTo>
                  <a:pt x="660" y="534"/>
                </a:lnTo>
                <a:lnTo>
                  <a:pt x="654" y="534"/>
                </a:lnTo>
                <a:close/>
                <a:moveTo>
                  <a:pt x="804" y="702"/>
                </a:moveTo>
                <a:lnTo>
                  <a:pt x="804" y="708"/>
                </a:lnTo>
                <a:lnTo>
                  <a:pt x="805" y="708"/>
                </a:lnTo>
                <a:lnTo>
                  <a:pt x="804" y="702"/>
                </a:lnTo>
                <a:close/>
                <a:moveTo>
                  <a:pt x="834" y="522"/>
                </a:moveTo>
                <a:lnTo>
                  <a:pt x="834" y="528"/>
                </a:lnTo>
                <a:lnTo>
                  <a:pt x="835" y="528"/>
                </a:lnTo>
                <a:lnTo>
                  <a:pt x="834" y="522"/>
                </a:lnTo>
                <a:close/>
                <a:moveTo>
                  <a:pt x="768" y="492"/>
                </a:moveTo>
                <a:lnTo>
                  <a:pt x="774" y="492"/>
                </a:lnTo>
                <a:lnTo>
                  <a:pt x="774" y="498"/>
                </a:lnTo>
                <a:lnTo>
                  <a:pt x="768" y="498"/>
                </a:lnTo>
                <a:lnTo>
                  <a:pt x="768" y="492"/>
                </a:lnTo>
                <a:close/>
                <a:moveTo>
                  <a:pt x="774" y="276"/>
                </a:moveTo>
                <a:lnTo>
                  <a:pt x="780" y="276"/>
                </a:lnTo>
                <a:lnTo>
                  <a:pt x="774" y="276"/>
                </a:lnTo>
                <a:close/>
                <a:moveTo>
                  <a:pt x="522" y="528"/>
                </a:moveTo>
                <a:lnTo>
                  <a:pt x="528" y="528"/>
                </a:lnTo>
                <a:lnTo>
                  <a:pt x="522" y="528"/>
                </a:lnTo>
                <a:close/>
                <a:moveTo>
                  <a:pt x="804" y="696"/>
                </a:moveTo>
                <a:lnTo>
                  <a:pt x="804" y="702"/>
                </a:lnTo>
                <a:lnTo>
                  <a:pt x="805" y="702"/>
                </a:lnTo>
                <a:lnTo>
                  <a:pt x="804" y="696"/>
                </a:lnTo>
                <a:close/>
                <a:moveTo>
                  <a:pt x="906" y="636"/>
                </a:moveTo>
                <a:lnTo>
                  <a:pt x="912" y="636"/>
                </a:lnTo>
                <a:lnTo>
                  <a:pt x="906" y="636"/>
                </a:lnTo>
                <a:close/>
                <a:moveTo>
                  <a:pt x="672" y="120"/>
                </a:moveTo>
                <a:lnTo>
                  <a:pt x="678" y="120"/>
                </a:lnTo>
                <a:lnTo>
                  <a:pt x="678" y="126"/>
                </a:lnTo>
                <a:lnTo>
                  <a:pt x="672" y="126"/>
                </a:lnTo>
                <a:lnTo>
                  <a:pt x="672" y="120"/>
                </a:lnTo>
                <a:close/>
                <a:moveTo>
                  <a:pt x="816" y="258"/>
                </a:moveTo>
                <a:lnTo>
                  <a:pt x="822" y="258"/>
                </a:lnTo>
                <a:lnTo>
                  <a:pt x="816" y="258"/>
                </a:lnTo>
                <a:close/>
                <a:moveTo>
                  <a:pt x="780" y="870"/>
                </a:moveTo>
                <a:lnTo>
                  <a:pt x="786" y="870"/>
                </a:lnTo>
                <a:lnTo>
                  <a:pt x="780" y="870"/>
                </a:lnTo>
                <a:close/>
                <a:moveTo>
                  <a:pt x="588" y="198"/>
                </a:moveTo>
                <a:lnTo>
                  <a:pt x="588" y="204"/>
                </a:lnTo>
                <a:lnTo>
                  <a:pt x="589" y="204"/>
                </a:lnTo>
                <a:lnTo>
                  <a:pt x="588" y="198"/>
                </a:lnTo>
                <a:close/>
                <a:moveTo>
                  <a:pt x="678" y="510"/>
                </a:moveTo>
                <a:lnTo>
                  <a:pt x="684" y="510"/>
                </a:lnTo>
                <a:lnTo>
                  <a:pt x="678" y="510"/>
                </a:lnTo>
                <a:close/>
                <a:moveTo>
                  <a:pt x="822" y="216"/>
                </a:moveTo>
                <a:lnTo>
                  <a:pt x="828" y="216"/>
                </a:lnTo>
                <a:lnTo>
                  <a:pt x="822" y="216"/>
                </a:lnTo>
                <a:close/>
                <a:moveTo>
                  <a:pt x="630" y="300"/>
                </a:moveTo>
                <a:lnTo>
                  <a:pt x="630" y="306"/>
                </a:lnTo>
                <a:lnTo>
                  <a:pt x="631" y="306"/>
                </a:lnTo>
                <a:lnTo>
                  <a:pt x="630" y="300"/>
                </a:lnTo>
                <a:close/>
                <a:moveTo>
                  <a:pt x="534" y="528"/>
                </a:moveTo>
                <a:lnTo>
                  <a:pt x="534" y="534"/>
                </a:lnTo>
                <a:lnTo>
                  <a:pt x="535" y="534"/>
                </a:lnTo>
                <a:lnTo>
                  <a:pt x="534" y="528"/>
                </a:lnTo>
                <a:close/>
                <a:moveTo>
                  <a:pt x="522" y="528"/>
                </a:moveTo>
                <a:lnTo>
                  <a:pt x="522" y="534"/>
                </a:lnTo>
                <a:lnTo>
                  <a:pt x="523" y="534"/>
                </a:lnTo>
                <a:lnTo>
                  <a:pt x="522" y="528"/>
                </a:lnTo>
                <a:close/>
                <a:moveTo>
                  <a:pt x="906" y="612"/>
                </a:moveTo>
                <a:lnTo>
                  <a:pt x="912" y="612"/>
                </a:lnTo>
                <a:lnTo>
                  <a:pt x="906" y="612"/>
                </a:lnTo>
                <a:close/>
                <a:moveTo>
                  <a:pt x="534" y="432"/>
                </a:moveTo>
                <a:lnTo>
                  <a:pt x="540" y="432"/>
                </a:lnTo>
                <a:lnTo>
                  <a:pt x="534" y="432"/>
                </a:lnTo>
                <a:close/>
                <a:moveTo>
                  <a:pt x="810" y="708"/>
                </a:moveTo>
                <a:lnTo>
                  <a:pt x="810" y="714"/>
                </a:lnTo>
                <a:lnTo>
                  <a:pt x="811" y="714"/>
                </a:lnTo>
                <a:lnTo>
                  <a:pt x="810" y="708"/>
                </a:lnTo>
                <a:close/>
                <a:moveTo>
                  <a:pt x="660" y="528"/>
                </a:moveTo>
                <a:lnTo>
                  <a:pt x="660" y="534"/>
                </a:lnTo>
                <a:lnTo>
                  <a:pt x="661" y="534"/>
                </a:lnTo>
                <a:lnTo>
                  <a:pt x="660" y="528"/>
                </a:lnTo>
                <a:close/>
                <a:moveTo>
                  <a:pt x="624" y="474"/>
                </a:moveTo>
                <a:lnTo>
                  <a:pt x="630" y="474"/>
                </a:lnTo>
                <a:lnTo>
                  <a:pt x="624" y="474"/>
                </a:lnTo>
                <a:close/>
                <a:moveTo>
                  <a:pt x="858" y="636"/>
                </a:moveTo>
                <a:lnTo>
                  <a:pt x="864" y="636"/>
                </a:lnTo>
                <a:lnTo>
                  <a:pt x="858" y="636"/>
                </a:lnTo>
                <a:close/>
                <a:moveTo>
                  <a:pt x="690" y="642"/>
                </a:moveTo>
                <a:lnTo>
                  <a:pt x="690" y="648"/>
                </a:lnTo>
                <a:lnTo>
                  <a:pt x="691" y="648"/>
                </a:lnTo>
                <a:lnTo>
                  <a:pt x="690" y="642"/>
                </a:lnTo>
                <a:close/>
                <a:moveTo>
                  <a:pt x="792" y="894"/>
                </a:moveTo>
                <a:lnTo>
                  <a:pt x="798" y="894"/>
                </a:lnTo>
                <a:lnTo>
                  <a:pt x="798" y="900"/>
                </a:lnTo>
                <a:lnTo>
                  <a:pt x="792" y="900"/>
                </a:lnTo>
                <a:lnTo>
                  <a:pt x="792" y="894"/>
                </a:lnTo>
                <a:close/>
                <a:moveTo>
                  <a:pt x="888" y="516"/>
                </a:moveTo>
                <a:lnTo>
                  <a:pt x="888" y="522"/>
                </a:lnTo>
                <a:lnTo>
                  <a:pt x="889" y="522"/>
                </a:lnTo>
                <a:lnTo>
                  <a:pt x="888" y="516"/>
                </a:lnTo>
                <a:close/>
                <a:moveTo>
                  <a:pt x="810" y="684"/>
                </a:moveTo>
                <a:lnTo>
                  <a:pt x="810" y="690"/>
                </a:lnTo>
                <a:lnTo>
                  <a:pt x="811" y="690"/>
                </a:lnTo>
                <a:lnTo>
                  <a:pt x="810" y="684"/>
                </a:lnTo>
                <a:close/>
                <a:moveTo>
                  <a:pt x="582" y="414"/>
                </a:moveTo>
                <a:lnTo>
                  <a:pt x="588" y="414"/>
                </a:lnTo>
                <a:lnTo>
                  <a:pt x="582" y="414"/>
                </a:lnTo>
                <a:close/>
                <a:moveTo>
                  <a:pt x="798" y="696"/>
                </a:moveTo>
                <a:lnTo>
                  <a:pt x="798" y="702"/>
                </a:lnTo>
                <a:lnTo>
                  <a:pt x="799" y="702"/>
                </a:lnTo>
                <a:lnTo>
                  <a:pt x="798" y="696"/>
                </a:lnTo>
                <a:close/>
                <a:moveTo>
                  <a:pt x="654" y="306"/>
                </a:moveTo>
                <a:lnTo>
                  <a:pt x="660" y="306"/>
                </a:lnTo>
                <a:lnTo>
                  <a:pt x="654" y="306"/>
                </a:lnTo>
                <a:close/>
                <a:moveTo>
                  <a:pt x="918" y="546"/>
                </a:moveTo>
                <a:lnTo>
                  <a:pt x="918" y="552"/>
                </a:lnTo>
                <a:lnTo>
                  <a:pt x="919" y="552"/>
                </a:lnTo>
                <a:lnTo>
                  <a:pt x="918" y="546"/>
                </a:lnTo>
                <a:close/>
                <a:moveTo>
                  <a:pt x="558" y="534"/>
                </a:moveTo>
                <a:lnTo>
                  <a:pt x="558" y="540"/>
                </a:lnTo>
                <a:lnTo>
                  <a:pt x="559" y="540"/>
                </a:lnTo>
                <a:lnTo>
                  <a:pt x="558" y="534"/>
                </a:lnTo>
                <a:close/>
                <a:moveTo>
                  <a:pt x="912" y="606"/>
                </a:moveTo>
                <a:lnTo>
                  <a:pt x="912" y="612"/>
                </a:lnTo>
                <a:lnTo>
                  <a:pt x="913" y="612"/>
                </a:lnTo>
                <a:lnTo>
                  <a:pt x="912" y="606"/>
                </a:lnTo>
                <a:close/>
                <a:moveTo>
                  <a:pt x="516" y="420"/>
                </a:moveTo>
                <a:lnTo>
                  <a:pt x="516" y="426"/>
                </a:lnTo>
                <a:lnTo>
                  <a:pt x="517" y="426"/>
                </a:lnTo>
                <a:lnTo>
                  <a:pt x="516" y="420"/>
                </a:lnTo>
                <a:close/>
                <a:moveTo>
                  <a:pt x="996" y="834"/>
                </a:moveTo>
                <a:lnTo>
                  <a:pt x="1002" y="834"/>
                </a:lnTo>
                <a:lnTo>
                  <a:pt x="996" y="834"/>
                </a:lnTo>
                <a:close/>
                <a:moveTo>
                  <a:pt x="942" y="738"/>
                </a:moveTo>
                <a:lnTo>
                  <a:pt x="942" y="744"/>
                </a:lnTo>
                <a:lnTo>
                  <a:pt x="943" y="744"/>
                </a:lnTo>
                <a:lnTo>
                  <a:pt x="942" y="738"/>
                </a:lnTo>
                <a:close/>
                <a:moveTo>
                  <a:pt x="774" y="870"/>
                </a:moveTo>
                <a:lnTo>
                  <a:pt x="780" y="870"/>
                </a:lnTo>
                <a:lnTo>
                  <a:pt x="774" y="870"/>
                </a:lnTo>
                <a:close/>
                <a:moveTo>
                  <a:pt x="810" y="618"/>
                </a:moveTo>
                <a:lnTo>
                  <a:pt x="810" y="624"/>
                </a:lnTo>
                <a:lnTo>
                  <a:pt x="811" y="624"/>
                </a:lnTo>
                <a:lnTo>
                  <a:pt x="810" y="618"/>
                </a:lnTo>
                <a:close/>
                <a:moveTo>
                  <a:pt x="930" y="882"/>
                </a:moveTo>
                <a:lnTo>
                  <a:pt x="936" y="882"/>
                </a:lnTo>
                <a:lnTo>
                  <a:pt x="930" y="882"/>
                </a:lnTo>
                <a:close/>
                <a:moveTo>
                  <a:pt x="654" y="534"/>
                </a:moveTo>
                <a:lnTo>
                  <a:pt x="660" y="534"/>
                </a:lnTo>
                <a:lnTo>
                  <a:pt x="654" y="534"/>
                </a:lnTo>
                <a:close/>
                <a:moveTo>
                  <a:pt x="918" y="678"/>
                </a:moveTo>
                <a:lnTo>
                  <a:pt x="918" y="684"/>
                </a:lnTo>
                <a:lnTo>
                  <a:pt x="919" y="684"/>
                </a:lnTo>
                <a:lnTo>
                  <a:pt x="918" y="678"/>
                </a:lnTo>
                <a:close/>
                <a:moveTo>
                  <a:pt x="498" y="456"/>
                </a:moveTo>
                <a:lnTo>
                  <a:pt x="504" y="456"/>
                </a:lnTo>
                <a:lnTo>
                  <a:pt x="498" y="456"/>
                </a:lnTo>
                <a:close/>
                <a:moveTo>
                  <a:pt x="798" y="702"/>
                </a:moveTo>
                <a:lnTo>
                  <a:pt x="804" y="702"/>
                </a:lnTo>
                <a:lnTo>
                  <a:pt x="798" y="702"/>
                </a:lnTo>
                <a:close/>
                <a:moveTo>
                  <a:pt x="666" y="294"/>
                </a:moveTo>
                <a:lnTo>
                  <a:pt x="672" y="294"/>
                </a:lnTo>
                <a:lnTo>
                  <a:pt x="666" y="294"/>
                </a:lnTo>
                <a:close/>
                <a:moveTo>
                  <a:pt x="618" y="504"/>
                </a:moveTo>
                <a:lnTo>
                  <a:pt x="624" y="504"/>
                </a:lnTo>
                <a:lnTo>
                  <a:pt x="618" y="504"/>
                </a:lnTo>
                <a:close/>
                <a:moveTo>
                  <a:pt x="672" y="162"/>
                </a:moveTo>
                <a:lnTo>
                  <a:pt x="672" y="168"/>
                </a:lnTo>
                <a:lnTo>
                  <a:pt x="673" y="168"/>
                </a:lnTo>
                <a:lnTo>
                  <a:pt x="672" y="162"/>
                </a:lnTo>
                <a:close/>
                <a:moveTo>
                  <a:pt x="438" y="834"/>
                </a:moveTo>
                <a:lnTo>
                  <a:pt x="444" y="834"/>
                </a:lnTo>
                <a:lnTo>
                  <a:pt x="438" y="834"/>
                </a:lnTo>
                <a:close/>
                <a:moveTo>
                  <a:pt x="702" y="624"/>
                </a:moveTo>
                <a:lnTo>
                  <a:pt x="708" y="624"/>
                </a:lnTo>
                <a:lnTo>
                  <a:pt x="702" y="624"/>
                </a:lnTo>
                <a:close/>
                <a:moveTo>
                  <a:pt x="624" y="474"/>
                </a:moveTo>
                <a:lnTo>
                  <a:pt x="624" y="480"/>
                </a:lnTo>
                <a:lnTo>
                  <a:pt x="625" y="480"/>
                </a:lnTo>
                <a:lnTo>
                  <a:pt x="624" y="474"/>
                </a:lnTo>
                <a:close/>
                <a:moveTo>
                  <a:pt x="834" y="606"/>
                </a:moveTo>
                <a:lnTo>
                  <a:pt x="840" y="606"/>
                </a:lnTo>
                <a:lnTo>
                  <a:pt x="834" y="606"/>
                </a:lnTo>
                <a:close/>
                <a:moveTo>
                  <a:pt x="696" y="498"/>
                </a:moveTo>
                <a:lnTo>
                  <a:pt x="702" y="498"/>
                </a:lnTo>
                <a:lnTo>
                  <a:pt x="696" y="498"/>
                </a:lnTo>
                <a:close/>
                <a:moveTo>
                  <a:pt x="792" y="768"/>
                </a:moveTo>
                <a:lnTo>
                  <a:pt x="798" y="768"/>
                </a:lnTo>
                <a:lnTo>
                  <a:pt x="792" y="768"/>
                </a:lnTo>
                <a:close/>
                <a:moveTo>
                  <a:pt x="696" y="618"/>
                </a:moveTo>
                <a:lnTo>
                  <a:pt x="696" y="624"/>
                </a:lnTo>
                <a:lnTo>
                  <a:pt x="697" y="624"/>
                </a:lnTo>
                <a:lnTo>
                  <a:pt x="696" y="618"/>
                </a:lnTo>
                <a:close/>
                <a:moveTo>
                  <a:pt x="774" y="870"/>
                </a:moveTo>
                <a:lnTo>
                  <a:pt x="780" y="870"/>
                </a:lnTo>
                <a:lnTo>
                  <a:pt x="774" y="870"/>
                </a:lnTo>
                <a:close/>
                <a:moveTo>
                  <a:pt x="702" y="630"/>
                </a:moveTo>
                <a:lnTo>
                  <a:pt x="708" y="630"/>
                </a:lnTo>
                <a:lnTo>
                  <a:pt x="702" y="630"/>
                </a:lnTo>
                <a:close/>
                <a:moveTo>
                  <a:pt x="996" y="840"/>
                </a:moveTo>
                <a:lnTo>
                  <a:pt x="1002" y="840"/>
                </a:lnTo>
                <a:lnTo>
                  <a:pt x="996" y="840"/>
                </a:lnTo>
                <a:close/>
                <a:moveTo>
                  <a:pt x="720" y="588"/>
                </a:moveTo>
                <a:lnTo>
                  <a:pt x="726" y="588"/>
                </a:lnTo>
                <a:lnTo>
                  <a:pt x="720" y="588"/>
                </a:lnTo>
                <a:close/>
                <a:moveTo>
                  <a:pt x="900" y="582"/>
                </a:moveTo>
                <a:lnTo>
                  <a:pt x="906" y="582"/>
                </a:lnTo>
                <a:lnTo>
                  <a:pt x="900" y="582"/>
                </a:lnTo>
                <a:close/>
                <a:moveTo>
                  <a:pt x="768" y="498"/>
                </a:moveTo>
                <a:lnTo>
                  <a:pt x="774" y="498"/>
                </a:lnTo>
                <a:lnTo>
                  <a:pt x="768" y="498"/>
                </a:lnTo>
                <a:close/>
                <a:moveTo>
                  <a:pt x="810" y="612"/>
                </a:moveTo>
                <a:lnTo>
                  <a:pt x="816" y="612"/>
                </a:lnTo>
                <a:lnTo>
                  <a:pt x="810" y="612"/>
                </a:lnTo>
                <a:close/>
                <a:moveTo>
                  <a:pt x="708" y="582"/>
                </a:moveTo>
                <a:lnTo>
                  <a:pt x="714" y="582"/>
                </a:lnTo>
                <a:lnTo>
                  <a:pt x="708" y="582"/>
                </a:lnTo>
                <a:close/>
                <a:moveTo>
                  <a:pt x="396" y="498"/>
                </a:moveTo>
                <a:lnTo>
                  <a:pt x="402" y="498"/>
                </a:lnTo>
                <a:lnTo>
                  <a:pt x="396" y="498"/>
                </a:lnTo>
                <a:close/>
                <a:moveTo>
                  <a:pt x="900" y="594"/>
                </a:moveTo>
                <a:lnTo>
                  <a:pt x="900" y="600"/>
                </a:lnTo>
                <a:lnTo>
                  <a:pt x="901" y="600"/>
                </a:lnTo>
                <a:lnTo>
                  <a:pt x="900" y="594"/>
                </a:lnTo>
                <a:close/>
                <a:moveTo>
                  <a:pt x="552" y="528"/>
                </a:moveTo>
                <a:lnTo>
                  <a:pt x="558" y="528"/>
                </a:lnTo>
                <a:lnTo>
                  <a:pt x="552" y="528"/>
                </a:lnTo>
                <a:close/>
                <a:moveTo>
                  <a:pt x="936" y="852"/>
                </a:moveTo>
                <a:lnTo>
                  <a:pt x="936" y="858"/>
                </a:lnTo>
                <a:lnTo>
                  <a:pt x="937" y="858"/>
                </a:lnTo>
                <a:lnTo>
                  <a:pt x="936" y="852"/>
                </a:lnTo>
                <a:close/>
                <a:moveTo>
                  <a:pt x="936" y="732"/>
                </a:moveTo>
                <a:lnTo>
                  <a:pt x="942" y="732"/>
                </a:lnTo>
                <a:lnTo>
                  <a:pt x="936" y="732"/>
                </a:lnTo>
                <a:close/>
                <a:moveTo>
                  <a:pt x="564" y="546"/>
                </a:moveTo>
                <a:lnTo>
                  <a:pt x="564" y="552"/>
                </a:lnTo>
                <a:lnTo>
                  <a:pt x="565" y="552"/>
                </a:lnTo>
                <a:lnTo>
                  <a:pt x="564" y="546"/>
                </a:lnTo>
                <a:close/>
                <a:moveTo>
                  <a:pt x="648" y="522"/>
                </a:moveTo>
                <a:lnTo>
                  <a:pt x="648" y="528"/>
                </a:lnTo>
                <a:lnTo>
                  <a:pt x="649" y="528"/>
                </a:lnTo>
                <a:lnTo>
                  <a:pt x="648" y="522"/>
                </a:lnTo>
                <a:close/>
                <a:moveTo>
                  <a:pt x="660" y="234"/>
                </a:moveTo>
                <a:lnTo>
                  <a:pt x="666" y="234"/>
                </a:lnTo>
                <a:lnTo>
                  <a:pt x="660" y="234"/>
                </a:lnTo>
                <a:close/>
                <a:moveTo>
                  <a:pt x="990" y="828"/>
                </a:moveTo>
                <a:lnTo>
                  <a:pt x="996" y="828"/>
                </a:lnTo>
                <a:lnTo>
                  <a:pt x="990" y="828"/>
                </a:lnTo>
                <a:close/>
                <a:moveTo>
                  <a:pt x="624" y="342"/>
                </a:moveTo>
                <a:lnTo>
                  <a:pt x="624" y="348"/>
                </a:lnTo>
                <a:lnTo>
                  <a:pt x="625" y="348"/>
                </a:lnTo>
                <a:lnTo>
                  <a:pt x="624" y="342"/>
                </a:lnTo>
                <a:close/>
                <a:moveTo>
                  <a:pt x="912" y="606"/>
                </a:moveTo>
                <a:lnTo>
                  <a:pt x="912" y="612"/>
                </a:lnTo>
                <a:lnTo>
                  <a:pt x="913" y="612"/>
                </a:lnTo>
                <a:lnTo>
                  <a:pt x="912" y="606"/>
                </a:lnTo>
                <a:close/>
                <a:moveTo>
                  <a:pt x="390" y="486"/>
                </a:moveTo>
                <a:lnTo>
                  <a:pt x="390" y="492"/>
                </a:lnTo>
                <a:lnTo>
                  <a:pt x="391" y="492"/>
                </a:lnTo>
                <a:lnTo>
                  <a:pt x="390" y="486"/>
                </a:lnTo>
                <a:close/>
                <a:moveTo>
                  <a:pt x="408" y="822"/>
                </a:moveTo>
                <a:lnTo>
                  <a:pt x="414" y="822"/>
                </a:lnTo>
                <a:lnTo>
                  <a:pt x="408" y="822"/>
                </a:lnTo>
                <a:close/>
                <a:moveTo>
                  <a:pt x="888" y="498"/>
                </a:moveTo>
                <a:lnTo>
                  <a:pt x="888" y="504"/>
                </a:lnTo>
                <a:lnTo>
                  <a:pt x="889" y="504"/>
                </a:lnTo>
                <a:lnTo>
                  <a:pt x="888" y="498"/>
                </a:lnTo>
                <a:close/>
                <a:moveTo>
                  <a:pt x="420" y="828"/>
                </a:moveTo>
                <a:lnTo>
                  <a:pt x="420" y="834"/>
                </a:lnTo>
                <a:lnTo>
                  <a:pt x="421" y="834"/>
                </a:lnTo>
                <a:lnTo>
                  <a:pt x="420" y="828"/>
                </a:lnTo>
                <a:close/>
                <a:moveTo>
                  <a:pt x="612" y="312"/>
                </a:moveTo>
                <a:lnTo>
                  <a:pt x="612" y="318"/>
                </a:lnTo>
                <a:lnTo>
                  <a:pt x="613" y="318"/>
                </a:lnTo>
                <a:lnTo>
                  <a:pt x="612" y="312"/>
                </a:lnTo>
                <a:close/>
                <a:moveTo>
                  <a:pt x="906" y="858"/>
                </a:moveTo>
                <a:lnTo>
                  <a:pt x="912" y="858"/>
                </a:lnTo>
                <a:lnTo>
                  <a:pt x="906" y="858"/>
                </a:lnTo>
                <a:close/>
                <a:moveTo>
                  <a:pt x="432" y="378"/>
                </a:moveTo>
                <a:lnTo>
                  <a:pt x="432" y="384"/>
                </a:lnTo>
                <a:lnTo>
                  <a:pt x="433" y="384"/>
                </a:lnTo>
                <a:lnTo>
                  <a:pt x="432" y="378"/>
                </a:lnTo>
                <a:close/>
                <a:moveTo>
                  <a:pt x="426" y="438"/>
                </a:moveTo>
                <a:lnTo>
                  <a:pt x="426" y="444"/>
                </a:lnTo>
                <a:lnTo>
                  <a:pt x="427" y="444"/>
                </a:lnTo>
                <a:lnTo>
                  <a:pt x="426" y="438"/>
                </a:lnTo>
                <a:close/>
                <a:moveTo>
                  <a:pt x="708" y="498"/>
                </a:moveTo>
                <a:lnTo>
                  <a:pt x="708" y="504"/>
                </a:lnTo>
                <a:lnTo>
                  <a:pt x="709" y="504"/>
                </a:lnTo>
                <a:lnTo>
                  <a:pt x="708" y="498"/>
                </a:lnTo>
                <a:close/>
                <a:moveTo>
                  <a:pt x="570" y="438"/>
                </a:moveTo>
                <a:lnTo>
                  <a:pt x="570" y="444"/>
                </a:lnTo>
                <a:lnTo>
                  <a:pt x="571" y="444"/>
                </a:lnTo>
                <a:lnTo>
                  <a:pt x="570" y="438"/>
                </a:lnTo>
                <a:close/>
                <a:moveTo>
                  <a:pt x="714" y="612"/>
                </a:moveTo>
                <a:lnTo>
                  <a:pt x="714" y="618"/>
                </a:lnTo>
                <a:lnTo>
                  <a:pt x="715" y="618"/>
                </a:lnTo>
                <a:lnTo>
                  <a:pt x="714" y="612"/>
                </a:lnTo>
                <a:close/>
                <a:moveTo>
                  <a:pt x="618" y="396"/>
                </a:moveTo>
                <a:lnTo>
                  <a:pt x="624" y="396"/>
                </a:lnTo>
                <a:lnTo>
                  <a:pt x="618" y="396"/>
                </a:lnTo>
                <a:close/>
                <a:moveTo>
                  <a:pt x="408" y="486"/>
                </a:moveTo>
                <a:lnTo>
                  <a:pt x="414" y="486"/>
                </a:lnTo>
                <a:lnTo>
                  <a:pt x="408" y="486"/>
                </a:lnTo>
                <a:close/>
                <a:moveTo>
                  <a:pt x="666" y="438"/>
                </a:moveTo>
                <a:lnTo>
                  <a:pt x="672" y="438"/>
                </a:lnTo>
                <a:lnTo>
                  <a:pt x="666" y="438"/>
                </a:lnTo>
                <a:close/>
                <a:moveTo>
                  <a:pt x="780" y="492"/>
                </a:moveTo>
                <a:lnTo>
                  <a:pt x="786" y="492"/>
                </a:lnTo>
                <a:lnTo>
                  <a:pt x="780" y="492"/>
                </a:lnTo>
                <a:close/>
                <a:moveTo>
                  <a:pt x="444" y="834"/>
                </a:moveTo>
                <a:lnTo>
                  <a:pt x="444" y="840"/>
                </a:lnTo>
                <a:lnTo>
                  <a:pt x="445" y="840"/>
                </a:lnTo>
                <a:lnTo>
                  <a:pt x="444" y="834"/>
                </a:lnTo>
                <a:close/>
                <a:moveTo>
                  <a:pt x="912" y="888"/>
                </a:moveTo>
                <a:lnTo>
                  <a:pt x="918" y="888"/>
                </a:lnTo>
                <a:lnTo>
                  <a:pt x="912" y="888"/>
                </a:lnTo>
                <a:close/>
                <a:moveTo>
                  <a:pt x="636" y="504"/>
                </a:moveTo>
                <a:lnTo>
                  <a:pt x="636" y="510"/>
                </a:lnTo>
                <a:lnTo>
                  <a:pt x="637" y="510"/>
                </a:lnTo>
                <a:lnTo>
                  <a:pt x="636" y="504"/>
                </a:lnTo>
                <a:close/>
                <a:moveTo>
                  <a:pt x="768" y="618"/>
                </a:moveTo>
                <a:lnTo>
                  <a:pt x="774" y="618"/>
                </a:lnTo>
                <a:lnTo>
                  <a:pt x="768" y="618"/>
                </a:lnTo>
                <a:close/>
                <a:moveTo>
                  <a:pt x="816" y="606"/>
                </a:moveTo>
                <a:lnTo>
                  <a:pt x="816" y="612"/>
                </a:lnTo>
                <a:lnTo>
                  <a:pt x="817" y="612"/>
                </a:lnTo>
                <a:lnTo>
                  <a:pt x="816" y="606"/>
                </a:lnTo>
                <a:close/>
                <a:moveTo>
                  <a:pt x="834" y="528"/>
                </a:moveTo>
                <a:lnTo>
                  <a:pt x="840" y="528"/>
                </a:lnTo>
                <a:lnTo>
                  <a:pt x="834" y="528"/>
                </a:lnTo>
                <a:close/>
                <a:moveTo>
                  <a:pt x="654" y="456"/>
                </a:moveTo>
                <a:lnTo>
                  <a:pt x="654" y="462"/>
                </a:lnTo>
                <a:lnTo>
                  <a:pt x="655" y="462"/>
                </a:lnTo>
                <a:lnTo>
                  <a:pt x="654" y="456"/>
                </a:lnTo>
                <a:close/>
                <a:moveTo>
                  <a:pt x="402" y="792"/>
                </a:moveTo>
                <a:lnTo>
                  <a:pt x="402" y="798"/>
                </a:lnTo>
                <a:lnTo>
                  <a:pt x="403" y="798"/>
                </a:lnTo>
                <a:lnTo>
                  <a:pt x="402" y="792"/>
                </a:lnTo>
                <a:close/>
                <a:moveTo>
                  <a:pt x="528" y="540"/>
                </a:moveTo>
                <a:lnTo>
                  <a:pt x="534" y="540"/>
                </a:lnTo>
                <a:lnTo>
                  <a:pt x="528" y="540"/>
                </a:lnTo>
                <a:close/>
                <a:moveTo>
                  <a:pt x="918" y="858"/>
                </a:moveTo>
                <a:lnTo>
                  <a:pt x="918" y="864"/>
                </a:lnTo>
                <a:lnTo>
                  <a:pt x="919" y="864"/>
                </a:lnTo>
                <a:lnTo>
                  <a:pt x="918" y="858"/>
                </a:lnTo>
                <a:close/>
                <a:moveTo>
                  <a:pt x="900" y="696"/>
                </a:moveTo>
                <a:lnTo>
                  <a:pt x="906" y="696"/>
                </a:lnTo>
                <a:lnTo>
                  <a:pt x="900" y="696"/>
                </a:lnTo>
                <a:close/>
                <a:moveTo>
                  <a:pt x="624" y="480"/>
                </a:moveTo>
                <a:lnTo>
                  <a:pt x="630" y="480"/>
                </a:lnTo>
                <a:lnTo>
                  <a:pt x="624" y="480"/>
                </a:lnTo>
                <a:close/>
                <a:moveTo>
                  <a:pt x="882" y="480"/>
                </a:moveTo>
                <a:lnTo>
                  <a:pt x="882" y="486"/>
                </a:lnTo>
                <a:lnTo>
                  <a:pt x="883" y="486"/>
                </a:lnTo>
                <a:lnTo>
                  <a:pt x="882" y="480"/>
                </a:lnTo>
                <a:close/>
                <a:moveTo>
                  <a:pt x="390" y="486"/>
                </a:moveTo>
                <a:lnTo>
                  <a:pt x="396" y="486"/>
                </a:lnTo>
                <a:lnTo>
                  <a:pt x="390" y="486"/>
                </a:lnTo>
                <a:close/>
                <a:moveTo>
                  <a:pt x="768" y="498"/>
                </a:moveTo>
                <a:lnTo>
                  <a:pt x="774" y="498"/>
                </a:lnTo>
                <a:lnTo>
                  <a:pt x="768" y="498"/>
                </a:lnTo>
                <a:close/>
                <a:moveTo>
                  <a:pt x="786" y="744"/>
                </a:moveTo>
                <a:lnTo>
                  <a:pt x="792" y="744"/>
                </a:lnTo>
                <a:lnTo>
                  <a:pt x="786" y="744"/>
                </a:lnTo>
                <a:close/>
                <a:moveTo>
                  <a:pt x="384" y="762"/>
                </a:moveTo>
                <a:lnTo>
                  <a:pt x="384" y="768"/>
                </a:lnTo>
                <a:lnTo>
                  <a:pt x="385" y="768"/>
                </a:lnTo>
                <a:lnTo>
                  <a:pt x="384" y="762"/>
                </a:lnTo>
                <a:close/>
                <a:moveTo>
                  <a:pt x="924" y="582"/>
                </a:moveTo>
                <a:lnTo>
                  <a:pt x="924" y="588"/>
                </a:lnTo>
                <a:lnTo>
                  <a:pt x="925" y="588"/>
                </a:lnTo>
                <a:lnTo>
                  <a:pt x="924" y="582"/>
                </a:lnTo>
                <a:close/>
                <a:moveTo>
                  <a:pt x="894" y="594"/>
                </a:moveTo>
                <a:lnTo>
                  <a:pt x="900" y="594"/>
                </a:lnTo>
                <a:lnTo>
                  <a:pt x="894" y="594"/>
                </a:lnTo>
                <a:close/>
                <a:moveTo>
                  <a:pt x="552" y="528"/>
                </a:moveTo>
                <a:lnTo>
                  <a:pt x="552" y="534"/>
                </a:lnTo>
                <a:lnTo>
                  <a:pt x="553" y="534"/>
                </a:lnTo>
                <a:lnTo>
                  <a:pt x="552" y="528"/>
                </a:lnTo>
                <a:close/>
                <a:moveTo>
                  <a:pt x="948" y="744"/>
                </a:moveTo>
                <a:lnTo>
                  <a:pt x="948" y="750"/>
                </a:lnTo>
                <a:lnTo>
                  <a:pt x="949" y="750"/>
                </a:lnTo>
                <a:lnTo>
                  <a:pt x="948" y="744"/>
                </a:lnTo>
                <a:close/>
                <a:moveTo>
                  <a:pt x="912" y="636"/>
                </a:moveTo>
                <a:lnTo>
                  <a:pt x="912" y="642"/>
                </a:lnTo>
                <a:lnTo>
                  <a:pt x="913" y="642"/>
                </a:lnTo>
                <a:lnTo>
                  <a:pt x="912" y="636"/>
                </a:lnTo>
                <a:close/>
                <a:moveTo>
                  <a:pt x="558" y="534"/>
                </a:moveTo>
                <a:lnTo>
                  <a:pt x="564" y="534"/>
                </a:lnTo>
                <a:lnTo>
                  <a:pt x="558" y="534"/>
                </a:lnTo>
                <a:close/>
                <a:moveTo>
                  <a:pt x="906" y="534"/>
                </a:moveTo>
                <a:lnTo>
                  <a:pt x="906" y="540"/>
                </a:lnTo>
                <a:lnTo>
                  <a:pt x="907" y="540"/>
                </a:lnTo>
                <a:lnTo>
                  <a:pt x="906" y="534"/>
                </a:lnTo>
                <a:close/>
                <a:moveTo>
                  <a:pt x="894" y="630"/>
                </a:moveTo>
                <a:lnTo>
                  <a:pt x="900" y="630"/>
                </a:lnTo>
                <a:lnTo>
                  <a:pt x="894" y="630"/>
                </a:lnTo>
                <a:close/>
                <a:moveTo>
                  <a:pt x="924" y="882"/>
                </a:moveTo>
                <a:lnTo>
                  <a:pt x="924" y="888"/>
                </a:lnTo>
                <a:lnTo>
                  <a:pt x="925" y="888"/>
                </a:lnTo>
                <a:lnTo>
                  <a:pt x="924" y="882"/>
                </a:lnTo>
                <a:close/>
                <a:moveTo>
                  <a:pt x="588" y="420"/>
                </a:moveTo>
                <a:lnTo>
                  <a:pt x="588" y="426"/>
                </a:lnTo>
                <a:lnTo>
                  <a:pt x="589" y="426"/>
                </a:lnTo>
                <a:lnTo>
                  <a:pt x="588" y="420"/>
                </a:lnTo>
                <a:close/>
                <a:moveTo>
                  <a:pt x="774" y="780"/>
                </a:moveTo>
                <a:lnTo>
                  <a:pt x="774" y="786"/>
                </a:lnTo>
                <a:lnTo>
                  <a:pt x="775" y="786"/>
                </a:lnTo>
                <a:lnTo>
                  <a:pt x="774" y="780"/>
                </a:lnTo>
                <a:close/>
                <a:moveTo>
                  <a:pt x="900" y="630"/>
                </a:moveTo>
                <a:lnTo>
                  <a:pt x="900" y="636"/>
                </a:lnTo>
                <a:lnTo>
                  <a:pt x="901" y="636"/>
                </a:lnTo>
                <a:lnTo>
                  <a:pt x="900" y="630"/>
                </a:lnTo>
                <a:close/>
                <a:moveTo>
                  <a:pt x="954" y="816"/>
                </a:moveTo>
                <a:lnTo>
                  <a:pt x="954" y="822"/>
                </a:lnTo>
                <a:lnTo>
                  <a:pt x="955" y="822"/>
                </a:lnTo>
                <a:lnTo>
                  <a:pt x="954" y="816"/>
                </a:lnTo>
                <a:close/>
                <a:moveTo>
                  <a:pt x="900" y="582"/>
                </a:moveTo>
                <a:lnTo>
                  <a:pt x="906" y="582"/>
                </a:lnTo>
                <a:lnTo>
                  <a:pt x="900" y="582"/>
                </a:lnTo>
                <a:close/>
                <a:moveTo>
                  <a:pt x="756" y="864"/>
                </a:moveTo>
                <a:lnTo>
                  <a:pt x="762" y="864"/>
                </a:lnTo>
                <a:lnTo>
                  <a:pt x="756" y="864"/>
                </a:lnTo>
                <a:close/>
                <a:moveTo>
                  <a:pt x="984" y="828"/>
                </a:moveTo>
                <a:lnTo>
                  <a:pt x="990" y="828"/>
                </a:lnTo>
                <a:lnTo>
                  <a:pt x="984" y="828"/>
                </a:lnTo>
                <a:close/>
                <a:moveTo>
                  <a:pt x="408" y="810"/>
                </a:moveTo>
                <a:lnTo>
                  <a:pt x="414" y="810"/>
                </a:lnTo>
                <a:lnTo>
                  <a:pt x="408" y="810"/>
                </a:lnTo>
                <a:close/>
                <a:moveTo>
                  <a:pt x="516" y="540"/>
                </a:moveTo>
                <a:lnTo>
                  <a:pt x="522" y="540"/>
                </a:lnTo>
                <a:lnTo>
                  <a:pt x="516" y="540"/>
                </a:lnTo>
                <a:close/>
                <a:moveTo>
                  <a:pt x="642" y="528"/>
                </a:moveTo>
                <a:lnTo>
                  <a:pt x="642" y="534"/>
                </a:lnTo>
                <a:lnTo>
                  <a:pt x="643" y="534"/>
                </a:lnTo>
                <a:lnTo>
                  <a:pt x="642" y="528"/>
                </a:lnTo>
                <a:close/>
                <a:moveTo>
                  <a:pt x="774" y="870"/>
                </a:moveTo>
                <a:lnTo>
                  <a:pt x="780" y="870"/>
                </a:lnTo>
                <a:lnTo>
                  <a:pt x="774" y="870"/>
                </a:lnTo>
                <a:close/>
                <a:moveTo>
                  <a:pt x="852" y="648"/>
                </a:moveTo>
                <a:lnTo>
                  <a:pt x="852" y="654"/>
                </a:lnTo>
                <a:lnTo>
                  <a:pt x="853" y="654"/>
                </a:lnTo>
                <a:lnTo>
                  <a:pt x="852" y="648"/>
                </a:lnTo>
                <a:close/>
                <a:moveTo>
                  <a:pt x="708" y="498"/>
                </a:moveTo>
                <a:lnTo>
                  <a:pt x="708" y="504"/>
                </a:lnTo>
                <a:lnTo>
                  <a:pt x="709" y="504"/>
                </a:lnTo>
                <a:lnTo>
                  <a:pt x="708" y="498"/>
                </a:lnTo>
                <a:close/>
                <a:moveTo>
                  <a:pt x="894" y="648"/>
                </a:moveTo>
                <a:lnTo>
                  <a:pt x="900" y="648"/>
                </a:lnTo>
                <a:lnTo>
                  <a:pt x="900" y="654"/>
                </a:lnTo>
                <a:lnTo>
                  <a:pt x="894" y="654"/>
                </a:lnTo>
                <a:lnTo>
                  <a:pt x="894" y="648"/>
                </a:lnTo>
                <a:close/>
                <a:moveTo>
                  <a:pt x="792" y="720"/>
                </a:moveTo>
                <a:lnTo>
                  <a:pt x="792" y="726"/>
                </a:lnTo>
                <a:lnTo>
                  <a:pt x="793" y="726"/>
                </a:lnTo>
                <a:lnTo>
                  <a:pt x="792" y="720"/>
                </a:lnTo>
                <a:close/>
                <a:moveTo>
                  <a:pt x="756" y="864"/>
                </a:moveTo>
                <a:lnTo>
                  <a:pt x="762" y="864"/>
                </a:lnTo>
                <a:lnTo>
                  <a:pt x="756" y="864"/>
                </a:lnTo>
                <a:close/>
                <a:moveTo>
                  <a:pt x="612" y="480"/>
                </a:moveTo>
                <a:lnTo>
                  <a:pt x="612" y="486"/>
                </a:lnTo>
                <a:lnTo>
                  <a:pt x="613" y="486"/>
                </a:lnTo>
                <a:lnTo>
                  <a:pt x="612" y="480"/>
                </a:lnTo>
                <a:close/>
                <a:moveTo>
                  <a:pt x="708" y="498"/>
                </a:moveTo>
                <a:lnTo>
                  <a:pt x="708" y="504"/>
                </a:lnTo>
                <a:lnTo>
                  <a:pt x="709" y="504"/>
                </a:lnTo>
                <a:lnTo>
                  <a:pt x="708" y="498"/>
                </a:lnTo>
                <a:close/>
                <a:moveTo>
                  <a:pt x="708" y="510"/>
                </a:moveTo>
                <a:lnTo>
                  <a:pt x="708" y="516"/>
                </a:lnTo>
                <a:lnTo>
                  <a:pt x="709" y="516"/>
                </a:lnTo>
                <a:lnTo>
                  <a:pt x="708" y="510"/>
                </a:lnTo>
                <a:close/>
                <a:moveTo>
                  <a:pt x="678" y="420"/>
                </a:moveTo>
                <a:lnTo>
                  <a:pt x="678" y="426"/>
                </a:lnTo>
                <a:lnTo>
                  <a:pt x="679" y="426"/>
                </a:lnTo>
                <a:lnTo>
                  <a:pt x="678" y="420"/>
                </a:lnTo>
                <a:close/>
                <a:moveTo>
                  <a:pt x="828" y="606"/>
                </a:moveTo>
                <a:lnTo>
                  <a:pt x="834" y="606"/>
                </a:lnTo>
                <a:lnTo>
                  <a:pt x="828" y="606"/>
                </a:lnTo>
                <a:close/>
                <a:moveTo>
                  <a:pt x="354" y="498"/>
                </a:moveTo>
                <a:lnTo>
                  <a:pt x="360" y="498"/>
                </a:lnTo>
                <a:lnTo>
                  <a:pt x="354" y="498"/>
                </a:lnTo>
                <a:close/>
                <a:moveTo>
                  <a:pt x="912" y="858"/>
                </a:moveTo>
                <a:lnTo>
                  <a:pt x="912" y="864"/>
                </a:lnTo>
                <a:lnTo>
                  <a:pt x="913" y="864"/>
                </a:lnTo>
                <a:lnTo>
                  <a:pt x="912" y="858"/>
                </a:lnTo>
                <a:close/>
                <a:moveTo>
                  <a:pt x="780" y="870"/>
                </a:moveTo>
                <a:lnTo>
                  <a:pt x="786" y="870"/>
                </a:lnTo>
                <a:lnTo>
                  <a:pt x="780" y="870"/>
                </a:lnTo>
                <a:close/>
                <a:moveTo>
                  <a:pt x="840" y="612"/>
                </a:moveTo>
                <a:lnTo>
                  <a:pt x="846" y="612"/>
                </a:lnTo>
                <a:lnTo>
                  <a:pt x="840" y="612"/>
                </a:lnTo>
                <a:close/>
                <a:moveTo>
                  <a:pt x="834" y="606"/>
                </a:moveTo>
                <a:lnTo>
                  <a:pt x="840" y="606"/>
                </a:lnTo>
                <a:lnTo>
                  <a:pt x="834" y="606"/>
                </a:lnTo>
                <a:close/>
                <a:moveTo>
                  <a:pt x="654" y="462"/>
                </a:moveTo>
                <a:lnTo>
                  <a:pt x="660" y="462"/>
                </a:lnTo>
                <a:lnTo>
                  <a:pt x="654" y="462"/>
                </a:lnTo>
                <a:close/>
                <a:moveTo>
                  <a:pt x="750" y="492"/>
                </a:moveTo>
                <a:lnTo>
                  <a:pt x="756" y="492"/>
                </a:lnTo>
                <a:lnTo>
                  <a:pt x="750" y="492"/>
                </a:lnTo>
                <a:close/>
                <a:moveTo>
                  <a:pt x="804" y="672"/>
                </a:moveTo>
                <a:lnTo>
                  <a:pt x="810" y="672"/>
                </a:lnTo>
                <a:lnTo>
                  <a:pt x="804" y="672"/>
                </a:lnTo>
                <a:close/>
                <a:moveTo>
                  <a:pt x="540" y="522"/>
                </a:moveTo>
                <a:lnTo>
                  <a:pt x="546" y="522"/>
                </a:lnTo>
                <a:lnTo>
                  <a:pt x="540" y="522"/>
                </a:lnTo>
                <a:close/>
                <a:moveTo>
                  <a:pt x="570" y="558"/>
                </a:moveTo>
                <a:lnTo>
                  <a:pt x="570" y="564"/>
                </a:lnTo>
                <a:lnTo>
                  <a:pt x="571" y="564"/>
                </a:lnTo>
                <a:lnTo>
                  <a:pt x="570" y="558"/>
                </a:lnTo>
                <a:close/>
                <a:moveTo>
                  <a:pt x="900" y="648"/>
                </a:moveTo>
                <a:lnTo>
                  <a:pt x="906" y="648"/>
                </a:lnTo>
                <a:lnTo>
                  <a:pt x="900" y="648"/>
                </a:lnTo>
                <a:close/>
                <a:moveTo>
                  <a:pt x="426" y="834"/>
                </a:moveTo>
                <a:lnTo>
                  <a:pt x="432" y="834"/>
                </a:lnTo>
                <a:lnTo>
                  <a:pt x="426" y="834"/>
                </a:lnTo>
                <a:close/>
                <a:moveTo>
                  <a:pt x="636" y="534"/>
                </a:moveTo>
                <a:lnTo>
                  <a:pt x="642" y="534"/>
                </a:lnTo>
                <a:lnTo>
                  <a:pt x="636" y="534"/>
                </a:lnTo>
                <a:close/>
                <a:moveTo>
                  <a:pt x="870" y="636"/>
                </a:moveTo>
                <a:lnTo>
                  <a:pt x="876" y="636"/>
                </a:lnTo>
                <a:lnTo>
                  <a:pt x="870" y="636"/>
                </a:lnTo>
                <a:close/>
                <a:moveTo>
                  <a:pt x="954" y="750"/>
                </a:moveTo>
                <a:lnTo>
                  <a:pt x="954" y="756"/>
                </a:lnTo>
                <a:lnTo>
                  <a:pt x="955" y="756"/>
                </a:lnTo>
                <a:lnTo>
                  <a:pt x="954" y="750"/>
                </a:lnTo>
                <a:close/>
                <a:moveTo>
                  <a:pt x="894" y="702"/>
                </a:moveTo>
                <a:lnTo>
                  <a:pt x="894" y="708"/>
                </a:lnTo>
                <a:lnTo>
                  <a:pt x="895" y="708"/>
                </a:lnTo>
                <a:lnTo>
                  <a:pt x="894" y="702"/>
                </a:lnTo>
                <a:close/>
                <a:moveTo>
                  <a:pt x="636" y="528"/>
                </a:moveTo>
                <a:lnTo>
                  <a:pt x="642" y="528"/>
                </a:lnTo>
                <a:lnTo>
                  <a:pt x="636" y="528"/>
                </a:lnTo>
                <a:close/>
                <a:moveTo>
                  <a:pt x="822" y="606"/>
                </a:moveTo>
                <a:lnTo>
                  <a:pt x="822" y="612"/>
                </a:lnTo>
                <a:lnTo>
                  <a:pt x="823" y="612"/>
                </a:lnTo>
                <a:lnTo>
                  <a:pt x="822" y="606"/>
                </a:lnTo>
                <a:close/>
                <a:moveTo>
                  <a:pt x="900" y="696"/>
                </a:moveTo>
                <a:lnTo>
                  <a:pt x="906" y="696"/>
                </a:lnTo>
                <a:lnTo>
                  <a:pt x="900" y="696"/>
                </a:lnTo>
                <a:close/>
                <a:moveTo>
                  <a:pt x="978" y="792"/>
                </a:moveTo>
                <a:lnTo>
                  <a:pt x="984" y="792"/>
                </a:lnTo>
                <a:lnTo>
                  <a:pt x="978" y="792"/>
                </a:lnTo>
                <a:close/>
                <a:moveTo>
                  <a:pt x="390" y="486"/>
                </a:moveTo>
                <a:lnTo>
                  <a:pt x="390" y="492"/>
                </a:lnTo>
                <a:lnTo>
                  <a:pt x="391" y="492"/>
                </a:lnTo>
                <a:lnTo>
                  <a:pt x="390" y="486"/>
                </a:lnTo>
                <a:close/>
                <a:moveTo>
                  <a:pt x="804" y="732"/>
                </a:moveTo>
                <a:lnTo>
                  <a:pt x="804" y="738"/>
                </a:lnTo>
                <a:lnTo>
                  <a:pt x="805" y="738"/>
                </a:lnTo>
                <a:lnTo>
                  <a:pt x="804" y="732"/>
                </a:lnTo>
                <a:close/>
                <a:moveTo>
                  <a:pt x="894" y="576"/>
                </a:moveTo>
                <a:lnTo>
                  <a:pt x="894" y="582"/>
                </a:lnTo>
                <a:lnTo>
                  <a:pt x="895" y="582"/>
                </a:lnTo>
                <a:lnTo>
                  <a:pt x="894" y="576"/>
                </a:lnTo>
                <a:close/>
                <a:moveTo>
                  <a:pt x="684" y="648"/>
                </a:moveTo>
                <a:lnTo>
                  <a:pt x="690" y="648"/>
                </a:lnTo>
                <a:lnTo>
                  <a:pt x="684" y="648"/>
                </a:lnTo>
                <a:close/>
                <a:moveTo>
                  <a:pt x="702" y="498"/>
                </a:moveTo>
                <a:lnTo>
                  <a:pt x="702" y="504"/>
                </a:lnTo>
                <a:lnTo>
                  <a:pt x="703" y="504"/>
                </a:lnTo>
                <a:lnTo>
                  <a:pt x="702" y="498"/>
                </a:lnTo>
                <a:close/>
                <a:moveTo>
                  <a:pt x="582" y="510"/>
                </a:moveTo>
                <a:lnTo>
                  <a:pt x="582" y="516"/>
                </a:lnTo>
                <a:lnTo>
                  <a:pt x="583" y="516"/>
                </a:lnTo>
                <a:lnTo>
                  <a:pt x="582" y="510"/>
                </a:lnTo>
                <a:close/>
                <a:moveTo>
                  <a:pt x="786" y="690"/>
                </a:moveTo>
                <a:lnTo>
                  <a:pt x="786" y="696"/>
                </a:lnTo>
                <a:lnTo>
                  <a:pt x="787" y="696"/>
                </a:lnTo>
                <a:lnTo>
                  <a:pt x="786" y="690"/>
                </a:lnTo>
                <a:close/>
                <a:moveTo>
                  <a:pt x="516" y="540"/>
                </a:moveTo>
                <a:lnTo>
                  <a:pt x="522" y="540"/>
                </a:lnTo>
                <a:lnTo>
                  <a:pt x="516" y="540"/>
                </a:lnTo>
                <a:close/>
                <a:moveTo>
                  <a:pt x="672" y="690"/>
                </a:moveTo>
                <a:lnTo>
                  <a:pt x="672" y="696"/>
                </a:lnTo>
                <a:lnTo>
                  <a:pt x="673" y="696"/>
                </a:lnTo>
                <a:lnTo>
                  <a:pt x="672" y="690"/>
                </a:lnTo>
                <a:close/>
                <a:moveTo>
                  <a:pt x="882" y="624"/>
                </a:moveTo>
                <a:lnTo>
                  <a:pt x="888" y="624"/>
                </a:lnTo>
                <a:lnTo>
                  <a:pt x="882" y="624"/>
                </a:lnTo>
                <a:close/>
                <a:moveTo>
                  <a:pt x="768" y="252"/>
                </a:moveTo>
                <a:lnTo>
                  <a:pt x="768" y="258"/>
                </a:lnTo>
                <a:lnTo>
                  <a:pt x="769" y="258"/>
                </a:lnTo>
                <a:lnTo>
                  <a:pt x="768" y="252"/>
                </a:lnTo>
                <a:close/>
                <a:moveTo>
                  <a:pt x="852" y="624"/>
                </a:moveTo>
                <a:lnTo>
                  <a:pt x="858" y="624"/>
                </a:lnTo>
                <a:lnTo>
                  <a:pt x="852" y="624"/>
                </a:lnTo>
                <a:close/>
                <a:moveTo>
                  <a:pt x="732" y="486"/>
                </a:moveTo>
                <a:lnTo>
                  <a:pt x="738" y="486"/>
                </a:lnTo>
                <a:lnTo>
                  <a:pt x="732" y="486"/>
                </a:lnTo>
                <a:close/>
                <a:moveTo>
                  <a:pt x="894" y="570"/>
                </a:moveTo>
                <a:lnTo>
                  <a:pt x="894" y="576"/>
                </a:lnTo>
                <a:lnTo>
                  <a:pt x="895" y="576"/>
                </a:lnTo>
                <a:lnTo>
                  <a:pt x="894" y="570"/>
                </a:lnTo>
                <a:close/>
                <a:moveTo>
                  <a:pt x="708" y="306"/>
                </a:moveTo>
                <a:lnTo>
                  <a:pt x="708" y="312"/>
                </a:lnTo>
                <a:lnTo>
                  <a:pt x="709" y="312"/>
                </a:lnTo>
                <a:lnTo>
                  <a:pt x="708" y="306"/>
                </a:lnTo>
                <a:close/>
                <a:moveTo>
                  <a:pt x="786" y="906"/>
                </a:moveTo>
                <a:lnTo>
                  <a:pt x="792" y="906"/>
                </a:lnTo>
                <a:lnTo>
                  <a:pt x="786" y="906"/>
                </a:lnTo>
                <a:close/>
                <a:moveTo>
                  <a:pt x="750" y="462"/>
                </a:moveTo>
                <a:lnTo>
                  <a:pt x="750" y="468"/>
                </a:lnTo>
                <a:lnTo>
                  <a:pt x="751" y="468"/>
                </a:lnTo>
                <a:lnTo>
                  <a:pt x="750" y="462"/>
                </a:lnTo>
                <a:close/>
                <a:moveTo>
                  <a:pt x="912" y="624"/>
                </a:moveTo>
                <a:lnTo>
                  <a:pt x="912" y="630"/>
                </a:lnTo>
                <a:lnTo>
                  <a:pt x="913" y="630"/>
                </a:lnTo>
                <a:lnTo>
                  <a:pt x="912" y="624"/>
                </a:lnTo>
                <a:close/>
                <a:moveTo>
                  <a:pt x="714" y="846"/>
                </a:moveTo>
                <a:lnTo>
                  <a:pt x="720" y="846"/>
                </a:lnTo>
                <a:lnTo>
                  <a:pt x="714" y="846"/>
                </a:lnTo>
                <a:close/>
                <a:moveTo>
                  <a:pt x="894" y="588"/>
                </a:moveTo>
                <a:lnTo>
                  <a:pt x="894" y="594"/>
                </a:lnTo>
                <a:lnTo>
                  <a:pt x="895" y="594"/>
                </a:lnTo>
                <a:lnTo>
                  <a:pt x="894" y="588"/>
                </a:lnTo>
                <a:close/>
                <a:moveTo>
                  <a:pt x="1002" y="834"/>
                </a:moveTo>
                <a:lnTo>
                  <a:pt x="1002" y="840"/>
                </a:lnTo>
                <a:lnTo>
                  <a:pt x="1003" y="840"/>
                </a:lnTo>
                <a:lnTo>
                  <a:pt x="1002" y="834"/>
                </a:lnTo>
                <a:close/>
                <a:moveTo>
                  <a:pt x="750" y="570"/>
                </a:moveTo>
                <a:lnTo>
                  <a:pt x="750" y="576"/>
                </a:lnTo>
                <a:lnTo>
                  <a:pt x="751" y="576"/>
                </a:lnTo>
                <a:lnTo>
                  <a:pt x="750" y="570"/>
                </a:lnTo>
                <a:close/>
                <a:moveTo>
                  <a:pt x="804" y="486"/>
                </a:moveTo>
                <a:lnTo>
                  <a:pt x="810" y="486"/>
                </a:lnTo>
                <a:lnTo>
                  <a:pt x="804" y="486"/>
                </a:lnTo>
                <a:close/>
                <a:moveTo>
                  <a:pt x="882" y="486"/>
                </a:moveTo>
                <a:lnTo>
                  <a:pt x="888" y="486"/>
                </a:lnTo>
                <a:lnTo>
                  <a:pt x="882" y="486"/>
                </a:lnTo>
                <a:close/>
                <a:moveTo>
                  <a:pt x="996" y="840"/>
                </a:moveTo>
                <a:lnTo>
                  <a:pt x="1002" y="840"/>
                </a:lnTo>
                <a:lnTo>
                  <a:pt x="996" y="840"/>
                </a:lnTo>
                <a:close/>
                <a:moveTo>
                  <a:pt x="798" y="702"/>
                </a:moveTo>
                <a:lnTo>
                  <a:pt x="804" y="702"/>
                </a:lnTo>
                <a:lnTo>
                  <a:pt x="798" y="702"/>
                </a:lnTo>
                <a:close/>
                <a:moveTo>
                  <a:pt x="534" y="432"/>
                </a:moveTo>
                <a:lnTo>
                  <a:pt x="540" y="432"/>
                </a:lnTo>
                <a:lnTo>
                  <a:pt x="534" y="432"/>
                </a:lnTo>
                <a:close/>
                <a:moveTo>
                  <a:pt x="840" y="612"/>
                </a:moveTo>
                <a:lnTo>
                  <a:pt x="846" y="612"/>
                </a:lnTo>
                <a:lnTo>
                  <a:pt x="840" y="612"/>
                </a:lnTo>
                <a:close/>
                <a:moveTo>
                  <a:pt x="768" y="870"/>
                </a:moveTo>
                <a:lnTo>
                  <a:pt x="774" y="870"/>
                </a:lnTo>
                <a:lnTo>
                  <a:pt x="768" y="870"/>
                </a:lnTo>
                <a:close/>
                <a:moveTo>
                  <a:pt x="738" y="594"/>
                </a:moveTo>
                <a:lnTo>
                  <a:pt x="738" y="600"/>
                </a:lnTo>
                <a:lnTo>
                  <a:pt x="739" y="600"/>
                </a:lnTo>
                <a:lnTo>
                  <a:pt x="738" y="594"/>
                </a:lnTo>
                <a:close/>
                <a:moveTo>
                  <a:pt x="624" y="540"/>
                </a:moveTo>
                <a:lnTo>
                  <a:pt x="630" y="540"/>
                </a:lnTo>
                <a:lnTo>
                  <a:pt x="624" y="540"/>
                </a:lnTo>
                <a:close/>
                <a:moveTo>
                  <a:pt x="906" y="630"/>
                </a:moveTo>
                <a:lnTo>
                  <a:pt x="912" y="630"/>
                </a:lnTo>
                <a:lnTo>
                  <a:pt x="912" y="636"/>
                </a:lnTo>
                <a:lnTo>
                  <a:pt x="906" y="636"/>
                </a:lnTo>
                <a:lnTo>
                  <a:pt x="906" y="630"/>
                </a:lnTo>
                <a:close/>
                <a:moveTo>
                  <a:pt x="888" y="576"/>
                </a:moveTo>
                <a:lnTo>
                  <a:pt x="888" y="582"/>
                </a:lnTo>
                <a:lnTo>
                  <a:pt x="889" y="582"/>
                </a:lnTo>
                <a:lnTo>
                  <a:pt x="888" y="576"/>
                </a:lnTo>
                <a:close/>
                <a:moveTo>
                  <a:pt x="432" y="816"/>
                </a:moveTo>
                <a:lnTo>
                  <a:pt x="432" y="822"/>
                </a:lnTo>
                <a:lnTo>
                  <a:pt x="433" y="822"/>
                </a:lnTo>
                <a:lnTo>
                  <a:pt x="432" y="816"/>
                </a:lnTo>
                <a:close/>
                <a:moveTo>
                  <a:pt x="510" y="474"/>
                </a:moveTo>
                <a:lnTo>
                  <a:pt x="510" y="480"/>
                </a:lnTo>
                <a:lnTo>
                  <a:pt x="511" y="480"/>
                </a:lnTo>
                <a:lnTo>
                  <a:pt x="510" y="474"/>
                </a:lnTo>
                <a:close/>
                <a:moveTo>
                  <a:pt x="594" y="528"/>
                </a:moveTo>
                <a:lnTo>
                  <a:pt x="594" y="534"/>
                </a:lnTo>
                <a:lnTo>
                  <a:pt x="595" y="534"/>
                </a:lnTo>
                <a:lnTo>
                  <a:pt x="594" y="528"/>
                </a:lnTo>
                <a:close/>
                <a:moveTo>
                  <a:pt x="744" y="462"/>
                </a:moveTo>
                <a:lnTo>
                  <a:pt x="750" y="462"/>
                </a:lnTo>
                <a:lnTo>
                  <a:pt x="744" y="462"/>
                </a:lnTo>
                <a:close/>
                <a:moveTo>
                  <a:pt x="936" y="738"/>
                </a:moveTo>
                <a:lnTo>
                  <a:pt x="942" y="738"/>
                </a:lnTo>
                <a:lnTo>
                  <a:pt x="936" y="738"/>
                </a:lnTo>
                <a:close/>
                <a:moveTo>
                  <a:pt x="888" y="570"/>
                </a:moveTo>
                <a:lnTo>
                  <a:pt x="894" y="570"/>
                </a:lnTo>
                <a:lnTo>
                  <a:pt x="888" y="570"/>
                </a:lnTo>
                <a:close/>
                <a:moveTo>
                  <a:pt x="558" y="528"/>
                </a:moveTo>
                <a:lnTo>
                  <a:pt x="558" y="534"/>
                </a:lnTo>
                <a:lnTo>
                  <a:pt x="559" y="534"/>
                </a:lnTo>
                <a:lnTo>
                  <a:pt x="558" y="528"/>
                </a:lnTo>
                <a:close/>
                <a:moveTo>
                  <a:pt x="738" y="432"/>
                </a:moveTo>
                <a:lnTo>
                  <a:pt x="744" y="432"/>
                </a:lnTo>
                <a:lnTo>
                  <a:pt x="738" y="432"/>
                </a:lnTo>
                <a:close/>
                <a:moveTo>
                  <a:pt x="912" y="852"/>
                </a:moveTo>
                <a:lnTo>
                  <a:pt x="912" y="858"/>
                </a:lnTo>
                <a:lnTo>
                  <a:pt x="913" y="858"/>
                </a:lnTo>
                <a:lnTo>
                  <a:pt x="912" y="852"/>
                </a:lnTo>
                <a:close/>
                <a:moveTo>
                  <a:pt x="714" y="612"/>
                </a:moveTo>
                <a:lnTo>
                  <a:pt x="714" y="618"/>
                </a:lnTo>
                <a:lnTo>
                  <a:pt x="715" y="618"/>
                </a:lnTo>
                <a:lnTo>
                  <a:pt x="714" y="612"/>
                </a:lnTo>
                <a:close/>
                <a:moveTo>
                  <a:pt x="432" y="834"/>
                </a:moveTo>
                <a:lnTo>
                  <a:pt x="432" y="840"/>
                </a:lnTo>
                <a:lnTo>
                  <a:pt x="433" y="840"/>
                </a:lnTo>
                <a:lnTo>
                  <a:pt x="432" y="834"/>
                </a:lnTo>
                <a:close/>
                <a:moveTo>
                  <a:pt x="792" y="762"/>
                </a:moveTo>
                <a:lnTo>
                  <a:pt x="792" y="768"/>
                </a:lnTo>
                <a:lnTo>
                  <a:pt x="793" y="768"/>
                </a:lnTo>
                <a:lnTo>
                  <a:pt x="792" y="762"/>
                </a:lnTo>
                <a:close/>
                <a:moveTo>
                  <a:pt x="948" y="750"/>
                </a:moveTo>
                <a:lnTo>
                  <a:pt x="954" y="750"/>
                </a:lnTo>
                <a:lnTo>
                  <a:pt x="948" y="750"/>
                </a:lnTo>
                <a:close/>
                <a:moveTo>
                  <a:pt x="834" y="522"/>
                </a:moveTo>
                <a:lnTo>
                  <a:pt x="834" y="528"/>
                </a:lnTo>
                <a:lnTo>
                  <a:pt x="835" y="528"/>
                </a:lnTo>
                <a:lnTo>
                  <a:pt x="834" y="522"/>
                </a:lnTo>
                <a:close/>
                <a:moveTo>
                  <a:pt x="384" y="498"/>
                </a:moveTo>
                <a:lnTo>
                  <a:pt x="390" y="498"/>
                </a:lnTo>
                <a:lnTo>
                  <a:pt x="384" y="498"/>
                </a:lnTo>
                <a:close/>
                <a:moveTo>
                  <a:pt x="384" y="486"/>
                </a:moveTo>
                <a:lnTo>
                  <a:pt x="384" y="492"/>
                </a:lnTo>
                <a:lnTo>
                  <a:pt x="385" y="492"/>
                </a:lnTo>
                <a:lnTo>
                  <a:pt x="384" y="486"/>
                </a:lnTo>
                <a:close/>
                <a:moveTo>
                  <a:pt x="582" y="402"/>
                </a:moveTo>
                <a:lnTo>
                  <a:pt x="582" y="408"/>
                </a:lnTo>
                <a:lnTo>
                  <a:pt x="583" y="408"/>
                </a:lnTo>
                <a:lnTo>
                  <a:pt x="582" y="402"/>
                </a:lnTo>
                <a:close/>
                <a:moveTo>
                  <a:pt x="882" y="624"/>
                </a:moveTo>
                <a:lnTo>
                  <a:pt x="888" y="624"/>
                </a:lnTo>
                <a:lnTo>
                  <a:pt x="882" y="624"/>
                </a:lnTo>
                <a:close/>
                <a:moveTo>
                  <a:pt x="708" y="522"/>
                </a:moveTo>
                <a:lnTo>
                  <a:pt x="708" y="528"/>
                </a:lnTo>
                <a:lnTo>
                  <a:pt x="709" y="528"/>
                </a:lnTo>
                <a:lnTo>
                  <a:pt x="708" y="522"/>
                </a:lnTo>
                <a:close/>
                <a:moveTo>
                  <a:pt x="636" y="516"/>
                </a:moveTo>
                <a:lnTo>
                  <a:pt x="642" y="516"/>
                </a:lnTo>
                <a:lnTo>
                  <a:pt x="636" y="516"/>
                </a:lnTo>
                <a:close/>
                <a:moveTo>
                  <a:pt x="624" y="474"/>
                </a:moveTo>
                <a:lnTo>
                  <a:pt x="630" y="474"/>
                </a:lnTo>
                <a:lnTo>
                  <a:pt x="624" y="474"/>
                </a:lnTo>
                <a:close/>
                <a:moveTo>
                  <a:pt x="708" y="522"/>
                </a:moveTo>
                <a:lnTo>
                  <a:pt x="714" y="522"/>
                </a:lnTo>
                <a:lnTo>
                  <a:pt x="708" y="522"/>
                </a:lnTo>
                <a:close/>
                <a:moveTo>
                  <a:pt x="948" y="744"/>
                </a:moveTo>
                <a:lnTo>
                  <a:pt x="948" y="750"/>
                </a:lnTo>
                <a:lnTo>
                  <a:pt x="949" y="750"/>
                </a:lnTo>
                <a:lnTo>
                  <a:pt x="948" y="744"/>
                </a:lnTo>
                <a:close/>
                <a:moveTo>
                  <a:pt x="582" y="414"/>
                </a:moveTo>
                <a:lnTo>
                  <a:pt x="588" y="414"/>
                </a:lnTo>
                <a:lnTo>
                  <a:pt x="582" y="414"/>
                </a:lnTo>
                <a:close/>
                <a:moveTo>
                  <a:pt x="420" y="810"/>
                </a:moveTo>
                <a:lnTo>
                  <a:pt x="420" y="816"/>
                </a:lnTo>
                <a:lnTo>
                  <a:pt x="421" y="816"/>
                </a:lnTo>
                <a:lnTo>
                  <a:pt x="420" y="810"/>
                </a:lnTo>
                <a:close/>
                <a:moveTo>
                  <a:pt x="732" y="594"/>
                </a:moveTo>
                <a:lnTo>
                  <a:pt x="738" y="594"/>
                </a:lnTo>
                <a:lnTo>
                  <a:pt x="732" y="594"/>
                </a:lnTo>
                <a:close/>
                <a:moveTo>
                  <a:pt x="768" y="504"/>
                </a:moveTo>
                <a:lnTo>
                  <a:pt x="774" y="504"/>
                </a:lnTo>
                <a:lnTo>
                  <a:pt x="768" y="504"/>
                </a:lnTo>
                <a:close/>
                <a:moveTo>
                  <a:pt x="588" y="414"/>
                </a:moveTo>
                <a:lnTo>
                  <a:pt x="588" y="420"/>
                </a:lnTo>
                <a:lnTo>
                  <a:pt x="589" y="420"/>
                </a:lnTo>
                <a:lnTo>
                  <a:pt x="588" y="414"/>
                </a:lnTo>
                <a:close/>
                <a:moveTo>
                  <a:pt x="912" y="606"/>
                </a:moveTo>
                <a:lnTo>
                  <a:pt x="912" y="612"/>
                </a:lnTo>
                <a:lnTo>
                  <a:pt x="913" y="612"/>
                </a:lnTo>
                <a:lnTo>
                  <a:pt x="912" y="606"/>
                </a:lnTo>
                <a:close/>
                <a:moveTo>
                  <a:pt x="678" y="618"/>
                </a:moveTo>
                <a:lnTo>
                  <a:pt x="684" y="618"/>
                </a:lnTo>
                <a:lnTo>
                  <a:pt x="678" y="618"/>
                </a:lnTo>
                <a:close/>
                <a:moveTo>
                  <a:pt x="822" y="606"/>
                </a:moveTo>
                <a:lnTo>
                  <a:pt x="828" y="606"/>
                </a:lnTo>
                <a:lnTo>
                  <a:pt x="822" y="606"/>
                </a:lnTo>
                <a:close/>
                <a:moveTo>
                  <a:pt x="942" y="738"/>
                </a:moveTo>
                <a:lnTo>
                  <a:pt x="942" y="744"/>
                </a:lnTo>
                <a:lnTo>
                  <a:pt x="943" y="744"/>
                </a:lnTo>
                <a:lnTo>
                  <a:pt x="942" y="738"/>
                </a:lnTo>
                <a:close/>
                <a:moveTo>
                  <a:pt x="384" y="762"/>
                </a:moveTo>
                <a:lnTo>
                  <a:pt x="384" y="768"/>
                </a:lnTo>
                <a:lnTo>
                  <a:pt x="385" y="768"/>
                </a:lnTo>
                <a:lnTo>
                  <a:pt x="384" y="762"/>
                </a:lnTo>
                <a:close/>
                <a:moveTo>
                  <a:pt x="486" y="474"/>
                </a:moveTo>
                <a:lnTo>
                  <a:pt x="492" y="474"/>
                </a:lnTo>
                <a:lnTo>
                  <a:pt x="486" y="474"/>
                </a:lnTo>
                <a:close/>
                <a:moveTo>
                  <a:pt x="876" y="690"/>
                </a:moveTo>
                <a:lnTo>
                  <a:pt x="876" y="696"/>
                </a:lnTo>
                <a:lnTo>
                  <a:pt x="877" y="696"/>
                </a:lnTo>
                <a:lnTo>
                  <a:pt x="876" y="690"/>
                </a:lnTo>
                <a:close/>
                <a:moveTo>
                  <a:pt x="786" y="882"/>
                </a:moveTo>
                <a:lnTo>
                  <a:pt x="792" y="882"/>
                </a:lnTo>
                <a:lnTo>
                  <a:pt x="786" y="882"/>
                </a:lnTo>
                <a:close/>
                <a:moveTo>
                  <a:pt x="402" y="786"/>
                </a:moveTo>
                <a:lnTo>
                  <a:pt x="402" y="792"/>
                </a:lnTo>
                <a:lnTo>
                  <a:pt x="403" y="792"/>
                </a:lnTo>
                <a:lnTo>
                  <a:pt x="402" y="786"/>
                </a:lnTo>
                <a:close/>
                <a:moveTo>
                  <a:pt x="792" y="738"/>
                </a:moveTo>
                <a:lnTo>
                  <a:pt x="792" y="744"/>
                </a:lnTo>
                <a:lnTo>
                  <a:pt x="793" y="744"/>
                </a:lnTo>
                <a:lnTo>
                  <a:pt x="792" y="738"/>
                </a:lnTo>
                <a:close/>
                <a:moveTo>
                  <a:pt x="822" y="606"/>
                </a:moveTo>
                <a:lnTo>
                  <a:pt x="822" y="612"/>
                </a:lnTo>
                <a:lnTo>
                  <a:pt x="823" y="612"/>
                </a:lnTo>
                <a:lnTo>
                  <a:pt x="822" y="606"/>
                </a:lnTo>
                <a:close/>
                <a:moveTo>
                  <a:pt x="822" y="606"/>
                </a:moveTo>
                <a:lnTo>
                  <a:pt x="822" y="612"/>
                </a:lnTo>
                <a:lnTo>
                  <a:pt x="823" y="612"/>
                </a:lnTo>
                <a:lnTo>
                  <a:pt x="822" y="606"/>
                </a:lnTo>
                <a:close/>
                <a:moveTo>
                  <a:pt x="678" y="660"/>
                </a:moveTo>
                <a:lnTo>
                  <a:pt x="678" y="666"/>
                </a:lnTo>
                <a:lnTo>
                  <a:pt x="679" y="666"/>
                </a:lnTo>
                <a:lnTo>
                  <a:pt x="678" y="660"/>
                </a:lnTo>
                <a:close/>
                <a:moveTo>
                  <a:pt x="522" y="486"/>
                </a:moveTo>
                <a:lnTo>
                  <a:pt x="528" y="486"/>
                </a:lnTo>
                <a:lnTo>
                  <a:pt x="522" y="486"/>
                </a:lnTo>
                <a:close/>
                <a:moveTo>
                  <a:pt x="906" y="642"/>
                </a:moveTo>
                <a:lnTo>
                  <a:pt x="912" y="642"/>
                </a:lnTo>
                <a:lnTo>
                  <a:pt x="906" y="642"/>
                </a:lnTo>
                <a:close/>
                <a:moveTo>
                  <a:pt x="510" y="540"/>
                </a:moveTo>
                <a:lnTo>
                  <a:pt x="516" y="540"/>
                </a:lnTo>
                <a:lnTo>
                  <a:pt x="510" y="540"/>
                </a:lnTo>
                <a:close/>
                <a:moveTo>
                  <a:pt x="408" y="810"/>
                </a:moveTo>
                <a:lnTo>
                  <a:pt x="414" y="810"/>
                </a:lnTo>
                <a:lnTo>
                  <a:pt x="408" y="810"/>
                </a:lnTo>
                <a:close/>
                <a:moveTo>
                  <a:pt x="690" y="708"/>
                </a:moveTo>
                <a:lnTo>
                  <a:pt x="690" y="714"/>
                </a:lnTo>
                <a:lnTo>
                  <a:pt x="691" y="714"/>
                </a:lnTo>
                <a:lnTo>
                  <a:pt x="690" y="708"/>
                </a:lnTo>
                <a:close/>
                <a:moveTo>
                  <a:pt x="912" y="846"/>
                </a:moveTo>
                <a:lnTo>
                  <a:pt x="912" y="852"/>
                </a:lnTo>
                <a:lnTo>
                  <a:pt x="913" y="852"/>
                </a:lnTo>
                <a:lnTo>
                  <a:pt x="912" y="846"/>
                </a:lnTo>
                <a:close/>
                <a:moveTo>
                  <a:pt x="378" y="792"/>
                </a:moveTo>
                <a:lnTo>
                  <a:pt x="384" y="792"/>
                </a:lnTo>
                <a:lnTo>
                  <a:pt x="378" y="792"/>
                </a:lnTo>
                <a:close/>
                <a:moveTo>
                  <a:pt x="690" y="492"/>
                </a:moveTo>
                <a:lnTo>
                  <a:pt x="690" y="498"/>
                </a:lnTo>
                <a:lnTo>
                  <a:pt x="691" y="498"/>
                </a:lnTo>
                <a:lnTo>
                  <a:pt x="690" y="492"/>
                </a:lnTo>
                <a:close/>
                <a:moveTo>
                  <a:pt x="684" y="648"/>
                </a:moveTo>
                <a:lnTo>
                  <a:pt x="690" y="648"/>
                </a:lnTo>
                <a:lnTo>
                  <a:pt x="684" y="648"/>
                </a:lnTo>
                <a:close/>
                <a:moveTo>
                  <a:pt x="804" y="690"/>
                </a:moveTo>
                <a:lnTo>
                  <a:pt x="810" y="690"/>
                </a:lnTo>
                <a:lnTo>
                  <a:pt x="804" y="690"/>
                </a:lnTo>
                <a:close/>
                <a:moveTo>
                  <a:pt x="942" y="876"/>
                </a:moveTo>
                <a:lnTo>
                  <a:pt x="942" y="882"/>
                </a:lnTo>
                <a:lnTo>
                  <a:pt x="943" y="882"/>
                </a:lnTo>
                <a:lnTo>
                  <a:pt x="942" y="876"/>
                </a:lnTo>
                <a:close/>
                <a:moveTo>
                  <a:pt x="888" y="630"/>
                </a:moveTo>
                <a:lnTo>
                  <a:pt x="888" y="636"/>
                </a:lnTo>
                <a:lnTo>
                  <a:pt x="889" y="636"/>
                </a:lnTo>
                <a:lnTo>
                  <a:pt x="888" y="630"/>
                </a:lnTo>
                <a:close/>
                <a:moveTo>
                  <a:pt x="906" y="684"/>
                </a:moveTo>
                <a:lnTo>
                  <a:pt x="912" y="684"/>
                </a:lnTo>
                <a:lnTo>
                  <a:pt x="906" y="684"/>
                </a:lnTo>
                <a:close/>
                <a:moveTo>
                  <a:pt x="732" y="834"/>
                </a:moveTo>
                <a:lnTo>
                  <a:pt x="732" y="840"/>
                </a:lnTo>
                <a:lnTo>
                  <a:pt x="733" y="840"/>
                </a:lnTo>
                <a:lnTo>
                  <a:pt x="732" y="834"/>
                </a:lnTo>
                <a:close/>
                <a:moveTo>
                  <a:pt x="828" y="606"/>
                </a:moveTo>
                <a:lnTo>
                  <a:pt x="828" y="612"/>
                </a:lnTo>
                <a:lnTo>
                  <a:pt x="829" y="612"/>
                </a:lnTo>
                <a:lnTo>
                  <a:pt x="828" y="606"/>
                </a:lnTo>
                <a:close/>
                <a:moveTo>
                  <a:pt x="690" y="636"/>
                </a:moveTo>
                <a:lnTo>
                  <a:pt x="696" y="636"/>
                </a:lnTo>
                <a:lnTo>
                  <a:pt x="690" y="636"/>
                </a:lnTo>
                <a:close/>
                <a:moveTo>
                  <a:pt x="696" y="618"/>
                </a:moveTo>
                <a:lnTo>
                  <a:pt x="702" y="618"/>
                </a:lnTo>
                <a:lnTo>
                  <a:pt x="696" y="618"/>
                </a:lnTo>
                <a:close/>
                <a:moveTo>
                  <a:pt x="456" y="828"/>
                </a:moveTo>
                <a:lnTo>
                  <a:pt x="456" y="834"/>
                </a:lnTo>
                <a:lnTo>
                  <a:pt x="457" y="834"/>
                </a:lnTo>
                <a:lnTo>
                  <a:pt x="456" y="828"/>
                </a:lnTo>
                <a:close/>
                <a:moveTo>
                  <a:pt x="762" y="864"/>
                </a:moveTo>
                <a:lnTo>
                  <a:pt x="762" y="870"/>
                </a:lnTo>
                <a:lnTo>
                  <a:pt x="763" y="870"/>
                </a:lnTo>
                <a:lnTo>
                  <a:pt x="762" y="864"/>
                </a:lnTo>
                <a:close/>
                <a:moveTo>
                  <a:pt x="798" y="804"/>
                </a:moveTo>
                <a:lnTo>
                  <a:pt x="798" y="810"/>
                </a:lnTo>
                <a:lnTo>
                  <a:pt x="799" y="810"/>
                </a:lnTo>
                <a:lnTo>
                  <a:pt x="798" y="804"/>
                </a:lnTo>
                <a:close/>
                <a:moveTo>
                  <a:pt x="954" y="816"/>
                </a:moveTo>
                <a:lnTo>
                  <a:pt x="960" y="816"/>
                </a:lnTo>
                <a:lnTo>
                  <a:pt x="954" y="816"/>
                </a:lnTo>
                <a:close/>
                <a:moveTo>
                  <a:pt x="774" y="870"/>
                </a:moveTo>
                <a:lnTo>
                  <a:pt x="780" y="870"/>
                </a:lnTo>
                <a:lnTo>
                  <a:pt x="774" y="870"/>
                </a:lnTo>
                <a:close/>
                <a:moveTo>
                  <a:pt x="732" y="834"/>
                </a:moveTo>
                <a:lnTo>
                  <a:pt x="732" y="840"/>
                </a:lnTo>
                <a:lnTo>
                  <a:pt x="733" y="840"/>
                </a:lnTo>
                <a:lnTo>
                  <a:pt x="732" y="834"/>
                </a:lnTo>
                <a:close/>
                <a:moveTo>
                  <a:pt x="852" y="630"/>
                </a:moveTo>
                <a:lnTo>
                  <a:pt x="858" y="630"/>
                </a:lnTo>
                <a:lnTo>
                  <a:pt x="852" y="630"/>
                </a:lnTo>
                <a:close/>
                <a:moveTo>
                  <a:pt x="798" y="792"/>
                </a:moveTo>
                <a:lnTo>
                  <a:pt x="804" y="792"/>
                </a:lnTo>
                <a:lnTo>
                  <a:pt x="798" y="792"/>
                </a:lnTo>
                <a:close/>
                <a:moveTo>
                  <a:pt x="942" y="876"/>
                </a:moveTo>
                <a:lnTo>
                  <a:pt x="942" y="882"/>
                </a:lnTo>
                <a:lnTo>
                  <a:pt x="943" y="882"/>
                </a:lnTo>
                <a:lnTo>
                  <a:pt x="942" y="876"/>
                </a:lnTo>
                <a:close/>
                <a:moveTo>
                  <a:pt x="804" y="738"/>
                </a:moveTo>
                <a:lnTo>
                  <a:pt x="804" y="744"/>
                </a:lnTo>
                <a:lnTo>
                  <a:pt x="805" y="744"/>
                </a:lnTo>
                <a:lnTo>
                  <a:pt x="804" y="738"/>
                </a:lnTo>
                <a:close/>
                <a:moveTo>
                  <a:pt x="768" y="870"/>
                </a:moveTo>
                <a:lnTo>
                  <a:pt x="768" y="876"/>
                </a:lnTo>
                <a:lnTo>
                  <a:pt x="769" y="876"/>
                </a:lnTo>
                <a:lnTo>
                  <a:pt x="768" y="870"/>
                </a:lnTo>
                <a:close/>
                <a:moveTo>
                  <a:pt x="894" y="882"/>
                </a:moveTo>
                <a:lnTo>
                  <a:pt x="894" y="888"/>
                </a:lnTo>
                <a:lnTo>
                  <a:pt x="895" y="888"/>
                </a:lnTo>
                <a:lnTo>
                  <a:pt x="894" y="882"/>
                </a:lnTo>
                <a:close/>
                <a:moveTo>
                  <a:pt x="984" y="792"/>
                </a:moveTo>
                <a:lnTo>
                  <a:pt x="984" y="798"/>
                </a:lnTo>
                <a:lnTo>
                  <a:pt x="985" y="798"/>
                </a:lnTo>
                <a:lnTo>
                  <a:pt x="984" y="792"/>
                </a:lnTo>
                <a:close/>
                <a:moveTo>
                  <a:pt x="786" y="882"/>
                </a:moveTo>
                <a:lnTo>
                  <a:pt x="792" y="882"/>
                </a:lnTo>
                <a:lnTo>
                  <a:pt x="786" y="882"/>
                </a:lnTo>
                <a:close/>
                <a:moveTo>
                  <a:pt x="990" y="852"/>
                </a:moveTo>
                <a:lnTo>
                  <a:pt x="990" y="858"/>
                </a:lnTo>
                <a:lnTo>
                  <a:pt x="991" y="858"/>
                </a:lnTo>
                <a:lnTo>
                  <a:pt x="990" y="852"/>
                </a:lnTo>
                <a:close/>
                <a:moveTo>
                  <a:pt x="378" y="792"/>
                </a:moveTo>
                <a:lnTo>
                  <a:pt x="384" y="792"/>
                </a:lnTo>
                <a:lnTo>
                  <a:pt x="378" y="792"/>
                </a:lnTo>
                <a:close/>
                <a:moveTo>
                  <a:pt x="870" y="678"/>
                </a:moveTo>
                <a:lnTo>
                  <a:pt x="876" y="678"/>
                </a:lnTo>
                <a:lnTo>
                  <a:pt x="870" y="678"/>
                </a:lnTo>
                <a:close/>
                <a:moveTo>
                  <a:pt x="822" y="606"/>
                </a:moveTo>
                <a:lnTo>
                  <a:pt x="828" y="606"/>
                </a:lnTo>
                <a:lnTo>
                  <a:pt x="822" y="606"/>
                </a:lnTo>
                <a:close/>
                <a:moveTo>
                  <a:pt x="882" y="624"/>
                </a:moveTo>
                <a:lnTo>
                  <a:pt x="882" y="630"/>
                </a:lnTo>
                <a:lnTo>
                  <a:pt x="883" y="630"/>
                </a:lnTo>
                <a:lnTo>
                  <a:pt x="882" y="624"/>
                </a:lnTo>
                <a:close/>
                <a:moveTo>
                  <a:pt x="942" y="870"/>
                </a:moveTo>
                <a:lnTo>
                  <a:pt x="942" y="876"/>
                </a:lnTo>
                <a:lnTo>
                  <a:pt x="943" y="876"/>
                </a:lnTo>
                <a:lnTo>
                  <a:pt x="942" y="870"/>
                </a:lnTo>
                <a:close/>
                <a:moveTo>
                  <a:pt x="942" y="738"/>
                </a:moveTo>
                <a:lnTo>
                  <a:pt x="942" y="744"/>
                </a:lnTo>
                <a:lnTo>
                  <a:pt x="943" y="744"/>
                </a:lnTo>
                <a:lnTo>
                  <a:pt x="942" y="738"/>
                </a:lnTo>
                <a:close/>
                <a:moveTo>
                  <a:pt x="804" y="738"/>
                </a:moveTo>
                <a:lnTo>
                  <a:pt x="810" y="738"/>
                </a:lnTo>
                <a:lnTo>
                  <a:pt x="804" y="738"/>
                </a:lnTo>
                <a:close/>
                <a:moveTo>
                  <a:pt x="426" y="834"/>
                </a:moveTo>
                <a:lnTo>
                  <a:pt x="432" y="834"/>
                </a:lnTo>
                <a:lnTo>
                  <a:pt x="426" y="834"/>
                </a:lnTo>
                <a:close/>
                <a:moveTo>
                  <a:pt x="942" y="870"/>
                </a:moveTo>
                <a:lnTo>
                  <a:pt x="942" y="876"/>
                </a:lnTo>
                <a:lnTo>
                  <a:pt x="943" y="876"/>
                </a:lnTo>
                <a:lnTo>
                  <a:pt x="942" y="870"/>
                </a:lnTo>
                <a:close/>
                <a:moveTo>
                  <a:pt x="804" y="672"/>
                </a:moveTo>
                <a:lnTo>
                  <a:pt x="810" y="672"/>
                </a:lnTo>
                <a:lnTo>
                  <a:pt x="804" y="672"/>
                </a:lnTo>
                <a:close/>
                <a:moveTo>
                  <a:pt x="906" y="858"/>
                </a:moveTo>
                <a:lnTo>
                  <a:pt x="912" y="858"/>
                </a:lnTo>
                <a:lnTo>
                  <a:pt x="906" y="858"/>
                </a:lnTo>
                <a:close/>
                <a:moveTo>
                  <a:pt x="924" y="882"/>
                </a:moveTo>
                <a:lnTo>
                  <a:pt x="924" y="888"/>
                </a:lnTo>
                <a:lnTo>
                  <a:pt x="925" y="888"/>
                </a:lnTo>
                <a:lnTo>
                  <a:pt x="924" y="882"/>
                </a:lnTo>
                <a:close/>
                <a:moveTo>
                  <a:pt x="828" y="882"/>
                </a:moveTo>
                <a:lnTo>
                  <a:pt x="834" y="882"/>
                </a:lnTo>
                <a:lnTo>
                  <a:pt x="828" y="882"/>
                </a:lnTo>
                <a:close/>
                <a:moveTo>
                  <a:pt x="864" y="858"/>
                </a:moveTo>
                <a:lnTo>
                  <a:pt x="870" y="858"/>
                </a:lnTo>
                <a:lnTo>
                  <a:pt x="864" y="858"/>
                </a:lnTo>
                <a:close/>
                <a:moveTo>
                  <a:pt x="996" y="840"/>
                </a:moveTo>
                <a:lnTo>
                  <a:pt x="1002" y="840"/>
                </a:lnTo>
                <a:lnTo>
                  <a:pt x="996" y="840"/>
                </a:lnTo>
                <a:close/>
                <a:moveTo>
                  <a:pt x="750" y="858"/>
                </a:moveTo>
                <a:lnTo>
                  <a:pt x="756" y="858"/>
                </a:lnTo>
                <a:lnTo>
                  <a:pt x="750" y="858"/>
                </a:lnTo>
                <a:close/>
                <a:moveTo>
                  <a:pt x="930" y="882"/>
                </a:moveTo>
                <a:lnTo>
                  <a:pt x="936" y="882"/>
                </a:lnTo>
                <a:lnTo>
                  <a:pt x="930" y="882"/>
                </a:lnTo>
                <a:close/>
                <a:moveTo>
                  <a:pt x="924" y="888"/>
                </a:moveTo>
                <a:lnTo>
                  <a:pt x="930" y="888"/>
                </a:lnTo>
                <a:lnTo>
                  <a:pt x="924" y="888"/>
                </a:lnTo>
                <a:close/>
                <a:moveTo>
                  <a:pt x="924" y="882"/>
                </a:moveTo>
                <a:lnTo>
                  <a:pt x="924" y="888"/>
                </a:lnTo>
                <a:lnTo>
                  <a:pt x="925" y="888"/>
                </a:lnTo>
                <a:lnTo>
                  <a:pt x="924" y="882"/>
                </a:lnTo>
                <a:close/>
                <a:moveTo>
                  <a:pt x="774" y="870"/>
                </a:moveTo>
                <a:lnTo>
                  <a:pt x="780" y="870"/>
                </a:lnTo>
                <a:lnTo>
                  <a:pt x="774" y="870"/>
                </a:lnTo>
                <a:close/>
                <a:moveTo>
                  <a:pt x="786" y="876"/>
                </a:moveTo>
                <a:lnTo>
                  <a:pt x="786" y="882"/>
                </a:lnTo>
                <a:lnTo>
                  <a:pt x="787" y="882"/>
                </a:lnTo>
                <a:lnTo>
                  <a:pt x="786" y="876"/>
                </a:lnTo>
                <a:close/>
                <a:moveTo>
                  <a:pt x="786" y="882"/>
                </a:moveTo>
                <a:lnTo>
                  <a:pt x="792" y="882"/>
                </a:lnTo>
                <a:lnTo>
                  <a:pt x="786" y="882"/>
                </a:lnTo>
                <a:close/>
                <a:moveTo>
                  <a:pt x="762" y="864"/>
                </a:moveTo>
                <a:lnTo>
                  <a:pt x="762" y="870"/>
                </a:lnTo>
                <a:lnTo>
                  <a:pt x="763" y="870"/>
                </a:lnTo>
                <a:lnTo>
                  <a:pt x="762" y="864"/>
                </a:lnTo>
                <a:close/>
                <a:moveTo>
                  <a:pt x="906" y="882"/>
                </a:moveTo>
                <a:lnTo>
                  <a:pt x="906" y="888"/>
                </a:lnTo>
                <a:lnTo>
                  <a:pt x="907" y="888"/>
                </a:lnTo>
                <a:lnTo>
                  <a:pt x="906" y="882"/>
                </a:lnTo>
                <a:close/>
                <a:moveTo>
                  <a:pt x="912" y="834"/>
                </a:moveTo>
                <a:lnTo>
                  <a:pt x="912" y="840"/>
                </a:lnTo>
                <a:lnTo>
                  <a:pt x="913" y="840"/>
                </a:lnTo>
                <a:lnTo>
                  <a:pt x="912" y="834"/>
                </a:lnTo>
                <a:close/>
                <a:moveTo>
                  <a:pt x="924" y="882"/>
                </a:moveTo>
                <a:lnTo>
                  <a:pt x="924" y="888"/>
                </a:lnTo>
                <a:lnTo>
                  <a:pt x="925" y="888"/>
                </a:lnTo>
                <a:lnTo>
                  <a:pt x="924" y="882"/>
                </a:lnTo>
                <a:close/>
                <a:moveTo>
                  <a:pt x="786" y="876"/>
                </a:moveTo>
                <a:lnTo>
                  <a:pt x="786" y="882"/>
                </a:lnTo>
                <a:lnTo>
                  <a:pt x="787" y="882"/>
                </a:lnTo>
                <a:lnTo>
                  <a:pt x="786" y="876"/>
                </a:lnTo>
                <a:close/>
                <a:moveTo>
                  <a:pt x="912" y="870"/>
                </a:moveTo>
                <a:lnTo>
                  <a:pt x="912" y="876"/>
                </a:lnTo>
                <a:lnTo>
                  <a:pt x="913" y="876"/>
                </a:lnTo>
                <a:lnTo>
                  <a:pt x="912" y="870"/>
                </a:lnTo>
                <a:close/>
                <a:moveTo>
                  <a:pt x="756" y="870"/>
                </a:moveTo>
                <a:lnTo>
                  <a:pt x="762" y="870"/>
                </a:lnTo>
                <a:lnTo>
                  <a:pt x="756" y="870"/>
                </a:lnTo>
                <a:close/>
                <a:moveTo>
                  <a:pt x="774" y="870"/>
                </a:moveTo>
                <a:lnTo>
                  <a:pt x="780" y="870"/>
                </a:lnTo>
                <a:lnTo>
                  <a:pt x="774" y="870"/>
                </a:lnTo>
                <a:close/>
                <a:moveTo>
                  <a:pt x="942" y="876"/>
                </a:moveTo>
                <a:lnTo>
                  <a:pt x="942" y="882"/>
                </a:lnTo>
                <a:lnTo>
                  <a:pt x="943" y="882"/>
                </a:lnTo>
                <a:lnTo>
                  <a:pt x="942" y="876"/>
                </a:lnTo>
                <a:close/>
                <a:moveTo>
                  <a:pt x="918" y="888"/>
                </a:moveTo>
                <a:lnTo>
                  <a:pt x="924" y="888"/>
                </a:lnTo>
                <a:lnTo>
                  <a:pt x="918" y="888"/>
                </a:lnTo>
                <a:close/>
                <a:moveTo>
                  <a:pt x="732" y="834"/>
                </a:moveTo>
                <a:lnTo>
                  <a:pt x="732" y="840"/>
                </a:lnTo>
                <a:lnTo>
                  <a:pt x="733" y="840"/>
                </a:lnTo>
                <a:lnTo>
                  <a:pt x="732" y="834"/>
                </a:lnTo>
                <a:close/>
                <a:moveTo>
                  <a:pt x="936" y="876"/>
                </a:moveTo>
                <a:lnTo>
                  <a:pt x="942" y="876"/>
                </a:lnTo>
                <a:lnTo>
                  <a:pt x="936" y="876"/>
                </a:lnTo>
                <a:close/>
                <a:moveTo>
                  <a:pt x="786" y="882"/>
                </a:moveTo>
                <a:lnTo>
                  <a:pt x="792" y="882"/>
                </a:lnTo>
                <a:lnTo>
                  <a:pt x="786" y="882"/>
                </a:lnTo>
                <a:close/>
                <a:moveTo>
                  <a:pt x="792" y="894"/>
                </a:moveTo>
                <a:lnTo>
                  <a:pt x="798" y="894"/>
                </a:lnTo>
                <a:lnTo>
                  <a:pt x="798" y="900"/>
                </a:lnTo>
                <a:lnTo>
                  <a:pt x="792" y="900"/>
                </a:lnTo>
                <a:lnTo>
                  <a:pt x="792" y="894"/>
                </a:lnTo>
                <a:close/>
                <a:moveTo>
                  <a:pt x="786" y="882"/>
                </a:moveTo>
                <a:lnTo>
                  <a:pt x="792" y="882"/>
                </a:lnTo>
                <a:lnTo>
                  <a:pt x="786" y="882"/>
                </a:lnTo>
                <a:close/>
                <a:moveTo>
                  <a:pt x="912" y="888"/>
                </a:moveTo>
                <a:lnTo>
                  <a:pt x="912" y="894"/>
                </a:lnTo>
                <a:lnTo>
                  <a:pt x="913" y="894"/>
                </a:lnTo>
                <a:lnTo>
                  <a:pt x="912" y="888"/>
                </a:lnTo>
                <a:close/>
                <a:moveTo>
                  <a:pt x="924" y="888"/>
                </a:moveTo>
                <a:lnTo>
                  <a:pt x="930" y="888"/>
                </a:lnTo>
                <a:lnTo>
                  <a:pt x="924" y="888"/>
                </a:lnTo>
                <a:close/>
                <a:moveTo>
                  <a:pt x="774" y="870"/>
                </a:moveTo>
                <a:lnTo>
                  <a:pt x="780" y="870"/>
                </a:lnTo>
                <a:lnTo>
                  <a:pt x="774" y="870"/>
                </a:lnTo>
                <a:close/>
                <a:moveTo>
                  <a:pt x="786" y="870"/>
                </a:moveTo>
                <a:lnTo>
                  <a:pt x="786" y="876"/>
                </a:lnTo>
                <a:lnTo>
                  <a:pt x="787" y="876"/>
                </a:lnTo>
                <a:lnTo>
                  <a:pt x="786" y="870"/>
                </a:lnTo>
                <a:close/>
                <a:moveTo>
                  <a:pt x="774" y="870"/>
                </a:moveTo>
                <a:lnTo>
                  <a:pt x="780" y="870"/>
                </a:lnTo>
                <a:lnTo>
                  <a:pt x="774" y="870"/>
                </a:lnTo>
                <a:close/>
                <a:moveTo>
                  <a:pt x="762" y="870"/>
                </a:moveTo>
                <a:lnTo>
                  <a:pt x="768" y="870"/>
                </a:lnTo>
                <a:lnTo>
                  <a:pt x="762" y="870"/>
                </a:lnTo>
                <a:close/>
                <a:moveTo>
                  <a:pt x="756" y="864"/>
                </a:moveTo>
                <a:lnTo>
                  <a:pt x="762" y="864"/>
                </a:lnTo>
                <a:lnTo>
                  <a:pt x="756" y="864"/>
                </a:lnTo>
                <a:close/>
                <a:moveTo>
                  <a:pt x="912" y="888"/>
                </a:moveTo>
                <a:lnTo>
                  <a:pt x="918" y="888"/>
                </a:lnTo>
                <a:lnTo>
                  <a:pt x="912" y="888"/>
                </a:lnTo>
                <a:close/>
                <a:moveTo>
                  <a:pt x="774" y="870"/>
                </a:moveTo>
                <a:lnTo>
                  <a:pt x="780" y="870"/>
                </a:lnTo>
                <a:lnTo>
                  <a:pt x="774" y="870"/>
                </a:lnTo>
                <a:close/>
                <a:moveTo>
                  <a:pt x="942" y="870"/>
                </a:moveTo>
                <a:lnTo>
                  <a:pt x="942" y="876"/>
                </a:lnTo>
                <a:lnTo>
                  <a:pt x="943" y="876"/>
                </a:lnTo>
                <a:lnTo>
                  <a:pt x="942" y="870"/>
                </a:lnTo>
                <a:close/>
                <a:moveTo>
                  <a:pt x="924" y="882"/>
                </a:moveTo>
                <a:lnTo>
                  <a:pt x="924" y="888"/>
                </a:lnTo>
                <a:lnTo>
                  <a:pt x="925" y="888"/>
                </a:lnTo>
                <a:lnTo>
                  <a:pt x="924" y="882"/>
                </a:lnTo>
                <a:close/>
                <a:moveTo>
                  <a:pt x="900" y="894"/>
                </a:moveTo>
                <a:lnTo>
                  <a:pt x="900" y="900"/>
                </a:lnTo>
                <a:lnTo>
                  <a:pt x="901" y="900"/>
                </a:lnTo>
                <a:lnTo>
                  <a:pt x="900" y="894"/>
                </a:lnTo>
                <a:close/>
                <a:moveTo>
                  <a:pt x="912" y="834"/>
                </a:moveTo>
                <a:lnTo>
                  <a:pt x="912" y="840"/>
                </a:lnTo>
                <a:lnTo>
                  <a:pt x="913" y="840"/>
                </a:lnTo>
                <a:lnTo>
                  <a:pt x="912" y="834"/>
                </a:lnTo>
                <a:close/>
                <a:moveTo>
                  <a:pt x="864" y="858"/>
                </a:moveTo>
                <a:lnTo>
                  <a:pt x="870" y="858"/>
                </a:lnTo>
                <a:lnTo>
                  <a:pt x="864" y="858"/>
                </a:lnTo>
                <a:close/>
                <a:moveTo>
                  <a:pt x="912" y="834"/>
                </a:moveTo>
                <a:lnTo>
                  <a:pt x="912" y="840"/>
                </a:lnTo>
                <a:lnTo>
                  <a:pt x="913" y="840"/>
                </a:lnTo>
                <a:lnTo>
                  <a:pt x="912" y="834"/>
                </a:lnTo>
                <a:close/>
                <a:moveTo>
                  <a:pt x="942" y="876"/>
                </a:moveTo>
                <a:lnTo>
                  <a:pt x="942" y="882"/>
                </a:lnTo>
                <a:lnTo>
                  <a:pt x="943" y="882"/>
                </a:lnTo>
                <a:lnTo>
                  <a:pt x="942" y="876"/>
                </a:lnTo>
                <a:close/>
                <a:moveTo>
                  <a:pt x="786" y="876"/>
                </a:moveTo>
                <a:lnTo>
                  <a:pt x="786" y="882"/>
                </a:lnTo>
                <a:lnTo>
                  <a:pt x="787" y="882"/>
                </a:lnTo>
                <a:lnTo>
                  <a:pt x="786" y="876"/>
                </a:lnTo>
                <a:close/>
                <a:moveTo>
                  <a:pt x="756" y="870"/>
                </a:moveTo>
                <a:lnTo>
                  <a:pt x="762" y="870"/>
                </a:lnTo>
                <a:lnTo>
                  <a:pt x="756" y="870"/>
                </a:lnTo>
                <a:close/>
                <a:moveTo>
                  <a:pt x="444" y="834"/>
                </a:moveTo>
                <a:lnTo>
                  <a:pt x="444" y="840"/>
                </a:lnTo>
                <a:lnTo>
                  <a:pt x="445" y="840"/>
                </a:lnTo>
                <a:lnTo>
                  <a:pt x="444" y="834"/>
                </a:lnTo>
                <a:close/>
                <a:moveTo>
                  <a:pt x="930" y="882"/>
                </a:moveTo>
                <a:lnTo>
                  <a:pt x="930" y="888"/>
                </a:lnTo>
                <a:lnTo>
                  <a:pt x="931" y="888"/>
                </a:lnTo>
                <a:lnTo>
                  <a:pt x="930" y="882"/>
                </a:lnTo>
                <a:close/>
                <a:moveTo>
                  <a:pt x="438" y="828"/>
                </a:moveTo>
                <a:lnTo>
                  <a:pt x="444" y="828"/>
                </a:lnTo>
                <a:lnTo>
                  <a:pt x="438" y="828"/>
                </a:lnTo>
                <a:close/>
                <a:moveTo>
                  <a:pt x="786" y="876"/>
                </a:moveTo>
                <a:lnTo>
                  <a:pt x="786" y="882"/>
                </a:lnTo>
                <a:lnTo>
                  <a:pt x="787" y="882"/>
                </a:lnTo>
                <a:lnTo>
                  <a:pt x="786" y="876"/>
                </a:lnTo>
                <a:close/>
                <a:moveTo>
                  <a:pt x="738" y="840"/>
                </a:moveTo>
                <a:lnTo>
                  <a:pt x="738" y="846"/>
                </a:lnTo>
                <a:lnTo>
                  <a:pt x="739" y="846"/>
                </a:lnTo>
                <a:lnTo>
                  <a:pt x="738" y="840"/>
                </a:lnTo>
                <a:close/>
                <a:moveTo>
                  <a:pt x="774" y="870"/>
                </a:moveTo>
                <a:lnTo>
                  <a:pt x="780" y="870"/>
                </a:lnTo>
                <a:lnTo>
                  <a:pt x="774" y="870"/>
                </a:lnTo>
                <a:close/>
                <a:moveTo>
                  <a:pt x="768" y="906"/>
                </a:moveTo>
                <a:lnTo>
                  <a:pt x="768" y="912"/>
                </a:lnTo>
                <a:lnTo>
                  <a:pt x="769" y="912"/>
                </a:lnTo>
                <a:lnTo>
                  <a:pt x="768" y="906"/>
                </a:lnTo>
                <a:close/>
                <a:moveTo>
                  <a:pt x="786" y="882"/>
                </a:moveTo>
                <a:lnTo>
                  <a:pt x="792" y="882"/>
                </a:lnTo>
                <a:lnTo>
                  <a:pt x="786" y="882"/>
                </a:lnTo>
                <a:close/>
                <a:moveTo>
                  <a:pt x="780" y="870"/>
                </a:moveTo>
                <a:lnTo>
                  <a:pt x="786" y="870"/>
                </a:lnTo>
                <a:lnTo>
                  <a:pt x="780" y="870"/>
                </a:lnTo>
                <a:close/>
                <a:moveTo>
                  <a:pt x="732" y="834"/>
                </a:moveTo>
                <a:lnTo>
                  <a:pt x="732" y="840"/>
                </a:lnTo>
                <a:lnTo>
                  <a:pt x="733" y="840"/>
                </a:lnTo>
                <a:lnTo>
                  <a:pt x="732" y="834"/>
                </a:lnTo>
                <a:close/>
                <a:moveTo>
                  <a:pt x="912" y="888"/>
                </a:moveTo>
                <a:lnTo>
                  <a:pt x="918" y="888"/>
                </a:lnTo>
                <a:lnTo>
                  <a:pt x="912" y="888"/>
                </a:lnTo>
                <a:close/>
                <a:moveTo>
                  <a:pt x="900" y="894"/>
                </a:moveTo>
                <a:lnTo>
                  <a:pt x="906" y="894"/>
                </a:lnTo>
                <a:lnTo>
                  <a:pt x="900" y="894"/>
                </a:lnTo>
                <a:close/>
                <a:moveTo>
                  <a:pt x="900" y="894"/>
                </a:moveTo>
                <a:lnTo>
                  <a:pt x="906" y="894"/>
                </a:lnTo>
                <a:lnTo>
                  <a:pt x="900" y="894"/>
                </a:lnTo>
                <a:close/>
                <a:moveTo>
                  <a:pt x="786" y="876"/>
                </a:moveTo>
                <a:lnTo>
                  <a:pt x="786" y="882"/>
                </a:lnTo>
                <a:lnTo>
                  <a:pt x="787" y="882"/>
                </a:lnTo>
                <a:lnTo>
                  <a:pt x="786" y="876"/>
                </a:lnTo>
                <a:close/>
                <a:moveTo>
                  <a:pt x="786" y="876"/>
                </a:moveTo>
                <a:lnTo>
                  <a:pt x="786" y="882"/>
                </a:lnTo>
                <a:lnTo>
                  <a:pt x="787" y="882"/>
                </a:lnTo>
                <a:lnTo>
                  <a:pt x="786" y="876"/>
                </a:lnTo>
                <a:close/>
                <a:moveTo>
                  <a:pt x="924" y="882"/>
                </a:moveTo>
                <a:lnTo>
                  <a:pt x="924" y="888"/>
                </a:lnTo>
                <a:lnTo>
                  <a:pt x="925" y="888"/>
                </a:lnTo>
                <a:lnTo>
                  <a:pt x="924" y="882"/>
                </a:lnTo>
                <a:close/>
                <a:moveTo>
                  <a:pt x="774" y="870"/>
                </a:moveTo>
                <a:lnTo>
                  <a:pt x="780" y="870"/>
                </a:lnTo>
                <a:lnTo>
                  <a:pt x="774" y="870"/>
                </a:lnTo>
                <a:close/>
                <a:moveTo>
                  <a:pt x="450" y="828"/>
                </a:moveTo>
                <a:lnTo>
                  <a:pt x="450" y="834"/>
                </a:lnTo>
                <a:lnTo>
                  <a:pt x="451" y="834"/>
                </a:lnTo>
                <a:lnTo>
                  <a:pt x="450" y="828"/>
                </a:lnTo>
                <a:close/>
                <a:moveTo>
                  <a:pt x="786" y="882"/>
                </a:moveTo>
                <a:lnTo>
                  <a:pt x="792" y="882"/>
                </a:lnTo>
                <a:lnTo>
                  <a:pt x="786" y="882"/>
                </a:lnTo>
                <a:close/>
                <a:moveTo>
                  <a:pt x="786" y="870"/>
                </a:moveTo>
                <a:lnTo>
                  <a:pt x="786" y="876"/>
                </a:lnTo>
                <a:lnTo>
                  <a:pt x="787" y="876"/>
                </a:lnTo>
                <a:lnTo>
                  <a:pt x="786" y="870"/>
                </a:lnTo>
                <a:close/>
                <a:moveTo>
                  <a:pt x="786" y="876"/>
                </a:moveTo>
                <a:lnTo>
                  <a:pt x="792" y="876"/>
                </a:lnTo>
                <a:lnTo>
                  <a:pt x="786" y="876"/>
                </a:lnTo>
                <a:close/>
                <a:moveTo>
                  <a:pt x="774" y="870"/>
                </a:moveTo>
                <a:lnTo>
                  <a:pt x="780" y="870"/>
                </a:lnTo>
                <a:lnTo>
                  <a:pt x="774" y="870"/>
                </a:lnTo>
                <a:close/>
                <a:moveTo>
                  <a:pt x="786" y="876"/>
                </a:moveTo>
                <a:lnTo>
                  <a:pt x="786" y="882"/>
                </a:lnTo>
                <a:lnTo>
                  <a:pt x="787" y="882"/>
                </a:lnTo>
                <a:lnTo>
                  <a:pt x="786" y="876"/>
                </a:lnTo>
                <a:close/>
                <a:moveTo>
                  <a:pt x="762" y="864"/>
                </a:moveTo>
                <a:lnTo>
                  <a:pt x="762" y="870"/>
                </a:lnTo>
                <a:lnTo>
                  <a:pt x="763" y="870"/>
                </a:lnTo>
                <a:lnTo>
                  <a:pt x="762" y="864"/>
                </a:lnTo>
                <a:close/>
                <a:moveTo>
                  <a:pt x="738" y="846"/>
                </a:moveTo>
                <a:lnTo>
                  <a:pt x="744" y="846"/>
                </a:lnTo>
                <a:lnTo>
                  <a:pt x="738" y="846"/>
                </a:lnTo>
                <a:close/>
                <a:moveTo>
                  <a:pt x="786" y="882"/>
                </a:moveTo>
                <a:lnTo>
                  <a:pt x="792" y="882"/>
                </a:lnTo>
                <a:lnTo>
                  <a:pt x="786" y="882"/>
                </a:lnTo>
                <a:close/>
                <a:moveTo>
                  <a:pt x="924" y="882"/>
                </a:moveTo>
                <a:lnTo>
                  <a:pt x="930" y="882"/>
                </a:lnTo>
                <a:lnTo>
                  <a:pt x="924" y="882"/>
                </a:lnTo>
                <a:close/>
                <a:moveTo>
                  <a:pt x="780" y="870"/>
                </a:moveTo>
                <a:lnTo>
                  <a:pt x="786" y="870"/>
                </a:lnTo>
                <a:lnTo>
                  <a:pt x="780" y="870"/>
                </a:lnTo>
                <a:close/>
                <a:moveTo>
                  <a:pt x="774" y="870"/>
                </a:moveTo>
                <a:lnTo>
                  <a:pt x="780" y="870"/>
                </a:lnTo>
                <a:lnTo>
                  <a:pt x="774" y="870"/>
                </a:lnTo>
                <a:close/>
                <a:moveTo>
                  <a:pt x="774" y="870"/>
                </a:moveTo>
                <a:lnTo>
                  <a:pt x="780" y="870"/>
                </a:lnTo>
                <a:lnTo>
                  <a:pt x="774" y="870"/>
                </a:lnTo>
                <a:close/>
                <a:moveTo>
                  <a:pt x="786" y="906"/>
                </a:moveTo>
                <a:lnTo>
                  <a:pt x="792" y="906"/>
                </a:lnTo>
                <a:lnTo>
                  <a:pt x="786" y="906"/>
                </a:lnTo>
                <a:close/>
                <a:moveTo>
                  <a:pt x="780" y="870"/>
                </a:moveTo>
                <a:lnTo>
                  <a:pt x="786" y="870"/>
                </a:lnTo>
                <a:lnTo>
                  <a:pt x="780" y="870"/>
                </a:lnTo>
                <a:close/>
                <a:moveTo>
                  <a:pt x="786" y="906"/>
                </a:moveTo>
                <a:lnTo>
                  <a:pt x="792" y="906"/>
                </a:lnTo>
                <a:lnTo>
                  <a:pt x="786" y="906"/>
                </a:lnTo>
                <a:close/>
                <a:moveTo>
                  <a:pt x="786" y="876"/>
                </a:moveTo>
                <a:lnTo>
                  <a:pt x="786" y="882"/>
                </a:lnTo>
                <a:lnTo>
                  <a:pt x="787" y="882"/>
                </a:lnTo>
                <a:lnTo>
                  <a:pt x="786" y="876"/>
                </a:lnTo>
                <a:close/>
                <a:moveTo>
                  <a:pt x="786" y="876"/>
                </a:moveTo>
                <a:lnTo>
                  <a:pt x="786" y="882"/>
                </a:lnTo>
                <a:lnTo>
                  <a:pt x="787" y="882"/>
                </a:lnTo>
                <a:lnTo>
                  <a:pt x="786" y="876"/>
                </a:lnTo>
                <a:close/>
                <a:moveTo>
                  <a:pt x="720" y="840"/>
                </a:moveTo>
                <a:lnTo>
                  <a:pt x="720" y="846"/>
                </a:lnTo>
                <a:lnTo>
                  <a:pt x="721" y="846"/>
                </a:lnTo>
                <a:lnTo>
                  <a:pt x="720" y="840"/>
                </a:lnTo>
                <a:close/>
                <a:moveTo>
                  <a:pt x="774" y="870"/>
                </a:moveTo>
                <a:lnTo>
                  <a:pt x="780" y="870"/>
                </a:lnTo>
                <a:lnTo>
                  <a:pt x="774" y="870"/>
                </a:lnTo>
                <a:close/>
                <a:moveTo>
                  <a:pt x="1524" y="738"/>
                </a:moveTo>
                <a:lnTo>
                  <a:pt x="1524" y="744"/>
                </a:lnTo>
                <a:lnTo>
                  <a:pt x="1530" y="744"/>
                </a:lnTo>
                <a:lnTo>
                  <a:pt x="1530" y="750"/>
                </a:lnTo>
                <a:lnTo>
                  <a:pt x="1524" y="750"/>
                </a:lnTo>
                <a:lnTo>
                  <a:pt x="1530" y="750"/>
                </a:lnTo>
                <a:lnTo>
                  <a:pt x="1530" y="756"/>
                </a:lnTo>
                <a:lnTo>
                  <a:pt x="1524" y="756"/>
                </a:lnTo>
                <a:lnTo>
                  <a:pt x="1518" y="756"/>
                </a:lnTo>
                <a:lnTo>
                  <a:pt x="1524" y="756"/>
                </a:lnTo>
                <a:lnTo>
                  <a:pt x="1518" y="756"/>
                </a:lnTo>
                <a:lnTo>
                  <a:pt x="1518" y="750"/>
                </a:lnTo>
                <a:lnTo>
                  <a:pt x="1518" y="744"/>
                </a:lnTo>
                <a:lnTo>
                  <a:pt x="1512" y="744"/>
                </a:lnTo>
                <a:lnTo>
                  <a:pt x="1518" y="744"/>
                </a:lnTo>
                <a:lnTo>
                  <a:pt x="1524" y="744"/>
                </a:lnTo>
                <a:lnTo>
                  <a:pt x="1518" y="744"/>
                </a:lnTo>
                <a:lnTo>
                  <a:pt x="1524" y="744"/>
                </a:lnTo>
                <a:lnTo>
                  <a:pt x="1524" y="750"/>
                </a:lnTo>
                <a:lnTo>
                  <a:pt x="1524" y="744"/>
                </a:lnTo>
                <a:lnTo>
                  <a:pt x="1524" y="750"/>
                </a:lnTo>
                <a:lnTo>
                  <a:pt x="1524" y="744"/>
                </a:lnTo>
                <a:lnTo>
                  <a:pt x="1524" y="738"/>
                </a:lnTo>
                <a:close/>
                <a:moveTo>
                  <a:pt x="1512" y="720"/>
                </a:moveTo>
                <a:lnTo>
                  <a:pt x="1512" y="726"/>
                </a:lnTo>
                <a:lnTo>
                  <a:pt x="1506" y="726"/>
                </a:lnTo>
                <a:lnTo>
                  <a:pt x="1500" y="726"/>
                </a:lnTo>
                <a:lnTo>
                  <a:pt x="1500" y="732"/>
                </a:lnTo>
                <a:lnTo>
                  <a:pt x="1494" y="732"/>
                </a:lnTo>
                <a:lnTo>
                  <a:pt x="1500" y="732"/>
                </a:lnTo>
                <a:lnTo>
                  <a:pt x="1494" y="732"/>
                </a:lnTo>
                <a:lnTo>
                  <a:pt x="1494" y="726"/>
                </a:lnTo>
                <a:lnTo>
                  <a:pt x="1500" y="726"/>
                </a:lnTo>
                <a:lnTo>
                  <a:pt x="1506" y="726"/>
                </a:lnTo>
                <a:lnTo>
                  <a:pt x="1506" y="720"/>
                </a:lnTo>
                <a:lnTo>
                  <a:pt x="1512" y="720"/>
                </a:lnTo>
                <a:close/>
                <a:moveTo>
                  <a:pt x="1506" y="750"/>
                </a:moveTo>
                <a:lnTo>
                  <a:pt x="1512" y="750"/>
                </a:lnTo>
                <a:lnTo>
                  <a:pt x="1512" y="756"/>
                </a:lnTo>
                <a:lnTo>
                  <a:pt x="1506" y="756"/>
                </a:lnTo>
                <a:lnTo>
                  <a:pt x="1506" y="750"/>
                </a:lnTo>
                <a:close/>
                <a:moveTo>
                  <a:pt x="1518" y="756"/>
                </a:moveTo>
                <a:lnTo>
                  <a:pt x="1524" y="756"/>
                </a:lnTo>
                <a:lnTo>
                  <a:pt x="1524" y="762"/>
                </a:lnTo>
                <a:lnTo>
                  <a:pt x="1518" y="762"/>
                </a:lnTo>
                <a:lnTo>
                  <a:pt x="1518" y="756"/>
                </a:lnTo>
                <a:close/>
                <a:moveTo>
                  <a:pt x="1548" y="750"/>
                </a:moveTo>
                <a:lnTo>
                  <a:pt x="1548" y="756"/>
                </a:lnTo>
                <a:lnTo>
                  <a:pt x="1549" y="756"/>
                </a:lnTo>
                <a:lnTo>
                  <a:pt x="1548" y="750"/>
                </a:lnTo>
                <a:close/>
                <a:moveTo>
                  <a:pt x="1524" y="756"/>
                </a:moveTo>
                <a:lnTo>
                  <a:pt x="1524" y="762"/>
                </a:lnTo>
                <a:lnTo>
                  <a:pt x="1525" y="762"/>
                </a:lnTo>
                <a:lnTo>
                  <a:pt x="1524" y="756"/>
                </a:lnTo>
                <a:close/>
                <a:moveTo>
                  <a:pt x="1494" y="726"/>
                </a:moveTo>
                <a:lnTo>
                  <a:pt x="1500" y="726"/>
                </a:lnTo>
                <a:lnTo>
                  <a:pt x="1500" y="732"/>
                </a:lnTo>
                <a:lnTo>
                  <a:pt x="1494" y="732"/>
                </a:lnTo>
                <a:lnTo>
                  <a:pt x="1494" y="726"/>
                </a:lnTo>
                <a:close/>
                <a:moveTo>
                  <a:pt x="1512" y="756"/>
                </a:moveTo>
                <a:lnTo>
                  <a:pt x="1518" y="756"/>
                </a:lnTo>
                <a:lnTo>
                  <a:pt x="1518" y="762"/>
                </a:lnTo>
                <a:lnTo>
                  <a:pt x="1512" y="762"/>
                </a:lnTo>
                <a:lnTo>
                  <a:pt x="1512" y="756"/>
                </a:lnTo>
                <a:close/>
                <a:moveTo>
                  <a:pt x="1524" y="756"/>
                </a:moveTo>
                <a:lnTo>
                  <a:pt x="1530" y="756"/>
                </a:lnTo>
                <a:lnTo>
                  <a:pt x="1524" y="756"/>
                </a:lnTo>
                <a:close/>
                <a:moveTo>
                  <a:pt x="1512" y="726"/>
                </a:moveTo>
                <a:lnTo>
                  <a:pt x="1518" y="726"/>
                </a:lnTo>
                <a:lnTo>
                  <a:pt x="1512" y="726"/>
                </a:lnTo>
                <a:close/>
                <a:moveTo>
                  <a:pt x="1512" y="756"/>
                </a:moveTo>
                <a:lnTo>
                  <a:pt x="1512" y="762"/>
                </a:lnTo>
                <a:lnTo>
                  <a:pt x="1513" y="762"/>
                </a:lnTo>
                <a:lnTo>
                  <a:pt x="1512" y="756"/>
                </a:lnTo>
                <a:close/>
                <a:moveTo>
                  <a:pt x="1518" y="732"/>
                </a:moveTo>
                <a:lnTo>
                  <a:pt x="1524" y="732"/>
                </a:lnTo>
                <a:lnTo>
                  <a:pt x="1518" y="732"/>
                </a:lnTo>
                <a:close/>
                <a:moveTo>
                  <a:pt x="1494" y="750"/>
                </a:moveTo>
                <a:lnTo>
                  <a:pt x="1494" y="756"/>
                </a:lnTo>
                <a:lnTo>
                  <a:pt x="1495" y="756"/>
                </a:lnTo>
                <a:lnTo>
                  <a:pt x="1494" y="750"/>
                </a:lnTo>
                <a:close/>
                <a:moveTo>
                  <a:pt x="1494" y="732"/>
                </a:moveTo>
                <a:lnTo>
                  <a:pt x="1500" y="732"/>
                </a:lnTo>
                <a:lnTo>
                  <a:pt x="1500" y="738"/>
                </a:lnTo>
                <a:lnTo>
                  <a:pt x="1494" y="738"/>
                </a:lnTo>
                <a:lnTo>
                  <a:pt x="1494" y="732"/>
                </a:lnTo>
                <a:close/>
                <a:moveTo>
                  <a:pt x="1506" y="756"/>
                </a:moveTo>
                <a:lnTo>
                  <a:pt x="1512" y="756"/>
                </a:lnTo>
                <a:lnTo>
                  <a:pt x="1506" y="756"/>
                </a:lnTo>
                <a:close/>
                <a:moveTo>
                  <a:pt x="1518" y="756"/>
                </a:moveTo>
                <a:lnTo>
                  <a:pt x="1518" y="762"/>
                </a:lnTo>
                <a:lnTo>
                  <a:pt x="1519" y="762"/>
                </a:lnTo>
                <a:lnTo>
                  <a:pt x="1518" y="756"/>
                </a:lnTo>
                <a:close/>
                <a:moveTo>
                  <a:pt x="1512" y="726"/>
                </a:moveTo>
                <a:lnTo>
                  <a:pt x="1518" y="726"/>
                </a:lnTo>
                <a:lnTo>
                  <a:pt x="1512" y="726"/>
                </a:lnTo>
                <a:close/>
                <a:moveTo>
                  <a:pt x="1518" y="756"/>
                </a:moveTo>
                <a:lnTo>
                  <a:pt x="1518" y="762"/>
                </a:lnTo>
                <a:lnTo>
                  <a:pt x="1519" y="762"/>
                </a:lnTo>
                <a:lnTo>
                  <a:pt x="1518" y="756"/>
                </a:lnTo>
                <a:close/>
                <a:moveTo>
                  <a:pt x="1518" y="756"/>
                </a:moveTo>
                <a:lnTo>
                  <a:pt x="1524" y="756"/>
                </a:lnTo>
                <a:lnTo>
                  <a:pt x="1518" y="756"/>
                </a:lnTo>
                <a:close/>
                <a:moveTo>
                  <a:pt x="1494" y="732"/>
                </a:moveTo>
                <a:lnTo>
                  <a:pt x="1500" y="732"/>
                </a:lnTo>
                <a:lnTo>
                  <a:pt x="1494" y="732"/>
                </a:lnTo>
                <a:close/>
                <a:moveTo>
                  <a:pt x="1512" y="756"/>
                </a:moveTo>
                <a:lnTo>
                  <a:pt x="1518" y="756"/>
                </a:lnTo>
                <a:lnTo>
                  <a:pt x="1512" y="756"/>
                </a:lnTo>
                <a:close/>
                <a:moveTo>
                  <a:pt x="1608" y="630"/>
                </a:moveTo>
                <a:lnTo>
                  <a:pt x="1608" y="624"/>
                </a:lnTo>
                <a:lnTo>
                  <a:pt x="1608" y="630"/>
                </a:lnTo>
                <a:lnTo>
                  <a:pt x="1608" y="624"/>
                </a:lnTo>
                <a:lnTo>
                  <a:pt x="1608" y="630"/>
                </a:lnTo>
                <a:lnTo>
                  <a:pt x="1608" y="624"/>
                </a:lnTo>
                <a:lnTo>
                  <a:pt x="1608" y="618"/>
                </a:lnTo>
                <a:lnTo>
                  <a:pt x="1614" y="618"/>
                </a:lnTo>
                <a:lnTo>
                  <a:pt x="1608" y="618"/>
                </a:lnTo>
                <a:lnTo>
                  <a:pt x="1614" y="618"/>
                </a:lnTo>
                <a:lnTo>
                  <a:pt x="1608" y="618"/>
                </a:lnTo>
                <a:lnTo>
                  <a:pt x="1614" y="618"/>
                </a:lnTo>
                <a:lnTo>
                  <a:pt x="1608" y="618"/>
                </a:lnTo>
                <a:lnTo>
                  <a:pt x="1614" y="618"/>
                </a:lnTo>
                <a:lnTo>
                  <a:pt x="1614" y="612"/>
                </a:lnTo>
                <a:lnTo>
                  <a:pt x="1614" y="618"/>
                </a:lnTo>
                <a:lnTo>
                  <a:pt x="1614" y="612"/>
                </a:lnTo>
                <a:lnTo>
                  <a:pt x="1620" y="612"/>
                </a:lnTo>
                <a:lnTo>
                  <a:pt x="1614" y="612"/>
                </a:lnTo>
                <a:lnTo>
                  <a:pt x="1620" y="612"/>
                </a:lnTo>
                <a:lnTo>
                  <a:pt x="1620" y="606"/>
                </a:lnTo>
                <a:lnTo>
                  <a:pt x="1620" y="600"/>
                </a:lnTo>
                <a:lnTo>
                  <a:pt x="1626" y="600"/>
                </a:lnTo>
                <a:lnTo>
                  <a:pt x="1620" y="600"/>
                </a:lnTo>
                <a:lnTo>
                  <a:pt x="1626" y="600"/>
                </a:lnTo>
                <a:lnTo>
                  <a:pt x="1620" y="600"/>
                </a:lnTo>
                <a:lnTo>
                  <a:pt x="1626" y="600"/>
                </a:lnTo>
                <a:lnTo>
                  <a:pt x="1632" y="600"/>
                </a:lnTo>
                <a:lnTo>
                  <a:pt x="1632" y="594"/>
                </a:lnTo>
                <a:lnTo>
                  <a:pt x="1632" y="588"/>
                </a:lnTo>
                <a:lnTo>
                  <a:pt x="1632" y="582"/>
                </a:lnTo>
                <a:lnTo>
                  <a:pt x="1626" y="588"/>
                </a:lnTo>
                <a:lnTo>
                  <a:pt x="1626" y="582"/>
                </a:lnTo>
                <a:lnTo>
                  <a:pt x="1620" y="582"/>
                </a:lnTo>
                <a:lnTo>
                  <a:pt x="1614" y="582"/>
                </a:lnTo>
                <a:lnTo>
                  <a:pt x="1620" y="582"/>
                </a:lnTo>
                <a:lnTo>
                  <a:pt x="1614" y="582"/>
                </a:lnTo>
                <a:lnTo>
                  <a:pt x="1614" y="576"/>
                </a:lnTo>
                <a:lnTo>
                  <a:pt x="1614" y="582"/>
                </a:lnTo>
                <a:lnTo>
                  <a:pt x="1608" y="582"/>
                </a:lnTo>
                <a:lnTo>
                  <a:pt x="1608" y="576"/>
                </a:lnTo>
                <a:lnTo>
                  <a:pt x="1608" y="582"/>
                </a:lnTo>
                <a:lnTo>
                  <a:pt x="1608" y="588"/>
                </a:lnTo>
                <a:lnTo>
                  <a:pt x="1608" y="582"/>
                </a:lnTo>
                <a:lnTo>
                  <a:pt x="1608" y="588"/>
                </a:lnTo>
                <a:lnTo>
                  <a:pt x="1608" y="582"/>
                </a:lnTo>
                <a:lnTo>
                  <a:pt x="1608" y="588"/>
                </a:lnTo>
                <a:lnTo>
                  <a:pt x="1608" y="582"/>
                </a:lnTo>
                <a:lnTo>
                  <a:pt x="1608" y="588"/>
                </a:lnTo>
                <a:lnTo>
                  <a:pt x="1608" y="582"/>
                </a:lnTo>
                <a:lnTo>
                  <a:pt x="1602" y="582"/>
                </a:lnTo>
                <a:lnTo>
                  <a:pt x="1602" y="588"/>
                </a:lnTo>
                <a:lnTo>
                  <a:pt x="1608" y="588"/>
                </a:lnTo>
                <a:lnTo>
                  <a:pt x="1602" y="588"/>
                </a:lnTo>
                <a:lnTo>
                  <a:pt x="1602" y="594"/>
                </a:lnTo>
                <a:lnTo>
                  <a:pt x="1602" y="588"/>
                </a:lnTo>
                <a:lnTo>
                  <a:pt x="1596" y="588"/>
                </a:lnTo>
                <a:lnTo>
                  <a:pt x="1602" y="588"/>
                </a:lnTo>
                <a:lnTo>
                  <a:pt x="1596" y="588"/>
                </a:lnTo>
                <a:lnTo>
                  <a:pt x="1602" y="588"/>
                </a:lnTo>
                <a:lnTo>
                  <a:pt x="1602" y="594"/>
                </a:lnTo>
                <a:lnTo>
                  <a:pt x="1596" y="594"/>
                </a:lnTo>
                <a:lnTo>
                  <a:pt x="1596" y="600"/>
                </a:lnTo>
                <a:lnTo>
                  <a:pt x="1596" y="606"/>
                </a:lnTo>
                <a:lnTo>
                  <a:pt x="1596" y="600"/>
                </a:lnTo>
                <a:lnTo>
                  <a:pt x="1596" y="606"/>
                </a:lnTo>
                <a:lnTo>
                  <a:pt x="1602" y="606"/>
                </a:lnTo>
                <a:lnTo>
                  <a:pt x="1596" y="606"/>
                </a:lnTo>
                <a:lnTo>
                  <a:pt x="1602" y="606"/>
                </a:lnTo>
                <a:lnTo>
                  <a:pt x="1596" y="606"/>
                </a:lnTo>
                <a:lnTo>
                  <a:pt x="1602" y="606"/>
                </a:lnTo>
                <a:lnTo>
                  <a:pt x="1596" y="606"/>
                </a:lnTo>
                <a:lnTo>
                  <a:pt x="1602" y="606"/>
                </a:lnTo>
                <a:lnTo>
                  <a:pt x="1596" y="606"/>
                </a:lnTo>
                <a:lnTo>
                  <a:pt x="1602" y="606"/>
                </a:lnTo>
                <a:lnTo>
                  <a:pt x="1596" y="606"/>
                </a:lnTo>
                <a:lnTo>
                  <a:pt x="1596" y="612"/>
                </a:lnTo>
                <a:lnTo>
                  <a:pt x="1596" y="606"/>
                </a:lnTo>
                <a:lnTo>
                  <a:pt x="1596" y="612"/>
                </a:lnTo>
                <a:lnTo>
                  <a:pt x="1596" y="606"/>
                </a:lnTo>
                <a:lnTo>
                  <a:pt x="1596" y="612"/>
                </a:lnTo>
                <a:lnTo>
                  <a:pt x="1596" y="618"/>
                </a:lnTo>
                <a:lnTo>
                  <a:pt x="1590" y="618"/>
                </a:lnTo>
                <a:lnTo>
                  <a:pt x="1596" y="618"/>
                </a:lnTo>
                <a:lnTo>
                  <a:pt x="1590" y="618"/>
                </a:lnTo>
                <a:lnTo>
                  <a:pt x="1590" y="624"/>
                </a:lnTo>
                <a:lnTo>
                  <a:pt x="1584" y="624"/>
                </a:lnTo>
                <a:lnTo>
                  <a:pt x="1578" y="624"/>
                </a:lnTo>
                <a:lnTo>
                  <a:pt x="1578" y="630"/>
                </a:lnTo>
                <a:lnTo>
                  <a:pt x="1572" y="630"/>
                </a:lnTo>
                <a:lnTo>
                  <a:pt x="1578" y="630"/>
                </a:lnTo>
                <a:lnTo>
                  <a:pt x="1572" y="630"/>
                </a:lnTo>
                <a:lnTo>
                  <a:pt x="1578" y="630"/>
                </a:lnTo>
                <a:lnTo>
                  <a:pt x="1578" y="636"/>
                </a:lnTo>
                <a:lnTo>
                  <a:pt x="1578" y="630"/>
                </a:lnTo>
                <a:lnTo>
                  <a:pt x="1578" y="636"/>
                </a:lnTo>
                <a:lnTo>
                  <a:pt x="1578" y="630"/>
                </a:lnTo>
                <a:lnTo>
                  <a:pt x="1578" y="636"/>
                </a:lnTo>
                <a:lnTo>
                  <a:pt x="1578" y="630"/>
                </a:lnTo>
                <a:lnTo>
                  <a:pt x="1578" y="636"/>
                </a:lnTo>
                <a:lnTo>
                  <a:pt x="1572" y="636"/>
                </a:lnTo>
                <a:lnTo>
                  <a:pt x="1578" y="636"/>
                </a:lnTo>
                <a:lnTo>
                  <a:pt x="1572" y="636"/>
                </a:lnTo>
                <a:lnTo>
                  <a:pt x="1578" y="636"/>
                </a:lnTo>
                <a:lnTo>
                  <a:pt x="1572" y="636"/>
                </a:lnTo>
                <a:lnTo>
                  <a:pt x="1578" y="636"/>
                </a:lnTo>
                <a:lnTo>
                  <a:pt x="1572" y="636"/>
                </a:lnTo>
                <a:lnTo>
                  <a:pt x="1572" y="630"/>
                </a:lnTo>
                <a:lnTo>
                  <a:pt x="1572" y="636"/>
                </a:lnTo>
                <a:lnTo>
                  <a:pt x="1572" y="630"/>
                </a:lnTo>
                <a:lnTo>
                  <a:pt x="1572" y="636"/>
                </a:lnTo>
                <a:lnTo>
                  <a:pt x="1572" y="642"/>
                </a:lnTo>
                <a:lnTo>
                  <a:pt x="1572" y="636"/>
                </a:lnTo>
                <a:lnTo>
                  <a:pt x="1572" y="642"/>
                </a:lnTo>
                <a:lnTo>
                  <a:pt x="1566" y="642"/>
                </a:lnTo>
                <a:lnTo>
                  <a:pt x="1566" y="648"/>
                </a:lnTo>
                <a:lnTo>
                  <a:pt x="1566" y="642"/>
                </a:lnTo>
                <a:lnTo>
                  <a:pt x="1566" y="648"/>
                </a:lnTo>
                <a:lnTo>
                  <a:pt x="1572" y="648"/>
                </a:lnTo>
                <a:lnTo>
                  <a:pt x="1566" y="648"/>
                </a:lnTo>
                <a:lnTo>
                  <a:pt x="1572" y="648"/>
                </a:lnTo>
                <a:lnTo>
                  <a:pt x="1566" y="648"/>
                </a:lnTo>
                <a:lnTo>
                  <a:pt x="1566" y="654"/>
                </a:lnTo>
                <a:lnTo>
                  <a:pt x="1566" y="660"/>
                </a:lnTo>
                <a:lnTo>
                  <a:pt x="1566" y="654"/>
                </a:lnTo>
                <a:lnTo>
                  <a:pt x="1566" y="660"/>
                </a:lnTo>
                <a:lnTo>
                  <a:pt x="1566" y="666"/>
                </a:lnTo>
                <a:lnTo>
                  <a:pt x="1566" y="672"/>
                </a:lnTo>
                <a:lnTo>
                  <a:pt x="1572" y="672"/>
                </a:lnTo>
                <a:lnTo>
                  <a:pt x="1566" y="672"/>
                </a:lnTo>
                <a:lnTo>
                  <a:pt x="1572" y="672"/>
                </a:lnTo>
                <a:lnTo>
                  <a:pt x="1566" y="672"/>
                </a:lnTo>
                <a:lnTo>
                  <a:pt x="1572" y="672"/>
                </a:lnTo>
                <a:lnTo>
                  <a:pt x="1566" y="672"/>
                </a:lnTo>
                <a:lnTo>
                  <a:pt x="1572" y="672"/>
                </a:lnTo>
                <a:lnTo>
                  <a:pt x="1566" y="672"/>
                </a:lnTo>
                <a:lnTo>
                  <a:pt x="1572" y="672"/>
                </a:lnTo>
                <a:lnTo>
                  <a:pt x="1572" y="678"/>
                </a:lnTo>
                <a:lnTo>
                  <a:pt x="1572" y="672"/>
                </a:lnTo>
                <a:lnTo>
                  <a:pt x="1572" y="678"/>
                </a:lnTo>
                <a:lnTo>
                  <a:pt x="1578" y="678"/>
                </a:lnTo>
                <a:lnTo>
                  <a:pt x="1572" y="678"/>
                </a:lnTo>
                <a:lnTo>
                  <a:pt x="1578" y="678"/>
                </a:lnTo>
                <a:lnTo>
                  <a:pt x="1578" y="684"/>
                </a:lnTo>
                <a:lnTo>
                  <a:pt x="1578" y="678"/>
                </a:lnTo>
                <a:lnTo>
                  <a:pt x="1578" y="684"/>
                </a:lnTo>
                <a:lnTo>
                  <a:pt x="1578" y="678"/>
                </a:lnTo>
                <a:lnTo>
                  <a:pt x="1578" y="684"/>
                </a:lnTo>
                <a:lnTo>
                  <a:pt x="1578" y="690"/>
                </a:lnTo>
                <a:lnTo>
                  <a:pt x="1578" y="684"/>
                </a:lnTo>
                <a:lnTo>
                  <a:pt x="1578" y="690"/>
                </a:lnTo>
                <a:lnTo>
                  <a:pt x="1572" y="690"/>
                </a:lnTo>
                <a:lnTo>
                  <a:pt x="1572" y="696"/>
                </a:lnTo>
                <a:lnTo>
                  <a:pt x="1578" y="696"/>
                </a:lnTo>
                <a:lnTo>
                  <a:pt x="1572" y="696"/>
                </a:lnTo>
                <a:lnTo>
                  <a:pt x="1578" y="696"/>
                </a:lnTo>
                <a:lnTo>
                  <a:pt x="1572" y="696"/>
                </a:lnTo>
                <a:lnTo>
                  <a:pt x="1578" y="696"/>
                </a:lnTo>
                <a:lnTo>
                  <a:pt x="1572" y="696"/>
                </a:lnTo>
                <a:lnTo>
                  <a:pt x="1578" y="696"/>
                </a:lnTo>
                <a:lnTo>
                  <a:pt x="1572" y="696"/>
                </a:lnTo>
                <a:lnTo>
                  <a:pt x="1578" y="696"/>
                </a:lnTo>
                <a:lnTo>
                  <a:pt x="1572" y="696"/>
                </a:lnTo>
                <a:lnTo>
                  <a:pt x="1578" y="696"/>
                </a:lnTo>
                <a:lnTo>
                  <a:pt x="1572" y="696"/>
                </a:lnTo>
                <a:lnTo>
                  <a:pt x="1578" y="696"/>
                </a:lnTo>
                <a:lnTo>
                  <a:pt x="1572" y="696"/>
                </a:lnTo>
                <a:lnTo>
                  <a:pt x="1572" y="702"/>
                </a:lnTo>
                <a:lnTo>
                  <a:pt x="1572" y="696"/>
                </a:lnTo>
                <a:lnTo>
                  <a:pt x="1572" y="702"/>
                </a:lnTo>
                <a:lnTo>
                  <a:pt x="1572" y="696"/>
                </a:lnTo>
                <a:lnTo>
                  <a:pt x="1566" y="696"/>
                </a:lnTo>
                <a:lnTo>
                  <a:pt x="1572" y="696"/>
                </a:lnTo>
                <a:lnTo>
                  <a:pt x="1566" y="696"/>
                </a:lnTo>
                <a:lnTo>
                  <a:pt x="1566" y="702"/>
                </a:lnTo>
                <a:lnTo>
                  <a:pt x="1566" y="696"/>
                </a:lnTo>
                <a:lnTo>
                  <a:pt x="1566" y="702"/>
                </a:lnTo>
                <a:lnTo>
                  <a:pt x="1566" y="696"/>
                </a:lnTo>
                <a:lnTo>
                  <a:pt x="1566" y="702"/>
                </a:lnTo>
                <a:lnTo>
                  <a:pt x="1560" y="702"/>
                </a:lnTo>
                <a:lnTo>
                  <a:pt x="1560" y="708"/>
                </a:lnTo>
                <a:lnTo>
                  <a:pt x="1566" y="708"/>
                </a:lnTo>
                <a:lnTo>
                  <a:pt x="1560" y="708"/>
                </a:lnTo>
                <a:lnTo>
                  <a:pt x="1566" y="708"/>
                </a:lnTo>
                <a:lnTo>
                  <a:pt x="1560" y="708"/>
                </a:lnTo>
                <a:lnTo>
                  <a:pt x="1560" y="714"/>
                </a:lnTo>
                <a:lnTo>
                  <a:pt x="1560" y="708"/>
                </a:lnTo>
                <a:lnTo>
                  <a:pt x="1560" y="714"/>
                </a:lnTo>
                <a:lnTo>
                  <a:pt x="1560" y="708"/>
                </a:lnTo>
                <a:lnTo>
                  <a:pt x="1560" y="714"/>
                </a:lnTo>
                <a:lnTo>
                  <a:pt x="1560" y="708"/>
                </a:lnTo>
                <a:lnTo>
                  <a:pt x="1560" y="714"/>
                </a:lnTo>
                <a:lnTo>
                  <a:pt x="1560" y="708"/>
                </a:lnTo>
                <a:lnTo>
                  <a:pt x="1560" y="714"/>
                </a:lnTo>
                <a:lnTo>
                  <a:pt x="1560" y="720"/>
                </a:lnTo>
                <a:lnTo>
                  <a:pt x="1560" y="714"/>
                </a:lnTo>
                <a:lnTo>
                  <a:pt x="1560" y="720"/>
                </a:lnTo>
                <a:lnTo>
                  <a:pt x="1560" y="726"/>
                </a:lnTo>
                <a:lnTo>
                  <a:pt x="1560" y="720"/>
                </a:lnTo>
                <a:lnTo>
                  <a:pt x="1560" y="726"/>
                </a:lnTo>
                <a:lnTo>
                  <a:pt x="1560" y="720"/>
                </a:lnTo>
                <a:lnTo>
                  <a:pt x="1560" y="726"/>
                </a:lnTo>
                <a:lnTo>
                  <a:pt x="1560" y="732"/>
                </a:lnTo>
                <a:lnTo>
                  <a:pt x="1560" y="738"/>
                </a:lnTo>
                <a:lnTo>
                  <a:pt x="1554" y="738"/>
                </a:lnTo>
                <a:lnTo>
                  <a:pt x="1560" y="738"/>
                </a:lnTo>
                <a:lnTo>
                  <a:pt x="1554" y="738"/>
                </a:lnTo>
                <a:lnTo>
                  <a:pt x="1560" y="738"/>
                </a:lnTo>
                <a:lnTo>
                  <a:pt x="1554" y="738"/>
                </a:lnTo>
                <a:lnTo>
                  <a:pt x="1554" y="744"/>
                </a:lnTo>
                <a:lnTo>
                  <a:pt x="1554" y="738"/>
                </a:lnTo>
                <a:lnTo>
                  <a:pt x="1554" y="744"/>
                </a:lnTo>
                <a:lnTo>
                  <a:pt x="1554" y="738"/>
                </a:lnTo>
                <a:lnTo>
                  <a:pt x="1548" y="738"/>
                </a:lnTo>
                <a:lnTo>
                  <a:pt x="1548" y="744"/>
                </a:lnTo>
                <a:lnTo>
                  <a:pt x="1548" y="738"/>
                </a:lnTo>
                <a:lnTo>
                  <a:pt x="1548" y="744"/>
                </a:lnTo>
                <a:lnTo>
                  <a:pt x="1548" y="738"/>
                </a:lnTo>
                <a:lnTo>
                  <a:pt x="1548" y="744"/>
                </a:lnTo>
                <a:lnTo>
                  <a:pt x="1548" y="738"/>
                </a:lnTo>
                <a:lnTo>
                  <a:pt x="1548" y="744"/>
                </a:lnTo>
                <a:lnTo>
                  <a:pt x="1542" y="744"/>
                </a:lnTo>
                <a:lnTo>
                  <a:pt x="1548" y="744"/>
                </a:lnTo>
                <a:lnTo>
                  <a:pt x="1542" y="744"/>
                </a:lnTo>
                <a:lnTo>
                  <a:pt x="1548" y="744"/>
                </a:lnTo>
                <a:lnTo>
                  <a:pt x="1542" y="744"/>
                </a:lnTo>
                <a:lnTo>
                  <a:pt x="1542" y="750"/>
                </a:lnTo>
                <a:lnTo>
                  <a:pt x="1536" y="750"/>
                </a:lnTo>
                <a:lnTo>
                  <a:pt x="1530" y="750"/>
                </a:lnTo>
                <a:lnTo>
                  <a:pt x="1530" y="744"/>
                </a:lnTo>
                <a:lnTo>
                  <a:pt x="1530" y="738"/>
                </a:lnTo>
                <a:lnTo>
                  <a:pt x="1530" y="732"/>
                </a:lnTo>
                <a:lnTo>
                  <a:pt x="1524" y="732"/>
                </a:lnTo>
                <a:lnTo>
                  <a:pt x="1524" y="726"/>
                </a:lnTo>
                <a:lnTo>
                  <a:pt x="1524" y="720"/>
                </a:lnTo>
                <a:lnTo>
                  <a:pt x="1524" y="726"/>
                </a:lnTo>
                <a:lnTo>
                  <a:pt x="1524" y="720"/>
                </a:lnTo>
                <a:lnTo>
                  <a:pt x="1524" y="726"/>
                </a:lnTo>
                <a:lnTo>
                  <a:pt x="1524" y="720"/>
                </a:lnTo>
                <a:lnTo>
                  <a:pt x="1524" y="714"/>
                </a:lnTo>
                <a:lnTo>
                  <a:pt x="1524" y="708"/>
                </a:lnTo>
                <a:lnTo>
                  <a:pt x="1518" y="708"/>
                </a:lnTo>
                <a:lnTo>
                  <a:pt x="1524" y="708"/>
                </a:lnTo>
                <a:lnTo>
                  <a:pt x="1518" y="708"/>
                </a:lnTo>
                <a:lnTo>
                  <a:pt x="1524" y="708"/>
                </a:lnTo>
                <a:lnTo>
                  <a:pt x="1518" y="708"/>
                </a:lnTo>
                <a:lnTo>
                  <a:pt x="1518" y="702"/>
                </a:lnTo>
                <a:lnTo>
                  <a:pt x="1518" y="696"/>
                </a:lnTo>
                <a:lnTo>
                  <a:pt x="1512" y="696"/>
                </a:lnTo>
                <a:lnTo>
                  <a:pt x="1512" y="690"/>
                </a:lnTo>
                <a:lnTo>
                  <a:pt x="1512" y="696"/>
                </a:lnTo>
                <a:lnTo>
                  <a:pt x="1512" y="690"/>
                </a:lnTo>
                <a:lnTo>
                  <a:pt x="1512" y="684"/>
                </a:lnTo>
                <a:lnTo>
                  <a:pt x="1512" y="690"/>
                </a:lnTo>
                <a:lnTo>
                  <a:pt x="1512" y="684"/>
                </a:lnTo>
                <a:lnTo>
                  <a:pt x="1512" y="690"/>
                </a:lnTo>
                <a:lnTo>
                  <a:pt x="1512" y="696"/>
                </a:lnTo>
                <a:lnTo>
                  <a:pt x="1506" y="696"/>
                </a:lnTo>
                <a:lnTo>
                  <a:pt x="1506" y="702"/>
                </a:lnTo>
                <a:lnTo>
                  <a:pt x="1506" y="696"/>
                </a:lnTo>
                <a:lnTo>
                  <a:pt x="1506" y="702"/>
                </a:lnTo>
                <a:lnTo>
                  <a:pt x="1500" y="702"/>
                </a:lnTo>
                <a:lnTo>
                  <a:pt x="1506" y="702"/>
                </a:lnTo>
                <a:lnTo>
                  <a:pt x="1500" y="702"/>
                </a:lnTo>
                <a:lnTo>
                  <a:pt x="1506" y="702"/>
                </a:lnTo>
                <a:lnTo>
                  <a:pt x="1500" y="702"/>
                </a:lnTo>
                <a:lnTo>
                  <a:pt x="1500" y="708"/>
                </a:lnTo>
                <a:lnTo>
                  <a:pt x="1500" y="702"/>
                </a:lnTo>
                <a:lnTo>
                  <a:pt x="1500" y="708"/>
                </a:lnTo>
                <a:lnTo>
                  <a:pt x="1494" y="708"/>
                </a:lnTo>
                <a:lnTo>
                  <a:pt x="1494" y="714"/>
                </a:lnTo>
                <a:lnTo>
                  <a:pt x="1494" y="708"/>
                </a:lnTo>
                <a:lnTo>
                  <a:pt x="1494" y="714"/>
                </a:lnTo>
                <a:lnTo>
                  <a:pt x="1494" y="708"/>
                </a:lnTo>
                <a:lnTo>
                  <a:pt x="1494" y="714"/>
                </a:lnTo>
                <a:lnTo>
                  <a:pt x="1488" y="714"/>
                </a:lnTo>
                <a:lnTo>
                  <a:pt x="1494" y="714"/>
                </a:lnTo>
                <a:lnTo>
                  <a:pt x="1488" y="714"/>
                </a:lnTo>
                <a:lnTo>
                  <a:pt x="1482" y="714"/>
                </a:lnTo>
                <a:lnTo>
                  <a:pt x="1488" y="714"/>
                </a:lnTo>
                <a:lnTo>
                  <a:pt x="1482" y="714"/>
                </a:lnTo>
                <a:lnTo>
                  <a:pt x="1482" y="708"/>
                </a:lnTo>
                <a:lnTo>
                  <a:pt x="1482" y="714"/>
                </a:lnTo>
                <a:lnTo>
                  <a:pt x="1482" y="708"/>
                </a:lnTo>
                <a:lnTo>
                  <a:pt x="1476" y="708"/>
                </a:lnTo>
                <a:lnTo>
                  <a:pt x="1476" y="702"/>
                </a:lnTo>
                <a:lnTo>
                  <a:pt x="1470" y="702"/>
                </a:lnTo>
                <a:lnTo>
                  <a:pt x="1470" y="696"/>
                </a:lnTo>
                <a:lnTo>
                  <a:pt x="1470" y="702"/>
                </a:lnTo>
                <a:lnTo>
                  <a:pt x="1470" y="696"/>
                </a:lnTo>
                <a:lnTo>
                  <a:pt x="1470" y="702"/>
                </a:lnTo>
                <a:lnTo>
                  <a:pt x="1476" y="702"/>
                </a:lnTo>
                <a:lnTo>
                  <a:pt x="1476" y="696"/>
                </a:lnTo>
                <a:lnTo>
                  <a:pt x="1470" y="696"/>
                </a:lnTo>
                <a:lnTo>
                  <a:pt x="1476" y="696"/>
                </a:lnTo>
                <a:lnTo>
                  <a:pt x="1476" y="702"/>
                </a:lnTo>
                <a:lnTo>
                  <a:pt x="1476" y="696"/>
                </a:lnTo>
                <a:lnTo>
                  <a:pt x="1476" y="702"/>
                </a:lnTo>
                <a:lnTo>
                  <a:pt x="1476" y="696"/>
                </a:lnTo>
                <a:lnTo>
                  <a:pt x="1476" y="702"/>
                </a:lnTo>
                <a:lnTo>
                  <a:pt x="1476" y="696"/>
                </a:lnTo>
                <a:lnTo>
                  <a:pt x="1476" y="702"/>
                </a:lnTo>
                <a:lnTo>
                  <a:pt x="1476" y="696"/>
                </a:lnTo>
                <a:lnTo>
                  <a:pt x="1476" y="702"/>
                </a:lnTo>
                <a:lnTo>
                  <a:pt x="1476" y="696"/>
                </a:lnTo>
                <a:lnTo>
                  <a:pt x="1482" y="696"/>
                </a:lnTo>
                <a:lnTo>
                  <a:pt x="1476" y="696"/>
                </a:lnTo>
                <a:lnTo>
                  <a:pt x="1476" y="702"/>
                </a:lnTo>
                <a:lnTo>
                  <a:pt x="1476" y="696"/>
                </a:lnTo>
                <a:lnTo>
                  <a:pt x="1482" y="696"/>
                </a:lnTo>
                <a:lnTo>
                  <a:pt x="1476" y="696"/>
                </a:lnTo>
                <a:lnTo>
                  <a:pt x="1476" y="690"/>
                </a:lnTo>
                <a:lnTo>
                  <a:pt x="1476" y="696"/>
                </a:lnTo>
                <a:lnTo>
                  <a:pt x="1476" y="690"/>
                </a:lnTo>
                <a:lnTo>
                  <a:pt x="1476" y="696"/>
                </a:lnTo>
                <a:lnTo>
                  <a:pt x="1476" y="690"/>
                </a:lnTo>
                <a:lnTo>
                  <a:pt x="1476" y="696"/>
                </a:lnTo>
                <a:lnTo>
                  <a:pt x="1476" y="690"/>
                </a:lnTo>
                <a:lnTo>
                  <a:pt x="1482" y="690"/>
                </a:lnTo>
                <a:lnTo>
                  <a:pt x="1476" y="690"/>
                </a:lnTo>
                <a:lnTo>
                  <a:pt x="1476" y="696"/>
                </a:lnTo>
                <a:lnTo>
                  <a:pt x="1476" y="690"/>
                </a:lnTo>
                <a:lnTo>
                  <a:pt x="1476" y="696"/>
                </a:lnTo>
                <a:lnTo>
                  <a:pt x="1476" y="690"/>
                </a:lnTo>
                <a:lnTo>
                  <a:pt x="1476" y="696"/>
                </a:lnTo>
                <a:lnTo>
                  <a:pt x="1476" y="690"/>
                </a:lnTo>
                <a:lnTo>
                  <a:pt x="1476" y="696"/>
                </a:lnTo>
                <a:lnTo>
                  <a:pt x="1476" y="690"/>
                </a:lnTo>
                <a:lnTo>
                  <a:pt x="1470" y="690"/>
                </a:lnTo>
                <a:lnTo>
                  <a:pt x="1476" y="690"/>
                </a:lnTo>
                <a:lnTo>
                  <a:pt x="1470" y="690"/>
                </a:lnTo>
                <a:lnTo>
                  <a:pt x="1476" y="690"/>
                </a:lnTo>
                <a:lnTo>
                  <a:pt x="1470" y="690"/>
                </a:lnTo>
                <a:lnTo>
                  <a:pt x="1476" y="690"/>
                </a:lnTo>
                <a:lnTo>
                  <a:pt x="1470" y="690"/>
                </a:lnTo>
                <a:lnTo>
                  <a:pt x="1476" y="690"/>
                </a:lnTo>
                <a:lnTo>
                  <a:pt x="1470" y="690"/>
                </a:lnTo>
                <a:lnTo>
                  <a:pt x="1476" y="690"/>
                </a:lnTo>
                <a:lnTo>
                  <a:pt x="1470" y="690"/>
                </a:lnTo>
                <a:lnTo>
                  <a:pt x="1470" y="696"/>
                </a:lnTo>
                <a:lnTo>
                  <a:pt x="1470" y="690"/>
                </a:lnTo>
                <a:lnTo>
                  <a:pt x="1470" y="696"/>
                </a:lnTo>
                <a:lnTo>
                  <a:pt x="1470" y="690"/>
                </a:lnTo>
                <a:lnTo>
                  <a:pt x="1470" y="696"/>
                </a:lnTo>
                <a:lnTo>
                  <a:pt x="1470" y="690"/>
                </a:lnTo>
                <a:lnTo>
                  <a:pt x="1470" y="696"/>
                </a:lnTo>
                <a:lnTo>
                  <a:pt x="1470" y="690"/>
                </a:lnTo>
                <a:lnTo>
                  <a:pt x="1470" y="684"/>
                </a:lnTo>
                <a:lnTo>
                  <a:pt x="1470" y="690"/>
                </a:lnTo>
                <a:lnTo>
                  <a:pt x="1476" y="690"/>
                </a:lnTo>
                <a:lnTo>
                  <a:pt x="1470" y="690"/>
                </a:lnTo>
                <a:lnTo>
                  <a:pt x="1476" y="690"/>
                </a:lnTo>
                <a:lnTo>
                  <a:pt x="1476" y="684"/>
                </a:lnTo>
                <a:lnTo>
                  <a:pt x="1482" y="684"/>
                </a:lnTo>
                <a:lnTo>
                  <a:pt x="1476" y="684"/>
                </a:lnTo>
                <a:lnTo>
                  <a:pt x="1476" y="678"/>
                </a:lnTo>
                <a:lnTo>
                  <a:pt x="1476" y="684"/>
                </a:lnTo>
                <a:lnTo>
                  <a:pt x="1476" y="678"/>
                </a:lnTo>
                <a:lnTo>
                  <a:pt x="1482" y="678"/>
                </a:lnTo>
                <a:lnTo>
                  <a:pt x="1476" y="678"/>
                </a:lnTo>
                <a:lnTo>
                  <a:pt x="1482" y="678"/>
                </a:lnTo>
                <a:lnTo>
                  <a:pt x="1482" y="684"/>
                </a:lnTo>
                <a:lnTo>
                  <a:pt x="1482" y="678"/>
                </a:lnTo>
                <a:lnTo>
                  <a:pt x="1482" y="672"/>
                </a:lnTo>
                <a:lnTo>
                  <a:pt x="1482" y="678"/>
                </a:lnTo>
                <a:lnTo>
                  <a:pt x="1482" y="672"/>
                </a:lnTo>
                <a:lnTo>
                  <a:pt x="1482" y="678"/>
                </a:lnTo>
                <a:lnTo>
                  <a:pt x="1482" y="672"/>
                </a:lnTo>
                <a:lnTo>
                  <a:pt x="1488" y="672"/>
                </a:lnTo>
                <a:lnTo>
                  <a:pt x="1482" y="672"/>
                </a:lnTo>
                <a:lnTo>
                  <a:pt x="1482" y="678"/>
                </a:lnTo>
                <a:lnTo>
                  <a:pt x="1482" y="672"/>
                </a:lnTo>
                <a:lnTo>
                  <a:pt x="1482" y="678"/>
                </a:lnTo>
                <a:lnTo>
                  <a:pt x="1476" y="678"/>
                </a:lnTo>
                <a:lnTo>
                  <a:pt x="1476" y="684"/>
                </a:lnTo>
                <a:lnTo>
                  <a:pt x="1476" y="678"/>
                </a:lnTo>
                <a:lnTo>
                  <a:pt x="1470" y="678"/>
                </a:lnTo>
                <a:lnTo>
                  <a:pt x="1476" y="678"/>
                </a:lnTo>
                <a:lnTo>
                  <a:pt x="1470" y="678"/>
                </a:lnTo>
                <a:lnTo>
                  <a:pt x="1476" y="678"/>
                </a:lnTo>
                <a:lnTo>
                  <a:pt x="1470" y="678"/>
                </a:lnTo>
                <a:lnTo>
                  <a:pt x="1470" y="672"/>
                </a:lnTo>
                <a:lnTo>
                  <a:pt x="1470" y="678"/>
                </a:lnTo>
                <a:lnTo>
                  <a:pt x="1476" y="678"/>
                </a:lnTo>
                <a:lnTo>
                  <a:pt x="1476" y="672"/>
                </a:lnTo>
                <a:lnTo>
                  <a:pt x="1470" y="672"/>
                </a:lnTo>
                <a:lnTo>
                  <a:pt x="1470" y="666"/>
                </a:lnTo>
                <a:lnTo>
                  <a:pt x="1470" y="672"/>
                </a:lnTo>
                <a:lnTo>
                  <a:pt x="1470" y="666"/>
                </a:lnTo>
                <a:lnTo>
                  <a:pt x="1470" y="672"/>
                </a:lnTo>
                <a:lnTo>
                  <a:pt x="1470" y="666"/>
                </a:lnTo>
                <a:lnTo>
                  <a:pt x="1470" y="672"/>
                </a:lnTo>
                <a:lnTo>
                  <a:pt x="1470" y="666"/>
                </a:lnTo>
                <a:lnTo>
                  <a:pt x="1470" y="672"/>
                </a:lnTo>
                <a:lnTo>
                  <a:pt x="1470" y="666"/>
                </a:lnTo>
                <a:lnTo>
                  <a:pt x="1470" y="672"/>
                </a:lnTo>
                <a:lnTo>
                  <a:pt x="1470" y="666"/>
                </a:lnTo>
                <a:lnTo>
                  <a:pt x="1470" y="672"/>
                </a:lnTo>
                <a:lnTo>
                  <a:pt x="1470" y="666"/>
                </a:lnTo>
                <a:lnTo>
                  <a:pt x="1476" y="666"/>
                </a:lnTo>
                <a:lnTo>
                  <a:pt x="1482" y="666"/>
                </a:lnTo>
                <a:lnTo>
                  <a:pt x="1476" y="666"/>
                </a:lnTo>
                <a:lnTo>
                  <a:pt x="1482" y="666"/>
                </a:lnTo>
                <a:lnTo>
                  <a:pt x="1488" y="666"/>
                </a:lnTo>
                <a:lnTo>
                  <a:pt x="1482" y="666"/>
                </a:lnTo>
                <a:lnTo>
                  <a:pt x="1488" y="666"/>
                </a:lnTo>
                <a:lnTo>
                  <a:pt x="1482" y="666"/>
                </a:lnTo>
                <a:lnTo>
                  <a:pt x="1488" y="666"/>
                </a:lnTo>
                <a:lnTo>
                  <a:pt x="1488" y="660"/>
                </a:lnTo>
                <a:lnTo>
                  <a:pt x="1488" y="666"/>
                </a:lnTo>
                <a:lnTo>
                  <a:pt x="1488" y="660"/>
                </a:lnTo>
                <a:lnTo>
                  <a:pt x="1488" y="666"/>
                </a:lnTo>
                <a:lnTo>
                  <a:pt x="1482" y="666"/>
                </a:lnTo>
                <a:lnTo>
                  <a:pt x="1488" y="666"/>
                </a:lnTo>
                <a:lnTo>
                  <a:pt x="1488" y="660"/>
                </a:lnTo>
                <a:lnTo>
                  <a:pt x="1482" y="660"/>
                </a:lnTo>
                <a:lnTo>
                  <a:pt x="1488" y="660"/>
                </a:lnTo>
                <a:lnTo>
                  <a:pt x="1482" y="660"/>
                </a:lnTo>
                <a:lnTo>
                  <a:pt x="1482" y="666"/>
                </a:lnTo>
                <a:lnTo>
                  <a:pt x="1482" y="660"/>
                </a:lnTo>
                <a:lnTo>
                  <a:pt x="1482" y="666"/>
                </a:lnTo>
                <a:lnTo>
                  <a:pt x="1476" y="666"/>
                </a:lnTo>
                <a:lnTo>
                  <a:pt x="1476" y="660"/>
                </a:lnTo>
                <a:lnTo>
                  <a:pt x="1476" y="666"/>
                </a:lnTo>
                <a:lnTo>
                  <a:pt x="1476" y="660"/>
                </a:lnTo>
                <a:lnTo>
                  <a:pt x="1476" y="666"/>
                </a:lnTo>
                <a:lnTo>
                  <a:pt x="1470" y="666"/>
                </a:lnTo>
                <a:lnTo>
                  <a:pt x="1470" y="660"/>
                </a:lnTo>
                <a:lnTo>
                  <a:pt x="1470" y="666"/>
                </a:lnTo>
                <a:lnTo>
                  <a:pt x="1470" y="660"/>
                </a:lnTo>
                <a:lnTo>
                  <a:pt x="1476" y="660"/>
                </a:lnTo>
                <a:lnTo>
                  <a:pt x="1470" y="660"/>
                </a:lnTo>
                <a:lnTo>
                  <a:pt x="1476" y="660"/>
                </a:lnTo>
                <a:lnTo>
                  <a:pt x="1470" y="660"/>
                </a:lnTo>
                <a:lnTo>
                  <a:pt x="1470" y="654"/>
                </a:lnTo>
                <a:lnTo>
                  <a:pt x="1476" y="654"/>
                </a:lnTo>
                <a:lnTo>
                  <a:pt x="1482" y="654"/>
                </a:lnTo>
                <a:lnTo>
                  <a:pt x="1476" y="654"/>
                </a:lnTo>
                <a:lnTo>
                  <a:pt x="1476" y="648"/>
                </a:lnTo>
                <a:lnTo>
                  <a:pt x="1476" y="654"/>
                </a:lnTo>
                <a:lnTo>
                  <a:pt x="1470" y="648"/>
                </a:lnTo>
                <a:lnTo>
                  <a:pt x="1470" y="654"/>
                </a:lnTo>
                <a:lnTo>
                  <a:pt x="1470" y="648"/>
                </a:lnTo>
                <a:lnTo>
                  <a:pt x="1476" y="648"/>
                </a:lnTo>
                <a:lnTo>
                  <a:pt x="1470" y="648"/>
                </a:lnTo>
                <a:lnTo>
                  <a:pt x="1476" y="648"/>
                </a:lnTo>
                <a:lnTo>
                  <a:pt x="1476" y="642"/>
                </a:lnTo>
                <a:lnTo>
                  <a:pt x="1482" y="642"/>
                </a:lnTo>
                <a:lnTo>
                  <a:pt x="1482" y="648"/>
                </a:lnTo>
                <a:lnTo>
                  <a:pt x="1482" y="642"/>
                </a:lnTo>
                <a:lnTo>
                  <a:pt x="1482" y="648"/>
                </a:lnTo>
                <a:lnTo>
                  <a:pt x="1488" y="648"/>
                </a:lnTo>
                <a:lnTo>
                  <a:pt x="1482" y="648"/>
                </a:lnTo>
                <a:lnTo>
                  <a:pt x="1482" y="642"/>
                </a:lnTo>
                <a:lnTo>
                  <a:pt x="1488" y="642"/>
                </a:lnTo>
                <a:lnTo>
                  <a:pt x="1488" y="648"/>
                </a:lnTo>
                <a:lnTo>
                  <a:pt x="1488" y="642"/>
                </a:lnTo>
                <a:lnTo>
                  <a:pt x="1488" y="648"/>
                </a:lnTo>
                <a:lnTo>
                  <a:pt x="1488" y="642"/>
                </a:lnTo>
                <a:lnTo>
                  <a:pt x="1482" y="642"/>
                </a:lnTo>
                <a:lnTo>
                  <a:pt x="1476" y="642"/>
                </a:lnTo>
                <a:lnTo>
                  <a:pt x="1482" y="642"/>
                </a:lnTo>
                <a:lnTo>
                  <a:pt x="1476" y="642"/>
                </a:lnTo>
                <a:lnTo>
                  <a:pt x="1482" y="642"/>
                </a:lnTo>
                <a:lnTo>
                  <a:pt x="1482" y="636"/>
                </a:lnTo>
                <a:lnTo>
                  <a:pt x="1482" y="642"/>
                </a:lnTo>
                <a:lnTo>
                  <a:pt x="1482" y="636"/>
                </a:lnTo>
                <a:lnTo>
                  <a:pt x="1482" y="642"/>
                </a:lnTo>
                <a:lnTo>
                  <a:pt x="1482" y="636"/>
                </a:lnTo>
                <a:lnTo>
                  <a:pt x="1482" y="642"/>
                </a:lnTo>
                <a:lnTo>
                  <a:pt x="1482" y="636"/>
                </a:lnTo>
                <a:lnTo>
                  <a:pt x="1482" y="642"/>
                </a:lnTo>
                <a:lnTo>
                  <a:pt x="1482" y="636"/>
                </a:lnTo>
                <a:lnTo>
                  <a:pt x="1482" y="642"/>
                </a:lnTo>
                <a:lnTo>
                  <a:pt x="1482" y="636"/>
                </a:lnTo>
                <a:lnTo>
                  <a:pt x="1482" y="642"/>
                </a:lnTo>
                <a:lnTo>
                  <a:pt x="1488" y="642"/>
                </a:lnTo>
                <a:lnTo>
                  <a:pt x="1488" y="636"/>
                </a:lnTo>
                <a:lnTo>
                  <a:pt x="1488" y="642"/>
                </a:lnTo>
                <a:lnTo>
                  <a:pt x="1488" y="636"/>
                </a:lnTo>
                <a:lnTo>
                  <a:pt x="1488" y="642"/>
                </a:lnTo>
                <a:lnTo>
                  <a:pt x="1488" y="636"/>
                </a:lnTo>
                <a:lnTo>
                  <a:pt x="1488" y="642"/>
                </a:lnTo>
                <a:lnTo>
                  <a:pt x="1488" y="636"/>
                </a:lnTo>
                <a:lnTo>
                  <a:pt x="1494" y="636"/>
                </a:lnTo>
                <a:lnTo>
                  <a:pt x="1488" y="636"/>
                </a:lnTo>
                <a:lnTo>
                  <a:pt x="1482" y="636"/>
                </a:lnTo>
                <a:lnTo>
                  <a:pt x="1488" y="636"/>
                </a:lnTo>
                <a:lnTo>
                  <a:pt x="1482" y="636"/>
                </a:lnTo>
                <a:lnTo>
                  <a:pt x="1482" y="630"/>
                </a:lnTo>
                <a:lnTo>
                  <a:pt x="1482" y="636"/>
                </a:lnTo>
                <a:lnTo>
                  <a:pt x="1482" y="630"/>
                </a:lnTo>
                <a:lnTo>
                  <a:pt x="1482" y="636"/>
                </a:lnTo>
                <a:lnTo>
                  <a:pt x="1482" y="630"/>
                </a:lnTo>
                <a:lnTo>
                  <a:pt x="1488" y="630"/>
                </a:lnTo>
                <a:lnTo>
                  <a:pt x="1488" y="636"/>
                </a:lnTo>
                <a:lnTo>
                  <a:pt x="1488" y="630"/>
                </a:lnTo>
                <a:lnTo>
                  <a:pt x="1488" y="636"/>
                </a:lnTo>
                <a:lnTo>
                  <a:pt x="1494" y="636"/>
                </a:lnTo>
                <a:lnTo>
                  <a:pt x="1494" y="630"/>
                </a:lnTo>
                <a:lnTo>
                  <a:pt x="1494" y="636"/>
                </a:lnTo>
                <a:lnTo>
                  <a:pt x="1494" y="630"/>
                </a:lnTo>
                <a:lnTo>
                  <a:pt x="1494" y="636"/>
                </a:lnTo>
                <a:lnTo>
                  <a:pt x="1500" y="636"/>
                </a:lnTo>
                <a:lnTo>
                  <a:pt x="1494" y="636"/>
                </a:lnTo>
                <a:lnTo>
                  <a:pt x="1494" y="630"/>
                </a:lnTo>
                <a:lnTo>
                  <a:pt x="1500" y="630"/>
                </a:lnTo>
                <a:lnTo>
                  <a:pt x="1494" y="630"/>
                </a:lnTo>
                <a:lnTo>
                  <a:pt x="1500" y="630"/>
                </a:lnTo>
                <a:lnTo>
                  <a:pt x="1494" y="630"/>
                </a:lnTo>
                <a:lnTo>
                  <a:pt x="1500" y="630"/>
                </a:lnTo>
                <a:lnTo>
                  <a:pt x="1494" y="630"/>
                </a:lnTo>
                <a:lnTo>
                  <a:pt x="1494" y="624"/>
                </a:lnTo>
                <a:lnTo>
                  <a:pt x="1494" y="630"/>
                </a:lnTo>
                <a:lnTo>
                  <a:pt x="1494" y="624"/>
                </a:lnTo>
                <a:lnTo>
                  <a:pt x="1494" y="630"/>
                </a:lnTo>
                <a:lnTo>
                  <a:pt x="1494" y="624"/>
                </a:lnTo>
                <a:lnTo>
                  <a:pt x="1500" y="624"/>
                </a:lnTo>
                <a:lnTo>
                  <a:pt x="1494" y="624"/>
                </a:lnTo>
                <a:lnTo>
                  <a:pt x="1500" y="624"/>
                </a:lnTo>
                <a:lnTo>
                  <a:pt x="1500" y="630"/>
                </a:lnTo>
                <a:lnTo>
                  <a:pt x="1500" y="624"/>
                </a:lnTo>
                <a:lnTo>
                  <a:pt x="1506" y="624"/>
                </a:lnTo>
                <a:lnTo>
                  <a:pt x="1500" y="624"/>
                </a:lnTo>
                <a:lnTo>
                  <a:pt x="1506" y="624"/>
                </a:lnTo>
                <a:lnTo>
                  <a:pt x="1500" y="624"/>
                </a:lnTo>
                <a:lnTo>
                  <a:pt x="1506" y="624"/>
                </a:lnTo>
                <a:lnTo>
                  <a:pt x="1506" y="618"/>
                </a:lnTo>
                <a:lnTo>
                  <a:pt x="1506" y="624"/>
                </a:lnTo>
                <a:lnTo>
                  <a:pt x="1512" y="624"/>
                </a:lnTo>
                <a:lnTo>
                  <a:pt x="1506" y="624"/>
                </a:lnTo>
                <a:lnTo>
                  <a:pt x="1512" y="624"/>
                </a:lnTo>
                <a:lnTo>
                  <a:pt x="1518" y="624"/>
                </a:lnTo>
                <a:lnTo>
                  <a:pt x="1512" y="624"/>
                </a:lnTo>
                <a:lnTo>
                  <a:pt x="1518" y="624"/>
                </a:lnTo>
                <a:lnTo>
                  <a:pt x="1512" y="624"/>
                </a:lnTo>
                <a:lnTo>
                  <a:pt x="1518" y="624"/>
                </a:lnTo>
                <a:lnTo>
                  <a:pt x="1512" y="624"/>
                </a:lnTo>
                <a:lnTo>
                  <a:pt x="1518" y="624"/>
                </a:lnTo>
                <a:lnTo>
                  <a:pt x="1512" y="624"/>
                </a:lnTo>
                <a:lnTo>
                  <a:pt x="1518" y="624"/>
                </a:lnTo>
                <a:lnTo>
                  <a:pt x="1512" y="624"/>
                </a:lnTo>
                <a:lnTo>
                  <a:pt x="1512" y="618"/>
                </a:lnTo>
                <a:lnTo>
                  <a:pt x="1518" y="618"/>
                </a:lnTo>
                <a:lnTo>
                  <a:pt x="1518" y="612"/>
                </a:lnTo>
                <a:lnTo>
                  <a:pt x="1518" y="618"/>
                </a:lnTo>
                <a:lnTo>
                  <a:pt x="1518" y="612"/>
                </a:lnTo>
                <a:lnTo>
                  <a:pt x="1518" y="618"/>
                </a:lnTo>
                <a:lnTo>
                  <a:pt x="1518" y="612"/>
                </a:lnTo>
                <a:lnTo>
                  <a:pt x="1518" y="618"/>
                </a:lnTo>
                <a:lnTo>
                  <a:pt x="1518" y="612"/>
                </a:lnTo>
                <a:lnTo>
                  <a:pt x="1518" y="618"/>
                </a:lnTo>
                <a:lnTo>
                  <a:pt x="1512" y="618"/>
                </a:lnTo>
                <a:lnTo>
                  <a:pt x="1518" y="618"/>
                </a:lnTo>
                <a:lnTo>
                  <a:pt x="1512" y="618"/>
                </a:lnTo>
                <a:lnTo>
                  <a:pt x="1512" y="624"/>
                </a:lnTo>
                <a:lnTo>
                  <a:pt x="1506" y="624"/>
                </a:lnTo>
                <a:lnTo>
                  <a:pt x="1506" y="618"/>
                </a:lnTo>
                <a:lnTo>
                  <a:pt x="1512" y="618"/>
                </a:lnTo>
                <a:lnTo>
                  <a:pt x="1506" y="618"/>
                </a:lnTo>
                <a:lnTo>
                  <a:pt x="1506" y="624"/>
                </a:lnTo>
                <a:lnTo>
                  <a:pt x="1506" y="618"/>
                </a:lnTo>
                <a:lnTo>
                  <a:pt x="1512" y="618"/>
                </a:lnTo>
                <a:lnTo>
                  <a:pt x="1506" y="618"/>
                </a:lnTo>
                <a:lnTo>
                  <a:pt x="1512" y="618"/>
                </a:lnTo>
                <a:lnTo>
                  <a:pt x="1512" y="612"/>
                </a:lnTo>
                <a:lnTo>
                  <a:pt x="1506" y="612"/>
                </a:lnTo>
                <a:lnTo>
                  <a:pt x="1506" y="618"/>
                </a:lnTo>
                <a:lnTo>
                  <a:pt x="1506" y="612"/>
                </a:lnTo>
                <a:lnTo>
                  <a:pt x="1512" y="612"/>
                </a:lnTo>
                <a:lnTo>
                  <a:pt x="1506" y="612"/>
                </a:lnTo>
                <a:lnTo>
                  <a:pt x="1506" y="618"/>
                </a:lnTo>
                <a:lnTo>
                  <a:pt x="1506" y="612"/>
                </a:lnTo>
                <a:lnTo>
                  <a:pt x="1506" y="618"/>
                </a:lnTo>
                <a:lnTo>
                  <a:pt x="1506" y="612"/>
                </a:lnTo>
                <a:lnTo>
                  <a:pt x="1512" y="612"/>
                </a:lnTo>
                <a:lnTo>
                  <a:pt x="1506" y="612"/>
                </a:lnTo>
                <a:lnTo>
                  <a:pt x="1512" y="612"/>
                </a:lnTo>
                <a:lnTo>
                  <a:pt x="1512" y="606"/>
                </a:lnTo>
                <a:lnTo>
                  <a:pt x="1518" y="606"/>
                </a:lnTo>
                <a:lnTo>
                  <a:pt x="1524" y="606"/>
                </a:lnTo>
                <a:lnTo>
                  <a:pt x="1518" y="606"/>
                </a:lnTo>
                <a:lnTo>
                  <a:pt x="1524" y="606"/>
                </a:lnTo>
                <a:lnTo>
                  <a:pt x="1518" y="606"/>
                </a:lnTo>
                <a:lnTo>
                  <a:pt x="1518" y="600"/>
                </a:lnTo>
                <a:lnTo>
                  <a:pt x="1524" y="600"/>
                </a:lnTo>
                <a:lnTo>
                  <a:pt x="1518" y="600"/>
                </a:lnTo>
                <a:lnTo>
                  <a:pt x="1524" y="600"/>
                </a:lnTo>
                <a:lnTo>
                  <a:pt x="1518" y="600"/>
                </a:lnTo>
                <a:lnTo>
                  <a:pt x="1524" y="600"/>
                </a:lnTo>
                <a:lnTo>
                  <a:pt x="1518" y="600"/>
                </a:lnTo>
                <a:lnTo>
                  <a:pt x="1524" y="600"/>
                </a:lnTo>
                <a:lnTo>
                  <a:pt x="1524" y="594"/>
                </a:lnTo>
                <a:lnTo>
                  <a:pt x="1524" y="600"/>
                </a:lnTo>
                <a:lnTo>
                  <a:pt x="1524" y="594"/>
                </a:lnTo>
                <a:lnTo>
                  <a:pt x="1524" y="600"/>
                </a:lnTo>
                <a:lnTo>
                  <a:pt x="1518" y="600"/>
                </a:lnTo>
                <a:lnTo>
                  <a:pt x="1524" y="600"/>
                </a:lnTo>
                <a:lnTo>
                  <a:pt x="1518" y="600"/>
                </a:lnTo>
                <a:lnTo>
                  <a:pt x="1524" y="600"/>
                </a:lnTo>
                <a:lnTo>
                  <a:pt x="1518" y="600"/>
                </a:lnTo>
                <a:lnTo>
                  <a:pt x="1524" y="600"/>
                </a:lnTo>
                <a:lnTo>
                  <a:pt x="1518" y="600"/>
                </a:lnTo>
                <a:lnTo>
                  <a:pt x="1518" y="594"/>
                </a:lnTo>
                <a:lnTo>
                  <a:pt x="1518" y="600"/>
                </a:lnTo>
                <a:lnTo>
                  <a:pt x="1518" y="594"/>
                </a:lnTo>
                <a:lnTo>
                  <a:pt x="1524" y="594"/>
                </a:lnTo>
                <a:lnTo>
                  <a:pt x="1524" y="600"/>
                </a:lnTo>
                <a:lnTo>
                  <a:pt x="1518" y="600"/>
                </a:lnTo>
                <a:lnTo>
                  <a:pt x="1524" y="600"/>
                </a:lnTo>
                <a:lnTo>
                  <a:pt x="1524" y="594"/>
                </a:lnTo>
                <a:lnTo>
                  <a:pt x="1518" y="594"/>
                </a:lnTo>
                <a:lnTo>
                  <a:pt x="1524" y="594"/>
                </a:lnTo>
                <a:lnTo>
                  <a:pt x="1518" y="594"/>
                </a:lnTo>
                <a:lnTo>
                  <a:pt x="1524" y="594"/>
                </a:lnTo>
                <a:lnTo>
                  <a:pt x="1530" y="594"/>
                </a:lnTo>
                <a:lnTo>
                  <a:pt x="1530" y="588"/>
                </a:lnTo>
                <a:lnTo>
                  <a:pt x="1530" y="594"/>
                </a:lnTo>
                <a:lnTo>
                  <a:pt x="1524" y="594"/>
                </a:lnTo>
                <a:lnTo>
                  <a:pt x="1530" y="594"/>
                </a:lnTo>
                <a:lnTo>
                  <a:pt x="1524" y="594"/>
                </a:lnTo>
                <a:lnTo>
                  <a:pt x="1530" y="594"/>
                </a:lnTo>
                <a:lnTo>
                  <a:pt x="1530" y="588"/>
                </a:lnTo>
                <a:lnTo>
                  <a:pt x="1530" y="594"/>
                </a:lnTo>
                <a:lnTo>
                  <a:pt x="1524" y="594"/>
                </a:lnTo>
                <a:lnTo>
                  <a:pt x="1524" y="588"/>
                </a:lnTo>
                <a:lnTo>
                  <a:pt x="1524" y="594"/>
                </a:lnTo>
                <a:lnTo>
                  <a:pt x="1524" y="588"/>
                </a:lnTo>
                <a:lnTo>
                  <a:pt x="1530" y="588"/>
                </a:lnTo>
                <a:lnTo>
                  <a:pt x="1524" y="588"/>
                </a:lnTo>
                <a:lnTo>
                  <a:pt x="1524" y="594"/>
                </a:lnTo>
                <a:lnTo>
                  <a:pt x="1524" y="588"/>
                </a:lnTo>
                <a:lnTo>
                  <a:pt x="1530" y="588"/>
                </a:lnTo>
                <a:lnTo>
                  <a:pt x="1524" y="588"/>
                </a:lnTo>
                <a:lnTo>
                  <a:pt x="1524" y="594"/>
                </a:lnTo>
                <a:lnTo>
                  <a:pt x="1524" y="588"/>
                </a:lnTo>
                <a:lnTo>
                  <a:pt x="1524" y="582"/>
                </a:lnTo>
                <a:lnTo>
                  <a:pt x="1524" y="588"/>
                </a:lnTo>
                <a:lnTo>
                  <a:pt x="1530" y="588"/>
                </a:lnTo>
                <a:lnTo>
                  <a:pt x="1530" y="582"/>
                </a:lnTo>
                <a:lnTo>
                  <a:pt x="1530" y="588"/>
                </a:lnTo>
                <a:lnTo>
                  <a:pt x="1530" y="582"/>
                </a:lnTo>
                <a:lnTo>
                  <a:pt x="1530" y="588"/>
                </a:lnTo>
                <a:lnTo>
                  <a:pt x="1524" y="588"/>
                </a:lnTo>
                <a:lnTo>
                  <a:pt x="1530" y="588"/>
                </a:lnTo>
                <a:lnTo>
                  <a:pt x="1530" y="582"/>
                </a:lnTo>
                <a:lnTo>
                  <a:pt x="1524" y="582"/>
                </a:lnTo>
                <a:lnTo>
                  <a:pt x="1530" y="582"/>
                </a:lnTo>
                <a:lnTo>
                  <a:pt x="1530" y="576"/>
                </a:lnTo>
                <a:lnTo>
                  <a:pt x="1530" y="582"/>
                </a:lnTo>
                <a:lnTo>
                  <a:pt x="1536" y="582"/>
                </a:lnTo>
                <a:lnTo>
                  <a:pt x="1536" y="576"/>
                </a:lnTo>
                <a:lnTo>
                  <a:pt x="1530" y="576"/>
                </a:lnTo>
                <a:lnTo>
                  <a:pt x="1536" y="576"/>
                </a:lnTo>
                <a:lnTo>
                  <a:pt x="1530" y="576"/>
                </a:lnTo>
                <a:lnTo>
                  <a:pt x="1536" y="576"/>
                </a:lnTo>
                <a:lnTo>
                  <a:pt x="1530" y="576"/>
                </a:lnTo>
                <a:lnTo>
                  <a:pt x="1536" y="576"/>
                </a:lnTo>
                <a:lnTo>
                  <a:pt x="1536" y="570"/>
                </a:lnTo>
                <a:lnTo>
                  <a:pt x="1536" y="576"/>
                </a:lnTo>
                <a:lnTo>
                  <a:pt x="1536" y="570"/>
                </a:lnTo>
                <a:lnTo>
                  <a:pt x="1536" y="576"/>
                </a:lnTo>
                <a:lnTo>
                  <a:pt x="1536" y="570"/>
                </a:lnTo>
                <a:lnTo>
                  <a:pt x="1542" y="570"/>
                </a:lnTo>
                <a:lnTo>
                  <a:pt x="1536" y="570"/>
                </a:lnTo>
                <a:lnTo>
                  <a:pt x="1530" y="570"/>
                </a:lnTo>
                <a:lnTo>
                  <a:pt x="1530" y="576"/>
                </a:lnTo>
                <a:lnTo>
                  <a:pt x="1530" y="570"/>
                </a:lnTo>
                <a:lnTo>
                  <a:pt x="1536" y="570"/>
                </a:lnTo>
                <a:lnTo>
                  <a:pt x="1530" y="570"/>
                </a:lnTo>
                <a:lnTo>
                  <a:pt x="1536" y="570"/>
                </a:lnTo>
                <a:lnTo>
                  <a:pt x="1530" y="570"/>
                </a:lnTo>
                <a:lnTo>
                  <a:pt x="1536" y="570"/>
                </a:lnTo>
                <a:lnTo>
                  <a:pt x="1530" y="570"/>
                </a:lnTo>
                <a:lnTo>
                  <a:pt x="1536" y="570"/>
                </a:lnTo>
                <a:lnTo>
                  <a:pt x="1530" y="570"/>
                </a:lnTo>
                <a:lnTo>
                  <a:pt x="1536" y="570"/>
                </a:lnTo>
                <a:lnTo>
                  <a:pt x="1530" y="570"/>
                </a:lnTo>
                <a:lnTo>
                  <a:pt x="1536" y="570"/>
                </a:lnTo>
                <a:lnTo>
                  <a:pt x="1530" y="570"/>
                </a:lnTo>
                <a:lnTo>
                  <a:pt x="1530" y="564"/>
                </a:lnTo>
                <a:lnTo>
                  <a:pt x="1536" y="564"/>
                </a:lnTo>
                <a:lnTo>
                  <a:pt x="1536" y="570"/>
                </a:lnTo>
                <a:lnTo>
                  <a:pt x="1536" y="564"/>
                </a:lnTo>
                <a:lnTo>
                  <a:pt x="1536" y="570"/>
                </a:lnTo>
                <a:lnTo>
                  <a:pt x="1536" y="564"/>
                </a:lnTo>
                <a:lnTo>
                  <a:pt x="1542" y="564"/>
                </a:lnTo>
                <a:lnTo>
                  <a:pt x="1536" y="564"/>
                </a:lnTo>
                <a:lnTo>
                  <a:pt x="1536" y="558"/>
                </a:lnTo>
                <a:lnTo>
                  <a:pt x="1542" y="558"/>
                </a:lnTo>
                <a:lnTo>
                  <a:pt x="1536" y="558"/>
                </a:lnTo>
                <a:lnTo>
                  <a:pt x="1542" y="558"/>
                </a:lnTo>
                <a:lnTo>
                  <a:pt x="1542" y="552"/>
                </a:lnTo>
                <a:lnTo>
                  <a:pt x="1542" y="558"/>
                </a:lnTo>
                <a:lnTo>
                  <a:pt x="1542" y="552"/>
                </a:lnTo>
                <a:lnTo>
                  <a:pt x="1548" y="552"/>
                </a:lnTo>
                <a:lnTo>
                  <a:pt x="1554" y="552"/>
                </a:lnTo>
                <a:lnTo>
                  <a:pt x="1548" y="552"/>
                </a:lnTo>
                <a:lnTo>
                  <a:pt x="1554" y="552"/>
                </a:lnTo>
                <a:lnTo>
                  <a:pt x="1548" y="552"/>
                </a:lnTo>
                <a:lnTo>
                  <a:pt x="1554" y="552"/>
                </a:lnTo>
                <a:lnTo>
                  <a:pt x="1548" y="552"/>
                </a:lnTo>
                <a:lnTo>
                  <a:pt x="1554" y="552"/>
                </a:lnTo>
                <a:lnTo>
                  <a:pt x="1548" y="552"/>
                </a:lnTo>
                <a:lnTo>
                  <a:pt x="1542" y="552"/>
                </a:lnTo>
                <a:lnTo>
                  <a:pt x="1542" y="546"/>
                </a:lnTo>
                <a:lnTo>
                  <a:pt x="1548" y="546"/>
                </a:lnTo>
                <a:lnTo>
                  <a:pt x="1542" y="546"/>
                </a:lnTo>
                <a:lnTo>
                  <a:pt x="1548" y="546"/>
                </a:lnTo>
                <a:lnTo>
                  <a:pt x="1542" y="546"/>
                </a:lnTo>
                <a:lnTo>
                  <a:pt x="1548" y="546"/>
                </a:lnTo>
                <a:lnTo>
                  <a:pt x="1554" y="546"/>
                </a:lnTo>
                <a:lnTo>
                  <a:pt x="1554" y="552"/>
                </a:lnTo>
                <a:lnTo>
                  <a:pt x="1554" y="546"/>
                </a:lnTo>
                <a:lnTo>
                  <a:pt x="1554" y="552"/>
                </a:lnTo>
                <a:lnTo>
                  <a:pt x="1554" y="546"/>
                </a:lnTo>
                <a:lnTo>
                  <a:pt x="1548" y="546"/>
                </a:lnTo>
                <a:lnTo>
                  <a:pt x="1554" y="546"/>
                </a:lnTo>
                <a:lnTo>
                  <a:pt x="1548" y="546"/>
                </a:lnTo>
                <a:lnTo>
                  <a:pt x="1548" y="540"/>
                </a:lnTo>
                <a:lnTo>
                  <a:pt x="1554" y="540"/>
                </a:lnTo>
                <a:lnTo>
                  <a:pt x="1548" y="540"/>
                </a:lnTo>
                <a:lnTo>
                  <a:pt x="1554" y="540"/>
                </a:lnTo>
                <a:lnTo>
                  <a:pt x="1548" y="540"/>
                </a:lnTo>
                <a:lnTo>
                  <a:pt x="1548" y="546"/>
                </a:lnTo>
                <a:lnTo>
                  <a:pt x="1548" y="540"/>
                </a:lnTo>
                <a:lnTo>
                  <a:pt x="1554" y="540"/>
                </a:lnTo>
                <a:lnTo>
                  <a:pt x="1554" y="534"/>
                </a:lnTo>
                <a:lnTo>
                  <a:pt x="1554" y="540"/>
                </a:lnTo>
                <a:lnTo>
                  <a:pt x="1554" y="534"/>
                </a:lnTo>
                <a:lnTo>
                  <a:pt x="1548" y="534"/>
                </a:lnTo>
                <a:lnTo>
                  <a:pt x="1554" y="534"/>
                </a:lnTo>
                <a:lnTo>
                  <a:pt x="1554" y="528"/>
                </a:lnTo>
                <a:lnTo>
                  <a:pt x="1554" y="534"/>
                </a:lnTo>
                <a:lnTo>
                  <a:pt x="1560" y="534"/>
                </a:lnTo>
                <a:lnTo>
                  <a:pt x="1560" y="540"/>
                </a:lnTo>
                <a:lnTo>
                  <a:pt x="1560" y="534"/>
                </a:lnTo>
                <a:lnTo>
                  <a:pt x="1560" y="540"/>
                </a:lnTo>
                <a:lnTo>
                  <a:pt x="1560" y="534"/>
                </a:lnTo>
                <a:lnTo>
                  <a:pt x="1560" y="528"/>
                </a:lnTo>
                <a:lnTo>
                  <a:pt x="1560" y="534"/>
                </a:lnTo>
                <a:lnTo>
                  <a:pt x="1560" y="528"/>
                </a:lnTo>
                <a:lnTo>
                  <a:pt x="1554" y="528"/>
                </a:lnTo>
                <a:lnTo>
                  <a:pt x="1560" y="528"/>
                </a:lnTo>
                <a:lnTo>
                  <a:pt x="1560" y="534"/>
                </a:lnTo>
                <a:lnTo>
                  <a:pt x="1560" y="528"/>
                </a:lnTo>
                <a:lnTo>
                  <a:pt x="1566" y="528"/>
                </a:lnTo>
                <a:lnTo>
                  <a:pt x="1560" y="528"/>
                </a:lnTo>
                <a:lnTo>
                  <a:pt x="1566" y="528"/>
                </a:lnTo>
                <a:lnTo>
                  <a:pt x="1566" y="534"/>
                </a:lnTo>
                <a:lnTo>
                  <a:pt x="1566" y="528"/>
                </a:lnTo>
                <a:lnTo>
                  <a:pt x="1572" y="528"/>
                </a:lnTo>
                <a:lnTo>
                  <a:pt x="1566" y="528"/>
                </a:lnTo>
                <a:lnTo>
                  <a:pt x="1566" y="522"/>
                </a:lnTo>
                <a:lnTo>
                  <a:pt x="1566" y="528"/>
                </a:lnTo>
                <a:lnTo>
                  <a:pt x="1566" y="522"/>
                </a:lnTo>
                <a:lnTo>
                  <a:pt x="1566" y="528"/>
                </a:lnTo>
                <a:lnTo>
                  <a:pt x="1560" y="528"/>
                </a:lnTo>
                <a:lnTo>
                  <a:pt x="1560" y="522"/>
                </a:lnTo>
                <a:lnTo>
                  <a:pt x="1566" y="522"/>
                </a:lnTo>
                <a:lnTo>
                  <a:pt x="1572" y="522"/>
                </a:lnTo>
                <a:lnTo>
                  <a:pt x="1566" y="522"/>
                </a:lnTo>
                <a:lnTo>
                  <a:pt x="1566" y="516"/>
                </a:lnTo>
                <a:lnTo>
                  <a:pt x="1572" y="516"/>
                </a:lnTo>
                <a:lnTo>
                  <a:pt x="1572" y="522"/>
                </a:lnTo>
                <a:lnTo>
                  <a:pt x="1572" y="516"/>
                </a:lnTo>
                <a:lnTo>
                  <a:pt x="1566" y="516"/>
                </a:lnTo>
                <a:lnTo>
                  <a:pt x="1572" y="516"/>
                </a:lnTo>
                <a:lnTo>
                  <a:pt x="1566" y="516"/>
                </a:lnTo>
                <a:lnTo>
                  <a:pt x="1566" y="510"/>
                </a:lnTo>
                <a:lnTo>
                  <a:pt x="1572" y="510"/>
                </a:lnTo>
                <a:lnTo>
                  <a:pt x="1566" y="510"/>
                </a:lnTo>
                <a:lnTo>
                  <a:pt x="1572" y="510"/>
                </a:lnTo>
                <a:lnTo>
                  <a:pt x="1572" y="504"/>
                </a:lnTo>
                <a:lnTo>
                  <a:pt x="1578" y="504"/>
                </a:lnTo>
                <a:lnTo>
                  <a:pt x="1578" y="510"/>
                </a:lnTo>
                <a:lnTo>
                  <a:pt x="1578" y="504"/>
                </a:lnTo>
                <a:lnTo>
                  <a:pt x="1578" y="510"/>
                </a:lnTo>
                <a:lnTo>
                  <a:pt x="1578" y="504"/>
                </a:lnTo>
                <a:lnTo>
                  <a:pt x="1578" y="510"/>
                </a:lnTo>
                <a:lnTo>
                  <a:pt x="1578" y="504"/>
                </a:lnTo>
                <a:lnTo>
                  <a:pt x="1584" y="504"/>
                </a:lnTo>
                <a:lnTo>
                  <a:pt x="1584" y="510"/>
                </a:lnTo>
                <a:lnTo>
                  <a:pt x="1584" y="504"/>
                </a:lnTo>
                <a:lnTo>
                  <a:pt x="1578" y="504"/>
                </a:lnTo>
                <a:lnTo>
                  <a:pt x="1584" y="504"/>
                </a:lnTo>
                <a:lnTo>
                  <a:pt x="1578" y="504"/>
                </a:lnTo>
                <a:lnTo>
                  <a:pt x="1578" y="498"/>
                </a:lnTo>
                <a:lnTo>
                  <a:pt x="1584" y="498"/>
                </a:lnTo>
                <a:lnTo>
                  <a:pt x="1578" y="498"/>
                </a:lnTo>
                <a:lnTo>
                  <a:pt x="1584" y="498"/>
                </a:lnTo>
                <a:lnTo>
                  <a:pt x="1584" y="504"/>
                </a:lnTo>
                <a:lnTo>
                  <a:pt x="1584" y="498"/>
                </a:lnTo>
                <a:lnTo>
                  <a:pt x="1590" y="498"/>
                </a:lnTo>
                <a:lnTo>
                  <a:pt x="1584" y="498"/>
                </a:lnTo>
                <a:lnTo>
                  <a:pt x="1590" y="498"/>
                </a:lnTo>
                <a:lnTo>
                  <a:pt x="1590" y="492"/>
                </a:lnTo>
                <a:lnTo>
                  <a:pt x="1590" y="498"/>
                </a:lnTo>
                <a:lnTo>
                  <a:pt x="1590" y="492"/>
                </a:lnTo>
                <a:lnTo>
                  <a:pt x="1590" y="498"/>
                </a:lnTo>
                <a:lnTo>
                  <a:pt x="1590" y="504"/>
                </a:lnTo>
                <a:lnTo>
                  <a:pt x="1590" y="510"/>
                </a:lnTo>
                <a:lnTo>
                  <a:pt x="1584" y="510"/>
                </a:lnTo>
                <a:lnTo>
                  <a:pt x="1590" y="510"/>
                </a:lnTo>
                <a:lnTo>
                  <a:pt x="1590" y="504"/>
                </a:lnTo>
                <a:lnTo>
                  <a:pt x="1590" y="498"/>
                </a:lnTo>
                <a:lnTo>
                  <a:pt x="1590" y="504"/>
                </a:lnTo>
                <a:lnTo>
                  <a:pt x="1596" y="504"/>
                </a:lnTo>
                <a:lnTo>
                  <a:pt x="1590" y="504"/>
                </a:lnTo>
                <a:lnTo>
                  <a:pt x="1590" y="498"/>
                </a:lnTo>
                <a:lnTo>
                  <a:pt x="1596" y="498"/>
                </a:lnTo>
                <a:lnTo>
                  <a:pt x="1596" y="492"/>
                </a:lnTo>
                <a:lnTo>
                  <a:pt x="1596" y="498"/>
                </a:lnTo>
                <a:lnTo>
                  <a:pt x="1596" y="492"/>
                </a:lnTo>
                <a:lnTo>
                  <a:pt x="1596" y="498"/>
                </a:lnTo>
                <a:lnTo>
                  <a:pt x="1596" y="492"/>
                </a:lnTo>
                <a:lnTo>
                  <a:pt x="1602" y="492"/>
                </a:lnTo>
                <a:lnTo>
                  <a:pt x="1602" y="498"/>
                </a:lnTo>
                <a:lnTo>
                  <a:pt x="1602" y="492"/>
                </a:lnTo>
                <a:lnTo>
                  <a:pt x="1602" y="498"/>
                </a:lnTo>
                <a:lnTo>
                  <a:pt x="1602" y="492"/>
                </a:lnTo>
                <a:lnTo>
                  <a:pt x="1602" y="486"/>
                </a:lnTo>
                <a:lnTo>
                  <a:pt x="1602" y="492"/>
                </a:lnTo>
                <a:lnTo>
                  <a:pt x="1602" y="486"/>
                </a:lnTo>
                <a:lnTo>
                  <a:pt x="1602" y="492"/>
                </a:lnTo>
                <a:lnTo>
                  <a:pt x="1602" y="486"/>
                </a:lnTo>
                <a:lnTo>
                  <a:pt x="1596" y="486"/>
                </a:lnTo>
                <a:lnTo>
                  <a:pt x="1602" y="486"/>
                </a:lnTo>
                <a:lnTo>
                  <a:pt x="1596" y="486"/>
                </a:lnTo>
                <a:lnTo>
                  <a:pt x="1602" y="486"/>
                </a:lnTo>
                <a:lnTo>
                  <a:pt x="1608" y="486"/>
                </a:lnTo>
                <a:lnTo>
                  <a:pt x="1614" y="486"/>
                </a:lnTo>
                <a:lnTo>
                  <a:pt x="1608" y="486"/>
                </a:lnTo>
                <a:lnTo>
                  <a:pt x="1608" y="492"/>
                </a:lnTo>
                <a:lnTo>
                  <a:pt x="1608" y="486"/>
                </a:lnTo>
                <a:lnTo>
                  <a:pt x="1614" y="486"/>
                </a:lnTo>
                <a:lnTo>
                  <a:pt x="1614" y="492"/>
                </a:lnTo>
                <a:lnTo>
                  <a:pt x="1614" y="486"/>
                </a:lnTo>
                <a:lnTo>
                  <a:pt x="1614" y="480"/>
                </a:lnTo>
                <a:lnTo>
                  <a:pt x="1620" y="480"/>
                </a:lnTo>
                <a:lnTo>
                  <a:pt x="1620" y="474"/>
                </a:lnTo>
                <a:lnTo>
                  <a:pt x="1626" y="474"/>
                </a:lnTo>
                <a:lnTo>
                  <a:pt x="1620" y="474"/>
                </a:lnTo>
                <a:lnTo>
                  <a:pt x="1620" y="468"/>
                </a:lnTo>
                <a:lnTo>
                  <a:pt x="1620" y="474"/>
                </a:lnTo>
                <a:lnTo>
                  <a:pt x="1620" y="468"/>
                </a:lnTo>
                <a:lnTo>
                  <a:pt x="1620" y="474"/>
                </a:lnTo>
                <a:lnTo>
                  <a:pt x="1626" y="474"/>
                </a:lnTo>
                <a:lnTo>
                  <a:pt x="1626" y="468"/>
                </a:lnTo>
                <a:lnTo>
                  <a:pt x="1632" y="468"/>
                </a:lnTo>
                <a:lnTo>
                  <a:pt x="1632" y="474"/>
                </a:lnTo>
                <a:lnTo>
                  <a:pt x="1632" y="468"/>
                </a:lnTo>
                <a:lnTo>
                  <a:pt x="1632" y="474"/>
                </a:lnTo>
                <a:lnTo>
                  <a:pt x="1632" y="468"/>
                </a:lnTo>
                <a:lnTo>
                  <a:pt x="1632" y="474"/>
                </a:lnTo>
                <a:lnTo>
                  <a:pt x="1632" y="480"/>
                </a:lnTo>
                <a:lnTo>
                  <a:pt x="1626" y="480"/>
                </a:lnTo>
                <a:lnTo>
                  <a:pt x="1632" y="480"/>
                </a:lnTo>
                <a:lnTo>
                  <a:pt x="1626" y="480"/>
                </a:lnTo>
                <a:lnTo>
                  <a:pt x="1632" y="480"/>
                </a:lnTo>
                <a:lnTo>
                  <a:pt x="1626" y="480"/>
                </a:lnTo>
                <a:lnTo>
                  <a:pt x="1632" y="480"/>
                </a:lnTo>
                <a:lnTo>
                  <a:pt x="1626" y="480"/>
                </a:lnTo>
                <a:lnTo>
                  <a:pt x="1626" y="486"/>
                </a:lnTo>
                <a:lnTo>
                  <a:pt x="1626" y="480"/>
                </a:lnTo>
                <a:lnTo>
                  <a:pt x="1626" y="486"/>
                </a:lnTo>
                <a:lnTo>
                  <a:pt x="1632" y="486"/>
                </a:lnTo>
                <a:lnTo>
                  <a:pt x="1626" y="486"/>
                </a:lnTo>
                <a:lnTo>
                  <a:pt x="1632" y="486"/>
                </a:lnTo>
                <a:lnTo>
                  <a:pt x="1626" y="486"/>
                </a:lnTo>
                <a:lnTo>
                  <a:pt x="1626" y="492"/>
                </a:lnTo>
                <a:lnTo>
                  <a:pt x="1626" y="486"/>
                </a:lnTo>
                <a:lnTo>
                  <a:pt x="1626" y="492"/>
                </a:lnTo>
                <a:lnTo>
                  <a:pt x="1632" y="492"/>
                </a:lnTo>
                <a:lnTo>
                  <a:pt x="1632" y="486"/>
                </a:lnTo>
                <a:lnTo>
                  <a:pt x="1632" y="480"/>
                </a:lnTo>
                <a:lnTo>
                  <a:pt x="1638" y="480"/>
                </a:lnTo>
                <a:lnTo>
                  <a:pt x="1638" y="474"/>
                </a:lnTo>
                <a:lnTo>
                  <a:pt x="1638" y="468"/>
                </a:lnTo>
                <a:lnTo>
                  <a:pt x="1644" y="468"/>
                </a:lnTo>
                <a:lnTo>
                  <a:pt x="1638" y="468"/>
                </a:lnTo>
                <a:lnTo>
                  <a:pt x="1644" y="468"/>
                </a:lnTo>
                <a:lnTo>
                  <a:pt x="1638" y="468"/>
                </a:lnTo>
                <a:lnTo>
                  <a:pt x="1638" y="474"/>
                </a:lnTo>
                <a:lnTo>
                  <a:pt x="1644" y="474"/>
                </a:lnTo>
                <a:lnTo>
                  <a:pt x="1638" y="474"/>
                </a:lnTo>
                <a:lnTo>
                  <a:pt x="1644" y="474"/>
                </a:lnTo>
                <a:lnTo>
                  <a:pt x="1638" y="474"/>
                </a:lnTo>
                <a:lnTo>
                  <a:pt x="1638" y="480"/>
                </a:lnTo>
                <a:lnTo>
                  <a:pt x="1638" y="486"/>
                </a:lnTo>
                <a:lnTo>
                  <a:pt x="1638" y="480"/>
                </a:lnTo>
                <a:lnTo>
                  <a:pt x="1644" y="480"/>
                </a:lnTo>
                <a:lnTo>
                  <a:pt x="1644" y="474"/>
                </a:lnTo>
                <a:lnTo>
                  <a:pt x="1644" y="480"/>
                </a:lnTo>
                <a:lnTo>
                  <a:pt x="1644" y="474"/>
                </a:lnTo>
                <a:lnTo>
                  <a:pt x="1650" y="474"/>
                </a:lnTo>
                <a:lnTo>
                  <a:pt x="1650" y="468"/>
                </a:lnTo>
                <a:lnTo>
                  <a:pt x="1644" y="468"/>
                </a:lnTo>
                <a:lnTo>
                  <a:pt x="1650" y="468"/>
                </a:lnTo>
                <a:lnTo>
                  <a:pt x="1650" y="462"/>
                </a:lnTo>
                <a:lnTo>
                  <a:pt x="1650" y="468"/>
                </a:lnTo>
                <a:lnTo>
                  <a:pt x="1650" y="462"/>
                </a:lnTo>
                <a:lnTo>
                  <a:pt x="1650" y="468"/>
                </a:lnTo>
                <a:lnTo>
                  <a:pt x="1656" y="468"/>
                </a:lnTo>
                <a:lnTo>
                  <a:pt x="1650" y="468"/>
                </a:lnTo>
                <a:lnTo>
                  <a:pt x="1656" y="468"/>
                </a:lnTo>
                <a:lnTo>
                  <a:pt x="1650" y="468"/>
                </a:lnTo>
                <a:lnTo>
                  <a:pt x="1656" y="468"/>
                </a:lnTo>
                <a:lnTo>
                  <a:pt x="1650" y="468"/>
                </a:lnTo>
                <a:lnTo>
                  <a:pt x="1656" y="468"/>
                </a:lnTo>
                <a:lnTo>
                  <a:pt x="1656" y="474"/>
                </a:lnTo>
                <a:lnTo>
                  <a:pt x="1656" y="468"/>
                </a:lnTo>
                <a:lnTo>
                  <a:pt x="1656" y="474"/>
                </a:lnTo>
                <a:lnTo>
                  <a:pt x="1650" y="474"/>
                </a:lnTo>
                <a:lnTo>
                  <a:pt x="1656" y="474"/>
                </a:lnTo>
                <a:lnTo>
                  <a:pt x="1656" y="480"/>
                </a:lnTo>
                <a:lnTo>
                  <a:pt x="1650" y="480"/>
                </a:lnTo>
                <a:lnTo>
                  <a:pt x="1656" y="480"/>
                </a:lnTo>
                <a:lnTo>
                  <a:pt x="1650" y="480"/>
                </a:lnTo>
                <a:lnTo>
                  <a:pt x="1656" y="480"/>
                </a:lnTo>
                <a:lnTo>
                  <a:pt x="1656" y="474"/>
                </a:lnTo>
                <a:lnTo>
                  <a:pt x="1656" y="468"/>
                </a:lnTo>
                <a:lnTo>
                  <a:pt x="1662" y="468"/>
                </a:lnTo>
                <a:lnTo>
                  <a:pt x="1662" y="474"/>
                </a:lnTo>
                <a:lnTo>
                  <a:pt x="1662" y="468"/>
                </a:lnTo>
                <a:lnTo>
                  <a:pt x="1662" y="474"/>
                </a:lnTo>
                <a:lnTo>
                  <a:pt x="1662" y="468"/>
                </a:lnTo>
                <a:lnTo>
                  <a:pt x="1662" y="474"/>
                </a:lnTo>
                <a:lnTo>
                  <a:pt x="1668" y="474"/>
                </a:lnTo>
                <a:lnTo>
                  <a:pt x="1668" y="480"/>
                </a:lnTo>
                <a:lnTo>
                  <a:pt x="1674" y="480"/>
                </a:lnTo>
                <a:lnTo>
                  <a:pt x="1674" y="486"/>
                </a:lnTo>
                <a:lnTo>
                  <a:pt x="1668" y="486"/>
                </a:lnTo>
                <a:lnTo>
                  <a:pt x="1668" y="492"/>
                </a:lnTo>
                <a:lnTo>
                  <a:pt x="1662" y="492"/>
                </a:lnTo>
                <a:lnTo>
                  <a:pt x="1662" y="486"/>
                </a:lnTo>
                <a:lnTo>
                  <a:pt x="1662" y="492"/>
                </a:lnTo>
                <a:lnTo>
                  <a:pt x="1662" y="486"/>
                </a:lnTo>
                <a:lnTo>
                  <a:pt x="1656" y="486"/>
                </a:lnTo>
                <a:lnTo>
                  <a:pt x="1656" y="492"/>
                </a:lnTo>
                <a:lnTo>
                  <a:pt x="1656" y="486"/>
                </a:lnTo>
                <a:lnTo>
                  <a:pt x="1656" y="492"/>
                </a:lnTo>
                <a:lnTo>
                  <a:pt x="1662" y="492"/>
                </a:lnTo>
                <a:lnTo>
                  <a:pt x="1668" y="492"/>
                </a:lnTo>
                <a:lnTo>
                  <a:pt x="1668" y="498"/>
                </a:lnTo>
                <a:lnTo>
                  <a:pt x="1662" y="498"/>
                </a:lnTo>
                <a:lnTo>
                  <a:pt x="1668" y="498"/>
                </a:lnTo>
                <a:lnTo>
                  <a:pt x="1668" y="492"/>
                </a:lnTo>
                <a:lnTo>
                  <a:pt x="1668" y="498"/>
                </a:lnTo>
                <a:lnTo>
                  <a:pt x="1668" y="492"/>
                </a:lnTo>
                <a:lnTo>
                  <a:pt x="1668" y="498"/>
                </a:lnTo>
                <a:lnTo>
                  <a:pt x="1668" y="492"/>
                </a:lnTo>
                <a:lnTo>
                  <a:pt x="1668" y="498"/>
                </a:lnTo>
                <a:lnTo>
                  <a:pt x="1668" y="492"/>
                </a:lnTo>
                <a:lnTo>
                  <a:pt x="1668" y="498"/>
                </a:lnTo>
                <a:lnTo>
                  <a:pt x="1668" y="492"/>
                </a:lnTo>
                <a:lnTo>
                  <a:pt x="1668" y="498"/>
                </a:lnTo>
                <a:lnTo>
                  <a:pt x="1668" y="492"/>
                </a:lnTo>
                <a:lnTo>
                  <a:pt x="1668" y="498"/>
                </a:lnTo>
                <a:lnTo>
                  <a:pt x="1674" y="498"/>
                </a:lnTo>
                <a:lnTo>
                  <a:pt x="1668" y="498"/>
                </a:lnTo>
                <a:lnTo>
                  <a:pt x="1674" y="498"/>
                </a:lnTo>
                <a:lnTo>
                  <a:pt x="1668" y="498"/>
                </a:lnTo>
                <a:lnTo>
                  <a:pt x="1674" y="498"/>
                </a:lnTo>
                <a:lnTo>
                  <a:pt x="1668" y="498"/>
                </a:lnTo>
                <a:lnTo>
                  <a:pt x="1674" y="498"/>
                </a:lnTo>
                <a:lnTo>
                  <a:pt x="1674" y="504"/>
                </a:lnTo>
                <a:lnTo>
                  <a:pt x="1668" y="498"/>
                </a:lnTo>
                <a:lnTo>
                  <a:pt x="1668" y="504"/>
                </a:lnTo>
                <a:lnTo>
                  <a:pt x="1662" y="504"/>
                </a:lnTo>
                <a:lnTo>
                  <a:pt x="1662" y="510"/>
                </a:lnTo>
                <a:lnTo>
                  <a:pt x="1662" y="504"/>
                </a:lnTo>
                <a:lnTo>
                  <a:pt x="1662" y="510"/>
                </a:lnTo>
                <a:lnTo>
                  <a:pt x="1662" y="516"/>
                </a:lnTo>
                <a:lnTo>
                  <a:pt x="1662" y="510"/>
                </a:lnTo>
                <a:lnTo>
                  <a:pt x="1656" y="516"/>
                </a:lnTo>
                <a:lnTo>
                  <a:pt x="1656" y="522"/>
                </a:lnTo>
                <a:lnTo>
                  <a:pt x="1656" y="528"/>
                </a:lnTo>
                <a:lnTo>
                  <a:pt x="1656" y="534"/>
                </a:lnTo>
                <a:lnTo>
                  <a:pt x="1662" y="534"/>
                </a:lnTo>
                <a:lnTo>
                  <a:pt x="1662" y="540"/>
                </a:lnTo>
                <a:lnTo>
                  <a:pt x="1668" y="540"/>
                </a:lnTo>
                <a:lnTo>
                  <a:pt x="1668" y="546"/>
                </a:lnTo>
                <a:lnTo>
                  <a:pt x="1662" y="546"/>
                </a:lnTo>
                <a:lnTo>
                  <a:pt x="1662" y="552"/>
                </a:lnTo>
                <a:lnTo>
                  <a:pt x="1662" y="558"/>
                </a:lnTo>
                <a:lnTo>
                  <a:pt x="1662" y="564"/>
                </a:lnTo>
                <a:lnTo>
                  <a:pt x="1662" y="570"/>
                </a:lnTo>
                <a:lnTo>
                  <a:pt x="1668" y="570"/>
                </a:lnTo>
                <a:lnTo>
                  <a:pt x="1668" y="576"/>
                </a:lnTo>
                <a:lnTo>
                  <a:pt x="1668" y="582"/>
                </a:lnTo>
                <a:lnTo>
                  <a:pt x="1668" y="588"/>
                </a:lnTo>
                <a:lnTo>
                  <a:pt x="1662" y="588"/>
                </a:lnTo>
                <a:lnTo>
                  <a:pt x="1662" y="594"/>
                </a:lnTo>
                <a:lnTo>
                  <a:pt x="1668" y="594"/>
                </a:lnTo>
                <a:lnTo>
                  <a:pt x="1662" y="594"/>
                </a:lnTo>
                <a:lnTo>
                  <a:pt x="1662" y="600"/>
                </a:lnTo>
                <a:lnTo>
                  <a:pt x="1668" y="600"/>
                </a:lnTo>
                <a:lnTo>
                  <a:pt x="1668" y="606"/>
                </a:lnTo>
                <a:lnTo>
                  <a:pt x="1668" y="612"/>
                </a:lnTo>
                <a:lnTo>
                  <a:pt x="1674" y="612"/>
                </a:lnTo>
                <a:lnTo>
                  <a:pt x="1668" y="618"/>
                </a:lnTo>
                <a:lnTo>
                  <a:pt x="1668" y="624"/>
                </a:lnTo>
                <a:lnTo>
                  <a:pt x="1674" y="624"/>
                </a:lnTo>
                <a:lnTo>
                  <a:pt x="1674" y="630"/>
                </a:lnTo>
                <a:lnTo>
                  <a:pt x="1680" y="630"/>
                </a:lnTo>
                <a:lnTo>
                  <a:pt x="1680" y="636"/>
                </a:lnTo>
                <a:lnTo>
                  <a:pt x="1680" y="642"/>
                </a:lnTo>
                <a:lnTo>
                  <a:pt x="1674" y="642"/>
                </a:lnTo>
                <a:lnTo>
                  <a:pt x="1674" y="648"/>
                </a:lnTo>
                <a:lnTo>
                  <a:pt x="1668" y="648"/>
                </a:lnTo>
                <a:lnTo>
                  <a:pt x="1668" y="654"/>
                </a:lnTo>
                <a:lnTo>
                  <a:pt x="1668" y="660"/>
                </a:lnTo>
                <a:lnTo>
                  <a:pt x="1662" y="660"/>
                </a:lnTo>
                <a:lnTo>
                  <a:pt x="1662" y="666"/>
                </a:lnTo>
                <a:lnTo>
                  <a:pt x="1656" y="666"/>
                </a:lnTo>
                <a:lnTo>
                  <a:pt x="1656" y="672"/>
                </a:lnTo>
                <a:lnTo>
                  <a:pt x="1650" y="672"/>
                </a:lnTo>
                <a:lnTo>
                  <a:pt x="1650" y="678"/>
                </a:lnTo>
                <a:lnTo>
                  <a:pt x="1650" y="672"/>
                </a:lnTo>
                <a:lnTo>
                  <a:pt x="1650" y="678"/>
                </a:lnTo>
                <a:lnTo>
                  <a:pt x="1650" y="672"/>
                </a:lnTo>
                <a:lnTo>
                  <a:pt x="1650" y="678"/>
                </a:lnTo>
                <a:lnTo>
                  <a:pt x="1644" y="678"/>
                </a:lnTo>
                <a:lnTo>
                  <a:pt x="1644" y="672"/>
                </a:lnTo>
                <a:lnTo>
                  <a:pt x="1644" y="678"/>
                </a:lnTo>
                <a:lnTo>
                  <a:pt x="1644" y="672"/>
                </a:lnTo>
                <a:lnTo>
                  <a:pt x="1644" y="678"/>
                </a:lnTo>
                <a:lnTo>
                  <a:pt x="1644" y="672"/>
                </a:lnTo>
                <a:lnTo>
                  <a:pt x="1644" y="678"/>
                </a:lnTo>
                <a:lnTo>
                  <a:pt x="1644" y="672"/>
                </a:lnTo>
                <a:lnTo>
                  <a:pt x="1644" y="678"/>
                </a:lnTo>
                <a:lnTo>
                  <a:pt x="1644" y="672"/>
                </a:lnTo>
                <a:lnTo>
                  <a:pt x="1644" y="678"/>
                </a:lnTo>
                <a:lnTo>
                  <a:pt x="1644" y="672"/>
                </a:lnTo>
                <a:lnTo>
                  <a:pt x="1644" y="678"/>
                </a:lnTo>
                <a:lnTo>
                  <a:pt x="1644" y="672"/>
                </a:lnTo>
                <a:lnTo>
                  <a:pt x="1644" y="678"/>
                </a:lnTo>
                <a:lnTo>
                  <a:pt x="1638" y="678"/>
                </a:lnTo>
                <a:lnTo>
                  <a:pt x="1638" y="672"/>
                </a:lnTo>
                <a:lnTo>
                  <a:pt x="1638" y="678"/>
                </a:lnTo>
                <a:lnTo>
                  <a:pt x="1638" y="672"/>
                </a:lnTo>
                <a:lnTo>
                  <a:pt x="1632" y="672"/>
                </a:lnTo>
                <a:lnTo>
                  <a:pt x="1638" y="672"/>
                </a:lnTo>
                <a:lnTo>
                  <a:pt x="1638" y="678"/>
                </a:lnTo>
                <a:lnTo>
                  <a:pt x="1632" y="678"/>
                </a:lnTo>
                <a:lnTo>
                  <a:pt x="1638" y="678"/>
                </a:lnTo>
                <a:lnTo>
                  <a:pt x="1632" y="678"/>
                </a:lnTo>
                <a:lnTo>
                  <a:pt x="1638" y="678"/>
                </a:lnTo>
                <a:lnTo>
                  <a:pt x="1632" y="678"/>
                </a:lnTo>
                <a:lnTo>
                  <a:pt x="1638" y="678"/>
                </a:lnTo>
                <a:lnTo>
                  <a:pt x="1632" y="678"/>
                </a:lnTo>
                <a:lnTo>
                  <a:pt x="1626" y="678"/>
                </a:lnTo>
                <a:lnTo>
                  <a:pt x="1626" y="684"/>
                </a:lnTo>
                <a:lnTo>
                  <a:pt x="1620" y="684"/>
                </a:lnTo>
                <a:lnTo>
                  <a:pt x="1626" y="684"/>
                </a:lnTo>
                <a:lnTo>
                  <a:pt x="1620" y="684"/>
                </a:lnTo>
                <a:lnTo>
                  <a:pt x="1626" y="684"/>
                </a:lnTo>
                <a:lnTo>
                  <a:pt x="1620" y="684"/>
                </a:lnTo>
                <a:lnTo>
                  <a:pt x="1626" y="684"/>
                </a:lnTo>
                <a:lnTo>
                  <a:pt x="1620" y="684"/>
                </a:lnTo>
                <a:lnTo>
                  <a:pt x="1614" y="684"/>
                </a:lnTo>
                <a:lnTo>
                  <a:pt x="1620" y="684"/>
                </a:lnTo>
                <a:lnTo>
                  <a:pt x="1614" y="684"/>
                </a:lnTo>
                <a:lnTo>
                  <a:pt x="1608" y="684"/>
                </a:lnTo>
                <a:lnTo>
                  <a:pt x="1614" y="684"/>
                </a:lnTo>
                <a:lnTo>
                  <a:pt x="1608" y="684"/>
                </a:lnTo>
                <a:lnTo>
                  <a:pt x="1614" y="684"/>
                </a:lnTo>
                <a:lnTo>
                  <a:pt x="1608" y="684"/>
                </a:lnTo>
                <a:lnTo>
                  <a:pt x="1614" y="684"/>
                </a:lnTo>
                <a:lnTo>
                  <a:pt x="1608" y="684"/>
                </a:lnTo>
                <a:lnTo>
                  <a:pt x="1614" y="684"/>
                </a:lnTo>
                <a:lnTo>
                  <a:pt x="1614" y="678"/>
                </a:lnTo>
                <a:lnTo>
                  <a:pt x="1608" y="678"/>
                </a:lnTo>
                <a:lnTo>
                  <a:pt x="1614" y="678"/>
                </a:lnTo>
                <a:lnTo>
                  <a:pt x="1608" y="678"/>
                </a:lnTo>
                <a:lnTo>
                  <a:pt x="1602" y="678"/>
                </a:lnTo>
                <a:lnTo>
                  <a:pt x="1602" y="672"/>
                </a:lnTo>
                <a:lnTo>
                  <a:pt x="1602" y="678"/>
                </a:lnTo>
                <a:lnTo>
                  <a:pt x="1602" y="672"/>
                </a:lnTo>
                <a:lnTo>
                  <a:pt x="1602" y="678"/>
                </a:lnTo>
                <a:lnTo>
                  <a:pt x="1602" y="672"/>
                </a:lnTo>
                <a:lnTo>
                  <a:pt x="1596" y="672"/>
                </a:lnTo>
                <a:lnTo>
                  <a:pt x="1602" y="672"/>
                </a:lnTo>
                <a:lnTo>
                  <a:pt x="1596" y="672"/>
                </a:lnTo>
                <a:lnTo>
                  <a:pt x="1602" y="672"/>
                </a:lnTo>
                <a:lnTo>
                  <a:pt x="1596" y="672"/>
                </a:lnTo>
                <a:lnTo>
                  <a:pt x="1596" y="666"/>
                </a:lnTo>
                <a:lnTo>
                  <a:pt x="1602" y="666"/>
                </a:lnTo>
                <a:lnTo>
                  <a:pt x="1596" y="666"/>
                </a:lnTo>
                <a:lnTo>
                  <a:pt x="1602" y="666"/>
                </a:lnTo>
                <a:lnTo>
                  <a:pt x="1596" y="666"/>
                </a:lnTo>
                <a:lnTo>
                  <a:pt x="1602" y="666"/>
                </a:lnTo>
                <a:lnTo>
                  <a:pt x="1596" y="666"/>
                </a:lnTo>
                <a:lnTo>
                  <a:pt x="1602" y="666"/>
                </a:lnTo>
                <a:lnTo>
                  <a:pt x="1596" y="666"/>
                </a:lnTo>
                <a:lnTo>
                  <a:pt x="1602" y="666"/>
                </a:lnTo>
                <a:lnTo>
                  <a:pt x="1596" y="666"/>
                </a:lnTo>
                <a:lnTo>
                  <a:pt x="1602" y="666"/>
                </a:lnTo>
                <a:lnTo>
                  <a:pt x="1602" y="660"/>
                </a:lnTo>
                <a:lnTo>
                  <a:pt x="1602" y="654"/>
                </a:lnTo>
                <a:lnTo>
                  <a:pt x="1602" y="660"/>
                </a:lnTo>
                <a:lnTo>
                  <a:pt x="1602" y="654"/>
                </a:lnTo>
                <a:lnTo>
                  <a:pt x="1602" y="648"/>
                </a:lnTo>
                <a:lnTo>
                  <a:pt x="1602" y="654"/>
                </a:lnTo>
                <a:lnTo>
                  <a:pt x="1602" y="648"/>
                </a:lnTo>
                <a:lnTo>
                  <a:pt x="1596" y="648"/>
                </a:lnTo>
                <a:lnTo>
                  <a:pt x="1602" y="648"/>
                </a:lnTo>
                <a:lnTo>
                  <a:pt x="1596" y="648"/>
                </a:lnTo>
                <a:lnTo>
                  <a:pt x="1602" y="648"/>
                </a:lnTo>
                <a:lnTo>
                  <a:pt x="1596" y="648"/>
                </a:lnTo>
                <a:lnTo>
                  <a:pt x="1602" y="648"/>
                </a:lnTo>
                <a:lnTo>
                  <a:pt x="1596" y="648"/>
                </a:lnTo>
                <a:lnTo>
                  <a:pt x="1602" y="648"/>
                </a:lnTo>
                <a:lnTo>
                  <a:pt x="1596" y="648"/>
                </a:lnTo>
                <a:lnTo>
                  <a:pt x="1602" y="648"/>
                </a:lnTo>
                <a:lnTo>
                  <a:pt x="1596" y="648"/>
                </a:lnTo>
                <a:lnTo>
                  <a:pt x="1596" y="642"/>
                </a:lnTo>
                <a:lnTo>
                  <a:pt x="1596" y="648"/>
                </a:lnTo>
                <a:lnTo>
                  <a:pt x="1596" y="642"/>
                </a:lnTo>
                <a:lnTo>
                  <a:pt x="1596" y="636"/>
                </a:lnTo>
                <a:lnTo>
                  <a:pt x="1596" y="642"/>
                </a:lnTo>
                <a:lnTo>
                  <a:pt x="1596" y="636"/>
                </a:lnTo>
                <a:lnTo>
                  <a:pt x="1596" y="642"/>
                </a:lnTo>
                <a:lnTo>
                  <a:pt x="1596" y="636"/>
                </a:lnTo>
                <a:lnTo>
                  <a:pt x="1596" y="642"/>
                </a:lnTo>
                <a:lnTo>
                  <a:pt x="1596" y="636"/>
                </a:lnTo>
                <a:lnTo>
                  <a:pt x="1602" y="636"/>
                </a:lnTo>
                <a:lnTo>
                  <a:pt x="1602" y="630"/>
                </a:lnTo>
                <a:lnTo>
                  <a:pt x="1602" y="624"/>
                </a:lnTo>
                <a:lnTo>
                  <a:pt x="1602" y="630"/>
                </a:lnTo>
                <a:lnTo>
                  <a:pt x="1602" y="624"/>
                </a:lnTo>
                <a:lnTo>
                  <a:pt x="1602" y="630"/>
                </a:lnTo>
                <a:lnTo>
                  <a:pt x="1602" y="624"/>
                </a:lnTo>
                <a:lnTo>
                  <a:pt x="1602" y="630"/>
                </a:lnTo>
                <a:lnTo>
                  <a:pt x="1608" y="630"/>
                </a:lnTo>
                <a:close/>
                <a:moveTo>
                  <a:pt x="1572" y="714"/>
                </a:moveTo>
                <a:lnTo>
                  <a:pt x="1578" y="714"/>
                </a:lnTo>
                <a:lnTo>
                  <a:pt x="1578" y="732"/>
                </a:lnTo>
                <a:lnTo>
                  <a:pt x="1572" y="732"/>
                </a:lnTo>
                <a:lnTo>
                  <a:pt x="1572" y="714"/>
                </a:lnTo>
                <a:close/>
                <a:moveTo>
                  <a:pt x="1560" y="720"/>
                </a:moveTo>
                <a:lnTo>
                  <a:pt x="1566" y="720"/>
                </a:lnTo>
                <a:lnTo>
                  <a:pt x="1566" y="738"/>
                </a:lnTo>
                <a:lnTo>
                  <a:pt x="1560" y="738"/>
                </a:lnTo>
                <a:lnTo>
                  <a:pt x="1560" y="720"/>
                </a:lnTo>
                <a:close/>
                <a:moveTo>
                  <a:pt x="1584" y="678"/>
                </a:moveTo>
                <a:lnTo>
                  <a:pt x="1590" y="678"/>
                </a:lnTo>
                <a:lnTo>
                  <a:pt x="1590" y="684"/>
                </a:lnTo>
                <a:lnTo>
                  <a:pt x="1584" y="684"/>
                </a:lnTo>
                <a:lnTo>
                  <a:pt x="1584" y="678"/>
                </a:lnTo>
                <a:close/>
                <a:moveTo>
                  <a:pt x="1608" y="678"/>
                </a:moveTo>
                <a:lnTo>
                  <a:pt x="1614" y="678"/>
                </a:lnTo>
                <a:lnTo>
                  <a:pt x="1614" y="684"/>
                </a:lnTo>
                <a:lnTo>
                  <a:pt x="1608" y="684"/>
                </a:lnTo>
                <a:lnTo>
                  <a:pt x="1608" y="678"/>
                </a:lnTo>
                <a:close/>
                <a:moveTo>
                  <a:pt x="1626" y="594"/>
                </a:moveTo>
                <a:lnTo>
                  <a:pt x="1626" y="600"/>
                </a:lnTo>
                <a:lnTo>
                  <a:pt x="1627" y="600"/>
                </a:lnTo>
                <a:lnTo>
                  <a:pt x="1626" y="594"/>
                </a:lnTo>
                <a:close/>
                <a:moveTo>
                  <a:pt x="1596" y="624"/>
                </a:moveTo>
                <a:lnTo>
                  <a:pt x="1602" y="624"/>
                </a:lnTo>
                <a:lnTo>
                  <a:pt x="1602" y="630"/>
                </a:lnTo>
                <a:lnTo>
                  <a:pt x="1596" y="630"/>
                </a:lnTo>
                <a:lnTo>
                  <a:pt x="1596" y="624"/>
                </a:lnTo>
                <a:close/>
                <a:moveTo>
                  <a:pt x="1602" y="672"/>
                </a:moveTo>
                <a:lnTo>
                  <a:pt x="1602" y="678"/>
                </a:lnTo>
                <a:lnTo>
                  <a:pt x="1603" y="678"/>
                </a:lnTo>
                <a:lnTo>
                  <a:pt x="1602" y="672"/>
                </a:lnTo>
                <a:close/>
                <a:moveTo>
                  <a:pt x="1602" y="624"/>
                </a:moveTo>
                <a:lnTo>
                  <a:pt x="1608" y="624"/>
                </a:lnTo>
                <a:lnTo>
                  <a:pt x="1608" y="630"/>
                </a:lnTo>
                <a:lnTo>
                  <a:pt x="1602" y="630"/>
                </a:lnTo>
                <a:lnTo>
                  <a:pt x="1602" y="624"/>
                </a:lnTo>
                <a:close/>
                <a:moveTo>
                  <a:pt x="1596" y="672"/>
                </a:moveTo>
                <a:lnTo>
                  <a:pt x="1602" y="672"/>
                </a:lnTo>
                <a:lnTo>
                  <a:pt x="1596" y="672"/>
                </a:lnTo>
                <a:close/>
                <a:moveTo>
                  <a:pt x="1602" y="678"/>
                </a:moveTo>
                <a:lnTo>
                  <a:pt x="1608" y="678"/>
                </a:lnTo>
                <a:lnTo>
                  <a:pt x="1602" y="678"/>
                </a:lnTo>
                <a:close/>
                <a:moveTo>
                  <a:pt x="1596" y="624"/>
                </a:moveTo>
                <a:lnTo>
                  <a:pt x="1602" y="624"/>
                </a:lnTo>
                <a:lnTo>
                  <a:pt x="1602" y="630"/>
                </a:lnTo>
                <a:lnTo>
                  <a:pt x="1596" y="630"/>
                </a:lnTo>
                <a:lnTo>
                  <a:pt x="1596" y="624"/>
                </a:lnTo>
                <a:close/>
                <a:moveTo>
                  <a:pt x="1602" y="678"/>
                </a:moveTo>
                <a:lnTo>
                  <a:pt x="1608" y="678"/>
                </a:lnTo>
                <a:lnTo>
                  <a:pt x="1602" y="678"/>
                </a:lnTo>
                <a:close/>
                <a:moveTo>
                  <a:pt x="1596" y="678"/>
                </a:moveTo>
                <a:lnTo>
                  <a:pt x="1602" y="678"/>
                </a:lnTo>
                <a:lnTo>
                  <a:pt x="1596" y="678"/>
                </a:lnTo>
                <a:close/>
                <a:moveTo>
                  <a:pt x="1614" y="684"/>
                </a:moveTo>
                <a:lnTo>
                  <a:pt x="1620" y="684"/>
                </a:lnTo>
                <a:lnTo>
                  <a:pt x="1614" y="684"/>
                </a:lnTo>
                <a:close/>
                <a:moveTo>
                  <a:pt x="1590" y="678"/>
                </a:moveTo>
                <a:lnTo>
                  <a:pt x="1590" y="684"/>
                </a:lnTo>
                <a:lnTo>
                  <a:pt x="1591" y="684"/>
                </a:lnTo>
                <a:lnTo>
                  <a:pt x="1590" y="678"/>
                </a:lnTo>
                <a:close/>
                <a:moveTo>
                  <a:pt x="1596" y="666"/>
                </a:moveTo>
                <a:lnTo>
                  <a:pt x="1596" y="672"/>
                </a:lnTo>
                <a:lnTo>
                  <a:pt x="1597" y="672"/>
                </a:lnTo>
                <a:lnTo>
                  <a:pt x="1596" y="666"/>
                </a:lnTo>
                <a:close/>
                <a:moveTo>
                  <a:pt x="1602" y="678"/>
                </a:moveTo>
                <a:lnTo>
                  <a:pt x="1608" y="678"/>
                </a:lnTo>
                <a:lnTo>
                  <a:pt x="1602" y="678"/>
                </a:lnTo>
                <a:close/>
                <a:moveTo>
                  <a:pt x="1602" y="672"/>
                </a:moveTo>
                <a:lnTo>
                  <a:pt x="1602" y="678"/>
                </a:lnTo>
                <a:lnTo>
                  <a:pt x="1603" y="678"/>
                </a:lnTo>
                <a:lnTo>
                  <a:pt x="1602" y="672"/>
                </a:lnTo>
                <a:close/>
                <a:moveTo>
                  <a:pt x="1596" y="630"/>
                </a:moveTo>
                <a:lnTo>
                  <a:pt x="1602" y="630"/>
                </a:lnTo>
                <a:lnTo>
                  <a:pt x="1596" y="630"/>
                </a:lnTo>
                <a:close/>
                <a:moveTo>
                  <a:pt x="1596" y="630"/>
                </a:moveTo>
                <a:lnTo>
                  <a:pt x="1596" y="636"/>
                </a:lnTo>
                <a:lnTo>
                  <a:pt x="1597" y="636"/>
                </a:lnTo>
                <a:lnTo>
                  <a:pt x="1596" y="630"/>
                </a:lnTo>
                <a:close/>
                <a:moveTo>
                  <a:pt x="1608" y="678"/>
                </a:moveTo>
                <a:lnTo>
                  <a:pt x="1614" y="678"/>
                </a:lnTo>
                <a:lnTo>
                  <a:pt x="1614" y="684"/>
                </a:lnTo>
                <a:lnTo>
                  <a:pt x="1608" y="684"/>
                </a:lnTo>
                <a:lnTo>
                  <a:pt x="1608" y="678"/>
                </a:lnTo>
                <a:close/>
                <a:moveTo>
                  <a:pt x="1602" y="678"/>
                </a:moveTo>
                <a:lnTo>
                  <a:pt x="1608" y="678"/>
                </a:lnTo>
                <a:lnTo>
                  <a:pt x="1602" y="678"/>
                </a:lnTo>
                <a:close/>
                <a:moveTo>
                  <a:pt x="1608" y="684"/>
                </a:moveTo>
                <a:lnTo>
                  <a:pt x="1614" y="684"/>
                </a:lnTo>
                <a:lnTo>
                  <a:pt x="1608" y="684"/>
                </a:lnTo>
                <a:close/>
                <a:moveTo>
                  <a:pt x="1590" y="678"/>
                </a:moveTo>
                <a:lnTo>
                  <a:pt x="1590" y="684"/>
                </a:lnTo>
                <a:lnTo>
                  <a:pt x="1591" y="684"/>
                </a:lnTo>
                <a:lnTo>
                  <a:pt x="1590" y="678"/>
                </a:lnTo>
                <a:close/>
                <a:moveTo>
                  <a:pt x="1632" y="678"/>
                </a:moveTo>
                <a:lnTo>
                  <a:pt x="1638" y="678"/>
                </a:lnTo>
                <a:lnTo>
                  <a:pt x="1632" y="678"/>
                </a:lnTo>
                <a:close/>
                <a:moveTo>
                  <a:pt x="1596" y="678"/>
                </a:moveTo>
                <a:lnTo>
                  <a:pt x="1602" y="678"/>
                </a:lnTo>
                <a:lnTo>
                  <a:pt x="1596" y="678"/>
                </a:lnTo>
                <a:close/>
                <a:moveTo>
                  <a:pt x="1596" y="660"/>
                </a:moveTo>
                <a:lnTo>
                  <a:pt x="1602" y="660"/>
                </a:lnTo>
                <a:lnTo>
                  <a:pt x="1602" y="666"/>
                </a:lnTo>
                <a:lnTo>
                  <a:pt x="1596" y="666"/>
                </a:lnTo>
                <a:lnTo>
                  <a:pt x="1596" y="660"/>
                </a:lnTo>
                <a:close/>
                <a:moveTo>
                  <a:pt x="1596" y="630"/>
                </a:moveTo>
                <a:lnTo>
                  <a:pt x="1602" y="630"/>
                </a:lnTo>
                <a:lnTo>
                  <a:pt x="1602" y="636"/>
                </a:lnTo>
                <a:lnTo>
                  <a:pt x="1596" y="636"/>
                </a:lnTo>
                <a:lnTo>
                  <a:pt x="1596" y="630"/>
                </a:lnTo>
                <a:close/>
                <a:moveTo>
                  <a:pt x="1596" y="672"/>
                </a:moveTo>
                <a:lnTo>
                  <a:pt x="1596" y="678"/>
                </a:lnTo>
                <a:lnTo>
                  <a:pt x="1597" y="678"/>
                </a:lnTo>
                <a:lnTo>
                  <a:pt x="1596" y="672"/>
                </a:lnTo>
                <a:close/>
                <a:moveTo>
                  <a:pt x="1596" y="630"/>
                </a:moveTo>
                <a:lnTo>
                  <a:pt x="1602" y="630"/>
                </a:lnTo>
                <a:lnTo>
                  <a:pt x="1596" y="630"/>
                </a:lnTo>
                <a:close/>
                <a:moveTo>
                  <a:pt x="1596" y="672"/>
                </a:moveTo>
                <a:lnTo>
                  <a:pt x="1602" y="672"/>
                </a:lnTo>
                <a:lnTo>
                  <a:pt x="1596" y="672"/>
                </a:lnTo>
                <a:close/>
                <a:moveTo>
                  <a:pt x="1602" y="678"/>
                </a:moveTo>
                <a:lnTo>
                  <a:pt x="1608" y="678"/>
                </a:lnTo>
                <a:lnTo>
                  <a:pt x="1602" y="678"/>
                </a:lnTo>
                <a:close/>
                <a:moveTo>
                  <a:pt x="1608" y="684"/>
                </a:moveTo>
                <a:lnTo>
                  <a:pt x="1614" y="684"/>
                </a:lnTo>
                <a:lnTo>
                  <a:pt x="1608" y="684"/>
                </a:lnTo>
                <a:close/>
                <a:moveTo>
                  <a:pt x="1590" y="678"/>
                </a:moveTo>
                <a:lnTo>
                  <a:pt x="1596" y="678"/>
                </a:lnTo>
                <a:lnTo>
                  <a:pt x="1590" y="678"/>
                </a:lnTo>
                <a:close/>
                <a:moveTo>
                  <a:pt x="1596" y="678"/>
                </a:moveTo>
                <a:lnTo>
                  <a:pt x="1602" y="678"/>
                </a:lnTo>
                <a:lnTo>
                  <a:pt x="1596" y="678"/>
                </a:lnTo>
                <a:close/>
                <a:moveTo>
                  <a:pt x="1626" y="594"/>
                </a:moveTo>
                <a:lnTo>
                  <a:pt x="1632" y="594"/>
                </a:lnTo>
                <a:lnTo>
                  <a:pt x="1626" y="594"/>
                </a:lnTo>
                <a:close/>
                <a:moveTo>
                  <a:pt x="1614" y="612"/>
                </a:moveTo>
                <a:lnTo>
                  <a:pt x="1620" y="612"/>
                </a:lnTo>
                <a:lnTo>
                  <a:pt x="1614" y="612"/>
                </a:lnTo>
                <a:close/>
                <a:moveTo>
                  <a:pt x="1596" y="678"/>
                </a:moveTo>
                <a:lnTo>
                  <a:pt x="1602" y="678"/>
                </a:lnTo>
                <a:lnTo>
                  <a:pt x="1596" y="678"/>
                </a:lnTo>
                <a:close/>
                <a:moveTo>
                  <a:pt x="1596" y="678"/>
                </a:moveTo>
                <a:lnTo>
                  <a:pt x="1602" y="678"/>
                </a:lnTo>
                <a:lnTo>
                  <a:pt x="1596" y="678"/>
                </a:lnTo>
                <a:close/>
                <a:moveTo>
                  <a:pt x="1596" y="672"/>
                </a:moveTo>
                <a:lnTo>
                  <a:pt x="1596" y="678"/>
                </a:lnTo>
                <a:lnTo>
                  <a:pt x="1597" y="678"/>
                </a:lnTo>
                <a:lnTo>
                  <a:pt x="1596" y="672"/>
                </a:lnTo>
                <a:close/>
                <a:moveTo>
                  <a:pt x="1596" y="630"/>
                </a:moveTo>
                <a:lnTo>
                  <a:pt x="1596" y="636"/>
                </a:lnTo>
                <a:lnTo>
                  <a:pt x="1597" y="636"/>
                </a:lnTo>
                <a:lnTo>
                  <a:pt x="1596" y="630"/>
                </a:lnTo>
                <a:close/>
                <a:moveTo>
                  <a:pt x="1596" y="678"/>
                </a:moveTo>
                <a:lnTo>
                  <a:pt x="1602" y="678"/>
                </a:lnTo>
                <a:lnTo>
                  <a:pt x="1596" y="678"/>
                </a:lnTo>
                <a:close/>
                <a:moveTo>
                  <a:pt x="1602" y="678"/>
                </a:moveTo>
                <a:lnTo>
                  <a:pt x="1602" y="684"/>
                </a:lnTo>
                <a:lnTo>
                  <a:pt x="1603" y="684"/>
                </a:lnTo>
                <a:lnTo>
                  <a:pt x="1602" y="678"/>
                </a:lnTo>
                <a:close/>
                <a:moveTo>
                  <a:pt x="1596" y="654"/>
                </a:moveTo>
                <a:lnTo>
                  <a:pt x="1602" y="654"/>
                </a:lnTo>
                <a:lnTo>
                  <a:pt x="1596" y="654"/>
                </a:lnTo>
                <a:close/>
                <a:moveTo>
                  <a:pt x="1602" y="624"/>
                </a:moveTo>
                <a:lnTo>
                  <a:pt x="1602" y="630"/>
                </a:lnTo>
                <a:lnTo>
                  <a:pt x="1603" y="630"/>
                </a:lnTo>
                <a:lnTo>
                  <a:pt x="1602" y="624"/>
                </a:lnTo>
                <a:close/>
                <a:moveTo>
                  <a:pt x="1644" y="672"/>
                </a:moveTo>
                <a:lnTo>
                  <a:pt x="1644" y="678"/>
                </a:lnTo>
                <a:lnTo>
                  <a:pt x="1645" y="678"/>
                </a:lnTo>
                <a:lnTo>
                  <a:pt x="1644" y="672"/>
                </a:lnTo>
                <a:close/>
                <a:moveTo>
                  <a:pt x="1596" y="624"/>
                </a:moveTo>
                <a:lnTo>
                  <a:pt x="1602" y="624"/>
                </a:lnTo>
                <a:lnTo>
                  <a:pt x="1602" y="630"/>
                </a:lnTo>
                <a:lnTo>
                  <a:pt x="1596" y="630"/>
                </a:lnTo>
                <a:lnTo>
                  <a:pt x="1596" y="624"/>
                </a:lnTo>
                <a:close/>
                <a:moveTo>
                  <a:pt x="1590" y="678"/>
                </a:moveTo>
                <a:lnTo>
                  <a:pt x="1590" y="684"/>
                </a:lnTo>
                <a:lnTo>
                  <a:pt x="1591" y="684"/>
                </a:lnTo>
                <a:lnTo>
                  <a:pt x="1590" y="678"/>
                </a:lnTo>
                <a:close/>
                <a:moveTo>
                  <a:pt x="1596" y="678"/>
                </a:moveTo>
                <a:lnTo>
                  <a:pt x="1602" y="678"/>
                </a:lnTo>
                <a:lnTo>
                  <a:pt x="1596" y="678"/>
                </a:lnTo>
                <a:close/>
                <a:moveTo>
                  <a:pt x="1596" y="660"/>
                </a:moveTo>
                <a:lnTo>
                  <a:pt x="1602" y="660"/>
                </a:lnTo>
                <a:lnTo>
                  <a:pt x="1602" y="666"/>
                </a:lnTo>
                <a:lnTo>
                  <a:pt x="1596" y="666"/>
                </a:lnTo>
                <a:lnTo>
                  <a:pt x="1596" y="660"/>
                </a:lnTo>
                <a:close/>
                <a:moveTo>
                  <a:pt x="1602" y="672"/>
                </a:moveTo>
                <a:lnTo>
                  <a:pt x="1602" y="678"/>
                </a:lnTo>
                <a:lnTo>
                  <a:pt x="1603" y="678"/>
                </a:lnTo>
                <a:lnTo>
                  <a:pt x="1602" y="672"/>
                </a:lnTo>
                <a:close/>
                <a:moveTo>
                  <a:pt x="1632" y="678"/>
                </a:moveTo>
                <a:lnTo>
                  <a:pt x="1638" y="678"/>
                </a:lnTo>
                <a:lnTo>
                  <a:pt x="1632" y="678"/>
                </a:lnTo>
                <a:close/>
                <a:moveTo>
                  <a:pt x="1596" y="630"/>
                </a:moveTo>
                <a:lnTo>
                  <a:pt x="1602" y="630"/>
                </a:lnTo>
                <a:lnTo>
                  <a:pt x="1596" y="630"/>
                </a:lnTo>
                <a:close/>
                <a:moveTo>
                  <a:pt x="1602" y="624"/>
                </a:moveTo>
                <a:lnTo>
                  <a:pt x="1602" y="630"/>
                </a:lnTo>
                <a:lnTo>
                  <a:pt x="1603" y="630"/>
                </a:lnTo>
                <a:lnTo>
                  <a:pt x="1602" y="624"/>
                </a:lnTo>
                <a:close/>
                <a:moveTo>
                  <a:pt x="1596" y="672"/>
                </a:moveTo>
                <a:lnTo>
                  <a:pt x="1602" y="672"/>
                </a:lnTo>
                <a:lnTo>
                  <a:pt x="1596" y="672"/>
                </a:lnTo>
                <a:close/>
                <a:moveTo>
                  <a:pt x="1644" y="678"/>
                </a:moveTo>
                <a:lnTo>
                  <a:pt x="1650" y="678"/>
                </a:lnTo>
                <a:lnTo>
                  <a:pt x="1644" y="678"/>
                </a:lnTo>
                <a:close/>
                <a:moveTo>
                  <a:pt x="1632" y="678"/>
                </a:moveTo>
                <a:lnTo>
                  <a:pt x="1638" y="678"/>
                </a:lnTo>
                <a:lnTo>
                  <a:pt x="1632" y="678"/>
                </a:lnTo>
                <a:close/>
                <a:moveTo>
                  <a:pt x="1596" y="666"/>
                </a:moveTo>
                <a:lnTo>
                  <a:pt x="1596" y="672"/>
                </a:lnTo>
                <a:lnTo>
                  <a:pt x="1597" y="672"/>
                </a:lnTo>
                <a:lnTo>
                  <a:pt x="1596" y="666"/>
                </a:lnTo>
                <a:close/>
                <a:moveTo>
                  <a:pt x="1626" y="678"/>
                </a:moveTo>
                <a:lnTo>
                  <a:pt x="1626" y="684"/>
                </a:lnTo>
                <a:lnTo>
                  <a:pt x="1627" y="684"/>
                </a:lnTo>
                <a:lnTo>
                  <a:pt x="1626" y="678"/>
                </a:lnTo>
                <a:close/>
                <a:moveTo>
                  <a:pt x="1644" y="672"/>
                </a:moveTo>
                <a:lnTo>
                  <a:pt x="1644" y="678"/>
                </a:lnTo>
                <a:lnTo>
                  <a:pt x="1645" y="678"/>
                </a:lnTo>
                <a:lnTo>
                  <a:pt x="1644" y="672"/>
                </a:lnTo>
                <a:close/>
                <a:moveTo>
                  <a:pt x="1596" y="648"/>
                </a:moveTo>
                <a:lnTo>
                  <a:pt x="1596" y="654"/>
                </a:lnTo>
                <a:lnTo>
                  <a:pt x="1597" y="654"/>
                </a:lnTo>
                <a:lnTo>
                  <a:pt x="1596" y="648"/>
                </a:lnTo>
                <a:close/>
                <a:moveTo>
                  <a:pt x="1602" y="678"/>
                </a:moveTo>
                <a:lnTo>
                  <a:pt x="1608" y="678"/>
                </a:lnTo>
                <a:lnTo>
                  <a:pt x="1602" y="678"/>
                </a:lnTo>
                <a:close/>
                <a:moveTo>
                  <a:pt x="1596" y="672"/>
                </a:moveTo>
                <a:lnTo>
                  <a:pt x="1602" y="672"/>
                </a:lnTo>
                <a:lnTo>
                  <a:pt x="1596" y="672"/>
                </a:lnTo>
                <a:close/>
                <a:moveTo>
                  <a:pt x="1602" y="672"/>
                </a:moveTo>
                <a:lnTo>
                  <a:pt x="1602" y="678"/>
                </a:lnTo>
                <a:lnTo>
                  <a:pt x="1603" y="678"/>
                </a:lnTo>
                <a:lnTo>
                  <a:pt x="1602" y="672"/>
                </a:lnTo>
                <a:close/>
                <a:moveTo>
                  <a:pt x="1638" y="672"/>
                </a:moveTo>
                <a:lnTo>
                  <a:pt x="1638" y="678"/>
                </a:lnTo>
                <a:lnTo>
                  <a:pt x="1639" y="678"/>
                </a:lnTo>
                <a:lnTo>
                  <a:pt x="1638" y="672"/>
                </a:lnTo>
                <a:close/>
                <a:moveTo>
                  <a:pt x="1626" y="678"/>
                </a:moveTo>
                <a:lnTo>
                  <a:pt x="1626" y="684"/>
                </a:lnTo>
                <a:lnTo>
                  <a:pt x="1627" y="684"/>
                </a:lnTo>
                <a:lnTo>
                  <a:pt x="1626" y="678"/>
                </a:lnTo>
                <a:close/>
                <a:moveTo>
                  <a:pt x="1626" y="594"/>
                </a:moveTo>
                <a:lnTo>
                  <a:pt x="1626" y="600"/>
                </a:lnTo>
                <a:lnTo>
                  <a:pt x="1627" y="600"/>
                </a:lnTo>
                <a:lnTo>
                  <a:pt x="1626" y="594"/>
                </a:lnTo>
                <a:close/>
                <a:moveTo>
                  <a:pt x="1602" y="678"/>
                </a:moveTo>
                <a:lnTo>
                  <a:pt x="1602" y="684"/>
                </a:lnTo>
                <a:lnTo>
                  <a:pt x="1603" y="684"/>
                </a:lnTo>
                <a:lnTo>
                  <a:pt x="1602" y="678"/>
                </a:lnTo>
                <a:close/>
                <a:moveTo>
                  <a:pt x="1614" y="684"/>
                </a:moveTo>
                <a:lnTo>
                  <a:pt x="1620" y="684"/>
                </a:lnTo>
                <a:lnTo>
                  <a:pt x="1614" y="684"/>
                </a:lnTo>
                <a:close/>
                <a:moveTo>
                  <a:pt x="1596" y="678"/>
                </a:moveTo>
                <a:lnTo>
                  <a:pt x="1602" y="678"/>
                </a:lnTo>
                <a:lnTo>
                  <a:pt x="1596" y="678"/>
                </a:lnTo>
                <a:close/>
                <a:moveTo>
                  <a:pt x="1602" y="678"/>
                </a:moveTo>
                <a:lnTo>
                  <a:pt x="1602" y="684"/>
                </a:lnTo>
                <a:lnTo>
                  <a:pt x="1603" y="684"/>
                </a:lnTo>
                <a:lnTo>
                  <a:pt x="1602" y="678"/>
                </a:lnTo>
                <a:close/>
                <a:moveTo>
                  <a:pt x="1608" y="678"/>
                </a:moveTo>
                <a:lnTo>
                  <a:pt x="1614" y="678"/>
                </a:lnTo>
                <a:lnTo>
                  <a:pt x="1608" y="678"/>
                </a:lnTo>
                <a:close/>
                <a:moveTo>
                  <a:pt x="1644" y="672"/>
                </a:moveTo>
                <a:lnTo>
                  <a:pt x="1644" y="678"/>
                </a:lnTo>
                <a:lnTo>
                  <a:pt x="1645" y="678"/>
                </a:lnTo>
                <a:lnTo>
                  <a:pt x="1644" y="672"/>
                </a:lnTo>
                <a:close/>
                <a:moveTo>
                  <a:pt x="1602" y="660"/>
                </a:moveTo>
                <a:lnTo>
                  <a:pt x="1602" y="666"/>
                </a:lnTo>
                <a:lnTo>
                  <a:pt x="1603" y="666"/>
                </a:lnTo>
                <a:lnTo>
                  <a:pt x="1602" y="660"/>
                </a:lnTo>
                <a:close/>
                <a:moveTo>
                  <a:pt x="1632" y="588"/>
                </a:moveTo>
                <a:lnTo>
                  <a:pt x="1632" y="594"/>
                </a:lnTo>
                <a:lnTo>
                  <a:pt x="1633" y="594"/>
                </a:lnTo>
                <a:lnTo>
                  <a:pt x="1632" y="588"/>
                </a:lnTo>
                <a:close/>
                <a:moveTo>
                  <a:pt x="1596" y="630"/>
                </a:moveTo>
                <a:lnTo>
                  <a:pt x="1602" y="630"/>
                </a:lnTo>
                <a:lnTo>
                  <a:pt x="1602" y="636"/>
                </a:lnTo>
                <a:lnTo>
                  <a:pt x="1596" y="636"/>
                </a:lnTo>
                <a:lnTo>
                  <a:pt x="1596" y="630"/>
                </a:lnTo>
                <a:close/>
                <a:moveTo>
                  <a:pt x="1644" y="678"/>
                </a:moveTo>
                <a:lnTo>
                  <a:pt x="1650" y="678"/>
                </a:lnTo>
                <a:lnTo>
                  <a:pt x="1644" y="678"/>
                </a:lnTo>
                <a:close/>
                <a:moveTo>
                  <a:pt x="1602" y="678"/>
                </a:moveTo>
                <a:lnTo>
                  <a:pt x="1602" y="684"/>
                </a:lnTo>
                <a:lnTo>
                  <a:pt x="1603" y="684"/>
                </a:lnTo>
                <a:lnTo>
                  <a:pt x="1602" y="678"/>
                </a:lnTo>
                <a:close/>
                <a:moveTo>
                  <a:pt x="1632" y="678"/>
                </a:moveTo>
                <a:lnTo>
                  <a:pt x="1638" y="678"/>
                </a:lnTo>
                <a:lnTo>
                  <a:pt x="1632" y="678"/>
                </a:lnTo>
                <a:close/>
                <a:moveTo>
                  <a:pt x="1596" y="672"/>
                </a:moveTo>
                <a:lnTo>
                  <a:pt x="1596" y="678"/>
                </a:lnTo>
                <a:lnTo>
                  <a:pt x="1597" y="678"/>
                </a:lnTo>
                <a:lnTo>
                  <a:pt x="1596" y="672"/>
                </a:lnTo>
                <a:close/>
                <a:moveTo>
                  <a:pt x="1626" y="678"/>
                </a:moveTo>
                <a:lnTo>
                  <a:pt x="1626" y="684"/>
                </a:lnTo>
                <a:lnTo>
                  <a:pt x="1627" y="684"/>
                </a:lnTo>
                <a:lnTo>
                  <a:pt x="1626" y="678"/>
                </a:lnTo>
                <a:close/>
                <a:moveTo>
                  <a:pt x="1644" y="672"/>
                </a:moveTo>
                <a:lnTo>
                  <a:pt x="1644" y="678"/>
                </a:lnTo>
                <a:lnTo>
                  <a:pt x="1645" y="678"/>
                </a:lnTo>
                <a:lnTo>
                  <a:pt x="1644" y="672"/>
                </a:lnTo>
                <a:close/>
                <a:moveTo>
                  <a:pt x="1596" y="630"/>
                </a:moveTo>
                <a:lnTo>
                  <a:pt x="1596" y="636"/>
                </a:lnTo>
                <a:lnTo>
                  <a:pt x="1597" y="636"/>
                </a:lnTo>
                <a:lnTo>
                  <a:pt x="1596" y="630"/>
                </a:lnTo>
                <a:close/>
                <a:moveTo>
                  <a:pt x="1620" y="684"/>
                </a:moveTo>
                <a:lnTo>
                  <a:pt x="1626" y="684"/>
                </a:lnTo>
                <a:lnTo>
                  <a:pt x="1620" y="684"/>
                </a:lnTo>
                <a:close/>
                <a:moveTo>
                  <a:pt x="1602" y="660"/>
                </a:moveTo>
                <a:lnTo>
                  <a:pt x="1602" y="666"/>
                </a:lnTo>
                <a:lnTo>
                  <a:pt x="1603" y="666"/>
                </a:lnTo>
                <a:lnTo>
                  <a:pt x="1602" y="660"/>
                </a:lnTo>
                <a:close/>
                <a:moveTo>
                  <a:pt x="1644" y="672"/>
                </a:moveTo>
                <a:lnTo>
                  <a:pt x="1644" y="678"/>
                </a:lnTo>
                <a:lnTo>
                  <a:pt x="1645" y="678"/>
                </a:lnTo>
                <a:lnTo>
                  <a:pt x="1644" y="672"/>
                </a:lnTo>
                <a:close/>
                <a:moveTo>
                  <a:pt x="1596" y="672"/>
                </a:moveTo>
                <a:lnTo>
                  <a:pt x="1602" y="672"/>
                </a:lnTo>
                <a:lnTo>
                  <a:pt x="1596" y="672"/>
                </a:lnTo>
                <a:close/>
                <a:moveTo>
                  <a:pt x="1614" y="612"/>
                </a:moveTo>
                <a:lnTo>
                  <a:pt x="1620" y="612"/>
                </a:lnTo>
                <a:lnTo>
                  <a:pt x="1614" y="612"/>
                </a:lnTo>
                <a:close/>
                <a:moveTo>
                  <a:pt x="1596" y="678"/>
                </a:moveTo>
                <a:lnTo>
                  <a:pt x="1602" y="678"/>
                </a:lnTo>
                <a:lnTo>
                  <a:pt x="1596" y="678"/>
                </a:lnTo>
                <a:close/>
                <a:moveTo>
                  <a:pt x="1596" y="630"/>
                </a:moveTo>
                <a:lnTo>
                  <a:pt x="1596" y="636"/>
                </a:lnTo>
                <a:lnTo>
                  <a:pt x="1597" y="636"/>
                </a:lnTo>
                <a:lnTo>
                  <a:pt x="1596" y="630"/>
                </a:lnTo>
                <a:close/>
                <a:moveTo>
                  <a:pt x="1596" y="666"/>
                </a:moveTo>
                <a:lnTo>
                  <a:pt x="1596" y="672"/>
                </a:lnTo>
                <a:lnTo>
                  <a:pt x="1597" y="672"/>
                </a:lnTo>
                <a:lnTo>
                  <a:pt x="1596" y="666"/>
                </a:lnTo>
                <a:close/>
                <a:moveTo>
                  <a:pt x="1596" y="672"/>
                </a:moveTo>
                <a:lnTo>
                  <a:pt x="1596" y="678"/>
                </a:lnTo>
                <a:lnTo>
                  <a:pt x="1597" y="678"/>
                </a:lnTo>
                <a:lnTo>
                  <a:pt x="1596" y="672"/>
                </a:lnTo>
                <a:close/>
                <a:moveTo>
                  <a:pt x="1602" y="624"/>
                </a:moveTo>
                <a:lnTo>
                  <a:pt x="1608" y="624"/>
                </a:lnTo>
                <a:lnTo>
                  <a:pt x="1602" y="624"/>
                </a:lnTo>
                <a:close/>
                <a:moveTo>
                  <a:pt x="1596" y="660"/>
                </a:moveTo>
                <a:lnTo>
                  <a:pt x="1602" y="660"/>
                </a:lnTo>
                <a:lnTo>
                  <a:pt x="1596" y="660"/>
                </a:lnTo>
                <a:close/>
                <a:moveTo>
                  <a:pt x="1596" y="630"/>
                </a:moveTo>
                <a:lnTo>
                  <a:pt x="1602" y="630"/>
                </a:lnTo>
                <a:lnTo>
                  <a:pt x="1596" y="630"/>
                </a:lnTo>
                <a:close/>
                <a:moveTo>
                  <a:pt x="1638" y="678"/>
                </a:moveTo>
                <a:lnTo>
                  <a:pt x="1644" y="678"/>
                </a:lnTo>
                <a:lnTo>
                  <a:pt x="1638" y="678"/>
                </a:lnTo>
                <a:close/>
                <a:moveTo>
                  <a:pt x="1596" y="636"/>
                </a:moveTo>
                <a:lnTo>
                  <a:pt x="1596" y="642"/>
                </a:lnTo>
                <a:lnTo>
                  <a:pt x="1597" y="642"/>
                </a:lnTo>
                <a:lnTo>
                  <a:pt x="1596" y="636"/>
                </a:lnTo>
                <a:close/>
                <a:moveTo>
                  <a:pt x="1632" y="678"/>
                </a:moveTo>
                <a:lnTo>
                  <a:pt x="1638" y="678"/>
                </a:lnTo>
                <a:lnTo>
                  <a:pt x="1632" y="678"/>
                </a:lnTo>
                <a:close/>
                <a:moveTo>
                  <a:pt x="1596" y="660"/>
                </a:moveTo>
                <a:lnTo>
                  <a:pt x="1602" y="660"/>
                </a:lnTo>
                <a:lnTo>
                  <a:pt x="1596" y="660"/>
                </a:lnTo>
                <a:close/>
                <a:moveTo>
                  <a:pt x="1596" y="678"/>
                </a:moveTo>
                <a:lnTo>
                  <a:pt x="1602" y="678"/>
                </a:lnTo>
                <a:lnTo>
                  <a:pt x="1596" y="678"/>
                </a:lnTo>
                <a:close/>
                <a:moveTo>
                  <a:pt x="1596" y="672"/>
                </a:moveTo>
                <a:lnTo>
                  <a:pt x="1596" y="678"/>
                </a:lnTo>
                <a:lnTo>
                  <a:pt x="1597" y="678"/>
                </a:lnTo>
                <a:lnTo>
                  <a:pt x="1596" y="672"/>
                </a:lnTo>
                <a:close/>
                <a:moveTo>
                  <a:pt x="1596" y="654"/>
                </a:moveTo>
                <a:lnTo>
                  <a:pt x="1602" y="654"/>
                </a:lnTo>
                <a:lnTo>
                  <a:pt x="1596" y="654"/>
                </a:lnTo>
                <a:close/>
                <a:moveTo>
                  <a:pt x="1632" y="678"/>
                </a:moveTo>
                <a:lnTo>
                  <a:pt x="1638" y="678"/>
                </a:lnTo>
                <a:lnTo>
                  <a:pt x="1632" y="678"/>
                </a:lnTo>
                <a:close/>
                <a:moveTo>
                  <a:pt x="1602" y="672"/>
                </a:moveTo>
                <a:lnTo>
                  <a:pt x="1602" y="678"/>
                </a:lnTo>
                <a:lnTo>
                  <a:pt x="1603" y="678"/>
                </a:lnTo>
                <a:lnTo>
                  <a:pt x="1602" y="672"/>
                </a:lnTo>
                <a:close/>
                <a:moveTo>
                  <a:pt x="1644" y="678"/>
                </a:moveTo>
                <a:lnTo>
                  <a:pt x="1650" y="678"/>
                </a:lnTo>
                <a:lnTo>
                  <a:pt x="1644" y="678"/>
                </a:lnTo>
                <a:close/>
                <a:moveTo>
                  <a:pt x="1650" y="672"/>
                </a:moveTo>
                <a:lnTo>
                  <a:pt x="1650" y="678"/>
                </a:lnTo>
                <a:lnTo>
                  <a:pt x="1651" y="678"/>
                </a:lnTo>
                <a:lnTo>
                  <a:pt x="1650" y="672"/>
                </a:lnTo>
                <a:close/>
                <a:moveTo>
                  <a:pt x="1596" y="660"/>
                </a:moveTo>
                <a:lnTo>
                  <a:pt x="1602" y="660"/>
                </a:lnTo>
                <a:lnTo>
                  <a:pt x="1596" y="660"/>
                </a:lnTo>
                <a:close/>
                <a:moveTo>
                  <a:pt x="1596" y="666"/>
                </a:moveTo>
                <a:lnTo>
                  <a:pt x="1602" y="666"/>
                </a:lnTo>
                <a:lnTo>
                  <a:pt x="1596" y="666"/>
                </a:lnTo>
                <a:close/>
                <a:moveTo>
                  <a:pt x="1602" y="678"/>
                </a:moveTo>
                <a:lnTo>
                  <a:pt x="1602" y="684"/>
                </a:lnTo>
                <a:lnTo>
                  <a:pt x="1603" y="684"/>
                </a:lnTo>
                <a:lnTo>
                  <a:pt x="1602" y="678"/>
                </a:lnTo>
                <a:close/>
                <a:moveTo>
                  <a:pt x="1602" y="624"/>
                </a:moveTo>
                <a:lnTo>
                  <a:pt x="1602" y="630"/>
                </a:lnTo>
                <a:lnTo>
                  <a:pt x="1603" y="630"/>
                </a:lnTo>
                <a:lnTo>
                  <a:pt x="1602" y="624"/>
                </a:lnTo>
                <a:close/>
                <a:moveTo>
                  <a:pt x="1596" y="678"/>
                </a:moveTo>
                <a:lnTo>
                  <a:pt x="1602" y="678"/>
                </a:lnTo>
                <a:lnTo>
                  <a:pt x="1596" y="678"/>
                </a:lnTo>
                <a:close/>
                <a:moveTo>
                  <a:pt x="1596" y="678"/>
                </a:moveTo>
                <a:lnTo>
                  <a:pt x="1602" y="678"/>
                </a:lnTo>
                <a:lnTo>
                  <a:pt x="1596" y="678"/>
                </a:lnTo>
                <a:close/>
                <a:moveTo>
                  <a:pt x="1614" y="684"/>
                </a:moveTo>
                <a:lnTo>
                  <a:pt x="1620" y="684"/>
                </a:lnTo>
                <a:lnTo>
                  <a:pt x="1614" y="684"/>
                </a:lnTo>
                <a:close/>
                <a:moveTo>
                  <a:pt x="1584" y="684"/>
                </a:moveTo>
                <a:lnTo>
                  <a:pt x="1590" y="684"/>
                </a:lnTo>
                <a:lnTo>
                  <a:pt x="1584" y="684"/>
                </a:lnTo>
                <a:close/>
                <a:moveTo>
                  <a:pt x="1590" y="672"/>
                </a:moveTo>
                <a:lnTo>
                  <a:pt x="1590" y="678"/>
                </a:lnTo>
                <a:lnTo>
                  <a:pt x="1591" y="678"/>
                </a:lnTo>
                <a:lnTo>
                  <a:pt x="1590" y="672"/>
                </a:lnTo>
                <a:close/>
                <a:moveTo>
                  <a:pt x="1596" y="654"/>
                </a:moveTo>
                <a:lnTo>
                  <a:pt x="1602" y="654"/>
                </a:lnTo>
                <a:lnTo>
                  <a:pt x="1596" y="654"/>
                </a:lnTo>
                <a:close/>
                <a:moveTo>
                  <a:pt x="1602" y="678"/>
                </a:moveTo>
                <a:lnTo>
                  <a:pt x="1608" y="678"/>
                </a:lnTo>
                <a:lnTo>
                  <a:pt x="1602" y="678"/>
                </a:lnTo>
                <a:close/>
                <a:moveTo>
                  <a:pt x="1602" y="672"/>
                </a:moveTo>
                <a:lnTo>
                  <a:pt x="1602" y="678"/>
                </a:lnTo>
                <a:lnTo>
                  <a:pt x="1603" y="678"/>
                </a:lnTo>
                <a:lnTo>
                  <a:pt x="1602" y="672"/>
                </a:lnTo>
                <a:close/>
                <a:moveTo>
                  <a:pt x="1608" y="618"/>
                </a:moveTo>
                <a:lnTo>
                  <a:pt x="1608" y="624"/>
                </a:lnTo>
                <a:lnTo>
                  <a:pt x="1609" y="624"/>
                </a:lnTo>
                <a:lnTo>
                  <a:pt x="1608" y="618"/>
                </a:lnTo>
                <a:close/>
                <a:moveTo>
                  <a:pt x="1644" y="672"/>
                </a:moveTo>
                <a:lnTo>
                  <a:pt x="1644" y="678"/>
                </a:lnTo>
                <a:lnTo>
                  <a:pt x="1645" y="678"/>
                </a:lnTo>
                <a:lnTo>
                  <a:pt x="1644" y="672"/>
                </a:lnTo>
                <a:close/>
                <a:moveTo>
                  <a:pt x="1596" y="666"/>
                </a:moveTo>
                <a:lnTo>
                  <a:pt x="1596" y="672"/>
                </a:lnTo>
                <a:lnTo>
                  <a:pt x="1597" y="672"/>
                </a:lnTo>
                <a:lnTo>
                  <a:pt x="1596" y="666"/>
                </a:lnTo>
                <a:close/>
                <a:moveTo>
                  <a:pt x="1620" y="684"/>
                </a:moveTo>
                <a:lnTo>
                  <a:pt x="1626" y="684"/>
                </a:lnTo>
                <a:lnTo>
                  <a:pt x="1620" y="684"/>
                </a:lnTo>
                <a:close/>
                <a:moveTo>
                  <a:pt x="1596" y="672"/>
                </a:moveTo>
                <a:lnTo>
                  <a:pt x="1596" y="678"/>
                </a:lnTo>
                <a:lnTo>
                  <a:pt x="1597" y="678"/>
                </a:lnTo>
                <a:lnTo>
                  <a:pt x="1596" y="672"/>
                </a:lnTo>
                <a:close/>
                <a:moveTo>
                  <a:pt x="1620" y="582"/>
                </a:moveTo>
                <a:lnTo>
                  <a:pt x="1626" y="582"/>
                </a:lnTo>
                <a:lnTo>
                  <a:pt x="1620" y="582"/>
                </a:lnTo>
                <a:close/>
                <a:moveTo>
                  <a:pt x="1602" y="678"/>
                </a:moveTo>
                <a:lnTo>
                  <a:pt x="1602" y="684"/>
                </a:lnTo>
                <a:lnTo>
                  <a:pt x="1603" y="684"/>
                </a:lnTo>
                <a:lnTo>
                  <a:pt x="1602" y="678"/>
                </a:lnTo>
                <a:close/>
                <a:moveTo>
                  <a:pt x="1602" y="684"/>
                </a:moveTo>
                <a:lnTo>
                  <a:pt x="1608" y="684"/>
                </a:lnTo>
                <a:lnTo>
                  <a:pt x="1602" y="684"/>
                </a:lnTo>
                <a:close/>
                <a:moveTo>
                  <a:pt x="1620" y="582"/>
                </a:moveTo>
                <a:lnTo>
                  <a:pt x="1626" y="582"/>
                </a:lnTo>
                <a:lnTo>
                  <a:pt x="1620" y="582"/>
                </a:lnTo>
                <a:close/>
                <a:moveTo>
                  <a:pt x="1602" y="624"/>
                </a:moveTo>
                <a:lnTo>
                  <a:pt x="1608" y="624"/>
                </a:lnTo>
                <a:lnTo>
                  <a:pt x="1602" y="624"/>
                </a:lnTo>
                <a:close/>
                <a:moveTo>
                  <a:pt x="1596" y="660"/>
                </a:moveTo>
                <a:lnTo>
                  <a:pt x="1602" y="660"/>
                </a:lnTo>
                <a:lnTo>
                  <a:pt x="1596" y="660"/>
                </a:lnTo>
                <a:close/>
                <a:moveTo>
                  <a:pt x="1596" y="660"/>
                </a:moveTo>
                <a:lnTo>
                  <a:pt x="1602" y="660"/>
                </a:lnTo>
                <a:lnTo>
                  <a:pt x="1596" y="660"/>
                </a:lnTo>
                <a:close/>
                <a:moveTo>
                  <a:pt x="1614" y="612"/>
                </a:moveTo>
                <a:lnTo>
                  <a:pt x="1620" y="612"/>
                </a:lnTo>
                <a:lnTo>
                  <a:pt x="1614" y="612"/>
                </a:lnTo>
                <a:close/>
                <a:moveTo>
                  <a:pt x="1602" y="624"/>
                </a:moveTo>
                <a:lnTo>
                  <a:pt x="1608" y="624"/>
                </a:lnTo>
                <a:lnTo>
                  <a:pt x="1602" y="624"/>
                </a:lnTo>
                <a:close/>
                <a:moveTo>
                  <a:pt x="1596" y="672"/>
                </a:moveTo>
                <a:lnTo>
                  <a:pt x="1596" y="678"/>
                </a:lnTo>
                <a:lnTo>
                  <a:pt x="1597" y="678"/>
                </a:lnTo>
                <a:lnTo>
                  <a:pt x="1596" y="672"/>
                </a:lnTo>
                <a:close/>
                <a:moveTo>
                  <a:pt x="1596" y="672"/>
                </a:moveTo>
                <a:lnTo>
                  <a:pt x="1602" y="672"/>
                </a:lnTo>
                <a:lnTo>
                  <a:pt x="1596" y="672"/>
                </a:lnTo>
                <a:close/>
                <a:moveTo>
                  <a:pt x="1590" y="678"/>
                </a:moveTo>
                <a:lnTo>
                  <a:pt x="1596" y="678"/>
                </a:lnTo>
                <a:lnTo>
                  <a:pt x="1590" y="678"/>
                </a:lnTo>
                <a:close/>
                <a:moveTo>
                  <a:pt x="1596" y="630"/>
                </a:moveTo>
                <a:lnTo>
                  <a:pt x="1602" y="630"/>
                </a:lnTo>
                <a:lnTo>
                  <a:pt x="1596" y="630"/>
                </a:lnTo>
                <a:close/>
                <a:moveTo>
                  <a:pt x="1596" y="666"/>
                </a:moveTo>
                <a:lnTo>
                  <a:pt x="1602" y="666"/>
                </a:lnTo>
                <a:lnTo>
                  <a:pt x="1596" y="666"/>
                </a:lnTo>
                <a:close/>
                <a:moveTo>
                  <a:pt x="1584" y="684"/>
                </a:moveTo>
                <a:lnTo>
                  <a:pt x="1590" y="684"/>
                </a:lnTo>
                <a:lnTo>
                  <a:pt x="1584" y="684"/>
                </a:lnTo>
                <a:close/>
                <a:moveTo>
                  <a:pt x="1614" y="684"/>
                </a:moveTo>
                <a:lnTo>
                  <a:pt x="1620" y="684"/>
                </a:lnTo>
                <a:lnTo>
                  <a:pt x="1614" y="684"/>
                </a:lnTo>
                <a:close/>
                <a:moveTo>
                  <a:pt x="1596" y="648"/>
                </a:moveTo>
                <a:lnTo>
                  <a:pt x="1596" y="654"/>
                </a:lnTo>
                <a:lnTo>
                  <a:pt x="1597" y="654"/>
                </a:lnTo>
                <a:lnTo>
                  <a:pt x="1596" y="648"/>
                </a:lnTo>
                <a:close/>
                <a:moveTo>
                  <a:pt x="1608" y="618"/>
                </a:moveTo>
                <a:lnTo>
                  <a:pt x="1608" y="624"/>
                </a:lnTo>
                <a:lnTo>
                  <a:pt x="1609" y="624"/>
                </a:lnTo>
                <a:lnTo>
                  <a:pt x="1608" y="618"/>
                </a:lnTo>
                <a:close/>
                <a:moveTo>
                  <a:pt x="1644" y="672"/>
                </a:moveTo>
                <a:lnTo>
                  <a:pt x="1644" y="678"/>
                </a:lnTo>
                <a:lnTo>
                  <a:pt x="1645" y="678"/>
                </a:lnTo>
                <a:lnTo>
                  <a:pt x="1644" y="672"/>
                </a:lnTo>
                <a:close/>
                <a:moveTo>
                  <a:pt x="1602" y="678"/>
                </a:moveTo>
                <a:lnTo>
                  <a:pt x="1608" y="678"/>
                </a:lnTo>
                <a:lnTo>
                  <a:pt x="1602" y="678"/>
                </a:lnTo>
                <a:close/>
                <a:moveTo>
                  <a:pt x="1596" y="630"/>
                </a:moveTo>
                <a:lnTo>
                  <a:pt x="1596" y="636"/>
                </a:lnTo>
                <a:lnTo>
                  <a:pt x="1597" y="636"/>
                </a:lnTo>
                <a:lnTo>
                  <a:pt x="1596" y="630"/>
                </a:lnTo>
                <a:close/>
                <a:moveTo>
                  <a:pt x="1614" y="612"/>
                </a:moveTo>
                <a:lnTo>
                  <a:pt x="1620" y="612"/>
                </a:lnTo>
                <a:lnTo>
                  <a:pt x="1614" y="612"/>
                </a:lnTo>
                <a:close/>
                <a:moveTo>
                  <a:pt x="1602" y="672"/>
                </a:moveTo>
                <a:lnTo>
                  <a:pt x="1602" y="678"/>
                </a:lnTo>
                <a:lnTo>
                  <a:pt x="1603" y="678"/>
                </a:lnTo>
                <a:lnTo>
                  <a:pt x="1602" y="672"/>
                </a:lnTo>
                <a:close/>
                <a:moveTo>
                  <a:pt x="1596" y="666"/>
                </a:moveTo>
                <a:lnTo>
                  <a:pt x="1602" y="666"/>
                </a:lnTo>
                <a:lnTo>
                  <a:pt x="1596" y="666"/>
                </a:lnTo>
                <a:close/>
                <a:moveTo>
                  <a:pt x="1596" y="630"/>
                </a:moveTo>
                <a:lnTo>
                  <a:pt x="1596" y="636"/>
                </a:lnTo>
                <a:lnTo>
                  <a:pt x="1597" y="636"/>
                </a:lnTo>
                <a:lnTo>
                  <a:pt x="1596" y="630"/>
                </a:lnTo>
                <a:close/>
                <a:moveTo>
                  <a:pt x="1602" y="678"/>
                </a:moveTo>
                <a:lnTo>
                  <a:pt x="1608" y="678"/>
                </a:lnTo>
                <a:lnTo>
                  <a:pt x="1602" y="678"/>
                </a:lnTo>
                <a:close/>
                <a:moveTo>
                  <a:pt x="1626" y="678"/>
                </a:moveTo>
                <a:lnTo>
                  <a:pt x="1626" y="684"/>
                </a:lnTo>
                <a:lnTo>
                  <a:pt x="1627" y="684"/>
                </a:lnTo>
                <a:lnTo>
                  <a:pt x="1626" y="678"/>
                </a:lnTo>
                <a:close/>
                <a:moveTo>
                  <a:pt x="1596" y="672"/>
                </a:moveTo>
                <a:lnTo>
                  <a:pt x="1596" y="678"/>
                </a:lnTo>
                <a:lnTo>
                  <a:pt x="1597" y="678"/>
                </a:lnTo>
                <a:lnTo>
                  <a:pt x="1596" y="672"/>
                </a:lnTo>
                <a:close/>
                <a:moveTo>
                  <a:pt x="1596" y="672"/>
                </a:moveTo>
                <a:lnTo>
                  <a:pt x="1596" y="678"/>
                </a:lnTo>
                <a:lnTo>
                  <a:pt x="1597" y="678"/>
                </a:lnTo>
                <a:lnTo>
                  <a:pt x="1596" y="672"/>
                </a:lnTo>
                <a:close/>
                <a:moveTo>
                  <a:pt x="1602" y="684"/>
                </a:moveTo>
                <a:lnTo>
                  <a:pt x="1608" y="684"/>
                </a:lnTo>
                <a:lnTo>
                  <a:pt x="1602" y="684"/>
                </a:lnTo>
                <a:close/>
                <a:moveTo>
                  <a:pt x="1584" y="684"/>
                </a:moveTo>
                <a:lnTo>
                  <a:pt x="1590" y="684"/>
                </a:lnTo>
                <a:lnTo>
                  <a:pt x="1584" y="684"/>
                </a:lnTo>
                <a:close/>
                <a:moveTo>
                  <a:pt x="1650" y="672"/>
                </a:moveTo>
                <a:lnTo>
                  <a:pt x="1650" y="678"/>
                </a:lnTo>
                <a:lnTo>
                  <a:pt x="1651" y="678"/>
                </a:lnTo>
                <a:lnTo>
                  <a:pt x="1650" y="672"/>
                </a:lnTo>
                <a:close/>
                <a:moveTo>
                  <a:pt x="1602" y="624"/>
                </a:moveTo>
                <a:lnTo>
                  <a:pt x="1608" y="624"/>
                </a:lnTo>
                <a:lnTo>
                  <a:pt x="1602" y="624"/>
                </a:lnTo>
                <a:close/>
                <a:moveTo>
                  <a:pt x="1596" y="678"/>
                </a:moveTo>
                <a:lnTo>
                  <a:pt x="1602" y="678"/>
                </a:lnTo>
                <a:lnTo>
                  <a:pt x="1596" y="678"/>
                </a:lnTo>
                <a:close/>
                <a:moveTo>
                  <a:pt x="1596" y="684"/>
                </a:moveTo>
                <a:lnTo>
                  <a:pt x="1602" y="684"/>
                </a:lnTo>
                <a:lnTo>
                  <a:pt x="1596" y="684"/>
                </a:lnTo>
                <a:close/>
                <a:moveTo>
                  <a:pt x="1620" y="582"/>
                </a:moveTo>
                <a:lnTo>
                  <a:pt x="1626" y="582"/>
                </a:lnTo>
                <a:lnTo>
                  <a:pt x="1620" y="582"/>
                </a:lnTo>
                <a:close/>
                <a:moveTo>
                  <a:pt x="1620" y="684"/>
                </a:moveTo>
                <a:lnTo>
                  <a:pt x="1626" y="684"/>
                </a:lnTo>
                <a:lnTo>
                  <a:pt x="1620" y="684"/>
                </a:lnTo>
                <a:close/>
                <a:moveTo>
                  <a:pt x="1596" y="666"/>
                </a:moveTo>
                <a:lnTo>
                  <a:pt x="1596" y="672"/>
                </a:lnTo>
                <a:lnTo>
                  <a:pt x="1597" y="672"/>
                </a:lnTo>
                <a:lnTo>
                  <a:pt x="1596" y="666"/>
                </a:lnTo>
                <a:close/>
                <a:moveTo>
                  <a:pt x="1596" y="654"/>
                </a:moveTo>
                <a:lnTo>
                  <a:pt x="1602" y="654"/>
                </a:lnTo>
                <a:lnTo>
                  <a:pt x="1596" y="654"/>
                </a:lnTo>
                <a:close/>
                <a:moveTo>
                  <a:pt x="1602" y="684"/>
                </a:moveTo>
                <a:lnTo>
                  <a:pt x="1608" y="684"/>
                </a:lnTo>
                <a:lnTo>
                  <a:pt x="1602" y="684"/>
                </a:lnTo>
                <a:close/>
                <a:moveTo>
                  <a:pt x="1620" y="600"/>
                </a:moveTo>
                <a:lnTo>
                  <a:pt x="1626" y="600"/>
                </a:lnTo>
                <a:lnTo>
                  <a:pt x="1620" y="600"/>
                </a:lnTo>
                <a:close/>
                <a:moveTo>
                  <a:pt x="1590" y="678"/>
                </a:moveTo>
                <a:lnTo>
                  <a:pt x="1596" y="678"/>
                </a:lnTo>
                <a:lnTo>
                  <a:pt x="1590" y="678"/>
                </a:lnTo>
                <a:close/>
                <a:moveTo>
                  <a:pt x="1620" y="600"/>
                </a:moveTo>
                <a:lnTo>
                  <a:pt x="1626" y="600"/>
                </a:lnTo>
                <a:lnTo>
                  <a:pt x="1620" y="600"/>
                </a:lnTo>
                <a:close/>
                <a:moveTo>
                  <a:pt x="1602" y="678"/>
                </a:moveTo>
                <a:lnTo>
                  <a:pt x="1608" y="678"/>
                </a:lnTo>
                <a:lnTo>
                  <a:pt x="1602" y="678"/>
                </a:lnTo>
                <a:close/>
                <a:moveTo>
                  <a:pt x="1602" y="684"/>
                </a:moveTo>
                <a:lnTo>
                  <a:pt x="1608" y="684"/>
                </a:lnTo>
                <a:lnTo>
                  <a:pt x="1602" y="684"/>
                </a:lnTo>
                <a:close/>
                <a:moveTo>
                  <a:pt x="1596" y="630"/>
                </a:moveTo>
                <a:lnTo>
                  <a:pt x="1602" y="630"/>
                </a:lnTo>
                <a:lnTo>
                  <a:pt x="1596" y="630"/>
                </a:lnTo>
                <a:close/>
                <a:moveTo>
                  <a:pt x="1614" y="684"/>
                </a:moveTo>
                <a:lnTo>
                  <a:pt x="1620" y="684"/>
                </a:lnTo>
                <a:lnTo>
                  <a:pt x="1614" y="684"/>
                </a:lnTo>
                <a:close/>
                <a:moveTo>
                  <a:pt x="1620" y="582"/>
                </a:moveTo>
                <a:lnTo>
                  <a:pt x="1626" y="582"/>
                </a:lnTo>
                <a:lnTo>
                  <a:pt x="1620" y="582"/>
                </a:lnTo>
                <a:close/>
                <a:moveTo>
                  <a:pt x="1602" y="672"/>
                </a:moveTo>
                <a:lnTo>
                  <a:pt x="1602" y="678"/>
                </a:lnTo>
                <a:lnTo>
                  <a:pt x="1603" y="678"/>
                </a:lnTo>
                <a:lnTo>
                  <a:pt x="1602" y="672"/>
                </a:lnTo>
                <a:close/>
                <a:moveTo>
                  <a:pt x="1596" y="666"/>
                </a:moveTo>
                <a:lnTo>
                  <a:pt x="1602" y="666"/>
                </a:lnTo>
                <a:lnTo>
                  <a:pt x="1596" y="666"/>
                </a:lnTo>
                <a:close/>
                <a:moveTo>
                  <a:pt x="1602" y="624"/>
                </a:moveTo>
                <a:lnTo>
                  <a:pt x="1602" y="630"/>
                </a:lnTo>
                <a:lnTo>
                  <a:pt x="1603" y="630"/>
                </a:lnTo>
                <a:lnTo>
                  <a:pt x="1602" y="624"/>
                </a:lnTo>
                <a:close/>
                <a:moveTo>
                  <a:pt x="1620" y="684"/>
                </a:moveTo>
                <a:lnTo>
                  <a:pt x="1626" y="684"/>
                </a:lnTo>
                <a:lnTo>
                  <a:pt x="1620" y="684"/>
                </a:lnTo>
                <a:close/>
                <a:moveTo>
                  <a:pt x="1596" y="654"/>
                </a:moveTo>
                <a:lnTo>
                  <a:pt x="1602" y="654"/>
                </a:lnTo>
                <a:lnTo>
                  <a:pt x="1596" y="654"/>
                </a:lnTo>
                <a:close/>
                <a:moveTo>
                  <a:pt x="1590" y="678"/>
                </a:moveTo>
                <a:lnTo>
                  <a:pt x="1596" y="678"/>
                </a:lnTo>
                <a:lnTo>
                  <a:pt x="1590" y="678"/>
                </a:lnTo>
                <a:close/>
                <a:moveTo>
                  <a:pt x="1602" y="684"/>
                </a:moveTo>
                <a:lnTo>
                  <a:pt x="1608" y="684"/>
                </a:lnTo>
                <a:lnTo>
                  <a:pt x="1602" y="684"/>
                </a:lnTo>
                <a:close/>
                <a:moveTo>
                  <a:pt x="1620" y="600"/>
                </a:moveTo>
                <a:lnTo>
                  <a:pt x="1626" y="600"/>
                </a:lnTo>
                <a:lnTo>
                  <a:pt x="1620" y="600"/>
                </a:lnTo>
                <a:close/>
                <a:moveTo>
                  <a:pt x="1614" y="612"/>
                </a:moveTo>
                <a:lnTo>
                  <a:pt x="1620" y="612"/>
                </a:lnTo>
                <a:lnTo>
                  <a:pt x="1614" y="612"/>
                </a:lnTo>
                <a:close/>
                <a:moveTo>
                  <a:pt x="1596" y="630"/>
                </a:moveTo>
                <a:lnTo>
                  <a:pt x="1596" y="636"/>
                </a:lnTo>
                <a:lnTo>
                  <a:pt x="1597" y="636"/>
                </a:lnTo>
                <a:lnTo>
                  <a:pt x="1596" y="630"/>
                </a:lnTo>
                <a:close/>
                <a:moveTo>
                  <a:pt x="1602" y="684"/>
                </a:moveTo>
                <a:lnTo>
                  <a:pt x="1608" y="684"/>
                </a:lnTo>
                <a:lnTo>
                  <a:pt x="1602" y="684"/>
                </a:lnTo>
                <a:close/>
                <a:moveTo>
                  <a:pt x="1602" y="678"/>
                </a:moveTo>
                <a:lnTo>
                  <a:pt x="1608" y="678"/>
                </a:lnTo>
                <a:lnTo>
                  <a:pt x="1602" y="678"/>
                </a:lnTo>
                <a:close/>
                <a:moveTo>
                  <a:pt x="1602" y="678"/>
                </a:moveTo>
                <a:lnTo>
                  <a:pt x="1608" y="678"/>
                </a:lnTo>
                <a:lnTo>
                  <a:pt x="1602" y="678"/>
                </a:lnTo>
                <a:close/>
                <a:moveTo>
                  <a:pt x="1596" y="648"/>
                </a:moveTo>
                <a:lnTo>
                  <a:pt x="1602" y="648"/>
                </a:lnTo>
                <a:lnTo>
                  <a:pt x="1596" y="648"/>
                </a:lnTo>
                <a:close/>
                <a:moveTo>
                  <a:pt x="1596" y="672"/>
                </a:moveTo>
                <a:lnTo>
                  <a:pt x="1596" y="678"/>
                </a:lnTo>
                <a:lnTo>
                  <a:pt x="1597" y="678"/>
                </a:lnTo>
                <a:lnTo>
                  <a:pt x="1596" y="672"/>
                </a:lnTo>
                <a:close/>
                <a:moveTo>
                  <a:pt x="1626" y="678"/>
                </a:moveTo>
                <a:lnTo>
                  <a:pt x="1632" y="678"/>
                </a:lnTo>
                <a:lnTo>
                  <a:pt x="1626" y="678"/>
                </a:lnTo>
                <a:close/>
                <a:moveTo>
                  <a:pt x="1596" y="660"/>
                </a:moveTo>
                <a:lnTo>
                  <a:pt x="1602" y="660"/>
                </a:lnTo>
                <a:lnTo>
                  <a:pt x="1596" y="660"/>
                </a:lnTo>
                <a:close/>
                <a:moveTo>
                  <a:pt x="1596" y="660"/>
                </a:moveTo>
                <a:lnTo>
                  <a:pt x="1596" y="666"/>
                </a:lnTo>
                <a:lnTo>
                  <a:pt x="1597" y="666"/>
                </a:lnTo>
                <a:lnTo>
                  <a:pt x="1596" y="660"/>
                </a:lnTo>
                <a:close/>
                <a:moveTo>
                  <a:pt x="1596" y="654"/>
                </a:moveTo>
                <a:lnTo>
                  <a:pt x="1602" y="654"/>
                </a:lnTo>
                <a:lnTo>
                  <a:pt x="1596" y="654"/>
                </a:lnTo>
                <a:close/>
                <a:moveTo>
                  <a:pt x="1596" y="660"/>
                </a:moveTo>
                <a:lnTo>
                  <a:pt x="1602" y="660"/>
                </a:lnTo>
                <a:lnTo>
                  <a:pt x="1596" y="660"/>
                </a:lnTo>
                <a:close/>
                <a:moveTo>
                  <a:pt x="1596" y="630"/>
                </a:moveTo>
                <a:lnTo>
                  <a:pt x="1596" y="636"/>
                </a:lnTo>
                <a:lnTo>
                  <a:pt x="1597" y="636"/>
                </a:lnTo>
                <a:lnTo>
                  <a:pt x="1596" y="630"/>
                </a:lnTo>
                <a:close/>
                <a:moveTo>
                  <a:pt x="1596" y="666"/>
                </a:moveTo>
                <a:lnTo>
                  <a:pt x="1602" y="666"/>
                </a:lnTo>
                <a:lnTo>
                  <a:pt x="1596" y="666"/>
                </a:lnTo>
                <a:close/>
                <a:moveTo>
                  <a:pt x="1596" y="630"/>
                </a:moveTo>
                <a:lnTo>
                  <a:pt x="1596" y="636"/>
                </a:lnTo>
                <a:lnTo>
                  <a:pt x="1597" y="636"/>
                </a:lnTo>
                <a:lnTo>
                  <a:pt x="1596" y="630"/>
                </a:lnTo>
                <a:close/>
                <a:moveTo>
                  <a:pt x="1596" y="672"/>
                </a:moveTo>
                <a:lnTo>
                  <a:pt x="1596" y="678"/>
                </a:lnTo>
                <a:lnTo>
                  <a:pt x="1597" y="678"/>
                </a:lnTo>
                <a:lnTo>
                  <a:pt x="1596" y="672"/>
                </a:lnTo>
                <a:close/>
                <a:moveTo>
                  <a:pt x="1602" y="678"/>
                </a:moveTo>
                <a:lnTo>
                  <a:pt x="1602" y="684"/>
                </a:lnTo>
                <a:lnTo>
                  <a:pt x="1603" y="684"/>
                </a:lnTo>
                <a:lnTo>
                  <a:pt x="1602" y="678"/>
                </a:lnTo>
                <a:close/>
                <a:moveTo>
                  <a:pt x="1596" y="630"/>
                </a:moveTo>
                <a:lnTo>
                  <a:pt x="1602" y="630"/>
                </a:lnTo>
                <a:lnTo>
                  <a:pt x="1596" y="630"/>
                </a:lnTo>
                <a:close/>
                <a:moveTo>
                  <a:pt x="1626" y="678"/>
                </a:moveTo>
                <a:lnTo>
                  <a:pt x="1626" y="684"/>
                </a:lnTo>
                <a:lnTo>
                  <a:pt x="1627" y="684"/>
                </a:lnTo>
                <a:lnTo>
                  <a:pt x="1626" y="678"/>
                </a:lnTo>
                <a:close/>
                <a:moveTo>
                  <a:pt x="1608" y="684"/>
                </a:moveTo>
                <a:lnTo>
                  <a:pt x="1614" y="684"/>
                </a:lnTo>
                <a:lnTo>
                  <a:pt x="1608" y="684"/>
                </a:lnTo>
                <a:close/>
                <a:moveTo>
                  <a:pt x="1602" y="684"/>
                </a:moveTo>
                <a:lnTo>
                  <a:pt x="1608" y="684"/>
                </a:lnTo>
                <a:lnTo>
                  <a:pt x="1602" y="684"/>
                </a:lnTo>
                <a:close/>
                <a:moveTo>
                  <a:pt x="1596" y="672"/>
                </a:moveTo>
                <a:lnTo>
                  <a:pt x="1602" y="672"/>
                </a:lnTo>
                <a:lnTo>
                  <a:pt x="1596" y="672"/>
                </a:lnTo>
                <a:close/>
                <a:moveTo>
                  <a:pt x="1626" y="678"/>
                </a:moveTo>
                <a:lnTo>
                  <a:pt x="1626" y="684"/>
                </a:lnTo>
                <a:lnTo>
                  <a:pt x="1627" y="684"/>
                </a:lnTo>
                <a:lnTo>
                  <a:pt x="1626" y="678"/>
                </a:lnTo>
                <a:close/>
                <a:moveTo>
                  <a:pt x="1596" y="630"/>
                </a:moveTo>
                <a:lnTo>
                  <a:pt x="1602" y="630"/>
                </a:lnTo>
                <a:lnTo>
                  <a:pt x="1596" y="630"/>
                </a:lnTo>
                <a:close/>
                <a:moveTo>
                  <a:pt x="1596" y="672"/>
                </a:moveTo>
                <a:lnTo>
                  <a:pt x="1596" y="678"/>
                </a:lnTo>
                <a:lnTo>
                  <a:pt x="1597" y="678"/>
                </a:lnTo>
                <a:lnTo>
                  <a:pt x="1596" y="672"/>
                </a:lnTo>
                <a:close/>
                <a:moveTo>
                  <a:pt x="1596" y="660"/>
                </a:moveTo>
                <a:lnTo>
                  <a:pt x="1602" y="660"/>
                </a:lnTo>
                <a:lnTo>
                  <a:pt x="1596" y="660"/>
                </a:lnTo>
                <a:close/>
                <a:moveTo>
                  <a:pt x="1596" y="624"/>
                </a:moveTo>
                <a:lnTo>
                  <a:pt x="1596" y="630"/>
                </a:lnTo>
                <a:lnTo>
                  <a:pt x="1597" y="630"/>
                </a:lnTo>
                <a:lnTo>
                  <a:pt x="1596" y="624"/>
                </a:lnTo>
                <a:close/>
                <a:moveTo>
                  <a:pt x="1602" y="624"/>
                </a:moveTo>
                <a:lnTo>
                  <a:pt x="1608" y="624"/>
                </a:lnTo>
                <a:lnTo>
                  <a:pt x="1602" y="624"/>
                </a:lnTo>
                <a:close/>
                <a:moveTo>
                  <a:pt x="1596" y="630"/>
                </a:moveTo>
                <a:lnTo>
                  <a:pt x="1596" y="636"/>
                </a:lnTo>
                <a:lnTo>
                  <a:pt x="1597" y="636"/>
                </a:lnTo>
                <a:lnTo>
                  <a:pt x="1596" y="630"/>
                </a:lnTo>
                <a:close/>
                <a:moveTo>
                  <a:pt x="1596" y="666"/>
                </a:moveTo>
                <a:lnTo>
                  <a:pt x="1602" y="666"/>
                </a:lnTo>
                <a:lnTo>
                  <a:pt x="1596" y="666"/>
                </a:lnTo>
                <a:close/>
                <a:moveTo>
                  <a:pt x="1602" y="672"/>
                </a:moveTo>
                <a:lnTo>
                  <a:pt x="1602" y="678"/>
                </a:lnTo>
                <a:lnTo>
                  <a:pt x="1603" y="678"/>
                </a:lnTo>
                <a:lnTo>
                  <a:pt x="1602" y="672"/>
                </a:lnTo>
                <a:close/>
                <a:moveTo>
                  <a:pt x="1590" y="672"/>
                </a:moveTo>
                <a:lnTo>
                  <a:pt x="1590" y="678"/>
                </a:lnTo>
                <a:lnTo>
                  <a:pt x="1591" y="678"/>
                </a:lnTo>
                <a:lnTo>
                  <a:pt x="1590" y="672"/>
                </a:lnTo>
                <a:close/>
                <a:moveTo>
                  <a:pt x="1626" y="678"/>
                </a:moveTo>
                <a:lnTo>
                  <a:pt x="1626" y="684"/>
                </a:lnTo>
                <a:lnTo>
                  <a:pt x="1627" y="684"/>
                </a:lnTo>
                <a:lnTo>
                  <a:pt x="1626" y="678"/>
                </a:lnTo>
                <a:close/>
                <a:moveTo>
                  <a:pt x="1602" y="678"/>
                </a:moveTo>
                <a:lnTo>
                  <a:pt x="1608" y="678"/>
                </a:lnTo>
                <a:lnTo>
                  <a:pt x="1602" y="678"/>
                </a:lnTo>
                <a:close/>
                <a:moveTo>
                  <a:pt x="1596" y="666"/>
                </a:moveTo>
                <a:lnTo>
                  <a:pt x="1602" y="666"/>
                </a:lnTo>
                <a:lnTo>
                  <a:pt x="1596" y="666"/>
                </a:lnTo>
                <a:close/>
                <a:moveTo>
                  <a:pt x="1614" y="612"/>
                </a:moveTo>
                <a:lnTo>
                  <a:pt x="1620" y="612"/>
                </a:lnTo>
                <a:lnTo>
                  <a:pt x="1614" y="612"/>
                </a:lnTo>
                <a:close/>
                <a:moveTo>
                  <a:pt x="1596" y="678"/>
                </a:moveTo>
                <a:lnTo>
                  <a:pt x="1596" y="684"/>
                </a:lnTo>
                <a:lnTo>
                  <a:pt x="1597" y="684"/>
                </a:lnTo>
                <a:lnTo>
                  <a:pt x="1596" y="678"/>
                </a:lnTo>
                <a:close/>
                <a:moveTo>
                  <a:pt x="1602" y="678"/>
                </a:moveTo>
                <a:lnTo>
                  <a:pt x="1602" y="684"/>
                </a:lnTo>
                <a:lnTo>
                  <a:pt x="1603" y="684"/>
                </a:lnTo>
                <a:lnTo>
                  <a:pt x="1602" y="678"/>
                </a:lnTo>
                <a:close/>
                <a:moveTo>
                  <a:pt x="1602" y="624"/>
                </a:moveTo>
                <a:lnTo>
                  <a:pt x="1602" y="630"/>
                </a:lnTo>
                <a:lnTo>
                  <a:pt x="1603" y="630"/>
                </a:lnTo>
                <a:lnTo>
                  <a:pt x="1602" y="624"/>
                </a:lnTo>
                <a:close/>
                <a:moveTo>
                  <a:pt x="1596" y="642"/>
                </a:moveTo>
                <a:lnTo>
                  <a:pt x="1596" y="648"/>
                </a:lnTo>
                <a:lnTo>
                  <a:pt x="1597" y="648"/>
                </a:lnTo>
                <a:lnTo>
                  <a:pt x="1596" y="642"/>
                </a:lnTo>
                <a:close/>
                <a:moveTo>
                  <a:pt x="1602" y="678"/>
                </a:moveTo>
                <a:lnTo>
                  <a:pt x="1602" y="684"/>
                </a:lnTo>
                <a:lnTo>
                  <a:pt x="1603" y="684"/>
                </a:lnTo>
                <a:lnTo>
                  <a:pt x="1602" y="678"/>
                </a:lnTo>
                <a:close/>
                <a:moveTo>
                  <a:pt x="1614" y="684"/>
                </a:moveTo>
                <a:lnTo>
                  <a:pt x="1620" y="684"/>
                </a:lnTo>
                <a:lnTo>
                  <a:pt x="1614" y="684"/>
                </a:lnTo>
                <a:close/>
                <a:moveTo>
                  <a:pt x="1602" y="624"/>
                </a:moveTo>
                <a:lnTo>
                  <a:pt x="1608" y="624"/>
                </a:lnTo>
                <a:lnTo>
                  <a:pt x="1602" y="624"/>
                </a:lnTo>
                <a:close/>
                <a:moveTo>
                  <a:pt x="1596" y="630"/>
                </a:moveTo>
                <a:lnTo>
                  <a:pt x="1596" y="636"/>
                </a:lnTo>
                <a:lnTo>
                  <a:pt x="1597" y="636"/>
                </a:lnTo>
                <a:lnTo>
                  <a:pt x="1596" y="630"/>
                </a:lnTo>
                <a:close/>
                <a:moveTo>
                  <a:pt x="1602" y="678"/>
                </a:moveTo>
                <a:lnTo>
                  <a:pt x="1608" y="678"/>
                </a:lnTo>
                <a:lnTo>
                  <a:pt x="1602" y="678"/>
                </a:lnTo>
                <a:close/>
                <a:moveTo>
                  <a:pt x="1608" y="684"/>
                </a:moveTo>
                <a:lnTo>
                  <a:pt x="1614" y="684"/>
                </a:lnTo>
                <a:lnTo>
                  <a:pt x="1608" y="684"/>
                </a:lnTo>
                <a:close/>
                <a:moveTo>
                  <a:pt x="1596" y="672"/>
                </a:moveTo>
                <a:lnTo>
                  <a:pt x="1602" y="672"/>
                </a:lnTo>
                <a:lnTo>
                  <a:pt x="1596" y="672"/>
                </a:lnTo>
                <a:close/>
                <a:moveTo>
                  <a:pt x="1596" y="624"/>
                </a:moveTo>
                <a:lnTo>
                  <a:pt x="1596" y="630"/>
                </a:lnTo>
                <a:lnTo>
                  <a:pt x="1597" y="630"/>
                </a:lnTo>
                <a:lnTo>
                  <a:pt x="1596" y="624"/>
                </a:lnTo>
                <a:close/>
                <a:moveTo>
                  <a:pt x="1608" y="678"/>
                </a:moveTo>
                <a:lnTo>
                  <a:pt x="1608" y="684"/>
                </a:lnTo>
                <a:lnTo>
                  <a:pt x="1609" y="684"/>
                </a:lnTo>
                <a:lnTo>
                  <a:pt x="1608" y="678"/>
                </a:lnTo>
                <a:close/>
                <a:moveTo>
                  <a:pt x="1602" y="654"/>
                </a:moveTo>
                <a:lnTo>
                  <a:pt x="1602" y="660"/>
                </a:lnTo>
                <a:lnTo>
                  <a:pt x="1603" y="660"/>
                </a:lnTo>
                <a:lnTo>
                  <a:pt x="1602" y="654"/>
                </a:lnTo>
                <a:close/>
                <a:moveTo>
                  <a:pt x="1608" y="618"/>
                </a:moveTo>
                <a:lnTo>
                  <a:pt x="1614" y="618"/>
                </a:lnTo>
                <a:lnTo>
                  <a:pt x="1608" y="618"/>
                </a:lnTo>
                <a:close/>
                <a:moveTo>
                  <a:pt x="1602" y="678"/>
                </a:moveTo>
                <a:lnTo>
                  <a:pt x="1602" y="684"/>
                </a:lnTo>
                <a:lnTo>
                  <a:pt x="1603" y="684"/>
                </a:lnTo>
                <a:lnTo>
                  <a:pt x="1602" y="678"/>
                </a:lnTo>
                <a:close/>
                <a:moveTo>
                  <a:pt x="1596" y="642"/>
                </a:moveTo>
                <a:lnTo>
                  <a:pt x="1596" y="648"/>
                </a:lnTo>
                <a:lnTo>
                  <a:pt x="1597" y="648"/>
                </a:lnTo>
                <a:lnTo>
                  <a:pt x="1596" y="642"/>
                </a:lnTo>
                <a:close/>
                <a:moveTo>
                  <a:pt x="1596" y="654"/>
                </a:moveTo>
                <a:lnTo>
                  <a:pt x="1602" y="654"/>
                </a:lnTo>
                <a:lnTo>
                  <a:pt x="1596" y="654"/>
                </a:lnTo>
                <a:close/>
                <a:moveTo>
                  <a:pt x="1596" y="678"/>
                </a:moveTo>
                <a:lnTo>
                  <a:pt x="1602" y="678"/>
                </a:lnTo>
                <a:lnTo>
                  <a:pt x="1596" y="678"/>
                </a:lnTo>
                <a:close/>
                <a:moveTo>
                  <a:pt x="1602" y="678"/>
                </a:moveTo>
                <a:lnTo>
                  <a:pt x="1602" y="684"/>
                </a:lnTo>
                <a:lnTo>
                  <a:pt x="1603" y="684"/>
                </a:lnTo>
                <a:lnTo>
                  <a:pt x="1602" y="678"/>
                </a:lnTo>
                <a:close/>
                <a:moveTo>
                  <a:pt x="1596" y="672"/>
                </a:moveTo>
                <a:lnTo>
                  <a:pt x="1602" y="672"/>
                </a:lnTo>
                <a:lnTo>
                  <a:pt x="1596" y="672"/>
                </a:lnTo>
                <a:close/>
                <a:moveTo>
                  <a:pt x="1596" y="666"/>
                </a:moveTo>
                <a:lnTo>
                  <a:pt x="1596" y="672"/>
                </a:lnTo>
                <a:lnTo>
                  <a:pt x="1597" y="672"/>
                </a:lnTo>
                <a:lnTo>
                  <a:pt x="1596" y="666"/>
                </a:lnTo>
                <a:close/>
                <a:moveTo>
                  <a:pt x="1602" y="624"/>
                </a:moveTo>
                <a:lnTo>
                  <a:pt x="1602" y="630"/>
                </a:lnTo>
                <a:lnTo>
                  <a:pt x="1603" y="630"/>
                </a:lnTo>
                <a:lnTo>
                  <a:pt x="1602" y="624"/>
                </a:lnTo>
                <a:close/>
                <a:moveTo>
                  <a:pt x="1602" y="678"/>
                </a:moveTo>
                <a:lnTo>
                  <a:pt x="1602" y="684"/>
                </a:lnTo>
                <a:lnTo>
                  <a:pt x="1603" y="684"/>
                </a:lnTo>
                <a:lnTo>
                  <a:pt x="1602" y="678"/>
                </a:lnTo>
                <a:close/>
                <a:moveTo>
                  <a:pt x="1620" y="684"/>
                </a:moveTo>
                <a:lnTo>
                  <a:pt x="1626" y="684"/>
                </a:lnTo>
                <a:lnTo>
                  <a:pt x="1620" y="684"/>
                </a:lnTo>
                <a:close/>
                <a:moveTo>
                  <a:pt x="1602" y="624"/>
                </a:moveTo>
                <a:lnTo>
                  <a:pt x="1608" y="624"/>
                </a:lnTo>
                <a:lnTo>
                  <a:pt x="1602" y="624"/>
                </a:lnTo>
                <a:close/>
                <a:moveTo>
                  <a:pt x="1626" y="678"/>
                </a:moveTo>
                <a:lnTo>
                  <a:pt x="1626" y="684"/>
                </a:lnTo>
                <a:lnTo>
                  <a:pt x="1627" y="684"/>
                </a:lnTo>
                <a:lnTo>
                  <a:pt x="1626" y="678"/>
                </a:lnTo>
                <a:close/>
                <a:moveTo>
                  <a:pt x="1470" y="780"/>
                </a:moveTo>
                <a:lnTo>
                  <a:pt x="1476" y="780"/>
                </a:lnTo>
                <a:lnTo>
                  <a:pt x="1470" y="780"/>
                </a:lnTo>
                <a:close/>
                <a:moveTo>
                  <a:pt x="1416" y="672"/>
                </a:moveTo>
                <a:lnTo>
                  <a:pt x="1422" y="672"/>
                </a:lnTo>
                <a:lnTo>
                  <a:pt x="1422" y="684"/>
                </a:lnTo>
                <a:lnTo>
                  <a:pt x="1416" y="684"/>
                </a:lnTo>
                <a:lnTo>
                  <a:pt x="1416" y="672"/>
                </a:lnTo>
                <a:close/>
                <a:moveTo>
                  <a:pt x="1476" y="864"/>
                </a:moveTo>
                <a:lnTo>
                  <a:pt x="1482" y="864"/>
                </a:lnTo>
                <a:lnTo>
                  <a:pt x="1482" y="870"/>
                </a:lnTo>
                <a:lnTo>
                  <a:pt x="1476" y="870"/>
                </a:lnTo>
                <a:lnTo>
                  <a:pt x="1476" y="864"/>
                </a:lnTo>
                <a:close/>
                <a:moveTo>
                  <a:pt x="1380" y="732"/>
                </a:moveTo>
                <a:lnTo>
                  <a:pt x="1386" y="732"/>
                </a:lnTo>
                <a:lnTo>
                  <a:pt x="1386" y="738"/>
                </a:lnTo>
                <a:lnTo>
                  <a:pt x="1380" y="738"/>
                </a:lnTo>
                <a:lnTo>
                  <a:pt x="1380" y="732"/>
                </a:lnTo>
                <a:close/>
                <a:moveTo>
                  <a:pt x="1440" y="906"/>
                </a:moveTo>
                <a:lnTo>
                  <a:pt x="1440" y="912"/>
                </a:lnTo>
                <a:lnTo>
                  <a:pt x="1441" y="912"/>
                </a:lnTo>
                <a:lnTo>
                  <a:pt x="1440" y="906"/>
                </a:lnTo>
                <a:close/>
                <a:moveTo>
                  <a:pt x="1506" y="906"/>
                </a:moveTo>
                <a:lnTo>
                  <a:pt x="1506" y="912"/>
                </a:lnTo>
                <a:lnTo>
                  <a:pt x="1506" y="918"/>
                </a:lnTo>
                <a:lnTo>
                  <a:pt x="1500" y="918"/>
                </a:lnTo>
                <a:lnTo>
                  <a:pt x="1506" y="918"/>
                </a:lnTo>
                <a:lnTo>
                  <a:pt x="1500" y="918"/>
                </a:lnTo>
                <a:lnTo>
                  <a:pt x="1500" y="924"/>
                </a:lnTo>
                <a:lnTo>
                  <a:pt x="1500" y="918"/>
                </a:lnTo>
                <a:lnTo>
                  <a:pt x="1494" y="918"/>
                </a:lnTo>
                <a:lnTo>
                  <a:pt x="1500" y="918"/>
                </a:lnTo>
                <a:lnTo>
                  <a:pt x="1494" y="918"/>
                </a:lnTo>
                <a:lnTo>
                  <a:pt x="1494" y="912"/>
                </a:lnTo>
                <a:lnTo>
                  <a:pt x="1500" y="912"/>
                </a:lnTo>
                <a:lnTo>
                  <a:pt x="1494" y="912"/>
                </a:lnTo>
                <a:lnTo>
                  <a:pt x="1500" y="912"/>
                </a:lnTo>
                <a:lnTo>
                  <a:pt x="1494" y="912"/>
                </a:lnTo>
                <a:lnTo>
                  <a:pt x="1500" y="912"/>
                </a:lnTo>
                <a:lnTo>
                  <a:pt x="1494" y="912"/>
                </a:lnTo>
                <a:lnTo>
                  <a:pt x="1500" y="912"/>
                </a:lnTo>
                <a:lnTo>
                  <a:pt x="1500" y="906"/>
                </a:lnTo>
                <a:lnTo>
                  <a:pt x="1506" y="906"/>
                </a:lnTo>
                <a:close/>
                <a:moveTo>
                  <a:pt x="1404" y="852"/>
                </a:moveTo>
                <a:lnTo>
                  <a:pt x="1404" y="858"/>
                </a:lnTo>
                <a:lnTo>
                  <a:pt x="1405" y="858"/>
                </a:lnTo>
                <a:lnTo>
                  <a:pt x="1404" y="852"/>
                </a:lnTo>
                <a:close/>
                <a:moveTo>
                  <a:pt x="1410" y="858"/>
                </a:moveTo>
                <a:lnTo>
                  <a:pt x="1416" y="858"/>
                </a:lnTo>
                <a:lnTo>
                  <a:pt x="1410" y="858"/>
                </a:lnTo>
                <a:close/>
                <a:moveTo>
                  <a:pt x="1410" y="858"/>
                </a:moveTo>
                <a:lnTo>
                  <a:pt x="1416" y="858"/>
                </a:lnTo>
                <a:lnTo>
                  <a:pt x="1410" y="858"/>
                </a:lnTo>
                <a:close/>
                <a:moveTo>
                  <a:pt x="1416" y="870"/>
                </a:moveTo>
                <a:lnTo>
                  <a:pt x="1422" y="870"/>
                </a:lnTo>
                <a:lnTo>
                  <a:pt x="1416" y="870"/>
                </a:lnTo>
                <a:close/>
                <a:moveTo>
                  <a:pt x="1374" y="720"/>
                </a:moveTo>
                <a:lnTo>
                  <a:pt x="1386" y="720"/>
                </a:lnTo>
                <a:lnTo>
                  <a:pt x="1386" y="726"/>
                </a:lnTo>
                <a:lnTo>
                  <a:pt x="1374" y="726"/>
                </a:lnTo>
                <a:lnTo>
                  <a:pt x="1374" y="720"/>
                </a:lnTo>
                <a:close/>
                <a:moveTo>
                  <a:pt x="1530" y="762"/>
                </a:moveTo>
                <a:lnTo>
                  <a:pt x="1536" y="762"/>
                </a:lnTo>
                <a:lnTo>
                  <a:pt x="1536" y="768"/>
                </a:lnTo>
                <a:lnTo>
                  <a:pt x="1530" y="768"/>
                </a:lnTo>
                <a:lnTo>
                  <a:pt x="1530" y="762"/>
                </a:lnTo>
                <a:close/>
                <a:moveTo>
                  <a:pt x="1536" y="768"/>
                </a:moveTo>
                <a:lnTo>
                  <a:pt x="1542" y="768"/>
                </a:lnTo>
                <a:lnTo>
                  <a:pt x="1542" y="774"/>
                </a:lnTo>
                <a:lnTo>
                  <a:pt x="1536" y="774"/>
                </a:lnTo>
                <a:lnTo>
                  <a:pt x="1536" y="768"/>
                </a:lnTo>
                <a:close/>
                <a:moveTo>
                  <a:pt x="1518" y="762"/>
                </a:moveTo>
                <a:lnTo>
                  <a:pt x="1518" y="768"/>
                </a:lnTo>
                <a:lnTo>
                  <a:pt x="1519" y="768"/>
                </a:lnTo>
                <a:lnTo>
                  <a:pt x="1518" y="762"/>
                </a:lnTo>
                <a:close/>
                <a:moveTo>
                  <a:pt x="1494" y="762"/>
                </a:moveTo>
                <a:lnTo>
                  <a:pt x="1500" y="762"/>
                </a:lnTo>
                <a:lnTo>
                  <a:pt x="1494" y="762"/>
                </a:lnTo>
                <a:close/>
                <a:moveTo>
                  <a:pt x="1518" y="768"/>
                </a:moveTo>
                <a:lnTo>
                  <a:pt x="1518" y="774"/>
                </a:lnTo>
                <a:lnTo>
                  <a:pt x="1519" y="774"/>
                </a:lnTo>
                <a:lnTo>
                  <a:pt x="1518" y="768"/>
                </a:lnTo>
                <a:close/>
                <a:moveTo>
                  <a:pt x="1530" y="762"/>
                </a:moveTo>
                <a:lnTo>
                  <a:pt x="1536" y="762"/>
                </a:lnTo>
                <a:lnTo>
                  <a:pt x="1530" y="762"/>
                </a:lnTo>
                <a:close/>
                <a:moveTo>
                  <a:pt x="1530" y="762"/>
                </a:moveTo>
                <a:lnTo>
                  <a:pt x="1536" y="762"/>
                </a:lnTo>
                <a:lnTo>
                  <a:pt x="1530" y="762"/>
                </a:lnTo>
                <a:close/>
                <a:moveTo>
                  <a:pt x="1488" y="774"/>
                </a:moveTo>
                <a:lnTo>
                  <a:pt x="1494" y="774"/>
                </a:lnTo>
                <a:lnTo>
                  <a:pt x="1488" y="774"/>
                </a:lnTo>
                <a:close/>
                <a:moveTo>
                  <a:pt x="1374" y="708"/>
                </a:moveTo>
                <a:lnTo>
                  <a:pt x="1380" y="708"/>
                </a:lnTo>
                <a:lnTo>
                  <a:pt x="1380" y="720"/>
                </a:lnTo>
                <a:lnTo>
                  <a:pt x="1374" y="720"/>
                </a:lnTo>
                <a:lnTo>
                  <a:pt x="1374" y="708"/>
                </a:lnTo>
                <a:close/>
                <a:moveTo>
                  <a:pt x="1530" y="762"/>
                </a:moveTo>
                <a:lnTo>
                  <a:pt x="1530" y="768"/>
                </a:lnTo>
                <a:lnTo>
                  <a:pt x="1531" y="768"/>
                </a:lnTo>
                <a:lnTo>
                  <a:pt x="1530" y="762"/>
                </a:lnTo>
                <a:close/>
                <a:moveTo>
                  <a:pt x="1488" y="768"/>
                </a:moveTo>
                <a:lnTo>
                  <a:pt x="1494" y="768"/>
                </a:lnTo>
                <a:lnTo>
                  <a:pt x="1488" y="768"/>
                </a:lnTo>
                <a:close/>
                <a:moveTo>
                  <a:pt x="1302" y="564"/>
                </a:moveTo>
                <a:lnTo>
                  <a:pt x="1302" y="570"/>
                </a:lnTo>
                <a:lnTo>
                  <a:pt x="1302" y="576"/>
                </a:lnTo>
                <a:lnTo>
                  <a:pt x="1308" y="576"/>
                </a:lnTo>
                <a:lnTo>
                  <a:pt x="1308" y="570"/>
                </a:lnTo>
                <a:lnTo>
                  <a:pt x="1314" y="570"/>
                </a:lnTo>
                <a:lnTo>
                  <a:pt x="1308" y="570"/>
                </a:lnTo>
                <a:lnTo>
                  <a:pt x="1308" y="576"/>
                </a:lnTo>
                <a:lnTo>
                  <a:pt x="1314" y="576"/>
                </a:lnTo>
                <a:lnTo>
                  <a:pt x="1308" y="582"/>
                </a:lnTo>
                <a:lnTo>
                  <a:pt x="1314" y="582"/>
                </a:lnTo>
                <a:lnTo>
                  <a:pt x="1320" y="582"/>
                </a:lnTo>
                <a:lnTo>
                  <a:pt x="1320" y="588"/>
                </a:lnTo>
                <a:lnTo>
                  <a:pt x="1314" y="588"/>
                </a:lnTo>
                <a:lnTo>
                  <a:pt x="1314" y="594"/>
                </a:lnTo>
                <a:lnTo>
                  <a:pt x="1314" y="588"/>
                </a:lnTo>
                <a:lnTo>
                  <a:pt x="1320" y="588"/>
                </a:lnTo>
                <a:lnTo>
                  <a:pt x="1320" y="594"/>
                </a:lnTo>
                <a:lnTo>
                  <a:pt x="1314" y="594"/>
                </a:lnTo>
                <a:lnTo>
                  <a:pt x="1320" y="594"/>
                </a:lnTo>
                <a:lnTo>
                  <a:pt x="1314" y="594"/>
                </a:lnTo>
                <a:lnTo>
                  <a:pt x="1320" y="594"/>
                </a:lnTo>
                <a:lnTo>
                  <a:pt x="1320" y="600"/>
                </a:lnTo>
                <a:lnTo>
                  <a:pt x="1314" y="600"/>
                </a:lnTo>
                <a:lnTo>
                  <a:pt x="1320" y="600"/>
                </a:lnTo>
                <a:lnTo>
                  <a:pt x="1314" y="600"/>
                </a:lnTo>
                <a:lnTo>
                  <a:pt x="1320" y="600"/>
                </a:lnTo>
                <a:lnTo>
                  <a:pt x="1314" y="600"/>
                </a:lnTo>
                <a:lnTo>
                  <a:pt x="1314" y="606"/>
                </a:lnTo>
                <a:lnTo>
                  <a:pt x="1308" y="606"/>
                </a:lnTo>
                <a:lnTo>
                  <a:pt x="1314" y="606"/>
                </a:lnTo>
                <a:lnTo>
                  <a:pt x="1308" y="606"/>
                </a:lnTo>
                <a:lnTo>
                  <a:pt x="1308" y="612"/>
                </a:lnTo>
                <a:lnTo>
                  <a:pt x="1308" y="606"/>
                </a:lnTo>
                <a:lnTo>
                  <a:pt x="1308" y="612"/>
                </a:lnTo>
                <a:lnTo>
                  <a:pt x="1308" y="606"/>
                </a:lnTo>
                <a:lnTo>
                  <a:pt x="1308" y="612"/>
                </a:lnTo>
                <a:lnTo>
                  <a:pt x="1308" y="606"/>
                </a:lnTo>
                <a:lnTo>
                  <a:pt x="1308" y="612"/>
                </a:lnTo>
                <a:lnTo>
                  <a:pt x="1308" y="606"/>
                </a:lnTo>
                <a:lnTo>
                  <a:pt x="1302" y="606"/>
                </a:lnTo>
                <a:lnTo>
                  <a:pt x="1308" y="606"/>
                </a:lnTo>
                <a:lnTo>
                  <a:pt x="1308" y="612"/>
                </a:lnTo>
                <a:lnTo>
                  <a:pt x="1302" y="612"/>
                </a:lnTo>
                <a:lnTo>
                  <a:pt x="1308" y="612"/>
                </a:lnTo>
                <a:lnTo>
                  <a:pt x="1302" y="612"/>
                </a:lnTo>
                <a:lnTo>
                  <a:pt x="1308" y="612"/>
                </a:lnTo>
                <a:lnTo>
                  <a:pt x="1302" y="612"/>
                </a:lnTo>
                <a:lnTo>
                  <a:pt x="1296" y="612"/>
                </a:lnTo>
                <a:lnTo>
                  <a:pt x="1296" y="618"/>
                </a:lnTo>
                <a:lnTo>
                  <a:pt x="1290" y="618"/>
                </a:lnTo>
                <a:lnTo>
                  <a:pt x="1284" y="618"/>
                </a:lnTo>
                <a:lnTo>
                  <a:pt x="1284" y="624"/>
                </a:lnTo>
                <a:lnTo>
                  <a:pt x="1278" y="624"/>
                </a:lnTo>
                <a:lnTo>
                  <a:pt x="1272" y="624"/>
                </a:lnTo>
                <a:lnTo>
                  <a:pt x="1266" y="624"/>
                </a:lnTo>
                <a:lnTo>
                  <a:pt x="1266" y="618"/>
                </a:lnTo>
                <a:lnTo>
                  <a:pt x="1266" y="624"/>
                </a:lnTo>
                <a:lnTo>
                  <a:pt x="1266" y="618"/>
                </a:lnTo>
                <a:lnTo>
                  <a:pt x="1260" y="618"/>
                </a:lnTo>
                <a:lnTo>
                  <a:pt x="1266" y="618"/>
                </a:lnTo>
                <a:lnTo>
                  <a:pt x="1260" y="618"/>
                </a:lnTo>
                <a:lnTo>
                  <a:pt x="1266" y="618"/>
                </a:lnTo>
                <a:lnTo>
                  <a:pt x="1260" y="618"/>
                </a:lnTo>
                <a:lnTo>
                  <a:pt x="1254" y="618"/>
                </a:lnTo>
                <a:lnTo>
                  <a:pt x="1248" y="618"/>
                </a:lnTo>
                <a:lnTo>
                  <a:pt x="1248" y="612"/>
                </a:lnTo>
                <a:lnTo>
                  <a:pt x="1254" y="612"/>
                </a:lnTo>
                <a:lnTo>
                  <a:pt x="1254" y="606"/>
                </a:lnTo>
                <a:lnTo>
                  <a:pt x="1260" y="606"/>
                </a:lnTo>
                <a:lnTo>
                  <a:pt x="1254" y="606"/>
                </a:lnTo>
                <a:lnTo>
                  <a:pt x="1260" y="606"/>
                </a:lnTo>
                <a:lnTo>
                  <a:pt x="1254" y="606"/>
                </a:lnTo>
                <a:lnTo>
                  <a:pt x="1248" y="606"/>
                </a:lnTo>
                <a:lnTo>
                  <a:pt x="1254" y="606"/>
                </a:lnTo>
                <a:lnTo>
                  <a:pt x="1248" y="606"/>
                </a:lnTo>
                <a:lnTo>
                  <a:pt x="1248" y="600"/>
                </a:lnTo>
                <a:lnTo>
                  <a:pt x="1254" y="600"/>
                </a:lnTo>
                <a:lnTo>
                  <a:pt x="1248" y="600"/>
                </a:lnTo>
                <a:lnTo>
                  <a:pt x="1242" y="600"/>
                </a:lnTo>
                <a:lnTo>
                  <a:pt x="1236" y="600"/>
                </a:lnTo>
                <a:lnTo>
                  <a:pt x="1242" y="600"/>
                </a:lnTo>
                <a:lnTo>
                  <a:pt x="1242" y="594"/>
                </a:lnTo>
                <a:lnTo>
                  <a:pt x="1242" y="600"/>
                </a:lnTo>
                <a:lnTo>
                  <a:pt x="1242" y="594"/>
                </a:lnTo>
                <a:lnTo>
                  <a:pt x="1242" y="600"/>
                </a:lnTo>
                <a:lnTo>
                  <a:pt x="1242" y="594"/>
                </a:lnTo>
                <a:lnTo>
                  <a:pt x="1242" y="600"/>
                </a:lnTo>
                <a:lnTo>
                  <a:pt x="1242" y="594"/>
                </a:lnTo>
                <a:lnTo>
                  <a:pt x="1242" y="600"/>
                </a:lnTo>
                <a:lnTo>
                  <a:pt x="1242" y="594"/>
                </a:lnTo>
                <a:lnTo>
                  <a:pt x="1248" y="594"/>
                </a:lnTo>
                <a:lnTo>
                  <a:pt x="1254" y="594"/>
                </a:lnTo>
                <a:lnTo>
                  <a:pt x="1248" y="594"/>
                </a:lnTo>
                <a:lnTo>
                  <a:pt x="1248" y="588"/>
                </a:lnTo>
                <a:lnTo>
                  <a:pt x="1254" y="588"/>
                </a:lnTo>
                <a:lnTo>
                  <a:pt x="1248" y="588"/>
                </a:lnTo>
                <a:lnTo>
                  <a:pt x="1254" y="588"/>
                </a:lnTo>
                <a:lnTo>
                  <a:pt x="1254" y="582"/>
                </a:lnTo>
                <a:lnTo>
                  <a:pt x="1254" y="588"/>
                </a:lnTo>
                <a:lnTo>
                  <a:pt x="1248" y="588"/>
                </a:lnTo>
                <a:lnTo>
                  <a:pt x="1248" y="582"/>
                </a:lnTo>
                <a:lnTo>
                  <a:pt x="1248" y="588"/>
                </a:lnTo>
                <a:lnTo>
                  <a:pt x="1248" y="582"/>
                </a:lnTo>
                <a:lnTo>
                  <a:pt x="1248" y="588"/>
                </a:lnTo>
                <a:lnTo>
                  <a:pt x="1248" y="582"/>
                </a:lnTo>
                <a:lnTo>
                  <a:pt x="1248" y="588"/>
                </a:lnTo>
                <a:lnTo>
                  <a:pt x="1248" y="582"/>
                </a:lnTo>
                <a:lnTo>
                  <a:pt x="1248" y="588"/>
                </a:lnTo>
                <a:lnTo>
                  <a:pt x="1248" y="582"/>
                </a:lnTo>
                <a:lnTo>
                  <a:pt x="1248" y="588"/>
                </a:lnTo>
                <a:lnTo>
                  <a:pt x="1242" y="588"/>
                </a:lnTo>
                <a:lnTo>
                  <a:pt x="1242" y="582"/>
                </a:lnTo>
                <a:lnTo>
                  <a:pt x="1242" y="588"/>
                </a:lnTo>
                <a:lnTo>
                  <a:pt x="1236" y="588"/>
                </a:lnTo>
                <a:lnTo>
                  <a:pt x="1230" y="588"/>
                </a:lnTo>
                <a:lnTo>
                  <a:pt x="1236" y="588"/>
                </a:lnTo>
                <a:lnTo>
                  <a:pt x="1236" y="582"/>
                </a:lnTo>
                <a:lnTo>
                  <a:pt x="1236" y="588"/>
                </a:lnTo>
                <a:lnTo>
                  <a:pt x="1236" y="582"/>
                </a:lnTo>
                <a:lnTo>
                  <a:pt x="1242" y="582"/>
                </a:lnTo>
                <a:lnTo>
                  <a:pt x="1236" y="582"/>
                </a:lnTo>
                <a:lnTo>
                  <a:pt x="1236" y="576"/>
                </a:lnTo>
                <a:lnTo>
                  <a:pt x="1242" y="576"/>
                </a:lnTo>
                <a:lnTo>
                  <a:pt x="1242" y="582"/>
                </a:lnTo>
                <a:lnTo>
                  <a:pt x="1242" y="576"/>
                </a:lnTo>
                <a:lnTo>
                  <a:pt x="1242" y="582"/>
                </a:lnTo>
                <a:lnTo>
                  <a:pt x="1242" y="576"/>
                </a:lnTo>
                <a:lnTo>
                  <a:pt x="1236" y="576"/>
                </a:lnTo>
                <a:lnTo>
                  <a:pt x="1242" y="576"/>
                </a:lnTo>
                <a:lnTo>
                  <a:pt x="1242" y="570"/>
                </a:lnTo>
                <a:lnTo>
                  <a:pt x="1242" y="576"/>
                </a:lnTo>
                <a:lnTo>
                  <a:pt x="1248" y="576"/>
                </a:lnTo>
                <a:lnTo>
                  <a:pt x="1242" y="576"/>
                </a:lnTo>
                <a:lnTo>
                  <a:pt x="1248" y="576"/>
                </a:lnTo>
                <a:lnTo>
                  <a:pt x="1248" y="582"/>
                </a:lnTo>
                <a:lnTo>
                  <a:pt x="1248" y="576"/>
                </a:lnTo>
                <a:lnTo>
                  <a:pt x="1248" y="582"/>
                </a:lnTo>
                <a:lnTo>
                  <a:pt x="1248" y="576"/>
                </a:lnTo>
                <a:lnTo>
                  <a:pt x="1248" y="570"/>
                </a:lnTo>
                <a:lnTo>
                  <a:pt x="1242" y="570"/>
                </a:lnTo>
                <a:lnTo>
                  <a:pt x="1248" y="570"/>
                </a:lnTo>
                <a:lnTo>
                  <a:pt x="1242" y="570"/>
                </a:lnTo>
                <a:lnTo>
                  <a:pt x="1248" y="570"/>
                </a:lnTo>
                <a:lnTo>
                  <a:pt x="1254" y="570"/>
                </a:lnTo>
                <a:lnTo>
                  <a:pt x="1248" y="570"/>
                </a:lnTo>
                <a:lnTo>
                  <a:pt x="1254" y="570"/>
                </a:lnTo>
                <a:lnTo>
                  <a:pt x="1248" y="570"/>
                </a:lnTo>
                <a:lnTo>
                  <a:pt x="1254" y="570"/>
                </a:lnTo>
                <a:lnTo>
                  <a:pt x="1254" y="576"/>
                </a:lnTo>
                <a:lnTo>
                  <a:pt x="1260" y="576"/>
                </a:lnTo>
                <a:lnTo>
                  <a:pt x="1254" y="576"/>
                </a:lnTo>
                <a:lnTo>
                  <a:pt x="1260" y="576"/>
                </a:lnTo>
                <a:lnTo>
                  <a:pt x="1260" y="582"/>
                </a:lnTo>
                <a:lnTo>
                  <a:pt x="1254" y="582"/>
                </a:lnTo>
                <a:lnTo>
                  <a:pt x="1260" y="582"/>
                </a:lnTo>
                <a:lnTo>
                  <a:pt x="1254" y="588"/>
                </a:lnTo>
                <a:lnTo>
                  <a:pt x="1260" y="588"/>
                </a:lnTo>
                <a:lnTo>
                  <a:pt x="1260" y="582"/>
                </a:lnTo>
                <a:lnTo>
                  <a:pt x="1260" y="588"/>
                </a:lnTo>
                <a:lnTo>
                  <a:pt x="1254" y="588"/>
                </a:lnTo>
                <a:lnTo>
                  <a:pt x="1260" y="588"/>
                </a:lnTo>
                <a:lnTo>
                  <a:pt x="1260" y="594"/>
                </a:lnTo>
                <a:lnTo>
                  <a:pt x="1260" y="588"/>
                </a:lnTo>
                <a:lnTo>
                  <a:pt x="1260" y="582"/>
                </a:lnTo>
                <a:lnTo>
                  <a:pt x="1266" y="582"/>
                </a:lnTo>
                <a:lnTo>
                  <a:pt x="1266" y="588"/>
                </a:lnTo>
                <a:lnTo>
                  <a:pt x="1266" y="582"/>
                </a:lnTo>
                <a:lnTo>
                  <a:pt x="1266" y="588"/>
                </a:lnTo>
                <a:lnTo>
                  <a:pt x="1266" y="582"/>
                </a:lnTo>
                <a:lnTo>
                  <a:pt x="1266" y="588"/>
                </a:lnTo>
                <a:lnTo>
                  <a:pt x="1266" y="582"/>
                </a:lnTo>
                <a:lnTo>
                  <a:pt x="1266" y="576"/>
                </a:lnTo>
                <a:lnTo>
                  <a:pt x="1272" y="576"/>
                </a:lnTo>
                <a:lnTo>
                  <a:pt x="1272" y="582"/>
                </a:lnTo>
                <a:lnTo>
                  <a:pt x="1272" y="576"/>
                </a:lnTo>
                <a:lnTo>
                  <a:pt x="1278" y="576"/>
                </a:lnTo>
                <a:lnTo>
                  <a:pt x="1278" y="570"/>
                </a:lnTo>
                <a:lnTo>
                  <a:pt x="1278" y="576"/>
                </a:lnTo>
                <a:lnTo>
                  <a:pt x="1278" y="570"/>
                </a:lnTo>
                <a:lnTo>
                  <a:pt x="1278" y="576"/>
                </a:lnTo>
                <a:lnTo>
                  <a:pt x="1284" y="576"/>
                </a:lnTo>
                <a:lnTo>
                  <a:pt x="1284" y="582"/>
                </a:lnTo>
                <a:lnTo>
                  <a:pt x="1284" y="576"/>
                </a:lnTo>
                <a:lnTo>
                  <a:pt x="1290" y="576"/>
                </a:lnTo>
                <a:lnTo>
                  <a:pt x="1290" y="570"/>
                </a:lnTo>
                <a:lnTo>
                  <a:pt x="1290" y="576"/>
                </a:lnTo>
                <a:lnTo>
                  <a:pt x="1296" y="576"/>
                </a:lnTo>
                <a:lnTo>
                  <a:pt x="1296" y="570"/>
                </a:lnTo>
                <a:lnTo>
                  <a:pt x="1296" y="576"/>
                </a:lnTo>
                <a:lnTo>
                  <a:pt x="1296" y="570"/>
                </a:lnTo>
                <a:lnTo>
                  <a:pt x="1296" y="564"/>
                </a:lnTo>
                <a:lnTo>
                  <a:pt x="1296" y="570"/>
                </a:lnTo>
                <a:lnTo>
                  <a:pt x="1296" y="564"/>
                </a:lnTo>
                <a:lnTo>
                  <a:pt x="1296" y="570"/>
                </a:lnTo>
                <a:lnTo>
                  <a:pt x="1296" y="564"/>
                </a:lnTo>
                <a:lnTo>
                  <a:pt x="1296" y="570"/>
                </a:lnTo>
                <a:lnTo>
                  <a:pt x="1296" y="564"/>
                </a:lnTo>
                <a:lnTo>
                  <a:pt x="1302" y="564"/>
                </a:lnTo>
                <a:close/>
                <a:moveTo>
                  <a:pt x="1290" y="618"/>
                </a:moveTo>
                <a:lnTo>
                  <a:pt x="1296" y="618"/>
                </a:lnTo>
                <a:lnTo>
                  <a:pt x="1290" y="618"/>
                </a:lnTo>
                <a:close/>
                <a:moveTo>
                  <a:pt x="1266" y="624"/>
                </a:moveTo>
                <a:lnTo>
                  <a:pt x="1266" y="630"/>
                </a:lnTo>
                <a:lnTo>
                  <a:pt x="1267" y="630"/>
                </a:lnTo>
                <a:lnTo>
                  <a:pt x="1266" y="624"/>
                </a:lnTo>
                <a:close/>
                <a:moveTo>
                  <a:pt x="1314" y="600"/>
                </a:moveTo>
                <a:lnTo>
                  <a:pt x="1314" y="606"/>
                </a:lnTo>
                <a:lnTo>
                  <a:pt x="1315" y="606"/>
                </a:lnTo>
                <a:lnTo>
                  <a:pt x="1314" y="600"/>
                </a:lnTo>
                <a:close/>
                <a:moveTo>
                  <a:pt x="1248" y="606"/>
                </a:moveTo>
                <a:lnTo>
                  <a:pt x="1254" y="606"/>
                </a:lnTo>
                <a:lnTo>
                  <a:pt x="1248" y="606"/>
                </a:lnTo>
                <a:close/>
                <a:moveTo>
                  <a:pt x="1248" y="588"/>
                </a:moveTo>
                <a:lnTo>
                  <a:pt x="1248" y="594"/>
                </a:lnTo>
                <a:lnTo>
                  <a:pt x="1249" y="594"/>
                </a:lnTo>
                <a:lnTo>
                  <a:pt x="1248" y="588"/>
                </a:lnTo>
                <a:close/>
                <a:moveTo>
                  <a:pt x="1368" y="756"/>
                </a:moveTo>
                <a:lnTo>
                  <a:pt x="1374" y="756"/>
                </a:lnTo>
                <a:lnTo>
                  <a:pt x="1380" y="756"/>
                </a:lnTo>
                <a:lnTo>
                  <a:pt x="1380" y="762"/>
                </a:lnTo>
                <a:lnTo>
                  <a:pt x="1380" y="756"/>
                </a:lnTo>
                <a:lnTo>
                  <a:pt x="1380" y="762"/>
                </a:lnTo>
                <a:lnTo>
                  <a:pt x="1386" y="762"/>
                </a:lnTo>
                <a:lnTo>
                  <a:pt x="1386" y="768"/>
                </a:lnTo>
                <a:lnTo>
                  <a:pt x="1386" y="762"/>
                </a:lnTo>
                <a:lnTo>
                  <a:pt x="1380" y="762"/>
                </a:lnTo>
                <a:lnTo>
                  <a:pt x="1386" y="762"/>
                </a:lnTo>
                <a:lnTo>
                  <a:pt x="1380" y="762"/>
                </a:lnTo>
                <a:lnTo>
                  <a:pt x="1386" y="762"/>
                </a:lnTo>
                <a:lnTo>
                  <a:pt x="1386" y="768"/>
                </a:lnTo>
                <a:lnTo>
                  <a:pt x="1380" y="768"/>
                </a:lnTo>
                <a:lnTo>
                  <a:pt x="1386" y="768"/>
                </a:lnTo>
                <a:lnTo>
                  <a:pt x="1380" y="768"/>
                </a:lnTo>
                <a:lnTo>
                  <a:pt x="1380" y="774"/>
                </a:lnTo>
                <a:lnTo>
                  <a:pt x="1380" y="780"/>
                </a:lnTo>
                <a:lnTo>
                  <a:pt x="1380" y="786"/>
                </a:lnTo>
                <a:lnTo>
                  <a:pt x="1380" y="792"/>
                </a:lnTo>
                <a:lnTo>
                  <a:pt x="1374" y="792"/>
                </a:lnTo>
                <a:lnTo>
                  <a:pt x="1380" y="792"/>
                </a:lnTo>
                <a:lnTo>
                  <a:pt x="1374" y="792"/>
                </a:lnTo>
                <a:lnTo>
                  <a:pt x="1374" y="798"/>
                </a:lnTo>
                <a:lnTo>
                  <a:pt x="1374" y="792"/>
                </a:lnTo>
                <a:lnTo>
                  <a:pt x="1374" y="798"/>
                </a:lnTo>
                <a:lnTo>
                  <a:pt x="1374" y="792"/>
                </a:lnTo>
                <a:lnTo>
                  <a:pt x="1374" y="798"/>
                </a:lnTo>
                <a:lnTo>
                  <a:pt x="1374" y="792"/>
                </a:lnTo>
                <a:lnTo>
                  <a:pt x="1374" y="798"/>
                </a:lnTo>
                <a:lnTo>
                  <a:pt x="1368" y="798"/>
                </a:lnTo>
                <a:lnTo>
                  <a:pt x="1362" y="798"/>
                </a:lnTo>
                <a:lnTo>
                  <a:pt x="1368" y="798"/>
                </a:lnTo>
                <a:lnTo>
                  <a:pt x="1362" y="798"/>
                </a:lnTo>
                <a:lnTo>
                  <a:pt x="1362" y="804"/>
                </a:lnTo>
                <a:lnTo>
                  <a:pt x="1362" y="798"/>
                </a:lnTo>
                <a:lnTo>
                  <a:pt x="1362" y="804"/>
                </a:lnTo>
                <a:lnTo>
                  <a:pt x="1362" y="798"/>
                </a:lnTo>
                <a:lnTo>
                  <a:pt x="1362" y="804"/>
                </a:lnTo>
                <a:lnTo>
                  <a:pt x="1362" y="798"/>
                </a:lnTo>
                <a:lnTo>
                  <a:pt x="1362" y="804"/>
                </a:lnTo>
                <a:lnTo>
                  <a:pt x="1362" y="798"/>
                </a:lnTo>
                <a:lnTo>
                  <a:pt x="1362" y="804"/>
                </a:lnTo>
                <a:lnTo>
                  <a:pt x="1362" y="798"/>
                </a:lnTo>
                <a:lnTo>
                  <a:pt x="1362" y="804"/>
                </a:lnTo>
                <a:lnTo>
                  <a:pt x="1356" y="804"/>
                </a:lnTo>
                <a:lnTo>
                  <a:pt x="1362" y="804"/>
                </a:lnTo>
                <a:lnTo>
                  <a:pt x="1356" y="804"/>
                </a:lnTo>
                <a:lnTo>
                  <a:pt x="1350" y="804"/>
                </a:lnTo>
                <a:lnTo>
                  <a:pt x="1356" y="804"/>
                </a:lnTo>
                <a:lnTo>
                  <a:pt x="1350" y="804"/>
                </a:lnTo>
                <a:lnTo>
                  <a:pt x="1356" y="804"/>
                </a:lnTo>
                <a:lnTo>
                  <a:pt x="1350" y="804"/>
                </a:lnTo>
                <a:lnTo>
                  <a:pt x="1350" y="798"/>
                </a:lnTo>
                <a:lnTo>
                  <a:pt x="1350" y="804"/>
                </a:lnTo>
                <a:lnTo>
                  <a:pt x="1344" y="804"/>
                </a:lnTo>
                <a:lnTo>
                  <a:pt x="1350" y="804"/>
                </a:lnTo>
                <a:lnTo>
                  <a:pt x="1350" y="798"/>
                </a:lnTo>
                <a:lnTo>
                  <a:pt x="1344" y="798"/>
                </a:lnTo>
                <a:lnTo>
                  <a:pt x="1350" y="798"/>
                </a:lnTo>
                <a:lnTo>
                  <a:pt x="1344" y="798"/>
                </a:lnTo>
                <a:lnTo>
                  <a:pt x="1350" y="798"/>
                </a:lnTo>
                <a:lnTo>
                  <a:pt x="1344" y="798"/>
                </a:lnTo>
                <a:lnTo>
                  <a:pt x="1350" y="798"/>
                </a:lnTo>
                <a:lnTo>
                  <a:pt x="1344" y="798"/>
                </a:lnTo>
                <a:lnTo>
                  <a:pt x="1344" y="792"/>
                </a:lnTo>
                <a:lnTo>
                  <a:pt x="1350" y="792"/>
                </a:lnTo>
                <a:lnTo>
                  <a:pt x="1344" y="792"/>
                </a:lnTo>
                <a:lnTo>
                  <a:pt x="1350" y="792"/>
                </a:lnTo>
                <a:lnTo>
                  <a:pt x="1356" y="792"/>
                </a:lnTo>
                <a:lnTo>
                  <a:pt x="1356" y="786"/>
                </a:lnTo>
                <a:lnTo>
                  <a:pt x="1356" y="792"/>
                </a:lnTo>
                <a:lnTo>
                  <a:pt x="1356" y="786"/>
                </a:lnTo>
                <a:lnTo>
                  <a:pt x="1356" y="792"/>
                </a:lnTo>
                <a:lnTo>
                  <a:pt x="1356" y="786"/>
                </a:lnTo>
                <a:lnTo>
                  <a:pt x="1362" y="786"/>
                </a:lnTo>
                <a:lnTo>
                  <a:pt x="1356" y="786"/>
                </a:lnTo>
                <a:lnTo>
                  <a:pt x="1356" y="792"/>
                </a:lnTo>
                <a:lnTo>
                  <a:pt x="1356" y="786"/>
                </a:lnTo>
                <a:lnTo>
                  <a:pt x="1356" y="792"/>
                </a:lnTo>
                <a:lnTo>
                  <a:pt x="1350" y="792"/>
                </a:lnTo>
                <a:lnTo>
                  <a:pt x="1350" y="786"/>
                </a:lnTo>
                <a:lnTo>
                  <a:pt x="1350" y="792"/>
                </a:lnTo>
                <a:lnTo>
                  <a:pt x="1350" y="786"/>
                </a:lnTo>
                <a:lnTo>
                  <a:pt x="1356" y="786"/>
                </a:lnTo>
                <a:lnTo>
                  <a:pt x="1350" y="786"/>
                </a:lnTo>
                <a:lnTo>
                  <a:pt x="1356" y="786"/>
                </a:lnTo>
                <a:lnTo>
                  <a:pt x="1350" y="786"/>
                </a:lnTo>
                <a:lnTo>
                  <a:pt x="1356" y="786"/>
                </a:lnTo>
                <a:lnTo>
                  <a:pt x="1356" y="780"/>
                </a:lnTo>
                <a:lnTo>
                  <a:pt x="1350" y="780"/>
                </a:lnTo>
                <a:lnTo>
                  <a:pt x="1344" y="780"/>
                </a:lnTo>
                <a:lnTo>
                  <a:pt x="1350" y="780"/>
                </a:lnTo>
                <a:lnTo>
                  <a:pt x="1350" y="774"/>
                </a:lnTo>
                <a:lnTo>
                  <a:pt x="1344" y="774"/>
                </a:lnTo>
                <a:lnTo>
                  <a:pt x="1350" y="774"/>
                </a:lnTo>
                <a:lnTo>
                  <a:pt x="1350" y="768"/>
                </a:lnTo>
                <a:lnTo>
                  <a:pt x="1356" y="768"/>
                </a:lnTo>
                <a:lnTo>
                  <a:pt x="1362" y="768"/>
                </a:lnTo>
                <a:lnTo>
                  <a:pt x="1356" y="768"/>
                </a:lnTo>
                <a:lnTo>
                  <a:pt x="1362" y="768"/>
                </a:lnTo>
                <a:lnTo>
                  <a:pt x="1356" y="768"/>
                </a:lnTo>
                <a:lnTo>
                  <a:pt x="1362" y="768"/>
                </a:lnTo>
                <a:lnTo>
                  <a:pt x="1362" y="762"/>
                </a:lnTo>
                <a:lnTo>
                  <a:pt x="1362" y="768"/>
                </a:lnTo>
                <a:lnTo>
                  <a:pt x="1362" y="762"/>
                </a:lnTo>
                <a:lnTo>
                  <a:pt x="1356" y="762"/>
                </a:lnTo>
                <a:lnTo>
                  <a:pt x="1362" y="762"/>
                </a:lnTo>
                <a:lnTo>
                  <a:pt x="1362" y="756"/>
                </a:lnTo>
                <a:lnTo>
                  <a:pt x="1362" y="762"/>
                </a:lnTo>
                <a:lnTo>
                  <a:pt x="1362" y="756"/>
                </a:lnTo>
                <a:lnTo>
                  <a:pt x="1362" y="762"/>
                </a:lnTo>
                <a:lnTo>
                  <a:pt x="1362" y="756"/>
                </a:lnTo>
                <a:lnTo>
                  <a:pt x="1368" y="756"/>
                </a:lnTo>
                <a:lnTo>
                  <a:pt x="1368" y="750"/>
                </a:lnTo>
                <a:lnTo>
                  <a:pt x="1368" y="756"/>
                </a:lnTo>
                <a:lnTo>
                  <a:pt x="1368" y="750"/>
                </a:lnTo>
                <a:lnTo>
                  <a:pt x="1368" y="756"/>
                </a:lnTo>
                <a:lnTo>
                  <a:pt x="1368" y="750"/>
                </a:lnTo>
                <a:lnTo>
                  <a:pt x="1368" y="756"/>
                </a:lnTo>
                <a:lnTo>
                  <a:pt x="1368" y="750"/>
                </a:lnTo>
                <a:lnTo>
                  <a:pt x="1374" y="750"/>
                </a:lnTo>
                <a:lnTo>
                  <a:pt x="1368" y="750"/>
                </a:lnTo>
                <a:lnTo>
                  <a:pt x="1374" y="750"/>
                </a:lnTo>
                <a:lnTo>
                  <a:pt x="1374" y="756"/>
                </a:lnTo>
                <a:lnTo>
                  <a:pt x="1368" y="756"/>
                </a:lnTo>
                <a:close/>
                <a:moveTo>
                  <a:pt x="1344" y="768"/>
                </a:moveTo>
                <a:lnTo>
                  <a:pt x="1350" y="768"/>
                </a:lnTo>
                <a:lnTo>
                  <a:pt x="1350" y="774"/>
                </a:lnTo>
                <a:lnTo>
                  <a:pt x="1344" y="774"/>
                </a:lnTo>
                <a:lnTo>
                  <a:pt x="1344" y="768"/>
                </a:lnTo>
                <a:close/>
                <a:moveTo>
                  <a:pt x="1344" y="774"/>
                </a:moveTo>
                <a:lnTo>
                  <a:pt x="1350" y="774"/>
                </a:lnTo>
                <a:lnTo>
                  <a:pt x="1344" y="774"/>
                </a:lnTo>
                <a:close/>
                <a:moveTo>
                  <a:pt x="1350" y="780"/>
                </a:moveTo>
                <a:lnTo>
                  <a:pt x="1350" y="786"/>
                </a:lnTo>
                <a:lnTo>
                  <a:pt x="1351" y="786"/>
                </a:lnTo>
                <a:lnTo>
                  <a:pt x="1350" y="780"/>
                </a:lnTo>
                <a:close/>
                <a:moveTo>
                  <a:pt x="1350" y="804"/>
                </a:moveTo>
                <a:lnTo>
                  <a:pt x="1356" y="804"/>
                </a:lnTo>
                <a:lnTo>
                  <a:pt x="1350" y="804"/>
                </a:lnTo>
                <a:close/>
                <a:moveTo>
                  <a:pt x="1356" y="786"/>
                </a:moveTo>
                <a:lnTo>
                  <a:pt x="1356" y="792"/>
                </a:lnTo>
                <a:lnTo>
                  <a:pt x="1357" y="792"/>
                </a:lnTo>
                <a:lnTo>
                  <a:pt x="1356" y="786"/>
                </a:lnTo>
                <a:close/>
                <a:moveTo>
                  <a:pt x="1350" y="798"/>
                </a:moveTo>
                <a:lnTo>
                  <a:pt x="1350" y="804"/>
                </a:lnTo>
                <a:lnTo>
                  <a:pt x="1351" y="804"/>
                </a:lnTo>
                <a:lnTo>
                  <a:pt x="1350" y="798"/>
                </a:lnTo>
                <a:close/>
                <a:moveTo>
                  <a:pt x="1350" y="768"/>
                </a:moveTo>
                <a:lnTo>
                  <a:pt x="1350" y="774"/>
                </a:lnTo>
                <a:lnTo>
                  <a:pt x="1351" y="774"/>
                </a:lnTo>
                <a:lnTo>
                  <a:pt x="1350" y="768"/>
                </a:lnTo>
                <a:close/>
                <a:moveTo>
                  <a:pt x="1344" y="774"/>
                </a:moveTo>
                <a:lnTo>
                  <a:pt x="1350" y="774"/>
                </a:lnTo>
                <a:lnTo>
                  <a:pt x="1350" y="780"/>
                </a:lnTo>
                <a:lnTo>
                  <a:pt x="1344" y="780"/>
                </a:lnTo>
                <a:lnTo>
                  <a:pt x="1344" y="774"/>
                </a:lnTo>
                <a:close/>
                <a:moveTo>
                  <a:pt x="1350" y="804"/>
                </a:moveTo>
                <a:lnTo>
                  <a:pt x="1356" y="804"/>
                </a:lnTo>
                <a:lnTo>
                  <a:pt x="1350" y="804"/>
                </a:lnTo>
                <a:close/>
                <a:moveTo>
                  <a:pt x="1356" y="786"/>
                </a:moveTo>
                <a:lnTo>
                  <a:pt x="1356" y="792"/>
                </a:lnTo>
                <a:lnTo>
                  <a:pt x="1357" y="792"/>
                </a:lnTo>
                <a:lnTo>
                  <a:pt x="1356" y="786"/>
                </a:lnTo>
                <a:close/>
                <a:moveTo>
                  <a:pt x="1344" y="768"/>
                </a:moveTo>
                <a:lnTo>
                  <a:pt x="1350" y="768"/>
                </a:lnTo>
                <a:lnTo>
                  <a:pt x="1344" y="768"/>
                </a:lnTo>
                <a:close/>
                <a:moveTo>
                  <a:pt x="1554" y="954"/>
                </a:moveTo>
                <a:lnTo>
                  <a:pt x="1548" y="954"/>
                </a:lnTo>
                <a:lnTo>
                  <a:pt x="1548" y="960"/>
                </a:lnTo>
                <a:lnTo>
                  <a:pt x="1548" y="966"/>
                </a:lnTo>
                <a:lnTo>
                  <a:pt x="1548" y="972"/>
                </a:lnTo>
                <a:lnTo>
                  <a:pt x="1548" y="966"/>
                </a:lnTo>
                <a:lnTo>
                  <a:pt x="1548" y="972"/>
                </a:lnTo>
                <a:lnTo>
                  <a:pt x="1548" y="966"/>
                </a:lnTo>
                <a:lnTo>
                  <a:pt x="1548" y="972"/>
                </a:lnTo>
                <a:lnTo>
                  <a:pt x="1548" y="966"/>
                </a:lnTo>
                <a:lnTo>
                  <a:pt x="1542" y="966"/>
                </a:lnTo>
                <a:lnTo>
                  <a:pt x="1536" y="966"/>
                </a:lnTo>
                <a:lnTo>
                  <a:pt x="1536" y="960"/>
                </a:lnTo>
                <a:lnTo>
                  <a:pt x="1530" y="960"/>
                </a:lnTo>
                <a:lnTo>
                  <a:pt x="1530" y="954"/>
                </a:lnTo>
                <a:lnTo>
                  <a:pt x="1536" y="954"/>
                </a:lnTo>
                <a:lnTo>
                  <a:pt x="1530" y="954"/>
                </a:lnTo>
                <a:lnTo>
                  <a:pt x="1536" y="954"/>
                </a:lnTo>
                <a:lnTo>
                  <a:pt x="1542" y="954"/>
                </a:lnTo>
                <a:lnTo>
                  <a:pt x="1548" y="954"/>
                </a:lnTo>
                <a:lnTo>
                  <a:pt x="1554" y="954"/>
                </a:lnTo>
                <a:close/>
                <a:moveTo>
                  <a:pt x="1500" y="924"/>
                </a:moveTo>
                <a:lnTo>
                  <a:pt x="1506" y="924"/>
                </a:lnTo>
                <a:lnTo>
                  <a:pt x="1506" y="930"/>
                </a:lnTo>
                <a:lnTo>
                  <a:pt x="1506" y="924"/>
                </a:lnTo>
                <a:lnTo>
                  <a:pt x="1506" y="930"/>
                </a:lnTo>
                <a:lnTo>
                  <a:pt x="1506" y="936"/>
                </a:lnTo>
                <a:lnTo>
                  <a:pt x="1506" y="942"/>
                </a:lnTo>
                <a:lnTo>
                  <a:pt x="1506" y="948"/>
                </a:lnTo>
                <a:lnTo>
                  <a:pt x="1506" y="942"/>
                </a:lnTo>
                <a:lnTo>
                  <a:pt x="1500" y="942"/>
                </a:lnTo>
                <a:lnTo>
                  <a:pt x="1500" y="948"/>
                </a:lnTo>
                <a:lnTo>
                  <a:pt x="1494" y="948"/>
                </a:lnTo>
                <a:lnTo>
                  <a:pt x="1500" y="948"/>
                </a:lnTo>
                <a:lnTo>
                  <a:pt x="1494" y="948"/>
                </a:lnTo>
                <a:lnTo>
                  <a:pt x="1494" y="942"/>
                </a:lnTo>
                <a:lnTo>
                  <a:pt x="1494" y="936"/>
                </a:lnTo>
                <a:lnTo>
                  <a:pt x="1494" y="930"/>
                </a:lnTo>
                <a:lnTo>
                  <a:pt x="1494" y="924"/>
                </a:lnTo>
                <a:lnTo>
                  <a:pt x="1494" y="930"/>
                </a:lnTo>
                <a:lnTo>
                  <a:pt x="1494" y="924"/>
                </a:lnTo>
                <a:lnTo>
                  <a:pt x="1494" y="930"/>
                </a:lnTo>
                <a:lnTo>
                  <a:pt x="1494" y="924"/>
                </a:lnTo>
                <a:lnTo>
                  <a:pt x="1500" y="924"/>
                </a:lnTo>
                <a:close/>
                <a:moveTo>
                  <a:pt x="1506" y="906"/>
                </a:moveTo>
                <a:lnTo>
                  <a:pt x="1512" y="906"/>
                </a:lnTo>
                <a:lnTo>
                  <a:pt x="1506" y="906"/>
                </a:lnTo>
                <a:close/>
                <a:moveTo>
                  <a:pt x="1494" y="942"/>
                </a:moveTo>
                <a:lnTo>
                  <a:pt x="1494" y="948"/>
                </a:lnTo>
                <a:lnTo>
                  <a:pt x="1495" y="948"/>
                </a:lnTo>
                <a:lnTo>
                  <a:pt x="1494" y="942"/>
                </a:lnTo>
                <a:close/>
                <a:moveTo>
                  <a:pt x="1494" y="942"/>
                </a:moveTo>
                <a:lnTo>
                  <a:pt x="1494" y="948"/>
                </a:lnTo>
                <a:lnTo>
                  <a:pt x="1495" y="948"/>
                </a:lnTo>
                <a:lnTo>
                  <a:pt x="1494" y="942"/>
                </a:lnTo>
                <a:close/>
                <a:moveTo>
                  <a:pt x="1536" y="930"/>
                </a:moveTo>
                <a:lnTo>
                  <a:pt x="1542" y="930"/>
                </a:lnTo>
                <a:lnTo>
                  <a:pt x="1536" y="930"/>
                </a:lnTo>
                <a:close/>
                <a:moveTo>
                  <a:pt x="1548" y="948"/>
                </a:moveTo>
                <a:lnTo>
                  <a:pt x="1548" y="954"/>
                </a:lnTo>
                <a:lnTo>
                  <a:pt x="1549" y="954"/>
                </a:lnTo>
                <a:lnTo>
                  <a:pt x="1548" y="948"/>
                </a:lnTo>
                <a:close/>
                <a:moveTo>
                  <a:pt x="1512" y="912"/>
                </a:moveTo>
                <a:lnTo>
                  <a:pt x="1518" y="912"/>
                </a:lnTo>
                <a:lnTo>
                  <a:pt x="1512" y="912"/>
                </a:lnTo>
                <a:close/>
                <a:moveTo>
                  <a:pt x="1500" y="924"/>
                </a:moveTo>
                <a:lnTo>
                  <a:pt x="1506" y="924"/>
                </a:lnTo>
                <a:lnTo>
                  <a:pt x="1500" y="924"/>
                </a:lnTo>
                <a:close/>
                <a:moveTo>
                  <a:pt x="1524" y="954"/>
                </a:moveTo>
                <a:lnTo>
                  <a:pt x="1524" y="960"/>
                </a:lnTo>
                <a:lnTo>
                  <a:pt x="1525" y="960"/>
                </a:lnTo>
                <a:lnTo>
                  <a:pt x="1524" y="954"/>
                </a:lnTo>
                <a:close/>
                <a:moveTo>
                  <a:pt x="1530" y="978"/>
                </a:moveTo>
                <a:lnTo>
                  <a:pt x="1530" y="984"/>
                </a:lnTo>
                <a:lnTo>
                  <a:pt x="1531" y="984"/>
                </a:lnTo>
                <a:lnTo>
                  <a:pt x="1530" y="978"/>
                </a:lnTo>
                <a:close/>
                <a:moveTo>
                  <a:pt x="1524" y="876"/>
                </a:moveTo>
                <a:lnTo>
                  <a:pt x="1530" y="876"/>
                </a:lnTo>
                <a:lnTo>
                  <a:pt x="1524" y="876"/>
                </a:lnTo>
                <a:close/>
                <a:moveTo>
                  <a:pt x="1404" y="702"/>
                </a:moveTo>
                <a:lnTo>
                  <a:pt x="1404" y="708"/>
                </a:lnTo>
                <a:lnTo>
                  <a:pt x="1398" y="708"/>
                </a:lnTo>
                <a:lnTo>
                  <a:pt x="1398" y="714"/>
                </a:lnTo>
                <a:lnTo>
                  <a:pt x="1392" y="714"/>
                </a:lnTo>
                <a:lnTo>
                  <a:pt x="1398" y="714"/>
                </a:lnTo>
                <a:lnTo>
                  <a:pt x="1398" y="720"/>
                </a:lnTo>
                <a:lnTo>
                  <a:pt x="1392" y="720"/>
                </a:lnTo>
                <a:lnTo>
                  <a:pt x="1398" y="720"/>
                </a:lnTo>
                <a:lnTo>
                  <a:pt x="1392" y="720"/>
                </a:lnTo>
                <a:lnTo>
                  <a:pt x="1398" y="720"/>
                </a:lnTo>
                <a:lnTo>
                  <a:pt x="1404" y="720"/>
                </a:lnTo>
                <a:lnTo>
                  <a:pt x="1410" y="720"/>
                </a:lnTo>
                <a:lnTo>
                  <a:pt x="1416" y="720"/>
                </a:lnTo>
                <a:lnTo>
                  <a:pt x="1416" y="726"/>
                </a:lnTo>
                <a:lnTo>
                  <a:pt x="1410" y="726"/>
                </a:lnTo>
                <a:lnTo>
                  <a:pt x="1410" y="732"/>
                </a:lnTo>
                <a:lnTo>
                  <a:pt x="1410" y="738"/>
                </a:lnTo>
                <a:lnTo>
                  <a:pt x="1404" y="738"/>
                </a:lnTo>
                <a:lnTo>
                  <a:pt x="1410" y="738"/>
                </a:lnTo>
                <a:lnTo>
                  <a:pt x="1404" y="738"/>
                </a:lnTo>
                <a:lnTo>
                  <a:pt x="1404" y="744"/>
                </a:lnTo>
                <a:lnTo>
                  <a:pt x="1398" y="744"/>
                </a:lnTo>
                <a:lnTo>
                  <a:pt x="1404" y="744"/>
                </a:lnTo>
                <a:lnTo>
                  <a:pt x="1410" y="744"/>
                </a:lnTo>
                <a:lnTo>
                  <a:pt x="1410" y="750"/>
                </a:lnTo>
                <a:lnTo>
                  <a:pt x="1416" y="750"/>
                </a:lnTo>
                <a:lnTo>
                  <a:pt x="1416" y="756"/>
                </a:lnTo>
                <a:lnTo>
                  <a:pt x="1416" y="762"/>
                </a:lnTo>
                <a:lnTo>
                  <a:pt x="1422" y="762"/>
                </a:lnTo>
                <a:lnTo>
                  <a:pt x="1416" y="762"/>
                </a:lnTo>
                <a:lnTo>
                  <a:pt x="1422" y="762"/>
                </a:lnTo>
                <a:lnTo>
                  <a:pt x="1422" y="768"/>
                </a:lnTo>
                <a:lnTo>
                  <a:pt x="1428" y="768"/>
                </a:lnTo>
                <a:lnTo>
                  <a:pt x="1428" y="774"/>
                </a:lnTo>
                <a:lnTo>
                  <a:pt x="1422" y="774"/>
                </a:lnTo>
                <a:lnTo>
                  <a:pt x="1428" y="774"/>
                </a:lnTo>
                <a:lnTo>
                  <a:pt x="1428" y="780"/>
                </a:lnTo>
                <a:lnTo>
                  <a:pt x="1434" y="780"/>
                </a:lnTo>
                <a:lnTo>
                  <a:pt x="1428" y="780"/>
                </a:lnTo>
                <a:lnTo>
                  <a:pt x="1428" y="786"/>
                </a:lnTo>
                <a:lnTo>
                  <a:pt x="1434" y="786"/>
                </a:lnTo>
                <a:lnTo>
                  <a:pt x="1440" y="786"/>
                </a:lnTo>
                <a:lnTo>
                  <a:pt x="1440" y="792"/>
                </a:lnTo>
                <a:lnTo>
                  <a:pt x="1440" y="798"/>
                </a:lnTo>
                <a:lnTo>
                  <a:pt x="1434" y="798"/>
                </a:lnTo>
                <a:lnTo>
                  <a:pt x="1440" y="798"/>
                </a:lnTo>
                <a:lnTo>
                  <a:pt x="1434" y="798"/>
                </a:lnTo>
                <a:lnTo>
                  <a:pt x="1434" y="804"/>
                </a:lnTo>
                <a:lnTo>
                  <a:pt x="1434" y="798"/>
                </a:lnTo>
                <a:lnTo>
                  <a:pt x="1434" y="804"/>
                </a:lnTo>
                <a:lnTo>
                  <a:pt x="1428" y="804"/>
                </a:lnTo>
                <a:lnTo>
                  <a:pt x="1434" y="804"/>
                </a:lnTo>
                <a:lnTo>
                  <a:pt x="1440" y="804"/>
                </a:lnTo>
                <a:lnTo>
                  <a:pt x="1440" y="810"/>
                </a:lnTo>
                <a:lnTo>
                  <a:pt x="1434" y="810"/>
                </a:lnTo>
                <a:lnTo>
                  <a:pt x="1428" y="810"/>
                </a:lnTo>
                <a:lnTo>
                  <a:pt x="1428" y="816"/>
                </a:lnTo>
                <a:lnTo>
                  <a:pt x="1428" y="810"/>
                </a:lnTo>
                <a:lnTo>
                  <a:pt x="1422" y="810"/>
                </a:lnTo>
                <a:lnTo>
                  <a:pt x="1422" y="816"/>
                </a:lnTo>
                <a:lnTo>
                  <a:pt x="1422" y="810"/>
                </a:lnTo>
                <a:lnTo>
                  <a:pt x="1416" y="810"/>
                </a:lnTo>
                <a:lnTo>
                  <a:pt x="1422" y="810"/>
                </a:lnTo>
                <a:lnTo>
                  <a:pt x="1416" y="810"/>
                </a:lnTo>
                <a:lnTo>
                  <a:pt x="1416" y="816"/>
                </a:lnTo>
                <a:lnTo>
                  <a:pt x="1410" y="816"/>
                </a:lnTo>
                <a:lnTo>
                  <a:pt x="1404" y="816"/>
                </a:lnTo>
                <a:lnTo>
                  <a:pt x="1398" y="816"/>
                </a:lnTo>
                <a:lnTo>
                  <a:pt x="1398" y="822"/>
                </a:lnTo>
                <a:lnTo>
                  <a:pt x="1398" y="816"/>
                </a:lnTo>
                <a:lnTo>
                  <a:pt x="1398" y="822"/>
                </a:lnTo>
                <a:lnTo>
                  <a:pt x="1398" y="816"/>
                </a:lnTo>
                <a:lnTo>
                  <a:pt x="1392" y="816"/>
                </a:lnTo>
                <a:lnTo>
                  <a:pt x="1398" y="816"/>
                </a:lnTo>
                <a:lnTo>
                  <a:pt x="1392" y="816"/>
                </a:lnTo>
                <a:lnTo>
                  <a:pt x="1392" y="822"/>
                </a:lnTo>
                <a:lnTo>
                  <a:pt x="1386" y="822"/>
                </a:lnTo>
                <a:lnTo>
                  <a:pt x="1380" y="822"/>
                </a:lnTo>
                <a:lnTo>
                  <a:pt x="1386" y="822"/>
                </a:lnTo>
                <a:lnTo>
                  <a:pt x="1386" y="816"/>
                </a:lnTo>
                <a:lnTo>
                  <a:pt x="1392" y="816"/>
                </a:lnTo>
                <a:lnTo>
                  <a:pt x="1386" y="816"/>
                </a:lnTo>
                <a:lnTo>
                  <a:pt x="1392" y="816"/>
                </a:lnTo>
                <a:lnTo>
                  <a:pt x="1392" y="810"/>
                </a:lnTo>
                <a:lnTo>
                  <a:pt x="1398" y="810"/>
                </a:lnTo>
                <a:lnTo>
                  <a:pt x="1392" y="810"/>
                </a:lnTo>
                <a:lnTo>
                  <a:pt x="1398" y="810"/>
                </a:lnTo>
                <a:lnTo>
                  <a:pt x="1398" y="804"/>
                </a:lnTo>
                <a:lnTo>
                  <a:pt x="1398" y="810"/>
                </a:lnTo>
                <a:lnTo>
                  <a:pt x="1404" y="810"/>
                </a:lnTo>
                <a:lnTo>
                  <a:pt x="1404" y="804"/>
                </a:lnTo>
                <a:lnTo>
                  <a:pt x="1410" y="804"/>
                </a:lnTo>
                <a:lnTo>
                  <a:pt x="1410" y="798"/>
                </a:lnTo>
                <a:lnTo>
                  <a:pt x="1410" y="804"/>
                </a:lnTo>
                <a:lnTo>
                  <a:pt x="1404" y="804"/>
                </a:lnTo>
                <a:lnTo>
                  <a:pt x="1398" y="804"/>
                </a:lnTo>
                <a:lnTo>
                  <a:pt x="1392" y="804"/>
                </a:lnTo>
                <a:lnTo>
                  <a:pt x="1398" y="804"/>
                </a:lnTo>
                <a:lnTo>
                  <a:pt x="1392" y="804"/>
                </a:lnTo>
                <a:lnTo>
                  <a:pt x="1398" y="804"/>
                </a:lnTo>
                <a:lnTo>
                  <a:pt x="1392" y="804"/>
                </a:lnTo>
                <a:lnTo>
                  <a:pt x="1392" y="798"/>
                </a:lnTo>
                <a:lnTo>
                  <a:pt x="1392" y="804"/>
                </a:lnTo>
                <a:lnTo>
                  <a:pt x="1386" y="804"/>
                </a:lnTo>
                <a:lnTo>
                  <a:pt x="1392" y="804"/>
                </a:lnTo>
                <a:lnTo>
                  <a:pt x="1386" y="804"/>
                </a:lnTo>
                <a:lnTo>
                  <a:pt x="1392" y="804"/>
                </a:lnTo>
                <a:lnTo>
                  <a:pt x="1392" y="798"/>
                </a:lnTo>
                <a:lnTo>
                  <a:pt x="1392" y="804"/>
                </a:lnTo>
                <a:lnTo>
                  <a:pt x="1392" y="798"/>
                </a:lnTo>
                <a:lnTo>
                  <a:pt x="1386" y="798"/>
                </a:lnTo>
                <a:lnTo>
                  <a:pt x="1392" y="798"/>
                </a:lnTo>
                <a:lnTo>
                  <a:pt x="1386" y="798"/>
                </a:lnTo>
                <a:lnTo>
                  <a:pt x="1386" y="804"/>
                </a:lnTo>
                <a:lnTo>
                  <a:pt x="1386" y="798"/>
                </a:lnTo>
                <a:lnTo>
                  <a:pt x="1386" y="804"/>
                </a:lnTo>
                <a:lnTo>
                  <a:pt x="1386" y="798"/>
                </a:lnTo>
                <a:lnTo>
                  <a:pt x="1386" y="804"/>
                </a:lnTo>
                <a:lnTo>
                  <a:pt x="1386" y="798"/>
                </a:lnTo>
                <a:lnTo>
                  <a:pt x="1392" y="798"/>
                </a:lnTo>
                <a:lnTo>
                  <a:pt x="1392" y="792"/>
                </a:lnTo>
                <a:lnTo>
                  <a:pt x="1392" y="798"/>
                </a:lnTo>
                <a:lnTo>
                  <a:pt x="1392" y="792"/>
                </a:lnTo>
                <a:lnTo>
                  <a:pt x="1398" y="792"/>
                </a:lnTo>
                <a:lnTo>
                  <a:pt x="1398" y="786"/>
                </a:lnTo>
                <a:lnTo>
                  <a:pt x="1392" y="786"/>
                </a:lnTo>
                <a:lnTo>
                  <a:pt x="1392" y="780"/>
                </a:lnTo>
                <a:lnTo>
                  <a:pt x="1398" y="780"/>
                </a:lnTo>
                <a:lnTo>
                  <a:pt x="1404" y="780"/>
                </a:lnTo>
                <a:lnTo>
                  <a:pt x="1404" y="774"/>
                </a:lnTo>
                <a:lnTo>
                  <a:pt x="1404" y="768"/>
                </a:lnTo>
                <a:lnTo>
                  <a:pt x="1398" y="768"/>
                </a:lnTo>
                <a:lnTo>
                  <a:pt x="1404" y="768"/>
                </a:lnTo>
                <a:lnTo>
                  <a:pt x="1398" y="768"/>
                </a:lnTo>
                <a:lnTo>
                  <a:pt x="1404" y="768"/>
                </a:lnTo>
                <a:lnTo>
                  <a:pt x="1398" y="768"/>
                </a:lnTo>
                <a:lnTo>
                  <a:pt x="1398" y="762"/>
                </a:lnTo>
                <a:lnTo>
                  <a:pt x="1404" y="762"/>
                </a:lnTo>
                <a:lnTo>
                  <a:pt x="1404" y="756"/>
                </a:lnTo>
                <a:lnTo>
                  <a:pt x="1398" y="756"/>
                </a:lnTo>
                <a:lnTo>
                  <a:pt x="1398" y="762"/>
                </a:lnTo>
                <a:lnTo>
                  <a:pt x="1398" y="756"/>
                </a:lnTo>
                <a:lnTo>
                  <a:pt x="1398" y="762"/>
                </a:lnTo>
                <a:lnTo>
                  <a:pt x="1392" y="762"/>
                </a:lnTo>
                <a:lnTo>
                  <a:pt x="1392" y="756"/>
                </a:lnTo>
                <a:lnTo>
                  <a:pt x="1392" y="762"/>
                </a:lnTo>
                <a:lnTo>
                  <a:pt x="1392" y="756"/>
                </a:lnTo>
                <a:lnTo>
                  <a:pt x="1392" y="762"/>
                </a:lnTo>
                <a:lnTo>
                  <a:pt x="1392" y="756"/>
                </a:lnTo>
                <a:lnTo>
                  <a:pt x="1386" y="762"/>
                </a:lnTo>
                <a:lnTo>
                  <a:pt x="1392" y="762"/>
                </a:lnTo>
                <a:lnTo>
                  <a:pt x="1386" y="762"/>
                </a:lnTo>
                <a:lnTo>
                  <a:pt x="1386" y="756"/>
                </a:lnTo>
                <a:lnTo>
                  <a:pt x="1392" y="756"/>
                </a:lnTo>
                <a:lnTo>
                  <a:pt x="1392" y="750"/>
                </a:lnTo>
                <a:lnTo>
                  <a:pt x="1392" y="744"/>
                </a:lnTo>
                <a:lnTo>
                  <a:pt x="1392" y="738"/>
                </a:lnTo>
                <a:lnTo>
                  <a:pt x="1392" y="744"/>
                </a:lnTo>
                <a:lnTo>
                  <a:pt x="1392" y="738"/>
                </a:lnTo>
                <a:lnTo>
                  <a:pt x="1386" y="738"/>
                </a:lnTo>
                <a:lnTo>
                  <a:pt x="1392" y="738"/>
                </a:lnTo>
                <a:lnTo>
                  <a:pt x="1392" y="744"/>
                </a:lnTo>
                <a:lnTo>
                  <a:pt x="1386" y="744"/>
                </a:lnTo>
                <a:lnTo>
                  <a:pt x="1392" y="744"/>
                </a:lnTo>
                <a:lnTo>
                  <a:pt x="1386" y="744"/>
                </a:lnTo>
                <a:lnTo>
                  <a:pt x="1386" y="738"/>
                </a:lnTo>
                <a:lnTo>
                  <a:pt x="1386" y="744"/>
                </a:lnTo>
                <a:lnTo>
                  <a:pt x="1386" y="750"/>
                </a:lnTo>
                <a:lnTo>
                  <a:pt x="1380" y="750"/>
                </a:lnTo>
                <a:lnTo>
                  <a:pt x="1386" y="750"/>
                </a:lnTo>
                <a:lnTo>
                  <a:pt x="1380" y="750"/>
                </a:lnTo>
                <a:lnTo>
                  <a:pt x="1386" y="750"/>
                </a:lnTo>
                <a:lnTo>
                  <a:pt x="1386" y="744"/>
                </a:lnTo>
                <a:lnTo>
                  <a:pt x="1380" y="744"/>
                </a:lnTo>
                <a:lnTo>
                  <a:pt x="1386" y="744"/>
                </a:lnTo>
                <a:lnTo>
                  <a:pt x="1380" y="744"/>
                </a:lnTo>
                <a:lnTo>
                  <a:pt x="1386" y="744"/>
                </a:lnTo>
                <a:lnTo>
                  <a:pt x="1380" y="744"/>
                </a:lnTo>
                <a:lnTo>
                  <a:pt x="1386" y="744"/>
                </a:lnTo>
                <a:lnTo>
                  <a:pt x="1380" y="744"/>
                </a:lnTo>
                <a:lnTo>
                  <a:pt x="1386" y="744"/>
                </a:lnTo>
                <a:lnTo>
                  <a:pt x="1386" y="738"/>
                </a:lnTo>
                <a:lnTo>
                  <a:pt x="1386" y="744"/>
                </a:lnTo>
                <a:lnTo>
                  <a:pt x="1386" y="738"/>
                </a:lnTo>
                <a:lnTo>
                  <a:pt x="1386" y="732"/>
                </a:lnTo>
                <a:lnTo>
                  <a:pt x="1386" y="738"/>
                </a:lnTo>
                <a:lnTo>
                  <a:pt x="1386" y="732"/>
                </a:lnTo>
                <a:lnTo>
                  <a:pt x="1386" y="738"/>
                </a:lnTo>
                <a:lnTo>
                  <a:pt x="1386" y="732"/>
                </a:lnTo>
                <a:lnTo>
                  <a:pt x="1386" y="738"/>
                </a:lnTo>
                <a:lnTo>
                  <a:pt x="1386" y="732"/>
                </a:lnTo>
                <a:lnTo>
                  <a:pt x="1386" y="738"/>
                </a:lnTo>
                <a:lnTo>
                  <a:pt x="1386" y="732"/>
                </a:lnTo>
                <a:lnTo>
                  <a:pt x="1386" y="738"/>
                </a:lnTo>
                <a:lnTo>
                  <a:pt x="1380" y="738"/>
                </a:lnTo>
                <a:lnTo>
                  <a:pt x="1380" y="732"/>
                </a:lnTo>
                <a:lnTo>
                  <a:pt x="1380" y="738"/>
                </a:lnTo>
                <a:lnTo>
                  <a:pt x="1380" y="732"/>
                </a:lnTo>
                <a:lnTo>
                  <a:pt x="1386" y="732"/>
                </a:lnTo>
                <a:lnTo>
                  <a:pt x="1380" y="732"/>
                </a:lnTo>
                <a:lnTo>
                  <a:pt x="1380" y="726"/>
                </a:lnTo>
                <a:lnTo>
                  <a:pt x="1380" y="732"/>
                </a:lnTo>
                <a:lnTo>
                  <a:pt x="1380" y="726"/>
                </a:lnTo>
                <a:lnTo>
                  <a:pt x="1386" y="726"/>
                </a:lnTo>
                <a:lnTo>
                  <a:pt x="1380" y="726"/>
                </a:lnTo>
                <a:lnTo>
                  <a:pt x="1386" y="726"/>
                </a:lnTo>
                <a:lnTo>
                  <a:pt x="1380" y="726"/>
                </a:lnTo>
                <a:lnTo>
                  <a:pt x="1386" y="726"/>
                </a:lnTo>
                <a:lnTo>
                  <a:pt x="1380" y="726"/>
                </a:lnTo>
                <a:lnTo>
                  <a:pt x="1386" y="726"/>
                </a:lnTo>
                <a:lnTo>
                  <a:pt x="1380" y="726"/>
                </a:lnTo>
                <a:lnTo>
                  <a:pt x="1386" y="726"/>
                </a:lnTo>
                <a:lnTo>
                  <a:pt x="1386" y="720"/>
                </a:lnTo>
                <a:lnTo>
                  <a:pt x="1386" y="726"/>
                </a:lnTo>
                <a:lnTo>
                  <a:pt x="1386" y="720"/>
                </a:lnTo>
                <a:lnTo>
                  <a:pt x="1380" y="720"/>
                </a:lnTo>
                <a:lnTo>
                  <a:pt x="1380" y="726"/>
                </a:lnTo>
                <a:lnTo>
                  <a:pt x="1380" y="720"/>
                </a:lnTo>
                <a:lnTo>
                  <a:pt x="1380" y="726"/>
                </a:lnTo>
                <a:lnTo>
                  <a:pt x="1380" y="720"/>
                </a:lnTo>
                <a:lnTo>
                  <a:pt x="1386" y="720"/>
                </a:lnTo>
                <a:lnTo>
                  <a:pt x="1380" y="720"/>
                </a:lnTo>
                <a:lnTo>
                  <a:pt x="1380" y="714"/>
                </a:lnTo>
                <a:lnTo>
                  <a:pt x="1386" y="714"/>
                </a:lnTo>
                <a:lnTo>
                  <a:pt x="1380" y="714"/>
                </a:lnTo>
                <a:lnTo>
                  <a:pt x="1386" y="714"/>
                </a:lnTo>
                <a:lnTo>
                  <a:pt x="1386" y="720"/>
                </a:lnTo>
                <a:lnTo>
                  <a:pt x="1386" y="714"/>
                </a:lnTo>
                <a:lnTo>
                  <a:pt x="1386" y="708"/>
                </a:lnTo>
                <a:lnTo>
                  <a:pt x="1386" y="714"/>
                </a:lnTo>
                <a:lnTo>
                  <a:pt x="1386" y="708"/>
                </a:lnTo>
                <a:lnTo>
                  <a:pt x="1386" y="702"/>
                </a:lnTo>
                <a:lnTo>
                  <a:pt x="1392" y="702"/>
                </a:lnTo>
                <a:lnTo>
                  <a:pt x="1392" y="708"/>
                </a:lnTo>
                <a:lnTo>
                  <a:pt x="1392" y="702"/>
                </a:lnTo>
                <a:lnTo>
                  <a:pt x="1392" y="708"/>
                </a:lnTo>
                <a:lnTo>
                  <a:pt x="1392" y="702"/>
                </a:lnTo>
                <a:lnTo>
                  <a:pt x="1392" y="708"/>
                </a:lnTo>
                <a:lnTo>
                  <a:pt x="1398" y="708"/>
                </a:lnTo>
                <a:lnTo>
                  <a:pt x="1398" y="702"/>
                </a:lnTo>
                <a:lnTo>
                  <a:pt x="1398" y="708"/>
                </a:lnTo>
                <a:lnTo>
                  <a:pt x="1398" y="702"/>
                </a:lnTo>
                <a:lnTo>
                  <a:pt x="1398" y="708"/>
                </a:lnTo>
                <a:lnTo>
                  <a:pt x="1398" y="702"/>
                </a:lnTo>
                <a:lnTo>
                  <a:pt x="1398" y="708"/>
                </a:lnTo>
                <a:lnTo>
                  <a:pt x="1398" y="702"/>
                </a:lnTo>
                <a:lnTo>
                  <a:pt x="1398" y="708"/>
                </a:lnTo>
                <a:lnTo>
                  <a:pt x="1398" y="702"/>
                </a:lnTo>
                <a:lnTo>
                  <a:pt x="1398" y="708"/>
                </a:lnTo>
                <a:lnTo>
                  <a:pt x="1398" y="702"/>
                </a:lnTo>
                <a:lnTo>
                  <a:pt x="1404" y="702"/>
                </a:lnTo>
                <a:lnTo>
                  <a:pt x="1398" y="702"/>
                </a:lnTo>
                <a:lnTo>
                  <a:pt x="1404" y="702"/>
                </a:lnTo>
                <a:close/>
                <a:moveTo>
                  <a:pt x="1500" y="924"/>
                </a:moveTo>
                <a:lnTo>
                  <a:pt x="1506" y="924"/>
                </a:lnTo>
                <a:lnTo>
                  <a:pt x="1500" y="924"/>
                </a:lnTo>
                <a:close/>
                <a:moveTo>
                  <a:pt x="1524" y="882"/>
                </a:moveTo>
                <a:lnTo>
                  <a:pt x="1530" y="882"/>
                </a:lnTo>
                <a:lnTo>
                  <a:pt x="1524" y="882"/>
                </a:lnTo>
                <a:close/>
                <a:moveTo>
                  <a:pt x="1524" y="882"/>
                </a:moveTo>
                <a:lnTo>
                  <a:pt x="1530" y="882"/>
                </a:lnTo>
                <a:lnTo>
                  <a:pt x="1524" y="882"/>
                </a:lnTo>
                <a:close/>
                <a:moveTo>
                  <a:pt x="1524" y="876"/>
                </a:moveTo>
                <a:lnTo>
                  <a:pt x="1530" y="876"/>
                </a:lnTo>
                <a:lnTo>
                  <a:pt x="1524" y="876"/>
                </a:lnTo>
                <a:close/>
                <a:moveTo>
                  <a:pt x="1524" y="882"/>
                </a:moveTo>
                <a:lnTo>
                  <a:pt x="1530" y="882"/>
                </a:lnTo>
                <a:lnTo>
                  <a:pt x="1524" y="882"/>
                </a:lnTo>
                <a:close/>
                <a:moveTo>
                  <a:pt x="1530" y="876"/>
                </a:moveTo>
                <a:lnTo>
                  <a:pt x="1536" y="876"/>
                </a:lnTo>
                <a:lnTo>
                  <a:pt x="1530" y="876"/>
                </a:lnTo>
                <a:close/>
                <a:moveTo>
                  <a:pt x="1500" y="924"/>
                </a:moveTo>
                <a:lnTo>
                  <a:pt x="1506" y="924"/>
                </a:lnTo>
                <a:lnTo>
                  <a:pt x="1500" y="924"/>
                </a:lnTo>
                <a:close/>
                <a:moveTo>
                  <a:pt x="1524" y="882"/>
                </a:moveTo>
                <a:lnTo>
                  <a:pt x="1530" y="882"/>
                </a:lnTo>
                <a:lnTo>
                  <a:pt x="1524" y="882"/>
                </a:lnTo>
                <a:close/>
                <a:moveTo>
                  <a:pt x="1524" y="876"/>
                </a:moveTo>
                <a:lnTo>
                  <a:pt x="1530" y="876"/>
                </a:lnTo>
                <a:lnTo>
                  <a:pt x="1524" y="876"/>
                </a:lnTo>
                <a:close/>
                <a:moveTo>
                  <a:pt x="2556" y="948"/>
                </a:moveTo>
                <a:lnTo>
                  <a:pt x="2556" y="954"/>
                </a:lnTo>
                <a:lnTo>
                  <a:pt x="2550" y="954"/>
                </a:lnTo>
                <a:lnTo>
                  <a:pt x="2550" y="960"/>
                </a:lnTo>
                <a:lnTo>
                  <a:pt x="2556" y="960"/>
                </a:lnTo>
                <a:lnTo>
                  <a:pt x="2556" y="966"/>
                </a:lnTo>
                <a:lnTo>
                  <a:pt x="2550" y="966"/>
                </a:lnTo>
                <a:lnTo>
                  <a:pt x="2550" y="972"/>
                </a:lnTo>
                <a:lnTo>
                  <a:pt x="2550" y="978"/>
                </a:lnTo>
                <a:lnTo>
                  <a:pt x="2550" y="972"/>
                </a:lnTo>
                <a:lnTo>
                  <a:pt x="2550" y="978"/>
                </a:lnTo>
                <a:lnTo>
                  <a:pt x="2544" y="978"/>
                </a:lnTo>
                <a:lnTo>
                  <a:pt x="2550" y="978"/>
                </a:lnTo>
                <a:lnTo>
                  <a:pt x="2550" y="984"/>
                </a:lnTo>
                <a:lnTo>
                  <a:pt x="2544" y="984"/>
                </a:lnTo>
                <a:lnTo>
                  <a:pt x="2544" y="990"/>
                </a:lnTo>
                <a:lnTo>
                  <a:pt x="2544" y="984"/>
                </a:lnTo>
                <a:lnTo>
                  <a:pt x="2544" y="978"/>
                </a:lnTo>
                <a:lnTo>
                  <a:pt x="2544" y="984"/>
                </a:lnTo>
                <a:lnTo>
                  <a:pt x="2538" y="984"/>
                </a:lnTo>
                <a:lnTo>
                  <a:pt x="2538" y="990"/>
                </a:lnTo>
                <a:lnTo>
                  <a:pt x="2532" y="990"/>
                </a:lnTo>
                <a:lnTo>
                  <a:pt x="2538" y="990"/>
                </a:lnTo>
                <a:lnTo>
                  <a:pt x="2538" y="984"/>
                </a:lnTo>
                <a:lnTo>
                  <a:pt x="2532" y="984"/>
                </a:lnTo>
                <a:lnTo>
                  <a:pt x="2532" y="990"/>
                </a:lnTo>
                <a:lnTo>
                  <a:pt x="2526" y="990"/>
                </a:lnTo>
                <a:lnTo>
                  <a:pt x="2520" y="990"/>
                </a:lnTo>
                <a:lnTo>
                  <a:pt x="2526" y="990"/>
                </a:lnTo>
                <a:lnTo>
                  <a:pt x="2520" y="990"/>
                </a:lnTo>
                <a:lnTo>
                  <a:pt x="2520" y="984"/>
                </a:lnTo>
                <a:lnTo>
                  <a:pt x="2520" y="990"/>
                </a:lnTo>
                <a:lnTo>
                  <a:pt x="2520" y="984"/>
                </a:lnTo>
                <a:lnTo>
                  <a:pt x="2520" y="990"/>
                </a:lnTo>
                <a:lnTo>
                  <a:pt x="2520" y="996"/>
                </a:lnTo>
                <a:lnTo>
                  <a:pt x="2520" y="990"/>
                </a:lnTo>
                <a:lnTo>
                  <a:pt x="2520" y="996"/>
                </a:lnTo>
                <a:lnTo>
                  <a:pt x="2520" y="990"/>
                </a:lnTo>
                <a:lnTo>
                  <a:pt x="2520" y="996"/>
                </a:lnTo>
                <a:lnTo>
                  <a:pt x="2520" y="990"/>
                </a:lnTo>
                <a:lnTo>
                  <a:pt x="2520" y="996"/>
                </a:lnTo>
                <a:lnTo>
                  <a:pt x="2520" y="990"/>
                </a:lnTo>
                <a:lnTo>
                  <a:pt x="2520" y="996"/>
                </a:lnTo>
                <a:lnTo>
                  <a:pt x="2520" y="990"/>
                </a:lnTo>
                <a:lnTo>
                  <a:pt x="2520" y="996"/>
                </a:lnTo>
                <a:lnTo>
                  <a:pt x="2514" y="996"/>
                </a:lnTo>
                <a:lnTo>
                  <a:pt x="2520" y="996"/>
                </a:lnTo>
                <a:lnTo>
                  <a:pt x="2514" y="996"/>
                </a:lnTo>
                <a:lnTo>
                  <a:pt x="2520" y="996"/>
                </a:lnTo>
                <a:lnTo>
                  <a:pt x="2514" y="996"/>
                </a:lnTo>
                <a:lnTo>
                  <a:pt x="2514" y="1002"/>
                </a:lnTo>
                <a:lnTo>
                  <a:pt x="2508" y="1002"/>
                </a:lnTo>
                <a:lnTo>
                  <a:pt x="2508" y="996"/>
                </a:lnTo>
                <a:lnTo>
                  <a:pt x="2508" y="990"/>
                </a:lnTo>
                <a:lnTo>
                  <a:pt x="2502" y="990"/>
                </a:lnTo>
                <a:lnTo>
                  <a:pt x="2496" y="990"/>
                </a:lnTo>
                <a:lnTo>
                  <a:pt x="2502" y="990"/>
                </a:lnTo>
                <a:lnTo>
                  <a:pt x="2496" y="990"/>
                </a:lnTo>
                <a:lnTo>
                  <a:pt x="2490" y="990"/>
                </a:lnTo>
                <a:lnTo>
                  <a:pt x="2490" y="996"/>
                </a:lnTo>
                <a:lnTo>
                  <a:pt x="2484" y="996"/>
                </a:lnTo>
                <a:lnTo>
                  <a:pt x="2484" y="990"/>
                </a:lnTo>
                <a:lnTo>
                  <a:pt x="2484" y="996"/>
                </a:lnTo>
                <a:lnTo>
                  <a:pt x="2478" y="996"/>
                </a:lnTo>
                <a:lnTo>
                  <a:pt x="2472" y="996"/>
                </a:lnTo>
                <a:lnTo>
                  <a:pt x="2472" y="990"/>
                </a:lnTo>
                <a:lnTo>
                  <a:pt x="2478" y="990"/>
                </a:lnTo>
                <a:lnTo>
                  <a:pt x="2472" y="990"/>
                </a:lnTo>
                <a:lnTo>
                  <a:pt x="2478" y="990"/>
                </a:lnTo>
                <a:lnTo>
                  <a:pt x="2484" y="990"/>
                </a:lnTo>
                <a:lnTo>
                  <a:pt x="2484" y="984"/>
                </a:lnTo>
                <a:lnTo>
                  <a:pt x="2490" y="984"/>
                </a:lnTo>
                <a:lnTo>
                  <a:pt x="2484" y="984"/>
                </a:lnTo>
                <a:lnTo>
                  <a:pt x="2490" y="984"/>
                </a:lnTo>
                <a:lnTo>
                  <a:pt x="2490" y="978"/>
                </a:lnTo>
                <a:lnTo>
                  <a:pt x="2490" y="984"/>
                </a:lnTo>
                <a:lnTo>
                  <a:pt x="2490" y="978"/>
                </a:lnTo>
                <a:lnTo>
                  <a:pt x="2490" y="984"/>
                </a:lnTo>
                <a:lnTo>
                  <a:pt x="2496" y="984"/>
                </a:lnTo>
                <a:lnTo>
                  <a:pt x="2496" y="978"/>
                </a:lnTo>
                <a:lnTo>
                  <a:pt x="2496" y="984"/>
                </a:lnTo>
                <a:lnTo>
                  <a:pt x="2496" y="978"/>
                </a:lnTo>
                <a:lnTo>
                  <a:pt x="2496" y="984"/>
                </a:lnTo>
                <a:lnTo>
                  <a:pt x="2496" y="978"/>
                </a:lnTo>
                <a:lnTo>
                  <a:pt x="2502" y="978"/>
                </a:lnTo>
                <a:lnTo>
                  <a:pt x="2508" y="978"/>
                </a:lnTo>
                <a:lnTo>
                  <a:pt x="2508" y="984"/>
                </a:lnTo>
                <a:lnTo>
                  <a:pt x="2508" y="978"/>
                </a:lnTo>
                <a:lnTo>
                  <a:pt x="2508" y="984"/>
                </a:lnTo>
                <a:lnTo>
                  <a:pt x="2508" y="978"/>
                </a:lnTo>
                <a:lnTo>
                  <a:pt x="2508" y="984"/>
                </a:lnTo>
                <a:lnTo>
                  <a:pt x="2508" y="978"/>
                </a:lnTo>
                <a:lnTo>
                  <a:pt x="2508" y="984"/>
                </a:lnTo>
                <a:lnTo>
                  <a:pt x="2514" y="984"/>
                </a:lnTo>
                <a:lnTo>
                  <a:pt x="2514" y="978"/>
                </a:lnTo>
                <a:lnTo>
                  <a:pt x="2508" y="978"/>
                </a:lnTo>
                <a:lnTo>
                  <a:pt x="2508" y="984"/>
                </a:lnTo>
                <a:lnTo>
                  <a:pt x="2508" y="978"/>
                </a:lnTo>
                <a:lnTo>
                  <a:pt x="2514" y="978"/>
                </a:lnTo>
                <a:lnTo>
                  <a:pt x="2514" y="972"/>
                </a:lnTo>
                <a:lnTo>
                  <a:pt x="2520" y="972"/>
                </a:lnTo>
                <a:lnTo>
                  <a:pt x="2520" y="966"/>
                </a:lnTo>
                <a:lnTo>
                  <a:pt x="2520" y="960"/>
                </a:lnTo>
                <a:lnTo>
                  <a:pt x="2526" y="960"/>
                </a:lnTo>
                <a:lnTo>
                  <a:pt x="2520" y="960"/>
                </a:lnTo>
                <a:lnTo>
                  <a:pt x="2526" y="960"/>
                </a:lnTo>
                <a:lnTo>
                  <a:pt x="2526" y="966"/>
                </a:lnTo>
                <a:lnTo>
                  <a:pt x="2520" y="966"/>
                </a:lnTo>
                <a:lnTo>
                  <a:pt x="2526" y="966"/>
                </a:lnTo>
                <a:lnTo>
                  <a:pt x="2532" y="966"/>
                </a:lnTo>
                <a:lnTo>
                  <a:pt x="2532" y="960"/>
                </a:lnTo>
                <a:lnTo>
                  <a:pt x="2538" y="960"/>
                </a:lnTo>
                <a:lnTo>
                  <a:pt x="2538" y="954"/>
                </a:lnTo>
                <a:lnTo>
                  <a:pt x="2544" y="954"/>
                </a:lnTo>
                <a:lnTo>
                  <a:pt x="2544" y="948"/>
                </a:lnTo>
                <a:lnTo>
                  <a:pt x="2544" y="942"/>
                </a:lnTo>
                <a:lnTo>
                  <a:pt x="2544" y="936"/>
                </a:lnTo>
                <a:lnTo>
                  <a:pt x="2544" y="930"/>
                </a:lnTo>
                <a:lnTo>
                  <a:pt x="2550" y="930"/>
                </a:lnTo>
                <a:lnTo>
                  <a:pt x="2550" y="924"/>
                </a:lnTo>
                <a:lnTo>
                  <a:pt x="2544" y="924"/>
                </a:lnTo>
                <a:lnTo>
                  <a:pt x="2550" y="924"/>
                </a:lnTo>
                <a:lnTo>
                  <a:pt x="2550" y="930"/>
                </a:lnTo>
                <a:lnTo>
                  <a:pt x="2550" y="924"/>
                </a:lnTo>
                <a:lnTo>
                  <a:pt x="2556" y="924"/>
                </a:lnTo>
                <a:lnTo>
                  <a:pt x="2550" y="924"/>
                </a:lnTo>
                <a:lnTo>
                  <a:pt x="2550" y="918"/>
                </a:lnTo>
                <a:lnTo>
                  <a:pt x="2556" y="918"/>
                </a:lnTo>
                <a:lnTo>
                  <a:pt x="2556" y="924"/>
                </a:lnTo>
                <a:lnTo>
                  <a:pt x="2556" y="918"/>
                </a:lnTo>
                <a:lnTo>
                  <a:pt x="2556" y="924"/>
                </a:lnTo>
                <a:lnTo>
                  <a:pt x="2556" y="930"/>
                </a:lnTo>
                <a:lnTo>
                  <a:pt x="2562" y="930"/>
                </a:lnTo>
                <a:lnTo>
                  <a:pt x="2556" y="930"/>
                </a:lnTo>
                <a:lnTo>
                  <a:pt x="2562" y="930"/>
                </a:lnTo>
                <a:lnTo>
                  <a:pt x="2562" y="936"/>
                </a:lnTo>
                <a:lnTo>
                  <a:pt x="2562" y="942"/>
                </a:lnTo>
                <a:lnTo>
                  <a:pt x="2562" y="948"/>
                </a:lnTo>
                <a:lnTo>
                  <a:pt x="2556" y="948"/>
                </a:lnTo>
                <a:close/>
                <a:moveTo>
                  <a:pt x="2544" y="912"/>
                </a:moveTo>
                <a:lnTo>
                  <a:pt x="2544" y="906"/>
                </a:lnTo>
                <a:lnTo>
                  <a:pt x="2550" y="906"/>
                </a:lnTo>
                <a:lnTo>
                  <a:pt x="2550" y="900"/>
                </a:lnTo>
                <a:lnTo>
                  <a:pt x="2556" y="900"/>
                </a:lnTo>
                <a:lnTo>
                  <a:pt x="2550" y="900"/>
                </a:lnTo>
                <a:lnTo>
                  <a:pt x="2556" y="900"/>
                </a:lnTo>
                <a:lnTo>
                  <a:pt x="2556" y="894"/>
                </a:lnTo>
                <a:lnTo>
                  <a:pt x="2556" y="888"/>
                </a:lnTo>
                <a:lnTo>
                  <a:pt x="2562" y="888"/>
                </a:lnTo>
                <a:lnTo>
                  <a:pt x="2562" y="882"/>
                </a:lnTo>
                <a:lnTo>
                  <a:pt x="2556" y="882"/>
                </a:lnTo>
                <a:lnTo>
                  <a:pt x="2556" y="876"/>
                </a:lnTo>
                <a:lnTo>
                  <a:pt x="2562" y="876"/>
                </a:lnTo>
                <a:lnTo>
                  <a:pt x="2562" y="882"/>
                </a:lnTo>
                <a:lnTo>
                  <a:pt x="2568" y="882"/>
                </a:lnTo>
                <a:lnTo>
                  <a:pt x="2568" y="888"/>
                </a:lnTo>
                <a:lnTo>
                  <a:pt x="2574" y="888"/>
                </a:lnTo>
                <a:lnTo>
                  <a:pt x="2574" y="894"/>
                </a:lnTo>
                <a:lnTo>
                  <a:pt x="2574" y="888"/>
                </a:lnTo>
                <a:lnTo>
                  <a:pt x="2574" y="894"/>
                </a:lnTo>
                <a:lnTo>
                  <a:pt x="2580" y="894"/>
                </a:lnTo>
                <a:lnTo>
                  <a:pt x="2586" y="894"/>
                </a:lnTo>
                <a:lnTo>
                  <a:pt x="2586" y="888"/>
                </a:lnTo>
                <a:lnTo>
                  <a:pt x="2586" y="894"/>
                </a:lnTo>
                <a:lnTo>
                  <a:pt x="2586" y="900"/>
                </a:lnTo>
                <a:lnTo>
                  <a:pt x="2592" y="900"/>
                </a:lnTo>
                <a:lnTo>
                  <a:pt x="2586" y="900"/>
                </a:lnTo>
                <a:lnTo>
                  <a:pt x="2592" y="900"/>
                </a:lnTo>
                <a:lnTo>
                  <a:pt x="2586" y="900"/>
                </a:lnTo>
                <a:lnTo>
                  <a:pt x="2592" y="900"/>
                </a:lnTo>
                <a:lnTo>
                  <a:pt x="2586" y="900"/>
                </a:lnTo>
                <a:lnTo>
                  <a:pt x="2592" y="900"/>
                </a:lnTo>
                <a:lnTo>
                  <a:pt x="2586" y="900"/>
                </a:lnTo>
                <a:lnTo>
                  <a:pt x="2586" y="906"/>
                </a:lnTo>
                <a:lnTo>
                  <a:pt x="2586" y="900"/>
                </a:lnTo>
                <a:lnTo>
                  <a:pt x="2586" y="906"/>
                </a:lnTo>
                <a:lnTo>
                  <a:pt x="2586" y="900"/>
                </a:lnTo>
                <a:lnTo>
                  <a:pt x="2586" y="906"/>
                </a:lnTo>
                <a:lnTo>
                  <a:pt x="2580" y="906"/>
                </a:lnTo>
                <a:lnTo>
                  <a:pt x="2586" y="906"/>
                </a:lnTo>
                <a:lnTo>
                  <a:pt x="2580" y="906"/>
                </a:lnTo>
                <a:lnTo>
                  <a:pt x="2574" y="906"/>
                </a:lnTo>
                <a:lnTo>
                  <a:pt x="2574" y="912"/>
                </a:lnTo>
                <a:lnTo>
                  <a:pt x="2568" y="912"/>
                </a:lnTo>
                <a:lnTo>
                  <a:pt x="2568" y="918"/>
                </a:lnTo>
                <a:lnTo>
                  <a:pt x="2568" y="912"/>
                </a:lnTo>
                <a:lnTo>
                  <a:pt x="2562" y="912"/>
                </a:lnTo>
                <a:lnTo>
                  <a:pt x="2562" y="906"/>
                </a:lnTo>
                <a:lnTo>
                  <a:pt x="2556" y="906"/>
                </a:lnTo>
                <a:lnTo>
                  <a:pt x="2556" y="912"/>
                </a:lnTo>
                <a:lnTo>
                  <a:pt x="2550" y="912"/>
                </a:lnTo>
                <a:lnTo>
                  <a:pt x="2550" y="906"/>
                </a:lnTo>
                <a:lnTo>
                  <a:pt x="2550" y="912"/>
                </a:lnTo>
                <a:lnTo>
                  <a:pt x="2550" y="918"/>
                </a:lnTo>
                <a:lnTo>
                  <a:pt x="2556" y="918"/>
                </a:lnTo>
                <a:lnTo>
                  <a:pt x="2550" y="918"/>
                </a:lnTo>
                <a:lnTo>
                  <a:pt x="2544" y="918"/>
                </a:lnTo>
                <a:lnTo>
                  <a:pt x="2544" y="924"/>
                </a:lnTo>
                <a:lnTo>
                  <a:pt x="2544" y="918"/>
                </a:lnTo>
                <a:lnTo>
                  <a:pt x="2544" y="912"/>
                </a:lnTo>
                <a:close/>
                <a:moveTo>
                  <a:pt x="2466" y="1002"/>
                </a:moveTo>
                <a:lnTo>
                  <a:pt x="2466" y="996"/>
                </a:lnTo>
                <a:lnTo>
                  <a:pt x="2466" y="1002"/>
                </a:lnTo>
                <a:lnTo>
                  <a:pt x="2466" y="996"/>
                </a:lnTo>
                <a:lnTo>
                  <a:pt x="2466" y="1002"/>
                </a:lnTo>
                <a:lnTo>
                  <a:pt x="2466" y="996"/>
                </a:lnTo>
                <a:lnTo>
                  <a:pt x="2472" y="996"/>
                </a:lnTo>
                <a:lnTo>
                  <a:pt x="2472" y="1002"/>
                </a:lnTo>
                <a:lnTo>
                  <a:pt x="2478" y="1002"/>
                </a:lnTo>
                <a:lnTo>
                  <a:pt x="2478" y="996"/>
                </a:lnTo>
                <a:lnTo>
                  <a:pt x="2478" y="1002"/>
                </a:lnTo>
                <a:lnTo>
                  <a:pt x="2478" y="996"/>
                </a:lnTo>
                <a:lnTo>
                  <a:pt x="2478" y="1002"/>
                </a:lnTo>
                <a:lnTo>
                  <a:pt x="2484" y="1002"/>
                </a:lnTo>
                <a:lnTo>
                  <a:pt x="2478" y="1002"/>
                </a:lnTo>
                <a:lnTo>
                  <a:pt x="2478" y="1008"/>
                </a:lnTo>
                <a:lnTo>
                  <a:pt x="2484" y="1008"/>
                </a:lnTo>
                <a:lnTo>
                  <a:pt x="2478" y="1008"/>
                </a:lnTo>
                <a:lnTo>
                  <a:pt x="2484" y="1008"/>
                </a:lnTo>
                <a:lnTo>
                  <a:pt x="2478" y="1008"/>
                </a:lnTo>
                <a:lnTo>
                  <a:pt x="2484" y="1008"/>
                </a:lnTo>
                <a:lnTo>
                  <a:pt x="2478" y="1008"/>
                </a:lnTo>
                <a:lnTo>
                  <a:pt x="2484" y="1008"/>
                </a:lnTo>
                <a:lnTo>
                  <a:pt x="2478" y="1008"/>
                </a:lnTo>
                <a:lnTo>
                  <a:pt x="2478" y="1014"/>
                </a:lnTo>
                <a:lnTo>
                  <a:pt x="2478" y="1020"/>
                </a:lnTo>
                <a:lnTo>
                  <a:pt x="2472" y="1020"/>
                </a:lnTo>
                <a:lnTo>
                  <a:pt x="2472" y="1026"/>
                </a:lnTo>
                <a:lnTo>
                  <a:pt x="2472" y="1020"/>
                </a:lnTo>
                <a:lnTo>
                  <a:pt x="2466" y="1020"/>
                </a:lnTo>
                <a:lnTo>
                  <a:pt x="2466" y="1014"/>
                </a:lnTo>
                <a:lnTo>
                  <a:pt x="2472" y="1014"/>
                </a:lnTo>
                <a:lnTo>
                  <a:pt x="2466" y="1014"/>
                </a:lnTo>
                <a:lnTo>
                  <a:pt x="2472" y="1014"/>
                </a:lnTo>
                <a:lnTo>
                  <a:pt x="2472" y="1008"/>
                </a:lnTo>
                <a:lnTo>
                  <a:pt x="2466" y="1008"/>
                </a:lnTo>
                <a:lnTo>
                  <a:pt x="2472" y="1008"/>
                </a:lnTo>
                <a:lnTo>
                  <a:pt x="2466" y="1008"/>
                </a:lnTo>
                <a:lnTo>
                  <a:pt x="2466" y="1002"/>
                </a:lnTo>
                <a:lnTo>
                  <a:pt x="2466" y="1008"/>
                </a:lnTo>
                <a:lnTo>
                  <a:pt x="2460" y="1008"/>
                </a:lnTo>
                <a:lnTo>
                  <a:pt x="2460" y="1002"/>
                </a:lnTo>
                <a:lnTo>
                  <a:pt x="2466" y="1002"/>
                </a:lnTo>
                <a:lnTo>
                  <a:pt x="2466" y="1008"/>
                </a:lnTo>
                <a:lnTo>
                  <a:pt x="2466" y="1002"/>
                </a:lnTo>
                <a:lnTo>
                  <a:pt x="2466" y="1008"/>
                </a:lnTo>
                <a:lnTo>
                  <a:pt x="2466" y="1002"/>
                </a:lnTo>
                <a:lnTo>
                  <a:pt x="2460" y="1002"/>
                </a:lnTo>
                <a:lnTo>
                  <a:pt x="2466" y="1002"/>
                </a:lnTo>
                <a:lnTo>
                  <a:pt x="2460" y="1002"/>
                </a:lnTo>
                <a:lnTo>
                  <a:pt x="2466" y="1002"/>
                </a:lnTo>
                <a:lnTo>
                  <a:pt x="2460" y="1002"/>
                </a:lnTo>
                <a:lnTo>
                  <a:pt x="2466" y="1002"/>
                </a:lnTo>
                <a:close/>
                <a:moveTo>
                  <a:pt x="2502" y="1002"/>
                </a:moveTo>
                <a:lnTo>
                  <a:pt x="2496" y="1002"/>
                </a:lnTo>
                <a:lnTo>
                  <a:pt x="2490" y="1002"/>
                </a:lnTo>
                <a:lnTo>
                  <a:pt x="2490" y="1008"/>
                </a:lnTo>
                <a:lnTo>
                  <a:pt x="2490" y="1002"/>
                </a:lnTo>
                <a:lnTo>
                  <a:pt x="2490" y="1008"/>
                </a:lnTo>
                <a:lnTo>
                  <a:pt x="2484" y="1008"/>
                </a:lnTo>
                <a:lnTo>
                  <a:pt x="2484" y="1002"/>
                </a:lnTo>
                <a:lnTo>
                  <a:pt x="2484" y="1008"/>
                </a:lnTo>
                <a:lnTo>
                  <a:pt x="2484" y="1002"/>
                </a:lnTo>
                <a:lnTo>
                  <a:pt x="2484" y="1008"/>
                </a:lnTo>
                <a:lnTo>
                  <a:pt x="2484" y="1002"/>
                </a:lnTo>
                <a:lnTo>
                  <a:pt x="2484" y="996"/>
                </a:lnTo>
                <a:lnTo>
                  <a:pt x="2490" y="996"/>
                </a:lnTo>
                <a:lnTo>
                  <a:pt x="2496" y="996"/>
                </a:lnTo>
                <a:lnTo>
                  <a:pt x="2496" y="990"/>
                </a:lnTo>
                <a:lnTo>
                  <a:pt x="2502" y="990"/>
                </a:lnTo>
                <a:lnTo>
                  <a:pt x="2502" y="996"/>
                </a:lnTo>
                <a:lnTo>
                  <a:pt x="2502" y="1002"/>
                </a:lnTo>
                <a:close/>
                <a:moveTo>
                  <a:pt x="2448" y="1062"/>
                </a:moveTo>
                <a:lnTo>
                  <a:pt x="2454" y="1062"/>
                </a:lnTo>
                <a:lnTo>
                  <a:pt x="2454" y="1068"/>
                </a:lnTo>
                <a:lnTo>
                  <a:pt x="2448" y="1068"/>
                </a:lnTo>
                <a:lnTo>
                  <a:pt x="2448" y="1062"/>
                </a:lnTo>
                <a:close/>
                <a:moveTo>
                  <a:pt x="2532" y="954"/>
                </a:moveTo>
                <a:lnTo>
                  <a:pt x="2532" y="960"/>
                </a:lnTo>
                <a:lnTo>
                  <a:pt x="2533" y="960"/>
                </a:lnTo>
                <a:lnTo>
                  <a:pt x="2532" y="954"/>
                </a:lnTo>
                <a:close/>
                <a:moveTo>
                  <a:pt x="2460" y="1044"/>
                </a:moveTo>
                <a:lnTo>
                  <a:pt x="2466" y="1044"/>
                </a:lnTo>
                <a:lnTo>
                  <a:pt x="2466" y="1050"/>
                </a:lnTo>
                <a:lnTo>
                  <a:pt x="2460" y="1050"/>
                </a:lnTo>
                <a:lnTo>
                  <a:pt x="2460" y="1044"/>
                </a:lnTo>
                <a:close/>
                <a:moveTo>
                  <a:pt x="2502" y="990"/>
                </a:moveTo>
                <a:lnTo>
                  <a:pt x="2508" y="990"/>
                </a:lnTo>
                <a:lnTo>
                  <a:pt x="2508" y="996"/>
                </a:lnTo>
                <a:lnTo>
                  <a:pt x="2502" y="996"/>
                </a:lnTo>
                <a:lnTo>
                  <a:pt x="2502" y="990"/>
                </a:lnTo>
                <a:close/>
                <a:moveTo>
                  <a:pt x="2466" y="1008"/>
                </a:moveTo>
                <a:lnTo>
                  <a:pt x="2466" y="1014"/>
                </a:lnTo>
                <a:lnTo>
                  <a:pt x="2467" y="1014"/>
                </a:lnTo>
                <a:lnTo>
                  <a:pt x="2466" y="1008"/>
                </a:lnTo>
                <a:close/>
                <a:moveTo>
                  <a:pt x="2466" y="1032"/>
                </a:moveTo>
                <a:lnTo>
                  <a:pt x="2472" y="1032"/>
                </a:lnTo>
                <a:lnTo>
                  <a:pt x="2466" y="1032"/>
                </a:lnTo>
                <a:close/>
                <a:moveTo>
                  <a:pt x="2472" y="1026"/>
                </a:moveTo>
                <a:lnTo>
                  <a:pt x="2472" y="1032"/>
                </a:lnTo>
                <a:lnTo>
                  <a:pt x="2473" y="1032"/>
                </a:lnTo>
                <a:lnTo>
                  <a:pt x="2472" y="1026"/>
                </a:lnTo>
                <a:close/>
                <a:moveTo>
                  <a:pt x="2460" y="990"/>
                </a:moveTo>
                <a:lnTo>
                  <a:pt x="2460" y="996"/>
                </a:lnTo>
                <a:lnTo>
                  <a:pt x="2461" y="996"/>
                </a:lnTo>
                <a:lnTo>
                  <a:pt x="2460" y="990"/>
                </a:lnTo>
                <a:close/>
                <a:moveTo>
                  <a:pt x="2412" y="1086"/>
                </a:moveTo>
                <a:lnTo>
                  <a:pt x="2418" y="1086"/>
                </a:lnTo>
                <a:lnTo>
                  <a:pt x="2412" y="1086"/>
                </a:lnTo>
                <a:close/>
                <a:moveTo>
                  <a:pt x="2454" y="1050"/>
                </a:moveTo>
                <a:lnTo>
                  <a:pt x="2460" y="1050"/>
                </a:lnTo>
                <a:lnTo>
                  <a:pt x="2460" y="1056"/>
                </a:lnTo>
                <a:lnTo>
                  <a:pt x="2454" y="1056"/>
                </a:lnTo>
                <a:lnTo>
                  <a:pt x="2454" y="1050"/>
                </a:lnTo>
                <a:close/>
                <a:moveTo>
                  <a:pt x="2466" y="1008"/>
                </a:moveTo>
                <a:lnTo>
                  <a:pt x="2466" y="1014"/>
                </a:lnTo>
                <a:lnTo>
                  <a:pt x="2467" y="1014"/>
                </a:lnTo>
                <a:lnTo>
                  <a:pt x="2466" y="1008"/>
                </a:lnTo>
                <a:close/>
                <a:moveTo>
                  <a:pt x="2556" y="876"/>
                </a:moveTo>
                <a:lnTo>
                  <a:pt x="2556" y="882"/>
                </a:lnTo>
                <a:lnTo>
                  <a:pt x="2557" y="882"/>
                </a:lnTo>
                <a:lnTo>
                  <a:pt x="2556" y="876"/>
                </a:lnTo>
                <a:close/>
                <a:moveTo>
                  <a:pt x="2418" y="1080"/>
                </a:moveTo>
                <a:lnTo>
                  <a:pt x="2418" y="1086"/>
                </a:lnTo>
                <a:lnTo>
                  <a:pt x="2419" y="1086"/>
                </a:lnTo>
                <a:lnTo>
                  <a:pt x="2418" y="1080"/>
                </a:lnTo>
                <a:close/>
                <a:moveTo>
                  <a:pt x="2460" y="1002"/>
                </a:moveTo>
                <a:lnTo>
                  <a:pt x="2460" y="1008"/>
                </a:lnTo>
                <a:lnTo>
                  <a:pt x="2461" y="1008"/>
                </a:lnTo>
                <a:lnTo>
                  <a:pt x="2460" y="1002"/>
                </a:lnTo>
                <a:close/>
                <a:moveTo>
                  <a:pt x="2538" y="912"/>
                </a:moveTo>
                <a:lnTo>
                  <a:pt x="2544" y="912"/>
                </a:lnTo>
                <a:lnTo>
                  <a:pt x="2538" y="912"/>
                </a:lnTo>
                <a:close/>
                <a:moveTo>
                  <a:pt x="2496" y="990"/>
                </a:moveTo>
                <a:lnTo>
                  <a:pt x="2502" y="990"/>
                </a:lnTo>
                <a:lnTo>
                  <a:pt x="2496" y="990"/>
                </a:lnTo>
                <a:close/>
                <a:moveTo>
                  <a:pt x="2460" y="996"/>
                </a:moveTo>
                <a:lnTo>
                  <a:pt x="2466" y="996"/>
                </a:lnTo>
                <a:lnTo>
                  <a:pt x="2460" y="996"/>
                </a:lnTo>
                <a:close/>
                <a:moveTo>
                  <a:pt x="2550" y="876"/>
                </a:moveTo>
                <a:lnTo>
                  <a:pt x="2556" y="876"/>
                </a:lnTo>
                <a:lnTo>
                  <a:pt x="2550" y="876"/>
                </a:lnTo>
                <a:close/>
                <a:moveTo>
                  <a:pt x="2460" y="1014"/>
                </a:moveTo>
                <a:lnTo>
                  <a:pt x="2466" y="1014"/>
                </a:lnTo>
                <a:lnTo>
                  <a:pt x="2466" y="1020"/>
                </a:lnTo>
                <a:lnTo>
                  <a:pt x="2460" y="1020"/>
                </a:lnTo>
                <a:lnTo>
                  <a:pt x="2460" y="1014"/>
                </a:lnTo>
                <a:close/>
                <a:moveTo>
                  <a:pt x="2490" y="990"/>
                </a:moveTo>
                <a:lnTo>
                  <a:pt x="2490" y="996"/>
                </a:lnTo>
                <a:lnTo>
                  <a:pt x="2491" y="996"/>
                </a:lnTo>
                <a:lnTo>
                  <a:pt x="2490" y="990"/>
                </a:lnTo>
                <a:close/>
                <a:moveTo>
                  <a:pt x="2490" y="972"/>
                </a:moveTo>
                <a:lnTo>
                  <a:pt x="2490" y="978"/>
                </a:lnTo>
                <a:lnTo>
                  <a:pt x="2491" y="978"/>
                </a:lnTo>
                <a:lnTo>
                  <a:pt x="2490" y="972"/>
                </a:lnTo>
                <a:close/>
                <a:moveTo>
                  <a:pt x="2538" y="996"/>
                </a:moveTo>
                <a:lnTo>
                  <a:pt x="2544" y="996"/>
                </a:lnTo>
                <a:lnTo>
                  <a:pt x="2538" y="996"/>
                </a:lnTo>
                <a:close/>
                <a:moveTo>
                  <a:pt x="2436" y="1068"/>
                </a:moveTo>
                <a:lnTo>
                  <a:pt x="2442" y="1068"/>
                </a:lnTo>
                <a:lnTo>
                  <a:pt x="2436" y="1068"/>
                </a:lnTo>
                <a:close/>
                <a:moveTo>
                  <a:pt x="2466" y="1026"/>
                </a:moveTo>
                <a:lnTo>
                  <a:pt x="2466" y="1032"/>
                </a:lnTo>
                <a:lnTo>
                  <a:pt x="2467" y="1032"/>
                </a:lnTo>
                <a:lnTo>
                  <a:pt x="2466" y="1026"/>
                </a:lnTo>
                <a:close/>
                <a:moveTo>
                  <a:pt x="2490" y="990"/>
                </a:moveTo>
                <a:lnTo>
                  <a:pt x="2490" y="996"/>
                </a:lnTo>
                <a:lnTo>
                  <a:pt x="2491" y="996"/>
                </a:lnTo>
                <a:lnTo>
                  <a:pt x="2490" y="990"/>
                </a:lnTo>
                <a:close/>
                <a:moveTo>
                  <a:pt x="2490" y="990"/>
                </a:moveTo>
                <a:lnTo>
                  <a:pt x="2490" y="996"/>
                </a:lnTo>
                <a:lnTo>
                  <a:pt x="2491" y="996"/>
                </a:lnTo>
                <a:lnTo>
                  <a:pt x="2490" y="990"/>
                </a:lnTo>
                <a:close/>
                <a:moveTo>
                  <a:pt x="2454" y="1008"/>
                </a:moveTo>
                <a:lnTo>
                  <a:pt x="2460" y="1008"/>
                </a:lnTo>
                <a:lnTo>
                  <a:pt x="2454" y="1008"/>
                </a:lnTo>
                <a:close/>
                <a:moveTo>
                  <a:pt x="2466" y="1032"/>
                </a:moveTo>
                <a:lnTo>
                  <a:pt x="2466" y="1038"/>
                </a:lnTo>
                <a:lnTo>
                  <a:pt x="2467" y="1038"/>
                </a:lnTo>
                <a:lnTo>
                  <a:pt x="2466" y="1032"/>
                </a:lnTo>
                <a:close/>
                <a:moveTo>
                  <a:pt x="2484" y="990"/>
                </a:moveTo>
                <a:lnTo>
                  <a:pt x="2484" y="996"/>
                </a:lnTo>
                <a:lnTo>
                  <a:pt x="2485" y="996"/>
                </a:lnTo>
                <a:lnTo>
                  <a:pt x="2484" y="990"/>
                </a:lnTo>
                <a:close/>
                <a:moveTo>
                  <a:pt x="2406" y="1086"/>
                </a:moveTo>
                <a:lnTo>
                  <a:pt x="2412" y="1086"/>
                </a:lnTo>
                <a:lnTo>
                  <a:pt x="2406" y="1086"/>
                </a:lnTo>
                <a:close/>
                <a:moveTo>
                  <a:pt x="2472" y="1068"/>
                </a:moveTo>
                <a:lnTo>
                  <a:pt x="2478" y="1068"/>
                </a:lnTo>
                <a:lnTo>
                  <a:pt x="2478" y="1074"/>
                </a:lnTo>
                <a:lnTo>
                  <a:pt x="2472" y="1074"/>
                </a:lnTo>
                <a:lnTo>
                  <a:pt x="2472" y="1068"/>
                </a:lnTo>
                <a:close/>
                <a:moveTo>
                  <a:pt x="2460" y="1038"/>
                </a:moveTo>
                <a:lnTo>
                  <a:pt x="2466" y="1038"/>
                </a:lnTo>
                <a:lnTo>
                  <a:pt x="2460" y="1038"/>
                </a:lnTo>
                <a:close/>
                <a:moveTo>
                  <a:pt x="2424" y="1080"/>
                </a:moveTo>
                <a:lnTo>
                  <a:pt x="2430" y="1080"/>
                </a:lnTo>
                <a:lnTo>
                  <a:pt x="2424" y="1080"/>
                </a:lnTo>
                <a:close/>
                <a:moveTo>
                  <a:pt x="2460" y="1002"/>
                </a:moveTo>
                <a:lnTo>
                  <a:pt x="2466" y="1002"/>
                </a:lnTo>
                <a:lnTo>
                  <a:pt x="2460" y="1002"/>
                </a:lnTo>
                <a:close/>
                <a:moveTo>
                  <a:pt x="2484" y="996"/>
                </a:moveTo>
                <a:lnTo>
                  <a:pt x="2490" y="996"/>
                </a:lnTo>
                <a:lnTo>
                  <a:pt x="2484" y="996"/>
                </a:lnTo>
                <a:close/>
                <a:moveTo>
                  <a:pt x="2460" y="1002"/>
                </a:moveTo>
                <a:lnTo>
                  <a:pt x="2460" y="1008"/>
                </a:lnTo>
                <a:lnTo>
                  <a:pt x="2461" y="1008"/>
                </a:lnTo>
                <a:lnTo>
                  <a:pt x="2460" y="1002"/>
                </a:lnTo>
                <a:close/>
                <a:moveTo>
                  <a:pt x="2454" y="1008"/>
                </a:moveTo>
                <a:lnTo>
                  <a:pt x="2460" y="1008"/>
                </a:lnTo>
                <a:lnTo>
                  <a:pt x="2454" y="1008"/>
                </a:lnTo>
                <a:close/>
                <a:moveTo>
                  <a:pt x="2490" y="990"/>
                </a:moveTo>
                <a:lnTo>
                  <a:pt x="2490" y="996"/>
                </a:lnTo>
                <a:lnTo>
                  <a:pt x="2491" y="996"/>
                </a:lnTo>
                <a:lnTo>
                  <a:pt x="2490" y="990"/>
                </a:lnTo>
                <a:close/>
                <a:moveTo>
                  <a:pt x="2466" y="1008"/>
                </a:moveTo>
                <a:lnTo>
                  <a:pt x="2472" y="1008"/>
                </a:lnTo>
                <a:lnTo>
                  <a:pt x="2466" y="1008"/>
                </a:lnTo>
                <a:close/>
                <a:moveTo>
                  <a:pt x="2478" y="996"/>
                </a:moveTo>
                <a:lnTo>
                  <a:pt x="2484" y="996"/>
                </a:lnTo>
                <a:lnTo>
                  <a:pt x="2478" y="996"/>
                </a:lnTo>
                <a:close/>
                <a:moveTo>
                  <a:pt x="2466" y="1008"/>
                </a:moveTo>
                <a:lnTo>
                  <a:pt x="2472" y="1008"/>
                </a:lnTo>
                <a:lnTo>
                  <a:pt x="2466" y="1008"/>
                </a:lnTo>
                <a:close/>
                <a:moveTo>
                  <a:pt x="2466" y="996"/>
                </a:moveTo>
                <a:lnTo>
                  <a:pt x="2466" y="1002"/>
                </a:lnTo>
                <a:lnTo>
                  <a:pt x="2467" y="1002"/>
                </a:lnTo>
                <a:lnTo>
                  <a:pt x="2466" y="996"/>
                </a:lnTo>
                <a:close/>
                <a:moveTo>
                  <a:pt x="2562" y="1056"/>
                </a:moveTo>
                <a:lnTo>
                  <a:pt x="2562" y="1062"/>
                </a:lnTo>
                <a:lnTo>
                  <a:pt x="2563" y="1062"/>
                </a:lnTo>
                <a:lnTo>
                  <a:pt x="2562" y="1056"/>
                </a:lnTo>
                <a:close/>
                <a:moveTo>
                  <a:pt x="2496" y="990"/>
                </a:moveTo>
                <a:lnTo>
                  <a:pt x="2502" y="990"/>
                </a:lnTo>
                <a:lnTo>
                  <a:pt x="2496" y="990"/>
                </a:lnTo>
                <a:close/>
                <a:moveTo>
                  <a:pt x="2550" y="1026"/>
                </a:moveTo>
                <a:lnTo>
                  <a:pt x="2550" y="1032"/>
                </a:lnTo>
                <a:lnTo>
                  <a:pt x="2551" y="1032"/>
                </a:lnTo>
                <a:lnTo>
                  <a:pt x="2550" y="1026"/>
                </a:lnTo>
                <a:close/>
                <a:moveTo>
                  <a:pt x="2454" y="1044"/>
                </a:moveTo>
                <a:lnTo>
                  <a:pt x="2460" y="1044"/>
                </a:lnTo>
                <a:lnTo>
                  <a:pt x="2454" y="1044"/>
                </a:lnTo>
                <a:close/>
                <a:moveTo>
                  <a:pt x="2490" y="990"/>
                </a:moveTo>
                <a:lnTo>
                  <a:pt x="2490" y="996"/>
                </a:lnTo>
                <a:lnTo>
                  <a:pt x="2491" y="996"/>
                </a:lnTo>
                <a:lnTo>
                  <a:pt x="2490" y="990"/>
                </a:lnTo>
                <a:close/>
                <a:moveTo>
                  <a:pt x="2460" y="1002"/>
                </a:moveTo>
                <a:lnTo>
                  <a:pt x="2460" y="1008"/>
                </a:lnTo>
                <a:lnTo>
                  <a:pt x="2461" y="1008"/>
                </a:lnTo>
                <a:lnTo>
                  <a:pt x="2460" y="1002"/>
                </a:lnTo>
                <a:close/>
                <a:moveTo>
                  <a:pt x="1476" y="780"/>
                </a:moveTo>
                <a:lnTo>
                  <a:pt x="1482" y="780"/>
                </a:lnTo>
                <a:lnTo>
                  <a:pt x="1476" y="780"/>
                </a:lnTo>
                <a:close/>
                <a:moveTo>
                  <a:pt x="1464" y="780"/>
                </a:moveTo>
                <a:lnTo>
                  <a:pt x="1470" y="780"/>
                </a:lnTo>
                <a:lnTo>
                  <a:pt x="1464" y="780"/>
                </a:lnTo>
                <a:close/>
                <a:moveTo>
                  <a:pt x="1482" y="774"/>
                </a:moveTo>
                <a:lnTo>
                  <a:pt x="1482" y="780"/>
                </a:lnTo>
                <a:lnTo>
                  <a:pt x="1483" y="780"/>
                </a:lnTo>
                <a:lnTo>
                  <a:pt x="1482" y="774"/>
                </a:lnTo>
                <a:close/>
                <a:moveTo>
                  <a:pt x="2766" y="1680"/>
                </a:moveTo>
                <a:lnTo>
                  <a:pt x="2772" y="1680"/>
                </a:lnTo>
                <a:lnTo>
                  <a:pt x="2772" y="1674"/>
                </a:lnTo>
                <a:lnTo>
                  <a:pt x="2778" y="1674"/>
                </a:lnTo>
                <a:lnTo>
                  <a:pt x="2784" y="1674"/>
                </a:lnTo>
                <a:lnTo>
                  <a:pt x="2784" y="1668"/>
                </a:lnTo>
                <a:lnTo>
                  <a:pt x="2790" y="1668"/>
                </a:lnTo>
                <a:lnTo>
                  <a:pt x="2784" y="1668"/>
                </a:lnTo>
                <a:lnTo>
                  <a:pt x="2790" y="1668"/>
                </a:lnTo>
                <a:lnTo>
                  <a:pt x="2790" y="1662"/>
                </a:lnTo>
                <a:lnTo>
                  <a:pt x="2796" y="1662"/>
                </a:lnTo>
                <a:lnTo>
                  <a:pt x="2796" y="1656"/>
                </a:lnTo>
                <a:lnTo>
                  <a:pt x="2796" y="1662"/>
                </a:lnTo>
                <a:lnTo>
                  <a:pt x="2796" y="1656"/>
                </a:lnTo>
                <a:lnTo>
                  <a:pt x="2796" y="1650"/>
                </a:lnTo>
                <a:lnTo>
                  <a:pt x="2802" y="1650"/>
                </a:lnTo>
                <a:lnTo>
                  <a:pt x="2802" y="1644"/>
                </a:lnTo>
                <a:lnTo>
                  <a:pt x="2802" y="1638"/>
                </a:lnTo>
                <a:lnTo>
                  <a:pt x="2802" y="1644"/>
                </a:lnTo>
                <a:lnTo>
                  <a:pt x="2802" y="1638"/>
                </a:lnTo>
                <a:lnTo>
                  <a:pt x="2808" y="1638"/>
                </a:lnTo>
                <a:lnTo>
                  <a:pt x="2802" y="1638"/>
                </a:lnTo>
                <a:lnTo>
                  <a:pt x="2808" y="1638"/>
                </a:lnTo>
                <a:lnTo>
                  <a:pt x="2802" y="1638"/>
                </a:lnTo>
                <a:lnTo>
                  <a:pt x="2808" y="1638"/>
                </a:lnTo>
                <a:lnTo>
                  <a:pt x="2808" y="1644"/>
                </a:lnTo>
                <a:lnTo>
                  <a:pt x="2808" y="1650"/>
                </a:lnTo>
                <a:lnTo>
                  <a:pt x="2808" y="1644"/>
                </a:lnTo>
                <a:lnTo>
                  <a:pt x="2814" y="1644"/>
                </a:lnTo>
                <a:lnTo>
                  <a:pt x="2820" y="1644"/>
                </a:lnTo>
                <a:lnTo>
                  <a:pt x="2814" y="1644"/>
                </a:lnTo>
                <a:lnTo>
                  <a:pt x="2820" y="1644"/>
                </a:lnTo>
                <a:lnTo>
                  <a:pt x="2814" y="1644"/>
                </a:lnTo>
                <a:lnTo>
                  <a:pt x="2820" y="1644"/>
                </a:lnTo>
                <a:lnTo>
                  <a:pt x="2814" y="1644"/>
                </a:lnTo>
                <a:lnTo>
                  <a:pt x="2820" y="1644"/>
                </a:lnTo>
                <a:lnTo>
                  <a:pt x="2814" y="1644"/>
                </a:lnTo>
                <a:lnTo>
                  <a:pt x="2820" y="1644"/>
                </a:lnTo>
                <a:lnTo>
                  <a:pt x="2814" y="1644"/>
                </a:lnTo>
                <a:lnTo>
                  <a:pt x="2820" y="1644"/>
                </a:lnTo>
                <a:lnTo>
                  <a:pt x="2814" y="1644"/>
                </a:lnTo>
                <a:lnTo>
                  <a:pt x="2820" y="1644"/>
                </a:lnTo>
                <a:lnTo>
                  <a:pt x="2820" y="1650"/>
                </a:lnTo>
                <a:lnTo>
                  <a:pt x="2820" y="1644"/>
                </a:lnTo>
                <a:lnTo>
                  <a:pt x="2820" y="1650"/>
                </a:lnTo>
                <a:lnTo>
                  <a:pt x="2820" y="1644"/>
                </a:lnTo>
                <a:lnTo>
                  <a:pt x="2820" y="1650"/>
                </a:lnTo>
                <a:lnTo>
                  <a:pt x="2814" y="1650"/>
                </a:lnTo>
                <a:lnTo>
                  <a:pt x="2820" y="1650"/>
                </a:lnTo>
                <a:lnTo>
                  <a:pt x="2814" y="1650"/>
                </a:lnTo>
                <a:lnTo>
                  <a:pt x="2820" y="1650"/>
                </a:lnTo>
                <a:lnTo>
                  <a:pt x="2814" y="1650"/>
                </a:lnTo>
                <a:lnTo>
                  <a:pt x="2820" y="1650"/>
                </a:lnTo>
                <a:lnTo>
                  <a:pt x="2820" y="1656"/>
                </a:lnTo>
                <a:lnTo>
                  <a:pt x="2814" y="1656"/>
                </a:lnTo>
                <a:lnTo>
                  <a:pt x="2814" y="1662"/>
                </a:lnTo>
                <a:lnTo>
                  <a:pt x="2808" y="1662"/>
                </a:lnTo>
                <a:lnTo>
                  <a:pt x="2808" y="1668"/>
                </a:lnTo>
                <a:lnTo>
                  <a:pt x="2808" y="1674"/>
                </a:lnTo>
                <a:lnTo>
                  <a:pt x="2808" y="1668"/>
                </a:lnTo>
                <a:lnTo>
                  <a:pt x="2808" y="1674"/>
                </a:lnTo>
                <a:lnTo>
                  <a:pt x="2802" y="1674"/>
                </a:lnTo>
                <a:lnTo>
                  <a:pt x="2796" y="1674"/>
                </a:lnTo>
                <a:lnTo>
                  <a:pt x="2796" y="1680"/>
                </a:lnTo>
                <a:lnTo>
                  <a:pt x="2796" y="1686"/>
                </a:lnTo>
                <a:lnTo>
                  <a:pt x="2790" y="1686"/>
                </a:lnTo>
                <a:lnTo>
                  <a:pt x="2790" y="1692"/>
                </a:lnTo>
                <a:lnTo>
                  <a:pt x="2790" y="1698"/>
                </a:lnTo>
                <a:lnTo>
                  <a:pt x="2784" y="1698"/>
                </a:lnTo>
                <a:lnTo>
                  <a:pt x="2784" y="1704"/>
                </a:lnTo>
                <a:lnTo>
                  <a:pt x="2778" y="1704"/>
                </a:lnTo>
                <a:lnTo>
                  <a:pt x="2772" y="1704"/>
                </a:lnTo>
                <a:lnTo>
                  <a:pt x="2766" y="1704"/>
                </a:lnTo>
                <a:lnTo>
                  <a:pt x="2766" y="1698"/>
                </a:lnTo>
                <a:lnTo>
                  <a:pt x="2766" y="1704"/>
                </a:lnTo>
                <a:lnTo>
                  <a:pt x="2760" y="1704"/>
                </a:lnTo>
                <a:lnTo>
                  <a:pt x="2760" y="1698"/>
                </a:lnTo>
                <a:lnTo>
                  <a:pt x="2760" y="1704"/>
                </a:lnTo>
                <a:lnTo>
                  <a:pt x="2760" y="1698"/>
                </a:lnTo>
                <a:lnTo>
                  <a:pt x="2760" y="1704"/>
                </a:lnTo>
                <a:lnTo>
                  <a:pt x="2760" y="1698"/>
                </a:lnTo>
                <a:lnTo>
                  <a:pt x="2754" y="1698"/>
                </a:lnTo>
                <a:lnTo>
                  <a:pt x="2760" y="1698"/>
                </a:lnTo>
                <a:lnTo>
                  <a:pt x="2754" y="1698"/>
                </a:lnTo>
                <a:lnTo>
                  <a:pt x="2760" y="1698"/>
                </a:lnTo>
                <a:lnTo>
                  <a:pt x="2754" y="1698"/>
                </a:lnTo>
                <a:lnTo>
                  <a:pt x="2760" y="1698"/>
                </a:lnTo>
                <a:lnTo>
                  <a:pt x="2754" y="1698"/>
                </a:lnTo>
                <a:lnTo>
                  <a:pt x="2760" y="1698"/>
                </a:lnTo>
                <a:lnTo>
                  <a:pt x="2760" y="1692"/>
                </a:lnTo>
                <a:lnTo>
                  <a:pt x="2760" y="1686"/>
                </a:lnTo>
                <a:lnTo>
                  <a:pt x="2760" y="1692"/>
                </a:lnTo>
                <a:lnTo>
                  <a:pt x="2760" y="1686"/>
                </a:lnTo>
                <a:lnTo>
                  <a:pt x="2766" y="1686"/>
                </a:lnTo>
                <a:lnTo>
                  <a:pt x="2766" y="1680"/>
                </a:lnTo>
                <a:lnTo>
                  <a:pt x="2772" y="1680"/>
                </a:lnTo>
                <a:lnTo>
                  <a:pt x="2766" y="1680"/>
                </a:lnTo>
                <a:close/>
                <a:moveTo>
                  <a:pt x="18" y="1674"/>
                </a:moveTo>
                <a:lnTo>
                  <a:pt x="24" y="1674"/>
                </a:lnTo>
                <a:lnTo>
                  <a:pt x="24" y="1680"/>
                </a:lnTo>
                <a:lnTo>
                  <a:pt x="18" y="1680"/>
                </a:lnTo>
                <a:lnTo>
                  <a:pt x="18" y="1674"/>
                </a:lnTo>
                <a:close/>
                <a:moveTo>
                  <a:pt x="2754" y="1752"/>
                </a:moveTo>
                <a:lnTo>
                  <a:pt x="2754" y="1758"/>
                </a:lnTo>
                <a:lnTo>
                  <a:pt x="2755" y="1758"/>
                </a:lnTo>
                <a:lnTo>
                  <a:pt x="2754" y="1752"/>
                </a:lnTo>
                <a:close/>
                <a:moveTo>
                  <a:pt x="2850" y="1620"/>
                </a:moveTo>
                <a:lnTo>
                  <a:pt x="2850" y="1626"/>
                </a:lnTo>
                <a:lnTo>
                  <a:pt x="2844" y="1626"/>
                </a:lnTo>
                <a:lnTo>
                  <a:pt x="2850" y="1626"/>
                </a:lnTo>
                <a:lnTo>
                  <a:pt x="2844" y="1626"/>
                </a:lnTo>
                <a:lnTo>
                  <a:pt x="2850" y="1626"/>
                </a:lnTo>
                <a:lnTo>
                  <a:pt x="2844" y="1626"/>
                </a:lnTo>
                <a:lnTo>
                  <a:pt x="2838" y="1626"/>
                </a:lnTo>
                <a:lnTo>
                  <a:pt x="2838" y="1632"/>
                </a:lnTo>
                <a:lnTo>
                  <a:pt x="2838" y="1638"/>
                </a:lnTo>
                <a:lnTo>
                  <a:pt x="2832" y="1638"/>
                </a:lnTo>
                <a:lnTo>
                  <a:pt x="2832" y="1644"/>
                </a:lnTo>
                <a:lnTo>
                  <a:pt x="2832" y="1650"/>
                </a:lnTo>
                <a:lnTo>
                  <a:pt x="2826" y="1650"/>
                </a:lnTo>
                <a:lnTo>
                  <a:pt x="2820" y="1650"/>
                </a:lnTo>
                <a:lnTo>
                  <a:pt x="2826" y="1650"/>
                </a:lnTo>
                <a:lnTo>
                  <a:pt x="2826" y="1644"/>
                </a:lnTo>
                <a:lnTo>
                  <a:pt x="2820" y="1644"/>
                </a:lnTo>
                <a:lnTo>
                  <a:pt x="2820" y="1650"/>
                </a:lnTo>
                <a:lnTo>
                  <a:pt x="2820" y="1644"/>
                </a:lnTo>
                <a:lnTo>
                  <a:pt x="2826" y="1644"/>
                </a:lnTo>
                <a:lnTo>
                  <a:pt x="2820" y="1644"/>
                </a:lnTo>
                <a:lnTo>
                  <a:pt x="2826" y="1644"/>
                </a:lnTo>
                <a:lnTo>
                  <a:pt x="2820" y="1644"/>
                </a:lnTo>
                <a:lnTo>
                  <a:pt x="2826" y="1644"/>
                </a:lnTo>
                <a:lnTo>
                  <a:pt x="2826" y="1638"/>
                </a:lnTo>
                <a:lnTo>
                  <a:pt x="2826" y="1632"/>
                </a:lnTo>
                <a:lnTo>
                  <a:pt x="2820" y="1632"/>
                </a:lnTo>
                <a:lnTo>
                  <a:pt x="2820" y="1626"/>
                </a:lnTo>
                <a:lnTo>
                  <a:pt x="2814" y="1626"/>
                </a:lnTo>
                <a:lnTo>
                  <a:pt x="2820" y="1626"/>
                </a:lnTo>
                <a:lnTo>
                  <a:pt x="2820" y="1620"/>
                </a:lnTo>
                <a:lnTo>
                  <a:pt x="2820" y="1614"/>
                </a:lnTo>
                <a:lnTo>
                  <a:pt x="2826" y="1614"/>
                </a:lnTo>
                <a:lnTo>
                  <a:pt x="2820" y="1614"/>
                </a:lnTo>
                <a:lnTo>
                  <a:pt x="2826" y="1614"/>
                </a:lnTo>
                <a:lnTo>
                  <a:pt x="2820" y="1614"/>
                </a:lnTo>
                <a:lnTo>
                  <a:pt x="2820" y="1608"/>
                </a:lnTo>
                <a:lnTo>
                  <a:pt x="2826" y="1608"/>
                </a:lnTo>
                <a:lnTo>
                  <a:pt x="2820" y="1608"/>
                </a:lnTo>
                <a:lnTo>
                  <a:pt x="2820" y="1602"/>
                </a:lnTo>
                <a:lnTo>
                  <a:pt x="2826" y="1602"/>
                </a:lnTo>
                <a:lnTo>
                  <a:pt x="2820" y="1602"/>
                </a:lnTo>
                <a:lnTo>
                  <a:pt x="2826" y="1602"/>
                </a:lnTo>
                <a:lnTo>
                  <a:pt x="2820" y="1602"/>
                </a:lnTo>
                <a:lnTo>
                  <a:pt x="2826" y="1602"/>
                </a:lnTo>
                <a:lnTo>
                  <a:pt x="2820" y="1602"/>
                </a:lnTo>
                <a:lnTo>
                  <a:pt x="2820" y="1596"/>
                </a:lnTo>
                <a:lnTo>
                  <a:pt x="2814" y="1596"/>
                </a:lnTo>
                <a:lnTo>
                  <a:pt x="2814" y="1590"/>
                </a:lnTo>
                <a:lnTo>
                  <a:pt x="2814" y="1596"/>
                </a:lnTo>
                <a:lnTo>
                  <a:pt x="2820" y="1596"/>
                </a:lnTo>
                <a:lnTo>
                  <a:pt x="2814" y="1596"/>
                </a:lnTo>
                <a:lnTo>
                  <a:pt x="2820" y="1596"/>
                </a:lnTo>
                <a:lnTo>
                  <a:pt x="2814" y="1596"/>
                </a:lnTo>
                <a:lnTo>
                  <a:pt x="2820" y="1596"/>
                </a:lnTo>
                <a:lnTo>
                  <a:pt x="2814" y="1596"/>
                </a:lnTo>
                <a:lnTo>
                  <a:pt x="2814" y="1590"/>
                </a:lnTo>
                <a:lnTo>
                  <a:pt x="2814" y="1584"/>
                </a:lnTo>
                <a:lnTo>
                  <a:pt x="2814" y="1590"/>
                </a:lnTo>
                <a:lnTo>
                  <a:pt x="2814" y="1584"/>
                </a:lnTo>
                <a:lnTo>
                  <a:pt x="2814" y="1590"/>
                </a:lnTo>
                <a:lnTo>
                  <a:pt x="2814" y="1584"/>
                </a:lnTo>
                <a:lnTo>
                  <a:pt x="2814" y="1590"/>
                </a:lnTo>
                <a:lnTo>
                  <a:pt x="2814" y="1584"/>
                </a:lnTo>
                <a:lnTo>
                  <a:pt x="2814" y="1590"/>
                </a:lnTo>
                <a:lnTo>
                  <a:pt x="2808" y="1590"/>
                </a:lnTo>
                <a:lnTo>
                  <a:pt x="2808" y="1584"/>
                </a:lnTo>
                <a:lnTo>
                  <a:pt x="2808" y="1578"/>
                </a:lnTo>
                <a:lnTo>
                  <a:pt x="2808" y="1584"/>
                </a:lnTo>
                <a:lnTo>
                  <a:pt x="2808" y="1578"/>
                </a:lnTo>
                <a:lnTo>
                  <a:pt x="2808" y="1584"/>
                </a:lnTo>
                <a:lnTo>
                  <a:pt x="2814" y="1584"/>
                </a:lnTo>
                <a:lnTo>
                  <a:pt x="2814" y="1578"/>
                </a:lnTo>
                <a:lnTo>
                  <a:pt x="2814" y="1584"/>
                </a:lnTo>
                <a:lnTo>
                  <a:pt x="2814" y="1578"/>
                </a:lnTo>
                <a:lnTo>
                  <a:pt x="2814" y="1584"/>
                </a:lnTo>
                <a:lnTo>
                  <a:pt x="2820" y="1584"/>
                </a:lnTo>
                <a:lnTo>
                  <a:pt x="2814" y="1584"/>
                </a:lnTo>
                <a:lnTo>
                  <a:pt x="2820" y="1584"/>
                </a:lnTo>
                <a:lnTo>
                  <a:pt x="2814" y="1584"/>
                </a:lnTo>
                <a:lnTo>
                  <a:pt x="2820" y="1584"/>
                </a:lnTo>
                <a:lnTo>
                  <a:pt x="2820" y="1590"/>
                </a:lnTo>
                <a:lnTo>
                  <a:pt x="2820" y="1584"/>
                </a:lnTo>
                <a:lnTo>
                  <a:pt x="2820" y="1590"/>
                </a:lnTo>
                <a:lnTo>
                  <a:pt x="2820" y="1596"/>
                </a:lnTo>
                <a:lnTo>
                  <a:pt x="2826" y="1596"/>
                </a:lnTo>
                <a:lnTo>
                  <a:pt x="2820" y="1596"/>
                </a:lnTo>
                <a:lnTo>
                  <a:pt x="2820" y="1602"/>
                </a:lnTo>
                <a:lnTo>
                  <a:pt x="2820" y="1596"/>
                </a:lnTo>
                <a:lnTo>
                  <a:pt x="2820" y="1602"/>
                </a:lnTo>
                <a:lnTo>
                  <a:pt x="2826" y="1602"/>
                </a:lnTo>
                <a:lnTo>
                  <a:pt x="2820" y="1602"/>
                </a:lnTo>
                <a:lnTo>
                  <a:pt x="2826" y="1602"/>
                </a:lnTo>
                <a:lnTo>
                  <a:pt x="2820" y="1602"/>
                </a:lnTo>
                <a:lnTo>
                  <a:pt x="2826" y="1602"/>
                </a:lnTo>
                <a:lnTo>
                  <a:pt x="2820" y="1602"/>
                </a:lnTo>
                <a:lnTo>
                  <a:pt x="2826" y="1602"/>
                </a:lnTo>
                <a:lnTo>
                  <a:pt x="2820" y="1602"/>
                </a:lnTo>
                <a:lnTo>
                  <a:pt x="2826" y="1602"/>
                </a:lnTo>
                <a:lnTo>
                  <a:pt x="2820" y="1602"/>
                </a:lnTo>
                <a:lnTo>
                  <a:pt x="2826" y="1602"/>
                </a:lnTo>
                <a:lnTo>
                  <a:pt x="2832" y="1602"/>
                </a:lnTo>
                <a:lnTo>
                  <a:pt x="2832" y="1608"/>
                </a:lnTo>
                <a:lnTo>
                  <a:pt x="2826" y="1608"/>
                </a:lnTo>
                <a:lnTo>
                  <a:pt x="2832" y="1608"/>
                </a:lnTo>
                <a:lnTo>
                  <a:pt x="2832" y="1602"/>
                </a:lnTo>
                <a:lnTo>
                  <a:pt x="2826" y="1602"/>
                </a:lnTo>
                <a:lnTo>
                  <a:pt x="2826" y="1596"/>
                </a:lnTo>
                <a:lnTo>
                  <a:pt x="2826" y="1602"/>
                </a:lnTo>
                <a:lnTo>
                  <a:pt x="2832" y="1602"/>
                </a:lnTo>
                <a:lnTo>
                  <a:pt x="2826" y="1602"/>
                </a:lnTo>
                <a:lnTo>
                  <a:pt x="2832" y="1602"/>
                </a:lnTo>
                <a:lnTo>
                  <a:pt x="2826" y="1602"/>
                </a:lnTo>
                <a:lnTo>
                  <a:pt x="2832" y="1602"/>
                </a:lnTo>
                <a:lnTo>
                  <a:pt x="2826" y="1602"/>
                </a:lnTo>
                <a:lnTo>
                  <a:pt x="2832" y="1602"/>
                </a:lnTo>
                <a:lnTo>
                  <a:pt x="2832" y="1608"/>
                </a:lnTo>
                <a:lnTo>
                  <a:pt x="2838" y="1608"/>
                </a:lnTo>
                <a:lnTo>
                  <a:pt x="2838" y="1614"/>
                </a:lnTo>
                <a:lnTo>
                  <a:pt x="2844" y="1614"/>
                </a:lnTo>
                <a:lnTo>
                  <a:pt x="2838" y="1614"/>
                </a:lnTo>
                <a:lnTo>
                  <a:pt x="2844" y="1614"/>
                </a:lnTo>
                <a:lnTo>
                  <a:pt x="2844" y="1608"/>
                </a:lnTo>
                <a:lnTo>
                  <a:pt x="2850" y="1608"/>
                </a:lnTo>
                <a:lnTo>
                  <a:pt x="2850" y="1614"/>
                </a:lnTo>
                <a:lnTo>
                  <a:pt x="2850" y="1620"/>
                </a:lnTo>
                <a:close/>
                <a:moveTo>
                  <a:pt x="2844" y="1626"/>
                </a:moveTo>
                <a:lnTo>
                  <a:pt x="2850" y="1626"/>
                </a:lnTo>
                <a:lnTo>
                  <a:pt x="2844" y="1626"/>
                </a:lnTo>
                <a:close/>
                <a:moveTo>
                  <a:pt x="2754" y="1692"/>
                </a:moveTo>
                <a:lnTo>
                  <a:pt x="2760" y="1692"/>
                </a:lnTo>
                <a:lnTo>
                  <a:pt x="2760" y="1698"/>
                </a:lnTo>
                <a:lnTo>
                  <a:pt x="2754" y="1698"/>
                </a:lnTo>
                <a:lnTo>
                  <a:pt x="2754" y="1692"/>
                </a:lnTo>
                <a:close/>
                <a:moveTo>
                  <a:pt x="2838" y="1614"/>
                </a:moveTo>
                <a:lnTo>
                  <a:pt x="2844" y="1614"/>
                </a:lnTo>
                <a:lnTo>
                  <a:pt x="2838" y="1614"/>
                </a:lnTo>
                <a:close/>
                <a:moveTo>
                  <a:pt x="2754" y="1698"/>
                </a:moveTo>
                <a:lnTo>
                  <a:pt x="2760" y="1698"/>
                </a:lnTo>
                <a:lnTo>
                  <a:pt x="2754" y="1698"/>
                </a:lnTo>
                <a:close/>
                <a:moveTo>
                  <a:pt x="2754" y="1722"/>
                </a:moveTo>
                <a:lnTo>
                  <a:pt x="2760" y="1722"/>
                </a:lnTo>
                <a:lnTo>
                  <a:pt x="2754" y="1722"/>
                </a:lnTo>
                <a:close/>
                <a:moveTo>
                  <a:pt x="2754" y="1698"/>
                </a:moveTo>
                <a:lnTo>
                  <a:pt x="2760" y="1698"/>
                </a:lnTo>
                <a:lnTo>
                  <a:pt x="2754" y="1698"/>
                </a:lnTo>
                <a:close/>
                <a:moveTo>
                  <a:pt x="2832" y="1596"/>
                </a:moveTo>
                <a:lnTo>
                  <a:pt x="2832" y="1602"/>
                </a:lnTo>
                <a:lnTo>
                  <a:pt x="2833" y="1602"/>
                </a:lnTo>
                <a:lnTo>
                  <a:pt x="2832" y="1596"/>
                </a:lnTo>
                <a:close/>
                <a:moveTo>
                  <a:pt x="2760" y="1686"/>
                </a:moveTo>
                <a:lnTo>
                  <a:pt x="2760" y="1692"/>
                </a:lnTo>
                <a:lnTo>
                  <a:pt x="2761" y="1692"/>
                </a:lnTo>
                <a:lnTo>
                  <a:pt x="2760" y="1686"/>
                </a:lnTo>
                <a:close/>
                <a:moveTo>
                  <a:pt x="2826" y="1590"/>
                </a:moveTo>
                <a:lnTo>
                  <a:pt x="2826" y="1596"/>
                </a:lnTo>
                <a:lnTo>
                  <a:pt x="2827" y="1596"/>
                </a:lnTo>
                <a:lnTo>
                  <a:pt x="2826" y="1590"/>
                </a:lnTo>
                <a:close/>
                <a:moveTo>
                  <a:pt x="2766" y="1710"/>
                </a:moveTo>
                <a:lnTo>
                  <a:pt x="2766" y="1716"/>
                </a:lnTo>
                <a:lnTo>
                  <a:pt x="2767" y="1716"/>
                </a:lnTo>
                <a:lnTo>
                  <a:pt x="2766" y="1710"/>
                </a:lnTo>
                <a:close/>
                <a:moveTo>
                  <a:pt x="2766" y="1704"/>
                </a:moveTo>
                <a:lnTo>
                  <a:pt x="2772" y="1704"/>
                </a:lnTo>
                <a:lnTo>
                  <a:pt x="2772" y="1716"/>
                </a:lnTo>
                <a:lnTo>
                  <a:pt x="2766" y="1716"/>
                </a:lnTo>
                <a:lnTo>
                  <a:pt x="2766" y="1704"/>
                </a:lnTo>
                <a:close/>
                <a:moveTo>
                  <a:pt x="2820" y="1602"/>
                </a:moveTo>
                <a:lnTo>
                  <a:pt x="2826" y="1602"/>
                </a:lnTo>
                <a:lnTo>
                  <a:pt x="2820" y="1602"/>
                </a:lnTo>
                <a:close/>
                <a:moveTo>
                  <a:pt x="2820" y="1596"/>
                </a:moveTo>
                <a:lnTo>
                  <a:pt x="2826" y="1596"/>
                </a:lnTo>
                <a:lnTo>
                  <a:pt x="2820" y="1596"/>
                </a:lnTo>
                <a:close/>
                <a:moveTo>
                  <a:pt x="2766" y="1710"/>
                </a:moveTo>
                <a:lnTo>
                  <a:pt x="2766" y="1716"/>
                </a:lnTo>
                <a:lnTo>
                  <a:pt x="2767" y="1716"/>
                </a:lnTo>
                <a:lnTo>
                  <a:pt x="2766" y="1710"/>
                </a:lnTo>
                <a:close/>
                <a:moveTo>
                  <a:pt x="2814" y="1644"/>
                </a:moveTo>
                <a:lnTo>
                  <a:pt x="2820" y="1644"/>
                </a:lnTo>
                <a:lnTo>
                  <a:pt x="2814" y="1644"/>
                </a:lnTo>
                <a:close/>
                <a:moveTo>
                  <a:pt x="2814" y="1584"/>
                </a:moveTo>
                <a:lnTo>
                  <a:pt x="2820" y="1584"/>
                </a:lnTo>
                <a:lnTo>
                  <a:pt x="2814" y="1584"/>
                </a:lnTo>
                <a:close/>
                <a:moveTo>
                  <a:pt x="2814" y="1638"/>
                </a:moveTo>
                <a:lnTo>
                  <a:pt x="2814" y="1644"/>
                </a:lnTo>
                <a:lnTo>
                  <a:pt x="2815" y="1644"/>
                </a:lnTo>
                <a:lnTo>
                  <a:pt x="2814" y="1638"/>
                </a:lnTo>
                <a:close/>
                <a:moveTo>
                  <a:pt x="2778" y="1776"/>
                </a:moveTo>
                <a:lnTo>
                  <a:pt x="2778" y="1782"/>
                </a:lnTo>
                <a:lnTo>
                  <a:pt x="2779" y="1782"/>
                </a:lnTo>
                <a:lnTo>
                  <a:pt x="2778" y="1776"/>
                </a:lnTo>
                <a:close/>
                <a:moveTo>
                  <a:pt x="2814" y="1638"/>
                </a:moveTo>
                <a:lnTo>
                  <a:pt x="2814" y="1644"/>
                </a:lnTo>
                <a:lnTo>
                  <a:pt x="2815" y="1644"/>
                </a:lnTo>
                <a:lnTo>
                  <a:pt x="2814" y="1638"/>
                </a:lnTo>
                <a:close/>
                <a:moveTo>
                  <a:pt x="1554" y="516"/>
                </a:moveTo>
                <a:lnTo>
                  <a:pt x="1554" y="522"/>
                </a:lnTo>
                <a:lnTo>
                  <a:pt x="1554" y="516"/>
                </a:lnTo>
                <a:lnTo>
                  <a:pt x="1554" y="522"/>
                </a:lnTo>
                <a:lnTo>
                  <a:pt x="1560" y="522"/>
                </a:lnTo>
                <a:lnTo>
                  <a:pt x="1560" y="516"/>
                </a:lnTo>
                <a:lnTo>
                  <a:pt x="1554" y="516"/>
                </a:lnTo>
                <a:lnTo>
                  <a:pt x="1560" y="516"/>
                </a:lnTo>
                <a:lnTo>
                  <a:pt x="1560" y="522"/>
                </a:lnTo>
                <a:lnTo>
                  <a:pt x="1554" y="522"/>
                </a:lnTo>
                <a:lnTo>
                  <a:pt x="1554" y="528"/>
                </a:lnTo>
                <a:lnTo>
                  <a:pt x="1548" y="528"/>
                </a:lnTo>
                <a:lnTo>
                  <a:pt x="1554" y="528"/>
                </a:lnTo>
                <a:lnTo>
                  <a:pt x="1554" y="522"/>
                </a:lnTo>
                <a:lnTo>
                  <a:pt x="1554" y="528"/>
                </a:lnTo>
                <a:lnTo>
                  <a:pt x="1548" y="528"/>
                </a:lnTo>
                <a:lnTo>
                  <a:pt x="1554" y="528"/>
                </a:lnTo>
                <a:lnTo>
                  <a:pt x="1548" y="528"/>
                </a:lnTo>
                <a:lnTo>
                  <a:pt x="1554" y="528"/>
                </a:lnTo>
                <a:lnTo>
                  <a:pt x="1548" y="528"/>
                </a:lnTo>
                <a:lnTo>
                  <a:pt x="1548" y="522"/>
                </a:lnTo>
                <a:lnTo>
                  <a:pt x="1548" y="528"/>
                </a:lnTo>
                <a:lnTo>
                  <a:pt x="1548" y="522"/>
                </a:lnTo>
                <a:lnTo>
                  <a:pt x="1548" y="528"/>
                </a:lnTo>
                <a:lnTo>
                  <a:pt x="1548" y="522"/>
                </a:lnTo>
                <a:lnTo>
                  <a:pt x="1548" y="528"/>
                </a:lnTo>
                <a:lnTo>
                  <a:pt x="1548" y="522"/>
                </a:lnTo>
                <a:lnTo>
                  <a:pt x="1554" y="522"/>
                </a:lnTo>
                <a:lnTo>
                  <a:pt x="1554" y="516"/>
                </a:lnTo>
                <a:close/>
                <a:moveTo>
                  <a:pt x="1566" y="504"/>
                </a:moveTo>
                <a:lnTo>
                  <a:pt x="1572" y="504"/>
                </a:lnTo>
                <a:lnTo>
                  <a:pt x="1566" y="498"/>
                </a:lnTo>
                <a:lnTo>
                  <a:pt x="1572" y="498"/>
                </a:lnTo>
                <a:lnTo>
                  <a:pt x="1572" y="504"/>
                </a:lnTo>
                <a:lnTo>
                  <a:pt x="1572" y="498"/>
                </a:lnTo>
                <a:lnTo>
                  <a:pt x="1572" y="504"/>
                </a:lnTo>
                <a:lnTo>
                  <a:pt x="1572" y="498"/>
                </a:lnTo>
                <a:lnTo>
                  <a:pt x="1572" y="504"/>
                </a:lnTo>
                <a:lnTo>
                  <a:pt x="1572" y="510"/>
                </a:lnTo>
                <a:lnTo>
                  <a:pt x="1572" y="504"/>
                </a:lnTo>
                <a:lnTo>
                  <a:pt x="1572" y="510"/>
                </a:lnTo>
                <a:lnTo>
                  <a:pt x="1572" y="504"/>
                </a:lnTo>
                <a:lnTo>
                  <a:pt x="1572" y="510"/>
                </a:lnTo>
                <a:lnTo>
                  <a:pt x="1566" y="510"/>
                </a:lnTo>
                <a:lnTo>
                  <a:pt x="1566" y="516"/>
                </a:lnTo>
                <a:lnTo>
                  <a:pt x="1566" y="510"/>
                </a:lnTo>
                <a:lnTo>
                  <a:pt x="1566" y="516"/>
                </a:lnTo>
                <a:lnTo>
                  <a:pt x="1566" y="510"/>
                </a:lnTo>
                <a:lnTo>
                  <a:pt x="1566" y="516"/>
                </a:lnTo>
                <a:lnTo>
                  <a:pt x="1566" y="510"/>
                </a:lnTo>
                <a:lnTo>
                  <a:pt x="1566" y="516"/>
                </a:lnTo>
                <a:lnTo>
                  <a:pt x="1566" y="510"/>
                </a:lnTo>
                <a:lnTo>
                  <a:pt x="1560" y="510"/>
                </a:lnTo>
                <a:lnTo>
                  <a:pt x="1566" y="510"/>
                </a:lnTo>
                <a:lnTo>
                  <a:pt x="1560" y="510"/>
                </a:lnTo>
                <a:lnTo>
                  <a:pt x="1566" y="510"/>
                </a:lnTo>
                <a:lnTo>
                  <a:pt x="1560" y="510"/>
                </a:lnTo>
                <a:lnTo>
                  <a:pt x="1566" y="510"/>
                </a:lnTo>
                <a:lnTo>
                  <a:pt x="1560" y="510"/>
                </a:lnTo>
                <a:lnTo>
                  <a:pt x="1566" y="510"/>
                </a:lnTo>
                <a:lnTo>
                  <a:pt x="1566" y="504"/>
                </a:lnTo>
                <a:lnTo>
                  <a:pt x="1566" y="510"/>
                </a:lnTo>
                <a:lnTo>
                  <a:pt x="1566" y="504"/>
                </a:lnTo>
                <a:lnTo>
                  <a:pt x="1560" y="504"/>
                </a:lnTo>
                <a:lnTo>
                  <a:pt x="1566" y="504"/>
                </a:lnTo>
                <a:lnTo>
                  <a:pt x="1572" y="504"/>
                </a:lnTo>
                <a:lnTo>
                  <a:pt x="1566" y="504"/>
                </a:lnTo>
                <a:lnTo>
                  <a:pt x="1566" y="498"/>
                </a:lnTo>
                <a:lnTo>
                  <a:pt x="1566" y="504"/>
                </a:lnTo>
                <a:close/>
                <a:moveTo>
                  <a:pt x="1614" y="474"/>
                </a:moveTo>
                <a:lnTo>
                  <a:pt x="1614" y="480"/>
                </a:lnTo>
                <a:lnTo>
                  <a:pt x="1608" y="480"/>
                </a:lnTo>
                <a:lnTo>
                  <a:pt x="1614" y="480"/>
                </a:lnTo>
                <a:lnTo>
                  <a:pt x="1608" y="480"/>
                </a:lnTo>
                <a:lnTo>
                  <a:pt x="1602" y="480"/>
                </a:lnTo>
                <a:lnTo>
                  <a:pt x="1608" y="480"/>
                </a:lnTo>
                <a:lnTo>
                  <a:pt x="1602" y="480"/>
                </a:lnTo>
                <a:lnTo>
                  <a:pt x="1608" y="480"/>
                </a:lnTo>
                <a:lnTo>
                  <a:pt x="1608" y="474"/>
                </a:lnTo>
                <a:lnTo>
                  <a:pt x="1602" y="474"/>
                </a:lnTo>
                <a:lnTo>
                  <a:pt x="1602" y="480"/>
                </a:lnTo>
                <a:lnTo>
                  <a:pt x="1602" y="474"/>
                </a:lnTo>
                <a:lnTo>
                  <a:pt x="1608" y="474"/>
                </a:lnTo>
                <a:lnTo>
                  <a:pt x="1614" y="474"/>
                </a:lnTo>
                <a:lnTo>
                  <a:pt x="1608" y="474"/>
                </a:lnTo>
                <a:lnTo>
                  <a:pt x="1614" y="474"/>
                </a:lnTo>
                <a:lnTo>
                  <a:pt x="1614" y="468"/>
                </a:lnTo>
                <a:lnTo>
                  <a:pt x="1614" y="474"/>
                </a:lnTo>
                <a:close/>
                <a:moveTo>
                  <a:pt x="1542" y="516"/>
                </a:moveTo>
                <a:lnTo>
                  <a:pt x="1554" y="516"/>
                </a:lnTo>
                <a:lnTo>
                  <a:pt x="1554" y="522"/>
                </a:lnTo>
                <a:lnTo>
                  <a:pt x="1542" y="522"/>
                </a:lnTo>
                <a:lnTo>
                  <a:pt x="1542" y="516"/>
                </a:lnTo>
                <a:close/>
                <a:moveTo>
                  <a:pt x="1572" y="492"/>
                </a:moveTo>
                <a:lnTo>
                  <a:pt x="1578" y="492"/>
                </a:lnTo>
                <a:lnTo>
                  <a:pt x="1578" y="504"/>
                </a:lnTo>
                <a:lnTo>
                  <a:pt x="1572" y="504"/>
                </a:lnTo>
                <a:lnTo>
                  <a:pt x="1572" y="492"/>
                </a:lnTo>
                <a:close/>
                <a:moveTo>
                  <a:pt x="1578" y="492"/>
                </a:moveTo>
                <a:lnTo>
                  <a:pt x="1584" y="492"/>
                </a:lnTo>
                <a:lnTo>
                  <a:pt x="1584" y="498"/>
                </a:lnTo>
                <a:lnTo>
                  <a:pt x="1578" y="498"/>
                </a:lnTo>
                <a:lnTo>
                  <a:pt x="1578" y="492"/>
                </a:lnTo>
                <a:close/>
                <a:moveTo>
                  <a:pt x="1608" y="474"/>
                </a:moveTo>
                <a:lnTo>
                  <a:pt x="1614" y="474"/>
                </a:lnTo>
                <a:lnTo>
                  <a:pt x="1614" y="486"/>
                </a:lnTo>
                <a:lnTo>
                  <a:pt x="1608" y="486"/>
                </a:lnTo>
                <a:lnTo>
                  <a:pt x="1608" y="474"/>
                </a:lnTo>
                <a:close/>
                <a:moveTo>
                  <a:pt x="1542" y="528"/>
                </a:moveTo>
                <a:lnTo>
                  <a:pt x="1548" y="528"/>
                </a:lnTo>
                <a:lnTo>
                  <a:pt x="1548" y="534"/>
                </a:lnTo>
                <a:lnTo>
                  <a:pt x="1542" y="534"/>
                </a:lnTo>
                <a:lnTo>
                  <a:pt x="1542" y="528"/>
                </a:lnTo>
                <a:close/>
                <a:moveTo>
                  <a:pt x="1494" y="618"/>
                </a:moveTo>
                <a:lnTo>
                  <a:pt x="1500" y="618"/>
                </a:lnTo>
                <a:lnTo>
                  <a:pt x="1500" y="624"/>
                </a:lnTo>
                <a:lnTo>
                  <a:pt x="1494" y="624"/>
                </a:lnTo>
                <a:lnTo>
                  <a:pt x="1494" y="618"/>
                </a:lnTo>
                <a:close/>
                <a:moveTo>
                  <a:pt x="1554" y="504"/>
                </a:moveTo>
                <a:lnTo>
                  <a:pt x="1560" y="504"/>
                </a:lnTo>
                <a:lnTo>
                  <a:pt x="1560" y="516"/>
                </a:lnTo>
                <a:lnTo>
                  <a:pt x="1554" y="516"/>
                </a:lnTo>
                <a:lnTo>
                  <a:pt x="1554" y="504"/>
                </a:lnTo>
                <a:close/>
                <a:moveTo>
                  <a:pt x="1632" y="462"/>
                </a:moveTo>
                <a:lnTo>
                  <a:pt x="1638" y="462"/>
                </a:lnTo>
                <a:lnTo>
                  <a:pt x="1638" y="468"/>
                </a:lnTo>
                <a:lnTo>
                  <a:pt x="1632" y="468"/>
                </a:lnTo>
                <a:lnTo>
                  <a:pt x="1632" y="462"/>
                </a:lnTo>
                <a:close/>
                <a:moveTo>
                  <a:pt x="1536" y="528"/>
                </a:moveTo>
                <a:lnTo>
                  <a:pt x="1542" y="528"/>
                </a:lnTo>
                <a:lnTo>
                  <a:pt x="1542" y="534"/>
                </a:lnTo>
                <a:lnTo>
                  <a:pt x="1536" y="534"/>
                </a:lnTo>
                <a:lnTo>
                  <a:pt x="1536" y="528"/>
                </a:lnTo>
                <a:close/>
                <a:moveTo>
                  <a:pt x="1614" y="474"/>
                </a:moveTo>
                <a:lnTo>
                  <a:pt x="1620" y="474"/>
                </a:lnTo>
                <a:lnTo>
                  <a:pt x="1620" y="480"/>
                </a:lnTo>
                <a:lnTo>
                  <a:pt x="1614" y="480"/>
                </a:lnTo>
                <a:lnTo>
                  <a:pt x="1614" y="474"/>
                </a:lnTo>
                <a:close/>
                <a:moveTo>
                  <a:pt x="1590" y="486"/>
                </a:moveTo>
                <a:lnTo>
                  <a:pt x="1596" y="486"/>
                </a:lnTo>
                <a:lnTo>
                  <a:pt x="1596" y="492"/>
                </a:lnTo>
                <a:lnTo>
                  <a:pt x="1590" y="492"/>
                </a:lnTo>
                <a:lnTo>
                  <a:pt x="1590" y="486"/>
                </a:lnTo>
                <a:close/>
                <a:moveTo>
                  <a:pt x="1608" y="480"/>
                </a:moveTo>
                <a:lnTo>
                  <a:pt x="1614" y="480"/>
                </a:lnTo>
                <a:lnTo>
                  <a:pt x="1614" y="486"/>
                </a:lnTo>
                <a:lnTo>
                  <a:pt x="1608" y="486"/>
                </a:lnTo>
                <a:lnTo>
                  <a:pt x="1608" y="480"/>
                </a:lnTo>
                <a:close/>
                <a:moveTo>
                  <a:pt x="1470" y="642"/>
                </a:moveTo>
                <a:lnTo>
                  <a:pt x="1476" y="642"/>
                </a:lnTo>
                <a:lnTo>
                  <a:pt x="1476" y="648"/>
                </a:lnTo>
                <a:lnTo>
                  <a:pt x="1470" y="648"/>
                </a:lnTo>
                <a:lnTo>
                  <a:pt x="1470" y="642"/>
                </a:lnTo>
                <a:close/>
                <a:moveTo>
                  <a:pt x="1584" y="486"/>
                </a:moveTo>
                <a:lnTo>
                  <a:pt x="1590" y="486"/>
                </a:lnTo>
                <a:lnTo>
                  <a:pt x="1590" y="492"/>
                </a:lnTo>
                <a:lnTo>
                  <a:pt x="1584" y="492"/>
                </a:lnTo>
                <a:lnTo>
                  <a:pt x="1584" y="486"/>
                </a:lnTo>
                <a:close/>
                <a:moveTo>
                  <a:pt x="1470" y="672"/>
                </a:moveTo>
                <a:lnTo>
                  <a:pt x="1476" y="672"/>
                </a:lnTo>
                <a:lnTo>
                  <a:pt x="1476" y="678"/>
                </a:lnTo>
                <a:lnTo>
                  <a:pt x="1470" y="678"/>
                </a:lnTo>
                <a:lnTo>
                  <a:pt x="1470" y="672"/>
                </a:lnTo>
                <a:close/>
                <a:moveTo>
                  <a:pt x="1488" y="624"/>
                </a:moveTo>
                <a:lnTo>
                  <a:pt x="1494" y="624"/>
                </a:lnTo>
                <a:lnTo>
                  <a:pt x="1494" y="630"/>
                </a:lnTo>
                <a:lnTo>
                  <a:pt x="1488" y="630"/>
                </a:lnTo>
                <a:lnTo>
                  <a:pt x="1488" y="624"/>
                </a:lnTo>
                <a:close/>
                <a:moveTo>
                  <a:pt x="1554" y="522"/>
                </a:moveTo>
                <a:lnTo>
                  <a:pt x="1560" y="522"/>
                </a:lnTo>
                <a:lnTo>
                  <a:pt x="1560" y="528"/>
                </a:lnTo>
                <a:lnTo>
                  <a:pt x="1554" y="528"/>
                </a:lnTo>
                <a:lnTo>
                  <a:pt x="1554" y="522"/>
                </a:lnTo>
                <a:close/>
                <a:moveTo>
                  <a:pt x="1530" y="534"/>
                </a:moveTo>
                <a:lnTo>
                  <a:pt x="1536" y="534"/>
                </a:lnTo>
                <a:lnTo>
                  <a:pt x="1536" y="540"/>
                </a:lnTo>
                <a:lnTo>
                  <a:pt x="1530" y="540"/>
                </a:lnTo>
                <a:lnTo>
                  <a:pt x="1530" y="534"/>
                </a:lnTo>
                <a:close/>
                <a:moveTo>
                  <a:pt x="1584" y="492"/>
                </a:moveTo>
                <a:lnTo>
                  <a:pt x="1584" y="498"/>
                </a:lnTo>
                <a:lnTo>
                  <a:pt x="1585" y="498"/>
                </a:lnTo>
                <a:lnTo>
                  <a:pt x="1584" y="492"/>
                </a:lnTo>
                <a:close/>
                <a:moveTo>
                  <a:pt x="1494" y="618"/>
                </a:moveTo>
                <a:lnTo>
                  <a:pt x="1500" y="618"/>
                </a:lnTo>
                <a:lnTo>
                  <a:pt x="1494" y="618"/>
                </a:lnTo>
                <a:close/>
                <a:moveTo>
                  <a:pt x="1470" y="684"/>
                </a:moveTo>
                <a:lnTo>
                  <a:pt x="1476" y="684"/>
                </a:lnTo>
                <a:lnTo>
                  <a:pt x="1470" y="684"/>
                </a:lnTo>
                <a:close/>
                <a:moveTo>
                  <a:pt x="1470" y="684"/>
                </a:moveTo>
                <a:lnTo>
                  <a:pt x="1470" y="690"/>
                </a:lnTo>
                <a:lnTo>
                  <a:pt x="1471" y="690"/>
                </a:lnTo>
                <a:lnTo>
                  <a:pt x="1470" y="684"/>
                </a:lnTo>
                <a:close/>
                <a:moveTo>
                  <a:pt x="1668" y="492"/>
                </a:moveTo>
                <a:lnTo>
                  <a:pt x="1668" y="498"/>
                </a:lnTo>
                <a:lnTo>
                  <a:pt x="1669" y="498"/>
                </a:lnTo>
                <a:lnTo>
                  <a:pt x="1668" y="492"/>
                </a:lnTo>
                <a:close/>
                <a:moveTo>
                  <a:pt x="1524" y="576"/>
                </a:moveTo>
                <a:lnTo>
                  <a:pt x="1530" y="576"/>
                </a:lnTo>
                <a:lnTo>
                  <a:pt x="1530" y="582"/>
                </a:lnTo>
                <a:lnTo>
                  <a:pt x="1524" y="582"/>
                </a:lnTo>
                <a:lnTo>
                  <a:pt x="1524" y="576"/>
                </a:lnTo>
                <a:close/>
                <a:moveTo>
                  <a:pt x="1488" y="630"/>
                </a:moveTo>
                <a:lnTo>
                  <a:pt x="1488" y="636"/>
                </a:lnTo>
                <a:lnTo>
                  <a:pt x="1489" y="636"/>
                </a:lnTo>
                <a:lnTo>
                  <a:pt x="1488" y="630"/>
                </a:lnTo>
                <a:close/>
                <a:moveTo>
                  <a:pt x="1524" y="570"/>
                </a:moveTo>
                <a:lnTo>
                  <a:pt x="1530" y="570"/>
                </a:lnTo>
                <a:lnTo>
                  <a:pt x="1530" y="576"/>
                </a:lnTo>
                <a:lnTo>
                  <a:pt x="1524" y="576"/>
                </a:lnTo>
                <a:lnTo>
                  <a:pt x="1524" y="570"/>
                </a:lnTo>
                <a:close/>
                <a:moveTo>
                  <a:pt x="1470" y="690"/>
                </a:moveTo>
                <a:lnTo>
                  <a:pt x="1470" y="696"/>
                </a:lnTo>
                <a:lnTo>
                  <a:pt x="1471" y="696"/>
                </a:lnTo>
                <a:lnTo>
                  <a:pt x="1470" y="690"/>
                </a:lnTo>
                <a:close/>
                <a:moveTo>
                  <a:pt x="1518" y="600"/>
                </a:moveTo>
                <a:lnTo>
                  <a:pt x="1518" y="606"/>
                </a:lnTo>
                <a:lnTo>
                  <a:pt x="1519" y="606"/>
                </a:lnTo>
                <a:lnTo>
                  <a:pt x="1518" y="600"/>
                </a:lnTo>
                <a:close/>
                <a:moveTo>
                  <a:pt x="1464" y="654"/>
                </a:moveTo>
                <a:lnTo>
                  <a:pt x="1470" y="654"/>
                </a:lnTo>
                <a:lnTo>
                  <a:pt x="1464" y="654"/>
                </a:lnTo>
                <a:close/>
                <a:moveTo>
                  <a:pt x="1464" y="660"/>
                </a:moveTo>
                <a:lnTo>
                  <a:pt x="1470" y="660"/>
                </a:lnTo>
                <a:lnTo>
                  <a:pt x="1470" y="666"/>
                </a:lnTo>
                <a:lnTo>
                  <a:pt x="1464" y="666"/>
                </a:lnTo>
                <a:lnTo>
                  <a:pt x="1464" y="660"/>
                </a:lnTo>
                <a:close/>
                <a:moveTo>
                  <a:pt x="1560" y="516"/>
                </a:moveTo>
                <a:lnTo>
                  <a:pt x="1566" y="516"/>
                </a:lnTo>
                <a:lnTo>
                  <a:pt x="1566" y="522"/>
                </a:lnTo>
                <a:lnTo>
                  <a:pt x="1560" y="522"/>
                </a:lnTo>
                <a:lnTo>
                  <a:pt x="1560" y="516"/>
                </a:lnTo>
                <a:close/>
                <a:moveTo>
                  <a:pt x="1542" y="522"/>
                </a:moveTo>
                <a:lnTo>
                  <a:pt x="1548" y="522"/>
                </a:lnTo>
                <a:lnTo>
                  <a:pt x="1548" y="528"/>
                </a:lnTo>
                <a:lnTo>
                  <a:pt x="1542" y="528"/>
                </a:lnTo>
                <a:lnTo>
                  <a:pt x="1542" y="522"/>
                </a:lnTo>
                <a:close/>
                <a:moveTo>
                  <a:pt x="1542" y="552"/>
                </a:moveTo>
                <a:lnTo>
                  <a:pt x="1542" y="558"/>
                </a:lnTo>
                <a:lnTo>
                  <a:pt x="1543" y="558"/>
                </a:lnTo>
                <a:lnTo>
                  <a:pt x="1542" y="552"/>
                </a:lnTo>
                <a:close/>
                <a:moveTo>
                  <a:pt x="1578" y="486"/>
                </a:moveTo>
                <a:lnTo>
                  <a:pt x="1584" y="486"/>
                </a:lnTo>
                <a:lnTo>
                  <a:pt x="1578" y="486"/>
                </a:lnTo>
                <a:close/>
                <a:moveTo>
                  <a:pt x="1578" y="486"/>
                </a:moveTo>
                <a:lnTo>
                  <a:pt x="1578" y="492"/>
                </a:lnTo>
                <a:lnTo>
                  <a:pt x="1579" y="492"/>
                </a:lnTo>
                <a:lnTo>
                  <a:pt x="1578" y="486"/>
                </a:lnTo>
                <a:close/>
                <a:moveTo>
                  <a:pt x="1512" y="594"/>
                </a:moveTo>
                <a:lnTo>
                  <a:pt x="1518" y="594"/>
                </a:lnTo>
                <a:lnTo>
                  <a:pt x="1518" y="600"/>
                </a:lnTo>
                <a:lnTo>
                  <a:pt x="1512" y="600"/>
                </a:lnTo>
                <a:lnTo>
                  <a:pt x="1512" y="594"/>
                </a:lnTo>
                <a:close/>
                <a:moveTo>
                  <a:pt x="1590" y="492"/>
                </a:moveTo>
                <a:lnTo>
                  <a:pt x="1596" y="492"/>
                </a:lnTo>
                <a:lnTo>
                  <a:pt x="1596" y="498"/>
                </a:lnTo>
                <a:lnTo>
                  <a:pt x="1590" y="498"/>
                </a:lnTo>
                <a:lnTo>
                  <a:pt x="1590" y="492"/>
                </a:lnTo>
                <a:close/>
                <a:moveTo>
                  <a:pt x="1470" y="672"/>
                </a:moveTo>
                <a:lnTo>
                  <a:pt x="1470" y="678"/>
                </a:lnTo>
                <a:lnTo>
                  <a:pt x="1471" y="678"/>
                </a:lnTo>
                <a:lnTo>
                  <a:pt x="1470" y="672"/>
                </a:lnTo>
                <a:close/>
                <a:moveTo>
                  <a:pt x="1548" y="534"/>
                </a:moveTo>
                <a:lnTo>
                  <a:pt x="1548" y="540"/>
                </a:lnTo>
                <a:lnTo>
                  <a:pt x="1549" y="540"/>
                </a:lnTo>
                <a:lnTo>
                  <a:pt x="1548" y="534"/>
                </a:lnTo>
                <a:close/>
                <a:moveTo>
                  <a:pt x="1518" y="594"/>
                </a:moveTo>
                <a:lnTo>
                  <a:pt x="1524" y="594"/>
                </a:lnTo>
                <a:lnTo>
                  <a:pt x="1518" y="594"/>
                </a:lnTo>
                <a:close/>
                <a:moveTo>
                  <a:pt x="1488" y="630"/>
                </a:moveTo>
                <a:lnTo>
                  <a:pt x="1494" y="630"/>
                </a:lnTo>
                <a:lnTo>
                  <a:pt x="1488" y="630"/>
                </a:lnTo>
                <a:close/>
                <a:moveTo>
                  <a:pt x="1512" y="594"/>
                </a:moveTo>
                <a:lnTo>
                  <a:pt x="1518" y="594"/>
                </a:lnTo>
                <a:lnTo>
                  <a:pt x="1518" y="600"/>
                </a:lnTo>
                <a:lnTo>
                  <a:pt x="1512" y="600"/>
                </a:lnTo>
                <a:lnTo>
                  <a:pt x="1512" y="594"/>
                </a:lnTo>
                <a:close/>
                <a:moveTo>
                  <a:pt x="1566" y="510"/>
                </a:moveTo>
                <a:lnTo>
                  <a:pt x="1566" y="516"/>
                </a:lnTo>
                <a:lnTo>
                  <a:pt x="1567" y="516"/>
                </a:lnTo>
                <a:lnTo>
                  <a:pt x="1566" y="510"/>
                </a:lnTo>
                <a:close/>
                <a:moveTo>
                  <a:pt x="1518" y="600"/>
                </a:moveTo>
                <a:lnTo>
                  <a:pt x="1518" y="606"/>
                </a:lnTo>
                <a:lnTo>
                  <a:pt x="1519" y="606"/>
                </a:lnTo>
                <a:lnTo>
                  <a:pt x="1518" y="600"/>
                </a:lnTo>
                <a:close/>
                <a:moveTo>
                  <a:pt x="1602" y="480"/>
                </a:moveTo>
                <a:lnTo>
                  <a:pt x="1602" y="486"/>
                </a:lnTo>
                <a:lnTo>
                  <a:pt x="1603" y="486"/>
                </a:lnTo>
                <a:lnTo>
                  <a:pt x="1602" y="480"/>
                </a:lnTo>
                <a:close/>
                <a:moveTo>
                  <a:pt x="1584" y="486"/>
                </a:moveTo>
                <a:lnTo>
                  <a:pt x="1584" y="492"/>
                </a:lnTo>
                <a:lnTo>
                  <a:pt x="1585" y="492"/>
                </a:lnTo>
                <a:lnTo>
                  <a:pt x="1584" y="486"/>
                </a:lnTo>
                <a:close/>
                <a:moveTo>
                  <a:pt x="1476" y="642"/>
                </a:moveTo>
                <a:lnTo>
                  <a:pt x="1482" y="642"/>
                </a:lnTo>
                <a:lnTo>
                  <a:pt x="1476" y="642"/>
                </a:lnTo>
                <a:close/>
                <a:moveTo>
                  <a:pt x="1626" y="462"/>
                </a:moveTo>
                <a:lnTo>
                  <a:pt x="1626" y="468"/>
                </a:lnTo>
                <a:lnTo>
                  <a:pt x="1627" y="468"/>
                </a:lnTo>
                <a:lnTo>
                  <a:pt x="1626" y="462"/>
                </a:lnTo>
                <a:close/>
                <a:moveTo>
                  <a:pt x="1470" y="678"/>
                </a:moveTo>
                <a:lnTo>
                  <a:pt x="1470" y="684"/>
                </a:lnTo>
                <a:lnTo>
                  <a:pt x="1471" y="684"/>
                </a:lnTo>
                <a:lnTo>
                  <a:pt x="1470" y="678"/>
                </a:lnTo>
                <a:close/>
                <a:moveTo>
                  <a:pt x="1596" y="486"/>
                </a:moveTo>
                <a:lnTo>
                  <a:pt x="1596" y="492"/>
                </a:lnTo>
                <a:lnTo>
                  <a:pt x="1597" y="492"/>
                </a:lnTo>
                <a:lnTo>
                  <a:pt x="1596" y="486"/>
                </a:lnTo>
                <a:close/>
                <a:moveTo>
                  <a:pt x="1476" y="678"/>
                </a:moveTo>
                <a:lnTo>
                  <a:pt x="1476" y="684"/>
                </a:lnTo>
                <a:lnTo>
                  <a:pt x="1477" y="684"/>
                </a:lnTo>
                <a:lnTo>
                  <a:pt x="1476" y="678"/>
                </a:lnTo>
                <a:close/>
                <a:moveTo>
                  <a:pt x="1548" y="528"/>
                </a:moveTo>
                <a:lnTo>
                  <a:pt x="1548" y="534"/>
                </a:lnTo>
                <a:lnTo>
                  <a:pt x="1549" y="534"/>
                </a:lnTo>
                <a:lnTo>
                  <a:pt x="1548" y="528"/>
                </a:lnTo>
                <a:close/>
                <a:moveTo>
                  <a:pt x="1518" y="600"/>
                </a:moveTo>
                <a:lnTo>
                  <a:pt x="1518" y="606"/>
                </a:lnTo>
                <a:lnTo>
                  <a:pt x="1519" y="606"/>
                </a:lnTo>
                <a:lnTo>
                  <a:pt x="1518" y="600"/>
                </a:lnTo>
                <a:close/>
                <a:moveTo>
                  <a:pt x="1530" y="570"/>
                </a:moveTo>
                <a:lnTo>
                  <a:pt x="1536" y="570"/>
                </a:lnTo>
                <a:lnTo>
                  <a:pt x="1530" y="570"/>
                </a:lnTo>
                <a:close/>
                <a:moveTo>
                  <a:pt x="1542" y="546"/>
                </a:moveTo>
                <a:lnTo>
                  <a:pt x="1542" y="552"/>
                </a:lnTo>
                <a:lnTo>
                  <a:pt x="1543" y="552"/>
                </a:lnTo>
                <a:lnTo>
                  <a:pt x="1542" y="546"/>
                </a:lnTo>
                <a:close/>
                <a:moveTo>
                  <a:pt x="1470" y="696"/>
                </a:moveTo>
                <a:lnTo>
                  <a:pt x="1476" y="696"/>
                </a:lnTo>
                <a:lnTo>
                  <a:pt x="1470" y="696"/>
                </a:lnTo>
                <a:close/>
                <a:moveTo>
                  <a:pt x="1464" y="666"/>
                </a:moveTo>
                <a:lnTo>
                  <a:pt x="1470" y="666"/>
                </a:lnTo>
                <a:lnTo>
                  <a:pt x="1464" y="666"/>
                </a:lnTo>
                <a:close/>
                <a:moveTo>
                  <a:pt x="1512" y="594"/>
                </a:moveTo>
                <a:lnTo>
                  <a:pt x="1518" y="594"/>
                </a:lnTo>
                <a:lnTo>
                  <a:pt x="1518" y="600"/>
                </a:lnTo>
                <a:lnTo>
                  <a:pt x="1512" y="600"/>
                </a:lnTo>
                <a:lnTo>
                  <a:pt x="1512" y="594"/>
                </a:lnTo>
                <a:close/>
                <a:moveTo>
                  <a:pt x="1500" y="618"/>
                </a:moveTo>
                <a:lnTo>
                  <a:pt x="1500" y="624"/>
                </a:lnTo>
                <a:lnTo>
                  <a:pt x="1501" y="624"/>
                </a:lnTo>
                <a:lnTo>
                  <a:pt x="1500" y="618"/>
                </a:lnTo>
                <a:close/>
                <a:moveTo>
                  <a:pt x="1464" y="672"/>
                </a:moveTo>
                <a:lnTo>
                  <a:pt x="1470" y="672"/>
                </a:lnTo>
                <a:lnTo>
                  <a:pt x="1464" y="672"/>
                </a:lnTo>
                <a:close/>
                <a:moveTo>
                  <a:pt x="1536" y="558"/>
                </a:moveTo>
                <a:lnTo>
                  <a:pt x="1536" y="564"/>
                </a:lnTo>
                <a:lnTo>
                  <a:pt x="1537" y="564"/>
                </a:lnTo>
                <a:lnTo>
                  <a:pt x="1536" y="558"/>
                </a:lnTo>
                <a:close/>
                <a:moveTo>
                  <a:pt x="1578" y="492"/>
                </a:moveTo>
                <a:lnTo>
                  <a:pt x="1578" y="498"/>
                </a:lnTo>
                <a:lnTo>
                  <a:pt x="1579" y="498"/>
                </a:lnTo>
                <a:lnTo>
                  <a:pt x="1578" y="492"/>
                </a:lnTo>
                <a:close/>
                <a:moveTo>
                  <a:pt x="1470" y="642"/>
                </a:moveTo>
                <a:lnTo>
                  <a:pt x="1476" y="642"/>
                </a:lnTo>
                <a:lnTo>
                  <a:pt x="1470" y="642"/>
                </a:lnTo>
                <a:close/>
                <a:moveTo>
                  <a:pt x="1476" y="642"/>
                </a:moveTo>
                <a:lnTo>
                  <a:pt x="1482" y="642"/>
                </a:lnTo>
                <a:lnTo>
                  <a:pt x="1476" y="642"/>
                </a:lnTo>
                <a:close/>
                <a:moveTo>
                  <a:pt x="1530" y="540"/>
                </a:moveTo>
                <a:lnTo>
                  <a:pt x="1530" y="546"/>
                </a:lnTo>
                <a:lnTo>
                  <a:pt x="1531" y="546"/>
                </a:lnTo>
                <a:lnTo>
                  <a:pt x="1530" y="540"/>
                </a:lnTo>
                <a:close/>
                <a:moveTo>
                  <a:pt x="1530" y="570"/>
                </a:moveTo>
                <a:lnTo>
                  <a:pt x="1530" y="576"/>
                </a:lnTo>
                <a:lnTo>
                  <a:pt x="1531" y="576"/>
                </a:lnTo>
                <a:lnTo>
                  <a:pt x="1530" y="570"/>
                </a:lnTo>
                <a:close/>
                <a:moveTo>
                  <a:pt x="1524" y="582"/>
                </a:moveTo>
                <a:lnTo>
                  <a:pt x="1530" y="582"/>
                </a:lnTo>
                <a:lnTo>
                  <a:pt x="1524" y="582"/>
                </a:lnTo>
                <a:close/>
                <a:moveTo>
                  <a:pt x="1464" y="654"/>
                </a:moveTo>
                <a:lnTo>
                  <a:pt x="1470" y="654"/>
                </a:lnTo>
                <a:lnTo>
                  <a:pt x="1464" y="654"/>
                </a:lnTo>
                <a:close/>
                <a:moveTo>
                  <a:pt x="1596" y="480"/>
                </a:moveTo>
                <a:lnTo>
                  <a:pt x="1602" y="480"/>
                </a:lnTo>
                <a:lnTo>
                  <a:pt x="1602" y="486"/>
                </a:lnTo>
                <a:lnTo>
                  <a:pt x="1596" y="486"/>
                </a:lnTo>
                <a:lnTo>
                  <a:pt x="1596" y="480"/>
                </a:lnTo>
                <a:close/>
                <a:moveTo>
                  <a:pt x="1524" y="582"/>
                </a:moveTo>
                <a:lnTo>
                  <a:pt x="1530" y="582"/>
                </a:lnTo>
                <a:lnTo>
                  <a:pt x="1524" y="582"/>
                </a:lnTo>
                <a:close/>
                <a:moveTo>
                  <a:pt x="1512" y="696"/>
                </a:moveTo>
                <a:lnTo>
                  <a:pt x="1518" y="696"/>
                </a:lnTo>
                <a:lnTo>
                  <a:pt x="1512" y="696"/>
                </a:lnTo>
                <a:close/>
                <a:moveTo>
                  <a:pt x="1536" y="552"/>
                </a:moveTo>
                <a:lnTo>
                  <a:pt x="1536" y="558"/>
                </a:lnTo>
                <a:lnTo>
                  <a:pt x="1537" y="558"/>
                </a:lnTo>
                <a:lnTo>
                  <a:pt x="1536" y="552"/>
                </a:lnTo>
                <a:close/>
                <a:moveTo>
                  <a:pt x="1464" y="654"/>
                </a:moveTo>
                <a:lnTo>
                  <a:pt x="1470" y="654"/>
                </a:lnTo>
                <a:lnTo>
                  <a:pt x="1464" y="654"/>
                </a:lnTo>
                <a:close/>
                <a:moveTo>
                  <a:pt x="1524" y="576"/>
                </a:moveTo>
                <a:lnTo>
                  <a:pt x="1524" y="582"/>
                </a:lnTo>
                <a:lnTo>
                  <a:pt x="1525" y="582"/>
                </a:lnTo>
                <a:lnTo>
                  <a:pt x="1524" y="576"/>
                </a:lnTo>
                <a:close/>
                <a:moveTo>
                  <a:pt x="1464" y="672"/>
                </a:moveTo>
                <a:lnTo>
                  <a:pt x="1470" y="672"/>
                </a:lnTo>
                <a:lnTo>
                  <a:pt x="1464" y="672"/>
                </a:lnTo>
                <a:close/>
                <a:moveTo>
                  <a:pt x="1494" y="624"/>
                </a:moveTo>
                <a:lnTo>
                  <a:pt x="1494" y="630"/>
                </a:lnTo>
                <a:lnTo>
                  <a:pt x="1495" y="630"/>
                </a:lnTo>
                <a:lnTo>
                  <a:pt x="1494" y="624"/>
                </a:lnTo>
                <a:close/>
                <a:moveTo>
                  <a:pt x="1488" y="630"/>
                </a:moveTo>
                <a:lnTo>
                  <a:pt x="1494" y="630"/>
                </a:lnTo>
                <a:lnTo>
                  <a:pt x="1488" y="630"/>
                </a:lnTo>
                <a:close/>
                <a:moveTo>
                  <a:pt x="1470" y="696"/>
                </a:moveTo>
                <a:lnTo>
                  <a:pt x="1476" y="696"/>
                </a:lnTo>
                <a:lnTo>
                  <a:pt x="1470" y="696"/>
                </a:lnTo>
                <a:close/>
                <a:moveTo>
                  <a:pt x="1590" y="492"/>
                </a:moveTo>
                <a:lnTo>
                  <a:pt x="1596" y="492"/>
                </a:lnTo>
                <a:lnTo>
                  <a:pt x="1590" y="492"/>
                </a:lnTo>
                <a:close/>
                <a:moveTo>
                  <a:pt x="1554" y="528"/>
                </a:moveTo>
                <a:lnTo>
                  <a:pt x="1560" y="528"/>
                </a:lnTo>
                <a:lnTo>
                  <a:pt x="1554" y="528"/>
                </a:lnTo>
                <a:close/>
                <a:moveTo>
                  <a:pt x="1470" y="684"/>
                </a:moveTo>
                <a:lnTo>
                  <a:pt x="1476" y="684"/>
                </a:lnTo>
                <a:lnTo>
                  <a:pt x="1470" y="684"/>
                </a:lnTo>
                <a:close/>
                <a:moveTo>
                  <a:pt x="1464" y="654"/>
                </a:moveTo>
                <a:lnTo>
                  <a:pt x="1470" y="654"/>
                </a:lnTo>
                <a:lnTo>
                  <a:pt x="1464" y="654"/>
                </a:lnTo>
                <a:close/>
                <a:moveTo>
                  <a:pt x="1476" y="636"/>
                </a:moveTo>
                <a:lnTo>
                  <a:pt x="1476" y="642"/>
                </a:lnTo>
                <a:lnTo>
                  <a:pt x="1477" y="642"/>
                </a:lnTo>
                <a:lnTo>
                  <a:pt x="1476" y="636"/>
                </a:lnTo>
                <a:close/>
                <a:moveTo>
                  <a:pt x="1488" y="624"/>
                </a:moveTo>
                <a:lnTo>
                  <a:pt x="1494" y="624"/>
                </a:lnTo>
                <a:lnTo>
                  <a:pt x="1488" y="624"/>
                </a:lnTo>
                <a:close/>
                <a:moveTo>
                  <a:pt x="1500" y="618"/>
                </a:moveTo>
                <a:lnTo>
                  <a:pt x="1506" y="618"/>
                </a:lnTo>
                <a:lnTo>
                  <a:pt x="1506" y="624"/>
                </a:lnTo>
                <a:lnTo>
                  <a:pt x="1500" y="624"/>
                </a:lnTo>
                <a:lnTo>
                  <a:pt x="1500" y="618"/>
                </a:lnTo>
                <a:close/>
                <a:moveTo>
                  <a:pt x="1584" y="492"/>
                </a:moveTo>
                <a:lnTo>
                  <a:pt x="1590" y="492"/>
                </a:lnTo>
                <a:lnTo>
                  <a:pt x="1584" y="492"/>
                </a:lnTo>
                <a:close/>
                <a:moveTo>
                  <a:pt x="1578" y="486"/>
                </a:moveTo>
                <a:lnTo>
                  <a:pt x="1578" y="492"/>
                </a:lnTo>
                <a:lnTo>
                  <a:pt x="1579" y="492"/>
                </a:lnTo>
                <a:lnTo>
                  <a:pt x="1578" y="486"/>
                </a:lnTo>
                <a:close/>
                <a:moveTo>
                  <a:pt x="1470" y="654"/>
                </a:moveTo>
                <a:lnTo>
                  <a:pt x="1470" y="660"/>
                </a:lnTo>
                <a:lnTo>
                  <a:pt x="1471" y="660"/>
                </a:lnTo>
                <a:lnTo>
                  <a:pt x="1470" y="654"/>
                </a:lnTo>
                <a:close/>
                <a:moveTo>
                  <a:pt x="1524" y="576"/>
                </a:moveTo>
                <a:lnTo>
                  <a:pt x="1530" y="576"/>
                </a:lnTo>
                <a:lnTo>
                  <a:pt x="1524" y="576"/>
                </a:lnTo>
                <a:close/>
                <a:moveTo>
                  <a:pt x="1476" y="684"/>
                </a:moveTo>
                <a:lnTo>
                  <a:pt x="1476" y="690"/>
                </a:lnTo>
                <a:lnTo>
                  <a:pt x="1477" y="690"/>
                </a:lnTo>
                <a:lnTo>
                  <a:pt x="1476" y="684"/>
                </a:lnTo>
                <a:close/>
                <a:moveTo>
                  <a:pt x="1578" y="486"/>
                </a:moveTo>
                <a:lnTo>
                  <a:pt x="1578" y="492"/>
                </a:lnTo>
                <a:lnTo>
                  <a:pt x="1579" y="492"/>
                </a:lnTo>
                <a:lnTo>
                  <a:pt x="1578" y="486"/>
                </a:lnTo>
                <a:close/>
                <a:moveTo>
                  <a:pt x="1524" y="594"/>
                </a:moveTo>
                <a:lnTo>
                  <a:pt x="1530" y="594"/>
                </a:lnTo>
                <a:lnTo>
                  <a:pt x="1524" y="594"/>
                </a:lnTo>
                <a:close/>
                <a:moveTo>
                  <a:pt x="1470" y="678"/>
                </a:moveTo>
                <a:lnTo>
                  <a:pt x="1470" y="684"/>
                </a:lnTo>
                <a:lnTo>
                  <a:pt x="1471" y="684"/>
                </a:lnTo>
                <a:lnTo>
                  <a:pt x="1470" y="678"/>
                </a:lnTo>
                <a:close/>
                <a:moveTo>
                  <a:pt x="1548" y="540"/>
                </a:moveTo>
                <a:lnTo>
                  <a:pt x="1548" y="546"/>
                </a:lnTo>
                <a:lnTo>
                  <a:pt x="1549" y="546"/>
                </a:lnTo>
                <a:lnTo>
                  <a:pt x="1548" y="540"/>
                </a:lnTo>
                <a:close/>
                <a:moveTo>
                  <a:pt x="1470" y="648"/>
                </a:moveTo>
                <a:lnTo>
                  <a:pt x="1470" y="654"/>
                </a:lnTo>
                <a:lnTo>
                  <a:pt x="1471" y="654"/>
                </a:lnTo>
                <a:lnTo>
                  <a:pt x="1470" y="648"/>
                </a:lnTo>
                <a:close/>
                <a:moveTo>
                  <a:pt x="1536" y="552"/>
                </a:moveTo>
                <a:lnTo>
                  <a:pt x="1542" y="552"/>
                </a:lnTo>
                <a:lnTo>
                  <a:pt x="1536" y="552"/>
                </a:lnTo>
                <a:close/>
                <a:moveTo>
                  <a:pt x="1554" y="516"/>
                </a:moveTo>
                <a:lnTo>
                  <a:pt x="1560" y="516"/>
                </a:lnTo>
                <a:lnTo>
                  <a:pt x="1560" y="522"/>
                </a:lnTo>
                <a:lnTo>
                  <a:pt x="1554" y="522"/>
                </a:lnTo>
                <a:lnTo>
                  <a:pt x="1554" y="516"/>
                </a:lnTo>
                <a:close/>
                <a:moveTo>
                  <a:pt x="1476" y="636"/>
                </a:moveTo>
                <a:lnTo>
                  <a:pt x="1482" y="636"/>
                </a:lnTo>
                <a:lnTo>
                  <a:pt x="1476" y="636"/>
                </a:lnTo>
                <a:close/>
                <a:moveTo>
                  <a:pt x="1488" y="630"/>
                </a:moveTo>
                <a:lnTo>
                  <a:pt x="1494" y="630"/>
                </a:lnTo>
                <a:lnTo>
                  <a:pt x="1488" y="630"/>
                </a:lnTo>
                <a:close/>
                <a:moveTo>
                  <a:pt x="1524" y="570"/>
                </a:moveTo>
                <a:lnTo>
                  <a:pt x="1530" y="570"/>
                </a:lnTo>
                <a:lnTo>
                  <a:pt x="1524" y="570"/>
                </a:lnTo>
                <a:close/>
                <a:moveTo>
                  <a:pt x="1530" y="576"/>
                </a:moveTo>
                <a:lnTo>
                  <a:pt x="1530" y="582"/>
                </a:lnTo>
                <a:lnTo>
                  <a:pt x="1531" y="582"/>
                </a:lnTo>
                <a:lnTo>
                  <a:pt x="1530" y="576"/>
                </a:lnTo>
                <a:close/>
                <a:moveTo>
                  <a:pt x="1494" y="624"/>
                </a:moveTo>
                <a:lnTo>
                  <a:pt x="1494" y="630"/>
                </a:lnTo>
                <a:lnTo>
                  <a:pt x="1495" y="630"/>
                </a:lnTo>
                <a:lnTo>
                  <a:pt x="1494" y="624"/>
                </a:lnTo>
                <a:close/>
                <a:moveTo>
                  <a:pt x="1518" y="594"/>
                </a:moveTo>
                <a:lnTo>
                  <a:pt x="1518" y="600"/>
                </a:lnTo>
                <a:lnTo>
                  <a:pt x="1519" y="600"/>
                </a:lnTo>
                <a:lnTo>
                  <a:pt x="1518" y="594"/>
                </a:lnTo>
                <a:close/>
                <a:moveTo>
                  <a:pt x="1470" y="684"/>
                </a:moveTo>
                <a:lnTo>
                  <a:pt x="1476" y="684"/>
                </a:lnTo>
                <a:lnTo>
                  <a:pt x="1470" y="684"/>
                </a:lnTo>
                <a:close/>
                <a:moveTo>
                  <a:pt x="1542" y="552"/>
                </a:moveTo>
                <a:lnTo>
                  <a:pt x="1548" y="552"/>
                </a:lnTo>
                <a:lnTo>
                  <a:pt x="1542" y="552"/>
                </a:lnTo>
                <a:close/>
                <a:moveTo>
                  <a:pt x="1596" y="486"/>
                </a:moveTo>
                <a:lnTo>
                  <a:pt x="1596" y="492"/>
                </a:lnTo>
                <a:lnTo>
                  <a:pt x="1597" y="492"/>
                </a:lnTo>
                <a:lnTo>
                  <a:pt x="1596" y="486"/>
                </a:lnTo>
                <a:close/>
                <a:moveTo>
                  <a:pt x="1470" y="672"/>
                </a:moveTo>
                <a:lnTo>
                  <a:pt x="1470" y="678"/>
                </a:lnTo>
                <a:lnTo>
                  <a:pt x="1471" y="678"/>
                </a:lnTo>
                <a:lnTo>
                  <a:pt x="1470" y="672"/>
                </a:lnTo>
                <a:close/>
                <a:moveTo>
                  <a:pt x="1494" y="624"/>
                </a:moveTo>
                <a:lnTo>
                  <a:pt x="1494" y="630"/>
                </a:lnTo>
                <a:lnTo>
                  <a:pt x="1495" y="630"/>
                </a:lnTo>
                <a:lnTo>
                  <a:pt x="1494" y="624"/>
                </a:lnTo>
                <a:close/>
                <a:moveTo>
                  <a:pt x="1464" y="672"/>
                </a:moveTo>
                <a:lnTo>
                  <a:pt x="1470" y="672"/>
                </a:lnTo>
                <a:lnTo>
                  <a:pt x="1464" y="672"/>
                </a:lnTo>
                <a:close/>
                <a:moveTo>
                  <a:pt x="1470" y="642"/>
                </a:moveTo>
                <a:lnTo>
                  <a:pt x="1476" y="642"/>
                </a:lnTo>
                <a:lnTo>
                  <a:pt x="1470" y="642"/>
                </a:lnTo>
                <a:close/>
                <a:moveTo>
                  <a:pt x="1464" y="654"/>
                </a:moveTo>
                <a:lnTo>
                  <a:pt x="1470" y="654"/>
                </a:lnTo>
                <a:lnTo>
                  <a:pt x="1470" y="660"/>
                </a:lnTo>
                <a:lnTo>
                  <a:pt x="1464" y="660"/>
                </a:lnTo>
                <a:lnTo>
                  <a:pt x="1464" y="654"/>
                </a:lnTo>
                <a:close/>
                <a:moveTo>
                  <a:pt x="1494" y="618"/>
                </a:moveTo>
                <a:lnTo>
                  <a:pt x="1500" y="618"/>
                </a:lnTo>
                <a:lnTo>
                  <a:pt x="1494" y="618"/>
                </a:lnTo>
                <a:close/>
                <a:moveTo>
                  <a:pt x="1620" y="468"/>
                </a:moveTo>
                <a:lnTo>
                  <a:pt x="1620" y="474"/>
                </a:lnTo>
                <a:lnTo>
                  <a:pt x="1621" y="474"/>
                </a:lnTo>
                <a:lnTo>
                  <a:pt x="1620" y="468"/>
                </a:lnTo>
                <a:close/>
                <a:moveTo>
                  <a:pt x="1488" y="630"/>
                </a:moveTo>
                <a:lnTo>
                  <a:pt x="1494" y="630"/>
                </a:lnTo>
                <a:lnTo>
                  <a:pt x="1488" y="630"/>
                </a:lnTo>
                <a:close/>
                <a:moveTo>
                  <a:pt x="1518" y="594"/>
                </a:moveTo>
                <a:lnTo>
                  <a:pt x="1518" y="600"/>
                </a:lnTo>
                <a:lnTo>
                  <a:pt x="1519" y="600"/>
                </a:lnTo>
                <a:lnTo>
                  <a:pt x="1518" y="594"/>
                </a:lnTo>
                <a:close/>
                <a:moveTo>
                  <a:pt x="1464" y="696"/>
                </a:moveTo>
                <a:lnTo>
                  <a:pt x="1470" y="696"/>
                </a:lnTo>
                <a:lnTo>
                  <a:pt x="1464" y="696"/>
                </a:lnTo>
                <a:close/>
                <a:moveTo>
                  <a:pt x="1470" y="666"/>
                </a:moveTo>
                <a:lnTo>
                  <a:pt x="1470" y="672"/>
                </a:lnTo>
                <a:lnTo>
                  <a:pt x="1471" y="672"/>
                </a:lnTo>
                <a:lnTo>
                  <a:pt x="1470" y="666"/>
                </a:lnTo>
                <a:close/>
                <a:moveTo>
                  <a:pt x="1464" y="660"/>
                </a:moveTo>
                <a:lnTo>
                  <a:pt x="1464" y="666"/>
                </a:lnTo>
                <a:lnTo>
                  <a:pt x="1465" y="666"/>
                </a:lnTo>
                <a:lnTo>
                  <a:pt x="1464" y="660"/>
                </a:lnTo>
                <a:close/>
                <a:moveTo>
                  <a:pt x="1512" y="684"/>
                </a:moveTo>
                <a:lnTo>
                  <a:pt x="1512" y="690"/>
                </a:lnTo>
                <a:lnTo>
                  <a:pt x="1513" y="690"/>
                </a:lnTo>
                <a:lnTo>
                  <a:pt x="1512" y="684"/>
                </a:lnTo>
                <a:close/>
                <a:moveTo>
                  <a:pt x="1524" y="576"/>
                </a:moveTo>
                <a:lnTo>
                  <a:pt x="1530" y="576"/>
                </a:lnTo>
                <a:lnTo>
                  <a:pt x="1524" y="576"/>
                </a:lnTo>
                <a:close/>
                <a:moveTo>
                  <a:pt x="1476" y="690"/>
                </a:moveTo>
                <a:lnTo>
                  <a:pt x="1476" y="696"/>
                </a:lnTo>
                <a:lnTo>
                  <a:pt x="1477" y="696"/>
                </a:lnTo>
                <a:lnTo>
                  <a:pt x="1476" y="690"/>
                </a:lnTo>
                <a:close/>
                <a:moveTo>
                  <a:pt x="1536" y="558"/>
                </a:moveTo>
                <a:lnTo>
                  <a:pt x="1536" y="564"/>
                </a:lnTo>
                <a:lnTo>
                  <a:pt x="1537" y="564"/>
                </a:lnTo>
                <a:lnTo>
                  <a:pt x="1536" y="558"/>
                </a:lnTo>
                <a:close/>
                <a:moveTo>
                  <a:pt x="1470" y="642"/>
                </a:moveTo>
                <a:lnTo>
                  <a:pt x="1476" y="642"/>
                </a:lnTo>
                <a:lnTo>
                  <a:pt x="1470" y="642"/>
                </a:lnTo>
                <a:close/>
                <a:moveTo>
                  <a:pt x="1530" y="564"/>
                </a:moveTo>
                <a:lnTo>
                  <a:pt x="1530" y="570"/>
                </a:lnTo>
                <a:lnTo>
                  <a:pt x="1531" y="570"/>
                </a:lnTo>
                <a:lnTo>
                  <a:pt x="1530" y="564"/>
                </a:lnTo>
                <a:close/>
                <a:moveTo>
                  <a:pt x="1500" y="612"/>
                </a:moveTo>
                <a:lnTo>
                  <a:pt x="1500" y="618"/>
                </a:lnTo>
                <a:lnTo>
                  <a:pt x="1501" y="618"/>
                </a:lnTo>
                <a:lnTo>
                  <a:pt x="1500" y="612"/>
                </a:lnTo>
                <a:close/>
                <a:moveTo>
                  <a:pt x="1464" y="666"/>
                </a:moveTo>
                <a:lnTo>
                  <a:pt x="1470" y="666"/>
                </a:lnTo>
                <a:lnTo>
                  <a:pt x="1464" y="666"/>
                </a:lnTo>
                <a:close/>
                <a:moveTo>
                  <a:pt x="1476" y="696"/>
                </a:moveTo>
                <a:lnTo>
                  <a:pt x="1476" y="702"/>
                </a:lnTo>
                <a:lnTo>
                  <a:pt x="1477" y="702"/>
                </a:lnTo>
                <a:lnTo>
                  <a:pt x="1476" y="696"/>
                </a:lnTo>
                <a:close/>
                <a:moveTo>
                  <a:pt x="1512" y="594"/>
                </a:moveTo>
                <a:lnTo>
                  <a:pt x="1512" y="600"/>
                </a:lnTo>
                <a:lnTo>
                  <a:pt x="1513" y="600"/>
                </a:lnTo>
                <a:lnTo>
                  <a:pt x="1512" y="594"/>
                </a:lnTo>
                <a:close/>
                <a:moveTo>
                  <a:pt x="1464" y="654"/>
                </a:moveTo>
                <a:lnTo>
                  <a:pt x="1464" y="660"/>
                </a:lnTo>
                <a:lnTo>
                  <a:pt x="1465" y="660"/>
                </a:lnTo>
                <a:lnTo>
                  <a:pt x="1464" y="654"/>
                </a:lnTo>
                <a:close/>
                <a:moveTo>
                  <a:pt x="1518" y="594"/>
                </a:moveTo>
                <a:lnTo>
                  <a:pt x="1524" y="594"/>
                </a:lnTo>
                <a:lnTo>
                  <a:pt x="1518" y="594"/>
                </a:lnTo>
                <a:close/>
                <a:moveTo>
                  <a:pt x="1494" y="618"/>
                </a:moveTo>
                <a:lnTo>
                  <a:pt x="1500" y="618"/>
                </a:lnTo>
                <a:lnTo>
                  <a:pt x="1500" y="624"/>
                </a:lnTo>
                <a:lnTo>
                  <a:pt x="1494" y="624"/>
                </a:lnTo>
                <a:lnTo>
                  <a:pt x="1494" y="618"/>
                </a:lnTo>
                <a:close/>
                <a:moveTo>
                  <a:pt x="1512" y="606"/>
                </a:moveTo>
                <a:lnTo>
                  <a:pt x="1518" y="606"/>
                </a:lnTo>
                <a:lnTo>
                  <a:pt x="1512" y="606"/>
                </a:lnTo>
                <a:close/>
                <a:moveTo>
                  <a:pt x="1494" y="618"/>
                </a:moveTo>
                <a:lnTo>
                  <a:pt x="1500" y="618"/>
                </a:lnTo>
                <a:lnTo>
                  <a:pt x="1494" y="618"/>
                </a:lnTo>
                <a:close/>
                <a:moveTo>
                  <a:pt x="1464" y="660"/>
                </a:moveTo>
                <a:lnTo>
                  <a:pt x="1464" y="666"/>
                </a:lnTo>
                <a:lnTo>
                  <a:pt x="1465" y="666"/>
                </a:lnTo>
                <a:lnTo>
                  <a:pt x="1464" y="660"/>
                </a:lnTo>
                <a:close/>
                <a:moveTo>
                  <a:pt x="1542" y="546"/>
                </a:moveTo>
                <a:lnTo>
                  <a:pt x="1542" y="552"/>
                </a:lnTo>
                <a:lnTo>
                  <a:pt x="1543" y="552"/>
                </a:lnTo>
                <a:lnTo>
                  <a:pt x="1542" y="546"/>
                </a:lnTo>
                <a:close/>
                <a:moveTo>
                  <a:pt x="1476" y="636"/>
                </a:moveTo>
                <a:lnTo>
                  <a:pt x="1482" y="636"/>
                </a:lnTo>
                <a:lnTo>
                  <a:pt x="1476" y="636"/>
                </a:lnTo>
                <a:close/>
                <a:moveTo>
                  <a:pt x="1524" y="564"/>
                </a:moveTo>
                <a:lnTo>
                  <a:pt x="1524" y="570"/>
                </a:lnTo>
                <a:lnTo>
                  <a:pt x="1525" y="570"/>
                </a:lnTo>
                <a:lnTo>
                  <a:pt x="1524" y="564"/>
                </a:lnTo>
                <a:close/>
                <a:moveTo>
                  <a:pt x="1464" y="660"/>
                </a:moveTo>
                <a:lnTo>
                  <a:pt x="1470" y="660"/>
                </a:lnTo>
                <a:lnTo>
                  <a:pt x="1464" y="660"/>
                </a:lnTo>
                <a:close/>
                <a:moveTo>
                  <a:pt x="1482" y="636"/>
                </a:moveTo>
                <a:lnTo>
                  <a:pt x="1488" y="636"/>
                </a:lnTo>
                <a:lnTo>
                  <a:pt x="1482" y="636"/>
                </a:lnTo>
                <a:close/>
                <a:moveTo>
                  <a:pt x="1530" y="564"/>
                </a:moveTo>
                <a:lnTo>
                  <a:pt x="1530" y="570"/>
                </a:lnTo>
                <a:lnTo>
                  <a:pt x="1531" y="570"/>
                </a:lnTo>
                <a:lnTo>
                  <a:pt x="1530" y="564"/>
                </a:lnTo>
                <a:close/>
                <a:moveTo>
                  <a:pt x="1512" y="606"/>
                </a:moveTo>
                <a:lnTo>
                  <a:pt x="1518" y="606"/>
                </a:lnTo>
                <a:lnTo>
                  <a:pt x="1512" y="606"/>
                </a:lnTo>
                <a:close/>
                <a:moveTo>
                  <a:pt x="1524" y="576"/>
                </a:moveTo>
                <a:lnTo>
                  <a:pt x="1530" y="576"/>
                </a:lnTo>
                <a:lnTo>
                  <a:pt x="1524" y="576"/>
                </a:lnTo>
                <a:close/>
                <a:moveTo>
                  <a:pt x="1464" y="672"/>
                </a:moveTo>
                <a:lnTo>
                  <a:pt x="1470" y="672"/>
                </a:lnTo>
                <a:lnTo>
                  <a:pt x="1464" y="672"/>
                </a:lnTo>
                <a:close/>
                <a:moveTo>
                  <a:pt x="1560" y="510"/>
                </a:moveTo>
                <a:lnTo>
                  <a:pt x="1560" y="516"/>
                </a:lnTo>
                <a:lnTo>
                  <a:pt x="1561" y="516"/>
                </a:lnTo>
                <a:lnTo>
                  <a:pt x="1560" y="510"/>
                </a:lnTo>
                <a:close/>
                <a:moveTo>
                  <a:pt x="1494" y="618"/>
                </a:moveTo>
                <a:lnTo>
                  <a:pt x="1500" y="618"/>
                </a:lnTo>
                <a:lnTo>
                  <a:pt x="1494" y="618"/>
                </a:lnTo>
                <a:close/>
                <a:moveTo>
                  <a:pt x="1470" y="684"/>
                </a:moveTo>
                <a:lnTo>
                  <a:pt x="1470" y="690"/>
                </a:lnTo>
                <a:lnTo>
                  <a:pt x="1471" y="690"/>
                </a:lnTo>
                <a:lnTo>
                  <a:pt x="1470" y="684"/>
                </a:lnTo>
                <a:close/>
                <a:moveTo>
                  <a:pt x="1464" y="666"/>
                </a:moveTo>
                <a:lnTo>
                  <a:pt x="1470" y="666"/>
                </a:lnTo>
                <a:lnTo>
                  <a:pt x="1464" y="666"/>
                </a:lnTo>
                <a:close/>
                <a:moveTo>
                  <a:pt x="1626" y="486"/>
                </a:moveTo>
                <a:lnTo>
                  <a:pt x="1632" y="486"/>
                </a:lnTo>
                <a:lnTo>
                  <a:pt x="1626" y="486"/>
                </a:lnTo>
                <a:close/>
                <a:moveTo>
                  <a:pt x="1470" y="678"/>
                </a:moveTo>
                <a:lnTo>
                  <a:pt x="1470" y="684"/>
                </a:lnTo>
                <a:lnTo>
                  <a:pt x="1471" y="684"/>
                </a:lnTo>
                <a:lnTo>
                  <a:pt x="1470" y="678"/>
                </a:lnTo>
                <a:close/>
                <a:moveTo>
                  <a:pt x="1536" y="546"/>
                </a:moveTo>
                <a:lnTo>
                  <a:pt x="1542" y="546"/>
                </a:lnTo>
                <a:lnTo>
                  <a:pt x="1536" y="546"/>
                </a:lnTo>
                <a:close/>
                <a:moveTo>
                  <a:pt x="1578" y="492"/>
                </a:moveTo>
                <a:lnTo>
                  <a:pt x="1578" y="498"/>
                </a:lnTo>
                <a:lnTo>
                  <a:pt x="1579" y="498"/>
                </a:lnTo>
                <a:lnTo>
                  <a:pt x="1578" y="492"/>
                </a:lnTo>
                <a:close/>
                <a:moveTo>
                  <a:pt x="1464" y="666"/>
                </a:moveTo>
                <a:lnTo>
                  <a:pt x="1470" y="666"/>
                </a:lnTo>
                <a:lnTo>
                  <a:pt x="1464" y="666"/>
                </a:lnTo>
                <a:close/>
                <a:moveTo>
                  <a:pt x="1470" y="672"/>
                </a:moveTo>
                <a:lnTo>
                  <a:pt x="1470" y="678"/>
                </a:lnTo>
                <a:lnTo>
                  <a:pt x="1471" y="678"/>
                </a:lnTo>
                <a:lnTo>
                  <a:pt x="1470" y="672"/>
                </a:lnTo>
                <a:close/>
                <a:moveTo>
                  <a:pt x="1632" y="468"/>
                </a:moveTo>
                <a:lnTo>
                  <a:pt x="1638" y="468"/>
                </a:lnTo>
                <a:lnTo>
                  <a:pt x="1632" y="468"/>
                </a:lnTo>
                <a:close/>
                <a:moveTo>
                  <a:pt x="1470" y="684"/>
                </a:moveTo>
                <a:lnTo>
                  <a:pt x="1470" y="690"/>
                </a:lnTo>
                <a:lnTo>
                  <a:pt x="1471" y="690"/>
                </a:lnTo>
                <a:lnTo>
                  <a:pt x="1470" y="684"/>
                </a:lnTo>
                <a:close/>
                <a:moveTo>
                  <a:pt x="1500" y="702"/>
                </a:moveTo>
                <a:lnTo>
                  <a:pt x="1506" y="702"/>
                </a:lnTo>
                <a:lnTo>
                  <a:pt x="1500" y="702"/>
                </a:lnTo>
                <a:close/>
                <a:moveTo>
                  <a:pt x="1626" y="486"/>
                </a:moveTo>
                <a:lnTo>
                  <a:pt x="1632" y="486"/>
                </a:lnTo>
                <a:lnTo>
                  <a:pt x="1626" y="486"/>
                </a:lnTo>
                <a:close/>
                <a:moveTo>
                  <a:pt x="1524" y="564"/>
                </a:moveTo>
                <a:lnTo>
                  <a:pt x="1524" y="570"/>
                </a:lnTo>
                <a:lnTo>
                  <a:pt x="1525" y="570"/>
                </a:lnTo>
                <a:lnTo>
                  <a:pt x="1524" y="564"/>
                </a:lnTo>
                <a:close/>
                <a:moveTo>
                  <a:pt x="1536" y="528"/>
                </a:moveTo>
                <a:lnTo>
                  <a:pt x="1542" y="528"/>
                </a:lnTo>
                <a:lnTo>
                  <a:pt x="1536" y="528"/>
                </a:lnTo>
                <a:close/>
                <a:moveTo>
                  <a:pt x="1512" y="606"/>
                </a:moveTo>
                <a:lnTo>
                  <a:pt x="1512" y="612"/>
                </a:lnTo>
                <a:lnTo>
                  <a:pt x="1513" y="612"/>
                </a:lnTo>
                <a:lnTo>
                  <a:pt x="1512" y="606"/>
                </a:lnTo>
                <a:close/>
                <a:moveTo>
                  <a:pt x="1560" y="516"/>
                </a:moveTo>
                <a:lnTo>
                  <a:pt x="1566" y="516"/>
                </a:lnTo>
                <a:lnTo>
                  <a:pt x="1560" y="516"/>
                </a:lnTo>
                <a:close/>
                <a:moveTo>
                  <a:pt x="1578" y="492"/>
                </a:moveTo>
                <a:lnTo>
                  <a:pt x="1578" y="498"/>
                </a:lnTo>
                <a:lnTo>
                  <a:pt x="1579" y="498"/>
                </a:lnTo>
                <a:lnTo>
                  <a:pt x="1578" y="492"/>
                </a:lnTo>
                <a:close/>
                <a:moveTo>
                  <a:pt x="1512" y="696"/>
                </a:moveTo>
                <a:lnTo>
                  <a:pt x="1518" y="696"/>
                </a:lnTo>
                <a:lnTo>
                  <a:pt x="1512" y="696"/>
                </a:lnTo>
                <a:close/>
                <a:moveTo>
                  <a:pt x="1500" y="618"/>
                </a:moveTo>
                <a:lnTo>
                  <a:pt x="1500" y="624"/>
                </a:lnTo>
                <a:lnTo>
                  <a:pt x="1501" y="624"/>
                </a:lnTo>
                <a:lnTo>
                  <a:pt x="1500" y="618"/>
                </a:lnTo>
                <a:close/>
                <a:moveTo>
                  <a:pt x="1512" y="606"/>
                </a:moveTo>
                <a:lnTo>
                  <a:pt x="1518" y="606"/>
                </a:lnTo>
                <a:lnTo>
                  <a:pt x="1512" y="606"/>
                </a:lnTo>
                <a:close/>
                <a:moveTo>
                  <a:pt x="1548" y="534"/>
                </a:moveTo>
                <a:lnTo>
                  <a:pt x="1548" y="540"/>
                </a:lnTo>
                <a:lnTo>
                  <a:pt x="1549" y="540"/>
                </a:lnTo>
                <a:lnTo>
                  <a:pt x="1548" y="534"/>
                </a:lnTo>
                <a:close/>
                <a:moveTo>
                  <a:pt x="1464" y="660"/>
                </a:moveTo>
                <a:lnTo>
                  <a:pt x="1470" y="660"/>
                </a:lnTo>
                <a:lnTo>
                  <a:pt x="1470" y="666"/>
                </a:lnTo>
                <a:lnTo>
                  <a:pt x="1464" y="666"/>
                </a:lnTo>
                <a:lnTo>
                  <a:pt x="1464" y="660"/>
                </a:lnTo>
                <a:close/>
                <a:moveTo>
                  <a:pt x="1464" y="666"/>
                </a:moveTo>
                <a:lnTo>
                  <a:pt x="1470" y="666"/>
                </a:lnTo>
                <a:lnTo>
                  <a:pt x="1464" y="666"/>
                </a:lnTo>
                <a:close/>
                <a:moveTo>
                  <a:pt x="1536" y="546"/>
                </a:moveTo>
                <a:lnTo>
                  <a:pt x="1542" y="546"/>
                </a:lnTo>
                <a:lnTo>
                  <a:pt x="1536" y="546"/>
                </a:lnTo>
                <a:close/>
                <a:moveTo>
                  <a:pt x="1512" y="600"/>
                </a:moveTo>
                <a:lnTo>
                  <a:pt x="1518" y="600"/>
                </a:lnTo>
                <a:lnTo>
                  <a:pt x="1512" y="600"/>
                </a:lnTo>
                <a:close/>
                <a:moveTo>
                  <a:pt x="1530" y="564"/>
                </a:moveTo>
                <a:lnTo>
                  <a:pt x="1536" y="564"/>
                </a:lnTo>
                <a:lnTo>
                  <a:pt x="1530" y="564"/>
                </a:lnTo>
                <a:close/>
                <a:moveTo>
                  <a:pt x="1476" y="690"/>
                </a:moveTo>
                <a:lnTo>
                  <a:pt x="1476" y="696"/>
                </a:lnTo>
                <a:lnTo>
                  <a:pt x="1477" y="696"/>
                </a:lnTo>
                <a:lnTo>
                  <a:pt x="1476" y="690"/>
                </a:lnTo>
                <a:close/>
                <a:moveTo>
                  <a:pt x="1662" y="492"/>
                </a:moveTo>
                <a:lnTo>
                  <a:pt x="1668" y="492"/>
                </a:lnTo>
                <a:lnTo>
                  <a:pt x="1662" y="492"/>
                </a:lnTo>
                <a:close/>
                <a:moveTo>
                  <a:pt x="1530" y="564"/>
                </a:moveTo>
                <a:lnTo>
                  <a:pt x="1536" y="564"/>
                </a:lnTo>
                <a:lnTo>
                  <a:pt x="1530" y="564"/>
                </a:lnTo>
                <a:close/>
                <a:moveTo>
                  <a:pt x="1626" y="486"/>
                </a:moveTo>
                <a:lnTo>
                  <a:pt x="1632" y="486"/>
                </a:lnTo>
                <a:lnTo>
                  <a:pt x="1626" y="486"/>
                </a:lnTo>
                <a:close/>
                <a:moveTo>
                  <a:pt x="1530" y="558"/>
                </a:moveTo>
                <a:lnTo>
                  <a:pt x="1530" y="564"/>
                </a:lnTo>
                <a:lnTo>
                  <a:pt x="1531" y="564"/>
                </a:lnTo>
                <a:lnTo>
                  <a:pt x="1530" y="558"/>
                </a:lnTo>
                <a:close/>
                <a:moveTo>
                  <a:pt x="1512" y="606"/>
                </a:moveTo>
                <a:lnTo>
                  <a:pt x="1518" y="606"/>
                </a:lnTo>
                <a:lnTo>
                  <a:pt x="1512" y="606"/>
                </a:lnTo>
                <a:close/>
                <a:moveTo>
                  <a:pt x="1530" y="564"/>
                </a:moveTo>
                <a:lnTo>
                  <a:pt x="1530" y="570"/>
                </a:lnTo>
                <a:lnTo>
                  <a:pt x="1531" y="570"/>
                </a:lnTo>
                <a:lnTo>
                  <a:pt x="1530" y="564"/>
                </a:lnTo>
                <a:close/>
                <a:moveTo>
                  <a:pt x="1500" y="618"/>
                </a:moveTo>
                <a:lnTo>
                  <a:pt x="1506" y="618"/>
                </a:lnTo>
                <a:lnTo>
                  <a:pt x="1500" y="618"/>
                </a:lnTo>
                <a:close/>
                <a:moveTo>
                  <a:pt x="1632" y="462"/>
                </a:moveTo>
                <a:lnTo>
                  <a:pt x="1632" y="468"/>
                </a:lnTo>
                <a:lnTo>
                  <a:pt x="1633" y="468"/>
                </a:lnTo>
                <a:lnTo>
                  <a:pt x="1632" y="462"/>
                </a:lnTo>
                <a:close/>
                <a:moveTo>
                  <a:pt x="1536" y="546"/>
                </a:moveTo>
                <a:lnTo>
                  <a:pt x="1542" y="546"/>
                </a:lnTo>
                <a:lnTo>
                  <a:pt x="1536" y="546"/>
                </a:lnTo>
                <a:close/>
                <a:moveTo>
                  <a:pt x="1500" y="612"/>
                </a:moveTo>
                <a:lnTo>
                  <a:pt x="1500" y="618"/>
                </a:lnTo>
                <a:lnTo>
                  <a:pt x="1501" y="618"/>
                </a:lnTo>
                <a:lnTo>
                  <a:pt x="1500" y="612"/>
                </a:lnTo>
                <a:close/>
                <a:moveTo>
                  <a:pt x="1614" y="468"/>
                </a:moveTo>
                <a:lnTo>
                  <a:pt x="1614" y="474"/>
                </a:lnTo>
                <a:lnTo>
                  <a:pt x="1615" y="474"/>
                </a:lnTo>
                <a:lnTo>
                  <a:pt x="1614" y="468"/>
                </a:lnTo>
                <a:close/>
                <a:moveTo>
                  <a:pt x="1644" y="474"/>
                </a:moveTo>
                <a:lnTo>
                  <a:pt x="1644" y="480"/>
                </a:lnTo>
                <a:lnTo>
                  <a:pt x="1645" y="480"/>
                </a:lnTo>
                <a:lnTo>
                  <a:pt x="1644" y="474"/>
                </a:lnTo>
                <a:close/>
                <a:moveTo>
                  <a:pt x="1494" y="618"/>
                </a:moveTo>
                <a:lnTo>
                  <a:pt x="1500" y="618"/>
                </a:lnTo>
                <a:lnTo>
                  <a:pt x="1494" y="618"/>
                </a:lnTo>
                <a:close/>
                <a:moveTo>
                  <a:pt x="1542" y="528"/>
                </a:moveTo>
                <a:lnTo>
                  <a:pt x="1542" y="534"/>
                </a:lnTo>
                <a:lnTo>
                  <a:pt x="1543" y="534"/>
                </a:lnTo>
                <a:lnTo>
                  <a:pt x="1542" y="528"/>
                </a:lnTo>
                <a:close/>
                <a:moveTo>
                  <a:pt x="1482" y="636"/>
                </a:moveTo>
                <a:lnTo>
                  <a:pt x="1488" y="636"/>
                </a:lnTo>
                <a:lnTo>
                  <a:pt x="1482" y="636"/>
                </a:lnTo>
                <a:close/>
                <a:moveTo>
                  <a:pt x="1530" y="558"/>
                </a:moveTo>
                <a:lnTo>
                  <a:pt x="1536" y="558"/>
                </a:lnTo>
                <a:lnTo>
                  <a:pt x="1530" y="558"/>
                </a:lnTo>
                <a:close/>
                <a:moveTo>
                  <a:pt x="1512" y="594"/>
                </a:moveTo>
                <a:lnTo>
                  <a:pt x="1512" y="600"/>
                </a:lnTo>
                <a:lnTo>
                  <a:pt x="1513" y="600"/>
                </a:lnTo>
                <a:lnTo>
                  <a:pt x="1512" y="594"/>
                </a:lnTo>
                <a:close/>
                <a:moveTo>
                  <a:pt x="1542" y="552"/>
                </a:moveTo>
                <a:lnTo>
                  <a:pt x="1542" y="558"/>
                </a:lnTo>
                <a:lnTo>
                  <a:pt x="1543" y="558"/>
                </a:lnTo>
                <a:lnTo>
                  <a:pt x="1542" y="552"/>
                </a:lnTo>
                <a:close/>
                <a:moveTo>
                  <a:pt x="1488" y="630"/>
                </a:moveTo>
                <a:lnTo>
                  <a:pt x="1494" y="630"/>
                </a:lnTo>
                <a:lnTo>
                  <a:pt x="1488" y="630"/>
                </a:lnTo>
                <a:close/>
                <a:moveTo>
                  <a:pt x="1500" y="612"/>
                </a:moveTo>
                <a:lnTo>
                  <a:pt x="1500" y="618"/>
                </a:lnTo>
                <a:lnTo>
                  <a:pt x="1501" y="618"/>
                </a:lnTo>
                <a:lnTo>
                  <a:pt x="1500" y="612"/>
                </a:lnTo>
                <a:close/>
                <a:moveTo>
                  <a:pt x="1578" y="486"/>
                </a:moveTo>
                <a:lnTo>
                  <a:pt x="1578" y="492"/>
                </a:lnTo>
                <a:lnTo>
                  <a:pt x="1579" y="492"/>
                </a:lnTo>
                <a:lnTo>
                  <a:pt x="1578" y="486"/>
                </a:lnTo>
                <a:close/>
                <a:moveTo>
                  <a:pt x="1488" y="630"/>
                </a:moveTo>
                <a:lnTo>
                  <a:pt x="1494" y="630"/>
                </a:lnTo>
                <a:lnTo>
                  <a:pt x="1488" y="630"/>
                </a:lnTo>
                <a:close/>
                <a:moveTo>
                  <a:pt x="1548" y="534"/>
                </a:moveTo>
                <a:lnTo>
                  <a:pt x="1554" y="534"/>
                </a:lnTo>
                <a:lnTo>
                  <a:pt x="1548" y="534"/>
                </a:lnTo>
                <a:close/>
                <a:moveTo>
                  <a:pt x="1494" y="618"/>
                </a:moveTo>
                <a:lnTo>
                  <a:pt x="1500" y="618"/>
                </a:lnTo>
                <a:lnTo>
                  <a:pt x="1494" y="618"/>
                </a:lnTo>
                <a:close/>
                <a:moveTo>
                  <a:pt x="1626" y="480"/>
                </a:moveTo>
                <a:lnTo>
                  <a:pt x="1626" y="486"/>
                </a:lnTo>
                <a:lnTo>
                  <a:pt x="1627" y="486"/>
                </a:lnTo>
                <a:lnTo>
                  <a:pt x="1626" y="480"/>
                </a:lnTo>
                <a:close/>
                <a:moveTo>
                  <a:pt x="1536" y="546"/>
                </a:moveTo>
                <a:lnTo>
                  <a:pt x="1542" y="546"/>
                </a:lnTo>
                <a:lnTo>
                  <a:pt x="1536" y="546"/>
                </a:lnTo>
                <a:close/>
                <a:moveTo>
                  <a:pt x="1494" y="618"/>
                </a:moveTo>
                <a:lnTo>
                  <a:pt x="1500" y="618"/>
                </a:lnTo>
                <a:lnTo>
                  <a:pt x="1494" y="618"/>
                </a:lnTo>
                <a:close/>
                <a:moveTo>
                  <a:pt x="1464" y="660"/>
                </a:moveTo>
                <a:lnTo>
                  <a:pt x="1470" y="660"/>
                </a:lnTo>
                <a:lnTo>
                  <a:pt x="1464" y="660"/>
                </a:lnTo>
                <a:close/>
                <a:moveTo>
                  <a:pt x="1512" y="594"/>
                </a:moveTo>
                <a:lnTo>
                  <a:pt x="1518" y="594"/>
                </a:lnTo>
                <a:lnTo>
                  <a:pt x="1512" y="594"/>
                </a:lnTo>
                <a:close/>
                <a:moveTo>
                  <a:pt x="1524" y="570"/>
                </a:moveTo>
                <a:lnTo>
                  <a:pt x="1530" y="570"/>
                </a:lnTo>
                <a:lnTo>
                  <a:pt x="1524" y="570"/>
                </a:lnTo>
                <a:close/>
                <a:moveTo>
                  <a:pt x="1488" y="630"/>
                </a:moveTo>
                <a:lnTo>
                  <a:pt x="1494" y="630"/>
                </a:lnTo>
                <a:lnTo>
                  <a:pt x="1488" y="630"/>
                </a:lnTo>
                <a:close/>
                <a:moveTo>
                  <a:pt x="1494" y="624"/>
                </a:moveTo>
                <a:lnTo>
                  <a:pt x="1494" y="630"/>
                </a:lnTo>
                <a:lnTo>
                  <a:pt x="1495" y="630"/>
                </a:lnTo>
                <a:lnTo>
                  <a:pt x="1494" y="624"/>
                </a:lnTo>
                <a:close/>
                <a:moveTo>
                  <a:pt x="1548" y="534"/>
                </a:moveTo>
                <a:lnTo>
                  <a:pt x="1554" y="534"/>
                </a:lnTo>
                <a:lnTo>
                  <a:pt x="1548" y="534"/>
                </a:lnTo>
                <a:close/>
                <a:moveTo>
                  <a:pt x="1476" y="684"/>
                </a:moveTo>
                <a:lnTo>
                  <a:pt x="1476" y="690"/>
                </a:lnTo>
                <a:lnTo>
                  <a:pt x="1477" y="690"/>
                </a:lnTo>
                <a:lnTo>
                  <a:pt x="1476" y="684"/>
                </a:lnTo>
                <a:close/>
                <a:moveTo>
                  <a:pt x="1524" y="582"/>
                </a:moveTo>
                <a:lnTo>
                  <a:pt x="1524" y="588"/>
                </a:lnTo>
                <a:lnTo>
                  <a:pt x="1525" y="588"/>
                </a:lnTo>
                <a:lnTo>
                  <a:pt x="1524" y="582"/>
                </a:lnTo>
                <a:close/>
                <a:moveTo>
                  <a:pt x="1512" y="600"/>
                </a:moveTo>
                <a:lnTo>
                  <a:pt x="1518" y="600"/>
                </a:lnTo>
                <a:lnTo>
                  <a:pt x="1512" y="600"/>
                </a:lnTo>
                <a:close/>
                <a:moveTo>
                  <a:pt x="1530" y="558"/>
                </a:moveTo>
                <a:lnTo>
                  <a:pt x="1536" y="558"/>
                </a:lnTo>
                <a:lnTo>
                  <a:pt x="1530" y="558"/>
                </a:lnTo>
                <a:close/>
                <a:moveTo>
                  <a:pt x="1488" y="714"/>
                </a:moveTo>
                <a:lnTo>
                  <a:pt x="1494" y="714"/>
                </a:lnTo>
                <a:lnTo>
                  <a:pt x="1488" y="714"/>
                </a:lnTo>
                <a:close/>
                <a:moveTo>
                  <a:pt x="1524" y="588"/>
                </a:moveTo>
                <a:lnTo>
                  <a:pt x="1524" y="594"/>
                </a:lnTo>
                <a:lnTo>
                  <a:pt x="1525" y="594"/>
                </a:lnTo>
                <a:lnTo>
                  <a:pt x="1524" y="588"/>
                </a:lnTo>
                <a:close/>
                <a:moveTo>
                  <a:pt x="1512" y="606"/>
                </a:moveTo>
                <a:lnTo>
                  <a:pt x="1518" y="606"/>
                </a:lnTo>
                <a:lnTo>
                  <a:pt x="1512" y="606"/>
                </a:lnTo>
                <a:close/>
                <a:moveTo>
                  <a:pt x="1500" y="618"/>
                </a:moveTo>
                <a:lnTo>
                  <a:pt x="1500" y="624"/>
                </a:lnTo>
                <a:lnTo>
                  <a:pt x="1501" y="624"/>
                </a:lnTo>
                <a:lnTo>
                  <a:pt x="1500" y="618"/>
                </a:lnTo>
                <a:close/>
                <a:moveTo>
                  <a:pt x="1464" y="666"/>
                </a:moveTo>
                <a:lnTo>
                  <a:pt x="1470" y="666"/>
                </a:lnTo>
                <a:lnTo>
                  <a:pt x="1464" y="666"/>
                </a:lnTo>
                <a:close/>
                <a:moveTo>
                  <a:pt x="1560" y="516"/>
                </a:moveTo>
                <a:lnTo>
                  <a:pt x="1560" y="522"/>
                </a:lnTo>
                <a:lnTo>
                  <a:pt x="1561" y="522"/>
                </a:lnTo>
                <a:lnTo>
                  <a:pt x="1560" y="516"/>
                </a:lnTo>
                <a:close/>
                <a:moveTo>
                  <a:pt x="1524" y="570"/>
                </a:moveTo>
                <a:lnTo>
                  <a:pt x="1524" y="576"/>
                </a:lnTo>
                <a:lnTo>
                  <a:pt x="1525" y="576"/>
                </a:lnTo>
                <a:lnTo>
                  <a:pt x="1524" y="570"/>
                </a:lnTo>
                <a:close/>
                <a:moveTo>
                  <a:pt x="1494" y="624"/>
                </a:moveTo>
                <a:lnTo>
                  <a:pt x="1494" y="630"/>
                </a:lnTo>
                <a:lnTo>
                  <a:pt x="1495" y="630"/>
                </a:lnTo>
                <a:lnTo>
                  <a:pt x="1494" y="624"/>
                </a:lnTo>
                <a:close/>
                <a:moveTo>
                  <a:pt x="1554" y="534"/>
                </a:moveTo>
                <a:lnTo>
                  <a:pt x="1554" y="540"/>
                </a:lnTo>
                <a:lnTo>
                  <a:pt x="1555" y="540"/>
                </a:lnTo>
                <a:lnTo>
                  <a:pt x="1554" y="534"/>
                </a:lnTo>
                <a:close/>
                <a:moveTo>
                  <a:pt x="1548" y="534"/>
                </a:moveTo>
                <a:lnTo>
                  <a:pt x="1548" y="540"/>
                </a:lnTo>
                <a:lnTo>
                  <a:pt x="1549" y="540"/>
                </a:lnTo>
                <a:lnTo>
                  <a:pt x="1548" y="534"/>
                </a:lnTo>
                <a:close/>
                <a:moveTo>
                  <a:pt x="1470" y="654"/>
                </a:moveTo>
                <a:lnTo>
                  <a:pt x="1470" y="660"/>
                </a:lnTo>
                <a:lnTo>
                  <a:pt x="1471" y="660"/>
                </a:lnTo>
                <a:lnTo>
                  <a:pt x="1470" y="654"/>
                </a:lnTo>
                <a:close/>
                <a:moveTo>
                  <a:pt x="1506" y="612"/>
                </a:moveTo>
                <a:lnTo>
                  <a:pt x="1512" y="612"/>
                </a:lnTo>
                <a:lnTo>
                  <a:pt x="1506" y="612"/>
                </a:lnTo>
                <a:close/>
                <a:moveTo>
                  <a:pt x="1488" y="714"/>
                </a:moveTo>
                <a:lnTo>
                  <a:pt x="1494" y="714"/>
                </a:lnTo>
                <a:lnTo>
                  <a:pt x="1488" y="714"/>
                </a:lnTo>
                <a:close/>
                <a:moveTo>
                  <a:pt x="1494" y="618"/>
                </a:moveTo>
                <a:lnTo>
                  <a:pt x="1500" y="618"/>
                </a:lnTo>
                <a:lnTo>
                  <a:pt x="1494" y="618"/>
                </a:lnTo>
                <a:close/>
                <a:moveTo>
                  <a:pt x="1542" y="546"/>
                </a:moveTo>
                <a:lnTo>
                  <a:pt x="1548" y="546"/>
                </a:lnTo>
                <a:lnTo>
                  <a:pt x="1542" y="546"/>
                </a:lnTo>
                <a:close/>
                <a:moveTo>
                  <a:pt x="1512" y="624"/>
                </a:moveTo>
                <a:lnTo>
                  <a:pt x="1518" y="624"/>
                </a:lnTo>
                <a:lnTo>
                  <a:pt x="1512" y="624"/>
                </a:lnTo>
                <a:close/>
                <a:moveTo>
                  <a:pt x="1464" y="672"/>
                </a:moveTo>
                <a:lnTo>
                  <a:pt x="1470" y="672"/>
                </a:lnTo>
                <a:lnTo>
                  <a:pt x="1464" y="672"/>
                </a:lnTo>
                <a:close/>
                <a:moveTo>
                  <a:pt x="1494" y="618"/>
                </a:moveTo>
                <a:lnTo>
                  <a:pt x="1500" y="618"/>
                </a:lnTo>
                <a:lnTo>
                  <a:pt x="1494" y="618"/>
                </a:lnTo>
                <a:close/>
                <a:moveTo>
                  <a:pt x="1464" y="672"/>
                </a:moveTo>
                <a:lnTo>
                  <a:pt x="1470" y="672"/>
                </a:lnTo>
                <a:lnTo>
                  <a:pt x="1464" y="672"/>
                </a:lnTo>
                <a:close/>
                <a:moveTo>
                  <a:pt x="1554" y="516"/>
                </a:moveTo>
                <a:lnTo>
                  <a:pt x="1554" y="522"/>
                </a:lnTo>
                <a:lnTo>
                  <a:pt x="1555" y="522"/>
                </a:lnTo>
                <a:lnTo>
                  <a:pt x="1554" y="516"/>
                </a:lnTo>
                <a:close/>
                <a:moveTo>
                  <a:pt x="1524" y="582"/>
                </a:moveTo>
                <a:lnTo>
                  <a:pt x="1524" y="588"/>
                </a:lnTo>
                <a:lnTo>
                  <a:pt x="1525" y="588"/>
                </a:lnTo>
                <a:lnTo>
                  <a:pt x="1524" y="582"/>
                </a:lnTo>
                <a:close/>
                <a:moveTo>
                  <a:pt x="1530" y="564"/>
                </a:moveTo>
                <a:lnTo>
                  <a:pt x="1536" y="564"/>
                </a:lnTo>
                <a:lnTo>
                  <a:pt x="1530" y="564"/>
                </a:lnTo>
                <a:close/>
                <a:moveTo>
                  <a:pt x="1548" y="534"/>
                </a:moveTo>
                <a:lnTo>
                  <a:pt x="1554" y="534"/>
                </a:lnTo>
                <a:lnTo>
                  <a:pt x="1548" y="534"/>
                </a:lnTo>
                <a:close/>
                <a:moveTo>
                  <a:pt x="1548" y="534"/>
                </a:moveTo>
                <a:lnTo>
                  <a:pt x="1554" y="534"/>
                </a:lnTo>
                <a:lnTo>
                  <a:pt x="1548" y="534"/>
                </a:lnTo>
                <a:close/>
                <a:moveTo>
                  <a:pt x="1530" y="558"/>
                </a:moveTo>
                <a:lnTo>
                  <a:pt x="1530" y="564"/>
                </a:lnTo>
                <a:lnTo>
                  <a:pt x="1531" y="564"/>
                </a:lnTo>
                <a:lnTo>
                  <a:pt x="1530" y="558"/>
                </a:lnTo>
                <a:close/>
                <a:moveTo>
                  <a:pt x="1470" y="690"/>
                </a:moveTo>
                <a:lnTo>
                  <a:pt x="1470" y="696"/>
                </a:lnTo>
                <a:lnTo>
                  <a:pt x="1471" y="696"/>
                </a:lnTo>
                <a:lnTo>
                  <a:pt x="1470" y="690"/>
                </a:lnTo>
                <a:close/>
                <a:moveTo>
                  <a:pt x="1530" y="588"/>
                </a:moveTo>
                <a:lnTo>
                  <a:pt x="1530" y="594"/>
                </a:lnTo>
                <a:lnTo>
                  <a:pt x="1531" y="594"/>
                </a:lnTo>
                <a:lnTo>
                  <a:pt x="1530" y="588"/>
                </a:lnTo>
                <a:close/>
                <a:moveTo>
                  <a:pt x="1542" y="546"/>
                </a:moveTo>
                <a:lnTo>
                  <a:pt x="1548" y="546"/>
                </a:lnTo>
                <a:lnTo>
                  <a:pt x="1542" y="546"/>
                </a:lnTo>
                <a:close/>
                <a:moveTo>
                  <a:pt x="1524" y="582"/>
                </a:moveTo>
                <a:lnTo>
                  <a:pt x="1524" y="588"/>
                </a:lnTo>
                <a:lnTo>
                  <a:pt x="1525" y="588"/>
                </a:lnTo>
                <a:lnTo>
                  <a:pt x="1524" y="582"/>
                </a:lnTo>
                <a:close/>
                <a:moveTo>
                  <a:pt x="1464" y="654"/>
                </a:moveTo>
                <a:lnTo>
                  <a:pt x="1470" y="654"/>
                </a:lnTo>
                <a:lnTo>
                  <a:pt x="1464" y="654"/>
                </a:lnTo>
                <a:close/>
                <a:moveTo>
                  <a:pt x="1482" y="636"/>
                </a:moveTo>
                <a:lnTo>
                  <a:pt x="1482" y="642"/>
                </a:lnTo>
                <a:lnTo>
                  <a:pt x="1483" y="642"/>
                </a:lnTo>
                <a:lnTo>
                  <a:pt x="1482" y="636"/>
                </a:lnTo>
                <a:close/>
                <a:moveTo>
                  <a:pt x="1518" y="588"/>
                </a:moveTo>
                <a:lnTo>
                  <a:pt x="1524" y="588"/>
                </a:lnTo>
                <a:lnTo>
                  <a:pt x="1518" y="588"/>
                </a:lnTo>
                <a:close/>
                <a:moveTo>
                  <a:pt x="1488" y="624"/>
                </a:moveTo>
                <a:lnTo>
                  <a:pt x="1494" y="624"/>
                </a:lnTo>
                <a:lnTo>
                  <a:pt x="1488" y="624"/>
                </a:lnTo>
                <a:close/>
                <a:moveTo>
                  <a:pt x="1536" y="534"/>
                </a:moveTo>
                <a:lnTo>
                  <a:pt x="1542" y="534"/>
                </a:lnTo>
                <a:lnTo>
                  <a:pt x="1536" y="534"/>
                </a:lnTo>
                <a:close/>
                <a:moveTo>
                  <a:pt x="1512" y="594"/>
                </a:moveTo>
                <a:lnTo>
                  <a:pt x="1518" y="594"/>
                </a:lnTo>
                <a:lnTo>
                  <a:pt x="1512" y="594"/>
                </a:lnTo>
                <a:close/>
                <a:moveTo>
                  <a:pt x="1548" y="534"/>
                </a:moveTo>
                <a:lnTo>
                  <a:pt x="1548" y="540"/>
                </a:lnTo>
                <a:lnTo>
                  <a:pt x="1549" y="540"/>
                </a:lnTo>
                <a:lnTo>
                  <a:pt x="1548" y="534"/>
                </a:lnTo>
                <a:close/>
                <a:moveTo>
                  <a:pt x="1548" y="522"/>
                </a:moveTo>
                <a:lnTo>
                  <a:pt x="1548" y="528"/>
                </a:lnTo>
                <a:lnTo>
                  <a:pt x="1549" y="528"/>
                </a:lnTo>
                <a:lnTo>
                  <a:pt x="1548" y="522"/>
                </a:lnTo>
                <a:close/>
                <a:moveTo>
                  <a:pt x="1524" y="594"/>
                </a:moveTo>
                <a:lnTo>
                  <a:pt x="1530" y="594"/>
                </a:lnTo>
                <a:lnTo>
                  <a:pt x="1524" y="594"/>
                </a:lnTo>
                <a:close/>
                <a:moveTo>
                  <a:pt x="1524" y="576"/>
                </a:moveTo>
                <a:lnTo>
                  <a:pt x="1524" y="582"/>
                </a:lnTo>
                <a:lnTo>
                  <a:pt x="1525" y="582"/>
                </a:lnTo>
                <a:lnTo>
                  <a:pt x="1524" y="576"/>
                </a:lnTo>
                <a:close/>
                <a:moveTo>
                  <a:pt x="1524" y="570"/>
                </a:moveTo>
                <a:lnTo>
                  <a:pt x="1524" y="576"/>
                </a:lnTo>
                <a:lnTo>
                  <a:pt x="1525" y="576"/>
                </a:lnTo>
                <a:lnTo>
                  <a:pt x="1524" y="570"/>
                </a:lnTo>
                <a:close/>
                <a:moveTo>
                  <a:pt x="1536" y="558"/>
                </a:moveTo>
                <a:lnTo>
                  <a:pt x="1536" y="564"/>
                </a:lnTo>
                <a:lnTo>
                  <a:pt x="1537" y="564"/>
                </a:lnTo>
                <a:lnTo>
                  <a:pt x="1536" y="558"/>
                </a:lnTo>
                <a:close/>
                <a:moveTo>
                  <a:pt x="1518" y="594"/>
                </a:moveTo>
                <a:lnTo>
                  <a:pt x="1518" y="600"/>
                </a:lnTo>
                <a:lnTo>
                  <a:pt x="1519" y="600"/>
                </a:lnTo>
                <a:lnTo>
                  <a:pt x="1518" y="594"/>
                </a:lnTo>
                <a:close/>
                <a:moveTo>
                  <a:pt x="1500" y="618"/>
                </a:moveTo>
                <a:lnTo>
                  <a:pt x="1506" y="618"/>
                </a:lnTo>
                <a:lnTo>
                  <a:pt x="1500" y="618"/>
                </a:lnTo>
                <a:close/>
                <a:moveTo>
                  <a:pt x="1626" y="486"/>
                </a:moveTo>
                <a:lnTo>
                  <a:pt x="1626" y="492"/>
                </a:lnTo>
                <a:lnTo>
                  <a:pt x="1627" y="492"/>
                </a:lnTo>
                <a:lnTo>
                  <a:pt x="1626" y="486"/>
                </a:lnTo>
                <a:close/>
                <a:moveTo>
                  <a:pt x="1464" y="654"/>
                </a:moveTo>
                <a:lnTo>
                  <a:pt x="1470" y="654"/>
                </a:lnTo>
                <a:lnTo>
                  <a:pt x="1464" y="654"/>
                </a:lnTo>
                <a:close/>
                <a:moveTo>
                  <a:pt x="1542" y="540"/>
                </a:moveTo>
                <a:lnTo>
                  <a:pt x="1548" y="540"/>
                </a:lnTo>
                <a:lnTo>
                  <a:pt x="1542" y="540"/>
                </a:lnTo>
                <a:close/>
                <a:moveTo>
                  <a:pt x="1518" y="594"/>
                </a:moveTo>
                <a:lnTo>
                  <a:pt x="1524" y="594"/>
                </a:lnTo>
                <a:lnTo>
                  <a:pt x="1518" y="594"/>
                </a:lnTo>
                <a:close/>
                <a:moveTo>
                  <a:pt x="1464" y="672"/>
                </a:moveTo>
                <a:lnTo>
                  <a:pt x="1470" y="672"/>
                </a:lnTo>
                <a:lnTo>
                  <a:pt x="1464" y="672"/>
                </a:lnTo>
                <a:close/>
                <a:moveTo>
                  <a:pt x="1470" y="672"/>
                </a:moveTo>
                <a:lnTo>
                  <a:pt x="1470" y="678"/>
                </a:lnTo>
                <a:lnTo>
                  <a:pt x="1471" y="678"/>
                </a:lnTo>
                <a:lnTo>
                  <a:pt x="1470" y="672"/>
                </a:lnTo>
                <a:close/>
                <a:moveTo>
                  <a:pt x="1530" y="558"/>
                </a:moveTo>
                <a:lnTo>
                  <a:pt x="1530" y="564"/>
                </a:lnTo>
                <a:lnTo>
                  <a:pt x="1531" y="564"/>
                </a:lnTo>
                <a:lnTo>
                  <a:pt x="1530" y="558"/>
                </a:lnTo>
                <a:close/>
                <a:moveTo>
                  <a:pt x="1530" y="564"/>
                </a:moveTo>
                <a:lnTo>
                  <a:pt x="1530" y="570"/>
                </a:lnTo>
                <a:lnTo>
                  <a:pt x="1531" y="570"/>
                </a:lnTo>
                <a:lnTo>
                  <a:pt x="1530" y="564"/>
                </a:lnTo>
                <a:close/>
                <a:moveTo>
                  <a:pt x="1542" y="546"/>
                </a:moveTo>
                <a:lnTo>
                  <a:pt x="1542" y="552"/>
                </a:lnTo>
                <a:lnTo>
                  <a:pt x="1543" y="552"/>
                </a:lnTo>
                <a:lnTo>
                  <a:pt x="1542" y="546"/>
                </a:lnTo>
                <a:close/>
                <a:moveTo>
                  <a:pt x="1494" y="618"/>
                </a:moveTo>
                <a:lnTo>
                  <a:pt x="1500" y="618"/>
                </a:lnTo>
                <a:lnTo>
                  <a:pt x="1494" y="618"/>
                </a:lnTo>
                <a:close/>
                <a:moveTo>
                  <a:pt x="1530" y="558"/>
                </a:moveTo>
                <a:lnTo>
                  <a:pt x="1536" y="558"/>
                </a:lnTo>
                <a:lnTo>
                  <a:pt x="1536" y="564"/>
                </a:lnTo>
                <a:lnTo>
                  <a:pt x="1530" y="564"/>
                </a:lnTo>
                <a:lnTo>
                  <a:pt x="1530" y="558"/>
                </a:lnTo>
                <a:close/>
                <a:moveTo>
                  <a:pt x="1542" y="540"/>
                </a:moveTo>
                <a:lnTo>
                  <a:pt x="1548" y="540"/>
                </a:lnTo>
                <a:lnTo>
                  <a:pt x="1542" y="540"/>
                </a:lnTo>
                <a:close/>
                <a:moveTo>
                  <a:pt x="1542" y="546"/>
                </a:moveTo>
                <a:lnTo>
                  <a:pt x="1548" y="546"/>
                </a:lnTo>
                <a:lnTo>
                  <a:pt x="1542" y="546"/>
                </a:lnTo>
                <a:close/>
                <a:moveTo>
                  <a:pt x="1470" y="678"/>
                </a:moveTo>
                <a:lnTo>
                  <a:pt x="1470" y="684"/>
                </a:lnTo>
                <a:lnTo>
                  <a:pt x="1471" y="684"/>
                </a:lnTo>
                <a:lnTo>
                  <a:pt x="1470" y="678"/>
                </a:lnTo>
                <a:close/>
                <a:moveTo>
                  <a:pt x="1518" y="594"/>
                </a:moveTo>
                <a:lnTo>
                  <a:pt x="1518" y="600"/>
                </a:lnTo>
                <a:lnTo>
                  <a:pt x="1519" y="600"/>
                </a:lnTo>
                <a:lnTo>
                  <a:pt x="1518" y="594"/>
                </a:lnTo>
                <a:close/>
                <a:moveTo>
                  <a:pt x="1542" y="516"/>
                </a:moveTo>
                <a:lnTo>
                  <a:pt x="1542" y="522"/>
                </a:lnTo>
                <a:lnTo>
                  <a:pt x="1543" y="522"/>
                </a:lnTo>
                <a:lnTo>
                  <a:pt x="1542" y="516"/>
                </a:lnTo>
                <a:close/>
                <a:moveTo>
                  <a:pt x="1548" y="540"/>
                </a:moveTo>
                <a:lnTo>
                  <a:pt x="1548" y="546"/>
                </a:lnTo>
                <a:lnTo>
                  <a:pt x="1549" y="546"/>
                </a:lnTo>
                <a:lnTo>
                  <a:pt x="1548" y="540"/>
                </a:lnTo>
                <a:close/>
                <a:moveTo>
                  <a:pt x="1626" y="486"/>
                </a:moveTo>
                <a:lnTo>
                  <a:pt x="1626" y="492"/>
                </a:lnTo>
                <a:lnTo>
                  <a:pt x="1627" y="492"/>
                </a:lnTo>
                <a:lnTo>
                  <a:pt x="1626" y="486"/>
                </a:lnTo>
                <a:close/>
                <a:moveTo>
                  <a:pt x="1494" y="618"/>
                </a:moveTo>
                <a:lnTo>
                  <a:pt x="1494" y="624"/>
                </a:lnTo>
                <a:lnTo>
                  <a:pt x="1495" y="624"/>
                </a:lnTo>
                <a:lnTo>
                  <a:pt x="1494" y="618"/>
                </a:lnTo>
                <a:close/>
                <a:moveTo>
                  <a:pt x="1488" y="624"/>
                </a:moveTo>
                <a:lnTo>
                  <a:pt x="1488" y="630"/>
                </a:lnTo>
                <a:lnTo>
                  <a:pt x="1489" y="630"/>
                </a:lnTo>
                <a:lnTo>
                  <a:pt x="1488" y="624"/>
                </a:lnTo>
                <a:close/>
                <a:moveTo>
                  <a:pt x="1518" y="588"/>
                </a:moveTo>
                <a:lnTo>
                  <a:pt x="1524" y="588"/>
                </a:lnTo>
                <a:lnTo>
                  <a:pt x="1518" y="588"/>
                </a:lnTo>
                <a:close/>
                <a:moveTo>
                  <a:pt x="1536" y="558"/>
                </a:moveTo>
                <a:lnTo>
                  <a:pt x="1536" y="564"/>
                </a:lnTo>
                <a:lnTo>
                  <a:pt x="1537" y="564"/>
                </a:lnTo>
                <a:lnTo>
                  <a:pt x="1536" y="558"/>
                </a:lnTo>
                <a:close/>
                <a:moveTo>
                  <a:pt x="1482" y="636"/>
                </a:moveTo>
                <a:lnTo>
                  <a:pt x="1488" y="636"/>
                </a:lnTo>
                <a:lnTo>
                  <a:pt x="1482" y="636"/>
                </a:lnTo>
                <a:close/>
                <a:moveTo>
                  <a:pt x="1524" y="576"/>
                </a:moveTo>
                <a:lnTo>
                  <a:pt x="1524" y="582"/>
                </a:lnTo>
                <a:lnTo>
                  <a:pt x="1525" y="582"/>
                </a:lnTo>
                <a:lnTo>
                  <a:pt x="1524" y="576"/>
                </a:lnTo>
                <a:close/>
                <a:moveTo>
                  <a:pt x="1470" y="690"/>
                </a:moveTo>
                <a:lnTo>
                  <a:pt x="1470" y="696"/>
                </a:lnTo>
                <a:lnTo>
                  <a:pt x="1471" y="696"/>
                </a:lnTo>
                <a:lnTo>
                  <a:pt x="1470" y="690"/>
                </a:lnTo>
                <a:close/>
                <a:moveTo>
                  <a:pt x="1536" y="552"/>
                </a:moveTo>
                <a:lnTo>
                  <a:pt x="1542" y="552"/>
                </a:lnTo>
                <a:lnTo>
                  <a:pt x="1536" y="552"/>
                </a:lnTo>
                <a:close/>
                <a:moveTo>
                  <a:pt x="1518" y="600"/>
                </a:moveTo>
                <a:lnTo>
                  <a:pt x="1524" y="600"/>
                </a:lnTo>
                <a:lnTo>
                  <a:pt x="1518" y="600"/>
                </a:lnTo>
                <a:close/>
                <a:moveTo>
                  <a:pt x="1488" y="624"/>
                </a:moveTo>
                <a:lnTo>
                  <a:pt x="1494" y="624"/>
                </a:lnTo>
                <a:lnTo>
                  <a:pt x="1488" y="624"/>
                </a:lnTo>
                <a:close/>
                <a:moveTo>
                  <a:pt x="1482" y="636"/>
                </a:moveTo>
                <a:lnTo>
                  <a:pt x="1488" y="636"/>
                </a:lnTo>
                <a:lnTo>
                  <a:pt x="1482" y="636"/>
                </a:lnTo>
                <a:close/>
                <a:moveTo>
                  <a:pt x="1500" y="618"/>
                </a:moveTo>
                <a:lnTo>
                  <a:pt x="1506" y="618"/>
                </a:lnTo>
                <a:lnTo>
                  <a:pt x="1500" y="618"/>
                </a:lnTo>
                <a:close/>
                <a:moveTo>
                  <a:pt x="1470" y="642"/>
                </a:moveTo>
                <a:lnTo>
                  <a:pt x="1476" y="642"/>
                </a:lnTo>
                <a:lnTo>
                  <a:pt x="1470" y="642"/>
                </a:lnTo>
                <a:close/>
                <a:moveTo>
                  <a:pt x="1512" y="600"/>
                </a:moveTo>
                <a:lnTo>
                  <a:pt x="1518" y="600"/>
                </a:lnTo>
                <a:lnTo>
                  <a:pt x="1512" y="600"/>
                </a:lnTo>
                <a:close/>
                <a:moveTo>
                  <a:pt x="1494" y="624"/>
                </a:moveTo>
                <a:lnTo>
                  <a:pt x="1494" y="630"/>
                </a:lnTo>
                <a:lnTo>
                  <a:pt x="1495" y="630"/>
                </a:lnTo>
                <a:lnTo>
                  <a:pt x="1494" y="624"/>
                </a:lnTo>
                <a:close/>
                <a:moveTo>
                  <a:pt x="1572" y="498"/>
                </a:moveTo>
                <a:lnTo>
                  <a:pt x="1578" y="498"/>
                </a:lnTo>
                <a:lnTo>
                  <a:pt x="1572" y="498"/>
                </a:lnTo>
                <a:close/>
                <a:moveTo>
                  <a:pt x="1530" y="534"/>
                </a:moveTo>
                <a:lnTo>
                  <a:pt x="1536" y="534"/>
                </a:lnTo>
                <a:lnTo>
                  <a:pt x="1536" y="540"/>
                </a:lnTo>
                <a:lnTo>
                  <a:pt x="1530" y="540"/>
                </a:lnTo>
                <a:lnTo>
                  <a:pt x="1530" y="534"/>
                </a:lnTo>
                <a:close/>
                <a:moveTo>
                  <a:pt x="1542" y="546"/>
                </a:moveTo>
                <a:lnTo>
                  <a:pt x="1542" y="552"/>
                </a:lnTo>
                <a:lnTo>
                  <a:pt x="1543" y="552"/>
                </a:lnTo>
                <a:lnTo>
                  <a:pt x="1542" y="546"/>
                </a:lnTo>
                <a:close/>
                <a:moveTo>
                  <a:pt x="1518" y="594"/>
                </a:moveTo>
                <a:lnTo>
                  <a:pt x="1518" y="600"/>
                </a:lnTo>
                <a:lnTo>
                  <a:pt x="1519" y="600"/>
                </a:lnTo>
                <a:lnTo>
                  <a:pt x="1518" y="594"/>
                </a:lnTo>
                <a:close/>
                <a:moveTo>
                  <a:pt x="1548" y="534"/>
                </a:moveTo>
                <a:lnTo>
                  <a:pt x="1548" y="540"/>
                </a:lnTo>
                <a:lnTo>
                  <a:pt x="1549" y="540"/>
                </a:lnTo>
                <a:lnTo>
                  <a:pt x="1548" y="534"/>
                </a:lnTo>
                <a:close/>
                <a:moveTo>
                  <a:pt x="1506" y="618"/>
                </a:moveTo>
                <a:lnTo>
                  <a:pt x="1512" y="618"/>
                </a:lnTo>
                <a:lnTo>
                  <a:pt x="1506" y="618"/>
                </a:lnTo>
                <a:close/>
                <a:moveTo>
                  <a:pt x="1512" y="624"/>
                </a:moveTo>
                <a:lnTo>
                  <a:pt x="1518" y="624"/>
                </a:lnTo>
                <a:lnTo>
                  <a:pt x="1512" y="624"/>
                </a:lnTo>
                <a:close/>
                <a:moveTo>
                  <a:pt x="1482" y="636"/>
                </a:moveTo>
                <a:lnTo>
                  <a:pt x="1482" y="642"/>
                </a:lnTo>
                <a:lnTo>
                  <a:pt x="1483" y="642"/>
                </a:lnTo>
                <a:lnTo>
                  <a:pt x="1482" y="636"/>
                </a:lnTo>
                <a:close/>
                <a:moveTo>
                  <a:pt x="1530" y="534"/>
                </a:moveTo>
                <a:lnTo>
                  <a:pt x="1530" y="540"/>
                </a:lnTo>
                <a:lnTo>
                  <a:pt x="1531" y="540"/>
                </a:lnTo>
                <a:lnTo>
                  <a:pt x="1530" y="534"/>
                </a:lnTo>
                <a:close/>
                <a:moveTo>
                  <a:pt x="1524" y="564"/>
                </a:moveTo>
                <a:lnTo>
                  <a:pt x="1524" y="570"/>
                </a:lnTo>
                <a:lnTo>
                  <a:pt x="1525" y="570"/>
                </a:lnTo>
                <a:lnTo>
                  <a:pt x="1524" y="564"/>
                </a:lnTo>
                <a:close/>
                <a:moveTo>
                  <a:pt x="1626" y="486"/>
                </a:moveTo>
                <a:lnTo>
                  <a:pt x="1632" y="486"/>
                </a:lnTo>
                <a:lnTo>
                  <a:pt x="1626" y="486"/>
                </a:lnTo>
                <a:close/>
                <a:moveTo>
                  <a:pt x="1542" y="546"/>
                </a:moveTo>
                <a:lnTo>
                  <a:pt x="1548" y="546"/>
                </a:lnTo>
                <a:lnTo>
                  <a:pt x="1542" y="546"/>
                </a:lnTo>
                <a:close/>
                <a:moveTo>
                  <a:pt x="1464" y="672"/>
                </a:moveTo>
                <a:lnTo>
                  <a:pt x="1470" y="672"/>
                </a:lnTo>
                <a:lnTo>
                  <a:pt x="1464" y="672"/>
                </a:lnTo>
                <a:close/>
                <a:moveTo>
                  <a:pt x="1542" y="546"/>
                </a:moveTo>
                <a:lnTo>
                  <a:pt x="1542" y="552"/>
                </a:lnTo>
                <a:lnTo>
                  <a:pt x="1543" y="552"/>
                </a:lnTo>
                <a:lnTo>
                  <a:pt x="1542" y="546"/>
                </a:lnTo>
                <a:close/>
                <a:moveTo>
                  <a:pt x="1530" y="558"/>
                </a:moveTo>
                <a:lnTo>
                  <a:pt x="1530" y="564"/>
                </a:lnTo>
                <a:lnTo>
                  <a:pt x="1531" y="564"/>
                </a:lnTo>
                <a:lnTo>
                  <a:pt x="1530" y="558"/>
                </a:lnTo>
                <a:close/>
                <a:moveTo>
                  <a:pt x="1542" y="546"/>
                </a:moveTo>
                <a:lnTo>
                  <a:pt x="1548" y="546"/>
                </a:lnTo>
                <a:lnTo>
                  <a:pt x="1542" y="546"/>
                </a:lnTo>
                <a:close/>
                <a:moveTo>
                  <a:pt x="1488" y="630"/>
                </a:moveTo>
                <a:lnTo>
                  <a:pt x="1494" y="630"/>
                </a:lnTo>
                <a:lnTo>
                  <a:pt x="1488" y="630"/>
                </a:lnTo>
                <a:close/>
                <a:moveTo>
                  <a:pt x="1542" y="546"/>
                </a:moveTo>
                <a:lnTo>
                  <a:pt x="1542" y="552"/>
                </a:lnTo>
                <a:lnTo>
                  <a:pt x="1543" y="552"/>
                </a:lnTo>
                <a:lnTo>
                  <a:pt x="1542" y="546"/>
                </a:lnTo>
                <a:close/>
                <a:moveTo>
                  <a:pt x="1524" y="582"/>
                </a:moveTo>
                <a:lnTo>
                  <a:pt x="1524" y="588"/>
                </a:lnTo>
                <a:lnTo>
                  <a:pt x="1525" y="588"/>
                </a:lnTo>
                <a:lnTo>
                  <a:pt x="1524" y="582"/>
                </a:lnTo>
                <a:close/>
                <a:moveTo>
                  <a:pt x="1518" y="582"/>
                </a:moveTo>
                <a:lnTo>
                  <a:pt x="1524" y="582"/>
                </a:lnTo>
                <a:lnTo>
                  <a:pt x="1518" y="582"/>
                </a:lnTo>
                <a:close/>
                <a:moveTo>
                  <a:pt x="1494" y="618"/>
                </a:moveTo>
                <a:lnTo>
                  <a:pt x="1494" y="624"/>
                </a:lnTo>
                <a:lnTo>
                  <a:pt x="1495" y="624"/>
                </a:lnTo>
                <a:lnTo>
                  <a:pt x="1494" y="618"/>
                </a:lnTo>
                <a:close/>
                <a:moveTo>
                  <a:pt x="1518" y="594"/>
                </a:moveTo>
                <a:lnTo>
                  <a:pt x="1524" y="594"/>
                </a:lnTo>
                <a:lnTo>
                  <a:pt x="1518" y="594"/>
                </a:lnTo>
                <a:close/>
                <a:moveTo>
                  <a:pt x="1542" y="528"/>
                </a:moveTo>
                <a:lnTo>
                  <a:pt x="1542" y="534"/>
                </a:lnTo>
                <a:lnTo>
                  <a:pt x="1543" y="534"/>
                </a:lnTo>
                <a:lnTo>
                  <a:pt x="1542" y="528"/>
                </a:lnTo>
                <a:close/>
                <a:moveTo>
                  <a:pt x="1488" y="630"/>
                </a:moveTo>
                <a:lnTo>
                  <a:pt x="1494" y="630"/>
                </a:lnTo>
                <a:lnTo>
                  <a:pt x="1488" y="630"/>
                </a:lnTo>
                <a:close/>
                <a:moveTo>
                  <a:pt x="1512" y="618"/>
                </a:moveTo>
                <a:lnTo>
                  <a:pt x="1518" y="618"/>
                </a:lnTo>
                <a:lnTo>
                  <a:pt x="1512" y="618"/>
                </a:lnTo>
                <a:close/>
                <a:moveTo>
                  <a:pt x="1548" y="516"/>
                </a:moveTo>
                <a:lnTo>
                  <a:pt x="1548" y="522"/>
                </a:lnTo>
                <a:lnTo>
                  <a:pt x="1549" y="522"/>
                </a:lnTo>
                <a:lnTo>
                  <a:pt x="1548" y="516"/>
                </a:lnTo>
                <a:close/>
                <a:moveTo>
                  <a:pt x="1608" y="486"/>
                </a:moveTo>
                <a:lnTo>
                  <a:pt x="1614" y="486"/>
                </a:lnTo>
                <a:lnTo>
                  <a:pt x="1608" y="486"/>
                </a:lnTo>
                <a:close/>
                <a:moveTo>
                  <a:pt x="1530" y="558"/>
                </a:moveTo>
                <a:lnTo>
                  <a:pt x="1530" y="564"/>
                </a:lnTo>
                <a:lnTo>
                  <a:pt x="1531" y="564"/>
                </a:lnTo>
                <a:lnTo>
                  <a:pt x="1530" y="558"/>
                </a:lnTo>
                <a:close/>
                <a:moveTo>
                  <a:pt x="1488" y="624"/>
                </a:moveTo>
                <a:lnTo>
                  <a:pt x="1488" y="630"/>
                </a:lnTo>
                <a:lnTo>
                  <a:pt x="1489" y="630"/>
                </a:lnTo>
                <a:lnTo>
                  <a:pt x="1488" y="624"/>
                </a:lnTo>
                <a:close/>
                <a:moveTo>
                  <a:pt x="1524" y="576"/>
                </a:moveTo>
                <a:lnTo>
                  <a:pt x="1524" y="582"/>
                </a:lnTo>
                <a:lnTo>
                  <a:pt x="1525" y="582"/>
                </a:lnTo>
                <a:lnTo>
                  <a:pt x="1524" y="576"/>
                </a:lnTo>
                <a:close/>
                <a:moveTo>
                  <a:pt x="1500" y="612"/>
                </a:moveTo>
                <a:lnTo>
                  <a:pt x="1500" y="618"/>
                </a:lnTo>
                <a:lnTo>
                  <a:pt x="1501" y="618"/>
                </a:lnTo>
                <a:lnTo>
                  <a:pt x="1500" y="612"/>
                </a:lnTo>
                <a:close/>
                <a:moveTo>
                  <a:pt x="1524" y="582"/>
                </a:moveTo>
                <a:lnTo>
                  <a:pt x="1524" y="588"/>
                </a:lnTo>
                <a:lnTo>
                  <a:pt x="1525" y="588"/>
                </a:lnTo>
                <a:lnTo>
                  <a:pt x="1524" y="582"/>
                </a:lnTo>
                <a:close/>
                <a:moveTo>
                  <a:pt x="1464" y="672"/>
                </a:moveTo>
                <a:lnTo>
                  <a:pt x="1470" y="672"/>
                </a:lnTo>
                <a:lnTo>
                  <a:pt x="1464" y="672"/>
                </a:lnTo>
                <a:close/>
                <a:moveTo>
                  <a:pt x="1518" y="588"/>
                </a:moveTo>
                <a:lnTo>
                  <a:pt x="1524" y="588"/>
                </a:lnTo>
                <a:lnTo>
                  <a:pt x="1518" y="588"/>
                </a:lnTo>
                <a:close/>
                <a:moveTo>
                  <a:pt x="1494" y="624"/>
                </a:moveTo>
                <a:lnTo>
                  <a:pt x="1494" y="630"/>
                </a:lnTo>
                <a:lnTo>
                  <a:pt x="1495" y="630"/>
                </a:lnTo>
                <a:lnTo>
                  <a:pt x="1494" y="624"/>
                </a:lnTo>
                <a:close/>
                <a:moveTo>
                  <a:pt x="1494" y="618"/>
                </a:moveTo>
                <a:lnTo>
                  <a:pt x="1500" y="618"/>
                </a:lnTo>
                <a:lnTo>
                  <a:pt x="1500" y="624"/>
                </a:lnTo>
                <a:lnTo>
                  <a:pt x="1494" y="624"/>
                </a:lnTo>
                <a:lnTo>
                  <a:pt x="1494" y="618"/>
                </a:lnTo>
                <a:close/>
                <a:moveTo>
                  <a:pt x="1632" y="462"/>
                </a:moveTo>
                <a:lnTo>
                  <a:pt x="1638" y="462"/>
                </a:lnTo>
                <a:lnTo>
                  <a:pt x="1632" y="462"/>
                </a:lnTo>
                <a:close/>
                <a:moveTo>
                  <a:pt x="1524" y="576"/>
                </a:moveTo>
                <a:lnTo>
                  <a:pt x="1530" y="576"/>
                </a:lnTo>
                <a:lnTo>
                  <a:pt x="1524" y="576"/>
                </a:lnTo>
                <a:close/>
                <a:moveTo>
                  <a:pt x="1518" y="582"/>
                </a:moveTo>
                <a:lnTo>
                  <a:pt x="1524" y="582"/>
                </a:lnTo>
                <a:lnTo>
                  <a:pt x="1518" y="582"/>
                </a:lnTo>
                <a:close/>
                <a:moveTo>
                  <a:pt x="1560" y="510"/>
                </a:moveTo>
                <a:lnTo>
                  <a:pt x="1560" y="516"/>
                </a:lnTo>
                <a:lnTo>
                  <a:pt x="1561" y="516"/>
                </a:lnTo>
                <a:lnTo>
                  <a:pt x="1560" y="510"/>
                </a:lnTo>
                <a:close/>
                <a:moveTo>
                  <a:pt x="1470" y="678"/>
                </a:moveTo>
                <a:lnTo>
                  <a:pt x="1470" y="684"/>
                </a:lnTo>
                <a:lnTo>
                  <a:pt x="1471" y="684"/>
                </a:lnTo>
                <a:lnTo>
                  <a:pt x="1470" y="678"/>
                </a:lnTo>
                <a:close/>
                <a:moveTo>
                  <a:pt x="1524" y="576"/>
                </a:moveTo>
                <a:lnTo>
                  <a:pt x="1524" y="582"/>
                </a:lnTo>
                <a:lnTo>
                  <a:pt x="1525" y="582"/>
                </a:lnTo>
                <a:lnTo>
                  <a:pt x="1524" y="576"/>
                </a:lnTo>
                <a:close/>
                <a:moveTo>
                  <a:pt x="1542" y="540"/>
                </a:moveTo>
                <a:lnTo>
                  <a:pt x="1548" y="540"/>
                </a:lnTo>
                <a:lnTo>
                  <a:pt x="1542" y="540"/>
                </a:lnTo>
                <a:close/>
                <a:moveTo>
                  <a:pt x="1524" y="576"/>
                </a:moveTo>
                <a:lnTo>
                  <a:pt x="1524" y="582"/>
                </a:lnTo>
                <a:lnTo>
                  <a:pt x="1525" y="582"/>
                </a:lnTo>
                <a:lnTo>
                  <a:pt x="1524" y="576"/>
                </a:lnTo>
                <a:close/>
                <a:moveTo>
                  <a:pt x="1470" y="684"/>
                </a:moveTo>
                <a:lnTo>
                  <a:pt x="1470" y="690"/>
                </a:lnTo>
                <a:lnTo>
                  <a:pt x="1471" y="690"/>
                </a:lnTo>
                <a:lnTo>
                  <a:pt x="1470" y="684"/>
                </a:lnTo>
                <a:close/>
                <a:moveTo>
                  <a:pt x="1530" y="564"/>
                </a:moveTo>
                <a:lnTo>
                  <a:pt x="1536" y="564"/>
                </a:lnTo>
                <a:lnTo>
                  <a:pt x="1530" y="564"/>
                </a:lnTo>
                <a:close/>
                <a:moveTo>
                  <a:pt x="1464" y="660"/>
                </a:moveTo>
                <a:lnTo>
                  <a:pt x="1470" y="660"/>
                </a:lnTo>
                <a:lnTo>
                  <a:pt x="1464" y="660"/>
                </a:lnTo>
                <a:close/>
                <a:moveTo>
                  <a:pt x="1548" y="540"/>
                </a:moveTo>
                <a:lnTo>
                  <a:pt x="1548" y="546"/>
                </a:lnTo>
                <a:lnTo>
                  <a:pt x="1549" y="546"/>
                </a:lnTo>
                <a:lnTo>
                  <a:pt x="1548" y="540"/>
                </a:lnTo>
                <a:close/>
                <a:moveTo>
                  <a:pt x="1578" y="486"/>
                </a:moveTo>
                <a:lnTo>
                  <a:pt x="1578" y="492"/>
                </a:lnTo>
                <a:lnTo>
                  <a:pt x="1579" y="492"/>
                </a:lnTo>
                <a:lnTo>
                  <a:pt x="1578" y="486"/>
                </a:lnTo>
                <a:close/>
                <a:moveTo>
                  <a:pt x="1512" y="600"/>
                </a:moveTo>
                <a:lnTo>
                  <a:pt x="1518" y="600"/>
                </a:lnTo>
                <a:lnTo>
                  <a:pt x="1512" y="600"/>
                </a:lnTo>
                <a:close/>
                <a:moveTo>
                  <a:pt x="1464" y="660"/>
                </a:moveTo>
                <a:lnTo>
                  <a:pt x="1470" y="660"/>
                </a:lnTo>
                <a:lnTo>
                  <a:pt x="1464" y="660"/>
                </a:lnTo>
                <a:close/>
                <a:moveTo>
                  <a:pt x="1494" y="618"/>
                </a:moveTo>
                <a:lnTo>
                  <a:pt x="1500" y="618"/>
                </a:lnTo>
                <a:lnTo>
                  <a:pt x="1494" y="618"/>
                </a:lnTo>
                <a:close/>
                <a:moveTo>
                  <a:pt x="1500" y="618"/>
                </a:moveTo>
                <a:lnTo>
                  <a:pt x="1506" y="618"/>
                </a:lnTo>
                <a:lnTo>
                  <a:pt x="1500" y="618"/>
                </a:lnTo>
                <a:close/>
                <a:moveTo>
                  <a:pt x="1464" y="666"/>
                </a:moveTo>
                <a:lnTo>
                  <a:pt x="1470" y="666"/>
                </a:lnTo>
                <a:lnTo>
                  <a:pt x="1464" y="666"/>
                </a:lnTo>
                <a:close/>
                <a:moveTo>
                  <a:pt x="1464" y="672"/>
                </a:moveTo>
                <a:lnTo>
                  <a:pt x="1470" y="672"/>
                </a:lnTo>
                <a:lnTo>
                  <a:pt x="1464" y="672"/>
                </a:lnTo>
                <a:close/>
                <a:moveTo>
                  <a:pt x="1464" y="672"/>
                </a:moveTo>
                <a:lnTo>
                  <a:pt x="1470" y="672"/>
                </a:lnTo>
                <a:lnTo>
                  <a:pt x="1464" y="672"/>
                </a:lnTo>
                <a:close/>
                <a:moveTo>
                  <a:pt x="1524" y="576"/>
                </a:moveTo>
                <a:lnTo>
                  <a:pt x="1530" y="576"/>
                </a:lnTo>
                <a:lnTo>
                  <a:pt x="1524" y="576"/>
                </a:lnTo>
                <a:close/>
                <a:moveTo>
                  <a:pt x="1464" y="666"/>
                </a:moveTo>
                <a:lnTo>
                  <a:pt x="1470" y="666"/>
                </a:lnTo>
                <a:lnTo>
                  <a:pt x="1464" y="666"/>
                </a:lnTo>
                <a:close/>
                <a:moveTo>
                  <a:pt x="1470" y="678"/>
                </a:moveTo>
                <a:lnTo>
                  <a:pt x="1470" y="684"/>
                </a:lnTo>
                <a:lnTo>
                  <a:pt x="1471" y="684"/>
                </a:lnTo>
                <a:lnTo>
                  <a:pt x="1470" y="678"/>
                </a:lnTo>
                <a:close/>
                <a:moveTo>
                  <a:pt x="1578" y="486"/>
                </a:moveTo>
                <a:lnTo>
                  <a:pt x="1578" y="492"/>
                </a:lnTo>
                <a:lnTo>
                  <a:pt x="1579" y="492"/>
                </a:lnTo>
                <a:lnTo>
                  <a:pt x="1578" y="486"/>
                </a:lnTo>
                <a:close/>
                <a:moveTo>
                  <a:pt x="1518" y="582"/>
                </a:moveTo>
                <a:lnTo>
                  <a:pt x="1524" y="582"/>
                </a:lnTo>
                <a:lnTo>
                  <a:pt x="1518" y="582"/>
                </a:lnTo>
                <a:close/>
                <a:moveTo>
                  <a:pt x="1542" y="546"/>
                </a:moveTo>
                <a:lnTo>
                  <a:pt x="1542" y="552"/>
                </a:lnTo>
                <a:lnTo>
                  <a:pt x="1543" y="552"/>
                </a:lnTo>
                <a:lnTo>
                  <a:pt x="1542" y="546"/>
                </a:lnTo>
                <a:close/>
                <a:moveTo>
                  <a:pt x="1470" y="678"/>
                </a:moveTo>
                <a:lnTo>
                  <a:pt x="1470" y="684"/>
                </a:lnTo>
                <a:lnTo>
                  <a:pt x="1471" y="684"/>
                </a:lnTo>
                <a:lnTo>
                  <a:pt x="1470" y="678"/>
                </a:lnTo>
                <a:close/>
                <a:moveTo>
                  <a:pt x="1518" y="582"/>
                </a:moveTo>
                <a:lnTo>
                  <a:pt x="1524" y="582"/>
                </a:lnTo>
                <a:lnTo>
                  <a:pt x="1518" y="582"/>
                </a:lnTo>
                <a:close/>
                <a:moveTo>
                  <a:pt x="1464" y="660"/>
                </a:moveTo>
                <a:lnTo>
                  <a:pt x="1464" y="666"/>
                </a:lnTo>
                <a:lnTo>
                  <a:pt x="1465" y="666"/>
                </a:lnTo>
                <a:lnTo>
                  <a:pt x="1464" y="660"/>
                </a:lnTo>
                <a:close/>
                <a:moveTo>
                  <a:pt x="1464" y="660"/>
                </a:moveTo>
                <a:lnTo>
                  <a:pt x="1464" y="666"/>
                </a:lnTo>
                <a:lnTo>
                  <a:pt x="1465" y="666"/>
                </a:lnTo>
                <a:lnTo>
                  <a:pt x="1464" y="660"/>
                </a:lnTo>
                <a:close/>
                <a:moveTo>
                  <a:pt x="1512" y="600"/>
                </a:moveTo>
                <a:lnTo>
                  <a:pt x="1518" y="600"/>
                </a:lnTo>
                <a:lnTo>
                  <a:pt x="1512" y="600"/>
                </a:lnTo>
                <a:close/>
                <a:moveTo>
                  <a:pt x="1656" y="474"/>
                </a:moveTo>
                <a:lnTo>
                  <a:pt x="1656" y="480"/>
                </a:lnTo>
                <a:lnTo>
                  <a:pt x="1657" y="480"/>
                </a:lnTo>
                <a:lnTo>
                  <a:pt x="1656" y="474"/>
                </a:lnTo>
                <a:close/>
                <a:moveTo>
                  <a:pt x="1518" y="582"/>
                </a:moveTo>
                <a:lnTo>
                  <a:pt x="1524" y="582"/>
                </a:lnTo>
                <a:lnTo>
                  <a:pt x="1518" y="582"/>
                </a:lnTo>
                <a:close/>
                <a:moveTo>
                  <a:pt x="1518" y="594"/>
                </a:moveTo>
                <a:lnTo>
                  <a:pt x="1518" y="600"/>
                </a:lnTo>
                <a:lnTo>
                  <a:pt x="1519" y="600"/>
                </a:lnTo>
                <a:lnTo>
                  <a:pt x="1518" y="594"/>
                </a:lnTo>
                <a:close/>
                <a:moveTo>
                  <a:pt x="1524" y="588"/>
                </a:moveTo>
                <a:lnTo>
                  <a:pt x="1524" y="594"/>
                </a:lnTo>
                <a:lnTo>
                  <a:pt x="1525" y="594"/>
                </a:lnTo>
                <a:lnTo>
                  <a:pt x="1524" y="588"/>
                </a:lnTo>
                <a:close/>
                <a:moveTo>
                  <a:pt x="1542" y="546"/>
                </a:moveTo>
                <a:lnTo>
                  <a:pt x="1548" y="546"/>
                </a:lnTo>
                <a:lnTo>
                  <a:pt x="1542" y="546"/>
                </a:lnTo>
                <a:close/>
                <a:moveTo>
                  <a:pt x="1464" y="678"/>
                </a:moveTo>
                <a:lnTo>
                  <a:pt x="1470" y="678"/>
                </a:lnTo>
                <a:lnTo>
                  <a:pt x="1464" y="678"/>
                </a:lnTo>
                <a:close/>
                <a:moveTo>
                  <a:pt x="1494" y="618"/>
                </a:moveTo>
                <a:lnTo>
                  <a:pt x="1500" y="618"/>
                </a:lnTo>
                <a:lnTo>
                  <a:pt x="1494" y="618"/>
                </a:lnTo>
                <a:close/>
                <a:moveTo>
                  <a:pt x="1542" y="546"/>
                </a:moveTo>
                <a:lnTo>
                  <a:pt x="1542" y="552"/>
                </a:lnTo>
                <a:lnTo>
                  <a:pt x="1543" y="552"/>
                </a:lnTo>
                <a:lnTo>
                  <a:pt x="1542" y="546"/>
                </a:lnTo>
                <a:close/>
                <a:moveTo>
                  <a:pt x="1542" y="540"/>
                </a:moveTo>
                <a:lnTo>
                  <a:pt x="1548" y="540"/>
                </a:lnTo>
                <a:lnTo>
                  <a:pt x="1542" y="540"/>
                </a:lnTo>
                <a:close/>
                <a:moveTo>
                  <a:pt x="1530" y="588"/>
                </a:moveTo>
                <a:lnTo>
                  <a:pt x="1530" y="594"/>
                </a:lnTo>
                <a:lnTo>
                  <a:pt x="1531" y="594"/>
                </a:lnTo>
                <a:lnTo>
                  <a:pt x="1530" y="588"/>
                </a:lnTo>
                <a:close/>
                <a:moveTo>
                  <a:pt x="1548" y="528"/>
                </a:moveTo>
                <a:lnTo>
                  <a:pt x="1548" y="534"/>
                </a:lnTo>
                <a:lnTo>
                  <a:pt x="1549" y="534"/>
                </a:lnTo>
                <a:lnTo>
                  <a:pt x="1548" y="528"/>
                </a:lnTo>
                <a:close/>
                <a:moveTo>
                  <a:pt x="1536" y="546"/>
                </a:moveTo>
                <a:lnTo>
                  <a:pt x="1542" y="546"/>
                </a:lnTo>
                <a:lnTo>
                  <a:pt x="1536" y="546"/>
                </a:lnTo>
                <a:close/>
                <a:moveTo>
                  <a:pt x="1536" y="552"/>
                </a:moveTo>
                <a:lnTo>
                  <a:pt x="1542" y="552"/>
                </a:lnTo>
                <a:lnTo>
                  <a:pt x="1536" y="552"/>
                </a:lnTo>
                <a:close/>
                <a:moveTo>
                  <a:pt x="1542" y="540"/>
                </a:moveTo>
                <a:lnTo>
                  <a:pt x="1548" y="540"/>
                </a:lnTo>
                <a:lnTo>
                  <a:pt x="1542" y="540"/>
                </a:lnTo>
                <a:close/>
                <a:moveTo>
                  <a:pt x="1524" y="588"/>
                </a:moveTo>
                <a:lnTo>
                  <a:pt x="1524" y="594"/>
                </a:lnTo>
                <a:lnTo>
                  <a:pt x="1525" y="594"/>
                </a:lnTo>
                <a:lnTo>
                  <a:pt x="1524" y="588"/>
                </a:lnTo>
                <a:close/>
                <a:moveTo>
                  <a:pt x="1470" y="678"/>
                </a:moveTo>
                <a:lnTo>
                  <a:pt x="1470" y="684"/>
                </a:lnTo>
                <a:lnTo>
                  <a:pt x="1471" y="684"/>
                </a:lnTo>
                <a:lnTo>
                  <a:pt x="1470" y="678"/>
                </a:lnTo>
                <a:close/>
                <a:moveTo>
                  <a:pt x="1548" y="534"/>
                </a:moveTo>
                <a:lnTo>
                  <a:pt x="1554" y="534"/>
                </a:lnTo>
                <a:lnTo>
                  <a:pt x="1548" y="534"/>
                </a:lnTo>
                <a:close/>
                <a:moveTo>
                  <a:pt x="1470" y="642"/>
                </a:moveTo>
                <a:lnTo>
                  <a:pt x="1476" y="642"/>
                </a:lnTo>
                <a:lnTo>
                  <a:pt x="1470" y="642"/>
                </a:lnTo>
                <a:close/>
                <a:moveTo>
                  <a:pt x="1524" y="576"/>
                </a:moveTo>
                <a:lnTo>
                  <a:pt x="1524" y="582"/>
                </a:lnTo>
                <a:lnTo>
                  <a:pt x="1525" y="582"/>
                </a:lnTo>
                <a:lnTo>
                  <a:pt x="1524" y="576"/>
                </a:lnTo>
                <a:close/>
                <a:moveTo>
                  <a:pt x="1542" y="546"/>
                </a:moveTo>
                <a:lnTo>
                  <a:pt x="1542" y="552"/>
                </a:lnTo>
                <a:lnTo>
                  <a:pt x="1543" y="552"/>
                </a:lnTo>
                <a:lnTo>
                  <a:pt x="1542" y="546"/>
                </a:lnTo>
                <a:close/>
                <a:moveTo>
                  <a:pt x="1464" y="660"/>
                </a:moveTo>
                <a:lnTo>
                  <a:pt x="1464" y="666"/>
                </a:lnTo>
                <a:lnTo>
                  <a:pt x="1465" y="666"/>
                </a:lnTo>
                <a:lnTo>
                  <a:pt x="1464" y="660"/>
                </a:lnTo>
                <a:close/>
                <a:moveTo>
                  <a:pt x="1542" y="534"/>
                </a:moveTo>
                <a:lnTo>
                  <a:pt x="1548" y="534"/>
                </a:lnTo>
                <a:lnTo>
                  <a:pt x="1542" y="534"/>
                </a:lnTo>
                <a:close/>
                <a:moveTo>
                  <a:pt x="1470" y="654"/>
                </a:moveTo>
                <a:lnTo>
                  <a:pt x="1470" y="660"/>
                </a:lnTo>
                <a:lnTo>
                  <a:pt x="1471" y="660"/>
                </a:lnTo>
                <a:lnTo>
                  <a:pt x="1470" y="654"/>
                </a:lnTo>
                <a:close/>
                <a:moveTo>
                  <a:pt x="1524" y="576"/>
                </a:moveTo>
                <a:lnTo>
                  <a:pt x="1530" y="576"/>
                </a:lnTo>
                <a:lnTo>
                  <a:pt x="1524" y="576"/>
                </a:lnTo>
                <a:close/>
                <a:moveTo>
                  <a:pt x="1470" y="642"/>
                </a:moveTo>
                <a:lnTo>
                  <a:pt x="1476" y="642"/>
                </a:lnTo>
                <a:lnTo>
                  <a:pt x="1470" y="642"/>
                </a:lnTo>
                <a:close/>
                <a:moveTo>
                  <a:pt x="1536" y="534"/>
                </a:moveTo>
                <a:lnTo>
                  <a:pt x="1542" y="534"/>
                </a:lnTo>
                <a:lnTo>
                  <a:pt x="1536" y="534"/>
                </a:lnTo>
                <a:close/>
                <a:moveTo>
                  <a:pt x="1536" y="546"/>
                </a:moveTo>
                <a:lnTo>
                  <a:pt x="1542" y="546"/>
                </a:lnTo>
                <a:lnTo>
                  <a:pt x="1536" y="546"/>
                </a:lnTo>
                <a:close/>
                <a:moveTo>
                  <a:pt x="1470" y="666"/>
                </a:moveTo>
                <a:lnTo>
                  <a:pt x="1470" y="672"/>
                </a:lnTo>
                <a:lnTo>
                  <a:pt x="1471" y="672"/>
                </a:lnTo>
                <a:lnTo>
                  <a:pt x="1470" y="666"/>
                </a:lnTo>
                <a:close/>
                <a:moveTo>
                  <a:pt x="1470" y="696"/>
                </a:moveTo>
                <a:lnTo>
                  <a:pt x="1476" y="696"/>
                </a:lnTo>
                <a:lnTo>
                  <a:pt x="1470" y="696"/>
                </a:lnTo>
                <a:close/>
                <a:moveTo>
                  <a:pt x="1470" y="696"/>
                </a:moveTo>
                <a:lnTo>
                  <a:pt x="1470" y="702"/>
                </a:lnTo>
                <a:lnTo>
                  <a:pt x="1471" y="702"/>
                </a:lnTo>
                <a:lnTo>
                  <a:pt x="1470" y="696"/>
                </a:lnTo>
                <a:close/>
                <a:moveTo>
                  <a:pt x="1530" y="540"/>
                </a:moveTo>
                <a:lnTo>
                  <a:pt x="1530" y="546"/>
                </a:lnTo>
                <a:lnTo>
                  <a:pt x="1531" y="546"/>
                </a:lnTo>
                <a:lnTo>
                  <a:pt x="1530" y="540"/>
                </a:lnTo>
                <a:close/>
                <a:moveTo>
                  <a:pt x="1224" y="960"/>
                </a:moveTo>
                <a:lnTo>
                  <a:pt x="1230" y="960"/>
                </a:lnTo>
                <a:lnTo>
                  <a:pt x="1224" y="960"/>
                </a:lnTo>
                <a:close/>
                <a:moveTo>
                  <a:pt x="1290" y="1008"/>
                </a:moveTo>
                <a:lnTo>
                  <a:pt x="1296" y="1008"/>
                </a:lnTo>
                <a:lnTo>
                  <a:pt x="1290" y="1008"/>
                </a:lnTo>
                <a:close/>
                <a:moveTo>
                  <a:pt x="1200" y="948"/>
                </a:moveTo>
                <a:lnTo>
                  <a:pt x="1206" y="948"/>
                </a:lnTo>
                <a:lnTo>
                  <a:pt x="1206" y="954"/>
                </a:lnTo>
                <a:lnTo>
                  <a:pt x="1200" y="954"/>
                </a:lnTo>
                <a:lnTo>
                  <a:pt x="1200" y="948"/>
                </a:lnTo>
                <a:close/>
                <a:moveTo>
                  <a:pt x="1200" y="948"/>
                </a:moveTo>
                <a:lnTo>
                  <a:pt x="1206" y="948"/>
                </a:lnTo>
                <a:lnTo>
                  <a:pt x="1200" y="948"/>
                </a:lnTo>
                <a:close/>
                <a:moveTo>
                  <a:pt x="1200" y="948"/>
                </a:moveTo>
                <a:lnTo>
                  <a:pt x="1200" y="954"/>
                </a:lnTo>
                <a:lnTo>
                  <a:pt x="1201" y="954"/>
                </a:lnTo>
                <a:lnTo>
                  <a:pt x="1200" y="948"/>
                </a:lnTo>
                <a:close/>
                <a:moveTo>
                  <a:pt x="1176" y="942"/>
                </a:moveTo>
                <a:lnTo>
                  <a:pt x="1182" y="942"/>
                </a:lnTo>
                <a:lnTo>
                  <a:pt x="1176" y="942"/>
                </a:lnTo>
                <a:close/>
                <a:moveTo>
                  <a:pt x="1296" y="1002"/>
                </a:moveTo>
                <a:lnTo>
                  <a:pt x="1296" y="1008"/>
                </a:lnTo>
                <a:lnTo>
                  <a:pt x="1297" y="1008"/>
                </a:lnTo>
                <a:lnTo>
                  <a:pt x="1296" y="1002"/>
                </a:lnTo>
                <a:close/>
                <a:moveTo>
                  <a:pt x="1182" y="936"/>
                </a:moveTo>
                <a:lnTo>
                  <a:pt x="1182" y="942"/>
                </a:lnTo>
                <a:lnTo>
                  <a:pt x="1183" y="942"/>
                </a:lnTo>
                <a:lnTo>
                  <a:pt x="1182" y="936"/>
                </a:lnTo>
                <a:close/>
                <a:moveTo>
                  <a:pt x="1362" y="966"/>
                </a:moveTo>
                <a:lnTo>
                  <a:pt x="1368" y="966"/>
                </a:lnTo>
                <a:lnTo>
                  <a:pt x="1362" y="966"/>
                </a:lnTo>
                <a:close/>
                <a:moveTo>
                  <a:pt x="1362" y="966"/>
                </a:moveTo>
                <a:lnTo>
                  <a:pt x="1368" y="966"/>
                </a:lnTo>
                <a:lnTo>
                  <a:pt x="1362" y="966"/>
                </a:lnTo>
                <a:close/>
                <a:moveTo>
                  <a:pt x="1296" y="1002"/>
                </a:moveTo>
                <a:lnTo>
                  <a:pt x="1296" y="1008"/>
                </a:lnTo>
                <a:lnTo>
                  <a:pt x="1297" y="1008"/>
                </a:lnTo>
                <a:lnTo>
                  <a:pt x="1296" y="1002"/>
                </a:lnTo>
                <a:close/>
                <a:moveTo>
                  <a:pt x="1446" y="936"/>
                </a:moveTo>
                <a:lnTo>
                  <a:pt x="1458" y="936"/>
                </a:lnTo>
                <a:lnTo>
                  <a:pt x="1458" y="942"/>
                </a:lnTo>
                <a:lnTo>
                  <a:pt x="1446" y="942"/>
                </a:lnTo>
                <a:lnTo>
                  <a:pt x="1446" y="936"/>
                </a:lnTo>
                <a:close/>
                <a:moveTo>
                  <a:pt x="1296" y="1044"/>
                </a:moveTo>
                <a:lnTo>
                  <a:pt x="1302" y="1044"/>
                </a:lnTo>
                <a:lnTo>
                  <a:pt x="1302" y="1050"/>
                </a:lnTo>
                <a:lnTo>
                  <a:pt x="1296" y="1050"/>
                </a:lnTo>
                <a:lnTo>
                  <a:pt x="1296" y="1044"/>
                </a:lnTo>
                <a:close/>
                <a:moveTo>
                  <a:pt x="1314" y="1044"/>
                </a:moveTo>
                <a:lnTo>
                  <a:pt x="1320" y="1044"/>
                </a:lnTo>
                <a:lnTo>
                  <a:pt x="1320" y="1050"/>
                </a:lnTo>
                <a:lnTo>
                  <a:pt x="1314" y="1050"/>
                </a:lnTo>
                <a:lnTo>
                  <a:pt x="1314" y="1044"/>
                </a:lnTo>
                <a:close/>
                <a:moveTo>
                  <a:pt x="1302" y="1050"/>
                </a:moveTo>
                <a:lnTo>
                  <a:pt x="1308" y="1050"/>
                </a:lnTo>
                <a:lnTo>
                  <a:pt x="1308" y="1056"/>
                </a:lnTo>
                <a:lnTo>
                  <a:pt x="1302" y="1056"/>
                </a:lnTo>
                <a:lnTo>
                  <a:pt x="1302" y="1050"/>
                </a:lnTo>
                <a:close/>
                <a:moveTo>
                  <a:pt x="1320" y="1038"/>
                </a:moveTo>
                <a:lnTo>
                  <a:pt x="1320" y="1044"/>
                </a:lnTo>
                <a:lnTo>
                  <a:pt x="1321" y="1044"/>
                </a:lnTo>
                <a:lnTo>
                  <a:pt x="1320" y="1038"/>
                </a:lnTo>
                <a:close/>
                <a:moveTo>
                  <a:pt x="1458" y="936"/>
                </a:moveTo>
                <a:lnTo>
                  <a:pt x="1464" y="936"/>
                </a:lnTo>
                <a:lnTo>
                  <a:pt x="1458" y="936"/>
                </a:lnTo>
                <a:close/>
                <a:moveTo>
                  <a:pt x="1284" y="1044"/>
                </a:moveTo>
                <a:lnTo>
                  <a:pt x="1284" y="1050"/>
                </a:lnTo>
                <a:lnTo>
                  <a:pt x="1285" y="1050"/>
                </a:lnTo>
                <a:lnTo>
                  <a:pt x="1284" y="1044"/>
                </a:lnTo>
                <a:close/>
                <a:moveTo>
                  <a:pt x="1440" y="942"/>
                </a:moveTo>
                <a:lnTo>
                  <a:pt x="1440" y="948"/>
                </a:lnTo>
                <a:lnTo>
                  <a:pt x="1441" y="948"/>
                </a:lnTo>
                <a:lnTo>
                  <a:pt x="1440" y="942"/>
                </a:lnTo>
                <a:close/>
                <a:moveTo>
                  <a:pt x="1518" y="708"/>
                </a:moveTo>
                <a:lnTo>
                  <a:pt x="1524" y="708"/>
                </a:lnTo>
                <a:lnTo>
                  <a:pt x="1524" y="714"/>
                </a:lnTo>
                <a:lnTo>
                  <a:pt x="1518" y="714"/>
                </a:lnTo>
                <a:lnTo>
                  <a:pt x="1518" y="708"/>
                </a:lnTo>
                <a:close/>
                <a:moveTo>
                  <a:pt x="1572" y="690"/>
                </a:moveTo>
                <a:lnTo>
                  <a:pt x="1578" y="690"/>
                </a:lnTo>
                <a:lnTo>
                  <a:pt x="1578" y="696"/>
                </a:lnTo>
                <a:lnTo>
                  <a:pt x="1572" y="696"/>
                </a:lnTo>
                <a:lnTo>
                  <a:pt x="1572" y="690"/>
                </a:lnTo>
                <a:close/>
                <a:moveTo>
                  <a:pt x="1518" y="714"/>
                </a:moveTo>
                <a:lnTo>
                  <a:pt x="1524" y="714"/>
                </a:lnTo>
                <a:lnTo>
                  <a:pt x="1518" y="714"/>
                </a:lnTo>
                <a:close/>
                <a:moveTo>
                  <a:pt x="1578" y="714"/>
                </a:moveTo>
                <a:lnTo>
                  <a:pt x="1584" y="714"/>
                </a:lnTo>
                <a:lnTo>
                  <a:pt x="1578" y="714"/>
                </a:lnTo>
                <a:close/>
                <a:moveTo>
                  <a:pt x="1572" y="672"/>
                </a:moveTo>
                <a:lnTo>
                  <a:pt x="1578" y="672"/>
                </a:lnTo>
                <a:lnTo>
                  <a:pt x="1578" y="678"/>
                </a:lnTo>
                <a:lnTo>
                  <a:pt x="1572" y="678"/>
                </a:lnTo>
                <a:lnTo>
                  <a:pt x="1572" y="672"/>
                </a:lnTo>
                <a:close/>
                <a:moveTo>
                  <a:pt x="1566" y="696"/>
                </a:moveTo>
                <a:lnTo>
                  <a:pt x="1572" y="696"/>
                </a:lnTo>
                <a:lnTo>
                  <a:pt x="1572" y="702"/>
                </a:lnTo>
                <a:lnTo>
                  <a:pt x="1566" y="702"/>
                </a:lnTo>
                <a:lnTo>
                  <a:pt x="1566" y="696"/>
                </a:lnTo>
                <a:close/>
                <a:moveTo>
                  <a:pt x="1572" y="696"/>
                </a:moveTo>
                <a:lnTo>
                  <a:pt x="1578" y="696"/>
                </a:lnTo>
                <a:lnTo>
                  <a:pt x="1572" y="696"/>
                </a:lnTo>
                <a:close/>
                <a:moveTo>
                  <a:pt x="1608" y="582"/>
                </a:moveTo>
                <a:lnTo>
                  <a:pt x="1614" y="582"/>
                </a:lnTo>
                <a:lnTo>
                  <a:pt x="1608" y="582"/>
                </a:lnTo>
                <a:close/>
                <a:moveTo>
                  <a:pt x="1572" y="696"/>
                </a:moveTo>
                <a:lnTo>
                  <a:pt x="1572" y="702"/>
                </a:lnTo>
                <a:lnTo>
                  <a:pt x="1573" y="702"/>
                </a:lnTo>
                <a:lnTo>
                  <a:pt x="1572" y="696"/>
                </a:lnTo>
                <a:close/>
                <a:moveTo>
                  <a:pt x="1578" y="690"/>
                </a:moveTo>
                <a:lnTo>
                  <a:pt x="1578" y="696"/>
                </a:lnTo>
                <a:lnTo>
                  <a:pt x="1579" y="696"/>
                </a:lnTo>
                <a:lnTo>
                  <a:pt x="1578" y="690"/>
                </a:lnTo>
                <a:close/>
                <a:moveTo>
                  <a:pt x="1560" y="708"/>
                </a:moveTo>
                <a:lnTo>
                  <a:pt x="1566" y="708"/>
                </a:lnTo>
                <a:lnTo>
                  <a:pt x="1560" y="708"/>
                </a:lnTo>
                <a:close/>
                <a:moveTo>
                  <a:pt x="1602" y="588"/>
                </a:moveTo>
                <a:lnTo>
                  <a:pt x="1608" y="588"/>
                </a:lnTo>
                <a:lnTo>
                  <a:pt x="1602" y="588"/>
                </a:lnTo>
                <a:close/>
                <a:moveTo>
                  <a:pt x="1608" y="582"/>
                </a:moveTo>
                <a:lnTo>
                  <a:pt x="1608" y="588"/>
                </a:lnTo>
                <a:lnTo>
                  <a:pt x="1609" y="588"/>
                </a:lnTo>
                <a:lnTo>
                  <a:pt x="1608" y="582"/>
                </a:lnTo>
                <a:close/>
                <a:moveTo>
                  <a:pt x="1572" y="696"/>
                </a:moveTo>
                <a:lnTo>
                  <a:pt x="1572" y="702"/>
                </a:lnTo>
                <a:lnTo>
                  <a:pt x="1573" y="702"/>
                </a:lnTo>
                <a:lnTo>
                  <a:pt x="1572" y="696"/>
                </a:lnTo>
                <a:close/>
                <a:moveTo>
                  <a:pt x="1602" y="588"/>
                </a:moveTo>
                <a:lnTo>
                  <a:pt x="1602" y="594"/>
                </a:lnTo>
                <a:lnTo>
                  <a:pt x="1603" y="594"/>
                </a:lnTo>
                <a:lnTo>
                  <a:pt x="1602" y="588"/>
                </a:lnTo>
                <a:close/>
                <a:moveTo>
                  <a:pt x="1518" y="720"/>
                </a:moveTo>
                <a:lnTo>
                  <a:pt x="1524" y="720"/>
                </a:lnTo>
                <a:lnTo>
                  <a:pt x="1518" y="720"/>
                </a:lnTo>
                <a:close/>
                <a:moveTo>
                  <a:pt x="1560" y="708"/>
                </a:moveTo>
                <a:lnTo>
                  <a:pt x="1566" y="708"/>
                </a:lnTo>
                <a:lnTo>
                  <a:pt x="1560" y="708"/>
                </a:lnTo>
                <a:close/>
                <a:moveTo>
                  <a:pt x="1578" y="690"/>
                </a:moveTo>
                <a:lnTo>
                  <a:pt x="1578" y="696"/>
                </a:lnTo>
                <a:lnTo>
                  <a:pt x="1579" y="696"/>
                </a:lnTo>
                <a:lnTo>
                  <a:pt x="1578" y="690"/>
                </a:lnTo>
                <a:close/>
                <a:moveTo>
                  <a:pt x="1554" y="738"/>
                </a:moveTo>
                <a:lnTo>
                  <a:pt x="1554" y="744"/>
                </a:lnTo>
                <a:lnTo>
                  <a:pt x="1555" y="744"/>
                </a:lnTo>
                <a:lnTo>
                  <a:pt x="1554" y="738"/>
                </a:lnTo>
                <a:close/>
                <a:moveTo>
                  <a:pt x="1518" y="708"/>
                </a:moveTo>
                <a:lnTo>
                  <a:pt x="1518" y="714"/>
                </a:lnTo>
                <a:lnTo>
                  <a:pt x="1519" y="714"/>
                </a:lnTo>
                <a:lnTo>
                  <a:pt x="1518" y="708"/>
                </a:lnTo>
                <a:close/>
                <a:moveTo>
                  <a:pt x="1566" y="702"/>
                </a:moveTo>
                <a:lnTo>
                  <a:pt x="1572" y="702"/>
                </a:lnTo>
                <a:lnTo>
                  <a:pt x="1566" y="702"/>
                </a:lnTo>
                <a:close/>
                <a:moveTo>
                  <a:pt x="1554" y="738"/>
                </a:moveTo>
                <a:lnTo>
                  <a:pt x="1554" y="744"/>
                </a:lnTo>
                <a:lnTo>
                  <a:pt x="1555" y="744"/>
                </a:lnTo>
                <a:lnTo>
                  <a:pt x="1554" y="738"/>
                </a:lnTo>
                <a:close/>
                <a:moveTo>
                  <a:pt x="1572" y="690"/>
                </a:moveTo>
                <a:lnTo>
                  <a:pt x="1578" y="690"/>
                </a:lnTo>
                <a:lnTo>
                  <a:pt x="1572" y="690"/>
                </a:lnTo>
                <a:close/>
                <a:moveTo>
                  <a:pt x="1560" y="708"/>
                </a:moveTo>
                <a:lnTo>
                  <a:pt x="1566" y="708"/>
                </a:lnTo>
                <a:lnTo>
                  <a:pt x="1560" y="708"/>
                </a:lnTo>
                <a:close/>
                <a:moveTo>
                  <a:pt x="1518" y="714"/>
                </a:moveTo>
                <a:lnTo>
                  <a:pt x="1524" y="714"/>
                </a:lnTo>
                <a:lnTo>
                  <a:pt x="1518" y="714"/>
                </a:lnTo>
                <a:close/>
                <a:moveTo>
                  <a:pt x="1596" y="618"/>
                </a:moveTo>
                <a:lnTo>
                  <a:pt x="1596" y="624"/>
                </a:lnTo>
                <a:lnTo>
                  <a:pt x="1597" y="624"/>
                </a:lnTo>
                <a:lnTo>
                  <a:pt x="1596" y="618"/>
                </a:lnTo>
                <a:close/>
                <a:moveTo>
                  <a:pt x="1620" y="582"/>
                </a:moveTo>
                <a:lnTo>
                  <a:pt x="1620" y="588"/>
                </a:lnTo>
                <a:lnTo>
                  <a:pt x="1621" y="588"/>
                </a:lnTo>
                <a:lnTo>
                  <a:pt x="1620" y="582"/>
                </a:lnTo>
                <a:close/>
                <a:moveTo>
                  <a:pt x="1578" y="714"/>
                </a:moveTo>
                <a:lnTo>
                  <a:pt x="1578" y="720"/>
                </a:lnTo>
                <a:lnTo>
                  <a:pt x="1579" y="720"/>
                </a:lnTo>
                <a:lnTo>
                  <a:pt x="1578" y="714"/>
                </a:lnTo>
                <a:close/>
                <a:moveTo>
                  <a:pt x="1554" y="738"/>
                </a:moveTo>
                <a:lnTo>
                  <a:pt x="1554" y="744"/>
                </a:lnTo>
                <a:lnTo>
                  <a:pt x="1555" y="744"/>
                </a:lnTo>
                <a:lnTo>
                  <a:pt x="1554" y="738"/>
                </a:lnTo>
                <a:close/>
                <a:moveTo>
                  <a:pt x="1572" y="690"/>
                </a:moveTo>
                <a:lnTo>
                  <a:pt x="1578" y="690"/>
                </a:lnTo>
                <a:lnTo>
                  <a:pt x="1572" y="690"/>
                </a:lnTo>
                <a:close/>
                <a:moveTo>
                  <a:pt x="1518" y="702"/>
                </a:moveTo>
                <a:lnTo>
                  <a:pt x="1518" y="708"/>
                </a:lnTo>
                <a:lnTo>
                  <a:pt x="1519" y="708"/>
                </a:lnTo>
                <a:lnTo>
                  <a:pt x="1518" y="702"/>
                </a:lnTo>
                <a:close/>
                <a:moveTo>
                  <a:pt x="1572" y="672"/>
                </a:moveTo>
                <a:lnTo>
                  <a:pt x="1578" y="672"/>
                </a:lnTo>
                <a:lnTo>
                  <a:pt x="1572" y="672"/>
                </a:lnTo>
                <a:close/>
                <a:moveTo>
                  <a:pt x="1578" y="684"/>
                </a:moveTo>
                <a:lnTo>
                  <a:pt x="1584" y="684"/>
                </a:lnTo>
                <a:lnTo>
                  <a:pt x="1578" y="684"/>
                </a:lnTo>
                <a:close/>
                <a:moveTo>
                  <a:pt x="1566" y="654"/>
                </a:moveTo>
                <a:lnTo>
                  <a:pt x="1566" y="660"/>
                </a:lnTo>
                <a:lnTo>
                  <a:pt x="1567" y="660"/>
                </a:lnTo>
                <a:lnTo>
                  <a:pt x="1566" y="654"/>
                </a:lnTo>
                <a:close/>
                <a:moveTo>
                  <a:pt x="1560" y="708"/>
                </a:moveTo>
                <a:lnTo>
                  <a:pt x="1566" y="708"/>
                </a:lnTo>
                <a:lnTo>
                  <a:pt x="1560" y="708"/>
                </a:lnTo>
                <a:close/>
                <a:moveTo>
                  <a:pt x="1518" y="714"/>
                </a:moveTo>
                <a:lnTo>
                  <a:pt x="1524" y="714"/>
                </a:lnTo>
                <a:lnTo>
                  <a:pt x="1518" y="714"/>
                </a:lnTo>
                <a:close/>
                <a:moveTo>
                  <a:pt x="1560" y="708"/>
                </a:moveTo>
                <a:lnTo>
                  <a:pt x="1566" y="708"/>
                </a:lnTo>
                <a:lnTo>
                  <a:pt x="1560" y="708"/>
                </a:lnTo>
                <a:close/>
                <a:moveTo>
                  <a:pt x="1518" y="696"/>
                </a:moveTo>
                <a:lnTo>
                  <a:pt x="1518" y="702"/>
                </a:lnTo>
                <a:lnTo>
                  <a:pt x="1519" y="702"/>
                </a:lnTo>
                <a:lnTo>
                  <a:pt x="1518" y="696"/>
                </a:lnTo>
                <a:close/>
                <a:moveTo>
                  <a:pt x="1572" y="696"/>
                </a:moveTo>
                <a:lnTo>
                  <a:pt x="1578" y="696"/>
                </a:lnTo>
                <a:lnTo>
                  <a:pt x="1572" y="696"/>
                </a:lnTo>
                <a:close/>
                <a:moveTo>
                  <a:pt x="1566" y="654"/>
                </a:moveTo>
                <a:lnTo>
                  <a:pt x="1566" y="660"/>
                </a:lnTo>
                <a:lnTo>
                  <a:pt x="1567" y="660"/>
                </a:lnTo>
                <a:lnTo>
                  <a:pt x="1566" y="654"/>
                </a:lnTo>
                <a:close/>
                <a:moveTo>
                  <a:pt x="1578" y="690"/>
                </a:moveTo>
                <a:lnTo>
                  <a:pt x="1584" y="690"/>
                </a:lnTo>
                <a:lnTo>
                  <a:pt x="1578" y="690"/>
                </a:lnTo>
                <a:close/>
                <a:moveTo>
                  <a:pt x="1572" y="696"/>
                </a:moveTo>
                <a:lnTo>
                  <a:pt x="1578" y="696"/>
                </a:lnTo>
                <a:lnTo>
                  <a:pt x="1572" y="696"/>
                </a:lnTo>
                <a:close/>
                <a:moveTo>
                  <a:pt x="1560" y="708"/>
                </a:moveTo>
                <a:lnTo>
                  <a:pt x="1566" y="708"/>
                </a:lnTo>
                <a:lnTo>
                  <a:pt x="1560" y="708"/>
                </a:lnTo>
                <a:close/>
                <a:moveTo>
                  <a:pt x="1578" y="690"/>
                </a:moveTo>
                <a:lnTo>
                  <a:pt x="1584" y="690"/>
                </a:lnTo>
                <a:lnTo>
                  <a:pt x="1578" y="690"/>
                </a:lnTo>
                <a:close/>
                <a:moveTo>
                  <a:pt x="1548" y="738"/>
                </a:moveTo>
                <a:lnTo>
                  <a:pt x="1554" y="738"/>
                </a:lnTo>
                <a:lnTo>
                  <a:pt x="1548" y="738"/>
                </a:lnTo>
                <a:close/>
                <a:moveTo>
                  <a:pt x="1572" y="690"/>
                </a:moveTo>
                <a:lnTo>
                  <a:pt x="1578" y="690"/>
                </a:lnTo>
                <a:lnTo>
                  <a:pt x="1572" y="690"/>
                </a:lnTo>
                <a:close/>
                <a:moveTo>
                  <a:pt x="1578" y="690"/>
                </a:moveTo>
                <a:lnTo>
                  <a:pt x="1584" y="690"/>
                </a:lnTo>
                <a:lnTo>
                  <a:pt x="1578" y="690"/>
                </a:lnTo>
                <a:close/>
                <a:moveTo>
                  <a:pt x="1518" y="714"/>
                </a:moveTo>
                <a:lnTo>
                  <a:pt x="1524" y="714"/>
                </a:lnTo>
                <a:lnTo>
                  <a:pt x="1518" y="714"/>
                </a:lnTo>
                <a:close/>
                <a:moveTo>
                  <a:pt x="1578" y="684"/>
                </a:moveTo>
                <a:lnTo>
                  <a:pt x="1584" y="684"/>
                </a:lnTo>
                <a:lnTo>
                  <a:pt x="1578" y="684"/>
                </a:lnTo>
                <a:close/>
                <a:moveTo>
                  <a:pt x="1518" y="696"/>
                </a:moveTo>
                <a:lnTo>
                  <a:pt x="1518" y="702"/>
                </a:lnTo>
                <a:lnTo>
                  <a:pt x="1519" y="702"/>
                </a:lnTo>
                <a:lnTo>
                  <a:pt x="1518" y="696"/>
                </a:lnTo>
                <a:close/>
                <a:moveTo>
                  <a:pt x="1572" y="690"/>
                </a:moveTo>
                <a:lnTo>
                  <a:pt x="1578" y="690"/>
                </a:lnTo>
                <a:lnTo>
                  <a:pt x="1572" y="690"/>
                </a:lnTo>
                <a:close/>
                <a:moveTo>
                  <a:pt x="1578" y="630"/>
                </a:moveTo>
                <a:lnTo>
                  <a:pt x="1584" y="630"/>
                </a:lnTo>
                <a:lnTo>
                  <a:pt x="1578" y="630"/>
                </a:lnTo>
                <a:close/>
                <a:moveTo>
                  <a:pt x="1578" y="696"/>
                </a:moveTo>
                <a:lnTo>
                  <a:pt x="1584" y="696"/>
                </a:lnTo>
                <a:lnTo>
                  <a:pt x="1578" y="696"/>
                </a:lnTo>
                <a:close/>
                <a:moveTo>
                  <a:pt x="1566" y="654"/>
                </a:moveTo>
                <a:lnTo>
                  <a:pt x="1566" y="660"/>
                </a:lnTo>
                <a:lnTo>
                  <a:pt x="1567" y="660"/>
                </a:lnTo>
                <a:lnTo>
                  <a:pt x="1566" y="654"/>
                </a:lnTo>
                <a:close/>
                <a:moveTo>
                  <a:pt x="1578" y="690"/>
                </a:moveTo>
                <a:lnTo>
                  <a:pt x="1578" y="696"/>
                </a:lnTo>
                <a:lnTo>
                  <a:pt x="1579" y="696"/>
                </a:lnTo>
                <a:lnTo>
                  <a:pt x="1578" y="690"/>
                </a:lnTo>
                <a:close/>
                <a:moveTo>
                  <a:pt x="1578" y="690"/>
                </a:moveTo>
                <a:lnTo>
                  <a:pt x="1584" y="690"/>
                </a:lnTo>
                <a:lnTo>
                  <a:pt x="1578" y="690"/>
                </a:lnTo>
                <a:close/>
                <a:moveTo>
                  <a:pt x="1596" y="594"/>
                </a:moveTo>
                <a:lnTo>
                  <a:pt x="1596" y="600"/>
                </a:lnTo>
                <a:lnTo>
                  <a:pt x="1597" y="600"/>
                </a:lnTo>
                <a:lnTo>
                  <a:pt x="1596" y="594"/>
                </a:lnTo>
                <a:close/>
                <a:moveTo>
                  <a:pt x="1578" y="684"/>
                </a:moveTo>
                <a:lnTo>
                  <a:pt x="1584" y="684"/>
                </a:lnTo>
                <a:lnTo>
                  <a:pt x="1578" y="684"/>
                </a:lnTo>
                <a:close/>
                <a:moveTo>
                  <a:pt x="1524" y="720"/>
                </a:moveTo>
                <a:lnTo>
                  <a:pt x="1524" y="726"/>
                </a:lnTo>
                <a:lnTo>
                  <a:pt x="1525" y="726"/>
                </a:lnTo>
                <a:lnTo>
                  <a:pt x="1524" y="720"/>
                </a:lnTo>
                <a:close/>
                <a:moveTo>
                  <a:pt x="1524" y="720"/>
                </a:moveTo>
                <a:lnTo>
                  <a:pt x="1524" y="726"/>
                </a:lnTo>
                <a:lnTo>
                  <a:pt x="1525" y="726"/>
                </a:lnTo>
                <a:lnTo>
                  <a:pt x="1524" y="720"/>
                </a:lnTo>
                <a:close/>
                <a:moveTo>
                  <a:pt x="1572" y="696"/>
                </a:moveTo>
                <a:lnTo>
                  <a:pt x="1578" y="696"/>
                </a:lnTo>
                <a:lnTo>
                  <a:pt x="1572" y="696"/>
                </a:lnTo>
                <a:close/>
                <a:moveTo>
                  <a:pt x="1518" y="714"/>
                </a:moveTo>
                <a:lnTo>
                  <a:pt x="1524" y="714"/>
                </a:lnTo>
                <a:lnTo>
                  <a:pt x="1518" y="714"/>
                </a:lnTo>
                <a:close/>
                <a:moveTo>
                  <a:pt x="1566" y="666"/>
                </a:moveTo>
                <a:lnTo>
                  <a:pt x="1566" y="672"/>
                </a:lnTo>
                <a:lnTo>
                  <a:pt x="1567" y="672"/>
                </a:lnTo>
                <a:lnTo>
                  <a:pt x="1566" y="666"/>
                </a:lnTo>
                <a:close/>
                <a:moveTo>
                  <a:pt x="1572" y="696"/>
                </a:moveTo>
                <a:lnTo>
                  <a:pt x="1572" y="702"/>
                </a:lnTo>
                <a:lnTo>
                  <a:pt x="1573" y="702"/>
                </a:lnTo>
                <a:lnTo>
                  <a:pt x="1572" y="696"/>
                </a:lnTo>
                <a:close/>
                <a:moveTo>
                  <a:pt x="1578" y="684"/>
                </a:moveTo>
                <a:lnTo>
                  <a:pt x="1584" y="684"/>
                </a:lnTo>
                <a:lnTo>
                  <a:pt x="1578" y="684"/>
                </a:lnTo>
                <a:close/>
                <a:moveTo>
                  <a:pt x="1560" y="702"/>
                </a:moveTo>
                <a:lnTo>
                  <a:pt x="1566" y="702"/>
                </a:lnTo>
                <a:lnTo>
                  <a:pt x="1560" y="702"/>
                </a:lnTo>
                <a:close/>
                <a:moveTo>
                  <a:pt x="1518" y="702"/>
                </a:moveTo>
                <a:lnTo>
                  <a:pt x="1518" y="708"/>
                </a:lnTo>
                <a:lnTo>
                  <a:pt x="1519" y="708"/>
                </a:lnTo>
                <a:lnTo>
                  <a:pt x="1518" y="702"/>
                </a:lnTo>
                <a:close/>
                <a:moveTo>
                  <a:pt x="1518" y="714"/>
                </a:moveTo>
                <a:lnTo>
                  <a:pt x="1524" y="714"/>
                </a:lnTo>
                <a:lnTo>
                  <a:pt x="1518" y="714"/>
                </a:lnTo>
                <a:close/>
                <a:moveTo>
                  <a:pt x="1608" y="582"/>
                </a:moveTo>
                <a:lnTo>
                  <a:pt x="1614" y="582"/>
                </a:lnTo>
                <a:lnTo>
                  <a:pt x="1608" y="582"/>
                </a:lnTo>
                <a:close/>
                <a:moveTo>
                  <a:pt x="1566" y="702"/>
                </a:moveTo>
                <a:lnTo>
                  <a:pt x="1572" y="702"/>
                </a:lnTo>
                <a:lnTo>
                  <a:pt x="1566" y="702"/>
                </a:lnTo>
                <a:close/>
                <a:moveTo>
                  <a:pt x="1560" y="714"/>
                </a:moveTo>
                <a:lnTo>
                  <a:pt x="1560" y="720"/>
                </a:lnTo>
                <a:lnTo>
                  <a:pt x="1561" y="720"/>
                </a:lnTo>
                <a:lnTo>
                  <a:pt x="1560" y="714"/>
                </a:lnTo>
                <a:close/>
                <a:moveTo>
                  <a:pt x="1560" y="708"/>
                </a:moveTo>
                <a:lnTo>
                  <a:pt x="1566" y="708"/>
                </a:lnTo>
                <a:lnTo>
                  <a:pt x="1560" y="708"/>
                </a:lnTo>
                <a:close/>
                <a:moveTo>
                  <a:pt x="1518" y="720"/>
                </a:moveTo>
                <a:lnTo>
                  <a:pt x="1524" y="720"/>
                </a:lnTo>
                <a:lnTo>
                  <a:pt x="1518" y="720"/>
                </a:lnTo>
                <a:close/>
                <a:moveTo>
                  <a:pt x="1548" y="738"/>
                </a:moveTo>
                <a:lnTo>
                  <a:pt x="1548" y="744"/>
                </a:lnTo>
                <a:lnTo>
                  <a:pt x="1549" y="744"/>
                </a:lnTo>
                <a:lnTo>
                  <a:pt x="1548" y="738"/>
                </a:lnTo>
                <a:close/>
                <a:moveTo>
                  <a:pt x="1578" y="630"/>
                </a:moveTo>
                <a:lnTo>
                  <a:pt x="1584" y="630"/>
                </a:lnTo>
                <a:lnTo>
                  <a:pt x="1578" y="630"/>
                </a:lnTo>
                <a:close/>
                <a:moveTo>
                  <a:pt x="1566" y="708"/>
                </a:moveTo>
                <a:lnTo>
                  <a:pt x="1566" y="714"/>
                </a:lnTo>
                <a:lnTo>
                  <a:pt x="1567" y="714"/>
                </a:lnTo>
                <a:lnTo>
                  <a:pt x="1566" y="708"/>
                </a:lnTo>
                <a:close/>
                <a:moveTo>
                  <a:pt x="1518" y="714"/>
                </a:moveTo>
                <a:lnTo>
                  <a:pt x="1524" y="714"/>
                </a:lnTo>
                <a:lnTo>
                  <a:pt x="1518" y="714"/>
                </a:lnTo>
                <a:close/>
                <a:moveTo>
                  <a:pt x="1560" y="708"/>
                </a:moveTo>
                <a:lnTo>
                  <a:pt x="1560" y="714"/>
                </a:lnTo>
                <a:lnTo>
                  <a:pt x="1561" y="714"/>
                </a:lnTo>
                <a:lnTo>
                  <a:pt x="1560" y="708"/>
                </a:lnTo>
                <a:close/>
                <a:moveTo>
                  <a:pt x="1566" y="708"/>
                </a:moveTo>
                <a:lnTo>
                  <a:pt x="1566" y="714"/>
                </a:lnTo>
                <a:lnTo>
                  <a:pt x="1567" y="714"/>
                </a:lnTo>
                <a:lnTo>
                  <a:pt x="1566" y="708"/>
                </a:lnTo>
                <a:close/>
                <a:moveTo>
                  <a:pt x="1560" y="708"/>
                </a:moveTo>
                <a:lnTo>
                  <a:pt x="1566" y="708"/>
                </a:lnTo>
                <a:lnTo>
                  <a:pt x="1560" y="708"/>
                </a:lnTo>
                <a:close/>
                <a:moveTo>
                  <a:pt x="1560" y="708"/>
                </a:moveTo>
                <a:lnTo>
                  <a:pt x="1566" y="708"/>
                </a:lnTo>
                <a:lnTo>
                  <a:pt x="1560" y="708"/>
                </a:lnTo>
                <a:close/>
                <a:moveTo>
                  <a:pt x="1518" y="714"/>
                </a:moveTo>
                <a:lnTo>
                  <a:pt x="1524" y="714"/>
                </a:lnTo>
                <a:lnTo>
                  <a:pt x="1518" y="714"/>
                </a:lnTo>
                <a:close/>
                <a:moveTo>
                  <a:pt x="1560" y="726"/>
                </a:moveTo>
                <a:lnTo>
                  <a:pt x="1566" y="726"/>
                </a:lnTo>
                <a:lnTo>
                  <a:pt x="1560" y="726"/>
                </a:lnTo>
                <a:close/>
                <a:moveTo>
                  <a:pt x="1560" y="708"/>
                </a:moveTo>
                <a:lnTo>
                  <a:pt x="1566" y="708"/>
                </a:lnTo>
                <a:lnTo>
                  <a:pt x="1560" y="708"/>
                </a:lnTo>
                <a:close/>
                <a:moveTo>
                  <a:pt x="1524" y="714"/>
                </a:moveTo>
                <a:lnTo>
                  <a:pt x="1524" y="720"/>
                </a:lnTo>
                <a:lnTo>
                  <a:pt x="1525" y="720"/>
                </a:lnTo>
                <a:lnTo>
                  <a:pt x="1524" y="714"/>
                </a:lnTo>
                <a:close/>
                <a:moveTo>
                  <a:pt x="1578" y="684"/>
                </a:moveTo>
                <a:lnTo>
                  <a:pt x="1584" y="684"/>
                </a:lnTo>
                <a:lnTo>
                  <a:pt x="1578" y="684"/>
                </a:lnTo>
                <a:close/>
                <a:moveTo>
                  <a:pt x="1572" y="696"/>
                </a:moveTo>
                <a:lnTo>
                  <a:pt x="1572" y="702"/>
                </a:lnTo>
                <a:lnTo>
                  <a:pt x="1573" y="702"/>
                </a:lnTo>
                <a:lnTo>
                  <a:pt x="1572" y="696"/>
                </a:lnTo>
                <a:close/>
                <a:moveTo>
                  <a:pt x="1560" y="708"/>
                </a:moveTo>
                <a:lnTo>
                  <a:pt x="1566" y="708"/>
                </a:lnTo>
                <a:lnTo>
                  <a:pt x="1560" y="708"/>
                </a:lnTo>
                <a:close/>
                <a:moveTo>
                  <a:pt x="1572" y="696"/>
                </a:moveTo>
                <a:lnTo>
                  <a:pt x="1578" y="696"/>
                </a:lnTo>
                <a:lnTo>
                  <a:pt x="1572" y="696"/>
                </a:lnTo>
                <a:close/>
                <a:moveTo>
                  <a:pt x="1578" y="690"/>
                </a:moveTo>
                <a:lnTo>
                  <a:pt x="1578" y="696"/>
                </a:lnTo>
                <a:lnTo>
                  <a:pt x="1579" y="696"/>
                </a:lnTo>
                <a:lnTo>
                  <a:pt x="1578" y="690"/>
                </a:lnTo>
                <a:close/>
                <a:moveTo>
                  <a:pt x="1560" y="708"/>
                </a:moveTo>
                <a:lnTo>
                  <a:pt x="1566" y="708"/>
                </a:lnTo>
                <a:lnTo>
                  <a:pt x="1560" y="708"/>
                </a:lnTo>
                <a:close/>
                <a:moveTo>
                  <a:pt x="1578" y="690"/>
                </a:moveTo>
                <a:lnTo>
                  <a:pt x="1584" y="690"/>
                </a:lnTo>
                <a:lnTo>
                  <a:pt x="1578" y="690"/>
                </a:lnTo>
                <a:close/>
                <a:moveTo>
                  <a:pt x="1560" y="702"/>
                </a:moveTo>
                <a:lnTo>
                  <a:pt x="1560" y="708"/>
                </a:lnTo>
                <a:lnTo>
                  <a:pt x="1561" y="708"/>
                </a:lnTo>
                <a:lnTo>
                  <a:pt x="1560" y="702"/>
                </a:lnTo>
                <a:close/>
                <a:moveTo>
                  <a:pt x="1560" y="708"/>
                </a:moveTo>
                <a:lnTo>
                  <a:pt x="1566" y="708"/>
                </a:lnTo>
                <a:lnTo>
                  <a:pt x="1560" y="708"/>
                </a:lnTo>
                <a:close/>
                <a:moveTo>
                  <a:pt x="1578" y="684"/>
                </a:moveTo>
                <a:lnTo>
                  <a:pt x="1584" y="684"/>
                </a:lnTo>
                <a:lnTo>
                  <a:pt x="1578" y="684"/>
                </a:lnTo>
                <a:close/>
                <a:moveTo>
                  <a:pt x="1518" y="714"/>
                </a:moveTo>
                <a:lnTo>
                  <a:pt x="1524" y="714"/>
                </a:lnTo>
                <a:lnTo>
                  <a:pt x="1518" y="714"/>
                </a:lnTo>
                <a:close/>
                <a:moveTo>
                  <a:pt x="1566" y="672"/>
                </a:moveTo>
                <a:lnTo>
                  <a:pt x="1572" y="672"/>
                </a:lnTo>
                <a:lnTo>
                  <a:pt x="1566" y="672"/>
                </a:lnTo>
                <a:close/>
                <a:moveTo>
                  <a:pt x="1554" y="738"/>
                </a:moveTo>
                <a:lnTo>
                  <a:pt x="1554" y="744"/>
                </a:lnTo>
                <a:lnTo>
                  <a:pt x="1555" y="744"/>
                </a:lnTo>
                <a:lnTo>
                  <a:pt x="1554" y="738"/>
                </a:lnTo>
                <a:close/>
                <a:moveTo>
                  <a:pt x="1572" y="690"/>
                </a:moveTo>
                <a:lnTo>
                  <a:pt x="1578" y="690"/>
                </a:lnTo>
                <a:lnTo>
                  <a:pt x="1572" y="690"/>
                </a:lnTo>
                <a:close/>
                <a:moveTo>
                  <a:pt x="1560" y="714"/>
                </a:moveTo>
                <a:lnTo>
                  <a:pt x="1560" y="720"/>
                </a:lnTo>
                <a:lnTo>
                  <a:pt x="1561" y="720"/>
                </a:lnTo>
                <a:lnTo>
                  <a:pt x="1560" y="714"/>
                </a:lnTo>
                <a:close/>
                <a:moveTo>
                  <a:pt x="1566" y="708"/>
                </a:moveTo>
                <a:lnTo>
                  <a:pt x="1566" y="714"/>
                </a:lnTo>
                <a:lnTo>
                  <a:pt x="1567" y="714"/>
                </a:lnTo>
                <a:lnTo>
                  <a:pt x="1566" y="708"/>
                </a:lnTo>
                <a:close/>
                <a:moveTo>
                  <a:pt x="1518" y="702"/>
                </a:moveTo>
                <a:lnTo>
                  <a:pt x="1518" y="708"/>
                </a:lnTo>
                <a:lnTo>
                  <a:pt x="1519" y="708"/>
                </a:lnTo>
                <a:lnTo>
                  <a:pt x="1518" y="702"/>
                </a:lnTo>
                <a:close/>
                <a:moveTo>
                  <a:pt x="1560" y="702"/>
                </a:moveTo>
                <a:lnTo>
                  <a:pt x="1566" y="702"/>
                </a:lnTo>
                <a:lnTo>
                  <a:pt x="1560" y="702"/>
                </a:lnTo>
                <a:close/>
                <a:moveTo>
                  <a:pt x="1578" y="690"/>
                </a:moveTo>
                <a:lnTo>
                  <a:pt x="1578" y="696"/>
                </a:lnTo>
                <a:lnTo>
                  <a:pt x="1579" y="696"/>
                </a:lnTo>
                <a:lnTo>
                  <a:pt x="1578" y="690"/>
                </a:lnTo>
                <a:close/>
                <a:moveTo>
                  <a:pt x="1578" y="690"/>
                </a:moveTo>
                <a:lnTo>
                  <a:pt x="1584" y="690"/>
                </a:lnTo>
                <a:lnTo>
                  <a:pt x="1578" y="690"/>
                </a:lnTo>
                <a:close/>
                <a:moveTo>
                  <a:pt x="1572" y="672"/>
                </a:moveTo>
                <a:lnTo>
                  <a:pt x="1572" y="678"/>
                </a:lnTo>
                <a:lnTo>
                  <a:pt x="1573" y="678"/>
                </a:lnTo>
                <a:lnTo>
                  <a:pt x="1572" y="672"/>
                </a:lnTo>
                <a:close/>
                <a:moveTo>
                  <a:pt x="1572" y="696"/>
                </a:moveTo>
                <a:lnTo>
                  <a:pt x="1578" y="696"/>
                </a:lnTo>
                <a:lnTo>
                  <a:pt x="1572" y="696"/>
                </a:lnTo>
                <a:close/>
                <a:moveTo>
                  <a:pt x="1578" y="672"/>
                </a:moveTo>
                <a:lnTo>
                  <a:pt x="1578" y="678"/>
                </a:lnTo>
                <a:lnTo>
                  <a:pt x="1579" y="678"/>
                </a:lnTo>
                <a:lnTo>
                  <a:pt x="1578" y="672"/>
                </a:lnTo>
                <a:close/>
                <a:moveTo>
                  <a:pt x="1596" y="594"/>
                </a:moveTo>
                <a:lnTo>
                  <a:pt x="1602" y="594"/>
                </a:lnTo>
                <a:lnTo>
                  <a:pt x="1596" y="594"/>
                </a:lnTo>
                <a:close/>
                <a:moveTo>
                  <a:pt x="1518" y="720"/>
                </a:moveTo>
                <a:lnTo>
                  <a:pt x="1524" y="720"/>
                </a:lnTo>
                <a:lnTo>
                  <a:pt x="1518" y="720"/>
                </a:lnTo>
                <a:close/>
                <a:moveTo>
                  <a:pt x="1560" y="702"/>
                </a:moveTo>
                <a:lnTo>
                  <a:pt x="1566" y="702"/>
                </a:lnTo>
                <a:lnTo>
                  <a:pt x="1560" y="702"/>
                </a:lnTo>
                <a:close/>
                <a:moveTo>
                  <a:pt x="1596" y="606"/>
                </a:moveTo>
                <a:lnTo>
                  <a:pt x="1596" y="612"/>
                </a:lnTo>
                <a:lnTo>
                  <a:pt x="1597" y="612"/>
                </a:lnTo>
                <a:lnTo>
                  <a:pt x="1596" y="606"/>
                </a:lnTo>
                <a:close/>
                <a:moveTo>
                  <a:pt x="1518" y="702"/>
                </a:moveTo>
                <a:lnTo>
                  <a:pt x="1518" y="708"/>
                </a:lnTo>
                <a:lnTo>
                  <a:pt x="1519" y="708"/>
                </a:lnTo>
                <a:lnTo>
                  <a:pt x="1518" y="702"/>
                </a:lnTo>
                <a:close/>
                <a:moveTo>
                  <a:pt x="1518" y="708"/>
                </a:moveTo>
                <a:lnTo>
                  <a:pt x="1518" y="714"/>
                </a:lnTo>
                <a:lnTo>
                  <a:pt x="1519" y="714"/>
                </a:lnTo>
                <a:lnTo>
                  <a:pt x="1518" y="708"/>
                </a:lnTo>
                <a:close/>
                <a:moveTo>
                  <a:pt x="1614" y="582"/>
                </a:moveTo>
                <a:lnTo>
                  <a:pt x="1620" y="582"/>
                </a:lnTo>
                <a:lnTo>
                  <a:pt x="1614" y="582"/>
                </a:lnTo>
                <a:close/>
                <a:moveTo>
                  <a:pt x="1578" y="690"/>
                </a:moveTo>
                <a:lnTo>
                  <a:pt x="1584" y="690"/>
                </a:lnTo>
                <a:lnTo>
                  <a:pt x="1578" y="690"/>
                </a:lnTo>
                <a:close/>
                <a:moveTo>
                  <a:pt x="1578" y="696"/>
                </a:moveTo>
                <a:lnTo>
                  <a:pt x="1578" y="702"/>
                </a:lnTo>
                <a:lnTo>
                  <a:pt x="1579" y="702"/>
                </a:lnTo>
                <a:lnTo>
                  <a:pt x="1578" y="696"/>
                </a:lnTo>
                <a:close/>
                <a:moveTo>
                  <a:pt x="1560" y="702"/>
                </a:moveTo>
                <a:lnTo>
                  <a:pt x="1560" y="708"/>
                </a:lnTo>
                <a:lnTo>
                  <a:pt x="1561" y="708"/>
                </a:lnTo>
                <a:lnTo>
                  <a:pt x="1560" y="702"/>
                </a:lnTo>
                <a:close/>
                <a:moveTo>
                  <a:pt x="1572" y="696"/>
                </a:moveTo>
                <a:lnTo>
                  <a:pt x="1578" y="696"/>
                </a:lnTo>
                <a:lnTo>
                  <a:pt x="1572" y="696"/>
                </a:lnTo>
                <a:close/>
                <a:moveTo>
                  <a:pt x="1560" y="702"/>
                </a:moveTo>
                <a:lnTo>
                  <a:pt x="1566" y="702"/>
                </a:lnTo>
                <a:lnTo>
                  <a:pt x="1560" y="702"/>
                </a:lnTo>
                <a:close/>
                <a:moveTo>
                  <a:pt x="1578" y="684"/>
                </a:moveTo>
                <a:lnTo>
                  <a:pt x="1578" y="690"/>
                </a:lnTo>
                <a:lnTo>
                  <a:pt x="1579" y="690"/>
                </a:lnTo>
                <a:lnTo>
                  <a:pt x="1578" y="684"/>
                </a:lnTo>
                <a:close/>
                <a:moveTo>
                  <a:pt x="1554" y="738"/>
                </a:moveTo>
                <a:lnTo>
                  <a:pt x="1554" y="744"/>
                </a:lnTo>
                <a:lnTo>
                  <a:pt x="1555" y="744"/>
                </a:lnTo>
                <a:lnTo>
                  <a:pt x="1554" y="738"/>
                </a:lnTo>
                <a:close/>
                <a:moveTo>
                  <a:pt x="1608" y="582"/>
                </a:moveTo>
                <a:lnTo>
                  <a:pt x="1614" y="582"/>
                </a:lnTo>
                <a:lnTo>
                  <a:pt x="1608" y="582"/>
                </a:lnTo>
                <a:close/>
                <a:moveTo>
                  <a:pt x="1572" y="690"/>
                </a:moveTo>
                <a:lnTo>
                  <a:pt x="1578" y="690"/>
                </a:lnTo>
                <a:lnTo>
                  <a:pt x="1572" y="690"/>
                </a:lnTo>
                <a:close/>
                <a:moveTo>
                  <a:pt x="1578" y="684"/>
                </a:moveTo>
                <a:lnTo>
                  <a:pt x="1584" y="684"/>
                </a:lnTo>
                <a:lnTo>
                  <a:pt x="1578" y="684"/>
                </a:lnTo>
                <a:close/>
                <a:moveTo>
                  <a:pt x="1560" y="708"/>
                </a:moveTo>
                <a:lnTo>
                  <a:pt x="1566" y="708"/>
                </a:lnTo>
                <a:lnTo>
                  <a:pt x="1560" y="708"/>
                </a:lnTo>
                <a:close/>
                <a:moveTo>
                  <a:pt x="1608" y="582"/>
                </a:moveTo>
                <a:lnTo>
                  <a:pt x="1614" y="582"/>
                </a:lnTo>
                <a:lnTo>
                  <a:pt x="1608" y="582"/>
                </a:lnTo>
                <a:close/>
                <a:moveTo>
                  <a:pt x="1602" y="588"/>
                </a:moveTo>
                <a:lnTo>
                  <a:pt x="1608" y="588"/>
                </a:lnTo>
                <a:lnTo>
                  <a:pt x="1602" y="588"/>
                </a:lnTo>
                <a:close/>
                <a:moveTo>
                  <a:pt x="1566" y="702"/>
                </a:moveTo>
                <a:lnTo>
                  <a:pt x="1572" y="702"/>
                </a:lnTo>
                <a:lnTo>
                  <a:pt x="1566" y="702"/>
                </a:lnTo>
                <a:close/>
                <a:moveTo>
                  <a:pt x="1560" y="708"/>
                </a:moveTo>
                <a:lnTo>
                  <a:pt x="1560" y="714"/>
                </a:lnTo>
                <a:lnTo>
                  <a:pt x="1561" y="714"/>
                </a:lnTo>
                <a:lnTo>
                  <a:pt x="1560" y="708"/>
                </a:lnTo>
                <a:close/>
                <a:moveTo>
                  <a:pt x="1584" y="684"/>
                </a:moveTo>
                <a:lnTo>
                  <a:pt x="1584" y="690"/>
                </a:lnTo>
                <a:lnTo>
                  <a:pt x="1585" y="690"/>
                </a:lnTo>
                <a:lnTo>
                  <a:pt x="1584" y="684"/>
                </a:lnTo>
                <a:close/>
                <a:moveTo>
                  <a:pt x="1518" y="702"/>
                </a:moveTo>
                <a:lnTo>
                  <a:pt x="1518" y="708"/>
                </a:lnTo>
                <a:lnTo>
                  <a:pt x="1519" y="708"/>
                </a:lnTo>
                <a:lnTo>
                  <a:pt x="1518" y="702"/>
                </a:lnTo>
                <a:close/>
                <a:moveTo>
                  <a:pt x="1608" y="576"/>
                </a:moveTo>
                <a:lnTo>
                  <a:pt x="1608" y="582"/>
                </a:lnTo>
                <a:lnTo>
                  <a:pt x="1609" y="582"/>
                </a:lnTo>
                <a:lnTo>
                  <a:pt x="1608" y="576"/>
                </a:lnTo>
                <a:close/>
                <a:moveTo>
                  <a:pt x="1584" y="684"/>
                </a:moveTo>
                <a:lnTo>
                  <a:pt x="1584" y="690"/>
                </a:lnTo>
                <a:lnTo>
                  <a:pt x="1585" y="690"/>
                </a:lnTo>
                <a:lnTo>
                  <a:pt x="1584" y="684"/>
                </a:lnTo>
                <a:close/>
                <a:moveTo>
                  <a:pt x="1572" y="696"/>
                </a:moveTo>
                <a:lnTo>
                  <a:pt x="1578" y="696"/>
                </a:lnTo>
                <a:lnTo>
                  <a:pt x="1572" y="696"/>
                </a:lnTo>
                <a:close/>
                <a:moveTo>
                  <a:pt x="1578" y="690"/>
                </a:moveTo>
                <a:lnTo>
                  <a:pt x="1584" y="690"/>
                </a:lnTo>
                <a:lnTo>
                  <a:pt x="1578" y="690"/>
                </a:lnTo>
                <a:close/>
                <a:moveTo>
                  <a:pt x="1578" y="690"/>
                </a:moveTo>
                <a:lnTo>
                  <a:pt x="1578" y="696"/>
                </a:lnTo>
                <a:lnTo>
                  <a:pt x="1579" y="696"/>
                </a:lnTo>
                <a:lnTo>
                  <a:pt x="1578" y="690"/>
                </a:lnTo>
                <a:close/>
                <a:moveTo>
                  <a:pt x="1572" y="696"/>
                </a:moveTo>
                <a:lnTo>
                  <a:pt x="1578" y="696"/>
                </a:lnTo>
                <a:lnTo>
                  <a:pt x="1572" y="696"/>
                </a:lnTo>
                <a:close/>
                <a:moveTo>
                  <a:pt x="1578" y="672"/>
                </a:moveTo>
                <a:lnTo>
                  <a:pt x="1578" y="678"/>
                </a:lnTo>
                <a:lnTo>
                  <a:pt x="1579" y="678"/>
                </a:lnTo>
                <a:lnTo>
                  <a:pt x="1578" y="672"/>
                </a:lnTo>
                <a:close/>
                <a:moveTo>
                  <a:pt x="1560" y="708"/>
                </a:moveTo>
                <a:lnTo>
                  <a:pt x="1560" y="714"/>
                </a:lnTo>
                <a:lnTo>
                  <a:pt x="1561" y="714"/>
                </a:lnTo>
                <a:lnTo>
                  <a:pt x="1560" y="708"/>
                </a:lnTo>
                <a:close/>
                <a:moveTo>
                  <a:pt x="1548" y="738"/>
                </a:moveTo>
                <a:lnTo>
                  <a:pt x="1548" y="744"/>
                </a:lnTo>
                <a:lnTo>
                  <a:pt x="1549" y="744"/>
                </a:lnTo>
                <a:lnTo>
                  <a:pt x="1548" y="738"/>
                </a:lnTo>
                <a:close/>
                <a:moveTo>
                  <a:pt x="1560" y="714"/>
                </a:moveTo>
                <a:lnTo>
                  <a:pt x="1560" y="720"/>
                </a:lnTo>
                <a:lnTo>
                  <a:pt x="1561" y="720"/>
                </a:lnTo>
                <a:lnTo>
                  <a:pt x="1560" y="714"/>
                </a:lnTo>
                <a:close/>
                <a:moveTo>
                  <a:pt x="1578" y="690"/>
                </a:moveTo>
                <a:lnTo>
                  <a:pt x="1584" y="690"/>
                </a:lnTo>
                <a:lnTo>
                  <a:pt x="1578" y="690"/>
                </a:lnTo>
                <a:close/>
                <a:moveTo>
                  <a:pt x="1566" y="672"/>
                </a:moveTo>
                <a:lnTo>
                  <a:pt x="1572" y="672"/>
                </a:lnTo>
                <a:lnTo>
                  <a:pt x="1566" y="672"/>
                </a:lnTo>
                <a:close/>
                <a:moveTo>
                  <a:pt x="1560" y="732"/>
                </a:moveTo>
                <a:lnTo>
                  <a:pt x="1566" y="732"/>
                </a:lnTo>
                <a:lnTo>
                  <a:pt x="1560" y="732"/>
                </a:lnTo>
                <a:close/>
                <a:moveTo>
                  <a:pt x="1560" y="702"/>
                </a:moveTo>
                <a:lnTo>
                  <a:pt x="1560" y="708"/>
                </a:lnTo>
                <a:lnTo>
                  <a:pt x="1561" y="708"/>
                </a:lnTo>
                <a:lnTo>
                  <a:pt x="1560" y="702"/>
                </a:lnTo>
                <a:close/>
                <a:moveTo>
                  <a:pt x="1614" y="582"/>
                </a:moveTo>
                <a:lnTo>
                  <a:pt x="1620" y="582"/>
                </a:lnTo>
                <a:lnTo>
                  <a:pt x="1614" y="582"/>
                </a:lnTo>
                <a:close/>
                <a:moveTo>
                  <a:pt x="1584" y="684"/>
                </a:moveTo>
                <a:lnTo>
                  <a:pt x="1584" y="690"/>
                </a:lnTo>
                <a:lnTo>
                  <a:pt x="1585" y="690"/>
                </a:lnTo>
                <a:lnTo>
                  <a:pt x="1584" y="684"/>
                </a:lnTo>
                <a:close/>
                <a:moveTo>
                  <a:pt x="1608" y="582"/>
                </a:moveTo>
                <a:lnTo>
                  <a:pt x="1614" y="582"/>
                </a:lnTo>
                <a:lnTo>
                  <a:pt x="1608" y="582"/>
                </a:lnTo>
                <a:close/>
                <a:moveTo>
                  <a:pt x="1560" y="708"/>
                </a:moveTo>
                <a:lnTo>
                  <a:pt x="1566" y="708"/>
                </a:lnTo>
                <a:lnTo>
                  <a:pt x="1560" y="708"/>
                </a:lnTo>
                <a:close/>
                <a:moveTo>
                  <a:pt x="1560" y="702"/>
                </a:moveTo>
                <a:lnTo>
                  <a:pt x="1566" y="702"/>
                </a:lnTo>
                <a:lnTo>
                  <a:pt x="1560" y="702"/>
                </a:lnTo>
                <a:close/>
                <a:moveTo>
                  <a:pt x="1566" y="702"/>
                </a:moveTo>
                <a:lnTo>
                  <a:pt x="1566" y="708"/>
                </a:lnTo>
                <a:lnTo>
                  <a:pt x="1567" y="708"/>
                </a:lnTo>
                <a:lnTo>
                  <a:pt x="1566" y="702"/>
                </a:lnTo>
                <a:close/>
                <a:moveTo>
                  <a:pt x="1560" y="708"/>
                </a:moveTo>
                <a:lnTo>
                  <a:pt x="1566" y="708"/>
                </a:lnTo>
                <a:lnTo>
                  <a:pt x="1560" y="708"/>
                </a:lnTo>
                <a:close/>
                <a:moveTo>
                  <a:pt x="1560" y="708"/>
                </a:moveTo>
                <a:lnTo>
                  <a:pt x="1566" y="708"/>
                </a:lnTo>
                <a:lnTo>
                  <a:pt x="1560" y="708"/>
                </a:lnTo>
                <a:close/>
                <a:moveTo>
                  <a:pt x="1584" y="684"/>
                </a:moveTo>
                <a:lnTo>
                  <a:pt x="1584" y="690"/>
                </a:lnTo>
                <a:lnTo>
                  <a:pt x="1585" y="690"/>
                </a:lnTo>
                <a:lnTo>
                  <a:pt x="1584" y="684"/>
                </a:lnTo>
                <a:close/>
                <a:moveTo>
                  <a:pt x="1560" y="714"/>
                </a:moveTo>
                <a:lnTo>
                  <a:pt x="1560" y="720"/>
                </a:lnTo>
                <a:lnTo>
                  <a:pt x="1561" y="720"/>
                </a:lnTo>
                <a:lnTo>
                  <a:pt x="1560" y="714"/>
                </a:lnTo>
                <a:close/>
                <a:moveTo>
                  <a:pt x="1584" y="684"/>
                </a:moveTo>
                <a:lnTo>
                  <a:pt x="1584" y="690"/>
                </a:lnTo>
                <a:lnTo>
                  <a:pt x="1585" y="690"/>
                </a:lnTo>
                <a:lnTo>
                  <a:pt x="1584" y="684"/>
                </a:lnTo>
                <a:close/>
                <a:moveTo>
                  <a:pt x="1614" y="582"/>
                </a:moveTo>
                <a:lnTo>
                  <a:pt x="1620" y="582"/>
                </a:lnTo>
                <a:lnTo>
                  <a:pt x="1614" y="582"/>
                </a:lnTo>
                <a:close/>
                <a:moveTo>
                  <a:pt x="1578" y="672"/>
                </a:moveTo>
                <a:lnTo>
                  <a:pt x="1578" y="678"/>
                </a:lnTo>
                <a:lnTo>
                  <a:pt x="1579" y="678"/>
                </a:lnTo>
                <a:lnTo>
                  <a:pt x="1578" y="672"/>
                </a:lnTo>
                <a:close/>
                <a:moveTo>
                  <a:pt x="1518" y="720"/>
                </a:moveTo>
                <a:lnTo>
                  <a:pt x="1524" y="720"/>
                </a:lnTo>
                <a:lnTo>
                  <a:pt x="1518" y="720"/>
                </a:lnTo>
                <a:close/>
                <a:moveTo>
                  <a:pt x="1572" y="696"/>
                </a:moveTo>
                <a:lnTo>
                  <a:pt x="1572" y="702"/>
                </a:lnTo>
                <a:lnTo>
                  <a:pt x="1573" y="702"/>
                </a:lnTo>
                <a:lnTo>
                  <a:pt x="1572" y="696"/>
                </a:lnTo>
                <a:close/>
                <a:moveTo>
                  <a:pt x="1518" y="714"/>
                </a:moveTo>
                <a:lnTo>
                  <a:pt x="1524" y="714"/>
                </a:lnTo>
                <a:lnTo>
                  <a:pt x="1518" y="714"/>
                </a:lnTo>
                <a:close/>
                <a:moveTo>
                  <a:pt x="1560" y="714"/>
                </a:moveTo>
                <a:lnTo>
                  <a:pt x="1566" y="714"/>
                </a:lnTo>
                <a:lnTo>
                  <a:pt x="1560" y="714"/>
                </a:lnTo>
                <a:close/>
                <a:moveTo>
                  <a:pt x="1590" y="618"/>
                </a:moveTo>
                <a:lnTo>
                  <a:pt x="1590" y="624"/>
                </a:lnTo>
                <a:lnTo>
                  <a:pt x="1591" y="624"/>
                </a:lnTo>
                <a:lnTo>
                  <a:pt x="1590" y="618"/>
                </a:lnTo>
                <a:close/>
                <a:moveTo>
                  <a:pt x="1578" y="678"/>
                </a:moveTo>
                <a:lnTo>
                  <a:pt x="1578" y="684"/>
                </a:lnTo>
                <a:lnTo>
                  <a:pt x="1579" y="684"/>
                </a:lnTo>
                <a:lnTo>
                  <a:pt x="1578" y="678"/>
                </a:lnTo>
                <a:close/>
                <a:moveTo>
                  <a:pt x="1518" y="714"/>
                </a:moveTo>
                <a:lnTo>
                  <a:pt x="1524" y="714"/>
                </a:lnTo>
                <a:lnTo>
                  <a:pt x="1518" y="714"/>
                </a:lnTo>
                <a:close/>
                <a:moveTo>
                  <a:pt x="1518" y="702"/>
                </a:moveTo>
                <a:lnTo>
                  <a:pt x="1518" y="708"/>
                </a:lnTo>
                <a:lnTo>
                  <a:pt x="1519" y="708"/>
                </a:lnTo>
                <a:lnTo>
                  <a:pt x="1518" y="702"/>
                </a:lnTo>
                <a:close/>
                <a:moveTo>
                  <a:pt x="1566" y="654"/>
                </a:moveTo>
                <a:lnTo>
                  <a:pt x="1566" y="660"/>
                </a:lnTo>
                <a:lnTo>
                  <a:pt x="1567" y="660"/>
                </a:lnTo>
                <a:lnTo>
                  <a:pt x="1566" y="654"/>
                </a:lnTo>
                <a:close/>
                <a:moveTo>
                  <a:pt x="1542" y="744"/>
                </a:moveTo>
                <a:lnTo>
                  <a:pt x="1548" y="744"/>
                </a:lnTo>
                <a:lnTo>
                  <a:pt x="1542" y="744"/>
                </a:lnTo>
                <a:close/>
                <a:moveTo>
                  <a:pt x="1584" y="624"/>
                </a:moveTo>
                <a:lnTo>
                  <a:pt x="1590" y="624"/>
                </a:lnTo>
                <a:lnTo>
                  <a:pt x="1584" y="624"/>
                </a:lnTo>
                <a:close/>
                <a:moveTo>
                  <a:pt x="1578" y="690"/>
                </a:moveTo>
                <a:lnTo>
                  <a:pt x="1578" y="696"/>
                </a:lnTo>
                <a:lnTo>
                  <a:pt x="1579" y="696"/>
                </a:lnTo>
                <a:lnTo>
                  <a:pt x="1578" y="690"/>
                </a:lnTo>
                <a:close/>
                <a:moveTo>
                  <a:pt x="1584" y="624"/>
                </a:moveTo>
                <a:lnTo>
                  <a:pt x="1590" y="624"/>
                </a:lnTo>
                <a:lnTo>
                  <a:pt x="1584" y="624"/>
                </a:lnTo>
                <a:close/>
                <a:moveTo>
                  <a:pt x="1560" y="708"/>
                </a:moveTo>
                <a:lnTo>
                  <a:pt x="1566" y="708"/>
                </a:lnTo>
                <a:lnTo>
                  <a:pt x="1560" y="708"/>
                </a:lnTo>
                <a:close/>
                <a:moveTo>
                  <a:pt x="1584" y="624"/>
                </a:moveTo>
                <a:lnTo>
                  <a:pt x="1590" y="624"/>
                </a:lnTo>
                <a:lnTo>
                  <a:pt x="1584" y="624"/>
                </a:lnTo>
                <a:close/>
                <a:moveTo>
                  <a:pt x="1572" y="696"/>
                </a:moveTo>
                <a:lnTo>
                  <a:pt x="1572" y="702"/>
                </a:lnTo>
                <a:lnTo>
                  <a:pt x="1573" y="702"/>
                </a:lnTo>
                <a:lnTo>
                  <a:pt x="1572" y="696"/>
                </a:lnTo>
                <a:close/>
                <a:moveTo>
                  <a:pt x="1374" y="744"/>
                </a:moveTo>
                <a:lnTo>
                  <a:pt x="1380" y="744"/>
                </a:lnTo>
                <a:lnTo>
                  <a:pt x="1380" y="750"/>
                </a:lnTo>
                <a:lnTo>
                  <a:pt x="1374" y="750"/>
                </a:lnTo>
                <a:lnTo>
                  <a:pt x="1374" y="744"/>
                </a:lnTo>
                <a:close/>
                <a:moveTo>
                  <a:pt x="1404" y="696"/>
                </a:moveTo>
                <a:lnTo>
                  <a:pt x="1404" y="702"/>
                </a:lnTo>
                <a:lnTo>
                  <a:pt x="1405" y="702"/>
                </a:lnTo>
                <a:lnTo>
                  <a:pt x="1404" y="696"/>
                </a:lnTo>
                <a:close/>
                <a:moveTo>
                  <a:pt x="1386" y="744"/>
                </a:moveTo>
                <a:lnTo>
                  <a:pt x="1386" y="750"/>
                </a:lnTo>
                <a:lnTo>
                  <a:pt x="1387" y="750"/>
                </a:lnTo>
                <a:lnTo>
                  <a:pt x="1386" y="744"/>
                </a:lnTo>
                <a:close/>
                <a:moveTo>
                  <a:pt x="1380" y="738"/>
                </a:moveTo>
                <a:lnTo>
                  <a:pt x="1380" y="744"/>
                </a:lnTo>
                <a:lnTo>
                  <a:pt x="1381" y="744"/>
                </a:lnTo>
                <a:lnTo>
                  <a:pt x="1380" y="738"/>
                </a:lnTo>
                <a:close/>
                <a:moveTo>
                  <a:pt x="1416" y="810"/>
                </a:moveTo>
                <a:lnTo>
                  <a:pt x="1422" y="810"/>
                </a:lnTo>
                <a:lnTo>
                  <a:pt x="1422" y="816"/>
                </a:lnTo>
                <a:lnTo>
                  <a:pt x="1416" y="816"/>
                </a:lnTo>
                <a:lnTo>
                  <a:pt x="1416" y="810"/>
                </a:lnTo>
                <a:close/>
                <a:moveTo>
                  <a:pt x="1368" y="720"/>
                </a:moveTo>
                <a:lnTo>
                  <a:pt x="1368" y="726"/>
                </a:lnTo>
                <a:lnTo>
                  <a:pt x="1369" y="726"/>
                </a:lnTo>
                <a:lnTo>
                  <a:pt x="1368" y="720"/>
                </a:lnTo>
                <a:close/>
                <a:moveTo>
                  <a:pt x="1368" y="720"/>
                </a:moveTo>
                <a:lnTo>
                  <a:pt x="1374" y="720"/>
                </a:lnTo>
                <a:lnTo>
                  <a:pt x="1368" y="720"/>
                </a:lnTo>
                <a:close/>
                <a:moveTo>
                  <a:pt x="1416" y="672"/>
                </a:moveTo>
                <a:lnTo>
                  <a:pt x="1422" y="672"/>
                </a:lnTo>
                <a:lnTo>
                  <a:pt x="1416" y="672"/>
                </a:lnTo>
                <a:close/>
                <a:moveTo>
                  <a:pt x="1398" y="702"/>
                </a:moveTo>
                <a:lnTo>
                  <a:pt x="1404" y="702"/>
                </a:lnTo>
                <a:lnTo>
                  <a:pt x="1398" y="702"/>
                </a:lnTo>
                <a:close/>
                <a:moveTo>
                  <a:pt x="1422" y="666"/>
                </a:moveTo>
                <a:lnTo>
                  <a:pt x="1422" y="672"/>
                </a:lnTo>
                <a:lnTo>
                  <a:pt x="1423" y="672"/>
                </a:lnTo>
                <a:lnTo>
                  <a:pt x="1422" y="666"/>
                </a:lnTo>
                <a:close/>
                <a:moveTo>
                  <a:pt x="1374" y="726"/>
                </a:moveTo>
                <a:lnTo>
                  <a:pt x="1380" y="726"/>
                </a:lnTo>
                <a:lnTo>
                  <a:pt x="1380" y="732"/>
                </a:lnTo>
                <a:lnTo>
                  <a:pt x="1374" y="732"/>
                </a:lnTo>
                <a:lnTo>
                  <a:pt x="1374" y="726"/>
                </a:lnTo>
                <a:close/>
                <a:moveTo>
                  <a:pt x="1374" y="732"/>
                </a:moveTo>
                <a:lnTo>
                  <a:pt x="1374" y="738"/>
                </a:lnTo>
                <a:lnTo>
                  <a:pt x="1375" y="738"/>
                </a:lnTo>
                <a:lnTo>
                  <a:pt x="1374" y="732"/>
                </a:lnTo>
                <a:close/>
                <a:moveTo>
                  <a:pt x="1380" y="720"/>
                </a:moveTo>
                <a:lnTo>
                  <a:pt x="1380" y="726"/>
                </a:lnTo>
                <a:lnTo>
                  <a:pt x="1381" y="726"/>
                </a:lnTo>
                <a:lnTo>
                  <a:pt x="1380" y="720"/>
                </a:lnTo>
                <a:close/>
                <a:moveTo>
                  <a:pt x="1368" y="726"/>
                </a:moveTo>
                <a:lnTo>
                  <a:pt x="1368" y="732"/>
                </a:lnTo>
                <a:lnTo>
                  <a:pt x="1369" y="732"/>
                </a:lnTo>
                <a:lnTo>
                  <a:pt x="1368" y="726"/>
                </a:lnTo>
                <a:close/>
                <a:moveTo>
                  <a:pt x="1404" y="696"/>
                </a:moveTo>
                <a:lnTo>
                  <a:pt x="1410" y="696"/>
                </a:lnTo>
                <a:lnTo>
                  <a:pt x="1404" y="696"/>
                </a:lnTo>
                <a:close/>
                <a:moveTo>
                  <a:pt x="1404" y="690"/>
                </a:moveTo>
                <a:lnTo>
                  <a:pt x="1404" y="696"/>
                </a:lnTo>
                <a:lnTo>
                  <a:pt x="1405" y="696"/>
                </a:lnTo>
                <a:lnTo>
                  <a:pt x="1404" y="690"/>
                </a:lnTo>
                <a:close/>
                <a:moveTo>
                  <a:pt x="1380" y="738"/>
                </a:moveTo>
                <a:lnTo>
                  <a:pt x="1380" y="744"/>
                </a:lnTo>
                <a:lnTo>
                  <a:pt x="1381" y="744"/>
                </a:lnTo>
                <a:lnTo>
                  <a:pt x="1380" y="738"/>
                </a:lnTo>
                <a:close/>
                <a:moveTo>
                  <a:pt x="1404" y="696"/>
                </a:moveTo>
                <a:lnTo>
                  <a:pt x="1410" y="696"/>
                </a:lnTo>
                <a:lnTo>
                  <a:pt x="1404" y="696"/>
                </a:lnTo>
                <a:close/>
                <a:moveTo>
                  <a:pt x="1386" y="732"/>
                </a:moveTo>
                <a:lnTo>
                  <a:pt x="1386" y="738"/>
                </a:lnTo>
                <a:lnTo>
                  <a:pt x="1387" y="738"/>
                </a:lnTo>
                <a:lnTo>
                  <a:pt x="1386" y="732"/>
                </a:lnTo>
                <a:close/>
                <a:moveTo>
                  <a:pt x="1368" y="720"/>
                </a:moveTo>
                <a:lnTo>
                  <a:pt x="1374" y="720"/>
                </a:lnTo>
                <a:lnTo>
                  <a:pt x="1368" y="720"/>
                </a:lnTo>
                <a:close/>
                <a:moveTo>
                  <a:pt x="1380" y="750"/>
                </a:moveTo>
                <a:lnTo>
                  <a:pt x="1380" y="756"/>
                </a:lnTo>
                <a:lnTo>
                  <a:pt x="1381" y="756"/>
                </a:lnTo>
                <a:lnTo>
                  <a:pt x="1380" y="750"/>
                </a:lnTo>
                <a:close/>
                <a:moveTo>
                  <a:pt x="1380" y="738"/>
                </a:moveTo>
                <a:lnTo>
                  <a:pt x="1386" y="738"/>
                </a:lnTo>
                <a:lnTo>
                  <a:pt x="1380" y="738"/>
                </a:lnTo>
                <a:close/>
                <a:moveTo>
                  <a:pt x="1380" y="744"/>
                </a:moveTo>
                <a:lnTo>
                  <a:pt x="1380" y="750"/>
                </a:lnTo>
                <a:lnTo>
                  <a:pt x="1381" y="750"/>
                </a:lnTo>
                <a:lnTo>
                  <a:pt x="1380" y="744"/>
                </a:lnTo>
                <a:close/>
                <a:moveTo>
                  <a:pt x="1368" y="720"/>
                </a:moveTo>
                <a:lnTo>
                  <a:pt x="1374" y="720"/>
                </a:lnTo>
                <a:lnTo>
                  <a:pt x="1368" y="720"/>
                </a:lnTo>
                <a:close/>
                <a:moveTo>
                  <a:pt x="1386" y="744"/>
                </a:moveTo>
                <a:lnTo>
                  <a:pt x="1392" y="744"/>
                </a:lnTo>
                <a:lnTo>
                  <a:pt x="1386" y="744"/>
                </a:lnTo>
                <a:close/>
                <a:moveTo>
                  <a:pt x="1404" y="690"/>
                </a:moveTo>
                <a:lnTo>
                  <a:pt x="1404" y="696"/>
                </a:lnTo>
                <a:lnTo>
                  <a:pt x="1405" y="696"/>
                </a:lnTo>
                <a:lnTo>
                  <a:pt x="1404" y="690"/>
                </a:lnTo>
                <a:close/>
                <a:moveTo>
                  <a:pt x="1368" y="714"/>
                </a:moveTo>
                <a:lnTo>
                  <a:pt x="1368" y="720"/>
                </a:lnTo>
                <a:lnTo>
                  <a:pt x="1369" y="720"/>
                </a:lnTo>
                <a:lnTo>
                  <a:pt x="1368" y="714"/>
                </a:lnTo>
                <a:close/>
                <a:moveTo>
                  <a:pt x="1374" y="738"/>
                </a:moveTo>
                <a:lnTo>
                  <a:pt x="1380" y="738"/>
                </a:lnTo>
                <a:lnTo>
                  <a:pt x="1374" y="738"/>
                </a:lnTo>
                <a:close/>
                <a:moveTo>
                  <a:pt x="1368" y="720"/>
                </a:moveTo>
                <a:lnTo>
                  <a:pt x="1374" y="720"/>
                </a:lnTo>
                <a:lnTo>
                  <a:pt x="1368" y="720"/>
                </a:lnTo>
                <a:close/>
                <a:moveTo>
                  <a:pt x="1374" y="714"/>
                </a:moveTo>
                <a:lnTo>
                  <a:pt x="1374" y="720"/>
                </a:lnTo>
                <a:lnTo>
                  <a:pt x="1375" y="720"/>
                </a:lnTo>
                <a:lnTo>
                  <a:pt x="1374" y="714"/>
                </a:lnTo>
                <a:close/>
                <a:moveTo>
                  <a:pt x="1374" y="714"/>
                </a:moveTo>
                <a:lnTo>
                  <a:pt x="1380" y="714"/>
                </a:lnTo>
                <a:lnTo>
                  <a:pt x="1374" y="714"/>
                </a:lnTo>
                <a:close/>
                <a:moveTo>
                  <a:pt x="1386" y="738"/>
                </a:moveTo>
                <a:lnTo>
                  <a:pt x="1386" y="744"/>
                </a:lnTo>
                <a:lnTo>
                  <a:pt x="1387" y="744"/>
                </a:lnTo>
                <a:lnTo>
                  <a:pt x="1386" y="738"/>
                </a:lnTo>
                <a:close/>
                <a:moveTo>
                  <a:pt x="204" y="714"/>
                </a:moveTo>
                <a:lnTo>
                  <a:pt x="210" y="714"/>
                </a:lnTo>
                <a:lnTo>
                  <a:pt x="210" y="720"/>
                </a:lnTo>
                <a:lnTo>
                  <a:pt x="210" y="714"/>
                </a:lnTo>
                <a:lnTo>
                  <a:pt x="216" y="714"/>
                </a:lnTo>
                <a:lnTo>
                  <a:pt x="210" y="714"/>
                </a:lnTo>
                <a:lnTo>
                  <a:pt x="216" y="714"/>
                </a:lnTo>
                <a:lnTo>
                  <a:pt x="210" y="714"/>
                </a:lnTo>
                <a:lnTo>
                  <a:pt x="210" y="720"/>
                </a:lnTo>
                <a:lnTo>
                  <a:pt x="216" y="720"/>
                </a:lnTo>
                <a:lnTo>
                  <a:pt x="210" y="720"/>
                </a:lnTo>
                <a:lnTo>
                  <a:pt x="210" y="726"/>
                </a:lnTo>
                <a:lnTo>
                  <a:pt x="204" y="726"/>
                </a:lnTo>
                <a:lnTo>
                  <a:pt x="210" y="726"/>
                </a:lnTo>
                <a:lnTo>
                  <a:pt x="204" y="726"/>
                </a:lnTo>
                <a:lnTo>
                  <a:pt x="210" y="726"/>
                </a:lnTo>
                <a:lnTo>
                  <a:pt x="204" y="726"/>
                </a:lnTo>
                <a:lnTo>
                  <a:pt x="210" y="726"/>
                </a:lnTo>
                <a:lnTo>
                  <a:pt x="204" y="726"/>
                </a:lnTo>
                <a:lnTo>
                  <a:pt x="204" y="732"/>
                </a:lnTo>
                <a:lnTo>
                  <a:pt x="204" y="726"/>
                </a:lnTo>
                <a:lnTo>
                  <a:pt x="204" y="732"/>
                </a:lnTo>
                <a:lnTo>
                  <a:pt x="198" y="732"/>
                </a:lnTo>
                <a:lnTo>
                  <a:pt x="204" y="732"/>
                </a:lnTo>
                <a:lnTo>
                  <a:pt x="204" y="726"/>
                </a:lnTo>
                <a:lnTo>
                  <a:pt x="198" y="726"/>
                </a:lnTo>
                <a:lnTo>
                  <a:pt x="204" y="726"/>
                </a:lnTo>
                <a:lnTo>
                  <a:pt x="198" y="726"/>
                </a:lnTo>
                <a:lnTo>
                  <a:pt x="204" y="726"/>
                </a:lnTo>
                <a:lnTo>
                  <a:pt x="198" y="726"/>
                </a:lnTo>
                <a:lnTo>
                  <a:pt x="204" y="726"/>
                </a:lnTo>
                <a:lnTo>
                  <a:pt x="198" y="726"/>
                </a:lnTo>
                <a:lnTo>
                  <a:pt x="204" y="726"/>
                </a:lnTo>
                <a:lnTo>
                  <a:pt x="198" y="726"/>
                </a:lnTo>
                <a:lnTo>
                  <a:pt x="198" y="732"/>
                </a:lnTo>
                <a:lnTo>
                  <a:pt x="198" y="726"/>
                </a:lnTo>
                <a:lnTo>
                  <a:pt x="204" y="726"/>
                </a:lnTo>
                <a:lnTo>
                  <a:pt x="198" y="726"/>
                </a:lnTo>
                <a:lnTo>
                  <a:pt x="204" y="726"/>
                </a:lnTo>
                <a:lnTo>
                  <a:pt x="198" y="726"/>
                </a:lnTo>
                <a:lnTo>
                  <a:pt x="198" y="732"/>
                </a:lnTo>
                <a:lnTo>
                  <a:pt x="198" y="726"/>
                </a:lnTo>
                <a:lnTo>
                  <a:pt x="198" y="732"/>
                </a:lnTo>
                <a:lnTo>
                  <a:pt x="198" y="726"/>
                </a:lnTo>
                <a:lnTo>
                  <a:pt x="192" y="726"/>
                </a:lnTo>
                <a:lnTo>
                  <a:pt x="192" y="720"/>
                </a:lnTo>
                <a:lnTo>
                  <a:pt x="192" y="726"/>
                </a:lnTo>
                <a:lnTo>
                  <a:pt x="192" y="720"/>
                </a:lnTo>
                <a:lnTo>
                  <a:pt x="192" y="726"/>
                </a:lnTo>
                <a:lnTo>
                  <a:pt x="192" y="720"/>
                </a:lnTo>
                <a:lnTo>
                  <a:pt x="192" y="726"/>
                </a:lnTo>
                <a:lnTo>
                  <a:pt x="192" y="720"/>
                </a:lnTo>
                <a:lnTo>
                  <a:pt x="192" y="726"/>
                </a:lnTo>
                <a:lnTo>
                  <a:pt x="192" y="720"/>
                </a:lnTo>
                <a:lnTo>
                  <a:pt x="192" y="726"/>
                </a:lnTo>
                <a:lnTo>
                  <a:pt x="192" y="720"/>
                </a:lnTo>
                <a:lnTo>
                  <a:pt x="198" y="720"/>
                </a:lnTo>
                <a:lnTo>
                  <a:pt x="204" y="720"/>
                </a:lnTo>
                <a:lnTo>
                  <a:pt x="198" y="720"/>
                </a:lnTo>
                <a:lnTo>
                  <a:pt x="204" y="720"/>
                </a:lnTo>
                <a:lnTo>
                  <a:pt x="204" y="726"/>
                </a:lnTo>
                <a:lnTo>
                  <a:pt x="204" y="720"/>
                </a:lnTo>
                <a:lnTo>
                  <a:pt x="204" y="726"/>
                </a:lnTo>
                <a:lnTo>
                  <a:pt x="204" y="720"/>
                </a:lnTo>
                <a:lnTo>
                  <a:pt x="198" y="720"/>
                </a:lnTo>
                <a:lnTo>
                  <a:pt x="204" y="720"/>
                </a:lnTo>
                <a:lnTo>
                  <a:pt x="198" y="720"/>
                </a:lnTo>
                <a:lnTo>
                  <a:pt x="198" y="714"/>
                </a:lnTo>
                <a:lnTo>
                  <a:pt x="204" y="714"/>
                </a:lnTo>
                <a:lnTo>
                  <a:pt x="204" y="720"/>
                </a:lnTo>
                <a:lnTo>
                  <a:pt x="204" y="714"/>
                </a:lnTo>
                <a:lnTo>
                  <a:pt x="204" y="720"/>
                </a:lnTo>
                <a:lnTo>
                  <a:pt x="204" y="714"/>
                </a:lnTo>
                <a:lnTo>
                  <a:pt x="204" y="720"/>
                </a:lnTo>
                <a:lnTo>
                  <a:pt x="204" y="714"/>
                </a:lnTo>
                <a:lnTo>
                  <a:pt x="204" y="720"/>
                </a:lnTo>
                <a:lnTo>
                  <a:pt x="204" y="714"/>
                </a:lnTo>
                <a:lnTo>
                  <a:pt x="210" y="714"/>
                </a:lnTo>
                <a:lnTo>
                  <a:pt x="204" y="714"/>
                </a:lnTo>
                <a:close/>
                <a:moveTo>
                  <a:pt x="360" y="738"/>
                </a:moveTo>
                <a:lnTo>
                  <a:pt x="366" y="738"/>
                </a:lnTo>
                <a:lnTo>
                  <a:pt x="366" y="744"/>
                </a:lnTo>
                <a:lnTo>
                  <a:pt x="366" y="738"/>
                </a:lnTo>
                <a:lnTo>
                  <a:pt x="366" y="744"/>
                </a:lnTo>
                <a:lnTo>
                  <a:pt x="366" y="738"/>
                </a:lnTo>
                <a:lnTo>
                  <a:pt x="366" y="744"/>
                </a:lnTo>
                <a:lnTo>
                  <a:pt x="366" y="738"/>
                </a:lnTo>
                <a:lnTo>
                  <a:pt x="366" y="744"/>
                </a:lnTo>
                <a:lnTo>
                  <a:pt x="372" y="744"/>
                </a:lnTo>
                <a:lnTo>
                  <a:pt x="372" y="750"/>
                </a:lnTo>
                <a:lnTo>
                  <a:pt x="372" y="744"/>
                </a:lnTo>
                <a:lnTo>
                  <a:pt x="372" y="750"/>
                </a:lnTo>
                <a:lnTo>
                  <a:pt x="372" y="744"/>
                </a:lnTo>
                <a:lnTo>
                  <a:pt x="372" y="750"/>
                </a:lnTo>
                <a:lnTo>
                  <a:pt x="372" y="756"/>
                </a:lnTo>
                <a:lnTo>
                  <a:pt x="378" y="756"/>
                </a:lnTo>
                <a:lnTo>
                  <a:pt x="372" y="756"/>
                </a:lnTo>
                <a:lnTo>
                  <a:pt x="378" y="756"/>
                </a:lnTo>
                <a:lnTo>
                  <a:pt x="372" y="756"/>
                </a:lnTo>
                <a:lnTo>
                  <a:pt x="378" y="756"/>
                </a:lnTo>
                <a:lnTo>
                  <a:pt x="372" y="756"/>
                </a:lnTo>
                <a:lnTo>
                  <a:pt x="378" y="756"/>
                </a:lnTo>
                <a:lnTo>
                  <a:pt x="372" y="756"/>
                </a:lnTo>
                <a:lnTo>
                  <a:pt x="378" y="756"/>
                </a:lnTo>
                <a:lnTo>
                  <a:pt x="372" y="756"/>
                </a:lnTo>
                <a:lnTo>
                  <a:pt x="378" y="756"/>
                </a:lnTo>
                <a:lnTo>
                  <a:pt x="372" y="756"/>
                </a:lnTo>
                <a:lnTo>
                  <a:pt x="378" y="756"/>
                </a:lnTo>
                <a:lnTo>
                  <a:pt x="372" y="756"/>
                </a:lnTo>
                <a:lnTo>
                  <a:pt x="378" y="756"/>
                </a:lnTo>
                <a:lnTo>
                  <a:pt x="372" y="756"/>
                </a:lnTo>
                <a:lnTo>
                  <a:pt x="378" y="756"/>
                </a:lnTo>
                <a:lnTo>
                  <a:pt x="372" y="756"/>
                </a:lnTo>
                <a:lnTo>
                  <a:pt x="378" y="756"/>
                </a:lnTo>
                <a:lnTo>
                  <a:pt x="372" y="756"/>
                </a:lnTo>
                <a:lnTo>
                  <a:pt x="372" y="762"/>
                </a:lnTo>
                <a:lnTo>
                  <a:pt x="372" y="756"/>
                </a:lnTo>
                <a:lnTo>
                  <a:pt x="378" y="756"/>
                </a:lnTo>
                <a:lnTo>
                  <a:pt x="378" y="762"/>
                </a:lnTo>
                <a:lnTo>
                  <a:pt x="378" y="756"/>
                </a:lnTo>
                <a:lnTo>
                  <a:pt x="378" y="762"/>
                </a:lnTo>
                <a:lnTo>
                  <a:pt x="372" y="762"/>
                </a:lnTo>
                <a:lnTo>
                  <a:pt x="378" y="762"/>
                </a:lnTo>
                <a:lnTo>
                  <a:pt x="372" y="762"/>
                </a:lnTo>
                <a:lnTo>
                  <a:pt x="372" y="756"/>
                </a:lnTo>
                <a:lnTo>
                  <a:pt x="372" y="762"/>
                </a:lnTo>
                <a:lnTo>
                  <a:pt x="372" y="756"/>
                </a:lnTo>
                <a:lnTo>
                  <a:pt x="372" y="750"/>
                </a:lnTo>
                <a:lnTo>
                  <a:pt x="372" y="756"/>
                </a:lnTo>
                <a:lnTo>
                  <a:pt x="366" y="756"/>
                </a:lnTo>
                <a:lnTo>
                  <a:pt x="372" y="756"/>
                </a:lnTo>
                <a:lnTo>
                  <a:pt x="366" y="756"/>
                </a:lnTo>
                <a:lnTo>
                  <a:pt x="366" y="750"/>
                </a:lnTo>
                <a:lnTo>
                  <a:pt x="366" y="756"/>
                </a:lnTo>
                <a:lnTo>
                  <a:pt x="366" y="750"/>
                </a:lnTo>
                <a:lnTo>
                  <a:pt x="366" y="756"/>
                </a:lnTo>
                <a:lnTo>
                  <a:pt x="366" y="750"/>
                </a:lnTo>
                <a:lnTo>
                  <a:pt x="366" y="756"/>
                </a:lnTo>
                <a:lnTo>
                  <a:pt x="366" y="750"/>
                </a:lnTo>
                <a:lnTo>
                  <a:pt x="366" y="756"/>
                </a:lnTo>
                <a:lnTo>
                  <a:pt x="366" y="750"/>
                </a:lnTo>
                <a:lnTo>
                  <a:pt x="366" y="756"/>
                </a:lnTo>
                <a:lnTo>
                  <a:pt x="366" y="750"/>
                </a:lnTo>
                <a:lnTo>
                  <a:pt x="366" y="756"/>
                </a:lnTo>
                <a:lnTo>
                  <a:pt x="366" y="750"/>
                </a:lnTo>
                <a:lnTo>
                  <a:pt x="366" y="744"/>
                </a:lnTo>
                <a:lnTo>
                  <a:pt x="366" y="750"/>
                </a:lnTo>
                <a:lnTo>
                  <a:pt x="366" y="744"/>
                </a:lnTo>
                <a:lnTo>
                  <a:pt x="366" y="738"/>
                </a:lnTo>
                <a:lnTo>
                  <a:pt x="366" y="744"/>
                </a:lnTo>
                <a:lnTo>
                  <a:pt x="366" y="738"/>
                </a:lnTo>
                <a:lnTo>
                  <a:pt x="360" y="738"/>
                </a:lnTo>
                <a:lnTo>
                  <a:pt x="366" y="738"/>
                </a:lnTo>
                <a:lnTo>
                  <a:pt x="360" y="738"/>
                </a:lnTo>
                <a:close/>
                <a:moveTo>
                  <a:pt x="186" y="1122"/>
                </a:moveTo>
                <a:lnTo>
                  <a:pt x="192" y="1122"/>
                </a:lnTo>
                <a:lnTo>
                  <a:pt x="192" y="1128"/>
                </a:lnTo>
                <a:lnTo>
                  <a:pt x="186" y="1128"/>
                </a:lnTo>
                <a:lnTo>
                  <a:pt x="186" y="1122"/>
                </a:lnTo>
                <a:close/>
                <a:moveTo>
                  <a:pt x="60" y="618"/>
                </a:moveTo>
                <a:lnTo>
                  <a:pt x="60" y="624"/>
                </a:lnTo>
                <a:lnTo>
                  <a:pt x="60" y="618"/>
                </a:lnTo>
                <a:lnTo>
                  <a:pt x="60" y="624"/>
                </a:lnTo>
                <a:lnTo>
                  <a:pt x="60" y="618"/>
                </a:lnTo>
                <a:lnTo>
                  <a:pt x="60" y="624"/>
                </a:lnTo>
                <a:lnTo>
                  <a:pt x="60" y="618"/>
                </a:lnTo>
                <a:lnTo>
                  <a:pt x="60" y="624"/>
                </a:lnTo>
                <a:lnTo>
                  <a:pt x="66" y="624"/>
                </a:lnTo>
                <a:lnTo>
                  <a:pt x="60" y="624"/>
                </a:lnTo>
                <a:lnTo>
                  <a:pt x="66" y="624"/>
                </a:lnTo>
                <a:lnTo>
                  <a:pt x="60" y="624"/>
                </a:lnTo>
                <a:lnTo>
                  <a:pt x="66" y="624"/>
                </a:lnTo>
                <a:lnTo>
                  <a:pt x="66" y="618"/>
                </a:lnTo>
                <a:lnTo>
                  <a:pt x="72" y="618"/>
                </a:lnTo>
                <a:lnTo>
                  <a:pt x="72" y="624"/>
                </a:lnTo>
                <a:lnTo>
                  <a:pt x="78" y="624"/>
                </a:lnTo>
                <a:lnTo>
                  <a:pt x="78" y="630"/>
                </a:lnTo>
                <a:lnTo>
                  <a:pt x="78" y="624"/>
                </a:lnTo>
                <a:lnTo>
                  <a:pt x="84" y="624"/>
                </a:lnTo>
                <a:lnTo>
                  <a:pt x="84" y="630"/>
                </a:lnTo>
                <a:lnTo>
                  <a:pt x="78" y="630"/>
                </a:lnTo>
                <a:lnTo>
                  <a:pt x="72" y="630"/>
                </a:lnTo>
                <a:lnTo>
                  <a:pt x="72" y="636"/>
                </a:lnTo>
                <a:lnTo>
                  <a:pt x="72" y="630"/>
                </a:lnTo>
                <a:lnTo>
                  <a:pt x="66" y="630"/>
                </a:lnTo>
                <a:lnTo>
                  <a:pt x="66" y="624"/>
                </a:lnTo>
                <a:lnTo>
                  <a:pt x="60" y="624"/>
                </a:lnTo>
                <a:lnTo>
                  <a:pt x="54" y="624"/>
                </a:lnTo>
                <a:lnTo>
                  <a:pt x="60" y="624"/>
                </a:lnTo>
                <a:lnTo>
                  <a:pt x="60" y="618"/>
                </a:lnTo>
                <a:close/>
                <a:moveTo>
                  <a:pt x="342" y="714"/>
                </a:moveTo>
                <a:lnTo>
                  <a:pt x="342" y="708"/>
                </a:lnTo>
                <a:lnTo>
                  <a:pt x="342" y="714"/>
                </a:lnTo>
                <a:lnTo>
                  <a:pt x="342" y="708"/>
                </a:lnTo>
                <a:lnTo>
                  <a:pt x="342" y="714"/>
                </a:lnTo>
                <a:lnTo>
                  <a:pt x="342" y="708"/>
                </a:lnTo>
                <a:lnTo>
                  <a:pt x="348" y="708"/>
                </a:lnTo>
                <a:lnTo>
                  <a:pt x="348" y="714"/>
                </a:lnTo>
                <a:lnTo>
                  <a:pt x="342" y="714"/>
                </a:lnTo>
                <a:lnTo>
                  <a:pt x="348" y="714"/>
                </a:lnTo>
                <a:lnTo>
                  <a:pt x="342" y="714"/>
                </a:lnTo>
                <a:lnTo>
                  <a:pt x="348" y="714"/>
                </a:lnTo>
                <a:lnTo>
                  <a:pt x="354" y="714"/>
                </a:lnTo>
                <a:lnTo>
                  <a:pt x="348" y="714"/>
                </a:lnTo>
                <a:lnTo>
                  <a:pt x="354" y="714"/>
                </a:lnTo>
                <a:lnTo>
                  <a:pt x="348" y="714"/>
                </a:lnTo>
                <a:lnTo>
                  <a:pt x="342" y="714"/>
                </a:lnTo>
                <a:lnTo>
                  <a:pt x="348" y="714"/>
                </a:lnTo>
                <a:lnTo>
                  <a:pt x="348" y="720"/>
                </a:lnTo>
                <a:lnTo>
                  <a:pt x="348" y="714"/>
                </a:lnTo>
                <a:lnTo>
                  <a:pt x="348" y="720"/>
                </a:lnTo>
                <a:lnTo>
                  <a:pt x="354" y="720"/>
                </a:lnTo>
                <a:lnTo>
                  <a:pt x="348" y="720"/>
                </a:lnTo>
                <a:lnTo>
                  <a:pt x="342" y="720"/>
                </a:lnTo>
                <a:lnTo>
                  <a:pt x="342" y="714"/>
                </a:lnTo>
                <a:lnTo>
                  <a:pt x="342" y="720"/>
                </a:lnTo>
                <a:lnTo>
                  <a:pt x="348" y="720"/>
                </a:lnTo>
                <a:lnTo>
                  <a:pt x="342" y="720"/>
                </a:lnTo>
                <a:lnTo>
                  <a:pt x="348" y="720"/>
                </a:lnTo>
                <a:lnTo>
                  <a:pt x="342" y="720"/>
                </a:lnTo>
                <a:lnTo>
                  <a:pt x="348" y="720"/>
                </a:lnTo>
                <a:lnTo>
                  <a:pt x="342" y="720"/>
                </a:lnTo>
                <a:lnTo>
                  <a:pt x="342" y="714"/>
                </a:lnTo>
                <a:lnTo>
                  <a:pt x="342" y="720"/>
                </a:lnTo>
                <a:lnTo>
                  <a:pt x="342" y="714"/>
                </a:lnTo>
                <a:lnTo>
                  <a:pt x="342" y="720"/>
                </a:lnTo>
                <a:lnTo>
                  <a:pt x="342" y="714"/>
                </a:lnTo>
                <a:lnTo>
                  <a:pt x="342" y="720"/>
                </a:lnTo>
                <a:lnTo>
                  <a:pt x="342" y="714"/>
                </a:lnTo>
                <a:lnTo>
                  <a:pt x="342" y="720"/>
                </a:lnTo>
                <a:lnTo>
                  <a:pt x="342" y="714"/>
                </a:lnTo>
                <a:lnTo>
                  <a:pt x="342" y="720"/>
                </a:lnTo>
                <a:lnTo>
                  <a:pt x="342" y="714"/>
                </a:lnTo>
                <a:lnTo>
                  <a:pt x="342" y="720"/>
                </a:lnTo>
                <a:lnTo>
                  <a:pt x="342" y="714"/>
                </a:lnTo>
                <a:close/>
                <a:moveTo>
                  <a:pt x="102" y="678"/>
                </a:moveTo>
                <a:lnTo>
                  <a:pt x="108" y="678"/>
                </a:lnTo>
                <a:lnTo>
                  <a:pt x="108" y="684"/>
                </a:lnTo>
                <a:lnTo>
                  <a:pt x="102" y="684"/>
                </a:lnTo>
                <a:lnTo>
                  <a:pt x="96" y="684"/>
                </a:lnTo>
                <a:lnTo>
                  <a:pt x="96" y="678"/>
                </a:lnTo>
                <a:lnTo>
                  <a:pt x="90" y="678"/>
                </a:lnTo>
                <a:lnTo>
                  <a:pt x="96" y="678"/>
                </a:lnTo>
                <a:lnTo>
                  <a:pt x="102" y="678"/>
                </a:lnTo>
                <a:close/>
                <a:moveTo>
                  <a:pt x="354" y="714"/>
                </a:moveTo>
                <a:lnTo>
                  <a:pt x="354" y="708"/>
                </a:lnTo>
                <a:lnTo>
                  <a:pt x="354" y="714"/>
                </a:lnTo>
                <a:lnTo>
                  <a:pt x="354" y="708"/>
                </a:lnTo>
                <a:lnTo>
                  <a:pt x="354" y="714"/>
                </a:lnTo>
                <a:lnTo>
                  <a:pt x="354" y="708"/>
                </a:lnTo>
                <a:lnTo>
                  <a:pt x="354" y="714"/>
                </a:lnTo>
                <a:lnTo>
                  <a:pt x="354" y="708"/>
                </a:lnTo>
                <a:lnTo>
                  <a:pt x="354" y="714"/>
                </a:lnTo>
                <a:lnTo>
                  <a:pt x="360" y="714"/>
                </a:lnTo>
                <a:lnTo>
                  <a:pt x="360" y="720"/>
                </a:lnTo>
                <a:lnTo>
                  <a:pt x="360" y="714"/>
                </a:lnTo>
                <a:lnTo>
                  <a:pt x="354" y="714"/>
                </a:lnTo>
                <a:lnTo>
                  <a:pt x="360" y="714"/>
                </a:lnTo>
                <a:lnTo>
                  <a:pt x="354" y="714"/>
                </a:lnTo>
                <a:lnTo>
                  <a:pt x="360" y="714"/>
                </a:lnTo>
                <a:lnTo>
                  <a:pt x="354" y="714"/>
                </a:lnTo>
                <a:lnTo>
                  <a:pt x="360" y="714"/>
                </a:lnTo>
                <a:lnTo>
                  <a:pt x="354" y="714"/>
                </a:lnTo>
                <a:lnTo>
                  <a:pt x="360" y="714"/>
                </a:lnTo>
                <a:lnTo>
                  <a:pt x="354" y="714"/>
                </a:lnTo>
                <a:lnTo>
                  <a:pt x="360" y="714"/>
                </a:lnTo>
                <a:lnTo>
                  <a:pt x="360" y="720"/>
                </a:lnTo>
                <a:lnTo>
                  <a:pt x="360" y="726"/>
                </a:lnTo>
                <a:lnTo>
                  <a:pt x="360" y="720"/>
                </a:lnTo>
                <a:lnTo>
                  <a:pt x="360" y="726"/>
                </a:lnTo>
                <a:lnTo>
                  <a:pt x="360" y="720"/>
                </a:lnTo>
                <a:lnTo>
                  <a:pt x="360" y="726"/>
                </a:lnTo>
                <a:lnTo>
                  <a:pt x="360" y="720"/>
                </a:lnTo>
                <a:lnTo>
                  <a:pt x="360" y="726"/>
                </a:lnTo>
                <a:lnTo>
                  <a:pt x="354" y="726"/>
                </a:lnTo>
                <a:lnTo>
                  <a:pt x="360" y="726"/>
                </a:lnTo>
                <a:lnTo>
                  <a:pt x="354" y="726"/>
                </a:lnTo>
                <a:lnTo>
                  <a:pt x="354" y="720"/>
                </a:lnTo>
                <a:lnTo>
                  <a:pt x="354" y="726"/>
                </a:lnTo>
                <a:lnTo>
                  <a:pt x="354" y="720"/>
                </a:lnTo>
                <a:lnTo>
                  <a:pt x="354" y="714"/>
                </a:lnTo>
                <a:close/>
                <a:moveTo>
                  <a:pt x="354" y="738"/>
                </a:moveTo>
                <a:lnTo>
                  <a:pt x="348" y="738"/>
                </a:lnTo>
                <a:lnTo>
                  <a:pt x="354" y="738"/>
                </a:lnTo>
                <a:lnTo>
                  <a:pt x="354" y="732"/>
                </a:lnTo>
                <a:lnTo>
                  <a:pt x="348" y="732"/>
                </a:lnTo>
                <a:lnTo>
                  <a:pt x="354" y="732"/>
                </a:lnTo>
                <a:lnTo>
                  <a:pt x="348" y="732"/>
                </a:lnTo>
                <a:lnTo>
                  <a:pt x="354" y="732"/>
                </a:lnTo>
                <a:lnTo>
                  <a:pt x="348" y="732"/>
                </a:lnTo>
                <a:lnTo>
                  <a:pt x="354" y="732"/>
                </a:lnTo>
                <a:lnTo>
                  <a:pt x="354" y="738"/>
                </a:lnTo>
                <a:lnTo>
                  <a:pt x="354" y="732"/>
                </a:lnTo>
                <a:lnTo>
                  <a:pt x="348" y="732"/>
                </a:lnTo>
                <a:lnTo>
                  <a:pt x="354" y="732"/>
                </a:lnTo>
                <a:lnTo>
                  <a:pt x="348" y="732"/>
                </a:lnTo>
                <a:lnTo>
                  <a:pt x="354" y="732"/>
                </a:lnTo>
                <a:lnTo>
                  <a:pt x="348" y="732"/>
                </a:lnTo>
                <a:lnTo>
                  <a:pt x="354" y="732"/>
                </a:lnTo>
                <a:lnTo>
                  <a:pt x="348" y="732"/>
                </a:lnTo>
                <a:lnTo>
                  <a:pt x="354" y="732"/>
                </a:lnTo>
                <a:lnTo>
                  <a:pt x="348" y="732"/>
                </a:lnTo>
                <a:lnTo>
                  <a:pt x="354" y="732"/>
                </a:lnTo>
                <a:lnTo>
                  <a:pt x="348" y="732"/>
                </a:lnTo>
                <a:lnTo>
                  <a:pt x="354" y="732"/>
                </a:lnTo>
                <a:lnTo>
                  <a:pt x="348" y="732"/>
                </a:lnTo>
                <a:lnTo>
                  <a:pt x="354" y="732"/>
                </a:lnTo>
                <a:lnTo>
                  <a:pt x="348" y="732"/>
                </a:lnTo>
                <a:lnTo>
                  <a:pt x="348" y="726"/>
                </a:lnTo>
                <a:lnTo>
                  <a:pt x="348" y="732"/>
                </a:lnTo>
                <a:lnTo>
                  <a:pt x="348" y="726"/>
                </a:lnTo>
                <a:lnTo>
                  <a:pt x="348" y="732"/>
                </a:lnTo>
                <a:lnTo>
                  <a:pt x="348" y="726"/>
                </a:lnTo>
                <a:lnTo>
                  <a:pt x="348" y="720"/>
                </a:lnTo>
                <a:lnTo>
                  <a:pt x="348" y="726"/>
                </a:lnTo>
                <a:lnTo>
                  <a:pt x="348" y="720"/>
                </a:lnTo>
                <a:lnTo>
                  <a:pt x="348" y="726"/>
                </a:lnTo>
                <a:lnTo>
                  <a:pt x="348" y="720"/>
                </a:lnTo>
                <a:lnTo>
                  <a:pt x="354" y="720"/>
                </a:lnTo>
                <a:lnTo>
                  <a:pt x="354" y="726"/>
                </a:lnTo>
                <a:lnTo>
                  <a:pt x="348" y="726"/>
                </a:lnTo>
                <a:lnTo>
                  <a:pt x="354" y="726"/>
                </a:lnTo>
                <a:lnTo>
                  <a:pt x="354" y="732"/>
                </a:lnTo>
                <a:lnTo>
                  <a:pt x="354" y="738"/>
                </a:lnTo>
                <a:lnTo>
                  <a:pt x="354" y="732"/>
                </a:lnTo>
                <a:lnTo>
                  <a:pt x="354" y="738"/>
                </a:lnTo>
                <a:lnTo>
                  <a:pt x="354" y="732"/>
                </a:lnTo>
                <a:lnTo>
                  <a:pt x="354" y="738"/>
                </a:lnTo>
                <a:lnTo>
                  <a:pt x="354" y="732"/>
                </a:lnTo>
                <a:lnTo>
                  <a:pt x="354" y="738"/>
                </a:lnTo>
                <a:lnTo>
                  <a:pt x="354" y="732"/>
                </a:lnTo>
                <a:lnTo>
                  <a:pt x="354" y="738"/>
                </a:lnTo>
                <a:close/>
                <a:moveTo>
                  <a:pt x="120" y="756"/>
                </a:moveTo>
                <a:lnTo>
                  <a:pt x="126" y="756"/>
                </a:lnTo>
                <a:lnTo>
                  <a:pt x="120" y="756"/>
                </a:lnTo>
                <a:lnTo>
                  <a:pt x="126" y="756"/>
                </a:lnTo>
                <a:lnTo>
                  <a:pt x="120" y="756"/>
                </a:lnTo>
                <a:lnTo>
                  <a:pt x="126" y="756"/>
                </a:lnTo>
                <a:lnTo>
                  <a:pt x="126" y="762"/>
                </a:lnTo>
                <a:lnTo>
                  <a:pt x="120" y="762"/>
                </a:lnTo>
                <a:lnTo>
                  <a:pt x="114" y="762"/>
                </a:lnTo>
                <a:lnTo>
                  <a:pt x="114" y="768"/>
                </a:lnTo>
                <a:lnTo>
                  <a:pt x="114" y="762"/>
                </a:lnTo>
                <a:lnTo>
                  <a:pt x="114" y="756"/>
                </a:lnTo>
                <a:lnTo>
                  <a:pt x="120" y="756"/>
                </a:lnTo>
                <a:close/>
                <a:moveTo>
                  <a:pt x="378" y="744"/>
                </a:moveTo>
                <a:lnTo>
                  <a:pt x="384" y="744"/>
                </a:lnTo>
                <a:lnTo>
                  <a:pt x="384" y="756"/>
                </a:lnTo>
                <a:lnTo>
                  <a:pt x="378" y="756"/>
                </a:lnTo>
                <a:lnTo>
                  <a:pt x="378" y="744"/>
                </a:lnTo>
                <a:close/>
                <a:moveTo>
                  <a:pt x="360" y="726"/>
                </a:moveTo>
                <a:lnTo>
                  <a:pt x="366" y="726"/>
                </a:lnTo>
                <a:lnTo>
                  <a:pt x="366" y="738"/>
                </a:lnTo>
                <a:lnTo>
                  <a:pt x="360" y="738"/>
                </a:lnTo>
                <a:lnTo>
                  <a:pt x="360" y="726"/>
                </a:lnTo>
                <a:close/>
                <a:moveTo>
                  <a:pt x="96" y="768"/>
                </a:moveTo>
                <a:lnTo>
                  <a:pt x="102" y="768"/>
                </a:lnTo>
                <a:lnTo>
                  <a:pt x="102" y="774"/>
                </a:lnTo>
                <a:lnTo>
                  <a:pt x="96" y="774"/>
                </a:lnTo>
                <a:lnTo>
                  <a:pt x="102" y="774"/>
                </a:lnTo>
                <a:lnTo>
                  <a:pt x="96" y="774"/>
                </a:lnTo>
                <a:lnTo>
                  <a:pt x="102" y="774"/>
                </a:lnTo>
                <a:lnTo>
                  <a:pt x="102" y="768"/>
                </a:lnTo>
                <a:lnTo>
                  <a:pt x="102" y="774"/>
                </a:lnTo>
                <a:lnTo>
                  <a:pt x="102" y="768"/>
                </a:lnTo>
                <a:lnTo>
                  <a:pt x="102" y="774"/>
                </a:lnTo>
                <a:lnTo>
                  <a:pt x="102" y="780"/>
                </a:lnTo>
                <a:lnTo>
                  <a:pt x="102" y="774"/>
                </a:lnTo>
                <a:lnTo>
                  <a:pt x="96" y="774"/>
                </a:lnTo>
                <a:lnTo>
                  <a:pt x="102" y="774"/>
                </a:lnTo>
                <a:lnTo>
                  <a:pt x="96" y="774"/>
                </a:lnTo>
                <a:lnTo>
                  <a:pt x="102" y="774"/>
                </a:lnTo>
                <a:lnTo>
                  <a:pt x="102" y="780"/>
                </a:lnTo>
                <a:lnTo>
                  <a:pt x="96" y="780"/>
                </a:lnTo>
                <a:lnTo>
                  <a:pt x="102" y="780"/>
                </a:lnTo>
                <a:lnTo>
                  <a:pt x="96" y="780"/>
                </a:lnTo>
                <a:lnTo>
                  <a:pt x="102" y="780"/>
                </a:lnTo>
                <a:lnTo>
                  <a:pt x="96" y="780"/>
                </a:lnTo>
                <a:lnTo>
                  <a:pt x="102" y="780"/>
                </a:lnTo>
                <a:lnTo>
                  <a:pt x="96" y="780"/>
                </a:lnTo>
                <a:lnTo>
                  <a:pt x="96" y="774"/>
                </a:lnTo>
                <a:lnTo>
                  <a:pt x="96" y="780"/>
                </a:lnTo>
                <a:lnTo>
                  <a:pt x="96" y="774"/>
                </a:lnTo>
                <a:lnTo>
                  <a:pt x="96" y="780"/>
                </a:lnTo>
                <a:lnTo>
                  <a:pt x="96" y="774"/>
                </a:lnTo>
                <a:lnTo>
                  <a:pt x="96" y="780"/>
                </a:lnTo>
                <a:lnTo>
                  <a:pt x="90" y="780"/>
                </a:lnTo>
                <a:lnTo>
                  <a:pt x="96" y="780"/>
                </a:lnTo>
                <a:lnTo>
                  <a:pt x="90" y="780"/>
                </a:lnTo>
                <a:lnTo>
                  <a:pt x="96" y="780"/>
                </a:lnTo>
                <a:lnTo>
                  <a:pt x="96" y="774"/>
                </a:lnTo>
                <a:lnTo>
                  <a:pt x="96" y="780"/>
                </a:lnTo>
                <a:lnTo>
                  <a:pt x="96" y="774"/>
                </a:lnTo>
                <a:lnTo>
                  <a:pt x="96" y="780"/>
                </a:lnTo>
                <a:lnTo>
                  <a:pt x="96" y="774"/>
                </a:lnTo>
                <a:lnTo>
                  <a:pt x="96" y="780"/>
                </a:lnTo>
                <a:lnTo>
                  <a:pt x="96" y="774"/>
                </a:lnTo>
                <a:lnTo>
                  <a:pt x="96" y="768"/>
                </a:lnTo>
                <a:close/>
                <a:moveTo>
                  <a:pt x="840" y="930"/>
                </a:moveTo>
                <a:lnTo>
                  <a:pt x="840" y="924"/>
                </a:lnTo>
                <a:lnTo>
                  <a:pt x="840" y="930"/>
                </a:lnTo>
                <a:lnTo>
                  <a:pt x="840" y="924"/>
                </a:lnTo>
                <a:lnTo>
                  <a:pt x="840" y="930"/>
                </a:lnTo>
                <a:lnTo>
                  <a:pt x="840" y="924"/>
                </a:lnTo>
                <a:lnTo>
                  <a:pt x="840" y="930"/>
                </a:lnTo>
                <a:lnTo>
                  <a:pt x="840" y="924"/>
                </a:lnTo>
                <a:lnTo>
                  <a:pt x="840" y="930"/>
                </a:lnTo>
                <a:lnTo>
                  <a:pt x="840" y="924"/>
                </a:lnTo>
                <a:lnTo>
                  <a:pt x="840" y="930"/>
                </a:lnTo>
                <a:lnTo>
                  <a:pt x="840" y="924"/>
                </a:lnTo>
                <a:lnTo>
                  <a:pt x="846" y="924"/>
                </a:lnTo>
                <a:lnTo>
                  <a:pt x="840" y="924"/>
                </a:lnTo>
                <a:lnTo>
                  <a:pt x="846" y="924"/>
                </a:lnTo>
                <a:lnTo>
                  <a:pt x="852" y="924"/>
                </a:lnTo>
                <a:lnTo>
                  <a:pt x="846" y="924"/>
                </a:lnTo>
                <a:lnTo>
                  <a:pt x="852" y="924"/>
                </a:lnTo>
                <a:lnTo>
                  <a:pt x="846" y="924"/>
                </a:lnTo>
                <a:lnTo>
                  <a:pt x="852" y="924"/>
                </a:lnTo>
                <a:lnTo>
                  <a:pt x="858" y="924"/>
                </a:lnTo>
                <a:lnTo>
                  <a:pt x="852" y="924"/>
                </a:lnTo>
                <a:lnTo>
                  <a:pt x="852" y="930"/>
                </a:lnTo>
                <a:lnTo>
                  <a:pt x="852" y="924"/>
                </a:lnTo>
                <a:lnTo>
                  <a:pt x="852" y="930"/>
                </a:lnTo>
                <a:lnTo>
                  <a:pt x="852" y="924"/>
                </a:lnTo>
                <a:lnTo>
                  <a:pt x="852" y="930"/>
                </a:lnTo>
                <a:lnTo>
                  <a:pt x="852" y="924"/>
                </a:lnTo>
                <a:lnTo>
                  <a:pt x="852" y="930"/>
                </a:lnTo>
                <a:lnTo>
                  <a:pt x="846" y="930"/>
                </a:lnTo>
                <a:lnTo>
                  <a:pt x="840" y="930"/>
                </a:lnTo>
                <a:close/>
                <a:moveTo>
                  <a:pt x="108" y="666"/>
                </a:moveTo>
                <a:lnTo>
                  <a:pt x="120" y="666"/>
                </a:lnTo>
                <a:lnTo>
                  <a:pt x="120" y="678"/>
                </a:lnTo>
                <a:lnTo>
                  <a:pt x="108" y="678"/>
                </a:lnTo>
                <a:lnTo>
                  <a:pt x="108" y="666"/>
                </a:lnTo>
                <a:close/>
                <a:moveTo>
                  <a:pt x="354" y="732"/>
                </a:moveTo>
                <a:lnTo>
                  <a:pt x="360" y="732"/>
                </a:lnTo>
                <a:lnTo>
                  <a:pt x="360" y="744"/>
                </a:lnTo>
                <a:lnTo>
                  <a:pt x="354" y="744"/>
                </a:lnTo>
                <a:lnTo>
                  <a:pt x="354" y="732"/>
                </a:lnTo>
                <a:close/>
                <a:moveTo>
                  <a:pt x="204" y="708"/>
                </a:moveTo>
                <a:lnTo>
                  <a:pt x="216" y="708"/>
                </a:lnTo>
                <a:lnTo>
                  <a:pt x="216" y="714"/>
                </a:lnTo>
                <a:lnTo>
                  <a:pt x="204" y="714"/>
                </a:lnTo>
                <a:lnTo>
                  <a:pt x="204" y="708"/>
                </a:lnTo>
                <a:close/>
                <a:moveTo>
                  <a:pt x="90" y="774"/>
                </a:moveTo>
                <a:lnTo>
                  <a:pt x="90" y="780"/>
                </a:lnTo>
                <a:lnTo>
                  <a:pt x="84" y="780"/>
                </a:lnTo>
                <a:lnTo>
                  <a:pt x="84" y="786"/>
                </a:lnTo>
                <a:lnTo>
                  <a:pt x="78" y="786"/>
                </a:lnTo>
                <a:lnTo>
                  <a:pt x="84" y="786"/>
                </a:lnTo>
                <a:lnTo>
                  <a:pt x="84" y="780"/>
                </a:lnTo>
                <a:lnTo>
                  <a:pt x="84" y="774"/>
                </a:lnTo>
                <a:lnTo>
                  <a:pt x="90" y="774"/>
                </a:lnTo>
                <a:close/>
                <a:moveTo>
                  <a:pt x="180" y="1110"/>
                </a:moveTo>
                <a:lnTo>
                  <a:pt x="186" y="1110"/>
                </a:lnTo>
                <a:lnTo>
                  <a:pt x="186" y="1116"/>
                </a:lnTo>
                <a:lnTo>
                  <a:pt x="180" y="1116"/>
                </a:lnTo>
                <a:lnTo>
                  <a:pt x="180" y="1110"/>
                </a:lnTo>
                <a:close/>
                <a:moveTo>
                  <a:pt x="42" y="792"/>
                </a:moveTo>
                <a:lnTo>
                  <a:pt x="36" y="792"/>
                </a:lnTo>
                <a:lnTo>
                  <a:pt x="42" y="792"/>
                </a:lnTo>
                <a:lnTo>
                  <a:pt x="42" y="798"/>
                </a:lnTo>
                <a:lnTo>
                  <a:pt x="36" y="798"/>
                </a:lnTo>
                <a:lnTo>
                  <a:pt x="30" y="798"/>
                </a:lnTo>
                <a:lnTo>
                  <a:pt x="36" y="798"/>
                </a:lnTo>
                <a:lnTo>
                  <a:pt x="36" y="792"/>
                </a:lnTo>
                <a:lnTo>
                  <a:pt x="36" y="798"/>
                </a:lnTo>
                <a:lnTo>
                  <a:pt x="36" y="792"/>
                </a:lnTo>
                <a:lnTo>
                  <a:pt x="42" y="792"/>
                </a:lnTo>
                <a:close/>
                <a:moveTo>
                  <a:pt x="246" y="678"/>
                </a:moveTo>
                <a:lnTo>
                  <a:pt x="258" y="678"/>
                </a:lnTo>
                <a:lnTo>
                  <a:pt x="258" y="684"/>
                </a:lnTo>
                <a:lnTo>
                  <a:pt x="246" y="684"/>
                </a:lnTo>
                <a:lnTo>
                  <a:pt x="246" y="678"/>
                </a:lnTo>
                <a:close/>
                <a:moveTo>
                  <a:pt x="168" y="1104"/>
                </a:moveTo>
                <a:lnTo>
                  <a:pt x="168" y="1110"/>
                </a:lnTo>
                <a:lnTo>
                  <a:pt x="169" y="1110"/>
                </a:lnTo>
                <a:lnTo>
                  <a:pt x="168" y="1104"/>
                </a:lnTo>
                <a:close/>
                <a:moveTo>
                  <a:pt x="372" y="738"/>
                </a:moveTo>
                <a:lnTo>
                  <a:pt x="372" y="744"/>
                </a:lnTo>
                <a:lnTo>
                  <a:pt x="373" y="744"/>
                </a:lnTo>
                <a:lnTo>
                  <a:pt x="372" y="738"/>
                </a:lnTo>
                <a:close/>
                <a:moveTo>
                  <a:pt x="2802" y="786"/>
                </a:moveTo>
                <a:lnTo>
                  <a:pt x="2814" y="786"/>
                </a:lnTo>
                <a:lnTo>
                  <a:pt x="2802" y="786"/>
                </a:lnTo>
                <a:close/>
                <a:moveTo>
                  <a:pt x="18" y="798"/>
                </a:moveTo>
                <a:lnTo>
                  <a:pt x="18" y="804"/>
                </a:lnTo>
                <a:lnTo>
                  <a:pt x="19" y="804"/>
                </a:lnTo>
                <a:lnTo>
                  <a:pt x="18" y="798"/>
                </a:lnTo>
                <a:close/>
                <a:moveTo>
                  <a:pt x="366" y="756"/>
                </a:moveTo>
                <a:lnTo>
                  <a:pt x="372" y="756"/>
                </a:lnTo>
                <a:lnTo>
                  <a:pt x="372" y="762"/>
                </a:lnTo>
                <a:lnTo>
                  <a:pt x="366" y="762"/>
                </a:lnTo>
                <a:lnTo>
                  <a:pt x="366" y="756"/>
                </a:lnTo>
                <a:close/>
                <a:moveTo>
                  <a:pt x="366" y="732"/>
                </a:moveTo>
                <a:lnTo>
                  <a:pt x="372" y="732"/>
                </a:lnTo>
                <a:lnTo>
                  <a:pt x="372" y="738"/>
                </a:lnTo>
                <a:lnTo>
                  <a:pt x="366" y="738"/>
                </a:lnTo>
                <a:lnTo>
                  <a:pt x="366" y="732"/>
                </a:lnTo>
                <a:close/>
                <a:moveTo>
                  <a:pt x="372" y="738"/>
                </a:moveTo>
                <a:lnTo>
                  <a:pt x="378" y="738"/>
                </a:lnTo>
                <a:lnTo>
                  <a:pt x="378" y="744"/>
                </a:lnTo>
                <a:lnTo>
                  <a:pt x="372" y="744"/>
                </a:lnTo>
                <a:lnTo>
                  <a:pt x="372" y="738"/>
                </a:lnTo>
                <a:close/>
                <a:moveTo>
                  <a:pt x="258" y="672"/>
                </a:moveTo>
                <a:lnTo>
                  <a:pt x="264" y="672"/>
                </a:lnTo>
                <a:lnTo>
                  <a:pt x="264" y="678"/>
                </a:lnTo>
                <a:lnTo>
                  <a:pt x="258" y="678"/>
                </a:lnTo>
                <a:lnTo>
                  <a:pt x="258" y="672"/>
                </a:lnTo>
                <a:close/>
                <a:moveTo>
                  <a:pt x="366" y="738"/>
                </a:moveTo>
                <a:lnTo>
                  <a:pt x="372" y="738"/>
                </a:lnTo>
                <a:lnTo>
                  <a:pt x="366" y="738"/>
                </a:lnTo>
                <a:close/>
                <a:moveTo>
                  <a:pt x="714" y="846"/>
                </a:moveTo>
                <a:lnTo>
                  <a:pt x="720" y="846"/>
                </a:lnTo>
                <a:lnTo>
                  <a:pt x="714" y="846"/>
                </a:lnTo>
                <a:close/>
                <a:moveTo>
                  <a:pt x="6" y="798"/>
                </a:moveTo>
                <a:lnTo>
                  <a:pt x="12" y="798"/>
                </a:lnTo>
                <a:lnTo>
                  <a:pt x="12" y="804"/>
                </a:lnTo>
                <a:lnTo>
                  <a:pt x="6" y="804"/>
                </a:lnTo>
                <a:lnTo>
                  <a:pt x="6" y="798"/>
                </a:lnTo>
                <a:close/>
                <a:moveTo>
                  <a:pt x="48" y="672"/>
                </a:moveTo>
                <a:lnTo>
                  <a:pt x="54" y="672"/>
                </a:lnTo>
                <a:lnTo>
                  <a:pt x="54" y="678"/>
                </a:lnTo>
                <a:lnTo>
                  <a:pt x="48" y="678"/>
                </a:lnTo>
                <a:lnTo>
                  <a:pt x="48" y="672"/>
                </a:lnTo>
                <a:close/>
                <a:moveTo>
                  <a:pt x="342" y="726"/>
                </a:moveTo>
                <a:lnTo>
                  <a:pt x="348" y="726"/>
                </a:lnTo>
                <a:lnTo>
                  <a:pt x="342" y="726"/>
                </a:lnTo>
                <a:close/>
                <a:moveTo>
                  <a:pt x="360" y="738"/>
                </a:moveTo>
                <a:lnTo>
                  <a:pt x="366" y="738"/>
                </a:lnTo>
                <a:lnTo>
                  <a:pt x="366" y="744"/>
                </a:lnTo>
                <a:lnTo>
                  <a:pt x="360" y="744"/>
                </a:lnTo>
                <a:lnTo>
                  <a:pt x="360" y="738"/>
                </a:lnTo>
                <a:close/>
                <a:moveTo>
                  <a:pt x="144" y="750"/>
                </a:moveTo>
                <a:lnTo>
                  <a:pt x="150" y="750"/>
                </a:lnTo>
                <a:lnTo>
                  <a:pt x="150" y="756"/>
                </a:lnTo>
                <a:lnTo>
                  <a:pt x="144" y="756"/>
                </a:lnTo>
                <a:lnTo>
                  <a:pt x="144" y="750"/>
                </a:lnTo>
                <a:close/>
                <a:moveTo>
                  <a:pt x="42" y="798"/>
                </a:moveTo>
                <a:lnTo>
                  <a:pt x="48" y="798"/>
                </a:lnTo>
                <a:lnTo>
                  <a:pt x="42" y="798"/>
                </a:lnTo>
                <a:close/>
                <a:moveTo>
                  <a:pt x="174" y="1110"/>
                </a:moveTo>
                <a:lnTo>
                  <a:pt x="180" y="1110"/>
                </a:lnTo>
                <a:lnTo>
                  <a:pt x="174" y="1110"/>
                </a:lnTo>
                <a:close/>
                <a:moveTo>
                  <a:pt x="450" y="840"/>
                </a:moveTo>
                <a:lnTo>
                  <a:pt x="450" y="846"/>
                </a:lnTo>
                <a:lnTo>
                  <a:pt x="451" y="846"/>
                </a:lnTo>
                <a:lnTo>
                  <a:pt x="450" y="840"/>
                </a:lnTo>
                <a:close/>
                <a:moveTo>
                  <a:pt x="378" y="750"/>
                </a:moveTo>
                <a:lnTo>
                  <a:pt x="378" y="756"/>
                </a:lnTo>
                <a:lnTo>
                  <a:pt x="379" y="756"/>
                </a:lnTo>
                <a:lnTo>
                  <a:pt x="378" y="750"/>
                </a:lnTo>
                <a:close/>
                <a:moveTo>
                  <a:pt x="12" y="798"/>
                </a:moveTo>
                <a:lnTo>
                  <a:pt x="18" y="798"/>
                </a:lnTo>
                <a:lnTo>
                  <a:pt x="18" y="804"/>
                </a:lnTo>
                <a:lnTo>
                  <a:pt x="12" y="804"/>
                </a:lnTo>
                <a:lnTo>
                  <a:pt x="12" y="798"/>
                </a:lnTo>
                <a:close/>
                <a:moveTo>
                  <a:pt x="144" y="702"/>
                </a:moveTo>
                <a:lnTo>
                  <a:pt x="144" y="708"/>
                </a:lnTo>
                <a:lnTo>
                  <a:pt x="145" y="708"/>
                </a:lnTo>
                <a:lnTo>
                  <a:pt x="144" y="702"/>
                </a:lnTo>
                <a:close/>
                <a:moveTo>
                  <a:pt x="102" y="768"/>
                </a:moveTo>
                <a:lnTo>
                  <a:pt x="108" y="768"/>
                </a:lnTo>
                <a:lnTo>
                  <a:pt x="102" y="768"/>
                </a:lnTo>
                <a:close/>
                <a:moveTo>
                  <a:pt x="246" y="672"/>
                </a:moveTo>
                <a:lnTo>
                  <a:pt x="252" y="672"/>
                </a:lnTo>
                <a:lnTo>
                  <a:pt x="252" y="678"/>
                </a:lnTo>
                <a:lnTo>
                  <a:pt x="246" y="678"/>
                </a:lnTo>
                <a:lnTo>
                  <a:pt x="246" y="672"/>
                </a:lnTo>
                <a:close/>
                <a:moveTo>
                  <a:pt x="204" y="726"/>
                </a:moveTo>
                <a:lnTo>
                  <a:pt x="210" y="726"/>
                </a:lnTo>
                <a:lnTo>
                  <a:pt x="204" y="726"/>
                </a:lnTo>
                <a:close/>
                <a:moveTo>
                  <a:pt x="150" y="750"/>
                </a:moveTo>
                <a:lnTo>
                  <a:pt x="156" y="750"/>
                </a:lnTo>
                <a:lnTo>
                  <a:pt x="156" y="756"/>
                </a:lnTo>
                <a:lnTo>
                  <a:pt x="150" y="756"/>
                </a:lnTo>
                <a:lnTo>
                  <a:pt x="150" y="750"/>
                </a:lnTo>
                <a:close/>
                <a:moveTo>
                  <a:pt x="2850" y="804"/>
                </a:moveTo>
                <a:lnTo>
                  <a:pt x="2862" y="804"/>
                </a:lnTo>
                <a:lnTo>
                  <a:pt x="2850" y="804"/>
                </a:lnTo>
                <a:close/>
                <a:moveTo>
                  <a:pt x="378" y="750"/>
                </a:moveTo>
                <a:lnTo>
                  <a:pt x="378" y="756"/>
                </a:lnTo>
                <a:lnTo>
                  <a:pt x="379" y="756"/>
                </a:lnTo>
                <a:lnTo>
                  <a:pt x="378" y="750"/>
                </a:lnTo>
                <a:close/>
                <a:moveTo>
                  <a:pt x="336" y="714"/>
                </a:moveTo>
                <a:lnTo>
                  <a:pt x="342" y="714"/>
                </a:lnTo>
                <a:lnTo>
                  <a:pt x="336" y="714"/>
                </a:lnTo>
                <a:close/>
                <a:moveTo>
                  <a:pt x="174" y="1116"/>
                </a:moveTo>
                <a:lnTo>
                  <a:pt x="180" y="1116"/>
                </a:lnTo>
                <a:lnTo>
                  <a:pt x="174" y="1116"/>
                </a:lnTo>
                <a:close/>
                <a:moveTo>
                  <a:pt x="354" y="708"/>
                </a:moveTo>
                <a:lnTo>
                  <a:pt x="360" y="708"/>
                </a:lnTo>
                <a:lnTo>
                  <a:pt x="354" y="708"/>
                </a:lnTo>
                <a:close/>
                <a:moveTo>
                  <a:pt x="204" y="714"/>
                </a:moveTo>
                <a:lnTo>
                  <a:pt x="210" y="714"/>
                </a:lnTo>
                <a:lnTo>
                  <a:pt x="204" y="714"/>
                </a:lnTo>
                <a:close/>
                <a:moveTo>
                  <a:pt x="258" y="672"/>
                </a:moveTo>
                <a:lnTo>
                  <a:pt x="264" y="672"/>
                </a:lnTo>
                <a:lnTo>
                  <a:pt x="264" y="678"/>
                </a:lnTo>
                <a:lnTo>
                  <a:pt x="258" y="678"/>
                </a:lnTo>
                <a:lnTo>
                  <a:pt x="258" y="672"/>
                </a:lnTo>
                <a:close/>
                <a:moveTo>
                  <a:pt x="654" y="1062"/>
                </a:moveTo>
                <a:lnTo>
                  <a:pt x="654" y="1056"/>
                </a:lnTo>
                <a:lnTo>
                  <a:pt x="654" y="1062"/>
                </a:lnTo>
                <a:close/>
                <a:moveTo>
                  <a:pt x="210" y="702"/>
                </a:moveTo>
                <a:lnTo>
                  <a:pt x="216" y="702"/>
                </a:lnTo>
                <a:lnTo>
                  <a:pt x="216" y="708"/>
                </a:lnTo>
                <a:lnTo>
                  <a:pt x="210" y="708"/>
                </a:lnTo>
                <a:lnTo>
                  <a:pt x="210" y="702"/>
                </a:lnTo>
                <a:close/>
                <a:moveTo>
                  <a:pt x="864" y="918"/>
                </a:moveTo>
                <a:lnTo>
                  <a:pt x="864" y="924"/>
                </a:lnTo>
                <a:lnTo>
                  <a:pt x="865" y="924"/>
                </a:lnTo>
                <a:lnTo>
                  <a:pt x="864" y="918"/>
                </a:lnTo>
                <a:close/>
                <a:moveTo>
                  <a:pt x="360" y="744"/>
                </a:moveTo>
                <a:lnTo>
                  <a:pt x="366" y="744"/>
                </a:lnTo>
                <a:lnTo>
                  <a:pt x="366" y="750"/>
                </a:lnTo>
                <a:lnTo>
                  <a:pt x="360" y="750"/>
                </a:lnTo>
                <a:lnTo>
                  <a:pt x="360" y="744"/>
                </a:lnTo>
                <a:close/>
                <a:moveTo>
                  <a:pt x="198" y="732"/>
                </a:moveTo>
                <a:lnTo>
                  <a:pt x="198" y="738"/>
                </a:lnTo>
                <a:lnTo>
                  <a:pt x="199" y="738"/>
                </a:lnTo>
                <a:lnTo>
                  <a:pt x="198" y="732"/>
                </a:lnTo>
                <a:close/>
                <a:moveTo>
                  <a:pt x="192" y="732"/>
                </a:moveTo>
                <a:lnTo>
                  <a:pt x="198" y="732"/>
                </a:lnTo>
                <a:lnTo>
                  <a:pt x="198" y="738"/>
                </a:lnTo>
                <a:lnTo>
                  <a:pt x="192" y="738"/>
                </a:lnTo>
                <a:lnTo>
                  <a:pt x="192" y="732"/>
                </a:lnTo>
                <a:close/>
                <a:moveTo>
                  <a:pt x="366" y="756"/>
                </a:moveTo>
                <a:lnTo>
                  <a:pt x="372" y="756"/>
                </a:lnTo>
                <a:lnTo>
                  <a:pt x="366" y="756"/>
                </a:lnTo>
                <a:close/>
                <a:moveTo>
                  <a:pt x="66" y="786"/>
                </a:moveTo>
                <a:lnTo>
                  <a:pt x="66" y="792"/>
                </a:lnTo>
                <a:lnTo>
                  <a:pt x="67" y="792"/>
                </a:lnTo>
                <a:lnTo>
                  <a:pt x="66" y="786"/>
                </a:lnTo>
                <a:close/>
                <a:moveTo>
                  <a:pt x="246" y="666"/>
                </a:moveTo>
                <a:lnTo>
                  <a:pt x="246" y="672"/>
                </a:lnTo>
                <a:lnTo>
                  <a:pt x="247" y="672"/>
                </a:lnTo>
                <a:lnTo>
                  <a:pt x="246" y="666"/>
                </a:lnTo>
                <a:close/>
                <a:moveTo>
                  <a:pt x="378" y="756"/>
                </a:moveTo>
                <a:lnTo>
                  <a:pt x="384" y="756"/>
                </a:lnTo>
                <a:lnTo>
                  <a:pt x="378" y="756"/>
                </a:lnTo>
                <a:close/>
                <a:moveTo>
                  <a:pt x="366" y="750"/>
                </a:moveTo>
                <a:lnTo>
                  <a:pt x="366" y="756"/>
                </a:lnTo>
                <a:lnTo>
                  <a:pt x="367" y="756"/>
                </a:lnTo>
                <a:lnTo>
                  <a:pt x="366" y="750"/>
                </a:lnTo>
                <a:close/>
                <a:moveTo>
                  <a:pt x="468" y="996"/>
                </a:moveTo>
                <a:lnTo>
                  <a:pt x="474" y="996"/>
                </a:lnTo>
                <a:lnTo>
                  <a:pt x="468" y="996"/>
                </a:lnTo>
                <a:close/>
                <a:moveTo>
                  <a:pt x="132" y="756"/>
                </a:moveTo>
                <a:lnTo>
                  <a:pt x="132" y="762"/>
                </a:lnTo>
                <a:lnTo>
                  <a:pt x="133" y="762"/>
                </a:lnTo>
                <a:lnTo>
                  <a:pt x="132" y="756"/>
                </a:lnTo>
                <a:close/>
                <a:moveTo>
                  <a:pt x="480" y="1002"/>
                </a:moveTo>
                <a:lnTo>
                  <a:pt x="486" y="1002"/>
                </a:lnTo>
                <a:lnTo>
                  <a:pt x="480" y="1002"/>
                </a:lnTo>
                <a:close/>
                <a:moveTo>
                  <a:pt x="444" y="840"/>
                </a:moveTo>
                <a:lnTo>
                  <a:pt x="450" y="840"/>
                </a:lnTo>
                <a:lnTo>
                  <a:pt x="444" y="840"/>
                </a:lnTo>
                <a:close/>
                <a:moveTo>
                  <a:pt x="444" y="840"/>
                </a:moveTo>
                <a:lnTo>
                  <a:pt x="450" y="840"/>
                </a:lnTo>
                <a:lnTo>
                  <a:pt x="444" y="840"/>
                </a:lnTo>
                <a:close/>
                <a:moveTo>
                  <a:pt x="744" y="870"/>
                </a:moveTo>
                <a:lnTo>
                  <a:pt x="744" y="876"/>
                </a:lnTo>
                <a:lnTo>
                  <a:pt x="745" y="876"/>
                </a:lnTo>
                <a:lnTo>
                  <a:pt x="744" y="870"/>
                </a:lnTo>
                <a:close/>
                <a:moveTo>
                  <a:pt x="246" y="678"/>
                </a:moveTo>
                <a:lnTo>
                  <a:pt x="246" y="684"/>
                </a:lnTo>
                <a:lnTo>
                  <a:pt x="247" y="684"/>
                </a:lnTo>
                <a:lnTo>
                  <a:pt x="246" y="678"/>
                </a:lnTo>
                <a:close/>
                <a:moveTo>
                  <a:pt x="366" y="756"/>
                </a:moveTo>
                <a:lnTo>
                  <a:pt x="372" y="756"/>
                </a:lnTo>
                <a:lnTo>
                  <a:pt x="372" y="762"/>
                </a:lnTo>
                <a:lnTo>
                  <a:pt x="366" y="762"/>
                </a:lnTo>
                <a:lnTo>
                  <a:pt x="366" y="756"/>
                </a:lnTo>
                <a:close/>
                <a:moveTo>
                  <a:pt x="132" y="762"/>
                </a:moveTo>
                <a:lnTo>
                  <a:pt x="132" y="768"/>
                </a:lnTo>
                <a:lnTo>
                  <a:pt x="133" y="768"/>
                </a:lnTo>
                <a:lnTo>
                  <a:pt x="132" y="762"/>
                </a:lnTo>
                <a:close/>
                <a:moveTo>
                  <a:pt x="360" y="750"/>
                </a:moveTo>
                <a:lnTo>
                  <a:pt x="366" y="750"/>
                </a:lnTo>
                <a:lnTo>
                  <a:pt x="366" y="756"/>
                </a:lnTo>
                <a:lnTo>
                  <a:pt x="360" y="756"/>
                </a:lnTo>
                <a:lnTo>
                  <a:pt x="360" y="750"/>
                </a:lnTo>
                <a:close/>
                <a:moveTo>
                  <a:pt x="66" y="726"/>
                </a:moveTo>
                <a:lnTo>
                  <a:pt x="72" y="726"/>
                </a:lnTo>
                <a:lnTo>
                  <a:pt x="66" y="726"/>
                </a:lnTo>
                <a:close/>
                <a:moveTo>
                  <a:pt x="834" y="930"/>
                </a:moveTo>
                <a:lnTo>
                  <a:pt x="840" y="930"/>
                </a:lnTo>
                <a:lnTo>
                  <a:pt x="834" y="930"/>
                </a:lnTo>
                <a:close/>
                <a:moveTo>
                  <a:pt x="654" y="1050"/>
                </a:moveTo>
                <a:lnTo>
                  <a:pt x="660" y="1050"/>
                </a:lnTo>
                <a:lnTo>
                  <a:pt x="654" y="1050"/>
                </a:lnTo>
                <a:close/>
                <a:moveTo>
                  <a:pt x="18" y="798"/>
                </a:moveTo>
                <a:lnTo>
                  <a:pt x="24" y="798"/>
                </a:lnTo>
                <a:lnTo>
                  <a:pt x="18" y="798"/>
                </a:lnTo>
                <a:close/>
                <a:moveTo>
                  <a:pt x="480" y="1002"/>
                </a:moveTo>
                <a:lnTo>
                  <a:pt x="486" y="1002"/>
                </a:lnTo>
                <a:lnTo>
                  <a:pt x="486" y="1008"/>
                </a:lnTo>
                <a:lnTo>
                  <a:pt x="480" y="1008"/>
                </a:lnTo>
                <a:lnTo>
                  <a:pt x="480" y="1002"/>
                </a:lnTo>
                <a:close/>
                <a:moveTo>
                  <a:pt x="204" y="690"/>
                </a:moveTo>
                <a:lnTo>
                  <a:pt x="204" y="696"/>
                </a:lnTo>
                <a:lnTo>
                  <a:pt x="205" y="696"/>
                </a:lnTo>
                <a:lnTo>
                  <a:pt x="204" y="690"/>
                </a:lnTo>
                <a:close/>
                <a:moveTo>
                  <a:pt x="72" y="732"/>
                </a:moveTo>
                <a:lnTo>
                  <a:pt x="78" y="732"/>
                </a:lnTo>
                <a:lnTo>
                  <a:pt x="78" y="738"/>
                </a:lnTo>
                <a:lnTo>
                  <a:pt x="72" y="738"/>
                </a:lnTo>
                <a:lnTo>
                  <a:pt x="72" y="732"/>
                </a:lnTo>
                <a:close/>
                <a:moveTo>
                  <a:pt x="354" y="720"/>
                </a:moveTo>
                <a:lnTo>
                  <a:pt x="354" y="726"/>
                </a:lnTo>
                <a:lnTo>
                  <a:pt x="355" y="726"/>
                </a:lnTo>
                <a:lnTo>
                  <a:pt x="354" y="720"/>
                </a:lnTo>
                <a:close/>
                <a:moveTo>
                  <a:pt x="150" y="750"/>
                </a:moveTo>
                <a:lnTo>
                  <a:pt x="150" y="756"/>
                </a:lnTo>
                <a:lnTo>
                  <a:pt x="151" y="756"/>
                </a:lnTo>
                <a:lnTo>
                  <a:pt x="150" y="750"/>
                </a:lnTo>
                <a:close/>
                <a:moveTo>
                  <a:pt x="108" y="768"/>
                </a:moveTo>
                <a:lnTo>
                  <a:pt x="114" y="768"/>
                </a:lnTo>
                <a:lnTo>
                  <a:pt x="108" y="768"/>
                </a:lnTo>
                <a:close/>
                <a:moveTo>
                  <a:pt x="246" y="684"/>
                </a:moveTo>
                <a:lnTo>
                  <a:pt x="252" y="684"/>
                </a:lnTo>
                <a:lnTo>
                  <a:pt x="246" y="684"/>
                </a:lnTo>
                <a:close/>
                <a:moveTo>
                  <a:pt x="246" y="678"/>
                </a:moveTo>
                <a:lnTo>
                  <a:pt x="246" y="684"/>
                </a:lnTo>
                <a:lnTo>
                  <a:pt x="247" y="684"/>
                </a:lnTo>
                <a:lnTo>
                  <a:pt x="246" y="678"/>
                </a:lnTo>
                <a:close/>
                <a:moveTo>
                  <a:pt x="120" y="630"/>
                </a:moveTo>
                <a:lnTo>
                  <a:pt x="126" y="630"/>
                </a:lnTo>
                <a:lnTo>
                  <a:pt x="120" y="630"/>
                </a:lnTo>
                <a:close/>
                <a:moveTo>
                  <a:pt x="654" y="1050"/>
                </a:moveTo>
                <a:lnTo>
                  <a:pt x="654" y="1056"/>
                </a:lnTo>
                <a:lnTo>
                  <a:pt x="655" y="1056"/>
                </a:lnTo>
                <a:lnTo>
                  <a:pt x="654" y="1050"/>
                </a:lnTo>
                <a:close/>
                <a:moveTo>
                  <a:pt x="174" y="732"/>
                </a:moveTo>
                <a:lnTo>
                  <a:pt x="174" y="738"/>
                </a:lnTo>
                <a:lnTo>
                  <a:pt x="175" y="738"/>
                </a:lnTo>
                <a:lnTo>
                  <a:pt x="174" y="732"/>
                </a:lnTo>
                <a:close/>
                <a:moveTo>
                  <a:pt x="756" y="870"/>
                </a:moveTo>
                <a:lnTo>
                  <a:pt x="756" y="876"/>
                </a:lnTo>
                <a:lnTo>
                  <a:pt x="757" y="876"/>
                </a:lnTo>
                <a:lnTo>
                  <a:pt x="756" y="870"/>
                </a:lnTo>
                <a:close/>
                <a:moveTo>
                  <a:pt x="360" y="750"/>
                </a:moveTo>
                <a:lnTo>
                  <a:pt x="366" y="750"/>
                </a:lnTo>
                <a:lnTo>
                  <a:pt x="360" y="750"/>
                </a:lnTo>
                <a:close/>
                <a:moveTo>
                  <a:pt x="354" y="744"/>
                </a:moveTo>
                <a:lnTo>
                  <a:pt x="360" y="744"/>
                </a:lnTo>
                <a:lnTo>
                  <a:pt x="354" y="744"/>
                </a:lnTo>
                <a:close/>
                <a:moveTo>
                  <a:pt x="198" y="732"/>
                </a:moveTo>
                <a:lnTo>
                  <a:pt x="198" y="738"/>
                </a:lnTo>
                <a:lnTo>
                  <a:pt x="199" y="738"/>
                </a:lnTo>
                <a:lnTo>
                  <a:pt x="198" y="732"/>
                </a:lnTo>
                <a:close/>
                <a:moveTo>
                  <a:pt x="882" y="888"/>
                </a:moveTo>
                <a:lnTo>
                  <a:pt x="882" y="894"/>
                </a:lnTo>
                <a:lnTo>
                  <a:pt x="883" y="894"/>
                </a:lnTo>
                <a:lnTo>
                  <a:pt x="882" y="888"/>
                </a:lnTo>
                <a:close/>
                <a:moveTo>
                  <a:pt x="228" y="690"/>
                </a:moveTo>
                <a:lnTo>
                  <a:pt x="228" y="696"/>
                </a:lnTo>
                <a:lnTo>
                  <a:pt x="229" y="696"/>
                </a:lnTo>
                <a:lnTo>
                  <a:pt x="228" y="690"/>
                </a:lnTo>
                <a:close/>
                <a:moveTo>
                  <a:pt x="216" y="672"/>
                </a:moveTo>
                <a:lnTo>
                  <a:pt x="216" y="678"/>
                </a:lnTo>
                <a:lnTo>
                  <a:pt x="217" y="678"/>
                </a:lnTo>
                <a:lnTo>
                  <a:pt x="216" y="672"/>
                </a:lnTo>
                <a:close/>
                <a:moveTo>
                  <a:pt x="672" y="1038"/>
                </a:moveTo>
                <a:lnTo>
                  <a:pt x="672" y="1044"/>
                </a:lnTo>
                <a:lnTo>
                  <a:pt x="673" y="1044"/>
                </a:lnTo>
                <a:lnTo>
                  <a:pt x="672" y="1038"/>
                </a:lnTo>
                <a:close/>
                <a:moveTo>
                  <a:pt x="108" y="564"/>
                </a:moveTo>
                <a:lnTo>
                  <a:pt x="114" y="564"/>
                </a:lnTo>
                <a:lnTo>
                  <a:pt x="114" y="570"/>
                </a:lnTo>
                <a:lnTo>
                  <a:pt x="108" y="570"/>
                </a:lnTo>
                <a:lnTo>
                  <a:pt x="108" y="564"/>
                </a:lnTo>
                <a:close/>
                <a:moveTo>
                  <a:pt x="774" y="1062"/>
                </a:moveTo>
                <a:lnTo>
                  <a:pt x="774" y="1068"/>
                </a:lnTo>
                <a:lnTo>
                  <a:pt x="775" y="1068"/>
                </a:lnTo>
                <a:lnTo>
                  <a:pt x="774" y="1062"/>
                </a:lnTo>
                <a:close/>
                <a:moveTo>
                  <a:pt x="822" y="978"/>
                </a:moveTo>
                <a:lnTo>
                  <a:pt x="828" y="978"/>
                </a:lnTo>
                <a:lnTo>
                  <a:pt x="828" y="984"/>
                </a:lnTo>
                <a:lnTo>
                  <a:pt x="822" y="984"/>
                </a:lnTo>
                <a:lnTo>
                  <a:pt x="822" y="978"/>
                </a:lnTo>
                <a:close/>
                <a:moveTo>
                  <a:pt x="816" y="948"/>
                </a:moveTo>
                <a:lnTo>
                  <a:pt x="822" y="948"/>
                </a:lnTo>
                <a:lnTo>
                  <a:pt x="816" y="948"/>
                </a:lnTo>
                <a:close/>
                <a:moveTo>
                  <a:pt x="828" y="954"/>
                </a:moveTo>
                <a:lnTo>
                  <a:pt x="828" y="960"/>
                </a:lnTo>
                <a:lnTo>
                  <a:pt x="829" y="960"/>
                </a:lnTo>
                <a:lnTo>
                  <a:pt x="828" y="954"/>
                </a:lnTo>
                <a:close/>
                <a:moveTo>
                  <a:pt x="702" y="858"/>
                </a:moveTo>
                <a:lnTo>
                  <a:pt x="708" y="858"/>
                </a:lnTo>
                <a:lnTo>
                  <a:pt x="708" y="864"/>
                </a:lnTo>
                <a:lnTo>
                  <a:pt x="702" y="864"/>
                </a:lnTo>
                <a:lnTo>
                  <a:pt x="702" y="858"/>
                </a:lnTo>
                <a:close/>
                <a:moveTo>
                  <a:pt x="216" y="708"/>
                </a:moveTo>
                <a:lnTo>
                  <a:pt x="216" y="714"/>
                </a:lnTo>
                <a:lnTo>
                  <a:pt x="217" y="714"/>
                </a:lnTo>
                <a:lnTo>
                  <a:pt x="216" y="708"/>
                </a:lnTo>
                <a:close/>
                <a:moveTo>
                  <a:pt x="732" y="876"/>
                </a:moveTo>
                <a:lnTo>
                  <a:pt x="738" y="876"/>
                </a:lnTo>
                <a:lnTo>
                  <a:pt x="732" y="876"/>
                </a:lnTo>
                <a:close/>
                <a:moveTo>
                  <a:pt x="756" y="864"/>
                </a:moveTo>
                <a:lnTo>
                  <a:pt x="756" y="870"/>
                </a:lnTo>
                <a:lnTo>
                  <a:pt x="757" y="870"/>
                </a:lnTo>
                <a:lnTo>
                  <a:pt x="756" y="864"/>
                </a:lnTo>
                <a:close/>
                <a:moveTo>
                  <a:pt x="210" y="714"/>
                </a:moveTo>
                <a:lnTo>
                  <a:pt x="216" y="714"/>
                </a:lnTo>
                <a:lnTo>
                  <a:pt x="210" y="714"/>
                </a:lnTo>
                <a:close/>
                <a:moveTo>
                  <a:pt x="252" y="666"/>
                </a:moveTo>
                <a:lnTo>
                  <a:pt x="258" y="666"/>
                </a:lnTo>
                <a:lnTo>
                  <a:pt x="252" y="666"/>
                </a:lnTo>
                <a:close/>
                <a:moveTo>
                  <a:pt x="366" y="732"/>
                </a:moveTo>
                <a:lnTo>
                  <a:pt x="366" y="738"/>
                </a:lnTo>
                <a:lnTo>
                  <a:pt x="367" y="738"/>
                </a:lnTo>
                <a:lnTo>
                  <a:pt x="366" y="732"/>
                </a:lnTo>
                <a:close/>
                <a:moveTo>
                  <a:pt x="876" y="894"/>
                </a:moveTo>
                <a:lnTo>
                  <a:pt x="882" y="894"/>
                </a:lnTo>
                <a:lnTo>
                  <a:pt x="876" y="894"/>
                </a:lnTo>
                <a:close/>
                <a:moveTo>
                  <a:pt x="840" y="924"/>
                </a:moveTo>
                <a:lnTo>
                  <a:pt x="840" y="930"/>
                </a:lnTo>
                <a:lnTo>
                  <a:pt x="841" y="930"/>
                </a:lnTo>
                <a:lnTo>
                  <a:pt x="840" y="924"/>
                </a:lnTo>
                <a:close/>
                <a:moveTo>
                  <a:pt x="258" y="666"/>
                </a:moveTo>
                <a:lnTo>
                  <a:pt x="258" y="672"/>
                </a:lnTo>
                <a:lnTo>
                  <a:pt x="259" y="672"/>
                </a:lnTo>
                <a:lnTo>
                  <a:pt x="258" y="666"/>
                </a:lnTo>
                <a:close/>
                <a:moveTo>
                  <a:pt x="816" y="984"/>
                </a:moveTo>
                <a:lnTo>
                  <a:pt x="822" y="984"/>
                </a:lnTo>
                <a:lnTo>
                  <a:pt x="816" y="984"/>
                </a:lnTo>
                <a:close/>
                <a:moveTo>
                  <a:pt x="114" y="666"/>
                </a:moveTo>
                <a:lnTo>
                  <a:pt x="114" y="672"/>
                </a:lnTo>
                <a:lnTo>
                  <a:pt x="115" y="672"/>
                </a:lnTo>
                <a:lnTo>
                  <a:pt x="114" y="666"/>
                </a:lnTo>
                <a:close/>
                <a:moveTo>
                  <a:pt x="198" y="720"/>
                </a:moveTo>
                <a:lnTo>
                  <a:pt x="204" y="720"/>
                </a:lnTo>
                <a:lnTo>
                  <a:pt x="198" y="720"/>
                </a:lnTo>
                <a:close/>
                <a:moveTo>
                  <a:pt x="372" y="744"/>
                </a:moveTo>
                <a:lnTo>
                  <a:pt x="378" y="744"/>
                </a:lnTo>
                <a:lnTo>
                  <a:pt x="372" y="744"/>
                </a:lnTo>
                <a:close/>
                <a:moveTo>
                  <a:pt x="96" y="570"/>
                </a:moveTo>
                <a:lnTo>
                  <a:pt x="102" y="570"/>
                </a:lnTo>
                <a:lnTo>
                  <a:pt x="102" y="576"/>
                </a:lnTo>
                <a:lnTo>
                  <a:pt x="96" y="576"/>
                </a:lnTo>
                <a:lnTo>
                  <a:pt x="96" y="570"/>
                </a:lnTo>
                <a:close/>
                <a:moveTo>
                  <a:pt x="822" y="978"/>
                </a:moveTo>
                <a:lnTo>
                  <a:pt x="828" y="978"/>
                </a:lnTo>
                <a:lnTo>
                  <a:pt x="822" y="978"/>
                </a:lnTo>
                <a:close/>
                <a:moveTo>
                  <a:pt x="774" y="1062"/>
                </a:moveTo>
                <a:lnTo>
                  <a:pt x="774" y="1068"/>
                </a:lnTo>
                <a:lnTo>
                  <a:pt x="775" y="1068"/>
                </a:lnTo>
                <a:lnTo>
                  <a:pt x="774" y="1062"/>
                </a:lnTo>
                <a:close/>
                <a:moveTo>
                  <a:pt x="786" y="1050"/>
                </a:moveTo>
                <a:lnTo>
                  <a:pt x="786" y="1056"/>
                </a:lnTo>
                <a:lnTo>
                  <a:pt x="787" y="1056"/>
                </a:lnTo>
                <a:lnTo>
                  <a:pt x="786" y="1050"/>
                </a:lnTo>
                <a:close/>
                <a:moveTo>
                  <a:pt x="138" y="756"/>
                </a:moveTo>
                <a:lnTo>
                  <a:pt x="144" y="756"/>
                </a:lnTo>
                <a:lnTo>
                  <a:pt x="138" y="756"/>
                </a:lnTo>
                <a:close/>
                <a:moveTo>
                  <a:pt x="210" y="696"/>
                </a:moveTo>
                <a:lnTo>
                  <a:pt x="216" y="696"/>
                </a:lnTo>
                <a:lnTo>
                  <a:pt x="216" y="702"/>
                </a:lnTo>
                <a:lnTo>
                  <a:pt x="210" y="702"/>
                </a:lnTo>
                <a:lnTo>
                  <a:pt x="210" y="696"/>
                </a:lnTo>
                <a:close/>
                <a:moveTo>
                  <a:pt x="0" y="804"/>
                </a:moveTo>
                <a:lnTo>
                  <a:pt x="0" y="810"/>
                </a:lnTo>
                <a:lnTo>
                  <a:pt x="1" y="810"/>
                </a:lnTo>
                <a:lnTo>
                  <a:pt x="0" y="804"/>
                </a:lnTo>
                <a:close/>
                <a:moveTo>
                  <a:pt x="120" y="564"/>
                </a:moveTo>
                <a:lnTo>
                  <a:pt x="126" y="564"/>
                </a:lnTo>
                <a:lnTo>
                  <a:pt x="120" y="564"/>
                </a:lnTo>
                <a:close/>
                <a:moveTo>
                  <a:pt x="654" y="1062"/>
                </a:moveTo>
                <a:lnTo>
                  <a:pt x="654" y="1068"/>
                </a:lnTo>
                <a:lnTo>
                  <a:pt x="655" y="1068"/>
                </a:lnTo>
                <a:lnTo>
                  <a:pt x="654" y="1062"/>
                </a:lnTo>
                <a:close/>
                <a:moveTo>
                  <a:pt x="732" y="1032"/>
                </a:moveTo>
                <a:lnTo>
                  <a:pt x="738" y="1032"/>
                </a:lnTo>
                <a:lnTo>
                  <a:pt x="732" y="1032"/>
                </a:lnTo>
                <a:close/>
                <a:moveTo>
                  <a:pt x="270" y="672"/>
                </a:moveTo>
                <a:lnTo>
                  <a:pt x="270" y="678"/>
                </a:lnTo>
                <a:lnTo>
                  <a:pt x="271" y="678"/>
                </a:lnTo>
                <a:lnTo>
                  <a:pt x="270" y="672"/>
                </a:lnTo>
                <a:close/>
                <a:moveTo>
                  <a:pt x="210" y="678"/>
                </a:moveTo>
                <a:lnTo>
                  <a:pt x="210" y="684"/>
                </a:lnTo>
                <a:lnTo>
                  <a:pt x="211" y="684"/>
                </a:lnTo>
                <a:lnTo>
                  <a:pt x="210" y="678"/>
                </a:lnTo>
                <a:close/>
                <a:moveTo>
                  <a:pt x="282" y="486"/>
                </a:moveTo>
                <a:lnTo>
                  <a:pt x="282" y="492"/>
                </a:lnTo>
                <a:lnTo>
                  <a:pt x="283" y="492"/>
                </a:lnTo>
                <a:lnTo>
                  <a:pt x="282" y="486"/>
                </a:lnTo>
                <a:close/>
                <a:moveTo>
                  <a:pt x="120" y="630"/>
                </a:moveTo>
                <a:lnTo>
                  <a:pt x="126" y="630"/>
                </a:lnTo>
                <a:lnTo>
                  <a:pt x="120" y="630"/>
                </a:lnTo>
                <a:close/>
                <a:moveTo>
                  <a:pt x="780" y="1032"/>
                </a:moveTo>
                <a:lnTo>
                  <a:pt x="780" y="1038"/>
                </a:lnTo>
                <a:lnTo>
                  <a:pt x="781" y="1038"/>
                </a:lnTo>
                <a:lnTo>
                  <a:pt x="780" y="1032"/>
                </a:lnTo>
                <a:close/>
                <a:moveTo>
                  <a:pt x="384" y="756"/>
                </a:moveTo>
                <a:lnTo>
                  <a:pt x="390" y="756"/>
                </a:lnTo>
                <a:lnTo>
                  <a:pt x="390" y="762"/>
                </a:lnTo>
                <a:lnTo>
                  <a:pt x="384" y="762"/>
                </a:lnTo>
                <a:lnTo>
                  <a:pt x="384" y="756"/>
                </a:lnTo>
                <a:close/>
                <a:moveTo>
                  <a:pt x="102" y="768"/>
                </a:moveTo>
                <a:lnTo>
                  <a:pt x="102" y="774"/>
                </a:lnTo>
                <a:lnTo>
                  <a:pt x="103" y="774"/>
                </a:lnTo>
                <a:lnTo>
                  <a:pt x="102" y="768"/>
                </a:lnTo>
                <a:close/>
                <a:moveTo>
                  <a:pt x="660" y="1044"/>
                </a:moveTo>
                <a:lnTo>
                  <a:pt x="666" y="1044"/>
                </a:lnTo>
                <a:lnTo>
                  <a:pt x="660" y="1044"/>
                </a:lnTo>
                <a:close/>
                <a:moveTo>
                  <a:pt x="714" y="1038"/>
                </a:moveTo>
                <a:lnTo>
                  <a:pt x="720" y="1038"/>
                </a:lnTo>
                <a:lnTo>
                  <a:pt x="714" y="1038"/>
                </a:lnTo>
                <a:close/>
                <a:moveTo>
                  <a:pt x="102" y="570"/>
                </a:moveTo>
                <a:lnTo>
                  <a:pt x="108" y="570"/>
                </a:lnTo>
                <a:lnTo>
                  <a:pt x="102" y="570"/>
                </a:lnTo>
                <a:close/>
                <a:moveTo>
                  <a:pt x="276" y="678"/>
                </a:moveTo>
                <a:lnTo>
                  <a:pt x="276" y="684"/>
                </a:lnTo>
                <a:lnTo>
                  <a:pt x="277" y="684"/>
                </a:lnTo>
                <a:lnTo>
                  <a:pt x="276" y="678"/>
                </a:lnTo>
                <a:close/>
                <a:moveTo>
                  <a:pt x="876" y="888"/>
                </a:moveTo>
                <a:lnTo>
                  <a:pt x="882" y="888"/>
                </a:lnTo>
                <a:lnTo>
                  <a:pt x="882" y="894"/>
                </a:lnTo>
                <a:lnTo>
                  <a:pt x="876" y="894"/>
                </a:lnTo>
                <a:lnTo>
                  <a:pt x="876" y="888"/>
                </a:lnTo>
                <a:close/>
                <a:moveTo>
                  <a:pt x="882" y="888"/>
                </a:moveTo>
                <a:lnTo>
                  <a:pt x="882" y="894"/>
                </a:lnTo>
                <a:lnTo>
                  <a:pt x="883" y="894"/>
                </a:lnTo>
                <a:lnTo>
                  <a:pt x="882" y="888"/>
                </a:lnTo>
                <a:close/>
                <a:moveTo>
                  <a:pt x="348" y="696"/>
                </a:moveTo>
                <a:lnTo>
                  <a:pt x="348" y="702"/>
                </a:lnTo>
                <a:lnTo>
                  <a:pt x="349" y="702"/>
                </a:lnTo>
                <a:lnTo>
                  <a:pt x="348" y="696"/>
                </a:lnTo>
                <a:close/>
                <a:moveTo>
                  <a:pt x="156" y="744"/>
                </a:moveTo>
                <a:lnTo>
                  <a:pt x="162" y="744"/>
                </a:lnTo>
                <a:lnTo>
                  <a:pt x="156" y="744"/>
                </a:lnTo>
                <a:close/>
                <a:moveTo>
                  <a:pt x="114" y="630"/>
                </a:moveTo>
                <a:lnTo>
                  <a:pt x="120" y="630"/>
                </a:lnTo>
                <a:lnTo>
                  <a:pt x="114" y="630"/>
                </a:lnTo>
                <a:close/>
                <a:moveTo>
                  <a:pt x="210" y="702"/>
                </a:moveTo>
                <a:lnTo>
                  <a:pt x="210" y="708"/>
                </a:lnTo>
                <a:lnTo>
                  <a:pt x="211" y="708"/>
                </a:lnTo>
                <a:lnTo>
                  <a:pt x="210" y="702"/>
                </a:lnTo>
                <a:close/>
                <a:moveTo>
                  <a:pt x="786" y="1056"/>
                </a:moveTo>
                <a:lnTo>
                  <a:pt x="786" y="1062"/>
                </a:lnTo>
                <a:lnTo>
                  <a:pt x="787" y="1062"/>
                </a:lnTo>
                <a:lnTo>
                  <a:pt x="786" y="1056"/>
                </a:lnTo>
                <a:close/>
                <a:moveTo>
                  <a:pt x="762" y="912"/>
                </a:moveTo>
                <a:lnTo>
                  <a:pt x="768" y="912"/>
                </a:lnTo>
                <a:lnTo>
                  <a:pt x="762" y="912"/>
                </a:lnTo>
                <a:close/>
                <a:moveTo>
                  <a:pt x="822" y="984"/>
                </a:moveTo>
                <a:lnTo>
                  <a:pt x="822" y="990"/>
                </a:lnTo>
                <a:lnTo>
                  <a:pt x="823" y="990"/>
                </a:lnTo>
                <a:lnTo>
                  <a:pt x="822" y="984"/>
                </a:lnTo>
                <a:close/>
                <a:moveTo>
                  <a:pt x="132" y="762"/>
                </a:moveTo>
                <a:lnTo>
                  <a:pt x="132" y="768"/>
                </a:lnTo>
                <a:lnTo>
                  <a:pt x="133" y="768"/>
                </a:lnTo>
                <a:lnTo>
                  <a:pt x="132" y="762"/>
                </a:lnTo>
                <a:close/>
                <a:moveTo>
                  <a:pt x="738" y="882"/>
                </a:moveTo>
                <a:lnTo>
                  <a:pt x="744" y="882"/>
                </a:lnTo>
                <a:lnTo>
                  <a:pt x="738" y="882"/>
                </a:lnTo>
                <a:close/>
                <a:moveTo>
                  <a:pt x="714" y="1044"/>
                </a:moveTo>
                <a:lnTo>
                  <a:pt x="720" y="1044"/>
                </a:lnTo>
                <a:lnTo>
                  <a:pt x="714" y="1044"/>
                </a:lnTo>
                <a:close/>
                <a:moveTo>
                  <a:pt x="444" y="840"/>
                </a:moveTo>
                <a:lnTo>
                  <a:pt x="450" y="840"/>
                </a:lnTo>
                <a:lnTo>
                  <a:pt x="444" y="840"/>
                </a:lnTo>
                <a:close/>
                <a:moveTo>
                  <a:pt x="816" y="990"/>
                </a:moveTo>
                <a:lnTo>
                  <a:pt x="822" y="990"/>
                </a:lnTo>
                <a:lnTo>
                  <a:pt x="816" y="990"/>
                </a:lnTo>
                <a:close/>
                <a:moveTo>
                  <a:pt x="840" y="930"/>
                </a:moveTo>
                <a:lnTo>
                  <a:pt x="846" y="930"/>
                </a:lnTo>
                <a:lnTo>
                  <a:pt x="840" y="930"/>
                </a:lnTo>
                <a:close/>
                <a:moveTo>
                  <a:pt x="834" y="936"/>
                </a:moveTo>
                <a:lnTo>
                  <a:pt x="840" y="936"/>
                </a:lnTo>
                <a:lnTo>
                  <a:pt x="840" y="942"/>
                </a:lnTo>
                <a:lnTo>
                  <a:pt x="834" y="942"/>
                </a:lnTo>
                <a:lnTo>
                  <a:pt x="834" y="936"/>
                </a:lnTo>
                <a:close/>
                <a:moveTo>
                  <a:pt x="714" y="1038"/>
                </a:moveTo>
                <a:lnTo>
                  <a:pt x="714" y="1044"/>
                </a:lnTo>
                <a:lnTo>
                  <a:pt x="715" y="1044"/>
                </a:lnTo>
                <a:lnTo>
                  <a:pt x="714" y="1038"/>
                </a:lnTo>
                <a:close/>
                <a:moveTo>
                  <a:pt x="678" y="1032"/>
                </a:moveTo>
                <a:lnTo>
                  <a:pt x="678" y="1038"/>
                </a:lnTo>
                <a:lnTo>
                  <a:pt x="679" y="1038"/>
                </a:lnTo>
                <a:lnTo>
                  <a:pt x="678" y="1032"/>
                </a:lnTo>
                <a:close/>
                <a:moveTo>
                  <a:pt x="450" y="960"/>
                </a:moveTo>
                <a:lnTo>
                  <a:pt x="456" y="960"/>
                </a:lnTo>
                <a:lnTo>
                  <a:pt x="450" y="960"/>
                </a:lnTo>
                <a:close/>
                <a:moveTo>
                  <a:pt x="366" y="738"/>
                </a:moveTo>
                <a:lnTo>
                  <a:pt x="366" y="744"/>
                </a:lnTo>
                <a:lnTo>
                  <a:pt x="367" y="744"/>
                </a:lnTo>
                <a:lnTo>
                  <a:pt x="366" y="738"/>
                </a:lnTo>
                <a:close/>
                <a:moveTo>
                  <a:pt x="312" y="690"/>
                </a:moveTo>
                <a:lnTo>
                  <a:pt x="318" y="690"/>
                </a:lnTo>
                <a:lnTo>
                  <a:pt x="312" y="690"/>
                </a:lnTo>
                <a:close/>
                <a:moveTo>
                  <a:pt x="2814" y="786"/>
                </a:moveTo>
                <a:lnTo>
                  <a:pt x="2820" y="786"/>
                </a:lnTo>
                <a:lnTo>
                  <a:pt x="2814" y="786"/>
                </a:lnTo>
                <a:close/>
                <a:moveTo>
                  <a:pt x="270" y="678"/>
                </a:moveTo>
                <a:lnTo>
                  <a:pt x="276" y="678"/>
                </a:lnTo>
                <a:lnTo>
                  <a:pt x="270" y="678"/>
                </a:lnTo>
                <a:close/>
                <a:moveTo>
                  <a:pt x="24" y="798"/>
                </a:moveTo>
                <a:lnTo>
                  <a:pt x="30" y="798"/>
                </a:lnTo>
                <a:lnTo>
                  <a:pt x="24" y="798"/>
                </a:lnTo>
                <a:close/>
                <a:moveTo>
                  <a:pt x="786" y="1068"/>
                </a:moveTo>
                <a:lnTo>
                  <a:pt x="792" y="1068"/>
                </a:lnTo>
                <a:lnTo>
                  <a:pt x="792" y="1074"/>
                </a:lnTo>
                <a:lnTo>
                  <a:pt x="786" y="1074"/>
                </a:lnTo>
                <a:lnTo>
                  <a:pt x="786" y="1068"/>
                </a:lnTo>
                <a:close/>
                <a:moveTo>
                  <a:pt x="828" y="954"/>
                </a:moveTo>
                <a:lnTo>
                  <a:pt x="828" y="960"/>
                </a:lnTo>
                <a:lnTo>
                  <a:pt x="829" y="960"/>
                </a:lnTo>
                <a:lnTo>
                  <a:pt x="828" y="954"/>
                </a:lnTo>
                <a:close/>
                <a:moveTo>
                  <a:pt x="144" y="570"/>
                </a:moveTo>
                <a:lnTo>
                  <a:pt x="144" y="576"/>
                </a:lnTo>
                <a:lnTo>
                  <a:pt x="145" y="576"/>
                </a:lnTo>
                <a:lnTo>
                  <a:pt x="144" y="570"/>
                </a:lnTo>
                <a:close/>
                <a:moveTo>
                  <a:pt x="132" y="486"/>
                </a:moveTo>
                <a:lnTo>
                  <a:pt x="138" y="486"/>
                </a:lnTo>
                <a:lnTo>
                  <a:pt x="138" y="492"/>
                </a:lnTo>
                <a:lnTo>
                  <a:pt x="132" y="492"/>
                </a:lnTo>
                <a:lnTo>
                  <a:pt x="132" y="486"/>
                </a:lnTo>
                <a:close/>
                <a:moveTo>
                  <a:pt x="246" y="486"/>
                </a:moveTo>
                <a:lnTo>
                  <a:pt x="252" y="486"/>
                </a:lnTo>
                <a:lnTo>
                  <a:pt x="246" y="486"/>
                </a:lnTo>
                <a:close/>
                <a:moveTo>
                  <a:pt x="342" y="702"/>
                </a:moveTo>
                <a:lnTo>
                  <a:pt x="342" y="708"/>
                </a:lnTo>
                <a:lnTo>
                  <a:pt x="343" y="708"/>
                </a:lnTo>
                <a:lnTo>
                  <a:pt x="342" y="702"/>
                </a:lnTo>
                <a:close/>
                <a:moveTo>
                  <a:pt x="360" y="738"/>
                </a:moveTo>
                <a:lnTo>
                  <a:pt x="366" y="738"/>
                </a:lnTo>
                <a:lnTo>
                  <a:pt x="366" y="744"/>
                </a:lnTo>
                <a:lnTo>
                  <a:pt x="360" y="744"/>
                </a:lnTo>
                <a:lnTo>
                  <a:pt x="360" y="738"/>
                </a:lnTo>
                <a:close/>
                <a:moveTo>
                  <a:pt x="312" y="684"/>
                </a:moveTo>
                <a:lnTo>
                  <a:pt x="318" y="684"/>
                </a:lnTo>
                <a:lnTo>
                  <a:pt x="318" y="690"/>
                </a:lnTo>
                <a:lnTo>
                  <a:pt x="312" y="690"/>
                </a:lnTo>
                <a:lnTo>
                  <a:pt x="312" y="684"/>
                </a:lnTo>
                <a:close/>
                <a:moveTo>
                  <a:pt x="114" y="630"/>
                </a:moveTo>
                <a:lnTo>
                  <a:pt x="120" y="630"/>
                </a:lnTo>
                <a:lnTo>
                  <a:pt x="114" y="630"/>
                </a:lnTo>
                <a:close/>
                <a:moveTo>
                  <a:pt x="810" y="990"/>
                </a:moveTo>
                <a:lnTo>
                  <a:pt x="816" y="990"/>
                </a:lnTo>
                <a:lnTo>
                  <a:pt x="810" y="990"/>
                </a:lnTo>
                <a:close/>
                <a:moveTo>
                  <a:pt x="828" y="948"/>
                </a:moveTo>
                <a:lnTo>
                  <a:pt x="834" y="948"/>
                </a:lnTo>
                <a:lnTo>
                  <a:pt x="828" y="948"/>
                </a:lnTo>
                <a:close/>
                <a:moveTo>
                  <a:pt x="114" y="666"/>
                </a:moveTo>
                <a:lnTo>
                  <a:pt x="114" y="672"/>
                </a:lnTo>
                <a:lnTo>
                  <a:pt x="115" y="672"/>
                </a:lnTo>
                <a:lnTo>
                  <a:pt x="114" y="666"/>
                </a:lnTo>
                <a:close/>
                <a:moveTo>
                  <a:pt x="804" y="996"/>
                </a:moveTo>
                <a:lnTo>
                  <a:pt x="810" y="996"/>
                </a:lnTo>
                <a:lnTo>
                  <a:pt x="804" y="996"/>
                </a:lnTo>
                <a:close/>
                <a:moveTo>
                  <a:pt x="228" y="480"/>
                </a:moveTo>
                <a:lnTo>
                  <a:pt x="228" y="486"/>
                </a:lnTo>
                <a:lnTo>
                  <a:pt x="229" y="486"/>
                </a:lnTo>
                <a:lnTo>
                  <a:pt x="228" y="480"/>
                </a:lnTo>
                <a:close/>
                <a:moveTo>
                  <a:pt x="444" y="840"/>
                </a:moveTo>
                <a:lnTo>
                  <a:pt x="450" y="840"/>
                </a:lnTo>
                <a:lnTo>
                  <a:pt x="444" y="840"/>
                </a:lnTo>
                <a:close/>
                <a:moveTo>
                  <a:pt x="342" y="714"/>
                </a:moveTo>
                <a:lnTo>
                  <a:pt x="342" y="720"/>
                </a:lnTo>
                <a:lnTo>
                  <a:pt x="343" y="720"/>
                </a:lnTo>
                <a:lnTo>
                  <a:pt x="342" y="714"/>
                </a:lnTo>
                <a:close/>
                <a:moveTo>
                  <a:pt x="360" y="762"/>
                </a:moveTo>
                <a:lnTo>
                  <a:pt x="366" y="762"/>
                </a:lnTo>
                <a:lnTo>
                  <a:pt x="360" y="762"/>
                </a:lnTo>
                <a:close/>
                <a:moveTo>
                  <a:pt x="138" y="486"/>
                </a:moveTo>
                <a:lnTo>
                  <a:pt x="144" y="486"/>
                </a:lnTo>
                <a:lnTo>
                  <a:pt x="138" y="486"/>
                </a:lnTo>
                <a:close/>
                <a:moveTo>
                  <a:pt x="72" y="780"/>
                </a:moveTo>
                <a:lnTo>
                  <a:pt x="72" y="786"/>
                </a:lnTo>
                <a:lnTo>
                  <a:pt x="73" y="786"/>
                </a:lnTo>
                <a:lnTo>
                  <a:pt x="72" y="780"/>
                </a:lnTo>
                <a:close/>
                <a:moveTo>
                  <a:pt x="156" y="468"/>
                </a:moveTo>
                <a:lnTo>
                  <a:pt x="162" y="468"/>
                </a:lnTo>
                <a:lnTo>
                  <a:pt x="156" y="468"/>
                </a:lnTo>
                <a:close/>
                <a:moveTo>
                  <a:pt x="714" y="1044"/>
                </a:moveTo>
                <a:lnTo>
                  <a:pt x="720" y="1044"/>
                </a:lnTo>
                <a:lnTo>
                  <a:pt x="714" y="1044"/>
                </a:lnTo>
                <a:close/>
                <a:moveTo>
                  <a:pt x="0" y="804"/>
                </a:moveTo>
                <a:lnTo>
                  <a:pt x="6" y="804"/>
                </a:lnTo>
                <a:lnTo>
                  <a:pt x="0" y="804"/>
                </a:lnTo>
                <a:close/>
                <a:moveTo>
                  <a:pt x="126" y="492"/>
                </a:moveTo>
                <a:lnTo>
                  <a:pt x="132" y="492"/>
                </a:lnTo>
                <a:lnTo>
                  <a:pt x="132" y="498"/>
                </a:lnTo>
                <a:lnTo>
                  <a:pt x="126" y="498"/>
                </a:lnTo>
                <a:lnTo>
                  <a:pt x="126" y="492"/>
                </a:lnTo>
                <a:close/>
                <a:moveTo>
                  <a:pt x="246" y="486"/>
                </a:moveTo>
                <a:lnTo>
                  <a:pt x="252" y="486"/>
                </a:lnTo>
                <a:lnTo>
                  <a:pt x="246" y="486"/>
                </a:lnTo>
                <a:close/>
                <a:moveTo>
                  <a:pt x="60" y="792"/>
                </a:moveTo>
                <a:lnTo>
                  <a:pt x="66" y="792"/>
                </a:lnTo>
                <a:lnTo>
                  <a:pt x="60" y="792"/>
                </a:lnTo>
                <a:close/>
                <a:moveTo>
                  <a:pt x="750" y="870"/>
                </a:moveTo>
                <a:lnTo>
                  <a:pt x="756" y="870"/>
                </a:lnTo>
                <a:lnTo>
                  <a:pt x="750" y="870"/>
                </a:lnTo>
                <a:close/>
                <a:moveTo>
                  <a:pt x="126" y="498"/>
                </a:moveTo>
                <a:lnTo>
                  <a:pt x="126" y="504"/>
                </a:lnTo>
                <a:lnTo>
                  <a:pt x="127" y="504"/>
                </a:lnTo>
                <a:lnTo>
                  <a:pt x="126" y="498"/>
                </a:lnTo>
                <a:close/>
                <a:moveTo>
                  <a:pt x="762" y="1038"/>
                </a:moveTo>
                <a:lnTo>
                  <a:pt x="768" y="1038"/>
                </a:lnTo>
                <a:lnTo>
                  <a:pt x="762" y="1038"/>
                </a:lnTo>
                <a:close/>
                <a:moveTo>
                  <a:pt x="744" y="870"/>
                </a:moveTo>
                <a:lnTo>
                  <a:pt x="750" y="870"/>
                </a:lnTo>
                <a:lnTo>
                  <a:pt x="744" y="870"/>
                </a:lnTo>
                <a:close/>
                <a:moveTo>
                  <a:pt x="372" y="732"/>
                </a:moveTo>
                <a:lnTo>
                  <a:pt x="372" y="738"/>
                </a:lnTo>
                <a:lnTo>
                  <a:pt x="373" y="738"/>
                </a:lnTo>
                <a:lnTo>
                  <a:pt x="372" y="732"/>
                </a:lnTo>
                <a:close/>
                <a:moveTo>
                  <a:pt x="234" y="684"/>
                </a:moveTo>
                <a:lnTo>
                  <a:pt x="240" y="684"/>
                </a:lnTo>
                <a:lnTo>
                  <a:pt x="234" y="684"/>
                </a:lnTo>
                <a:close/>
                <a:moveTo>
                  <a:pt x="714" y="1044"/>
                </a:moveTo>
                <a:lnTo>
                  <a:pt x="720" y="1044"/>
                </a:lnTo>
                <a:lnTo>
                  <a:pt x="714" y="1044"/>
                </a:lnTo>
                <a:close/>
                <a:moveTo>
                  <a:pt x="768" y="1056"/>
                </a:moveTo>
                <a:lnTo>
                  <a:pt x="768" y="1062"/>
                </a:lnTo>
                <a:lnTo>
                  <a:pt x="769" y="1062"/>
                </a:lnTo>
                <a:lnTo>
                  <a:pt x="768" y="1056"/>
                </a:lnTo>
                <a:close/>
                <a:moveTo>
                  <a:pt x="210" y="714"/>
                </a:moveTo>
                <a:lnTo>
                  <a:pt x="216" y="714"/>
                </a:lnTo>
                <a:lnTo>
                  <a:pt x="216" y="720"/>
                </a:lnTo>
                <a:lnTo>
                  <a:pt x="210" y="720"/>
                </a:lnTo>
                <a:lnTo>
                  <a:pt x="210" y="714"/>
                </a:lnTo>
                <a:close/>
                <a:moveTo>
                  <a:pt x="714" y="1038"/>
                </a:moveTo>
                <a:lnTo>
                  <a:pt x="720" y="1038"/>
                </a:lnTo>
                <a:lnTo>
                  <a:pt x="720" y="1044"/>
                </a:lnTo>
                <a:lnTo>
                  <a:pt x="714" y="1044"/>
                </a:lnTo>
                <a:lnTo>
                  <a:pt x="714" y="1038"/>
                </a:lnTo>
                <a:close/>
                <a:moveTo>
                  <a:pt x="768" y="1050"/>
                </a:moveTo>
                <a:lnTo>
                  <a:pt x="768" y="1056"/>
                </a:lnTo>
                <a:lnTo>
                  <a:pt x="769" y="1056"/>
                </a:lnTo>
                <a:lnTo>
                  <a:pt x="768" y="1050"/>
                </a:lnTo>
                <a:close/>
                <a:moveTo>
                  <a:pt x="372" y="732"/>
                </a:moveTo>
                <a:lnTo>
                  <a:pt x="372" y="738"/>
                </a:lnTo>
                <a:lnTo>
                  <a:pt x="373" y="738"/>
                </a:lnTo>
                <a:lnTo>
                  <a:pt x="372" y="732"/>
                </a:lnTo>
                <a:close/>
                <a:moveTo>
                  <a:pt x="834" y="942"/>
                </a:moveTo>
                <a:lnTo>
                  <a:pt x="834" y="948"/>
                </a:lnTo>
                <a:lnTo>
                  <a:pt x="835" y="948"/>
                </a:lnTo>
                <a:lnTo>
                  <a:pt x="834" y="942"/>
                </a:lnTo>
                <a:close/>
                <a:moveTo>
                  <a:pt x="114" y="636"/>
                </a:moveTo>
                <a:lnTo>
                  <a:pt x="114" y="642"/>
                </a:lnTo>
                <a:lnTo>
                  <a:pt x="115" y="642"/>
                </a:lnTo>
                <a:lnTo>
                  <a:pt x="114" y="636"/>
                </a:lnTo>
                <a:close/>
                <a:moveTo>
                  <a:pt x="132" y="762"/>
                </a:moveTo>
                <a:lnTo>
                  <a:pt x="132" y="768"/>
                </a:lnTo>
                <a:lnTo>
                  <a:pt x="133" y="768"/>
                </a:lnTo>
                <a:lnTo>
                  <a:pt x="132" y="762"/>
                </a:lnTo>
                <a:close/>
                <a:moveTo>
                  <a:pt x="120" y="630"/>
                </a:moveTo>
                <a:lnTo>
                  <a:pt x="126" y="630"/>
                </a:lnTo>
                <a:lnTo>
                  <a:pt x="120" y="630"/>
                </a:lnTo>
                <a:close/>
                <a:moveTo>
                  <a:pt x="216" y="720"/>
                </a:moveTo>
                <a:lnTo>
                  <a:pt x="216" y="726"/>
                </a:lnTo>
                <a:lnTo>
                  <a:pt x="217" y="726"/>
                </a:lnTo>
                <a:lnTo>
                  <a:pt x="216" y="720"/>
                </a:lnTo>
                <a:close/>
                <a:moveTo>
                  <a:pt x="114" y="636"/>
                </a:moveTo>
                <a:lnTo>
                  <a:pt x="114" y="642"/>
                </a:lnTo>
                <a:lnTo>
                  <a:pt x="115" y="642"/>
                </a:lnTo>
                <a:lnTo>
                  <a:pt x="114" y="636"/>
                </a:lnTo>
                <a:close/>
                <a:moveTo>
                  <a:pt x="810" y="990"/>
                </a:moveTo>
                <a:lnTo>
                  <a:pt x="810" y="996"/>
                </a:lnTo>
                <a:lnTo>
                  <a:pt x="811" y="996"/>
                </a:lnTo>
                <a:lnTo>
                  <a:pt x="810" y="990"/>
                </a:lnTo>
                <a:close/>
                <a:moveTo>
                  <a:pt x="30" y="792"/>
                </a:moveTo>
                <a:lnTo>
                  <a:pt x="30" y="798"/>
                </a:lnTo>
                <a:lnTo>
                  <a:pt x="31" y="798"/>
                </a:lnTo>
                <a:lnTo>
                  <a:pt x="30" y="792"/>
                </a:lnTo>
                <a:close/>
                <a:moveTo>
                  <a:pt x="750" y="1032"/>
                </a:moveTo>
                <a:lnTo>
                  <a:pt x="756" y="1032"/>
                </a:lnTo>
                <a:lnTo>
                  <a:pt x="756" y="1038"/>
                </a:lnTo>
                <a:lnTo>
                  <a:pt x="750" y="1038"/>
                </a:lnTo>
                <a:lnTo>
                  <a:pt x="750" y="1032"/>
                </a:lnTo>
                <a:close/>
                <a:moveTo>
                  <a:pt x="216" y="714"/>
                </a:moveTo>
                <a:lnTo>
                  <a:pt x="216" y="720"/>
                </a:lnTo>
                <a:lnTo>
                  <a:pt x="217" y="720"/>
                </a:lnTo>
                <a:lnTo>
                  <a:pt x="216" y="714"/>
                </a:lnTo>
                <a:close/>
                <a:moveTo>
                  <a:pt x="114" y="636"/>
                </a:moveTo>
                <a:lnTo>
                  <a:pt x="114" y="642"/>
                </a:lnTo>
                <a:lnTo>
                  <a:pt x="115" y="642"/>
                </a:lnTo>
                <a:lnTo>
                  <a:pt x="114" y="636"/>
                </a:lnTo>
                <a:close/>
                <a:moveTo>
                  <a:pt x="822" y="954"/>
                </a:moveTo>
                <a:lnTo>
                  <a:pt x="822" y="960"/>
                </a:lnTo>
                <a:lnTo>
                  <a:pt x="823" y="960"/>
                </a:lnTo>
                <a:lnTo>
                  <a:pt x="822" y="954"/>
                </a:lnTo>
                <a:close/>
                <a:moveTo>
                  <a:pt x="114" y="636"/>
                </a:moveTo>
                <a:lnTo>
                  <a:pt x="114" y="642"/>
                </a:lnTo>
                <a:lnTo>
                  <a:pt x="115" y="642"/>
                </a:lnTo>
                <a:lnTo>
                  <a:pt x="114" y="636"/>
                </a:lnTo>
                <a:close/>
                <a:moveTo>
                  <a:pt x="702" y="858"/>
                </a:moveTo>
                <a:lnTo>
                  <a:pt x="708" y="858"/>
                </a:lnTo>
                <a:lnTo>
                  <a:pt x="702" y="858"/>
                </a:lnTo>
                <a:close/>
                <a:moveTo>
                  <a:pt x="816" y="894"/>
                </a:moveTo>
                <a:lnTo>
                  <a:pt x="822" y="894"/>
                </a:lnTo>
                <a:lnTo>
                  <a:pt x="816" y="894"/>
                </a:lnTo>
                <a:close/>
                <a:moveTo>
                  <a:pt x="132" y="672"/>
                </a:moveTo>
                <a:lnTo>
                  <a:pt x="138" y="672"/>
                </a:lnTo>
                <a:lnTo>
                  <a:pt x="132" y="672"/>
                </a:lnTo>
                <a:close/>
                <a:moveTo>
                  <a:pt x="150" y="486"/>
                </a:moveTo>
                <a:lnTo>
                  <a:pt x="156" y="486"/>
                </a:lnTo>
                <a:lnTo>
                  <a:pt x="150" y="486"/>
                </a:lnTo>
                <a:close/>
                <a:moveTo>
                  <a:pt x="774" y="1038"/>
                </a:moveTo>
                <a:lnTo>
                  <a:pt x="780" y="1038"/>
                </a:lnTo>
                <a:lnTo>
                  <a:pt x="774" y="1038"/>
                </a:lnTo>
                <a:close/>
                <a:moveTo>
                  <a:pt x="294" y="498"/>
                </a:moveTo>
                <a:lnTo>
                  <a:pt x="300" y="498"/>
                </a:lnTo>
                <a:lnTo>
                  <a:pt x="294" y="498"/>
                </a:lnTo>
                <a:close/>
                <a:moveTo>
                  <a:pt x="780" y="1068"/>
                </a:moveTo>
                <a:lnTo>
                  <a:pt x="780" y="1074"/>
                </a:lnTo>
                <a:lnTo>
                  <a:pt x="781" y="1074"/>
                </a:lnTo>
                <a:lnTo>
                  <a:pt x="780" y="1068"/>
                </a:lnTo>
                <a:close/>
                <a:moveTo>
                  <a:pt x="114" y="636"/>
                </a:moveTo>
                <a:lnTo>
                  <a:pt x="114" y="642"/>
                </a:lnTo>
                <a:lnTo>
                  <a:pt x="115" y="642"/>
                </a:lnTo>
                <a:lnTo>
                  <a:pt x="114" y="636"/>
                </a:lnTo>
                <a:close/>
                <a:moveTo>
                  <a:pt x="816" y="942"/>
                </a:moveTo>
                <a:lnTo>
                  <a:pt x="822" y="942"/>
                </a:lnTo>
                <a:lnTo>
                  <a:pt x="816" y="942"/>
                </a:lnTo>
                <a:close/>
                <a:moveTo>
                  <a:pt x="360" y="726"/>
                </a:moveTo>
                <a:lnTo>
                  <a:pt x="366" y="726"/>
                </a:lnTo>
                <a:lnTo>
                  <a:pt x="360" y="726"/>
                </a:lnTo>
                <a:close/>
                <a:moveTo>
                  <a:pt x="810" y="990"/>
                </a:moveTo>
                <a:lnTo>
                  <a:pt x="816" y="990"/>
                </a:lnTo>
                <a:lnTo>
                  <a:pt x="810" y="990"/>
                </a:lnTo>
                <a:close/>
                <a:moveTo>
                  <a:pt x="702" y="1044"/>
                </a:moveTo>
                <a:lnTo>
                  <a:pt x="708" y="1044"/>
                </a:lnTo>
                <a:lnTo>
                  <a:pt x="702" y="1044"/>
                </a:lnTo>
                <a:close/>
                <a:moveTo>
                  <a:pt x="702" y="858"/>
                </a:moveTo>
                <a:lnTo>
                  <a:pt x="708" y="858"/>
                </a:lnTo>
                <a:lnTo>
                  <a:pt x="702" y="858"/>
                </a:lnTo>
                <a:close/>
                <a:moveTo>
                  <a:pt x="720" y="1032"/>
                </a:moveTo>
                <a:lnTo>
                  <a:pt x="726" y="1032"/>
                </a:lnTo>
                <a:lnTo>
                  <a:pt x="720" y="1032"/>
                </a:lnTo>
                <a:close/>
                <a:moveTo>
                  <a:pt x="132" y="672"/>
                </a:moveTo>
                <a:lnTo>
                  <a:pt x="138" y="672"/>
                </a:lnTo>
                <a:lnTo>
                  <a:pt x="132" y="672"/>
                </a:lnTo>
                <a:close/>
                <a:moveTo>
                  <a:pt x="360" y="738"/>
                </a:moveTo>
                <a:lnTo>
                  <a:pt x="366" y="738"/>
                </a:lnTo>
                <a:lnTo>
                  <a:pt x="360" y="738"/>
                </a:lnTo>
                <a:close/>
                <a:moveTo>
                  <a:pt x="126" y="750"/>
                </a:moveTo>
                <a:lnTo>
                  <a:pt x="126" y="756"/>
                </a:lnTo>
                <a:lnTo>
                  <a:pt x="127" y="756"/>
                </a:lnTo>
                <a:lnTo>
                  <a:pt x="126" y="750"/>
                </a:lnTo>
                <a:close/>
                <a:moveTo>
                  <a:pt x="768" y="1062"/>
                </a:moveTo>
                <a:lnTo>
                  <a:pt x="774" y="1062"/>
                </a:lnTo>
                <a:lnTo>
                  <a:pt x="768" y="1062"/>
                </a:lnTo>
                <a:close/>
                <a:moveTo>
                  <a:pt x="822" y="960"/>
                </a:moveTo>
                <a:lnTo>
                  <a:pt x="822" y="966"/>
                </a:lnTo>
                <a:lnTo>
                  <a:pt x="823" y="966"/>
                </a:lnTo>
                <a:lnTo>
                  <a:pt x="822" y="960"/>
                </a:lnTo>
                <a:close/>
                <a:moveTo>
                  <a:pt x="348" y="732"/>
                </a:moveTo>
                <a:lnTo>
                  <a:pt x="354" y="732"/>
                </a:lnTo>
                <a:lnTo>
                  <a:pt x="348" y="732"/>
                </a:lnTo>
                <a:close/>
                <a:moveTo>
                  <a:pt x="654" y="1050"/>
                </a:moveTo>
                <a:lnTo>
                  <a:pt x="654" y="1056"/>
                </a:lnTo>
                <a:lnTo>
                  <a:pt x="655" y="1056"/>
                </a:lnTo>
                <a:lnTo>
                  <a:pt x="654" y="1050"/>
                </a:lnTo>
                <a:close/>
                <a:moveTo>
                  <a:pt x="144" y="480"/>
                </a:moveTo>
                <a:lnTo>
                  <a:pt x="144" y="486"/>
                </a:lnTo>
                <a:lnTo>
                  <a:pt x="145" y="486"/>
                </a:lnTo>
                <a:lnTo>
                  <a:pt x="144" y="480"/>
                </a:lnTo>
                <a:close/>
                <a:moveTo>
                  <a:pt x="798" y="1002"/>
                </a:moveTo>
                <a:lnTo>
                  <a:pt x="798" y="1008"/>
                </a:lnTo>
                <a:lnTo>
                  <a:pt x="799" y="1008"/>
                </a:lnTo>
                <a:lnTo>
                  <a:pt x="798" y="1002"/>
                </a:lnTo>
                <a:close/>
                <a:moveTo>
                  <a:pt x="714" y="1038"/>
                </a:moveTo>
                <a:lnTo>
                  <a:pt x="720" y="1038"/>
                </a:lnTo>
                <a:lnTo>
                  <a:pt x="714" y="1038"/>
                </a:lnTo>
                <a:close/>
                <a:moveTo>
                  <a:pt x="714" y="1038"/>
                </a:moveTo>
                <a:lnTo>
                  <a:pt x="714" y="1044"/>
                </a:lnTo>
                <a:lnTo>
                  <a:pt x="715" y="1044"/>
                </a:lnTo>
                <a:lnTo>
                  <a:pt x="714" y="1038"/>
                </a:lnTo>
                <a:close/>
                <a:moveTo>
                  <a:pt x="714" y="1038"/>
                </a:moveTo>
                <a:lnTo>
                  <a:pt x="720" y="1038"/>
                </a:lnTo>
                <a:lnTo>
                  <a:pt x="714" y="1038"/>
                </a:lnTo>
                <a:close/>
                <a:moveTo>
                  <a:pt x="288" y="678"/>
                </a:moveTo>
                <a:lnTo>
                  <a:pt x="294" y="678"/>
                </a:lnTo>
                <a:lnTo>
                  <a:pt x="294" y="684"/>
                </a:lnTo>
                <a:lnTo>
                  <a:pt x="288" y="684"/>
                </a:lnTo>
                <a:lnTo>
                  <a:pt x="288" y="678"/>
                </a:lnTo>
                <a:close/>
                <a:moveTo>
                  <a:pt x="342" y="702"/>
                </a:moveTo>
                <a:lnTo>
                  <a:pt x="342" y="708"/>
                </a:lnTo>
                <a:lnTo>
                  <a:pt x="343" y="708"/>
                </a:lnTo>
                <a:lnTo>
                  <a:pt x="342" y="702"/>
                </a:lnTo>
                <a:close/>
                <a:moveTo>
                  <a:pt x="714" y="1038"/>
                </a:moveTo>
                <a:lnTo>
                  <a:pt x="720" y="1038"/>
                </a:lnTo>
                <a:lnTo>
                  <a:pt x="714" y="1038"/>
                </a:lnTo>
                <a:close/>
                <a:moveTo>
                  <a:pt x="270" y="672"/>
                </a:moveTo>
                <a:lnTo>
                  <a:pt x="276" y="672"/>
                </a:lnTo>
                <a:lnTo>
                  <a:pt x="270" y="672"/>
                </a:lnTo>
                <a:close/>
                <a:moveTo>
                  <a:pt x="18" y="798"/>
                </a:moveTo>
                <a:lnTo>
                  <a:pt x="18" y="804"/>
                </a:lnTo>
                <a:lnTo>
                  <a:pt x="19" y="804"/>
                </a:lnTo>
                <a:lnTo>
                  <a:pt x="18" y="798"/>
                </a:lnTo>
                <a:close/>
                <a:moveTo>
                  <a:pt x="654" y="1050"/>
                </a:moveTo>
                <a:lnTo>
                  <a:pt x="654" y="1056"/>
                </a:lnTo>
                <a:lnTo>
                  <a:pt x="655" y="1056"/>
                </a:lnTo>
                <a:lnTo>
                  <a:pt x="654" y="1050"/>
                </a:lnTo>
                <a:close/>
                <a:moveTo>
                  <a:pt x="732" y="876"/>
                </a:moveTo>
                <a:lnTo>
                  <a:pt x="738" y="876"/>
                </a:lnTo>
                <a:lnTo>
                  <a:pt x="732" y="876"/>
                </a:lnTo>
                <a:close/>
                <a:moveTo>
                  <a:pt x="378" y="756"/>
                </a:moveTo>
                <a:lnTo>
                  <a:pt x="384" y="756"/>
                </a:lnTo>
                <a:lnTo>
                  <a:pt x="378" y="756"/>
                </a:lnTo>
                <a:close/>
                <a:moveTo>
                  <a:pt x="714" y="1032"/>
                </a:moveTo>
                <a:lnTo>
                  <a:pt x="714" y="1038"/>
                </a:lnTo>
                <a:lnTo>
                  <a:pt x="715" y="1038"/>
                </a:lnTo>
                <a:lnTo>
                  <a:pt x="714" y="1032"/>
                </a:lnTo>
                <a:close/>
                <a:moveTo>
                  <a:pt x="270" y="678"/>
                </a:moveTo>
                <a:lnTo>
                  <a:pt x="276" y="678"/>
                </a:lnTo>
                <a:lnTo>
                  <a:pt x="270" y="678"/>
                </a:lnTo>
                <a:close/>
                <a:moveTo>
                  <a:pt x="714" y="1044"/>
                </a:moveTo>
                <a:lnTo>
                  <a:pt x="720" y="1044"/>
                </a:lnTo>
                <a:lnTo>
                  <a:pt x="714" y="1044"/>
                </a:lnTo>
                <a:close/>
                <a:moveTo>
                  <a:pt x="714" y="1044"/>
                </a:moveTo>
                <a:lnTo>
                  <a:pt x="720" y="1044"/>
                </a:lnTo>
                <a:lnTo>
                  <a:pt x="714" y="1044"/>
                </a:lnTo>
                <a:close/>
                <a:moveTo>
                  <a:pt x="150" y="486"/>
                </a:moveTo>
                <a:lnTo>
                  <a:pt x="156" y="486"/>
                </a:lnTo>
                <a:lnTo>
                  <a:pt x="150" y="486"/>
                </a:lnTo>
                <a:close/>
                <a:moveTo>
                  <a:pt x="822" y="960"/>
                </a:moveTo>
                <a:lnTo>
                  <a:pt x="822" y="966"/>
                </a:lnTo>
                <a:lnTo>
                  <a:pt x="823" y="966"/>
                </a:lnTo>
                <a:lnTo>
                  <a:pt x="822" y="960"/>
                </a:lnTo>
                <a:close/>
                <a:moveTo>
                  <a:pt x="834" y="942"/>
                </a:moveTo>
                <a:lnTo>
                  <a:pt x="834" y="948"/>
                </a:lnTo>
                <a:lnTo>
                  <a:pt x="835" y="948"/>
                </a:lnTo>
                <a:lnTo>
                  <a:pt x="834" y="942"/>
                </a:lnTo>
                <a:close/>
                <a:moveTo>
                  <a:pt x="180" y="720"/>
                </a:moveTo>
                <a:lnTo>
                  <a:pt x="180" y="726"/>
                </a:lnTo>
                <a:lnTo>
                  <a:pt x="181" y="726"/>
                </a:lnTo>
                <a:lnTo>
                  <a:pt x="180" y="720"/>
                </a:lnTo>
                <a:close/>
                <a:moveTo>
                  <a:pt x="270" y="672"/>
                </a:moveTo>
                <a:lnTo>
                  <a:pt x="270" y="678"/>
                </a:lnTo>
                <a:lnTo>
                  <a:pt x="271" y="678"/>
                </a:lnTo>
                <a:lnTo>
                  <a:pt x="270" y="672"/>
                </a:lnTo>
                <a:close/>
                <a:moveTo>
                  <a:pt x="174" y="732"/>
                </a:moveTo>
                <a:lnTo>
                  <a:pt x="180" y="732"/>
                </a:lnTo>
                <a:lnTo>
                  <a:pt x="174" y="732"/>
                </a:lnTo>
                <a:close/>
                <a:moveTo>
                  <a:pt x="114" y="636"/>
                </a:moveTo>
                <a:lnTo>
                  <a:pt x="114" y="642"/>
                </a:lnTo>
                <a:lnTo>
                  <a:pt x="115" y="642"/>
                </a:lnTo>
                <a:lnTo>
                  <a:pt x="114" y="636"/>
                </a:lnTo>
                <a:close/>
                <a:moveTo>
                  <a:pt x="780" y="1014"/>
                </a:moveTo>
                <a:lnTo>
                  <a:pt x="786" y="1014"/>
                </a:lnTo>
                <a:lnTo>
                  <a:pt x="780" y="1014"/>
                </a:lnTo>
                <a:close/>
                <a:moveTo>
                  <a:pt x="372" y="750"/>
                </a:moveTo>
                <a:lnTo>
                  <a:pt x="372" y="756"/>
                </a:lnTo>
                <a:lnTo>
                  <a:pt x="373" y="756"/>
                </a:lnTo>
                <a:lnTo>
                  <a:pt x="372" y="750"/>
                </a:lnTo>
                <a:close/>
                <a:moveTo>
                  <a:pt x="114" y="636"/>
                </a:moveTo>
                <a:lnTo>
                  <a:pt x="114" y="642"/>
                </a:lnTo>
                <a:lnTo>
                  <a:pt x="115" y="642"/>
                </a:lnTo>
                <a:lnTo>
                  <a:pt x="114" y="636"/>
                </a:lnTo>
                <a:close/>
                <a:moveTo>
                  <a:pt x="198" y="726"/>
                </a:moveTo>
                <a:lnTo>
                  <a:pt x="198" y="732"/>
                </a:lnTo>
                <a:lnTo>
                  <a:pt x="199" y="732"/>
                </a:lnTo>
                <a:lnTo>
                  <a:pt x="198" y="726"/>
                </a:lnTo>
                <a:close/>
                <a:moveTo>
                  <a:pt x="708" y="1038"/>
                </a:moveTo>
                <a:lnTo>
                  <a:pt x="714" y="1038"/>
                </a:lnTo>
                <a:lnTo>
                  <a:pt x="708" y="1038"/>
                </a:lnTo>
                <a:close/>
                <a:moveTo>
                  <a:pt x="282" y="486"/>
                </a:moveTo>
                <a:lnTo>
                  <a:pt x="282" y="492"/>
                </a:lnTo>
                <a:lnTo>
                  <a:pt x="283" y="492"/>
                </a:lnTo>
                <a:lnTo>
                  <a:pt x="282" y="486"/>
                </a:lnTo>
                <a:close/>
                <a:moveTo>
                  <a:pt x="186" y="468"/>
                </a:moveTo>
                <a:lnTo>
                  <a:pt x="186" y="474"/>
                </a:lnTo>
                <a:lnTo>
                  <a:pt x="187" y="474"/>
                </a:lnTo>
                <a:lnTo>
                  <a:pt x="186" y="468"/>
                </a:lnTo>
                <a:close/>
                <a:moveTo>
                  <a:pt x="780" y="1068"/>
                </a:moveTo>
                <a:lnTo>
                  <a:pt x="780" y="1074"/>
                </a:lnTo>
                <a:lnTo>
                  <a:pt x="781" y="1074"/>
                </a:lnTo>
                <a:lnTo>
                  <a:pt x="780" y="1068"/>
                </a:lnTo>
                <a:close/>
                <a:moveTo>
                  <a:pt x="120" y="570"/>
                </a:moveTo>
                <a:lnTo>
                  <a:pt x="120" y="576"/>
                </a:lnTo>
                <a:lnTo>
                  <a:pt x="121" y="576"/>
                </a:lnTo>
                <a:lnTo>
                  <a:pt x="120" y="570"/>
                </a:lnTo>
                <a:close/>
                <a:moveTo>
                  <a:pt x="342" y="708"/>
                </a:moveTo>
                <a:lnTo>
                  <a:pt x="342" y="714"/>
                </a:lnTo>
                <a:lnTo>
                  <a:pt x="343" y="714"/>
                </a:lnTo>
                <a:lnTo>
                  <a:pt x="342" y="708"/>
                </a:lnTo>
                <a:close/>
                <a:moveTo>
                  <a:pt x="438" y="864"/>
                </a:moveTo>
                <a:lnTo>
                  <a:pt x="438" y="870"/>
                </a:lnTo>
                <a:lnTo>
                  <a:pt x="439" y="870"/>
                </a:lnTo>
                <a:lnTo>
                  <a:pt x="438" y="864"/>
                </a:lnTo>
                <a:close/>
                <a:moveTo>
                  <a:pt x="234" y="480"/>
                </a:moveTo>
                <a:lnTo>
                  <a:pt x="240" y="480"/>
                </a:lnTo>
                <a:lnTo>
                  <a:pt x="234" y="480"/>
                </a:lnTo>
                <a:close/>
                <a:moveTo>
                  <a:pt x="828" y="954"/>
                </a:moveTo>
                <a:lnTo>
                  <a:pt x="828" y="960"/>
                </a:lnTo>
                <a:lnTo>
                  <a:pt x="829" y="960"/>
                </a:lnTo>
                <a:lnTo>
                  <a:pt x="828" y="954"/>
                </a:lnTo>
                <a:close/>
                <a:moveTo>
                  <a:pt x="246" y="480"/>
                </a:moveTo>
                <a:lnTo>
                  <a:pt x="246" y="486"/>
                </a:lnTo>
                <a:lnTo>
                  <a:pt x="247" y="486"/>
                </a:lnTo>
                <a:lnTo>
                  <a:pt x="246" y="480"/>
                </a:lnTo>
                <a:close/>
                <a:moveTo>
                  <a:pt x="36" y="792"/>
                </a:moveTo>
                <a:lnTo>
                  <a:pt x="36" y="798"/>
                </a:lnTo>
                <a:lnTo>
                  <a:pt x="37" y="798"/>
                </a:lnTo>
                <a:lnTo>
                  <a:pt x="36" y="792"/>
                </a:lnTo>
                <a:close/>
                <a:moveTo>
                  <a:pt x="876" y="894"/>
                </a:moveTo>
                <a:lnTo>
                  <a:pt x="882" y="894"/>
                </a:lnTo>
                <a:lnTo>
                  <a:pt x="876" y="894"/>
                </a:lnTo>
                <a:close/>
                <a:moveTo>
                  <a:pt x="354" y="702"/>
                </a:moveTo>
                <a:lnTo>
                  <a:pt x="354" y="708"/>
                </a:lnTo>
                <a:lnTo>
                  <a:pt x="355" y="708"/>
                </a:lnTo>
                <a:lnTo>
                  <a:pt x="354" y="702"/>
                </a:lnTo>
                <a:close/>
                <a:moveTo>
                  <a:pt x="780" y="1068"/>
                </a:moveTo>
                <a:lnTo>
                  <a:pt x="780" y="1074"/>
                </a:lnTo>
                <a:lnTo>
                  <a:pt x="781" y="1074"/>
                </a:lnTo>
                <a:lnTo>
                  <a:pt x="780" y="1068"/>
                </a:lnTo>
                <a:close/>
                <a:moveTo>
                  <a:pt x="318" y="690"/>
                </a:moveTo>
                <a:lnTo>
                  <a:pt x="318" y="696"/>
                </a:lnTo>
                <a:lnTo>
                  <a:pt x="319" y="696"/>
                </a:lnTo>
                <a:lnTo>
                  <a:pt x="318" y="690"/>
                </a:lnTo>
                <a:close/>
                <a:moveTo>
                  <a:pt x="786" y="1068"/>
                </a:moveTo>
                <a:lnTo>
                  <a:pt x="792" y="1068"/>
                </a:lnTo>
                <a:lnTo>
                  <a:pt x="786" y="1068"/>
                </a:lnTo>
                <a:close/>
                <a:moveTo>
                  <a:pt x="270" y="678"/>
                </a:moveTo>
                <a:lnTo>
                  <a:pt x="276" y="678"/>
                </a:lnTo>
                <a:lnTo>
                  <a:pt x="270" y="678"/>
                </a:lnTo>
                <a:close/>
                <a:moveTo>
                  <a:pt x="828" y="954"/>
                </a:moveTo>
                <a:lnTo>
                  <a:pt x="828" y="960"/>
                </a:lnTo>
                <a:lnTo>
                  <a:pt x="829" y="960"/>
                </a:lnTo>
                <a:lnTo>
                  <a:pt x="828" y="954"/>
                </a:lnTo>
                <a:close/>
                <a:moveTo>
                  <a:pt x="282" y="486"/>
                </a:moveTo>
                <a:lnTo>
                  <a:pt x="288" y="486"/>
                </a:lnTo>
                <a:lnTo>
                  <a:pt x="282" y="486"/>
                </a:lnTo>
                <a:close/>
                <a:moveTo>
                  <a:pt x="342" y="702"/>
                </a:moveTo>
                <a:lnTo>
                  <a:pt x="342" y="708"/>
                </a:lnTo>
                <a:lnTo>
                  <a:pt x="343" y="708"/>
                </a:lnTo>
                <a:lnTo>
                  <a:pt x="342" y="702"/>
                </a:lnTo>
                <a:close/>
                <a:moveTo>
                  <a:pt x="264" y="678"/>
                </a:moveTo>
                <a:lnTo>
                  <a:pt x="270" y="678"/>
                </a:lnTo>
                <a:lnTo>
                  <a:pt x="264" y="678"/>
                </a:lnTo>
                <a:close/>
                <a:moveTo>
                  <a:pt x="822" y="954"/>
                </a:moveTo>
                <a:lnTo>
                  <a:pt x="822" y="960"/>
                </a:lnTo>
                <a:lnTo>
                  <a:pt x="823" y="960"/>
                </a:lnTo>
                <a:lnTo>
                  <a:pt x="822" y="954"/>
                </a:lnTo>
                <a:close/>
                <a:moveTo>
                  <a:pt x="114" y="636"/>
                </a:moveTo>
                <a:lnTo>
                  <a:pt x="114" y="642"/>
                </a:lnTo>
                <a:lnTo>
                  <a:pt x="115" y="642"/>
                </a:lnTo>
                <a:lnTo>
                  <a:pt x="114" y="636"/>
                </a:lnTo>
                <a:close/>
                <a:moveTo>
                  <a:pt x="714" y="1038"/>
                </a:moveTo>
                <a:lnTo>
                  <a:pt x="714" y="1044"/>
                </a:lnTo>
                <a:lnTo>
                  <a:pt x="715" y="1044"/>
                </a:lnTo>
                <a:lnTo>
                  <a:pt x="714" y="1038"/>
                </a:lnTo>
                <a:close/>
                <a:moveTo>
                  <a:pt x="114" y="636"/>
                </a:moveTo>
                <a:lnTo>
                  <a:pt x="114" y="642"/>
                </a:lnTo>
                <a:lnTo>
                  <a:pt x="115" y="642"/>
                </a:lnTo>
                <a:lnTo>
                  <a:pt x="114" y="636"/>
                </a:lnTo>
                <a:close/>
                <a:moveTo>
                  <a:pt x="258" y="486"/>
                </a:moveTo>
                <a:lnTo>
                  <a:pt x="264" y="486"/>
                </a:lnTo>
                <a:lnTo>
                  <a:pt x="258" y="486"/>
                </a:lnTo>
                <a:close/>
                <a:moveTo>
                  <a:pt x="372" y="756"/>
                </a:moveTo>
                <a:lnTo>
                  <a:pt x="372" y="762"/>
                </a:lnTo>
                <a:lnTo>
                  <a:pt x="373" y="762"/>
                </a:lnTo>
                <a:lnTo>
                  <a:pt x="372" y="756"/>
                </a:lnTo>
                <a:close/>
                <a:moveTo>
                  <a:pt x="366" y="732"/>
                </a:moveTo>
                <a:lnTo>
                  <a:pt x="366" y="738"/>
                </a:lnTo>
                <a:lnTo>
                  <a:pt x="367" y="738"/>
                </a:lnTo>
                <a:lnTo>
                  <a:pt x="366" y="732"/>
                </a:lnTo>
                <a:close/>
                <a:moveTo>
                  <a:pt x="714" y="1032"/>
                </a:moveTo>
                <a:lnTo>
                  <a:pt x="714" y="1038"/>
                </a:lnTo>
                <a:lnTo>
                  <a:pt x="715" y="1038"/>
                </a:lnTo>
                <a:lnTo>
                  <a:pt x="714" y="1032"/>
                </a:lnTo>
                <a:close/>
                <a:moveTo>
                  <a:pt x="774" y="1080"/>
                </a:moveTo>
                <a:lnTo>
                  <a:pt x="780" y="1080"/>
                </a:lnTo>
                <a:lnTo>
                  <a:pt x="774" y="1080"/>
                </a:lnTo>
                <a:close/>
                <a:moveTo>
                  <a:pt x="288" y="486"/>
                </a:moveTo>
                <a:lnTo>
                  <a:pt x="288" y="492"/>
                </a:lnTo>
                <a:lnTo>
                  <a:pt x="289" y="492"/>
                </a:lnTo>
                <a:lnTo>
                  <a:pt x="288" y="486"/>
                </a:lnTo>
                <a:close/>
                <a:moveTo>
                  <a:pt x="114" y="672"/>
                </a:moveTo>
                <a:lnTo>
                  <a:pt x="114" y="678"/>
                </a:lnTo>
                <a:lnTo>
                  <a:pt x="115" y="678"/>
                </a:lnTo>
                <a:lnTo>
                  <a:pt x="114" y="672"/>
                </a:lnTo>
                <a:close/>
                <a:moveTo>
                  <a:pt x="774" y="1068"/>
                </a:moveTo>
                <a:lnTo>
                  <a:pt x="780" y="1068"/>
                </a:lnTo>
                <a:lnTo>
                  <a:pt x="774" y="1068"/>
                </a:lnTo>
                <a:close/>
                <a:moveTo>
                  <a:pt x="192" y="468"/>
                </a:moveTo>
                <a:lnTo>
                  <a:pt x="198" y="468"/>
                </a:lnTo>
                <a:lnTo>
                  <a:pt x="192" y="468"/>
                </a:lnTo>
                <a:close/>
                <a:moveTo>
                  <a:pt x="714" y="1044"/>
                </a:moveTo>
                <a:lnTo>
                  <a:pt x="720" y="1044"/>
                </a:lnTo>
                <a:lnTo>
                  <a:pt x="714" y="1044"/>
                </a:lnTo>
                <a:close/>
                <a:moveTo>
                  <a:pt x="180" y="462"/>
                </a:moveTo>
                <a:lnTo>
                  <a:pt x="186" y="462"/>
                </a:lnTo>
                <a:lnTo>
                  <a:pt x="180" y="462"/>
                </a:lnTo>
                <a:close/>
                <a:moveTo>
                  <a:pt x="774" y="1062"/>
                </a:moveTo>
                <a:lnTo>
                  <a:pt x="774" y="1068"/>
                </a:lnTo>
                <a:lnTo>
                  <a:pt x="775" y="1068"/>
                </a:lnTo>
                <a:lnTo>
                  <a:pt x="774" y="1062"/>
                </a:lnTo>
                <a:close/>
                <a:moveTo>
                  <a:pt x="126" y="756"/>
                </a:moveTo>
                <a:lnTo>
                  <a:pt x="132" y="756"/>
                </a:lnTo>
                <a:lnTo>
                  <a:pt x="126" y="756"/>
                </a:lnTo>
                <a:close/>
                <a:moveTo>
                  <a:pt x="780" y="1068"/>
                </a:moveTo>
                <a:lnTo>
                  <a:pt x="780" y="1074"/>
                </a:lnTo>
                <a:lnTo>
                  <a:pt x="781" y="1074"/>
                </a:lnTo>
                <a:lnTo>
                  <a:pt x="780" y="1068"/>
                </a:lnTo>
                <a:close/>
                <a:moveTo>
                  <a:pt x="720" y="1038"/>
                </a:moveTo>
                <a:lnTo>
                  <a:pt x="720" y="1044"/>
                </a:lnTo>
                <a:lnTo>
                  <a:pt x="721" y="1044"/>
                </a:lnTo>
                <a:lnTo>
                  <a:pt x="720" y="1038"/>
                </a:lnTo>
                <a:close/>
                <a:moveTo>
                  <a:pt x="270" y="672"/>
                </a:moveTo>
                <a:lnTo>
                  <a:pt x="276" y="672"/>
                </a:lnTo>
                <a:lnTo>
                  <a:pt x="270" y="672"/>
                </a:lnTo>
                <a:close/>
                <a:moveTo>
                  <a:pt x="816" y="984"/>
                </a:moveTo>
                <a:lnTo>
                  <a:pt x="822" y="984"/>
                </a:lnTo>
                <a:lnTo>
                  <a:pt x="816" y="984"/>
                </a:lnTo>
                <a:close/>
                <a:moveTo>
                  <a:pt x="714" y="1032"/>
                </a:moveTo>
                <a:lnTo>
                  <a:pt x="714" y="1038"/>
                </a:lnTo>
                <a:lnTo>
                  <a:pt x="715" y="1038"/>
                </a:lnTo>
                <a:lnTo>
                  <a:pt x="714" y="1032"/>
                </a:lnTo>
                <a:close/>
                <a:moveTo>
                  <a:pt x="714" y="1038"/>
                </a:moveTo>
                <a:lnTo>
                  <a:pt x="720" y="1038"/>
                </a:lnTo>
                <a:lnTo>
                  <a:pt x="720" y="1044"/>
                </a:lnTo>
                <a:lnTo>
                  <a:pt x="714" y="1044"/>
                </a:lnTo>
                <a:lnTo>
                  <a:pt x="714" y="1038"/>
                </a:lnTo>
                <a:close/>
                <a:moveTo>
                  <a:pt x="264" y="486"/>
                </a:moveTo>
                <a:lnTo>
                  <a:pt x="264" y="492"/>
                </a:lnTo>
                <a:lnTo>
                  <a:pt x="265" y="492"/>
                </a:lnTo>
                <a:lnTo>
                  <a:pt x="264" y="486"/>
                </a:lnTo>
                <a:close/>
                <a:moveTo>
                  <a:pt x="240" y="480"/>
                </a:moveTo>
                <a:lnTo>
                  <a:pt x="246" y="480"/>
                </a:lnTo>
                <a:lnTo>
                  <a:pt x="240" y="480"/>
                </a:lnTo>
                <a:close/>
                <a:moveTo>
                  <a:pt x="714" y="1044"/>
                </a:moveTo>
                <a:lnTo>
                  <a:pt x="720" y="1044"/>
                </a:lnTo>
                <a:lnTo>
                  <a:pt x="714" y="1044"/>
                </a:lnTo>
                <a:close/>
                <a:moveTo>
                  <a:pt x="840" y="924"/>
                </a:moveTo>
                <a:lnTo>
                  <a:pt x="840" y="930"/>
                </a:lnTo>
                <a:lnTo>
                  <a:pt x="841" y="930"/>
                </a:lnTo>
                <a:lnTo>
                  <a:pt x="840" y="924"/>
                </a:lnTo>
                <a:close/>
                <a:moveTo>
                  <a:pt x="870" y="894"/>
                </a:moveTo>
                <a:lnTo>
                  <a:pt x="876" y="894"/>
                </a:lnTo>
                <a:lnTo>
                  <a:pt x="870" y="894"/>
                </a:lnTo>
                <a:close/>
                <a:moveTo>
                  <a:pt x="120" y="630"/>
                </a:moveTo>
                <a:lnTo>
                  <a:pt x="126" y="630"/>
                </a:lnTo>
                <a:lnTo>
                  <a:pt x="120" y="630"/>
                </a:lnTo>
                <a:close/>
                <a:moveTo>
                  <a:pt x="66" y="726"/>
                </a:moveTo>
                <a:lnTo>
                  <a:pt x="72" y="726"/>
                </a:lnTo>
                <a:lnTo>
                  <a:pt x="66" y="726"/>
                </a:lnTo>
                <a:close/>
                <a:moveTo>
                  <a:pt x="120" y="570"/>
                </a:moveTo>
                <a:lnTo>
                  <a:pt x="120" y="576"/>
                </a:lnTo>
                <a:lnTo>
                  <a:pt x="121" y="576"/>
                </a:lnTo>
                <a:lnTo>
                  <a:pt x="120" y="570"/>
                </a:lnTo>
                <a:close/>
                <a:moveTo>
                  <a:pt x="120" y="666"/>
                </a:moveTo>
                <a:lnTo>
                  <a:pt x="120" y="672"/>
                </a:lnTo>
                <a:lnTo>
                  <a:pt x="121" y="672"/>
                </a:lnTo>
                <a:lnTo>
                  <a:pt x="120" y="666"/>
                </a:lnTo>
                <a:close/>
                <a:moveTo>
                  <a:pt x="132" y="672"/>
                </a:moveTo>
                <a:lnTo>
                  <a:pt x="138" y="672"/>
                </a:lnTo>
                <a:lnTo>
                  <a:pt x="132" y="672"/>
                </a:lnTo>
                <a:close/>
                <a:moveTo>
                  <a:pt x="198" y="732"/>
                </a:moveTo>
                <a:lnTo>
                  <a:pt x="204" y="732"/>
                </a:lnTo>
                <a:lnTo>
                  <a:pt x="198" y="732"/>
                </a:lnTo>
                <a:close/>
                <a:moveTo>
                  <a:pt x="342" y="702"/>
                </a:moveTo>
                <a:lnTo>
                  <a:pt x="342" y="708"/>
                </a:lnTo>
                <a:lnTo>
                  <a:pt x="343" y="708"/>
                </a:lnTo>
                <a:lnTo>
                  <a:pt x="342" y="702"/>
                </a:lnTo>
                <a:close/>
                <a:moveTo>
                  <a:pt x="108" y="678"/>
                </a:moveTo>
                <a:lnTo>
                  <a:pt x="114" y="678"/>
                </a:lnTo>
                <a:lnTo>
                  <a:pt x="108" y="678"/>
                </a:lnTo>
                <a:close/>
                <a:moveTo>
                  <a:pt x="714" y="1044"/>
                </a:moveTo>
                <a:lnTo>
                  <a:pt x="720" y="1044"/>
                </a:lnTo>
                <a:lnTo>
                  <a:pt x="714" y="1044"/>
                </a:lnTo>
                <a:close/>
                <a:moveTo>
                  <a:pt x="648" y="1062"/>
                </a:moveTo>
                <a:lnTo>
                  <a:pt x="654" y="1062"/>
                </a:lnTo>
                <a:lnTo>
                  <a:pt x="648" y="1062"/>
                </a:lnTo>
                <a:close/>
                <a:moveTo>
                  <a:pt x="714" y="1038"/>
                </a:moveTo>
                <a:lnTo>
                  <a:pt x="720" y="1038"/>
                </a:lnTo>
                <a:lnTo>
                  <a:pt x="714" y="1038"/>
                </a:lnTo>
                <a:close/>
                <a:moveTo>
                  <a:pt x="834" y="942"/>
                </a:moveTo>
                <a:lnTo>
                  <a:pt x="834" y="948"/>
                </a:lnTo>
                <a:lnTo>
                  <a:pt x="835" y="948"/>
                </a:lnTo>
                <a:lnTo>
                  <a:pt x="834" y="942"/>
                </a:lnTo>
                <a:close/>
                <a:moveTo>
                  <a:pt x="246" y="486"/>
                </a:moveTo>
                <a:lnTo>
                  <a:pt x="252" y="486"/>
                </a:lnTo>
                <a:lnTo>
                  <a:pt x="246" y="486"/>
                </a:lnTo>
                <a:close/>
                <a:moveTo>
                  <a:pt x="270" y="672"/>
                </a:moveTo>
                <a:lnTo>
                  <a:pt x="270" y="678"/>
                </a:lnTo>
                <a:lnTo>
                  <a:pt x="271" y="678"/>
                </a:lnTo>
                <a:lnTo>
                  <a:pt x="270" y="672"/>
                </a:lnTo>
                <a:close/>
                <a:moveTo>
                  <a:pt x="270" y="672"/>
                </a:moveTo>
                <a:lnTo>
                  <a:pt x="270" y="678"/>
                </a:lnTo>
                <a:lnTo>
                  <a:pt x="271" y="678"/>
                </a:lnTo>
                <a:lnTo>
                  <a:pt x="270" y="672"/>
                </a:lnTo>
                <a:close/>
                <a:moveTo>
                  <a:pt x="294" y="492"/>
                </a:moveTo>
                <a:lnTo>
                  <a:pt x="294" y="498"/>
                </a:lnTo>
                <a:lnTo>
                  <a:pt x="295" y="498"/>
                </a:lnTo>
                <a:lnTo>
                  <a:pt x="294" y="492"/>
                </a:lnTo>
                <a:close/>
                <a:moveTo>
                  <a:pt x="780" y="1068"/>
                </a:moveTo>
                <a:lnTo>
                  <a:pt x="780" y="1074"/>
                </a:lnTo>
                <a:lnTo>
                  <a:pt x="781" y="1074"/>
                </a:lnTo>
                <a:lnTo>
                  <a:pt x="780" y="1068"/>
                </a:lnTo>
                <a:close/>
                <a:moveTo>
                  <a:pt x="264" y="678"/>
                </a:moveTo>
                <a:lnTo>
                  <a:pt x="270" y="678"/>
                </a:lnTo>
                <a:lnTo>
                  <a:pt x="264" y="678"/>
                </a:lnTo>
                <a:close/>
                <a:moveTo>
                  <a:pt x="120" y="570"/>
                </a:moveTo>
                <a:lnTo>
                  <a:pt x="120" y="576"/>
                </a:lnTo>
                <a:lnTo>
                  <a:pt x="121" y="576"/>
                </a:lnTo>
                <a:lnTo>
                  <a:pt x="120" y="570"/>
                </a:lnTo>
                <a:close/>
                <a:moveTo>
                  <a:pt x="156" y="744"/>
                </a:moveTo>
                <a:lnTo>
                  <a:pt x="162" y="744"/>
                </a:lnTo>
                <a:lnTo>
                  <a:pt x="156" y="744"/>
                </a:lnTo>
                <a:close/>
                <a:moveTo>
                  <a:pt x="786" y="1074"/>
                </a:moveTo>
                <a:lnTo>
                  <a:pt x="792" y="1074"/>
                </a:lnTo>
                <a:lnTo>
                  <a:pt x="786" y="1074"/>
                </a:lnTo>
                <a:close/>
                <a:moveTo>
                  <a:pt x="210" y="702"/>
                </a:moveTo>
                <a:lnTo>
                  <a:pt x="216" y="702"/>
                </a:lnTo>
                <a:lnTo>
                  <a:pt x="210" y="702"/>
                </a:lnTo>
                <a:close/>
                <a:moveTo>
                  <a:pt x="156" y="750"/>
                </a:moveTo>
                <a:lnTo>
                  <a:pt x="156" y="756"/>
                </a:lnTo>
                <a:lnTo>
                  <a:pt x="157" y="756"/>
                </a:lnTo>
                <a:lnTo>
                  <a:pt x="156" y="750"/>
                </a:lnTo>
                <a:close/>
                <a:moveTo>
                  <a:pt x="270" y="672"/>
                </a:moveTo>
                <a:lnTo>
                  <a:pt x="270" y="678"/>
                </a:lnTo>
                <a:lnTo>
                  <a:pt x="271" y="678"/>
                </a:lnTo>
                <a:lnTo>
                  <a:pt x="270" y="672"/>
                </a:lnTo>
                <a:close/>
                <a:moveTo>
                  <a:pt x="768" y="1038"/>
                </a:moveTo>
                <a:lnTo>
                  <a:pt x="768" y="1044"/>
                </a:lnTo>
                <a:lnTo>
                  <a:pt x="769" y="1044"/>
                </a:lnTo>
                <a:lnTo>
                  <a:pt x="768" y="1038"/>
                </a:lnTo>
                <a:close/>
                <a:moveTo>
                  <a:pt x="816" y="966"/>
                </a:moveTo>
                <a:lnTo>
                  <a:pt x="822" y="966"/>
                </a:lnTo>
                <a:lnTo>
                  <a:pt x="816" y="966"/>
                </a:lnTo>
                <a:close/>
                <a:moveTo>
                  <a:pt x="180" y="456"/>
                </a:moveTo>
                <a:lnTo>
                  <a:pt x="180" y="462"/>
                </a:lnTo>
                <a:lnTo>
                  <a:pt x="181" y="462"/>
                </a:lnTo>
                <a:lnTo>
                  <a:pt x="180" y="456"/>
                </a:lnTo>
                <a:close/>
                <a:moveTo>
                  <a:pt x="270" y="672"/>
                </a:moveTo>
                <a:lnTo>
                  <a:pt x="276" y="672"/>
                </a:lnTo>
                <a:lnTo>
                  <a:pt x="270" y="672"/>
                </a:lnTo>
                <a:close/>
                <a:moveTo>
                  <a:pt x="366" y="738"/>
                </a:moveTo>
                <a:lnTo>
                  <a:pt x="366" y="744"/>
                </a:lnTo>
                <a:lnTo>
                  <a:pt x="367" y="744"/>
                </a:lnTo>
                <a:lnTo>
                  <a:pt x="366" y="738"/>
                </a:lnTo>
                <a:close/>
                <a:moveTo>
                  <a:pt x="720" y="1038"/>
                </a:moveTo>
                <a:lnTo>
                  <a:pt x="720" y="1044"/>
                </a:lnTo>
                <a:lnTo>
                  <a:pt x="721" y="1044"/>
                </a:lnTo>
                <a:lnTo>
                  <a:pt x="720" y="1038"/>
                </a:lnTo>
                <a:close/>
                <a:moveTo>
                  <a:pt x="342" y="702"/>
                </a:moveTo>
                <a:lnTo>
                  <a:pt x="342" y="708"/>
                </a:lnTo>
                <a:lnTo>
                  <a:pt x="343" y="708"/>
                </a:lnTo>
                <a:lnTo>
                  <a:pt x="342" y="702"/>
                </a:lnTo>
                <a:close/>
                <a:moveTo>
                  <a:pt x="714" y="1044"/>
                </a:moveTo>
                <a:lnTo>
                  <a:pt x="720" y="1044"/>
                </a:lnTo>
                <a:lnTo>
                  <a:pt x="714" y="1044"/>
                </a:lnTo>
                <a:close/>
                <a:moveTo>
                  <a:pt x="882" y="888"/>
                </a:moveTo>
                <a:lnTo>
                  <a:pt x="888" y="888"/>
                </a:lnTo>
                <a:lnTo>
                  <a:pt x="882" y="888"/>
                </a:lnTo>
                <a:close/>
                <a:moveTo>
                  <a:pt x="774" y="1062"/>
                </a:moveTo>
                <a:lnTo>
                  <a:pt x="774" y="1068"/>
                </a:lnTo>
                <a:lnTo>
                  <a:pt x="775" y="1068"/>
                </a:lnTo>
                <a:lnTo>
                  <a:pt x="774" y="1062"/>
                </a:lnTo>
                <a:close/>
                <a:moveTo>
                  <a:pt x="714" y="1038"/>
                </a:moveTo>
                <a:lnTo>
                  <a:pt x="720" y="1038"/>
                </a:lnTo>
                <a:lnTo>
                  <a:pt x="714" y="1038"/>
                </a:lnTo>
                <a:close/>
                <a:moveTo>
                  <a:pt x="822" y="960"/>
                </a:moveTo>
                <a:lnTo>
                  <a:pt x="822" y="966"/>
                </a:lnTo>
                <a:lnTo>
                  <a:pt x="823" y="966"/>
                </a:lnTo>
                <a:lnTo>
                  <a:pt x="822" y="960"/>
                </a:lnTo>
                <a:close/>
                <a:moveTo>
                  <a:pt x="270" y="672"/>
                </a:moveTo>
                <a:lnTo>
                  <a:pt x="276" y="672"/>
                </a:lnTo>
                <a:lnTo>
                  <a:pt x="270" y="672"/>
                </a:lnTo>
                <a:close/>
                <a:moveTo>
                  <a:pt x="714" y="1032"/>
                </a:moveTo>
                <a:lnTo>
                  <a:pt x="714" y="1038"/>
                </a:lnTo>
                <a:lnTo>
                  <a:pt x="715" y="1038"/>
                </a:lnTo>
                <a:lnTo>
                  <a:pt x="714" y="1032"/>
                </a:lnTo>
                <a:close/>
                <a:moveTo>
                  <a:pt x="228" y="480"/>
                </a:moveTo>
                <a:lnTo>
                  <a:pt x="228" y="486"/>
                </a:lnTo>
                <a:lnTo>
                  <a:pt x="229" y="486"/>
                </a:lnTo>
                <a:lnTo>
                  <a:pt x="228" y="480"/>
                </a:lnTo>
                <a:close/>
                <a:moveTo>
                  <a:pt x="270" y="672"/>
                </a:moveTo>
                <a:lnTo>
                  <a:pt x="270" y="678"/>
                </a:lnTo>
                <a:lnTo>
                  <a:pt x="271" y="678"/>
                </a:lnTo>
                <a:lnTo>
                  <a:pt x="270" y="672"/>
                </a:lnTo>
                <a:close/>
                <a:moveTo>
                  <a:pt x="714" y="1032"/>
                </a:moveTo>
                <a:lnTo>
                  <a:pt x="714" y="1038"/>
                </a:lnTo>
                <a:lnTo>
                  <a:pt x="715" y="1038"/>
                </a:lnTo>
                <a:lnTo>
                  <a:pt x="714" y="1032"/>
                </a:lnTo>
                <a:close/>
                <a:moveTo>
                  <a:pt x="654" y="1062"/>
                </a:moveTo>
                <a:lnTo>
                  <a:pt x="654" y="1068"/>
                </a:lnTo>
                <a:lnTo>
                  <a:pt x="655" y="1068"/>
                </a:lnTo>
                <a:lnTo>
                  <a:pt x="654" y="1062"/>
                </a:lnTo>
                <a:close/>
                <a:moveTo>
                  <a:pt x="840" y="930"/>
                </a:moveTo>
                <a:lnTo>
                  <a:pt x="846" y="930"/>
                </a:lnTo>
                <a:lnTo>
                  <a:pt x="840" y="930"/>
                </a:lnTo>
                <a:close/>
                <a:moveTo>
                  <a:pt x="276" y="492"/>
                </a:moveTo>
                <a:lnTo>
                  <a:pt x="282" y="492"/>
                </a:lnTo>
                <a:lnTo>
                  <a:pt x="276" y="492"/>
                </a:lnTo>
                <a:close/>
                <a:moveTo>
                  <a:pt x="648" y="1056"/>
                </a:moveTo>
                <a:lnTo>
                  <a:pt x="654" y="1056"/>
                </a:lnTo>
                <a:lnTo>
                  <a:pt x="654" y="1062"/>
                </a:lnTo>
                <a:lnTo>
                  <a:pt x="648" y="1062"/>
                </a:lnTo>
                <a:lnTo>
                  <a:pt x="648" y="1056"/>
                </a:lnTo>
                <a:close/>
                <a:moveTo>
                  <a:pt x="144" y="594"/>
                </a:moveTo>
                <a:lnTo>
                  <a:pt x="144" y="600"/>
                </a:lnTo>
                <a:lnTo>
                  <a:pt x="145" y="600"/>
                </a:lnTo>
                <a:lnTo>
                  <a:pt x="144" y="594"/>
                </a:lnTo>
                <a:close/>
                <a:moveTo>
                  <a:pt x="648" y="1068"/>
                </a:moveTo>
                <a:lnTo>
                  <a:pt x="654" y="1068"/>
                </a:lnTo>
                <a:lnTo>
                  <a:pt x="648" y="1068"/>
                </a:lnTo>
                <a:close/>
                <a:moveTo>
                  <a:pt x="372" y="744"/>
                </a:moveTo>
                <a:lnTo>
                  <a:pt x="378" y="744"/>
                </a:lnTo>
                <a:lnTo>
                  <a:pt x="372" y="744"/>
                </a:lnTo>
                <a:close/>
                <a:moveTo>
                  <a:pt x="774" y="1080"/>
                </a:moveTo>
                <a:lnTo>
                  <a:pt x="780" y="1080"/>
                </a:lnTo>
                <a:lnTo>
                  <a:pt x="774" y="1080"/>
                </a:lnTo>
                <a:close/>
                <a:moveTo>
                  <a:pt x="786" y="1074"/>
                </a:moveTo>
                <a:lnTo>
                  <a:pt x="786" y="1080"/>
                </a:lnTo>
                <a:lnTo>
                  <a:pt x="787" y="1080"/>
                </a:lnTo>
                <a:lnTo>
                  <a:pt x="786" y="1074"/>
                </a:lnTo>
                <a:close/>
                <a:moveTo>
                  <a:pt x="780" y="1068"/>
                </a:moveTo>
                <a:lnTo>
                  <a:pt x="780" y="1074"/>
                </a:lnTo>
                <a:lnTo>
                  <a:pt x="781" y="1074"/>
                </a:lnTo>
                <a:lnTo>
                  <a:pt x="780" y="1068"/>
                </a:lnTo>
                <a:close/>
                <a:moveTo>
                  <a:pt x="258" y="672"/>
                </a:moveTo>
                <a:lnTo>
                  <a:pt x="258" y="678"/>
                </a:lnTo>
                <a:lnTo>
                  <a:pt x="259" y="678"/>
                </a:lnTo>
                <a:lnTo>
                  <a:pt x="258" y="672"/>
                </a:lnTo>
                <a:close/>
                <a:moveTo>
                  <a:pt x="108" y="666"/>
                </a:moveTo>
                <a:lnTo>
                  <a:pt x="114" y="666"/>
                </a:lnTo>
                <a:lnTo>
                  <a:pt x="108" y="666"/>
                </a:lnTo>
                <a:close/>
                <a:moveTo>
                  <a:pt x="336" y="714"/>
                </a:moveTo>
                <a:lnTo>
                  <a:pt x="342" y="714"/>
                </a:lnTo>
                <a:lnTo>
                  <a:pt x="336" y="714"/>
                </a:lnTo>
                <a:close/>
                <a:moveTo>
                  <a:pt x="366" y="750"/>
                </a:moveTo>
                <a:lnTo>
                  <a:pt x="366" y="756"/>
                </a:lnTo>
                <a:lnTo>
                  <a:pt x="367" y="756"/>
                </a:lnTo>
                <a:lnTo>
                  <a:pt x="366" y="750"/>
                </a:lnTo>
                <a:close/>
                <a:moveTo>
                  <a:pt x="786" y="1068"/>
                </a:moveTo>
                <a:lnTo>
                  <a:pt x="792" y="1068"/>
                </a:lnTo>
                <a:lnTo>
                  <a:pt x="786" y="1068"/>
                </a:lnTo>
                <a:close/>
                <a:moveTo>
                  <a:pt x="648" y="1068"/>
                </a:moveTo>
                <a:lnTo>
                  <a:pt x="654" y="1068"/>
                </a:lnTo>
                <a:lnTo>
                  <a:pt x="648" y="1068"/>
                </a:lnTo>
                <a:close/>
                <a:moveTo>
                  <a:pt x="714" y="1044"/>
                </a:moveTo>
                <a:lnTo>
                  <a:pt x="720" y="1044"/>
                </a:lnTo>
                <a:lnTo>
                  <a:pt x="714" y="1044"/>
                </a:lnTo>
                <a:close/>
                <a:moveTo>
                  <a:pt x="822" y="978"/>
                </a:moveTo>
                <a:lnTo>
                  <a:pt x="828" y="978"/>
                </a:lnTo>
                <a:lnTo>
                  <a:pt x="822" y="978"/>
                </a:lnTo>
                <a:close/>
                <a:moveTo>
                  <a:pt x="354" y="732"/>
                </a:moveTo>
                <a:lnTo>
                  <a:pt x="360" y="732"/>
                </a:lnTo>
                <a:lnTo>
                  <a:pt x="354" y="732"/>
                </a:lnTo>
                <a:close/>
                <a:moveTo>
                  <a:pt x="132" y="672"/>
                </a:moveTo>
                <a:lnTo>
                  <a:pt x="138" y="672"/>
                </a:lnTo>
                <a:lnTo>
                  <a:pt x="132" y="672"/>
                </a:lnTo>
                <a:close/>
                <a:moveTo>
                  <a:pt x="126" y="750"/>
                </a:moveTo>
                <a:lnTo>
                  <a:pt x="132" y="750"/>
                </a:lnTo>
                <a:lnTo>
                  <a:pt x="126" y="750"/>
                </a:lnTo>
                <a:close/>
                <a:moveTo>
                  <a:pt x="150" y="486"/>
                </a:moveTo>
                <a:lnTo>
                  <a:pt x="156" y="486"/>
                </a:lnTo>
                <a:lnTo>
                  <a:pt x="150" y="486"/>
                </a:lnTo>
                <a:close/>
                <a:moveTo>
                  <a:pt x="162" y="702"/>
                </a:moveTo>
                <a:lnTo>
                  <a:pt x="162" y="708"/>
                </a:lnTo>
                <a:lnTo>
                  <a:pt x="163" y="708"/>
                </a:lnTo>
                <a:lnTo>
                  <a:pt x="162" y="702"/>
                </a:lnTo>
                <a:close/>
                <a:moveTo>
                  <a:pt x="132" y="762"/>
                </a:moveTo>
                <a:lnTo>
                  <a:pt x="132" y="768"/>
                </a:lnTo>
                <a:lnTo>
                  <a:pt x="133" y="768"/>
                </a:lnTo>
                <a:lnTo>
                  <a:pt x="132" y="762"/>
                </a:lnTo>
                <a:close/>
                <a:moveTo>
                  <a:pt x="774" y="1068"/>
                </a:moveTo>
                <a:lnTo>
                  <a:pt x="780" y="1068"/>
                </a:lnTo>
                <a:lnTo>
                  <a:pt x="774" y="1068"/>
                </a:lnTo>
                <a:close/>
                <a:moveTo>
                  <a:pt x="714" y="1044"/>
                </a:moveTo>
                <a:lnTo>
                  <a:pt x="720" y="1044"/>
                </a:lnTo>
                <a:lnTo>
                  <a:pt x="714" y="1044"/>
                </a:lnTo>
                <a:close/>
                <a:moveTo>
                  <a:pt x="654" y="1062"/>
                </a:moveTo>
                <a:lnTo>
                  <a:pt x="654" y="1068"/>
                </a:lnTo>
                <a:lnTo>
                  <a:pt x="655" y="1068"/>
                </a:lnTo>
                <a:lnTo>
                  <a:pt x="654" y="1062"/>
                </a:lnTo>
                <a:close/>
                <a:moveTo>
                  <a:pt x="120" y="570"/>
                </a:moveTo>
                <a:lnTo>
                  <a:pt x="120" y="576"/>
                </a:lnTo>
                <a:lnTo>
                  <a:pt x="121" y="576"/>
                </a:lnTo>
                <a:lnTo>
                  <a:pt x="120" y="570"/>
                </a:lnTo>
                <a:close/>
                <a:moveTo>
                  <a:pt x="786" y="1044"/>
                </a:moveTo>
                <a:lnTo>
                  <a:pt x="786" y="1050"/>
                </a:lnTo>
                <a:lnTo>
                  <a:pt x="787" y="1050"/>
                </a:lnTo>
                <a:lnTo>
                  <a:pt x="786" y="1044"/>
                </a:lnTo>
                <a:close/>
                <a:moveTo>
                  <a:pt x="348" y="714"/>
                </a:moveTo>
                <a:lnTo>
                  <a:pt x="354" y="714"/>
                </a:lnTo>
                <a:lnTo>
                  <a:pt x="348" y="714"/>
                </a:lnTo>
                <a:close/>
                <a:moveTo>
                  <a:pt x="648" y="1062"/>
                </a:moveTo>
                <a:lnTo>
                  <a:pt x="654" y="1062"/>
                </a:lnTo>
                <a:lnTo>
                  <a:pt x="648" y="1062"/>
                </a:lnTo>
                <a:close/>
                <a:moveTo>
                  <a:pt x="270" y="672"/>
                </a:moveTo>
                <a:lnTo>
                  <a:pt x="270" y="678"/>
                </a:lnTo>
                <a:lnTo>
                  <a:pt x="271" y="678"/>
                </a:lnTo>
                <a:lnTo>
                  <a:pt x="270" y="672"/>
                </a:lnTo>
                <a:close/>
                <a:moveTo>
                  <a:pt x="654" y="1062"/>
                </a:moveTo>
                <a:lnTo>
                  <a:pt x="654" y="1068"/>
                </a:lnTo>
                <a:lnTo>
                  <a:pt x="655" y="1068"/>
                </a:lnTo>
                <a:lnTo>
                  <a:pt x="654" y="1062"/>
                </a:lnTo>
                <a:close/>
                <a:moveTo>
                  <a:pt x="768" y="1038"/>
                </a:moveTo>
                <a:lnTo>
                  <a:pt x="768" y="1044"/>
                </a:lnTo>
                <a:lnTo>
                  <a:pt x="769" y="1044"/>
                </a:lnTo>
                <a:lnTo>
                  <a:pt x="768" y="1038"/>
                </a:lnTo>
                <a:close/>
                <a:moveTo>
                  <a:pt x="270" y="672"/>
                </a:moveTo>
                <a:lnTo>
                  <a:pt x="276" y="672"/>
                </a:lnTo>
                <a:lnTo>
                  <a:pt x="270" y="672"/>
                </a:lnTo>
                <a:close/>
                <a:moveTo>
                  <a:pt x="852" y="924"/>
                </a:moveTo>
                <a:lnTo>
                  <a:pt x="852" y="930"/>
                </a:lnTo>
                <a:lnTo>
                  <a:pt x="853" y="930"/>
                </a:lnTo>
                <a:lnTo>
                  <a:pt x="852" y="924"/>
                </a:lnTo>
                <a:close/>
                <a:moveTo>
                  <a:pt x="786" y="1074"/>
                </a:moveTo>
                <a:lnTo>
                  <a:pt x="786" y="1080"/>
                </a:lnTo>
                <a:lnTo>
                  <a:pt x="787" y="1080"/>
                </a:lnTo>
                <a:lnTo>
                  <a:pt x="786" y="1074"/>
                </a:lnTo>
                <a:close/>
                <a:moveTo>
                  <a:pt x="360" y="732"/>
                </a:moveTo>
                <a:lnTo>
                  <a:pt x="360" y="738"/>
                </a:lnTo>
                <a:lnTo>
                  <a:pt x="361" y="738"/>
                </a:lnTo>
                <a:lnTo>
                  <a:pt x="360" y="732"/>
                </a:lnTo>
                <a:close/>
                <a:moveTo>
                  <a:pt x="780" y="1080"/>
                </a:moveTo>
                <a:lnTo>
                  <a:pt x="786" y="1080"/>
                </a:lnTo>
                <a:lnTo>
                  <a:pt x="780" y="1080"/>
                </a:lnTo>
                <a:close/>
                <a:moveTo>
                  <a:pt x="834" y="942"/>
                </a:moveTo>
                <a:lnTo>
                  <a:pt x="834" y="948"/>
                </a:lnTo>
                <a:lnTo>
                  <a:pt x="835" y="948"/>
                </a:lnTo>
                <a:lnTo>
                  <a:pt x="834" y="942"/>
                </a:lnTo>
                <a:close/>
                <a:moveTo>
                  <a:pt x="822" y="948"/>
                </a:moveTo>
                <a:lnTo>
                  <a:pt x="822" y="954"/>
                </a:lnTo>
                <a:lnTo>
                  <a:pt x="823" y="954"/>
                </a:lnTo>
                <a:lnTo>
                  <a:pt x="822" y="948"/>
                </a:lnTo>
                <a:close/>
                <a:moveTo>
                  <a:pt x="654" y="1050"/>
                </a:moveTo>
                <a:lnTo>
                  <a:pt x="654" y="1056"/>
                </a:lnTo>
                <a:lnTo>
                  <a:pt x="655" y="1056"/>
                </a:lnTo>
                <a:lnTo>
                  <a:pt x="654" y="1050"/>
                </a:lnTo>
                <a:close/>
                <a:moveTo>
                  <a:pt x="768" y="1050"/>
                </a:moveTo>
                <a:lnTo>
                  <a:pt x="768" y="1056"/>
                </a:lnTo>
                <a:lnTo>
                  <a:pt x="769" y="1056"/>
                </a:lnTo>
                <a:lnTo>
                  <a:pt x="768" y="1050"/>
                </a:lnTo>
                <a:close/>
                <a:moveTo>
                  <a:pt x="714" y="1044"/>
                </a:moveTo>
                <a:lnTo>
                  <a:pt x="720" y="1044"/>
                </a:lnTo>
                <a:lnTo>
                  <a:pt x="714" y="1044"/>
                </a:lnTo>
                <a:close/>
                <a:moveTo>
                  <a:pt x="714" y="1038"/>
                </a:moveTo>
                <a:lnTo>
                  <a:pt x="714" y="1044"/>
                </a:lnTo>
                <a:lnTo>
                  <a:pt x="715" y="1044"/>
                </a:lnTo>
                <a:lnTo>
                  <a:pt x="714" y="1038"/>
                </a:lnTo>
                <a:close/>
                <a:moveTo>
                  <a:pt x="768" y="1038"/>
                </a:moveTo>
                <a:lnTo>
                  <a:pt x="768" y="1044"/>
                </a:lnTo>
                <a:lnTo>
                  <a:pt x="769" y="1044"/>
                </a:lnTo>
                <a:lnTo>
                  <a:pt x="768" y="1038"/>
                </a:lnTo>
                <a:close/>
                <a:moveTo>
                  <a:pt x="252" y="666"/>
                </a:moveTo>
                <a:lnTo>
                  <a:pt x="252" y="672"/>
                </a:lnTo>
                <a:lnTo>
                  <a:pt x="253" y="672"/>
                </a:lnTo>
                <a:lnTo>
                  <a:pt x="252" y="666"/>
                </a:lnTo>
                <a:close/>
                <a:moveTo>
                  <a:pt x="372" y="732"/>
                </a:moveTo>
                <a:lnTo>
                  <a:pt x="372" y="738"/>
                </a:lnTo>
                <a:lnTo>
                  <a:pt x="373" y="738"/>
                </a:lnTo>
                <a:lnTo>
                  <a:pt x="372" y="732"/>
                </a:lnTo>
                <a:close/>
                <a:moveTo>
                  <a:pt x="714" y="1038"/>
                </a:moveTo>
                <a:lnTo>
                  <a:pt x="714" y="1044"/>
                </a:lnTo>
                <a:lnTo>
                  <a:pt x="715" y="1044"/>
                </a:lnTo>
                <a:lnTo>
                  <a:pt x="714" y="1038"/>
                </a:lnTo>
                <a:close/>
                <a:moveTo>
                  <a:pt x="270" y="672"/>
                </a:moveTo>
                <a:lnTo>
                  <a:pt x="276" y="672"/>
                </a:lnTo>
                <a:lnTo>
                  <a:pt x="270" y="672"/>
                </a:lnTo>
                <a:close/>
                <a:moveTo>
                  <a:pt x="126" y="762"/>
                </a:moveTo>
                <a:lnTo>
                  <a:pt x="132" y="762"/>
                </a:lnTo>
                <a:lnTo>
                  <a:pt x="126" y="762"/>
                </a:lnTo>
                <a:close/>
                <a:moveTo>
                  <a:pt x="714" y="1038"/>
                </a:moveTo>
                <a:lnTo>
                  <a:pt x="714" y="1044"/>
                </a:lnTo>
                <a:lnTo>
                  <a:pt x="715" y="1044"/>
                </a:lnTo>
                <a:lnTo>
                  <a:pt x="714" y="1038"/>
                </a:lnTo>
                <a:close/>
                <a:moveTo>
                  <a:pt x="858" y="918"/>
                </a:moveTo>
                <a:lnTo>
                  <a:pt x="858" y="924"/>
                </a:lnTo>
                <a:lnTo>
                  <a:pt x="859" y="924"/>
                </a:lnTo>
                <a:lnTo>
                  <a:pt x="858" y="918"/>
                </a:lnTo>
                <a:close/>
                <a:moveTo>
                  <a:pt x="150" y="750"/>
                </a:moveTo>
                <a:lnTo>
                  <a:pt x="150" y="756"/>
                </a:lnTo>
                <a:lnTo>
                  <a:pt x="151" y="756"/>
                </a:lnTo>
                <a:lnTo>
                  <a:pt x="150" y="750"/>
                </a:lnTo>
                <a:close/>
                <a:moveTo>
                  <a:pt x="840" y="930"/>
                </a:moveTo>
                <a:lnTo>
                  <a:pt x="846" y="930"/>
                </a:lnTo>
                <a:lnTo>
                  <a:pt x="840" y="930"/>
                </a:lnTo>
                <a:close/>
                <a:moveTo>
                  <a:pt x="120" y="564"/>
                </a:moveTo>
                <a:lnTo>
                  <a:pt x="126" y="564"/>
                </a:lnTo>
                <a:lnTo>
                  <a:pt x="120" y="564"/>
                </a:lnTo>
                <a:close/>
                <a:moveTo>
                  <a:pt x="354" y="732"/>
                </a:moveTo>
                <a:lnTo>
                  <a:pt x="360" y="732"/>
                </a:lnTo>
                <a:lnTo>
                  <a:pt x="354" y="732"/>
                </a:lnTo>
                <a:close/>
                <a:moveTo>
                  <a:pt x="768" y="1044"/>
                </a:moveTo>
                <a:lnTo>
                  <a:pt x="768" y="1050"/>
                </a:lnTo>
                <a:lnTo>
                  <a:pt x="769" y="1050"/>
                </a:lnTo>
                <a:lnTo>
                  <a:pt x="768" y="1044"/>
                </a:lnTo>
                <a:close/>
                <a:moveTo>
                  <a:pt x="822" y="954"/>
                </a:moveTo>
                <a:lnTo>
                  <a:pt x="822" y="960"/>
                </a:lnTo>
                <a:lnTo>
                  <a:pt x="823" y="960"/>
                </a:lnTo>
                <a:lnTo>
                  <a:pt x="822" y="954"/>
                </a:lnTo>
                <a:close/>
                <a:moveTo>
                  <a:pt x="270" y="672"/>
                </a:moveTo>
                <a:lnTo>
                  <a:pt x="276" y="672"/>
                </a:lnTo>
                <a:lnTo>
                  <a:pt x="270" y="672"/>
                </a:lnTo>
                <a:close/>
                <a:moveTo>
                  <a:pt x="144" y="750"/>
                </a:moveTo>
                <a:lnTo>
                  <a:pt x="150" y="750"/>
                </a:lnTo>
                <a:lnTo>
                  <a:pt x="144" y="750"/>
                </a:lnTo>
                <a:close/>
                <a:moveTo>
                  <a:pt x="270" y="672"/>
                </a:moveTo>
                <a:lnTo>
                  <a:pt x="270" y="678"/>
                </a:lnTo>
                <a:lnTo>
                  <a:pt x="271" y="678"/>
                </a:lnTo>
                <a:lnTo>
                  <a:pt x="270" y="672"/>
                </a:lnTo>
                <a:close/>
                <a:moveTo>
                  <a:pt x="714" y="1038"/>
                </a:moveTo>
                <a:lnTo>
                  <a:pt x="720" y="1038"/>
                </a:lnTo>
                <a:lnTo>
                  <a:pt x="714" y="1038"/>
                </a:lnTo>
                <a:close/>
                <a:moveTo>
                  <a:pt x="648" y="1068"/>
                </a:moveTo>
                <a:lnTo>
                  <a:pt x="654" y="1068"/>
                </a:lnTo>
                <a:lnTo>
                  <a:pt x="648" y="1068"/>
                </a:lnTo>
                <a:close/>
                <a:moveTo>
                  <a:pt x="270" y="672"/>
                </a:moveTo>
                <a:lnTo>
                  <a:pt x="276" y="672"/>
                </a:lnTo>
                <a:lnTo>
                  <a:pt x="270" y="672"/>
                </a:lnTo>
                <a:close/>
                <a:moveTo>
                  <a:pt x="714" y="1038"/>
                </a:moveTo>
                <a:lnTo>
                  <a:pt x="714" y="1044"/>
                </a:lnTo>
                <a:lnTo>
                  <a:pt x="715" y="1044"/>
                </a:lnTo>
                <a:lnTo>
                  <a:pt x="714" y="1038"/>
                </a:lnTo>
                <a:close/>
                <a:moveTo>
                  <a:pt x="864" y="900"/>
                </a:moveTo>
                <a:lnTo>
                  <a:pt x="864" y="906"/>
                </a:lnTo>
                <a:lnTo>
                  <a:pt x="865" y="906"/>
                </a:lnTo>
                <a:lnTo>
                  <a:pt x="864" y="900"/>
                </a:lnTo>
                <a:close/>
                <a:moveTo>
                  <a:pt x="828" y="948"/>
                </a:moveTo>
                <a:lnTo>
                  <a:pt x="834" y="948"/>
                </a:lnTo>
                <a:lnTo>
                  <a:pt x="828" y="948"/>
                </a:lnTo>
                <a:close/>
                <a:moveTo>
                  <a:pt x="126" y="606"/>
                </a:moveTo>
                <a:lnTo>
                  <a:pt x="132" y="606"/>
                </a:lnTo>
                <a:lnTo>
                  <a:pt x="126" y="606"/>
                </a:lnTo>
                <a:close/>
                <a:moveTo>
                  <a:pt x="210" y="702"/>
                </a:moveTo>
                <a:lnTo>
                  <a:pt x="210" y="708"/>
                </a:lnTo>
                <a:lnTo>
                  <a:pt x="211" y="708"/>
                </a:lnTo>
                <a:lnTo>
                  <a:pt x="210" y="702"/>
                </a:lnTo>
                <a:close/>
                <a:moveTo>
                  <a:pt x="708" y="1038"/>
                </a:moveTo>
                <a:lnTo>
                  <a:pt x="708" y="1044"/>
                </a:lnTo>
                <a:lnTo>
                  <a:pt x="709" y="1044"/>
                </a:lnTo>
                <a:lnTo>
                  <a:pt x="708" y="1038"/>
                </a:lnTo>
                <a:close/>
                <a:moveTo>
                  <a:pt x="234" y="684"/>
                </a:moveTo>
                <a:lnTo>
                  <a:pt x="234" y="690"/>
                </a:lnTo>
                <a:lnTo>
                  <a:pt x="235" y="690"/>
                </a:lnTo>
                <a:lnTo>
                  <a:pt x="234" y="684"/>
                </a:lnTo>
                <a:close/>
                <a:moveTo>
                  <a:pt x="228" y="690"/>
                </a:moveTo>
                <a:lnTo>
                  <a:pt x="228" y="696"/>
                </a:lnTo>
                <a:lnTo>
                  <a:pt x="229" y="696"/>
                </a:lnTo>
                <a:lnTo>
                  <a:pt x="228" y="690"/>
                </a:lnTo>
                <a:close/>
                <a:moveTo>
                  <a:pt x="234" y="660"/>
                </a:moveTo>
                <a:lnTo>
                  <a:pt x="240" y="660"/>
                </a:lnTo>
                <a:lnTo>
                  <a:pt x="234" y="660"/>
                </a:lnTo>
                <a:close/>
                <a:moveTo>
                  <a:pt x="762" y="912"/>
                </a:moveTo>
                <a:lnTo>
                  <a:pt x="768" y="912"/>
                </a:lnTo>
                <a:lnTo>
                  <a:pt x="762" y="912"/>
                </a:lnTo>
                <a:close/>
                <a:moveTo>
                  <a:pt x="360" y="750"/>
                </a:moveTo>
                <a:lnTo>
                  <a:pt x="366" y="750"/>
                </a:lnTo>
                <a:lnTo>
                  <a:pt x="360" y="750"/>
                </a:lnTo>
                <a:close/>
                <a:moveTo>
                  <a:pt x="366" y="726"/>
                </a:moveTo>
                <a:lnTo>
                  <a:pt x="372" y="726"/>
                </a:lnTo>
                <a:lnTo>
                  <a:pt x="366" y="726"/>
                </a:lnTo>
                <a:close/>
                <a:moveTo>
                  <a:pt x="198" y="708"/>
                </a:moveTo>
                <a:lnTo>
                  <a:pt x="198" y="714"/>
                </a:lnTo>
                <a:lnTo>
                  <a:pt x="199" y="714"/>
                </a:lnTo>
                <a:lnTo>
                  <a:pt x="198" y="708"/>
                </a:lnTo>
                <a:close/>
                <a:moveTo>
                  <a:pt x="714" y="1038"/>
                </a:moveTo>
                <a:lnTo>
                  <a:pt x="714" y="1044"/>
                </a:lnTo>
                <a:lnTo>
                  <a:pt x="715" y="1044"/>
                </a:lnTo>
                <a:lnTo>
                  <a:pt x="714" y="1038"/>
                </a:lnTo>
                <a:close/>
                <a:moveTo>
                  <a:pt x="876" y="894"/>
                </a:moveTo>
                <a:lnTo>
                  <a:pt x="882" y="894"/>
                </a:lnTo>
                <a:lnTo>
                  <a:pt x="876" y="894"/>
                </a:lnTo>
                <a:close/>
                <a:moveTo>
                  <a:pt x="246" y="678"/>
                </a:moveTo>
                <a:lnTo>
                  <a:pt x="246" y="684"/>
                </a:lnTo>
                <a:lnTo>
                  <a:pt x="247" y="684"/>
                </a:lnTo>
                <a:lnTo>
                  <a:pt x="246" y="678"/>
                </a:lnTo>
                <a:close/>
                <a:moveTo>
                  <a:pt x="780" y="1068"/>
                </a:moveTo>
                <a:lnTo>
                  <a:pt x="780" y="1074"/>
                </a:lnTo>
                <a:lnTo>
                  <a:pt x="781" y="1074"/>
                </a:lnTo>
                <a:lnTo>
                  <a:pt x="780" y="1068"/>
                </a:lnTo>
                <a:close/>
                <a:moveTo>
                  <a:pt x="444" y="960"/>
                </a:moveTo>
                <a:lnTo>
                  <a:pt x="450" y="960"/>
                </a:lnTo>
                <a:lnTo>
                  <a:pt x="444" y="960"/>
                </a:lnTo>
                <a:close/>
                <a:moveTo>
                  <a:pt x="816" y="990"/>
                </a:moveTo>
                <a:lnTo>
                  <a:pt x="822" y="990"/>
                </a:lnTo>
                <a:lnTo>
                  <a:pt x="816" y="990"/>
                </a:lnTo>
                <a:close/>
                <a:moveTo>
                  <a:pt x="654" y="1050"/>
                </a:moveTo>
                <a:lnTo>
                  <a:pt x="660" y="1050"/>
                </a:lnTo>
                <a:lnTo>
                  <a:pt x="654" y="1050"/>
                </a:lnTo>
                <a:close/>
                <a:moveTo>
                  <a:pt x="648" y="1062"/>
                </a:moveTo>
                <a:lnTo>
                  <a:pt x="654" y="1062"/>
                </a:lnTo>
                <a:lnTo>
                  <a:pt x="648" y="1062"/>
                </a:lnTo>
                <a:close/>
                <a:moveTo>
                  <a:pt x="768" y="1044"/>
                </a:moveTo>
                <a:lnTo>
                  <a:pt x="768" y="1050"/>
                </a:lnTo>
                <a:lnTo>
                  <a:pt x="769" y="1050"/>
                </a:lnTo>
                <a:lnTo>
                  <a:pt x="768" y="1044"/>
                </a:lnTo>
                <a:close/>
                <a:moveTo>
                  <a:pt x="354" y="732"/>
                </a:moveTo>
                <a:lnTo>
                  <a:pt x="360" y="732"/>
                </a:lnTo>
                <a:lnTo>
                  <a:pt x="354" y="732"/>
                </a:lnTo>
                <a:close/>
                <a:moveTo>
                  <a:pt x="714" y="1038"/>
                </a:moveTo>
                <a:lnTo>
                  <a:pt x="714" y="1044"/>
                </a:lnTo>
                <a:lnTo>
                  <a:pt x="715" y="1044"/>
                </a:lnTo>
                <a:lnTo>
                  <a:pt x="714" y="1038"/>
                </a:lnTo>
                <a:close/>
                <a:moveTo>
                  <a:pt x="342" y="714"/>
                </a:moveTo>
                <a:lnTo>
                  <a:pt x="342" y="720"/>
                </a:lnTo>
                <a:lnTo>
                  <a:pt x="343" y="720"/>
                </a:lnTo>
                <a:lnTo>
                  <a:pt x="342" y="714"/>
                </a:lnTo>
                <a:close/>
                <a:moveTo>
                  <a:pt x="354" y="720"/>
                </a:moveTo>
                <a:lnTo>
                  <a:pt x="354" y="726"/>
                </a:lnTo>
                <a:lnTo>
                  <a:pt x="355" y="726"/>
                </a:lnTo>
                <a:lnTo>
                  <a:pt x="354" y="720"/>
                </a:lnTo>
                <a:close/>
                <a:moveTo>
                  <a:pt x="228" y="690"/>
                </a:moveTo>
                <a:lnTo>
                  <a:pt x="228" y="696"/>
                </a:lnTo>
                <a:lnTo>
                  <a:pt x="229" y="696"/>
                </a:lnTo>
                <a:lnTo>
                  <a:pt x="228" y="690"/>
                </a:lnTo>
                <a:close/>
                <a:moveTo>
                  <a:pt x="342" y="714"/>
                </a:moveTo>
                <a:lnTo>
                  <a:pt x="342" y="720"/>
                </a:lnTo>
                <a:lnTo>
                  <a:pt x="343" y="720"/>
                </a:lnTo>
                <a:lnTo>
                  <a:pt x="342" y="714"/>
                </a:lnTo>
                <a:close/>
                <a:moveTo>
                  <a:pt x="126" y="600"/>
                </a:moveTo>
                <a:lnTo>
                  <a:pt x="126" y="606"/>
                </a:lnTo>
                <a:lnTo>
                  <a:pt x="127" y="606"/>
                </a:lnTo>
                <a:lnTo>
                  <a:pt x="126" y="600"/>
                </a:lnTo>
                <a:close/>
                <a:moveTo>
                  <a:pt x="270" y="672"/>
                </a:moveTo>
                <a:lnTo>
                  <a:pt x="276" y="672"/>
                </a:lnTo>
                <a:lnTo>
                  <a:pt x="270" y="672"/>
                </a:lnTo>
                <a:close/>
                <a:moveTo>
                  <a:pt x="360" y="732"/>
                </a:moveTo>
                <a:lnTo>
                  <a:pt x="360" y="738"/>
                </a:lnTo>
                <a:lnTo>
                  <a:pt x="361" y="738"/>
                </a:lnTo>
                <a:lnTo>
                  <a:pt x="360" y="732"/>
                </a:lnTo>
                <a:close/>
                <a:moveTo>
                  <a:pt x="720" y="1032"/>
                </a:moveTo>
                <a:lnTo>
                  <a:pt x="720" y="1038"/>
                </a:lnTo>
                <a:lnTo>
                  <a:pt x="721" y="1038"/>
                </a:lnTo>
                <a:lnTo>
                  <a:pt x="720" y="1032"/>
                </a:lnTo>
                <a:close/>
                <a:moveTo>
                  <a:pt x="336" y="714"/>
                </a:moveTo>
                <a:lnTo>
                  <a:pt x="342" y="714"/>
                </a:lnTo>
                <a:lnTo>
                  <a:pt x="336" y="714"/>
                </a:lnTo>
                <a:close/>
                <a:moveTo>
                  <a:pt x="786" y="1068"/>
                </a:moveTo>
                <a:lnTo>
                  <a:pt x="792" y="1068"/>
                </a:lnTo>
                <a:lnTo>
                  <a:pt x="786" y="1068"/>
                </a:lnTo>
                <a:close/>
                <a:moveTo>
                  <a:pt x="768" y="1038"/>
                </a:moveTo>
                <a:lnTo>
                  <a:pt x="768" y="1044"/>
                </a:lnTo>
                <a:lnTo>
                  <a:pt x="769" y="1044"/>
                </a:lnTo>
                <a:lnTo>
                  <a:pt x="768" y="1038"/>
                </a:lnTo>
                <a:close/>
                <a:moveTo>
                  <a:pt x="132" y="672"/>
                </a:moveTo>
                <a:lnTo>
                  <a:pt x="138" y="672"/>
                </a:lnTo>
                <a:lnTo>
                  <a:pt x="132" y="672"/>
                </a:lnTo>
                <a:close/>
                <a:moveTo>
                  <a:pt x="366" y="738"/>
                </a:moveTo>
                <a:lnTo>
                  <a:pt x="366" y="744"/>
                </a:lnTo>
                <a:lnTo>
                  <a:pt x="367" y="744"/>
                </a:lnTo>
                <a:lnTo>
                  <a:pt x="366" y="738"/>
                </a:lnTo>
                <a:close/>
                <a:moveTo>
                  <a:pt x="822" y="978"/>
                </a:moveTo>
                <a:lnTo>
                  <a:pt x="828" y="978"/>
                </a:lnTo>
                <a:lnTo>
                  <a:pt x="822" y="978"/>
                </a:lnTo>
                <a:close/>
                <a:moveTo>
                  <a:pt x="270" y="672"/>
                </a:moveTo>
                <a:lnTo>
                  <a:pt x="276" y="672"/>
                </a:lnTo>
                <a:lnTo>
                  <a:pt x="270" y="672"/>
                </a:lnTo>
                <a:close/>
                <a:moveTo>
                  <a:pt x="120" y="570"/>
                </a:moveTo>
                <a:lnTo>
                  <a:pt x="120" y="576"/>
                </a:lnTo>
                <a:lnTo>
                  <a:pt x="121" y="576"/>
                </a:lnTo>
                <a:lnTo>
                  <a:pt x="120" y="570"/>
                </a:lnTo>
                <a:close/>
                <a:moveTo>
                  <a:pt x="714" y="1044"/>
                </a:moveTo>
                <a:lnTo>
                  <a:pt x="720" y="1044"/>
                </a:lnTo>
                <a:lnTo>
                  <a:pt x="714" y="1044"/>
                </a:lnTo>
                <a:close/>
                <a:moveTo>
                  <a:pt x="198" y="732"/>
                </a:moveTo>
                <a:lnTo>
                  <a:pt x="198" y="738"/>
                </a:lnTo>
                <a:lnTo>
                  <a:pt x="199" y="738"/>
                </a:lnTo>
                <a:lnTo>
                  <a:pt x="198" y="732"/>
                </a:lnTo>
                <a:close/>
                <a:moveTo>
                  <a:pt x="270" y="672"/>
                </a:moveTo>
                <a:lnTo>
                  <a:pt x="276" y="672"/>
                </a:lnTo>
                <a:lnTo>
                  <a:pt x="270" y="672"/>
                </a:lnTo>
                <a:close/>
                <a:moveTo>
                  <a:pt x="714" y="1032"/>
                </a:moveTo>
                <a:lnTo>
                  <a:pt x="714" y="1038"/>
                </a:lnTo>
                <a:lnTo>
                  <a:pt x="715" y="1038"/>
                </a:lnTo>
                <a:lnTo>
                  <a:pt x="714" y="1032"/>
                </a:lnTo>
                <a:close/>
                <a:moveTo>
                  <a:pt x="444" y="840"/>
                </a:moveTo>
                <a:lnTo>
                  <a:pt x="450" y="840"/>
                </a:lnTo>
                <a:lnTo>
                  <a:pt x="444" y="840"/>
                </a:lnTo>
                <a:close/>
                <a:moveTo>
                  <a:pt x="660" y="1044"/>
                </a:moveTo>
                <a:lnTo>
                  <a:pt x="666" y="1044"/>
                </a:lnTo>
                <a:lnTo>
                  <a:pt x="660" y="1044"/>
                </a:lnTo>
                <a:close/>
                <a:moveTo>
                  <a:pt x="270" y="672"/>
                </a:moveTo>
                <a:lnTo>
                  <a:pt x="270" y="678"/>
                </a:lnTo>
                <a:lnTo>
                  <a:pt x="271" y="678"/>
                </a:lnTo>
                <a:lnTo>
                  <a:pt x="270" y="672"/>
                </a:lnTo>
                <a:close/>
                <a:moveTo>
                  <a:pt x="648" y="1056"/>
                </a:moveTo>
                <a:lnTo>
                  <a:pt x="654" y="1056"/>
                </a:lnTo>
                <a:lnTo>
                  <a:pt x="648" y="1056"/>
                </a:lnTo>
                <a:close/>
                <a:moveTo>
                  <a:pt x="366" y="762"/>
                </a:moveTo>
                <a:lnTo>
                  <a:pt x="372" y="762"/>
                </a:lnTo>
                <a:lnTo>
                  <a:pt x="366" y="762"/>
                </a:lnTo>
                <a:close/>
                <a:moveTo>
                  <a:pt x="336" y="714"/>
                </a:moveTo>
                <a:lnTo>
                  <a:pt x="342" y="714"/>
                </a:lnTo>
                <a:lnTo>
                  <a:pt x="336" y="714"/>
                </a:lnTo>
                <a:close/>
                <a:moveTo>
                  <a:pt x="132" y="750"/>
                </a:moveTo>
                <a:lnTo>
                  <a:pt x="132" y="756"/>
                </a:lnTo>
                <a:lnTo>
                  <a:pt x="133" y="756"/>
                </a:lnTo>
                <a:lnTo>
                  <a:pt x="132" y="750"/>
                </a:lnTo>
                <a:close/>
                <a:moveTo>
                  <a:pt x="822" y="954"/>
                </a:moveTo>
                <a:lnTo>
                  <a:pt x="822" y="960"/>
                </a:lnTo>
                <a:lnTo>
                  <a:pt x="823" y="960"/>
                </a:lnTo>
                <a:lnTo>
                  <a:pt x="822" y="954"/>
                </a:lnTo>
                <a:close/>
                <a:moveTo>
                  <a:pt x="252" y="666"/>
                </a:moveTo>
                <a:lnTo>
                  <a:pt x="252" y="672"/>
                </a:lnTo>
                <a:lnTo>
                  <a:pt x="253" y="672"/>
                </a:lnTo>
                <a:lnTo>
                  <a:pt x="252" y="666"/>
                </a:lnTo>
                <a:close/>
                <a:moveTo>
                  <a:pt x="648" y="1062"/>
                </a:moveTo>
                <a:lnTo>
                  <a:pt x="654" y="1062"/>
                </a:lnTo>
                <a:lnTo>
                  <a:pt x="648" y="1062"/>
                </a:lnTo>
                <a:close/>
                <a:moveTo>
                  <a:pt x="450" y="840"/>
                </a:moveTo>
                <a:lnTo>
                  <a:pt x="450" y="846"/>
                </a:lnTo>
                <a:lnTo>
                  <a:pt x="451" y="846"/>
                </a:lnTo>
                <a:lnTo>
                  <a:pt x="450" y="840"/>
                </a:lnTo>
                <a:close/>
                <a:moveTo>
                  <a:pt x="228" y="690"/>
                </a:moveTo>
                <a:lnTo>
                  <a:pt x="228" y="696"/>
                </a:lnTo>
                <a:lnTo>
                  <a:pt x="229" y="696"/>
                </a:lnTo>
                <a:lnTo>
                  <a:pt x="228" y="690"/>
                </a:lnTo>
                <a:close/>
                <a:moveTo>
                  <a:pt x="714" y="1044"/>
                </a:moveTo>
                <a:lnTo>
                  <a:pt x="720" y="1044"/>
                </a:lnTo>
                <a:lnTo>
                  <a:pt x="714" y="1044"/>
                </a:lnTo>
                <a:close/>
                <a:moveTo>
                  <a:pt x="114" y="606"/>
                </a:moveTo>
                <a:lnTo>
                  <a:pt x="120" y="606"/>
                </a:lnTo>
                <a:lnTo>
                  <a:pt x="114" y="606"/>
                </a:lnTo>
                <a:close/>
                <a:moveTo>
                  <a:pt x="270" y="672"/>
                </a:moveTo>
                <a:lnTo>
                  <a:pt x="270" y="678"/>
                </a:lnTo>
                <a:lnTo>
                  <a:pt x="271" y="678"/>
                </a:lnTo>
                <a:lnTo>
                  <a:pt x="270" y="672"/>
                </a:lnTo>
                <a:close/>
                <a:moveTo>
                  <a:pt x="714" y="1044"/>
                </a:moveTo>
                <a:lnTo>
                  <a:pt x="720" y="1044"/>
                </a:lnTo>
                <a:lnTo>
                  <a:pt x="714" y="1044"/>
                </a:lnTo>
                <a:close/>
                <a:moveTo>
                  <a:pt x="648" y="1056"/>
                </a:moveTo>
                <a:lnTo>
                  <a:pt x="654" y="1056"/>
                </a:lnTo>
                <a:lnTo>
                  <a:pt x="648" y="1056"/>
                </a:lnTo>
                <a:close/>
                <a:moveTo>
                  <a:pt x="648" y="1062"/>
                </a:moveTo>
                <a:lnTo>
                  <a:pt x="654" y="1062"/>
                </a:lnTo>
                <a:lnTo>
                  <a:pt x="648" y="1062"/>
                </a:lnTo>
                <a:close/>
                <a:moveTo>
                  <a:pt x="654" y="1050"/>
                </a:moveTo>
                <a:lnTo>
                  <a:pt x="654" y="1056"/>
                </a:lnTo>
                <a:lnTo>
                  <a:pt x="655" y="1056"/>
                </a:lnTo>
                <a:lnTo>
                  <a:pt x="654" y="1050"/>
                </a:lnTo>
                <a:close/>
                <a:moveTo>
                  <a:pt x="120" y="630"/>
                </a:moveTo>
                <a:lnTo>
                  <a:pt x="126" y="630"/>
                </a:lnTo>
                <a:lnTo>
                  <a:pt x="120" y="630"/>
                </a:lnTo>
                <a:close/>
                <a:moveTo>
                  <a:pt x="378" y="744"/>
                </a:moveTo>
                <a:lnTo>
                  <a:pt x="378" y="750"/>
                </a:lnTo>
                <a:lnTo>
                  <a:pt x="379" y="750"/>
                </a:lnTo>
                <a:lnTo>
                  <a:pt x="378" y="744"/>
                </a:lnTo>
                <a:close/>
                <a:moveTo>
                  <a:pt x="762" y="1038"/>
                </a:moveTo>
                <a:lnTo>
                  <a:pt x="768" y="1038"/>
                </a:lnTo>
                <a:lnTo>
                  <a:pt x="762" y="1038"/>
                </a:lnTo>
                <a:close/>
                <a:moveTo>
                  <a:pt x="882" y="888"/>
                </a:moveTo>
                <a:lnTo>
                  <a:pt x="882" y="894"/>
                </a:lnTo>
                <a:lnTo>
                  <a:pt x="883" y="894"/>
                </a:lnTo>
                <a:lnTo>
                  <a:pt x="882" y="888"/>
                </a:lnTo>
                <a:close/>
                <a:moveTo>
                  <a:pt x="348" y="708"/>
                </a:moveTo>
                <a:lnTo>
                  <a:pt x="348" y="714"/>
                </a:lnTo>
                <a:lnTo>
                  <a:pt x="349" y="714"/>
                </a:lnTo>
                <a:lnTo>
                  <a:pt x="348" y="708"/>
                </a:lnTo>
                <a:close/>
                <a:moveTo>
                  <a:pt x="648" y="1062"/>
                </a:moveTo>
                <a:lnTo>
                  <a:pt x="654" y="1062"/>
                </a:lnTo>
                <a:lnTo>
                  <a:pt x="648" y="1062"/>
                </a:lnTo>
                <a:close/>
                <a:moveTo>
                  <a:pt x="822" y="978"/>
                </a:moveTo>
                <a:lnTo>
                  <a:pt x="828" y="978"/>
                </a:lnTo>
                <a:lnTo>
                  <a:pt x="822" y="978"/>
                </a:lnTo>
                <a:close/>
                <a:moveTo>
                  <a:pt x="774" y="1062"/>
                </a:moveTo>
                <a:lnTo>
                  <a:pt x="774" y="1068"/>
                </a:lnTo>
                <a:lnTo>
                  <a:pt x="775" y="1068"/>
                </a:lnTo>
                <a:lnTo>
                  <a:pt x="774" y="1062"/>
                </a:lnTo>
                <a:close/>
                <a:moveTo>
                  <a:pt x="768" y="1038"/>
                </a:moveTo>
                <a:lnTo>
                  <a:pt x="768" y="1044"/>
                </a:lnTo>
                <a:lnTo>
                  <a:pt x="769" y="1044"/>
                </a:lnTo>
                <a:lnTo>
                  <a:pt x="768" y="1038"/>
                </a:lnTo>
                <a:close/>
                <a:moveTo>
                  <a:pt x="774" y="1062"/>
                </a:moveTo>
                <a:lnTo>
                  <a:pt x="774" y="1068"/>
                </a:lnTo>
                <a:lnTo>
                  <a:pt x="775" y="1068"/>
                </a:lnTo>
                <a:lnTo>
                  <a:pt x="774" y="1062"/>
                </a:lnTo>
                <a:close/>
                <a:moveTo>
                  <a:pt x="204" y="468"/>
                </a:moveTo>
                <a:lnTo>
                  <a:pt x="210" y="468"/>
                </a:lnTo>
                <a:lnTo>
                  <a:pt x="204" y="468"/>
                </a:lnTo>
                <a:close/>
                <a:moveTo>
                  <a:pt x="714" y="1044"/>
                </a:moveTo>
                <a:lnTo>
                  <a:pt x="720" y="1044"/>
                </a:lnTo>
                <a:lnTo>
                  <a:pt x="714" y="1044"/>
                </a:lnTo>
                <a:close/>
                <a:moveTo>
                  <a:pt x="774" y="1068"/>
                </a:moveTo>
                <a:lnTo>
                  <a:pt x="780" y="1068"/>
                </a:lnTo>
                <a:lnTo>
                  <a:pt x="774" y="1068"/>
                </a:lnTo>
                <a:close/>
                <a:moveTo>
                  <a:pt x="786" y="1056"/>
                </a:moveTo>
                <a:lnTo>
                  <a:pt x="786" y="1062"/>
                </a:lnTo>
                <a:lnTo>
                  <a:pt x="787" y="1062"/>
                </a:lnTo>
                <a:lnTo>
                  <a:pt x="786" y="1056"/>
                </a:lnTo>
                <a:close/>
                <a:moveTo>
                  <a:pt x="714" y="1044"/>
                </a:moveTo>
                <a:lnTo>
                  <a:pt x="720" y="1044"/>
                </a:lnTo>
                <a:lnTo>
                  <a:pt x="714" y="1044"/>
                </a:lnTo>
                <a:close/>
                <a:moveTo>
                  <a:pt x="882" y="888"/>
                </a:moveTo>
                <a:lnTo>
                  <a:pt x="888" y="888"/>
                </a:lnTo>
                <a:lnTo>
                  <a:pt x="882" y="888"/>
                </a:lnTo>
                <a:close/>
                <a:moveTo>
                  <a:pt x="774" y="1062"/>
                </a:moveTo>
                <a:lnTo>
                  <a:pt x="774" y="1068"/>
                </a:lnTo>
                <a:lnTo>
                  <a:pt x="775" y="1068"/>
                </a:lnTo>
                <a:lnTo>
                  <a:pt x="774" y="1062"/>
                </a:lnTo>
                <a:close/>
                <a:moveTo>
                  <a:pt x="714" y="1044"/>
                </a:moveTo>
                <a:lnTo>
                  <a:pt x="720" y="1044"/>
                </a:lnTo>
                <a:lnTo>
                  <a:pt x="714" y="1044"/>
                </a:lnTo>
                <a:close/>
                <a:moveTo>
                  <a:pt x="132" y="618"/>
                </a:moveTo>
                <a:lnTo>
                  <a:pt x="132" y="624"/>
                </a:lnTo>
                <a:lnTo>
                  <a:pt x="133" y="624"/>
                </a:lnTo>
                <a:lnTo>
                  <a:pt x="132" y="618"/>
                </a:lnTo>
                <a:close/>
                <a:moveTo>
                  <a:pt x="654" y="1050"/>
                </a:moveTo>
                <a:lnTo>
                  <a:pt x="654" y="1056"/>
                </a:lnTo>
                <a:lnTo>
                  <a:pt x="655" y="1056"/>
                </a:lnTo>
                <a:lnTo>
                  <a:pt x="654" y="1050"/>
                </a:lnTo>
                <a:close/>
                <a:moveTo>
                  <a:pt x="132" y="750"/>
                </a:moveTo>
                <a:lnTo>
                  <a:pt x="132" y="756"/>
                </a:lnTo>
                <a:lnTo>
                  <a:pt x="133" y="756"/>
                </a:lnTo>
                <a:lnTo>
                  <a:pt x="132" y="750"/>
                </a:lnTo>
                <a:close/>
                <a:moveTo>
                  <a:pt x="450" y="840"/>
                </a:moveTo>
                <a:lnTo>
                  <a:pt x="450" y="846"/>
                </a:lnTo>
                <a:lnTo>
                  <a:pt x="451" y="846"/>
                </a:lnTo>
                <a:lnTo>
                  <a:pt x="450" y="840"/>
                </a:lnTo>
                <a:close/>
                <a:moveTo>
                  <a:pt x="366" y="756"/>
                </a:moveTo>
                <a:lnTo>
                  <a:pt x="366" y="762"/>
                </a:lnTo>
                <a:lnTo>
                  <a:pt x="367" y="762"/>
                </a:lnTo>
                <a:lnTo>
                  <a:pt x="366" y="756"/>
                </a:lnTo>
                <a:close/>
                <a:moveTo>
                  <a:pt x="648" y="1068"/>
                </a:moveTo>
                <a:lnTo>
                  <a:pt x="654" y="1068"/>
                </a:lnTo>
                <a:lnTo>
                  <a:pt x="648" y="1068"/>
                </a:lnTo>
                <a:close/>
                <a:moveTo>
                  <a:pt x="834" y="936"/>
                </a:moveTo>
                <a:lnTo>
                  <a:pt x="834" y="942"/>
                </a:lnTo>
                <a:lnTo>
                  <a:pt x="835" y="942"/>
                </a:lnTo>
                <a:lnTo>
                  <a:pt x="834" y="936"/>
                </a:lnTo>
                <a:close/>
                <a:moveTo>
                  <a:pt x="768" y="1050"/>
                </a:moveTo>
                <a:lnTo>
                  <a:pt x="768" y="1056"/>
                </a:lnTo>
                <a:lnTo>
                  <a:pt x="769" y="1056"/>
                </a:lnTo>
                <a:lnTo>
                  <a:pt x="768" y="1050"/>
                </a:lnTo>
                <a:close/>
                <a:moveTo>
                  <a:pt x="372" y="744"/>
                </a:moveTo>
                <a:lnTo>
                  <a:pt x="372" y="750"/>
                </a:lnTo>
                <a:lnTo>
                  <a:pt x="373" y="750"/>
                </a:lnTo>
                <a:lnTo>
                  <a:pt x="372" y="744"/>
                </a:lnTo>
                <a:close/>
                <a:moveTo>
                  <a:pt x="270" y="672"/>
                </a:moveTo>
                <a:lnTo>
                  <a:pt x="276" y="672"/>
                </a:lnTo>
                <a:lnTo>
                  <a:pt x="270" y="672"/>
                </a:lnTo>
                <a:close/>
                <a:moveTo>
                  <a:pt x="654" y="1050"/>
                </a:moveTo>
                <a:lnTo>
                  <a:pt x="654" y="1056"/>
                </a:lnTo>
                <a:lnTo>
                  <a:pt x="655" y="1056"/>
                </a:lnTo>
                <a:lnTo>
                  <a:pt x="654" y="1050"/>
                </a:lnTo>
                <a:close/>
                <a:moveTo>
                  <a:pt x="768" y="1050"/>
                </a:moveTo>
                <a:lnTo>
                  <a:pt x="768" y="1056"/>
                </a:lnTo>
                <a:lnTo>
                  <a:pt x="769" y="1056"/>
                </a:lnTo>
                <a:lnTo>
                  <a:pt x="768" y="1050"/>
                </a:lnTo>
                <a:close/>
                <a:moveTo>
                  <a:pt x="96" y="774"/>
                </a:moveTo>
                <a:lnTo>
                  <a:pt x="96" y="780"/>
                </a:lnTo>
                <a:lnTo>
                  <a:pt x="97" y="780"/>
                </a:lnTo>
                <a:lnTo>
                  <a:pt x="96" y="774"/>
                </a:lnTo>
                <a:close/>
                <a:moveTo>
                  <a:pt x="714" y="1044"/>
                </a:moveTo>
                <a:lnTo>
                  <a:pt x="720" y="1044"/>
                </a:lnTo>
                <a:lnTo>
                  <a:pt x="714" y="1044"/>
                </a:lnTo>
                <a:close/>
                <a:moveTo>
                  <a:pt x="714" y="1038"/>
                </a:moveTo>
                <a:lnTo>
                  <a:pt x="714" y="1044"/>
                </a:lnTo>
                <a:lnTo>
                  <a:pt x="715" y="1044"/>
                </a:lnTo>
                <a:lnTo>
                  <a:pt x="714" y="1038"/>
                </a:lnTo>
                <a:close/>
                <a:moveTo>
                  <a:pt x="378" y="756"/>
                </a:moveTo>
                <a:lnTo>
                  <a:pt x="384" y="756"/>
                </a:lnTo>
                <a:lnTo>
                  <a:pt x="378" y="756"/>
                </a:lnTo>
                <a:close/>
                <a:moveTo>
                  <a:pt x="372" y="738"/>
                </a:moveTo>
                <a:lnTo>
                  <a:pt x="378" y="738"/>
                </a:lnTo>
                <a:lnTo>
                  <a:pt x="372" y="738"/>
                </a:lnTo>
                <a:close/>
                <a:moveTo>
                  <a:pt x="132" y="672"/>
                </a:moveTo>
                <a:lnTo>
                  <a:pt x="138" y="672"/>
                </a:lnTo>
                <a:lnTo>
                  <a:pt x="132" y="672"/>
                </a:lnTo>
                <a:close/>
                <a:moveTo>
                  <a:pt x="270" y="672"/>
                </a:moveTo>
                <a:lnTo>
                  <a:pt x="276" y="672"/>
                </a:lnTo>
                <a:lnTo>
                  <a:pt x="270" y="672"/>
                </a:lnTo>
                <a:close/>
                <a:moveTo>
                  <a:pt x="654" y="1062"/>
                </a:moveTo>
                <a:lnTo>
                  <a:pt x="654" y="1068"/>
                </a:lnTo>
                <a:lnTo>
                  <a:pt x="655" y="1068"/>
                </a:lnTo>
                <a:lnTo>
                  <a:pt x="654" y="1062"/>
                </a:lnTo>
                <a:close/>
                <a:moveTo>
                  <a:pt x="438" y="846"/>
                </a:moveTo>
                <a:lnTo>
                  <a:pt x="438" y="852"/>
                </a:lnTo>
                <a:lnTo>
                  <a:pt x="439" y="852"/>
                </a:lnTo>
                <a:lnTo>
                  <a:pt x="438" y="846"/>
                </a:lnTo>
                <a:close/>
                <a:moveTo>
                  <a:pt x="786" y="1056"/>
                </a:moveTo>
                <a:lnTo>
                  <a:pt x="786" y="1062"/>
                </a:lnTo>
                <a:lnTo>
                  <a:pt x="787" y="1062"/>
                </a:lnTo>
                <a:lnTo>
                  <a:pt x="786" y="1056"/>
                </a:lnTo>
                <a:close/>
                <a:moveTo>
                  <a:pt x="360" y="726"/>
                </a:moveTo>
                <a:lnTo>
                  <a:pt x="360" y="732"/>
                </a:lnTo>
                <a:lnTo>
                  <a:pt x="361" y="732"/>
                </a:lnTo>
                <a:lnTo>
                  <a:pt x="360" y="726"/>
                </a:lnTo>
                <a:close/>
                <a:moveTo>
                  <a:pt x="360" y="750"/>
                </a:moveTo>
                <a:lnTo>
                  <a:pt x="366" y="750"/>
                </a:lnTo>
                <a:lnTo>
                  <a:pt x="360" y="750"/>
                </a:lnTo>
                <a:close/>
                <a:moveTo>
                  <a:pt x="204" y="468"/>
                </a:moveTo>
                <a:lnTo>
                  <a:pt x="210" y="468"/>
                </a:lnTo>
                <a:lnTo>
                  <a:pt x="204" y="468"/>
                </a:lnTo>
                <a:close/>
                <a:moveTo>
                  <a:pt x="378" y="756"/>
                </a:moveTo>
                <a:lnTo>
                  <a:pt x="384" y="756"/>
                </a:lnTo>
                <a:lnTo>
                  <a:pt x="378" y="756"/>
                </a:lnTo>
                <a:close/>
                <a:moveTo>
                  <a:pt x="810" y="990"/>
                </a:moveTo>
                <a:lnTo>
                  <a:pt x="816" y="990"/>
                </a:lnTo>
                <a:lnTo>
                  <a:pt x="810" y="990"/>
                </a:lnTo>
                <a:close/>
                <a:moveTo>
                  <a:pt x="336" y="714"/>
                </a:moveTo>
                <a:lnTo>
                  <a:pt x="342" y="714"/>
                </a:lnTo>
                <a:lnTo>
                  <a:pt x="336" y="714"/>
                </a:lnTo>
                <a:close/>
                <a:moveTo>
                  <a:pt x="336" y="714"/>
                </a:moveTo>
                <a:lnTo>
                  <a:pt x="342" y="714"/>
                </a:lnTo>
                <a:lnTo>
                  <a:pt x="336" y="714"/>
                </a:lnTo>
                <a:close/>
                <a:moveTo>
                  <a:pt x="252" y="672"/>
                </a:moveTo>
                <a:lnTo>
                  <a:pt x="252" y="678"/>
                </a:lnTo>
                <a:lnTo>
                  <a:pt x="253" y="678"/>
                </a:lnTo>
                <a:lnTo>
                  <a:pt x="252" y="672"/>
                </a:lnTo>
                <a:close/>
                <a:moveTo>
                  <a:pt x="150" y="750"/>
                </a:moveTo>
                <a:lnTo>
                  <a:pt x="150" y="756"/>
                </a:lnTo>
                <a:lnTo>
                  <a:pt x="151" y="756"/>
                </a:lnTo>
                <a:lnTo>
                  <a:pt x="150" y="750"/>
                </a:lnTo>
                <a:close/>
                <a:moveTo>
                  <a:pt x="180" y="456"/>
                </a:moveTo>
                <a:lnTo>
                  <a:pt x="180" y="462"/>
                </a:lnTo>
                <a:lnTo>
                  <a:pt x="181" y="462"/>
                </a:lnTo>
                <a:lnTo>
                  <a:pt x="180" y="456"/>
                </a:lnTo>
                <a:close/>
                <a:moveTo>
                  <a:pt x="354" y="738"/>
                </a:moveTo>
                <a:lnTo>
                  <a:pt x="360" y="738"/>
                </a:lnTo>
                <a:lnTo>
                  <a:pt x="354" y="738"/>
                </a:lnTo>
                <a:close/>
                <a:moveTo>
                  <a:pt x="840" y="930"/>
                </a:moveTo>
                <a:lnTo>
                  <a:pt x="846" y="930"/>
                </a:lnTo>
                <a:lnTo>
                  <a:pt x="840" y="930"/>
                </a:lnTo>
                <a:close/>
                <a:moveTo>
                  <a:pt x="234" y="684"/>
                </a:moveTo>
                <a:lnTo>
                  <a:pt x="240" y="684"/>
                </a:lnTo>
                <a:lnTo>
                  <a:pt x="234" y="684"/>
                </a:lnTo>
                <a:close/>
                <a:moveTo>
                  <a:pt x="648" y="1062"/>
                </a:moveTo>
                <a:lnTo>
                  <a:pt x="654" y="1062"/>
                </a:lnTo>
                <a:lnTo>
                  <a:pt x="648" y="1062"/>
                </a:lnTo>
                <a:close/>
                <a:moveTo>
                  <a:pt x="378" y="756"/>
                </a:moveTo>
                <a:lnTo>
                  <a:pt x="378" y="762"/>
                </a:lnTo>
                <a:lnTo>
                  <a:pt x="379" y="762"/>
                </a:lnTo>
                <a:lnTo>
                  <a:pt x="378" y="756"/>
                </a:lnTo>
                <a:close/>
                <a:moveTo>
                  <a:pt x="348" y="720"/>
                </a:moveTo>
                <a:lnTo>
                  <a:pt x="348" y="726"/>
                </a:lnTo>
                <a:lnTo>
                  <a:pt x="349" y="726"/>
                </a:lnTo>
                <a:lnTo>
                  <a:pt x="348" y="720"/>
                </a:lnTo>
                <a:close/>
                <a:moveTo>
                  <a:pt x="756" y="870"/>
                </a:moveTo>
                <a:lnTo>
                  <a:pt x="762" y="870"/>
                </a:lnTo>
                <a:lnTo>
                  <a:pt x="756" y="870"/>
                </a:lnTo>
                <a:close/>
                <a:moveTo>
                  <a:pt x="360" y="732"/>
                </a:moveTo>
                <a:lnTo>
                  <a:pt x="360" y="738"/>
                </a:lnTo>
                <a:lnTo>
                  <a:pt x="361" y="738"/>
                </a:lnTo>
                <a:lnTo>
                  <a:pt x="360" y="732"/>
                </a:lnTo>
                <a:close/>
                <a:moveTo>
                  <a:pt x="210" y="702"/>
                </a:moveTo>
                <a:lnTo>
                  <a:pt x="216" y="702"/>
                </a:lnTo>
                <a:lnTo>
                  <a:pt x="210" y="702"/>
                </a:lnTo>
                <a:close/>
                <a:moveTo>
                  <a:pt x="276" y="678"/>
                </a:moveTo>
                <a:lnTo>
                  <a:pt x="276" y="684"/>
                </a:lnTo>
                <a:lnTo>
                  <a:pt x="277" y="684"/>
                </a:lnTo>
                <a:lnTo>
                  <a:pt x="276" y="678"/>
                </a:lnTo>
                <a:close/>
                <a:moveTo>
                  <a:pt x="132" y="762"/>
                </a:moveTo>
                <a:lnTo>
                  <a:pt x="132" y="768"/>
                </a:lnTo>
                <a:lnTo>
                  <a:pt x="133" y="768"/>
                </a:lnTo>
                <a:lnTo>
                  <a:pt x="132" y="762"/>
                </a:lnTo>
                <a:close/>
                <a:moveTo>
                  <a:pt x="132" y="762"/>
                </a:moveTo>
                <a:lnTo>
                  <a:pt x="132" y="768"/>
                </a:lnTo>
                <a:lnTo>
                  <a:pt x="133" y="768"/>
                </a:lnTo>
                <a:lnTo>
                  <a:pt x="132" y="762"/>
                </a:lnTo>
                <a:close/>
                <a:moveTo>
                  <a:pt x="648" y="1062"/>
                </a:moveTo>
                <a:lnTo>
                  <a:pt x="654" y="1062"/>
                </a:lnTo>
                <a:lnTo>
                  <a:pt x="648" y="1062"/>
                </a:lnTo>
                <a:close/>
                <a:moveTo>
                  <a:pt x="336" y="714"/>
                </a:moveTo>
                <a:lnTo>
                  <a:pt x="342" y="714"/>
                </a:lnTo>
                <a:lnTo>
                  <a:pt x="336" y="714"/>
                </a:lnTo>
                <a:close/>
                <a:moveTo>
                  <a:pt x="864" y="900"/>
                </a:moveTo>
                <a:lnTo>
                  <a:pt x="870" y="900"/>
                </a:lnTo>
                <a:lnTo>
                  <a:pt x="864" y="900"/>
                </a:lnTo>
                <a:close/>
                <a:moveTo>
                  <a:pt x="822" y="960"/>
                </a:moveTo>
                <a:lnTo>
                  <a:pt x="822" y="966"/>
                </a:lnTo>
                <a:lnTo>
                  <a:pt x="823" y="966"/>
                </a:lnTo>
                <a:lnTo>
                  <a:pt x="822" y="960"/>
                </a:lnTo>
                <a:close/>
                <a:moveTo>
                  <a:pt x="654" y="1062"/>
                </a:moveTo>
                <a:lnTo>
                  <a:pt x="654" y="1068"/>
                </a:lnTo>
                <a:lnTo>
                  <a:pt x="655" y="1068"/>
                </a:lnTo>
                <a:lnTo>
                  <a:pt x="654" y="1062"/>
                </a:lnTo>
                <a:close/>
                <a:moveTo>
                  <a:pt x="450" y="840"/>
                </a:moveTo>
                <a:lnTo>
                  <a:pt x="450" y="846"/>
                </a:lnTo>
                <a:lnTo>
                  <a:pt x="451" y="846"/>
                </a:lnTo>
                <a:lnTo>
                  <a:pt x="450" y="840"/>
                </a:lnTo>
                <a:close/>
                <a:moveTo>
                  <a:pt x="648" y="1050"/>
                </a:moveTo>
                <a:lnTo>
                  <a:pt x="648" y="1056"/>
                </a:lnTo>
                <a:lnTo>
                  <a:pt x="649" y="1056"/>
                </a:lnTo>
                <a:lnTo>
                  <a:pt x="648" y="1050"/>
                </a:lnTo>
                <a:close/>
                <a:moveTo>
                  <a:pt x="648" y="1068"/>
                </a:moveTo>
                <a:lnTo>
                  <a:pt x="654" y="1068"/>
                </a:lnTo>
                <a:lnTo>
                  <a:pt x="648" y="1068"/>
                </a:lnTo>
                <a:close/>
                <a:moveTo>
                  <a:pt x="294" y="492"/>
                </a:moveTo>
                <a:lnTo>
                  <a:pt x="294" y="498"/>
                </a:lnTo>
                <a:lnTo>
                  <a:pt x="295" y="498"/>
                </a:lnTo>
                <a:lnTo>
                  <a:pt x="294" y="492"/>
                </a:lnTo>
                <a:close/>
                <a:moveTo>
                  <a:pt x="648" y="1062"/>
                </a:moveTo>
                <a:lnTo>
                  <a:pt x="654" y="1062"/>
                </a:lnTo>
                <a:lnTo>
                  <a:pt x="648" y="1062"/>
                </a:lnTo>
                <a:close/>
                <a:moveTo>
                  <a:pt x="180" y="726"/>
                </a:moveTo>
                <a:lnTo>
                  <a:pt x="180" y="732"/>
                </a:lnTo>
                <a:lnTo>
                  <a:pt x="181" y="732"/>
                </a:lnTo>
                <a:lnTo>
                  <a:pt x="180" y="726"/>
                </a:lnTo>
                <a:close/>
                <a:moveTo>
                  <a:pt x="876" y="888"/>
                </a:moveTo>
                <a:lnTo>
                  <a:pt x="876" y="894"/>
                </a:lnTo>
                <a:lnTo>
                  <a:pt x="877" y="894"/>
                </a:lnTo>
                <a:lnTo>
                  <a:pt x="876" y="888"/>
                </a:lnTo>
                <a:close/>
                <a:moveTo>
                  <a:pt x="354" y="738"/>
                </a:moveTo>
                <a:lnTo>
                  <a:pt x="360" y="738"/>
                </a:lnTo>
                <a:lnTo>
                  <a:pt x="354" y="738"/>
                </a:lnTo>
                <a:close/>
                <a:moveTo>
                  <a:pt x="150" y="750"/>
                </a:moveTo>
                <a:lnTo>
                  <a:pt x="150" y="756"/>
                </a:lnTo>
                <a:lnTo>
                  <a:pt x="151" y="756"/>
                </a:lnTo>
                <a:lnTo>
                  <a:pt x="150" y="750"/>
                </a:lnTo>
                <a:close/>
                <a:moveTo>
                  <a:pt x="360" y="738"/>
                </a:moveTo>
                <a:lnTo>
                  <a:pt x="360" y="744"/>
                </a:lnTo>
                <a:lnTo>
                  <a:pt x="361" y="744"/>
                </a:lnTo>
                <a:lnTo>
                  <a:pt x="360" y="738"/>
                </a:lnTo>
                <a:close/>
                <a:moveTo>
                  <a:pt x="354" y="744"/>
                </a:moveTo>
                <a:lnTo>
                  <a:pt x="360" y="744"/>
                </a:lnTo>
                <a:lnTo>
                  <a:pt x="354" y="744"/>
                </a:lnTo>
                <a:close/>
                <a:moveTo>
                  <a:pt x="360" y="732"/>
                </a:moveTo>
                <a:lnTo>
                  <a:pt x="360" y="738"/>
                </a:lnTo>
                <a:lnTo>
                  <a:pt x="361" y="738"/>
                </a:lnTo>
                <a:lnTo>
                  <a:pt x="360" y="732"/>
                </a:lnTo>
                <a:close/>
                <a:moveTo>
                  <a:pt x="648" y="1056"/>
                </a:moveTo>
                <a:lnTo>
                  <a:pt x="654" y="1056"/>
                </a:lnTo>
                <a:lnTo>
                  <a:pt x="648" y="1056"/>
                </a:lnTo>
                <a:close/>
                <a:moveTo>
                  <a:pt x="372" y="756"/>
                </a:moveTo>
                <a:lnTo>
                  <a:pt x="372" y="762"/>
                </a:lnTo>
                <a:lnTo>
                  <a:pt x="373" y="762"/>
                </a:lnTo>
                <a:lnTo>
                  <a:pt x="372" y="756"/>
                </a:lnTo>
                <a:close/>
                <a:moveTo>
                  <a:pt x="744" y="1032"/>
                </a:moveTo>
                <a:lnTo>
                  <a:pt x="750" y="1032"/>
                </a:lnTo>
                <a:lnTo>
                  <a:pt x="744" y="1032"/>
                </a:lnTo>
                <a:close/>
                <a:moveTo>
                  <a:pt x="354" y="738"/>
                </a:moveTo>
                <a:lnTo>
                  <a:pt x="360" y="738"/>
                </a:lnTo>
                <a:lnTo>
                  <a:pt x="354" y="738"/>
                </a:lnTo>
                <a:close/>
                <a:moveTo>
                  <a:pt x="648" y="1062"/>
                </a:moveTo>
                <a:lnTo>
                  <a:pt x="654" y="1062"/>
                </a:lnTo>
                <a:lnTo>
                  <a:pt x="648" y="1062"/>
                </a:lnTo>
                <a:close/>
                <a:moveTo>
                  <a:pt x="210" y="714"/>
                </a:moveTo>
                <a:lnTo>
                  <a:pt x="216" y="714"/>
                </a:lnTo>
                <a:lnTo>
                  <a:pt x="210" y="714"/>
                </a:lnTo>
                <a:close/>
                <a:moveTo>
                  <a:pt x="378" y="756"/>
                </a:moveTo>
                <a:lnTo>
                  <a:pt x="378" y="762"/>
                </a:lnTo>
                <a:lnTo>
                  <a:pt x="379" y="762"/>
                </a:lnTo>
                <a:lnTo>
                  <a:pt x="378" y="756"/>
                </a:lnTo>
                <a:close/>
                <a:moveTo>
                  <a:pt x="858" y="918"/>
                </a:moveTo>
                <a:lnTo>
                  <a:pt x="864" y="918"/>
                </a:lnTo>
                <a:lnTo>
                  <a:pt x="858" y="918"/>
                </a:lnTo>
                <a:close/>
                <a:moveTo>
                  <a:pt x="774" y="1062"/>
                </a:moveTo>
                <a:lnTo>
                  <a:pt x="774" y="1068"/>
                </a:lnTo>
                <a:lnTo>
                  <a:pt x="775" y="1068"/>
                </a:lnTo>
                <a:lnTo>
                  <a:pt x="774" y="1062"/>
                </a:lnTo>
                <a:close/>
                <a:moveTo>
                  <a:pt x="774" y="1062"/>
                </a:moveTo>
                <a:lnTo>
                  <a:pt x="774" y="1068"/>
                </a:lnTo>
                <a:lnTo>
                  <a:pt x="775" y="1068"/>
                </a:lnTo>
                <a:lnTo>
                  <a:pt x="774" y="1062"/>
                </a:lnTo>
                <a:close/>
              </a:path>
            </a:pathLst>
          </a:custGeom>
          <a:solidFill>
            <a:srgbClr val="006407"/>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sp>
        <p:nvSpPr>
          <p:cNvPr id="22" name="Freeform 19"/>
          <p:cNvSpPr>
            <a:spLocks noEditPoints="1"/>
          </p:cNvSpPr>
          <p:nvPr>
            <p:custDataLst>
              <p:tags r:id="rId8"/>
            </p:custDataLst>
          </p:nvPr>
        </p:nvSpPr>
        <p:spPr bwMode="gray">
          <a:xfrm>
            <a:off x="4203700" y="3275350"/>
            <a:ext cx="1474788" cy="758825"/>
          </a:xfrm>
          <a:custGeom>
            <a:avLst/>
            <a:gdLst>
              <a:gd name="T0" fmla="*/ 90 w 582"/>
              <a:gd name="T1" fmla="*/ 138 h 336"/>
              <a:gd name="T2" fmla="*/ 42 w 582"/>
              <a:gd name="T3" fmla="*/ 102 h 336"/>
              <a:gd name="T4" fmla="*/ 24 w 582"/>
              <a:gd name="T5" fmla="*/ 72 h 336"/>
              <a:gd name="T6" fmla="*/ 54 w 582"/>
              <a:gd name="T7" fmla="*/ 30 h 336"/>
              <a:gd name="T8" fmla="*/ 108 w 582"/>
              <a:gd name="T9" fmla="*/ 12 h 336"/>
              <a:gd name="T10" fmla="*/ 174 w 582"/>
              <a:gd name="T11" fmla="*/ 6 h 336"/>
              <a:gd name="T12" fmla="*/ 192 w 582"/>
              <a:gd name="T13" fmla="*/ 12 h 336"/>
              <a:gd name="T14" fmla="*/ 198 w 582"/>
              <a:gd name="T15" fmla="*/ 42 h 336"/>
              <a:gd name="T16" fmla="*/ 252 w 582"/>
              <a:gd name="T17" fmla="*/ 72 h 336"/>
              <a:gd name="T18" fmla="*/ 294 w 582"/>
              <a:gd name="T19" fmla="*/ 54 h 336"/>
              <a:gd name="T20" fmla="*/ 348 w 582"/>
              <a:gd name="T21" fmla="*/ 60 h 336"/>
              <a:gd name="T22" fmla="*/ 366 w 582"/>
              <a:gd name="T23" fmla="*/ 66 h 336"/>
              <a:gd name="T24" fmla="*/ 372 w 582"/>
              <a:gd name="T25" fmla="*/ 66 h 336"/>
              <a:gd name="T26" fmla="*/ 366 w 582"/>
              <a:gd name="T27" fmla="*/ 84 h 336"/>
              <a:gd name="T28" fmla="*/ 378 w 582"/>
              <a:gd name="T29" fmla="*/ 108 h 336"/>
              <a:gd name="T30" fmla="*/ 384 w 582"/>
              <a:gd name="T31" fmla="*/ 138 h 336"/>
              <a:gd name="T32" fmla="*/ 402 w 582"/>
              <a:gd name="T33" fmla="*/ 156 h 336"/>
              <a:gd name="T34" fmla="*/ 402 w 582"/>
              <a:gd name="T35" fmla="*/ 168 h 336"/>
              <a:gd name="T36" fmla="*/ 396 w 582"/>
              <a:gd name="T37" fmla="*/ 198 h 336"/>
              <a:gd name="T38" fmla="*/ 378 w 582"/>
              <a:gd name="T39" fmla="*/ 240 h 336"/>
              <a:gd name="T40" fmla="*/ 384 w 582"/>
              <a:gd name="T41" fmla="*/ 282 h 336"/>
              <a:gd name="T42" fmla="*/ 330 w 582"/>
              <a:gd name="T43" fmla="*/ 288 h 336"/>
              <a:gd name="T44" fmla="*/ 294 w 582"/>
              <a:gd name="T45" fmla="*/ 246 h 336"/>
              <a:gd name="T46" fmla="*/ 276 w 582"/>
              <a:gd name="T47" fmla="*/ 216 h 336"/>
              <a:gd name="T48" fmla="*/ 246 w 582"/>
              <a:gd name="T49" fmla="*/ 138 h 336"/>
              <a:gd name="T50" fmla="*/ 186 w 582"/>
              <a:gd name="T51" fmla="*/ 138 h 336"/>
              <a:gd name="T52" fmla="*/ 186 w 582"/>
              <a:gd name="T53" fmla="*/ 36 h 336"/>
              <a:gd name="T54" fmla="*/ 450 w 582"/>
              <a:gd name="T55" fmla="*/ 228 h 336"/>
              <a:gd name="T56" fmla="*/ 504 w 582"/>
              <a:gd name="T57" fmla="*/ 234 h 336"/>
              <a:gd name="T58" fmla="*/ 492 w 582"/>
              <a:gd name="T59" fmla="*/ 282 h 336"/>
              <a:gd name="T60" fmla="*/ 444 w 582"/>
              <a:gd name="T61" fmla="*/ 324 h 336"/>
              <a:gd name="T62" fmla="*/ 438 w 582"/>
              <a:gd name="T63" fmla="*/ 294 h 336"/>
              <a:gd name="T64" fmla="*/ 468 w 582"/>
              <a:gd name="T65" fmla="*/ 258 h 336"/>
              <a:gd name="T66" fmla="*/ 354 w 582"/>
              <a:gd name="T67" fmla="*/ 60 h 336"/>
              <a:gd name="T68" fmla="*/ 360 w 582"/>
              <a:gd name="T69" fmla="*/ 60 h 336"/>
              <a:gd name="T70" fmla="*/ 438 w 582"/>
              <a:gd name="T71" fmla="*/ 186 h 336"/>
              <a:gd name="T72" fmla="*/ 414 w 582"/>
              <a:gd name="T73" fmla="*/ 150 h 336"/>
              <a:gd name="T74" fmla="*/ 396 w 582"/>
              <a:gd name="T75" fmla="*/ 120 h 336"/>
              <a:gd name="T76" fmla="*/ 378 w 582"/>
              <a:gd name="T77" fmla="*/ 78 h 336"/>
              <a:gd name="T78" fmla="*/ 384 w 582"/>
              <a:gd name="T79" fmla="*/ 36 h 336"/>
              <a:gd name="T80" fmla="*/ 420 w 582"/>
              <a:gd name="T81" fmla="*/ 12 h 336"/>
              <a:gd name="T82" fmla="*/ 462 w 582"/>
              <a:gd name="T83" fmla="*/ 18 h 336"/>
              <a:gd name="T84" fmla="*/ 468 w 582"/>
              <a:gd name="T85" fmla="*/ 36 h 336"/>
              <a:gd name="T86" fmla="*/ 486 w 582"/>
              <a:gd name="T87" fmla="*/ 78 h 336"/>
              <a:gd name="T88" fmla="*/ 492 w 582"/>
              <a:gd name="T89" fmla="*/ 96 h 336"/>
              <a:gd name="T90" fmla="*/ 498 w 582"/>
              <a:gd name="T91" fmla="*/ 102 h 336"/>
              <a:gd name="T92" fmla="*/ 516 w 582"/>
              <a:gd name="T93" fmla="*/ 108 h 336"/>
              <a:gd name="T94" fmla="*/ 510 w 582"/>
              <a:gd name="T95" fmla="*/ 126 h 336"/>
              <a:gd name="T96" fmla="*/ 552 w 582"/>
              <a:gd name="T97" fmla="*/ 120 h 336"/>
              <a:gd name="T98" fmla="*/ 570 w 582"/>
              <a:gd name="T99" fmla="*/ 150 h 336"/>
              <a:gd name="T100" fmla="*/ 546 w 582"/>
              <a:gd name="T101" fmla="*/ 186 h 336"/>
              <a:gd name="T102" fmla="*/ 492 w 582"/>
              <a:gd name="T103" fmla="*/ 204 h 336"/>
              <a:gd name="T104" fmla="*/ 450 w 582"/>
              <a:gd name="T105" fmla="*/ 210 h 336"/>
              <a:gd name="T106" fmla="*/ 486 w 582"/>
              <a:gd name="T107" fmla="*/ 72 h 336"/>
              <a:gd name="T108" fmla="*/ 546 w 582"/>
              <a:gd name="T109" fmla="*/ 180 h 336"/>
              <a:gd name="T110" fmla="*/ 432 w 582"/>
              <a:gd name="T111" fmla="*/ 186 h 336"/>
              <a:gd name="T112" fmla="*/ 438 w 582"/>
              <a:gd name="T113" fmla="*/ 336 h 336"/>
              <a:gd name="T114" fmla="*/ 396 w 582"/>
              <a:gd name="T115" fmla="*/ 138 h 336"/>
              <a:gd name="T116" fmla="*/ 534 w 582"/>
              <a:gd name="T117" fmla="*/ 126 h 336"/>
              <a:gd name="T118" fmla="*/ 516 w 582"/>
              <a:gd name="T119" fmla="*/ 126 h 336"/>
              <a:gd name="T120" fmla="*/ 516 w 582"/>
              <a:gd name="T121" fmla="*/ 22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36">
                <a:moveTo>
                  <a:pt x="138" y="168"/>
                </a:moveTo>
                <a:lnTo>
                  <a:pt x="132" y="168"/>
                </a:lnTo>
                <a:lnTo>
                  <a:pt x="126" y="168"/>
                </a:lnTo>
                <a:lnTo>
                  <a:pt x="126" y="162"/>
                </a:lnTo>
                <a:lnTo>
                  <a:pt x="120" y="162"/>
                </a:lnTo>
                <a:lnTo>
                  <a:pt x="114" y="162"/>
                </a:lnTo>
                <a:lnTo>
                  <a:pt x="114" y="156"/>
                </a:lnTo>
                <a:lnTo>
                  <a:pt x="114" y="150"/>
                </a:lnTo>
                <a:lnTo>
                  <a:pt x="108" y="150"/>
                </a:lnTo>
                <a:lnTo>
                  <a:pt x="102" y="150"/>
                </a:lnTo>
                <a:lnTo>
                  <a:pt x="102" y="144"/>
                </a:lnTo>
                <a:lnTo>
                  <a:pt x="96" y="144"/>
                </a:lnTo>
                <a:lnTo>
                  <a:pt x="96" y="138"/>
                </a:lnTo>
                <a:lnTo>
                  <a:pt x="90" y="138"/>
                </a:lnTo>
                <a:lnTo>
                  <a:pt x="90" y="132"/>
                </a:lnTo>
                <a:lnTo>
                  <a:pt x="84" y="132"/>
                </a:lnTo>
                <a:lnTo>
                  <a:pt x="78" y="132"/>
                </a:lnTo>
                <a:lnTo>
                  <a:pt x="78" y="126"/>
                </a:lnTo>
                <a:lnTo>
                  <a:pt x="72" y="126"/>
                </a:lnTo>
                <a:lnTo>
                  <a:pt x="72" y="120"/>
                </a:lnTo>
                <a:lnTo>
                  <a:pt x="66" y="120"/>
                </a:lnTo>
                <a:lnTo>
                  <a:pt x="60" y="120"/>
                </a:lnTo>
                <a:lnTo>
                  <a:pt x="60" y="114"/>
                </a:lnTo>
                <a:lnTo>
                  <a:pt x="54" y="114"/>
                </a:lnTo>
                <a:lnTo>
                  <a:pt x="54" y="108"/>
                </a:lnTo>
                <a:lnTo>
                  <a:pt x="48" y="108"/>
                </a:lnTo>
                <a:lnTo>
                  <a:pt x="42" y="108"/>
                </a:lnTo>
                <a:lnTo>
                  <a:pt x="42" y="102"/>
                </a:lnTo>
                <a:lnTo>
                  <a:pt x="36" y="102"/>
                </a:lnTo>
                <a:lnTo>
                  <a:pt x="36" y="96"/>
                </a:lnTo>
                <a:lnTo>
                  <a:pt x="18" y="96"/>
                </a:lnTo>
                <a:lnTo>
                  <a:pt x="12" y="96"/>
                </a:lnTo>
                <a:lnTo>
                  <a:pt x="6" y="96"/>
                </a:lnTo>
                <a:lnTo>
                  <a:pt x="0" y="96"/>
                </a:lnTo>
                <a:lnTo>
                  <a:pt x="0" y="90"/>
                </a:lnTo>
                <a:lnTo>
                  <a:pt x="6" y="90"/>
                </a:lnTo>
                <a:lnTo>
                  <a:pt x="12" y="90"/>
                </a:lnTo>
                <a:lnTo>
                  <a:pt x="12" y="84"/>
                </a:lnTo>
                <a:lnTo>
                  <a:pt x="18" y="84"/>
                </a:lnTo>
                <a:lnTo>
                  <a:pt x="18" y="78"/>
                </a:lnTo>
                <a:lnTo>
                  <a:pt x="24" y="78"/>
                </a:lnTo>
                <a:lnTo>
                  <a:pt x="24" y="72"/>
                </a:lnTo>
                <a:lnTo>
                  <a:pt x="24" y="66"/>
                </a:lnTo>
                <a:lnTo>
                  <a:pt x="24" y="60"/>
                </a:lnTo>
                <a:lnTo>
                  <a:pt x="24" y="54"/>
                </a:lnTo>
                <a:lnTo>
                  <a:pt x="30" y="54"/>
                </a:lnTo>
                <a:lnTo>
                  <a:pt x="30" y="48"/>
                </a:lnTo>
                <a:lnTo>
                  <a:pt x="30" y="42"/>
                </a:lnTo>
                <a:lnTo>
                  <a:pt x="36" y="42"/>
                </a:lnTo>
                <a:lnTo>
                  <a:pt x="42" y="42"/>
                </a:lnTo>
                <a:lnTo>
                  <a:pt x="42" y="36"/>
                </a:lnTo>
                <a:lnTo>
                  <a:pt x="48" y="36"/>
                </a:lnTo>
                <a:lnTo>
                  <a:pt x="48" y="30"/>
                </a:lnTo>
                <a:lnTo>
                  <a:pt x="48" y="36"/>
                </a:lnTo>
                <a:lnTo>
                  <a:pt x="48" y="30"/>
                </a:lnTo>
                <a:lnTo>
                  <a:pt x="54" y="30"/>
                </a:lnTo>
                <a:lnTo>
                  <a:pt x="54" y="24"/>
                </a:lnTo>
                <a:lnTo>
                  <a:pt x="54" y="18"/>
                </a:lnTo>
                <a:lnTo>
                  <a:pt x="60" y="18"/>
                </a:lnTo>
                <a:lnTo>
                  <a:pt x="60" y="24"/>
                </a:lnTo>
                <a:lnTo>
                  <a:pt x="66" y="24"/>
                </a:lnTo>
                <a:lnTo>
                  <a:pt x="72" y="24"/>
                </a:lnTo>
                <a:lnTo>
                  <a:pt x="78" y="24"/>
                </a:lnTo>
                <a:lnTo>
                  <a:pt x="84" y="24"/>
                </a:lnTo>
                <a:lnTo>
                  <a:pt x="90" y="24"/>
                </a:lnTo>
                <a:lnTo>
                  <a:pt x="90" y="18"/>
                </a:lnTo>
                <a:lnTo>
                  <a:pt x="96" y="18"/>
                </a:lnTo>
                <a:lnTo>
                  <a:pt x="102" y="18"/>
                </a:lnTo>
                <a:lnTo>
                  <a:pt x="102" y="12"/>
                </a:lnTo>
                <a:lnTo>
                  <a:pt x="108" y="12"/>
                </a:lnTo>
                <a:lnTo>
                  <a:pt x="114" y="12"/>
                </a:lnTo>
                <a:lnTo>
                  <a:pt x="120" y="12"/>
                </a:lnTo>
                <a:lnTo>
                  <a:pt x="126" y="12"/>
                </a:lnTo>
                <a:lnTo>
                  <a:pt x="126" y="6"/>
                </a:lnTo>
                <a:lnTo>
                  <a:pt x="132" y="6"/>
                </a:lnTo>
                <a:lnTo>
                  <a:pt x="138" y="6"/>
                </a:lnTo>
                <a:lnTo>
                  <a:pt x="144" y="6"/>
                </a:lnTo>
                <a:lnTo>
                  <a:pt x="144" y="12"/>
                </a:lnTo>
                <a:lnTo>
                  <a:pt x="144" y="6"/>
                </a:lnTo>
                <a:lnTo>
                  <a:pt x="150" y="6"/>
                </a:lnTo>
                <a:lnTo>
                  <a:pt x="156" y="6"/>
                </a:lnTo>
                <a:lnTo>
                  <a:pt x="162" y="6"/>
                </a:lnTo>
                <a:lnTo>
                  <a:pt x="168" y="6"/>
                </a:lnTo>
                <a:lnTo>
                  <a:pt x="174" y="6"/>
                </a:lnTo>
                <a:lnTo>
                  <a:pt x="180" y="6"/>
                </a:lnTo>
                <a:lnTo>
                  <a:pt x="180" y="0"/>
                </a:lnTo>
                <a:lnTo>
                  <a:pt x="180" y="6"/>
                </a:lnTo>
                <a:lnTo>
                  <a:pt x="180" y="0"/>
                </a:lnTo>
                <a:lnTo>
                  <a:pt x="180" y="6"/>
                </a:lnTo>
                <a:lnTo>
                  <a:pt x="180" y="0"/>
                </a:lnTo>
                <a:lnTo>
                  <a:pt x="180" y="6"/>
                </a:lnTo>
                <a:lnTo>
                  <a:pt x="186" y="6"/>
                </a:lnTo>
                <a:lnTo>
                  <a:pt x="186" y="12"/>
                </a:lnTo>
                <a:lnTo>
                  <a:pt x="186" y="6"/>
                </a:lnTo>
                <a:lnTo>
                  <a:pt x="186" y="12"/>
                </a:lnTo>
                <a:lnTo>
                  <a:pt x="186" y="6"/>
                </a:lnTo>
                <a:lnTo>
                  <a:pt x="192" y="6"/>
                </a:lnTo>
                <a:lnTo>
                  <a:pt x="192" y="12"/>
                </a:lnTo>
                <a:lnTo>
                  <a:pt x="186" y="12"/>
                </a:lnTo>
                <a:lnTo>
                  <a:pt x="186" y="18"/>
                </a:lnTo>
                <a:lnTo>
                  <a:pt x="192" y="18"/>
                </a:lnTo>
                <a:lnTo>
                  <a:pt x="192" y="24"/>
                </a:lnTo>
                <a:lnTo>
                  <a:pt x="192" y="30"/>
                </a:lnTo>
                <a:lnTo>
                  <a:pt x="186" y="30"/>
                </a:lnTo>
                <a:lnTo>
                  <a:pt x="180" y="30"/>
                </a:lnTo>
                <a:lnTo>
                  <a:pt x="180" y="36"/>
                </a:lnTo>
                <a:lnTo>
                  <a:pt x="186" y="36"/>
                </a:lnTo>
                <a:lnTo>
                  <a:pt x="186" y="42"/>
                </a:lnTo>
                <a:lnTo>
                  <a:pt x="186" y="36"/>
                </a:lnTo>
                <a:lnTo>
                  <a:pt x="186" y="42"/>
                </a:lnTo>
                <a:lnTo>
                  <a:pt x="192" y="42"/>
                </a:lnTo>
                <a:lnTo>
                  <a:pt x="198" y="42"/>
                </a:lnTo>
                <a:lnTo>
                  <a:pt x="198" y="48"/>
                </a:lnTo>
                <a:lnTo>
                  <a:pt x="204" y="48"/>
                </a:lnTo>
                <a:lnTo>
                  <a:pt x="210" y="48"/>
                </a:lnTo>
                <a:lnTo>
                  <a:pt x="216" y="48"/>
                </a:lnTo>
                <a:lnTo>
                  <a:pt x="222" y="48"/>
                </a:lnTo>
                <a:lnTo>
                  <a:pt x="222" y="54"/>
                </a:lnTo>
                <a:lnTo>
                  <a:pt x="228" y="54"/>
                </a:lnTo>
                <a:lnTo>
                  <a:pt x="228" y="60"/>
                </a:lnTo>
                <a:lnTo>
                  <a:pt x="234" y="60"/>
                </a:lnTo>
                <a:lnTo>
                  <a:pt x="240" y="60"/>
                </a:lnTo>
                <a:lnTo>
                  <a:pt x="240" y="66"/>
                </a:lnTo>
                <a:lnTo>
                  <a:pt x="246" y="66"/>
                </a:lnTo>
                <a:lnTo>
                  <a:pt x="252" y="66"/>
                </a:lnTo>
                <a:lnTo>
                  <a:pt x="252" y="72"/>
                </a:lnTo>
                <a:lnTo>
                  <a:pt x="258" y="72"/>
                </a:lnTo>
                <a:lnTo>
                  <a:pt x="258" y="66"/>
                </a:lnTo>
                <a:lnTo>
                  <a:pt x="264" y="66"/>
                </a:lnTo>
                <a:lnTo>
                  <a:pt x="264" y="60"/>
                </a:lnTo>
                <a:lnTo>
                  <a:pt x="264" y="54"/>
                </a:lnTo>
                <a:lnTo>
                  <a:pt x="264" y="48"/>
                </a:lnTo>
                <a:lnTo>
                  <a:pt x="270" y="48"/>
                </a:lnTo>
                <a:lnTo>
                  <a:pt x="276" y="48"/>
                </a:lnTo>
                <a:lnTo>
                  <a:pt x="282" y="48"/>
                </a:lnTo>
                <a:lnTo>
                  <a:pt x="288" y="48"/>
                </a:lnTo>
                <a:lnTo>
                  <a:pt x="288" y="54"/>
                </a:lnTo>
                <a:lnTo>
                  <a:pt x="288" y="48"/>
                </a:lnTo>
                <a:lnTo>
                  <a:pt x="288" y="54"/>
                </a:lnTo>
                <a:lnTo>
                  <a:pt x="294" y="54"/>
                </a:lnTo>
                <a:lnTo>
                  <a:pt x="300" y="54"/>
                </a:lnTo>
                <a:lnTo>
                  <a:pt x="300" y="60"/>
                </a:lnTo>
                <a:lnTo>
                  <a:pt x="306" y="60"/>
                </a:lnTo>
                <a:lnTo>
                  <a:pt x="300" y="60"/>
                </a:lnTo>
                <a:lnTo>
                  <a:pt x="306" y="60"/>
                </a:lnTo>
                <a:lnTo>
                  <a:pt x="312" y="60"/>
                </a:lnTo>
                <a:lnTo>
                  <a:pt x="318" y="60"/>
                </a:lnTo>
                <a:lnTo>
                  <a:pt x="324" y="60"/>
                </a:lnTo>
                <a:lnTo>
                  <a:pt x="324" y="66"/>
                </a:lnTo>
                <a:lnTo>
                  <a:pt x="330" y="66"/>
                </a:lnTo>
                <a:lnTo>
                  <a:pt x="336" y="66"/>
                </a:lnTo>
                <a:lnTo>
                  <a:pt x="342" y="66"/>
                </a:lnTo>
                <a:lnTo>
                  <a:pt x="342" y="60"/>
                </a:lnTo>
                <a:lnTo>
                  <a:pt x="348" y="60"/>
                </a:lnTo>
                <a:lnTo>
                  <a:pt x="354" y="60"/>
                </a:lnTo>
                <a:lnTo>
                  <a:pt x="360" y="60"/>
                </a:lnTo>
                <a:lnTo>
                  <a:pt x="354" y="60"/>
                </a:lnTo>
                <a:lnTo>
                  <a:pt x="360" y="60"/>
                </a:lnTo>
                <a:lnTo>
                  <a:pt x="354" y="60"/>
                </a:lnTo>
                <a:lnTo>
                  <a:pt x="360" y="60"/>
                </a:lnTo>
                <a:lnTo>
                  <a:pt x="360" y="66"/>
                </a:lnTo>
                <a:lnTo>
                  <a:pt x="360" y="60"/>
                </a:lnTo>
                <a:lnTo>
                  <a:pt x="360" y="66"/>
                </a:lnTo>
                <a:lnTo>
                  <a:pt x="360" y="60"/>
                </a:lnTo>
                <a:lnTo>
                  <a:pt x="360" y="66"/>
                </a:lnTo>
                <a:lnTo>
                  <a:pt x="360" y="60"/>
                </a:lnTo>
                <a:lnTo>
                  <a:pt x="360" y="66"/>
                </a:lnTo>
                <a:lnTo>
                  <a:pt x="366" y="66"/>
                </a:lnTo>
                <a:lnTo>
                  <a:pt x="366" y="60"/>
                </a:lnTo>
                <a:lnTo>
                  <a:pt x="366" y="66"/>
                </a:lnTo>
                <a:lnTo>
                  <a:pt x="360" y="66"/>
                </a:lnTo>
                <a:lnTo>
                  <a:pt x="366" y="66"/>
                </a:lnTo>
                <a:lnTo>
                  <a:pt x="366" y="60"/>
                </a:lnTo>
                <a:lnTo>
                  <a:pt x="366" y="66"/>
                </a:lnTo>
                <a:lnTo>
                  <a:pt x="366" y="60"/>
                </a:lnTo>
                <a:lnTo>
                  <a:pt x="366" y="66"/>
                </a:lnTo>
                <a:lnTo>
                  <a:pt x="366" y="60"/>
                </a:lnTo>
                <a:lnTo>
                  <a:pt x="366" y="66"/>
                </a:lnTo>
                <a:lnTo>
                  <a:pt x="372" y="66"/>
                </a:lnTo>
                <a:lnTo>
                  <a:pt x="366" y="60"/>
                </a:lnTo>
                <a:lnTo>
                  <a:pt x="372" y="60"/>
                </a:lnTo>
                <a:lnTo>
                  <a:pt x="372" y="66"/>
                </a:lnTo>
                <a:lnTo>
                  <a:pt x="372" y="60"/>
                </a:lnTo>
                <a:lnTo>
                  <a:pt x="378" y="60"/>
                </a:lnTo>
                <a:lnTo>
                  <a:pt x="378" y="66"/>
                </a:lnTo>
                <a:lnTo>
                  <a:pt x="378" y="72"/>
                </a:lnTo>
                <a:lnTo>
                  <a:pt x="378" y="78"/>
                </a:lnTo>
                <a:lnTo>
                  <a:pt x="378" y="84"/>
                </a:lnTo>
                <a:lnTo>
                  <a:pt x="378" y="90"/>
                </a:lnTo>
                <a:lnTo>
                  <a:pt x="378" y="96"/>
                </a:lnTo>
                <a:lnTo>
                  <a:pt x="378" y="90"/>
                </a:lnTo>
                <a:lnTo>
                  <a:pt x="378" y="96"/>
                </a:lnTo>
                <a:lnTo>
                  <a:pt x="372" y="96"/>
                </a:lnTo>
                <a:lnTo>
                  <a:pt x="372" y="90"/>
                </a:lnTo>
                <a:lnTo>
                  <a:pt x="366" y="90"/>
                </a:lnTo>
                <a:lnTo>
                  <a:pt x="366" y="84"/>
                </a:lnTo>
                <a:lnTo>
                  <a:pt x="366" y="78"/>
                </a:lnTo>
                <a:lnTo>
                  <a:pt x="360" y="78"/>
                </a:lnTo>
                <a:lnTo>
                  <a:pt x="366" y="78"/>
                </a:lnTo>
                <a:lnTo>
                  <a:pt x="360" y="78"/>
                </a:lnTo>
                <a:lnTo>
                  <a:pt x="360" y="72"/>
                </a:lnTo>
                <a:lnTo>
                  <a:pt x="360" y="78"/>
                </a:lnTo>
                <a:lnTo>
                  <a:pt x="360" y="84"/>
                </a:lnTo>
                <a:lnTo>
                  <a:pt x="366" y="84"/>
                </a:lnTo>
                <a:lnTo>
                  <a:pt x="366" y="90"/>
                </a:lnTo>
                <a:lnTo>
                  <a:pt x="372" y="90"/>
                </a:lnTo>
                <a:lnTo>
                  <a:pt x="372" y="96"/>
                </a:lnTo>
                <a:lnTo>
                  <a:pt x="372" y="102"/>
                </a:lnTo>
                <a:lnTo>
                  <a:pt x="372" y="108"/>
                </a:lnTo>
                <a:lnTo>
                  <a:pt x="378" y="108"/>
                </a:lnTo>
                <a:lnTo>
                  <a:pt x="378" y="114"/>
                </a:lnTo>
                <a:lnTo>
                  <a:pt x="378" y="120"/>
                </a:lnTo>
                <a:lnTo>
                  <a:pt x="384" y="120"/>
                </a:lnTo>
                <a:lnTo>
                  <a:pt x="378" y="120"/>
                </a:lnTo>
                <a:lnTo>
                  <a:pt x="384" y="120"/>
                </a:lnTo>
                <a:lnTo>
                  <a:pt x="384" y="126"/>
                </a:lnTo>
                <a:lnTo>
                  <a:pt x="390" y="126"/>
                </a:lnTo>
                <a:lnTo>
                  <a:pt x="384" y="126"/>
                </a:lnTo>
                <a:lnTo>
                  <a:pt x="384" y="132"/>
                </a:lnTo>
                <a:lnTo>
                  <a:pt x="384" y="126"/>
                </a:lnTo>
                <a:lnTo>
                  <a:pt x="384" y="132"/>
                </a:lnTo>
                <a:lnTo>
                  <a:pt x="384" y="126"/>
                </a:lnTo>
                <a:lnTo>
                  <a:pt x="384" y="132"/>
                </a:lnTo>
                <a:lnTo>
                  <a:pt x="384" y="138"/>
                </a:lnTo>
                <a:lnTo>
                  <a:pt x="390" y="138"/>
                </a:lnTo>
                <a:lnTo>
                  <a:pt x="390" y="144"/>
                </a:lnTo>
                <a:lnTo>
                  <a:pt x="396" y="144"/>
                </a:lnTo>
                <a:lnTo>
                  <a:pt x="396" y="150"/>
                </a:lnTo>
                <a:lnTo>
                  <a:pt x="402" y="150"/>
                </a:lnTo>
                <a:lnTo>
                  <a:pt x="402" y="156"/>
                </a:lnTo>
                <a:lnTo>
                  <a:pt x="402" y="150"/>
                </a:lnTo>
                <a:lnTo>
                  <a:pt x="396" y="150"/>
                </a:lnTo>
                <a:lnTo>
                  <a:pt x="402" y="150"/>
                </a:lnTo>
                <a:lnTo>
                  <a:pt x="396" y="150"/>
                </a:lnTo>
                <a:lnTo>
                  <a:pt x="402" y="150"/>
                </a:lnTo>
                <a:lnTo>
                  <a:pt x="396" y="150"/>
                </a:lnTo>
                <a:lnTo>
                  <a:pt x="396" y="156"/>
                </a:lnTo>
                <a:lnTo>
                  <a:pt x="402" y="156"/>
                </a:lnTo>
                <a:lnTo>
                  <a:pt x="396" y="156"/>
                </a:lnTo>
                <a:lnTo>
                  <a:pt x="402" y="156"/>
                </a:lnTo>
                <a:lnTo>
                  <a:pt x="396" y="156"/>
                </a:lnTo>
                <a:lnTo>
                  <a:pt x="396" y="162"/>
                </a:lnTo>
                <a:lnTo>
                  <a:pt x="402" y="162"/>
                </a:lnTo>
                <a:lnTo>
                  <a:pt x="396" y="162"/>
                </a:lnTo>
                <a:lnTo>
                  <a:pt x="402" y="162"/>
                </a:lnTo>
                <a:lnTo>
                  <a:pt x="396" y="162"/>
                </a:lnTo>
                <a:lnTo>
                  <a:pt x="402" y="162"/>
                </a:lnTo>
                <a:lnTo>
                  <a:pt x="396" y="162"/>
                </a:lnTo>
                <a:lnTo>
                  <a:pt x="402" y="162"/>
                </a:lnTo>
                <a:lnTo>
                  <a:pt x="396" y="162"/>
                </a:lnTo>
                <a:lnTo>
                  <a:pt x="402" y="162"/>
                </a:lnTo>
                <a:lnTo>
                  <a:pt x="402" y="168"/>
                </a:lnTo>
                <a:lnTo>
                  <a:pt x="402" y="174"/>
                </a:lnTo>
                <a:lnTo>
                  <a:pt x="408" y="174"/>
                </a:lnTo>
                <a:lnTo>
                  <a:pt x="408" y="180"/>
                </a:lnTo>
                <a:lnTo>
                  <a:pt x="408" y="174"/>
                </a:lnTo>
                <a:lnTo>
                  <a:pt x="408" y="180"/>
                </a:lnTo>
                <a:lnTo>
                  <a:pt x="408" y="174"/>
                </a:lnTo>
                <a:lnTo>
                  <a:pt x="408" y="180"/>
                </a:lnTo>
                <a:lnTo>
                  <a:pt x="402" y="180"/>
                </a:lnTo>
                <a:lnTo>
                  <a:pt x="402" y="186"/>
                </a:lnTo>
                <a:lnTo>
                  <a:pt x="402" y="180"/>
                </a:lnTo>
                <a:lnTo>
                  <a:pt x="402" y="186"/>
                </a:lnTo>
                <a:lnTo>
                  <a:pt x="396" y="186"/>
                </a:lnTo>
                <a:lnTo>
                  <a:pt x="396" y="192"/>
                </a:lnTo>
                <a:lnTo>
                  <a:pt x="396" y="198"/>
                </a:lnTo>
                <a:lnTo>
                  <a:pt x="396" y="204"/>
                </a:lnTo>
                <a:lnTo>
                  <a:pt x="390" y="204"/>
                </a:lnTo>
                <a:lnTo>
                  <a:pt x="396" y="204"/>
                </a:lnTo>
                <a:lnTo>
                  <a:pt x="396" y="210"/>
                </a:lnTo>
                <a:lnTo>
                  <a:pt x="390" y="210"/>
                </a:lnTo>
                <a:lnTo>
                  <a:pt x="396" y="210"/>
                </a:lnTo>
                <a:lnTo>
                  <a:pt x="396" y="216"/>
                </a:lnTo>
                <a:lnTo>
                  <a:pt x="390" y="216"/>
                </a:lnTo>
                <a:lnTo>
                  <a:pt x="390" y="222"/>
                </a:lnTo>
                <a:lnTo>
                  <a:pt x="384" y="222"/>
                </a:lnTo>
                <a:lnTo>
                  <a:pt x="384" y="228"/>
                </a:lnTo>
                <a:lnTo>
                  <a:pt x="384" y="234"/>
                </a:lnTo>
                <a:lnTo>
                  <a:pt x="384" y="240"/>
                </a:lnTo>
                <a:lnTo>
                  <a:pt x="378" y="240"/>
                </a:lnTo>
                <a:lnTo>
                  <a:pt x="378" y="234"/>
                </a:lnTo>
                <a:lnTo>
                  <a:pt x="378" y="240"/>
                </a:lnTo>
                <a:lnTo>
                  <a:pt x="378" y="246"/>
                </a:lnTo>
                <a:lnTo>
                  <a:pt x="372" y="246"/>
                </a:lnTo>
                <a:lnTo>
                  <a:pt x="372" y="252"/>
                </a:lnTo>
                <a:lnTo>
                  <a:pt x="372" y="258"/>
                </a:lnTo>
                <a:lnTo>
                  <a:pt x="366" y="258"/>
                </a:lnTo>
                <a:lnTo>
                  <a:pt x="366" y="264"/>
                </a:lnTo>
                <a:lnTo>
                  <a:pt x="372" y="264"/>
                </a:lnTo>
                <a:lnTo>
                  <a:pt x="372" y="270"/>
                </a:lnTo>
                <a:lnTo>
                  <a:pt x="378" y="270"/>
                </a:lnTo>
                <a:lnTo>
                  <a:pt x="384" y="270"/>
                </a:lnTo>
                <a:lnTo>
                  <a:pt x="384" y="276"/>
                </a:lnTo>
                <a:lnTo>
                  <a:pt x="384" y="282"/>
                </a:lnTo>
                <a:lnTo>
                  <a:pt x="390" y="282"/>
                </a:lnTo>
                <a:lnTo>
                  <a:pt x="390" y="288"/>
                </a:lnTo>
                <a:lnTo>
                  <a:pt x="384" y="288"/>
                </a:lnTo>
                <a:lnTo>
                  <a:pt x="378" y="288"/>
                </a:lnTo>
                <a:lnTo>
                  <a:pt x="372" y="288"/>
                </a:lnTo>
                <a:lnTo>
                  <a:pt x="372" y="294"/>
                </a:lnTo>
                <a:lnTo>
                  <a:pt x="366" y="294"/>
                </a:lnTo>
                <a:lnTo>
                  <a:pt x="360" y="294"/>
                </a:lnTo>
                <a:lnTo>
                  <a:pt x="354" y="294"/>
                </a:lnTo>
                <a:lnTo>
                  <a:pt x="348" y="294"/>
                </a:lnTo>
                <a:lnTo>
                  <a:pt x="342" y="294"/>
                </a:lnTo>
                <a:lnTo>
                  <a:pt x="342" y="288"/>
                </a:lnTo>
                <a:lnTo>
                  <a:pt x="336" y="288"/>
                </a:lnTo>
                <a:lnTo>
                  <a:pt x="330" y="288"/>
                </a:lnTo>
                <a:lnTo>
                  <a:pt x="324" y="288"/>
                </a:lnTo>
                <a:lnTo>
                  <a:pt x="324" y="282"/>
                </a:lnTo>
                <a:lnTo>
                  <a:pt x="318" y="282"/>
                </a:lnTo>
                <a:lnTo>
                  <a:pt x="318" y="276"/>
                </a:lnTo>
                <a:lnTo>
                  <a:pt x="312" y="276"/>
                </a:lnTo>
                <a:lnTo>
                  <a:pt x="312" y="270"/>
                </a:lnTo>
                <a:lnTo>
                  <a:pt x="306" y="270"/>
                </a:lnTo>
                <a:lnTo>
                  <a:pt x="306" y="264"/>
                </a:lnTo>
                <a:lnTo>
                  <a:pt x="300" y="264"/>
                </a:lnTo>
                <a:lnTo>
                  <a:pt x="300" y="258"/>
                </a:lnTo>
                <a:lnTo>
                  <a:pt x="294" y="258"/>
                </a:lnTo>
                <a:lnTo>
                  <a:pt x="294" y="252"/>
                </a:lnTo>
                <a:lnTo>
                  <a:pt x="288" y="252"/>
                </a:lnTo>
                <a:lnTo>
                  <a:pt x="294" y="246"/>
                </a:lnTo>
                <a:lnTo>
                  <a:pt x="288" y="246"/>
                </a:lnTo>
                <a:lnTo>
                  <a:pt x="294" y="246"/>
                </a:lnTo>
                <a:lnTo>
                  <a:pt x="288" y="246"/>
                </a:lnTo>
                <a:lnTo>
                  <a:pt x="288" y="240"/>
                </a:lnTo>
                <a:lnTo>
                  <a:pt x="282" y="240"/>
                </a:lnTo>
                <a:lnTo>
                  <a:pt x="282" y="234"/>
                </a:lnTo>
                <a:lnTo>
                  <a:pt x="288" y="234"/>
                </a:lnTo>
                <a:lnTo>
                  <a:pt x="282" y="234"/>
                </a:lnTo>
                <a:lnTo>
                  <a:pt x="282" y="228"/>
                </a:lnTo>
                <a:lnTo>
                  <a:pt x="282" y="222"/>
                </a:lnTo>
                <a:lnTo>
                  <a:pt x="276" y="222"/>
                </a:lnTo>
                <a:lnTo>
                  <a:pt x="276" y="216"/>
                </a:lnTo>
                <a:lnTo>
                  <a:pt x="282" y="216"/>
                </a:lnTo>
                <a:lnTo>
                  <a:pt x="276" y="216"/>
                </a:lnTo>
                <a:lnTo>
                  <a:pt x="276" y="210"/>
                </a:lnTo>
                <a:lnTo>
                  <a:pt x="282" y="210"/>
                </a:lnTo>
                <a:lnTo>
                  <a:pt x="282" y="204"/>
                </a:lnTo>
                <a:lnTo>
                  <a:pt x="288" y="204"/>
                </a:lnTo>
                <a:lnTo>
                  <a:pt x="288" y="198"/>
                </a:lnTo>
                <a:lnTo>
                  <a:pt x="294" y="198"/>
                </a:lnTo>
                <a:lnTo>
                  <a:pt x="294" y="192"/>
                </a:lnTo>
                <a:lnTo>
                  <a:pt x="294" y="186"/>
                </a:lnTo>
                <a:lnTo>
                  <a:pt x="294" y="180"/>
                </a:lnTo>
                <a:lnTo>
                  <a:pt x="294" y="174"/>
                </a:lnTo>
                <a:lnTo>
                  <a:pt x="294" y="168"/>
                </a:lnTo>
                <a:lnTo>
                  <a:pt x="252" y="144"/>
                </a:lnTo>
                <a:lnTo>
                  <a:pt x="246" y="144"/>
                </a:lnTo>
                <a:lnTo>
                  <a:pt x="246" y="138"/>
                </a:lnTo>
                <a:lnTo>
                  <a:pt x="240" y="138"/>
                </a:lnTo>
                <a:lnTo>
                  <a:pt x="234" y="138"/>
                </a:lnTo>
                <a:lnTo>
                  <a:pt x="234" y="132"/>
                </a:lnTo>
                <a:lnTo>
                  <a:pt x="228" y="132"/>
                </a:lnTo>
                <a:lnTo>
                  <a:pt x="222" y="132"/>
                </a:lnTo>
                <a:lnTo>
                  <a:pt x="222" y="138"/>
                </a:lnTo>
                <a:lnTo>
                  <a:pt x="216" y="138"/>
                </a:lnTo>
                <a:lnTo>
                  <a:pt x="210" y="138"/>
                </a:lnTo>
                <a:lnTo>
                  <a:pt x="210" y="132"/>
                </a:lnTo>
                <a:lnTo>
                  <a:pt x="204" y="132"/>
                </a:lnTo>
                <a:lnTo>
                  <a:pt x="198" y="132"/>
                </a:lnTo>
                <a:lnTo>
                  <a:pt x="192" y="132"/>
                </a:lnTo>
                <a:lnTo>
                  <a:pt x="192" y="138"/>
                </a:lnTo>
                <a:lnTo>
                  <a:pt x="186" y="138"/>
                </a:lnTo>
                <a:lnTo>
                  <a:pt x="180" y="138"/>
                </a:lnTo>
                <a:lnTo>
                  <a:pt x="180" y="144"/>
                </a:lnTo>
                <a:lnTo>
                  <a:pt x="174" y="144"/>
                </a:lnTo>
                <a:lnTo>
                  <a:pt x="174" y="150"/>
                </a:lnTo>
                <a:lnTo>
                  <a:pt x="168" y="150"/>
                </a:lnTo>
                <a:lnTo>
                  <a:pt x="162" y="150"/>
                </a:lnTo>
                <a:lnTo>
                  <a:pt x="162" y="156"/>
                </a:lnTo>
                <a:lnTo>
                  <a:pt x="156" y="156"/>
                </a:lnTo>
                <a:lnTo>
                  <a:pt x="156" y="162"/>
                </a:lnTo>
                <a:lnTo>
                  <a:pt x="150" y="162"/>
                </a:lnTo>
                <a:lnTo>
                  <a:pt x="150" y="168"/>
                </a:lnTo>
                <a:lnTo>
                  <a:pt x="144" y="168"/>
                </a:lnTo>
                <a:lnTo>
                  <a:pt x="138" y="168"/>
                </a:lnTo>
                <a:close/>
                <a:moveTo>
                  <a:pt x="186" y="36"/>
                </a:moveTo>
                <a:lnTo>
                  <a:pt x="192" y="36"/>
                </a:lnTo>
                <a:lnTo>
                  <a:pt x="192" y="42"/>
                </a:lnTo>
                <a:lnTo>
                  <a:pt x="186" y="42"/>
                </a:lnTo>
                <a:lnTo>
                  <a:pt x="186" y="36"/>
                </a:lnTo>
                <a:close/>
                <a:moveTo>
                  <a:pt x="504" y="108"/>
                </a:moveTo>
                <a:lnTo>
                  <a:pt x="504" y="114"/>
                </a:lnTo>
                <a:lnTo>
                  <a:pt x="505" y="114"/>
                </a:lnTo>
                <a:lnTo>
                  <a:pt x="504" y="108"/>
                </a:lnTo>
                <a:close/>
                <a:moveTo>
                  <a:pt x="438" y="222"/>
                </a:moveTo>
                <a:lnTo>
                  <a:pt x="444" y="222"/>
                </a:lnTo>
                <a:lnTo>
                  <a:pt x="444" y="228"/>
                </a:lnTo>
                <a:lnTo>
                  <a:pt x="444" y="222"/>
                </a:lnTo>
                <a:lnTo>
                  <a:pt x="450" y="222"/>
                </a:lnTo>
                <a:lnTo>
                  <a:pt x="450" y="228"/>
                </a:lnTo>
                <a:lnTo>
                  <a:pt x="444" y="228"/>
                </a:lnTo>
                <a:lnTo>
                  <a:pt x="444" y="234"/>
                </a:lnTo>
                <a:lnTo>
                  <a:pt x="450" y="234"/>
                </a:lnTo>
                <a:lnTo>
                  <a:pt x="450" y="240"/>
                </a:lnTo>
                <a:lnTo>
                  <a:pt x="456" y="240"/>
                </a:lnTo>
                <a:lnTo>
                  <a:pt x="462" y="240"/>
                </a:lnTo>
                <a:lnTo>
                  <a:pt x="468" y="240"/>
                </a:lnTo>
                <a:lnTo>
                  <a:pt x="474" y="240"/>
                </a:lnTo>
                <a:lnTo>
                  <a:pt x="474" y="234"/>
                </a:lnTo>
                <a:lnTo>
                  <a:pt x="480" y="234"/>
                </a:lnTo>
                <a:lnTo>
                  <a:pt x="486" y="234"/>
                </a:lnTo>
                <a:lnTo>
                  <a:pt x="492" y="234"/>
                </a:lnTo>
                <a:lnTo>
                  <a:pt x="498" y="234"/>
                </a:lnTo>
                <a:lnTo>
                  <a:pt x="504" y="234"/>
                </a:lnTo>
                <a:lnTo>
                  <a:pt x="504" y="228"/>
                </a:lnTo>
                <a:lnTo>
                  <a:pt x="510" y="228"/>
                </a:lnTo>
                <a:lnTo>
                  <a:pt x="510" y="234"/>
                </a:lnTo>
                <a:lnTo>
                  <a:pt x="510" y="240"/>
                </a:lnTo>
                <a:lnTo>
                  <a:pt x="510" y="246"/>
                </a:lnTo>
                <a:lnTo>
                  <a:pt x="510" y="252"/>
                </a:lnTo>
                <a:lnTo>
                  <a:pt x="504" y="252"/>
                </a:lnTo>
                <a:lnTo>
                  <a:pt x="504" y="258"/>
                </a:lnTo>
                <a:lnTo>
                  <a:pt x="498" y="258"/>
                </a:lnTo>
                <a:lnTo>
                  <a:pt x="498" y="264"/>
                </a:lnTo>
                <a:lnTo>
                  <a:pt x="498" y="270"/>
                </a:lnTo>
                <a:lnTo>
                  <a:pt x="492" y="270"/>
                </a:lnTo>
                <a:lnTo>
                  <a:pt x="492" y="276"/>
                </a:lnTo>
                <a:lnTo>
                  <a:pt x="492" y="282"/>
                </a:lnTo>
                <a:lnTo>
                  <a:pt x="486" y="282"/>
                </a:lnTo>
                <a:lnTo>
                  <a:pt x="486" y="288"/>
                </a:lnTo>
                <a:lnTo>
                  <a:pt x="480" y="288"/>
                </a:lnTo>
                <a:lnTo>
                  <a:pt x="480" y="294"/>
                </a:lnTo>
                <a:lnTo>
                  <a:pt x="474" y="300"/>
                </a:lnTo>
                <a:lnTo>
                  <a:pt x="474" y="306"/>
                </a:lnTo>
                <a:lnTo>
                  <a:pt x="468" y="306"/>
                </a:lnTo>
                <a:lnTo>
                  <a:pt x="462" y="306"/>
                </a:lnTo>
                <a:lnTo>
                  <a:pt x="462" y="312"/>
                </a:lnTo>
                <a:lnTo>
                  <a:pt x="456" y="312"/>
                </a:lnTo>
                <a:lnTo>
                  <a:pt x="456" y="318"/>
                </a:lnTo>
                <a:lnTo>
                  <a:pt x="450" y="318"/>
                </a:lnTo>
                <a:lnTo>
                  <a:pt x="450" y="324"/>
                </a:lnTo>
                <a:lnTo>
                  <a:pt x="444" y="324"/>
                </a:lnTo>
                <a:lnTo>
                  <a:pt x="444" y="330"/>
                </a:lnTo>
                <a:lnTo>
                  <a:pt x="438" y="330"/>
                </a:lnTo>
                <a:lnTo>
                  <a:pt x="438" y="336"/>
                </a:lnTo>
                <a:lnTo>
                  <a:pt x="432" y="336"/>
                </a:lnTo>
                <a:lnTo>
                  <a:pt x="438" y="336"/>
                </a:lnTo>
                <a:lnTo>
                  <a:pt x="432" y="336"/>
                </a:lnTo>
                <a:lnTo>
                  <a:pt x="432" y="330"/>
                </a:lnTo>
                <a:lnTo>
                  <a:pt x="432" y="324"/>
                </a:lnTo>
                <a:lnTo>
                  <a:pt x="432" y="318"/>
                </a:lnTo>
                <a:lnTo>
                  <a:pt x="432" y="312"/>
                </a:lnTo>
                <a:lnTo>
                  <a:pt x="432" y="306"/>
                </a:lnTo>
                <a:lnTo>
                  <a:pt x="432" y="300"/>
                </a:lnTo>
                <a:lnTo>
                  <a:pt x="432" y="294"/>
                </a:lnTo>
                <a:lnTo>
                  <a:pt x="438" y="294"/>
                </a:lnTo>
                <a:lnTo>
                  <a:pt x="438" y="288"/>
                </a:lnTo>
                <a:lnTo>
                  <a:pt x="444" y="288"/>
                </a:lnTo>
                <a:lnTo>
                  <a:pt x="450" y="288"/>
                </a:lnTo>
                <a:lnTo>
                  <a:pt x="456" y="282"/>
                </a:lnTo>
                <a:lnTo>
                  <a:pt x="456" y="288"/>
                </a:lnTo>
                <a:lnTo>
                  <a:pt x="462" y="288"/>
                </a:lnTo>
                <a:lnTo>
                  <a:pt x="462" y="282"/>
                </a:lnTo>
                <a:lnTo>
                  <a:pt x="468" y="282"/>
                </a:lnTo>
                <a:lnTo>
                  <a:pt x="474" y="270"/>
                </a:lnTo>
                <a:lnTo>
                  <a:pt x="480" y="264"/>
                </a:lnTo>
                <a:lnTo>
                  <a:pt x="486" y="258"/>
                </a:lnTo>
                <a:lnTo>
                  <a:pt x="480" y="258"/>
                </a:lnTo>
                <a:lnTo>
                  <a:pt x="474" y="258"/>
                </a:lnTo>
                <a:lnTo>
                  <a:pt x="468" y="258"/>
                </a:lnTo>
                <a:lnTo>
                  <a:pt x="462" y="258"/>
                </a:lnTo>
                <a:lnTo>
                  <a:pt x="462" y="252"/>
                </a:lnTo>
                <a:lnTo>
                  <a:pt x="456" y="252"/>
                </a:lnTo>
                <a:lnTo>
                  <a:pt x="450" y="252"/>
                </a:lnTo>
                <a:lnTo>
                  <a:pt x="450" y="246"/>
                </a:lnTo>
                <a:lnTo>
                  <a:pt x="444" y="246"/>
                </a:lnTo>
                <a:lnTo>
                  <a:pt x="444" y="240"/>
                </a:lnTo>
                <a:lnTo>
                  <a:pt x="444" y="234"/>
                </a:lnTo>
                <a:lnTo>
                  <a:pt x="438" y="234"/>
                </a:lnTo>
                <a:lnTo>
                  <a:pt x="438" y="228"/>
                </a:lnTo>
                <a:lnTo>
                  <a:pt x="438" y="222"/>
                </a:lnTo>
                <a:close/>
                <a:moveTo>
                  <a:pt x="354" y="60"/>
                </a:moveTo>
                <a:lnTo>
                  <a:pt x="360" y="60"/>
                </a:lnTo>
                <a:lnTo>
                  <a:pt x="354" y="60"/>
                </a:lnTo>
                <a:close/>
                <a:moveTo>
                  <a:pt x="384" y="132"/>
                </a:moveTo>
                <a:lnTo>
                  <a:pt x="390" y="132"/>
                </a:lnTo>
                <a:lnTo>
                  <a:pt x="384" y="132"/>
                </a:lnTo>
                <a:close/>
                <a:moveTo>
                  <a:pt x="366" y="60"/>
                </a:moveTo>
                <a:lnTo>
                  <a:pt x="372" y="60"/>
                </a:lnTo>
                <a:lnTo>
                  <a:pt x="366" y="60"/>
                </a:lnTo>
                <a:close/>
                <a:moveTo>
                  <a:pt x="354" y="60"/>
                </a:moveTo>
                <a:lnTo>
                  <a:pt x="360" y="60"/>
                </a:lnTo>
                <a:lnTo>
                  <a:pt x="354" y="60"/>
                </a:lnTo>
                <a:close/>
                <a:moveTo>
                  <a:pt x="354" y="60"/>
                </a:moveTo>
                <a:lnTo>
                  <a:pt x="360" y="60"/>
                </a:lnTo>
                <a:lnTo>
                  <a:pt x="354" y="60"/>
                </a:lnTo>
                <a:close/>
                <a:moveTo>
                  <a:pt x="354" y="60"/>
                </a:moveTo>
                <a:lnTo>
                  <a:pt x="360" y="60"/>
                </a:lnTo>
                <a:lnTo>
                  <a:pt x="354" y="60"/>
                </a:lnTo>
                <a:close/>
                <a:moveTo>
                  <a:pt x="354" y="60"/>
                </a:moveTo>
                <a:lnTo>
                  <a:pt x="360" y="60"/>
                </a:lnTo>
                <a:lnTo>
                  <a:pt x="354" y="60"/>
                </a:lnTo>
                <a:close/>
                <a:moveTo>
                  <a:pt x="354" y="60"/>
                </a:moveTo>
                <a:lnTo>
                  <a:pt x="360" y="60"/>
                </a:lnTo>
                <a:lnTo>
                  <a:pt x="354" y="60"/>
                </a:lnTo>
                <a:close/>
                <a:moveTo>
                  <a:pt x="444" y="192"/>
                </a:moveTo>
                <a:lnTo>
                  <a:pt x="444" y="186"/>
                </a:lnTo>
                <a:lnTo>
                  <a:pt x="444" y="192"/>
                </a:lnTo>
                <a:lnTo>
                  <a:pt x="444" y="186"/>
                </a:lnTo>
                <a:lnTo>
                  <a:pt x="438" y="186"/>
                </a:lnTo>
                <a:lnTo>
                  <a:pt x="438" y="180"/>
                </a:lnTo>
                <a:lnTo>
                  <a:pt x="438" y="186"/>
                </a:lnTo>
                <a:lnTo>
                  <a:pt x="438" y="180"/>
                </a:lnTo>
                <a:lnTo>
                  <a:pt x="432" y="180"/>
                </a:lnTo>
                <a:lnTo>
                  <a:pt x="432" y="174"/>
                </a:lnTo>
                <a:lnTo>
                  <a:pt x="432" y="168"/>
                </a:lnTo>
                <a:lnTo>
                  <a:pt x="426" y="168"/>
                </a:lnTo>
                <a:lnTo>
                  <a:pt x="426" y="162"/>
                </a:lnTo>
                <a:lnTo>
                  <a:pt x="426" y="168"/>
                </a:lnTo>
                <a:lnTo>
                  <a:pt x="426" y="162"/>
                </a:lnTo>
                <a:lnTo>
                  <a:pt x="420" y="162"/>
                </a:lnTo>
                <a:lnTo>
                  <a:pt x="420" y="156"/>
                </a:lnTo>
                <a:lnTo>
                  <a:pt x="414" y="156"/>
                </a:lnTo>
                <a:lnTo>
                  <a:pt x="420" y="156"/>
                </a:lnTo>
                <a:lnTo>
                  <a:pt x="414" y="156"/>
                </a:lnTo>
                <a:lnTo>
                  <a:pt x="414" y="150"/>
                </a:lnTo>
                <a:lnTo>
                  <a:pt x="414" y="144"/>
                </a:lnTo>
                <a:lnTo>
                  <a:pt x="414" y="150"/>
                </a:lnTo>
                <a:lnTo>
                  <a:pt x="414" y="144"/>
                </a:lnTo>
                <a:lnTo>
                  <a:pt x="414" y="138"/>
                </a:lnTo>
                <a:lnTo>
                  <a:pt x="414" y="144"/>
                </a:lnTo>
                <a:lnTo>
                  <a:pt x="414" y="138"/>
                </a:lnTo>
                <a:lnTo>
                  <a:pt x="414" y="132"/>
                </a:lnTo>
                <a:lnTo>
                  <a:pt x="408" y="132"/>
                </a:lnTo>
                <a:lnTo>
                  <a:pt x="408" y="126"/>
                </a:lnTo>
                <a:lnTo>
                  <a:pt x="402" y="126"/>
                </a:lnTo>
                <a:lnTo>
                  <a:pt x="408" y="126"/>
                </a:lnTo>
                <a:lnTo>
                  <a:pt x="402" y="126"/>
                </a:lnTo>
                <a:lnTo>
                  <a:pt x="402" y="120"/>
                </a:lnTo>
                <a:lnTo>
                  <a:pt x="396" y="120"/>
                </a:lnTo>
                <a:lnTo>
                  <a:pt x="402" y="120"/>
                </a:lnTo>
                <a:lnTo>
                  <a:pt x="402" y="114"/>
                </a:lnTo>
                <a:lnTo>
                  <a:pt x="396" y="114"/>
                </a:lnTo>
                <a:lnTo>
                  <a:pt x="396" y="108"/>
                </a:lnTo>
                <a:lnTo>
                  <a:pt x="390" y="108"/>
                </a:lnTo>
                <a:lnTo>
                  <a:pt x="390" y="102"/>
                </a:lnTo>
                <a:lnTo>
                  <a:pt x="390" y="96"/>
                </a:lnTo>
                <a:lnTo>
                  <a:pt x="384" y="96"/>
                </a:lnTo>
                <a:lnTo>
                  <a:pt x="384" y="90"/>
                </a:lnTo>
                <a:lnTo>
                  <a:pt x="378" y="90"/>
                </a:lnTo>
                <a:lnTo>
                  <a:pt x="378" y="84"/>
                </a:lnTo>
                <a:lnTo>
                  <a:pt x="378" y="78"/>
                </a:lnTo>
                <a:lnTo>
                  <a:pt x="384" y="78"/>
                </a:lnTo>
                <a:lnTo>
                  <a:pt x="378" y="78"/>
                </a:lnTo>
                <a:lnTo>
                  <a:pt x="384" y="78"/>
                </a:lnTo>
                <a:lnTo>
                  <a:pt x="378" y="78"/>
                </a:lnTo>
                <a:lnTo>
                  <a:pt x="384" y="78"/>
                </a:lnTo>
                <a:lnTo>
                  <a:pt x="384" y="72"/>
                </a:lnTo>
                <a:lnTo>
                  <a:pt x="384" y="66"/>
                </a:lnTo>
                <a:lnTo>
                  <a:pt x="384" y="60"/>
                </a:lnTo>
                <a:lnTo>
                  <a:pt x="378" y="60"/>
                </a:lnTo>
                <a:lnTo>
                  <a:pt x="384" y="60"/>
                </a:lnTo>
                <a:lnTo>
                  <a:pt x="384" y="54"/>
                </a:lnTo>
                <a:lnTo>
                  <a:pt x="384" y="48"/>
                </a:lnTo>
                <a:lnTo>
                  <a:pt x="384" y="54"/>
                </a:lnTo>
                <a:lnTo>
                  <a:pt x="384" y="48"/>
                </a:lnTo>
                <a:lnTo>
                  <a:pt x="384" y="42"/>
                </a:lnTo>
                <a:lnTo>
                  <a:pt x="384" y="36"/>
                </a:lnTo>
                <a:lnTo>
                  <a:pt x="384" y="30"/>
                </a:lnTo>
                <a:lnTo>
                  <a:pt x="390" y="30"/>
                </a:lnTo>
                <a:lnTo>
                  <a:pt x="390" y="24"/>
                </a:lnTo>
                <a:lnTo>
                  <a:pt x="390" y="18"/>
                </a:lnTo>
                <a:lnTo>
                  <a:pt x="390" y="12"/>
                </a:lnTo>
                <a:lnTo>
                  <a:pt x="396" y="12"/>
                </a:lnTo>
                <a:lnTo>
                  <a:pt x="396" y="6"/>
                </a:lnTo>
                <a:lnTo>
                  <a:pt x="396" y="12"/>
                </a:lnTo>
                <a:lnTo>
                  <a:pt x="402" y="12"/>
                </a:lnTo>
                <a:lnTo>
                  <a:pt x="402" y="6"/>
                </a:lnTo>
                <a:lnTo>
                  <a:pt x="408" y="6"/>
                </a:lnTo>
                <a:lnTo>
                  <a:pt x="408" y="12"/>
                </a:lnTo>
                <a:lnTo>
                  <a:pt x="414" y="12"/>
                </a:lnTo>
                <a:lnTo>
                  <a:pt x="420" y="12"/>
                </a:lnTo>
                <a:lnTo>
                  <a:pt x="420" y="6"/>
                </a:lnTo>
                <a:lnTo>
                  <a:pt x="426" y="6"/>
                </a:lnTo>
                <a:lnTo>
                  <a:pt x="432" y="6"/>
                </a:lnTo>
                <a:lnTo>
                  <a:pt x="438" y="6"/>
                </a:lnTo>
                <a:lnTo>
                  <a:pt x="444" y="6"/>
                </a:lnTo>
                <a:lnTo>
                  <a:pt x="444" y="0"/>
                </a:lnTo>
                <a:lnTo>
                  <a:pt x="444" y="6"/>
                </a:lnTo>
                <a:lnTo>
                  <a:pt x="444" y="0"/>
                </a:lnTo>
                <a:lnTo>
                  <a:pt x="450" y="0"/>
                </a:lnTo>
                <a:lnTo>
                  <a:pt x="450" y="6"/>
                </a:lnTo>
                <a:lnTo>
                  <a:pt x="456" y="6"/>
                </a:lnTo>
                <a:lnTo>
                  <a:pt x="462" y="6"/>
                </a:lnTo>
                <a:lnTo>
                  <a:pt x="462" y="12"/>
                </a:lnTo>
                <a:lnTo>
                  <a:pt x="462" y="18"/>
                </a:lnTo>
                <a:lnTo>
                  <a:pt x="468" y="18"/>
                </a:lnTo>
                <a:lnTo>
                  <a:pt x="474" y="18"/>
                </a:lnTo>
                <a:lnTo>
                  <a:pt x="468" y="18"/>
                </a:lnTo>
                <a:lnTo>
                  <a:pt x="468" y="24"/>
                </a:lnTo>
                <a:lnTo>
                  <a:pt x="468" y="30"/>
                </a:lnTo>
                <a:lnTo>
                  <a:pt x="468" y="24"/>
                </a:lnTo>
                <a:lnTo>
                  <a:pt x="468" y="30"/>
                </a:lnTo>
                <a:lnTo>
                  <a:pt x="462" y="30"/>
                </a:lnTo>
                <a:lnTo>
                  <a:pt x="468" y="30"/>
                </a:lnTo>
                <a:lnTo>
                  <a:pt x="468" y="36"/>
                </a:lnTo>
                <a:lnTo>
                  <a:pt x="462" y="36"/>
                </a:lnTo>
                <a:lnTo>
                  <a:pt x="468" y="36"/>
                </a:lnTo>
                <a:lnTo>
                  <a:pt x="462" y="36"/>
                </a:lnTo>
                <a:lnTo>
                  <a:pt x="468" y="36"/>
                </a:lnTo>
                <a:lnTo>
                  <a:pt x="468" y="42"/>
                </a:lnTo>
                <a:lnTo>
                  <a:pt x="468" y="48"/>
                </a:lnTo>
                <a:lnTo>
                  <a:pt x="474" y="48"/>
                </a:lnTo>
                <a:lnTo>
                  <a:pt x="480" y="48"/>
                </a:lnTo>
                <a:lnTo>
                  <a:pt x="480" y="54"/>
                </a:lnTo>
                <a:lnTo>
                  <a:pt x="486" y="54"/>
                </a:lnTo>
                <a:lnTo>
                  <a:pt x="486" y="60"/>
                </a:lnTo>
                <a:lnTo>
                  <a:pt x="480" y="60"/>
                </a:lnTo>
                <a:lnTo>
                  <a:pt x="480" y="66"/>
                </a:lnTo>
                <a:lnTo>
                  <a:pt x="486" y="66"/>
                </a:lnTo>
                <a:lnTo>
                  <a:pt x="486" y="72"/>
                </a:lnTo>
                <a:lnTo>
                  <a:pt x="492" y="72"/>
                </a:lnTo>
                <a:lnTo>
                  <a:pt x="486" y="72"/>
                </a:lnTo>
                <a:lnTo>
                  <a:pt x="486" y="78"/>
                </a:lnTo>
                <a:lnTo>
                  <a:pt x="480" y="78"/>
                </a:lnTo>
                <a:lnTo>
                  <a:pt x="486" y="78"/>
                </a:lnTo>
                <a:lnTo>
                  <a:pt x="486" y="84"/>
                </a:lnTo>
                <a:lnTo>
                  <a:pt x="486" y="90"/>
                </a:lnTo>
                <a:lnTo>
                  <a:pt x="492" y="90"/>
                </a:lnTo>
                <a:lnTo>
                  <a:pt x="486" y="90"/>
                </a:lnTo>
                <a:lnTo>
                  <a:pt x="492" y="90"/>
                </a:lnTo>
                <a:lnTo>
                  <a:pt x="492" y="96"/>
                </a:lnTo>
                <a:lnTo>
                  <a:pt x="498" y="96"/>
                </a:lnTo>
                <a:lnTo>
                  <a:pt x="492" y="96"/>
                </a:lnTo>
                <a:lnTo>
                  <a:pt x="498" y="96"/>
                </a:lnTo>
                <a:lnTo>
                  <a:pt x="492" y="96"/>
                </a:lnTo>
                <a:lnTo>
                  <a:pt x="498" y="96"/>
                </a:lnTo>
                <a:lnTo>
                  <a:pt x="492" y="96"/>
                </a:lnTo>
                <a:lnTo>
                  <a:pt x="498" y="96"/>
                </a:lnTo>
                <a:lnTo>
                  <a:pt x="492" y="96"/>
                </a:lnTo>
                <a:lnTo>
                  <a:pt x="498" y="96"/>
                </a:lnTo>
                <a:lnTo>
                  <a:pt x="498" y="102"/>
                </a:lnTo>
                <a:lnTo>
                  <a:pt x="498" y="96"/>
                </a:lnTo>
                <a:lnTo>
                  <a:pt x="498" y="102"/>
                </a:lnTo>
                <a:lnTo>
                  <a:pt x="498" y="96"/>
                </a:lnTo>
                <a:lnTo>
                  <a:pt x="498" y="102"/>
                </a:lnTo>
                <a:lnTo>
                  <a:pt x="498" y="96"/>
                </a:lnTo>
                <a:lnTo>
                  <a:pt x="498" y="102"/>
                </a:lnTo>
                <a:lnTo>
                  <a:pt x="498" y="96"/>
                </a:lnTo>
                <a:lnTo>
                  <a:pt x="498" y="102"/>
                </a:lnTo>
                <a:lnTo>
                  <a:pt x="498" y="96"/>
                </a:lnTo>
                <a:lnTo>
                  <a:pt x="498" y="102"/>
                </a:lnTo>
                <a:lnTo>
                  <a:pt x="504" y="102"/>
                </a:lnTo>
                <a:lnTo>
                  <a:pt x="498" y="102"/>
                </a:lnTo>
                <a:lnTo>
                  <a:pt x="504" y="102"/>
                </a:lnTo>
                <a:lnTo>
                  <a:pt x="498" y="102"/>
                </a:lnTo>
                <a:lnTo>
                  <a:pt x="504" y="102"/>
                </a:lnTo>
                <a:lnTo>
                  <a:pt x="504" y="108"/>
                </a:lnTo>
                <a:lnTo>
                  <a:pt x="504" y="114"/>
                </a:lnTo>
                <a:lnTo>
                  <a:pt x="504" y="120"/>
                </a:lnTo>
                <a:lnTo>
                  <a:pt x="510" y="120"/>
                </a:lnTo>
                <a:lnTo>
                  <a:pt x="510" y="114"/>
                </a:lnTo>
                <a:lnTo>
                  <a:pt x="510" y="108"/>
                </a:lnTo>
                <a:lnTo>
                  <a:pt x="516" y="108"/>
                </a:lnTo>
                <a:lnTo>
                  <a:pt x="516" y="114"/>
                </a:lnTo>
                <a:lnTo>
                  <a:pt x="516" y="108"/>
                </a:lnTo>
                <a:lnTo>
                  <a:pt x="516" y="114"/>
                </a:lnTo>
                <a:lnTo>
                  <a:pt x="510" y="114"/>
                </a:lnTo>
                <a:lnTo>
                  <a:pt x="516" y="114"/>
                </a:lnTo>
                <a:lnTo>
                  <a:pt x="510" y="114"/>
                </a:lnTo>
                <a:lnTo>
                  <a:pt x="516" y="114"/>
                </a:lnTo>
                <a:lnTo>
                  <a:pt x="510" y="114"/>
                </a:lnTo>
                <a:lnTo>
                  <a:pt x="516" y="114"/>
                </a:lnTo>
                <a:lnTo>
                  <a:pt x="510" y="114"/>
                </a:lnTo>
                <a:lnTo>
                  <a:pt x="516" y="114"/>
                </a:lnTo>
                <a:lnTo>
                  <a:pt x="516" y="120"/>
                </a:lnTo>
                <a:lnTo>
                  <a:pt x="510" y="120"/>
                </a:lnTo>
                <a:lnTo>
                  <a:pt x="516" y="120"/>
                </a:lnTo>
                <a:lnTo>
                  <a:pt x="510" y="120"/>
                </a:lnTo>
                <a:lnTo>
                  <a:pt x="510" y="126"/>
                </a:lnTo>
                <a:lnTo>
                  <a:pt x="516" y="126"/>
                </a:lnTo>
                <a:lnTo>
                  <a:pt x="522" y="126"/>
                </a:lnTo>
                <a:lnTo>
                  <a:pt x="528" y="126"/>
                </a:lnTo>
                <a:lnTo>
                  <a:pt x="534" y="126"/>
                </a:lnTo>
                <a:lnTo>
                  <a:pt x="540" y="126"/>
                </a:lnTo>
                <a:lnTo>
                  <a:pt x="534" y="126"/>
                </a:lnTo>
                <a:lnTo>
                  <a:pt x="540" y="126"/>
                </a:lnTo>
                <a:lnTo>
                  <a:pt x="540" y="120"/>
                </a:lnTo>
                <a:lnTo>
                  <a:pt x="540" y="114"/>
                </a:lnTo>
                <a:lnTo>
                  <a:pt x="546" y="114"/>
                </a:lnTo>
                <a:lnTo>
                  <a:pt x="546" y="108"/>
                </a:lnTo>
                <a:lnTo>
                  <a:pt x="552" y="108"/>
                </a:lnTo>
                <a:lnTo>
                  <a:pt x="552" y="114"/>
                </a:lnTo>
                <a:lnTo>
                  <a:pt x="552" y="120"/>
                </a:lnTo>
                <a:lnTo>
                  <a:pt x="552" y="126"/>
                </a:lnTo>
                <a:lnTo>
                  <a:pt x="558" y="126"/>
                </a:lnTo>
                <a:lnTo>
                  <a:pt x="564" y="126"/>
                </a:lnTo>
                <a:lnTo>
                  <a:pt x="564" y="132"/>
                </a:lnTo>
                <a:lnTo>
                  <a:pt x="570" y="132"/>
                </a:lnTo>
                <a:lnTo>
                  <a:pt x="576" y="132"/>
                </a:lnTo>
                <a:lnTo>
                  <a:pt x="576" y="138"/>
                </a:lnTo>
                <a:lnTo>
                  <a:pt x="582" y="138"/>
                </a:lnTo>
                <a:lnTo>
                  <a:pt x="576" y="138"/>
                </a:lnTo>
                <a:lnTo>
                  <a:pt x="582" y="138"/>
                </a:lnTo>
                <a:lnTo>
                  <a:pt x="582" y="144"/>
                </a:lnTo>
                <a:lnTo>
                  <a:pt x="576" y="144"/>
                </a:lnTo>
                <a:lnTo>
                  <a:pt x="576" y="150"/>
                </a:lnTo>
                <a:lnTo>
                  <a:pt x="570" y="150"/>
                </a:lnTo>
                <a:lnTo>
                  <a:pt x="570" y="156"/>
                </a:lnTo>
                <a:lnTo>
                  <a:pt x="564" y="156"/>
                </a:lnTo>
                <a:lnTo>
                  <a:pt x="570" y="156"/>
                </a:lnTo>
                <a:lnTo>
                  <a:pt x="564" y="156"/>
                </a:lnTo>
                <a:lnTo>
                  <a:pt x="564" y="162"/>
                </a:lnTo>
                <a:lnTo>
                  <a:pt x="564" y="168"/>
                </a:lnTo>
                <a:lnTo>
                  <a:pt x="558" y="168"/>
                </a:lnTo>
                <a:lnTo>
                  <a:pt x="558" y="174"/>
                </a:lnTo>
                <a:lnTo>
                  <a:pt x="552" y="174"/>
                </a:lnTo>
                <a:lnTo>
                  <a:pt x="552" y="180"/>
                </a:lnTo>
                <a:lnTo>
                  <a:pt x="546" y="180"/>
                </a:lnTo>
                <a:lnTo>
                  <a:pt x="540" y="180"/>
                </a:lnTo>
                <a:lnTo>
                  <a:pt x="540" y="186"/>
                </a:lnTo>
                <a:lnTo>
                  <a:pt x="546" y="186"/>
                </a:lnTo>
                <a:lnTo>
                  <a:pt x="540" y="186"/>
                </a:lnTo>
                <a:lnTo>
                  <a:pt x="546" y="186"/>
                </a:lnTo>
                <a:lnTo>
                  <a:pt x="540" y="186"/>
                </a:lnTo>
                <a:lnTo>
                  <a:pt x="534" y="186"/>
                </a:lnTo>
                <a:lnTo>
                  <a:pt x="528" y="186"/>
                </a:lnTo>
                <a:lnTo>
                  <a:pt x="528" y="192"/>
                </a:lnTo>
                <a:lnTo>
                  <a:pt x="522" y="192"/>
                </a:lnTo>
                <a:lnTo>
                  <a:pt x="516" y="192"/>
                </a:lnTo>
                <a:lnTo>
                  <a:pt x="516" y="198"/>
                </a:lnTo>
                <a:lnTo>
                  <a:pt x="510" y="198"/>
                </a:lnTo>
                <a:lnTo>
                  <a:pt x="510" y="204"/>
                </a:lnTo>
                <a:lnTo>
                  <a:pt x="504" y="204"/>
                </a:lnTo>
                <a:lnTo>
                  <a:pt x="498" y="204"/>
                </a:lnTo>
                <a:lnTo>
                  <a:pt x="492" y="204"/>
                </a:lnTo>
                <a:lnTo>
                  <a:pt x="492" y="210"/>
                </a:lnTo>
                <a:lnTo>
                  <a:pt x="486" y="210"/>
                </a:lnTo>
                <a:lnTo>
                  <a:pt x="480" y="210"/>
                </a:lnTo>
                <a:lnTo>
                  <a:pt x="480" y="216"/>
                </a:lnTo>
                <a:lnTo>
                  <a:pt x="474" y="216"/>
                </a:lnTo>
                <a:lnTo>
                  <a:pt x="468" y="216"/>
                </a:lnTo>
                <a:lnTo>
                  <a:pt x="462" y="216"/>
                </a:lnTo>
                <a:lnTo>
                  <a:pt x="462" y="222"/>
                </a:lnTo>
                <a:lnTo>
                  <a:pt x="456" y="222"/>
                </a:lnTo>
                <a:lnTo>
                  <a:pt x="462" y="222"/>
                </a:lnTo>
                <a:lnTo>
                  <a:pt x="456" y="222"/>
                </a:lnTo>
                <a:lnTo>
                  <a:pt x="450" y="222"/>
                </a:lnTo>
                <a:lnTo>
                  <a:pt x="450" y="216"/>
                </a:lnTo>
                <a:lnTo>
                  <a:pt x="450" y="210"/>
                </a:lnTo>
                <a:lnTo>
                  <a:pt x="444" y="210"/>
                </a:lnTo>
                <a:lnTo>
                  <a:pt x="444" y="204"/>
                </a:lnTo>
                <a:lnTo>
                  <a:pt x="444" y="198"/>
                </a:lnTo>
                <a:lnTo>
                  <a:pt x="444" y="204"/>
                </a:lnTo>
                <a:lnTo>
                  <a:pt x="444" y="198"/>
                </a:lnTo>
                <a:lnTo>
                  <a:pt x="444" y="192"/>
                </a:lnTo>
                <a:close/>
                <a:moveTo>
                  <a:pt x="438" y="186"/>
                </a:moveTo>
                <a:lnTo>
                  <a:pt x="438" y="192"/>
                </a:lnTo>
                <a:lnTo>
                  <a:pt x="439" y="192"/>
                </a:lnTo>
                <a:lnTo>
                  <a:pt x="438" y="186"/>
                </a:lnTo>
                <a:close/>
                <a:moveTo>
                  <a:pt x="486" y="72"/>
                </a:moveTo>
                <a:lnTo>
                  <a:pt x="486" y="78"/>
                </a:lnTo>
                <a:lnTo>
                  <a:pt x="487" y="78"/>
                </a:lnTo>
                <a:lnTo>
                  <a:pt x="486" y="72"/>
                </a:lnTo>
                <a:close/>
                <a:moveTo>
                  <a:pt x="486" y="72"/>
                </a:moveTo>
                <a:lnTo>
                  <a:pt x="486" y="78"/>
                </a:lnTo>
                <a:lnTo>
                  <a:pt x="487" y="78"/>
                </a:lnTo>
                <a:lnTo>
                  <a:pt x="486" y="72"/>
                </a:lnTo>
                <a:close/>
                <a:moveTo>
                  <a:pt x="528" y="222"/>
                </a:moveTo>
                <a:lnTo>
                  <a:pt x="540" y="222"/>
                </a:lnTo>
                <a:lnTo>
                  <a:pt x="540" y="228"/>
                </a:lnTo>
                <a:lnTo>
                  <a:pt x="528" y="228"/>
                </a:lnTo>
                <a:lnTo>
                  <a:pt x="528" y="222"/>
                </a:lnTo>
                <a:close/>
                <a:moveTo>
                  <a:pt x="570" y="156"/>
                </a:moveTo>
                <a:lnTo>
                  <a:pt x="570" y="162"/>
                </a:lnTo>
                <a:lnTo>
                  <a:pt x="571" y="162"/>
                </a:lnTo>
                <a:lnTo>
                  <a:pt x="570" y="156"/>
                </a:lnTo>
                <a:close/>
                <a:moveTo>
                  <a:pt x="546" y="180"/>
                </a:moveTo>
                <a:lnTo>
                  <a:pt x="552" y="180"/>
                </a:lnTo>
                <a:lnTo>
                  <a:pt x="546" y="180"/>
                </a:lnTo>
                <a:close/>
                <a:moveTo>
                  <a:pt x="528" y="126"/>
                </a:moveTo>
                <a:lnTo>
                  <a:pt x="534" y="126"/>
                </a:lnTo>
                <a:lnTo>
                  <a:pt x="528" y="126"/>
                </a:lnTo>
                <a:close/>
                <a:moveTo>
                  <a:pt x="504" y="114"/>
                </a:moveTo>
                <a:lnTo>
                  <a:pt x="510" y="114"/>
                </a:lnTo>
                <a:lnTo>
                  <a:pt x="504" y="114"/>
                </a:lnTo>
                <a:close/>
                <a:moveTo>
                  <a:pt x="438" y="192"/>
                </a:moveTo>
                <a:lnTo>
                  <a:pt x="444" y="192"/>
                </a:lnTo>
                <a:lnTo>
                  <a:pt x="438" y="192"/>
                </a:lnTo>
                <a:close/>
                <a:moveTo>
                  <a:pt x="432" y="186"/>
                </a:moveTo>
                <a:lnTo>
                  <a:pt x="438" y="186"/>
                </a:lnTo>
                <a:lnTo>
                  <a:pt x="432" y="186"/>
                </a:lnTo>
                <a:close/>
                <a:moveTo>
                  <a:pt x="390" y="108"/>
                </a:moveTo>
                <a:lnTo>
                  <a:pt x="396" y="108"/>
                </a:lnTo>
                <a:lnTo>
                  <a:pt x="390" y="108"/>
                </a:lnTo>
                <a:close/>
                <a:moveTo>
                  <a:pt x="432" y="186"/>
                </a:moveTo>
                <a:lnTo>
                  <a:pt x="438" y="186"/>
                </a:lnTo>
                <a:lnTo>
                  <a:pt x="432" y="186"/>
                </a:lnTo>
                <a:close/>
                <a:moveTo>
                  <a:pt x="420" y="162"/>
                </a:moveTo>
                <a:lnTo>
                  <a:pt x="426" y="162"/>
                </a:lnTo>
                <a:lnTo>
                  <a:pt x="420" y="162"/>
                </a:lnTo>
                <a:close/>
                <a:moveTo>
                  <a:pt x="432" y="186"/>
                </a:moveTo>
                <a:lnTo>
                  <a:pt x="438" y="186"/>
                </a:lnTo>
                <a:lnTo>
                  <a:pt x="432" y="186"/>
                </a:lnTo>
                <a:close/>
                <a:moveTo>
                  <a:pt x="438" y="330"/>
                </a:moveTo>
                <a:lnTo>
                  <a:pt x="438" y="336"/>
                </a:lnTo>
                <a:lnTo>
                  <a:pt x="439" y="336"/>
                </a:lnTo>
                <a:lnTo>
                  <a:pt x="438" y="330"/>
                </a:lnTo>
                <a:close/>
                <a:moveTo>
                  <a:pt x="408" y="174"/>
                </a:moveTo>
                <a:lnTo>
                  <a:pt x="408" y="180"/>
                </a:lnTo>
                <a:lnTo>
                  <a:pt x="409" y="180"/>
                </a:lnTo>
                <a:lnTo>
                  <a:pt x="408" y="174"/>
                </a:lnTo>
                <a:close/>
                <a:moveTo>
                  <a:pt x="396" y="138"/>
                </a:moveTo>
                <a:lnTo>
                  <a:pt x="396" y="144"/>
                </a:lnTo>
                <a:lnTo>
                  <a:pt x="397" y="144"/>
                </a:lnTo>
                <a:lnTo>
                  <a:pt x="396" y="138"/>
                </a:lnTo>
                <a:close/>
                <a:moveTo>
                  <a:pt x="396" y="138"/>
                </a:moveTo>
                <a:lnTo>
                  <a:pt x="396" y="144"/>
                </a:lnTo>
                <a:lnTo>
                  <a:pt x="397" y="144"/>
                </a:lnTo>
                <a:lnTo>
                  <a:pt x="396" y="138"/>
                </a:lnTo>
                <a:close/>
                <a:moveTo>
                  <a:pt x="396" y="138"/>
                </a:moveTo>
                <a:lnTo>
                  <a:pt x="396" y="144"/>
                </a:lnTo>
                <a:lnTo>
                  <a:pt x="397" y="144"/>
                </a:lnTo>
                <a:lnTo>
                  <a:pt x="396" y="138"/>
                </a:lnTo>
                <a:close/>
                <a:moveTo>
                  <a:pt x="534" y="120"/>
                </a:moveTo>
                <a:lnTo>
                  <a:pt x="534" y="126"/>
                </a:lnTo>
                <a:lnTo>
                  <a:pt x="535" y="126"/>
                </a:lnTo>
                <a:lnTo>
                  <a:pt x="534" y="120"/>
                </a:lnTo>
                <a:close/>
                <a:moveTo>
                  <a:pt x="522" y="120"/>
                </a:moveTo>
                <a:lnTo>
                  <a:pt x="522" y="126"/>
                </a:lnTo>
                <a:lnTo>
                  <a:pt x="523" y="126"/>
                </a:lnTo>
                <a:lnTo>
                  <a:pt x="522" y="120"/>
                </a:lnTo>
                <a:close/>
                <a:moveTo>
                  <a:pt x="528" y="126"/>
                </a:moveTo>
                <a:lnTo>
                  <a:pt x="534" y="126"/>
                </a:lnTo>
                <a:lnTo>
                  <a:pt x="528" y="126"/>
                </a:lnTo>
                <a:close/>
                <a:moveTo>
                  <a:pt x="534" y="120"/>
                </a:moveTo>
                <a:lnTo>
                  <a:pt x="540" y="120"/>
                </a:lnTo>
                <a:lnTo>
                  <a:pt x="534" y="120"/>
                </a:lnTo>
                <a:close/>
                <a:moveTo>
                  <a:pt x="534" y="120"/>
                </a:moveTo>
                <a:lnTo>
                  <a:pt x="540" y="120"/>
                </a:lnTo>
                <a:lnTo>
                  <a:pt x="540" y="126"/>
                </a:lnTo>
                <a:lnTo>
                  <a:pt x="534" y="126"/>
                </a:lnTo>
                <a:lnTo>
                  <a:pt x="534" y="120"/>
                </a:lnTo>
                <a:close/>
                <a:moveTo>
                  <a:pt x="534" y="120"/>
                </a:moveTo>
                <a:lnTo>
                  <a:pt x="540" y="120"/>
                </a:lnTo>
                <a:lnTo>
                  <a:pt x="534" y="120"/>
                </a:lnTo>
                <a:close/>
                <a:moveTo>
                  <a:pt x="516" y="120"/>
                </a:moveTo>
                <a:lnTo>
                  <a:pt x="516" y="126"/>
                </a:lnTo>
                <a:lnTo>
                  <a:pt x="517" y="126"/>
                </a:lnTo>
                <a:lnTo>
                  <a:pt x="516" y="120"/>
                </a:lnTo>
                <a:close/>
                <a:moveTo>
                  <a:pt x="528" y="120"/>
                </a:moveTo>
                <a:lnTo>
                  <a:pt x="528" y="126"/>
                </a:lnTo>
                <a:lnTo>
                  <a:pt x="529" y="126"/>
                </a:lnTo>
                <a:lnTo>
                  <a:pt x="528" y="120"/>
                </a:lnTo>
                <a:close/>
                <a:moveTo>
                  <a:pt x="534" y="126"/>
                </a:moveTo>
                <a:lnTo>
                  <a:pt x="540" y="126"/>
                </a:lnTo>
                <a:lnTo>
                  <a:pt x="534" y="126"/>
                </a:lnTo>
                <a:close/>
                <a:moveTo>
                  <a:pt x="546" y="108"/>
                </a:moveTo>
                <a:lnTo>
                  <a:pt x="546" y="114"/>
                </a:lnTo>
                <a:lnTo>
                  <a:pt x="547" y="114"/>
                </a:lnTo>
                <a:lnTo>
                  <a:pt x="546" y="108"/>
                </a:lnTo>
                <a:close/>
                <a:moveTo>
                  <a:pt x="516" y="228"/>
                </a:moveTo>
                <a:lnTo>
                  <a:pt x="522" y="228"/>
                </a:lnTo>
                <a:lnTo>
                  <a:pt x="516" y="228"/>
                </a:lnTo>
                <a:close/>
                <a:moveTo>
                  <a:pt x="444" y="198"/>
                </a:moveTo>
                <a:lnTo>
                  <a:pt x="444" y="204"/>
                </a:lnTo>
                <a:lnTo>
                  <a:pt x="445" y="204"/>
                </a:lnTo>
                <a:lnTo>
                  <a:pt x="444" y="198"/>
                </a:lnTo>
                <a:close/>
                <a:moveTo>
                  <a:pt x="522" y="228"/>
                </a:moveTo>
                <a:lnTo>
                  <a:pt x="528" y="228"/>
                </a:lnTo>
                <a:lnTo>
                  <a:pt x="522" y="228"/>
                </a:lnTo>
                <a:close/>
                <a:moveTo>
                  <a:pt x="438" y="198"/>
                </a:moveTo>
                <a:lnTo>
                  <a:pt x="444" y="198"/>
                </a:lnTo>
                <a:lnTo>
                  <a:pt x="438" y="198"/>
                </a:lnTo>
                <a:close/>
              </a:path>
            </a:pathLst>
          </a:custGeom>
          <a:solidFill>
            <a:srgbClr val="00A20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sp>
        <p:nvSpPr>
          <p:cNvPr id="23" name="Freeform 20"/>
          <p:cNvSpPr>
            <a:spLocks noEditPoints="1"/>
          </p:cNvSpPr>
          <p:nvPr>
            <p:custDataLst>
              <p:tags r:id="rId9"/>
            </p:custDataLst>
          </p:nvPr>
        </p:nvSpPr>
        <p:spPr bwMode="gray">
          <a:xfrm>
            <a:off x="920750" y="2854663"/>
            <a:ext cx="7173913" cy="1546225"/>
          </a:xfrm>
          <a:custGeom>
            <a:avLst/>
            <a:gdLst>
              <a:gd name="T0" fmla="*/ 2346 w 2832"/>
              <a:gd name="T1" fmla="*/ 498 h 684"/>
              <a:gd name="T2" fmla="*/ 2232 w 2832"/>
              <a:gd name="T3" fmla="*/ 426 h 684"/>
              <a:gd name="T4" fmla="*/ 2220 w 2832"/>
              <a:gd name="T5" fmla="*/ 480 h 684"/>
              <a:gd name="T6" fmla="*/ 2178 w 2832"/>
              <a:gd name="T7" fmla="*/ 402 h 684"/>
              <a:gd name="T8" fmla="*/ 2142 w 2832"/>
              <a:gd name="T9" fmla="*/ 348 h 684"/>
              <a:gd name="T10" fmla="*/ 2136 w 2832"/>
              <a:gd name="T11" fmla="*/ 276 h 684"/>
              <a:gd name="T12" fmla="*/ 2004 w 2832"/>
              <a:gd name="T13" fmla="*/ 198 h 684"/>
              <a:gd name="T14" fmla="*/ 2106 w 2832"/>
              <a:gd name="T15" fmla="*/ 54 h 684"/>
              <a:gd name="T16" fmla="*/ 2352 w 2832"/>
              <a:gd name="T17" fmla="*/ 48 h 684"/>
              <a:gd name="T18" fmla="*/ 2466 w 2832"/>
              <a:gd name="T19" fmla="*/ 84 h 684"/>
              <a:gd name="T20" fmla="*/ 2424 w 2832"/>
              <a:gd name="T21" fmla="*/ 186 h 684"/>
              <a:gd name="T22" fmla="*/ 2412 w 2832"/>
              <a:gd name="T23" fmla="*/ 186 h 684"/>
              <a:gd name="T24" fmla="*/ 2376 w 2832"/>
              <a:gd name="T25" fmla="*/ 156 h 684"/>
              <a:gd name="T26" fmla="*/ 2364 w 2832"/>
              <a:gd name="T27" fmla="*/ 198 h 684"/>
              <a:gd name="T28" fmla="*/ 2370 w 2832"/>
              <a:gd name="T29" fmla="*/ 270 h 684"/>
              <a:gd name="T30" fmla="*/ 2304 w 2832"/>
              <a:gd name="T31" fmla="*/ 330 h 684"/>
              <a:gd name="T32" fmla="*/ 2262 w 2832"/>
              <a:gd name="T33" fmla="*/ 330 h 684"/>
              <a:gd name="T34" fmla="*/ 2256 w 2832"/>
              <a:gd name="T35" fmla="*/ 426 h 684"/>
              <a:gd name="T36" fmla="*/ 2370 w 2832"/>
              <a:gd name="T37" fmla="*/ 240 h 684"/>
              <a:gd name="T38" fmla="*/ 2340 w 2832"/>
              <a:gd name="T39" fmla="*/ 306 h 684"/>
              <a:gd name="T40" fmla="*/ 2370 w 2832"/>
              <a:gd name="T41" fmla="*/ 264 h 684"/>
              <a:gd name="T42" fmla="*/ 2340 w 2832"/>
              <a:gd name="T43" fmla="*/ 312 h 684"/>
              <a:gd name="T44" fmla="*/ 2262 w 2832"/>
              <a:gd name="T45" fmla="*/ 330 h 684"/>
              <a:gd name="T46" fmla="*/ 2311 w 2832"/>
              <a:gd name="T47" fmla="*/ 330 h 684"/>
              <a:gd name="T48" fmla="*/ 2226 w 2832"/>
              <a:gd name="T49" fmla="*/ 552 h 684"/>
              <a:gd name="T50" fmla="*/ 2508 w 2832"/>
              <a:gd name="T51" fmla="*/ 576 h 684"/>
              <a:gd name="T52" fmla="*/ 2460 w 2832"/>
              <a:gd name="T53" fmla="*/ 534 h 684"/>
              <a:gd name="T54" fmla="*/ 2520 w 2832"/>
              <a:gd name="T55" fmla="*/ 528 h 684"/>
              <a:gd name="T56" fmla="*/ 2568 w 2832"/>
              <a:gd name="T57" fmla="*/ 576 h 684"/>
              <a:gd name="T58" fmla="*/ 2364 w 2832"/>
              <a:gd name="T59" fmla="*/ 504 h 684"/>
              <a:gd name="T60" fmla="*/ 2352 w 2832"/>
              <a:gd name="T61" fmla="*/ 522 h 684"/>
              <a:gd name="T62" fmla="*/ 2424 w 2832"/>
              <a:gd name="T63" fmla="*/ 516 h 684"/>
              <a:gd name="T64" fmla="*/ 2352 w 2832"/>
              <a:gd name="T65" fmla="*/ 582 h 684"/>
              <a:gd name="T66" fmla="*/ 2310 w 2832"/>
              <a:gd name="T67" fmla="*/ 564 h 684"/>
              <a:gd name="T68" fmla="*/ 2478 w 2832"/>
              <a:gd name="T69" fmla="*/ 522 h 684"/>
              <a:gd name="T70" fmla="*/ 2382 w 2832"/>
              <a:gd name="T71" fmla="*/ 576 h 684"/>
              <a:gd name="T72" fmla="*/ 2196 w 2832"/>
              <a:gd name="T73" fmla="*/ 534 h 684"/>
              <a:gd name="T74" fmla="*/ 2472 w 2832"/>
              <a:gd name="T75" fmla="*/ 552 h 684"/>
              <a:gd name="T76" fmla="*/ 2424 w 2832"/>
              <a:gd name="T77" fmla="*/ 576 h 684"/>
              <a:gd name="T78" fmla="*/ 2310 w 2832"/>
              <a:gd name="T79" fmla="*/ 564 h 684"/>
              <a:gd name="T80" fmla="*/ 2454 w 2832"/>
              <a:gd name="T81" fmla="*/ 552 h 684"/>
              <a:gd name="T82" fmla="*/ 2436 w 2832"/>
              <a:gd name="T83" fmla="*/ 516 h 684"/>
              <a:gd name="T84" fmla="*/ 2454 w 2832"/>
              <a:gd name="T85" fmla="*/ 540 h 684"/>
              <a:gd name="T86" fmla="*/ 2436 w 2832"/>
              <a:gd name="T87" fmla="*/ 528 h 684"/>
              <a:gd name="T88" fmla="*/ 2418 w 2832"/>
              <a:gd name="T89" fmla="*/ 492 h 684"/>
              <a:gd name="T90" fmla="*/ 2424 w 2832"/>
              <a:gd name="T91" fmla="*/ 216 h 684"/>
              <a:gd name="T92" fmla="*/ 2406 w 2832"/>
              <a:gd name="T93" fmla="*/ 216 h 684"/>
              <a:gd name="T94" fmla="*/ 2226 w 2832"/>
              <a:gd name="T95" fmla="*/ 492 h 684"/>
              <a:gd name="T96" fmla="*/ 2161 w 2832"/>
              <a:gd name="T97" fmla="*/ 384 h 684"/>
              <a:gd name="T98" fmla="*/ 2154 w 2832"/>
              <a:gd name="T99" fmla="*/ 378 h 684"/>
              <a:gd name="T100" fmla="*/ 2634 w 2832"/>
              <a:gd name="T101" fmla="*/ 558 h 684"/>
              <a:gd name="T102" fmla="*/ 2604 w 2832"/>
              <a:gd name="T103" fmla="*/ 582 h 684"/>
              <a:gd name="T104" fmla="*/ 2599 w 2832"/>
              <a:gd name="T105" fmla="*/ 588 h 684"/>
              <a:gd name="T106" fmla="*/ 2370 w 2832"/>
              <a:gd name="T107" fmla="*/ 384 h 684"/>
              <a:gd name="T108" fmla="*/ 2388 w 2832"/>
              <a:gd name="T109" fmla="*/ 462 h 684"/>
              <a:gd name="T110" fmla="*/ 2370 w 2832"/>
              <a:gd name="T111" fmla="*/ 420 h 684"/>
              <a:gd name="T112" fmla="*/ 2388 w 2832"/>
              <a:gd name="T113" fmla="*/ 426 h 684"/>
              <a:gd name="T114" fmla="*/ 2370 w 2832"/>
              <a:gd name="T115" fmla="*/ 354 h 684"/>
              <a:gd name="T116" fmla="*/ 2388 w 2832"/>
              <a:gd name="T117" fmla="*/ 414 h 684"/>
              <a:gd name="T118" fmla="*/ 2383 w 2832"/>
              <a:gd name="T119" fmla="*/ 420 h 684"/>
              <a:gd name="T120" fmla="*/ 2376 w 2832"/>
              <a:gd name="T121" fmla="*/ 396 h 684"/>
              <a:gd name="T122" fmla="*/ 2652 w 2832"/>
              <a:gd name="T123" fmla="*/ 582 h 684"/>
              <a:gd name="T124" fmla="*/ 2257 w 2832"/>
              <a:gd name="T125" fmla="*/ 34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32" h="684">
                <a:moveTo>
                  <a:pt x="2310" y="474"/>
                </a:moveTo>
                <a:lnTo>
                  <a:pt x="2316" y="474"/>
                </a:lnTo>
                <a:lnTo>
                  <a:pt x="2316" y="468"/>
                </a:lnTo>
                <a:lnTo>
                  <a:pt x="2316" y="474"/>
                </a:lnTo>
                <a:lnTo>
                  <a:pt x="2316" y="468"/>
                </a:lnTo>
                <a:lnTo>
                  <a:pt x="2316" y="474"/>
                </a:lnTo>
                <a:lnTo>
                  <a:pt x="2316" y="468"/>
                </a:lnTo>
                <a:lnTo>
                  <a:pt x="2322" y="468"/>
                </a:lnTo>
                <a:lnTo>
                  <a:pt x="2316" y="468"/>
                </a:lnTo>
                <a:lnTo>
                  <a:pt x="2322" y="468"/>
                </a:lnTo>
                <a:lnTo>
                  <a:pt x="2316" y="468"/>
                </a:lnTo>
                <a:lnTo>
                  <a:pt x="2322" y="468"/>
                </a:lnTo>
                <a:lnTo>
                  <a:pt x="2316" y="468"/>
                </a:lnTo>
                <a:lnTo>
                  <a:pt x="2322" y="468"/>
                </a:lnTo>
                <a:lnTo>
                  <a:pt x="2322" y="462"/>
                </a:lnTo>
                <a:lnTo>
                  <a:pt x="2328" y="462"/>
                </a:lnTo>
                <a:lnTo>
                  <a:pt x="2328" y="456"/>
                </a:lnTo>
                <a:lnTo>
                  <a:pt x="2334" y="456"/>
                </a:lnTo>
                <a:lnTo>
                  <a:pt x="2340" y="456"/>
                </a:lnTo>
                <a:lnTo>
                  <a:pt x="2340" y="462"/>
                </a:lnTo>
                <a:lnTo>
                  <a:pt x="2334" y="462"/>
                </a:lnTo>
                <a:lnTo>
                  <a:pt x="2340" y="462"/>
                </a:lnTo>
                <a:lnTo>
                  <a:pt x="2340" y="468"/>
                </a:lnTo>
                <a:lnTo>
                  <a:pt x="2340" y="462"/>
                </a:lnTo>
                <a:lnTo>
                  <a:pt x="2340" y="468"/>
                </a:lnTo>
                <a:lnTo>
                  <a:pt x="2340" y="462"/>
                </a:lnTo>
                <a:lnTo>
                  <a:pt x="2340" y="468"/>
                </a:lnTo>
                <a:lnTo>
                  <a:pt x="2340" y="462"/>
                </a:lnTo>
                <a:lnTo>
                  <a:pt x="2340" y="468"/>
                </a:lnTo>
                <a:lnTo>
                  <a:pt x="2340" y="462"/>
                </a:lnTo>
                <a:lnTo>
                  <a:pt x="2340" y="468"/>
                </a:lnTo>
                <a:lnTo>
                  <a:pt x="2340" y="462"/>
                </a:lnTo>
                <a:lnTo>
                  <a:pt x="2340" y="468"/>
                </a:lnTo>
                <a:lnTo>
                  <a:pt x="2340" y="462"/>
                </a:lnTo>
                <a:lnTo>
                  <a:pt x="2346" y="462"/>
                </a:lnTo>
                <a:lnTo>
                  <a:pt x="2346" y="468"/>
                </a:lnTo>
                <a:lnTo>
                  <a:pt x="2346" y="462"/>
                </a:lnTo>
                <a:lnTo>
                  <a:pt x="2346" y="468"/>
                </a:lnTo>
                <a:lnTo>
                  <a:pt x="2352" y="468"/>
                </a:lnTo>
                <a:lnTo>
                  <a:pt x="2346" y="468"/>
                </a:lnTo>
                <a:lnTo>
                  <a:pt x="2346" y="474"/>
                </a:lnTo>
                <a:lnTo>
                  <a:pt x="2346" y="468"/>
                </a:lnTo>
                <a:lnTo>
                  <a:pt x="2346" y="474"/>
                </a:lnTo>
                <a:lnTo>
                  <a:pt x="2346" y="468"/>
                </a:lnTo>
                <a:lnTo>
                  <a:pt x="2346" y="474"/>
                </a:lnTo>
                <a:lnTo>
                  <a:pt x="2346" y="468"/>
                </a:lnTo>
                <a:lnTo>
                  <a:pt x="2340" y="468"/>
                </a:lnTo>
                <a:lnTo>
                  <a:pt x="2340" y="474"/>
                </a:lnTo>
                <a:lnTo>
                  <a:pt x="2346" y="474"/>
                </a:lnTo>
                <a:lnTo>
                  <a:pt x="2340" y="474"/>
                </a:lnTo>
                <a:lnTo>
                  <a:pt x="2346" y="474"/>
                </a:lnTo>
                <a:lnTo>
                  <a:pt x="2340" y="474"/>
                </a:lnTo>
                <a:lnTo>
                  <a:pt x="2334" y="474"/>
                </a:lnTo>
                <a:lnTo>
                  <a:pt x="2334" y="480"/>
                </a:lnTo>
                <a:lnTo>
                  <a:pt x="2340" y="480"/>
                </a:lnTo>
                <a:lnTo>
                  <a:pt x="2334" y="480"/>
                </a:lnTo>
                <a:lnTo>
                  <a:pt x="2340" y="480"/>
                </a:lnTo>
                <a:lnTo>
                  <a:pt x="2334" y="480"/>
                </a:lnTo>
                <a:lnTo>
                  <a:pt x="2334" y="486"/>
                </a:lnTo>
                <a:lnTo>
                  <a:pt x="2334" y="480"/>
                </a:lnTo>
                <a:lnTo>
                  <a:pt x="2334" y="486"/>
                </a:lnTo>
                <a:lnTo>
                  <a:pt x="2340" y="486"/>
                </a:lnTo>
                <a:lnTo>
                  <a:pt x="2334" y="486"/>
                </a:lnTo>
                <a:lnTo>
                  <a:pt x="2340" y="486"/>
                </a:lnTo>
                <a:lnTo>
                  <a:pt x="2340" y="492"/>
                </a:lnTo>
                <a:lnTo>
                  <a:pt x="2340" y="498"/>
                </a:lnTo>
                <a:lnTo>
                  <a:pt x="2346" y="498"/>
                </a:lnTo>
                <a:lnTo>
                  <a:pt x="2346" y="504"/>
                </a:lnTo>
                <a:lnTo>
                  <a:pt x="2340" y="504"/>
                </a:lnTo>
                <a:lnTo>
                  <a:pt x="2334" y="504"/>
                </a:lnTo>
                <a:lnTo>
                  <a:pt x="2334" y="510"/>
                </a:lnTo>
                <a:lnTo>
                  <a:pt x="2334" y="516"/>
                </a:lnTo>
                <a:lnTo>
                  <a:pt x="2334" y="522"/>
                </a:lnTo>
                <a:lnTo>
                  <a:pt x="2328" y="522"/>
                </a:lnTo>
                <a:lnTo>
                  <a:pt x="2328" y="516"/>
                </a:lnTo>
                <a:lnTo>
                  <a:pt x="2328" y="522"/>
                </a:lnTo>
                <a:lnTo>
                  <a:pt x="2328" y="528"/>
                </a:lnTo>
                <a:lnTo>
                  <a:pt x="2328" y="534"/>
                </a:lnTo>
                <a:lnTo>
                  <a:pt x="2328" y="528"/>
                </a:lnTo>
                <a:lnTo>
                  <a:pt x="2328" y="534"/>
                </a:lnTo>
                <a:lnTo>
                  <a:pt x="2322" y="534"/>
                </a:lnTo>
                <a:lnTo>
                  <a:pt x="2328" y="534"/>
                </a:lnTo>
                <a:lnTo>
                  <a:pt x="2322" y="534"/>
                </a:lnTo>
                <a:lnTo>
                  <a:pt x="2322" y="540"/>
                </a:lnTo>
                <a:lnTo>
                  <a:pt x="2316" y="540"/>
                </a:lnTo>
                <a:lnTo>
                  <a:pt x="2316" y="546"/>
                </a:lnTo>
                <a:lnTo>
                  <a:pt x="2310" y="546"/>
                </a:lnTo>
                <a:lnTo>
                  <a:pt x="2310" y="540"/>
                </a:lnTo>
                <a:lnTo>
                  <a:pt x="2310" y="534"/>
                </a:lnTo>
                <a:lnTo>
                  <a:pt x="2310" y="540"/>
                </a:lnTo>
                <a:lnTo>
                  <a:pt x="2304" y="540"/>
                </a:lnTo>
                <a:lnTo>
                  <a:pt x="2304" y="534"/>
                </a:lnTo>
                <a:lnTo>
                  <a:pt x="2298" y="534"/>
                </a:lnTo>
                <a:lnTo>
                  <a:pt x="2298" y="540"/>
                </a:lnTo>
                <a:lnTo>
                  <a:pt x="2292" y="540"/>
                </a:lnTo>
                <a:lnTo>
                  <a:pt x="2292" y="534"/>
                </a:lnTo>
                <a:lnTo>
                  <a:pt x="2292" y="540"/>
                </a:lnTo>
                <a:lnTo>
                  <a:pt x="2292" y="534"/>
                </a:lnTo>
                <a:lnTo>
                  <a:pt x="2286" y="534"/>
                </a:lnTo>
                <a:lnTo>
                  <a:pt x="2292" y="534"/>
                </a:lnTo>
                <a:lnTo>
                  <a:pt x="2286" y="534"/>
                </a:lnTo>
                <a:lnTo>
                  <a:pt x="2280" y="534"/>
                </a:lnTo>
                <a:lnTo>
                  <a:pt x="2274" y="534"/>
                </a:lnTo>
                <a:lnTo>
                  <a:pt x="2280" y="534"/>
                </a:lnTo>
                <a:lnTo>
                  <a:pt x="2280" y="528"/>
                </a:lnTo>
                <a:lnTo>
                  <a:pt x="2274" y="528"/>
                </a:lnTo>
                <a:lnTo>
                  <a:pt x="2274" y="522"/>
                </a:lnTo>
                <a:lnTo>
                  <a:pt x="2274" y="516"/>
                </a:lnTo>
                <a:lnTo>
                  <a:pt x="2268" y="516"/>
                </a:lnTo>
                <a:lnTo>
                  <a:pt x="2274" y="516"/>
                </a:lnTo>
                <a:lnTo>
                  <a:pt x="2268" y="516"/>
                </a:lnTo>
                <a:lnTo>
                  <a:pt x="2274" y="516"/>
                </a:lnTo>
                <a:lnTo>
                  <a:pt x="2268" y="516"/>
                </a:lnTo>
                <a:lnTo>
                  <a:pt x="2274" y="516"/>
                </a:lnTo>
                <a:lnTo>
                  <a:pt x="2268" y="516"/>
                </a:lnTo>
                <a:lnTo>
                  <a:pt x="2274" y="516"/>
                </a:lnTo>
                <a:lnTo>
                  <a:pt x="2268" y="516"/>
                </a:lnTo>
                <a:lnTo>
                  <a:pt x="2268" y="510"/>
                </a:lnTo>
                <a:lnTo>
                  <a:pt x="2268" y="504"/>
                </a:lnTo>
                <a:lnTo>
                  <a:pt x="2268" y="498"/>
                </a:lnTo>
                <a:lnTo>
                  <a:pt x="2268" y="492"/>
                </a:lnTo>
                <a:lnTo>
                  <a:pt x="2274" y="492"/>
                </a:lnTo>
                <a:lnTo>
                  <a:pt x="2274" y="498"/>
                </a:lnTo>
                <a:lnTo>
                  <a:pt x="2280" y="498"/>
                </a:lnTo>
                <a:lnTo>
                  <a:pt x="2286" y="498"/>
                </a:lnTo>
                <a:lnTo>
                  <a:pt x="2286" y="492"/>
                </a:lnTo>
                <a:lnTo>
                  <a:pt x="2286" y="486"/>
                </a:lnTo>
                <a:lnTo>
                  <a:pt x="2292" y="486"/>
                </a:lnTo>
                <a:lnTo>
                  <a:pt x="2298" y="486"/>
                </a:lnTo>
                <a:lnTo>
                  <a:pt x="2304" y="486"/>
                </a:lnTo>
                <a:lnTo>
                  <a:pt x="2304" y="480"/>
                </a:lnTo>
                <a:lnTo>
                  <a:pt x="2304" y="474"/>
                </a:lnTo>
                <a:lnTo>
                  <a:pt x="2310" y="474"/>
                </a:lnTo>
                <a:close/>
                <a:moveTo>
                  <a:pt x="2232" y="426"/>
                </a:moveTo>
                <a:lnTo>
                  <a:pt x="2226" y="426"/>
                </a:lnTo>
                <a:lnTo>
                  <a:pt x="2226" y="420"/>
                </a:lnTo>
                <a:lnTo>
                  <a:pt x="2226" y="426"/>
                </a:lnTo>
                <a:lnTo>
                  <a:pt x="2220" y="426"/>
                </a:lnTo>
                <a:lnTo>
                  <a:pt x="2220" y="420"/>
                </a:lnTo>
                <a:lnTo>
                  <a:pt x="2220" y="426"/>
                </a:lnTo>
                <a:lnTo>
                  <a:pt x="2220" y="420"/>
                </a:lnTo>
                <a:lnTo>
                  <a:pt x="2220" y="414"/>
                </a:lnTo>
                <a:lnTo>
                  <a:pt x="2220" y="420"/>
                </a:lnTo>
                <a:lnTo>
                  <a:pt x="2220" y="414"/>
                </a:lnTo>
                <a:lnTo>
                  <a:pt x="2220" y="420"/>
                </a:lnTo>
                <a:lnTo>
                  <a:pt x="2220" y="414"/>
                </a:lnTo>
                <a:lnTo>
                  <a:pt x="2220" y="420"/>
                </a:lnTo>
                <a:lnTo>
                  <a:pt x="2220" y="414"/>
                </a:lnTo>
                <a:lnTo>
                  <a:pt x="2220" y="420"/>
                </a:lnTo>
                <a:lnTo>
                  <a:pt x="2220" y="414"/>
                </a:lnTo>
                <a:lnTo>
                  <a:pt x="2214" y="414"/>
                </a:lnTo>
                <a:lnTo>
                  <a:pt x="2220" y="414"/>
                </a:lnTo>
                <a:lnTo>
                  <a:pt x="2214" y="414"/>
                </a:lnTo>
                <a:lnTo>
                  <a:pt x="2214" y="408"/>
                </a:lnTo>
                <a:lnTo>
                  <a:pt x="2214" y="414"/>
                </a:lnTo>
                <a:lnTo>
                  <a:pt x="2214" y="408"/>
                </a:lnTo>
                <a:lnTo>
                  <a:pt x="2214" y="414"/>
                </a:lnTo>
                <a:lnTo>
                  <a:pt x="2214" y="408"/>
                </a:lnTo>
                <a:lnTo>
                  <a:pt x="2214" y="414"/>
                </a:lnTo>
                <a:lnTo>
                  <a:pt x="2214" y="408"/>
                </a:lnTo>
                <a:lnTo>
                  <a:pt x="2214" y="414"/>
                </a:lnTo>
                <a:lnTo>
                  <a:pt x="2214" y="408"/>
                </a:lnTo>
                <a:lnTo>
                  <a:pt x="2214" y="414"/>
                </a:lnTo>
                <a:lnTo>
                  <a:pt x="2214" y="408"/>
                </a:lnTo>
                <a:lnTo>
                  <a:pt x="2208" y="408"/>
                </a:lnTo>
                <a:lnTo>
                  <a:pt x="2214" y="408"/>
                </a:lnTo>
                <a:lnTo>
                  <a:pt x="2208" y="408"/>
                </a:lnTo>
                <a:lnTo>
                  <a:pt x="2202" y="408"/>
                </a:lnTo>
                <a:lnTo>
                  <a:pt x="2202" y="402"/>
                </a:lnTo>
                <a:lnTo>
                  <a:pt x="2196" y="402"/>
                </a:lnTo>
                <a:lnTo>
                  <a:pt x="2196" y="408"/>
                </a:lnTo>
                <a:lnTo>
                  <a:pt x="2196" y="414"/>
                </a:lnTo>
                <a:lnTo>
                  <a:pt x="2196" y="420"/>
                </a:lnTo>
                <a:lnTo>
                  <a:pt x="2190" y="420"/>
                </a:lnTo>
                <a:lnTo>
                  <a:pt x="2190" y="426"/>
                </a:lnTo>
                <a:lnTo>
                  <a:pt x="2190" y="432"/>
                </a:lnTo>
                <a:lnTo>
                  <a:pt x="2190" y="438"/>
                </a:lnTo>
                <a:lnTo>
                  <a:pt x="2196" y="438"/>
                </a:lnTo>
                <a:lnTo>
                  <a:pt x="2196" y="444"/>
                </a:lnTo>
                <a:lnTo>
                  <a:pt x="2196" y="450"/>
                </a:lnTo>
                <a:lnTo>
                  <a:pt x="2202" y="450"/>
                </a:lnTo>
                <a:lnTo>
                  <a:pt x="2202" y="456"/>
                </a:lnTo>
                <a:lnTo>
                  <a:pt x="2202" y="450"/>
                </a:lnTo>
                <a:lnTo>
                  <a:pt x="2202" y="456"/>
                </a:lnTo>
                <a:lnTo>
                  <a:pt x="2202" y="450"/>
                </a:lnTo>
                <a:lnTo>
                  <a:pt x="2202" y="456"/>
                </a:lnTo>
                <a:lnTo>
                  <a:pt x="2208" y="456"/>
                </a:lnTo>
                <a:lnTo>
                  <a:pt x="2208" y="462"/>
                </a:lnTo>
                <a:lnTo>
                  <a:pt x="2214" y="462"/>
                </a:lnTo>
                <a:lnTo>
                  <a:pt x="2220" y="462"/>
                </a:lnTo>
                <a:lnTo>
                  <a:pt x="2220" y="468"/>
                </a:lnTo>
                <a:lnTo>
                  <a:pt x="2220" y="462"/>
                </a:lnTo>
                <a:lnTo>
                  <a:pt x="2220" y="468"/>
                </a:lnTo>
                <a:lnTo>
                  <a:pt x="2220" y="474"/>
                </a:lnTo>
                <a:lnTo>
                  <a:pt x="2226" y="474"/>
                </a:lnTo>
                <a:lnTo>
                  <a:pt x="2226" y="480"/>
                </a:lnTo>
                <a:lnTo>
                  <a:pt x="2220" y="480"/>
                </a:lnTo>
                <a:lnTo>
                  <a:pt x="2226" y="480"/>
                </a:lnTo>
                <a:lnTo>
                  <a:pt x="2220" y="480"/>
                </a:lnTo>
                <a:lnTo>
                  <a:pt x="2226" y="480"/>
                </a:lnTo>
                <a:lnTo>
                  <a:pt x="2220" y="480"/>
                </a:lnTo>
                <a:lnTo>
                  <a:pt x="2226" y="480"/>
                </a:lnTo>
                <a:lnTo>
                  <a:pt x="2220" y="480"/>
                </a:lnTo>
                <a:lnTo>
                  <a:pt x="2226" y="480"/>
                </a:lnTo>
                <a:lnTo>
                  <a:pt x="2226" y="486"/>
                </a:lnTo>
                <a:lnTo>
                  <a:pt x="2226" y="492"/>
                </a:lnTo>
                <a:lnTo>
                  <a:pt x="2226" y="498"/>
                </a:lnTo>
                <a:lnTo>
                  <a:pt x="2226" y="492"/>
                </a:lnTo>
                <a:lnTo>
                  <a:pt x="2226" y="498"/>
                </a:lnTo>
                <a:lnTo>
                  <a:pt x="2232" y="498"/>
                </a:lnTo>
                <a:lnTo>
                  <a:pt x="2226" y="498"/>
                </a:lnTo>
                <a:lnTo>
                  <a:pt x="2220" y="498"/>
                </a:lnTo>
                <a:lnTo>
                  <a:pt x="2214" y="492"/>
                </a:lnTo>
                <a:lnTo>
                  <a:pt x="2208" y="492"/>
                </a:lnTo>
                <a:lnTo>
                  <a:pt x="2208" y="486"/>
                </a:lnTo>
                <a:lnTo>
                  <a:pt x="2202" y="480"/>
                </a:lnTo>
                <a:lnTo>
                  <a:pt x="2202" y="474"/>
                </a:lnTo>
                <a:lnTo>
                  <a:pt x="2202" y="468"/>
                </a:lnTo>
                <a:lnTo>
                  <a:pt x="2202" y="474"/>
                </a:lnTo>
                <a:lnTo>
                  <a:pt x="2202" y="468"/>
                </a:lnTo>
                <a:lnTo>
                  <a:pt x="2196" y="468"/>
                </a:lnTo>
                <a:lnTo>
                  <a:pt x="2202" y="468"/>
                </a:lnTo>
                <a:lnTo>
                  <a:pt x="2196" y="468"/>
                </a:lnTo>
                <a:lnTo>
                  <a:pt x="2202" y="468"/>
                </a:lnTo>
                <a:lnTo>
                  <a:pt x="2196" y="468"/>
                </a:lnTo>
                <a:lnTo>
                  <a:pt x="2196" y="462"/>
                </a:lnTo>
                <a:lnTo>
                  <a:pt x="2196" y="456"/>
                </a:lnTo>
                <a:lnTo>
                  <a:pt x="2196" y="450"/>
                </a:lnTo>
                <a:lnTo>
                  <a:pt x="2196" y="456"/>
                </a:lnTo>
                <a:lnTo>
                  <a:pt x="2196" y="450"/>
                </a:lnTo>
                <a:lnTo>
                  <a:pt x="2190" y="450"/>
                </a:lnTo>
                <a:lnTo>
                  <a:pt x="2196" y="456"/>
                </a:lnTo>
                <a:lnTo>
                  <a:pt x="2190" y="456"/>
                </a:lnTo>
                <a:lnTo>
                  <a:pt x="2190" y="450"/>
                </a:lnTo>
                <a:lnTo>
                  <a:pt x="2190" y="456"/>
                </a:lnTo>
                <a:lnTo>
                  <a:pt x="2190" y="450"/>
                </a:lnTo>
                <a:lnTo>
                  <a:pt x="2190" y="444"/>
                </a:lnTo>
                <a:lnTo>
                  <a:pt x="2190" y="450"/>
                </a:lnTo>
                <a:lnTo>
                  <a:pt x="2190" y="444"/>
                </a:lnTo>
                <a:lnTo>
                  <a:pt x="2190" y="450"/>
                </a:lnTo>
                <a:lnTo>
                  <a:pt x="2190" y="444"/>
                </a:lnTo>
                <a:lnTo>
                  <a:pt x="2184" y="444"/>
                </a:lnTo>
                <a:lnTo>
                  <a:pt x="2184" y="438"/>
                </a:lnTo>
                <a:lnTo>
                  <a:pt x="2184" y="432"/>
                </a:lnTo>
                <a:lnTo>
                  <a:pt x="2184" y="426"/>
                </a:lnTo>
                <a:lnTo>
                  <a:pt x="2184" y="432"/>
                </a:lnTo>
                <a:lnTo>
                  <a:pt x="2184" y="426"/>
                </a:lnTo>
                <a:lnTo>
                  <a:pt x="2184" y="420"/>
                </a:lnTo>
                <a:lnTo>
                  <a:pt x="2184" y="426"/>
                </a:lnTo>
                <a:lnTo>
                  <a:pt x="2184" y="420"/>
                </a:lnTo>
                <a:lnTo>
                  <a:pt x="2184" y="426"/>
                </a:lnTo>
                <a:lnTo>
                  <a:pt x="2184" y="420"/>
                </a:lnTo>
                <a:lnTo>
                  <a:pt x="2184" y="426"/>
                </a:lnTo>
                <a:lnTo>
                  <a:pt x="2184" y="420"/>
                </a:lnTo>
                <a:lnTo>
                  <a:pt x="2184" y="414"/>
                </a:lnTo>
                <a:lnTo>
                  <a:pt x="2184" y="408"/>
                </a:lnTo>
                <a:lnTo>
                  <a:pt x="2184" y="402"/>
                </a:lnTo>
                <a:lnTo>
                  <a:pt x="2184" y="396"/>
                </a:lnTo>
                <a:lnTo>
                  <a:pt x="2184" y="402"/>
                </a:lnTo>
                <a:lnTo>
                  <a:pt x="2178" y="402"/>
                </a:lnTo>
                <a:lnTo>
                  <a:pt x="2184" y="402"/>
                </a:lnTo>
                <a:lnTo>
                  <a:pt x="2178" y="402"/>
                </a:lnTo>
                <a:lnTo>
                  <a:pt x="2184" y="402"/>
                </a:lnTo>
                <a:lnTo>
                  <a:pt x="2178" y="402"/>
                </a:lnTo>
                <a:lnTo>
                  <a:pt x="2184" y="402"/>
                </a:lnTo>
                <a:lnTo>
                  <a:pt x="2178" y="402"/>
                </a:lnTo>
                <a:lnTo>
                  <a:pt x="2184" y="402"/>
                </a:lnTo>
                <a:lnTo>
                  <a:pt x="2178" y="402"/>
                </a:lnTo>
                <a:lnTo>
                  <a:pt x="2184" y="402"/>
                </a:lnTo>
                <a:lnTo>
                  <a:pt x="2178" y="402"/>
                </a:lnTo>
                <a:lnTo>
                  <a:pt x="2184" y="402"/>
                </a:lnTo>
                <a:lnTo>
                  <a:pt x="2178" y="402"/>
                </a:lnTo>
                <a:lnTo>
                  <a:pt x="2178" y="396"/>
                </a:lnTo>
                <a:lnTo>
                  <a:pt x="2178" y="390"/>
                </a:lnTo>
                <a:lnTo>
                  <a:pt x="2178" y="384"/>
                </a:lnTo>
                <a:lnTo>
                  <a:pt x="2178" y="378"/>
                </a:lnTo>
                <a:lnTo>
                  <a:pt x="2172" y="378"/>
                </a:lnTo>
                <a:lnTo>
                  <a:pt x="2172" y="372"/>
                </a:lnTo>
                <a:lnTo>
                  <a:pt x="2172" y="366"/>
                </a:lnTo>
                <a:lnTo>
                  <a:pt x="2172" y="372"/>
                </a:lnTo>
                <a:lnTo>
                  <a:pt x="2172" y="378"/>
                </a:lnTo>
                <a:lnTo>
                  <a:pt x="2166" y="378"/>
                </a:lnTo>
                <a:lnTo>
                  <a:pt x="2166" y="372"/>
                </a:lnTo>
                <a:lnTo>
                  <a:pt x="2166" y="378"/>
                </a:lnTo>
                <a:lnTo>
                  <a:pt x="2160" y="378"/>
                </a:lnTo>
                <a:lnTo>
                  <a:pt x="2160" y="384"/>
                </a:lnTo>
                <a:lnTo>
                  <a:pt x="2160" y="378"/>
                </a:lnTo>
                <a:lnTo>
                  <a:pt x="2160" y="384"/>
                </a:lnTo>
                <a:lnTo>
                  <a:pt x="2154" y="384"/>
                </a:lnTo>
                <a:lnTo>
                  <a:pt x="2160" y="384"/>
                </a:lnTo>
                <a:lnTo>
                  <a:pt x="2154" y="384"/>
                </a:lnTo>
                <a:lnTo>
                  <a:pt x="2160" y="384"/>
                </a:lnTo>
                <a:lnTo>
                  <a:pt x="2160" y="378"/>
                </a:lnTo>
                <a:lnTo>
                  <a:pt x="2154" y="378"/>
                </a:lnTo>
                <a:lnTo>
                  <a:pt x="2160" y="378"/>
                </a:lnTo>
                <a:lnTo>
                  <a:pt x="2154" y="378"/>
                </a:lnTo>
                <a:lnTo>
                  <a:pt x="2154" y="384"/>
                </a:lnTo>
                <a:lnTo>
                  <a:pt x="2154" y="378"/>
                </a:lnTo>
                <a:lnTo>
                  <a:pt x="2154" y="384"/>
                </a:lnTo>
                <a:lnTo>
                  <a:pt x="2154" y="378"/>
                </a:lnTo>
                <a:lnTo>
                  <a:pt x="2154" y="384"/>
                </a:lnTo>
                <a:lnTo>
                  <a:pt x="2154" y="378"/>
                </a:lnTo>
                <a:lnTo>
                  <a:pt x="2154" y="384"/>
                </a:lnTo>
                <a:lnTo>
                  <a:pt x="2154" y="378"/>
                </a:lnTo>
                <a:lnTo>
                  <a:pt x="2154" y="372"/>
                </a:lnTo>
                <a:lnTo>
                  <a:pt x="2154" y="378"/>
                </a:lnTo>
                <a:lnTo>
                  <a:pt x="2148" y="378"/>
                </a:lnTo>
                <a:lnTo>
                  <a:pt x="2148" y="384"/>
                </a:lnTo>
                <a:lnTo>
                  <a:pt x="2148" y="378"/>
                </a:lnTo>
                <a:lnTo>
                  <a:pt x="2148" y="372"/>
                </a:lnTo>
                <a:lnTo>
                  <a:pt x="2154" y="372"/>
                </a:lnTo>
                <a:lnTo>
                  <a:pt x="2148" y="372"/>
                </a:lnTo>
                <a:lnTo>
                  <a:pt x="2154" y="372"/>
                </a:lnTo>
                <a:lnTo>
                  <a:pt x="2154" y="366"/>
                </a:lnTo>
                <a:lnTo>
                  <a:pt x="2154" y="360"/>
                </a:lnTo>
                <a:lnTo>
                  <a:pt x="2148" y="360"/>
                </a:lnTo>
                <a:lnTo>
                  <a:pt x="2154" y="360"/>
                </a:lnTo>
                <a:lnTo>
                  <a:pt x="2148" y="360"/>
                </a:lnTo>
                <a:lnTo>
                  <a:pt x="2148" y="354"/>
                </a:lnTo>
                <a:lnTo>
                  <a:pt x="2148" y="360"/>
                </a:lnTo>
                <a:lnTo>
                  <a:pt x="2148" y="354"/>
                </a:lnTo>
                <a:lnTo>
                  <a:pt x="2148" y="360"/>
                </a:lnTo>
                <a:lnTo>
                  <a:pt x="2148" y="354"/>
                </a:lnTo>
                <a:lnTo>
                  <a:pt x="2148" y="360"/>
                </a:lnTo>
                <a:lnTo>
                  <a:pt x="2148" y="354"/>
                </a:lnTo>
                <a:lnTo>
                  <a:pt x="2148" y="360"/>
                </a:lnTo>
                <a:lnTo>
                  <a:pt x="2148" y="354"/>
                </a:lnTo>
                <a:lnTo>
                  <a:pt x="2142" y="354"/>
                </a:lnTo>
                <a:lnTo>
                  <a:pt x="2148" y="354"/>
                </a:lnTo>
                <a:lnTo>
                  <a:pt x="2148" y="348"/>
                </a:lnTo>
                <a:lnTo>
                  <a:pt x="2148" y="354"/>
                </a:lnTo>
                <a:lnTo>
                  <a:pt x="2148" y="348"/>
                </a:lnTo>
                <a:lnTo>
                  <a:pt x="2142" y="348"/>
                </a:lnTo>
                <a:lnTo>
                  <a:pt x="2148" y="348"/>
                </a:lnTo>
                <a:lnTo>
                  <a:pt x="2142" y="348"/>
                </a:lnTo>
                <a:lnTo>
                  <a:pt x="2142" y="342"/>
                </a:lnTo>
                <a:lnTo>
                  <a:pt x="2142" y="348"/>
                </a:lnTo>
                <a:lnTo>
                  <a:pt x="2136" y="348"/>
                </a:lnTo>
                <a:lnTo>
                  <a:pt x="2142" y="348"/>
                </a:lnTo>
                <a:lnTo>
                  <a:pt x="2136" y="348"/>
                </a:lnTo>
                <a:lnTo>
                  <a:pt x="2136" y="342"/>
                </a:lnTo>
                <a:lnTo>
                  <a:pt x="2136" y="348"/>
                </a:lnTo>
                <a:lnTo>
                  <a:pt x="2136" y="342"/>
                </a:lnTo>
                <a:lnTo>
                  <a:pt x="2136" y="336"/>
                </a:lnTo>
                <a:lnTo>
                  <a:pt x="2136" y="342"/>
                </a:lnTo>
                <a:lnTo>
                  <a:pt x="2136" y="336"/>
                </a:lnTo>
                <a:lnTo>
                  <a:pt x="2136" y="330"/>
                </a:lnTo>
                <a:lnTo>
                  <a:pt x="2142" y="330"/>
                </a:lnTo>
                <a:lnTo>
                  <a:pt x="2142" y="324"/>
                </a:lnTo>
                <a:lnTo>
                  <a:pt x="2142" y="318"/>
                </a:lnTo>
                <a:lnTo>
                  <a:pt x="2142" y="312"/>
                </a:lnTo>
                <a:lnTo>
                  <a:pt x="2148" y="312"/>
                </a:lnTo>
                <a:lnTo>
                  <a:pt x="2154" y="312"/>
                </a:lnTo>
                <a:lnTo>
                  <a:pt x="2148" y="312"/>
                </a:lnTo>
                <a:lnTo>
                  <a:pt x="2154" y="312"/>
                </a:lnTo>
                <a:lnTo>
                  <a:pt x="2154" y="306"/>
                </a:lnTo>
                <a:lnTo>
                  <a:pt x="2154" y="300"/>
                </a:lnTo>
                <a:lnTo>
                  <a:pt x="2154" y="294"/>
                </a:lnTo>
                <a:lnTo>
                  <a:pt x="2160" y="294"/>
                </a:lnTo>
                <a:lnTo>
                  <a:pt x="2154" y="294"/>
                </a:lnTo>
                <a:lnTo>
                  <a:pt x="2160" y="294"/>
                </a:lnTo>
                <a:lnTo>
                  <a:pt x="2154" y="294"/>
                </a:lnTo>
                <a:lnTo>
                  <a:pt x="2160" y="294"/>
                </a:lnTo>
                <a:lnTo>
                  <a:pt x="2154" y="294"/>
                </a:lnTo>
                <a:lnTo>
                  <a:pt x="2160" y="294"/>
                </a:lnTo>
                <a:lnTo>
                  <a:pt x="2154" y="294"/>
                </a:lnTo>
                <a:lnTo>
                  <a:pt x="2160" y="294"/>
                </a:lnTo>
                <a:lnTo>
                  <a:pt x="2154" y="294"/>
                </a:lnTo>
                <a:lnTo>
                  <a:pt x="2160" y="294"/>
                </a:lnTo>
                <a:lnTo>
                  <a:pt x="2154" y="294"/>
                </a:lnTo>
                <a:lnTo>
                  <a:pt x="2160" y="294"/>
                </a:lnTo>
                <a:lnTo>
                  <a:pt x="2154" y="294"/>
                </a:lnTo>
                <a:lnTo>
                  <a:pt x="2160" y="294"/>
                </a:lnTo>
                <a:lnTo>
                  <a:pt x="2154" y="294"/>
                </a:lnTo>
                <a:lnTo>
                  <a:pt x="2160" y="294"/>
                </a:lnTo>
                <a:lnTo>
                  <a:pt x="2154" y="294"/>
                </a:lnTo>
                <a:lnTo>
                  <a:pt x="2154" y="288"/>
                </a:lnTo>
                <a:lnTo>
                  <a:pt x="2160" y="288"/>
                </a:lnTo>
                <a:lnTo>
                  <a:pt x="2166" y="288"/>
                </a:lnTo>
                <a:lnTo>
                  <a:pt x="2166" y="282"/>
                </a:lnTo>
                <a:lnTo>
                  <a:pt x="2172" y="282"/>
                </a:lnTo>
                <a:lnTo>
                  <a:pt x="2172" y="288"/>
                </a:lnTo>
                <a:lnTo>
                  <a:pt x="2172" y="282"/>
                </a:lnTo>
                <a:lnTo>
                  <a:pt x="2172" y="276"/>
                </a:lnTo>
                <a:lnTo>
                  <a:pt x="2166" y="276"/>
                </a:lnTo>
                <a:lnTo>
                  <a:pt x="2166" y="270"/>
                </a:lnTo>
                <a:lnTo>
                  <a:pt x="2166" y="264"/>
                </a:lnTo>
                <a:lnTo>
                  <a:pt x="2160" y="264"/>
                </a:lnTo>
                <a:lnTo>
                  <a:pt x="2160" y="270"/>
                </a:lnTo>
                <a:lnTo>
                  <a:pt x="2160" y="264"/>
                </a:lnTo>
                <a:lnTo>
                  <a:pt x="2160" y="270"/>
                </a:lnTo>
                <a:lnTo>
                  <a:pt x="2154" y="270"/>
                </a:lnTo>
                <a:lnTo>
                  <a:pt x="2154" y="264"/>
                </a:lnTo>
                <a:lnTo>
                  <a:pt x="2154" y="270"/>
                </a:lnTo>
                <a:lnTo>
                  <a:pt x="2154" y="264"/>
                </a:lnTo>
                <a:lnTo>
                  <a:pt x="2154" y="270"/>
                </a:lnTo>
                <a:lnTo>
                  <a:pt x="2154" y="264"/>
                </a:lnTo>
                <a:lnTo>
                  <a:pt x="2154" y="270"/>
                </a:lnTo>
                <a:lnTo>
                  <a:pt x="2148" y="270"/>
                </a:lnTo>
                <a:lnTo>
                  <a:pt x="2142" y="270"/>
                </a:lnTo>
                <a:lnTo>
                  <a:pt x="2142" y="276"/>
                </a:lnTo>
                <a:lnTo>
                  <a:pt x="2136" y="276"/>
                </a:lnTo>
                <a:lnTo>
                  <a:pt x="2136" y="282"/>
                </a:lnTo>
                <a:lnTo>
                  <a:pt x="2136" y="276"/>
                </a:lnTo>
                <a:lnTo>
                  <a:pt x="2136" y="282"/>
                </a:lnTo>
                <a:lnTo>
                  <a:pt x="2136" y="276"/>
                </a:lnTo>
                <a:lnTo>
                  <a:pt x="2136" y="282"/>
                </a:lnTo>
                <a:lnTo>
                  <a:pt x="2136" y="276"/>
                </a:lnTo>
                <a:lnTo>
                  <a:pt x="2136" y="282"/>
                </a:lnTo>
                <a:lnTo>
                  <a:pt x="2130" y="282"/>
                </a:lnTo>
                <a:lnTo>
                  <a:pt x="2130" y="276"/>
                </a:lnTo>
                <a:lnTo>
                  <a:pt x="2124" y="276"/>
                </a:lnTo>
                <a:lnTo>
                  <a:pt x="2118" y="276"/>
                </a:lnTo>
                <a:lnTo>
                  <a:pt x="2112" y="276"/>
                </a:lnTo>
                <a:lnTo>
                  <a:pt x="2112" y="282"/>
                </a:lnTo>
                <a:lnTo>
                  <a:pt x="2106" y="282"/>
                </a:lnTo>
                <a:lnTo>
                  <a:pt x="2112" y="282"/>
                </a:lnTo>
                <a:lnTo>
                  <a:pt x="2106" y="282"/>
                </a:lnTo>
                <a:lnTo>
                  <a:pt x="2106" y="276"/>
                </a:lnTo>
                <a:lnTo>
                  <a:pt x="2100" y="276"/>
                </a:lnTo>
                <a:lnTo>
                  <a:pt x="2100" y="282"/>
                </a:lnTo>
                <a:lnTo>
                  <a:pt x="2094" y="282"/>
                </a:lnTo>
                <a:lnTo>
                  <a:pt x="2094" y="276"/>
                </a:lnTo>
                <a:lnTo>
                  <a:pt x="2094" y="282"/>
                </a:lnTo>
                <a:lnTo>
                  <a:pt x="2094" y="276"/>
                </a:lnTo>
                <a:lnTo>
                  <a:pt x="2094" y="282"/>
                </a:lnTo>
                <a:lnTo>
                  <a:pt x="2094" y="276"/>
                </a:lnTo>
                <a:lnTo>
                  <a:pt x="2094" y="282"/>
                </a:lnTo>
                <a:lnTo>
                  <a:pt x="2094" y="276"/>
                </a:lnTo>
                <a:lnTo>
                  <a:pt x="2088" y="276"/>
                </a:lnTo>
                <a:lnTo>
                  <a:pt x="2082" y="276"/>
                </a:lnTo>
                <a:lnTo>
                  <a:pt x="2088" y="276"/>
                </a:lnTo>
                <a:lnTo>
                  <a:pt x="2082" y="276"/>
                </a:lnTo>
                <a:lnTo>
                  <a:pt x="2076" y="276"/>
                </a:lnTo>
                <a:lnTo>
                  <a:pt x="2076" y="270"/>
                </a:lnTo>
                <a:lnTo>
                  <a:pt x="2070" y="270"/>
                </a:lnTo>
                <a:lnTo>
                  <a:pt x="2070" y="264"/>
                </a:lnTo>
                <a:lnTo>
                  <a:pt x="2064" y="264"/>
                </a:lnTo>
                <a:lnTo>
                  <a:pt x="2064" y="270"/>
                </a:lnTo>
                <a:lnTo>
                  <a:pt x="2064" y="264"/>
                </a:lnTo>
                <a:lnTo>
                  <a:pt x="2058" y="264"/>
                </a:lnTo>
                <a:lnTo>
                  <a:pt x="2058" y="258"/>
                </a:lnTo>
                <a:lnTo>
                  <a:pt x="2052" y="258"/>
                </a:lnTo>
                <a:lnTo>
                  <a:pt x="2046" y="258"/>
                </a:lnTo>
                <a:lnTo>
                  <a:pt x="2040" y="258"/>
                </a:lnTo>
                <a:lnTo>
                  <a:pt x="2040" y="252"/>
                </a:lnTo>
                <a:lnTo>
                  <a:pt x="2034" y="252"/>
                </a:lnTo>
                <a:lnTo>
                  <a:pt x="2028" y="252"/>
                </a:lnTo>
                <a:lnTo>
                  <a:pt x="2028" y="246"/>
                </a:lnTo>
                <a:lnTo>
                  <a:pt x="2028" y="252"/>
                </a:lnTo>
                <a:lnTo>
                  <a:pt x="2028" y="246"/>
                </a:lnTo>
                <a:lnTo>
                  <a:pt x="2028" y="240"/>
                </a:lnTo>
                <a:lnTo>
                  <a:pt x="2022" y="240"/>
                </a:lnTo>
                <a:lnTo>
                  <a:pt x="2022" y="234"/>
                </a:lnTo>
                <a:lnTo>
                  <a:pt x="2028" y="234"/>
                </a:lnTo>
                <a:lnTo>
                  <a:pt x="2028" y="240"/>
                </a:lnTo>
                <a:lnTo>
                  <a:pt x="2028" y="234"/>
                </a:lnTo>
                <a:lnTo>
                  <a:pt x="2028" y="228"/>
                </a:lnTo>
                <a:lnTo>
                  <a:pt x="2028" y="222"/>
                </a:lnTo>
                <a:lnTo>
                  <a:pt x="2028" y="216"/>
                </a:lnTo>
                <a:lnTo>
                  <a:pt x="2022" y="216"/>
                </a:lnTo>
                <a:lnTo>
                  <a:pt x="2022" y="210"/>
                </a:lnTo>
                <a:lnTo>
                  <a:pt x="2016" y="210"/>
                </a:lnTo>
                <a:lnTo>
                  <a:pt x="2016" y="204"/>
                </a:lnTo>
                <a:lnTo>
                  <a:pt x="2016" y="210"/>
                </a:lnTo>
                <a:lnTo>
                  <a:pt x="2016" y="204"/>
                </a:lnTo>
                <a:lnTo>
                  <a:pt x="2010" y="204"/>
                </a:lnTo>
                <a:lnTo>
                  <a:pt x="2004" y="204"/>
                </a:lnTo>
                <a:lnTo>
                  <a:pt x="2004" y="198"/>
                </a:lnTo>
                <a:lnTo>
                  <a:pt x="2004" y="192"/>
                </a:lnTo>
                <a:lnTo>
                  <a:pt x="1998" y="192"/>
                </a:lnTo>
                <a:lnTo>
                  <a:pt x="1998" y="198"/>
                </a:lnTo>
                <a:lnTo>
                  <a:pt x="1998" y="192"/>
                </a:lnTo>
                <a:lnTo>
                  <a:pt x="1992" y="192"/>
                </a:lnTo>
                <a:lnTo>
                  <a:pt x="1998" y="192"/>
                </a:lnTo>
                <a:lnTo>
                  <a:pt x="1998" y="186"/>
                </a:lnTo>
                <a:lnTo>
                  <a:pt x="1998" y="180"/>
                </a:lnTo>
                <a:lnTo>
                  <a:pt x="1992" y="180"/>
                </a:lnTo>
                <a:lnTo>
                  <a:pt x="1998" y="180"/>
                </a:lnTo>
                <a:lnTo>
                  <a:pt x="1992" y="180"/>
                </a:lnTo>
                <a:lnTo>
                  <a:pt x="1992" y="174"/>
                </a:lnTo>
                <a:lnTo>
                  <a:pt x="1986" y="174"/>
                </a:lnTo>
                <a:lnTo>
                  <a:pt x="1986" y="168"/>
                </a:lnTo>
                <a:lnTo>
                  <a:pt x="1986" y="162"/>
                </a:lnTo>
                <a:lnTo>
                  <a:pt x="1992" y="162"/>
                </a:lnTo>
                <a:lnTo>
                  <a:pt x="1992" y="156"/>
                </a:lnTo>
                <a:lnTo>
                  <a:pt x="1998" y="156"/>
                </a:lnTo>
                <a:lnTo>
                  <a:pt x="1992" y="156"/>
                </a:lnTo>
                <a:lnTo>
                  <a:pt x="1998" y="156"/>
                </a:lnTo>
                <a:lnTo>
                  <a:pt x="2004" y="156"/>
                </a:lnTo>
                <a:lnTo>
                  <a:pt x="2010" y="156"/>
                </a:lnTo>
                <a:lnTo>
                  <a:pt x="2004" y="156"/>
                </a:lnTo>
                <a:lnTo>
                  <a:pt x="2010" y="156"/>
                </a:lnTo>
                <a:lnTo>
                  <a:pt x="2010" y="150"/>
                </a:lnTo>
                <a:lnTo>
                  <a:pt x="2016" y="150"/>
                </a:lnTo>
                <a:lnTo>
                  <a:pt x="2022" y="150"/>
                </a:lnTo>
                <a:lnTo>
                  <a:pt x="2022" y="144"/>
                </a:lnTo>
                <a:lnTo>
                  <a:pt x="2028" y="144"/>
                </a:lnTo>
                <a:lnTo>
                  <a:pt x="2034" y="144"/>
                </a:lnTo>
                <a:lnTo>
                  <a:pt x="2034" y="138"/>
                </a:lnTo>
                <a:lnTo>
                  <a:pt x="2040" y="138"/>
                </a:lnTo>
                <a:lnTo>
                  <a:pt x="2040" y="132"/>
                </a:lnTo>
                <a:lnTo>
                  <a:pt x="2040" y="126"/>
                </a:lnTo>
                <a:lnTo>
                  <a:pt x="2040" y="120"/>
                </a:lnTo>
                <a:lnTo>
                  <a:pt x="2040" y="114"/>
                </a:lnTo>
                <a:lnTo>
                  <a:pt x="2040" y="108"/>
                </a:lnTo>
                <a:lnTo>
                  <a:pt x="2034" y="108"/>
                </a:lnTo>
                <a:lnTo>
                  <a:pt x="2040" y="108"/>
                </a:lnTo>
                <a:lnTo>
                  <a:pt x="2046" y="108"/>
                </a:lnTo>
                <a:lnTo>
                  <a:pt x="2046" y="102"/>
                </a:lnTo>
                <a:lnTo>
                  <a:pt x="2052" y="102"/>
                </a:lnTo>
                <a:lnTo>
                  <a:pt x="2052" y="108"/>
                </a:lnTo>
                <a:lnTo>
                  <a:pt x="2052" y="102"/>
                </a:lnTo>
                <a:lnTo>
                  <a:pt x="2052" y="108"/>
                </a:lnTo>
                <a:lnTo>
                  <a:pt x="2058" y="108"/>
                </a:lnTo>
                <a:lnTo>
                  <a:pt x="2058" y="102"/>
                </a:lnTo>
                <a:lnTo>
                  <a:pt x="2052" y="102"/>
                </a:lnTo>
                <a:lnTo>
                  <a:pt x="2052" y="96"/>
                </a:lnTo>
                <a:lnTo>
                  <a:pt x="2058" y="96"/>
                </a:lnTo>
                <a:lnTo>
                  <a:pt x="2052" y="96"/>
                </a:lnTo>
                <a:lnTo>
                  <a:pt x="2058" y="96"/>
                </a:lnTo>
                <a:lnTo>
                  <a:pt x="2058" y="90"/>
                </a:lnTo>
                <a:lnTo>
                  <a:pt x="2058" y="84"/>
                </a:lnTo>
                <a:lnTo>
                  <a:pt x="2064" y="84"/>
                </a:lnTo>
                <a:lnTo>
                  <a:pt x="2070" y="84"/>
                </a:lnTo>
                <a:lnTo>
                  <a:pt x="2076" y="84"/>
                </a:lnTo>
                <a:lnTo>
                  <a:pt x="2082" y="84"/>
                </a:lnTo>
                <a:lnTo>
                  <a:pt x="2082" y="78"/>
                </a:lnTo>
                <a:lnTo>
                  <a:pt x="2082" y="72"/>
                </a:lnTo>
                <a:lnTo>
                  <a:pt x="2082" y="66"/>
                </a:lnTo>
                <a:lnTo>
                  <a:pt x="2088" y="66"/>
                </a:lnTo>
                <a:lnTo>
                  <a:pt x="2088" y="60"/>
                </a:lnTo>
                <a:lnTo>
                  <a:pt x="2094" y="60"/>
                </a:lnTo>
                <a:lnTo>
                  <a:pt x="2100" y="60"/>
                </a:lnTo>
                <a:lnTo>
                  <a:pt x="2100" y="54"/>
                </a:lnTo>
                <a:lnTo>
                  <a:pt x="2106" y="54"/>
                </a:lnTo>
                <a:lnTo>
                  <a:pt x="2112" y="54"/>
                </a:lnTo>
                <a:lnTo>
                  <a:pt x="2112" y="48"/>
                </a:lnTo>
                <a:lnTo>
                  <a:pt x="2118" y="48"/>
                </a:lnTo>
                <a:lnTo>
                  <a:pt x="2124" y="48"/>
                </a:lnTo>
                <a:lnTo>
                  <a:pt x="2124" y="42"/>
                </a:lnTo>
                <a:lnTo>
                  <a:pt x="2130" y="42"/>
                </a:lnTo>
                <a:lnTo>
                  <a:pt x="2136" y="42"/>
                </a:lnTo>
                <a:lnTo>
                  <a:pt x="2136" y="36"/>
                </a:lnTo>
                <a:lnTo>
                  <a:pt x="2136" y="42"/>
                </a:lnTo>
                <a:lnTo>
                  <a:pt x="2136" y="36"/>
                </a:lnTo>
                <a:lnTo>
                  <a:pt x="2142" y="36"/>
                </a:lnTo>
                <a:lnTo>
                  <a:pt x="2142" y="42"/>
                </a:lnTo>
                <a:lnTo>
                  <a:pt x="2148" y="42"/>
                </a:lnTo>
                <a:lnTo>
                  <a:pt x="2154" y="42"/>
                </a:lnTo>
                <a:lnTo>
                  <a:pt x="2154" y="48"/>
                </a:lnTo>
                <a:lnTo>
                  <a:pt x="2160" y="48"/>
                </a:lnTo>
                <a:lnTo>
                  <a:pt x="2166" y="48"/>
                </a:lnTo>
                <a:lnTo>
                  <a:pt x="2172" y="48"/>
                </a:lnTo>
                <a:lnTo>
                  <a:pt x="2172" y="54"/>
                </a:lnTo>
                <a:lnTo>
                  <a:pt x="2178" y="54"/>
                </a:lnTo>
                <a:lnTo>
                  <a:pt x="2178" y="48"/>
                </a:lnTo>
                <a:lnTo>
                  <a:pt x="2184" y="48"/>
                </a:lnTo>
                <a:lnTo>
                  <a:pt x="2184" y="42"/>
                </a:lnTo>
                <a:lnTo>
                  <a:pt x="2178" y="42"/>
                </a:lnTo>
                <a:lnTo>
                  <a:pt x="2178" y="36"/>
                </a:lnTo>
                <a:lnTo>
                  <a:pt x="2178" y="30"/>
                </a:lnTo>
                <a:lnTo>
                  <a:pt x="2184" y="30"/>
                </a:lnTo>
                <a:lnTo>
                  <a:pt x="2184" y="24"/>
                </a:lnTo>
                <a:lnTo>
                  <a:pt x="2190" y="24"/>
                </a:lnTo>
                <a:lnTo>
                  <a:pt x="2196" y="24"/>
                </a:lnTo>
                <a:lnTo>
                  <a:pt x="2202" y="24"/>
                </a:lnTo>
                <a:lnTo>
                  <a:pt x="2202" y="30"/>
                </a:lnTo>
                <a:lnTo>
                  <a:pt x="2208" y="30"/>
                </a:lnTo>
                <a:lnTo>
                  <a:pt x="2214" y="30"/>
                </a:lnTo>
                <a:lnTo>
                  <a:pt x="2214" y="36"/>
                </a:lnTo>
                <a:lnTo>
                  <a:pt x="2214" y="42"/>
                </a:lnTo>
                <a:lnTo>
                  <a:pt x="2220" y="42"/>
                </a:lnTo>
                <a:lnTo>
                  <a:pt x="2220" y="48"/>
                </a:lnTo>
                <a:lnTo>
                  <a:pt x="2226" y="48"/>
                </a:lnTo>
                <a:lnTo>
                  <a:pt x="2232" y="48"/>
                </a:lnTo>
                <a:lnTo>
                  <a:pt x="2232" y="42"/>
                </a:lnTo>
                <a:lnTo>
                  <a:pt x="2238" y="42"/>
                </a:lnTo>
                <a:lnTo>
                  <a:pt x="2244" y="42"/>
                </a:lnTo>
                <a:lnTo>
                  <a:pt x="2250" y="42"/>
                </a:lnTo>
                <a:lnTo>
                  <a:pt x="2250" y="48"/>
                </a:lnTo>
                <a:lnTo>
                  <a:pt x="2256" y="48"/>
                </a:lnTo>
                <a:lnTo>
                  <a:pt x="2262" y="48"/>
                </a:lnTo>
                <a:lnTo>
                  <a:pt x="2262" y="54"/>
                </a:lnTo>
                <a:lnTo>
                  <a:pt x="2268" y="54"/>
                </a:lnTo>
                <a:lnTo>
                  <a:pt x="2268" y="60"/>
                </a:lnTo>
                <a:lnTo>
                  <a:pt x="2274" y="60"/>
                </a:lnTo>
                <a:lnTo>
                  <a:pt x="2280" y="60"/>
                </a:lnTo>
                <a:lnTo>
                  <a:pt x="2286" y="60"/>
                </a:lnTo>
                <a:lnTo>
                  <a:pt x="2286" y="54"/>
                </a:lnTo>
                <a:lnTo>
                  <a:pt x="2292" y="54"/>
                </a:lnTo>
                <a:lnTo>
                  <a:pt x="2298" y="54"/>
                </a:lnTo>
                <a:lnTo>
                  <a:pt x="2304" y="48"/>
                </a:lnTo>
                <a:lnTo>
                  <a:pt x="2310" y="48"/>
                </a:lnTo>
                <a:lnTo>
                  <a:pt x="2316" y="48"/>
                </a:lnTo>
                <a:lnTo>
                  <a:pt x="2322" y="48"/>
                </a:lnTo>
                <a:lnTo>
                  <a:pt x="2328" y="48"/>
                </a:lnTo>
                <a:lnTo>
                  <a:pt x="2328" y="54"/>
                </a:lnTo>
                <a:lnTo>
                  <a:pt x="2334" y="54"/>
                </a:lnTo>
                <a:lnTo>
                  <a:pt x="2340" y="54"/>
                </a:lnTo>
                <a:lnTo>
                  <a:pt x="2340" y="48"/>
                </a:lnTo>
                <a:lnTo>
                  <a:pt x="2346" y="48"/>
                </a:lnTo>
                <a:lnTo>
                  <a:pt x="2352" y="48"/>
                </a:lnTo>
                <a:lnTo>
                  <a:pt x="2352" y="42"/>
                </a:lnTo>
                <a:lnTo>
                  <a:pt x="2346" y="42"/>
                </a:lnTo>
                <a:lnTo>
                  <a:pt x="2352" y="42"/>
                </a:lnTo>
                <a:lnTo>
                  <a:pt x="2352" y="36"/>
                </a:lnTo>
                <a:lnTo>
                  <a:pt x="2352" y="30"/>
                </a:lnTo>
                <a:lnTo>
                  <a:pt x="2358" y="30"/>
                </a:lnTo>
                <a:lnTo>
                  <a:pt x="2358" y="24"/>
                </a:lnTo>
                <a:lnTo>
                  <a:pt x="2364" y="24"/>
                </a:lnTo>
                <a:lnTo>
                  <a:pt x="2358" y="24"/>
                </a:lnTo>
                <a:lnTo>
                  <a:pt x="2364" y="24"/>
                </a:lnTo>
                <a:lnTo>
                  <a:pt x="2364" y="18"/>
                </a:lnTo>
                <a:lnTo>
                  <a:pt x="2358" y="18"/>
                </a:lnTo>
                <a:lnTo>
                  <a:pt x="2364" y="18"/>
                </a:lnTo>
                <a:lnTo>
                  <a:pt x="2358" y="18"/>
                </a:lnTo>
                <a:lnTo>
                  <a:pt x="2358" y="12"/>
                </a:lnTo>
                <a:lnTo>
                  <a:pt x="2358" y="18"/>
                </a:lnTo>
                <a:lnTo>
                  <a:pt x="2358" y="12"/>
                </a:lnTo>
                <a:lnTo>
                  <a:pt x="2358" y="6"/>
                </a:lnTo>
                <a:lnTo>
                  <a:pt x="2364" y="6"/>
                </a:lnTo>
                <a:lnTo>
                  <a:pt x="2370" y="6"/>
                </a:lnTo>
                <a:lnTo>
                  <a:pt x="2376" y="6"/>
                </a:lnTo>
                <a:lnTo>
                  <a:pt x="2382" y="6"/>
                </a:lnTo>
                <a:lnTo>
                  <a:pt x="2382" y="0"/>
                </a:lnTo>
                <a:lnTo>
                  <a:pt x="2382" y="6"/>
                </a:lnTo>
                <a:lnTo>
                  <a:pt x="2382" y="0"/>
                </a:lnTo>
                <a:lnTo>
                  <a:pt x="2382" y="6"/>
                </a:lnTo>
                <a:lnTo>
                  <a:pt x="2382" y="0"/>
                </a:lnTo>
                <a:lnTo>
                  <a:pt x="2382" y="6"/>
                </a:lnTo>
                <a:lnTo>
                  <a:pt x="2388" y="6"/>
                </a:lnTo>
                <a:lnTo>
                  <a:pt x="2394" y="6"/>
                </a:lnTo>
                <a:lnTo>
                  <a:pt x="2400" y="6"/>
                </a:lnTo>
                <a:lnTo>
                  <a:pt x="2400" y="12"/>
                </a:lnTo>
                <a:lnTo>
                  <a:pt x="2406" y="12"/>
                </a:lnTo>
                <a:lnTo>
                  <a:pt x="2406" y="18"/>
                </a:lnTo>
                <a:lnTo>
                  <a:pt x="2406" y="24"/>
                </a:lnTo>
                <a:lnTo>
                  <a:pt x="2412" y="24"/>
                </a:lnTo>
                <a:lnTo>
                  <a:pt x="2412" y="30"/>
                </a:lnTo>
                <a:lnTo>
                  <a:pt x="2406" y="30"/>
                </a:lnTo>
                <a:lnTo>
                  <a:pt x="2412" y="30"/>
                </a:lnTo>
                <a:lnTo>
                  <a:pt x="2406" y="30"/>
                </a:lnTo>
                <a:lnTo>
                  <a:pt x="2412" y="30"/>
                </a:lnTo>
                <a:lnTo>
                  <a:pt x="2412" y="36"/>
                </a:lnTo>
                <a:lnTo>
                  <a:pt x="2412" y="42"/>
                </a:lnTo>
                <a:lnTo>
                  <a:pt x="2412" y="48"/>
                </a:lnTo>
                <a:lnTo>
                  <a:pt x="2418" y="48"/>
                </a:lnTo>
                <a:lnTo>
                  <a:pt x="2418" y="54"/>
                </a:lnTo>
                <a:lnTo>
                  <a:pt x="2424" y="54"/>
                </a:lnTo>
                <a:lnTo>
                  <a:pt x="2430" y="54"/>
                </a:lnTo>
                <a:lnTo>
                  <a:pt x="2430" y="60"/>
                </a:lnTo>
                <a:lnTo>
                  <a:pt x="2436" y="60"/>
                </a:lnTo>
                <a:lnTo>
                  <a:pt x="2442" y="60"/>
                </a:lnTo>
                <a:lnTo>
                  <a:pt x="2442" y="66"/>
                </a:lnTo>
                <a:lnTo>
                  <a:pt x="2442" y="72"/>
                </a:lnTo>
                <a:lnTo>
                  <a:pt x="2442" y="78"/>
                </a:lnTo>
                <a:lnTo>
                  <a:pt x="2448" y="78"/>
                </a:lnTo>
                <a:lnTo>
                  <a:pt x="2454" y="78"/>
                </a:lnTo>
                <a:lnTo>
                  <a:pt x="2454" y="72"/>
                </a:lnTo>
                <a:lnTo>
                  <a:pt x="2460" y="72"/>
                </a:lnTo>
                <a:lnTo>
                  <a:pt x="2466" y="72"/>
                </a:lnTo>
                <a:lnTo>
                  <a:pt x="2466" y="66"/>
                </a:lnTo>
                <a:lnTo>
                  <a:pt x="2472" y="66"/>
                </a:lnTo>
                <a:lnTo>
                  <a:pt x="2478" y="66"/>
                </a:lnTo>
                <a:lnTo>
                  <a:pt x="2472" y="66"/>
                </a:lnTo>
                <a:lnTo>
                  <a:pt x="2472" y="72"/>
                </a:lnTo>
                <a:lnTo>
                  <a:pt x="2472" y="78"/>
                </a:lnTo>
                <a:lnTo>
                  <a:pt x="2466" y="78"/>
                </a:lnTo>
                <a:lnTo>
                  <a:pt x="2466" y="84"/>
                </a:lnTo>
                <a:lnTo>
                  <a:pt x="2466" y="90"/>
                </a:lnTo>
                <a:lnTo>
                  <a:pt x="2466" y="96"/>
                </a:lnTo>
                <a:lnTo>
                  <a:pt x="2460" y="96"/>
                </a:lnTo>
                <a:lnTo>
                  <a:pt x="2466" y="96"/>
                </a:lnTo>
                <a:lnTo>
                  <a:pt x="2460" y="96"/>
                </a:lnTo>
                <a:lnTo>
                  <a:pt x="2460" y="102"/>
                </a:lnTo>
                <a:lnTo>
                  <a:pt x="2466" y="102"/>
                </a:lnTo>
                <a:lnTo>
                  <a:pt x="2460" y="102"/>
                </a:lnTo>
                <a:lnTo>
                  <a:pt x="2460" y="108"/>
                </a:lnTo>
                <a:lnTo>
                  <a:pt x="2454" y="108"/>
                </a:lnTo>
                <a:lnTo>
                  <a:pt x="2454" y="102"/>
                </a:lnTo>
                <a:lnTo>
                  <a:pt x="2448" y="102"/>
                </a:lnTo>
                <a:lnTo>
                  <a:pt x="2448" y="108"/>
                </a:lnTo>
                <a:lnTo>
                  <a:pt x="2442" y="108"/>
                </a:lnTo>
                <a:lnTo>
                  <a:pt x="2442" y="114"/>
                </a:lnTo>
                <a:lnTo>
                  <a:pt x="2448" y="114"/>
                </a:lnTo>
                <a:lnTo>
                  <a:pt x="2448" y="120"/>
                </a:lnTo>
                <a:lnTo>
                  <a:pt x="2442" y="120"/>
                </a:lnTo>
                <a:lnTo>
                  <a:pt x="2442" y="126"/>
                </a:lnTo>
                <a:lnTo>
                  <a:pt x="2448" y="126"/>
                </a:lnTo>
                <a:lnTo>
                  <a:pt x="2442" y="126"/>
                </a:lnTo>
                <a:lnTo>
                  <a:pt x="2448" y="126"/>
                </a:lnTo>
                <a:lnTo>
                  <a:pt x="2442" y="126"/>
                </a:lnTo>
                <a:lnTo>
                  <a:pt x="2442" y="132"/>
                </a:lnTo>
                <a:lnTo>
                  <a:pt x="2436" y="132"/>
                </a:lnTo>
                <a:lnTo>
                  <a:pt x="2442" y="132"/>
                </a:lnTo>
                <a:lnTo>
                  <a:pt x="2442" y="138"/>
                </a:lnTo>
                <a:lnTo>
                  <a:pt x="2436" y="138"/>
                </a:lnTo>
                <a:lnTo>
                  <a:pt x="2436" y="144"/>
                </a:lnTo>
                <a:lnTo>
                  <a:pt x="2430" y="144"/>
                </a:lnTo>
                <a:lnTo>
                  <a:pt x="2436" y="144"/>
                </a:lnTo>
                <a:lnTo>
                  <a:pt x="2436" y="150"/>
                </a:lnTo>
                <a:lnTo>
                  <a:pt x="2436" y="144"/>
                </a:lnTo>
                <a:lnTo>
                  <a:pt x="2436" y="150"/>
                </a:lnTo>
                <a:lnTo>
                  <a:pt x="2430" y="150"/>
                </a:lnTo>
                <a:lnTo>
                  <a:pt x="2436" y="150"/>
                </a:lnTo>
                <a:lnTo>
                  <a:pt x="2430" y="150"/>
                </a:lnTo>
                <a:lnTo>
                  <a:pt x="2436" y="150"/>
                </a:lnTo>
                <a:lnTo>
                  <a:pt x="2430" y="150"/>
                </a:lnTo>
                <a:lnTo>
                  <a:pt x="2436" y="150"/>
                </a:lnTo>
                <a:lnTo>
                  <a:pt x="2430" y="150"/>
                </a:lnTo>
                <a:lnTo>
                  <a:pt x="2436" y="150"/>
                </a:lnTo>
                <a:lnTo>
                  <a:pt x="2430" y="156"/>
                </a:lnTo>
                <a:lnTo>
                  <a:pt x="2430" y="150"/>
                </a:lnTo>
                <a:lnTo>
                  <a:pt x="2430" y="156"/>
                </a:lnTo>
                <a:lnTo>
                  <a:pt x="2430" y="150"/>
                </a:lnTo>
                <a:lnTo>
                  <a:pt x="2430" y="156"/>
                </a:lnTo>
                <a:lnTo>
                  <a:pt x="2430" y="150"/>
                </a:lnTo>
                <a:lnTo>
                  <a:pt x="2430" y="156"/>
                </a:lnTo>
                <a:lnTo>
                  <a:pt x="2424" y="156"/>
                </a:lnTo>
                <a:lnTo>
                  <a:pt x="2424" y="162"/>
                </a:lnTo>
                <a:lnTo>
                  <a:pt x="2418" y="162"/>
                </a:lnTo>
                <a:lnTo>
                  <a:pt x="2418" y="168"/>
                </a:lnTo>
                <a:lnTo>
                  <a:pt x="2412" y="168"/>
                </a:lnTo>
                <a:lnTo>
                  <a:pt x="2418" y="168"/>
                </a:lnTo>
                <a:lnTo>
                  <a:pt x="2412" y="168"/>
                </a:lnTo>
                <a:lnTo>
                  <a:pt x="2418" y="168"/>
                </a:lnTo>
                <a:lnTo>
                  <a:pt x="2412" y="168"/>
                </a:lnTo>
                <a:lnTo>
                  <a:pt x="2418" y="168"/>
                </a:lnTo>
                <a:lnTo>
                  <a:pt x="2418" y="174"/>
                </a:lnTo>
                <a:lnTo>
                  <a:pt x="2418" y="168"/>
                </a:lnTo>
                <a:lnTo>
                  <a:pt x="2418" y="174"/>
                </a:lnTo>
                <a:lnTo>
                  <a:pt x="2418" y="168"/>
                </a:lnTo>
                <a:lnTo>
                  <a:pt x="2418" y="174"/>
                </a:lnTo>
                <a:lnTo>
                  <a:pt x="2424" y="174"/>
                </a:lnTo>
                <a:lnTo>
                  <a:pt x="2424" y="180"/>
                </a:lnTo>
                <a:lnTo>
                  <a:pt x="2424" y="186"/>
                </a:lnTo>
                <a:lnTo>
                  <a:pt x="2430" y="186"/>
                </a:lnTo>
                <a:lnTo>
                  <a:pt x="2430" y="192"/>
                </a:lnTo>
                <a:lnTo>
                  <a:pt x="2430" y="198"/>
                </a:lnTo>
                <a:lnTo>
                  <a:pt x="2430" y="204"/>
                </a:lnTo>
                <a:lnTo>
                  <a:pt x="2430" y="210"/>
                </a:lnTo>
                <a:lnTo>
                  <a:pt x="2430" y="204"/>
                </a:lnTo>
                <a:lnTo>
                  <a:pt x="2430" y="210"/>
                </a:lnTo>
                <a:lnTo>
                  <a:pt x="2424" y="210"/>
                </a:lnTo>
                <a:lnTo>
                  <a:pt x="2430" y="210"/>
                </a:lnTo>
                <a:lnTo>
                  <a:pt x="2424" y="210"/>
                </a:lnTo>
                <a:lnTo>
                  <a:pt x="2430" y="210"/>
                </a:lnTo>
                <a:lnTo>
                  <a:pt x="2424" y="210"/>
                </a:lnTo>
                <a:lnTo>
                  <a:pt x="2424" y="216"/>
                </a:lnTo>
                <a:lnTo>
                  <a:pt x="2424" y="210"/>
                </a:lnTo>
                <a:lnTo>
                  <a:pt x="2424" y="216"/>
                </a:lnTo>
                <a:lnTo>
                  <a:pt x="2424" y="210"/>
                </a:lnTo>
                <a:lnTo>
                  <a:pt x="2424" y="216"/>
                </a:lnTo>
                <a:lnTo>
                  <a:pt x="2424" y="210"/>
                </a:lnTo>
                <a:lnTo>
                  <a:pt x="2418" y="210"/>
                </a:lnTo>
                <a:lnTo>
                  <a:pt x="2418" y="216"/>
                </a:lnTo>
                <a:lnTo>
                  <a:pt x="2418" y="210"/>
                </a:lnTo>
                <a:lnTo>
                  <a:pt x="2418" y="216"/>
                </a:lnTo>
                <a:lnTo>
                  <a:pt x="2418" y="210"/>
                </a:lnTo>
                <a:lnTo>
                  <a:pt x="2418" y="216"/>
                </a:lnTo>
                <a:lnTo>
                  <a:pt x="2412" y="216"/>
                </a:lnTo>
                <a:lnTo>
                  <a:pt x="2418" y="216"/>
                </a:lnTo>
                <a:lnTo>
                  <a:pt x="2412" y="216"/>
                </a:lnTo>
                <a:lnTo>
                  <a:pt x="2418" y="216"/>
                </a:lnTo>
                <a:lnTo>
                  <a:pt x="2412" y="216"/>
                </a:lnTo>
                <a:lnTo>
                  <a:pt x="2406" y="216"/>
                </a:lnTo>
                <a:lnTo>
                  <a:pt x="2412" y="216"/>
                </a:lnTo>
                <a:lnTo>
                  <a:pt x="2406" y="216"/>
                </a:lnTo>
                <a:lnTo>
                  <a:pt x="2406" y="222"/>
                </a:lnTo>
                <a:lnTo>
                  <a:pt x="2406" y="216"/>
                </a:lnTo>
                <a:lnTo>
                  <a:pt x="2406" y="210"/>
                </a:lnTo>
                <a:lnTo>
                  <a:pt x="2406" y="216"/>
                </a:lnTo>
                <a:lnTo>
                  <a:pt x="2406" y="210"/>
                </a:lnTo>
                <a:lnTo>
                  <a:pt x="2406" y="216"/>
                </a:lnTo>
                <a:lnTo>
                  <a:pt x="2406" y="210"/>
                </a:lnTo>
                <a:lnTo>
                  <a:pt x="2406" y="204"/>
                </a:lnTo>
                <a:lnTo>
                  <a:pt x="2412" y="204"/>
                </a:lnTo>
                <a:lnTo>
                  <a:pt x="2406" y="204"/>
                </a:lnTo>
                <a:lnTo>
                  <a:pt x="2412" y="204"/>
                </a:lnTo>
                <a:lnTo>
                  <a:pt x="2406" y="204"/>
                </a:lnTo>
                <a:lnTo>
                  <a:pt x="2412" y="204"/>
                </a:lnTo>
                <a:lnTo>
                  <a:pt x="2412" y="198"/>
                </a:lnTo>
                <a:lnTo>
                  <a:pt x="2412" y="204"/>
                </a:lnTo>
                <a:lnTo>
                  <a:pt x="2406" y="204"/>
                </a:lnTo>
                <a:lnTo>
                  <a:pt x="2406" y="198"/>
                </a:lnTo>
                <a:lnTo>
                  <a:pt x="2406" y="204"/>
                </a:lnTo>
                <a:lnTo>
                  <a:pt x="2406" y="198"/>
                </a:lnTo>
                <a:lnTo>
                  <a:pt x="2406" y="204"/>
                </a:lnTo>
                <a:lnTo>
                  <a:pt x="2406" y="198"/>
                </a:lnTo>
                <a:lnTo>
                  <a:pt x="2406" y="192"/>
                </a:lnTo>
                <a:lnTo>
                  <a:pt x="2406" y="198"/>
                </a:lnTo>
                <a:lnTo>
                  <a:pt x="2406" y="192"/>
                </a:lnTo>
                <a:lnTo>
                  <a:pt x="2406" y="198"/>
                </a:lnTo>
                <a:lnTo>
                  <a:pt x="2406" y="192"/>
                </a:lnTo>
                <a:lnTo>
                  <a:pt x="2406" y="198"/>
                </a:lnTo>
                <a:lnTo>
                  <a:pt x="2406" y="192"/>
                </a:lnTo>
                <a:lnTo>
                  <a:pt x="2412" y="192"/>
                </a:lnTo>
                <a:lnTo>
                  <a:pt x="2406" y="192"/>
                </a:lnTo>
                <a:lnTo>
                  <a:pt x="2412" y="192"/>
                </a:lnTo>
                <a:lnTo>
                  <a:pt x="2412" y="186"/>
                </a:lnTo>
                <a:lnTo>
                  <a:pt x="2406" y="192"/>
                </a:lnTo>
                <a:lnTo>
                  <a:pt x="2406" y="186"/>
                </a:lnTo>
                <a:lnTo>
                  <a:pt x="2412" y="186"/>
                </a:lnTo>
                <a:lnTo>
                  <a:pt x="2406" y="186"/>
                </a:lnTo>
                <a:lnTo>
                  <a:pt x="2412" y="186"/>
                </a:lnTo>
                <a:lnTo>
                  <a:pt x="2406" y="186"/>
                </a:lnTo>
                <a:lnTo>
                  <a:pt x="2412" y="186"/>
                </a:lnTo>
                <a:lnTo>
                  <a:pt x="2406" y="186"/>
                </a:lnTo>
                <a:lnTo>
                  <a:pt x="2400" y="186"/>
                </a:lnTo>
                <a:lnTo>
                  <a:pt x="2406" y="186"/>
                </a:lnTo>
                <a:lnTo>
                  <a:pt x="2400" y="186"/>
                </a:lnTo>
                <a:lnTo>
                  <a:pt x="2406" y="186"/>
                </a:lnTo>
                <a:lnTo>
                  <a:pt x="2400" y="186"/>
                </a:lnTo>
                <a:lnTo>
                  <a:pt x="2400" y="180"/>
                </a:lnTo>
                <a:lnTo>
                  <a:pt x="2400" y="186"/>
                </a:lnTo>
                <a:lnTo>
                  <a:pt x="2400" y="180"/>
                </a:lnTo>
                <a:lnTo>
                  <a:pt x="2400" y="186"/>
                </a:lnTo>
                <a:lnTo>
                  <a:pt x="2400" y="180"/>
                </a:lnTo>
                <a:lnTo>
                  <a:pt x="2400" y="186"/>
                </a:lnTo>
                <a:lnTo>
                  <a:pt x="2394" y="186"/>
                </a:lnTo>
                <a:lnTo>
                  <a:pt x="2400" y="186"/>
                </a:lnTo>
                <a:lnTo>
                  <a:pt x="2394" y="186"/>
                </a:lnTo>
                <a:lnTo>
                  <a:pt x="2394" y="180"/>
                </a:lnTo>
                <a:lnTo>
                  <a:pt x="2394" y="186"/>
                </a:lnTo>
                <a:lnTo>
                  <a:pt x="2394" y="180"/>
                </a:lnTo>
                <a:lnTo>
                  <a:pt x="2400" y="180"/>
                </a:lnTo>
                <a:lnTo>
                  <a:pt x="2394" y="180"/>
                </a:lnTo>
                <a:lnTo>
                  <a:pt x="2400" y="180"/>
                </a:lnTo>
                <a:lnTo>
                  <a:pt x="2394" y="180"/>
                </a:lnTo>
                <a:lnTo>
                  <a:pt x="2394" y="174"/>
                </a:lnTo>
                <a:lnTo>
                  <a:pt x="2400" y="174"/>
                </a:lnTo>
                <a:lnTo>
                  <a:pt x="2394" y="174"/>
                </a:lnTo>
                <a:lnTo>
                  <a:pt x="2400" y="174"/>
                </a:lnTo>
                <a:lnTo>
                  <a:pt x="2394" y="174"/>
                </a:lnTo>
                <a:lnTo>
                  <a:pt x="2400" y="174"/>
                </a:lnTo>
                <a:lnTo>
                  <a:pt x="2394" y="174"/>
                </a:lnTo>
                <a:lnTo>
                  <a:pt x="2400" y="174"/>
                </a:lnTo>
                <a:lnTo>
                  <a:pt x="2400" y="168"/>
                </a:lnTo>
                <a:lnTo>
                  <a:pt x="2394" y="168"/>
                </a:lnTo>
                <a:lnTo>
                  <a:pt x="2394" y="162"/>
                </a:lnTo>
                <a:lnTo>
                  <a:pt x="2394" y="168"/>
                </a:lnTo>
                <a:lnTo>
                  <a:pt x="2394" y="162"/>
                </a:lnTo>
                <a:lnTo>
                  <a:pt x="2394" y="168"/>
                </a:lnTo>
                <a:lnTo>
                  <a:pt x="2394" y="162"/>
                </a:lnTo>
                <a:lnTo>
                  <a:pt x="2388" y="162"/>
                </a:lnTo>
                <a:lnTo>
                  <a:pt x="2382" y="162"/>
                </a:lnTo>
                <a:lnTo>
                  <a:pt x="2382" y="168"/>
                </a:lnTo>
                <a:lnTo>
                  <a:pt x="2382" y="162"/>
                </a:lnTo>
                <a:lnTo>
                  <a:pt x="2382" y="168"/>
                </a:lnTo>
                <a:lnTo>
                  <a:pt x="2376" y="168"/>
                </a:lnTo>
                <a:lnTo>
                  <a:pt x="2370" y="168"/>
                </a:lnTo>
                <a:lnTo>
                  <a:pt x="2370" y="174"/>
                </a:lnTo>
                <a:lnTo>
                  <a:pt x="2364" y="174"/>
                </a:lnTo>
                <a:lnTo>
                  <a:pt x="2370" y="174"/>
                </a:lnTo>
                <a:lnTo>
                  <a:pt x="2370" y="168"/>
                </a:lnTo>
                <a:lnTo>
                  <a:pt x="2364" y="168"/>
                </a:lnTo>
                <a:lnTo>
                  <a:pt x="2370" y="168"/>
                </a:lnTo>
                <a:lnTo>
                  <a:pt x="2364" y="168"/>
                </a:lnTo>
                <a:lnTo>
                  <a:pt x="2370" y="168"/>
                </a:lnTo>
                <a:lnTo>
                  <a:pt x="2370" y="162"/>
                </a:lnTo>
                <a:lnTo>
                  <a:pt x="2370" y="168"/>
                </a:lnTo>
                <a:lnTo>
                  <a:pt x="2370" y="162"/>
                </a:lnTo>
                <a:lnTo>
                  <a:pt x="2370" y="156"/>
                </a:lnTo>
                <a:lnTo>
                  <a:pt x="2376" y="156"/>
                </a:lnTo>
                <a:lnTo>
                  <a:pt x="2370" y="156"/>
                </a:lnTo>
                <a:lnTo>
                  <a:pt x="2376" y="156"/>
                </a:lnTo>
                <a:lnTo>
                  <a:pt x="2370" y="156"/>
                </a:lnTo>
                <a:lnTo>
                  <a:pt x="2376" y="156"/>
                </a:lnTo>
                <a:lnTo>
                  <a:pt x="2370" y="156"/>
                </a:lnTo>
                <a:lnTo>
                  <a:pt x="2376" y="156"/>
                </a:lnTo>
                <a:lnTo>
                  <a:pt x="2370" y="156"/>
                </a:lnTo>
                <a:lnTo>
                  <a:pt x="2376" y="156"/>
                </a:lnTo>
                <a:lnTo>
                  <a:pt x="2370" y="156"/>
                </a:lnTo>
                <a:lnTo>
                  <a:pt x="2370" y="150"/>
                </a:lnTo>
                <a:lnTo>
                  <a:pt x="2370" y="156"/>
                </a:lnTo>
                <a:lnTo>
                  <a:pt x="2370" y="150"/>
                </a:lnTo>
                <a:lnTo>
                  <a:pt x="2370" y="156"/>
                </a:lnTo>
                <a:lnTo>
                  <a:pt x="2370" y="150"/>
                </a:lnTo>
                <a:lnTo>
                  <a:pt x="2370" y="156"/>
                </a:lnTo>
                <a:lnTo>
                  <a:pt x="2370" y="150"/>
                </a:lnTo>
                <a:lnTo>
                  <a:pt x="2364" y="150"/>
                </a:lnTo>
                <a:lnTo>
                  <a:pt x="2364" y="156"/>
                </a:lnTo>
                <a:lnTo>
                  <a:pt x="2364" y="150"/>
                </a:lnTo>
                <a:lnTo>
                  <a:pt x="2364" y="156"/>
                </a:lnTo>
                <a:lnTo>
                  <a:pt x="2358" y="156"/>
                </a:lnTo>
                <a:lnTo>
                  <a:pt x="2358" y="162"/>
                </a:lnTo>
                <a:lnTo>
                  <a:pt x="2352" y="162"/>
                </a:lnTo>
                <a:lnTo>
                  <a:pt x="2352" y="168"/>
                </a:lnTo>
                <a:lnTo>
                  <a:pt x="2346" y="168"/>
                </a:lnTo>
                <a:lnTo>
                  <a:pt x="2346" y="174"/>
                </a:lnTo>
                <a:lnTo>
                  <a:pt x="2340" y="174"/>
                </a:lnTo>
                <a:lnTo>
                  <a:pt x="2340" y="168"/>
                </a:lnTo>
                <a:lnTo>
                  <a:pt x="2340" y="174"/>
                </a:lnTo>
                <a:lnTo>
                  <a:pt x="2334" y="174"/>
                </a:lnTo>
                <a:lnTo>
                  <a:pt x="2334" y="180"/>
                </a:lnTo>
                <a:lnTo>
                  <a:pt x="2340" y="180"/>
                </a:lnTo>
                <a:lnTo>
                  <a:pt x="2346" y="180"/>
                </a:lnTo>
                <a:lnTo>
                  <a:pt x="2346" y="186"/>
                </a:lnTo>
                <a:lnTo>
                  <a:pt x="2346" y="192"/>
                </a:lnTo>
                <a:lnTo>
                  <a:pt x="2352" y="192"/>
                </a:lnTo>
                <a:lnTo>
                  <a:pt x="2346" y="192"/>
                </a:lnTo>
                <a:lnTo>
                  <a:pt x="2352" y="192"/>
                </a:lnTo>
                <a:lnTo>
                  <a:pt x="2346" y="192"/>
                </a:lnTo>
                <a:lnTo>
                  <a:pt x="2352" y="192"/>
                </a:lnTo>
                <a:lnTo>
                  <a:pt x="2346" y="192"/>
                </a:lnTo>
                <a:lnTo>
                  <a:pt x="2352" y="192"/>
                </a:lnTo>
                <a:lnTo>
                  <a:pt x="2352" y="186"/>
                </a:lnTo>
                <a:lnTo>
                  <a:pt x="2358" y="186"/>
                </a:lnTo>
                <a:lnTo>
                  <a:pt x="2364" y="186"/>
                </a:lnTo>
                <a:lnTo>
                  <a:pt x="2370" y="186"/>
                </a:lnTo>
                <a:lnTo>
                  <a:pt x="2376" y="186"/>
                </a:lnTo>
                <a:lnTo>
                  <a:pt x="2376" y="192"/>
                </a:lnTo>
                <a:lnTo>
                  <a:pt x="2376" y="186"/>
                </a:lnTo>
                <a:lnTo>
                  <a:pt x="2376" y="192"/>
                </a:lnTo>
                <a:lnTo>
                  <a:pt x="2370" y="192"/>
                </a:lnTo>
                <a:lnTo>
                  <a:pt x="2376" y="192"/>
                </a:lnTo>
                <a:lnTo>
                  <a:pt x="2370" y="192"/>
                </a:lnTo>
                <a:lnTo>
                  <a:pt x="2376" y="192"/>
                </a:lnTo>
                <a:lnTo>
                  <a:pt x="2370" y="192"/>
                </a:lnTo>
                <a:lnTo>
                  <a:pt x="2376" y="192"/>
                </a:lnTo>
                <a:lnTo>
                  <a:pt x="2370" y="192"/>
                </a:lnTo>
                <a:lnTo>
                  <a:pt x="2364" y="192"/>
                </a:lnTo>
                <a:lnTo>
                  <a:pt x="2370" y="192"/>
                </a:lnTo>
                <a:lnTo>
                  <a:pt x="2364" y="192"/>
                </a:lnTo>
                <a:lnTo>
                  <a:pt x="2370" y="192"/>
                </a:lnTo>
                <a:lnTo>
                  <a:pt x="2364" y="192"/>
                </a:lnTo>
                <a:lnTo>
                  <a:pt x="2370" y="192"/>
                </a:lnTo>
                <a:lnTo>
                  <a:pt x="2364" y="192"/>
                </a:lnTo>
                <a:lnTo>
                  <a:pt x="2364" y="198"/>
                </a:lnTo>
                <a:lnTo>
                  <a:pt x="2364" y="192"/>
                </a:lnTo>
                <a:lnTo>
                  <a:pt x="2364" y="198"/>
                </a:lnTo>
                <a:lnTo>
                  <a:pt x="2358" y="198"/>
                </a:lnTo>
                <a:lnTo>
                  <a:pt x="2364" y="198"/>
                </a:lnTo>
                <a:lnTo>
                  <a:pt x="2358" y="198"/>
                </a:lnTo>
                <a:lnTo>
                  <a:pt x="2364" y="198"/>
                </a:lnTo>
                <a:lnTo>
                  <a:pt x="2358" y="198"/>
                </a:lnTo>
                <a:lnTo>
                  <a:pt x="2364" y="198"/>
                </a:lnTo>
                <a:lnTo>
                  <a:pt x="2358" y="198"/>
                </a:lnTo>
                <a:lnTo>
                  <a:pt x="2364" y="198"/>
                </a:lnTo>
                <a:lnTo>
                  <a:pt x="2358" y="198"/>
                </a:lnTo>
                <a:lnTo>
                  <a:pt x="2358" y="204"/>
                </a:lnTo>
                <a:lnTo>
                  <a:pt x="2358" y="198"/>
                </a:lnTo>
                <a:lnTo>
                  <a:pt x="2358" y="204"/>
                </a:lnTo>
                <a:lnTo>
                  <a:pt x="2358" y="198"/>
                </a:lnTo>
                <a:lnTo>
                  <a:pt x="2358" y="204"/>
                </a:lnTo>
                <a:lnTo>
                  <a:pt x="2352" y="204"/>
                </a:lnTo>
                <a:lnTo>
                  <a:pt x="2352" y="210"/>
                </a:lnTo>
                <a:lnTo>
                  <a:pt x="2346" y="210"/>
                </a:lnTo>
                <a:lnTo>
                  <a:pt x="2352" y="210"/>
                </a:lnTo>
                <a:lnTo>
                  <a:pt x="2352" y="216"/>
                </a:lnTo>
                <a:lnTo>
                  <a:pt x="2346" y="216"/>
                </a:lnTo>
                <a:lnTo>
                  <a:pt x="2352" y="216"/>
                </a:lnTo>
                <a:lnTo>
                  <a:pt x="2346" y="216"/>
                </a:lnTo>
                <a:lnTo>
                  <a:pt x="2352" y="216"/>
                </a:lnTo>
                <a:lnTo>
                  <a:pt x="2346" y="216"/>
                </a:lnTo>
                <a:lnTo>
                  <a:pt x="2352" y="216"/>
                </a:lnTo>
                <a:lnTo>
                  <a:pt x="2358" y="216"/>
                </a:lnTo>
                <a:lnTo>
                  <a:pt x="2358" y="222"/>
                </a:lnTo>
                <a:lnTo>
                  <a:pt x="2358" y="228"/>
                </a:lnTo>
                <a:lnTo>
                  <a:pt x="2364" y="228"/>
                </a:lnTo>
                <a:lnTo>
                  <a:pt x="2364" y="234"/>
                </a:lnTo>
                <a:lnTo>
                  <a:pt x="2364" y="228"/>
                </a:lnTo>
                <a:lnTo>
                  <a:pt x="2364" y="234"/>
                </a:lnTo>
                <a:lnTo>
                  <a:pt x="2364" y="240"/>
                </a:lnTo>
                <a:lnTo>
                  <a:pt x="2370" y="240"/>
                </a:lnTo>
                <a:lnTo>
                  <a:pt x="2370" y="246"/>
                </a:lnTo>
                <a:lnTo>
                  <a:pt x="2370" y="240"/>
                </a:lnTo>
                <a:lnTo>
                  <a:pt x="2364" y="240"/>
                </a:lnTo>
                <a:lnTo>
                  <a:pt x="2358" y="240"/>
                </a:lnTo>
                <a:lnTo>
                  <a:pt x="2364" y="240"/>
                </a:lnTo>
                <a:lnTo>
                  <a:pt x="2364" y="246"/>
                </a:lnTo>
                <a:lnTo>
                  <a:pt x="2364" y="240"/>
                </a:lnTo>
                <a:lnTo>
                  <a:pt x="2364" y="246"/>
                </a:lnTo>
                <a:lnTo>
                  <a:pt x="2370" y="246"/>
                </a:lnTo>
                <a:lnTo>
                  <a:pt x="2370" y="252"/>
                </a:lnTo>
                <a:lnTo>
                  <a:pt x="2364" y="252"/>
                </a:lnTo>
                <a:lnTo>
                  <a:pt x="2364" y="258"/>
                </a:lnTo>
                <a:lnTo>
                  <a:pt x="2358" y="258"/>
                </a:lnTo>
                <a:lnTo>
                  <a:pt x="2364" y="258"/>
                </a:lnTo>
                <a:lnTo>
                  <a:pt x="2358" y="258"/>
                </a:lnTo>
                <a:lnTo>
                  <a:pt x="2364" y="258"/>
                </a:lnTo>
                <a:lnTo>
                  <a:pt x="2370" y="258"/>
                </a:lnTo>
                <a:lnTo>
                  <a:pt x="2370" y="264"/>
                </a:lnTo>
                <a:lnTo>
                  <a:pt x="2364" y="264"/>
                </a:lnTo>
                <a:lnTo>
                  <a:pt x="2370" y="264"/>
                </a:lnTo>
                <a:lnTo>
                  <a:pt x="2364" y="264"/>
                </a:lnTo>
                <a:lnTo>
                  <a:pt x="2370" y="264"/>
                </a:lnTo>
                <a:lnTo>
                  <a:pt x="2370" y="270"/>
                </a:lnTo>
                <a:lnTo>
                  <a:pt x="2370" y="264"/>
                </a:lnTo>
                <a:lnTo>
                  <a:pt x="2370" y="270"/>
                </a:lnTo>
                <a:lnTo>
                  <a:pt x="2370" y="264"/>
                </a:lnTo>
                <a:lnTo>
                  <a:pt x="2370" y="270"/>
                </a:lnTo>
                <a:lnTo>
                  <a:pt x="2370" y="264"/>
                </a:lnTo>
                <a:lnTo>
                  <a:pt x="2370" y="270"/>
                </a:lnTo>
                <a:lnTo>
                  <a:pt x="2364" y="270"/>
                </a:lnTo>
                <a:lnTo>
                  <a:pt x="2364" y="264"/>
                </a:lnTo>
                <a:lnTo>
                  <a:pt x="2364" y="270"/>
                </a:lnTo>
                <a:lnTo>
                  <a:pt x="2364" y="264"/>
                </a:lnTo>
                <a:lnTo>
                  <a:pt x="2364" y="270"/>
                </a:lnTo>
                <a:lnTo>
                  <a:pt x="2370" y="270"/>
                </a:lnTo>
                <a:lnTo>
                  <a:pt x="2364" y="270"/>
                </a:lnTo>
                <a:lnTo>
                  <a:pt x="2370" y="270"/>
                </a:lnTo>
                <a:lnTo>
                  <a:pt x="2364" y="270"/>
                </a:lnTo>
                <a:lnTo>
                  <a:pt x="2370" y="270"/>
                </a:lnTo>
                <a:lnTo>
                  <a:pt x="2364" y="270"/>
                </a:lnTo>
                <a:lnTo>
                  <a:pt x="2370" y="270"/>
                </a:lnTo>
                <a:lnTo>
                  <a:pt x="2364" y="270"/>
                </a:lnTo>
                <a:lnTo>
                  <a:pt x="2370" y="270"/>
                </a:lnTo>
                <a:lnTo>
                  <a:pt x="2370" y="276"/>
                </a:lnTo>
                <a:lnTo>
                  <a:pt x="2364" y="276"/>
                </a:lnTo>
                <a:lnTo>
                  <a:pt x="2370" y="276"/>
                </a:lnTo>
                <a:lnTo>
                  <a:pt x="2364" y="276"/>
                </a:lnTo>
                <a:lnTo>
                  <a:pt x="2358" y="276"/>
                </a:lnTo>
                <a:lnTo>
                  <a:pt x="2364" y="276"/>
                </a:lnTo>
                <a:lnTo>
                  <a:pt x="2364" y="282"/>
                </a:lnTo>
                <a:lnTo>
                  <a:pt x="2358" y="282"/>
                </a:lnTo>
                <a:lnTo>
                  <a:pt x="2358" y="288"/>
                </a:lnTo>
                <a:lnTo>
                  <a:pt x="2358" y="282"/>
                </a:lnTo>
                <a:lnTo>
                  <a:pt x="2358" y="288"/>
                </a:lnTo>
                <a:lnTo>
                  <a:pt x="2358" y="282"/>
                </a:lnTo>
                <a:lnTo>
                  <a:pt x="2358" y="288"/>
                </a:lnTo>
                <a:lnTo>
                  <a:pt x="2358" y="282"/>
                </a:lnTo>
                <a:lnTo>
                  <a:pt x="2358" y="288"/>
                </a:lnTo>
                <a:lnTo>
                  <a:pt x="2352" y="288"/>
                </a:lnTo>
                <a:lnTo>
                  <a:pt x="2358" y="288"/>
                </a:lnTo>
                <a:lnTo>
                  <a:pt x="2352" y="288"/>
                </a:lnTo>
                <a:lnTo>
                  <a:pt x="2352" y="294"/>
                </a:lnTo>
                <a:lnTo>
                  <a:pt x="2358" y="294"/>
                </a:lnTo>
                <a:lnTo>
                  <a:pt x="2352" y="294"/>
                </a:lnTo>
                <a:lnTo>
                  <a:pt x="2352" y="300"/>
                </a:lnTo>
                <a:lnTo>
                  <a:pt x="2346" y="300"/>
                </a:lnTo>
                <a:lnTo>
                  <a:pt x="2352" y="300"/>
                </a:lnTo>
                <a:lnTo>
                  <a:pt x="2346" y="300"/>
                </a:lnTo>
                <a:lnTo>
                  <a:pt x="2352" y="300"/>
                </a:lnTo>
                <a:lnTo>
                  <a:pt x="2346" y="300"/>
                </a:lnTo>
                <a:lnTo>
                  <a:pt x="2346" y="306"/>
                </a:lnTo>
                <a:lnTo>
                  <a:pt x="2346" y="300"/>
                </a:lnTo>
                <a:lnTo>
                  <a:pt x="2346" y="306"/>
                </a:lnTo>
                <a:lnTo>
                  <a:pt x="2346" y="300"/>
                </a:lnTo>
                <a:lnTo>
                  <a:pt x="2346" y="306"/>
                </a:lnTo>
                <a:lnTo>
                  <a:pt x="2340" y="306"/>
                </a:lnTo>
                <a:lnTo>
                  <a:pt x="2346" y="306"/>
                </a:lnTo>
                <a:lnTo>
                  <a:pt x="2340" y="306"/>
                </a:lnTo>
                <a:lnTo>
                  <a:pt x="2346" y="306"/>
                </a:lnTo>
                <a:lnTo>
                  <a:pt x="2340" y="306"/>
                </a:lnTo>
                <a:lnTo>
                  <a:pt x="2340" y="312"/>
                </a:lnTo>
                <a:lnTo>
                  <a:pt x="2340" y="306"/>
                </a:lnTo>
                <a:lnTo>
                  <a:pt x="2340" y="312"/>
                </a:lnTo>
                <a:lnTo>
                  <a:pt x="2334" y="312"/>
                </a:lnTo>
                <a:lnTo>
                  <a:pt x="2340" y="312"/>
                </a:lnTo>
                <a:lnTo>
                  <a:pt x="2334" y="312"/>
                </a:lnTo>
                <a:lnTo>
                  <a:pt x="2340" y="312"/>
                </a:lnTo>
                <a:lnTo>
                  <a:pt x="2334" y="312"/>
                </a:lnTo>
                <a:lnTo>
                  <a:pt x="2340" y="312"/>
                </a:lnTo>
                <a:lnTo>
                  <a:pt x="2334" y="312"/>
                </a:lnTo>
                <a:lnTo>
                  <a:pt x="2334" y="318"/>
                </a:lnTo>
                <a:lnTo>
                  <a:pt x="2334" y="312"/>
                </a:lnTo>
                <a:lnTo>
                  <a:pt x="2334" y="318"/>
                </a:lnTo>
                <a:lnTo>
                  <a:pt x="2334" y="312"/>
                </a:lnTo>
                <a:lnTo>
                  <a:pt x="2334" y="318"/>
                </a:lnTo>
                <a:lnTo>
                  <a:pt x="2334" y="312"/>
                </a:lnTo>
                <a:lnTo>
                  <a:pt x="2334" y="318"/>
                </a:lnTo>
                <a:lnTo>
                  <a:pt x="2328" y="318"/>
                </a:lnTo>
                <a:lnTo>
                  <a:pt x="2334" y="318"/>
                </a:lnTo>
                <a:lnTo>
                  <a:pt x="2328" y="318"/>
                </a:lnTo>
                <a:lnTo>
                  <a:pt x="2328" y="324"/>
                </a:lnTo>
                <a:lnTo>
                  <a:pt x="2322" y="324"/>
                </a:lnTo>
                <a:lnTo>
                  <a:pt x="2316" y="324"/>
                </a:lnTo>
                <a:lnTo>
                  <a:pt x="2310" y="324"/>
                </a:lnTo>
                <a:lnTo>
                  <a:pt x="2310" y="330"/>
                </a:lnTo>
                <a:lnTo>
                  <a:pt x="2304" y="330"/>
                </a:lnTo>
                <a:lnTo>
                  <a:pt x="2310" y="330"/>
                </a:lnTo>
                <a:lnTo>
                  <a:pt x="2304" y="330"/>
                </a:lnTo>
                <a:lnTo>
                  <a:pt x="2310" y="330"/>
                </a:lnTo>
                <a:lnTo>
                  <a:pt x="2304" y="330"/>
                </a:lnTo>
                <a:lnTo>
                  <a:pt x="2310" y="330"/>
                </a:lnTo>
                <a:lnTo>
                  <a:pt x="2304" y="330"/>
                </a:lnTo>
                <a:lnTo>
                  <a:pt x="2304" y="324"/>
                </a:lnTo>
                <a:lnTo>
                  <a:pt x="2304" y="330"/>
                </a:lnTo>
                <a:lnTo>
                  <a:pt x="2304" y="324"/>
                </a:lnTo>
                <a:lnTo>
                  <a:pt x="2310" y="324"/>
                </a:lnTo>
                <a:lnTo>
                  <a:pt x="2304" y="324"/>
                </a:lnTo>
                <a:lnTo>
                  <a:pt x="2310" y="324"/>
                </a:lnTo>
                <a:lnTo>
                  <a:pt x="2304" y="324"/>
                </a:lnTo>
                <a:lnTo>
                  <a:pt x="2304" y="318"/>
                </a:lnTo>
                <a:lnTo>
                  <a:pt x="2304" y="324"/>
                </a:lnTo>
                <a:lnTo>
                  <a:pt x="2304" y="330"/>
                </a:lnTo>
                <a:lnTo>
                  <a:pt x="2298" y="330"/>
                </a:lnTo>
                <a:lnTo>
                  <a:pt x="2304" y="330"/>
                </a:lnTo>
                <a:lnTo>
                  <a:pt x="2298" y="330"/>
                </a:lnTo>
                <a:lnTo>
                  <a:pt x="2298" y="324"/>
                </a:lnTo>
                <a:lnTo>
                  <a:pt x="2298" y="330"/>
                </a:lnTo>
                <a:lnTo>
                  <a:pt x="2292" y="330"/>
                </a:lnTo>
                <a:lnTo>
                  <a:pt x="2298" y="330"/>
                </a:lnTo>
                <a:lnTo>
                  <a:pt x="2292" y="330"/>
                </a:lnTo>
                <a:lnTo>
                  <a:pt x="2298" y="330"/>
                </a:lnTo>
                <a:lnTo>
                  <a:pt x="2292" y="330"/>
                </a:lnTo>
                <a:lnTo>
                  <a:pt x="2292" y="336"/>
                </a:lnTo>
                <a:lnTo>
                  <a:pt x="2292" y="330"/>
                </a:lnTo>
                <a:lnTo>
                  <a:pt x="2292" y="336"/>
                </a:lnTo>
                <a:lnTo>
                  <a:pt x="2292" y="330"/>
                </a:lnTo>
                <a:lnTo>
                  <a:pt x="2286" y="330"/>
                </a:lnTo>
                <a:lnTo>
                  <a:pt x="2292" y="330"/>
                </a:lnTo>
                <a:lnTo>
                  <a:pt x="2286" y="330"/>
                </a:lnTo>
                <a:lnTo>
                  <a:pt x="2292" y="330"/>
                </a:lnTo>
                <a:lnTo>
                  <a:pt x="2292" y="336"/>
                </a:lnTo>
                <a:lnTo>
                  <a:pt x="2292" y="330"/>
                </a:lnTo>
                <a:lnTo>
                  <a:pt x="2292" y="336"/>
                </a:lnTo>
                <a:lnTo>
                  <a:pt x="2286" y="336"/>
                </a:lnTo>
                <a:lnTo>
                  <a:pt x="2280" y="336"/>
                </a:lnTo>
                <a:lnTo>
                  <a:pt x="2280" y="342"/>
                </a:lnTo>
                <a:lnTo>
                  <a:pt x="2274" y="342"/>
                </a:lnTo>
                <a:lnTo>
                  <a:pt x="2280" y="342"/>
                </a:lnTo>
                <a:lnTo>
                  <a:pt x="2274" y="342"/>
                </a:lnTo>
                <a:lnTo>
                  <a:pt x="2280" y="342"/>
                </a:lnTo>
                <a:lnTo>
                  <a:pt x="2280" y="348"/>
                </a:lnTo>
                <a:lnTo>
                  <a:pt x="2274" y="348"/>
                </a:lnTo>
                <a:lnTo>
                  <a:pt x="2274" y="342"/>
                </a:lnTo>
                <a:lnTo>
                  <a:pt x="2274" y="336"/>
                </a:lnTo>
                <a:lnTo>
                  <a:pt x="2274" y="342"/>
                </a:lnTo>
                <a:lnTo>
                  <a:pt x="2274" y="336"/>
                </a:lnTo>
                <a:lnTo>
                  <a:pt x="2274" y="330"/>
                </a:lnTo>
                <a:lnTo>
                  <a:pt x="2274" y="336"/>
                </a:lnTo>
                <a:lnTo>
                  <a:pt x="2268" y="336"/>
                </a:lnTo>
                <a:lnTo>
                  <a:pt x="2268" y="330"/>
                </a:lnTo>
                <a:lnTo>
                  <a:pt x="2268" y="336"/>
                </a:lnTo>
                <a:lnTo>
                  <a:pt x="2268" y="330"/>
                </a:lnTo>
                <a:lnTo>
                  <a:pt x="2268" y="336"/>
                </a:lnTo>
                <a:lnTo>
                  <a:pt x="2268" y="330"/>
                </a:lnTo>
                <a:lnTo>
                  <a:pt x="2268" y="336"/>
                </a:lnTo>
                <a:lnTo>
                  <a:pt x="2268" y="330"/>
                </a:lnTo>
                <a:lnTo>
                  <a:pt x="2262" y="330"/>
                </a:lnTo>
                <a:lnTo>
                  <a:pt x="2268" y="330"/>
                </a:lnTo>
                <a:lnTo>
                  <a:pt x="2262" y="330"/>
                </a:lnTo>
                <a:lnTo>
                  <a:pt x="2262" y="336"/>
                </a:lnTo>
                <a:lnTo>
                  <a:pt x="2262" y="330"/>
                </a:lnTo>
                <a:lnTo>
                  <a:pt x="2262" y="336"/>
                </a:lnTo>
                <a:lnTo>
                  <a:pt x="2262" y="330"/>
                </a:lnTo>
                <a:lnTo>
                  <a:pt x="2262" y="336"/>
                </a:lnTo>
                <a:lnTo>
                  <a:pt x="2262" y="330"/>
                </a:lnTo>
                <a:lnTo>
                  <a:pt x="2262" y="336"/>
                </a:lnTo>
                <a:lnTo>
                  <a:pt x="2256" y="336"/>
                </a:lnTo>
                <a:lnTo>
                  <a:pt x="2256" y="342"/>
                </a:lnTo>
                <a:lnTo>
                  <a:pt x="2250" y="342"/>
                </a:lnTo>
                <a:lnTo>
                  <a:pt x="2250" y="336"/>
                </a:lnTo>
                <a:lnTo>
                  <a:pt x="2250" y="342"/>
                </a:lnTo>
                <a:lnTo>
                  <a:pt x="2250" y="336"/>
                </a:lnTo>
                <a:lnTo>
                  <a:pt x="2250" y="342"/>
                </a:lnTo>
                <a:lnTo>
                  <a:pt x="2250" y="336"/>
                </a:lnTo>
                <a:lnTo>
                  <a:pt x="2250" y="342"/>
                </a:lnTo>
                <a:lnTo>
                  <a:pt x="2250" y="336"/>
                </a:lnTo>
                <a:lnTo>
                  <a:pt x="2250" y="342"/>
                </a:lnTo>
                <a:lnTo>
                  <a:pt x="2250" y="336"/>
                </a:lnTo>
                <a:lnTo>
                  <a:pt x="2250" y="342"/>
                </a:lnTo>
                <a:lnTo>
                  <a:pt x="2250" y="336"/>
                </a:lnTo>
                <a:lnTo>
                  <a:pt x="2250" y="342"/>
                </a:lnTo>
                <a:lnTo>
                  <a:pt x="2250" y="336"/>
                </a:lnTo>
                <a:lnTo>
                  <a:pt x="2250" y="342"/>
                </a:lnTo>
                <a:lnTo>
                  <a:pt x="2250" y="336"/>
                </a:lnTo>
                <a:lnTo>
                  <a:pt x="2250" y="342"/>
                </a:lnTo>
                <a:lnTo>
                  <a:pt x="2250" y="336"/>
                </a:lnTo>
                <a:lnTo>
                  <a:pt x="2250" y="342"/>
                </a:lnTo>
                <a:lnTo>
                  <a:pt x="2250" y="348"/>
                </a:lnTo>
                <a:lnTo>
                  <a:pt x="2250" y="342"/>
                </a:lnTo>
                <a:lnTo>
                  <a:pt x="2250" y="348"/>
                </a:lnTo>
                <a:lnTo>
                  <a:pt x="2244" y="348"/>
                </a:lnTo>
                <a:lnTo>
                  <a:pt x="2250" y="348"/>
                </a:lnTo>
                <a:lnTo>
                  <a:pt x="2244" y="348"/>
                </a:lnTo>
                <a:lnTo>
                  <a:pt x="2244" y="354"/>
                </a:lnTo>
                <a:lnTo>
                  <a:pt x="2244" y="348"/>
                </a:lnTo>
                <a:lnTo>
                  <a:pt x="2244" y="354"/>
                </a:lnTo>
                <a:lnTo>
                  <a:pt x="2244" y="348"/>
                </a:lnTo>
                <a:lnTo>
                  <a:pt x="2244" y="354"/>
                </a:lnTo>
                <a:lnTo>
                  <a:pt x="2238" y="354"/>
                </a:lnTo>
                <a:lnTo>
                  <a:pt x="2244" y="354"/>
                </a:lnTo>
                <a:lnTo>
                  <a:pt x="2244" y="360"/>
                </a:lnTo>
                <a:lnTo>
                  <a:pt x="2244" y="366"/>
                </a:lnTo>
                <a:lnTo>
                  <a:pt x="2250" y="366"/>
                </a:lnTo>
                <a:lnTo>
                  <a:pt x="2250" y="372"/>
                </a:lnTo>
                <a:lnTo>
                  <a:pt x="2256" y="372"/>
                </a:lnTo>
                <a:lnTo>
                  <a:pt x="2256" y="378"/>
                </a:lnTo>
                <a:lnTo>
                  <a:pt x="2262" y="378"/>
                </a:lnTo>
                <a:lnTo>
                  <a:pt x="2262" y="384"/>
                </a:lnTo>
                <a:lnTo>
                  <a:pt x="2268" y="384"/>
                </a:lnTo>
                <a:lnTo>
                  <a:pt x="2268" y="390"/>
                </a:lnTo>
                <a:lnTo>
                  <a:pt x="2268" y="396"/>
                </a:lnTo>
                <a:lnTo>
                  <a:pt x="2268" y="390"/>
                </a:lnTo>
                <a:lnTo>
                  <a:pt x="2268" y="396"/>
                </a:lnTo>
                <a:lnTo>
                  <a:pt x="2268" y="402"/>
                </a:lnTo>
                <a:lnTo>
                  <a:pt x="2268" y="396"/>
                </a:lnTo>
                <a:lnTo>
                  <a:pt x="2268" y="402"/>
                </a:lnTo>
                <a:lnTo>
                  <a:pt x="2268" y="408"/>
                </a:lnTo>
                <a:lnTo>
                  <a:pt x="2274" y="408"/>
                </a:lnTo>
                <a:lnTo>
                  <a:pt x="2268" y="408"/>
                </a:lnTo>
                <a:lnTo>
                  <a:pt x="2274" y="408"/>
                </a:lnTo>
                <a:lnTo>
                  <a:pt x="2268" y="408"/>
                </a:lnTo>
                <a:lnTo>
                  <a:pt x="2274" y="408"/>
                </a:lnTo>
                <a:lnTo>
                  <a:pt x="2268" y="408"/>
                </a:lnTo>
                <a:lnTo>
                  <a:pt x="2268" y="414"/>
                </a:lnTo>
                <a:lnTo>
                  <a:pt x="2268" y="408"/>
                </a:lnTo>
                <a:lnTo>
                  <a:pt x="2268" y="414"/>
                </a:lnTo>
                <a:lnTo>
                  <a:pt x="2268" y="420"/>
                </a:lnTo>
                <a:lnTo>
                  <a:pt x="2262" y="420"/>
                </a:lnTo>
                <a:lnTo>
                  <a:pt x="2262" y="426"/>
                </a:lnTo>
                <a:lnTo>
                  <a:pt x="2256" y="426"/>
                </a:lnTo>
                <a:lnTo>
                  <a:pt x="2250" y="426"/>
                </a:lnTo>
                <a:lnTo>
                  <a:pt x="2250" y="432"/>
                </a:lnTo>
                <a:lnTo>
                  <a:pt x="2244" y="432"/>
                </a:lnTo>
                <a:lnTo>
                  <a:pt x="2244" y="426"/>
                </a:lnTo>
                <a:lnTo>
                  <a:pt x="2244" y="432"/>
                </a:lnTo>
                <a:lnTo>
                  <a:pt x="2250" y="432"/>
                </a:lnTo>
                <a:lnTo>
                  <a:pt x="2244" y="432"/>
                </a:lnTo>
                <a:lnTo>
                  <a:pt x="2244" y="426"/>
                </a:lnTo>
                <a:lnTo>
                  <a:pt x="2244" y="432"/>
                </a:lnTo>
                <a:lnTo>
                  <a:pt x="2250" y="432"/>
                </a:lnTo>
                <a:lnTo>
                  <a:pt x="2244" y="432"/>
                </a:lnTo>
                <a:lnTo>
                  <a:pt x="2244" y="438"/>
                </a:lnTo>
                <a:lnTo>
                  <a:pt x="2238" y="438"/>
                </a:lnTo>
                <a:lnTo>
                  <a:pt x="2238" y="444"/>
                </a:lnTo>
                <a:lnTo>
                  <a:pt x="2232" y="444"/>
                </a:lnTo>
                <a:lnTo>
                  <a:pt x="2232" y="438"/>
                </a:lnTo>
                <a:lnTo>
                  <a:pt x="2238" y="438"/>
                </a:lnTo>
                <a:lnTo>
                  <a:pt x="2232" y="438"/>
                </a:lnTo>
                <a:lnTo>
                  <a:pt x="2232" y="432"/>
                </a:lnTo>
                <a:lnTo>
                  <a:pt x="2238" y="432"/>
                </a:lnTo>
                <a:lnTo>
                  <a:pt x="2232" y="432"/>
                </a:lnTo>
                <a:lnTo>
                  <a:pt x="2232" y="426"/>
                </a:lnTo>
                <a:lnTo>
                  <a:pt x="2232" y="432"/>
                </a:lnTo>
                <a:lnTo>
                  <a:pt x="2232" y="426"/>
                </a:lnTo>
                <a:close/>
                <a:moveTo>
                  <a:pt x="2184" y="444"/>
                </a:moveTo>
                <a:lnTo>
                  <a:pt x="2184" y="450"/>
                </a:lnTo>
                <a:lnTo>
                  <a:pt x="2185" y="450"/>
                </a:lnTo>
                <a:lnTo>
                  <a:pt x="2184" y="444"/>
                </a:lnTo>
                <a:close/>
                <a:moveTo>
                  <a:pt x="2220" y="420"/>
                </a:moveTo>
                <a:lnTo>
                  <a:pt x="2220" y="426"/>
                </a:lnTo>
                <a:lnTo>
                  <a:pt x="2221" y="426"/>
                </a:lnTo>
                <a:lnTo>
                  <a:pt x="2220" y="420"/>
                </a:lnTo>
                <a:close/>
                <a:moveTo>
                  <a:pt x="2226" y="426"/>
                </a:moveTo>
                <a:lnTo>
                  <a:pt x="2226" y="432"/>
                </a:lnTo>
                <a:lnTo>
                  <a:pt x="2227" y="432"/>
                </a:lnTo>
                <a:lnTo>
                  <a:pt x="2226" y="426"/>
                </a:lnTo>
                <a:close/>
                <a:moveTo>
                  <a:pt x="2280" y="348"/>
                </a:moveTo>
                <a:lnTo>
                  <a:pt x="2286" y="348"/>
                </a:lnTo>
                <a:lnTo>
                  <a:pt x="2286" y="354"/>
                </a:lnTo>
                <a:lnTo>
                  <a:pt x="2280" y="354"/>
                </a:lnTo>
                <a:lnTo>
                  <a:pt x="2280" y="348"/>
                </a:lnTo>
                <a:lnTo>
                  <a:pt x="2280" y="354"/>
                </a:lnTo>
                <a:lnTo>
                  <a:pt x="2280" y="360"/>
                </a:lnTo>
                <a:lnTo>
                  <a:pt x="2280" y="354"/>
                </a:lnTo>
                <a:lnTo>
                  <a:pt x="2280" y="360"/>
                </a:lnTo>
                <a:lnTo>
                  <a:pt x="2274" y="360"/>
                </a:lnTo>
                <a:lnTo>
                  <a:pt x="2274" y="366"/>
                </a:lnTo>
                <a:lnTo>
                  <a:pt x="2274" y="360"/>
                </a:lnTo>
                <a:lnTo>
                  <a:pt x="2268" y="360"/>
                </a:lnTo>
                <a:lnTo>
                  <a:pt x="2262" y="360"/>
                </a:lnTo>
                <a:lnTo>
                  <a:pt x="2262" y="354"/>
                </a:lnTo>
                <a:lnTo>
                  <a:pt x="2268" y="354"/>
                </a:lnTo>
                <a:lnTo>
                  <a:pt x="2262" y="354"/>
                </a:lnTo>
                <a:lnTo>
                  <a:pt x="2268" y="354"/>
                </a:lnTo>
                <a:lnTo>
                  <a:pt x="2262" y="354"/>
                </a:lnTo>
                <a:lnTo>
                  <a:pt x="2268" y="354"/>
                </a:lnTo>
                <a:lnTo>
                  <a:pt x="2262" y="354"/>
                </a:lnTo>
                <a:lnTo>
                  <a:pt x="2268" y="354"/>
                </a:lnTo>
                <a:lnTo>
                  <a:pt x="2262" y="354"/>
                </a:lnTo>
                <a:lnTo>
                  <a:pt x="2268" y="354"/>
                </a:lnTo>
                <a:lnTo>
                  <a:pt x="2268" y="348"/>
                </a:lnTo>
                <a:lnTo>
                  <a:pt x="2274" y="348"/>
                </a:lnTo>
                <a:lnTo>
                  <a:pt x="2268" y="348"/>
                </a:lnTo>
                <a:lnTo>
                  <a:pt x="2274" y="348"/>
                </a:lnTo>
                <a:lnTo>
                  <a:pt x="2280" y="348"/>
                </a:lnTo>
                <a:close/>
                <a:moveTo>
                  <a:pt x="2364" y="240"/>
                </a:moveTo>
                <a:lnTo>
                  <a:pt x="2370" y="240"/>
                </a:lnTo>
                <a:lnTo>
                  <a:pt x="2370" y="246"/>
                </a:lnTo>
                <a:lnTo>
                  <a:pt x="2364" y="246"/>
                </a:lnTo>
                <a:lnTo>
                  <a:pt x="2364" y="240"/>
                </a:lnTo>
                <a:close/>
                <a:moveTo>
                  <a:pt x="2370" y="258"/>
                </a:moveTo>
                <a:lnTo>
                  <a:pt x="2376" y="258"/>
                </a:lnTo>
                <a:lnTo>
                  <a:pt x="2370" y="258"/>
                </a:lnTo>
                <a:close/>
                <a:moveTo>
                  <a:pt x="2280" y="336"/>
                </a:moveTo>
                <a:lnTo>
                  <a:pt x="2280" y="342"/>
                </a:lnTo>
                <a:lnTo>
                  <a:pt x="2281" y="342"/>
                </a:lnTo>
                <a:lnTo>
                  <a:pt x="2280" y="336"/>
                </a:lnTo>
                <a:close/>
                <a:moveTo>
                  <a:pt x="2364" y="168"/>
                </a:moveTo>
                <a:lnTo>
                  <a:pt x="2370" y="168"/>
                </a:lnTo>
                <a:lnTo>
                  <a:pt x="2364" y="168"/>
                </a:lnTo>
                <a:close/>
                <a:moveTo>
                  <a:pt x="2298" y="330"/>
                </a:moveTo>
                <a:lnTo>
                  <a:pt x="2298" y="336"/>
                </a:lnTo>
                <a:lnTo>
                  <a:pt x="2299" y="336"/>
                </a:lnTo>
                <a:lnTo>
                  <a:pt x="2298" y="330"/>
                </a:lnTo>
                <a:close/>
                <a:moveTo>
                  <a:pt x="2340" y="306"/>
                </a:moveTo>
                <a:lnTo>
                  <a:pt x="2340" y="312"/>
                </a:lnTo>
                <a:lnTo>
                  <a:pt x="2341" y="312"/>
                </a:lnTo>
                <a:lnTo>
                  <a:pt x="2340" y="306"/>
                </a:lnTo>
                <a:close/>
                <a:moveTo>
                  <a:pt x="2328" y="318"/>
                </a:moveTo>
                <a:lnTo>
                  <a:pt x="2334" y="318"/>
                </a:lnTo>
                <a:lnTo>
                  <a:pt x="2328" y="318"/>
                </a:lnTo>
                <a:close/>
                <a:moveTo>
                  <a:pt x="2370" y="258"/>
                </a:moveTo>
                <a:lnTo>
                  <a:pt x="2376" y="258"/>
                </a:lnTo>
                <a:lnTo>
                  <a:pt x="2370" y="258"/>
                </a:lnTo>
                <a:close/>
                <a:moveTo>
                  <a:pt x="2370" y="264"/>
                </a:moveTo>
                <a:lnTo>
                  <a:pt x="2376" y="264"/>
                </a:lnTo>
                <a:lnTo>
                  <a:pt x="2370" y="264"/>
                </a:lnTo>
                <a:close/>
                <a:moveTo>
                  <a:pt x="2370" y="264"/>
                </a:moveTo>
                <a:lnTo>
                  <a:pt x="2370" y="270"/>
                </a:lnTo>
                <a:lnTo>
                  <a:pt x="2371" y="270"/>
                </a:lnTo>
                <a:lnTo>
                  <a:pt x="2370" y="264"/>
                </a:lnTo>
                <a:close/>
                <a:moveTo>
                  <a:pt x="2298" y="330"/>
                </a:moveTo>
                <a:lnTo>
                  <a:pt x="2298" y="336"/>
                </a:lnTo>
                <a:lnTo>
                  <a:pt x="2299" y="336"/>
                </a:lnTo>
                <a:lnTo>
                  <a:pt x="2298" y="330"/>
                </a:lnTo>
                <a:close/>
                <a:moveTo>
                  <a:pt x="2376" y="252"/>
                </a:moveTo>
                <a:lnTo>
                  <a:pt x="2376" y="258"/>
                </a:lnTo>
                <a:lnTo>
                  <a:pt x="2377" y="258"/>
                </a:lnTo>
                <a:lnTo>
                  <a:pt x="2376" y="252"/>
                </a:lnTo>
                <a:close/>
                <a:moveTo>
                  <a:pt x="2376" y="258"/>
                </a:moveTo>
                <a:lnTo>
                  <a:pt x="2376" y="264"/>
                </a:lnTo>
                <a:lnTo>
                  <a:pt x="2377" y="264"/>
                </a:lnTo>
                <a:lnTo>
                  <a:pt x="2376" y="258"/>
                </a:lnTo>
                <a:close/>
                <a:moveTo>
                  <a:pt x="2376" y="168"/>
                </a:moveTo>
                <a:lnTo>
                  <a:pt x="2382" y="168"/>
                </a:lnTo>
                <a:lnTo>
                  <a:pt x="2376" y="168"/>
                </a:lnTo>
                <a:close/>
                <a:moveTo>
                  <a:pt x="2364" y="276"/>
                </a:moveTo>
                <a:lnTo>
                  <a:pt x="2364" y="282"/>
                </a:lnTo>
                <a:lnTo>
                  <a:pt x="2365" y="282"/>
                </a:lnTo>
                <a:lnTo>
                  <a:pt x="2364" y="276"/>
                </a:lnTo>
                <a:close/>
                <a:moveTo>
                  <a:pt x="2328" y="318"/>
                </a:moveTo>
                <a:lnTo>
                  <a:pt x="2334" y="318"/>
                </a:lnTo>
                <a:lnTo>
                  <a:pt x="2328" y="318"/>
                </a:lnTo>
                <a:close/>
                <a:moveTo>
                  <a:pt x="2370" y="258"/>
                </a:moveTo>
                <a:lnTo>
                  <a:pt x="2370" y="264"/>
                </a:lnTo>
                <a:lnTo>
                  <a:pt x="2371" y="264"/>
                </a:lnTo>
                <a:lnTo>
                  <a:pt x="2370" y="258"/>
                </a:lnTo>
                <a:close/>
                <a:moveTo>
                  <a:pt x="2370" y="258"/>
                </a:moveTo>
                <a:lnTo>
                  <a:pt x="2376" y="258"/>
                </a:lnTo>
                <a:lnTo>
                  <a:pt x="2370" y="258"/>
                </a:lnTo>
                <a:close/>
                <a:moveTo>
                  <a:pt x="2340" y="306"/>
                </a:moveTo>
                <a:lnTo>
                  <a:pt x="2340" y="312"/>
                </a:lnTo>
                <a:lnTo>
                  <a:pt x="2341" y="312"/>
                </a:lnTo>
                <a:lnTo>
                  <a:pt x="2340" y="306"/>
                </a:lnTo>
                <a:close/>
                <a:moveTo>
                  <a:pt x="2304" y="324"/>
                </a:moveTo>
                <a:lnTo>
                  <a:pt x="2304" y="330"/>
                </a:lnTo>
                <a:lnTo>
                  <a:pt x="2305" y="330"/>
                </a:lnTo>
                <a:lnTo>
                  <a:pt x="2304" y="324"/>
                </a:lnTo>
                <a:close/>
                <a:moveTo>
                  <a:pt x="2328" y="318"/>
                </a:moveTo>
                <a:lnTo>
                  <a:pt x="2334" y="318"/>
                </a:lnTo>
                <a:lnTo>
                  <a:pt x="2328" y="318"/>
                </a:lnTo>
                <a:close/>
                <a:moveTo>
                  <a:pt x="2364" y="240"/>
                </a:moveTo>
                <a:lnTo>
                  <a:pt x="2370" y="240"/>
                </a:lnTo>
                <a:lnTo>
                  <a:pt x="2370" y="246"/>
                </a:lnTo>
                <a:lnTo>
                  <a:pt x="2364" y="246"/>
                </a:lnTo>
                <a:lnTo>
                  <a:pt x="2364" y="240"/>
                </a:lnTo>
                <a:close/>
                <a:moveTo>
                  <a:pt x="2364" y="180"/>
                </a:moveTo>
                <a:lnTo>
                  <a:pt x="2364" y="186"/>
                </a:lnTo>
                <a:lnTo>
                  <a:pt x="2365" y="186"/>
                </a:lnTo>
                <a:lnTo>
                  <a:pt x="2364" y="180"/>
                </a:lnTo>
                <a:close/>
                <a:moveTo>
                  <a:pt x="2370" y="264"/>
                </a:moveTo>
                <a:lnTo>
                  <a:pt x="2370" y="270"/>
                </a:lnTo>
                <a:lnTo>
                  <a:pt x="2371" y="270"/>
                </a:lnTo>
                <a:lnTo>
                  <a:pt x="2370" y="264"/>
                </a:lnTo>
                <a:close/>
                <a:moveTo>
                  <a:pt x="2364" y="276"/>
                </a:moveTo>
                <a:lnTo>
                  <a:pt x="2364" y="282"/>
                </a:lnTo>
                <a:lnTo>
                  <a:pt x="2365" y="282"/>
                </a:lnTo>
                <a:lnTo>
                  <a:pt x="2364" y="276"/>
                </a:lnTo>
                <a:close/>
                <a:moveTo>
                  <a:pt x="2370" y="264"/>
                </a:moveTo>
                <a:lnTo>
                  <a:pt x="2370" y="270"/>
                </a:lnTo>
                <a:lnTo>
                  <a:pt x="2371" y="270"/>
                </a:lnTo>
                <a:lnTo>
                  <a:pt x="2370" y="264"/>
                </a:lnTo>
                <a:close/>
                <a:moveTo>
                  <a:pt x="2298" y="330"/>
                </a:moveTo>
                <a:lnTo>
                  <a:pt x="2304" y="330"/>
                </a:lnTo>
                <a:lnTo>
                  <a:pt x="2298" y="330"/>
                </a:lnTo>
                <a:close/>
                <a:moveTo>
                  <a:pt x="2346" y="168"/>
                </a:moveTo>
                <a:lnTo>
                  <a:pt x="2346" y="174"/>
                </a:lnTo>
                <a:lnTo>
                  <a:pt x="2347" y="174"/>
                </a:lnTo>
                <a:lnTo>
                  <a:pt x="2346" y="168"/>
                </a:lnTo>
                <a:close/>
                <a:moveTo>
                  <a:pt x="2358" y="180"/>
                </a:moveTo>
                <a:lnTo>
                  <a:pt x="2364" y="180"/>
                </a:lnTo>
                <a:lnTo>
                  <a:pt x="2358" y="180"/>
                </a:lnTo>
                <a:close/>
                <a:moveTo>
                  <a:pt x="2370" y="270"/>
                </a:moveTo>
                <a:lnTo>
                  <a:pt x="2370" y="276"/>
                </a:lnTo>
                <a:lnTo>
                  <a:pt x="2371" y="276"/>
                </a:lnTo>
                <a:lnTo>
                  <a:pt x="2370" y="270"/>
                </a:lnTo>
                <a:close/>
                <a:moveTo>
                  <a:pt x="2370" y="270"/>
                </a:moveTo>
                <a:lnTo>
                  <a:pt x="2370" y="276"/>
                </a:lnTo>
                <a:lnTo>
                  <a:pt x="2371" y="276"/>
                </a:lnTo>
                <a:lnTo>
                  <a:pt x="2370" y="270"/>
                </a:lnTo>
                <a:close/>
                <a:moveTo>
                  <a:pt x="2358" y="288"/>
                </a:moveTo>
                <a:lnTo>
                  <a:pt x="2358" y="294"/>
                </a:lnTo>
                <a:lnTo>
                  <a:pt x="2359" y="294"/>
                </a:lnTo>
                <a:lnTo>
                  <a:pt x="2358" y="288"/>
                </a:lnTo>
                <a:close/>
                <a:moveTo>
                  <a:pt x="2370" y="264"/>
                </a:moveTo>
                <a:lnTo>
                  <a:pt x="2376" y="264"/>
                </a:lnTo>
                <a:lnTo>
                  <a:pt x="2370" y="264"/>
                </a:lnTo>
                <a:close/>
                <a:moveTo>
                  <a:pt x="2352" y="288"/>
                </a:moveTo>
                <a:lnTo>
                  <a:pt x="2358" y="288"/>
                </a:lnTo>
                <a:lnTo>
                  <a:pt x="2352" y="288"/>
                </a:lnTo>
                <a:close/>
                <a:moveTo>
                  <a:pt x="2280" y="336"/>
                </a:moveTo>
                <a:lnTo>
                  <a:pt x="2280" y="342"/>
                </a:lnTo>
                <a:lnTo>
                  <a:pt x="2281" y="342"/>
                </a:lnTo>
                <a:lnTo>
                  <a:pt x="2280" y="336"/>
                </a:lnTo>
                <a:close/>
                <a:moveTo>
                  <a:pt x="2370" y="264"/>
                </a:moveTo>
                <a:lnTo>
                  <a:pt x="2370" y="270"/>
                </a:lnTo>
                <a:lnTo>
                  <a:pt x="2371" y="270"/>
                </a:lnTo>
                <a:lnTo>
                  <a:pt x="2370" y="264"/>
                </a:lnTo>
                <a:close/>
                <a:moveTo>
                  <a:pt x="2370" y="264"/>
                </a:moveTo>
                <a:lnTo>
                  <a:pt x="2376" y="264"/>
                </a:lnTo>
                <a:lnTo>
                  <a:pt x="2370" y="264"/>
                </a:lnTo>
                <a:close/>
                <a:moveTo>
                  <a:pt x="2382" y="162"/>
                </a:moveTo>
                <a:lnTo>
                  <a:pt x="2388" y="162"/>
                </a:lnTo>
                <a:lnTo>
                  <a:pt x="2382" y="162"/>
                </a:lnTo>
                <a:close/>
                <a:moveTo>
                  <a:pt x="2304" y="324"/>
                </a:moveTo>
                <a:lnTo>
                  <a:pt x="2304" y="330"/>
                </a:lnTo>
                <a:lnTo>
                  <a:pt x="2305" y="330"/>
                </a:lnTo>
                <a:lnTo>
                  <a:pt x="2304" y="324"/>
                </a:lnTo>
                <a:close/>
                <a:moveTo>
                  <a:pt x="2358" y="282"/>
                </a:moveTo>
                <a:lnTo>
                  <a:pt x="2358" y="288"/>
                </a:lnTo>
                <a:lnTo>
                  <a:pt x="2359" y="288"/>
                </a:lnTo>
                <a:lnTo>
                  <a:pt x="2358" y="282"/>
                </a:lnTo>
                <a:close/>
                <a:moveTo>
                  <a:pt x="2370" y="186"/>
                </a:moveTo>
                <a:lnTo>
                  <a:pt x="2376" y="186"/>
                </a:lnTo>
                <a:lnTo>
                  <a:pt x="2370" y="186"/>
                </a:lnTo>
                <a:close/>
                <a:moveTo>
                  <a:pt x="2370" y="192"/>
                </a:moveTo>
                <a:lnTo>
                  <a:pt x="2370" y="198"/>
                </a:lnTo>
                <a:lnTo>
                  <a:pt x="2371" y="198"/>
                </a:lnTo>
                <a:lnTo>
                  <a:pt x="2370" y="192"/>
                </a:lnTo>
                <a:close/>
                <a:moveTo>
                  <a:pt x="2358" y="180"/>
                </a:moveTo>
                <a:lnTo>
                  <a:pt x="2358" y="186"/>
                </a:lnTo>
                <a:lnTo>
                  <a:pt x="2359" y="186"/>
                </a:lnTo>
                <a:lnTo>
                  <a:pt x="2358" y="180"/>
                </a:lnTo>
                <a:close/>
                <a:moveTo>
                  <a:pt x="2340" y="306"/>
                </a:moveTo>
                <a:lnTo>
                  <a:pt x="2340" y="312"/>
                </a:lnTo>
                <a:lnTo>
                  <a:pt x="2341" y="312"/>
                </a:lnTo>
                <a:lnTo>
                  <a:pt x="2340" y="306"/>
                </a:lnTo>
                <a:close/>
                <a:moveTo>
                  <a:pt x="2298" y="324"/>
                </a:moveTo>
                <a:lnTo>
                  <a:pt x="2298" y="330"/>
                </a:lnTo>
                <a:lnTo>
                  <a:pt x="2299" y="330"/>
                </a:lnTo>
                <a:lnTo>
                  <a:pt x="2298" y="324"/>
                </a:lnTo>
                <a:close/>
                <a:moveTo>
                  <a:pt x="2364" y="168"/>
                </a:moveTo>
                <a:lnTo>
                  <a:pt x="2370" y="168"/>
                </a:lnTo>
                <a:lnTo>
                  <a:pt x="2364" y="168"/>
                </a:lnTo>
                <a:close/>
                <a:moveTo>
                  <a:pt x="2358" y="288"/>
                </a:moveTo>
                <a:lnTo>
                  <a:pt x="2364" y="288"/>
                </a:lnTo>
                <a:lnTo>
                  <a:pt x="2358" y="288"/>
                </a:lnTo>
                <a:close/>
                <a:moveTo>
                  <a:pt x="2304" y="330"/>
                </a:moveTo>
                <a:lnTo>
                  <a:pt x="2310" y="330"/>
                </a:lnTo>
                <a:lnTo>
                  <a:pt x="2304" y="330"/>
                </a:lnTo>
                <a:close/>
                <a:moveTo>
                  <a:pt x="2292" y="330"/>
                </a:moveTo>
                <a:lnTo>
                  <a:pt x="2292" y="336"/>
                </a:lnTo>
                <a:lnTo>
                  <a:pt x="2293" y="336"/>
                </a:lnTo>
                <a:lnTo>
                  <a:pt x="2292" y="330"/>
                </a:lnTo>
                <a:close/>
                <a:moveTo>
                  <a:pt x="2298" y="330"/>
                </a:moveTo>
                <a:lnTo>
                  <a:pt x="2298" y="336"/>
                </a:lnTo>
                <a:lnTo>
                  <a:pt x="2299" y="336"/>
                </a:lnTo>
                <a:lnTo>
                  <a:pt x="2298" y="330"/>
                </a:lnTo>
                <a:close/>
                <a:moveTo>
                  <a:pt x="2304" y="318"/>
                </a:moveTo>
                <a:lnTo>
                  <a:pt x="2304" y="324"/>
                </a:lnTo>
                <a:lnTo>
                  <a:pt x="2305" y="324"/>
                </a:lnTo>
                <a:lnTo>
                  <a:pt x="2304" y="318"/>
                </a:lnTo>
                <a:close/>
                <a:moveTo>
                  <a:pt x="2370" y="264"/>
                </a:moveTo>
                <a:lnTo>
                  <a:pt x="2370" y="270"/>
                </a:lnTo>
                <a:lnTo>
                  <a:pt x="2371" y="270"/>
                </a:lnTo>
                <a:lnTo>
                  <a:pt x="2370" y="264"/>
                </a:lnTo>
                <a:close/>
                <a:moveTo>
                  <a:pt x="2334" y="312"/>
                </a:moveTo>
                <a:lnTo>
                  <a:pt x="2334" y="318"/>
                </a:lnTo>
                <a:lnTo>
                  <a:pt x="2335" y="318"/>
                </a:lnTo>
                <a:lnTo>
                  <a:pt x="2334" y="312"/>
                </a:lnTo>
                <a:close/>
                <a:moveTo>
                  <a:pt x="2370" y="156"/>
                </a:moveTo>
                <a:lnTo>
                  <a:pt x="2376" y="156"/>
                </a:lnTo>
                <a:lnTo>
                  <a:pt x="2370" y="156"/>
                </a:lnTo>
                <a:close/>
                <a:moveTo>
                  <a:pt x="2268" y="360"/>
                </a:moveTo>
                <a:lnTo>
                  <a:pt x="2274" y="360"/>
                </a:lnTo>
                <a:lnTo>
                  <a:pt x="2268" y="360"/>
                </a:lnTo>
                <a:close/>
                <a:moveTo>
                  <a:pt x="2340" y="306"/>
                </a:moveTo>
                <a:lnTo>
                  <a:pt x="2340" y="312"/>
                </a:lnTo>
                <a:lnTo>
                  <a:pt x="2341" y="312"/>
                </a:lnTo>
                <a:lnTo>
                  <a:pt x="2340" y="306"/>
                </a:lnTo>
                <a:close/>
                <a:moveTo>
                  <a:pt x="2262" y="354"/>
                </a:moveTo>
                <a:lnTo>
                  <a:pt x="2268" y="354"/>
                </a:lnTo>
                <a:lnTo>
                  <a:pt x="2262" y="354"/>
                </a:lnTo>
                <a:close/>
                <a:moveTo>
                  <a:pt x="2340" y="312"/>
                </a:moveTo>
                <a:lnTo>
                  <a:pt x="2340" y="318"/>
                </a:lnTo>
                <a:lnTo>
                  <a:pt x="2341" y="318"/>
                </a:lnTo>
                <a:lnTo>
                  <a:pt x="2340" y="312"/>
                </a:lnTo>
                <a:close/>
                <a:moveTo>
                  <a:pt x="2334" y="318"/>
                </a:moveTo>
                <a:lnTo>
                  <a:pt x="2340" y="318"/>
                </a:lnTo>
                <a:lnTo>
                  <a:pt x="2334" y="318"/>
                </a:lnTo>
                <a:close/>
                <a:moveTo>
                  <a:pt x="2316" y="432"/>
                </a:moveTo>
                <a:lnTo>
                  <a:pt x="2316" y="438"/>
                </a:lnTo>
                <a:lnTo>
                  <a:pt x="2317" y="438"/>
                </a:lnTo>
                <a:lnTo>
                  <a:pt x="2316" y="432"/>
                </a:lnTo>
                <a:close/>
                <a:moveTo>
                  <a:pt x="2340" y="306"/>
                </a:moveTo>
                <a:lnTo>
                  <a:pt x="2340" y="312"/>
                </a:lnTo>
                <a:lnTo>
                  <a:pt x="2341" y="312"/>
                </a:lnTo>
                <a:lnTo>
                  <a:pt x="2340" y="306"/>
                </a:lnTo>
                <a:close/>
                <a:moveTo>
                  <a:pt x="2370" y="258"/>
                </a:moveTo>
                <a:lnTo>
                  <a:pt x="2376" y="258"/>
                </a:lnTo>
                <a:lnTo>
                  <a:pt x="2370" y="258"/>
                </a:lnTo>
                <a:close/>
                <a:moveTo>
                  <a:pt x="2304" y="444"/>
                </a:moveTo>
                <a:lnTo>
                  <a:pt x="2310" y="444"/>
                </a:lnTo>
                <a:lnTo>
                  <a:pt x="2304" y="444"/>
                </a:lnTo>
                <a:close/>
                <a:moveTo>
                  <a:pt x="2370" y="192"/>
                </a:moveTo>
                <a:lnTo>
                  <a:pt x="2370" y="198"/>
                </a:lnTo>
                <a:lnTo>
                  <a:pt x="2371" y="198"/>
                </a:lnTo>
                <a:lnTo>
                  <a:pt x="2370" y="192"/>
                </a:lnTo>
                <a:close/>
                <a:moveTo>
                  <a:pt x="2358" y="288"/>
                </a:moveTo>
                <a:lnTo>
                  <a:pt x="2358" y="294"/>
                </a:lnTo>
                <a:lnTo>
                  <a:pt x="2359" y="294"/>
                </a:lnTo>
                <a:lnTo>
                  <a:pt x="2358" y="288"/>
                </a:lnTo>
                <a:close/>
                <a:moveTo>
                  <a:pt x="2370" y="264"/>
                </a:moveTo>
                <a:lnTo>
                  <a:pt x="2376" y="264"/>
                </a:lnTo>
                <a:lnTo>
                  <a:pt x="2370" y="264"/>
                </a:lnTo>
                <a:close/>
                <a:moveTo>
                  <a:pt x="2352" y="288"/>
                </a:moveTo>
                <a:lnTo>
                  <a:pt x="2358" y="288"/>
                </a:lnTo>
                <a:lnTo>
                  <a:pt x="2352" y="288"/>
                </a:lnTo>
                <a:close/>
                <a:moveTo>
                  <a:pt x="2280" y="354"/>
                </a:moveTo>
                <a:lnTo>
                  <a:pt x="2280" y="360"/>
                </a:lnTo>
                <a:lnTo>
                  <a:pt x="2281" y="360"/>
                </a:lnTo>
                <a:lnTo>
                  <a:pt x="2280" y="354"/>
                </a:lnTo>
                <a:close/>
                <a:moveTo>
                  <a:pt x="2352" y="294"/>
                </a:moveTo>
                <a:lnTo>
                  <a:pt x="2358" y="294"/>
                </a:lnTo>
                <a:lnTo>
                  <a:pt x="2352" y="294"/>
                </a:lnTo>
                <a:close/>
                <a:moveTo>
                  <a:pt x="2346" y="300"/>
                </a:moveTo>
                <a:lnTo>
                  <a:pt x="2346" y="306"/>
                </a:lnTo>
                <a:lnTo>
                  <a:pt x="2347" y="306"/>
                </a:lnTo>
                <a:lnTo>
                  <a:pt x="2346" y="300"/>
                </a:lnTo>
                <a:close/>
                <a:moveTo>
                  <a:pt x="2352" y="288"/>
                </a:moveTo>
                <a:lnTo>
                  <a:pt x="2358" y="288"/>
                </a:lnTo>
                <a:lnTo>
                  <a:pt x="2352" y="288"/>
                </a:lnTo>
                <a:close/>
                <a:moveTo>
                  <a:pt x="2340" y="306"/>
                </a:moveTo>
                <a:lnTo>
                  <a:pt x="2346" y="306"/>
                </a:lnTo>
                <a:lnTo>
                  <a:pt x="2340" y="306"/>
                </a:lnTo>
                <a:close/>
                <a:moveTo>
                  <a:pt x="2286" y="378"/>
                </a:moveTo>
                <a:lnTo>
                  <a:pt x="2292" y="378"/>
                </a:lnTo>
                <a:lnTo>
                  <a:pt x="2286" y="378"/>
                </a:lnTo>
                <a:close/>
                <a:moveTo>
                  <a:pt x="2370" y="264"/>
                </a:moveTo>
                <a:lnTo>
                  <a:pt x="2376" y="264"/>
                </a:lnTo>
                <a:lnTo>
                  <a:pt x="2370" y="264"/>
                </a:lnTo>
                <a:close/>
                <a:moveTo>
                  <a:pt x="2370" y="258"/>
                </a:moveTo>
                <a:lnTo>
                  <a:pt x="2376" y="258"/>
                </a:lnTo>
                <a:lnTo>
                  <a:pt x="2370" y="258"/>
                </a:lnTo>
                <a:close/>
                <a:moveTo>
                  <a:pt x="2262" y="330"/>
                </a:moveTo>
                <a:lnTo>
                  <a:pt x="2262" y="336"/>
                </a:lnTo>
                <a:lnTo>
                  <a:pt x="2263" y="336"/>
                </a:lnTo>
                <a:lnTo>
                  <a:pt x="2262" y="330"/>
                </a:lnTo>
                <a:close/>
                <a:moveTo>
                  <a:pt x="2376" y="258"/>
                </a:moveTo>
                <a:lnTo>
                  <a:pt x="2376" y="264"/>
                </a:lnTo>
                <a:lnTo>
                  <a:pt x="2377" y="264"/>
                </a:lnTo>
                <a:lnTo>
                  <a:pt x="2376" y="258"/>
                </a:lnTo>
                <a:close/>
                <a:moveTo>
                  <a:pt x="2340" y="306"/>
                </a:moveTo>
                <a:lnTo>
                  <a:pt x="2346" y="306"/>
                </a:lnTo>
                <a:lnTo>
                  <a:pt x="2340" y="306"/>
                </a:lnTo>
                <a:close/>
                <a:moveTo>
                  <a:pt x="2370" y="264"/>
                </a:moveTo>
                <a:lnTo>
                  <a:pt x="2376" y="264"/>
                </a:lnTo>
                <a:lnTo>
                  <a:pt x="2370" y="264"/>
                </a:lnTo>
                <a:close/>
                <a:moveTo>
                  <a:pt x="2340" y="306"/>
                </a:moveTo>
                <a:lnTo>
                  <a:pt x="2346" y="306"/>
                </a:lnTo>
                <a:lnTo>
                  <a:pt x="2340" y="306"/>
                </a:lnTo>
                <a:close/>
                <a:moveTo>
                  <a:pt x="2370" y="264"/>
                </a:moveTo>
                <a:lnTo>
                  <a:pt x="2376" y="264"/>
                </a:lnTo>
                <a:lnTo>
                  <a:pt x="2370" y="264"/>
                </a:lnTo>
                <a:close/>
                <a:moveTo>
                  <a:pt x="2262" y="330"/>
                </a:moveTo>
                <a:lnTo>
                  <a:pt x="2262" y="336"/>
                </a:lnTo>
                <a:lnTo>
                  <a:pt x="2263" y="336"/>
                </a:lnTo>
                <a:lnTo>
                  <a:pt x="2262" y="330"/>
                </a:lnTo>
                <a:close/>
                <a:moveTo>
                  <a:pt x="2358" y="288"/>
                </a:moveTo>
                <a:lnTo>
                  <a:pt x="2358" y="294"/>
                </a:lnTo>
                <a:lnTo>
                  <a:pt x="2359" y="294"/>
                </a:lnTo>
                <a:lnTo>
                  <a:pt x="2358" y="288"/>
                </a:lnTo>
                <a:close/>
                <a:moveTo>
                  <a:pt x="2358" y="180"/>
                </a:moveTo>
                <a:lnTo>
                  <a:pt x="2358" y="186"/>
                </a:lnTo>
                <a:lnTo>
                  <a:pt x="2359" y="186"/>
                </a:lnTo>
                <a:lnTo>
                  <a:pt x="2358" y="180"/>
                </a:lnTo>
                <a:close/>
                <a:moveTo>
                  <a:pt x="2370" y="264"/>
                </a:moveTo>
                <a:lnTo>
                  <a:pt x="2376" y="264"/>
                </a:lnTo>
                <a:lnTo>
                  <a:pt x="2370" y="264"/>
                </a:lnTo>
                <a:close/>
                <a:moveTo>
                  <a:pt x="2334" y="312"/>
                </a:moveTo>
                <a:lnTo>
                  <a:pt x="2334" y="318"/>
                </a:lnTo>
                <a:lnTo>
                  <a:pt x="2335" y="318"/>
                </a:lnTo>
                <a:lnTo>
                  <a:pt x="2334" y="312"/>
                </a:lnTo>
                <a:close/>
                <a:moveTo>
                  <a:pt x="2334" y="318"/>
                </a:moveTo>
                <a:lnTo>
                  <a:pt x="2340" y="318"/>
                </a:lnTo>
                <a:lnTo>
                  <a:pt x="2334" y="318"/>
                </a:lnTo>
                <a:close/>
                <a:moveTo>
                  <a:pt x="2280" y="354"/>
                </a:moveTo>
                <a:lnTo>
                  <a:pt x="2280" y="360"/>
                </a:lnTo>
                <a:lnTo>
                  <a:pt x="2281" y="360"/>
                </a:lnTo>
                <a:lnTo>
                  <a:pt x="2280" y="354"/>
                </a:lnTo>
                <a:close/>
                <a:moveTo>
                  <a:pt x="2346" y="300"/>
                </a:moveTo>
                <a:lnTo>
                  <a:pt x="2352" y="300"/>
                </a:lnTo>
                <a:lnTo>
                  <a:pt x="2346" y="300"/>
                </a:lnTo>
                <a:close/>
                <a:moveTo>
                  <a:pt x="2280" y="354"/>
                </a:moveTo>
                <a:lnTo>
                  <a:pt x="2280" y="360"/>
                </a:lnTo>
                <a:lnTo>
                  <a:pt x="2281" y="360"/>
                </a:lnTo>
                <a:lnTo>
                  <a:pt x="2280" y="354"/>
                </a:lnTo>
                <a:close/>
                <a:moveTo>
                  <a:pt x="2358" y="282"/>
                </a:moveTo>
                <a:lnTo>
                  <a:pt x="2358" y="288"/>
                </a:lnTo>
                <a:lnTo>
                  <a:pt x="2359" y="288"/>
                </a:lnTo>
                <a:lnTo>
                  <a:pt x="2358" y="282"/>
                </a:lnTo>
                <a:close/>
                <a:moveTo>
                  <a:pt x="2370" y="264"/>
                </a:moveTo>
                <a:lnTo>
                  <a:pt x="2370" y="270"/>
                </a:lnTo>
                <a:lnTo>
                  <a:pt x="2371" y="270"/>
                </a:lnTo>
                <a:lnTo>
                  <a:pt x="2370" y="264"/>
                </a:lnTo>
                <a:close/>
                <a:moveTo>
                  <a:pt x="2262" y="330"/>
                </a:moveTo>
                <a:lnTo>
                  <a:pt x="2262" y="336"/>
                </a:lnTo>
                <a:lnTo>
                  <a:pt x="2263" y="336"/>
                </a:lnTo>
                <a:lnTo>
                  <a:pt x="2262" y="330"/>
                </a:lnTo>
                <a:close/>
                <a:moveTo>
                  <a:pt x="2310" y="324"/>
                </a:moveTo>
                <a:lnTo>
                  <a:pt x="2310" y="330"/>
                </a:lnTo>
                <a:lnTo>
                  <a:pt x="2311" y="330"/>
                </a:lnTo>
                <a:lnTo>
                  <a:pt x="2310" y="324"/>
                </a:lnTo>
                <a:close/>
                <a:moveTo>
                  <a:pt x="2814" y="660"/>
                </a:moveTo>
                <a:lnTo>
                  <a:pt x="2814" y="654"/>
                </a:lnTo>
                <a:lnTo>
                  <a:pt x="2820" y="654"/>
                </a:lnTo>
                <a:lnTo>
                  <a:pt x="2820" y="648"/>
                </a:lnTo>
                <a:lnTo>
                  <a:pt x="2820" y="654"/>
                </a:lnTo>
                <a:lnTo>
                  <a:pt x="2826" y="654"/>
                </a:lnTo>
                <a:lnTo>
                  <a:pt x="2820" y="654"/>
                </a:lnTo>
                <a:lnTo>
                  <a:pt x="2826" y="654"/>
                </a:lnTo>
                <a:lnTo>
                  <a:pt x="2820" y="660"/>
                </a:lnTo>
                <a:lnTo>
                  <a:pt x="2814" y="660"/>
                </a:lnTo>
                <a:close/>
                <a:moveTo>
                  <a:pt x="2826" y="648"/>
                </a:moveTo>
                <a:lnTo>
                  <a:pt x="2820" y="648"/>
                </a:lnTo>
                <a:lnTo>
                  <a:pt x="2826" y="648"/>
                </a:lnTo>
                <a:lnTo>
                  <a:pt x="2826" y="642"/>
                </a:lnTo>
                <a:lnTo>
                  <a:pt x="2832" y="642"/>
                </a:lnTo>
                <a:lnTo>
                  <a:pt x="2832" y="648"/>
                </a:lnTo>
                <a:lnTo>
                  <a:pt x="2832" y="642"/>
                </a:lnTo>
                <a:lnTo>
                  <a:pt x="2832" y="648"/>
                </a:lnTo>
                <a:lnTo>
                  <a:pt x="2826" y="648"/>
                </a:lnTo>
                <a:close/>
                <a:moveTo>
                  <a:pt x="2184" y="474"/>
                </a:moveTo>
                <a:lnTo>
                  <a:pt x="2184" y="480"/>
                </a:lnTo>
                <a:lnTo>
                  <a:pt x="2190" y="480"/>
                </a:lnTo>
                <a:lnTo>
                  <a:pt x="2190" y="486"/>
                </a:lnTo>
                <a:lnTo>
                  <a:pt x="2196" y="486"/>
                </a:lnTo>
                <a:lnTo>
                  <a:pt x="2196" y="492"/>
                </a:lnTo>
                <a:lnTo>
                  <a:pt x="2196" y="486"/>
                </a:lnTo>
                <a:lnTo>
                  <a:pt x="2196" y="492"/>
                </a:lnTo>
                <a:lnTo>
                  <a:pt x="2202" y="492"/>
                </a:lnTo>
                <a:lnTo>
                  <a:pt x="2202" y="498"/>
                </a:lnTo>
                <a:lnTo>
                  <a:pt x="2202" y="492"/>
                </a:lnTo>
                <a:lnTo>
                  <a:pt x="2208" y="492"/>
                </a:lnTo>
                <a:lnTo>
                  <a:pt x="2208" y="498"/>
                </a:lnTo>
                <a:lnTo>
                  <a:pt x="2214" y="498"/>
                </a:lnTo>
                <a:lnTo>
                  <a:pt x="2214" y="504"/>
                </a:lnTo>
                <a:lnTo>
                  <a:pt x="2220" y="504"/>
                </a:lnTo>
                <a:lnTo>
                  <a:pt x="2220" y="510"/>
                </a:lnTo>
                <a:lnTo>
                  <a:pt x="2220" y="504"/>
                </a:lnTo>
                <a:lnTo>
                  <a:pt x="2226" y="504"/>
                </a:lnTo>
                <a:lnTo>
                  <a:pt x="2226" y="510"/>
                </a:lnTo>
                <a:lnTo>
                  <a:pt x="2226" y="516"/>
                </a:lnTo>
                <a:lnTo>
                  <a:pt x="2220" y="516"/>
                </a:lnTo>
                <a:lnTo>
                  <a:pt x="2226" y="516"/>
                </a:lnTo>
                <a:lnTo>
                  <a:pt x="2220" y="516"/>
                </a:lnTo>
                <a:lnTo>
                  <a:pt x="2226" y="516"/>
                </a:lnTo>
                <a:lnTo>
                  <a:pt x="2232" y="516"/>
                </a:lnTo>
                <a:lnTo>
                  <a:pt x="2232" y="522"/>
                </a:lnTo>
                <a:lnTo>
                  <a:pt x="2232" y="528"/>
                </a:lnTo>
                <a:lnTo>
                  <a:pt x="2232" y="534"/>
                </a:lnTo>
                <a:lnTo>
                  <a:pt x="2232" y="528"/>
                </a:lnTo>
                <a:lnTo>
                  <a:pt x="2238" y="528"/>
                </a:lnTo>
                <a:lnTo>
                  <a:pt x="2238" y="534"/>
                </a:lnTo>
                <a:lnTo>
                  <a:pt x="2244" y="534"/>
                </a:lnTo>
                <a:lnTo>
                  <a:pt x="2244" y="540"/>
                </a:lnTo>
                <a:lnTo>
                  <a:pt x="2244" y="546"/>
                </a:lnTo>
                <a:lnTo>
                  <a:pt x="2244" y="552"/>
                </a:lnTo>
                <a:lnTo>
                  <a:pt x="2244" y="558"/>
                </a:lnTo>
                <a:lnTo>
                  <a:pt x="2238" y="558"/>
                </a:lnTo>
                <a:lnTo>
                  <a:pt x="2238" y="552"/>
                </a:lnTo>
                <a:lnTo>
                  <a:pt x="2238" y="558"/>
                </a:lnTo>
                <a:lnTo>
                  <a:pt x="2238" y="552"/>
                </a:lnTo>
                <a:lnTo>
                  <a:pt x="2238" y="558"/>
                </a:lnTo>
                <a:lnTo>
                  <a:pt x="2232" y="558"/>
                </a:lnTo>
                <a:lnTo>
                  <a:pt x="2232" y="552"/>
                </a:lnTo>
                <a:lnTo>
                  <a:pt x="2232" y="558"/>
                </a:lnTo>
                <a:lnTo>
                  <a:pt x="2232" y="552"/>
                </a:lnTo>
                <a:lnTo>
                  <a:pt x="2226" y="552"/>
                </a:lnTo>
                <a:lnTo>
                  <a:pt x="2220" y="546"/>
                </a:lnTo>
                <a:lnTo>
                  <a:pt x="2214" y="546"/>
                </a:lnTo>
                <a:lnTo>
                  <a:pt x="2214" y="540"/>
                </a:lnTo>
                <a:lnTo>
                  <a:pt x="2208" y="540"/>
                </a:lnTo>
                <a:lnTo>
                  <a:pt x="2208" y="534"/>
                </a:lnTo>
                <a:lnTo>
                  <a:pt x="2202" y="534"/>
                </a:lnTo>
                <a:lnTo>
                  <a:pt x="2202" y="528"/>
                </a:lnTo>
                <a:lnTo>
                  <a:pt x="2202" y="522"/>
                </a:lnTo>
                <a:lnTo>
                  <a:pt x="2196" y="522"/>
                </a:lnTo>
                <a:lnTo>
                  <a:pt x="2196" y="516"/>
                </a:lnTo>
                <a:lnTo>
                  <a:pt x="2196" y="522"/>
                </a:lnTo>
                <a:lnTo>
                  <a:pt x="2202" y="516"/>
                </a:lnTo>
                <a:lnTo>
                  <a:pt x="2202" y="522"/>
                </a:lnTo>
                <a:lnTo>
                  <a:pt x="2202" y="516"/>
                </a:lnTo>
                <a:lnTo>
                  <a:pt x="2196" y="516"/>
                </a:lnTo>
                <a:lnTo>
                  <a:pt x="2196" y="510"/>
                </a:lnTo>
                <a:lnTo>
                  <a:pt x="2190" y="510"/>
                </a:lnTo>
                <a:lnTo>
                  <a:pt x="2190" y="504"/>
                </a:lnTo>
                <a:lnTo>
                  <a:pt x="2184" y="498"/>
                </a:lnTo>
                <a:lnTo>
                  <a:pt x="2184" y="492"/>
                </a:lnTo>
                <a:lnTo>
                  <a:pt x="2178" y="492"/>
                </a:lnTo>
                <a:lnTo>
                  <a:pt x="2178" y="486"/>
                </a:lnTo>
                <a:lnTo>
                  <a:pt x="2172" y="486"/>
                </a:lnTo>
                <a:lnTo>
                  <a:pt x="2172" y="480"/>
                </a:lnTo>
                <a:lnTo>
                  <a:pt x="2166" y="480"/>
                </a:lnTo>
                <a:lnTo>
                  <a:pt x="2166" y="474"/>
                </a:lnTo>
                <a:lnTo>
                  <a:pt x="2160" y="474"/>
                </a:lnTo>
                <a:lnTo>
                  <a:pt x="2160" y="468"/>
                </a:lnTo>
                <a:lnTo>
                  <a:pt x="2166" y="468"/>
                </a:lnTo>
                <a:lnTo>
                  <a:pt x="2172" y="468"/>
                </a:lnTo>
                <a:lnTo>
                  <a:pt x="2178" y="468"/>
                </a:lnTo>
                <a:lnTo>
                  <a:pt x="2178" y="474"/>
                </a:lnTo>
                <a:lnTo>
                  <a:pt x="2184" y="474"/>
                </a:lnTo>
                <a:close/>
                <a:moveTo>
                  <a:pt x="2598" y="558"/>
                </a:moveTo>
                <a:lnTo>
                  <a:pt x="2592" y="558"/>
                </a:lnTo>
                <a:lnTo>
                  <a:pt x="2598" y="558"/>
                </a:lnTo>
                <a:lnTo>
                  <a:pt x="2592" y="558"/>
                </a:lnTo>
                <a:lnTo>
                  <a:pt x="2586" y="558"/>
                </a:lnTo>
                <a:lnTo>
                  <a:pt x="2580" y="558"/>
                </a:lnTo>
                <a:lnTo>
                  <a:pt x="2580" y="552"/>
                </a:lnTo>
                <a:lnTo>
                  <a:pt x="2586" y="552"/>
                </a:lnTo>
                <a:lnTo>
                  <a:pt x="2586" y="558"/>
                </a:lnTo>
                <a:lnTo>
                  <a:pt x="2586" y="552"/>
                </a:lnTo>
                <a:lnTo>
                  <a:pt x="2592" y="552"/>
                </a:lnTo>
                <a:lnTo>
                  <a:pt x="2598" y="552"/>
                </a:lnTo>
                <a:lnTo>
                  <a:pt x="2592" y="552"/>
                </a:lnTo>
                <a:lnTo>
                  <a:pt x="2598" y="552"/>
                </a:lnTo>
                <a:lnTo>
                  <a:pt x="2604" y="552"/>
                </a:lnTo>
                <a:lnTo>
                  <a:pt x="2610" y="552"/>
                </a:lnTo>
                <a:lnTo>
                  <a:pt x="2610" y="546"/>
                </a:lnTo>
                <a:lnTo>
                  <a:pt x="2604" y="546"/>
                </a:lnTo>
                <a:lnTo>
                  <a:pt x="2610" y="546"/>
                </a:lnTo>
                <a:lnTo>
                  <a:pt x="2616" y="546"/>
                </a:lnTo>
                <a:lnTo>
                  <a:pt x="2616" y="552"/>
                </a:lnTo>
                <a:lnTo>
                  <a:pt x="2610" y="552"/>
                </a:lnTo>
                <a:lnTo>
                  <a:pt x="2610" y="558"/>
                </a:lnTo>
                <a:lnTo>
                  <a:pt x="2610" y="552"/>
                </a:lnTo>
                <a:lnTo>
                  <a:pt x="2604" y="552"/>
                </a:lnTo>
                <a:lnTo>
                  <a:pt x="2604" y="558"/>
                </a:lnTo>
                <a:lnTo>
                  <a:pt x="2598" y="558"/>
                </a:lnTo>
                <a:close/>
                <a:moveTo>
                  <a:pt x="2526" y="582"/>
                </a:moveTo>
                <a:lnTo>
                  <a:pt x="2520" y="582"/>
                </a:lnTo>
                <a:lnTo>
                  <a:pt x="2520" y="576"/>
                </a:lnTo>
                <a:lnTo>
                  <a:pt x="2514" y="576"/>
                </a:lnTo>
                <a:lnTo>
                  <a:pt x="2520" y="576"/>
                </a:lnTo>
                <a:lnTo>
                  <a:pt x="2514" y="576"/>
                </a:lnTo>
                <a:lnTo>
                  <a:pt x="2508" y="576"/>
                </a:lnTo>
                <a:lnTo>
                  <a:pt x="2508" y="570"/>
                </a:lnTo>
                <a:lnTo>
                  <a:pt x="2502" y="570"/>
                </a:lnTo>
                <a:lnTo>
                  <a:pt x="2508" y="570"/>
                </a:lnTo>
                <a:lnTo>
                  <a:pt x="2514" y="570"/>
                </a:lnTo>
                <a:lnTo>
                  <a:pt x="2508" y="570"/>
                </a:lnTo>
                <a:lnTo>
                  <a:pt x="2502" y="570"/>
                </a:lnTo>
                <a:lnTo>
                  <a:pt x="2502" y="564"/>
                </a:lnTo>
                <a:lnTo>
                  <a:pt x="2508" y="564"/>
                </a:lnTo>
                <a:lnTo>
                  <a:pt x="2502" y="564"/>
                </a:lnTo>
                <a:lnTo>
                  <a:pt x="2502" y="558"/>
                </a:lnTo>
                <a:lnTo>
                  <a:pt x="2502" y="552"/>
                </a:lnTo>
                <a:lnTo>
                  <a:pt x="2496" y="552"/>
                </a:lnTo>
                <a:lnTo>
                  <a:pt x="2502" y="552"/>
                </a:lnTo>
                <a:lnTo>
                  <a:pt x="2496" y="552"/>
                </a:lnTo>
                <a:lnTo>
                  <a:pt x="2490" y="552"/>
                </a:lnTo>
                <a:lnTo>
                  <a:pt x="2496" y="552"/>
                </a:lnTo>
                <a:lnTo>
                  <a:pt x="2490" y="552"/>
                </a:lnTo>
                <a:lnTo>
                  <a:pt x="2490" y="546"/>
                </a:lnTo>
                <a:lnTo>
                  <a:pt x="2490" y="552"/>
                </a:lnTo>
                <a:lnTo>
                  <a:pt x="2490" y="546"/>
                </a:lnTo>
                <a:lnTo>
                  <a:pt x="2490" y="552"/>
                </a:lnTo>
                <a:lnTo>
                  <a:pt x="2490" y="546"/>
                </a:lnTo>
                <a:lnTo>
                  <a:pt x="2490" y="552"/>
                </a:lnTo>
                <a:lnTo>
                  <a:pt x="2490" y="546"/>
                </a:lnTo>
                <a:lnTo>
                  <a:pt x="2490" y="552"/>
                </a:lnTo>
                <a:lnTo>
                  <a:pt x="2490" y="546"/>
                </a:lnTo>
                <a:lnTo>
                  <a:pt x="2490" y="552"/>
                </a:lnTo>
                <a:lnTo>
                  <a:pt x="2490" y="546"/>
                </a:lnTo>
                <a:lnTo>
                  <a:pt x="2490" y="552"/>
                </a:lnTo>
                <a:lnTo>
                  <a:pt x="2490" y="546"/>
                </a:lnTo>
                <a:lnTo>
                  <a:pt x="2484" y="546"/>
                </a:lnTo>
                <a:lnTo>
                  <a:pt x="2478" y="546"/>
                </a:lnTo>
                <a:lnTo>
                  <a:pt x="2472" y="546"/>
                </a:lnTo>
                <a:lnTo>
                  <a:pt x="2478" y="546"/>
                </a:lnTo>
                <a:lnTo>
                  <a:pt x="2472" y="546"/>
                </a:lnTo>
                <a:lnTo>
                  <a:pt x="2472" y="540"/>
                </a:lnTo>
                <a:lnTo>
                  <a:pt x="2472" y="546"/>
                </a:lnTo>
                <a:lnTo>
                  <a:pt x="2472" y="540"/>
                </a:lnTo>
                <a:lnTo>
                  <a:pt x="2466" y="540"/>
                </a:lnTo>
                <a:lnTo>
                  <a:pt x="2466" y="534"/>
                </a:lnTo>
                <a:lnTo>
                  <a:pt x="2466" y="540"/>
                </a:lnTo>
                <a:lnTo>
                  <a:pt x="2460" y="540"/>
                </a:lnTo>
                <a:lnTo>
                  <a:pt x="2466" y="540"/>
                </a:lnTo>
                <a:lnTo>
                  <a:pt x="2460" y="540"/>
                </a:lnTo>
                <a:lnTo>
                  <a:pt x="2460" y="546"/>
                </a:lnTo>
                <a:lnTo>
                  <a:pt x="2460" y="540"/>
                </a:lnTo>
                <a:lnTo>
                  <a:pt x="2454" y="540"/>
                </a:lnTo>
                <a:lnTo>
                  <a:pt x="2460" y="540"/>
                </a:lnTo>
                <a:lnTo>
                  <a:pt x="2460" y="534"/>
                </a:lnTo>
                <a:lnTo>
                  <a:pt x="2460" y="540"/>
                </a:lnTo>
                <a:lnTo>
                  <a:pt x="2460" y="534"/>
                </a:lnTo>
                <a:lnTo>
                  <a:pt x="2454" y="534"/>
                </a:lnTo>
                <a:lnTo>
                  <a:pt x="2454" y="540"/>
                </a:lnTo>
                <a:lnTo>
                  <a:pt x="2454" y="534"/>
                </a:lnTo>
                <a:lnTo>
                  <a:pt x="2448" y="534"/>
                </a:lnTo>
                <a:lnTo>
                  <a:pt x="2454" y="534"/>
                </a:lnTo>
                <a:lnTo>
                  <a:pt x="2448" y="534"/>
                </a:lnTo>
                <a:lnTo>
                  <a:pt x="2454" y="534"/>
                </a:lnTo>
                <a:lnTo>
                  <a:pt x="2448" y="534"/>
                </a:lnTo>
                <a:lnTo>
                  <a:pt x="2454" y="534"/>
                </a:lnTo>
                <a:lnTo>
                  <a:pt x="2460" y="534"/>
                </a:lnTo>
                <a:lnTo>
                  <a:pt x="2460" y="528"/>
                </a:lnTo>
                <a:lnTo>
                  <a:pt x="2460" y="534"/>
                </a:lnTo>
                <a:lnTo>
                  <a:pt x="2460" y="528"/>
                </a:lnTo>
                <a:lnTo>
                  <a:pt x="2460" y="534"/>
                </a:lnTo>
                <a:lnTo>
                  <a:pt x="2466" y="534"/>
                </a:lnTo>
                <a:lnTo>
                  <a:pt x="2460" y="534"/>
                </a:lnTo>
                <a:lnTo>
                  <a:pt x="2466" y="528"/>
                </a:lnTo>
                <a:lnTo>
                  <a:pt x="2460" y="528"/>
                </a:lnTo>
                <a:lnTo>
                  <a:pt x="2466" y="528"/>
                </a:lnTo>
                <a:lnTo>
                  <a:pt x="2466" y="534"/>
                </a:lnTo>
                <a:lnTo>
                  <a:pt x="2466" y="528"/>
                </a:lnTo>
                <a:lnTo>
                  <a:pt x="2466" y="534"/>
                </a:lnTo>
                <a:lnTo>
                  <a:pt x="2466" y="528"/>
                </a:lnTo>
                <a:lnTo>
                  <a:pt x="2466" y="534"/>
                </a:lnTo>
                <a:lnTo>
                  <a:pt x="2466" y="528"/>
                </a:lnTo>
                <a:lnTo>
                  <a:pt x="2460" y="528"/>
                </a:lnTo>
                <a:lnTo>
                  <a:pt x="2454" y="528"/>
                </a:lnTo>
                <a:lnTo>
                  <a:pt x="2448" y="528"/>
                </a:lnTo>
                <a:lnTo>
                  <a:pt x="2454" y="528"/>
                </a:lnTo>
                <a:lnTo>
                  <a:pt x="2448" y="528"/>
                </a:lnTo>
                <a:lnTo>
                  <a:pt x="2454" y="522"/>
                </a:lnTo>
                <a:lnTo>
                  <a:pt x="2448" y="522"/>
                </a:lnTo>
                <a:lnTo>
                  <a:pt x="2448" y="528"/>
                </a:lnTo>
                <a:lnTo>
                  <a:pt x="2448" y="522"/>
                </a:lnTo>
                <a:lnTo>
                  <a:pt x="2454" y="522"/>
                </a:lnTo>
                <a:lnTo>
                  <a:pt x="2448" y="522"/>
                </a:lnTo>
                <a:lnTo>
                  <a:pt x="2454" y="522"/>
                </a:lnTo>
                <a:lnTo>
                  <a:pt x="2448" y="522"/>
                </a:lnTo>
                <a:lnTo>
                  <a:pt x="2454" y="522"/>
                </a:lnTo>
                <a:lnTo>
                  <a:pt x="2448" y="522"/>
                </a:lnTo>
                <a:lnTo>
                  <a:pt x="2454" y="522"/>
                </a:lnTo>
                <a:lnTo>
                  <a:pt x="2448" y="522"/>
                </a:lnTo>
                <a:lnTo>
                  <a:pt x="2442" y="522"/>
                </a:lnTo>
                <a:lnTo>
                  <a:pt x="2448" y="522"/>
                </a:lnTo>
                <a:lnTo>
                  <a:pt x="2448" y="516"/>
                </a:lnTo>
                <a:lnTo>
                  <a:pt x="2442" y="516"/>
                </a:lnTo>
                <a:lnTo>
                  <a:pt x="2448" y="516"/>
                </a:lnTo>
                <a:lnTo>
                  <a:pt x="2454" y="516"/>
                </a:lnTo>
                <a:lnTo>
                  <a:pt x="2460" y="516"/>
                </a:lnTo>
                <a:lnTo>
                  <a:pt x="2466" y="516"/>
                </a:lnTo>
                <a:lnTo>
                  <a:pt x="2466" y="522"/>
                </a:lnTo>
                <a:lnTo>
                  <a:pt x="2472" y="522"/>
                </a:lnTo>
                <a:lnTo>
                  <a:pt x="2466" y="522"/>
                </a:lnTo>
                <a:lnTo>
                  <a:pt x="2466" y="528"/>
                </a:lnTo>
                <a:lnTo>
                  <a:pt x="2472" y="528"/>
                </a:lnTo>
                <a:lnTo>
                  <a:pt x="2472" y="534"/>
                </a:lnTo>
                <a:lnTo>
                  <a:pt x="2472" y="528"/>
                </a:lnTo>
                <a:lnTo>
                  <a:pt x="2472" y="534"/>
                </a:lnTo>
                <a:lnTo>
                  <a:pt x="2478" y="534"/>
                </a:lnTo>
                <a:lnTo>
                  <a:pt x="2478" y="540"/>
                </a:lnTo>
                <a:lnTo>
                  <a:pt x="2478" y="534"/>
                </a:lnTo>
                <a:lnTo>
                  <a:pt x="2478" y="540"/>
                </a:lnTo>
                <a:lnTo>
                  <a:pt x="2478" y="534"/>
                </a:lnTo>
                <a:lnTo>
                  <a:pt x="2484" y="534"/>
                </a:lnTo>
                <a:lnTo>
                  <a:pt x="2478" y="534"/>
                </a:lnTo>
                <a:lnTo>
                  <a:pt x="2484" y="534"/>
                </a:lnTo>
                <a:lnTo>
                  <a:pt x="2484" y="528"/>
                </a:lnTo>
                <a:lnTo>
                  <a:pt x="2490" y="528"/>
                </a:lnTo>
                <a:lnTo>
                  <a:pt x="2496" y="528"/>
                </a:lnTo>
                <a:lnTo>
                  <a:pt x="2490" y="528"/>
                </a:lnTo>
                <a:lnTo>
                  <a:pt x="2496" y="528"/>
                </a:lnTo>
                <a:lnTo>
                  <a:pt x="2490" y="528"/>
                </a:lnTo>
                <a:lnTo>
                  <a:pt x="2496" y="528"/>
                </a:lnTo>
                <a:lnTo>
                  <a:pt x="2490" y="528"/>
                </a:lnTo>
                <a:lnTo>
                  <a:pt x="2490" y="522"/>
                </a:lnTo>
                <a:lnTo>
                  <a:pt x="2496" y="522"/>
                </a:lnTo>
                <a:lnTo>
                  <a:pt x="2502" y="522"/>
                </a:lnTo>
                <a:lnTo>
                  <a:pt x="2502" y="528"/>
                </a:lnTo>
                <a:lnTo>
                  <a:pt x="2508" y="528"/>
                </a:lnTo>
                <a:lnTo>
                  <a:pt x="2514" y="528"/>
                </a:lnTo>
                <a:lnTo>
                  <a:pt x="2520" y="528"/>
                </a:lnTo>
                <a:lnTo>
                  <a:pt x="2520" y="534"/>
                </a:lnTo>
                <a:lnTo>
                  <a:pt x="2520" y="528"/>
                </a:lnTo>
                <a:lnTo>
                  <a:pt x="2520" y="534"/>
                </a:lnTo>
                <a:lnTo>
                  <a:pt x="2526" y="534"/>
                </a:lnTo>
                <a:lnTo>
                  <a:pt x="2532" y="534"/>
                </a:lnTo>
                <a:lnTo>
                  <a:pt x="2538" y="534"/>
                </a:lnTo>
                <a:lnTo>
                  <a:pt x="2538" y="540"/>
                </a:lnTo>
                <a:lnTo>
                  <a:pt x="2544" y="540"/>
                </a:lnTo>
                <a:lnTo>
                  <a:pt x="2550" y="540"/>
                </a:lnTo>
                <a:lnTo>
                  <a:pt x="2556" y="540"/>
                </a:lnTo>
                <a:lnTo>
                  <a:pt x="2556" y="546"/>
                </a:lnTo>
                <a:lnTo>
                  <a:pt x="2562" y="546"/>
                </a:lnTo>
                <a:lnTo>
                  <a:pt x="2562" y="552"/>
                </a:lnTo>
                <a:lnTo>
                  <a:pt x="2568" y="558"/>
                </a:lnTo>
                <a:lnTo>
                  <a:pt x="2568" y="552"/>
                </a:lnTo>
                <a:lnTo>
                  <a:pt x="2568" y="558"/>
                </a:lnTo>
                <a:lnTo>
                  <a:pt x="2574" y="558"/>
                </a:lnTo>
                <a:lnTo>
                  <a:pt x="2580" y="558"/>
                </a:lnTo>
                <a:lnTo>
                  <a:pt x="2580" y="564"/>
                </a:lnTo>
                <a:lnTo>
                  <a:pt x="2574" y="564"/>
                </a:lnTo>
                <a:lnTo>
                  <a:pt x="2568" y="564"/>
                </a:lnTo>
                <a:lnTo>
                  <a:pt x="2574" y="564"/>
                </a:lnTo>
                <a:lnTo>
                  <a:pt x="2574" y="570"/>
                </a:lnTo>
                <a:lnTo>
                  <a:pt x="2574" y="576"/>
                </a:lnTo>
                <a:lnTo>
                  <a:pt x="2574" y="570"/>
                </a:lnTo>
                <a:lnTo>
                  <a:pt x="2574" y="576"/>
                </a:lnTo>
                <a:lnTo>
                  <a:pt x="2580" y="576"/>
                </a:lnTo>
                <a:lnTo>
                  <a:pt x="2580" y="582"/>
                </a:lnTo>
                <a:lnTo>
                  <a:pt x="2586" y="582"/>
                </a:lnTo>
                <a:lnTo>
                  <a:pt x="2580" y="582"/>
                </a:lnTo>
                <a:lnTo>
                  <a:pt x="2586" y="582"/>
                </a:lnTo>
                <a:lnTo>
                  <a:pt x="2592" y="582"/>
                </a:lnTo>
                <a:lnTo>
                  <a:pt x="2586" y="582"/>
                </a:lnTo>
                <a:lnTo>
                  <a:pt x="2592" y="582"/>
                </a:lnTo>
                <a:lnTo>
                  <a:pt x="2586" y="582"/>
                </a:lnTo>
                <a:lnTo>
                  <a:pt x="2586" y="588"/>
                </a:lnTo>
                <a:lnTo>
                  <a:pt x="2592" y="588"/>
                </a:lnTo>
                <a:lnTo>
                  <a:pt x="2598" y="588"/>
                </a:lnTo>
                <a:lnTo>
                  <a:pt x="2592" y="588"/>
                </a:lnTo>
                <a:lnTo>
                  <a:pt x="2592" y="594"/>
                </a:lnTo>
                <a:lnTo>
                  <a:pt x="2598" y="594"/>
                </a:lnTo>
                <a:lnTo>
                  <a:pt x="2604" y="594"/>
                </a:lnTo>
                <a:lnTo>
                  <a:pt x="2598" y="594"/>
                </a:lnTo>
                <a:lnTo>
                  <a:pt x="2592" y="594"/>
                </a:lnTo>
                <a:lnTo>
                  <a:pt x="2598" y="594"/>
                </a:lnTo>
                <a:lnTo>
                  <a:pt x="2592" y="594"/>
                </a:lnTo>
                <a:lnTo>
                  <a:pt x="2598" y="594"/>
                </a:lnTo>
                <a:lnTo>
                  <a:pt x="2592" y="594"/>
                </a:lnTo>
                <a:lnTo>
                  <a:pt x="2598" y="594"/>
                </a:lnTo>
                <a:lnTo>
                  <a:pt x="2592" y="594"/>
                </a:lnTo>
                <a:lnTo>
                  <a:pt x="2586" y="594"/>
                </a:lnTo>
                <a:lnTo>
                  <a:pt x="2580" y="594"/>
                </a:lnTo>
                <a:lnTo>
                  <a:pt x="2580" y="588"/>
                </a:lnTo>
                <a:lnTo>
                  <a:pt x="2580" y="594"/>
                </a:lnTo>
                <a:lnTo>
                  <a:pt x="2580" y="588"/>
                </a:lnTo>
                <a:lnTo>
                  <a:pt x="2580" y="594"/>
                </a:lnTo>
                <a:lnTo>
                  <a:pt x="2574" y="594"/>
                </a:lnTo>
                <a:lnTo>
                  <a:pt x="2574" y="588"/>
                </a:lnTo>
                <a:lnTo>
                  <a:pt x="2568" y="588"/>
                </a:lnTo>
                <a:lnTo>
                  <a:pt x="2568" y="582"/>
                </a:lnTo>
                <a:lnTo>
                  <a:pt x="2574" y="582"/>
                </a:lnTo>
                <a:lnTo>
                  <a:pt x="2568" y="582"/>
                </a:lnTo>
                <a:lnTo>
                  <a:pt x="2568" y="576"/>
                </a:lnTo>
                <a:lnTo>
                  <a:pt x="2562" y="576"/>
                </a:lnTo>
                <a:lnTo>
                  <a:pt x="2568" y="576"/>
                </a:lnTo>
                <a:lnTo>
                  <a:pt x="2562" y="576"/>
                </a:lnTo>
                <a:lnTo>
                  <a:pt x="2568" y="576"/>
                </a:lnTo>
                <a:lnTo>
                  <a:pt x="2562" y="576"/>
                </a:lnTo>
                <a:lnTo>
                  <a:pt x="2568" y="576"/>
                </a:lnTo>
                <a:lnTo>
                  <a:pt x="2562" y="576"/>
                </a:lnTo>
                <a:lnTo>
                  <a:pt x="2556" y="576"/>
                </a:lnTo>
                <a:lnTo>
                  <a:pt x="2556" y="570"/>
                </a:lnTo>
                <a:lnTo>
                  <a:pt x="2556" y="576"/>
                </a:lnTo>
                <a:lnTo>
                  <a:pt x="2556" y="570"/>
                </a:lnTo>
                <a:lnTo>
                  <a:pt x="2556" y="576"/>
                </a:lnTo>
                <a:lnTo>
                  <a:pt x="2556" y="570"/>
                </a:lnTo>
                <a:lnTo>
                  <a:pt x="2556" y="576"/>
                </a:lnTo>
                <a:lnTo>
                  <a:pt x="2556" y="570"/>
                </a:lnTo>
                <a:lnTo>
                  <a:pt x="2556" y="576"/>
                </a:lnTo>
                <a:lnTo>
                  <a:pt x="2556" y="570"/>
                </a:lnTo>
                <a:lnTo>
                  <a:pt x="2550" y="570"/>
                </a:lnTo>
                <a:lnTo>
                  <a:pt x="2544" y="570"/>
                </a:lnTo>
                <a:lnTo>
                  <a:pt x="2544" y="576"/>
                </a:lnTo>
                <a:lnTo>
                  <a:pt x="2538" y="576"/>
                </a:lnTo>
                <a:lnTo>
                  <a:pt x="2538" y="570"/>
                </a:lnTo>
                <a:lnTo>
                  <a:pt x="2538" y="576"/>
                </a:lnTo>
                <a:lnTo>
                  <a:pt x="2544" y="576"/>
                </a:lnTo>
                <a:lnTo>
                  <a:pt x="2538" y="576"/>
                </a:lnTo>
                <a:lnTo>
                  <a:pt x="2532" y="576"/>
                </a:lnTo>
                <a:lnTo>
                  <a:pt x="2538" y="576"/>
                </a:lnTo>
                <a:lnTo>
                  <a:pt x="2538" y="582"/>
                </a:lnTo>
                <a:lnTo>
                  <a:pt x="2544" y="582"/>
                </a:lnTo>
                <a:lnTo>
                  <a:pt x="2538" y="582"/>
                </a:lnTo>
                <a:lnTo>
                  <a:pt x="2538" y="588"/>
                </a:lnTo>
                <a:lnTo>
                  <a:pt x="2538" y="582"/>
                </a:lnTo>
                <a:lnTo>
                  <a:pt x="2532" y="582"/>
                </a:lnTo>
                <a:lnTo>
                  <a:pt x="2526" y="582"/>
                </a:lnTo>
                <a:close/>
                <a:moveTo>
                  <a:pt x="2352" y="516"/>
                </a:moveTo>
                <a:lnTo>
                  <a:pt x="2352" y="510"/>
                </a:lnTo>
                <a:lnTo>
                  <a:pt x="2352" y="504"/>
                </a:lnTo>
                <a:lnTo>
                  <a:pt x="2358" y="504"/>
                </a:lnTo>
                <a:lnTo>
                  <a:pt x="2364" y="504"/>
                </a:lnTo>
                <a:lnTo>
                  <a:pt x="2358" y="504"/>
                </a:lnTo>
                <a:lnTo>
                  <a:pt x="2364" y="504"/>
                </a:lnTo>
                <a:lnTo>
                  <a:pt x="2364" y="498"/>
                </a:lnTo>
                <a:lnTo>
                  <a:pt x="2370" y="498"/>
                </a:lnTo>
                <a:lnTo>
                  <a:pt x="2364" y="498"/>
                </a:lnTo>
                <a:lnTo>
                  <a:pt x="2364" y="504"/>
                </a:lnTo>
                <a:lnTo>
                  <a:pt x="2370" y="504"/>
                </a:lnTo>
                <a:lnTo>
                  <a:pt x="2376" y="504"/>
                </a:lnTo>
                <a:lnTo>
                  <a:pt x="2382" y="504"/>
                </a:lnTo>
                <a:lnTo>
                  <a:pt x="2376" y="504"/>
                </a:lnTo>
                <a:lnTo>
                  <a:pt x="2382" y="504"/>
                </a:lnTo>
                <a:lnTo>
                  <a:pt x="2388" y="504"/>
                </a:lnTo>
                <a:lnTo>
                  <a:pt x="2388" y="498"/>
                </a:lnTo>
                <a:lnTo>
                  <a:pt x="2394" y="498"/>
                </a:lnTo>
                <a:lnTo>
                  <a:pt x="2394" y="504"/>
                </a:lnTo>
                <a:lnTo>
                  <a:pt x="2394" y="498"/>
                </a:lnTo>
                <a:lnTo>
                  <a:pt x="2400" y="498"/>
                </a:lnTo>
                <a:lnTo>
                  <a:pt x="2394" y="498"/>
                </a:lnTo>
                <a:lnTo>
                  <a:pt x="2394" y="504"/>
                </a:lnTo>
                <a:lnTo>
                  <a:pt x="2388" y="504"/>
                </a:lnTo>
                <a:lnTo>
                  <a:pt x="2394" y="504"/>
                </a:lnTo>
                <a:lnTo>
                  <a:pt x="2388" y="504"/>
                </a:lnTo>
                <a:lnTo>
                  <a:pt x="2388" y="510"/>
                </a:lnTo>
                <a:lnTo>
                  <a:pt x="2382" y="510"/>
                </a:lnTo>
                <a:lnTo>
                  <a:pt x="2382" y="504"/>
                </a:lnTo>
                <a:lnTo>
                  <a:pt x="2376" y="504"/>
                </a:lnTo>
                <a:lnTo>
                  <a:pt x="2370" y="504"/>
                </a:lnTo>
                <a:lnTo>
                  <a:pt x="2370" y="510"/>
                </a:lnTo>
                <a:lnTo>
                  <a:pt x="2370" y="504"/>
                </a:lnTo>
                <a:lnTo>
                  <a:pt x="2364" y="504"/>
                </a:lnTo>
                <a:lnTo>
                  <a:pt x="2364" y="510"/>
                </a:lnTo>
                <a:lnTo>
                  <a:pt x="2364" y="504"/>
                </a:lnTo>
                <a:lnTo>
                  <a:pt x="2364" y="510"/>
                </a:lnTo>
                <a:lnTo>
                  <a:pt x="2364" y="504"/>
                </a:lnTo>
                <a:lnTo>
                  <a:pt x="2364" y="510"/>
                </a:lnTo>
                <a:lnTo>
                  <a:pt x="2364" y="504"/>
                </a:lnTo>
                <a:lnTo>
                  <a:pt x="2364" y="510"/>
                </a:lnTo>
                <a:lnTo>
                  <a:pt x="2364" y="504"/>
                </a:lnTo>
                <a:lnTo>
                  <a:pt x="2364" y="510"/>
                </a:lnTo>
                <a:lnTo>
                  <a:pt x="2364" y="504"/>
                </a:lnTo>
                <a:lnTo>
                  <a:pt x="2358" y="504"/>
                </a:lnTo>
                <a:lnTo>
                  <a:pt x="2358" y="510"/>
                </a:lnTo>
                <a:lnTo>
                  <a:pt x="2358" y="516"/>
                </a:lnTo>
                <a:lnTo>
                  <a:pt x="2358" y="522"/>
                </a:lnTo>
                <a:lnTo>
                  <a:pt x="2364" y="522"/>
                </a:lnTo>
                <a:lnTo>
                  <a:pt x="2364" y="516"/>
                </a:lnTo>
                <a:lnTo>
                  <a:pt x="2370" y="516"/>
                </a:lnTo>
                <a:lnTo>
                  <a:pt x="2376" y="516"/>
                </a:lnTo>
                <a:lnTo>
                  <a:pt x="2382" y="516"/>
                </a:lnTo>
                <a:lnTo>
                  <a:pt x="2376" y="516"/>
                </a:lnTo>
                <a:lnTo>
                  <a:pt x="2382" y="516"/>
                </a:lnTo>
                <a:lnTo>
                  <a:pt x="2376" y="516"/>
                </a:lnTo>
                <a:lnTo>
                  <a:pt x="2376" y="522"/>
                </a:lnTo>
                <a:lnTo>
                  <a:pt x="2370" y="522"/>
                </a:lnTo>
                <a:lnTo>
                  <a:pt x="2370" y="528"/>
                </a:lnTo>
                <a:lnTo>
                  <a:pt x="2364" y="528"/>
                </a:lnTo>
                <a:lnTo>
                  <a:pt x="2370" y="528"/>
                </a:lnTo>
                <a:lnTo>
                  <a:pt x="2364" y="528"/>
                </a:lnTo>
                <a:lnTo>
                  <a:pt x="2370" y="528"/>
                </a:lnTo>
                <a:lnTo>
                  <a:pt x="2370" y="522"/>
                </a:lnTo>
                <a:lnTo>
                  <a:pt x="2364" y="522"/>
                </a:lnTo>
                <a:lnTo>
                  <a:pt x="2364" y="528"/>
                </a:lnTo>
                <a:lnTo>
                  <a:pt x="2370" y="528"/>
                </a:lnTo>
                <a:lnTo>
                  <a:pt x="2370" y="534"/>
                </a:lnTo>
                <a:lnTo>
                  <a:pt x="2376" y="534"/>
                </a:lnTo>
                <a:lnTo>
                  <a:pt x="2376" y="540"/>
                </a:lnTo>
                <a:lnTo>
                  <a:pt x="2370" y="540"/>
                </a:lnTo>
                <a:lnTo>
                  <a:pt x="2376" y="540"/>
                </a:lnTo>
                <a:lnTo>
                  <a:pt x="2376" y="546"/>
                </a:lnTo>
                <a:lnTo>
                  <a:pt x="2376" y="540"/>
                </a:lnTo>
                <a:lnTo>
                  <a:pt x="2376" y="546"/>
                </a:lnTo>
                <a:lnTo>
                  <a:pt x="2370" y="546"/>
                </a:lnTo>
                <a:lnTo>
                  <a:pt x="2370" y="552"/>
                </a:lnTo>
                <a:lnTo>
                  <a:pt x="2370" y="546"/>
                </a:lnTo>
                <a:lnTo>
                  <a:pt x="2370" y="540"/>
                </a:lnTo>
                <a:lnTo>
                  <a:pt x="2364" y="540"/>
                </a:lnTo>
                <a:lnTo>
                  <a:pt x="2364" y="534"/>
                </a:lnTo>
                <a:lnTo>
                  <a:pt x="2358" y="534"/>
                </a:lnTo>
                <a:lnTo>
                  <a:pt x="2358" y="540"/>
                </a:lnTo>
                <a:lnTo>
                  <a:pt x="2358" y="546"/>
                </a:lnTo>
                <a:lnTo>
                  <a:pt x="2358" y="552"/>
                </a:lnTo>
                <a:lnTo>
                  <a:pt x="2358" y="558"/>
                </a:lnTo>
                <a:lnTo>
                  <a:pt x="2358" y="552"/>
                </a:lnTo>
                <a:lnTo>
                  <a:pt x="2358" y="558"/>
                </a:lnTo>
                <a:lnTo>
                  <a:pt x="2358" y="552"/>
                </a:lnTo>
                <a:lnTo>
                  <a:pt x="2352" y="552"/>
                </a:lnTo>
                <a:lnTo>
                  <a:pt x="2352" y="558"/>
                </a:lnTo>
                <a:lnTo>
                  <a:pt x="2352" y="552"/>
                </a:lnTo>
                <a:lnTo>
                  <a:pt x="2352" y="558"/>
                </a:lnTo>
                <a:lnTo>
                  <a:pt x="2352" y="552"/>
                </a:lnTo>
                <a:lnTo>
                  <a:pt x="2352" y="546"/>
                </a:lnTo>
                <a:lnTo>
                  <a:pt x="2352" y="540"/>
                </a:lnTo>
                <a:lnTo>
                  <a:pt x="2346" y="540"/>
                </a:lnTo>
                <a:lnTo>
                  <a:pt x="2346" y="534"/>
                </a:lnTo>
                <a:lnTo>
                  <a:pt x="2346" y="528"/>
                </a:lnTo>
                <a:lnTo>
                  <a:pt x="2352" y="528"/>
                </a:lnTo>
                <a:lnTo>
                  <a:pt x="2346" y="528"/>
                </a:lnTo>
                <a:lnTo>
                  <a:pt x="2352" y="528"/>
                </a:lnTo>
                <a:lnTo>
                  <a:pt x="2352" y="522"/>
                </a:lnTo>
                <a:lnTo>
                  <a:pt x="2352" y="528"/>
                </a:lnTo>
                <a:lnTo>
                  <a:pt x="2352" y="522"/>
                </a:lnTo>
                <a:lnTo>
                  <a:pt x="2352" y="516"/>
                </a:lnTo>
                <a:close/>
                <a:moveTo>
                  <a:pt x="2250" y="558"/>
                </a:moveTo>
                <a:lnTo>
                  <a:pt x="2256" y="558"/>
                </a:lnTo>
                <a:lnTo>
                  <a:pt x="2262" y="558"/>
                </a:lnTo>
                <a:lnTo>
                  <a:pt x="2262" y="564"/>
                </a:lnTo>
                <a:lnTo>
                  <a:pt x="2262" y="558"/>
                </a:lnTo>
                <a:lnTo>
                  <a:pt x="2262" y="564"/>
                </a:lnTo>
                <a:lnTo>
                  <a:pt x="2268" y="564"/>
                </a:lnTo>
                <a:lnTo>
                  <a:pt x="2262" y="564"/>
                </a:lnTo>
                <a:lnTo>
                  <a:pt x="2268" y="564"/>
                </a:lnTo>
                <a:lnTo>
                  <a:pt x="2274" y="564"/>
                </a:lnTo>
                <a:lnTo>
                  <a:pt x="2280" y="564"/>
                </a:lnTo>
                <a:lnTo>
                  <a:pt x="2286" y="564"/>
                </a:lnTo>
                <a:lnTo>
                  <a:pt x="2292" y="564"/>
                </a:lnTo>
                <a:lnTo>
                  <a:pt x="2298" y="564"/>
                </a:lnTo>
                <a:lnTo>
                  <a:pt x="2298" y="570"/>
                </a:lnTo>
                <a:lnTo>
                  <a:pt x="2304" y="570"/>
                </a:lnTo>
                <a:lnTo>
                  <a:pt x="2310" y="570"/>
                </a:lnTo>
                <a:lnTo>
                  <a:pt x="2310" y="576"/>
                </a:lnTo>
                <a:lnTo>
                  <a:pt x="2310" y="582"/>
                </a:lnTo>
                <a:lnTo>
                  <a:pt x="2304" y="582"/>
                </a:lnTo>
                <a:lnTo>
                  <a:pt x="2304" y="576"/>
                </a:lnTo>
                <a:lnTo>
                  <a:pt x="2304" y="582"/>
                </a:lnTo>
                <a:lnTo>
                  <a:pt x="2304" y="576"/>
                </a:lnTo>
                <a:lnTo>
                  <a:pt x="2298" y="576"/>
                </a:lnTo>
                <a:lnTo>
                  <a:pt x="2292" y="576"/>
                </a:lnTo>
                <a:lnTo>
                  <a:pt x="2286" y="576"/>
                </a:lnTo>
                <a:lnTo>
                  <a:pt x="2280" y="576"/>
                </a:lnTo>
                <a:lnTo>
                  <a:pt x="2274" y="576"/>
                </a:lnTo>
                <a:lnTo>
                  <a:pt x="2274" y="570"/>
                </a:lnTo>
                <a:lnTo>
                  <a:pt x="2268" y="570"/>
                </a:lnTo>
                <a:lnTo>
                  <a:pt x="2262" y="570"/>
                </a:lnTo>
                <a:lnTo>
                  <a:pt x="2268" y="570"/>
                </a:lnTo>
                <a:lnTo>
                  <a:pt x="2262" y="570"/>
                </a:lnTo>
                <a:lnTo>
                  <a:pt x="2256" y="570"/>
                </a:lnTo>
                <a:lnTo>
                  <a:pt x="2250" y="570"/>
                </a:lnTo>
                <a:lnTo>
                  <a:pt x="2244" y="570"/>
                </a:lnTo>
                <a:lnTo>
                  <a:pt x="2250" y="570"/>
                </a:lnTo>
                <a:lnTo>
                  <a:pt x="2250" y="564"/>
                </a:lnTo>
                <a:lnTo>
                  <a:pt x="2244" y="564"/>
                </a:lnTo>
                <a:lnTo>
                  <a:pt x="2238" y="564"/>
                </a:lnTo>
                <a:lnTo>
                  <a:pt x="2244" y="564"/>
                </a:lnTo>
                <a:lnTo>
                  <a:pt x="2244" y="558"/>
                </a:lnTo>
                <a:lnTo>
                  <a:pt x="2250" y="558"/>
                </a:lnTo>
                <a:close/>
                <a:moveTo>
                  <a:pt x="2412" y="504"/>
                </a:moveTo>
                <a:lnTo>
                  <a:pt x="2412" y="498"/>
                </a:lnTo>
                <a:lnTo>
                  <a:pt x="2418" y="498"/>
                </a:lnTo>
                <a:lnTo>
                  <a:pt x="2418" y="492"/>
                </a:lnTo>
                <a:lnTo>
                  <a:pt x="2418" y="498"/>
                </a:lnTo>
                <a:lnTo>
                  <a:pt x="2418" y="504"/>
                </a:lnTo>
                <a:lnTo>
                  <a:pt x="2418" y="498"/>
                </a:lnTo>
                <a:lnTo>
                  <a:pt x="2424" y="498"/>
                </a:lnTo>
                <a:lnTo>
                  <a:pt x="2424" y="504"/>
                </a:lnTo>
                <a:lnTo>
                  <a:pt x="2418" y="504"/>
                </a:lnTo>
                <a:lnTo>
                  <a:pt x="2424" y="504"/>
                </a:lnTo>
                <a:lnTo>
                  <a:pt x="2424" y="510"/>
                </a:lnTo>
                <a:lnTo>
                  <a:pt x="2418" y="510"/>
                </a:lnTo>
                <a:lnTo>
                  <a:pt x="2418" y="504"/>
                </a:lnTo>
                <a:lnTo>
                  <a:pt x="2418" y="510"/>
                </a:lnTo>
                <a:lnTo>
                  <a:pt x="2418" y="516"/>
                </a:lnTo>
                <a:lnTo>
                  <a:pt x="2424" y="516"/>
                </a:lnTo>
                <a:lnTo>
                  <a:pt x="2418" y="516"/>
                </a:lnTo>
                <a:lnTo>
                  <a:pt x="2424" y="516"/>
                </a:lnTo>
                <a:lnTo>
                  <a:pt x="2418" y="516"/>
                </a:lnTo>
                <a:lnTo>
                  <a:pt x="2424" y="516"/>
                </a:lnTo>
                <a:lnTo>
                  <a:pt x="2418" y="516"/>
                </a:lnTo>
                <a:lnTo>
                  <a:pt x="2424" y="516"/>
                </a:lnTo>
                <a:lnTo>
                  <a:pt x="2418" y="516"/>
                </a:lnTo>
                <a:lnTo>
                  <a:pt x="2418" y="510"/>
                </a:lnTo>
                <a:lnTo>
                  <a:pt x="2418" y="504"/>
                </a:lnTo>
                <a:lnTo>
                  <a:pt x="2412" y="504"/>
                </a:lnTo>
                <a:close/>
                <a:moveTo>
                  <a:pt x="2418" y="534"/>
                </a:moveTo>
                <a:lnTo>
                  <a:pt x="2424" y="534"/>
                </a:lnTo>
                <a:lnTo>
                  <a:pt x="2430" y="534"/>
                </a:lnTo>
                <a:lnTo>
                  <a:pt x="2436" y="534"/>
                </a:lnTo>
                <a:lnTo>
                  <a:pt x="2442" y="534"/>
                </a:lnTo>
                <a:lnTo>
                  <a:pt x="2442" y="540"/>
                </a:lnTo>
                <a:lnTo>
                  <a:pt x="2436" y="540"/>
                </a:lnTo>
                <a:lnTo>
                  <a:pt x="2436" y="534"/>
                </a:lnTo>
                <a:lnTo>
                  <a:pt x="2436" y="540"/>
                </a:lnTo>
                <a:lnTo>
                  <a:pt x="2430" y="534"/>
                </a:lnTo>
                <a:lnTo>
                  <a:pt x="2430" y="540"/>
                </a:lnTo>
                <a:lnTo>
                  <a:pt x="2424" y="540"/>
                </a:lnTo>
                <a:lnTo>
                  <a:pt x="2424" y="534"/>
                </a:lnTo>
                <a:lnTo>
                  <a:pt x="2424" y="540"/>
                </a:lnTo>
                <a:lnTo>
                  <a:pt x="2424" y="534"/>
                </a:lnTo>
                <a:lnTo>
                  <a:pt x="2418" y="534"/>
                </a:lnTo>
                <a:lnTo>
                  <a:pt x="2418" y="540"/>
                </a:lnTo>
                <a:lnTo>
                  <a:pt x="2418" y="534"/>
                </a:lnTo>
                <a:close/>
                <a:moveTo>
                  <a:pt x="2328" y="582"/>
                </a:moveTo>
                <a:lnTo>
                  <a:pt x="2328" y="576"/>
                </a:lnTo>
                <a:lnTo>
                  <a:pt x="2334" y="576"/>
                </a:lnTo>
                <a:lnTo>
                  <a:pt x="2334" y="582"/>
                </a:lnTo>
                <a:lnTo>
                  <a:pt x="2340" y="582"/>
                </a:lnTo>
                <a:lnTo>
                  <a:pt x="2340" y="576"/>
                </a:lnTo>
                <a:lnTo>
                  <a:pt x="2340" y="582"/>
                </a:lnTo>
                <a:lnTo>
                  <a:pt x="2340" y="576"/>
                </a:lnTo>
                <a:lnTo>
                  <a:pt x="2346" y="576"/>
                </a:lnTo>
                <a:lnTo>
                  <a:pt x="2346" y="582"/>
                </a:lnTo>
                <a:lnTo>
                  <a:pt x="2346" y="576"/>
                </a:lnTo>
                <a:lnTo>
                  <a:pt x="2346" y="582"/>
                </a:lnTo>
                <a:lnTo>
                  <a:pt x="2352" y="582"/>
                </a:lnTo>
                <a:lnTo>
                  <a:pt x="2346" y="582"/>
                </a:lnTo>
                <a:lnTo>
                  <a:pt x="2340" y="582"/>
                </a:lnTo>
                <a:lnTo>
                  <a:pt x="2334" y="582"/>
                </a:lnTo>
                <a:lnTo>
                  <a:pt x="2328" y="582"/>
                </a:lnTo>
                <a:close/>
                <a:moveTo>
                  <a:pt x="2388" y="582"/>
                </a:moveTo>
                <a:lnTo>
                  <a:pt x="2394" y="582"/>
                </a:lnTo>
                <a:lnTo>
                  <a:pt x="2400" y="582"/>
                </a:lnTo>
                <a:lnTo>
                  <a:pt x="2394" y="582"/>
                </a:lnTo>
                <a:lnTo>
                  <a:pt x="2400" y="582"/>
                </a:lnTo>
                <a:lnTo>
                  <a:pt x="2394" y="582"/>
                </a:lnTo>
                <a:lnTo>
                  <a:pt x="2400" y="582"/>
                </a:lnTo>
                <a:lnTo>
                  <a:pt x="2400" y="576"/>
                </a:lnTo>
                <a:lnTo>
                  <a:pt x="2400" y="582"/>
                </a:lnTo>
                <a:lnTo>
                  <a:pt x="2400" y="576"/>
                </a:lnTo>
                <a:lnTo>
                  <a:pt x="2406" y="576"/>
                </a:lnTo>
                <a:lnTo>
                  <a:pt x="2412" y="576"/>
                </a:lnTo>
                <a:lnTo>
                  <a:pt x="2412" y="582"/>
                </a:lnTo>
                <a:lnTo>
                  <a:pt x="2406" y="582"/>
                </a:lnTo>
                <a:lnTo>
                  <a:pt x="2400" y="582"/>
                </a:lnTo>
                <a:lnTo>
                  <a:pt x="2400" y="588"/>
                </a:lnTo>
                <a:lnTo>
                  <a:pt x="2394" y="588"/>
                </a:lnTo>
                <a:lnTo>
                  <a:pt x="2394" y="594"/>
                </a:lnTo>
                <a:lnTo>
                  <a:pt x="2388" y="594"/>
                </a:lnTo>
                <a:lnTo>
                  <a:pt x="2382" y="594"/>
                </a:lnTo>
                <a:lnTo>
                  <a:pt x="2388" y="594"/>
                </a:lnTo>
                <a:lnTo>
                  <a:pt x="2388" y="588"/>
                </a:lnTo>
                <a:lnTo>
                  <a:pt x="2382" y="588"/>
                </a:lnTo>
                <a:lnTo>
                  <a:pt x="2382" y="594"/>
                </a:lnTo>
                <a:lnTo>
                  <a:pt x="2382" y="588"/>
                </a:lnTo>
                <a:lnTo>
                  <a:pt x="2388" y="588"/>
                </a:lnTo>
                <a:lnTo>
                  <a:pt x="2388" y="582"/>
                </a:lnTo>
                <a:close/>
                <a:moveTo>
                  <a:pt x="2352" y="582"/>
                </a:moveTo>
                <a:lnTo>
                  <a:pt x="2352" y="576"/>
                </a:lnTo>
                <a:lnTo>
                  <a:pt x="2358" y="576"/>
                </a:lnTo>
                <a:lnTo>
                  <a:pt x="2364" y="576"/>
                </a:lnTo>
                <a:lnTo>
                  <a:pt x="2364" y="582"/>
                </a:lnTo>
                <a:lnTo>
                  <a:pt x="2370" y="582"/>
                </a:lnTo>
                <a:lnTo>
                  <a:pt x="2370" y="576"/>
                </a:lnTo>
                <a:lnTo>
                  <a:pt x="2370" y="582"/>
                </a:lnTo>
                <a:lnTo>
                  <a:pt x="2376" y="582"/>
                </a:lnTo>
                <a:lnTo>
                  <a:pt x="2376" y="576"/>
                </a:lnTo>
                <a:lnTo>
                  <a:pt x="2382" y="576"/>
                </a:lnTo>
                <a:lnTo>
                  <a:pt x="2376" y="576"/>
                </a:lnTo>
                <a:lnTo>
                  <a:pt x="2382" y="576"/>
                </a:lnTo>
                <a:lnTo>
                  <a:pt x="2376" y="576"/>
                </a:lnTo>
                <a:lnTo>
                  <a:pt x="2376" y="582"/>
                </a:lnTo>
                <a:lnTo>
                  <a:pt x="2370" y="582"/>
                </a:lnTo>
                <a:lnTo>
                  <a:pt x="2364" y="582"/>
                </a:lnTo>
                <a:lnTo>
                  <a:pt x="2358" y="582"/>
                </a:lnTo>
                <a:lnTo>
                  <a:pt x="2352" y="582"/>
                </a:lnTo>
                <a:close/>
                <a:moveTo>
                  <a:pt x="2496" y="576"/>
                </a:moveTo>
                <a:lnTo>
                  <a:pt x="2496" y="570"/>
                </a:lnTo>
                <a:lnTo>
                  <a:pt x="2502" y="570"/>
                </a:lnTo>
                <a:lnTo>
                  <a:pt x="2508" y="570"/>
                </a:lnTo>
                <a:lnTo>
                  <a:pt x="2508" y="576"/>
                </a:lnTo>
                <a:lnTo>
                  <a:pt x="2502" y="576"/>
                </a:lnTo>
                <a:lnTo>
                  <a:pt x="2496" y="576"/>
                </a:lnTo>
                <a:close/>
                <a:moveTo>
                  <a:pt x="2238" y="528"/>
                </a:moveTo>
                <a:lnTo>
                  <a:pt x="2238" y="522"/>
                </a:lnTo>
                <a:lnTo>
                  <a:pt x="2244" y="522"/>
                </a:lnTo>
                <a:lnTo>
                  <a:pt x="2238" y="522"/>
                </a:lnTo>
                <a:lnTo>
                  <a:pt x="2244" y="522"/>
                </a:lnTo>
                <a:lnTo>
                  <a:pt x="2244" y="528"/>
                </a:lnTo>
                <a:lnTo>
                  <a:pt x="2250" y="528"/>
                </a:lnTo>
                <a:lnTo>
                  <a:pt x="2250" y="534"/>
                </a:lnTo>
                <a:lnTo>
                  <a:pt x="2244" y="534"/>
                </a:lnTo>
                <a:lnTo>
                  <a:pt x="2244" y="528"/>
                </a:lnTo>
                <a:lnTo>
                  <a:pt x="2238" y="528"/>
                </a:lnTo>
                <a:close/>
                <a:moveTo>
                  <a:pt x="2346" y="588"/>
                </a:moveTo>
                <a:lnTo>
                  <a:pt x="2352" y="588"/>
                </a:lnTo>
                <a:lnTo>
                  <a:pt x="2352" y="582"/>
                </a:lnTo>
                <a:lnTo>
                  <a:pt x="2358" y="582"/>
                </a:lnTo>
                <a:lnTo>
                  <a:pt x="2358" y="588"/>
                </a:lnTo>
                <a:lnTo>
                  <a:pt x="2364" y="588"/>
                </a:lnTo>
                <a:lnTo>
                  <a:pt x="2364" y="594"/>
                </a:lnTo>
                <a:lnTo>
                  <a:pt x="2358" y="594"/>
                </a:lnTo>
                <a:lnTo>
                  <a:pt x="2358" y="588"/>
                </a:lnTo>
                <a:lnTo>
                  <a:pt x="2352" y="588"/>
                </a:lnTo>
                <a:lnTo>
                  <a:pt x="2346" y="588"/>
                </a:lnTo>
                <a:close/>
                <a:moveTo>
                  <a:pt x="2406" y="534"/>
                </a:moveTo>
                <a:lnTo>
                  <a:pt x="2412" y="534"/>
                </a:lnTo>
                <a:lnTo>
                  <a:pt x="2412" y="540"/>
                </a:lnTo>
                <a:lnTo>
                  <a:pt x="2406" y="540"/>
                </a:lnTo>
                <a:lnTo>
                  <a:pt x="2406" y="534"/>
                </a:lnTo>
                <a:close/>
                <a:moveTo>
                  <a:pt x="2310" y="576"/>
                </a:moveTo>
                <a:lnTo>
                  <a:pt x="2316" y="576"/>
                </a:lnTo>
                <a:lnTo>
                  <a:pt x="2322" y="576"/>
                </a:lnTo>
                <a:lnTo>
                  <a:pt x="2322" y="582"/>
                </a:lnTo>
                <a:lnTo>
                  <a:pt x="2316" y="582"/>
                </a:lnTo>
                <a:lnTo>
                  <a:pt x="2316" y="576"/>
                </a:lnTo>
                <a:lnTo>
                  <a:pt x="2310" y="576"/>
                </a:lnTo>
                <a:close/>
                <a:moveTo>
                  <a:pt x="2322" y="576"/>
                </a:moveTo>
                <a:lnTo>
                  <a:pt x="2328" y="576"/>
                </a:lnTo>
                <a:lnTo>
                  <a:pt x="2328" y="582"/>
                </a:lnTo>
                <a:lnTo>
                  <a:pt x="2322" y="582"/>
                </a:lnTo>
                <a:lnTo>
                  <a:pt x="2322" y="576"/>
                </a:lnTo>
                <a:close/>
                <a:moveTo>
                  <a:pt x="2298" y="564"/>
                </a:moveTo>
                <a:lnTo>
                  <a:pt x="2304" y="564"/>
                </a:lnTo>
                <a:lnTo>
                  <a:pt x="2310" y="564"/>
                </a:lnTo>
                <a:lnTo>
                  <a:pt x="2304" y="564"/>
                </a:lnTo>
                <a:lnTo>
                  <a:pt x="2310" y="564"/>
                </a:lnTo>
                <a:lnTo>
                  <a:pt x="2304" y="564"/>
                </a:lnTo>
                <a:lnTo>
                  <a:pt x="2304" y="570"/>
                </a:lnTo>
                <a:lnTo>
                  <a:pt x="2298" y="570"/>
                </a:lnTo>
                <a:lnTo>
                  <a:pt x="2298" y="564"/>
                </a:lnTo>
                <a:close/>
                <a:moveTo>
                  <a:pt x="2376" y="552"/>
                </a:moveTo>
                <a:lnTo>
                  <a:pt x="2376" y="546"/>
                </a:lnTo>
                <a:lnTo>
                  <a:pt x="2376" y="552"/>
                </a:lnTo>
                <a:lnTo>
                  <a:pt x="2376" y="546"/>
                </a:lnTo>
                <a:lnTo>
                  <a:pt x="2382" y="546"/>
                </a:lnTo>
                <a:lnTo>
                  <a:pt x="2382" y="552"/>
                </a:lnTo>
                <a:lnTo>
                  <a:pt x="2382" y="546"/>
                </a:lnTo>
                <a:lnTo>
                  <a:pt x="2382" y="552"/>
                </a:lnTo>
                <a:lnTo>
                  <a:pt x="2376" y="552"/>
                </a:lnTo>
                <a:lnTo>
                  <a:pt x="2382" y="552"/>
                </a:lnTo>
                <a:lnTo>
                  <a:pt x="2376" y="552"/>
                </a:lnTo>
                <a:lnTo>
                  <a:pt x="2382" y="552"/>
                </a:lnTo>
                <a:lnTo>
                  <a:pt x="2376" y="552"/>
                </a:lnTo>
                <a:lnTo>
                  <a:pt x="2376" y="558"/>
                </a:lnTo>
                <a:lnTo>
                  <a:pt x="2376" y="552"/>
                </a:lnTo>
                <a:close/>
                <a:moveTo>
                  <a:pt x="2256" y="528"/>
                </a:moveTo>
                <a:lnTo>
                  <a:pt x="2262" y="528"/>
                </a:lnTo>
                <a:lnTo>
                  <a:pt x="2262" y="534"/>
                </a:lnTo>
                <a:lnTo>
                  <a:pt x="2256" y="534"/>
                </a:lnTo>
                <a:lnTo>
                  <a:pt x="2256" y="528"/>
                </a:lnTo>
                <a:close/>
                <a:moveTo>
                  <a:pt x="2172" y="498"/>
                </a:moveTo>
                <a:lnTo>
                  <a:pt x="2178" y="498"/>
                </a:lnTo>
                <a:lnTo>
                  <a:pt x="2178" y="504"/>
                </a:lnTo>
                <a:lnTo>
                  <a:pt x="2172" y="504"/>
                </a:lnTo>
                <a:lnTo>
                  <a:pt x="2172" y="498"/>
                </a:lnTo>
                <a:close/>
                <a:moveTo>
                  <a:pt x="2184" y="516"/>
                </a:moveTo>
                <a:lnTo>
                  <a:pt x="2190" y="516"/>
                </a:lnTo>
                <a:lnTo>
                  <a:pt x="2190" y="522"/>
                </a:lnTo>
                <a:lnTo>
                  <a:pt x="2184" y="522"/>
                </a:lnTo>
                <a:lnTo>
                  <a:pt x="2184" y="516"/>
                </a:lnTo>
                <a:close/>
                <a:moveTo>
                  <a:pt x="2442" y="570"/>
                </a:moveTo>
                <a:lnTo>
                  <a:pt x="2448" y="570"/>
                </a:lnTo>
                <a:lnTo>
                  <a:pt x="2448" y="576"/>
                </a:lnTo>
                <a:lnTo>
                  <a:pt x="2442" y="576"/>
                </a:lnTo>
                <a:lnTo>
                  <a:pt x="2442" y="570"/>
                </a:lnTo>
                <a:close/>
                <a:moveTo>
                  <a:pt x="2436" y="510"/>
                </a:moveTo>
                <a:lnTo>
                  <a:pt x="2448" y="510"/>
                </a:lnTo>
                <a:lnTo>
                  <a:pt x="2448" y="516"/>
                </a:lnTo>
                <a:lnTo>
                  <a:pt x="2436" y="516"/>
                </a:lnTo>
                <a:lnTo>
                  <a:pt x="2436" y="510"/>
                </a:lnTo>
                <a:close/>
                <a:moveTo>
                  <a:pt x="2376" y="546"/>
                </a:moveTo>
                <a:lnTo>
                  <a:pt x="2376" y="552"/>
                </a:lnTo>
                <a:lnTo>
                  <a:pt x="2377" y="552"/>
                </a:lnTo>
                <a:lnTo>
                  <a:pt x="2376" y="546"/>
                </a:lnTo>
                <a:close/>
                <a:moveTo>
                  <a:pt x="2388" y="522"/>
                </a:moveTo>
                <a:lnTo>
                  <a:pt x="2400" y="522"/>
                </a:lnTo>
                <a:lnTo>
                  <a:pt x="2400" y="528"/>
                </a:lnTo>
                <a:lnTo>
                  <a:pt x="2388" y="528"/>
                </a:lnTo>
                <a:lnTo>
                  <a:pt x="2388" y="522"/>
                </a:lnTo>
                <a:close/>
                <a:moveTo>
                  <a:pt x="2400" y="570"/>
                </a:moveTo>
                <a:lnTo>
                  <a:pt x="2412" y="570"/>
                </a:lnTo>
                <a:lnTo>
                  <a:pt x="2412" y="576"/>
                </a:lnTo>
                <a:lnTo>
                  <a:pt x="2400" y="576"/>
                </a:lnTo>
                <a:lnTo>
                  <a:pt x="2400" y="570"/>
                </a:lnTo>
                <a:close/>
                <a:moveTo>
                  <a:pt x="2412" y="522"/>
                </a:moveTo>
                <a:lnTo>
                  <a:pt x="2418" y="522"/>
                </a:lnTo>
                <a:lnTo>
                  <a:pt x="2412" y="522"/>
                </a:lnTo>
                <a:close/>
                <a:moveTo>
                  <a:pt x="2478" y="516"/>
                </a:moveTo>
                <a:lnTo>
                  <a:pt x="2484" y="516"/>
                </a:lnTo>
                <a:lnTo>
                  <a:pt x="2484" y="522"/>
                </a:lnTo>
                <a:lnTo>
                  <a:pt x="2478" y="522"/>
                </a:lnTo>
                <a:lnTo>
                  <a:pt x="2478" y="516"/>
                </a:lnTo>
                <a:close/>
                <a:moveTo>
                  <a:pt x="2466" y="558"/>
                </a:moveTo>
                <a:lnTo>
                  <a:pt x="2472" y="558"/>
                </a:lnTo>
                <a:lnTo>
                  <a:pt x="2472" y="564"/>
                </a:lnTo>
                <a:lnTo>
                  <a:pt x="2466" y="564"/>
                </a:lnTo>
                <a:lnTo>
                  <a:pt x="2466" y="558"/>
                </a:lnTo>
                <a:close/>
                <a:moveTo>
                  <a:pt x="2376" y="522"/>
                </a:moveTo>
                <a:lnTo>
                  <a:pt x="2382" y="522"/>
                </a:lnTo>
                <a:lnTo>
                  <a:pt x="2376" y="522"/>
                </a:lnTo>
                <a:close/>
                <a:moveTo>
                  <a:pt x="2418" y="492"/>
                </a:moveTo>
                <a:lnTo>
                  <a:pt x="2424" y="492"/>
                </a:lnTo>
                <a:lnTo>
                  <a:pt x="2418" y="492"/>
                </a:lnTo>
                <a:close/>
                <a:moveTo>
                  <a:pt x="2478" y="522"/>
                </a:moveTo>
                <a:lnTo>
                  <a:pt x="2484" y="522"/>
                </a:lnTo>
                <a:lnTo>
                  <a:pt x="2490" y="522"/>
                </a:lnTo>
                <a:lnTo>
                  <a:pt x="2490" y="528"/>
                </a:lnTo>
                <a:lnTo>
                  <a:pt x="2484" y="528"/>
                </a:lnTo>
                <a:lnTo>
                  <a:pt x="2484" y="522"/>
                </a:lnTo>
                <a:lnTo>
                  <a:pt x="2478" y="522"/>
                </a:lnTo>
                <a:close/>
                <a:moveTo>
                  <a:pt x="2388" y="576"/>
                </a:moveTo>
                <a:lnTo>
                  <a:pt x="2394" y="576"/>
                </a:lnTo>
                <a:lnTo>
                  <a:pt x="2388" y="576"/>
                </a:lnTo>
                <a:close/>
                <a:moveTo>
                  <a:pt x="2322" y="534"/>
                </a:moveTo>
                <a:lnTo>
                  <a:pt x="2328" y="534"/>
                </a:lnTo>
                <a:lnTo>
                  <a:pt x="2328" y="546"/>
                </a:lnTo>
                <a:lnTo>
                  <a:pt x="2322" y="546"/>
                </a:lnTo>
                <a:lnTo>
                  <a:pt x="2322" y="534"/>
                </a:lnTo>
                <a:close/>
                <a:moveTo>
                  <a:pt x="2430" y="522"/>
                </a:moveTo>
                <a:lnTo>
                  <a:pt x="2436" y="522"/>
                </a:lnTo>
                <a:lnTo>
                  <a:pt x="2436" y="528"/>
                </a:lnTo>
                <a:lnTo>
                  <a:pt x="2430" y="528"/>
                </a:lnTo>
                <a:lnTo>
                  <a:pt x="2430" y="522"/>
                </a:lnTo>
                <a:close/>
                <a:moveTo>
                  <a:pt x="2412" y="510"/>
                </a:moveTo>
                <a:lnTo>
                  <a:pt x="2418" y="510"/>
                </a:lnTo>
                <a:lnTo>
                  <a:pt x="2418" y="516"/>
                </a:lnTo>
                <a:lnTo>
                  <a:pt x="2412" y="516"/>
                </a:lnTo>
                <a:lnTo>
                  <a:pt x="2412" y="510"/>
                </a:lnTo>
                <a:close/>
                <a:moveTo>
                  <a:pt x="2160" y="486"/>
                </a:moveTo>
                <a:lnTo>
                  <a:pt x="2166" y="486"/>
                </a:lnTo>
                <a:lnTo>
                  <a:pt x="2166" y="492"/>
                </a:lnTo>
                <a:lnTo>
                  <a:pt x="2160" y="492"/>
                </a:lnTo>
                <a:lnTo>
                  <a:pt x="2160" y="486"/>
                </a:lnTo>
                <a:close/>
                <a:moveTo>
                  <a:pt x="2472" y="558"/>
                </a:moveTo>
                <a:lnTo>
                  <a:pt x="2472" y="564"/>
                </a:lnTo>
                <a:lnTo>
                  <a:pt x="2473" y="564"/>
                </a:lnTo>
                <a:lnTo>
                  <a:pt x="2472" y="558"/>
                </a:lnTo>
                <a:close/>
                <a:moveTo>
                  <a:pt x="2262" y="474"/>
                </a:moveTo>
                <a:lnTo>
                  <a:pt x="2262" y="480"/>
                </a:lnTo>
                <a:lnTo>
                  <a:pt x="2263" y="480"/>
                </a:lnTo>
                <a:lnTo>
                  <a:pt x="2262" y="474"/>
                </a:lnTo>
                <a:close/>
                <a:moveTo>
                  <a:pt x="2442" y="516"/>
                </a:moveTo>
                <a:lnTo>
                  <a:pt x="2442" y="522"/>
                </a:lnTo>
                <a:lnTo>
                  <a:pt x="2443" y="522"/>
                </a:lnTo>
                <a:lnTo>
                  <a:pt x="2442" y="516"/>
                </a:lnTo>
                <a:close/>
                <a:moveTo>
                  <a:pt x="2466" y="552"/>
                </a:moveTo>
                <a:lnTo>
                  <a:pt x="2472" y="552"/>
                </a:lnTo>
                <a:lnTo>
                  <a:pt x="2472" y="558"/>
                </a:lnTo>
                <a:lnTo>
                  <a:pt x="2466" y="558"/>
                </a:lnTo>
                <a:lnTo>
                  <a:pt x="2466" y="552"/>
                </a:lnTo>
                <a:close/>
                <a:moveTo>
                  <a:pt x="2214" y="504"/>
                </a:moveTo>
                <a:lnTo>
                  <a:pt x="2220" y="504"/>
                </a:lnTo>
                <a:lnTo>
                  <a:pt x="2214" y="504"/>
                </a:lnTo>
                <a:close/>
                <a:moveTo>
                  <a:pt x="2208" y="492"/>
                </a:moveTo>
                <a:lnTo>
                  <a:pt x="2208" y="498"/>
                </a:lnTo>
                <a:lnTo>
                  <a:pt x="2209" y="498"/>
                </a:lnTo>
                <a:lnTo>
                  <a:pt x="2208" y="492"/>
                </a:lnTo>
                <a:close/>
                <a:moveTo>
                  <a:pt x="2382" y="576"/>
                </a:moveTo>
                <a:lnTo>
                  <a:pt x="2388" y="576"/>
                </a:lnTo>
                <a:lnTo>
                  <a:pt x="2388" y="582"/>
                </a:lnTo>
                <a:lnTo>
                  <a:pt x="2382" y="582"/>
                </a:lnTo>
                <a:lnTo>
                  <a:pt x="2382" y="576"/>
                </a:lnTo>
                <a:close/>
                <a:moveTo>
                  <a:pt x="2376" y="594"/>
                </a:moveTo>
                <a:lnTo>
                  <a:pt x="2382" y="594"/>
                </a:lnTo>
                <a:lnTo>
                  <a:pt x="2382" y="600"/>
                </a:lnTo>
                <a:lnTo>
                  <a:pt x="2376" y="600"/>
                </a:lnTo>
                <a:lnTo>
                  <a:pt x="2376" y="594"/>
                </a:lnTo>
                <a:close/>
                <a:moveTo>
                  <a:pt x="2400" y="522"/>
                </a:moveTo>
                <a:lnTo>
                  <a:pt x="2406" y="522"/>
                </a:lnTo>
                <a:lnTo>
                  <a:pt x="2406" y="528"/>
                </a:lnTo>
                <a:lnTo>
                  <a:pt x="2400" y="528"/>
                </a:lnTo>
                <a:lnTo>
                  <a:pt x="2400" y="522"/>
                </a:lnTo>
                <a:close/>
                <a:moveTo>
                  <a:pt x="2232" y="498"/>
                </a:moveTo>
                <a:lnTo>
                  <a:pt x="2232" y="504"/>
                </a:lnTo>
                <a:lnTo>
                  <a:pt x="2233" y="504"/>
                </a:lnTo>
                <a:lnTo>
                  <a:pt x="2232" y="498"/>
                </a:lnTo>
                <a:close/>
                <a:moveTo>
                  <a:pt x="2214" y="498"/>
                </a:moveTo>
                <a:lnTo>
                  <a:pt x="2214" y="504"/>
                </a:lnTo>
                <a:lnTo>
                  <a:pt x="2215" y="504"/>
                </a:lnTo>
                <a:lnTo>
                  <a:pt x="2214" y="498"/>
                </a:lnTo>
                <a:close/>
                <a:moveTo>
                  <a:pt x="2268" y="516"/>
                </a:moveTo>
                <a:lnTo>
                  <a:pt x="2274" y="516"/>
                </a:lnTo>
                <a:lnTo>
                  <a:pt x="2274" y="522"/>
                </a:lnTo>
                <a:lnTo>
                  <a:pt x="2268" y="522"/>
                </a:lnTo>
                <a:lnTo>
                  <a:pt x="2268" y="516"/>
                </a:lnTo>
                <a:close/>
                <a:moveTo>
                  <a:pt x="2214" y="504"/>
                </a:moveTo>
                <a:lnTo>
                  <a:pt x="2220" y="504"/>
                </a:lnTo>
                <a:lnTo>
                  <a:pt x="2214" y="504"/>
                </a:lnTo>
                <a:close/>
                <a:moveTo>
                  <a:pt x="2196" y="534"/>
                </a:moveTo>
                <a:lnTo>
                  <a:pt x="2202" y="534"/>
                </a:lnTo>
                <a:lnTo>
                  <a:pt x="2202" y="540"/>
                </a:lnTo>
                <a:lnTo>
                  <a:pt x="2196" y="540"/>
                </a:lnTo>
                <a:lnTo>
                  <a:pt x="2196" y="534"/>
                </a:lnTo>
                <a:close/>
                <a:moveTo>
                  <a:pt x="2232" y="510"/>
                </a:moveTo>
                <a:lnTo>
                  <a:pt x="2238" y="510"/>
                </a:lnTo>
                <a:lnTo>
                  <a:pt x="2238" y="516"/>
                </a:lnTo>
                <a:lnTo>
                  <a:pt x="2232" y="516"/>
                </a:lnTo>
                <a:lnTo>
                  <a:pt x="2232" y="510"/>
                </a:lnTo>
                <a:close/>
                <a:moveTo>
                  <a:pt x="2406" y="474"/>
                </a:moveTo>
                <a:lnTo>
                  <a:pt x="2412" y="474"/>
                </a:lnTo>
                <a:lnTo>
                  <a:pt x="2412" y="480"/>
                </a:lnTo>
                <a:lnTo>
                  <a:pt x="2406" y="480"/>
                </a:lnTo>
                <a:lnTo>
                  <a:pt x="2406" y="474"/>
                </a:lnTo>
                <a:close/>
                <a:moveTo>
                  <a:pt x="2418" y="540"/>
                </a:moveTo>
                <a:lnTo>
                  <a:pt x="2424" y="540"/>
                </a:lnTo>
                <a:lnTo>
                  <a:pt x="2418" y="540"/>
                </a:lnTo>
                <a:close/>
                <a:moveTo>
                  <a:pt x="2376" y="540"/>
                </a:moveTo>
                <a:lnTo>
                  <a:pt x="2382" y="540"/>
                </a:lnTo>
                <a:lnTo>
                  <a:pt x="2382" y="546"/>
                </a:lnTo>
                <a:lnTo>
                  <a:pt x="2376" y="546"/>
                </a:lnTo>
                <a:lnTo>
                  <a:pt x="2376" y="540"/>
                </a:lnTo>
                <a:close/>
                <a:moveTo>
                  <a:pt x="2502" y="576"/>
                </a:moveTo>
                <a:lnTo>
                  <a:pt x="2508" y="576"/>
                </a:lnTo>
                <a:lnTo>
                  <a:pt x="2502" y="576"/>
                </a:lnTo>
                <a:close/>
                <a:moveTo>
                  <a:pt x="2358" y="558"/>
                </a:moveTo>
                <a:lnTo>
                  <a:pt x="2358" y="564"/>
                </a:lnTo>
                <a:lnTo>
                  <a:pt x="2359" y="564"/>
                </a:lnTo>
                <a:lnTo>
                  <a:pt x="2358" y="558"/>
                </a:lnTo>
                <a:close/>
                <a:moveTo>
                  <a:pt x="2430" y="570"/>
                </a:moveTo>
                <a:lnTo>
                  <a:pt x="2436" y="570"/>
                </a:lnTo>
                <a:lnTo>
                  <a:pt x="2436" y="576"/>
                </a:lnTo>
                <a:lnTo>
                  <a:pt x="2430" y="576"/>
                </a:lnTo>
                <a:lnTo>
                  <a:pt x="2430" y="570"/>
                </a:lnTo>
                <a:close/>
                <a:moveTo>
                  <a:pt x="2196" y="528"/>
                </a:moveTo>
                <a:lnTo>
                  <a:pt x="2196" y="534"/>
                </a:lnTo>
                <a:lnTo>
                  <a:pt x="2197" y="534"/>
                </a:lnTo>
                <a:lnTo>
                  <a:pt x="2196" y="528"/>
                </a:lnTo>
                <a:close/>
                <a:moveTo>
                  <a:pt x="2190" y="528"/>
                </a:moveTo>
                <a:lnTo>
                  <a:pt x="2196" y="528"/>
                </a:lnTo>
                <a:lnTo>
                  <a:pt x="2190" y="528"/>
                </a:lnTo>
                <a:close/>
                <a:moveTo>
                  <a:pt x="2400" y="528"/>
                </a:moveTo>
                <a:lnTo>
                  <a:pt x="2406" y="528"/>
                </a:lnTo>
                <a:lnTo>
                  <a:pt x="2400" y="528"/>
                </a:lnTo>
                <a:close/>
                <a:moveTo>
                  <a:pt x="2460" y="552"/>
                </a:moveTo>
                <a:lnTo>
                  <a:pt x="2460" y="558"/>
                </a:lnTo>
                <a:lnTo>
                  <a:pt x="2461" y="558"/>
                </a:lnTo>
                <a:lnTo>
                  <a:pt x="2460" y="552"/>
                </a:lnTo>
                <a:close/>
                <a:moveTo>
                  <a:pt x="2400" y="480"/>
                </a:moveTo>
                <a:lnTo>
                  <a:pt x="2400" y="486"/>
                </a:lnTo>
                <a:lnTo>
                  <a:pt x="2401" y="486"/>
                </a:lnTo>
                <a:lnTo>
                  <a:pt x="2400" y="480"/>
                </a:lnTo>
                <a:close/>
                <a:moveTo>
                  <a:pt x="2412" y="510"/>
                </a:moveTo>
                <a:lnTo>
                  <a:pt x="2412" y="516"/>
                </a:lnTo>
                <a:lnTo>
                  <a:pt x="2413" y="516"/>
                </a:lnTo>
                <a:lnTo>
                  <a:pt x="2412" y="510"/>
                </a:lnTo>
                <a:close/>
                <a:moveTo>
                  <a:pt x="2184" y="510"/>
                </a:moveTo>
                <a:lnTo>
                  <a:pt x="2184" y="516"/>
                </a:lnTo>
                <a:lnTo>
                  <a:pt x="2185" y="516"/>
                </a:lnTo>
                <a:lnTo>
                  <a:pt x="2184" y="510"/>
                </a:lnTo>
                <a:close/>
                <a:moveTo>
                  <a:pt x="2436" y="516"/>
                </a:moveTo>
                <a:lnTo>
                  <a:pt x="2442" y="516"/>
                </a:lnTo>
                <a:lnTo>
                  <a:pt x="2436" y="516"/>
                </a:lnTo>
                <a:close/>
                <a:moveTo>
                  <a:pt x="2316" y="564"/>
                </a:moveTo>
                <a:lnTo>
                  <a:pt x="2322" y="564"/>
                </a:lnTo>
                <a:lnTo>
                  <a:pt x="2316" y="564"/>
                </a:lnTo>
                <a:close/>
                <a:moveTo>
                  <a:pt x="2454" y="558"/>
                </a:moveTo>
                <a:lnTo>
                  <a:pt x="2460" y="558"/>
                </a:lnTo>
                <a:lnTo>
                  <a:pt x="2454" y="558"/>
                </a:lnTo>
                <a:close/>
                <a:moveTo>
                  <a:pt x="2226" y="498"/>
                </a:moveTo>
                <a:lnTo>
                  <a:pt x="2232" y="498"/>
                </a:lnTo>
                <a:lnTo>
                  <a:pt x="2232" y="504"/>
                </a:lnTo>
                <a:lnTo>
                  <a:pt x="2226" y="504"/>
                </a:lnTo>
                <a:lnTo>
                  <a:pt x="2226" y="498"/>
                </a:lnTo>
                <a:close/>
                <a:moveTo>
                  <a:pt x="2466" y="558"/>
                </a:moveTo>
                <a:lnTo>
                  <a:pt x="2472" y="558"/>
                </a:lnTo>
                <a:lnTo>
                  <a:pt x="2472" y="564"/>
                </a:lnTo>
                <a:lnTo>
                  <a:pt x="2466" y="564"/>
                </a:lnTo>
                <a:lnTo>
                  <a:pt x="2466" y="558"/>
                </a:lnTo>
                <a:close/>
                <a:moveTo>
                  <a:pt x="2472" y="558"/>
                </a:moveTo>
                <a:lnTo>
                  <a:pt x="2472" y="564"/>
                </a:lnTo>
                <a:lnTo>
                  <a:pt x="2473" y="564"/>
                </a:lnTo>
                <a:lnTo>
                  <a:pt x="2472" y="558"/>
                </a:lnTo>
                <a:close/>
                <a:moveTo>
                  <a:pt x="2184" y="510"/>
                </a:moveTo>
                <a:lnTo>
                  <a:pt x="2184" y="516"/>
                </a:lnTo>
                <a:lnTo>
                  <a:pt x="2185" y="516"/>
                </a:lnTo>
                <a:lnTo>
                  <a:pt x="2184" y="510"/>
                </a:lnTo>
                <a:close/>
                <a:moveTo>
                  <a:pt x="2472" y="516"/>
                </a:moveTo>
                <a:lnTo>
                  <a:pt x="2478" y="516"/>
                </a:lnTo>
                <a:lnTo>
                  <a:pt x="2478" y="522"/>
                </a:lnTo>
                <a:lnTo>
                  <a:pt x="2472" y="522"/>
                </a:lnTo>
                <a:lnTo>
                  <a:pt x="2472" y="516"/>
                </a:lnTo>
                <a:close/>
                <a:moveTo>
                  <a:pt x="2334" y="576"/>
                </a:moveTo>
                <a:lnTo>
                  <a:pt x="2340" y="576"/>
                </a:lnTo>
                <a:lnTo>
                  <a:pt x="2334" y="576"/>
                </a:lnTo>
                <a:close/>
                <a:moveTo>
                  <a:pt x="2352" y="576"/>
                </a:moveTo>
                <a:lnTo>
                  <a:pt x="2352" y="582"/>
                </a:lnTo>
                <a:lnTo>
                  <a:pt x="2353" y="582"/>
                </a:lnTo>
                <a:lnTo>
                  <a:pt x="2352" y="576"/>
                </a:lnTo>
                <a:close/>
                <a:moveTo>
                  <a:pt x="2220" y="504"/>
                </a:moveTo>
                <a:lnTo>
                  <a:pt x="2226" y="504"/>
                </a:lnTo>
                <a:lnTo>
                  <a:pt x="2220" y="504"/>
                </a:lnTo>
                <a:close/>
                <a:moveTo>
                  <a:pt x="2472" y="552"/>
                </a:moveTo>
                <a:lnTo>
                  <a:pt x="2472" y="558"/>
                </a:lnTo>
                <a:lnTo>
                  <a:pt x="2473" y="558"/>
                </a:lnTo>
                <a:lnTo>
                  <a:pt x="2472" y="552"/>
                </a:lnTo>
                <a:close/>
                <a:moveTo>
                  <a:pt x="2334" y="474"/>
                </a:moveTo>
                <a:lnTo>
                  <a:pt x="2340" y="474"/>
                </a:lnTo>
                <a:lnTo>
                  <a:pt x="2340" y="480"/>
                </a:lnTo>
                <a:lnTo>
                  <a:pt x="2334" y="480"/>
                </a:lnTo>
                <a:lnTo>
                  <a:pt x="2334" y="474"/>
                </a:lnTo>
                <a:close/>
                <a:moveTo>
                  <a:pt x="2334" y="480"/>
                </a:moveTo>
                <a:lnTo>
                  <a:pt x="2334" y="486"/>
                </a:lnTo>
                <a:lnTo>
                  <a:pt x="2335" y="486"/>
                </a:lnTo>
                <a:lnTo>
                  <a:pt x="2334" y="480"/>
                </a:lnTo>
                <a:close/>
                <a:moveTo>
                  <a:pt x="2502" y="564"/>
                </a:moveTo>
                <a:lnTo>
                  <a:pt x="2508" y="564"/>
                </a:lnTo>
                <a:lnTo>
                  <a:pt x="2502" y="564"/>
                </a:lnTo>
                <a:close/>
                <a:moveTo>
                  <a:pt x="2334" y="480"/>
                </a:moveTo>
                <a:lnTo>
                  <a:pt x="2340" y="480"/>
                </a:lnTo>
                <a:lnTo>
                  <a:pt x="2334" y="480"/>
                </a:lnTo>
                <a:close/>
                <a:moveTo>
                  <a:pt x="2376" y="576"/>
                </a:moveTo>
                <a:lnTo>
                  <a:pt x="2382" y="576"/>
                </a:lnTo>
                <a:lnTo>
                  <a:pt x="2382" y="582"/>
                </a:lnTo>
                <a:lnTo>
                  <a:pt x="2376" y="582"/>
                </a:lnTo>
                <a:lnTo>
                  <a:pt x="2376" y="576"/>
                </a:lnTo>
                <a:close/>
                <a:moveTo>
                  <a:pt x="2448" y="570"/>
                </a:moveTo>
                <a:lnTo>
                  <a:pt x="2454" y="570"/>
                </a:lnTo>
                <a:lnTo>
                  <a:pt x="2448" y="570"/>
                </a:lnTo>
                <a:close/>
                <a:moveTo>
                  <a:pt x="2436" y="516"/>
                </a:moveTo>
                <a:lnTo>
                  <a:pt x="2442" y="516"/>
                </a:lnTo>
                <a:lnTo>
                  <a:pt x="2436" y="516"/>
                </a:lnTo>
                <a:close/>
                <a:moveTo>
                  <a:pt x="2424" y="564"/>
                </a:moveTo>
                <a:lnTo>
                  <a:pt x="2424" y="570"/>
                </a:lnTo>
                <a:lnTo>
                  <a:pt x="2425" y="570"/>
                </a:lnTo>
                <a:lnTo>
                  <a:pt x="2424" y="564"/>
                </a:lnTo>
                <a:close/>
                <a:moveTo>
                  <a:pt x="2370" y="510"/>
                </a:moveTo>
                <a:lnTo>
                  <a:pt x="2370" y="516"/>
                </a:lnTo>
                <a:lnTo>
                  <a:pt x="2371" y="516"/>
                </a:lnTo>
                <a:lnTo>
                  <a:pt x="2370" y="510"/>
                </a:lnTo>
                <a:close/>
                <a:moveTo>
                  <a:pt x="2412" y="522"/>
                </a:moveTo>
                <a:lnTo>
                  <a:pt x="2418" y="522"/>
                </a:lnTo>
                <a:lnTo>
                  <a:pt x="2412" y="522"/>
                </a:lnTo>
                <a:close/>
                <a:moveTo>
                  <a:pt x="2412" y="570"/>
                </a:moveTo>
                <a:lnTo>
                  <a:pt x="2418" y="570"/>
                </a:lnTo>
                <a:lnTo>
                  <a:pt x="2412" y="570"/>
                </a:lnTo>
                <a:close/>
                <a:moveTo>
                  <a:pt x="2358" y="564"/>
                </a:moveTo>
                <a:lnTo>
                  <a:pt x="2364" y="564"/>
                </a:lnTo>
                <a:lnTo>
                  <a:pt x="2364" y="570"/>
                </a:lnTo>
                <a:lnTo>
                  <a:pt x="2358" y="570"/>
                </a:lnTo>
                <a:lnTo>
                  <a:pt x="2358" y="564"/>
                </a:lnTo>
                <a:close/>
                <a:moveTo>
                  <a:pt x="2460" y="546"/>
                </a:moveTo>
                <a:lnTo>
                  <a:pt x="2466" y="546"/>
                </a:lnTo>
                <a:lnTo>
                  <a:pt x="2460" y="546"/>
                </a:lnTo>
                <a:close/>
                <a:moveTo>
                  <a:pt x="2226" y="504"/>
                </a:moveTo>
                <a:lnTo>
                  <a:pt x="2232" y="504"/>
                </a:lnTo>
                <a:lnTo>
                  <a:pt x="2226" y="504"/>
                </a:lnTo>
                <a:close/>
                <a:moveTo>
                  <a:pt x="2310" y="564"/>
                </a:moveTo>
                <a:lnTo>
                  <a:pt x="2310" y="570"/>
                </a:lnTo>
                <a:lnTo>
                  <a:pt x="2311" y="570"/>
                </a:lnTo>
                <a:lnTo>
                  <a:pt x="2310" y="564"/>
                </a:lnTo>
                <a:close/>
                <a:moveTo>
                  <a:pt x="2220" y="504"/>
                </a:moveTo>
                <a:lnTo>
                  <a:pt x="2226" y="504"/>
                </a:lnTo>
                <a:lnTo>
                  <a:pt x="2220" y="504"/>
                </a:lnTo>
                <a:close/>
                <a:moveTo>
                  <a:pt x="2472" y="558"/>
                </a:moveTo>
                <a:lnTo>
                  <a:pt x="2472" y="564"/>
                </a:lnTo>
                <a:lnTo>
                  <a:pt x="2473" y="564"/>
                </a:lnTo>
                <a:lnTo>
                  <a:pt x="2472" y="558"/>
                </a:lnTo>
                <a:close/>
                <a:moveTo>
                  <a:pt x="2418" y="576"/>
                </a:moveTo>
                <a:lnTo>
                  <a:pt x="2424" y="576"/>
                </a:lnTo>
                <a:lnTo>
                  <a:pt x="2418" y="576"/>
                </a:lnTo>
                <a:close/>
                <a:moveTo>
                  <a:pt x="2400" y="486"/>
                </a:moveTo>
                <a:lnTo>
                  <a:pt x="2400" y="492"/>
                </a:lnTo>
                <a:lnTo>
                  <a:pt x="2401" y="492"/>
                </a:lnTo>
                <a:lnTo>
                  <a:pt x="2400" y="486"/>
                </a:lnTo>
                <a:close/>
                <a:moveTo>
                  <a:pt x="2424" y="576"/>
                </a:moveTo>
                <a:lnTo>
                  <a:pt x="2430" y="576"/>
                </a:lnTo>
                <a:lnTo>
                  <a:pt x="2424" y="576"/>
                </a:lnTo>
                <a:close/>
                <a:moveTo>
                  <a:pt x="2418" y="534"/>
                </a:moveTo>
                <a:lnTo>
                  <a:pt x="2418" y="540"/>
                </a:lnTo>
                <a:lnTo>
                  <a:pt x="2419" y="540"/>
                </a:lnTo>
                <a:lnTo>
                  <a:pt x="2418" y="534"/>
                </a:lnTo>
                <a:close/>
                <a:moveTo>
                  <a:pt x="2382" y="522"/>
                </a:moveTo>
                <a:lnTo>
                  <a:pt x="2382" y="528"/>
                </a:lnTo>
                <a:lnTo>
                  <a:pt x="2383" y="528"/>
                </a:lnTo>
                <a:lnTo>
                  <a:pt x="2382" y="522"/>
                </a:lnTo>
                <a:close/>
                <a:moveTo>
                  <a:pt x="2466" y="522"/>
                </a:moveTo>
                <a:lnTo>
                  <a:pt x="2472" y="522"/>
                </a:lnTo>
                <a:lnTo>
                  <a:pt x="2472" y="528"/>
                </a:lnTo>
                <a:lnTo>
                  <a:pt x="2466" y="528"/>
                </a:lnTo>
                <a:lnTo>
                  <a:pt x="2466" y="522"/>
                </a:lnTo>
                <a:close/>
                <a:moveTo>
                  <a:pt x="2370" y="510"/>
                </a:moveTo>
                <a:lnTo>
                  <a:pt x="2370" y="516"/>
                </a:lnTo>
                <a:lnTo>
                  <a:pt x="2371" y="516"/>
                </a:lnTo>
                <a:lnTo>
                  <a:pt x="2370" y="510"/>
                </a:lnTo>
                <a:close/>
                <a:moveTo>
                  <a:pt x="2454" y="552"/>
                </a:moveTo>
                <a:lnTo>
                  <a:pt x="2460" y="552"/>
                </a:lnTo>
                <a:lnTo>
                  <a:pt x="2460" y="558"/>
                </a:lnTo>
                <a:lnTo>
                  <a:pt x="2454" y="558"/>
                </a:lnTo>
                <a:lnTo>
                  <a:pt x="2454" y="552"/>
                </a:lnTo>
                <a:close/>
                <a:moveTo>
                  <a:pt x="2502" y="564"/>
                </a:moveTo>
                <a:lnTo>
                  <a:pt x="2508" y="564"/>
                </a:lnTo>
                <a:lnTo>
                  <a:pt x="2502" y="564"/>
                </a:lnTo>
                <a:close/>
                <a:moveTo>
                  <a:pt x="2406" y="480"/>
                </a:moveTo>
                <a:lnTo>
                  <a:pt x="2412" y="480"/>
                </a:lnTo>
                <a:lnTo>
                  <a:pt x="2406" y="480"/>
                </a:lnTo>
                <a:close/>
                <a:moveTo>
                  <a:pt x="2490" y="522"/>
                </a:moveTo>
                <a:lnTo>
                  <a:pt x="2496" y="522"/>
                </a:lnTo>
                <a:lnTo>
                  <a:pt x="2496" y="528"/>
                </a:lnTo>
                <a:lnTo>
                  <a:pt x="2490" y="528"/>
                </a:lnTo>
                <a:lnTo>
                  <a:pt x="2490" y="522"/>
                </a:lnTo>
                <a:close/>
                <a:moveTo>
                  <a:pt x="2376" y="510"/>
                </a:moveTo>
                <a:lnTo>
                  <a:pt x="2376" y="516"/>
                </a:lnTo>
                <a:lnTo>
                  <a:pt x="2377" y="516"/>
                </a:lnTo>
                <a:lnTo>
                  <a:pt x="2376" y="510"/>
                </a:lnTo>
                <a:close/>
                <a:moveTo>
                  <a:pt x="2382" y="552"/>
                </a:moveTo>
                <a:lnTo>
                  <a:pt x="2388" y="552"/>
                </a:lnTo>
                <a:lnTo>
                  <a:pt x="2388" y="558"/>
                </a:lnTo>
                <a:lnTo>
                  <a:pt x="2382" y="558"/>
                </a:lnTo>
                <a:lnTo>
                  <a:pt x="2382" y="552"/>
                </a:lnTo>
                <a:close/>
                <a:moveTo>
                  <a:pt x="2490" y="522"/>
                </a:moveTo>
                <a:lnTo>
                  <a:pt x="2490" y="528"/>
                </a:lnTo>
                <a:lnTo>
                  <a:pt x="2491" y="528"/>
                </a:lnTo>
                <a:lnTo>
                  <a:pt x="2490" y="522"/>
                </a:lnTo>
                <a:close/>
                <a:moveTo>
                  <a:pt x="2448" y="540"/>
                </a:moveTo>
                <a:lnTo>
                  <a:pt x="2448" y="546"/>
                </a:lnTo>
                <a:lnTo>
                  <a:pt x="2449" y="546"/>
                </a:lnTo>
                <a:lnTo>
                  <a:pt x="2448" y="540"/>
                </a:lnTo>
                <a:close/>
                <a:moveTo>
                  <a:pt x="2154" y="462"/>
                </a:moveTo>
                <a:lnTo>
                  <a:pt x="2160" y="462"/>
                </a:lnTo>
                <a:lnTo>
                  <a:pt x="2160" y="468"/>
                </a:lnTo>
                <a:lnTo>
                  <a:pt x="2154" y="468"/>
                </a:lnTo>
                <a:lnTo>
                  <a:pt x="2154" y="462"/>
                </a:lnTo>
                <a:close/>
                <a:moveTo>
                  <a:pt x="2394" y="498"/>
                </a:moveTo>
                <a:lnTo>
                  <a:pt x="2400" y="498"/>
                </a:lnTo>
                <a:lnTo>
                  <a:pt x="2394" y="498"/>
                </a:lnTo>
                <a:close/>
                <a:moveTo>
                  <a:pt x="2310" y="564"/>
                </a:moveTo>
                <a:lnTo>
                  <a:pt x="2310" y="570"/>
                </a:lnTo>
                <a:lnTo>
                  <a:pt x="2311" y="570"/>
                </a:lnTo>
                <a:lnTo>
                  <a:pt x="2310" y="564"/>
                </a:lnTo>
                <a:close/>
                <a:moveTo>
                  <a:pt x="2448" y="540"/>
                </a:moveTo>
                <a:lnTo>
                  <a:pt x="2448" y="546"/>
                </a:lnTo>
                <a:lnTo>
                  <a:pt x="2449" y="546"/>
                </a:lnTo>
                <a:lnTo>
                  <a:pt x="2448" y="540"/>
                </a:lnTo>
                <a:close/>
                <a:moveTo>
                  <a:pt x="2466" y="558"/>
                </a:moveTo>
                <a:lnTo>
                  <a:pt x="2472" y="558"/>
                </a:lnTo>
                <a:lnTo>
                  <a:pt x="2466" y="558"/>
                </a:lnTo>
                <a:close/>
                <a:moveTo>
                  <a:pt x="2370" y="510"/>
                </a:moveTo>
                <a:lnTo>
                  <a:pt x="2376" y="510"/>
                </a:lnTo>
                <a:lnTo>
                  <a:pt x="2370" y="510"/>
                </a:lnTo>
                <a:close/>
                <a:moveTo>
                  <a:pt x="2166" y="492"/>
                </a:moveTo>
                <a:lnTo>
                  <a:pt x="2172" y="492"/>
                </a:lnTo>
                <a:lnTo>
                  <a:pt x="2166" y="492"/>
                </a:lnTo>
                <a:close/>
                <a:moveTo>
                  <a:pt x="2466" y="552"/>
                </a:moveTo>
                <a:lnTo>
                  <a:pt x="2472" y="552"/>
                </a:lnTo>
                <a:lnTo>
                  <a:pt x="2472" y="558"/>
                </a:lnTo>
                <a:lnTo>
                  <a:pt x="2466" y="558"/>
                </a:lnTo>
                <a:lnTo>
                  <a:pt x="2466" y="552"/>
                </a:lnTo>
                <a:close/>
                <a:moveTo>
                  <a:pt x="2442" y="516"/>
                </a:moveTo>
                <a:lnTo>
                  <a:pt x="2442" y="522"/>
                </a:lnTo>
                <a:lnTo>
                  <a:pt x="2443" y="522"/>
                </a:lnTo>
                <a:lnTo>
                  <a:pt x="2442" y="516"/>
                </a:lnTo>
                <a:close/>
                <a:moveTo>
                  <a:pt x="2232" y="510"/>
                </a:moveTo>
                <a:lnTo>
                  <a:pt x="2232" y="516"/>
                </a:lnTo>
                <a:lnTo>
                  <a:pt x="2233" y="516"/>
                </a:lnTo>
                <a:lnTo>
                  <a:pt x="2232" y="510"/>
                </a:lnTo>
                <a:close/>
                <a:moveTo>
                  <a:pt x="2448" y="552"/>
                </a:moveTo>
                <a:lnTo>
                  <a:pt x="2454" y="552"/>
                </a:lnTo>
                <a:lnTo>
                  <a:pt x="2448" y="552"/>
                </a:lnTo>
                <a:close/>
                <a:moveTo>
                  <a:pt x="2382" y="546"/>
                </a:moveTo>
                <a:lnTo>
                  <a:pt x="2382" y="552"/>
                </a:lnTo>
                <a:lnTo>
                  <a:pt x="2383" y="552"/>
                </a:lnTo>
                <a:lnTo>
                  <a:pt x="2382" y="546"/>
                </a:lnTo>
                <a:close/>
                <a:moveTo>
                  <a:pt x="2448" y="564"/>
                </a:moveTo>
                <a:lnTo>
                  <a:pt x="2454" y="564"/>
                </a:lnTo>
                <a:lnTo>
                  <a:pt x="2454" y="570"/>
                </a:lnTo>
                <a:lnTo>
                  <a:pt x="2448" y="570"/>
                </a:lnTo>
                <a:lnTo>
                  <a:pt x="2448" y="564"/>
                </a:lnTo>
                <a:close/>
                <a:moveTo>
                  <a:pt x="2442" y="570"/>
                </a:moveTo>
                <a:lnTo>
                  <a:pt x="2448" y="570"/>
                </a:lnTo>
                <a:lnTo>
                  <a:pt x="2442" y="570"/>
                </a:lnTo>
                <a:close/>
                <a:moveTo>
                  <a:pt x="2466" y="528"/>
                </a:moveTo>
                <a:lnTo>
                  <a:pt x="2466" y="534"/>
                </a:lnTo>
                <a:lnTo>
                  <a:pt x="2467" y="534"/>
                </a:lnTo>
                <a:lnTo>
                  <a:pt x="2466" y="528"/>
                </a:lnTo>
                <a:close/>
                <a:moveTo>
                  <a:pt x="2322" y="546"/>
                </a:moveTo>
                <a:lnTo>
                  <a:pt x="2322" y="552"/>
                </a:lnTo>
                <a:lnTo>
                  <a:pt x="2323" y="552"/>
                </a:lnTo>
                <a:lnTo>
                  <a:pt x="2322" y="546"/>
                </a:lnTo>
                <a:close/>
                <a:moveTo>
                  <a:pt x="2340" y="576"/>
                </a:moveTo>
                <a:lnTo>
                  <a:pt x="2340" y="582"/>
                </a:lnTo>
                <a:lnTo>
                  <a:pt x="2341" y="582"/>
                </a:lnTo>
                <a:lnTo>
                  <a:pt x="2340" y="576"/>
                </a:lnTo>
                <a:close/>
                <a:moveTo>
                  <a:pt x="2406" y="522"/>
                </a:moveTo>
                <a:lnTo>
                  <a:pt x="2406" y="528"/>
                </a:lnTo>
                <a:lnTo>
                  <a:pt x="2407" y="528"/>
                </a:lnTo>
                <a:lnTo>
                  <a:pt x="2406" y="522"/>
                </a:lnTo>
                <a:close/>
                <a:moveTo>
                  <a:pt x="2274" y="534"/>
                </a:moveTo>
                <a:lnTo>
                  <a:pt x="2280" y="534"/>
                </a:lnTo>
                <a:lnTo>
                  <a:pt x="2274" y="534"/>
                </a:lnTo>
                <a:close/>
                <a:moveTo>
                  <a:pt x="2454" y="552"/>
                </a:moveTo>
                <a:lnTo>
                  <a:pt x="2454" y="558"/>
                </a:lnTo>
                <a:lnTo>
                  <a:pt x="2455" y="558"/>
                </a:lnTo>
                <a:lnTo>
                  <a:pt x="2454" y="552"/>
                </a:lnTo>
                <a:close/>
                <a:moveTo>
                  <a:pt x="2154" y="468"/>
                </a:moveTo>
                <a:lnTo>
                  <a:pt x="2160" y="468"/>
                </a:lnTo>
                <a:lnTo>
                  <a:pt x="2154" y="468"/>
                </a:lnTo>
                <a:close/>
                <a:moveTo>
                  <a:pt x="2478" y="534"/>
                </a:moveTo>
                <a:lnTo>
                  <a:pt x="2484" y="534"/>
                </a:lnTo>
                <a:lnTo>
                  <a:pt x="2478" y="534"/>
                </a:lnTo>
                <a:close/>
                <a:moveTo>
                  <a:pt x="2466" y="528"/>
                </a:moveTo>
                <a:lnTo>
                  <a:pt x="2466" y="534"/>
                </a:lnTo>
                <a:lnTo>
                  <a:pt x="2467" y="534"/>
                </a:lnTo>
                <a:lnTo>
                  <a:pt x="2466" y="528"/>
                </a:lnTo>
                <a:close/>
                <a:moveTo>
                  <a:pt x="2418" y="522"/>
                </a:moveTo>
                <a:lnTo>
                  <a:pt x="2418" y="528"/>
                </a:lnTo>
                <a:lnTo>
                  <a:pt x="2419" y="528"/>
                </a:lnTo>
                <a:lnTo>
                  <a:pt x="2418" y="522"/>
                </a:lnTo>
                <a:close/>
                <a:moveTo>
                  <a:pt x="2310" y="552"/>
                </a:moveTo>
                <a:lnTo>
                  <a:pt x="2310" y="558"/>
                </a:lnTo>
                <a:lnTo>
                  <a:pt x="2311" y="558"/>
                </a:lnTo>
                <a:lnTo>
                  <a:pt x="2310" y="552"/>
                </a:lnTo>
                <a:close/>
                <a:moveTo>
                  <a:pt x="2430" y="522"/>
                </a:moveTo>
                <a:lnTo>
                  <a:pt x="2436" y="522"/>
                </a:lnTo>
                <a:lnTo>
                  <a:pt x="2430" y="522"/>
                </a:lnTo>
                <a:close/>
                <a:moveTo>
                  <a:pt x="2388" y="522"/>
                </a:moveTo>
                <a:lnTo>
                  <a:pt x="2388" y="528"/>
                </a:lnTo>
                <a:lnTo>
                  <a:pt x="2389" y="528"/>
                </a:lnTo>
                <a:lnTo>
                  <a:pt x="2388" y="522"/>
                </a:lnTo>
                <a:close/>
                <a:moveTo>
                  <a:pt x="2466" y="552"/>
                </a:moveTo>
                <a:lnTo>
                  <a:pt x="2472" y="552"/>
                </a:lnTo>
                <a:lnTo>
                  <a:pt x="2466" y="552"/>
                </a:lnTo>
                <a:close/>
                <a:moveTo>
                  <a:pt x="2304" y="570"/>
                </a:moveTo>
                <a:lnTo>
                  <a:pt x="2310" y="570"/>
                </a:lnTo>
                <a:lnTo>
                  <a:pt x="2304" y="570"/>
                </a:lnTo>
                <a:close/>
                <a:moveTo>
                  <a:pt x="2190" y="522"/>
                </a:moveTo>
                <a:lnTo>
                  <a:pt x="2190" y="528"/>
                </a:lnTo>
                <a:lnTo>
                  <a:pt x="2191" y="528"/>
                </a:lnTo>
                <a:lnTo>
                  <a:pt x="2190" y="522"/>
                </a:lnTo>
                <a:close/>
                <a:moveTo>
                  <a:pt x="2442" y="540"/>
                </a:moveTo>
                <a:lnTo>
                  <a:pt x="2448" y="540"/>
                </a:lnTo>
                <a:lnTo>
                  <a:pt x="2442" y="540"/>
                </a:lnTo>
                <a:close/>
                <a:moveTo>
                  <a:pt x="2382" y="528"/>
                </a:moveTo>
                <a:lnTo>
                  <a:pt x="2388" y="528"/>
                </a:lnTo>
                <a:lnTo>
                  <a:pt x="2382" y="528"/>
                </a:lnTo>
                <a:close/>
                <a:moveTo>
                  <a:pt x="2322" y="534"/>
                </a:moveTo>
                <a:lnTo>
                  <a:pt x="2328" y="534"/>
                </a:lnTo>
                <a:lnTo>
                  <a:pt x="2322" y="534"/>
                </a:lnTo>
                <a:close/>
                <a:moveTo>
                  <a:pt x="2472" y="558"/>
                </a:moveTo>
                <a:lnTo>
                  <a:pt x="2472" y="564"/>
                </a:lnTo>
                <a:lnTo>
                  <a:pt x="2473" y="564"/>
                </a:lnTo>
                <a:lnTo>
                  <a:pt x="2472" y="558"/>
                </a:lnTo>
                <a:close/>
                <a:moveTo>
                  <a:pt x="2388" y="552"/>
                </a:moveTo>
                <a:lnTo>
                  <a:pt x="2388" y="558"/>
                </a:lnTo>
                <a:lnTo>
                  <a:pt x="2389" y="558"/>
                </a:lnTo>
                <a:lnTo>
                  <a:pt x="2388" y="552"/>
                </a:lnTo>
                <a:close/>
                <a:moveTo>
                  <a:pt x="2472" y="564"/>
                </a:moveTo>
                <a:lnTo>
                  <a:pt x="2472" y="570"/>
                </a:lnTo>
                <a:lnTo>
                  <a:pt x="2473" y="570"/>
                </a:lnTo>
                <a:lnTo>
                  <a:pt x="2472" y="564"/>
                </a:lnTo>
                <a:close/>
                <a:moveTo>
                  <a:pt x="2316" y="564"/>
                </a:moveTo>
                <a:lnTo>
                  <a:pt x="2322" y="564"/>
                </a:lnTo>
                <a:lnTo>
                  <a:pt x="2316" y="564"/>
                </a:lnTo>
                <a:close/>
                <a:moveTo>
                  <a:pt x="2166" y="492"/>
                </a:moveTo>
                <a:lnTo>
                  <a:pt x="2172" y="492"/>
                </a:lnTo>
                <a:lnTo>
                  <a:pt x="2166" y="492"/>
                </a:lnTo>
                <a:close/>
                <a:moveTo>
                  <a:pt x="2328" y="576"/>
                </a:moveTo>
                <a:lnTo>
                  <a:pt x="2334" y="576"/>
                </a:lnTo>
                <a:lnTo>
                  <a:pt x="2328" y="576"/>
                </a:lnTo>
                <a:close/>
                <a:moveTo>
                  <a:pt x="2436" y="510"/>
                </a:moveTo>
                <a:lnTo>
                  <a:pt x="2436" y="516"/>
                </a:lnTo>
                <a:lnTo>
                  <a:pt x="2437" y="516"/>
                </a:lnTo>
                <a:lnTo>
                  <a:pt x="2436" y="510"/>
                </a:lnTo>
                <a:close/>
                <a:moveTo>
                  <a:pt x="2454" y="552"/>
                </a:moveTo>
                <a:lnTo>
                  <a:pt x="2460" y="552"/>
                </a:lnTo>
                <a:lnTo>
                  <a:pt x="2454" y="552"/>
                </a:lnTo>
                <a:close/>
                <a:moveTo>
                  <a:pt x="2226" y="504"/>
                </a:moveTo>
                <a:lnTo>
                  <a:pt x="2232" y="504"/>
                </a:lnTo>
                <a:lnTo>
                  <a:pt x="2226" y="504"/>
                </a:lnTo>
                <a:close/>
                <a:moveTo>
                  <a:pt x="2472" y="528"/>
                </a:moveTo>
                <a:lnTo>
                  <a:pt x="2472" y="534"/>
                </a:lnTo>
                <a:lnTo>
                  <a:pt x="2473" y="534"/>
                </a:lnTo>
                <a:lnTo>
                  <a:pt x="2472" y="528"/>
                </a:lnTo>
                <a:close/>
                <a:moveTo>
                  <a:pt x="2232" y="504"/>
                </a:moveTo>
                <a:lnTo>
                  <a:pt x="2232" y="510"/>
                </a:lnTo>
                <a:lnTo>
                  <a:pt x="2233" y="510"/>
                </a:lnTo>
                <a:lnTo>
                  <a:pt x="2232" y="504"/>
                </a:lnTo>
                <a:close/>
                <a:moveTo>
                  <a:pt x="2430" y="522"/>
                </a:moveTo>
                <a:lnTo>
                  <a:pt x="2430" y="528"/>
                </a:lnTo>
                <a:lnTo>
                  <a:pt x="2431" y="528"/>
                </a:lnTo>
                <a:lnTo>
                  <a:pt x="2430" y="522"/>
                </a:lnTo>
                <a:close/>
                <a:moveTo>
                  <a:pt x="2172" y="492"/>
                </a:moveTo>
                <a:lnTo>
                  <a:pt x="2178" y="492"/>
                </a:lnTo>
                <a:lnTo>
                  <a:pt x="2172" y="492"/>
                </a:lnTo>
                <a:close/>
                <a:moveTo>
                  <a:pt x="2442" y="510"/>
                </a:moveTo>
                <a:lnTo>
                  <a:pt x="2442" y="516"/>
                </a:lnTo>
                <a:lnTo>
                  <a:pt x="2443" y="516"/>
                </a:lnTo>
                <a:lnTo>
                  <a:pt x="2442" y="510"/>
                </a:lnTo>
                <a:close/>
                <a:moveTo>
                  <a:pt x="2472" y="558"/>
                </a:moveTo>
                <a:lnTo>
                  <a:pt x="2472" y="564"/>
                </a:lnTo>
                <a:lnTo>
                  <a:pt x="2473" y="564"/>
                </a:lnTo>
                <a:lnTo>
                  <a:pt x="2472" y="558"/>
                </a:lnTo>
                <a:close/>
                <a:moveTo>
                  <a:pt x="2226" y="504"/>
                </a:moveTo>
                <a:lnTo>
                  <a:pt x="2226" y="510"/>
                </a:lnTo>
                <a:lnTo>
                  <a:pt x="2227" y="510"/>
                </a:lnTo>
                <a:lnTo>
                  <a:pt x="2226" y="504"/>
                </a:lnTo>
                <a:close/>
                <a:moveTo>
                  <a:pt x="2436" y="558"/>
                </a:moveTo>
                <a:lnTo>
                  <a:pt x="2436" y="564"/>
                </a:lnTo>
                <a:lnTo>
                  <a:pt x="2437" y="564"/>
                </a:lnTo>
                <a:lnTo>
                  <a:pt x="2436" y="558"/>
                </a:lnTo>
                <a:close/>
                <a:moveTo>
                  <a:pt x="2490" y="546"/>
                </a:moveTo>
                <a:lnTo>
                  <a:pt x="2490" y="552"/>
                </a:lnTo>
                <a:lnTo>
                  <a:pt x="2491" y="552"/>
                </a:lnTo>
                <a:lnTo>
                  <a:pt x="2490" y="546"/>
                </a:lnTo>
                <a:close/>
                <a:moveTo>
                  <a:pt x="2220" y="504"/>
                </a:moveTo>
                <a:lnTo>
                  <a:pt x="2226" y="504"/>
                </a:lnTo>
                <a:lnTo>
                  <a:pt x="2220" y="504"/>
                </a:lnTo>
                <a:close/>
                <a:moveTo>
                  <a:pt x="2316" y="582"/>
                </a:moveTo>
                <a:lnTo>
                  <a:pt x="2322" y="582"/>
                </a:lnTo>
                <a:lnTo>
                  <a:pt x="2316" y="582"/>
                </a:lnTo>
                <a:close/>
                <a:moveTo>
                  <a:pt x="2196" y="522"/>
                </a:moveTo>
                <a:lnTo>
                  <a:pt x="2202" y="522"/>
                </a:lnTo>
                <a:lnTo>
                  <a:pt x="2196" y="522"/>
                </a:lnTo>
                <a:close/>
                <a:moveTo>
                  <a:pt x="2256" y="480"/>
                </a:moveTo>
                <a:lnTo>
                  <a:pt x="2262" y="480"/>
                </a:lnTo>
                <a:lnTo>
                  <a:pt x="2256" y="480"/>
                </a:lnTo>
                <a:close/>
                <a:moveTo>
                  <a:pt x="2376" y="600"/>
                </a:moveTo>
                <a:lnTo>
                  <a:pt x="2382" y="600"/>
                </a:lnTo>
                <a:lnTo>
                  <a:pt x="2376" y="600"/>
                </a:lnTo>
                <a:close/>
                <a:moveTo>
                  <a:pt x="2502" y="570"/>
                </a:moveTo>
                <a:lnTo>
                  <a:pt x="2508" y="570"/>
                </a:lnTo>
                <a:lnTo>
                  <a:pt x="2502" y="570"/>
                </a:lnTo>
                <a:close/>
                <a:moveTo>
                  <a:pt x="2226" y="516"/>
                </a:moveTo>
                <a:lnTo>
                  <a:pt x="2232" y="516"/>
                </a:lnTo>
                <a:lnTo>
                  <a:pt x="2226" y="516"/>
                </a:lnTo>
                <a:close/>
                <a:moveTo>
                  <a:pt x="2454" y="540"/>
                </a:moveTo>
                <a:lnTo>
                  <a:pt x="2460" y="540"/>
                </a:lnTo>
                <a:lnTo>
                  <a:pt x="2454" y="540"/>
                </a:lnTo>
                <a:close/>
                <a:moveTo>
                  <a:pt x="2244" y="486"/>
                </a:moveTo>
                <a:lnTo>
                  <a:pt x="2250" y="486"/>
                </a:lnTo>
                <a:lnTo>
                  <a:pt x="2244" y="486"/>
                </a:lnTo>
                <a:close/>
                <a:moveTo>
                  <a:pt x="2448" y="564"/>
                </a:moveTo>
                <a:lnTo>
                  <a:pt x="2448" y="570"/>
                </a:lnTo>
                <a:lnTo>
                  <a:pt x="2449" y="570"/>
                </a:lnTo>
                <a:lnTo>
                  <a:pt x="2448" y="564"/>
                </a:lnTo>
                <a:close/>
                <a:moveTo>
                  <a:pt x="2244" y="486"/>
                </a:moveTo>
                <a:lnTo>
                  <a:pt x="2250" y="486"/>
                </a:lnTo>
                <a:lnTo>
                  <a:pt x="2244" y="486"/>
                </a:lnTo>
                <a:close/>
                <a:moveTo>
                  <a:pt x="2376" y="594"/>
                </a:moveTo>
                <a:lnTo>
                  <a:pt x="2376" y="600"/>
                </a:lnTo>
                <a:lnTo>
                  <a:pt x="2377" y="600"/>
                </a:lnTo>
                <a:lnTo>
                  <a:pt x="2376" y="594"/>
                </a:lnTo>
                <a:close/>
                <a:moveTo>
                  <a:pt x="2490" y="546"/>
                </a:moveTo>
                <a:lnTo>
                  <a:pt x="2490" y="552"/>
                </a:lnTo>
                <a:lnTo>
                  <a:pt x="2491" y="552"/>
                </a:lnTo>
                <a:lnTo>
                  <a:pt x="2490" y="546"/>
                </a:lnTo>
                <a:close/>
                <a:moveTo>
                  <a:pt x="2442" y="516"/>
                </a:moveTo>
                <a:lnTo>
                  <a:pt x="2442" y="522"/>
                </a:lnTo>
                <a:lnTo>
                  <a:pt x="2443" y="522"/>
                </a:lnTo>
                <a:lnTo>
                  <a:pt x="2442" y="516"/>
                </a:lnTo>
                <a:close/>
                <a:moveTo>
                  <a:pt x="2262" y="486"/>
                </a:moveTo>
                <a:lnTo>
                  <a:pt x="2262" y="492"/>
                </a:lnTo>
                <a:lnTo>
                  <a:pt x="2263" y="492"/>
                </a:lnTo>
                <a:lnTo>
                  <a:pt x="2262" y="486"/>
                </a:lnTo>
                <a:close/>
                <a:moveTo>
                  <a:pt x="2238" y="486"/>
                </a:moveTo>
                <a:lnTo>
                  <a:pt x="2244" y="486"/>
                </a:lnTo>
                <a:lnTo>
                  <a:pt x="2238" y="486"/>
                </a:lnTo>
                <a:close/>
                <a:moveTo>
                  <a:pt x="2454" y="540"/>
                </a:moveTo>
                <a:lnTo>
                  <a:pt x="2460" y="540"/>
                </a:lnTo>
                <a:lnTo>
                  <a:pt x="2454" y="540"/>
                </a:lnTo>
                <a:close/>
                <a:moveTo>
                  <a:pt x="2442" y="516"/>
                </a:moveTo>
                <a:lnTo>
                  <a:pt x="2442" y="522"/>
                </a:lnTo>
                <a:lnTo>
                  <a:pt x="2443" y="522"/>
                </a:lnTo>
                <a:lnTo>
                  <a:pt x="2442" y="516"/>
                </a:lnTo>
                <a:close/>
                <a:moveTo>
                  <a:pt x="2322" y="564"/>
                </a:moveTo>
                <a:lnTo>
                  <a:pt x="2322" y="570"/>
                </a:lnTo>
                <a:lnTo>
                  <a:pt x="2323" y="570"/>
                </a:lnTo>
                <a:lnTo>
                  <a:pt x="2322" y="564"/>
                </a:lnTo>
                <a:close/>
                <a:moveTo>
                  <a:pt x="2244" y="486"/>
                </a:moveTo>
                <a:lnTo>
                  <a:pt x="2250" y="486"/>
                </a:lnTo>
                <a:lnTo>
                  <a:pt x="2244" y="486"/>
                </a:lnTo>
                <a:close/>
                <a:moveTo>
                  <a:pt x="2310" y="570"/>
                </a:moveTo>
                <a:lnTo>
                  <a:pt x="2316" y="570"/>
                </a:lnTo>
                <a:lnTo>
                  <a:pt x="2310" y="570"/>
                </a:lnTo>
                <a:close/>
                <a:moveTo>
                  <a:pt x="2454" y="552"/>
                </a:moveTo>
                <a:lnTo>
                  <a:pt x="2454" y="558"/>
                </a:lnTo>
                <a:lnTo>
                  <a:pt x="2455" y="558"/>
                </a:lnTo>
                <a:lnTo>
                  <a:pt x="2454" y="552"/>
                </a:lnTo>
                <a:close/>
                <a:moveTo>
                  <a:pt x="2442" y="510"/>
                </a:moveTo>
                <a:lnTo>
                  <a:pt x="2442" y="516"/>
                </a:lnTo>
                <a:lnTo>
                  <a:pt x="2443" y="516"/>
                </a:lnTo>
                <a:lnTo>
                  <a:pt x="2442" y="510"/>
                </a:lnTo>
                <a:close/>
                <a:moveTo>
                  <a:pt x="2424" y="510"/>
                </a:moveTo>
                <a:lnTo>
                  <a:pt x="2430" y="510"/>
                </a:lnTo>
                <a:lnTo>
                  <a:pt x="2424" y="510"/>
                </a:lnTo>
                <a:close/>
                <a:moveTo>
                  <a:pt x="2448" y="534"/>
                </a:moveTo>
                <a:lnTo>
                  <a:pt x="2454" y="534"/>
                </a:lnTo>
                <a:lnTo>
                  <a:pt x="2448" y="534"/>
                </a:lnTo>
                <a:close/>
                <a:moveTo>
                  <a:pt x="2352" y="576"/>
                </a:moveTo>
                <a:lnTo>
                  <a:pt x="2352" y="582"/>
                </a:lnTo>
                <a:lnTo>
                  <a:pt x="2353" y="582"/>
                </a:lnTo>
                <a:lnTo>
                  <a:pt x="2352" y="576"/>
                </a:lnTo>
                <a:close/>
                <a:moveTo>
                  <a:pt x="2436" y="528"/>
                </a:moveTo>
                <a:lnTo>
                  <a:pt x="2442" y="528"/>
                </a:lnTo>
                <a:lnTo>
                  <a:pt x="2436" y="528"/>
                </a:lnTo>
                <a:close/>
                <a:moveTo>
                  <a:pt x="2454" y="552"/>
                </a:moveTo>
                <a:lnTo>
                  <a:pt x="2454" y="558"/>
                </a:lnTo>
                <a:lnTo>
                  <a:pt x="2455" y="558"/>
                </a:lnTo>
                <a:lnTo>
                  <a:pt x="2454" y="552"/>
                </a:lnTo>
                <a:close/>
                <a:moveTo>
                  <a:pt x="2502" y="576"/>
                </a:moveTo>
                <a:lnTo>
                  <a:pt x="2508" y="576"/>
                </a:lnTo>
                <a:lnTo>
                  <a:pt x="2502" y="576"/>
                </a:lnTo>
                <a:close/>
                <a:moveTo>
                  <a:pt x="2226" y="504"/>
                </a:moveTo>
                <a:lnTo>
                  <a:pt x="2232" y="504"/>
                </a:lnTo>
                <a:lnTo>
                  <a:pt x="2226" y="504"/>
                </a:lnTo>
                <a:close/>
                <a:moveTo>
                  <a:pt x="2424" y="534"/>
                </a:moveTo>
                <a:lnTo>
                  <a:pt x="2430" y="534"/>
                </a:lnTo>
                <a:lnTo>
                  <a:pt x="2424" y="534"/>
                </a:lnTo>
                <a:close/>
                <a:moveTo>
                  <a:pt x="2400" y="486"/>
                </a:moveTo>
                <a:lnTo>
                  <a:pt x="2400" y="492"/>
                </a:lnTo>
                <a:lnTo>
                  <a:pt x="2401" y="492"/>
                </a:lnTo>
                <a:lnTo>
                  <a:pt x="2400" y="486"/>
                </a:lnTo>
                <a:close/>
                <a:moveTo>
                  <a:pt x="2346" y="582"/>
                </a:moveTo>
                <a:lnTo>
                  <a:pt x="2352" y="582"/>
                </a:lnTo>
                <a:lnTo>
                  <a:pt x="2346" y="582"/>
                </a:lnTo>
                <a:close/>
                <a:moveTo>
                  <a:pt x="2322" y="534"/>
                </a:moveTo>
                <a:lnTo>
                  <a:pt x="2328" y="534"/>
                </a:lnTo>
                <a:lnTo>
                  <a:pt x="2322" y="534"/>
                </a:lnTo>
                <a:close/>
                <a:moveTo>
                  <a:pt x="2244" y="486"/>
                </a:moveTo>
                <a:lnTo>
                  <a:pt x="2250" y="486"/>
                </a:lnTo>
                <a:lnTo>
                  <a:pt x="2244" y="486"/>
                </a:lnTo>
                <a:close/>
                <a:moveTo>
                  <a:pt x="2340" y="498"/>
                </a:moveTo>
                <a:lnTo>
                  <a:pt x="2346" y="498"/>
                </a:lnTo>
                <a:lnTo>
                  <a:pt x="2340" y="498"/>
                </a:lnTo>
                <a:close/>
                <a:moveTo>
                  <a:pt x="2220" y="504"/>
                </a:moveTo>
                <a:lnTo>
                  <a:pt x="2226" y="504"/>
                </a:lnTo>
                <a:lnTo>
                  <a:pt x="2220" y="504"/>
                </a:lnTo>
                <a:close/>
                <a:moveTo>
                  <a:pt x="2388" y="552"/>
                </a:moveTo>
                <a:lnTo>
                  <a:pt x="2388" y="558"/>
                </a:lnTo>
                <a:lnTo>
                  <a:pt x="2389" y="558"/>
                </a:lnTo>
                <a:lnTo>
                  <a:pt x="2388" y="552"/>
                </a:lnTo>
                <a:close/>
                <a:moveTo>
                  <a:pt x="2454" y="552"/>
                </a:moveTo>
                <a:lnTo>
                  <a:pt x="2460" y="552"/>
                </a:lnTo>
                <a:lnTo>
                  <a:pt x="2454" y="552"/>
                </a:lnTo>
                <a:close/>
                <a:moveTo>
                  <a:pt x="2448" y="516"/>
                </a:moveTo>
                <a:lnTo>
                  <a:pt x="2448" y="522"/>
                </a:lnTo>
                <a:lnTo>
                  <a:pt x="2449" y="522"/>
                </a:lnTo>
                <a:lnTo>
                  <a:pt x="2448" y="516"/>
                </a:lnTo>
                <a:close/>
                <a:moveTo>
                  <a:pt x="2358" y="564"/>
                </a:moveTo>
                <a:lnTo>
                  <a:pt x="2358" y="570"/>
                </a:lnTo>
                <a:lnTo>
                  <a:pt x="2359" y="570"/>
                </a:lnTo>
                <a:lnTo>
                  <a:pt x="2358" y="564"/>
                </a:lnTo>
                <a:close/>
                <a:moveTo>
                  <a:pt x="2442" y="516"/>
                </a:moveTo>
                <a:lnTo>
                  <a:pt x="2442" y="522"/>
                </a:lnTo>
                <a:lnTo>
                  <a:pt x="2443" y="522"/>
                </a:lnTo>
                <a:lnTo>
                  <a:pt x="2442" y="516"/>
                </a:lnTo>
                <a:close/>
                <a:moveTo>
                  <a:pt x="2226" y="504"/>
                </a:moveTo>
                <a:lnTo>
                  <a:pt x="2232" y="504"/>
                </a:lnTo>
                <a:lnTo>
                  <a:pt x="2226" y="504"/>
                </a:lnTo>
                <a:close/>
                <a:moveTo>
                  <a:pt x="2238" y="486"/>
                </a:moveTo>
                <a:lnTo>
                  <a:pt x="2244" y="486"/>
                </a:lnTo>
                <a:lnTo>
                  <a:pt x="2238" y="486"/>
                </a:lnTo>
                <a:close/>
                <a:moveTo>
                  <a:pt x="2490" y="528"/>
                </a:moveTo>
                <a:lnTo>
                  <a:pt x="2496" y="528"/>
                </a:lnTo>
                <a:lnTo>
                  <a:pt x="2490" y="528"/>
                </a:lnTo>
                <a:close/>
                <a:moveTo>
                  <a:pt x="2262" y="528"/>
                </a:moveTo>
                <a:lnTo>
                  <a:pt x="2262" y="534"/>
                </a:lnTo>
                <a:lnTo>
                  <a:pt x="2263" y="534"/>
                </a:lnTo>
                <a:lnTo>
                  <a:pt x="2262" y="528"/>
                </a:lnTo>
                <a:close/>
                <a:moveTo>
                  <a:pt x="2418" y="492"/>
                </a:moveTo>
                <a:lnTo>
                  <a:pt x="2424" y="492"/>
                </a:lnTo>
                <a:lnTo>
                  <a:pt x="2418" y="492"/>
                </a:lnTo>
                <a:close/>
                <a:moveTo>
                  <a:pt x="2262" y="528"/>
                </a:moveTo>
                <a:lnTo>
                  <a:pt x="2262" y="534"/>
                </a:lnTo>
                <a:lnTo>
                  <a:pt x="2263" y="534"/>
                </a:lnTo>
                <a:lnTo>
                  <a:pt x="2262" y="528"/>
                </a:lnTo>
                <a:close/>
                <a:moveTo>
                  <a:pt x="2460" y="546"/>
                </a:moveTo>
                <a:lnTo>
                  <a:pt x="2466" y="546"/>
                </a:lnTo>
                <a:lnTo>
                  <a:pt x="2460" y="546"/>
                </a:lnTo>
                <a:close/>
                <a:moveTo>
                  <a:pt x="2436" y="510"/>
                </a:moveTo>
                <a:lnTo>
                  <a:pt x="2436" y="516"/>
                </a:lnTo>
                <a:lnTo>
                  <a:pt x="2437" y="516"/>
                </a:lnTo>
                <a:lnTo>
                  <a:pt x="2436" y="510"/>
                </a:lnTo>
                <a:close/>
                <a:moveTo>
                  <a:pt x="2382" y="588"/>
                </a:moveTo>
                <a:lnTo>
                  <a:pt x="2382" y="594"/>
                </a:lnTo>
                <a:lnTo>
                  <a:pt x="2383" y="594"/>
                </a:lnTo>
                <a:lnTo>
                  <a:pt x="2382" y="588"/>
                </a:lnTo>
                <a:close/>
                <a:moveTo>
                  <a:pt x="2340" y="576"/>
                </a:moveTo>
                <a:lnTo>
                  <a:pt x="2340" y="582"/>
                </a:lnTo>
                <a:lnTo>
                  <a:pt x="2341" y="582"/>
                </a:lnTo>
                <a:lnTo>
                  <a:pt x="2340" y="576"/>
                </a:lnTo>
                <a:close/>
                <a:moveTo>
                  <a:pt x="2310" y="570"/>
                </a:moveTo>
                <a:lnTo>
                  <a:pt x="2316" y="570"/>
                </a:lnTo>
                <a:lnTo>
                  <a:pt x="2310" y="570"/>
                </a:lnTo>
                <a:close/>
                <a:moveTo>
                  <a:pt x="2244" y="486"/>
                </a:moveTo>
                <a:lnTo>
                  <a:pt x="2250" y="486"/>
                </a:lnTo>
                <a:lnTo>
                  <a:pt x="2244" y="486"/>
                </a:lnTo>
                <a:close/>
                <a:moveTo>
                  <a:pt x="2190" y="516"/>
                </a:moveTo>
                <a:lnTo>
                  <a:pt x="2190" y="522"/>
                </a:lnTo>
                <a:lnTo>
                  <a:pt x="2191" y="522"/>
                </a:lnTo>
                <a:lnTo>
                  <a:pt x="2190" y="516"/>
                </a:lnTo>
                <a:close/>
                <a:moveTo>
                  <a:pt x="2436" y="528"/>
                </a:moveTo>
                <a:lnTo>
                  <a:pt x="2442" y="528"/>
                </a:lnTo>
                <a:lnTo>
                  <a:pt x="2436" y="528"/>
                </a:lnTo>
                <a:close/>
                <a:moveTo>
                  <a:pt x="2412" y="552"/>
                </a:moveTo>
                <a:lnTo>
                  <a:pt x="2418" y="552"/>
                </a:lnTo>
                <a:lnTo>
                  <a:pt x="2418" y="558"/>
                </a:lnTo>
                <a:lnTo>
                  <a:pt x="2412" y="558"/>
                </a:lnTo>
                <a:lnTo>
                  <a:pt x="2412" y="552"/>
                </a:lnTo>
                <a:close/>
                <a:moveTo>
                  <a:pt x="2448" y="564"/>
                </a:moveTo>
                <a:lnTo>
                  <a:pt x="2448" y="570"/>
                </a:lnTo>
                <a:lnTo>
                  <a:pt x="2449" y="570"/>
                </a:lnTo>
                <a:lnTo>
                  <a:pt x="2448" y="564"/>
                </a:lnTo>
                <a:close/>
                <a:moveTo>
                  <a:pt x="2358" y="564"/>
                </a:moveTo>
                <a:lnTo>
                  <a:pt x="2358" y="570"/>
                </a:lnTo>
                <a:lnTo>
                  <a:pt x="2359" y="570"/>
                </a:lnTo>
                <a:lnTo>
                  <a:pt x="2358" y="564"/>
                </a:lnTo>
                <a:close/>
                <a:moveTo>
                  <a:pt x="2394" y="180"/>
                </a:moveTo>
                <a:lnTo>
                  <a:pt x="2394" y="186"/>
                </a:lnTo>
                <a:lnTo>
                  <a:pt x="2395" y="186"/>
                </a:lnTo>
                <a:lnTo>
                  <a:pt x="2394" y="180"/>
                </a:lnTo>
                <a:close/>
                <a:moveTo>
                  <a:pt x="2394" y="174"/>
                </a:moveTo>
                <a:lnTo>
                  <a:pt x="2394" y="180"/>
                </a:lnTo>
                <a:lnTo>
                  <a:pt x="2395" y="180"/>
                </a:lnTo>
                <a:lnTo>
                  <a:pt x="2394" y="174"/>
                </a:lnTo>
                <a:close/>
                <a:moveTo>
                  <a:pt x="2394" y="186"/>
                </a:moveTo>
                <a:lnTo>
                  <a:pt x="2400" y="186"/>
                </a:lnTo>
                <a:lnTo>
                  <a:pt x="2394" y="186"/>
                </a:lnTo>
                <a:close/>
                <a:moveTo>
                  <a:pt x="2418" y="162"/>
                </a:moveTo>
                <a:lnTo>
                  <a:pt x="2424" y="162"/>
                </a:lnTo>
                <a:lnTo>
                  <a:pt x="2418" y="162"/>
                </a:lnTo>
                <a:close/>
                <a:moveTo>
                  <a:pt x="2412" y="168"/>
                </a:moveTo>
                <a:lnTo>
                  <a:pt x="2418" y="168"/>
                </a:lnTo>
                <a:lnTo>
                  <a:pt x="2412" y="168"/>
                </a:lnTo>
                <a:close/>
                <a:moveTo>
                  <a:pt x="2406" y="228"/>
                </a:moveTo>
                <a:lnTo>
                  <a:pt x="2412" y="228"/>
                </a:lnTo>
                <a:lnTo>
                  <a:pt x="2406" y="228"/>
                </a:lnTo>
                <a:close/>
                <a:moveTo>
                  <a:pt x="2424" y="210"/>
                </a:moveTo>
                <a:lnTo>
                  <a:pt x="2424" y="216"/>
                </a:lnTo>
                <a:lnTo>
                  <a:pt x="2425" y="216"/>
                </a:lnTo>
                <a:lnTo>
                  <a:pt x="2424" y="210"/>
                </a:lnTo>
                <a:close/>
                <a:moveTo>
                  <a:pt x="2418" y="210"/>
                </a:moveTo>
                <a:lnTo>
                  <a:pt x="2418" y="216"/>
                </a:lnTo>
                <a:lnTo>
                  <a:pt x="2419" y="216"/>
                </a:lnTo>
                <a:lnTo>
                  <a:pt x="2418" y="210"/>
                </a:lnTo>
                <a:close/>
                <a:moveTo>
                  <a:pt x="2406" y="216"/>
                </a:moveTo>
                <a:lnTo>
                  <a:pt x="2412" y="216"/>
                </a:lnTo>
                <a:lnTo>
                  <a:pt x="2412" y="222"/>
                </a:lnTo>
                <a:lnTo>
                  <a:pt x="2406" y="222"/>
                </a:lnTo>
                <a:lnTo>
                  <a:pt x="2406" y="216"/>
                </a:lnTo>
                <a:close/>
                <a:moveTo>
                  <a:pt x="2418" y="210"/>
                </a:moveTo>
                <a:lnTo>
                  <a:pt x="2418" y="216"/>
                </a:lnTo>
                <a:lnTo>
                  <a:pt x="2419" y="216"/>
                </a:lnTo>
                <a:lnTo>
                  <a:pt x="2418" y="210"/>
                </a:lnTo>
                <a:close/>
                <a:moveTo>
                  <a:pt x="2406" y="210"/>
                </a:moveTo>
                <a:lnTo>
                  <a:pt x="2406" y="216"/>
                </a:lnTo>
                <a:lnTo>
                  <a:pt x="2407" y="216"/>
                </a:lnTo>
                <a:lnTo>
                  <a:pt x="2406" y="210"/>
                </a:lnTo>
                <a:close/>
                <a:moveTo>
                  <a:pt x="2406" y="210"/>
                </a:moveTo>
                <a:lnTo>
                  <a:pt x="2406" y="216"/>
                </a:lnTo>
                <a:lnTo>
                  <a:pt x="2407" y="216"/>
                </a:lnTo>
                <a:lnTo>
                  <a:pt x="2406" y="210"/>
                </a:lnTo>
                <a:close/>
                <a:moveTo>
                  <a:pt x="2400" y="216"/>
                </a:moveTo>
                <a:lnTo>
                  <a:pt x="2406" y="216"/>
                </a:lnTo>
                <a:lnTo>
                  <a:pt x="2400" y="216"/>
                </a:lnTo>
                <a:close/>
                <a:moveTo>
                  <a:pt x="2400" y="216"/>
                </a:moveTo>
                <a:lnTo>
                  <a:pt x="2406" y="216"/>
                </a:lnTo>
                <a:lnTo>
                  <a:pt x="2400" y="216"/>
                </a:lnTo>
                <a:close/>
                <a:moveTo>
                  <a:pt x="2412" y="216"/>
                </a:moveTo>
                <a:lnTo>
                  <a:pt x="2418" y="216"/>
                </a:lnTo>
                <a:lnTo>
                  <a:pt x="2412" y="216"/>
                </a:lnTo>
                <a:close/>
                <a:moveTo>
                  <a:pt x="2412" y="216"/>
                </a:moveTo>
                <a:lnTo>
                  <a:pt x="2418" y="216"/>
                </a:lnTo>
                <a:lnTo>
                  <a:pt x="2412" y="216"/>
                </a:lnTo>
                <a:close/>
                <a:moveTo>
                  <a:pt x="2406" y="216"/>
                </a:moveTo>
                <a:lnTo>
                  <a:pt x="2406" y="222"/>
                </a:lnTo>
                <a:lnTo>
                  <a:pt x="2407" y="222"/>
                </a:lnTo>
                <a:lnTo>
                  <a:pt x="2406" y="216"/>
                </a:lnTo>
                <a:close/>
                <a:moveTo>
                  <a:pt x="2418" y="216"/>
                </a:moveTo>
                <a:lnTo>
                  <a:pt x="2424" y="216"/>
                </a:lnTo>
                <a:lnTo>
                  <a:pt x="2418" y="216"/>
                </a:lnTo>
                <a:close/>
                <a:moveTo>
                  <a:pt x="2418" y="216"/>
                </a:moveTo>
                <a:lnTo>
                  <a:pt x="2424" y="216"/>
                </a:lnTo>
                <a:lnTo>
                  <a:pt x="2418" y="216"/>
                </a:lnTo>
                <a:close/>
                <a:moveTo>
                  <a:pt x="2394" y="216"/>
                </a:moveTo>
                <a:lnTo>
                  <a:pt x="2400" y="216"/>
                </a:lnTo>
                <a:lnTo>
                  <a:pt x="2394" y="216"/>
                </a:lnTo>
                <a:close/>
                <a:moveTo>
                  <a:pt x="2400" y="192"/>
                </a:moveTo>
                <a:lnTo>
                  <a:pt x="2406" y="192"/>
                </a:lnTo>
                <a:lnTo>
                  <a:pt x="2400" y="192"/>
                </a:lnTo>
                <a:close/>
                <a:moveTo>
                  <a:pt x="2400" y="216"/>
                </a:moveTo>
                <a:lnTo>
                  <a:pt x="2406" y="216"/>
                </a:lnTo>
                <a:lnTo>
                  <a:pt x="2400" y="216"/>
                </a:lnTo>
                <a:close/>
                <a:moveTo>
                  <a:pt x="2412" y="216"/>
                </a:moveTo>
                <a:lnTo>
                  <a:pt x="2412" y="222"/>
                </a:lnTo>
                <a:lnTo>
                  <a:pt x="2413" y="222"/>
                </a:lnTo>
                <a:lnTo>
                  <a:pt x="2412" y="216"/>
                </a:lnTo>
                <a:close/>
                <a:moveTo>
                  <a:pt x="2400" y="192"/>
                </a:moveTo>
                <a:lnTo>
                  <a:pt x="2406" y="192"/>
                </a:lnTo>
                <a:lnTo>
                  <a:pt x="2400" y="192"/>
                </a:lnTo>
                <a:close/>
                <a:moveTo>
                  <a:pt x="2412" y="216"/>
                </a:moveTo>
                <a:lnTo>
                  <a:pt x="2412" y="222"/>
                </a:lnTo>
                <a:lnTo>
                  <a:pt x="2413" y="222"/>
                </a:lnTo>
                <a:lnTo>
                  <a:pt x="2412" y="216"/>
                </a:lnTo>
                <a:close/>
                <a:moveTo>
                  <a:pt x="2400" y="216"/>
                </a:moveTo>
                <a:lnTo>
                  <a:pt x="2406" y="216"/>
                </a:lnTo>
                <a:lnTo>
                  <a:pt x="2400" y="216"/>
                </a:lnTo>
                <a:close/>
                <a:moveTo>
                  <a:pt x="2400" y="216"/>
                </a:moveTo>
                <a:lnTo>
                  <a:pt x="2406" y="216"/>
                </a:lnTo>
                <a:lnTo>
                  <a:pt x="2400" y="216"/>
                </a:lnTo>
                <a:close/>
                <a:moveTo>
                  <a:pt x="2424" y="210"/>
                </a:moveTo>
                <a:lnTo>
                  <a:pt x="2424" y="216"/>
                </a:lnTo>
                <a:lnTo>
                  <a:pt x="2425" y="216"/>
                </a:lnTo>
                <a:lnTo>
                  <a:pt x="2424" y="210"/>
                </a:lnTo>
                <a:close/>
                <a:moveTo>
                  <a:pt x="2406" y="216"/>
                </a:moveTo>
                <a:lnTo>
                  <a:pt x="2406" y="222"/>
                </a:lnTo>
                <a:lnTo>
                  <a:pt x="2407" y="222"/>
                </a:lnTo>
                <a:lnTo>
                  <a:pt x="2406" y="216"/>
                </a:lnTo>
                <a:close/>
                <a:moveTo>
                  <a:pt x="2406" y="216"/>
                </a:moveTo>
                <a:lnTo>
                  <a:pt x="2412" y="216"/>
                </a:lnTo>
                <a:lnTo>
                  <a:pt x="2406" y="216"/>
                </a:lnTo>
                <a:close/>
                <a:moveTo>
                  <a:pt x="2400" y="198"/>
                </a:moveTo>
                <a:lnTo>
                  <a:pt x="2406" y="198"/>
                </a:lnTo>
                <a:lnTo>
                  <a:pt x="2400" y="198"/>
                </a:lnTo>
                <a:close/>
                <a:moveTo>
                  <a:pt x="2406" y="216"/>
                </a:moveTo>
                <a:lnTo>
                  <a:pt x="2406" y="222"/>
                </a:lnTo>
                <a:lnTo>
                  <a:pt x="2407" y="222"/>
                </a:lnTo>
                <a:lnTo>
                  <a:pt x="2406" y="216"/>
                </a:lnTo>
                <a:close/>
                <a:moveTo>
                  <a:pt x="2412" y="216"/>
                </a:moveTo>
                <a:lnTo>
                  <a:pt x="2418" y="216"/>
                </a:lnTo>
                <a:lnTo>
                  <a:pt x="2412" y="216"/>
                </a:lnTo>
                <a:close/>
                <a:moveTo>
                  <a:pt x="2196" y="432"/>
                </a:moveTo>
                <a:lnTo>
                  <a:pt x="2196" y="438"/>
                </a:lnTo>
                <a:lnTo>
                  <a:pt x="2197" y="438"/>
                </a:lnTo>
                <a:lnTo>
                  <a:pt x="2196" y="432"/>
                </a:lnTo>
                <a:close/>
                <a:moveTo>
                  <a:pt x="2334" y="450"/>
                </a:moveTo>
                <a:lnTo>
                  <a:pt x="2334" y="456"/>
                </a:lnTo>
                <a:lnTo>
                  <a:pt x="2335" y="456"/>
                </a:lnTo>
                <a:lnTo>
                  <a:pt x="2334" y="450"/>
                </a:lnTo>
                <a:close/>
                <a:moveTo>
                  <a:pt x="2286" y="486"/>
                </a:moveTo>
                <a:lnTo>
                  <a:pt x="2286" y="492"/>
                </a:lnTo>
                <a:lnTo>
                  <a:pt x="2287" y="492"/>
                </a:lnTo>
                <a:lnTo>
                  <a:pt x="2286" y="486"/>
                </a:lnTo>
                <a:close/>
                <a:moveTo>
                  <a:pt x="2196" y="456"/>
                </a:moveTo>
                <a:lnTo>
                  <a:pt x="2196" y="462"/>
                </a:lnTo>
                <a:lnTo>
                  <a:pt x="2197" y="462"/>
                </a:lnTo>
                <a:lnTo>
                  <a:pt x="2196" y="456"/>
                </a:lnTo>
                <a:close/>
                <a:moveTo>
                  <a:pt x="2226" y="486"/>
                </a:moveTo>
                <a:lnTo>
                  <a:pt x="2232" y="486"/>
                </a:lnTo>
                <a:lnTo>
                  <a:pt x="2226" y="486"/>
                </a:lnTo>
                <a:close/>
                <a:moveTo>
                  <a:pt x="2340" y="474"/>
                </a:moveTo>
                <a:lnTo>
                  <a:pt x="2346" y="474"/>
                </a:lnTo>
                <a:lnTo>
                  <a:pt x="2340" y="474"/>
                </a:lnTo>
                <a:close/>
                <a:moveTo>
                  <a:pt x="2328" y="450"/>
                </a:moveTo>
                <a:lnTo>
                  <a:pt x="2334" y="450"/>
                </a:lnTo>
                <a:lnTo>
                  <a:pt x="2328" y="450"/>
                </a:lnTo>
                <a:close/>
                <a:moveTo>
                  <a:pt x="2346" y="462"/>
                </a:moveTo>
                <a:lnTo>
                  <a:pt x="2346" y="468"/>
                </a:lnTo>
                <a:lnTo>
                  <a:pt x="2347" y="468"/>
                </a:lnTo>
                <a:lnTo>
                  <a:pt x="2346" y="462"/>
                </a:lnTo>
                <a:close/>
                <a:moveTo>
                  <a:pt x="2202" y="474"/>
                </a:moveTo>
                <a:lnTo>
                  <a:pt x="2202" y="480"/>
                </a:lnTo>
                <a:lnTo>
                  <a:pt x="2203" y="480"/>
                </a:lnTo>
                <a:lnTo>
                  <a:pt x="2202" y="474"/>
                </a:lnTo>
                <a:close/>
                <a:moveTo>
                  <a:pt x="2334" y="462"/>
                </a:moveTo>
                <a:lnTo>
                  <a:pt x="2340" y="462"/>
                </a:lnTo>
                <a:lnTo>
                  <a:pt x="2334" y="462"/>
                </a:lnTo>
                <a:close/>
                <a:moveTo>
                  <a:pt x="2196" y="456"/>
                </a:moveTo>
                <a:lnTo>
                  <a:pt x="2196" y="462"/>
                </a:lnTo>
                <a:lnTo>
                  <a:pt x="2197" y="462"/>
                </a:lnTo>
                <a:lnTo>
                  <a:pt x="2196" y="456"/>
                </a:lnTo>
                <a:close/>
                <a:moveTo>
                  <a:pt x="2226" y="486"/>
                </a:moveTo>
                <a:lnTo>
                  <a:pt x="2226" y="492"/>
                </a:lnTo>
                <a:lnTo>
                  <a:pt x="2227" y="492"/>
                </a:lnTo>
                <a:lnTo>
                  <a:pt x="2226" y="486"/>
                </a:lnTo>
                <a:close/>
                <a:moveTo>
                  <a:pt x="2226" y="486"/>
                </a:moveTo>
                <a:lnTo>
                  <a:pt x="2226" y="492"/>
                </a:lnTo>
                <a:lnTo>
                  <a:pt x="2227" y="492"/>
                </a:lnTo>
                <a:lnTo>
                  <a:pt x="2226" y="486"/>
                </a:lnTo>
                <a:close/>
                <a:moveTo>
                  <a:pt x="2196" y="456"/>
                </a:moveTo>
                <a:lnTo>
                  <a:pt x="2196" y="462"/>
                </a:lnTo>
                <a:lnTo>
                  <a:pt x="2197" y="462"/>
                </a:lnTo>
                <a:lnTo>
                  <a:pt x="2196" y="456"/>
                </a:lnTo>
                <a:close/>
                <a:moveTo>
                  <a:pt x="2334" y="462"/>
                </a:moveTo>
                <a:lnTo>
                  <a:pt x="2340" y="462"/>
                </a:lnTo>
                <a:lnTo>
                  <a:pt x="2334" y="462"/>
                </a:lnTo>
                <a:close/>
                <a:moveTo>
                  <a:pt x="2202" y="474"/>
                </a:moveTo>
                <a:lnTo>
                  <a:pt x="2202" y="480"/>
                </a:lnTo>
                <a:lnTo>
                  <a:pt x="2203" y="480"/>
                </a:lnTo>
                <a:lnTo>
                  <a:pt x="2202" y="474"/>
                </a:lnTo>
                <a:close/>
                <a:moveTo>
                  <a:pt x="2196" y="468"/>
                </a:moveTo>
                <a:lnTo>
                  <a:pt x="2202" y="468"/>
                </a:lnTo>
                <a:lnTo>
                  <a:pt x="2196" y="468"/>
                </a:lnTo>
                <a:close/>
                <a:moveTo>
                  <a:pt x="2196" y="468"/>
                </a:moveTo>
                <a:lnTo>
                  <a:pt x="2202" y="468"/>
                </a:lnTo>
                <a:lnTo>
                  <a:pt x="2196" y="468"/>
                </a:lnTo>
                <a:close/>
                <a:moveTo>
                  <a:pt x="2658" y="456"/>
                </a:moveTo>
                <a:lnTo>
                  <a:pt x="2664" y="456"/>
                </a:lnTo>
                <a:lnTo>
                  <a:pt x="2658" y="456"/>
                </a:lnTo>
                <a:close/>
                <a:moveTo>
                  <a:pt x="2610" y="450"/>
                </a:moveTo>
                <a:lnTo>
                  <a:pt x="2610" y="456"/>
                </a:lnTo>
                <a:lnTo>
                  <a:pt x="2611" y="456"/>
                </a:lnTo>
                <a:lnTo>
                  <a:pt x="2610" y="450"/>
                </a:lnTo>
                <a:close/>
                <a:moveTo>
                  <a:pt x="2142" y="354"/>
                </a:moveTo>
                <a:lnTo>
                  <a:pt x="2148" y="354"/>
                </a:lnTo>
                <a:lnTo>
                  <a:pt x="2148" y="360"/>
                </a:lnTo>
                <a:lnTo>
                  <a:pt x="2142" y="360"/>
                </a:lnTo>
                <a:lnTo>
                  <a:pt x="2142" y="354"/>
                </a:lnTo>
                <a:close/>
                <a:moveTo>
                  <a:pt x="2154" y="378"/>
                </a:moveTo>
                <a:lnTo>
                  <a:pt x="2154" y="384"/>
                </a:lnTo>
                <a:lnTo>
                  <a:pt x="2155" y="384"/>
                </a:lnTo>
                <a:lnTo>
                  <a:pt x="2154" y="378"/>
                </a:lnTo>
                <a:close/>
                <a:moveTo>
                  <a:pt x="2184" y="408"/>
                </a:moveTo>
                <a:lnTo>
                  <a:pt x="2184" y="414"/>
                </a:lnTo>
                <a:lnTo>
                  <a:pt x="2185" y="414"/>
                </a:lnTo>
                <a:lnTo>
                  <a:pt x="2184" y="408"/>
                </a:lnTo>
                <a:close/>
                <a:moveTo>
                  <a:pt x="2184" y="414"/>
                </a:moveTo>
                <a:lnTo>
                  <a:pt x="2184" y="420"/>
                </a:lnTo>
                <a:lnTo>
                  <a:pt x="2185" y="420"/>
                </a:lnTo>
                <a:lnTo>
                  <a:pt x="2184" y="414"/>
                </a:lnTo>
                <a:close/>
                <a:moveTo>
                  <a:pt x="2184" y="414"/>
                </a:moveTo>
                <a:lnTo>
                  <a:pt x="2184" y="420"/>
                </a:lnTo>
                <a:lnTo>
                  <a:pt x="2185" y="420"/>
                </a:lnTo>
                <a:lnTo>
                  <a:pt x="2184" y="414"/>
                </a:lnTo>
                <a:close/>
                <a:moveTo>
                  <a:pt x="2178" y="420"/>
                </a:moveTo>
                <a:lnTo>
                  <a:pt x="2184" y="420"/>
                </a:lnTo>
                <a:lnTo>
                  <a:pt x="2184" y="426"/>
                </a:lnTo>
                <a:lnTo>
                  <a:pt x="2178" y="426"/>
                </a:lnTo>
                <a:lnTo>
                  <a:pt x="2178" y="420"/>
                </a:lnTo>
                <a:close/>
                <a:moveTo>
                  <a:pt x="2178" y="432"/>
                </a:moveTo>
                <a:lnTo>
                  <a:pt x="2184" y="432"/>
                </a:lnTo>
                <a:lnTo>
                  <a:pt x="2178" y="432"/>
                </a:lnTo>
                <a:close/>
                <a:moveTo>
                  <a:pt x="2178" y="408"/>
                </a:moveTo>
                <a:lnTo>
                  <a:pt x="2184" y="408"/>
                </a:lnTo>
                <a:lnTo>
                  <a:pt x="2184" y="414"/>
                </a:lnTo>
                <a:lnTo>
                  <a:pt x="2178" y="414"/>
                </a:lnTo>
                <a:lnTo>
                  <a:pt x="2178" y="408"/>
                </a:lnTo>
                <a:close/>
                <a:moveTo>
                  <a:pt x="2160" y="378"/>
                </a:moveTo>
                <a:lnTo>
                  <a:pt x="2160" y="384"/>
                </a:lnTo>
                <a:lnTo>
                  <a:pt x="2161" y="384"/>
                </a:lnTo>
                <a:lnTo>
                  <a:pt x="2160" y="378"/>
                </a:lnTo>
                <a:close/>
                <a:moveTo>
                  <a:pt x="2178" y="414"/>
                </a:moveTo>
                <a:lnTo>
                  <a:pt x="2184" y="414"/>
                </a:lnTo>
                <a:lnTo>
                  <a:pt x="2178" y="414"/>
                </a:lnTo>
                <a:close/>
                <a:moveTo>
                  <a:pt x="2184" y="402"/>
                </a:moveTo>
                <a:lnTo>
                  <a:pt x="2184" y="408"/>
                </a:lnTo>
                <a:lnTo>
                  <a:pt x="2185" y="408"/>
                </a:lnTo>
                <a:lnTo>
                  <a:pt x="2184" y="402"/>
                </a:lnTo>
                <a:close/>
                <a:moveTo>
                  <a:pt x="2154" y="378"/>
                </a:moveTo>
                <a:lnTo>
                  <a:pt x="2160" y="378"/>
                </a:lnTo>
                <a:lnTo>
                  <a:pt x="2160" y="384"/>
                </a:lnTo>
                <a:lnTo>
                  <a:pt x="2154" y="384"/>
                </a:lnTo>
                <a:lnTo>
                  <a:pt x="2154" y="378"/>
                </a:lnTo>
                <a:close/>
                <a:moveTo>
                  <a:pt x="2178" y="414"/>
                </a:moveTo>
                <a:lnTo>
                  <a:pt x="2178" y="420"/>
                </a:lnTo>
                <a:lnTo>
                  <a:pt x="2179" y="420"/>
                </a:lnTo>
                <a:lnTo>
                  <a:pt x="2178" y="414"/>
                </a:lnTo>
                <a:close/>
                <a:moveTo>
                  <a:pt x="2160" y="378"/>
                </a:moveTo>
                <a:lnTo>
                  <a:pt x="2166" y="378"/>
                </a:lnTo>
                <a:lnTo>
                  <a:pt x="2160" y="378"/>
                </a:lnTo>
                <a:close/>
                <a:moveTo>
                  <a:pt x="2184" y="426"/>
                </a:moveTo>
                <a:lnTo>
                  <a:pt x="2184" y="432"/>
                </a:lnTo>
                <a:lnTo>
                  <a:pt x="2185" y="432"/>
                </a:lnTo>
                <a:lnTo>
                  <a:pt x="2184" y="426"/>
                </a:lnTo>
                <a:close/>
                <a:moveTo>
                  <a:pt x="2142" y="348"/>
                </a:moveTo>
                <a:lnTo>
                  <a:pt x="2148" y="348"/>
                </a:lnTo>
                <a:lnTo>
                  <a:pt x="2142" y="348"/>
                </a:lnTo>
                <a:close/>
                <a:moveTo>
                  <a:pt x="2178" y="420"/>
                </a:moveTo>
                <a:lnTo>
                  <a:pt x="2178" y="426"/>
                </a:lnTo>
                <a:lnTo>
                  <a:pt x="2179" y="426"/>
                </a:lnTo>
                <a:lnTo>
                  <a:pt x="2178" y="420"/>
                </a:lnTo>
                <a:close/>
                <a:moveTo>
                  <a:pt x="2184" y="408"/>
                </a:moveTo>
                <a:lnTo>
                  <a:pt x="2184" y="414"/>
                </a:lnTo>
                <a:lnTo>
                  <a:pt x="2185" y="414"/>
                </a:lnTo>
                <a:lnTo>
                  <a:pt x="2184" y="408"/>
                </a:lnTo>
                <a:close/>
                <a:moveTo>
                  <a:pt x="2154" y="378"/>
                </a:moveTo>
                <a:lnTo>
                  <a:pt x="2154" y="384"/>
                </a:lnTo>
                <a:lnTo>
                  <a:pt x="2155" y="384"/>
                </a:lnTo>
                <a:lnTo>
                  <a:pt x="2154" y="378"/>
                </a:lnTo>
                <a:close/>
                <a:moveTo>
                  <a:pt x="2184" y="396"/>
                </a:moveTo>
                <a:lnTo>
                  <a:pt x="2184" y="402"/>
                </a:lnTo>
                <a:lnTo>
                  <a:pt x="2185" y="402"/>
                </a:lnTo>
                <a:lnTo>
                  <a:pt x="2184" y="396"/>
                </a:lnTo>
                <a:close/>
                <a:moveTo>
                  <a:pt x="2142" y="354"/>
                </a:moveTo>
                <a:lnTo>
                  <a:pt x="2148" y="354"/>
                </a:lnTo>
                <a:lnTo>
                  <a:pt x="2142" y="354"/>
                </a:lnTo>
                <a:close/>
                <a:moveTo>
                  <a:pt x="2178" y="396"/>
                </a:moveTo>
                <a:lnTo>
                  <a:pt x="2178" y="402"/>
                </a:lnTo>
                <a:lnTo>
                  <a:pt x="2179" y="402"/>
                </a:lnTo>
                <a:lnTo>
                  <a:pt x="2178" y="396"/>
                </a:lnTo>
                <a:close/>
                <a:moveTo>
                  <a:pt x="2178" y="420"/>
                </a:moveTo>
                <a:lnTo>
                  <a:pt x="2184" y="420"/>
                </a:lnTo>
                <a:lnTo>
                  <a:pt x="2178" y="420"/>
                </a:lnTo>
                <a:close/>
                <a:moveTo>
                  <a:pt x="2142" y="354"/>
                </a:moveTo>
                <a:lnTo>
                  <a:pt x="2148" y="354"/>
                </a:lnTo>
                <a:lnTo>
                  <a:pt x="2142" y="354"/>
                </a:lnTo>
                <a:close/>
                <a:moveTo>
                  <a:pt x="2142" y="348"/>
                </a:moveTo>
                <a:lnTo>
                  <a:pt x="2148" y="348"/>
                </a:lnTo>
                <a:lnTo>
                  <a:pt x="2142" y="348"/>
                </a:lnTo>
                <a:close/>
                <a:moveTo>
                  <a:pt x="2178" y="426"/>
                </a:moveTo>
                <a:lnTo>
                  <a:pt x="2178" y="432"/>
                </a:lnTo>
                <a:lnTo>
                  <a:pt x="2179" y="432"/>
                </a:lnTo>
                <a:lnTo>
                  <a:pt x="2178" y="426"/>
                </a:lnTo>
                <a:close/>
                <a:moveTo>
                  <a:pt x="2178" y="408"/>
                </a:moveTo>
                <a:lnTo>
                  <a:pt x="2184" y="408"/>
                </a:lnTo>
                <a:lnTo>
                  <a:pt x="2178" y="408"/>
                </a:lnTo>
                <a:close/>
                <a:moveTo>
                  <a:pt x="2154" y="378"/>
                </a:moveTo>
                <a:lnTo>
                  <a:pt x="2154" y="384"/>
                </a:lnTo>
                <a:lnTo>
                  <a:pt x="2155" y="384"/>
                </a:lnTo>
                <a:lnTo>
                  <a:pt x="2154" y="378"/>
                </a:lnTo>
                <a:close/>
                <a:moveTo>
                  <a:pt x="2178" y="420"/>
                </a:moveTo>
                <a:lnTo>
                  <a:pt x="2184" y="420"/>
                </a:lnTo>
                <a:lnTo>
                  <a:pt x="2178" y="420"/>
                </a:lnTo>
                <a:close/>
                <a:moveTo>
                  <a:pt x="2142" y="348"/>
                </a:moveTo>
                <a:lnTo>
                  <a:pt x="2148" y="348"/>
                </a:lnTo>
                <a:lnTo>
                  <a:pt x="2142" y="348"/>
                </a:lnTo>
                <a:close/>
                <a:moveTo>
                  <a:pt x="2178" y="426"/>
                </a:moveTo>
                <a:lnTo>
                  <a:pt x="2178" y="432"/>
                </a:lnTo>
                <a:lnTo>
                  <a:pt x="2179" y="432"/>
                </a:lnTo>
                <a:lnTo>
                  <a:pt x="2178" y="426"/>
                </a:lnTo>
                <a:close/>
                <a:moveTo>
                  <a:pt x="2178" y="414"/>
                </a:moveTo>
                <a:lnTo>
                  <a:pt x="2184" y="414"/>
                </a:lnTo>
                <a:lnTo>
                  <a:pt x="2178" y="414"/>
                </a:lnTo>
                <a:close/>
                <a:moveTo>
                  <a:pt x="2184" y="408"/>
                </a:moveTo>
                <a:lnTo>
                  <a:pt x="2184" y="414"/>
                </a:lnTo>
                <a:lnTo>
                  <a:pt x="2185" y="414"/>
                </a:lnTo>
                <a:lnTo>
                  <a:pt x="2184" y="408"/>
                </a:lnTo>
                <a:close/>
                <a:moveTo>
                  <a:pt x="2184" y="426"/>
                </a:moveTo>
                <a:lnTo>
                  <a:pt x="2184" y="432"/>
                </a:lnTo>
                <a:lnTo>
                  <a:pt x="2185" y="432"/>
                </a:lnTo>
                <a:lnTo>
                  <a:pt x="2184" y="426"/>
                </a:lnTo>
                <a:close/>
                <a:moveTo>
                  <a:pt x="2154" y="378"/>
                </a:moveTo>
                <a:lnTo>
                  <a:pt x="2154" y="384"/>
                </a:lnTo>
                <a:lnTo>
                  <a:pt x="2155" y="384"/>
                </a:lnTo>
                <a:lnTo>
                  <a:pt x="2154" y="378"/>
                </a:lnTo>
                <a:close/>
                <a:moveTo>
                  <a:pt x="2184" y="420"/>
                </a:moveTo>
                <a:lnTo>
                  <a:pt x="2184" y="426"/>
                </a:lnTo>
                <a:lnTo>
                  <a:pt x="2185" y="426"/>
                </a:lnTo>
                <a:lnTo>
                  <a:pt x="2184" y="420"/>
                </a:lnTo>
                <a:close/>
                <a:moveTo>
                  <a:pt x="2148" y="348"/>
                </a:moveTo>
                <a:lnTo>
                  <a:pt x="2148" y="354"/>
                </a:lnTo>
                <a:lnTo>
                  <a:pt x="2149" y="354"/>
                </a:lnTo>
                <a:lnTo>
                  <a:pt x="2148" y="348"/>
                </a:lnTo>
                <a:close/>
                <a:moveTo>
                  <a:pt x="2178" y="408"/>
                </a:moveTo>
                <a:lnTo>
                  <a:pt x="2184" y="408"/>
                </a:lnTo>
                <a:lnTo>
                  <a:pt x="2184" y="414"/>
                </a:lnTo>
                <a:lnTo>
                  <a:pt x="2178" y="414"/>
                </a:lnTo>
                <a:lnTo>
                  <a:pt x="2178" y="408"/>
                </a:lnTo>
                <a:close/>
                <a:moveTo>
                  <a:pt x="2184" y="426"/>
                </a:moveTo>
                <a:lnTo>
                  <a:pt x="2184" y="432"/>
                </a:lnTo>
                <a:lnTo>
                  <a:pt x="2185" y="432"/>
                </a:lnTo>
                <a:lnTo>
                  <a:pt x="2184" y="426"/>
                </a:lnTo>
                <a:close/>
                <a:moveTo>
                  <a:pt x="2178" y="414"/>
                </a:moveTo>
                <a:lnTo>
                  <a:pt x="2184" y="414"/>
                </a:lnTo>
                <a:lnTo>
                  <a:pt x="2178" y="414"/>
                </a:lnTo>
                <a:close/>
                <a:moveTo>
                  <a:pt x="2184" y="408"/>
                </a:moveTo>
                <a:lnTo>
                  <a:pt x="2184" y="414"/>
                </a:lnTo>
                <a:lnTo>
                  <a:pt x="2185" y="414"/>
                </a:lnTo>
                <a:lnTo>
                  <a:pt x="2184" y="408"/>
                </a:lnTo>
                <a:close/>
                <a:moveTo>
                  <a:pt x="2148" y="360"/>
                </a:moveTo>
                <a:lnTo>
                  <a:pt x="2154" y="360"/>
                </a:lnTo>
                <a:lnTo>
                  <a:pt x="2148" y="360"/>
                </a:lnTo>
                <a:close/>
                <a:moveTo>
                  <a:pt x="2178" y="408"/>
                </a:moveTo>
                <a:lnTo>
                  <a:pt x="2178" y="414"/>
                </a:lnTo>
                <a:lnTo>
                  <a:pt x="2179" y="414"/>
                </a:lnTo>
                <a:lnTo>
                  <a:pt x="2178" y="408"/>
                </a:lnTo>
                <a:close/>
                <a:moveTo>
                  <a:pt x="2634" y="552"/>
                </a:moveTo>
                <a:lnTo>
                  <a:pt x="2634" y="558"/>
                </a:lnTo>
                <a:lnTo>
                  <a:pt x="2640" y="558"/>
                </a:lnTo>
                <a:lnTo>
                  <a:pt x="2640" y="564"/>
                </a:lnTo>
                <a:lnTo>
                  <a:pt x="2634" y="564"/>
                </a:lnTo>
                <a:lnTo>
                  <a:pt x="2634" y="558"/>
                </a:lnTo>
                <a:lnTo>
                  <a:pt x="2634" y="552"/>
                </a:lnTo>
                <a:lnTo>
                  <a:pt x="2634" y="558"/>
                </a:lnTo>
                <a:lnTo>
                  <a:pt x="2634" y="552"/>
                </a:lnTo>
                <a:close/>
                <a:moveTo>
                  <a:pt x="2598" y="534"/>
                </a:moveTo>
                <a:lnTo>
                  <a:pt x="2604" y="534"/>
                </a:lnTo>
                <a:lnTo>
                  <a:pt x="2598" y="534"/>
                </a:lnTo>
                <a:lnTo>
                  <a:pt x="2604" y="534"/>
                </a:lnTo>
                <a:lnTo>
                  <a:pt x="2598" y="534"/>
                </a:lnTo>
                <a:lnTo>
                  <a:pt x="2604" y="534"/>
                </a:lnTo>
                <a:lnTo>
                  <a:pt x="2598" y="528"/>
                </a:lnTo>
                <a:lnTo>
                  <a:pt x="2604" y="528"/>
                </a:lnTo>
                <a:lnTo>
                  <a:pt x="2604" y="534"/>
                </a:lnTo>
                <a:lnTo>
                  <a:pt x="2610" y="534"/>
                </a:lnTo>
                <a:lnTo>
                  <a:pt x="2610" y="540"/>
                </a:lnTo>
                <a:lnTo>
                  <a:pt x="2616" y="540"/>
                </a:lnTo>
                <a:lnTo>
                  <a:pt x="2616" y="546"/>
                </a:lnTo>
                <a:lnTo>
                  <a:pt x="2622" y="546"/>
                </a:lnTo>
                <a:lnTo>
                  <a:pt x="2616" y="546"/>
                </a:lnTo>
                <a:lnTo>
                  <a:pt x="2622" y="546"/>
                </a:lnTo>
                <a:lnTo>
                  <a:pt x="2616" y="546"/>
                </a:lnTo>
                <a:lnTo>
                  <a:pt x="2616" y="552"/>
                </a:lnTo>
                <a:lnTo>
                  <a:pt x="2616" y="546"/>
                </a:lnTo>
                <a:lnTo>
                  <a:pt x="2616" y="540"/>
                </a:lnTo>
                <a:lnTo>
                  <a:pt x="2610" y="540"/>
                </a:lnTo>
                <a:lnTo>
                  <a:pt x="2610" y="534"/>
                </a:lnTo>
                <a:lnTo>
                  <a:pt x="2604" y="534"/>
                </a:lnTo>
                <a:lnTo>
                  <a:pt x="2598" y="534"/>
                </a:lnTo>
                <a:close/>
                <a:moveTo>
                  <a:pt x="2568" y="528"/>
                </a:moveTo>
                <a:lnTo>
                  <a:pt x="2574" y="528"/>
                </a:lnTo>
                <a:lnTo>
                  <a:pt x="2568" y="528"/>
                </a:lnTo>
                <a:close/>
                <a:moveTo>
                  <a:pt x="2598" y="588"/>
                </a:moveTo>
                <a:lnTo>
                  <a:pt x="2604" y="588"/>
                </a:lnTo>
                <a:lnTo>
                  <a:pt x="2598" y="588"/>
                </a:lnTo>
                <a:close/>
                <a:moveTo>
                  <a:pt x="2592" y="528"/>
                </a:moveTo>
                <a:lnTo>
                  <a:pt x="2598" y="528"/>
                </a:lnTo>
                <a:lnTo>
                  <a:pt x="2598" y="534"/>
                </a:lnTo>
                <a:lnTo>
                  <a:pt x="2592" y="534"/>
                </a:lnTo>
                <a:lnTo>
                  <a:pt x="2592" y="528"/>
                </a:lnTo>
                <a:close/>
                <a:moveTo>
                  <a:pt x="2598" y="588"/>
                </a:moveTo>
                <a:lnTo>
                  <a:pt x="2604" y="588"/>
                </a:lnTo>
                <a:lnTo>
                  <a:pt x="2604" y="594"/>
                </a:lnTo>
                <a:lnTo>
                  <a:pt x="2598" y="594"/>
                </a:lnTo>
                <a:lnTo>
                  <a:pt x="2598" y="588"/>
                </a:lnTo>
                <a:close/>
                <a:moveTo>
                  <a:pt x="2574" y="552"/>
                </a:moveTo>
                <a:lnTo>
                  <a:pt x="2580" y="552"/>
                </a:lnTo>
                <a:lnTo>
                  <a:pt x="2580" y="558"/>
                </a:lnTo>
                <a:lnTo>
                  <a:pt x="2574" y="558"/>
                </a:lnTo>
                <a:lnTo>
                  <a:pt x="2574" y="552"/>
                </a:lnTo>
                <a:close/>
                <a:moveTo>
                  <a:pt x="2622" y="600"/>
                </a:moveTo>
                <a:lnTo>
                  <a:pt x="2622" y="606"/>
                </a:lnTo>
                <a:lnTo>
                  <a:pt x="2623" y="606"/>
                </a:lnTo>
                <a:lnTo>
                  <a:pt x="2622" y="600"/>
                </a:lnTo>
                <a:close/>
                <a:moveTo>
                  <a:pt x="2598" y="582"/>
                </a:moveTo>
                <a:lnTo>
                  <a:pt x="2598" y="588"/>
                </a:lnTo>
                <a:lnTo>
                  <a:pt x="2599" y="588"/>
                </a:lnTo>
                <a:lnTo>
                  <a:pt x="2598" y="582"/>
                </a:lnTo>
                <a:close/>
                <a:moveTo>
                  <a:pt x="2628" y="552"/>
                </a:moveTo>
                <a:lnTo>
                  <a:pt x="2634" y="552"/>
                </a:lnTo>
                <a:lnTo>
                  <a:pt x="2628" y="552"/>
                </a:lnTo>
                <a:close/>
                <a:moveTo>
                  <a:pt x="2568" y="552"/>
                </a:moveTo>
                <a:lnTo>
                  <a:pt x="2574" y="552"/>
                </a:lnTo>
                <a:lnTo>
                  <a:pt x="2568" y="552"/>
                </a:lnTo>
                <a:close/>
                <a:moveTo>
                  <a:pt x="2538" y="576"/>
                </a:moveTo>
                <a:lnTo>
                  <a:pt x="2544" y="576"/>
                </a:lnTo>
                <a:lnTo>
                  <a:pt x="2544" y="582"/>
                </a:lnTo>
                <a:lnTo>
                  <a:pt x="2538" y="582"/>
                </a:lnTo>
                <a:lnTo>
                  <a:pt x="2538" y="576"/>
                </a:lnTo>
                <a:close/>
                <a:moveTo>
                  <a:pt x="2604" y="576"/>
                </a:moveTo>
                <a:lnTo>
                  <a:pt x="2604" y="582"/>
                </a:lnTo>
                <a:lnTo>
                  <a:pt x="2605" y="582"/>
                </a:lnTo>
                <a:lnTo>
                  <a:pt x="2604" y="576"/>
                </a:lnTo>
                <a:close/>
                <a:moveTo>
                  <a:pt x="2598" y="534"/>
                </a:moveTo>
                <a:lnTo>
                  <a:pt x="2604" y="534"/>
                </a:lnTo>
                <a:lnTo>
                  <a:pt x="2598" y="534"/>
                </a:lnTo>
                <a:close/>
                <a:moveTo>
                  <a:pt x="2574" y="528"/>
                </a:moveTo>
                <a:lnTo>
                  <a:pt x="2580" y="528"/>
                </a:lnTo>
                <a:lnTo>
                  <a:pt x="2574" y="528"/>
                </a:lnTo>
                <a:close/>
                <a:moveTo>
                  <a:pt x="2598" y="594"/>
                </a:moveTo>
                <a:lnTo>
                  <a:pt x="2604" y="594"/>
                </a:lnTo>
                <a:lnTo>
                  <a:pt x="2598" y="594"/>
                </a:lnTo>
                <a:close/>
                <a:moveTo>
                  <a:pt x="2622" y="540"/>
                </a:moveTo>
                <a:lnTo>
                  <a:pt x="2622" y="546"/>
                </a:lnTo>
                <a:lnTo>
                  <a:pt x="2623" y="546"/>
                </a:lnTo>
                <a:lnTo>
                  <a:pt x="2622" y="540"/>
                </a:lnTo>
                <a:close/>
                <a:moveTo>
                  <a:pt x="2556" y="540"/>
                </a:moveTo>
                <a:lnTo>
                  <a:pt x="2556" y="546"/>
                </a:lnTo>
                <a:lnTo>
                  <a:pt x="2557" y="546"/>
                </a:lnTo>
                <a:lnTo>
                  <a:pt x="2556" y="540"/>
                </a:lnTo>
                <a:close/>
                <a:moveTo>
                  <a:pt x="2544" y="570"/>
                </a:moveTo>
                <a:lnTo>
                  <a:pt x="2544" y="576"/>
                </a:lnTo>
                <a:lnTo>
                  <a:pt x="2545" y="576"/>
                </a:lnTo>
                <a:lnTo>
                  <a:pt x="2544" y="570"/>
                </a:lnTo>
                <a:close/>
                <a:moveTo>
                  <a:pt x="2538" y="576"/>
                </a:moveTo>
                <a:lnTo>
                  <a:pt x="2544" y="576"/>
                </a:lnTo>
                <a:lnTo>
                  <a:pt x="2538" y="576"/>
                </a:lnTo>
                <a:close/>
                <a:moveTo>
                  <a:pt x="2544" y="534"/>
                </a:moveTo>
                <a:lnTo>
                  <a:pt x="2544" y="540"/>
                </a:lnTo>
                <a:lnTo>
                  <a:pt x="2545" y="540"/>
                </a:lnTo>
                <a:lnTo>
                  <a:pt x="2544" y="534"/>
                </a:lnTo>
                <a:close/>
                <a:moveTo>
                  <a:pt x="2604" y="576"/>
                </a:moveTo>
                <a:lnTo>
                  <a:pt x="2604" y="582"/>
                </a:lnTo>
                <a:lnTo>
                  <a:pt x="2605" y="582"/>
                </a:lnTo>
                <a:lnTo>
                  <a:pt x="2604" y="576"/>
                </a:lnTo>
                <a:close/>
                <a:moveTo>
                  <a:pt x="2562" y="546"/>
                </a:moveTo>
                <a:lnTo>
                  <a:pt x="2562" y="552"/>
                </a:lnTo>
                <a:lnTo>
                  <a:pt x="2563" y="552"/>
                </a:lnTo>
                <a:lnTo>
                  <a:pt x="2562" y="546"/>
                </a:lnTo>
                <a:close/>
                <a:moveTo>
                  <a:pt x="2538" y="582"/>
                </a:moveTo>
                <a:lnTo>
                  <a:pt x="2544" y="582"/>
                </a:lnTo>
                <a:lnTo>
                  <a:pt x="2538" y="582"/>
                </a:lnTo>
                <a:close/>
                <a:moveTo>
                  <a:pt x="2538" y="576"/>
                </a:moveTo>
                <a:lnTo>
                  <a:pt x="2544" y="576"/>
                </a:lnTo>
                <a:lnTo>
                  <a:pt x="2544" y="582"/>
                </a:lnTo>
                <a:lnTo>
                  <a:pt x="2538" y="582"/>
                </a:lnTo>
                <a:lnTo>
                  <a:pt x="2538" y="576"/>
                </a:lnTo>
                <a:close/>
                <a:moveTo>
                  <a:pt x="2538" y="576"/>
                </a:moveTo>
                <a:lnTo>
                  <a:pt x="2544" y="576"/>
                </a:lnTo>
                <a:lnTo>
                  <a:pt x="2538" y="576"/>
                </a:lnTo>
                <a:close/>
                <a:moveTo>
                  <a:pt x="2544" y="570"/>
                </a:moveTo>
                <a:lnTo>
                  <a:pt x="2544" y="576"/>
                </a:lnTo>
                <a:lnTo>
                  <a:pt x="2545" y="576"/>
                </a:lnTo>
                <a:lnTo>
                  <a:pt x="2544" y="570"/>
                </a:lnTo>
                <a:close/>
                <a:moveTo>
                  <a:pt x="2574" y="528"/>
                </a:moveTo>
                <a:lnTo>
                  <a:pt x="2580" y="528"/>
                </a:lnTo>
                <a:lnTo>
                  <a:pt x="2574" y="528"/>
                </a:lnTo>
                <a:close/>
                <a:moveTo>
                  <a:pt x="2574" y="528"/>
                </a:moveTo>
                <a:lnTo>
                  <a:pt x="2574" y="534"/>
                </a:lnTo>
                <a:lnTo>
                  <a:pt x="2575" y="534"/>
                </a:lnTo>
                <a:lnTo>
                  <a:pt x="2574" y="528"/>
                </a:lnTo>
                <a:close/>
                <a:moveTo>
                  <a:pt x="2556" y="570"/>
                </a:moveTo>
                <a:lnTo>
                  <a:pt x="2556" y="576"/>
                </a:lnTo>
                <a:lnTo>
                  <a:pt x="2557" y="576"/>
                </a:lnTo>
                <a:lnTo>
                  <a:pt x="2556" y="570"/>
                </a:lnTo>
                <a:close/>
                <a:moveTo>
                  <a:pt x="2598" y="582"/>
                </a:moveTo>
                <a:lnTo>
                  <a:pt x="2598" y="588"/>
                </a:lnTo>
                <a:lnTo>
                  <a:pt x="2599" y="588"/>
                </a:lnTo>
                <a:lnTo>
                  <a:pt x="2598" y="582"/>
                </a:lnTo>
                <a:close/>
                <a:moveTo>
                  <a:pt x="2616" y="594"/>
                </a:moveTo>
                <a:lnTo>
                  <a:pt x="2616" y="600"/>
                </a:lnTo>
                <a:lnTo>
                  <a:pt x="2617" y="600"/>
                </a:lnTo>
                <a:lnTo>
                  <a:pt x="2616" y="594"/>
                </a:lnTo>
                <a:close/>
                <a:moveTo>
                  <a:pt x="2598" y="582"/>
                </a:moveTo>
                <a:lnTo>
                  <a:pt x="2604" y="582"/>
                </a:lnTo>
                <a:lnTo>
                  <a:pt x="2604" y="588"/>
                </a:lnTo>
                <a:lnTo>
                  <a:pt x="2598" y="588"/>
                </a:lnTo>
                <a:lnTo>
                  <a:pt x="2598" y="582"/>
                </a:lnTo>
                <a:close/>
                <a:moveTo>
                  <a:pt x="2538" y="534"/>
                </a:moveTo>
                <a:lnTo>
                  <a:pt x="2544" y="534"/>
                </a:lnTo>
                <a:lnTo>
                  <a:pt x="2538" y="534"/>
                </a:lnTo>
                <a:close/>
                <a:moveTo>
                  <a:pt x="2556" y="570"/>
                </a:moveTo>
                <a:lnTo>
                  <a:pt x="2556" y="576"/>
                </a:lnTo>
                <a:lnTo>
                  <a:pt x="2557" y="576"/>
                </a:lnTo>
                <a:lnTo>
                  <a:pt x="2556" y="570"/>
                </a:lnTo>
                <a:close/>
                <a:moveTo>
                  <a:pt x="2574" y="528"/>
                </a:moveTo>
                <a:lnTo>
                  <a:pt x="2580" y="528"/>
                </a:lnTo>
                <a:lnTo>
                  <a:pt x="2574" y="528"/>
                </a:lnTo>
                <a:close/>
                <a:moveTo>
                  <a:pt x="2598" y="582"/>
                </a:moveTo>
                <a:lnTo>
                  <a:pt x="2598" y="588"/>
                </a:lnTo>
                <a:lnTo>
                  <a:pt x="2599" y="588"/>
                </a:lnTo>
                <a:lnTo>
                  <a:pt x="2598" y="582"/>
                </a:lnTo>
                <a:close/>
                <a:moveTo>
                  <a:pt x="2598" y="528"/>
                </a:moveTo>
                <a:lnTo>
                  <a:pt x="2598" y="534"/>
                </a:lnTo>
                <a:lnTo>
                  <a:pt x="2599" y="534"/>
                </a:lnTo>
                <a:lnTo>
                  <a:pt x="2598" y="528"/>
                </a:lnTo>
                <a:close/>
                <a:moveTo>
                  <a:pt x="2634" y="552"/>
                </a:moveTo>
                <a:lnTo>
                  <a:pt x="2634" y="558"/>
                </a:lnTo>
                <a:lnTo>
                  <a:pt x="2635" y="558"/>
                </a:lnTo>
                <a:lnTo>
                  <a:pt x="2634" y="552"/>
                </a:lnTo>
                <a:close/>
                <a:moveTo>
                  <a:pt x="2622" y="582"/>
                </a:moveTo>
                <a:lnTo>
                  <a:pt x="2622" y="588"/>
                </a:lnTo>
                <a:lnTo>
                  <a:pt x="2623" y="588"/>
                </a:lnTo>
                <a:lnTo>
                  <a:pt x="2622" y="582"/>
                </a:lnTo>
                <a:close/>
                <a:moveTo>
                  <a:pt x="2628" y="552"/>
                </a:moveTo>
                <a:lnTo>
                  <a:pt x="2634" y="552"/>
                </a:lnTo>
                <a:lnTo>
                  <a:pt x="2628" y="552"/>
                </a:lnTo>
                <a:close/>
                <a:moveTo>
                  <a:pt x="2556" y="570"/>
                </a:moveTo>
                <a:lnTo>
                  <a:pt x="2556" y="576"/>
                </a:lnTo>
                <a:lnTo>
                  <a:pt x="2557" y="576"/>
                </a:lnTo>
                <a:lnTo>
                  <a:pt x="2556" y="570"/>
                </a:lnTo>
                <a:close/>
                <a:moveTo>
                  <a:pt x="2598" y="528"/>
                </a:moveTo>
                <a:lnTo>
                  <a:pt x="2598" y="534"/>
                </a:lnTo>
                <a:lnTo>
                  <a:pt x="2599" y="534"/>
                </a:lnTo>
                <a:lnTo>
                  <a:pt x="2598" y="528"/>
                </a:lnTo>
                <a:close/>
                <a:moveTo>
                  <a:pt x="2358" y="378"/>
                </a:moveTo>
                <a:lnTo>
                  <a:pt x="2358" y="372"/>
                </a:lnTo>
                <a:lnTo>
                  <a:pt x="2358" y="366"/>
                </a:lnTo>
                <a:lnTo>
                  <a:pt x="2358" y="360"/>
                </a:lnTo>
                <a:lnTo>
                  <a:pt x="2364" y="360"/>
                </a:lnTo>
                <a:lnTo>
                  <a:pt x="2370" y="360"/>
                </a:lnTo>
                <a:lnTo>
                  <a:pt x="2364" y="360"/>
                </a:lnTo>
                <a:lnTo>
                  <a:pt x="2370" y="360"/>
                </a:lnTo>
                <a:lnTo>
                  <a:pt x="2376" y="360"/>
                </a:lnTo>
                <a:lnTo>
                  <a:pt x="2376" y="366"/>
                </a:lnTo>
                <a:lnTo>
                  <a:pt x="2370" y="366"/>
                </a:lnTo>
                <a:lnTo>
                  <a:pt x="2376" y="366"/>
                </a:lnTo>
                <a:lnTo>
                  <a:pt x="2376" y="372"/>
                </a:lnTo>
                <a:lnTo>
                  <a:pt x="2376" y="378"/>
                </a:lnTo>
                <a:lnTo>
                  <a:pt x="2370" y="378"/>
                </a:lnTo>
                <a:lnTo>
                  <a:pt x="2376" y="378"/>
                </a:lnTo>
                <a:lnTo>
                  <a:pt x="2370" y="378"/>
                </a:lnTo>
                <a:lnTo>
                  <a:pt x="2376" y="378"/>
                </a:lnTo>
                <a:lnTo>
                  <a:pt x="2370" y="378"/>
                </a:lnTo>
                <a:lnTo>
                  <a:pt x="2370" y="384"/>
                </a:lnTo>
                <a:lnTo>
                  <a:pt x="2364" y="384"/>
                </a:lnTo>
                <a:lnTo>
                  <a:pt x="2364" y="390"/>
                </a:lnTo>
                <a:lnTo>
                  <a:pt x="2370" y="390"/>
                </a:lnTo>
                <a:lnTo>
                  <a:pt x="2370" y="396"/>
                </a:lnTo>
                <a:lnTo>
                  <a:pt x="2376" y="396"/>
                </a:lnTo>
                <a:lnTo>
                  <a:pt x="2370" y="396"/>
                </a:lnTo>
                <a:lnTo>
                  <a:pt x="2376" y="396"/>
                </a:lnTo>
                <a:lnTo>
                  <a:pt x="2370" y="396"/>
                </a:lnTo>
                <a:lnTo>
                  <a:pt x="2376" y="396"/>
                </a:lnTo>
                <a:lnTo>
                  <a:pt x="2382" y="396"/>
                </a:lnTo>
                <a:lnTo>
                  <a:pt x="2382" y="402"/>
                </a:lnTo>
                <a:lnTo>
                  <a:pt x="2382" y="396"/>
                </a:lnTo>
                <a:lnTo>
                  <a:pt x="2388" y="396"/>
                </a:lnTo>
                <a:lnTo>
                  <a:pt x="2382" y="396"/>
                </a:lnTo>
                <a:lnTo>
                  <a:pt x="2388" y="396"/>
                </a:lnTo>
                <a:lnTo>
                  <a:pt x="2388" y="402"/>
                </a:lnTo>
                <a:lnTo>
                  <a:pt x="2382" y="402"/>
                </a:lnTo>
                <a:lnTo>
                  <a:pt x="2388" y="402"/>
                </a:lnTo>
                <a:lnTo>
                  <a:pt x="2388" y="408"/>
                </a:lnTo>
                <a:lnTo>
                  <a:pt x="2388" y="402"/>
                </a:lnTo>
                <a:lnTo>
                  <a:pt x="2388" y="408"/>
                </a:lnTo>
                <a:lnTo>
                  <a:pt x="2388" y="402"/>
                </a:lnTo>
                <a:lnTo>
                  <a:pt x="2388" y="408"/>
                </a:lnTo>
                <a:lnTo>
                  <a:pt x="2382" y="408"/>
                </a:lnTo>
                <a:lnTo>
                  <a:pt x="2382" y="402"/>
                </a:lnTo>
                <a:lnTo>
                  <a:pt x="2376" y="402"/>
                </a:lnTo>
                <a:lnTo>
                  <a:pt x="2376" y="396"/>
                </a:lnTo>
                <a:lnTo>
                  <a:pt x="2376" y="402"/>
                </a:lnTo>
                <a:lnTo>
                  <a:pt x="2370" y="402"/>
                </a:lnTo>
                <a:lnTo>
                  <a:pt x="2370" y="396"/>
                </a:lnTo>
                <a:lnTo>
                  <a:pt x="2370" y="402"/>
                </a:lnTo>
                <a:lnTo>
                  <a:pt x="2364" y="402"/>
                </a:lnTo>
                <a:lnTo>
                  <a:pt x="2370" y="402"/>
                </a:lnTo>
                <a:lnTo>
                  <a:pt x="2364" y="402"/>
                </a:lnTo>
                <a:lnTo>
                  <a:pt x="2364" y="396"/>
                </a:lnTo>
                <a:lnTo>
                  <a:pt x="2358" y="396"/>
                </a:lnTo>
                <a:lnTo>
                  <a:pt x="2364" y="396"/>
                </a:lnTo>
                <a:lnTo>
                  <a:pt x="2358" y="396"/>
                </a:lnTo>
                <a:lnTo>
                  <a:pt x="2358" y="402"/>
                </a:lnTo>
                <a:lnTo>
                  <a:pt x="2358" y="396"/>
                </a:lnTo>
                <a:lnTo>
                  <a:pt x="2364" y="396"/>
                </a:lnTo>
                <a:lnTo>
                  <a:pt x="2364" y="390"/>
                </a:lnTo>
                <a:lnTo>
                  <a:pt x="2358" y="390"/>
                </a:lnTo>
                <a:lnTo>
                  <a:pt x="2358" y="396"/>
                </a:lnTo>
                <a:lnTo>
                  <a:pt x="2358" y="390"/>
                </a:lnTo>
                <a:lnTo>
                  <a:pt x="2358" y="384"/>
                </a:lnTo>
                <a:lnTo>
                  <a:pt x="2352" y="384"/>
                </a:lnTo>
                <a:lnTo>
                  <a:pt x="2358" y="384"/>
                </a:lnTo>
                <a:lnTo>
                  <a:pt x="2352" y="384"/>
                </a:lnTo>
                <a:lnTo>
                  <a:pt x="2358" y="384"/>
                </a:lnTo>
                <a:lnTo>
                  <a:pt x="2352" y="384"/>
                </a:lnTo>
                <a:lnTo>
                  <a:pt x="2358" y="384"/>
                </a:lnTo>
                <a:lnTo>
                  <a:pt x="2352" y="384"/>
                </a:lnTo>
                <a:lnTo>
                  <a:pt x="2352" y="378"/>
                </a:lnTo>
                <a:lnTo>
                  <a:pt x="2358" y="378"/>
                </a:lnTo>
                <a:close/>
                <a:moveTo>
                  <a:pt x="2400" y="456"/>
                </a:moveTo>
                <a:lnTo>
                  <a:pt x="2400" y="450"/>
                </a:lnTo>
                <a:lnTo>
                  <a:pt x="2400" y="456"/>
                </a:lnTo>
                <a:lnTo>
                  <a:pt x="2400" y="462"/>
                </a:lnTo>
                <a:lnTo>
                  <a:pt x="2400" y="468"/>
                </a:lnTo>
                <a:lnTo>
                  <a:pt x="2400" y="462"/>
                </a:lnTo>
                <a:lnTo>
                  <a:pt x="2394" y="462"/>
                </a:lnTo>
                <a:lnTo>
                  <a:pt x="2400" y="462"/>
                </a:lnTo>
                <a:lnTo>
                  <a:pt x="2394" y="462"/>
                </a:lnTo>
                <a:lnTo>
                  <a:pt x="2400" y="462"/>
                </a:lnTo>
                <a:lnTo>
                  <a:pt x="2394" y="462"/>
                </a:lnTo>
                <a:lnTo>
                  <a:pt x="2388" y="462"/>
                </a:lnTo>
                <a:lnTo>
                  <a:pt x="2388" y="456"/>
                </a:lnTo>
                <a:lnTo>
                  <a:pt x="2388" y="450"/>
                </a:lnTo>
                <a:lnTo>
                  <a:pt x="2382" y="450"/>
                </a:lnTo>
                <a:lnTo>
                  <a:pt x="2376" y="450"/>
                </a:lnTo>
                <a:lnTo>
                  <a:pt x="2376" y="456"/>
                </a:lnTo>
                <a:lnTo>
                  <a:pt x="2370" y="456"/>
                </a:lnTo>
                <a:lnTo>
                  <a:pt x="2376" y="456"/>
                </a:lnTo>
                <a:lnTo>
                  <a:pt x="2370" y="456"/>
                </a:lnTo>
                <a:lnTo>
                  <a:pt x="2376" y="456"/>
                </a:lnTo>
                <a:lnTo>
                  <a:pt x="2370" y="456"/>
                </a:lnTo>
                <a:lnTo>
                  <a:pt x="2370" y="450"/>
                </a:lnTo>
                <a:lnTo>
                  <a:pt x="2376" y="450"/>
                </a:lnTo>
                <a:lnTo>
                  <a:pt x="2376" y="444"/>
                </a:lnTo>
                <a:lnTo>
                  <a:pt x="2382" y="444"/>
                </a:lnTo>
                <a:lnTo>
                  <a:pt x="2376" y="444"/>
                </a:lnTo>
                <a:lnTo>
                  <a:pt x="2382" y="444"/>
                </a:lnTo>
                <a:lnTo>
                  <a:pt x="2382" y="438"/>
                </a:lnTo>
                <a:lnTo>
                  <a:pt x="2382" y="444"/>
                </a:lnTo>
                <a:lnTo>
                  <a:pt x="2388" y="444"/>
                </a:lnTo>
                <a:lnTo>
                  <a:pt x="2382" y="444"/>
                </a:lnTo>
                <a:lnTo>
                  <a:pt x="2388" y="444"/>
                </a:lnTo>
                <a:lnTo>
                  <a:pt x="2382" y="444"/>
                </a:lnTo>
                <a:lnTo>
                  <a:pt x="2388" y="444"/>
                </a:lnTo>
                <a:lnTo>
                  <a:pt x="2394" y="444"/>
                </a:lnTo>
                <a:lnTo>
                  <a:pt x="2394" y="438"/>
                </a:lnTo>
                <a:lnTo>
                  <a:pt x="2400" y="438"/>
                </a:lnTo>
                <a:lnTo>
                  <a:pt x="2400" y="432"/>
                </a:lnTo>
                <a:lnTo>
                  <a:pt x="2400" y="438"/>
                </a:lnTo>
                <a:lnTo>
                  <a:pt x="2406" y="438"/>
                </a:lnTo>
                <a:lnTo>
                  <a:pt x="2400" y="438"/>
                </a:lnTo>
                <a:lnTo>
                  <a:pt x="2406" y="438"/>
                </a:lnTo>
                <a:lnTo>
                  <a:pt x="2406" y="444"/>
                </a:lnTo>
                <a:lnTo>
                  <a:pt x="2406" y="450"/>
                </a:lnTo>
                <a:lnTo>
                  <a:pt x="2406" y="456"/>
                </a:lnTo>
                <a:lnTo>
                  <a:pt x="2406" y="462"/>
                </a:lnTo>
                <a:lnTo>
                  <a:pt x="2406" y="456"/>
                </a:lnTo>
                <a:lnTo>
                  <a:pt x="2400" y="456"/>
                </a:lnTo>
                <a:close/>
                <a:moveTo>
                  <a:pt x="2376" y="432"/>
                </a:moveTo>
                <a:lnTo>
                  <a:pt x="2376" y="426"/>
                </a:lnTo>
                <a:lnTo>
                  <a:pt x="2382" y="426"/>
                </a:lnTo>
                <a:lnTo>
                  <a:pt x="2376" y="426"/>
                </a:lnTo>
                <a:lnTo>
                  <a:pt x="2382" y="426"/>
                </a:lnTo>
                <a:lnTo>
                  <a:pt x="2376" y="426"/>
                </a:lnTo>
                <a:lnTo>
                  <a:pt x="2382" y="420"/>
                </a:lnTo>
                <a:lnTo>
                  <a:pt x="2382" y="426"/>
                </a:lnTo>
                <a:lnTo>
                  <a:pt x="2382" y="432"/>
                </a:lnTo>
                <a:lnTo>
                  <a:pt x="2382" y="438"/>
                </a:lnTo>
                <a:lnTo>
                  <a:pt x="2376" y="438"/>
                </a:lnTo>
                <a:lnTo>
                  <a:pt x="2376" y="432"/>
                </a:lnTo>
                <a:close/>
                <a:moveTo>
                  <a:pt x="2400" y="420"/>
                </a:moveTo>
                <a:lnTo>
                  <a:pt x="2394" y="420"/>
                </a:lnTo>
                <a:lnTo>
                  <a:pt x="2394" y="414"/>
                </a:lnTo>
                <a:lnTo>
                  <a:pt x="2388" y="414"/>
                </a:lnTo>
                <a:lnTo>
                  <a:pt x="2388" y="408"/>
                </a:lnTo>
                <a:lnTo>
                  <a:pt x="2394" y="408"/>
                </a:lnTo>
                <a:lnTo>
                  <a:pt x="2400" y="408"/>
                </a:lnTo>
                <a:lnTo>
                  <a:pt x="2394" y="408"/>
                </a:lnTo>
                <a:lnTo>
                  <a:pt x="2400" y="408"/>
                </a:lnTo>
                <a:lnTo>
                  <a:pt x="2400" y="414"/>
                </a:lnTo>
                <a:lnTo>
                  <a:pt x="2400" y="420"/>
                </a:lnTo>
                <a:close/>
                <a:moveTo>
                  <a:pt x="2382" y="420"/>
                </a:moveTo>
                <a:lnTo>
                  <a:pt x="2376" y="420"/>
                </a:lnTo>
                <a:lnTo>
                  <a:pt x="2382" y="420"/>
                </a:lnTo>
                <a:lnTo>
                  <a:pt x="2376" y="420"/>
                </a:lnTo>
                <a:lnTo>
                  <a:pt x="2376" y="426"/>
                </a:lnTo>
                <a:lnTo>
                  <a:pt x="2370" y="426"/>
                </a:lnTo>
                <a:lnTo>
                  <a:pt x="2370" y="420"/>
                </a:lnTo>
                <a:lnTo>
                  <a:pt x="2370" y="414"/>
                </a:lnTo>
                <a:lnTo>
                  <a:pt x="2376" y="414"/>
                </a:lnTo>
                <a:lnTo>
                  <a:pt x="2376" y="420"/>
                </a:lnTo>
                <a:lnTo>
                  <a:pt x="2382" y="420"/>
                </a:lnTo>
                <a:close/>
                <a:moveTo>
                  <a:pt x="2334" y="444"/>
                </a:moveTo>
                <a:lnTo>
                  <a:pt x="2334" y="438"/>
                </a:lnTo>
                <a:lnTo>
                  <a:pt x="2340" y="438"/>
                </a:lnTo>
                <a:lnTo>
                  <a:pt x="2340" y="432"/>
                </a:lnTo>
                <a:lnTo>
                  <a:pt x="2346" y="432"/>
                </a:lnTo>
                <a:lnTo>
                  <a:pt x="2346" y="426"/>
                </a:lnTo>
                <a:lnTo>
                  <a:pt x="2352" y="426"/>
                </a:lnTo>
                <a:lnTo>
                  <a:pt x="2352" y="420"/>
                </a:lnTo>
                <a:lnTo>
                  <a:pt x="2352" y="426"/>
                </a:lnTo>
                <a:lnTo>
                  <a:pt x="2352" y="420"/>
                </a:lnTo>
                <a:lnTo>
                  <a:pt x="2352" y="426"/>
                </a:lnTo>
                <a:lnTo>
                  <a:pt x="2352" y="432"/>
                </a:lnTo>
                <a:lnTo>
                  <a:pt x="2346" y="432"/>
                </a:lnTo>
                <a:lnTo>
                  <a:pt x="2346" y="438"/>
                </a:lnTo>
                <a:lnTo>
                  <a:pt x="2340" y="438"/>
                </a:lnTo>
                <a:lnTo>
                  <a:pt x="2334" y="438"/>
                </a:lnTo>
                <a:lnTo>
                  <a:pt x="2334" y="444"/>
                </a:lnTo>
                <a:lnTo>
                  <a:pt x="2334" y="438"/>
                </a:lnTo>
                <a:lnTo>
                  <a:pt x="2334" y="444"/>
                </a:lnTo>
                <a:close/>
                <a:moveTo>
                  <a:pt x="2364" y="402"/>
                </a:moveTo>
                <a:lnTo>
                  <a:pt x="2370" y="402"/>
                </a:lnTo>
                <a:lnTo>
                  <a:pt x="2370" y="408"/>
                </a:lnTo>
                <a:lnTo>
                  <a:pt x="2364" y="408"/>
                </a:lnTo>
                <a:lnTo>
                  <a:pt x="2364" y="414"/>
                </a:lnTo>
                <a:lnTo>
                  <a:pt x="2364" y="408"/>
                </a:lnTo>
                <a:lnTo>
                  <a:pt x="2358" y="402"/>
                </a:lnTo>
                <a:lnTo>
                  <a:pt x="2364" y="402"/>
                </a:lnTo>
                <a:close/>
                <a:moveTo>
                  <a:pt x="2394" y="426"/>
                </a:moveTo>
                <a:lnTo>
                  <a:pt x="2394" y="420"/>
                </a:lnTo>
                <a:lnTo>
                  <a:pt x="2394" y="426"/>
                </a:lnTo>
                <a:lnTo>
                  <a:pt x="2388" y="426"/>
                </a:lnTo>
                <a:lnTo>
                  <a:pt x="2388" y="420"/>
                </a:lnTo>
                <a:lnTo>
                  <a:pt x="2388" y="426"/>
                </a:lnTo>
                <a:lnTo>
                  <a:pt x="2388" y="420"/>
                </a:lnTo>
                <a:lnTo>
                  <a:pt x="2394" y="420"/>
                </a:lnTo>
                <a:lnTo>
                  <a:pt x="2394" y="426"/>
                </a:lnTo>
                <a:lnTo>
                  <a:pt x="2394" y="420"/>
                </a:lnTo>
                <a:lnTo>
                  <a:pt x="2394" y="426"/>
                </a:lnTo>
                <a:lnTo>
                  <a:pt x="2400" y="426"/>
                </a:lnTo>
                <a:lnTo>
                  <a:pt x="2394" y="426"/>
                </a:lnTo>
                <a:lnTo>
                  <a:pt x="2394" y="432"/>
                </a:lnTo>
                <a:lnTo>
                  <a:pt x="2400" y="432"/>
                </a:lnTo>
                <a:lnTo>
                  <a:pt x="2394" y="432"/>
                </a:lnTo>
                <a:lnTo>
                  <a:pt x="2394" y="426"/>
                </a:lnTo>
                <a:lnTo>
                  <a:pt x="2394" y="432"/>
                </a:lnTo>
                <a:lnTo>
                  <a:pt x="2394" y="426"/>
                </a:lnTo>
                <a:close/>
                <a:moveTo>
                  <a:pt x="2382" y="432"/>
                </a:moveTo>
                <a:lnTo>
                  <a:pt x="2382" y="426"/>
                </a:lnTo>
                <a:lnTo>
                  <a:pt x="2388" y="426"/>
                </a:lnTo>
                <a:lnTo>
                  <a:pt x="2382" y="426"/>
                </a:lnTo>
                <a:lnTo>
                  <a:pt x="2388" y="426"/>
                </a:lnTo>
                <a:lnTo>
                  <a:pt x="2382" y="426"/>
                </a:lnTo>
                <a:lnTo>
                  <a:pt x="2388" y="426"/>
                </a:lnTo>
                <a:lnTo>
                  <a:pt x="2388" y="420"/>
                </a:lnTo>
                <a:lnTo>
                  <a:pt x="2388" y="426"/>
                </a:lnTo>
                <a:lnTo>
                  <a:pt x="2382" y="432"/>
                </a:lnTo>
                <a:lnTo>
                  <a:pt x="2382" y="438"/>
                </a:lnTo>
                <a:lnTo>
                  <a:pt x="2382" y="432"/>
                </a:lnTo>
                <a:close/>
                <a:moveTo>
                  <a:pt x="2388" y="426"/>
                </a:moveTo>
                <a:lnTo>
                  <a:pt x="2394" y="426"/>
                </a:lnTo>
                <a:lnTo>
                  <a:pt x="2394" y="432"/>
                </a:lnTo>
                <a:lnTo>
                  <a:pt x="2388" y="432"/>
                </a:lnTo>
                <a:lnTo>
                  <a:pt x="2388" y="426"/>
                </a:lnTo>
                <a:close/>
                <a:moveTo>
                  <a:pt x="2382" y="408"/>
                </a:moveTo>
                <a:lnTo>
                  <a:pt x="2388" y="408"/>
                </a:lnTo>
                <a:lnTo>
                  <a:pt x="2388" y="414"/>
                </a:lnTo>
                <a:lnTo>
                  <a:pt x="2382" y="414"/>
                </a:lnTo>
                <a:lnTo>
                  <a:pt x="2382" y="408"/>
                </a:lnTo>
                <a:close/>
                <a:moveTo>
                  <a:pt x="2388" y="396"/>
                </a:moveTo>
                <a:lnTo>
                  <a:pt x="2388" y="402"/>
                </a:lnTo>
                <a:lnTo>
                  <a:pt x="2389" y="402"/>
                </a:lnTo>
                <a:lnTo>
                  <a:pt x="2388" y="396"/>
                </a:lnTo>
                <a:close/>
                <a:moveTo>
                  <a:pt x="2370" y="456"/>
                </a:moveTo>
                <a:lnTo>
                  <a:pt x="2376" y="456"/>
                </a:lnTo>
                <a:lnTo>
                  <a:pt x="2376" y="462"/>
                </a:lnTo>
                <a:lnTo>
                  <a:pt x="2370" y="462"/>
                </a:lnTo>
                <a:lnTo>
                  <a:pt x="2370" y="456"/>
                </a:lnTo>
                <a:close/>
                <a:moveTo>
                  <a:pt x="2352" y="414"/>
                </a:moveTo>
                <a:lnTo>
                  <a:pt x="2358" y="414"/>
                </a:lnTo>
                <a:lnTo>
                  <a:pt x="2352" y="414"/>
                </a:lnTo>
                <a:close/>
                <a:moveTo>
                  <a:pt x="2400" y="426"/>
                </a:moveTo>
                <a:lnTo>
                  <a:pt x="2400" y="432"/>
                </a:lnTo>
                <a:lnTo>
                  <a:pt x="2401" y="432"/>
                </a:lnTo>
                <a:lnTo>
                  <a:pt x="2400" y="426"/>
                </a:lnTo>
                <a:close/>
                <a:moveTo>
                  <a:pt x="2370" y="408"/>
                </a:moveTo>
                <a:lnTo>
                  <a:pt x="2370" y="414"/>
                </a:lnTo>
                <a:lnTo>
                  <a:pt x="2371" y="414"/>
                </a:lnTo>
                <a:lnTo>
                  <a:pt x="2370" y="408"/>
                </a:lnTo>
                <a:close/>
                <a:moveTo>
                  <a:pt x="2352" y="468"/>
                </a:moveTo>
                <a:lnTo>
                  <a:pt x="2358" y="468"/>
                </a:lnTo>
                <a:lnTo>
                  <a:pt x="2352" y="468"/>
                </a:lnTo>
                <a:close/>
                <a:moveTo>
                  <a:pt x="2388" y="414"/>
                </a:moveTo>
                <a:lnTo>
                  <a:pt x="2394" y="414"/>
                </a:lnTo>
                <a:lnTo>
                  <a:pt x="2394" y="420"/>
                </a:lnTo>
                <a:lnTo>
                  <a:pt x="2388" y="420"/>
                </a:lnTo>
                <a:lnTo>
                  <a:pt x="2388" y="414"/>
                </a:lnTo>
                <a:close/>
                <a:moveTo>
                  <a:pt x="2376" y="408"/>
                </a:moveTo>
                <a:lnTo>
                  <a:pt x="2376" y="414"/>
                </a:lnTo>
                <a:lnTo>
                  <a:pt x="2377" y="414"/>
                </a:lnTo>
                <a:lnTo>
                  <a:pt x="2376" y="408"/>
                </a:lnTo>
                <a:close/>
                <a:moveTo>
                  <a:pt x="2400" y="432"/>
                </a:moveTo>
                <a:lnTo>
                  <a:pt x="2406" y="432"/>
                </a:lnTo>
                <a:lnTo>
                  <a:pt x="2400" y="432"/>
                </a:lnTo>
                <a:close/>
                <a:moveTo>
                  <a:pt x="2376" y="402"/>
                </a:moveTo>
                <a:lnTo>
                  <a:pt x="2382" y="402"/>
                </a:lnTo>
                <a:lnTo>
                  <a:pt x="2382" y="408"/>
                </a:lnTo>
                <a:lnTo>
                  <a:pt x="2376" y="408"/>
                </a:lnTo>
                <a:lnTo>
                  <a:pt x="2376" y="402"/>
                </a:lnTo>
                <a:close/>
                <a:moveTo>
                  <a:pt x="2352" y="414"/>
                </a:moveTo>
                <a:lnTo>
                  <a:pt x="2358" y="414"/>
                </a:lnTo>
                <a:lnTo>
                  <a:pt x="2352" y="414"/>
                </a:lnTo>
                <a:close/>
                <a:moveTo>
                  <a:pt x="2382" y="408"/>
                </a:moveTo>
                <a:lnTo>
                  <a:pt x="2388" y="408"/>
                </a:lnTo>
                <a:lnTo>
                  <a:pt x="2388" y="414"/>
                </a:lnTo>
                <a:lnTo>
                  <a:pt x="2382" y="414"/>
                </a:lnTo>
                <a:lnTo>
                  <a:pt x="2382" y="408"/>
                </a:lnTo>
                <a:close/>
                <a:moveTo>
                  <a:pt x="2352" y="426"/>
                </a:moveTo>
                <a:lnTo>
                  <a:pt x="2358" y="426"/>
                </a:lnTo>
                <a:lnTo>
                  <a:pt x="2352" y="426"/>
                </a:lnTo>
                <a:close/>
                <a:moveTo>
                  <a:pt x="2328" y="444"/>
                </a:moveTo>
                <a:lnTo>
                  <a:pt x="2334" y="444"/>
                </a:lnTo>
                <a:lnTo>
                  <a:pt x="2334" y="450"/>
                </a:lnTo>
                <a:lnTo>
                  <a:pt x="2328" y="450"/>
                </a:lnTo>
                <a:lnTo>
                  <a:pt x="2328" y="444"/>
                </a:lnTo>
                <a:close/>
                <a:moveTo>
                  <a:pt x="2400" y="450"/>
                </a:moveTo>
                <a:lnTo>
                  <a:pt x="2400" y="456"/>
                </a:lnTo>
                <a:lnTo>
                  <a:pt x="2401" y="456"/>
                </a:lnTo>
                <a:lnTo>
                  <a:pt x="2400" y="450"/>
                </a:lnTo>
                <a:close/>
                <a:moveTo>
                  <a:pt x="2364" y="354"/>
                </a:moveTo>
                <a:lnTo>
                  <a:pt x="2370" y="354"/>
                </a:lnTo>
                <a:lnTo>
                  <a:pt x="2364" y="354"/>
                </a:lnTo>
                <a:close/>
                <a:moveTo>
                  <a:pt x="2358" y="396"/>
                </a:moveTo>
                <a:lnTo>
                  <a:pt x="2358" y="402"/>
                </a:lnTo>
                <a:lnTo>
                  <a:pt x="2359" y="402"/>
                </a:lnTo>
                <a:lnTo>
                  <a:pt x="2358" y="396"/>
                </a:lnTo>
                <a:close/>
                <a:moveTo>
                  <a:pt x="2376" y="450"/>
                </a:moveTo>
                <a:lnTo>
                  <a:pt x="2382" y="450"/>
                </a:lnTo>
                <a:lnTo>
                  <a:pt x="2376" y="450"/>
                </a:lnTo>
                <a:close/>
                <a:moveTo>
                  <a:pt x="2370" y="354"/>
                </a:moveTo>
                <a:lnTo>
                  <a:pt x="2370" y="360"/>
                </a:lnTo>
                <a:lnTo>
                  <a:pt x="2371" y="360"/>
                </a:lnTo>
                <a:lnTo>
                  <a:pt x="2370" y="354"/>
                </a:lnTo>
                <a:close/>
                <a:moveTo>
                  <a:pt x="2400" y="432"/>
                </a:moveTo>
                <a:lnTo>
                  <a:pt x="2406" y="432"/>
                </a:lnTo>
                <a:lnTo>
                  <a:pt x="2400" y="432"/>
                </a:lnTo>
                <a:close/>
                <a:moveTo>
                  <a:pt x="2382" y="420"/>
                </a:moveTo>
                <a:lnTo>
                  <a:pt x="2388" y="420"/>
                </a:lnTo>
                <a:lnTo>
                  <a:pt x="2382" y="420"/>
                </a:lnTo>
                <a:close/>
                <a:moveTo>
                  <a:pt x="2388" y="426"/>
                </a:moveTo>
                <a:lnTo>
                  <a:pt x="2394" y="426"/>
                </a:lnTo>
                <a:lnTo>
                  <a:pt x="2388" y="426"/>
                </a:lnTo>
                <a:close/>
                <a:moveTo>
                  <a:pt x="2394" y="414"/>
                </a:moveTo>
                <a:lnTo>
                  <a:pt x="2394" y="420"/>
                </a:lnTo>
                <a:lnTo>
                  <a:pt x="2395" y="420"/>
                </a:lnTo>
                <a:lnTo>
                  <a:pt x="2394" y="414"/>
                </a:lnTo>
                <a:close/>
                <a:moveTo>
                  <a:pt x="2364" y="354"/>
                </a:moveTo>
                <a:lnTo>
                  <a:pt x="2370" y="354"/>
                </a:lnTo>
                <a:lnTo>
                  <a:pt x="2370" y="360"/>
                </a:lnTo>
                <a:lnTo>
                  <a:pt x="2364" y="360"/>
                </a:lnTo>
                <a:lnTo>
                  <a:pt x="2364" y="354"/>
                </a:lnTo>
                <a:close/>
                <a:moveTo>
                  <a:pt x="2370" y="390"/>
                </a:moveTo>
                <a:lnTo>
                  <a:pt x="2376" y="390"/>
                </a:lnTo>
                <a:lnTo>
                  <a:pt x="2370" y="390"/>
                </a:lnTo>
                <a:close/>
                <a:moveTo>
                  <a:pt x="2352" y="378"/>
                </a:moveTo>
                <a:lnTo>
                  <a:pt x="2358" y="378"/>
                </a:lnTo>
                <a:lnTo>
                  <a:pt x="2352" y="378"/>
                </a:lnTo>
                <a:close/>
                <a:moveTo>
                  <a:pt x="2340" y="456"/>
                </a:moveTo>
                <a:lnTo>
                  <a:pt x="2346" y="456"/>
                </a:lnTo>
                <a:lnTo>
                  <a:pt x="2340" y="456"/>
                </a:lnTo>
                <a:close/>
                <a:moveTo>
                  <a:pt x="2364" y="420"/>
                </a:moveTo>
                <a:lnTo>
                  <a:pt x="2364" y="426"/>
                </a:lnTo>
                <a:lnTo>
                  <a:pt x="2365" y="426"/>
                </a:lnTo>
                <a:lnTo>
                  <a:pt x="2364" y="420"/>
                </a:lnTo>
                <a:close/>
                <a:moveTo>
                  <a:pt x="2364" y="414"/>
                </a:moveTo>
                <a:lnTo>
                  <a:pt x="2370" y="414"/>
                </a:lnTo>
                <a:lnTo>
                  <a:pt x="2364" y="414"/>
                </a:lnTo>
                <a:close/>
                <a:moveTo>
                  <a:pt x="2394" y="414"/>
                </a:moveTo>
                <a:lnTo>
                  <a:pt x="2394" y="420"/>
                </a:lnTo>
                <a:lnTo>
                  <a:pt x="2395" y="420"/>
                </a:lnTo>
                <a:lnTo>
                  <a:pt x="2394" y="414"/>
                </a:lnTo>
                <a:close/>
                <a:moveTo>
                  <a:pt x="2370" y="342"/>
                </a:moveTo>
                <a:lnTo>
                  <a:pt x="2370" y="348"/>
                </a:lnTo>
                <a:lnTo>
                  <a:pt x="2371" y="348"/>
                </a:lnTo>
                <a:lnTo>
                  <a:pt x="2370" y="342"/>
                </a:lnTo>
                <a:close/>
                <a:moveTo>
                  <a:pt x="2370" y="456"/>
                </a:moveTo>
                <a:lnTo>
                  <a:pt x="2376" y="456"/>
                </a:lnTo>
                <a:lnTo>
                  <a:pt x="2370" y="456"/>
                </a:lnTo>
                <a:close/>
                <a:moveTo>
                  <a:pt x="2364" y="462"/>
                </a:moveTo>
                <a:lnTo>
                  <a:pt x="2364" y="468"/>
                </a:lnTo>
                <a:lnTo>
                  <a:pt x="2365" y="468"/>
                </a:lnTo>
                <a:lnTo>
                  <a:pt x="2364" y="462"/>
                </a:lnTo>
                <a:close/>
                <a:moveTo>
                  <a:pt x="2358" y="396"/>
                </a:moveTo>
                <a:lnTo>
                  <a:pt x="2358" y="402"/>
                </a:lnTo>
                <a:lnTo>
                  <a:pt x="2359" y="402"/>
                </a:lnTo>
                <a:lnTo>
                  <a:pt x="2358" y="396"/>
                </a:lnTo>
                <a:close/>
                <a:moveTo>
                  <a:pt x="2388" y="408"/>
                </a:moveTo>
                <a:lnTo>
                  <a:pt x="2388" y="414"/>
                </a:lnTo>
                <a:lnTo>
                  <a:pt x="2389" y="414"/>
                </a:lnTo>
                <a:lnTo>
                  <a:pt x="2388" y="408"/>
                </a:lnTo>
                <a:close/>
                <a:moveTo>
                  <a:pt x="2352" y="378"/>
                </a:moveTo>
                <a:lnTo>
                  <a:pt x="2358" y="378"/>
                </a:lnTo>
                <a:lnTo>
                  <a:pt x="2352" y="378"/>
                </a:lnTo>
                <a:close/>
                <a:moveTo>
                  <a:pt x="2388" y="414"/>
                </a:moveTo>
                <a:lnTo>
                  <a:pt x="2394" y="414"/>
                </a:lnTo>
                <a:lnTo>
                  <a:pt x="2388" y="414"/>
                </a:lnTo>
                <a:close/>
                <a:moveTo>
                  <a:pt x="2400" y="432"/>
                </a:moveTo>
                <a:lnTo>
                  <a:pt x="2406" y="432"/>
                </a:lnTo>
                <a:lnTo>
                  <a:pt x="2400" y="432"/>
                </a:lnTo>
                <a:close/>
                <a:moveTo>
                  <a:pt x="2346" y="426"/>
                </a:moveTo>
                <a:lnTo>
                  <a:pt x="2352" y="426"/>
                </a:lnTo>
                <a:lnTo>
                  <a:pt x="2346" y="426"/>
                </a:lnTo>
                <a:close/>
                <a:moveTo>
                  <a:pt x="2358" y="462"/>
                </a:moveTo>
                <a:lnTo>
                  <a:pt x="2364" y="462"/>
                </a:lnTo>
                <a:lnTo>
                  <a:pt x="2358" y="462"/>
                </a:lnTo>
                <a:close/>
                <a:moveTo>
                  <a:pt x="2364" y="462"/>
                </a:moveTo>
                <a:lnTo>
                  <a:pt x="2364" y="468"/>
                </a:lnTo>
                <a:lnTo>
                  <a:pt x="2365" y="468"/>
                </a:lnTo>
                <a:lnTo>
                  <a:pt x="2364" y="462"/>
                </a:lnTo>
                <a:close/>
                <a:moveTo>
                  <a:pt x="2376" y="396"/>
                </a:moveTo>
                <a:lnTo>
                  <a:pt x="2382" y="396"/>
                </a:lnTo>
                <a:lnTo>
                  <a:pt x="2376" y="396"/>
                </a:lnTo>
                <a:close/>
                <a:moveTo>
                  <a:pt x="2400" y="432"/>
                </a:moveTo>
                <a:lnTo>
                  <a:pt x="2406" y="432"/>
                </a:lnTo>
                <a:lnTo>
                  <a:pt x="2400" y="432"/>
                </a:lnTo>
                <a:close/>
                <a:moveTo>
                  <a:pt x="2340" y="438"/>
                </a:moveTo>
                <a:lnTo>
                  <a:pt x="2346" y="438"/>
                </a:lnTo>
                <a:lnTo>
                  <a:pt x="2340" y="438"/>
                </a:lnTo>
                <a:close/>
                <a:moveTo>
                  <a:pt x="2358" y="420"/>
                </a:moveTo>
                <a:lnTo>
                  <a:pt x="2364" y="420"/>
                </a:lnTo>
                <a:lnTo>
                  <a:pt x="2358" y="420"/>
                </a:lnTo>
                <a:close/>
                <a:moveTo>
                  <a:pt x="2376" y="396"/>
                </a:moveTo>
                <a:lnTo>
                  <a:pt x="2382" y="396"/>
                </a:lnTo>
                <a:lnTo>
                  <a:pt x="2376" y="396"/>
                </a:lnTo>
                <a:close/>
                <a:moveTo>
                  <a:pt x="2352" y="414"/>
                </a:moveTo>
                <a:lnTo>
                  <a:pt x="2358" y="414"/>
                </a:lnTo>
                <a:lnTo>
                  <a:pt x="2352" y="414"/>
                </a:lnTo>
                <a:close/>
                <a:moveTo>
                  <a:pt x="2406" y="432"/>
                </a:moveTo>
                <a:lnTo>
                  <a:pt x="2406" y="438"/>
                </a:lnTo>
                <a:lnTo>
                  <a:pt x="2407" y="438"/>
                </a:lnTo>
                <a:lnTo>
                  <a:pt x="2406" y="432"/>
                </a:lnTo>
                <a:close/>
                <a:moveTo>
                  <a:pt x="2388" y="426"/>
                </a:moveTo>
                <a:lnTo>
                  <a:pt x="2388" y="432"/>
                </a:lnTo>
                <a:lnTo>
                  <a:pt x="2389" y="432"/>
                </a:lnTo>
                <a:lnTo>
                  <a:pt x="2388" y="426"/>
                </a:lnTo>
                <a:close/>
                <a:moveTo>
                  <a:pt x="2370" y="342"/>
                </a:moveTo>
                <a:lnTo>
                  <a:pt x="2370" y="348"/>
                </a:lnTo>
                <a:lnTo>
                  <a:pt x="2371" y="348"/>
                </a:lnTo>
                <a:lnTo>
                  <a:pt x="2370" y="342"/>
                </a:lnTo>
                <a:close/>
                <a:moveTo>
                  <a:pt x="2364" y="462"/>
                </a:moveTo>
                <a:lnTo>
                  <a:pt x="2370" y="462"/>
                </a:lnTo>
                <a:lnTo>
                  <a:pt x="2364" y="462"/>
                </a:lnTo>
                <a:close/>
                <a:moveTo>
                  <a:pt x="2400" y="426"/>
                </a:moveTo>
                <a:lnTo>
                  <a:pt x="2406" y="426"/>
                </a:lnTo>
                <a:lnTo>
                  <a:pt x="2400" y="426"/>
                </a:lnTo>
                <a:close/>
                <a:moveTo>
                  <a:pt x="2382" y="408"/>
                </a:moveTo>
                <a:lnTo>
                  <a:pt x="2382" y="414"/>
                </a:lnTo>
                <a:lnTo>
                  <a:pt x="2383" y="414"/>
                </a:lnTo>
                <a:lnTo>
                  <a:pt x="2382" y="408"/>
                </a:lnTo>
                <a:close/>
                <a:moveTo>
                  <a:pt x="2364" y="456"/>
                </a:moveTo>
                <a:lnTo>
                  <a:pt x="2370" y="456"/>
                </a:lnTo>
                <a:lnTo>
                  <a:pt x="2364" y="456"/>
                </a:lnTo>
                <a:close/>
                <a:moveTo>
                  <a:pt x="2382" y="414"/>
                </a:moveTo>
                <a:lnTo>
                  <a:pt x="2382" y="420"/>
                </a:lnTo>
                <a:lnTo>
                  <a:pt x="2383" y="420"/>
                </a:lnTo>
                <a:lnTo>
                  <a:pt x="2382" y="414"/>
                </a:lnTo>
                <a:close/>
                <a:moveTo>
                  <a:pt x="2388" y="408"/>
                </a:moveTo>
                <a:lnTo>
                  <a:pt x="2388" y="414"/>
                </a:lnTo>
                <a:lnTo>
                  <a:pt x="2389" y="414"/>
                </a:lnTo>
                <a:lnTo>
                  <a:pt x="2388" y="408"/>
                </a:lnTo>
                <a:close/>
                <a:moveTo>
                  <a:pt x="2364" y="462"/>
                </a:moveTo>
                <a:lnTo>
                  <a:pt x="2364" y="468"/>
                </a:lnTo>
                <a:lnTo>
                  <a:pt x="2365" y="468"/>
                </a:lnTo>
                <a:lnTo>
                  <a:pt x="2364" y="462"/>
                </a:lnTo>
                <a:close/>
                <a:moveTo>
                  <a:pt x="2352" y="414"/>
                </a:moveTo>
                <a:lnTo>
                  <a:pt x="2358" y="414"/>
                </a:lnTo>
                <a:lnTo>
                  <a:pt x="2352" y="414"/>
                </a:lnTo>
                <a:close/>
                <a:moveTo>
                  <a:pt x="2370" y="456"/>
                </a:moveTo>
                <a:lnTo>
                  <a:pt x="2376" y="456"/>
                </a:lnTo>
                <a:lnTo>
                  <a:pt x="2370" y="456"/>
                </a:lnTo>
                <a:close/>
                <a:moveTo>
                  <a:pt x="2352" y="414"/>
                </a:moveTo>
                <a:lnTo>
                  <a:pt x="2358" y="414"/>
                </a:lnTo>
                <a:lnTo>
                  <a:pt x="2352" y="414"/>
                </a:lnTo>
                <a:close/>
                <a:moveTo>
                  <a:pt x="2364" y="456"/>
                </a:moveTo>
                <a:lnTo>
                  <a:pt x="2364" y="462"/>
                </a:lnTo>
                <a:lnTo>
                  <a:pt x="2365" y="462"/>
                </a:lnTo>
                <a:lnTo>
                  <a:pt x="2364" y="456"/>
                </a:lnTo>
                <a:close/>
                <a:moveTo>
                  <a:pt x="2400" y="432"/>
                </a:moveTo>
                <a:lnTo>
                  <a:pt x="2400" y="438"/>
                </a:lnTo>
                <a:lnTo>
                  <a:pt x="2401" y="438"/>
                </a:lnTo>
                <a:lnTo>
                  <a:pt x="2400" y="432"/>
                </a:lnTo>
                <a:close/>
                <a:moveTo>
                  <a:pt x="2352" y="378"/>
                </a:moveTo>
                <a:lnTo>
                  <a:pt x="2358" y="378"/>
                </a:lnTo>
                <a:lnTo>
                  <a:pt x="2352" y="378"/>
                </a:lnTo>
                <a:close/>
                <a:moveTo>
                  <a:pt x="2388" y="426"/>
                </a:moveTo>
                <a:lnTo>
                  <a:pt x="2394" y="426"/>
                </a:lnTo>
                <a:lnTo>
                  <a:pt x="2388" y="426"/>
                </a:lnTo>
                <a:close/>
                <a:moveTo>
                  <a:pt x="2388" y="396"/>
                </a:moveTo>
                <a:lnTo>
                  <a:pt x="2388" y="402"/>
                </a:lnTo>
                <a:lnTo>
                  <a:pt x="2389" y="402"/>
                </a:lnTo>
                <a:lnTo>
                  <a:pt x="2388" y="396"/>
                </a:lnTo>
                <a:close/>
                <a:moveTo>
                  <a:pt x="2340" y="450"/>
                </a:moveTo>
                <a:lnTo>
                  <a:pt x="2346" y="450"/>
                </a:lnTo>
                <a:lnTo>
                  <a:pt x="2340" y="450"/>
                </a:lnTo>
                <a:close/>
                <a:moveTo>
                  <a:pt x="2364" y="354"/>
                </a:moveTo>
                <a:lnTo>
                  <a:pt x="2364" y="360"/>
                </a:lnTo>
                <a:lnTo>
                  <a:pt x="2365" y="360"/>
                </a:lnTo>
                <a:lnTo>
                  <a:pt x="2364" y="354"/>
                </a:lnTo>
                <a:close/>
                <a:moveTo>
                  <a:pt x="2352" y="468"/>
                </a:moveTo>
                <a:lnTo>
                  <a:pt x="2358" y="468"/>
                </a:lnTo>
                <a:lnTo>
                  <a:pt x="2352" y="468"/>
                </a:lnTo>
                <a:close/>
                <a:moveTo>
                  <a:pt x="2388" y="408"/>
                </a:moveTo>
                <a:lnTo>
                  <a:pt x="2388" y="414"/>
                </a:lnTo>
                <a:lnTo>
                  <a:pt x="2389" y="414"/>
                </a:lnTo>
                <a:lnTo>
                  <a:pt x="2388" y="408"/>
                </a:lnTo>
                <a:close/>
                <a:moveTo>
                  <a:pt x="2352" y="462"/>
                </a:moveTo>
                <a:lnTo>
                  <a:pt x="2358" y="462"/>
                </a:lnTo>
                <a:lnTo>
                  <a:pt x="2352" y="462"/>
                </a:lnTo>
                <a:close/>
                <a:moveTo>
                  <a:pt x="2352" y="462"/>
                </a:moveTo>
                <a:lnTo>
                  <a:pt x="2358" y="462"/>
                </a:lnTo>
                <a:lnTo>
                  <a:pt x="2352" y="462"/>
                </a:lnTo>
                <a:close/>
                <a:moveTo>
                  <a:pt x="2352" y="426"/>
                </a:moveTo>
                <a:lnTo>
                  <a:pt x="2352" y="432"/>
                </a:lnTo>
                <a:lnTo>
                  <a:pt x="2353" y="432"/>
                </a:lnTo>
                <a:lnTo>
                  <a:pt x="2352" y="426"/>
                </a:lnTo>
                <a:close/>
                <a:moveTo>
                  <a:pt x="2352" y="468"/>
                </a:moveTo>
                <a:lnTo>
                  <a:pt x="2352" y="474"/>
                </a:lnTo>
                <a:lnTo>
                  <a:pt x="2353" y="474"/>
                </a:lnTo>
                <a:lnTo>
                  <a:pt x="2352" y="468"/>
                </a:lnTo>
                <a:close/>
                <a:moveTo>
                  <a:pt x="2376" y="396"/>
                </a:moveTo>
                <a:lnTo>
                  <a:pt x="2382" y="396"/>
                </a:lnTo>
                <a:lnTo>
                  <a:pt x="2376" y="396"/>
                </a:lnTo>
                <a:close/>
                <a:moveTo>
                  <a:pt x="2358" y="468"/>
                </a:moveTo>
                <a:lnTo>
                  <a:pt x="2358" y="474"/>
                </a:lnTo>
                <a:lnTo>
                  <a:pt x="2359" y="474"/>
                </a:lnTo>
                <a:lnTo>
                  <a:pt x="2358" y="468"/>
                </a:lnTo>
                <a:close/>
                <a:moveTo>
                  <a:pt x="2346" y="426"/>
                </a:moveTo>
                <a:lnTo>
                  <a:pt x="2352" y="426"/>
                </a:lnTo>
                <a:lnTo>
                  <a:pt x="2346" y="426"/>
                </a:lnTo>
                <a:close/>
                <a:moveTo>
                  <a:pt x="18" y="618"/>
                </a:moveTo>
                <a:lnTo>
                  <a:pt x="24" y="618"/>
                </a:lnTo>
                <a:lnTo>
                  <a:pt x="24" y="624"/>
                </a:lnTo>
                <a:lnTo>
                  <a:pt x="18" y="624"/>
                </a:lnTo>
                <a:lnTo>
                  <a:pt x="18" y="618"/>
                </a:lnTo>
                <a:close/>
                <a:moveTo>
                  <a:pt x="24" y="624"/>
                </a:moveTo>
                <a:lnTo>
                  <a:pt x="30" y="624"/>
                </a:lnTo>
                <a:lnTo>
                  <a:pt x="24" y="624"/>
                </a:lnTo>
                <a:close/>
                <a:moveTo>
                  <a:pt x="2226" y="498"/>
                </a:moveTo>
                <a:lnTo>
                  <a:pt x="2226" y="504"/>
                </a:lnTo>
                <a:lnTo>
                  <a:pt x="2227" y="504"/>
                </a:lnTo>
                <a:lnTo>
                  <a:pt x="2226" y="498"/>
                </a:lnTo>
                <a:close/>
                <a:moveTo>
                  <a:pt x="2670" y="582"/>
                </a:moveTo>
                <a:lnTo>
                  <a:pt x="2682" y="582"/>
                </a:lnTo>
                <a:lnTo>
                  <a:pt x="2682" y="588"/>
                </a:lnTo>
                <a:lnTo>
                  <a:pt x="2670" y="588"/>
                </a:lnTo>
                <a:lnTo>
                  <a:pt x="2670" y="582"/>
                </a:lnTo>
                <a:close/>
                <a:moveTo>
                  <a:pt x="2682" y="582"/>
                </a:moveTo>
                <a:lnTo>
                  <a:pt x="2682" y="576"/>
                </a:lnTo>
                <a:lnTo>
                  <a:pt x="2676" y="576"/>
                </a:lnTo>
                <a:lnTo>
                  <a:pt x="2682" y="576"/>
                </a:lnTo>
                <a:lnTo>
                  <a:pt x="2682" y="582"/>
                </a:lnTo>
                <a:lnTo>
                  <a:pt x="2682" y="588"/>
                </a:lnTo>
                <a:lnTo>
                  <a:pt x="2688" y="588"/>
                </a:lnTo>
                <a:lnTo>
                  <a:pt x="2682" y="588"/>
                </a:lnTo>
                <a:lnTo>
                  <a:pt x="2682" y="582"/>
                </a:lnTo>
                <a:close/>
                <a:moveTo>
                  <a:pt x="2664" y="570"/>
                </a:moveTo>
                <a:lnTo>
                  <a:pt x="2670" y="576"/>
                </a:lnTo>
                <a:lnTo>
                  <a:pt x="2676" y="576"/>
                </a:lnTo>
                <a:lnTo>
                  <a:pt x="2670" y="576"/>
                </a:lnTo>
                <a:lnTo>
                  <a:pt x="2676" y="576"/>
                </a:lnTo>
                <a:lnTo>
                  <a:pt x="2676" y="582"/>
                </a:lnTo>
                <a:lnTo>
                  <a:pt x="2670" y="576"/>
                </a:lnTo>
                <a:lnTo>
                  <a:pt x="2664" y="576"/>
                </a:lnTo>
                <a:lnTo>
                  <a:pt x="2664" y="570"/>
                </a:lnTo>
                <a:close/>
                <a:moveTo>
                  <a:pt x="2682" y="594"/>
                </a:moveTo>
                <a:lnTo>
                  <a:pt x="2694" y="594"/>
                </a:lnTo>
                <a:lnTo>
                  <a:pt x="2694" y="600"/>
                </a:lnTo>
                <a:lnTo>
                  <a:pt x="2682" y="600"/>
                </a:lnTo>
                <a:lnTo>
                  <a:pt x="2682" y="594"/>
                </a:lnTo>
                <a:close/>
                <a:moveTo>
                  <a:pt x="2646" y="564"/>
                </a:moveTo>
                <a:lnTo>
                  <a:pt x="2658" y="564"/>
                </a:lnTo>
                <a:lnTo>
                  <a:pt x="2658" y="570"/>
                </a:lnTo>
                <a:lnTo>
                  <a:pt x="2646" y="570"/>
                </a:lnTo>
                <a:lnTo>
                  <a:pt x="2646" y="564"/>
                </a:lnTo>
                <a:close/>
                <a:moveTo>
                  <a:pt x="2652" y="576"/>
                </a:moveTo>
                <a:lnTo>
                  <a:pt x="2658" y="576"/>
                </a:lnTo>
                <a:lnTo>
                  <a:pt x="2658" y="582"/>
                </a:lnTo>
                <a:lnTo>
                  <a:pt x="2652" y="582"/>
                </a:lnTo>
                <a:lnTo>
                  <a:pt x="2652" y="576"/>
                </a:lnTo>
                <a:close/>
                <a:moveTo>
                  <a:pt x="2646" y="570"/>
                </a:moveTo>
                <a:lnTo>
                  <a:pt x="2646" y="576"/>
                </a:lnTo>
                <a:lnTo>
                  <a:pt x="2647" y="576"/>
                </a:lnTo>
                <a:lnTo>
                  <a:pt x="2646" y="570"/>
                </a:lnTo>
                <a:close/>
                <a:moveTo>
                  <a:pt x="2658" y="576"/>
                </a:moveTo>
                <a:lnTo>
                  <a:pt x="2658" y="582"/>
                </a:lnTo>
                <a:lnTo>
                  <a:pt x="2659" y="582"/>
                </a:lnTo>
                <a:lnTo>
                  <a:pt x="2658" y="576"/>
                </a:lnTo>
                <a:close/>
                <a:moveTo>
                  <a:pt x="2652" y="576"/>
                </a:moveTo>
                <a:lnTo>
                  <a:pt x="2652" y="582"/>
                </a:lnTo>
                <a:lnTo>
                  <a:pt x="2653" y="582"/>
                </a:lnTo>
                <a:lnTo>
                  <a:pt x="2652" y="576"/>
                </a:lnTo>
                <a:close/>
                <a:moveTo>
                  <a:pt x="2640" y="564"/>
                </a:moveTo>
                <a:lnTo>
                  <a:pt x="2640" y="570"/>
                </a:lnTo>
                <a:lnTo>
                  <a:pt x="2641" y="570"/>
                </a:lnTo>
                <a:lnTo>
                  <a:pt x="2640" y="564"/>
                </a:lnTo>
                <a:close/>
                <a:moveTo>
                  <a:pt x="2670" y="576"/>
                </a:moveTo>
                <a:lnTo>
                  <a:pt x="2670" y="582"/>
                </a:lnTo>
                <a:lnTo>
                  <a:pt x="2671" y="582"/>
                </a:lnTo>
                <a:lnTo>
                  <a:pt x="2670" y="576"/>
                </a:lnTo>
                <a:close/>
                <a:moveTo>
                  <a:pt x="2664" y="582"/>
                </a:moveTo>
                <a:lnTo>
                  <a:pt x="2670" y="582"/>
                </a:lnTo>
                <a:lnTo>
                  <a:pt x="2664" y="582"/>
                </a:lnTo>
                <a:close/>
                <a:moveTo>
                  <a:pt x="2652" y="582"/>
                </a:moveTo>
                <a:lnTo>
                  <a:pt x="2658" y="582"/>
                </a:lnTo>
                <a:lnTo>
                  <a:pt x="2652" y="582"/>
                </a:lnTo>
                <a:close/>
                <a:moveTo>
                  <a:pt x="2652" y="570"/>
                </a:moveTo>
                <a:lnTo>
                  <a:pt x="2658" y="570"/>
                </a:lnTo>
                <a:lnTo>
                  <a:pt x="2652" y="570"/>
                </a:lnTo>
                <a:close/>
                <a:moveTo>
                  <a:pt x="2190" y="456"/>
                </a:moveTo>
                <a:lnTo>
                  <a:pt x="2196" y="456"/>
                </a:lnTo>
                <a:lnTo>
                  <a:pt x="2190" y="456"/>
                </a:lnTo>
                <a:close/>
                <a:moveTo>
                  <a:pt x="2214" y="414"/>
                </a:moveTo>
                <a:lnTo>
                  <a:pt x="2214" y="420"/>
                </a:lnTo>
                <a:lnTo>
                  <a:pt x="2215" y="420"/>
                </a:lnTo>
                <a:lnTo>
                  <a:pt x="2214" y="414"/>
                </a:lnTo>
                <a:close/>
                <a:moveTo>
                  <a:pt x="2184" y="444"/>
                </a:moveTo>
                <a:lnTo>
                  <a:pt x="2184" y="450"/>
                </a:lnTo>
                <a:lnTo>
                  <a:pt x="2185" y="450"/>
                </a:lnTo>
                <a:lnTo>
                  <a:pt x="2184" y="444"/>
                </a:lnTo>
                <a:close/>
                <a:moveTo>
                  <a:pt x="2178" y="432"/>
                </a:moveTo>
                <a:lnTo>
                  <a:pt x="2178" y="438"/>
                </a:lnTo>
                <a:lnTo>
                  <a:pt x="2179" y="438"/>
                </a:lnTo>
                <a:lnTo>
                  <a:pt x="2178" y="432"/>
                </a:lnTo>
                <a:close/>
                <a:moveTo>
                  <a:pt x="2202" y="450"/>
                </a:moveTo>
                <a:lnTo>
                  <a:pt x="2202" y="456"/>
                </a:lnTo>
                <a:lnTo>
                  <a:pt x="2203" y="456"/>
                </a:lnTo>
                <a:lnTo>
                  <a:pt x="2202" y="450"/>
                </a:lnTo>
                <a:close/>
                <a:moveTo>
                  <a:pt x="2184" y="444"/>
                </a:moveTo>
                <a:lnTo>
                  <a:pt x="2184" y="450"/>
                </a:lnTo>
                <a:lnTo>
                  <a:pt x="2185" y="450"/>
                </a:lnTo>
                <a:lnTo>
                  <a:pt x="2184" y="444"/>
                </a:lnTo>
                <a:close/>
                <a:moveTo>
                  <a:pt x="2184" y="426"/>
                </a:moveTo>
                <a:lnTo>
                  <a:pt x="2184" y="432"/>
                </a:lnTo>
                <a:lnTo>
                  <a:pt x="2185" y="432"/>
                </a:lnTo>
                <a:lnTo>
                  <a:pt x="2184" y="426"/>
                </a:lnTo>
                <a:close/>
                <a:moveTo>
                  <a:pt x="2184" y="426"/>
                </a:moveTo>
                <a:lnTo>
                  <a:pt x="2184" y="432"/>
                </a:lnTo>
                <a:lnTo>
                  <a:pt x="2185" y="432"/>
                </a:lnTo>
                <a:lnTo>
                  <a:pt x="2184" y="426"/>
                </a:lnTo>
                <a:close/>
                <a:moveTo>
                  <a:pt x="2178" y="438"/>
                </a:moveTo>
                <a:lnTo>
                  <a:pt x="2178" y="444"/>
                </a:lnTo>
                <a:lnTo>
                  <a:pt x="2179" y="444"/>
                </a:lnTo>
                <a:lnTo>
                  <a:pt x="2178" y="438"/>
                </a:lnTo>
                <a:close/>
                <a:moveTo>
                  <a:pt x="2196" y="456"/>
                </a:moveTo>
                <a:lnTo>
                  <a:pt x="2196" y="462"/>
                </a:lnTo>
                <a:lnTo>
                  <a:pt x="2197" y="462"/>
                </a:lnTo>
                <a:lnTo>
                  <a:pt x="2196" y="456"/>
                </a:lnTo>
                <a:close/>
                <a:moveTo>
                  <a:pt x="0" y="684"/>
                </a:moveTo>
                <a:lnTo>
                  <a:pt x="6" y="684"/>
                </a:lnTo>
                <a:lnTo>
                  <a:pt x="0" y="684"/>
                </a:lnTo>
                <a:close/>
                <a:moveTo>
                  <a:pt x="2256" y="378"/>
                </a:moveTo>
                <a:lnTo>
                  <a:pt x="2262" y="378"/>
                </a:lnTo>
                <a:lnTo>
                  <a:pt x="2256" y="378"/>
                </a:lnTo>
                <a:close/>
                <a:moveTo>
                  <a:pt x="2256" y="336"/>
                </a:moveTo>
                <a:lnTo>
                  <a:pt x="2256" y="342"/>
                </a:lnTo>
                <a:lnTo>
                  <a:pt x="2257" y="342"/>
                </a:lnTo>
                <a:lnTo>
                  <a:pt x="2256" y="336"/>
                </a:lnTo>
                <a:close/>
                <a:moveTo>
                  <a:pt x="2250" y="438"/>
                </a:moveTo>
                <a:lnTo>
                  <a:pt x="2250" y="444"/>
                </a:lnTo>
                <a:lnTo>
                  <a:pt x="2251" y="444"/>
                </a:lnTo>
                <a:lnTo>
                  <a:pt x="2250" y="438"/>
                </a:lnTo>
                <a:close/>
                <a:moveTo>
                  <a:pt x="2244" y="432"/>
                </a:moveTo>
                <a:lnTo>
                  <a:pt x="2250" y="432"/>
                </a:lnTo>
                <a:lnTo>
                  <a:pt x="2244" y="432"/>
                </a:lnTo>
                <a:close/>
                <a:moveTo>
                  <a:pt x="2268" y="408"/>
                </a:moveTo>
                <a:lnTo>
                  <a:pt x="2274" y="408"/>
                </a:lnTo>
                <a:lnTo>
                  <a:pt x="2268" y="408"/>
                </a:lnTo>
                <a:close/>
                <a:moveTo>
                  <a:pt x="2256" y="336"/>
                </a:moveTo>
                <a:lnTo>
                  <a:pt x="2262" y="336"/>
                </a:lnTo>
                <a:lnTo>
                  <a:pt x="2256" y="336"/>
                </a:lnTo>
                <a:close/>
                <a:moveTo>
                  <a:pt x="2244" y="426"/>
                </a:moveTo>
                <a:lnTo>
                  <a:pt x="2244" y="432"/>
                </a:lnTo>
                <a:lnTo>
                  <a:pt x="2245" y="432"/>
                </a:lnTo>
                <a:lnTo>
                  <a:pt x="2244" y="426"/>
                </a:lnTo>
                <a:close/>
                <a:moveTo>
                  <a:pt x="2256" y="336"/>
                </a:moveTo>
                <a:lnTo>
                  <a:pt x="2256" y="342"/>
                </a:lnTo>
                <a:lnTo>
                  <a:pt x="2257" y="342"/>
                </a:lnTo>
                <a:lnTo>
                  <a:pt x="2256" y="336"/>
                </a:lnTo>
                <a:close/>
                <a:moveTo>
                  <a:pt x="2256" y="336"/>
                </a:moveTo>
                <a:lnTo>
                  <a:pt x="2256" y="342"/>
                </a:lnTo>
                <a:lnTo>
                  <a:pt x="2257" y="342"/>
                </a:lnTo>
                <a:lnTo>
                  <a:pt x="2256" y="336"/>
                </a:lnTo>
                <a:close/>
                <a:moveTo>
                  <a:pt x="2256" y="336"/>
                </a:moveTo>
                <a:lnTo>
                  <a:pt x="2256" y="342"/>
                </a:lnTo>
                <a:lnTo>
                  <a:pt x="2257" y="342"/>
                </a:lnTo>
                <a:lnTo>
                  <a:pt x="2256" y="336"/>
                </a:lnTo>
                <a:close/>
                <a:moveTo>
                  <a:pt x="2250" y="438"/>
                </a:moveTo>
                <a:lnTo>
                  <a:pt x="2250" y="444"/>
                </a:lnTo>
                <a:lnTo>
                  <a:pt x="2251" y="444"/>
                </a:lnTo>
                <a:lnTo>
                  <a:pt x="2250" y="438"/>
                </a:lnTo>
                <a:close/>
                <a:moveTo>
                  <a:pt x="2244" y="426"/>
                </a:moveTo>
                <a:lnTo>
                  <a:pt x="2250" y="426"/>
                </a:lnTo>
                <a:lnTo>
                  <a:pt x="2250" y="432"/>
                </a:lnTo>
                <a:lnTo>
                  <a:pt x="2244" y="432"/>
                </a:lnTo>
                <a:lnTo>
                  <a:pt x="2244" y="426"/>
                </a:lnTo>
                <a:close/>
                <a:moveTo>
                  <a:pt x="2250" y="336"/>
                </a:moveTo>
                <a:lnTo>
                  <a:pt x="2250" y="342"/>
                </a:lnTo>
                <a:lnTo>
                  <a:pt x="2251" y="342"/>
                </a:lnTo>
                <a:lnTo>
                  <a:pt x="2250" y="336"/>
                </a:lnTo>
                <a:close/>
              </a:path>
            </a:pathLst>
          </a:custGeom>
          <a:solidFill>
            <a:srgbClr val="6BBE2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sp>
        <p:nvSpPr>
          <p:cNvPr id="24" name="Freeform 21"/>
          <p:cNvSpPr>
            <a:spLocks noEditPoints="1"/>
          </p:cNvSpPr>
          <p:nvPr>
            <p:custDataLst>
              <p:tags r:id="rId10"/>
            </p:custDataLst>
          </p:nvPr>
        </p:nvSpPr>
        <p:spPr bwMode="gray">
          <a:xfrm>
            <a:off x="3946525" y="3492838"/>
            <a:ext cx="1685925" cy="1192212"/>
          </a:xfrm>
          <a:custGeom>
            <a:avLst/>
            <a:gdLst>
              <a:gd name="T0" fmla="*/ 12 w 666"/>
              <a:gd name="T1" fmla="*/ 108 h 528"/>
              <a:gd name="T2" fmla="*/ 6 w 666"/>
              <a:gd name="T3" fmla="*/ 90 h 528"/>
              <a:gd name="T4" fmla="*/ 156 w 666"/>
              <a:gd name="T5" fmla="*/ 186 h 528"/>
              <a:gd name="T6" fmla="*/ 102 w 666"/>
              <a:gd name="T7" fmla="*/ 168 h 528"/>
              <a:gd name="T8" fmla="*/ 102 w 666"/>
              <a:gd name="T9" fmla="*/ 156 h 528"/>
              <a:gd name="T10" fmla="*/ 84 w 666"/>
              <a:gd name="T11" fmla="*/ 138 h 528"/>
              <a:gd name="T12" fmla="*/ 78 w 666"/>
              <a:gd name="T13" fmla="*/ 132 h 528"/>
              <a:gd name="T14" fmla="*/ 72 w 666"/>
              <a:gd name="T15" fmla="*/ 114 h 528"/>
              <a:gd name="T16" fmla="*/ 78 w 666"/>
              <a:gd name="T17" fmla="*/ 72 h 528"/>
              <a:gd name="T18" fmla="*/ 84 w 666"/>
              <a:gd name="T19" fmla="*/ 54 h 528"/>
              <a:gd name="T20" fmla="*/ 132 w 666"/>
              <a:gd name="T21" fmla="*/ 12 h 528"/>
              <a:gd name="T22" fmla="*/ 174 w 666"/>
              <a:gd name="T23" fmla="*/ 30 h 528"/>
              <a:gd name="T24" fmla="*/ 222 w 666"/>
              <a:gd name="T25" fmla="*/ 66 h 528"/>
              <a:gd name="T26" fmla="*/ 276 w 666"/>
              <a:gd name="T27" fmla="*/ 48 h 528"/>
              <a:gd name="T28" fmla="*/ 336 w 666"/>
              <a:gd name="T29" fmla="*/ 36 h 528"/>
              <a:gd name="T30" fmla="*/ 384 w 666"/>
              <a:gd name="T31" fmla="*/ 108 h 528"/>
              <a:gd name="T32" fmla="*/ 390 w 666"/>
              <a:gd name="T33" fmla="*/ 150 h 528"/>
              <a:gd name="T34" fmla="*/ 420 w 666"/>
              <a:gd name="T35" fmla="*/ 186 h 528"/>
              <a:gd name="T36" fmla="*/ 486 w 666"/>
              <a:gd name="T37" fmla="*/ 192 h 528"/>
              <a:gd name="T38" fmla="*/ 480 w 666"/>
              <a:gd name="T39" fmla="*/ 150 h 528"/>
              <a:gd name="T40" fmla="*/ 498 w 666"/>
              <a:gd name="T41" fmla="*/ 108 h 528"/>
              <a:gd name="T42" fmla="*/ 516 w 666"/>
              <a:gd name="T43" fmla="*/ 102 h 528"/>
              <a:gd name="T44" fmla="*/ 546 w 666"/>
              <a:gd name="T45" fmla="*/ 120 h 528"/>
              <a:gd name="T46" fmla="*/ 564 w 666"/>
              <a:gd name="T47" fmla="*/ 162 h 528"/>
              <a:gd name="T48" fmla="*/ 540 w 666"/>
              <a:gd name="T49" fmla="*/ 192 h 528"/>
              <a:gd name="T50" fmla="*/ 534 w 666"/>
              <a:gd name="T51" fmla="*/ 246 h 528"/>
              <a:gd name="T52" fmla="*/ 516 w 666"/>
              <a:gd name="T53" fmla="*/ 264 h 528"/>
              <a:gd name="T54" fmla="*/ 516 w 666"/>
              <a:gd name="T55" fmla="*/ 300 h 528"/>
              <a:gd name="T56" fmla="*/ 528 w 666"/>
              <a:gd name="T57" fmla="*/ 324 h 528"/>
              <a:gd name="T58" fmla="*/ 528 w 666"/>
              <a:gd name="T59" fmla="*/ 348 h 528"/>
              <a:gd name="T60" fmla="*/ 498 w 666"/>
              <a:gd name="T61" fmla="*/ 378 h 528"/>
              <a:gd name="T62" fmla="*/ 486 w 666"/>
              <a:gd name="T63" fmla="*/ 414 h 528"/>
              <a:gd name="T64" fmla="*/ 462 w 666"/>
              <a:gd name="T65" fmla="*/ 444 h 528"/>
              <a:gd name="T66" fmla="*/ 456 w 666"/>
              <a:gd name="T67" fmla="*/ 474 h 528"/>
              <a:gd name="T68" fmla="*/ 420 w 666"/>
              <a:gd name="T69" fmla="*/ 510 h 528"/>
              <a:gd name="T70" fmla="*/ 378 w 666"/>
              <a:gd name="T71" fmla="*/ 516 h 528"/>
              <a:gd name="T72" fmla="*/ 348 w 666"/>
              <a:gd name="T73" fmla="*/ 522 h 528"/>
              <a:gd name="T74" fmla="*/ 342 w 666"/>
              <a:gd name="T75" fmla="*/ 480 h 528"/>
              <a:gd name="T76" fmla="*/ 318 w 666"/>
              <a:gd name="T77" fmla="*/ 414 h 528"/>
              <a:gd name="T78" fmla="*/ 300 w 666"/>
              <a:gd name="T79" fmla="*/ 360 h 528"/>
              <a:gd name="T80" fmla="*/ 312 w 666"/>
              <a:gd name="T81" fmla="*/ 300 h 528"/>
              <a:gd name="T82" fmla="*/ 294 w 666"/>
              <a:gd name="T83" fmla="*/ 264 h 528"/>
              <a:gd name="T84" fmla="*/ 276 w 666"/>
              <a:gd name="T85" fmla="*/ 222 h 528"/>
              <a:gd name="T86" fmla="*/ 258 w 666"/>
              <a:gd name="T87" fmla="*/ 192 h 528"/>
              <a:gd name="T88" fmla="*/ 234 w 666"/>
              <a:gd name="T89" fmla="*/ 180 h 528"/>
              <a:gd name="T90" fmla="*/ 552 w 666"/>
              <a:gd name="T91" fmla="*/ 396 h 528"/>
              <a:gd name="T92" fmla="*/ 558 w 666"/>
              <a:gd name="T93" fmla="*/ 366 h 528"/>
              <a:gd name="T94" fmla="*/ 582 w 666"/>
              <a:gd name="T95" fmla="*/ 354 h 528"/>
              <a:gd name="T96" fmla="*/ 588 w 666"/>
              <a:gd name="T97" fmla="*/ 336 h 528"/>
              <a:gd name="T98" fmla="*/ 594 w 666"/>
              <a:gd name="T99" fmla="*/ 330 h 528"/>
              <a:gd name="T100" fmla="*/ 606 w 666"/>
              <a:gd name="T101" fmla="*/ 354 h 528"/>
              <a:gd name="T102" fmla="*/ 588 w 666"/>
              <a:gd name="T103" fmla="*/ 420 h 528"/>
              <a:gd name="T104" fmla="*/ 552 w 666"/>
              <a:gd name="T105" fmla="*/ 408 h 528"/>
              <a:gd name="T106" fmla="*/ 276 w 666"/>
              <a:gd name="T107" fmla="*/ 198 h 528"/>
              <a:gd name="T108" fmla="*/ 522 w 666"/>
              <a:gd name="T109" fmla="*/ 96 h 528"/>
              <a:gd name="T110" fmla="*/ 546 w 666"/>
              <a:gd name="T111" fmla="*/ 318 h 528"/>
              <a:gd name="T112" fmla="*/ 85 w 666"/>
              <a:gd name="T113" fmla="*/ 144 h 528"/>
              <a:gd name="T114" fmla="*/ 78 w 666"/>
              <a:gd name="T115" fmla="*/ 138 h 528"/>
              <a:gd name="T116" fmla="*/ 486 w 666"/>
              <a:gd name="T117" fmla="*/ 402 h 528"/>
              <a:gd name="T118" fmla="*/ 528 w 666"/>
              <a:gd name="T119" fmla="*/ 318 h 528"/>
              <a:gd name="T120" fmla="*/ 240 w 666"/>
              <a:gd name="T121" fmla="*/ 174 h 528"/>
              <a:gd name="T122" fmla="*/ 516 w 666"/>
              <a:gd name="T123" fmla="*/ 2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6" h="528">
                <a:moveTo>
                  <a:pt x="12" y="102"/>
                </a:moveTo>
                <a:lnTo>
                  <a:pt x="18" y="102"/>
                </a:lnTo>
                <a:lnTo>
                  <a:pt x="18" y="108"/>
                </a:lnTo>
                <a:lnTo>
                  <a:pt x="12" y="108"/>
                </a:lnTo>
                <a:lnTo>
                  <a:pt x="12" y="102"/>
                </a:lnTo>
                <a:close/>
                <a:moveTo>
                  <a:pt x="0" y="90"/>
                </a:moveTo>
                <a:lnTo>
                  <a:pt x="6" y="90"/>
                </a:lnTo>
                <a:lnTo>
                  <a:pt x="0" y="90"/>
                </a:lnTo>
                <a:close/>
                <a:moveTo>
                  <a:pt x="24" y="96"/>
                </a:moveTo>
                <a:lnTo>
                  <a:pt x="24" y="102"/>
                </a:lnTo>
                <a:lnTo>
                  <a:pt x="25" y="102"/>
                </a:lnTo>
                <a:lnTo>
                  <a:pt x="24" y="96"/>
                </a:lnTo>
                <a:close/>
                <a:moveTo>
                  <a:pt x="6" y="108"/>
                </a:moveTo>
                <a:lnTo>
                  <a:pt x="12" y="108"/>
                </a:lnTo>
                <a:lnTo>
                  <a:pt x="6" y="108"/>
                </a:lnTo>
                <a:close/>
                <a:moveTo>
                  <a:pt x="18" y="102"/>
                </a:moveTo>
                <a:lnTo>
                  <a:pt x="18" y="108"/>
                </a:lnTo>
                <a:lnTo>
                  <a:pt x="19" y="108"/>
                </a:lnTo>
                <a:lnTo>
                  <a:pt x="18" y="102"/>
                </a:lnTo>
                <a:close/>
                <a:moveTo>
                  <a:pt x="18" y="90"/>
                </a:moveTo>
                <a:lnTo>
                  <a:pt x="24" y="90"/>
                </a:lnTo>
                <a:lnTo>
                  <a:pt x="24" y="96"/>
                </a:lnTo>
                <a:lnTo>
                  <a:pt x="18" y="96"/>
                </a:lnTo>
                <a:lnTo>
                  <a:pt x="18" y="90"/>
                </a:lnTo>
                <a:close/>
                <a:moveTo>
                  <a:pt x="6" y="90"/>
                </a:moveTo>
                <a:lnTo>
                  <a:pt x="6" y="96"/>
                </a:lnTo>
                <a:lnTo>
                  <a:pt x="7" y="96"/>
                </a:lnTo>
                <a:lnTo>
                  <a:pt x="6" y="90"/>
                </a:lnTo>
                <a:close/>
                <a:moveTo>
                  <a:pt x="216" y="180"/>
                </a:moveTo>
                <a:lnTo>
                  <a:pt x="210" y="180"/>
                </a:lnTo>
                <a:lnTo>
                  <a:pt x="204" y="180"/>
                </a:lnTo>
                <a:lnTo>
                  <a:pt x="204" y="186"/>
                </a:lnTo>
                <a:lnTo>
                  <a:pt x="198" y="186"/>
                </a:lnTo>
                <a:lnTo>
                  <a:pt x="192" y="186"/>
                </a:lnTo>
                <a:lnTo>
                  <a:pt x="192" y="192"/>
                </a:lnTo>
                <a:lnTo>
                  <a:pt x="186" y="192"/>
                </a:lnTo>
                <a:lnTo>
                  <a:pt x="186" y="186"/>
                </a:lnTo>
                <a:lnTo>
                  <a:pt x="180" y="186"/>
                </a:lnTo>
                <a:lnTo>
                  <a:pt x="174" y="186"/>
                </a:lnTo>
                <a:lnTo>
                  <a:pt x="168" y="186"/>
                </a:lnTo>
                <a:lnTo>
                  <a:pt x="162" y="186"/>
                </a:lnTo>
                <a:lnTo>
                  <a:pt x="156" y="186"/>
                </a:lnTo>
                <a:lnTo>
                  <a:pt x="156" y="192"/>
                </a:lnTo>
                <a:lnTo>
                  <a:pt x="150" y="192"/>
                </a:lnTo>
                <a:lnTo>
                  <a:pt x="144" y="192"/>
                </a:lnTo>
                <a:lnTo>
                  <a:pt x="138" y="192"/>
                </a:lnTo>
                <a:lnTo>
                  <a:pt x="132" y="192"/>
                </a:lnTo>
                <a:lnTo>
                  <a:pt x="132" y="186"/>
                </a:lnTo>
                <a:lnTo>
                  <a:pt x="126" y="186"/>
                </a:lnTo>
                <a:lnTo>
                  <a:pt x="126" y="180"/>
                </a:lnTo>
                <a:lnTo>
                  <a:pt x="120" y="180"/>
                </a:lnTo>
                <a:lnTo>
                  <a:pt x="120" y="174"/>
                </a:lnTo>
                <a:lnTo>
                  <a:pt x="114" y="174"/>
                </a:lnTo>
                <a:lnTo>
                  <a:pt x="108" y="174"/>
                </a:lnTo>
                <a:lnTo>
                  <a:pt x="108" y="168"/>
                </a:lnTo>
                <a:lnTo>
                  <a:pt x="102" y="168"/>
                </a:lnTo>
                <a:lnTo>
                  <a:pt x="108" y="168"/>
                </a:lnTo>
                <a:lnTo>
                  <a:pt x="102" y="168"/>
                </a:lnTo>
                <a:lnTo>
                  <a:pt x="108" y="168"/>
                </a:lnTo>
                <a:lnTo>
                  <a:pt x="102" y="168"/>
                </a:lnTo>
                <a:lnTo>
                  <a:pt x="102" y="162"/>
                </a:lnTo>
                <a:lnTo>
                  <a:pt x="102" y="168"/>
                </a:lnTo>
                <a:lnTo>
                  <a:pt x="102" y="162"/>
                </a:lnTo>
                <a:lnTo>
                  <a:pt x="96" y="162"/>
                </a:lnTo>
                <a:lnTo>
                  <a:pt x="102" y="162"/>
                </a:lnTo>
                <a:lnTo>
                  <a:pt x="96" y="162"/>
                </a:lnTo>
                <a:lnTo>
                  <a:pt x="102" y="162"/>
                </a:lnTo>
                <a:lnTo>
                  <a:pt x="96" y="162"/>
                </a:lnTo>
                <a:lnTo>
                  <a:pt x="96" y="156"/>
                </a:lnTo>
                <a:lnTo>
                  <a:pt x="102" y="156"/>
                </a:lnTo>
                <a:lnTo>
                  <a:pt x="96" y="156"/>
                </a:lnTo>
                <a:lnTo>
                  <a:pt x="96" y="150"/>
                </a:lnTo>
                <a:lnTo>
                  <a:pt x="90" y="150"/>
                </a:lnTo>
                <a:lnTo>
                  <a:pt x="90" y="144"/>
                </a:lnTo>
                <a:lnTo>
                  <a:pt x="84" y="144"/>
                </a:lnTo>
                <a:lnTo>
                  <a:pt x="90" y="144"/>
                </a:lnTo>
                <a:lnTo>
                  <a:pt x="84" y="144"/>
                </a:lnTo>
                <a:lnTo>
                  <a:pt x="90" y="144"/>
                </a:lnTo>
                <a:lnTo>
                  <a:pt x="84" y="144"/>
                </a:lnTo>
                <a:lnTo>
                  <a:pt x="84" y="138"/>
                </a:lnTo>
                <a:lnTo>
                  <a:pt x="90" y="138"/>
                </a:lnTo>
                <a:lnTo>
                  <a:pt x="84" y="138"/>
                </a:lnTo>
                <a:lnTo>
                  <a:pt x="78" y="138"/>
                </a:lnTo>
                <a:lnTo>
                  <a:pt x="84" y="138"/>
                </a:lnTo>
                <a:lnTo>
                  <a:pt x="84" y="132"/>
                </a:lnTo>
                <a:lnTo>
                  <a:pt x="84" y="138"/>
                </a:lnTo>
                <a:lnTo>
                  <a:pt x="84" y="132"/>
                </a:lnTo>
                <a:lnTo>
                  <a:pt x="84" y="138"/>
                </a:lnTo>
                <a:lnTo>
                  <a:pt x="84" y="132"/>
                </a:lnTo>
                <a:lnTo>
                  <a:pt x="84" y="138"/>
                </a:lnTo>
                <a:lnTo>
                  <a:pt x="84" y="132"/>
                </a:lnTo>
                <a:lnTo>
                  <a:pt x="84" y="138"/>
                </a:lnTo>
                <a:lnTo>
                  <a:pt x="84" y="132"/>
                </a:lnTo>
                <a:lnTo>
                  <a:pt x="84" y="138"/>
                </a:lnTo>
                <a:lnTo>
                  <a:pt x="84" y="132"/>
                </a:lnTo>
                <a:lnTo>
                  <a:pt x="84" y="138"/>
                </a:lnTo>
                <a:lnTo>
                  <a:pt x="78" y="138"/>
                </a:lnTo>
                <a:lnTo>
                  <a:pt x="78" y="132"/>
                </a:lnTo>
                <a:lnTo>
                  <a:pt x="84" y="132"/>
                </a:lnTo>
                <a:lnTo>
                  <a:pt x="78" y="132"/>
                </a:lnTo>
                <a:lnTo>
                  <a:pt x="84" y="132"/>
                </a:lnTo>
                <a:lnTo>
                  <a:pt x="78" y="132"/>
                </a:lnTo>
                <a:lnTo>
                  <a:pt x="72" y="132"/>
                </a:lnTo>
                <a:lnTo>
                  <a:pt x="78" y="132"/>
                </a:lnTo>
                <a:lnTo>
                  <a:pt x="72" y="132"/>
                </a:lnTo>
                <a:lnTo>
                  <a:pt x="72" y="126"/>
                </a:lnTo>
                <a:lnTo>
                  <a:pt x="72" y="120"/>
                </a:lnTo>
                <a:lnTo>
                  <a:pt x="78" y="120"/>
                </a:lnTo>
                <a:lnTo>
                  <a:pt x="72" y="120"/>
                </a:lnTo>
                <a:lnTo>
                  <a:pt x="78" y="120"/>
                </a:lnTo>
                <a:lnTo>
                  <a:pt x="72" y="120"/>
                </a:lnTo>
                <a:lnTo>
                  <a:pt x="72" y="114"/>
                </a:lnTo>
                <a:lnTo>
                  <a:pt x="72" y="120"/>
                </a:lnTo>
                <a:lnTo>
                  <a:pt x="72" y="114"/>
                </a:lnTo>
                <a:lnTo>
                  <a:pt x="72" y="120"/>
                </a:lnTo>
                <a:lnTo>
                  <a:pt x="72" y="114"/>
                </a:lnTo>
                <a:lnTo>
                  <a:pt x="66" y="114"/>
                </a:lnTo>
                <a:lnTo>
                  <a:pt x="66" y="108"/>
                </a:lnTo>
                <a:lnTo>
                  <a:pt x="72" y="108"/>
                </a:lnTo>
                <a:lnTo>
                  <a:pt x="72" y="102"/>
                </a:lnTo>
                <a:lnTo>
                  <a:pt x="72" y="96"/>
                </a:lnTo>
                <a:lnTo>
                  <a:pt x="72" y="90"/>
                </a:lnTo>
                <a:lnTo>
                  <a:pt x="78" y="90"/>
                </a:lnTo>
                <a:lnTo>
                  <a:pt x="78" y="84"/>
                </a:lnTo>
                <a:lnTo>
                  <a:pt x="78" y="78"/>
                </a:lnTo>
                <a:lnTo>
                  <a:pt x="78" y="72"/>
                </a:lnTo>
                <a:lnTo>
                  <a:pt x="72" y="72"/>
                </a:lnTo>
                <a:lnTo>
                  <a:pt x="72" y="66"/>
                </a:lnTo>
                <a:lnTo>
                  <a:pt x="78" y="66"/>
                </a:lnTo>
                <a:lnTo>
                  <a:pt x="72" y="66"/>
                </a:lnTo>
                <a:lnTo>
                  <a:pt x="72" y="60"/>
                </a:lnTo>
                <a:lnTo>
                  <a:pt x="72" y="54"/>
                </a:lnTo>
                <a:lnTo>
                  <a:pt x="72" y="60"/>
                </a:lnTo>
                <a:lnTo>
                  <a:pt x="72" y="54"/>
                </a:lnTo>
                <a:lnTo>
                  <a:pt x="66" y="54"/>
                </a:lnTo>
                <a:lnTo>
                  <a:pt x="66" y="60"/>
                </a:lnTo>
                <a:lnTo>
                  <a:pt x="66" y="54"/>
                </a:lnTo>
                <a:lnTo>
                  <a:pt x="72" y="54"/>
                </a:lnTo>
                <a:lnTo>
                  <a:pt x="78" y="54"/>
                </a:lnTo>
                <a:lnTo>
                  <a:pt x="84" y="54"/>
                </a:lnTo>
                <a:lnTo>
                  <a:pt x="90" y="54"/>
                </a:lnTo>
                <a:lnTo>
                  <a:pt x="96" y="54"/>
                </a:lnTo>
                <a:lnTo>
                  <a:pt x="102" y="54"/>
                </a:lnTo>
                <a:lnTo>
                  <a:pt x="102" y="48"/>
                </a:lnTo>
                <a:lnTo>
                  <a:pt x="102" y="42"/>
                </a:lnTo>
                <a:lnTo>
                  <a:pt x="102" y="36"/>
                </a:lnTo>
                <a:lnTo>
                  <a:pt x="108" y="36"/>
                </a:lnTo>
                <a:lnTo>
                  <a:pt x="108" y="30"/>
                </a:lnTo>
                <a:lnTo>
                  <a:pt x="108" y="24"/>
                </a:lnTo>
                <a:lnTo>
                  <a:pt x="108" y="12"/>
                </a:lnTo>
                <a:lnTo>
                  <a:pt x="114" y="12"/>
                </a:lnTo>
                <a:lnTo>
                  <a:pt x="120" y="12"/>
                </a:lnTo>
                <a:lnTo>
                  <a:pt x="126" y="12"/>
                </a:lnTo>
                <a:lnTo>
                  <a:pt x="132" y="12"/>
                </a:lnTo>
                <a:lnTo>
                  <a:pt x="138" y="12"/>
                </a:lnTo>
                <a:lnTo>
                  <a:pt x="138" y="6"/>
                </a:lnTo>
                <a:lnTo>
                  <a:pt x="138" y="0"/>
                </a:lnTo>
                <a:lnTo>
                  <a:pt x="138" y="6"/>
                </a:lnTo>
                <a:lnTo>
                  <a:pt x="144" y="6"/>
                </a:lnTo>
                <a:lnTo>
                  <a:pt x="144" y="12"/>
                </a:lnTo>
                <a:lnTo>
                  <a:pt x="150" y="12"/>
                </a:lnTo>
                <a:lnTo>
                  <a:pt x="156" y="12"/>
                </a:lnTo>
                <a:lnTo>
                  <a:pt x="156" y="18"/>
                </a:lnTo>
                <a:lnTo>
                  <a:pt x="162" y="18"/>
                </a:lnTo>
                <a:lnTo>
                  <a:pt x="162" y="24"/>
                </a:lnTo>
                <a:lnTo>
                  <a:pt x="168" y="24"/>
                </a:lnTo>
                <a:lnTo>
                  <a:pt x="174" y="24"/>
                </a:lnTo>
                <a:lnTo>
                  <a:pt x="174" y="30"/>
                </a:lnTo>
                <a:lnTo>
                  <a:pt x="180" y="30"/>
                </a:lnTo>
                <a:lnTo>
                  <a:pt x="180" y="36"/>
                </a:lnTo>
                <a:lnTo>
                  <a:pt x="186" y="36"/>
                </a:lnTo>
                <a:lnTo>
                  <a:pt x="192" y="36"/>
                </a:lnTo>
                <a:lnTo>
                  <a:pt x="192" y="42"/>
                </a:lnTo>
                <a:lnTo>
                  <a:pt x="198" y="42"/>
                </a:lnTo>
                <a:lnTo>
                  <a:pt x="198" y="48"/>
                </a:lnTo>
                <a:lnTo>
                  <a:pt x="204" y="48"/>
                </a:lnTo>
                <a:lnTo>
                  <a:pt x="204" y="54"/>
                </a:lnTo>
                <a:lnTo>
                  <a:pt x="210" y="54"/>
                </a:lnTo>
                <a:lnTo>
                  <a:pt x="216" y="54"/>
                </a:lnTo>
                <a:lnTo>
                  <a:pt x="216" y="60"/>
                </a:lnTo>
                <a:lnTo>
                  <a:pt x="216" y="66"/>
                </a:lnTo>
                <a:lnTo>
                  <a:pt x="222" y="66"/>
                </a:lnTo>
                <a:lnTo>
                  <a:pt x="228" y="66"/>
                </a:lnTo>
                <a:lnTo>
                  <a:pt x="228" y="72"/>
                </a:lnTo>
                <a:lnTo>
                  <a:pt x="234" y="72"/>
                </a:lnTo>
                <a:lnTo>
                  <a:pt x="240" y="72"/>
                </a:lnTo>
                <a:lnTo>
                  <a:pt x="246" y="72"/>
                </a:lnTo>
                <a:lnTo>
                  <a:pt x="252" y="72"/>
                </a:lnTo>
                <a:lnTo>
                  <a:pt x="252" y="66"/>
                </a:lnTo>
                <a:lnTo>
                  <a:pt x="258" y="66"/>
                </a:lnTo>
                <a:lnTo>
                  <a:pt x="258" y="60"/>
                </a:lnTo>
                <a:lnTo>
                  <a:pt x="264" y="60"/>
                </a:lnTo>
                <a:lnTo>
                  <a:pt x="264" y="54"/>
                </a:lnTo>
                <a:lnTo>
                  <a:pt x="270" y="54"/>
                </a:lnTo>
                <a:lnTo>
                  <a:pt x="276" y="54"/>
                </a:lnTo>
                <a:lnTo>
                  <a:pt x="276" y="48"/>
                </a:lnTo>
                <a:lnTo>
                  <a:pt x="282" y="48"/>
                </a:lnTo>
                <a:lnTo>
                  <a:pt x="282" y="42"/>
                </a:lnTo>
                <a:lnTo>
                  <a:pt x="288" y="42"/>
                </a:lnTo>
                <a:lnTo>
                  <a:pt x="294" y="42"/>
                </a:lnTo>
                <a:lnTo>
                  <a:pt x="294" y="36"/>
                </a:lnTo>
                <a:lnTo>
                  <a:pt x="300" y="36"/>
                </a:lnTo>
                <a:lnTo>
                  <a:pt x="306" y="36"/>
                </a:lnTo>
                <a:lnTo>
                  <a:pt x="312" y="36"/>
                </a:lnTo>
                <a:lnTo>
                  <a:pt x="312" y="42"/>
                </a:lnTo>
                <a:lnTo>
                  <a:pt x="318" y="42"/>
                </a:lnTo>
                <a:lnTo>
                  <a:pt x="324" y="42"/>
                </a:lnTo>
                <a:lnTo>
                  <a:pt x="324" y="36"/>
                </a:lnTo>
                <a:lnTo>
                  <a:pt x="330" y="36"/>
                </a:lnTo>
                <a:lnTo>
                  <a:pt x="336" y="36"/>
                </a:lnTo>
                <a:lnTo>
                  <a:pt x="336" y="42"/>
                </a:lnTo>
                <a:lnTo>
                  <a:pt x="342" y="42"/>
                </a:lnTo>
                <a:lnTo>
                  <a:pt x="348" y="42"/>
                </a:lnTo>
                <a:lnTo>
                  <a:pt x="348" y="48"/>
                </a:lnTo>
                <a:lnTo>
                  <a:pt x="354" y="48"/>
                </a:lnTo>
                <a:lnTo>
                  <a:pt x="396" y="72"/>
                </a:lnTo>
                <a:lnTo>
                  <a:pt x="396" y="78"/>
                </a:lnTo>
                <a:lnTo>
                  <a:pt x="396" y="84"/>
                </a:lnTo>
                <a:lnTo>
                  <a:pt x="396" y="90"/>
                </a:lnTo>
                <a:lnTo>
                  <a:pt x="396" y="96"/>
                </a:lnTo>
                <a:lnTo>
                  <a:pt x="396" y="102"/>
                </a:lnTo>
                <a:lnTo>
                  <a:pt x="390" y="102"/>
                </a:lnTo>
                <a:lnTo>
                  <a:pt x="390" y="108"/>
                </a:lnTo>
                <a:lnTo>
                  <a:pt x="384" y="108"/>
                </a:lnTo>
                <a:lnTo>
                  <a:pt x="384" y="114"/>
                </a:lnTo>
                <a:lnTo>
                  <a:pt x="378" y="114"/>
                </a:lnTo>
                <a:lnTo>
                  <a:pt x="378" y="120"/>
                </a:lnTo>
                <a:lnTo>
                  <a:pt x="384" y="120"/>
                </a:lnTo>
                <a:lnTo>
                  <a:pt x="378" y="120"/>
                </a:lnTo>
                <a:lnTo>
                  <a:pt x="378" y="126"/>
                </a:lnTo>
                <a:lnTo>
                  <a:pt x="384" y="126"/>
                </a:lnTo>
                <a:lnTo>
                  <a:pt x="384" y="132"/>
                </a:lnTo>
                <a:lnTo>
                  <a:pt x="384" y="138"/>
                </a:lnTo>
                <a:lnTo>
                  <a:pt x="390" y="138"/>
                </a:lnTo>
                <a:lnTo>
                  <a:pt x="384" y="138"/>
                </a:lnTo>
                <a:lnTo>
                  <a:pt x="384" y="144"/>
                </a:lnTo>
                <a:lnTo>
                  <a:pt x="390" y="144"/>
                </a:lnTo>
                <a:lnTo>
                  <a:pt x="390" y="150"/>
                </a:lnTo>
                <a:lnTo>
                  <a:pt x="396" y="150"/>
                </a:lnTo>
                <a:lnTo>
                  <a:pt x="390" y="150"/>
                </a:lnTo>
                <a:lnTo>
                  <a:pt x="396" y="150"/>
                </a:lnTo>
                <a:lnTo>
                  <a:pt x="390" y="156"/>
                </a:lnTo>
                <a:lnTo>
                  <a:pt x="396" y="156"/>
                </a:lnTo>
                <a:lnTo>
                  <a:pt x="396" y="162"/>
                </a:lnTo>
                <a:lnTo>
                  <a:pt x="402" y="162"/>
                </a:lnTo>
                <a:lnTo>
                  <a:pt x="402" y="168"/>
                </a:lnTo>
                <a:lnTo>
                  <a:pt x="408" y="168"/>
                </a:lnTo>
                <a:lnTo>
                  <a:pt x="408" y="174"/>
                </a:lnTo>
                <a:lnTo>
                  <a:pt x="414" y="174"/>
                </a:lnTo>
                <a:lnTo>
                  <a:pt x="414" y="180"/>
                </a:lnTo>
                <a:lnTo>
                  <a:pt x="420" y="180"/>
                </a:lnTo>
                <a:lnTo>
                  <a:pt x="420" y="186"/>
                </a:lnTo>
                <a:lnTo>
                  <a:pt x="426" y="186"/>
                </a:lnTo>
                <a:lnTo>
                  <a:pt x="426" y="192"/>
                </a:lnTo>
                <a:lnTo>
                  <a:pt x="432" y="192"/>
                </a:lnTo>
                <a:lnTo>
                  <a:pt x="438" y="192"/>
                </a:lnTo>
                <a:lnTo>
                  <a:pt x="444" y="192"/>
                </a:lnTo>
                <a:lnTo>
                  <a:pt x="444" y="198"/>
                </a:lnTo>
                <a:lnTo>
                  <a:pt x="450" y="198"/>
                </a:lnTo>
                <a:lnTo>
                  <a:pt x="456" y="198"/>
                </a:lnTo>
                <a:lnTo>
                  <a:pt x="462" y="198"/>
                </a:lnTo>
                <a:lnTo>
                  <a:pt x="468" y="198"/>
                </a:lnTo>
                <a:lnTo>
                  <a:pt x="474" y="198"/>
                </a:lnTo>
                <a:lnTo>
                  <a:pt x="474" y="192"/>
                </a:lnTo>
                <a:lnTo>
                  <a:pt x="480" y="192"/>
                </a:lnTo>
                <a:lnTo>
                  <a:pt x="486" y="192"/>
                </a:lnTo>
                <a:lnTo>
                  <a:pt x="492" y="192"/>
                </a:lnTo>
                <a:lnTo>
                  <a:pt x="492" y="186"/>
                </a:lnTo>
                <a:lnTo>
                  <a:pt x="486" y="186"/>
                </a:lnTo>
                <a:lnTo>
                  <a:pt x="486" y="180"/>
                </a:lnTo>
                <a:lnTo>
                  <a:pt x="486" y="174"/>
                </a:lnTo>
                <a:lnTo>
                  <a:pt x="480" y="174"/>
                </a:lnTo>
                <a:lnTo>
                  <a:pt x="474" y="174"/>
                </a:lnTo>
                <a:lnTo>
                  <a:pt x="474" y="168"/>
                </a:lnTo>
                <a:lnTo>
                  <a:pt x="468" y="168"/>
                </a:lnTo>
                <a:lnTo>
                  <a:pt x="468" y="162"/>
                </a:lnTo>
                <a:lnTo>
                  <a:pt x="474" y="162"/>
                </a:lnTo>
                <a:lnTo>
                  <a:pt x="474" y="156"/>
                </a:lnTo>
                <a:lnTo>
                  <a:pt x="474" y="150"/>
                </a:lnTo>
                <a:lnTo>
                  <a:pt x="480" y="150"/>
                </a:lnTo>
                <a:lnTo>
                  <a:pt x="480" y="144"/>
                </a:lnTo>
                <a:lnTo>
                  <a:pt x="480" y="138"/>
                </a:lnTo>
                <a:lnTo>
                  <a:pt x="480" y="144"/>
                </a:lnTo>
                <a:lnTo>
                  <a:pt x="486" y="144"/>
                </a:lnTo>
                <a:lnTo>
                  <a:pt x="486" y="138"/>
                </a:lnTo>
                <a:lnTo>
                  <a:pt x="486" y="132"/>
                </a:lnTo>
                <a:lnTo>
                  <a:pt x="486" y="126"/>
                </a:lnTo>
                <a:lnTo>
                  <a:pt x="492" y="126"/>
                </a:lnTo>
                <a:lnTo>
                  <a:pt x="492" y="120"/>
                </a:lnTo>
                <a:lnTo>
                  <a:pt x="498" y="120"/>
                </a:lnTo>
                <a:lnTo>
                  <a:pt x="498" y="114"/>
                </a:lnTo>
                <a:lnTo>
                  <a:pt x="492" y="114"/>
                </a:lnTo>
                <a:lnTo>
                  <a:pt x="498" y="114"/>
                </a:lnTo>
                <a:lnTo>
                  <a:pt x="498" y="108"/>
                </a:lnTo>
                <a:lnTo>
                  <a:pt x="492" y="108"/>
                </a:lnTo>
                <a:lnTo>
                  <a:pt x="498" y="108"/>
                </a:lnTo>
                <a:lnTo>
                  <a:pt x="498" y="102"/>
                </a:lnTo>
                <a:lnTo>
                  <a:pt x="498" y="96"/>
                </a:lnTo>
                <a:lnTo>
                  <a:pt x="498" y="90"/>
                </a:lnTo>
                <a:lnTo>
                  <a:pt x="504" y="90"/>
                </a:lnTo>
                <a:lnTo>
                  <a:pt x="504" y="84"/>
                </a:lnTo>
                <a:lnTo>
                  <a:pt x="504" y="90"/>
                </a:lnTo>
                <a:lnTo>
                  <a:pt x="504" y="84"/>
                </a:lnTo>
                <a:lnTo>
                  <a:pt x="510" y="84"/>
                </a:lnTo>
                <a:lnTo>
                  <a:pt x="516" y="84"/>
                </a:lnTo>
                <a:lnTo>
                  <a:pt x="516" y="90"/>
                </a:lnTo>
                <a:lnTo>
                  <a:pt x="516" y="96"/>
                </a:lnTo>
                <a:lnTo>
                  <a:pt x="516" y="102"/>
                </a:lnTo>
                <a:lnTo>
                  <a:pt x="522" y="102"/>
                </a:lnTo>
                <a:lnTo>
                  <a:pt x="516" y="102"/>
                </a:lnTo>
                <a:lnTo>
                  <a:pt x="522" y="102"/>
                </a:lnTo>
                <a:lnTo>
                  <a:pt x="516" y="102"/>
                </a:lnTo>
                <a:lnTo>
                  <a:pt x="522" y="102"/>
                </a:lnTo>
                <a:lnTo>
                  <a:pt x="522" y="108"/>
                </a:lnTo>
                <a:lnTo>
                  <a:pt x="522" y="102"/>
                </a:lnTo>
                <a:lnTo>
                  <a:pt x="522" y="108"/>
                </a:lnTo>
                <a:lnTo>
                  <a:pt x="528" y="108"/>
                </a:lnTo>
                <a:lnTo>
                  <a:pt x="534" y="108"/>
                </a:lnTo>
                <a:lnTo>
                  <a:pt x="534" y="114"/>
                </a:lnTo>
                <a:lnTo>
                  <a:pt x="540" y="114"/>
                </a:lnTo>
                <a:lnTo>
                  <a:pt x="540" y="120"/>
                </a:lnTo>
                <a:lnTo>
                  <a:pt x="546" y="120"/>
                </a:lnTo>
                <a:lnTo>
                  <a:pt x="546" y="126"/>
                </a:lnTo>
                <a:lnTo>
                  <a:pt x="546" y="132"/>
                </a:lnTo>
                <a:lnTo>
                  <a:pt x="546" y="126"/>
                </a:lnTo>
                <a:lnTo>
                  <a:pt x="540" y="126"/>
                </a:lnTo>
                <a:lnTo>
                  <a:pt x="540" y="132"/>
                </a:lnTo>
                <a:lnTo>
                  <a:pt x="540" y="138"/>
                </a:lnTo>
                <a:lnTo>
                  <a:pt x="546" y="138"/>
                </a:lnTo>
                <a:lnTo>
                  <a:pt x="546" y="144"/>
                </a:lnTo>
                <a:lnTo>
                  <a:pt x="546" y="150"/>
                </a:lnTo>
                <a:lnTo>
                  <a:pt x="552" y="150"/>
                </a:lnTo>
                <a:lnTo>
                  <a:pt x="552" y="156"/>
                </a:lnTo>
                <a:lnTo>
                  <a:pt x="558" y="156"/>
                </a:lnTo>
                <a:lnTo>
                  <a:pt x="564" y="156"/>
                </a:lnTo>
                <a:lnTo>
                  <a:pt x="564" y="162"/>
                </a:lnTo>
                <a:lnTo>
                  <a:pt x="570" y="162"/>
                </a:lnTo>
                <a:lnTo>
                  <a:pt x="576" y="162"/>
                </a:lnTo>
                <a:lnTo>
                  <a:pt x="582" y="162"/>
                </a:lnTo>
                <a:lnTo>
                  <a:pt x="588" y="162"/>
                </a:lnTo>
                <a:lnTo>
                  <a:pt x="582" y="168"/>
                </a:lnTo>
                <a:lnTo>
                  <a:pt x="576" y="174"/>
                </a:lnTo>
                <a:lnTo>
                  <a:pt x="570" y="186"/>
                </a:lnTo>
                <a:lnTo>
                  <a:pt x="564" y="186"/>
                </a:lnTo>
                <a:lnTo>
                  <a:pt x="564" y="192"/>
                </a:lnTo>
                <a:lnTo>
                  <a:pt x="558" y="192"/>
                </a:lnTo>
                <a:lnTo>
                  <a:pt x="558" y="186"/>
                </a:lnTo>
                <a:lnTo>
                  <a:pt x="552" y="192"/>
                </a:lnTo>
                <a:lnTo>
                  <a:pt x="546" y="192"/>
                </a:lnTo>
                <a:lnTo>
                  <a:pt x="540" y="192"/>
                </a:lnTo>
                <a:lnTo>
                  <a:pt x="540" y="198"/>
                </a:lnTo>
                <a:lnTo>
                  <a:pt x="534" y="198"/>
                </a:lnTo>
                <a:lnTo>
                  <a:pt x="534" y="204"/>
                </a:lnTo>
                <a:lnTo>
                  <a:pt x="534" y="210"/>
                </a:lnTo>
                <a:lnTo>
                  <a:pt x="534" y="216"/>
                </a:lnTo>
                <a:lnTo>
                  <a:pt x="534" y="222"/>
                </a:lnTo>
                <a:lnTo>
                  <a:pt x="534" y="228"/>
                </a:lnTo>
                <a:lnTo>
                  <a:pt x="534" y="234"/>
                </a:lnTo>
                <a:lnTo>
                  <a:pt x="534" y="240"/>
                </a:lnTo>
                <a:lnTo>
                  <a:pt x="534" y="246"/>
                </a:lnTo>
                <a:lnTo>
                  <a:pt x="528" y="246"/>
                </a:lnTo>
                <a:lnTo>
                  <a:pt x="534" y="246"/>
                </a:lnTo>
                <a:lnTo>
                  <a:pt x="528" y="246"/>
                </a:lnTo>
                <a:lnTo>
                  <a:pt x="534" y="246"/>
                </a:lnTo>
                <a:lnTo>
                  <a:pt x="528" y="246"/>
                </a:lnTo>
                <a:lnTo>
                  <a:pt x="534" y="246"/>
                </a:lnTo>
                <a:lnTo>
                  <a:pt x="528" y="246"/>
                </a:lnTo>
                <a:lnTo>
                  <a:pt x="528" y="252"/>
                </a:lnTo>
                <a:lnTo>
                  <a:pt x="522" y="252"/>
                </a:lnTo>
                <a:lnTo>
                  <a:pt x="528" y="252"/>
                </a:lnTo>
                <a:lnTo>
                  <a:pt x="522" y="252"/>
                </a:lnTo>
                <a:lnTo>
                  <a:pt x="522" y="258"/>
                </a:lnTo>
                <a:lnTo>
                  <a:pt x="522" y="252"/>
                </a:lnTo>
                <a:lnTo>
                  <a:pt x="522" y="258"/>
                </a:lnTo>
                <a:lnTo>
                  <a:pt x="522" y="264"/>
                </a:lnTo>
                <a:lnTo>
                  <a:pt x="522" y="258"/>
                </a:lnTo>
                <a:lnTo>
                  <a:pt x="522" y="264"/>
                </a:lnTo>
                <a:lnTo>
                  <a:pt x="516" y="264"/>
                </a:lnTo>
                <a:lnTo>
                  <a:pt x="516" y="270"/>
                </a:lnTo>
                <a:lnTo>
                  <a:pt x="516" y="276"/>
                </a:lnTo>
                <a:lnTo>
                  <a:pt x="516" y="282"/>
                </a:lnTo>
                <a:lnTo>
                  <a:pt x="522" y="282"/>
                </a:lnTo>
                <a:lnTo>
                  <a:pt x="516" y="282"/>
                </a:lnTo>
                <a:lnTo>
                  <a:pt x="522" y="282"/>
                </a:lnTo>
                <a:lnTo>
                  <a:pt x="522" y="288"/>
                </a:lnTo>
                <a:lnTo>
                  <a:pt x="516" y="288"/>
                </a:lnTo>
                <a:lnTo>
                  <a:pt x="516" y="294"/>
                </a:lnTo>
                <a:lnTo>
                  <a:pt x="516" y="288"/>
                </a:lnTo>
                <a:lnTo>
                  <a:pt x="516" y="294"/>
                </a:lnTo>
                <a:lnTo>
                  <a:pt x="516" y="288"/>
                </a:lnTo>
                <a:lnTo>
                  <a:pt x="516" y="294"/>
                </a:lnTo>
                <a:lnTo>
                  <a:pt x="516" y="300"/>
                </a:lnTo>
                <a:lnTo>
                  <a:pt x="522" y="300"/>
                </a:lnTo>
                <a:lnTo>
                  <a:pt x="516" y="300"/>
                </a:lnTo>
                <a:lnTo>
                  <a:pt x="522" y="300"/>
                </a:lnTo>
                <a:lnTo>
                  <a:pt x="522" y="306"/>
                </a:lnTo>
                <a:lnTo>
                  <a:pt x="522" y="312"/>
                </a:lnTo>
                <a:lnTo>
                  <a:pt x="528" y="312"/>
                </a:lnTo>
                <a:lnTo>
                  <a:pt x="522" y="312"/>
                </a:lnTo>
                <a:lnTo>
                  <a:pt x="528" y="312"/>
                </a:lnTo>
                <a:lnTo>
                  <a:pt x="528" y="318"/>
                </a:lnTo>
                <a:lnTo>
                  <a:pt x="528" y="324"/>
                </a:lnTo>
                <a:lnTo>
                  <a:pt x="528" y="330"/>
                </a:lnTo>
                <a:lnTo>
                  <a:pt x="528" y="324"/>
                </a:lnTo>
                <a:lnTo>
                  <a:pt x="528" y="330"/>
                </a:lnTo>
                <a:lnTo>
                  <a:pt x="528" y="324"/>
                </a:lnTo>
                <a:lnTo>
                  <a:pt x="528" y="330"/>
                </a:lnTo>
                <a:lnTo>
                  <a:pt x="528" y="324"/>
                </a:lnTo>
                <a:lnTo>
                  <a:pt x="528" y="330"/>
                </a:lnTo>
                <a:lnTo>
                  <a:pt x="528" y="336"/>
                </a:lnTo>
                <a:lnTo>
                  <a:pt x="528" y="330"/>
                </a:lnTo>
                <a:lnTo>
                  <a:pt x="528" y="336"/>
                </a:lnTo>
                <a:lnTo>
                  <a:pt x="528" y="342"/>
                </a:lnTo>
                <a:lnTo>
                  <a:pt x="528" y="348"/>
                </a:lnTo>
                <a:lnTo>
                  <a:pt x="528" y="342"/>
                </a:lnTo>
                <a:lnTo>
                  <a:pt x="528" y="348"/>
                </a:lnTo>
                <a:lnTo>
                  <a:pt x="528" y="342"/>
                </a:lnTo>
                <a:lnTo>
                  <a:pt x="528" y="348"/>
                </a:lnTo>
                <a:lnTo>
                  <a:pt x="528" y="354"/>
                </a:lnTo>
                <a:lnTo>
                  <a:pt x="528" y="348"/>
                </a:lnTo>
                <a:lnTo>
                  <a:pt x="528" y="354"/>
                </a:lnTo>
                <a:lnTo>
                  <a:pt x="528" y="348"/>
                </a:lnTo>
                <a:lnTo>
                  <a:pt x="528" y="354"/>
                </a:lnTo>
                <a:lnTo>
                  <a:pt x="522" y="354"/>
                </a:lnTo>
                <a:lnTo>
                  <a:pt x="522" y="360"/>
                </a:lnTo>
                <a:lnTo>
                  <a:pt x="522" y="366"/>
                </a:lnTo>
                <a:lnTo>
                  <a:pt x="516" y="366"/>
                </a:lnTo>
                <a:lnTo>
                  <a:pt x="510" y="366"/>
                </a:lnTo>
                <a:lnTo>
                  <a:pt x="504" y="366"/>
                </a:lnTo>
                <a:lnTo>
                  <a:pt x="504" y="372"/>
                </a:lnTo>
                <a:lnTo>
                  <a:pt x="498" y="372"/>
                </a:lnTo>
                <a:lnTo>
                  <a:pt x="498" y="378"/>
                </a:lnTo>
                <a:lnTo>
                  <a:pt x="492" y="378"/>
                </a:lnTo>
                <a:lnTo>
                  <a:pt x="498" y="378"/>
                </a:lnTo>
                <a:lnTo>
                  <a:pt x="492" y="378"/>
                </a:lnTo>
                <a:lnTo>
                  <a:pt x="492" y="384"/>
                </a:lnTo>
                <a:lnTo>
                  <a:pt x="492" y="378"/>
                </a:lnTo>
                <a:lnTo>
                  <a:pt x="492" y="384"/>
                </a:lnTo>
                <a:lnTo>
                  <a:pt x="486" y="384"/>
                </a:lnTo>
                <a:lnTo>
                  <a:pt x="486" y="390"/>
                </a:lnTo>
                <a:lnTo>
                  <a:pt x="480" y="390"/>
                </a:lnTo>
                <a:lnTo>
                  <a:pt x="480" y="396"/>
                </a:lnTo>
                <a:lnTo>
                  <a:pt x="486" y="396"/>
                </a:lnTo>
                <a:lnTo>
                  <a:pt x="486" y="402"/>
                </a:lnTo>
                <a:lnTo>
                  <a:pt x="486" y="396"/>
                </a:lnTo>
                <a:lnTo>
                  <a:pt x="486" y="402"/>
                </a:lnTo>
                <a:lnTo>
                  <a:pt x="486" y="408"/>
                </a:lnTo>
                <a:lnTo>
                  <a:pt x="486" y="414"/>
                </a:lnTo>
                <a:lnTo>
                  <a:pt x="486" y="408"/>
                </a:lnTo>
                <a:lnTo>
                  <a:pt x="486" y="414"/>
                </a:lnTo>
                <a:lnTo>
                  <a:pt x="486" y="420"/>
                </a:lnTo>
                <a:lnTo>
                  <a:pt x="486" y="426"/>
                </a:lnTo>
                <a:lnTo>
                  <a:pt x="486" y="420"/>
                </a:lnTo>
                <a:lnTo>
                  <a:pt x="486" y="426"/>
                </a:lnTo>
                <a:lnTo>
                  <a:pt x="486" y="432"/>
                </a:lnTo>
                <a:lnTo>
                  <a:pt x="480" y="432"/>
                </a:lnTo>
                <a:lnTo>
                  <a:pt x="474" y="432"/>
                </a:lnTo>
                <a:lnTo>
                  <a:pt x="474" y="438"/>
                </a:lnTo>
                <a:lnTo>
                  <a:pt x="468" y="438"/>
                </a:lnTo>
                <a:lnTo>
                  <a:pt x="468" y="444"/>
                </a:lnTo>
                <a:lnTo>
                  <a:pt x="468" y="438"/>
                </a:lnTo>
                <a:lnTo>
                  <a:pt x="462" y="444"/>
                </a:lnTo>
                <a:lnTo>
                  <a:pt x="468" y="444"/>
                </a:lnTo>
                <a:lnTo>
                  <a:pt x="462" y="444"/>
                </a:lnTo>
                <a:lnTo>
                  <a:pt x="468" y="444"/>
                </a:lnTo>
                <a:lnTo>
                  <a:pt x="462" y="444"/>
                </a:lnTo>
                <a:lnTo>
                  <a:pt x="468" y="444"/>
                </a:lnTo>
                <a:lnTo>
                  <a:pt x="462" y="444"/>
                </a:lnTo>
                <a:lnTo>
                  <a:pt x="468" y="444"/>
                </a:lnTo>
                <a:lnTo>
                  <a:pt x="468" y="450"/>
                </a:lnTo>
                <a:lnTo>
                  <a:pt x="468" y="456"/>
                </a:lnTo>
                <a:lnTo>
                  <a:pt x="462" y="456"/>
                </a:lnTo>
                <a:lnTo>
                  <a:pt x="462" y="462"/>
                </a:lnTo>
                <a:lnTo>
                  <a:pt x="462" y="468"/>
                </a:lnTo>
                <a:lnTo>
                  <a:pt x="456" y="468"/>
                </a:lnTo>
                <a:lnTo>
                  <a:pt x="456" y="474"/>
                </a:lnTo>
                <a:lnTo>
                  <a:pt x="450" y="474"/>
                </a:lnTo>
                <a:lnTo>
                  <a:pt x="450" y="480"/>
                </a:lnTo>
                <a:lnTo>
                  <a:pt x="450" y="486"/>
                </a:lnTo>
                <a:lnTo>
                  <a:pt x="444" y="486"/>
                </a:lnTo>
                <a:lnTo>
                  <a:pt x="444" y="492"/>
                </a:lnTo>
                <a:lnTo>
                  <a:pt x="438" y="492"/>
                </a:lnTo>
                <a:lnTo>
                  <a:pt x="438" y="498"/>
                </a:lnTo>
                <a:lnTo>
                  <a:pt x="438" y="492"/>
                </a:lnTo>
                <a:lnTo>
                  <a:pt x="438" y="498"/>
                </a:lnTo>
                <a:lnTo>
                  <a:pt x="432" y="498"/>
                </a:lnTo>
                <a:lnTo>
                  <a:pt x="432" y="504"/>
                </a:lnTo>
                <a:lnTo>
                  <a:pt x="426" y="504"/>
                </a:lnTo>
                <a:lnTo>
                  <a:pt x="426" y="510"/>
                </a:lnTo>
                <a:lnTo>
                  <a:pt x="420" y="510"/>
                </a:lnTo>
                <a:lnTo>
                  <a:pt x="426" y="510"/>
                </a:lnTo>
                <a:lnTo>
                  <a:pt x="420" y="510"/>
                </a:lnTo>
                <a:lnTo>
                  <a:pt x="420" y="516"/>
                </a:lnTo>
                <a:lnTo>
                  <a:pt x="414" y="516"/>
                </a:lnTo>
                <a:lnTo>
                  <a:pt x="408" y="516"/>
                </a:lnTo>
                <a:lnTo>
                  <a:pt x="402" y="516"/>
                </a:lnTo>
                <a:lnTo>
                  <a:pt x="402" y="522"/>
                </a:lnTo>
                <a:lnTo>
                  <a:pt x="402" y="516"/>
                </a:lnTo>
                <a:lnTo>
                  <a:pt x="402" y="522"/>
                </a:lnTo>
                <a:lnTo>
                  <a:pt x="402" y="516"/>
                </a:lnTo>
                <a:lnTo>
                  <a:pt x="396" y="516"/>
                </a:lnTo>
                <a:lnTo>
                  <a:pt x="390" y="516"/>
                </a:lnTo>
                <a:lnTo>
                  <a:pt x="384" y="516"/>
                </a:lnTo>
                <a:lnTo>
                  <a:pt x="378" y="516"/>
                </a:lnTo>
                <a:lnTo>
                  <a:pt x="384" y="516"/>
                </a:lnTo>
                <a:lnTo>
                  <a:pt x="378" y="516"/>
                </a:lnTo>
                <a:lnTo>
                  <a:pt x="378" y="522"/>
                </a:lnTo>
                <a:lnTo>
                  <a:pt x="372" y="522"/>
                </a:lnTo>
                <a:lnTo>
                  <a:pt x="378" y="522"/>
                </a:lnTo>
                <a:lnTo>
                  <a:pt x="372" y="522"/>
                </a:lnTo>
                <a:lnTo>
                  <a:pt x="366" y="522"/>
                </a:lnTo>
                <a:lnTo>
                  <a:pt x="366" y="528"/>
                </a:lnTo>
                <a:lnTo>
                  <a:pt x="366" y="522"/>
                </a:lnTo>
                <a:lnTo>
                  <a:pt x="360" y="522"/>
                </a:lnTo>
                <a:lnTo>
                  <a:pt x="354" y="522"/>
                </a:lnTo>
                <a:lnTo>
                  <a:pt x="354" y="516"/>
                </a:lnTo>
                <a:lnTo>
                  <a:pt x="354" y="522"/>
                </a:lnTo>
                <a:lnTo>
                  <a:pt x="348" y="522"/>
                </a:lnTo>
                <a:lnTo>
                  <a:pt x="348" y="516"/>
                </a:lnTo>
                <a:lnTo>
                  <a:pt x="354" y="516"/>
                </a:lnTo>
                <a:lnTo>
                  <a:pt x="348" y="516"/>
                </a:lnTo>
                <a:lnTo>
                  <a:pt x="348" y="510"/>
                </a:lnTo>
                <a:lnTo>
                  <a:pt x="348" y="516"/>
                </a:lnTo>
                <a:lnTo>
                  <a:pt x="348" y="510"/>
                </a:lnTo>
                <a:lnTo>
                  <a:pt x="348" y="504"/>
                </a:lnTo>
                <a:lnTo>
                  <a:pt x="348" y="498"/>
                </a:lnTo>
                <a:lnTo>
                  <a:pt x="348" y="492"/>
                </a:lnTo>
                <a:lnTo>
                  <a:pt x="348" y="498"/>
                </a:lnTo>
                <a:lnTo>
                  <a:pt x="348" y="492"/>
                </a:lnTo>
                <a:lnTo>
                  <a:pt x="348" y="486"/>
                </a:lnTo>
                <a:lnTo>
                  <a:pt x="342" y="486"/>
                </a:lnTo>
                <a:lnTo>
                  <a:pt x="342" y="480"/>
                </a:lnTo>
                <a:lnTo>
                  <a:pt x="342" y="474"/>
                </a:lnTo>
                <a:lnTo>
                  <a:pt x="336" y="474"/>
                </a:lnTo>
                <a:lnTo>
                  <a:pt x="336" y="468"/>
                </a:lnTo>
                <a:lnTo>
                  <a:pt x="330" y="462"/>
                </a:lnTo>
                <a:lnTo>
                  <a:pt x="330" y="456"/>
                </a:lnTo>
                <a:lnTo>
                  <a:pt x="324" y="456"/>
                </a:lnTo>
                <a:lnTo>
                  <a:pt x="324" y="450"/>
                </a:lnTo>
                <a:lnTo>
                  <a:pt x="324" y="444"/>
                </a:lnTo>
                <a:lnTo>
                  <a:pt x="324" y="438"/>
                </a:lnTo>
                <a:lnTo>
                  <a:pt x="324" y="432"/>
                </a:lnTo>
                <a:lnTo>
                  <a:pt x="318" y="432"/>
                </a:lnTo>
                <a:lnTo>
                  <a:pt x="318" y="426"/>
                </a:lnTo>
                <a:lnTo>
                  <a:pt x="318" y="420"/>
                </a:lnTo>
                <a:lnTo>
                  <a:pt x="318" y="414"/>
                </a:lnTo>
                <a:lnTo>
                  <a:pt x="318" y="420"/>
                </a:lnTo>
                <a:lnTo>
                  <a:pt x="318" y="414"/>
                </a:lnTo>
                <a:lnTo>
                  <a:pt x="318" y="408"/>
                </a:lnTo>
                <a:lnTo>
                  <a:pt x="318" y="402"/>
                </a:lnTo>
                <a:lnTo>
                  <a:pt x="312" y="402"/>
                </a:lnTo>
                <a:lnTo>
                  <a:pt x="312" y="396"/>
                </a:lnTo>
                <a:lnTo>
                  <a:pt x="312" y="390"/>
                </a:lnTo>
                <a:lnTo>
                  <a:pt x="306" y="390"/>
                </a:lnTo>
                <a:lnTo>
                  <a:pt x="306" y="384"/>
                </a:lnTo>
                <a:lnTo>
                  <a:pt x="300" y="384"/>
                </a:lnTo>
                <a:lnTo>
                  <a:pt x="300" y="378"/>
                </a:lnTo>
                <a:lnTo>
                  <a:pt x="300" y="372"/>
                </a:lnTo>
                <a:lnTo>
                  <a:pt x="300" y="366"/>
                </a:lnTo>
                <a:lnTo>
                  <a:pt x="300" y="360"/>
                </a:lnTo>
                <a:lnTo>
                  <a:pt x="300" y="354"/>
                </a:lnTo>
                <a:lnTo>
                  <a:pt x="300" y="348"/>
                </a:lnTo>
                <a:lnTo>
                  <a:pt x="300" y="342"/>
                </a:lnTo>
                <a:lnTo>
                  <a:pt x="306" y="342"/>
                </a:lnTo>
                <a:lnTo>
                  <a:pt x="306" y="336"/>
                </a:lnTo>
                <a:lnTo>
                  <a:pt x="306" y="330"/>
                </a:lnTo>
                <a:lnTo>
                  <a:pt x="312" y="330"/>
                </a:lnTo>
                <a:lnTo>
                  <a:pt x="312" y="324"/>
                </a:lnTo>
                <a:lnTo>
                  <a:pt x="312" y="318"/>
                </a:lnTo>
                <a:lnTo>
                  <a:pt x="312" y="312"/>
                </a:lnTo>
                <a:lnTo>
                  <a:pt x="312" y="306"/>
                </a:lnTo>
                <a:lnTo>
                  <a:pt x="306" y="306"/>
                </a:lnTo>
                <a:lnTo>
                  <a:pt x="306" y="300"/>
                </a:lnTo>
                <a:lnTo>
                  <a:pt x="312" y="300"/>
                </a:lnTo>
                <a:lnTo>
                  <a:pt x="306" y="300"/>
                </a:lnTo>
                <a:lnTo>
                  <a:pt x="312" y="300"/>
                </a:lnTo>
                <a:lnTo>
                  <a:pt x="312" y="294"/>
                </a:lnTo>
                <a:lnTo>
                  <a:pt x="306" y="294"/>
                </a:lnTo>
                <a:lnTo>
                  <a:pt x="306" y="288"/>
                </a:lnTo>
                <a:lnTo>
                  <a:pt x="306" y="282"/>
                </a:lnTo>
                <a:lnTo>
                  <a:pt x="300" y="276"/>
                </a:lnTo>
                <a:lnTo>
                  <a:pt x="306" y="276"/>
                </a:lnTo>
                <a:lnTo>
                  <a:pt x="300" y="276"/>
                </a:lnTo>
                <a:lnTo>
                  <a:pt x="306" y="276"/>
                </a:lnTo>
                <a:lnTo>
                  <a:pt x="300" y="276"/>
                </a:lnTo>
                <a:lnTo>
                  <a:pt x="300" y="270"/>
                </a:lnTo>
                <a:lnTo>
                  <a:pt x="300" y="264"/>
                </a:lnTo>
                <a:lnTo>
                  <a:pt x="294" y="264"/>
                </a:lnTo>
                <a:lnTo>
                  <a:pt x="294" y="258"/>
                </a:lnTo>
                <a:lnTo>
                  <a:pt x="288" y="258"/>
                </a:lnTo>
                <a:lnTo>
                  <a:pt x="288" y="252"/>
                </a:lnTo>
                <a:lnTo>
                  <a:pt x="282" y="252"/>
                </a:lnTo>
                <a:lnTo>
                  <a:pt x="282" y="246"/>
                </a:lnTo>
                <a:lnTo>
                  <a:pt x="276" y="246"/>
                </a:lnTo>
                <a:lnTo>
                  <a:pt x="276" y="240"/>
                </a:lnTo>
                <a:lnTo>
                  <a:pt x="276" y="234"/>
                </a:lnTo>
                <a:lnTo>
                  <a:pt x="276" y="228"/>
                </a:lnTo>
                <a:lnTo>
                  <a:pt x="282" y="228"/>
                </a:lnTo>
                <a:lnTo>
                  <a:pt x="276" y="228"/>
                </a:lnTo>
                <a:lnTo>
                  <a:pt x="282" y="228"/>
                </a:lnTo>
                <a:lnTo>
                  <a:pt x="282" y="222"/>
                </a:lnTo>
                <a:lnTo>
                  <a:pt x="276" y="222"/>
                </a:lnTo>
                <a:lnTo>
                  <a:pt x="282" y="222"/>
                </a:lnTo>
                <a:lnTo>
                  <a:pt x="276" y="222"/>
                </a:lnTo>
                <a:lnTo>
                  <a:pt x="276" y="216"/>
                </a:lnTo>
                <a:lnTo>
                  <a:pt x="282" y="216"/>
                </a:lnTo>
                <a:lnTo>
                  <a:pt x="282" y="210"/>
                </a:lnTo>
                <a:lnTo>
                  <a:pt x="282" y="204"/>
                </a:lnTo>
                <a:lnTo>
                  <a:pt x="282" y="198"/>
                </a:lnTo>
                <a:lnTo>
                  <a:pt x="276" y="198"/>
                </a:lnTo>
                <a:lnTo>
                  <a:pt x="276" y="192"/>
                </a:lnTo>
                <a:lnTo>
                  <a:pt x="270" y="192"/>
                </a:lnTo>
                <a:lnTo>
                  <a:pt x="264" y="192"/>
                </a:lnTo>
                <a:lnTo>
                  <a:pt x="258" y="192"/>
                </a:lnTo>
                <a:lnTo>
                  <a:pt x="264" y="192"/>
                </a:lnTo>
                <a:lnTo>
                  <a:pt x="258" y="192"/>
                </a:lnTo>
                <a:lnTo>
                  <a:pt x="252" y="192"/>
                </a:lnTo>
                <a:lnTo>
                  <a:pt x="246" y="192"/>
                </a:lnTo>
                <a:lnTo>
                  <a:pt x="246" y="186"/>
                </a:lnTo>
                <a:lnTo>
                  <a:pt x="252" y="186"/>
                </a:lnTo>
                <a:lnTo>
                  <a:pt x="246" y="186"/>
                </a:lnTo>
                <a:lnTo>
                  <a:pt x="246" y="180"/>
                </a:lnTo>
                <a:lnTo>
                  <a:pt x="246" y="186"/>
                </a:lnTo>
                <a:lnTo>
                  <a:pt x="246" y="180"/>
                </a:lnTo>
                <a:lnTo>
                  <a:pt x="240" y="180"/>
                </a:lnTo>
                <a:lnTo>
                  <a:pt x="234" y="180"/>
                </a:lnTo>
                <a:lnTo>
                  <a:pt x="234" y="174"/>
                </a:lnTo>
                <a:lnTo>
                  <a:pt x="234" y="180"/>
                </a:lnTo>
                <a:lnTo>
                  <a:pt x="234" y="174"/>
                </a:lnTo>
                <a:lnTo>
                  <a:pt x="234" y="180"/>
                </a:lnTo>
                <a:lnTo>
                  <a:pt x="234" y="174"/>
                </a:lnTo>
                <a:lnTo>
                  <a:pt x="234" y="180"/>
                </a:lnTo>
                <a:lnTo>
                  <a:pt x="240" y="180"/>
                </a:lnTo>
                <a:lnTo>
                  <a:pt x="240" y="174"/>
                </a:lnTo>
                <a:lnTo>
                  <a:pt x="234" y="174"/>
                </a:lnTo>
                <a:lnTo>
                  <a:pt x="234" y="180"/>
                </a:lnTo>
                <a:lnTo>
                  <a:pt x="228" y="180"/>
                </a:lnTo>
                <a:lnTo>
                  <a:pt x="222" y="180"/>
                </a:lnTo>
                <a:lnTo>
                  <a:pt x="216" y="180"/>
                </a:lnTo>
                <a:close/>
                <a:moveTo>
                  <a:pt x="552" y="408"/>
                </a:moveTo>
                <a:lnTo>
                  <a:pt x="552" y="402"/>
                </a:lnTo>
                <a:lnTo>
                  <a:pt x="552" y="408"/>
                </a:lnTo>
                <a:lnTo>
                  <a:pt x="552" y="402"/>
                </a:lnTo>
                <a:lnTo>
                  <a:pt x="552" y="396"/>
                </a:lnTo>
                <a:lnTo>
                  <a:pt x="558" y="396"/>
                </a:lnTo>
                <a:lnTo>
                  <a:pt x="552" y="396"/>
                </a:lnTo>
                <a:lnTo>
                  <a:pt x="558" y="396"/>
                </a:lnTo>
                <a:lnTo>
                  <a:pt x="558" y="390"/>
                </a:lnTo>
                <a:lnTo>
                  <a:pt x="558" y="396"/>
                </a:lnTo>
                <a:lnTo>
                  <a:pt x="558" y="390"/>
                </a:lnTo>
                <a:lnTo>
                  <a:pt x="558" y="384"/>
                </a:lnTo>
                <a:lnTo>
                  <a:pt x="558" y="378"/>
                </a:lnTo>
                <a:lnTo>
                  <a:pt x="558" y="372"/>
                </a:lnTo>
                <a:lnTo>
                  <a:pt x="552" y="372"/>
                </a:lnTo>
                <a:lnTo>
                  <a:pt x="558" y="372"/>
                </a:lnTo>
                <a:lnTo>
                  <a:pt x="552" y="372"/>
                </a:lnTo>
                <a:lnTo>
                  <a:pt x="558" y="372"/>
                </a:lnTo>
                <a:lnTo>
                  <a:pt x="558" y="366"/>
                </a:lnTo>
                <a:lnTo>
                  <a:pt x="558" y="372"/>
                </a:lnTo>
                <a:lnTo>
                  <a:pt x="558" y="366"/>
                </a:lnTo>
                <a:lnTo>
                  <a:pt x="558" y="360"/>
                </a:lnTo>
                <a:lnTo>
                  <a:pt x="564" y="360"/>
                </a:lnTo>
                <a:lnTo>
                  <a:pt x="570" y="360"/>
                </a:lnTo>
                <a:lnTo>
                  <a:pt x="570" y="354"/>
                </a:lnTo>
                <a:lnTo>
                  <a:pt x="576" y="354"/>
                </a:lnTo>
                <a:lnTo>
                  <a:pt x="570" y="354"/>
                </a:lnTo>
                <a:lnTo>
                  <a:pt x="576" y="354"/>
                </a:lnTo>
                <a:lnTo>
                  <a:pt x="570" y="354"/>
                </a:lnTo>
                <a:lnTo>
                  <a:pt x="576" y="354"/>
                </a:lnTo>
                <a:lnTo>
                  <a:pt x="576" y="360"/>
                </a:lnTo>
                <a:lnTo>
                  <a:pt x="576" y="354"/>
                </a:lnTo>
                <a:lnTo>
                  <a:pt x="582" y="354"/>
                </a:lnTo>
                <a:lnTo>
                  <a:pt x="576" y="354"/>
                </a:lnTo>
                <a:lnTo>
                  <a:pt x="582" y="354"/>
                </a:lnTo>
                <a:lnTo>
                  <a:pt x="582" y="348"/>
                </a:lnTo>
                <a:lnTo>
                  <a:pt x="588" y="348"/>
                </a:lnTo>
                <a:lnTo>
                  <a:pt x="582" y="348"/>
                </a:lnTo>
                <a:lnTo>
                  <a:pt x="582" y="342"/>
                </a:lnTo>
                <a:lnTo>
                  <a:pt x="588" y="342"/>
                </a:lnTo>
                <a:lnTo>
                  <a:pt x="588" y="336"/>
                </a:lnTo>
                <a:lnTo>
                  <a:pt x="588" y="342"/>
                </a:lnTo>
                <a:lnTo>
                  <a:pt x="588" y="336"/>
                </a:lnTo>
                <a:lnTo>
                  <a:pt x="588" y="342"/>
                </a:lnTo>
                <a:lnTo>
                  <a:pt x="588" y="336"/>
                </a:lnTo>
                <a:lnTo>
                  <a:pt x="594" y="336"/>
                </a:lnTo>
                <a:lnTo>
                  <a:pt x="588" y="336"/>
                </a:lnTo>
                <a:lnTo>
                  <a:pt x="594" y="336"/>
                </a:lnTo>
                <a:lnTo>
                  <a:pt x="588" y="336"/>
                </a:lnTo>
                <a:lnTo>
                  <a:pt x="594" y="336"/>
                </a:lnTo>
                <a:lnTo>
                  <a:pt x="594" y="330"/>
                </a:lnTo>
                <a:lnTo>
                  <a:pt x="594" y="324"/>
                </a:lnTo>
                <a:lnTo>
                  <a:pt x="594" y="330"/>
                </a:lnTo>
                <a:lnTo>
                  <a:pt x="594" y="324"/>
                </a:lnTo>
                <a:lnTo>
                  <a:pt x="600" y="324"/>
                </a:lnTo>
                <a:lnTo>
                  <a:pt x="594" y="324"/>
                </a:lnTo>
                <a:lnTo>
                  <a:pt x="600" y="324"/>
                </a:lnTo>
                <a:lnTo>
                  <a:pt x="594" y="324"/>
                </a:lnTo>
                <a:lnTo>
                  <a:pt x="600" y="324"/>
                </a:lnTo>
                <a:lnTo>
                  <a:pt x="600" y="330"/>
                </a:lnTo>
                <a:lnTo>
                  <a:pt x="594" y="330"/>
                </a:lnTo>
                <a:lnTo>
                  <a:pt x="594" y="324"/>
                </a:lnTo>
                <a:lnTo>
                  <a:pt x="594" y="330"/>
                </a:lnTo>
                <a:lnTo>
                  <a:pt x="600" y="330"/>
                </a:lnTo>
                <a:lnTo>
                  <a:pt x="600" y="324"/>
                </a:lnTo>
                <a:lnTo>
                  <a:pt x="600" y="330"/>
                </a:lnTo>
                <a:lnTo>
                  <a:pt x="600" y="324"/>
                </a:lnTo>
                <a:lnTo>
                  <a:pt x="600" y="330"/>
                </a:lnTo>
                <a:lnTo>
                  <a:pt x="600" y="336"/>
                </a:lnTo>
                <a:lnTo>
                  <a:pt x="606" y="336"/>
                </a:lnTo>
                <a:lnTo>
                  <a:pt x="606" y="342"/>
                </a:lnTo>
                <a:lnTo>
                  <a:pt x="606" y="348"/>
                </a:lnTo>
                <a:lnTo>
                  <a:pt x="606" y="354"/>
                </a:lnTo>
                <a:lnTo>
                  <a:pt x="606" y="360"/>
                </a:lnTo>
                <a:lnTo>
                  <a:pt x="606" y="354"/>
                </a:lnTo>
                <a:lnTo>
                  <a:pt x="600" y="354"/>
                </a:lnTo>
                <a:lnTo>
                  <a:pt x="600" y="360"/>
                </a:lnTo>
                <a:lnTo>
                  <a:pt x="600" y="366"/>
                </a:lnTo>
                <a:lnTo>
                  <a:pt x="600" y="372"/>
                </a:lnTo>
                <a:lnTo>
                  <a:pt x="600" y="378"/>
                </a:lnTo>
                <a:lnTo>
                  <a:pt x="594" y="378"/>
                </a:lnTo>
                <a:lnTo>
                  <a:pt x="594" y="384"/>
                </a:lnTo>
                <a:lnTo>
                  <a:pt x="594" y="390"/>
                </a:lnTo>
                <a:lnTo>
                  <a:pt x="594" y="396"/>
                </a:lnTo>
                <a:lnTo>
                  <a:pt x="588" y="396"/>
                </a:lnTo>
                <a:lnTo>
                  <a:pt x="588" y="402"/>
                </a:lnTo>
                <a:lnTo>
                  <a:pt x="588" y="408"/>
                </a:lnTo>
                <a:lnTo>
                  <a:pt x="588" y="414"/>
                </a:lnTo>
                <a:lnTo>
                  <a:pt x="588" y="420"/>
                </a:lnTo>
                <a:lnTo>
                  <a:pt x="582" y="420"/>
                </a:lnTo>
                <a:lnTo>
                  <a:pt x="582" y="426"/>
                </a:lnTo>
                <a:lnTo>
                  <a:pt x="582" y="432"/>
                </a:lnTo>
                <a:lnTo>
                  <a:pt x="576" y="432"/>
                </a:lnTo>
                <a:lnTo>
                  <a:pt x="576" y="438"/>
                </a:lnTo>
                <a:lnTo>
                  <a:pt x="570" y="438"/>
                </a:lnTo>
                <a:lnTo>
                  <a:pt x="564" y="438"/>
                </a:lnTo>
                <a:lnTo>
                  <a:pt x="558" y="438"/>
                </a:lnTo>
                <a:lnTo>
                  <a:pt x="558" y="432"/>
                </a:lnTo>
                <a:lnTo>
                  <a:pt x="552" y="432"/>
                </a:lnTo>
                <a:lnTo>
                  <a:pt x="552" y="426"/>
                </a:lnTo>
                <a:lnTo>
                  <a:pt x="552" y="420"/>
                </a:lnTo>
                <a:lnTo>
                  <a:pt x="552" y="414"/>
                </a:lnTo>
                <a:lnTo>
                  <a:pt x="552" y="408"/>
                </a:lnTo>
                <a:close/>
                <a:moveTo>
                  <a:pt x="252" y="192"/>
                </a:moveTo>
                <a:lnTo>
                  <a:pt x="258" y="192"/>
                </a:lnTo>
                <a:lnTo>
                  <a:pt x="252" y="192"/>
                </a:lnTo>
                <a:close/>
                <a:moveTo>
                  <a:pt x="522" y="288"/>
                </a:moveTo>
                <a:lnTo>
                  <a:pt x="522" y="294"/>
                </a:lnTo>
                <a:lnTo>
                  <a:pt x="523" y="294"/>
                </a:lnTo>
                <a:lnTo>
                  <a:pt x="522" y="288"/>
                </a:lnTo>
                <a:close/>
                <a:moveTo>
                  <a:pt x="516" y="276"/>
                </a:moveTo>
                <a:lnTo>
                  <a:pt x="522" y="276"/>
                </a:lnTo>
                <a:lnTo>
                  <a:pt x="522" y="282"/>
                </a:lnTo>
                <a:lnTo>
                  <a:pt x="516" y="282"/>
                </a:lnTo>
                <a:lnTo>
                  <a:pt x="516" y="276"/>
                </a:lnTo>
                <a:close/>
                <a:moveTo>
                  <a:pt x="270" y="198"/>
                </a:moveTo>
                <a:lnTo>
                  <a:pt x="276" y="198"/>
                </a:lnTo>
                <a:lnTo>
                  <a:pt x="276" y="204"/>
                </a:lnTo>
                <a:lnTo>
                  <a:pt x="270" y="204"/>
                </a:lnTo>
                <a:lnTo>
                  <a:pt x="270" y="198"/>
                </a:lnTo>
                <a:close/>
                <a:moveTo>
                  <a:pt x="522" y="102"/>
                </a:moveTo>
                <a:lnTo>
                  <a:pt x="528" y="102"/>
                </a:lnTo>
                <a:lnTo>
                  <a:pt x="522" y="102"/>
                </a:lnTo>
                <a:close/>
                <a:moveTo>
                  <a:pt x="522" y="96"/>
                </a:moveTo>
                <a:lnTo>
                  <a:pt x="522" y="102"/>
                </a:lnTo>
                <a:lnTo>
                  <a:pt x="523" y="102"/>
                </a:lnTo>
                <a:lnTo>
                  <a:pt x="522" y="96"/>
                </a:lnTo>
                <a:close/>
                <a:moveTo>
                  <a:pt x="516" y="96"/>
                </a:moveTo>
                <a:lnTo>
                  <a:pt x="522" y="96"/>
                </a:lnTo>
                <a:lnTo>
                  <a:pt x="516" y="96"/>
                </a:lnTo>
                <a:close/>
                <a:moveTo>
                  <a:pt x="522" y="96"/>
                </a:moveTo>
                <a:lnTo>
                  <a:pt x="528" y="96"/>
                </a:lnTo>
                <a:lnTo>
                  <a:pt x="522" y="96"/>
                </a:lnTo>
                <a:close/>
                <a:moveTo>
                  <a:pt x="300" y="360"/>
                </a:moveTo>
                <a:lnTo>
                  <a:pt x="300" y="366"/>
                </a:lnTo>
                <a:lnTo>
                  <a:pt x="301" y="366"/>
                </a:lnTo>
                <a:lnTo>
                  <a:pt x="300" y="360"/>
                </a:lnTo>
                <a:close/>
                <a:moveTo>
                  <a:pt x="306" y="300"/>
                </a:moveTo>
                <a:lnTo>
                  <a:pt x="312" y="300"/>
                </a:lnTo>
                <a:lnTo>
                  <a:pt x="306" y="300"/>
                </a:lnTo>
                <a:close/>
                <a:moveTo>
                  <a:pt x="546" y="318"/>
                </a:moveTo>
                <a:lnTo>
                  <a:pt x="552" y="318"/>
                </a:lnTo>
                <a:lnTo>
                  <a:pt x="552" y="324"/>
                </a:lnTo>
                <a:lnTo>
                  <a:pt x="546" y="324"/>
                </a:lnTo>
                <a:lnTo>
                  <a:pt x="546" y="318"/>
                </a:lnTo>
                <a:close/>
                <a:moveTo>
                  <a:pt x="558" y="324"/>
                </a:moveTo>
                <a:lnTo>
                  <a:pt x="558" y="330"/>
                </a:lnTo>
                <a:lnTo>
                  <a:pt x="559" y="330"/>
                </a:lnTo>
                <a:lnTo>
                  <a:pt x="558" y="324"/>
                </a:lnTo>
                <a:close/>
                <a:moveTo>
                  <a:pt x="552" y="324"/>
                </a:moveTo>
                <a:lnTo>
                  <a:pt x="552" y="330"/>
                </a:lnTo>
                <a:lnTo>
                  <a:pt x="553" y="330"/>
                </a:lnTo>
                <a:lnTo>
                  <a:pt x="552" y="324"/>
                </a:lnTo>
                <a:close/>
                <a:moveTo>
                  <a:pt x="72" y="138"/>
                </a:moveTo>
                <a:lnTo>
                  <a:pt x="78" y="138"/>
                </a:lnTo>
                <a:lnTo>
                  <a:pt x="72" y="138"/>
                </a:lnTo>
                <a:close/>
                <a:moveTo>
                  <a:pt x="84" y="138"/>
                </a:moveTo>
                <a:lnTo>
                  <a:pt x="84" y="144"/>
                </a:lnTo>
                <a:lnTo>
                  <a:pt x="85" y="144"/>
                </a:lnTo>
                <a:lnTo>
                  <a:pt x="84" y="138"/>
                </a:lnTo>
                <a:close/>
                <a:moveTo>
                  <a:pt x="84" y="138"/>
                </a:moveTo>
                <a:lnTo>
                  <a:pt x="84" y="144"/>
                </a:lnTo>
                <a:lnTo>
                  <a:pt x="85" y="144"/>
                </a:lnTo>
                <a:lnTo>
                  <a:pt x="84" y="138"/>
                </a:lnTo>
                <a:close/>
                <a:moveTo>
                  <a:pt x="84" y="138"/>
                </a:moveTo>
                <a:lnTo>
                  <a:pt x="84" y="144"/>
                </a:lnTo>
                <a:lnTo>
                  <a:pt x="85" y="144"/>
                </a:lnTo>
                <a:lnTo>
                  <a:pt x="84" y="138"/>
                </a:lnTo>
                <a:close/>
                <a:moveTo>
                  <a:pt x="72" y="132"/>
                </a:moveTo>
                <a:lnTo>
                  <a:pt x="78" y="132"/>
                </a:lnTo>
                <a:lnTo>
                  <a:pt x="72" y="132"/>
                </a:lnTo>
                <a:close/>
                <a:moveTo>
                  <a:pt x="72" y="138"/>
                </a:moveTo>
                <a:lnTo>
                  <a:pt x="78" y="138"/>
                </a:lnTo>
                <a:lnTo>
                  <a:pt x="72" y="138"/>
                </a:lnTo>
                <a:close/>
                <a:moveTo>
                  <a:pt x="72" y="138"/>
                </a:moveTo>
                <a:lnTo>
                  <a:pt x="78" y="138"/>
                </a:lnTo>
                <a:lnTo>
                  <a:pt x="72" y="138"/>
                </a:lnTo>
                <a:close/>
                <a:moveTo>
                  <a:pt x="78" y="132"/>
                </a:moveTo>
                <a:lnTo>
                  <a:pt x="84" y="132"/>
                </a:lnTo>
                <a:lnTo>
                  <a:pt x="78" y="132"/>
                </a:lnTo>
                <a:close/>
                <a:moveTo>
                  <a:pt x="528" y="246"/>
                </a:moveTo>
                <a:lnTo>
                  <a:pt x="534" y="246"/>
                </a:lnTo>
                <a:lnTo>
                  <a:pt x="528" y="246"/>
                </a:lnTo>
                <a:close/>
                <a:moveTo>
                  <a:pt x="600" y="366"/>
                </a:moveTo>
                <a:lnTo>
                  <a:pt x="606" y="366"/>
                </a:lnTo>
                <a:lnTo>
                  <a:pt x="600" y="366"/>
                </a:lnTo>
                <a:close/>
                <a:moveTo>
                  <a:pt x="486" y="402"/>
                </a:moveTo>
                <a:lnTo>
                  <a:pt x="486" y="408"/>
                </a:lnTo>
                <a:lnTo>
                  <a:pt x="487" y="408"/>
                </a:lnTo>
                <a:lnTo>
                  <a:pt x="486" y="402"/>
                </a:lnTo>
                <a:close/>
                <a:moveTo>
                  <a:pt x="72" y="66"/>
                </a:moveTo>
                <a:lnTo>
                  <a:pt x="72" y="72"/>
                </a:lnTo>
                <a:lnTo>
                  <a:pt x="73" y="72"/>
                </a:lnTo>
                <a:lnTo>
                  <a:pt x="72" y="66"/>
                </a:lnTo>
                <a:close/>
                <a:moveTo>
                  <a:pt x="660" y="390"/>
                </a:moveTo>
                <a:lnTo>
                  <a:pt x="666" y="390"/>
                </a:lnTo>
                <a:lnTo>
                  <a:pt x="666" y="396"/>
                </a:lnTo>
                <a:lnTo>
                  <a:pt x="660" y="396"/>
                </a:lnTo>
                <a:lnTo>
                  <a:pt x="660" y="390"/>
                </a:lnTo>
                <a:close/>
                <a:moveTo>
                  <a:pt x="528" y="312"/>
                </a:moveTo>
                <a:lnTo>
                  <a:pt x="528" y="318"/>
                </a:lnTo>
                <a:lnTo>
                  <a:pt x="529" y="318"/>
                </a:lnTo>
                <a:lnTo>
                  <a:pt x="528" y="312"/>
                </a:lnTo>
                <a:close/>
                <a:moveTo>
                  <a:pt x="486" y="384"/>
                </a:moveTo>
                <a:lnTo>
                  <a:pt x="492" y="384"/>
                </a:lnTo>
                <a:lnTo>
                  <a:pt x="486" y="384"/>
                </a:lnTo>
                <a:close/>
                <a:moveTo>
                  <a:pt x="462" y="444"/>
                </a:moveTo>
                <a:lnTo>
                  <a:pt x="468" y="444"/>
                </a:lnTo>
                <a:lnTo>
                  <a:pt x="462" y="444"/>
                </a:lnTo>
                <a:close/>
                <a:moveTo>
                  <a:pt x="486" y="402"/>
                </a:moveTo>
                <a:lnTo>
                  <a:pt x="486" y="408"/>
                </a:lnTo>
                <a:lnTo>
                  <a:pt x="487" y="408"/>
                </a:lnTo>
                <a:lnTo>
                  <a:pt x="486" y="402"/>
                </a:lnTo>
                <a:close/>
                <a:moveTo>
                  <a:pt x="234" y="174"/>
                </a:moveTo>
                <a:lnTo>
                  <a:pt x="240" y="174"/>
                </a:lnTo>
                <a:lnTo>
                  <a:pt x="240" y="180"/>
                </a:lnTo>
                <a:lnTo>
                  <a:pt x="234" y="180"/>
                </a:lnTo>
                <a:lnTo>
                  <a:pt x="234" y="174"/>
                </a:lnTo>
                <a:close/>
                <a:moveTo>
                  <a:pt x="240" y="174"/>
                </a:moveTo>
                <a:lnTo>
                  <a:pt x="240" y="180"/>
                </a:lnTo>
                <a:lnTo>
                  <a:pt x="241" y="180"/>
                </a:lnTo>
                <a:lnTo>
                  <a:pt x="240" y="174"/>
                </a:lnTo>
                <a:close/>
                <a:moveTo>
                  <a:pt x="516" y="300"/>
                </a:moveTo>
                <a:lnTo>
                  <a:pt x="522" y="300"/>
                </a:lnTo>
                <a:lnTo>
                  <a:pt x="516" y="300"/>
                </a:lnTo>
                <a:close/>
                <a:moveTo>
                  <a:pt x="516" y="288"/>
                </a:moveTo>
                <a:lnTo>
                  <a:pt x="516" y="294"/>
                </a:lnTo>
                <a:lnTo>
                  <a:pt x="517" y="294"/>
                </a:lnTo>
                <a:lnTo>
                  <a:pt x="516" y="288"/>
                </a:lnTo>
                <a:close/>
              </a:path>
            </a:pathLst>
          </a:custGeom>
          <a:solidFill>
            <a:srgbClr val="6BBE2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sp>
        <p:nvSpPr>
          <p:cNvPr id="25" name="Freeform 22"/>
          <p:cNvSpPr>
            <a:spLocks noEditPoints="1"/>
          </p:cNvSpPr>
          <p:nvPr>
            <p:custDataLst>
              <p:tags r:id="rId11"/>
            </p:custDataLst>
          </p:nvPr>
        </p:nvSpPr>
        <p:spPr bwMode="gray">
          <a:xfrm>
            <a:off x="5359400" y="3219788"/>
            <a:ext cx="1063625" cy="785812"/>
          </a:xfrm>
          <a:custGeom>
            <a:avLst/>
            <a:gdLst>
              <a:gd name="T0" fmla="*/ 162 w 420"/>
              <a:gd name="T1" fmla="*/ 36 h 348"/>
              <a:gd name="T2" fmla="*/ 198 w 420"/>
              <a:gd name="T3" fmla="*/ 24 h 348"/>
              <a:gd name="T4" fmla="*/ 216 w 420"/>
              <a:gd name="T5" fmla="*/ 30 h 348"/>
              <a:gd name="T6" fmla="*/ 246 w 420"/>
              <a:gd name="T7" fmla="*/ 24 h 348"/>
              <a:gd name="T8" fmla="*/ 264 w 420"/>
              <a:gd name="T9" fmla="*/ 42 h 348"/>
              <a:gd name="T10" fmla="*/ 276 w 420"/>
              <a:gd name="T11" fmla="*/ 78 h 348"/>
              <a:gd name="T12" fmla="*/ 312 w 420"/>
              <a:gd name="T13" fmla="*/ 102 h 348"/>
              <a:gd name="T14" fmla="*/ 342 w 420"/>
              <a:gd name="T15" fmla="*/ 120 h 348"/>
              <a:gd name="T16" fmla="*/ 354 w 420"/>
              <a:gd name="T17" fmla="*/ 120 h 348"/>
              <a:gd name="T18" fmla="*/ 396 w 420"/>
              <a:gd name="T19" fmla="*/ 126 h 348"/>
              <a:gd name="T20" fmla="*/ 408 w 420"/>
              <a:gd name="T21" fmla="*/ 126 h 348"/>
              <a:gd name="T22" fmla="*/ 402 w 420"/>
              <a:gd name="T23" fmla="*/ 132 h 348"/>
              <a:gd name="T24" fmla="*/ 396 w 420"/>
              <a:gd name="T25" fmla="*/ 150 h 348"/>
              <a:gd name="T26" fmla="*/ 378 w 420"/>
              <a:gd name="T27" fmla="*/ 168 h 348"/>
              <a:gd name="T28" fmla="*/ 366 w 420"/>
              <a:gd name="T29" fmla="*/ 156 h 348"/>
              <a:gd name="T30" fmla="*/ 366 w 420"/>
              <a:gd name="T31" fmla="*/ 168 h 348"/>
              <a:gd name="T32" fmla="*/ 354 w 420"/>
              <a:gd name="T33" fmla="*/ 168 h 348"/>
              <a:gd name="T34" fmla="*/ 354 w 420"/>
              <a:gd name="T35" fmla="*/ 168 h 348"/>
              <a:gd name="T36" fmla="*/ 342 w 420"/>
              <a:gd name="T37" fmla="*/ 180 h 348"/>
              <a:gd name="T38" fmla="*/ 306 w 420"/>
              <a:gd name="T39" fmla="*/ 204 h 348"/>
              <a:gd name="T40" fmla="*/ 294 w 420"/>
              <a:gd name="T41" fmla="*/ 216 h 348"/>
              <a:gd name="T42" fmla="*/ 288 w 420"/>
              <a:gd name="T43" fmla="*/ 246 h 348"/>
              <a:gd name="T44" fmla="*/ 258 w 420"/>
              <a:gd name="T45" fmla="*/ 276 h 348"/>
              <a:gd name="T46" fmla="*/ 240 w 420"/>
              <a:gd name="T47" fmla="*/ 246 h 348"/>
              <a:gd name="T48" fmla="*/ 234 w 420"/>
              <a:gd name="T49" fmla="*/ 216 h 348"/>
              <a:gd name="T50" fmla="*/ 228 w 420"/>
              <a:gd name="T51" fmla="*/ 174 h 348"/>
              <a:gd name="T52" fmla="*/ 222 w 420"/>
              <a:gd name="T53" fmla="*/ 168 h 348"/>
              <a:gd name="T54" fmla="*/ 198 w 420"/>
              <a:gd name="T55" fmla="*/ 168 h 348"/>
              <a:gd name="T56" fmla="*/ 198 w 420"/>
              <a:gd name="T57" fmla="*/ 168 h 348"/>
              <a:gd name="T58" fmla="*/ 192 w 420"/>
              <a:gd name="T59" fmla="*/ 150 h 348"/>
              <a:gd name="T60" fmla="*/ 186 w 420"/>
              <a:gd name="T61" fmla="*/ 144 h 348"/>
              <a:gd name="T62" fmla="*/ 168 w 420"/>
              <a:gd name="T63" fmla="*/ 138 h 348"/>
              <a:gd name="T64" fmla="*/ 138 w 420"/>
              <a:gd name="T65" fmla="*/ 144 h 348"/>
              <a:gd name="T66" fmla="*/ 102 w 420"/>
              <a:gd name="T67" fmla="*/ 132 h 348"/>
              <a:gd name="T68" fmla="*/ 72 w 420"/>
              <a:gd name="T69" fmla="*/ 126 h 348"/>
              <a:gd name="T70" fmla="*/ 42 w 420"/>
              <a:gd name="T71" fmla="*/ 96 h 348"/>
              <a:gd name="T72" fmla="*/ 42 w 420"/>
              <a:gd name="T73" fmla="*/ 96 h 348"/>
              <a:gd name="T74" fmla="*/ 30 w 420"/>
              <a:gd name="T75" fmla="*/ 96 h 348"/>
              <a:gd name="T76" fmla="*/ 6 w 420"/>
              <a:gd name="T77" fmla="*/ 60 h 348"/>
              <a:gd name="T78" fmla="*/ 12 w 420"/>
              <a:gd name="T79" fmla="*/ 42 h 348"/>
              <a:gd name="T80" fmla="*/ 12 w 420"/>
              <a:gd name="T81" fmla="*/ 12 h 348"/>
              <a:gd name="T82" fmla="*/ 48 w 420"/>
              <a:gd name="T83" fmla="*/ 24 h 348"/>
              <a:gd name="T84" fmla="*/ 78 w 420"/>
              <a:gd name="T85" fmla="*/ 30 h 348"/>
              <a:gd name="T86" fmla="*/ 126 w 420"/>
              <a:gd name="T87" fmla="*/ 30 h 348"/>
              <a:gd name="T88" fmla="*/ 373 w 420"/>
              <a:gd name="T89" fmla="*/ 168 h 348"/>
              <a:gd name="T90" fmla="*/ 379 w 420"/>
              <a:gd name="T91" fmla="*/ 174 h 348"/>
              <a:gd name="T92" fmla="*/ 378 w 420"/>
              <a:gd name="T93" fmla="*/ 168 h 348"/>
              <a:gd name="T94" fmla="*/ 384 w 420"/>
              <a:gd name="T95" fmla="*/ 246 h 348"/>
              <a:gd name="T96" fmla="*/ 397 w 420"/>
              <a:gd name="T97" fmla="*/ 294 h 348"/>
              <a:gd name="T98" fmla="*/ 391 w 420"/>
              <a:gd name="T99" fmla="*/ 288 h 348"/>
              <a:gd name="T100" fmla="*/ 354 w 420"/>
              <a:gd name="T101" fmla="*/ 168 h 348"/>
              <a:gd name="T102" fmla="*/ 391 w 420"/>
              <a:gd name="T103" fmla="*/ 288 h 348"/>
              <a:gd name="T104" fmla="*/ 390 w 420"/>
              <a:gd name="T105" fmla="*/ 282 h 348"/>
              <a:gd name="T106" fmla="*/ 384 w 420"/>
              <a:gd name="T107" fmla="*/ 246 h 348"/>
              <a:gd name="T108" fmla="*/ 193 w 420"/>
              <a:gd name="T109" fmla="*/ 156 h 348"/>
              <a:gd name="T110" fmla="*/ 78 w 420"/>
              <a:gd name="T111" fmla="*/ 126 h 348"/>
              <a:gd name="T112" fmla="*/ 234 w 420"/>
              <a:gd name="T113" fmla="*/ 330 h 348"/>
              <a:gd name="T114" fmla="*/ 180 w 420"/>
              <a:gd name="T115" fmla="*/ 144 h 348"/>
              <a:gd name="T116" fmla="*/ 186 w 420"/>
              <a:gd name="T117" fmla="*/ 144 h 348"/>
              <a:gd name="T118" fmla="*/ 180 w 420"/>
              <a:gd name="T119" fmla="*/ 144 h 348"/>
              <a:gd name="T120" fmla="*/ 282 w 420"/>
              <a:gd name="T121" fmla="*/ 294 h 348"/>
              <a:gd name="T122" fmla="*/ 282 w 420"/>
              <a:gd name="T123" fmla="*/ 270 h 348"/>
              <a:gd name="T124" fmla="*/ 300 w 420"/>
              <a:gd name="T125" fmla="*/ 28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348">
                <a:moveTo>
                  <a:pt x="192" y="150"/>
                </a:moveTo>
                <a:lnTo>
                  <a:pt x="192" y="156"/>
                </a:lnTo>
                <a:lnTo>
                  <a:pt x="193" y="156"/>
                </a:lnTo>
                <a:lnTo>
                  <a:pt x="192" y="150"/>
                </a:lnTo>
                <a:close/>
                <a:moveTo>
                  <a:pt x="138" y="42"/>
                </a:moveTo>
                <a:lnTo>
                  <a:pt x="138" y="48"/>
                </a:lnTo>
                <a:lnTo>
                  <a:pt x="144" y="48"/>
                </a:lnTo>
                <a:lnTo>
                  <a:pt x="150" y="48"/>
                </a:lnTo>
                <a:lnTo>
                  <a:pt x="150" y="42"/>
                </a:lnTo>
                <a:lnTo>
                  <a:pt x="156" y="42"/>
                </a:lnTo>
                <a:lnTo>
                  <a:pt x="156" y="36"/>
                </a:lnTo>
                <a:lnTo>
                  <a:pt x="162" y="36"/>
                </a:lnTo>
                <a:lnTo>
                  <a:pt x="162" y="30"/>
                </a:lnTo>
                <a:lnTo>
                  <a:pt x="168" y="30"/>
                </a:lnTo>
                <a:lnTo>
                  <a:pt x="168" y="24"/>
                </a:lnTo>
                <a:lnTo>
                  <a:pt x="174" y="24"/>
                </a:lnTo>
                <a:lnTo>
                  <a:pt x="174" y="30"/>
                </a:lnTo>
                <a:lnTo>
                  <a:pt x="174" y="24"/>
                </a:lnTo>
                <a:lnTo>
                  <a:pt x="180" y="24"/>
                </a:lnTo>
                <a:lnTo>
                  <a:pt x="180" y="30"/>
                </a:lnTo>
                <a:lnTo>
                  <a:pt x="186" y="30"/>
                </a:lnTo>
                <a:lnTo>
                  <a:pt x="192" y="30"/>
                </a:lnTo>
                <a:lnTo>
                  <a:pt x="198" y="30"/>
                </a:lnTo>
                <a:lnTo>
                  <a:pt x="198" y="24"/>
                </a:lnTo>
                <a:lnTo>
                  <a:pt x="204" y="24"/>
                </a:lnTo>
                <a:lnTo>
                  <a:pt x="210" y="24"/>
                </a:lnTo>
                <a:lnTo>
                  <a:pt x="204" y="24"/>
                </a:lnTo>
                <a:lnTo>
                  <a:pt x="204" y="18"/>
                </a:lnTo>
                <a:lnTo>
                  <a:pt x="204" y="24"/>
                </a:lnTo>
                <a:lnTo>
                  <a:pt x="204" y="18"/>
                </a:lnTo>
                <a:lnTo>
                  <a:pt x="210" y="18"/>
                </a:lnTo>
                <a:lnTo>
                  <a:pt x="216" y="18"/>
                </a:lnTo>
                <a:lnTo>
                  <a:pt x="216" y="24"/>
                </a:lnTo>
                <a:lnTo>
                  <a:pt x="216" y="18"/>
                </a:lnTo>
                <a:lnTo>
                  <a:pt x="216" y="24"/>
                </a:lnTo>
                <a:lnTo>
                  <a:pt x="216" y="30"/>
                </a:lnTo>
                <a:lnTo>
                  <a:pt x="216" y="36"/>
                </a:lnTo>
                <a:lnTo>
                  <a:pt x="222" y="36"/>
                </a:lnTo>
                <a:lnTo>
                  <a:pt x="222" y="30"/>
                </a:lnTo>
                <a:lnTo>
                  <a:pt x="228" y="30"/>
                </a:lnTo>
                <a:lnTo>
                  <a:pt x="228" y="24"/>
                </a:lnTo>
                <a:lnTo>
                  <a:pt x="234" y="24"/>
                </a:lnTo>
                <a:lnTo>
                  <a:pt x="234" y="30"/>
                </a:lnTo>
                <a:lnTo>
                  <a:pt x="240" y="30"/>
                </a:lnTo>
                <a:lnTo>
                  <a:pt x="240" y="24"/>
                </a:lnTo>
                <a:lnTo>
                  <a:pt x="240" y="30"/>
                </a:lnTo>
                <a:lnTo>
                  <a:pt x="240" y="24"/>
                </a:lnTo>
                <a:lnTo>
                  <a:pt x="246" y="24"/>
                </a:lnTo>
                <a:lnTo>
                  <a:pt x="246" y="30"/>
                </a:lnTo>
                <a:lnTo>
                  <a:pt x="240" y="30"/>
                </a:lnTo>
                <a:lnTo>
                  <a:pt x="246" y="30"/>
                </a:lnTo>
                <a:lnTo>
                  <a:pt x="246" y="36"/>
                </a:lnTo>
                <a:lnTo>
                  <a:pt x="246" y="30"/>
                </a:lnTo>
                <a:lnTo>
                  <a:pt x="252" y="30"/>
                </a:lnTo>
                <a:lnTo>
                  <a:pt x="252" y="36"/>
                </a:lnTo>
                <a:lnTo>
                  <a:pt x="252" y="42"/>
                </a:lnTo>
                <a:lnTo>
                  <a:pt x="258" y="42"/>
                </a:lnTo>
                <a:lnTo>
                  <a:pt x="264" y="42"/>
                </a:lnTo>
                <a:lnTo>
                  <a:pt x="264" y="48"/>
                </a:lnTo>
                <a:lnTo>
                  <a:pt x="264" y="42"/>
                </a:lnTo>
                <a:lnTo>
                  <a:pt x="264" y="48"/>
                </a:lnTo>
                <a:lnTo>
                  <a:pt x="270" y="48"/>
                </a:lnTo>
                <a:lnTo>
                  <a:pt x="270" y="54"/>
                </a:lnTo>
                <a:lnTo>
                  <a:pt x="276" y="54"/>
                </a:lnTo>
                <a:lnTo>
                  <a:pt x="276" y="60"/>
                </a:lnTo>
                <a:lnTo>
                  <a:pt x="276" y="66"/>
                </a:lnTo>
                <a:lnTo>
                  <a:pt x="276" y="72"/>
                </a:lnTo>
                <a:lnTo>
                  <a:pt x="276" y="78"/>
                </a:lnTo>
                <a:lnTo>
                  <a:pt x="276" y="72"/>
                </a:lnTo>
                <a:lnTo>
                  <a:pt x="270" y="72"/>
                </a:lnTo>
                <a:lnTo>
                  <a:pt x="270" y="78"/>
                </a:lnTo>
                <a:lnTo>
                  <a:pt x="276" y="78"/>
                </a:lnTo>
                <a:lnTo>
                  <a:pt x="276" y="84"/>
                </a:lnTo>
                <a:lnTo>
                  <a:pt x="276" y="90"/>
                </a:lnTo>
                <a:lnTo>
                  <a:pt x="276" y="84"/>
                </a:lnTo>
                <a:lnTo>
                  <a:pt x="276" y="90"/>
                </a:lnTo>
                <a:lnTo>
                  <a:pt x="282" y="90"/>
                </a:lnTo>
                <a:lnTo>
                  <a:pt x="288" y="90"/>
                </a:lnTo>
                <a:lnTo>
                  <a:pt x="288" y="96"/>
                </a:lnTo>
                <a:lnTo>
                  <a:pt x="294" y="96"/>
                </a:lnTo>
                <a:lnTo>
                  <a:pt x="300" y="96"/>
                </a:lnTo>
                <a:lnTo>
                  <a:pt x="306" y="96"/>
                </a:lnTo>
                <a:lnTo>
                  <a:pt x="306" y="102"/>
                </a:lnTo>
                <a:lnTo>
                  <a:pt x="312" y="102"/>
                </a:lnTo>
                <a:lnTo>
                  <a:pt x="312" y="108"/>
                </a:lnTo>
                <a:lnTo>
                  <a:pt x="312" y="102"/>
                </a:lnTo>
                <a:lnTo>
                  <a:pt x="318" y="102"/>
                </a:lnTo>
                <a:lnTo>
                  <a:pt x="318" y="108"/>
                </a:lnTo>
                <a:lnTo>
                  <a:pt x="324" y="108"/>
                </a:lnTo>
                <a:lnTo>
                  <a:pt x="324" y="114"/>
                </a:lnTo>
                <a:lnTo>
                  <a:pt x="330" y="114"/>
                </a:lnTo>
                <a:lnTo>
                  <a:pt x="336" y="114"/>
                </a:lnTo>
                <a:lnTo>
                  <a:pt x="330" y="114"/>
                </a:lnTo>
                <a:lnTo>
                  <a:pt x="336" y="114"/>
                </a:lnTo>
                <a:lnTo>
                  <a:pt x="342" y="114"/>
                </a:lnTo>
                <a:lnTo>
                  <a:pt x="342" y="120"/>
                </a:lnTo>
                <a:lnTo>
                  <a:pt x="342" y="114"/>
                </a:lnTo>
                <a:lnTo>
                  <a:pt x="342" y="120"/>
                </a:lnTo>
                <a:lnTo>
                  <a:pt x="342" y="114"/>
                </a:lnTo>
                <a:lnTo>
                  <a:pt x="342" y="120"/>
                </a:lnTo>
                <a:lnTo>
                  <a:pt x="342" y="114"/>
                </a:lnTo>
                <a:lnTo>
                  <a:pt x="342" y="120"/>
                </a:lnTo>
                <a:lnTo>
                  <a:pt x="348" y="120"/>
                </a:lnTo>
                <a:lnTo>
                  <a:pt x="348" y="114"/>
                </a:lnTo>
                <a:lnTo>
                  <a:pt x="354" y="114"/>
                </a:lnTo>
                <a:lnTo>
                  <a:pt x="354" y="120"/>
                </a:lnTo>
                <a:lnTo>
                  <a:pt x="360" y="120"/>
                </a:lnTo>
                <a:lnTo>
                  <a:pt x="354" y="120"/>
                </a:lnTo>
                <a:lnTo>
                  <a:pt x="360" y="120"/>
                </a:lnTo>
                <a:lnTo>
                  <a:pt x="360" y="114"/>
                </a:lnTo>
                <a:lnTo>
                  <a:pt x="366" y="114"/>
                </a:lnTo>
                <a:lnTo>
                  <a:pt x="372" y="114"/>
                </a:lnTo>
                <a:lnTo>
                  <a:pt x="378" y="114"/>
                </a:lnTo>
                <a:lnTo>
                  <a:pt x="378" y="120"/>
                </a:lnTo>
                <a:lnTo>
                  <a:pt x="384" y="120"/>
                </a:lnTo>
                <a:lnTo>
                  <a:pt x="378" y="120"/>
                </a:lnTo>
                <a:lnTo>
                  <a:pt x="378" y="126"/>
                </a:lnTo>
                <a:lnTo>
                  <a:pt x="384" y="126"/>
                </a:lnTo>
                <a:lnTo>
                  <a:pt x="390" y="126"/>
                </a:lnTo>
                <a:lnTo>
                  <a:pt x="396" y="126"/>
                </a:lnTo>
                <a:lnTo>
                  <a:pt x="396" y="120"/>
                </a:lnTo>
                <a:lnTo>
                  <a:pt x="402" y="120"/>
                </a:lnTo>
                <a:lnTo>
                  <a:pt x="408" y="120"/>
                </a:lnTo>
                <a:lnTo>
                  <a:pt x="408" y="114"/>
                </a:lnTo>
                <a:lnTo>
                  <a:pt x="414" y="114"/>
                </a:lnTo>
                <a:lnTo>
                  <a:pt x="420" y="114"/>
                </a:lnTo>
                <a:lnTo>
                  <a:pt x="420" y="120"/>
                </a:lnTo>
                <a:lnTo>
                  <a:pt x="420" y="126"/>
                </a:lnTo>
                <a:lnTo>
                  <a:pt x="420" y="120"/>
                </a:lnTo>
                <a:lnTo>
                  <a:pt x="414" y="120"/>
                </a:lnTo>
                <a:lnTo>
                  <a:pt x="414" y="126"/>
                </a:lnTo>
                <a:lnTo>
                  <a:pt x="408" y="126"/>
                </a:lnTo>
                <a:lnTo>
                  <a:pt x="402" y="126"/>
                </a:lnTo>
                <a:lnTo>
                  <a:pt x="402" y="132"/>
                </a:lnTo>
                <a:lnTo>
                  <a:pt x="408" y="132"/>
                </a:lnTo>
                <a:lnTo>
                  <a:pt x="402" y="132"/>
                </a:lnTo>
                <a:lnTo>
                  <a:pt x="408" y="132"/>
                </a:lnTo>
                <a:lnTo>
                  <a:pt x="402" y="132"/>
                </a:lnTo>
                <a:lnTo>
                  <a:pt x="408" y="132"/>
                </a:lnTo>
                <a:lnTo>
                  <a:pt x="402" y="132"/>
                </a:lnTo>
                <a:lnTo>
                  <a:pt x="408" y="132"/>
                </a:lnTo>
                <a:lnTo>
                  <a:pt x="402" y="132"/>
                </a:lnTo>
                <a:lnTo>
                  <a:pt x="408" y="132"/>
                </a:lnTo>
                <a:lnTo>
                  <a:pt x="402" y="132"/>
                </a:lnTo>
                <a:lnTo>
                  <a:pt x="408" y="132"/>
                </a:lnTo>
                <a:lnTo>
                  <a:pt x="402" y="132"/>
                </a:lnTo>
                <a:lnTo>
                  <a:pt x="408" y="132"/>
                </a:lnTo>
                <a:lnTo>
                  <a:pt x="402" y="132"/>
                </a:lnTo>
                <a:lnTo>
                  <a:pt x="408" y="132"/>
                </a:lnTo>
                <a:lnTo>
                  <a:pt x="402" y="132"/>
                </a:lnTo>
                <a:lnTo>
                  <a:pt x="408" y="132"/>
                </a:lnTo>
                <a:lnTo>
                  <a:pt x="402" y="132"/>
                </a:lnTo>
                <a:lnTo>
                  <a:pt x="402" y="138"/>
                </a:lnTo>
                <a:lnTo>
                  <a:pt x="402" y="144"/>
                </a:lnTo>
                <a:lnTo>
                  <a:pt x="402" y="150"/>
                </a:lnTo>
                <a:lnTo>
                  <a:pt x="396" y="150"/>
                </a:lnTo>
                <a:lnTo>
                  <a:pt x="402" y="150"/>
                </a:lnTo>
                <a:lnTo>
                  <a:pt x="396" y="150"/>
                </a:lnTo>
                <a:lnTo>
                  <a:pt x="390" y="150"/>
                </a:lnTo>
                <a:lnTo>
                  <a:pt x="390" y="156"/>
                </a:lnTo>
                <a:lnTo>
                  <a:pt x="390" y="162"/>
                </a:lnTo>
                <a:lnTo>
                  <a:pt x="390" y="168"/>
                </a:lnTo>
                <a:lnTo>
                  <a:pt x="384" y="168"/>
                </a:lnTo>
                <a:lnTo>
                  <a:pt x="384" y="174"/>
                </a:lnTo>
                <a:lnTo>
                  <a:pt x="384" y="180"/>
                </a:lnTo>
                <a:lnTo>
                  <a:pt x="384" y="174"/>
                </a:lnTo>
                <a:lnTo>
                  <a:pt x="378" y="174"/>
                </a:lnTo>
                <a:lnTo>
                  <a:pt x="378" y="168"/>
                </a:lnTo>
                <a:lnTo>
                  <a:pt x="378" y="174"/>
                </a:lnTo>
                <a:lnTo>
                  <a:pt x="378" y="168"/>
                </a:lnTo>
                <a:lnTo>
                  <a:pt x="378" y="162"/>
                </a:lnTo>
                <a:lnTo>
                  <a:pt x="372" y="162"/>
                </a:lnTo>
                <a:lnTo>
                  <a:pt x="378" y="162"/>
                </a:lnTo>
                <a:lnTo>
                  <a:pt x="372" y="162"/>
                </a:lnTo>
                <a:lnTo>
                  <a:pt x="366" y="162"/>
                </a:lnTo>
                <a:lnTo>
                  <a:pt x="366" y="156"/>
                </a:lnTo>
                <a:lnTo>
                  <a:pt x="372" y="156"/>
                </a:lnTo>
                <a:lnTo>
                  <a:pt x="366" y="156"/>
                </a:lnTo>
                <a:lnTo>
                  <a:pt x="372" y="156"/>
                </a:lnTo>
                <a:lnTo>
                  <a:pt x="366" y="156"/>
                </a:lnTo>
                <a:lnTo>
                  <a:pt x="360" y="156"/>
                </a:lnTo>
                <a:lnTo>
                  <a:pt x="360" y="150"/>
                </a:lnTo>
                <a:lnTo>
                  <a:pt x="354" y="150"/>
                </a:lnTo>
                <a:lnTo>
                  <a:pt x="360" y="150"/>
                </a:lnTo>
                <a:lnTo>
                  <a:pt x="360" y="156"/>
                </a:lnTo>
                <a:lnTo>
                  <a:pt x="360" y="150"/>
                </a:lnTo>
                <a:lnTo>
                  <a:pt x="360" y="156"/>
                </a:lnTo>
                <a:lnTo>
                  <a:pt x="366" y="156"/>
                </a:lnTo>
                <a:lnTo>
                  <a:pt x="366" y="162"/>
                </a:lnTo>
                <a:lnTo>
                  <a:pt x="372" y="162"/>
                </a:lnTo>
                <a:lnTo>
                  <a:pt x="366" y="162"/>
                </a:lnTo>
                <a:lnTo>
                  <a:pt x="366" y="168"/>
                </a:lnTo>
                <a:lnTo>
                  <a:pt x="372" y="168"/>
                </a:lnTo>
                <a:lnTo>
                  <a:pt x="366" y="168"/>
                </a:lnTo>
                <a:lnTo>
                  <a:pt x="366" y="162"/>
                </a:lnTo>
                <a:lnTo>
                  <a:pt x="366" y="168"/>
                </a:lnTo>
                <a:lnTo>
                  <a:pt x="360" y="168"/>
                </a:lnTo>
                <a:lnTo>
                  <a:pt x="366" y="168"/>
                </a:lnTo>
                <a:lnTo>
                  <a:pt x="360" y="168"/>
                </a:lnTo>
                <a:lnTo>
                  <a:pt x="366" y="168"/>
                </a:lnTo>
                <a:lnTo>
                  <a:pt x="360" y="168"/>
                </a:lnTo>
                <a:lnTo>
                  <a:pt x="360" y="162"/>
                </a:lnTo>
                <a:lnTo>
                  <a:pt x="360" y="168"/>
                </a:lnTo>
                <a:lnTo>
                  <a:pt x="354" y="168"/>
                </a:lnTo>
                <a:lnTo>
                  <a:pt x="360" y="168"/>
                </a:lnTo>
                <a:lnTo>
                  <a:pt x="354" y="168"/>
                </a:lnTo>
                <a:lnTo>
                  <a:pt x="354" y="174"/>
                </a:lnTo>
                <a:lnTo>
                  <a:pt x="354" y="168"/>
                </a:lnTo>
                <a:lnTo>
                  <a:pt x="354" y="174"/>
                </a:lnTo>
                <a:lnTo>
                  <a:pt x="354" y="168"/>
                </a:lnTo>
                <a:lnTo>
                  <a:pt x="354" y="174"/>
                </a:lnTo>
                <a:lnTo>
                  <a:pt x="354" y="168"/>
                </a:lnTo>
                <a:lnTo>
                  <a:pt x="354" y="174"/>
                </a:lnTo>
                <a:lnTo>
                  <a:pt x="354" y="168"/>
                </a:lnTo>
                <a:lnTo>
                  <a:pt x="354" y="174"/>
                </a:lnTo>
                <a:lnTo>
                  <a:pt x="354" y="168"/>
                </a:lnTo>
                <a:lnTo>
                  <a:pt x="354" y="174"/>
                </a:lnTo>
                <a:lnTo>
                  <a:pt x="348" y="174"/>
                </a:lnTo>
                <a:lnTo>
                  <a:pt x="348" y="168"/>
                </a:lnTo>
                <a:lnTo>
                  <a:pt x="348" y="174"/>
                </a:lnTo>
                <a:lnTo>
                  <a:pt x="348" y="168"/>
                </a:lnTo>
                <a:lnTo>
                  <a:pt x="348" y="174"/>
                </a:lnTo>
                <a:lnTo>
                  <a:pt x="348" y="168"/>
                </a:lnTo>
                <a:lnTo>
                  <a:pt x="348" y="174"/>
                </a:lnTo>
                <a:lnTo>
                  <a:pt x="342" y="174"/>
                </a:lnTo>
                <a:lnTo>
                  <a:pt x="336" y="174"/>
                </a:lnTo>
                <a:lnTo>
                  <a:pt x="342" y="174"/>
                </a:lnTo>
                <a:lnTo>
                  <a:pt x="342" y="180"/>
                </a:lnTo>
                <a:lnTo>
                  <a:pt x="336" y="180"/>
                </a:lnTo>
                <a:lnTo>
                  <a:pt x="336" y="186"/>
                </a:lnTo>
                <a:lnTo>
                  <a:pt x="336" y="180"/>
                </a:lnTo>
                <a:lnTo>
                  <a:pt x="336" y="186"/>
                </a:lnTo>
                <a:lnTo>
                  <a:pt x="330" y="186"/>
                </a:lnTo>
                <a:lnTo>
                  <a:pt x="330" y="192"/>
                </a:lnTo>
                <a:lnTo>
                  <a:pt x="324" y="192"/>
                </a:lnTo>
                <a:lnTo>
                  <a:pt x="324" y="198"/>
                </a:lnTo>
                <a:lnTo>
                  <a:pt x="318" y="198"/>
                </a:lnTo>
                <a:lnTo>
                  <a:pt x="318" y="204"/>
                </a:lnTo>
                <a:lnTo>
                  <a:pt x="312" y="204"/>
                </a:lnTo>
                <a:lnTo>
                  <a:pt x="306" y="204"/>
                </a:lnTo>
                <a:lnTo>
                  <a:pt x="306" y="210"/>
                </a:lnTo>
                <a:lnTo>
                  <a:pt x="300" y="210"/>
                </a:lnTo>
                <a:lnTo>
                  <a:pt x="306" y="210"/>
                </a:lnTo>
                <a:lnTo>
                  <a:pt x="300" y="210"/>
                </a:lnTo>
                <a:lnTo>
                  <a:pt x="306" y="210"/>
                </a:lnTo>
                <a:lnTo>
                  <a:pt x="306" y="216"/>
                </a:lnTo>
                <a:lnTo>
                  <a:pt x="300" y="216"/>
                </a:lnTo>
                <a:lnTo>
                  <a:pt x="306" y="216"/>
                </a:lnTo>
                <a:lnTo>
                  <a:pt x="300" y="216"/>
                </a:lnTo>
                <a:lnTo>
                  <a:pt x="306" y="216"/>
                </a:lnTo>
                <a:lnTo>
                  <a:pt x="300" y="216"/>
                </a:lnTo>
                <a:lnTo>
                  <a:pt x="294" y="216"/>
                </a:lnTo>
                <a:lnTo>
                  <a:pt x="294" y="222"/>
                </a:lnTo>
                <a:lnTo>
                  <a:pt x="288" y="222"/>
                </a:lnTo>
                <a:lnTo>
                  <a:pt x="288" y="228"/>
                </a:lnTo>
                <a:lnTo>
                  <a:pt x="282" y="228"/>
                </a:lnTo>
                <a:lnTo>
                  <a:pt x="288" y="228"/>
                </a:lnTo>
                <a:lnTo>
                  <a:pt x="282" y="228"/>
                </a:lnTo>
                <a:lnTo>
                  <a:pt x="288" y="228"/>
                </a:lnTo>
                <a:lnTo>
                  <a:pt x="282" y="228"/>
                </a:lnTo>
                <a:lnTo>
                  <a:pt x="288" y="228"/>
                </a:lnTo>
                <a:lnTo>
                  <a:pt x="288" y="234"/>
                </a:lnTo>
                <a:lnTo>
                  <a:pt x="288" y="240"/>
                </a:lnTo>
                <a:lnTo>
                  <a:pt x="288" y="246"/>
                </a:lnTo>
                <a:lnTo>
                  <a:pt x="288" y="252"/>
                </a:lnTo>
                <a:lnTo>
                  <a:pt x="282" y="252"/>
                </a:lnTo>
                <a:lnTo>
                  <a:pt x="282" y="258"/>
                </a:lnTo>
                <a:lnTo>
                  <a:pt x="282" y="264"/>
                </a:lnTo>
                <a:lnTo>
                  <a:pt x="276" y="264"/>
                </a:lnTo>
                <a:lnTo>
                  <a:pt x="276" y="270"/>
                </a:lnTo>
                <a:lnTo>
                  <a:pt x="276" y="276"/>
                </a:lnTo>
                <a:lnTo>
                  <a:pt x="270" y="276"/>
                </a:lnTo>
                <a:lnTo>
                  <a:pt x="270" y="282"/>
                </a:lnTo>
                <a:lnTo>
                  <a:pt x="264" y="282"/>
                </a:lnTo>
                <a:lnTo>
                  <a:pt x="258" y="282"/>
                </a:lnTo>
                <a:lnTo>
                  <a:pt x="258" y="276"/>
                </a:lnTo>
                <a:lnTo>
                  <a:pt x="258" y="270"/>
                </a:lnTo>
                <a:lnTo>
                  <a:pt x="252" y="270"/>
                </a:lnTo>
                <a:lnTo>
                  <a:pt x="252" y="264"/>
                </a:lnTo>
                <a:lnTo>
                  <a:pt x="252" y="258"/>
                </a:lnTo>
                <a:lnTo>
                  <a:pt x="246" y="258"/>
                </a:lnTo>
                <a:lnTo>
                  <a:pt x="246" y="252"/>
                </a:lnTo>
                <a:lnTo>
                  <a:pt x="246" y="246"/>
                </a:lnTo>
                <a:lnTo>
                  <a:pt x="240" y="246"/>
                </a:lnTo>
                <a:lnTo>
                  <a:pt x="246" y="246"/>
                </a:lnTo>
                <a:lnTo>
                  <a:pt x="240" y="246"/>
                </a:lnTo>
                <a:lnTo>
                  <a:pt x="246" y="246"/>
                </a:lnTo>
                <a:lnTo>
                  <a:pt x="240" y="246"/>
                </a:lnTo>
                <a:lnTo>
                  <a:pt x="240" y="240"/>
                </a:lnTo>
                <a:lnTo>
                  <a:pt x="240" y="234"/>
                </a:lnTo>
                <a:lnTo>
                  <a:pt x="240" y="228"/>
                </a:lnTo>
                <a:lnTo>
                  <a:pt x="240" y="234"/>
                </a:lnTo>
                <a:lnTo>
                  <a:pt x="240" y="228"/>
                </a:lnTo>
                <a:lnTo>
                  <a:pt x="240" y="234"/>
                </a:lnTo>
                <a:lnTo>
                  <a:pt x="240" y="228"/>
                </a:lnTo>
                <a:lnTo>
                  <a:pt x="234" y="228"/>
                </a:lnTo>
                <a:lnTo>
                  <a:pt x="234" y="222"/>
                </a:lnTo>
                <a:lnTo>
                  <a:pt x="234" y="216"/>
                </a:lnTo>
                <a:lnTo>
                  <a:pt x="228" y="216"/>
                </a:lnTo>
                <a:lnTo>
                  <a:pt x="234" y="216"/>
                </a:lnTo>
                <a:lnTo>
                  <a:pt x="228" y="216"/>
                </a:lnTo>
                <a:lnTo>
                  <a:pt x="228" y="210"/>
                </a:lnTo>
                <a:lnTo>
                  <a:pt x="234" y="210"/>
                </a:lnTo>
                <a:lnTo>
                  <a:pt x="228" y="210"/>
                </a:lnTo>
                <a:lnTo>
                  <a:pt x="228" y="204"/>
                </a:lnTo>
                <a:lnTo>
                  <a:pt x="228" y="198"/>
                </a:lnTo>
                <a:lnTo>
                  <a:pt x="228" y="192"/>
                </a:lnTo>
                <a:lnTo>
                  <a:pt x="228" y="186"/>
                </a:lnTo>
                <a:lnTo>
                  <a:pt x="228" y="192"/>
                </a:lnTo>
                <a:lnTo>
                  <a:pt x="228" y="186"/>
                </a:lnTo>
                <a:lnTo>
                  <a:pt x="228" y="180"/>
                </a:lnTo>
                <a:lnTo>
                  <a:pt x="228" y="174"/>
                </a:lnTo>
                <a:lnTo>
                  <a:pt x="222" y="174"/>
                </a:lnTo>
                <a:lnTo>
                  <a:pt x="222" y="168"/>
                </a:lnTo>
                <a:lnTo>
                  <a:pt x="228" y="168"/>
                </a:lnTo>
                <a:lnTo>
                  <a:pt x="222" y="168"/>
                </a:lnTo>
                <a:lnTo>
                  <a:pt x="228" y="168"/>
                </a:lnTo>
                <a:lnTo>
                  <a:pt x="222" y="168"/>
                </a:lnTo>
                <a:lnTo>
                  <a:pt x="228" y="168"/>
                </a:lnTo>
                <a:lnTo>
                  <a:pt x="222" y="168"/>
                </a:lnTo>
                <a:lnTo>
                  <a:pt x="228" y="168"/>
                </a:lnTo>
                <a:lnTo>
                  <a:pt x="222" y="168"/>
                </a:lnTo>
                <a:lnTo>
                  <a:pt x="222" y="174"/>
                </a:lnTo>
                <a:lnTo>
                  <a:pt x="222" y="168"/>
                </a:lnTo>
                <a:lnTo>
                  <a:pt x="222" y="174"/>
                </a:lnTo>
                <a:lnTo>
                  <a:pt x="216" y="174"/>
                </a:lnTo>
                <a:lnTo>
                  <a:pt x="216" y="180"/>
                </a:lnTo>
                <a:lnTo>
                  <a:pt x="210" y="180"/>
                </a:lnTo>
                <a:lnTo>
                  <a:pt x="204" y="180"/>
                </a:lnTo>
                <a:lnTo>
                  <a:pt x="204" y="174"/>
                </a:lnTo>
                <a:lnTo>
                  <a:pt x="198" y="174"/>
                </a:lnTo>
                <a:lnTo>
                  <a:pt x="198" y="168"/>
                </a:lnTo>
                <a:lnTo>
                  <a:pt x="198" y="162"/>
                </a:lnTo>
                <a:lnTo>
                  <a:pt x="198" y="168"/>
                </a:lnTo>
                <a:lnTo>
                  <a:pt x="198" y="162"/>
                </a:lnTo>
                <a:lnTo>
                  <a:pt x="198" y="168"/>
                </a:lnTo>
                <a:lnTo>
                  <a:pt x="198" y="162"/>
                </a:lnTo>
                <a:lnTo>
                  <a:pt x="198" y="168"/>
                </a:lnTo>
                <a:lnTo>
                  <a:pt x="198" y="162"/>
                </a:lnTo>
                <a:lnTo>
                  <a:pt x="198" y="168"/>
                </a:lnTo>
                <a:lnTo>
                  <a:pt x="198" y="162"/>
                </a:lnTo>
                <a:lnTo>
                  <a:pt x="204" y="162"/>
                </a:lnTo>
                <a:lnTo>
                  <a:pt x="204" y="168"/>
                </a:lnTo>
                <a:lnTo>
                  <a:pt x="198" y="168"/>
                </a:lnTo>
                <a:lnTo>
                  <a:pt x="204" y="168"/>
                </a:lnTo>
                <a:lnTo>
                  <a:pt x="198" y="168"/>
                </a:lnTo>
                <a:lnTo>
                  <a:pt x="204" y="168"/>
                </a:lnTo>
                <a:lnTo>
                  <a:pt x="198" y="168"/>
                </a:lnTo>
                <a:lnTo>
                  <a:pt x="204" y="168"/>
                </a:lnTo>
                <a:lnTo>
                  <a:pt x="204" y="162"/>
                </a:lnTo>
                <a:lnTo>
                  <a:pt x="204" y="168"/>
                </a:lnTo>
                <a:lnTo>
                  <a:pt x="204" y="162"/>
                </a:lnTo>
                <a:lnTo>
                  <a:pt x="210" y="162"/>
                </a:lnTo>
                <a:lnTo>
                  <a:pt x="204" y="162"/>
                </a:lnTo>
                <a:lnTo>
                  <a:pt x="198" y="162"/>
                </a:lnTo>
                <a:lnTo>
                  <a:pt x="204" y="162"/>
                </a:lnTo>
                <a:lnTo>
                  <a:pt x="198" y="162"/>
                </a:lnTo>
                <a:lnTo>
                  <a:pt x="192" y="162"/>
                </a:lnTo>
                <a:lnTo>
                  <a:pt x="192" y="156"/>
                </a:lnTo>
                <a:lnTo>
                  <a:pt x="192" y="150"/>
                </a:lnTo>
                <a:lnTo>
                  <a:pt x="192" y="156"/>
                </a:lnTo>
                <a:lnTo>
                  <a:pt x="192" y="150"/>
                </a:lnTo>
                <a:lnTo>
                  <a:pt x="192" y="156"/>
                </a:lnTo>
                <a:lnTo>
                  <a:pt x="192" y="150"/>
                </a:lnTo>
                <a:lnTo>
                  <a:pt x="186" y="150"/>
                </a:lnTo>
                <a:lnTo>
                  <a:pt x="186" y="156"/>
                </a:lnTo>
                <a:lnTo>
                  <a:pt x="186" y="150"/>
                </a:lnTo>
                <a:lnTo>
                  <a:pt x="186" y="144"/>
                </a:lnTo>
                <a:lnTo>
                  <a:pt x="186" y="150"/>
                </a:lnTo>
                <a:lnTo>
                  <a:pt x="186" y="144"/>
                </a:lnTo>
                <a:lnTo>
                  <a:pt x="186" y="150"/>
                </a:lnTo>
                <a:lnTo>
                  <a:pt x="186" y="144"/>
                </a:lnTo>
                <a:lnTo>
                  <a:pt x="186" y="150"/>
                </a:lnTo>
                <a:lnTo>
                  <a:pt x="186" y="144"/>
                </a:lnTo>
                <a:lnTo>
                  <a:pt x="186" y="150"/>
                </a:lnTo>
                <a:lnTo>
                  <a:pt x="186" y="144"/>
                </a:lnTo>
                <a:lnTo>
                  <a:pt x="180" y="144"/>
                </a:lnTo>
                <a:lnTo>
                  <a:pt x="180" y="138"/>
                </a:lnTo>
                <a:lnTo>
                  <a:pt x="174" y="138"/>
                </a:lnTo>
                <a:lnTo>
                  <a:pt x="180" y="138"/>
                </a:lnTo>
                <a:lnTo>
                  <a:pt x="174" y="138"/>
                </a:lnTo>
                <a:lnTo>
                  <a:pt x="180" y="138"/>
                </a:lnTo>
                <a:lnTo>
                  <a:pt x="174" y="138"/>
                </a:lnTo>
                <a:lnTo>
                  <a:pt x="168" y="138"/>
                </a:lnTo>
                <a:lnTo>
                  <a:pt x="162" y="138"/>
                </a:lnTo>
                <a:lnTo>
                  <a:pt x="162" y="144"/>
                </a:lnTo>
                <a:lnTo>
                  <a:pt x="162" y="138"/>
                </a:lnTo>
                <a:lnTo>
                  <a:pt x="156" y="138"/>
                </a:lnTo>
                <a:lnTo>
                  <a:pt x="150" y="138"/>
                </a:lnTo>
                <a:lnTo>
                  <a:pt x="144" y="138"/>
                </a:lnTo>
                <a:lnTo>
                  <a:pt x="144" y="144"/>
                </a:lnTo>
                <a:lnTo>
                  <a:pt x="144" y="138"/>
                </a:lnTo>
                <a:lnTo>
                  <a:pt x="144" y="144"/>
                </a:lnTo>
                <a:lnTo>
                  <a:pt x="138" y="144"/>
                </a:lnTo>
                <a:lnTo>
                  <a:pt x="138" y="138"/>
                </a:lnTo>
                <a:lnTo>
                  <a:pt x="138" y="144"/>
                </a:lnTo>
                <a:lnTo>
                  <a:pt x="132" y="144"/>
                </a:lnTo>
                <a:lnTo>
                  <a:pt x="132" y="138"/>
                </a:lnTo>
                <a:lnTo>
                  <a:pt x="126" y="138"/>
                </a:lnTo>
                <a:lnTo>
                  <a:pt x="120" y="138"/>
                </a:lnTo>
                <a:lnTo>
                  <a:pt x="126" y="138"/>
                </a:lnTo>
                <a:lnTo>
                  <a:pt x="120" y="138"/>
                </a:lnTo>
                <a:lnTo>
                  <a:pt x="114" y="138"/>
                </a:lnTo>
                <a:lnTo>
                  <a:pt x="108" y="138"/>
                </a:lnTo>
                <a:lnTo>
                  <a:pt x="102" y="138"/>
                </a:lnTo>
                <a:lnTo>
                  <a:pt x="108" y="138"/>
                </a:lnTo>
                <a:lnTo>
                  <a:pt x="102" y="138"/>
                </a:lnTo>
                <a:lnTo>
                  <a:pt x="102" y="132"/>
                </a:lnTo>
                <a:lnTo>
                  <a:pt x="102" y="126"/>
                </a:lnTo>
                <a:lnTo>
                  <a:pt x="96" y="126"/>
                </a:lnTo>
                <a:lnTo>
                  <a:pt x="96" y="120"/>
                </a:lnTo>
                <a:lnTo>
                  <a:pt x="96" y="126"/>
                </a:lnTo>
                <a:lnTo>
                  <a:pt x="90" y="126"/>
                </a:lnTo>
                <a:lnTo>
                  <a:pt x="84" y="126"/>
                </a:lnTo>
                <a:lnTo>
                  <a:pt x="84" y="132"/>
                </a:lnTo>
                <a:lnTo>
                  <a:pt x="84" y="126"/>
                </a:lnTo>
                <a:lnTo>
                  <a:pt x="84" y="132"/>
                </a:lnTo>
                <a:lnTo>
                  <a:pt x="84" y="126"/>
                </a:lnTo>
                <a:lnTo>
                  <a:pt x="78" y="126"/>
                </a:lnTo>
                <a:lnTo>
                  <a:pt x="72" y="126"/>
                </a:lnTo>
                <a:lnTo>
                  <a:pt x="66" y="126"/>
                </a:lnTo>
                <a:lnTo>
                  <a:pt x="66" y="120"/>
                </a:lnTo>
                <a:lnTo>
                  <a:pt x="60" y="120"/>
                </a:lnTo>
                <a:lnTo>
                  <a:pt x="60" y="114"/>
                </a:lnTo>
                <a:lnTo>
                  <a:pt x="60" y="120"/>
                </a:lnTo>
                <a:lnTo>
                  <a:pt x="60" y="114"/>
                </a:lnTo>
                <a:lnTo>
                  <a:pt x="54" y="114"/>
                </a:lnTo>
                <a:lnTo>
                  <a:pt x="54" y="108"/>
                </a:lnTo>
                <a:lnTo>
                  <a:pt x="48" y="108"/>
                </a:lnTo>
                <a:lnTo>
                  <a:pt x="48" y="102"/>
                </a:lnTo>
                <a:lnTo>
                  <a:pt x="48" y="96"/>
                </a:lnTo>
                <a:lnTo>
                  <a:pt x="42" y="96"/>
                </a:lnTo>
                <a:lnTo>
                  <a:pt x="36" y="96"/>
                </a:lnTo>
                <a:lnTo>
                  <a:pt x="42" y="96"/>
                </a:lnTo>
                <a:lnTo>
                  <a:pt x="36" y="96"/>
                </a:lnTo>
                <a:lnTo>
                  <a:pt x="42" y="96"/>
                </a:lnTo>
                <a:lnTo>
                  <a:pt x="36" y="96"/>
                </a:lnTo>
                <a:lnTo>
                  <a:pt x="42" y="96"/>
                </a:lnTo>
                <a:lnTo>
                  <a:pt x="36" y="96"/>
                </a:lnTo>
                <a:lnTo>
                  <a:pt x="42" y="96"/>
                </a:lnTo>
                <a:lnTo>
                  <a:pt x="36" y="96"/>
                </a:lnTo>
                <a:lnTo>
                  <a:pt x="42" y="96"/>
                </a:lnTo>
                <a:lnTo>
                  <a:pt x="36" y="96"/>
                </a:lnTo>
                <a:lnTo>
                  <a:pt x="42" y="96"/>
                </a:lnTo>
                <a:lnTo>
                  <a:pt x="36" y="96"/>
                </a:lnTo>
                <a:lnTo>
                  <a:pt x="42" y="96"/>
                </a:lnTo>
                <a:lnTo>
                  <a:pt x="42" y="90"/>
                </a:lnTo>
                <a:lnTo>
                  <a:pt x="36" y="90"/>
                </a:lnTo>
                <a:lnTo>
                  <a:pt x="36" y="96"/>
                </a:lnTo>
                <a:lnTo>
                  <a:pt x="36" y="90"/>
                </a:lnTo>
                <a:lnTo>
                  <a:pt x="36" y="96"/>
                </a:lnTo>
                <a:lnTo>
                  <a:pt x="36" y="90"/>
                </a:lnTo>
                <a:lnTo>
                  <a:pt x="36" y="96"/>
                </a:lnTo>
                <a:lnTo>
                  <a:pt x="36" y="90"/>
                </a:lnTo>
                <a:lnTo>
                  <a:pt x="36" y="96"/>
                </a:lnTo>
                <a:lnTo>
                  <a:pt x="30" y="96"/>
                </a:lnTo>
                <a:lnTo>
                  <a:pt x="30" y="90"/>
                </a:lnTo>
                <a:lnTo>
                  <a:pt x="24" y="90"/>
                </a:lnTo>
                <a:lnTo>
                  <a:pt x="24" y="84"/>
                </a:lnTo>
                <a:lnTo>
                  <a:pt x="30" y="84"/>
                </a:lnTo>
                <a:lnTo>
                  <a:pt x="30" y="78"/>
                </a:lnTo>
                <a:lnTo>
                  <a:pt x="24" y="78"/>
                </a:lnTo>
                <a:lnTo>
                  <a:pt x="24" y="72"/>
                </a:lnTo>
                <a:lnTo>
                  <a:pt x="18" y="72"/>
                </a:lnTo>
                <a:lnTo>
                  <a:pt x="12" y="72"/>
                </a:lnTo>
                <a:lnTo>
                  <a:pt x="12" y="66"/>
                </a:lnTo>
                <a:lnTo>
                  <a:pt x="12" y="60"/>
                </a:lnTo>
                <a:lnTo>
                  <a:pt x="6" y="60"/>
                </a:lnTo>
                <a:lnTo>
                  <a:pt x="12" y="60"/>
                </a:lnTo>
                <a:lnTo>
                  <a:pt x="6" y="60"/>
                </a:lnTo>
                <a:lnTo>
                  <a:pt x="12" y="60"/>
                </a:lnTo>
                <a:lnTo>
                  <a:pt x="12" y="54"/>
                </a:lnTo>
                <a:lnTo>
                  <a:pt x="6" y="54"/>
                </a:lnTo>
                <a:lnTo>
                  <a:pt x="12" y="54"/>
                </a:lnTo>
                <a:lnTo>
                  <a:pt x="12" y="48"/>
                </a:lnTo>
                <a:lnTo>
                  <a:pt x="12" y="54"/>
                </a:lnTo>
                <a:lnTo>
                  <a:pt x="12" y="48"/>
                </a:lnTo>
                <a:lnTo>
                  <a:pt x="12" y="42"/>
                </a:lnTo>
                <a:lnTo>
                  <a:pt x="18" y="42"/>
                </a:lnTo>
                <a:lnTo>
                  <a:pt x="12" y="42"/>
                </a:lnTo>
                <a:lnTo>
                  <a:pt x="6" y="42"/>
                </a:lnTo>
                <a:lnTo>
                  <a:pt x="6" y="36"/>
                </a:lnTo>
                <a:lnTo>
                  <a:pt x="6" y="30"/>
                </a:lnTo>
                <a:lnTo>
                  <a:pt x="6" y="24"/>
                </a:lnTo>
                <a:lnTo>
                  <a:pt x="0" y="24"/>
                </a:lnTo>
                <a:lnTo>
                  <a:pt x="0" y="18"/>
                </a:lnTo>
                <a:lnTo>
                  <a:pt x="0" y="12"/>
                </a:lnTo>
                <a:lnTo>
                  <a:pt x="0" y="6"/>
                </a:lnTo>
                <a:lnTo>
                  <a:pt x="0" y="0"/>
                </a:lnTo>
                <a:lnTo>
                  <a:pt x="6" y="6"/>
                </a:lnTo>
                <a:lnTo>
                  <a:pt x="6" y="12"/>
                </a:lnTo>
                <a:lnTo>
                  <a:pt x="12" y="12"/>
                </a:lnTo>
                <a:lnTo>
                  <a:pt x="18" y="12"/>
                </a:lnTo>
                <a:lnTo>
                  <a:pt x="18" y="6"/>
                </a:lnTo>
                <a:lnTo>
                  <a:pt x="24" y="6"/>
                </a:lnTo>
                <a:lnTo>
                  <a:pt x="30" y="6"/>
                </a:lnTo>
                <a:lnTo>
                  <a:pt x="30" y="0"/>
                </a:lnTo>
                <a:lnTo>
                  <a:pt x="30" y="6"/>
                </a:lnTo>
                <a:lnTo>
                  <a:pt x="30" y="12"/>
                </a:lnTo>
                <a:lnTo>
                  <a:pt x="36" y="12"/>
                </a:lnTo>
                <a:lnTo>
                  <a:pt x="36" y="18"/>
                </a:lnTo>
                <a:lnTo>
                  <a:pt x="36" y="24"/>
                </a:lnTo>
                <a:lnTo>
                  <a:pt x="42" y="24"/>
                </a:lnTo>
                <a:lnTo>
                  <a:pt x="48" y="24"/>
                </a:lnTo>
                <a:lnTo>
                  <a:pt x="48" y="30"/>
                </a:lnTo>
                <a:lnTo>
                  <a:pt x="54" y="30"/>
                </a:lnTo>
                <a:lnTo>
                  <a:pt x="54" y="36"/>
                </a:lnTo>
                <a:lnTo>
                  <a:pt x="60" y="36"/>
                </a:lnTo>
                <a:lnTo>
                  <a:pt x="66" y="36"/>
                </a:lnTo>
                <a:lnTo>
                  <a:pt x="66" y="30"/>
                </a:lnTo>
                <a:lnTo>
                  <a:pt x="72" y="30"/>
                </a:lnTo>
                <a:lnTo>
                  <a:pt x="78" y="30"/>
                </a:lnTo>
                <a:lnTo>
                  <a:pt x="72" y="30"/>
                </a:lnTo>
                <a:lnTo>
                  <a:pt x="78" y="30"/>
                </a:lnTo>
                <a:lnTo>
                  <a:pt x="78" y="24"/>
                </a:lnTo>
                <a:lnTo>
                  <a:pt x="78" y="30"/>
                </a:lnTo>
                <a:lnTo>
                  <a:pt x="78" y="24"/>
                </a:lnTo>
                <a:lnTo>
                  <a:pt x="84" y="24"/>
                </a:lnTo>
                <a:lnTo>
                  <a:pt x="84" y="18"/>
                </a:lnTo>
                <a:lnTo>
                  <a:pt x="90" y="18"/>
                </a:lnTo>
                <a:lnTo>
                  <a:pt x="96" y="18"/>
                </a:lnTo>
                <a:lnTo>
                  <a:pt x="102" y="18"/>
                </a:lnTo>
                <a:lnTo>
                  <a:pt x="102" y="24"/>
                </a:lnTo>
                <a:lnTo>
                  <a:pt x="108" y="24"/>
                </a:lnTo>
                <a:lnTo>
                  <a:pt x="114" y="24"/>
                </a:lnTo>
                <a:lnTo>
                  <a:pt x="120" y="24"/>
                </a:lnTo>
                <a:lnTo>
                  <a:pt x="120" y="30"/>
                </a:lnTo>
                <a:lnTo>
                  <a:pt x="126" y="30"/>
                </a:lnTo>
                <a:lnTo>
                  <a:pt x="126" y="36"/>
                </a:lnTo>
                <a:lnTo>
                  <a:pt x="132" y="36"/>
                </a:lnTo>
                <a:lnTo>
                  <a:pt x="132" y="42"/>
                </a:lnTo>
                <a:lnTo>
                  <a:pt x="138" y="42"/>
                </a:lnTo>
                <a:close/>
                <a:moveTo>
                  <a:pt x="366" y="162"/>
                </a:moveTo>
                <a:lnTo>
                  <a:pt x="372" y="162"/>
                </a:lnTo>
                <a:lnTo>
                  <a:pt x="372" y="168"/>
                </a:lnTo>
                <a:lnTo>
                  <a:pt x="366" y="168"/>
                </a:lnTo>
                <a:lnTo>
                  <a:pt x="366" y="162"/>
                </a:lnTo>
                <a:close/>
                <a:moveTo>
                  <a:pt x="372" y="162"/>
                </a:moveTo>
                <a:lnTo>
                  <a:pt x="372" y="168"/>
                </a:lnTo>
                <a:lnTo>
                  <a:pt x="373" y="168"/>
                </a:lnTo>
                <a:lnTo>
                  <a:pt x="372" y="162"/>
                </a:lnTo>
                <a:close/>
                <a:moveTo>
                  <a:pt x="360" y="168"/>
                </a:moveTo>
                <a:lnTo>
                  <a:pt x="360" y="174"/>
                </a:lnTo>
                <a:lnTo>
                  <a:pt x="361" y="174"/>
                </a:lnTo>
                <a:lnTo>
                  <a:pt x="360" y="168"/>
                </a:lnTo>
                <a:close/>
                <a:moveTo>
                  <a:pt x="378" y="162"/>
                </a:moveTo>
                <a:lnTo>
                  <a:pt x="378" y="168"/>
                </a:lnTo>
                <a:lnTo>
                  <a:pt x="379" y="168"/>
                </a:lnTo>
                <a:lnTo>
                  <a:pt x="378" y="162"/>
                </a:lnTo>
                <a:close/>
                <a:moveTo>
                  <a:pt x="378" y="168"/>
                </a:moveTo>
                <a:lnTo>
                  <a:pt x="378" y="174"/>
                </a:lnTo>
                <a:lnTo>
                  <a:pt x="379" y="174"/>
                </a:lnTo>
                <a:lnTo>
                  <a:pt x="378" y="168"/>
                </a:lnTo>
                <a:close/>
                <a:moveTo>
                  <a:pt x="366" y="156"/>
                </a:moveTo>
                <a:lnTo>
                  <a:pt x="372" y="156"/>
                </a:lnTo>
                <a:lnTo>
                  <a:pt x="366" y="156"/>
                </a:lnTo>
                <a:close/>
                <a:moveTo>
                  <a:pt x="360" y="168"/>
                </a:moveTo>
                <a:lnTo>
                  <a:pt x="360" y="174"/>
                </a:lnTo>
                <a:lnTo>
                  <a:pt x="361" y="174"/>
                </a:lnTo>
                <a:lnTo>
                  <a:pt x="360" y="168"/>
                </a:lnTo>
                <a:close/>
                <a:moveTo>
                  <a:pt x="378" y="168"/>
                </a:moveTo>
                <a:lnTo>
                  <a:pt x="378" y="174"/>
                </a:lnTo>
                <a:lnTo>
                  <a:pt x="379" y="174"/>
                </a:lnTo>
                <a:lnTo>
                  <a:pt x="378" y="168"/>
                </a:lnTo>
                <a:close/>
                <a:moveTo>
                  <a:pt x="384" y="252"/>
                </a:moveTo>
                <a:lnTo>
                  <a:pt x="384" y="246"/>
                </a:lnTo>
                <a:lnTo>
                  <a:pt x="384" y="240"/>
                </a:lnTo>
                <a:lnTo>
                  <a:pt x="390" y="240"/>
                </a:lnTo>
                <a:lnTo>
                  <a:pt x="384" y="240"/>
                </a:lnTo>
                <a:lnTo>
                  <a:pt x="390" y="240"/>
                </a:lnTo>
                <a:lnTo>
                  <a:pt x="390" y="246"/>
                </a:lnTo>
                <a:lnTo>
                  <a:pt x="384" y="246"/>
                </a:lnTo>
                <a:lnTo>
                  <a:pt x="390" y="246"/>
                </a:lnTo>
                <a:lnTo>
                  <a:pt x="384" y="246"/>
                </a:lnTo>
                <a:lnTo>
                  <a:pt x="390" y="246"/>
                </a:lnTo>
                <a:lnTo>
                  <a:pt x="384" y="246"/>
                </a:lnTo>
                <a:lnTo>
                  <a:pt x="384" y="252"/>
                </a:lnTo>
                <a:lnTo>
                  <a:pt x="390" y="252"/>
                </a:lnTo>
                <a:lnTo>
                  <a:pt x="384" y="252"/>
                </a:lnTo>
                <a:lnTo>
                  <a:pt x="390" y="252"/>
                </a:lnTo>
                <a:lnTo>
                  <a:pt x="384" y="252"/>
                </a:lnTo>
                <a:close/>
                <a:moveTo>
                  <a:pt x="384" y="252"/>
                </a:moveTo>
                <a:lnTo>
                  <a:pt x="384" y="258"/>
                </a:lnTo>
                <a:lnTo>
                  <a:pt x="385" y="258"/>
                </a:lnTo>
                <a:lnTo>
                  <a:pt x="384" y="252"/>
                </a:lnTo>
                <a:close/>
                <a:moveTo>
                  <a:pt x="396" y="288"/>
                </a:moveTo>
                <a:lnTo>
                  <a:pt x="396" y="294"/>
                </a:lnTo>
                <a:lnTo>
                  <a:pt x="397" y="294"/>
                </a:lnTo>
                <a:lnTo>
                  <a:pt x="396" y="288"/>
                </a:lnTo>
                <a:close/>
                <a:moveTo>
                  <a:pt x="384" y="258"/>
                </a:moveTo>
                <a:lnTo>
                  <a:pt x="384" y="264"/>
                </a:lnTo>
                <a:lnTo>
                  <a:pt x="385" y="264"/>
                </a:lnTo>
                <a:lnTo>
                  <a:pt x="384" y="258"/>
                </a:lnTo>
                <a:close/>
                <a:moveTo>
                  <a:pt x="348" y="168"/>
                </a:moveTo>
                <a:lnTo>
                  <a:pt x="348" y="174"/>
                </a:lnTo>
                <a:lnTo>
                  <a:pt x="349" y="174"/>
                </a:lnTo>
                <a:lnTo>
                  <a:pt x="348" y="168"/>
                </a:lnTo>
                <a:close/>
                <a:moveTo>
                  <a:pt x="390" y="282"/>
                </a:moveTo>
                <a:lnTo>
                  <a:pt x="390" y="288"/>
                </a:lnTo>
                <a:lnTo>
                  <a:pt x="391" y="288"/>
                </a:lnTo>
                <a:lnTo>
                  <a:pt x="390" y="282"/>
                </a:lnTo>
                <a:close/>
                <a:moveTo>
                  <a:pt x="390" y="288"/>
                </a:moveTo>
                <a:lnTo>
                  <a:pt x="396" y="288"/>
                </a:lnTo>
                <a:lnTo>
                  <a:pt x="390" y="288"/>
                </a:lnTo>
                <a:close/>
                <a:moveTo>
                  <a:pt x="354" y="168"/>
                </a:moveTo>
                <a:lnTo>
                  <a:pt x="354" y="174"/>
                </a:lnTo>
                <a:lnTo>
                  <a:pt x="355" y="174"/>
                </a:lnTo>
                <a:lnTo>
                  <a:pt x="354" y="168"/>
                </a:lnTo>
                <a:close/>
                <a:moveTo>
                  <a:pt x="276" y="276"/>
                </a:moveTo>
                <a:lnTo>
                  <a:pt x="282" y="276"/>
                </a:lnTo>
                <a:lnTo>
                  <a:pt x="276" y="276"/>
                </a:lnTo>
                <a:close/>
                <a:moveTo>
                  <a:pt x="354" y="168"/>
                </a:moveTo>
                <a:lnTo>
                  <a:pt x="360" y="168"/>
                </a:lnTo>
                <a:lnTo>
                  <a:pt x="354" y="168"/>
                </a:lnTo>
                <a:close/>
                <a:moveTo>
                  <a:pt x="354" y="168"/>
                </a:moveTo>
                <a:lnTo>
                  <a:pt x="354" y="174"/>
                </a:lnTo>
                <a:lnTo>
                  <a:pt x="355" y="174"/>
                </a:lnTo>
                <a:lnTo>
                  <a:pt x="354" y="168"/>
                </a:lnTo>
                <a:close/>
                <a:moveTo>
                  <a:pt x="288" y="222"/>
                </a:moveTo>
                <a:lnTo>
                  <a:pt x="294" y="222"/>
                </a:lnTo>
                <a:lnTo>
                  <a:pt x="288" y="222"/>
                </a:lnTo>
                <a:close/>
                <a:moveTo>
                  <a:pt x="390" y="282"/>
                </a:moveTo>
                <a:lnTo>
                  <a:pt x="390" y="288"/>
                </a:lnTo>
                <a:lnTo>
                  <a:pt x="391" y="288"/>
                </a:lnTo>
                <a:lnTo>
                  <a:pt x="390" y="282"/>
                </a:lnTo>
                <a:close/>
                <a:moveTo>
                  <a:pt x="348" y="168"/>
                </a:moveTo>
                <a:lnTo>
                  <a:pt x="348" y="174"/>
                </a:lnTo>
                <a:lnTo>
                  <a:pt x="349" y="174"/>
                </a:lnTo>
                <a:lnTo>
                  <a:pt x="348" y="168"/>
                </a:lnTo>
                <a:close/>
                <a:moveTo>
                  <a:pt x="354" y="168"/>
                </a:moveTo>
                <a:lnTo>
                  <a:pt x="354" y="174"/>
                </a:lnTo>
                <a:lnTo>
                  <a:pt x="355" y="174"/>
                </a:lnTo>
                <a:lnTo>
                  <a:pt x="354" y="168"/>
                </a:lnTo>
                <a:close/>
                <a:moveTo>
                  <a:pt x="390" y="282"/>
                </a:moveTo>
                <a:lnTo>
                  <a:pt x="396" y="282"/>
                </a:lnTo>
                <a:lnTo>
                  <a:pt x="390" y="282"/>
                </a:lnTo>
                <a:close/>
                <a:moveTo>
                  <a:pt x="390" y="246"/>
                </a:moveTo>
                <a:lnTo>
                  <a:pt x="390" y="252"/>
                </a:lnTo>
                <a:lnTo>
                  <a:pt x="391" y="252"/>
                </a:lnTo>
                <a:lnTo>
                  <a:pt x="390" y="246"/>
                </a:lnTo>
                <a:close/>
                <a:moveTo>
                  <a:pt x="384" y="246"/>
                </a:moveTo>
                <a:lnTo>
                  <a:pt x="390" y="246"/>
                </a:lnTo>
                <a:lnTo>
                  <a:pt x="384" y="246"/>
                </a:lnTo>
                <a:close/>
                <a:moveTo>
                  <a:pt x="384" y="240"/>
                </a:moveTo>
                <a:lnTo>
                  <a:pt x="384" y="246"/>
                </a:lnTo>
                <a:lnTo>
                  <a:pt x="385" y="246"/>
                </a:lnTo>
                <a:lnTo>
                  <a:pt x="384" y="240"/>
                </a:lnTo>
                <a:close/>
                <a:moveTo>
                  <a:pt x="384" y="246"/>
                </a:moveTo>
                <a:lnTo>
                  <a:pt x="390" y="246"/>
                </a:lnTo>
                <a:lnTo>
                  <a:pt x="384" y="246"/>
                </a:lnTo>
                <a:close/>
                <a:moveTo>
                  <a:pt x="192" y="150"/>
                </a:moveTo>
                <a:lnTo>
                  <a:pt x="192" y="156"/>
                </a:lnTo>
                <a:lnTo>
                  <a:pt x="193" y="156"/>
                </a:lnTo>
                <a:lnTo>
                  <a:pt x="192" y="150"/>
                </a:lnTo>
                <a:close/>
                <a:moveTo>
                  <a:pt x="270" y="276"/>
                </a:moveTo>
                <a:lnTo>
                  <a:pt x="276" y="276"/>
                </a:lnTo>
                <a:lnTo>
                  <a:pt x="270" y="276"/>
                </a:lnTo>
                <a:close/>
                <a:moveTo>
                  <a:pt x="192" y="150"/>
                </a:moveTo>
                <a:lnTo>
                  <a:pt x="192" y="156"/>
                </a:lnTo>
                <a:lnTo>
                  <a:pt x="193" y="156"/>
                </a:lnTo>
                <a:lnTo>
                  <a:pt x="192" y="150"/>
                </a:lnTo>
                <a:close/>
                <a:moveTo>
                  <a:pt x="384" y="252"/>
                </a:moveTo>
                <a:lnTo>
                  <a:pt x="384" y="258"/>
                </a:lnTo>
                <a:lnTo>
                  <a:pt x="385" y="258"/>
                </a:lnTo>
                <a:lnTo>
                  <a:pt x="384" y="252"/>
                </a:lnTo>
                <a:close/>
                <a:moveTo>
                  <a:pt x="234" y="228"/>
                </a:moveTo>
                <a:lnTo>
                  <a:pt x="240" y="228"/>
                </a:lnTo>
                <a:lnTo>
                  <a:pt x="234" y="228"/>
                </a:lnTo>
                <a:close/>
                <a:moveTo>
                  <a:pt x="84" y="126"/>
                </a:moveTo>
                <a:lnTo>
                  <a:pt x="96" y="126"/>
                </a:lnTo>
                <a:lnTo>
                  <a:pt x="84" y="126"/>
                </a:lnTo>
                <a:close/>
                <a:moveTo>
                  <a:pt x="78" y="126"/>
                </a:moveTo>
                <a:lnTo>
                  <a:pt x="78" y="132"/>
                </a:lnTo>
                <a:lnTo>
                  <a:pt x="79" y="132"/>
                </a:lnTo>
                <a:lnTo>
                  <a:pt x="78" y="126"/>
                </a:lnTo>
                <a:close/>
                <a:moveTo>
                  <a:pt x="234" y="330"/>
                </a:moveTo>
                <a:lnTo>
                  <a:pt x="234" y="336"/>
                </a:lnTo>
                <a:lnTo>
                  <a:pt x="235" y="336"/>
                </a:lnTo>
                <a:lnTo>
                  <a:pt x="234" y="330"/>
                </a:lnTo>
                <a:close/>
                <a:moveTo>
                  <a:pt x="228" y="306"/>
                </a:moveTo>
                <a:lnTo>
                  <a:pt x="234" y="306"/>
                </a:lnTo>
                <a:lnTo>
                  <a:pt x="228" y="306"/>
                </a:lnTo>
                <a:close/>
                <a:moveTo>
                  <a:pt x="228" y="330"/>
                </a:moveTo>
                <a:lnTo>
                  <a:pt x="234" y="330"/>
                </a:lnTo>
                <a:lnTo>
                  <a:pt x="228" y="330"/>
                </a:lnTo>
                <a:close/>
                <a:moveTo>
                  <a:pt x="228" y="336"/>
                </a:moveTo>
                <a:lnTo>
                  <a:pt x="234" y="336"/>
                </a:lnTo>
                <a:lnTo>
                  <a:pt x="228" y="336"/>
                </a:lnTo>
                <a:close/>
                <a:moveTo>
                  <a:pt x="234" y="342"/>
                </a:moveTo>
                <a:lnTo>
                  <a:pt x="234" y="348"/>
                </a:lnTo>
                <a:lnTo>
                  <a:pt x="235" y="348"/>
                </a:lnTo>
                <a:lnTo>
                  <a:pt x="234" y="342"/>
                </a:lnTo>
                <a:close/>
                <a:moveTo>
                  <a:pt x="180" y="144"/>
                </a:moveTo>
                <a:lnTo>
                  <a:pt x="186" y="144"/>
                </a:lnTo>
                <a:lnTo>
                  <a:pt x="180" y="144"/>
                </a:lnTo>
                <a:close/>
                <a:moveTo>
                  <a:pt x="180" y="144"/>
                </a:moveTo>
                <a:lnTo>
                  <a:pt x="186" y="144"/>
                </a:lnTo>
                <a:lnTo>
                  <a:pt x="180" y="144"/>
                </a:lnTo>
                <a:close/>
                <a:moveTo>
                  <a:pt x="180" y="144"/>
                </a:moveTo>
                <a:lnTo>
                  <a:pt x="186" y="144"/>
                </a:lnTo>
                <a:lnTo>
                  <a:pt x="180" y="144"/>
                </a:lnTo>
                <a:close/>
                <a:moveTo>
                  <a:pt x="180" y="144"/>
                </a:moveTo>
                <a:lnTo>
                  <a:pt x="186" y="144"/>
                </a:lnTo>
                <a:lnTo>
                  <a:pt x="186" y="150"/>
                </a:lnTo>
                <a:lnTo>
                  <a:pt x="180" y="150"/>
                </a:lnTo>
                <a:lnTo>
                  <a:pt x="180" y="144"/>
                </a:lnTo>
                <a:close/>
                <a:moveTo>
                  <a:pt x="180" y="144"/>
                </a:moveTo>
                <a:lnTo>
                  <a:pt x="186" y="144"/>
                </a:lnTo>
                <a:lnTo>
                  <a:pt x="180" y="144"/>
                </a:lnTo>
                <a:close/>
                <a:moveTo>
                  <a:pt x="180" y="144"/>
                </a:moveTo>
                <a:lnTo>
                  <a:pt x="186" y="144"/>
                </a:lnTo>
                <a:lnTo>
                  <a:pt x="180" y="144"/>
                </a:lnTo>
                <a:close/>
                <a:moveTo>
                  <a:pt x="180" y="144"/>
                </a:moveTo>
                <a:lnTo>
                  <a:pt x="186" y="144"/>
                </a:lnTo>
                <a:lnTo>
                  <a:pt x="180" y="144"/>
                </a:lnTo>
                <a:close/>
                <a:moveTo>
                  <a:pt x="186" y="144"/>
                </a:moveTo>
                <a:lnTo>
                  <a:pt x="186" y="150"/>
                </a:lnTo>
                <a:lnTo>
                  <a:pt x="187" y="150"/>
                </a:lnTo>
                <a:lnTo>
                  <a:pt x="186" y="144"/>
                </a:lnTo>
                <a:close/>
                <a:moveTo>
                  <a:pt x="180" y="144"/>
                </a:moveTo>
                <a:lnTo>
                  <a:pt x="186" y="144"/>
                </a:lnTo>
                <a:lnTo>
                  <a:pt x="180" y="144"/>
                </a:lnTo>
                <a:close/>
                <a:moveTo>
                  <a:pt x="300" y="294"/>
                </a:moveTo>
                <a:lnTo>
                  <a:pt x="300" y="300"/>
                </a:lnTo>
                <a:lnTo>
                  <a:pt x="294" y="300"/>
                </a:lnTo>
                <a:lnTo>
                  <a:pt x="288" y="300"/>
                </a:lnTo>
                <a:lnTo>
                  <a:pt x="294" y="300"/>
                </a:lnTo>
                <a:lnTo>
                  <a:pt x="288" y="300"/>
                </a:lnTo>
                <a:lnTo>
                  <a:pt x="282" y="300"/>
                </a:lnTo>
                <a:lnTo>
                  <a:pt x="282" y="294"/>
                </a:lnTo>
                <a:lnTo>
                  <a:pt x="282" y="288"/>
                </a:lnTo>
                <a:lnTo>
                  <a:pt x="282" y="294"/>
                </a:lnTo>
                <a:lnTo>
                  <a:pt x="282" y="288"/>
                </a:lnTo>
                <a:lnTo>
                  <a:pt x="282" y="282"/>
                </a:lnTo>
                <a:lnTo>
                  <a:pt x="282" y="288"/>
                </a:lnTo>
                <a:lnTo>
                  <a:pt x="282" y="282"/>
                </a:lnTo>
                <a:lnTo>
                  <a:pt x="282" y="276"/>
                </a:lnTo>
                <a:lnTo>
                  <a:pt x="288" y="276"/>
                </a:lnTo>
                <a:lnTo>
                  <a:pt x="282" y="276"/>
                </a:lnTo>
                <a:lnTo>
                  <a:pt x="288" y="276"/>
                </a:lnTo>
                <a:lnTo>
                  <a:pt x="288" y="270"/>
                </a:lnTo>
                <a:lnTo>
                  <a:pt x="282" y="270"/>
                </a:lnTo>
                <a:lnTo>
                  <a:pt x="288" y="270"/>
                </a:lnTo>
                <a:lnTo>
                  <a:pt x="282" y="270"/>
                </a:lnTo>
                <a:lnTo>
                  <a:pt x="288" y="270"/>
                </a:lnTo>
                <a:lnTo>
                  <a:pt x="282" y="270"/>
                </a:lnTo>
                <a:lnTo>
                  <a:pt x="288" y="270"/>
                </a:lnTo>
                <a:lnTo>
                  <a:pt x="288" y="276"/>
                </a:lnTo>
                <a:lnTo>
                  <a:pt x="294" y="276"/>
                </a:lnTo>
                <a:lnTo>
                  <a:pt x="288" y="276"/>
                </a:lnTo>
                <a:lnTo>
                  <a:pt x="294" y="276"/>
                </a:lnTo>
                <a:lnTo>
                  <a:pt x="294" y="282"/>
                </a:lnTo>
                <a:lnTo>
                  <a:pt x="294" y="288"/>
                </a:lnTo>
                <a:lnTo>
                  <a:pt x="294" y="282"/>
                </a:lnTo>
                <a:lnTo>
                  <a:pt x="294" y="288"/>
                </a:lnTo>
                <a:lnTo>
                  <a:pt x="300" y="288"/>
                </a:lnTo>
                <a:lnTo>
                  <a:pt x="300" y="294"/>
                </a:lnTo>
                <a:lnTo>
                  <a:pt x="300" y="288"/>
                </a:lnTo>
                <a:lnTo>
                  <a:pt x="300" y="294"/>
                </a:lnTo>
                <a:close/>
              </a:path>
            </a:pathLst>
          </a:custGeom>
          <a:solidFill>
            <a:srgbClr val="00A200"/>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sp>
        <p:nvSpPr>
          <p:cNvPr id="26" name="Rectangle 23"/>
          <p:cNvSpPr>
            <a:spLocks noChangeArrowheads="1"/>
          </p:cNvSpPr>
          <p:nvPr>
            <p:custDataLst>
              <p:tags r:id="rId12"/>
            </p:custDataLst>
          </p:nvPr>
        </p:nvSpPr>
        <p:spPr bwMode="gray">
          <a:xfrm>
            <a:off x="179388" y="2914988"/>
            <a:ext cx="1593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ts val="0"/>
              </a:spcBef>
              <a:buNone/>
            </a:pPr>
            <a:r>
              <a:rPr lang="en-US" sz="1200" i="1" dirty="0"/>
              <a:t>High-income OECD</a:t>
            </a:r>
          </a:p>
          <a:p>
            <a:pPr algn="r">
              <a:spcBef>
                <a:spcPts val="0"/>
              </a:spcBef>
              <a:buNone/>
            </a:pPr>
            <a:r>
              <a:rPr lang="en-US" sz="1200" b="1" dirty="0">
                <a:solidFill>
                  <a:schemeClr val="hlink"/>
                </a:solidFill>
              </a:rPr>
              <a:t>18-22 million MSMEs</a:t>
            </a:r>
          </a:p>
        </p:txBody>
      </p:sp>
      <p:sp>
        <p:nvSpPr>
          <p:cNvPr id="27" name="Rectangle 24"/>
          <p:cNvSpPr>
            <a:spLocks noChangeArrowheads="1"/>
          </p:cNvSpPr>
          <p:nvPr>
            <p:custDataLst>
              <p:tags r:id="rId13"/>
            </p:custDataLst>
          </p:nvPr>
        </p:nvSpPr>
        <p:spPr bwMode="gray">
          <a:xfrm>
            <a:off x="898525" y="3421400"/>
            <a:ext cx="874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ts val="0"/>
              </a:spcBef>
              <a:buNone/>
            </a:pPr>
            <a:r>
              <a:rPr lang="en-US" sz="2000" b="1">
                <a:solidFill>
                  <a:srgbClr val="808080"/>
                </a:solidFill>
              </a:rPr>
              <a:t>29-35%</a:t>
            </a:r>
          </a:p>
        </p:txBody>
      </p:sp>
      <p:sp>
        <p:nvSpPr>
          <p:cNvPr id="28" name="Rectangle 25"/>
          <p:cNvSpPr>
            <a:spLocks noChangeArrowheads="1"/>
          </p:cNvSpPr>
          <p:nvPr>
            <p:custDataLst>
              <p:tags r:id="rId14"/>
            </p:custDataLst>
          </p:nvPr>
        </p:nvSpPr>
        <p:spPr bwMode="gray">
          <a:xfrm>
            <a:off x="928688" y="4326275"/>
            <a:ext cx="1562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ts val="0"/>
              </a:spcBef>
              <a:buNone/>
            </a:pPr>
            <a:r>
              <a:rPr lang="en-US" sz="1200" i="1"/>
              <a:t>Latin America</a:t>
            </a:r>
          </a:p>
          <a:p>
            <a:pPr algn="r">
              <a:spcBef>
                <a:spcPts val="0"/>
              </a:spcBef>
              <a:buNone/>
            </a:pPr>
            <a:r>
              <a:rPr lang="en-US" sz="1200" b="1">
                <a:solidFill>
                  <a:schemeClr val="hlink"/>
                </a:solidFill>
              </a:rPr>
              <a:t>25-30 million MSMEs</a:t>
            </a:r>
          </a:p>
        </p:txBody>
      </p:sp>
      <p:sp>
        <p:nvSpPr>
          <p:cNvPr id="29" name="Rectangle 26"/>
          <p:cNvSpPr>
            <a:spLocks noChangeArrowheads="1"/>
          </p:cNvSpPr>
          <p:nvPr>
            <p:custDataLst>
              <p:tags r:id="rId15"/>
            </p:custDataLst>
          </p:nvPr>
        </p:nvSpPr>
        <p:spPr bwMode="gray">
          <a:xfrm>
            <a:off x="1725613" y="4818400"/>
            <a:ext cx="874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ts val="0"/>
              </a:spcBef>
              <a:buNone/>
            </a:pPr>
            <a:r>
              <a:rPr lang="en-US" sz="2000" b="1">
                <a:solidFill>
                  <a:srgbClr val="808080"/>
                </a:solidFill>
              </a:rPr>
              <a:t>47-57%</a:t>
            </a:r>
          </a:p>
        </p:txBody>
      </p:sp>
      <p:sp>
        <p:nvSpPr>
          <p:cNvPr id="30" name="Rectangle 27"/>
          <p:cNvSpPr>
            <a:spLocks noChangeArrowheads="1"/>
          </p:cNvSpPr>
          <p:nvPr>
            <p:custDataLst>
              <p:tags r:id="rId16"/>
            </p:custDataLst>
          </p:nvPr>
        </p:nvSpPr>
        <p:spPr bwMode="gray">
          <a:xfrm>
            <a:off x="4149725" y="4680288"/>
            <a:ext cx="1489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ts val="0"/>
              </a:spcBef>
              <a:buNone/>
            </a:pPr>
            <a:r>
              <a:rPr lang="en-US" sz="1200" i="1"/>
              <a:t>Sub-Saharan Africa</a:t>
            </a:r>
          </a:p>
          <a:p>
            <a:pPr>
              <a:spcBef>
                <a:spcPts val="0"/>
              </a:spcBef>
              <a:buNone/>
            </a:pPr>
            <a:r>
              <a:rPr lang="en-US" sz="1200" b="1">
                <a:solidFill>
                  <a:schemeClr val="hlink"/>
                </a:solidFill>
              </a:rPr>
              <a:t>20-24 million MSMEs</a:t>
            </a:r>
          </a:p>
        </p:txBody>
      </p:sp>
      <p:sp>
        <p:nvSpPr>
          <p:cNvPr id="31" name="Rectangle 28"/>
          <p:cNvSpPr>
            <a:spLocks noChangeArrowheads="1"/>
          </p:cNvSpPr>
          <p:nvPr>
            <p:custDataLst>
              <p:tags r:id="rId17"/>
            </p:custDataLst>
          </p:nvPr>
        </p:nvSpPr>
        <p:spPr bwMode="gray">
          <a:xfrm>
            <a:off x="4892675" y="5026363"/>
            <a:ext cx="874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ts val="0"/>
              </a:spcBef>
              <a:buNone/>
            </a:pPr>
            <a:r>
              <a:rPr lang="en-US" sz="2000" b="1">
                <a:solidFill>
                  <a:srgbClr val="808080"/>
                </a:solidFill>
              </a:rPr>
              <a:t>50-61%</a:t>
            </a:r>
          </a:p>
        </p:txBody>
      </p:sp>
      <p:sp>
        <p:nvSpPr>
          <p:cNvPr id="32" name="Rectangle 33"/>
          <p:cNvSpPr>
            <a:spLocks noChangeArrowheads="1"/>
          </p:cNvSpPr>
          <p:nvPr>
            <p:custDataLst>
              <p:tags r:id="rId18"/>
            </p:custDataLst>
          </p:nvPr>
        </p:nvSpPr>
        <p:spPr bwMode="gray">
          <a:xfrm>
            <a:off x="5813465" y="2238392"/>
            <a:ext cx="20701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ts val="0"/>
              </a:spcBef>
              <a:buNone/>
            </a:pPr>
            <a:r>
              <a:rPr lang="en-US" sz="1200" i="1" dirty="0">
                <a:solidFill>
                  <a:schemeClr val="bg1"/>
                </a:solidFill>
              </a:rPr>
              <a:t>Central Asia &amp; Eastern Europe</a:t>
            </a:r>
          </a:p>
          <a:p>
            <a:pPr>
              <a:spcBef>
                <a:spcPts val="0"/>
              </a:spcBef>
              <a:buNone/>
            </a:pPr>
            <a:r>
              <a:rPr lang="en-US" sz="1200" b="1" dirty="0">
                <a:solidFill>
                  <a:schemeClr val="bg1"/>
                </a:solidFill>
              </a:rPr>
              <a:t>9-11 million MSMEs</a:t>
            </a:r>
          </a:p>
        </p:txBody>
      </p:sp>
      <p:sp>
        <p:nvSpPr>
          <p:cNvPr id="33" name="Rectangle 34"/>
          <p:cNvSpPr>
            <a:spLocks noChangeArrowheads="1"/>
          </p:cNvSpPr>
          <p:nvPr>
            <p:custDataLst>
              <p:tags r:id="rId19"/>
            </p:custDataLst>
          </p:nvPr>
        </p:nvSpPr>
        <p:spPr bwMode="gray">
          <a:xfrm>
            <a:off x="5454650" y="2805310"/>
            <a:ext cx="874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ts val="0"/>
              </a:spcBef>
              <a:buNone/>
            </a:pPr>
            <a:r>
              <a:rPr lang="en-US" sz="2000" b="1" dirty="0">
                <a:solidFill>
                  <a:schemeClr val="bg1"/>
                </a:solidFill>
              </a:rPr>
              <a:t>46-56%</a:t>
            </a:r>
          </a:p>
        </p:txBody>
      </p:sp>
      <p:sp>
        <p:nvSpPr>
          <p:cNvPr id="34" name="Rectangle 35"/>
          <p:cNvSpPr>
            <a:spLocks noChangeArrowheads="1"/>
          </p:cNvSpPr>
          <p:nvPr>
            <p:custDataLst>
              <p:tags r:id="rId20"/>
            </p:custDataLst>
          </p:nvPr>
        </p:nvSpPr>
        <p:spPr bwMode="gray">
          <a:xfrm>
            <a:off x="3757613" y="1999000"/>
            <a:ext cx="874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ts val="0"/>
              </a:spcBef>
              <a:buNone/>
            </a:pPr>
            <a:r>
              <a:rPr lang="en-US" sz="2000" b="1">
                <a:solidFill>
                  <a:srgbClr val="808080"/>
                </a:solidFill>
              </a:rPr>
              <a:t>44-54%</a:t>
            </a:r>
          </a:p>
        </p:txBody>
      </p:sp>
      <p:sp>
        <p:nvSpPr>
          <p:cNvPr id="35" name="Rectangle 36"/>
          <p:cNvSpPr>
            <a:spLocks noChangeArrowheads="1"/>
          </p:cNvSpPr>
          <p:nvPr>
            <p:custDataLst>
              <p:tags r:id="rId21"/>
            </p:custDataLst>
          </p:nvPr>
        </p:nvSpPr>
        <p:spPr bwMode="gray">
          <a:xfrm>
            <a:off x="3616325" y="1310025"/>
            <a:ext cx="12588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ts val="0"/>
              </a:spcBef>
              <a:buNone/>
            </a:pPr>
            <a:r>
              <a:rPr lang="en-US" sz="1200" i="1"/>
              <a:t>Middle East &amp; North Africa</a:t>
            </a:r>
          </a:p>
          <a:p>
            <a:pPr>
              <a:spcBef>
                <a:spcPts val="0"/>
              </a:spcBef>
              <a:buNone/>
            </a:pPr>
            <a:r>
              <a:rPr lang="en-US" sz="1200" b="1">
                <a:solidFill>
                  <a:schemeClr val="hlink"/>
                </a:solidFill>
              </a:rPr>
              <a:t>9-11 million MSMEs</a:t>
            </a:r>
          </a:p>
        </p:txBody>
      </p:sp>
      <p:sp>
        <p:nvSpPr>
          <p:cNvPr id="36" name="Rectangle 49"/>
          <p:cNvSpPr txBox="1">
            <a:spLocks noChangeArrowheads="1"/>
          </p:cNvSpPr>
          <p:nvPr>
            <p:custDataLst>
              <p:tags r:id="rId22"/>
            </p:custDataLst>
          </p:nvPr>
        </p:nvSpPr>
        <p:spPr bwMode="gray">
          <a:xfrm>
            <a:off x="119062" y="230188"/>
            <a:ext cx="8618538" cy="577850"/>
          </a:xfrm>
          <a:prstGeom prst="rect">
            <a:avLst/>
          </a:prstGeom>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PE" sz="2000" b="1" dirty="0" smtClean="0">
                <a:solidFill>
                  <a:srgbClr val="014C6D"/>
                </a:solidFill>
                <a:latin typeface="+mj-lt"/>
                <a:ea typeface="+mj-ea"/>
                <a:cs typeface="+mj-cs"/>
              </a:rPr>
              <a:t>~45-55% de las </a:t>
            </a:r>
            <a:r>
              <a:rPr lang="es-PE" sz="2000" b="1" dirty="0" err="1" smtClean="0">
                <a:solidFill>
                  <a:srgbClr val="014C6D"/>
                </a:solidFill>
                <a:latin typeface="+mj-lt"/>
                <a:ea typeface="+mj-ea"/>
                <a:cs typeface="+mj-cs"/>
              </a:rPr>
              <a:t>MiPyME</a:t>
            </a:r>
            <a:r>
              <a:rPr lang="es-PE" sz="2000" b="1" dirty="0" smtClean="0">
                <a:solidFill>
                  <a:srgbClr val="014C6D"/>
                </a:solidFill>
                <a:latin typeface="+mj-lt"/>
                <a:ea typeface="+mj-ea"/>
                <a:cs typeface="+mj-cs"/>
              </a:rPr>
              <a:t> en el mundo no cuentan con acceso a servicios financieros o con los productos adecuados</a:t>
            </a:r>
            <a:endParaRPr lang="es-PE" sz="2000" b="1" dirty="0">
              <a:solidFill>
                <a:srgbClr val="014C6D"/>
              </a:solidFill>
              <a:latin typeface="+mj-lt"/>
              <a:ea typeface="+mj-ea"/>
              <a:cs typeface="+mj-cs"/>
            </a:endParaRPr>
          </a:p>
        </p:txBody>
      </p:sp>
      <p:sp>
        <p:nvSpPr>
          <p:cNvPr id="37" name="McK 5. Source"/>
          <p:cNvSpPr>
            <a:spLocks noChangeArrowheads="1"/>
          </p:cNvSpPr>
          <p:nvPr>
            <p:custDataLst>
              <p:tags r:id="rId23"/>
            </p:custDataLst>
          </p:nvPr>
        </p:nvSpPr>
        <p:spPr bwMode="auto">
          <a:xfrm>
            <a:off x="322740" y="5995887"/>
            <a:ext cx="686276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defTabSz="895350">
              <a:tabLst>
                <a:tab pos="612775" algn="l"/>
              </a:tabLst>
              <a:defRPr sz="2400">
                <a:solidFill>
                  <a:schemeClr val="tx1"/>
                </a:solidFill>
                <a:latin typeface="Arial" charset="0"/>
              </a:defRPr>
            </a:lvl1pPr>
            <a:lvl2pPr marL="785813" indent="-142875" defTabSz="895350">
              <a:tabLst>
                <a:tab pos="612775" algn="l"/>
              </a:tabLst>
              <a:defRPr sz="2400">
                <a:solidFill>
                  <a:schemeClr val="tx1"/>
                </a:solidFill>
                <a:latin typeface="Arial" charset="0"/>
              </a:defRPr>
            </a:lvl2pPr>
            <a:lvl3pPr marL="936625" indent="-149225" defTabSz="895350">
              <a:tabLst>
                <a:tab pos="612775" algn="l"/>
              </a:tabLst>
              <a:defRPr sz="2400">
                <a:solidFill>
                  <a:schemeClr val="tx1"/>
                </a:solidFill>
                <a:latin typeface="Arial" charset="0"/>
              </a:defRPr>
            </a:lvl3pPr>
            <a:lvl4pPr marL="1073150" indent="-134938" defTabSz="895350">
              <a:tabLst>
                <a:tab pos="612775" algn="l"/>
              </a:tabLst>
              <a:defRPr sz="2400">
                <a:solidFill>
                  <a:schemeClr val="tx1"/>
                </a:solidFill>
                <a:latin typeface="Arial" charset="0"/>
              </a:defRPr>
            </a:lvl4pPr>
            <a:lvl5pPr marL="1223963" indent="-149225" defTabSz="895350">
              <a:tabLst>
                <a:tab pos="612775" algn="l"/>
              </a:tabLst>
              <a:defRPr sz="2400">
                <a:solidFill>
                  <a:schemeClr val="tx1"/>
                </a:solidFill>
                <a:latin typeface="Arial" charset="0"/>
              </a:defRPr>
            </a:lvl5pPr>
            <a:lvl6pPr marL="1681163" indent="-149225" defTabSz="895350" fontAlgn="base">
              <a:spcBef>
                <a:spcPct val="0"/>
              </a:spcBef>
              <a:spcAft>
                <a:spcPct val="0"/>
              </a:spcAft>
              <a:tabLst>
                <a:tab pos="612775" algn="l"/>
              </a:tabLst>
              <a:defRPr sz="2400">
                <a:solidFill>
                  <a:schemeClr val="tx1"/>
                </a:solidFill>
                <a:latin typeface="Arial" charset="0"/>
              </a:defRPr>
            </a:lvl6pPr>
            <a:lvl7pPr marL="2138363" indent="-149225" defTabSz="895350" fontAlgn="base">
              <a:spcBef>
                <a:spcPct val="0"/>
              </a:spcBef>
              <a:spcAft>
                <a:spcPct val="0"/>
              </a:spcAft>
              <a:tabLst>
                <a:tab pos="612775" algn="l"/>
              </a:tabLst>
              <a:defRPr sz="2400">
                <a:solidFill>
                  <a:schemeClr val="tx1"/>
                </a:solidFill>
                <a:latin typeface="Arial" charset="0"/>
              </a:defRPr>
            </a:lvl7pPr>
            <a:lvl8pPr marL="2595563" indent="-149225" defTabSz="895350" fontAlgn="base">
              <a:spcBef>
                <a:spcPct val="0"/>
              </a:spcBef>
              <a:spcAft>
                <a:spcPct val="0"/>
              </a:spcAft>
              <a:tabLst>
                <a:tab pos="612775" algn="l"/>
              </a:tabLst>
              <a:defRPr sz="2400">
                <a:solidFill>
                  <a:schemeClr val="tx1"/>
                </a:solidFill>
                <a:latin typeface="Arial" charset="0"/>
              </a:defRPr>
            </a:lvl8pPr>
            <a:lvl9pPr marL="3052763" indent="-149225" defTabSz="895350" fontAlgn="base">
              <a:spcBef>
                <a:spcPct val="0"/>
              </a:spcBef>
              <a:spcAft>
                <a:spcPct val="0"/>
              </a:spcAft>
              <a:tabLst>
                <a:tab pos="612775" algn="l"/>
              </a:tabLst>
              <a:defRPr sz="2400">
                <a:solidFill>
                  <a:schemeClr val="tx1"/>
                </a:solidFill>
                <a:latin typeface="Arial" charset="0"/>
              </a:defRPr>
            </a:lvl9pPr>
          </a:lstStyle>
          <a:p>
            <a:pPr>
              <a:spcBef>
                <a:spcPts val="0"/>
              </a:spcBef>
              <a:buNone/>
            </a:pPr>
            <a:r>
              <a:rPr lang="en-US" sz="1000" dirty="0" smtClean="0">
                <a:solidFill>
                  <a:srgbClr val="000000"/>
                </a:solidFill>
              </a:rPr>
              <a:t>FUENTE: </a:t>
            </a:r>
            <a:r>
              <a:rPr lang="en-US" sz="1000" dirty="0">
                <a:solidFill>
                  <a:srgbClr val="000000"/>
                </a:solidFill>
              </a:rPr>
              <a:t>McKinsey-IFC MSME model 2012</a:t>
            </a:r>
          </a:p>
        </p:txBody>
      </p:sp>
      <p:sp>
        <p:nvSpPr>
          <p:cNvPr id="38" name="Rectangle 71"/>
          <p:cNvSpPr>
            <a:spLocks noChangeArrowheads="1"/>
          </p:cNvSpPr>
          <p:nvPr>
            <p:custDataLst>
              <p:tags r:id="rId24"/>
            </p:custDataLst>
          </p:nvPr>
        </p:nvSpPr>
        <p:spPr bwMode="gray">
          <a:xfrm>
            <a:off x="1420009" y="5327546"/>
            <a:ext cx="5464517" cy="49371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n-US"/>
          </a:p>
        </p:txBody>
      </p:sp>
      <p:sp>
        <p:nvSpPr>
          <p:cNvPr id="39" name="Rectangle 72"/>
          <p:cNvSpPr>
            <a:spLocks noChangeArrowheads="1"/>
          </p:cNvSpPr>
          <p:nvPr>
            <p:custDataLst>
              <p:tags r:id="rId25"/>
            </p:custDataLst>
          </p:nvPr>
        </p:nvSpPr>
        <p:spPr bwMode="gray">
          <a:xfrm>
            <a:off x="1552421" y="5403390"/>
            <a:ext cx="51546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ts val="0"/>
              </a:spcBef>
              <a:buNone/>
            </a:pPr>
            <a:r>
              <a:rPr lang="es-PE" sz="1200" b="1" dirty="0" smtClean="0"/>
              <a:t>Total # of no servidas o </a:t>
            </a:r>
            <a:r>
              <a:rPr lang="es-PE" sz="1200" b="1" dirty="0" err="1" smtClean="0"/>
              <a:t>MiPyMEs</a:t>
            </a:r>
            <a:r>
              <a:rPr lang="es-PE" sz="1200" b="1" dirty="0" smtClean="0"/>
              <a:t> inadecuadamente servidas excluyendo</a:t>
            </a:r>
            <a:br>
              <a:rPr lang="es-PE" sz="1200" b="1" dirty="0" smtClean="0"/>
            </a:br>
            <a:r>
              <a:rPr lang="es-PE" sz="1200" b="1" dirty="0" smtClean="0"/>
              <a:t>a </a:t>
            </a:r>
            <a:r>
              <a:rPr lang="es-PE" sz="1200" b="1" dirty="0" err="1" smtClean="0"/>
              <a:t>paises</a:t>
            </a:r>
            <a:r>
              <a:rPr lang="es-PE" sz="1200" b="1" dirty="0" smtClean="0"/>
              <a:t> de altos ingresos (OECD):</a:t>
            </a:r>
            <a:r>
              <a:rPr lang="es-PE" sz="1200" dirty="0" smtClean="0"/>
              <a:t> 180-220 Mn</a:t>
            </a:r>
            <a:endParaRPr lang="es-PE" sz="1200" dirty="0"/>
          </a:p>
        </p:txBody>
      </p:sp>
      <p:sp>
        <p:nvSpPr>
          <p:cNvPr id="40" name="Rectangle 73"/>
          <p:cNvSpPr>
            <a:spLocks noChangeArrowheads="1"/>
          </p:cNvSpPr>
          <p:nvPr>
            <p:custDataLst>
              <p:tags r:id="rId26"/>
            </p:custDataLst>
          </p:nvPr>
        </p:nvSpPr>
        <p:spPr bwMode="gray">
          <a:xfrm>
            <a:off x="5987575" y="5539342"/>
            <a:ext cx="78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ts val="0"/>
              </a:spcBef>
              <a:buNone/>
            </a:pPr>
            <a:r>
              <a:rPr lang="en-US" sz="1800" b="1" dirty="0">
                <a:solidFill>
                  <a:schemeClr val="hlink"/>
                </a:solidFill>
              </a:rPr>
              <a:t>45-55%</a:t>
            </a:r>
          </a:p>
        </p:txBody>
      </p:sp>
      <p:grpSp>
        <p:nvGrpSpPr>
          <p:cNvPr id="2" name="Group 78"/>
          <p:cNvGrpSpPr>
            <a:grpSpLocks/>
          </p:cNvGrpSpPr>
          <p:nvPr>
            <p:custDataLst>
              <p:tags r:id="rId27"/>
            </p:custDataLst>
          </p:nvPr>
        </p:nvGrpSpPr>
        <p:grpSpPr bwMode="auto">
          <a:xfrm>
            <a:off x="7088188" y="3451563"/>
            <a:ext cx="1693863" cy="765175"/>
            <a:chOff x="4417" y="2305"/>
            <a:chExt cx="1067" cy="482"/>
          </a:xfrm>
        </p:grpSpPr>
        <p:sp>
          <p:nvSpPr>
            <p:cNvPr id="42" name="Rectangle 79"/>
            <p:cNvSpPr>
              <a:spLocks noChangeArrowheads="1"/>
            </p:cNvSpPr>
            <p:nvPr>
              <p:custDataLst>
                <p:tags r:id="rId41"/>
              </p:custDataLst>
            </p:nvPr>
          </p:nvSpPr>
          <p:spPr bwMode="gray">
            <a:xfrm>
              <a:off x="4417" y="2305"/>
              <a:ext cx="10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ts val="0"/>
                </a:spcBef>
                <a:buNone/>
              </a:pPr>
              <a:r>
                <a:rPr lang="en-US" sz="1200" i="1"/>
                <a:t>East Asia</a:t>
              </a:r>
            </a:p>
            <a:p>
              <a:pPr>
                <a:spcBef>
                  <a:spcPts val="0"/>
                </a:spcBef>
                <a:buNone/>
              </a:pPr>
              <a:r>
                <a:rPr lang="en-US" sz="1200" b="1">
                  <a:solidFill>
                    <a:schemeClr val="hlink"/>
                  </a:solidFill>
                </a:rPr>
                <a:t>84-103 million MSMEs</a:t>
              </a:r>
              <a:endParaRPr lang="en-US" sz="1200" b="1" i="1">
                <a:solidFill>
                  <a:schemeClr val="hlink"/>
                </a:solidFill>
              </a:endParaRPr>
            </a:p>
          </p:txBody>
        </p:sp>
        <p:sp>
          <p:nvSpPr>
            <p:cNvPr id="43" name="Rectangle 80"/>
            <p:cNvSpPr>
              <a:spLocks noChangeArrowheads="1"/>
            </p:cNvSpPr>
            <p:nvPr>
              <p:custDataLst>
                <p:tags r:id="rId42"/>
              </p:custDataLst>
            </p:nvPr>
          </p:nvSpPr>
          <p:spPr bwMode="gray">
            <a:xfrm>
              <a:off x="4809" y="2595"/>
              <a:ext cx="5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ts val="0"/>
                </a:spcBef>
                <a:buNone/>
              </a:pPr>
              <a:r>
                <a:rPr lang="en-US" sz="2000" b="1">
                  <a:solidFill>
                    <a:srgbClr val="808080"/>
                  </a:solidFill>
                </a:rPr>
                <a:t>45-55%</a:t>
              </a:r>
            </a:p>
          </p:txBody>
        </p:sp>
      </p:grpSp>
      <p:grpSp>
        <p:nvGrpSpPr>
          <p:cNvPr id="3" name="Group 88"/>
          <p:cNvGrpSpPr>
            <a:grpSpLocks/>
          </p:cNvGrpSpPr>
          <p:nvPr>
            <p:custDataLst>
              <p:tags r:id="rId28"/>
            </p:custDataLst>
          </p:nvPr>
        </p:nvGrpSpPr>
        <p:grpSpPr bwMode="auto">
          <a:xfrm>
            <a:off x="5516562" y="3892888"/>
            <a:ext cx="1144588" cy="1038225"/>
            <a:chOff x="3425" y="2548"/>
            <a:chExt cx="721" cy="654"/>
          </a:xfrm>
        </p:grpSpPr>
        <p:sp>
          <p:nvSpPr>
            <p:cNvPr id="45" name="Rectangle 89"/>
            <p:cNvSpPr>
              <a:spLocks noChangeArrowheads="1"/>
            </p:cNvSpPr>
            <p:nvPr>
              <p:custDataLst>
                <p:tags r:id="rId39"/>
              </p:custDataLst>
            </p:nvPr>
          </p:nvSpPr>
          <p:spPr bwMode="gray">
            <a:xfrm>
              <a:off x="3425" y="2548"/>
              <a:ext cx="721"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ts val="0"/>
                </a:spcBef>
                <a:buNone/>
              </a:pPr>
              <a:r>
                <a:rPr lang="en-US" sz="1200" i="1"/>
                <a:t>South Asia</a:t>
              </a:r>
            </a:p>
            <a:p>
              <a:pPr>
                <a:spcBef>
                  <a:spcPts val="0"/>
                </a:spcBef>
                <a:buNone/>
              </a:pPr>
              <a:r>
                <a:rPr lang="en-US" sz="1200" b="1">
                  <a:solidFill>
                    <a:schemeClr val="hlink"/>
                  </a:solidFill>
                </a:rPr>
                <a:t>33-41 million </a:t>
              </a:r>
              <a:br>
                <a:rPr lang="en-US" sz="1200" b="1">
                  <a:solidFill>
                    <a:schemeClr val="hlink"/>
                  </a:solidFill>
                </a:rPr>
              </a:br>
              <a:r>
                <a:rPr lang="en-US" sz="1200" b="1">
                  <a:solidFill>
                    <a:schemeClr val="hlink"/>
                  </a:solidFill>
                </a:rPr>
                <a:t>MSMEs</a:t>
              </a:r>
            </a:p>
          </p:txBody>
        </p:sp>
        <p:sp>
          <p:nvSpPr>
            <p:cNvPr id="46" name="Rectangle 90"/>
            <p:cNvSpPr>
              <a:spLocks noChangeArrowheads="1"/>
            </p:cNvSpPr>
            <p:nvPr>
              <p:custDataLst>
                <p:tags r:id="rId40"/>
              </p:custDataLst>
            </p:nvPr>
          </p:nvSpPr>
          <p:spPr bwMode="gray">
            <a:xfrm>
              <a:off x="3595" y="3010"/>
              <a:ext cx="5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ts val="0"/>
                </a:spcBef>
                <a:buNone/>
              </a:pPr>
              <a:r>
                <a:rPr lang="en-US" sz="2000" b="1">
                  <a:solidFill>
                    <a:srgbClr val="808080"/>
                  </a:solidFill>
                </a:rPr>
                <a:t>43-52%</a:t>
              </a:r>
            </a:p>
          </p:txBody>
        </p:sp>
      </p:grpSp>
      <p:grpSp>
        <p:nvGrpSpPr>
          <p:cNvPr id="4" name="Group 95"/>
          <p:cNvGrpSpPr>
            <a:grpSpLocks/>
          </p:cNvGrpSpPr>
          <p:nvPr>
            <p:custDataLst>
              <p:tags r:id="rId29"/>
            </p:custDataLst>
          </p:nvPr>
        </p:nvGrpSpPr>
        <p:grpSpPr bwMode="auto">
          <a:xfrm>
            <a:off x="8069263" y="1190963"/>
            <a:ext cx="549275" cy="842962"/>
            <a:chOff x="5158" y="553"/>
            <a:chExt cx="346" cy="531"/>
          </a:xfrm>
        </p:grpSpPr>
        <p:sp>
          <p:nvSpPr>
            <p:cNvPr id="48" name="Legend1"/>
            <p:cNvSpPr>
              <a:spLocks noChangeArrowheads="1"/>
            </p:cNvSpPr>
            <p:nvPr>
              <p:custDataLst>
                <p:tags r:id="rId31"/>
              </p:custDataLst>
            </p:nvPr>
          </p:nvSpPr>
          <p:spPr bwMode="gray">
            <a:xfrm>
              <a:off x="5301" y="555"/>
              <a:ext cx="13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n-US" sz="1000"/>
                <a:t>&lt;40</a:t>
              </a:r>
            </a:p>
          </p:txBody>
        </p:sp>
        <p:sp>
          <p:nvSpPr>
            <p:cNvPr id="49" name="LegendRectangle1"/>
            <p:cNvSpPr>
              <a:spLocks noChangeArrowheads="1"/>
            </p:cNvSpPr>
            <p:nvPr>
              <p:custDataLst>
                <p:tags r:id="rId32"/>
              </p:custDataLst>
            </p:nvPr>
          </p:nvSpPr>
          <p:spPr bwMode="gray">
            <a:xfrm>
              <a:off x="5158" y="553"/>
              <a:ext cx="104" cy="101"/>
            </a:xfrm>
            <a:prstGeom prst="rect">
              <a:avLst/>
            </a:prstGeom>
            <a:solidFill>
              <a:srgbClr val="006407"/>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grpSp>
          <p:nvGrpSpPr>
            <p:cNvPr id="5" name="Group 98"/>
            <p:cNvGrpSpPr>
              <a:grpSpLocks/>
            </p:cNvGrpSpPr>
            <p:nvPr/>
          </p:nvGrpSpPr>
          <p:grpSpPr bwMode="auto">
            <a:xfrm>
              <a:off x="5158" y="696"/>
              <a:ext cx="346" cy="388"/>
              <a:chOff x="5158" y="696"/>
              <a:chExt cx="346" cy="388"/>
            </a:xfrm>
          </p:grpSpPr>
          <p:sp>
            <p:nvSpPr>
              <p:cNvPr id="51" name="Legend2"/>
              <p:cNvSpPr>
                <a:spLocks noChangeArrowheads="1"/>
              </p:cNvSpPr>
              <p:nvPr>
                <p:custDataLst>
                  <p:tags r:id="rId33"/>
                </p:custDataLst>
              </p:nvPr>
            </p:nvSpPr>
            <p:spPr bwMode="gray">
              <a:xfrm>
                <a:off x="5301" y="698"/>
                <a:ext cx="20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n-US" sz="1000"/>
                  <a:t>40-49</a:t>
                </a:r>
              </a:p>
            </p:txBody>
          </p:sp>
          <p:sp>
            <p:nvSpPr>
              <p:cNvPr id="52" name="LegendRectangle2"/>
              <p:cNvSpPr>
                <a:spLocks noChangeArrowheads="1"/>
              </p:cNvSpPr>
              <p:nvPr>
                <p:custDataLst>
                  <p:tags r:id="rId34"/>
                </p:custDataLst>
              </p:nvPr>
            </p:nvSpPr>
            <p:spPr bwMode="gray">
              <a:xfrm>
                <a:off x="5158" y="696"/>
                <a:ext cx="104" cy="101"/>
              </a:xfrm>
              <a:prstGeom prst="rect">
                <a:avLst/>
              </a:prstGeom>
              <a:solidFill>
                <a:srgbClr val="00A20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sp>
            <p:nvSpPr>
              <p:cNvPr id="53" name="Legend3"/>
              <p:cNvSpPr>
                <a:spLocks noChangeArrowheads="1"/>
              </p:cNvSpPr>
              <p:nvPr>
                <p:custDataLst>
                  <p:tags r:id="rId35"/>
                </p:custDataLst>
              </p:nvPr>
            </p:nvSpPr>
            <p:spPr bwMode="gray">
              <a:xfrm>
                <a:off x="5301" y="841"/>
                <a:ext cx="20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n-US" sz="1000"/>
                  <a:t>50-59</a:t>
                </a:r>
              </a:p>
            </p:txBody>
          </p:sp>
          <p:sp>
            <p:nvSpPr>
              <p:cNvPr id="54" name="LegendRectangle3"/>
              <p:cNvSpPr>
                <a:spLocks noChangeArrowheads="1"/>
              </p:cNvSpPr>
              <p:nvPr>
                <p:custDataLst>
                  <p:tags r:id="rId36"/>
                </p:custDataLst>
              </p:nvPr>
            </p:nvSpPr>
            <p:spPr bwMode="gray">
              <a:xfrm>
                <a:off x="5158" y="839"/>
                <a:ext cx="104" cy="101"/>
              </a:xfrm>
              <a:prstGeom prst="rect">
                <a:avLst/>
              </a:prstGeom>
              <a:solidFill>
                <a:srgbClr val="6BBE2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sp>
            <p:nvSpPr>
              <p:cNvPr id="55" name="Legend3"/>
              <p:cNvSpPr>
                <a:spLocks noChangeArrowheads="1"/>
              </p:cNvSpPr>
              <p:nvPr>
                <p:custDataLst>
                  <p:tags r:id="rId37"/>
                </p:custDataLst>
              </p:nvPr>
            </p:nvSpPr>
            <p:spPr bwMode="gray">
              <a:xfrm>
                <a:off x="5301" y="985"/>
                <a:ext cx="13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n-US" sz="1000"/>
                  <a:t>&gt;60</a:t>
                </a:r>
              </a:p>
            </p:txBody>
          </p:sp>
          <p:sp>
            <p:nvSpPr>
              <p:cNvPr id="56" name="LegendRectangle3"/>
              <p:cNvSpPr>
                <a:spLocks noChangeArrowheads="1"/>
              </p:cNvSpPr>
              <p:nvPr>
                <p:custDataLst>
                  <p:tags r:id="rId38"/>
                </p:custDataLst>
              </p:nvPr>
            </p:nvSpPr>
            <p:spPr bwMode="gray">
              <a:xfrm>
                <a:off x="5158" y="983"/>
                <a:ext cx="104" cy="101"/>
              </a:xfrm>
              <a:prstGeom prst="rect">
                <a:avLst/>
              </a:prstGeom>
              <a:solidFill>
                <a:srgbClr val="AAD44C"/>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None/>
                </a:pPr>
                <a:endParaRPr lang="en-US"/>
              </a:p>
            </p:txBody>
          </p:sp>
        </p:grpSp>
      </p:grpSp>
      <p:sp>
        <p:nvSpPr>
          <p:cNvPr id="57" name="Line 106"/>
          <p:cNvSpPr>
            <a:spLocks noChangeShapeType="1"/>
          </p:cNvSpPr>
          <p:nvPr/>
        </p:nvSpPr>
        <p:spPr bwMode="auto">
          <a:xfrm flipV="1">
            <a:off x="2528888" y="3829388"/>
            <a:ext cx="430213" cy="50958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buNone/>
            </a:pPr>
            <a:endParaRPr lang="en-US"/>
          </a:p>
        </p:txBody>
      </p:sp>
      <p:sp>
        <p:nvSpPr>
          <p:cNvPr id="58" name="Line 111"/>
          <p:cNvSpPr>
            <a:spLocks noChangeShapeType="1"/>
          </p:cNvSpPr>
          <p:nvPr/>
        </p:nvSpPr>
        <p:spPr bwMode="auto">
          <a:xfrm>
            <a:off x="4319588" y="2353013"/>
            <a:ext cx="620713" cy="111918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buNone/>
            </a:pPr>
            <a:endParaRPr lang="en-US"/>
          </a:p>
        </p:txBody>
      </p:sp>
      <p:sp>
        <p:nvSpPr>
          <p:cNvPr id="59" name="Line 112"/>
          <p:cNvSpPr>
            <a:spLocks noChangeShapeType="1"/>
          </p:cNvSpPr>
          <p:nvPr>
            <p:custDataLst>
              <p:tags r:id="rId30"/>
            </p:custDataLst>
          </p:nvPr>
        </p:nvSpPr>
        <p:spPr bwMode="auto">
          <a:xfrm flipV="1">
            <a:off x="5780088" y="3435688"/>
            <a:ext cx="98425" cy="4381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buNone/>
            </a:pPr>
            <a:endParaRPr lang="en-US"/>
          </a:p>
        </p:txBody>
      </p:sp>
      <p:sp>
        <p:nvSpPr>
          <p:cNvPr id="47" name="Slide Number Placeholder 5"/>
          <p:cNvSpPr>
            <a:spLocks noGrp="1"/>
          </p:cNvSpPr>
          <p:nvPr>
            <p:ph type="sldNum" sz="quarter" idx="12"/>
          </p:nvPr>
        </p:nvSpPr>
        <p:spPr>
          <a:xfrm>
            <a:off x="3632200" y="6435725"/>
            <a:ext cx="1884363" cy="279400"/>
          </a:xfrm>
          <a:noFill/>
        </p:spPr>
        <p:txBody>
          <a:bodyPr/>
          <a:lstStyle/>
          <a:p>
            <a:fld id="{AE8E1CD7-1FF5-4383-9650-73E00876F938}" type="slidenum">
              <a:rPr lang="en-US" smtClean="0"/>
              <a:pPr/>
              <a:t>4</a:t>
            </a:fld>
            <a:endParaRPr lang="en-US" dirty="0" smtClean="0"/>
          </a:p>
        </p:txBody>
      </p:sp>
      <p:sp>
        <p:nvSpPr>
          <p:cNvPr id="50" name="Folded Corner 49"/>
          <p:cNvSpPr/>
          <p:nvPr/>
        </p:nvSpPr>
        <p:spPr>
          <a:xfrm rot="20781032">
            <a:off x="6177048" y="4931793"/>
            <a:ext cx="2815952" cy="1616782"/>
          </a:xfrm>
          <a:prstGeom prst="foldedCorner">
            <a:avLst>
              <a:gd name="adj" fmla="val 2053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s-PE" sz="1600" b="1" dirty="0" smtClean="0">
              <a:solidFill>
                <a:schemeClr val="tx1"/>
              </a:solidFill>
              <a:latin typeface="Bradley Hand ITC" pitchFamily="66" charset="0"/>
            </a:endParaRPr>
          </a:p>
          <a:p>
            <a:pPr>
              <a:buNone/>
            </a:pPr>
            <a:r>
              <a:rPr lang="es-PE" sz="1600" b="1" dirty="0" smtClean="0">
                <a:solidFill>
                  <a:schemeClr val="tx1"/>
                </a:solidFill>
                <a:latin typeface="Bradley Hand ITC" pitchFamily="66" charset="0"/>
              </a:rPr>
              <a:t>Latinoamérica:</a:t>
            </a:r>
            <a:endParaRPr lang="es-PE" sz="1600" dirty="0" smtClean="0">
              <a:solidFill>
                <a:schemeClr val="tx1"/>
              </a:solidFill>
              <a:latin typeface="Bradley Hand ITC" pitchFamily="66" charset="0"/>
            </a:endParaRPr>
          </a:p>
          <a:p>
            <a:pPr>
              <a:spcBef>
                <a:spcPts val="0"/>
              </a:spcBef>
            </a:pPr>
            <a:r>
              <a:rPr lang="es-PE" sz="1600" b="1" dirty="0" smtClean="0">
                <a:solidFill>
                  <a:schemeClr val="tx1"/>
                </a:solidFill>
                <a:latin typeface="Bradley Hand ITC" pitchFamily="66" charset="0"/>
              </a:rPr>
              <a:t>Población: 582.5 millones (2011)</a:t>
            </a:r>
          </a:p>
          <a:p>
            <a:pPr marL="288925" lvl="1" indent="-115888">
              <a:spcBef>
                <a:spcPts val="0"/>
              </a:spcBef>
              <a:buNone/>
            </a:pPr>
            <a:r>
              <a:rPr lang="es-PE" sz="1600" b="1" dirty="0" smtClean="0">
                <a:solidFill>
                  <a:schemeClr val="tx1"/>
                </a:solidFill>
                <a:latin typeface="Bradley Hand ITC" pitchFamily="66" charset="0"/>
              </a:rPr>
              <a:t>- 168 millones de personas viviendo con menos de US$2 por día (28.8%)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ded Corner 13"/>
          <p:cNvSpPr/>
          <p:nvPr/>
        </p:nvSpPr>
        <p:spPr bwMode="auto">
          <a:xfrm rot="20530081">
            <a:off x="150297" y="2364356"/>
            <a:ext cx="1801334" cy="1264193"/>
          </a:xfrm>
          <a:prstGeom prst="foldedCorner">
            <a:avLst>
              <a:gd name="adj" fmla="val 23062"/>
            </a:avLst>
          </a:prstGeom>
          <a:solidFill>
            <a:srgbClr val="FFFF66"/>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buNone/>
            </a:pPr>
            <a:r>
              <a:rPr lang="es-PE" sz="1600" smtClean="0">
                <a:latin typeface="Bradley Hand ITC" pitchFamily="66" charset="0"/>
              </a:rPr>
              <a:t>Gran  numero de pesonas ahorrando informalmente. Solo el 10% usando bancos</a:t>
            </a:r>
            <a:endParaRPr kumimoji="0" lang="es-PE" sz="1600" b="0" i="0" u="none" strike="noStrike" cap="none" normalizeH="0" baseline="0" smtClean="0">
              <a:ln>
                <a:noFill/>
              </a:ln>
              <a:solidFill>
                <a:schemeClr val="tx1"/>
              </a:solidFill>
              <a:effectLst/>
              <a:latin typeface="Bradley Hand ITC" pitchFamily="66" charset="0"/>
            </a:endParaRPr>
          </a:p>
        </p:txBody>
      </p:sp>
      <p:sp>
        <p:nvSpPr>
          <p:cNvPr id="2" name="Titre 1"/>
          <p:cNvSpPr>
            <a:spLocks noGrp="1"/>
          </p:cNvSpPr>
          <p:nvPr>
            <p:ph type="title"/>
          </p:nvPr>
        </p:nvSpPr>
        <p:spPr>
          <a:xfrm>
            <a:off x="668867" y="431271"/>
            <a:ext cx="7772400" cy="563562"/>
          </a:xfrm>
        </p:spPr>
        <p:txBody>
          <a:bodyPr/>
          <a:lstStyle/>
          <a:p>
            <a:r>
              <a:rPr lang="es-PE" dirty="0" smtClean="0"/>
              <a:t>Cómo los resultados en Colombia informan acerca de la selección de productos</a:t>
            </a:r>
            <a:endParaRPr lang="es-PE" dirty="0"/>
          </a:p>
        </p:txBody>
      </p:sp>
      <p:sp>
        <p:nvSpPr>
          <p:cNvPr id="4" name="Espace réservé du numéro de diapositive 3"/>
          <p:cNvSpPr>
            <a:spLocks noGrp="1"/>
          </p:cNvSpPr>
          <p:nvPr>
            <p:ph type="sldNum" sz="quarter" idx="12"/>
          </p:nvPr>
        </p:nvSpPr>
        <p:spPr/>
        <p:txBody>
          <a:bodyPr/>
          <a:lstStyle/>
          <a:p>
            <a:pPr>
              <a:defRPr/>
            </a:pPr>
            <a:fld id="{A18B7DE2-89C6-417C-9AE6-8952EDF170AE}" type="slidenum">
              <a:rPr lang="en-US" smtClean="0"/>
              <a:pPr>
                <a:defRPr/>
              </a:pPr>
              <a:t>40</a:t>
            </a:fld>
            <a:endParaRPr lang="en-US"/>
          </a:p>
        </p:txBody>
      </p:sp>
      <p:sp>
        <p:nvSpPr>
          <p:cNvPr id="17" name="Rectangle 16"/>
          <p:cNvSpPr/>
          <p:nvPr/>
        </p:nvSpPr>
        <p:spPr>
          <a:xfrm>
            <a:off x="4773876" y="1298563"/>
            <a:ext cx="41148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s-ES" sz="1400" b="1" dirty="0" smtClean="0">
                <a:solidFill>
                  <a:schemeClr val="tx1"/>
                </a:solidFill>
              </a:rPr>
              <a:t>Cómo  ahorra Usted para el futuro?</a:t>
            </a:r>
          </a:p>
        </p:txBody>
      </p:sp>
      <p:sp>
        <p:nvSpPr>
          <p:cNvPr id="18" name="TextBox 17"/>
          <p:cNvSpPr txBox="1"/>
          <p:nvPr/>
        </p:nvSpPr>
        <p:spPr>
          <a:xfrm>
            <a:off x="0" y="5980553"/>
            <a:ext cx="2950037" cy="253916"/>
          </a:xfrm>
          <a:prstGeom prst="rect">
            <a:avLst/>
          </a:prstGeom>
          <a:noFill/>
        </p:spPr>
        <p:txBody>
          <a:bodyPr wrap="square" rtlCol="0">
            <a:spAutoFit/>
          </a:bodyPr>
          <a:lstStyle/>
          <a:p>
            <a:pPr>
              <a:buNone/>
            </a:pPr>
            <a:r>
              <a:rPr lang="es-ES" sz="1050" dirty="0" smtClean="0"/>
              <a:t>Fuente: IFC</a:t>
            </a:r>
            <a:endParaRPr lang="en-US" sz="1050" dirty="0"/>
          </a:p>
        </p:txBody>
      </p:sp>
      <p:graphicFrame>
        <p:nvGraphicFramePr>
          <p:cNvPr id="19" name="Gráfico 1"/>
          <p:cNvGraphicFramePr>
            <a:graphicFrameLocks noGrp="1"/>
          </p:cNvGraphicFramePr>
          <p:nvPr/>
        </p:nvGraphicFramePr>
        <p:xfrm>
          <a:off x="1331640" y="1686295"/>
          <a:ext cx="7812360" cy="261257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stretch>
            <a:fillRect/>
          </a:stretch>
        </p:blipFill>
        <p:spPr>
          <a:xfrm>
            <a:off x="2" y="4127499"/>
            <a:ext cx="9144000" cy="2159000"/>
          </a:xfrm>
          <a:prstGeom prst="rect">
            <a:avLst/>
          </a:prstGeom>
        </p:spPr>
      </p:pic>
      <p:sp>
        <p:nvSpPr>
          <p:cNvPr id="7" name="TextBox 6"/>
          <p:cNvSpPr txBox="1"/>
          <p:nvPr/>
        </p:nvSpPr>
        <p:spPr>
          <a:xfrm>
            <a:off x="0" y="5994664"/>
            <a:ext cx="2950037" cy="253916"/>
          </a:xfrm>
          <a:prstGeom prst="rect">
            <a:avLst/>
          </a:prstGeom>
          <a:noFill/>
        </p:spPr>
        <p:txBody>
          <a:bodyPr wrap="square" rtlCol="0">
            <a:spAutoFit/>
          </a:bodyPr>
          <a:lstStyle/>
          <a:p>
            <a:pPr>
              <a:buNone/>
            </a:pPr>
            <a:r>
              <a:rPr lang="es-ES" sz="1050" dirty="0" smtClean="0"/>
              <a:t>Fuente: IFC</a:t>
            </a:r>
            <a:endParaRPr lang="en-US" sz="1050" dirty="0"/>
          </a:p>
        </p:txBody>
      </p:sp>
      <p:sp>
        <p:nvSpPr>
          <p:cNvPr id="21" name="Rectangle 20"/>
          <p:cNvSpPr/>
          <p:nvPr/>
        </p:nvSpPr>
        <p:spPr>
          <a:xfrm>
            <a:off x="189998" y="3900322"/>
            <a:ext cx="2233240" cy="307777"/>
          </a:xfrm>
          <a:prstGeom prst="rect">
            <a:avLst/>
          </a:prstGeom>
        </p:spPr>
        <p:txBody>
          <a:bodyPr wrap="none">
            <a:spAutoFit/>
          </a:bodyPr>
          <a:lstStyle/>
          <a:p>
            <a:pPr>
              <a:buNone/>
            </a:pPr>
            <a:r>
              <a:rPr lang="en-GB" sz="1400" b="1" dirty="0" err="1" smtClean="0"/>
              <a:t>Razones</a:t>
            </a:r>
            <a:r>
              <a:rPr lang="en-GB" sz="1400" b="1" dirty="0" smtClean="0"/>
              <a:t> </a:t>
            </a:r>
            <a:r>
              <a:rPr lang="en-GB" sz="1400" b="1" dirty="0" err="1" smtClean="0"/>
              <a:t>para</a:t>
            </a:r>
            <a:r>
              <a:rPr lang="en-GB" sz="1400" b="1" dirty="0" smtClean="0"/>
              <a:t> no </a:t>
            </a:r>
            <a:r>
              <a:rPr lang="en-GB" sz="1400" b="1" dirty="0" err="1" smtClean="0"/>
              <a:t>ahorrar</a:t>
            </a:r>
            <a:endParaRPr lang="en-US" sz="1400" b="1" dirty="0"/>
          </a:p>
        </p:txBody>
      </p:sp>
      <p:sp>
        <p:nvSpPr>
          <p:cNvPr id="15" name="Folded Corner 14"/>
          <p:cNvSpPr/>
          <p:nvPr/>
        </p:nvSpPr>
        <p:spPr bwMode="auto">
          <a:xfrm rot="406212">
            <a:off x="7503416" y="4395513"/>
            <a:ext cx="1615628" cy="1777700"/>
          </a:xfrm>
          <a:prstGeom prst="foldedCorner">
            <a:avLst>
              <a:gd name="adj" fmla="val 23062"/>
            </a:avLst>
          </a:prstGeom>
          <a:solidFill>
            <a:srgbClr val="FFFF66"/>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buNone/>
            </a:pPr>
            <a:r>
              <a:rPr lang="es-PE" sz="1600" smtClean="0">
                <a:latin typeface="Bradley Hand ITC" pitchFamily="66" charset="0"/>
              </a:rPr>
              <a:t>Hay  una necesidad insatisfecha para contar con mejores instrumentos de ahorro</a:t>
            </a:r>
            <a:endParaRPr kumimoji="0" lang="es-PE" sz="1600" b="0" i="0" u="none" strike="noStrike" cap="none" normalizeH="0" baseline="0" smtClean="0">
              <a:ln>
                <a:noFill/>
              </a:ln>
              <a:solidFill>
                <a:schemeClr val="tx1"/>
              </a:solidFill>
              <a:effectLst/>
              <a:latin typeface="Bradley Hand ITC" pitchFamily="66" charset="0"/>
            </a:endParaRPr>
          </a:p>
        </p:txBody>
      </p:sp>
    </p:spTree>
    <p:extLst>
      <p:ext uri="{BB962C8B-B14F-4D97-AF65-F5344CB8AC3E}">
        <p14:creationId xmlns:p14="http://schemas.microsoft.com/office/powerpoint/2010/main" val="248068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18B7DE2-89C6-417C-9AE6-8952EDF170AE}" type="slidenum">
              <a:rPr lang="en-US" smtClean="0"/>
              <a:pPr>
                <a:defRPr/>
              </a:pPr>
              <a:t>41</a:t>
            </a:fld>
            <a:endParaRPr lang="en-US"/>
          </a:p>
        </p:txBody>
      </p:sp>
      <p:pic>
        <p:nvPicPr>
          <p:cNvPr id="12" name="Picture 3"/>
          <p:cNvPicPr>
            <a:picLocks noChangeAspect="1" noChangeArrowheads="1"/>
          </p:cNvPicPr>
          <p:nvPr/>
        </p:nvPicPr>
        <p:blipFill>
          <a:blip r:embed="rId3" cstate="print"/>
          <a:srcRect/>
          <a:stretch>
            <a:fillRect/>
          </a:stretch>
        </p:blipFill>
        <p:spPr bwMode="auto">
          <a:xfrm>
            <a:off x="3733018" y="1385338"/>
            <a:ext cx="5648325" cy="3038475"/>
          </a:xfrm>
          <a:prstGeom prst="rect">
            <a:avLst/>
          </a:prstGeom>
          <a:noFill/>
          <a:ln w="9525">
            <a:noFill/>
            <a:miter lim="800000"/>
            <a:headEnd/>
            <a:tailEnd/>
          </a:ln>
          <a:effectLst/>
        </p:spPr>
      </p:pic>
      <p:sp>
        <p:nvSpPr>
          <p:cNvPr id="13" name="TextBox 12"/>
          <p:cNvSpPr txBox="1"/>
          <p:nvPr/>
        </p:nvSpPr>
        <p:spPr>
          <a:xfrm>
            <a:off x="4655128" y="1261854"/>
            <a:ext cx="4275117" cy="307777"/>
          </a:xfrm>
          <a:prstGeom prst="rect">
            <a:avLst/>
          </a:prstGeom>
          <a:noFill/>
        </p:spPr>
        <p:txBody>
          <a:bodyPr wrap="square" rtlCol="0">
            <a:spAutoFit/>
          </a:bodyPr>
          <a:lstStyle/>
          <a:p>
            <a:pPr algn="ctr">
              <a:buNone/>
            </a:pPr>
            <a:r>
              <a:rPr lang="es-ES" sz="1400" b="1" dirty="0" smtClean="0"/>
              <a:t>Cuanto ahorra?</a:t>
            </a:r>
            <a:endParaRPr lang="en-US" sz="1400" b="1" dirty="0"/>
          </a:p>
        </p:txBody>
      </p:sp>
      <p:sp>
        <p:nvSpPr>
          <p:cNvPr id="16" name="TextBox 15"/>
          <p:cNvSpPr txBox="1"/>
          <p:nvPr/>
        </p:nvSpPr>
        <p:spPr>
          <a:xfrm>
            <a:off x="0" y="3124025"/>
            <a:ext cx="4108862" cy="307777"/>
          </a:xfrm>
          <a:prstGeom prst="rect">
            <a:avLst/>
          </a:prstGeom>
          <a:noFill/>
        </p:spPr>
        <p:txBody>
          <a:bodyPr wrap="square" rtlCol="0">
            <a:spAutoFit/>
          </a:bodyPr>
          <a:lstStyle/>
          <a:p>
            <a:pPr algn="ctr">
              <a:buNone/>
            </a:pPr>
            <a:r>
              <a:rPr lang="es-ES" sz="1400" b="1" dirty="0" smtClean="0"/>
              <a:t>Para que ahorra?</a:t>
            </a:r>
            <a:endParaRPr lang="en-US" sz="1400" b="1" dirty="0"/>
          </a:p>
        </p:txBody>
      </p:sp>
      <p:pic>
        <p:nvPicPr>
          <p:cNvPr id="20" name="Picture 4"/>
          <p:cNvPicPr>
            <a:picLocks noChangeAspect="1" noChangeArrowheads="1"/>
          </p:cNvPicPr>
          <p:nvPr/>
        </p:nvPicPr>
        <p:blipFill>
          <a:blip r:embed="rId4" cstate="print"/>
          <a:srcRect/>
          <a:stretch>
            <a:fillRect/>
          </a:stretch>
        </p:blipFill>
        <p:spPr bwMode="auto">
          <a:xfrm>
            <a:off x="0" y="3235850"/>
            <a:ext cx="5648325" cy="3063350"/>
          </a:xfrm>
          <a:prstGeom prst="rect">
            <a:avLst/>
          </a:prstGeom>
          <a:noFill/>
          <a:ln w="9525">
            <a:noFill/>
            <a:miter lim="800000"/>
            <a:headEnd/>
            <a:tailEnd/>
          </a:ln>
          <a:effectLst/>
        </p:spPr>
      </p:pic>
      <p:sp>
        <p:nvSpPr>
          <p:cNvPr id="22" name="TextBox 21"/>
          <p:cNvSpPr txBox="1"/>
          <p:nvPr/>
        </p:nvSpPr>
        <p:spPr>
          <a:xfrm>
            <a:off x="0" y="5936525"/>
            <a:ext cx="4275117" cy="261610"/>
          </a:xfrm>
          <a:prstGeom prst="rect">
            <a:avLst/>
          </a:prstGeom>
          <a:noFill/>
        </p:spPr>
        <p:txBody>
          <a:bodyPr wrap="square" rtlCol="0">
            <a:spAutoFit/>
          </a:bodyPr>
          <a:lstStyle/>
          <a:p>
            <a:pPr>
              <a:buNone/>
            </a:pPr>
            <a:r>
              <a:rPr lang="es-ES" sz="1050" dirty="0" err="1" smtClean="0"/>
              <a:t>Source</a:t>
            </a:r>
            <a:r>
              <a:rPr lang="es-ES" sz="1050" dirty="0" smtClean="0"/>
              <a:t>: </a:t>
            </a:r>
            <a:r>
              <a:rPr lang="es-ES" sz="1050" dirty="0" err="1" smtClean="0"/>
              <a:t>Fasecolda</a:t>
            </a:r>
            <a:endParaRPr lang="en-US" sz="1050" dirty="0"/>
          </a:p>
        </p:txBody>
      </p:sp>
      <p:sp>
        <p:nvSpPr>
          <p:cNvPr id="23" name="TextBox 22"/>
          <p:cNvSpPr txBox="1"/>
          <p:nvPr/>
        </p:nvSpPr>
        <p:spPr>
          <a:xfrm>
            <a:off x="4848106" y="4445974"/>
            <a:ext cx="4275117" cy="261610"/>
          </a:xfrm>
          <a:prstGeom prst="rect">
            <a:avLst/>
          </a:prstGeom>
          <a:noFill/>
        </p:spPr>
        <p:txBody>
          <a:bodyPr wrap="square" rtlCol="0">
            <a:spAutoFit/>
          </a:bodyPr>
          <a:lstStyle/>
          <a:p>
            <a:pPr algn="r">
              <a:buNone/>
            </a:pPr>
            <a:r>
              <a:rPr lang="es-ES" sz="1050" dirty="0" smtClean="0"/>
              <a:t>Fuente: Econometría</a:t>
            </a:r>
            <a:endParaRPr lang="en-US" sz="1050" dirty="0"/>
          </a:p>
        </p:txBody>
      </p:sp>
      <p:sp>
        <p:nvSpPr>
          <p:cNvPr id="24" name="Folded Corner 23"/>
          <p:cNvSpPr/>
          <p:nvPr/>
        </p:nvSpPr>
        <p:spPr bwMode="auto">
          <a:xfrm>
            <a:off x="5727463" y="4711332"/>
            <a:ext cx="3038629" cy="1367736"/>
          </a:xfrm>
          <a:prstGeom prst="foldedCorner">
            <a:avLst>
              <a:gd name="adj" fmla="val 23062"/>
            </a:avLst>
          </a:prstGeom>
          <a:solidFill>
            <a:srgbClr val="FFFF66"/>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buNone/>
            </a:pPr>
            <a:r>
              <a:rPr lang="es-PE" sz="1600" dirty="0" smtClean="0">
                <a:latin typeface="Bradley Hand ITC" pitchFamily="66" charset="0"/>
              </a:rPr>
              <a:t>Hay </a:t>
            </a:r>
            <a:r>
              <a:rPr lang="es-PE" sz="1600" dirty="0" err="1" smtClean="0">
                <a:latin typeface="Bradley Hand ITC" pitchFamily="66" charset="0"/>
              </a:rPr>
              <a:t>pobjetivos</a:t>
            </a:r>
            <a:r>
              <a:rPr lang="es-PE" sz="1600" dirty="0" smtClean="0">
                <a:latin typeface="Bradley Hand ITC" pitchFamily="66" charset="0"/>
              </a:rPr>
              <a:t> de ahorro bien identificados. Los nuevos productos deben reflejar estos objetivos </a:t>
            </a:r>
            <a:r>
              <a:rPr lang="es-PE" sz="1600" dirty="0" err="1" smtClean="0">
                <a:latin typeface="Bradley Hand ITC" pitchFamily="66" charset="0"/>
              </a:rPr>
              <a:t>ycilitar</a:t>
            </a:r>
            <a:r>
              <a:rPr lang="es-PE" sz="1600" dirty="0" smtClean="0">
                <a:latin typeface="Bradley Hand ITC" pitchFamily="66" charset="0"/>
              </a:rPr>
              <a:t> el manejo de presupuesto.  </a:t>
            </a:r>
            <a:endParaRPr kumimoji="0" lang="es-PE" sz="1600" b="0" i="0" u="none" strike="noStrike" cap="none" normalizeH="0" baseline="0" dirty="0" smtClean="0">
              <a:ln>
                <a:noFill/>
              </a:ln>
              <a:solidFill>
                <a:schemeClr val="tx1"/>
              </a:solidFill>
              <a:effectLst/>
              <a:latin typeface="Bradley Hand ITC" pitchFamily="66" charset="0"/>
            </a:endParaRPr>
          </a:p>
        </p:txBody>
      </p:sp>
      <p:sp>
        <p:nvSpPr>
          <p:cNvPr id="25" name="Folded Corner 24"/>
          <p:cNvSpPr/>
          <p:nvPr/>
        </p:nvSpPr>
        <p:spPr bwMode="auto">
          <a:xfrm>
            <a:off x="537379" y="1536548"/>
            <a:ext cx="2927643" cy="1342119"/>
          </a:xfrm>
          <a:prstGeom prst="foldedCorner">
            <a:avLst>
              <a:gd name="adj" fmla="val 23062"/>
            </a:avLst>
          </a:prstGeom>
          <a:solidFill>
            <a:srgbClr val="FFFF66"/>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buNone/>
            </a:pPr>
            <a:r>
              <a:rPr lang="es-PE" sz="1600" smtClean="0">
                <a:latin typeface="Bradley Hand ITC" pitchFamily="66" charset="0"/>
              </a:rPr>
              <a:t>Incluso en los mas bajos niveles, las personas tienen capacidad de ahorro. Con los productos adcuados, este segmento puede ser servido. </a:t>
            </a:r>
            <a:endParaRPr kumimoji="0" lang="es-PE" sz="1600" b="0" i="0" u="none" strike="noStrike" cap="none" normalizeH="0" baseline="0" smtClean="0">
              <a:ln>
                <a:noFill/>
              </a:ln>
              <a:solidFill>
                <a:schemeClr val="tx1"/>
              </a:solidFill>
              <a:effectLst/>
              <a:latin typeface="Bradley Hand ITC" pitchFamily="66" charset="0"/>
            </a:endParaRPr>
          </a:p>
        </p:txBody>
      </p:sp>
      <p:sp>
        <p:nvSpPr>
          <p:cNvPr id="15" name="Titre 1"/>
          <p:cNvSpPr>
            <a:spLocks noGrp="1"/>
          </p:cNvSpPr>
          <p:nvPr>
            <p:ph type="title"/>
          </p:nvPr>
        </p:nvSpPr>
        <p:spPr>
          <a:xfrm>
            <a:off x="668867" y="431271"/>
            <a:ext cx="7772400" cy="563562"/>
          </a:xfrm>
        </p:spPr>
        <p:txBody>
          <a:bodyPr/>
          <a:lstStyle/>
          <a:p>
            <a:r>
              <a:rPr lang="es-PE" dirty="0" smtClean="0"/>
              <a:t>Cómo los resultados en Colombia informan acerca de la selección de productos</a:t>
            </a:r>
            <a:endParaRPr lang="es-PE" dirty="0"/>
          </a:p>
        </p:txBody>
      </p:sp>
    </p:spTree>
    <p:extLst>
      <p:ext uri="{BB962C8B-B14F-4D97-AF65-F5344CB8AC3E}">
        <p14:creationId xmlns:p14="http://schemas.microsoft.com/office/powerpoint/2010/main" val="365610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395886" y="4068046"/>
            <a:ext cx="6437524" cy="2073295"/>
          </a:xfrm>
          <a:prstGeom prst="rect">
            <a:avLst/>
          </a:prstGeom>
        </p:spPr>
      </p:pic>
      <p:sp>
        <p:nvSpPr>
          <p:cNvPr id="4" name="Espace réservé du numéro de diapositive 3"/>
          <p:cNvSpPr>
            <a:spLocks noGrp="1"/>
          </p:cNvSpPr>
          <p:nvPr>
            <p:ph type="sldNum" sz="quarter" idx="12"/>
          </p:nvPr>
        </p:nvSpPr>
        <p:spPr/>
        <p:txBody>
          <a:bodyPr/>
          <a:lstStyle/>
          <a:p>
            <a:pPr>
              <a:defRPr/>
            </a:pPr>
            <a:fld id="{A18B7DE2-89C6-417C-9AE6-8952EDF170AE}" type="slidenum">
              <a:rPr lang="en-US" smtClean="0"/>
              <a:pPr>
                <a:defRPr/>
              </a:pPr>
              <a:t>42</a:t>
            </a:fld>
            <a:endParaRPr lang="en-US"/>
          </a:p>
        </p:txBody>
      </p:sp>
      <p:sp>
        <p:nvSpPr>
          <p:cNvPr id="13" name="TextBox 12"/>
          <p:cNvSpPr txBox="1"/>
          <p:nvPr/>
        </p:nvSpPr>
        <p:spPr>
          <a:xfrm>
            <a:off x="373139" y="5723441"/>
            <a:ext cx="1180614" cy="253916"/>
          </a:xfrm>
          <a:prstGeom prst="rect">
            <a:avLst/>
          </a:prstGeom>
          <a:noFill/>
        </p:spPr>
        <p:txBody>
          <a:bodyPr wrap="square" rtlCol="0">
            <a:spAutoFit/>
          </a:bodyPr>
          <a:lstStyle/>
          <a:p>
            <a:pPr>
              <a:buNone/>
            </a:pPr>
            <a:r>
              <a:rPr lang="es-ES" sz="1050" dirty="0" err="1" smtClean="0"/>
              <a:t>Source</a:t>
            </a:r>
            <a:r>
              <a:rPr lang="es-ES" sz="1050" dirty="0" smtClean="0"/>
              <a:t>: IFC</a:t>
            </a:r>
            <a:endParaRPr lang="en-US" sz="1050" dirty="0"/>
          </a:p>
        </p:txBody>
      </p:sp>
      <p:sp>
        <p:nvSpPr>
          <p:cNvPr id="16" name="Rectangle 15"/>
          <p:cNvSpPr/>
          <p:nvPr/>
        </p:nvSpPr>
        <p:spPr>
          <a:xfrm>
            <a:off x="4756157" y="1562643"/>
            <a:ext cx="3956532" cy="307777"/>
          </a:xfrm>
          <a:prstGeom prst="rect">
            <a:avLst/>
          </a:prstGeom>
        </p:spPr>
        <p:txBody>
          <a:bodyPr wrap="none">
            <a:spAutoFit/>
          </a:bodyPr>
          <a:lstStyle/>
          <a:p>
            <a:pPr>
              <a:buNone/>
            </a:pPr>
            <a:r>
              <a:rPr lang="es-PE" sz="1400" b="1" dirty="0" smtClean="0"/>
              <a:t>Obtuvo un préstamo en los últimos dos años?</a:t>
            </a:r>
            <a:endParaRPr lang="es-PE" sz="1400" b="1" dirty="0"/>
          </a:p>
        </p:txBody>
      </p:sp>
      <p:graphicFrame>
        <p:nvGraphicFramePr>
          <p:cNvPr id="20" name="Gráfico 1"/>
          <p:cNvGraphicFramePr>
            <a:graphicFrameLocks noGrp="1"/>
          </p:cNvGraphicFramePr>
          <p:nvPr/>
        </p:nvGraphicFramePr>
        <p:xfrm>
          <a:off x="3491880" y="1911003"/>
          <a:ext cx="5652120" cy="3005379"/>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p:cNvSpPr/>
          <p:nvPr/>
        </p:nvSpPr>
        <p:spPr>
          <a:xfrm>
            <a:off x="0" y="3764586"/>
            <a:ext cx="314751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s-PE" sz="1400" b="1" dirty="0" smtClean="0">
                <a:solidFill>
                  <a:schemeClr val="tx1"/>
                </a:solidFill>
              </a:rPr>
              <a:t>Cantidad y duración de los préstamos</a:t>
            </a:r>
            <a:endParaRPr lang="es-PE" sz="1400" b="1" dirty="0">
              <a:solidFill>
                <a:schemeClr val="tx1"/>
              </a:solidFill>
            </a:endParaRPr>
          </a:p>
        </p:txBody>
      </p:sp>
      <p:sp>
        <p:nvSpPr>
          <p:cNvPr id="23" name="Folded Corner 22"/>
          <p:cNvSpPr/>
          <p:nvPr/>
        </p:nvSpPr>
        <p:spPr bwMode="auto">
          <a:xfrm rot="20711190">
            <a:off x="689350" y="1896730"/>
            <a:ext cx="2736963" cy="1206821"/>
          </a:xfrm>
          <a:prstGeom prst="foldedCorner">
            <a:avLst>
              <a:gd name="adj" fmla="val 23062"/>
            </a:avLst>
          </a:prstGeom>
          <a:solidFill>
            <a:srgbClr val="FFFF6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buNone/>
            </a:pPr>
            <a:r>
              <a:rPr lang="es-PE" sz="1400" dirty="0" smtClean="0">
                <a:latin typeface="Bradley Hand ITC" pitchFamily="66" charset="0"/>
              </a:rPr>
              <a:t>Otras fuentes indican que los </a:t>
            </a:r>
            <a:r>
              <a:rPr lang="es-PE" sz="1400" dirty="0" err="1" smtClean="0">
                <a:latin typeface="Bradley Hand ITC" pitchFamily="66" charset="0"/>
              </a:rPr>
              <a:t>numeros</a:t>
            </a:r>
            <a:r>
              <a:rPr lang="es-PE" sz="1400" dirty="0" smtClean="0">
                <a:latin typeface="Bradley Hand ITC" pitchFamily="66" charset="0"/>
              </a:rPr>
              <a:t> reportados son menores a los reales. In embargo, 53% de los encuestados han tenido un </a:t>
            </a:r>
            <a:r>
              <a:rPr lang="es-PE" sz="1400" dirty="0" err="1" smtClean="0">
                <a:latin typeface="Bradley Hand ITC" pitchFamily="66" charset="0"/>
              </a:rPr>
              <a:t>prestamo</a:t>
            </a:r>
            <a:r>
              <a:rPr lang="es-PE" sz="1400" dirty="0" smtClean="0">
                <a:latin typeface="Bradley Hand ITC" pitchFamily="66" charset="0"/>
              </a:rPr>
              <a:t>. </a:t>
            </a:r>
          </a:p>
          <a:p>
            <a:pPr>
              <a:buNone/>
            </a:pPr>
            <a:endParaRPr kumimoji="0" lang="es-PE" sz="1400" b="0" i="0" u="none" strike="noStrike" cap="none" normalizeH="0" baseline="0" dirty="0" smtClean="0">
              <a:ln>
                <a:noFill/>
              </a:ln>
              <a:solidFill>
                <a:schemeClr val="tx1"/>
              </a:solidFill>
              <a:effectLst/>
              <a:latin typeface="Bradley Hand ITC" pitchFamily="66" charset="0"/>
            </a:endParaRPr>
          </a:p>
        </p:txBody>
      </p:sp>
      <p:sp>
        <p:nvSpPr>
          <p:cNvPr id="24" name="Folded Corner 23"/>
          <p:cNvSpPr/>
          <p:nvPr/>
        </p:nvSpPr>
        <p:spPr bwMode="auto">
          <a:xfrm>
            <a:off x="6488108" y="4828946"/>
            <a:ext cx="2232559" cy="1368654"/>
          </a:xfrm>
          <a:prstGeom prst="foldedCorner">
            <a:avLst>
              <a:gd name="adj" fmla="val 23062"/>
            </a:avLst>
          </a:prstGeom>
          <a:solidFill>
            <a:srgbClr val="FFFF6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buNone/>
            </a:pPr>
            <a:r>
              <a:rPr lang="es-PE" sz="1400" dirty="0" smtClean="0">
                <a:latin typeface="Bradley Hand ITC" pitchFamily="66" charset="0"/>
              </a:rPr>
              <a:t>Créditos diseñados deben parecerse a los  beneficios de prestamos informales.:  Fáciles, simples, sin mucho tramite y que compense el buen comportamiento. </a:t>
            </a:r>
          </a:p>
          <a:p>
            <a:pPr>
              <a:buNone/>
            </a:pPr>
            <a:endParaRPr kumimoji="0" lang="es-PE" sz="1400" b="0" i="0" u="none" strike="noStrike" cap="none" normalizeH="0" baseline="0" dirty="0" smtClean="0">
              <a:ln>
                <a:noFill/>
              </a:ln>
              <a:solidFill>
                <a:schemeClr val="tx1"/>
              </a:solidFill>
              <a:effectLst/>
              <a:latin typeface="Bradley Hand ITC" pitchFamily="66" charset="0"/>
            </a:endParaRPr>
          </a:p>
        </p:txBody>
      </p:sp>
      <p:sp>
        <p:nvSpPr>
          <p:cNvPr id="12" name="Titre 1"/>
          <p:cNvSpPr>
            <a:spLocks noGrp="1"/>
          </p:cNvSpPr>
          <p:nvPr>
            <p:ph type="title"/>
          </p:nvPr>
        </p:nvSpPr>
        <p:spPr>
          <a:xfrm>
            <a:off x="668867" y="431271"/>
            <a:ext cx="7772400" cy="563562"/>
          </a:xfrm>
        </p:spPr>
        <p:txBody>
          <a:bodyPr/>
          <a:lstStyle/>
          <a:p>
            <a:r>
              <a:rPr lang="es-PE" dirty="0" smtClean="0"/>
              <a:t>Como los resultados en Colombia informan acerca de la selección de productos</a:t>
            </a:r>
            <a:endParaRPr lang="es-PE" dirty="0"/>
          </a:p>
        </p:txBody>
      </p:sp>
    </p:spTree>
    <p:extLst>
      <p:ext uri="{BB962C8B-B14F-4D97-AF65-F5344CB8AC3E}">
        <p14:creationId xmlns:p14="http://schemas.microsoft.com/office/powerpoint/2010/main" val="76946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
        <p:nvSpPr>
          <p:cNvPr id="5" name="Content Placeholder 1"/>
          <p:cNvSpPr txBox="1">
            <a:spLocks/>
          </p:cNvSpPr>
          <p:nvPr/>
        </p:nvSpPr>
        <p:spPr>
          <a:xfrm>
            <a:off x="319255" y="1848946"/>
            <a:ext cx="4032448" cy="4105275"/>
          </a:xfrm>
          <a:prstGeom prst="rect">
            <a:avLst/>
          </a:prstGeom>
        </p:spPr>
        <p:txBody>
          <a:bodyPr/>
          <a:lstStyle/>
          <a:p>
            <a:pPr marL="227013" marR="0" lvl="0" indent="-227013" algn="l" defTabSz="914400" rtl="0" eaLnBrk="0" fontAlgn="base" latinLnBrk="0" hangingPunct="0">
              <a:lnSpc>
                <a:spcPct val="115000"/>
              </a:lnSpc>
              <a:spcBef>
                <a:spcPct val="20000"/>
              </a:spcBef>
              <a:spcAft>
                <a:spcPct val="0"/>
              </a:spcAft>
              <a:buClr>
                <a:srgbClr val="00783C"/>
              </a:buClr>
              <a:buSzTx/>
              <a:buFontTx/>
              <a:buChar char="•"/>
              <a:tabLst/>
              <a:defRPr/>
            </a:pPr>
            <a:r>
              <a:rPr kumimoji="0" lang="es-CO" sz="2000" b="0" i="0" u="none" strike="noStrike" kern="0" cap="none" spc="0" normalizeH="0" baseline="0" noProof="0" dirty="0" smtClean="0">
                <a:ln>
                  <a:noFill/>
                </a:ln>
                <a:solidFill>
                  <a:schemeClr val="tx1"/>
                </a:solidFill>
                <a:effectLst/>
                <a:uLnTx/>
                <a:uFillTx/>
                <a:latin typeface="+mn-lt"/>
                <a:ea typeface="ヒラギノ角ゴ Pro W3" pitchFamily="-111" charset="-128"/>
                <a:cs typeface="+mn-cs"/>
              </a:rPr>
              <a:t>Grandes diferencias entre segmentos:</a:t>
            </a:r>
          </a:p>
          <a:p>
            <a:pPr marL="227013" marR="0" lvl="0" indent="-227013" algn="l" defTabSz="914400" rtl="0" eaLnBrk="0" fontAlgn="base" latinLnBrk="0" hangingPunct="0">
              <a:lnSpc>
                <a:spcPct val="115000"/>
              </a:lnSpc>
              <a:spcBef>
                <a:spcPct val="20000"/>
              </a:spcBef>
              <a:spcAft>
                <a:spcPct val="0"/>
              </a:spcAft>
              <a:buClr>
                <a:srgbClr val="00783C"/>
              </a:buClr>
              <a:buSzTx/>
              <a:buFontTx/>
              <a:buChar char="•"/>
              <a:tabLst/>
              <a:defRPr/>
            </a:pPr>
            <a:r>
              <a:rPr kumimoji="0" lang="es-CO" sz="2000" b="0" i="0" u="none" strike="noStrike" kern="0" cap="none" spc="0" normalizeH="0" baseline="0" noProof="0" dirty="0" smtClean="0">
                <a:ln>
                  <a:noFill/>
                </a:ln>
                <a:solidFill>
                  <a:schemeClr val="tx1"/>
                </a:solidFill>
                <a:effectLst/>
                <a:uLnTx/>
                <a:uFillTx/>
                <a:latin typeface="+mn-lt"/>
                <a:ea typeface="ヒラギノ角ゴ Pro W3" pitchFamily="-111" charset="-128"/>
                <a:cs typeface="+mn-cs"/>
              </a:rPr>
              <a:t>Fuertemente relacionado con la edad: entre más jóvenes, más saben</a:t>
            </a:r>
          </a:p>
          <a:p>
            <a:pPr marL="227013" marR="0" lvl="0" indent="-227013" algn="l" defTabSz="914400" rtl="0" eaLnBrk="0" fontAlgn="base" latinLnBrk="0" hangingPunct="0">
              <a:lnSpc>
                <a:spcPct val="115000"/>
              </a:lnSpc>
              <a:spcBef>
                <a:spcPct val="20000"/>
              </a:spcBef>
              <a:spcAft>
                <a:spcPct val="0"/>
              </a:spcAft>
              <a:buClr>
                <a:srgbClr val="00783C"/>
              </a:buClr>
              <a:buSzTx/>
              <a:buFontTx/>
              <a:buChar char="•"/>
              <a:tabLst/>
              <a:defRPr/>
            </a:pPr>
            <a:r>
              <a:rPr kumimoji="0" lang="es-CO" sz="2000" b="0" i="0" u="none" strike="noStrike" kern="0" cap="none" spc="0" normalizeH="0" baseline="0" noProof="0" dirty="0" smtClean="0">
                <a:ln>
                  <a:noFill/>
                </a:ln>
                <a:solidFill>
                  <a:schemeClr val="tx1"/>
                </a:solidFill>
                <a:effectLst/>
                <a:uLnTx/>
                <a:uFillTx/>
                <a:latin typeface="+mn-lt"/>
                <a:ea typeface="ヒラギノ角ゴ Pro W3" pitchFamily="-111" charset="-128"/>
                <a:cs typeface="+mn-cs"/>
              </a:rPr>
              <a:t>El estrato 1, las mujeres y Cali saben menos</a:t>
            </a:r>
          </a:p>
          <a:p>
            <a:pPr marL="227013" marR="0" lvl="0" indent="-227013" algn="l" defTabSz="914400" rtl="0" eaLnBrk="0" fontAlgn="base" latinLnBrk="0" hangingPunct="0">
              <a:lnSpc>
                <a:spcPct val="115000"/>
              </a:lnSpc>
              <a:spcBef>
                <a:spcPct val="20000"/>
              </a:spcBef>
              <a:spcAft>
                <a:spcPct val="0"/>
              </a:spcAft>
              <a:buClr>
                <a:srgbClr val="00783C"/>
              </a:buClr>
              <a:buSzTx/>
              <a:buFontTx/>
              <a:buChar char="•"/>
              <a:tabLst/>
              <a:defRPr/>
            </a:pPr>
            <a:endParaRPr kumimoji="0" lang="es-CO" sz="2000" b="0" i="0" u="none" strike="noStrike" kern="0" cap="none" spc="0" normalizeH="0" baseline="0" noProof="0" dirty="0">
              <a:ln>
                <a:noFill/>
              </a:ln>
              <a:solidFill>
                <a:schemeClr val="tx1"/>
              </a:solidFill>
              <a:effectLst/>
              <a:uLnTx/>
              <a:uFillTx/>
              <a:latin typeface="+mn-lt"/>
              <a:ea typeface="ヒラギノ角ゴ Pro W3" pitchFamily="-111" charset="-128"/>
              <a:cs typeface="+mn-cs"/>
            </a:endParaRPr>
          </a:p>
        </p:txBody>
      </p:sp>
      <p:sp>
        <p:nvSpPr>
          <p:cNvPr id="6" name="Title 2"/>
          <p:cNvSpPr txBox="1">
            <a:spLocks/>
          </p:cNvSpPr>
          <p:nvPr/>
        </p:nvSpPr>
        <p:spPr>
          <a:xfrm>
            <a:off x="233894" y="315569"/>
            <a:ext cx="7921575" cy="79288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2600" b="1" i="0" u="none" strike="noStrike" kern="0" cap="none" spc="0" normalizeH="0" baseline="0" noProof="0" smtClean="0">
                <a:ln>
                  <a:noFill/>
                </a:ln>
                <a:solidFill>
                  <a:srgbClr val="014C6D"/>
                </a:solidFill>
                <a:effectLst/>
                <a:uLnTx/>
                <a:uFillTx/>
                <a:latin typeface="+mj-lt"/>
                <a:ea typeface="ヒラギノ角ゴ Pro W3" pitchFamily="-111" charset="-128"/>
                <a:cs typeface="+mj-cs"/>
              </a:rPr>
              <a:t>Conocimientos de tecnología telefónica: la mayoría de los que respondieron sabía cómo enviar un mensaje de texto</a:t>
            </a:r>
            <a:endParaRPr kumimoji="0" lang="es-CO" sz="2600" b="1" i="0" u="none" strike="noStrike" kern="0" cap="none" spc="0" normalizeH="0" baseline="0" noProof="0" dirty="0">
              <a:ln>
                <a:noFill/>
              </a:ln>
              <a:solidFill>
                <a:srgbClr val="014C6D"/>
              </a:solidFill>
              <a:effectLst/>
              <a:uLnTx/>
              <a:uFillTx/>
              <a:latin typeface="+mj-lt"/>
              <a:ea typeface="ヒラギノ角ゴ Pro W3" pitchFamily="-111" charset="-128"/>
              <a:cs typeface="+mj-cs"/>
            </a:endParaRPr>
          </a:p>
        </p:txBody>
      </p:sp>
      <p:graphicFrame>
        <p:nvGraphicFramePr>
          <p:cNvPr id="7" name="1 Gráfico"/>
          <p:cNvGraphicFramePr>
            <a:graphicFrameLocks noGrp="1"/>
          </p:cNvGraphicFramePr>
          <p:nvPr/>
        </p:nvGraphicFramePr>
        <p:xfrm>
          <a:off x="4288244" y="1781047"/>
          <a:ext cx="5616624"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8" name="Folded Corner 7"/>
          <p:cNvSpPr/>
          <p:nvPr/>
        </p:nvSpPr>
        <p:spPr>
          <a:xfrm rot="20781032">
            <a:off x="3400351" y="4415414"/>
            <a:ext cx="4113497" cy="1985265"/>
          </a:xfrm>
          <a:prstGeom prst="foldedCorner">
            <a:avLst>
              <a:gd name="adj" fmla="val 20531"/>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600" b="1" dirty="0" smtClean="0">
              <a:solidFill>
                <a:schemeClr val="tx1"/>
              </a:solidFill>
              <a:latin typeface="Bradley Hand ITC" pitchFamily="66" charset="0"/>
            </a:endParaRPr>
          </a:p>
          <a:p>
            <a:pPr>
              <a:buNone/>
            </a:pPr>
            <a:r>
              <a:rPr lang="es-CO" sz="1600" b="1" dirty="0" smtClean="0">
                <a:solidFill>
                  <a:schemeClr val="tx1"/>
                </a:solidFill>
                <a:latin typeface="Bradley Hand ITC" pitchFamily="66" charset="0"/>
              </a:rPr>
              <a:t>Implicaciones:</a:t>
            </a:r>
            <a:endParaRPr lang="es-CO" sz="1600" dirty="0" smtClean="0">
              <a:solidFill>
                <a:schemeClr val="tx1"/>
              </a:solidFill>
              <a:latin typeface="Bradley Hand ITC" pitchFamily="66" charset="0"/>
            </a:endParaRPr>
          </a:p>
          <a:p>
            <a:r>
              <a:rPr lang="es-ES" sz="1600" dirty="0" smtClean="0">
                <a:solidFill>
                  <a:schemeClr val="tx1"/>
                </a:solidFill>
                <a:latin typeface="Bradley Hand ITC" pitchFamily="66" charset="0"/>
              </a:rPr>
              <a:t>Las fuertes diferencias entre segmentos en cuanto a conocimiento de los teléfonos celulares sugieren que los primeros en utilizar y promover SFM serían los jóvenes, los hombres y el estrato 2</a:t>
            </a:r>
          </a:p>
        </p:txBody>
      </p:sp>
      <p:sp>
        <p:nvSpPr>
          <p:cNvPr id="9" name="TextBox 8"/>
          <p:cNvSpPr txBox="1"/>
          <p:nvPr/>
        </p:nvSpPr>
        <p:spPr>
          <a:xfrm>
            <a:off x="237067" y="5825330"/>
            <a:ext cx="2950037" cy="253916"/>
          </a:xfrm>
          <a:prstGeom prst="rect">
            <a:avLst/>
          </a:prstGeom>
          <a:noFill/>
        </p:spPr>
        <p:txBody>
          <a:bodyPr wrap="square" rtlCol="0">
            <a:spAutoFit/>
          </a:bodyPr>
          <a:lstStyle/>
          <a:p>
            <a:pPr>
              <a:buNone/>
            </a:pPr>
            <a:r>
              <a:rPr lang="es-ES" sz="1050" dirty="0" smtClean="0"/>
              <a:t>Fuente: IFC</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bwMode="auto">
          <a:xfrm>
            <a:off x="7269163" y="6757983"/>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
        <p:nvSpPr>
          <p:cNvPr id="5" name="Title 2"/>
          <p:cNvSpPr txBox="1">
            <a:spLocks/>
          </p:cNvSpPr>
          <p:nvPr/>
        </p:nvSpPr>
        <p:spPr>
          <a:xfrm>
            <a:off x="474124" y="230892"/>
            <a:ext cx="8229600" cy="79288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2600" b="1" i="0" u="none" strike="noStrike" kern="0" cap="none" spc="0" normalizeH="0" baseline="0" noProof="0" smtClean="0">
                <a:ln>
                  <a:noFill/>
                </a:ln>
                <a:solidFill>
                  <a:srgbClr val="014C6D"/>
                </a:solidFill>
                <a:effectLst/>
                <a:uLnTx/>
                <a:uFillTx/>
                <a:latin typeface="+mj-lt"/>
                <a:ea typeface="ヒラギノ角ゴ Pro W3" pitchFamily="-111" charset="-128"/>
                <a:cs typeface="+mj-cs"/>
              </a:rPr>
              <a:t>Las instituciones en las que más se confía son los supermercados, las tiendas de barrio y las cabinas telefónicas</a:t>
            </a:r>
            <a:endParaRPr kumimoji="0" lang="es-CO" sz="2600" b="1" i="0" u="none" strike="noStrike" kern="0" cap="none" spc="0" normalizeH="0" baseline="0" noProof="0" dirty="0">
              <a:ln>
                <a:noFill/>
              </a:ln>
              <a:solidFill>
                <a:srgbClr val="014C6D"/>
              </a:solidFill>
              <a:effectLst/>
              <a:uLnTx/>
              <a:uFillTx/>
              <a:latin typeface="+mj-lt"/>
              <a:ea typeface="ヒラギノ角ゴ Pro W3" pitchFamily="-111" charset="-128"/>
              <a:cs typeface="+mj-cs"/>
            </a:endParaRPr>
          </a:p>
        </p:txBody>
      </p:sp>
      <p:sp>
        <p:nvSpPr>
          <p:cNvPr id="6" name="Rectangle 5"/>
          <p:cNvSpPr/>
          <p:nvPr/>
        </p:nvSpPr>
        <p:spPr>
          <a:xfrm>
            <a:off x="2771800" y="1450747"/>
            <a:ext cx="3413114" cy="307777"/>
          </a:xfrm>
          <a:prstGeom prst="rect">
            <a:avLst/>
          </a:prstGeom>
        </p:spPr>
        <p:txBody>
          <a:bodyPr wrap="none">
            <a:spAutoFit/>
          </a:bodyPr>
          <a:lstStyle/>
          <a:p>
            <a:pPr>
              <a:buNone/>
            </a:pPr>
            <a:r>
              <a:rPr lang="es-CO" sz="1400" b="1" dirty="0" smtClean="0"/>
              <a:t>Confianza en las diversas instituciones</a:t>
            </a:r>
            <a:endParaRPr lang="es-CO" sz="1400" dirty="0"/>
          </a:p>
        </p:txBody>
      </p:sp>
      <p:pic>
        <p:nvPicPr>
          <p:cNvPr id="7" name="Picture 6"/>
          <p:cNvPicPr/>
          <p:nvPr/>
        </p:nvPicPr>
        <p:blipFill>
          <a:blip r:embed="rId3" cstate="print"/>
          <a:srcRect/>
          <a:stretch>
            <a:fillRect/>
          </a:stretch>
        </p:blipFill>
        <p:spPr bwMode="auto">
          <a:xfrm>
            <a:off x="1835696" y="1810787"/>
            <a:ext cx="5760640" cy="4176464"/>
          </a:xfrm>
          <a:prstGeom prst="rect">
            <a:avLst/>
          </a:prstGeom>
          <a:noFill/>
          <a:ln w="9525">
            <a:noFill/>
            <a:miter lim="800000"/>
            <a:headEnd/>
            <a:tailEnd/>
          </a:ln>
        </p:spPr>
      </p:pic>
      <p:sp>
        <p:nvSpPr>
          <p:cNvPr id="8" name="Folded Corner 7"/>
          <p:cNvSpPr/>
          <p:nvPr/>
        </p:nvSpPr>
        <p:spPr>
          <a:xfrm rot="20781032">
            <a:off x="5661586" y="4530427"/>
            <a:ext cx="3342433" cy="1960887"/>
          </a:xfrm>
          <a:prstGeom prst="foldedCorner">
            <a:avLst>
              <a:gd name="adj" fmla="val 20531"/>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b="1" dirty="0" smtClean="0">
              <a:solidFill>
                <a:schemeClr val="tx1"/>
              </a:solidFill>
              <a:latin typeface="Bradley Hand ITC" pitchFamily="66" charset="0"/>
            </a:endParaRPr>
          </a:p>
          <a:p>
            <a:pPr>
              <a:buNone/>
            </a:pPr>
            <a:r>
              <a:rPr lang="es-CO" sz="1600" b="1" dirty="0" smtClean="0">
                <a:solidFill>
                  <a:schemeClr val="tx1"/>
                </a:solidFill>
                <a:latin typeface="Bradley Hand ITC" pitchFamily="66" charset="0"/>
              </a:rPr>
              <a:t>Implicaciones:</a:t>
            </a:r>
            <a:endParaRPr lang="es-CO" sz="1600" dirty="0" smtClean="0">
              <a:solidFill>
                <a:schemeClr val="tx1"/>
              </a:solidFill>
              <a:latin typeface="Bradley Hand ITC" pitchFamily="66" charset="0"/>
            </a:endParaRPr>
          </a:p>
          <a:p>
            <a:r>
              <a:rPr lang="es-ES" sz="1600" dirty="0" smtClean="0">
                <a:solidFill>
                  <a:schemeClr val="tx1"/>
                </a:solidFill>
                <a:latin typeface="Bradley Hand ITC" pitchFamily="66" charset="0"/>
              </a:rPr>
              <a:t>La red extensa de tiendas de barrio y cabinas telefónicas podrían ser un buen canal para la oferta / la promoción de SFM</a:t>
            </a:r>
          </a:p>
        </p:txBody>
      </p:sp>
      <p:sp>
        <p:nvSpPr>
          <p:cNvPr id="9" name="TextBox 8"/>
          <p:cNvSpPr txBox="1"/>
          <p:nvPr/>
        </p:nvSpPr>
        <p:spPr>
          <a:xfrm>
            <a:off x="0" y="5876131"/>
            <a:ext cx="2950037" cy="253916"/>
          </a:xfrm>
          <a:prstGeom prst="rect">
            <a:avLst/>
          </a:prstGeom>
          <a:noFill/>
        </p:spPr>
        <p:txBody>
          <a:bodyPr wrap="square" rtlCol="0">
            <a:spAutoFit/>
          </a:bodyPr>
          <a:lstStyle/>
          <a:p>
            <a:pPr>
              <a:buNone/>
            </a:pPr>
            <a:r>
              <a:rPr lang="es-ES" sz="1050" dirty="0" smtClean="0"/>
              <a:t>Fuente: IFC</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bwMode="auto">
          <a:xfrm>
            <a:off x="7269163" y="6503988"/>
            <a:ext cx="1693862" cy="269875"/>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585D58-629A-4243-83EC-CAC22D76D46E}" type="slidenum">
              <a:rPr kumimoji="0" lang="en-AU" sz="1600" b="0" i="0" u="none" strike="noStrike" kern="1200" cap="none" spc="0" normalizeH="0" baseline="0" noProof="0" smtClean="0">
                <a:ln>
                  <a:noFill/>
                </a:ln>
                <a:solidFill>
                  <a:schemeClr val="bg1"/>
                </a:solidFill>
                <a:effectLst/>
                <a:uLnTx/>
                <a:uFillTx/>
                <a:latin typeface="Trebuchet MS" pitchFamily="34"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en-AU" sz="1600" b="0" i="0" u="none" strike="noStrike" kern="1200" cap="none" spc="0" normalizeH="0" baseline="0" noProof="0" dirty="0">
              <a:ln>
                <a:noFill/>
              </a:ln>
              <a:solidFill>
                <a:schemeClr val="bg1"/>
              </a:solidFill>
              <a:effectLst/>
              <a:uLnTx/>
              <a:uFillTx/>
              <a:latin typeface="Trebuchet MS" pitchFamily="34" charset="0"/>
              <a:ea typeface="+mn-ea"/>
              <a:cs typeface="Times New Roman" pitchFamily="18" charset="0"/>
            </a:endParaRPr>
          </a:p>
        </p:txBody>
      </p:sp>
      <p:sp>
        <p:nvSpPr>
          <p:cNvPr id="5" name="Title 2"/>
          <p:cNvSpPr txBox="1">
            <a:spLocks/>
          </p:cNvSpPr>
          <p:nvPr/>
        </p:nvSpPr>
        <p:spPr>
          <a:xfrm>
            <a:off x="623888" y="135464"/>
            <a:ext cx="8064896" cy="79288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2600" b="1" i="0" u="none" strike="noStrike" kern="0" cap="none" spc="0" normalizeH="0" baseline="0" noProof="0" smtClean="0">
                <a:ln>
                  <a:noFill/>
                </a:ln>
                <a:solidFill>
                  <a:srgbClr val="014C6D"/>
                </a:solidFill>
                <a:effectLst/>
                <a:uLnTx/>
                <a:uFillTx/>
                <a:latin typeface="+mj-lt"/>
                <a:ea typeface="ヒラギノ角ゴ Pro W3" pitchFamily="-111" charset="-128"/>
                <a:cs typeface="+mj-cs"/>
              </a:rPr>
              <a:t>Los que respondieron necesitaban particularmente transporte para llegar al banco, el cajero automático y un POS </a:t>
            </a:r>
            <a:endParaRPr kumimoji="0" lang="es-CO" sz="2600" b="1" i="0" u="none" strike="noStrike" kern="0" cap="none" spc="0" normalizeH="0" baseline="0" noProof="0" dirty="0">
              <a:ln>
                <a:noFill/>
              </a:ln>
              <a:solidFill>
                <a:srgbClr val="014C6D"/>
              </a:solidFill>
              <a:effectLst/>
              <a:uLnTx/>
              <a:uFillTx/>
              <a:latin typeface="+mj-lt"/>
              <a:ea typeface="ヒラギノ角ゴ Pro W3" pitchFamily="-111" charset="-128"/>
              <a:cs typeface="+mj-cs"/>
            </a:endParaRPr>
          </a:p>
        </p:txBody>
      </p:sp>
      <p:sp>
        <p:nvSpPr>
          <p:cNvPr id="6" name="Content Placeholder 1"/>
          <p:cNvSpPr txBox="1">
            <a:spLocks/>
          </p:cNvSpPr>
          <p:nvPr/>
        </p:nvSpPr>
        <p:spPr>
          <a:xfrm>
            <a:off x="423356" y="1497278"/>
            <a:ext cx="8229600" cy="4105275"/>
          </a:xfrm>
          <a:prstGeom prst="rect">
            <a:avLst/>
          </a:prstGeom>
        </p:spPr>
        <p:txBody>
          <a:bodyPr/>
          <a:lstStyle/>
          <a:p>
            <a:pPr marL="227013" marR="0" lvl="0" indent="-227013" algn="l" defTabSz="914400" rtl="0" eaLnBrk="0" fontAlgn="base" latinLnBrk="0" hangingPunct="0">
              <a:lnSpc>
                <a:spcPct val="115000"/>
              </a:lnSpc>
              <a:spcBef>
                <a:spcPct val="20000"/>
              </a:spcBef>
              <a:spcAft>
                <a:spcPct val="0"/>
              </a:spcAft>
              <a:buClr>
                <a:srgbClr val="00783C"/>
              </a:buClr>
              <a:buSzTx/>
              <a:buFontTx/>
              <a:buChar char="•"/>
              <a:tabLst/>
              <a:defRPr/>
            </a:pPr>
            <a:r>
              <a:rPr kumimoji="0" lang="es-CO" sz="2000" b="0" i="0" u="none" strike="noStrike" kern="0" cap="none" spc="0" normalizeH="0" baseline="0" noProof="0" smtClean="0">
                <a:ln>
                  <a:noFill/>
                </a:ln>
                <a:solidFill>
                  <a:schemeClr val="tx1"/>
                </a:solidFill>
                <a:effectLst/>
                <a:uLnTx/>
                <a:uFillTx/>
                <a:latin typeface="+mn-lt"/>
                <a:ea typeface="ヒラギノ角ゴ Pro W3" pitchFamily="-111" charset="-128"/>
                <a:cs typeface="+mn-cs"/>
              </a:rPr>
              <a:t>En términos generales, el acceso a los diversos canales era bueno: un máximo de 25 minutos de viaje</a:t>
            </a:r>
          </a:p>
          <a:p>
            <a:pPr marL="227013" marR="0" lvl="0" indent="-227013" algn="l" defTabSz="914400" rtl="0" eaLnBrk="0" fontAlgn="base" latinLnBrk="0" hangingPunct="0">
              <a:lnSpc>
                <a:spcPct val="115000"/>
              </a:lnSpc>
              <a:spcBef>
                <a:spcPct val="20000"/>
              </a:spcBef>
              <a:spcAft>
                <a:spcPct val="0"/>
              </a:spcAft>
              <a:buClr>
                <a:srgbClr val="00783C"/>
              </a:buClr>
              <a:buSzTx/>
              <a:buFontTx/>
              <a:buChar char="•"/>
              <a:tabLst/>
              <a:defRPr/>
            </a:pPr>
            <a:r>
              <a:rPr kumimoji="0" lang="es-CO" sz="2000" b="0" i="0" u="none" strike="noStrike" kern="0" cap="none" spc="0" normalizeH="0" baseline="0" noProof="0" smtClean="0">
                <a:ln>
                  <a:noFill/>
                </a:ln>
                <a:solidFill>
                  <a:schemeClr val="tx1"/>
                </a:solidFill>
                <a:effectLst/>
                <a:uLnTx/>
                <a:uFillTx/>
                <a:latin typeface="+mn-lt"/>
                <a:ea typeface="ヒラギノ角ゴ Pro W3" pitchFamily="-111" charset="-128"/>
                <a:cs typeface="+mn-cs"/>
              </a:rPr>
              <a:t>A la tienda del barrio, la farmacia y en donde venden minutos al aire se llega principalmente a pie</a:t>
            </a:r>
            <a:endParaRPr kumimoji="0" lang="es-CO" sz="2000" b="0" i="0" u="none" strike="noStrike" kern="0" cap="none" spc="0" normalizeH="0" baseline="0" noProof="0" dirty="0">
              <a:ln>
                <a:noFill/>
              </a:ln>
              <a:solidFill>
                <a:schemeClr val="tx1"/>
              </a:solidFill>
              <a:effectLst/>
              <a:uLnTx/>
              <a:uFillTx/>
              <a:latin typeface="+mn-lt"/>
              <a:ea typeface="ヒラギノ角ゴ Pro W3" pitchFamily="-111" charset="-128"/>
              <a:cs typeface="+mn-cs"/>
            </a:endParaRPr>
          </a:p>
        </p:txBody>
      </p:sp>
      <p:sp>
        <p:nvSpPr>
          <p:cNvPr id="7" name="Rectangle 6"/>
          <p:cNvSpPr/>
          <p:nvPr/>
        </p:nvSpPr>
        <p:spPr>
          <a:xfrm>
            <a:off x="2911510" y="2923870"/>
            <a:ext cx="2665281" cy="307777"/>
          </a:xfrm>
          <a:prstGeom prst="rect">
            <a:avLst/>
          </a:prstGeom>
        </p:spPr>
        <p:txBody>
          <a:bodyPr wrap="none">
            <a:spAutoFit/>
          </a:bodyPr>
          <a:lstStyle/>
          <a:p>
            <a:pPr>
              <a:buNone/>
            </a:pPr>
            <a:r>
              <a:rPr lang="es-CO" b="1" dirty="0" smtClean="0"/>
              <a:t>¿Con qué medio de </a:t>
            </a:r>
            <a:r>
              <a:rPr lang="es-CO" sz="1400" b="1" dirty="0" smtClean="0"/>
              <a:t>transporte</a:t>
            </a:r>
            <a:r>
              <a:rPr lang="es-CO" b="1" dirty="0" smtClean="0"/>
              <a:t>?</a:t>
            </a:r>
            <a:endParaRPr lang="es-CO" dirty="0"/>
          </a:p>
        </p:txBody>
      </p:sp>
      <p:pic>
        <p:nvPicPr>
          <p:cNvPr id="8" name="Picture 7"/>
          <p:cNvPicPr/>
          <p:nvPr/>
        </p:nvPicPr>
        <p:blipFill>
          <a:blip r:embed="rId3" cstate="print"/>
          <a:srcRect/>
          <a:stretch>
            <a:fillRect/>
          </a:stretch>
        </p:blipFill>
        <p:spPr bwMode="auto">
          <a:xfrm>
            <a:off x="2340813" y="3266949"/>
            <a:ext cx="4491255" cy="3342897"/>
          </a:xfrm>
          <a:prstGeom prst="rect">
            <a:avLst/>
          </a:prstGeom>
          <a:noFill/>
          <a:ln w="9525">
            <a:noFill/>
            <a:miter lim="800000"/>
            <a:headEnd/>
            <a:tailEnd/>
          </a:ln>
        </p:spPr>
      </p:pic>
      <p:sp>
        <p:nvSpPr>
          <p:cNvPr id="9" name="Folded Corner 8"/>
          <p:cNvSpPr/>
          <p:nvPr/>
        </p:nvSpPr>
        <p:spPr>
          <a:xfrm rot="20781032">
            <a:off x="5271281" y="4737669"/>
            <a:ext cx="3600819" cy="1599842"/>
          </a:xfrm>
          <a:prstGeom prst="foldedCorner">
            <a:avLst>
              <a:gd name="adj" fmla="val 20531"/>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600" dirty="0" smtClean="0">
                <a:solidFill>
                  <a:schemeClr val="tx1"/>
                </a:solidFill>
                <a:latin typeface="Bradley Hand ITC" pitchFamily="66" charset="0"/>
              </a:rPr>
              <a:t>Los SFM son </a:t>
            </a:r>
            <a:r>
              <a:rPr lang="es-ES" sz="1600" dirty="0" smtClean="0">
                <a:solidFill>
                  <a:schemeClr val="tx1"/>
                </a:solidFill>
                <a:latin typeface="Bradley Hand ITC" pitchFamily="66" charset="0"/>
              </a:rPr>
              <a:t>más atractivos para aquellos que viven lejos de los servicios. Los que respondieron no requerían de mucho tiempo o costo para llegar siquiera a los bancos. </a:t>
            </a:r>
          </a:p>
        </p:txBody>
      </p:sp>
      <p:sp>
        <p:nvSpPr>
          <p:cNvPr id="10" name="TextBox 9"/>
          <p:cNvSpPr txBox="1"/>
          <p:nvPr/>
        </p:nvSpPr>
        <p:spPr>
          <a:xfrm>
            <a:off x="0" y="5859197"/>
            <a:ext cx="2950037" cy="253916"/>
          </a:xfrm>
          <a:prstGeom prst="rect">
            <a:avLst/>
          </a:prstGeom>
          <a:noFill/>
        </p:spPr>
        <p:txBody>
          <a:bodyPr wrap="square" rtlCol="0">
            <a:spAutoFit/>
          </a:bodyPr>
          <a:lstStyle/>
          <a:p>
            <a:pPr>
              <a:buNone/>
            </a:pPr>
            <a:r>
              <a:rPr lang="es-ES" sz="1050" dirty="0" smtClean="0"/>
              <a:t>Fuente: IFC</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5510" y="308836"/>
            <a:ext cx="7772400" cy="563562"/>
          </a:xfrm>
        </p:spPr>
        <p:txBody>
          <a:bodyPr/>
          <a:lstStyle/>
          <a:p>
            <a:r>
              <a:rPr lang="en-US" sz="2400" dirty="0" smtClean="0"/>
              <a:t/>
            </a:r>
            <a:br>
              <a:rPr lang="en-US" sz="2400" dirty="0" smtClean="0"/>
            </a:br>
            <a:r>
              <a:rPr lang="en-US" sz="2400" dirty="0" err="1" smtClean="0"/>
              <a:t>Contactos</a:t>
            </a:r>
            <a:endParaRPr lang="en-US" sz="2400" dirty="0"/>
          </a:p>
        </p:txBody>
      </p:sp>
      <p:sp>
        <p:nvSpPr>
          <p:cNvPr id="4" name="Slide Number Placeholder 3"/>
          <p:cNvSpPr>
            <a:spLocks noGrp="1"/>
          </p:cNvSpPr>
          <p:nvPr>
            <p:ph type="sldNum" sz="quarter" idx="4294967295"/>
          </p:nvPr>
        </p:nvSpPr>
        <p:spPr>
          <a:xfrm>
            <a:off x="3632200" y="6435725"/>
            <a:ext cx="1884363" cy="279400"/>
          </a:xfrm>
          <a:prstGeom prst="rect">
            <a:avLst/>
          </a:prstGeom>
        </p:spPr>
        <p:txBody>
          <a:bodyPr/>
          <a:lstStyle/>
          <a:p>
            <a:fld id="{7BF03A4D-3ECA-45BF-BA70-30C8464A2D01}" type="slidenum">
              <a:rPr lang="en-US" smtClean="0"/>
              <a:pPr/>
              <a:t>46</a:t>
            </a:fld>
            <a:endParaRPr lang="en-US"/>
          </a:p>
        </p:txBody>
      </p:sp>
      <p:sp>
        <p:nvSpPr>
          <p:cNvPr id="6" name="TextBox 5"/>
          <p:cNvSpPr txBox="1"/>
          <p:nvPr/>
        </p:nvSpPr>
        <p:spPr>
          <a:xfrm>
            <a:off x="2110548" y="2231546"/>
            <a:ext cx="4278735" cy="1923604"/>
          </a:xfrm>
          <a:prstGeom prst="rect">
            <a:avLst/>
          </a:prstGeom>
          <a:noFill/>
        </p:spPr>
        <p:txBody>
          <a:bodyPr wrap="none" rtlCol="0">
            <a:spAutoFit/>
          </a:bodyPr>
          <a:lstStyle/>
          <a:p>
            <a:pPr>
              <a:buNone/>
            </a:pPr>
            <a:r>
              <a:rPr lang="es-PE" sz="1400" dirty="0" smtClean="0"/>
              <a:t>Vanessa Vizcarra</a:t>
            </a:r>
          </a:p>
          <a:p>
            <a:pPr>
              <a:buNone/>
            </a:pPr>
            <a:r>
              <a:rPr lang="es-PE" sz="1400" dirty="0" smtClean="0"/>
              <a:t>Especialista </a:t>
            </a:r>
            <a:r>
              <a:rPr lang="es-PE" sz="1400" dirty="0" err="1" smtClean="0"/>
              <a:t>Senior</a:t>
            </a:r>
            <a:r>
              <a:rPr lang="es-PE" sz="1400" dirty="0" smtClean="0"/>
              <a:t> en Servicios Financieros Móviles</a:t>
            </a:r>
          </a:p>
          <a:p>
            <a:pPr>
              <a:buNone/>
            </a:pPr>
            <a:r>
              <a:rPr lang="es-PE" sz="1400" dirty="0" smtClean="0"/>
              <a:t>Corporación Financiera Internacional</a:t>
            </a:r>
          </a:p>
          <a:p>
            <a:pPr>
              <a:buNone/>
            </a:pPr>
            <a:r>
              <a:rPr lang="es-PE" sz="1400" dirty="0" smtClean="0"/>
              <a:t>Email: </a:t>
            </a:r>
            <a:r>
              <a:rPr lang="es-PE" sz="1400" dirty="0" smtClean="0">
                <a:hlinkClick r:id="rId3"/>
              </a:rPr>
              <a:t>vvizcarra@ifc.org</a:t>
            </a:r>
            <a:endParaRPr lang="es-PE" sz="1400" dirty="0" smtClean="0"/>
          </a:p>
          <a:p>
            <a:pPr>
              <a:buNone/>
            </a:pPr>
            <a:endParaRPr lang="es-PE" sz="1400" dirty="0" smtClean="0"/>
          </a:p>
          <a:p>
            <a:pPr>
              <a:buNone/>
            </a:pPr>
            <a:endParaRPr lang="es-PE" sz="1400" dirty="0"/>
          </a:p>
        </p:txBody>
      </p:sp>
    </p:spTree>
    <p:extLst>
      <p:ext uri="{BB962C8B-B14F-4D97-AF65-F5344CB8AC3E}">
        <p14:creationId xmlns:p14="http://schemas.microsoft.com/office/powerpoint/2010/main" val="83977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AE8E1CD7-1FF5-4383-9650-73E00876F938}" type="slidenum">
              <a:rPr lang="en-US" smtClean="0"/>
              <a:pPr/>
              <a:t>5</a:t>
            </a:fld>
            <a:endParaRPr lang="en-US" smtClean="0"/>
          </a:p>
        </p:txBody>
      </p:sp>
      <p:sp>
        <p:nvSpPr>
          <p:cNvPr id="9" name="Rectangle 5"/>
          <p:cNvSpPr>
            <a:spLocks noGrp="1" noChangeArrowheads="1"/>
          </p:cNvSpPr>
          <p:nvPr>
            <p:ph type="title"/>
          </p:nvPr>
        </p:nvSpPr>
        <p:spPr>
          <a:xfrm>
            <a:off x="162560" y="232641"/>
            <a:ext cx="8981440" cy="763039"/>
          </a:xfrm>
          <a:noFill/>
          <a:ln w="9525">
            <a:noFill/>
            <a:miter lim="800000"/>
            <a:headEnd/>
            <a:tailEnd/>
          </a:ln>
        </p:spPr>
        <p:txBody>
          <a:bodyPr vert="horz" wrap="square" lIns="91440" tIns="45720" rIns="91440" bIns="45720" numCol="1" anchor="ctr" anchorCtr="0" compatLnSpc="1">
            <a:prstTxWarp prst="textNoShape">
              <a:avLst/>
            </a:prstTxWarp>
          </a:bodyPr>
          <a:lstStyle/>
          <a:p>
            <a:pPr algn="l" eaLnBrk="1" hangingPunct="1"/>
            <a:r>
              <a:rPr lang="es-PE" sz="2400" dirty="0" smtClean="0"/>
              <a:t/>
            </a:r>
            <a:br>
              <a:rPr lang="es-PE" sz="2400" dirty="0" smtClean="0"/>
            </a:br>
            <a:r>
              <a:rPr lang="es-PE" sz="2400" dirty="0" smtClean="0"/>
              <a:t/>
            </a:r>
            <a:br>
              <a:rPr lang="es-PE" sz="2400" dirty="0" smtClean="0"/>
            </a:br>
            <a:r>
              <a:rPr lang="es-PE" sz="2400" dirty="0" smtClean="0"/>
              <a:t>Incluso entre algunos con acceso a servicios financieros formales, muchos no cuentan con acceso a los productos y servicios adecuados </a:t>
            </a:r>
            <a:br>
              <a:rPr lang="es-PE" sz="2400" dirty="0" smtClean="0"/>
            </a:br>
            <a:endParaRPr lang="es-PE" sz="2400" dirty="0" smtClean="0"/>
          </a:p>
        </p:txBody>
      </p:sp>
      <p:pic>
        <p:nvPicPr>
          <p:cNvPr id="7" name="Picture 2"/>
          <p:cNvPicPr>
            <a:picLocks noChangeAspect="1" noChangeArrowheads="1"/>
          </p:cNvPicPr>
          <p:nvPr/>
        </p:nvPicPr>
        <p:blipFill>
          <a:blip r:embed="rId3" cstate="print"/>
          <a:srcRect/>
          <a:stretch>
            <a:fillRect/>
          </a:stretch>
        </p:blipFill>
        <p:spPr bwMode="auto">
          <a:xfrm>
            <a:off x="2088106" y="1851949"/>
            <a:ext cx="2888733" cy="1996719"/>
          </a:xfrm>
          <a:prstGeom prst="rect">
            <a:avLst/>
          </a:prstGeom>
          <a:noFill/>
          <a:ln w="9525">
            <a:noFill/>
            <a:miter lim="800000"/>
            <a:headEnd/>
            <a:tailEnd/>
          </a:ln>
        </p:spPr>
      </p:pic>
      <p:sp>
        <p:nvSpPr>
          <p:cNvPr id="8" name="Line 115"/>
          <p:cNvSpPr>
            <a:spLocks noChangeShapeType="1"/>
          </p:cNvSpPr>
          <p:nvPr/>
        </p:nvSpPr>
        <p:spPr bwMode="auto">
          <a:xfrm flipV="1">
            <a:off x="356548" y="4150386"/>
            <a:ext cx="8424863" cy="0"/>
          </a:xfrm>
          <a:prstGeom prst="line">
            <a:avLst/>
          </a:prstGeom>
          <a:noFill/>
          <a:ln w="12700">
            <a:solidFill>
              <a:srgbClr val="006600"/>
            </a:solidFill>
            <a:round/>
            <a:headEnd/>
            <a:tailEnd/>
          </a:ln>
        </p:spPr>
        <p:txBody>
          <a:bodyPr wrap="none" anchor="ctr"/>
          <a:lstStyle/>
          <a:p>
            <a:endParaRPr lang="en-US" dirty="0"/>
          </a:p>
        </p:txBody>
      </p:sp>
      <p:sp>
        <p:nvSpPr>
          <p:cNvPr id="11" name="Rectangle 30"/>
          <p:cNvSpPr>
            <a:spLocks noChangeArrowheads="1"/>
          </p:cNvSpPr>
          <p:nvPr/>
        </p:nvSpPr>
        <p:spPr bwMode="auto">
          <a:xfrm>
            <a:off x="301008" y="4150386"/>
            <a:ext cx="2095500" cy="1170193"/>
          </a:xfrm>
          <a:prstGeom prst="rect">
            <a:avLst/>
          </a:prstGeom>
          <a:noFill/>
          <a:ln w="9525">
            <a:noFill/>
            <a:miter lim="800000"/>
            <a:headEnd/>
            <a:tailEnd/>
          </a:ln>
        </p:spPr>
        <p:txBody>
          <a:bodyPr wrap="square" lIns="92075" tIns="46038" rIns="92075" bIns="46038">
            <a:spAutoFit/>
          </a:bodyPr>
          <a:lstStyle/>
          <a:p>
            <a:pPr marL="231775" indent="-231775" defTabSz="708025" eaLnBrk="0" hangingPunct="0">
              <a:lnSpc>
                <a:spcPct val="90000"/>
              </a:lnSpc>
              <a:spcBef>
                <a:spcPct val="50000"/>
              </a:spcBef>
              <a:buClr>
                <a:srgbClr val="006600"/>
              </a:buClr>
              <a:buFont typeface="Arial" pitchFamily="34" charset="0"/>
              <a:buChar char="•"/>
            </a:pPr>
            <a:r>
              <a:rPr lang="es-PE" sz="1400" b="1" dirty="0" smtClean="0">
                <a:solidFill>
                  <a:srgbClr val="014C6D"/>
                </a:solidFill>
                <a:latin typeface="+mn-lt"/>
                <a:ea typeface="ヒラギノ角ゴ Pro W3"/>
                <a:cs typeface="Arial" pitchFamily="34" charset="0"/>
              </a:rPr>
              <a:t>Pensionados sin ahorros adecuados y oportunidades de inversión</a:t>
            </a:r>
          </a:p>
          <a:p>
            <a:pPr marL="231775" indent="-231775" defTabSz="708025" eaLnBrk="0" hangingPunct="0">
              <a:lnSpc>
                <a:spcPct val="90000"/>
              </a:lnSpc>
              <a:spcBef>
                <a:spcPct val="50000"/>
              </a:spcBef>
              <a:buClr>
                <a:srgbClr val="006600"/>
              </a:buClr>
            </a:pPr>
            <a:endParaRPr lang="es-PE" sz="1400" b="1" dirty="0">
              <a:solidFill>
                <a:srgbClr val="014C6D"/>
              </a:solidFill>
              <a:latin typeface="+mn-lt"/>
              <a:ea typeface="ヒラギノ角ゴ Pro W3"/>
              <a:cs typeface="Arial" pitchFamily="34" charset="0"/>
            </a:endParaRPr>
          </a:p>
        </p:txBody>
      </p:sp>
      <p:sp>
        <p:nvSpPr>
          <p:cNvPr id="12" name="Rectangle 30"/>
          <p:cNvSpPr>
            <a:spLocks noChangeArrowheads="1"/>
          </p:cNvSpPr>
          <p:nvPr/>
        </p:nvSpPr>
        <p:spPr bwMode="auto">
          <a:xfrm>
            <a:off x="2413378" y="4150386"/>
            <a:ext cx="2095500" cy="1170193"/>
          </a:xfrm>
          <a:prstGeom prst="rect">
            <a:avLst/>
          </a:prstGeom>
          <a:noFill/>
          <a:ln w="9525">
            <a:noFill/>
            <a:miter lim="800000"/>
            <a:headEnd/>
            <a:tailEnd/>
          </a:ln>
        </p:spPr>
        <p:txBody>
          <a:bodyPr wrap="square" lIns="92075" tIns="46038" rIns="92075" bIns="46038">
            <a:spAutoFit/>
          </a:bodyPr>
          <a:lstStyle/>
          <a:p>
            <a:pPr marL="231775" indent="-231775" defTabSz="708025" eaLnBrk="0" hangingPunct="0">
              <a:lnSpc>
                <a:spcPct val="90000"/>
              </a:lnSpc>
              <a:spcBef>
                <a:spcPct val="50000"/>
              </a:spcBef>
              <a:buClr>
                <a:srgbClr val="006600"/>
              </a:buClr>
              <a:buFont typeface="Arial" pitchFamily="34" charset="0"/>
              <a:buChar char="•"/>
            </a:pPr>
            <a:r>
              <a:rPr lang="es-PE" sz="1400" b="1" dirty="0" smtClean="0">
                <a:solidFill>
                  <a:srgbClr val="014C6D"/>
                </a:solidFill>
                <a:latin typeface="+mn-lt"/>
                <a:ea typeface="ヒラギノ角ゴ Pro W3"/>
                <a:cs typeface="Arial" pitchFamily="34" charset="0"/>
              </a:rPr>
              <a:t>Dueños de hogares sin productos financieros a largo plazo</a:t>
            </a:r>
          </a:p>
          <a:p>
            <a:pPr marL="231775" indent="-231775" defTabSz="708025" eaLnBrk="0" hangingPunct="0">
              <a:lnSpc>
                <a:spcPct val="90000"/>
              </a:lnSpc>
              <a:spcBef>
                <a:spcPct val="50000"/>
              </a:spcBef>
              <a:buClr>
                <a:srgbClr val="006600"/>
              </a:buClr>
            </a:pPr>
            <a:endParaRPr lang="es-PE" sz="1400" b="1" dirty="0">
              <a:solidFill>
                <a:srgbClr val="014C6D"/>
              </a:solidFill>
              <a:latin typeface="+mn-lt"/>
              <a:ea typeface="ヒラギノ角ゴ Pro W3"/>
              <a:cs typeface="Arial" pitchFamily="34" charset="0"/>
            </a:endParaRPr>
          </a:p>
        </p:txBody>
      </p:sp>
      <p:sp>
        <p:nvSpPr>
          <p:cNvPr id="14" name="Rectangle 30"/>
          <p:cNvSpPr>
            <a:spLocks noChangeArrowheads="1"/>
          </p:cNvSpPr>
          <p:nvPr/>
        </p:nvSpPr>
        <p:spPr bwMode="auto">
          <a:xfrm>
            <a:off x="4295629" y="4150386"/>
            <a:ext cx="2514601" cy="1557992"/>
          </a:xfrm>
          <a:prstGeom prst="rect">
            <a:avLst/>
          </a:prstGeom>
          <a:noFill/>
          <a:ln w="9525">
            <a:noFill/>
            <a:miter lim="800000"/>
            <a:headEnd/>
            <a:tailEnd/>
          </a:ln>
        </p:spPr>
        <p:txBody>
          <a:bodyPr wrap="square" lIns="92075" tIns="46038" rIns="92075" bIns="46038">
            <a:spAutoFit/>
          </a:bodyPr>
          <a:lstStyle/>
          <a:p>
            <a:pPr marL="231775" indent="-231775" defTabSz="708025" eaLnBrk="0" hangingPunct="0">
              <a:lnSpc>
                <a:spcPct val="90000"/>
              </a:lnSpc>
              <a:spcBef>
                <a:spcPct val="50000"/>
              </a:spcBef>
              <a:buClr>
                <a:srgbClr val="006600"/>
              </a:buClr>
              <a:buFont typeface="Arial" pitchFamily="34" charset="0"/>
              <a:buChar char="•"/>
            </a:pPr>
            <a:r>
              <a:rPr lang="es-PE" sz="1400" b="1" dirty="0" smtClean="0">
                <a:solidFill>
                  <a:srgbClr val="014C6D"/>
                </a:solidFill>
                <a:latin typeface="+mn-lt"/>
                <a:ea typeface="ヒラギノ角ゴ Pro W3"/>
                <a:cs typeface="Arial" pitchFamily="34" charset="0"/>
              </a:rPr>
              <a:t>Mujeres emprendedoras  que hacen el 25-50% del total de empresa, pero que carecen de los productos correctos y de educación financiera</a:t>
            </a:r>
          </a:p>
          <a:p>
            <a:pPr marL="231775" indent="-231775" defTabSz="708025" eaLnBrk="0" hangingPunct="0">
              <a:lnSpc>
                <a:spcPct val="90000"/>
              </a:lnSpc>
              <a:spcBef>
                <a:spcPct val="50000"/>
              </a:spcBef>
              <a:buClr>
                <a:srgbClr val="006600"/>
              </a:buClr>
            </a:pPr>
            <a:endParaRPr lang="es-PE" sz="1400" b="1" dirty="0" smtClean="0">
              <a:solidFill>
                <a:srgbClr val="014C6D"/>
              </a:solidFill>
              <a:latin typeface="+mn-lt"/>
              <a:ea typeface="ヒラギノ角ゴ Pro W3"/>
              <a:cs typeface="Arial" pitchFamily="34" charset="0"/>
            </a:endParaRPr>
          </a:p>
        </p:txBody>
      </p:sp>
      <p:sp>
        <p:nvSpPr>
          <p:cNvPr id="15" name="Rectangle 30"/>
          <p:cNvSpPr>
            <a:spLocks noChangeArrowheads="1"/>
          </p:cNvSpPr>
          <p:nvPr/>
        </p:nvSpPr>
        <p:spPr bwMode="auto">
          <a:xfrm>
            <a:off x="6857430" y="4150386"/>
            <a:ext cx="2095500" cy="1062471"/>
          </a:xfrm>
          <a:prstGeom prst="rect">
            <a:avLst/>
          </a:prstGeom>
          <a:noFill/>
          <a:ln w="9525">
            <a:noFill/>
            <a:miter lim="800000"/>
            <a:headEnd/>
            <a:tailEnd/>
          </a:ln>
        </p:spPr>
        <p:txBody>
          <a:bodyPr wrap="square" lIns="92075" tIns="46038" rIns="92075" bIns="46038">
            <a:spAutoFit/>
          </a:bodyPr>
          <a:lstStyle/>
          <a:p>
            <a:pPr marL="231775" indent="-231775" defTabSz="708025" eaLnBrk="0" hangingPunct="0">
              <a:lnSpc>
                <a:spcPct val="90000"/>
              </a:lnSpc>
              <a:spcBef>
                <a:spcPct val="50000"/>
              </a:spcBef>
              <a:buClr>
                <a:srgbClr val="006600"/>
              </a:buClr>
              <a:buFont typeface="Arial" pitchFamily="34" charset="0"/>
              <a:buChar char="•"/>
            </a:pPr>
            <a:r>
              <a:rPr lang="es-PE" sz="1400" b="1" dirty="0" smtClean="0">
                <a:solidFill>
                  <a:srgbClr val="014C6D"/>
                </a:solidFill>
                <a:latin typeface="+mn-lt"/>
                <a:ea typeface="ヒラギノ角ゴ Pro W3"/>
                <a:cs typeface="Arial" pitchFamily="34" charset="0"/>
              </a:rPr>
              <a:t>Migrantes que envían dinero a casa con altos costos y/o riesgo para sus familiares</a:t>
            </a:r>
          </a:p>
        </p:txBody>
      </p:sp>
      <p:pic>
        <p:nvPicPr>
          <p:cNvPr id="16" name="Content Placeholder 11" descr="china-protest.jpg"/>
          <p:cNvPicPr>
            <a:picLocks noGrp="1" noChangeAspect="1"/>
          </p:cNvPicPr>
          <p:nvPr>
            <p:ph idx="1"/>
          </p:nvPr>
        </p:nvPicPr>
        <p:blipFill>
          <a:blip r:embed="rId4" cstate="print"/>
          <a:stretch>
            <a:fillRect/>
          </a:stretch>
        </p:blipFill>
        <p:spPr>
          <a:xfrm>
            <a:off x="81884" y="1863524"/>
            <a:ext cx="2538485" cy="1985144"/>
          </a:xfrm>
        </p:spPr>
      </p:pic>
      <p:pic>
        <p:nvPicPr>
          <p:cNvPr id="17" name="Picture 16" descr="cotton crop in india.png"/>
          <p:cNvPicPr>
            <a:picLocks noChangeAspect="1"/>
          </p:cNvPicPr>
          <p:nvPr/>
        </p:nvPicPr>
        <p:blipFill>
          <a:blip r:embed="rId5" cstate="print"/>
          <a:srcRect l="26228" b="-13860"/>
          <a:stretch>
            <a:fillRect/>
          </a:stretch>
        </p:blipFill>
        <p:spPr>
          <a:xfrm>
            <a:off x="4488780" y="1828801"/>
            <a:ext cx="2822255" cy="2306472"/>
          </a:xfrm>
          <a:prstGeom prst="rect">
            <a:avLst/>
          </a:prstGeom>
        </p:spPr>
      </p:pic>
      <p:pic>
        <p:nvPicPr>
          <p:cNvPr id="18" name="Content Placeholder 8" descr="N07np2649.jpg"/>
          <p:cNvPicPr>
            <a:picLocks noChangeAspect="1"/>
          </p:cNvPicPr>
          <p:nvPr/>
        </p:nvPicPr>
        <p:blipFill>
          <a:blip r:embed="rId6" cstate="print"/>
          <a:srcRect l="7125" t="9363" r="16387" b="14033"/>
          <a:stretch>
            <a:fillRect/>
          </a:stretch>
        </p:blipFill>
        <p:spPr bwMode="auto">
          <a:xfrm>
            <a:off x="6655756" y="1828800"/>
            <a:ext cx="2406356" cy="2019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AE8E1CD7-1FF5-4383-9650-73E00876F938}" type="slidenum">
              <a:rPr lang="en-US" smtClean="0"/>
              <a:pPr/>
              <a:t>6</a:t>
            </a:fld>
            <a:endParaRPr lang="en-US" smtClean="0"/>
          </a:p>
        </p:txBody>
      </p:sp>
      <p:sp>
        <p:nvSpPr>
          <p:cNvPr id="9" name="Rectangle 5"/>
          <p:cNvSpPr>
            <a:spLocks noGrp="1" noChangeArrowheads="1"/>
          </p:cNvSpPr>
          <p:nvPr>
            <p:ph type="title"/>
          </p:nvPr>
        </p:nvSpPr>
        <p:spPr>
          <a:xfrm>
            <a:off x="162560" y="0"/>
            <a:ext cx="8981440" cy="763039"/>
          </a:xfrm>
          <a:noFill/>
          <a:ln w="9525">
            <a:noFill/>
            <a:miter lim="800000"/>
            <a:headEnd/>
            <a:tailEnd/>
          </a:ln>
        </p:spPr>
        <p:txBody>
          <a:bodyPr vert="horz" wrap="square" lIns="91440" tIns="45720" rIns="91440" bIns="45720" numCol="1" anchor="ctr" anchorCtr="0" compatLnSpc="1">
            <a:prstTxWarp prst="textNoShape">
              <a:avLst/>
            </a:prstTxWarp>
          </a:bodyPr>
          <a:lstStyle/>
          <a:p>
            <a:pPr algn="l" eaLnBrk="1" hangingPunct="1"/>
            <a:r>
              <a:rPr lang="es-PE" sz="2400" dirty="0" smtClean="0"/>
              <a:t/>
            </a:r>
            <a:br>
              <a:rPr lang="es-PE" sz="2400" dirty="0" smtClean="0"/>
            </a:br>
            <a:r>
              <a:rPr lang="es-PE" sz="2400" dirty="0" smtClean="0"/>
              <a:t/>
            </a:r>
            <a:br>
              <a:rPr lang="es-PE" sz="2400" dirty="0" smtClean="0"/>
            </a:br>
            <a:r>
              <a:rPr lang="es-PE" sz="2400" dirty="0" smtClean="0"/>
              <a:t>Los trabajadores pobres (segmento objetivo) comprenden mas del 60% de la fuerza laboral total en los mercados emergentes</a:t>
            </a:r>
          </a:p>
        </p:txBody>
      </p:sp>
      <p:sp>
        <p:nvSpPr>
          <p:cNvPr id="7" name="TextBox 7"/>
          <p:cNvSpPr txBox="1">
            <a:spLocks noChangeArrowheads="1"/>
          </p:cNvSpPr>
          <p:nvPr/>
        </p:nvSpPr>
        <p:spPr bwMode="auto">
          <a:xfrm>
            <a:off x="2620363" y="1063660"/>
            <a:ext cx="3439242" cy="954107"/>
          </a:xfrm>
          <a:prstGeom prst="rect">
            <a:avLst/>
          </a:prstGeom>
          <a:noFill/>
          <a:ln w="9525">
            <a:noFill/>
            <a:miter lim="800000"/>
            <a:headEnd/>
            <a:tailEnd/>
          </a:ln>
        </p:spPr>
        <p:txBody>
          <a:bodyPr wrap="square">
            <a:spAutoFit/>
          </a:bodyPr>
          <a:lstStyle/>
          <a:p>
            <a:pPr algn="ctr">
              <a:buFontTx/>
              <a:buNone/>
            </a:pPr>
            <a:r>
              <a:rPr lang="es-PE" sz="1600" b="1" dirty="0" smtClean="0">
                <a:solidFill>
                  <a:srgbClr val="003366"/>
                </a:solidFill>
              </a:rPr>
              <a:t>Fuerza laboral en mercados emergentes</a:t>
            </a:r>
          </a:p>
          <a:p>
            <a:pPr algn="ctr">
              <a:buFontTx/>
              <a:buNone/>
            </a:pPr>
            <a:r>
              <a:rPr lang="es-PE" sz="1600" b="1" dirty="0" smtClean="0">
                <a:solidFill>
                  <a:srgbClr val="003366"/>
                </a:solidFill>
              </a:rPr>
              <a:t>Total = 2.6 billones*</a:t>
            </a:r>
            <a:endParaRPr lang="es-PE" sz="1600" b="1" dirty="0">
              <a:solidFill>
                <a:srgbClr val="003366"/>
              </a:solidFill>
            </a:endParaRPr>
          </a:p>
        </p:txBody>
      </p:sp>
      <p:sp>
        <p:nvSpPr>
          <p:cNvPr id="8" name="Rectangle 4"/>
          <p:cNvSpPr>
            <a:spLocks noChangeArrowheads="1"/>
          </p:cNvSpPr>
          <p:nvPr/>
        </p:nvSpPr>
        <p:spPr bwMode="auto">
          <a:xfrm>
            <a:off x="0" y="5935915"/>
            <a:ext cx="8095041" cy="245660"/>
          </a:xfrm>
          <a:prstGeom prst="rect">
            <a:avLst/>
          </a:prstGeom>
          <a:noFill/>
          <a:ln w="9525">
            <a:noFill/>
            <a:miter lim="800000"/>
            <a:headEnd/>
            <a:tailEnd/>
          </a:ln>
        </p:spPr>
        <p:txBody>
          <a:bodyPr wrap="square">
            <a:spAutoFit/>
          </a:bodyPr>
          <a:lstStyle/>
          <a:p>
            <a:pPr algn="l" eaLnBrk="0" hangingPunct="0">
              <a:spcBef>
                <a:spcPct val="0"/>
              </a:spcBef>
              <a:buFontTx/>
              <a:buNone/>
            </a:pPr>
            <a:r>
              <a:rPr kumimoji="1" lang="en-US" sz="1000" dirty="0">
                <a:latin typeface="+mj-lt"/>
              </a:rPr>
              <a:t>Source:</a:t>
            </a:r>
            <a:r>
              <a:rPr kumimoji="1" lang="en-US" sz="1000" b="1" dirty="0">
                <a:latin typeface="+mj-lt"/>
              </a:rPr>
              <a:t> </a:t>
            </a:r>
            <a:r>
              <a:rPr kumimoji="1" lang="en-US" sz="1000" dirty="0" smtClean="0">
                <a:latin typeface="+mj-lt"/>
              </a:rPr>
              <a:t>Oliver Wyman / Bill and Melinda Gates Foundation (2009), WDI, IFC, World Bank</a:t>
            </a:r>
            <a:endParaRPr kumimoji="1" lang="en-US" sz="1000" dirty="0">
              <a:latin typeface="+mj-lt"/>
            </a:endParaRPr>
          </a:p>
        </p:txBody>
      </p:sp>
      <p:sp>
        <p:nvSpPr>
          <p:cNvPr id="10" name="TextBox 9"/>
          <p:cNvSpPr txBox="1"/>
          <p:nvPr/>
        </p:nvSpPr>
        <p:spPr>
          <a:xfrm>
            <a:off x="6853449" y="2068622"/>
            <a:ext cx="1173706" cy="553998"/>
          </a:xfrm>
          <a:prstGeom prst="rect">
            <a:avLst/>
          </a:prstGeom>
          <a:solidFill>
            <a:schemeClr val="bg1">
              <a:lumMod val="75000"/>
            </a:schemeClr>
          </a:solidFill>
        </p:spPr>
        <p:txBody>
          <a:bodyPr wrap="square" rtlCol="0" anchor="ctr" anchorCtr="0">
            <a:spAutoFit/>
          </a:bodyPr>
          <a:lstStyle/>
          <a:p>
            <a:pPr algn="ctr">
              <a:buNone/>
            </a:pPr>
            <a:endParaRPr lang="es-PE" sz="1200" smtClean="0"/>
          </a:p>
          <a:p>
            <a:pPr algn="ctr">
              <a:buNone/>
            </a:pPr>
            <a:r>
              <a:rPr lang="es-PE" sz="1200" smtClean="0"/>
              <a:t>Empleados</a:t>
            </a:r>
          </a:p>
        </p:txBody>
      </p:sp>
      <p:sp>
        <p:nvSpPr>
          <p:cNvPr id="11" name="TextBox 10"/>
          <p:cNvSpPr txBox="1"/>
          <p:nvPr/>
        </p:nvSpPr>
        <p:spPr>
          <a:xfrm>
            <a:off x="6851174" y="2646817"/>
            <a:ext cx="1173706" cy="738664"/>
          </a:xfrm>
          <a:prstGeom prst="rect">
            <a:avLst/>
          </a:prstGeom>
          <a:solidFill>
            <a:schemeClr val="bg1">
              <a:lumMod val="50000"/>
            </a:schemeClr>
          </a:solidFill>
        </p:spPr>
        <p:txBody>
          <a:bodyPr wrap="square" rtlCol="0">
            <a:spAutoFit/>
          </a:bodyPr>
          <a:lstStyle/>
          <a:p>
            <a:pPr algn="ctr">
              <a:buNone/>
            </a:pPr>
            <a:r>
              <a:rPr lang="es-PE" sz="1200" dirty="0" smtClean="0"/>
              <a:t>Trabajadores pobres</a:t>
            </a:r>
          </a:p>
          <a:p>
            <a:pPr algn="ctr">
              <a:buNone/>
            </a:pPr>
            <a:r>
              <a:rPr lang="es-PE" sz="1200" dirty="0" smtClean="0"/>
              <a:t>( &lt;$2/ día)</a:t>
            </a:r>
          </a:p>
        </p:txBody>
      </p:sp>
      <p:sp>
        <p:nvSpPr>
          <p:cNvPr id="12" name="TextBox 7"/>
          <p:cNvSpPr txBox="1">
            <a:spLocks noChangeArrowheads="1"/>
          </p:cNvSpPr>
          <p:nvPr/>
        </p:nvSpPr>
        <p:spPr bwMode="auto">
          <a:xfrm>
            <a:off x="-13648" y="5717550"/>
            <a:ext cx="4736119" cy="261610"/>
          </a:xfrm>
          <a:prstGeom prst="rect">
            <a:avLst/>
          </a:prstGeom>
          <a:noFill/>
          <a:ln w="9525">
            <a:noFill/>
            <a:miter lim="800000"/>
            <a:headEnd/>
            <a:tailEnd/>
          </a:ln>
        </p:spPr>
        <p:txBody>
          <a:bodyPr wrap="square">
            <a:spAutoFit/>
          </a:bodyPr>
          <a:lstStyle/>
          <a:p>
            <a:pPr>
              <a:buFontTx/>
              <a:buNone/>
            </a:pPr>
            <a:r>
              <a:rPr lang="es-PE" sz="1100" b="1" dirty="0" smtClean="0">
                <a:solidFill>
                  <a:srgbClr val="003366"/>
                </a:solidFill>
              </a:rPr>
              <a:t>* De un total de población en mercados emergentes de 5.6 billones</a:t>
            </a:r>
            <a:endParaRPr lang="es-PE" sz="1100" b="1" dirty="0">
              <a:solidFill>
                <a:srgbClr val="003366"/>
              </a:solidFill>
            </a:endParaRPr>
          </a:p>
        </p:txBody>
      </p:sp>
      <p:sp>
        <p:nvSpPr>
          <p:cNvPr id="13" name="Rounded Rectangular Callout 8"/>
          <p:cNvSpPr>
            <a:spLocks noChangeArrowheads="1"/>
          </p:cNvSpPr>
          <p:nvPr/>
        </p:nvSpPr>
        <p:spPr bwMode="auto">
          <a:xfrm>
            <a:off x="6332560" y="4015370"/>
            <a:ext cx="2251881" cy="1532334"/>
          </a:xfrm>
          <a:prstGeom prst="wedgeRoundRectCallout">
            <a:avLst>
              <a:gd name="adj1" fmla="val 16954"/>
              <a:gd name="adj2" fmla="val -49938"/>
              <a:gd name="adj3" fmla="val 16667"/>
            </a:avLst>
          </a:prstGeom>
          <a:noFill/>
          <a:ln w="9525" algn="ctr">
            <a:solidFill>
              <a:srgbClr val="014C6D"/>
            </a:solidFill>
            <a:round/>
            <a:headEnd/>
            <a:tailEnd/>
          </a:ln>
        </p:spPr>
        <p:txBody>
          <a:bodyPr wrap="square" anchor="ctr">
            <a:spAutoFit/>
          </a:bodyPr>
          <a:lstStyle/>
          <a:p>
            <a:pPr algn="ctr"/>
            <a:r>
              <a:rPr lang="es-PE" sz="1400" b="1" dirty="0" smtClean="0">
                <a:solidFill>
                  <a:srgbClr val="014C6D"/>
                </a:solidFill>
                <a:latin typeface="+mj-lt"/>
                <a:ea typeface="+mj-ea"/>
                <a:cs typeface="+mj-cs"/>
              </a:rPr>
              <a:t> Pequeñas y medianas empresas (PYMES) son los grandes empleadores en mercados emergentes</a:t>
            </a:r>
          </a:p>
        </p:txBody>
      </p:sp>
      <p:graphicFrame>
        <p:nvGraphicFramePr>
          <p:cNvPr id="14" name="Chart 13"/>
          <p:cNvGraphicFramePr/>
          <p:nvPr/>
        </p:nvGraphicFramePr>
        <p:xfrm>
          <a:off x="949124" y="1840375"/>
          <a:ext cx="6266223" cy="3908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50" name="Object 14" hidden="1"/>
          <p:cNvGraphicFramePr>
            <a:graphicFrameLocks noChangeAspect="1"/>
          </p:cNvGraphicFramePr>
          <p:nvPr>
            <p:custDataLst>
              <p:tags r:id="rId2"/>
            </p:custDataLst>
            <p:extLst>
              <p:ext uri="{D42A27DB-BD31-4B8C-83A1-F6EECF244321}">
                <p14:modId xmlns:p14="http://schemas.microsoft.com/office/powerpoint/2010/main" val="291190501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10603" name="think-cell Slide" r:id="rId119" imgW="360" imgH="360" progId="">
                  <p:embed/>
                </p:oleObj>
              </mc:Choice>
              <mc:Fallback>
                <p:oleObj name="think-cell Slide" r:id="rId119" imgW="360" imgH="360" progId="">
                  <p:embed/>
                  <p:pic>
                    <p:nvPicPr>
                      <p:cNvPr id="0" name="Picture 2"/>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143" name="Rectangle 7" hidden="1"/>
          <p:cNvSpPr>
            <a:spLocks noChangeArrowheads="1"/>
          </p:cNvSpPr>
          <p:nvPr>
            <p:custDataLst>
              <p:tags r:id="rId3"/>
            </p:custDataLst>
          </p:nvPr>
        </p:nvSpPr>
        <p:spPr bwMode="auto">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endParaRPr lang="en-US" sz="1400" dirty="0">
              <a:cs typeface="Arial" charset="0"/>
            </a:endParaRPr>
          </a:p>
        </p:txBody>
      </p:sp>
      <p:sp>
        <p:nvSpPr>
          <p:cNvPr id="219383" name="Rectangle 247"/>
          <p:cNvSpPr>
            <a:spLocks noChangeArrowheads="1"/>
          </p:cNvSpPr>
          <p:nvPr>
            <p:custDataLst>
              <p:tags r:id="rId4"/>
            </p:custDataLst>
          </p:nvPr>
        </p:nvSpPr>
        <p:spPr bwMode="gray">
          <a:xfrm>
            <a:off x="192761" y="625033"/>
            <a:ext cx="8786015" cy="5145768"/>
          </a:xfrm>
          <a:prstGeom prst="rect">
            <a:avLst/>
          </a:prstGeom>
          <a:solidFill>
            <a:schemeClr val="bg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spcBef>
                <a:spcPts val="0"/>
              </a:spcBef>
              <a:buNone/>
            </a:pPr>
            <a:endParaRPr lang="es-PE"/>
          </a:p>
        </p:txBody>
      </p:sp>
      <p:sp>
        <p:nvSpPr>
          <p:cNvPr id="219382" name="Oval 246"/>
          <p:cNvSpPr>
            <a:spLocks noChangeArrowheads="1"/>
          </p:cNvSpPr>
          <p:nvPr>
            <p:custDataLst>
              <p:tags r:id="rId5"/>
            </p:custDataLst>
          </p:nvPr>
        </p:nvSpPr>
        <p:spPr bwMode="auto">
          <a:xfrm>
            <a:off x="3417863" y="2071304"/>
            <a:ext cx="1574485" cy="61712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spcBef>
                <a:spcPts val="0"/>
              </a:spcBef>
              <a:buNone/>
            </a:pPr>
            <a:endParaRPr lang="es-PE"/>
          </a:p>
        </p:txBody>
      </p:sp>
      <p:sp>
        <p:nvSpPr>
          <p:cNvPr id="219185" name="Rectangle 49"/>
          <p:cNvSpPr>
            <a:spLocks noChangeArrowheads="1"/>
          </p:cNvSpPr>
          <p:nvPr>
            <p:custDataLst>
              <p:tags r:id="rId6"/>
            </p:custDataLst>
          </p:nvPr>
        </p:nvSpPr>
        <p:spPr bwMode="auto">
          <a:xfrm>
            <a:off x="218679" y="4756841"/>
            <a:ext cx="4955093" cy="775858"/>
          </a:xfrm>
          <a:prstGeom prst="rect">
            <a:avLst/>
          </a:prstGeom>
          <a:solidFill>
            <a:srgbClr val="DDDDDD"/>
          </a:solidFill>
          <a:ln>
            <a:noFill/>
          </a:ln>
          <a:effectLst/>
          <a:extLs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spcBef>
                <a:spcPts val="0"/>
              </a:spcBef>
              <a:buNone/>
            </a:pPr>
            <a:endParaRPr lang="es-PE"/>
          </a:p>
        </p:txBody>
      </p:sp>
      <p:sp>
        <p:nvSpPr>
          <p:cNvPr id="219186" name="Freeform 50"/>
          <p:cNvSpPr>
            <a:spLocks/>
          </p:cNvSpPr>
          <p:nvPr>
            <p:custDataLst>
              <p:tags r:id="rId7"/>
            </p:custDataLst>
          </p:nvPr>
        </p:nvSpPr>
        <p:spPr bwMode="auto">
          <a:xfrm>
            <a:off x="4969671" y="624872"/>
            <a:ext cx="3986428" cy="5040646"/>
          </a:xfrm>
          <a:custGeom>
            <a:avLst/>
            <a:gdLst>
              <a:gd name="T0" fmla="*/ 15 w 2162"/>
              <a:gd name="T1" fmla="*/ 2543 h 3232"/>
              <a:gd name="T2" fmla="*/ 195 w 2162"/>
              <a:gd name="T3" fmla="*/ 0 h 3232"/>
              <a:gd name="T4" fmla="*/ 2162 w 2162"/>
              <a:gd name="T5" fmla="*/ 0 h 3232"/>
              <a:gd name="T6" fmla="*/ 2162 w 2162"/>
              <a:gd name="T7" fmla="*/ 3232 h 3232"/>
              <a:gd name="T8" fmla="*/ 180 w 2162"/>
              <a:gd name="T9" fmla="*/ 3232 h 3232"/>
              <a:gd name="T10" fmla="*/ 0 w 2162"/>
              <a:gd name="T11" fmla="*/ 3037 h 3232"/>
            </a:gdLst>
            <a:ahLst/>
            <a:cxnLst>
              <a:cxn ang="0">
                <a:pos x="T0" y="T1"/>
              </a:cxn>
              <a:cxn ang="0">
                <a:pos x="T2" y="T3"/>
              </a:cxn>
              <a:cxn ang="0">
                <a:pos x="T4" y="T5"/>
              </a:cxn>
              <a:cxn ang="0">
                <a:pos x="T6" y="T7"/>
              </a:cxn>
              <a:cxn ang="0">
                <a:pos x="T8" y="T9"/>
              </a:cxn>
              <a:cxn ang="0">
                <a:pos x="T10" y="T11"/>
              </a:cxn>
            </a:cxnLst>
            <a:rect l="0" t="0" r="r" b="b"/>
            <a:pathLst>
              <a:path w="2162" h="3232">
                <a:moveTo>
                  <a:pt x="15" y="2543"/>
                </a:moveTo>
                <a:lnTo>
                  <a:pt x="195" y="0"/>
                </a:lnTo>
                <a:lnTo>
                  <a:pt x="2162" y="0"/>
                </a:lnTo>
                <a:lnTo>
                  <a:pt x="2162" y="3232"/>
                </a:lnTo>
                <a:lnTo>
                  <a:pt x="180" y="3232"/>
                </a:lnTo>
                <a:lnTo>
                  <a:pt x="0" y="3037"/>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pPr>
              <a:spcBef>
                <a:spcPts val="0"/>
              </a:spcBef>
              <a:buNone/>
            </a:pPr>
            <a:endParaRPr lang="es-PE"/>
          </a:p>
        </p:txBody>
      </p:sp>
      <p:sp>
        <p:nvSpPr>
          <p:cNvPr id="219138" name="Rectangle 2"/>
          <p:cNvSpPr>
            <a:spLocks noGrp="1" noChangeArrowheads="1"/>
          </p:cNvSpPr>
          <p:nvPr>
            <p:ph type="title"/>
            <p:custDataLst>
              <p:tags r:id="rId8"/>
            </p:custDataLst>
          </p:nvPr>
        </p:nvSpPr>
        <p:spPr>
          <a:xfrm>
            <a:off x="164519" y="202591"/>
            <a:ext cx="8794114" cy="294794"/>
          </a:xfrm>
        </p:spPr>
        <p:txBody>
          <a:bodyPr/>
          <a:lstStyle/>
          <a:p>
            <a:r>
              <a:rPr lang="es-PE" sz="2000" dirty="0" smtClean="0"/>
              <a:t>En total, hay entre 47-58 millones de </a:t>
            </a:r>
            <a:r>
              <a:rPr lang="es-PE" sz="2000" dirty="0" err="1" smtClean="0"/>
              <a:t>MiPyMEs</a:t>
            </a:r>
            <a:r>
              <a:rPr lang="es-PE" sz="2000" dirty="0" smtClean="0"/>
              <a:t> en Latinoamérica</a:t>
            </a:r>
            <a:endParaRPr lang="es-PE" sz="2000" dirty="0"/>
          </a:p>
        </p:txBody>
      </p:sp>
      <p:sp>
        <p:nvSpPr>
          <p:cNvPr id="219430" name="Line 294"/>
          <p:cNvSpPr>
            <a:spLocks noChangeShapeType="1"/>
          </p:cNvSpPr>
          <p:nvPr>
            <p:custDataLst>
              <p:tags r:id="rId9"/>
            </p:custDataLst>
          </p:nvPr>
        </p:nvSpPr>
        <p:spPr bwMode="auto">
          <a:xfrm>
            <a:off x="4197007" y="4690432"/>
            <a:ext cx="1620" cy="184651"/>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spcBef>
                <a:spcPts val="0"/>
              </a:spcBef>
              <a:buNone/>
            </a:pPr>
            <a:endParaRPr lang="es-PE"/>
          </a:p>
        </p:txBody>
      </p:sp>
      <p:sp>
        <p:nvSpPr>
          <p:cNvPr id="219429" name="Line 293"/>
          <p:cNvSpPr>
            <a:spLocks noChangeShapeType="1"/>
          </p:cNvSpPr>
          <p:nvPr>
            <p:custDataLst>
              <p:tags r:id="rId10"/>
            </p:custDataLst>
          </p:nvPr>
        </p:nvSpPr>
        <p:spPr bwMode="auto">
          <a:xfrm>
            <a:off x="2826622" y="4029576"/>
            <a:ext cx="1620" cy="184651"/>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spcBef>
                <a:spcPts val="0"/>
              </a:spcBef>
              <a:buNone/>
            </a:pPr>
            <a:endParaRPr lang="es-PE"/>
          </a:p>
        </p:txBody>
      </p:sp>
      <p:sp>
        <p:nvSpPr>
          <p:cNvPr id="219428" name="Line 292"/>
          <p:cNvSpPr>
            <a:spLocks noChangeShapeType="1"/>
          </p:cNvSpPr>
          <p:nvPr>
            <p:custDataLst>
              <p:tags r:id="rId11"/>
            </p:custDataLst>
          </p:nvPr>
        </p:nvSpPr>
        <p:spPr bwMode="auto">
          <a:xfrm>
            <a:off x="2379546" y="3359002"/>
            <a:ext cx="1620" cy="184651"/>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spcBef>
                <a:spcPts val="0"/>
              </a:spcBef>
              <a:buNone/>
            </a:pPr>
            <a:endParaRPr lang="es-PE"/>
          </a:p>
        </p:txBody>
      </p:sp>
      <p:sp>
        <p:nvSpPr>
          <p:cNvPr id="219427" name="Line 291"/>
          <p:cNvSpPr>
            <a:spLocks noChangeShapeType="1"/>
          </p:cNvSpPr>
          <p:nvPr>
            <p:custDataLst>
              <p:tags r:id="rId12"/>
            </p:custDataLst>
          </p:nvPr>
        </p:nvSpPr>
        <p:spPr bwMode="auto">
          <a:xfrm>
            <a:off x="2301794" y="2688428"/>
            <a:ext cx="1620" cy="184651"/>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spcBef>
                <a:spcPts val="0"/>
              </a:spcBef>
              <a:buNone/>
            </a:pPr>
            <a:endParaRPr lang="es-PE"/>
          </a:p>
        </p:txBody>
      </p:sp>
      <p:sp>
        <p:nvSpPr>
          <p:cNvPr id="219426" name="Line 290"/>
          <p:cNvSpPr>
            <a:spLocks noChangeShapeType="1"/>
          </p:cNvSpPr>
          <p:nvPr>
            <p:custDataLst>
              <p:tags r:id="rId13"/>
            </p:custDataLst>
          </p:nvPr>
        </p:nvSpPr>
        <p:spPr bwMode="auto">
          <a:xfrm>
            <a:off x="2262918" y="2027572"/>
            <a:ext cx="1620" cy="184651"/>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spcBef>
                <a:spcPts val="0"/>
              </a:spcBef>
              <a:buNone/>
            </a:pPr>
            <a:endParaRPr lang="es-PE"/>
          </a:p>
        </p:txBody>
      </p:sp>
      <p:sp>
        <p:nvSpPr>
          <p:cNvPr id="219425" name="Rectangle 289"/>
          <p:cNvSpPr>
            <a:spLocks noChangeArrowheads="1"/>
          </p:cNvSpPr>
          <p:nvPr>
            <p:custDataLst>
              <p:tags r:id="rId14"/>
            </p:custDataLst>
          </p:nvPr>
        </p:nvSpPr>
        <p:spPr bwMode="auto">
          <a:xfrm>
            <a:off x="2253199" y="1541648"/>
            <a:ext cx="9719" cy="48592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spcBef>
                <a:spcPts val="0"/>
              </a:spcBef>
              <a:buNone/>
            </a:pPr>
            <a:endParaRPr lang="es-PE"/>
          </a:p>
        </p:txBody>
      </p:sp>
      <p:graphicFrame>
        <p:nvGraphicFramePr>
          <p:cNvPr id="219140" name="Object 4"/>
          <p:cNvGraphicFramePr>
            <a:graphicFrameLocks/>
          </p:cNvGraphicFramePr>
          <p:nvPr>
            <p:custDataLst>
              <p:tags r:id="rId15"/>
            </p:custDataLst>
            <p:extLst>
              <p:ext uri="{D42A27DB-BD31-4B8C-83A1-F6EECF244321}">
                <p14:modId xmlns:p14="http://schemas.microsoft.com/office/powerpoint/2010/main" val="981059655"/>
              </p:ext>
            </p:extLst>
          </p:nvPr>
        </p:nvGraphicFramePr>
        <p:xfrm>
          <a:off x="2087975" y="1356997"/>
          <a:ext cx="2206223" cy="4206477"/>
        </p:xfrm>
        <a:graphic>
          <a:graphicData uri="http://schemas.openxmlformats.org/presentationml/2006/ole">
            <mc:AlternateContent xmlns:mc="http://schemas.openxmlformats.org/markup-compatibility/2006">
              <mc:Choice xmlns:v="urn:schemas-microsoft-com:vml" Requires="v">
                <p:oleObj spid="_x0000_s110604" name="Chart" r:id="rId121" imgW="2162192" imgH="4124341" progId="MSGraph.Chart.8">
                  <p:embed followColorScheme="full"/>
                </p:oleObj>
              </mc:Choice>
              <mc:Fallback>
                <p:oleObj name="Chart" r:id="rId121" imgW="2162192" imgH="4124341" progId="MSGraph.Chart.8">
                  <p:embed followColorScheme="full"/>
                  <p:pic>
                    <p:nvPicPr>
                      <p:cNvPr id="0" name="Picture 3"/>
                      <p:cNvPicPr>
                        <a:picLocks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2087975" y="1356997"/>
                        <a:ext cx="2206223" cy="4206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156" name="Rectangle 20"/>
          <p:cNvSpPr>
            <a:spLocks noChangeArrowheads="1"/>
          </p:cNvSpPr>
          <p:nvPr>
            <p:custDataLst>
              <p:tags r:id="rId16"/>
            </p:custDataLst>
          </p:nvPr>
        </p:nvSpPr>
        <p:spPr bwMode="auto">
          <a:xfrm>
            <a:off x="249456" y="5009521"/>
            <a:ext cx="401720"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2443A9BF-9B74-4AAD-95F7-9537B79F2042}" type="datetime'''''''''''''''''T''''''o''''''''t''''''''''''''''a''''''''l'''">
              <a:rPr lang="es-PE" sz="1400" smtClean="0">
                <a:cs typeface="Arial" charset="0"/>
              </a:rPr>
              <a:pPr>
                <a:spcBef>
                  <a:spcPts val="0"/>
                </a:spcBef>
                <a:buNone/>
              </a:pPr>
              <a:t>Total</a:t>
            </a:fld>
            <a:endParaRPr lang="es-PE" sz="1400">
              <a:cs typeface="Arial" charset="0"/>
            </a:endParaRPr>
          </a:p>
        </p:txBody>
      </p:sp>
      <p:sp>
        <p:nvSpPr>
          <p:cNvPr id="219174" name="Rectangle 38"/>
          <p:cNvSpPr>
            <a:spLocks noChangeArrowheads="1"/>
          </p:cNvSpPr>
          <p:nvPr>
            <p:custDataLst>
              <p:tags r:id="rId17"/>
            </p:custDataLst>
          </p:nvPr>
        </p:nvSpPr>
        <p:spPr bwMode="auto">
          <a:xfrm>
            <a:off x="4222925" y="5009521"/>
            <a:ext cx="80830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s-PE" sz="1400" smtClean="0">
                <a:cs typeface="Arial" charset="0"/>
              </a:rPr>
              <a:t>47.2-57.7</a:t>
            </a:r>
            <a:endParaRPr lang="es-PE" sz="1400">
              <a:cs typeface="Arial" charset="0"/>
            </a:endParaRPr>
          </a:p>
        </p:txBody>
      </p:sp>
      <p:sp>
        <p:nvSpPr>
          <p:cNvPr id="219154" name="Rectangle 18"/>
          <p:cNvSpPr>
            <a:spLocks noChangeArrowheads="1"/>
          </p:cNvSpPr>
          <p:nvPr>
            <p:custDataLst>
              <p:tags r:id="rId18"/>
            </p:custDataLst>
          </p:nvPr>
        </p:nvSpPr>
        <p:spPr bwMode="auto">
          <a:xfrm>
            <a:off x="249456" y="4343807"/>
            <a:ext cx="652796"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578ECB9D-417C-460A-88F0-7BD875979415}" type="datetime'''''''''I''''''''''''''nf''o''r''ma''''''''l'''''''''">
              <a:rPr lang="es-PE" sz="1400" smtClean="0">
                <a:cs typeface="Arial" charset="0"/>
              </a:rPr>
              <a:pPr>
                <a:spcBef>
                  <a:spcPts val="0"/>
                </a:spcBef>
                <a:buNone/>
              </a:pPr>
              <a:t>Informal</a:t>
            </a:fld>
            <a:endParaRPr lang="es-PE" sz="1400">
              <a:cs typeface="Arial" charset="0"/>
            </a:endParaRPr>
          </a:p>
        </p:txBody>
      </p:sp>
      <p:sp>
        <p:nvSpPr>
          <p:cNvPr id="219172" name="Rectangle 36"/>
          <p:cNvSpPr>
            <a:spLocks noChangeArrowheads="1"/>
          </p:cNvSpPr>
          <p:nvPr>
            <p:custDataLst>
              <p:tags r:id="rId19"/>
            </p:custDataLst>
          </p:nvPr>
        </p:nvSpPr>
        <p:spPr bwMode="auto">
          <a:xfrm>
            <a:off x="3108475" y="4343807"/>
            <a:ext cx="80830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smtClean="0">
                <a:cs typeface="Arial" charset="0"/>
              </a:rPr>
              <a:t>33.3-40.7</a:t>
            </a:r>
            <a:endParaRPr lang="es-PE" sz="1400">
              <a:cs typeface="Arial" charset="0"/>
            </a:endParaRPr>
          </a:p>
        </p:txBody>
      </p:sp>
      <p:sp>
        <p:nvSpPr>
          <p:cNvPr id="219152" name="Rectangle 16"/>
          <p:cNvSpPr>
            <a:spLocks noChangeArrowheads="1"/>
          </p:cNvSpPr>
          <p:nvPr>
            <p:custDataLst>
              <p:tags r:id="rId20"/>
            </p:custDataLst>
          </p:nvPr>
        </p:nvSpPr>
        <p:spPr bwMode="auto">
          <a:xfrm>
            <a:off x="249456" y="3569568"/>
            <a:ext cx="1305591" cy="43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DDA63AAF-3873-438C-B004-3AF08F12B087}" type="datetime'''''''M''''''''''''''''''''''''''ic''''''''''''ro'''''''''''''">
              <a:rPr lang="es-PE" sz="1400" smtClean="0">
                <a:cs typeface="Arial" charset="0"/>
              </a:rPr>
              <a:pPr>
                <a:spcBef>
                  <a:spcPts val="0"/>
                </a:spcBef>
                <a:buNone/>
              </a:pPr>
              <a:t>Micro</a:t>
            </a:fld>
            <a:endParaRPr lang="es-PE" sz="1400" dirty="0" smtClean="0">
              <a:cs typeface="Arial" charset="0"/>
            </a:endParaRPr>
          </a:p>
          <a:p>
            <a:pPr>
              <a:spcBef>
                <a:spcPts val="0"/>
              </a:spcBef>
              <a:buNone/>
            </a:pPr>
            <a:r>
              <a:rPr lang="es-PE" sz="1400" dirty="0" smtClean="0">
                <a:cs typeface="Arial" charset="0"/>
              </a:rPr>
              <a:t>(1-4 empleados)</a:t>
            </a:r>
            <a:endParaRPr lang="es-PE" sz="1400" dirty="0">
              <a:cs typeface="Arial" charset="0"/>
            </a:endParaRPr>
          </a:p>
        </p:txBody>
      </p:sp>
      <p:sp>
        <p:nvSpPr>
          <p:cNvPr id="219170" name="Rectangle 34"/>
          <p:cNvSpPr>
            <a:spLocks noChangeArrowheads="1"/>
          </p:cNvSpPr>
          <p:nvPr>
            <p:custDataLst>
              <p:tags r:id="rId21"/>
            </p:custDataLst>
          </p:nvPr>
        </p:nvSpPr>
        <p:spPr bwMode="auto">
          <a:xfrm>
            <a:off x="2199744" y="3678091"/>
            <a:ext cx="808301" cy="21704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smtClean="0">
                <a:cs typeface="Arial" charset="0"/>
              </a:rPr>
              <a:t>10.8-13.2</a:t>
            </a:r>
            <a:endParaRPr lang="es-PE" sz="1400">
              <a:cs typeface="Arial" charset="0"/>
            </a:endParaRPr>
          </a:p>
        </p:txBody>
      </p:sp>
      <p:sp>
        <p:nvSpPr>
          <p:cNvPr id="219147" name="Rectangle 11"/>
          <p:cNvSpPr>
            <a:spLocks noChangeArrowheads="1"/>
          </p:cNvSpPr>
          <p:nvPr>
            <p:custDataLst>
              <p:tags r:id="rId22"/>
            </p:custDataLst>
          </p:nvPr>
        </p:nvSpPr>
        <p:spPr bwMode="auto">
          <a:xfrm>
            <a:off x="249456" y="2898994"/>
            <a:ext cx="1305591" cy="43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s-PE" sz="1400" dirty="0" smtClean="0">
                <a:cs typeface="Arial" charset="0"/>
              </a:rPr>
              <a:t>Muy pequeña</a:t>
            </a:r>
          </a:p>
          <a:p>
            <a:pPr>
              <a:spcBef>
                <a:spcPts val="0"/>
              </a:spcBef>
              <a:buNone/>
            </a:pPr>
            <a:r>
              <a:rPr lang="es-PE" sz="1400" dirty="0" smtClean="0">
                <a:cs typeface="Arial" charset="0"/>
              </a:rPr>
              <a:t>(5-9 empleados)</a:t>
            </a:r>
            <a:endParaRPr lang="es-PE" sz="1400" dirty="0">
              <a:cs typeface="Arial" charset="0"/>
            </a:endParaRPr>
          </a:p>
        </p:txBody>
      </p:sp>
      <p:sp useBgFill="1">
        <p:nvSpPr>
          <p:cNvPr id="219166" name="Rectangle 30"/>
          <p:cNvSpPr>
            <a:spLocks noChangeArrowheads="1"/>
          </p:cNvSpPr>
          <p:nvPr>
            <p:custDataLst>
              <p:tags r:id="rId23"/>
            </p:custDataLst>
          </p:nvPr>
        </p:nvSpPr>
        <p:spPr bwMode="auto">
          <a:xfrm>
            <a:off x="2037760" y="3007517"/>
            <a:ext cx="607441" cy="217046"/>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smtClean="0">
                <a:cs typeface="Arial" charset="0"/>
              </a:rPr>
              <a:t>1.9-2.3</a:t>
            </a:r>
            <a:endParaRPr lang="es-PE" sz="1400">
              <a:cs typeface="Arial" charset="0"/>
            </a:endParaRPr>
          </a:p>
        </p:txBody>
      </p:sp>
      <p:sp>
        <p:nvSpPr>
          <p:cNvPr id="219145" name="Rectangle 9"/>
          <p:cNvSpPr>
            <a:spLocks noChangeArrowheads="1"/>
          </p:cNvSpPr>
          <p:nvPr>
            <p:custDataLst>
              <p:tags r:id="rId24"/>
            </p:custDataLst>
          </p:nvPr>
        </p:nvSpPr>
        <p:spPr bwMode="auto">
          <a:xfrm>
            <a:off x="249456" y="2233278"/>
            <a:ext cx="1506452" cy="43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s-PE" sz="1400" dirty="0" smtClean="0">
                <a:cs typeface="Arial" charset="0"/>
              </a:rPr>
              <a:t>Pequeña</a:t>
            </a:r>
          </a:p>
          <a:p>
            <a:pPr>
              <a:spcBef>
                <a:spcPts val="0"/>
              </a:spcBef>
              <a:buNone/>
            </a:pPr>
            <a:r>
              <a:rPr lang="es-PE" sz="1400" dirty="0" smtClean="0">
                <a:cs typeface="Arial" charset="0"/>
              </a:rPr>
              <a:t>(10-49 empleados)</a:t>
            </a:r>
            <a:endParaRPr lang="es-PE" sz="1400" dirty="0">
              <a:cs typeface="Arial" charset="0"/>
            </a:endParaRPr>
          </a:p>
        </p:txBody>
      </p:sp>
      <p:sp useBgFill="1">
        <p:nvSpPr>
          <p:cNvPr id="219164" name="Rectangle 28"/>
          <p:cNvSpPr>
            <a:spLocks noChangeArrowheads="1"/>
          </p:cNvSpPr>
          <p:nvPr>
            <p:custDataLst>
              <p:tags r:id="rId25"/>
            </p:custDataLst>
          </p:nvPr>
        </p:nvSpPr>
        <p:spPr bwMode="auto">
          <a:xfrm>
            <a:off x="1979445" y="2341802"/>
            <a:ext cx="607441" cy="217046"/>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smtClean="0">
                <a:cs typeface="Arial" charset="0"/>
              </a:rPr>
              <a:t>1.0-1.2</a:t>
            </a:r>
            <a:endParaRPr lang="es-PE" sz="1400">
              <a:cs typeface="Arial" charset="0"/>
            </a:endParaRPr>
          </a:p>
        </p:txBody>
      </p:sp>
      <p:sp>
        <p:nvSpPr>
          <p:cNvPr id="219142" name="Rectangle 6"/>
          <p:cNvSpPr>
            <a:spLocks noChangeArrowheads="1"/>
          </p:cNvSpPr>
          <p:nvPr>
            <p:custDataLst>
              <p:tags r:id="rId26"/>
            </p:custDataLst>
          </p:nvPr>
        </p:nvSpPr>
        <p:spPr bwMode="auto">
          <a:xfrm>
            <a:off x="249455" y="1567563"/>
            <a:ext cx="1606882" cy="43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s-PE" sz="1400" dirty="0" smtClean="0">
                <a:cs typeface="Arial" charset="0"/>
              </a:rPr>
              <a:t>Medianas</a:t>
            </a:r>
          </a:p>
          <a:p>
            <a:pPr>
              <a:spcBef>
                <a:spcPts val="0"/>
              </a:spcBef>
              <a:buNone/>
            </a:pPr>
            <a:r>
              <a:rPr lang="es-PE" sz="1400" dirty="0" smtClean="0">
                <a:cs typeface="Arial" charset="0"/>
              </a:rPr>
              <a:t>(50-250 empleados)</a:t>
            </a:r>
            <a:endParaRPr lang="es-PE" sz="1400" dirty="0">
              <a:cs typeface="Arial" charset="0"/>
            </a:endParaRPr>
          </a:p>
        </p:txBody>
      </p:sp>
      <p:sp>
        <p:nvSpPr>
          <p:cNvPr id="219168" name="Rectangle 32"/>
          <p:cNvSpPr>
            <a:spLocks noChangeArrowheads="1"/>
          </p:cNvSpPr>
          <p:nvPr>
            <p:custDataLst>
              <p:tags r:id="rId27"/>
            </p:custDataLst>
          </p:nvPr>
        </p:nvSpPr>
        <p:spPr bwMode="auto">
          <a:xfrm>
            <a:off x="2288835" y="1676086"/>
            <a:ext cx="401720"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s-PE" sz="1400" smtClean="0">
                <a:cs typeface="Arial" charset="0"/>
              </a:rPr>
              <a:t>~0.2</a:t>
            </a:r>
            <a:endParaRPr lang="es-PE" sz="1400">
              <a:cs typeface="Arial" charset="0"/>
            </a:endParaRPr>
          </a:p>
        </p:txBody>
      </p:sp>
      <p:sp>
        <p:nvSpPr>
          <p:cNvPr id="219182" name="Line 46"/>
          <p:cNvSpPr>
            <a:spLocks noChangeShapeType="1"/>
          </p:cNvSpPr>
          <p:nvPr>
            <p:custDataLst>
              <p:tags r:id="rId28"/>
            </p:custDataLst>
          </p:nvPr>
        </p:nvSpPr>
        <p:spPr bwMode="auto">
          <a:xfrm>
            <a:off x="273754" y="1241994"/>
            <a:ext cx="4616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pPr>
              <a:spcBef>
                <a:spcPts val="0"/>
              </a:spcBef>
              <a:buNone/>
            </a:pPr>
            <a:endParaRPr lang="es-PE"/>
          </a:p>
        </p:txBody>
      </p:sp>
      <p:sp>
        <p:nvSpPr>
          <p:cNvPr id="219184" name="Rectangle 48"/>
          <p:cNvSpPr>
            <a:spLocks noChangeArrowheads="1"/>
          </p:cNvSpPr>
          <p:nvPr>
            <p:custDataLst>
              <p:tags r:id="rId29"/>
            </p:custDataLst>
          </p:nvPr>
        </p:nvSpPr>
        <p:spPr bwMode="auto">
          <a:xfrm>
            <a:off x="306151" y="773888"/>
            <a:ext cx="43897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s-PE" sz="1400" b="1" dirty="0" smtClean="0">
                <a:solidFill>
                  <a:schemeClr val="folHlink"/>
                </a:solidFill>
              </a:rPr>
              <a:t>Numero de </a:t>
            </a:r>
            <a:r>
              <a:rPr lang="es-PE" sz="1400" b="1" dirty="0" err="1" smtClean="0">
                <a:solidFill>
                  <a:schemeClr val="folHlink"/>
                </a:solidFill>
              </a:rPr>
              <a:t>MiPyMEs</a:t>
            </a:r>
            <a:r>
              <a:rPr lang="es-PE" sz="1400" b="1" dirty="0" smtClean="0">
                <a:solidFill>
                  <a:schemeClr val="folHlink"/>
                </a:solidFill>
              </a:rPr>
              <a:t> en Latinoamérica por tamaño</a:t>
            </a:r>
          </a:p>
          <a:p>
            <a:pPr>
              <a:spcBef>
                <a:spcPts val="0"/>
              </a:spcBef>
              <a:buNone/>
            </a:pPr>
            <a:r>
              <a:rPr lang="es-PE" sz="1400" dirty="0" smtClean="0">
                <a:solidFill>
                  <a:srgbClr val="808080"/>
                </a:solidFill>
              </a:rPr>
              <a:t>Millones</a:t>
            </a:r>
            <a:endParaRPr lang="es-PE" sz="1400" dirty="0">
              <a:solidFill>
                <a:srgbClr val="808080"/>
              </a:solidFill>
            </a:endParaRPr>
          </a:p>
        </p:txBody>
      </p:sp>
      <p:sp>
        <p:nvSpPr>
          <p:cNvPr id="219187" name="Line 51"/>
          <p:cNvSpPr>
            <a:spLocks noChangeShapeType="1"/>
          </p:cNvSpPr>
          <p:nvPr>
            <p:custDataLst>
              <p:tags r:id="rId30"/>
            </p:custDataLst>
          </p:nvPr>
        </p:nvSpPr>
        <p:spPr bwMode="auto">
          <a:xfrm>
            <a:off x="5316317" y="1241994"/>
            <a:ext cx="35490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pPr>
              <a:spcBef>
                <a:spcPts val="0"/>
              </a:spcBef>
              <a:buNone/>
            </a:pPr>
            <a:endParaRPr lang="es-PE"/>
          </a:p>
        </p:txBody>
      </p:sp>
      <p:sp>
        <p:nvSpPr>
          <p:cNvPr id="219188" name="Rectangle 52"/>
          <p:cNvSpPr>
            <a:spLocks noChangeArrowheads="1"/>
          </p:cNvSpPr>
          <p:nvPr>
            <p:custDataLst>
              <p:tags r:id="rId31"/>
            </p:custDataLst>
          </p:nvPr>
        </p:nvSpPr>
        <p:spPr bwMode="auto">
          <a:xfrm>
            <a:off x="5348714" y="773888"/>
            <a:ext cx="354097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s-PE" sz="1400" b="1" dirty="0" smtClean="0">
                <a:solidFill>
                  <a:schemeClr val="folHlink"/>
                </a:solidFill>
              </a:rPr>
              <a:t>Por país (con &gt;1M </a:t>
            </a:r>
            <a:r>
              <a:rPr lang="es-PE" sz="1400" b="1" dirty="0" err="1" smtClean="0">
                <a:solidFill>
                  <a:schemeClr val="folHlink"/>
                </a:solidFill>
              </a:rPr>
              <a:t>MiPyMEs</a:t>
            </a:r>
            <a:r>
              <a:rPr lang="es-PE" sz="1400" b="1" dirty="0" smtClean="0">
                <a:solidFill>
                  <a:schemeClr val="folHlink"/>
                </a:solidFill>
              </a:rPr>
              <a:t>)</a:t>
            </a:r>
            <a:r>
              <a:rPr lang="es-PE" sz="1400" b="1" baseline="30000" dirty="0" smtClean="0">
                <a:solidFill>
                  <a:schemeClr val="folHlink"/>
                </a:solidFill>
              </a:rPr>
              <a:t>1</a:t>
            </a:r>
          </a:p>
          <a:p>
            <a:pPr>
              <a:spcBef>
                <a:spcPts val="0"/>
              </a:spcBef>
              <a:buNone/>
            </a:pPr>
            <a:r>
              <a:rPr lang="es-PE" sz="1400" dirty="0" smtClean="0">
                <a:solidFill>
                  <a:srgbClr val="808080"/>
                </a:solidFill>
              </a:rPr>
              <a:t>Millones</a:t>
            </a:r>
            <a:endParaRPr lang="es-PE" sz="1400" dirty="0">
              <a:solidFill>
                <a:srgbClr val="808080"/>
              </a:solidFill>
            </a:endParaRPr>
          </a:p>
        </p:txBody>
      </p:sp>
      <p:sp>
        <p:nvSpPr>
          <p:cNvPr id="219190" name="Freeform 54"/>
          <p:cNvSpPr>
            <a:spLocks/>
          </p:cNvSpPr>
          <p:nvPr>
            <p:custDataLst>
              <p:tags r:id="rId32"/>
            </p:custDataLst>
          </p:nvPr>
        </p:nvSpPr>
        <p:spPr bwMode="auto">
          <a:xfrm>
            <a:off x="3229963" y="1484956"/>
            <a:ext cx="186282" cy="1865946"/>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Lst>
            <a:ahLst/>
            <a:cxnLst>
              <a:cxn ang="0">
                <a:pos x="T0" y="T1"/>
              </a:cxn>
              <a:cxn ang="0">
                <a:pos x="T2" y="T3"/>
              </a:cxn>
              <a:cxn ang="0">
                <a:pos x="T4" y="T5"/>
              </a:cxn>
              <a:cxn ang="0">
                <a:pos x="T6" y="T7"/>
              </a:cxn>
              <a:cxn ang="0">
                <a:pos x="T8" y="T9"/>
              </a:cxn>
              <a:cxn ang="0">
                <a:pos x="T10" y="T11"/>
              </a:cxn>
              <a:cxn ang="0">
                <a:pos x="T12" y="T13"/>
              </a:cxn>
            </a:cxnLst>
            <a:rect l="0" t="0" r="r" b="b"/>
            <a:pathLst>
              <a:path w="115" h="1152">
                <a:moveTo>
                  <a:pt x="0" y="0"/>
                </a:moveTo>
                <a:lnTo>
                  <a:pt x="65" y="0"/>
                </a:lnTo>
                <a:lnTo>
                  <a:pt x="65" y="528"/>
                </a:lnTo>
                <a:lnTo>
                  <a:pt x="115" y="576"/>
                </a:lnTo>
                <a:lnTo>
                  <a:pt x="65" y="624"/>
                </a:lnTo>
                <a:lnTo>
                  <a:pt x="65"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spcBef>
                <a:spcPts val="0"/>
              </a:spcBef>
              <a:buNone/>
            </a:pPr>
            <a:endParaRPr lang="es-PE"/>
          </a:p>
        </p:txBody>
      </p:sp>
      <p:sp>
        <p:nvSpPr>
          <p:cNvPr id="219191" name="Rectangle 55"/>
          <p:cNvSpPr>
            <a:spLocks noChangeArrowheads="1"/>
          </p:cNvSpPr>
          <p:nvPr>
            <p:custDataLst>
              <p:tags r:id="rId33"/>
            </p:custDataLst>
          </p:nvPr>
        </p:nvSpPr>
        <p:spPr bwMode="auto">
          <a:xfrm>
            <a:off x="3634923" y="2155530"/>
            <a:ext cx="13007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200" b="1" dirty="0" err="1" smtClean="0"/>
              <a:t>PyMEs</a:t>
            </a:r>
            <a:r>
              <a:rPr lang="es-PE" sz="1200" b="1" dirty="0" smtClean="0"/>
              <a:t> Formales</a:t>
            </a:r>
          </a:p>
          <a:p>
            <a:pPr algn="ctr">
              <a:spcBef>
                <a:spcPts val="0"/>
              </a:spcBef>
              <a:buNone/>
            </a:pPr>
            <a:r>
              <a:rPr lang="es-PE" sz="1200" b="1" dirty="0" smtClean="0"/>
              <a:t>(6% del total)</a:t>
            </a:r>
            <a:endParaRPr lang="es-PE" sz="1200" b="1" dirty="0"/>
          </a:p>
        </p:txBody>
      </p:sp>
      <p:graphicFrame>
        <p:nvGraphicFramePr>
          <p:cNvPr id="219192" name="Object 56"/>
          <p:cNvGraphicFramePr>
            <a:graphicFrameLocks/>
          </p:cNvGraphicFramePr>
          <p:nvPr>
            <p:custDataLst>
              <p:tags r:id="rId34"/>
            </p:custDataLst>
            <p:extLst>
              <p:ext uri="{D42A27DB-BD31-4B8C-83A1-F6EECF244321}">
                <p14:modId xmlns:p14="http://schemas.microsoft.com/office/powerpoint/2010/main" val="4111952186"/>
              </p:ext>
            </p:extLst>
          </p:nvPr>
        </p:nvGraphicFramePr>
        <p:xfrm>
          <a:off x="6406470" y="1279249"/>
          <a:ext cx="1409261" cy="4488313"/>
        </p:xfrm>
        <a:graphic>
          <a:graphicData uri="http://schemas.openxmlformats.org/presentationml/2006/ole">
            <mc:AlternateContent xmlns:mc="http://schemas.openxmlformats.org/markup-compatibility/2006">
              <mc:Choice xmlns:v="urn:schemas-microsoft-com:vml" Requires="v">
                <p:oleObj spid="_x0000_s110605" name="Chart" r:id="rId123" imgW="1381041" imgH="4400468" progId="MSGraph.Chart.8">
                  <p:embed followColorScheme="full"/>
                </p:oleObj>
              </mc:Choice>
              <mc:Fallback>
                <p:oleObj name="Chart" r:id="rId123" imgW="1381041" imgH="4400468" progId="MSGraph.Chart.8">
                  <p:embed followColorScheme="full"/>
                  <p:pic>
                    <p:nvPicPr>
                      <p:cNvPr id="0" name="Picture 4"/>
                      <p:cNvPicPr>
                        <a:picLocks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6406470" y="1279249"/>
                        <a:ext cx="1409261" cy="448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434" name="Rectangle 298"/>
          <p:cNvSpPr>
            <a:spLocks noChangeArrowheads="1"/>
          </p:cNvSpPr>
          <p:nvPr>
            <p:custDataLst>
              <p:tags r:id="rId35"/>
            </p:custDataLst>
          </p:nvPr>
        </p:nvSpPr>
        <p:spPr bwMode="auto">
          <a:xfrm>
            <a:off x="5583591" y="4304933"/>
            <a:ext cx="534547"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B044A48F-28C4-4C84-A0FF-6724569F1396}" type="datetime'''''''''''''Boli''v''''''''''ia'''''''''''''''''">
              <a:rPr lang="es-PE" sz="1400" smtClean="0">
                <a:cs typeface="Arial" charset="0"/>
              </a:rPr>
              <a:pPr>
                <a:spcBef>
                  <a:spcPts val="0"/>
                </a:spcBef>
                <a:buNone/>
              </a:pPr>
              <a:t>Bolivia</a:t>
            </a:fld>
            <a:endParaRPr lang="es-PE" sz="1400">
              <a:cs typeface="Arial" charset="0"/>
            </a:endParaRPr>
          </a:p>
        </p:txBody>
      </p:sp>
      <p:sp>
        <p:nvSpPr>
          <p:cNvPr id="219436" name="Rectangle 300"/>
          <p:cNvSpPr>
            <a:spLocks noChangeArrowheads="1"/>
          </p:cNvSpPr>
          <p:nvPr>
            <p:custDataLst>
              <p:tags r:id="rId36"/>
            </p:custDataLst>
          </p:nvPr>
        </p:nvSpPr>
        <p:spPr bwMode="auto">
          <a:xfrm>
            <a:off x="5583591" y="4664516"/>
            <a:ext cx="774284"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552210DA-99C9-4EF9-ABB4-9C7FFAA56164}" type="datetime'''P''''''''''a''ra''''''''''g''''u''''a''''''''''''''''''y'">
              <a:rPr lang="es-PE" sz="1400" smtClean="0">
                <a:cs typeface="Arial" charset="0"/>
              </a:rPr>
              <a:pPr>
                <a:spcBef>
                  <a:spcPts val="0"/>
                </a:spcBef>
                <a:buNone/>
              </a:pPr>
              <a:t>Paraguay</a:t>
            </a:fld>
            <a:endParaRPr lang="es-PE" sz="1400">
              <a:cs typeface="Arial" charset="0"/>
            </a:endParaRPr>
          </a:p>
        </p:txBody>
      </p:sp>
      <p:sp>
        <p:nvSpPr>
          <p:cNvPr id="219454" name="Rectangle 318"/>
          <p:cNvSpPr>
            <a:spLocks noChangeArrowheads="1"/>
          </p:cNvSpPr>
          <p:nvPr>
            <p:custDataLst>
              <p:tags r:id="rId37"/>
            </p:custDataLst>
          </p:nvPr>
        </p:nvSpPr>
        <p:spPr bwMode="auto">
          <a:xfrm>
            <a:off x="6675364" y="5019240"/>
            <a:ext cx="29643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FD397A4C-327B-4D40-BC57-41BAFAAAE602}" type="datetime'1''''''''''''''''''''.''''''''''''''''''''''''1'''''''''''">
              <a:rPr lang="es-PE" sz="1400" smtClean="0">
                <a:cs typeface="Arial" charset="0"/>
              </a:rPr>
              <a:pPr>
                <a:spcBef>
                  <a:spcPts val="0"/>
                </a:spcBef>
                <a:buNone/>
              </a:pPr>
              <a:t>1.1</a:t>
            </a:fld>
            <a:endParaRPr lang="es-PE" sz="1400">
              <a:cs typeface="Arial" charset="0"/>
            </a:endParaRPr>
          </a:p>
        </p:txBody>
      </p:sp>
      <p:sp>
        <p:nvSpPr>
          <p:cNvPr id="219450" name="Rectangle 314"/>
          <p:cNvSpPr>
            <a:spLocks noChangeArrowheads="1"/>
          </p:cNvSpPr>
          <p:nvPr>
            <p:custDataLst>
              <p:tags r:id="rId38"/>
            </p:custDataLst>
          </p:nvPr>
        </p:nvSpPr>
        <p:spPr bwMode="auto">
          <a:xfrm>
            <a:off x="5583591" y="5019240"/>
            <a:ext cx="884433"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3E01BC99-DC11-4893-A137-FE16BE0FAF9C}" type="datetime'G''''''''''''u''a''''t''''''''''''''e''m''''''a''''''l''''a'">
              <a:rPr lang="es-PE" sz="1400" smtClean="0">
                <a:cs typeface="Arial" charset="0"/>
              </a:rPr>
              <a:pPr>
                <a:spcBef>
                  <a:spcPts val="0"/>
                </a:spcBef>
                <a:buNone/>
              </a:pPr>
              <a:t>Guatemala</a:t>
            </a:fld>
            <a:endParaRPr lang="es-PE" sz="1400">
              <a:cs typeface="Arial" charset="0"/>
            </a:endParaRPr>
          </a:p>
        </p:txBody>
      </p:sp>
      <p:sp>
        <p:nvSpPr>
          <p:cNvPr id="219442" name="Rectangle 306"/>
          <p:cNvSpPr>
            <a:spLocks noChangeArrowheads="1"/>
          </p:cNvSpPr>
          <p:nvPr>
            <p:custDataLst>
              <p:tags r:id="rId39"/>
            </p:custDataLst>
          </p:nvPr>
        </p:nvSpPr>
        <p:spPr bwMode="auto">
          <a:xfrm>
            <a:off x="6675364" y="4304933"/>
            <a:ext cx="29643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D8A02030-3652-4ED5-A650-9068F8F2C458}" type="datetime'''1''''.''''''''''''''''''''''''''''2'">
              <a:rPr lang="es-PE" sz="1400" smtClean="0">
                <a:cs typeface="Arial" charset="0"/>
              </a:rPr>
              <a:pPr>
                <a:spcBef>
                  <a:spcPts val="0"/>
                </a:spcBef>
                <a:buNone/>
              </a:pPr>
              <a:t>1.2</a:t>
            </a:fld>
            <a:endParaRPr lang="es-PE" sz="1400">
              <a:cs typeface="Arial" charset="0"/>
            </a:endParaRPr>
          </a:p>
        </p:txBody>
      </p:sp>
      <p:sp>
        <p:nvSpPr>
          <p:cNvPr id="219444" name="Rectangle 308"/>
          <p:cNvSpPr>
            <a:spLocks noChangeArrowheads="1"/>
          </p:cNvSpPr>
          <p:nvPr>
            <p:custDataLst>
              <p:tags r:id="rId40"/>
            </p:custDataLst>
          </p:nvPr>
        </p:nvSpPr>
        <p:spPr bwMode="auto">
          <a:xfrm>
            <a:off x="6675364" y="4664516"/>
            <a:ext cx="29643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8C060F5A-B324-468A-A20C-9BAB82D52168}" type="datetime'''1''''''.''''''''''''''''''1'''''''">
              <a:rPr lang="es-PE" sz="1400" smtClean="0">
                <a:cs typeface="Arial" charset="0"/>
              </a:rPr>
              <a:pPr>
                <a:spcBef>
                  <a:spcPts val="0"/>
                </a:spcBef>
                <a:buNone/>
              </a:pPr>
              <a:t>1.1</a:t>
            </a:fld>
            <a:endParaRPr lang="es-PE" sz="1400">
              <a:cs typeface="Arial" charset="0"/>
            </a:endParaRPr>
          </a:p>
        </p:txBody>
      </p:sp>
      <p:sp>
        <p:nvSpPr>
          <p:cNvPr id="219456" name="Rectangle 320"/>
          <p:cNvSpPr>
            <a:spLocks noChangeArrowheads="1"/>
          </p:cNvSpPr>
          <p:nvPr>
            <p:custDataLst>
              <p:tags r:id="rId41"/>
            </p:custDataLst>
          </p:nvPr>
        </p:nvSpPr>
        <p:spPr bwMode="auto">
          <a:xfrm>
            <a:off x="6665645" y="5373965"/>
            <a:ext cx="29643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3A3E9D9D-BE04-4310-99B6-7EFA71C08D1C}" type="datetime'''''''''1''''''.''''''''''''''''''''''''''''''''''''0'">
              <a:rPr lang="es-PE" sz="1400" smtClean="0">
                <a:cs typeface="Arial" charset="0"/>
              </a:rPr>
              <a:pPr>
                <a:spcBef>
                  <a:spcPts val="0"/>
                </a:spcBef>
                <a:buNone/>
              </a:pPr>
              <a:t>1.0</a:t>
            </a:fld>
            <a:endParaRPr lang="es-PE" sz="1400">
              <a:cs typeface="Arial" charset="0"/>
            </a:endParaRPr>
          </a:p>
        </p:txBody>
      </p:sp>
      <p:sp>
        <p:nvSpPr>
          <p:cNvPr id="219452" name="Rectangle 316"/>
          <p:cNvSpPr>
            <a:spLocks noChangeArrowheads="1"/>
          </p:cNvSpPr>
          <p:nvPr>
            <p:custDataLst>
              <p:tags r:id="rId42"/>
            </p:custDataLst>
          </p:nvPr>
        </p:nvSpPr>
        <p:spPr bwMode="auto">
          <a:xfrm>
            <a:off x="5583591" y="5373965"/>
            <a:ext cx="432498"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1C551ED6-E696-496F-AC2B-4BF92D284C2D}" type="datetime'C''u''''''''b''''''''''''a'''''''''''''''''''''''''">
              <a:rPr lang="es-PE" sz="1400" smtClean="0">
                <a:cs typeface="Arial" charset="0"/>
              </a:rPr>
              <a:pPr>
                <a:spcBef>
                  <a:spcPts val="0"/>
                </a:spcBef>
                <a:buNone/>
              </a:pPr>
              <a:t>Cuba</a:t>
            </a:fld>
            <a:endParaRPr lang="es-PE" sz="1400">
              <a:cs typeface="Arial" charset="0"/>
            </a:endParaRPr>
          </a:p>
        </p:txBody>
      </p:sp>
      <p:sp>
        <p:nvSpPr>
          <p:cNvPr id="219354" name="Rectangle 218"/>
          <p:cNvSpPr>
            <a:spLocks noChangeArrowheads="1"/>
          </p:cNvSpPr>
          <p:nvPr>
            <p:custDataLst>
              <p:tags r:id="rId43"/>
            </p:custDataLst>
          </p:nvPr>
        </p:nvSpPr>
        <p:spPr bwMode="auto">
          <a:xfrm>
            <a:off x="5583590" y="3945350"/>
            <a:ext cx="673854"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040E21EB-EF66-479D-ACDD-9211186C9326}" type="datetime'''Ec''''''''''''''''''''''''''''''''''''u''a''''''''''d''''or'">
              <a:rPr lang="es-PE" sz="1400" smtClean="0">
                <a:cs typeface="Arial" charset="0"/>
              </a:rPr>
              <a:pPr>
                <a:spcBef>
                  <a:spcPts val="0"/>
                </a:spcBef>
                <a:buNone/>
              </a:pPr>
              <a:t>Ecuador</a:t>
            </a:fld>
            <a:endParaRPr lang="es-PE" sz="1400">
              <a:cs typeface="Arial" charset="0"/>
            </a:endParaRPr>
          </a:p>
        </p:txBody>
      </p:sp>
      <p:sp>
        <p:nvSpPr>
          <p:cNvPr id="219372" name="Rectangle 236"/>
          <p:cNvSpPr>
            <a:spLocks noChangeArrowheads="1"/>
          </p:cNvSpPr>
          <p:nvPr>
            <p:custDataLst>
              <p:tags r:id="rId44"/>
            </p:custDataLst>
          </p:nvPr>
        </p:nvSpPr>
        <p:spPr bwMode="auto">
          <a:xfrm>
            <a:off x="6723959" y="3945350"/>
            <a:ext cx="29643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ED4D1C97-48FF-490E-AC9D-8D81489BEA60}" type="datetime'1''''''''''.''''''''''''''''''''''''''''''''''''''8'''''''">
              <a:rPr lang="es-PE" sz="1400" smtClean="0">
                <a:cs typeface="Arial" charset="0"/>
              </a:rPr>
              <a:pPr>
                <a:spcBef>
                  <a:spcPts val="0"/>
                </a:spcBef>
                <a:buNone/>
              </a:pPr>
              <a:t>1.8</a:t>
            </a:fld>
            <a:endParaRPr lang="es-PE" sz="1400">
              <a:cs typeface="Arial" charset="0"/>
            </a:endParaRPr>
          </a:p>
        </p:txBody>
      </p:sp>
      <p:sp>
        <p:nvSpPr>
          <p:cNvPr id="219231" name="Rectangle 95"/>
          <p:cNvSpPr>
            <a:spLocks noChangeArrowheads="1"/>
          </p:cNvSpPr>
          <p:nvPr>
            <p:custDataLst>
              <p:tags r:id="rId45"/>
            </p:custDataLst>
          </p:nvPr>
        </p:nvSpPr>
        <p:spPr bwMode="auto">
          <a:xfrm>
            <a:off x="5583591" y="3590625"/>
            <a:ext cx="413060"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9B514875-947C-4A3C-9F3C-D0FB4A9FCA9D}" type="datetime'''''''''''C''''''''''''''h''i''l''''''''''''''''''''e'''''''''">
              <a:rPr lang="es-PE" sz="1400" smtClean="0">
                <a:cs typeface="Arial" charset="0"/>
              </a:rPr>
              <a:pPr>
                <a:spcBef>
                  <a:spcPts val="0"/>
                </a:spcBef>
                <a:buNone/>
              </a:pPr>
              <a:t>Chile</a:t>
            </a:fld>
            <a:endParaRPr lang="es-PE" sz="1400">
              <a:cs typeface="Arial" charset="0"/>
            </a:endParaRPr>
          </a:p>
        </p:txBody>
      </p:sp>
      <p:sp>
        <p:nvSpPr>
          <p:cNvPr id="219370" name="Rectangle 234"/>
          <p:cNvSpPr>
            <a:spLocks noChangeArrowheads="1"/>
          </p:cNvSpPr>
          <p:nvPr>
            <p:custDataLst>
              <p:tags r:id="rId46"/>
            </p:custDataLst>
          </p:nvPr>
        </p:nvSpPr>
        <p:spPr bwMode="auto">
          <a:xfrm>
            <a:off x="6723959" y="3590625"/>
            <a:ext cx="29643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8BC8ECB2-5C55-43FF-AA95-F285DEB8E374}" type="datetime'''''''''''''1''''.''''''9'''''''''''''''''''''''''''''''">
              <a:rPr lang="es-PE" sz="1400" smtClean="0">
                <a:cs typeface="Arial" charset="0"/>
              </a:rPr>
              <a:pPr>
                <a:spcBef>
                  <a:spcPts val="0"/>
                </a:spcBef>
                <a:buNone/>
              </a:pPr>
              <a:t>1.9</a:t>
            </a:fld>
            <a:endParaRPr lang="es-PE" sz="1400">
              <a:cs typeface="Arial" charset="0"/>
            </a:endParaRPr>
          </a:p>
        </p:txBody>
      </p:sp>
      <p:sp>
        <p:nvSpPr>
          <p:cNvPr id="219227" name="Rectangle 91"/>
          <p:cNvSpPr>
            <a:spLocks noChangeArrowheads="1"/>
          </p:cNvSpPr>
          <p:nvPr>
            <p:custDataLst>
              <p:tags r:id="rId47"/>
            </p:custDataLst>
          </p:nvPr>
        </p:nvSpPr>
        <p:spPr bwMode="auto">
          <a:xfrm>
            <a:off x="5583591" y="3235901"/>
            <a:ext cx="774284"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FE1262D4-BA30-448B-92F6-6B91C05FB584}" type="datetime'Ar''''''''''g''''''en''''''''t''''i''n''''''''''''''''''a'''">
              <a:rPr lang="es-PE" sz="1400" smtClean="0">
                <a:cs typeface="Arial" charset="0"/>
              </a:rPr>
              <a:pPr>
                <a:spcBef>
                  <a:spcPts val="0"/>
                </a:spcBef>
                <a:buNone/>
              </a:pPr>
              <a:t>Argentina</a:t>
            </a:fld>
            <a:endParaRPr lang="es-PE" sz="1400">
              <a:cs typeface="Arial" charset="0"/>
            </a:endParaRPr>
          </a:p>
        </p:txBody>
      </p:sp>
      <p:sp>
        <p:nvSpPr>
          <p:cNvPr id="219368" name="Rectangle 232"/>
          <p:cNvSpPr>
            <a:spLocks noChangeArrowheads="1"/>
          </p:cNvSpPr>
          <p:nvPr>
            <p:custDataLst>
              <p:tags r:id="rId48"/>
            </p:custDataLst>
          </p:nvPr>
        </p:nvSpPr>
        <p:spPr bwMode="auto">
          <a:xfrm>
            <a:off x="6743397" y="3235901"/>
            <a:ext cx="29643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668F31A0-28BE-4A45-9C0F-95224E7E55BF}" type="datetime'''''''''2''''''''.''''''''''''1'''''''''">
              <a:rPr lang="es-PE" sz="1400" smtClean="0">
                <a:cs typeface="Arial" charset="0"/>
              </a:rPr>
              <a:pPr>
                <a:spcBef>
                  <a:spcPts val="0"/>
                </a:spcBef>
                <a:buNone/>
              </a:pPr>
              <a:t>2.1</a:t>
            </a:fld>
            <a:endParaRPr lang="es-PE" sz="1400">
              <a:cs typeface="Arial" charset="0"/>
            </a:endParaRPr>
          </a:p>
        </p:txBody>
      </p:sp>
      <p:sp>
        <p:nvSpPr>
          <p:cNvPr id="219223" name="Rectangle 87"/>
          <p:cNvSpPr>
            <a:spLocks noChangeArrowheads="1"/>
          </p:cNvSpPr>
          <p:nvPr>
            <p:custDataLst>
              <p:tags r:id="rId49"/>
            </p:custDataLst>
          </p:nvPr>
        </p:nvSpPr>
        <p:spPr bwMode="auto">
          <a:xfrm>
            <a:off x="5583591" y="2876318"/>
            <a:ext cx="382282"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3BB516E7-C012-4B9D-B273-C362BFC334C9}" type="datetime'''''''''Pe''''''r''u'">
              <a:rPr lang="es-PE" sz="1400" smtClean="0">
                <a:cs typeface="Arial" charset="0"/>
              </a:rPr>
              <a:pPr>
                <a:spcBef>
                  <a:spcPts val="0"/>
                </a:spcBef>
                <a:buNone/>
              </a:pPr>
              <a:t>Peru</a:t>
            </a:fld>
            <a:endParaRPr lang="es-PE" sz="1400">
              <a:cs typeface="Arial" charset="0"/>
            </a:endParaRPr>
          </a:p>
        </p:txBody>
      </p:sp>
      <p:sp>
        <p:nvSpPr>
          <p:cNvPr id="219366" name="Rectangle 230"/>
          <p:cNvSpPr>
            <a:spLocks noChangeArrowheads="1"/>
          </p:cNvSpPr>
          <p:nvPr>
            <p:custDataLst>
              <p:tags r:id="rId50"/>
            </p:custDataLst>
          </p:nvPr>
        </p:nvSpPr>
        <p:spPr bwMode="auto">
          <a:xfrm>
            <a:off x="6762835" y="2876318"/>
            <a:ext cx="29643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AF67404B-6CBE-49EC-B913-5155B128BBE4}" type="datetime'''''''2''.''4'''''''''''''''''''''''''">
              <a:rPr lang="es-PE" sz="1400" smtClean="0">
                <a:cs typeface="Arial" charset="0"/>
              </a:rPr>
              <a:pPr>
                <a:spcBef>
                  <a:spcPts val="0"/>
                </a:spcBef>
                <a:buNone/>
              </a:pPr>
              <a:t>2.4</a:t>
            </a:fld>
            <a:endParaRPr lang="es-PE" sz="1400">
              <a:cs typeface="Arial" charset="0"/>
            </a:endParaRPr>
          </a:p>
        </p:txBody>
      </p:sp>
      <p:sp>
        <p:nvSpPr>
          <p:cNvPr id="219219" name="Rectangle 83"/>
          <p:cNvSpPr>
            <a:spLocks noChangeArrowheads="1"/>
          </p:cNvSpPr>
          <p:nvPr>
            <p:custDataLst>
              <p:tags r:id="rId51"/>
            </p:custDataLst>
          </p:nvPr>
        </p:nvSpPr>
        <p:spPr bwMode="auto">
          <a:xfrm>
            <a:off x="5583591" y="2516734"/>
            <a:ext cx="855276"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C9D78F62-D476-48E0-90FA-278B802EFF61}" type="datetime'''''V''''''''e''ne''''''z''''''''''''''ue''''l''a'''''''">
              <a:rPr lang="es-PE" sz="1400" smtClean="0">
                <a:cs typeface="Arial" charset="0"/>
              </a:rPr>
              <a:pPr>
                <a:spcBef>
                  <a:spcPts val="0"/>
                </a:spcBef>
                <a:buNone/>
              </a:pPr>
              <a:t>Venezuela</a:t>
            </a:fld>
            <a:endParaRPr lang="es-PE" sz="1400">
              <a:cs typeface="Arial" charset="0"/>
            </a:endParaRPr>
          </a:p>
        </p:txBody>
      </p:sp>
      <p:sp>
        <p:nvSpPr>
          <p:cNvPr id="219364" name="Rectangle 228"/>
          <p:cNvSpPr>
            <a:spLocks noChangeArrowheads="1"/>
          </p:cNvSpPr>
          <p:nvPr>
            <p:custDataLst>
              <p:tags r:id="rId52"/>
            </p:custDataLst>
          </p:nvPr>
        </p:nvSpPr>
        <p:spPr bwMode="auto">
          <a:xfrm>
            <a:off x="6821149" y="2516734"/>
            <a:ext cx="29643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F21B53A7-03A0-4C44-9DBC-B06A5710B870}" type="datetime'''''3''''''''''''''.''''''''3'''''''">
              <a:rPr lang="es-PE" sz="1400" smtClean="0">
                <a:cs typeface="Arial" charset="0"/>
              </a:rPr>
              <a:pPr>
                <a:spcBef>
                  <a:spcPts val="0"/>
                </a:spcBef>
                <a:buNone/>
              </a:pPr>
              <a:t>3.3</a:t>
            </a:fld>
            <a:endParaRPr lang="es-PE" sz="1400">
              <a:cs typeface="Arial" charset="0"/>
            </a:endParaRPr>
          </a:p>
        </p:txBody>
      </p:sp>
      <p:sp>
        <p:nvSpPr>
          <p:cNvPr id="219198" name="Rectangle 62"/>
          <p:cNvSpPr>
            <a:spLocks noChangeArrowheads="1"/>
          </p:cNvSpPr>
          <p:nvPr>
            <p:custDataLst>
              <p:tags r:id="rId53"/>
            </p:custDataLst>
          </p:nvPr>
        </p:nvSpPr>
        <p:spPr bwMode="auto">
          <a:xfrm>
            <a:off x="5583590" y="2162010"/>
            <a:ext cx="764565"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E248BBD2-8FC6-4219-AD8F-E6F16C0A5210}" type="datetime'C''ol''o''''''''''''''''''''m''''''b''''''''''''''i''''a'''">
              <a:rPr lang="es-PE" sz="1400" smtClean="0">
                <a:cs typeface="Arial" charset="0"/>
              </a:rPr>
              <a:pPr>
                <a:spcBef>
                  <a:spcPts val="0"/>
                </a:spcBef>
                <a:buNone/>
              </a:pPr>
              <a:t>Colombia</a:t>
            </a:fld>
            <a:endParaRPr lang="es-PE" sz="1400">
              <a:cs typeface="Arial" charset="0"/>
            </a:endParaRPr>
          </a:p>
        </p:txBody>
      </p:sp>
      <p:sp>
        <p:nvSpPr>
          <p:cNvPr id="219362" name="Rectangle 226"/>
          <p:cNvSpPr>
            <a:spLocks noChangeArrowheads="1"/>
          </p:cNvSpPr>
          <p:nvPr>
            <p:custDataLst>
              <p:tags r:id="rId54"/>
            </p:custDataLst>
          </p:nvPr>
        </p:nvSpPr>
        <p:spPr bwMode="auto">
          <a:xfrm>
            <a:off x="6898902" y="2162010"/>
            <a:ext cx="29643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2BE78F42-6437-42DD-B219-2CF47B149F51}" type="datetime'''''''''4''''''.''''''''''''''3'''''''''">
              <a:rPr lang="es-PE" sz="1400" smtClean="0">
                <a:cs typeface="Arial" charset="0"/>
              </a:rPr>
              <a:pPr>
                <a:spcBef>
                  <a:spcPts val="0"/>
                </a:spcBef>
                <a:buNone/>
              </a:pPr>
              <a:t>4.3</a:t>
            </a:fld>
            <a:endParaRPr lang="es-PE" sz="1400">
              <a:cs typeface="Arial" charset="0"/>
            </a:endParaRPr>
          </a:p>
        </p:txBody>
      </p:sp>
      <p:sp>
        <p:nvSpPr>
          <p:cNvPr id="219196" name="Rectangle 60"/>
          <p:cNvSpPr>
            <a:spLocks noChangeArrowheads="1"/>
          </p:cNvSpPr>
          <p:nvPr>
            <p:custDataLst>
              <p:tags r:id="rId55"/>
            </p:custDataLst>
          </p:nvPr>
        </p:nvSpPr>
        <p:spPr bwMode="auto">
          <a:xfrm>
            <a:off x="5583591" y="1807286"/>
            <a:ext cx="573424"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9CCD7845-018B-47A5-B937-29B1F9B981CD}" type="datetime'''''''Me''''''x''''''''''''''''''ico'''''''''''''''''''''">
              <a:rPr lang="es-PE" sz="1400" smtClean="0">
                <a:cs typeface="Arial" charset="0"/>
              </a:rPr>
              <a:pPr>
                <a:spcBef>
                  <a:spcPts val="0"/>
                </a:spcBef>
                <a:buNone/>
              </a:pPr>
              <a:t>Mexico</a:t>
            </a:fld>
            <a:endParaRPr lang="es-PE" sz="1400">
              <a:cs typeface="Arial" charset="0"/>
            </a:endParaRPr>
          </a:p>
        </p:txBody>
      </p:sp>
      <p:sp>
        <p:nvSpPr>
          <p:cNvPr id="219360" name="Rectangle 224"/>
          <p:cNvSpPr>
            <a:spLocks noChangeArrowheads="1"/>
          </p:cNvSpPr>
          <p:nvPr>
            <p:custDataLst>
              <p:tags r:id="rId56"/>
            </p:custDataLst>
          </p:nvPr>
        </p:nvSpPr>
        <p:spPr bwMode="auto">
          <a:xfrm>
            <a:off x="7375133" y="1807286"/>
            <a:ext cx="39686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058AF305-1B25-4298-8BF3-388652DF1B54}" type="datetime'1''''''''''''''''''''''''''1''''''.''''''''''''2'''">
              <a:rPr lang="es-PE" sz="1400" smtClean="0">
                <a:cs typeface="Arial" charset="0"/>
              </a:rPr>
              <a:pPr>
                <a:spcBef>
                  <a:spcPts val="0"/>
                </a:spcBef>
                <a:buNone/>
              </a:pPr>
              <a:t>11.2</a:t>
            </a:fld>
            <a:endParaRPr lang="es-PE" sz="1400">
              <a:cs typeface="Arial" charset="0"/>
            </a:endParaRPr>
          </a:p>
        </p:txBody>
      </p:sp>
      <p:sp>
        <p:nvSpPr>
          <p:cNvPr id="219194" name="Rectangle 58"/>
          <p:cNvSpPr>
            <a:spLocks noChangeArrowheads="1"/>
          </p:cNvSpPr>
          <p:nvPr>
            <p:custDataLst>
              <p:tags r:id="rId57"/>
            </p:custDataLst>
          </p:nvPr>
        </p:nvSpPr>
        <p:spPr bwMode="auto">
          <a:xfrm>
            <a:off x="5583591" y="1447703"/>
            <a:ext cx="453555"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7C893189-A15A-4164-A439-3A48B7DBD214}" type="datetime'''''''''''''''''B''r''''''''a''''''''zi''''''''l'''">
              <a:rPr lang="es-PE" sz="1400" smtClean="0">
                <a:cs typeface="Arial" charset="0"/>
              </a:rPr>
              <a:pPr>
                <a:spcBef>
                  <a:spcPts val="0"/>
                </a:spcBef>
                <a:buNone/>
              </a:pPr>
              <a:t>Brazil</a:t>
            </a:fld>
            <a:endParaRPr lang="es-PE" sz="1400" dirty="0">
              <a:cs typeface="Arial" charset="0"/>
            </a:endParaRPr>
          </a:p>
        </p:txBody>
      </p:sp>
      <p:sp>
        <p:nvSpPr>
          <p:cNvPr id="219358" name="Rectangle 222"/>
          <p:cNvSpPr>
            <a:spLocks noChangeArrowheads="1"/>
          </p:cNvSpPr>
          <p:nvPr>
            <p:custDataLst>
              <p:tags r:id="rId58"/>
            </p:custDataLst>
          </p:nvPr>
        </p:nvSpPr>
        <p:spPr bwMode="auto">
          <a:xfrm>
            <a:off x="7715300" y="1447703"/>
            <a:ext cx="396861"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676" tIns="0" rIns="22676"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fld id="{2A5A490A-C68A-4023-9A7B-3323F0514F2B}" type="datetime'''''''''''''1''6''''.''''''''''''''''''''''''''''0'''''''''">
              <a:rPr lang="es-PE" sz="1400" smtClean="0">
                <a:cs typeface="Arial" charset="0"/>
              </a:rPr>
              <a:pPr>
                <a:spcBef>
                  <a:spcPts val="0"/>
                </a:spcBef>
                <a:buNone/>
              </a:pPr>
              <a:t>16.0</a:t>
            </a:fld>
            <a:endParaRPr lang="es-PE" sz="1400">
              <a:cs typeface="Arial" charset="0"/>
            </a:endParaRPr>
          </a:p>
        </p:txBody>
      </p:sp>
      <p:sp>
        <p:nvSpPr>
          <p:cNvPr id="219373" name="Rectangle 237"/>
          <p:cNvSpPr>
            <a:spLocks noChangeArrowheads="1"/>
          </p:cNvSpPr>
          <p:nvPr>
            <p:custDataLst>
              <p:tags r:id="rId59"/>
            </p:custDataLst>
          </p:nvPr>
        </p:nvSpPr>
        <p:spPr bwMode="auto">
          <a:xfrm>
            <a:off x="8016591" y="1282489"/>
            <a:ext cx="8018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ts val="0"/>
              </a:spcBef>
              <a:buNone/>
            </a:pPr>
            <a:r>
              <a:rPr lang="es-PE" sz="1400" b="1" smtClean="0"/>
              <a:t>% formal</a:t>
            </a:r>
            <a:endParaRPr lang="es-PE" sz="1400"/>
          </a:p>
        </p:txBody>
      </p:sp>
      <p:grpSp>
        <p:nvGrpSpPr>
          <p:cNvPr id="2" name="Group 249"/>
          <p:cNvGrpSpPr>
            <a:grpSpLocks/>
          </p:cNvGrpSpPr>
          <p:nvPr>
            <p:custDataLst>
              <p:tags r:id="rId60"/>
            </p:custDataLst>
          </p:nvPr>
        </p:nvGrpSpPr>
        <p:grpSpPr bwMode="auto">
          <a:xfrm>
            <a:off x="8207733" y="3585766"/>
            <a:ext cx="631738" cy="299652"/>
            <a:chOff x="3562" y="2910"/>
            <a:chExt cx="1700" cy="689"/>
          </a:xfrm>
        </p:grpSpPr>
        <p:sp>
          <p:nvSpPr>
            <p:cNvPr id="219386" name="Oval 250"/>
            <p:cNvSpPr>
              <a:spLocks noChangeArrowheads="1"/>
            </p:cNvSpPr>
            <p:nvPr>
              <p:custDataLst>
                <p:tags r:id="rId114"/>
              </p:custDataLst>
            </p:nvPr>
          </p:nvSpPr>
          <p:spPr bwMode="gray">
            <a:xfrm>
              <a:off x="3562" y="3416"/>
              <a:ext cx="1700" cy="183"/>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387" name="Oval 251"/>
            <p:cNvSpPr>
              <a:spLocks noChangeArrowheads="1"/>
            </p:cNvSpPr>
            <p:nvPr>
              <p:custDataLst>
                <p:tags r:id="rId115"/>
              </p:custDataLst>
            </p:nvPr>
          </p:nvSpPr>
          <p:spPr bwMode="gray">
            <a:xfrm>
              <a:off x="3562" y="2910"/>
              <a:ext cx="1700" cy="612"/>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388" name="Oval 252"/>
            <p:cNvSpPr>
              <a:spLocks noChangeArrowheads="1"/>
            </p:cNvSpPr>
            <p:nvPr>
              <p:custDataLst>
                <p:tags r:id="rId116"/>
              </p:custDataLst>
            </p:nvPr>
          </p:nvSpPr>
          <p:spPr bwMode="gray">
            <a:xfrm rot="480459">
              <a:off x="4219" y="2942"/>
              <a:ext cx="884" cy="151"/>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389" name="Rectangle 253"/>
            <p:cNvSpPr>
              <a:spLocks noChangeArrowheads="1"/>
            </p:cNvSpPr>
            <p:nvPr>
              <p:custDataLst>
                <p:tags r:id="rId117"/>
              </p:custDataLst>
            </p:nvPr>
          </p:nvSpPr>
          <p:spPr bwMode="gray">
            <a:xfrm>
              <a:off x="3654" y="2988"/>
              <a:ext cx="1516" cy="495"/>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12%</a:t>
              </a:r>
              <a:endParaRPr lang="es-PE" sz="1400" b="1">
                <a:solidFill>
                  <a:schemeClr val="folHlink"/>
                </a:solidFill>
              </a:endParaRPr>
            </a:p>
          </p:txBody>
        </p:sp>
      </p:grpSp>
      <p:grpSp>
        <p:nvGrpSpPr>
          <p:cNvPr id="3" name="Group 254"/>
          <p:cNvGrpSpPr>
            <a:grpSpLocks/>
          </p:cNvGrpSpPr>
          <p:nvPr/>
        </p:nvGrpSpPr>
        <p:grpSpPr bwMode="auto">
          <a:xfrm>
            <a:off x="8207733" y="1470379"/>
            <a:ext cx="631738" cy="301273"/>
            <a:chOff x="5008" y="1606"/>
            <a:chExt cx="415" cy="251"/>
          </a:xfrm>
        </p:grpSpPr>
        <p:sp>
          <p:nvSpPr>
            <p:cNvPr id="219391" name="Oval 255"/>
            <p:cNvSpPr>
              <a:spLocks noChangeArrowheads="1"/>
            </p:cNvSpPr>
            <p:nvPr>
              <p:custDataLst>
                <p:tags r:id="rId110"/>
              </p:custDataLst>
            </p:nvPr>
          </p:nvSpPr>
          <p:spPr bwMode="gray">
            <a:xfrm>
              <a:off x="5008" y="1790"/>
              <a:ext cx="415" cy="67"/>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392" name="Oval 256"/>
            <p:cNvSpPr>
              <a:spLocks noChangeArrowheads="1"/>
            </p:cNvSpPr>
            <p:nvPr>
              <p:custDataLst>
                <p:tags r:id="rId111"/>
              </p:custDataLst>
            </p:nvPr>
          </p:nvSpPr>
          <p:spPr bwMode="gray">
            <a:xfrm>
              <a:off x="5008" y="1606"/>
              <a:ext cx="415" cy="22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393" name="Oval 257"/>
            <p:cNvSpPr>
              <a:spLocks noChangeArrowheads="1"/>
            </p:cNvSpPr>
            <p:nvPr>
              <p:custDataLst>
                <p:tags r:id="rId112"/>
              </p:custDataLst>
            </p:nvPr>
          </p:nvSpPr>
          <p:spPr bwMode="gray">
            <a:xfrm rot="480459">
              <a:off x="5168" y="1618"/>
              <a:ext cx="216" cy="55"/>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394" name="Rectangle 258"/>
            <p:cNvSpPr>
              <a:spLocks noChangeArrowheads="1"/>
            </p:cNvSpPr>
            <p:nvPr>
              <p:custDataLst>
                <p:tags r:id="rId113"/>
              </p:custDataLst>
            </p:nvPr>
          </p:nvSpPr>
          <p:spPr bwMode="gray">
            <a:xfrm>
              <a:off x="5030" y="1634"/>
              <a:ext cx="371" cy="179"/>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6%</a:t>
              </a:r>
              <a:endParaRPr lang="es-PE" sz="1400" b="1">
                <a:solidFill>
                  <a:schemeClr val="folHlink"/>
                </a:solidFill>
              </a:endParaRPr>
            </a:p>
          </p:txBody>
        </p:sp>
      </p:grpSp>
      <p:grpSp>
        <p:nvGrpSpPr>
          <p:cNvPr id="4" name="Group 259"/>
          <p:cNvGrpSpPr>
            <a:grpSpLocks/>
          </p:cNvGrpSpPr>
          <p:nvPr>
            <p:custDataLst>
              <p:tags r:id="rId61"/>
            </p:custDataLst>
          </p:nvPr>
        </p:nvGrpSpPr>
        <p:grpSpPr bwMode="auto">
          <a:xfrm>
            <a:off x="8207733" y="4288735"/>
            <a:ext cx="631738" cy="301273"/>
            <a:chOff x="3562" y="2910"/>
            <a:chExt cx="1700" cy="689"/>
          </a:xfrm>
        </p:grpSpPr>
        <p:sp>
          <p:nvSpPr>
            <p:cNvPr id="219396" name="Oval 260"/>
            <p:cNvSpPr>
              <a:spLocks noChangeArrowheads="1"/>
            </p:cNvSpPr>
            <p:nvPr>
              <p:custDataLst>
                <p:tags r:id="rId106"/>
              </p:custDataLst>
            </p:nvPr>
          </p:nvSpPr>
          <p:spPr bwMode="gray">
            <a:xfrm>
              <a:off x="3562" y="3416"/>
              <a:ext cx="1700" cy="183"/>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397" name="Oval 261"/>
            <p:cNvSpPr>
              <a:spLocks noChangeArrowheads="1"/>
            </p:cNvSpPr>
            <p:nvPr>
              <p:custDataLst>
                <p:tags r:id="rId107"/>
              </p:custDataLst>
            </p:nvPr>
          </p:nvSpPr>
          <p:spPr bwMode="gray">
            <a:xfrm>
              <a:off x="3562" y="2910"/>
              <a:ext cx="1700" cy="612"/>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398" name="Oval 262"/>
            <p:cNvSpPr>
              <a:spLocks noChangeArrowheads="1"/>
            </p:cNvSpPr>
            <p:nvPr>
              <p:custDataLst>
                <p:tags r:id="rId108"/>
              </p:custDataLst>
            </p:nvPr>
          </p:nvSpPr>
          <p:spPr bwMode="gray">
            <a:xfrm rot="480459">
              <a:off x="4219" y="2942"/>
              <a:ext cx="884" cy="151"/>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399" name="Rectangle 263"/>
            <p:cNvSpPr>
              <a:spLocks noChangeArrowheads="1"/>
            </p:cNvSpPr>
            <p:nvPr>
              <p:custDataLst>
                <p:tags r:id="rId109"/>
              </p:custDataLst>
            </p:nvPr>
          </p:nvSpPr>
          <p:spPr bwMode="gray">
            <a:xfrm>
              <a:off x="3654" y="2988"/>
              <a:ext cx="1516" cy="493"/>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6%</a:t>
              </a:r>
              <a:endParaRPr lang="es-PE" sz="1400" b="1">
                <a:solidFill>
                  <a:schemeClr val="folHlink"/>
                </a:solidFill>
              </a:endParaRPr>
            </a:p>
          </p:txBody>
        </p:sp>
      </p:grpSp>
      <p:grpSp>
        <p:nvGrpSpPr>
          <p:cNvPr id="5" name="Group 264"/>
          <p:cNvGrpSpPr>
            <a:grpSpLocks/>
          </p:cNvGrpSpPr>
          <p:nvPr>
            <p:custDataLst>
              <p:tags r:id="rId62"/>
            </p:custDataLst>
          </p:nvPr>
        </p:nvGrpSpPr>
        <p:grpSpPr bwMode="auto">
          <a:xfrm>
            <a:off x="8207733" y="2879557"/>
            <a:ext cx="631738" cy="301273"/>
            <a:chOff x="5008" y="1987"/>
            <a:chExt cx="415" cy="251"/>
          </a:xfrm>
        </p:grpSpPr>
        <p:sp>
          <p:nvSpPr>
            <p:cNvPr id="219401" name="Oval 265"/>
            <p:cNvSpPr>
              <a:spLocks noChangeArrowheads="1"/>
            </p:cNvSpPr>
            <p:nvPr>
              <p:custDataLst>
                <p:tags r:id="rId102"/>
              </p:custDataLst>
            </p:nvPr>
          </p:nvSpPr>
          <p:spPr bwMode="gray">
            <a:xfrm>
              <a:off x="5008" y="2171"/>
              <a:ext cx="415" cy="67"/>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02" name="Oval 266"/>
            <p:cNvSpPr>
              <a:spLocks noChangeArrowheads="1"/>
            </p:cNvSpPr>
            <p:nvPr>
              <p:custDataLst>
                <p:tags r:id="rId103"/>
              </p:custDataLst>
            </p:nvPr>
          </p:nvSpPr>
          <p:spPr bwMode="gray">
            <a:xfrm>
              <a:off x="5008" y="1987"/>
              <a:ext cx="415" cy="22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03" name="Oval 267"/>
            <p:cNvSpPr>
              <a:spLocks noChangeArrowheads="1"/>
            </p:cNvSpPr>
            <p:nvPr>
              <p:custDataLst>
                <p:tags r:id="rId104"/>
              </p:custDataLst>
            </p:nvPr>
          </p:nvSpPr>
          <p:spPr bwMode="gray">
            <a:xfrm rot="480459">
              <a:off x="5168" y="1999"/>
              <a:ext cx="216" cy="55"/>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04" name="Rectangle 268"/>
            <p:cNvSpPr>
              <a:spLocks noChangeArrowheads="1"/>
            </p:cNvSpPr>
            <p:nvPr>
              <p:custDataLst>
                <p:tags r:id="rId105"/>
              </p:custDataLst>
            </p:nvPr>
          </p:nvSpPr>
          <p:spPr bwMode="gray">
            <a:xfrm>
              <a:off x="5030" y="2015"/>
              <a:ext cx="371" cy="179"/>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5%</a:t>
              </a:r>
              <a:endParaRPr lang="es-PE" sz="1400" b="1">
                <a:solidFill>
                  <a:schemeClr val="folHlink"/>
                </a:solidFill>
              </a:endParaRPr>
            </a:p>
          </p:txBody>
        </p:sp>
      </p:grpSp>
      <p:grpSp>
        <p:nvGrpSpPr>
          <p:cNvPr id="6" name="Group 269"/>
          <p:cNvGrpSpPr>
            <a:grpSpLocks/>
          </p:cNvGrpSpPr>
          <p:nvPr>
            <p:custDataLst>
              <p:tags r:id="rId63"/>
            </p:custDataLst>
          </p:nvPr>
        </p:nvGrpSpPr>
        <p:grpSpPr bwMode="auto">
          <a:xfrm>
            <a:off x="8207733" y="4641840"/>
            <a:ext cx="631738" cy="301273"/>
            <a:chOff x="3562" y="2910"/>
            <a:chExt cx="1700" cy="689"/>
          </a:xfrm>
        </p:grpSpPr>
        <p:sp>
          <p:nvSpPr>
            <p:cNvPr id="219406" name="Oval 270"/>
            <p:cNvSpPr>
              <a:spLocks noChangeArrowheads="1"/>
            </p:cNvSpPr>
            <p:nvPr>
              <p:custDataLst>
                <p:tags r:id="rId98"/>
              </p:custDataLst>
            </p:nvPr>
          </p:nvSpPr>
          <p:spPr bwMode="gray">
            <a:xfrm>
              <a:off x="3562" y="3416"/>
              <a:ext cx="1700" cy="183"/>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07" name="Oval 271"/>
            <p:cNvSpPr>
              <a:spLocks noChangeArrowheads="1"/>
            </p:cNvSpPr>
            <p:nvPr>
              <p:custDataLst>
                <p:tags r:id="rId99"/>
              </p:custDataLst>
            </p:nvPr>
          </p:nvSpPr>
          <p:spPr bwMode="gray">
            <a:xfrm>
              <a:off x="3562" y="2910"/>
              <a:ext cx="1700" cy="612"/>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08" name="Oval 272"/>
            <p:cNvSpPr>
              <a:spLocks noChangeArrowheads="1"/>
            </p:cNvSpPr>
            <p:nvPr>
              <p:custDataLst>
                <p:tags r:id="rId100"/>
              </p:custDataLst>
            </p:nvPr>
          </p:nvSpPr>
          <p:spPr bwMode="gray">
            <a:xfrm rot="480459">
              <a:off x="4219" y="2942"/>
              <a:ext cx="884" cy="151"/>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09" name="Rectangle 273"/>
            <p:cNvSpPr>
              <a:spLocks noChangeArrowheads="1"/>
            </p:cNvSpPr>
            <p:nvPr>
              <p:custDataLst>
                <p:tags r:id="rId101"/>
              </p:custDataLst>
            </p:nvPr>
          </p:nvSpPr>
          <p:spPr bwMode="gray">
            <a:xfrm>
              <a:off x="3654" y="2988"/>
              <a:ext cx="1516" cy="493"/>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8%</a:t>
              </a:r>
              <a:endParaRPr lang="es-PE" sz="1400" b="1">
                <a:solidFill>
                  <a:schemeClr val="folHlink"/>
                </a:solidFill>
              </a:endParaRPr>
            </a:p>
          </p:txBody>
        </p:sp>
      </p:grpSp>
      <p:grpSp>
        <p:nvGrpSpPr>
          <p:cNvPr id="7" name="Group 274"/>
          <p:cNvGrpSpPr>
            <a:grpSpLocks/>
          </p:cNvGrpSpPr>
          <p:nvPr>
            <p:custDataLst>
              <p:tags r:id="rId64"/>
            </p:custDataLst>
          </p:nvPr>
        </p:nvGrpSpPr>
        <p:grpSpPr bwMode="auto">
          <a:xfrm>
            <a:off x="8207733" y="4994944"/>
            <a:ext cx="631738" cy="301273"/>
            <a:chOff x="3562" y="2910"/>
            <a:chExt cx="1700" cy="689"/>
          </a:xfrm>
        </p:grpSpPr>
        <p:sp>
          <p:nvSpPr>
            <p:cNvPr id="219411" name="Oval 275"/>
            <p:cNvSpPr>
              <a:spLocks noChangeArrowheads="1"/>
            </p:cNvSpPr>
            <p:nvPr>
              <p:custDataLst>
                <p:tags r:id="rId94"/>
              </p:custDataLst>
            </p:nvPr>
          </p:nvSpPr>
          <p:spPr bwMode="gray">
            <a:xfrm>
              <a:off x="3562" y="3416"/>
              <a:ext cx="1700" cy="183"/>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12" name="Oval 276"/>
            <p:cNvSpPr>
              <a:spLocks noChangeArrowheads="1"/>
            </p:cNvSpPr>
            <p:nvPr>
              <p:custDataLst>
                <p:tags r:id="rId95"/>
              </p:custDataLst>
            </p:nvPr>
          </p:nvSpPr>
          <p:spPr bwMode="gray">
            <a:xfrm>
              <a:off x="3562" y="2910"/>
              <a:ext cx="1700" cy="612"/>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13" name="Oval 277"/>
            <p:cNvSpPr>
              <a:spLocks noChangeArrowheads="1"/>
            </p:cNvSpPr>
            <p:nvPr>
              <p:custDataLst>
                <p:tags r:id="rId96"/>
              </p:custDataLst>
            </p:nvPr>
          </p:nvSpPr>
          <p:spPr bwMode="gray">
            <a:xfrm rot="480459">
              <a:off x="4219" y="2942"/>
              <a:ext cx="884" cy="151"/>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14" name="Rectangle 278"/>
            <p:cNvSpPr>
              <a:spLocks noChangeArrowheads="1"/>
            </p:cNvSpPr>
            <p:nvPr>
              <p:custDataLst>
                <p:tags r:id="rId97"/>
              </p:custDataLst>
            </p:nvPr>
          </p:nvSpPr>
          <p:spPr bwMode="gray">
            <a:xfrm>
              <a:off x="3654" y="2988"/>
              <a:ext cx="1516" cy="493"/>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6%</a:t>
              </a:r>
              <a:endParaRPr lang="es-PE" sz="1400" b="1">
                <a:solidFill>
                  <a:schemeClr val="folHlink"/>
                </a:solidFill>
              </a:endParaRPr>
            </a:p>
          </p:txBody>
        </p:sp>
      </p:grpSp>
      <p:grpSp>
        <p:nvGrpSpPr>
          <p:cNvPr id="8" name="Group 279"/>
          <p:cNvGrpSpPr>
            <a:grpSpLocks/>
          </p:cNvGrpSpPr>
          <p:nvPr>
            <p:custDataLst>
              <p:tags r:id="rId65"/>
            </p:custDataLst>
          </p:nvPr>
        </p:nvGrpSpPr>
        <p:grpSpPr bwMode="auto">
          <a:xfrm>
            <a:off x="8207733" y="2174968"/>
            <a:ext cx="631738" cy="301273"/>
            <a:chOff x="5008" y="1987"/>
            <a:chExt cx="415" cy="251"/>
          </a:xfrm>
        </p:grpSpPr>
        <p:sp>
          <p:nvSpPr>
            <p:cNvPr id="219416" name="Oval 280"/>
            <p:cNvSpPr>
              <a:spLocks noChangeArrowheads="1"/>
            </p:cNvSpPr>
            <p:nvPr>
              <p:custDataLst>
                <p:tags r:id="rId90"/>
              </p:custDataLst>
            </p:nvPr>
          </p:nvSpPr>
          <p:spPr bwMode="gray">
            <a:xfrm>
              <a:off x="5008" y="2171"/>
              <a:ext cx="415" cy="67"/>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17" name="Oval 281"/>
            <p:cNvSpPr>
              <a:spLocks noChangeArrowheads="1"/>
            </p:cNvSpPr>
            <p:nvPr>
              <p:custDataLst>
                <p:tags r:id="rId91"/>
              </p:custDataLst>
            </p:nvPr>
          </p:nvSpPr>
          <p:spPr bwMode="gray">
            <a:xfrm>
              <a:off x="5008" y="1987"/>
              <a:ext cx="415" cy="22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18" name="Oval 282"/>
            <p:cNvSpPr>
              <a:spLocks noChangeArrowheads="1"/>
            </p:cNvSpPr>
            <p:nvPr>
              <p:custDataLst>
                <p:tags r:id="rId92"/>
              </p:custDataLst>
            </p:nvPr>
          </p:nvSpPr>
          <p:spPr bwMode="gray">
            <a:xfrm rot="480459">
              <a:off x="5168" y="1999"/>
              <a:ext cx="216" cy="55"/>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19" name="Rectangle 283"/>
            <p:cNvSpPr>
              <a:spLocks noChangeArrowheads="1"/>
            </p:cNvSpPr>
            <p:nvPr>
              <p:custDataLst>
                <p:tags r:id="rId93"/>
              </p:custDataLst>
            </p:nvPr>
          </p:nvSpPr>
          <p:spPr bwMode="gray">
            <a:xfrm>
              <a:off x="5030" y="2015"/>
              <a:ext cx="371" cy="179"/>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6%</a:t>
              </a:r>
              <a:endParaRPr lang="es-PE" sz="1400" b="1">
                <a:solidFill>
                  <a:schemeClr val="folHlink"/>
                </a:solidFill>
              </a:endParaRPr>
            </a:p>
          </p:txBody>
        </p:sp>
      </p:grpSp>
      <p:grpSp>
        <p:nvGrpSpPr>
          <p:cNvPr id="9" name="Group 284"/>
          <p:cNvGrpSpPr>
            <a:grpSpLocks/>
          </p:cNvGrpSpPr>
          <p:nvPr>
            <p:custDataLst>
              <p:tags r:id="rId66"/>
            </p:custDataLst>
          </p:nvPr>
        </p:nvGrpSpPr>
        <p:grpSpPr bwMode="auto">
          <a:xfrm>
            <a:off x="8207733" y="5348048"/>
            <a:ext cx="631738" cy="301273"/>
            <a:chOff x="3562" y="2910"/>
            <a:chExt cx="1700" cy="689"/>
          </a:xfrm>
        </p:grpSpPr>
        <p:sp>
          <p:nvSpPr>
            <p:cNvPr id="219421" name="Oval 285"/>
            <p:cNvSpPr>
              <a:spLocks noChangeArrowheads="1"/>
            </p:cNvSpPr>
            <p:nvPr>
              <p:custDataLst>
                <p:tags r:id="rId86"/>
              </p:custDataLst>
            </p:nvPr>
          </p:nvSpPr>
          <p:spPr bwMode="gray">
            <a:xfrm>
              <a:off x="3562" y="3416"/>
              <a:ext cx="1700" cy="183"/>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22" name="Oval 286"/>
            <p:cNvSpPr>
              <a:spLocks noChangeArrowheads="1"/>
            </p:cNvSpPr>
            <p:nvPr>
              <p:custDataLst>
                <p:tags r:id="rId87"/>
              </p:custDataLst>
            </p:nvPr>
          </p:nvSpPr>
          <p:spPr bwMode="gray">
            <a:xfrm>
              <a:off x="3562" y="2910"/>
              <a:ext cx="1700" cy="612"/>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23" name="Oval 287"/>
            <p:cNvSpPr>
              <a:spLocks noChangeArrowheads="1"/>
            </p:cNvSpPr>
            <p:nvPr>
              <p:custDataLst>
                <p:tags r:id="rId88"/>
              </p:custDataLst>
            </p:nvPr>
          </p:nvSpPr>
          <p:spPr bwMode="gray">
            <a:xfrm rot="480459">
              <a:off x="4219" y="2942"/>
              <a:ext cx="884" cy="151"/>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24" name="Rectangle 288"/>
            <p:cNvSpPr>
              <a:spLocks noChangeArrowheads="1"/>
            </p:cNvSpPr>
            <p:nvPr>
              <p:custDataLst>
                <p:tags r:id="rId89"/>
              </p:custDataLst>
            </p:nvPr>
          </p:nvSpPr>
          <p:spPr bwMode="gray">
            <a:xfrm>
              <a:off x="3654" y="2988"/>
              <a:ext cx="1516" cy="493"/>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7%</a:t>
              </a:r>
              <a:endParaRPr lang="es-PE" sz="1400" b="1">
                <a:solidFill>
                  <a:schemeClr val="folHlink"/>
                </a:solidFill>
              </a:endParaRPr>
            </a:p>
          </p:txBody>
        </p:sp>
      </p:grpSp>
      <p:sp>
        <p:nvSpPr>
          <p:cNvPr id="219431" name="McK 5. Source"/>
          <p:cNvSpPr>
            <a:spLocks noChangeArrowheads="1"/>
          </p:cNvSpPr>
          <p:nvPr>
            <p:custDataLst>
              <p:tags r:id="rId67"/>
            </p:custDataLst>
          </p:nvPr>
        </p:nvSpPr>
        <p:spPr bwMode="auto">
          <a:xfrm>
            <a:off x="248810" y="5576811"/>
            <a:ext cx="7002571"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defTabSz="895350">
              <a:tabLst>
                <a:tab pos="612775" algn="l"/>
              </a:tabLst>
              <a:defRPr sz="2400">
                <a:solidFill>
                  <a:schemeClr val="tx1"/>
                </a:solidFill>
                <a:latin typeface="Arial" charset="0"/>
              </a:defRPr>
            </a:lvl1pPr>
            <a:lvl2pPr marL="785813" indent="-142875" defTabSz="895350">
              <a:tabLst>
                <a:tab pos="612775" algn="l"/>
              </a:tabLst>
              <a:defRPr sz="2400">
                <a:solidFill>
                  <a:schemeClr val="tx1"/>
                </a:solidFill>
                <a:latin typeface="Arial" charset="0"/>
              </a:defRPr>
            </a:lvl2pPr>
            <a:lvl3pPr marL="936625" indent="-149225" defTabSz="895350">
              <a:tabLst>
                <a:tab pos="612775" algn="l"/>
              </a:tabLst>
              <a:defRPr sz="2400">
                <a:solidFill>
                  <a:schemeClr val="tx1"/>
                </a:solidFill>
                <a:latin typeface="Arial" charset="0"/>
              </a:defRPr>
            </a:lvl3pPr>
            <a:lvl4pPr marL="1073150" indent="-134938" defTabSz="895350">
              <a:tabLst>
                <a:tab pos="612775" algn="l"/>
              </a:tabLst>
              <a:defRPr sz="2400">
                <a:solidFill>
                  <a:schemeClr val="tx1"/>
                </a:solidFill>
                <a:latin typeface="Arial" charset="0"/>
              </a:defRPr>
            </a:lvl4pPr>
            <a:lvl5pPr marL="1223963" indent="-149225" defTabSz="895350">
              <a:tabLst>
                <a:tab pos="612775" algn="l"/>
              </a:tabLst>
              <a:defRPr sz="2400">
                <a:solidFill>
                  <a:schemeClr val="tx1"/>
                </a:solidFill>
                <a:latin typeface="Arial" charset="0"/>
              </a:defRPr>
            </a:lvl5pPr>
            <a:lvl6pPr marL="1681163" indent="-149225" defTabSz="895350" fontAlgn="base">
              <a:spcBef>
                <a:spcPct val="0"/>
              </a:spcBef>
              <a:spcAft>
                <a:spcPct val="0"/>
              </a:spcAft>
              <a:tabLst>
                <a:tab pos="612775" algn="l"/>
              </a:tabLst>
              <a:defRPr sz="2400">
                <a:solidFill>
                  <a:schemeClr val="tx1"/>
                </a:solidFill>
                <a:latin typeface="Arial" charset="0"/>
              </a:defRPr>
            </a:lvl6pPr>
            <a:lvl7pPr marL="2138363" indent="-149225" defTabSz="895350" fontAlgn="base">
              <a:spcBef>
                <a:spcPct val="0"/>
              </a:spcBef>
              <a:spcAft>
                <a:spcPct val="0"/>
              </a:spcAft>
              <a:tabLst>
                <a:tab pos="612775" algn="l"/>
              </a:tabLst>
              <a:defRPr sz="2400">
                <a:solidFill>
                  <a:schemeClr val="tx1"/>
                </a:solidFill>
                <a:latin typeface="Arial" charset="0"/>
              </a:defRPr>
            </a:lvl7pPr>
            <a:lvl8pPr marL="2595563" indent="-149225" defTabSz="895350" fontAlgn="base">
              <a:spcBef>
                <a:spcPct val="0"/>
              </a:spcBef>
              <a:spcAft>
                <a:spcPct val="0"/>
              </a:spcAft>
              <a:tabLst>
                <a:tab pos="612775" algn="l"/>
              </a:tabLst>
              <a:defRPr sz="2400">
                <a:solidFill>
                  <a:schemeClr val="tx1"/>
                </a:solidFill>
                <a:latin typeface="Arial" charset="0"/>
              </a:defRPr>
            </a:lvl8pPr>
            <a:lvl9pPr marL="3052763" indent="-149225" defTabSz="895350" fontAlgn="base">
              <a:spcBef>
                <a:spcPct val="0"/>
              </a:spcBef>
              <a:spcAft>
                <a:spcPct val="0"/>
              </a:spcAft>
              <a:tabLst>
                <a:tab pos="612775" algn="l"/>
              </a:tabLst>
              <a:defRPr sz="2400">
                <a:solidFill>
                  <a:schemeClr val="tx1"/>
                </a:solidFill>
                <a:latin typeface="Arial" charset="0"/>
              </a:defRPr>
            </a:lvl9pPr>
          </a:lstStyle>
          <a:p>
            <a:pPr>
              <a:spcBef>
                <a:spcPts val="0"/>
              </a:spcBef>
              <a:buNone/>
            </a:pPr>
            <a:r>
              <a:rPr lang="es-PE" sz="1000" smtClean="0">
                <a:solidFill>
                  <a:srgbClr val="000000"/>
                </a:solidFill>
              </a:rPr>
              <a:t>FUENTE: McKinsey-IFC MSME model 2012</a:t>
            </a:r>
            <a:endParaRPr lang="es-PE" sz="1000">
              <a:solidFill>
                <a:srgbClr val="000000"/>
              </a:solidFill>
            </a:endParaRPr>
          </a:p>
        </p:txBody>
      </p:sp>
      <p:sp>
        <p:nvSpPr>
          <p:cNvPr id="219432" name="McK 5. Source"/>
          <p:cNvSpPr>
            <a:spLocks noChangeArrowheads="1"/>
          </p:cNvSpPr>
          <p:nvPr>
            <p:custDataLst>
              <p:tags r:id="rId68"/>
            </p:custDataLst>
          </p:nvPr>
        </p:nvSpPr>
        <p:spPr bwMode="auto">
          <a:xfrm>
            <a:off x="155505" y="5807082"/>
            <a:ext cx="8795734" cy="3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119063" indent="-119063" defTabSz="895350">
              <a:tabLst>
                <a:tab pos="58738" algn="l"/>
              </a:tabLst>
              <a:defRPr sz="2400">
                <a:solidFill>
                  <a:schemeClr val="tx1"/>
                </a:solidFill>
                <a:latin typeface="Arial" charset="0"/>
              </a:defRPr>
            </a:lvl1pPr>
            <a:lvl2pPr marL="827088" indent="-142875" defTabSz="895350">
              <a:tabLst>
                <a:tab pos="58738" algn="l"/>
              </a:tabLst>
              <a:defRPr sz="2400">
                <a:solidFill>
                  <a:schemeClr val="tx1"/>
                </a:solidFill>
                <a:latin typeface="Arial" charset="0"/>
              </a:defRPr>
            </a:lvl2pPr>
            <a:lvl3pPr marL="1090613" indent="-149225" defTabSz="895350">
              <a:tabLst>
                <a:tab pos="58738" algn="l"/>
              </a:tabLst>
              <a:defRPr sz="2400">
                <a:solidFill>
                  <a:schemeClr val="tx1"/>
                </a:solidFill>
                <a:latin typeface="Arial" charset="0"/>
              </a:defRPr>
            </a:lvl3pPr>
            <a:lvl4pPr marL="1339850" indent="-134938" defTabSz="895350">
              <a:tabLst>
                <a:tab pos="58738" algn="l"/>
              </a:tabLst>
              <a:defRPr sz="2400">
                <a:solidFill>
                  <a:schemeClr val="tx1"/>
                </a:solidFill>
                <a:latin typeface="Arial" charset="0"/>
              </a:defRPr>
            </a:lvl4pPr>
            <a:lvl5pPr marL="1603375" indent="-149225" defTabSz="895350">
              <a:tabLst>
                <a:tab pos="58738" algn="l"/>
              </a:tabLst>
              <a:defRPr sz="2400">
                <a:solidFill>
                  <a:schemeClr val="tx1"/>
                </a:solidFill>
                <a:latin typeface="Arial" charset="0"/>
              </a:defRPr>
            </a:lvl5pPr>
            <a:lvl6pPr marL="2060575" indent="-149225" defTabSz="895350" fontAlgn="base">
              <a:spcBef>
                <a:spcPct val="0"/>
              </a:spcBef>
              <a:spcAft>
                <a:spcPct val="0"/>
              </a:spcAft>
              <a:tabLst>
                <a:tab pos="58738" algn="l"/>
              </a:tabLst>
              <a:defRPr sz="2400">
                <a:solidFill>
                  <a:schemeClr val="tx1"/>
                </a:solidFill>
                <a:latin typeface="Arial" charset="0"/>
              </a:defRPr>
            </a:lvl6pPr>
            <a:lvl7pPr marL="2517775" indent="-149225" defTabSz="895350" fontAlgn="base">
              <a:spcBef>
                <a:spcPct val="0"/>
              </a:spcBef>
              <a:spcAft>
                <a:spcPct val="0"/>
              </a:spcAft>
              <a:tabLst>
                <a:tab pos="58738" algn="l"/>
              </a:tabLst>
              <a:defRPr sz="2400">
                <a:solidFill>
                  <a:schemeClr val="tx1"/>
                </a:solidFill>
                <a:latin typeface="Arial" charset="0"/>
              </a:defRPr>
            </a:lvl7pPr>
            <a:lvl8pPr marL="2974975" indent="-149225" defTabSz="895350" fontAlgn="base">
              <a:spcBef>
                <a:spcPct val="0"/>
              </a:spcBef>
              <a:spcAft>
                <a:spcPct val="0"/>
              </a:spcAft>
              <a:tabLst>
                <a:tab pos="58738" algn="l"/>
              </a:tabLst>
              <a:defRPr sz="2400">
                <a:solidFill>
                  <a:schemeClr val="tx1"/>
                </a:solidFill>
                <a:latin typeface="Arial" charset="0"/>
              </a:defRPr>
            </a:lvl8pPr>
            <a:lvl9pPr marL="3432175" indent="-149225" defTabSz="895350" fontAlgn="base">
              <a:spcBef>
                <a:spcPct val="0"/>
              </a:spcBef>
              <a:spcAft>
                <a:spcPct val="0"/>
              </a:spcAft>
              <a:tabLst>
                <a:tab pos="58738" algn="l"/>
              </a:tabLst>
              <a:defRPr sz="2400">
                <a:solidFill>
                  <a:schemeClr val="tx1"/>
                </a:solidFill>
                <a:latin typeface="Arial" charset="0"/>
              </a:defRPr>
            </a:lvl9pPr>
          </a:lstStyle>
          <a:p>
            <a:pPr>
              <a:buNone/>
            </a:pPr>
            <a:r>
              <a:rPr lang="es-PE" sz="1000" smtClean="0">
                <a:solidFill>
                  <a:srgbClr val="000000"/>
                </a:solidFill>
              </a:rPr>
              <a:t>1 Countries with fewer than 1M MSMEs are not shown, inc. Haiti, Honduras, El Salvador, Nicaragua, Dominican Republic, Jamaica, Uruguay, Costa Rica, Panama, Trinidad and Tobago, Guyana, Suriname, Belize, Bahamas, Barbados, Saint Lucia, Grenada, Saint Vincent and the Grenadines.</a:t>
            </a:r>
            <a:endParaRPr lang="es-PE" sz="1000">
              <a:solidFill>
                <a:srgbClr val="000000"/>
              </a:solidFill>
            </a:endParaRPr>
          </a:p>
        </p:txBody>
      </p:sp>
      <p:grpSp>
        <p:nvGrpSpPr>
          <p:cNvPr id="10" name="Group 321"/>
          <p:cNvGrpSpPr>
            <a:grpSpLocks/>
          </p:cNvGrpSpPr>
          <p:nvPr/>
        </p:nvGrpSpPr>
        <p:grpSpPr bwMode="auto">
          <a:xfrm>
            <a:off x="8207733" y="1821863"/>
            <a:ext cx="631738" cy="301273"/>
            <a:chOff x="5008" y="1606"/>
            <a:chExt cx="415" cy="251"/>
          </a:xfrm>
        </p:grpSpPr>
        <p:sp>
          <p:nvSpPr>
            <p:cNvPr id="219458" name="Oval 322"/>
            <p:cNvSpPr>
              <a:spLocks noChangeArrowheads="1"/>
            </p:cNvSpPr>
            <p:nvPr>
              <p:custDataLst>
                <p:tags r:id="rId82"/>
              </p:custDataLst>
            </p:nvPr>
          </p:nvSpPr>
          <p:spPr bwMode="gray">
            <a:xfrm>
              <a:off x="5008" y="1790"/>
              <a:ext cx="415" cy="67"/>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59" name="Oval 323"/>
            <p:cNvSpPr>
              <a:spLocks noChangeArrowheads="1"/>
            </p:cNvSpPr>
            <p:nvPr>
              <p:custDataLst>
                <p:tags r:id="rId83"/>
              </p:custDataLst>
            </p:nvPr>
          </p:nvSpPr>
          <p:spPr bwMode="gray">
            <a:xfrm>
              <a:off x="5008" y="1606"/>
              <a:ext cx="415" cy="22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60" name="Oval 324"/>
            <p:cNvSpPr>
              <a:spLocks noChangeArrowheads="1"/>
            </p:cNvSpPr>
            <p:nvPr>
              <p:custDataLst>
                <p:tags r:id="rId84"/>
              </p:custDataLst>
            </p:nvPr>
          </p:nvSpPr>
          <p:spPr bwMode="gray">
            <a:xfrm rot="480459">
              <a:off x="5168" y="1618"/>
              <a:ext cx="216" cy="55"/>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61" name="Rectangle 325"/>
            <p:cNvSpPr>
              <a:spLocks noChangeArrowheads="1"/>
            </p:cNvSpPr>
            <p:nvPr>
              <p:custDataLst>
                <p:tags r:id="rId85"/>
              </p:custDataLst>
            </p:nvPr>
          </p:nvSpPr>
          <p:spPr bwMode="gray">
            <a:xfrm>
              <a:off x="5030" y="1634"/>
              <a:ext cx="371" cy="179"/>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6%</a:t>
              </a:r>
              <a:endParaRPr lang="es-PE" sz="1400" b="1">
                <a:solidFill>
                  <a:schemeClr val="folHlink"/>
                </a:solidFill>
              </a:endParaRPr>
            </a:p>
          </p:txBody>
        </p:sp>
      </p:grpSp>
      <p:grpSp>
        <p:nvGrpSpPr>
          <p:cNvPr id="11" name="Group 326"/>
          <p:cNvGrpSpPr>
            <a:grpSpLocks/>
          </p:cNvGrpSpPr>
          <p:nvPr/>
        </p:nvGrpSpPr>
        <p:grpSpPr bwMode="auto">
          <a:xfrm>
            <a:off x="8207733" y="2528072"/>
            <a:ext cx="631738" cy="301273"/>
            <a:chOff x="5008" y="1606"/>
            <a:chExt cx="415" cy="251"/>
          </a:xfrm>
        </p:grpSpPr>
        <p:sp>
          <p:nvSpPr>
            <p:cNvPr id="219463" name="Oval 327"/>
            <p:cNvSpPr>
              <a:spLocks noChangeArrowheads="1"/>
            </p:cNvSpPr>
            <p:nvPr>
              <p:custDataLst>
                <p:tags r:id="rId78"/>
              </p:custDataLst>
            </p:nvPr>
          </p:nvSpPr>
          <p:spPr bwMode="gray">
            <a:xfrm>
              <a:off x="5008" y="1790"/>
              <a:ext cx="415" cy="67"/>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64" name="Oval 328"/>
            <p:cNvSpPr>
              <a:spLocks noChangeArrowheads="1"/>
            </p:cNvSpPr>
            <p:nvPr>
              <p:custDataLst>
                <p:tags r:id="rId79"/>
              </p:custDataLst>
            </p:nvPr>
          </p:nvSpPr>
          <p:spPr bwMode="gray">
            <a:xfrm>
              <a:off x="5008" y="1606"/>
              <a:ext cx="415" cy="22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65" name="Oval 329"/>
            <p:cNvSpPr>
              <a:spLocks noChangeArrowheads="1"/>
            </p:cNvSpPr>
            <p:nvPr>
              <p:custDataLst>
                <p:tags r:id="rId80"/>
              </p:custDataLst>
            </p:nvPr>
          </p:nvSpPr>
          <p:spPr bwMode="gray">
            <a:xfrm rot="480459">
              <a:off x="5168" y="1618"/>
              <a:ext cx="216" cy="55"/>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66" name="Rectangle 330"/>
            <p:cNvSpPr>
              <a:spLocks noChangeArrowheads="1"/>
            </p:cNvSpPr>
            <p:nvPr>
              <p:custDataLst>
                <p:tags r:id="rId81"/>
              </p:custDataLst>
            </p:nvPr>
          </p:nvSpPr>
          <p:spPr bwMode="gray">
            <a:xfrm>
              <a:off x="5030" y="1634"/>
              <a:ext cx="371" cy="179"/>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5%</a:t>
              </a:r>
              <a:endParaRPr lang="es-PE" sz="1400" b="1">
                <a:solidFill>
                  <a:schemeClr val="folHlink"/>
                </a:solidFill>
              </a:endParaRPr>
            </a:p>
          </p:txBody>
        </p:sp>
      </p:grpSp>
      <p:grpSp>
        <p:nvGrpSpPr>
          <p:cNvPr id="12" name="Group 331"/>
          <p:cNvGrpSpPr>
            <a:grpSpLocks/>
          </p:cNvGrpSpPr>
          <p:nvPr/>
        </p:nvGrpSpPr>
        <p:grpSpPr bwMode="auto">
          <a:xfrm>
            <a:off x="8207733" y="3232662"/>
            <a:ext cx="631738" cy="301273"/>
            <a:chOff x="5008" y="1606"/>
            <a:chExt cx="415" cy="251"/>
          </a:xfrm>
        </p:grpSpPr>
        <p:sp>
          <p:nvSpPr>
            <p:cNvPr id="219468" name="Oval 332"/>
            <p:cNvSpPr>
              <a:spLocks noChangeArrowheads="1"/>
            </p:cNvSpPr>
            <p:nvPr>
              <p:custDataLst>
                <p:tags r:id="rId74"/>
              </p:custDataLst>
            </p:nvPr>
          </p:nvSpPr>
          <p:spPr bwMode="gray">
            <a:xfrm>
              <a:off x="5008" y="1790"/>
              <a:ext cx="415" cy="67"/>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69" name="Oval 333"/>
            <p:cNvSpPr>
              <a:spLocks noChangeArrowheads="1"/>
            </p:cNvSpPr>
            <p:nvPr>
              <p:custDataLst>
                <p:tags r:id="rId75"/>
              </p:custDataLst>
            </p:nvPr>
          </p:nvSpPr>
          <p:spPr bwMode="gray">
            <a:xfrm>
              <a:off x="5008" y="1606"/>
              <a:ext cx="415" cy="22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70" name="Oval 334"/>
            <p:cNvSpPr>
              <a:spLocks noChangeArrowheads="1"/>
            </p:cNvSpPr>
            <p:nvPr>
              <p:custDataLst>
                <p:tags r:id="rId76"/>
              </p:custDataLst>
            </p:nvPr>
          </p:nvSpPr>
          <p:spPr bwMode="gray">
            <a:xfrm rot="480459">
              <a:off x="5168" y="1618"/>
              <a:ext cx="216" cy="55"/>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71" name="Rectangle 335"/>
            <p:cNvSpPr>
              <a:spLocks noChangeArrowheads="1"/>
            </p:cNvSpPr>
            <p:nvPr>
              <p:custDataLst>
                <p:tags r:id="rId77"/>
              </p:custDataLst>
            </p:nvPr>
          </p:nvSpPr>
          <p:spPr bwMode="gray">
            <a:xfrm>
              <a:off x="5030" y="1634"/>
              <a:ext cx="371" cy="179"/>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8%</a:t>
              </a:r>
              <a:endParaRPr lang="es-PE" sz="1400" b="1">
                <a:solidFill>
                  <a:schemeClr val="folHlink"/>
                </a:solidFill>
              </a:endParaRPr>
            </a:p>
          </p:txBody>
        </p:sp>
      </p:grpSp>
      <p:grpSp>
        <p:nvGrpSpPr>
          <p:cNvPr id="13" name="Group 336"/>
          <p:cNvGrpSpPr>
            <a:grpSpLocks/>
          </p:cNvGrpSpPr>
          <p:nvPr>
            <p:custDataLst>
              <p:tags r:id="rId69"/>
            </p:custDataLst>
          </p:nvPr>
        </p:nvGrpSpPr>
        <p:grpSpPr bwMode="auto">
          <a:xfrm>
            <a:off x="8207733" y="3937250"/>
            <a:ext cx="631738" cy="301273"/>
            <a:chOff x="5008" y="1606"/>
            <a:chExt cx="415" cy="251"/>
          </a:xfrm>
        </p:grpSpPr>
        <p:sp>
          <p:nvSpPr>
            <p:cNvPr id="219473" name="Oval 337"/>
            <p:cNvSpPr>
              <a:spLocks noChangeArrowheads="1"/>
            </p:cNvSpPr>
            <p:nvPr>
              <p:custDataLst>
                <p:tags r:id="rId70"/>
              </p:custDataLst>
            </p:nvPr>
          </p:nvSpPr>
          <p:spPr bwMode="gray">
            <a:xfrm>
              <a:off x="5008" y="1790"/>
              <a:ext cx="415" cy="67"/>
            </a:xfrm>
            <a:prstGeom prst="ellipse">
              <a:avLst/>
            </a:prstGeom>
            <a:gradFill rotWithShape="1">
              <a:gsLst>
                <a:gs pos="0">
                  <a:schemeClr val="tx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74" name="Oval 338"/>
            <p:cNvSpPr>
              <a:spLocks noChangeArrowheads="1"/>
            </p:cNvSpPr>
            <p:nvPr>
              <p:custDataLst>
                <p:tags r:id="rId71"/>
              </p:custDataLst>
            </p:nvPr>
          </p:nvSpPr>
          <p:spPr bwMode="gray">
            <a:xfrm>
              <a:off x="5008" y="1606"/>
              <a:ext cx="415" cy="22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75" name="Oval 339"/>
            <p:cNvSpPr>
              <a:spLocks noChangeArrowheads="1"/>
            </p:cNvSpPr>
            <p:nvPr>
              <p:custDataLst>
                <p:tags r:id="rId72"/>
              </p:custDataLst>
            </p:nvPr>
          </p:nvSpPr>
          <p:spPr bwMode="gray">
            <a:xfrm rot="480459">
              <a:off x="5168" y="1618"/>
              <a:ext cx="216" cy="55"/>
            </a:xfrm>
            <a:prstGeom prst="ellipse">
              <a:avLst/>
            </a:prstGeom>
            <a:gradFill rotWithShape="1">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buNone/>
              </a:pPr>
              <a:endParaRPr lang="es-PE"/>
            </a:p>
          </p:txBody>
        </p:sp>
        <p:sp>
          <p:nvSpPr>
            <p:cNvPr id="219476" name="Rectangle 340"/>
            <p:cNvSpPr>
              <a:spLocks noChangeArrowheads="1"/>
            </p:cNvSpPr>
            <p:nvPr>
              <p:custDataLst>
                <p:tags r:id="rId73"/>
              </p:custDataLst>
            </p:nvPr>
          </p:nvSpPr>
          <p:spPr bwMode="gray">
            <a:xfrm>
              <a:off x="5030" y="1634"/>
              <a:ext cx="371" cy="179"/>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lgn="ctr">
                <a:spcBef>
                  <a:spcPts val="0"/>
                </a:spcBef>
                <a:buNone/>
              </a:pPr>
              <a:r>
                <a:rPr lang="es-PE" sz="1400" b="1" smtClean="0">
                  <a:solidFill>
                    <a:schemeClr val="folHlink"/>
                  </a:solidFill>
                </a:rPr>
                <a:t>10%</a:t>
              </a:r>
              <a:endParaRPr lang="es-PE" sz="1400" b="1">
                <a:solidFill>
                  <a:schemeClr val="folHlink"/>
                </a:solidFill>
              </a:endParaRPr>
            </a:p>
          </p:txBody>
        </p:sp>
      </p:grpSp>
      <p:sp>
        <p:nvSpPr>
          <p:cNvPr id="122" name="Slide Number Placeholder 5"/>
          <p:cNvSpPr>
            <a:spLocks noGrp="1"/>
          </p:cNvSpPr>
          <p:nvPr>
            <p:ph type="sldNum" sz="quarter" idx="12"/>
          </p:nvPr>
        </p:nvSpPr>
        <p:spPr>
          <a:xfrm>
            <a:off x="3632200" y="6451767"/>
            <a:ext cx="1884363" cy="279400"/>
          </a:xfrm>
          <a:noFill/>
        </p:spPr>
        <p:txBody>
          <a:bodyPr/>
          <a:lstStyle/>
          <a:p>
            <a:fld id="{AE8E1CD7-1FF5-4383-9650-73E00876F938}"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50975" y="1179513"/>
            <a:ext cx="5943600" cy="1004887"/>
          </a:xfrm>
          <a:prstGeom prst="rect">
            <a:avLst/>
          </a:prstGeom>
          <a:noFill/>
          <a:ln w="12700">
            <a:noFill/>
            <a:miter lim="800000"/>
            <a:headEnd/>
            <a:tailEnd/>
          </a:ln>
          <a:effectLst/>
        </p:spPr>
        <p:txBody>
          <a:bodyPr>
            <a:spAutoFit/>
          </a:bodyPr>
          <a:lstStyle/>
          <a:p>
            <a:pPr eaLnBrk="0" hangingPunct="0">
              <a:tabLst>
                <a:tab pos="4229100" algn="l"/>
              </a:tabLst>
              <a:defRPr/>
            </a:pPr>
            <a:r>
              <a:rPr lang="en-US" sz="2400" dirty="0">
                <a:solidFill>
                  <a:schemeClr val="bg1"/>
                </a:solidFill>
                <a:latin typeface="+mj-lt"/>
                <a:ea typeface="Times New Roman" pitchFamily="-111" charset="0"/>
                <a:cs typeface="Arial" pitchFamily="34" charset="0"/>
              </a:rPr>
              <a:t>Retail Payment Systems:</a:t>
            </a:r>
          </a:p>
          <a:p>
            <a:pPr eaLnBrk="0" hangingPunct="0">
              <a:tabLst>
                <a:tab pos="4229100" algn="l"/>
              </a:tabLst>
              <a:defRPr/>
            </a:pPr>
            <a:r>
              <a:rPr lang="en-US" sz="2400" dirty="0">
                <a:solidFill>
                  <a:schemeClr val="bg1"/>
                </a:solidFill>
                <a:latin typeface="+mj-lt"/>
                <a:ea typeface="Times New Roman" pitchFamily="-111" charset="0"/>
                <a:cs typeface="Arial" pitchFamily="34" charset="0"/>
              </a:rPr>
              <a:t>Immense Potential Impact</a:t>
            </a:r>
          </a:p>
        </p:txBody>
      </p:sp>
      <p:grpSp>
        <p:nvGrpSpPr>
          <p:cNvPr id="2" name="Group 140"/>
          <p:cNvGrpSpPr>
            <a:grpSpLocks/>
          </p:cNvGrpSpPr>
          <p:nvPr/>
        </p:nvGrpSpPr>
        <p:grpSpPr bwMode="auto">
          <a:xfrm>
            <a:off x="813000" y="1648999"/>
            <a:ext cx="7451323" cy="4375721"/>
            <a:chOff x="4678765" y="1711766"/>
            <a:chExt cx="4374574" cy="4322617"/>
          </a:xfrm>
        </p:grpSpPr>
        <p:sp>
          <p:nvSpPr>
            <p:cNvPr id="53" name="Rectangle 4"/>
            <p:cNvSpPr>
              <a:spLocks noChangeArrowheads="1"/>
            </p:cNvSpPr>
            <p:nvPr/>
          </p:nvSpPr>
          <p:spPr bwMode="auto">
            <a:xfrm>
              <a:off x="4678765" y="1711766"/>
              <a:ext cx="4322618" cy="4322617"/>
            </a:xfrm>
            <a:prstGeom prst="rect">
              <a:avLst/>
            </a:prstGeom>
            <a:solidFill>
              <a:srgbClr val="FFFFFF"/>
            </a:solidFill>
            <a:ln w="9525">
              <a:noFill/>
              <a:miter lim="800000"/>
              <a:headEnd/>
              <a:tailEnd/>
            </a:ln>
          </p:spPr>
          <p:txBody>
            <a:bodyPr/>
            <a:lstStyle/>
            <a:p>
              <a:pPr>
                <a:buFontTx/>
                <a:buNone/>
              </a:pPr>
              <a:endParaRPr lang="en-US" sz="1000">
                <a:latin typeface="Arial Narrow" pitchFamily="34" charset="0"/>
              </a:endParaRPr>
            </a:p>
          </p:txBody>
        </p:sp>
        <p:sp>
          <p:nvSpPr>
            <p:cNvPr id="54" name="Rectangle 6"/>
            <p:cNvSpPr>
              <a:spLocks noChangeArrowheads="1"/>
            </p:cNvSpPr>
            <p:nvPr/>
          </p:nvSpPr>
          <p:spPr bwMode="auto">
            <a:xfrm>
              <a:off x="6490574" y="4490739"/>
              <a:ext cx="816910" cy="94033"/>
            </a:xfrm>
            <a:prstGeom prst="rect">
              <a:avLst/>
            </a:prstGeom>
            <a:solidFill>
              <a:srgbClr val="C0C0C0"/>
            </a:solidFill>
            <a:ln w="9525">
              <a:noFill/>
              <a:miter lim="800000"/>
              <a:headEnd/>
              <a:tailEnd/>
            </a:ln>
          </p:spPr>
          <p:txBody>
            <a:bodyPr/>
            <a:lstStyle/>
            <a:p>
              <a:pPr>
                <a:buFontTx/>
                <a:buNone/>
              </a:pPr>
              <a:endParaRPr lang="en-US" sz="1100">
                <a:latin typeface="Arial Narrow" pitchFamily="34" charset="0"/>
              </a:endParaRPr>
            </a:p>
          </p:txBody>
        </p:sp>
        <p:sp>
          <p:nvSpPr>
            <p:cNvPr id="55" name="Rectangle 7"/>
            <p:cNvSpPr>
              <a:spLocks noChangeArrowheads="1"/>
            </p:cNvSpPr>
            <p:nvPr/>
          </p:nvSpPr>
          <p:spPr bwMode="auto">
            <a:xfrm>
              <a:off x="5378309" y="4944282"/>
              <a:ext cx="808069" cy="311380"/>
            </a:xfrm>
            <a:prstGeom prst="rect">
              <a:avLst/>
            </a:prstGeom>
            <a:solidFill>
              <a:srgbClr val="003366"/>
            </a:solidFill>
            <a:ln w="9525">
              <a:noFill/>
              <a:miter lim="800000"/>
              <a:headEnd/>
              <a:tailEnd/>
            </a:ln>
          </p:spPr>
          <p:txBody>
            <a:bodyPr/>
            <a:lstStyle/>
            <a:p>
              <a:pPr>
                <a:buFontTx/>
                <a:buNone/>
              </a:pPr>
              <a:endParaRPr lang="en-US" sz="1100">
                <a:latin typeface="Arial Narrow" pitchFamily="34" charset="0"/>
              </a:endParaRPr>
            </a:p>
          </p:txBody>
        </p:sp>
        <p:sp>
          <p:nvSpPr>
            <p:cNvPr id="56" name="Rectangle 9"/>
            <p:cNvSpPr>
              <a:spLocks noChangeArrowheads="1"/>
            </p:cNvSpPr>
            <p:nvPr/>
          </p:nvSpPr>
          <p:spPr bwMode="auto">
            <a:xfrm>
              <a:off x="6488839" y="4590299"/>
              <a:ext cx="817959" cy="664545"/>
            </a:xfrm>
            <a:prstGeom prst="rect">
              <a:avLst/>
            </a:prstGeom>
            <a:solidFill>
              <a:srgbClr val="003366"/>
            </a:solidFill>
            <a:ln w="9525">
              <a:noFill/>
              <a:miter lim="800000"/>
              <a:headEnd/>
              <a:tailEnd/>
            </a:ln>
          </p:spPr>
          <p:txBody>
            <a:bodyPr/>
            <a:lstStyle/>
            <a:p>
              <a:pPr>
                <a:buFontTx/>
                <a:buNone/>
              </a:pPr>
              <a:endParaRPr lang="en-US" sz="1100">
                <a:latin typeface="Arial Narrow" pitchFamily="34" charset="0"/>
              </a:endParaRPr>
            </a:p>
          </p:txBody>
        </p:sp>
        <p:sp>
          <p:nvSpPr>
            <p:cNvPr id="57" name="Rectangle 10"/>
            <p:cNvSpPr>
              <a:spLocks noChangeArrowheads="1"/>
            </p:cNvSpPr>
            <p:nvPr/>
          </p:nvSpPr>
          <p:spPr bwMode="auto">
            <a:xfrm>
              <a:off x="7594289" y="4257722"/>
              <a:ext cx="809482" cy="996144"/>
            </a:xfrm>
            <a:prstGeom prst="rect">
              <a:avLst/>
            </a:prstGeom>
            <a:solidFill>
              <a:srgbClr val="003366"/>
            </a:solidFill>
            <a:ln w="9525">
              <a:noFill/>
              <a:miter lim="800000"/>
              <a:headEnd/>
              <a:tailEnd/>
            </a:ln>
          </p:spPr>
          <p:txBody>
            <a:bodyPr/>
            <a:lstStyle/>
            <a:p>
              <a:pPr>
                <a:buFontTx/>
                <a:buNone/>
              </a:pPr>
              <a:endParaRPr lang="en-US" sz="1100">
                <a:latin typeface="Arial Narrow" pitchFamily="34" charset="0"/>
              </a:endParaRPr>
            </a:p>
          </p:txBody>
        </p:sp>
        <p:sp>
          <p:nvSpPr>
            <p:cNvPr id="58" name="Rectangle 13"/>
            <p:cNvSpPr>
              <a:spLocks noChangeArrowheads="1"/>
            </p:cNvSpPr>
            <p:nvPr/>
          </p:nvSpPr>
          <p:spPr bwMode="auto">
            <a:xfrm>
              <a:off x="5378309" y="4337323"/>
              <a:ext cx="808069" cy="614671"/>
            </a:xfrm>
            <a:prstGeom prst="rect">
              <a:avLst/>
            </a:prstGeom>
            <a:solidFill>
              <a:srgbClr val="C0C0C0"/>
            </a:solidFill>
            <a:ln w="9525">
              <a:noFill/>
              <a:miter lim="800000"/>
              <a:headEnd/>
              <a:tailEnd/>
            </a:ln>
          </p:spPr>
          <p:txBody>
            <a:bodyPr/>
            <a:lstStyle/>
            <a:p>
              <a:pPr>
                <a:buFontTx/>
                <a:buNone/>
              </a:pPr>
              <a:endParaRPr lang="en-US" sz="1100">
                <a:latin typeface="Arial Narrow" pitchFamily="34" charset="0"/>
              </a:endParaRPr>
            </a:p>
          </p:txBody>
        </p:sp>
        <p:sp>
          <p:nvSpPr>
            <p:cNvPr id="59" name="Rectangle 15"/>
            <p:cNvSpPr>
              <a:spLocks noChangeArrowheads="1"/>
            </p:cNvSpPr>
            <p:nvPr/>
          </p:nvSpPr>
          <p:spPr bwMode="auto">
            <a:xfrm>
              <a:off x="7594289" y="2472520"/>
              <a:ext cx="809482" cy="1784702"/>
            </a:xfrm>
            <a:prstGeom prst="rect">
              <a:avLst/>
            </a:prstGeom>
            <a:solidFill>
              <a:srgbClr val="C0C0C0"/>
            </a:solidFill>
            <a:ln w="9525">
              <a:noFill/>
              <a:miter lim="800000"/>
              <a:headEnd/>
              <a:tailEnd/>
            </a:ln>
          </p:spPr>
          <p:txBody>
            <a:bodyPr/>
            <a:lstStyle/>
            <a:p>
              <a:pPr>
                <a:buFontTx/>
                <a:buNone/>
              </a:pPr>
              <a:endParaRPr lang="en-US" sz="1100">
                <a:latin typeface="Arial Narrow" pitchFamily="34" charset="0"/>
              </a:endParaRPr>
            </a:p>
          </p:txBody>
        </p:sp>
        <p:sp>
          <p:nvSpPr>
            <p:cNvPr id="60" name="Line 18"/>
            <p:cNvSpPr>
              <a:spLocks noChangeShapeType="1"/>
            </p:cNvSpPr>
            <p:nvPr/>
          </p:nvSpPr>
          <p:spPr bwMode="auto">
            <a:xfrm>
              <a:off x="5291640" y="1945496"/>
              <a:ext cx="0" cy="3282505"/>
            </a:xfrm>
            <a:prstGeom prst="line">
              <a:avLst/>
            </a:prstGeom>
            <a:noFill/>
            <a:ln w="0">
              <a:solidFill>
                <a:srgbClr val="000000"/>
              </a:solidFill>
              <a:round/>
              <a:headEnd/>
              <a:tailEnd/>
            </a:ln>
          </p:spPr>
          <p:txBody>
            <a:bodyPr/>
            <a:lstStyle/>
            <a:p>
              <a:endParaRPr lang="en-US"/>
            </a:p>
          </p:txBody>
        </p:sp>
        <p:sp>
          <p:nvSpPr>
            <p:cNvPr id="61" name="Line 19"/>
            <p:cNvSpPr>
              <a:spLocks noChangeShapeType="1"/>
            </p:cNvSpPr>
            <p:nvPr/>
          </p:nvSpPr>
          <p:spPr bwMode="auto">
            <a:xfrm>
              <a:off x="5258154" y="5254012"/>
              <a:ext cx="33486" cy="0"/>
            </a:xfrm>
            <a:prstGeom prst="line">
              <a:avLst/>
            </a:prstGeom>
            <a:noFill/>
            <a:ln w="0">
              <a:solidFill>
                <a:srgbClr val="000000"/>
              </a:solidFill>
              <a:round/>
              <a:headEnd/>
              <a:tailEnd/>
            </a:ln>
          </p:spPr>
          <p:txBody>
            <a:bodyPr/>
            <a:lstStyle/>
            <a:p>
              <a:endParaRPr lang="en-US"/>
            </a:p>
          </p:txBody>
        </p:sp>
        <p:sp>
          <p:nvSpPr>
            <p:cNvPr id="62" name="Line 20"/>
            <p:cNvSpPr>
              <a:spLocks noChangeShapeType="1"/>
            </p:cNvSpPr>
            <p:nvPr/>
          </p:nvSpPr>
          <p:spPr bwMode="auto">
            <a:xfrm>
              <a:off x="5258154" y="4758879"/>
              <a:ext cx="33486" cy="0"/>
            </a:xfrm>
            <a:prstGeom prst="line">
              <a:avLst/>
            </a:prstGeom>
            <a:noFill/>
            <a:ln w="0">
              <a:solidFill>
                <a:srgbClr val="000000"/>
              </a:solidFill>
              <a:round/>
              <a:headEnd/>
              <a:tailEnd/>
            </a:ln>
          </p:spPr>
          <p:txBody>
            <a:bodyPr/>
            <a:lstStyle/>
            <a:p>
              <a:endParaRPr lang="en-US"/>
            </a:p>
          </p:txBody>
        </p:sp>
        <p:sp>
          <p:nvSpPr>
            <p:cNvPr id="63" name="Line 21"/>
            <p:cNvSpPr>
              <a:spLocks noChangeShapeType="1"/>
            </p:cNvSpPr>
            <p:nvPr/>
          </p:nvSpPr>
          <p:spPr bwMode="auto">
            <a:xfrm>
              <a:off x="5258154" y="4291109"/>
              <a:ext cx="33486" cy="0"/>
            </a:xfrm>
            <a:prstGeom prst="line">
              <a:avLst/>
            </a:prstGeom>
            <a:noFill/>
            <a:ln w="0">
              <a:solidFill>
                <a:srgbClr val="000000"/>
              </a:solidFill>
              <a:round/>
              <a:headEnd/>
              <a:tailEnd/>
            </a:ln>
          </p:spPr>
          <p:txBody>
            <a:bodyPr/>
            <a:lstStyle/>
            <a:p>
              <a:endParaRPr lang="en-US"/>
            </a:p>
          </p:txBody>
        </p:sp>
        <p:sp>
          <p:nvSpPr>
            <p:cNvPr id="64" name="Line 22"/>
            <p:cNvSpPr>
              <a:spLocks noChangeShapeType="1"/>
            </p:cNvSpPr>
            <p:nvPr/>
          </p:nvSpPr>
          <p:spPr bwMode="auto">
            <a:xfrm>
              <a:off x="5258154" y="3821986"/>
              <a:ext cx="33486" cy="0"/>
            </a:xfrm>
            <a:prstGeom prst="line">
              <a:avLst/>
            </a:prstGeom>
            <a:noFill/>
            <a:ln w="0">
              <a:solidFill>
                <a:srgbClr val="000000"/>
              </a:solidFill>
              <a:round/>
              <a:headEnd/>
              <a:tailEnd/>
            </a:ln>
          </p:spPr>
          <p:txBody>
            <a:bodyPr/>
            <a:lstStyle/>
            <a:p>
              <a:endParaRPr lang="en-US"/>
            </a:p>
          </p:txBody>
        </p:sp>
        <p:sp>
          <p:nvSpPr>
            <p:cNvPr id="65" name="Line 23"/>
            <p:cNvSpPr>
              <a:spLocks noChangeShapeType="1"/>
            </p:cNvSpPr>
            <p:nvPr/>
          </p:nvSpPr>
          <p:spPr bwMode="auto">
            <a:xfrm>
              <a:off x="5258154" y="3352864"/>
              <a:ext cx="33486" cy="0"/>
            </a:xfrm>
            <a:prstGeom prst="line">
              <a:avLst/>
            </a:prstGeom>
            <a:noFill/>
            <a:ln w="0">
              <a:solidFill>
                <a:srgbClr val="000000"/>
              </a:solidFill>
              <a:round/>
              <a:headEnd/>
              <a:tailEnd/>
            </a:ln>
          </p:spPr>
          <p:txBody>
            <a:bodyPr/>
            <a:lstStyle/>
            <a:p>
              <a:endParaRPr lang="en-US"/>
            </a:p>
          </p:txBody>
        </p:sp>
        <p:sp>
          <p:nvSpPr>
            <p:cNvPr id="66" name="Line 24"/>
            <p:cNvSpPr>
              <a:spLocks noChangeShapeType="1"/>
            </p:cNvSpPr>
            <p:nvPr/>
          </p:nvSpPr>
          <p:spPr bwMode="auto">
            <a:xfrm>
              <a:off x="5258154" y="2883741"/>
              <a:ext cx="33486" cy="0"/>
            </a:xfrm>
            <a:prstGeom prst="line">
              <a:avLst/>
            </a:prstGeom>
            <a:noFill/>
            <a:ln w="0">
              <a:solidFill>
                <a:srgbClr val="000000"/>
              </a:solidFill>
              <a:round/>
              <a:headEnd/>
              <a:tailEnd/>
            </a:ln>
          </p:spPr>
          <p:txBody>
            <a:bodyPr/>
            <a:lstStyle/>
            <a:p>
              <a:endParaRPr lang="en-US"/>
            </a:p>
          </p:txBody>
        </p:sp>
        <p:sp>
          <p:nvSpPr>
            <p:cNvPr id="67" name="Line 25"/>
            <p:cNvSpPr>
              <a:spLocks noChangeShapeType="1"/>
            </p:cNvSpPr>
            <p:nvPr/>
          </p:nvSpPr>
          <p:spPr bwMode="auto">
            <a:xfrm>
              <a:off x="5258154" y="2414619"/>
              <a:ext cx="33486" cy="0"/>
            </a:xfrm>
            <a:prstGeom prst="line">
              <a:avLst/>
            </a:prstGeom>
            <a:noFill/>
            <a:ln w="0">
              <a:solidFill>
                <a:srgbClr val="000000"/>
              </a:solidFill>
              <a:round/>
              <a:headEnd/>
              <a:tailEnd/>
            </a:ln>
          </p:spPr>
          <p:txBody>
            <a:bodyPr/>
            <a:lstStyle/>
            <a:p>
              <a:endParaRPr lang="en-US"/>
            </a:p>
          </p:txBody>
        </p:sp>
        <p:sp>
          <p:nvSpPr>
            <p:cNvPr id="68" name="Line 26"/>
            <p:cNvSpPr>
              <a:spLocks noChangeShapeType="1"/>
            </p:cNvSpPr>
            <p:nvPr/>
          </p:nvSpPr>
          <p:spPr bwMode="auto">
            <a:xfrm>
              <a:off x="5258154" y="1945496"/>
              <a:ext cx="33486" cy="0"/>
            </a:xfrm>
            <a:prstGeom prst="line">
              <a:avLst/>
            </a:prstGeom>
            <a:noFill/>
            <a:ln w="0">
              <a:solidFill>
                <a:srgbClr val="000000"/>
              </a:solidFill>
              <a:round/>
              <a:headEnd/>
              <a:tailEnd/>
            </a:ln>
          </p:spPr>
          <p:txBody>
            <a:bodyPr/>
            <a:lstStyle/>
            <a:p>
              <a:endParaRPr lang="en-US"/>
            </a:p>
          </p:txBody>
        </p:sp>
        <p:sp>
          <p:nvSpPr>
            <p:cNvPr id="69" name="Line 27"/>
            <p:cNvSpPr>
              <a:spLocks noChangeShapeType="1"/>
            </p:cNvSpPr>
            <p:nvPr/>
          </p:nvSpPr>
          <p:spPr bwMode="auto">
            <a:xfrm>
              <a:off x="5291138" y="5253039"/>
              <a:ext cx="3152775" cy="0"/>
            </a:xfrm>
            <a:prstGeom prst="line">
              <a:avLst/>
            </a:prstGeom>
            <a:noFill/>
            <a:ln w="0">
              <a:solidFill>
                <a:srgbClr val="000000"/>
              </a:solidFill>
              <a:round/>
              <a:headEnd/>
              <a:tailEnd/>
            </a:ln>
          </p:spPr>
          <p:txBody>
            <a:bodyPr/>
            <a:lstStyle/>
            <a:p>
              <a:endParaRPr lang="en-US"/>
            </a:p>
          </p:txBody>
        </p:sp>
        <p:sp>
          <p:nvSpPr>
            <p:cNvPr id="70" name="Line 28"/>
            <p:cNvSpPr>
              <a:spLocks noChangeShapeType="1"/>
            </p:cNvSpPr>
            <p:nvPr/>
          </p:nvSpPr>
          <p:spPr bwMode="auto">
            <a:xfrm flipV="1">
              <a:off x="5291640" y="5231604"/>
              <a:ext cx="0" cy="41910"/>
            </a:xfrm>
            <a:prstGeom prst="line">
              <a:avLst/>
            </a:prstGeom>
            <a:noFill/>
            <a:ln w="0">
              <a:solidFill>
                <a:srgbClr val="000000"/>
              </a:solidFill>
              <a:round/>
              <a:headEnd/>
              <a:tailEnd/>
            </a:ln>
          </p:spPr>
          <p:txBody>
            <a:bodyPr/>
            <a:lstStyle/>
            <a:p>
              <a:endParaRPr lang="en-US"/>
            </a:p>
          </p:txBody>
        </p:sp>
        <p:sp>
          <p:nvSpPr>
            <p:cNvPr id="71" name="Line 31"/>
            <p:cNvSpPr>
              <a:spLocks noChangeShapeType="1"/>
            </p:cNvSpPr>
            <p:nvPr/>
          </p:nvSpPr>
          <p:spPr bwMode="auto">
            <a:xfrm flipV="1">
              <a:off x="7445792" y="5236368"/>
              <a:ext cx="0" cy="41910"/>
            </a:xfrm>
            <a:prstGeom prst="line">
              <a:avLst/>
            </a:prstGeom>
            <a:noFill/>
            <a:ln w="0">
              <a:solidFill>
                <a:srgbClr val="000000"/>
              </a:solidFill>
              <a:round/>
              <a:headEnd/>
              <a:tailEnd/>
            </a:ln>
          </p:spPr>
          <p:txBody>
            <a:bodyPr/>
            <a:lstStyle/>
            <a:p>
              <a:endParaRPr lang="en-US"/>
            </a:p>
          </p:txBody>
        </p:sp>
        <p:sp>
          <p:nvSpPr>
            <p:cNvPr id="72" name="Line 32"/>
            <p:cNvSpPr>
              <a:spLocks noChangeShapeType="1"/>
            </p:cNvSpPr>
            <p:nvPr/>
          </p:nvSpPr>
          <p:spPr bwMode="auto">
            <a:xfrm flipV="1">
              <a:off x="8454867" y="5231604"/>
              <a:ext cx="0" cy="41910"/>
            </a:xfrm>
            <a:prstGeom prst="line">
              <a:avLst/>
            </a:prstGeom>
            <a:noFill/>
            <a:ln w="0">
              <a:solidFill>
                <a:srgbClr val="000000"/>
              </a:solidFill>
              <a:round/>
              <a:headEnd/>
              <a:tailEnd/>
            </a:ln>
          </p:spPr>
          <p:txBody>
            <a:bodyPr/>
            <a:lstStyle/>
            <a:p>
              <a:endParaRPr lang="en-US"/>
            </a:p>
          </p:txBody>
        </p:sp>
        <p:sp>
          <p:nvSpPr>
            <p:cNvPr id="73" name="Rectangle 35"/>
            <p:cNvSpPr>
              <a:spLocks noChangeArrowheads="1"/>
            </p:cNvSpPr>
            <p:nvPr/>
          </p:nvSpPr>
          <p:spPr bwMode="auto">
            <a:xfrm>
              <a:off x="5673993" y="4998344"/>
              <a:ext cx="191044" cy="243233"/>
            </a:xfrm>
            <a:prstGeom prst="rect">
              <a:avLst/>
            </a:prstGeom>
            <a:noFill/>
            <a:ln w="9525">
              <a:noFill/>
              <a:miter lim="800000"/>
              <a:headEnd/>
              <a:tailEnd/>
            </a:ln>
          </p:spPr>
          <p:txBody>
            <a:bodyPr wrap="none" lIns="0" tIns="0" rIns="0" bIns="0">
              <a:spAutoFit/>
            </a:bodyPr>
            <a:lstStyle/>
            <a:p>
              <a:pPr>
                <a:buFontTx/>
                <a:buNone/>
              </a:pPr>
              <a:r>
                <a:rPr lang="en-US" sz="1600" b="1">
                  <a:solidFill>
                    <a:srgbClr val="FFFFFF"/>
                  </a:solidFill>
                  <a:latin typeface="Arial Narrow" pitchFamily="34" charset="0"/>
                </a:rPr>
                <a:t>0.40</a:t>
              </a:r>
              <a:endParaRPr lang="en-US" sz="1600">
                <a:latin typeface="Arial Narrow" pitchFamily="34" charset="0"/>
              </a:endParaRPr>
            </a:p>
          </p:txBody>
        </p:sp>
        <p:sp>
          <p:nvSpPr>
            <p:cNvPr id="74" name="Rectangle 36"/>
            <p:cNvSpPr>
              <a:spLocks noChangeArrowheads="1"/>
            </p:cNvSpPr>
            <p:nvPr/>
          </p:nvSpPr>
          <p:spPr bwMode="auto">
            <a:xfrm>
              <a:off x="6771945" y="4817610"/>
              <a:ext cx="191044" cy="243233"/>
            </a:xfrm>
            <a:prstGeom prst="rect">
              <a:avLst/>
            </a:prstGeom>
            <a:noFill/>
            <a:ln w="9525">
              <a:noFill/>
              <a:miter lim="800000"/>
              <a:headEnd/>
              <a:tailEnd/>
            </a:ln>
          </p:spPr>
          <p:txBody>
            <a:bodyPr wrap="none" lIns="0" tIns="0" rIns="0" bIns="0">
              <a:spAutoFit/>
            </a:bodyPr>
            <a:lstStyle/>
            <a:p>
              <a:pPr>
                <a:buFontTx/>
                <a:buNone/>
              </a:pPr>
              <a:r>
                <a:rPr lang="en-US" sz="1600" b="1">
                  <a:solidFill>
                    <a:srgbClr val="FFFFFF"/>
                  </a:solidFill>
                  <a:latin typeface="Arial Narrow" pitchFamily="34" charset="0"/>
                </a:rPr>
                <a:t>0.71</a:t>
              </a:r>
              <a:endParaRPr lang="en-US" sz="1600">
                <a:latin typeface="Arial Narrow" pitchFamily="34" charset="0"/>
              </a:endParaRPr>
            </a:p>
          </p:txBody>
        </p:sp>
        <p:sp>
          <p:nvSpPr>
            <p:cNvPr id="75" name="Rectangle 37"/>
            <p:cNvSpPr>
              <a:spLocks noChangeArrowheads="1"/>
            </p:cNvSpPr>
            <p:nvPr/>
          </p:nvSpPr>
          <p:spPr bwMode="auto">
            <a:xfrm>
              <a:off x="7915501" y="4659468"/>
              <a:ext cx="191044" cy="243233"/>
            </a:xfrm>
            <a:prstGeom prst="rect">
              <a:avLst/>
            </a:prstGeom>
            <a:noFill/>
            <a:ln w="9525">
              <a:noFill/>
              <a:miter lim="800000"/>
              <a:headEnd/>
              <a:tailEnd/>
            </a:ln>
          </p:spPr>
          <p:txBody>
            <a:bodyPr wrap="none" lIns="0" tIns="0" rIns="0" bIns="0">
              <a:spAutoFit/>
            </a:bodyPr>
            <a:lstStyle/>
            <a:p>
              <a:pPr>
                <a:buFontTx/>
                <a:buNone/>
              </a:pPr>
              <a:r>
                <a:rPr lang="en-US" sz="1600" b="1">
                  <a:solidFill>
                    <a:srgbClr val="FFFFFF"/>
                  </a:solidFill>
                  <a:latin typeface="Arial Narrow" pitchFamily="34" charset="0"/>
                </a:rPr>
                <a:t>1.10</a:t>
              </a:r>
              <a:endParaRPr lang="en-US" sz="1600">
                <a:latin typeface="Arial Narrow" pitchFamily="34" charset="0"/>
              </a:endParaRPr>
            </a:p>
          </p:txBody>
        </p:sp>
        <p:sp>
          <p:nvSpPr>
            <p:cNvPr id="76" name="Rectangle 40"/>
            <p:cNvSpPr>
              <a:spLocks noChangeArrowheads="1"/>
            </p:cNvSpPr>
            <p:nvPr/>
          </p:nvSpPr>
          <p:spPr bwMode="auto">
            <a:xfrm>
              <a:off x="5673993" y="4538980"/>
              <a:ext cx="191044" cy="243233"/>
            </a:xfrm>
            <a:prstGeom prst="rect">
              <a:avLst/>
            </a:prstGeom>
            <a:noFill/>
            <a:ln w="9525">
              <a:noFill/>
              <a:miter lim="800000"/>
              <a:headEnd/>
              <a:tailEnd/>
            </a:ln>
          </p:spPr>
          <p:txBody>
            <a:bodyPr wrap="none" lIns="0" tIns="0" rIns="0" bIns="0">
              <a:spAutoFit/>
            </a:bodyPr>
            <a:lstStyle/>
            <a:p>
              <a:pPr>
                <a:buFontTx/>
                <a:buNone/>
              </a:pPr>
              <a:r>
                <a:rPr lang="en-US" sz="1600" b="1">
                  <a:solidFill>
                    <a:srgbClr val="000000"/>
                  </a:solidFill>
                  <a:latin typeface="Arial Narrow" pitchFamily="34" charset="0"/>
                </a:rPr>
                <a:t>0.61</a:t>
              </a:r>
              <a:endParaRPr lang="en-US" sz="1600">
                <a:latin typeface="Arial Narrow" pitchFamily="34" charset="0"/>
              </a:endParaRPr>
            </a:p>
          </p:txBody>
        </p:sp>
        <p:sp>
          <p:nvSpPr>
            <p:cNvPr id="77" name="Rectangle 42"/>
            <p:cNvSpPr>
              <a:spLocks noChangeArrowheads="1"/>
            </p:cNvSpPr>
            <p:nvPr/>
          </p:nvSpPr>
          <p:spPr bwMode="auto">
            <a:xfrm>
              <a:off x="7915501" y="3277605"/>
              <a:ext cx="191044" cy="243233"/>
            </a:xfrm>
            <a:prstGeom prst="rect">
              <a:avLst/>
            </a:prstGeom>
            <a:noFill/>
            <a:ln w="9525">
              <a:noFill/>
              <a:miter lim="800000"/>
              <a:headEnd/>
              <a:tailEnd/>
            </a:ln>
          </p:spPr>
          <p:txBody>
            <a:bodyPr wrap="none" lIns="0" tIns="0" rIns="0" bIns="0">
              <a:spAutoFit/>
            </a:bodyPr>
            <a:lstStyle/>
            <a:p>
              <a:pPr>
                <a:buFontTx/>
                <a:buNone/>
              </a:pPr>
              <a:r>
                <a:rPr lang="en-US" sz="1600" b="1" dirty="0">
                  <a:solidFill>
                    <a:srgbClr val="000000"/>
                  </a:solidFill>
                  <a:latin typeface="Arial Narrow" pitchFamily="34" charset="0"/>
                </a:rPr>
                <a:t>1.87</a:t>
              </a:r>
              <a:endParaRPr lang="en-US" sz="1600" dirty="0">
                <a:latin typeface="Arial Narrow" pitchFamily="34" charset="0"/>
              </a:endParaRPr>
            </a:p>
          </p:txBody>
        </p:sp>
        <p:sp>
          <p:nvSpPr>
            <p:cNvPr id="78" name="Rectangle 46"/>
            <p:cNvSpPr>
              <a:spLocks noChangeArrowheads="1"/>
            </p:cNvSpPr>
            <p:nvPr/>
          </p:nvSpPr>
          <p:spPr bwMode="auto">
            <a:xfrm>
              <a:off x="6771945" y="4418507"/>
              <a:ext cx="191044" cy="243233"/>
            </a:xfrm>
            <a:prstGeom prst="rect">
              <a:avLst/>
            </a:prstGeom>
            <a:noFill/>
            <a:ln w="9525">
              <a:noFill/>
              <a:miter lim="800000"/>
              <a:headEnd/>
              <a:tailEnd/>
            </a:ln>
          </p:spPr>
          <p:txBody>
            <a:bodyPr wrap="none" lIns="0" tIns="0" rIns="0" bIns="0">
              <a:spAutoFit/>
            </a:bodyPr>
            <a:lstStyle/>
            <a:p>
              <a:pPr>
                <a:buFontTx/>
                <a:buNone/>
              </a:pPr>
              <a:r>
                <a:rPr lang="en-US" sz="1600" b="1" dirty="0">
                  <a:latin typeface="Arial Narrow" pitchFamily="34" charset="0"/>
                </a:rPr>
                <a:t>0.06</a:t>
              </a:r>
              <a:endParaRPr lang="en-US" sz="1600" dirty="0">
                <a:latin typeface="Arial Narrow" pitchFamily="34" charset="0"/>
              </a:endParaRPr>
            </a:p>
          </p:txBody>
        </p:sp>
        <p:sp>
          <p:nvSpPr>
            <p:cNvPr id="79" name="Rectangle 47"/>
            <p:cNvSpPr>
              <a:spLocks noChangeArrowheads="1"/>
            </p:cNvSpPr>
            <p:nvPr/>
          </p:nvSpPr>
          <p:spPr bwMode="auto">
            <a:xfrm>
              <a:off x="5061429" y="5152721"/>
              <a:ext cx="179226" cy="200749"/>
            </a:xfrm>
            <a:prstGeom prst="rect">
              <a:avLst/>
            </a:prstGeom>
            <a:noFill/>
            <a:ln w="9525">
              <a:noFill/>
              <a:miter lim="800000"/>
              <a:headEnd/>
              <a:tailEnd/>
            </a:ln>
          </p:spPr>
          <p:txBody>
            <a:bodyPr wrap="none" lIns="0" tIns="0" rIns="0" bIns="0">
              <a:spAutoFit/>
            </a:bodyPr>
            <a:lstStyle/>
            <a:p>
              <a:pPr>
                <a:buFontTx/>
                <a:buNone/>
              </a:pPr>
              <a:r>
                <a:rPr lang="en-US" sz="1100">
                  <a:solidFill>
                    <a:srgbClr val="000000"/>
                  </a:solidFill>
                  <a:latin typeface="Arial Narrow" pitchFamily="34" charset="0"/>
                </a:rPr>
                <a:t>0.00</a:t>
              </a:r>
              <a:endParaRPr lang="en-US" sz="1100">
                <a:latin typeface="Arial Narrow" pitchFamily="34" charset="0"/>
              </a:endParaRPr>
            </a:p>
          </p:txBody>
        </p:sp>
        <p:sp>
          <p:nvSpPr>
            <p:cNvPr id="80" name="Rectangle 48"/>
            <p:cNvSpPr>
              <a:spLocks noChangeArrowheads="1"/>
            </p:cNvSpPr>
            <p:nvPr/>
          </p:nvSpPr>
          <p:spPr bwMode="auto">
            <a:xfrm>
              <a:off x="5061429" y="4685825"/>
              <a:ext cx="179226" cy="200749"/>
            </a:xfrm>
            <a:prstGeom prst="rect">
              <a:avLst/>
            </a:prstGeom>
            <a:noFill/>
            <a:ln w="9525">
              <a:noFill/>
              <a:miter lim="800000"/>
              <a:headEnd/>
              <a:tailEnd/>
            </a:ln>
          </p:spPr>
          <p:txBody>
            <a:bodyPr wrap="none" lIns="0" tIns="0" rIns="0" bIns="0">
              <a:spAutoFit/>
            </a:bodyPr>
            <a:lstStyle/>
            <a:p>
              <a:pPr>
                <a:buFontTx/>
                <a:buNone/>
              </a:pPr>
              <a:r>
                <a:rPr lang="en-US" sz="1100">
                  <a:solidFill>
                    <a:srgbClr val="000000"/>
                  </a:solidFill>
                  <a:latin typeface="Arial Narrow" pitchFamily="34" charset="0"/>
                </a:rPr>
                <a:t>0.50</a:t>
              </a:r>
              <a:endParaRPr lang="en-US" sz="1100">
                <a:latin typeface="Arial Narrow" pitchFamily="34" charset="0"/>
              </a:endParaRPr>
            </a:p>
          </p:txBody>
        </p:sp>
        <p:sp>
          <p:nvSpPr>
            <p:cNvPr id="81" name="Rectangle 49"/>
            <p:cNvSpPr>
              <a:spLocks noChangeArrowheads="1"/>
            </p:cNvSpPr>
            <p:nvPr/>
          </p:nvSpPr>
          <p:spPr bwMode="auto">
            <a:xfrm>
              <a:off x="5061429" y="4217046"/>
              <a:ext cx="179226" cy="200749"/>
            </a:xfrm>
            <a:prstGeom prst="rect">
              <a:avLst/>
            </a:prstGeom>
            <a:noFill/>
            <a:ln w="9525">
              <a:noFill/>
              <a:miter lim="800000"/>
              <a:headEnd/>
              <a:tailEnd/>
            </a:ln>
          </p:spPr>
          <p:txBody>
            <a:bodyPr wrap="none" lIns="0" tIns="0" rIns="0" bIns="0">
              <a:spAutoFit/>
            </a:bodyPr>
            <a:lstStyle/>
            <a:p>
              <a:pPr>
                <a:buFontTx/>
                <a:buNone/>
              </a:pPr>
              <a:r>
                <a:rPr lang="en-US" sz="1100">
                  <a:solidFill>
                    <a:srgbClr val="000000"/>
                  </a:solidFill>
                  <a:latin typeface="Arial Narrow" pitchFamily="34" charset="0"/>
                </a:rPr>
                <a:t>1.00</a:t>
              </a:r>
              <a:endParaRPr lang="en-US" sz="1100">
                <a:latin typeface="Arial Narrow" pitchFamily="34" charset="0"/>
              </a:endParaRPr>
            </a:p>
          </p:txBody>
        </p:sp>
        <p:sp>
          <p:nvSpPr>
            <p:cNvPr id="82" name="Rectangle 50"/>
            <p:cNvSpPr>
              <a:spLocks noChangeArrowheads="1"/>
            </p:cNvSpPr>
            <p:nvPr/>
          </p:nvSpPr>
          <p:spPr bwMode="auto">
            <a:xfrm>
              <a:off x="5061429" y="3748268"/>
              <a:ext cx="179226" cy="200749"/>
            </a:xfrm>
            <a:prstGeom prst="rect">
              <a:avLst/>
            </a:prstGeom>
            <a:noFill/>
            <a:ln w="9525">
              <a:noFill/>
              <a:miter lim="800000"/>
              <a:headEnd/>
              <a:tailEnd/>
            </a:ln>
          </p:spPr>
          <p:txBody>
            <a:bodyPr wrap="none" lIns="0" tIns="0" rIns="0" bIns="0">
              <a:spAutoFit/>
            </a:bodyPr>
            <a:lstStyle/>
            <a:p>
              <a:pPr>
                <a:buFontTx/>
                <a:buNone/>
              </a:pPr>
              <a:r>
                <a:rPr lang="en-US" sz="1100">
                  <a:solidFill>
                    <a:srgbClr val="000000"/>
                  </a:solidFill>
                  <a:latin typeface="Arial Narrow" pitchFamily="34" charset="0"/>
                </a:rPr>
                <a:t>1.50</a:t>
              </a:r>
              <a:endParaRPr lang="en-US" sz="1100">
                <a:latin typeface="Arial Narrow" pitchFamily="34" charset="0"/>
              </a:endParaRPr>
            </a:p>
          </p:txBody>
        </p:sp>
        <p:sp>
          <p:nvSpPr>
            <p:cNvPr id="83" name="Rectangle 51"/>
            <p:cNvSpPr>
              <a:spLocks noChangeArrowheads="1"/>
            </p:cNvSpPr>
            <p:nvPr/>
          </p:nvSpPr>
          <p:spPr bwMode="auto">
            <a:xfrm>
              <a:off x="5061429" y="3277605"/>
              <a:ext cx="179226" cy="200749"/>
            </a:xfrm>
            <a:prstGeom prst="rect">
              <a:avLst/>
            </a:prstGeom>
            <a:noFill/>
            <a:ln w="9525">
              <a:noFill/>
              <a:miter lim="800000"/>
              <a:headEnd/>
              <a:tailEnd/>
            </a:ln>
          </p:spPr>
          <p:txBody>
            <a:bodyPr wrap="none" lIns="0" tIns="0" rIns="0" bIns="0">
              <a:spAutoFit/>
            </a:bodyPr>
            <a:lstStyle/>
            <a:p>
              <a:pPr>
                <a:buFontTx/>
                <a:buNone/>
              </a:pPr>
              <a:r>
                <a:rPr lang="en-US" sz="1100">
                  <a:solidFill>
                    <a:srgbClr val="000000"/>
                  </a:solidFill>
                  <a:latin typeface="Arial Narrow" pitchFamily="34" charset="0"/>
                </a:rPr>
                <a:t>2.00</a:t>
              </a:r>
              <a:endParaRPr lang="en-US" sz="1100">
                <a:latin typeface="Arial Narrow" pitchFamily="34" charset="0"/>
              </a:endParaRPr>
            </a:p>
          </p:txBody>
        </p:sp>
        <p:sp>
          <p:nvSpPr>
            <p:cNvPr id="84" name="Rectangle 52"/>
            <p:cNvSpPr>
              <a:spLocks noChangeArrowheads="1"/>
            </p:cNvSpPr>
            <p:nvPr/>
          </p:nvSpPr>
          <p:spPr bwMode="auto">
            <a:xfrm>
              <a:off x="5061429" y="2808826"/>
              <a:ext cx="179226" cy="200749"/>
            </a:xfrm>
            <a:prstGeom prst="rect">
              <a:avLst/>
            </a:prstGeom>
            <a:noFill/>
            <a:ln w="9525">
              <a:noFill/>
              <a:miter lim="800000"/>
              <a:headEnd/>
              <a:tailEnd/>
            </a:ln>
          </p:spPr>
          <p:txBody>
            <a:bodyPr wrap="none" lIns="0" tIns="0" rIns="0" bIns="0">
              <a:spAutoFit/>
            </a:bodyPr>
            <a:lstStyle/>
            <a:p>
              <a:pPr>
                <a:buFontTx/>
                <a:buNone/>
              </a:pPr>
              <a:r>
                <a:rPr lang="en-US" sz="1100">
                  <a:solidFill>
                    <a:srgbClr val="000000"/>
                  </a:solidFill>
                  <a:latin typeface="Arial Narrow" pitchFamily="34" charset="0"/>
                </a:rPr>
                <a:t>2.50</a:t>
              </a:r>
              <a:endParaRPr lang="en-US" sz="1100">
                <a:latin typeface="Arial Narrow" pitchFamily="34" charset="0"/>
              </a:endParaRPr>
            </a:p>
          </p:txBody>
        </p:sp>
        <p:sp>
          <p:nvSpPr>
            <p:cNvPr id="85" name="Rectangle 53"/>
            <p:cNvSpPr>
              <a:spLocks noChangeArrowheads="1"/>
            </p:cNvSpPr>
            <p:nvPr/>
          </p:nvSpPr>
          <p:spPr bwMode="auto">
            <a:xfrm>
              <a:off x="5061429" y="2340047"/>
              <a:ext cx="179226" cy="200749"/>
            </a:xfrm>
            <a:prstGeom prst="rect">
              <a:avLst/>
            </a:prstGeom>
            <a:noFill/>
            <a:ln w="9525">
              <a:noFill/>
              <a:miter lim="800000"/>
              <a:headEnd/>
              <a:tailEnd/>
            </a:ln>
          </p:spPr>
          <p:txBody>
            <a:bodyPr wrap="none" lIns="0" tIns="0" rIns="0" bIns="0">
              <a:spAutoFit/>
            </a:bodyPr>
            <a:lstStyle/>
            <a:p>
              <a:pPr>
                <a:buFontTx/>
                <a:buNone/>
              </a:pPr>
              <a:r>
                <a:rPr lang="en-US" sz="1100" dirty="0">
                  <a:solidFill>
                    <a:srgbClr val="000000"/>
                  </a:solidFill>
                  <a:latin typeface="Arial Narrow" pitchFamily="34" charset="0"/>
                </a:rPr>
                <a:t>3.00</a:t>
              </a:r>
              <a:endParaRPr lang="en-US" sz="1100" dirty="0">
                <a:latin typeface="Arial Narrow" pitchFamily="34" charset="0"/>
              </a:endParaRPr>
            </a:p>
          </p:txBody>
        </p:sp>
        <p:sp>
          <p:nvSpPr>
            <p:cNvPr id="86" name="Rectangle 54"/>
            <p:cNvSpPr>
              <a:spLocks noChangeArrowheads="1"/>
            </p:cNvSpPr>
            <p:nvPr/>
          </p:nvSpPr>
          <p:spPr bwMode="auto">
            <a:xfrm>
              <a:off x="5061429" y="1873151"/>
              <a:ext cx="179226" cy="200749"/>
            </a:xfrm>
            <a:prstGeom prst="rect">
              <a:avLst/>
            </a:prstGeom>
            <a:noFill/>
            <a:ln w="9525">
              <a:noFill/>
              <a:miter lim="800000"/>
              <a:headEnd/>
              <a:tailEnd/>
            </a:ln>
          </p:spPr>
          <p:txBody>
            <a:bodyPr wrap="none" lIns="0" tIns="0" rIns="0" bIns="0">
              <a:spAutoFit/>
            </a:bodyPr>
            <a:lstStyle/>
            <a:p>
              <a:pPr>
                <a:buFontTx/>
                <a:buNone/>
              </a:pPr>
              <a:r>
                <a:rPr lang="en-US" sz="1100" dirty="0">
                  <a:solidFill>
                    <a:srgbClr val="000000"/>
                  </a:solidFill>
                  <a:latin typeface="Arial Narrow" pitchFamily="34" charset="0"/>
                </a:rPr>
                <a:t>3.50</a:t>
              </a:r>
              <a:endParaRPr lang="en-US" sz="1100" dirty="0">
                <a:latin typeface="Arial Narrow" pitchFamily="34" charset="0"/>
              </a:endParaRPr>
            </a:p>
          </p:txBody>
        </p:sp>
        <p:sp>
          <p:nvSpPr>
            <p:cNvPr id="87" name="Rectangle 66"/>
            <p:cNvSpPr>
              <a:spLocks noChangeArrowheads="1"/>
            </p:cNvSpPr>
            <p:nvPr/>
          </p:nvSpPr>
          <p:spPr bwMode="auto">
            <a:xfrm rot="16200000">
              <a:off x="4514810" y="3421455"/>
              <a:ext cx="736351" cy="126484"/>
            </a:xfrm>
            <a:prstGeom prst="rect">
              <a:avLst/>
            </a:prstGeom>
            <a:noFill/>
            <a:ln w="9525">
              <a:noFill/>
              <a:miter lim="800000"/>
              <a:headEnd/>
              <a:tailEnd/>
            </a:ln>
          </p:spPr>
          <p:txBody>
            <a:bodyPr wrap="none" lIns="0" tIns="0" rIns="0" bIns="0">
              <a:spAutoFit/>
            </a:bodyPr>
            <a:lstStyle/>
            <a:p>
              <a:pPr>
                <a:buFontTx/>
                <a:buNone/>
              </a:pPr>
              <a:r>
                <a:rPr lang="en-US" sz="1400" b="1" dirty="0" err="1" smtClean="0">
                  <a:solidFill>
                    <a:srgbClr val="000000"/>
                  </a:solidFill>
                  <a:latin typeface="Arial" pitchFamily="34" charset="0"/>
                  <a:cs typeface="Arial" pitchFamily="34" charset="0"/>
                </a:rPr>
                <a:t>Billiones</a:t>
              </a:r>
              <a:endParaRPr lang="en-US" sz="1400" dirty="0">
                <a:latin typeface="Arial" pitchFamily="34" charset="0"/>
                <a:cs typeface="Arial" pitchFamily="34" charset="0"/>
              </a:endParaRPr>
            </a:p>
          </p:txBody>
        </p:sp>
        <p:sp>
          <p:nvSpPr>
            <p:cNvPr id="88" name="Rectangle 67"/>
            <p:cNvSpPr>
              <a:spLocks noChangeArrowheads="1"/>
            </p:cNvSpPr>
            <p:nvPr/>
          </p:nvSpPr>
          <p:spPr bwMode="auto">
            <a:xfrm>
              <a:off x="5364449" y="5615843"/>
              <a:ext cx="159551" cy="206846"/>
            </a:xfrm>
            <a:prstGeom prst="rect">
              <a:avLst/>
            </a:prstGeom>
            <a:solidFill>
              <a:srgbClr val="003366"/>
            </a:solidFill>
            <a:ln w="9525">
              <a:noFill/>
              <a:miter lim="800000"/>
              <a:headEnd/>
              <a:tailEnd/>
            </a:ln>
          </p:spPr>
          <p:txBody>
            <a:bodyPr/>
            <a:lstStyle/>
            <a:p>
              <a:pPr>
                <a:buFontTx/>
                <a:buNone/>
              </a:pPr>
              <a:endParaRPr lang="en-US" sz="1000">
                <a:latin typeface="Arial Narrow" pitchFamily="34" charset="0"/>
              </a:endParaRPr>
            </a:p>
          </p:txBody>
        </p:sp>
        <p:sp>
          <p:nvSpPr>
            <p:cNvPr id="89" name="Rectangle 68"/>
            <p:cNvSpPr>
              <a:spLocks noChangeArrowheads="1"/>
            </p:cNvSpPr>
            <p:nvPr/>
          </p:nvSpPr>
          <p:spPr bwMode="auto">
            <a:xfrm>
              <a:off x="5557114" y="5634402"/>
              <a:ext cx="1397595" cy="364850"/>
            </a:xfrm>
            <a:prstGeom prst="rect">
              <a:avLst/>
            </a:prstGeom>
            <a:noFill/>
            <a:ln w="9525">
              <a:noFill/>
              <a:miter lim="800000"/>
              <a:headEnd/>
              <a:tailEnd/>
            </a:ln>
          </p:spPr>
          <p:txBody>
            <a:bodyPr wrap="square" lIns="0" tIns="0" rIns="0" bIns="0">
              <a:spAutoFit/>
            </a:bodyPr>
            <a:lstStyle/>
            <a:p>
              <a:pPr>
                <a:buFontTx/>
                <a:buNone/>
              </a:pPr>
              <a:r>
                <a:rPr lang="en-US" sz="1200" b="1" dirty="0">
                  <a:solidFill>
                    <a:srgbClr val="000000"/>
                  </a:solidFill>
                  <a:latin typeface="Arial" pitchFamily="34" charset="0"/>
                  <a:cs typeface="Arial" pitchFamily="34" charset="0"/>
                </a:rPr>
                <a:t>No. </a:t>
              </a:r>
              <a:r>
                <a:rPr lang="en-US" sz="1200" b="1" dirty="0" smtClean="0">
                  <a:solidFill>
                    <a:srgbClr val="000000"/>
                  </a:solidFill>
                  <a:latin typeface="Arial" pitchFamily="34" charset="0"/>
                  <a:cs typeface="Arial" pitchFamily="34" charset="0"/>
                </a:rPr>
                <a:t>de  personas </a:t>
              </a:r>
              <a:r>
                <a:rPr lang="en-US" sz="1200" b="1" dirty="0" err="1" smtClean="0">
                  <a:solidFill>
                    <a:srgbClr val="000000"/>
                  </a:solidFill>
                  <a:latin typeface="Arial" pitchFamily="34" charset="0"/>
                  <a:cs typeface="Arial" pitchFamily="34" charset="0"/>
                </a:rPr>
                <a:t>afectadas</a:t>
              </a:r>
              <a:r>
                <a:rPr lang="en-US" sz="1200" b="1" dirty="0" smtClean="0">
                  <a:solidFill>
                    <a:srgbClr val="000000"/>
                  </a:solidFill>
                  <a:latin typeface="Arial" pitchFamily="34" charset="0"/>
                  <a:cs typeface="Arial" pitchFamily="34" charset="0"/>
                </a:rPr>
                <a:t> </a:t>
              </a:r>
              <a:r>
                <a:rPr lang="en-US" sz="1200" b="1" dirty="0" err="1" smtClean="0">
                  <a:solidFill>
                    <a:srgbClr val="000000"/>
                  </a:solidFill>
                  <a:latin typeface="Arial" pitchFamily="34" charset="0"/>
                  <a:cs typeface="Arial" pitchFamily="34" charset="0"/>
                </a:rPr>
                <a:t>actualmente</a:t>
              </a:r>
              <a:endParaRPr lang="en-US" sz="1200" dirty="0">
                <a:latin typeface="Arial" pitchFamily="34" charset="0"/>
                <a:cs typeface="Arial" pitchFamily="34" charset="0"/>
              </a:endParaRPr>
            </a:p>
          </p:txBody>
        </p:sp>
        <p:sp>
          <p:nvSpPr>
            <p:cNvPr id="90" name="Rectangle 69"/>
            <p:cNvSpPr>
              <a:spLocks noChangeArrowheads="1"/>
            </p:cNvSpPr>
            <p:nvPr/>
          </p:nvSpPr>
          <p:spPr bwMode="auto">
            <a:xfrm>
              <a:off x="7048197" y="5643638"/>
              <a:ext cx="156596" cy="206846"/>
            </a:xfrm>
            <a:prstGeom prst="rect">
              <a:avLst/>
            </a:prstGeom>
            <a:solidFill>
              <a:srgbClr val="C0C0C0"/>
            </a:solidFill>
            <a:ln w="9525">
              <a:noFill/>
              <a:miter lim="800000"/>
              <a:headEnd/>
              <a:tailEnd/>
            </a:ln>
          </p:spPr>
          <p:txBody>
            <a:bodyPr/>
            <a:lstStyle/>
            <a:p>
              <a:pPr>
                <a:buFontTx/>
                <a:buNone/>
              </a:pPr>
              <a:endParaRPr lang="en-US" sz="1000">
                <a:latin typeface="Arial Narrow" pitchFamily="34" charset="0"/>
              </a:endParaRPr>
            </a:p>
          </p:txBody>
        </p:sp>
        <p:sp>
          <p:nvSpPr>
            <p:cNvPr id="91" name="Rectangle 70"/>
            <p:cNvSpPr>
              <a:spLocks noChangeArrowheads="1"/>
            </p:cNvSpPr>
            <p:nvPr/>
          </p:nvSpPr>
          <p:spPr bwMode="auto">
            <a:xfrm>
              <a:off x="7240490" y="5665962"/>
              <a:ext cx="1812849" cy="182425"/>
            </a:xfrm>
            <a:prstGeom prst="rect">
              <a:avLst/>
            </a:prstGeom>
            <a:noFill/>
            <a:ln w="9525">
              <a:noFill/>
              <a:miter lim="800000"/>
              <a:headEnd/>
              <a:tailEnd/>
            </a:ln>
          </p:spPr>
          <p:txBody>
            <a:bodyPr wrap="square" lIns="0" tIns="0" rIns="0" bIns="0">
              <a:spAutoFit/>
            </a:bodyPr>
            <a:lstStyle/>
            <a:p>
              <a:pPr>
                <a:buFontTx/>
                <a:buNone/>
              </a:pPr>
              <a:r>
                <a:rPr lang="en-US" sz="1200" b="1" dirty="0" smtClean="0">
                  <a:solidFill>
                    <a:srgbClr val="000000"/>
                  </a:solidFill>
                  <a:latin typeface="Arial" pitchFamily="34" charset="0"/>
                  <a:cs typeface="Arial" pitchFamily="34" charset="0"/>
                </a:rPr>
                <a:t>no</a:t>
              </a:r>
              <a:r>
                <a:rPr lang="en-US" sz="1200" b="1" dirty="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de personas </a:t>
              </a:r>
              <a:r>
                <a:rPr lang="en-US" sz="1200" b="1" dirty="0" err="1" smtClean="0">
                  <a:solidFill>
                    <a:srgbClr val="000000"/>
                  </a:solidFill>
                  <a:latin typeface="Arial" pitchFamily="34" charset="0"/>
                  <a:cs typeface="Arial" pitchFamily="34" charset="0"/>
                </a:rPr>
                <a:t>afectadas</a:t>
              </a:r>
              <a:r>
                <a:rPr lang="en-US" sz="1200" b="1" dirty="0" smtClean="0">
                  <a:solidFill>
                    <a:srgbClr val="000000"/>
                  </a:solidFill>
                  <a:latin typeface="Arial" pitchFamily="34" charset="0"/>
                  <a:cs typeface="Arial" pitchFamily="34" charset="0"/>
                </a:rPr>
                <a:t> </a:t>
              </a:r>
              <a:r>
                <a:rPr lang="en-US" sz="1200" b="1" dirty="0" err="1" smtClean="0">
                  <a:solidFill>
                    <a:srgbClr val="000000"/>
                  </a:solidFill>
                  <a:latin typeface="Arial" pitchFamily="34" charset="0"/>
                  <a:cs typeface="Arial" pitchFamily="34" charset="0"/>
                </a:rPr>
                <a:t>potencialmente</a:t>
              </a:r>
              <a:endParaRPr lang="en-US" sz="1200" dirty="0">
                <a:latin typeface="Arial" pitchFamily="34" charset="0"/>
                <a:cs typeface="Arial" pitchFamily="34" charset="0"/>
              </a:endParaRPr>
            </a:p>
          </p:txBody>
        </p:sp>
        <p:sp>
          <p:nvSpPr>
            <p:cNvPr id="92" name="Rectangle 71"/>
            <p:cNvSpPr>
              <a:spLocks noChangeArrowheads="1"/>
            </p:cNvSpPr>
            <p:nvPr/>
          </p:nvSpPr>
          <p:spPr bwMode="auto">
            <a:xfrm>
              <a:off x="5672273" y="4124811"/>
              <a:ext cx="191044" cy="243233"/>
            </a:xfrm>
            <a:prstGeom prst="rect">
              <a:avLst/>
            </a:prstGeom>
            <a:noFill/>
            <a:ln w="9525">
              <a:noFill/>
              <a:miter lim="800000"/>
              <a:headEnd/>
              <a:tailEnd/>
            </a:ln>
          </p:spPr>
          <p:txBody>
            <a:bodyPr wrap="none" lIns="0" tIns="0" rIns="0" bIns="0">
              <a:spAutoFit/>
            </a:bodyPr>
            <a:lstStyle/>
            <a:p>
              <a:pPr>
                <a:buFontTx/>
                <a:buNone/>
              </a:pPr>
              <a:r>
                <a:rPr lang="en-US" sz="1600" b="1" dirty="0">
                  <a:solidFill>
                    <a:srgbClr val="000000"/>
                  </a:solidFill>
                  <a:latin typeface="Arial Narrow" pitchFamily="34" charset="0"/>
                </a:rPr>
                <a:t>1.01</a:t>
              </a:r>
              <a:endParaRPr lang="en-US" sz="1600" dirty="0">
                <a:latin typeface="Arial Narrow" pitchFamily="34" charset="0"/>
              </a:endParaRPr>
            </a:p>
          </p:txBody>
        </p:sp>
        <p:sp>
          <p:nvSpPr>
            <p:cNvPr id="93" name="Rectangle 73"/>
            <p:cNvSpPr>
              <a:spLocks noChangeArrowheads="1"/>
            </p:cNvSpPr>
            <p:nvPr/>
          </p:nvSpPr>
          <p:spPr bwMode="auto">
            <a:xfrm>
              <a:off x="7915501" y="2232736"/>
              <a:ext cx="191044" cy="243233"/>
            </a:xfrm>
            <a:prstGeom prst="rect">
              <a:avLst/>
            </a:prstGeom>
            <a:noFill/>
            <a:ln w="9525">
              <a:noFill/>
              <a:miter lim="800000"/>
              <a:headEnd/>
              <a:tailEnd/>
            </a:ln>
          </p:spPr>
          <p:txBody>
            <a:bodyPr wrap="none" lIns="0" tIns="0" rIns="0" bIns="0">
              <a:spAutoFit/>
            </a:bodyPr>
            <a:lstStyle/>
            <a:p>
              <a:pPr>
                <a:buFontTx/>
                <a:buNone/>
              </a:pPr>
              <a:r>
                <a:rPr lang="en-US" sz="1600" b="1" dirty="0">
                  <a:solidFill>
                    <a:srgbClr val="000000"/>
                  </a:solidFill>
                  <a:latin typeface="Arial Narrow" pitchFamily="34" charset="0"/>
                </a:rPr>
                <a:t>2.97</a:t>
              </a:r>
              <a:endParaRPr lang="en-US" sz="1600" dirty="0">
                <a:latin typeface="Arial Narrow" pitchFamily="34" charset="0"/>
              </a:endParaRPr>
            </a:p>
          </p:txBody>
        </p:sp>
        <p:sp>
          <p:nvSpPr>
            <p:cNvPr id="94" name="Rectangle 74"/>
            <p:cNvSpPr>
              <a:spLocks noChangeArrowheads="1"/>
            </p:cNvSpPr>
            <p:nvPr/>
          </p:nvSpPr>
          <p:spPr bwMode="auto">
            <a:xfrm>
              <a:off x="6771945" y="4190604"/>
              <a:ext cx="191044" cy="243233"/>
            </a:xfrm>
            <a:prstGeom prst="rect">
              <a:avLst/>
            </a:prstGeom>
            <a:noFill/>
            <a:ln w="9525">
              <a:noFill/>
              <a:miter lim="800000"/>
              <a:headEnd/>
              <a:tailEnd/>
            </a:ln>
          </p:spPr>
          <p:txBody>
            <a:bodyPr wrap="none" lIns="0" tIns="0" rIns="0" bIns="0">
              <a:spAutoFit/>
            </a:bodyPr>
            <a:lstStyle/>
            <a:p>
              <a:pPr>
                <a:buFontTx/>
                <a:buNone/>
              </a:pPr>
              <a:r>
                <a:rPr lang="en-US" sz="1600" b="1" dirty="0">
                  <a:solidFill>
                    <a:srgbClr val="000000"/>
                  </a:solidFill>
                  <a:latin typeface="Arial Narrow" pitchFamily="34" charset="0"/>
                </a:rPr>
                <a:t>0.77</a:t>
              </a:r>
              <a:endParaRPr lang="en-US" sz="1600" dirty="0">
                <a:latin typeface="Arial Narrow" pitchFamily="34" charset="0"/>
              </a:endParaRPr>
            </a:p>
          </p:txBody>
        </p:sp>
        <p:sp>
          <p:nvSpPr>
            <p:cNvPr id="95" name="Text Box 5"/>
            <p:cNvSpPr txBox="1">
              <a:spLocks noChangeArrowheads="1"/>
            </p:cNvSpPr>
            <p:nvPr/>
          </p:nvSpPr>
          <p:spPr bwMode="auto">
            <a:xfrm>
              <a:off x="5293886" y="1860434"/>
              <a:ext cx="3310961" cy="334445"/>
            </a:xfrm>
            <a:prstGeom prst="rect">
              <a:avLst/>
            </a:prstGeom>
            <a:noFill/>
            <a:ln w="12700" cap="sq">
              <a:noFill/>
              <a:miter lim="800000"/>
              <a:headEnd type="none" w="sm" len="sm"/>
              <a:tailEnd type="none" w="sm" len="sm"/>
            </a:ln>
          </p:spPr>
          <p:txBody>
            <a:bodyPr wrap="square">
              <a:spAutoFit/>
            </a:bodyPr>
            <a:lstStyle/>
            <a:p>
              <a:pPr algn="ctr">
                <a:buFontTx/>
                <a:buNone/>
              </a:pPr>
              <a:r>
                <a:rPr lang="es-PE" sz="1600" b="1" dirty="0" smtClean="0">
                  <a:solidFill>
                    <a:srgbClr val="014C6D"/>
                  </a:solidFill>
                  <a:latin typeface="Arial" pitchFamily="34" charset="0"/>
                  <a:cs typeface="Arial" pitchFamily="34" charset="0"/>
                </a:rPr>
                <a:t>Población en Mercados Emergentes = 5.6 billones</a:t>
              </a:r>
              <a:endParaRPr lang="es-PE" sz="1600" b="1" dirty="0">
                <a:solidFill>
                  <a:srgbClr val="014C6D"/>
                </a:solidFill>
                <a:latin typeface="Arial" pitchFamily="34" charset="0"/>
                <a:cs typeface="Arial" pitchFamily="34" charset="0"/>
              </a:endParaRPr>
            </a:p>
          </p:txBody>
        </p:sp>
        <p:sp>
          <p:nvSpPr>
            <p:cNvPr id="96" name="Rectangle 51"/>
            <p:cNvSpPr>
              <a:spLocks noChangeArrowheads="1"/>
            </p:cNvSpPr>
            <p:nvPr/>
          </p:nvSpPr>
          <p:spPr bwMode="auto">
            <a:xfrm>
              <a:off x="5402170" y="5344751"/>
              <a:ext cx="733119" cy="182425"/>
            </a:xfrm>
            <a:prstGeom prst="rect">
              <a:avLst/>
            </a:prstGeom>
            <a:noFill/>
            <a:ln w="9525">
              <a:noFill/>
              <a:miter lim="800000"/>
              <a:headEnd/>
              <a:tailEnd/>
            </a:ln>
          </p:spPr>
          <p:txBody>
            <a:bodyPr wrap="none" lIns="0" tIns="0" rIns="0" bIns="0">
              <a:spAutoFit/>
            </a:bodyPr>
            <a:lstStyle/>
            <a:p>
              <a:pPr algn="ctr">
                <a:buFontTx/>
                <a:buNone/>
              </a:pPr>
              <a:r>
                <a:rPr lang="es-PE" sz="1200" b="1" dirty="0" smtClean="0">
                  <a:solidFill>
                    <a:srgbClr val="000000"/>
                  </a:solidFill>
                  <a:latin typeface="Arial" pitchFamily="34" charset="0"/>
                  <a:cs typeface="Arial" pitchFamily="34" charset="0"/>
                </a:rPr>
                <a:t>Buros de Crédito</a:t>
              </a:r>
              <a:endParaRPr lang="es-PE" sz="1200" dirty="0">
                <a:latin typeface="Arial" pitchFamily="34" charset="0"/>
                <a:cs typeface="Arial" pitchFamily="34" charset="0"/>
              </a:endParaRPr>
            </a:p>
          </p:txBody>
        </p:sp>
        <p:sp>
          <p:nvSpPr>
            <p:cNvPr id="97" name="Rectangle 55"/>
            <p:cNvSpPr>
              <a:spLocks noChangeArrowheads="1"/>
            </p:cNvSpPr>
            <p:nvPr/>
          </p:nvSpPr>
          <p:spPr bwMode="auto">
            <a:xfrm>
              <a:off x="6698293" y="5344751"/>
              <a:ext cx="394322" cy="182425"/>
            </a:xfrm>
            <a:prstGeom prst="rect">
              <a:avLst/>
            </a:prstGeom>
            <a:noFill/>
            <a:ln w="9525">
              <a:noFill/>
              <a:miter lim="800000"/>
              <a:headEnd/>
              <a:tailEnd/>
            </a:ln>
          </p:spPr>
          <p:txBody>
            <a:bodyPr wrap="none" lIns="0" tIns="0" rIns="0" bIns="0">
              <a:spAutoFit/>
            </a:bodyPr>
            <a:lstStyle/>
            <a:p>
              <a:pPr algn="ctr">
                <a:buFontTx/>
                <a:buNone/>
              </a:pPr>
              <a:r>
                <a:rPr lang="en-US" sz="1200" b="1" dirty="0" err="1" smtClean="0">
                  <a:solidFill>
                    <a:srgbClr val="000000"/>
                  </a:solidFill>
                  <a:latin typeface="Arial" pitchFamily="34" charset="0"/>
                  <a:cs typeface="Arial" pitchFamily="34" charset="0"/>
                </a:rPr>
                <a:t>Remesas</a:t>
              </a:r>
              <a:endParaRPr lang="en-US" sz="1200" dirty="0">
                <a:latin typeface="Arial" pitchFamily="34" charset="0"/>
                <a:cs typeface="Arial" pitchFamily="34" charset="0"/>
              </a:endParaRPr>
            </a:p>
          </p:txBody>
        </p:sp>
        <p:sp>
          <p:nvSpPr>
            <p:cNvPr id="98" name="Rectangle 56"/>
            <p:cNvSpPr>
              <a:spLocks noChangeArrowheads="1"/>
            </p:cNvSpPr>
            <p:nvPr/>
          </p:nvSpPr>
          <p:spPr bwMode="auto">
            <a:xfrm>
              <a:off x="7490287" y="5344751"/>
              <a:ext cx="1012363" cy="182425"/>
            </a:xfrm>
            <a:prstGeom prst="rect">
              <a:avLst/>
            </a:prstGeom>
            <a:noFill/>
            <a:ln w="9525">
              <a:noFill/>
              <a:miter lim="800000"/>
              <a:headEnd/>
              <a:tailEnd/>
            </a:ln>
          </p:spPr>
          <p:txBody>
            <a:bodyPr wrap="none" lIns="0" tIns="0" rIns="0" bIns="0">
              <a:spAutoFit/>
            </a:bodyPr>
            <a:lstStyle/>
            <a:p>
              <a:pPr algn="ctr">
                <a:buFontTx/>
                <a:buNone/>
              </a:pPr>
              <a:r>
                <a:rPr lang="es-PE" sz="1200" b="1" smtClean="0">
                  <a:solidFill>
                    <a:srgbClr val="000000"/>
                  </a:solidFill>
                  <a:latin typeface="Arial" pitchFamily="34" charset="0"/>
                  <a:cs typeface="Arial" pitchFamily="34" charset="0"/>
                </a:rPr>
                <a:t>Transferencias Internas</a:t>
              </a:r>
              <a:endParaRPr lang="es-PE" sz="1200">
                <a:latin typeface="Arial" pitchFamily="34" charset="0"/>
                <a:cs typeface="Arial" pitchFamily="34" charset="0"/>
              </a:endParaRPr>
            </a:p>
          </p:txBody>
        </p:sp>
        <p:sp>
          <p:nvSpPr>
            <p:cNvPr id="99" name="Line 31"/>
            <p:cNvSpPr>
              <a:spLocks noChangeShapeType="1"/>
            </p:cNvSpPr>
            <p:nvPr/>
          </p:nvSpPr>
          <p:spPr bwMode="auto">
            <a:xfrm flipV="1">
              <a:off x="6335997" y="5241115"/>
              <a:ext cx="0" cy="41910"/>
            </a:xfrm>
            <a:prstGeom prst="line">
              <a:avLst/>
            </a:prstGeom>
            <a:noFill/>
            <a:ln w="0">
              <a:solidFill>
                <a:srgbClr val="000000"/>
              </a:solidFill>
              <a:round/>
              <a:headEnd/>
              <a:tailEnd/>
            </a:ln>
          </p:spPr>
          <p:txBody>
            <a:bodyPr/>
            <a:lstStyle/>
            <a:p>
              <a:endParaRPr lang="en-US"/>
            </a:p>
          </p:txBody>
        </p:sp>
      </p:grpSp>
      <p:sp>
        <p:nvSpPr>
          <p:cNvPr id="52" name="Rectangle 51"/>
          <p:cNvSpPr/>
          <p:nvPr/>
        </p:nvSpPr>
        <p:spPr bwMode="auto">
          <a:xfrm>
            <a:off x="152400" y="277792"/>
            <a:ext cx="8839200" cy="601884"/>
          </a:xfrm>
          <a:prstGeom prst="rect">
            <a:avLst/>
          </a:prstGeom>
          <a:solidFill>
            <a:srgbClr val="014C6D"/>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115888" marR="0" indent="-115888" algn="ctr" defTabSz="914400" rtl="0" eaLnBrk="1" fontAlgn="base" latinLnBrk="0" hangingPunct="1">
              <a:spcBef>
                <a:spcPts val="0"/>
              </a:spcBef>
              <a:spcAft>
                <a:spcPct val="0"/>
              </a:spcAft>
              <a:buClrTx/>
              <a:buSzTx/>
              <a:buNone/>
              <a:tabLst/>
            </a:pPr>
            <a:r>
              <a:rPr lang="es-PE" sz="2200" dirty="0" smtClean="0">
                <a:solidFill>
                  <a:schemeClr val="bg1"/>
                </a:solidFill>
              </a:rPr>
              <a:t>Por que la Banca sin Sucursal es importante para la Inclusión Financiera?</a:t>
            </a:r>
          </a:p>
        </p:txBody>
      </p:sp>
      <p:sp>
        <p:nvSpPr>
          <p:cNvPr id="101" name="Text Box 4"/>
          <p:cNvSpPr txBox="1">
            <a:spLocks noChangeArrowheads="1"/>
          </p:cNvSpPr>
          <p:nvPr/>
        </p:nvSpPr>
        <p:spPr bwMode="auto">
          <a:xfrm>
            <a:off x="152400" y="980301"/>
            <a:ext cx="8839200" cy="707886"/>
          </a:xfrm>
          <a:prstGeom prst="rect">
            <a:avLst/>
          </a:prstGeom>
          <a:solidFill>
            <a:srgbClr val="00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s-PE" sz="2000" dirty="0" smtClean="0"/>
              <a:t>Mejorar la infraestructura financiera podría proveer alrededor de 2.5 billones de personas con acceso financiero inicial</a:t>
            </a:r>
          </a:p>
        </p:txBody>
      </p:sp>
      <p:sp>
        <p:nvSpPr>
          <p:cNvPr id="103" name="Rectangle 5"/>
          <p:cNvSpPr>
            <a:spLocks noChangeArrowheads="1"/>
          </p:cNvSpPr>
          <p:nvPr/>
        </p:nvSpPr>
        <p:spPr bwMode="auto">
          <a:xfrm>
            <a:off x="14068" y="5895221"/>
            <a:ext cx="8610600" cy="274637"/>
          </a:xfrm>
          <a:prstGeom prst="rect">
            <a:avLst/>
          </a:prstGeom>
          <a:noFill/>
          <a:ln w="9525">
            <a:noFill/>
            <a:miter lim="800000"/>
            <a:headEnd/>
            <a:tailEnd/>
          </a:ln>
        </p:spPr>
        <p:txBody>
          <a:bodyPr>
            <a:spAutoFit/>
          </a:bodyPr>
          <a:lstStyle/>
          <a:p>
            <a:pPr eaLnBrk="0" hangingPunct="0"/>
            <a:r>
              <a:rPr kumimoji="1" lang="en-US" sz="1200" dirty="0">
                <a:latin typeface="Arial" charset="0"/>
              </a:rPr>
              <a:t>Source:</a:t>
            </a:r>
            <a:r>
              <a:rPr kumimoji="1" lang="en-US" sz="1200" b="1" dirty="0">
                <a:latin typeface="Arial" charset="0"/>
              </a:rPr>
              <a:t> </a:t>
            </a:r>
            <a:r>
              <a:rPr kumimoji="1" lang="en-US" sz="1200" dirty="0" smtClean="0">
                <a:latin typeface="Arial" charset="0"/>
              </a:rPr>
              <a:t>IFC Methodology Sheet for Impact Calculations (2009)</a:t>
            </a:r>
            <a:endParaRPr kumimoji="1" lang="en-US" sz="1200" dirty="0">
              <a:latin typeface="Arial" charset="0"/>
            </a:endParaRPr>
          </a:p>
        </p:txBody>
      </p:sp>
      <p:sp>
        <p:nvSpPr>
          <p:cNvPr id="100" name="Slide Number Placeholder 5"/>
          <p:cNvSpPr>
            <a:spLocks noGrp="1"/>
          </p:cNvSpPr>
          <p:nvPr>
            <p:ph type="sldNum" sz="quarter" idx="4294967295"/>
          </p:nvPr>
        </p:nvSpPr>
        <p:spPr>
          <a:xfrm>
            <a:off x="3632200" y="6419683"/>
            <a:ext cx="1884363" cy="279400"/>
          </a:xfrm>
          <a:prstGeom prst="rect">
            <a:avLst/>
          </a:prstGeom>
          <a:noFill/>
        </p:spPr>
        <p:txBody>
          <a:bodyPr/>
          <a:lstStyle/>
          <a:p>
            <a:pPr algn="ctr">
              <a:spcBef>
                <a:spcPct val="0"/>
              </a:spcBef>
              <a:buNone/>
            </a:pPr>
            <a:fld id="{AE8E1CD7-1FF5-4383-9650-73E00876F938}" type="slidenum">
              <a:rPr lang="en-US" sz="1100" b="1" smtClean="0">
                <a:solidFill>
                  <a:schemeClr val="bg1"/>
                </a:solidFill>
              </a:rPr>
              <a:pPr algn="ctr">
                <a:spcBef>
                  <a:spcPct val="0"/>
                </a:spcBef>
                <a:buNone/>
              </a:pPr>
              <a:t>8</a:t>
            </a:fld>
            <a:endParaRPr lang="en-US" sz="1100" b="1" dirty="0" smtClean="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Line 63"/>
          <p:cNvSpPr>
            <a:spLocks noChangeShapeType="1"/>
          </p:cNvSpPr>
          <p:nvPr/>
        </p:nvSpPr>
        <p:spPr bwMode="auto">
          <a:xfrm flipV="1">
            <a:off x="5717279" y="3678647"/>
            <a:ext cx="1775446" cy="760"/>
          </a:xfrm>
          <a:prstGeom prst="line">
            <a:avLst/>
          </a:prstGeom>
          <a:noFill/>
          <a:ln w="0">
            <a:solidFill>
              <a:srgbClr val="000000"/>
            </a:solidFill>
            <a:round/>
            <a:headEnd/>
            <a:tailEnd/>
          </a:ln>
        </p:spPr>
        <p:txBody>
          <a:bodyPr/>
          <a:lstStyle/>
          <a:p>
            <a:endParaRPr lang="es-PE"/>
          </a:p>
        </p:txBody>
      </p:sp>
      <p:sp>
        <p:nvSpPr>
          <p:cNvPr id="70" name="Line 63"/>
          <p:cNvSpPr>
            <a:spLocks noChangeShapeType="1"/>
          </p:cNvSpPr>
          <p:nvPr/>
        </p:nvSpPr>
        <p:spPr bwMode="auto">
          <a:xfrm flipV="1">
            <a:off x="5693993" y="3057536"/>
            <a:ext cx="1775446" cy="760"/>
          </a:xfrm>
          <a:prstGeom prst="line">
            <a:avLst/>
          </a:prstGeom>
          <a:noFill/>
          <a:ln w="0">
            <a:solidFill>
              <a:srgbClr val="000000"/>
            </a:solidFill>
            <a:round/>
            <a:headEnd/>
            <a:tailEnd/>
          </a:ln>
        </p:spPr>
        <p:txBody>
          <a:bodyPr/>
          <a:lstStyle/>
          <a:p>
            <a:endParaRPr lang="es-PE"/>
          </a:p>
        </p:txBody>
      </p:sp>
      <p:sp>
        <p:nvSpPr>
          <p:cNvPr id="71" name="Line 63"/>
          <p:cNvSpPr>
            <a:spLocks noChangeShapeType="1"/>
          </p:cNvSpPr>
          <p:nvPr/>
        </p:nvSpPr>
        <p:spPr bwMode="auto">
          <a:xfrm flipV="1">
            <a:off x="5705535" y="3359301"/>
            <a:ext cx="1775446" cy="760"/>
          </a:xfrm>
          <a:prstGeom prst="line">
            <a:avLst/>
          </a:prstGeom>
          <a:noFill/>
          <a:ln w="0">
            <a:solidFill>
              <a:srgbClr val="000000"/>
            </a:solidFill>
            <a:round/>
            <a:headEnd/>
            <a:tailEnd/>
          </a:ln>
        </p:spPr>
        <p:txBody>
          <a:bodyPr/>
          <a:lstStyle/>
          <a:p>
            <a:endParaRPr lang="es-PE"/>
          </a:p>
        </p:txBody>
      </p:sp>
      <p:sp>
        <p:nvSpPr>
          <p:cNvPr id="10242" name="Slide Number Placeholder 2"/>
          <p:cNvSpPr>
            <a:spLocks noGrp="1"/>
          </p:cNvSpPr>
          <p:nvPr>
            <p:ph type="sldNum" sz="quarter" idx="4294967295"/>
          </p:nvPr>
        </p:nvSpPr>
        <p:spPr>
          <a:xfrm>
            <a:off x="685800" y="6248400"/>
            <a:ext cx="1905000" cy="457200"/>
          </a:xfrm>
          <a:prstGeom prst="rect">
            <a:avLst/>
          </a:prstGeom>
          <a:noFill/>
        </p:spPr>
        <p:txBody>
          <a:bodyPr/>
          <a:lstStyle/>
          <a:p>
            <a:fld id="{1B8EBBD6-9C37-4BEC-8A51-0532C569CA58}" type="slidenum">
              <a:rPr lang="es-PE" sz="1400" smtClean="0">
                <a:solidFill>
                  <a:schemeClr val="tx1"/>
                </a:solidFill>
                <a:latin typeface="Times New Roman" pitchFamily="18" charset="0"/>
              </a:rPr>
              <a:pPr/>
              <a:t>9</a:t>
            </a:fld>
            <a:endParaRPr lang="es-PE" sz="1400" smtClean="0">
              <a:solidFill>
                <a:schemeClr val="tx1"/>
              </a:solidFill>
              <a:latin typeface="Times New Roman" pitchFamily="18" charset="0"/>
            </a:endParaRPr>
          </a:p>
        </p:txBody>
      </p:sp>
      <p:sp>
        <p:nvSpPr>
          <p:cNvPr id="72" name="Text Box 57"/>
          <p:cNvSpPr txBox="1">
            <a:spLocks noChangeArrowheads="1"/>
          </p:cNvSpPr>
          <p:nvPr/>
        </p:nvSpPr>
        <p:spPr bwMode="auto">
          <a:xfrm>
            <a:off x="4698124" y="5331628"/>
            <a:ext cx="4309242" cy="630942"/>
          </a:xfrm>
          <a:prstGeom prst="rect">
            <a:avLst/>
          </a:prstGeom>
          <a:noFill/>
          <a:ln w="9525" algn="ctr">
            <a:noFill/>
            <a:miter lim="800000"/>
            <a:headEnd/>
            <a:tailEnd/>
          </a:ln>
        </p:spPr>
        <p:txBody>
          <a:bodyPr wrap="square">
            <a:spAutoFit/>
          </a:bodyPr>
          <a:lstStyle/>
          <a:p>
            <a:pPr>
              <a:buNone/>
            </a:pPr>
            <a:endParaRPr lang="es-PE" sz="1000" dirty="0" smtClean="0"/>
          </a:p>
          <a:p>
            <a:pPr>
              <a:spcBef>
                <a:spcPct val="0"/>
              </a:spcBef>
              <a:spcAft>
                <a:spcPts val="600"/>
              </a:spcAft>
              <a:buClr>
                <a:srgbClr val="00783C"/>
              </a:buClr>
              <a:buNone/>
            </a:pPr>
            <a:r>
              <a:rPr lang="es-PE" sz="1000" b="1" dirty="0" smtClean="0"/>
              <a:t>Remesas</a:t>
            </a:r>
            <a:r>
              <a:rPr lang="es-PE" sz="1000" dirty="0" smtClean="0"/>
              <a:t>: Costo de envío de dinero al hogar del remitente </a:t>
            </a:r>
          </a:p>
          <a:p>
            <a:pPr>
              <a:spcBef>
                <a:spcPct val="0"/>
              </a:spcBef>
              <a:spcAft>
                <a:spcPts val="600"/>
              </a:spcAft>
              <a:buClr>
                <a:srgbClr val="00783C"/>
              </a:buClr>
              <a:buNone/>
            </a:pPr>
            <a:r>
              <a:rPr lang="es-PE" sz="1000" b="1" dirty="0" smtClean="0"/>
              <a:t>Pagos</a:t>
            </a:r>
            <a:r>
              <a:rPr lang="es-PE" sz="1000" dirty="0" smtClean="0"/>
              <a:t>: Costo de envío de pagos dentro del país</a:t>
            </a:r>
            <a:endParaRPr lang="es-PE" sz="1000" dirty="0"/>
          </a:p>
        </p:txBody>
      </p:sp>
      <p:sp>
        <p:nvSpPr>
          <p:cNvPr id="74" name="Line 63"/>
          <p:cNvSpPr>
            <a:spLocks noChangeShapeType="1"/>
          </p:cNvSpPr>
          <p:nvPr/>
        </p:nvSpPr>
        <p:spPr bwMode="auto">
          <a:xfrm flipV="1">
            <a:off x="5679427" y="2752364"/>
            <a:ext cx="1775037" cy="1238"/>
          </a:xfrm>
          <a:prstGeom prst="line">
            <a:avLst/>
          </a:prstGeom>
          <a:noFill/>
          <a:ln w="0">
            <a:solidFill>
              <a:srgbClr val="000000"/>
            </a:solidFill>
            <a:round/>
            <a:headEnd/>
            <a:tailEnd/>
          </a:ln>
        </p:spPr>
        <p:txBody>
          <a:bodyPr/>
          <a:lstStyle/>
          <a:p>
            <a:endParaRPr lang="es-PE"/>
          </a:p>
        </p:txBody>
      </p:sp>
      <p:sp>
        <p:nvSpPr>
          <p:cNvPr id="75" name="Line 64"/>
          <p:cNvSpPr>
            <a:spLocks noChangeShapeType="1"/>
          </p:cNvSpPr>
          <p:nvPr/>
        </p:nvSpPr>
        <p:spPr bwMode="auto">
          <a:xfrm flipV="1">
            <a:off x="5679427" y="2453929"/>
            <a:ext cx="1783925" cy="3715"/>
          </a:xfrm>
          <a:prstGeom prst="line">
            <a:avLst/>
          </a:prstGeom>
          <a:noFill/>
          <a:ln w="0">
            <a:solidFill>
              <a:srgbClr val="000000"/>
            </a:solidFill>
            <a:round/>
            <a:headEnd/>
            <a:tailEnd/>
          </a:ln>
        </p:spPr>
        <p:txBody>
          <a:bodyPr/>
          <a:lstStyle/>
          <a:p>
            <a:endParaRPr lang="es-PE"/>
          </a:p>
        </p:txBody>
      </p:sp>
      <p:sp>
        <p:nvSpPr>
          <p:cNvPr id="76" name="Line 65"/>
          <p:cNvSpPr>
            <a:spLocks noChangeShapeType="1"/>
          </p:cNvSpPr>
          <p:nvPr/>
        </p:nvSpPr>
        <p:spPr bwMode="auto">
          <a:xfrm>
            <a:off x="5679427" y="2160447"/>
            <a:ext cx="1775037" cy="3715"/>
          </a:xfrm>
          <a:prstGeom prst="line">
            <a:avLst/>
          </a:prstGeom>
          <a:noFill/>
          <a:ln w="0">
            <a:solidFill>
              <a:srgbClr val="000000"/>
            </a:solidFill>
            <a:round/>
            <a:headEnd/>
            <a:tailEnd/>
          </a:ln>
        </p:spPr>
        <p:txBody>
          <a:bodyPr/>
          <a:lstStyle/>
          <a:p>
            <a:endParaRPr lang="es-PE"/>
          </a:p>
        </p:txBody>
      </p:sp>
      <p:sp>
        <p:nvSpPr>
          <p:cNvPr id="78" name="Line 74"/>
          <p:cNvSpPr>
            <a:spLocks noChangeShapeType="1"/>
          </p:cNvSpPr>
          <p:nvPr/>
        </p:nvSpPr>
        <p:spPr bwMode="auto">
          <a:xfrm flipV="1">
            <a:off x="5679427" y="3939913"/>
            <a:ext cx="1868995" cy="0"/>
          </a:xfrm>
          <a:prstGeom prst="line">
            <a:avLst/>
          </a:prstGeom>
          <a:noFill/>
          <a:ln w="0">
            <a:solidFill>
              <a:srgbClr val="000000"/>
            </a:solidFill>
            <a:round/>
            <a:headEnd/>
            <a:tailEnd/>
          </a:ln>
        </p:spPr>
        <p:txBody>
          <a:bodyPr/>
          <a:lstStyle/>
          <a:p>
            <a:endParaRPr lang="es-PE"/>
          </a:p>
        </p:txBody>
      </p:sp>
      <p:sp>
        <p:nvSpPr>
          <p:cNvPr id="79" name="Rectangle 84" descr="Light upward diagonal"/>
          <p:cNvSpPr>
            <a:spLocks noChangeArrowheads="1"/>
          </p:cNvSpPr>
          <p:nvPr/>
        </p:nvSpPr>
        <p:spPr bwMode="auto">
          <a:xfrm>
            <a:off x="5867343" y="2766350"/>
            <a:ext cx="519306" cy="865222"/>
          </a:xfrm>
          <a:prstGeom prst="rect">
            <a:avLst/>
          </a:prstGeom>
          <a:pattFill prst="ltUpDiag">
            <a:fgClr>
              <a:srgbClr val="FF0000"/>
            </a:fgClr>
            <a:bgClr>
              <a:srgbClr val="FFFFFF"/>
            </a:bgClr>
          </a:pattFill>
          <a:ln w="3175">
            <a:solidFill>
              <a:srgbClr val="FF0000"/>
            </a:solidFill>
            <a:prstDash val="dash"/>
            <a:miter lim="800000"/>
            <a:headEnd/>
            <a:tailEnd/>
          </a:ln>
        </p:spPr>
        <p:txBody>
          <a:bodyPr/>
          <a:lstStyle/>
          <a:p>
            <a:pPr>
              <a:buFontTx/>
              <a:buNone/>
            </a:pPr>
            <a:endParaRPr lang="es-PE">
              <a:solidFill>
                <a:srgbClr val="014C6D"/>
              </a:solidFill>
            </a:endParaRPr>
          </a:p>
        </p:txBody>
      </p:sp>
      <p:sp>
        <p:nvSpPr>
          <p:cNvPr id="80" name="Rectangle 85" descr="Light upward diagonal"/>
          <p:cNvSpPr>
            <a:spLocks noChangeArrowheads="1"/>
          </p:cNvSpPr>
          <p:nvPr/>
        </p:nvSpPr>
        <p:spPr bwMode="auto">
          <a:xfrm>
            <a:off x="6838661" y="3517646"/>
            <a:ext cx="519306" cy="318248"/>
          </a:xfrm>
          <a:prstGeom prst="rect">
            <a:avLst/>
          </a:prstGeom>
          <a:pattFill prst="ltUpDiag">
            <a:fgClr>
              <a:srgbClr val="FF0000"/>
            </a:fgClr>
            <a:bgClr>
              <a:srgbClr val="FFFFFF"/>
            </a:bgClr>
          </a:pattFill>
          <a:ln w="3175">
            <a:solidFill>
              <a:srgbClr val="FF0000"/>
            </a:solidFill>
            <a:prstDash val="dash"/>
            <a:miter lim="800000"/>
            <a:headEnd/>
            <a:tailEnd/>
          </a:ln>
        </p:spPr>
        <p:txBody>
          <a:bodyPr/>
          <a:lstStyle/>
          <a:p>
            <a:pPr>
              <a:buFontTx/>
              <a:buNone/>
            </a:pPr>
            <a:endParaRPr lang="es-PE">
              <a:solidFill>
                <a:srgbClr val="014C6D"/>
              </a:solidFill>
            </a:endParaRPr>
          </a:p>
        </p:txBody>
      </p:sp>
      <p:sp>
        <p:nvSpPr>
          <p:cNvPr id="81" name="Rectangle 86"/>
          <p:cNvSpPr>
            <a:spLocks noChangeArrowheads="1"/>
          </p:cNvSpPr>
          <p:nvPr/>
        </p:nvSpPr>
        <p:spPr bwMode="auto">
          <a:xfrm>
            <a:off x="5421466" y="3840848"/>
            <a:ext cx="169918" cy="184666"/>
          </a:xfrm>
          <a:prstGeom prst="rect">
            <a:avLst/>
          </a:prstGeom>
          <a:noFill/>
          <a:ln w="9525">
            <a:noFill/>
            <a:miter lim="800000"/>
            <a:headEnd/>
            <a:tailEnd/>
          </a:ln>
        </p:spPr>
        <p:txBody>
          <a:bodyPr wrap="none" lIns="0" tIns="0" rIns="0" bIns="0">
            <a:spAutoFit/>
          </a:bodyPr>
          <a:lstStyle/>
          <a:p>
            <a:pPr>
              <a:buFontTx/>
              <a:buNone/>
            </a:pPr>
            <a:r>
              <a:rPr lang="es-PE" sz="1200" smtClean="0">
                <a:latin typeface="Arial" pitchFamily="34" charset="0"/>
              </a:rPr>
              <a:t>$0</a:t>
            </a:r>
            <a:endParaRPr lang="es-PE" sz="1200"/>
          </a:p>
        </p:txBody>
      </p:sp>
      <p:sp>
        <p:nvSpPr>
          <p:cNvPr id="82" name="Rectangle 87"/>
          <p:cNvSpPr>
            <a:spLocks noChangeArrowheads="1"/>
          </p:cNvSpPr>
          <p:nvPr/>
        </p:nvSpPr>
        <p:spPr bwMode="auto">
          <a:xfrm>
            <a:off x="5421466" y="3544889"/>
            <a:ext cx="169918" cy="184666"/>
          </a:xfrm>
          <a:prstGeom prst="rect">
            <a:avLst/>
          </a:prstGeom>
          <a:noFill/>
          <a:ln w="9525">
            <a:noFill/>
            <a:miter lim="800000"/>
            <a:headEnd/>
            <a:tailEnd/>
          </a:ln>
        </p:spPr>
        <p:txBody>
          <a:bodyPr wrap="none" lIns="0" tIns="0" rIns="0" bIns="0">
            <a:spAutoFit/>
          </a:bodyPr>
          <a:lstStyle/>
          <a:p>
            <a:pPr>
              <a:buFontTx/>
              <a:buNone/>
            </a:pPr>
            <a:r>
              <a:rPr lang="es-PE" sz="1200" smtClean="0">
                <a:latin typeface="Arial" pitchFamily="34" charset="0"/>
              </a:rPr>
              <a:t>$5</a:t>
            </a:r>
            <a:endParaRPr lang="es-PE" sz="1200"/>
          </a:p>
        </p:txBody>
      </p:sp>
      <p:sp>
        <p:nvSpPr>
          <p:cNvPr id="83" name="Rectangle 88"/>
          <p:cNvSpPr>
            <a:spLocks noChangeArrowheads="1"/>
          </p:cNvSpPr>
          <p:nvPr/>
        </p:nvSpPr>
        <p:spPr bwMode="auto">
          <a:xfrm>
            <a:off x="5335127" y="3247692"/>
            <a:ext cx="254878" cy="184666"/>
          </a:xfrm>
          <a:prstGeom prst="rect">
            <a:avLst/>
          </a:prstGeom>
          <a:noFill/>
          <a:ln w="9525">
            <a:noFill/>
            <a:miter lim="800000"/>
            <a:headEnd/>
            <a:tailEnd/>
          </a:ln>
        </p:spPr>
        <p:txBody>
          <a:bodyPr wrap="none" lIns="0" tIns="0" rIns="0" bIns="0">
            <a:spAutoFit/>
          </a:bodyPr>
          <a:lstStyle/>
          <a:p>
            <a:pPr>
              <a:buFontTx/>
              <a:buNone/>
            </a:pPr>
            <a:r>
              <a:rPr lang="es-PE" sz="1200" smtClean="0">
                <a:latin typeface="Arial" pitchFamily="34" charset="0"/>
              </a:rPr>
              <a:t>$10</a:t>
            </a:r>
            <a:endParaRPr lang="es-PE" sz="1200"/>
          </a:p>
        </p:txBody>
      </p:sp>
      <p:sp>
        <p:nvSpPr>
          <p:cNvPr id="84" name="Rectangle 89"/>
          <p:cNvSpPr>
            <a:spLocks noChangeArrowheads="1"/>
          </p:cNvSpPr>
          <p:nvPr/>
        </p:nvSpPr>
        <p:spPr bwMode="auto">
          <a:xfrm>
            <a:off x="5335127" y="2951734"/>
            <a:ext cx="254878" cy="184666"/>
          </a:xfrm>
          <a:prstGeom prst="rect">
            <a:avLst/>
          </a:prstGeom>
          <a:noFill/>
          <a:ln w="9525">
            <a:noFill/>
            <a:miter lim="800000"/>
            <a:headEnd/>
            <a:tailEnd/>
          </a:ln>
        </p:spPr>
        <p:txBody>
          <a:bodyPr wrap="none" lIns="0" tIns="0" rIns="0" bIns="0">
            <a:spAutoFit/>
          </a:bodyPr>
          <a:lstStyle/>
          <a:p>
            <a:pPr>
              <a:buFontTx/>
              <a:buNone/>
            </a:pPr>
            <a:r>
              <a:rPr lang="es-PE" sz="1200" smtClean="0">
                <a:latin typeface="Arial" pitchFamily="34" charset="0"/>
              </a:rPr>
              <a:t>$15</a:t>
            </a:r>
            <a:endParaRPr lang="es-PE" sz="1200"/>
          </a:p>
        </p:txBody>
      </p:sp>
      <p:sp>
        <p:nvSpPr>
          <p:cNvPr id="85" name="Rectangle 90"/>
          <p:cNvSpPr>
            <a:spLocks noChangeArrowheads="1"/>
          </p:cNvSpPr>
          <p:nvPr/>
        </p:nvSpPr>
        <p:spPr bwMode="auto">
          <a:xfrm>
            <a:off x="5335127" y="2654537"/>
            <a:ext cx="254878" cy="184666"/>
          </a:xfrm>
          <a:prstGeom prst="rect">
            <a:avLst/>
          </a:prstGeom>
          <a:noFill/>
          <a:ln w="9525">
            <a:noFill/>
            <a:miter lim="800000"/>
            <a:headEnd/>
            <a:tailEnd/>
          </a:ln>
        </p:spPr>
        <p:txBody>
          <a:bodyPr wrap="none" lIns="0" tIns="0" rIns="0" bIns="0">
            <a:spAutoFit/>
          </a:bodyPr>
          <a:lstStyle/>
          <a:p>
            <a:pPr>
              <a:buFontTx/>
              <a:buNone/>
            </a:pPr>
            <a:r>
              <a:rPr lang="es-PE" sz="1200" smtClean="0">
                <a:latin typeface="Arial" pitchFamily="34" charset="0"/>
              </a:rPr>
              <a:t>$20</a:t>
            </a:r>
            <a:endParaRPr lang="es-PE" sz="1200"/>
          </a:p>
        </p:txBody>
      </p:sp>
      <p:sp>
        <p:nvSpPr>
          <p:cNvPr id="86" name="Rectangle 91"/>
          <p:cNvSpPr>
            <a:spLocks noChangeArrowheads="1"/>
          </p:cNvSpPr>
          <p:nvPr/>
        </p:nvSpPr>
        <p:spPr bwMode="auto">
          <a:xfrm>
            <a:off x="5335127" y="2358578"/>
            <a:ext cx="254878" cy="184666"/>
          </a:xfrm>
          <a:prstGeom prst="rect">
            <a:avLst/>
          </a:prstGeom>
          <a:noFill/>
          <a:ln w="9525">
            <a:noFill/>
            <a:miter lim="800000"/>
            <a:headEnd/>
            <a:tailEnd/>
          </a:ln>
        </p:spPr>
        <p:txBody>
          <a:bodyPr wrap="none" lIns="0" tIns="0" rIns="0" bIns="0">
            <a:spAutoFit/>
          </a:bodyPr>
          <a:lstStyle/>
          <a:p>
            <a:pPr>
              <a:buFontTx/>
              <a:buNone/>
            </a:pPr>
            <a:r>
              <a:rPr lang="es-PE" sz="1200" smtClean="0">
                <a:latin typeface="Arial" pitchFamily="34" charset="0"/>
              </a:rPr>
              <a:t>$25</a:t>
            </a:r>
            <a:endParaRPr lang="es-PE" sz="1200"/>
          </a:p>
        </p:txBody>
      </p:sp>
      <p:sp>
        <p:nvSpPr>
          <p:cNvPr id="87" name="Rectangle 92"/>
          <p:cNvSpPr>
            <a:spLocks noChangeArrowheads="1"/>
          </p:cNvSpPr>
          <p:nvPr/>
        </p:nvSpPr>
        <p:spPr bwMode="auto">
          <a:xfrm>
            <a:off x="5335127" y="2062620"/>
            <a:ext cx="254878" cy="184666"/>
          </a:xfrm>
          <a:prstGeom prst="rect">
            <a:avLst/>
          </a:prstGeom>
          <a:noFill/>
          <a:ln w="9525">
            <a:noFill/>
            <a:miter lim="800000"/>
            <a:headEnd/>
            <a:tailEnd/>
          </a:ln>
        </p:spPr>
        <p:txBody>
          <a:bodyPr wrap="none" lIns="0" tIns="0" rIns="0" bIns="0">
            <a:spAutoFit/>
          </a:bodyPr>
          <a:lstStyle/>
          <a:p>
            <a:pPr>
              <a:buFontTx/>
              <a:buNone/>
            </a:pPr>
            <a:r>
              <a:rPr lang="es-PE" sz="1200" smtClean="0">
                <a:latin typeface="Arial" pitchFamily="34" charset="0"/>
              </a:rPr>
              <a:t>$30</a:t>
            </a:r>
            <a:endParaRPr lang="es-PE" sz="1200"/>
          </a:p>
        </p:txBody>
      </p:sp>
      <p:sp>
        <p:nvSpPr>
          <p:cNvPr id="88" name="Rectangle 95"/>
          <p:cNvSpPr>
            <a:spLocks noChangeArrowheads="1"/>
          </p:cNvSpPr>
          <p:nvPr/>
        </p:nvSpPr>
        <p:spPr bwMode="auto">
          <a:xfrm>
            <a:off x="5844256" y="3987704"/>
            <a:ext cx="620363" cy="169277"/>
          </a:xfrm>
          <a:prstGeom prst="rect">
            <a:avLst/>
          </a:prstGeom>
          <a:noFill/>
          <a:ln w="9525">
            <a:noFill/>
            <a:miter lim="800000"/>
            <a:headEnd/>
            <a:tailEnd/>
          </a:ln>
        </p:spPr>
        <p:txBody>
          <a:bodyPr wrap="none" lIns="0" tIns="0" rIns="0" bIns="0">
            <a:spAutoFit/>
          </a:bodyPr>
          <a:lstStyle/>
          <a:p>
            <a:pPr algn="ctr">
              <a:spcBef>
                <a:spcPct val="0"/>
              </a:spcBef>
              <a:buFontTx/>
              <a:buNone/>
            </a:pPr>
            <a:r>
              <a:rPr lang="es-PE" sz="1100" b="1" dirty="0" smtClean="0">
                <a:latin typeface="Arial" pitchFamily="34" charset="0"/>
              </a:rPr>
              <a:t>Remesas</a:t>
            </a:r>
            <a:endParaRPr lang="es-PE" sz="1100" b="1" dirty="0">
              <a:latin typeface="Arial" pitchFamily="34" charset="0"/>
            </a:endParaRPr>
          </a:p>
        </p:txBody>
      </p:sp>
      <p:sp>
        <p:nvSpPr>
          <p:cNvPr id="89" name="Rectangle 96"/>
          <p:cNvSpPr>
            <a:spLocks noChangeArrowheads="1"/>
          </p:cNvSpPr>
          <p:nvPr/>
        </p:nvSpPr>
        <p:spPr bwMode="auto">
          <a:xfrm>
            <a:off x="6793517" y="3970368"/>
            <a:ext cx="857349" cy="338554"/>
          </a:xfrm>
          <a:prstGeom prst="rect">
            <a:avLst/>
          </a:prstGeom>
          <a:noFill/>
          <a:ln w="9525">
            <a:noFill/>
            <a:miter lim="800000"/>
            <a:headEnd/>
            <a:tailEnd/>
          </a:ln>
        </p:spPr>
        <p:txBody>
          <a:bodyPr wrap="square" lIns="0" tIns="0" rIns="0" bIns="0">
            <a:spAutoFit/>
          </a:bodyPr>
          <a:lstStyle/>
          <a:p>
            <a:pPr algn="ctr">
              <a:spcBef>
                <a:spcPct val="0"/>
              </a:spcBef>
              <a:buFontTx/>
              <a:buNone/>
            </a:pPr>
            <a:r>
              <a:rPr lang="es-PE" sz="1100" b="1" dirty="0" smtClean="0">
                <a:latin typeface="Arial" pitchFamily="34" charset="0"/>
              </a:rPr>
              <a:t>Pagos Internos</a:t>
            </a:r>
            <a:endParaRPr lang="es-PE" sz="1100" b="1" dirty="0">
              <a:latin typeface="Arial" pitchFamily="34" charset="0"/>
            </a:endParaRPr>
          </a:p>
        </p:txBody>
      </p:sp>
      <p:sp>
        <p:nvSpPr>
          <p:cNvPr id="90" name="Rectangle 97"/>
          <p:cNvSpPr>
            <a:spLocks noChangeArrowheads="1"/>
          </p:cNvSpPr>
          <p:nvPr/>
        </p:nvSpPr>
        <p:spPr bwMode="auto">
          <a:xfrm rot="16200000">
            <a:off x="4092579" y="2910373"/>
            <a:ext cx="2016578" cy="215444"/>
          </a:xfrm>
          <a:prstGeom prst="rect">
            <a:avLst/>
          </a:prstGeom>
          <a:noFill/>
          <a:ln w="9525">
            <a:noFill/>
            <a:miter lim="800000"/>
            <a:headEnd/>
            <a:tailEnd/>
          </a:ln>
        </p:spPr>
        <p:txBody>
          <a:bodyPr wrap="none" lIns="0" tIns="0" rIns="0" bIns="0">
            <a:spAutoFit/>
          </a:bodyPr>
          <a:lstStyle/>
          <a:p>
            <a:pPr>
              <a:buFontTx/>
              <a:buNone/>
            </a:pPr>
            <a:r>
              <a:rPr lang="es-PE" sz="1400" b="1" dirty="0" smtClean="0">
                <a:latin typeface="Arial" pitchFamily="34" charset="0"/>
              </a:rPr>
              <a:t>Costo por $100 enviado</a:t>
            </a:r>
            <a:endParaRPr lang="es-PE" sz="1400" dirty="0"/>
          </a:p>
        </p:txBody>
      </p:sp>
      <p:sp>
        <p:nvSpPr>
          <p:cNvPr id="91" name="Line 100"/>
          <p:cNvSpPr>
            <a:spLocks noChangeShapeType="1"/>
          </p:cNvSpPr>
          <p:nvPr/>
        </p:nvSpPr>
        <p:spPr bwMode="auto">
          <a:xfrm>
            <a:off x="5861141" y="2767654"/>
            <a:ext cx="576443" cy="0"/>
          </a:xfrm>
          <a:prstGeom prst="line">
            <a:avLst/>
          </a:prstGeom>
          <a:noFill/>
          <a:ln w="38100" cap="sq">
            <a:solidFill>
              <a:srgbClr val="FF0000"/>
            </a:solidFill>
            <a:round/>
            <a:headEnd type="none" w="sm" len="sm"/>
            <a:tailEnd type="none" w="sm" len="sm"/>
          </a:ln>
        </p:spPr>
        <p:txBody>
          <a:bodyPr wrap="none"/>
          <a:lstStyle/>
          <a:p>
            <a:endParaRPr lang="es-PE"/>
          </a:p>
        </p:txBody>
      </p:sp>
      <p:sp>
        <p:nvSpPr>
          <p:cNvPr id="92" name="Line 101"/>
          <p:cNvSpPr>
            <a:spLocks noChangeShapeType="1"/>
          </p:cNvSpPr>
          <p:nvPr/>
        </p:nvSpPr>
        <p:spPr bwMode="auto">
          <a:xfrm>
            <a:off x="5818744" y="3637763"/>
            <a:ext cx="633427" cy="0"/>
          </a:xfrm>
          <a:prstGeom prst="line">
            <a:avLst/>
          </a:prstGeom>
          <a:noFill/>
          <a:ln w="38100">
            <a:solidFill>
              <a:srgbClr val="006600"/>
            </a:solidFill>
            <a:round/>
            <a:headEnd type="none" w="sm" len="sm"/>
            <a:tailEnd type="none" w="sm" len="sm"/>
          </a:ln>
        </p:spPr>
        <p:txBody>
          <a:bodyPr wrap="none"/>
          <a:lstStyle/>
          <a:p>
            <a:endParaRPr lang="es-PE"/>
          </a:p>
        </p:txBody>
      </p:sp>
      <p:sp>
        <p:nvSpPr>
          <p:cNvPr id="93" name="Line 102"/>
          <p:cNvSpPr>
            <a:spLocks noChangeShapeType="1"/>
          </p:cNvSpPr>
          <p:nvPr/>
        </p:nvSpPr>
        <p:spPr bwMode="auto">
          <a:xfrm>
            <a:off x="6809342" y="3496595"/>
            <a:ext cx="576443" cy="0"/>
          </a:xfrm>
          <a:prstGeom prst="line">
            <a:avLst/>
          </a:prstGeom>
          <a:noFill/>
          <a:ln w="38100" cap="sq">
            <a:solidFill>
              <a:srgbClr val="FF0000"/>
            </a:solidFill>
            <a:round/>
            <a:headEnd type="none" w="sm" len="sm"/>
            <a:tailEnd type="none" w="sm" len="sm"/>
          </a:ln>
        </p:spPr>
        <p:txBody>
          <a:bodyPr wrap="none"/>
          <a:lstStyle/>
          <a:p>
            <a:endParaRPr lang="es-PE"/>
          </a:p>
        </p:txBody>
      </p:sp>
      <p:sp>
        <p:nvSpPr>
          <p:cNvPr id="94" name="Line 103"/>
          <p:cNvSpPr>
            <a:spLocks noChangeShapeType="1"/>
          </p:cNvSpPr>
          <p:nvPr/>
        </p:nvSpPr>
        <p:spPr bwMode="auto">
          <a:xfrm flipV="1">
            <a:off x="6801492" y="3830941"/>
            <a:ext cx="603455" cy="1320"/>
          </a:xfrm>
          <a:prstGeom prst="line">
            <a:avLst/>
          </a:prstGeom>
          <a:noFill/>
          <a:ln w="38100">
            <a:solidFill>
              <a:srgbClr val="006600"/>
            </a:solidFill>
            <a:round/>
            <a:headEnd type="none" w="sm" len="sm"/>
            <a:tailEnd type="none" w="sm" len="sm"/>
          </a:ln>
        </p:spPr>
        <p:txBody>
          <a:bodyPr wrap="none"/>
          <a:lstStyle/>
          <a:p>
            <a:endParaRPr lang="es-PE"/>
          </a:p>
        </p:txBody>
      </p:sp>
      <p:sp>
        <p:nvSpPr>
          <p:cNvPr id="95" name="Rectangle 104" descr="Light upward diagonal"/>
          <p:cNvSpPr>
            <a:spLocks noChangeArrowheads="1"/>
          </p:cNvSpPr>
          <p:nvPr/>
        </p:nvSpPr>
        <p:spPr bwMode="auto">
          <a:xfrm>
            <a:off x="5373604" y="5056400"/>
            <a:ext cx="382179" cy="106496"/>
          </a:xfrm>
          <a:prstGeom prst="rect">
            <a:avLst/>
          </a:prstGeom>
          <a:pattFill prst="ltUpDiag">
            <a:fgClr>
              <a:srgbClr val="FF0000"/>
            </a:fgClr>
            <a:bgClr>
              <a:srgbClr val="FFFFFF"/>
            </a:bgClr>
          </a:pattFill>
          <a:ln w="3175">
            <a:solidFill>
              <a:srgbClr val="FF0000"/>
            </a:solidFill>
            <a:prstDash val="dash"/>
            <a:miter lim="800000"/>
            <a:headEnd/>
            <a:tailEnd/>
          </a:ln>
        </p:spPr>
        <p:txBody>
          <a:bodyPr/>
          <a:lstStyle/>
          <a:p>
            <a:pPr>
              <a:buFontTx/>
              <a:buNone/>
            </a:pPr>
            <a:endParaRPr lang="es-PE">
              <a:solidFill>
                <a:srgbClr val="014C6D"/>
              </a:solidFill>
            </a:endParaRPr>
          </a:p>
        </p:txBody>
      </p:sp>
      <p:sp>
        <p:nvSpPr>
          <p:cNvPr id="96" name="Text Box 105"/>
          <p:cNvSpPr txBox="1">
            <a:spLocks noChangeArrowheads="1"/>
          </p:cNvSpPr>
          <p:nvPr/>
        </p:nvSpPr>
        <p:spPr bwMode="auto">
          <a:xfrm>
            <a:off x="5828040" y="4774431"/>
            <a:ext cx="2492990" cy="261610"/>
          </a:xfrm>
          <a:prstGeom prst="rect">
            <a:avLst/>
          </a:prstGeom>
          <a:noFill/>
          <a:ln w="12700" cap="sq">
            <a:noFill/>
            <a:miter lim="800000"/>
            <a:headEnd type="none" w="sm" len="sm"/>
            <a:tailEnd type="none" w="sm" len="sm"/>
          </a:ln>
        </p:spPr>
        <p:txBody>
          <a:bodyPr wrap="none">
            <a:spAutoFit/>
          </a:bodyPr>
          <a:lstStyle/>
          <a:p>
            <a:pPr>
              <a:buFontTx/>
              <a:buNone/>
            </a:pPr>
            <a:r>
              <a:rPr lang="es-PE" sz="1100" b="1" dirty="0" smtClean="0">
                <a:latin typeface="Arial" pitchFamily="34" charset="0"/>
              </a:rPr>
              <a:t>Costo del sistema menos eficiente</a:t>
            </a:r>
            <a:endParaRPr lang="es-PE" sz="1100" b="1" dirty="0">
              <a:latin typeface="Arial" pitchFamily="34" charset="0"/>
            </a:endParaRPr>
          </a:p>
        </p:txBody>
      </p:sp>
      <p:sp>
        <p:nvSpPr>
          <p:cNvPr id="97" name="Text Box 106"/>
          <p:cNvSpPr txBox="1">
            <a:spLocks noChangeArrowheads="1"/>
          </p:cNvSpPr>
          <p:nvPr/>
        </p:nvSpPr>
        <p:spPr bwMode="auto">
          <a:xfrm>
            <a:off x="5838197" y="4562311"/>
            <a:ext cx="2436886" cy="261610"/>
          </a:xfrm>
          <a:prstGeom prst="rect">
            <a:avLst/>
          </a:prstGeom>
          <a:noFill/>
          <a:ln w="12700" cap="sq">
            <a:noFill/>
            <a:miter lim="800000"/>
            <a:headEnd type="none" w="sm" len="sm"/>
            <a:tailEnd type="none" w="sm" len="sm"/>
          </a:ln>
        </p:spPr>
        <p:txBody>
          <a:bodyPr wrap="none">
            <a:spAutoFit/>
          </a:bodyPr>
          <a:lstStyle/>
          <a:p>
            <a:pPr>
              <a:buFontTx/>
              <a:buNone/>
            </a:pPr>
            <a:r>
              <a:rPr lang="es-PE" sz="1100" b="1" dirty="0" smtClean="0">
                <a:latin typeface="Arial" pitchFamily="34" charset="0"/>
              </a:rPr>
              <a:t>Costo del sistema  más eficiente</a:t>
            </a:r>
            <a:endParaRPr lang="es-PE" sz="1100" b="1" dirty="0">
              <a:latin typeface="Arial" pitchFamily="34" charset="0"/>
            </a:endParaRPr>
          </a:p>
        </p:txBody>
      </p:sp>
      <p:sp>
        <p:nvSpPr>
          <p:cNvPr id="98" name="Text Box 107"/>
          <p:cNvSpPr txBox="1">
            <a:spLocks noChangeArrowheads="1"/>
          </p:cNvSpPr>
          <p:nvPr/>
        </p:nvSpPr>
        <p:spPr bwMode="auto">
          <a:xfrm>
            <a:off x="5819152" y="5001914"/>
            <a:ext cx="2792752" cy="261610"/>
          </a:xfrm>
          <a:prstGeom prst="rect">
            <a:avLst/>
          </a:prstGeom>
          <a:noFill/>
          <a:ln w="12700" cap="sq">
            <a:noFill/>
            <a:miter lim="800000"/>
            <a:headEnd type="none" w="sm" len="sm"/>
            <a:tailEnd type="none" w="sm" len="sm"/>
          </a:ln>
        </p:spPr>
        <p:txBody>
          <a:bodyPr wrap="none">
            <a:spAutoFit/>
          </a:bodyPr>
          <a:lstStyle/>
          <a:p>
            <a:pPr>
              <a:buFontTx/>
              <a:buNone/>
            </a:pPr>
            <a:r>
              <a:rPr lang="es-PE" sz="1100" b="1" dirty="0" smtClean="0">
                <a:latin typeface="Arial" pitchFamily="34" charset="0"/>
              </a:rPr>
              <a:t>Total potencial de reducción de costos</a:t>
            </a:r>
            <a:endParaRPr lang="es-PE" sz="1100" b="1" dirty="0">
              <a:latin typeface="Arial" pitchFamily="34" charset="0"/>
            </a:endParaRPr>
          </a:p>
        </p:txBody>
      </p:sp>
      <p:sp>
        <p:nvSpPr>
          <p:cNvPr id="99" name="Line 108"/>
          <p:cNvSpPr>
            <a:spLocks noChangeShapeType="1"/>
          </p:cNvSpPr>
          <p:nvPr/>
        </p:nvSpPr>
        <p:spPr bwMode="auto">
          <a:xfrm>
            <a:off x="5396342" y="4876844"/>
            <a:ext cx="346627" cy="0"/>
          </a:xfrm>
          <a:prstGeom prst="line">
            <a:avLst/>
          </a:prstGeom>
          <a:noFill/>
          <a:ln w="38100" cap="sq">
            <a:solidFill>
              <a:srgbClr val="FF0000"/>
            </a:solidFill>
            <a:round/>
            <a:headEnd type="none" w="sm" len="sm"/>
            <a:tailEnd type="none" w="sm" len="sm"/>
          </a:ln>
        </p:spPr>
        <p:txBody>
          <a:bodyPr wrap="none"/>
          <a:lstStyle/>
          <a:p>
            <a:endParaRPr lang="es-PE"/>
          </a:p>
        </p:txBody>
      </p:sp>
      <p:sp>
        <p:nvSpPr>
          <p:cNvPr id="100" name="Line 109"/>
          <p:cNvSpPr>
            <a:spLocks noChangeShapeType="1"/>
          </p:cNvSpPr>
          <p:nvPr/>
        </p:nvSpPr>
        <p:spPr bwMode="auto">
          <a:xfrm>
            <a:off x="5398882" y="4692334"/>
            <a:ext cx="346627" cy="0"/>
          </a:xfrm>
          <a:prstGeom prst="line">
            <a:avLst/>
          </a:prstGeom>
          <a:noFill/>
          <a:ln w="38100" cap="sq">
            <a:solidFill>
              <a:srgbClr val="006600"/>
            </a:solidFill>
            <a:round/>
            <a:headEnd type="none" w="sm" len="sm"/>
            <a:tailEnd type="none" w="sm" len="sm"/>
          </a:ln>
        </p:spPr>
        <p:txBody>
          <a:bodyPr wrap="none"/>
          <a:lstStyle/>
          <a:p>
            <a:endParaRPr lang="es-PE"/>
          </a:p>
        </p:txBody>
      </p:sp>
      <p:sp>
        <p:nvSpPr>
          <p:cNvPr id="101" name="Text Box 114"/>
          <p:cNvSpPr txBox="1">
            <a:spLocks noChangeArrowheads="1"/>
          </p:cNvSpPr>
          <p:nvPr/>
        </p:nvSpPr>
        <p:spPr bwMode="auto">
          <a:xfrm>
            <a:off x="5875828" y="3020994"/>
            <a:ext cx="490840" cy="276999"/>
          </a:xfrm>
          <a:prstGeom prst="rect">
            <a:avLst/>
          </a:prstGeom>
          <a:noFill/>
          <a:ln w="12700" cap="sq">
            <a:noFill/>
            <a:miter lim="800000"/>
            <a:headEnd type="none" w="sm" len="sm"/>
            <a:tailEnd type="none" w="sm" len="sm"/>
          </a:ln>
        </p:spPr>
        <p:txBody>
          <a:bodyPr wrap="square">
            <a:spAutoFit/>
          </a:bodyPr>
          <a:lstStyle/>
          <a:p>
            <a:pPr algn="ctr">
              <a:buFontTx/>
              <a:buNone/>
            </a:pPr>
            <a:r>
              <a:rPr lang="es-PE" sz="1200" b="1" dirty="0" smtClean="0">
                <a:solidFill>
                  <a:srgbClr val="014C6D"/>
                </a:solidFill>
                <a:latin typeface="Arial" pitchFamily="34" charset="0"/>
              </a:rPr>
              <a:t>75%</a:t>
            </a:r>
            <a:endParaRPr lang="es-PE" sz="1200" b="1" dirty="0">
              <a:solidFill>
                <a:srgbClr val="014C6D"/>
              </a:solidFill>
              <a:latin typeface="Arial" pitchFamily="34" charset="0"/>
            </a:endParaRPr>
          </a:p>
        </p:txBody>
      </p:sp>
      <p:sp>
        <p:nvSpPr>
          <p:cNvPr id="102" name="Line 115"/>
          <p:cNvSpPr>
            <a:spLocks noChangeShapeType="1"/>
          </p:cNvSpPr>
          <p:nvPr/>
        </p:nvSpPr>
        <p:spPr bwMode="auto">
          <a:xfrm>
            <a:off x="6322484" y="3328868"/>
            <a:ext cx="0" cy="196893"/>
          </a:xfrm>
          <a:prstGeom prst="line">
            <a:avLst/>
          </a:prstGeom>
          <a:noFill/>
          <a:ln w="25400" cap="sq">
            <a:solidFill>
              <a:srgbClr val="000000"/>
            </a:solidFill>
            <a:round/>
            <a:headEnd type="none" w="sm" len="sm"/>
            <a:tailEnd type="triangle" w="lg" len="lg"/>
          </a:ln>
        </p:spPr>
        <p:txBody>
          <a:bodyPr wrap="none"/>
          <a:lstStyle/>
          <a:p>
            <a:endParaRPr lang="es-PE"/>
          </a:p>
        </p:txBody>
      </p:sp>
      <p:sp>
        <p:nvSpPr>
          <p:cNvPr id="103" name="Text Box 116"/>
          <p:cNvSpPr txBox="1">
            <a:spLocks noChangeArrowheads="1"/>
          </p:cNvSpPr>
          <p:nvPr/>
        </p:nvSpPr>
        <p:spPr bwMode="auto">
          <a:xfrm>
            <a:off x="6788283" y="3496783"/>
            <a:ext cx="568014" cy="276999"/>
          </a:xfrm>
          <a:prstGeom prst="rect">
            <a:avLst/>
          </a:prstGeom>
          <a:noFill/>
          <a:ln w="12700" cap="sq">
            <a:noFill/>
            <a:miter lim="800000"/>
            <a:headEnd type="none" w="sm" len="sm"/>
            <a:tailEnd type="none" w="sm" len="sm"/>
          </a:ln>
        </p:spPr>
        <p:txBody>
          <a:bodyPr wrap="square">
            <a:spAutoFit/>
          </a:bodyPr>
          <a:lstStyle/>
          <a:p>
            <a:pPr algn="ctr">
              <a:buFontTx/>
              <a:buNone/>
            </a:pPr>
            <a:r>
              <a:rPr lang="es-PE" sz="1200" b="1" smtClean="0">
                <a:solidFill>
                  <a:srgbClr val="014C6D"/>
                </a:solidFill>
                <a:latin typeface="Arial" pitchFamily="34" charset="0"/>
              </a:rPr>
              <a:t>90%</a:t>
            </a:r>
            <a:endParaRPr lang="es-PE" sz="1200" b="1">
              <a:solidFill>
                <a:srgbClr val="014C6D"/>
              </a:solidFill>
              <a:latin typeface="Arial" pitchFamily="34" charset="0"/>
            </a:endParaRPr>
          </a:p>
        </p:txBody>
      </p:sp>
      <p:sp>
        <p:nvSpPr>
          <p:cNvPr id="104" name="Line 117"/>
          <p:cNvSpPr>
            <a:spLocks noChangeShapeType="1"/>
          </p:cNvSpPr>
          <p:nvPr/>
        </p:nvSpPr>
        <p:spPr bwMode="auto">
          <a:xfrm>
            <a:off x="7293096" y="3606805"/>
            <a:ext cx="0" cy="196893"/>
          </a:xfrm>
          <a:prstGeom prst="line">
            <a:avLst/>
          </a:prstGeom>
          <a:noFill/>
          <a:ln w="25400" cap="sq">
            <a:solidFill>
              <a:srgbClr val="000000"/>
            </a:solidFill>
            <a:round/>
            <a:headEnd type="none" w="sm" len="sm"/>
            <a:tailEnd type="triangle" w="lg" len="lg"/>
          </a:ln>
        </p:spPr>
        <p:txBody>
          <a:bodyPr wrap="none"/>
          <a:lstStyle/>
          <a:p>
            <a:endParaRPr lang="es-PE"/>
          </a:p>
        </p:txBody>
      </p:sp>
      <p:sp>
        <p:nvSpPr>
          <p:cNvPr id="105" name="AutoShape 118"/>
          <p:cNvSpPr>
            <a:spLocks noChangeArrowheads="1"/>
          </p:cNvSpPr>
          <p:nvPr/>
        </p:nvSpPr>
        <p:spPr bwMode="auto">
          <a:xfrm rot="5400000">
            <a:off x="7722312" y="3242541"/>
            <a:ext cx="729371" cy="5836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4 w 21600"/>
              <a:gd name="T13" fmla="*/ 5430 h 21600"/>
              <a:gd name="T14" fmla="*/ 18905 w 21600"/>
              <a:gd name="T15" fmla="*/ 1617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lgn="ctr">
            <a:noFill/>
            <a:miter lim="800000"/>
            <a:headEnd/>
            <a:tailEnd/>
          </a:ln>
        </p:spPr>
        <p:txBody>
          <a:bodyPr wrap="square" anchor="ctr">
            <a:spAutoFit/>
          </a:bodyPr>
          <a:lstStyle/>
          <a:p>
            <a:endParaRPr lang="es-PE"/>
          </a:p>
        </p:txBody>
      </p:sp>
      <p:sp>
        <p:nvSpPr>
          <p:cNvPr id="106" name="Text Box 119"/>
          <p:cNvSpPr txBox="1">
            <a:spLocks noChangeArrowheads="1"/>
          </p:cNvSpPr>
          <p:nvPr/>
        </p:nvSpPr>
        <p:spPr bwMode="auto">
          <a:xfrm>
            <a:off x="7552231" y="2149302"/>
            <a:ext cx="1244528" cy="769441"/>
          </a:xfrm>
          <a:prstGeom prst="rect">
            <a:avLst/>
          </a:prstGeom>
          <a:solidFill>
            <a:srgbClr val="FF6600"/>
          </a:solidFill>
          <a:ln w="9525" algn="ctr">
            <a:noFill/>
            <a:miter lim="800000"/>
            <a:headEnd/>
            <a:tailEnd/>
          </a:ln>
        </p:spPr>
        <p:txBody>
          <a:bodyPr wrap="square">
            <a:spAutoFit/>
          </a:bodyPr>
          <a:lstStyle/>
          <a:p>
            <a:pPr algn="ctr">
              <a:buFontTx/>
              <a:buNone/>
            </a:pPr>
            <a:r>
              <a:rPr lang="es-PE" sz="1100" b="1" dirty="0" smtClean="0">
                <a:solidFill>
                  <a:srgbClr val="014C6D"/>
                </a:solidFill>
                <a:latin typeface="Arial Unicode MS" pitchFamily="34" charset="-128"/>
                <a:ea typeface="Arial Unicode MS" pitchFamily="34" charset="-128"/>
                <a:cs typeface="Arial Unicode MS" pitchFamily="34" charset="-128"/>
              </a:rPr>
              <a:t>Tarifas por </a:t>
            </a:r>
            <a:r>
              <a:rPr lang="es-PE" sz="1100" b="1" dirty="0" err="1" smtClean="0">
                <a:solidFill>
                  <a:srgbClr val="014C6D"/>
                </a:solidFill>
                <a:latin typeface="Arial Unicode MS" pitchFamily="34" charset="-128"/>
                <a:ea typeface="Arial Unicode MS" pitchFamily="34" charset="-128"/>
                <a:cs typeface="Arial Unicode MS" pitchFamily="34" charset="-128"/>
              </a:rPr>
              <a:t>Tx</a:t>
            </a:r>
            <a:r>
              <a:rPr lang="es-PE" sz="1100" b="1" dirty="0" smtClean="0">
                <a:solidFill>
                  <a:srgbClr val="014C6D"/>
                </a:solidFill>
                <a:latin typeface="Arial Unicode MS" pitchFamily="34" charset="-128"/>
                <a:ea typeface="Arial Unicode MS" pitchFamily="34" charset="-128"/>
                <a:cs typeface="Arial Unicode MS" pitchFamily="34" charset="-128"/>
              </a:rPr>
              <a:t> pueden ser reducidas dramáticamente</a:t>
            </a:r>
            <a:endParaRPr lang="es-PE" sz="1100" b="1" dirty="0">
              <a:solidFill>
                <a:srgbClr val="014C6D"/>
              </a:solidFill>
              <a:latin typeface="Arial Unicode MS" pitchFamily="34" charset="-128"/>
              <a:ea typeface="Arial Unicode MS" pitchFamily="34" charset="-128"/>
              <a:cs typeface="Arial Unicode MS" pitchFamily="34" charset="-128"/>
            </a:endParaRPr>
          </a:p>
        </p:txBody>
      </p:sp>
      <p:sp>
        <p:nvSpPr>
          <p:cNvPr id="47" name="Rectangle 3"/>
          <p:cNvSpPr txBox="1">
            <a:spLocks noChangeArrowheads="1"/>
          </p:cNvSpPr>
          <p:nvPr/>
        </p:nvSpPr>
        <p:spPr bwMode="auto">
          <a:xfrm>
            <a:off x="2508842" y="1632030"/>
            <a:ext cx="2050758" cy="534045"/>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ts val="1200"/>
              </a:spcBef>
              <a:spcAft>
                <a:spcPts val="1200"/>
              </a:spcAft>
              <a:buClr>
                <a:srgbClr val="00783C"/>
              </a:buClr>
              <a:buNone/>
              <a:defRPr/>
            </a:pPr>
            <a:r>
              <a:rPr kumimoji="0" lang="es-PE" sz="1400" b="1" i="0" u="none" strike="noStrike" kern="0" cap="none" spc="0" normalizeH="0" baseline="0" smtClean="0">
                <a:ln>
                  <a:noFill/>
                </a:ln>
                <a:solidFill>
                  <a:schemeClr val="bg1"/>
                </a:solidFill>
                <a:effectLst/>
                <a:uLnTx/>
                <a:uFillTx/>
                <a:latin typeface="+mj-lt"/>
                <a:ea typeface="+mn-ea"/>
                <a:cs typeface="+mn-cs"/>
              </a:rPr>
              <a:t>Limitaciones de la Demanda</a:t>
            </a:r>
            <a:endParaRPr lang="es-PE" sz="1400" smtClean="0"/>
          </a:p>
        </p:txBody>
      </p:sp>
      <p:sp>
        <p:nvSpPr>
          <p:cNvPr id="48" name="Rectangle 3"/>
          <p:cNvSpPr txBox="1">
            <a:spLocks noChangeArrowheads="1"/>
          </p:cNvSpPr>
          <p:nvPr/>
        </p:nvSpPr>
        <p:spPr bwMode="auto">
          <a:xfrm>
            <a:off x="2508842" y="2171042"/>
            <a:ext cx="2050758" cy="3477404"/>
          </a:xfrm>
          <a:prstGeom prst="rect">
            <a:avLst/>
          </a:prstGeom>
          <a:solidFill>
            <a:srgbClr val="00783C">
              <a:alpha val="4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114300" indent="-114300">
              <a:spcBef>
                <a:spcPct val="30000"/>
              </a:spcBef>
              <a:buClr>
                <a:srgbClr val="006600"/>
              </a:buClr>
              <a:defRPr/>
            </a:pPr>
            <a:r>
              <a:rPr lang="es-PE" sz="1400" b="1" dirty="0" smtClean="0"/>
              <a:t>Accesible </a:t>
            </a:r>
            <a:r>
              <a:rPr lang="es-PE" sz="1400" dirty="0" smtClean="0"/>
              <a:t> (tarifas)</a:t>
            </a:r>
          </a:p>
          <a:p>
            <a:pPr marL="114300" lvl="0" indent="-114300">
              <a:spcBef>
                <a:spcPct val="30000"/>
              </a:spcBef>
              <a:buClr>
                <a:srgbClr val="006600"/>
              </a:buClr>
              <a:defRPr/>
            </a:pPr>
            <a:r>
              <a:rPr lang="es-PE" sz="1400" b="1" dirty="0" smtClean="0"/>
              <a:t>Disponible &amp; Conveniente</a:t>
            </a:r>
            <a:r>
              <a:rPr lang="es-PE" sz="1400" dirty="0" smtClean="0"/>
              <a:t>(tiempo &amp; costo para alcanzar la agencia más cercana)</a:t>
            </a:r>
          </a:p>
          <a:p>
            <a:pPr marL="114300" lvl="0" indent="-114300">
              <a:spcBef>
                <a:spcPct val="30000"/>
              </a:spcBef>
              <a:buClr>
                <a:srgbClr val="006600"/>
              </a:buClr>
              <a:defRPr/>
            </a:pPr>
            <a:r>
              <a:rPr lang="es-PE" sz="1400" b="1" dirty="0" smtClean="0"/>
              <a:t>Administrativo</a:t>
            </a:r>
            <a:r>
              <a:rPr lang="es-PE" sz="1400" dirty="0" smtClean="0"/>
              <a:t> (trámites, falta de ID, analfabetismo, tiempo en colas)</a:t>
            </a:r>
          </a:p>
          <a:p>
            <a:pPr marL="114300" indent="-114300">
              <a:spcBef>
                <a:spcPct val="30000"/>
              </a:spcBef>
              <a:buNone/>
              <a:defRPr/>
            </a:pPr>
            <a:r>
              <a:rPr lang="es-PE" sz="1400" b="1" dirty="0" smtClean="0">
                <a:solidFill>
                  <a:srgbClr val="014C6D"/>
                </a:solidFill>
              </a:rPr>
              <a:t>	P</a:t>
            </a:r>
            <a:r>
              <a:rPr lang="es-ES" sz="1400" b="1" dirty="0" err="1" smtClean="0">
                <a:solidFill>
                  <a:srgbClr val="014C6D"/>
                </a:solidFill>
              </a:rPr>
              <a:t>otencial</a:t>
            </a:r>
            <a:r>
              <a:rPr lang="es-ES" sz="1400" b="1" dirty="0" smtClean="0">
                <a:solidFill>
                  <a:srgbClr val="014C6D"/>
                </a:solidFill>
              </a:rPr>
              <a:t> para reducir costos de consumidores para realizar </a:t>
            </a:r>
            <a:r>
              <a:rPr lang="es-ES" sz="1400" b="1" dirty="0" err="1" smtClean="0">
                <a:solidFill>
                  <a:srgbClr val="014C6D"/>
                </a:solidFill>
              </a:rPr>
              <a:t>txs</a:t>
            </a:r>
            <a:r>
              <a:rPr lang="es-ES" sz="1400" b="1" dirty="0" smtClean="0">
                <a:solidFill>
                  <a:srgbClr val="014C6D"/>
                </a:solidFill>
              </a:rPr>
              <a:t> más allá de gastos cargados</a:t>
            </a:r>
          </a:p>
          <a:p>
            <a:pPr marL="114300" lvl="0" indent="-114300">
              <a:spcBef>
                <a:spcPct val="30000"/>
              </a:spcBef>
              <a:buNone/>
              <a:defRPr/>
            </a:pPr>
            <a:endParaRPr lang="es-PE" sz="1400" b="1" dirty="0" smtClean="0">
              <a:solidFill>
                <a:srgbClr val="014C6D"/>
              </a:solidFill>
            </a:endParaRPr>
          </a:p>
        </p:txBody>
      </p:sp>
      <p:sp>
        <p:nvSpPr>
          <p:cNvPr id="49" name="Rectangle 3"/>
          <p:cNvSpPr txBox="1">
            <a:spLocks noChangeArrowheads="1"/>
          </p:cNvSpPr>
          <p:nvPr/>
        </p:nvSpPr>
        <p:spPr bwMode="auto">
          <a:xfrm>
            <a:off x="340995" y="1620456"/>
            <a:ext cx="2050758" cy="545619"/>
          </a:xfrm>
          <a:prstGeom prst="rect">
            <a:avLst/>
          </a:prstGeom>
          <a:solidFill>
            <a:srgbClr val="006600"/>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ts val="1200"/>
              </a:spcBef>
              <a:spcAft>
                <a:spcPts val="1200"/>
              </a:spcAft>
              <a:buClr>
                <a:srgbClr val="00783C"/>
              </a:buClr>
              <a:buNone/>
              <a:defRPr/>
            </a:pPr>
            <a:r>
              <a:rPr kumimoji="0" lang="es-PE" sz="1400" b="1" i="0" u="none" strike="noStrike" kern="0" cap="none" spc="0" normalizeH="0" baseline="0" smtClean="0">
                <a:ln>
                  <a:noFill/>
                </a:ln>
                <a:solidFill>
                  <a:schemeClr val="bg1"/>
                </a:solidFill>
                <a:effectLst/>
                <a:uLnTx/>
                <a:uFillTx/>
                <a:latin typeface="+mj-lt"/>
                <a:ea typeface="+mn-ea"/>
                <a:cs typeface="+mn-cs"/>
              </a:rPr>
              <a:t>Limitaciones de la Oferta</a:t>
            </a:r>
            <a:endParaRPr lang="es-PE" sz="1400" smtClean="0"/>
          </a:p>
        </p:txBody>
      </p:sp>
      <p:sp>
        <p:nvSpPr>
          <p:cNvPr id="50" name="Rectangle 3"/>
          <p:cNvSpPr txBox="1">
            <a:spLocks noChangeArrowheads="1"/>
          </p:cNvSpPr>
          <p:nvPr/>
        </p:nvSpPr>
        <p:spPr bwMode="auto">
          <a:xfrm>
            <a:off x="340995" y="2171042"/>
            <a:ext cx="2050758" cy="3477404"/>
          </a:xfrm>
          <a:prstGeom prst="rect">
            <a:avLst/>
          </a:prstGeom>
          <a:solidFill>
            <a:srgbClr val="00783C">
              <a:alpha val="4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114300" lvl="0" indent="-114300">
              <a:spcBef>
                <a:spcPct val="30000"/>
              </a:spcBef>
              <a:buClr>
                <a:srgbClr val="014C6D"/>
              </a:buClr>
              <a:defRPr/>
            </a:pPr>
            <a:r>
              <a:rPr lang="es-PE" sz="1400" b="1" dirty="0" smtClean="0"/>
              <a:t>Accesible </a:t>
            </a:r>
            <a:r>
              <a:rPr lang="es-PE" sz="1400" dirty="0" smtClean="0"/>
              <a:t> (tarifas)</a:t>
            </a:r>
          </a:p>
          <a:p>
            <a:pPr marL="114300" lvl="0" indent="-114300">
              <a:spcBef>
                <a:spcPct val="30000"/>
              </a:spcBef>
              <a:buClr>
                <a:srgbClr val="014C6D"/>
              </a:buClr>
              <a:defRPr/>
            </a:pPr>
            <a:r>
              <a:rPr lang="es-PE" sz="1400" b="1" dirty="0" smtClean="0"/>
              <a:t>Disponible &amp; Conveniente </a:t>
            </a:r>
            <a:r>
              <a:rPr lang="es-PE" sz="1400" dirty="0" smtClean="0"/>
              <a:t>(días para completar </a:t>
            </a:r>
            <a:r>
              <a:rPr lang="es-PE" sz="1400" dirty="0" err="1" smtClean="0"/>
              <a:t>Tx</a:t>
            </a:r>
            <a:r>
              <a:rPr lang="es-PE" sz="1400" dirty="0" smtClean="0"/>
              <a:t>, documentos requeridos, proximidad física)</a:t>
            </a:r>
          </a:p>
          <a:p>
            <a:pPr marL="114300" lvl="0" indent="-114300">
              <a:spcBef>
                <a:spcPct val="30000"/>
              </a:spcBef>
              <a:buClr>
                <a:srgbClr val="014C6D"/>
              </a:buClr>
              <a:defRPr/>
            </a:pPr>
            <a:r>
              <a:rPr lang="es-PE" sz="1400" b="1" dirty="0" smtClean="0"/>
              <a:t>Calidad </a:t>
            </a:r>
            <a:r>
              <a:rPr lang="es-PE" sz="1400" dirty="0" smtClean="0"/>
              <a:t>(transparencia de precios, justa divulgación, manejo de riesgos)</a:t>
            </a:r>
          </a:p>
        </p:txBody>
      </p:sp>
      <p:sp>
        <p:nvSpPr>
          <p:cNvPr id="46" name="Text Box 4"/>
          <p:cNvSpPr txBox="1">
            <a:spLocks noChangeArrowheads="1"/>
          </p:cNvSpPr>
          <p:nvPr/>
        </p:nvSpPr>
        <p:spPr bwMode="auto">
          <a:xfrm>
            <a:off x="152400" y="1043651"/>
            <a:ext cx="8839200" cy="338554"/>
          </a:xfrm>
          <a:prstGeom prst="rect">
            <a:avLst/>
          </a:prstGeom>
          <a:solidFill>
            <a:srgbClr val="00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s-PE" sz="1600" smtClean="0"/>
              <a:t>El dinero electrónico reduce los costos y tiene un impacto en la Oferta y la demanda</a:t>
            </a:r>
          </a:p>
        </p:txBody>
      </p:sp>
      <p:sp>
        <p:nvSpPr>
          <p:cNvPr id="51" name="Rectangle 5"/>
          <p:cNvSpPr>
            <a:spLocks noChangeArrowheads="1"/>
          </p:cNvSpPr>
          <p:nvPr/>
        </p:nvSpPr>
        <p:spPr bwMode="auto">
          <a:xfrm>
            <a:off x="14068" y="5895221"/>
            <a:ext cx="8610600" cy="274637"/>
          </a:xfrm>
          <a:prstGeom prst="rect">
            <a:avLst/>
          </a:prstGeom>
          <a:noFill/>
          <a:ln w="9525">
            <a:noFill/>
            <a:miter lim="800000"/>
            <a:headEnd/>
            <a:tailEnd/>
          </a:ln>
        </p:spPr>
        <p:txBody>
          <a:bodyPr>
            <a:spAutoFit/>
          </a:bodyPr>
          <a:lstStyle/>
          <a:p>
            <a:pPr eaLnBrk="0" hangingPunct="0"/>
            <a:r>
              <a:rPr kumimoji="1" lang="es-PE" sz="1200" dirty="0" smtClean="0">
                <a:latin typeface="Arial" charset="0"/>
              </a:rPr>
              <a:t>Fuente:</a:t>
            </a:r>
            <a:r>
              <a:rPr kumimoji="1" lang="es-PE" sz="1200" b="1" dirty="0" smtClean="0">
                <a:latin typeface="Arial" charset="0"/>
              </a:rPr>
              <a:t> </a:t>
            </a:r>
            <a:r>
              <a:rPr kumimoji="1" lang="es-PE" sz="1200" dirty="0" smtClean="0">
                <a:latin typeface="Arial" charset="0"/>
              </a:rPr>
              <a:t>IFC </a:t>
            </a:r>
            <a:r>
              <a:rPr kumimoji="1" lang="es-PE" sz="1200" dirty="0" err="1" smtClean="0">
                <a:latin typeface="Arial" charset="0"/>
              </a:rPr>
              <a:t>Methodology</a:t>
            </a:r>
            <a:r>
              <a:rPr kumimoji="1" lang="es-PE" sz="1200" dirty="0" smtClean="0">
                <a:latin typeface="Arial" charset="0"/>
              </a:rPr>
              <a:t> </a:t>
            </a:r>
            <a:r>
              <a:rPr kumimoji="1" lang="es-PE" sz="1200" dirty="0" err="1" smtClean="0">
                <a:latin typeface="Arial" charset="0"/>
              </a:rPr>
              <a:t>Sheet</a:t>
            </a:r>
            <a:r>
              <a:rPr kumimoji="1" lang="es-PE" sz="1200" dirty="0" smtClean="0">
                <a:latin typeface="Arial" charset="0"/>
              </a:rPr>
              <a:t> </a:t>
            </a:r>
            <a:r>
              <a:rPr kumimoji="1" lang="es-PE" sz="1200" dirty="0" err="1" smtClean="0">
                <a:latin typeface="Arial" charset="0"/>
              </a:rPr>
              <a:t>for</a:t>
            </a:r>
            <a:r>
              <a:rPr kumimoji="1" lang="es-PE" sz="1200" dirty="0" smtClean="0">
                <a:latin typeface="Arial" charset="0"/>
              </a:rPr>
              <a:t> </a:t>
            </a:r>
            <a:r>
              <a:rPr kumimoji="1" lang="es-PE" sz="1200" dirty="0" err="1" smtClean="0">
                <a:latin typeface="Arial" charset="0"/>
              </a:rPr>
              <a:t>Impact</a:t>
            </a:r>
            <a:r>
              <a:rPr kumimoji="1" lang="es-PE" sz="1200" dirty="0" smtClean="0">
                <a:latin typeface="Arial" charset="0"/>
              </a:rPr>
              <a:t> </a:t>
            </a:r>
            <a:r>
              <a:rPr kumimoji="1" lang="es-PE" sz="1200" dirty="0" err="1" smtClean="0">
                <a:latin typeface="Arial" charset="0"/>
              </a:rPr>
              <a:t>Calculations</a:t>
            </a:r>
            <a:r>
              <a:rPr kumimoji="1" lang="es-PE" sz="1200" dirty="0" smtClean="0">
                <a:latin typeface="Arial" charset="0"/>
              </a:rPr>
              <a:t> </a:t>
            </a:r>
            <a:endParaRPr kumimoji="1" lang="es-PE" sz="1200" dirty="0">
              <a:latin typeface="Arial" charset="0"/>
            </a:endParaRPr>
          </a:p>
        </p:txBody>
      </p:sp>
      <p:sp>
        <p:nvSpPr>
          <p:cNvPr id="52" name="Rectangle 51"/>
          <p:cNvSpPr/>
          <p:nvPr/>
        </p:nvSpPr>
        <p:spPr bwMode="auto">
          <a:xfrm>
            <a:off x="152400" y="277792"/>
            <a:ext cx="8839200" cy="601884"/>
          </a:xfrm>
          <a:prstGeom prst="rect">
            <a:avLst/>
          </a:prstGeom>
          <a:solidFill>
            <a:srgbClr val="014C6D"/>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115888" marR="0" indent="-115888" algn="ctr" defTabSz="914400" rtl="0" eaLnBrk="1" fontAlgn="base" latinLnBrk="0" hangingPunct="1">
              <a:spcBef>
                <a:spcPts val="0"/>
              </a:spcBef>
              <a:spcAft>
                <a:spcPct val="0"/>
              </a:spcAft>
              <a:buClrTx/>
              <a:buSzTx/>
              <a:buNone/>
              <a:tabLst/>
            </a:pPr>
            <a:r>
              <a:rPr lang="es-PE" sz="2200" smtClean="0">
                <a:solidFill>
                  <a:schemeClr val="bg1"/>
                </a:solidFill>
              </a:rPr>
              <a:t>Por que la Banca sin Sucursal es importante para la Inclusión Financiera?</a:t>
            </a:r>
          </a:p>
        </p:txBody>
      </p:sp>
      <p:sp>
        <p:nvSpPr>
          <p:cNvPr id="53" name="Slide Number Placeholder 5"/>
          <p:cNvSpPr>
            <a:spLocks noGrp="1"/>
          </p:cNvSpPr>
          <p:nvPr>
            <p:ph type="sldNum" sz="quarter" idx="4294967295"/>
          </p:nvPr>
        </p:nvSpPr>
        <p:spPr>
          <a:xfrm>
            <a:off x="3632200" y="6419683"/>
            <a:ext cx="1884363" cy="279400"/>
          </a:xfrm>
          <a:prstGeom prst="rect">
            <a:avLst/>
          </a:prstGeom>
          <a:noFill/>
        </p:spPr>
        <p:txBody>
          <a:bodyPr/>
          <a:lstStyle/>
          <a:p>
            <a:pPr algn="ctr">
              <a:spcBef>
                <a:spcPct val="0"/>
              </a:spcBef>
              <a:buNone/>
            </a:pPr>
            <a:fld id="{AE8E1CD7-1FF5-4383-9650-73E00876F938}" type="slidenum">
              <a:rPr lang="en-US" sz="1100" b="1" smtClean="0">
                <a:solidFill>
                  <a:schemeClr val="bg1"/>
                </a:solidFill>
              </a:rPr>
              <a:pPr algn="ctr">
                <a:spcBef>
                  <a:spcPct val="0"/>
                </a:spcBef>
                <a:buNone/>
              </a:pPr>
              <a:t>9</a:t>
            </a:fld>
            <a:endParaRPr lang="en-US" sz="1100" b="1" dirty="0" smtClean="0">
              <a:solidFill>
                <a:schemeClr val="bg1"/>
              </a:solidFill>
            </a:endParaRPr>
          </a:p>
        </p:txBody>
      </p:sp>
    </p:spTree>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RHQFwiyXU.bXXkEvJ4a5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azyPlm1PkGYB5AdDvQr6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JWARrdOb4UqggViBBdRI3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9lXsiB26m0qlz8WPUvQig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XAVn0cHO40KegvOIkiwDb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S9wNYZf7CkKuTPdLf5dTg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V.Ezh5tHl0eCbEqvXz0e0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ylgu4cwLr0mFASAI9tw0Z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V1wVdoVhX0WCs9q86jLYW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uCUL_eBIBkKgVicZyokzQg"/>
</p:tagLst>
</file>

<file path=ppt/tags/tag108.xml><?xml version="1.0" encoding="utf-8"?>
<p:tagLst xmlns:a="http://schemas.openxmlformats.org/drawingml/2006/main" xmlns:r="http://schemas.openxmlformats.org/officeDocument/2006/relationships" xmlns:p="http://schemas.openxmlformats.org/presentationml/2006/main">
  <p:tag name="RESIZE" val="Yes"/>
  <p:tag name="THINKCELLSHAPEDONOTDELETE" val="pqekd8LcWAUauHM.YScOD9Q"/>
</p:tagLst>
</file>

<file path=ppt/tags/tag109.xml><?xml version="1.0" encoding="utf-8"?>
<p:tagLst xmlns:a="http://schemas.openxmlformats.org/drawingml/2006/main" xmlns:r="http://schemas.openxmlformats.org/officeDocument/2006/relationships" xmlns:p="http://schemas.openxmlformats.org/presentationml/2006/main">
  <p:tag name="RESIZE" val="Yes"/>
  <p:tag name="THINKCELLSHAPEDONOTDELETE" val="ppR4KIK42IUqu7JvHtuIX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gX7sYYds0Wg.7vAf88Fy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q7sqkE5uvEGq7M2B9qjlo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pt3ddJi9tUWFTm1LdQxEK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QW8_CWpcHUitbGP_DhSoH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N_X41Dqz902wKAWtHZnPb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4S0i_oQtmUam8O2g.aUhO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pt3ddJi9tUWFTm1LdQxEK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QW8_CWpcHUitbGP_DhSoH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N_X41Dqz902wKAWtHZnPb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4S0i_oQtmUam8O2g.aUhO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t3ddJi9tUWFTm1LdQxE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LfIJcwIjUW4pT0YJSejn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QW8_CWpcHUitbGP_DhSoH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N_X41Dqz902wKAWtHZnPb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4S0i_oQtmUam8O2g.aUhO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pt3ddJi9tUWFTm1LdQxEK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W8_CWpcHUitbGP_DhSoH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N_X41Dqz902wKAWtHZnPb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4S0i_oQtmUam8O2g.aUhO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pt3ddJi9tUWFTm1LdQxEK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W8_CWpcHUitbGP_DhSoH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N_X41Dqz902wKAWtHZnPb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ZwJMBvt60OIP5vIdmfOi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4S0i_oQtmUam8O2g.aUhO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BTzvoc_Zx0qw4yv_mf5TF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L8VKq7XjJUySg3HJm8nu7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bvmKY9WRG0STuFgXGinx5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59tYxUkzJE6woYisAdQvs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pt3ddJi9tUWFTm1LdQxEK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QW8_CWpcHUitbGP_DhSoH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N_X41Dqz902wKAWtHZnPb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4S0i_oQtmUam8O2g.aUhO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pt3ddJi9tUWFTm1LdQxEK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0xW2VEd4Y0G93UdB4f4U_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QW8_CWpcHUitbGP_DhSoH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N_X41Dqz902wKAWtHZnPb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4S0i_oQtmUam8O2g.aUhO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BTzvoc_Zx0qw4yv_mf5TF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L8VKq7XjJUySg3HJm8nu7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bvmKY9WRG0STuFgXGinx5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59tYxUkzJE6woYisAdQvs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pt3ddJi9tUWFTm1LdQxEK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QW8_CWpcHUitbGP_DhSoH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N_X41Dqz902wKAWtHZnP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gDU0bc_FE...QZJgSdG9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4S0i_oQtmUam8O2g.aUhO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pt3ddJi9tUWFTm1LdQxEK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QW8_CWpcHUitbGP_DhSoH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N_X41Dqz902wKAWtHZnPb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4S0i_oQtmUam8O2g.aUhO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pt3ddJi9tUWFTm1LdQxEK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QW8_CWpcHUitbGP_DhSoH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_X41Dqz902wKAWtHZnPb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4S0i_oQtmUam8O2g.aUhO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AM5kLvS1iUOB12relLNt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1Q_KG2ooN06Nq2idDqG9d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otQ5VKs7UaBz_LPUAlSF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wx7an8JkpkWZUIEa.dGnf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18qQ6.DH5U6jE2OjWShAw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t3gUAZk0C2WU_uCOfAm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Mg0WtlCy1kK1fMsW0Tft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tWYYDx53T0qHCvC9IEc6u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qswe6PTbpEmV0aPITgUVT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ewdcbTxtTUe78Sj2FCxeE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jvjmckfF4kCk1kWnua7jY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UvNslTVRakWbtptZgHYL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FsI8LtV60KdsHHMHcwoD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TLQM09x1vEeF6koYt4eVE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pU2Hzd6TuEaZbcHwfdinW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I6QrJlxRyUaqDyhhIBx25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WpaswW9lEE.aT0w_vES.C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cxE8WmMyzU6HXB3B6hrs.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jvNWwZ5270O7kj39mFgrh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u.3UO2acqkiyddQ488Gx_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27nItTB1Fk2eoEJue7CAD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9CjqytlkakGvLfNzOMEyw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1OFN.IUrEk.6PQONcnPPA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3RoVqGTyg0yapnS8Va7oW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dTqcofHYkkyQIk9WpytOT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EDtncTD4M0COWYyfECa26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1QWDxyEqOEuY2wZAVPlUH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wDj7pnzYJ0SGg_XiW6po6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dTqcofHYkkyQIk9WpytOT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9fovswS_0OEJnf_rEod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RHQFwiyXU.bXXkEvJ4a5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PsAmXCgLkeVU1g14u5bQ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mnJSURMDEeQGDY.wVCE3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kQeEDOvnEeOtC_rEZU9zA"/>
</p:tagLst>
</file>

<file path=ppt/tags/tag23.xml><?xml version="1.0" encoding="utf-8"?>
<p:tagLst xmlns:a="http://schemas.openxmlformats.org/drawingml/2006/main" xmlns:r="http://schemas.openxmlformats.org/officeDocument/2006/relationships" xmlns:p="http://schemas.openxmlformats.org/presentationml/2006/main">
  <p:tag name="RESIZE" val="Yes"/>
  <p:tag name="THINKCELLSHAPEDONOTDELETE" val="pXn.d9CtPHE6RbO8sSzH6r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D0KWRHDKkWHV4ai0_OKE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20YtqY810OcT9AL9heu2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z9c6oylmtkKLL2VKBric3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4VIqoYHj60Wt_YpHGvIUs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4FRDAPzCUas1uYhwKPDM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utv0cDScUmuKmIP.sex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3hz0P4OxE2ZGwZRlEtwV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IXvPZyOjEGGJeugg0WeM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VW5H7d27Eaftf2QK.02n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KpNj4PhDEWlf5O7M128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0LaSkwVomU6GROAQClcJL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zqYT.ZNEEiBmzw8Ww0p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H2eYCkYE0eOyJSJroBjO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QmgU4BfIkSGAVyFIjFtb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H2eYCkYE0eOyJSJroBjO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QmgU4BfIkSGAVyFIjFtb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t.CnNUSGEqEMxCt2svEmg"/>
</p:tagLst>
</file>

<file path=ppt/tags/tag4.xml><?xml version="1.0" encoding="utf-8"?>
<p:tagLst xmlns:a="http://schemas.openxmlformats.org/drawingml/2006/main" xmlns:r="http://schemas.openxmlformats.org/officeDocument/2006/relationships" xmlns:p="http://schemas.openxmlformats.org/presentationml/2006/main">
  <p:tag name="RESIZE" val="Yes"/>
  <p:tag name="THINKCELLSHAPEDONOTDELETE" val="p11JejTDxUEOS.dybkvlM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JWf.kblTnU.jq4h5gVl16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yaz8Pu7rvUapgD42ZGjQ8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ZCiC7M.oYkG0g9_hdwWG8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0HVvXrS_zUODQoFWeabFx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YHRoOL200yafHjQv6fF6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5f_Rta4yXU2gs27WtZz51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B59rO1kyn0.DZkYAvYku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5bBhGVhSFEKCT0lRy4Fs2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n__QKMnKtkykH7H2gIgl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nOAU08I0U6z.NNw2Wdnh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1vdHdLxTUUeNu2e4dl1lF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K0U94Haa0mzZi.LdaBps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ljFbuFg_U2psDZkieznB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Pyq7XZpg8UuiPKlWvI_5W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xK.8V.62_EiSpCOLNQR2x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aE_qSFU3406wXZJ1CTISQ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1KhGNrsZqEOBRA1HDipfe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tnO.vYWJEaD0eY231.Ds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y5JpJNiYNE2LCcm5yKM9f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w_6mQVy0wE.1F1wy_fAq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kJY81Dyg0y0r_0XdX1wV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3scKZDZfUCWJ2EkQBqE1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K4GTmzXMIUedtMNm6FdU9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CUQ9aYMeUOJ8ii0k2MVm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74dxgqqWuEqS5FwTpDUDm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Rl8ViPTIUmRBBbnf..uN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FZiIJ8LS6kSxSH.dXAY.O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9.OWGSOdu0qpFpOvbu_Wd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lZoxSsgzlk2cruEUIubYB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qR3dxMHSlUemHJGvCw_mp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xEzPUMLlJU6GGmMLxt3gY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1WKSu7ank6nxsLLUgB8F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D59w9iCyoUaUsaoqNAnn9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n2KmkxaA0mXLg515HSe0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WDTJnD8DDkqplDYos2v57g"/>
</p:tagLst>
</file>

<file path=ppt/tags/tag73.xml><?xml version="1.0" encoding="utf-8"?>
<p:tagLst xmlns:a="http://schemas.openxmlformats.org/drawingml/2006/main" xmlns:r="http://schemas.openxmlformats.org/officeDocument/2006/relationships" xmlns:p="http://schemas.openxmlformats.org/presentationml/2006/main">
  <p:tag name="NAME" val="Bracket"/>
  <p:tag name="THINKCELLSHAPEDONOTDELETE" val="pdHFY7XqV_0mY8p0QKaP25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6K3wo36gE0CnKjqOb343B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ILVfVJOikKKlhodkEurD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U0wkJnky0u2hFb4Np.7T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LmXYnrXG5kiQ2Irok3T09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rJ_DioMtE2jRxlnKe1fQ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qCcou4YUkGtkhCqY0EVb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WfxduZygESfSsIfnGSB0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EZN4ODTQ0apO0slRHzFK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u5KjMhsxTEmz8Sjkk5Kog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c.IyttDmKU6iaLpCNHNt6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lJ1op53UOmWm5eHAV_t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yQZ1qkMcaEKEyREItlq8S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CceNdrWN.Ey2Oc.F2HwiM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mFdbg9BWE2NsSgiVeSD6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wkC93B1EUa1_ytEUkbPu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ty2fhiX8u02vw.cXJR.1J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3WeyqGlS0EmySrb_gNmfC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RN_AJWFAkuQ4kKMuuCBA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AQb4Abh_UWUi6Vf13gk6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MnuKZwUHIECWOv3s56Sgd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4558vlVA9U6GR1VW8w3j4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wh8_HIxKuk.OaxXBQ5XUM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0NDNPgOjwEKE1Nbfu42B5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eYJeIdqQZUidQutEQUqHc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OKr6eMTzkO.dIeceJW9V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6deay2oZuUyPaX8ZV2hqh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t_wrv.0VU68FYf2rBksa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Qfean1ZrkWVti.u1bF8gQ"/>
</p:tagLst>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spPr>
      <a:bodyPr vert="horz" wrap="square" lIns="91440" tIns="45720" rIns="91440" bIns="45720" numCol="1" rtlCol="0" anchor="ctr" anchorCtr="1" compatLnSpc="1">
        <a:prstTxWarp prst="textNoShape">
          <a:avLst/>
        </a:prstTxWarp>
      </a:bodyPr>
      <a:lstStyle>
        <a:defPPr marL="115888" marR="0" indent="-115888" algn="ctr" defTabSz="914400" rtl="0" eaLnBrk="1" fontAlgn="base" latinLnBrk="0" hangingPunct="1">
          <a:lnSpc>
            <a:spcPct val="100000"/>
          </a:lnSpc>
          <a:spcBef>
            <a:spcPct val="50000"/>
          </a:spcBef>
          <a:spcAft>
            <a:spcPct val="0"/>
          </a:spcAft>
          <a:buClrTx/>
          <a:buSzTx/>
          <a:buNone/>
          <a:tabLst/>
          <a:defRPr b="1" dirty="0" smtClean="0">
            <a:solidFill>
              <a:schemeClr val="bg1"/>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CAC4352215574EBDB5AA14930D074B" ma:contentTypeVersion="2" ma:contentTypeDescription="Create a new document." ma:contentTypeScope="" ma:versionID="c8048845f5244f68bc191bac1e883e09">
  <xsd:schema xmlns:xsd="http://www.w3.org/2001/XMLSchema" xmlns:xs="http://www.w3.org/2001/XMLSchema" xmlns:p="http://schemas.microsoft.com/office/2006/metadata/properties" xmlns:ns1="http://schemas.microsoft.com/sharepoint/v3" xmlns:ns2="07f874d8-1985-4211-bd75-0b16975e87a8" targetNamespace="http://schemas.microsoft.com/office/2006/metadata/properties" ma:root="true" ma:fieldsID="cd2cac4ab9d2a98e05866dfa68610d5c" ns1:_="" ns2:_="">
    <xsd:import namespace="http://schemas.microsoft.com/sharepoint/v3"/>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179EFB-5879-460D-BB02-836D0FEE24F1}"/>
</file>

<file path=customXml/itemProps2.xml><?xml version="1.0" encoding="utf-8"?>
<ds:datastoreItem xmlns:ds="http://schemas.openxmlformats.org/officeDocument/2006/customXml" ds:itemID="{43587F7D-9A3B-4675-8CF2-E110D0CF887E}"/>
</file>

<file path=customXml/itemProps3.xml><?xml version="1.0" encoding="utf-8"?>
<ds:datastoreItem xmlns:ds="http://schemas.openxmlformats.org/officeDocument/2006/customXml" ds:itemID="{78063A60-151D-4971-A366-A72F054A8E54}"/>
</file>

<file path=docProps/app.xml><?xml version="1.0" encoding="utf-8"?>
<Properties xmlns="http://schemas.openxmlformats.org/officeDocument/2006/extended-properties" xmlns:vt="http://schemas.openxmlformats.org/officeDocument/2006/docPropsVTypes">
  <TotalTime>18514</TotalTime>
  <Words>4873</Words>
  <Application>Microsoft Office PowerPoint</Application>
  <PresentationFormat>Presentación en pantalla (4:3)</PresentationFormat>
  <Paragraphs>984</Paragraphs>
  <Slides>46</Slides>
  <Notes>40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46</vt:i4>
      </vt:variant>
    </vt:vector>
  </HeadingPairs>
  <TitlesOfParts>
    <vt:vector size="49" baseType="lpstr">
      <vt:lpstr>Default Design</vt:lpstr>
      <vt:lpstr>think-cell Slide</vt:lpstr>
      <vt:lpstr>Chart</vt:lpstr>
      <vt:lpstr>Servicios Financieros Móviles   Una alternativa para fomentar la Inclusión Financiera Potencialidades para la Región</vt:lpstr>
      <vt:lpstr>Corporación Financiera Internacional (IFC)</vt:lpstr>
      <vt:lpstr>Las tres líneas de actividad de IFC</vt:lpstr>
      <vt:lpstr>Presentación de PowerPoint</vt:lpstr>
      <vt:lpstr>  Incluso entre algunos con acceso a servicios financieros formales, muchos no cuentan con acceso a los productos y servicios adecuados  </vt:lpstr>
      <vt:lpstr>  Los trabajadores pobres (segmento objetivo) comprenden mas del 60% de la fuerza laboral total en los mercados emergentes</vt:lpstr>
      <vt:lpstr>En total, hay entre 47-58 millones de MiPyMEs en Latinoamérica</vt:lpstr>
      <vt:lpstr>Presentación de PowerPoint</vt:lpstr>
      <vt:lpstr>Presentación de PowerPoint</vt:lpstr>
      <vt:lpstr>Innovaciones en banca móvil y afines proporcionan a muchos mercados emergentes la oportunidad de acelerar el ciclo de desarrollo del sector financiero </vt:lpstr>
      <vt:lpstr>Presentación de PowerPoint</vt:lpstr>
      <vt:lpstr>Presentación de PowerPoint</vt:lpstr>
      <vt:lpstr>Aumentar el acceso a productos, su diversidad y los volúmenes de transacciones impulsa mayores niveles de inclusión y beneficios, con el tiempo </vt:lpstr>
      <vt:lpstr>Presentación de PowerPoint</vt:lpstr>
      <vt:lpstr>Para los bancos, innovaciones en banca móvil y agentes bancarios pueden ayudarlos a alcanzar diferentes objetivos de negocios por tipo de segmento</vt:lpstr>
      <vt:lpstr>El caso de negocios para los bancos?</vt:lpstr>
      <vt:lpstr>Una estrategia de Telco en pagos debe acercarse a cada segmento de manera adecuada, con diferentes beneficios que se derivan de conseguir las alianzas adecuadas</vt:lpstr>
      <vt:lpstr>Las fortalezas de las Telcos pueden complementar a las de los bancos, especialmente en los segmentos no servidos apropiadamente, para los que los productos bancarios existentes son menos apropiados</vt:lpstr>
      <vt:lpstr>Factores de Exito Banca Movil</vt:lpstr>
      <vt:lpstr>Presentación de PowerPoint</vt:lpstr>
      <vt:lpstr>Banca Móvil en la Región</vt:lpstr>
      <vt:lpstr>Presentación de PowerPoint</vt:lpstr>
      <vt:lpstr>Iniciativas más notables de Banca Móvil en la Región</vt:lpstr>
      <vt:lpstr>Presentación de PowerPoint</vt:lpstr>
      <vt:lpstr>Presentación de PowerPoint</vt:lpstr>
      <vt:lpstr>IFC  Servicios Financieros Móviles  Perú / Colombia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 de Demanda</vt:lpstr>
      <vt:lpstr>Cómo los resultados en Colombia informan acerca de la selección de productos</vt:lpstr>
      <vt:lpstr>Cómo los resultados en Colombia informan acerca de la selección de productos</vt:lpstr>
      <vt:lpstr>Como los resultados en Colombia informan acerca de la selección de productos</vt:lpstr>
      <vt:lpstr>Presentación de PowerPoint</vt:lpstr>
      <vt:lpstr>Presentación de PowerPoint</vt:lpstr>
      <vt:lpstr>Presentación de PowerPoint</vt:lpstr>
      <vt:lpstr> Contactos</vt:lpstr>
    </vt:vector>
  </TitlesOfParts>
  <Company>CVI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Gralla</dc:creator>
  <cp:lastModifiedBy>Ba-k.com</cp:lastModifiedBy>
  <cp:revision>1101</cp:revision>
  <dcterms:created xsi:type="dcterms:W3CDTF">2007-03-26T18:34:25Z</dcterms:created>
  <dcterms:modified xsi:type="dcterms:W3CDTF">2013-08-13T14:31:49Z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0x0101009CCAC4352215574EBDB5AA14930D074B</vt:lpwstr>
  </property>
</Properties>
</file>