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80" r:id="rId3"/>
    <p:sldId id="281" r:id="rId4"/>
    <p:sldId id="320" r:id="rId5"/>
    <p:sldId id="322" r:id="rId6"/>
    <p:sldId id="323" r:id="rId7"/>
    <p:sldId id="316" r:id="rId8"/>
    <p:sldId id="325" r:id="rId9"/>
    <p:sldId id="321" r:id="rId10"/>
    <p:sldId id="324" r:id="rId11"/>
    <p:sldId id="327" r:id="rId12"/>
    <p:sldId id="328" r:id="rId13"/>
    <p:sldId id="330" r:id="rId14"/>
    <p:sldId id="331" r:id="rId15"/>
    <p:sldId id="326" r:id="rId16"/>
    <p:sldId id="332" r:id="rId17"/>
    <p:sldId id="347" r:id="rId18"/>
    <p:sldId id="349" r:id="rId19"/>
    <p:sldId id="333" r:id="rId20"/>
    <p:sldId id="334" r:id="rId21"/>
    <p:sldId id="338" r:id="rId22"/>
    <p:sldId id="329" r:id="rId23"/>
    <p:sldId id="340" r:id="rId24"/>
    <p:sldId id="342" r:id="rId25"/>
    <p:sldId id="343" r:id="rId26"/>
    <p:sldId id="344" r:id="rId27"/>
    <p:sldId id="346" r:id="rId28"/>
    <p:sldId id="348" r:id="rId29"/>
    <p:sldId id="289" r:id="rId30"/>
    <p:sldId id="350" r:id="rId3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2" autoAdjust="0"/>
  </p:normalViewPr>
  <p:slideViewPr>
    <p:cSldViewPr>
      <p:cViewPr>
        <p:scale>
          <a:sx n="76" d="100"/>
          <a:sy n="76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6D65B-45AC-4F33-ADB2-CD42DA3F7CEB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4586-2593-4E49-B840-025F6B69584E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96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9A1B9-2F93-48C1-A0E8-432D2384E4BF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Establecer estándares de cifrado de los mensajes que impidan cualquier tipo de apropiación de información privada.</a:t>
            </a:r>
          </a:p>
          <a:p>
            <a:r>
              <a:rPr lang="es-MX" dirty="0" smtClean="0"/>
              <a:t>Determinar el nivel de acceso a información financiera de los usuarios al que pueden acceder las empresas de telecomunicaciones y supervisar su cumplimiento.</a:t>
            </a:r>
          </a:p>
          <a:p>
            <a:r>
              <a:rPr lang="es-MX" dirty="0" smtClean="0"/>
              <a:t>Aumentar la cobertura y calidad de los servicios de telecomunicaciones </a:t>
            </a:r>
          </a:p>
          <a:p>
            <a:r>
              <a:rPr lang="es-MX" dirty="0" smtClean="0"/>
              <a:t>Desarrollo de plataformas con estándares de interoperabilidad entre diversos bancos y operadores de telecomunicaciones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11</a:t>
            </a:fld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4BAC-B56E-4567-812F-811AB797F23C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15</a:t>
            </a:fld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Tesorería de la Federación está impulsando a realizar todos los pagos de gobierno (nómina,</a:t>
            </a:r>
            <a:r>
              <a:rPr lang="es-MX" baseline="0" dirty="0" smtClean="0"/>
              <a:t> proveedores y beneficiarios de apoyos) </a:t>
            </a:r>
            <a:r>
              <a:rPr lang="es-MX" dirty="0" smtClean="0"/>
              <a:t>a través de medios electrónicos. Esto puede</a:t>
            </a:r>
            <a:r>
              <a:rPr lang="es-MX" baseline="0" dirty="0" smtClean="0"/>
              <a:t> favorecer el uso de banca móvil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17</a:t>
            </a:fld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4BAC-B56E-4567-812F-811AB797F23C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23</a:t>
            </a:fld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25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962B8-F69E-4768-BF10-F013257E7E98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4BAC-B56E-4567-812F-811AB797F23C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861" y="8684237"/>
            <a:ext cx="2971594" cy="4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5" tIns="45777" rIns="91555" bIns="45777" anchor="b"/>
          <a:lstStyle/>
          <a:p>
            <a:pPr algn="r" defTabSz="915884"/>
            <a:fld id="{C30A6D58-94A1-4163-A5DF-BA6F928B8240}" type="slidenum">
              <a:rPr lang="es-ES" sz="1200">
                <a:latin typeface="Calibri" pitchFamily="34" charset="0"/>
              </a:rPr>
              <a:pPr algn="r" defTabSz="915884"/>
              <a:t>4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861" y="8684237"/>
            <a:ext cx="2971594" cy="4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5" tIns="45777" rIns="91555" bIns="45777" anchor="b"/>
          <a:lstStyle/>
          <a:p>
            <a:pPr algn="r" defTabSz="915884"/>
            <a:fld id="{37EAE0E2-E86E-4DE8-9B12-B3BE31EA51C7}" type="slidenum">
              <a:rPr lang="es-ES" sz="1200">
                <a:latin typeface="Calibri" pitchFamily="34" charset="0"/>
              </a:rPr>
              <a:pPr algn="r" defTabSz="915884"/>
              <a:t>5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4BAC-B56E-4567-812F-811AB797F23C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861" y="8684237"/>
            <a:ext cx="2971594" cy="4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5" tIns="45777" rIns="91555" bIns="45777" anchor="b"/>
          <a:lstStyle/>
          <a:p>
            <a:pPr algn="r" defTabSz="915884"/>
            <a:fld id="{A2C87239-0744-4B35-B3A3-BC929DA844BE}" type="slidenum">
              <a:rPr lang="es-ES" sz="1200">
                <a:latin typeface="Calibri" pitchFamily="34" charset="0"/>
              </a:rPr>
              <a:pPr algn="r" defTabSz="915884"/>
              <a:t>7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4BAC-B56E-4567-812F-811AB797F23C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1) Crear corresponsales no bancarios</a:t>
            </a:r>
          </a:p>
          <a:p>
            <a:pPr marL="0" indent="0">
              <a:buNone/>
            </a:pPr>
            <a:r>
              <a:rPr lang="es-MX" dirty="0" smtClean="0"/>
              <a:t>2) Determinar los agentes habilitados para proveer cuentas electrónicas de dinero; (no es lo mismo?) </a:t>
            </a:r>
          </a:p>
          <a:p>
            <a:pPr marL="0" indent="0">
              <a:buNone/>
            </a:pPr>
            <a:r>
              <a:rPr lang="es-MX" dirty="0" smtClean="0"/>
              <a:t>3) Reducir barreras de entrada para la apertura de cuentas bancarias, </a:t>
            </a:r>
          </a:p>
          <a:p>
            <a:pPr marL="0" indent="0">
              <a:buNone/>
            </a:pPr>
            <a:r>
              <a:rPr lang="es-MX" dirty="0" smtClean="0"/>
              <a:t>4) Garantizar la seguridad de las mismas ante posibles actividades ilícitas.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4586-2593-4E49-B840-025F6B69584E}" type="slidenum">
              <a:rPr lang="es-PE" smtClean="0"/>
              <a:pPr/>
              <a:t>10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190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065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112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734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2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4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365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73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75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16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3F2AE07-9303-45D1-99E1-FDACBCD63D7A}" type="datetimeFigureOut">
              <a:rPr lang="es-PE" smtClean="0"/>
              <a:pPr/>
              <a:t>14/08/2013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2A3EC5-8BBC-480D-9312-9223C1DB18A0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95537" y="2276872"/>
            <a:ext cx="4824536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 smtClean="0"/>
              <a:t>Herramientas de política pública para impulsar la Banca Móvil: Lecciones de México</a:t>
            </a:r>
            <a:endParaRPr lang="es-MX" sz="2800" dirty="0">
              <a:latin typeface="Arial" charset="0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51520" y="4365104"/>
            <a:ext cx="59766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+mj-lt"/>
              </a:rPr>
              <a:t>Inclusión Financiera, Banca Móvil y Seguridad</a:t>
            </a:r>
          </a:p>
          <a:p>
            <a:r>
              <a:rPr lang="es-MX" sz="2000" b="1" dirty="0" smtClean="0">
                <a:latin typeface="+mj-lt"/>
              </a:rPr>
              <a:t>Dra. Judith Mariscal Avilés</a:t>
            </a:r>
          </a:p>
          <a:p>
            <a:r>
              <a:rPr lang="es-MX" sz="2000" b="1" dirty="0" smtClean="0">
                <a:latin typeface="+mj-lt"/>
              </a:rPr>
              <a:t>Experta UIT</a:t>
            </a:r>
            <a:endParaRPr lang="en-US" b="1" dirty="0">
              <a:latin typeface="+mj-lt"/>
            </a:endParaRP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246063" y="1773238"/>
            <a:ext cx="5046017" cy="259238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 flipH="1">
            <a:off x="5364088" y="1773238"/>
            <a:ext cx="3529086" cy="259238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8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36300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1. </a:t>
            </a:r>
            <a:r>
              <a:rPr lang="es-MX" sz="2800" dirty="0" smtClean="0"/>
              <a:t>Ampliación de la red de puntos de acceso financiero (</a:t>
            </a:r>
            <a:r>
              <a:rPr lang="es-MX" sz="2800" i="1" dirty="0" err="1" smtClean="0"/>
              <a:t>branchless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banking</a:t>
            </a:r>
            <a:r>
              <a:rPr lang="es-MX" sz="2800" i="1" dirty="0" smtClean="0"/>
              <a:t> </a:t>
            </a:r>
            <a:r>
              <a:rPr lang="es-MX" sz="2800" dirty="0" smtClean="0"/>
              <a:t>y agentes locales)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r>
              <a:rPr lang="es-MX" sz="2800" dirty="0" smtClean="0"/>
              <a:t>2. Reducir barreras de entrada para la apertura de cuentas bancarias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r>
              <a:rPr lang="es-MX" sz="2800" dirty="0" smtClean="0"/>
              <a:t>3. Garantizar la seguridad tecnológica y jurídica de las cuentas asociadas a móviles ante posibles fraudes o actividades ilícitas</a:t>
            </a:r>
            <a:endParaRPr lang="es-MX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s-MX" sz="2400" b="1" dirty="0" smtClean="0">
                <a:cs typeface="Arial" charset="0"/>
              </a:rPr>
              <a:t>Tres modificaciones fundamentales al marco regulatorio</a:t>
            </a:r>
            <a:r>
              <a:rPr lang="es-MX" sz="2400" b="1" dirty="0" smtClean="0">
                <a:solidFill>
                  <a:schemeClr val="tx2"/>
                </a:solidFill>
                <a:cs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Estándares de cifrado de los mensajes</a:t>
            </a:r>
          </a:p>
          <a:p>
            <a:endParaRPr lang="es-MX" dirty="0" smtClean="0"/>
          </a:p>
          <a:p>
            <a:r>
              <a:rPr lang="es-MX" dirty="0" smtClean="0"/>
              <a:t>Restricción del acceso a operadores a información financiera de los usuarios</a:t>
            </a:r>
          </a:p>
          <a:p>
            <a:endParaRPr lang="es-MX" dirty="0" smtClean="0"/>
          </a:p>
          <a:p>
            <a:r>
              <a:rPr lang="es-MX" dirty="0" smtClean="0"/>
              <a:t>Aumentar la cobertura y calidad de los servicios de telecomunicaciones </a:t>
            </a:r>
          </a:p>
          <a:p>
            <a:endParaRPr lang="es-MX" dirty="0" smtClean="0"/>
          </a:p>
          <a:p>
            <a:r>
              <a:rPr lang="es-MX" dirty="0" smtClean="0"/>
              <a:t>Plataformas con estándares de interoperabilidad entre bancos y operadores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400" b="1" dirty="0" smtClean="0">
                <a:cs typeface="Arial" charset="0"/>
              </a:rPr>
              <a:t>En el sector de telecomunicaciones, la regulación deberá contemplar</a:t>
            </a:r>
            <a:r>
              <a:rPr lang="es-MX" sz="2200" b="1" dirty="0" smtClean="0">
                <a:cs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200" b="1" dirty="0" smtClean="0">
                <a:cs typeface="Arial" charset="0"/>
              </a:rPr>
              <a:t>Aunque numerosos países en América Latina cumplen con condiciones básicas para el desarrollo del modelo de banca móvil, la expansión de la banca móvil se ha focalizado en África y el sur de Asia.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31640" y="6021288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GSMA (2012). State of the Industry: Results from the 2012 Global Mobile Money Adoption Survey</a:t>
            </a:r>
            <a:endParaRPr lang="es-MX" sz="1200" dirty="0"/>
          </a:p>
        </p:txBody>
      </p:sp>
      <p:pic>
        <p:nvPicPr>
          <p:cNvPr id="6" name="5 Imagen" descr="Grafica Cuentas Mundo E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731" y="1361786"/>
            <a:ext cx="7792537" cy="4134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s-MX" sz="1800" dirty="0" smtClean="0"/>
              <a:t>El promedio de edad de las plataformas latinoamericanas es de 17 meses</a:t>
            </a:r>
          </a:p>
          <a:p>
            <a:r>
              <a:rPr lang="es-MX" sz="1800" dirty="0" smtClean="0"/>
              <a:t>La mitad de las plataformas tiene menos de 10 meses de vida</a:t>
            </a:r>
          </a:p>
          <a:p>
            <a:r>
              <a:rPr lang="es-MX" sz="1800" dirty="0" smtClean="0"/>
              <a:t>En Latinoamérica todavía no existen servicios como Remesas Internacionales o Aseguramiento</a:t>
            </a:r>
            <a:endParaRPr lang="es-MX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200" b="1" dirty="0" smtClean="0">
                <a:cs typeface="Arial" charset="0"/>
              </a:rPr>
              <a:t>En promedio, en África y el sur de Asia, las plataformas de banca móvil tiene más tiempo en el mercado que las plataformas latinoamericanas.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52306"/>
            <a:ext cx="5787873" cy="34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11560" y="26369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Tipos de servicios por años transcurridos desde el primer lanzamiento, 2013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1619672" y="6504845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GSMA (2012). State of the Industry: Results from the 2012 Global Mobile Money Adoption Survey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592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620713"/>
            <a:ext cx="1752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67745" y="2162643"/>
            <a:ext cx="687625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es-MX" sz="4000" dirty="0" smtClean="0">
                <a:latin typeface="+mj-lt"/>
              </a:rPr>
              <a:t>Estrategias para acelerar la madurez del mercado: caso de México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875" y="-315913"/>
            <a:ext cx="27093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2000" dirty="0" smtClean="0">
                <a:solidFill>
                  <a:srgbClr val="FFCB00"/>
                </a:solidFill>
                <a:latin typeface="Garamond" pitchFamily="18" charset="0"/>
              </a:rPr>
              <a:t>4</a:t>
            </a:r>
            <a:endParaRPr lang="en-US" sz="42000" dirty="0">
              <a:solidFill>
                <a:srgbClr val="FFCB00"/>
              </a:solidFill>
              <a:latin typeface="Garamond" pitchFamily="18" charset="0"/>
            </a:endParaRPr>
          </a:p>
        </p:txBody>
      </p:sp>
      <p:pic>
        <p:nvPicPr>
          <p:cNvPr id="7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es-MX" sz="2400" dirty="0"/>
              <a:t>F</a:t>
            </a:r>
            <a:r>
              <a:rPr lang="es-MX" sz="2400" dirty="0" smtClean="0"/>
              <a:t>lexibilizaron requerimientos para abrir una cuenta de banco</a:t>
            </a:r>
          </a:p>
          <a:p>
            <a:pPr lvl="1"/>
            <a:r>
              <a:rPr lang="es-MX" sz="2000" dirty="0" smtClean="0"/>
              <a:t>Apertura vía telefónica e identificación oficial</a:t>
            </a:r>
          </a:p>
          <a:p>
            <a:pPr lvl="1"/>
            <a:r>
              <a:rPr lang="es-MX" sz="2000" dirty="0" smtClean="0"/>
              <a:t>Se creó figura de cuentas bancarias asociadas a números celulares</a:t>
            </a:r>
          </a:p>
          <a:p>
            <a:pPr lvl="1"/>
            <a:r>
              <a:rPr lang="es-MX" sz="2000" dirty="0" smtClean="0"/>
              <a:t>Apertura y mantenimiento de cuentas bancarias sin ningún cobro o comisión</a:t>
            </a:r>
          </a:p>
          <a:p>
            <a:r>
              <a:rPr lang="es-MX" sz="2400" dirty="0" smtClean="0"/>
              <a:t>Se creó, por primera vez, la figura de corresponsal no bancario</a:t>
            </a:r>
          </a:p>
          <a:p>
            <a:pPr lvl="1"/>
            <a:r>
              <a:rPr lang="es-MX" sz="2000" dirty="0" smtClean="0"/>
              <a:t>Esto aumentó a 16,885 nuevos puntos de servicios financieros</a:t>
            </a:r>
          </a:p>
          <a:p>
            <a:r>
              <a:rPr lang="es-MX" sz="2400" dirty="0" smtClean="0"/>
              <a:t>Estandarización de mecanismos de pago:</a:t>
            </a:r>
          </a:p>
          <a:p>
            <a:pPr lvl="1"/>
            <a:r>
              <a:rPr lang="es-MX" sz="2000" dirty="0" smtClean="0"/>
              <a:t>Sistema de Pagos Electrónicos Interbancarios (SPEI). Transacciones interbancarias inmediatas</a:t>
            </a:r>
          </a:p>
          <a:p>
            <a:pPr lvl="1"/>
            <a:r>
              <a:rPr lang="es-MX" sz="2000" dirty="0" smtClean="0"/>
              <a:t>Clave Bancaria Estandarizada (CLABE)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200" b="1" dirty="0" smtClean="0">
                <a:cs typeface="Arial" charset="0"/>
              </a:rPr>
              <a:t>En México el marco regulatorio se actualizó entre 2009 y 2011</a:t>
            </a:r>
            <a:r>
              <a:rPr lang="es-MX" sz="2200" b="1" dirty="0" smtClean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400" b="1" dirty="0" smtClean="0">
                <a:cs typeface="Arial" charset="0"/>
              </a:rPr>
              <a:t>En México el marco regulatorio se actualizó entre 2009 y 2011</a:t>
            </a:r>
            <a:r>
              <a:rPr lang="es-MX" sz="2200" b="1" dirty="0" smtClean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es-MX" sz="2400" dirty="0" smtClean="0"/>
              <a:t>Coordinación gubernamental:</a:t>
            </a:r>
          </a:p>
          <a:p>
            <a:endParaRPr lang="es-MX" sz="2400" dirty="0" smtClean="0"/>
          </a:p>
          <a:p>
            <a:pPr lvl="1"/>
            <a:r>
              <a:rPr lang="es-MX" sz="2000" dirty="0" smtClean="0"/>
              <a:t>Se creó una comisión intersecretarial para coordinar la Política Nacional de Inclusión Financiera</a:t>
            </a:r>
          </a:p>
          <a:p>
            <a:pPr lvl="1"/>
            <a:r>
              <a:rPr lang="es-MX" sz="2000" dirty="0" smtClean="0"/>
              <a:t>Se habilitó una agencia de gobierno como operadora de telecomunicaciones</a:t>
            </a:r>
          </a:p>
          <a:p>
            <a:pPr lvl="1"/>
            <a:r>
              <a:rPr lang="es-MX" sz="2000" dirty="0" smtClean="0"/>
              <a:t>La Tesorería de la Federación impulsó la ejecución de todos los pagos de gobierno (nómina, proveedores y beneficiarios de apoyos) a través de transferencias electrónicas</a:t>
            </a:r>
            <a:endParaRPr lang="es-MX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200" b="1" dirty="0" smtClean="0">
                <a:cs typeface="Arial" charset="0"/>
              </a:rPr>
              <a:t>Actores centrales en la evolución del ecosistema de banca móvil mexicano: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34613"/>
              </p:ext>
            </p:extLst>
          </p:nvPr>
        </p:nvGraphicFramePr>
        <p:xfrm>
          <a:off x="539552" y="1268763"/>
          <a:ext cx="8136904" cy="53450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8452"/>
                <a:gridCol w="4068452"/>
              </a:tblGrid>
              <a:tr h="319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Pilar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Calibri"/>
                          <a:ea typeface="Calibri"/>
                          <a:cs typeface="Times New Roman"/>
                        </a:rPr>
                        <a:t>Actores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Proporcionalidad regulatoria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Comisión Nacional Bancaria y de Valores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79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Banco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de México, Secretaría de Hacienda, Consejo Nacional de Inclusión Financiera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Protección al consumidor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Comisión Nacional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Bancaria y de Valores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799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Competitividad del mercado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Operadores de banca móvil: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Banamex, Bancomer, Banorte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Asociación de Bancos de México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Catalizadores del mercado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err="1" smtClean="0">
                          <a:latin typeface="+mj-lt"/>
                          <a:ea typeface="Calibri"/>
                          <a:cs typeface="Times New Roman"/>
                        </a:rPr>
                        <a:t>Telecomm</a:t>
                      </a: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-Telégrafos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Tesorería de la Federación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Empoderamiento del usuario final y acceso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Financiera Banamex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Capacitación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Tecnológica INFOTEC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Distribución y red de agentes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err="1" smtClean="0">
                          <a:latin typeface="+mj-lt"/>
                          <a:ea typeface="Calibri"/>
                          <a:cs typeface="Times New Roman"/>
                        </a:rPr>
                        <a:t>Telecomm</a:t>
                      </a: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-Telégrafos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Gobierno municipal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+mj-lt"/>
                        </a:rPr>
                        <a:t>Adopción y disponibilidad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+mj-lt"/>
                          <a:ea typeface="Calibri"/>
                          <a:cs typeface="Times New Roman"/>
                        </a:rPr>
                        <a:t>Usuario de banca</a:t>
                      </a:r>
                      <a:r>
                        <a:rPr lang="es-MX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móvil</a:t>
                      </a:r>
                      <a:endParaRPr lang="es-MX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635336"/>
              </p:ext>
            </p:extLst>
          </p:nvPr>
        </p:nvGraphicFramePr>
        <p:xfrm>
          <a:off x="251520" y="620686"/>
          <a:ext cx="8568951" cy="55973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32448"/>
                <a:gridCol w="1371395"/>
                <a:gridCol w="1852747"/>
                <a:gridCol w="1312361"/>
              </a:tblGrid>
              <a:tr h="62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Característica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“MiFon” de Banorte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“Transfer” de Banamex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“Express” de Bancomer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12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Fecha de lanzamiento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Enero 2012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Abril 2012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2010-2012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5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Plataforma tecnológica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SMS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SMS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Java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706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Cuenta o monedero electrónico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Cuenta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Cuenta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Cuenta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62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Envíos de dinero </a:t>
                      </a:r>
                      <a:r>
                        <a:rPr lang="es-MX" sz="1600" dirty="0" smtClean="0"/>
                        <a:t> internacionales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No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562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Pagos (tiempo aire, servicios, cobro de salarios, compras)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Tiempo aire, servicios y compras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Tiempo aire, servicios, cobro de salarios, compras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Tiempo aire, servicios, cobro de salarios, compras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5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Domiciliación de servicios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5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Asociación con tarjeta de débito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/>
                        <a:t>Sí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706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Otros servicios (micro-créditos, seguros, ahorro con pago de intereses)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No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No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No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000" b="1" dirty="0" smtClean="0">
                <a:cs typeface="Arial" charset="0"/>
              </a:rPr>
              <a:t>En este contexto surgen las primeras plataformas de banca móvil en México</a:t>
            </a:r>
            <a:r>
              <a:rPr lang="es-MX" sz="2000" b="1" dirty="0">
                <a:cs typeface="Arial" charset="0"/>
              </a:rPr>
              <a:t>:</a:t>
            </a:r>
            <a:endParaRPr lang="es-MX" sz="2000" b="1" dirty="0" smtClean="0"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300028"/>
            <a:ext cx="8676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Mariscal &amp; Rentería (2013). Banca Móvil para la Inclusión Financiera: Lecciones de México</a:t>
            </a:r>
            <a:endParaRPr lang="es-MX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/>
              <a:t>De acuerdo con el Banco Mundial, México tiene una de las tasas más altas de uso de banca móvil en América Latina.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688632" cy="36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827584" y="242088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Población que usa el teléfono móvil para transacciones monetarias, 2011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1475656" y="6397094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BBVA </a:t>
            </a:r>
            <a:r>
              <a:rPr lang="es-MX" sz="1200" dirty="0" err="1" smtClean="0"/>
              <a:t>Research</a:t>
            </a:r>
            <a:r>
              <a:rPr lang="es-MX" sz="1200" dirty="0" smtClean="0"/>
              <a:t> con datos de Global </a:t>
            </a:r>
            <a:r>
              <a:rPr lang="es-MX" sz="1200" dirty="0" err="1" smtClean="0"/>
              <a:t>Findex</a:t>
            </a:r>
            <a:r>
              <a:rPr lang="es-MX" sz="1200" dirty="0" smtClean="0"/>
              <a:t>, 2011</a:t>
            </a:r>
            <a:endParaRPr lang="es-MX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483768" y="2390109"/>
            <a:ext cx="6336704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Esquema básicos de Banca Móvil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¿Cuáles son las condiciones necesarias para el desarrollo del ecosistema?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Función básica del gobierno: actualizar el marco regulatorio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Estrategias para acelerar la madurez del mercado: caso de México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Modelos de intervención del Estado para la inclusión financiera y digital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200" dirty="0" smtClean="0">
                <a:latin typeface="+mj-lt"/>
              </a:rPr>
              <a:t>Conclusiones</a:t>
            </a:r>
            <a:endParaRPr lang="es-MX" sz="2200" dirty="0">
              <a:latin typeface="+mj-lt"/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28600" y="1286202"/>
            <a:ext cx="36953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es-MX" sz="2800" b="1" dirty="0">
                <a:latin typeface="Franklin Gothic Book" pitchFamily="34" charset="0"/>
              </a:rPr>
              <a:t>           </a:t>
            </a:r>
            <a:r>
              <a:rPr lang="es-MX" sz="2800" b="1" dirty="0" smtClean="0">
                <a:latin typeface="Franklin Gothic Book" pitchFamily="34" charset="0"/>
              </a:rPr>
              <a:t>CONTENIDO</a:t>
            </a:r>
            <a:endParaRPr lang="en-US" sz="2800" dirty="0">
              <a:latin typeface="Franklin Gothic Book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67744" y="2276872"/>
            <a:ext cx="6696869" cy="367240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571500" y="1214438"/>
            <a:ext cx="3643313" cy="78581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Los quintiles que más utilizan la banca móvil son el 1, 4 y 5.</a:t>
            </a:r>
            <a:endParaRPr lang="es-MX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4351686" cy="26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0" y="2564904"/>
            <a:ext cx="482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Uso de canales de acceso al sistema financiero, 2012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63688" y="5877272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BBVA </a:t>
            </a:r>
            <a:r>
              <a:rPr lang="es-MX" sz="1200" dirty="0" err="1" smtClean="0"/>
              <a:t>Research</a:t>
            </a:r>
            <a:r>
              <a:rPr lang="es-MX" sz="1200" dirty="0" smtClean="0"/>
              <a:t> con datos de la Encuesta Nacional de Inclusión Financiera 2012</a:t>
            </a:r>
            <a:endParaRPr lang="es-MX" sz="1200" dirty="0"/>
          </a:p>
        </p:txBody>
      </p:sp>
      <p:sp>
        <p:nvSpPr>
          <p:cNvPr id="10" name="9 Rectángulo"/>
          <p:cNvSpPr/>
          <p:nvPr/>
        </p:nvSpPr>
        <p:spPr>
          <a:xfrm>
            <a:off x="4816340" y="2636912"/>
            <a:ext cx="432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Uso de servicios por quintil de ingreso, 2012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128" y="3212976"/>
            <a:ext cx="4471368" cy="269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" y="332656"/>
            <a:ext cx="963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Inicio siginificativo..pero con poca difusión en la población</a:t>
            </a:r>
            <a:r>
              <a:rPr lang="en-US" sz="2400" dirty="0" smtClean="0"/>
              <a:t>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592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620713"/>
            <a:ext cx="1752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776" y="2162644"/>
            <a:ext cx="684001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es-MX" sz="4000" dirty="0">
                <a:latin typeface="+mj-lt"/>
              </a:rPr>
              <a:t>F</a:t>
            </a:r>
            <a:r>
              <a:rPr lang="es-MX" sz="4000" dirty="0" smtClean="0">
                <a:latin typeface="+mj-lt"/>
              </a:rPr>
              <a:t>unción del Gobierno como catalizador de Banca Móvil: Caso de México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875" y="-315913"/>
            <a:ext cx="27093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0" dirty="0" smtClean="0">
                <a:solidFill>
                  <a:srgbClr val="FFCB00"/>
                </a:solidFill>
                <a:latin typeface="Garamond" pitchFamily="18" charset="0"/>
              </a:rPr>
              <a:t>5</a:t>
            </a:r>
            <a:endParaRPr lang="en-US" sz="42000" dirty="0">
              <a:solidFill>
                <a:srgbClr val="FFCB00"/>
              </a:solidFill>
              <a:latin typeface="Garamond" pitchFamily="18" charset="0"/>
            </a:endParaRPr>
          </a:p>
        </p:txBody>
      </p:sp>
      <p:pic>
        <p:nvPicPr>
          <p:cNvPr id="7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400" b="1" dirty="0" smtClean="0">
                <a:cs typeface="Arial" charset="0"/>
              </a:rPr>
              <a:t>Modelo de intervención para combatir la exclusión digital y financiera en localidades menores a 5 mil habitantes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-268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3059832" y="6428626"/>
            <a:ext cx="1894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Telecomm</a:t>
            </a:r>
            <a:r>
              <a:rPr lang="es-MX" sz="1200" dirty="0" smtClean="0"/>
              <a:t>-Telégrafos, 2013</a:t>
            </a:r>
            <a:endParaRPr lang="es-MX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1772816"/>
            <a:ext cx="804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Inclusión financiera potencial con banca móvil en México</a:t>
            </a:r>
            <a:endParaRPr lang="es-MX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6719439" cy="431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59421"/>
            <a:ext cx="7848872" cy="4669979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sz="2000" dirty="0" smtClean="0"/>
          </a:p>
          <a:p>
            <a:r>
              <a:rPr lang="es-MX" sz="2000" dirty="0" smtClean="0"/>
              <a:t>Santiago Nuyoó es un municipio de la Sierra Mixteca en Oaxaca con una población de 1, 966 habitantes</a:t>
            </a:r>
          </a:p>
          <a:p>
            <a:r>
              <a:rPr lang="es-MX" sz="2000" dirty="0" smtClean="0"/>
              <a:t>88% de la población es indígena</a:t>
            </a:r>
            <a:endParaRPr lang="es-MX" sz="2000" dirty="0"/>
          </a:p>
        </p:txBody>
      </p:sp>
      <p:pic>
        <p:nvPicPr>
          <p:cNvPr id="3074" name="Picture 2" descr="C:\Users\César\Desktop\DSC_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548" y="1217091"/>
            <a:ext cx="4569716" cy="451616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400" b="1" dirty="0" smtClean="0">
                <a:cs typeface="Arial" charset="0"/>
              </a:rPr>
              <a:t>Proyecto piloto en Santiago Nuyoó, Oaxaca para probar la sustentabilidad económica del proyecto.</a:t>
            </a:r>
          </a:p>
        </p:txBody>
      </p:sp>
    </p:spTree>
    <p:extLst>
      <p:ext uri="{BB962C8B-B14F-4D97-AF65-F5344CB8AC3E}">
        <p14:creationId xmlns:p14="http://schemas.microsoft.com/office/powerpoint/2010/main" val="3349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En tres meses (enero-marzo, 2012):</a:t>
            </a:r>
          </a:p>
          <a:p>
            <a:pPr lvl="1"/>
            <a:r>
              <a:rPr lang="es-MX" sz="2400" dirty="0" smtClean="0"/>
              <a:t>El uso del celular aumentó de cero a aproximadamente 100 llamadas y 100 SMS mensuales por personas</a:t>
            </a:r>
          </a:p>
          <a:p>
            <a:pPr lvl="1">
              <a:defRPr/>
            </a:pPr>
            <a:r>
              <a:rPr lang="es-MX" sz="2400" dirty="0" smtClean="0"/>
              <a:t>Ahorros mensuales promedio aumentaron de $98 pesos a $150 pesos</a:t>
            </a:r>
          </a:p>
          <a:p>
            <a:pPr lvl="1"/>
            <a:r>
              <a:rPr lang="es-MX" sz="2400" dirty="0" smtClean="0"/>
              <a:t>Las cuentas bancarias aumentaron de 50 en enero a 300 en junio</a:t>
            </a:r>
          </a:p>
          <a:p>
            <a:pPr lvl="1"/>
            <a:r>
              <a:rPr lang="es-MX" sz="2400" dirty="0" smtClean="0"/>
              <a:t>Se hacen 2.8 pagos móviles (P2P) por persona al mes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800" b="1" dirty="0">
                <a:cs typeface="Arial" charset="0"/>
              </a:rPr>
              <a:t>H</a:t>
            </a:r>
            <a:r>
              <a:rPr lang="es-MX" sz="2800" b="1" dirty="0" smtClean="0">
                <a:cs typeface="Arial" charset="0"/>
              </a:rPr>
              <a:t>a obtenido resultados alentadores en términos de inclusión financiera: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16276" y="1484784"/>
            <a:ext cx="830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Número de transacciones realizadas en Santiago Nuyoó por tipo de transacción, 2012</a:t>
            </a:r>
            <a:endParaRPr lang="es-MX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800" b="1" dirty="0" smtClean="0">
                <a:cs typeface="Arial" charset="0"/>
              </a:rPr>
              <a:t>Las personas han adoptado el sistema de pago P2P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5976664" cy="42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691680" y="6165304"/>
            <a:ext cx="90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CGAP, 2012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endParaRPr lang="es-MX" sz="2000" b="1" dirty="0" smtClean="0"/>
          </a:p>
          <a:p>
            <a:endParaRPr lang="es-MX" sz="2000" b="1" dirty="0"/>
          </a:p>
          <a:p>
            <a:r>
              <a:rPr lang="es-MX" sz="2400" b="1" dirty="0" smtClean="0"/>
              <a:t>Intervención como catalizador del mercado</a:t>
            </a:r>
          </a:p>
          <a:p>
            <a:pPr lvl="1"/>
            <a:r>
              <a:rPr lang="es-MX" sz="2400" b="1" dirty="0" smtClean="0"/>
              <a:t>Coordinación de actores relevantes </a:t>
            </a:r>
            <a:r>
              <a:rPr lang="es-MX" sz="2400" dirty="0" smtClean="0"/>
              <a:t>(operadores móviles, banca, organizaciones comunitarias y agentes locales) </a:t>
            </a:r>
          </a:p>
          <a:p>
            <a:pPr lvl="1"/>
            <a:r>
              <a:rPr lang="es-MX" sz="2400" dirty="0" smtClean="0"/>
              <a:t>Estrategias de </a:t>
            </a:r>
            <a:r>
              <a:rPr lang="es-MX" sz="2400" b="1" dirty="0" smtClean="0"/>
              <a:t>difusión y capacitación </a:t>
            </a:r>
            <a:r>
              <a:rPr lang="es-MX" sz="2400" dirty="0" smtClean="0"/>
              <a:t>al usuario para acelerar el proceso de valoración de los servicios y adopción de la tecnología</a:t>
            </a:r>
          </a:p>
          <a:p>
            <a:pPr lvl="1"/>
            <a:endParaRPr lang="es-MX" sz="2400" dirty="0" smtClean="0"/>
          </a:p>
          <a:p>
            <a:r>
              <a:rPr lang="es-MX" sz="2400" b="1" dirty="0" smtClean="0"/>
              <a:t>Intervención como política de inclusión social</a:t>
            </a:r>
          </a:p>
          <a:p>
            <a:pPr lvl="1"/>
            <a:r>
              <a:rPr lang="es-MX" sz="2400" b="1" dirty="0" smtClean="0"/>
              <a:t>Inclusión financiera y digital </a:t>
            </a:r>
            <a:r>
              <a:rPr lang="es-MX" sz="2400" dirty="0" smtClean="0"/>
              <a:t>en zonas n</a:t>
            </a:r>
            <a:r>
              <a:rPr lang="es-MX" sz="2400" b="1" dirty="0" smtClean="0"/>
              <a:t>o</a:t>
            </a:r>
            <a:r>
              <a:rPr lang="es-MX" sz="2400" dirty="0" smtClean="0"/>
              <a:t> rentable para el mercado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88640"/>
            <a:ext cx="818038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s-MX" sz="2800" b="1" dirty="0">
                <a:cs typeface="Arial" charset="0"/>
              </a:rPr>
              <a:t>V</a:t>
            </a:r>
            <a:r>
              <a:rPr lang="es-MX" sz="2800" b="1" dirty="0" smtClean="0">
                <a:cs typeface="Arial" charset="0"/>
              </a:rPr>
              <a:t>alor agregado de la intervención del gobierno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93610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 smtClean="0"/>
              <a:t>El modelo de negocio de banca móvil para la base de la piramide continua siendo difícil… </a:t>
            </a:r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Requiere de: </a:t>
            </a:r>
          </a:p>
          <a:p>
            <a:endParaRPr lang="es-MX" dirty="0"/>
          </a:p>
          <a:p>
            <a:r>
              <a:rPr lang="es-MX" dirty="0" smtClean="0"/>
              <a:t>Navegar un ecosistema complejo  </a:t>
            </a:r>
          </a:p>
          <a:p>
            <a:endParaRPr lang="es-MX" dirty="0" smtClean="0"/>
          </a:p>
          <a:p>
            <a:r>
              <a:rPr lang="es-MX" dirty="0" smtClean="0"/>
              <a:t>Condiciones de escabilidad: círculo virtuoso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Para alcanzar una étapa madura </a:t>
            </a:r>
            <a:r>
              <a:rPr lang="es-MX" dirty="0"/>
              <a:t>r</a:t>
            </a:r>
            <a:r>
              <a:rPr lang="es-MX" dirty="0" smtClean="0"/>
              <a:t>equiere de una clara propuesta de valor de mercado que ofrezca un conjunto extenso de productos y servicios de banca móvil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85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93610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 smtClean="0"/>
              <a:t>En este contexto la política pública debe: </a:t>
            </a:r>
          </a:p>
          <a:p>
            <a:r>
              <a:rPr lang="es-MX" dirty="0" smtClean="0"/>
              <a:t>Habilitar los modelos de negocio (flexibilidad regulatoria) </a:t>
            </a:r>
          </a:p>
          <a:p>
            <a:r>
              <a:rPr lang="es-MX" dirty="0" smtClean="0"/>
              <a:t>Jugar un rol más pro-activo como </a:t>
            </a:r>
            <a:r>
              <a:rPr lang="es-MX" dirty="0"/>
              <a:t>c</a:t>
            </a:r>
            <a:r>
              <a:rPr lang="es-MX" dirty="0" smtClean="0"/>
              <a:t>atalizador del mercado: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Oferta: Alinear intereses de privados con objetivos sociales a través de la coordinación de agentes privados </a:t>
            </a:r>
          </a:p>
          <a:p>
            <a:pPr lvl="1"/>
            <a:r>
              <a:rPr lang="es-MX" dirty="0" smtClean="0"/>
              <a:t>Demanda: construcción de capacidades a través de educación financiera y tecnológica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417334"/>
            <a:ext cx="1032254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100" dirty="0" smtClean="0">
                <a:solidFill>
                  <a:srgbClr val="FFCB00"/>
                </a:solidFill>
                <a:latin typeface="Garamond" pitchFamily="18" charset="0"/>
              </a:rPr>
              <a:t>6</a:t>
            </a:r>
            <a:endParaRPr lang="en-US" sz="14100" dirty="0">
              <a:solidFill>
                <a:srgbClr val="FFCB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TELECOMCIDEcorr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774078"/>
            <a:ext cx="2448272" cy="96729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659596" y="2373124"/>
            <a:ext cx="5616624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1259632" y="1268760"/>
            <a:ext cx="63367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Inclusión Financiera, Banca Móvil y Seguridad</a:t>
            </a:r>
          </a:p>
          <a:p>
            <a:pPr algn="ctr">
              <a:lnSpc>
                <a:spcPct val="90000"/>
              </a:lnSpc>
            </a:pP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Herramientas de política pública para impulsar la Banca Móvil: Lecciones de México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96732" y="4696341"/>
            <a:ext cx="219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Judith Mariscal Avilés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Experta UIT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13" descr="dirs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MobileBanking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2156" y="2401988"/>
            <a:ext cx="5488374" cy="2251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592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620713"/>
            <a:ext cx="1752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2808972"/>
            <a:ext cx="77041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es-MX" sz="3600" dirty="0" smtClean="0">
                <a:latin typeface="+mj-lt"/>
              </a:rPr>
              <a:t>Esquema básicos de Banca Móvil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875" y="-315913"/>
            <a:ext cx="27093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2000" dirty="0" smtClean="0">
                <a:solidFill>
                  <a:srgbClr val="FFCB00"/>
                </a:solidFill>
                <a:latin typeface="Garamond" pitchFamily="18" charset="0"/>
              </a:rPr>
              <a:t>1</a:t>
            </a:r>
            <a:endParaRPr lang="en-US" sz="42000" dirty="0">
              <a:solidFill>
                <a:srgbClr val="FFCB00"/>
              </a:solidFill>
              <a:latin typeface="Garamond" pitchFamily="18" charset="0"/>
            </a:endParaRPr>
          </a:p>
        </p:txBody>
      </p:sp>
      <p:pic>
        <p:nvPicPr>
          <p:cNvPr id="7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9238" y="258763"/>
            <a:ext cx="88725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pt-BR" sz="20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0A27B-D359-4212-841E-AC7721B2288B}" type="slidenum">
              <a:rPr lang="es-MX"/>
              <a:pPr>
                <a:defRPr/>
              </a:pPr>
              <a:t>4</a:t>
            </a:fld>
            <a:endParaRPr lang="es-MX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49238" y="188913"/>
            <a:ext cx="8180387" cy="1107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MX" sz="2400" b="1" dirty="0" smtClean="0">
                <a:cs typeface="Arial" charset="0"/>
              </a:rPr>
              <a:t>En términos conceptuales, un sistema de banca móvil es una red de actores que habilitan un mecanismo muy simple: entrada y salida de dinero.</a:t>
            </a:r>
            <a:endParaRPr lang="es-MX" sz="2400" b="1" dirty="0">
              <a:cs typeface="Arial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55615" y="2704406"/>
            <a:ext cx="2428875" cy="1428750"/>
          </a:xfrm>
          <a:prstGeom prst="roundRect">
            <a:avLst/>
          </a:prstGeom>
          <a:solidFill>
            <a:srgbClr val="FA12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198" name="Rectangle 20"/>
          <p:cNvSpPr>
            <a:spLocks noChangeArrowheads="1"/>
          </p:cNvSpPr>
          <p:nvPr/>
        </p:nvSpPr>
        <p:spPr bwMode="auto">
          <a:xfrm>
            <a:off x="3933478" y="3293368"/>
            <a:ext cx="10731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Red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368203" y="3148906"/>
            <a:ext cx="785812" cy="5715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5827365" y="3148906"/>
            <a:ext cx="785813" cy="5715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1122015" y="3140968"/>
            <a:ext cx="10715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Entrada de dinero</a:t>
            </a:r>
            <a:endParaRPr lang="es-MX" sz="2000" b="1" dirty="0">
              <a:latin typeface="Calibri" pitchFamily="34" charset="0"/>
            </a:endParaRPr>
          </a:p>
          <a:p>
            <a:pPr algn="ctr" eaLnBrk="0" hangingPunct="0"/>
            <a:r>
              <a:rPr lang="es-MX" sz="2000" b="1" dirty="0">
                <a:latin typeface="Calibri" pitchFamily="34" charset="0"/>
              </a:rPr>
              <a:t>(</a:t>
            </a:r>
            <a:r>
              <a:rPr lang="es-MX" sz="2000" b="1" i="1" dirty="0" err="1">
                <a:latin typeface="Calibri" pitchFamily="34" charset="0"/>
              </a:rPr>
              <a:t>inlet</a:t>
            </a:r>
            <a:r>
              <a:rPr lang="es-MX" sz="2000" b="1" dirty="0">
                <a:latin typeface="Calibri" pitchFamily="34" charset="0"/>
              </a:rPr>
              <a:t>)</a:t>
            </a: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6732240" y="3140968"/>
            <a:ext cx="15001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Salida de dinero</a:t>
            </a:r>
            <a:endParaRPr lang="es-MX" sz="2000" b="1" dirty="0">
              <a:latin typeface="Calibri" pitchFamily="34" charset="0"/>
            </a:endParaRPr>
          </a:p>
          <a:p>
            <a:pPr algn="ctr" eaLnBrk="0" hangingPunct="0"/>
            <a:r>
              <a:rPr lang="es-MX" sz="2000" b="1" dirty="0">
                <a:latin typeface="Calibri" pitchFamily="34" charset="0"/>
              </a:rPr>
              <a:t>(</a:t>
            </a:r>
            <a:r>
              <a:rPr lang="es-MX" sz="2000" b="1" i="1" dirty="0" err="1">
                <a:latin typeface="Calibri" pitchFamily="34" charset="0"/>
              </a:rPr>
              <a:t>outlet</a:t>
            </a:r>
            <a:r>
              <a:rPr lang="es-MX" sz="2000" b="1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72 Rectángulo redondeado"/>
          <p:cNvSpPr/>
          <p:nvPr/>
        </p:nvSpPr>
        <p:spPr>
          <a:xfrm>
            <a:off x="4462140" y="928688"/>
            <a:ext cx="1190625" cy="3952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DAB77-5758-418A-BFE6-5D4000A7E01F}" type="slidenum">
              <a:rPr lang="es-MX"/>
              <a:pPr>
                <a:defRPr/>
              </a:pPr>
              <a:t>5</a:t>
            </a:fld>
            <a:endParaRPr lang="es-MX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49238" y="188913"/>
            <a:ext cx="818038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MX" sz="2200" b="1" dirty="0" smtClean="0">
                <a:cs typeface="Arial" charset="0"/>
              </a:rPr>
              <a:t>Sin embargo, el “ecosistema” de la banca móvil es mucho más compleja.</a:t>
            </a:r>
            <a:endParaRPr lang="es-MX" sz="2200" b="1" dirty="0">
              <a:cs typeface="Arial" charset="0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357188" y="2979734"/>
            <a:ext cx="1871662" cy="553998"/>
            <a:chOff x="402417" y="5105166"/>
            <a:chExt cx="1872000" cy="553959"/>
          </a:xfrm>
        </p:grpSpPr>
        <p:sp>
          <p:nvSpPr>
            <p:cNvPr id="33" name="32 Rectángulo redondeado"/>
            <p:cNvSpPr/>
            <p:nvPr/>
          </p:nvSpPr>
          <p:spPr>
            <a:xfrm>
              <a:off x="402417" y="5111520"/>
              <a:ext cx="1872000" cy="54129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38" name="Rectangle 20"/>
            <p:cNvSpPr>
              <a:spLocks noChangeArrowheads="1"/>
            </p:cNvSpPr>
            <p:nvPr/>
          </p:nvSpPr>
          <p:spPr bwMode="auto">
            <a:xfrm>
              <a:off x="409723" y="5105166"/>
              <a:ext cx="1857388" cy="5539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b="1" dirty="0" smtClean="0">
                  <a:latin typeface="Calibri" pitchFamily="34" charset="0"/>
                </a:rPr>
                <a:t>Otros agentes financieros</a:t>
              </a:r>
              <a:endParaRPr lang="es-MX" b="1" dirty="0">
                <a:latin typeface="Calibri" pitchFamily="34" charset="0"/>
              </a:endParaRPr>
            </a:p>
          </p:txBody>
        </p:sp>
      </p:grpSp>
      <p:grpSp>
        <p:nvGrpSpPr>
          <p:cNvPr id="3" name="129 Grupo"/>
          <p:cNvGrpSpPr>
            <a:grpSpLocks/>
          </p:cNvGrpSpPr>
          <p:nvPr/>
        </p:nvGrpSpPr>
        <p:grpSpPr bwMode="auto">
          <a:xfrm>
            <a:off x="2881313" y="1643063"/>
            <a:ext cx="1190625" cy="1428750"/>
            <a:chOff x="2643174" y="1785926"/>
            <a:chExt cx="1191062" cy="1428760"/>
          </a:xfrm>
        </p:grpSpPr>
        <p:sp>
          <p:nvSpPr>
            <p:cNvPr id="35" name="34 Rectángulo redondeado"/>
            <p:cNvSpPr/>
            <p:nvPr/>
          </p:nvSpPr>
          <p:spPr>
            <a:xfrm>
              <a:off x="2643174" y="1785926"/>
              <a:ext cx="1191062" cy="14287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36" name="Rectangle 20"/>
            <p:cNvSpPr>
              <a:spLocks noChangeArrowheads="1"/>
            </p:cNvSpPr>
            <p:nvPr/>
          </p:nvSpPr>
          <p:spPr bwMode="auto">
            <a:xfrm>
              <a:off x="2702920" y="2038641"/>
              <a:ext cx="1071570" cy="923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sz="2000" b="1" dirty="0" smtClean="0">
                  <a:latin typeface="Calibri" pitchFamily="34" charset="0"/>
                </a:rPr>
                <a:t>Sistema cerrado</a:t>
              </a:r>
            </a:p>
            <a:p>
              <a:pPr algn="ctr" eaLnBrk="0" hangingPunct="0"/>
              <a:r>
                <a:rPr lang="es-MX" sz="2000" b="1" dirty="0" smtClean="0">
                  <a:latin typeface="Calibri" pitchFamily="34" charset="0"/>
                </a:rPr>
                <a:t>(</a:t>
              </a:r>
              <a:r>
                <a:rPr lang="es-MX" sz="2000" b="1" i="1" dirty="0" smtClean="0">
                  <a:latin typeface="Calibri" pitchFamily="34" charset="0"/>
                </a:rPr>
                <a:t>top-up</a:t>
              </a:r>
              <a:r>
                <a:rPr lang="es-MX" sz="2000" b="1" dirty="0"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5" name="38 Grupo"/>
          <p:cNvGrpSpPr>
            <a:grpSpLocks/>
          </p:cNvGrpSpPr>
          <p:nvPr/>
        </p:nvGrpSpPr>
        <p:grpSpPr bwMode="auto">
          <a:xfrm>
            <a:off x="357188" y="1220790"/>
            <a:ext cx="1871662" cy="541338"/>
            <a:chOff x="549510" y="1115369"/>
            <a:chExt cx="1872000" cy="541299"/>
          </a:xfrm>
        </p:grpSpPr>
        <p:sp>
          <p:nvSpPr>
            <p:cNvPr id="42" name="41 Rectángulo redondeado"/>
            <p:cNvSpPr/>
            <p:nvPr/>
          </p:nvSpPr>
          <p:spPr>
            <a:xfrm>
              <a:off x="549510" y="1115369"/>
              <a:ext cx="1872000" cy="54129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34" name="Rectangle 20"/>
            <p:cNvSpPr>
              <a:spLocks noChangeArrowheads="1"/>
            </p:cNvSpPr>
            <p:nvPr/>
          </p:nvSpPr>
          <p:spPr bwMode="auto">
            <a:xfrm>
              <a:off x="556816" y="1246371"/>
              <a:ext cx="1857388" cy="2769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b="1" dirty="0" smtClean="0">
                  <a:latin typeface="Calibri" pitchFamily="34" charset="0"/>
                </a:rPr>
                <a:t>Operadores móvil</a:t>
              </a:r>
              <a:endParaRPr lang="es-MX" b="1" dirty="0">
                <a:latin typeface="Calibri" pitchFamily="34" charset="0"/>
              </a:endParaRPr>
            </a:p>
          </p:txBody>
        </p:sp>
      </p:grpSp>
      <p:sp>
        <p:nvSpPr>
          <p:cNvPr id="11273" name="Rectangle 20"/>
          <p:cNvSpPr>
            <a:spLocks noChangeArrowheads="1"/>
          </p:cNvSpPr>
          <p:nvPr/>
        </p:nvSpPr>
        <p:spPr bwMode="auto">
          <a:xfrm>
            <a:off x="4355976" y="973138"/>
            <a:ext cx="15001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Crédito</a:t>
            </a:r>
            <a:endParaRPr lang="es-MX" sz="2000" b="1" dirty="0">
              <a:latin typeface="Calibri" pitchFamily="34" charset="0"/>
            </a:endParaRPr>
          </a:p>
        </p:txBody>
      </p:sp>
      <p:grpSp>
        <p:nvGrpSpPr>
          <p:cNvPr id="6" name="51 Grupo"/>
          <p:cNvGrpSpPr>
            <a:grpSpLocks/>
          </p:cNvGrpSpPr>
          <p:nvPr/>
        </p:nvGrpSpPr>
        <p:grpSpPr bwMode="auto">
          <a:xfrm>
            <a:off x="357188" y="1809750"/>
            <a:ext cx="1871662" cy="541338"/>
            <a:chOff x="0" y="3357562"/>
            <a:chExt cx="1872000" cy="540000"/>
          </a:xfrm>
        </p:grpSpPr>
        <p:sp>
          <p:nvSpPr>
            <p:cNvPr id="53" name="52 Rectángulo redondeado"/>
            <p:cNvSpPr/>
            <p:nvPr/>
          </p:nvSpPr>
          <p:spPr>
            <a:xfrm>
              <a:off x="0" y="3357562"/>
              <a:ext cx="1872000" cy="54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32" name="Rectangle 20"/>
            <p:cNvSpPr>
              <a:spLocks noChangeArrowheads="1"/>
            </p:cNvSpPr>
            <p:nvPr/>
          </p:nvSpPr>
          <p:spPr bwMode="auto">
            <a:xfrm>
              <a:off x="7306" y="3489063"/>
              <a:ext cx="18573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b="1" dirty="0" smtClean="0">
                  <a:latin typeface="Calibri" pitchFamily="34" charset="0"/>
                </a:rPr>
                <a:t>Bancos</a:t>
              </a:r>
              <a:endParaRPr lang="es-MX" b="1" dirty="0">
                <a:latin typeface="Calibri" pitchFamily="34" charset="0"/>
              </a:endParaRPr>
            </a:p>
          </p:txBody>
        </p:sp>
      </p:grpSp>
      <p:grpSp>
        <p:nvGrpSpPr>
          <p:cNvPr id="7" name="55 Grupo"/>
          <p:cNvGrpSpPr>
            <a:grpSpLocks/>
          </p:cNvGrpSpPr>
          <p:nvPr/>
        </p:nvGrpSpPr>
        <p:grpSpPr bwMode="auto">
          <a:xfrm>
            <a:off x="357188" y="2370944"/>
            <a:ext cx="1871662" cy="569103"/>
            <a:chOff x="290498" y="4011232"/>
            <a:chExt cx="1872000" cy="569367"/>
          </a:xfrm>
        </p:grpSpPr>
        <p:sp>
          <p:nvSpPr>
            <p:cNvPr id="61" name="60 Rectángulo redondeado"/>
            <p:cNvSpPr/>
            <p:nvPr/>
          </p:nvSpPr>
          <p:spPr>
            <a:xfrm>
              <a:off x="290498" y="4040599"/>
              <a:ext cx="1872000" cy="54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30" name="Rectangle 20"/>
            <p:cNvSpPr>
              <a:spLocks noChangeArrowheads="1"/>
            </p:cNvSpPr>
            <p:nvPr/>
          </p:nvSpPr>
          <p:spPr bwMode="auto">
            <a:xfrm>
              <a:off x="297804" y="4011232"/>
              <a:ext cx="1857388" cy="554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b="1" dirty="0" smtClean="0">
                  <a:latin typeface="Calibri" pitchFamily="34" charset="0"/>
                </a:rPr>
                <a:t>Corresponsales no bancarios</a:t>
              </a:r>
              <a:endParaRPr lang="es-MX" b="1" dirty="0">
                <a:latin typeface="Calibri" pitchFamily="34" charset="0"/>
              </a:endParaRPr>
            </a:p>
          </p:txBody>
        </p:sp>
      </p:grpSp>
      <p:sp>
        <p:nvSpPr>
          <p:cNvPr id="72" name="71 Rectángulo redondeado"/>
          <p:cNvSpPr/>
          <p:nvPr/>
        </p:nvSpPr>
        <p:spPr>
          <a:xfrm>
            <a:off x="4572000" y="1643063"/>
            <a:ext cx="2428875" cy="1428750"/>
          </a:xfrm>
          <a:prstGeom prst="roundRect">
            <a:avLst/>
          </a:prstGeom>
          <a:solidFill>
            <a:srgbClr val="FA12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929188" y="1765846"/>
            <a:ext cx="17145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Cuentas asociadas a celulares</a:t>
            </a:r>
            <a:endParaRPr lang="es-MX" sz="2000" b="1" dirty="0">
              <a:latin typeface="Calibri" pitchFamily="34" charset="0"/>
            </a:endParaRPr>
          </a:p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(</a:t>
            </a:r>
            <a:r>
              <a:rPr lang="es-MX" sz="2000" b="1" i="1" dirty="0" smtClean="0">
                <a:latin typeface="Calibri" pitchFamily="34" charset="0"/>
              </a:rPr>
              <a:t>e-</a:t>
            </a:r>
            <a:r>
              <a:rPr lang="es-MX" sz="2000" b="1" i="1" dirty="0" err="1" smtClean="0">
                <a:latin typeface="Calibri" pitchFamily="34" charset="0"/>
              </a:rPr>
              <a:t>wallet</a:t>
            </a:r>
            <a:r>
              <a:rPr lang="es-MX" sz="2000" b="1" dirty="0" smtClean="0">
                <a:latin typeface="Calibri" pitchFamily="34" charset="0"/>
              </a:rPr>
              <a:t>)</a:t>
            </a:r>
            <a:endParaRPr lang="es-MX" sz="2000" b="1" dirty="0">
              <a:latin typeface="Calibri" pitchFamily="34" charset="0"/>
            </a:endParaRPr>
          </a:p>
        </p:txBody>
      </p:sp>
      <p:grpSp>
        <p:nvGrpSpPr>
          <p:cNvPr id="8" name="138 Grupo"/>
          <p:cNvGrpSpPr>
            <a:grpSpLocks/>
          </p:cNvGrpSpPr>
          <p:nvPr/>
        </p:nvGrpSpPr>
        <p:grpSpPr bwMode="auto">
          <a:xfrm>
            <a:off x="7358063" y="1679575"/>
            <a:ext cx="1500187" cy="396875"/>
            <a:chOff x="7205682" y="1331103"/>
            <a:chExt cx="1500198" cy="396000"/>
          </a:xfrm>
        </p:grpSpPr>
        <p:sp>
          <p:nvSpPr>
            <p:cNvPr id="75" name="74 Rectángulo redondeado"/>
            <p:cNvSpPr/>
            <p:nvPr/>
          </p:nvSpPr>
          <p:spPr>
            <a:xfrm>
              <a:off x="7359670" y="1331103"/>
              <a:ext cx="1192222" cy="396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1328" name="Rectangle 20"/>
            <p:cNvSpPr>
              <a:spLocks noChangeArrowheads="1"/>
            </p:cNvSpPr>
            <p:nvPr/>
          </p:nvSpPr>
          <p:spPr bwMode="auto">
            <a:xfrm>
              <a:off x="7205682" y="1375215"/>
              <a:ext cx="1500198" cy="276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MX" b="1" dirty="0" smtClean="0">
                  <a:latin typeface="Calibri" pitchFamily="34" charset="0"/>
                </a:rPr>
                <a:t>Tiempo aire</a:t>
              </a:r>
              <a:endParaRPr lang="es-MX" b="1" dirty="0">
                <a:latin typeface="Calibri" pitchFamily="34" charset="0"/>
              </a:endParaRPr>
            </a:p>
          </p:txBody>
        </p:sp>
      </p:grpSp>
      <p:sp>
        <p:nvSpPr>
          <p:cNvPr id="77" name="76 Rectángulo redondeado"/>
          <p:cNvSpPr/>
          <p:nvPr/>
        </p:nvSpPr>
        <p:spPr>
          <a:xfrm>
            <a:off x="7512050" y="2684463"/>
            <a:ext cx="1192213" cy="3952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1280" name="Rectangle 20"/>
          <p:cNvSpPr>
            <a:spLocks noChangeArrowheads="1"/>
          </p:cNvSpPr>
          <p:nvPr/>
        </p:nvSpPr>
        <p:spPr bwMode="auto">
          <a:xfrm>
            <a:off x="7358063" y="2728913"/>
            <a:ext cx="15001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Ahorro</a:t>
            </a:r>
            <a:endParaRPr lang="es-MX" sz="2000" b="1" dirty="0">
              <a:latin typeface="Calibri" pitchFamily="34" charset="0"/>
            </a:endParaRPr>
          </a:p>
        </p:txBody>
      </p:sp>
      <p:grpSp>
        <p:nvGrpSpPr>
          <p:cNvPr id="9" name="128 Grupo"/>
          <p:cNvGrpSpPr>
            <a:grpSpLocks/>
          </p:cNvGrpSpPr>
          <p:nvPr/>
        </p:nvGrpSpPr>
        <p:grpSpPr bwMode="auto">
          <a:xfrm>
            <a:off x="2116138" y="3573463"/>
            <a:ext cx="3143250" cy="2428875"/>
            <a:chOff x="2357422" y="3571876"/>
            <a:chExt cx="3143272" cy="2428868"/>
          </a:xfrm>
        </p:grpSpPr>
        <p:cxnSp>
          <p:nvCxnSpPr>
            <p:cNvPr id="117" name="116 Forma"/>
            <p:cNvCxnSpPr>
              <a:stCxn id="80" idx="2"/>
              <a:endCxn id="94" idx="3"/>
            </p:cNvCxnSpPr>
            <p:nvPr/>
          </p:nvCxnSpPr>
          <p:spPr>
            <a:xfrm rot="5400000">
              <a:off x="3608388" y="4587870"/>
              <a:ext cx="1763708" cy="52229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Forma"/>
            <p:cNvCxnSpPr>
              <a:stCxn id="11326" idx="2"/>
              <a:endCxn id="11324" idx="3"/>
            </p:cNvCxnSpPr>
            <p:nvPr/>
          </p:nvCxnSpPr>
          <p:spPr>
            <a:xfrm rot="5400000">
              <a:off x="4177805" y="3968076"/>
              <a:ext cx="617102" cy="52848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Forma"/>
            <p:cNvCxnSpPr>
              <a:stCxn id="11326" idx="2"/>
              <a:endCxn id="11322" idx="3"/>
            </p:cNvCxnSpPr>
            <p:nvPr/>
          </p:nvCxnSpPr>
          <p:spPr>
            <a:xfrm rot="5400000">
              <a:off x="3889321" y="4256560"/>
              <a:ext cx="1194072" cy="52848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108 Grupo"/>
            <p:cNvGrpSpPr>
              <a:grpSpLocks/>
            </p:cNvGrpSpPr>
            <p:nvPr/>
          </p:nvGrpSpPr>
          <p:grpSpPr bwMode="auto">
            <a:xfrm>
              <a:off x="4000496" y="3571876"/>
              <a:ext cx="1500198" cy="396000"/>
              <a:chOff x="3357554" y="4176008"/>
              <a:chExt cx="1500198" cy="396000"/>
            </a:xfrm>
          </p:grpSpPr>
          <p:sp>
            <p:nvSpPr>
              <p:cNvPr id="80" name="79 Rectángulo redondeado"/>
              <p:cNvSpPr/>
              <p:nvPr/>
            </p:nvSpPr>
            <p:spPr>
              <a:xfrm>
                <a:off x="3511542" y="4176008"/>
                <a:ext cx="1192220" cy="39528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26" name="Rectangle 20"/>
              <p:cNvSpPr>
                <a:spLocks noChangeArrowheads="1"/>
              </p:cNvSpPr>
              <p:nvPr/>
            </p:nvSpPr>
            <p:spPr bwMode="auto">
              <a:xfrm>
                <a:off x="3357554" y="4220120"/>
                <a:ext cx="150019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sz="2000" b="1" dirty="0" smtClean="0">
                    <a:latin typeface="Calibri" pitchFamily="34" charset="0"/>
                  </a:rPr>
                  <a:t>Pagos</a:t>
                </a:r>
                <a:endParaRPr lang="es-MX" sz="20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1" name="83 Grupo"/>
            <p:cNvGrpSpPr>
              <a:grpSpLocks/>
            </p:cNvGrpSpPr>
            <p:nvPr/>
          </p:nvGrpSpPr>
          <p:grpSpPr bwMode="auto">
            <a:xfrm>
              <a:off x="2357422" y="4286249"/>
              <a:ext cx="1871675" cy="539748"/>
              <a:chOff x="0" y="3357555"/>
              <a:chExt cx="1871675" cy="539748"/>
            </a:xfrm>
          </p:grpSpPr>
          <p:sp>
            <p:nvSpPr>
              <p:cNvPr id="85" name="84 Rectángulo redondeado"/>
              <p:cNvSpPr/>
              <p:nvPr/>
            </p:nvSpPr>
            <p:spPr>
              <a:xfrm>
                <a:off x="0" y="3357555"/>
                <a:ext cx="1871675" cy="5397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24" name="Rectangle 20"/>
              <p:cNvSpPr>
                <a:spLocks noChangeArrowheads="1"/>
              </p:cNvSpPr>
              <p:nvPr/>
            </p:nvSpPr>
            <p:spPr bwMode="auto">
              <a:xfrm>
                <a:off x="7306" y="3489063"/>
                <a:ext cx="1857388" cy="246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sz="1600" b="1" dirty="0" smtClean="0">
                    <a:latin typeface="Calibri" pitchFamily="34" charset="0"/>
                  </a:rPr>
                  <a:t>Red de comerciantes</a:t>
                </a:r>
                <a:endParaRPr lang="es-MX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89 Grupo"/>
            <p:cNvGrpSpPr>
              <a:grpSpLocks/>
            </p:cNvGrpSpPr>
            <p:nvPr/>
          </p:nvGrpSpPr>
          <p:grpSpPr bwMode="auto">
            <a:xfrm>
              <a:off x="2357422" y="4871615"/>
              <a:ext cx="1871675" cy="548105"/>
              <a:chOff x="549510" y="1109019"/>
              <a:chExt cx="1871675" cy="548105"/>
            </a:xfrm>
          </p:grpSpPr>
          <p:sp>
            <p:nvSpPr>
              <p:cNvPr id="91" name="90 Rectángulo redondeado"/>
              <p:cNvSpPr/>
              <p:nvPr/>
            </p:nvSpPr>
            <p:spPr>
              <a:xfrm>
                <a:off x="549510" y="1115788"/>
                <a:ext cx="1871675" cy="5413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22" name="Rectangle 20"/>
              <p:cNvSpPr>
                <a:spLocks noChangeArrowheads="1"/>
              </p:cNvSpPr>
              <p:nvPr/>
            </p:nvSpPr>
            <p:spPr bwMode="auto">
              <a:xfrm>
                <a:off x="556816" y="1109019"/>
                <a:ext cx="1857388" cy="492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sz="1600" b="1" dirty="0" smtClean="0">
                    <a:latin typeface="Calibri" pitchFamily="34" charset="0"/>
                  </a:rPr>
                  <a:t>Servicios Púbicos y pagos a gobierno</a:t>
                </a:r>
                <a:endParaRPr lang="es-MX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92 Grupo"/>
            <p:cNvGrpSpPr>
              <a:grpSpLocks/>
            </p:cNvGrpSpPr>
            <p:nvPr/>
          </p:nvGrpSpPr>
          <p:grpSpPr bwMode="auto">
            <a:xfrm>
              <a:off x="2357422" y="5460996"/>
              <a:ext cx="1871675" cy="539748"/>
              <a:chOff x="0" y="3357814"/>
              <a:chExt cx="1871675" cy="539748"/>
            </a:xfrm>
          </p:grpSpPr>
          <p:sp>
            <p:nvSpPr>
              <p:cNvPr id="94" name="93 Rectángulo redondeado"/>
              <p:cNvSpPr/>
              <p:nvPr/>
            </p:nvSpPr>
            <p:spPr>
              <a:xfrm>
                <a:off x="0" y="3357814"/>
                <a:ext cx="1871675" cy="5397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20" name="Rectangle 20"/>
              <p:cNvSpPr>
                <a:spLocks noChangeArrowheads="1"/>
              </p:cNvSpPr>
              <p:nvPr/>
            </p:nvSpPr>
            <p:spPr bwMode="auto">
              <a:xfrm>
                <a:off x="7306" y="3489063"/>
                <a:ext cx="1857388" cy="246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sz="1600" b="1" dirty="0" smtClean="0">
                    <a:latin typeface="Calibri" pitchFamily="34" charset="0"/>
                  </a:rPr>
                  <a:t>Pagos de créditos</a:t>
                </a:r>
                <a:endParaRPr lang="es-MX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4" name="127 Grupo"/>
          <p:cNvGrpSpPr>
            <a:grpSpLocks/>
          </p:cNvGrpSpPr>
          <p:nvPr/>
        </p:nvGrpSpPr>
        <p:grpSpPr bwMode="auto">
          <a:xfrm>
            <a:off x="5286375" y="3571875"/>
            <a:ext cx="3040063" cy="2857504"/>
            <a:chOff x="5286380" y="3571876"/>
            <a:chExt cx="3039798" cy="2857524"/>
          </a:xfrm>
        </p:grpSpPr>
        <p:grpSp>
          <p:nvGrpSpPr>
            <p:cNvPr id="15" name="107 Grupo"/>
            <p:cNvGrpSpPr>
              <a:grpSpLocks/>
            </p:cNvGrpSpPr>
            <p:nvPr/>
          </p:nvGrpSpPr>
          <p:grpSpPr bwMode="auto">
            <a:xfrm>
              <a:off x="5286380" y="3571876"/>
              <a:ext cx="1500198" cy="396000"/>
              <a:chOff x="5643570" y="3571876"/>
              <a:chExt cx="1500198" cy="396000"/>
            </a:xfrm>
          </p:grpSpPr>
          <p:sp>
            <p:nvSpPr>
              <p:cNvPr id="82" name="81 Rectángulo redondeado"/>
              <p:cNvSpPr/>
              <p:nvPr/>
            </p:nvSpPr>
            <p:spPr>
              <a:xfrm>
                <a:off x="5797545" y="3571876"/>
                <a:ext cx="1192108" cy="39529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11" name="Rectangle 20"/>
              <p:cNvSpPr>
                <a:spLocks noChangeArrowheads="1"/>
              </p:cNvSpPr>
              <p:nvPr/>
            </p:nvSpPr>
            <p:spPr bwMode="auto">
              <a:xfrm>
                <a:off x="5643570" y="3615988"/>
                <a:ext cx="150019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sz="2000" b="1" dirty="0" smtClean="0">
                    <a:latin typeface="Calibri" pitchFamily="34" charset="0"/>
                  </a:rPr>
                  <a:t>Efectivo</a:t>
                </a:r>
                <a:endParaRPr lang="es-MX" sz="20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95 Grupo"/>
            <p:cNvGrpSpPr>
              <a:grpSpLocks/>
            </p:cNvGrpSpPr>
            <p:nvPr/>
          </p:nvGrpSpPr>
          <p:grpSpPr bwMode="auto">
            <a:xfrm>
              <a:off x="6454678" y="5875398"/>
              <a:ext cx="1871500" cy="554002"/>
              <a:chOff x="402917" y="5105170"/>
              <a:chExt cx="1871500" cy="554002"/>
            </a:xfrm>
          </p:grpSpPr>
          <p:sp>
            <p:nvSpPr>
              <p:cNvPr id="97" name="96 Rectángulo redondeado"/>
              <p:cNvSpPr/>
              <p:nvPr/>
            </p:nvSpPr>
            <p:spPr>
              <a:xfrm>
                <a:off x="402917" y="5111477"/>
                <a:ext cx="1871500" cy="54134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09" name="Rectangle 20"/>
              <p:cNvSpPr>
                <a:spLocks noChangeArrowheads="1"/>
              </p:cNvSpPr>
              <p:nvPr/>
            </p:nvSpPr>
            <p:spPr bwMode="auto">
              <a:xfrm>
                <a:off x="409723" y="5105170"/>
                <a:ext cx="1857388" cy="5540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b="1" dirty="0" smtClean="0">
                    <a:latin typeface="Calibri" pitchFamily="34" charset="0"/>
                  </a:rPr>
                  <a:t>Otros</a:t>
                </a:r>
              </a:p>
              <a:p>
                <a:pPr algn="ctr" eaLnBrk="0" hangingPunct="0"/>
                <a:r>
                  <a:rPr lang="es-MX" b="1" dirty="0" smtClean="0">
                    <a:latin typeface="Calibri" pitchFamily="34" charset="0"/>
                  </a:rPr>
                  <a:t>corresponsales</a:t>
                </a:r>
                <a:endParaRPr lang="es-MX" b="1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98 Grupo"/>
            <p:cNvGrpSpPr>
              <a:grpSpLocks/>
            </p:cNvGrpSpPr>
            <p:nvPr/>
          </p:nvGrpSpPr>
          <p:grpSpPr bwMode="auto">
            <a:xfrm>
              <a:off x="6454678" y="4132267"/>
              <a:ext cx="1871500" cy="554002"/>
              <a:chOff x="550010" y="1109019"/>
              <a:chExt cx="1871500" cy="554002"/>
            </a:xfrm>
          </p:grpSpPr>
          <p:sp>
            <p:nvSpPr>
              <p:cNvPr id="100" name="99 Rectángulo redondeado"/>
              <p:cNvSpPr/>
              <p:nvPr/>
            </p:nvSpPr>
            <p:spPr>
              <a:xfrm>
                <a:off x="550010" y="1115370"/>
                <a:ext cx="1871500" cy="54134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07" name="Rectangle 20"/>
              <p:cNvSpPr>
                <a:spLocks noChangeArrowheads="1"/>
              </p:cNvSpPr>
              <p:nvPr/>
            </p:nvSpPr>
            <p:spPr bwMode="auto">
              <a:xfrm>
                <a:off x="556816" y="1109019"/>
                <a:ext cx="1857388" cy="5540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b="1" dirty="0" smtClean="0">
                    <a:latin typeface="Calibri" pitchFamily="34" charset="0"/>
                  </a:rPr>
                  <a:t>Red de operadores móviles  </a:t>
                </a:r>
                <a:endParaRPr lang="es-MX" b="1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101 Grupo"/>
            <p:cNvGrpSpPr>
              <a:grpSpLocks/>
            </p:cNvGrpSpPr>
            <p:nvPr/>
          </p:nvGrpSpPr>
          <p:grpSpPr bwMode="auto">
            <a:xfrm>
              <a:off x="6444112" y="4509127"/>
              <a:ext cx="1872045" cy="759799"/>
              <a:chOff x="-10066" y="3138482"/>
              <a:chExt cx="1872045" cy="759799"/>
            </a:xfrm>
          </p:grpSpPr>
          <p:sp>
            <p:nvSpPr>
              <p:cNvPr id="103" name="102 Rectángulo redondeado"/>
              <p:cNvSpPr/>
              <p:nvPr/>
            </p:nvSpPr>
            <p:spPr>
              <a:xfrm>
                <a:off x="-10065" y="3356939"/>
                <a:ext cx="1871500" cy="5413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dirty="0" smtClean="0"/>
                  <a:t>(</a:t>
                </a:r>
                <a:endParaRPr lang="es-MX" dirty="0"/>
              </a:p>
            </p:txBody>
          </p:sp>
          <p:sp>
            <p:nvSpPr>
              <p:cNvPr id="11305" name="Rectangle 20"/>
              <p:cNvSpPr>
                <a:spLocks noChangeArrowheads="1"/>
              </p:cNvSpPr>
              <p:nvPr/>
            </p:nvSpPr>
            <p:spPr bwMode="auto">
              <a:xfrm>
                <a:off x="-10066" y="3138482"/>
                <a:ext cx="1872045" cy="5540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endParaRPr lang="es-MX" b="1" dirty="0" smtClean="0">
                  <a:latin typeface="Calibri" pitchFamily="34" charset="0"/>
                </a:endParaRPr>
              </a:p>
              <a:p>
                <a:pPr algn="ctr" eaLnBrk="0" hangingPunct="0"/>
                <a:r>
                  <a:rPr lang="es-MX" b="1" dirty="0" smtClean="0">
                    <a:latin typeface="Calibri" pitchFamily="34" charset="0"/>
                  </a:rPr>
                  <a:t>Red Comercial</a:t>
                </a:r>
                <a:endParaRPr lang="es-MX" b="1" dirty="0">
                  <a:latin typeface="Calibri" pitchFamily="34" charset="0"/>
                </a:endParaRPr>
              </a:p>
            </p:txBody>
          </p:sp>
        </p:grpSp>
        <p:grpSp>
          <p:nvGrpSpPr>
            <p:cNvPr id="19" name="104 Grupo"/>
            <p:cNvGrpSpPr>
              <a:grpSpLocks/>
            </p:cNvGrpSpPr>
            <p:nvPr/>
          </p:nvGrpSpPr>
          <p:grpSpPr bwMode="auto">
            <a:xfrm>
              <a:off x="6454678" y="5303851"/>
              <a:ext cx="1871500" cy="539754"/>
              <a:chOff x="290998" y="4040413"/>
              <a:chExt cx="1871500" cy="539754"/>
            </a:xfrm>
          </p:grpSpPr>
          <p:sp>
            <p:nvSpPr>
              <p:cNvPr id="106" name="105 Rectángulo redondeado"/>
              <p:cNvSpPr/>
              <p:nvPr/>
            </p:nvSpPr>
            <p:spPr>
              <a:xfrm>
                <a:off x="290998" y="4040413"/>
                <a:ext cx="1871500" cy="53975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sp>
            <p:nvSpPr>
              <p:cNvPr id="11303" name="Rectangle 20"/>
              <p:cNvSpPr>
                <a:spLocks noChangeArrowheads="1"/>
              </p:cNvSpPr>
              <p:nvPr/>
            </p:nvSpPr>
            <p:spPr bwMode="auto">
              <a:xfrm>
                <a:off x="297804" y="4172100"/>
                <a:ext cx="1857388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s-MX" b="1" dirty="0" smtClean="0">
                    <a:latin typeface="Calibri" pitchFamily="34" charset="0"/>
                  </a:rPr>
                  <a:t>Bancos</a:t>
                </a:r>
                <a:endParaRPr lang="es-MX" b="1" dirty="0">
                  <a:latin typeface="Calibri" pitchFamily="34" charset="0"/>
                </a:endParaRPr>
              </a:p>
            </p:txBody>
          </p:sp>
        </p:grpSp>
        <p:cxnSp>
          <p:nvCxnSpPr>
            <p:cNvPr id="119" name="118 Forma"/>
            <p:cNvCxnSpPr>
              <a:stCxn id="11309" idx="1"/>
              <a:endCxn id="82" idx="2"/>
            </p:cNvCxnSpPr>
            <p:nvPr/>
          </p:nvCxnSpPr>
          <p:spPr>
            <a:xfrm rot="10800000">
              <a:off x="6036410" y="3967168"/>
              <a:ext cx="425076" cy="218523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Forma"/>
            <p:cNvCxnSpPr>
              <a:stCxn id="106" idx="1"/>
              <a:endCxn id="82" idx="2"/>
            </p:cNvCxnSpPr>
            <p:nvPr/>
          </p:nvCxnSpPr>
          <p:spPr>
            <a:xfrm rot="10800000">
              <a:off x="6037203" y="3967167"/>
              <a:ext cx="417476" cy="160656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Forma"/>
            <p:cNvCxnSpPr>
              <a:stCxn id="103" idx="1"/>
              <a:endCxn id="82" idx="2"/>
            </p:cNvCxnSpPr>
            <p:nvPr/>
          </p:nvCxnSpPr>
          <p:spPr>
            <a:xfrm rot="10800000">
              <a:off x="6036409" y="3967168"/>
              <a:ext cx="407704" cy="103108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Forma"/>
            <p:cNvCxnSpPr>
              <a:stCxn id="100" idx="1"/>
              <a:endCxn id="82" idx="2"/>
            </p:cNvCxnSpPr>
            <p:nvPr/>
          </p:nvCxnSpPr>
          <p:spPr>
            <a:xfrm rot="10800000">
              <a:off x="6037203" y="3967167"/>
              <a:ext cx="417476" cy="44132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131 Conector angular"/>
          <p:cNvCxnSpPr/>
          <p:nvPr/>
        </p:nvCxnSpPr>
        <p:spPr>
          <a:xfrm>
            <a:off x="2228850" y="1490663"/>
            <a:ext cx="652463" cy="8667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angular"/>
          <p:cNvCxnSpPr/>
          <p:nvPr/>
        </p:nvCxnSpPr>
        <p:spPr>
          <a:xfrm>
            <a:off x="2228850" y="2079625"/>
            <a:ext cx="652463" cy="2778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angular"/>
          <p:cNvCxnSpPr/>
          <p:nvPr/>
        </p:nvCxnSpPr>
        <p:spPr>
          <a:xfrm flipV="1">
            <a:off x="2228850" y="2357438"/>
            <a:ext cx="652463" cy="3127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angular"/>
          <p:cNvCxnSpPr/>
          <p:nvPr/>
        </p:nvCxnSpPr>
        <p:spPr>
          <a:xfrm flipV="1">
            <a:off x="2222500" y="2357438"/>
            <a:ext cx="658813" cy="90011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angular"/>
          <p:cNvCxnSpPr>
            <a:stCxn id="72" idx="2"/>
            <a:endCxn id="80" idx="0"/>
          </p:cNvCxnSpPr>
          <p:nvPr/>
        </p:nvCxnSpPr>
        <p:spPr>
          <a:xfrm rot="5400000">
            <a:off x="4897438" y="2684463"/>
            <a:ext cx="501650" cy="127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angular"/>
          <p:cNvCxnSpPr>
            <a:stCxn id="72" idx="2"/>
            <a:endCxn id="82" idx="0"/>
          </p:cNvCxnSpPr>
          <p:nvPr/>
        </p:nvCxnSpPr>
        <p:spPr>
          <a:xfrm rot="16200000" flipH="1">
            <a:off x="5661820" y="3196431"/>
            <a:ext cx="500062" cy="250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angular"/>
          <p:cNvCxnSpPr>
            <a:stCxn id="72" idx="3"/>
            <a:endCxn id="77" idx="1"/>
          </p:cNvCxnSpPr>
          <p:nvPr/>
        </p:nvCxnSpPr>
        <p:spPr>
          <a:xfrm>
            <a:off x="7000875" y="2357438"/>
            <a:ext cx="511175" cy="5254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angular"/>
          <p:cNvCxnSpPr>
            <a:stCxn id="72" idx="3"/>
          </p:cNvCxnSpPr>
          <p:nvPr/>
        </p:nvCxnSpPr>
        <p:spPr>
          <a:xfrm flipV="1">
            <a:off x="7000875" y="1878013"/>
            <a:ext cx="511175" cy="4794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angular"/>
          <p:cNvCxnSpPr>
            <a:stCxn id="73" idx="2"/>
          </p:cNvCxnSpPr>
          <p:nvPr/>
        </p:nvCxnSpPr>
        <p:spPr>
          <a:xfrm rot="5400000">
            <a:off x="4894734" y="1480344"/>
            <a:ext cx="31908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angular"/>
          <p:cNvCxnSpPr>
            <a:stCxn id="35" idx="3"/>
            <a:endCxn id="72" idx="1"/>
          </p:cNvCxnSpPr>
          <p:nvPr/>
        </p:nvCxnSpPr>
        <p:spPr>
          <a:xfrm>
            <a:off x="4071938" y="2357438"/>
            <a:ext cx="500062" cy="158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Rectángulo redondeado"/>
          <p:cNvSpPr/>
          <p:nvPr/>
        </p:nvSpPr>
        <p:spPr>
          <a:xfrm>
            <a:off x="5842272" y="928688"/>
            <a:ext cx="1190625" cy="3952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5736108" y="973138"/>
            <a:ext cx="15001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2000" b="1" dirty="0" smtClean="0">
                <a:latin typeface="Calibri" pitchFamily="34" charset="0"/>
              </a:rPr>
              <a:t>G2P, P2P</a:t>
            </a:r>
            <a:endParaRPr lang="es-MX" sz="2000" b="1" dirty="0">
              <a:latin typeface="Calibri" pitchFamily="34" charset="0"/>
            </a:endParaRPr>
          </a:p>
        </p:txBody>
      </p:sp>
      <p:cxnSp>
        <p:nvCxnSpPr>
          <p:cNvPr id="79" name="78 Conector angular"/>
          <p:cNvCxnSpPr>
            <a:stCxn id="76" idx="2"/>
          </p:cNvCxnSpPr>
          <p:nvPr/>
        </p:nvCxnSpPr>
        <p:spPr>
          <a:xfrm rot="5400000">
            <a:off x="6274866" y="1480344"/>
            <a:ext cx="31908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Rectángulo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Flores-Roux &amp; </a:t>
            </a:r>
            <a:r>
              <a:rPr lang="en-US" sz="1200" dirty="0" err="1" smtClean="0"/>
              <a:t>Mariscal</a:t>
            </a:r>
            <a:r>
              <a:rPr lang="en-US" sz="1200" dirty="0" smtClean="0"/>
              <a:t> (2009). The Enigma of Mobile Money Systems. Communications and Strategies.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592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620713"/>
            <a:ext cx="1752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2162643"/>
            <a:ext cx="770411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es-MX" sz="4000" dirty="0" smtClean="0">
                <a:latin typeface="+mj-lt"/>
              </a:rPr>
              <a:t>¿Cuáles son las condiciones necesarias para el desarrollo del ecosistema?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875" y="-315913"/>
            <a:ext cx="27093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0" dirty="0" smtClean="0">
                <a:solidFill>
                  <a:srgbClr val="FFCB00"/>
                </a:solidFill>
                <a:latin typeface="Garamond" pitchFamily="18" charset="0"/>
              </a:rPr>
              <a:t>2</a:t>
            </a:r>
            <a:endParaRPr lang="en-US" sz="42000" dirty="0">
              <a:solidFill>
                <a:srgbClr val="FFCB00"/>
              </a:solidFill>
              <a:latin typeface="Garamond" pitchFamily="18" charset="0"/>
            </a:endParaRPr>
          </a:p>
        </p:txBody>
      </p:sp>
      <p:pic>
        <p:nvPicPr>
          <p:cNvPr id="7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6643688" y="1781175"/>
            <a:ext cx="2214562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auto">
          <a:xfrm>
            <a:off x="214313" y="1185863"/>
            <a:ext cx="2214562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52" name="AutoShape 53"/>
          <p:cNvSpPr>
            <a:spLocks noChangeArrowheads="1"/>
          </p:cNvSpPr>
          <p:nvPr/>
        </p:nvSpPr>
        <p:spPr bwMode="auto">
          <a:xfrm>
            <a:off x="214313" y="2373313"/>
            <a:ext cx="2214562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53" name="AutoShape 53"/>
          <p:cNvSpPr>
            <a:spLocks noChangeArrowheads="1"/>
          </p:cNvSpPr>
          <p:nvPr/>
        </p:nvSpPr>
        <p:spPr bwMode="auto">
          <a:xfrm>
            <a:off x="214313" y="3971925"/>
            <a:ext cx="2214562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54" name="AutoShape 53"/>
          <p:cNvSpPr>
            <a:spLocks noChangeArrowheads="1"/>
          </p:cNvSpPr>
          <p:nvPr/>
        </p:nvSpPr>
        <p:spPr bwMode="auto">
          <a:xfrm>
            <a:off x="214313" y="5301208"/>
            <a:ext cx="2214562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249238" y="258763"/>
            <a:ext cx="88725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pt-BR" sz="20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65A02-B1D7-45C3-A857-814104115AFB}" type="slidenum">
              <a:rPr lang="es-MX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249238" y="188913"/>
            <a:ext cx="818038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MX" sz="2200" b="1" dirty="0" smtClean="0">
                <a:cs typeface="Arial" charset="0"/>
              </a:rPr>
              <a:t>La literatura identifica habilitadores cruciales del sistema de banca móvil.</a:t>
            </a:r>
            <a:endParaRPr lang="es-MX" sz="2200" b="1" dirty="0">
              <a:cs typeface="Arial" charset="0"/>
            </a:endParaRP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285750" y="1357313"/>
            <a:ext cx="192881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MX" b="1" dirty="0" smtClean="0">
                <a:latin typeface="Calibri" pitchFamily="34" charset="0"/>
              </a:rPr>
              <a:t>Infraestructura móvil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2500313" y="1341438"/>
            <a:ext cx="3357562" cy="541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Cobertura geográfica de celular</a:t>
            </a:r>
            <a:endParaRPr lang="es-MX" altLang="zh-CN" sz="1600" dirty="0">
              <a:latin typeface="Calibri" pitchFamily="34" charset="0"/>
            </a:endParaRP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Penetración</a:t>
            </a:r>
            <a:endParaRPr lang="es-MX" altLang="zh-CN" sz="1600" dirty="0">
              <a:latin typeface="Calibri" pitchFamily="34" charset="0"/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323528" y="2514962"/>
            <a:ext cx="192881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MX" b="1" dirty="0" smtClean="0">
                <a:latin typeface="Calibri" pitchFamily="34" charset="0"/>
              </a:rPr>
              <a:t>Baja penetración de servicios financieros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338931" y="4262438"/>
            <a:ext cx="192881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b="1" dirty="0" smtClean="0">
                <a:latin typeface="Calibri" pitchFamily="34" charset="0"/>
              </a:rPr>
              <a:t>Regulación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285750" y="5416301"/>
            <a:ext cx="19288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MX" sz="1600" b="1" dirty="0" smtClean="0">
                <a:latin typeface="Calibri" pitchFamily="34" charset="0"/>
              </a:rPr>
              <a:t>Asociaciones comerciales para garantizar </a:t>
            </a:r>
            <a:r>
              <a:rPr lang="es-MX" sz="1600" b="1" dirty="0" err="1" smtClean="0">
                <a:latin typeface="Calibri" pitchFamily="34" charset="0"/>
              </a:rPr>
              <a:t>inlet</a:t>
            </a:r>
            <a:r>
              <a:rPr lang="es-MX" sz="1600" b="1" dirty="0" smtClean="0">
                <a:latin typeface="Calibri" pitchFamily="34" charset="0"/>
              </a:rPr>
              <a:t>/</a:t>
            </a:r>
            <a:r>
              <a:rPr lang="es-MX" sz="1600" b="1" dirty="0" err="1" smtClean="0">
                <a:latin typeface="Calibri" pitchFamily="34" charset="0"/>
              </a:rPr>
              <a:t>outlet</a:t>
            </a:r>
            <a:endParaRPr lang="es-MX" sz="1600" b="1" dirty="0">
              <a:latin typeface="Calibri" pitchFamily="34" charset="0"/>
            </a:endParaRP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2500313" y="2300099"/>
            <a:ext cx="3214687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Alta penetración de servicios financieros disminuye sustancialmente el valor agregado de la banca móvil</a:t>
            </a:r>
            <a:endParaRPr lang="es-MX" altLang="zh-CN" sz="1600" dirty="0">
              <a:latin typeface="Calibri" pitchFamily="34" charset="0"/>
            </a:endParaRPr>
          </a:p>
        </p:txBody>
      </p:sp>
      <p:sp>
        <p:nvSpPr>
          <p:cNvPr id="15376" name="Rectangle 20"/>
          <p:cNvSpPr>
            <a:spLocks noChangeArrowheads="1"/>
          </p:cNvSpPr>
          <p:nvPr/>
        </p:nvSpPr>
        <p:spPr bwMode="auto">
          <a:xfrm>
            <a:off x="2555775" y="3789040"/>
            <a:ext cx="3302099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Determinar  qué se puede hacer y quién lo puede hacer</a:t>
            </a:r>
            <a:endParaRPr lang="es-MX" altLang="zh-CN" sz="1600" dirty="0">
              <a:latin typeface="Calibri" pitchFamily="34" charset="0"/>
            </a:endParaRP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Regulación flexible permite innovación e inversión</a:t>
            </a:r>
            <a:endParaRPr lang="es-MX" altLang="zh-CN" sz="1600" dirty="0">
              <a:latin typeface="Calibri" pitchFamily="34" charset="0"/>
            </a:endParaRPr>
          </a:p>
        </p:txBody>
      </p:sp>
      <p:sp>
        <p:nvSpPr>
          <p:cNvPr id="15377" name="Rectangle 20"/>
          <p:cNvSpPr>
            <a:spLocks noChangeArrowheads="1"/>
          </p:cNvSpPr>
          <p:nvPr/>
        </p:nvSpPr>
        <p:spPr bwMode="auto">
          <a:xfrm>
            <a:off x="2500313" y="5530120"/>
            <a:ext cx="321468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Base para la escalabilidad</a:t>
            </a:r>
            <a:endParaRPr lang="es-MX" altLang="zh-CN" sz="1600" dirty="0">
              <a:latin typeface="Calibri" pitchFamily="34" charset="0"/>
            </a:endParaRP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6732240" y="2071688"/>
            <a:ext cx="198313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MX" b="1" dirty="0" smtClean="0">
                <a:latin typeface="Calibri" pitchFamily="34" charset="0"/>
              </a:rPr>
              <a:t>Escalabilidad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6858000" y="2709863"/>
            <a:ext cx="2071688" cy="182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Éxito depende en volumen de transacciones</a:t>
            </a:r>
            <a:endParaRPr lang="es-MX" altLang="zh-CN" sz="1600" dirty="0">
              <a:latin typeface="Calibri" pitchFamily="34" charset="0"/>
            </a:endParaRP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Problema del “huevo y la gallina”</a:t>
            </a:r>
            <a:endParaRPr lang="es-MX" altLang="zh-CN" sz="1600" dirty="0">
              <a:latin typeface="Calibri" pitchFamily="34" charset="0"/>
            </a:endParaRP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altLang="zh-CN" sz="1600" dirty="0" smtClean="0">
                <a:latin typeface="Calibri" pitchFamily="34" charset="0"/>
              </a:rPr>
              <a:t>Ciclos virtuosos vs. Ciclos viciosos</a:t>
            </a:r>
            <a:endParaRPr lang="es-MX" altLang="zh-CN" sz="1600" dirty="0">
              <a:latin typeface="Calibri" pitchFamily="34" charset="0"/>
            </a:endParaRPr>
          </a:p>
        </p:txBody>
      </p:sp>
      <p:sp>
        <p:nvSpPr>
          <p:cNvPr id="61" name="60 Triángulo isósceles"/>
          <p:cNvSpPr/>
          <p:nvPr/>
        </p:nvSpPr>
        <p:spPr>
          <a:xfrm rot="5400000">
            <a:off x="3434557" y="3667918"/>
            <a:ext cx="5346700" cy="500063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0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Flores-Roux &amp; </a:t>
            </a:r>
            <a:r>
              <a:rPr lang="en-US" sz="1200" dirty="0" err="1" smtClean="0"/>
              <a:t>Mariscal</a:t>
            </a:r>
            <a:r>
              <a:rPr lang="en-US" sz="1200" dirty="0" smtClean="0"/>
              <a:t> (2009). The Enigma of Mobile Money Systems. Communications and Strategies.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136904" cy="37856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8452"/>
                <a:gridCol w="40684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Pilar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/>
                        <a:t>Sub-pilar</a:t>
                      </a:r>
                      <a:endParaRPr lang="es-MX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Proporcionalidad regulatoria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Sectores financiero,</a:t>
                      </a:r>
                      <a:r>
                        <a:rPr lang="es-MX" sz="1800" baseline="0" dirty="0" smtClean="0"/>
                        <a:t> telecomunicaciones e instituciones de micro-finanzas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Protección al consumidor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Regulación,</a:t>
                      </a:r>
                      <a:r>
                        <a:rPr lang="es-MX" sz="1800" baseline="0" dirty="0" smtClean="0"/>
                        <a:t> refuerzo y administración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Competitividad </a:t>
                      </a:r>
                      <a:r>
                        <a:rPr lang="es-MX" sz="1800" dirty="0" smtClean="0"/>
                        <a:t>e innovación del </a:t>
                      </a:r>
                      <a:r>
                        <a:rPr lang="es-MX" sz="1800" dirty="0"/>
                        <a:t>mercado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Catalizadores del mercado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Liderazgo del gobierno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Empoderamiento del usuario final y acceso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Educación financiera y capacitación tecnológica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Distribución y red de agentes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NA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Adopción y disponibilidad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/>
                        <a:t>Diversidad de pagos </a:t>
                      </a:r>
                      <a:r>
                        <a:rPr lang="es-MX" sz="1800" dirty="0" smtClean="0"/>
                        <a:t>móviles y otros servicios financieros</a:t>
                      </a:r>
                      <a:r>
                        <a:rPr lang="es-MX" sz="1800" baseline="0" dirty="0" smtClean="0"/>
                        <a:t> móviles (seguros, micro-créditos, etc.)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9238" y="188913"/>
            <a:ext cx="81803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MX" sz="2400" b="1" dirty="0" smtClean="0">
                <a:cs typeface="Arial" charset="0"/>
              </a:rPr>
              <a:t>Los actores relevantes en el desarrollo del “ecosistema” se pueden identificar a partir de siete pilares básicos</a:t>
            </a:r>
            <a:r>
              <a:rPr lang="es-MX" sz="2200" b="1" dirty="0" smtClean="0">
                <a:cs typeface="Arial" charset="0"/>
              </a:rPr>
              <a:t>:</a:t>
            </a:r>
            <a:endParaRPr lang="es-MX" sz="2200" b="1" dirty="0"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4056" y="6351711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Foro</a:t>
            </a:r>
            <a:r>
              <a:rPr lang="en-US" sz="1200" dirty="0" smtClean="0"/>
              <a:t> </a:t>
            </a:r>
            <a:r>
              <a:rPr lang="en-US" sz="1200" dirty="0" err="1" smtClean="0"/>
              <a:t>Económico</a:t>
            </a:r>
            <a:r>
              <a:rPr lang="en-US" sz="1200" dirty="0" smtClean="0"/>
              <a:t> Mundial. (2011). The Mobile Financial Services Development Report 2011. Nueva York: The World Economic Forum USA.</a:t>
            </a:r>
            <a:endParaRPr lang="es-MX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592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620713"/>
            <a:ext cx="1752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2470419"/>
            <a:ext cx="77041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es-MX" sz="4000" dirty="0" smtClean="0">
                <a:latin typeface="+mj-lt"/>
              </a:rPr>
              <a:t>Función básica del gobierno: facilitar la regulación 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875" y="-315913"/>
            <a:ext cx="27093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2000" dirty="0" smtClean="0">
                <a:solidFill>
                  <a:srgbClr val="FFCB00"/>
                </a:solidFill>
                <a:latin typeface="Garamond" pitchFamily="18" charset="0"/>
              </a:rPr>
              <a:t>3</a:t>
            </a:r>
            <a:endParaRPr lang="en-US" sz="42000" dirty="0">
              <a:solidFill>
                <a:srgbClr val="FFCB00"/>
              </a:solidFill>
              <a:latin typeface="Garamond" pitchFamily="18" charset="0"/>
            </a:endParaRPr>
          </a:p>
        </p:txBody>
      </p:sp>
      <p:pic>
        <p:nvPicPr>
          <p:cNvPr id="7" name="0 Imagen" descr="TelecomCID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3131840" cy="620688"/>
          </a:xfrm>
          <a:prstGeom prst="rect">
            <a:avLst/>
          </a:prstGeom>
        </p:spPr>
      </p:pic>
      <p:pic>
        <p:nvPicPr>
          <p:cNvPr id="9" name="Picture 13" descr="dir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246" y="5350439"/>
            <a:ext cx="991210" cy="11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798895-D47A-4813-BA6B-DC3EAA06256F}"/>
</file>

<file path=customXml/itemProps2.xml><?xml version="1.0" encoding="utf-8"?>
<ds:datastoreItem xmlns:ds="http://schemas.openxmlformats.org/officeDocument/2006/customXml" ds:itemID="{77520A4E-8746-44B4-893F-ADE80076A6A3}"/>
</file>

<file path=customXml/itemProps3.xml><?xml version="1.0" encoding="utf-8"?>
<ds:datastoreItem xmlns:ds="http://schemas.openxmlformats.org/officeDocument/2006/customXml" ds:itemID="{CDE4DA69-2FAA-4436-8FFD-3A65CDC6AAFD}"/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1761</Words>
  <Application>Microsoft Office PowerPoint</Application>
  <PresentationFormat>On-screen Show (4:3)</PresentationFormat>
  <Paragraphs>275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Conclusiones</vt:lpstr>
      <vt:lpstr>Conclusiones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Roxana</dc:creator>
  <cp:lastModifiedBy>Ana Varela</cp:lastModifiedBy>
  <cp:revision>179</cp:revision>
  <dcterms:created xsi:type="dcterms:W3CDTF">2012-11-24T20:28:01Z</dcterms:created>
  <dcterms:modified xsi:type="dcterms:W3CDTF">2013-08-14T15:15:38Z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