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9" r:id="rId3"/>
    <p:sldId id="285" r:id="rId4"/>
    <p:sldId id="286" r:id="rId5"/>
    <p:sldId id="287" r:id="rId6"/>
    <p:sldId id="288" r:id="rId7"/>
    <p:sldId id="290" r:id="rId8"/>
    <p:sldId id="289" r:id="rId9"/>
    <p:sldId id="291" r:id="rId10"/>
    <p:sldId id="292" r:id="rId11"/>
    <p:sldId id="293" r:id="rId12"/>
    <p:sldId id="294" r:id="rId13"/>
    <p:sldId id="295" r:id="rId14"/>
    <p:sldId id="296" r:id="rId15"/>
    <p:sldId id="268" r:id="rId16"/>
  </p:sldIdLst>
  <p:sldSz cx="10688638" cy="7562850"/>
  <p:notesSz cx="6858000" cy="9144000"/>
  <p:defaultTextStyle>
    <a:defPPr>
      <a:defRPr lang="en-US"/>
    </a:defPPr>
    <a:lvl1pPr marL="0" algn="l" defTabSz="5213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67" algn="l" defTabSz="5213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34" algn="l" defTabSz="5213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101" algn="l" defTabSz="5213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67" algn="l" defTabSz="5213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835" algn="l" defTabSz="5213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201" algn="l" defTabSz="5213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569" algn="l" defTabSz="5213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935" algn="l" defTabSz="5213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8050132f726fbc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200"/>
    <a:srgbClr val="3B9C28"/>
    <a:srgbClr val="104C0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8" autoAdjust="0"/>
    <p:restoredTop sz="80863" autoAdjust="0"/>
  </p:normalViewPr>
  <p:slideViewPr>
    <p:cSldViewPr snapToGrid="0" snapToObjects="1">
      <p:cViewPr varScale="1">
        <p:scale>
          <a:sx n="85" d="100"/>
          <a:sy n="85" d="100"/>
        </p:scale>
        <p:origin x="2154" y="10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1CA55-7651-2E45-A3A6-B59BC5A3544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F3B17-93DD-6D48-81C5-BFF6E6FC6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CD6BD-B10B-4CC8-9517-D1C0354E05AD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6D26E-59FB-4010-89D8-013EA38D7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6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What </a:t>
            </a:r>
            <a:r>
              <a:rPr lang="en-US" baseline="0" dirty="0" smtClean="0"/>
              <a:t>is an APT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6D26E-59FB-4010-89D8-013EA38D7E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82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6D26E-59FB-4010-89D8-013EA38D7E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47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6D26E-59FB-4010-89D8-013EA38D7E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90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6D26E-59FB-4010-89D8-013EA38D7E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9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6D26E-59FB-4010-89D8-013EA38D7E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6D26E-59FB-4010-89D8-013EA38D7E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5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6D26E-59FB-4010-89D8-013EA38D7E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3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6D26E-59FB-4010-89D8-013EA38D7E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29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6D26E-59FB-4010-89D8-013EA38D7E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7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6D26E-59FB-4010-89D8-013EA38D7E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1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6D26E-59FB-4010-89D8-013EA38D7E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3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6D26E-59FB-4010-89D8-013EA38D7E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73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6D26E-59FB-4010-89D8-013EA38D7E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2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18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34161" y="7167860"/>
            <a:ext cx="2936842" cy="243792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r>
              <a:rPr lang="en-US" sz="900" dirty="0" err="1" smtClean="0">
                <a:latin typeface="Arial"/>
                <a:cs typeface="Arial"/>
              </a:rPr>
              <a:t>Copyright@bitdefender</a:t>
            </a:r>
            <a:r>
              <a:rPr lang="en-US" sz="900" dirty="0" smtClean="0">
                <a:latin typeface="Arial"/>
                <a:cs typeface="Arial"/>
              </a:rPr>
              <a:t> 2011  /  </a:t>
            </a:r>
            <a:r>
              <a:rPr lang="en-US" sz="900" dirty="0" err="1" smtClean="0">
                <a:latin typeface="Arial"/>
                <a:cs typeface="Arial"/>
              </a:rPr>
              <a:t>www.bitdefender.com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67271" y="7189500"/>
            <a:ext cx="838962" cy="382291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pPr marL="0" marR="0" indent="0" algn="l" defTabSz="521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5EC87-5EBA-B04E-9A38-3C3980BC187A}" type="datetimeFigureOut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9/2/2013</a:t>
            </a:fld>
            <a:r>
              <a:rPr lang="en-US" sz="900" dirty="0" smtClean="0">
                <a:latin typeface=""/>
              </a:rPr>
              <a:t> • </a:t>
            </a:r>
            <a:fld id="{3FC62FD9-AC12-674D-B745-96C0FA5F1AA4}" type="slidenum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 smtClean="0">
              <a:latin typeface=""/>
            </a:endParaRPr>
          </a:p>
          <a:p>
            <a:endParaRPr lang="en-US" sz="900" dirty="0">
              <a:latin typeface="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2330" y="645654"/>
            <a:ext cx="7261222" cy="557399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buNone/>
              <a:defRPr sz="18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521367" indent="0">
              <a:buNone/>
              <a:defRPr sz="1800">
                <a:latin typeface="Arial"/>
                <a:cs typeface="Arial"/>
              </a:defRPr>
            </a:lvl2pPr>
            <a:lvl3pPr marL="1042734" indent="0">
              <a:buNone/>
              <a:defRPr sz="1800">
                <a:latin typeface="Arial"/>
                <a:cs typeface="Arial"/>
              </a:defRPr>
            </a:lvl3pPr>
            <a:lvl4pPr marL="1564101" indent="0">
              <a:buNone/>
              <a:defRPr sz="1800">
                <a:latin typeface="Arial"/>
                <a:cs typeface="Arial"/>
              </a:defRPr>
            </a:lvl4pPr>
            <a:lvl5pPr marL="2085467" indent="0">
              <a:buNone/>
              <a:defRPr sz="1800">
                <a:latin typeface="Arial"/>
                <a:cs typeface="Arial"/>
              </a:defRPr>
            </a:lvl5pPr>
          </a:lstStyle>
          <a:p>
            <a:r>
              <a:rPr lang="en-US" sz="1800" dirty="0" err="1" smtClean="0">
                <a:latin typeface=""/>
              </a:rPr>
              <a:t>Titlu</a:t>
            </a:r>
            <a:r>
              <a:rPr lang="en-US" sz="1800" dirty="0" smtClean="0">
                <a:latin typeface=""/>
              </a:rPr>
              <a:t> capitol </a:t>
            </a:r>
            <a:r>
              <a:rPr lang="en-US" sz="1800" dirty="0" err="1" smtClean="0">
                <a:latin typeface=""/>
              </a:rPr>
              <a:t>purtat</a:t>
            </a:r>
            <a:r>
              <a:rPr lang="en-US" sz="1800" dirty="0" smtClean="0">
                <a:latin typeface=""/>
              </a:rPr>
              <a:t> lung </a:t>
            </a:r>
            <a:r>
              <a:rPr lang="en-US" sz="1800" dirty="0" err="1" smtClean="0">
                <a:latin typeface=""/>
              </a:rPr>
              <a:t>ce</a:t>
            </a:r>
            <a:r>
              <a:rPr lang="en-US" sz="1800" dirty="0" smtClean="0">
                <a:latin typeface=""/>
              </a:rPr>
              <a:t> se </a:t>
            </a:r>
            <a:r>
              <a:rPr lang="en-US" sz="1800" dirty="0" err="1" smtClean="0">
                <a:latin typeface=""/>
              </a:rPr>
              <a:t>poate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intinde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mai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multe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randuri</a:t>
            </a:r>
            <a:endParaRPr lang="en-US" sz="18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8927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30" y="645656"/>
            <a:ext cx="7261222" cy="557398"/>
          </a:xfrm>
          <a:prstGeom prst="rect">
            <a:avLst/>
          </a:prstGeom>
        </p:spPr>
        <p:txBody>
          <a:bodyPr vert="horz" lIns="104274" tIns="52137" rIns="104274" bIns="52137"/>
          <a:lstStyle>
            <a:lvl1pPr algn="l">
              <a:defRPr sz="1800" b="1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4161" y="7167860"/>
            <a:ext cx="2936842" cy="243792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r>
              <a:rPr lang="en-US" sz="900" dirty="0" err="1" smtClean="0">
                <a:latin typeface="Arial"/>
                <a:cs typeface="Arial"/>
              </a:rPr>
              <a:t>Copyright@bitdefender</a:t>
            </a:r>
            <a:r>
              <a:rPr lang="en-US" sz="900" dirty="0" smtClean="0">
                <a:latin typeface="Arial"/>
                <a:cs typeface="Arial"/>
              </a:rPr>
              <a:t> 2011  /  </a:t>
            </a:r>
            <a:r>
              <a:rPr lang="en-US" sz="900" dirty="0" err="1" smtClean="0">
                <a:latin typeface="Arial"/>
                <a:cs typeface="Arial"/>
              </a:rPr>
              <a:t>www.bitdefender.com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67271" y="7189500"/>
            <a:ext cx="838962" cy="382291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pPr marL="0" marR="0" indent="0" algn="l" defTabSz="521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5EC87-5EBA-B04E-9A38-3C3980BC187A}" type="datetimeFigureOut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9/2/2013</a:t>
            </a:fld>
            <a:r>
              <a:rPr lang="en-US" sz="900" dirty="0" smtClean="0">
                <a:latin typeface=""/>
              </a:rPr>
              <a:t> • </a:t>
            </a:r>
            <a:fld id="{3FC62FD9-AC12-674D-B745-96C0FA5F1AA4}" type="slidenum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 smtClean="0">
              <a:latin typeface=""/>
            </a:endParaRPr>
          </a:p>
          <a:p>
            <a:endParaRPr lang="en-US" sz="9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975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34161" y="7167860"/>
            <a:ext cx="2936842" cy="243792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r>
              <a:rPr lang="en-US" sz="900" dirty="0" err="1" smtClean="0">
                <a:latin typeface="Arial"/>
                <a:cs typeface="Arial"/>
              </a:rPr>
              <a:t>Copyright@bitdefender</a:t>
            </a:r>
            <a:r>
              <a:rPr lang="en-US" sz="900" dirty="0" smtClean="0">
                <a:latin typeface="Arial"/>
                <a:cs typeface="Arial"/>
              </a:rPr>
              <a:t> 2011  /  </a:t>
            </a:r>
            <a:r>
              <a:rPr lang="en-US" sz="900" dirty="0" err="1" smtClean="0">
                <a:latin typeface="Arial"/>
                <a:cs typeface="Arial"/>
              </a:rPr>
              <a:t>www.bitdefender.com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67271" y="7189500"/>
            <a:ext cx="838962" cy="382291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pPr marL="0" marR="0" indent="0" algn="l" defTabSz="521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5EC87-5EBA-B04E-9A38-3C3980BC187A}" type="datetimeFigureOut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9/2/2013</a:t>
            </a:fld>
            <a:r>
              <a:rPr lang="en-US" sz="900" dirty="0" smtClean="0">
                <a:latin typeface=""/>
              </a:rPr>
              <a:t> • </a:t>
            </a:r>
            <a:fld id="{3FC62FD9-AC12-674D-B745-96C0FA5F1AA4}" type="slidenum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 smtClean="0">
              <a:latin typeface=""/>
            </a:endParaRPr>
          </a:p>
          <a:p>
            <a:endParaRPr lang="en-US" sz="900" dirty="0">
              <a:latin typeface="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61" y="3243284"/>
            <a:ext cx="9597201" cy="3661917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marR="0" indent="0" algn="l" defTabSz="52136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800" smtClean="0">
                <a:latin typeface="Arial"/>
              </a:defRPr>
            </a:lvl1pPr>
            <a:lvl2pPr marL="521367" indent="0">
              <a:buNone/>
              <a:defRPr sz="1800">
                <a:latin typeface="Arial"/>
                <a:cs typeface="Arial"/>
              </a:defRPr>
            </a:lvl2pPr>
            <a:lvl3pPr marL="1042734" indent="0">
              <a:buNone/>
              <a:defRPr sz="1800">
                <a:latin typeface="Arial"/>
                <a:cs typeface="Arial"/>
              </a:defRPr>
            </a:lvl3pPr>
            <a:lvl4pPr marL="1564101" indent="0">
              <a:buNone/>
              <a:defRPr sz="1800">
                <a:latin typeface="Arial"/>
                <a:cs typeface="Arial"/>
              </a:defRPr>
            </a:lvl4pPr>
            <a:lvl5pPr marL="2085467" indent="0">
              <a:buNone/>
              <a:defRPr sz="1800">
                <a:latin typeface="Arial"/>
                <a:cs typeface="Arial"/>
              </a:defRPr>
            </a:lvl5pPr>
          </a:lstStyle>
          <a:p>
            <a:r>
              <a:rPr lang="en-US" sz="1800" dirty="0" err="1" smtClean="0">
                <a:latin typeface=""/>
              </a:rPr>
              <a:t>Lorem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ipsum</a:t>
            </a:r>
            <a:r>
              <a:rPr lang="en-US" sz="1800" dirty="0" smtClean="0">
                <a:latin typeface=""/>
              </a:rPr>
              <a:t> dolor sit </a:t>
            </a:r>
            <a:r>
              <a:rPr lang="en-US" sz="1800" dirty="0" err="1" smtClean="0">
                <a:latin typeface=""/>
              </a:rPr>
              <a:t>amet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consectetur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adipiscing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elit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Nullam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sodales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sem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quis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vehicula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vehicula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metus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lorem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sodales</a:t>
            </a:r>
            <a:r>
              <a:rPr lang="en-US" sz="1800" dirty="0" smtClean="0">
                <a:latin typeface=""/>
              </a:rPr>
              <a:t> magna, </a:t>
            </a:r>
            <a:r>
              <a:rPr lang="en-US" sz="1800" dirty="0" err="1" smtClean="0">
                <a:latin typeface=""/>
              </a:rPr>
              <a:t>ut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auctor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metus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velit</a:t>
            </a:r>
            <a:r>
              <a:rPr lang="en-US" sz="1800" dirty="0" smtClean="0">
                <a:latin typeface=""/>
              </a:rPr>
              <a:t> at lacus. </a:t>
            </a:r>
            <a:r>
              <a:rPr lang="en-US" sz="1800" dirty="0" err="1" smtClean="0">
                <a:latin typeface=""/>
              </a:rPr>
              <a:t>Etiam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porttitor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leo</a:t>
            </a:r>
            <a:r>
              <a:rPr lang="en-US" sz="1800" dirty="0" smtClean="0">
                <a:latin typeface=""/>
              </a:rPr>
              <a:t> id </a:t>
            </a:r>
            <a:r>
              <a:rPr lang="en-US" sz="1800" dirty="0" err="1" smtClean="0">
                <a:latin typeface=""/>
              </a:rPr>
              <a:t>dapibus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ornare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tortor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nulla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cursus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nulla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imperdiet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pharetra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erat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erat</a:t>
            </a:r>
            <a:r>
              <a:rPr lang="en-US" sz="1800" dirty="0" smtClean="0">
                <a:latin typeface=""/>
              </a:rPr>
              <a:t> tempus </a:t>
            </a:r>
            <a:r>
              <a:rPr lang="en-US" sz="1800" dirty="0" err="1" smtClean="0">
                <a:latin typeface=""/>
              </a:rPr>
              <a:t>velit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Duis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suscipit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gravida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placerat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Nulla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consequat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luctus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sollicitudin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Cras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pellentesque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mollis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leo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quis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viverra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purus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pulvinar</a:t>
            </a:r>
            <a:r>
              <a:rPr lang="en-US" sz="1800" dirty="0" smtClean="0">
                <a:latin typeface=""/>
              </a:rPr>
              <a:t> at. </a:t>
            </a:r>
            <a:r>
              <a:rPr lang="en-US" sz="1800" dirty="0" err="1" smtClean="0">
                <a:latin typeface=""/>
              </a:rPr>
              <a:t>Fusce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lectus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nulla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congue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ut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fermentum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vel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pellentesque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eu</a:t>
            </a:r>
            <a:r>
              <a:rPr lang="en-US" sz="1800" dirty="0" smtClean="0">
                <a:latin typeface=""/>
              </a:rPr>
              <a:t> magna. </a:t>
            </a:r>
            <a:r>
              <a:rPr lang="en-US" sz="1800" dirty="0" err="1" smtClean="0">
                <a:latin typeface=""/>
              </a:rPr>
              <a:t>Curabitur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vestibulum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sem</a:t>
            </a:r>
            <a:r>
              <a:rPr lang="en-US" sz="1800" dirty="0" smtClean="0">
                <a:latin typeface=""/>
              </a:rPr>
              <a:t> et </a:t>
            </a:r>
            <a:r>
              <a:rPr lang="en-US" sz="1800" dirty="0" err="1" smtClean="0">
                <a:latin typeface=""/>
              </a:rPr>
              <a:t>massa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commodo</a:t>
            </a:r>
            <a:r>
              <a:rPr lang="en-US" sz="1800" dirty="0" smtClean="0">
                <a:latin typeface=""/>
              </a:rPr>
              <a:t> in </a:t>
            </a:r>
            <a:r>
              <a:rPr lang="en-US" sz="1800" dirty="0" err="1" smtClean="0">
                <a:latin typeface=""/>
              </a:rPr>
              <a:t>ullamcorper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metus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viverra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Aliquam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aliquet</a:t>
            </a:r>
            <a:r>
              <a:rPr lang="en-US" sz="1800" dirty="0" smtClean="0">
                <a:latin typeface=""/>
              </a:rPr>
              <a:t> magna </a:t>
            </a:r>
            <a:r>
              <a:rPr lang="en-US" sz="1800" dirty="0" err="1" smtClean="0">
                <a:latin typeface=""/>
              </a:rPr>
              <a:t>eget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ipsum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suscipit</a:t>
            </a:r>
            <a:r>
              <a:rPr lang="en-US" sz="1800" dirty="0" smtClean="0">
                <a:latin typeface=""/>
              </a:rPr>
              <a:t> vitae </a:t>
            </a:r>
            <a:r>
              <a:rPr lang="en-US" sz="1800" dirty="0" err="1" smtClean="0">
                <a:latin typeface=""/>
              </a:rPr>
              <a:t>consequat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turpis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facilisis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Aliquam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imperdiet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libero</a:t>
            </a:r>
            <a:r>
              <a:rPr lang="en-US" sz="1800" dirty="0" smtClean="0">
                <a:latin typeface=""/>
              </a:rPr>
              <a:t> vitae </a:t>
            </a:r>
            <a:r>
              <a:rPr lang="en-US" sz="1800" dirty="0" err="1" smtClean="0">
                <a:latin typeface=""/>
              </a:rPr>
              <a:t>sapien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posuere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egestas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Nulla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ullamcorper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nunc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ut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sapien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egestas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bibendum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Aliquam</a:t>
            </a:r>
            <a:r>
              <a:rPr lang="en-US" sz="1800" dirty="0" smtClean="0">
                <a:latin typeface=""/>
              </a:rPr>
              <a:t> et dolor a </a:t>
            </a:r>
            <a:r>
              <a:rPr lang="en-US" sz="1800" dirty="0" err="1" smtClean="0">
                <a:latin typeface=""/>
              </a:rPr>
              <a:t>purus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adipiscing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adipiscing</a:t>
            </a:r>
            <a:r>
              <a:rPr lang="en-US" sz="1800" dirty="0" smtClean="0">
                <a:latin typeface=""/>
              </a:rPr>
              <a:t> id </a:t>
            </a:r>
            <a:r>
              <a:rPr lang="en-US" sz="1800" dirty="0" err="1" smtClean="0">
                <a:latin typeface=""/>
              </a:rPr>
              <a:t>eu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sapien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Aenean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tempor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placerat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blandit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Nullam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mollis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turpis</a:t>
            </a:r>
            <a:r>
              <a:rPr lang="en-US" sz="1800" dirty="0" smtClean="0">
                <a:latin typeface=""/>
              </a:rPr>
              <a:t> vitae </a:t>
            </a:r>
            <a:r>
              <a:rPr lang="en-US" sz="1800" dirty="0" err="1" smtClean="0">
                <a:latin typeface=""/>
              </a:rPr>
              <a:t>odio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consequat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euismod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Donec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facilisis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scelerisque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leo</a:t>
            </a:r>
            <a:r>
              <a:rPr lang="en-US" sz="1800" dirty="0" smtClean="0">
                <a:latin typeface=""/>
              </a:rPr>
              <a:t>, a </a:t>
            </a:r>
            <a:r>
              <a:rPr lang="en-US" sz="1800" dirty="0" err="1" smtClean="0">
                <a:latin typeface=""/>
              </a:rPr>
              <a:t>tincidunt</a:t>
            </a:r>
            <a:r>
              <a:rPr lang="en-US" sz="1800" dirty="0" smtClean="0">
                <a:latin typeface=""/>
              </a:rPr>
              <a:t> nisi </a:t>
            </a:r>
            <a:r>
              <a:rPr lang="en-US" sz="1800" dirty="0" err="1" smtClean="0">
                <a:latin typeface=""/>
              </a:rPr>
              <a:t>porta</a:t>
            </a:r>
            <a:r>
              <a:rPr lang="en-US" sz="1800" dirty="0" smtClean="0">
                <a:latin typeface=""/>
              </a:rPr>
              <a:t> at. Integer </a:t>
            </a:r>
            <a:r>
              <a:rPr lang="en-US" sz="1800" dirty="0" err="1" smtClean="0">
                <a:latin typeface=""/>
              </a:rPr>
              <a:t>malesuada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eleifend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convallis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Nunc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vel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sem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volutpat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elit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bibendum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pellentesque</a:t>
            </a:r>
            <a:r>
              <a:rPr lang="en-US" sz="1800" dirty="0" smtClean="0">
                <a:latin typeface=""/>
              </a:rPr>
              <a:t> et id nisi. </a:t>
            </a:r>
            <a:r>
              <a:rPr lang="en-US" sz="1800" dirty="0" err="1" smtClean="0">
                <a:latin typeface=""/>
              </a:rPr>
              <a:t>Sed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nec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mauris</a:t>
            </a:r>
            <a:r>
              <a:rPr lang="en-US" sz="1800" dirty="0" smtClean="0">
                <a:latin typeface=""/>
              </a:rPr>
              <a:t> mi. </a:t>
            </a:r>
            <a:r>
              <a:rPr lang="en-US" sz="1800" dirty="0" err="1" smtClean="0">
                <a:latin typeface=""/>
              </a:rPr>
              <a:t>Etiam</a:t>
            </a:r>
            <a:r>
              <a:rPr lang="en-US" sz="1800" dirty="0" smtClean="0">
                <a:latin typeface=""/>
              </a:rPr>
              <a:t> at magna </a:t>
            </a:r>
            <a:r>
              <a:rPr lang="en-US" sz="1800" dirty="0" err="1" smtClean="0">
                <a:latin typeface=""/>
              </a:rPr>
              <a:t>eros</a:t>
            </a:r>
            <a:r>
              <a:rPr lang="en-US" sz="1800" dirty="0" smtClean="0">
                <a:latin typeface=""/>
              </a:rPr>
              <a:t>.</a:t>
            </a:r>
            <a:endParaRPr lang="en-US" sz="1800" dirty="0">
              <a:latin typeface="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2330" y="645656"/>
            <a:ext cx="7261222" cy="306366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521367" indent="0">
              <a:buNone/>
              <a:defRPr sz="1800">
                <a:latin typeface="Arial"/>
                <a:cs typeface="Arial"/>
              </a:defRPr>
            </a:lvl2pPr>
            <a:lvl3pPr marL="1042734" indent="0">
              <a:buNone/>
              <a:defRPr sz="1800">
                <a:latin typeface="Arial"/>
                <a:cs typeface="Arial"/>
              </a:defRPr>
            </a:lvl3pPr>
            <a:lvl4pPr marL="1564101" indent="0">
              <a:buNone/>
              <a:defRPr sz="1800">
                <a:latin typeface="Arial"/>
                <a:cs typeface="Arial"/>
              </a:defRPr>
            </a:lvl4pPr>
            <a:lvl5pPr marL="2085467" indent="0">
              <a:buNone/>
              <a:defRPr sz="1800">
                <a:latin typeface="Arial"/>
                <a:cs typeface="Arial"/>
              </a:defRPr>
            </a:lvl5pPr>
          </a:lstStyle>
          <a:p>
            <a:r>
              <a:rPr lang="en-US" sz="1800" dirty="0" err="1" smtClean="0">
                <a:latin typeface=""/>
              </a:rPr>
              <a:t>Titlu</a:t>
            </a:r>
            <a:r>
              <a:rPr lang="en-US" sz="1800" dirty="0" smtClean="0">
                <a:latin typeface=""/>
              </a:rPr>
              <a:t> capitol </a:t>
            </a:r>
            <a:r>
              <a:rPr lang="en-US" sz="1800" dirty="0" err="1" smtClean="0">
                <a:latin typeface=""/>
              </a:rPr>
              <a:t>purtat</a:t>
            </a:r>
            <a:r>
              <a:rPr lang="en-US" sz="1800" dirty="0" smtClean="0">
                <a:latin typeface=""/>
              </a:rPr>
              <a:t> lung </a:t>
            </a:r>
            <a:r>
              <a:rPr lang="en-US" sz="1800" dirty="0" err="1" smtClean="0">
                <a:latin typeface=""/>
              </a:rPr>
              <a:t>ce</a:t>
            </a:r>
            <a:r>
              <a:rPr lang="en-US" sz="1800" dirty="0" smtClean="0">
                <a:latin typeface=""/>
              </a:rPr>
              <a:t> se </a:t>
            </a:r>
            <a:r>
              <a:rPr lang="en-US" sz="1800" dirty="0" err="1" smtClean="0">
                <a:latin typeface=""/>
              </a:rPr>
              <a:t>poate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intinde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mai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multe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randuri</a:t>
            </a:r>
            <a:endParaRPr lang="en-US" sz="1800" dirty="0">
              <a:latin typeface="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147" y="1481511"/>
            <a:ext cx="8937899" cy="1724399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lnSpc>
                <a:spcPts val="5269"/>
              </a:lnSpc>
              <a:buNone/>
              <a:defRPr sz="46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521367" indent="0">
              <a:buNone/>
              <a:defRPr sz="4600" b="1">
                <a:solidFill>
                  <a:srgbClr val="FF0000"/>
                </a:solidFill>
                <a:latin typeface="Arial"/>
                <a:cs typeface="Arial"/>
              </a:defRPr>
            </a:lvl2pPr>
            <a:lvl3pPr marL="1042734" indent="0">
              <a:buNone/>
              <a:defRPr sz="4600" b="1">
                <a:solidFill>
                  <a:srgbClr val="FF0000"/>
                </a:solidFill>
                <a:latin typeface="Arial"/>
                <a:cs typeface="Arial"/>
              </a:defRPr>
            </a:lvl3pPr>
            <a:lvl4pPr marL="1564101" indent="0">
              <a:buNone/>
              <a:defRPr sz="4600" b="1">
                <a:solidFill>
                  <a:srgbClr val="FF0000"/>
                </a:solidFill>
                <a:latin typeface="Arial"/>
                <a:cs typeface="Arial"/>
              </a:defRPr>
            </a:lvl4pPr>
            <a:lvl5pPr marL="2085467" indent="0">
              <a:buNone/>
              <a:defRPr sz="4600" b="1">
                <a:solidFill>
                  <a:srgbClr val="FF0000"/>
                </a:solidFill>
                <a:latin typeface="Arial"/>
                <a:cs typeface="Arial"/>
              </a:defRPr>
            </a:lvl5pPr>
          </a:lstStyle>
          <a:p>
            <a:pPr>
              <a:lnSpc>
                <a:spcPts val="4620"/>
              </a:lnSpc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Headline care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poate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fi</a:t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lung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chiar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foarte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lung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4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34161" y="7167860"/>
            <a:ext cx="2936842" cy="243792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r>
              <a:rPr lang="en-US" sz="900" dirty="0" err="1" smtClean="0">
                <a:latin typeface="Arial"/>
                <a:cs typeface="Arial"/>
              </a:rPr>
              <a:t>Copyright@bitdefender</a:t>
            </a:r>
            <a:r>
              <a:rPr lang="en-US" sz="900" dirty="0" smtClean="0">
                <a:latin typeface="Arial"/>
                <a:cs typeface="Arial"/>
              </a:rPr>
              <a:t> 2011  /  </a:t>
            </a:r>
            <a:r>
              <a:rPr lang="en-US" sz="900" dirty="0" err="1" smtClean="0">
                <a:latin typeface="Arial"/>
                <a:cs typeface="Arial"/>
              </a:rPr>
              <a:t>www.bitdefender.com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67271" y="7189500"/>
            <a:ext cx="838962" cy="382291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pPr marL="0" marR="0" indent="0" algn="l" defTabSz="521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5EC87-5EBA-B04E-9A38-3C3980BC187A}" type="datetimeFigureOut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9/2/2013</a:t>
            </a:fld>
            <a:r>
              <a:rPr lang="en-US" sz="900" dirty="0" smtClean="0">
                <a:latin typeface=""/>
              </a:rPr>
              <a:t> • </a:t>
            </a:r>
            <a:fld id="{3FC62FD9-AC12-674D-B745-96C0FA5F1AA4}" type="slidenum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 smtClean="0">
              <a:latin typeface=""/>
            </a:endParaRPr>
          </a:p>
          <a:p>
            <a:endParaRPr lang="en-US" sz="900" dirty="0">
              <a:latin typeface="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61" y="3243282"/>
            <a:ext cx="5275329" cy="3732630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marR="0" indent="0" algn="l" defTabSz="52136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800" smtClean="0">
                <a:latin typeface="Arial"/>
              </a:defRPr>
            </a:lvl1pPr>
            <a:lvl2pPr marL="521367" indent="0">
              <a:buNone/>
              <a:defRPr sz="1800">
                <a:latin typeface="Arial"/>
                <a:cs typeface="Arial"/>
              </a:defRPr>
            </a:lvl2pPr>
            <a:lvl3pPr marL="1042734" indent="0">
              <a:buNone/>
              <a:defRPr sz="1800">
                <a:latin typeface="Arial"/>
                <a:cs typeface="Arial"/>
              </a:defRPr>
            </a:lvl3pPr>
            <a:lvl4pPr marL="1564101" indent="0">
              <a:buNone/>
              <a:defRPr sz="1800">
                <a:latin typeface="Arial"/>
                <a:cs typeface="Arial"/>
              </a:defRPr>
            </a:lvl4pPr>
            <a:lvl5pPr marL="2085467" indent="0">
              <a:buNone/>
              <a:defRPr sz="1800">
                <a:latin typeface="Arial"/>
                <a:cs typeface="Arial"/>
              </a:defRPr>
            </a:lvl5pPr>
          </a:lstStyle>
          <a:p>
            <a:r>
              <a:rPr lang="en-US" sz="1800" dirty="0" err="1" smtClean="0">
                <a:latin typeface=""/>
              </a:rPr>
              <a:t>Lorem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ipsum</a:t>
            </a:r>
            <a:r>
              <a:rPr lang="en-US" sz="1800" dirty="0" smtClean="0">
                <a:latin typeface=""/>
              </a:rPr>
              <a:t> dolor sit </a:t>
            </a:r>
            <a:r>
              <a:rPr lang="en-US" sz="1800" dirty="0" err="1" smtClean="0">
                <a:latin typeface=""/>
              </a:rPr>
              <a:t>amet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consectetur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adipiscing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elit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Nullam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sodales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sem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quis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vehicula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vehicula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metus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lorem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sodales</a:t>
            </a:r>
            <a:r>
              <a:rPr lang="en-US" sz="1800" dirty="0" smtClean="0">
                <a:latin typeface=""/>
              </a:rPr>
              <a:t> magna, </a:t>
            </a:r>
            <a:r>
              <a:rPr lang="en-US" sz="1800" dirty="0" err="1" smtClean="0">
                <a:latin typeface=""/>
              </a:rPr>
              <a:t>ut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auctor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metus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velit</a:t>
            </a:r>
            <a:r>
              <a:rPr lang="en-US" sz="1800" dirty="0" smtClean="0">
                <a:latin typeface=""/>
              </a:rPr>
              <a:t> at lacus. </a:t>
            </a:r>
            <a:r>
              <a:rPr lang="en-US" sz="1800" dirty="0" err="1" smtClean="0">
                <a:latin typeface=""/>
              </a:rPr>
              <a:t>Etiam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porttitor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leo</a:t>
            </a:r>
            <a:r>
              <a:rPr lang="en-US" sz="1800" dirty="0" smtClean="0">
                <a:latin typeface=""/>
              </a:rPr>
              <a:t> id </a:t>
            </a:r>
            <a:r>
              <a:rPr lang="en-US" sz="1800" dirty="0" err="1" smtClean="0">
                <a:latin typeface=""/>
              </a:rPr>
              <a:t>dapibus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ornare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tortor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nulla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cursus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nulla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imperdiet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pharetra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erat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erat</a:t>
            </a:r>
            <a:r>
              <a:rPr lang="en-US" sz="1800" dirty="0" smtClean="0">
                <a:latin typeface=""/>
              </a:rPr>
              <a:t> tempus </a:t>
            </a:r>
            <a:r>
              <a:rPr lang="en-US" sz="1800" dirty="0" err="1" smtClean="0">
                <a:latin typeface=""/>
              </a:rPr>
              <a:t>velit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Duis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suscipit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gravida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placerat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Nulla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consequat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luctus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sollicitudin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Cras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pellentesque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mollis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leo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quis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viverra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purus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pulvinar</a:t>
            </a:r>
            <a:r>
              <a:rPr lang="en-US" sz="1800" dirty="0" smtClean="0">
                <a:latin typeface=""/>
              </a:rPr>
              <a:t> at. </a:t>
            </a:r>
            <a:r>
              <a:rPr lang="en-US" sz="1800" dirty="0" err="1" smtClean="0">
                <a:latin typeface=""/>
              </a:rPr>
              <a:t>Fusce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lectus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nulla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congue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ut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fermentum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vel</a:t>
            </a:r>
            <a:r>
              <a:rPr lang="en-US" sz="1800" dirty="0" smtClean="0">
                <a:latin typeface=""/>
              </a:rPr>
              <a:t>, </a:t>
            </a:r>
            <a:r>
              <a:rPr lang="en-US" sz="1800" dirty="0" err="1" smtClean="0">
                <a:latin typeface=""/>
              </a:rPr>
              <a:t>pellentesque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eu</a:t>
            </a:r>
            <a:r>
              <a:rPr lang="en-US" sz="1800" dirty="0" smtClean="0">
                <a:latin typeface=""/>
              </a:rPr>
              <a:t> magna. </a:t>
            </a:r>
            <a:r>
              <a:rPr lang="en-US" sz="1800" dirty="0" err="1" smtClean="0">
                <a:latin typeface=""/>
              </a:rPr>
              <a:t>Curabitur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vestibulum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sem</a:t>
            </a:r>
            <a:r>
              <a:rPr lang="en-US" sz="1800" dirty="0" smtClean="0">
                <a:latin typeface=""/>
              </a:rPr>
              <a:t> et </a:t>
            </a:r>
            <a:r>
              <a:rPr lang="en-US" sz="1800" dirty="0" err="1" smtClean="0">
                <a:latin typeface=""/>
              </a:rPr>
              <a:t>massa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commodo</a:t>
            </a:r>
            <a:r>
              <a:rPr lang="en-US" sz="1800" dirty="0" smtClean="0">
                <a:latin typeface=""/>
              </a:rPr>
              <a:t> in </a:t>
            </a:r>
            <a:r>
              <a:rPr lang="en-US" sz="1800" dirty="0" err="1" smtClean="0">
                <a:latin typeface=""/>
              </a:rPr>
              <a:t>ullamcorper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metus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viverra</a:t>
            </a:r>
            <a:r>
              <a:rPr lang="en-US" sz="1800" dirty="0" smtClean="0">
                <a:latin typeface=""/>
              </a:rPr>
              <a:t>. </a:t>
            </a:r>
            <a:r>
              <a:rPr lang="en-US" sz="1800" dirty="0" err="1" smtClean="0">
                <a:latin typeface=""/>
              </a:rPr>
              <a:t>Aliquam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aliquet</a:t>
            </a:r>
            <a:r>
              <a:rPr lang="en-US" sz="1800" dirty="0" smtClean="0">
                <a:latin typeface=""/>
              </a:rPr>
              <a:t> magna </a:t>
            </a:r>
            <a:r>
              <a:rPr lang="en-US" sz="1800" dirty="0" err="1" smtClean="0">
                <a:latin typeface=""/>
              </a:rPr>
              <a:t>eget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ipsum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suscipit</a:t>
            </a:r>
            <a:r>
              <a:rPr lang="en-US" sz="1800" dirty="0" smtClean="0">
                <a:latin typeface=""/>
              </a:rPr>
              <a:t> vitae </a:t>
            </a:r>
            <a:r>
              <a:rPr lang="en-US" sz="1800" dirty="0" err="1" smtClean="0">
                <a:latin typeface=""/>
              </a:rPr>
              <a:t>consequat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turpis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facilisis</a:t>
            </a:r>
            <a:endParaRPr lang="en-US" sz="1800" dirty="0">
              <a:latin typeface="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2330" y="645656"/>
            <a:ext cx="7261222" cy="306366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521367" indent="0">
              <a:buNone/>
              <a:defRPr sz="1800">
                <a:latin typeface="Arial"/>
                <a:cs typeface="Arial"/>
              </a:defRPr>
            </a:lvl2pPr>
            <a:lvl3pPr marL="1042734" indent="0">
              <a:buNone/>
              <a:defRPr sz="1800">
                <a:latin typeface="Arial"/>
                <a:cs typeface="Arial"/>
              </a:defRPr>
            </a:lvl3pPr>
            <a:lvl4pPr marL="1564101" indent="0">
              <a:buNone/>
              <a:defRPr sz="1800">
                <a:latin typeface="Arial"/>
                <a:cs typeface="Arial"/>
              </a:defRPr>
            </a:lvl4pPr>
            <a:lvl5pPr marL="2085467" indent="0">
              <a:buNone/>
              <a:defRPr sz="1800">
                <a:latin typeface="Arial"/>
                <a:cs typeface="Arial"/>
              </a:defRPr>
            </a:lvl5pPr>
          </a:lstStyle>
          <a:p>
            <a:r>
              <a:rPr lang="en-US" sz="1800" dirty="0" err="1" smtClean="0">
                <a:latin typeface=""/>
              </a:rPr>
              <a:t>Titlu</a:t>
            </a:r>
            <a:r>
              <a:rPr lang="en-US" sz="1800" dirty="0" smtClean="0">
                <a:latin typeface=""/>
              </a:rPr>
              <a:t> capitol </a:t>
            </a:r>
            <a:r>
              <a:rPr lang="en-US" sz="1800" dirty="0" err="1" smtClean="0">
                <a:latin typeface=""/>
              </a:rPr>
              <a:t>purtat</a:t>
            </a:r>
            <a:r>
              <a:rPr lang="en-US" sz="1800" dirty="0" smtClean="0">
                <a:latin typeface=""/>
              </a:rPr>
              <a:t> lung </a:t>
            </a:r>
            <a:r>
              <a:rPr lang="en-US" sz="1800" dirty="0" err="1" smtClean="0">
                <a:latin typeface=""/>
              </a:rPr>
              <a:t>ce</a:t>
            </a:r>
            <a:r>
              <a:rPr lang="en-US" sz="1800" dirty="0" smtClean="0">
                <a:latin typeface=""/>
              </a:rPr>
              <a:t> se </a:t>
            </a:r>
            <a:r>
              <a:rPr lang="en-US" sz="1800" dirty="0" err="1" smtClean="0">
                <a:latin typeface=""/>
              </a:rPr>
              <a:t>poate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intinde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mai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multe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randuri</a:t>
            </a:r>
            <a:endParaRPr lang="en-US" sz="1800" dirty="0">
              <a:latin typeface="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85968" y="3243975"/>
            <a:ext cx="4386795" cy="3497818"/>
          </a:xfrm>
          <a:prstGeom prst="rect">
            <a:avLst/>
          </a:prstGeom>
        </p:spPr>
        <p:txBody>
          <a:bodyPr vert="horz" lIns="104274" tIns="52137" rIns="104274" bIns="52137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147" y="1481511"/>
            <a:ext cx="8937899" cy="1724399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lnSpc>
                <a:spcPts val="5269"/>
              </a:lnSpc>
              <a:buNone/>
              <a:defRPr sz="46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521367" indent="0">
              <a:buNone/>
              <a:defRPr sz="4600" b="1">
                <a:solidFill>
                  <a:srgbClr val="FF0000"/>
                </a:solidFill>
                <a:latin typeface="Arial"/>
                <a:cs typeface="Arial"/>
              </a:defRPr>
            </a:lvl2pPr>
            <a:lvl3pPr marL="1042734" indent="0">
              <a:buNone/>
              <a:defRPr sz="4600" b="1">
                <a:solidFill>
                  <a:srgbClr val="FF0000"/>
                </a:solidFill>
                <a:latin typeface="Arial"/>
                <a:cs typeface="Arial"/>
              </a:defRPr>
            </a:lvl3pPr>
            <a:lvl4pPr marL="1564101" indent="0">
              <a:buNone/>
              <a:defRPr sz="4600" b="1">
                <a:solidFill>
                  <a:srgbClr val="FF0000"/>
                </a:solidFill>
                <a:latin typeface="Arial"/>
                <a:cs typeface="Arial"/>
              </a:defRPr>
            </a:lvl4pPr>
            <a:lvl5pPr marL="2085467" indent="0">
              <a:buNone/>
              <a:defRPr sz="4600" b="1">
                <a:solidFill>
                  <a:srgbClr val="FF0000"/>
                </a:solidFill>
                <a:latin typeface="Arial"/>
                <a:cs typeface="Arial"/>
              </a:defRPr>
            </a:lvl5pPr>
          </a:lstStyle>
          <a:p>
            <a:pPr>
              <a:lnSpc>
                <a:spcPts val="4620"/>
              </a:lnSpc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Headline care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poate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fi</a:t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lung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chiar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foarte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lung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40315" y="3040599"/>
            <a:ext cx="7934832" cy="1090996"/>
          </a:xfrm>
          <a:prstGeom prst="rect">
            <a:avLst/>
          </a:prstGeom>
          <a:noFill/>
        </p:spPr>
        <p:txBody>
          <a:bodyPr wrap="square" lIns="104274" tIns="52137" rIns="104274" bIns="52137" rtlCol="0">
            <a:spAutoFit/>
          </a:bodyPr>
          <a:lstStyle/>
          <a:p>
            <a:pPr>
              <a:lnSpc>
                <a:spcPts val="7435"/>
              </a:lnSpc>
            </a:pPr>
            <a:r>
              <a:rPr lang="en-US" sz="7500" b="1" i="0" dirty="0" err="1" smtClean="0">
                <a:solidFill>
                  <a:srgbClr val="FFFFFF"/>
                </a:solidFill>
                <a:latin typeface="Arial"/>
                <a:cs typeface="Arial"/>
              </a:rPr>
              <a:t>Vă</a:t>
            </a:r>
            <a:r>
              <a:rPr lang="en-US" sz="7500" b="1" i="0" baseline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7500" b="1" i="0" baseline="0" dirty="0" err="1" smtClean="0">
                <a:solidFill>
                  <a:srgbClr val="FFFFFF"/>
                </a:solidFill>
                <a:latin typeface="Arial"/>
                <a:cs typeface="Arial"/>
              </a:rPr>
              <a:t>mulțumim</a:t>
            </a:r>
            <a:r>
              <a:rPr lang="en-US" sz="7500" b="1" i="0" baseline="0" dirty="0" smtClean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lang="en-US" sz="75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131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11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21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34161" y="7167860"/>
            <a:ext cx="2936842" cy="243792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r>
              <a:rPr lang="en-US" sz="900" dirty="0" err="1" smtClean="0">
                <a:latin typeface="Arial"/>
                <a:cs typeface="Arial"/>
              </a:rPr>
              <a:t>Copyright@bitdefender</a:t>
            </a:r>
            <a:r>
              <a:rPr lang="en-US" sz="900" dirty="0" smtClean="0">
                <a:latin typeface="Arial"/>
                <a:cs typeface="Arial"/>
              </a:rPr>
              <a:t> 2011  /  </a:t>
            </a:r>
            <a:r>
              <a:rPr lang="en-US" sz="900" dirty="0" err="1" smtClean="0">
                <a:latin typeface="Arial"/>
                <a:cs typeface="Arial"/>
              </a:rPr>
              <a:t>www.bitdefender.com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67271" y="7189500"/>
            <a:ext cx="838962" cy="382291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pPr marL="0" marR="0" indent="0" algn="l" defTabSz="521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5EC87-5EBA-B04E-9A38-3C3980BC187A}" type="datetimeFigureOut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9/2/2013</a:t>
            </a:fld>
            <a:r>
              <a:rPr lang="en-US" sz="900" dirty="0" smtClean="0">
                <a:latin typeface=""/>
              </a:rPr>
              <a:t> • </a:t>
            </a:r>
            <a:fld id="{3FC62FD9-AC12-674D-B745-96C0FA5F1AA4}" type="slidenum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 smtClean="0">
              <a:latin typeface=""/>
            </a:endParaRPr>
          </a:p>
          <a:p>
            <a:endParaRPr lang="en-US" sz="900" dirty="0">
              <a:latin typeface="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2351" y="525665"/>
            <a:ext cx="7823489" cy="3658879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lnSpc>
                <a:spcPts val="7526"/>
              </a:lnSpc>
              <a:buNone/>
              <a:defRPr sz="71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521367" indent="0">
              <a:lnSpc>
                <a:spcPts val="5701"/>
              </a:lnSpc>
              <a:buNone/>
              <a:defRPr sz="7500" b="1">
                <a:solidFill>
                  <a:schemeClr val="bg1"/>
                </a:solidFill>
                <a:latin typeface="Arial"/>
                <a:cs typeface="Arial"/>
              </a:defRPr>
            </a:lvl2pPr>
            <a:lvl3pPr marL="1042734" indent="0">
              <a:lnSpc>
                <a:spcPts val="5701"/>
              </a:lnSpc>
              <a:buNone/>
              <a:defRPr sz="7500" b="1">
                <a:solidFill>
                  <a:schemeClr val="bg1"/>
                </a:solidFill>
                <a:latin typeface="Arial"/>
                <a:cs typeface="Arial"/>
              </a:defRPr>
            </a:lvl3pPr>
            <a:lvl4pPr marL="1564101" indent="0">
              <a:lnSpc>
                <a:spcPts val="5701"/>
              </a:lnSpc>
              <a:buNone/>
              <a:defRPr sz="7500" b="1">
                <a:solidFill>
                  <a:schemeClr val="bg1"/>
                </a:solidFill>
                <a:latin typeface="Arial"/>
                <a:cs typeface="Arial"/>
              </a:defRPr>
            </a:lvl4pPr>
            <a:lvl5pPr marL="2085467" indent="0">
              <a:lnSpc>
                <a:spcPts val="5701"/>
              </a:lnSpc>
              <a:buNone/>
              <a:defRPr sz="7500" b="1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err="1" smtClean="0"/>
              <a:t>Titlu</a:t>
            </a:r>
            <a:r>
              <a:rPr lang="en-US" dirty="0" smtClean="0"/>
              <a:t> </a:t>
            </a:r>
            <a:r>
              <a:rPr lang="en-US" dirty="0" err="1" smtClean="0"/>
              <a:t>prezentare</a:t>
            </a:r>
            <a:r>
              <a:rPr lang="en-US" dirty="0" smtClean="0"/>
              <a:t> lung </a:t>
            </a:r>
            <a:r>
              <a:rPr lang="en-US" dirty="0" err="1" smtClean="0"/>
              <a:t>ce</a:t>
            </a:r>
            <a:r>
              <a:rPr lang="en-US" dirty="0" smtClean="0"/>
              <a:t> se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intinde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randuri</a:t>
            </a:r>
            <a:endParaRPr lang="en-US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9795" y="4301372"/>
            <a:ext cx="8643694" cy="957610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lnSpc>
                <a:spcPts val="2304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521367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042734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564101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85467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>
              <a:lnSpc>
                <a:spcPts val="202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Sub-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titlu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poate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fi lung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si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se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poate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intinde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pe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unul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doua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sau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chiar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pe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trei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randuri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2020"/>
              </a:lnSpc>
            </a:pP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Lorem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ipsum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dolore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sit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amet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2020"/>
              </a:lnSpc>
            </a:pP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Consectetur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adiscipling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elit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87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4227" y="287437"/>
            <a:ext cx="2171130" cy="877080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buNone/>
              <a:defRPr sz="7500" b="1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7500" b="1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7500" b="1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7500" b="1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7500" b="1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4227" y="2200582"/>
            <a:ext cx="9187405" cy="3061903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lnSpc>
                <a:spcPts val="7664"/>
              </a:lnSpc>
              <a:buNone/>
              <a:defRPr sz="75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521367" indent="0">
              <a:buNone/>
              <a:defRPr sz="7500" b="1">
                <a:solidFill>
                  <a:srgbClr val="FF0000"/>
                </a:solidFill>
                <a:latin typeface="Arial"/>
                <a:cs typeface="Arial"/>
              </a:defRPr>
            </a:lvl2pPr>
            <a:lvl3pPr marL="1042734" indent="0">
              <a:buNone/>
              <a:defRPr sz="7500" b="1">
                <a:solidFill>
                  <a:srgbClr val="FF0000"/>
                </a:solidFill>
                <a:latin typeface="Arial"/>
                <a:cs typeface="Arial"/>
              </a:defRPr>
            </a:lvl3pPr>
            <a:lvl4pPr marL="1564101" indent="0">
              <a:buNone/>
              <a:defRPr sz="7500" b="1">
                <a:solidFill>
                  <a:srgbClr val="FF0000"/>
                </a:solidFill>
                <a:latin typeface="Arial"/>
                <a:cs typeface="Arial"/>
              </a:defRPr>
            </a:lvl4pPr>
            <a:lvl5pPr marL="2085467" indent="0">
              <a:buNone/>
              <a:defRPr sz="7500" b="1">
                <a:solidFill>
                  <a:srgbClr val="FF0000"/>
                </a:solidFill>
                <a:latin typeface="Arial"/>
                <a:cs typeface="Arial"/>
              </a:defRPr>
            </a:lvl5pPr>
          </a:lstStyle>
          <a:p>
            <a:pPr>
              <a:lnSpc>
                <a:spcPts val="6720"/>
              </a:lnSpc>
            </a:pPr>
            <a:r>
              <a:rPr kumimoji="0" lang="en-US" sz="7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Titlu</a:t>
            </a:r>
            <a:r>
              <a:rPr kumimoji="0" lang="en-US" sz="7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capitol </a:t>
            </a:r>
            <a:r>
              <a:rPr kumimoji="0" lang="en-US" sz="7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foarte</a:t>
            </a:r>
            <a:r>
              <a:rPr kumimoji="0" lang="en-US" sz="7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lung </a:t>
            </a:r>
            <a:r>
              <a:rPr kumimoji="0" lang="en-US" sz="7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lorem</a:t>
            </a:r>
            <a:r>
              <a:rPr kumimoji="0" lang="en-US" sz="7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7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ipsum</a:t>
            </a:r>
            <a:r>
              <a:rPr kumimoji="0" lang="en-US" sz="7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dolor sit </a:t>
            </a:r>
            <a:r>
              <a:rPr kumimoji="0" lang="en-US" sz="7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34161" y="7167860"/>
            <a:ext cx="2936842" cy="243792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r>
              <a:rPr lang="en-US" sz="900" dirty="0" err="1" smtClean="0">
                <a:latin typeface="Arial"/>
                <a:cs typeface="Arial"/>
              </a:rPr>
              <a:t>Copyright@bitdefender</a:t>
            </a:r>
            <a:r>
              <a:rPr lang="en-US" sz="900" dirty="0" smtClean="0">
                <a:latin typeface="Arial"/>
                <a:cs typeface="Arial"/>
              </a:rPr>
              <a:t> 2011  /  </a:t>
            </a:r>
            <a:r>
              <a:rPr lang="en-US" sz="900" dirty="0" err="1" smtClean="0">
                <a:latin typeface="Arial"/>
                <a:cs typeface="Arial"/>
              </a:rPr>
              <a:t>www.bitdefender.com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167271" y="7189500"/>
            <a:ext cx="838962" cy="382291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pPr marL="0" marR="0" indent="0" algn="l" defTabSz="521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5EC87-5EBA-B04E-9A38-3C3980BC187A}" type="datetimeFigureOut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9/2/2013</a:t>
            </a:fld>
            <a:r>
              <a:rPr lang="en-US" sz="900" dirty="0" smtClean="0">
                <a:latin typeface=""/>
              </a:rPr>
              <a:t> • </a:t>
            </a:r>
            <a:fld id="{3FC62FD9-AC12-674D-B745-96C0FA5F1AA4}" type="slidenum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 smtClean="0">
              <a:latin typeface=""/>
            </a:endParaRPr>
          </a:p>
          <a:p>
            <a:endParaRPr lang="en-US" sz="9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358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34161" y="7167860"/>
            <a:ext cx="2936842" cy="243792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r>
              <a:rPr lang="en-US" sz="900" dirty="0" err="1" smtClean="0">
                <a:latin typeface="Arial"/>
                <a:cs typeface="Arial"/>
              </a:rPr>
              <a:t>Copyright@bitdefender</a:t>
            </a:r>
            <a:r>
              <a:rPr lang="en-US" sz="900" dirty="0" smtClean="0">
                <a:latin typeface="Arial"/>
                <a:cs typeface="Arial"/>
              </a:rPr>
              <a:t> 2011  /  </a:t>
            </a:r>
            <a:r>
              <a:rPr lang="en-US" sz="900" dirty="0" err="1" smtClean="0">
                <a:latin typeface="Arial"/>
                <a:cs typeface="Arial"/>
              </a:rPr>
              <a:t>www.bitdefender.com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167271" y="7189500"/>
            <a:ext cx="838962" cy="382291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pPr marL="0" marR="0" indent="0" algn="l" defTabSz="521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5EC87-5EBA-B04E-9A38-3C3980BC187A}" type="datetimeFigureOut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9/2/2013</a:t>
            </a:fld>
            <a:r>
              <a:rPr lang="en-US" sz="900" dirty="0" smtClean="0">
                <a:latin typeface=""/>
              </a:rPr>
              <a:t> • </a:t>
            </a:r>
            <a:fld id="{3FC62FD9-AC12-674D-B745-96C0FA5F1AA4}" type="slidenum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 smtClean="0">
              <a:latin typeface=""/>
            </a:endParaRPr>
          </a:p>
          <a:p>
            <a:endParaRPr lang="en-US" sz="900" dirty="0">
              <a:latin typeface="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4227" y="287437"/>
            <a:ext cx="2171130" cy="877080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buNone/>
              <a:defRPr sz="7500" b="1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7500" b="1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7500" b="1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7500" b="1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7500" b="1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4227" y="2200582"/>
            <a:ext cx="9187405" cy="3061903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lnSpc>
                <a:spcPts val="7664"/>
              </a:lnSpc>
              <a:buNone/>
              <a:defRPr sz="7500" b="1" baseline="0">
                <a:solidFill>
                  <a:srgbClr val="FF0000"/>
                </a:solidFill>
                <a:latin typeface="Arial"/>
                <a:cs typeface="Arial"/>
              </a:defRPr>
            </a:lvl1pPr>
            <a:lvl2pPr marL="521367" indent="0">
              <a:buNone/>
              <a:defRPr sz="7500" b="1">
                <a:solidFill>
                  <a:srgbClr val="FF0000"/>
                </a:solidFill>
                <a:latin typeface="Arial"/>
                <a:cs typeface="Arial"/>
              </a:defRPr>
            </a:lvl2pPr>
            <a:lvl3pPr marL="1042734" indent="0">
              <a:buNone/>
              <a:defRPr sz="7500" b="1">
                <a:solidFill>
                  <a:srgbClr val="FF0000"/>
                </a:solidFill>
                <a:latin typeface="Arial"/>
                <a:cs typeface="Arial"/>
              </a:defRPr>
            </a:lvl3pPr>
            <a:lvl4pPr marL="1564101" indent="0">
              <a:buNone/>
              <a:defRPr sz="7500" b="1">
                <a:solidFill>
                  <a:srgbClr val="FF0000"/>
                </a:solidFill>
                <a:latin typeface="Arial"/>
                <a:cs typeface="Arial"/>
              </a:defRPr>
            </a:lvl4pPr>
            <a:lvl5pPr marL="2085467" indent="0">
              <a:buNone/>
              <a:defRPr sz="7500" b="1">
                <a:solidFill>
                  <a:srgbClr val="FF0000"/>
                </a:solidFill>
                <a:latin typeface="Arial"/>
                <a:cs typeface="Arial"/>
              </a:defRPr>
            </a:lvl5pPr>
          </a:lstStyle>
          <a:p>
            <a:pPr>
              <a:lnSpc>
                <a:spcPts val="6720"/>
              </a:lnSpc>
            </a:pPr>
            <a:r>
              <a:rPr kumimoji="0" lang="en-US" sz="7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Titlu</a:t>
            </a:r>
            <a:r>
              <a:rPr kumimoji="0" lang="en-US" sz="7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capitol </a:t>
            </a:r>
            <a:r>
              <a:rPr kumimoji="0" lang="en-US" sz="7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scurt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0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34161" y="7167860"/>
            <a:ext cx="2936842" cy="243792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r>
              <a:rPr lang="en-US" sz="900" dirty="0" err="1" smtClean="0">
                <a:latin typeface="Arial"/>
                <a:cs typeface="Arial"/>
              </a:rPr>
              <a:t>Copyright@bitdefender</a:t>
            </a:r>
            <a:r>
              <a:rPr lang="en-US" sz="900" dirty="0" smtClean="0">
                <a:latin typeface="Arial"/>
                <a:cs typeface="Arial"/>
              </a:rPr>
              <a:t> 2011  /  </a:t>
            </a:r>
            <a:r>
              <a:rPr lang="en-US" sz="900" dirty="0" err="1" smtClean="0">
                <a:latin typeface="Arial"/>
                <a:cs typeface="Arial"/>
              </a:rPr>
              <a:t>www.bitdefender.com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67271" y="7189500"/>
            <a:ext cx="838962" cy="382291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pPr marL="0" marR="0" indent="0" algn="l" defTabSz="521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5EC87-5EBA-B04E-9A38-3C3980BC187A}" type="datetimeFigureOut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9/2/2013</a:t>
            </a:fld>
            <a:r>
              <a:rPr lang="en-US" sz="900" dirty="0" smtClean="0">
                <a:latin typeface=""/>
              </a:rPr>
              <a:t> • </a:t>
            </a:r>
            <a:fld id="{3FC62FD9-AC12-674D-B745-96C0FA5F1AA4}" type="slidenum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 smtClean="0">
              <a:latin typeface=""/>
            </a:endParaRPr>
          </a:p>
          <a:p>
            <a:endParaRPr lang="en-US" sz="900" dirty="0">
              <a:latin typeface="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9095" y="639593"/>
            <a:ext cx="7707406" cy="957118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521367" indent="0">
              <a:buNone/>
              <a:defRPr sz="1800">
                <a:latin typeface="Arial"/>
                <a:cs typeface="Arial"/>
              </a:defRPr>
            </a:lvl2pPr>
            <a:lvl3pPr marL="1042734" indent="0">
              <a:buNone/>
              <a:defRPr sz="1800">
                <a:latin typeface="Arial"/>
                <a:cs typeface="Arial"/>
              </a:defRPr>
            </a:lvl3pPr>
            <a:lvl4pPr marL="1564101" indent="0">
              <a:buNone/>
              <a:defRPr sz="1800">
                <a:latin typeface="Arial"/>
                <a:cs typeface="Arial"/>
              </a:defRPr>
            </a:lvl4pPr>
            <a:lvl5pPr marL="2085467" indent="0">
              <a:buNone/>
              <a:defRPr sz="1800">
                <a:latin typeface="Arial"/>
                <a:cs typeface="Arial"/>
              </a:defRPr>
            </a:lvl5pPr>
          </a:lstStyle>
          <a:p>
            <a:r>
              <a:rPr lang="en-US" sz="1800" dirty="0" err="1" smtClean="0">
                <a:latin typeface=""/>
              </a:rPr>
              <a:t>Titlu</a:t>
            </a:r>
            <a:r>
              <a:rPr lang="en-US" sz="1800" dirty="0" smtClean="0">
                <a:latin typeface=""/>
              </a:rPr>
              <a:t> capitol </a:t>
            </a:r>
            <a:r>
              <a:rPr lang="en-US" sz="1800" dirty="0" err="1" smtClean="0">
                <a:latin typeface=""/>
              </a:rPr>
              <a:t>purtat</a:t>
            </a:r>
            <a:r>
              <a:rPr lang="en-US" sz="1800" dirty="0" smtClean="0">
                <a:latin typeface=""/>
              </a:rPr>
              <a:t> lung </a:t>
            </a:r>
            <a:r>
              <a:rPr lang="en-US" sz="1800" dirty="0" err="1" smtClean="0">
                <a:latin typeface=""/>
              </a:rPr>
              <a:t>ce</a:t>
            </a:r>
            <a:r>
              <a:rPr lang="en-US" sz="1800" dirty="0" smtClean="0">
                <a:latin typeface=""/>
              </a:rPr>
              <a:t> se </a:t>
            </a:r>
            <a:r>
              <a:rPr lang="en-US" sz="1800" dirty="0" err="1" smtClean="0">
                <a:latin typeface=""/>
              </a:rPr>
              <a:t>poate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intinde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mai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multe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randuri</a:t>
            </a:r>
            <a:endParaRPr lang="en-US" sz="1800" dirty="0">
              <a:latin typeface="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9082" y="2424729"/>
            <a:ext cx="8944312" cy="1426788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buNone/>
              <a:defRPr sz="117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521367" indent="0">
              <a:buNone/>
              <a:defRPr sz="11700" b="1">
                <a:latin typeface="Arial"/>
                <a:cs typeface="Arial"/>
              </a:defRPr>
            </a:lvl2pPr>
            <a:lvl3pPr marL="1042734" indent="0">
              <a:buNone/>
              <a:defRPr sz="11700" b="1">
                <a:latin typeface="Arial"/>
                <a:cs typeface="Arial"/>
              </a:defRPr>
            </a:lvl3pPr>
            <a:lvl4pPr marL="1564101" indent="0">
              <a:buNone/>
              <a:defRPr sz="11700" b="1">
                <a:latin typeface="Arial"/>
                <a:cs typeface="Arial"/>
              </a:defRPr>
            </a:lvl4pPr>
            <a:lvl5pPr marL="2085467" indent="0">
              <a:buNone/>
              <a:defRPr sz="11700" b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Keyword 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59" y="4325569"/>
            <a:ext cx="7707406" cy="957118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buNone/>
              <a:defRPr sz="1800" baseline="0">
                <a:latin typeface="Arial"/>
                <a:cs typeface="Arial"/>
              </a:defRPr>
            </a:lvl1pPr>
            <a:lvl2pPr marL="521367" indent="0">
              <a:buNone/>
              <a:defRPr sz="1800">
                <a:latin typeface="Arial"/>
                <a:cs typeface="Arial"/>
              </a:defRPr>
            </a:lvl2pPr>
            <a:lvl3pPr marL="1042734" indent="0">
              <a:buNone/>
              <a:defRPr sz="1800">
                <a:latin typeface="Arial"/>
                <a:cs typeface="Arial"/>
              </a:defRPr>
            </a:lvl3pPr>
            <a:lvl4pPr marL="1564101" indent="0">
              <a:buNone/>
              <a:defRPr sz="1800">
                <a:latin typeface="Arial"/>
                <a:cs typeface="Arial"/>
              </a:defRPr>
            </a:lvl4pPr>
            <a:lvl5pPr marL="2085467" indent="0">
              <a:buNone/>
              <a:defRPr sz="1800">
                <a:latin typeface="Arial"/>
                <a:cs typeface="Arial"/>
              </a:defRPr>
            </a:lvl5pPr>
          </a:lstStyle>
          <a:p>
            <a:r>
              <a:rPr lang="en-US" sz="1800" dirty="0" smtClean="0">
                <a:latin typeface=""/>
              </a:rPr>
              <a:t>Copy </a:t>
            </a:r>
            <a:r>
              <a:rPr lang="en-US" sz="1800" dirty="0" err="1" smtClean="0">
                <a:latin typeface=""/>
              </a:rPr>
              <a:t>purtat</a:t>
            </a:r>
            <a:r>
              <a:rPr lang="en-US" sz="1800" dirty="0" smtClean="0">
                <a:latin typeface=""/>
              </a:rPr>
              <a:t> lung </a:t>
            </a:r>
            <a:r>
              <a:rPr lang="en-US" sz="1800" dirty="0" err="1" smtClean="0">
                <a:latin typeface=""/>
              </a:rPr>
              <a:t>ce</a:t>
            </a:r>
            <a:r>
              <a:rPr lang="en-US" sz="1800" dirty="0" smtClean="0">
                <a:latin typeface=""/>
              </a:rPr>
              <a:t> se </a:t>
            </a:r>
            <a:r>
              <a:rPr lang="en-US" sz="1800" dirty="0" err="1" smtClean="0">
                <a:latin typeface=""/>
              </a:rPr>
              <a:t>poate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intinde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mai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multe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randuri</a:t>
            </a:r>
            <a:endParaRPr lang="en-US" sz="18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9966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34161" y="7167860"/>
            <a:ext cx="2936842" cy="243792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r>
              <a:rPr lang="en-US" sz="900" dirty="0" err="1" smtClean="0">
                <a:latin typeface="Arial"/>
                <a:cs typeface="Arial"/>
              </a:rPr>
              <a:t>Copyright@bitdefender</a:t>
            </a:r>
            <a:r>
              <a:rPr lang="en-US" sz="900" dirty="0" smtClean="0">
                <a:latin typeface="Arial"/>
                <a:cs typeface="Arial"/>
              </a:rPr>
              <a:t> 2011  /  </a:t>
            </a:r>
            <a:r>
              <a:rPr lang="en-US" sz="900" dirty="0" err="1" smtClean="0">
                <a:latin typeface="Arial"/>
                <a:cs typeface="Arial"/>
              </a:rPr>
              <a:t>www.bitdefender.com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67271" y="7189500"/>
            <a:ext cx="838962" cy="382291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pPr marL="0" marR="0" indent="0" algn="l" defTabSz="521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5EC87-5EBA-B04E-9A38-3C3980BC187A}" type="datetimeFigureOut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9/2/2013</a:t>
            </a:fld>
            <a:r>
              <a:rPr lang="en-US" sz="900" dirty="0" smtClean="0">
                <a:latin typeface=""/>
              </a:rPr>
              <a:t> • </a:t>
            </a:r>
            <a:fld id="{3FC62FD9-AC12-674D-B745-96C0FA5F1AA4}" type="slidenum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 smtClean="0">
              <a:latin typeface=""/>
            </a:endParaRPr>
          </a:p>
          <a:p>
            <a:endParaRPr lang="en-US" sz="900" dirty="0">
              <a:latin typeface="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2330" y="645656"/>
            <a:ext cx="7261222" cy="306366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521367" indent="0">
              <a:buNone/>
              <a:defRPr sz="1800">
                <a:latin typeface="Arial"/>
                <a:cs typeface="Arial"/>
              </a:defRPr>
            </a:lvl2pPr>
            <a:lvl3pPr marL="1042734" indent="0">
              <a:buNone/>
              <a:defRPr sz="1800">
                <a:latin typeface="Arial"/>
                <a:cs typeface="Arial"/>
              </a:defRPr>
            </a:lvl3pPr>
            <a:lvl4pPr marL="1564101" indent="0">
              <a:buNone/>
              <a:defRPr sz="1800">
                <a:latin typeface="Arial"/>
                <a:cs typeface="Arial"/>
              </a:defRPr>
            </a:lvl4pPr>
            <a:lvl5pPr marL="2085467" indent="0">
              <a:buNone/>
              <a:defRPr sz="1800">
                <a:latin typeface="Arial"/>
                <a:cs typeface="Arial"/>
              </a:defRPr>
            </a:lvl5pPr>
          </a:lstStyle>
          <a:p>
            <a:r>
              <a:rPr lang="en-US" sz="1800" dirty="0" err="1" smtClean="0">
                <a:latin typeface=""/>
              </a:rPr>
              <a:t>Titlu</a:t>
            </a:r>
            <a:r>
              <a:rPr lang="en-US" sz="1800" dirty="0" smtClean="0">
                <a:latin typeface=""/>
              </a:rPr>
              <a:t> capitol </a:t>
            </a:r>
            <a:r>
              <a:rPr lang="en-US" sz="1800" dirty="0" err="1" smtClean="0">
                <a:latin typeface=""/>
              </a:rPr>
              <a:t>purtat</a:t>
            </a:r>
            <a:r>
              <a:rPr lang="en-US" sz="1800" dirty="0" smtClean="0">
                <a:latin typeface=""/>
              </a:rPr>
              <a:t> lung </a:t>
            </a:r>
            <a:r>
              <a:rPr lang="en-US" sz="1800" dirty="0" err="1" smtClean="0">
                <a:latin typeface=""/>
              </a:rPr>
              <a:t>ce</a:t>
            </a:r>
            <a:r>
              <a:rPr lang="en-US" sz="1800" dirty="0" smtClean="0">
                <a:latin typeface=""/>
              </a:rPr>
              <a:t> se </a:t>
            </a:r>
            <a:r>
              <a:rPr lang="en-US" sz="1800" dirty="0" err="1" smtClean="0">
                <a:latin typeface=""/>
              </a:rPr>
              <a:t>poate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intinde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pe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mai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multe</a:t>
            </a:r>
            <a:r>
              <a:rPr lang="en-US" sz="1800" dirty="0" smtClean="0">
                <a:latin typeface=""/>
              </a:rPr>
              <a:t> </a:t>
            </a:r>
            <a:r>
              <a:rPr lang="en-US" sz="1800" dirty="0" err="1" smtClean="0">
                <a:latin typeface=""/>
              </a:rPr>
              <a:t>randuri</a:t>
            </a:r>
            <a:endParaRPr lang="en-US" sz="1800" dirty="0">
              <a:latin typeface="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147" y="1481511"/>
            <a:ext cx="8937899" cy="1724399"/>
          </a:xfrm>
          <a:prstGeom prst="rect">
            <a:avLst/>
          </a:prstGeom>
        </p:spPr>
        <p:txBody>
          <a:bodyPr vert="horz" lIns="104274" tIns="52137" rIns="104274" bIns="52137"/>
          <a:lstStyle>
            <a:lvl1pPr marL="0" indent="0">
              <a:lnSpc>
                <a:spcPts val="5269"/>
              </a:lnSpc>
              <a:buNone/>
              <a:defRPr sz="46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521367" indent="0">
              <a:buNone/>
              <a:defRPr sz="4600" b="1">
                <a:solidFill>
                  <a:srgbClr val="FF0000"/>
                </a:solidFill>
                <a:latin typeface="Arial"/>
                <a:cs typeface="Arial"/>
              </a:defRPr>
            </a:lvl2pPr>
            <a:lvl3pPr marL="1042734" indent="0">
              <a:buNone/>
              <a:defRPr sz="4600" b="1">
                <a:solidFill>
                  <a:srgbClr val="FF0000"/>
                </a:solidFill>
                <a:latin typeface="Arial"/>
                <a:cs typeface="Arial"/>
              </a:defRPr>
            </a:lvl3pPr>
            <a:lvl4pPr marL="1564101" indent="0">
              <a:buNone/>
              <a:defRPr sz="4600" b="1">
                <a:solidFill>
                  <a:srgbClr val="FF0000"/>
                </a:solidFill>
                <a:latin typeface="Arial"/>
                <a:cs typeface="Arial"/>
              </a:defRPr>
            </a:lvl4pPr>
            <a:lvl5pPr marL="2085467" indent="0">
              <a:buNone/>
              <a:defRPr sz="4600" b="1">
                <a:solidFill>
                  <a:srgbClr val="FF0000"/>
                </a:solidFill>
                <a:latin typeface="Arial"/>
                <a:cs typeface="Arial"/>
              </a:defRPr>
            </a:lvl5pPr>
          </a:lstStyle>
          <a:p>
            <a:pPr>
              <a:lnSpc>
                <a:spcPts val="4620"/>
              </a:lnSpc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Headline care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poate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fi</a:t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lung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chiar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foarte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lung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4226" y="3205459"/>
            <a:ext cx="8920189" cy="3312248"/>
          </a:xfrm>
          <a:prstGeom prst="rect">
            <a:avLst/>
          </a:prstGeom>
        </p:spPr>
        <p:txBody>
          <a:bodyPr vert="horz" lIns="104274" tIns="52137" rIns="104274" bIns="52137"/>
          <a:lstStyle>
            <a:lvl1pPr>
              <a:buFont typeface="+mj-lt"/>
              <a:buAutoNum type="arabicPeriod"/>
              <a:defRPr sz="1800">
                <a:latin typeface="Arial"/>
                <a:cs typeface="Arial"/>
              </a:defRPr>
            </a:lvl1pPr>
            <a:lvl2pPr marL="912392" indent="-391026">
              <a:buFont typeface="Arial"/>
              <a:buChar char="•"/>
              <a:defRPr sz="1800">
                <a:latin typeface="Arial"/>
                <a:cs typeface="Arial"/>
              </a:defRPr>
            </a:lvl2pPr>
            <a:lvl3pPr marL="1433759" indent="-391026">
              <a:buFont typeface="Lucida Grande"/>
              <a:buChar char="-"/>
              <a:defRPr sz="1800">
                <a:latin typeface="Arial"/>
                <a:cs typeface="Arial"/>
              </a:defRPr>
            </a:lvl3pPr>
            <a:lvl4pPr marL="1955126" indent="-391026">
              <a:buFont typeface="Lucida Grande"/>
              <a:buChar char="-"/>
              <a:defRPr sz="1800" i="1">
                <a:latin typeface="Arial"/>
                <a:cs typeface="Arial"/>
              </a:defRPr>
            </a:lvl4pPr>
            <a:lvl5pPr marL="2476493" indent="-391026">
              <a:buFont typeface="Lucida Grande"/>
              <a:buChar char="-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6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30" y="437642"/>
            <a:ext cx="7261222" cy="722395"/>
          </a:xfrm>
          <a:prstGeom prst="rect">
            <a:avLst/>
          </a:prstGeom>
        </p:spPr>
        <p:txBody>
          <a:bodyPr vert="horz"/>
          <a:lstStyle>
            <a:lvl1pPr algn="l">
              <a:defRPr sz="2600" b="1" baseline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4226" y="1481511"/>
            <a:ext cx="8920189" cy="5036196"/>
          </a:xfrm>
          <a:prstGeom prst="rect">
            <a:avLst/>
          </a:prstGeom>
        </p:spPr>
        <p:txBody>
          <a:bodyPr vert="horz" lIns="104274" tIns="52137" rIns="104274" bIns="52137"/>
          <a:lstStyle>
            <a:lvl1pPr>
              <a:buFont typeface="+mj-lt"/>
              <a:buAutoNum type="arabicPeriod"/>
              <a:defRPr sz="2400">
                <a:latin typeface="Arial"/>
                <a:cs typeface="Arial"/>
              </a:defRPr>
            </a:lvl1pPr>
            <a:lvl2pPr marL="912392" indent="-391026">
              <a:buFont typeface="Arial"/>
              <a:buChar char="•"/>
              <a:defRPr sz="2400">
                <a:latin typeface="Arial"/>
                <a:cs typeface="Arial"/>
              </a:defRPr>
            </a:lvl2pPr>
            <a:lvl3pPr marL="1433759" indent="-391026">
              <a:buFont typeface="Lucida Grande"/>
              <a:buChar char="-"/>
              <a:defRPr sz="2400">
                <a:latin typeface="Arial"/>
                <a:cs typeface="Arial"/>
              </a:defRPr>
            </a:lvl3pPr>
            <a:lvl4pPr marL="1955126" indent="-391026">
              <a:buFont typeface="Lucida Grande"/>
              <a:buChar char="-"/>
              <a:defRPr sz="2400" i="1">
                <a:latin typeface="Arial"/>
                <a:cs typeface="Arial"/>
              </a:defRPr>
            </a:lvl4pPr>
            <a:lvl5pPr marL="2476493" indent="-391026">
              <a:buFont typeface="Lucida Grande"/>
              <a:buChar char="-"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34161" y="7167860"/>
            <a:ext cx="2936842" cy="243792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r>
              <a:rPr lang="en-US" sz="900" dirty="0" err="1" smtClean="0">
                <a:latin typeface="Arial"/>
                <a:cs typeface="Arial"/>
              </a:rPr>
              <a:t>Copyright@bitdefender</a:t>
            </a:r>
            <a:r>
              <a:rPr lang="en-US" sz="900" dirty="0" smtClean="0">
                <a:latin typeface="Arial"/>
                <a:cs typeface="Arial"/>
              </a:rPr>
              <a:t> 2011  /  </a:t>
            </a:r>
            <a:r>
              <a:rPr lang="en-US" sz="900" dirty="0" err="1" smtClean="0">
                <a:latin typeface="Arial"/>
                <a:cs typeface="Arial"/>
              </a:rPr>
              <a:t>www.bitdefender.com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67271" y="7189500"/>
            <a:ext cx="838962" cy="382291"/>
          </a:xfrm>
          <a:prstGeom prst="rect">
            <a:avLst/>
          </a:prstGeom>
          <a:noFill/>
        </p:spPr>
        <p:txBody>
          <a:bodyPr wrap="none" lIns="104274" tIns="52137" rIns="104274" bIns="52137" rtlCol="0">
            <a:spAutoFit/>
          </a:bodyPr>
          <a:lstStyle/>
          <a:p>
            <a:pPr marL="0" marR="0" indent="0" algn="l" defTabSz="521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5EC87-5EBA-B04E-9A38-3C3980BC187A}" type="datetimeFigureOut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9/2/2013</a:t>
            </a:fld>
            <a:r>
              <a:rPr lang="en-US" sz="900" dirty="0" smtClean="0">
                <a:latin typeface=""/>
              </a:rPr>
              <a:t> • </a:t>
            </a:r>
            <a:fld id="{3FC62FD9-AC12-674D-B745-96C0FA5F1AA4}" type="slidenum">
              <a:rPr lang="en-US" sz="900" smtClean="0">
                <a:latin typeface=""/>
              </a:rPr>
              <a:pPr marL="0" marR="0" indent="0" algn="l" defTabSz="521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 smtClean="0">
              <a:latin typeface=""/>
            </a:endParaRPr>
          </a:p>
          <a:p>
            <a:endParaRPr lang="en-US" sz="9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3721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93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5" r:id="rId8"/>
    <p:sldLayoutId id="2147483665" r:id="rId9"/>
    <p:sldLayoutId id="2147483656" r:id="rId10"/>
    <p:sldLayoutId id="2147483657" r:id="rId11"/>
    <p:sldLayoutId id="2147483662" r:id="rId12"/>
    <p:sldLayoutId id="2147483663" r:id="rId13"/>
    <p:sldLayoutId id="2147483664" r:id="rId14"/>
  </p:sldLayoutIdLst>
  <p:txStyles>
    <p:titleStyle>
      <a:lvl1pPr algn="ctr" defTabSz="52136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26" indent="-391026" algn="l" defTabSz="52136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20" indent="-325855" algn="l" defTabSz="52136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17" indent="-260684" algn="l" defTabSz="52136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784" indent="-260684" algn="l" defTabSz="52136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151" indent="-260684" algn="l" defTabSz="52136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518" indent="-260684" algn="l" defTabSz="52136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885" indent="-260684" algn="l" defTabSz="52136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52" indent="-260684" algn="l" defTabSz="52136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19" indent="-260684" algn="l" defTabSz="52136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67" algn="l" defTabSz="521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34" algn="l" defTabSz="521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01" algn="l" defTabSz="521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67" algn="l" defTabSz="521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35" algn="l" defTabSz="521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01" algn="l" defTabSz="521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569" algn="l" defTabSz="521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35" algn="l" defTabSz="521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botezatu@bitdefender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7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30" y="437642"/>
            <a:ext cx="7921448" cy="722395"/>
          </a:xfrm>
        </p:spPr>
        <p:txBody>
          <a:bodyPr/>
          <a:lstStyle/>
          <a:p>
            <a:r>
              <a:rPr lang="en-US" dirty="0" smtClean="0"/>
              <a:t>Still, it’s not going to happen to 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Please tick the things that apply to your organization: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385633" lvl="2" indent="-342900">
              <a:buFont typeface="Wingdings" panose="05000000000000000000" pitchFamily="2" charset="2"/>
              <a:buChar char="ü"/>
            </a:pPr>
            <a:r>
              <a:rPr lang="en-US" dirty="0" smtClean="0"/>
              <a:t>We run a computer network on the premises</a:t>
            </a:r>
          </a:p>
          <a:p>
            <a:pPr marL="1385633" lvl="2" indent="-34290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1385633" lvl="2" indent="-342900">
              <a:buFont typeface="Wingdings" panose="05000000000000000000" pitchFamily="2" charset="2"/>
              <a:buChar char="ü"/>
            </a:pPr>
            <a:r>
              <a:rPr lang="en-US" dirty="0" smtClean="0"/>
              <a:t>(Some of) these computers are operated by humans</a:t>
            </a:r>
          </a:p>
          <a:p>
            <a:pPr marL="1385633" lvl="2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1385633" lvl="2" indent="-342900">
              <a:buFont typeface="Wingdings" panose="05000000000000000000" pitchFamily="2" charset="2"/>
              <a:buChar char="ü"/>
            </a:pPr>
            <a:r>
              <a:rPr lang="en-US" dirty="0" smtClean="0"/>
              <a:t>They store information / data that we’d like to keep away from public or that we monetize one way or another.</a:t>
            </a:r>
          </a:p>
          <a:p>
            <a:pPr marL="1385633" lvl="2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1385633" lvl="2" indent="-342900">
              <a:buFont typeface="Wingdings" panose="05000000000000000000" pitchFamily="2" charset="2"/>
              <a:buChar char="ü"/>
            </a:pPr>
            <a:r>
              <a:rPr lang="en-US" dirty="0" smtClean="0"/>
              <a:t>They run an operating system that is not custom-made for our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94" y="1016000"/>
            <a:ext cx="9048750" cy="6364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30" y="437642"/>
            <a:ext cx="7921448" cy="722395"/>
          </a:xfrm>
        </p:spPr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4089" y="1481511"/>
            <a:ext cx="8545689" cy="50361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question is not if an attack is going to happen, it’s more when you’re going to detect the attack that is currently ongoing in your organization.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history shows that HIGH PROFILE attacks have been going on for more than five years until they were identified.</a:t>
            </a:r>
          </a:p>
          <a:p>
            <a:pPr marL="0" indent="0">
              <a:buNone/>
            </a:pPr>
            <a:endParaRPr lang="en-US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malware is not going to show any infection symptoms. Unless they’re designed to blow up gas pipes. Or sabotage your country’s nuclear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30" y="437642"/>
            <a:ext cx="7921448" cy="722395"/>
          </a:xfrm>
        </p:spPr>
        <p:txBody>
          <a:bodyPr/>
          <a:lstStyle/>
          <a:p>
            <a:r>
              <a:rPr lang="en-US" dirty="0" smtClean="0"/>
              <a:t>Now ask yourselves…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…How am I contributing to my organization’s compromise by not taking measures?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Exposing your employment relationship with the organization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I’m straying from security best practices at work.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I’m straying from security best </a:t>
            </a:r>
            <a:r>
              <a:rPr lang="en-US" dirty="0" smtClean="0"/>
              <a:t>practices AT HOME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I’m not reporting to IT phishing / malware attacks which I did NOT fall for. Some other users might have fallen for that.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30" y="437642"/>
            <a:ext cx="7921448" cy="722395"/>
          </a:xfrm>
        </p:spPr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err="1" smtClean="0"/>
              <a:t>Tighten</a:t>
            </a:r>
            <a:r>
              <a:rPr lang="ro-RO" dirty="0" smtClean="0"/>
              <a:t> </a:t>
            </a:r>
            <a:r>
              <a:rPr lang="ro-RO" dirty="0" err="1" smtClean="0"/>
              <a:t>security</a:t>
            </a:r>
            <a:r>
              <a:rPr lang="ro-RO" dirty="0" smtClean="0"/>
              <a:t> </a:t>
            </a:r>
            <a:r>
              <a:rPr lang="ro-RO" dirty="0" err="1" smtClean="0"/>
              <a:t>everywhere</a:t>
            </a:r>
            <a:r>
              <a:rPr lang="ro-RO" dirty="0" smtClean="0"/>
              <a:t>:</a:t>
            </a:r>
          </a:p>
          <a:p>
            <a:pPr marL="0" indent="0">
              <a:buNone/>
            </a:pPr>
            <a:endParaRPr lang="ro-RO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ro-RO" dirty="0" smtClean="0"/>
              <a:t>Firewall </a:t>
            </a:r>
            <a:r>
              <a:rPr lang="ro-RO" dirty="0" err="1" smtClean="0"/>
              <a:t>gateways</a:t>
            </a:r>
            <a:r>
              <a:rPr lang="en-US" dirty="0" smtClean="0"/>
              <a:t> and isolate exposed services.</a:t>
            </a:r>
            <a:endParaRPr lang="ro-RO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ro-RO" dirty="0" err="1" smtClean="0"/>
              <a:t>Run</a:t>
            </a:r>
            <a:r>
              <a:rPr lang="ro-RO" dirty="0" smtClean="0"/>
              <a:t> anti-malware / anti-spam </a:t>
            </a:r>
            <a:r>
              <a:rPr lang="ro-RO" dirty="0" err="1" smtClean="0"/>
              <a:t>solutions</a:t>
            </a:r>
            <a:r>
              <a:rPr lang="ro-RO" dirty="0" smtClean="0"/>
              <a:t> on mail </a:t>
            </a:r>
            <a:r>
              <a:rPr lang="ro-RO" dirty="0" err="1" smtClean="0"/>
              <a:t>servers</a:t>
            </a:r>
            <a:endParaRPr lang="ro-RO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ro-RO" dirty="0" err="1" smtClean="0"/>
              <a:t>Enforce</a:t>
            </a:r>
            <a:r>
              <a:rPr lang="ro-RO" dirty="0" smtClean="0"/>
              <a:t> </a:t>
            </a:r>
            <a:r>
              <a:rPr lang="ro-RO" dirty="0" err="1" smtClean="0"/>
              <a:t>policies</a:t>
            </a:r>
            <a:r>
              <a:rPr lang="ro-RO" dirty="0" smtClean="0"/>
              <a:t> – DON</a:t>
            </a:r>
            <a:r>
              <a:rPr lang="en-US" dirty="0" smtClean="0"/>
              <a:t>’T EXPECT THE USER to obey them by themselves (no USB, no Wi-Fi – AT ALL)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Don’t allow telecommuting or work from home – Especially if you are a GOV’T agency.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Monitor network activity in search of strange patterns. The Twitter connections you see may be C&amp;C traffic.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Plan in advance: security is not an afterthought.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Minimize exploitation time: patch early or uninstall product.</a:t>
            </a:r>
            <a:endParaRPr lang="ro-RO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3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2351" y="525665"/>
            <a:ext cx="8267581" cy="3658879"/>
          </a:xfrm>
        </p:spPr>
        <p:txBody>
          <a:bodyPr/>
          <a:lstStyle/>
          <a:p>
            <a:r>
              <a:rPr lang="en-US" dirty="0" smtClean="0"/>
              <a:t>A quick look into today’s APTs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95" y="4662310"/>
            <a:ext cx="8643694" cy="596671"/>
          </a:xfrm>
        </p:spPr>
        <p:txBody>
          <a:bodyPr/>
          <a:lstStyle/>
          <a:p>
            <a:r>
              <a:rPr lang="ro-RO" dirty="0" smtClean="0"/>
              <a:t>Bogdan BOTEZATU </a:t>
            </a:r>
            <a:r>
              <a:rPr lang="en-US" dirty="0" smtClean="0"/>
              <a:t>–</a:t>
            </a:r>
            <a:r>
              <a:rPr lang="ro-RO" dirty="0" smtClean="0"/>
              <a:t>  Senior e-</a:t>
            </a:r>
            <a:r>
              <a:rPr lang="ro-RO" dirty="0" err="1" smtClean="0"/>
              <a:t>threat</a:t>
            </a:r>
            <a:r>
              <a:rPr lang="ro-RO" dirty="0" smtClean="0"/>
              <a:t> </a:t>
            </a:r>
            <a:r>
              <a:rPr lang="ro-RO" dirty="0" err="1" smtClean="0"/>
              <a:t>analyst</a:t>
            </a:r>
            <a:r>
              <a:rPr lang="ro-RO" dirty="0" smtClean="0"/>
              <a:t>, Bitdefender</a:t>
            </a:r>
          </a:p>
          <a:p>
            <a:r>
              <a:rPr lang="ro-RO" dirty="0" smtClean="0">
                <a:hlinkClick r:id="rId3"/>
              </a:rPr>
              <a:t>bbotezatu@bitdefender.com</a:t>
            </a:r>
            <a:endParaRPr lang="ro-RO" dirty="0" smtClean="0"/>
          </a:p>
          <a:p>
            <a:r>
              <a:rPr lang="ro-RO" dirty="0" err="1" smtClean="0"/>
              <a:t>Twitter</a:t>
            </a:r>
            <a:r>
              <a:rPr lang="en-US" dirty="0" smtClean="0"/>
              <a:t>: @</a:t>
            </a:r>
            <a:r>
              <a:rPr lang="en-US" dirty="0" err="1" smtClean="0"/>
              <a:t>bbotezatu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33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</a:t>
            </a:r>
            <a:r>
              <a:rPr lang="ro-RO" dirty="0" err="1" smtClean="0"/>
              <a:t>Targeted</a:t>
            </a:r>
            <a:r>
              <a:rPr lang="ro-RO" dirty="0" smtClean="0"/>
              <a:t> </a:t>
            </a:r>
            <a:r>
              <a:rPr lang="ro-RO" dirty="0" err="1" smtClean="0"/>
              <a:t>Attacks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Pick up an entity to breach </a:t>
            </a:r>
          </a:p>
          <a:p>
            <a:pPr marL="521366" lvl="1" indent="0">
              <a:buNone/>
            </a:pPr>
            <a:r>
              <a:rPr lang="en-US" dirty="0" smtClean="0"/>
              <a:t>– the larger it is, the higher the chances to find out more information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 your homework: what software / hardware are they using. Do they use applications that are known to be vulnerable?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Pick an employee as target. </a:t>
            </a:r>
            <a:r>
              <a:rPr lang="ro-RO" dirty="0" err="1" smtClean="0"/>
              <a:t>And</a:t>
            </a:r>
            <a:r>
              <a:rPr lang="ro-RO" dirty="0" smtClean="0"/>
              <a:t> </a:t>
            </a:r>
            <a:r>
              <a:rPr lang="ro-RO" dirty="0" err="1" smtClean="0"/>
              <a:t>by</a:t>
            </a:r>
            <a:r>
              <a:rPr lang="ro-RO" dirty="0" smtClean="0"/>
              <a:t> </a:t>
            </a:r>
            <a:r>
              <a:rPr lang="ro-RO" dirty="0" err="1" smtClean="0"/>
              <a:t>the</a:t>
            </a:r>
            <a:r>
              <a:rPr lang="ro-RO" dirty="0" smtClean="0"/>
              <a:t> </a:t>
            </a:r>
            <a:r>
              <a:rPr lang="ro-RO" dirty="0" err="1" smtClean="0"/>
              <a:t>way</a:t>
            </a:r>
            <a:r>
              <a:rPr lang="ro-RO" dirty="0" smtClean="0"/>
              <a:t>, </a:t>
            </a:r>
            <a:r>
              <a:rPr lang="ro-RO" dirty="0" err="1" smtClean="0"/>
              <a:t>picking</a:t>
            </a:r>
            <a:r>
              <a:rPr lang="ro-RO" dirty="0" smtClean="0"/>
              <a:t> a </a:t>
            </a:r>
            <a:r>
              <a:rPr lang="ro-RO" dirty="0" err="1" smtClean="0"/>
              <a:t>target</a:t>
            </a:r>
            <a:r>
              <a:rPr lang="ro-RO" dirty="0" smtClean="0"/>
              <a:t> </a:t>
            </a:r>
            <a:r>
              <a:rPr lang="ro-RO" dirty="0" err="1" smtClean="0"/>
              <a:t>is</a:t>
            </a:r>
            <a:r>
              <a:rPr lang="ro-RO" dirty="0" smtClean="0"/>
              <a:t> as </a:t>
            </a:r>
            <a:r>
              <a:rPr lang="ro-RO" dirty="0" err="1" smtClean="0"/>
              <a:t>easy</a:t>
            </a:r>
            <a:r>
              <a:rPr lang="ro-RO" dirty="0" smtClean="0"/>
              <a:t> as </a:t>
            </a:r>
            <a:r>
              <a:rPr lang="ro-RO" dirty="0" err="1" smtClean="0"/>
              <a:t>this</a:t>
            </a:r>
            <a:r>
              <a:rPr lang="ro-RO" dirty="0" smtClean="0"/>
              <a:t>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/>
              <a:t>Targeted</a:t>
            </a:r>
            <a:r>
              <a:rPr lang="ro-RO" dirty="0" smtClean="0"/>
              <a:t> </a:t>
            </a:r>
            <a:r>
              <a:rPr lang="ro-RO" dirty="0" err="1" smtClean="0"/>
              <a:t>Attacks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9" y="904182"/>
            <a:ext cx="7101687" cy="645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/>
              <a:t>If</a:t>
            </a:r>
            <a:r>
              <a:rPr lang="ro-RO" dirty="0" smtClean="0"/>
              <a:t> </a:t>
            </a:r>
            <a:r>
              <a:rPr lang="ro-RO" dirty="0" err="1" smtClean="0"/>
              <a:t>that</a:t>
            </a:r>
            <a:r>
              <a:rPr lang="ro-RO" dirty="0" smtClean="0"/>
              <a:t> </a:t>
            </a:r>
            <a:r>
              <a:rPr lang="ro-RO" dirty="0" err="1" smtClean="0"/>
              <a:t>doesn</a:t>
            </a:r>
            <a:r>
              <a:rPr lang="en-US" dirty="0" smtClean="0"/>
              <a:t>’t work, target their spouses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45" y="2723722"/>
            <a:ext cx="6489148" cy="21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30" y="437642"/>
            <a:ext cx="7921448" cy="722395"/>
          </a:xfrm>
        </p:spPr>
        <p:txBody>
          <a:bodyPr/>
          <a:lstStyle/>
          <a:p>
            <a:r>
              <a:rPr lang="en-US" dirty="0"/>
              <a:t>What makes cyber-criminals worth their while?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Information is power, it brings in intellectual property and allows attackers to PLAN COUNTER-INTELLIGENCE DEFENSE (See the Aurora APT in 2008).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 create international incidents on other countries’ expense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Create PANIC: why smash a plane into a building, when you can trigger panic by just disconnecting people from the power grid?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30" y="437642"/>
            <a:ext cx="7921448" cy="722395"/>
          </a:xfrm>
        </p:spPr>
        <p:txBody>
          <a:bodyPr/>
          <a:lstStyle/>
          <a:p>
            <a:r>
              <a:rPr lang="en-US" dirty="0" smtClean="0"/>
              <a:t>This is just supposition, right?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1982 </a:t>
            </a:r>
            <a:r>
              <a:rPr lang="en-US" dirty="0"/>
              <a:t>– Trans-Siberian gas pipe blown up via SCADA </a:t>
            </a:r>
            <a:r>
              <a:rPr lang="en-US" dirty="0" smtClean="0"/>
              <a:t>bug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2009 – 2010 – Uranium enrichment </a:t>
            </a:r>
            <a:r>
              <a:rPr lang="en-US" dirty="0"/>
              <a:t>facility at </a:t>
            </a:r>
            <a:r>
              <a:rPr lang="en-US" dirty="0" err="1"/>
              <a:t>Natanz</a:t>
            </a:r>
            <a:r>
              <a:rPr lang="en-US" dirty="0"/>
              <a:t> taken out of production via master compromise of </a:t>
            </a:r>
            <a:r>
              <a:rPr lang="en-US" dirty="0" smtClean="0"/>
              <a:t>SCADA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2007 – 2012 – Flamer subverts isolated networks and </a:t>
            </a:r>
            <a:r>
              <a:rPr lang="en-US" dirty="0" err="1" smtClean="0"/>
              <a:t>exfiltrates</a:t>
            </a:r>
            <a:r>
              <a:rPr lang="en-US" dirty="0" smtClean="0"/>
              <a:t> data in a manner never seen before.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2007 - 2012 – Red October targets state infrastructures, including Romanian agencies and plants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2012 – </a:t>
            </a:r>
            <a:r>
              <a:rPr lang="en-US" dirty="0" err="1" smtClean="0"/>
              <a:t>MiniDuke</a:t>
            </a:r>
            <a:r>
              <a:rPr lang="en-US" dirty="0" smtClean="0"/>
              <a:t> – Highly targeted attack to make sure malware does not infect beyond scope or gets analyzed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30" y="437642"/>
            <a:ext cx="8429448" cy="722395"/>
          </a:xfrm>
        </p:spPr>
        <p:txBody>
          <a:bodyPr/>
          <a:lstStyle/>
          <a:p>
            <a:r>
              <a:rPr lang="en-US" dirty="0" smtClean="0"/>
              <a:t>On the bright side…</a:t>
            </a:r>
            <a:r>
              <a:rPr lang="ro-RO" dirty="0" smtClean="0"/>
              <a:t> </a:t>
            </a:r>
            <a:r>
              <a:rPr lang="ro-RO" dirty="0" err="1" smtClean="0"/>
              <a:t>There</a:t>
            </a:r>
            <a:r>
              <a:rPr lang="ro-RO" dirty="0" smtClean="0"/>
              <a:t> </a:t>
            </a:r>
            <a:r>
              <a:rPr lang="ro-RO" dirty="0" err="1" smtClean="0"/>
              <a:t>is</a:t>
            </a:r>
            <a:r>
              <a:rPr lang="ro-RO" dirty="0" smtClean="0"/>
              <a:t> </a:t>
            </a:r>
            <a:r>
              <a:rPr lang="ro-RO" dirty="0" err="1" smtClean="0"/>
              <a:t>no</a:t>
            </a:r>
            <a:r>
              <a:rPr lang="ro-RO" dirty="0" smtClean="0"/>
              <a:t> </a:t>
            </a:r>
            <a:r>
              <a:rPr lang="ro-RO" dirty="0" err="1" smtClean="0"/>
              <a:t>bright</a:t>
            </a:r>
            <a:r>
              <a:rPr lang="ro-RO" dirty="0" smtClean="0"/>
              <a:t> </a:t>
            </a:r>
            <a:r>
              <a:rPr lang="ro-RO" dirty="0" err="1" smtClean="0"/>
              <a:t>side</a:t>
            </a:r>
            <a:r>
              <a:rPr lang="ro-RO" dirty="0" smtClean="0"/>
              <a:t>. Period.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4226" y="1481511"/>
            <a:ext cx="4973152" cy="50361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Nuclear missiles can’t be launched or controlled via Internet by unauthorized people. Command mechanisms reside in ISOLATED networks.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SCADA systems are also isolated from the Internet. This doesn’t mean that the attackers did not manage to take complete control over them.</a:t>
            </a:r>
            <a:r>
              <a:rPr lang="ro-RO" dirty="0" smtClean="0"/>
              <a:t> </a:t>
            </a:r>
            <a:r>
              <a:rPr lang="ro-RO" dirty="0" err="1" smtClean="0"/>
              <a:t>What</a:t>
            </a:r>
            <a:r>
              <a:rPr lang="ro-RO" dirty="0" smtClean="0"/>
              <a:t> </a:t>
            </a:r>
            <a:r>
              <a:rPr lang="ro-RO" dirty="0" err="1" smtClean="0"/>
              <a:t>would</a:t>
            </a:r>
            <a:r>
              <a:rPr lang="ro-RO" dirty="0" smtClean="0"/>
              <a:t> </a:t>
            </a:r>
            <a:r>
              <a:rPr lang="ro-RO" dirty="0" err="1" smtClean="0"/>
              <a:t>happen</a:t>
            </a:r>
            <a:r>
              <a:rPr lang="ro-RO" dirty="0" smtClean="0"/>
              <a:t> </a:t>
            </a:r>
            <a:r>
              <a:rPr lang="ro-RO" dirty="0" err="1" smtClean="0"/>
              <a:t>if</a:t>
            </a:r>
            <a:r>
              <a:rPr lang="ro-RO" dirty="0" smtClean="0"/>
              <a:t> FLAMER hit a </a:t>
            </a:r>
            <a:r>
              <a:rPr lang="ro-RO" dirty="0" err="1" smtClean="0"/>
              <a:t>war</a:t>
            </a:r>
            <a:r>
              <a:rPr lang="ro-RO" dirty="0" smtClean="0"/>
              <a:t> control room </a:t>
            </a:r>
            <a:r>
              <a:rPr lang="ro-RO" dirty="0" err="1" smtClean="0"/>
              <a:t>instead</a:t>
            </a:r>
            <a:r>
              <a:rPr lang="ro-RO" dirty="0" smtClean="0"/>
              <a:t> of a </a:t>
            </a:r>
            <a:r>
              <a:rPr lang="ro-RO" dirty="0" err="1" smtClean="0"/>
              <a:t>power</a:t>
            </a:r>
            <a:r>
              <a:rPr lang="ro-RO" dirty="0" smtClean="0"/>
              <a:t> </a:t>
            </a:r>
            <a:r>
              <a:rPr lang="ro-RO" dirty="0" err="1" smtClean="0"/>
              <a:t>plant</a:t>
            </a:r>
            <a:r>
              <a:rPr lang="ro-RO" dirty="0" smtClean="0"/>
              <a:t>?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23" y="1481511"/>
            <a:ext cx="5020233" cy="42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30" y="437642"/>
            <a:ext cx="7921448" cy="722395"/>
          </a:xfrm>
        </p:spPr>
        <p:txBody>
          <a:bodyPr/>
          <a:lstStyle/>
          <a:p>
            <a:r>
              <a:rPr lang="en-US" dirty="0" smtClean="0"/>
              <a:t>Today’s mantra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smtClean="0"/>
              <a:t>State agencies can’t safeguard a nation’s security if they can’t protect THEMSELVES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_Corporate_Theme_PPT">
  <a:themeElements>
    <a:clrScheme name="2012 Theme Colors">
      <a:dk1>
        <a:sysClr val="windowText" lastClr="000000"/>
      </a:dk1>
      <a:lt1>
        <a:srgbClr val="F3F3F3"/>
      </a:lt1>
      <a:dk2>
        <a:srgbClr val="D00011"/>
      </a:dk2>
      <a:lt2>
        <a:srgbClr val="FCFFF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AC4352215574EBDB5AA14930D074B" ma:contentTypeVersion="2" ma:contentTypeDescription="Create a new document." ma:contentTypeScope="" ma:versionID="c8048845f5244f68bc191bac1e883e09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cd2cac4ab9d2a98e05866dfa68610d5c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09B41B5-DA18-4FE6-8000-16B684A0A3D8}"/>
</file>

<file path=customXml/itemProps2.xml><?xml version="1.0" encoding="utf-8"?>
<ds:datastoreItem xmlns:ds="http://schemas.openxmlformats.org/officeDocument/2006/customXml" ds:itemID="{BB5D25D2-C76F-4542-AAE6-36F7ECFDFA11}"/>
</file>

<file path=customXml/itemProps3.xml><?xml version="1.0" encoding="utf-8"?>
<ds:datastoreItem xmlns:ds="http://schemas.openxmlformats.org/officeDocument/2006/customXml" ds:itemID="{6304AF51-D9B9-4736-88F3-35E95E1FB0EA}"/>
</file>

<file path=docProps/app.xml><?xml version="1.0" encoding="utf-8"?>
<Properties xmlns="http://schemas.openxmlformats.org/officeDocument/2006/extended-properties" xmlns:vt="http://schemas.openxmlformats.org/officeDocument/2006/docPropsVTypes">
  <Template>2012_Corporate_Theme_PPT</Template>
  <TotalTime>4513</TotalTime>
  <Words>672</Words>
  <Application>Microsoft Office PowerPoint</Application>
  <PresentationFormat>Custom</PresentationFormat>
  <Paragraphs>236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Lucida Grande</vt:lpstr>
      <vt:lpstr>Wingdings</vt:lpstr>
      <vt:lpstr>2012_Corporate_Theme_PPT</vt:lpstr>
      <vt:lpstr>PowerPoint Presentation</vt:lpstr>
      <vt:lpstr>PowerPoint Presentation</vt:lpstr>
      <vt:lpstr>Intro to Targeted Attacks</vt:lpstr>
      <vt:lpstr>Targeted Attacks</vt:lpstr>
      <vt:lpstr>If that doesn’t work, target their spouses</vt:lpstr>
      <vt:lpstr>What makes cyber-criminals worth their while?</vt:lpstr>
      <vt:lpstr>This is just supposition, right?</vt:lpstr>
      <vt:lpstr>On the bright side… There is no bright side. Period.</vt:lpstr>
      <vt:lpstr>Today’s mantra</vt:lpstr>
      <vt:lpstr>Still, it’s not going to happen to us</vt:lpstr>
      <vt:lpstr>Test results</vt:lpstr>
      <vt:lpstr>Now ask yourselves…</vt:lpstr>
      <vt:lpstr>Mitigation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Bogdan BOTEZATU</dc:creator>
  <cp:lastModifiedBy>Bogdan Botezatu</cp:lastModifiedBy>
  <cp:revision>71</cp:revision>
  <dcterms:created xsi:type="dcterms:W3CDTF">2011-09-08T11:38:21Z</dcterms:created>
  <dcterms:modified xsi:type="dcterms:W3CDTF">2013-09-02T09:06:13Z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0x0101009CCAC4352215574EBDB5AA14930D074B</vt:lpwstr>
  </property>
</Properties>
</file>