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5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xml" ContentType="application/vnd.openxmlformats-officedocument.presentationml.slide+xml"/>
  <Override PartName="/ppt/slides/slide5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0.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62" r:id="rId2"/>
  </p:sldMasterIdLst>
  <p:notesMasterIdLst>
    <p:notesMasterId r:id="rId57"/>
  </p:notesMasterIdLst>
  <p:handoutMasterIdLst>
    <p:handoutMasterId r:id="rId58"/>
  </p:handoutMasterIdLst>
  <p:sldIdLst>
    <p:sldId id="946" r:id="rId3"/>
    <p:sldId id="942" r:id="rId4"/>
    <p:sldId id="860" r:id="rId5"/>
    <p:sldId id="861" r:id="rId6"/>
    <p:sldId id="939" r:id="rId7"/>
    <p:sldId id="865" r:id="rId8"/>
    <p:sldId id="866" r:id="rId9"/>
    <p:sldId id="867" r:id="rId10"/>
    <p:sldId id="872" r:id="rId11"/>
    <p:sldId id="871" r:id="rId12"/>
    <p:sldId id="873" r:id="rId13"/>
    <p:sldId id="875" r:id="rId14"/>
    <p:sldId id="876" r:id="rId15"/>
    <p:sldId id="927" r:id="rId16"/>
    <p:sldId id="877" r:id="rId17"/>
    <p:sldId id="928" r:id="rId18"/>
    <p:sldId id="929" r:id="rId19"/>
    <p:sldId id="930" r:id="rId20"/>
    <p:sldId id="932" r:id="rId21"/>
    <p:sldId id="878" r:id="rId22"/>
    <p:sldId id="933" r:id="rId23"/>
    <p:sldId id="879" r:id="rId24"/>
    <p:sldId id="934" r:id="rId25"/>
    <p:sldId id="880" r:id="rId26"/>
    <p:sldId id="882" r:id="rId27"/>
    <p:sldId id="883" r:id="rId28"/>
    <p:sldId id="884" r:id="rId29"/>
    <p:sldId id="936" r:id="rId30"/>
    <p:sldId id="937" r:id="rId31"/>
    <p:sldId id="938" r:id="rId32"/>
    <p:sldId id="900" r:id="rId33"/>
    <p:sldId id="944" r:id="rId34"/>
    <p:sldId id="886" r:id="rId35"/>
    <p:sldId id="888" r:id="rId36"/>
    <p:sldId id="889" r:id="rId37"/>
    <p:sldId id="890" r:id="rId38"/>
    <p:sldId id="897" r:id="rId39"/>
    <p:sldId id="896" r:id="rId40"/>
    <p:sldId id="898" r:id="rId41"/>
    <p:sldId id="901" r:id="rId42"/>
    <p:sldId id="905" r:id="rId43"/>
    <p:sldId id="903" r:id="rId44"/>
    <p:sldId id="904" r:id="rId45"/>
    <p:sldId id="906" r:id="rId46"/>
    <p:sldId id="907" r:id="rId47"/>
    <p:sldId id="908" r:id="rId48"/>
    <p:sldId id="909" r:id="rId49"/>
    <p:sldId id="911" r:id="rId50"/>
    <p:sldId id="912" r:id="rId51"/>
    <p:sldId id="913" r:id="rId52"/>
    <p:sldId id="915" r:id="rId53"/>
    <p:sldId id="916" r:id="rId54"/>
    <p:sldId id="945" r:id="rId55"/>
    <p:sldId id="9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723" autoAdjust="0"/>
    <p:restoredTop sz="83481" autoAdjust="0"/>
  </p:normalViewPr>
  <p:slideViewPr>
    <p:cSldViewPr>
      <p:cViewPr>
        <p:scale>
          <a:sx n="68" d="100"/>
          <a:sy n="68" d="100"/>
        </p:scale>
        <p:origin x="-414" y="66"/>
      </p:cViewPr>
      <p:guideLst>
        <p:guide orient="horz" pos="2160"/>
        <p:guide pos="2880"/>
      </p:guideLst>
    </p:cSldViewPr>
  </p:slideViewPr>
  <p:outlineViewPr>
    <p:cViewPr>
      <p:scale>
        <a:sx n="33" d="100"/>
        <a:sy n="33" d="100"/>
      </p:scale>
      <p:origin x="0" y="19326"/>
    </p:cViewPr>
  </p:outlineViewPr>
  <p:notesTextViewPr>
    <p:cViewPr>
      <p:scale>
        <a:sx n="200" d="100"/>
        <a:sy n="200" d="100"/>
      </p:scale>
      <p:origin x="0" y="0"/>
    </p:cViewPr>
  </p:notesTextViewPr>
  <p:sorterViewPr>
    <p:cViewPr>
      <p:scale>
        <a:sx n="66" d="100"/>
        <a:sy n="66" d="100"/>
      </p:scale>
      <p:origin x="0" y="6924"/>
    </p:cViewPr>
  </p:sorterViewPr>
  <p:notesViewPr>
    <p:cSldViewPr>
      <p:cViewPr varScale="1">
        <p:scale>
          <a:sx n="70" d="100"/>
          <a:sy n="70" d="100"/>
        </p:scale>
        <p:origin x="-281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E89E2-6F66-42C0-B8CF-A5F54D9C4180}" type="datetimeFigureOut">
              <a:rPr lang="en-US" smtClean="0"/>
              <a:pPr/>
              <a:t>5/30/2013</a:t>
            </a:fld>
            <a:endParaRPr lang="en-US" dirty="0"/>
          </a:p>
        </p:txBody>
      </p:sp>
      <p:sp>
        <p:nvSpPr>
          <p:cNvPr id="4" name="Footer Placeholder 3"/>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1200"/>
            </a:lvl1pPr>
          </a:lstStyle>
          <a:p>
            <a:r>
              <a:rPr lang="en-US" dirty="0" smtClean="0"/>
              <a:t>National Telecommunication Corporation (NTC), SMS4DC work Shop, Khartoum – June 2012</a:t>
            </a:r>
            <a:endParaRPr lang="en-US" dirty="0"/>
          </a:p>
        </p:txBody>
      </p:sp>
      <p:sp>
        <p:nvSpPr>
          <p:cNvPr id="5" name="Slide Number Placeholder 4"/>
          <p:cNvSpPr>
            <a:spLocks noGrp="1"/>
          </p:cNvSpPr>
          <p:nvPr>
            <p:ph type="sldNum" sz="quarter" idx="3"/>
          </p:nvPr>
        </p:nvSpPr>
        <p:spPr>
          <a:xfrm>
            <a:off x="6324599" y="8685213"/>
            <a:ext cx="531813" cy="457200"/>
          </a:xfrm>
          <a:prstGeom prst="rect">
            <a:avLst/>
          </a:prstGeom>
        </p:spPr>
        <p:txBody>
          <a:bodyPr vert="horz" lIns="91440" tIns="45720" rIns="91440" bIns="45720" rtlCol="0" anchor="b"/>
          <a:lstStyle>
            <a:lvl1pPr algn="r">
              <a:defRPr sz="1200"/>
            </a:lvl1pPr>
          </a:lstStyle>
          <a:p>
            <a:fld id="{E8D67A70-3A1C-4A6F-9481-5DCC6EA88FBE}" type="slidenum">
              <a:rPr lang="en-US" smtClean="0"/>
              <a:pPr/>
              <a:t>‹#›</a:t>
            </a:fld>
            <a:endParaRPr lang="en-US" dirty="0"/>
          </a:p>
        </p:txBody>
      </p:sp>
    </p:spTree>
    <p:extLst>
      <p:ext uri="{BB962C8B-B14F-4D97-AF65-F5344CB8AC3E}">
        <p14:creationId xmlns:p14="http://schemas.microsoft.com/office/powerpoint/2010/main" xmlns="" val="16397180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969710-81F7-441F-A1F7-0A13C4870E3D}" type="datetimeFigureOut">
              <a:rPr lang="en-US" smtClean="0"/>
              <a:pPr/>
              <a:t>5/30/2013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National Telecommunication Corporation (NTC), SMS4DC work Shop, Khartoum – June 2012</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3B83F-FD8B-4CA6-A930-004F673FD330}" type="slidenum">
              <a:rPr lang="en-US" smtClean="0"/>
              <a:pPr/>
              <a:t>‹#›</a:t>
            </a:fld>
            <a:endParaRPr lang="en-US" dirty="0"/>
          </a:p>
        </p:txBody>
      </p:sp>
    </p:spTree>
    <p:extLst>
      <p:ext uri="{BB962C8B-B14F-4D97-AF65-F5344CB8AC3E}">
        <p14:creationId xmlns:p14="http://schemas.microsoft.com/office/powerpoint/2010/main" xmlns="" val="25531207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National Telecommunication Corporation (NTC), SMS4DC work Shop, Khartoum – June 2012</a:t>
            </a:r>
            <a:endParaRPr lang="en-US" dirty="0"/>
          </a:p>
        </p:txBody>
      </p:sp>
      <p:sp>
        <p:nvSpPr>
          <p:cNvPr id="5" name="Slide Number Placeholder 4"/>
          <p:cNvSpPr>
            <a:spLocks noGrp="1"/>
          </p:cNvSpPr>
          <p:nvPr>
            <p:ph type="sldNum" sz="quarter" idx="11"/>
          </p:nvPr>
        </p:nvSpPr>
        <p:spPr/>
        <p:txBody>
          <a:bodyPr/>
          <a:lstStyle/>
          <a:p>
            <a:fld id="{8163B83F-FD8B-4CA6-A930-004F673FD330}"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43" name="Group 42"/>
          <p:cNvGrpSpPr/>
          <p:nvPr/>
        </p:nvGrpSpPr>
        <p:grpSpPr>
          <a:xfrm>
            <a:off x="-381000" y="0"/>
            <a:ext cx="9932332" cy="6858000"/>
            <a:chOff x="-382404" y="0"/>
            <a:chExt cx="9932332" cy="6858000"/>
          </a:xfrm>
          <a:solidFill>
            <a:schemeClr val="tx2">
              <a:lumMod val="60000"/>
              <a:lumOff val="40000"/>
              <a:alpha val="69000"/>
            </a:schemeClr>
          </a:solidFill>
        </p:grpSpPr>
        <p:grpSp>
          <p:nvGrpSpPr>
            <p:cNvPr id="44" name="Group 44"/>
            <p:cNvGrpSpPr/>
            <p:nvPr/>
          </p:nvGrpSpPr>
          <p:grpSpPr>
            <a:xfrm>
              <a:off x="0" y="0"/>
              <a:ext cx="9144000" cy="6858000"/>
              <a:chOff x="0" y="0"/>
              <a:chExt cx="9144000" cy="6858000"/>
            </a:xfrm>
            <a:grpFill/>
          </p:grpSpPr>
          <p:grpSp>
            <p:nvGrpSpPr>
              <p:cNvPr id="70" name="Group 4"/>
              <p:cNvGrpSpPr/>
              <p:nvPr/>
            </p:nvGrpSpPr>
            <p:grpSpPr>
              <a:xfrm>
                <a:off x="0" y="0"/>
                <a:ext cx="2514600" cy="6858000"/>
                <a:chOff x="0" y="0"/>
                <a:chExt cx="2514600" cy="6858000"/>
              </a:xfrm>
              <a:grpFill/>
            </p:grpSpPr>
            <p:sp>
              <p:nvSpPr>
                <p:cNvPr id="115" name="Rectangle 11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a:grpFill/>
            </p:grpSpPr>
            <p:sp>
              <p:nvSpPr>
                <p:cNvPr id="85" name="Rectangle 8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a:grpFill/>
            </p:grpSpPr>
            <p:sp>
              <p:nvSpPr>
                <p:cNvPr id="78" name="Rectangle 77"/>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992004" y="-21511"/>
            <a:ext cx="7248354"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033914" y="-21511"/>
            <a:ext cx="7120382" cy="231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1033914" y="6023758"/>
            <a:ext cx="7122175" cy="1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userDrawn="1"/>
        </p:nvSpPr>
        <p:spPr>
          <a:xfrm>
            <a:off x="8648700" y="6488668"/>
            <a:ext cx="495300" cy="369332"/>
          </a:xfrm>
          <a:prstGeom prst="rect">
            <a:avLst/>
          </a:prstGeom>
          <a:gradFill>
            <a:gsLst>
              <a:gs pos="0">
                <a:schemeClr val="tx2"/>
              </a:gs>
              <a:gs pos="100000">
                <a:schemeClr val="accent1">
                  <a:shade val="75000"/>
                  <a:satMod val="120000"/>
                  <a:lumMod val="90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fld id="{B6F15528-21DE-4FAA-801E-634DDDAF4B2B}" type="slidenum">
              <a:rPr lang="en-US" b="1" smtClean="0">
                <a:solidFill>
                  <a:schemeClr val="tx1"/>
                </a:solidFill>
              </a:rPr>
              <a:pPr algn="r"/>
              <a:t>‹#›</a:t>
            </a:fld>
            <a:endParaRPr lang="en-US" b="1" dirty="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94" name="Rectangle 93"/>
          <p:cNvSpPr/>
          <p:nvPr/>
        </p:nvSpPr>
        <p:spPr>
          <a:xfrm>
            <a:off x="457200" y="-21511"/>
            <a:ext cx="8382000" cy="627184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userDrawn="1"/>
        </p:nvSpPr>
        <p:spPr>
          <a:xfrm>
            <a:off x="1524000" y="207090"/>
            <a:ext cx="6630296" cy="1012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520700" y="6088283"/>
            <a:ext cx="8242299" cy="1620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userDrawn="1"/>
        </p:nvSpPr>
        <p:spPr>
          <a:xfrm>
            <a:off x="8153400" y="6488668"/>
            <a:ext cx="990600" cy="369332"/>
          </a:xfrm>
          <a:prstGeom prst="rect">
            <a:avLst/>
          </a:prstGeom>
          <a:noFill/>
        </p:spPr>
        <p:txBody>
          <a:bodyPr wrap="square" rtlCol="0">
            <a:spAutoFit/>
          </a:bodyPr>
          <a:lstStyle/>
          <a:p>
            <a:fld id="{B6F15528-21DE-4FAA-801E-634DDDAF4B2B}" type="slidenum">
              <a:rPr lang="en-US" b="1" smtClean="0">
                <a:solidFill>
                  <a:schemeClr val="tx1"/>
                </a:solidFill>
              </a:rPr>
              <a:pPr/>
              <a:t>‹#›</a:t>
            </a:fld>
            <a:endParaRPr lang="en-US" b="1" dirty="0">
              <a:solidFill>
                <a:schemeClr val="tx1"/>
              </a:solidFill>
            </a:endParaRPr>
          </a:p>
        </p:txBody>
      </p:sp>
      <p:sp>
        <p:nvSpPr>
          <p:cNvPr id="10" name="Rectangle 9"/>
          <p:cNvSpPr/>
          <p:nvPr userDrawn="1"/>
        </p:nvSpPr>
        <p:spPr>
          <a:xfrm>
            <a:off x="533400" y="0"/>
            <a:ext cx="8242299" cy="1620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lumMod val="85000"/>
          </a:schemeClr>
        </a:solidFill>
        <a:effectLst/>
      </p:bgPr>
    </p:bg>
    <p:spTree>
      <p:nvGrpSpPr>
        <p:cNvPr id="1" name=""/>
        <p:cNvGrpSpPr/>
        <p:nvPr/>
      </p:nvGrpSpPr>
      <p:grpSpPr>
        <a:xfrm>
          <a:off x="0" y="0"/>
          <a:ext cx="0" cy="0"/>
          <a:chOff x="0" y="0"/>
          <a:chExt cx="0" cy="0"/>
        </a:xfrm>
      </p:grpSpPr>
      <p:grpSp>
        <p:nvGrpSpPr>
          <p:cNvPr id="43" name="Group 42"/>
          <p:cNvGrpSpPr/>
          <p:nvPr/>
        </p:nvGrpSpPr>
        <p:grpSpPr>
          <a:xfrm>
            <a:off x="-381000" y="0"/>
            <a:ext cx="9932332" cy="6858000"/>
            <a:chOff x="-382404" y="0"/>
            <a:chExt cx="9932332" cy="6858000"/>
          </a:xfrm>
          <a:solidFill>
            <a:schemeClr val="bg1">
              <a:lumMod val="75000"/>
            </a:schemeClr>
          </a:solidFill>
        </p:grpSpPr>
        <p:grpSp>
          <p:nvGrpSpPr>
            <p:cNvPr id="44" name="Group 44"/>
            <p:cNvGrpSpPr/>
            <p:nvPr/>
          </p:nvGrpSpPr>
          <p:grpSpPr>
            <a:xfrm>
              <a:off x="0" y="0"/>
              <a:ext cx="9144000" cy="6858000"/>
              <a:chOff x="0" y="0"/>
              <a:chExt cx="9144000" cy="6858000"/>
            </a:xfrm>
            <a:grpFill/>
          </p:grpSpPr>
          <p:grpSp>
            <p:nvGrpSpPr>
              <p:cNvPr id="70" name="Group 4"/>
              <p:cNvGrpSpPr/>
              <p:nvPr/>
            </p:nvGrpSpPr>
            <p:grpSpPr>
              <a:xfrm>
                <a:off x="0" y="0"/>
                <a:ext cx="2514600" cy="6858000"/>
                <a:chOff x="0" y="0"/>
                <a:chExt cx="2514600" cy="6858000"/>
              </a:xfrm>
              <a:grpFill/>
            </p:grpSpPr>
            <p:sp>
              <p:nvSpPr>
                <p:cNvPr id="115" name="Rectangle 11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a:grpFill/>
            </p:grpSpPr>
            <p:sp>
              <p:nvSpPr>
                <p:cNvPr id="85" name="Rectangle 8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a:grpFill/>
            </p:grpSpPr>
            <p:sp>
              <p:nvSpPr>
                <p:cNvPr id="78" name="Rectangle 77"/>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4650889" y="6088284"/>
            <a:ext cx="3505200" cy="817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userDrawn="1"/>
        </p:nvSpPr>
        <p:spPr>
          <a:xfrm>
            <a:off x="8648700" y="6400800"/>
            <a:ext cx="495300" cy="369332"/>
          </a:xfrm>
          <a:prstGeom prst="rect">
            <a:avLst/>
          </a:prstGeom>
          <a:noFill/>
        </p:spPr>
        <p:txBody>
          <a:bodyPr wrap="square" rtlCol="0">
            <a:spAutoFit/>
          </a:bodyPr>
          <a:lstStyle/>
          <a:p>
            <a:fld id="{B6F15528-21DE-4FAA-801E-634DDDAF4B2B}" type="slidenum">
              <a:rPr lang="en-US" b="1" smtClean="0">
                <a:solidFill>
                  <a:schemeClr val="tx1"/>
                </a:solidFill>
              </a:rPr>
              <a:pPr/>
              <a:t>‹#›</a:t>
            </a:fld>
            <a:endParaRPr lang="en-US" b="1" dirty="0">
              <a:solidFill>
                <a:schemeClr val="tx1"/>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3" name="Group 42"/>
          <p:cNvGrpSpPr/>
          <p:nvPr/>
        </p:nvGrpSpPr>
        <p:grpSpPr>
          <a:xfrm>
            <a:off x="-304800" y="-152400"/>
            <a:ext cx="9932332" cy="6858000"/>
            <a:chOff x="-382404" y="0"/>
            <a:chExt cx="9932332" cy="6858000"/>
          </a:xfrm>
          <a:solidFill>
            <a:schemeClr val="bg1">
              <a:lumMod val="75000"/>
            </a:schemeClr>
          </a:solidFill>
        </p:grpSpPr>
        <p:grpSp>
          <p:nvGrpSpPr>
            <p:cNvPr id="44" name="Group 44"/>
            <p:cNvGrpSpPr/>
            <p:nvPr/>
          </p:nvGrpSpPr>
          <p:grpSpPr>
            <a:xfrm>
              <a:off x="0" y="0"/>
              <a:ext cx="9144000" cy="6858000"/>
              <a:chOff x="0" y="0"/>
              <a:chExt cx="9144000" cy="6858000"/>
            </a:xfrm>
            <a:grpFill/>
          </p:grpSpPr>
          <p:grpSp>
            <p:nvGrpSpPr>
              <p:cNvPr id="70" name="Group 4"/>
              <p:cNvGrpSpPr/>
              <p:nvPr/>
            </p:nvGrpSpPr>
            <p:grpSpPr>
              <a:xfrm>
                <a:off x="0" y="0"/>
                <a:ext cx="2514600" cy="6858000"/>
                <a:chOff x="0" y="0"/>
                <a:chExt cx="2514600" cy="6858000"/>
              </a:xfrm>
              <a:grpFill/>
            </p:grpSpPr>
            <p:sp>
              <p:nvSpPr>
                <p:cNvPr id="115" name="Rectangle 11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a:grpFill/>
            </p:grpSpPr>
            <p:sp>
              <p:nvSpPr>
                <p:cNvPr id="85" name="Rectangle 8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a:grpFill/>
            </p:grpSpPr>
            <p:sp>
              <p:nvSpPr>
                <p:cNvPr id="78" name="Rectangle 77"/>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4650889" y="6088284"/>
            <a:ext cx="3505200" cy="817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userDrawn="1"/>
        </p:nvSpPr>
        <p:spPr>
          <a:xfrm>
            <a:off x="8153400" y="6488668"/>
            <a:ext cx="990600" cy="369332"/>
          </a:xfrm>
          <a:prstGeom prst="rect">
            <a:avLst/>
          </a:prstGeom>
          <a:noFill/>
        </p:spPr>
        <p:txBody>
          <a:bodyPr wrap="square" rtlCol="0">
            <a:spAutoFit/>
          </a:bodyPr>
          <a:lstStyle/>
          <a:p>
            <a:pPr algn="r"/>
            <a:fld id="{B6F15528-21DE-4FAA-801E-634DDDAF4B2B}" type="slidenum">
              <a:rPr lang="en-US" b="1" smtClean="0"/>
              <a:pPr algn="r"/>
              <a:t>‹#›</a:t>
            </a:fld>
            <a:endParaRPr lang="en-US" b="1"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grpSp>
        <p:nvGrpSpPr>
          <p:cNvPr id="43" name="Group 42"/>
          <p:cNvGrpSpPr/>
          <p:nvPr/>
        </p:nvGrpSpPr>
        <p:grpSpPr>
          <a:xfrm>
            <a:off x="-381000" y="0"/>
            <a:ext cx="9932332" cy="6858000"/>
            <a:chOff x="-382404" y="0"/>
            <a:chExt cx="9932332" cy="6858000"/>
          </a:xfrm>
          <a:solidFill>
            <a:schemeClr val="bg1">
              <a:lumMod val="65000"/>
              <a:alpha val="61000"/>
            </a:schemeClr>
          </a:solidFill>
        </p:grpSpPr>
        <p:grpSp>
          <p:nvGrpSpPr>
            <p:cNvPr id="44" name="Group 44"/>
            <p:cNvGrpSpPr/>
            <p:nvPr/>
          </p:nvGrpSpPr>
          <p:grpSpPr>
            <a:xfrm>
              <a:off x="0" y="0"/>
              <a:ext cx="9144000" cy="6858000"/>
              <a:chOff x="0" y="0"/>
              <a:chExt cx="9144000" cy="6858000"/>
            </a:xfrm>
            <a:grpFill/>
          </p:grpSpPr>
          <p:grpSp>
            <p:nvGrpSpPr>
              <p:cNvPr id="70" name="Group 4"/>
              <p:cNvGrpSpPr/>
              <p:nvPr/>
            </p:nvGrpSpPr>
            <p:grpSpPr>
              <a:xfrm>
                <a:off x="0" y="0"/>
                <a:ext cx="2514600" cy="6858000"/>
                <a:chOff x="0" y="0"/>
                <a:chExt cx="2514600" cy="6858000"/>
              </a:xfrm>
              <a:grpFill/>
            </p:grpSpPr>
            <p:sp>
              <p:nvSpPr>
                <p:cNvPr id="115" name="Rectangle 11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a:grpFill/>
            </p:grpSpPr>
            <p:sp>
              <p:nvSpPr>
                <p:cNvPr id="85" name="Rectangle 8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a:grpFill/>
            </p:grpSpPr>
            <p:sp>
              <p:nvSpPr>
                <p:cNvPr id="78" name="Rectangle 77"/>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4650889" y="6088284"/>
            <a:ext cx="3505200" cy="817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userDrawn="1"/>
        </p:nvSpPr>
        <p:spPr>
          <a:xfrm>
            <a:off x="8648700" y="6488668"/>
            <a:ext cx="495300" cy="369332"/>
          </a:xfrm>
          <a:prstGeom prst="rect">
            <a:avLst/>
          </a:prstGeom>
          <a:noFill/>
        </p:spPr>
        <p:txBody>
          <a:bodyPr wrap="square" rtlCol="0">
            <a:spAutoFit/>
          </a:bodyPr>
          <a:lstStyle/>
          <a:p>
            <a:fld id="{B6F15528-21DE-4FAA-801E-634DDDAF4B2B}" type="slidenum">
              <a:rPr lang="en-US" b="1" smtClean="0">
                <a:solidFill>
                  <a:schemeClr val="tx1"/>
                </a:solidFill>
              </a:rPr>
              <a:pPr/>
              <a:t>‹#›</a:t>
            </a:fld>
            <a:endParaRPr lang="en-US" b="1" dirty="0">
              <a:solidFill>
                <a:schemeClr val="tx1"/>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xmlns="" val="725939754"/>
      </p:ext>
    </p:extLst>
  </p:cSld>
  <p:clrMapOvr>
    <a:masterClrMapping/>
  </p:clrMapOvr>
  <p:transition>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EBDAC63C-9DD8-4840-9BA0-63C63BD7DE7D}" type="datetimeFigureOut">
              <a:rPr lang="ar-SA" smtClean="0"/>
              <a:pPr/>
              <a:t>21/07/34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BDAC63C-9DD8-4840-9BA0-63C63BD7DE7D}" type="datetimeFigureOut">
              <a:rPr lang="ar-SA" smtClean="0"/>
              <a:pPr/>
              <a:t>21/07/34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4572000" y="0"/>
            <a:ext cx="3581400" cy="646331"/>
          </a:xfrm>
          <a:prstGeom prst="rect">
            <a:avLst/>
          </a:prstGeom>
          <a:noFill/>
        </p:spPr>
        <p:txBody>
          <a:bodyPr wrap="square" rtlCol="0">
            <a:spAutoFit/>
          </a:bodyPr>
          <a:lstStyle/>
          <a:p>
            <a:pPr algn="l"/>
            <a:r>
              <a:rPr lang="en-US"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SMS4DC </a:t>
            </a:r>
          </a:p>
          <a:p>
            <a:pPr algn="l"/>
            <a:r>
              <a:rPr lang="en-US" b="0" cap="none" spc="0" baseline="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Digital Broadcasting </a:t>
            </a:r>
            <a:endParaRPr lang="en-US"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EBDAC63C-9DD8-4840-9BA0-63C63BD7DE7D}" type="datetimeFigureOut">
              <a:rPr lang="ar-SA" smtClean="0"/>
              <a:pPr/>
              <a:t>21/07/34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EBDAC63C-9DD8-4840-9BA0-63C63BD7DE7D}" type="datetimeFigureOut">
              <a:rPr lang="ar-SA" smtClean="0"/>
              <a:pPr/>
              <a:t>21/07/34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7C6B5C6-2660-46A2-B3CC-1BBFC613C1CB}" type="slidenum">
              <a:rPr lang="ar-SA" smtClean="0"/>
              <a:pPr/>
              <a:t>‹#›</a:t>
            </a:fld>
            <a:endParaRPr lang="ar-SA"/>
          </a:p>
        </p:txBody>
      </p:sp>
      <p:sp>
        <p:nvSpPr>
          <p:cNvPr id="10" name="TextBox 9"/>
          <p:cNvSpPr txBox="1"/>
          <p:nvPr userDrawn="1"/>
        </p:nvSpPr>
        <p:spPr>
          <a:xfrm>
            <a:off x="4572000" y="0"/>
            <a:ext cx="3581400" cy="646331"/>
          </a:xfrm>
          <a:prstGeom prst="rect">
            <a:avLst/>
          </a:prstGeom>
          <a:noFill/>
        </p:spPr>
        <p:txBody>
          <a:bodyPr wrap="square" rtlCol="0">
            <a:spAutoFit/>
          </a:bodyPr>
          <a:lstStyle/>
          <a:p>
            <a:pPr algn="l"/>
            <a:r>
              <a:rPr lang="en-US"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SMS4DC </a:t>
            </a:r>
          </a:p>
          <a:p>
            <a:pPr algn="l"/>
            <a:r>
              <a:rPr lang="en-US" b="0" cap="none" spc="0" baseline="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Digital Broadcasting </a:t>
            </a:r>
            <a:endParaRPr lang="en-US"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EBDAC63C-9DD8-4840-9BA0-63C63BD7DE7D}" type="datetimeFigureOut">
              <a:rPr lang="ar-SA" smtClean="0"/>
              <a:pPr/>
              <a:t>21/07/34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AC63C-9DD8-4840-9BA0-63C63BD7DE7D}" type="datetimeFigureOut">
              <a:rPr lang="ar-SA" smtClean="0"/>
              <a:pPr/>
              <a:t>21/07/34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AC63C-9DD8-4840-9BA0-63C63BD7DE7D}" type="datetimeFigureOut">
              <a:rPr lang="ar-SA" smtClean="0"/>
              <a:pPr/>
              <a:t>21/07/34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C6B5C6-2660-46A2-B3CC-1BBFC613C1CB}" type="slidenum">
              <a:rPr lang="ar-SA" smtClean="0"/>
              <a:pPr/>
              <a:t>‹#›</a:t>
            </a:fld>
            <a:endParaRPr lang="ar-SA"/>
          </a:p>
        </p:txBody>
      </p:sp>
      <p:sp>
        <p:nvSpPr>
          <p:cNvPr id="9" name="TextBox 8"/>
          <p:cNvSpPr txBox="1"/>
          <p:nvPr userDrawn="1"/>
        </p:nvSpPr>
        <p:spPr>
          <a:xfrm>
            <a:off x="8648700" y="6488668"/>
            <a:ext cx="495300" cy="369332"/>
          </a:xfrm>
          <a:prstGeom prst="rect">
            <a:avLst/>
          </a:prstGeom>
          <a:noFill/>
        </p:spPr>
        <p:txBody>
          <a:bodyPr wrap="square" rtlCol="0">
            <a:spAutoFit/>
          </a:bodyPr>
          <a:lstStyle/>
          <a:p>
            <a:fld id="{B6F15528-21DE-4FAA-801E-634DDDAF4B2B}" type="slidenum">
              <a:rPr lang="en-US" b="1" smtClean="0">
                <a:solidFill>
                  <a:schemeClr val="tx1"/>
                </a:solidFill>
              </a:rPr>
              <a:pPr/>
              <a:t>‹#›</a:t>
            </a:fld>
            <a:endParaRPr lang="en-US" b="1" dirty="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AC63C-9DD8-4840-9BA0-63C63BD7DE7D}" type="datetimeFigureOut">
              <a:rPr lang="ar-SA" smtClean="0"/>
              <a:pPr/>
              <a:t>21/07/34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BDAC63C-9DD8-4840-9BA0-63C63BD7DE7D}" type="datetimeFigureOut">
              <a:rPr lang="ar-SA" smtClean="0"/>
              <a:pPr/>
              <a:t>21/07/34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BDAC63C-9DD8-4840-9BA0-63C63BD7DE7D}" type="datetimeFigureOut">
              <a:rPr lang="ar-SA" smtClean="0"/>
              <a:pPr/>
              <a:t>21/07/34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7C6B5C6-2660-46A2-B3CC-1BBFC613C1CB}" type="slidenum">
              <a:rPr lang="ar-SA" smtClean="0"/>
              <a:pPr/>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accent1"/>
        </a:solidFill>
        <a:effectLst/>
      </p:bgPr>
    </p:bg>
    <p:spTree>
      <p:nvGrpSpPr>
        <p:cNvPr id="1" name=""/>
        <p:cNvGrpSpPr/>
        <p:nvPr/>
      </p:nvGrpSpPr>
      <p:grpSpPr>
        <a:xfrm>
          <a:off x="0" y="0"/>
          <a:ext cx="0" cy="0"/>
          <a:chOff x="0" y="0"/>
          <a:chExt cx="0" cy="0"/>
        </a:xfrm>
      </p:grpSpPr>
      <p:grpSp>
        <p:nvGrpSpPr>
          <p:cNvPr id="2" name="Group 42"/>
          <p:cNvGrpSpPr/>
          <p:nvPr/>
        </p:nvGrpSpPr>
        <p:grpSpPr>
          <a:xfrm>
            <a:off x="-381000" y="0"/>
            <a:ext cx="9932332" cy="6858000"/>
            <a:chOff x="-382404" y="0"/>
            <a:chExt cx="9932332" cy="6858000"/>
          </a:xfrm>
          <a:solidFill>
            <a:schemeClr val="tx2">
              <a:lumMod val="60000"/>
              <a:lumOff val="40000"/>
              <a:alpha val="69000"/>
            </a:schemeClr>
          </a:solidFill>
        </p:grpSpPr>
        <p:grpSp>
          <p:nvGrpSpPr>
            <p:cNvPr id="3" name="Group 44"/>
            <p:cNvGrpSpPr/>
            <p:nvPr/>
          </p:nvGrpSpPr>
          <p:grpSpPr>
            <a:xfrm>
              <a:off x="0" y="0"/>
              <a:ext cx="9144000" cy="6858000"/>
              <a:chOff x="0" y="0"/>
              <a:chExt cx="9144000" cy="6858000"/>
            </a:xfrm>
            <a:grpFill/>
          </p:grpSpPr>
          <p:grpSp>
            <p:nvGrpSpPr>
              <p:cNvPr id="4" name="Group 4"/>
              <p:cNvGrpSpPr/>
              <p:nvPr/>
            </p:nvGrpSpPr>
            <p:grpSpPr>
              <a:xfrm>
                <a:off x="0" y="0"/>
                <a:ext cx="2514600" cy="6858000"/>
                <a:chOff x="0" y="0"/>
                <a:chExt cx="2514600" cy="6858000"/>
              </a:xfrm>
              <a:grpFill/>
            </p:grpSpPr>
            <p:sp>
              <p:nvSpPr>
                <p:cNvPr id="115" name="Rectangle 11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5"/>
              <p:cNvGrpSpPr/>
              <p:nvPr/>
            </p:nvGrpSpPr>
            <p:grpSpPr>
              <a:xfrm>
                <a:off x="422910" y="0"/>
                <a:ext cx="2514600" cy="6858000"/>
                <a:chOff x="0" y="0"/>
                <a:chExt cx="2514600" cy="6858000"/>
              </a:xfrm>
              <a:grpFill/>
            </p:grpSpPr>
            <p:sp>
              <p:nvSpPr>
                <p:cNvPr id="85" name="Rectangle 8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9"/>
              <p:cNvGrpSpPr/>
              <p:nvPr/>
            </p:nvGrpSpPr>
            <p:grpSpPr>
              <a:xfrm rot="10800000">
                <a:off x="6629400" y="0"/>
                <a:ext cx="2514600" cy="6858000"/>
                <a:chOff x="0" y="0"/>
                <a:chExt cx="2514600" cy="6858000"/>
              </a:xfrm>
              <a:grpFill/>
            </p:grpSpPr>
            <p:sp>
              <p:nvSpPr>
                <p:cNvPr id="78" name="Rectangle 77"/>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992004" y="-21511"/>
            <a:ext cx="7248354"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033914" y="-21511"/>
            <a:ext cx="7120382" cy="231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1033914" y="6023758"/>
            <a:ext cx="7122175" cy="1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userDrawn="1"/>
        </p:nvSpPr>
        <p:spPr>
          <a:xfrm>
            <a:off x="8648700" y="6488668"/>
            <a:ext cx="495300" cy="369332"/>
          </a:xfrm>
          <a:prstGeom prst="rect">
            <a:avLst/>
          </a:prstGeom>
          <a:gradFill>
            <a:gsLst>
              <a:gs pos="0">
                <a:schemeClr val="tx2"/>
              </a:gs>
              <a:gs pos="100000">
                <a:schemeClr val="accent1">
                  <a:shade val="75000"/>
                  <a:satMod val="120000"/>
                  <a:lumMod val="90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fld id="{B6F15528-21DE-4FAA-801E-634DDDAF4B2B}" type="slidenum">
              <a:rPr lang="en-US" b="1" smtClean="0">
                <a:solidFill>
                  <a:schemeClr val="tx1"/>
                </a:solidFill>
              </a:rPr>
              <a:pPr algn="r"/>
              <a:t>‹#›</a:t>
            </a:fld>
            <a:endParaRPr lang="en-US" b="1"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accent1"/>
        </a:solidFill>
        <a:effectLst/>
      </p:bgPr>
    </p:bg>
    <p:spTree>
      <p:nvGrpSpPr>
        <p:cNvPr id="1" name=""/>
        <p:cNvGrpSpPr/>
        <p:nvPr/>
      </p:nvGrpSpPr>
      <p:grpSpPr>
        <a:xfrm>
          <a:off x="0" y="0"/>
          <a:ext cx="0" cy="0"/>
          <a:chOff x="0" y="0"/>
          <a:chExt cx="0" cy="0"/>
        </a:xfrm>
      </p:grpSpPr>
      <p:grpSp>
        <p:nvGrpSpPr>
          <p:cNvPr id="2" name="Group 42"/>
          <p:cNvGrpSpPr/>
          <p:nvPr/>
        </p:nvGrpSpPr>
        <p:grpSpPr>
          <a:xfrm>
            <a:off x="-381000" y="0"/>
            <a:ext cx="9932332" cy="6858000"/>
            <a:chOff x="-382404" y="0"/>
            <a:chExt cx="9932332" cy="6858000"/>
          </a:xfrm>
          <a:solidFill>
            <a:schemeClr val="tx2">
              <a:lumMod val="60000"/>
              <a:lumOff val="40000"/>
              <a:alpha val="69000"/>
            </a:schemeClr>
          </a:solidFill>
        </p:grpSpPr>
        <p:grpSp>
          <p:nvGrpSpPr>
            <p:cNvPr id="3" name="Group 44"/>
            <p:cNvGrpSpPr/>
            <p:nvPr/>
          </p:nvGrpSpPr>
          <p:grpSpPr>
            <a:xfrm>
              <a:off x="0" y="0"/>
              <a:ext cx="9144000" cy="6858000"/>
              <a:chOff x="0" y="0"/>
              <a:chExt cx="9144000" cy="6858000"/>
            </a:xfrm>
            <a:grpFill/>
          </p:grpSpPr>
          <p:grpSp>
            <p:nvGrpSpPr>
              <p:cNvPr id="4" name="Group 4"/>
              <p:cNvGrpSpPr/>
              <p:nvPr/>
            </p:nvGrpSpPr>
            <p:grpSpPr>
              <a:xfrm>
                <a:off x="0" y="0"/>
                <a:ext cx="2514600" cy="6858000"/>
                <a:chOff x="0" y="0"/>
                <a:chExt cx="2514600" cy="6858000"/>
              </a:xfrm>
              <a:grpFill/>
            </p:grpSpPr>
            <p:sp>
              <p:nvSpPr>
                <p:cNvPr id="115" name="Rectangle 11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5"/>
              <p:cNvGrpSpPr/>
              <p:nvPr/>
            </p:nvGrpSpPr>
            <p:grpSpPr>
              <a:xfrm>
                <a:off x="422910" y="0"/>
                <a:ext cx="2514600" cy="6858000"/>
                <a:chOff x="0" y="0"/>
                <a:chExt cx="2514600" cy="6858000"/>
              </a:xfrm>
              <a:grpFill/>
            </p:grpSpPr>
            <p:sp>
              <p:nvSpPr>
                <p:cNvPr id="85" name="Rectangle 8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9"/>
              <p:cNvGrpSpPr/>
              <p:nvPr/>
            </p:nvGrpSpPr>
            <p:grpSpPr>
              <a:xfrm rot="10800000">
                <a:off x="6629400" y="0"/>
                <a:ext cx="2514600" cy="6858000"/>
                <a:chOff x="0" y="0"/>
                <a:chExt cx="2514600" cy="6858000"/>
              </a:xfrm>
              <a:grpFill/>
            </p:grpSpPr>
            <p:sp>
              <p:nvSpPr>
                <p:cNvPr id="78" name="Rectangle 77"/>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992004" y="-21511"/>
            <a:ext cx="7248354"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1033914" y="-21511"/>
            <a:ext cx="7120382" cy="2312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1033914" y="6023758"/>
            <a:ext cx="7122175" cy="146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userDrawn="1"/>
        </p:nvSpPr>
        <p:spPr>
          <a:xfrm>
            <a:off x="8648700" y="6488668"/>
            <a:ext cx="495300" cy="369332"/>
          </a:xfrm>
          <a:prstGeom prst="rect">
            <a:avLst/>
          </a:prstGeom>
          <a:gradFill>
            <a:gsLst>
              <a:gs pos="0">
                <a:schemeClr val="tx2"/>
              </a:gs>
              <a:gs pos="100000">
                <a:schemeClr val="accent1">
                  <a:shade val="75000"/>
                  <a:satMod val="120000"/>
                  <a:lumMod val="90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fld id="{B6F15528-21DE-4FAA-801E-634DDDAF4B2B}" type="slidenum">
              <a:rPr lang="en-US" b="1" smtClean="0">
                <a:solidFill>
                  <a:schemeClr val="tx1"/>
                </a:solidFill>
              </a:rPr>
              <a:pPr algn="r"/>
              <a:t>‹#›</a:t>
            </a:fld>
            <a:endParaRPr lang="en-US" b="1" dirty="0">
              <a:solidFill>
                <a:schemeClr val="tx1"/>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4572000" y="0"/>
            <a:ext cx="3581400" cy="646331"/>
          </a:xfrm>
          <a:prstGeom prst="rect">
            <a:avLst/>
          </a:prstGeom>
          <a:noFill/>
        </p:spPr>
        <p:txBody>
          <a:bodyPr wrap="square" rtlCol="0">
            <a:spAutoFit/>
          </a:bodyPr>
          <a:lstStyle/>
          <a:p>
            <a:pPr algn="l"/>
            <a:r>
              <a:rPr lang="en-US"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SMS4DC </a:t>
            </a:r>
          </a:p>
          <a:p>
            <a:pPr algn="l"/>
            <a:r>
              <a:rPr lang="en-US" b="0" cap="none" spc="0" baseline="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Digital Broadcasting </a:t>
            </a:r>
            <a:endParaRPr lang="en-US"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457200"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3430404" y="-21511"/>
            <a:ext cx="4809954" cy="627184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457200" y="152401"/>
            <a:ext cx="2905833" cy="6097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3581400" y="6088284"/>
            <a:ext cx="4574689" cy="817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8" name="TextBox 87"/>
          <p:cNvSpPr txBox="1"/>
          <p:nvPr userDrawn="1"/>
        </p:nvSpPr>
        <p:spPr>
          <a:xfrm>
            <a:off x="8648700" y="6488668"/>
            <a:ext cx="495300" cy="369332"/>
          </a:xfrm>
          <a:prstGeom prst="rect">
            <a:avLst/>
          </a:prstGeom>
          <a:noFill/>
        </p:spPr>
        <p:txBody>
          <a:bodyPr wrap="square" rtlCol="0">
            <a:spAutoFit/>
          </a:bodyPr>
          <a:lstStyle/>
          <a:p>
            <a:fld id="{B6F15528-21DE-4FAA-801E-634DDDAF4B2B}" type="slidenum">
              <a:rPr lang="en-US" b="1" smtClean="0">
                <a:solidFill>
                  <a:schemeClr val="tx1"/>
                </a:solidFill>
              </a:rPr>
              <a:pPr/>
              <a:t>‹#›</a:t>
            </a:fld>
            <a:endParaRPr lang="en-US" b="1" dirty="0">
              <a:solidFill>
                <a:schemeClr val="tx1"/>
              </a:solidFill>
            </a:endParaRPr>
          </a:p>
        </p:txBody>
      </p:sp>
      <p:sp>
        <p:nvSpPr>
          <p:cNvPr id="90" name="TextBox 89"/>
          <p:cNvSpPr txBox="1"/>
          <p:nvPr userDrawn="1"/>
        </p:nvSpPr>
        <p:spPr>
          <a:xfrm>
            <a:off x="3735204" y="-36731"/>
            <a:ext cx="4418196" cy="646331"/>
          </a:xfrm>
          <a:prstGeom prst="rect">
            <a:avLst/>
          </a:prstGeom>
          <a:solidFill>
            <a:schemeClr val="tx2"/>
          </a:solidFill>
        </p:spPr>
        <p:txBody>
          <a:bodyPr wrap="square" rtlCol="0">
            <a:spAutoFit/>
          </a:bodyPr>
          <a:lstStyle/>
          <a:p>
            <a:pPr algn="l"/>
            <a:r>
              <a:rPr lang="en-US" b="0" cap="none" spc="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SMS4DC </a:t>
            </a:r>
          </a:p>
          <a:p>
            <a:pPr algn="l"/>
            <a:r>
              <a:rPr lang="en-US" b="0" cap="none" spc="0" baseline="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Digital Broadcasting </a:t>
            </a:r>
            <a:endParaRPr lang="en-US" b="0" cap="none" spc="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3" name="TextBox 62"/>
          <p:cNvSpPr txBox="1"/>
          <p:nvPr userDrawn="1"/>
        </p:nvSpPr>
        <p:spPr>
          <a:xfrm>
            <a:off x="8427420" y="6519446"/>
            <a:ext cx="716579" cy="338554"/>
          </a:xfrm>
          <a:prstGeom prst="rect">
            <a:avLst/>
          </a:prstGeom>
          <a:gradFill>
            <a:gsLst>
              <a:gs pos="0">
                <a:schemeClr val="tx2"/>
              </a:gs>
              <a:gs pos="100000">
                <a:schemeClr val="accent1">
                  <a:shade val="75000"/>
                  <a:satMod val="120000"/>
                  <a:lumMod val="90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fld id="{B6F15528-21DE-4FAA-801E-634DDDAF4B2B}" type="slidenum">
              <a:rPr lang="en-US" sz="1600" b="1" smtClean="0"/>
              <a:pPr algn="r"/>
              <a:t>‹#›</a:t>
            </a:fld>
            <a:endParaRPr lang="en-US" sz="1600" b="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 id="2147483913" r:id="rId13"/>
    <p:sldLayoutId id="2147483914" r:id="rId14"/>
    <p:sldLayoutId id="2147483915" r:id="rId15"/>
    <p:sldLayoutId id="2147483980" r:id="rId16"/>
    <p:sldLayoutId id="2147484012" r:id="rId17"/>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DAC63C-9DD8-4840-9BA0-63C63BD7DE7D}" type="datetimeFigureOut">
              <a:rPr lang="ar-SA" smtClean="0"/>
              <a:pPr/>
              <a:t>21/07/34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C6B5C6-2660-46A2-B3CC-1BBFC613C1CB}" type="slidenum">
              <a:rPr lang="ar-SA" smtClean="0"/>
              <a:pPr/>
              <a:t>‹#›</a:t>
            </a:fld>
            <a:endParaRPr lang="ar-SA"/>
          </a:p>
        </p:txBody>
      </p:sp>
      <p:sp>
        <p:nvSpPr>
          <p:cNvPr id="7" name="TextBox 6"/>
          <p:cNvSpPr txBox="1"/>
          <p:nvPr userDrawn="1"/>
        </p:nvSpPr>
        <p:spPr>
          <a:xfrm>
            <a:off x="8427420" y="6519446"/>
            <a:ext cx="716579" cy="338554"/>
          </a:xfrm>
          <a:prstGeom prst="rect">
            <a:avLst/>
          </a:prstGeom>
          <a:gradFill>
            <a:gsLst>
              <a:gs pos="0">
                <a:schemeClr val="tx2"/>
              </a:gs>
              <a:gs pos="100000">
                <a:schemeClr val="accent1">
                  <a:shade val="75000"/>
                  <a:satMod val="120000"/>
                  <a:lumMod val="90000"/>
                </a:schemeClr>
              </a:gs>
            </a:gsLs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fld id="{B6F15528-21DE-4FAA-801E-634DDDAF4B2B}" type="slidenum">
              <a:rPr lang="en-US" sz="1600" b="1" smtClean="0"/>
              <a:pPr algn="r"/>
              <a:t>‹#›</a:t>
            </a:fld>
            <a:endParaRPr lang="en-US" sz="1600" b="1" dirty="0"/>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85" r:id="rId13"/>
    <p:sldLayoutId id="2147484086" r:id="rId14"/>
    <p:sldLayoutId id="2147484088" r:id="rId15"/>
    <p:sldLayoutId id="2147484089" r:id="rId16"/>
    <p:sldLayoutId id="2147484090"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0.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0372"/>
            <a:ext cx="8929718" cy="214314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ITU Regional Workshop on SMS4DC for </a:t>
            </a:r>
            <a:b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English Speaking countries in Africa, </a:t>
            </a:r>
            <a:b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Abuja, Nigeria , 20-31-May 2013</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290" name="Picture 1" descr="itu_175x198"/>
          <p:cNvPicPr>
            <a:picLocks noChangeAspect="1" noChangeArrowheads="1"/>
          </p:cNvPicPr>
          <p:nvPr/>
        </p:nvPicPr>
        <p:blipFill>
          <a:blip r:embed="rId3" cstate="print"/>
          <a:srcRect/>
          <a:stretch>
            <a:fillRect/>
          </a:stretch>
        </p:blipFill>
        <p:spPr bwMode="auto">
          <a:xfrm>
            <a:off x="7072330" y="785794"/>
            <a:ext cx="1571636" cy="1714512"/>
          </a:xfrm>
          <a:prstGeom prst="rect">
            <a:avLst/>
          </a:prstGeom>
          <a:noFill/>
        </p:spPr>
      </p:pic>
      <p:sp>
        <p:nvSpPr>
          <p:cNvPr id="122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2" name="Rectangle 4"/>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4"/>
          <a:srcRect/>
          <a:stretch>
            <a:fillRect/>
          </a:stretch>
        </p:blipFill>
        <p:spPr bwMode="auto">
          <a:xfrm>
            <a:off x="285720" y="785794"/>
            <a:ext cx="1905000" cy="1466850"/>
          </a:xfrm>
          <a:prstGeom prst="rect">
            <a:avLst/>
          </a:prstGeom>
          <a:noFill/>
          <a:ln w="9525">
            <a:noFill/>
            <a:miter lim="800000"/>
            <a:headEnd/>
            <a:tailEnd/>
          </a:ln>
          <a:effectLst/>
        </p:spPr>
      </p:pic>
      <p:sp>
        <p:nvSpPr>
          <p:cNvPr id="9" name="Slide Number Placeholder 8"/>
          <p:cNvSpPr>
            <a:spLocks noGrp="1"/>
          </p:cNvSpPr>
          <p:nvPr>
            <p:ph type="sldNum" sz="quarter" idx="12"/>
          </p:nvPr>
        </p:nvSpPr>
        <p:spPr>
          <a:xfrm>
            <a:off x="6553200" y="6356350"/>
            <a:ext cx="2133600" cy="501650"/>
          </a:xfrm>
        </p:spPr>
        <p:txBody>
          <a:bodyPr/>
          <a:lstStyle/>
          <a:p>
            <a:fld id="{04C5E76D-E185-4349-B968-C93C4980433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38200" y="1776601"/>
            <a:ext cx="7315200" cy="1077218"/>
          </a:xfrm>
          <a:prstGeom prst="rect">
            <a:avLst/>
          </a:prstGeom>
          <a:noFill/>
        </p:spPr>
        <p:txBody>
          <a:bodyPr vert="horz" wrap="square" lIns="0" tIns="0" rIns="0" bIns="0" rtlCol="0">
            <a:spAutoFit/>
          </a:bodyPr>
          <a:lstStyle/>
          <a:p>
            <a:pPr>
              <a:lnSpc>
                <a:spcPts val="2800"/>
              </a:lnSpc>
            </a:pPr>
            <a:r>
              <a:rPr lang="en-CA" sz="1696" dirty="0" smtClean="0">
                <a:solidFill>
                  <a:srgbClr val="0E6EC5"/>
                </a:solidFill>
                <a:latin typeface="Wingdings"/>
                <a:cs typeface="Wingdings"/>
              </a:rPr>
              <a:t></a:t>
            </a:r>
            <a:r>
              <a:rPr lang="en-CA" sz="2242" b="1" dirty="0" smtClean="0">
                <a:solidFill>
                  <a:srgbClr val="04607A"/>
                </a:solidFill>
                <a:latin typeface="Century Schoolbook Bold"/>
                <a:cs typeface="Century Schoolbook Bold"/>
              </a:rPr>
              <a:t> First: </a:t>
            </a:r>
            <a:r>
              <a:rPr lang="en-CA" sz="2232" dirty="0" smtClean="0">
                <a:solidFill>
                  <a:srgbClr val="04607A"/>
                </a:solidFill>
                <a:latin typeface="Century"/>
                <a:cs typeface="Century"/>
              </a:rPr>
              <a:t>Create an Earth Station with general</a:t>
            </a:r>
            <a:r>
              <a:rPr lang="en-CA" sz="2400" dirty="0" smtClean="0">
                <a:solidFill>
                  <a:srgbClr val="000000"/>
                </a:solidFill>
                <a:latin typeface="Times New Roman"/>
              </a:rPr>
              <a:t/>
            </a:r>
            <a:br>
              <a:rPr lang="en-CA" sz="2400" dirty="0" smtClean="0">
                <a:solidFill>
                  <a:srgbClr val="000000"/>
                </a:solidFill>
                <a:latin typeface="Times New Roman"/>
              </a:rPr>
            </a:br>
            <a:r>
              <a:rPr lang="en-CA" sz="2232" dirty="0" smtClean="0">
                <a:solidFill>
                  <a:srgbClr val="04607A"/>
                </a:solidFill>
                <a:latin typeface="Century"/>
                <a:cs typeface="Century"/>
              </a:rPr>
              <a:t>Information </a:t>
            </a:r>
            <a:r>
              <a:rPr lang="en-CA" sz="2242" b="1" dirty="0" smtClean="0">
                <a:solidFill>
                  <a:srgbClr val="04607A"/>
                </a:solidFill>
                <a:latin typeface="Century Schoolbook Bold"/>
                <a:cs typeface="Century Schoolbook Bold"/>
              </a:rPr>
              <a:t>(Station Information).</a:t>
            </a:r>
          </a:p>
          <a:p>
            <a:pPr>
              <a:lnSpc>
                <a:spcPts val="2800"/>
              </a:lnSpc>
            </a:pPr>
            <a:endParaRPr lang="en-CA" sz="2400" dirty="0">
              <a:solidFill>
                <a:srgbClr val="000000"/>
              </a:solidFill>
            </a:endParaRPr>
          </a:p>
        </p:txBody>
      </p:sp>
      <p:sp>
        <p:nvSpPr>
          <p:cNvPr id="3" name="TextBox 6"/>
          <p:cNvSpPr txBox="1"/>
          <p:nvPr/>
        </p:nvSpPr>
        <p:spPr>
          <a:xfrm>
            <a:off x="838200" y="2564001"/>
            <a:ext cx="7950200" cy="1206500"/>
          </a:xfrm>
          <a:prstGeom prst="rect">
            <a:avLst/>
          </a:prstGeom>
          <a:noFill/>
        </p:spPr>
        <p:txBody>
          <a:bodyPr vert="horz" wrap="none" lIns="0" tIns="0" rIns="0" bIns="0" rtlCol="0">
            <a:spAutoFit/>
          </a:bodyPr>
          <a:lstStyle/>
          <a:p>
            <a:pPr>
              <a:lnSpc>
                <a:spcPts val="2900"/>
              </a:lnSpc>
            </a:pPr>
            <a:r>
              <a:rPr lang="en-CA" sz="1696" dirty="0" smtClean="0">
                <a:solidFill>
                  <a:srgbClr val="0E6EC5"/>
                </a:solidFill>
                <a:latin typeface="Wingdings"/>
                <a:cs typeface="Wingdings"/>
              </a:rPr>
              <a:t></a:t>
            </a:r>
            <a:r>
              <a:rPr lang="en-CA" sz="2242" b="1" dirty="0" smtClean="0">
                <a:solidFill>
                  <a:srgbClr val="04607A"/>
                </a:solidFill>
                <a:latin typeface="Century Schoolbook Bold"/>
                <a:cs typeface="Century Schoolbook Bold"/>
              </a:rPr>
              <a:t> Second: </a:t>
            </a:r>
            <a:r>
              <a:rPr lang="en-CA" sz="2232" dirty="0" smtClean="0">
                <a:solidFill>
                  <a:srgbClr val="04607A"/>
                </a:solidFill>
                <a:latin typeface="Century"/>
                <a:cs typeface="Century"/>
              </a:rPr>
              <a:t>Create the Uplink or Downlink</a:t>
            </a:r>
            <a:r>
              <a:rPr lang="en-CA" sz="2402" dirty="0" smtClean="0">
                <a:solidFill>
                  <a:srgbClr val="000000"/>
                </a:solidFill>
                <a:latin typeface="Times New Roman"/>
              </a:rPr>
              <a:t/>
            </a:r>
            <a:br>
              <a:rPr lang="en-CA" sz="2402" dirty="0" smtClean="0">
                <a:solidFill>
                  <a:srgbClr val="000000"/>
                </a:solidFill>
                <a:latin typeface="Times New Roman"/>
              </a:rPr>
            </a:br>
            <a:r>
              <a:rPr lang="en-CA" sz="2234" dirty="0" smtClean="0">
                <a:solidFill>
                  <a:srgbClr val="04607A"/>
                </a:solidFill>
                <a:latin typeface="Century"/>
                <a:cs typeface="Century"/>
              </a:rPr>
              <a:t>beams for the Earth Station </a:t>
            </a:r>
            <a:r>
              <a:rPr lang="en-CA" sz="2244" b="1" dirty="0" smtClean="0">
                <a:solidFill>
                  <a:srgbClr val="04607A"/>
                </a:solidFill>
                <a:latin typeface="Century Schoolbook Bold"/>
                <a:cs typeface="Century Schoolbook Bold"/>
              </a:rPr>
              <a:t>(Antenna</a:t>
            </a:r>
            <a:r>
              <a:rPr lang="en-CA" sz="2400" dirty="0" smtClean="0">
                <a:solidFill>
                  <a:srgbClr val="000000"/>
                </a:solidFill>
                <a:latin typeface="Times New Roman"/>
              </a:rPr>
              <a:t/>
            </a:r>
            <a:br>
              <a:rPr lang="en-CA" sz="2400" dirty="0" smtClean="0">
                <a:solidFill>
                  <a:srgbClr val="000000"/>
                </a:solidFill>
                <a:latin typeface="Times New Roman"/>
              </a:rPr>
            </a:br>
            <a:r>
              <a:rPr lang="en-CA" sz="2242" b="1" dirty="0" smtClean="0">
                <a:solidFill>
                  <a:srgbClr val="04607A"/>
                </a:solidFill>
                <a:latin typeface="Century Schoolbook Bold"/>
                <a:cs typeface="Century Schoolbook Bold"/>
              </a:rPr>
              <a:t>Information).</a:t>
            </a:r>
          </a:p>
          <a:p>
            <a:pPr>
              <a:lnSpc>
                <a:spcPts val="2900"/>
              </a:lnSpc>
            </a:pPr>
            <a:endParaRPr lang="en-CA" sz="2400" dirty="0">
              <a:solidFill>
                <a:srgbClr val="000000"/>
              </a:solidFill>
            </a:endParaRPr>
          </a:p>
        </p:txBody>
      </p:sp>
      <p:sp>
        <p:nvSpPr>
          <p:cNvPr id="4" name="TextBox 7"/>
          <p:cNvSpPr txBox="1"/>
          <p:nvPr/>
        </p:nvSpPr>
        <p:spPr>
          <a:xfrm>
            <a:off x="838200" y="3732401"/>
            <a:ext cx="7950200" cy="1206500"/>
          </a:xfrm>
          <a:prstGeom prst="rect">
            <a:avLst/>
          </a:prstGeom>
          <a:noFill/>
        </p:spPr>
        <p:txBody>
          <a:bodyPr vert="horz" wrap="none" lIns="0" tIns="0" rIns="0" bIns="0" rtlCol="0">
            <a:spAutoFit/>
          </a:bodyPr>
          <a:lstStyle/>
          <a:p>
            <a:pPr>
              <a:lnSpc>
                <a:spcPts val="2900"/>
              </a:lnSpc>
            </a:pPr>
            <a:r>
              <a:rPr lang="en-CA" sz="1696" dirty="0" smtClean="0">
                <a:solidFill>
                  <a:srgbClr val="0E6EC5"/>
                </a:solidFill>
                <a:latin typeface="Wingdings"/>
                <a:cs typeface="Wingdings"/>
              </a:rPr>
              <a:t></a:t>
            </a:r>
            <a:r>
              <a:rPr lang="en-CA" sz="2242" b="1" dirty="0" smtClean="0">
                <a:solidFill>
                  <a:srgbClr val="04607A"/>
                </a:solidFill>
                <a:latin typeface="Century Schoolbook Bold"/>
                <a:cs typeface="Century Schoolbook Bold"/>
              </a:rPr>
              <a:t> Third: </a:t>
            </a:r>
            <a:r>
              <a:rPr lang="en-CA" sz="2232" dirty="0" smtClean="0">
                <a:solidFill>
                  <a:srgbClr val="04607A"/>
                </a:solidFill>
                <a:latin typeface="Century"/>
                <a:cs typeface="Century"/>
              </a:rPr>
              <a:t>Establish the frequencies for each</a:t>
            </a:r>
            <a:r>
              <a:rPr lang="en-CA" sz="2400" dirty="0" smtClean="0">
                <a:solidFill>
                  <a:srgbClr val="000000"/>
                </a:solidFill>
                <a:latin typeface="Times New Roman"/>
              </a:rPr>
              <a:t/>
            </a:r>
            <a:br>
              <a:rPr lang="en-CA" sz="2400" dirty="0" smtClean="0">
                <a:solidFill>
                  <a:srgbClr val="000000"/>
                </a:solidFill>
                <a:latin typeface="Times New Roman"/>
              </a:rPr>
            </a:br>
            <a:r>
              <a:rPr lang="en-CA" sz="2232" dirty="0" smtClean="0">
                <a:solidFill>
                  <a:srgbClr val="04607A"/>
                </a:solidFill>
                <a:latin typeface="Century"/>
                <a:cs typeface="Century"/>
              </a:rPr>
              <a:t>beam (Downlink or Uplink)</a:t>
            </a:r>
            <a:r>
              <a:rPr lang="en-CA" sz="2242" b="1" dirty="0" smtClean="0">
                <a:solidFill>
                  <a:srgbClr val="04607A"/>
                </a:solidFill>
                <a:latin typeface="Century Schoolbook Bold"/>
                <a:cs typeface="Century Schoolbook Bold"/>
              </a:rPr>
              <a:t>(frequencies</a:t>
            </a:r>
            <a:r>
              <a:rPr lang="en-CA" sz="2402" dirty="0" smtClean="0">
                <a:solidFill>
                  <a:srgbClr val="000000"/>
                </a:solidFill>
                <a:latin typeface="Times New Roman"/>
              </a:rPr>
              <a:t/>
            </a:r>
            <a:br>
              <a:rPr lang="en-CA" sz="2402" dirty="0" smtClean="0">
                <a:solidFill>
                  <a:srgbClr val="000000"/>
                </a:solidFill>
                <a:latin typeface="Times New Roman"/>
              </a:rPr>
            </a:br>
            <a:r>
              <a:rPr lang="en-CA" sz="2244" b="1" dirty="0" smtClean="0">
                <a:solidFill>
                  <a:srgbClr val="04607A"/>
                </a:solidFill>
                <a:latin typeface="Century Schoolbook Bold"/>
                <a:cs typeface="Century Schoolbook Bold"/>
              </a:rPr>
              <a:t>Information).</a:t>
            </a:r>
          </a:p>
          <a:p>
            <a:pPr>
              <a:lnSpc>
                <a:spcPts val="2900"/>
              </a:lnSpc>
            </a:pPr>
            <a:endParaRPr lang="en-CA" sz="2402" dirty="0">
              <a:solidFill>
                <a:srgbClr val="000000"/>
              </a:solidFill>
            </a:endParaRPr>
          </a:p>
        </p:txBody>
      </p:sp>
      <p:sp>
        <p:nvSpPr>
          <p:cNvPr id="5" name="Rectangle 4"/>
          <p:cNvSpPr/>
          <p:nvPr/>
        </p:nvSpPr>
        <p:spPr>
          <a:xfrm>
            <a:off x="762000" y="1111066"/>
            <a:ext cx="8026400" cy="412934"/>
          </a:xfrm>
          <a:prstGeom prst="rect">
            <a:avLst/>
          </a:prstGeom>
        </p:spPr>
        <p:txBody>
          <a:bodyPr wrap="square">
            <a:spAutoFit/>
          </a:bodyPr>
          <a:lstStyle/>
          <a:p>
            <a:pPr>
              <a:lnSpc>
                <a:spcPts val="2530"/>
              </a:lnSpc>
            </a:pPr>
            <a:r>
              <a:rPr lang="en-CA" sz="2000" b="1" dirty="0">
                <a:latin typeface="Century"/>
                <a:cs typeface="Century"/>
              </a:rPr>
              <a:t>Steps to Create a new earth Station with SMS4DC in Brief    </a:t>
            </a:r>
            <a:endParaRPr lang="en-CA" sz="2400" b="1" dirty="0"/>
          </a:p>
        </p:txBody>
      </p:sp>
      <p:sp>
        <p:nvSpPr>
          <p:cNvPr id="6" name="Rectangle 5"/>
          <p:cNvSpPr/>
          <p:nvPr/>
        </p:nvSpPr>
        <p:spPr>
          <a:xfrm>
            <a:off x="4724400" y="0"/>
            <a:ext cx="3352800" cy="373628"/>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Creation of Earth Station</a:t>
            </a:r>
            <a:endParaRPr lang="en-CA" b="1" dirty="0">
              <a:solidFill>
                <a:schemeClr val="bg1"/>
              </a:solidFill>
              <a:latin typeface="Century Schoolbook Bold"/>
              <a:cs typeface="Century Schoolbook Bold"/>
            </a:endParaRPr>
          </a:p>
        </p:txBody>
      </p:sp>
    </p:spTree>
    <p:extLst>
      <p:ext uri="{BB962C8B-B14F-4D97-AF65-F5344CB8AC3E}">
        <p14:creationId xmlns:p14="http://schemas.microsoft.com/office/powerpoint/2010/main" xmlns="" val="2496010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8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0858" y="1371600"/>
            <a:ext cx="73914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38200" y="710625"/>
            <a:ext cx="7696200" cy="584775"/>
          </a:xfrm>
          <a:prstGeom prst="rect">
            <a:avLst/>
          </a:prstGeom>
        </p:spPr>
        <p:txBody>
          <a:bodyPr wrap="square">
            <a:spAutoFit/>
          </a:bodyPr>
          <a:lstStyle/>
          <a:p>
            <a:r>
              <a:rPr lang="en-US" sz="1600" dirty="0" smtClean="0">
                <a:solidFill>
                  <a:srgbClr val="0E6EC5"/>
                </a:solidFill>
                <a:latin typeface="Century"/>
                <a:cs typeface="Century"/>
              </a:rPr>
              <a:t>1: Create </a:t>
            </a:r>
            <a:r>
              <a:rPr lang="en-US" sz="1600" dirty="0">
                <a:solidFill>
                  <a:srgbClr val="0E6EC5"/>
                </a:solidFill>
                <a:latin typeface="Century"/>
                <a:cs typeface="Century"/>
              </a:rPr>
              <a:t>Earth Station by pressing and moving earth station symbol button </a:t>
            </a:r>
            <a:r>
              <a:rPr lang="en-US" sz="1600" dirty="0" smtClean="0">
                <a:solidFill>
                  <a:srgbClr val="0E6EC5"/>
                </a:solidFill>
                <a:latin typeface="Century"/>
                <a:cs typeface="Century"/>
              </a:rPr>
              <a:t>a   and </a:t>
            </a:r>
            <a:r>
              <a:rPr lang="en-US" sz="1600" dirty="0">
                <a:solidFill>
                  <a:srgbClr val="0E6EC5"/>
                </a:solidFill>
                <a:latin typeface="Century"/>
                <a:cs typeface="Century"/>
              </a:rPr>
              <a:t>place “Earth Stations icon in DEM map.</a:t>
            </a:r>
          </a:p>
        </p:txBody>
      </p:sp>
      <p:pic>
        <p:nvPicPr>
          <p:cNvPr id="4649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0" y="991388"/>
            <a:ext cx="20955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724400" y="0"/>
            <a:ext cx="3352800" cy="373628"/>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Add new Earth Station</a:t>
            </a:r>
            <a:endParaRPr lang="en-CA" b="1" dirty="0">
              <a:solidFill>
                <a:schemeClr val="bg1"/>
              </a:solidFill>
              <a:latin typeface="Century Schoolbook Bold"/>
              <a:cs typeface="Century Schoolbook Bold"/>
            </a:endParaRPr>
          </a:p>
        </p:txBody>
      </p:sp>
    </p:spTree>
    <p:extLst>
      <p:ext uri="{BB962C8B-B14F-4D97-AF65-F5344CB8AC3E}">
        <p14:creationId xmlns:p14="http://schemas.microsoft.com/office/powerpoint/2010/main" xmlns="" val="2445310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295400"/>
            <a:ext cx="7696200" cy="5185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4"/>
          <p:cNvSpPr txBox="1"/>
          <p:nvPr/>
        </p:nvSpPr>
        <p:spPr>
          <a:xfrm>
            <a:off x="685800" y="838200"/>
            <a:ext cx="6660478" cy="718145"/>
          </a:xfrm>
          <a:prstGeom prst="rect">
            <a:avLst/>
          </a:prstGeom>
          <a:noFill/>
        </p:spPr>
        <p:txBody>
          <a:bodyPr vert="horz" wrap="none" lIns="0" tIns="0" rIns="0" bIns="0" rtlCol="0">
            <a:spAutoFit/>
          </a:bodyPr>
          <a:lstStyle/>
          <a:p>
            <a:pPr>
              <a:lnSpc>
                <a:spcPts val="2760"/>
              </a:lnSpc>
            </a:pPr>
            <a:r>
              <a:rPr lang="en-CA" sz="2232" dirty="0">
                <a:solidFill>
                  <a:srgbClr val="0E6EC5"/>
                </a:solidFill>
                <a:latin typeface="Century"/>
                <a:cs typeface="Century"/>
              </a:rPr>
              <a:t>2</a:t>
            </a:r>
            <a:r>
              <a:rPr lang="en-CA" sz="2232" dirty="0" smtClean="0">
                <a:solidFill>
                  <a:srgbClr val="0E6EC5"/>
                </a:solidFill>
                <a:latin typeface="Century"/>
                <a:cs typeface="Century"/>
              </a:rPr>
              <a:t>: Set the general parameters of new earth station</a:t>
            </a:r>
          </a:p>
          <a:p>
            <a:pPr>
              <a:lnSpc>
                <a:spcPts val="2760"/>
              </a:lnSpc>
            </a:pPr>
            <a:endParaRPr lang="en-CA" sz="2400" dirty="0">
              <a:solidFill>
                <a:srgbClr val="000000"/>
              </a:solidFill>
            </a:endParaRPr>
          </a:p>
        </p:txBody>
      </p:sp>
      <p:sp>
        <p:nvSpPr>
          <p:cNvPr id="5" name="Rectangle 4"/>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Earth Station General Parameters</a:t>
            </a:r>
            <a:endParaRPr lang="en-CA" b="1" dirty="0">
              <a:solidFill>
                <a:schemeClr val="bg1"/>
              </a:solidFill>
              <a:latin typeface="Century Schoolbook Bold"/>
              <a:cs typeface="Century Schoolbook Bold"/>
            </a:endParaRPr>
          </a:p>
        </p:txBody>
      </p:sp>
    </p:spTree>
    <p:extLst>
      <p:ext uri="{BB962C8B-B14F-4D97-AF65-F5344CB8AC3E}">
        <p14:creationId xmlns:p14="http://schemas.microsoft.com/office/powerpoint/2010/main" xmlns="" val="3116428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854" y="1600200"/>
            <a:ext cx="7855546" cy="4630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78854" y="699527"/>
            <a:ext cx="7855546" cy="779316"/>
          </a:xfrm>
          <a:prstGeom prst="rect">
            <a:avLst/>
          </a:prstGeom>
        </p:spPr>
        <p:txBody>
          <a:bodyPr wrap="square">
            <a:spAutoFit/>
          </a:bodyPr>
          <a:lstStyle/>
          <a:p>
            <a:pPr lvl="0"/>
            <a:r>
              <a:rPr lang="en-US" sz="2232" dirty="0" smtClean="0">
                <a:solidFill>
                  <a:srgbClr val="0E6EC5"/>
                </a:solidFill>
                <a:latin typeface="Century"/>
                <a:cs typeface="Century"/>
              </a:rPr>
              <a:t>3 </a:t>
            </a:r>
            <a:r>
              <a:rPr lang="en-US" sz="2232" dirty="0">
                <a:solidFill>
                  <a:srgbClr val="0E6EC5"/>
                </a:solidFill>
                <a:latin typeface="Century"/>
                <a:cs typeface="Century"/>
              </a:rPr>
              <a:t>: Go to Database&gt;&gt; license and  find your station under anonymous station to set additional parameters</a:t>
            </a:r>
          </a:p>
        </p:txBody>
      </p:sp>
      <p:sp>
        <p:nvSpPr>
          <p:cNvPr id="4" name="Rectangle 3"/>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Earth Station Information (1/2)</a:t>
            </a:r>
            <a:endParaRPr lang="en-CA" b="1" dirty="0">
              <a:solidFill>
                <a:schemeClr val="bg1"/>
              </a:solidFill>
              <a:latin typeface="Century Schoolbook Bold"/>
              <a:cs typeface="Century Schoolbook Bold"/>
            </a:endParaRPr>
          </a:p>
        </p:txBody>
      </p:sp>
    </p:spTree>
    <p:extLst>
      <p:ext uri="{BB962C8B-B14F-4D97-AF65-F5344CB8AC3E}">
        <p14:creationId xmlns:p14="http://schemas.microsoft.com/office/powerpoint/2010/main" xmlns="" val="198426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8238" y="1295400"/>
            <a:ext cx="6867525"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Earth Station Information (2/2)</a:t>
            </a:r>
            <a:endParaRPr lang="en-CA" b="1" dirty="0">
              <a:solidFill>
                <a:schemeClr val="bg1"/>
              </a:solidFill>
              <a:latin typeface="Century Schoolbook Bold"/>
              <a:cs typeface="Century Schoolbook Bold"/>
            </a:endParaRPr>
          </a:p>
        </p:txBody>
      </p:sp>
    </p:spTree>
    <p:extLst>
      <p:ext uri="{BB962C8B-B14F-4D97-AF65-F5344CB8AC3E}">
        <p14:creationId xmlns:p14="http://schemas.microsoft.com/office/powerpoint/2010/main" xmlns="" val="233214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929" y="1564684"/>
            <a:ext cx="7837471" cy="4912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96929" y="762000"/>
            <a:ext cx="8066071" cy="775982"/>
          </a:xfrm>
          <a:prstGeom prst="rect">
            <a:avLst/>
          </a:prstGeom>
        </p:spPr>
        <p:txBody>
          <a:bodyPr wrap="square">
            <a:spAutoFit/>
          </a:bodyPr>
          <a:lstStyle/>
          <a:p>
            <a:pPr lvl="0">
              <a:lnSpc>
                <a:spcPts val="2760"/>
              </a:lnSpc>
            </a:pPr>
            <a:r>
              <a:rPr lang="en-US" dirty="0" smtClean="0">
                <a:solidFill>
                  <a:srgbClr val="0E6EC5"/>
                </a:solidFill>
                <a:latin typeface="Century"/>
                <a:cs typeface="Century"/>
              </a:rPr>
              <a:t>4. Right </a:t>
            </a:r>
            <a:r>
              <a:rPr lang="en-US" dirty="0">
                <a:solidFill>
                  <a:srgbClr val="0E6EC5"/>
                </a:solidFill>
                <a:latin typeface="Century"/>
                <a:cs typeface="Century"/>
              </a:rPr>
              <a:t>Click on your Earth Station Name and then Press Add Beam in order  to establish new Uplink beam</a:t>
            </a:r>
          </a:p>
        </p:txBody>
      </p:sp>
      <p:sp>
        <p:nvSpPr>
          <p:cNvPr id="5" name="Rectangle 4"/>
          <p:cNvSpPr/>
          <p:nvPr/>
        </p:nvSpPr>
        <p:spPr>
          <a:xfrm>
            <a:off x="4724400" y="0"/>
            <a:ext cx="3352800" cy="400110"/>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Add Beam (UP)</a:t>
            </a:r>
            <a:endParaRPr lang="en-CA" b="1" dirty="0">
              <a:solidFill>
                <a:schemeClr val="bg1"/>
              </a:solidFill>
              <a:latin typeface="Century Schoolbook Bold"/>
              <a:cs typeface="Century Schoolbook Bold"/>
            </a:endParaRPr>
          </a:p>
        </p:txBody>
      </p:sp>
    </p:spTree>
    <p:extLst>
      <p:ext uri="{BB962C8B-B14F-4D97-AF65-F5344CB8AC3E}">
        <p14:creationId xmlns:p14="http://schemas.microsoft.com/office/powerpoint/2010/main" xmlns="" val="1224377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500" y="1420078"/>
            <a:ext cx="7507300" cy="5056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Earth Station antenna information </a:t>
            </a:r>
            <a:endParaRPr lang="en-CA" b="1" dirty="0">
              <a:solidFill>
                <a:schemeClr val="bg1"/>
              </a:solidFill>
              <a:latin typeface="Century Schoolbook Bold"/>
              <a:cs typeface="Century Schoolbook Bold"/>
            </a:endParaRPr>
          </a:p>
        </p:txBody>
      </p:sp>
      <p:sp>
        <p:nvSpPr>
          <p:cNvPr id="5" name="Rectangle 4"/>
          <p:cNvSpPr/>
          <p:nvPr/>
        </p:nvSpPr>
        <p:spPr>
          <a:xfrm>
            <a:off x="696929" y="609600"/>
            <a:ext cx="8066071" cy="810478"/>
          </a:xfrm>
          <a:prstGeom prst="rect">
            <a:avLst/>
          </a:prstGeom>
        </p:spPr>
        <p:txBody>
          <a:bodyPr wrap="square">
            <a:spAutoFit/>
          </a:bodyPr>
          <a:lstStyle/>
          <a:p>
            <a:pPr lvl="0">
              <a:lnSpc>
                <a:spcPts val="2760"/>
              </a:lnSpc>
            </a:pPr>
            <a:r>
              <a:rPr lang="en-US" sz="1400" dirty="0" smtClean="0">
                <a:solidFill>
                  <a:srgbClr val="0E6EC5"/>
                </a:solidFill>
                <a:latin typeface="Century"/>
                <a:cs typeface="Century"/>
              </a:rPr>
              <a:t>4. Right </a:t>
            </a:r>
            <a:r>
              <a:rPr lang="en-US" sz="1400" dirty="0">
                <a:solidFill>
                  <a:srgbClr val="0E6EC5"/>
                </a:solidFill>
                <a:latin typeface="Century"/>
                <a:cs typeface="Century"/>
              </a:rPr>
              <a:t>Click on your Earth Station Name and then Press Add Beam in order  to establish new Uplink beam</a:t>
            </a:r>
          </a:p>
        </p:txBody>
      </p:sp>
    </p:spTree>
    <p:extLst>
      <p:ext uri="{BB962C8B-B14F-4D97-AF65-F5344CB8AC3E}">
        <p14:creationId xmlns:p14="http://schemas.microsoft.com/office/powerpoint/2010/main" xmlns="" val="155237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466850"/>
            <a:ext cx="6858000" cy="392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Earth Station antenna information</a:t>
            </a:r>
            <a:endParaRPr lang="en-CA" b="1" dirty="0">
              <a:solidFill>
                <a:schemeClr val="bg1"/>
              </a:solidFill>
              <a:latin typeface="Century Schoolbook Bold"/>
              <a:cs typeface="Century Schoolbook Bold"/>
            </a:endParaRPr>
          </a:p>
        </p:txBody>
      </p:sp>
      <p:sp>
        <p:nvSpPr>
          <p:cNvPr id="2" name="Rectangle 1"/>
          <p:cNvSpPr/>
          <p:nvPr/>
        </p:nvSpPr>
        <p:spPr>
          <a:xfrm>
            <a:off x="609600" y="713908"/>
            <a:ext cx="7696200" cy="770467"/>
          </a:xfrm>
          <a:prstGeom prst="rect">
            <a:avLst/>
          </a:prstGeom>
        </p:spPr>
        <p:txBody>
          <a:bodyPr wrap="square">
            <a:spAutoFit/>
          </a:bodyPr>
          <a:lstStyle/>
          <a:p>
            <a:pPr lvl="0">
              <a:lnSpc>
                <a:spcPts val="2760"/>
              </a:lnSpc>
            </a:pPr>
            <a:r>
              <a:rPr lang="en-US" dirty="0">
                <a:solidFill>
                  <a:srgbClr val="0E6EC5"/>
                </a:solidFill>
                <a:latin typeface="Century"/>
                <a:cs typeface="Century"/>
              </a:rPr>
              <a:t>4. Right Click on your Earth Station Name and then Press Add Beam in order  to establish new </a:t>
            </a:r>
            <a:r>
              <a:rPr lang="en-US" dirty="0" smtClean="0">
                <a:solidFill>
                  <a:srgbClr val="0E6EC5"/>
                </a:solidFill>
                <a:latin typeface="Century"/>
                <a:cs typeface="Century"/>
              </a:rPr>
              <a:t>Downlink </a:t>
            </a:r>
            <a:r>
              <a:rPr lang="en-US" dirty="0">
                <a:solidFill>
                  <a:srgbClr val="0E6EC5"/>
                </a:solidFill>
                <a:latin typeface="Century"/>
                <a:cs typeface="Century"/>
              </a:rPr>
              <a:t>beam</a:t>
            </a:r>
          </a:p>
        </p:txBody>
      </p:sp>
    </p:spTree>
    <p:extLst>
      <p:ext uri="{BB962C8B-B14F-4D97-AF65-F5344CB8AC3E}">
        <p14:creationId xmlns:p14="http://schemas.microsoft.com/office/powerpoint/2010/main" xmlns="" val="299893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213" y="1302603"/>
            <a:ext cx="8077200" cy="1200329"/>
          </a:xfrm>
          <a:prstGeom prst="rect">
            <a:avLst/>
          </a:prstGeom>
        </p:spPr>
        <p:txBody>
          <a:bodyPr wrap="square">
            <a:spAutoFit/>
          </a:bodyPr>
          <a:lstStyle/>
          <a:p>
            <a:pPr algn="just"/>
            <a:r>
              <a:rPr lang="en-US" dirty="0"/>
              <a:t>By using the “Library” push button, a library of Earth station antenna patterns is opened and the user may select an existing antenna or define a new pattern, using the push button “New Pattern”. A new antenna pattern will be characterized by a set of new coefficients and, after definition, will be added to the library for selection. </a:t>
            </a:r>
          </a:p>
        </p:txBody>
      </p:sp>
      <p:sp>
        <p:nvSpPr>
          <p:cNvPr id="3" name="Rectangle 2"/>
          <p:cNvSpPr/>
          <p:nvPr/>
        </p:nvSpPr>
        <p:spPr>
          <a:xfrm>
            <a:off x="4724400" y="57090"/>
            <a:ext cx="3352800" cy="400110"/>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Antenna Pattern (1/2)</a:t>
            </a:r>
            <a:endParaRPr lang="en-CA" b="1" dirty="0">
              <a:solidFill>
                <a:schemeClr val="bg1"/>
              </a:solidFill>
              <a:latin typeface="Century Schoolbook Bold"/>
              <a:cs typeface="Century Schoolbook Bold"/>
            </a:endParaRPr>
          </a:p>
        </p:txBody>
      </p:sp>
      <p:sp>
        <p:nvSpPr>
          <p:cNvPr id="4" name="Rectangle 3"/>
          <p:cNvSpPr/>
          <p:nvPr/>
        </p:nvSpPr>
        <p:spPr>
          <a:xfrm>
            <a:off x="609600" y="533400"/>
            <a:ext cx="7696200" cy="810478"/>
          </a:xfrm>
          <a:prstGeom prst="rect">
            <a:avLst/>
          </a:prstGeom>
        </p:spPr>
        <p:txBody>
          <a:bodyPr wrap="square">
            <a:spAutoFit/>
          </a:bodyPr>
          <a:lstStyle/>
          <a:p>
            <a:pPr lvl="0">
              <a:lnSpc>
                <a:spcPts val="2760"/>
              </a:lnSpc>
            </a:pPr>
            <a:r>
              <a:rPr lang="en-US" dirty="0">
                <a:solidFill>
                  <a:srgbClr val="0E6EC5"/>
                </a:solidFill>
                <a:latin typeface="Century"/>
                <a:cs typeface="Century"/>
              </a:rPr>
              <a:t>4. Right Click on your Earth Station Name and then Press Add Beam in order  to establish new Uplink beam</a:t>
            </a:r>
          </a:p>
        </p:txBody>
      </p:sp>
      <p:pic>
        <p:nvPicPr>
          <p:cNvPr id="4966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743200"/>
            <a:ext cx="3733801"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66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4267200"/>
            <a:ext cx="38100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09600" y="6400800"/>
            <a:ext cx="3720936" cy="276999"/>
          </a:xfrm>
          <a:prstGeom prst="rect">
            <a:avLst/>
          </a:prstGeom>
        </p:spPr>
        <p:txBody>
          <a:bodyPr wrap="square">
            <a:spAutoFit/>
          </a:bodyPr>
          <a:lstStyle/>
          <a:p>
            <a:pPr algn="ctr"/>
            <a:r>
              <a:rPr lang="en-US" sz="1200" b="1" dirty="0"/>
              <a:t>Library of antenna patterns of earth station </a:t>
            </a:r>
            <a:endParaRPr lang="en-US" sz="1200" dirty="0"/>
          </a:p>
        </p:txBody>
      </p:sp>
      <p:sp>
        <p:nvSpPr>
          <p:cNvPr id="6" name="Rectangle 5"/>
          <p:cNvSpPr/>
          <p:nvPr/>
        </p:nvSpPr>
        <p:spPr>
          <a:xfrm>
            <a:off x="4648200" y="5943600"/>
            <a:ext cx="4056413" cy="276999"/>
          </a:xfrm>
          <a:prstGeom prst="rect">
            <a:avLst/>
          </a:prstGeom>
        </p:spPr>
        <p:txBody>
          <a:bodyPr wrap="square">
            <a:spAutoFit/>
          </a:bodyPr>
          <a:lstStyle/>
          <a:p>
            <a:r>
              <a:rPr lang="en-US" sz="1200" b="1" dirty="0"/>
              <a:t>Entry mask of coefficients for a new antenna pattern </a:t>
            </a:r>
            <a:endParaRPr lang="en-US" sz="1200" dirty="0"/>
          </a:p>
        </p:txBody>
      </p:sp>
    </p:spTree>
    <p:extLst>
      <p:ext uri="{BB962C8B-B14F-4D97-AF65-F5344CB8AC3E}">
        <p14:creationId xmlns:p14="http://schemas.microsoft.com/office/powerpoint/2010/main" xmlns="" val="649948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848600" cy="1200329"/>
          </a:xfrm>
          <a:prstGeom prst="rect">
            <a:avLst/>
          </a:prstGeom>
        </p:spPr>
        <p:txBody>
          <a:bodyPr wrap="square">
            <a:spAutoFit/>
          </a:bodyPr>
          <a:lstStyle/>
          <a:p>
            <a:pPr algn="just"/>
            <a:r>
              <a:rPr lang="en-US" dirty="0"/>
              <a:t>In case of having no reference coefficients for earth station antenna pattern, the antenna gain values for different offset angles with respect to the antenna main beam direction may be entered directly into the SMS4DC database </a:t>
            </a:r>
          </a:p>
        </p:txBody>
      </p:sp>
      <p:sp>
        <p:nvSpPr>
          <p:cNvPr id="3" name="Rectangle 2"/>
          <p:cNvSpPr/>
          <p:nvPr/>
        </p:nvSpPr>
        <p:spPr>
          <a:xfrm>
            <a:off x="4724400" y="0"/>
            <a:ext cx="3352800" cy="400110"/>
          </a:xfrm>
          <a:prstGeom prst="rect">
            <a:avLst/>
          </a:prstGeom>
        </p:spPr>
        <p:txBody>
          <a:bodyPr wrap="square">
            <a:spAutoFit/>
          </a:bodyPr>
          <a:lstStyle/>
          <a:p>
            <a:pPr algn="ctr">
              <a:lnSpc>
                <a:spcPts val="2400"/>
              </a:lnSpc>
              <a:tabLst>
                <a:tab pos="381000" algn="l"/>
              </a:tabLst>
            </a:pPr>
            <a:r>
              <a:rPr lang="en-CA" b="1" dirty="0" smtClean="0">
                <a:solidFill>
                  <a:schemeClr val="bg1"/>
                </a:solidFill>
                <a:latin typeface="Century Schoolbook Bold"/>
                <a:cs typeface="Century Schoolbook Bold"/>
              </a:rPr>
              <a:t>Antenna Pattern (2/2)</a:t>
            </a:r>
            <a:endParaRPr lang="en-CA" b="1" dirty="0">
              <a:solidFill>
                <a:schemeClr val="bg1"/>
              </a:solidFill>
              <a:latin typeface="Century Schoolbook Bold"/>
              <a:cs typeface="Century Schoolbook Bold"/>
            </a:endParaRPr>
          </a:p>
        </p:txBody>
      </p:sp>
      <p:pic>
        <p:nvPicPr>
          <p:cNvPr id="4976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589934"/>
            <a:ext cx="6019800" cy="2667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590800" y="5285601"/>
            <a:ext cx="4572000" cy="276999"/>
          </a:xfrm>
          <a:prstGeom prst="rect">
            <a:avLst/>
          </a:prstGeom>
        </p:spPr>
        <p:txBody>
          <a:bodyPr>
            <a:spAutoFit/>
          </a:bodyPr>
          <a:lstStyle/>
          <a:p>
            <a:r>
              <a:rPr lang="en-US" sz="1200" b="1" dirty="0"/>
              <a:t>The earth station antenna pattern definition entry table </a:t>
            </a:r>
            <a:endParaRPr lang="en-US" sz="1200" dirty="0"/>
          </a:p>
        </p:txBody>
      </p:sp>
    </p:spTree>
    <p:extLst>
      <p:ext uri="{BB962C8B-B14F-4D97-AF65-F5344CB8AC3E}">
        <p14:creationId xmlns:p14="http://schemas.microsoft.com/office/powerpoint/2010/main" xmlns="" val="152113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0" y="2786058"/>
            <a:ext cx="3600400" cy="1057275"/>
          </a:xfrm>
        </p:spPr>
        <p:txBody>
          <a:bodyPr>
            <a:noAutofit/>
          </a:bodyPr>
          <a:lstStyle/>
          <a:p>
            <a:r>
              <a:rPr lang="en-US" sz="2400" b="1" dirty="0" smtClean="0">
                <a:solidFill>
                  <a:schemeClr val="tx2"/>
                </a:solidFill>
              </a:rPr>
              <a:t>Earth Station Using SMS4DC</a:t>
            </a:r>
            <a:endParaRPr lang="en-US" sz="2400" b="1" dirty="0">
              <a:latin typeface="Times New Roman" pitchFamily="18" charset="0"/>
              <a:cs typeface="Times New Roman" pitchFamily="18" charset="0"/>
            </a:endParaRPr>
          </a:p>
        </p:txBody>
      </p:sp>
      <p:sp>
        <p:nvSpPr>
          <p:cNvPr id="8" name="Rectangle 7"/>
          <p:cNvSpPr/>
          <p:nvPr/>
        </p:nvSpPr>
        <p:spPr>
          <a:xfrm>
            <a:off x="4861142" y="4997247"/>
            <a:ext cx="3136436" cy="923330"/>
          </a:xfrm>
          <a:prstGeom prst="rect">
            <a:avLst/>
          </a:prstGeom>
        </p:spPr>
        <p:txBody>
          <a:bodyPr wrap="none">
            <a:spAutoFit/>
          </a:bodyPr>
          <a:lstStyle/>
          <a:p>
            <a:pPr algn="l"/>
            <a:r>
              <a:rPr lang="en-US" b="1" dirty="0" smtClean="0">
                <a:latin typeface="Times New Roman" pitchFamily="18" charset="0"/>
                <a:cs typeface="Times New Roman" pitchFamily="18" charset="0"/>
              </a:rPr>
              <a:t>Prepared by :</a:t>
            </a:r>
          </a:p>
          <a:p>
            <a:pPr algn="l"/>
            <a:r>
              <a:rPr lang="en-US" b="1" dirty="0" err="1" smtClean="0">
                <a:latin typeface="Times New Roman" pitchFamily="18" charset="0"/>
                <a:cs typeface="Times New Roman" pitchFamily="18" charset="0"/>
              </a:rPr>
              <a:t>Eng.yasir</a:t>
            </a:r>
            <a:r>
              <a:rPr lang="en-US" b="1" dirty="0" smtClean="0">
                <a:latin typeface="Times New Roman" pitchFamily="18" charset="0"/>
                <a:cs typeface="Times New Roman" pitchFamily="18" charset="0"/>
              </a:rPr>
              <a:t> Mohammed Bashar</a:t>
            </a:r>
          </a:p>
          <a:p>
            <a:pPr algn="l"/>
            <a:r>
              <a:rPr lang="en-US" b="1" dirty="0" smtClean="0">
                <a:latin typeface="Times New Roman" pitchFamily="18" charset="0"/>
                <a:cs typeface="Times New Roman" pitchFamily="18" charset="0"/>
              </a:rPr>
              <a:t>Yasir_192@ntc.gov.sd</a:t>
            </a:r>
            <a:endParaRPr lang="en-US" b="1" dirty="0">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214282" y="0"/>
            <a:ext cx="4286248" cy="6286520"/>
          </a:xfrm>
          <a:prstGeom prst="rect">
            <a:avLst/>
          </a:prstGeom>
          <a:noFill/>
          <a:ln w="9525">
            <a:noFill/>
            <a:miter lim="800000"/>
            <a:headEnd/>
            <a:tailEnd/>
          </a:ln>
          <a:effectLst/>
        </p:spPr>
      </p:pic>
      <p:pic>
        <p:nvPicPr>
          <p:cNvPr id="10" name="Picture 1" descr="itu_175x198"/>
          <p:cNvPicPr>
            <a:picLocks noChangeAspect="1" noChangeArrowheads="1"/>
          </p:cNvPicPr>
          <p:nvPr/>
        </p:nvPicPr>
        <p:blipFill>
          <a:blip r:embed="rId4" cstate="print"/>
          <a:srcRect/>
          <a:stretch>
            <a:fillRect/>
          </a:stretch>
        </p:blipFill>
        <p:spPr bwMode="auto">
          <a:xfrm>
            <a:off x="6629400" y="381000"/>
            <a:ext cx="1143008" cy="857256"/>
          </a:xfrm>
          <a:prstGeom prst="rect">
            <a:avLst/>
          </a:prstGeom>
          <a:noFill/>
        </p:spPr>
      </p:pic>
      <p:pic>
        <p:nvPicPr>
          <p:cNvPr id="9" name="Picture 2"/>
          <p:cNvPicPr>
            <a:picLocks noChangeAspect="1" noChangeArrowheads="1"/>
          </p:cNvPicPr>
          <p:nvPr/>
        </p:nvPicPr>
        <p:blipFill>
          <a:blip r:embed="rId5"/>
          <a:srcRect/>
          <a:stretch>
            <a:fillRect/>
          </a:stretch>
        </p:blipFill>
        <p:spPr bwMode="auto">
          <a:xfrm>
            <a:off x="4724400" y="381000"/>
            <a:ext cx="1238280" cy="95724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42786718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12497"/>
            <a:ext cx="8458200" cy="1169551"/>
          </a:xfrm>
          <a:prstGeom prst="rect">
            <a:avLst/>
          </a:prstGeom>
        </p:spPr>
        <p:txBody>
          <a:bodyPr wrap="square">
            <a:spAutoFit/>
          </a:bodyPr>
          <a:lstStyle/>
          <a:p>
            <a:pPr>
              <a:lnSpc>
                <a:spcPts val="2760"/>
              </a:lnSpc>
            </a:pPr>
            <a:r>
              <a:rPr lang="en-CA" sz="2000" dirty="0" smtClean="0">
                <a:solidFill>
                  <a:srgbClr val="0E6EC5"/>
                </a:solidFill>
                <a:latin typeface="Century"/>
                <a:cs typeface="Century"/>
              </a:rPr>
              <a:t>5. </a:t>
            </a:r>
            <a:r>
              <a:rPr lang="en-US" sz="2000" dirty="0" smtClean="0"/>
              <a:t> </a:t>
            </a:r>
            <a:r>
              <a:rPr lang="en-US" sz="2000" dirty="0">
                <a:solidFill>
                  <a:srgbClr val="0E6EC5"/>
                </a:solidFill>
                <a:latin typeface="Century"/>
                <a:cs typeface="Century"/>
              </a:rPr>
              <a:t>Under your Earth Station Name </a:t>
            </a:r>
            <a:r>
              <a:rPr lang="en-US" sz="2000" dirty="0" smtClean="0">
                <a:solidFill>
                  <a:srgbClr val="0E6EC5"/>
                </a:solidFill>
                <a:latin typeface="Century"/>
                <a:cs typeface="Century"/>
              </a:rPr>
              <a:t>“UAE </a:t>
            </a:r>
            <a:r>
              <a:rPr lang="en-US" sz="2000" dirty="0">
                <a:solidFill>
                  <a:srgbClr val="0E6EC5"/>
                </a:solidFill>
                <a:latin typeface="Century"/>
                <a:cs typeface="Century"/>
              </a:rPr>
              <a:t>EARTH STATION NO 1” &gt;&gt; beam: beam 1 Press right click  </a:t>
            </a:r>
            <a:r>
              <a:rPr lang="en-US" sz="2000" dirty="0" smtClean="0">
                <a:solidFill>
                  <a:srgbClr val="0E6EC5"/>
                </a:solidFill>
                <a:latin typeface="Century"/>
                <a:cs typeface="Century"/>
              </a:rPr>
              <a:t>to  </a:t>
            </a:r>
            <a:r>
              <a:rPr lang="en-CA" sz="2000" dirty="0" smtClean="0">
                <a:solidFill>
                  <a:srgbClr val="0E6EC5"/>
                </a:solidFill>
                <a:latin typeface="Century"/>
                <a:cs typeface="Century"/>
              </a:rPr>
              <a:t>establish </a:t>
            </a:r>
            <a:r>
              <a:rPr lang="en-CA" sz="2000" dirty="0">
                <a:solidFill>
                  <a:srgbClr val="0E6EC5"/>
                </a:solidFill>
                <a:latin typeface="Century"/>
                <a:cs typeface="Century"/>
              </a:rPr>
              <a:t>a group of frequencies for the new Uplink</a:t>
            </a:r>
            <a:r>
              <a:rPr lang="en-CA" sz="2000" dirty="0" smtClean="0">
                <a:solidFill>
                  <a:srgbClr val="0E6EC5"/>
                </a:solidFill>
                <a:latin typeface="Century"/>
                <a:cs typeface="Century"/>
              </a:rPr>
              <a:t>.</a:t>
            </a:r>
            <a:endParaRPr lang="en-US" sz="2000" dirty="0">
              <a:solidFill>
                <a:srgbClr val="0E6EC5"/>
              </a:solidFill>
              <a:latin typeface="Century"/>
              <a:cs typeface="Century"/>
            </a:endParaRPr>
          </a:p>
        </p:txBody>
      </p:sp>
      <p:pic>
        <p:nvPicPr>
          <p:cNvPr id="47002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2286000"/>
            <a:ext cx="37338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002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082225"/>
            <a:ext cx="3733800" cy="477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343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9189" y="1447800"/>
            <a:ext cx="6348412" cy="4357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85800" y="612497"/>
            <a:ext cx="7772400" cy="810478"/>
          </a:xfrm>
          <a:prstGeom prst="rect">
            <a:avLst/>
          </a:prstGeom>
        </p:spPr>
        <p:txBody>
          <a:bodyPr wrap="square">
            <a:spAutoFit/>
          </a:bodyPr>
          <a:lstStyle/>
          <a:p>
            <a:pPr>
              <a:lnSpc>
                <a:spcPts val="2760"/>
              </a:lnSpc>
            </a:pPr>
            <a:r>
              <a:rPr lang="en-CA" sz="1200" dirty="0" smtClean="0">
                <a:solidFill>
                  <a:srgbClr val="0E6EC5"/>
                </a:solidFill>
                <a:latin typeface="Century"/>
                <a:cs typeface="Century"/>
              </a:rPr>
              <a:t>5. </a:t>
            </a:r>
            <a:r>
              <a:rPr lang="en-US" sz="1200" dirty="0" smtClean="0"/>
              <a:t> </a:t>
            </a:r>
            <a:r>
              <a:rPr lang="en-US" sz="1200" dirty="0">
                <a:solidFill>
                  <a:srgbClr val="0E6EC5"/>
                </a:solidFill>
                <a:latin typeface="Century"/>
                <a:cs typeface="Century"/>
              </a:rPr>
              <a:t>Under your Earth Station Name </a:t>
            </a:r>
            <a:r>
              <a:rPr lang="en-US" sz="1200" dirty="0" smtClean="0">
                <a:solidFill>
                  <a:srgbClr val="0E6EC5"/>
                </a:solidFill>
                <a:latin typeface="Century"/>
                <a:cs typeface="Century"/>
              </a:rPr>
              <a:t>“UAE </a:t>
            </a:r>
            <a:r>
              <a:rPr lang="en-US" sz="1200" dirty="0">
                <a:solidFill>
                  <a:srgbClr val="0E6EC5"/>
                </a:solidFill>
                <a:latin typeface="Century"/>
                <a:cs typeface="Century"/>
              </a:rPr>
              <a:t>EARTH STATION NO 1” &gt;&gt; beam: beam 1 Press right click  </a:t>
            </a:r>
            <a:r>
              <a:rPr lang="en-US" sz="1200" dirty="0" smtClean="0">
                <a:solidFill>
                  <a:srgbClr val="0E6EC5"/>
                </a:solidFill>
                <a:latin typeface="Century"/>
                <a:cs typeface="Century"/>
              </a:rPr>
              <a:t>to  </a:t>
            </a:r>
            <a:r>
              <a:rPr lang="en-CA" sz="1200" dirty="0" smtClean="0">
                <a:solidFill>
                  <a:srgbClr val="0E6EC5"/>
                </a:solidFill>
                <a:latin typeface="Century"/>
                <a:cs typeface="Century"/>
              </a:rPr>
              <a:t>establish </a:t>
            </a:r>
            <a:r>
              <a:rPr lang="en-CA" sz="1200" dirty="0">
                <a:solidFill>
                  <a:srgbClr val="0E6EC5"/>
                </a:solidFill>
                <a:latin typeface="Century"/>
                <a:cs typeface="Century"/>
              </a:rPr>
              <a:t>a group of frequencies for the new Uplink</a:t>
            </a:r>
            <a:r>
              <a:rPr lang="en-CA" sz="1200" dirty="0" smtClean="0">
                <a:solidFill>
                  <a:srgbClr val="0E6EC5"/>
                </a:solidFill>
                <a:latin typeface="Century"/>
                <a:cs typeface="Century"/>
              </a:rPr>
              <a:t>.</a:t>
            </a:r>
            <a:endParaRPr lang="en-US" sz="1200" dirty="0">
              <a:solidFill>
                <a:srgbClr val="0E6EC5"/>
              </a:solidFill>
              <a:latin typeface="Century"/>
              <a:cs typeface="Century"/>
            </a:endParaRPr>
          </a:p>
        </p:txBody>
      </p:sp>
      <p:sp>
        <p:nvSpPr>
          <p:cNvPr id="2" name="Rectangle 1"/>
          <p:cNvSpPr/>
          <p:nvPr/>
        </p:nvSpPr>
        <p:spPr>
          <a:xfrm>
            <a:off x="4800600" y="76200"/>
            <a:ext cx="3268683" cy="461665"/>
          </a:xfrm>
          <a:prstGeom prst="rect">
            <a:avLst/>
          </a:prstGeom>
        </p:spPr>
        <p:txBody>
          <a:bodyPr wrap="square">
            <a:spAutoFit/>
          </a:bodyPr>
          <a:lstStyle/>
          <a:p>
            <a:pPr algn="ctr"/>
            <a:r>
              <a:rPr lang="en-US" sz="1200" b="1" dirty="0">
                <a:solidFill>
                  <a:schemeClr val="bg1"/>
                </a:solidFill>
              </a:rPr>
              <a:t>Description of fields in the entry table of Group Information </a:t>
            </a:r>
            <a:endParaRPr lang="en-US" sz="1200" dirty="0">
              <a:solidFill>
                <a:schemeClr val="bg1"/>
              </a:solidFill>
            </a:endParaRPr>
          </a:p>
        </p:txBody>
      </p:sp>
    </p:spTree>
    <p:extLst>
      <p:ext uri="{BB962C8B-B14F-4D97-AF65-F5344CB8AC3E}">
        <p14:creationId xmlns:p14="http://schemas.microsoft.com/office/powerpoint/2010/main" xmlns="" val="287688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0"/>
            <a:ext cx="7162800" cy="810478"/>
          </a:xfrm>
          <a:prstGeom prst="rect">
            <a:avLst/>
          </a:prstGeom>
        </p:spPr>
        <p:txBody>
          <a:bodyPr wrap="square">
            <a:spAutoFit/>
          </a:bodyPr>
          <a:lstStyle/>
          <a:p>
            <a:pPr>
              <a:lnSpc>
                <a:spcPts val="2760"/>
              </a:lnSpc>
            </a:pPr>
            <a:r>
              <a:rPr lang="en-CA" dirty="0">
                <a:solidFill>
                  <a:schemeClr val="tx2"/>
                </a:solidFill>
                <a:latin typeface="Century"/>
                <a:cs typeface="Century"/>
              </a:rPr>
              <a:t>6: Set the emissions for the established </a:t>
            </a:r>
            <a:r>
              <a:rPr lang="en-CA" dirty="0" smtClean="0">
                <a:solidFill>
                  <a:schemeClr val="tx2"/>
                </a:solidFill>
                <a:latin typeface="Century"/>
                <a:cs typeface="Century"/>
              </a:rPr>
              <a:t>group (UL)</a:t>
            </a:r>
          </a:p>
          <a:p>
            <a:pPr>
              <a:lnSpc>
                <a:spcPts val="2760"/>
              </a:lnSpc>
            </a:pPr>
            <a:endParaRPr lang="en-CA" dirty="0">
              <a:solidFill>
                <a:schemeClr val="tx2"/>
              </a:solidFill>
              <a:latin typeface="Century"/>
              <a:cs typeface="Century"/>
            </a:endParaRPr>
          </a:p>
        </p:txBody>
      </p:sp>
      <p:pic>
        <p:nvPicPr>
          <p:cNvPr id="4710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371600"/>
            <a:ext cx="4577756"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10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600200"/>
            <a:ext cx="37338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648200" y="30126"/>
            <a:ext cx="3276600" cy="461665"/>
          </a:xfrm>
          <a:prstGeom prst="rect">
            <a:avLst/>
          </a:prstGeom>
        </p:spPr>
        <p:txBody>
          <a:bodyPr wrap="square">
            <a:spAutoFit/>
          </a:bodyPr>
          <a:lstStyle/>
          <a:p>
            <a:pPr algn="ctr"/>
            <a:r>
              <a:rPr lang="en-US" sz="1200" b="1" dirty="0">
                <a:solidFill>
                  <a:schemeClr val="bg1"/>
                </a:solidFill>
              </a:rPr>
              <a:t>Description of fields in the entry table of Emission Information </a:t>
            </a:r>
            <a:endParaRPr lang="en-US" sz="1200" dirty="0">
              <a:solidFill>
                <a:schemeClr val="bg1"/>
              </a:solidFill>
            </a:endParaRPr>
          </a:p>
        </p:txBody>
      </p:sp>
    </p:spTree>
    <p:extLst>
      <p:ext uri="{BB962C8B-B14F-4D97-AF65-F5344CB8AC3E}">
        <p14:creationId xmlns:p14="http://schemas.microsoft.com/office/powerpoint/2010/main" xmlns="" val="4207054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8001000" cy="1477328"/>
          </a:xfrm>
          <a:prstGeom prst="rect">
            <a:avLst/>
          </a:prstGeom>
        </p:spPr>
        <p:txBody>
          <a:bodyPr wrap="square">
            <a:spAutoFit/>
          </a:bodyPr>
          <a:lstStyle/>
          <a:p>
            <a:pPr algn="just"/>
            <a:r>
              <a:rPr lang="en-US" dirty="0" smtClean="0"/>
              <a:t>Emissions</a:t>
            </a:r>
            <a:r>
              <a:rPr lang="en-US" dirty="0"/>
              <a:t>: This item provides a list of emissions in the downlink and uplink directions. Selecting this item opens an entry table to define a multiple emission specification. At the top of table there are three push buttons to add new emissions, to delete registered emissions in the table and to save entered emissions into the database. </a:t>
            </a:r>
          </a:p>
        </p:txBody>
      </p:sp>
      <p:pic>
        <p:nvPicPr>
          <p:cNvPr id="4894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7671" y="2609850"/>
            <a:ext cx="7174724" cy="379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648200" y="30126"/>
            <a:ext cx="3276600" cy="584775"/>
          </a:xfrm>
          <a:prstGeom prst="rect">
            <a:avLst/>
          </a:prstGeom>
        </p:spPr>
        <p:txBody>
          <a:bodyPr wrap="square">
            <a:spAutoFit/>
          </a:bodyPr>
          <a:lstStyle/>
          <a:p>
            <a:pPr algn="ctr"/>
            <a:r>
              <a:rPr lang="en-US" sz="1600" b="1" dirty="0">
                <a:solidFill>
                  <a:schemeClr val="bg1"/>
                </a:solidFill>
              </a:rPr>
              <a:t>Description of fields in the entry table of Emission Information </a:t>
            </a:r>
            <a:endParaRPr lang="en-US" sz="1600" dirty="0">
              <a:solidFill>
                <a:schemeClr val="bg1"/>
              </a:solidFill>
            </a:endParaRPr>
          </a:p>
        </p:txBody>
      </p:sp>
    </p:spTree>
    <p:extLst>
      <p:ext uri="{BB962C8B-B14F-4D97-AF65-F5344CB8AC3E}">
        <p14:creationId xmlns:p14="http://schemas.microsoft.com/office/powerpoint/2010/main" xmlns="" val="417942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447800"/>
            <a:ext cx="6934200" cy="5101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33400" y="304800"/>
            <a:ext cx="8229600" cy="707886"/>
          </a:xfrm>
          <a:prstGeom prst="rect">
            <a:avLst/>
          </a:prstGeom>
        </p:spPr>
        <p:txBody>
          <a:bodyPr wrap="square">
            <a:spAutoFit/>
          </a:bodyPr>
          <a:lstStyle/>
          <a:p>
            <a:pPr lvl="0"/>
            <a:r>
              <a:rPr lang="en-US" sz="2000" dirty="0" smtClean="0">
                <a:solidFill>
                  <a:schemeClr val="tx2"/>
                </a:solidFill>
              </a:rPr>
              <a:t>7. Right </a:t>
            </a:r>
            <a:r>
              <a:rPr lang="en-US" sz="2000" dirty="0">
                <a:solidFill>
                  <a:schemeClr val="tx2"/>
                </a:solidFill>
              </a:rPr>
              <a:t>Click on your Earth Station Name </a:t>
            </a:r>
            <a:r>
              <a:rPr lang="en-US" sz="2000" dirty="0" smtClean="0">
                <a:solidFill>
                  <a:schemeClr val="tx2"/>
                </a:solidFill>
              </a:rPr>
              <a:t>“UAE </a:t>
            </a:r>
            <a:r>
              <a:rPr lang="en-US" sz="2000" dirty="0">
                <a:solidFill>
                  <a:schemeClr val="tx2"/>
                </a:solidFill>
              </a:rPr>
              <a:t>EARTH STATION NO 1” and then Press Add Beam in order  to establish new Downlink beam as follows </a:t>
            </a:r>
          </a:p>
        </p:txBody>
      </p:sp>
    </p:spTree>
    <p:extLst>
      <p:ext uri="{BB962C8B-B14F-4D97-AF65-F5344CB8AC3E}">
        <p14:creationId xmlns:p14="http://schemas.microsoft.com/office/powerpoint/2010/main" xmlns="" val="474217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12497"/>
            <a:ext cx="7772400" cy="810478"/>
          </a:xfrm>
          <a:prstGeom prst="rect">
            <a:avLst/>
          </a:prstGeom>
        </p:spPr>
        <p:txBody>
          <a:bodyPr wrap="square">
            <a:spAutoFit/>
          </a:bodyPr>
          <a:lstStyle/>
          <a:p>
            <a:pPr>
              <a:lnSpc>
                <a:spcPts val="2760"/>
              </a:lnSpc>
            </a:pPr>
            <a:r>
              <a:rPr lang="en-CA" sz="1200" dirty="0" smtClean="0">
                <a:solidFill>
                  <a:srgbClr val="0E6EC5"/>
                </a:solidFill>
                <a:latin typeface="Century"/>
                <a:cs typeface="Century"/>
              </a:rPr>
              <a:t>9. </a:t>
            </a:r>
            <a:r>
              <a:rPr lang="en-US" sz="1200" dirty="0" smtClean="0"/>
              <a:t> </a:t>
            </a:r>
            <a:r>
              <a:rPr lang="en-US" sz="1200" dirty="0">
                <a:solidFill>
                  <a:srgbClr val="0E6EC5"/>
                </a:solidFill>
                <a:latin typeface="Century"/>
                <a:cs typeface="Century"/>
              </a:rPr>
              <a:t>Under your Earth Station Name “SUDAN EARTH STATION NO 1” &gt;&gt; beam: beam 1 Press right click  </a:t>
            </a:r>
            <a:r>
              <a:rPr lang="en-US" sz="1200" dirty="0" smtClean="0">
                <a:solidFill>
                  <a:srgbClr val="0E6EC5"/>
                </a:solidFill>
                <a:latin typeface="Century"/>
                <a:cs typeface="Century"/>
              </a:rPr>
              <a:t>to  </a:t>
            </a:r>
            <a:r>
              <a:rPr lang="en-CA" sz="1200" dirty="0" smtClean="0">
                <a:solidFill>
                  <a:srgbClr val="0E6EC5"/>
                </a:solidFill>
                <a:latin typeface="Century"/>
                <a:cs typeface="Century"/>
              </a:rPr>
              <a:t>establish </a:t>
            </a:r>
            <a:r>
              <a:rPr lang="en-CA" sz="1200" dirty="0">
                <a:solidFill>
                  <a:srgbClr val="0E6EC5"/>
                </a:solidFill>
                <a:latin typeface="Century"/>
                <a:cs typeface="Century"/>
              </a:rPr>
              <a:t>a group of frequencies for the new </a:t>
            </a:r>
            <a:r>
              <a:rPr lang="en-CA" sz="1200" dirty="0" smtClean="0">
                <a:solidFill>
                  <a:srgbClr val="0E6EC5"/>
                </a:solidFill>
                <a:latin typeface="Century"/>
                <a:cs typeface="Century"/>
              </a:rPr>
              <a:t>Downlink</a:t>
            </a:r>
            <a:endParaRPr lang="en-US" sz="1200" dirty="0">
              <a:solidFill>
                <a:srgbClr val="0E6EC5"/>
              </a:solidFill>
              <a:latin typeface="Century"/>
              <a:cs typeface="Century"/>
            </a:endParaRPr>
          </a:p>
        </p:txBody>
      </p:sp>
      <p:pic>
        <p:nvPicPr>
          <p:cNvPr id="4730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651575"/>
            <a:ext cx="6864946" cy="467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4076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12497"/>
            <a:ext cx="7772400" cy="406906"/>
          </a:xfrm>
          <a:prstGeom prst="rect">
            <a:avLst/>
          </a:prstGeom>
        </p:spPr>
        <p:txBody>
          <a:bodyPr wrap="square">
            <a:spAutoFit/>
          </a:bodyPr>
          <a:lstStyle/>
          <a:p>
            <a:pPr>
              <a:lnSpc>
                <a:spcPts val="2760"/>
              </a:lnSpc>
            </a:pPr>
            <a:r>
              <a:rPr lang="en-CA" sz="1600" dirty="0" smtClean="0">
                <a:solidFill>
                  <a:schemeClr val="tx2"/>
                </a:solidFill>
                <a:latin typeface="Century"/>
                <a:cs typeface="Century"/>
              </a:rPr>
              <a:t>10. </a:t>
            </a:r>
            <a:r>
              <a:rPr lang="en-CA" sz="1600" dirty="0">
                <a:solidFill>
                  <a:schemeClr val="tx2"/>
                </a:solidFill>
              </a:rPr>
              <a:t>Set the emissions for the established group (Downlink).</a:t>
            </a:r>
            <a:endParaRPr lang="en-US" sz="1600" dirty="0">
              <a:solidFill>
                <a:schemeClr val="tx2"/>
              </a:solidFill>
              <a:latin typeface="Century"/>
              <a:cs typeface="Century"/>
            </a:endParaRPr>
          </a:p>
        </p:txBody>
      </p:sp>
      <p:pic>
        <p:nvPicPr>
          <p:cNvPr id="4741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7794" y="1447800"/>
            <a:ext cx="7288412" cy="4599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89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723900" y="965200"/>
            <a:ext cx="7886700" cy="690638"/>
          </a:xfrm>
          <a:prstGeom prst="rect">
            <a:avLst/>
          </a:prstGeom>
          <a:noFill/>
        </p:spPr>
        <p:txBody>
          <a:bodyPr vert="horz" wrap="square" lIns="0" tIns="0" rIns="0" bIns="0" rtlCol="0">
            <a:spAutoFit/>
          </a:bodyPr>
          <a:lstStyle/>
          <a:p>
            <a:pPr>
              <a:lnSpc>
                <a:spcPts val="2900"/>
              </a:lnSpc>
              <a:tabLst>
                <a:tab pos="1092200" algn="l"/>
              </a:tabLst>
            </a:pPr>
            <a:r>
              <a:rPr lang="en-CA" sz="1400" dirty="0" smtClean="0">
                <a:solidFill>
                  <a:srgbClr val="0E6EC5"/>
                </a:solidFill>
                <a:latin typeface="Century"/>
                <a:cs typeface="Century"/>
              </a:rPr>
              <a:t>11: Set the class of station and nature of service and frequencies for the established group</a:t>
            </a:r>
          </a:p>
          <a:p>
            <a:pPr>
              <a:lnSpc>
                <a:spcPts val="2900"/>
              </a:lnSpc>
            </a:pPr>
            <a:endParaRPr lang="en-CA" sz="1400" dirty="0">
              <a:solidFill>
                <a:srgbClr val="000000"/>
              </a:solidFill>
            </a:endParaRPr>
          </a:p>
        </p:txBody>
      </p:sp>
      <p:pic>
        <p:nvPicPr>
          <p:cNvPr id="4751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0" y="1524000"/>
            <a:ext cx="790575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5241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133290"/>
            <a:ext cx="2819400" cy="400110"/>
          </a:xfrm>
          <a:prstGeom prst="rect">
            <a:avLst/>
          </a:prstGeom>
        </p:spPr>
        <p:txBody>
          <a:bodyPr wrap="square">
            <a:spAutoFit/>
          </a:bodyPr>
          <a:lstStyle/>
          <a:p>
            <a:r>
              <a:rPr lang="en-US" sz="2000" dirty="0" smtClean="0">
                <a:solidFill>
                  <a:schemeClr val="bg1"/>
                </a:solidFill>
              </a:rPr>
              <a:t>Class </a:t>
            </a:r>
            <a:r>
              <a:rPr lang="en-US" sz="2000" dirty="0">
                <a:solidFill>
                  <a:schemeClr val="bg1"/>
                </a:solidFill>
              </a:rPr>
              <a:t>of </a:t>
            </a:r>
            <a:r>
              <a:rPr lang="en-US" sz="2000" dirty="0" smtClean="0">
                <a:solidFill>
                  <a:schemeClr val="bg1"/>
                </a:solidFill>
              </a:rPr>
              <a:t>Station (1/2)</a:t>
            </a:r>
            <a:endParaRPr lang="en-US" sz="2000" dirty="0">
              <a:solidFill>
                <a:schemeClr val="bg1"/>
              </a:solidFill>
            </a:endParaRPr>
          </a:p>
        </p:txBody>
      </p:sp>
      <p:sp>
        <p:nvSpPr>
          <p:cNvPr id="3" name="Rectangle 2"/>
          <p:cNvSpPr/>
          <p:nvPr/>
        </p:nvSpPr>
        <p:spPr>
          <a:xfrm>
            <a:off x="533400" y="228600"/>
            <a:ext cx="8001000" cy="923330"/>
          </a:xfrm>
          <a:prstGeom prst="rect">
            <a:avLst/>
          </a:prstGeom>
        </p:spPr>
        <p:txBody>
          <a:bodyPr wrap="square">
            <a:spAutoFit/>
          </a:bodyPr>
          <a:lstStyle/>
          <a:p>
            <a:pPr algn="just"/>
            <a:r>
              <a:rPr lang="en-US" dirty="0" smtClean="0"/>
              <a:t>This </a:t>
            </a:r>
            <a:r>
              <a:rPr lang="en-US" dirty="0"/>
              <a:t>item sets class of stations and nature of services applicable to the group of beams. Selecting this item opens an entry table to define class of stations and nature of services using the relevant combo box. </a:t>
            </a:r>
          </a:p>
        </p:txBody>
      </p:sp>
      <p:pic>
        <p:nvPicPr>
          <p:cNvPr id="4997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447800"/>
            <a:ext cx="7924800" cy="47316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0899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4938" y="914400"/>
            <a:ext cx="6334125"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181600" y="133290"/>
            <a:ext cx="2895600" cy="400110"/>
          </a:xfrm>
          <a:prstGeom prst="rect">
            <a:avLst/>
          </a:prstGeom>
        </p:spPr>
        <p:txBody>
          <a:bodyPr wrap="square">
            <a:spAutoFit/>
          </a:bodyPr>
          <a:lstStyle/>
          <a:p>
            <a:r>
              <a:rPr lang="en-US" sz="2000" dirty="0" smtClean="0">
                <a:solidFill>
                  <a:schemeClr val="bg1"/>
                </a:solidFill>
              </a:rPr>
              <a:t>Class </a:t>
            </a:r>
            <a:r>
              <a:rPr lang="en-US" sz="2000" dirty="0">
                <a:solidFill>
                  <a:schemeClr val="bg1"/>
                </a:solidFill>
              </a:rPr>
              <a:t>of </a:t>
            </a:r>
            <a:r>
              <a:rPr lang="en-US" sz="2000" dirty="0" smtClean="0">
                <a:solidFill>
                  <a:schemeClr val="bg1"/>
                </a:solidFill>
              </a:rPr>
              <a:t>Station (2/2) </a:t>
            </a:r>
            <a:endParaRPr lang="en-US" sz="2000" dirty="0">
              <a:solidFill>
                <a:schemeClr val="bg1"/>
              </a:solidFill>
            </a:endParaRPr>
          </a:p>
        </p:txBody>
      </p:sp>
    </p:spTree>
    <p:extLst>
      <p:ext uri="{BB962C8B-B14F-4D97-AF65-F5344CB8AC3E}">
        <p14:creationId xmlns:p14="http://schemas.microsoft.com/office/powerpoint/2010/main" xmlns="" val="2222871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581400" y="2624435"/>
            <a:ext cx="4724400" cy="1231106"/>
          </a:xfrm>
          <a:prstGeom prst="rect">
            <a:avLst/>
          </a:prstGeom>
          <a:noFill/>
        </p:spPr>
        <p:txBody>
          <a:bodyPr vert="horz" wrap="square" lIns="0" tIns="0" rIns="0" bIns="0" rtlCol="0">
            <a:spAutoFit/>
          </a:bodyPr>
          <a:lstStyle/>
          <a:p>
            <a:pPr algn="ctr">
              <a:lnSpc>
                <a:spcPts val="2400"/>
              </a:lnSpc>
              <a:tabLst>
                <a:tab pos="381000" algn="l"/>
              </a:tabLst>
            </a:pPr>
            <a:r>
              <a:rPr lang="en-CA" sz="1873" b="1" dirty="0" smtClean="0">
                <a:solidFill>
                  <a:srgbClr val="0E6EC5"/>
                </a:solidFill>
                <a:latin typeface="Century Schoolbook Bold"/>
                <a:cs typeface="Century Schoolbook Bold"/>
              </a:rPr>
              <a:t>Import Space Radio-communication</a:t>
            </a:r>
            <a:r>
              <a:rPr lang="en-CA" sz="2004" dirty="0" smtClean="0">
                <a:solidFill>
                  <a:srgbClr val="000000"/>
                </a:solidFill>
                <a:latin typeface="Times New Roman"/>
              </a:rPr>
              <a:t/>
            </a:r>
            <a:br>
              <a:rPr lang="en-CA" sz="2004" dirty="0" smtClean="0">
                <a:solidFill>
                  <a:srgbClr val="000000"/>
                </a:solidFill>
                <a:latin typeface="Times New Roman"/>
              </a:rPr>
            </a:br>
            <a:r>
              <a:rPr lang="en-CA" sz="1873" b="1" dirty="0" smtClean="0">
                <a:solidFill>
                  <a:srgbClr val="0E6EC5"/>
                </a:solidFill>
                <a:latin typeface="Century Schoolbook Bold"/>
                <a:cs typeface="Century Schoolbook Bold"/>
              </a:rPr>
              <a:t>	Station (SRS) Database</a:t>
            </a:r>
          </a:p>
          <a:p>
            <a:pPr algn="ctr">
              <a:lnSpc>
                <a:spcPts val="2400"/>
              </a:lnSpc>
              <a:tabLst>
                <a:tab pos="381000" algn="l"/>
              </a:tabLst>
            </a:pPr>
            <a:r>
              <a:rPr lang="en-CA" sz="1873" b="1" dirty="0" smtClean="0">
                <a:solidFill>
                  <a:srgbClr val="0E6EC5"/>
                </a:solidFill>
                <a:latin typeface="Century Schoolbook Bold"/>
                <a:cs typeface="Century Schoolbook Bold"/>
              </a:rPr>
              <a:t>into </a:t>
            </a:r>
            <a:r>
              <a:rPr lang="en-CA" sz="1873" b="1" dirty="0">
                <a:solidFill>
                  <a:srgbClr val="0E6EC5"/>
                </a:solidFill>
                <a:latin typeface="Century Schoolbook Bold"/>
                <a:cs typeface="Century Schoolbook Bold"/>
              </a:rPr>
              <a:t>SMS4DC</a:t>
            </a:r>
          </a:p>
          <a:p>
            <a:pPr algn="ctr">
              <a:lnSpc>
                <a:spcPts val="2400"/>
              </a:lnSpc>
            </a:pPr>
            <a:endParaRPr lang="en-CA" sz="2004" dirty="0">
              <a:solidFill>
                <a:srgbClr val="000000"/>
              </a:solidFill>
            </a:endParaRPr>
          </a:p>
        </p:txBody>
      </p:sp>
      <p:pic>
        <p:nvPicPr>
          <p:cNvPr id="45773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133600"/>
            <a:ext cx="2143125" cy="203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xmlns="" val="584296078"/>
              </p:ext>
            </p:extLst>
          </p:nvPr>
        </p:nvGraphicFramePr>
        <p:xfrm>
          <a:off x="4795043" y="3962400"/>
          <a:ext cx="2297113" cy="1171575"/>
        </p:xfrm>
        <a:graphic>
          <a:graphicData uri="http://schemas.openxmlformats.org/presentationml/2006/ole">
            <p:oleObj spid="_x0000_s457771" name="Package" r:id="rId4" imgW="952901" imgH="481263" progId="Package">
              <p:embed/>
            </p:oleObj>
          </a:graphicData>
        </a:graphic>
      </p:graphicFrame>
    </p:spTree>
    <p:extLst>
      <p:ext uri="{BB962C8B-B14F-4D97-AF65-F5344CB8AC3E}">
        <p14:creationId xmlns:p14="http://schemas.microsoft.com/office/powerpoint/2010/main" xmlns="" val="1620828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8077200" cy="2862322"/>
          </a:xfrm>
          <a:prstGeom prst="rect">
            <a:avLst/>
          </a:prstGeom>
        </p:spPr>
        <p:txBody>
          <a:bodyPr wrap="square">
            <a:spAutoFit/>
          </a:bodyPr>
          <a:lstStyle/>
          <a:p>
            <a:pPr algn="just"/>
            <a:r>
              <a:rPr lang="en-US" sz="3600" dirty="0" smtClean="0"/>
              <a:t>This </a:t>
            </a:r>
            <a:r>
              <a:rPr lang="en-US" sz="3600" dirty="0"/>
              <a:t>item sets class of stations and nature of services applicable to the group of beams. Selecting this item opens an entry table to define class of stations and nature of services using the relevant combo box. </a:t>
            </a:r>
          </a:p>
        </p:txBody>
      </p:sp>
      <p:sp>
        <p:nvSpPr>
          <p:cNvPr id="3" name="Rectangle 2"/>
          <p:cNvSpPr/>
          <p:nvPr/>
        </p:nvSpPr>
        <p:spPr>
          <a:xfrm>
            <a:off x="5181600" y="133290"/>
            <a:ext cx="2819400" cy="400110"/>
          </a:xfrm>
          <a:prstGeom prst="rect">
            <a:avLst/>
          </a:prstGeom>
        </p:spPr>
        <p:txBody>
          <a:bodyPr wrap="square">
            <a:spAutoFit/>
          </a:bodyPr>
          <a:lstStyle/>
          <a:p>
            <a:r>
              <a:rPr lang="en-US" sz="2000" dirty="0" smtClean="0">
                <a:solidFill>
                  <a:schemeClr val="bg1"/>
                </a:solidFill>
              </a:rPr>
              <a:t>Nature of Service</a:t>
            </a:r>
            <a:endParaRPr lang="en-US" sz="2000" dirty="0">
              <a:solidFill>
                <a:schemeClr val="bg1"/>
              </a:solidFill>
            </a:endParaRPr>
          </a:p>
        </p:txBody>
      </p:sp>
      <p:pic>
        <p:nvPicPr>
          <p:cNvPr id="5017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429000"/>
            <a:ext cx="7286625"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6019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676400"/>
            <a:ext cx="7144148"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57200" y="228600"/>
            <a:ext cx="8229600" cy="1384995"/>
          </a:xfrm>
          <a:prstGeom prst="rect">
            <a:avLst/>
          </a:prstGeom>
        </p:spPr>
        <p:txBody>
          <a:bodyPr wrap="square">
            <a:spAutoFit/>
          </a:bodyPr>
          <a:lstStyle/>
          <a:p>
            <a:pPr lvl="0"/>
            <a:r>
              <a:rPr lang="en-US" sz="2800" dirty="0" smtClean="0">
                <a:solidFill>
                  <a:schemeClr val="tx2"/>
                </a:solidFill>
              </a:rPr>
              <a:t>12. Right </a:t>
            </a:r>
            <a:r>
              <a:rPr lang="en-US" sz="2800" dirty="0">
                <a:solidFill>
                  <a:schemeClr val="tx2"/>
                </a:solidFill>
              </a:rPr>
              <a:t>Click on your Earth Station Name </a:t>
            </a:r>
            <a:r>
              <a:rPr lang="en-US" sz="2800" dirty="0" smtClean="0">
                <a:solidFill>
                  <a:schemeClr val="tx2"/>
                </a:solidFill>
              </a:rPr>
              <a:t>“UAE </a:t>
            </a:r>
            <a:r>
              <a:rPr lang="en-US" sz="2800" dirty="0">
                <a:solidFill>
                  <a:schemeClr val="tx2"/>
                </a:solidFill>
              </a:rPr>
              <a:t>EARTH STATION NO 1” and then Press </a:t>
            </a:r>
            <a:r>
              <a:rPr lang="en-US" sz="2800" dirty="0" smtClean="0">
                <a:solidFill>
                  <a:schemeClr val="tx2"/>
                </a:solidFill>
              </a:rPr>
              <a:t>notice in </a:t>
            </a:r>
            <a:r>
              <a:rPr lang="en-US" sz="2800" dirty="0">
                <a:solidFill>
                  <a:schemeClr val="tx2"/>
                </a:solidFill>
              </a:rPr>
              <a:t>order  to </a:t>
            </a:r>
            <a:r>
              <a:rPr lang="en-US" sz="2800" dirty="0" smtClean="0">
                <a:solidFill>
                  <a:schemeClr val="tx2"/>
                </a:solidFill>
              </a:rPr>
              <a:t>create notice</a:t>
            </a:r>
            <a:endParaRPr lang="en-US" sz="2800" dirty="0">
              <a:solidFill>
                <a:schemeClr val="tx2"/>
              </a:solidFill>
            </a:endParaRPr>
          </a:p>
        </p:txBody>
      </p:sp>
      <p:sp>
        <p:nvSpPr>
          <p:cNvPr id="4" name="Rectangle 3"/>
          <p:cNvSpPr/>
          <p:nvPr/>
        </p:nvSpPr>
        <p:spPr>
          <a:xfrm>
            <a:off x="5181600" y="133290"/>
            <a:ext cx="2286000" cy="400110"/>
          </a:xfrm>
          <a:prstGeom prst="rect">
            <a:avLst/>
          </a:prstGeom>
        </p:spPr>
        <p:txBody>
          <a:bodyPr wrap="square">
            <a:spAutoFit/>
          </a:bodyPr>
          <a:lstStyle/>
          <a:p>
            <a:r>
              <a:rPr lang="en-US" sz="2000" dirty="0" smtClean="0">
                <a:solidFill>
                  <a:schemeClr val="bg1"/>
                </a:solidFill>
              </a:rPr>
              <a:t>Class </a:t>
            </a:r>
            <a:r>
              <a:rPr lang="en-US" sz="2000" dirty="0">
                <a:solidFill>
                  <a:schemeClr val="bg1"/>
                </a:solidFill>
              </a:rPr>
              <a:t>of </a:t>
            </a:r>
            <a:r>
              <a:rPr lang="en-US" sz="2000" dirty="0" smtClean="0">
                <a:solidFill>
                  <a:schemeClr val="bg1"/>
                </a:solidFill>
              </a:rPr>
              <a:t>Station </a:t>
            </a:r>
            <a:endParaRPr lang="en-US" sz="2000" dirty="0">
              <a:solidFill>
                <a:schemeClr val="bg1"/>
              </a:solidFill>
            </a:endParaRPr>
          </a:p>
        </p:txBody>
      </p:sp>
    </p:spTree>
    <p:extLst>
      <p:ext uri="{BB962C8B-B14F-4D97-AF65-F5344CB8AC3E}">
        <p14:creationId xmlns:p14="http://schemas.microsoft.com/office/powerpoint/2010/main" xmlns="" val="2445443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743200" y="1752600"/>
            <a:ext cx="4495800" cy="2738438"/>
          </a:xfrm>
          <a:prstGeom prst="rect">
            <a:avLst/>
          </a:prstGeom>
          <a:gradFill rotWithShape="1">
            <a:gsLst>
              <a:gs pos="38800">
                <a:srgbClr val="C00000"/>
              </a:gs>
              <a:gs pos="0">
                <a:schemeClr val="tx2"/>
              </a:gs>
              <a:gs pos="72000">
                <a:schemeClr val="tx2"/>
              </a:gs>
            </a:gsLst>
            <a:lin ang="16200000" scaled="0"/>
          </a:gradFill>
        </p:spPr>
        <p:style>
          <a:lnRef idx="0">
            <a:schemeClr val="accent2"/>
          </a:lnRef>
          <a:fillRef idx="3">
            <a:schemeClr val="accent2"/>
          </a:fillRef>
          <a:effectRef idx="3">
            <a:schemeClr val="accent2"/>
          </a:effectRef>
          <a:fontRef idx="minor">
            <a:schemeClr val="lt1"/>
          </a:fontRef>
        </p:style>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n-lt"/>
                <a:ea typeface="+mn-ea"/>
                <a:cs typeface="+mn-cs"/>
              </a:rPr>
              <a:t/>
            </a:r>
            <a:br>
              <a:rPr kumimoji="0" lang="en-US" sz="3200" b="1" i="0" u="none" strike="noStrike" kern="1200" cap="none" spc="0" normalizeH="0" baseline="0" noProof="0" smtClean="0">
                <a:ln>
                  <a:noFill/>
                </a:ln>
                <a:solidFill>
                  <a:schemeClr val="bg1"/>
                </a:solidFill>
                <a:effectLst/>
                <a:uLnTx/>
                <a:uFillTx/>
                <a:latin typeface="+mn-lt"/>
                <a:ea typeface="+mn-ea"/>
                <a:cs typeface="+mn-cs"/>
              </a:rPr>
            </a:br>
            <a:r>
              <a:rPr kumimoji="0" lang="en-US" sz="32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t>Earth Station Coordination Contours</a:t>
            </a:r>
            <a: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a:r>
            <a:br>
              <a:rPr kumimoji="0" lang="en-US" sz="32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b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29705"/>
            <a:ext cx="3124200" cy="646331"/>
          </a:xfrm>
          <a:prstGeom prst="rect">
            <a:avLst/>
          </a:prstGeom>
        </p:spPr>
        <p:txBody>
          <a:bodyPr wrap="square">
            <a:spAutoFit/>
          </a:bodyPr>
          <a:lstStyle/>
          <a:p>
            <a:pPr algn="ctr"/>
            <a:r>
              <a:rPr lang="en-US" sz="1200" b="1" dirty="0">
                <a:solidFill>
                  <a:schemeClr val="bg1"/>
                </a:solidFill>
              </a:rPr>
              <a:t>COORDINATION OF EARTH </a:t>
            </a:r>
            <a:r>
              <a:rPr lang="en-US" sz="1200" b="1" dirty="0" smtClean="0">
                <a:solidFill>
                  <a:schemeClr val="bg1"/>
                </a:solidFill>
              </a:rPr>
              <a:t>STATIONS </a:t>
            </a:r>
          </a:p>
          <a:p>
            <a:pPr algn="ctr"/>
            <a:r>
              <a:rPr lang="en-US" sz="1200" b="1" dirty="0" smtClean="0">
                <a:solidFill>
                  <a:schemeClr val="bg1"/>
                </a:solidFill>
              </a:rPr>
              <a:t>WITH </a:t>
            </a:r>
            <a:r>
              <a:rPr lang="en-US" sz="1200" b="1" dirty="0">
                <a:solidFill>
                  <a:schemeClr val="bg1"/>
                </a:solidFill>
              </a:rPr>
              <a:t>RESPECT TO TERRESTRIAL STATIONS</a:t>
            </a:r>
          </a:p>
          <a:p>
            <a:pPr algn="ctr"/>
            <a:r>
              <a:rPr lang="en-US" sz="1200" b="1" dirty="0">
                <a:solidFill>
                  <a:schemeClr val="bg1"/>
                </a:solidFill>
              </a:rPr>
              <a:t>AS WELL AS (other) EARTH STATIONS</a:t>
            </a:r>
            <a:endParaRPr lang="en-US" sz="1200" dirty="0">
              <a:solidFill>
                <a:schemeClr val="bg1"/>
              </a:solidFill>
            </a:endParaRPr>
          </a:p>
        </p:txBody>
      </p:sp>
      <p:sp>
        <p:nvSpPr>
          <p:cNvPr id="3" name="Rectangle 2"/>
          <p:cNvSpPr/>
          <p:nvPr/>
        </p:nvSpPr>
        <p:spPr>
          <a:xfrm>
            <a:off x="601204" y="533400"/>
            <a:ext cx="7399795" cy="2308324"/>
          </a:xfrm>
          <a:prstGeom prst="rect">
            <a:avLst/>
          </a:prstGeom>
        </p:spPr>
        <p:txBody>
          <a:bodyPr wrap="square">
            <a:spAutoFit/>
          </a:bodyPr>
          <a:lstStyle/>
          <a:p>
            <a:r>
              <a:rPr lang="en-US" sz="2400" b="1" dirty="0"/>
              <a:t>When ?</a:t>
            </a:r>
          </a:p>
          <a:p>
            <a:r>
              <a:rPr lang="en-US" sz="2400" dirty="0"/>
              <a:t>• </a:t>
            </a:r>
            <a:r>
              <a:rPr lang="en-US" sz="2400" b="1" dirty="0"/>
              <a:t>Frequency </a:t>
            </a:r>
            <a:r>
              <a:rPr lang="en-US" sz="2400" b="1" dirty="0" smtClean="0"/>
              <a:t>bands allocated </a:t>
            </a:r>
            <a:r>
              <a:rPr lang="en-US" sz="2400" b="1" dirty="0"/>
              <a:t>with </a:t>
            </a:r>
            <a:r>
              <a:rPr lang="en-US" sz="2400" b="1" dirty="0" smtClean="0"/>
              <a:t>equal rights </a:t>
            </a:r>
            <a:r>
              <a:rPr lang="en-US" sz="2400" b="1" dirty="0"/>
              <a:t>to space </a:t>
            </a:r>
            <a:r>
              <a:rPr lang="en-US" sz="2400" b="1" dirty="0" smtClean="0"/>
              <a:t>and terrestrial </a:t>
            </a:r>
            <a:r>
              <a:rPr lang="en-US" sz="2400" b="1" dirty="0"/>
              <a:t>services </a:t>
            </a:r>
            <a:r>
              <a:rPr lang="en-US" sz="2400" b="1" dirty="0" smtClean="0"/>
              <a:t>or earth stations operating </a:t>
            </a:r>
            <a:r>
              <a:rPr lang="en-US" sz="2400" b="1" dirty="0"/>
              <a:t>in </a:t>
            </a:r>
            <a:r>
              <a:rPr lang="en-US" sz="2400" b="1" dirty="0" smtClean="0"/>
              <a:t>the Opposite </a:t>
            </a:r>
            <a:r>
              <a:rPr lang="en-US" sz="2400" b="1" dirty="0"/>
              <a:t>Direction </a:t>
            </a:r>
            <a:r>
              <a:rPr lang="en-US" sz="2400" b="1" dirty="0" smtClean="0"/>
              <a:t>of Transmission </a:t>
            </a:r>
            <a:r>
              <a:rPr lang="en-US" sz="2400" b="1" dirty="0"/>
              <a:t>(ODT</a:t>
            </a:r>
            <a:r>
              <a:rPr lang="en-US" sz="2400" b="1" dirty="0" smtClean="0"/>
              <a:t>)</a:t>
            </a:r>
          </a:p>
          <a:p>
            <a:pPr marL="285750" indent="-285750">
              <a:buFont typeface="Arial" pitchFamily="34" charset="0"/>
              <a:buChar char="•"/>
            </a:pPr>
            <a:r>
              <a:rPr lang="en-US" sz="2400" b="1" dirty="0"/>
              <a:t>The coordination </a:t>
            </a:r>
            <a:r>
              <a:rPr lang="en-US" sz="2400" b="1" dirty="0" smtClean="0"/>
              <a:t>area includes </a:t>
            </a:r>
            <a:r>
              <a:rPr lang="en-US" sz="2400" b="1" dirty="0"/>
              <a:t>the territory </a:t>
            </a:r>
            <a:r>
              <a:rPr lang="en-US" sz="2400" b="1" dirty="0" smtClean="0"/>
              <a:t>of another </a:t>
            </a:r>
            <a:r>
              <a:rPr lang="en-US" sz="2400" b="1" dirty="0"/>
              <a:t>country</a:t>
            </a:r>
            <a:endParaRPr lang="en-US" sz="2400" dirty="0"/>
          </a:p>
        </p:txBody>
      </p:sp>
      <p:pic>
        <p:nvPicPr>
          <p:cNvPr id="4761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573" y="2895600"/>
            <a:ext cx="407670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3012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4217" y="32288"/>
            <a:ext cx="3124200" cy="646331"/>
          </a:xfrm>
          <a:prstGeom prst="rect">
            <a:avLst/>
          </a:prstGeom>
        </p:spPr>
        <p:txBody>
          <a:bodyPr wrap="square">
            <a:spAutoFit/>
          </a:bodyPr>
          <a:lstStyle/>
          <a:p>
            <a:pPr algn="ctr"/>
            <a:r>
              <a:rPr lang="en-US" sz="1200" b="1" dirty="0" smtClean="0">
                <a:solidFill>
                  <a:schemeClr val="bg1"/>
                </a:solidFill>
              </a:rPr>
              <a:t>COORDINATION Area and  Coordination Contours OF </a:t>
            </a:r>
            <a:r>
              <a:rPr lang="en-US" sz="1200" b="1" dirty="0">
                <a:solidFill>
                  <a:schemeClr val="bg1"/>
                </a:solidFill>
              </a:rPr>
              <a:t>EARTH STATIONS</a:t>
            </a:r>
            <a:endParaRPr lang="en-US" sz="1200" dirty="0">
              <a:solidFill>
                <a:schemeClr val="bg1"/>
              </a:solidFill>
            </a:endParaRPr>
          </a:p>
        </p:txBody>
      </p:sp>
      <p:sp>
        <p:nvSpPr>
          <p:cNvPr id="17" name="TextBox 5"/>
          <p:cNvSpPr txBox="1"/>
          <p:nvPr/>
        </p:nvSpPr>
        <p:spPr>
          <a:xfrm>
            <a:off x="774700" y="1516251"/>
            <a:ext cx="1879600" cy="342900"/>
          </a:xfrm>
          <a:prstGeom prst="rect">
            <a:avLst/>
          </a:prstGeom>
          <a:noFill/>
        </p:spPr>
        <p:txBody>
          <a:bodyPr vert="horz" wrap="none" lIns="0" tIns="0" rIns="0" bIns="0" rtlCol="0">
            <a:spAutoFit/>
          </a:bodyPr>
          <a:lstStyle/>
          <a:p>
            <a:pPr>
              <a:lnSpc>
                <a:spcPts val="2760"/>
              </a:lnSpc>
            </a:pPr>
            <a:r>
              <a:rPr lang="en-CA" sz="1550" smtClean="0">
                <a:solidFill>
                  <a:srgbClr val="0E6EC5"/>
                </a:solidFill>
                <a:latin typeface="Wingdings"/>
                <a:cs typeface="Wingdings"/>
              </a:rPr>
              <a:t></a:t>
            </a:r>
            <a:r>
              <a:rPr lang="en-CA" sz="2050" b="1" smtClean="0">
                <a:solidFill>
                  <a:srgbClr val="04607A"/>
                </a:solidFill>
                <a:latin typeface="Century Schoolbook Bold"/>
                <a:cs typeface="Century Schoolbook Bold"/>
              </a:rPr>
              <a:t> Appendix</a:t>
            </a:r>
          </a:p>
          <a:p>
            <a:pPr>
              <a:lnSpc>
                <a:spcPts val="2760"/>
              </a:lnSpc>
            </a:pPr>
            <a:endParaRPr lang="en-CA" sz="2050" b="1" smtClean="0">
              <a:solidFill>
                <a:srgbClr val="04607A"/>
              </a:solidFill>
              <a:latin typeface="Century Schoolbook Bold"/>
              <a:cs typeface="Century Schoolbook Bold"/>
            </a:endParaRPr>
          </a:p>
        </p:txBody>
      </p:sp>
      <p:sp>
        <p:nvSpPr>
          <p:cNvPr id="18" name="TextBox 6"/>
          <p:cNvSpPr txBox="1"/>
          <p:nvPr/>
        </p:nvSpPr>
        <p:spPr>
          <a:xfrm>
            <a:off x="2768600" y="1516251"/>
            <a:ext cx="4724400" cy="342900"/>
          </a:xfrm>
          <a:prstGeom prst="rect">
            <a:avLst/>
          </a:prstGeom>
          <a:noFill/>
        </p:spPr>
        <p:txBody>
          <a:bodyPr vert="horz" wrap="none" lIns="0" tIns="0" rIns="0" bIns="0" rtlCol="0">
            <a:spAutoFit/>
          </a:bodyPr>
          <a:lstStyle/>
          <a:p>
            <a:pPr>
              <a:lnSpc>
                <a:spcPts val="2760"/>
              </a:lnSpc>
            </a:pPr>
            <a:r>
              <a:rPr lang="en-CA" sz="2050" b="1" dirty="0" smtClean="0">
                <a:solidFill>
                  <a:srgbClr val="04607A"/>
                </a:solidFill>
                <a:latin typeface="Century Schoolbook Bold"/>
                <a:cs typeface="Century Schoolbook Bold"/>
              </a:rPr>
              <a:t>7</a:t>
            </a:r>
            <a:r>
              <a:rPr lang="en-CA" sz="2039" dirty="0" smtClean="0">
                <a:solidFill>
                  <a:srgbClr val="04607A"/>
                </a:solidFill>
                <a:latin typeface="Century"/>
                <a:cs typeface="Century"/>
              </a:rPr>
              <a:t>   of </a:t>
            </a:r>
            <a:r>
              <a:rPr lang="en-CA" sz="2050" b="1" dirty="0" smtClean="0">
                <a:solidFill>
                  <a:srgbClr val="04607A"/>
                </a:solidFill>
                <a:latin typeface="Century Schoolbook Bold"/>
                <a:cs typeface="Century Schoolbook Bold"/>
              </a:rPr>
              <a:t>  the   Radio   Regulations</a:t>
            </a:r>
          </a:p>
          <a:p>
            <a:pPr>
              <a:lnSpc>
                <a:spcPts val="2760"/>
              </a:lnSpc>
            </a:pPr>
            <a:endParaRPr lang="en-CA" sz="2050" b="1" dirty="0" smtClean="0">
              <a:solidFill>
                <a:srgbClr val="04607A"/>
              </a:solidFill>
              <a:latin typeface="Century Schoolbook Bold"/>
              <a:cs typeface="Century Schoolbook Bold"/>
            </a:endParaRPr>
          </a:p>
        </p:txBody>
      </p:sp>
      <p:sp>
        <p:nvSpPr>
          <p:cNvPr id="19" name="TextBox 7"/>
          <p:cNvSpPr txBox="1"/>
          <p:nvPr/>
        </p:nvSpPr>
        <p:spPr>
          <a:xfrm>
            <a:off x="7861300" y="1516251"/>
            <a:ext cx="736600" cy="342900"/>
          </a:xfrm>
          <a:prstGeom prst="rect">
            <a:avLst/>
          </a:prstGeom>
          <a:noFill/>
        </p:spPr>
        <p:txBody>
          <a:bodyPr vert="horz" wrap="none" lIns="0" tIns="0" rIns="0" bIns="0" rtlCol="0">
            <a:spAutoFit/>
          </a:bodyPr>
          <a:lstStyle/>
          <a:p>
            <a:pPr>
              <a:lnSpc>
                <a:spcPts val="2760"/>
              </a:lnSpc>
            </a:pPr>
            <a:r>
              <a:rPr lang="en-CA" sz="2050" b="1" smtClean="0">
                <a:solidFill>
                  <a:srgbClr val="04607A"/>
                </a:solidFill>
                <a:latin typeface="Century Schoolbook Bold"/>
                <a:cs typeface="Century Schoolbook Bold"/>
              </a:rPr>
              <a:t>(RR)</a:t>
            </a:r>
          </a:p>
          <a:p>
            <a:pPr>
              <a:lnSpc>
                <a:spcPts val="2760"/>
              </a:lnSpc>
            </a:pPr>
            <a:endParaRPr lang="en-CA" sz="2050" b="1" smtClean="0">
              <a:solidFill>
                <a:srgbClr val="04607A"/>
              </a:solidFill>
              <a:latin typeface="Century Schoolbook Bold"/>
              <a:cs typeface="Century Schoolbook Bold"/>
            </a:endParaRPr>
          </a:p>
        </p:txBody>
      </p:sp>
      <p:sp>
        <p:nvSpPr>
          <p:cNvPr id="20" name="TextBox 8"/>
          <p:cNvSpPr txBox="1"/>
          <p:nvPr/>
        </p:nvSpPr>
        <p:spPr>
          <a:xfrm>
            <a:off x="1054100" y="1897251"/>
            <a:ext cx="8026400" cy="457200"/>
          </a:xfrm>
          <a:prstGeom prst="rect">
            <a:avLst/>
          </a:prstGeom>
          <a:noFill/>
        </p:spPr>
        <p:txBody>
          <a:bodyPr vert="horz" wrap="none" lIns="0" tIns="0" rIns="0" bIns="0" rtlCol="0">
            <a:spAutoFit/>
          </a:bodyPr>
          <a:lstStyle/>
          <a:p>
            <a:pPr>
              <a:lnSpc>
                <a:spcPts val="2760"/>
              </a:lnSpc>
            </a:pPr>
            <a:r>
              <a:rPr lang="en-CA" sz="2042" smtClean="0">
                <a:solidFill>
                  <a:srgbClr val="04607A"/>
                </a:solidFill>
                <a:latin typeface="Century"/>
                <a:cs typeface="Century"/>
              </a:rPr>
              <a:t>contains the method for the determination of the</a:t>
            </a:r>
          </a:p>
          <a:p>
            <a:pPr>
              <a:lnSpc>
                <a:spcPts val="2760"/>
              </a:lnSpc>
            </a:pPr>
            <a:endParaRPr lang="en-CA" sz="2402">
              <a:solidFill>
                <a:srgbClr val="000000"/>
              </a:solidFill>
            </a:endParaRPr>
          </a:p>
        </p:txBody>
      </p:sp>
      <p:sp>
        <p:nvSpPr>
          <p:cNvPr id="21" name="TextBox 9"/>
          <p:cNvSpPr txBox="1"/>
          <p:nvPr/>
        </p:nvSpPr>
        <p:spPr>
          <a:xfrm>
            <a:off x="1054100" y="2240151"/>
            <a:ext cx="8026400" cy="1206500"/>
          </a:xfrm>
          <a:prstGeom prst="rect">
            <a:avLst/>
          </a:prstGeom>
          <a:noFill/>
        </p:spPr>
        <p:txBody>
          <a:bodyPr vert="horz" wrap="none" lIns="0" tIns="0" rIns="0" bIns="0" rtlCol="0">
            <a:spAutoFit/>
          </a:bodyPr>
          <a:lstStyle/>
          <a:p>
            <a:pPr>
              <a:lnSpc>
                <a:spcPts val="2900"/>
              </a:lnSpc>
            </a:pPr>
            <a:r>
              <a:rPr lang="en-CA" sz="2039" dirty="0" smtClean="0">
                <a:solidFill>
                  <a:srgbClr val="04607A"/>
                </a:solidFill>
                <a:latin typeface="Century"/>
                <a:cs typeface="Century"/>
              </a:rPr>
              <a:t>coordination   area   around   a   transmitting   or</a:t>
            </a:r>
            <a:r>
              <a:rPr lang="en-CA" sz="2400" dirty="0" smtClean="0">
                <a:solidFill>
                  <a:srgbClr val="000000"/>
                </a:solidFill>
                <a:latin typeface="Times New Roman"/>
              </a:rPr>
              <a:t/>
            </a:r>
            <a:br>
              <a:rPr lang="en-CA" sz="2400" dirty="0" smtClean="0">
                <a:solidFill>
                  <a:srgbClr val="000000"/>
                </a:solidFill>
                <a:latin typeface="Times New Roman"/>
              </a:rPr>
            </a:br>
            <a:r>
              <a:rPr lang="en-CA" sz="2039" dirty="0" smtClean="0">
                <a:solidFill>
                  <a:srgbClr val="04607A"/>
                </a:solidFill>
                <a:latin typeface="Century"/>
                <a:cs typeface="Century"/>
              </a:rPr>
              <a:t>receiving earth station that is sharing spectrum in</a:t>
            </a:r>
            <a:r>
              <a:rPr lang="en-CA" sz="2400" dirty="0" smtClean="0">
                <a:solidFill>
                  <a:srgbClr val="000000"/>
                </a:solidFill>
                <a:latin typeface="Times New Roman"/>
              </a:rPr>
              <a:t/>
            </a:r>
            <a:br>
              <a:rPr lang="en-CA" sz="2400" dirty="0" smtClean="0">
                <a:solidFill>
                  <a:srgbClr val="000000"/>
                </a:solidFill>
                <a:latin typeface="Times New Roman"/>
              </a:rPr>
            </a:br>
            <a:r>
              <a:rPr lang="en-CA" sz="2039" dirty="0" smtClean="0">
                <a:solidFill>
                  <a:srgbClr val="04607A"/>
                </a:solidFill>
                <a:latin typeface="Century"/>
                <a:cs typeface="Century"/>
              </a:rPr>
              <a:t>frequency bands between 100 MHz and 105 GHz</a:t>
            </a:r>
          </a:p>
          <a:p>
            <a:pPr>
              <a:lnSpc>
                <a:spcPts val="2900"/>
              </a:lnSpc>
            </a:pPr>
            <a:endParaRPr lang="en-CA" sz="2400" dirty="0">
              <a:solidFill>
                <a:srgbClr val="000000"/>
              </a:solidFill>
            </a:endParaRPr>
          </a:p>
        </p:txBody>
      </p:sp>
      <p:sp>
        <p:nvSpPr>
          <p:cNvPr id="22" name="TextBox 10"/>
          <p:cNvSpPr txBox="1"/>
          <p:nvPr/>
        </p:nvSpPr>
        <p:spPr>
          <a:xfrm>
            <a:off x="1054100" y="3357751"/>
            <a:ext cx="8026400" cy="457200"/>
          </a:xfrm>
          <a:prstGeom prst="rect">
            <a:avLst/>
          </a:prstGeom>
          <a:noFill/>
        </p:spPr>
        <p:txBody>
          <a:bodyPr vert="horz" wrap="none" lIns="0" tIns="0" rIns="0" bIns="0" rtlCol="0">
            <a:spAutoFit/>
          </a:bodyPr>
          <a:lstStyle/>
          <a:p>
            <a:pPr>
              <a:lnSpc>
                <a:spcPts val="2760"/>
              </a:lnSpc>
            </a:pPr>
            <a:r>
              <a:rPr lang="en-CA" sz="2042" smtClean="0">
                <a:solidFill>
                  <a:srgbClr val="04607A"/>
                </a:solidFill>
                <a:latin typeface="Century"/>
                <a:cs typeface="Century"/>
              </a:rPr>
              <a:t>with  terrestrial  radiocommunication  services  or</a:t>
            </a:r>
          </a:p>
          <a:p>
            <a:pPr>
              <a:lnSpc>
                <a:spcPts val="2760"/>
              </a:lnSpc>
            </a:pPr>
            <a:endParaRPr lang="en-CA" sz="2402">
              <a:solidFill>
                <a:srgbClr val="000000"/>
              </a:solidFill>
            </a:endParaRPr>
          </a:p>
        </p:txBody>
      </p:sp>
      <p:sp>
        <p:nvSpPr>
          <p:cNvPr id="23" name="TextBox 11"/>
          <p:cNvSpPr txBox="1"/>
          <p:nvPr/>
        </p:nvSpPr>
        <p:spPr>
          <a:xfrm>
            <a:off x="1054100" y="3713351"/>
            <a:ext cx="8026400" cy="838200"/>
          </a:xfrm>
          <a:prstGeom prst="rect">
            <a:avLst/>
          </a:prstGeom>
          <a:noFill/>
        </p:spPr>
        <p:txBody>
          <a:bodyPr vert="horz" wrap="none" lIns="0" tIns="0" rIns="0" bIns="0" rtlCol="0">
            <a:spAutoFit/>
          </a:bodyPr>
          <a:lstStyle/>
          <a:p>
            <a:pPr>
              <a:lnSpc>
                <a:spcPts val="2900"/>
              </a:lnSpc>
            </a:pPr>
            <a:r>
              <a:rPr lang="en-CA" sz="2039" dirty="0" smtClean="0">
                <a:solidFill>
                  <a:srgbClr val="04607A"/>
                </a:solidFill>
                <a:latin typeface="Century"/>
                <a:cs typeface="Century"/>
              </a:rPr>
              <a:t>with  earth  stations  operating  in  the  opposite</a:t>
            </a:r>
            <a:r>
              <a:rPr lang="en-CA" sz="2400" dirty="0" smtClean="0">
                <a:solidFill>
                  <a:srgbClr val="000000"/>
                </a:solidFill>
                <a:latin typeface="Times New Roman"/>
              </a:rPr>
              <a:t/>
            </a:r>
            <a:br>
              <a:rPr lang="en-CA" sz="2400" dirty="0" smtClean="0">
                <a:solidFill>
                  <a:srgbClr val="000000"/>
                </a:solidFill>
                <a:latin typeface="Times New Roman"/>
              </a:rPr>
            </a:br>
            <a:r>
              <a:rPr lang="en-CA" sz="2039" dirty="0" smtClean="0">
                <a:solidFill>
                  <a:srgbClr val="04607A"/>
                </a:solidFill>
                <a:latin typeface="Century"/>
                <a:cs typeface="Century"/>
              </a:rPr>
              <a:t>direction of transmission.</a:t>
            </a:r>
          </a:p>
          <a:p>
            <a:pPr>
              <a:lnSpc>
                <a:spcPts val="2900"/>
              </a:lnSpc>
            </a:pPr>
            <a:endParaRPr lang="en-CA" sz="2400" dirty="0">
              <a:solidFill>
                <a:srgbClr val="000000"/>
              </a:solidFill>
            </a:endParaRPr>
          </a:p>
        </p:txBody>
      </p:sp>
      <p:sp>
        <p:nvSpPr>
          <p:cNvPr id="24" name="TextBox 12"/>
          <p:cNvSpPr txBox="1"/>
          <p:nvPr/>
        </p:nvSpPr>
        <p:spPr>
          <a:xfrm>
            <a:off x="774700" y="4513451"/>
            <a:ext cx="1892300" cy="355600"/>
          </a:xfrm>
          <a:prstGeom prst="rect">
            <a:avLst/>
          </a:prstGeom>
          <a:noFill/>
        </p:spPr>
        <p:txBody>
          <a:bodyPr vert="horz" wrap="none" lIns="0" tIns="0" rIns="0" bIns="0" rtlCol="0">
            <a:spAutoFit/>
          </a:bodyPr>
          <a:lstStyle/>
          <a:p>
            <a:pPr>
              <a:lnSpc>
                <a:spcPts val="2760"/>
              </a:lnSpc>
            </a:pPr>
            <a:r>
              <a:rPr lang="en-CA" sz="1550" smtClean="0">
                <a:solidFill>
                  <a:srgbClr val="0E6EC5"/>
                </a:solidFill>
                <a:latin typeface="Wingdings"/>
                <a:cs typeface="Wingdings"/>
              </a:rPr>
              <a:t></a:t>
            </a:r>
            <a:r>
              <a:rPr lang="en-CA" sz="2039" smtClean="0">
                <a:solidFill>
                  <a:srgbClr val="04607A"/>
                </a:solidFill>
                <a:latin typeface="Century"/>
                <a:cs typeface="Century"/>
              </a:rPr>
              <a:t> Appendix</a:t>
            </a:r>
          </a:p>
          <a:p>
            <a:pPr>
              <a:lnSpc>
                <a:spcPts val="2760"/>
              </a:lnSpc>
            </a:pPr>
            <a:endParaRPr lang="en-CA" sz="2039" smtClean="0">
              <a:solidFill>
                <a:srgbClr val="04607A"/>
              </a:solidFill>
              <a:latin typeface="Century"/>
              <a:cs typeface="Century"/>
            </a:endParaRPr>
          </a:p>
        </p:txBody>
      </p:sp>
      <p:sp>
        <p:nvSpPr>
          <p:cNvPr id="25" name="TextBox 13"/>
          <p:cNvSpPr txBox="1"/>
          <p:nvPr/>
        </p:nvSpPr>
        <p:spPr>
          <a:xfrm>
            <a:off x="2882900" y="4513451"/>
            <a:ext cx="5740400" cy="355600"/>
          </a:xfrm>
          <a:prstGeom prst="rect">
            <a:avLst/>
          </a:prstGeom>
          <a:noFill/>
        </p:spPr>
        <p:txBody>
          <a:bodyPr vert="horz" wrap="none" lIns="0" tIns="0" rIns="0" bIns="0" rtlCol="0">
            <a:spAutoFit/>
          </a:bodyPr>
          <a:lstStyle/>
          <a:p>
            <a:pPr>
              <a:lnSpc>
                <a:spcPts val="2760"/>
              </a:lnSpc>
            </a:pPr>
            <a:r>
              <a:rPr lang="en-CA" sz="2039" smtClean="0">
                <a:solidFill>
                  <a:srgbClr val="04607A"/>
                </a:solidFill>
                <a:latin typeface="Century"/>
                <a:cs typeface="Century"/>
              </a:rPr>
              <a:t>7   is   based   on </a:t>
            </a:r>
            <a:r>
              <a:rPr lang="en-CA" sz="2050" b="1" smtClean="0">
                <a:solidFill>
                  <a:srgbClr val="04607A"/>
                </a:solidFill>
                <a:latin typeface="Century Schoolbook Bold"/>
                <a:cs typeface="Century Schoolbook Bold"/>
              </a:rPr>
              <a:t>  ITU-R   SM.1448</a:t>
            </a:r>
          </a:p>
          <a:p>
            <a:pPr>
              <a:lnSpc>
                <a:spcPts val="2760"/>
              </a:lnSpc>
            </a:pPr>
            <a:endParaRPr lang="en-CA" sz="2050" b="1" smtClean="0">
              <a:solidFill>
                <a:srgbClr val="04607A"/>
              </a:solidFill>
              <a:latin typeface="Century Schoolbook Bold"/>
              <a:cs typeface="Century Schoolbook Bold"/>
            </a:endParaRPr>
          </a:p>
        </p:txBody>
      </p:sp>
      <p:sp>
        <p:nvSpPr>
          <p:cNvPr id="26" name="TextBox 14"/>
          <p:cNvSpPr txBox="1"/>
          <p:nvPr/>
        </p:nvSpPr>
        <p:spPr>
          <a:xfrm>
            <a:off x="1054100" y="4881751"/>
            <a:ext cx="2832100" cy="457200"/>
          </a:xfrm>
          <a:prstGeom prst="rect">
            <a:avLst/>
          </a:prstGeom>
          <a:noFill/>
        </p:spPr>
        <p:txBody>
          <a:bodyPr vert="horz" wrap="none" lIns="0" tIns="0" rIns="0" bIns="0" rtlCol="0">
            <a:spAutoFit/>
          </a:bodyPr>
          <a:lstStyle/>
          <a:p>
            <a:pPr>
              <a:lnSpc>
                <a:spcPts val="2760"/>
              </a:lnSpc>
            </a:pPr>
            <a:r>
              <a:rPr lang="en-CA" sz="2039" smtClean="0">
                <a:solidFill>
                  <a:srgbClr val="04607A"/>
                </a:solidFill>
                <a:latin typeface="Century"/>
                <a:cs typeface="Century"/>
              </a:rPr>
              <a:t>recommendation</a:t>
            </a:r>
          </a:p>
          <a:p>
            <a:pPr>
              <a:lnSpc>
                <a:spcPts val="2760"/>
              </a:lnSpc>
            </a:pPr>
            <a:endParaRPr lang="en-CA" sz="2039" smtClean="0">
              <a:solidFill>
                <a:srgbClr val="04607A"/>
              </a:solidFill>
              <a:latin typeface="Century"/>
              <a:cs typeface="Century"/>
            </a:endParaRPr>
          </a:p>
        </p:txBody>
      </p:sp>
    </p:spTree>
    <p:extLst>
      <p:ext uri="{BB962C8B-B14F-4D97-AF65-F5344CB8AC3E}">
        <p14:creationId xmlns:p14="http://schemas.microsoft.com/office/powerpoint/2010/main" xmlns="" val="3612841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800600" y="26313"/>
            <a:ext cx="3352800" cy="430887"/>
          </a:xfrm>
          <a:prstGeom prst="rect">
            <a:avLst/>
          </a:prstGeom>
          <a:noFill/>
        </p:spPr>
        <p:txBody>
          <a:bodyPr vert="horz" wrap="square" lIns="0" tIns="0" rIns="0" bIns="0" rtlCol="0">
            <a:spAutoFit/>
          </a:bodyPr>
          <a:lstStyle/>
          <a:p>
            <a:pPr algn="ctr"/>
            <a:r>
              <a:rPr lang="en-CA" sz="1400" b="1" dirty="0" smtClean="0">
                <a:solidFill>
                  <a:schemeClr val="bg1"/>
                </a:solidFill>
                <a:latin typeface="Century Schoolbook Bold"/>
                <a:cs typeface="Century Schoolbook Bold"/>
              </a:rPr>
              <a:t>How to determine  the coordination area  around </a:t>
            </a:r>
            <a:r>
              <a:rPr lang="en-CA" sz="1400" b="1" dirty="0">
                <a:solidFill>
                  <a:schemeClr val="bg1"/>
                </a:solidFill>
                <a:latin typeface="Century Schoolbook Bold"/>
                <a:cs typeface="Century Schoolbook Bold"/>
              </a:rPr>
              <a:t>an </a:t>
            </a:r>
            <a:r>
              <a:rPr lang="en-CA" sz="1400" b="1" dirty="0" smtClean="0">
                <a:solidFill>
                  <a:schemeClr val="bg1"/>
                </a:solidFill>
                <a:latin typeface="Century Schoolbook Bold"/>
                <a:cs typeface="Century Schoolbook Bold"/>
              </a:rPr>
              <a:t>earth station (1)</a:t>
            </a:r>
            <a:endParaRPr lang="en-CA" sz="1600" dirty="0">
              <a:solidFill>
                <a:schemeClr val="bg1"/>
              </a:solidFill>
            </a:endParaRPr>
          </a:p>
        </p:txBody>
      </p:sp>
      <p:sp>
        <p:nvSpPr>
          <p:cNvPr id="3" name="TextBox 5"/>
          <p:cNvSpPr txBox="1"/>
          <p:nvPr/>
        </p:nvSpPr>
        <p:spPr>
          <a:xfrm>
            <a:off x="685800" y="1752600"/>
            <a:ext cx="8229600" cy="393700"/>
          </a:xfrm>
          <a:prstGeom prst="rect">
            <a:avLst/>
          </a:prstGeom>
          <a:noFill/>
        </p:spPr>
        <p:txBody>
          <a:bodyPr vert="horz" wrap="none" lIns="0" tIns="0" rIns="0" bIns="0" rtlCol="0">
            <a:spAutoFit/>
          </a:bodyPr>
          <a:lstStyle/>
          <a:p>
            <a:pPr>
              <a:lnSpc>
                <a:spcPts val="2530"/>
              </a:lnSpc>
            </a:pPr>
            <a:r>
              <a:rPr lang="en-CA" sz="1668" dirty="0" smtClean="0">
                <a:solidFill>
                  <a:srgbClr val="0E6EC5"/>
                </a:solidFill>
                <a:latin typeface="Wingdings"/>
                <a:cs typeface="Wingdings"/>
              </a:rPr>
              <a:t></a:t>
            </a:r>
            <a:r>
              <a:rPr lang="en-CA" sz="2196" dirty="0" smtClean="0">
                <a:solidFill>
                  <a:srgbClr val="04607A"/>
                </a:solidFill>
                <a:latin typeface="Century"/>
                <a:cs typeface="Century"/>
              </a:rPr>
              <a:t> The coordination area is determined on the basis of :</a:t>
            </a:r>
          </a:p>
          <a:p>
            <a:pPr>
              <a:lnSpc>
                <a:spcPts val="2530"/>
              </a:lnSpc>
            </a:pPr>
            <a:endParaRPr lang="en-CA" sz="2186" dirty="0">
              <a:solidFill>
                <a:srgbClr val="000000"/>
              </a:solidFill>
            </a:endParaRPr>
          </a:p>
        </p:txBody>
      </p:sp>
      <p:sp>
        <p:nvSpPr>
          <p:cNvPr id="4" name="TextBox 9"/>
          <p:cNvSpPr txBox="1"/>
          <p:nvPr/>
        </p:nvSpPr>
        <p:spPr>
          <a:xfrm>
            <a:off x="685800" y="2540000"/>
            <a:ext cx="7644721" cy="2000548"/>
          </a:xfrm>
          <a:prstGeom prst="rect">
            <a:avLst/>
          </a:prstGeom>
          <a:noFill/>
        </p:spPr>
        <p:txBody>
          <a:bodyPr vert="horz" wrap="none" lIns="0" tIns="0" rIns="0" bIns="0" rtlCol="0">
            <a:spAutoFit/>
          </a:bodyPr>
          <a:lstStyle/>
          <a:p>
            <a:pPr marL="457200" indent="-457200">
              <a:lnSpc>
                <a:spcPts val="2600"/>
              </a:lnSpc>
              <a:buFont typeface="+mj-lt"/>
              <a:buAutoNum type="arabicPeriod"/>
            </a:pPr>
            <a:r>
              <a:rPr lang="en-CA" sz="2052" b="1" dirty="0" smtClean="0">
                <a:solidFill>
                  <a:srgbClr val="04607A"/>
                </a:solidFill>
                <a:latin typeface="Century Schoolbook Bold"/>
                <a:cs typeface="Century Schoolbook Bold"/>
              </a:rPr>
              <a:t>known characteristics for the coordinating earth</a:t>
            </a:r>
            <a:r>
              <a:rPr lang="en-CA" sz="2196" dirty="0" smtClean="0">
                <a:solidFill>
                  <a:srgbClr val="000000"/>
                </a:solidFill>
                <a:latin typeface="Times New Roman"/>
              </a:rPr>
              <a:t/>
            </a:r>
            <a:br>
              <a:rPr lang="en-CA" sz="2196" dirty="0" smtClean="0">
                <a:solidFill>
                  <a:srgbClr val="000000"/>
                </a:solidFill>
                <a:latin typeface="Times New Roman"/>
              </a:rPr>
            </a:br>
            <a:r>
              <a:rPr lang="en-CA" sz="2052" b="1" dirty="0" smtClean="0">
                <a:solidFill>
                  <a:srgbClr val="04607A"/>
                </a:solidFill>
                <a:latin typeface="Century Schoolbook Bold"/>
                <a:cs typeface="Century Schoolbook Bold"/>
              </a:rPr>
              <a:t>station</a:t>
            </a:r>
            <a:r>
              <a:rPr lang="en-CA" sz="2042" dirty="0" smtClean="0">
                <a:solidFill>
                  <a:srgbClr val="04607A"/>
                </a:solidFill>
                <a:latin typeface="Century"/>
                <a:cs typeface="Century"/>
              </a:rPr>
              <a:t> .</a:t>
            </a:r>
          </a:p>
          <a:p>
            <a:pPr marL="457200" indent="-457200" algn="just">
              <a:lnSpc>
                <a:spcPts val="2600"/>
              </a:lnSpc>
              <a:buFont typeface="+mj-lt"/>
              <a:buAutoNum type="arabicPeriod"/>
            </a:pPr>
            <a:r>
              <a:rPr lang="en-CA" sz="2000" b="1" dirty="0">
                <a:solidFill>
                  <a:srgbClr val="04607A"/>
                </a:solidFill>
                <a:latin typeface="Century Schoolbook Bold"/>
                <a:cs typeface="Century Schoolbook Bold"/>
              </a:rPr>
              <a:t>Conservative assumptions </a:t>
            </a:r>
            <a:r>
              <a:rPr lang="en-CA" sz="2000" dirty="0">
                <a:solidFill>
                  <a:srgbClr val="04607A"/>
                </a:solidFill>
                <a:latin typeface="Century"/>
                <a:cs typeface="Century"/>
              </a:rPr>
              <a:t>for the </a:t>
            </a:r>
            <a:r>
              <a:rPr lang="en-CA" sz="2000" b="1" dirty="0">
                <a:solidFill>
                  <a:srgbClr val="04607A"/>
                </a:solidFill>
                <a:latin typeface="Century Schoolbook Bold"/>
                <a:cs typeface="Century Schoolbook Bold"/>
              </a:rPr>
              <a:t>propagation path</a:t>
            </a:r>
            <a:r>
              <a:rPr lang="en-CA" sz="2000" b="1" dirty="0" smtClean="0">
                <a:solidFill>
                  <a:srgbClr val="04607A"/>
                </a:solidFill>
                <a:latin typeface="Century Schoolbook Bold"/>
                <a:cs typeface="Century Schoolbook Bold"/>
              </a:rPr>
              <a:t>. </a:t>
            </a:r>
          </a:p>
          <a:p>
            <a:pPr marL="457200" indent="-457200" algn="just">
              <a:lnSpc>
                <a:spcPts val="2600"/>
              </a:lnSpc>
              <a:buFont typeface="+mj-lt"/>
              <a:buAutoNum type="arabicPeriod"/>
            </a:pPr>
            <a:r>
              <a:rPr lang="en-CA" sz="2000" b="1" dirty="0">
                <a:solidFill>
                  <a:srgbClr val="04607A"/>
                </a:solidFill>
                <a:latin typeface="Century Schoolbook Bold"/>
                <a:cs typeface="Century Schoolbook Bold"/>
              </a:rPr>
              <a:t>Conservative assumptions  for 	the system parameters</a:t>
            </a:r>
            <a:br>
              <a:rPr lang="en-CA" sz="2000" b="1" dirty="0">
                <a:solidFill>
                  <a:srgbClr val="04607A"/>
                </a:solidFill>
                <a:latin typeface="Century Schoolbook Bold"/>
                <a:cs typeface="Century Schoolbook Bold"/>
              </a:rPr>
            </a:br>
            <a:r>
              <a:rPr lang="en-CA" sz="2000" b="1" dirty="0">
                <a:solidFill>
                  <a:srgbClr val="04607A"/>
                </a:solidFill>
                <a:latin typeface="Century Schoolbook Bold"/>
                <a:cs typeface="Century Schoolbook Bold"/>
              </a:rPr>
              <a:t>for the unknown terrestrial stations, or the unknown</a:t>
            </a:r>
            <a:br>
              <a:rPr lang="en-CA" sz="2000" b="1" dirty="0">
                <a:solidFill>
                  <a:srgbClr val="04607A"/>
                </a:solidFill>
                <a:latin typeface="Century Schoolbook Bold"/>
                <a:cs typeface="Century Schoolbook Bold"/>
              </a:rPr>
            </a:br>
            <a:r>
              <a:rPr lang="en-CA" sz="2000" b="1" dirty="0">
                <a:solidFill>
                  <a:srgbClr val="04607A"/>
                </a:solidFill>
                <a:latin typeface="Century Schoolbook Bold"/>
                <a:cs typeface="Century Schoolbook Bold"/>
              </a:rPr>
              <a:t>receiving </a:t>
            </a:r>
            <a:r>
              <a:rPr lang="en-CA" sz="2000" b="1" dirty="0" smtClean="0">
                <a:solidFill>
                  <a:srgbClr val="04607A"/>
                </a:solidFill>
                <a:latin typeface="Century Schoolbook Bold"/>
                <a:cs typeface="Century Schoolbook Bold"/>
              </a:rPr>
              <a:t>earth.</a:t>
            </a:r>
            <a:endParaRPr lang="en-CA" sz="2196" dirty="0">
              <a:solidFill>
                <a:srgbClr val="000000"/>
              </a:solidFill>
            </a:endParaRPr>
          </a:p>
        </p:txBody>
      </p:sp>
    </p:spTree>
    <p:extLst>
      <p:ext uri="{BB962C8B-B14F-4D97-AF65-F5344CB8AC3E}">
        <p14:creationId xmlns:p14="http://schemas.microsoft.com/office/powerpoint/2010/main" xmlns="" val="1126709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800600" y="26313"/>
            <a:ext cx="3352800" cy="430887"/>
          </a:xfrm>
          <a:prstGeom prst="rect">
            <a:avLst/>
          </a:prstGeom>
          <a:noFill/>
        </p:spPr>
        <p:txBody>
          <a:bodyPr vert="horz" wrap="square" lIns="0" tIns="0" rIns="0" bIns="0" rtlCol="0">
            <a:spAutoFit/>
          </a:bodyPr>
          <a:lstStyle/>
          <a:p>
            <a:pPr algn="ctr"/>
            <a:r>
              <a:rPr lang="en-CA" sz="1400" b="1" dirty="0" smtClean="0">
                <a:solidFill>
                  <a:schemeClr val="bg1"/>
                </a:solidFill>
                <a:latin typeface="Century Schoolbook Bold"/>
                <a:cs typeface="Century Schoolbook Bold"/>
              </a:rPr>
              <a:t>How to determine  the coordination area  around </a:t>
            </a:r>
            <a:r>
              <a:rPr lang="en-CA" sz="1400" b="1" dirty="0">
                <a:solidFill>
                  <a:schemeClr val="bg1"/>
                </a:solidFill>
                <a:latin typeface="Century Schoolbook Bold"/>
                <a:cs typeface="Century Schoolbook Bold"/>
              </a:rPr>
              <a:t>an </a:t>
            </a:r>
            <a:r>
              <a:rPr lang="en-CA" sz="1400" b="1" dirty="0" smtClean="0">
                <a:solidFill>
                  <a:schemeClr val="bg1"/>
                </a:solidFill>
                <a:latin typeface="Century Schoolbook Bold"/>
                <a:cs typeface="Century Schoolbook Bold"/>
              </a:rPr>
              <a:t>earth station (2)</a:t>
            </a:r>
            <a:endParaRPr lang="en-CA" sz="1600" dirty="0">
              <a:solidFill>
                <a:schemeClr val="bg1"/>
              </a:solidFill>
            </a:endParaRPr>
          </a:p>
        </p:txBody>
      </p:sp>
      <p:sp>
        <p:nvSpPr>
          <p:cNvPr id="3" name="TextBox 5"/>
          <p:cNvSpPr txBox="1"/>
          <p:nvPr/>
        </p:nvSpPr>
        <p:spPr>
          <a:xfrm>
            <a:off x="838200" y="1739900"/>
            <a:ext cx="8382000" cy="838200"/>
          </a:xfrm>
          <a:prstGeom prst="rect">
            <a:avLst/>
          </a:prstGeom>
          <a:noFill/>
        </p:spPr>
        <p:txBody>
          <a:bodyPr vert="horz" wrap="none" lIns="0" tIns="0" rIns="0" bIns="0" rtlCol="0">
            <a:spAutoFit/>
          </a:bodyPr>
          <a:lstStyle/>
          <a:p>
            <a:pPr>
              <a:lnSpc>
                <a:spcPts val="2800"/>
              </a:lnSpc>
            </a:pPr>
            <a:r>
              <a:rPr lang="en-CA" sz="1732" dirty="0" smtClean="0">
                <a:solidFill>
                  <a:srgbClr val="0E6EC5"/>
                </a:solidFill>
                <a:latin typeface="Wingdings"/>
                <a:cs typeface="Wingdings"/>
              </a:rPr>
              <a:t></a:t>
            </a:r>
            <a:r>
              <a:rPr lang="en-CA" sz="2279" dirty="0" smtClean="0">
                <a:solidFill>
                  <a:srgbClr val="04607A"/>
                </a:solidFill>
                <a:latin typeface="Century"/>
                <a:cs typeface="Century"/>
              </a:rPr>
              <a:t> Calculations are performed separately for great</a:t>
            </a:r>
            <a:r>
              <a:rPr lang="en-CA" sz="2400" dirty="0" smtClean="0">
                <a:solidFill>
                  <a:srgbClr val="000000"/>
                </a:solidFill>
                <a:latin typeface="Times New Roman"/>
              </a:rPr>
              <a:t/>
            </a:r>
            <a:br>
              <a:rPr lang="en-CA" sz="2400" dirty="0" smtClean="0">
                <a:solidFill>
                  <a:srgbClr val="000000"/>
                </a:solidFill>
                <a:latin typeface="Times New Roman"/>
              </a:rPr>
            </a:br>
            <a:r>
              <a:rPr lang="en-CA" sz="2279" dirty="0" smtClean="0">
                <a:solidFill>
                  <a:srgbClr val="04607A"/>
                </a:solidFill>
                <a:latin typeface="Century"/>
                <a:cs typeface="Century"/>
              </a:rPr>
              <a:t>circle   propagation   mechanisms</a:t>
            </a:r>
            <a:r>
              <a:rPr lang="en-CA" sz="2290" b="1" dirty="0" smtClean="0">
                <a:solidFill>
                  <a:srgbClr val="04607A"/>
                </a:solidFill>
                <a:latin typeface="Century Schoolbook Bold"/>
                <a:cs typeface="Century Schoolbook Bold"/>
              </a:rPr>
              <a:t>(propagation</a:t>
            </a:r>
          </a:p>
          <a:p>
            <a:pPr>
              <a:lnSpc>
                <a:spcPts val="2800"/>
              </a:lnSpc>
            </a:pPr>
            <a:endParaRPr lang="en-CA" sz="2400" dirty="0">
              <a:solidFill>
                <a:srgbClr val="000000"/>
              </a:solidFill>
            </a:endParaRPr>
          </a:p>
        </p:txBody>
      </p:sp>
      <p:sp>
        <p:nvSpPr>
          <p:cNvPr id="4" name="TextBox 6"/>
          <p:cNvSpPr txBox="1"/>
          <p:nvPr/>
        </p:nvSpPr>
        <p:spPr>
          <a:xfrm>
            <a:off x="1117600" y="2451100"/>
            <a:ext cx="8102600" cy="838200"/>
          </a:xfrm>
          <a:prstGeom prst="rect">
            <a:avLst/>
          </a:prstGeom>
          <a:noFill/>
        </p:spPr>
        <p:txBody>
          <a:bodyPr vert="horz" wrap="none" lIns="0" tIns="0" rIns="0" bIns="0" rtlCol="0">
            <a:spAutoFit/>
          </a:bodyPr>
          <a:lstStyle/>
          <a:p>
            <a:pPr>
              <a:lnSpc>
                <a:spcPts val="2900"/>
              </a:lnSpc>
            </a:pPr>
            <a:r>
              <a:rPr lang="en-CA" sz="2290" b="1" dirty="0" smtClean="0">
                <a:solidFill>
                  <a:srgbClr val="04607A"/>
                </a:solidFill>
                <a:latin typeface="Century Schoolbook Bold"/>
                <a:cs typeface="Century Schoolbook Bold"/>
              </a:rPr>
              <a:t>mode (1)) </a:t>
            </a:r>
            <a:r>
              <a:rPr lang="en-CA" sz="2279" dirty="0" smtClean="0">
                <a:solidFill>
                  <a:srgbClr val="04607A"/>
                </a:solidFill>
                <a:latin typeface="Century"/>
                <a:cs typeface="Century"/>
              </a:rPr>
              <a:t>and, if required by the sharing scenario</a:t>
            </a:r>
            <a:r>
              <a:rPr lang="en-CA" sz="2400" dirty="0" smtClean="0">
                <a:solidFill>
                  <a:srgbClr val="000000"/>
                </a:solidFill>
                <a:latin typeface="Times New Roman"/>
              </a:rPr>
              <a:t/>
            </a:r>
            <a:br>
              <a:rPr lang="en-CA" sz="2400" dirty="0" smtClean="0">
                <a:solidFill>
                  <a:srgbClr val="000000"/>
                </a:solidFill>
                <a:latin typeface="Times New Roman"/>
              </a:rPr>
            </a:br>
            <a:r>
              <a:rPr lang="en-CA" sz="2279" dirty="0" smtClean="0">
                <a:solidFill>
                  <a:srgbClr val="04607A"/>
                </a:solidFill>
                <a:latin typeface="Century"/>
                <a:cs typeface="Century"/>
              </a:rPr>
              <a:t>for  scattering  from  hydrometeors</a:t>
            </a:r>
            <a:r>
              <a:rPr lang="en-CA" sz="2290" b="1" dirty="0" smtClean="0">
                <a:solidFill>
                  <a:srgbClr val="04607A"/>
                </a:solidFill>
                <a:latin typeface="Century Schoolbook Bold"/>
                <a:cs typeface="Century Schoolbook Bold"/>
              </a:rPr>
              <a:t>(propagation</a:t>
            </a:r>
          </a:p>
          <a:p>
            <a:pPr>
              <a:lnSpc>
                <a:spcPts val="2900"/>
              </a:lnSpc>
            </a:pPr>
            <a:endParaRPr lang="en-CA" sz="2400" dirty="0">
              <a:solidFill>
                <a:srgbClr val="000000"/>
              </a:solidFill>
            </a:endParaRPr>
          </a:p>
        </p:txBody>
      </p:sp>
      <p:sp>
        <p:nvSpPr>
          <p:cNvPr id="5" name="TextBox 7"/>
          <p:cNvSpPr txBox="1"/>
          <p:nvPr/>
        </p:nvSpPr>
        <p:spPr>
          <a:xfrm>
            <a:off x="1117600" y="3200400"/>
            <a:ext cx="8102600" cy="457200"/>
          </a:xfrm>
          <a:prstGeom prst="rect">
            <a:avLst/>
          </a:prstGeom>
          <a:noFill/>
        </p:spPr>
        <p:txBody>
          <a:bodyPr vert="horz" wrap="none" lIns="0" tIns="0" rIns="0" bIns="0" rtlCol="0">
            <a:spAutoFit/>
          </a:bodyPr>
          <a:lstStyle/>
          <a:p>
            <a:pPr>
              <a:lnSpc>
                <a:spcPts val="2760"/>
              </a:lnSpc>
            </a:pPr>
            <a:r>
              <a:rPr lang="en-CA" sz="2290" b="1" smtClean="0">
                <a:solidFill>
                  <a:srgbClr val="04607A"/>
                </a:solidFill>
                <a:latin typeface="Century Schoolbook Bold"/>
                <a:cs typeface="Century Schoolbook Bold"/>
              </a:rPr>
              <a:t>mode (2))</a:t>
            </a:r>
            <a:r>
              <a:rPr lang="en-CA" sz="2279" smtClean="0">
                <a:solidFill>
                  <a:srgbClr val="04607A"/>
                </a:solidFill>
                <a:latin typeface="Century"/>
                <a:cs typeface="Century"/>
              </a:rPr>
              <a:t>.</a:t>
            </a:r>
          </a:p>
          <a:p>
            <a:pPr>
              <a:lnSpc>
                <a:spcPts val="2760"/>
              </a:lnSpc>
            </a:pPr>
            <a:endParaRPr lang="en-CA" sz="2400">
              <a:solidFill>
                <a:srgbClr val="000000"/>
              </a:solidFill>
            </a:endParaRPr>
          </a:p>
        </p:txBody>
      </p:sp>
      <p:sp>
        <p:nvSpPr>
          <p:cNvPr id="6" name="TextBox 8"/>
          <p:cNvSpPr txBox="1"/>
          <p:nvPr/>
        </p:nvSpPr>
        <p:spPr>
          <a:xfrm>
            <a:off x="838200" y="3619500"/>
            <a:ext cx="8382000" cy="1943100"/>
          </a:xfrm>
          <a:prstGeom prst="rect">
            <a:avLst/>
          </a:prstGeom>
          <a:noFill/>
        </p:spPr>
        <p:txBody>
          <a:bodyPr vert="horz" wrap="none" lIns="0" tIns="0" rIns="0" bIns="0" rtlCol="0">
            <a:spAutoFit/>
          </a:bodyPr>
          <a:lstStyle/>
          <a:p>
            <a:pPr>
              <a:lnSpc>
                <a:spcPts val="2900"/>
              </a:lnSpc>
            </a:pPr>
            <a:r>
              <a:rPr lang="en-CA" sz="1732" smtClean="0">
                <a:solidFill>
                  <a:srgbClr val="0E6EC5"/>
                </a:solidFill>
                <a:latin typeface="Wingdings"/>
                <a:cs typeface="Wingdings"/>
              </a:rPr>
              <a:t></a:t>
            </a:r>
            <a:r>
              <a:rPr lang="en-CA" sz="2279" smtClean="0">
                <a:solidFill>
                  <a:srgbClr val="04607A"/>
                </a:solidFill>
                <a:latin typeface="Century"/>
                <a:cs typeface="Century"/>
              </a:rPr>
              <a:t> The coordination contour is then determined using</a:t>
            </a:r>
            <a:r>
              <a:rPr lang="en-CA" sz="2400" smtClean="0">
                <a:solidFill>
                  <a:srgbClr val="000000"/>
                </a:solidFill>
                <a:latin typeface="Times New Roman"/>
              </a:rPr>
              <a:t/>
            </a:r>
            <a:br>
              <a:rPr lang="en-CA" sz="2400" smtClean="0">
                <a:solidFill>
                  <a:srgbClr val="000000"/>
                </a:solidFill>
                <a:latin typeface="Times New Roman"/>
              </a:rPr>
            </a:br>
            <a:r>
              <a:rPr lang="en-CA" sz="2290" b="1" smtClean="0">
                <a:solidFill>
                  <a:srgbClr val="04607A"/>
                </a:solidFill>
                <a:latin typeface="Century Schoolbook Bold"/>
                <a:cs typeface="Century Schoolbook Bold"/>
              </a:rPr>
              <a:t>the greater of the two distances </a:t>
            </a:r>
            <a:r>
              <a:rPr lang="en-CA" sz="2279" smtClean="0">
                <a:solidFill>
                  <a:srgbClr val="04607A"/>
                </a:solidFill>
                <a:latin typeface="Century"/>
                <a:cs typeface="Century"/>
              </a:rPr>
              <a:t>predicted by the</a:t>
            </a:r>
            <a:r>
              <a:rPr lang="en-CA" sz="2402" smtClean="0">
                <a:solidFill>
                  <a:srgbClr val="000000"/>
                </a:solidFill>
                <a:latin typeface="Times New Roman"/>
              </a:rPr>
              <a:t/>
            </a:r>
            <a:br>
              <a:rPr lang="en-CA" sz="2402" smtClean="0">
                <a:solidFill>
                  <a:srgbClr val="000000"/>
                </a:solidFill>
                <a:latin typeface="Times New Roman"/>
              </a:rPr>
            </a:br>
            <a:r>
              <a:rPr lang="en-CA" sz="2282" smtClean="0">
                <a:solidFill>
                  <a:srgbClr val="04607A"/>
                </a:solidFill>
                <a:latin typeface="Century"/>
                <a:cs typeface="Century"/>
              </a:rPr>
              <a:t>propagation mode (1) and propagation mode (2)</a:t>
            </a:r>
            <a:r>
              <a:rPr lang="en-CA" sz="2400" smtClean="0">
                <a:solidFill>
                  <a:srgbClr val="000000"/>
                </a:solidFill>
                <a:latin typeface="Times New Roman"/>
              </a:rPr>
              <a:t/>
            </a:r>
            <a:br>
              <a:rPr lang="en-CA" sz="2400" smtClean="0">
                <a:solidFill>
                  <a:srgbClr val="000000"/>
                </a:solidFill>
                <a:latin typeface="Times New Roman"/>
              </a:rPr>
            </a:br>
            <a:r>
              <a:rPr lang="en-CA" sz="2279" smtClean="0">
                <a:solidFill>
                  <a:srgbClr val="04607A"/>
                </a:solidFill>
                <a:latin typeface="Century"/>
                <a:cs typeface="Century"/>
              </a:rPr>
              <a:t>calculations </a:t>
            </a:r>
            <a:r>
              <a:rPr lang="en-CA" sz="2290" b="1" smtClean="0">
                <a:solidFill>
                  <a:srgbClr val="04607A"/>
                </a:solidFill>
                <a:latin typeface="Century Schoolbook Bold"/>
                <a:cs typeface="Century Schoolbook Bold"/>
              </a:rPr>
              <a:t>  for   each   azimuth </a:t>
            </a:r>
            <a:r>
              <a:rPr lang="en-CA" sz="2279" smtClean="0">
                <a:solidFill>
                  <a:srgbClr val="04607A"/>
                </a:solidFill>
                <a:latin typeface="Century"/>
                <a:cs typeface="Century"/>
              </a:rPr>
              <a:t>  around   the</a:t>
            </a:r>
            <a:r>
              <a:rPr lang="en-CA" sz="2400" smtClean="0">
                <a:solidFill>
                  <a:srgbClr val="000000"/>
                </a:solidFill>
                <a:latin typeface="Times New Roman"/>
              </a:rPr>
              <a:t/>
            </a:r>
            <a:br>
              <a:rPr lang="en-CA" sz="2400" smtClean="0">
                <a:solidFill>
                  <a:srgbClr val="000000"/>
                </a:solidFill>
                <a:latin typeface="Times New Roman"/>
              </a:rPr>
            </a:br>
            <a:r>
              <a:rPr lang="en-CA" sz="2279" smtClean="0">
                <a:solidFill>
                  <a:srgbClr val="04607A"/>
                </a:solidFill>
                <a:latin typeface="Century"/>
                <a:cs typeface="Century"/>
              </a:rPr>
              <a:t>coordinating earth station.</a:t>
            </a:r>
          </a:p>
          <a:p>
            <a:pPr>
              <a:lnSpc>
                <a:spcPts val="2900"/>
              </a:lnSpc>
            </a:pPr>
            <a:endParaRPr lang="en-CA" sz="2400">
              <a:solidFill>
                <a:srgbClr val="000000"/>
              </a:solidFill>
            </a:endParaRPr>
          </a:p>
        </p:txBody>
      </p:sp>
    </p:spTree>
    <p:extLst>
      <p:ext uri="{BB962C8B-B14F-4D97-AF65-F5344CB8AC3E}">
        <p14:creationId xmlns:p14="http://schemas.microsoft.com/office/powerpoint/2010/main" xmlns="" val="564578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495800" y="2598660"/>
            <a:ext cx="3810000" cy="1538883"/>
          </a:xfrm>
          <a:prstGeom prst="rect">
            <a:avLst/>
          </a:prstGeom>
          <a:noFill/>
        </p:spPr>
        <p:txBody>
          <a:bodyPr vert="horz" wrap="square" lIns="0" tIns="0" rIns="0" bIns="0" rtlCol="0">
            <a:spAutoFit/>
          </a:bodyPr>
          <a:lstStyle/>
          <a:p>
            <a:pPr algn="ctr">
              <a:lnSpc>
                <a:spcPts val="2400"/>
              </a:lnSpc>
              <a:tabLst>
                <a:tab pos="381000" algn="l"/>
              </a:tabLst>
            </a:pPr>
            <a:r>
              <a:rPr lang="en-CA" sz="1873" b="1" dirty="0" smtClean="0">
                <a:solidFill>
                  <a:schemeClr val="tx2"/>
                </a:solidFill>
                <a:latin typeface="Century Schoolbook Bold"/>
                <a:cs typeface="Century Schoolbook Bold"/>
              </a:rPr>
              <a:t>Coordination Contours </a:t>
            </a:r>
            <a:r>
              <a:rPr lang="en-CA" sz="2000" b="1" dirty="0">
                <a:solidFill>
                  <a:schemeClr val="tx2"/>
                </a:solidFill>
                <a:latin typeface="Century Schoolbook Bold"/>
                <a:cs typeface="Century Schoolbook Bold"/>
              </a:rPr>
              <a:t>around an earth station</a:t>
            </a:r>
            <a:r>
              <a:rPr lang="en-CA" sz="1873" b="1" dirty="0" smtClean="0">
                <a:solidFill>
                  <a:schemeClr val="tx2"/>
                </a:solidFill>
                <a:latin typeface="Century Schoolbook Bold"/>
                <a:cs typeface="Century Schoolbook Bold"/>
              </a:rPr>
              <a:t> using </a:t>
            </a:r>
          </a:p>
          <a:p>
            <a:pPr algn="ctr">
              <a:lnSpc>
                <a:spcPts val="2400"/>
              </a:lnSpc>
              <a:tabLst>
                <a:tab pos="381000" algn="l"/>
              </a:tabLst>
            </a:pPr>
            <a:r>
              <a:rPr lang="en-CA" sz="1873" b="1" dirty="0" smtClean="0">
                <a:solidFill>
                  <a:schemeClr val="tx2"/>
                </a:solidFill>
                <a:latin typeface="Century Schoolbook Bold"/>
                <a:cs typeface="Century Schoolbook Bold"/>
              </a:rPr>
              <a:t>SMS4DC</a:t>
            </a:r>
            <a:endParaRPr lang="en-CA" sz="1873" b="1" dirty="0">
              <a:solidFill>
                <a:schemeClr val="tx2"/>
              </a:solidFill>
              <a:latin typeface="Century Schoolbook Bold"/>
              <a:cs typeface="Century Schoolbook Bold"/>
            </a:endParaRPr>
          </a:p>
          <a:p>
            <a:pPr algn="ctr">
              <a:lnSpc>
                <a:spcPts val="2400"/>
              </a:lnSpc>
            </a:pPr>
            <a:endParaRPr lang="en-CA" sz="2004" dirty="0">
              <a:solidFill>
                <a:schemeClr val="tx2"/>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958778984"/>
              </p:ext>
            </p:extLst>
          </p:nvPr>
        </p:nvGraphicFramePr>
        <p:xfrm>
          <a:off x="5246687" y="3962400"/>
          <a:ext cx="2297113" cy="1171575"/>
        </p:xfrm>
        <a:graphic>
          <a:graphicData uri="http://schemas.openxmlformats.org/presentationml/2006/ole">
            <p:oleObj spid="_x0000_s484381" name="Package" r:id="rId3" imgW="952901" imgH="481263" progId="Package">
              <p:embed/>
            </p:oleObj>
          </a:graphicData>
        </a:graphic>
      </p:graphicFrame>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76200"/>
            <a:ext cx="4419600" cy="6151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9913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524000"/>
            <a:ext cx="76200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2"/>
          <p:cNvSpPr txBox="1">
            <a:spLocks/>
          </p:cNvSpPr>
          <p:nvPr/>
        </p:nvSpPr>
        <p:spPr>
          <a:xfrm>
            <a:off x="4628356" y="0"/>
            <a:ext cx="3313112" cy="665162"/>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one </a:t>
            </a:r>
            <a:endParaRPr lang="en-US" b="1" dirty="0">
              <a:solidFill>
                <a:schemeClr val="bg1"/>
              </a:solidFill>
            </a:endParaRPr>
          </a:p>
        </p:txBody>
      </p:sp>
      <p:sp>
        <p:nvSpPr>
          <p:cNvPr id="2" name="Rectangle 1"/>
          <p:cNvSpPr/>
          <p:nvPr/>
        </p:nvSpPr>
        <p:spPr>
          <a:xfrm>
            <a:off x="838200" y="1078468"/>
            <a:ext cx="7848600" cy="369332"/>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From Window bar &gt;&gt; </a:t>
            </a:r>
            <a:r>
              <a:rPr lang="en-US" b="1" dirty="0">
                <a:effectLst>
                  <a:outerShdw blurRad="38100" dist="38100" dir="2700000" algn="tl">
                    <a:srgbClr val="000000">
                      <a:alpha val="43137"/>
                    </a:srgbClr>
                  </a:outerShdw>
                </a:effectLst>
              </a:rPr>
              <a:t>Launch IDWM Map1 by </a:t>
            </a:r>
            <a:r>
              <a:rPr lang="en-US" b="1" dirty="0" smtClean="0">
                <a:effectLst>
                  <a:outerShdw blurRad="38100" dist="38100" dir="2700000" algn="tl">
                    <a:srgbClr val="000000">
                      <a:alpha val="43137"/>
                    </a:srgbClr>
                  </a:outerShdw>
                </a:effectLst>
              </a:rPr>
              <a:t>selecting </a:t>
            </a:r>
            <a:r>
              <a:rPr lang="en-US" b="1" dirty="0">
                <a:effectLst>
                  <a:outerShdw blurRad="38100" dist="38100" dir="2700000" algn="tl">
                    <a:srgbClr val="000000">
                      <a:alpha val="43137"/>
                    </a:srgbClr>
                  </a:outerShdw>
                </a:effectLst>
              </a:rPr>
              <a:t>IDWM Map1</a:t>
            </a:r>
          </a:p>
        </p:txBody>
      </p:sp>
    </p:spTree>
    <p:extLst>
      <p:ext uri="{BB962C8B-B14F-4D97-AF65-F5344CB8AC3E}">
        <p14:creationId xmlns:p14="http://schemas.microsoft.com/office/powerpoint/2010/main" xmlns="" val="1731525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848600" cy="830997"/>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rPr>
              <a:t>From option bar  select &gt;&gt; RR appendix 7 &gt;&gt; Earth Station in order to choose the transmitting earth station.</a:t>
            </a:r>
            <a:endParaRPr lang="en-US" sz="2400" b="1" dirty="0">
              <a:effectLst>
                <a:outerShdw blurRad="38100" dist="38100" dir="2700000" algn="tl">
                  <a:srgbClr val="000000">
                    <a:alpha val="43137"/>
                  </a:srgbClr>
                </a:outerShdw>
              </a:effectLst>
            </a:endParaRPr>
          </a:p>
        </p:txBody>
      </p:sp>
      <p:sp>
        <p:nvSpPr>
          <p:cNvPr id="3" name="Title 2"/>
          <p:cNvSpPr txBox="1">
            <a:spLocks/>
          </p:cNvSpPr>
          <p:nvPr/>
        </p:nvSpPr>
        <p:spPr>
          <a:xfrm>
            <a:off x="4628356" y="0"/>
            <a:ext cx="3313112" cy="665162"/>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Two (1/4) </a:t>
            </a:r>
            <a:endParaRPr lang="en-US" b="1" dirty="0">
              <a:solidFill>
                <a:schemeClr val="bg1"/>
              </a:solidFill>
            </a:endParaRPr>
          </a:p>
        </p:txBody>
      </p:sp>
      <p:pic>
        <p:nvPicPr>
          <p:cNvPr id="4853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371600"/>
            <a:ext cx="7423348" cy="4499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5890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22300" y="838200"/>
            <a:ext cx="7607300" cy="283411"/>
          </a:xfrm>
          <a:prstGeom prst="rect">
            <a:avLst/>
          </a:prstGeom>
          <a:noFill/>
        </p:spPr>
        <p:txBody>
          <a:bodyPr vert="horz" wrap="square" lIns="0" tIns="0" rIns="0" bIns="0" rtlCol="0">
            <a:spAutoFit/>
          </a:bodyPr>
          <a:lstStyle/>
          <a:p>
            <a:pPr>
              <a:lnSpc>
                <a:spcPts val="2400"/>
              </a:lnSpc>
              <a:tabLst>
                <a:tab pos="2819400" algn="l"/>
              </a:tabLst>
            </a:pPr>
            <a:r>
              <a:rPr lang="en-CA" sz="1875" b="1" dirty="0" smtClean="0">
                <a:solidFill>
                  <a:srgbClr val="0E6EC5"/>
                </a:solidFill>
                <a:latin typeface="Century Schoolbook Bold"/>
                <a:cs typeface="Century Schoolbook Bold"/>
              </a:rPr>
              <a:t>Step1: </a:t>
            </a:r>
            <a:r>
              <a:rPr lang="en-CA" sz="1865" dirty="0" smtClean="0">
                <a:solidFill>
                  <a:srgbClr val="0E6EC5"/>
                </a:solidFill>
                <a:latin typeface="Century"/>
                <a:cs typeface="Century"/>
              </a:rPr>
              <a:t>choose (</a:t>
            </a:r>
            <a:r>
              <a:rPr lang="en-CA" sz="1875" b="1" dirty="0" smtClean="0">
                <a:solidFill>
                  <a:srgbClr val="0E6EC5"/>
                </a:solidFill>
                <a:latin typeface="Century Schoolbook Bold"/>
                <a:cs typeface="Century Schoolbook Bold"/>
              </a:rPr>
              <a:t>Import from SRS</a:t>
            </a:r>
            <a:r>
              <a:rPr lang="en-CA" sz="1865" dirty="0" smtClean="0">
                <a:solidFill>
                  <a:srgbClr val="0E6EC5"/>
                </a:solidFill>
                <a:latin typeface="Century"/>
                <a:cs typeface="Century"/>
              </a:rPr>
              <a:t>) opting from </a:t>
            </a:r>
            <a:r>
              <a:rPr lang="en-CA" sz="1875" b="1" dirty="0" smtClean="0">
                <a:solidFill>
                  <a:srgbClr val="0E6EC5"/>
                </a:solidFill>
                <a:latin typeface="Century Schoolbook Bold"/>
                <a:cs typeface="Century Schoolbook Bold"/>
              </a:rPr>
              <a:t>Database </a:t>
            </a:r>
            <a:r>
              <a:rPr lang="en-CA" sz="1863" dirty="0" smtClean="0">
                <a:solidFill>
                  <a:srgbClr val="0E6EC5"/>
                </a:solidFill>
                <a:latin typeface="Century"/>
                <a:cs typeface="Century"/>
              </a:rPr>
              <a:t>menu</a:t>
            </a:r>
          </a:p>
        </p:txBody>
      </p:sp>
      <p:pic>
        <p:nvPicPr>
          <p:cNvPr id="4587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8867" y="1371600"/>
            <a:ext cx="8021733" cy="4653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a:solidFill>
                  <a:schemeClr val="bg1"/>
                </a:solidFill>
                <a:latin typeface="Century Schoolbook Bold"/>
                <a:cs typeface="Century Schoolbook Bold"/>
              </a:rPr>
              <a:t>Import </a:t>
            </a:r>
            <a:r>
              <a:rPr lang="en-CA" b="1" dirty="0" smtClean="0">
                <a:solidFill>
                  <a:schemeClr val="bg1"/>
                </a:solidFill>
                <a:latin typeface="Century Schoolbook Bold"/>
                <a:cs typeface="Century Schoolbook Bold"/>
              </a:rPr>
              <a:t>(</a:t>
            </a:r>
            <a:r>
              <a:rPr lang="en-CA" b="1" dirty="0">
                <a:solidFill>
                  <a:schemeClr val="bg1"/>
                </a:solidFill>
                <a:latin typeface="Century Schoolbook Bold"/>
                <a:cs typeface="Century Schoolbook Bold"/>
              </a:rPr>
              <a:t>SRS) Database</a:t>
            </a:r>
          </a:p>
          <a:p>
            <a:pPr algn="ctr">
              <a:lnSpc>
                <a:spcPts val="2400"/>
              </a:lnSpc>
              <a:tabLst>
                <a:tab pos="381000" algn="l"/>
              </a:tabLst>
            </a:pPr>
            <a:r>
              <a:rPr lang="en-CA" b="1" dirty="0">
                <a:solidFill>
                  <a:schemeClr val="bg1"/>
                </a:solidFill>
                <a:latin typeface="Century Schoolbook Bold"/>
                <a:cs typeface="Century Schoolbook Bold"/>
              </a:rPr>
              <a:t>into SMS4DC</a:t>
            </a:r>
          </a:p>
        </p:txBody>
      </p:sp>
    </p:spTree>
    <p:extLst>
      <p:ext uri="{BB962C8B-B14F-4D97-AF65-F5344CB8AC3E}">
        <p14:creationId xmlns:p14="http://schemas.microsoft.com/office/powerpoint/2010/main" xmlns="" val="19698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524000"/>
            <a:ext cx="7067948"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txBox="1">
            <a:spLocks/>
          </p:cNvSpPr>
          <p:nvPr/>
        </p:nvSpPr>
        <p:spPr>
          <a:xfrm>
            <a:off x="4628356" y="0"/>
            <a:ext cx="3313112" cy="665162"/>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Two (2/4) </a:t>
            </a:r>
            <a:endParaRPr lang="en-US" b="1" dirty="0">
              <a:solidFill>
                <a:schemeClr val="bg1"/>
              </a:solidFill>
            </a:endParaRPr>
          </a:p>
        </p:txBody>
      </p:sp>
      <p:sp>
        <p:nvSpPr>
          <p:cNvPr id="4" name="Rectangle 3"/>
          <p:cNvSpPr/>
          <p:nvPr/>
        </p:nvSpPr>
        <p:spPr>
          <a:xfrm>
            <a:off x="1066800" y="863025"/>
            <a:ext cx="7467600" cy="584775"/>
          </a:xfrm>
          <a:prstGeom prst="rect">
            <a:avLst/>
          </a:prstGeom>
        </p:spPr>
        <p:txBody>
          <a:bodyPr wrap="square">
            <a:spAutoFit/>
          </a:bodyPr>
          <a:lstStyle/>
          <a:p>
            <a:r>
              <a:rPr lang="en-US" sz="1600" b="1" dirty="0" smtClean="0">
                <a:effectLst>
                  <a:outerShdw blurRad="38100" dist="38100" dir="2700000" algn="tl">
                    <a:srgbClr val="000000">
                      <a:alpha val="43137"/>
                    </a:srgbClr>
                  </a:outerShdw>
                </a:effectLst>
              </a:rPr>
              <a:t>From option bar  select &gt;&gt; RR appendix 7 &gt;&gt; Earth Station in order to choose the transmitting earth station.</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50730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75" y="1228725"/>
            <a:ext cx="7639050" cy="517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txBox="1">
            <a:spLocks/>
          </p:cNvSpPr>
          <p:nvPr/>
        </p:nvSpPr>
        <p:spPr>
          <a:xfrm>
            <a:off x="4628356" y="0"/>
            <a:ext cx="3313112" cy="665162"/>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Two (3/4) </a:t>
            </a:r>
            <a:endParaRPr lang="en-US" b="1" dirty="0">
              <a:solidFill>
                <a:schemeClr val="bg1"/>
              </a:solidFill>
            </a:endParaRPr>
          </a:p>
        </p:txBody>
      </p:sp>
    </p:spTree>
    <p:extLst>
      <p:ext uri="{BB962C8B-B14F-4D97-AF65-F5344CB8AC3E}">
        <p14:creationId xmlns:p14="http://schemas.microsoft.com/office/powerpoint/2010/main" xmlns="" val="4160999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685800" y="457200"/>
            <a:ext cx="7730856" cy="1446550"/>
          </a:xfrm>
          <a:prstGeom prst="rect">
            <a:avLst/>
          </a:prstGeom>
        </p:spPr>
        <p:txBody>
          <a:bodyPr wrap="square">
            <a:spAutoFit/>
          </a:bodyPr>
          <a:lstStyle>
            <a:defPPr>
              <a:defRPr lang="en-US"/>
            </a:defPPr>
            <a:lvl1pPr>
              <a:defRPr sz="1600" b="1">
                <a:effectLst>
                  <a:outerShdw blurRad="38100" dist="38100" dir="2700000" algn="tl">
                    <a:srgbClr val="000000">
                      <a:alpha val="43137"/>
                    </a:srgbClr>
                  </a:outerShdw>
                </a:effectLst>
              </a:defRPr>
            </a:lvl1pPr>
          </a:lstStyle>
          <a:p>
            <a:r>
              <a:rPr lang="en-CA" sz="2400" dirty="0" smtClean="0"/>
              <a:t>optionally</a:t>
            </a:r>
            <a:r>
              <a:rPr lang="en-CA" sz="2400" dirty="0"/>
              <a:t>: you may want to view the input file which   contains the selected earth station   parameters needed to  </a:t>
            </a:r>
            <a:r>
              <a:rPr lang="en-CA" sz="2400" dirty="0" smtClean="0"/>
              <a:t> </a:t>
            </a:r>
            <a:r>
              <a:rPr lang="en-CA" sz="2400" dirty="0"/>
              <a:t>determine the coordination contour</a:t>
            </a:r>
          </a:p>
          <a:p>
            <a:endParaRPr lang="en-CA" dirty="0"/>
          </a:p>
        </p:txBody>
      </p:sp>
      <p:pic>
        <p:nvPicPr>
          <p:cNvPr id="4904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905000"/>
            <a:ext cx="7642594" cy="423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2"/>
          <p:cNvSpPr txBox="1">
            <a:spLocks/>
          </p:cNvSpPr>
          <p:nvPr/>
        </p:nvSpPr>
        <p:spPr>
          <a:xfrm>
            <a:off x="4628356" y="0"/>
            <a:ext cx="3313112" cy="665162"/>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Two (4/4) </a:t>
            </a:r>
            <a:endParaRPr lang="en-US" b="1" dirty="0">
              <a:solidFill>
                <a:schemeClr val="bg1"/>
              </a:solidFill>
            </a:endParaRPr>
          </a:p>
        </p:txBody>
      </p:sp>
    </p:spTree>
    <p:extLst>
      <p:ext uri="{BB962C8B-B14F-4D97-AF65-F5344CB8AC3E}">
        <p14:creationId xmlns:p14="http://schemas.microsoft.com/office/powerpoint/2010/main" xmlns="" val="2397070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876800" y="0"/>
            <a:ext cx="3064668" cy="5334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Three (1/2)</a:t>
            </a:r>
            <a:endParaRPr lang="en-US" b="1" dirty="0">
              <a:solidFill>
                <a:schemeClr val="bg1"/>
              </a:solidFill>
            </a:endParaRPr>
          </a:p>
        </p:txBody>
      </p:sp>
      <p:pic>
        <p:nvPicPr>
          <p:cNvPr id="485378" name="Picture 2" descr="F:\New Folder\New Bitmap Imag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2656" y="4114800"/>
            <a:ext cx="739140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38200" y="0"/>
            <a:ext cx="7467600" cy="954107"/>
          </a:xfrm>
          <a:prstGeom prst="rect">
            <a:avLst/>
          </a:prstGeom>
        </p:spPr>
        <p:txBody>
          <a:bodyPr wrap="square">
            <a:spAutoFit/>
          </a:bodyPr>
          <a:lstStyle/>
          <a:p>
            <a:r>
              <a:rPr lang="en-US" sz="2800" b="1" dirty="0"/>
              <a:t>From option menu select &gt;&gt; RR appendix 7 &gt;&gt; Draw Contour</a:t>
            </a:r>
          </a:p>
        </p:txBody>
      </p:sp>
      <p:pic>
        <p:nvPicPr>
          <p:cNvPr id="48538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447800"/>
            <a:ext cx="73914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9784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2" name="Picture 2" descr="F:\New Folder\New Bitmap Image (2).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350962"/>
            <a:ext cx="7239000" cy="52022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2"/>
          <p:cNvSpPr txBox="1">
            <a:spLocks/>
          </p:cNvSpPr>
          <p:nvPr/>
        </p:nvSpPr>
        <p:spPr>
          <a:xfrm>
            <a:off x="4876800" y="0"/>
            <a:ext cx="3064668" cy="533400"/>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Three (1/2)</a:t>
            </a:r>
            <a:endParaRPr lang="en-US" b="1" dirty="0">
              <a:solidFill>
                <a:schemeClr val="bg1"/>
              </a:solidFill>
            </a:endParaRPr>
          </a:p>
        </p:txBody>
      </p:sp>
      <p:sp>
        <p:nvSpPr>
          <p:cNvPr id="5" name="Rectangle 4"/>
          <p:cNvSpPr/>
          <p:nvPr/>
        </p:nvSpPr>
        <p:spPr>
          <a:xfrm>
            <a:off x="762000" y="914400"/>
            <a:ext cx="7467600" cy="369332"/>
          </a:xfrm>
          <a:prstGeom prst="rect">
            <a:avLst/>
          </a:prstGeom>
        </p:spPr>
        <p:txBody>
          <a:bodyPr wrap="square">
            <a:spAutoFit/>
          </a:bodyPr>
          <a:lstStyle/>
          <a:p>
            <a:r>
              <a:rPr lang="en-US" b="1" dirty="0"/>
              <a:t>From option menu select &gt;&gt; RR appendix 7 &gt;&gt; Draw Contour</a:t>
            </a:r>
          </a:p>
        </p:txBody>
      </p:sp>
    </p:spTree>
    <p:extLst>
      <p:ext uri="{BB962C8B-B14F-4D97-AF65-F5344CB8AC3E}">
        <p14:creationId xmlns:p14="http://schemas.microsoft.com/office/powerpoint/2010/main" xmlns="" val="1701196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914400" y="914400"/>
            <a:ext cx="7848600" cy="589841"/>
          </a:xfrm>
          <a:prstGeom prst="rect">
            <a:avLst/>
          </a:prstGeom>
          <a:noFill/>
        </p:spPr>
        <p:txBody>
          <a:bodyPr vert="horz" wrap="square" lIns="0" tIns="0" rIns="0" bIns="0" rtlCol="0">
            <a:spAutoFit/>
          </a:bodyPr>
          <a:lstStyle/>
          <a:p>
            <a:pPr>
              <a:lnSpc>
                <a:spcPts val="2400"/>
              </a:lnSpc>
              <a:tabLst>
                <a:tab pos="3035300" algn="l"/>
              </a:tabLst>
            </a:pPr>
            <a:r>
              <a:rPr lang="en-CA" sz="1600" b="1" dirty="0" smtClean="0">
                <a:latin typeface="Century Schoolbook Bold"/>
                <a:cs typeface="Century Schoolbook Bold"/>
              </a:rPr>
              <a:t>optionally you may need to change the contours styles  for  clarification</a:t>
            </a:r>
          </a:p>
          <a:p>
            <a:pPr>
              <a:lnSpc>
                <a:spcPts val="2400"/>
              </a:lnSpc>
            </a:pPr>
            <a:endParaRPr lang="en-CA" dirty="0"/>
          </a:p>
        </p:txBody>
      </p:sp>
      <p:sp>
        <p:nvSpPr>
          <p:cNvPr id="3" name="Title 2"/>
          <p:cNvSpPr txBox="1">
            <a:spLocks/>
          </p:cNvSpPr>
          <p:nvPr/>
        </p:nvSpPr>
        <p:spPr>
          <a:xfrm>
            <a:off x="4876800" y="0"/>
            <a:ext cx="3064668" cy="53340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Four  (1/3)</a:t>
            </a:r>
            <a:endParaRPr lang="en-US" b="1" dirty="0">
              <a:solidFill>
                <a:schemeClr val="bg1"/>
              </a:solidFill>
            </a:endParaRPr>
          </a:p>
        </p:txBody>
      </p:sp>
      <p:pic>
        <p:nvPicPr>
          <p:cNvPr id="487427" name="Picture 3" descr="F:\New Folder\New Bitmap Image (3).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329" y="1310920"/>
            <a:ext cx="7543800" cy="51660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0146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762000" y="1016000"/>
            <a:ext cx="7848600" cy="589841"/>
          </a:xfrm>
          <a:prstGeom prst="rect">
            <a:avLst/>
          </a:prstGeom>
          <a:noFill/>
        </p:spPr>
        <p:txBody>
          <a:bodyPr vert="horz" wrap="square" lIns="0" tIns="0" rIns="0" bIns="0" rtlCol="0">
            <a:spAutoFit/>
          </a:bodyPr>
          <a:lstStyle/>
          <a:p>
            <a:pPr>
              <a:lnSpc>
                <a:spcPts val="2400"/>
              </a:lnSpc>
              <a:tabLst>
                <a:tab pos="3035300" algn="l"/>
              </a:tabLst>
            </a:pPr>
            <a:r>
              <a:rPr lang="en-CA" sz="1600" b="1" dirty="0" smtClean="0">
                <a:latin typeface="Century Schoolbook Bold"/>
                <a:cs typeface="Century Schoolbook Bold"/>
              </a:rPr>
              <a:t>optionally you may need to change the contours styles  for  clarification</a:t>
            </a:r>
          </a:p>
          <a:p>
            <a:pPr>
              <a:lnSpc>
                <a:spcPts val="2400"/>
              </a:lnSpc>
            </a:pPr>
            <a:endParaRPr lang="en-CA" dirty="0"/>
          </a:p>
        </p:txBody>
      </p:sp>
      <p:sp>
        <p:nvSpPr>
          <p:cNvPr id="3" name="Title 2"/>
          <p:cNvSpPr txBox="1">
            <a:spLocks/>
          </p:cNvSpPr>
          <p:nvPr/>
        </p:nvSpPr>
        <p:spPr>
          <a:xfrm>
            <a:off x="4876800" y="0"/>
            <a:ext cx="3064668" cy="53340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Four  (2/3)</a:t>
            </a:r>
            <a:endParaRPr lang="en-US" b="1" dirty="0">
              <a:solidFill>
                <a:schemeClr val="bg1"/>
              </a:solidFill>
            </a:endParaRPr>
          </a:p>
        </p:txBody>
      </p:sp>
      <p:pic>
        <p:nvPicPr>
          <p:cNvPr id="488450" name="Picture 2" descr="F:\New Folder\New Bitmap Image (4).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463320"/>
            <a:ext cx="7315200" cy="4861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3672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762000" y="1016000"/>
            <a:ext cx="7848600" cy="589841"/>
          </a:xfrm>
          <a:prstGeom prst="rect">
            <a:avLst/>
          </a:prstGeom>
          <a:noFill/>
        </p:spPr>
        <p:txBody>
          <a:bodyPr vert="horz" wrap="square" lIns="0" tIns="0" rIns="0" bIns="0" rtlCol="0">
            <a:spAutoFit/>
          </a:bodyPr>
          <a:lstStyle/>
          <a:p>
            <a:pPr>
              <a:lnSpc>
                <a:spcPts val="2400"/>
              </a:lnSpc>
              <a:tabLst>
                <a:tab pos="3035300" algn="l"/>
              </a:tabLst>
            </a:pPr>
            <a:r>
              <a:rPr lang="en-CA" sz="1600" b="1" dirty="0" smtClean="0">
                <a:latin typeface="Century Schoolbook Bold"/>
                <a:cs typeface="Century Schoolbook Bold"/>
              </a:rPr>
              <a:t>optionally you may need to change the contours styles  for  clarification</a:t>
            </a:r>
          </a:p>
          <a:p>
            <a:pPr>
              <a:lnSpc>
                <a:spcPts val="2400"/>
              </a:lnSpc>
            </a:pPr>
            <a:endParaRPr lang="en-CA" dirty="0"/>
          </a:p>
        </p:txBody>
      </p:sp>
      <p:sp>
        <p:nvSpPr>
          <p:cNvPr id="3" name="Title 2"/>
          <p:cNvSpPr txBox="1">
            <a:spLocks/>
          </p:cNvSpPr>
          <p:nvPr/>
        </p:nvSpPr>
        <p:spPr>
          <a:xfrm>
            <a:off x="4876800" y="0"/>
            <a:ext cx="3064668" cy="53340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Four  (3/3)</a:t>
            </a:r>
            <a:endParaRPr lang="en-US" b="1" dirty="0">
              <a:solidFill>
                <a:schemeClr val="bg1"/>
              </a:solidFill>
            </a:endParaRPr>
          </a:p>
        </p:txBody>
      </p:sp>
      <p:pic>
        <p:nvPicPr>
          <p:cNvPr id="489474" name="Picture 2" descr="F:\New Folder\New Bitmap Image (5).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463320"/>
            <a:ext cx="3657600" cy="4937480"/>
          </a:xfrm>
          <a:prstGeom prst="rect">
            <a:avLst/>
          </a:prstGeom>
          <a:noFill/>
          <a:extLst>
            <a:ext uri="{909E8E84-426E-40DD-AFC4-6F175D3DCCD1}">
              <a14:hiddenFill xmlns:a14="http://schemas.microsoft.com/office/drawing/2010/main" xmlns="">
                <a:solidFill>
                  <a:srgbClr val="FFFFFF"/>
                </a:solidFill>
              </a14:hiddenFill>
            </a:ext>
          </a:extLst>
        </p:spPr>
      </p:pic>
      <p:pic>
        <p:nvPicPr>
          <p:cNvPr id="489475" name="Picture 3" descr="F:\New Folder\New Bitmap Image (6).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1" y="1463320"/>
            <a:ext cx="3962400" cy="50898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3672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descr="F:\New Folder\New Bitmap Image (7).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219200"/>
            <a:ext cx="8001000" cy="5181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4"/>
          <p:cNvSpPr txBox="1"/>
          <p:nvPr/>
        </p:nvSpPr>
        <p:spPr>
          <a:xfrm>
            <a:off x="838200" y="228600"/>
            <a:ext cx="7239000" cy="886205"/>
          </a:xfrm>
          <a:prstGeom prst="rect">
            <a:avLst/>
          </a:prstGeom>
          <a:noFill/>
        </p:spPr>
        <p:txBody>
          <a:bodyPr vert="horz" wrap="square" lIns="0" tIns="0" rIns="0" bIns="0" rtlCol="0">
            <a:spAutoFit/>
          </a:bodyPr>
          <a:lstStyle/>
          <a:p>
            <a:pPr>
              <a:lnSpc>
                <a:spcPts val="2400"/>
              </a:lnSpc>
            </a:pPr>
            <a:r>
              <a:rPr lang="en-CA" sz="1600" b="1" dirty="0" smtClean="0">
                <a:latin typeface="Century Schoolbook Bold"/>
                <a:cs typeface="Century Schoolbook Bold"/>
              </a:rPr>
              <a:t>optionally: you may want to view the Output file (RESULT.LST)  to show details of calculation result</a:t>
            </a:r>
          </a:p>
          <a:p>
            <a:pPr>
              <a:lnSpc>
                <a:spcPts val="2400"/>
              </a:lnSpc>
            </a:pPr>
            <a:endParaRPr lang="en-CA" sz="1400" dirty="0"/>
          </a:p>
        </p:txBody>
      </p:sp>
    </p:spTree>
    <p:extLst>
      <p:ext uri="{BB962C8B-B14F-4D97-AF65-F5344CB8AC3E}">
        <p14:creationId xmlns:p14="http://schemas.microsoft.com/office/powerpoint/2010/main" xmlns="" val="17016054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876800" y="0"/>
            <a:ext cx="3064668" cy="53340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Six</a:t>
            </a:r>
            <a:endParaRPr lang="en-US" b="1" dirty="0">
              <a:solidFill>
                <a:schemeClr val="bg1"/>
              </a:solidFill>
            </a:endParaRPr>
          </a:p>
        </p:txBody>
      </p:sp>
      <p:sp>
        <p:nvSpPr>
          <p:cNvPr id="3" name="TextBox 4"/>
          <p:cNvSpPr txBox="1"/>
          <p:nvPr/>
        </p:nvSpPr>
        <p:spPr>
          <a:xfrm>
            <a:off x="533400" y="228600"/>
            <a:ext cx="8229600" cy="615553"/>
          </a:xfrm>
          <a:prstGeom prst="rect">
            <a:avLst/>
          </a:prstGeom>
          <a:noFill/>
        </p:spPr>
        <p:txBody>
          <a:bodyPr vert="horz" wrap="square" lIns="0" tIns="0" rIns="0" bIns="0" rtlCol="0">
            <a:spAutoFit/>
          </a:bodyPr>
          <a:lstStyle/>
          <a:p>
            <a:pPr>
              <a:lnSpc>
                <a:spcPts val="2400"/>
              </a:lnSpc>
              <a:tabLst>
                <a:tab pos="2425700" algn="l"/>
              </a:tabLst>
            </a:pPr>
            <a:r>
              <a:rPr lang="en-CA" sz="1400" b="1" dirty="0" smtClean="0">
                <a:latin typeface="Century Schoolbook Bold"/>
                <a:cs typeface="Century Schoolbook Bold"/>
              </a:rPr>
              <a:t>optionally: you may want to view the Output file (UPD.DAT) to show contour data</a:t>
            </a:r>
          </a:p>
          <a:p>
            <a:pPr>
              <a:lnSpc>
                <a:spcPts val="2400"/>
              </a:lnSpc>
            </a:pPr>
            <a:endParaRPr lang="en-CA" sz="1600" dirty="0"/>
          </a:p>
        </p:txBody>
      </p:sp>
      <p:pic>
        <p:nvPicPr>
          <p:cNvPr id="491522" name="Picture 2" descr="F:\New Folder\New Bitmap Image (8).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00" y="1348535"/>
            <a:ext cx="7810500" cy="5128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5201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620000" cy="4031873"/>
          </a:xfrm>
          <a:prstGeom prst="rect">
            <a:avLst/>
          </a:prstGeom>
        </p:spPr>
        <p:txBody>
          <a:bodyPr wrap="square">
            <a:spAutoFit/>
          </a:bodyPr>
          <a:lstStyle/>
          <a:p>
            <a:pPr algn="just"/>
            <a:endParaRPr lang="en-US" sz="1600" dirty="0"/>
          </a:p>
          <a:p>
            <a:pPr algn="just"/>
            <a:r>
              <a:rPr lang="en-US" sz="1600" dirty="0"/>
              <a:t>Import from SRS: This item imports information of Earth stations which belong to one or more administrations, into the SMS4DC database. The information source must be an “</a:t>
            </a:r>
            <a:r>
              <a:rPr lang="en-US" sz="1600" dirty="0" err="1"/>
              <a:t>mdb</a:t>
            </a:r>
            <a:r>
              <a:rPr lang="en-US" sz="1600" dirty="0"/>
              <a:t>” file having a data format identical with the BR SRS database format (including space BR IFIC and electronic notices). </a:t>
            </a:r>
            <a:r>
              <a:rPr lang="en-US" sz="1600" dirty="0" smtClean="0"/>
              <a:t> </a:t>
            </a:r>
          </a:p>
          <a:p>
            <a:pPr algn="just"/>
            <a:endParaRPr lang="en-US" sz="1600" dirty="0"/>
          </a:p>
          <a:p>
            <a:pPr algn="just"/>
            <a:r>
              <a:rPr lang="en-US" sz="1600" dirty="0" smtClean="0"/>
              <a:t>As </a:t>
            </a:r>
            <a:r>
              <a:rPr lang="en-US" sz="1600" dirty="0" smtClean="0"/>
              <a:t>will be </a:t>
            </a:r>
            <a:r>
              <a:rPr lang="en-US" sz="1600" dirty="0" smtClean="0"/>
              <a:t>displayed </a:t>
            </a:r>
            <a:r>
              <a:rPr lang="en-US" sz="1600" dirty="0"/>
              <a:t>in </a:t>
            </a:r>
            <a:r>
              <a:rPr lang="en-US" sz="1600" dirty="0" smtClean="0"/>
              <a:t>the next slide, </a:t>
            </a:r>
            <a:r>
              <a:rPr lang="en-US" sz="1600" dirty="0"/>
              <a:t>choosing this item opens the “SRS import” dialogue box and provides a mask to specify the source database (with </a:t>
            </a:r>
            <a:r>
              <a:rPr lang="en-US" sz="1600" dirty="0" err="1"/>
              <a:t>mdb</a:t>
            </a:r>
            <a:r>
              <a:rPr lang="en-US" sz="1600" dirty="0"/>
              <a:t> extension) and one or more administrations whose Earth station information is to be imported. The browse button enables the user to find the correct “</a:t>
            </a:r>
            <a:r>
              <a:rPr lang="en-US" sz="1600" dirty="0" err="1"/>
              <a:t>mdb</a:t>
            </a:r>
            <a:r>
              <a:rPr lang="en-US" sz="1600" dirty="0"/>
              <a:t>” file location</a:t>
            </a:r>
            <a:r>
              <a:rPr lang="en-US" sz="1600" dirty="0" smtClean="0"/>
              <a:t>.</a:t>
            </a:r>
          </a:p>
          <a:p>
            <a:pPr algn="just"/>
            <a:endParaRPr lang="en-US" sz="1600" dirty="0"/>
          </a:p>
          <a:p>
            <a:pPr algn="just"/>
            <a:r>
              <a:rPr lang="en-US" sz="1600" dirty="0" smtClean="0"/>
              <a:t> </a:t>
            </a:r>
            <a:r>
              <a:rPr lang="en-US" sz="1600" dirty="0"/>
              <a:t>After choosing the administration(s) of interest and pushing the “Import” button, SMS4DC displays a Yes/No dialogue screen and the number Earth station records available for import (according to the administrations selected). This screen enables the user to continue or abandon the data import. A progress bar is included at the bottom of the main import screen. </a:t>
            </a:r>
          </a:p>
        </p:txBody>
      </p:sp>
      <p:sp>
        <p:nvSpPr>
          <p:cNvPr id="3" name="Rectangle 2"/>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a:solidFill>
                  <a:schemeClr val="bg1"/>
                </a:solidFill>
                <a:latin typeface="Century Schoolbook Bold"/>
                <a:cs typeface="Century Schoolbook Bold"/>
              </a:rPr>
              <a:t>Import </a:t>
            </a:r>
            <a:r>
              <a:rPr lang="en-CA" b="1" dirty="0" smtClean="0">
                <a:solidFill>
                  <a:schemeClr val="bg1"/>
                </a:solidFill>
                <a:latin typeface="Century Schoolbook Bold"/>
                <a:cs typeface="Century Schoolbook Bold"/>
              </a:rPr>
              <a:t>(</a:t>
            </a:r>
            <a:r>
              <a:rPr lang="en-CA" b="1" dirty="0">
                <a:solidFill>
                  <a:schemeClr val="bg1"/>
                </a:solidFill>
                <a:latin typeface="Century Schoolbook Bold"/>
                <a:cs typeface="Century Schoolbook Bold"/>
              </a:rPr>
              <a:t>SRS) Database</a:t>
            </a:r>
          </a:p>
          <a:p>
            <a:pPr algn="ctr">
              <a:lnSpc>
                <a:spcPts val="2400"/>
              </a:lnSpc>
              <a:tabLst>
                <a:tab pos="381000" algn="l"/>
              </a:tabLst>
            </a:pPr>
            <a:r>
              <a:rPr lang="en-CA" b="1" dirty="0">
                <a:solidFill>
                  <a:schemeClr val="bg1"/>
                </a:solidFill>
                <a:latin typeface="Century Schoolbook Bold"/>
                <a:cs typeface="Century Schoolbook Bold"/>
              </a:rPr>
              <a:t>into SMS4DC</a:t>
            </a:r>
          </a:p>
        </p:txBody>
      </p:sp>
    </p:spTree>
    <p:extLst>
      <p:ext uri="{BB962C8B-B14F-4D97-AF65-F5344CB8AC3E}">
        <p14:creationId xmlns:p14="http://schemas.microsoft.com/office/powerpoint/2010/main" xmlns="" val="840070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876800" y="0"/>
            <a:ext cx="3064668" cy="53340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Step Seven</a:t>
            </a:r>
            <a:endParaRPr lang="en-US" b="1" dirty="0">
              <a:solidFill>
                <a:schemeClr val="bg1"/>
              </a:solidFill>
            </a:endParaRPr>
          </a:p>
        </p:txBody>
      </p:sp>
      <p:sp>
        <p:nvSpPr>
          <p:cNvPr id="3" name="TextBox 4"/>
          <p:cNvSpPr txBox="1"/>
          <p:nvPr/>
        </p:nvSpPr>
        <p:spPr>
          <a:xfrm>
            <a:off x="609600" y="1066800"/>
            <a:ext cx="8025960" cy="592726"/>
          </a:xfrm>
          <a:prstGeom prst="rect">
            <a:avLst/>
          </a:prstGeom>
          <a:noFill/>
        </p:spPr>
        <p:txBody>
          <a:bodyPr vert="horz" wrap="square" lIns="0" tIns="0" rIns="0" bIns="0" rtlCol="0">
            <a:spAutoFit/>
          </a:bodyPr>
          <a:lstStyle/>
          <a:p>
            <a:pPr>
              <a:lnSpc>
                <a:spcPts val="2400"/>
              </a:lnSpc>
              <a:tabLst>
                <a:tab pos="3340100" algn="l"/>
              </a:tabLst>
            </a:pPr>
            <a:r>
              <a:rPr lang="en-CA" sz="1400" b="1" dirty="0" smtClean="0">
                <a:latin typeface="Century Schoolbook Bold"/>
                <a:cs typeface="Century Schoolbook Bold"/>
              </a:rPr>
              <a:t> Optionally: you may want to draw these contours on DEM Map</a:t>
            </a:r>
          </a:p>
          <a:p>
            <a:pPr>
              <a:lnSpc>
                <a:spcPts val="2400"/>
              </a:lnSpc>
            </a:pPr>
            <a:endParaRPr lang="en-CA" sz="1600" dirty="0"/>
          </a:p>
        </p:txBody>
      </p:sp>
      <p:pic>
        <p:nvPicPr>
          <p:cNvPr id="4925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37341"/>
            <a:ext cx="7543800" cy="7495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6235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495800" y="2598660"/>
            <a:ext cx="3810000" cy="923330"/>
          </a:xfrm>
          <a:prstGeom prst="rect">
            <a:avLst/>
          </a:prstGeom>
          <a:noFill/>
        </p:spPr>
        <p:txBody>
          <a:bodyPr vert="horz" wrap="square" lIns="0" tIns="0" rIns="0" bIns="0" rtlCol="0">
            <a:spAutoFit/>
          </a:bodyPr>
          <a:lstStyle/>
          <a:p>
            <a:pPr algn="ctr">
              <a:lnSpc>
                <a:spcPts val="2400"/>
              </a:lnSpc>
              <a:tabLst>
                <a:tab pos="381000" algn="l"/>
              </a:tabLst>
            </a:pPr>
            <a:r>
              <a:rPr lang="en-CA" sz="1873" b="1" dirty="0" smtClean="0">
                <a:solidFill>
                  <a:schemeClr val="tx2"/>
                </a:solidFill>
                <a:latin typeface="Century Schoolbook Bold"/>
                <a:cs typeface="Century Schoolbook Bold"/>
              </a:rPr>
              <a:t>Inference Calculation using </a:t>
            </a:r>
          </a:p>
          <a:p>
            <a:pPr algn="ctr">
              <a:lnSpc>
                <a:spcPts val="2400"/>
              </a:lnSpc>
              <a:tabLst>
                <a:tab pos="381000" algn="l"/>
              </a:tabLst>
            </a:pPr>
            <a:r>
              <a:rPr lang="en-CA" sz="1873" b="1" dirty="0" smtClean="0">
                <a:solidFill>
                  <a:schemeClr val="tx2"/>
                </a:solidFill>
                <a:latin typeface="Century Schoolbook Bold"/>
                <a:cs typeface="Century Schoolbook Bold"/>
              </a:rPr>
              <a:t>SMS4DC</a:t>
            </a:r>
            <a:endParaRPr lang="en-CA" sz="1873" b="1" dirty="0">
              <a:solidFill>
                <a:schemeClr val="tx2"/>
              </a:solidFill>
              <a:latin typeface="Century Schoolbook Bold"/>
              <a:cs typeface="Century Schoolbook Bold"/>
            </a:endParaRPr>
          </a:p>
          <a:p>
            <a:pPr algn="ctr">
              <a:lnSpc>
                <a:spcPts val="2400"/>
              </a:lnSpc>
            </a:pPr>
            <a:endParaRPr lang="en-CA" sz="2004" dirty="0">
              <a:solidFill>
                <a:schemeClr val="tx2"/>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3420656785"/>
              </p:ext>
            </p:extLst>
          </p:nvPr>
        </p:nvGraphicFramePr>
        <p:xfrm>
          <a:off x="5246687" y="3962400"/>
          <a:ext cx="2297113" cy="1171575"/>
        </p:xfrm>
        <a:graphic>
          <a:graphicData uri="http://schemas.openxmlformats.org/presentationml/2006/ole">
            <p:oleObj spid="_x0000_s493590" name="Package" r:id="rId3" imgW="952901" imgH="481263" progId="Package">
              <p:embed/>
            </p:oleObj>
          </a:graphicData>
        </a:graphic>
      </p:graphicFrame>
      <p:sp>
        <p:nvSpPr>
          <p:cNvPr id="5" name="TextBox 3"/>
          <p:cNvSpPr txBox="1"/>
          <p:nvPr/>
        </p:nvSpPr>
        <p:spPr>
          <a:xfrm>
            <a:off x="4648200" y="908447"/>
            <a:ext cx="3810000" cy="615553"/>
          </a:xfrm>
          <a:prstGeom prst="rect">
            <a:avLst/>
          </a:prstGeom>
          <a:noFill/>
        </p:spPr>
        <p:txBody>
          <a:bodyPr vert="horz" wrap="square" lIns="0" tIns="0" rIns="0" bIns="0" rtlCol="0">
            <a:spAutoFit/>
          </a:bodyPr>
          <a:lstStyle/>
          <a:p>
            <a:pPr algn="ctr">
              <a:lnSpc>
                <a:spcPts val="2400"/>
              </a:lnSpc>
              <a:tabLst>
                <a:tab pos="381000" algn="l"/>
              </a:tabLst>
            </a:pPr>
            <a:r>
              <a:rPr lang="en-CA" sz="1873" b="1" dirty="0" smtClean="0">
                <a:solidFill>
                  <a:schemeClr val="bg1"/>
                </a:solidFill>
                <a:latin typeface="Century Schoolbook Bold"/>
                <a:cs typeface="Century Schoolbook Bold"/>
              </a:rPr>
              <a:t>Earth Stations</a:t>
            </a:r>
            <a:endParaRPr lang="en-CA" sz="1873" b="1" dirty="0">
              <a:solidFill>
                <a:schemeClr val="bg1"/>
              </a:solidFill>
              <a:latin typeface="Century Schoolbook Bold"/>
              <a:cs typeface="Century Schoolbook Bold"/>
            </a:endParaRPr>
          </a:p>
          <a:p>
            <a:pPr algn="ctr">
              <a:lnSpc>
                <a:spcPts val="2400"/>
              </a:lnSpc>
            </a:pPr>
            <a:endParaRPr lang="en-CA" sz="2004" dirty="0">
              <a:solidFill>
                <a:schemeClr val="bg1"/>
              </a:solidFill>
            </a:endParaRPr>
          </a:p>
        </p:txBody>
      </p:sp>
      <p:pic>
        <p:nvPicPr>
          <p:cNvPr id="4935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239" y="28414"/>
            <a:ext cx="3946562" cy="6219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45686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90600" y="1531615"/>
            <a:ext cx="7098225" cy="525785"/>
          </a:xfrm>
          <a:prstGeom prst="rect">
            <a:avLst/>
          </a:prstGeom>
          <a:noFill/>
        </p:spPr>
        <p:txBody>
          <a:bodyPr vert="horz" wrap="none" lIns="0" tIns="0" rIns="0" bIns="0" rtlCol="0">
            <a:spAutoFit/>
          </a:bodyPr>
          <a:lstStyle/>
          <a:p>
            <a:pPr algn="ctr">
              <a:lnSpc>
                <a:spcPts val="4140"/>
              </a:lnSpc>
            </a:pPr>
            <a:r>
              <a:rPr lang="en-CA" sz="3600" dirty="0" smtClean="0">
                <a:solidFill>
                  <a:srgbClr val="0E6EC5"/>
                </a:solidFill>
                <a:latin typeface="Century"/>
                <a:cs typeface="Century"/>
              </a:rPr>
              <a:t>Types of Interference Calculation</a:t>
            </a:r>
          </a:p>
        </p:txBody>
      </p:sp>
      <p:sp>
        <p:nvSpPr>
          <p:cNvPr id="3" name="TextBox 4"/>
          <p:cNvSpPr txBox="1"/>
          <p:nvPr/>
        </p:nvSpPr>
        <p:spPr>
          <a:xfrm>
            <a:off x="838200" y="2743200"/>
            <a:ext cx="8305800" cy="609600"/>
          </a:xfrm>
          <a:prstGeom prst="rect">
            <a:avLst/>
          </a:prstGeom>
          <a:noFill/>
        </p:spPr>
        <p:txBody>
          <a:bodyPr vert="horz" wrap="none" lIns="0" tIns="0" rIns="0" bIns="0" rtlCol="0">
            <a:spAutoFit/>
          </a:bodyPr>
          <a:lstStyle/>
          <a:p>
            <a:pPr>
              <a:lnSpc>
                <a:spcPts val="1900"/>
              </a:lnSpc>
              <a:tabLst>
                <a:tab pos="279400" algn="l"/>
              </a:tabLst>
            </a:pPr>
            <a:r>
              <a:rPr lang="en-CA" sz="1523" dirty="0" smtClean="0">
                <a:solidFill>
                  <a:srgbClr val="0E6EC5"/>
                </a:solidFill>
                <a:latin typeface="Wingdings"/>
                <a:cs typeface="Wingdings"/>
              </a:rPr>
              <a:t></a:t>
            </a:r>
            <a:r>
              <a:rPr lang="en-CA" sz="2004" dirty="0" smtClean="0">
                <a:solidFill>
                  <a:srgbClr val="04607A"/>
                </a:solidFill>
                <a:latin typeface="Century"/>
                <a:cs typeface="Century"/>
              </a:rPr>
              <a:t> Interference  from  selected  transmitting  earth  station  to</a:t>
            </a:r>
            <a:r>
              <a:rPr lang="en-CA" sz="2004" dirty="0" smtClean="0">
                <a:solidFill>
                  <a:srgbClr val="000000"/>
                </a:solidFill>
                <a:latin typeface="Times New Roman"/>
              </a:rPr>
              <a:t/>
            </a:r>
            <a:br>
              <a:rPr lang="en-CA" sz="2004" dirty="0" smtClean="0">
                <a:solidFill>
                  <a:srgbClr val="000000"/>
                </a:solidFill>
                <a:latin typeface="Times New Roman"/>
              </a:rPr>
            </a:br>
            <a:r>
              <a:rPr lang="en-CA" sz="2004" dirty="0" smtClean="0">
                <a:solidFill>
                  <a:srgbClr val="04607A"/>
                </a:solidFill>
                <a:latin typeface="Century"/>
                <a:cs typeface="Century"/>
              </a:rPr>
              <a:t>	receiving Fixed terrestrial Stations above 1 GHz.</a:t>
            </a:r>
          </a:p>
          <a:p>
            <a:pPr>
              <a:lnSpc>
                <a:spcPts val="1900"/>
              </a:lnSpc>
            </a:pPr>
            <a:endParaRPr lang="en-CA" sz="2004" dirty="0">
              <a:solidFill>
                <a:srgbClr val="000000"/>
              </a:solidFill>
            </a:endParaRPr>
          </a:p>
        </p:txBody>
      </p:sp>
      <p:sp>
        <p:nvSpPr>
          <p:cNvPr id="4" name="TextBox 5"/>
          <p:cNvSpPr txBox="1"/>
          <p:nvPr/>
        </p:nvSpPr>
        <p:spPr>
          <a:xfrm>
            <a:off x="838200" y="3733800"/>
            <a:ext cx="8305800" cy="609600"/>
          </a:xfrm>
          <a:prstGeom prst="rect">
            <a:avLst/>
          </a:prstGeom>
          <a:noFill/>
        </p:spPr>
        <p:txBody>
          <a:bodyPr vert="horz" wrap="none" lIns="0" tIns="0" rIns="0" bIns="0" rtlCol="0">
            <a:spAutoFit/>
          </a:bodyPr>
          <a:lstStyle/>
          <a:p>
            <a:pPr>
              <a:lnSpc>
                <a:spcPts val="1900"/>
              </a:lnSpc>
              <a:tabLst>
                <a:tab pos="279400" algn="l"/>
              </a:tabLst>
            </a:pPr>
            <a:r>
              <a:rPr lang="en-CA" sz="1523" dirty="0" smtClean="0">
                <a:solidFill>
                  <a:srgbClr val="0E6EC5"/>
                </a:solidFill>
                <a:latin typeface="Wingdings"/>
                <a:cs typeface="Wingdings"/>
              </a:rPr>
              <a:t></a:t>
            </a:r>
            <a:r>
              <a:rPr lang="en-CA" sz="2004" dirty="0" smtClean="0">
                <a:solidFill>
                  <a:srgbClr val="04607A"/>
                </a:solidFill>
                <a:latin typeface="Century"/>
                <a:cs typeface="Century"/>
              </a:rPr>
              <a:t> Interference  to  selected  receiving  earth  station  from</a:t>
            </a:r>
            <a:r>
              <a:rPr lang="en-CA" sz="2004" dirty="0" smtClean="0">
                <a:solidFill>
                  <a:srgbClr val="000000"/>
                </a:solidFill>
                <a:latin typeface="Times New Roman"/>
              </a:rPr>
              <a:t/>
            </a:r>
            <a:br>
              <a:rPr lang="en-CA" sz="2004" dirty="0" smtClean="0">
                <a:solidFill>
                  <a:srgbClr val="000000"/>
                </a:solidFill>
                <a:latin typeface="Times New Roman"/>
              </a:rPr>
            </a:br>
            <a:r>
              <a:rPr lang="en-CA" sz="2004" dirty="0" smtClean="0">
                <a:solidFill>
                  <a:srgbClr val="04607A"/>
                </a:solidFill>
                <a:latin typeface="Century"/>
                <a:cs typeface="Century"/>
              </a:rPr>
              <a:t>	transmitting Fixed terrestrial Stations above 1 GHz.</a:t>
            </a:r>
          </a:p>
          <a:p>
            <a:pPr>
              <a:lnSpc>
                <a:spcPts val="1900"/>
              </a:lnSpc>
            </a:pPr>
            <a:endParaRPr lang="en-CA" sz="2004" dirty="0">
              <a:solidFill>
                <a:srgbClr val="000000"/>
              </a:solidFill>
            </a:endParaRPr>
          </a:p>
        </p:txBody>
      </p:sp>
      <p:sp>
        <p:nvSpPr>
          <p:cNvPr id="5" name="TextBox 6"/>
          <p:cNvSpPr txBox="1"/>
          <p:nvPr/>
        </p:nvSpPr>
        <p:spPr>
          <a:xfrm>
            <a:off x="914400" y="4787900"/>
            <a:ext cx="8305800" cy="622300"/>
          </a:xfrm>
          <a:prstGeom prst="rect">
            <a:avLst/>
          </a:prstGeom>
          <a:noFill/>
        </p:spPr>
        <p:txBody>
          <a:bodyPr vert="horz" wrap="none" lIns="0" tIns="0" rIns="0" bIns="0" rtlCol="0">
            <a:spAutoFit/>
          </a:bodyPr>
          <a:lstStyle/>
          <a:p>
            <a:pPr>
              <a:lnSpc>
                <a:spcPts val="2000"/>
              </a:lnSpc>
              <a:tabLst>
                <a:tab pos="279400" algn="l"/>
              </a:tabLst>
            </a:pPr>
            <a:r>
              <a:rPr lang="en-CA" sz="1523" dirty="0" smtClean="0">
                <a:solidFill>
                  <a:srgbClr val="0E6EC5"/>
                </a:solidFill>
                <a:latin typeface="Wingdings"/>
                <a:cs typeface="Wingdings"/>
              </a:rPr>
              <a:t></a:t>
            </a:r>
            <a:r>
              <a:rPr lang="en-CA" sz="2004" dirty="0" smtClean="0">
                <a:solidFill>
                  <a:srgbClr val="04607A"/>
                </a:solidFill>
                <a:latin typeface="Century"/>
                <a:cs typeface="Century"/>
              </a:rPr>
              <a:t> Interference from selected transmitting  earth stations to</a:t>
            </a:r>
            <a:r>
              <a:rPr lang="en-CA" sz="2004" dirty="0" smtClean="0">
                <a:solidFill>
                  <a:srgbClr val="000000"/>
                </a:solidFill>
                <a:latin typeface="Times New Roman"/>
              </a:rPr>
              <a:t/>
            </a:r>
            <a:br>
              <a:rPr lang="en-CA" sz="2004" dirty="0" smtClean="0">
                <a:solidFill>
                  <a:srgbClr val="000000"/>
                </a:solidFill>
                <a:latin typeface="Times New Roman"/>
              </a:rPr>
            </a:br>
            <a:r>
              <a:rPr lang="en-CA" sz="2004" dirty="0" smtClean="0">
                <a:solidFill>
                  <a:srgbClr val="04607A"/>
                </a:solidFill>
                <a:latin typeface="Century"/>
                <a:cs typeface="Century"/>
              </a:rPr>
              <a:t>	receiving earth stations</a:t>
            </a:r>
          </a:p>
          <a:p>
            <a:pPr>
              <a:lnSpc>
                <a:spcPts val="2000"/>
              </a:lnSpc>
            </a:pPr>
            <a:endParaRPr lang="en-CA" sz="2004" dirty="0">
              <a:solidFill>
                <a:srgbClr val="000000"/>
              </a:solidFill>
            </a:endParaRPr>
          </a:p>
        </p:txBody>
      </p:sp>
    </p:spTree>
    <p:extLst>
      <p:ext uri="{BB962C8B-B14F-4D97-AF65-F5344CB8AC3E}">
        <p14:creationId xmlns:p14="http://schemas.microsoft.com/office/powerpoint/2010/main" xmlns="" val="951175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2" cstate="print"/>
          <a:srcRect/>
          <a:stretch>
            <a:fillRect/>
          </a:stretch>
        </p:blipFill>
        <p:spPr bwMode="auto">
          <a:xfrm>
            <a:off x="2286000" y="1935163"/>
            <a:ext cx="4572000" cy="34290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876800" y="0"/>
            <a:ext cx="3064668" cy="53340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bg1"/>
                </a:solidFill>
              </a:rPr>
              <a:t>References</a:t>
            </a:r>
            <a:endParaRPr lang="en-US" b="1" dirty="0">
              <a:solidFill>
                <a:schemeClr val="bg1"/>
              </a:solidFill>
            </a:endParaRPr>
          </a:p>
        </p:txBody>
      </p:sp>
      <p:sp>
        <p:nvSpPr>
          <p:cNvPr id="5" name="Rectangle 4"/>
          <p:cNvSpPr/>
          <p:nvPr/>
        </p:nvSpPr>
        <p:spPr>
          <a:xfrm>
            <a:off x="685800" y="1524000"/>
            <a:ext cx="7848600" cy="2677656"/>
          </a:xfrm>
          <a:prstGeom prst="rect">
            <a:avLst/>
          </a:prstGeom>
        </p:spPr>
        <p:txBody>
          <a:bodyPr wrap="square">
            <a:spAutoFit/>
          </a:bodyPr>
          <a:lstStyle/>
          <a:p>
            <a:r>
              <a:rPr lang="en-US" sz="2400" b="1" u="sng" dirty="0" smtClean="0"/>
              <a:t>Main References </a:t>
            </a:r>
          </a:p>
          <a:p>
            <a:endParaRPr lang="en-US" sz="1400" b="1" dirty="0" smtClean="0"/>
          </a:p>
          <a:p>
            <a:endParaRPr lang="en-US" sz="1400" b="1" dirty="0"/>
          </a:p>
          <a:p>
            <a:r>
              <a:rPr lang="en-US" sz="1400" b="1" dirty="0" smtClean="0"/>
              <a:t>2. ITU </a:t>
            </a:r>
            <a:r>
              <a:rPr lang="en-US" sz="1400" b="1" dirty="0"/>
              <a:t>Training on </a:t>
            </a:r>
            <a:r>
              <a:rPr lang="en-US" sz="1400" b="1" dirty="0" smtClean="0"/>
              <a:t>Space Services (Bangkok</a:t>
            </a:r>
            <a:r>
              <a:rPr lang="en-US" sz="1400" b="1" dirty="0"/>
              <a:t>, 24-27 April 2012</a:t>
            </a:r>
            <a:r>
              <a:rPr lang="en-US" sz="1400" b="1" dirty="0" smtClean="0"/>
              <a:t>).</a:t>
            </a:r>
          </a:p>
          <a:p>
            <a:endParaRPr lang="en-US" sz="1400" b="1" dirty="0"/>
          </a:p>
          <a:p>
            <a:r>
              <a:rPr lang="en-US" sz="1400" b="1" dirty="0" smtClean="0"/>
              <a:t>3. ITU SMS4DC Training ( Jordan </a:t>
            </a:r>
            <a:r>
              <a:rPr lang="en-US" sz="1400" b="1" dirty="0" smtClean="0"/>
              <a:t>2008).</a:t>
            </a:r>
            <a:endParaRPr lang="en-US" sz="1400" b="1" dirty="0" smtClean="0"/>
          </a:p>
          <a:p>
            <a:endParaRPr lang="en-US" sz="1400" b="1" dirty="0"/>
          </a:p>
          <a:p>
            <a:r>
              <a:rPr lang="en-US" sz="1400" b="1" dirty="0" smtClean="0"/>
              <a:t>4. SMS4DC </a:t>
            </a:r>
            <a:r>
              <a:rPr lang="en-US" sz="1400" b="1" dirty="0" smtClean="0"/>
              <a:t>V4 </a:t>
            </a:r>
            <a:r>
              <a:rPr lang="en-US" sz="1400" b="1" dirty="0" smtClean="0"/>
              <a:t>manual.</a:t>
            </a:r>
          </a:p>
          <a:p>
            <a:endParaRPr lang="en-US" sz="1400" b="1" dirty="0" smtClean="0"/>
          </a:p>
          <a:p>
            <a:r>
              <a:rPr lang="en-US" sz="1400" b="1" dirty="0" smtClean="0"/>
              <a:t>5-  ITU-R, Radio Regulation BOOK   </a:t>
            </a:r>
            <a:endParaRPr lang="en-US" sz="1400" b="1" dirty="0"/>
          </a:p>
          <a:p>
            <a:r>
              <a:rPr lang="en-CA" b="1" dirty="0"/>
              <a:t>      </a:t>
            </a:r>
            <a:endParaRPr lang="en-CA" sz="1600" b="1" dirty="0"/>
          </a:p>
        </p:txBody>
      </p:sp>
    </p:spTree>
    <p:extLst>
      <p:ext uri="{BB962C8B-B14F-4D97-AF65-F5344CB8AC3E}">
        <p14:creationId xmlns:p14="http://schemas.microsoft.com/office/powerpoint/2010/main" xmlns="" val="306507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a:solidFill>
                  <a:schemeClr val="bg1"/>
                </a:solidFill>
                <a:latin typeface="Century Schoolbook Bold"/>
                <a:cs typeface="Century Schoolbook Bold"/>
              </a:rPr>
              <a:t>Import </a:t>
            </a:r>
            <a:r>
              <a:rPr lang="en-CA" b="1" dirty="0" smtClean="0">
                <a:solidFill>
                  <a:schemeClr val="bg1"/>
                </a:solidFill>
                <a:latin typeface="Century Schoolbook Bold"/>
                <a:cs typeface="Century Schoolbook Bold"/>
              </a:rPr>
              <a:t>(</a:t>
            </a:r>
            <a:r>
              <a:rPr lang="en-CA" b="1" dirty="0">
                <a:solidFill>
                  <a:schemeClr val="bg1"/>
                </a:solidFill>
                <a:latin typeface="Century Schoolbook Bold"/>
                <a:cs typeface="Century Schoolbook Bold"/>
              </a:rPr>
              <a:t>SRS) Database</a:t>
            </a:r>
          </a:p>
          <a:p>
            <a:pPr algn="ctr">
              <a:lnSpc>
                <a:spcPts val="2400"/>
              </a:lnSpc>
              <a:tabLst>
                <a:tab pos="381000" algn="l"/>
              </a:tabLst>
            </a:pPr>
            <a:r>
              <a:rPr lang="en-CA" b="1" dirty="0">
                <a:solidFill>
                  <a:schemeClr val="bg1"/>
                </a:solidFill>
                <a:latin typeface="Century Schoolbook Bold"/>
                <a:cs typeface="Century Schoolbook Bold"/>
              </a:rPr>
              <a:t>into SMS4DC</a:t>
            </a:r>
          </a:p>
        </p:txBody>
      </p:sp>
      <p:sp>
        <p:nvSpPr>
          <p:cNvPr id="3" name="TextBox 4"/>
          <p:cNvSpPr txBox="1"/>
          <p:nvPr/>
        </p:nvSpPr>
        <p:spPr>
          <a:xfrm>
            <a:off x="838200" y="914400"/>
            <a:ext cx="7378700" cy="381000"/>
          </a:xfrm>
          <a:prstGeom prst="rect">
            <a:avLst/>
          </a:prstGeom>
          <a:noFill/>
        </p:spPr>
        <p:txBody>
          <a:bodyPr vert="horz" wrap="none" lIns="0" tIns="0" rIns="0" bIns="0" rtlCol="0">
            <a:spAutoFit/>
          </a:bodyPr>
          <a:lstStyle/>
          <a:p>
            <a:pPr>
              <a:lnSpc>
                <a:spcPts val="2300"/>
              </a:lnSpc>
            </a:pPr>
            <a:r>
              <a:rPr lang="en-CA" sz="1873" b="1" dirty="0" smtClean="0">
                <a:solidFill>
                  <a:srgbClr val="0E6EC5"/>
                </a:solidFill>
                <a:latin typeface="Century Schoolbook Bold"/>
                <a:cs typeface="Century Schoolbook Bold"/>
              </a:rPr>
              <a:t>Step2: </a:t>
            </a:r>
            <a:r>
              <a:rPr lang="en-CA" sz="1863" dirty="0" smtClean="0">
                <a:solidFill>
                  <a:srgbClr val="0E6EC5"/>
                </a:solidFill>
                <a:latin typeface="Century"/>
                <a:cs typeface="Century"/>
              </a:rPr>
              <a:t>select the MDB source and the administration</a:t>
            </a:r>
          </a:p>
          <a:p>
            <a:pPr>
              <a:lnSpc>
                <a:spcPts val="2300"/>
              </a:lnSpc>
            </a:pPr>
            <a:endParaRPr lang="en-CA" sz="2004" dirty="0">
              <a:solidFill>
                <a:srgbClr val="000000"/>
              </a:solidFill>
            </a:endParaRPr>
          </a:p>
        </p:txBody>
      </p:sp>
      <p:pic>
        <p:nvPicPr>
          <p:cNvPr id="4597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3424" y="1600200"/>
            <a:ext cx="7648576"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857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a:solidFill>
                  <a:schemeClr val="bg1"/>
                </a:solidFill>
                <a:latin typeface="Century Schoolbook Bold"/>
                <a:cs typeface="Century Schoolbook Bold"/>
              </a:rPr>
              <a:t>Import </a:t>
            </a:r>
            <a:r>
              <a:rPr lang="en-CA" b="1" dirty="0" smtClean="0">
                <a:solidFill>
                  <a:schemeClr val="bg1"/>
                </a:solidFill>
                <a:latin typeface="Century Schoolbook Bold"/>
                <a:cs typeface="Century Schoolbook Bold"/>
              </a:rPr>
              <a:t>(</a:t>
            </a:r>
            <a:r>
              <a:rPr lang="en-CA" b="1" dirty="0">
                <a:solidFill>
                  <a:schemeClr val="bg1"/>
                </a:solidFill>
                <a:latin typeface="Century Schoolbook Bold"/>
                <a:cs typeface="Century Schoolbook Bold"/>
              </a:rPr>
              <a:t>SRS) Database</a:t>
            </a:r>
          </a:p>
          <a:p>
            <a:pPr algn="ctr">
              <a:lnSpc>
                <a:spcPts val="2400"/>
              </a:lnSpc>
              <a:tabLst>
                <a:tab pos="381000" algn="l"/>
              </a:tabLst>
            </a:pPr>
            <a:r>
              <a:rPr lang="en-CA" b="1" dirty="0">
                <a:solidFill>
                  <a:schemeClr val="bg1"/>
                </a:solidFill>
                <a:latin typeface="Century Schoolbook Bold"/>
                <a:cs typeface="Century Schoolbook Bold"/>
              </a:rPr>
              <a:t>into SMS4DC</a:t>
            </a:r>
          </a:p>
        </p:txBody>
      </p:sp>
      <p:sp>
        <p:nvSpPr>
          <p:cNvPr id="3" name="TextBox 4"/>
          <p:cNvSpPr txBox="1"/>
          <p:nvPr/>
        </p:nvSpPr>
        <p:spPr>
          <a:xfrm>
            <a:off x="609600" y="838200"/>
            <a:ext cx="8153400" cy="615553"/>
          </a:xfrm>
          <a:prstGeom prst="rect">
            <a:avLst/>
          </a:prstGeom>
          <a:noFill/>
        </p:spPr>
        <p:txBody>
          <a:bodyPr vert="horz" wrap="square" lIns="0" tIns="0" rIns="0" bIns="0" rtlCol="0">
            <a:spAutoFit/>
          </a:bodyPr>
          <a:lstStyle/>
          <a:p>
            <a:pPr>
              <a:lnSpc>
                <a:spcPts val="2400"/>
              </a:lnSpc>
              <a:tabLst>
                <a:tab pos="3352800" algn="l"/>
              </a:tabLst>
            </a:pPr>
            <a:r>
              <a:rPr lang="en-CA" b="1" dirty="0" smtClean="0">
                <a:solidFill>
                  <a:srgbClr val="0E6EC5"/>
                </a:solidFill>
                <a:latin typeface="Century Schoolbook Bold"/>
                <a:cs typeface="Century Schoolbook Bold"/>
              </a:rPr>
              <a:t>Step3: </a:t>
            </a:r>
            <a:r>
              <a:rPr lang="en-CA" dirty="0" smtClean="0">
                <a:solidFill>
                  <a:srgbClr val="0E6EC5"/>
                </a:solidFill>
                <a:latin typeface="Century"/>
                <a:cs typeface="Century"/>
              </a:rPr>
              <a:t>choose (</a:t>
            </a:r>
            <a:r>
              <a:rPr lang="en-CA" b="1" dirty="0" smtClean="0">
                <a:solidFill>
                  <a:srgbClr val="0E6EC5"/>
                </a:solidFill>
                <a:latin typeface="Century Schoolbook Bold"/>
                <a:cs typeface="Century Schoolbook Bold"/>
              </a:rPr>
              <a:t>Display selected Stations</a:t>
            </a:r>
            <a:r>
              <a:rPr lang="en-CA" dirty="0" smtClean="0">
                <a:solidFill>
                  <a:srgbClr val="0E6EC5"/>
                </a:solidFill>
                <a:latin typeface="Century"/>
                <a:cs typeface="Century"/>
              </a:rPr>
              <a:t>) option from </a:t>
            </a:r>
            <a:r>
              <a:rPr lang="en-CA" b="1" dirty="0" smtClean="0">
                <a:solidFill>
                  <a:srgbClr val="0E6EC5"/>
                </a:solidFill>
                <a:latin typeface="Century Schoolbook Bold"/>
                <a:cs typeface="Century Schoolbook Bold"/>
              </a:rPr>
              <a:t>Database</a:t>
            </a:r>
            <a:r>
              <a:rPr lang="en-CA" dirty="0" smtClean="0">
                <a:solidFill>
                  <a:srgbClr val="0E6EC5"/>
                </a:solidFill>
                <a:latin typeface="Century"/>
                <a:cs typeface="Century"/>
              </a:rPr>
              <a:t>	menu</a:t>
            </a:r>
          </a:p>
          <a:p>
            <a:pPr>
              <a:lnSpc>
                <a:spcPts val="2400"/>
              </a:lnSpc>
            </a:pPr>
            <a:endParaRPr lang="en-CA" sz="2000" dirty="0">
              <a:solidFill>
                <a:srgbClr val="000000"/>
              </a:solidFill>
            </a:endParaRPr>
          </a:p>
        </p:txBody>
      </p:sp>
      <p:pic>
        <p:nvPicPr>
          <p:cNvPr id="4608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8792" y="1509528"/>
            <a:ext cx="7759408" cy="4586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7061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0"/>
            <a:ext cx="3352800" cy="707886"/>
          </a:xfrm>
          <a:prstGeom prst="rect">
            <a:avLst/>
          </a:prstGeom>
        </p:spPr>
        <p:txBody>
          <a:bodyPr wrap="square">
            <a:spAutoFit/>
          </a:bodyPr>
          <a:lstStyle/>
          <a:p>
            <a:pPr algn="ctr">
              <a:lnSpc>
                <a:spcPts val="2400"/>
              </a:lnSpc>
              <a:tabLst>
                <a:tab pos="381000" algn="l"/>
              </a:tabLst>
            </a:pPr>
            <a:r>
              <a:rPr lang="en-CA" b="1" dirty="0">
                <a:solidFill>
                  <a:schemeClr val="bg1"/>
                </a:solidFill>
                <a:latin typeface="Century Schoolbook Bold"/>
                <a:cs typeface="Century Schoolbook Bold"/>
              </a:rPr>
              <a:t>Import </a:t>
            </a:r>
            <a:r>
              <a:rPr lang="en-CA" b="1" dirty="0" smtClean="0">
                <a:solidFill>
                  <a:schemeClr val="bg1"/>
                </a:solidFill>
                <a:latin typeface="Century Schoolbook Bold"/>
                <a:cs typeface="Century Schoolbook Bold"/>
              </a:rPr>
              <a:t>(</a:t>
            </a:r>
            <a:r>
              <a:rPr lang="en-CA" b="1" dirty="0">
                <a:solidFill>
                  <a:schemeClr val="bg1"/>
                </a:solidFill>
                <a:latin typeface="Century Schoolbook Bold"/>
                <a:cs typeface="Century Schoolbook Bold"/>
              </a:rPr>
              <a:t>SRS) Database</a:t>
            </a:r>
          </a:p>
          <a:p>
            <a:pPr algn="ctr">
              <a:lnSpc>
                <a:spcPts val="2400"/>
              </a:lnSpc>
              <a:tabLst>
                <a:tab pos="381000" algn="l"/>
              </a:tabLst>
            </a:pPr>
            <a:r>
              <a:rPr lang="en-CA" b="1" dirty="0">
                <a:solidFill>
                  <a:schemeClr val="bg1"/>
                </a:solidFill>
                <a:latin typeface="Century Schoolbook Bold"/>
                <a:cs typeface="Century Schoolbook Bold"/>
              </a:rPr>
              <a:t>into SMS4DC</a:t>
            </a:r>
          </a:p>
        </p:txBody>
      </p:sp>
      <p:sp>
        <p:nvSpPr>
          <p:cNvPr id="3" name="TextBox 4"/>
          <p:cNvSpPr txBox="1"/>
          <p:nvPr/>
        </p:nvSpPr>
        <p:spPr>
          <a:xfrm>
            <a:off x="609600" y="903711"/>
            <a:ext cx="7772400" cy="615553"/>
          </a:xfrm>
          <a:prstGeom prst="rect">
            <a:avLst/>
          </a:prstGeom>
          <a:noFill/>
        </p:spPr>
        <p:txBody>
          <a:bodyPr vert="horz" wrap="square" lIns="0" tIns="0" rIns="0" bIns="0" rtlCol="0">
            <a:spAutoFit/>
          </a:bodyPr>
          <a:lstStyle/>
          <a:p>
            <a:pPr>
              <a:lnSpc>
                <a:spcPts val="2400"/>
              </a:lnSpc>
              <a:tabLst>
                <a:tab pos="3213100" algn="l"/>
              </a:tabLst>
            </a:pPr>
            <a:r>
              <a:rPr lang="en-CA" sz="1873" b="1" dirty="0" smtClean="0">
                <a:solidFill>
                  <a:srgbClr val="0E6EC5"/>
                </a:solidFill>
                <a:latin typeface="Century Schoolbook Bold"/>
                <a:cs typeface="Century Schoolbook Bold"/>
              </a:rPr>
              <a:t>Step4: </a:t>
            </a:r>
            <a:r>
              <a:rPr lang="en-CA" sz="1863" dirty="0" smtClean="0">
                <a:solidFill>
                  <a:srgbClr val="0E6EC5"/>
                </a:solidFill>
                <a:latin typeface="Century"/>
                <a:cs typeface="Century"/>
              </a:rPr>
              <a:t>select any number of selected earth stations to be Shown</a:t>
            </a:r>
          </a:p>
          <a:p>
            <a:pPr>
              <a:lnSpc>
                <a:spcPts val="2400"/>
              </a:lnSpc>
            </a:pPr>
            <a:endParaRPr lang="en-CA" sz="2004" dirty="0">
              <a:solidFill>
                <a:srgbClr val="000000"/>
              </a:solidFill>
            </a:endParaRPr>
          </a:p>
        </p:txBody>
      </p:sp>
      <p:pic>
        <p:nvPicPr>
          <p:cNvPr id="4618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905000"/>
            <a:ext cx="7267925"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6399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581400" y="2624435"/>
            <a:ext cx="4572000" cy="948978"/>
          </a:xfrm>
          <a:prstGeom prst="rect">
            <a:avLst/>
          </a:prstGeom>
          <a:noFill/>
        </p:spPr>
        <p:txBody>
          <a:bodyPr vert="horz" wrap="square" lIns="0" tIns="0" rIns="0" bIns="0" rtlCol="0">
            <a:spAutoFit/>
          </a:bodyPr>
          <a:lstStyle/>
          <a:p>
            <a:pPr algn="ctr">
              <a:lnSpc>
                <a:spcPts val="2530"/>
              </a:lnSpc>
            </a:pPr>
            <a:r>
              <a:rPr lang="en-CA" sz="2000" b="1" dirty="0" smtClean="0">
                <a:solidFill>
                  <a:srgbClr val="0E6EC5"/>
                </a:solidFill>
                <a:latin typeface="Century"/>
                <a:cs typeface="Century"/>
              </a:rPr>
              <a:t>How to Create </a:t>
            </a:r>
            <a:r>
              <a:rPr lang="en-CA" sz="2000" b="1" dirty="0">
                <a:solidFill>
                  <a:srgbClr val="0E6EC5"/>
                </a:solidFill>
                <a:latin typeface="Century"/>
                <a:cs typeface="Century"/>
              </a:rPr>
              <a:t>a new earth Station with </a:t>
            </a:r>
            <a:r>
              <a:rPr lang="en-CA" sz="2000" b="1" dirty="0" smtClean="0">
                <a:solidFill>
                  <a:srgbClr val="0E6EC5"/>
                </a:solidFill>
                <a:latin typeface="Century"/>
                <a:cs typeface="Century"/>
              </a:rPr>
              <a:t>SMS4DC</a:t>
            </a:r>
            <a:endParaRPr lang="en-CA" sz="2400" b="1" dirty="0">
              <a:solidFill>
                <a:srgbClr val="000000"/>
              </a:solidFill>
            </a:endParaRPr>
          </a:p>
          <a:p>
            <a:pPr algn="ctr">
              <a:lnSpc>
                <a:spcPts val="2400"/>
              </a:lnSpc>
            </a:pPr>
            <a:endParaRPr lang="en-CA" sz="2004" dirty="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xmlns="" val="2528756123"/>
              </p:ext>
            </p:extLst>
          </p:nvPr>
        </p:nvGraphicFramePr>
        <p:xfrm>
          <a:off x="4795043" y="3962400"/>
          <a:ext cx="2297113" cy="1171575"/>
        </p:xfrm>
        <a:graphic>
          <a:graphicData uri="http://schemas.openxmlformats.org/presentationml/2006/ole">
            <p:oleObj spid="_x0000_s463913" name="Package" r:id="rId3" imgW="952901" imgH="481263" progId="Package">
              <p:embed/>
            </p:oleObj>
          </a:graphicData>
        </a:graphic>
      </p:graphicFrame>
      <p:pic>
        <p:nvPicPr>
          <p:cNvPr id="463883"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270" y="1"/>
            <a:ext cx="303173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19800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WalkingDowntheHallway.p3d 0"/>
  <p:tag name="POWER3D OPTIONS" val="Medium "/>
  <p:tag name="POWER3D IMAGE0" val="pwrtrans.tga"/>
  <p:tag name="POWER3D SOUND" val="Walking Down the Hallwa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112DB03644A44CB718666F1C0FE415" ma:contentTypeVersion="2" ma:contentTypeDescription="Create a new document." ma:contentTypeScope="" ma:versionID="29df47517593a42ee59a4d0949f7a518">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4b7f8255b4c9b9b0adcfbcfd2d45574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F45136-24DE-427E-BB76-D180874AA491}"/>
</file>

<file path=customXml/itemProps2.xml><?xml version="1.0" encoding="utf-8"?>
<ds:datastoreItem xmlns:ds="http://schemas.openxmlformats.org/officeDocument/2006/customXml" ds:itemID="{617D852D-5ACA-4CDF-BBEC-EFCFC8930CBB}"/>
</file>

<file path=customXml/itemProps3.xml><?xml version="1.0" encoding="utf-8"?>
<ds:datastoreItem xmlns:ds="http://schemas.openxmlformats.org/officeDocument/2006/customXml" ds:itemID="{76A56C39-BB98-4338-9B9C-A0CE81F278E8}"/>
</file>

<file path=docProps/app.xml><?xml version="1.0" encoding="utf-8"?>
<Properties xmlns="http://schemas.openxmlformats.org/officeDocument/2006/extended-properties" xmlns:vt="http://schemas.openxmlformats.org/officeDocument/2006/docPropsVTypes">
  <Template/>
  <TotalTime>10657</TotalTime>
  <Words>1526</Words>
  <Application>Microsoft Office PowerPoint</Application>
  <PresentationFormat>On-screen Show (4:3)</PresentationFormat>
  <Paragraphs>149</Paragraphs>
  <Slides>54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Austin</vt:lpstr>
      <vt:lpstr>Office Theme</vt:lpstr>
      <vt:lpstr>Package</vt:lpstr>
      <vt:lpstr>ITU Regional Workshop on SMS4DC for  English Speaking countries in Africa,  Abuja, Nigeria , 20-31-May 2013</vt:lpstr>
      <vt:lpstr>Earth Station Using SMS4DC</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Name</dc:title>
  <dc:creator>fawaz</dc:creator>
  <cp:lastModifiedBy>user</cp:lastModifiedBy>
  <cp:revision>728</cp:revision>
  <dcterms:created xsi:type="dcterms:W3CDTF">2006-08-16T00:00:00Z</dcterms:created>
  <dcterms:modified xsi:type="dcterms:W3CDTF">2013-05-30T12:42:51Z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0x01010083112DB03644A44CB718666F1C0FE415</vt:lpwstr>
  </property>
</Properties>
</file>