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0" r:id="rId2"/>
    <p:sldId id="297" r:id="rId3"/>
    <p:sldId id="279" r:id="rId4"/>
    <p:sldId id="280" r:id="rId5"/>
    <p:sldId id="281" r:id="rId6"/>
    <p:sldId id="282"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301" r:id="rId22"/>
    <p:sldId id="298" r:id="rId23"/>
    <p:sldId id="30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6"/>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EC5B3A-A219-4DBB-AEF4-D0BCC16E34FC}" type="datetimeFigureOut">
              <a:rPr lang="en-US" smtClean="0"/>
              <a:pPr/>
              <a:t>6/13/2013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80275-B577-462B-B5CB-43E3AA3A8C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National Telecommunication Corporation (NTC), SMS4DC work Shop, Khartoum – June 2012</a:t>
            </a:r>
            <a:endParaRPr lang="en-US" dirty="0"/>
          </a:p>
        </p:txBody>
      </p:sp>
      <p:sp>
        <p:nvSpPr>
          <p:cNvPr id="5" name="Slide Number Placeholder 4"/>
          <p:cNvSpPr>
            <a:spLocks noGrp="1"/>
          </p:cNvSpPr>
          <p:nvPr>
            <p:ph type="sldNum" sz="quarter" idx="11"/>
          </p:nvPr>
        </p:nvSpPr>
        <p:spPr/>
        <p:txBody>
          <a:bodyPr/>
          <a:lstStyle/>
          <a:p>
            <a:fld id="{8163B83F-FD8B-4CA6-A930-004F673FD330}"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CBC4857-48B6-4A27-BFE1-7C493FF9F15E}" type="slidenum">
              <a:rPr lang="en-US"/>
              <a:pPr/>
              <a:t>6</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263148-86E0-4659-B9CB-F9D522158EBC}"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14432-6B68-4B04-B3AB-E2B800178C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63148-86E0-4659-B9CB-F9D522158EBC}"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14432-6B68-4B04-B3AB-E2B800178C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63148-86E0-4659-B9CB-F9D522158EBC}"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14432-6B68-4B04-B3AB-E2B800178C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grpSp>
        <p:nvGrpSpPr>
          <p:cNvPr id="2" name="Group 42"/>
          <p:cNvGrpSpPr/>
          <p:nvPr/>
        </p:nvGrpSpPr>
        <p:grpSpPr>
          <a:xfrm>
            <a:off x="-428660" y="0"/>
            <a:ext cx="9932332" cy="6858000"/>
            <a:chOff x="-382404" y="0"/>
            <a:chExt cx="9932332" cy="6858000"/>
          </a:xfrm>
        </p:grpSpPr>
        <p:grpSp>
          <p:nvGrpSpPr>
            <p:cNvPr id="3" name="Group 44"/>
            <p:cNvGrpSpPr/>
            <p:nvPr/>
          </p:nvGrpSpPr>
          <p:grpSpPr>
            <a:xfrm>
              <a:off x="0" y="0"/>
              <a:ext cx="9144000" cy="6858000"/>
              <a:chOff x="0" y="0"/>
              <a:chExt cx="9144000" cy="6858000"/>
            </a:xfrm>
          </p:grpSpPr>
          <p:grpSp>
            <p:nvGrpSpPr>
              <p:cNvPr id="4"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4643438" y="6072206"/>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userDrawn="1"/>
        </p:nvSpPr>
        <p:spPr>
          <a:xfrm>
            <a:off x="8153400" y="6488668"/>
            <a:ext cx="990600" cy="369332"/>
          </a:xfrm>
          <a:prstGeom prst="rect">
            <a:avLst/>
          </a:prstGeom>
          <a:noFill/>
        </p:spPr>
        <p:txBody>
          <a:bodyPr wrap="square" rtlCol="0">
            <a:spAutoFit/>
          </a:bodyPr>
          <a:lstStyle/>
          <a:p>
            <a:fld id="{B6F15528-21DE-4FAA-801E-634DDDAF4B2B}" type="slidenum">
              <a:rPr lang="en-US" b="1" smtClean="0">
                <a:solidFill>
                  <a:schemeClr val="bg1"/>
                </a:solidFill>
              </a:rPr>
              <a:pPr/>
              <a:t>‹#›</a:t>
            </a:fld>
            <a:endParaRPr lang="en-US" b="1" dirty="0">
              <a:solidFill>
                <a:schemeClr val="bg1"/>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63148-86E0-4659-B9CB-F9D522158EBC}"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14432-6B68-4B04-B3AB-E2B800178C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63148-86E0-4659-B9CB-F9D522158EBC}"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14432-6B68-4B04-B3AB-E2B800178C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263148-86E0-4659-B9CB-F9D522158EBC}" type="datetimeFigureOut">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14432-6B68-4B04-B3AB-E2B800178C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263148-86E0-4659-B9CB-F9D522158EBC}" type="datetimeFigureOut">
              <a:rPr lang="en-US" smtClean="0"/>
              <a:pPr/>
              <a:t>6/13/2013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14432-6B68-4B04-B3AB-E2B800178C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263148-86E0-4659-B9CB-F9D522158EBC}" type="datetimeFigureOut">
              <a:rPr lang="en-US" smtClean="0"/>
              <a:pPr/>
              <a:t>6/13/2013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14432-6B68-4B04-B3AB-E2B800178C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63148-86E0-4659-B9CB-F9D522158EBC}" type="datetimeFigureOut">
              <a:rPr lang="en-US" smtClean="0"/>
              <a:pPr/>
              <a:t>6/13/2013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14432-6B68-4B04-B3AB-E2B800178C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63148-86E0-4659-B9CB-F9D522158EBC}" type="datetimeFigureOut">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14432-6B68-4B04-B3AB-E2B800178C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63148-86E0-4659-B9CB-F9D522158EBC}" type="datetimeFigureOut">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14432-6B68-4B04-B3AB-E2B800178C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63148-86E0-4659-B9CB-F9D522158EBC}" type="datetimeFigureOut">
              <a:rPr lang="en-US" smtClean="0"/>
              <a:pPr/>
              <a:t>6/13/2013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14432-6B68-4B04-B3AB-E2B800178C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0372"/>
            <a:ext cx="8929718" cy="214314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ITU Regional Workshop on SMS4DC for </a:t>
            </a:r>
            <a:b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English Speaking countries in Africa, </a:t>
            </a:r>
            <a:b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Abuja, Nigeria , 20-31-May 2013</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2290" name="Picture 1" descr="itu_175x198"/>
          <p:cNvPicPr>
            <a:picLocks noChangeAspect="1" noChangeArrowheads="1"/>
          </p:cNvPicPr>
          <p:nvPr/>
        </p:nvPicPr>
        <p:blipFill>
          <a:blip r:embed="rId3" cstate="print"/>
          <a:srcRect/>
          <a:stretch>
            <a:fillRect/>
          </a:stretch>
        </p:blipFill>
        <p:spPr bwMode="auto">
          <a:xfrm>
            <a:off x="7086600" y="457200"/>
            <a:ext cx="1571636" cy="1714512"/>
          </a:xfrm>
          <a:prstGeom prst="rect">
            <a:avLst/>
          </a:prstGeom>
          <a:noFill/>
        </p:spPr>
      </p:pic>
      <p:sp>
        <p:nvSpPr>
          <p:cNvPr id="122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2" name="Rectangle 4"/>
          <p:cNvSpPr>
            <a:spLocks noChangeArrowheads="1"/>
          </p:cNvSpPr>
          <p:nvPr/>
        </p:nvSpPr>
        <p:spPr bwMode="auto">
          <a:xfrm>
            <a:off x="0" y="1400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4"/>
          <a:srcRect/>
          <a:stretch>
            <a:fillRect/>
          </a:stretch>
        </p:blipFill>
        <p:spPr bwMode="auto">
          <a:xfrm>
            <a:off x="228600" y="685800"/>
            <a:ext cx="1905000" cy="1466850"/>
          </a:xfrm>
          <a:prstGeom prst="rect">
            <a:avLst/>
          </a:prstGeom>
          <a:noFill/>
          <a:ln w="9525">
            <a:noFill/>
            <a:miter lim="800000"/>
            <a:headEnd/>
            <a:tailEnd/>
          </a:ln>
          <a:effectLst/>
        </p:spPr>
      </p:pic>
      <p:sp>
        <p:nvSpPr>
          <p:cNvPr id="9" name="Slide Number Placeholder 8"/>
          <p:cNvSpPr>
            <a:spLocks noGrp="1"/>
          </p:cNvSpPr>
          <p:nvPr>
            <p:ph type="sldNum" sz="quarter" idx="12"/>
          </p:nvPr>
        </p:nvSpPr>
        <p:spPr>
          <a:xfrm>
            <a:off x="6553200" y="6356350"/>
            <a:ext cx="2133600" cy="501650"/>
          </a:xfrm>
        </p:spPr>
        <p:txBody>
          <a:bodyPr/>
          <a:lstStyle/>
          <a:p>
            <a:fld id="{04C5E76D-E185-4349-B968-C93C4980433F}"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0075" y="1295400"/>
            <a:ext cx="7943850" cy="4952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1"/>
          <p:cNvSpPr txBox="1">
            <a:spLocks/>
          </p:cNvSpPr>
          <p:nvPr/>
        </p:nvSpPr>
        <p:spPr>
          <a:xfrm>
            <a:off x="0" y="0"/>
            <a:ext cx="9144000" cy="914400"/>
          </a:xfrm>
          <a:prstGeom prst="rect">
            <a:avLst/>
          </a:prstGeo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Terms &amp; Definitions(3)</a:t>
            </a:r>
            <a:endParaRPr kumimoji="0" lang="en-US" sz="2500" b="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860089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500" dirty="0">
                <a:solidFill>
                  <a:schemeClr val="bg1"/>
                </a:solidFill>
                <a:latin typeface="Times New Roman" pitchFamily="18" charset="0"/>
                <a:cs typeface="Times New Roman" pitchFamily="18" charset="0"/>
              </a:rPr>
              <a:t>Selecting the appropriate Notice Type</a:t>
            </a:r>
          </a:p>
        </p:txBody>
      </p:sp>
      <p:sp>
        <p:nvSpPr>
          <p:cNvPr id="3" name="Content Placeholder 2"/>
          <p:cNvSpPr>
            <a:spLocks noGrp="1"/>
          </p:cNvSpPr>
          <p:nvPr>
            <p:ph idx="1"/>
          </p:nvPr>
        </p:nvSpPr>
        <p:spPr>
          <a:xfrm>
            <a:off x="609600" y="1752600"/>
            <a:ext cx="8001000" cy="4191000"/>
          </a:xfrm>
        </p:spPr>
        <p:txBody>
          <a:bodyPr>
            <a:normAutofit lnSpcReduction="10000"/>
          </a:bodyPr>
          <a:lstStyle/>
          <a:p>
            <a:pPr indent="-274320" algn="just">
              <a:lnSpc>
                <a:spcPct val="90000"/>
              </a:lnSpc>
              <a:buClr>
                <a:srgbClr val="629DD1"/>
              </a:buClr>
              <a:buSzPct val="76000"/>
              <a:buFont typeface="Wingdings 2" pitchFamily="18" charset="2"/>
              <a:buChar char=""/>
              <a:defRPr/>
            </a:pPr>
            <a:r>
              <a:rPr lang="en-US" sz="1800" dirty="0">
                <a:solidFill>
                  <a:schemeClr val="tx2"/>
                </a:solidFill>
                <a:latin typeface="Times New Roman" pitchFamily="18" charset="0"/>
                <a:ea typeface="+mj-ea"/>
                <a:cs typeface="Times New Roman" pitchFamily="18" charset="0"/>
              </a:rPr>
              <a:t>The identification and selection of the correct notice type to use is done in accordance with several criteria, starting from a “large segmentation” and then restricting the scope until the correct type is found</a:t>
            </a:r>
            <a:r>
              <a:rPr lang="en-US" sz="1800" dirty="0" smtClean="0">
                <a:solidFill>
                  <a:schemeClr val="tx2"/>
                </a:solidFill>
                <a:latin typeface="Times New Roman" pitchFamily="18" charset="0"/>
                <a:ea typeface="+mj-ea"/>
                <a:cs typeface="Times New Roman" pitchFamily="18" charset="0"/>
              </a:rPr>
              <a:t>:</a:t>
            </a:r>
          </a:p>
          <a:p>
            <a:pPr marL="68580" indent="0" algn="just">
              <a:lnSpc>
                <a:spcPct val="90000"/>
              </a:lnSpc>
              <a:buNone/>
            </a:pPr>
            <a:endParaRPr lang="en-US" sz="2400" dirty="0">
              <a:latin typeface="Times New Roman" pitchFamily="18" charset="0"/>
              <a:cs typeface="Times New Roman" pitchFamily="18" charset="0"/>
            </a:endParaRPr>
          </a:p>
          <a:p>
            <a:pPr indent="-274320" algn="just">
              <a:lnSpc>
                <a:spcPct val="90000"/>
              </a:lnSpc>
              <a:buClr>
                <a:srgbClr val="629DD1"/>
              </a:buClr>
              <a:buSzPct val="76000"/>
              <a:buNone/>
              <a:defRPr/>
            </a:pPr>
            <a:r>
              <a:rPr lang="en-US" sz="1800" dirty="0" smtClean="0">
                <a:solidFill>
                  <a:schemeClr val="tx2"/>
                </a:solidFill>
                <a:latin typeface="Times New Roman" pitchFamily="18" charset="0"/>
                <a:ea typeface="+mj-ea"/>
                <a:cs typeface="Times New Roman" pitchFamily="18" charset="0"/>
              </a:rPr>
              <a:t>	1.Partition </a:t>
            </a:r>
            <a:r>
              <a:rPr lang="en-US" sz="1800" dirty="0">
                <a:solidFill>
                  <a:schemeClr val="tx2"/>
                </a:solidFill>
                <a:latin typeface="Times New Roman" pitchFamily="18" charset="0"/>
                <a:ea typeface="+mj-ea"/>
                <a:cs typeface="Times New Roman" pitchFamily="18" charset="0"/>
              </a:rPr>
              <a:t>by “Segments”.</a:t>
            </a:r>
          </a:p>
          <a:p>
            <a:pPr indent="-274320" algn="just">
              <a:lnSpc>
                <a:spcPct val="90000"/>
              </a:lnSpc>
              <a:buClr>
                <a:srgbClr val="629DD1"/>
              </a:buClr>
              <a:buSzPct val="76000"/>
              <a:buNone/>
              <a:defRPr/>
            </a:pPr>
            <a:r>
              <a:rPr lang="en-US" sz="1800" dirty="0" smtClean="0">
                <a:solidFill>
                  <a:schemeClr val="tx2"/>
                </a:solidFill>
                <a:latin typeface="Times New Roman" pitchFamily="18" charset="0"/>
                <a:ea typeface="+mj-ea"/>
                <a:cs typeface="Times New Roman" pitchFamily="18" charset="0"/>
              </a:rPr>
              <a:t>	2.Partition </a:t>
            </a:r>
            <a:r>
              <a:rPr lang="en-US" sz="1800" dirty="0">
                <a:solidFill>
                  <a:schemeClr val="tx2"/>
                </a:solidFill>
                <a:latin typeface="Times New Roman" pitchFamily="18" charset="0"/>
                <a:ea typeface="+mj-ea"/>
                <a:cs typeface="Times New Roman" pitchFamily="18" charset="0"/>
              </a:rPr>
              <a:t>by “Fragments” inside the “Segments</a:t>
            </a:r>
            <a:r>
              <a:rPr lang="en-US" sz="1800" dirty="0" smtClean="0">
                <a:solidFill>
                  <a:schemeClr val="tx2"/>
                </a:solidFill>
                <a:latin typeface="Times New Roman" pitchFamily="18" charset="0"/>
                <a:ea typeface="+mj-ea"/>
                <a:cs typeface="Times New Roman" pitchFamily="18" charset="0"/>
              </a:rPr>
              <a:t>”.</a:t>
            </a:r>
          </a:p>
          <a:p>
            <a:pPr marL="68580" indent="0" algn="just">
              <a:lnSpc>
                <a:spcPct val="90000"/>
              </a:lnSpc>
              <a:buNone/>
            </a:pPr>
            <a:endParaRPr lang="en-US" sz="2400" dirty="0">
              <a:latin typeface="Times New Roman" pitchFamily="18" charset="0"/>
              <a:cs typeface="Times New Roman" pitchFamily="18" charset="0"/>
            </a:endParaRPr>
          </a:p>
          <a:p>
            <a:pPr indent="-274320" algn="just">
              <a:buClr>
                <a:srgbClr val="629DD1"/>
              </a:buClr>
              <a:buSzPct val="76000"/>
              <a:buFont typeface="Wingdings 2" pitchFamily="18" charset="2"/>
              <a:buChar char=""/>
              <a:defRPr/>
            </a:pPr>
            <a:r>
              <a:rPr lang="en-US" sz="1800" dirty="0" smtClean="0">
                <a:solidFill>
                  <a:schemeClr val="tx2"/>
                </a:solidFill>
                <a:latin typeface="Times New Roman" pitchFamily="18" charset="0"/>
                <a:ea typeface="+mj-ea"/>
                <a:cs typeface="Times New Roman" pitchFamily="18" charset="0"/>
              </a:rPr>
              <a:t>And these “partitions ”are based on</a:t>
            </a:r>
            <a:r>
              <a:rPr lang="en-US" sz="1800" dirty="0">
                <a:solidFill>
                  <a:schemeClr val="tx2"/>
                </a:solidFill>
                <a:latin typeface="Times New Roman" pitchFamily="18" charset="0"/>
                <a:ea typeface="+mj-ea"/>
                <a:cs typeface="Times New Roman" pitchFamily="18" charset="0"/>
              </a:rPr>
              <a:t>:</a:t>
            </a:r>
          </a:p>
          <a:p>
            <a:pPr indent="-274320" algn="just">
              <a:buClr>
                <a:srgbClr val="629DD1"/>
              </a:buClr>
              <a:buSzPct val="76000"/>
              <a:buNone/>
              <a:defRPr/>
            </a:pPr>
            <a:r>
              <a:rPr lang="en-US" sz="1800" dirty="0" smtClean="0">
                <a:solidFill>
                  <a:schemeClr val="tx2"/>
                </a:solidFill>
                <a:latin typeface="Times New Roman" pitchFamily="18" charset="0"/>
                <a:ea typeface="+mj-ea"/>
                <a:cs typeface="Times New Roman" pitchFamily="18" charset="0"/>
              </a:rPr>
              <a:t>→ The corresponding </a:t>
            </a:r>
            <a:r>
              <a:rPr lang="en-US" sz="1800" dirty="0" err="1" smtClean="0">
                <a:solidFill>
                  <a:schemeClr val="tx2"/>
                </a:solidFill>
                <a:latin typeface="Times New Roman" pitchFamily="18" charset="0"/>
                <a:ea typeface="+mj-ea"/>
                <a:cs typeface="Times New Roman" pitchFamily="18" charset="0"/>
              </a:rPr>
              <a:t>radiocommunication</a:t>
            </a:r>
            <a:r>
              <a:rPr lang="en-US" sz="1800" dirty="0" smtClean="0">
                <a:solidFill>
                  <a:schemeClr val="tx2"/>
                </a:solidFill>
                <a:latin typeface="Times New Roman" pitchFamily="18" charset="0"/>
                <a:ea typeface="+mj-ea"/>
                <a:cs typeface="Times New Roman" pitchFamily="18" charset="0"/>
              </a:rPr>
              <a:t> service.</a:t>
            </a:r>
            <a:endParaRPr lang="en-US" sz="1800" dirty="0">
              <a:solidFill>
                <a:schemeClr val="tx2"/>
              </a:solidFill>
              <a:latin typeface="Times New Roman" pitchFamily="18" charset="0"/>
              <a:ea typeface="+mj-ea"/>
              <a:cs typeface="Times New Roman" pitchFamily="18" charset="0"/>
            </a:endParaRPr>
          </a:p>
          <a:p>
            <a:pPr indent="-274320" algn="just">
              <a:buClr>
                <a:srgbClr val="629DD1"/>
              </a:buClr>
              <a:buSzPct val="76000"/>
              <a:buNone/>
              <a:defRPr/>
            </a:pPr>
            <a:r>
              <a:rPr lang="en-US" sz="1800" dirty="0">
                <a:solidFill>
                  <a:schemeClr val="tx2"/>
                </a:solidFill>
                <a:latin typeface="Times New Roman" pitchFamily="18" charset="0"/>
                <a:ea typeface="+mj-ea"/>
                <a:cs typeface="Times New Roman" pitchFamily="18" charset="0"/>
              </a:rPr>
              <a:t>→ </a:t>
            </a:r>
            <a:r>
              <a:rPr lang="en-US" sz="1800" dirty="0" smtClean="0">
                <a:solidFill>
                  <a:schemeClr val="tx2"/>
                </a:solidFill>
                <a:latin typeface="Times New Roman" pitchFamily="18" charset="0"/>
                <a:ea typeface="+mj-ea"/>
                <a:cs typeface="Times New Roman" pitchFamily="18" charset="0"/>
              </a:rPr>
              <a:t>Or appropriate class of station</a:t>
            </a:r>
            <a:r>
              <a:rPr lang="en-US" sz="1800" dirty="0">
                <a:solidFill>
                  <a:schemeClr val="tx2"/>
                </a:solidFill>
                <a:latin typeface="Times New Roman" pitchFamily="18" charset="0"/>
                <a:ea typeface="+mj-ea"/>
                <a:cs typeface="Times New Roman" pitchFamily="18" charset="0"/>
              </a:rPr>
              <a:t>,</a:t>
            </a:r>
          </a:p>
          <a:p>
            <a:pPr indent="-274320" algn="just">
              <a:buClr>
                <a:srgbClr val="629DD1"/>
              </a:buClr>
              <a:buSzPct val="76000"/>
              <a:buNone/>
              <a:defRPr/>
            </a:pPr>
            <a:r>
              <a:rPr lang="en-US" sz="1800" dirty="0">
                <a:solidFill>
                  <a:schemeClr val="tx2"/>
                </a:solidFill>
                <a:latin typeface="Times New Roman" pitchFamily="18" charset="0"/>
                <a:ea typeface="+mj-ea"/>
                <a:cs typeface="Times New Roman" pitchFamily="18" charset="0"/>
              </a:rPr>
              <a:t>→ </a:t>
            </a:r>
            <a:r>
              <a:rPr lang="en-US" sz="1800" dirty="0" smtClean="0">
                <a:solidFill>
                  <a:schemeClr val="tx2"/>
                </a:solidFill>
                <a:latin typeface="Times New Roman" pitchFamily="18" charset="0"/>
                <a:ea typeface="+mj-ea"/>
                <a:cs typeface="Times New Roman" pitchFamily="18" charset="0"/>
              </a:rPr>
              <a:t>The geographical zone and frequency band</a:t>
            </a:r>
            <a:r>
              <a:rPr lang="en-US" sz="1800" dirty="0">
                <a:solidFill>
                  <a:schemeClr val="tx2"/>
                </a:solidFill>
                <a:latin typeface="Times New Roman" pitchFamily="18" charset="0"/>
                <a:ea typeface="+mj-ea"/>
                <a:cs typeface="Times New Roman" pitchFamily="18" charset="0"/>
              </a:rPr>
              <a:t>,</a:t>
            </a:r>
          </a:p>
          <a:p>
            <a:pPr indent="-274320" algn="just">
              <a:buClr>
                <a:srgbClr val="629DD1"/>
              </a:buClr>
              <a:buSzPct val="76000"/>
              <a:buNone/>
              <a:defRPr/>
            </a:pPr>
            <a:r>
              <a:rPr lang="en-US" sz="1800" dirty="0">
                <a:solidFill>
                  <a:schemeClr val="tx2"/>
                </a:solidFill>
                <a:latin typeface="Times New Roman" pitchFamily="18" charset="0"/>
                <a:ea typeface="+mj-ea"/>
                <a:cs typeface="Times New Roman" pitchFamily="18" charset="0"/>
              </a:rPr>
              <a:t>→ </a:t>
            </a:r>
            <a:r>
              <a:rPr lang="en-US" sz="1800" dirty="0" smtClean="0">
                <a:solidFill>
                  <a:schemeClr val="tx2"/>
                </a:solidFill>
                <a:latin typeface="Times New Roman" pitchFamily="18" charset="0"/>
                <a:ea typeface="+mj-ea"/>
                <a:cs typeface="Times New Roman" pitchFamily="18" charset="0"/>
              </a:rPr>
              <a:t>The applicable provision of the RR or the Regional Agreement</a:t>
            </a:r>
            <a:r>
              <a:rPr lang="en-US" sz="1800" dirty="0">
                <a:solidFill>
                  <a:schemeClr val="tx2"/>
                </a:solidFill>
                <a:latin typeface="Times New Roman" pitchFamily="18" charset="0"/>
                <a:ea typeface="+mj-ea"/>
                <a:cs typeface="Times New Roman" pitchFamily="18" charset="0"/>
              </a:rPr>
              <a:t>,</a:t>
            </a:r>
          </a:p>
          <a:p>
            <a:pPr indent="-274320" algn="just">
              <a:buClr>
                <a:srgbClr val="629DD1"/>
              </a:buClr>
              <a:buSzPct val="76000"/>
              <a:buNone/>
              <a:defRPr/>
            </a:pPr>
            <a:r>
              <a:rPr lang="en-US" sz="1800" dirty="0">
                <a:solidFill>
                  <a:schemeClr val="tx2"/>
                </a:solidFill>
                <a:latin typeface="Times New Roman" pitchFamily="18" charset="0"/>
                <a:ea typeface="+mj-ea"/>
                <a:cs typeface="Times New Roman" pitchFamily="18" charset="0"/>
              </a:rPr>
              <a:t>→ </a:t>
            </a:r>
            <a:r>
              <a:rPr lang="en-US" sz="1800" dirty="0" smtClean="0">
                <a:solidFill>
                  <a:schemeClr val="tx2"/>
                </a:solidFill>
                <a:latin typeface="Times New Roman" pitchFamily="18" charset="0"/>
                <a:ea typeface="+mj-ea"/>
                <a:cs typeface="Times New Roman" pitchFamily="18" charset="0"/>
              </a:rPr>
              <a:t>The action (or intent) requested by the notice</a:t>
            </a:r>
            <a:r>
              <a:rPr lang="en-US" sz="1700" b="1" dirty="0">
                <a:solidFill>
                  <a:schemeClr val="tx2"/>
                </a:solidFill>
                <a:latin typeface="Times New Roman" pitchFamily="18" charset="0"/>
                <a:ea typeface="+mj-ea"/>
                <a:cs typeface="Times New Roman" pitchFamily="18" charset="0"/>
              </a:rPr>
              <a:t>.</a:t>
            </a:r>
          </a:p>
          <a:p>
            <a:pPr marL="68580" indent="0" algn="just">
              <a:lnSpc>
                <a:spcPct val="90000"/>
              </a:lnSpc>
              <a:buNone/>
            </a:pPr>
            <a:endParaRPr lang="en-US" sz="2000" dirty="0">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xmlns="" val="765119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7800"/>
            <a:ext cx="7024744" cy="646664"/>
          </a:xfrm>
        </p:spPr>
        <p:txBody>
          <a:bodyPr>
            <a:normAutofit/>
          </a:bodyPr>
          <a:lstStyle/>
          <a:p>
            <a:pPr algn="ctr"/>
            <a:r>
              <a:rPr lang="en-US" sz="2000" dirty="0">
                <a:solidFill>
                  <a:schemeClr val="tx2"/>
                </a:solidFill>
                <a:latin typeface="Times New Roman" pitchFamily="18" charset="0"/>
                <a:cs typeface="Times New Roman" pitchFamily="18" charset="0"/>
              </a:rPr>
              <a:t>Partition by “Segments”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444326"/>
            <a:ext cx="7848601" cy="3575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txBox="1">
            <a:spLocks/>
          </p:cNvSpPr>
          <p:nvPr/>
        </p:nvSpPr>
        <p:spPr>
          <a:xfrm>
            <a:off x="0" y="0"/>
            <a:ext cx="9144000" cy="838200"/>
          </a:xfrm>
          <a:prstGeom prst="rect">
            <a:avLst/>
          </a:prstGeo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Selecting the appropriate Notice Type(2)</a:t>
            </a:r>
            <a:endParaRPr kumimoji="0" lang="en-US" sz="2500" b="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200729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LF/MF Segment </a:t>
            </a:r>
            <a:r>
              <a:rPr lang="en-US" b="1" dirty="0"/>
              <a:t>-Partition by “Fragments” </a:t>
            </a:r>
            <a:r>
              <a:rPr lang="en-US" b="1" dirty="0" smtClean="0"/>
              <a:t>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133600"/>
            <a:ext cx="8096840"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0" y="0"/>
            <a:ext cx="9144000" cy="685800"/>
          </a:xfr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500" dirty="0">
                <a:solidFill>
                  <a:schemeClr val="bg1"/>
                </a:solidFill>
                <a:latin typeface="Times New Roman" pitchFamily="18" charset="0"/>
                <a:cs typeface="Times New Roman" pitchFamily="18" charset="0"/>
              </a:rPr>
              <a:t>Selecting the appropriate Notice </a:t>
            </a:r>
            <a:r>
              <a:rPr lang="en-US" sz="2500" dirty="0" smtClean="0">
                <a:solidFill>
                  <a:schemeClr val="bg1"/>
                </a:solidFill>
                <a:latin typeface="Times New Roman" pitchFamily="18" charset="0"/>
                <a:cs typeface="Times New Roman" pitchFamily="18" charset="0"/>
              </a:rPr>
              <a:t>Type(3)</a:t>
            </a:r>
            <a:endParaRPr lang="en-US" sz="2500" dirty="0">
              <a:solidFill>
                <a:schemeClr val="bg1"/>
              </a:solidFill>
              <a:latin typeface="Times New Roman" pitchFamily="18" charset="0"/>
              <a:cs typeface="Times New Roman" pitchFamily="18" charset="0"/>
            </a:endParaRPr>
          </a:p>
        </p:txBody>
      </p:sp>
      <p:sp>
        <p:nvSpPr>
          <p:cNvPr id="4" name="Rectangle 3"/>
          <p:cNvSpPr/>
          <p:nvPr/>
        </p:nvSpPr>
        <p:spPr>
          <a:xfrm>
            <a:off x="457200" y="914400"/>
            <a:ext cx="5943600" cy="400110"/>
          </a:xfrm>
          <a:prstGeom prst="rect">
            <a:avLst/>
          </a:prstGeom>
        </p:spPr>
        <p:txBody>
          <a:bodyPr wrap="square">
            <a:spAutoFit/>
          </a:bodyPr>
          <a:lstStyle/>
          <a:p>
            <a:pPr algn="ctr">
              <a:spcBef>
                <a:spcPct val="0"/>
              </a:spcBef>
            </a:pPr>
            <a:r>
              <a:rPr lang="en-US" sz="2000" dirty="0">
                <a:solidFill>
                  <a:schemeClr val="tx2"/>
                </a:solidFill>
                <a:latin typeface="Times New Roman" pitchFamily="18" charset="0"/>
                <a:ea typeface="+mj-ea"/>
                <a:cs typeface="Times New Roman" pitchFamily="18" charset="0"/>
              </a:rPr>
              <a:t>Type LF/MF Segment -Partition by “Fragments” </a:t>
            </a:r>
          </a:p>
        </p:txBody>
      </p:sp>
    </p:spTree>
    <p:extLst>
      <p:ext uri="{BB962C8B-B14F-4D97-AF65-F5344CB8AC3E}">
        <p14:creationId xmlns:p14="http://schemas.microsoft.com/office/powerpoint/2010/main" xmlns="" val="519731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19200"/>
            <a:ext cx="6019800" cy="533400"/>
          </a:xfrm>
        </p:spPr>
        <p:txBody>
          <a:bodyPr>
            <a:noAutofit/>
          </a:bodyPr>
          <a:lstStyle/>
          <a:p>
            <a:pPr algn="ctr"/>
            <a:r>
              <a:rPr lang="en-US" sz="2000" dirty="0">
                <a:solidFill>
                  <a:schemeClr val="tx2"/>
                </a:solidFill>
                <a:latin typeface="Times New Roman" pitchFamily="18" charset="0"/>
                <a:cs typeface="Times New Roman" pitchFamily="18" charset="0"/>
              </a:rPr>
              <a:t>Analog FM / TV Segment - Partition by “Fragments”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238816"/>
            <a:ext cx="7848600" cy="3933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txBox="1">
            <a:spLocks/>
          </p:cNvSpPr>
          <p:nvPr/>
        </p:nvSpPr>
        <p:spPr>
          <a:xfrm>
            <a:off x="0" y="0"/>
            <a:ext cx="9144000" cy="685800"/>
          </a:xfrm>
          <a:prstGeom prst="rect">
            <a:avLst/>
          </a:prstGeo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Selecting the appropriate Notice Type(4)</a:t>
            </a:r>
            <a:endParaRPr kumimoji="0" lang="en-US" sz="2500" b="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2258367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95400"/>
            <a:ext cx="6248400" cy="609600"/>
          </a:xfrm>
        </p:spPr>
        <p:txBody>
          <a:bodyPr>
            <a:noAutofit/>
          </a:bodyPr>
          <a:lstStyle/>
          <a:p>
            <a:pPr algn="ctr"/>
            <a:r>
              <a:rPr lang="en-US" sz="2000" dirty="0">
                <a:solidFill>
                  <a:schemeClr val="tx2"/>
                </a:solidFill>
                <a:latin typeface="Times New Roman" pitchFamily="18" charset="0"/>
                <a:cs typeface="Times New Roman" pitchFamily="18" charset="0"/>
              </a:rPr>
              <a:t>GE06 Digital Broadcasting - Partition by “Fragments”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2133600"/>
            <a:ext cx="7434695"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txBox="1">
            <a:spLocks/>
          </p:cNvSpPr>
          <p:nvPr/>
        </p:nvSpPr>
        <p:spPr>
          <a:xfrm>
            <a:off x="0" y="0"/>
            <a:ext cx="9144000" cy="685800"/>
          </a:xfrm>
          <a:prstGeom prst="rect">
            <a:avLst/>
          </a:prstGeo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Selecting the appropriate Notice Type(5)</a:t>
            </a:r>
            <a:endParaRPr kumimoji="0" lang="en-US" sz="2500" b="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878501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600200"/>
            <a:ext cx="7024744" cy="457200"/>
          </a:xfrm>
        </p:spPr>
        <p:txBody>
          <a:bodyPr>
            <a:normAutofit/>
          </a:bodyPr>
          <a:lstStyle/>
          <a:p>
            <a:pPr algn="ctr"/>
            <a:r>
              <a:rPr lang="en-US" sz="2000" dirty="0">
                <a:solidFill>
                  <a:schemeClr val="tx2"/>
                </a:solidFill>
                <a:latin typeface="Times New Roman" pitchFamily="18" charset="0"/>
                <a:cs typeface="Times New Roman" pitchFamily="18" charset="0"/>
              </a:rPr>
              <a:t>FXM Segment -Partition by “Fragments” </a:t>
            </a:r>
          </a:p>
        </p:txBody>
      </p:sp>
      <p:sp>
        <p:nvSpPr>
          <p:cNvPr id="3" name="Content Placeholder 2"/>
          <p:cNvSpPr>
            <a:spLocks noGrp="1"/>
          </p:cNvSpPr>
          <p:nvPr>
            <p:ph idx="1"/>
          </p:nvPr>
        </p:nvSpPr>
        <p:spPr>
          <a:xfrm>
            <a:off x="1066800" y="2057400"/>
            <a:ext cx="6777317" cy="762000"/>
          </a:xfrm>
        </p:spPr>
        <p:txBody>
          <a:bodyPr>
            <a:normAutofit/>
          </a:bodyPr>
          <a:lstStyle/>
          <a:p>
            <a:pPr marL="68580" indent="0" algn="ctr">
              <a:spcBef>
                <a:spcPct val="0"/>
              </a:spcBef>
              <a:buNone/>
            </a:pPr>
            <a:r>
              <a:rPr lang="en-US" sz="2000" dirty="0">
                <a:solidFill>
                  <a:schemeClr val="tx2"/>
                </a:solidFill>
                <a:latin typeface="Times New Roman" pitchFamily="18" charset="0"/>
                <a:ea typeface="+mj-ea"/>
                <a:cs typeface="Times New Roman" pitchFamily="18" charset="0"/>
              </a:rPr>
              <a:t>All Notice types are applicable for all relevant actions (ADD/MOFIDY/SUPPRESS/WITHDRAW)</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743200"/>
            <a:ext cx="7924800" cy="3609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txBox="1">
            <a:spLocks/>
          </p:cNvSpPr>
          <p:nvPr/>
        </p:nvSpPr>
        <p:spPr>
          <a:xfrm>
            <a:off x="0" y="0"/>
            <a:ext cx="9144000" cy="685800"/>
          </a:xfrm>
          <a:prstGeom prst="rect">
            <a:avLst/>
          </a:prstGeo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Selecting the appropriate Notice Type(6)</a:t>
            </a:r>
            <a:endParaRPr kumimoji="0" lang="en-US" sz="2500" b="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2273082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600200"/>
            <a:ext cx="7262310" cy="533400"/>
          </a:xfrm>
        </p:spPr>
        <p:txBody>
          <a:bodyPr>
            <a:noAutofit/>
          </a:bodyPr>
          <a:lstStyle/>
          <a:p>
            <a:pPr algn="ctr"/>
            <a:r>
              <a:rPr lang="en-US" sz="2000" dirty="0">
                <a:solidFill>
                  <a:schemeClr val="tx2"/>
                </a:solidFill>
                <a:latin typeface="Times New Roman" pitchFamily="18" charset="0"/>
                <a:cs typeface="Times New Roman" pitchFamily="18" charset="0"/>
              </a:rPr>
              <a:t>Broadcasting Service – [Notice Type ↔ Action] Combinations</a:t>
            </a:r>
            <a:br>
              <a:rPr lang="en-US" sz="2000" dirty="0">
                <a:solidFill>
                  <a:schemeClr val="tx2"/>
                </a:solidFill>
                <a:latin typeface="Times New Roman" pitchFamily="18" charset="0"/>
                <a:cs typeface="Times New Roman" pitchFamily="18" charset="0"/>
              </a:rPr>
            </a:br>
            <a:endParaRPr lang="en-US" sz="2000" dirty="0">
              <a:solidFill>
                <a:schemeClr val="tx2"/>
              </a:solidFill>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332" y="2133600"/>
            <a:ext cx="7999268" cy="4131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txBox="1">
            <a:spLocks/>
          </p:cNvSpPr>
          <p:nvPr/>
        </p:nvSpPr>
        <p:spPr>
          <a:xfrm>
            <a:off x="0" y="0"/>
            <a:ext cx="9144000" cy="685800"/>
          </a:xfrm>
          <a:prstGeom prst="rect">
            <a:avLst/>
          </a:prstGeo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Selecting the appropriate Notice Type(7)</a:t>
            </a:r>
            <a:endParaRPr kumimoji="0" lang="en-US" sz="2500" b="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2893492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85800" y="2027237"/>
            <a:ext cx="7696200" cy="3230563"/>
          </a:xfrm>
        </p:spPr>
        <p:txBody>
          <a:bodyPr>
            <a:normAutofit/>
          </a:bodyPr>
          <a:lstStyle/>
          <a:p>
            <a:pPr indent="-274320" algn="just">
              <a:lnSpc>
                <a:spcPct val="90000"/>
              </a:lnSpc>
              <a:buClr>
                <a:srgbClr val="629DD1"/>
              </a:buClr>
              <a:buSzPct val="76000"/>
              <a:buFont typeface="Wingdings 2" pitchFamily="18" charset="2"/>
              <a:buChar char=""/>
              <a:defRPr/>
            </a:pPr>
            <a:r>
              <a:rPr lang="en-US" sz="2000" dirty="0" smtClean="0">
                <a:solidFill>
                  <a:schemeClr val="tx2"/>
                </a:solidFill>
                <a:latin typeface="Times New Roman" pitchFamily="18" charset="0"/>
                <a:ea typeface="+mj-ea"/>
                <a:cs typeface="Times New Roman" pitchFamily="18" charset="0"/>
              </a:rPr>
              <a:t>SMS4DC is </a:t>
            </a:r>
            <a:r>
              <a:rPr lang="en-US" sz="2000" dirty="0">
                <a:solidFill>
                  <a:schemeClr val="tx2"/>
                </a:solidFill>
                <a:latin typeface="Times New Roman" pitchFamily="18" charset="0"/>
                <a:ea typeface="+mj-ea"/>
                <a:cs typeface="Times New Roman" pitchFamily="18" charset="0"/>
              </a:rPr>
              <a:t>able to generate T01, T02, T11, T12, T13, T14, TB1, TB2, TB3, TB4, TB5, G11, </a:t>
            </a:r>
            <a:r>
              <a:rPr lang="en-US" sz="2000" dirty="0" smtClean="0">
                <a:solidFill>
                  <a:schemeClr val="tx2"/>
                </a:solidFill>
                <a:latin typeface="Times New Roman" pitchFamily="18" charset="0"/>
                <a:ea typeface="+mj-ea"/>
                <a:cs typeface="Times New Roman" pitchFamily="18" charset="0"/>
              </a:rPr>
              <a:t>G12, G13</a:t>
            </a:r>
            <a:r>
              <a:rPr lang="en-US" sz="2000" dirty="0">
                <a:solidFill>
                  <a:schemeClr val="tx2"/>
                </a:solidFill>
                <a:latin typeface="Times New Roman" pitchFamily="18" charset="0"/>
                <a:ea typeface="+mj-ea"/>
                <a:cs typeface="Times New Roman" pitchFamily="18" charset="0"/>
              </a:rPr>
              <a:t>, G14, GS1, GT1, G02 and </a:t>
            </a:r>
            <a:r>
              <a:rPr lang="en-US" sz="2000" dirty="0" smtClean="0">
                <a:solidFill>
                  <a:schemeClr val="tx2"/>
                </a:solidFill>
                <a:latin typeface="Times New Roman" pitchFamily="18" charset="0"/>
                <a:ea typeface="+mj-ea"/>
                <a:cs typeface="Times New Roman" pitchFamily="18" charset="0"/>
              </a:rPr>
              <a:t>GB1 electronic </a:t>
            </a:r>
            <a:r>
              <a:rPr lang="en-US" sz="2000" dirty="0">
                <a:solidFill>
                  <a:schemeClr val="tx2"/>
                </a:solidFill>
                <a:latin typeface="Times New Roman" pitchFamily="18" charset="0"/>
                <a:ea typeface="+mj-ea"/>
                <a:cs typeface="Times New Roman" pitchFamily="18" charset="0"/>
              </a:rPr>
              <a:t>notices</a:t>
            </a:r>
            <a:r>
              <a:rPr lang="en-US" sz="2000" dirty="0" smtClean="0">
                <a:solidFill>
                  <a:schemeClr val="tx2"/>
                </a:solidFill>
                <a:latin typeface="Times New Roman" pitchFamily="18" charset="0"/>
                <a:ea typeface="+mj-ea"/>
                <a:cs typeface="Times New Roman" pitchFamily="18" charset="0"/>
              </a:rPr>
              <a:t>.</a:t>
            </a:r>
          </a:p>
          <a:p>
            <a:pPr indent="-274320" algn="just">
              <a:lnSpc>
                <a:spcPct val="90000"/>
              </a:lnSpc>
              <a:buClr>
                <a:srgbClr val="629DD1"/>
              </a:buClr>
              <a:buSzPct val="76000"/>
              <a:buFont typeface="Wingdings 2" pitchFamily="18" charset="2"/>
              <a:buChar char=""/>
              <a:defRPr/>
            </a:pPr>
            <a:endParaRPr lang="en-US" sz="2000" dirty="0" smtClean="0">
              <a:solidFill>
                <a:schemeClr val="tx2"/>
              </a:solidFill>
              <a:latin typeface="Times New Roman" pitchFamily="18" charset="0"/>
              <a:ea typeface="+mj-ea"/>
              <a:cs typeface="Times New Roman" pitchFamily="18" charset="0"/>
            </a:endParaRPr>
          </a:p>
          <a:p>
            <a:pPr indent="-274320" algn="just">
              <a:lnSpc>
                <a:spcPct val="90000"/>
              </a:lnSpc>
              <a:buClr>
                <a:srgbClr val="629DD1"/>
              </a:buClr>
              <a:buSzPct val="76000"/>
              <a:buFont typeface="Wingdings 2" pitchFamily="18" charset="2"/>
              <a:buChar char=""/>
              <a:defRPr/>
            </a:pPr>
            <a:r>
              <a:rPr lang="en-US" sz="2000" dirty="0">
                <a:solidFill>
                  <a:schemeClr val="tx2"/>
                </a:solidFill>
                <a:latin typeface="Times New Roman" pitchFamily="18" charset="0"/>
                <a:ea typeface="+mj-ea"/>
                <a:cs typeface="Times New Roman" pitchFamily="18" charset="0"/>
              </a:rPr>
              <a:t>No notice form could be generated </a:t>
            </a:r>
            <a:r>
              <a:rPr lang="en-US" sz="2000" dirty="0" smtClean="0">
                <a:solidFill>
                  <a:schemeClr val="tx2"/>
                </a:solidFill>
                <a:latin typeface="Times New Roman" pitchFamily="18" charset="0"/>
                <a:ea typeface="+mj-ea"/>
                <a:cs typeface="Times New Roman" pitchFamily="18" charset="0"/>
              </a:rPr>
              <a:t>if mandatory </a:t>
            </a:r>
            <a:r>
              <a:rPr lang="en-US" sz="2000" dirty="0">
                <a:solidFill>
                  <a:schemeClr val="tx2"/>
                </a:solidFill>
                <a:latin typeface="Times New Roman" pitchFamily="18" charset="0"/>
                <a:ea typeface="+mj-ea"/>
                <a:cs typeface="Times New Roman" pitchFamily="18" charset="0"/>
              </a:rPr>
              <a:t>fields in consequent levels of tree view are incomplete</a:t>
            </a:r>
            <a:r>
              <a:rPr lang="en-US" sz="2000" dirty="0" smtClean="0">
                <a:solidFill>
                  <a:schemeClr val="tx2"/>
                </a:solidFill>
                <a:latin typeface="Times New Roman" pitchFamily="18" charset="0"/>
                <a:ea typeface="+mj-ea"/>
                <a:cs typeface="Times New Roman" pitchFamily="18" charset="0"/>
              </a:rPr>
              <a:t>. </a:t>
            </a:r>
            <a:r>
              <a:rPr lang="en-US" sz="2000" dirty="0">
                <a:solidFill>
                  <a:schemeClr val="tx2"/>
                </a:solidFill>
                <a:latin typeface="Times New Roman" pitchFamily="18" charset="0"/>
                <a:ea typeface="+mj-ea"/>
                <a:cs typeface="Times New Roman" pitchFamily="18" charset="0"/>
              </a:rPr>
              <a:t>Therefore, users need to complete all </a:t>
            </a:r>
            <a:r>
              <a:rPr lang="en-US" sz="2000" dirty="0" smtClean="0">
                <a:solidFill>
                  <a:schemeClr val="tx2"/>
                </a:solidFill>
                <a:latin typeface="Times New Roman" pitchFamily="18" charset="0"/>
                <a:ea typeface="+mj-ea"/>
                <a:cs typeface="Times New Roman" pitchFamily="18" charset="0"/>
              </a:rPr>
              <a:t>mandatory information</a:t>
            </a:r>
            <a:r>
              <a:rPr lang="en-US" sz="2000" dirty="0">
                <a:solidFill>
                  <a:schemeClr val="tx2"/>
                </a:solidFill>
                <a:latin typeface="Times New Roman" pitchFamily="18" charset="0"/>
                <a:ea typeface="+mj-ea"/>
                <a:cs typeface="Times New Roman" pitchFamily="18" charset="0"/>
              </a:rPr>
              <a:t>; including frequency(s), receiver information and antenna </a:t>
            </a:r>
            <a:r>
              <a:rPr lang="en-US" sz="2000" dirty="0" smtClean="0">
                <a:solidFill>
                  <a:schemeClr val="tx2"/>
                </a:solidFill>
                <a:latin typeface="Times New Roman" pitchFamily="18" charset="0"/>
                <a:ea typeface="+mj-ea"/>
                <a:cs typeface="Times New Roman" pitchFamily="18" charset="0"/>
              </a:rPr>
              <a:t>characteristics.</a:t>
            </a:r>
          </a:p>
          <a:p>
            <a:pPr algn="just"/>
            <a:endParaRPr lang="en-US" sz="2000" dirty="0">
              <a:latin typeface="Times New Roman" pitchFamily="18" charset="0"/>
              <a:cs typeface="Times New Roman" pitchFamily="18" charset="0"/>
            </a:endParaRPr>
          </a:p>
        </p:txBody>
      </p:sp>
      <p:sp>
        <p:nvSpPr>
          <p:cNvPr id="4" name="Title 1"/>
          <p:cNvSpPr txBox="1">
            <a:spLocks/>
          </p:cNvSpPr>
          <p:nvPr/>
        </p:nvSpPr>
        <p:spPr>
          <a:xfrm>
            <a:off x="0" y="0"/>
            <a:ext cx="9144000" cy="685800"/>
          </a:xfrm>
          <a:prstGeom prst="rect">
            <a:avLst/>
          </a:prstGeo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algn="ctr" fontAlgn="base">
              <a:spcBef>
                <a:spcPct val="0"/>
              </a:spcBef>
              <a:spcAft>
                <a:spcPct val="0"/>
              </a:spcAft>
            </a:pPr>
            <a:r>
              <a:rPr lang="en-US" sz="2500" dirty="0" smtClean="0">
                <a:solidFill>
                  <a:schemeClr val="bg1"/>
                </a:solidFill>
                <a:latin typeface="Times New Roman" pitchFamily="18" charset="0"/>
                <a:ea typeface="+mj-ea"/>
                <a:cs typeface="Times New Roman" pitchFamily="18" charset="0"/>
              </a:rPr>
              <a:t>SMS4DC Electronic Notice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srcRect/>
          <a:stretch>
            <a:fillRect/>
          </a:stretch>
        </p:blipFill>
        <p:spPr bwMode="auto">
          <a:xfrm>
            <a:off x="1128713" y="1549181"/>
            <a:ext cx="6491287" cy="4851619"/>
          </a:xfrm>
          <a:prstGeom prst="rect">
            <a:avLst/>
          </a:prstGeom>
          <a:ln>
            <a:noFill/>
          </a:ln>
          <a:effectLst>
            <a:outerShdw blurRad="190500" algn="tl" rotWithShape="0">
              <a:srgbClr val="000000">
                <a:alpha val="70000"/>
              </a:srgbClr>
            </a:outerShdw>
          </a:effectLst>
        </p:spPr>
      </p:pic>
      <p:sp>
        <p:nvSpPr>
          <p:cNvPr id="5" name="Title 1"/>
          <p:cNvSpPr txBox="1">
            <a:spLocks/>
          </p:cNvSpPr>
          <p:nvPr/>
        </p:nvSpPr>
        <p:spPr>
          <a:xfrm>
            <a:off x="0" y="0"/>
            <a:ext cx="9144000" cy="685800"/>
          </a:xfrm>
          <a:prstGeom prst="rect">
            <a:avLst/>
          </a:prstGeo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algn="ctr" fontAlgn="base">
              <a:spcBef>
                <a:spcPct val="0"/>
              </a:spcBef>
              <a:spcAft>
                <a:spcPct val="0"/>
              </a:spcAft>
            </a:pPr>
            <a:r>
              <a:rPr lang="en-US" sz="2500" dirty="0" smtClean="0">
                <a:solidFill>
                  <a:schemeClr val="bg1"/>
                </a:solidFill>
                <a:latin typeface="Times New Roman" pitchFamily="18" charset="0"/>
                <a:ea typeface="+mj-ea"/>
                <a:cs typeface="Times New Roman" pitchFamily="18" charset="0"/>
              </a:rPr>
              <a:t>SMS4DC Electronic Notice(2)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419600" y="2819400"/>
            <a:ext cx="3867152" cy="1404942"/>
          </a:xfrm>
        </p:spPr>
        <p:txBody>
          <a:bodyPr>
            <a:noAutofit/>
          </a:bodyPr>
          <a:lstStyle/>
          <a:p>
            <a:r>
              <a:rPr lang="en-GB" sz="2000" b="1" dirty="0" smtClean="0">
                <a:solidFill>
                  <a:srgbClr val="000066"/>
                </a:solidFill>
              </a:rPr>
              <a:t>Notification of frequency Assignments for recording in the Master Register</a:t>
            </a:r>
            <a:endParaRPr lang="en-US" sz="2000" b="1" dirty="0">
              <a:latin typeface="Times New Roman" pitchFamily="18" charset="0"/>
              <a:cs typeface="Times New Roman" pitchFamily="18" charset="0"/>
            </a:endParaRPr>
          </a:p>
        </p:txBody>
      </p:sp>
      <p:sp>
        <p:nvSpPr>
          <p:cNvPr id="8" name="Rectangle 7"/>
          <p:cNvSpPr/>
          <p:nvPr/>
        </p:nvSpPr>
        <p:spPr>
          <a:xfrm>
            <a:off x="4786314" y="4997247"/>
            <a:ext cx="3211264" cy="923330"/>
          </a:xfrm>
          <a:prstGeom prst="rect">
            <a:avLst/>
          </a:prstGeom>
        </p:spPr>
        <p:txBody>
          <a:bodyPr wrap="none">
            <a:spAutoFit/>
          </a:bodyPr>
          <a:lstStyle/>
          <a:p>
            <a:r>
              <a:rPr lang="en-US" b="1" dirty="0" smtClean="0">
                <a:latin typeface="Times New Roman" pitchFamily="18" charset="0"/>
                <a:cs typeface="Times New Roman" pitchFamily="18" charset="0"/>
              </a:rPr>
              <a:t>Prepared by :</a:t>
            </a:r>
          </a:p>
          <a:p>
            <a:r>
              <a:rPr lang="en-US" b="1" dirty="0" err="1" smtClean="0">
                <a:latin typeface="Times New Roman" pitchFamily="18" charset="0"/>
                <a:cs typeface="Times New Roman" pitchFamily="18" charset="0"/>
              </a:rPr>
              <a:t>Eng.yasir</a:t>
            </a:r>
            <a:r>
              <a:rPr lang="en-US" b="1" dirty="0" smtClean="0">
                <a:latin typeface="Times New Roman" pitchFamily="18" charset="0"/>
                <a:cs typeface="Times New Roman" pitchFamily="18" charset="0"/>
              </a:rPr>
              <a:t> Mohammed Bashar</a:t>
            </a:r>
          </a:p>
          <a:p>
            <a:r>
              <a:rPr lang="en-US" b="1" dirty="0" smtClean="0">
                <a:latin typeface="Times New Roman" pitchFamily="18" charset="0"/>
                <a:cs typeface="Times New Roman" pitchFamily="18" charset="0"/>
              </a:rPr>
              <a:t>Yasir_192@ntc.gov.sd</a:t>
            </a:r>
            <a:endParaRPr lang="en-US" b="1" dirty="0">
              <a:latin typeface="Times New Roman" pitchFamily="18" charset="0"/>
              <a:cs typeface="Times New Roman" pitchFamily="18" charset="0"/>
            </a:endParaRPr>
          </a:p>
        </p:txBody>
      </p:sp>
      <p:pic>
        <p:nvPicPr>
          <p:cNvPr id="1031" name="Picture 7"/>
          <p:cNvPicPr>
            <a:picLocks noChangeAspect="1" noChangeArrowheads="1"/>
          </p:cNvPicPr>
          <p:nvPr/>
        </p:nvPicPr>
        <p:blipFill>
          <a:blip r:embed="rId3" cstate="print"/>
          <a:srcRect/>
          <a:stretch>
            <a:fillRect/>
          </a:stretch>
        </p:blipFill>
        <p:spPr bwMode="auto">
          <a:xfrm>
            <a:off x="152400" y="0"/>
            <a:ext cx="4286248" cy="6286520"/>
          </a:xfrm>
          <a:prstGeom prst="rect">
            <a:avLst/>
          </a:prstGeom>
          <a:noFill/>
          <a:ln w="9525">
            <a:noFill/>
            <a:miter lim="800000"/>
            <a:headEnd/>
            <a:tailEnd/>
          </a:ln>
          <a:effectLst/>
        </p:spPr>
      </p:pic>
      <p:pic>
        <p:nvPicPr>
          <p:cNvPr id="10" name="Picture 1" descr="itu_175x198"/>
          <p:cNvPicPr>
            <a:picLocks noChangeAspect="1" noChangeArrowheads="1"/>
          </p:cNvPicPr>
          <p:nvPr/>
        </p:nvPicPr>
        <p:blipFill>
          <a:blip r:embed="rId4" cstate="print"/>
          <a:srcRect/>
          <a:stretch>
            <a:fillRect/>
          </a:stretch>
        </p:blipFill>
        <p:spPr bwMode="auto">
          <a:xfrm>
            <a:off x="4857752" y="357166"/>
            <a:ext cx="1143008" cy="857256"/>
          </a:xfrm>
          <a:prstGeom prst="rect">
            <a:avLst/>
          </a:prstGeom>
          <a:noFill/>
        </p:spPr>
      </p:pic>
      <p:pic>
        <p:nvPicPr>
          <p:cNvPr id="9" name="Picture 2"/>
          <p:cNvPicPr>
            <a:picLocks noChangeAspect="1" noChangeArrowheads="1"/>
          </p:cNvPicPr>
          <p:nvPr/>
        </p:nvPicPr>
        <p:blipFill>
          <a:blip r:embed="rId5"/>
          <a:srcRect/>
          <a:stretch>
            <a:fillRect/>
          </a:stretch>
        </p:blipFill>
        <p:spPr bwMode="auto">
          <a:xfrm>
            <a:off x="6429388" y="381000"/>
            <a:ext cx="1190612" cy="833422"/>
          </a:xfrm>
          <a:prstGeom prst="rect">
            <a:avLst/>
          </a:prstGeom>
          <a:noFill/>
          <a:ln w="9525">
            <a:noFill/>
            <a:miter lim="800000"/>
            <a:headEnd/>
            <a:tailEnd/>
          </a:ln>
          <a:effectLst/>
        </p:spPr>
      </p:pic>
    </p:spTree>
    <p:custDataLst>
      <p:tags r:id="rId1"/>
    </p:custDataLst>
    <p:extLst>
      <p:ext uri="{BB962C8B-B14F-4D97-AF65-F5344CB8AC3E}">
        <p14:creationId xmlns="" xmlns:p14="http://schemas.microsoft.com/office/powerpoint/2010/main" val="427867189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257300" y="1752600"/>
            <a:ext cx="2247900" cy="1981200"/>
          </a:xfrm>
          <a:prstGeom prst="rect">
            <a:avLst/>
          </a:prstGeom>
          <a:ln>
            <a:noFill/>
          </a:ln>
          <a:effectLst>
            <a:outerShdw blurRad="190500" algn="tl" rotWithShape="0">
              <a:srgbClr val="000000">
                <a:alpha val="70000"/>
              </a:srgbClr>
            </a:outerShdw>
          </a:effectLst>
        </p:spPr>
      </p:pic>
      <p:pic>
        <p:nvPicPr>
          <p:cNvPr id="16387" name="Picture 3"/>
          <p:cNvPicPr>
            <a:picLocks noChangeAspect="1" noChangeArrowheads="1"/>
          </p:cNvPicPr>
          <p:nvPr/>
        </p:nvPicPr>
        <p:blipFill>
          <a:blip r:embed="rId3" cstate="print"/>
          <a:srcRect/>
          <a:stretch>
            <a:fillRect/>
          </a:stretch>
        </p:blipFill>
        <p:spPr bwMode="auto">
          <a:xfrm>
            <a:off x="5243513" y="1538141"/>
            <a:ext cx="3138487" cy="4938859"/>
          </a:xfrm>
          <a:prstGeom prst="rect">
            <a:avLst/>
          </a:prstGeom>
          <a:ln>
            <a:noFill/>
          </a:ln>
          <a:effectLst>
            <a:outerShdw blurRad="190500" algn="tl" rotWithShape="0">
              <a:srgbClr val="000000">
                <a:alpha val="70000"/>
              </a:srgbClr>
            </a:outerShdw>
          </a:effectLst>
        </p:spPr>
      </p:pic>
      <p:pic>
        <p:nvPicPr>
          <p:cNvPr id="7" name="Picture 2"/>
          <p:cNvPicPr>
            <a:picLocks noChangeAspect="1" noChangeArrowheads="1"/>
          </p:cNvPicPr>
          <p:nvPr/>
        </p:nvPicPr>
        <p:blipFill>
          <a:blip r:embed="rId4" cstate="print"/>
          <a:srcRect/>
          <a:stretch>
            <a:fillRect/>
          </a:stretch>
        </p:blipFill>
        <p:spPr bwMode="auto">
          <a:xfrm>
            <a:off x="838200" y="3917440"/>
            <a:ext cx="3048000" cy="2521460"/>
          </a:xfrm>
          <a:prstGeom prst="rect">
            <a:avLst/>
          </a:prstGeom>
          <a:ln>
            <a:noFill/>
          </a:ln>
          <a:effectLst>
            <a:outerShdw blurRad="190500" algn="tl" rotWithShape="0">
              <a:srgbClr val="000000">
                <a:alpha val="70000"/>
              </a:srgbClr>
            </a:outerShdw>
          </a:effectLst>
        </p:spPr>
      </p:pic>
      <p:sp>
        <p:nvSpPr>
          <p:cNvPr id="6" name="Title 1"/>
          <p:cNvSpPr txBox="1">
            <a:spLocks/>
          </p:cNvSpPr>
          <p:nvPr/>
        </p:nvSpPr>
        <p:spPr>
          <a:xfrm>
            <a:off x="0" y="0"/>
            <a:ext cx="9144000" cy="685800"/>
          </a:xfrm>
          <a:prstGeom prst="rect">
            <a:avLst/>
          </a:prstGeo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algn="ctr" fontAlgn="base">
              <a:spcBef>
                <a:spcPct val="0"/>
              </a:spcBef>
              <a:spcAft>
                <a:spcPct val="0"/>
              </a:spcAft>
            </a:pPr>
            <a:r>
              <a:rPr lang="en-US" sz="2500" dirty="0" smtClean="0">
                <a:solidFill>
                  <a:schemeClr val="bg1"/>
                </a:solidFill>
                <a:latin typeface="Times New Roman" pitchFamily="18" charset="0"/>
                <a:ea typeface="+mj-ea"/>
                <a:cs typeface="Times New Roman" pitchFamily="18" charset="0"/>
              </a:rPr>
              <a:t>SMS4DC Electronic Notice(3)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4904"/>
            <a:ext cx="8929718" cy="2578608"/>
          </a:xfrm>
        </p:spPr>
        <p:txBody>
          <a:bodyPr>
            <a:noAutofit/>
          </a:bodyPr>
          <a:lstStyle/>
          <a:p>
            <a:r>
              <a:rPr lang="en-US" sz="3600" b="1" dirty="0" smtClean="0">
                <a:solidFill>
                  <a:schemeClr val="tx2">
                    <a:lumMod val="60000"/>
                    <a:lumOff val="40000"/>
                  </a:schemeClr>
                </a:solidFill>
              </a:rPr>
              <a:t>EXCERSISES</a:t>
            </a:r>
            <a:endParaRPr lang="en-US" sz="3600" dirty="0">
              <a:solidFill>
                <a:schemeClr val="tx2">
                  <a:lumMod val="60000"/>
                  <a:lumOff val="40000"/>
                </a:schemeClr>
              </a:solidFill>
            </a:endParaRPr>
          </a:p>
        </p:txBody>
      </p:sp>
      <p:sp>
        <p:nvSpPr>
          <p:cNvPr id="122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2" name="Rectangle 4"/>
          <p:cNvSpPr>
            <a:spLocks noChangeArrowheads="1"/>
          </p:cNvSpPr>
          <p:nvPr/>
        </p:nvSpPr>
        <p:spPr bwMode="auto">
          <a:xfrm>
            <a:off x="0" y="1400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2"/>
          <a:srcRect/>
          <a:stretch>
            <a:fillRect/>
          </a:stretch>
        </p:blipFill>
        <p:spPr bwMode="auto">
          <a:xfrm>
            <a:off x="228600" y="762000"/>
            <a:ext cx="1905000" cy="1466850"/>
          </a:xfrm>
          <a:prstGeom prst="rect">
            <a:avLst/>
          </a:prstGeom>
          <a:noFill/>
          <a:ln w="9525">
            <a:noFill/>
            <a:miter lim="800000"/>
            <a:headEnd/>
            <a:tailEnd/>
          </a:ln>
          <a:effectLst/>
        </p:spPr>
      </p:pic>
      <p:pic>
        <p:nvPicPr>
          <p:cNvPr id="8" name="Picture 1" descr="itu_175x198"/>
          <p:cNvPicPr>
            <a:picLocks noChangeAspect="1" noChangeArrowheads="1"/>
          </p:cNvPicPr>
          <p:nvPr/>
        </p:nvPicPr>
        <p:blipFill>
          <a:blip r:embed="rId3" cstate="print"/>
          <a:srcRect/>
          <a:stretch>
            <a:fillRect/>
          </a:stretch>
        </p:blipFill>
        <p:spPr bwMode="auto">
          <a:xfrm>
            <a:off x="6705600" y="609600"/>
            <a:ext cx="1571636" cy="1714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endCondLst>
                                    <p:cond evt="onNext" delay="0">
                                      <p:tgtEl>
                                        <p:sldTgt/>
                                      </p:tgtEl>
                                    </p:cond>
                                  </p:endCondLst>
                                  <p:childTnLst>
                                    <p:animMotion origin="layout" path="M 0.00399 -0.01157 L -1.38889E-6 -1.11111E-6 " pathEditMode="relative" rAng="0" ptsTypes="AA">
                                      <p:cBhvr>
                                        <p:cTn id="6" dur="2000" fill="hold"/>
                                        <p:tgtEl>
                                          <p:spTgt spid="2"/>
                                        </p:tgtEl>
                                        <p:attrNameLst>
                                          <p:attrName>ppt_x</p:attrName>
                                          <p:attrName>ppt_y</p:attrName>
                                        </p:attrNameLst>
                                      </p:cBhvr>
                                      <p:rCtr x="-2"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1760" y="2852936"/>
            <a:ext cx="378783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 </a:t>
            </a:r>
            <a:endParaRPr lang="ar-SA"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2133600" y="1981200"/>
            <a:ext cx="4572000" cy="3429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934"/>
          </a:xfr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anchor="ctr" anchorCtr="0" compatLnSpc="1">
            <a:prstTxWarp prst="textNoShape">
              <a:avLst/>
            </a:prstTxWarp>
          </a:bodyPr>
          <a:lstStyle/>
          <a:p>
            <a:pPr fontAlgn="base">
              <a:spcAft>
                <a:spcPct val="0"/>
              </a:spcAft>
            </a:pPr>
            <a:r>
              <a:rPr lang="en-US" sz="3200" dirty="0" smtClean="0">
                <a:solidFill>
                  <a:schemeClr val="bg1"/>
                </a:solidFill>
                <a:latin typeface="Times New Roman" pitchFamily="18" charset="0"/>
                <a:cs typeface="Times New Roman" pitchFamily="18" charset="0"/>
              </a:rPr>
              <a:t>Spectrum management</a:t>
            </a:r>
          </a:p>
        </p:txBody>
      </p:sp>
      <p:sp>
        <p:nvSpPr>
          <p:cNvPr id="3" name="Content Placeholder 2"/>
          <p:cNvSpPr>
            <a:spLocks noGrp="1"/>
          </p:cNvSpPr>
          <p:nvPr>
            <p:ph idx="1"/>
          </p:nvPr>
        </p:nvSpPr>
        <p:spPr>
          <a:xfrm>
            <a:off x="500034" y="1357298"/>
            <a:ext cx="8229600" cy="4143404"/>
          </a:xfrm>
        </p:spPr>
        <p:txBody>
          <a:bodyPr>
            <a:normAutofit/>
          </a:bodyPr>
          <a:lstStyle/>
          <a:p>
            <a:pPr lvl="0" indent="-274320" algn="just">
              <a:buClr>
                <a:srgbClr val="629DD1"/>
              </a:buClr>
              <a:buSzPct val="76000"/>
              <a:buNone/>
              <a:defRPr/>
            </a:pPr>
            <a:endParaRPr lang="en-US" sz="2000" b="1" dirty="0" smtClean="0">
              <a:solidFill>
                <a:srgbClr val="242852"/>
              </a:solidFill>
              <a:latin typeface="Times New Roman" pitchFamily="18" charset="0"/>
              <a:cs typeface="Times New Roman" pitchFamily="18" charset="0"/>
            </a:endParaRPr>
          </a:p>
          <a:p>
            <a:pPr indent="-274320" algn="just">
              <a:buClr>
                <a:srgbClr val="629DD1"/>
              </a:buClr>
              <a:buSzPct val="76000"/>
              <a:buFont typeface="Wingdings 2" pitchFamily="18" charset="2"/>
              <a:buChar char=""/>
              <a:defRPr/>
            </a:pPr>
            <a:r>
              <a:rPr lang="en-US" sz="2400" dirty="0" smtClean="0">
                <a:solidFill>
                  <a:schemeClr val="tx2"/>
                </a:solidFill>
                <a:latin typeface="Times New Roman" pitchFamily="18" charset="0"/>
                <a:ea typeface="+mj-ea"/>
                <a:cs typeface="Times New Roman" pitchFamily="18" charset="0"/>
              </a:rPr>
              <a:t>The ever-increasing global application of different means of </a:t>
            </a:r>
            <a:r>
              <a:rPr lang="en-US" sz="2400" dirty="0" err="1" smtClean="0">
                <a:solidFill>
                  <a:schemeClr val="tx2"/>
                </a:solidFill>
                <a:latin typeface="Times New Roman" pitchFamily="18" charset="0"/>
                <a:ea typeface="+mj-ea"/>
                <a:cs typeface="Times New Roman" pitchFamily="18" charset="0"/>
              </a:rPr>
              <a:t>radiocommunications</a:t>
            </a:r>
            <a:r>
              <a:rPr lang="en-US" sz="2400" dirty="0" smtClean="0">
                <a:solidFill>
                  <a:schemeClr val="tx2"/>
                </a:solidFill>
                <a:latin typeface="Times New Roman" pitchFamily="18" charset="0"/>
                <a:ea typeface="+mj-ea"/>
                <a:cs typeface="Times New Roman" pitchFamily="18" charset="0"/>
              </a:rPr>
              <a:t> and a need for correct management of intensive use of radio frequencies requires a high level of international cooperation.</a:t>
            </a:r>
          </a:p>
          <a:p>
            <a:pPr indent="-274320" algn="just">
              <a:buClr>
                <a:srgbClr val="629DD1"/>
              </a:buClr>
              <a:buSzPct val="76000"/>
              <a:buFont typeface="Wingdings 2" pitchFamily="18" charset="2"/>
              <a:buChar char=""/>
              <a:defRPr/>
            </a:pPr>
            <a:r>
              <a:rPr lang="en-US" sz="2400" dirty="0" smtClean="0">
                <a:solidFill>
                  <a:schemeClr val="tx2"/>
                </a:solidFill>
                <a:latin typeface="Times New Roman" pitchFamily="18" charset="0"/>
                <a:ea typeface="+mj-ea"/>
                <a:cs typeface="Times New Roman" pitchFamily="18" charset="0"/>
              </a:rPr>
              <a:t>One of the principal tasks of ITU-R is to administer and facilitate the complex intergovernmental relations needed to develop legally binding agreements between sovereign States.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3200" dirty="0" smtClean="0">
                <a:solidFill>
                  <a:schemeClr val="bg1"/>
                </a:solidFill>
                <a:latin typeface="Times New Roman" pitchFamily="18" charset="0"/>
                <a:cs typeface="Times New Roman" pitchFamily="18" charset="0"/>
              </a:rPr>
              <a:t>The Importance of Notification</a:t>
            </a:r>
          </a:p>
        </p:txBody>
      </p:sp>
      <p:sp>
        <p:nvSpPr>
          <p:cNvPr id="3" name="Content Placeholder 2"/>
          <p:cNvSpPr>
            <a:spLocks noGrp="1"/>
          </p:cNvSpPr>
          <p:nvPr>
            <p:ph idx="1"/>
          </p:nvPr>
        </p:nvSpPr>
        <p:spPr>
          <a:xfrm>
            <a:off x="500034" y="1285860"/>
            <a:ext cx="8229600" cy="4525963"/>
          </a:xfrm>
        </p:spPr>
        <p:txBody>
          <a:bodyPr>
            <a:normAutofit/>
          </a:bodyPr>
          <a:lstStyle/>
          <a:p>
            <a:pPr indent="-274320" algn="just">
              <a:buClr>
                <a:srgbClr val="629DD1"/>
              </a:buClr>
              <a:buSzPct val="76000"/>
              <a:buFont typeface="Wingdings 2" pitchFamily="18" charset="2"/>
              <a:buChar char=""/>
              <a:defRPr/>
            </a:pPr>
            <a:r>
              <a:rPr lang="en-US" sz="2400" dirty="0" smtClean="0">
                <a:solidFill>
                  <a:schemeClr val="tx2"/>
                </a:solidFill>
                <a:latin typeface="Times New Roman" pitchFamily="18" charset="0"/>
                <a:ea typeface="+mj-ea"/>
                <a:cs typeface="Times New Roman" pitchFamily="18" charset="0"/>
              </a:rPr>
              <a:t> Radio frequency spectrum is a limited natural resource that must be used rationally, efficiently and economically, inconformity with the Radio Regulations, so that countries and groups of countries may have equitable access to it.</a:t>
            </a:r>
          </a:p>
          <a:p>
            <a:pPr indent="-274320" algn="just">
              <a:buClr>
                <a:srgbClr val="629DD1"/>
              </a:buClr>
              <a:buSzPct val="76000"/>
              <a:buFont typeface="Wingdings 2" pitchFamily="18" charset="2"/>
              <a:buChar char=""/>
              <a:defRPr/>
            </a:pPr>
            <a:r>
              <a:rPr lang="en-US" sz="2400" dirty="0" smtClean="0">
                <a:solidFill>
                  <a:schemeClr val="tx2"/>
                </a:solidFill>
                <a:latin typeface="Times New Roman" pitchFamily="18" charset="0"/>
                <a:ea typeface="+mj-ea"/>
                <a:cs typeface="Times New Roman" pitchFamily="18" charset="0"/>
              </a:rPr>
              <a:t>It is therefore important to notify the BR about the bringing into use or the planned bringing into use of the radio-frequency, so as to:</a:t>
            </a:r>
          </a:p>
          <a:p>
            <a:pPr indent="-274320" algn="just">
              <a:buClr>
                <a:srgbClr val="629DD1"/>
              </a:buClr>
              <a:buSzPct val="76000"/>
              <a:buFont typeface="Wingdings 2" pitchFamily="18" charset="2"/>
              <a:buChar char=""/>
              <a:defRPr/>
            </a:pPr>
            <a:r>
              <a:rPr lang="en-US" sz="2400" dirty="0" smtClean="0">
                <a:solidFill>
                  <a:schemeClr val="tx2"/>
                </a:solidFill>
                <a:latin typeface="Times New Roman" pitchFamily="18" charset="0"/>
                <a:ea typeface="+mj-ea"/>
                <a:cs typeface="Times New Roman" pitchFamily="18" charset="0"/>
              </a:rPr>
              <a:t>Allow the BR to apply the appropriate procedure(s);</a:t>
            </a:r>
          </a:p>
          <a:p>
            <a:pPr indent="-274320" algn="just">
              <a:buClr>
                <a:srgbClr val="629DD1"/>
              </a:buClr>
              <a:buSzPct val="76000"/>
              <a:buFont typeface="Wingdings 2" pitchFamily="18" charset="2"/>
              <a:buChar char=""/>
              <a:defRPr/>
            </a:pPr>
            <a:r>
              <a:rPr lang="en-US" sz="2400" dirty="0" smtClean="0">
                <a:solidFill>
                  <a:schemeClr val="tx2"/>
                </a:solidFill>
                <a:latin typeface="Times New Roman" pitchFamily="18" charset="0"/>
                <a:ea typeface="+mj-ea"/>
                <a:cs typeface="Times New Roman" pitchFamily="18" charset="0"/>
              </a:rPr>
              <a:t>Inform other possibly affected Administrations about the actual use of the radio-frequencies;</a:t>
            </a:r>
          </a:p>
          <a:p>
            <a:pPr indent="-274320" algn="just">
              <a:buClr>
                <a:srgbClr val="629DD1"/>
              </a:buClr>
              <a:buSzPct val="76000"/>
              <a:buFont typeface="Wingdings 2" pitchFamily="18" charset="2"/>
              <a:buChar char=""/>
              <a:defRPr/>
            </a:pPr>
            <a:r>
              <a:rPr lang="en-US" sz="2400" dirty="0" smtClean="0">
                <a:solidFill>
                  <a:schemeClr val="tx2"/>
                </a:solidFill>
                <a:latin typeface="Times New Roman" pitchFamily="18" charset="0"/>
                <a:ea typeface="+mj-ea"/>
                <a:cs typeface="Times New Roman" pitchFamily="18" charset="0"/>
              </a:rPr>
              <a:t>Initiate and complete any required coordination;</a:t>
            </a:r>
          </a:p>
          <a:p>
            <a:pPr>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3200" dirty="0" smtClean="0">
                <a:solidFill>
                  <a:schemeClr val="bg1"/>
                </a:solidFill>
                <a:latin typeface="Times New Roman" pitchFamily="18" charset="0"/>
                <a:cs typeface="Times New Roman" pitchFamily="18" charset="0"/>
              </a:rPr>
              <a:t>Master International Frequency Register</a:t>
            </a:r>
          </a:p>
        </p:txBody>
      </p:sp>
      <p:sp>
        <p:nvSpPr>
          <p:cNvPr id="3" name="Content Placeholder 2"/>
          <p:cNvSpPr>
            <a:spLocks noGrp="1"/>
          </p:cNvSpPr>
          <p:nvPr>
            <p:ph idx="1"/>
          </p:nvPr>
        </p:nvSpPr>
        <p:spPr/>
        <p:txBody>
          <a:bodyPr>
            <a:normAutofit/>
          </a:bodyPr>
          <a:lstStyle/>
          <a:p>
            <a:pPr indent="-274320" algn="just">
              <a:buClr>
                <a:srgbClr val="629DD1"/>
              </a:buClr>
              <a:buSzPct val="76000"/>
              <a:buFont typeface="Wingdings 2" pitchFamily="18" charset="2"/>
              <a:buChar char=""/>
              <a:defRPr/>
            </a:pPr>
            <a:r>
              <a:rPr lang="en-US" sz="2000" dirty="0" smtClean="0">
                <a:solidFill>
                  <a:schemeClr val="tx2"/>
                </a:solidFill>
                <a:latin typeface="Times New Roman" pitchFamily="18" charset="0"/>
                <a:ea typeface="+mj-ea"/>
                <a:cs typeface="Times New Roman" pitchFamily="18" charset="0"/>
              </a:rPr>
              <a:t>The Master International Frequency Register (MIFR) is the formal database of satellite and terrestrial frequency assignments maintained by the International Telecommunication Union (ITU). Recording in the MIFR is the final stage of the frequency coordination process, and confers international recognition and protection from interference for those frequency assignments.</a:t>
            </a:r>
          </a:p>
          <a:p>
            <a:pPr indent="-274320" algn="just">
              <a:buClr>
                <a:srgbClr val="629DD1"/>
              </a:buClr>
              <a:buSzPct val="76000"/>
              <a:buFont typeface="Wingdings 2" pitchFamily="18" charset="2"/>
              <a:buChar char=""/>
              <a:defRPr/>
            </a:pPr>
            <a:endParaRPr lang="en-US" sz="2000" dirty="0" smtClean="0">
              <a:solidFill>
                <a:schemeClr val="tx2"/>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3"/>
          <p:cNvSpPr>
            <a:spLocks noGrp="1"/>
          </p:cNvSpPr>
          <p:nvPr>
            <p:ph type="sldNum" sz="quarter" idx="10"/>
          </p:nvPr>
        </p:nvSpPr>
        <p:spPr>
          <a:xfrm>
            <a:off x="8820150" y="6369050"/>
            <a:ext cx="323850" cy="244475"/>
          </a:xfrm>
        </p:spPr>
        <p:txBody>
          <a:bodyPr/>
          <a:lstStyle/>
          <a:p>
            <a:fld id="{3DE71DFE-7EA0-470A-8367-8ECC7C4C9F9A}" type="slidenum">
              <a:rPr lang="en-US">
                <a:solidFill>
                  <a:srgbClr val="0070C0"/>
                </a:solidFill>
                <a:latin typeface="Times New Roman" pitchFamily="18" charset="0"/>
                <a:cs typeface="Times New Roman" pitchFamily="18" charset="0"/>
              </a:rPr>
              <a:pPr/>
              <a:t>6</a:t>
            </a:fld>
            <a:endParaRPr lang="en-US">
              <a:solidFill>
                <a:srgbClr val="0070C0"/>
              </a:solidFill>
              <a:latin typeface="Times New Roman" pitchFamily="18" charset="0"/>
              <a:cs typeface="Times New Roman" pitchFamily="18" charset="0"/>
            </a:endParaRPr>
          </a:p>
        </p:txBody>
      </p:sp>
      <p:sp>
        <p:nvSpPr>
          <p:cNvPr id="1190915" name="Rectangle 3"/>
          <p:cNvSpPr>
            <a:spLocks noChangeArrowheads="1"/>
          </p:cNvSpPr>
          <p:nvPr/>
        </p:nvSpPr>
        <p:spPr bwMode="white">
          <a:xfrm>
            <a:off x="214282" y="1857364"/>
            <a:ext cx="1285875" cy="714375"/>
          </a:xfrm>
          <a:prstGeom prst="rect">
            <a:avLst/>
          </a:prstGeom>
          <a:solidFill>
            <a:srgbClr val="000000"/>
          </a:solidFill>
          <a:ln w="3175" algn="ctr">
            <a:solidFill>
              <a:srgbClr val="B2B2B2"/>
            </a:solidFill>
            <a:miter lim="800000"/>
            <a:headEnd/>
            <a:tailEnd/>
          </a:ln>
        </p:spPr>
        <p:txBody>
          <a:bodyPr wrap="none" anchor="ctr"/>
          <a:lstStyle/>
          <a:p>
            <a:r>
              <a:rPr lang="en-US" b="1" dirty="0">
                <a:solidFill>
                  <a:srgbClr val="0070C0"/>
                </a:solidFill>
                <a:latin typeface="Times New Roman" pitchFamily="18" charset="0"/>
                <a:cs typeface="Times New Roman" pitchFamily="18" charset="0"/>
              </a:rPr>
              <a:t>Notified </a:t>
            </a:r>
          </a:p>
          <a:p>
            <a:r>
              <a:rPr lang="en-US" b="1" dirty="0">
                <a:solidFill>
                  <a:srgbClr val="0070C0"/>
                </a:solidFill>
                <a:latin typeface="Times New Roman" pitchFamily="18" charset="0"/>
                <a:cs typeface="Times New Roman" pitchFamily="18" charset="0"/>
              </a:rPr>
              <a:t>assignment</a:t>
            </a:r>
          </a:p>
        </p:txBody>
      </p:sp>
      <p:sp>
        <p:nvSpPr>
          <p:cNvPr id="1190918" name="AutoShape 6"/>
          <p:cNvSpPr>
            <a:spLocks noChangeArrowheads="1"/>
          </p:cNvSpPr>
          <p:nvPr/>
        </p:nvSpPr>
        <p:spPr bwMode="white">
          <a:xfrm>
            <a:off x="4051300" y="3138488"/>
            <a:ext cx="1879600" cy="1141412"/>
          </a:xfrm>
          <a:prstGeom prst="flowChartDecision">
            <a:avLst/>
          </a:prstGeom>
          <a:solidFill>
            <a:srgbClr val="000000"/>
          </a:solidFill>
          <a:ln w="3175" algn="ctr">
            <a:solidFill>
              <a:srgbClr val="B2B2B2"/>
            </a:solidFill>
            <a:miter lim="800000"/>
            <a:headEnd/>
            <a:tailEnd/>
          </a:ln>
        </p:spPr>
        <p:txBody>
          <a:bodyPr wrap="none" anchor="ctr"/>
          <a:lstStyle/>
          <a:p>
            <a:r>
              <a:rPr lang="en-US" b="1">
                <a:solidFill>
                  <a:srgbClr val="0070C0"/>
                </a:solidFill>
                <a:latin typeface="Times New Roman" pitchFamily="18" charset="0"/>
                <a:cs typeface="Times New Roman" pitchFamily="18" charset="0"/>
              </a:rPr>
              <a:t>Assignment </a:t>
            </a:r>
          </a:p>
          <a:p>
            <a:r>
              <a:rPr lang="en-US" b="1">
                <a:solidFill>
                  <a:srgbClr val="0070C0"/>
                </a:solidFill>
                <a:latin typeface="Times New Roman" pitchFamily="18" charset="0"/>
                <a:cs typeface="Times New Roman" pitchFamily="18" charset="0"/>
              </a:rPr>
              <a:t>covered  by </a:t>
            </a:r>
          </a:p>
          <a:p>
            <a:r>
              <a:rPr lang="en-US" b="1">
                <a:solidFill>
                  <a:srgbClr val="0070C0"/>
                </a:solidFill>
                <a:latin typeface="Times New Roman" pitchFamily="18" charset="0"/>
                <a:cs typeface="Times New Roman" pitchFamily="18" charset="0"/>
              </a:rPr>
              <a:t>a Plan?</a:t>
            </a:r>
          </a:p>
        </p:txBody>
      </p:sp>
      <p:sp>
        <p:nvSpPr>
          <p:cNvPr id="1190919" name="Line 7"/>
          <p:cNvSpPr>
            <a:spLocks noChangeShapeType="1"/>
          </p:cNvSpPr>
          <p:nvPr/>
        </p:nvSpPr>
        <p:spPr bwMode="white">
          <a:xfrm>
            <a:off x="4965700" y="2794000"/>
            <a:ext cx="12700" cy="423863"/>
          </a:xfrm>
          <a:prstGeom prst="line">
            <a:avLst/>
          </a:prstGeom>
          <a:noFill/>
          <a:ln w="3175">
            <a:solidFill>
              <a:schemeClr val="tx1"/>
            </a:solidFill>
            <a:round/>
            <a:headEnd/>
            <a:tailEnd type="triangle" w="med" len="med"/>
          </a:ln>
        </p:spPr>
        <p:txBody>
          <a:bodyPr anchor="ctr"/>
          <a:lstStyle/>
          <a:p>
            <a:endParaRPr lang="en-US">
              <a:solidFill>
                <a:srgbClr val="0070C0"/>
              </a:solidFill>
              <a:latin typeface="Times New Roman" pitchFamily="18" charset="0"/>
              <a:cs typeface="Times New Roman" pitchFamily="18" charset="0"/>
            </a:endParaRPr>
          </a:p>
        </p:txBody>
      </p:sp>
      <p:sp>
        <p:nvSpPr>
          <p:cNvPr id="1190921" name="Rectangle 9"/>
          <p:cNvSpPr>
            <a:spLocks noChangeArrowheads="1"/>
          </p:cNvSpPr>
          <p:nvPr/>
        </p:nvSpPr>
        <p:spPr bwMode="white">
          <a:xfrm>
            <a:off x="2030413" y="1858963"/>
            <a:ext cx="1385887" cy="714375"/>
          </a:xfrm>
          <a:prstGeom prst="rect">
            <a:avLst/>
          </a:prstGeom>
          <a:solidFill>
            <a:srgbClr val="000000"/>
          </a:solidFill>
          <a:ln w="3175" algn="ctr">
            <a:solidFill>
              <a:srgbClr val="B2B2B2"/>
            </a:solidFill>
            <a:miter lim="800000"/>
            <a:headEnd/>
            <a:tailEnd/>
          </a:ln>
        </p:spPr>
        <p:txBody>
          <a:bodyPr wrap="none" anchor="ctr"/>
          <a:lstStyle/>
          <a:p>
            <a:r>
              <a:rPr lang="en-US" b="1" dirty="0">
                <a:solidFill>
                  <a:srgbClr val="0070C0"/>
                </a:solidFill>
                <a:latin typeface="Times New Roman" pitchFamily="18" charset="0"/>
                <a:cs typeface="Times New Roman" pitchFamily="18" charset="0"/>
              </a:rPr>
              <a:t>Part I</a:t>
            </a:r>
          </a:p>
        </p:txBody>
      </p:sp>
      <p:sp>
        <p:nvSpPr>
          <p:cNvPr id="1190923" name="Line 11"/>
          <p:cNvSpPr>
            <a:spLocks noChangeShapeType="1"/>
          </p:cNvSpPr>
          <p:nvPr/>
        </p:nvSpPr>
        <p:spPr bwMode="white">
          <a:xfrm flipV="1">
            <a:off x="5930900" y="5054600"/>
            <a:ext cx="1282700" cy="3175"/>
          </a:xfrm>
          <a:prstGeom prst="line">
            <a:avLst/>
          </a:prstGeom>
          <a:noFill/>
          <a:ln w="3175">
            <a:solidFill>
              <a:schemeClr val="tx1"/>
            </a:solidFill>
            <a:round/>
            <a:headEnd/>
            <a:tailEnd type="triangle" w="med" len="med"/>
          </a:ln>
        </p:spPr>
        <p:txBody>
          <a:bodyPr anchor="ctr"/>
          <a:lstStyle/>
          <a:p>
            <a:endParaRPr lang="en-US">
              <a:solidFill>
                <a:srgbClr val="0070C0"/>
              </a:solidFill>
              <a:latin typeface="Times New Roman" pitchFamily="18" charset="0"/>
              <a:cs typeface="Times New Roman" pitchFamily="18" charset="0"/>
            </a:endParaRPr>
          </a:p>
        </p:txBody>
      </p:sp>
      <p:sp>
        <p:nvSpPr>
          <p:cNvPr id="1190925" name="Line 13"/>
          <p:cNvSpPr>
            <a:spLocks noChangeShapeType="1"/>
          </p:cNvSpPr>
          <p:nvPr/>
        </p:nvSpPr>
        <p:spPr bwMode="white">
          <a:xfrm>
            <a:off x="5016500" y="5445125"/>
            <a:ext cx="12700" cy="650875"/>
          </a:xfrm>
          <a:prstGeom prst="line">
            <a:avLst/>
          </a:prstGeom>
          <a:noFill/>
          <a:ln w="3175">
            <a:solidFill>
              <a:schemeClr val="tx1"/>
            </a:solidFill>
            <a:round/>
            <a:headEnd/>
            <a:tailEnd type="triangle" w="med" len="med"/>
          </a:ln>
        </p:spPr>
        <p:txBody>
          <a:bodyPr anchor="ctr"/>
          <a:lstStyle/>
          <a:p>
            <a:endParaRPr lang="en-US">
              <a:solidFill>
                <a:srgbClr val="0070C0"/>
              </a:solidFill>
              <a:latin typeface="Times New Roman" pitchFamily="18" charset="0"/>
              <a:cs typeface="Times New Roman" pitchFamily="18" charset="0"/>
            </a:endParaRPr>
          </a:p>
        </p:txBody>
      </p:sp>
      <p:sp>
        <p:nvSpPr>
          <p:cNvPr id="1190926" name="Rectangle 14"/>
          <p:cNvSpPr>
            <a:spLocks noChangeArrowheads="1"/>
          </p:cNvSpPr>
          <p:nvPr/>
        </p:nvSpPr>
        <p:spPr bwMode="white">
          <a:xfrm>
            <a:off x="4343400" y="6081713"/>
            <a:ext cx="1409700" cy="395287"/>
          </a:xfrm>
          <a:prstGeom prst="rect">
            <a:avLst/>
          </a:prstGeom>
          <a:solidFill>
            <a:srgbClr val="000000"/>
          </a:solidFill>
          <a:ln w="3175" algn="ctr">
            <a:solidFill>
              <a:srgbClr val="B2B2B2"/>
            </a:solidFill>
            <a:miter lim="800000"/>
            <a:headEnd/>
            <a:tailEnd/>
          </a:ln>
        </p:spPr>
        <p:txBody>
          <a:bodyPr wrap="none" anchor="ctr"/>
          <a:lstStyle/>
          <a:p>
            <a:r>
              <a:rPr lang="en-US" b="1" dirty="0">
                <a:solidFill>
                  <a:srgbClr val="0070C0"/>
                </a:solidFill>
                <a:latin typeface="Times New Roman" pitchFamily="18" charset="0"/>
                <a:cs typeface="Times New Roman" pitchFamily="18" charset="0"/>
              </a:rPr>
              <a:t>Part II</a:t>
            </a:r>
          </a:p>
        </p:txBody>
      </p:sp>
      <p:sp>
        <p:nvSpPr>
          <p:cNvPr id="1190937" name="Text Box 25"/>
          <p:cNvSpPr txBox="1">
            <a:spLocks noChangeArrowheads="1"/>
          </p:cNvSpPr>
          <p:nvPr/>
        </p:nvSpPr>
        <p:spPr bwMode="white">
          <a:xfrm>
            <a:off x="4556125" y="4165600"/>
            <a:ext cx="355600" cy="369332"/>
          </a:xfrm>
          <a:prstGeom prst="rect">
            <a:avLst/>
          </a:prstGeom>
          <a:noFill/>
          <a:ln w="76200" algn="ctr">
            <a:noFill/>
            <a:miter lim="800000"/>
            <a:headEnd/>
            <a:tailEnd/>
          </a:ln>
        </p:spPr>
        <p:txBody>
          <a:bodyPr>
            <a:spAutoFit/>
          </a:bodyPr>
          <a:lstStyle/>
          <a:p>
            <a:pPr>
              <a:spcBef>
                <a:spcPct val="50000"/>
              </a:spcBef>
            </a:pPr>
            <a:r>
              <a:rPr lang="en-US" b="1" dirty="0">
                <a:solidFill>
                  <a:srgbClr val="0070C0"/>
                </a:solidFill>
                <a:latin typeface="Times New Roman" pitchFamily="18" charset="0"/>
                <a:cs typeface="Times New Roman" pitchFamily="18" charset="0"/>
              </a:rPr>
              <a:t>Y</a:t>
            </a:r>
          </a:p>
        </p:txBody>
      </p:sp>
      <p:sp>
        <p:nvSpPr>
          <p:cNvPr id="1190938" name="Text Box 26"/>
          <p:cNvSpPr txBox="1">
            <a:spLocks noChangeArrowheads="1"/>
          </p:cNvSpPr>
          <p:nvPr/>
        </p:nvSpPr>
        <p:spPr bwMode="white">
          <a:xfrm>
            <a:off x="3821113" y="3379788"/>
            <a:ext cx="355600" cy="369332"/>
          </a:xfrm>
          <a:prstGeom prst="rect">
            <a:avLst/>
          </a:prstGeom>
          <a:noFill/>
          <a:ln w="76200" algn="ctr">
            <a:noFill/>
            <a:miter lim="800000"/>
            <a:headEnd/>
            <a:tailEnd/>
          </a:ln>
        </p:spPr>
        <p:txBody>
          <a:bodyPr>
            <a:spAutoFit/>
          </a:bodyPr>
          <a:lstStyle/>
          <a:p>
            <a:pPr>
              <a:spcBef>
                <a:spcPct val="50000"/>
              </a:spcBef>
            </a:pPr>
            <a:r>
              <a:rPr lang="en-US" b="1" dirty="0">
                <a:solidFill>
                  <a:srgbClr val="0070C0"/>
                </a:solidFill>
                <a:latin typeface="Times New Roman" pitchFamily="18" charset="0"/>
                <a:cs typeface="Times New Roman" pitchFamily="18" charset="0"/>
              </a:rPr>
              <a:t>N</a:t>
            </a:r>
          </a:p>
        </p:txBody>
      </p:sp>
      <p:sp>
        <p:nvSpPr>
          <p:cNvPr id="25" name="Line 18"/>
          <p:cNvSpPr>
            <a:spLocks noChangeShapeType="1"/>
          </p:cNvSpPr>
          <p:nvPr/>
        </p:nvSpPr>
        <p:spPr bwMode="white">
          <a:xfrm>
            <a:off x="1512888" y="2201863"/>
            <a:ext cx="506412" cy="0"/>
          </a:xfrm>
          <a:prstGeom prst="line">
            <a:avLst/>
          </a:prstGeom>
          <a:noFill/>
          <a:ln w="3175">
            <a:solidFill>
              <a:schemeClr val="tx1"/>
            </a:solidFill>
            <a:round/>
            <a:headEnd/>
            <a:tailEnd type="triangle" w="med" len="med"/>
          </a:ln>
        </p:spPr>
        <p:txBody>
          <a:bodyPr anchor="ctr"/>
          <a:lstStyle/>
          <a:p>
            <a:endParaRPr lang="en-US">
              <a:solidFill>
                <a:srgbClr val="0070C0"/>
              </a:solidFill>
              <a:latin typeface="Times New Roman" pitchFamily="18" charset="0"/>
              <a:cs typeface="Times New Roman" pitchFamily="18" charset="0"/>
            </a:endParaRPr>
          </a:p>
        </p:txBody>
      </p:sp>
      <p:sp>
        <p:nvSpPr>
          <p:cNvPr id="26" name="AutoShape 6"/>
          <p:cNvSpPr>
            <a:spLocks noChangeArrowheads="1"/>
          </p:cNvSpPr>
          <p:nvPr/>
        </p:nvSpPr>
        <p:spPr bwMode="white">
          <a:xfrm>
            <a:off x="4025900" y="1563688"/>
            <a:ext cx="1895475" cy="1239837"/>
          </a:xfrm>
          <a:prstGeom prst="flowChartDecision">
            <a:avLst/>
          </a:prstGeom>
          <a:solidFill>
            <a:srgbClr val="000000"/>
          </a:solidFill>
          <a:ln w="3175" algn="ctr">
            <a:solidFill>
              <a:srgbClr val="B2B2B2"/>
            </a:solidFill>
            <a:miter lim="800000"/>
            <a:headEnd/>
            <a:tailEnd/>
          </a:ln>
        </p:spPr>
        <p:txBody>
          <a:bodyPr wrap="none" anchor="ctr"/>
          <a:lstStyle/>
          <a:p>
            <a:r>
              <a:rPr lang="en-US" b="1" dirty="0">
                <a:solidFill>
                  <a:srgbClr val="0070C0"/>
                </a:solidFill>
                <a:latin typeface="Times New Roman" pitchFamily="18" charset="0"/>
                <a:cs typeface="Times New Roman" pitchFamily="18" charset="0"/>
              </a:rPr>
              <a:t>In conformity</a:t>
            </a:r>
          </a:p>
          <a:p>
            <a:r>
              <a:rPr lang="en-US" b="1" dirty="0">
                <a:solidFill>
                  <a:srgbClr val="0070C0"/>
                </a:solidFill>
                <a:latin typeface="Times New Roman" pitchFamily="18" charset="0"/>
                <a:cs typeface="Times New Roman" pitchFamily="18" charset="0"/>
              </a:rPr>
              <a:t>RR 11.31</a:t>
            </a:r>
          </a:p>
        </p:txBody>
      </p:sp>
      <p:sp>
        <p:nvSpPr>
          <p:cNvPr id="27" name="AutoShape 6"/>
          <p:cNvSpPr>
            <a:spLocks noChangeArrowheads="1"/>
          </p:cNvSpPr>
          <p:nvPr/>
        </p:nvSpPr>
        <p:spPr bwMode="white">
          <a:xfrm>
            <a:off x="4076700" y="4573588"/>
            <a:ext cx="1892300" cy="990600"/>
          </a:xfrm>
          <a:prstGeom prst="flowChartDecision">
            <a:avLst/>
          </a:prstGeom>
          <a:solidFill>
            <a:srgbClr val="000000"/>
          </a:solidFill>
          <a:ln w="3175" algn="ctr">
            <a:solidFill>
              <a:srgbClr val="B2B2B2"/>
            </a:solidFill>
            <a:miter lim="800000"/>
            <a:headEnd/>
            <a:tailEnd/>
          </a:ln>
        </p:spPr>
        <p:txBody>
          <a:bodyPr wrap="none" anchor="ctr"/>
          <a:lstStyle/>
          <a:p>
            <a:r>
              <a:rPr lang="en-US" b="1">
                <a:solidFill>
                  <a:srgbClr val="0070C0"/>
                </a:solidFill>
                <a:latin typeface="Times New Roman" pitchFamily="18" charset="0"/>
                <a:cs typeface="Times New Roman" pitchFamily="18" charset="0"/>
              </a:rPr>
              <a:t>In conformity</a:t>
            </a:r>
          </a:p>
          <a:p>
            <a:r>
              <a:rPr lang="en-US" b="1">
                <a:solidFill>
                  <a:srgbClr val="0070C0"/>
                </a:solidFill>
                <a:latin typeface="Times New Roman" pitchFamily="18" charset="0"/>
                <a:cs typeface="Times New Roman" pitchFamily="18" charset="0"/>
              </a:rPr>
              <a:t>RR 11.34</a:t>
            </a:r>
          </a:p>
        </p:txBody>
      </p:sp>
      <p:sp>
        <p:nvSpPr>
          <p:cNvPr id="30" name="Line 18"/>
          <p:cNvSpPr>
            <a:spLocks noChangeShapeType="1"/>
          </p:cNvSpPr>
          <p:nvPr/>
        </p:nvSpPr>
        <p:spPr bwMode="white">
          <a:xfrm>
            <a:off x="3430588" y="2176463"/>
            <a:ext cx="603250" cy="0"/>
          </a:xfrm>
          <a:prstGeom prst="line">
            <a:avLst/>
          </a:prstGeom>
          <a:noFill/>
          <a:ln w="3175">
            <a:solidFill>
              <a:schemeClr val="tx1"/>
            </a:solidFill>
            <a:round/>
            <a:headEnd/>
            <a:tailEnd type="triangle" w="med" len="med"/>
          </a:ln>
        </p:spPr>
        <p:txBody>
          <a:bodyPr anchor="ctr"/>
          <a:lstStyle/>
          <a:p>
            <a:endParaRPr lang="en-US">
              <a:solidFill>
                <a:srgbClr val="0070C0"/>
              </a:solidFill>
              <a:latin typeface="Times New Roman" pitchFamily="18" charset="0"/>
              <a:cs typeface="Times New Roman" pitchFamily="18" charset="0"/>
            </a:endParaRPr>
          </a:p>
        </p:txBody>
      </p:sp>
      <p:sp>
        <p:nvSpPr>
          <p:cNvPr id="32" name="Text Box 25"/>
          <p:cNvSpPr txBox="1">
            <a:spLocks noChangeArrowheads="1"/>
          </p:cNvSpPr>
          <p:nvPr/>
        </p:nvSpPr>
        <p:spPr bwMode="white">
          <a:xfrm>
            <a:off x="4594225" y="5397500"/>
            <a:ext cx="355600" cy="369332"/>
          </a:xfrm>
          <a:prstGeom prst="rect">
            <a:avLst/>
          </a:prstGeom>
          <a:noFill/>
          <a:ln w="76200" algn="ctr">
            <a:noFill/>
            <a:miter lim="800000"/>
            <a:headEnd/>
            <a:tailEnd/>
          </a:ln>
        </p:spPr>
        <p:txBody>
          <a:bodyPr>
            <a:spAutoFit/>
          </a:bodyPr>
          <a:lstStyle/>
          <a:p>
            <a:pPr>
              <a:spcBef>
                <a:spcPct val="50000"/>
              </a:spcBef>
            </a:pPr>
            <a:r>
              <a:rPr lang="en-US" b="1">
                <a:solidFill>
                  <a:srgbClr val="0070C0"/>
                </a:solidFill>
                <a:latin typeface="Times New Roman" pitchFamily="18" charset="0"/>
                <a:cs typeface="Times New Roman" pitchFamily="18" charset="0"/>
              </a:rPr>
              <a:t>Y</a:t>
            </a:r>
          </a:p>
        </p:txBody>
      </p:sp>
      <p:sp>
        <p:nvSpPr>
          <p:cNvPr id="34" name="Text Box 25"/>
          <p:cNvSpPr txBox="1">
            <a:spLocks noChangeArrowheads="1"/>
          </p:cNvSpPr>
          <p:nvPr/>
        </p:nvSpPr>
        <p:spPr bwMode="white">
          <a:xfrm>
            <a:off x="4556125" y="2667000"/>
            <a:ext cx="355600" cy="369332"/>
          </a:xfrm>
          <a:prstGeom prst="rect">
            <a:avLst/>
          </a:prstGeom>
          <a:noFill/>
          <a:ln w="76200" algn="ctr">
            <a:noFill/>
            <a:miter lim="800000"/>
            <a:headEnd/>
            <a:tailEnd/>
          </a:ln>
        </p:spPr>
        <p:txBody>
          <a:bodyPr>
            <a:spAutoFit/>
          </a:bodyPr>
          <a:lstStyle/>
          <a:p>
            <a:pPr>
              <a:spcBef>
                <a:spcPct val="50000"/>
              </a:spcBef>
            </a:pPr>
            <a:r>
              <a:rPr lang="en-US" b="1" dirty="0">
                <a:solidFill>
                  <a:srgbClr val="0070C0"/>
                </a:solidFill>
                <a:latin typeface="Times New Roman" pitchFamily="18" charset="0"/>
                <a:cs typeface="Times New Roman" pitchFamily="18" charset="0"/>
              </a:rPr>
              <a:t>Y</a:t>
            </a:r>
          </a:p>
        </p:txBody>
      </p:sp>
      <p:sp>
        <p:nvSpPr>
          <p:cNvPr id="35" name="Line 7"/>
          <p:cNvSpPr>
            <a:spLocks noChangeShapeType="1"/>
          </p:cNvSpPr>
          <p:nvPr/>
        </p:nvSpPr>
        <p:spPr bwMode="white">
          <a:xfrm>
            <a:off x="5018088" y="4305300"/>
            <a:ext cx="11112" cy="385763"/>
          </a:xfrm>
          <a:prstGeom prst="line">
            <a:avLst/>
          </a:prstGeom>
          <a:noFill/>
          <a:ln w="3175">
            <a:solidFill>
              <a:schemeClr val="tx1"/>
            </a:solidFill>
            <a:round/>
            <a:headEnd/>
            <a:tailEnd type="triangle" w="med" len="med"/>
          </a:ln>
        </p:spPr>
        <p:txBody>
          <a:bodyPr anchor="ctr"/>
          <a:lstStyle/>
          <a:p>
            <a:endParaRPr lang="en-US">
              <a:solidFill>
                <a:srgbClr val="0070C0"/>
              </a:solidFill>
              <a:latin typeface="Times New Roman" pitchFamily="18" charset="0"/>
              <a:cs typeface="Times New Roman" pitchFamily="18" charset="0"/>
            </a:endParaRPr>
          </a:p>
        </p:txBody>
      </p:sp>
      <p:sp>
        <p:nvSpPr>
          <p:cNvPr id="38" name="Rectangle 14"/>
          <p:cNvSpPr>
            <a:spLocks noChangeArrowheads="1"/>
          </p:cNvSpPr>
          <p:nvPr/>
        </p:nvSpPr>
        <p:spPr bwMode="white">
          <a:xfrm>
            <a:off x="6540500" y="6081713"/>
            <a:ext cx="1409700" cy="395287"/>
          </a:xfrm>
          <a:prstGeom prst="rect">
            <a:avLst/>
          </a:prstGeom>
          <a:solidFill>
            <a:srgbClr val="000000"/>
          </a:solidFill>
          <a:ln w="3175" algn="ctr">
            <a:solidFill>
              <a:srgbClr val="B2B2B2"/>
            </a:solidFill>
            <a:miter lim="800000"/>
            <a:headEnd/>
            <a:tailEnd/>
          </a:ln>
        </p:spPr>
        <p:txBody>
          <a:bodyPr wrap="none" anchor="ctr"/>
          <a:lstStyle/>
          <a:p>
            <a:r>
              <a:rPr lang="en-US" b="1">
                <a:solidFill>
                  <a:srgbClr val="0070C0"/>
                </a:solidFill>
                <a:latin typeface="Times New Roman" pitchFamily="18" charset="0"/>
                <a:cs typeface="Times New Roman" pitchFamily="18" charset="0"/>
              </a:rPr>
              <a:t>Part III</a:t>
            </a:r>
          </a:p>
        </p:txBody>
      </p:sp>
      <p:sp>
        <p:nvSpPr>
          <p:cNvPr id="39" name="Text Box 26"/>
          <p:cNvSpPr txBox="1">
            <a:spLocks noChangeArrowheads="1"/>
          </p:cNvSpPr>
          <p:nvPr/>
        </p:nvSpPr>
        <p:spPr bwMode="white">
          <a:xfrm>
            <a:off x="5916613" y="4637088"/>
            <a:ext cx="355600" cy="369332"/>
          </a:xfrm>
          <a:prstGeom prst="rect">
            <a:avLst/>
          </a:prstGeom>
          <a:noFill/>
          <a:ln w="76200" algn="ctr">
            <a:noFill/>
            <a:miter lim="800000"/>
            <a:headEnd/>
            <a:tailEnd/>
          </a:ln>
        </p:spPr>
        <p:txBody>
          <a:bodyPr>
            <a:spAutoFit/>
          </a:bodyPr>
          <a:lstStyle/>
          <a:p>
            <a:pPr>
              <a:spcBef>
                <a:spcPct val="50000"/>
              </a:spcBef>
            </a:pPr>
            <a:r>
              <a:rPr lang="en-US" b="1" dirty="0">
                <a:solidFill>
                  <a:srgbClr val="0070C0"/>
                </a:solidFill>
                <a:latin typeface="Times New Roman" pitchFamily="18" charset="0"/>
                <a:cs typeface="Times New Roman" pitchFamily="18" charset="0"/>
              </a:rPr>
              <a:t>N</a:t>
            </a:r>
          </a:p>
        </p:txBody>
      </p:sp>
      <p:sp>
        <p:nvSpPr>
          <p:cNvPr id="41" name="Text Box 26"/>
          <p:cNvSpPr txBox="1">
            <a:spLocks noChangeArrowheads="1"/>
          </p:cNvSpPr>
          <p:nvPr/>
        </p:nvSpPr>
        <p:spPr bwMode="white">
          <a:xfrm>
            <a:off x="5827713" y="1830388"/>
            <a:ext cx="355600" cy="369332"/>
          </a:xfrm>
          <a:prstGeom prst="rect">
            <a:avLst/>
          </a:prstGeom>
          <a:noFill/>
          <a:ln w="76200" algn="ctr">
            <a:noFill/>
            <a:miter lim="800000"/>
            <a:headEnd/>
            <a:tailEnd/>
          </a:ln>
        </p:spPr>
        <p:txBody>
          <a:bodyPr>
            <a:spAutoFit/>
          </a:bodyPr>
          <a:lstStyle/>
          <a:p>
            <a:pPr>
              <a:spcBef>
                <a:spcPct val="50000"/>
              </a:spcBef>
            </a:pPr>
            <a:r>
              <a:rPr lang="en-US" b="1" dirty="0">
                <a:solidFill>
                  <a:srgbClr val="0070C0"/>
                </a:solidFill>
                <a:latin typeface="Times New Roman" pitchFamily="18" charset="0"/>
                <a:cs typeface="Times New Roman" pitchFamily="18" charset="0"/>
              </a:rPr>
              <a:t>N</a:t>
            </a:r>
          </a:p>
        </p:txBody>
      </p:sp>
      <p:cxnSp>
        <p:nvCxnSpPr>
          <p:cNvPr id="42" name="AutoShape 21"/>
          <p:cNvCxnSpPr>
            <a:cxnSpLocks noChangeShapeType="1"/>
            <a:endCxn id="38" idx="0"/>
          </p:cNvCxnSpPr>
          <p:nvPr/>
        </p:nvCxnSpPr>
        <p:spPr bwMode="white">
          <a:xfrm rot="16200000" flipH="1">
            <a:off x="4589462" y="3425826"/>
            <a:ext cx="3908425" cy="1403350"/>
          </a:xfrm>
          <a:prstGeom prst="bentConnector3">
            <a:avLst>
              <a:gd name="adj1" fmla="val 287"/>
            </a:avLst>
          </a:prstGeom>
          <a:noFill/>
          <a:ln w="3175">
            <a:solidFill>
              <a:schemeClr val="tx1"/>
            </a:solidFill>
            <a:round/>
            <a:headEnd/>
            <a:tailEnd type="triangle" w="med" len="med"/>
          </a:ln>
        </p:spPr>
      </p:cxnSp>
      <p:sp>
        <p:nvSpPr>
          <p:cNvPr id="60" name="Line 11"/>
          <p:cNvSpPr>
            <a:spLocks noChangeShapeType="1"/>
          </p:cNvSpPr>
          <p:nvPr/>
        </p:nvSpPr>
        <p:spPr bwMode="white">
          <a:xfrm flipV="1">
            <a:off x="3543300" y="5778499"/>
            <a:ext cx="1511300" cy="12700"/>
          </a:xfrm>
          <a:prstGeom prst="line">
            <a:avLst/>
          </a:prstGeom>
          <a:noFill/>
          <a:ln w="3175">
            <a:solidFill>
              <a:schemeClr val="tx1"/>
            </a:solidFill>
            <a:round/>
            <a:headEnd/>
            <a:tailEnd type="triangle" w="med" len="med"/>
          </a:ln>
        </p:spPr>
        <p:txBody>
          <a:bodyPr anchor="ctr"/>
          <a:lstStyle/>
          <a:p>
            <a:endParaRPr lang="en-US">
              <a:solidFill>
                <a:srgbClr val="0070C0"/>
              </a:solidFill>
              <a:latin typeface="Times New Roman" pitchFamily="18" charset="0"/>
              <a:cs typeface="Times New Roman" pitchFamily="18" charset="0"/>
            </a:endParaRPr>
          </a:p>
        </p:txBody>
      </p:sp>
      <p:sp>
        <p:nvSpPr>
          <p:cNvPr id="61" name="AutoShape 23"/>
          <p:cNvSpPr>
            <a:spLocks noChangeArrowheads="1"/>
          </p:cNvSpPr>
          <p:nvPr/>
        </p:nvSpPr>
        <p:spPr bwMode="white">
          <a:xfrm>
            <a:off x="923925" y="5600700"/>
            <a:ext cx="2476500" cy="850900"/>
          </a:xfrm>
          <a:prstGeom prst="cloudCallout">
            <a:avLst>
              <a:gd name="adj1" fmla="val 85259"/>
              <a:gd name="adj2" fmla="val 36144"/>
            </a:avLst>
          </a:prstGeom>
          <a:solidFill>
            <a:srgbClr val="00B050"/>
          </a:solidFill>
          <a:ln w="3175">
            <a:solidFill>
              <a:srgbClr val="B2B2B2"/>
            </a:solidFill>
            <a:round/>
            <a:headEnd/>
            <a:tailEnd/>
          </a:ln>
        </p:spPr>
        <p:txBody>
          <a:bodyPr anchor="ctr"/>
          <a:lstStyle/>
          <a:p>
            <a:r>
              <a:rPr lang="en-US" dirty="0">
                <a:solidFill>
                  <a:srgbClr val="0070C0"/>
                </a:solidFill>
                <a:latin typeface="Times New Roman" pitchFamily="18" charset="0"/>
                <a:cs typeface="Times New Roman" pitchFamily="18" charset="0"/>
              </a:rPr>
              <a:t>Recorded in MIFR</a:t>
            </a:r>
          </a:p>
        </p:txBody>
      </p:sp>
      <p:sp>
        <p:nvSpPr>
          <p:cNvPr id="62" name="AutoShape 23"/>
          <p:cNvSpPr>
            <a:spLocks noChangeArrowheads="1"/>
          </p:cNvSpPr>
          <p:nvPr/>
        </p:nvSpPr>
        <p:spPr bwMode="white">
          <a:xfrm>
            <a:off x="7416800" y="5016500"/>
            <a:ext cx="1727200" cy="850900"/>
          </a:xfrm>
          <a:prstGeom prst="cloudCallout">
            <a:avLst>
              <a:gd name="adj1" fmla="val -37676"/>
              <a:gd name="adj2" fmla="val 73458"/>
            </a:avLst>
          </a:prstGeom>
          <a:solidFill>
            <a:srgbClr val="993300"/>
          </a:solidFill>
          <a:ln w="3175">
            <a:solidFill>
              <a:srgbClr val="B2B2B2"/>
            </a:solidFill>
            <a:round/>
            <a:headEnd/>
            <a:tailEnd/>
          </a:ln>
        </p:spPr>
        <p:txBody>
          <a:bodyPr anchor="ctr"/>
          <a:lstStyle/>
          <a:p>
            <a:r>
              <a:rPr lang="en-US">
                <a:solidFill>
                  <a:srgbClr val="0070C0"/>
                </a:solidFill>
                <a:latin typeface="Times New Roman" pitchFamily="18" charset="0"/>
                <a:cs typeface="Times New Roman" pitchFamily="18" charset="0"/>
              </a:rPr>
              <a:t>Returned</a:t>
            </a:r>
          </a:p>
        </p:txBody>
      </p:sp>
      <p:sp>
        <p:nvSpPr>
          <p:cNvPr id="63" name="AutoShape 23"/>
          <p:cNvSpPr>
            <a:spLocks noChangeArrowheads="1"/>
          </p:cNvSpPr>
          <p:nvPr/>
        </p:nvSpPr>
        <p:spPr bwMode="white">
          <a:xfrm>
            <a:off x="304800" y="3352800"/>
            <a:ext cx="2838440" cy="850900"/>
          </a:xfrm>
          <a:prstGeom prst="cloudCallout">
            <a:avLst>
              <a:gd name="adj1" fmla="val 44898"/>
              <a:gd name="adj2" fmla="val -148931"/>
            </a:avLst>
          </a:prstGeom>
          <a:solidFill>
            <a:srgbClr val="993300"/>
          </a:solidFill>
          <a:ln w="3175">
            <a:solidFill>
              <a:srgbClr val="B2B2B2"/>
            </a:solidFill>
            <a:round/>
            <a:headEnd/>
            <a:tailEnd/>
          </a:ln>
        </p:spPr>
        <p:txBody>
          <a:bodyPr anchor="ctr"/>
          <a:lstStyle/>
          <a:p>
            <a:r>
              <a:rPr lang="en-US" dirty="0">
                <a:solidFill>
                  <a:srgbClr val="0070C0"/>
                </a:solidFill>
                <a:latin typeface="Times New Roman" pitchFamily="18" charset="0"/>
                <a:cs typeface="Times New Roman" pitchFamily="18" charset="0"/>
              </a:rPr>
              <a:t>Acknowledgment</a:t>
            </a:r>
          </a:p>
        </p:txBody>
      </p:sp>
      <p:cxnSp>
        <p:nvCxnSpPr>
          <p:cNvPr id="51230" name="Elbow Connector 32"/>
          <p:cNvCxnSpPr>
            <a:cxnSpLocks noChangeShapeType="1"/>
          </p:cNvCxnSpPr>
          <p:nvPr/>
        </p:nvCxnSpPr>
        <p:spPr bwMode="auto">
          <a:xfrm rot="5400000">
            <a:off x="2776539" y="4483100"/>
            <a:ext cx="2065337" cy="531813"/>
          </a:xfrm>
          <a:prstGeom prst="bentConnector3">
            <a:avLst>
              <a:gd name="adj1" fmla="val -1038"/>
            </a:avLst>
          </a:prstGeom>
          <a:noFill/>
          <a:ln w="3175">
            <a:solidFill>
              <a:schemeClr val="tx1"/>
            </a:solidFill>
            <a:round/>
            <a:headEnd/>
            <a:tailEnd/>
          </a:ln>
        </p:spPr>
      </p:cxnSp>
      <p:sp>
        <p:nvSpPr>
          <p:cNvPr id="33" name="Title 1"/>
          <p:cNvSpPr>
            <a:spLocks noGrp="1"/>
          </p:cNvSpPr>
          <p:nvPr>
            <p:ph type="title"/>
          </p:nvPr>
        </p:nvSpPr>
        <p:spPr>
          <a:xfrm>
            <a:off x="0" y="0"/>
            <a:ext cx="9144000" cy="838200"/>
          </a:xfr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fontScale="90000"/>
          </a:bodyPr>
          <a:lstStyle/>
          <a:p>
            <a:pPr fontAlgn="base">
              <a:spcAft>
                <a:spcPct val="0"/>
              </a:spcAft>
            </a:pPr>
            <a:r>
              <a:rPr lang="en-US" sz="2800" dirty="0" smtClean="0">
                <a:solidFill>
                  <a:schemeClr val="bg1"/>
                </a:solidFill>
                <a:latin typeface="Times New Roman" pitchFamily="18" charset="0"/>
                <a:cs typeface="Times New Roman" pitchFamily="18" charset="0"/>
              </a:rPr>
              <a:t>General Notification procedure</a:t>
            </a:r>
            <a:br>
              <a:rPr lang="en-US" sz="2800" dirty="0" smtClean="0">
                <a:solidFill>
                  <a:schemeClr val="bg1"/>
                </a:solidFill>
                <a:latin typeface="Times New Roman" pitchFamily="18" charset="0"/>
                <a:cs typeface="Times New Roman" pitchFamily="18" charset="0"/>
              </a:rPr>
            </a:br>
            <a:endParaRPr lang="en-US" sz="2800" dirty="0" smtClean="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0915"/>
                                        </p:tgtEl>
                                        <p:attrNameLst>
                                          <p:attrName>style.visibility</p:attrName>
                                        </p:attrNameLst>
                                      </p:cBhvr>
                                      <p:to>
                                        <p:strVal val="visible"/>
                                      </p:to>
                                    </p:set>
                                    <p:anim calcmode="lin" valueType="num">
                                      <p:cBhvr additive="base">
                                        <p:cTn id="7" dur="500" fill="hold"/>
                                        <p:tgtEl>
                                          <p:spTgt spid="1190915"/>
                                        </p:tgtEl>
                                        <p:attrNameLst>
                                          <p:attrName>ppt_x</p:attrName>
                                        </p:attrNameLst>
                                      </p:cBhvr>
                                      <p:tavLst>
                                        <p:tav tm="0">
                                          <p:val>
                                            <p:strVal val="0-#ppt_w/2"/>
                                          </p:val>
                                        </p:tav>
                                        <p:tav tm="100000">
                                          <p:val>
                                            <p:strVal val="#ppt_x"/>
                                          </p:val>
                                        </p:tav>
                                      </p:tavLst>
                                    </p:anim>
                                    <p:anim calcmode="lin" valueType="num">
                                      <p:cBhvr additive="base">
                                        <p:cTn id="8" dur="500" fill="hold"/>
                                        <p:tgtEl>
                                          <p:spTgt spid="11909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90921"/>
                                        </p:tgtEl>
                                        <p:attrNameLst>
                                          <p:attrName>style.visibility</p:attrName>
                                        </p:attrNameLst>
                                      </p:cBhvr>
                                      <p:to>
                                        <p:strVal val="visible"/>
                                      </p:to>
                                    </p:set>
                                    <p:anim calcmode="lin" valueType="num">
                                      <p:cBhvr additive="base">
                                        <p:cTn id="17" dur="500" fill="hold"/>
                                        <p:tgtEl>
                                          <p:spTgt spid="1190921"/>
                                        </p:tgtEl>
                                        <p:attrNameLst>
                                          <p:attrName>ppt_x</p:attrName>
                                        </p:attrNameLst>
                                      </p:cBhvr>
                                      <p:tavLst>
                                        <p:tav tm="0">
                                          <p:val>
                                            <p:strVal val="0-#ppt_w/2"/>
                                          </p:val>
                                        </p:tav>
                                        <p:tav tm="100000">
                                          <p:val>
                                            <p:strVal val="#ppt_x"/>
                                          </p:val>
                                        </p:tav>
                                      </p:tavLst>
                                    </p:anim>
                                    <p:anim calcmode="lin" valueType="num">
                                      <p:cBhvr additive="base">
                                        <p:cTn id="18" dur="500" fill="hold"/>
                                        <p:tgtEl>
                                          <p:spTgt spid="11909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checkerboard(across)">
                                      <p:cBhvr>
                                        <p:cTn id="33" dur="500"/>
                                        <p:tgtEl>
                                          <p:spTgt spid="6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90919"/>
                                        </p:tgtEl>
                                        <p:attrNameLst>
                                          <p:attrName>style.visibility</p:attrName>
                                        </p:attrNameLst>
                                      </p:cBhvr>
                                      <p:to>
                                        <p:strVal val="visible"/>
                                      </p:to>
                                    </p:set>
                                    <p:anim calcmode="lin" valueType="num">
                                      <p:cBhvr additive="base">
                                        <p:cTn id="38" dur="500" fill="hold"/>
                                        <p:tgtEl>
                                          <p:spTgt spid="1190919"/>
                                        </p:tgtEl>
                                        <p:attrNameLst>
                                          <p:attrName>ppt_x</p:attrName>
                                        </p:attrNameLst>
                                      </p:cBhvr>
                                      <p:tavLst>
                                        <p:tav tm="0">
                                          <p:val>
                                            <p:strVal val="#ppt_x"/>
                                          </p:val>
                                        </p:tav>
                                        <p:tav tm="100000">
                                          <p:val>
                                            <p:strVal val="#ppt_x"/>
                                          </p:val>
                                        </p:tav>
                                      </p:tavLst>
                                    </p:anim>
                                    <p:anim calcmode="lin" valueType="num">
                                      <p:cBhvr additive="base">
                                        <p:cTn id="39" dur="500" fill="hold"/>
                                        <p:tgtEl>
                                          <p:spTgt spid="119091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90918"/>
                                        </p:tgtEl>
                                        <p:attrNameLst>
                                          <p:attrName>style.visibility</p:attrName>
                                        </p:attrNameLst>
                                      </p:cBhvr>
                                      <p:to>
                                        <p:strVal val="visible"/>
                                      </p:to>
                                    </p:set>
                                    <p:anim calcmode="lin" valueType="num">
                                      <p:cBhvr additive="base">
                                        <p:cTn id="48" dur="500" fill="hold"/>
                                        <p:tgtEl>
                                          <p:spTgt spid="1190918"/>
                                        </p:tgtEl>
                                        <p:attrNameLst>
                                          <p:attrName>ppt_x</p:attrName>
                                        </p:attrNameLst>
                                      </p:cBhvr>
                                      <p:tavLst>
                                        <p:tav tm="0">
                                          <p:val>
                                            <p:strVal val="#ppt_x"/>
                                          </p:val>
                                        </p:tav>
                                        <p:tav tm="100000">
                                          <p:val>
                                            <p:strVal val="#ppt_x"/>
                                          </p:val>
                                        </p:tav>
                                      </p:tavLst>
                                    </p:anim>
                                    <p:anim calcmode="lin" valueType="num">
                                      <p:cBhvr additive="base">
                                        <p:cTn id="49" dur="500" fill="hold"/>
                                        <p:tgtEl>
                                          <p:spTgt spid="11909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ppt_x"/>
                                          </p:val>
                                        </p:tav>
                                        <p:tav tm="100000">
                                          <p:val>
                                            <p:strVal val="#ppt_x"/>
                                          </p:val>
                                        </p:tav>
                                      </p:tavLst>
                                    </p:anim>
                                    <p:anim calcmode="lin" valueType="num">
                                      <p:cBhvr additive="base">
                                        <p:cTn id="55" dur="500" fill="hold"/>
                                        <p:tgtEl>
                                          <p:spTgt spid="3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190937"/>
                                        </p:tgtEl>
                                        <p:attrNameLst>
                                          <p:attrName>style.visibility</p:attrName>
                                        </p:attrNameLst>
                                      </p:cBhvr>
                                      <p:to>
                                        <p:strVal val="visible"/>
                                      </p:to>
                                    </p:set>
                                    <p:anim calcmode="lin" valueType="num">
                                      <p:cBhvr additive="base">
                                        <p:cTn id="58" dur="500" fill="hold"/>
                                        <p:tgtEl>
                                          <p:spTgt spid="1190937"/>
                                        </p:tgtEl>
                                        <p:attrNameLst>
                                          <p:attrName>ppt_x</p:attrName>
                                        </p:attrNameLst>
                                      </p:cBhvr>
                                      <p:tavLst>
                                        <p:tav tm="0">
                                          <p:val>
                                            <p:strVal val="#ppt_x"/>
                                          </p:val>
                                        </p:tav>
                                        <p:tav tm="100000">
                                          <p:val>
                                            <p:strVal val="#ppt_x"/>
                                          </p:val>
                                        </p:tav>
                                      </p:tavLst>
                                    </p:anim>
                                    <p:anim calcmode="lin" valueType="num">
                                      <p:cBhvr additive="base">
                                        <p:cTn id="59" dur="500" fill="hold"/>
                                        <p:tgtEl>
                                          <p:spTgt spid="119093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ppt_x"/>
                                          </p:val>
                                        </p:tav>
                                        <p:tav tm="100000">
                                          <p:val>
                                            <p:strVal val="#ppt_x"/>
                                          </p:val>
                                        </p:tav>
                                      </p:tavLst>
                                    </p:anim>
                                    <p:anim calcmode="lin" valueType="num">
                                      <p:cBhvr additive="base">
                                        <p:cTn id="6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190925"/>
                                        </p:tgtEl>
                                        <p:attrNameLst>
                                          <p:attrName>style.visibility</p:attrName>
                                        </p:attrNameLst>
                                      </p:cBhvr>
                                      <p:to>
                                        <p:strVal val="visible"/>
                                      </p:to>
                                    </p:set>
                                    <p:anim calcmode="lin" valueType="num">
                                      <p:cBhvr additive="base">
                                        <p:cTn id="70" dur="500" fill="hold"/>
                                        <p:tgtEl>
                                          <p:spTgt spid="1190925"/>
                                        </p:tgtEl>
                                        <p:attrNameLst>
                                          <p:attrName>ppt_x</p:attrName>
                                        </p:attrNameLst>
                                      </p:cBhvr>
                                      <p:tavLst>
                                        <p:tav tm="0">
                                          <p:val>
                                            <p:strVal val="#ppt_x"/>
                                          </p:val>
                                        </p:tav>
                                        <p:tav tm="100000">
                                          <p:val>
                                            <p:strVal val="#ppt_x"/>
                                          </p:val>
                                        </p:tav>
                                      </p:tavLst>
                                    </p:anim>
                                    <p:anim calcmode="lin" valueType="num">
                                      <p:cBhvr additive="base">
                                        <p:cTn id="71" dur="500" fill="hold"/>
                                        <p:tgtEl>
                                          <p:spTgt spid="119092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ppt_x"/>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190926"/>
                                        </p:tgtEl>
                                        <p:attrNameLst>
                                          <p:attrName>style.visibility</p:attrName>
                                        </p:attrNameLst>
                                      </p:cBhvr>
                                      <p:to>
                                        <p:strVal val="visible"/>
                                      </p:to>
                                    </p:set>
                                    <p:anim calcmode="lin" valueType="num">
                                      <p:cBhvr additive="base">
                                        <p:cTn id="80" dur="500" fill="hold"/>
                                        <p:tgtEl>
                                          <p:spTgt spid="1190926"/>
                                        </p:tgtEl>
                                        <p:attrNameLst>
                                          <p:attrName>ppt_x</p:attrName>
                                        </p:attrNameLst>
                                      </p:cBhvr>
                                      <p:tavLst>
                                        <p:tav tm="0">
                                          <p:val>
                                            <p:strVal val="#ppt_x"/>
                                          </p:val>
                                        </p:tav>
                                        <p:tav tm="100000">
                                          <p:val>
                                            <p:strVal val="#ppt_x"/>
                                          </p:val>
                                        </p:tav>
                                      </p:tavLst>
                                    </p:anim>
                                    <p:anim calcmode="lin" valueType="num">
                                      <p:cBhvr additive="base">
                                        <p:cTn id="81" dur="500" fill="hold"/>
                                        <p:tgtEl>
                                          <p:spTgt spid="119092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checkerboard(across)">
                                      <p:cBhvr>
                                        <p:cTn id="86" dur="500"/>
                                        <p:tgtEl>
                                          <p:spTgt spid="61"/>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190938"/>
                                        </p:tgtEl>
                                        <p:attrNameLst>
                                          <p:attrName>style.visibility</p:attrName>
                                        </p:attrNameLst>
                                      </p:cBhvr>
                                      <p:to>
                                        <p:strVal val="visible"/>
                                      </p:to>
                                    </p:set>
                                    <p:anim calcmode="lin" valueType="num">
                                      <p:cBhvr additive="base">
                                        <p:cTn id="91" dur="500" fill="hold"/>
                                        <p:tgtEl>
                                          <p:spTgt spid="1190938"/>
                                        </p:tgtEl>
                                        <p:attrNameLst>
                                          <p:attrName>ppt_x</p:attrName>
                                        </p:attrNameLst>
                                      </p:cBhvr>
                                      <p:tavLst>
                                        <p:tav tm="0">
                                          <p:val>
                                            <p:strVal val="0-#ppt_w/2"/>
                                          </p:val>
                                        </p:tav>
                                        <p:tav tm="100000">
                                          <p:val>
                                            <p:strVal val="#ppt_x"/>
                                          </p:val>
                                        </p:tav>
                                      </p:tavLst>
                                    </p:anim>
                                    <p:anim calcmode="lin" valueType="num">
                                      <p:cBhvr additive="base">
                                        <p:cTn id="92" dur="500" fill="hold"/>
                                        <p:tgtEl>
                                          <p:spTgt spid="1190938"/>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51230"/>
                                        </p:tgtEl>
                                        <p:attrNameLst>
                                          <p:attrName>style.visibility</p:attrName>
                                        </p:attrNameLst>
                                      </p:cBhvr>
                                      <p:to>
                                        <p:strVal val="visible"/>
                                      </p:to>
                                    </p:set>
                                    <p:anim calcmode="lin" valueType="num">
                                      <p:cBhvr additive="base">
                                        <p:cTn id="95" dur="500" fill="hold"/>
                                        <p:tgtEl>
                                          <p:spTgt spid="51230"/>
                                        </p:tgtEl>
                                        <p:attrNameLst>
                                          <p:attrName>ppt_x</p:attrName>
                                        </p:attrNameLst>
                                      </p:cBhvr>
                                      <p:tavLst>
                                        <p:tav tm="0">
                                          <p:val>
                                            <p:strVal val="0-#ppt_w/2"/>
                                          </p:val>
                                        </p:tav>
                                        <p:tav tm="100000">
                                          <p:val>
                                            <p:strVal val="#ppt_x"/>
                                          </p:val>
                                        </p:tav>
                                      </p:tavLst>
                                    </p:anim>
                                    <p:anim calcmode="lin" valueType="num">
                                      <p:cBhvr additive="base">
                                        <p:cTn id="96" dur="500" fill="hold"/>
                                        <p:tgtEl>
                                          <p:spTgt spid="51230"/>
                                        </p:tgtEl>
                                        <p:attrNameLst>
                                          <p:attrName>ppt_y</p:attrName>
                                        </p:attrNameLst>
                                      </p:cBhvr>
                                      <p:tavLst>
                                        <p:tav tm="0">
                                          <p:val>
                                            <p:strVal val="#ppt_y"/>
                                          </p:val>
                                        </p:tav>
                                        <p:tav tm="100000">
                                          <p:val>
                                            <p:strVal val="#ppt_y"/>
                                          </p:val>
                                        </p:tav>
                                      </p:tavLst>
                                    </p:anim>
                                  </p:childTnLst>
                                </p:cTn>
                              </p:par>
                              <p:par>
                                <p:cTn id="97" presetID="3" presetClass="entr" presetSubtype="1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blinds(horizontal)">
                                      <p:cBhvr>
                                        <p:cTn id="99" dur="500"/>
                                        <p:tgtEl>
                                          <p:spTgt spid="60"/>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additive="base">
                                        <p:cTn id="104" dur="500" fill="hold"/>
                                        <p:tgtEl>
                                          <p:spTgt spid="41"/>
                                        </p:tgtEl>
                                        <p:attrNameLst>
                                          <p:attrName>ppt_x</p:attrName>
                                        </p:attrNameLst>
                                      </p:cBhvr>
                                      <p:tavLst>
                                        <p:tav tm="0">
                                          <p:val>
                                            <p:strVal val="1+#ppt_w/2"/>
                                          </p:val>
                                        </p:tav>
                                        <p:tav tm="100000">
                                          <p:val>
                                            <p:strVal val="#ppt_x"/>
                                          </p:val>
                                        </p:tav>
                                      </p:tavLst>
                                    </p:anim>
                                    <p:anim calcmode="lin" valueType="num">
                                      <p:cBhvr additive="base">
                                        <p:cTn id="105" dur="500" fill="hold"/>
                                        <p:tgtEl>
                                          <p:spTgt spid="41"/>
                                        </p:tgtEl>
                                        <p:attrNameLst>
                                          <p:attrName>ppt_y</p:attrName>
                                        </p:attrNameLst>
                                      </p:cBhvr>
                                      <p:tavLst>
                                        <p:tav tm="0">
                                          <p:val>
                                            <p:strVal val="#ppt_y"/>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additive="base">
                                        <p:cTn id="108" dur="500" fill="hold"/>
                                        <p:tgtEl>
                                          <p:spTgt spid="42"/>
                                        </p:tgtEl>
                                        <p:attrNameLst>
                                          <p:attrName>ppt_x</p:attrName>
                                        </p:attrNameLst>
                                      </p:cBhvr>
                                      <p:tavLst>
                                        <p:tav tm="0">
                                          <p:val>
                                            <p:strVal val="#ppt_x"/>
                                          </p:val>
                                        </p:tav>
                                        <p:tav tm="100000">
                                          <p:val>
                                            <p:strVal val="#ppt_x"/>
                                          </p:val>
                                        </p:tav>
                                      </p:tavLst>
                                    </p:anim>
                                    <p:anim calcmode="lin" valueType="num">
                                      <p:cBhvr additive="base">
                                        <p:cTn id="10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additive="base">
                                        <p:cTn id="114" dur="500" fill="hold"/>
                                        <p:tgtEl>
                                          <p:spTgt spid="38"/>
                                        </p:tgtEl>
                                        <p:attrNameLst>
                                          <p:attrName>ppt_x</p:attrName>
                                        </p:attrNameLst>
                                      </p:cBhvr>
                                      <p:tavLst>
                                        <p:tav tm="0">
                                          <p:val>
                                            <p:strVal val="#ppt_x"/>
                                          </p:val>
                                        </p:tav>
                                        <p:tav tm="100000">
                                          <p:val>
                                            <p:strVal val="#ppt_x"/>
                                          </p:val>
                                        </p:tav>
                                      </p:tavLst>
                                    </p:anim>
                                    <p:anim calcmode="lin" valueType="num">
                                      <p:cBhvr additive="base">
                                        <p:cTn id="1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2" fill="hold" grpId="0" nodeType="click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additive="base">
                                        <p:cTn id="120" dur="500" fill="hold"/>
                                        <p:tgtEl>
                                          <p:spTgt spid="39"/>
                                        </p:tgtEl>
                                        <p:attrNameLst>
                                          <p:attrName>ppt_x</p:attrName>
                                        </p:attrNameLst>
                                      </p:cBhvr>
                                      <p:tavLst>
                                        <p:tav tm="0">
                                          <p:val>
                                            <p:strVal val="1+#ppt_w/2"/>
                                          </p:val>
                                        </p:tav>
                                        <p:tav tm="100000">
                                          <p:val>
                                            <p:strVal val="#ppt_x"/>
                                          </p:val>
                                        </p:tav>
                                      </p:tavLst>
                                    </p:anim>
                                    <p:anim calcmode="lin" valueType="num">
                                      <p:cBhvr additive="base">
                                        <p:cTn id="121" dur="500" fill="hold"/>
                                        <p:tgtEl>
                                          <p:spTgt spid="39"/>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1190923"/>
                                        </p:tgtEl>
                                        <p:attrNameLst>
                                          <p:attrName>style.visibility</p:attrName>
                                        </p:attrNameLst>
                                      </p:cBhvr>
                                      <p:to>
                                        <p:strVal val="visible"/>
                                      </p:to>
                                    </p:set>
                                    <p:anim calcmode="lin" valueType="num">
                                      <p:cBhvr additive="base">
                                        <p:cTn id="124" dur="500" fill="hold"/>
                                        <p:tgtEl>
                                          <p:spTgt spid="1190923"/>
                                        </p:tgtEl>
                                        <p:attrNameLst>
                                          <p:attrName>ppt_x</p:attrName>
                                        </p:attrNameLst>
                                      </p:cBhvr>
                                      <p:tavLst>
                                        <p:tav tm="0">
                                          <p:val>
                                            <p:strVal val="1+#ppt_w/2"/>
                                          </p:val>
                                        </p:tav>
                                        <p:tav tm="100000">
                                          <p:val>
                                            <p:strVal val="#ppt_x"/>
                                          </p:val>
                                        </p:tav>
                                      </p:tavLst>
                                    </p:anim>
                                    <p:anim calcmode="lin" valueType="num">
                                      <p:cBhvr additive="base">
                                        <p:cTn id="125" dur="500" fill="hold"/>
                                        <p:tgtEl>
                                          <p:spTgt spid="1190923"/>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5" presetClass="entr" presetSubtype="10" fill="hold" grpId="0" nodeType="clickEffect">
                                  <p:stCondLst>
                                    <p:cond delay="0"/>
                                  </p:stCondLst>
                                  <p:childTnLst>
                                    <p:set>
                                      <p:cBhvr>
                                        <p:cTn id="129" dur="1" fill="hold">
                                          <p:stCondLst>
                                            <p:cond delay="0"/>
                                          </p:stCondLst>
                                        </p:cTn>
                                        <p:tgtEl>
                                          <p:spTgt spid="62"/>
                                        </p:tgtEl>
                                        <p:attrNameLst>
                                          <p:attrName>style.visibility</p:attrName>
                                        </p:attrNameLst>
                                      </p:cBhvr>
                                      <p:to>
                                        <p:strVal val="visible"/>
                                      </p:to>
                                    </p:set>
                                    <p:animEffect transition="in" filter="checkerboard(across)">
                                      <p:cBhvr>
                                        <p:cTn id="13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5" grpId="0" animBg="1"/>
      <p:bldP spid="1190918" grpId="0" animBg="1"/>
      <p:bldP spid="1190919" grpId="0" animBg="1"/>
      <p:bldP spid="1190921" grpId="0" animBg="1"/>
      <p:bldP spid="1190923" grpId="0" animBg="1"/>
      <p:bldP spid="1190925" grpId="0" animBg="1"/>
      <p:bldP spid="1190926" grpId="0" animBg="1"/>
      <p:bldP spid="1190937" grpId="0"/>
      <p:bldP spid="1190938" grpId="0"/>
      <p:bldP spid="25" grpId="0" animBg="1"/>
      <p:bldP spid="26" grpId="0" animBg="1"/>
      <p:bldP spid="27" grpId="0" animBg="1"/>
      <p:bldP spid="30" grpId="0" animBg="1"/>
      <p:bldP spid="32" grpId="0"/>
      <p:bldP spid="34" grpId="0"/>
      <p:bldP spid="35" grpId="0" animBg="1"/>
      <p:bldP spid="38" grpId="0" animBg="1"/>
      <p:bldP spid="39" grpId="0"/>
      <p:bldP spid="41" grpId="0"/>
      <p:bldP spid="60" grpId="0" animBg="1"/>
      <p:bldP spid="61" grpId="0" animBg="1"/>
      <p:bldP spid="62" grpId="0" animBg="1"/>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500" dirty="0">
                <a:solidFill>
                  <a:schemeClr val="bg1"/>
                </a:solidFill>
                <a:latin typeface="Times New Roman" pitchFamily="18" charset="0"/>
                <a:cs typeface="Times New Roman" pitchFamily="18" charset="0"/>
              </a:rPr>
              <a:t>Electronic Notification Format</a:t>
            </a:r>
          </a:p>
        </p:txBody>
      </p:sp>
      <p:sp>
        <p:nvSpPr>
          <p:cNvPr id="3" name="Content Placeholder 2"/>
          <p:cNvSpPr>
            <a:spLocks noGrp="1"/>
          </p:cNvSpPr>
          <p:nvPr>
            <p:ph idx="1"/>
          </p:nvPr>
        </p:nvSpPr>
        <p:spPr>
          <a:xfrm>
            <a:off x="990600" y="1905000"/>
            <a:ext cx="7338508" cy="3508977"/>
          </a:xfrm>
        </p:spPr>
        <p:txBody>
          <a:bodyPr>
            <a:normAutofit fontScale="70000" lnSpcReduction="20000"/>
          </a:bodyPr>
          <a:lstStyle/>
          <a:p>
            <a:pPr indent="-274320" algn="just">
              <a:buClr>
                <a:srgbClr val="629DD1"/>
              </a:buClr>
              <a:buSzPct val="76000"/>
              <a:buFont typeface="Wingdings 2" pitchFamily="18" charset="2"/>
              <a:buChar char=""/>
              <a:defRPr/>
            </a:pPr>
            <a:r>
              <a:rPr lang="en-US" sz="2900" dirty="0">
                <a:solidFill>
                  <a:schemeClr val="tx2"/>
                </a:solidFill>
                <a:latin typeface="Times New Roman" pitchFamily="18" charset="0"/>
                <a:ea typeface="+mj-ea"/>
                <a:cs typeface="Times New Roman" pitchFamily="18" charset="0"/>
              </a:rPr>
              <a:t>Following RESOLUTION 906 (WRC07), as from 01/01/2009, notices for Terrestrial Services are submitted to the BR in electronic format only.</a:t>
            </a:r>
          </a:p>
          <a:p>
            <a:pPr indent="-274320" algn="just">
              <a:buClr>
                <a:srgbClr val="629DD1"/>
              </a:buClr>
              <a:buSzPct val="76000"/>
              <a:buNone/>
              <a:defRPr/>
            </a:pPr>
            <a:endParaRPr lang="en-US" sz="2900" dirty="0">
              <a:solidFill>
                <a:schemeClr val="tx2"/>
              </a:solidFill>
              <a:latin typeface="Times New Roman" pitchFamily="18" charset="0"/>
              <a:ea typeface="+mj-ea"/>
              <a:cs typeface="Times New Roman" pitchFamily="18" charset="0"/>
            </a:endParaRPr>
          </a:p>
          <a:p>
            <a:pPr indent="-274320" algn="just">
              <a:buClr>
                <a:srgbClr val="629DD1"/>
              </a:buClr>
              <a:buSzPct val="76000"/>
              <a:buFont typeface="Wingdings 2" pitchFamily="18" charset="2"/>
              <a:buChar char=""/>
              <a:defRPr/>
            </a:pPr>
            <a:r>
              <a:rPr lang="en-US" sz="2900" dirty="0">
                <a:solidFill>
                  <a:schemeClr val="tx2"/>
                </a:solidFill>
                <a:latin typeface="Times New Roman" pitchFamily="18" charset="0"/>
                <a:ea typeface="+mj-ea"/>
                <a:cs typeface="Times New Roman" pitchFamily="18" charset="0"/>
              </a:rPr>
              <a:t>One of the major reasons is that there is a quite large number of notice types, of different complexity, used for the notification of radio-stations in the Terrestrial Services. The nature of data to be provided and its completeness vary considerably from one notice type to the other.</a:t>
            </a:r>
          </a:p>
          <a:p>
            <a:pPr indent="-274320" algn="just">
              <a:buClr>
                <a:srgbClr val="629DD1"/>
              </a:buClr>
              <a:buSzPct val="76000"/>
              <a:buFont typeface="Wingdings 2" pitchFamily="18" charset="2"/>
              <a:buChar char=""/>
              <a:defRPr/>
            </a:pPr>
            <a:endParaRPr lang="en-US" sz="2900" dirty="0">
              <a:solidFill>
                <a:schemeClr val="tx2"/>
              </a:solidFill>
              <a:latin typeface="Times New Roman" pitchFamily="18" charset="0"/>
              <a:ea typeface="+mj-ea"/>
              <a:cs typeface="Times New Roman" pitchFamily="18" charset="0"/>
            </a:endParaRPr>
          </a:p>
          <a:p>
            <a:pPr indent="-274320" algn="just">
              <a:buClr>
                <a:srgbClr val="629DD1"/>
              </a:buClr>
              <a:buSzPct val="76000"/>
              <a:buFont typeface="Wingdings 2" pitchFamily="18" charset="2"/>
              <a:buChar char=""/>
              <a:defRPr/>
            </a:pPr>
            <a:r>
              <a:rPr lang="en-US" sz="2900" dirty="0">
                <a:solidFill>
                  <a:schemeClr val="tx2"/>
                </a:solidFill>
                <a:latin typeface="Times New Roman" pitchFamily="18" charset="0"/>
                <a:ea typeface="+mj-ea"/>
                <a:cs typeface="Times New Roman" pitchFamily="18" charset="0"/>
              </a:rPr>
              <a:t>It is therefore very important to use the correct notice type with the correct intent according to the effective purpose of the notification and the fragment to which it refers.</a:t>
            </a:r>
          </a:p>
          <a:p>
            <a:endParaRPr lang="en-US" dirty="0"/>
          </a:p>
          <a:p>
            <a:endParaRPr lang="en-US" dirty="0"/>
          </a:p>
          <a:p>
            <a:endParaRPr lang="en-US" dirty="0"/>
          </a:p>
        </p:txBody>
      </p:sp>
    </p:spTree>
    <p:extLst>
      <p:ext uri="{BB962C8B-B14F-4D97-AF65-F5344CB8AC3E}">
        <p14:creationId xmlns:p14="http://schemas.microsoft.com/office/powerpoint/2010/main" xmlns="" val="1972169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500" dirty="0">
                <a:solidFill>
                  <a:schemeClr val="bg1"/>
                </a:solidFill>
                <a:latin typeface="Times New Roman" pitchFamily="18" charset="0"/>
                <a:cs typeface="Times New Roman" pitchFamily="18" charset="0"/>
              </a:rPr>
              <a:t>Terms &amp; Definitions</a:t>
            </a:r>
          </a:p>
        </p:txBody>
      </p:sp>
      <p:sp>
        <p:nvSpPr>
          <p:cNvPr id="3" name="Content Placeholder 2"/>
          <p:cNvSpPr>
            <a:spLocks noGrp="1"/>
          </p:cNvSpPr>
          <p:nvPr>
            <p:ph idx="1"/>
          </p:nvPr>
        </p:nvSpPr>
        <p:spPr>
          <a:xfrm>
            <a:off x="685800" y="1752600"/>
            <a:ext cx="7772400" cy="4419600"/>
          </a:xfrm>
        </p:spPr>
        <p:txBody>
          <a:bodyPr>
            <a:normAutofit fontScale="47500" lnSpcReduction="20000"/>
          </a:bodyPr>
          <a:lstStyle/>
          <a:p>
            <a:pPr indent="-274320" algn="just">
              <a:buClr>
                <a:srgbClr val="629DD1"/>
              </a:buClr>
              <a:buSzPct val="76000"/>
              <a:buFont typeface="Wingdings 2" pitchFamily="18" charset="2"/>
              <a:buChar char=""/>
              <a:defRPr/>
            </a:pPr>
            <a:r>
              <a:rPr lang="en-US" sz="3600" b="1" dirty="0">
                <a:solidFill>
                  <a:schemeClr val="tx2"/>
                </a:solidFill>
                <a:latin typeface="Times New Roman" pitchFamily="18" charset="0"/>
                <a:ea typeface="+mj-ea"/>
                <a:cs typeface="Times New Roman" pitchFamily="18" charset="0"/>
              </a:rPr>
              <a:t>Electronic notification</a:t>
            </a:r>
            <a:r>
              <a:rPr lang="en-US" sz="3600" dirty="0">
                <a:solidFill>
                  <a:schemeClr val="tx2"/>
                </a:solidFill>
                <a:latin typeface="Times New Roman" pitchFamily="18" charset="0"/>
                <a:ea typeface="+mj-ea"/>
                <a:cs typeface="Times New Roman" pitchFamily="18" charset="0"/>
              </a:rPr>
              <a:t>: a given “electronic notification file”, following the BR format, which contains one or more “notice(s)”.</a:t>
            </a:r>
          </a:p>
          <a:p>
            <a:pPr algn="just"/>
            <a:endParaRPr lang="en-US" sz="3200" dirty="0">
              <a:latin typeface="Times New Roman" pitchFamily="18" charset="0"/>
              <a:cs typeface="Times New Roman" pitchFamily="18" charset="0"/>
            </a:endParaRPr>
          </a:p>
          <a:p>
            <a:pPr indent="-274320" algn="just">
              <a:buClr>
                <a:srgbClr val="629DD1"/>
              </a:buClr>
              <a:buSzPct val="76000"/>
              <a:buFont typeface="Wingdings 2" pitchFamily="18" charset="2"/>
              <a:buChar char=""/>
              <a:defRPr/>
            </a:pPr>
            <a:r>
              <a:rPr lang="en-US" sz="3600" dirty="0">
                <a:solidFill>
                  <a:schemeClr val="tx2"/>
                </a:solidFill>
                <a:latin typeface="Times New Roman" pitchFamily="18" charset="0"/>
                <a:ea typeface="+mj-ea"/>
                <a:cs typeface="Times New Roman" pitchFamily="18" charset="0"/>
              </a:rPr>
              <a:t>In addition to its notice type, each “notice” must have a set of two elements which clarify to the Bureau the concerned radio communication service together with the purpose of the notice, so as to apply the appropriate procedure. These are namely the fragment and the action</a:t>
            </a:r>
            <a:r>
              <a:rPr lang="en-US" sz="3600" dirty="0" smtClean="0">
                <a:solidFill>
                  <a:schemeClr val="tx2"/>
                </a:solidFill>
                <a:latin typeface="Times New Roman" pitchFamily="18" charset="0"/>
                <a:ea typeface="+mj-ea"/>
                <a:cs typeface="Times New Roman" pitchFamily="18" charset="0"/>
              </a:rPr>
              <a:t>.</a:t>
            </a:r>
          </a:p>
          <a:p>
            <a:pPr algn="just"/>
            <a:endParaRPr lang="en-US" sz="3200" dirty="0">
              <a:latin typeface="Times New Roman" pitchFamily="18" charset="0"/>
              <a:cs typeface="Times New Roman" pitchFamily="18" charset="0"/>
            </a:endParaRPr>
          </a:p>
          <a:p>
            <a:pPr indent="-274320" algn="just">
              <a:buClr>
                <a:srgbClr val="629DD1"/>
              </a:buClr>
              <a:buSzPct val="76000"/>
              <a:buFont typeface="Wingdings 2" pitchFamily="18" charset="2"/>
              <a:buChar char=""/>
              <a:defRPr/>
            </a:pPr>
            <a:r>
              <a:rPr lang="en-US" sz="3600" b="1" dirty="0">
                <a:solidFill>
                  <a:schemeClr val="tx2"/>
                </a:solidFill>
                <a:latin typeface="Times New Roman" pitchFamily="18" charset="0"/>
                <a:ea typeface="+mj-ea"/>
                <a:cs typeface="Times New Roman" pitchFamily="18" charset="0"/>
              </a:rPr>
              <a:t>Fragment:</a:t>
            </a:r>
            <a:r>
              <a:rPr lang="en-US" sz="3600" dirty="0">
                <a:solidFill>
                  <a:schemeClr val="tx2"/>
                </a:solidFill>
                <a:latin typeface="Times New Roman" pitchFamily="18" charset="0"/>
                <a:ea typeface="+mj-ea"/>
                <a:cs typeface="Times New Roman" pitchFamily="18" charset="0"/>
              </a:rPr>
              <a:t> a coded indicator defining the scope under which the proposed notice applies</a:t>
            </a:r>
            <a:r>
              <a:rPr lang="en-US" sz="3600" dirty="0" smtClean="0">
                <a:solidFill>
                  <a:schemeClr val="tx2"/>
                </a:solidFill>
                <a:latin typeface="Times New Roman" pitchFamily="18" charset="0"/>
                <a:ea typeface="+mj-ea"/>
                <a:cs typeface="Times New Roman" pitchFamily="18" charset="0"/>
              </a:rPr>
              <a:t>.</a:t>
            </a:r>
          </a:p>
          <a:p>
            <a:pPr algn="just"/>
            <a:endParaRPr lang="en-US" sz="3200" b="1" dirty="0">
              <a:solidFill>
                <a:srgbClr val="C00000"/>
              </a:solidFill>
              <a:latin typeface="Times New Roman" pitchFamily="18" charset="0"/>
              <a:cs typeface="Times New Roman" pitchFamily="18" charset="0"/>
            </a:endParaRPr>
          </a:p>
          <a:p>
            <a:pPr indent="-274320" algn="just">
              <a:buClr>
                <a:srgbClr val="629DD1"/>
              </a:buClr>
              <a:buSzPct val="76000"/>
              <a:buFont typeface="Wingdings 2" pitchFamily="18" charset="2"/>
              <a:buChar char=""/>
              <a:defRPr/>
            </a:pPr>
            <a:r>
              <a:rPr lang="en-US" sz="3600" b="1" dirty="0">
                <a:solidFill>
                  <a:schemeClr val="tx2"/>
                </a:solidFill>
                <a:latin typeface="Times New Roman" pitchFamily="18" charset="0"/>
                <a:ea typeface="+mj-ea"/>
                <a:cs typeface="Times New Roman" pitchFamily="18" charset="0"/>
              </a:rPr>
              <a:t>Acceptable values are: </a:t>
            </a:r>
          </a:p>
          <a:p>
            <a:pPr lvl="2" eaLnBrk="0" fontAlgn="base" hangingPunct="0">
              <a:spcAft>
                <a:spcPct val="0"/>
              </a:spcAft>
              <a:buClr>
                <a:srgbClr val="0099CC"/>
              </a:buClr>
              <a:buSzPct val="76000"/>
              <a:buFont typeface="Wingdings" pitchFamily="2" charset="2"/>
              <a:buChar char="Ø"/>
              <a:defRPr/>
            </a:pPr>
            <a:r>
              <a:rPr lang="en-US" sz="3800" dirty="0" smtClean="0">
                <a:solidFill>
                  <a:schemeClr val="tx2"/>
                </a:solidFill>
                <a:latin typeface="Times New Roman" pitchFamily="18" charset="0"/>
                <a:ea typeface="+mj-ea"/>
                <a:cs typeface="Times New Roman" pitchFamily="18" charset="0"/>
              </a:rPr>
              <a:t>1.NTFD_RR (notified under RR, synonym to ART11), for the MIFR 	scope.</a:t>
            </a:r>
          </a:p>
          <a:p>
            <a:pPr lvl="2" eaLnBrk="0" fontAlgn="base" hangingPunct="0">
              <a:spcAft>
                <a:spcPct val="0"/>
              </a:spcAft>
              <a:buClr>
                <a:srgbClr val="0099CC"/>
              </a:buClr>
              <a:buSzPct val="76000"/>
              <a:buFont typeface="Wingdings" pitchFamily="2" charset="2"/>
              <a:buChar char="Ø"/>
              <a:defRPr/>
            </a:pPr>
            <a:r>
              <a:rPr lang="en-US" sz="3800" dirty="0" smtClean="0">
                <a:solidFill>
                  <a:schemeClr val="tx2"/>
                </a:solidFill>
                <a:latin typeface="Times New Roman" pitchFamily="18" charset="0"/>
                <a:ea typeface="+mj-ea"/>
                <a:cs typeface="Times New Roman" pitchFamily="18" charset="0"/>
              </a:rPr>
              <a:t>2.Abbreviated plan names for the Plans (i.e. GE84, GE06A, GE06D, 	GE75, AP25, etc.)</a:t>
            </a:r>
          </a:p>
        </p:txBody>
      </p:sp>
    </p:spTree>
    <p:extLst>
      <p:ext uri="{BB962C8B-B14F-4D97-AF65-F5344CB8AC3E}">
        <p14:creationId xmlns:p14="http://schemas.microsoft.com/office/powerpoint/2010/main" xmlns="" val="1059607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1"/>
            <a:ext cx="7801095" cy="609600"/>
          </a:xfrm>
        </p:spPr>
        <p:txBody>
          <a:bodyPr/>
          <a:lstStyle/>
          <a:p>
            <a:pPr indent="-274320" algn="just">
              <a:lnSpc>
                <a:spcPct val="80000"/>
              </a:lnSpc>
              <a:buClr>
                <a:srgbClr val="629DD1"/>
              </a:buClr>
              <a:buSzPct val="76000"/>
              <a:buFont typeface="Wingdings 2" pitchFamily="18" charset="2"/>
              <a:buChar char=""/>
              <a:defRPr/>
            </a:pPr>
            <a:r>
              <a:rPr lang="en-US" sz="1700" b="1" dirty="0">
                <a:solidFill>
                  <a:schemeClr val="tx2"/>
                </a:solidFill>
                <a:latin typeface="Times New Roman" pitchFamily="18" charset="0"/>
                <a:ea typeface="+mj-ea"/>
                <a:cs typeface="Times New Roman" pitchFamily="18" charset="0"/>
              </a:rPr>
              <a:t>Action: Some times also called “intent”, this is a coded indicator specifying the purpose of the proposed notice.</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2133600"/>
            <a:ext cx="7848600" cy="449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txBox="1">
            <a:spLocks/>
          </p:cNvSpPr>
          <p:nvPr/>
        </p:nvSpPr>
        <p:spPr>
          <a:xfrm>
            <a:off x="0" y="0"/>
            <a:ext cx="9144000" cy="914400"/>
          </a:xfrm>
          <a:prstGeom prst="rect">
            <a:avLst/>
          </a:prstGeo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Terms &amp; Definitions(2)</a:t>
            </a:r>
            <a:endParaRPr kumimoji="0" lang="en-US" sz="2500" b="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7784255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DemoWalkingDowntheHallway.p3d 0"/>
  <p:tag name="POWER3D OPTIONS" val="Medium "/>
  <p:tag name="POWER3D IMAGE0" val="pwrtrans.tga"/>
  <p:tag name="POWER3D SOUND" val="Walking Down the Hallwa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112DB03644A44CB718666F1C0FE415" ma:contentTypeVersion="2" ma:contentTypeDescription="Create a new document." ma:contentTypeScope="" ma:versionID="29df47517593a42ee59a4d0949f7a518">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4b7f8255b4c9b9b0adcfbcfd2d45574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05F9DDB-F48D-40CB-AE6F-D9399AA9B22A}"/>
</file>

<file path=customXml/itemProps2.xml><?xml version="1.0" encoding="utf-8"?>
<ds:datastoreItem xmlns:ds="http://schemas.openxmlformats.org/officeDocument/2006/customXml" ds:itemID="{0A639E67-ADC1-4B7F-9B74-426C0F3A5112}"/>
</file>

<file path=customXml/itemProps3.xml><?xml version="1.0" encoding="utf-8"?>
<ds:datastoreItem xmlns:ds="http://schemas.openxmlformats.org/officeDocument/2006/customXml" ds:itemID="{E08650FB-591B-47C0-9548-1AF0096B519D}"/>
</file>

<file path=docProps/app.xml><?xml version="1.0" encoding="utf-8"?>
<Properties xmlns="http://schemas.openxmlformats.org/officeDocument/2006/extended-properties" xmlns:vt="http://schemas.openxmlformats.org/officeDocument/2006/docPropsVTypes">
  <TotalTime>827</TotalTime>
  <Words>791</Words>
  <Application>Microsoft Office PowerPoint</Application>
  <PresentationFormat>On-screen Show (4:3)</PresentationFormat>
  <Paragraphs>101</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ITU Regional Workshop on SMS4DC for  English Speaking countries in Africa,  Abuja, Nigeria , 20-31-May 2013</vt:lpstr>
      <vt:lpstr>Notification of frequency Assignments for recording in the Master Register</vt:lpstr>
      <vt:lpstr>Spectrum management</vt:lpstr>
      <vt:lpstr>The Importance of Notification</vt:lpstr>
      <vt:lpstr>Master International Frequency Register</vt:lpstr>
      <vt:lpstr>General Notification procedure </vt:lpstr>
      <vt:lpstr>Electronic Notification Format</vt:lpstr>
      <vt:lpstr>Terms &amp; Definitions</vt:lpstr>
      <vt:lpstr>Slide 9</vt:lpstr>
      <vt:lpstr>Slide 10</vt:lpstr>
      <vt:lpstr>Selecting the appropriate Notice Type</vt:lpstr>
      <vt:lpstr>Partition by “Segments” </vt:lpstr>
      <vt:lpstr>Selecting the appropriate Notice Type(3)</vt:lpstr>
      <vt:lpstr>Analog FM / TV Segment - Partition by “Fragments” </vt:lpstr>
      <vt:lpstr>GE06 Digital Broadcasting - Partition by “Fragments” </vt:lpstr>
      <vt:lpstr>FXM Segment -Partition by “Fragments” </vt:lpstr>
      <vt:lpstr>Broadcasting Service – [Notice Type ↔ Action] Combinations </vt:lpstr>
      <vt:lpstr>Slide 18</vt:lpstr>
      <vt:lpstr>Slide 19</vt:lpstr>
      <vt:lpstr>Slide 20</vt:lpstr>
      <vt:lpstr>EXCERSISES</vt:lpstr>
      <vt:lpstr>Slide 22</vt:lpstr>
      <vt:lpstr>Slide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SMS4DC Electronic Notice</dc:title>
  <dc:creator>Ahmed.Elsalam_t</dc:creator>
  <cp:lastModifiedBy>user</cp:lastModifiedBy>
  <cp:revision>20</cp:revision>
  <dcterms:created xsi:type="dcterms:W3CDTF">2012-12-04T06:36:50Z</dcterms:created>
  <dcterms:modified xsi:type="dcterms:W3CDTF">2013-06-12T23:01:52Z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0x01010083112DB03644A44CB718666F1C0FE415</vt:lpwstr>
  </property>
</Properties>
</file>