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463" r:id="rId2"/>
    <p:sldId id="464" r:id="rId3"/>
    <p:sldId id="466" r:id="rId4"/>
    <p:sldId id="502" r:id="rId5"/>
    <p:sldId id="503" r:id="rId6"/>
    <p:sldId id="468" r:id="rId7"/>
    <p:sldId id="470" r:id="rId8"/>
    <p:sldId id="472" r:id="rId9"/>
    <p:sldId id="473" r:id="rId10"/>
    <p:sldId id="474" r:id="rId11"/>
    <p:sldId id="475" r:id="rId12"/>
    <p:sldId id="476" r:id="rId13"/>
    <p:sldId id="504"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3" r:id="rId30"/>
    <p:sldId id="506" r:id="rId31"/>
    <p:sldId id="507" r:id="rId32"/>
    <p:sldId id="494" r:id="rId33"/>
    <p:sldId id="495" r:id="rId34"/>
    <p:sldId id="508" r:id="rId35"/>
    <p:sldId id="496" r:id="rId36"/>
    <p:sldId id="497" r:id="rId37"/>
    <p:sldId id="498" r:id="rId38"/>
    <p:sldId id="499" r:id="rId39"/>
    <p:sldId id="500" r:id="rId40"/>
    <p:sldId id="501" r:id="rId41"/>
  </p:sldIdLst>
  <p:sldSz cx="9144000" cy="6858000" type="screen4x3"/>
  <p:notesSz cx="6781800" cy="9918700"/>
  <p:defaultTextStyle>
    <a:defPPr>
      <a:defRPr lang="en-US"/>
    </a:defPPr>
    <a:lvl1pPr algn="l" rtl="0" eaLnBrk="0" fontAlgn="base" hangingPunct="0">
      <a:spcBef>
        <a:spcPct val="0"/>
      </a:spcBef>
      <a:spcAft>
        <a:spcPct val="0"/>
      </a:spcAft>
      <a:defRPr sz="1900" kern="1200">
        <a:solidFill>
          <a:srgbClr val="646464"/>
        </a:solidFill>
        <a:latin typeface="Verdana" pitchFamily="34" charset="0"/>
        <a:ea typeface="+mn-ea"/>
        <a:cs typeface="+mn-cs"/>
      </a:defRPr>
    </a:lvl1pPr>
    <a:lvl2pPr marL="457200" algn="l" rtl="0" eaLnBrk="0" fontAlgn="base" hangingPunct="0">
      <a:spcBef>
        <a:spcPct val="0"/>
      </a:spcBef>
      <a:spcAft>
        <a:spcPct val="0"/>
      </a:spcAft>
      <a:defRPr sz="1900" kern="1200">
        <a:solidFill>
          <a:srgbClr val="646464"/>
        </a:solidFill>
        <a:latin typeface="Verdana" pitchFamily="34" charset="0"/>
        <a:ea typeface="+mn-ea"/>
        <a:cs typeface="+mn-cs"/>
      </a:defRPr>
    </a:lvl2pPr>
    <a:lvl3pPr marL="914400" algn="l" rtl="0" eaLnBrk="0" fontAlgn="base" hangingPunct="0">
      <a:spcBef>
        <a:spcPct val="0"/>
      </a:spcBef>
      <a:spcAft>
        <a:spcPct val="0"/>
      </a:spcAft>
      <a:defRPr sz="1900" kern="1200">
        <a:solidFill>
          <a:srgbClr val="646464"/>
        </a:solidFill>
        <a:latin typeface="Verdana" pitchFamily="34" charset="0"/>
        <a:ea typeface="+mn-ea"/>
        <a:cs typeface="+mn-cs"/>
      </a:defRPr>
    </a:lvl3pPr>
    <a:lvl4pPr marL="1371600" algn="l" rtl="0" eaLnBrk="0" fontAlgn="base" hangingPunct="0">
      <a:spcBef>
        <a:spcPct val="0"/>
      </a:spcBef>
      <a:spcAft>
        <a:spcPct val="0"/>
      </a:spcAft>
      <a:defRPr sz="1900" kern="1200">
        <a:solidFill>
          <a:srgbClr val="646464"/>
        </a:solidFill>
        <a:latin typeface="Verdana" pitchFamily="34" charset="0"/>
        <a:ea typeface="+mn-ea"/>
        <a:cs typeface="+mn-cs"/>
      </a:defRPr>
    </a:lvl4pPr>
    <a:lvl5pPr marL="1828800" algn="l" rtl="0" eaLnBrk="0" fontAlgn="base" hangingPunct="0">
      <a:spcBef>
        <a:spcPct val="0"/>
      </a:spcBef>
      <a:spcAft>
        <a:spcPct val="0"/>
      </a:spcAft>
      <a:defRPr sz="1900" kern="1200">
        <a:solidFill>
          <a:srgbClr val="646464"/>
        </a:solidFill>
        <a:latin typeface="Verdana" pitchFamily="34" charset="0"/>
        <a:ea typeface="+mn-ea"/>
        <a:cs typeface="+mn-cs"/>
      </a:defRPr>
    </a:lvl5pPr>
    <a:lvl6pPr marL="2286000" algn="l" defTabSz="914400" rtl="0" eaLnBrk="1" latinLnBrk="0" hangingPunct="1">
      <a:defRPr sz="1900" kern="1200">
        <a:solidFill>
          <a:srgbClr val="646464"/>
        </a:solidFill>
        <a:latin typeface="Verdana" pitchFamily="34" charset="0"/>
        <a:ea typeface="+mn-ea"/>
        <a:cs typeface="+mn-cs"/>
      </a:defRPr>
    </a:lvl6pPr>
    <a:lvl7pPr marL="2743200" algn="l" defTabSz="914400" rtl="0" eaLnBrk="1" latinLnBrk="0" hangingPunct="1">
      <a:defRPr sz="1900" kern="1200">
        <a:solidFill>
          <a:srgbClr val="646464"/>
        </a:solidFill>
        <a:latin typeface="Verdana" pitchFamily="34" charset="0"/>
        <a:ea typeface="+mn-ea"/>
        <a:cs typeface="+mn-cs"/>
      </a:defRPr>
    </a:lvl7pPr>
    <a:lvl8pPr marL="3200400" algn="l" defTabSz="914400" rtl="0" eaLnBrk="1" latinLnBrk="0" hangingPunct="1">
      <a:defRPr sz="1900" kern="1200">
        <a:solidFill>
          <a:srgbClr val="646464"/>
        </a:solidFill>
        <a:latin typeface="Verdana" pitchFamily="34" charset="0"/>
        <a:ea typeface="+mn-ea"/>
        <a:cs typeface="+mn-cs"/>
      </a:defRPr>
    </a:lvl8pPr>
    <a:lvl9pPr marL="3657600" algn="l" defTabSz="914400" rtl="0" eaLnBrk="1" latinLnBrk="0" hangingPunct="1">
      <a:defRPr sz="1900" kern="1200">
        <a:solidFill>
          <a:srgbClr val="64646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BA2"/>
    <a:srgbClr val="1BB806"/>
    <a:srgbClr val="525152"/>
    <a:srgbClr val="646464"/>
    <a:srgbClr val="87BBE0"/>
    <a:srgbClr val="D9445A"/>
    <a:srgbClr val="0E438A"/>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986" autoAdjust="0"/>
  </p:normalViewPr>
  <p:slideViewPr>
    <p:cSldViewPr>
      <p:cViewPr varScale="1">
        <p:scale>
          <a:sx n="57" d="100"/>
          <a:sy n="57" d="100"/>
        </p:scale>
        <p:origin x="-17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90" y="-91"/>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a:solidFill>
                  <a:schemeClr val="tx1"/>
                </a:solidFill>
              </a:defRPr>
            </a:lvl1pPr>
          </a:lstStyle>
          <a:p>
            <a:pPr>
              <a:defRPr/>
            </a:pPr>
            <a:endParaRPr lang="en-US"/>
          </a:p>
        </p:txBody>
      </p:sp>
      <p:sp>
        <p:nvSpPr>
          <p:cNvPr id="28675"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a:solidFill>
                  <a:schemeClr val="tx1"/>
                </a:solidFill>
              </a:defRPr>
            </a:lvl1pPr>
          </a:lstStyle>
          <a:p>
            <a:pPr>
              <a:defRPr/>
            </a:pPr>
            <a:endParaRPr lang="en-US"/>
          </a:p>
        </p:txBody>
      </p:sp>
      <p:sp>
        <p:nvSpPr>
          <p:cNvPr id="28676"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a:solidFill>
                  <a:schemeClr val="tx1"/>
                </a:solidFill>
              </a:defRPr>
            </a:lvl1pPr>
          </a:lstStyle>
          <a:p>
            <a:pPr>
              <a:defRPr/>
            </a:pPr>
            <a:endParaRPr lang="en-US"/>
          </a:p>
        </p:txBody>
      </p:sp>
      <p:sp>
        <p:nvSpPr>
          <p:cNvPr id="28677" name="Rectangle 5"/>
          <p:cNvSpPr>
            <a:spLocks noGrp="1" noChangeArrowheads="1"/>
          </p:cNvSpPr>
          <p:nvPr>
            <p:ph type="sldNum" sz="quarter" idx="3"/>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a:solidFill>
                  <a:schemeClr val="tx1"/>
                </a:solidFill>
              </a:defRPr>
            </a:lvl1pPr>
          </a:lstStyle>
          <a:p>
            <a:pPr>
              <a:defRPr/>
            </a:pPr>
            <a:fld id="{AF637A0A-0635-4FF0-A8C4-104F9B41FC65}" type="slidenum">
              <a:rPr lang="en-US"/>
              <a:pPr>
                <a:defRPr/>
              </a:pPr>
              <a:t>‹#›</a:t>
            </a:fld>
            <a:endParaRPr lang="en-US"/>
          </a:p>
        </p:txBody>
      </p:sp>
    </p:spTree>
    <p:extLst>
      <p:ext uri="{BB962C8B-B14F-4D97-AF65-F5344CB8AC3E}">
        <p14:creationId xmlns:p14="http://schemas.microsoft.com/office/powerpoint/2010/main" val="1822092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a:solidFill>
                  <a:schemeClr val="tx1"/>
                </a:solidFill>
              </a:defRPr>
            </a:lvl1pPr>
          </a:lstStyle>
          <a:p>
            <a:pPr>
              <a:defRPr/>
            </a:pPr>
            <a:endParaRPr lang="en-US"/>
          </a:p>
        </p:txBody>
      </p:sp>
      <p:sp>
        <p:nvSpPr>
          <p:cNvPr id="48131"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a:solidFill>
                  <a:schemeClr val="tx1"/>
                </a:solidFill>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2813" y="744538"/>
            <a:ext cx="4957762"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a:solidFill>
                  <a:schemeClr val="tx1"/>
                </a:solidFill>
              </a:defRPr>
            </a:lvl1pPr>
          </a:lstStyle>
          <a:p>
            <a:pPr>
              <a:defRPr/>
            </a:pPr>
            <a:endParaRPr lang="en-US"/>
          </a:p>
        </p:txBody>
      </p:sp>
      <p:sp>
        <p:nvSpPr>
          <p:cNvPr id="48135" name="Rectangle 7"/>
          <p:cNvSpPr>
            <a:spLocks noGrp="1" noChangeArrowheads="1"/>
          </p:cNvSpPr>
          <p:nvPr>
            <p:ph type="sldNum" sz="quarter" idx="5"/>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a:solidFill>
                  <a:schemeClr val="tx1"/>
                </a:solidFill>
              </a:defRPr>
            </a:lvl1pPr>
          </a:lstStyle>
          <a:p>
            <a:pPr>
              <a:defRPr/>
            </a:pPr>
            <a:fld id="{7127F63C-E9C3-4AEE-8886-0FE9E09B5988}" type="slidenum">
              <a:rPr lang="en-US"/>
              <a:pPr>
                <a:defRPr/>
              </a:pPr>
              <a:t>‹#›</a:t>
            </a:fld>
            <a:endParaRPr lang="en-US"/>
          </a:p>
        </p:txBody>
      </p:sp>
    </p:spTree>
    <p:extLst>
      <p:ext uri="{BB962C8B-B14F-4D97-AF65-F5344CB8AC3E}">
        <p14:creationId xmlns:p14="http://schemas.microsoft.com/office/powerpoint/2010/main" val="329939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CAFF48-5BA9-4990-A1D0-46D61E19A301}"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lnSpc>
                <a:spcPct val="120000"/>
              </a:lnSpc>
            </a:pPr>
            <a:r>
              <a:rPr lang="de-DE" smtClean="0">
                <a:latin typeface="Times New Roman" pitchFamily="18"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4580" name="Slide Number Placeholder 3"/>
          <p:cNvSpPr>
            <a:spLocks noGrp="1"/>
          </p:cNvSpPr>
          <p:nvPr>
            <p:ph type="sldNum" sz="quarter" idx="5"/>
          </p:nvPr>
        </p:nvSpPr>
        <p:spPr>
          <a:noFill/>
        </p:spPr>
        <p:txBody>
          <a:bodyPr/>
          <a:lstStyle/>
          <a:p>
            <a:fld id="{99D124A0-0E0D-4EDE-9C9C-90FC1250919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DA5D14A-7815-4A8A-BF89-97F4549B6181}" type="slidenum">
              <a:rPr lang="en-ZA" smtClean="0"/>
              <a:t>19</a:t>
            </a:fld>
            <a:endParaRPr lang="en-ZA"/>
          </a:p>
        </p:txBody>
      </p:sp>
    </p:spTree>
    <p:extLst>
      <p:ext uri="{BB962C8B-B14F-4D97-AF65-F5344CB8AC3E}">
        <p14:creationId xmlns:p14="http://schemas.microsoft.com/office/powerpoint/2010/main" val="389470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Cloud</a:t>
            </a:r>
            <a:r>
              <a:rPr lang="en-ZA" baseline="0" dirty="0" smtClean="0"/>
              <a:t> </a:t>
            </a:r>
            <a:r>
              <a:rPr lang="en-ZA" baseline="0" dirty="0" err="1" smtClean="0"/>
              <a:t>compu</a:t>
            </a:r>
            <a:endParaRPr lang="en-ZA" dirty="0"/>
          </a:p>
        </p:txBody>
      </p:sp>
      <p:sp>
        <p:nvSpPr>
          <p:cNvPr id="4" name="Slide Number Placeholder 3"/>
          <p:cNvSpPr>
            <a:spLocks noGrp="1"/>
          </p:cNvSpPr>
          <p:nvPr>
            <p:ph type="sldNum" sz="quarter" idx="10"/>
          </p:nvPr>
        </p:nvSpPr>
        <p:spPr/>
        <p:txBody>
          <a:bodyPr/>
          <a:lstStyle/>
          <a:p>
            <a:pPr>
              <a:defRPr/>
            </a:pPr>
            <a:fld id="{7127F63C-E9C3-4AEE-8886-0FE9E09B5988}" type="slidenum">
              <a:rPr lang="en-US" smtClean="0"/>
              <a:pPr>
                <a:defRPr/>
              </a:pPr>
              <a:t>35</a:t>
            </a:fld>
            <a:endParaRPr lang="en-US"/>
          </a:p>
        </p:txBody>
      </p:sp>
    </p:spTree>
    <p:extLst>
      <p:ext uri="{BB962C8B-B14F-4D97-AF65-F5344CB8AC3E}">
        <p14:creationId xmlns:p14="http://schemas.microsoft.com/office/powerpoint/2010/main" val="38521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98AAEA45-FA4A-4531-8247-B2F5423C3303}" type="slidenum">
              <a:rPr lang="en-US" smtClean="0"/>
              <a:pPr/>
              <a:t>39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a:defRPr sz="1900">
                <a:solidFill>
                  <a:srgbClr val="646464"/>
                </a:solidFill>
                <a:latin typeface="Verdana" pitchFamily="34" charset="0"/>
              </a:defRPr>
            </a:lvl1pPr>
            <a:lvl2pPr marL="742950" indent="-285750">
              <a:defRPr sz="1900">
                <a:solidFill>
                  <a:srgbClr val="646464"/>
                </a:solidFill>
                <a:latin typeface="Verdana" pitchFamily="34" charset="0"/>
              </a:defRPr>
            </a:lvl2pPr>
            <a:lvl3pPr marL="1143000" indent="-228600">
              <a:defRPr sz="1900">
                <a:solidFill>
                  <a:srgbClr val="646464"/>
                </a:solidFill>
                <a:latin typeface="Verdana" pitchFamily="34" charset="0"/>
              </a:defRPr>
            </a:lvl3pPr>
            <a:lvl4pPr marL="1600200" indent="-228600">
              <a:defRPr sz="1900">
                <a:solidFill>
                  <a:srgbClr val="646464"/>
                </a:solidFill>
                <a:latin typeface="Verdana" pitchFamily="34" charset="0"/>
              </a:defRPr>
            </a:lvl4pPr>
            <a:lvl5pPr marL="2057400" indent="-228600">
              <a:defRPr sz="1900">
                <a:solidFill>
                  <a:srgbClr val="646464"/>
                </a:solidFill>
                <a:latin typeface="Verdana" pitchFamily="34" charset="0"/>
              </a:defRPr>
            </a:lvl5pPr>
            <a:lvl6pPr marL="2514600" indent="-228600" eaLnBrk="0" fontAlgn="base" hangingPunct="0">
              <a:spcBef>
                <a:spcPct val="0"/>
              </a:spcBef>
              <a:spcAft>
                <a:spcPct val="0"/>
              </a:spcAft>
              <a:defRPr sz="1900">
                <a:solidFill>
                  <a:srgbClr val="646464"/>
                </a:solidFill>
                <a:latin typeface="Verdana" pitchFamily="34" charset="0"/>
              </a:defRPr>
            </a:lvl6pPr>
            <a:lvl7pPr marL="2971800" indent="-228600" eaLnBrk="0" fontAlgn="base" hangingPunct="0">
              <a:spcBef>
                <a:spcPct val="0"/>
              </a:spcBef>
              <a:spcAft>
                <a:spcPct val="0"/>
              </a:spcAft>
              <a:defRPr sz="1900">
                <a:solidFill>
                  <a:srgbClr val="646464"/>
                </a:solidFill>
                <a:latin typeface="Verdana" pitchFamily="34" charset="0"/>
              </a:defRPr>
            </a:lvl7pPr>
            <a:lvl8pPr marL="3429000" indent="-228600" eaLnBrk="0" fontAlgn="base" hangingPunct="0">
              <a:spcBef>
                <a:spcPct val="0"/>
              </a:spcBef>
              <a:spcAft>
                <a:spcPct val="0"/>
              </a:spcAft>
              <a:defRPr sz="1900">
                <a:solidFill>
                  <a:srgbClr val="646464"/>
                </a:solidFill>
                <a:latin typeface="Verdana" pitchFamily="34" charset="0"/>
              </a:defRPr>
            </a:lvl8pPr>
            <a:lvl9pPr marL="3886200" indent="-228600" eaLnBrk="0" fontAlgn="base" hangingPunct="0">
              <a:spcBef>
                <a:spcPct val="0"/>
              </a:spcBef>
              <a:spcAft>
                <a:spcPct val="0"/>
              </a:spcAft>
              <a:defRPr sz="1900">
                <a:solidFill>
                  <a:srgbClr val="646464"/>
                </a:solidFill>
                <a:latin typeface="Verdana" pitchFamily="34" charset="0"/>
              </a:defRPr>
            </a:lvl9pPr>
          </a:lstStyle>
          <a:p>
            <a:pPr>
              <a:lnSpc>
                <a:spcPct val="90000"/>
              </a:lnSpc>
              <a:defRPr/>
            </a:pPr>
            <a:r>
              <a:rPr lang="en-US" sz="1000" dirty="0" smtClean="0">
                <a:solidFill>
                  <a:schemeClr val="bg1"/>
                </a:solidFill>
                <a:latin typeface="Univers" pitchFamily="34" charset="0"/>
              </a:rPr>
              <a:t>International</a:t>
            </a:r>
            <a:br>
              <a:rPr lang="en-US" sz="1000" dirty="0" smtClean="0">
                <a:solidFill>
                  <a:schemeClr val="bg1"/>
                </a:solidFill>
                <a:latin typeface="Univers" pitchFamily="34" charset="0"/>
              </a:rPr>
            </a:br>
            <a:r>
              <a:rPr lang="en-US" sz="1000" dirty="0" smtClean="0">
                <a:solidFill>
                  <a:schemeClr val="bg1"/>
                </a:solidFill>
                <a:latin typeface="Univers" pitchFamily="34" charset="0"/>
              </a:rPr>
              <a:t>Telecommunication</a:t>
            </a:r>
            <a:br>
              <a:rPr lang="en-US" sz="1000" dirty="0" smtClean="0">
                <a:solidFill>
                  <a:schemeClr val="bg1"/>
                </a:solidFill>
                <a:latin typeface="Univers" pitchFamily="34" charset="0"/>
              </a:rPr>
            </a:br>
            <a:r>
              <a:rPr lang="en-US" sz="1000" dirty="0" smtClean="0">
                <a:solidFill>
                  <a:schemeClr val="bg1"/>
                </a:solidFill>
                <a:latin typeface="Univers" pitchFamily="34" charset="0"/>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defRPr/>
            </a:pPr>
            <a:r>
              <a:rPr lang="en-US" sz="1000">
                <a:solidFill>
                  <a:srgbClr val="000000"/>
                </a:solidFill>
              </a:rPr>
              <a:t> </a:t>
            </a:r>
            <a:endParaRPr lang="en-US" sz="2400">
              <a:solidFill>
                <a:schemeClr val="tx1"/>
              </a:solidFill>
            </a:endParaRPr>
          </a:p>
        </p:txBody>
      </p:sp>
      <p:sp>
        <p:nvSpPr>
          <p:cNvPr id="9" name="Line 21"/>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p:spPr>
        <p:txBody>
          <a:bodyPr/>
          <a:lstStyle/>
          <a:p>
            <a:pPr>
              <a:defRPr/>
            </a:pPr>
            <a:endParaRPr lang="en-GB"/>
          </a:p>
        </p:txBody>
      </p:sp>
      <p:sp>
        <p:nvSpPr>
          <p:cNvPr id="10"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p:spPr>
        <p:txBody>
          <a:bodyPr/>
          <a:lstStyle/>
          <a:p>
            <a:pPr>
              <a:defRPr/>
            </a:pPr>
            <a:endParaRPr lang="en-GB"/>
          </a:p>
        </p:txBody>
      </p:sp>
      <p:pic>
        <p:nvPicPr>
          <p:cNvPr id="11" name="Picture 28"/>
          <p:cNvPicPr>
            <a:picLocks noChangeAspect="1" noChangeArrowheads="1"/>
          </p:cNvPicPr>
          <p:nvPr userDrawn="1"/>
        </p:nvPicPr>
        <p:blipFill>
          <a:blip r:embed="rId3" cstate="print"/>
          <a:srcRect/>
          <a:stretch>
            <a:fillRect/>
          </a:stretch>
        </p:blipFill>
        <p:spPr bwMode="white">
          <a:xfrm>
            <a:off x="344006" y="5819439"/>
            <a:ext cx="1944688" cy="815975"/>
          </a:xfrm>
          <a:prstGeom prst="rect">
            <a:avLst/>
          </a:prstGeom>
          <a:noFill/>
          <a:ln w="76200" algn="ctr">
            <a:noFill/>
            <a:miter lim="800000"/>
            <a:headEnd/>
            <a:tailEnd/>
          </a:ln>
        </p:spPr>
      </p:pic>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pic>
        <p:nvPicPr>
          <p:cNvPr id="1026" name="Picture 2" descr="C:\Users\Administrator\Desktop\logo_ce-e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92189" y="5915668"/>
            <a:ext cx="1224136" cy="847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escription : Description: C:\Users\Administrator\Documents\ACPLOGOC.T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16325" y="6105525"/>
            <a:ext cx="919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Description : sadc"/>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26944" y="5972968"/>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44008" y="6077273"/>
            <a:ext cx="1111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086004" y="5987575"/>
            <a:ext cx="1174552" cy="78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A4E3B8EC-104F-4E9A-9B78-E8F72BA15B49}" type="slidenum">
              <a:rPr lang="en-US"/>
              <a:pPr>
                <a:defRPr/>
              </a:pPr>
              <a:t>‹#›</a:t>
            </a:fld>
            <a:endParaRPr lang="en-US"/>
          </a:p>
        </p:txBody>
      </p:sp>
      <p:sp>
        <p:nvSpPr>
          <p:cNvPr id="5"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5A31491E-86CB-4E8B-9D6B-CE38252EB49A}" type="slidenum">
              <a:rPr lang="en-US"/>
              <a:pPr>
                <a:defRPr/>
              </a:pPr>
              <a:t>‹#›</a:t>
            </a:fld>
            <a:endParaRPr lang="en-US"/>
          </a:p>
        </p:txBody>
      </p:sp>
      <p:sp>
        <p:nvSpPr>
          <p:cNvPr id="5"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84D7349A-86AE-4D9D-99C9-C96CA5671C94}" type="slidenum">
              <a:rPr lang="en-US"/>
              <a:pPr>
                <a:defRPr/>
              </a:pPr>
              <a:t>‹#›</a:t>
            </a:fld>
            <a:endParaRPr lang="en-US"/>
          </a:p>
        </p:txBody>
      </p:sp>
      <p:sp>
        <p:nvSpPr>
          <p:cNvPr id="6"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4213" y="1989138"/>
            <a:ext cx="7772400" cy="4256087"/>
          </a:xfrm>
        </p:spPr>
        <p:txBody>
          <a:bodyPr/>
          <a:lstStyle/>
          <a:p>
            <a:pPr lvl="0"/>
            <a:endParaRPr lang="en-GB" noProof="0" smtClean="0"/>
          </a:p>
        </p:txBody>
      </p:sp>
      <p:sp>
        <p:nvSpPr>
          <p:cNvPr id="4" name="Rectangle 43"/>
          <p:cNvSpPr>
            <a:spLocks noGrp="1" noChangeArrowheads="1"/>
          </p:cNvSpPr>
          <p:nvPr>
            <p:ph type="sldNum" sz="quarter" idx="10"/>
          </p:nvPr>
        </p:nvSpPr>
        <p:spPr>
          <a:ln/>
        </p:spPr>
        <p:txBody>
          <a:bodyPr/>
          <a:lstStyle>
            <a:lvl1pPr>
              <a:defRPr/>
            </a:lvl1pPr>
          </a:lstStyle>
          <a:p>
            <a:pPr>
              <a:defRPr/>
            </a:pPr>
            <a:fld id="{0E6CFB50-CB01-4118-B110-0776DA9136AD}" type="slidenum">
              <a:rPr lang="en-US"/>
              <a:pPr>
                <a:defRPr/>
              </a:pPr>
              <a:t>‹#›</a:t>
            </a:fld>
            <a:endParaRPr lang="en-US"/>
          </a:p>
        </p:txBody>
      </p:sp>
      <p:sp>
        <p:nvSpPr>
          <p:cNvPr id="5"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11560" y="980728"/>
            <a:ext cx="77724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11148FFD-F4A2-48BD-8221-1BE0E5A67FD5}"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95D32716-F185-4D9B-AB03-42F025BF8F6B}" type="slidenum">
              <a:rPr lang="en-US"/>
              <a:pPr>
                <a:defRPr/>
              </a:pPr>
              <a:t>‹#›</a:t>
            </a:fld>
            <a:endParaRPr lang="en-US"/>
          </a:p>
        </p:txBody>
      </p:sp>
      <p:sp>
        <p:nvSpPr>
          <p:cNvPr id="5"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37FC5D57-9C3D-434F-AB27-5B3498225E8A}" type="slidenum">
              <a:rPr lang="en-US"/>
              <a:pPr>
                <a:defRPr/>
              </a:pPr>
              <a:t>‹#›</a:t>
            </a:fld>
            <a:endParaRPr lang="en-US"/>
          </a:p>
        </p:txBody>
      </p:sp>
      <p:sp>
        <p:nvSpPr>
          <p:cNvPr id="6"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3"/>
          <p:cNvSpPr>
            <a:spLocks noGrp="1" noChangeArrowheads="1"/>
          </p:cNvSpPr>
          <p:nvPr>
            <p:ph type="sldNum" sz="quarter" idx="10"/>
          </p:nvPr>
        </p:nvSpPr>
        <p:spPr>
          <a:ln/>
        </p:spPr>
        <p:txBody>
          <a:bodyPr/>
          <a:lstStyle>
            <a:lvl1pPr>
              <a:defRPr/>
            </a:lvl1pPr>
          </a:lstStyle>
          <a:p>
            <a:pPr>
              <a:defRPr/>
            </a:pPr>
            <a:fld id="{7C7792C4-5ACA-43F1-98A5-A34DACFB7226}" type="slidenum">
              <a:rPr lang="en-US"/>
              <a:pPr>
                <a:defRPr/>
              </a:pPr>
              <a:t>‹#›</a:t>
            </a:fld>
            <a:endParaRPr lang="en-US"/>
          </a:p>
        </p:txBody>
      </p:sp>
      <p:sp>
        <p:nvSpPr>
          <p:cNvPr id="8"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3"/>
          <p:cNvSpPr>
            <a:spLocks noGrp="1" noChangeArrowheads="1"/>
          </p:cNvSpPr>
          <p:nvPr>
            <p:ph type="sldNum" sz="quarter" idx="10"/>
          </p:nvPr>
        </p:nvSpPr>
        <p:spPr>
          <a:ln/>
        </p:spPr>
        <p:txBody>
          <a:bodyPr/>
          <a:lstStyle>
            <a:lvl1pPr>
              <a:defRPr/>
            </a:lvl1pPr>
          </a:lstStyle>
          <a:p>
            <a:pPr>
              <a:defRPr/>
            </a:pPr>
            <a:fld id="{04BCE8E1-43FA-43F1-AC50-710CE6CE4DF9}" type="slidenum">
              <a:rPr lang="en-US"/>
              <a:pPr>
                <a:defRPr/>
              </a:pPr>
              <a:t>‹#›</a:t>
            </a:fld>
            <a:endParaRPr lang="en-US"/>
          </a:p>
        </p:txBody>
      </p:sp>
      <p:sp>
        <p:nvSpPr>
          <p:cNvPr id="4"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C24C4520-31F7-4407-ADBE-2FE1695119A3}" type="slidenum">
              <a:rPr lang="en-US"/>
              <a:pPr>
                <a:defRPr/>
              </a:pPr>
              <a:t>‹#›</a:t>
            </a:fld>
            <a:endParaRPr lang="en-US"/>
          </a:p>
        </p:txBody>
      </p:sp>
      <p:sp>
        <p:nvSpPr>
          <p:cNvPr id="3"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7B80233-22C8-471F-8467-FB5933613D80}" type="slidenum">
              <a:rPr lang="en-US"/>
              <a:pPr>
                <a:defRPr/>
              </a:pPr>
              <a:t>‹#›</a:t>
            </a:fld>
            <a:endParaRPr lang="en-US"/>
          </a:p>
        </p:txBody>
      </p:sp>
      <p:sp>
        <p:nvSpPr>
          <p:cNvPr id="6"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D49ED6B2-921B-417E-9013-B96706F03680}" type="slidenum">
              <a:rPr lang="en-US"/>
              <a:pPr>
                <a:defRPr/>
              </a:pPr>
              <a:t>‹#›</a:t>
            </a:fld>
            <a:endParaRPr lang="en-US"/>
          </a:p>
        </p:txBody>
      </p:sp>
      <p:sp>
        <p:nvSpPr>
          <p:cNvPr id="6" name="Rectangle 42"/>
          <p:cNvSpPr>
            <a:spLocks noGrp="1" noChangeArrowheads="1"/>
          </p:cNvSpPr>
          <p:nvPr>
            <p:ph type="ftr" sz="quarter" idx="11"/>
          </p:nvPr>
        </p:nvSpPr>
        <p:spPr>
          <a:xfrm>
            <a:off x="2195513" y="6424613"/>
            <a:ext cx="4457700" cy="244475"/>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Line 61"/>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p:spPr>
        <p:txBody>
          <a:bodyPr/>
          <a:lstStyle/>
          <a:p>
            <a:pPr>
              <a:defRPr/>
            </a:pPr>
            <a:endParaRPr lang="en-GB"/>
          </a:p>
        </p:txBody>
      </p:sp>
      <p:sp>
        <p:nvSpPr>
          <p:cNvPr id="2052"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804275" y="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charset="0"/>
                <a:cs typeface="Times New Roman" pitchFamily="18" charset="0"/>
              </a:defRPr>
            </a:lvl1pPr>
          </a:lstStyle>
          <a:p>
            <a:pPr>
              <a:defRPr/>
            </a:pPr>
            <a:fld id="{63EAE519-97ED-4F21-9F77-206ADF5DBC50}" type="slidenum">
              <a:rPr lang="en-US"/>
              <a:pPr>
                <a:defRPr/>
              </a:pPr>
              <a:t>‹#›</a:t>
            </a:fld>
            <a:endParaRPr lang="en-US"/>
          </a:p>
        </p:txBody>
      </p:sp>
      <p:sp>
        <p:nvSpPr>
          <p:cNvPr id="2055"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63"/>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p:spPr>
        <p:txBody>
          <a:bodyPr/>
          <a:lstStyle/>
          <a:p>
            <a:pPr>
              <a:defRPr/>
            </a:pPr>
            <a:endParaRPr lang="en-GB"/>
          </a:p>
        </p:txBody>
      </p:sp>
      <p:pic>
        <p:nvPicPr>
          <p:cNvPr id="2057" name="Picture 67"/>
          <p:cNvPicPr>
            <a:picLocks noChangeAspect="1" noChangeArrowheads="1"/>
          </p:cNvPicPr>
          <p:nvPr userDrawn="1"/>
        </p:nvPicPr>
        <p:blipFill>
          <a:blip r:embed="rId15" cstate="print"/>
          <a:srcRect/>
          <a:stretch>
            <a:fillRect/>
          </a:stretch>
        </p:blipFill>
        <p:spPr bwMode="white">
          <a:xfrm>
            <a:off x="251520" y="5926138"/>
            <a:ext cx="1873250" cy="785812"/>
          </a:xfrm>
          <a:prstGeom prst="rect">
            <a:avLst/>
          </a:prstGeom>
          <a:noFill/>
          <a:ln w="76200" algn="ctr">
            <a:noFill/>
            <a:miter lim="800000"/>
            <a:headEnd/>
            <a:tailEnd/>
          </a:ln>
        </p:spPr>
      </p:pic>
      <p:pic>
        <p:nvPicPr>
          <p:cNvPr id="2" name="Picture 2" descr="C:\Users\Administrator\Desktop\logo_ce-en.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67744" y="5930900"/>
            <a:ext cx="1224135" cy="786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escription : Description: C:\Users\Administrator\Documents\ACPLOGOC.TIF"/>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28033" y="6104909"/>
            <a:ext cx="919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Description : sadc"/>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503020" y="5999340"/>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69718" y="6089827"/>
            <a:ext cx="1111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611297" y="6021425"/>
            <a:ext cx="1064391" cy="70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ransition>
    <p:fade/>
  </p:transition>
  <p:timing>
    <p:tnLst>
      <p:par>
        <p:cTn id="1" dur="indefinite" restart="never" nodeType="tmRoot"/>
      </p:par>
    </p:tnLst>
  </p:timing>
  <p:hf sldNum="0" hdr="0" ftr="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za/url?sa=i&amp;source=images&amp;cd=&amp;cad=rja&amp;docid=-vlkFUGIhEVaIM&amp;tbnid=D48n_QNLSo9gtM:&amp;ved=0CAgQjRwwADgU&amp;url=http://www.abine.com/blog/2012/when-delete-means-delete-the-inside-story-of-our-ftc-complaint-against-beenverified-com/personal-information-collection/&amp;ei=eq_eUeiaBYvYPKfDgJAG&amp;psig=AFQjCNHlIgQn_v-ftwr1ig70-FQRcX-1Qg&amp;ust=1373634810155567" TargetMode="Externa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hyperlink" Target="http://www.google.co.za/url?sa=i&amp;source=images&amp;cd=&amp;cad=rja&amp;docid=X0fkaw_QUY_kcM&amp;tbnid=H10jll5NG-l4bM:&amp;ved=0CAgQjRwwADhG&amp;url=http://www.ico.org.uk/youth&amp;ei=0bDeUc7PE8XFOcaxgYAM&amp;psig=AFQjCNHagQthsds-0uuw7GZdn9ATys9YnQ&amp;ust=137363515338128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booking.com/"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symantec.com/threatrepor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ria.chetty@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1" name="Rectangle 1045"/>
          <p:cNvSpPr>
            <a:spLocks noGrp="1" noChangeArrowheads="1"/>
          </p:cNvSpPr>
          <p:nvPr>
            <p:ph type="ctrTitle"/>
          </p:nvPr>
        </p:nvSpPr>
        <p:spPr>
          <a:xfrm>
            <a:off x="214313" y="744538"/>
            <a:ext cx="8605837" cy="755650"/>
          </a:xfrm>
        </p:spPr>
        <p:txBody>
          <a:bodyPr/>
          <a:lstStyle/>
          <a:p>
            <a:pPr>
              <a:defRPr/>
            </a:pPr>
            <a:r>
              <a:rPr lang="en-US" dirty="0" smtClean="0">
                <a:effectLst>
                  <a:outerShdw blurRad="38100" dist="38100" dir="2700000" algn="tl">
                    <a:srgbClr val="C0C0C0"/>
                  </a:outerShdw>
                </a:effectLst>
              </a:rPr>
              <a:t>HIPSSA Project</a:t>
            </a:r>
            <a:br>
              <a:rPr lang="en-US" dirty="0" smtClean="0">
                <a:effectLst>
                  <a:outerShdw blurRad="38100" dist="38100" dir="2700000" algn="tl">
                    <a:srgbClr val="C0C0C0"/>
                  </a:outerShdw>
                </a:effectLst>
              </a:rPr>
            </a:br>
            <a:endParaRPr lang="en-US" dirty="0" smtClean="0">
              <a:effectLst>
                <a:outerShdw blurRad="38100" dist="38100" dir="2700000" algn="tl">
                  <a:srgbClr val="C0C0C0"/>
                </a:outerShdw>
              </a:effectLst>
            </a:endParaRPr>
          </a:p>
        </p:txBody>
      </p:sp>
      <p:sp>
        <p:nvSpPr>
          <p:cNvPr id="2" name="Rectangle 1045"/>
          <p:cNvSpPr>
            <a:spLocks noChangeArrowheads="1"/>
          </p:cNvSpPr>
          <p:nvPr/>
        </p:nvSpPr>
        <p:spPr bwMode="auto">
          <a:xfrm>
            <a:off x="323850" y="1504952"/>
            <a:ext cx="8605838" cy="2462213"/>
          </a:xfrm>
          <a:prstGeom prst="rect">
            <a:avLst/>
          </a:prstGeom>
          <a:noFill/>
          <a:ln>
            <a:noFill/>
          </a:ln>
          <a:extLst/>
        </p:spPr>
        <p:txBody>
          <a:bodyPr anchor="ctr">
            <a:spAutoFit/>
          </a:bodyPr>
          <a:lstStyle/>
          <a:p>
            <a:pPr algn="ctr">
              <a:defRPr/>
            </a:pPr>
            <a:r>
              <a:rPr lang="en-US" sz="1800" b="1" dirty="0">
                <a:solidFill>
                  <a:srgbClr val="1B5BA2"/>
                </a:solidFill>
                <a:effectLst>
                  <a:outerShdw blurRad="38100" dist="38100" dir="2700000" algn="tl">
                    <a:srgbClr val="C0C0C0"/>
                  </a:outerShdw>
                </a:effectLst>
              </a:rPr>
              <a:t>Support for Harmonization of the ICT Policies </a:t>
            </a:r>
            <a:br>
              <a:rPr lang="en-US" sz="1800" b="1" dirty="0">
                <a:solidFill>
                  <a:srgbClr val="1B5BA2"/>
                </a:solidFill>
                <a:effectLst>
                  <a:outerShdw blurRad="38100" dist="38100" dir="2700000" algn="tl">
                    <a:srgbClr val="C0C0C0"/>
                  </a:outerShdw>
                </a:effectLst>
              </a:rPr>
            </a:br>
            <a:r>
              <a:rPr lang="en-US" sz="1800" b="1" dirty="0">
                <a:solidFill>
                  <a:srgbClr val="1B5BA2"/>
                </a:solidFill>
                <a:effectLst>
                  <a:outerShdw blurRad="38100" dist="38100" dir="2700000" algn="tl">
                    <a:srgbClr val="C0C0C0"/>
                  </a:outerShdw>
                </a:effectLst>
              </a:rPr>
              <a:t>in Sub-Sahara Africa</a:t>
            </a:r>
            <a:r>
              <a:rPr lang="en-US" sz="1800" b="1" dirty="0" smtClean="0">
                <a:solidFill>
                  <a:srgbClr val="1B5BA2"/>
                </a:solidFill>
                <a:effectLst>
                  <a:outerShdw blurRad="38100" dist="38100" dir="2700000" algn="tl">
                    <a:srgbClr val="C0C0C0"/>
                  </a:outerShdw>
                </a:effectLst>
              </a:rPr>
              <a:t>,</a:t>
            </a:r>
          </a:p>
          <a:p>
            <a:pPr algn="ctr">
              <a:defRPr/>
            </a:pPr>
            <a:endParaRPr lang="en-US" sz="1800" b="1" dirty="0">
              <a:solidFill>
                <a:srgbClr val="1B5BA2"/>
              </a:solidFill>
              <a:effectLst>
                <a:outerShdw blurRad="38100" dist="38100" dir="2700000" algn="tl">
                  <a:srgbClr val="C0C0C0"/>
                </a:outerShdw>
              </a:effectLst>
            </a:endParaRPr>
          </a:p>
          <a:p>
            <a:pPr algn="ctr">
              <a:defRPr/>
            </a:pPr>
            <a:endParaRPr lang="en-US" sz="1800" b="1" dirty="0" smtClean="0">
              <a:solidFill>
                <a:srgbClr val="1B5BA2"/>
              </a:solidFill>
              <a:effectLst>
                <a:outerShdw blurRad="38100" dist="38100" dir="2700000" algn="tl">
                  <a:srgbClr val="C0C0C0"/>
                </a:outerShdw>
              </a:effectLst>
            </a:endParaRPr>
          </a:p>
          <a:p>
            <a:pPr algn="ctr">
              <a:defRPr/>
            </a:pPr>
            <a:r>
              <a:rPr lang="en-US" sz="1800" b="1" dirty="0" smtClean="0">
                <a:solidFill>
                  <a:srgbClr val="1B5BA2"/>
                </a:solidFill>
                <a:effectLst>
                  <a:outerShdw blurRad="38100" dist="38100" dir="2700000" algn="tl">
                    <a:srgbClr val="C0C0C0"/>
                  </a:outerShdw>
                </a:effectLst>
              </a:rPr>
              <a:t> </a:t>
            </a:r>
            <a:endParaRPr lang="en-US" sz="1800" b="1" dirty="0">
              <a:solidFill>
                <a:srgbClr val="1B5BA2"/>
              </a:solidFill>
              <a:effectLst>
                <a:outerShdw blurRad="38100" dist="38100" dir="2700000" algn="tl">
                  <a:srgbClr val="C0C0C0"/>
                </a:outerShdw>
              </a:effectLst>
            </a:endParaRPr>
          </a:p>
          <a:p>
            <a:pPr algn="ctr">
              <a:defRPr/>
            </a:pPr>
            <a:r>
              <a:rPr lang="en-US" sz="2400" dirty="0">
                <a:solidFill>
                  <a:srgbClr val="1B5BA2"/>
                </a:solidFill>
                <a:effectLst>
                  <a:outerShdw blurRad="38100" dist="38100" dir="2700000" algn="tl">
                    <a:srgbClr val="C0C0C0"/>
                  </a:outerShdw>
                </a:effectLst>
              </a:rPr>
              <a:t/>
            </a:r>
            <a:br>
              <a:rPr lang="en-US" sz="2400" dirty="0">
                <a:solidFill>
                  <a:srgbClr val="1B5BA2"/>
                </a:solidFill>
                <a:effectLst>
                  <a:outerShdw blurRad="38100" dist="38100" dir="2700000" algn="tl">
                    <a:srgbClr val="C0C0C0"/>
                  </a:outerShdw>
                </a:effectLst>
              </a:rPr>
            </a:br>
            <a:endParaRPr lang="en-US" sz="4000" b="1" dirty="0">
              <a:solidFill>
                <a:srgbClr val="1B5BA2"/>
              </a:solidFill>
              <a:effectLst>
                <a:outerShdw blurRad="38100" dist="38100" dir="2700000" algn="tl">
                  <a:srgbClr val="C0C0C0"/>
                </a:outerShdw>
              </a:effectLst>
            </a:endParaRPr>
          </a:p>
        </p:txBody>
      </p:sp>
      <p:sp>
        <p:nvSpPr>
          <p:cNvPr id="3076" name="Rectangle 3"/>
          <p:cNvSpPr>
            <a:spLocks noChangeArrowheads="1"/>
          </p:cNvSpPr>
          <p:nvPr/>
        </p:nvSpPr>
        <p:spPr bwMode="auto">
          <a:xfrm>
            <a:off x="611559" y="2445210"/>
            <a:ext cx="7960941" cy="2545312"/>
          </a:xfrm>
          <a:prstGeom prst="rect">
            <a:avLst/>
          </a:prstGeom>
          <a:noFill/>
          <a:ln w="9525">
            <a:noFill/>
            <a:miter lim="800000"/>
            <a:headEnd/>
            <a:tailEnd/>
          </a:ln>
        </p:spPr>
        <p:txBody>
          <a:bodyPr wrap="square">
            <a:spAutoFit/>
          </a:bodyPr>
          <a:lstStyle/>
          <a:p>
            <a:pPr algn="ctr">
              <a:defRPr/>
            </a:pPr>
            <a:r>
              <a:rPr lang="en-US" sz="2400" b="1" dirty="0" smtClean="0">
                <a:solidFill>
                  <a:schemeClr val="tx1">
                    <a:lumMod val="75000"/>
                  </a:schemeClr>
                </a:solidFill>
                <a:effectLst>
                  <a:outerShdw blurRad="38100" dist="38100" dir="2700000" algn="tl">
                    <a:srgbClr val="C0C0C0"/>
                  </a:outerShdw>
                </a:effectLst>
              </a:rPr>
              <a:t>TRAINING /DATA PROTECTION LAW</a:t>
            </a:r>
          </a:p>
          <a:p>
            <a:pPr algn="ctr">
              <a:defRPr/>
            </a:pPr>
            <a:r>
              <a:rPr lang="en-US" sz="2400" b="1" dirty="0" smtClean="0">
                <a:solidFill>
                  <a:schemeClr val="tx1">
                    <a:lumMod val="75000"/>
                  </a:schemeClr>
                </a:solidFill>
                <a:effectLst>
                  <a:outerShdw blurRad="38100" dist="38100" dir="2700000" algn="tl">
                    <a:srgbClr val="C0C0C0"/>
                  </a:outerShdw>
                </a:effectLst>
              </a:rPr>
              <a:t>Zambia, August 2013</a:t>
            </a:r>
          </a:p>
          <a:p>
            <a:pPr algn="ctr">
              <a:defRPr/>
            </a:pPr>
            <a:endParaRPr lang="en-US" sz="2400" b="1" dirty="0" smtClean="0">
              <a:solidFill>
                <a:schemeClr val="tx1">
                  <a:lumMod val="75000"/>
                </a:schemeClr>
              </a:solidFill>
              <a:effectLst>
                <a:outerShdw blurRad="38100" dist="38100" dir="2700000" algn="tl">
                  <a:srgbClr val="C0C0C0"/>
                </a:outerShdw>
              </a:effectLst>
            </a:endParaRPr>
          </a:p>
          <a:p>
            <a:pPr>
              <a:defRPr/>
            </a:pPr>
            <a:endParaRPr lang="en-US" dirty="0"/>
          </a:p>
          <a:p>
            <a:pPr algn="r">
              <a:lnSpc>
                <a:spcPct val="90000"/>
              </a:lnSpc>
              <a:defRPr/>
            </a:pPr>
            <a:endParaRPr lang="fr-FR" sz="2000" b="1" dirty="0" smtClean="0">
              <a:solidFill>
                <a:schemeClr val="tx1"/>
              </a:solidFill>
            </a:endParaRPr>
          </a:p>
          <a:p>
            <a:pPr algn="r">
              <a:lnSpc>
                <a:spcPct val="90000"/>
              </a:lnSpc>
              <a:defRPr/>
            </a:pPr>
            <a:r>
              <a:rPr lang="fr-FR" sz="2000" b="1" dirty="0" smtClean="0">
                <a:solidFill>
                  <a:schemeClr val="tx1"/>
                </a:solidFill>
              </a:rPr>
              <a:t>Pria Chetty, </a:t>
            </a:r>
          </a:p>
          <a:p>
            <a:pPr algn="r">
              <a:lnSpc>
                <a:spcPct val="90000"/>
              </a:lnSpc>
              <a:defRPr/>
            </a:pPr>
            <a:r>
              <a:rPr lang="fr-FR" sz="1800" dirty="0" smtClean="0">
                <a:solidFill>
                  <a:schemeClr val="tx1"/>
                </a:solidFill>
              </a:rPr>
              <a:t>ITU International Expert on Data Protection</a:t>
            </a:r>
          </a:p>
          <a:p>
            <a:pPr algn="r">
              <a:lnSpc>
                <a:spcPct val="90000"/>
              </a:lnSpc>
              <a:defRPr/>
            </a:pPr>
            <a:endParaRPr lang="fr-FR" sz="1800" dirty="0" smtClean="0">
              <a:solidFill>
                <a:schemeClr val="tx1"/>
              </a:solidFill>
            </a:endParaRPr>
          </a:p>
        </p:txBody>
      </p:sp>
    </p:spTree>
    <p:extLst>
      <p:ext uri="{BB962C8B-B14F-4D97-AF65-F5344CB8AC3E}">
        <p14:creationId xmlns:p14="http://schemas.microsoft.com/office/powerpoint/2010/main" val="1596156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97" t="20588" r="23934" b="5882"/>
          <a:stretch/>
        </p:blipFill>
        <p:spPr bwMode="auto">
          <a:xfrm>
            <a:off x="251520" y="0"/>
            <a:ext cx="6264696" cy="537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9901" y="5571529"/>
            <a:ext cx="8604448"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ZA" sz="1100" dirty="0"/>
              <a:t>http://www.apira.co.uk/userfiles/files/Data%20Controllers%20in%20common.pdf</a:t>
            </a:r>
          </a:p>
        </p:txBody>
      </p:sp>
      <p:sp>
        <p:nvSpPr>
          <p:cNvPr id="4" name="TextBox 3"/>
          <p:cNvSpPr txBox="1"/>
          <p:nvPr/>
        </p:nvSpPr>
        <p:spPr>
          <a:xfrm>
            <a:off x="6300192" y="0"/>
            <a:ext cx="2876255" cy="55092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600" dirty="0" smtClean="0"/>
              <a:t>Agency obtains, records, holds, alters, discloses data </a:t>
            </a:r>
          </a:p>
          <a:p>
            <a:endParaRPr lang="en-ZA" sz="1600" dirty="0"/>
          </a:p>
          <a:p>
            <a:endParaRPr lang="en-ZA" sz="1600" dirty="0" smtClean="0"/>
          </a:p>
          <a:p>
            <a:r>
              <a:rPr lang="en-ZA" sz="1600" dirty="0" smtClean="0"/>
              <a:t>Customer consults, obtains, retrieves data</a:t>
            </a:r>
          </a:p>
          <a:p>
            <a:endParaRPr lang="en-ZA" sz="1600" dirty="0"/>
          </a:p>
          <a:p>
            <a:r>
              <a:rPr lang="en-ZA" sz="1600" dirty="0" smtClean="0"/>
              <a:t>Agency – data controller</a:t>
            </a:r>
          </a:p>
          <a:p>
            <a:endParaRPr lang="en-ZA" sz="1600" dirty="0"/>
          </a:p>
          <a:p>
            <a:r>
              <a:rPr lang="en-ZA" sz="1600" dirty="0" smtClean="0"/>
              <a:t>Customer – separate and distinct data controller</a:t>
            </a:r>
          </a:p>
          <a:p>
            <a:r>
              <a:rPr lang="en-ZA" sz="1600" dirty="0" smtClean="0"/>
              <a:t>____________________</a:t>
            </a:r>
          </a:p>
          <a:p>
            <a:endParaRPr lang="en-ZA" sz="1600" dirty="0"/>
          </a:p>
          <a:p>
            <a:r>
              <a:rPr lang="en-ZA" sz="1600" dirty="0" smtClean="0"/>
              <a:t>Data controller established in regulations</a:t>
            </a:r>
          </a:p>
          <a:p>
            <a:endParaRPr lang="en-ZA" sz="1600" dirty="0"/>
          </a:p>
          <a:p>
            <a:r>
              <a:rPr lang="en-ZA" sz="1600" dirty="0" smtClean="0"/>
              <a:t>2 Public Bodies administer database of children, carers and contacts – joint data controllers</a:t>
            </a:r>
          </a:p>
          <a:p>
            <a:r>
              <a:rPr lang="en-ZA" sz="1600" dirty="0" smtClean="0"/>
              <a:t> </a:t>
            </a:r>
          </a:p>
        </p:txBody>
      </p:sp>
    </p:spTree>
    <p:extLst>
      <p:ext uri="{BB962C8B-B14F-4D97-AF65-F5344CB8AC3E}">
        <p14:creationId xmlns:p14="http://schemas.microsoft.com/office/powerpoint/2010/main" val="21428544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85" r="2361" b="5291"/>
          <a:stretch/>
        </p:blipFill>
        <p:spPr bwMode="auto">
          <a:xfrm>
            <a:off x="1763688" y="0"/>
            <a:ext cx="6954434" cy="489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096" y="4897267"/>
            <a:ext cx="8394594"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100" dirty="0"/>
              <a:t>http://www.ico.gov.uk/for_organisations/guidance_index/~/media/documents/library/Data_Protection/Detailed_specialist_guides/data_controllers_and_data_processors.ashx</a:t>
            </a:r>
          </a:p>
        </p:txBody>
      </p:sp>
    </p:spTree>
    <p:extLst>
      <p:ext uri="{BB962C8B-B14F-4D97-AF65-F5344CB8AC3E}">
        <p14:creationId xmlns:p14="http://schemas.microsoft.com/office/powerpoint/2010/main" val="10755572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584775"/>
          </a:xfrm>
        </p:spPr>
        <p:txBody>
          <a:bodyPr/>
          <a:lstStyle/>
          <a:p>
            <a:r>
              <a:rPr lang="en-ZA" sz="3200" dirty="0" smtClean="0"/>
              <a:t>Defining Personal Information</a:t>
            </a:r>
            <a:endParaRPr lang="en-ZA" sz="3200" dirty="0"/>
          </a:p>
        </p:txBody>
      </p:sp>
      <p:sp>
        <p:nvSpPr>
          <p:cNvPr id="3" name="Content Placeholder 2"/>
          <p:cNvSpPr>
            <a:spLocks noGrp="1"/>
          </p:cNvSpPr>
          <p:nvPr>
            <p:ph idx="1"/>
          </p:nvPr>
        </p:nvSpPr>
        <p:spPr>
          <a:xfrm>
            <a:off x="467544" y="1268760"/>
            <a:ext cx="7772400" cy="4256087"/>
          </a:xfrm>
        </p:spPr>
        <p:txBody>
          <a:bodyPr/>
          <a:lstStyle/>
          <a:p>
            <a:r>
              <a:rPr lang="en-ZA" sz="2000" b="1" i="1" dirty="0" smtClean="0"/>
              <a:t>Identifiable Information</a:t>
            </a:r>
          </a:p>
          <a:p>
            <a:r>
              <a:rPr lang="en-ZA" sz="2000" b="1" i="1" dirty="0" smtClean="0"/>
              <a:t>Examples:</a:t>
            </a:r>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4926094"/>
              </p:ext>
            </p:extLst>
          </p:nvPr>
        </p:nvGraphicFramePr>
        <p:xfrm>
          <a:off x="755576" y="2204864"/>
          <a:ext cx="7070372" cy="3590640"/>
        </p:xfrm>
        <a:graphic>
          <a:graphicData uri="http://schemas.openxmlformats.org/drawingml/2006/table">
            <a:tbl>
              <a:tblPr/>
              <a:tblGrid>
                <a:gridCol w="3535186"/>
                <a:gridCol w="3535186"/>
              </a:tblGrid>
              <a:tr h="835274">
                <a:tc>
                  <a:txBody>
                    <a:bodyPr/>
                    <a:lstStyle/>
                    <a:p>
                      <a:r>
                        <a:rPr lang="en-ZA" sz="1600" dirty="0"/>
                        <a:t>Personal Descriptors</a:t>
                      </a:r>
                    </a:p>
                  </a:txBody>
                  <a:tcPr marL="43323" marR="43323" marT="43323" marB="43323"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ZA" sz="1600" dirty="0"/>
                        <a:t>Name, age, place of birth, date of birth, gender, weight, height, eye </a:t>
                      </a:r>
                      <a:r>
                        <a:rPr lang="en-ZA" sz="1600" dirty="0" err="1"/>
                        <a:t>color</a:t>
                      </a:r>
                      <a:r>
                        <a:rPr lang="en-ZA" sz="1600" dirty="0"/>
                        <a:t>, hair </a:t>
                      </a:r>
                      <a:r>
                        <a:rPr lang="en-ZA" sz="1600" dirty="0" err="1"/>
                        <a:t>color</a:t>
                      </a:r>
                      <a:r>
                        <a:rPr lang="en-ZA" sz="1600" dirty="0"/>
                        <a:t>, fingerprint</a:t>
                      </a:r>
                    </a:p>
                  </a:txBody>
                  <a:tcPr marL="43323" marR="43323" marT="43323" marB="43323"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1084817">
                <a:tc>
                  <a:txBody>
                    <a:bodyPr/>
                    <a:lstStyle/>
                    <a:p>
                      <a:r>
                        <a:rPr lang="en-ZA" sz="1600"/>
                        <a:t>Identification Numbers</a:t>
                      </a:r>
                    </a:p>
                  </a:txBody>
                  <a:tcPr marL="43323" marR="43323" marT="43323" marB="43323"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ZA" sz="1600"/>
                        <a:t>Health IDs, Social Insurance Numbers (SIN), Social Security Numbers (SSN), PIN numbers, debit and credit card numbers</a:t>
                      </a:r>
                    </a:p>
                  </a:txBody>
                  <a:tcPr marL="43323" marR="43323" marT="43323" marB="43323"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585732">
                <a:tc>
                  <a:txBody>
                    <a:bodyPr/>
                    <a:lstStyle/>
                    <a:p>
                      <a:r>
                        <a:rPr lang="en-ZA" sz="1600"/>
                        <a:t>Ethnicity</a:t>
                      </a:r>
                    </a:p>
                  </a:txBody>
                  <a:tcPr marL="43323" marR="43323" marT="43323" marB="43323"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ZA" sz="1600"/>
                        <a:t>Race, colour, national or ethnic origin</a:t>
                      </a:r>
                    </a:p>
                  </a:txBody>
                  <a:tcPr marL="43323" marR="43323" marT="43323" marB="43323"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084817">
                <a:tc>
                  <a:txBody>
                    <a:bodyPr/>
                    <a:lstStyle/>
                    <a:p>
                      <a:r>
                        <a:rPr lang="en-ZA" sz="1600" dirty="0"/>
                        <a:t>Health</a:t>
                      </a:r>
                    </a:p>
                  </a:txBody>
                  <a:tcPr marL="43323" marR="43323" marT="43323" marB="43323"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600" dirty="0"/>
                        <a:t>Physical or mental disabilities, family or individual health history, health records, blood type, DNA code, prescriptions</a:t>
                      </a:r>
                    </a:p>
                  </a:txBody>
                  <a:tcPr marL="43323" marR="43323" marT="43323" marB="43323"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6533697" y="5791619"/>
            <a:ext cx="2592288" cy="276999"/>
          </a:xfrm>
          <a:prstGeom prst="rect">
            <a:avLst/>
          </a:prstGeom>
          <a:noFill/>
        </p:spPr>
        <p:txBody>
          <a:bodyPr wrap="square" rtlCol="0">
            <a:spAutoFit/>
          </a:bodyPr>
          <a:lstStyle/>
          <a:p>
            <a:r>
              <a:rPr lang="en-ZA" sz="1200" dirty="0" smtClean="0"/>
              <a:t>Source: Privacysense.net</a:t>
            </a:r>
            <a:endParaRPr lang="en-ZA" sz="1200" dirty="0"/>
          </a:p>
        </p:txBody>
      </p:sp>
    </p:spTree>
    <p:extLst>
      <p:ext uri="{BB962C8B-B14F-4D97-AF65-F5344CB8AC3E}">
        <p14:creationId xmlns:p14="http://schemas.microsoft.com/office/powerpoint/2010/main" val="158132677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blog.static.abine.com/blog/wp-content/uploads/2011/12/Personal-information-collec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04664"/>
            <a:ext cx="3362325" cy="29622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ico.org.uk/~/media/images/youth/cartoons/YOUTH_HOME_MAIN.ash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455" y="404664"/>
            <a:ext cx="2808312" cy="4429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9912" y="3375538"/>
            <a:ext cx="4392488" cy="24314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ZA" dirty="0" smtClean="0"/>
              <a:t>BUT in addition to information about you, personal information includes information about what you do, what you like, your preferences, behavioural data and your personal profile. Companies have a commercial interest in knowing you.</a:t>
            </a:r>
            <a:endParaRPr lang="en-ZA" dirty="0"/>
          </a:p>
        </p:txBody>
      </p:sp>
    </p:spTree>
    <p:extLst>
      <p:ext uri="{BB962C8B-B14F-4D97-AF65-F5344CB8AC3E}">
        <p14:creationId xmlns:p14="http://schemas.microsoft.com/office/powerpoint/2010/main" val="1616915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39" t="11459" r="51625" b="6250"/>
          <a:stretch/>
        </p:blipFill>
        <p:spPr bwMode="auto">
          <a:xfrm>
            <a:off x="179512" y="112706"/>
            <a:ext cx="5256584" cy="576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5874697"/>
            <a:ext cx="8394594" cy="2616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100" dirty="0" smtClean="0"/>
              <a:t>http://www.pcworld.com/article/172373/New_Irresponsible_Netflix_Contest_May_Violate_Customer_Privacy.html</a:t>
            </a:r>
            <a:endParaRPr lang="en-ZA" sz="1100" dirty="0"/>
          </a:p>
        </p:txBody>
      </p:sp>
      <p:sp>
        <p:nvSpPr>
          <p:cNvPr id="4" name="TextBox 3"/>
          <p:cNvSpPr txBox="1"/>
          <p:nvPr/>
        </p:nvSpPr>
        <p:spPr>
          <a:xfrm>
            <a:off x="5436096" y="0"/>
            <a:ext cx="3740351" cy="550920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600" dirty="0" smtClean="0"/>
              <a:t> Netflix – research contest </a:t>
            </a:r>
          </a:p>
          <a:p>
            <a:endParaRPr lang="en-ZA" sz="1600" dirty="0"/>
          </a:p>
          <a:p>
            <a:r>
              <a:rPr lang="en-ZA" sz="1600" dirty="0" smtClean="0"/>
              <a:t>Awarded $1 million – competition to develop technology to improve the ability to predict what movies customers will like</a:t>
            </a:r>
          </a:p>
          <a:p>
            <a:endParaRPr lang="en-ZA" sz="1600" dirty="0"/>
          </a:p>
          <a:p>
            <a:r>
              <a:rPr lang="en-ZA" sz="1600" dirty="0" smtClean="0"/>
              <a:t>Test data for second competition is not sufficiently anonymous?</a:t>
            </a:r>
          </a:p>
          <a:p>
            <a:endParaRPr lang="en-ZA" sz="1600" dirty="0"/>
          </a:p>
          <a:p>
            <a:r>
              <a:rPr lang="en-ZA" sz="1600" dirty="0" smtClean="0"/>
              <a:t>Demographic and behavioural data to model individual profiles. Data set of 100 million entries – ages, gender, ZIP codes, genre ratings and chosen movies</a:t>
            </a:r>
          </a:p>
          <a:p>
            <a:endParaRPr lang="en-ZA" sz="1600" dirty="0"/>
          </a:p>
          <a:p>
            <a:r>
              <a:rPr lang="en-ZA" sz="1600" dirty="0" smtClean="0"/>
              <a:t>Gender, birth date, ZIP code – ID 87% of Americans</a:t>
            </a:r>
          </a:p>
          <a:p>
            <a:endParaRPr lang="en-ZA" sz="1600" dirty="0"/>
          </a:p>
          <a:p>
            <a:r>
              <a:rPr lang="en-ZA" sz="1600" dirty="0" smtClean="0"/>
              <a:t>Gender, ZIP code and movie preferences – narrow to a few hundred people. </a:t>
            </a:r>
          </a:p>
        </p:txBody>
      </p:sp>
    </p:spTree>
    <p:extLst>
      <p:ext uri="{BB962C8B-B14F-4D97-AF65-F5344CB8AC3E}">
        <p14:creationId xmlns:p14="http://schemas.microsoft.com/office/powerpoint/2010/main" val="31247957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9191"/>
            <a:ext cx="7772400" cy="1200329"/>
          </a:xfrm>
        </p:spPr>
        <p:txBody>
          <a:bodyPr/>
          <a:lstStyle/>
          <a:p>
            <a:r>
              <a:rPr lang="en-ZA" dirty="0" smtClean="0"/>
              <a:t>Processing of Personal Information</a:t>
            </a:r>
            <a:endParaRPr lang="en-ZA" dirty="0"/>
          </a:p>
        </p:txBody>
      </p:sp>
      <p:sp>
        <p:nvSpPr>
          <p:cNvPr id="3" name="Content Placeholder 2"/>
          <p:cNvSpPr>
            <a:spLocks noGrp="1"/>
          </p:cNvSpPr>
          <p:nvPr>
            <p:ph idx="1"/>
          </p:nvPr>
        </p:nvSpPr>
        <p:spPr>
          <a:xfrm>
            <a:off x="683568" y="1988840"/>
            <a:ext cx="7772400" cy="2880320"/>
          </a:xfrm>
        </p:spPr>
        <p:txBody>
          <a:bodyPr/>
          <a:lstStyle/>
          <a:p>
            <a:pPr marL="0" indent="0">
              <a:buNone/>
            </a:pPr>
            <a:endParaRPr lang="en-US" sz="2000" dirty="0" smtClean="0"/>
          </a:p>
          <a:p>
            <a:pPr marL="0" indent="0">
              <a:buNone/>
            </a:pPr>
            <a:endParaRPr lang="en-US" sz="2000" dirty="0"/>
          </a:p>
          <a:p>
            <a:pPr marL="0" indent="0">
              <a:buNone/>
            </a:pPr>
            <a:r>
              <a:rPr lang="en-US" sz="2000" dirty="0" smtClean="0"/>
              <a:t>The Act limits processing of personal information to place conditions on how personal information may be used.</a:t>
            </a:r>
          </a:p>
          <a:p>
            <a:pPr>
              <a:buFont typeface="Arial" pitchFamily="34" charset="0"/>
              <a:buChar char="•"/>
            </a:pPr>
            <a:r>
              <a:rPr lang="en-US" sz="2000" dirty="0" smtClean="0"/>
              <a:t>To prevent unintended uses of personal information</a:t>
            </a:r>
          </a:p>
          <a:p>
            <a:pPr>
              <a:buFont typeface="Arial" pitchFamily="34" charset="0"/>
              <a:buChar char="•"/>
            </a:pPr>
            <a:r>
              <a:rPr lang="en-US" sz="2000" dirty="0" smtClean="0"/>
              <a:t>To prevent abuse of personal information</a:t>
            </a:r>
            <a:endParaRPr lang="en-US" sz="2000" dirty="0"/>
          </a:p>
        </p:txBody>
      </p:sp>
    </p:spTree>
    <p:extLst>
      <p:ext uri="{BB962C8B-B14F-4D97-AF65-F5344CB8AC3E}">
        <p14:creationId xmlns:p14="http://schemas.microsoft.com/office/powerpoint/2010/main" val="927433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25" t="10834" r="43429" b="6250"/>
          <a:stretch/>
        </p:blipFill>
        <p:spPr bwMode="auto">
          <a:xfrm>
            <a:off x="0" y="0"/>
            <a:ext cx="63722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bwMode="auto">
          <a:xfrm>
            <a:off x="0" y="5614088"/>
            <a:ext cx="9144000" cy="382352"/>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indent="0">
              <a:buNone/>
            </a:pPr>
            <a:r>
              <a:rPr lang="en-ZA" sz="1100" dirty="0">
                <a:solidFill>
                  <a:schemeClr val="bg1"/>
                </a:solidFill>
                <a:latin typeface="Verdana" pitchFamily="34" charset="0"/>
              </a:rPr>
              <a:t>http://latimesblogs.latimes.com/technology/2009/10/facebook-happiness.html</a:t>
            </a:r>
            <a:endParaRPr kumimoji="0" lang="en-ZA" sz="1100" b="0" i="0" u="none" strike="noStrike" cap="none" normalizeH="0" baseline="0" dirty="0" smtClean="0">
              <a:ln>
                <a:noFill/>
              </a:ln>
              <a:solidFill>
                <a:schemeClr val="bg1"/>
              </a:solidFill>
              <a:effectLst/>
              <a:latin typeface="Verdana" pitchFamily="34" charset="0"/>
            </a:endParaRPr>
          </a:p>
        </p:txBody>
      </p:sp>
      <p:sp>
        <p:nvSpPr>
          <p:cNvPr id="6" name="TextBox 5"/>
          <p:cNvSpPr txBox="1"/>
          <p:nvPr/>
        </p:nvSpPr>
        <p:spPr>
          <a:xfrm>
            <a:off x="6372200" y="0"/>
            <a:ext cx="2804247" cy="600164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600" dirty="0" smtClean="0"/>
              <a:t>Facebook processing data for happiness index </a:t>
            </a:r>
          </a:p>
          <a:p>
            <a:endParaRPr lang="en-ZA" sz="1600" dirty="0"/>
          </a:p>
          <a:p>
            <a:r>
              <a:rPr lang="en-ZA" sz="1600" dirty="0" smtClean="0"/>
              <a:t>What makes people happy?</a:t>
            </a:r>
          </a:p>
          <a:p>
            <a:endParaRPr lang="en-ZA" sz="1600" dirty="0"/>
          </a:p>
          <a:p>
            <a:r>
              <a:rPr lang="en-ZA" sz="1600" dirty="0" smtClean="0"/>
              <a:t>Data aligned with economic indicators can be of interest</a:t>
            </a:r>
          </a:p>
          <a:p>
            <a:endParaRPr lang="en-ZA" sz="1600" dirty="0"/>
          </a:p>
          <a:p>
            <a:r>
              <a:rPr lang="en-ZA" sz="1600" dirty="0" smtClean="0"/>
              <a:t>No matter how tight the privacy settings are, Facebook Inc. can use it, analyse it, remix it and repackage it. </a:t>
            </a:r>
          </a:p>
          <a:p>
            <a:endParaRPr lang="en-ZA" sz="1600" dirty="0"/>
          </a:p>
          <a:p>
            <a:r>
              <a:rPr lang="en-ZA" sz="1600" dirty="0" smtClean="0"/>
              <a:t>Mint processes millions of bank and credit card accounts for personal finance tracking. </a:t>
            </a:r>
          </a:p>
          <a:p>
            <a:endParaRPr lang="en-ZA" sz="1600" dirty="0"/>
          </a:p>
          <a:p>
            <a:r>
              <a:rPr lang="en-ZA" sz="1600" dirty="0" smtClean="0"/>
              <a:t>How comfortable are we with  back-end processing? </a:t>
            </a:r>
          </a:p>
        </p:txBody>
      </p:sp>
    </p:spTree>
    <p:extLst>
      <p:ext uri="{BB962C8B-B14F-4D97-AF65-F5344CB8AC3E}">
        <p14:creationId xmlns:p14="http://schemas.microsoft.com/office/powerpoint/2010/main" val="4250512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646331"/>
          </a:xfrm>
        </p:spPr>
        <p:txBody>
          <a:bodyPr/>
          <a:lstStyle/>
          <a:p>
            <a:r>
              <a:rPr lang="en-ZA" dirty="0" smtClean="0"/>
              <a:t>What is sensitive?</a:t>
            </a:r>
            <a:endParaRPr lang="en-ZA" dirty="0"/>
          </a:p>
        </p:txBody>
      </p:sp>
      <p:sp>
        <p:nvSpPr>
          <p:cNvPr id="3" name="Content Placeholder 2"/>
          <p:cNvSpPr>
            <a:spLocks noGrp="1"/>
          </p:cNvSpPr>
          <p:nvPr>
            <p:ph idx="1"/>
          </p:nvPr>
        </p:nvSpPr>
        <p:spPr>
          <a:xfrm>
            <a:off x="251520" y="1052736"/>
            <a:ext cx="8676456" cy="4256087"/>
          </a:xfrm>
        </p:spPr>
        <p:txBody>
          <a:bodyPr/>
          <a:lstStyle/>
          <a:p>
            <a:pPr marL="0" indent="0">
              <a:buNone/>
            </a:pPr>
            <a:r>
              <a:rPr lang="en-US" sz="1800" dirty="0" smtClean="0"/>
              <a:t>(</a:t>
            </a:r>
            <a:r>
              <a:rPr lang="en-US" sz="1800" dirty="0"/>
              <a:t>a) information or an opinion about an individual which reveals or contains the following</a:t>
            </a:r>
            <a:endParaRPr lang="en-ZA" sz="1800" dirty="0"/>
          </a:p>
          <a:p>
            <a:pPr marL="0" indent="0">
              <a:buNone/>
            </a:pPr>
            <a:r>
              <a:rPr lang="en-US" sz="1800" dirty="0"/>
              <a:t>(</a:t>
            </a:r>
            <a:r>
              <a:rPr lang="en-US" sz="1800" dirty="0" err="1"/>
              <a:t>i</a:t>
            </a:r>
            <a:r>
              <a:rPr lang="en-US" sz="1800" dirty="0"/>
              <a:t>) racial or ethnic origin;</a:t>
            </a:r>
            <a:endParaRPr lang="en-ZA" sz="1800" dirty="0"/>
          </a:p>
          <a:p>
            <a:pPr marL="0" indent="0">
              <a:buNone/>
            </a:pPr>
            <a:r>
              <a:rPr lang="en-US" sz="1800" dirty="0"/>
              <a:t>(ii) political opinions;</a:t>
            </a:r>
            <a:endParaRPr lang="en-ZA" sz="1800" dirty="0"/>
          </a:p>
          <a:p>
            <a:pPr marL="0" indent="0">
              <a:buNone/>
            </a:pPr>
            <a:r>
              <a:rPr lang="en-US" sz="1800" dirty="0"/>
              <a:t>(iii) membership of a political association;</a:t>
            </a:r>
            <a:endParaRPr lang="en-ZA" sz="1800" dirty="0"/>
          </a:p>
          <a:p>
            <a:pPr marL="0" indent="0">
              <a:buNone/>
            </a:pPr>
            <a:r>
              <a:rPr lang="en-US" sz="1800" dirty="0"/>
              <a:t>(iv) religious beliefs or affiliations;</a:t>
            </a:r>
            <a:endParaRPr lang="en-ZA" sz="1800" dirty="0"/>
          </a:p>
          <a:p>
            <a:pPr marL="0" indent="0">
              <a:buNone/>
            </a:pPr>
            <a:r>
              <a:rPr lang="en-US" sz="1800" dirty="0"/>
              <a:t>(v) philosophical beliefs;</a:t>
            </a:r>
            <a:endParaRPr lang="en-ZA" sz="1800" dirty="0"/>
          </a:p>
          <a:p>
            <a:pPr marL="0" indent="0">
              <a:buNone/>
            </a:pPr>
            <a:r>
              <a:rPr lang="en-US" sz="1800" dirty="0"/>
              <a:t>(vi) membership of a professional or trade association;</a:t>
            </a:r>
            <a:endParaRPr lang="en-ZA" sz="1800" dirty="0"/>
          </a:p>
          <a:p>
            <a:pPr marL="0" indent="0">
              <a:buNone/>
            </a:pPr>
            <a:r>
              <a:rPr lang="en-US" sz="1800" dirty="0"/>
              <a:t>(vii) membership of a trade union</a:t>
            </a:r>
            <a:r>
              <a:rPr lang="en-US" sz="1800" dirty="0" smtClean="0"/>
              <a:t>;</a:t>
            </a:r>
            <a:r>
              <a:rPr lang="en-ZA" sz="1800" dirty="0"/>
              <a:t> </a:t>
            </a:r>
            <a:r>
              <a:rPr lang="en-US" sz="1800" dirty="0" smtClean="0"/>
              <a:t>(</a:t>
            </a:r>
            <a:r>
              <a:rPr lang="en-US" sz="1800" dirty="0"/>
              <a:t>viii) sex life;</a:t>
            </a:r>
            <a:endParaRPr lang="en-ZA" sz="1800" dirty="0"/>
          </a:p>
          <a:p>
            <a:pPr marL="0" indent="0">
              <a:buNone/>
            </a:pPr>
            <a:r>
              <a:rPr lang="en-US" sz="1800" dirty="0"/>
              <a:t>(ix) criminal, educational, financial or employment history;</a:t>
            </a:r>
            <a:endParaRPr lang="en-ZA" sz="1800" dirty="0"/>
          </a:p>
          <a:p>
            <a:pPr marL="0" indent="0">
              <a:buNone/>
            </a:pPr>
            <a:r>
              <a:rPr lang="en-US" sz="1800" dirty="0"/>
              <a:t>(x) gender, age, marital status or family status,</a:t>
            </a:r>
            <a:endParaRPr lang="en-ZA" sz="1800" dirty="0"/>
          </a:p>
          <a:p>
            <a:pPr marL="0" indent="0">
              <a:buNone/>
            </a:pPr>
            <a:r>
              <a:rPr lang="en-US" sz="1800" dirty="0"/>
              <a:t>(b) health information about an individual;</a:t>
            </a:r>
            <a:endParaRPr lang="en-ZA" sz="1800" dirty="0"/>
          </a:p>
          <a:p>
            <a:pPr marL="0" indent="0">
              <a:buNone/>
            </a:pPr>
            <a:r>
              <a:rPr lang="en-US" sz="1800" dirty="0"/>
              <a:t>(c) genetic information about an individual; or</a:t>
            </a:r>
            <a:endParaRPr lang="en-ZA" sz="1800" dirty="0"/>
          </a:p>
          <a:p>
            <a:pPr marL="0" indent="0">
              <a:buNone/>
            </a:pPr>
            <a:r>
              <a:rPr lang="en-US" sz="1800" dirty="0"/>
              <a:t>(d) information which may be considered as presenting a major risk to the rights of the data subject.</a:t>
            </a:r>
            <a:endParaRPr lang="en-ZA" sz="1800" dirty="0"/>
          </a:p>
          <a:p>
            <a:pPr marL="0" indent="0" algn="ctr">
              <a:buNone/>
            </a:pPr>
            <a:endParaRPr lang="en-ZA" dirty="0"/>
          </a:p>
        </p:txBody>
      </p:sp>
      <p:sp>
        <p:nvSpPr>
          <p:cNvPr id="4" name="TextBox 3"/>
          <p:cNvSpPr txBox="1"/>
          <p:nvPr/>
        </p:nvSpPr>
        <p:spPr>
          <a:xfrm>
            <a:off x="6074012" y="1556792"/>
            <a:ext cx="3069988" cy="36009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ZA" dirty="0" smtClean="0"/>
              <a:t>Often this information is used against the person when making a decision e.g. whether to employ or do business with a person</a:t>
            </a:r>
          </a:p>
          <a:p>
            <a:endParaRPr lang="en-ZA" dirty="0"/>
          </a:p>
          <a:p>
            <a:r>
              <a:rPr lang="en-ZA" dirty="0" smtClean="0"/>
              <a:t>Information should not be used for purposes that the data subject has not consented to (with exceptions)</a:t>
            </a:r>
            <a:endParaRPr lang="en-ZA" dirty="0"/>
          </a:p>
        </p:txBody>
      </p:sp>
    </p:spTree>
    <p:extLst>
      <p:ext uri="{BB962C8B-B14F-4D97-AF65-F5344CB8AC3E}">
        <p14:creationId xmlns:p14="http://schemas.microsoft.com/office/powerpoint/2010/main" val="31859000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40" t="10294" r="13059" b="5141"/>
          <a:stretch/>
        </p:blipFill>
        <p:spPr bwMode="auto">
          <a:xfrm>
            <a:off x="107504" y="0"/>
            <a:ext cx="6840760" cy="565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51920" y="0"/>
            <a:ext cx="5324527" cy="39703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dirty="0" smtClean="0"/>
              <a:t>Australian Privacy Commissioner case</a:t>
            </a:r>
          </a:p>
          <a:p>
            <a:endParaRPr lang="en-ZA" dirty="0"/>
          </a:p>
          <a:p>
            <a:r>
              <a:rPr lang="en-ZA" dirty="0" smtClean="0"/>
              <a:t>Information </a:t>
            </a:r>
            <a:r>
              <a:rPr lang="en-ZA" dirty="0"/>
              <a:t>was disclosed for a purpose other than the primary purpose for which it was collected, and the disclosure was not permitted by any of the exceptions </a:t>
            </a:r>
            <a:endParaRPr lang="en-ZA" dirty="0" smtClean="0"/>
          </a:p>
          <a:p>
            <a:endParaRPr lang="en-ZA" dirty="0" smtClean="0"/>
          </a:p>
          <a:p>
            <a:r>
              <a:rPr lang="en-ZA" dirty="0" smtClean="0"/>
              <a:t>The </a:t>
            </a:r>
            <a:r>
              <a:rPr lang="en-ZA" dirty="0"/>
              <a:t>Commissioner formed the view that the disclosure was an interference with the complainant's </a:t>
            </a:r>
            <a:r>
              <a:rPr lang="en-ZA" dirty="0" smtClean="0"/>
              <a:t>privacy</a:t>
            </a:r>
          </a:p>
          <a:p>
            <a:endParaRPr lang="en-ZA" dirty="0" smtClean="0"/>
          </a:p>
          <a:p>
            <a:r>
              <a:rPr lang="en-ZA" dirty="0" smtClean="0"/>
              <a:t>Conciliation and Settlement</a:t>
            </a:r>
            <a:endParaRPr lang="en-ZA" dirty="0"/>
          </a:p>
          <a:p>
            <a:endParaRPr lang="en-ZA" dirty="0" smtClean="0"/>
          </a:p>
          <a:p>
            <a:endParaRPr lang="en-ZA" dirty="0" smtClean="0"/>
          </a:p>
        </p:txBody>
      </p:sp>
      <p:sp>
        <p:nvSpPr>
          <p:cNvPr id="3" name="TextBox 2"/>
          <p:cNvSpPr txBox="1"/>
          <p:nvPr/>
        </p:nvSpPr>
        <p:spPr>
          <a:xfrm>
            <a:off x="251520" y="5654896"/>
            <a:ext cx="8892480"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ZA" sz="1400" dirty="0"/>
              <a:t>http://www.privacy.gov.au/materials/types/casenotes/view/5977</a:t>
            </a:r>
          </a:p>
        </p:txBody>
      </p:sp>
    </p:spTree>
    <p:extLst>
      <p:ext uri="{BB962C8B-B14F-4D97-AF65-F5344CB8AC3E}">
        <p14:creationId xmlns:p14="http://schemas.microsoft.com/office/powerpoint/2010/main" val="241686645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6" y="1628800"/>
            <a:ext cx="8136904" cy="1323439"/>
          </a:xfr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a:r>
              <a:rPr lang="en-ZA" cap="none" spc="150" dirty="0">
                <a:ln w="11430"/>
                <a:solidFill>
                  <a:srgbClr val="F8F8F8"/>
                </a:solidFill>
                <a:effectLst>
                  <a:outerShdw blurRad="25400" algn="tl" rotWithShape="0">
                    <a:srgbClr val="000000">
                      <a:alpha val="43000"/>
                    </a:srgbClr>
                  </a:outerShdw>
                </a:effectLst>
                <a:latin typeface="+mn-lt"/>
                <a:ea typeface="+mn-ea"/>
                <a:cs typeface="+mn-cs"/>
              </a:rPr>
              <a:t>PROTECTION OF PERSONAL INFORMATION</a:t>
            </a:r>
          </a:p>
        </p:txBody>
      </p:sp>
      <p:pic>
        <p:nvPicPr>
          <p:cNvPr id="16386" name="Picture 2" descr="C:\Users\Pria\Downloads\medium_61618386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12976"/>
            <a:ext cx="2808312" cy="24921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252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552" y="836712"/>
            <a:ext cx="7815262" cy="561975"/>
          </a:xfrm>
        </p:spPr>
        <p:txBody>
          <a:bodyPr/>
          <a:lstStyle/>
          <a:p>
            <a:pPr eaLnBrk="1" hangingPunct="1">
              <a:defRPr/>
            </a:pPr>
            <a:r>
              <a:rPr lang="en-US" dirty="0" smtClean="0">
                <a:solidFill>
                  <a:schemeClr val="hlink"/>
                </a:solidFill>
                <a:effectLst>
                  <a:outerShdw blurRad="38100" dist="38100" dir="2700000" algn="tl">
                    <a:srgbClr val="C0C0C0"/>
                  </a:outerShdw>
                </a:effectLst>
              </a:rPr>
              <a:t>Summary of the Content</a:t>
            </a:r>
            <a:endParaRPr lang="en-US" dirty="0" smtClean="0"/>
          </a:p>
        </p:txBody>
      </p:sp>
      <p:sp>
        <p:nvSpPr>
          <p:cNvPr id="5123" name="Content Placeholder 2"/>
          <p:cNvSpPr>
            <a:spLocks noGrp="1"/>
          </p:cNvSpPr>
          <p:nvPr>
            <p:ph idx="1"/>
          </p:nvPr>
        </p:nvSpPr>
        <p:spPr>
          <a:xfrm>
            <a:off x="381000" y="1340768"/>
            <a:ext cx="8763000" cy="4614863"/>
          </a:xfrm>
        </p:spPr>
        <p:txBody>
          <a:bodyPr/>
          <a:lstStyle/>
          <a:p>
            <a:pPr marL="514350" indent="-514350">
              <a:spcBef>
                <a:spcPct val="0"/>
              </a:spcBef>
              <a:buNone/>
              <a:defRPr/>
            </a:pPr>
            <a:endParaRPr lang="en-US" sz="1800" b="1" kern="1200" dirty="0" smtClean="0">
              <a:solidFill>
                <a:srgbClr val="1B5BA2"/>
              </a:solidFill>
              <a:effectLst>
                <a:outerShdw blurRad="38100" dist="38100" dir="2700000" algn="tl">
                  <a:srgbClr val="C0C0C0"/>
                </a:outerShdw>
              </a:effectLst>
              <a:latin typeface="Verdana" pitchFamily="34" charset="0"/>
            </a:endParaRPr>
          </a:p>
          <a:p>
            <a:pPr marL="514350" indent="-514350">
              <a:spcBef>
                <a:spcPct val="0"/>
              </a:spcBef>
              <a:buNone/>
              <a:defRPr/>
            </a:pPr>
            <a:r>
              <a:rPr lang="en-GB" sz="2000" b="1" kern="1200" dirty="0" smtClean="0">
                <a:solidFill>
                  <a:srgbClr val="1B5BA2"/>
                </a:solidFill>
                <a:effectLst>
                  <a:outerShdw blurRad="38100" dist="38100" dir="2700000" algn="tl">
                    <a:srgbClr val="C0C0C0"/>
                  </a:outerShdw>
                </a:effectLst>
                <a:latin typeface="Verdana" pitchFamily="34" charset="0"/>
              </a:rPr>
              <a:t> </a:t>
            </a:r>
          </a:p>
          <a:p>
            <a:pPr marL="514350" indent="-514350">
              <a:spcBef>
                <a:spcPct val="0"/>
              </a:spcBef>
              <a:buNone/>
              <a:defRPr/>
            </a:pPr>
            <a:endParaRPr lang="en-GB" sz="2000" b="1" kern="1200" dirty="0" smtClean="0">
              <a:solidFill>
                <a:srgbClr val="1B5BA2"/>
              </a:solidFill>
              <a:effectLst>
                <a:outerShdw blurRad="38100" dist="38100" dir="2700000" algn="tl">
                  <a:srgbClr val="C0C0C0"/>
                </a:outerShdw>
              </a:effectLst>
              <a:latin typeface="Verdana" pitchFamily="34" charset="0"/>
            </a:endParaRPr>
          </a:p>
        </p:txBody>
      </p:sp>
      <p:sp>
        <p:nvSpPr>
          <p:cNvPr id="3" name="TextBox 2"/>
          <p:cNvSpPr txBox="1"/>
          <p:nvPr/>
        </p:nvSpPr>
        <p:spPr>
          <a:xfrm>
            <a:off x="971600" y="2132856"/>
            <a:ext cx="7128792" cy="2139047"/>
          </a:xfrm>
          <a:prstGeom prst="rect">
            <a:avLst/>
          </a:prstGeom>
          <a:noFill/>
        </p:spPr>
        <p:txBody>
          <a:bodyPr wrap="square" rtlCol="0">
            <a:spAutoFit/>
          </a:bodyPr>
          <a:lstStyle/>
          <a:p>
            <a:pPr marL="342900" indent="-342900">
              <a:buFont typeface="Arial" pitchFamily="34" charset="0"/>
              <a:buChar char="•"/>
            </a:pPr>
            <a:r>
              <a:rPr lang="en-ZA" dirty="0" smtClean="0"/>
              <a:t>Revisit and explain key concepts and definitions</a:t>
            </a:r>
          </a:p>
          <a:p>
            <a:pPr marL="342900" indent="-342900">
              <a:buFont typeface="Arial" pitchFamily="34" charset="0"/>
              <a:buChar char="•"/>
            </a:pPr>
            <a:endParaRPr lang="en-ZA" dirty="0"/>
          </a:p>
          <a:p>
            <a:pPr marL="342900" indent="-342900">
              <a:buFont typeface="Arial" pitchFamily="34" charset="0"/>
              <a:buChar char="•"/>
            </a:pPr>
            <a:r>
              <a:rPr lang="en-ZA" dirty="0" smtClean="0"/>
              <a:t>Examples and cases of principles of data protection law in practice</a:t>
            </a:r>
          </a:p>
          <a:p>
            <a:pPr marL="342900" indent="-342900">
              <a:buFont typeface="Arial" pitchFamily="34" charset="0"/>
              <a:buChar char="•"/>
            </a:pPr>
            <a:endParaRPr lang="en-ZA" dirty="0"/>
          </a:p>
          <a:p>
            <a:pPr marL="342900" indent="-342900">
              <a:buFont typeface="Arial" pitchFamily="34" charset="0"/>
              <a:buChar char="•"/>
            </a:pPr>
            <a:r>
              <a:rPr lang="en-ZA" dirty="0" smtClean="0"/>
              <a:t>Explanation of Transborder Flow restrictions in data protection law</a:t>
            </a:r>
            <a:endParaRPr lang="en-ZA" dirty="0"/>
          </a:p>
        </p:txBody>
      </p:sp>
    </p:spTree>
    <p:extLst>
      <p:ext uri="{BB962C8B-B14F-4D97-AF65-F5344CB8AC3E}">
        <p14:creationId xmlns:p14="http://schemas.microsoft.com/office/powerpoint/2010/main" val="31962215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3878" t="11949" r="25058" b="17463"/>
          <a:stretch/>
        </p:blipFill>
        <p:spPr bwMode="auto">
          <a:xfrm>
            <a:off x="0" y="28727"/>
            <a:ext cx="7817224"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76256" y="908720"/>
            <a:ext cx="2187877"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000" dirty="0" smtClean="0"/>
              <a:t>Original OECD Principles</a:t>
            </a:r>
          </a:p>
          <a:p>
            <a:r>
              <a:rPr lang="en-ZA" sz="2000" dirty="0" smtClean="0"/>
              <a:t>Source: OECD</a:t>
            </a:r>
          </a:p>
          <a:p>
            <a:r>
              <a:rPr lang="en-ZA" sz="2000" dirty="0" smtClean="0"/>
              <a:t>www.oecd.org</a:t>
            </a:r>
            <a:endParaRPr lang="en-ZA" sz="2000" dirty="0"/>
          </a:p>
        </p:txBody>
      </p:sp>
    </p:spTree>
    <p:extLst>
      <p:ext uri="{BB962C8B-B14F-4D97-AF65-F5344CB8AC3E}">
        <p14:creationId xmlns:p14="http://schemas.microsoft.com/office/powerpoint/2010/main" val="236037267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6135"/>
            <a:ext cx="8424936" cy="461665"/>
          </a:xfrm>
        </p:spPr>
        <p:txBody>
          <a:bodyPr/>
          <a:lstStyle/>
          <a:p>
            <a:r>
              <a:rPr lang="en-ZA" sz="2400" dirty="0" smtClean="0"/>
              <a:t>Key Provision Principles of Data Protection Bill </a:t>
            </a:r>
            <a:endParaRPr lang="en-ZA" sz="2400" dirty="0"/>
          </a:p>
        </p:txBody>
      </p:sp>
      <p:sp>
        <p:nvSpPr>
          <p:cNvPr id="3" name="Content Placeholder 2"/>
          <p:cNvSpPr>
            <a:spLocks noGrp="1"/>
          </p:cNvSpPr>
          <p:nvPr>
            <p:ph idx="1"/>
          </p:nvPr>
        </p:nvSpPr>
        <p:spPr>
          <a:xfrm>
            <a:off x="323528" y="1052736"/>
            <a:ext cx="8496944" cy="4680520"/>
          </a:xfrm>
        </p:spPr>
        <p:txBody>
          <a:bodyPr/>
          <a:lstStyle/>
          <a:p>
            <a:pPr lvl="0"/>
            <a:r>
              <a:rPr lang="en-ZA" sz="1800" dirty="0"/>
              <a:t>Processing of personal </a:t>
            </a:r>
            <a:r>
              <a:rPr lang="en-ZA" sz="1800" dirty="0" smtClean="0"/>
              <a:t>information (General Limitations)</a:t>
            </a:r>
            <a:endParaRPr lang="en-ZA" sz="1800" dirty="0"/>
          </a:p>
          <a:p>
            <a:r>
              <a:rPr lang="en-ZA" sz="1800" dirty="0" smtClean="0"/>
              <a:t>Minimality, Retention </a:t>
            </a:r>
            <a:r>
              <a:rPr lang="en-ZA" sz="1800" dirty="0"/>
              <a:t>of records</a:t>
            </a:r>
          </a:p>
          <a:p>
            <a:pPr lvl="0"/>
            <a:r>
              <a:rPr lang="en-ZA" sz="1800" dirty="0" smtClean="0"/>
              <a:t>Collection </a:t>
            </a:r>
            <a:r>
              <a:rPr lang="en-ZA" sz="1800" dirty="0"/>
              <a:t>directly from the data subject</a:t>
            </a:r>
          </a:p>
          <a:p>
            <a:pPr lvl="0"/>
            <a:r>
              <a:rPr lang="en-ZA" sz="1800" dirty="0"/>
              <a:t>Purpose specification and further processing limitation</a:t>
            </a:r>
          </a:p>
          <a:p>
            <a:pPr lvl="0"/>
            <a:r>
              <a:rPr lang="en-ZA" sz="1800" dirty="0" smtClean="0"/>
              <a:t>Security </a:t>
            </a:r>
            <a:r>
              <a:rPr lang="en-ZA" sz="1800" dirty="0"/>
              <a:t>measures on integrity of personal information</a:t>
            </a:r>
          </a:p>
          <a:p>
            <a:pPr lvl="0"/>
            <a:r>
              <a:rPr lang="en-ZA" sz="1800" dirty="0"/>
              <a:t>Information processed by an data processor of the data controller</a:t>
            </a:r>
          </a:p>
          <a:p>
            <a:pPr lvl="0"/>
            <a:r>
              <a:rPr lang="en-ZA" sz="1800" dirty="0"/>
              <a:t>Security measures regarding information processed by an data processor</a:t>
            </a:r>
          </a:p>
          <a:p>
            <a:pPr lvl="0"/>
            <a:r>
              <a:rPr lang="en-ZA" sz="1800" dirty="0"/>
              <a:t>Notification of security compromises</a:t>
            </a:r>
          </a:p>
          <a:p>
            <a:pPr lvl="0"/>
            <a:r>
              <a:rPr lang="en-ZA" sz="1800" dirty="0"/>
              <a:t>Quality of information</a:t>
            </a:r>
          </a:p>
          <a:p>
            <a:pPr lvl="0"/>
            <a:r>
              <a:rPr lang="en-ZA" sz="1800" dirty="0"/>
              <a:t>Notification to the Commission and to the data subject</a:t>
            </a:r>
          </a:p>
          <a:p>
            <a:pPr lvl="0"/>
            <a:r>
              <a:rPr lang="en-ZA" sz="1800" dirty="0"/>
              <a:t>Access to and challenges of personal information</a:t>
            </a:r>
          </a:p>
          <a:p>
            <a:pPr lvl="0"/>
            <a:r>
              <a:rPr lang="en-ZA" sz="1800" dirty="0"/>
              <a:t>Correction of personal information</a:t>
            </a:r>
          </a:p>
          <a:p>
            <a:pPr lvl="0"/>
            <a:r>
              <a:rPr lang="en-ZA" sz="1800" dirty="0"/>
              <a:t>Data controller to give effect to principles</a:t>
            </a:r>
          </a:p>
          <a:p>
            <a:pPr lvl="0"/>
            <a:r>
              <a:rPr lang="en-ZA" sz="1800" dirty="0"/>
              <a:t>Prohibition on processing of sensitive personal information</a:t>
            </a:r>
          </a:p>
          <a:p>
            <a:pPr eaLnBrk="1" fontAlgn="t" hangingPunct="1"/>
            <a:endParaRPr lang="en-ZA" sz="1800" dirty="0"/>
          </a:p>
        </p:txBody>
      </p:sp>
    </p:spTree>
    <p:extLst>
      <p:ext uri="{BB962C8B-B14F-4D97-AF65-F5344CB8AC3E}">
        <p14:creationId xmlns:p14="http://schemas.microsoft.com/office/powerpoint/2010/main" val="207317275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at will be $28.75...Now if you can just get your postal code, phone number and a small blood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94266"/>
            <a:ext cx="4286250" cy="5131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35394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Example:</a:t>
            </a:r>
          </a:p>
          <a:p>
            <a:r>
              <a:rPr lang="en-ZA" sz="2800" b="1" dirty="0" smtClean="0"/>
              <a:t>You should notify the data subject of the </a:t>
            </a:r>
            <a:r>
              <a:rPr lang="en-ZA" sz="2800" b="1" i="1" dirty="0" smtClean="0"/>
              <a:t>Purpose of Collection of information</a:t>
            </a:r>
            <a:endParaRPr lang="en-ZA" sz="2800" b="1" i="1" dirty="0"/>
          </a:p>
        </p:txBody>
      </p:sp>
    </p:spTree>
    <p:extLst>
      <p:ext uri="{BB962C8B-B14F-4D97-AF65-F5344CB8AC3E}">
        <p14:creationId xmlns:p14="http://schemas.microsoft.com/office/powerpoint/2010/main" val="40564465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6664" y="651328"/>
            <a:ext cx="3014246" cy="526297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Has the employer notified the employees?</a:t>
            </a:r>
          </a:p>
          <a:p>
            <a:endParaRPr lang="en-ZA" sz="2800" b="1" dirty="0" smtClean="0"/>
          </a:p>
          <a:p>
            <a:r>
              <a:rPr lang="en-ZA" sz="2800" b="1" dirty="0" smtClean="0"/>
              <a:t>Are employees (also data subjects) aware of </a:t>
            </a:r>
            <a:r>
              <a:rPr lang="en-ZA" sz="2800" b="1" i="1" dirty="0" smtClean="0"/>
              <a:t>Purpose of Collection?</a:t>
            </a:r>
          </a:p>
        </p:txBody>
      </p:sp>
      <p:pic>
        <p:nvPicPr>
          <p:cNvPr id="21506" name="Picture 2" descr="At least we can have lunch without the boss looking over our shoul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4515090" cy="55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6248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801573"/>
            <a:ext cx="3014246" cy="440120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Example: </a:t>
            </a:r>
          </a:p>
          <a:p>
            <a:r>
              <a:rPr lang="en-ZA" sz="2800" b="1" dirty="0" smtClean="0"/>
              <a:t>Data controllers should have necessary</a:t>
            </a:r>
          </a:p>
          <a:p>
            <a:r>
              <a:rPr lang="en-ZA" sz="2800" b="1" dirty="0"/>
              <a:t>s</a:t>
            </a:r>
            <a:r>
              <a:rPr lang="en-ZA" sz="2800" b="1" dirty="0" smtClean="0"/>
              <a:t>ecurity safeguards</a:t>
            </a:r>
          </a:p>
          <a:p>
            <a:r>
              <a:rPr lang="en-ZA" sz="2800" b="1" dirty="0"/>
              <a:t>t</a:t>
            </a:r>
            <a:r>
              <a:rPr lang="en-ZA" sz="2800" b="1" dirty="0" smtClean="0"/>
              <a:t>o protect personal information</a:t>
            </a:r>
            <a:endParaRPr lang="en-ZA" sz="2800" b="1" dirty="0"/>
          </a:p>
        </p:txBody>
      </p:sp>
      <p:pic>
        <p:nvPicPr>
          <p:cNvPr id="20482" name="Picture 2" descr="Don't worry, everything in your medical file is strickly confid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062"/>
            <a:ext cx="428625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86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Security Safeguards</a:t>
            </a:r>
          </a:p>
        </p:txBody>
      </p:sp>
      <p:pic>
        <p:nvPicPr>
          <p:cNvPr id="24578" name="Picture 2" descr="Did you see some boxes of confidential personal information? I left them on the floor right beside my 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4286250" cy="551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463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550269"/>
            <a:ext cx="3014246" cy="452431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400" b="1" dirty="0" smtClean="0"/>
              <a:t>With the principle</a:t>
            </a:r>
            <a:r>
              <a:rPr lang="en-ZA" sz="2400" b="1" dirty="0"/>
              <a:t> </a:t>
            </a:r>
            <a:r>
              <a:rPr lang="en-ZA" sz="2400" b="1" dirty="0" smtClean="0"/>
              <a:t>of </a:t>
            </a:r>
          </a:p>
          <a:p>
            <a:r>
              <a:rPr lang="en-ZA" sz="2400" b="1" dirty="0"/>
              <a:t>n</a:t>
            </a:r>
            <a:r>
              <a:rPr lang="en-ZA" sz="2400" b="1" dirty="0" smtClean="0"/>
              <a:t>otification, the data subject must understand the purpose of collection and how it will be used (not complicated legalese)</a:t>
            </a:r>
          </a:p>
        </p:txBody>
      </p:sp>
      <p:pic>
        <p:nvPicPr>
          <p:cNvPr id="22530" name="Picture 2" descr="Privacy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4286250" cy="516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2757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20" r="75435" b="6249"/>
          <a:stretch/>
        </p:blipFill>
        <p:spPr bwMode="auto">
          <a:xfrm>
            <a:off x="179512" y="260648"/>
            <a:ext cx="63722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8144" y="620688"/>
            <a:ext cx="3014246" cy="452431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400" b="1" dirty="0" smtClean="0"/>
              <a:t>An example of notification by a controller to the Commission (Authority) of information collected and how it is processed.  </a:t>
            </a:r>
          </a:p>
          <a:p>
            <a:endParaRPr lang="en-ZA" sz="2400" b="1" dirty="0"/>
          </a:p>
          <a:p>
            <a:r>
              <a:rPr lang="en-ZA" sz="2400" b="1" dirty="0" smtClean="0"/>
              <a:t>= Principle of Transparency</a:t>
            </a:r>
          </a:p>
        </p:txBody>
      </p:sp>
      <p:sp>
        <p:nvSpPr>
          <p:cNvPr id="4" name="TextBox 3"/>
          <p:cNvSpPr txBox="1"/>
          <p:nvPr/>
        </p:nvSpPr>
        <p:spPr>
          <a:xfrm>
            <a:off x="5353998" y="5170168"/>
            <a:ext cx="3528392" cy="523220"/>
          </a:xfrm>
          <a:prstGeom prst="rect">
            <a:avLst/>
          </a:prstGeom>
          <a:noFill/>
        </p:spPr>
        <p:txBody>
          <a:bodyPr wrap="square" rtlCol="0">
            <a:spAutoFit/>
          </a:bodyPr>
          <a:lstStyle/>
          <a:p>
            <a:pPr algn="ctr"/>
            <a:r>
              <a:rPr lang="en-ZA" sz="1400" dirty="0" smtClean="0"/>
              <a:t>Image Source: Office of UK Privacy Commissioner Website</a:t>
            </a:r>
            <a:endParaRPr lang="en-ZA" sz="1400" dirty="0"/>
          </a:p>
        </p:txBody>
      </p:sp>
    </p:spTree>
    <p:extLst>
      <p:ext uri="{BB962C8B-B14F-4D97-AF65-F5344CB8AC3E}">
        <p14:creationId xmlns:p14="http://schemas.microsoft.com/office/powerpoint/2010/main" val="11837467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99" t="10715" r="43378" b="5320"/>
          <a:stretch/>
        </p:blipFill>
        <p:spPr bwMode="auto">
          <a:xfrm>
            <a:off x="251520" y="116632"/>
            <a:ext cx="7200800" cy="62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52320" y="4149080"/>
            <a:ext cx="1691680" cy="584775"/>
          </a:xfrm>
          <a:prstGeom prst="rect">
            <a:avLst/>
          </a:prstGeom>
          <a:noFill/>
        </p:spPr>
        <p:txBody>
          <a:bodyPr wrap="square" rtlCol="0">
            <a:spAutoFit/>
          </a:bodyPr>
          <a:lstStyle/>
          <a:p>
            <a:r>
              <a:rPr lang="en-ZA" sz="1600" dirty="0" smtClean="0"/>
              <a:t>Source:</a:t>
            </a:r>
          </a:p>
          <a:p>
            <a:r>
              <a:rPr lang="en-ZA" sz="1600" dirty="0" smtClean="0"/>
              <a:t>www.cio.com</a:t>
            </a:r>
          </a:p>
        </p:txBody>
      </p:sp>
      <p:sp>
        <p:nvSpPr>
          <p:cNvPr id="4" name="TextBox 3"/>
          <p:cNvSpPr txBox="1"/>
          <p:nvPr/>
        </p:nvSpPr>
        <p:spPr>
          <a:xfrm>
            <a:off x="6160749" y="0"/>
            <a:ext cx="3014246"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Principles: </a:t>
            </a:r>
            <a:r>
              <a:rPr lang="en-ZA" sz="2800" b="1" dirty="0" err="1" smtClean="0"/>
              <a:t>TransparencySecurity</a:t>
            </a:r>
            <a:r>
              <a:rPr lang="en-ZA" sz="2800" b="1" dirty="0" smtClean="0"/>
              <a:t> Safeguards</a:t>
            </a:r>
          </a:p>
        </p:txBody>
      </p:sp>
    </p:spTree>
    <p:extLst>
      <p:ext uri="{BB962C8B-B14F-4D97-AF65-F5344CB8AC3E}">
        <p14:creationId xmlns:p14="http://schemas.microsoft.com/office/powerpoint/2010/main" val="1659162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3" t="11042" r="18920" b="5646"/>
          <a:stretch/>
        </p:blipFill>
        <p:spPr bwMode="auto">
          <a:xfrm>
            <a:off x="1913" y="-1"/>
            <a:ext cx="9142087" cy="566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6008" y="1626345"/>
            <a:ext cx="1944017" cy="5226852"/>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kumimoji="0" lang="en-ZA" b="0" i="0" u="none" strike="noStrike" cap="none" normalizeH="0" baseline="0" dirty="0" smtClean="0">
                <a:ln>
                  <a:noFill/>
                </a:ln>
                <a:solidFill>
                  <a:schemeClr val="bg1"/>
                </a:solidFill>
                <a:effectLst/>
                <a:latin typeface="Verdana" pitchFamily="34" charset="0"/>
              </a:rPr>
              <a:t>Organisations</a:t>
            </a:r>
            <a:r>
              <a:rPr kumimoji="0" lang="en-ZA" b="0" i="0" u="none" strike="noStrike" cap="none" normalizeH="0" dirty="0" smtClean="0">
                <a:ln>
                  <a:noFill/>
                </a:ln>
                <a:solidFill>
                  <a:schemeClr val="bg1"/>
                </a:solidFill>
                <a:effectLst/>
                <a:latin typeface="Verdana" pitchFamily="34" charset="0"/>
              </a:rPr>
              <a:t> and industries develop codes of conduct</a:t>
            </a:r>
          </a:p>
          <a:p>
            <a:endParaRPr lang="en-ZA" baseline="0" dirty="0">
              <a:solidFill>
                <a:schemeClr val="bg1"/>
              </a:solidFill>
              <a:latin typeface="Verdana" pitchFamily="34" charset="0"/>
            </a:endParaRPr>
          </a:p>
          <a:p>
            <a:r>
              <a:rPr kumimoji="0" lang="en-ZA" b="0" i="0" u="none" strike="noStrike" cap="none" normalizeH="0" dirty="0" smtClean="0">
                <a:ln>
                  <a:noFill/>
                </a:ln>
                <a:solidFill>
                  <a:schemeClr val="bg1"/>
                </a:solidFill>
                <a:effectLst/>
                <a:latin typeface="Verdana" pitchFamily="34" charset="0"/>
              </a:rPr>
              <a:t>Complaint Resolution</a:t>
            </a:r>
          </a:p>
          <a:p>
            <a:r>
              <a:rPr lang="en-ZA" baseline="0" dirty="0" smtClean="0">
                <a:solidFill>
                  <a:schemeClr val="bg1"/>
                </a:solidFill>
                <a:latin typeface="Verdana" pitchFamily="34" charset="0"/>
              </a:rPr>
              <a:t>Adjudicator</a:t>
            </a:r>
          </a:p>
          <a:p>
            <a:endParaRPr kumimoji="0" lang="en-ZA" b="0" i="0" u="none" strike="noStrike" cap="none" normalizeH="0" dirty="0">
              <a:ln>
                <a:noFill/>
              </a:ln>
              <a:solidFill>
                <a:schemeClr val="bg1"/>
              </a:solidFill>
              <a:effectLst/>
              <a:latin typeface="Verdana" pitchFamily="34" charset="0"/>
            </a:endParaRPr>
          </a:p>
          <a:p>
            <a:r>
              <a:rPr lang="en-ZA" baseline="0" dirty="0" smtClean="0">
                <a:solidFill>
                  <a:schemeClr val="bg1"/>
                </a:solidFill>
                <a:latin typeface="Verdana" pitchFamily="34" charset="0"/>
              </a:rPr>
              <a:t>Obligations</a:t>
            </a:r>
            <a:r>
              <a:rPr lang="en-ZA" dirty="0" smtClean="0">
                <a:solidFill>
                  <a:schemeClr val="bg1"/>
                </a:solidFill>
                <a:latin typeface="Verdana" pitchFamily="34" charset="0"/>
              </a:rPr>
              <a:t> at least equal to principles</a:t>
            </a:r>
          </a:p>
          <a:p>
            <a:endParaRPr kumimoji="0" lang="en-ZA" b="0" i="0" u="none" strike="noStrike" cap="none" normalizeH="0" baseline="0" dirty="0">
              <a:ln>
                <a:noFill/>
              </a:ln>
              <a:solidFill>
                <a:schemeClr val="bg1"/>
              </a:solidFill>
              <a:effectLst/>
              <a:latin typeface="Verdana" pitchFamily="34" charset="0"/>
            </a:endParaRPr>
          </a:p>
          <a:p>
            <a:r>
              <a:rPr lang="en-ZA" dirty="0" smtClean="0">
                <a:solidFill>
                  <a:schemeClr val="bg1"/>
                </a:solidFill>
                <a:latin typeface="Verdana" pitchFamily="34" charset="0"/>
              </a:rPr>
              <a:t>Members of public have an opportunity to comment</a:t>
            </a:r>
          </a:p>
          <a:p>
            <a:endParaRPr lang="en-ZA" dirty="0">
              <a:solidFill>
                <a:schemeClr val="bg1"/>
              </a:solidFill>
              <a:latin typeface="Verdana" pitchFamily="34" charset="0"/>
            </a:endParaRPr>
          </a:p>
          <a:p>
            <a:r>
              <a:rPr lang="en-ZA" dirty="0" smtClean="0">
                <a:solidFill>
                  <a:schemeClr val="bg1"/>
                </a:solidFill>
                <a:latin typeface="Verdana" pitchFamily="34" charset="0"/>
              </a:rPr>
              <a:t>Resources</a:t>
            </a:r>
          </a:p>
          <a:p>
            <a:endParaRPr lang="en-ZA" sz="1400" dirty="0">
              <a:solidFill>
                <a:schemeClr val="bg1"/>
              </a:solidFill>
              <a:latin typeface="Verdana" pitchFamily="34" charset="0"/>
            </a:endParaRPr>
          </a:p>
          <a:p>
            <a:endParaRPr lang="en-ZA" sz="1400" dirty="0" smtClean="0">
              <a:solidFill>
                <a:schemeClr val="bg1"/>
              </a:solidFill>
              <a:latin typeface="Verdana" pitchFamily="34" charset="0"/>
            </a:endParaRPr>
          </a:p>
          <a:p>
            <a:endParaRPr kumimoji="0" lang="en-ZA" sz="1400" b="0" i="0" u="none" strike="noStrike" cap="none" normalizeH="0" baseline="0" dirty="0">
              <a:ln>
                <a:noFill/>
              </a:ln>
              <a:solidFill>
                <a:schemeClr val="bg1"/>
              </a:solidFill>
              <a:effectLst/>
              <a:latin typeface="Verdana" pitchFamily="34" charset="0"/>
            </a:endParaRPr>
          </a:p>
          <a:p>
            <a:endParaRPr kumimoji="0" lang="en-ZA" sz="1400" b="0" i="0" u="none" strike="noStrike" cap="none" normalizeH="0" baseline="0" dirty="0" smtClean="0">
              <a:ln>
                <a:noFill/>
              </a:ln>
              <a:solidFill>
                <a:schemeClr val="bg1"/>
              </a:solidFill>
              <a:effectLst/>
              <a:latin typeface="Verdana" pitchFamily="34" charset="0"/>
            </a:endParaRPr>
          </a:p>
        </p:txBody>
      </p:sp>
      <p:sp>
        <p:nvSpPr>
          <p:cNvPr id="2" name="TextBox 1"/>
          <p:cNvSpPr txBox="1"/>
          <p:nvPr/>
        </p:nvSpPr>
        <p:spPr>
          <a:xfrm>
            <a:off x="6804248" y="1340768"/>
            <a:ext cx="2123728" cy="477053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dirty="0" smtClean="0"/>
              <a:t>ËXAMPLE OF CODES OF CONDUCT BEING DEVELOPED BY INDUSTRIES, </a:t>
            </a:r>
          </a:p>
          <a:p>
            <a:endParaRPr lang="en-ZA" dirty="0"/>
          </a:p>
          <a:p>
            <a:r>
              <a:rPr lang="en-ZA" dirty="0" smtClean="0"/>
              <a:t>IN Zambia INDUSTRIES CAN DEVELOP CODES ON HOW PERSONAL INFORMATION WILL BE TREATED</a:t>
            </a:r>
            <a:endParaRPr lang="en-ZA" dirty="0"/>
          </a:p>
        </p:txBody>
      </p:sp>
    </p:spTree>
    <p:extLst>
      <p:ext uri="{BB962C8B-B14F-4D97-AF65-F5344CB8AC3E}">
        <p14:creationId xmlns:p14="http://schemas.microsoft.com/office/powerpoint/2010/main" val="25208084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1938992"/>
          </a:xfrm>
        </p:spPr>
        <p:style>
          <a:lnRef idx="3">
            <a:schemeClr val="lt1"/>
          </a:lnRef>
          <a:fillRef idx="1">
            <a:schemeClr val="accent2"/>
          </a:fillRef>
          <a:effectRef idx="1">
            <a:schemeClr val="accent2"/>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algn="ctr"/>
            <a:r>
              <a:rPr lang="en-ZA" cap="none" spc="150" dirty="0" smtClean="0">
                <a:ln w="11430"/>
                <a:solidFill>
                  <a:srgbClr val="F8F8F8"/>
                </a:solidFill>
                <a:effectLst>
                  <a:outerShdw blurRad="25400" algn="tl" rotWithShape="0">
                    <a:srgbClr val="000000">
                      <a:alpha val="43000"/>
                    </a:srgbClr>
                  </a:outerShdw>
                </a:effectLst>
              </a:rPr>
              <a:t>WHY </a:t>
            </a:r>
            <a:r>
              <a:rPr lang="en-ZA" cap="none" spc="150" dirty="0">
                <a:ln w="11430"/>
                <a:solidFill>
                  <a:srgbClr val="F8F8F8"/>
                </a:solidFill>
                <a:effectLst>
                  <a:outerShdw blurRad="25400" algn="tl" rotWithShape="0">
                    <a:srgbClr val="000000">
                      <a:alpha val="43000"/>
                    </a:srgbClr>
                  </a:outerShdw>
                </a:effectLst>
              </a:rPr>
              <a:t>ENACT DATA PROTECTION LAW IN</a:t>
            </a:r>
            <a:r>
              <a:rPr lang="en-ZA" cap="none" spc="150" dirty="0" smtClean="0">
                <a:ln w="11430"/>
                <a:solidFill>
                  <a:srgbClr val="F8F8F8"/>
                </a:solidFill>
                <a:effectLst>
                  <a:outerShdw blurRad="25400" algn="tl" rotWithShape="0">
                    <a:srgbClr val="000000">
                      <a:alpha val="43000"/>
                    </a:srgbClr>
                  </a:outerShdw>
                </a:effectLst>
              </a:rPr>
              <a:t/>
            </a:r>
            <a:br>
              <a:rPr lang="en-ZA" cap="none" spc="150" dirty="0" smtClean="0">
                <a:ln w="11430"/>
                <a:solidFill>
                  <a:srgbClr val="F8F8F8"/>
                </a:solidFill>
                <a:effectLst>
                  <a:outerShdw blurRad="25400" algn="tl" rotWithShape="0">
                    <a:srgbClr val="000000">
                      <a:alpha val="43000"/>
                    </a:srgbClr>
                  </a:outerShdw>
                </a:effectLst>
              </a:rPr>
            </a:br>
            <a:r>
              <a:rPr lang="en-ZA" cap="none" spc="150" dirty="0" smtClean="0">
                <a:ln w="11430"/>
                <a:solidFill>
                  <a:srgbClr val="F8F8F8"/>
                </a:solidFill>
                <a:effectLst>
                  <a:outerShdw blurRad="25400" algn="tl" rotWithShape="0">
                    <a:srgbClr val="000000">
                      <a:alpha val="43000"/>
                    </a:srgbClr>
                  </a:outerShdw>
                </a:effectLst>
              </a:rPr>
              <a:t>Zambia?</a:t>
            </a:r>
            <a:endParaRPr lang="en-ZA"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4075530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2"/>
            <a:ext cx="8229600" cy="646331"/>
          </a:xfrm>
        </p:spPr>
        <p:txBody>
          <a:bodyPr/>
          <a:lstStyle/>
          <a:p>
            <a:r>
              <a:rPr lang="en-ZA" dirty="0" smtClean="0"/>
              <a:t>Implementation</a:t>
            </a:r>
            <a:endParaRPr lang="en-ZA" dirty="0"/>
          </a:p>
        </p:txBody>
      </p:sp>
      <p:sp>
        <p:nvSpPr>
          <p:cNvPr id="3" name="Text Placeholder 2"/>
          <p:cNvSpPr>
            <a:spLocks noGrp="1"/>
          </p:cNvSpPr>
          <p:nvPr>
            <p:ph type="body" idx="1"/>
          </p:nvPr>
        </p:nvSpPr>
        <p:spPr>
          <a:xfrm>
            <a:off x="467544" y="1052736"/>
            <a:ext cx="4040188" cy="639762"/>
          </a:xfrm>
        </p:spPr>
        <p:txBody>
          <a:bodyPr/>
          <a:lstStyle/>
          <a:p>
            <a:r>
              <a:rPr lang="en-ZA" dirty="0" smtClean="0">
                <a:solidFill>
                  <a:schemeClr val="tx1">
                    <a:lumMod val="50000"/>
                  </a:schemeClr>
                </a:solidFill>
              </a:rPr>
              <a:t>Policies</a:t>
            </a:r>
            <a:endParaRPr lang="en-ZA" dirty="0">
              <a:solidFill>
                <a:schemeClr val="tx1">
                  <a:lumMod val="50000"/>
                </a:schemeClr>
              </a:solidFill>
            </a:endParaRPr>
          </a:p>
        </p:txBody>
      </p:sp>
      <p:sp>
        <p:nvSpPr>
          <p:cNvPr id="4" name="Content Placeholder 3"/>
          <p:cNvSpPr>
            <a:spLocks noGrp="1"/>
          </p:cNvSpPr>
          <p:nvPr>
            <p:ph sz="half" idx="2"/>
          </p:nvPr>
        </p:nvSpPr>
        <p:spPr>
          <a:xfrm>
            <a:off x="251520" y="1772816"/>
            <a:ext cx="4040188" cy="3951288"/>
          </a:xfrm>
        </p:spPr>
        <p:txBody>
          <a:bodyPr/>
          <a:lstStyle/>
          <a:p>
            <a:r>
              <a:rPr lang="en-ZA" dirty="0" smtClean="0"/>
              <a:t>Privacy Policy (internal)</a:t>
            </a:r>
          </a:p>
          <a:p>
            <a:r>
              <a:rPr lang="en-ZA" dirty="0" smtClean="0"/>
              <a:t>Privacy Policy (external)</a:t>
            </a:r>
          </a:p>
          <a:p>
            <a:r>
              <a:rPr lang="en-ZA" dirty="0" smtClean="0"/>
              <a:t>Information Security Policy</a:t>
            </a:r>
          </a:p>
          <a:p>
            <a:r>
              <a:rPr lang="en-ZA" dirty="0" smtClean="0"/>
              <a:t>Monitoring Policy</a:t>
            </a:r>
          </a:p>
          <a:p>
            <a:r>
              <a:rPr lang="en-ZA" dirty="0" smtClean="0"/>
              <a:t>Records Management Policy</a:t>
            </a:r>
          </a:p>
          <a:p>
            <a:pPr marL="0" indent="0">
              <a:buNone/>
            </a:pPr>
            <a:endParaRPr lang="en-ZA" dirty="0"/>
          </a:p>
        </p:txBody>
      </p:sp>
      <p:sp>
        <p:nvSpPr>
          <p:cNvPr id="5" name="Text Placeholder 4"/>
          <p:cNvSpPr>
            <a:spLocks noGrp="1"/>
          </p:cNvSpPr>
          <p:nvPr>
            <p:ph type="body" sz="quarter" idx="3"/>
          </p:nvPr>
        </p:nvSpPr>
        <p:spPr>
          <a:xfrm>
            <a:off x="4067944" y="1124744"/>
            <a:ext cx="4041775" cy="639762"/>
          </a:xfrm>
        </p:spPr>
        <p:txBody>
          <a:bodyPr/>
          <a:lstStyle/>
          <a:p>
            <a:r>
              <a:rPr lang="en-ZA" dirty="0" smtClean="0">
                <a:solidFill>
                  <a:schemeClr val="tx1">
                    <a:lumMod val="50000"/>
                  </a:schemeClr>
                </a:solidFill>
              </a:rPr>
              <a:t>Contracts</a:t>
            </a:r>
            <a:endParaRPr lang="en-ZA" dirty="0">
              <a:solidFill>
                <a:schemeClr val="tx1">
                  <a:lumMod val="50000"/>
                </a:schemeClr>
              </a:solidFill>
            </a:endParaRPr>
          </a:p>
        </p:txBody>
      </p:sp>
      <p:sp>
        <p:nvSpPr>
          <p:cNvPr id="6" name="Content Placeholder 5"/>
          <p:cNvSpPr>
            <a:spLocks noGrp="1"/>
          </p:cNvSpPr>
          <p:nvPr>
            <p:ph sz="quarter" idx="4"/>
          </p:nvPr>
        </p:nvSpPr>
        <p:spPr>
          <a:xfrm>
            <a:off x="4139952" y="1772816"/>
            <a:ext cx="4546848" cy="3951288"/>
          </a:xfrm>
        </p:spPr>
        <p:txBody>
          <a:bodyPr/>
          <a:lstStyle/>
          <a:p>
            <a:r>
              <a:rPr lang="en-ZA" dirty="0" smtClean="0"/>
              <a:t>Consent</a:t>
            </a:r>
          </a:p>
          <a:p>
            <a:r>
              <a:rPr lang="en-ZA" dirty="0" smtClean="0"/>
              <a:t>Third Parties</a:t>
            </a:r>
          </a:p>
          <a:p>
            <a:r>
              <a:rPr lang="en-ZA" dirty="0" smtClean="0"/>
              <a:t>Data Processors</a:t>
            </a:r>
          </a:p>
          <a:p>
            <a:r>
              <a:rPr lang="en-ZA" dirty="0" smtClean="0"/>
              <a:t>Data Controller’s Representative</a:t>
            </a:r>
          </a:p>
          <a:p>
            <a:r>
              <a:rPr lang="en-ZA" dirty="0" smtClean="0"/>
              <a:t>Employees/ Contractors</a:t>
            </a:r>
          </a:p>
          <a:p>
            <a:pPr marL="0" indent="0">
              <a:buNone/>
            </a:pPr>
            <a:r>
              <a:rPr lang="en-ZA" b="1" dirty="0" smtClean="0">
                <a:solidFill>
                  <a:schemeClr val="tx1">
                    <a:lumMod val="50000"/>
                  </a:schemeClr>
                </a:solidFill>
              </a:rPr>
              <a:t>Assessments</a:t>
            </a:r>
          </a:p>
          <a:p>
            <a:r>
              <a:rPr lang="en-ZA" dirty="0" smtClean="0"/>
              <a:t>Technical </a:t>
            </a:r>
          </a:p>
          <a:p>
            <a:r>
              <a:rPr lang="en-ZA" dirty="0" smtClean="0"/>
              <a:t>Compliance Assessments</a:t>
            </a:r>
          </a:p>
        </p:txBody>
      </p:sp>
    </p:spTree>
    <p:extLst>
      <p:ext uri="{BB962C8B-B14F-4D97-AF65-F5344CB8AC3E}">
        <p14:creationId xmlns:p14="http://schemas.microsoft.com/office/powerpoint/2010/main" val="247083879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57" t="10540" r="18009" b="6250"/>
          <a:stretch/>
        </p:blipFill>
        <p:spPr bwMode="auto">
          <a:xfrm>
            <a:off x="179512" y="95291"/>
            <a:ext cx="8424936" cy="599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084168" y="1772816"/>
            <a:ext cx="2699792" cy="2370765"/>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kumimoji="0" lang="en-ZA" sz="2000" b="0" i="0" u="none" strike="noStrike" cap="none" normalizeH="0" baseline="0" dirty="0" smtClean="0">
                <a:ln>
                  <a:noFill/>
                </a:ln>
                <a:solidFill>
                  <a:schemeClr val="bg1"/>
                </a:solidFill>
                <a:effectLst/>
                <a:latin typeface="Verdana" pitchFamily="34" charset="0"/>
              </a:rPr>
              <a:t>Example of Privacy</a:t>
            </a:r>
            <a:r>
              <a:rPr kumimoji="0" lang="en-ZA" sz="2000" b="0" i="0" u="none" strike="noStrike" cap="none" normalizeH="0" dirty="0" smtClean="0">
                <a:ln>
                  <a:noFill/>
                </a:ln>
                <a:solidFill>
                  <a:schemeClr val="bg1"/>
                </a:solidFill>
                <a:effectLst/>
                <a:latin typeface="Verdana" pitchFamily="34" charset="0"/>
              </a:rPr>
              <a:t> Policy of Booking.com</a:t>
            </a:r>
          </a:p>
          <a:p>
            <a:r>
              <a:rPr lang="en-ZA" sz="2000" baseline="0" dirty="0" smtClean="0">
                <a:solidFill>
                  <a:schemeClr val="bg1"/>
                </a:solidFill>
                <a:latin typeface="Verdana" pitchFamily="34" charset="0"/>
                <a:hlinkClick r:id="rId3"/>
              </a:rPr>
              <a:t>www.booking.com</a:t>
            </a:r>
            <a:endParaRPr lang="en-ZA" sz="2000" baseline="0" dirty="0" smtClean="0">
              <a:solidFill>
                <a:schemeClr val="bg1"/>
              </a:solidFill>
              <a:latin typeface="Verdana" pitchFamily="34" charset="0"/>
            </a:endParaRPr>
          </a:p>
          <a:p>
            <a:r>
              <a:rPr kumimoji="0" lang="en-ZA" sz="2000" b="0" i="0" u="none" strike="noStrike" cap="none" normalizeH="0" dirty="0" smtClean="0">
                <a:ln>
                  <a:noFill/>
                </a:ln>
                <a:solidFill>
                  <a:schemeClr val="bg1"/>
                </a:solidFill>
                <a:effectLst/>
                <a:latin typeface="Verdana" pitchFamily="34" charset="0"/>
              </a:rPr>
              <a:t>Last update: July 2012</a:t>
            </a:r>
            <a:endParaRPr kumimoji="0" lang="en-ZA" sz="20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143173911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44824"/>
            <a:ext cx="7416824" cy="1938992"/>
          </a:xfrm>
        </p:spPr>
        <p:style>
          <a:lnRef idx="3">
            <a:schemeClr val="lt1"/>
          </a:lnRef>
          <a:fillRef idx="1">
            <a:schemeClr val="accent2"/>
          </a:fillRef>
          <a:effectRef idx="1">
            <a:schemeClr val="accent2"/>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algn="ctr"/>
            <a:r>
              <a:rPr lang="en-ZA" cap="none" spc="150" dirty="0" smtClean="0">
                <a:ln w="11430"/>
                <a:solidFill>
                  <a:srgbClr val="F8F8F8"/>
                </a:solidFill>
                <a:effectLst>
                  <a:outerShdw blurRad="25400" algn="tl" rotWithShape="0">
                    <a:srgbClr val="000000">
                      <a:alpha val="43000"/>
                    </a:srgbClr>
                  </a:outerShdw>
                </a:effectLst>
              </a:rPr>
              <a:t>TRANSBORDER FLOW OF PERSONAL INFORMATION</a:t>
            </a:r>
            <a:endParaRPr lang="en-ZA" sz="3600"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248628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72400" cy="584775"/>
          </a:xfrm>
        </p:spPr>
        <p:txBody>
          <a:bodyPr/>
          <a:lstStyle/>
          <a:p>
            <a:r>
              <a:rPr lang="en-ZA" sz="3200" dirty="0" smtClean="0"/>
              <a:t>Transborder Flow</a:t>
            </a:r>
            <a:endParaRPr lang="en-ZA" sz="3200" dirty="0"/>
          </a:p>
        </p:txBody>
      </p:sp>
      <p:sp>
        <p:nvSpPr>
          <p:cNvPr id="3" name="Content Placeholder 2"/>
          <p:cNvSpPr>
            <a:spLocks noGrp="1"/>
          </p:cNvSpPr>
          <p:nvPr>
            <p:ph idx="1"/>
          </p:nvPr>
        </p:nvSpPr>
        <p:spPr>
          <a:xfrm>
            <a:off x="611560" y="1052736"/>
            <a:ext cx="8064896" cy="4464496"/>
          </a:xfrm>
        </p:spPr>
        <p:txBody>
          <a:bodyPr/>
          <a:lstStyle/>
          <a:p>
            <a:r>
              <a:rPr lang="en-GB" sz="2000" dirty="0"/>
              <a:t>"</a:t>
            </a:r>
            <a:r>
              <a:rPr lang="en-GB" sz="2000" dirty="0" err="1"/>
              <a:t>transborder</a:t>
            </a:r>
            <a:r>
              <a:rPr lang="en-GB" sz="2000" dirty="0"/>
              <a:t> data flow" </a:t>
            </a:r>
            <a:r>
              <a:rPr lang="en-GB" sz="2000" dirty="0" smtClean="0"/>
              <a:t>term that arose in the 1980s following concerns in the EU regarding the value of information and the exchange of information across countries</a:t>
            </a:r>
          </a:p>
          <a:p>
            <a:r>
              <a:rPr lang="en-GB" sz="2000" dirty="0"/>
              <a:t>between business units </a:t>
            </a:r>
            <a:r>
              <a:rPr lang="en-GB" sz="2000" dirty="0" smtClean="0"/>
              <a:t>of one company, data </a:t>
            </a:r>
            <a:r>
              <a:rPr lang="en-GB" sz="2000" dirty="0"/>
              <a:t>processing services </a:t>
            </a:r>
            <a:r>
              <a:rPr lang="en-GB" sz="2000" dirty="0" smtClean="0"/>
              <a:t>or purposes ancillary to the commercial engagement.  </a:t>
            </a:r>
          </a:p>
          <a:p>
            <a:r>
              <a:rPr lang="en-GB" sz="2000" dirty="0" smtClean="0"/>
              <a:t>Includes transfer of human </a:t>
            </a:r>
            <a:r>
              <a:rPr lang="en-GB" sz="2000" dirty="0"/>
              <a:t>resources, financial records </a:t>
            </a:r>
            <a:r>
              <a:rPr lang="en-GB" sz="2000" dirty="0" smtClean="0"/>
              <a:t>customer information: marketing </a:t>
            </a:r>
            <a:r>
              <a:rPr lang="en-GB" sz="2000" dirty="0"/>
              <a:t>and </a:t>
            </a:r>
            <a:r>
              <a:rPr lang="en-GB" sz="2000" dirty="0" smtClean="0"/>
              <a:t>travel, </a:t>
            </a:r>
            <a:r>
              <a:rPr lang="en-GB" sz="2000" dirty="0"/>
              <a:t>and </a:t>
            </a:r>
            <a:r>
              <a:rPr lang="en-GB" sz="2000" dirty="0" smtClean="0"/>
              <a:t>for public </a:t>
            </a:r>
            <a:r>
              <a:rPr lang="en-GB" sz="2000" dirty="0"/>
              <a:t>sector agencies (law enforcement, border controls and tax agencies).  </a:t>
            </a:r>
            <a:endParaRPr lang="en-GB" sz="2000" dirty="0" smtClean="0"/>
          </a:p>
          <a:p>
            <a:r>
              <a:rPr lang="en-GB" sz="2000" dirty="0" smtClean="0"/>
              <a:t>In </a:t>
            </a:r>
            <a:r>
              <a:rPr lang="en-GB" sz="2000" dirty="0" err="1" smtClean="0"/>
              <a:t>Zambiaan</a:t>
            </a:r>
            <a:r>
              <a:rPr lang="en-GB" sz="2000" dirty="0" smtClean="0"/>
              <a:t> Bill, restrictions are placed on personal information sent outside Zambia</a:t>
            </a:r>
          </a:p>
        </p:txBody>
      </p:sp>
      <p:sp>
        <p:nvSpPr>
          <p:cNvPr id="4" name="TextBox 3"/>
          <p:cNvSpPr txBox="1"/>
          <p:nvPr/>
        </p:nvSpPr>
        <p:spPr>
          <a:xfrm>
            <a:off x="5608722" y="5077371"/>
            <a:ext cx="3524037" cy="8771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000" dirty="0" smtClean="0"/>
              <a:t>Reference:</a:t>
            </a:r>
            <a:r>
              <a:rPr lang="en-NZ" sz="1000" b="1" dirty="0"/>
              <a:t>TRANSBORDER DATA FLOW: EU DIRECTIVE </a:t>
            </a:r>
            <a:r>
              <a:rPr lang="en-ZA" sz="1000" b="1" dirty="0" smtClean="0"/>
              <a:t> </a:t>
            </a:r>
            <a:r>
              <a:rPr lang="en-NZ" sz="1000" b="1" dirty="0" smtClean="0"/>
              <a:t>AND </a:t>
            </a:r>
            <a:r>
              <a:rPr lang="en-NZ" sz="1000" b="1" dirty="0"/>
              <a:t>IMPLICATIONS FOR INTERNATIONAL BUSINESS</a:t>
            </a:r>
            <a:endParaRPr lang="en-ZA" sz="1000" b="1" dirty="0"/>
          </a:p>
          <a:p>
            <a:r>
              <a:rPr lang="en-NZ" sz="1000" b="1" dirty="0" smtClean="0"/>
              <a:t>Elizabeth Longworth</a:t>
            </a:r>
            <a:r>
              <a:rPr lang="en-ZA" sz="1000" b="1" dirty="0" smtClean="0"/>
              <a:t>, </a:t>
            </a:r>
            <a:r>
              <a:rPr lang="en-NZ" sz="1000" i="1" dirty="0" smtClean="0"/>
              <a:t>New </a:t>
            </a:r>
            <a:r>
              <a:rPr lang="en-NZ" sz="1000" i="1" dirty="0"/>
              <a:t>Zealand</a:t>
            </a:r>
            <a:endParaRPr lang="en-ZA" sz="1000" dirty="0"/>
          </a:p>
          <a:p>
            <a:pPr algn="r"/>
            <a:r>
              <a:rPr lang="en-ZA" sz="1100" dirty="0" smtClean="0"/>
              <a:t> </a:t>
            </a:r>
            <a:endParaRPr lang="en-ZA" sz="1100" dirty="0"/>
          </a:p>
        </p:txBody>
      </p:sp>
    </p:spTree>
    <p:extLst>
      <p:ext uri="{BB962C8B-B14F-4D97-AF65-F5344CB8AC3E}">
        <p14:creationId xmlns:p14="http://schemas.microsoft.com/office/powerpoint/2010/main" val="152845978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584775"/>
          </a:xfrm>
        </p:spPr>
        <p:txBody>
          <a:bodyPr/>
          <a:lstStyle/>
          <a:p>
            <a:r>
              <a:rPr lang="en-ZA" sz="3200" dirty="0" smtClean="0"/>
              <a:t>Application</a:t>
            </a:r>
            <a:endParaRPr lang="en-ZA" sz="3200" dirty="0"/>
          </a:p>
        </p:txBody>
      </p:sp>
      <p:sp>
        <p:nvSpPr>
          <p:cNvPr id="3" name="Content Placeholder 2"/>
          <p:cNvSpPr>
            <a:spLocks noGrp="1"/>
          </p:cNvSpPr>
          <p:nvPr>
            <p:ph idx="1"/>
          </p:nvPr>
        </p:nvSpPr>
        <p:spPr>
          <a:xfrm>
            <a:off x="395536" y="836712"/>
            <a:ext cx="8568952" cy="4464496"/>
          </a:xfrm>
        </p:spPr>
        <p:txBody>
          <a:bodyPr/>
          <a:lstStyle/>
          <a:p>
            <a:r>
              <a:rPr lang="en-ZA" sz="2000" dirty="0" smtClean="0"/>
              <a:t>An adequate level of assurance is needed as to how information will be treated</a:t>
            </a:r>
          </a:p>
          <a:p>
            <a:r>
              <a:rPr lang="en-ZA" sz="2000" dirty="0" smtClean="0"/>
              <a:t>Countries  - adequate level of protection – determined by assessment of e.g. the laws and policies of country</a:t>
            </a:r>
          </a:p>
          <a:p>
            <a:r>
              <a:rPr lang="en-ZA" sz="2000" dirty="0" smtClean="0"/>
              <a:t>Where country does not have adequate laws: </a:t>
            </a:r>
          </a:p>
          <a:p>
            <a:pPr lvl="1"/>
            <a:r>
              <a:rPr lang="en-ZA" sz="2000" dirty="0" smtClean="0"/>
              <a:t>Data Subject Consent</a:t>
            </a:r>
          </a:p>
          <a:p>
            <a:pPr lvl="1"/>
            <a:r>
              <a:rPr lang="en-ZA" sz="2000" dirty="0" smtClean="0"/>
              <a:t>Transfer is necessary ….(for specific legitimate reasons)</a:t>
            </a:r>
          </a:p>
          <a:p>
            <a:pPr lvl="1"/>
            <a:r>
              <a:rPr lang="en-ZA" sz="2000" dirty="0" smtClean="0"/>
              <a:t>Other Authorisation </a:t>
            </a:r>
          </a:p>
          <a:p>
            <a:r>
              <a:rPr lang="en-ZA" sz="2000" dirty="0" smtClean="0"/>
              <a:t>Contracts can be used to place obligations on foreign recipient</a:t>
            </a:r>
          </a:p>
          <a:p>
            <a:r>
              <a:rPr lang="en-GB" sz="1800" dirty="0"/>
              <a:t>Article 26(2) of the </a:t>
            </a:r>
            <a:r>
              <a:rPr lang="en-GB" sz="1800" dirty="0" smtClean="0"/>
              <a:t>EU Directive: </a:t>
            </a:r>
            <a:r>
              <a:rPr lang="en-GB" sz="1800" i="1" dirty="0" smtClean="0"/>
              <a:t>Thre</a:t>
            </a:r>
            <a:r>
              <a:rPr lang="en-GB" sz="1800" dirty="0" smtClean="0"/>
              <a:t>e </a:t>
            </a:r>
            <a:r>
              <a:rPr lang="en-GB" sz="1800" i="1" dirty="0" smtClean="0"/>
              <a:t>conditions </a:t>
            </a:r>
            <a:r>
              <a:rPr lang="en-GB" sz="1800" i="1" dirty="0"/>
              <a:t>in order to guarantee a minimum level of protection: the purpose limitation principle, restrictions on onward transfers and the data importers' undertaking of providing the data subjects with the rights of access, rectification</a:t>
            </a:r>
            <a:r>
              <a:rPr lang="en-GB" sz="1800" i="1" dirty="0" smtClean="0"/>
              <a:t>,</a:t>
            </a:r>
            <a:r>
              <a:rPr lang="en-GB" sz="1800" i="1" dirty="0"/>
              <a:t> deletion and objection </a:t>
            </a:r>
            <a:r>
              <a:rPr lang="en-GB" sz="1800" i="1" dirty="0" smtClean="0"/>
              <a:t> </a:t>
            </a:r>
            <a:endParaRPr lang="en-ZA" sz="1800" dirty="0"/>
          </a:p>
        </p:txBody>
      </p:sp>
      <p:sp>
        <p:nvSpPr>
          <p:cNvPr id="4" name="TextBox 3"/>
          <p:cNvSpPr txBox="1"/>
          <p:nvPr/>
        </p:nvSpPr>
        <p:spPr>
          <a:xfrm>
            <a:off x="3203848" y="5517232"/>
            <a:ext cx="5549879" cy="7232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000" dirty="0" smtClean="0"/>
              <a:t>Reference:</a:t>
            </a:r>
            <a:r>
              <a:rPr lang="en-NZ" sz="1000" b="1" dirty="0"/>
              <a:t>TRANSBORDER DATA FLOW: EU DIRECTIVE </a:t>
            </a:r>
            <a:r>
              <a:rPr lang="en-ZA" sz="1000" b="1" dirty="0" smtClean="0"/>
              <a:t> </a:t>
            </a:r>
            <a:r>
              <a:rPr lang="en-NZ" sz="1000" b="1" dirty="0" smtClean="0"/>
              <a:t>AND </a:t>
            </a:r>
            <a:r>
              <a:rPr lang="en-NZ" sz="1000" b="1" dirty="0"/>
              <a:t>IMPLICATIONS FOR INTERNATIONAL BUSINESS</a:t>
            </a:r>
            <a:endParaRPr lang="en-ZA" sz="1000" b="1" dirty="0"/>
          </a:p>
          <a:p>
            <a:r>
              <a:rPr lang="en-NZ" sz="1000" b="1" dirty="0" smtClean="0"/>
              <a:t>Elizabeth Longworth</a:t>
            </a:r>
            <a:r>
              <a:rPr lang="en-ZA" sz="1000" b="1" dirty="0" smtClean="0"/>
              <a:t>, </a:t>
            </a:r>
            <a:r>
              <a:rPr lang="en-NZ" sz="1000" i="1" dirty="0" smtClean="0"/>
              <a:t>New </a:t>
            </a:r>
            <a:r>
              <a:rPr lang="en-NZ" sz="1000" i="1" dirty="0"/>
              <a:t>Zealand</a:t>
            </a:r>
            <a:endParaRPr lang="en-ZA" sz="1000" dirty="0"/>
          </a:p>
          <a:p>
            <a:pPr algn="r"/>
            <a:r>
              <a:rPr lang="en-ZA" sz="1100" dirty="0" smtClean="0"/>
              <a:t> </a:t>
            </a:r>
            <a:endParaRPr lang="en-ZA" sz="1100" dirty="0"/>
          </a:p>
        </p:txBody>
      </p:sp>
    </p:spTree>
    <p:extLst>
      <p:ext uri="{BB962C8B-B14F-4D97-AF65-F5344CB8AC3E}">
        <p14:creationId xmlns:p14="http://schemas.microsoft.com/office/powerpoint/2010/main" val="177319840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69" t="17646" r="24348" b="11165"/>
          <a:stretch/>
        </p:blipFill>
        <p:spPr bwMode="auto">
          <a:xfrm>
            <a:off x="1043608" y="332656"/>
            <a:ext cx="6490447" cy="520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768552" y="2936422"/>
            <a:ext cx="3531005" cy="2836685"/>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ZA" sz="1400" dirty="0" smtClean="0">
              <a:solidFill>
                <a:schemeClr val="bg1"/>
              </a:solidFill>
              <a:latin typeface="Verdana" pitchFamily="34" charset="0"/>
            </a:endParaRPr>
          </a:p>
          <a:p>
            <a:r>
              <a:rPr lang="en-ZA" sz="1400" dirty="0" smtClean="0">
                <a:solidFill>
                  <a:schemeClr val="bg1"/>
                </a:solidFill>
                <a:latin typeface="Verdana" pitchFamily="34" charset="0"/>
              </a:rPr>
              <a:t>Cloud computing is an example of transborder flow of personal information as information is hosted at a foreign destination</a:t>
            </a:r>
            <a:endParaRPr lang="en-ZA" sz="1400" dirty="0">
              <a:solidFill>
                <a:schemeClr val="bg1"/>
              </a:solidFill>
              <a:latin typeface="Verdana" pitchFamily="34" charset="0"/>
            </a:endParaRPr>
          </a:p>
          <a:p>
            <a:endParaRPr lang="en-ZA" sz="1400" dirty="0" smtClean="0">
              <a:solidFill>
                <a:schemeClr val="bg1"/>
              </a:solidFill>
              <a:latin typeface="Verdana" pitchFamily="34" charset="0"/>
            </a:endParaRPr>
          </a:p>
          <a:p>
            <a:r>
              <a:rPr lang="en-ZA" sz="1400" dirty="0" smtClean="0">
                <a:solidFill>
                  <a:schemeClr val="bg1"/>
                </a:solidFill>
                <a:latin typeface="Verdana" pitchFamily="34" charset="0"/>
              </a:rPr>
              <a:t>Consult Guide Issued by the UK Information Commissioner</a:t>
            </a:r>
          </a:p>
          <a:p>
            <a:endParaRPr lang="en-ZA" sz="1400" dirty="0">
              <a:solidFill>
                <a:schemeClr val="bg1"/>
              </a:solidFill>
              <a:latin typeface="Verdana" pitchFamily="34" charset="0"/>
            </a:endParaRPr>
          </a:p>
          <a:p>
            <a:r>
              <a:rPr lang="en-ZA" sz="1400" dirty="0" smtClean="0">
                <a:solidFill>
                  <a:schemeClr val="bg1"/>
                </a:solidFill>
                <a:latin typeface="Verdana" pitchFamily="34" charset="0"/>
              </a:rPr>
              <a:t>http</a:t>
            </a:r>
            <a:r>
              <a:rPr lang="en-ZA" sz="1400" dirty="0">
                <a:solidFill>
                  <a:schemeClr val="bg1"/>
                </a:solidFill>
                <a:latin typeface="Verdana" pitchFamily="34" charset="0"/>
              </a:rPr>
              <a:t>://</a:t>
            </a:r>
            <a:r>
              <a:rPr lang="en-ZA" sz="1400" dirty="0" smtClean="0">
                <a:solidFill>
                  <a:schemeClr val="bg1"/>
                </a:solidFill>
                <a:latin typeface="Verdana" pitchFamily="34" charset="0"/>
              </a:rPr>
              <a:t>www.ico.gov.uk/</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201041017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05" t="28187" r="29722" b="27451"/>
          <a:stretch/>
        </p:blipFill>
        <p:spPr bwMode="auto">
          <a:xfrm>
            <a:off x="0" y="0"/>
            <a:ext cx="7740352" cy="5445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07504" y="5121188"/>
            <a:ext cx="8856985" cy="828092"/>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ZA" sz="1400" dirty="0" smtClean="0">
                <a:solidFill>
                  <a:schemeClr val="bg1"/>
                </a:solidFill>
                <a:latin typeface="Verdana" pitchFamily="34" charset="0"/>
              </a:rPr>
              <a:t>Source: Guidance on the use of Cloud Computing, issued by the UK Information Commissioner</a:t>
            </a:r>
          </a:p>
          <a:p>
            <a:pPr algn="ctr"/>
            <a:endParaRPr lang="en-ZA" sz="1400" dirty="0">
              <a:solidFill>
                <a:schemeClr val="bg1"/>
              </a:solidFill>
              <a:latin typeface="Verdana" pitchFamily="34" charset="0"/>
            </a:endParaRPr>
          </a:p>
          <a:p>
            <a:pPr algn="ctr"/>
            <a:r>
              <a:rPr lang="en-ZA" sz="1400" dirty="0" smtClean="0">
                <a:solidFill>
                  <a:schemeClr val="bg1"/>
                </a:solidFill>
                <a:latin typeface="Verdana" pitchFamily="34" charset="0"/>
              </a:rPr>
              <a:t>http</a:t>
            </a:r>
            <a:r>
              <a:rPr lang="en-ZA" sz="1400" dirty="0">
                <a:solidFill>
                  <a:schemeClr val="bg1"/>
                </a:solidFill>
                <a:latin typeface="Verdana" pitchFamily="34" charset="0"/>
              </a:rPr>
              <a:t>://</a:t>
            </a:r>
            <a:r>
              <a:rPr lang="en-ZA" sz="1400" dirty="0" smtClean="0">
                <a:solidFill>
                  <a:schemeClr val="bg1"/>
                </a:solidFill>
                <a:latin typeface="Verdana" pitchFamily="34" charset="0"/>
              </a:rPr>
              <a:t>www.ico.gov.uk/</a:t>
            </a:r>
            <a:endParaRPr kumimoji="0" lang="en-ZA" sz="1400" b="0" i="0" u="none" strike="noStrike" cap="none" normalizeH="0" baseline="0" dirty="0" smtClean="0">
              <a:ln>
                <a:noFill/>
              </a:ln>
              <a:solidFill>
                <a:schemeClr val="bg1"/>
              </a:solidFill>
              <a:effectLst/>
              <a:latin typeface="Verdana" pitchFamily="34" charset="0"/>
            </a:endParaRPr>
          </a:p>
        </p:txBody>
      </p:sp>
      <p:sp>
        <p:nvSpPr>
          <p:cNvPr id="2" name="TextBox 1"/>
          <p:cNvSpPr txBox="1"/>
          <p:nvPr/>
        </p:nvSpPr>
        <p:spPr>
          <a:xfrm>
            <a:off x="7020272" y="1965049"/>
            <a:ext cx="2267744" cy="21390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ZA" dirty="0" smtClean="0"/>
              <a:t>N.B. With transborder flow, data protection responsibilities still reside with the data controller. </a:t>
            </a:r>
            <a:endParaRPr lang="en-ZA" dirty="0"/>
          </a:p>
        </p:txBody>
      </p:sp>
    </p:spTree>
    <p:extLst>
      <p:ext uri="{BB962C8B-B14F-4D97-AF65-F5344CB8AC3E}">
        <p14:creationId xmlns:p14="http://schemas.microsoft.com/office/powerpoint/2010/main" val="397737637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44824"/>
            <a:ext cx="7416824" cy="1323439"/>
          </a:xfrm>
        </p:spPr>
        <p:style>
          <a:lnRef idx="3">
            <a:schemeClr val="lt1"/>
          </a:lnRef>
          <a:fillRef idx="1">
            <a:schemeClr val="accent2"/>
          </a:fillRef>
          <a:effectRef idx="1">
            <a:schemeClr val="accent2"/>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algn="ctr"/>
            <a:r>
              <a:rPr lang="en-ZA" cap="none" spc="150" dirty="0" smtClean="0">
                <a:ln w="11430"/>
                <a:solidFill>
                  <a:srgbClr val="F8F8F8"/>
                </a:solidFill>
                <a:effectLst>
                  <a:outerShdw blurRad="25400" algn="tl" rotWithShape="0">
                    <a:srgbClr val="000000">
                      <a:alpha val="43000"/>
                    </a:srgbClr>
                  </a:outerShdw>
                </a:effectLst>
              </a:rPr>
              <a:t>In closing: TRENDS/ CHALLENGES</a:t>
            </a:r>
            <a:endParaRPr lang="en-ZA"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12810373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08720"/>
            <a:ext cx="3672408" cy="4524315"/>
          </a:xfrm>
          <a:prstGeom prst="rect">
            <a:avLst/>
          </a:prstGeom>
          <a:noFill/>
        </p:spPr>
        <p:txBody>
          <a:bodyPr wrap="square" rtlCol="0">
            <a:spAutoFit/>
          </a:bodyPr>
          <a:lstStyle/>
          <a:p>
            <a:r>
              <a:rPr lang="en-ZA" dirty="0" smtClean="0"/>
              <a:t>Worldwide, approximately 1.1 million identities were exposed per breach, mainly owing to the large number of identities breached through hacking attacks. More than 232.4 million identities were exposed overall during 2011. Deliberate breaches mainly targeted customer-related information, primarily because it can be used for fraud.</a:t>
            </a:r>
          </a:p>
          <a:p>
            <a:r>
              <a:rPr lang="en-ZA" i="1" dirty="0" smtClean="0">
                <a:effectLst/>
                <a:hlinkClick r:id="rId2"/>
              </a:rPr>
              <a:t>Internet Security Threat Report Volume 17</a:t>
            </a:r>
            <a:r>
              <a:rPr lang="en-ZA" dirty="0" smtClean="0">
                <a:effectLst/>
              </a:rPr>
              <a:t>, Symantec, April 2012</a:t>
            </a:r>
            <a:endParaRPr lang="en-ZA" dirty="0">
              <a:effectLst/>
            </a:endParaRPr>
          </a:p>
        </p:txBody>
      </p:sp>
      <p:sp>
        <p:nvSpPr>
          <p:cNvPr id="7" name="TextBox 6"/>
          <p:cNvSpPr txBox="1"/>
          <p:nvPr/>
        </p:nvSpPr>
        <p:spPr>
          <a:xfrm>
            <a:off x="5364088" y="1268760"/>
            <a:ext cx="34563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ZA" dirty="0" smtClean="0"/>
              <a:t>Drone Surveillance</a:t>
            </a:r>
            <a:endParaRPr lang="en-ZA" dirty="0"/>
          </a:p>
        </p:txBody>
      </p:sp>
      <p:sp>
        <p:nvSpPr>
          <p:cNvPr id="8" name="TextBox 7"/>
          <p:cNvSpPr txBox="1"/>
          <p:nvPr/>
        </p:nvSpPr>
        <p:spPr>
          <a:xfrm>
            <a:off x="6516215" y="1916832"/>
            <a:ext cx="2257479"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ZA" dirty="0" smtClean="0"/>
              <a:t>Re-identification</a:t>
            </a:r>
            <a:endParaRPr lang="en-ZA" dirty="0"/>
          </a:p>
        </p:txBody>
      </p:sp>
      <p:sp>
        <p:nvSpPr>
          <p:cNvPr id="9" name="TextBox 8"/>
          <p:cNvSpPr txBox="1"/>
          <p:nvPr/>
        </p:nvSpPr>
        <p:spPr>
          <a:xfrm>
            <a:off x="4788024" y="2636912"/>
            <a:ext cx="34563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ZA" dirty="0" smtClean="0"/>
              <a:t>Facial Recognition</a:t>
            </a:r>
            <a:endParaRPr lang="en-ZA" dirty="0"/>
          </a:p>
        </p:txBody>
      </p:sp>
      <p:sp>
        <p:nvSpPr>
          <p:cNvPr id="10" name="TextBox 9"/>
          <p:cNvSpPr txBox="1"/>
          <p:nvPr/>
        </p:nvSpPr>
        <p:spPr>
          <a:xfrm>
            <a:off x="5323409" y="3382887"/>
            <a:ext cx="345638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ZA" dirty="0" smtClean="0"/>
              <a:t>Behavioural Advertising</a:t>
            </a:r>
            <a:endParaRPr lang="en-ZA" dirty="0"/>
          </a:p>
        </p:txBody>
      </p:sp>
      <p:sp>
        <p:nvSpPr>
          <p:cNvPr id="11" name="TextBox 10"/>
          <p:cNvSpPr txBox="1"/>
          <p:nvPr/>
        </p:nvSpPr>
        <p:spPr>
          <a:xfrm>
            <a:off x="4915292" y="4293096"/>
            <a:ext cx="34563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ZA" dirty="0" smtClean="0"/>
              <a:t>Location Data</a:t>
            </a:r>
            <a:endParaRPr lang="en-ZA" dirty="0"/>
          </a:p>
        </p:txBody>
      </p:sp>
    </p:spTree>
    <p:extLst>
      <p:ext uri="{BB962C8B-B14F-4D97-AF65-F5344CB8AC3E}">
        <p14:creationId xmlns:p14="http://schemas.microsoft.com/office/powerpoint/2010/main" val="11037607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552" y="476672"/>
            <a:ext cx="7772400" cy="1323439"/>
          </a:xfrm>
        </p:spPr>
        <p:txBody>
          <a:bodyPr/>
          <a:lstStyle/>
          <a:p>
            <a:r>
              <a:rPr lang="en-GB" sz="4000" dirty="0" smtClean="0"/>
              <a:t>Thank You</a:t>
            </a:r>
            <a:br>
              <a:rPr lang="en-GB" sz="4000" dirty="0" smtClean="0"/>
            </a:br>
            <a:r>
              <a:rPr lang="en-GB" sz="4000" dirty="0" smtClean="0"/>
              <a:t> </a:t>
            </a:r>
          </a:p>
        </p:txBody>
      </p:sp>
      <p:sp>
        <p:nvSpPr>
          <p:cNvPr id="21507" name="Content Placeholder 2"/>
          <p:cNvSpPr>
            <a:spLocks noGrp="1"/>
          </p:cNvSpPr>
          <p:nvPr>
            <p:ph idx="1"/>
          </p:nvPr>
        </p:nvSpPr>
        <p:spPr>
          <a:xfrm>
            <a:off x="214313" y="1484784"/>
            <a:ext cx="8929687" cy="4459287"/>
          </a:xfrm>
        </p:spPr>
        <p:txBody>
          <a:bodyPr/>
          <a:lstStyle/>
          <a:p>
            <a:pPr algn="r">
              <a:buNone/>
            </a:pPr>
            <a:r>
              <a:rPr lang="en-ZA" sz="2800" b="1" i="1" dirty="0" smtClean="0"/>
              <a:t>Questions?</a:t>
            </a:r>
          </a:p>
          <a:p>
            <a:pPr marL="0" indent="0" algn="r">
              <a:lnSpc>
                <a:spcPct val="90000"/>
              </a:lnSpc>
              <a:buNone/>
              <a:defRPr/>
            </a:pPr>
            <a:endParaRPr lang="fr-FR" sz="2400" b="1" dirty="0" smtClean="0">
              <a:solidFill>
                <a:schemeClr val="tx1"/>
              </a:solidFill>
            </a:endParaRPr>
          </a:p>
          <a:p>
            <a:pPr marL="0" indent="0" algn="r">
              <a:lnSpc>
                <a:spcPct val="90000"/>
              </a:lnSpc>
              <a:buNone/>
              <a:defRPr/>
            </a:pPr>
            <a:endParaRPr lang="fr-FR" sz="2400" b="1" dirty="0">
              <a:solidFill>
                <a:schemeClr val="tx1"/>
              </a:solidFill>
            </a:endParaRPr>
          </a:p>
          <a:p>
            <a:pPr marL="0" indent="0" algn="r">
              <a:lnSpc>
                <a:spcPct val="90000"/>
              </a:lnSpc>
              <a:buNone/>
              <a:defRPr/>
            </a:pPr>
            <a:r>
              <a:rPr lang="fr-FR" sz="2000" b="1" dirty="0" smtClean="0">
                <a:solidFill>
                  <a:schemeClr val="tx1"/>
                </a:solidFill>
              </a:rPr>
              <a:t>Pria Chetty </a:t>
            </a:r>
            <a:endParaRPr lang="fr-FR" sz="2000" b="1" dirty="0">
              <a:solidFill>
                <a:schemeClr val="tx1"/>
              </a:solidFill>
            </a:endParaRPr>
          </a:p>
          <a:p>
            <a:pPr marL="0" indent="0" algn="r">
              <a:lnSpc>
                <a:spcPct val="90000"/>
              </a:lnSpc>
              <a:buNone/>
              <a:defRPr/>
            </a:pPr>
            <a:r>
              <a:rPr lang="fr-FR" sz="2000" dirty="0">
                <a:solidFill>
                  <a:schemeClr val="tx1"/>
                </a:solidFill>
              </a:rPr>
              <a:t>International Legal Expert on Data </a:t>
            </a:r>
            <a:r>
              <a:rPr lang="fr-FR" sz="2000" dirty="0" smtClean="0">
                <a:solidFill>
                  <a:schemeClr val="tx1"/>
                </a:solidFill>
              </a:rPr>
              <a:t>Protection</a:t>
            </a:r>
          </a:p>
          <a:p>
            <a:pPr marL="0" indent="0" algn="r">
              <a:lnSpc>
                <a:spcPct val="90000"/>
              </a:lnSpc>
              <a:buNone/>
              <a:defRPr/>
            </a:pPr>
            <a:r>
              <a:rPr lang="fr-FR" sz="2000" dirty="0" smtClean="0">
                <a:solidFill>
                  <a:schemeClr val="tx1"/>
                </a:solidFill>
              </a:rPr>
              <a:t>(e) </a:t>
            </a:r>
            <a:r>
              <a:rPr lang="fr-FR" sz="2000" dirty="0" smtClean="0">
                <a:solidFill>
                  <a:schemeClr val="tx1"/>
                </a:solidFill>
                <a:hlinkClick r:id="rId3"/>
              </a:rPr>
              <a:t>pria.chetty@gmail.com</a:t>
            </a:r>
            <a:endParaRPr lang="fr-FR" sz="2000" dirty="0" smtClean="0">
              <a:solidFill>
                <a:schemeClr val="tx1"/>
              </a:solidFill>
            </a:endParaRPr>
          </a:p>
          <a:p>
            <a:pPr marL="0" indent="0" algn="r">
              <a:lnSpc>
                <a:spcPct val="90000"/>
              </a:lnSpc>
              <a:buNone/>
              <a:defRPr/>
            </a:pPr>
            <a:r>
              <a:rPr lang="fr-FR" sz="2000" dirty="0" smtClean="0">
                <a:solidFill>
                  <a:schemeClr val="tx1"/>
                </a:solidFill>
              </a:rPr>
              <a:t>(t) +27 (0) 83 384 4543</a:t>
            </a:r>
          </a:p>
          <a:p>
            <a:pPr algn="r">
              <a:lnSpc>
                <a:spcPct val="90000"/>
              </a:lnSpc>
              <a:defRPr/>
            </a:pPr>
            <a:endParaRPr lang="fr-FR" sz="2000" dirty="0">
              <a:solidFill>
                <a:schemeClr val="tx1"/>
              </a:solidFill>
            </a:endParaRPr>
          </a:p>
          <a:p>
            <a:pPr>
              <a:buNone/>
            </a:pPr>
            <a:endParaRPr lang="en-ZA" sz="2000" b="1" dirty="0" smtClean="0"/>
          </a:p>
        </p:txBody>
      </p:sp>
    </p:spTree>
    <p:extLst>
      <p:ext uri="{BB962C8B-B14F-4D97-AF65-F5344CB8AC3E}">
        <p14:creationId xmlns:p14="http://schemas.microsoft.com/office/powerpoint/2010/main" val="23858626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0273" y="201902"/>
            <a:ext cx="4499992" cy="50783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ZA" sz="1800" dirty="0" smtClean="0"/>
              <a:t>“</a:t>
            </a:r>
            <a:r>
              <a:rPr lang="en-ZA" sz="1800" i="1" dirty="0" smtClean="0"/>
              <a:t>As </a:t>
            </a:r>
            <a:r>
              <a:rPr lang="en-ZA" sz="1800" i="1" dirty="0"/>
              <a:t>the tide of technology sweeps across Africa, its manifestations - biometric databases, digitised border systems, electronic voting, communications surveillance, e-Health systems, mobile money - are being designed and implemented with little consideration for how such systems will protect the personal information of individuals and respect their private lives and decisions. Even more worryingly, these "advances" are being adopted without accompanying legal protections and safeguards to ensure that individuals' basic rights are protected. Such safeguards include data protection </a:t>
            </a:r>
            <a:r>
              <a:rPr lang="en-ZA" sz="1800" i="1" dirty="0" smtClean="0"/>
              <a:t>legislation…””</a:t>
            </a:r>
            <a:endParaRPr lang="en-ZA" sz="1800" i="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89" t="11830" r="32489" b="5783"/>
          <a:stretch/>
        </p:blipFill>
        <p:spPr bwMode="auto">
          <a:xfrm>
            <a:off x="179512" y="174010"/>
            <a:ext cx="4248472" cy="547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5541913"/>
            <a:ext cx="7416824" cy="461665"/>
          </a:xfrm>
          <a:prstGeom prst="rect">
            <a:avLst/>
          </a:prstGeom>
          <a:noFill/>
        </p:spPr>
        <p:txBody>
          <a:bodyPr wrap="square" rtlCol="0">
            <a:spAutoFit/>
          </a:bodyPr>
          <a:lstStyle/>
          <a:p>
            <a:r>
              <a:rPr lang="en-ZA" sz="1200" dirty="0"/>
              <a:t>https://www.privacyinternational.org/blog/with-new-promise-comes-new-perils-icts-and-the-right-to-privacy-in-africa</a:t>
            </a:r>
          </a:p>
        </p:txBody>
      </p:sp>
    </p:spTree>
    <p:extLst>
      <p:ext uri="{BB962C8B-B14F-4D97-AF65-F5344CB8AC3E}">
        <p14:creationId xmlns:p14="http://schemas.microsoft.com/office/powerpoint/2010/main" val="240883057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7874"/>
            <a:ext cx="7772400" cy="307777"/>
          </a:xfrm>
        </p:spPr>
        <p:txBody>
          <a:bodyPr/>
          <a:lstStyle/>
          <a:p>
            <a:r>
              <a:rPr lang="en-ZA" sz="1400" dirty="0" smtClean="0"/>
              <a:t>Image Credits</a:t>
            </a:r>
            <a:endParaRPr lang="en-ZA" sz="1400" dirty="0"/>
          </a:p>
        </p:txBody>
      </p:sp>
      <p:sp>
        <p:nvSpPr>
          <p:cNvPr id="3" name="Content Placeholder 2"/>
          <p:cNvSpPr>
            <a:spLocks noGrp="1"/>
          </p:cNvSpPr>
          <p:nvPr>
            <p:ph idx="1"/>
          </p:nvPr>
        </p:nvSpPr>
        <p:spPr>
          <a:xfrm>
            <a:off x="611560" y="2132856"/>
            <a:ext cx="7772400" cy="4256087"/>
          </a:xfrm>
        </p:spPr>
        <p:txBody>
          <a:bodyPr/>
          <a:lstStyle/>
          <a:p>
            <a:r>
              <a:rPr lang="en-ZA" sz="1400" dirty="0" smtClean="0"/>
              <a:t>Slide 22</a:t>
            </a:r>
          </a:p>
          <a:p>
            <a:pPr marL="0" indent="0">
              <a:buNone/>
            </a:pPr>
            <a:r>
              <a:rPr lang="en-ZA" sz="1000" dirty="0"/>
              <a:t>photo credit: &lt;a </a:t>
            </a:r>
            <a:r>
              <a:rPr lang="en-ZA" sz="1000" dirty="0" err="1"/>
              <a:t>href</a:t>
            </a:r>
            <a:r>
              <a:rPr lang="en-ZA" sz="1000" dirty="0"/>
              <a:t>="http://www.flickr.com/photos/lhirlimann/6161838643/"&gt;Ludovic </a:t>
            </a:r>
            <a:r>
              <a:rPr lang="en-ZA" sz="1000" dirty="0" err="1"/>
              <a:t>Hirlimann</a:t>
            </a:r>
            <a:r>
              <a:rPr lang="en-ZA" sz="1000" dirty="0"/>
              <a:t>&lt;/a&gt; via &lt;a </a:t>
            </a:r>
            <a:r>
              <a:rPr lang="en-ZA" sz="1000" dirty="0" err="1"/>
              <a:t>href</a:t>
            </a:r>
            <a:r>
              <a:rPr lang="en-ZA" sz="1000" dirty="0"/>
              <a:t>="http://photopin.com"&gt;</a:t>
            </a:r>
            <a:r>
              <a:rPr lang="en-ZA" sz="1000" dirty="0" err="1"/>
              <a:t>photopin</a:t>
            </a:r>
            <a:r>
              <a:rPr lang="en-ZA" sz="1000" dirty="0"/>
              <a:t>&lt;/a&gt; &lt;a </a:t>
            </a:r>
            <a:r>
              <a:rPr lang="en-ZA" sz="1000" dirty="0" err="1"/>
              <a:t>href</a:t>
            </a:r>
            <a:r>
              <a:rPr lang="en-ZA" sz="1000" dirty="0"/>
              <a:t>="http://creativecommons.org/licenses/by-</a:t>
            </a:r>
            <a:r>
              <a:rPr lang="en-ZA" sz="1000" dirty="0" err="1"/>
              <a:t>sa</a:t>
            </a:r>
            <a:r>
              <a:rPr lang="en-ZA" sz="1000" dirty="0"/>
              <a:t>/2.0/"&gt;cc&lt;/a&gt;</a:t>
            </a:r>
          </a:p>
        </p:txBody>
      </p:sp>
    </p:spTree>
    <p:extLst>
      <p:ext uri="{BB962C8B-B14F-4D97-AF65-F5344CB8AC3E}">
        <p14:creationId xmlns:p14="http://schemas.microsoft.com/office/powerpoint/2010/main" val="24387065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65" r="1334" b="5713"/>
          <a:stretch/>
        </p:blipFill>
        <p:spPr bwMode="auto">
          <a:xfrm>
            <a:off x="21123" y="7967"/>
            <a:ext cx="9144000" cy="587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23" y="5445224"/>
            <a:ext cx="9122877" cy="2616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ZA" sz="1100" dirty="0"/>
              <a:t>http://bits.blogs.nytimes.com/2013/03/13/researchers-find-25-countries-using-surveillance-software/?pagewanted=print</a:t>
            </a:r>
          </a:p>
        </p:txBody>
      </p:sp>
      <p:sp>
        <p:nvSpPr>
          <p:cNvPr id="4" name="TextBox 3"/>
          <p:cNvSpPr txBox="1"/>
          <p:nvPr/>
        </p:nvSpPr>
        <p:spPr>
          <a:xfrm>
            <a:off x="5940152" y="0"/>
            <a:ext cx="3236295" cy="501675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600" dirty="0" smtClean="0"/>
              <a:t>25 governments, many with questionable records on human rights, may be using off-the-shelf surveillance software to spy on their own citizens</a:t>
            </a:r>
          </a:p>
          <a:p>
            <a:endParaRPr lang="en-ZA" sz="1600" dirty="0"/>
          </a:p>
          <a:p>
            <a:r>
              <a:rPr lang="en-ZA" sz="1600" dirty="0"/>
              <a:t>E</a:t>
            </a:r>
            <a:r>
              <a:rPr lang="en-ZA" sz="1600" dirty="0" smtClean="0"/>
              <a:t>-mails contained surveillance software that could grab images off computer screens, record Skype chats, turn on cameras and microphones and log keystrokes</a:t>
            </a:r>
          </a:p>
          <a:p>
            <a:endParaRPr lang="en-ZA" sz="1600" dirty="0"/>
          </a:p>
          <a:p>
            <a:endParaRPr lang="en-ZA" sz="1600" dirty="0" smtClean="0"/>
          </a:p>
          <a:p>
            <a:r>
              <a:rPr lang="en-ZA" sz="1600" dirty="0" smtClean="0"/>
              <a:t>frequently used “against paedophiles, terrorists, organized crime, kidnapping and human trafficking</a:t>
            </a:r>
          </a:p>
        </p:txBody>
      </p:sp>
    </p:spTree>
    <p:extLst>
      <p:ext uri="{BB962C8B-B14F-4D97-AF65-F5344CB8AC3E}">
        <p14:creationId xmlns:p14="http://schemas.microsoft.com/office/powerpoint/2010/main" val="116488062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10" t="13235" r="37025" b="4785"/>
          <a:stretch/>
        </p:blipFill>
        <p:spPr bwMode="auto">
          <a:xfrm>
            <a:off x="0" y="116632"/>
            <a:ext cx="5666493" cy="554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23" y="5445224"/>
            <a:ext cx="9122877"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ZA" sz="1100" dirty="0"/>
              <a:t>https://www.privacyinternational.org/blog/privacy-and-policing-databases-european-court-ruling-in-mm-v-the-united-kingdom</a:t>
            </a:r>
          </a:p>
        </p:txBody>
      </p:sp>
      <p:sp>
        <p:nvSpPr>
          <p:cNvPr id="4" name="TextBox 3"/>
          <p:cNvSpPr txBox="1"/>
          <p:nvPr/>
        </p:nvSpPr>
        <p:spPr>
          <a:xfrm>
            <a:off x="5401241" y="305355"/>
            <a:ext cx="3812359" cy="535531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dirty="0" smtClean="0"/>
              <a:t>Case shows the reliance on personal information for decision making  and negative impact</a:t>
            </a:r>
          </a:p>
          <a:p>
            <a:endParaRPr lang="en-ZA" dirty="0"/>
          </a:p>
          <a:p>
            <a:r>
              <a:rPr lang="en-ZA" dirty="0" smtClean="0"/>
              <a:t>M.M abducted her grandson for 3 days to prevent son’s girlfriend from leaving country with grandson</a:t>
            </a:r>
          </a:p>
          <a:p>
            <a:endParaRPr lang="en-ZA" dirty="0"/>
          </a:p>
          <a:p>
            <a:r>
              <a:rPr lang="en-ZA" dirty="0" smtClean="0"/>
              <a:t>Minor offence an caution but on record for 5 years</a:t>
            </a:r>
          </a:p>
          <a:p>
            <a:endParaRPr lang="en-ZA" dirty="0"/>
          </a:p>
          <a:p>
            <a:r>
              <a:rPr lang="en-ZA" dirty="0" smtClean="0"/>
              <a:t>M.M was rejected  for a job dealing with children</a:t>
            </a:r>
          </a:p>
          <a:p>
            <a:endParaRPr lang="en-ZA" dirty="0"/>
          </a:p>
          <a:p>
            <a:r>
              <a:rPr lang="en-ZA" dirty="0" smtClean="0"/>
              <a:t>Records kept for life</a:t>
            </a:r>
          </a:p>
          <a:p>
            <a:endParaRPr lang="en-ZA" dirty="0"/>
          </a:p>
        </p:txBody>
      </p:sp>
    </p:spTree>
    <p:extLst>
      <p:ext uri="{BB962C8B-B14F-4D97-AF65-F5344CB8AC3E}">
        <p14:creationId xmlns:p14="http://schemas.microsoft.com/office/powerpoint/2010/main" val="412801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1938992"/>
          </a:xfr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a:r>
              <a:rPr lang="en-ZA" cap="none" spc="150" dirty="0" smtClean="0">
                <a:ln w="11430"/>
                <a:solidFill>
                  <a:srgbClr val="F8F8F8"/>
                </a:solidFill>
                <a:effectLst>
                  <a:outerShdw blurRad="25400" algn="tl" rotWithShape="0">
                    <a:srgbClr val="000000">
                      <a:alpha val="43000"/>
                    </a:srgbClr>
                  </a:outerShdw>
                </a:effectLst>
                <a:latin typeface="+mn-lt"/>
                <a:ea typeface="+mn-ea"/>
                <a:cs typeface="+mn-cs"/>
              </a:rPr>
              <a:t>CONCEPTS IN PERSONAL </a:t>
            </a:r>
            <a:r>
              <a:rPr lang="en-ZA" cap="none" spc="150" dirty="0">
                <a:ln w="11430"/>
                <a:solidFill>
                  <a:srgbClr val="F8F8F8"/>
                </a:solidFill>
                <a:effectLst>
                  <a:outerShdw blurRad="25400" algn="tl" rotWithShape="0">
                    <a:srgbClr val="000000">
                      <a:alpha val="43000"/>
                    </a:srgbClr>
                  </a:outerShdw>
                </a:effectLst>
                <a:latin typeface="+mn-lt"/>
                <a:ea typeface="+mn-ea"/>
                <a:cs typeface="+mn-cs"/>
              </a:rPr>
              <a:t>INFORMATION</a:t>
            </a:r>
            <a:br>
              <a:rPr lang="en-ZA" cap="none" spc="150" dirty="0">
                <a:ln w="11430"/>
                <a:solidFill>
                  <a:srgbClr val="F8F8F8"/>
                </a:solidFill>
                <a:effectLst>
                  <a:outerShdw blurRad="25400" algn="tl" rotWithShape="0">
                    <a:srgbClr val="000000">
                      <a:alpha val="43000"/>
                    </a:srgbClr>
                  </a:outerShdw>
                </a:effectLst>
                <a:latin typeface="+mn-lt"/>
                <a:ea typeface="+mn-ea"/>
                <a:cs typeface="+mn-cs"/>
              </a:rPr>
            </a:br>
            <a:r>
              <a:rPr lang="en-ZA" cap="none" spc="150" dirty="0">
                <a:ln w="11430"/>
                <a:solidFill>
                  <a:srgbClr val="F8F8F8"/>
                </a:solidFill>
                <a:effectLst>
                  <a:outerShdw blurRad="25400" algn="tl" rotWithShape="0">
                    <a:srgbClr val="000000">
                      <a:alpha val="43000"/>
                    </a:srgbClr>
                  </a:outerShdw>
                </a:effectLst>
                <a:latin typeface="+mn-lt"/>
                <a:ea typeface="+mn-ea"/>
                <a:cs typeface="+mn-cs"/>
              </a:rPr>
              <a:t>PROCESSING </a:t>
            </a:r>
          </a:p>
        </p:txBody>
      </p:sp>
    </p:spTree>
    <p:extLst>
      <p:ext uri="{BB962C8B-B14F-4D97-AF65-F5344CB8AC3E}">
        <p14:creationId xmlns:p14="http://schemas.microsoft.com/office/powerpoint/2010/main" val="35060862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6306"/>
            <a:ext cx="8496944" cy="1384995"/>
          </a:xfrm>
        </p:spPr>
        <p:txBody>
          <a:bodyPr/>
          <a:lstStyle/>
          <a:p>
            <a:r>
              <a:rPr lang="en-ZA" sz="2800" dirty="0" smtClean="0"/>
              <a:t>Data Controller Retains Ultimate Responsibility despite other persons acting on its behalf</a:t>
            </a:r>
            <a:endParaRPr lang="en-ZA"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9417201"/>
              </p:ext>
            </p:extLst>
          </p:nvPr>
        </p:nvGraphicFramePr>
        <p:xfrm>
          <a:off x="251520" y="1783080"/>
          <a:ext cx="8496945" cy="5074920"/>
        </p:xfrm>
        <a:graphic>
          <a:graphicData uri="http://schemas.openxmlformats.org/drawingml/2006/table">
            <a:tbl>
              <a:tblPr>
                <a:tableStyleId>{5C22544A-7EE6-4342-B048-85BDC9FD1C3A}</a:tableStyleId>
              </a:tblPr>
              <a:tblGrid>
                <a:gridCol w="8496945"/>
              </a:tblGrid>
              <a:tr h="3829584">
                <a:tc>
                  <a:txBody>
                    <a:bodyPr/>
                    <a:lstStyle/>
                    <a:p>
                      <a:pPr>
                        <a:lnSpc>
                          <a:spcPct val="150000"/>
                        </a:lnSpc>
                      </a:pPr>
                      <a:r>
                        <a:rPr lang="en-ZA" sz="1800" kern="1200" dirty="0" smtClean="0">
                          <a:solidFill>
                            <a:schemeClr val="dk1"/>
                          </a:solidFill>
                          <a:effectLst/>
                          <a:latin typeface="+mn-lt"/>
                          <a:ea typeface="+mn-ea"/>
                          <a:cs typeface="+mn-cs"/>
                        </a:rPr>
                        <a:t>“</a:t>
                      </a:r>
                      <a:r>
                        <a:rPr lang="en-ZA" sz="1600" b="1" kern="1200" dirty="0" smtClean="0">
                          <a:solidFill>
                            <a:schemeClr val="dk1"/>
                          </a:solidFill>
                          <a:effectLst/>
                          <a:latin typeface="+mn-lt"/>
                          <a:ea typeface="+mn-ea"/>
                          <a:cs typeface="+mn-cs"/>
                        </a:rPr>
                        <a:t>data processor” </a:t>
                      </a:r>
                      <a:r>
                        <a:rPr lang="en-ZA" sz="1600" kern="1200" dirty="0" smtClean="0">
                          <a:solidFill>
                            <a:schemeClr val="dk1"/>
                          </a:solidFill>
                          <a:effectLst/>
                          <a:latin typeface="+mn-lt"/>
                          <a:ea typeface="+mn-ea"/>
                          <a:cs typeface="+mn-cs"/>
                        </a:rPr>
                        <a:t>refers to a natural person, legal person, or public body which processes personal information for and on behalf of the controller and under the data controller’s instruction, except for the persons who, under the direct authority of the controller, are authorised to process the data;</a:t>
                      </a:r>
                    </a:p>
                    <a:p>
                      <a:pPr>
                        <a:lnSpc>
                          <a:spcPct val="150000"/>
                        </a:lnSpc>
                      </a:pPr>
                      <a:r>
                        <a:rPr lang="en-ZA" sz="1600" b="1" kern="1200" dirty="0" smtClean="0">
                          <a:solidFill>
                            <a:schemeClr val="dk1"/>
                          </a:solidFill>
                          <a:effectLst/>
                          <a:latin typeface="+mn-lt"/>
                          <a:ea typeface="+mn-ea"/>
                          <a:cs typeface="+mn-cs"/>
                        </a:rPr>
                        <a:t>“data protection officer” or “DPO” </a:t>
                      </a:r>
                      <a:r>
                        <a:rPr lang="en-ZA" sz="1600" kern="1200" dirty="0" smtClean="0">
                          <a:solidFill>
                            <a:schemeClr val="dk1"/>
                          </a:solidFill>
                          <a:effectLst/>
                          <a:latin typeface="+mn-lt"/>
                          <a:ea typeface="+mn-ea"/>
                          <a:cs typeface="+mn-cs"/>
                        </a:rPr>
                        <a:t>refers to any individual appointed by the data controller charged with ensuring, in an independent manner, compliance with the obligations provided for in this law; </a:t>
                      </a:r>
                    </a:p>
                    <a:p>
                      <a:pPr>
                        <a:lnSpc>
                          <a:spcPct val="150000"/>
                        </a:lnSpc>
                      </a:pPr>
                      <a:r>
                        <a:rPr lang="en-ZA" sz="1600" b="1" kern="1200" dirty="0" smtClean="0">
                          <a:solidFill>
                            <a:schemeClr val="dk1"/>
                          </a:solidFill>
                          <a:effectLst/>
                          <a:latin typeface="+mn-lt"/>
                          <a:ea typeface="+mn-ea"/>
                          <a:cs typeface="+mn-cs"/>
                        </a:rPr>
                        <a:t>“data controller's representative” or “controller's representative”: </a:t>
                      </a:r>
                      <a:r>
                        <a:rPr lang="en-ZA" sz="1600" kern="1200" dirty="0" smtClean="0">
                          <a:solidFill>
                            <a:schemeClr val="dk1"/>
                          </a:solidFill>
                          <a:effectLst/>
                          <a:latin typeface="+mn-lt"/>
                          <a:ea typeface="+mn-ea"/>
                          <a:cs typeface="+mn-cs"/>
                        </a:rPr>
                        <a:t>refers to any natural person, legal person or public body permanently established on the territory [of the concerned country], who takes the place of the data controller in the accomplishment of the obligations set forth in this law;</a:t>
                      </a:r>
                    </a:p>
                    <a:p>
                      <a:r>
                        <a:rPr lang="en-ZA" sz="1800" kern="1200" dirty="0" smtClean="0">
                          <a:solidFill>
                            <a:schemeClr val="dk1"/>
                          </a:solidFill>
                          <a:effectLst/>
                          <a:latin typeface="+mn-lt"/>
                          <a:ea typeface="+mn-ea"/>
                          <a:cs typeface="+mn-cs"/>
                        </a:rPr>
                        <a:t> </a:t>
                      </a:r>
                      <a:endParaRPr lang="en-ZA" sz="1600" b="1" dirty="0">
                        <a:effectLst/>
                        <a:latin typeface="Times New Roman"/>
                      </a:endParaRPr>
                    </a:p>
                  </a:txBody>
                  <a:tcPr marL="68580" marR="68580" marT="0" marB="0"/>
                </a:tc>
              </a:tr>
              <a:tr h="279045">
                <a:tc>
                  <a:txBody>
                    <a:bodyPr/>
                    <a:lstStyle/>
                    <a:p>
                      <a:pPr marL="228600">
                        <a:lnSpc>
                          <a:spcPct val="150000"/>
                        </a:lnSpc>
                        <a:spcAft>
                          <a:spcPts val="0"/>
                        </a:spcAft>
                      </a:pPr>
                      <a:endParaRPr lang="en-ZA" sz="1600" dirty="0">
                        <a:effectLst/>
                      </a:endParaRPr>
                    </a:p>
                  </a:txBody>
                  <a:tcPr marL="68580" marR="68580" marT="0" marB="0"/>
                </a:tc>
              </a:tr>
              <a:tr h="283860">
                <a:tc>
                  <a:txBody>
                    <a:bodyPr/>
                    <a:lstStyle/>
                    <a:p>
                      <a:pPr marL="228600">
                        <a:lnSpc>
                          <a:spcPct val="150000"/>
                        </a:lnSpc>
                        <a:spcAft>
                          <a:spcPts val="0"/>
                        </a:spcAft>
                      </a:pPr>
                      <a:endParaRPr lang="en-ZA" sz="1600" b="1" dirty="0">
                        <a:effectLst/>
                        <a:latin typeface="Times New Roman"/>
                      </a:endParaRPr>
                    </a:p>
                  </a:txBody>
                  <a:tcPr marL="68580" marR="68580" marT="0" marB="0"/>
                </a:tc>
              </a:tr>
            </a:tbl>
          </a:graphicData>
        </a:graphic>
      </p:graphicFrame>
    </p:spTree>
    <p:extLst>
      <p:ext uri="{BB962C8B-B14F-4D97-AF65-F5344CB8AC3E}">
        <p14:creationId xmlns:p14="http://schemas.microsoft.com/office/powerpoint/2010/main" val="23910795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87" t="11029" r="41986" b="5882"/>
          <a:stretch/>
        </p:blipFill>
        <p:spPr bwMode="auto">
          <a:xfrm>
            <a:off x="0" y="116632"/>
            <a:ext cx="5652120" cy="607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122" y="5509200"/>
            <a:ext cx="9122877" cy="43088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ZA" sz="1100" dirty="0"/>
              <a:t>http://techblog.brodies.com/2012/04/03/confused-over-whether-you-are-a-data-controller-or-a-data-processor-then-read-this/</a:t>
            </a:r>
          </a:p>
        </p:txBody>
      </p:sp>
      <p:sp>
        <p:nvSpPr>
          <p:cNvPr id="4" name="TextBox 3"/>
          <p:cNvSpPr txBox="1"/>
          <p:nvPr/>
        </p:nvSpPr>
        <p:spPr>
          <a:xfrm>
            <a:off x="5508104" y="0"/>
            <a:ext cx="3668343" cy="69865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1600" b="1" dirty="0" smtClean="0"/>
              <a:t>Who is controller and processor</a:t>
            </a:r>
            <a:r>
              <a:rPr lang="en-ZA" sz="1600" dirty="0" smtClean="0"/>
              <a:t>?</a:t>
            </a:r>
          </a:p>
          <a:p>
            <a:endParaRPr lang="en-ZA" sz="1600" dirty="0" smtClean="0"/>
          </a:p>
          <a:p>
            <a:r>
              <a:rPr lang="en-ZA" sz="1600" dirty="0" smtClean="0"/>
              <a:t>Organisations that process personal data –= data controller or data processor or representative.</a:t>
            </a:r>
          </a:p>
          <a:p>
            <a:endParaRPr lang="en-ZA" sz="1600" dirty="0"/>
          </a:p>
          <a:p>
            <a:r>
              <a:rPr lang="en-ZA" sz="1600" dirty="0" smtClean="0"/>
              <a:t>Data controller – responsible for compliance including security breaches.</a:t>
            </a:r>
          </a:p>
          <a:p>
            <a:endParaRPr lang="en-ZA" sz="1600" dirty="0" smtClean="0"/>
          </a:p>
          <a:p>
            <a:r>
              <a:rPr lang="en-ZA" sz="1600" dirty="0" smtClean="0"/>
              <a:t>In Contracts – a statement that a supplier is acting as a data processor must be in pace and confirmation of responsibility of data controller to customer</a:t>
            </a:r>
          </a:p>
          <a:p>
            <a:endParaRPr lang="en-ZA" sz="1600" dirty="0"/>
          </a:p>
          <a:p>
            <a:r>
              <a:rPr lang="en-ZA" sz="1600" dirty="0" smtClean="0"/>
              <a:t>People remain unclear as to roles and how to determine</a:t>
            </a:r>
          </a:p>
          <a:p>
            <a:endParaRPr lang="en-ZA" sz="1600" dirty="0"/>
          </a:p>
          <a:p>
            <a:r>
              <a:rPr lang="en-ZA" sz="1600" dirty="0" smtClean="0"/>
              <a:t>Lawyers, accountants and doctors are data controllers</a:t>
            </a:r>
          </a:p>
          <a:p>
            <a:endParaRPr lang="en-ZA" sz="1600" dirty="0"/>
          </a:p>
          <a:p>
            <a:r>
              <a:rPr lang="en-ZA" sz="1600" dirty="0" smtClean="0"/>
              <a:t>Outsourced service providers are data processors acting on behalf of data controllers</a:t>
            </a:r>
            <a:endParaRPr lang="en-ZA" sz="1600" dirty="0"/>
          </a:p>
          <a:p>
            <a:endParaRPr lang="en-ZA" sz="1600" dirty="0" smtClean="0"/>
          </a:p>
        </p:txBody>
      </p:sp>
    </p:spTree>
    <p:extLst>
      <p:ext uri="{BB962C8B-B14F-4D97-AF65-F5344CB8AC3E}">
        <p14:creationId xmlns:p14="http://schemas.microsoft.com/office/powerpoint/2010/main" val="22254478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F0F5D3F439E64F84B9BE95B8683F14" ma:contentTypeVersion="1" ma:contentTypeDescription="Create a new document." ma:contentTypeScope="" ma:versionID="834d49178fe7d452fcfa64c203e69fbd">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F50DFEA-A806-47A1-9601-6AE75A0F2FAF}"/>
</file>

<file path=customXml/itemProps2.xml><?xml version="1.0" encoding="utf-8"?>
<ds:datastoreItem xmlns:ds="http://schemas.openxmlformats.org/officeDocument/2006/customXml" ds:itemID="{6112DDFC-0448-4A72-89F2-6A5CD112BF5F}"/>
</file>

<file path=customXml/itemProps3.xml><?xml version="1.0" encoding="utf-8"?>
<ds:datastoreItem xmlns:ds="http://schemas.openxmlformats.org/officeDocument/2006/customXml" ds:itemID="{59478C2A-3D49-479C-84A3-B2141B91EC37}"/>
</file>

<file path=docProps/app.xml><?xml version="1.0" encoding="utf-8"?>
<Properties xmlns="http://schemas.openxmlformats.org/officeDocument/2006/extended-properties" xmlns:vt="http://schemas.openxmlformats.org/officeDocument/2006/docPropsVTypes">
  <Template>ITU-e</Template>
  <TotalTime>30978</TotalTime>
  <Words>2018</Words>
  <Application>Microsoft Office PowerPoint</Application>
  <PresentationFormat>On-screen Show (4:3)</PresentationFormat>
  <Paragraphs>280</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ITU-e</vt:lpstr>
      <vt:lpstr>HIPSSA Project </vt:lpstr>
      <vt:lpstr>Summary of the Content</vt:lpstr>
      <vt:lpstr>WHY ENACT DATA PROTECTION LAW IN Zambia?</vt:lpstr>
      <vt:lpstr>PowerPoint Presentation</vt:lpstr>
      <vt:lpstr>PowerPoint Presentation</vt:lpstr>
      <vt:lpstr>PowerPoint Presentation</vt:lpstr>
      <vt:lpstr>CONCEPTS IN PERSONAL INFORMATION PROCESSING </vt:lpstr>
      <vt:lpstr>Data Controller Retains Ultimate Responsibility despite other persons acting on its behalf</vt:lpstr>
      <vt:lpstr>PowerPoint Presentation</vt:lpstr>
      <vt:lpstr>PowerPoint Presentation</vt:lpstr>
      <vt:lpstr>PowerPoint Presentation</vt:lpstr>
      <vt:lpstr>Defining Personal Information</vt:lpstr>
      <vt:lpstr>PowerPoint Presentation</vt:lpstr>
      <vt:lpstr>PowerPoint Presentation</vt:lpstr>
      <vt:lpstr>Processing of Personal Information</vt:lpstr>
      <vt:lpstr>PowerPoint Presentation</vt:lpstr>
      <vt:lpstr>What is sensitive?</vt:lpstr>
      <vt:lpstr>PowerPoint Presentation</vt:lpstr>
      <vt:lpstr>PROTECTION OF PERSONAL INFORMATION</vt:lpstr>
      <vt:lpstr>PowerPoint Presentation</vt:lpstr>
      <vt:lpstr>Key Provision Principles of Data Protection Bill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vt:lpstr>
      <vt:lpstr>PowerPoint Presentation</vt:lpstr>
      <vt:lpstr>TRANSBORDER FLOW OF PERSONAL INFORMATION</vt:lpstr>
      <vt:lpstr>Transborder Flow</vt:lpstr>
      <vt:lpstr>Application</vt:lpstr>
      <vt:lpstr>PowerPoint Presentation</vt:lpstr>
      <vt:lpstr>PowerPoint Presentation</vt:lpstr>
      <vt:lpstr>In closing: TRENDS/ CHALLENGES</vt:lpstr>
      <vt:lpstr>PowerPoint Presentation</vt:lpstr>
      <vt:lpstr>Thank You  </vt:lpstr>
      <vt:lpstr>Image Credits</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EC project</dc:title>
  <dc:creator>S. Guyot</dc:creator>
  <cp:lastModifiedBy>Jallow, Ida</cp:lastModifiedBy>
  <cp:revision>556</cp:revision>
  <cp:lastPrinted>2001-11-25T13:41:09Z</cp:lastPrinted>
  <dcterms:created xsi:type="dcterms:W3CDTF">2006-05-30T12:53:59Z</dcterms:created>
  <dcterms:modified xsi:type="dcterms:W3CDTF">2013-08-21T06:23:06Z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0x01010006F0F5D3F439E64F84B9BE95B8683F14</vt:lpwstr>
  </property>
</Properties>
</file>