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6.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1.xml" ContentType="application/vnd.openxmlformats-officedocument.presentationml.slide+xml"/>
  <Override PartName="/ppt/slides/slide15.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theme/theme1.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3" r:id="rId8"/>
    <p:sldId id="271" r:id="rId9"/>
    <p:sldId id="272" r:id="rId10"/>
    <p:sldId id="273" r:id="rId11"/>
    <p:sldId id="264" r:id="rId12"/>
    <p:sldId id="265" r:id="rId13"/>
    <p:sldId id="267" r:id="rId14"/>
    <p:sldId id="266" r:id="rId15"/>
    <p:sldId id="268" r:id="rId16"/>
    <p:sldId id="269" r:id="rId17"/>
    <p:sldId id="270" r:id="rId18"/>
    <p:sldId id="274" r:id="rId19"/>
    <p:sldId id="275" r:id="rId20"/>
    <p:sldId id="276" r:id="rId21"/>
    <p:sldId id="277"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5" d="100"/>
          <a:sy n="75" d="100"/>
        </p:scale>
        <p:origin x="-1236" y="1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28" Type="http://schemas.openxmlformats.org/officeDocument/2006/relationships/customXml" Target="../customXml/item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ustomXml" Target="../customXml/item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Z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ZA"/>
          </a:p>
        </p:txBody>
      </p:sp>
      <p:sp>
        <p:nvSpPr>
          <p:cNvPr id="4" name="Date Placeholder 3"/>
          <p:cNvSpPr>
            <a:spLocks noGrp="1"/>
          </p:cNvSpPr>
          <p:nvPr>
            <p:ph type="dt" sz="half" idx="10"/>
          </p:nvPr>
        </p:nvSpPr>
        <p:spPr/>
        <p:txBody>
          <a:bodyPr/>
          <a:lstStyle/>
          <a:p>
            <a:fld id="{8D695D2C-CD91-476B-BA55-981DE14E8B9A}" type="datetimeFigureOut">
              <a:rPr lang="en-ZA" smtClean="0"/>
              <a:t>2013-08-29</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5B82EF1D-B906-4625-9FEF-B78C35E3AD50}" type="slidenum">
              <a:rPr lang="en-ZA" smtClean="0"/>
              <a:t>‹#›</a:t>
            </a:fld>
            <a:endParaRPr lang="en-ZA"/>
          </a:p>
        </p:txBody>
      </p:sp>
    </p:spTree>
    <p:extLst>
      <p:ext uri="{BB962C8B-B14F-4D97-AF65-F5344CB8AC3E}">
        <p14:creationId xmlns:p14="http://schemas.microsoft.com/office/powerpoint/2010/main" val="32263118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8D695D2C-CD91-476B-BA55-981DE14E8B9A}" type="datetimeFigureOut">
              <a:rPr lang="en-ZA" smtClean="0"/>
              <a:t>2013-08-29</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5B82EF1D-B906-4625-9FEF-B78C35E3AD50}" type="slidenum">
              <a:rPr lang="en-ZA" smtClean="0"/>
              <a:t>‹#›</a:t>
            </a:fld>
            <a:endParaRPr lang="en-ZA"/>
          </a:p>
        </p:txBody>
      </p:sp>
    </p:spTree>
    <p:extLst>
      <p:ext uri="{BB962C8B-B14F-4D97-AF65-F5344CB8AC3E}">
        <p14:creationId xmlns:p14="http://schemas.microsoft.com/office/powerpoint/2010/main" val="9598823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Z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8D695D2C-CD91-476B-BA55-981DE14E8B9A}" type="datetimeFigureOut">
              <a:rPr lang="en-ZA" smtClean="0"/>
              <a:t>2013-08-29</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5B82EF1D-B906-4625-9FEF-B78C35E3AD50}" type="slidenum">
              <a:rPr lang="en-ZA" smtClean="0"/>
              <a:t>‹#›</a:t>
            </a:fld>
            <a:endParaRPr lang="en-ZA"/>
          </a:p>
        </p:txBody>
      </p:sp>
    </p:spTree>
    <p:extLst>
      <p:ext uri="{BB962C8B-B14F-4D97-AF65-F5344CB8AC3E}">
        <p14:creationId xmlns:p14="http://schemas.microsoft.com/office/powerpoint/2010/main" val="1778732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8D695D2C-CD91-476B-BA55-981DE14E8B9A}" type="datetimeFigureOut">
              <a:rPr lang="en-ZA" smtClean="0"/>
              <a:t>2013-08-29</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5B82EF1D-B906-4625-9FEF-B78C35E3AD50}" type="slidenum">
              <a:rPr lang="en-ZA" smtClean="0"/>
              <a:t>‹#›</a:t>
            </a:fld>
            <a:endParaRPr lang="en-ZA"/>
          </a:p>
        </p:txBody>
      </p:sp>
    </p:spTree>
    <p:extLst>
      <p:ext uri="{BB962C8B-B14F-4D97-AF65-F5344CB8AC3E}">
        <p14:creationId xmlns:p14="http://schemas.microsoft.com/office/powerpoint/2010/main" val="31429622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Z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D695D2C-CD91-476B-BA55-981DE14E8B9A}" type="datetimeFigureOut">
              <a:rPr lang="en-ZA" smtClean="0"/>
              <a:t>2013-08-29</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5B82EF1D-B906-4625-9FEF-B78C35E3AD50}" type="slidenum">
              <a:rPr lang="en-ZA" smtClean="0"/>
              <a:t>‹#›</a:t>
            </a:fld>
            <a:endParaRPr lang="en-ZA"/>
          </a:p>
        </p:txBody>
      </p:sp>
    </p:spTree>
    <p:extLst>
      <p:ext uri="{BB962C8B-B14F-4D97-AF65-F5344CB8AC3E}">
        <p14:creationId xmlns:p14="http://schemas.microsoft.com/office/powerpoint/2010/main" val="23191536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Date Placeholder 4"/>
          <p:cNvSpPr>
            <a:spLocks noGrp="1"/>
          </p:cNvSpPr>
          <p:nvPr>
            <p:ph type="dt" sz="half" idx="10"/>
          </p:nvPr>
        </p:nvSpPr>
        <p:spPr/>
        <p:txBody>
          <a:bodyPr/>
          <a:lstStyle/>
          <a:p>
            <a:fld id="{8D695D2C-CD91-476B-BA55-981DE14E8B9A}" type="datetimeFigureOut">
              <a:rPr lang="en-ZA" smtClean="0"/>
              <a:t>2013-08-29</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5B82EF1D-B906-4625-9FEF-B78C35E3AD50}" type="slidenum">
              <a:rPr lang="en-ZA" smtClean="0"/>
              <a:t>‹#›</a:t>
            </a:fld>
            <a:endParaRPr lang="en-ZA"/>
          </a:p>
        </p:txBody>
      </p:sp>
    </p:spTree>
    <p:extLst>
      <p:ext uri="{BB962C8B-B14F-4D97-AF65-F5344CB8AC3E}">
        <p14:creationId xmlns:p14="http://schemas.microsoft.com/office/powerpoint/2010/main" val="7327381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Z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7" name="Date Placeholder 6"/>
          <p:cNvSpPr>
            <a:spLocks noGrp="1"/>
          </p:cNvSpPr>
          <p:nvPr>
            <p:ph type="dt" sz="half" idx="10"/>
          </p:nvPr>
        </p:nvSpPr>
        <p:spPr/>
        <p:txBody>
          <a:bodyPr/>
          <a:lstStyle/>
          <a:p>
            <a:fld id="{8D695D2C-CD91-476B-BA55-981DE14E8B9A}" type="datetimeFigureOut">
              <a:rPr lang="en-ZA" smtClean="0"/>
              <a:t>2013-08-29</a:t>
            </a:fld>
            <a:endParaRPr lang="en-ZA"/>
          </a:p>
        </p:txBody>
      </p:sp>
      <p:sp>
        <p:nvSpPr>
          <p:cNvPr id="8" name="Footer Placeholder 7"/>
          <p:cNvSpPr>
            <a:spLocks noGrp="1"/>
          </p:cNvSpPr>
          <p:nvPr>
            <p:ph type="ftr" sz="quarter" idx="11"/>
          </p:nvPr>
        </p:nvSpPr>
        <p:spPr/>
        <p:txBody>
          <a:bodyPr/>
          <a:lstStyle/>
          <a:p>
            <a:endParaRPr lang="en-ZA"/>
          </a:p>
        </p:txBody>
      </p:sp>
      <p:sp>
        <p:nvSpPr>
          <p:cNvPr id="9" name="Slide Number Placeholder 8"/>
          <p:cNvSpPr>
            <a:spLocks noGrp="1"/>
          </p:cNvSpPr>
          <p:nvPr>
            <p:ph type="sldNum" sz="quarter" idx="12"/>
          </p:nvPr>
        </p:nvSpPr>
        <p:spPr/>
        <p:txBody>
          <a:bodyPr/>
          <a:lstStyle/>
          <a:p>
            <a:fld id="{5B82EF1D-B906-4625-9FEF-B78C35E3AD50}" type="slidenum">
              <a:rPr lang="en-ZA" smtClean="0"/>
              <a:t>‹#›</a:t>
            </a:fld>
            <a:endParaRPr lang="en-ZA"/>
          </a:p>
        </p:txBody>
      </p:sp>
    </p:spTree>
    <p:extLst>
      <p:ext uri="{BB962C8B-B14F-4D97-AF65-F5344CB8AC3E}">
        <p14:creationId xmlns:p14="http://schemas.microsoft.com/office/powerpoint/2010/main" val="12961566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Date Placeholder 2"/>
          <p:cNvSpPr>
            <a:spLocks noGrp="1"/>
          </p:cNvSpPr>
          <p:nvPr>
            <p:ph type="dt" sz="half" idx="10"/>
          </p:nvPr>
        </p:nvSpPr>
        <p:spPr/>
        <p:txBody>
          <a:bodyPr/>
          <a:lstStyle/>
          <a:p>
            <a:fld id="{8D695D2C-CD91-476B-BA55-981DE14E8B9A}" type="datetimeFigureOut">
              <a:rPr lang="en-ZA" smtClean="0"/>
              <a:t>2013-08-29</a:t>
            </a:fld>
            <a:endParaRPr lang="en-ZA"/>
          </a:p>
        </p:txBody>
      </p:sp>
      <p:sp>
        <p:nvSpPr>
          <p:cNvPr id="4" name="Footer Placeholder 3"/>
          <p:cNvSpPr>
            <a:spLocks noGrp="1"/>
          </p:cNvSpPr>
          <p:nvPr>
            <p:ph type="ftr" sz="quarter" idx="11"/>
          </p:nvPr>
        </p:nvSpPr>
        <p:spPr/>
        <p:txBody>
          <a:bodyPr/>
          <a:lstStyle/>
          <a:p>
            <a:endParaRPr lang="en-ZA"/>
          </a:p>
        </p:txBody>
      </p:sp>
      <p:sp>
        <p:nvSpPr>
          <p:cNvPr id="5" name="Slide Number Placeholder 4"/>
          <p:cNvSpPr>
            <a:spLocks noGrp="1"/>
          </p:cNvSpPr>
          <p:nvPr>
            <p:ph type="sldNum" sz="quarter" idx="12"/>
          </p:nvPr>
        </p:nvSpPr>
        <p:spPr/>
        <p:txBody>
          <a:bodyPr/>
          <a:lstStyle/>
          <a:p>
            <a:fld id="{5B82EF1D-B906-4625-9FEF-B78C35E3AD50}" type="slidenum">
              <a:rPr lang="en-ZA" smtClean="0"/>
              <a:t>‹#›</a:t>
            </a:fld>
            <a:endParaRPr lang="en-ZA"/>
          </a:p>
        </p:txBody>
      </p:sp>
    </p:spTree>
    <p:extLst>
      <p:ext uri="{BB962C8B-B14F-4D97-AF65-F5344CB8AC3E}">
        <p14:creationId xmlns:p14="http://schemas.microsoft.com/office/powerpoint/2010/main" val="39271744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695D2C-CD91-476B-BA55-981DE14E8B9A}" type="datetimeFigureOut">
              <a:rPr lang="en-ZA" smtClean="0"/>
              <a:t>2013-08-29</a:t>
            </a:fld>
            <a:endParaRPr lang="en-ZA"/>
          </a:p>
        </p:txBody>
      </p:sp>
      <p:sp>
        <p:nvSpPr>
          <p:cNvPr id="3" name="Footer Placeholder 2"/>
          <p:cNvSpPr>
            <a:spLocks noGrp="1"/>
          </p:cNvSpPr>
          <p:nvPr>
            <p:ph type="ftr" sz="quarter" idx="11"/>
          </p:nvPr>
        </p:nvSpPr>
        <p:spPr/>
        <p:txBody>
          <a:bodyPr/>
          <a:lstStyle/>
          <a:p>
            <a:endParaRPr lang="en-ZA"/>
          </a:p>
        </p:txBody>
      </p:sp>
      <p:sp>
        <p:nvSpPr>
          <p:cNvPr id="4" name="Slide Number Placeholder 3"/>
          <p:cNvSpPr>
            <a:spLocks noGrp="1"/>
          </p:cNvSpPr>
          <p:nvPr>
            <p:ph type="sldNum" sz="quarter" idx="12"/>
          </p:nvPr>
        </p:nvSpPr>
        <p:spPr/>
        <p:txBody>
          <a:bodyPr/>
          <a:lstStyle/>
          <a:p>
            <a:fld id="{5B82EF1D-B906-4625-9FEF-B78C35E3AD50}" type="slidenum">
              <a:rPr lang="en-ZA" smtClean="0"/>
              <a:t>‹#›</a:t>
            </a:fld>
            <a:endParaRPr lang="en-ZA"/>
          </a:p>
        </p:txBody>
      </p:sp>
    </p:spTree>
    <p:extLst>
      <p:ext uri="{BB962C8B-B14F-4D97-AF65-F5344CB8AC3E}">
        <p14:creationId xmlns:p14="http://schemas.microsoft.com/office/powerpoint/2010/main" val="19596629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Z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D695D2C-CD91-476B-BA55-981DE14E8B9A}" type="datetimeFigureOut">
              <a:rPr lang="en-ZA" smtClean="0"/>
              <a:t>2013-08-29</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5B82EF1D-B906-4625-9FEF-B78C35E3AD50}" type="slidenum">
              <a:rPr lang="en-ZA" smtClean="0"/>
              <a:t>‹#›</a:t>
            </a:fld>
            <a:endParaRPr lang="en-ZA"/>
          </a:p>
        </p:txBody>
      </p:sp>
    </p:spTree>
    <p:extLst>
      <p:ext uri="{BB962C8B-B14F-4D97-AF65-F5344CB8AC3E}">
        <p14:creationId xmlns:p14="http://schemas.microsoft.com/office/powerpoint/2010/main" val="25333416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Z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Z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D695D2C-CD91-476B-BA55-981DE14E8B9A}" type="datetimeFigureOut">
              <a:rPr lang="en-ZA" smtClean="0"/>
              <a:t>2013-08-29</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5B82EF1D-B906-4625-9FEF-B78C35E3AD50}" type="slidenum">
              <a:rPr lang="en-ZA" smtClean="0"/>
              <a:t>‹#›</a:t>
            </a:fld>
            <a:endParaRPr lang="en-ZA"/>
          </a:p>
        </p:txBody>
      </p:sp>
    </p:spTree>
    <p:extLst>
      <p:ext uri="{BB962C8B-B14F-4D97-AF65-F5344CB8AC3E}">
        <p14:creationId xmlns:p14="http://schemas.microsoft.com/office/powerpoint/2010/main" val="7413323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Z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695D2C-CD91-476B-BA55-981DE14E8B9A}" type="datetimeFigureOut">
              <a:rPr lang="en-ZA" smtClean="0"/>
              <a:t>2013-08-29</a:t>
            </a:fld>
            <a:endParaRPr lang="en-Z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Z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82EF1D-B906-4625-9FEF-B78C35E3AD50}" type="slidenum">
              <a:rPr lang="en-ZA" smtClean="0"/>
              <a:t>‹#›</a:t>
            </a:fld>
            <a:endParaRPr lang="en-ZA"/>
          </a:p>
        </p:txBody>
      </p:sp>
    </p:spTree>
    <p:extLst>
      <p:ext uri="{BB962C8B-B14F-4D97-AF65-F5344CB8AC3E}">
        <p14:creationId xmlns:p14="http://schemas.microsoft.com/office/powerpoint/2010/main" val="2786993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mailto:Kmophethe@gmail.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ZA" dirty="0" smtClean="0">
                <a:solidFill>
                  <a:schemeClr val="tx2"/>
                </a:solidFill>
              </a:rPr>
              <a:t>HIPSSAPROJECT</a:t>
            </a:r>
            <a:endParaRPr lang="en-ZA" dirty="0">
              <a:solidFill>
                <a:schemeClr val="tx2"/>
              </a:solidFill>
            </a:endParaRPr>
          </a:p>
        </p:txBody>
      </p:sp>
      <p:sp>
        <p:nvSpPr>
          <p:cNvPr id="3" name="Subtitle 2"/>
          <p:cNvSpPr>
            <a:spLocks noGrp="1"/>
          </p:cNvSpPr>
          <p:nvPr>
            <p:ph type="subTitle" idx="1"/>
          </p:nvPr>
        </p:nvSpPr>
        <p:spPr/>
        <p:txBody>
          <a:bodyPr>
            <a:normAutofit fontScale="25000" lnSpcReduction="20000"/>
          </a:bodyPr>
          <a:lstStyle/>
          <a:p>
            <a:pPr>
              <a:defRPr/>
            </a:pPr>
            <a:r>
              <a:rPr lang="en-US" sz="6400" b="1" smtClean="0">
                <a:solidFill>
                  <a:srgbClr val="1B5BA2"/>
                </a:solidFill>
                <a:effectLst>
                  <a:outerShdw blurRad="38100" dist="38100" dir="2700000" algn="tl">
                    <a:srgbClr val="C0C0C0"/>
                  </a:outerShdw>
                </a:effectLst>
              </a:rPr>
              <a:t>Support for Harmonization of the ICT Policies </a:t>
            </a:r>
            <a:br>
              <a:rPr lang="en-US" sz="6400" b="1" smtClean="0">
                <a:solidFill>
                  <a:srgbClr val="1B5BA2"/>
                </a:solidFill>
                <a:effectLst>
                  <a:outerShdw blurRad="38100" dist="38100" dir="2700000" algn="tl">
                    <a:srgbClr val="C0C0C0"/>
                  </a:outerShdw>
                </a:effectLst>
              </a:rPr>
            </a:br>
            <a:r>
              <a:rPr lang="en-US" sz="6400" b="1" smtClean="0">
                <a:solidFill>
                  <a:srgbClr val="1B5BA2"/>
                </a:solidFill>
                <a:effectLst>
                  <a:outerShdw blurRad="38100" dist="38100" dir="2700000" algn="tl">
                    <a:srgbClr val="C0C0C0"/>
                  </a:outerShdw>
                </a:effectLst>
              </a:rPr>
              <a:t>in Sub-Sahara Africa</a:t>
            </a:r>
          </a:p>
          <a:p>
            <a:pPr>
              <a:defRPr/>
            </a:pPr>
            <a:r>
              <a:rPr lang="en-US" sz="6400" b="1" smtClean="0">
                <a:solidFill>
                  <a:srgbClr val="1B5BA2"/>
                </a:solidFill>
                <a:effectLst>
                  <a:outerShdw blurRad="38100" dist="38100" dir="2700000" algn="tl">
                    <a:srgbClr val="C0C0C0"/>
                  </a:outerShdw>
                </a:effectLst>
              </a:rPr>
              <a:t>Meeting with Data Protection Law Stakeholders</a:t>
            </a:r>
          </a:p>
          <a:p>
            <a:pPr>
              <a:defRPr/>
            </a:pPr>
            <a:r>
              <a:rPr lang="en-US" sz="6400" b="1" smtClean="0">
                <a:solidFill>
                  <a:srgbClr val="1B5BA2"/>
                </a:solidFill>
                <a:effectLst>
                  <a:outerShdw blurRad="38100" dist="38100" dir="2700000" algn="tl">
                    <a:srgbClr val="C0C0C0"/>
                  </a:outerShdw>
                </a:effectLst>
              </a:rPr>
              <a:t>28/29</a:t>
            </a:r>
            <a:r>
              <a:rPr lang="en-US" sz="6400" b="1" baseline="30000" smtClean="0">
                <a:solidFill>
                  <a:srgbClr val="1B5BA2"/>
                </a:solidFill>
                <a:effectLst>
                  <a:outerShdw blurRad="38100" dist="38100" dir="2700000" algn="tl">
                    <a:srgbClr val="C0C0C0"/>
                  </a:outerShdw>
                </a:effectLst>
              </a:rPr>
              <a:t>th</a:t>
            </a:r>
            <a:r>
              <a:rPr lang="en-US" sz="6400" b="1" smtClean="0">
                <a:solidFill>
                  <a:srgbClr val="1B5BA2"/>
                </a:solidFill>
                <a:effectLst>
                  <a:outerShdw blurRad="38100" dist="38100" dir="2700000" algn="tl">
                    <a:srgbClr val="C0C0C0"/>
                  </a:outerShdw>
                </a:effectLst>
              </a:rPr>
              <a:t> August, 2013</a:t>
            </a:r>
          </a:p>
          <a:p>
            <a:pPr>
              <a:defRPr/>
            </a:pPr>
            <a:r>
              <a:rPr lang="en-US" sz="4000" smtClean="0">
                <a:solidFill>
                  <a:srgbClr val="1B5BA2"/>
                </a:solidFill>
                <a:effectLst>
                  <a:outerShdw blurRad="38100" dist="38100" dir="2700000" algn="tl">
                    <a:srgbClr val="C0C0C0"/>
                  </a:outerShdw>
                </a:effectLst>
              </a:rPr>
              <a:t/>
            </a:r>
            <a:br>
              <a:rPr lang="en-US" sz="4000" smtClean="0">
                <a:solidFill>
                  <a:srgbClr val="1B5BA2"/>
                </a:solidFill>
                <a:effectLst>
                  <a:outerShdw blurRad="38100" dist="38100" dir="2700000" algn="tl">
                    <a:srgbClr val="C0C0C0"/>
                  </a:outerShdw>
                </a:effectLst>
              </a:rPr>
            </a:br>
            <a:r>
              <a:rPr lang="en-US" sz="6600" b="1" smtClean="0">
                <a:solidFill>
                  <a:schemeClr val="tx1">
                    <a:lumMod val="75000"/>
                  </a:schemeClr>
                </a:solidFill>
                <a:effectLst>
                  <a:outerShdw blurRad="38100" dist="38100" dir="2700000" algn="tl">
                    <a:srgbClr val="C0C0C0"/>
                  </a:outerShdw>
                </a:effectLst>
              </a:rPr>
              <a:t>PRESENTATION ON SWAZILAND DATA PROTECTION LAW (TRANSPOSITION) </a:t>
            </a:r>
          </a:p>
          <a:p>
            <a:pPr>
              <a:defRPr/>
            </a:pPr>
            <a:endParaRPr lang="en-US" sz="3600" smtClean="0"/>
          </a:p>
          <a:p>
            <a:pPr algn="r">
              <a:lnSpc>
                <a:spcPct val="90000"/>
              </a:lnSpc>
              <a:defRPr/>
            </a:pPr>
            <a:r>
              <a:rPr lang="fr-FR" sz="6000" b="1" smtClean="0">
                <a:solidFill>
                  <a:schemeClr val="tx1"/>
                </a:solidFill>
              </a:rPr>
              <a:t>Kuena Mophethe </a:t>
            </a:r>
          </a:p>
          <a:p>
            <a:pPr algn="r">
              <a:lnSpc>
                <a:spcPct val="90000"/>
              </a:lnSpc>
              <a:defRPr/>
            </a:pPr>
            <a:r>
              <a:rPr lang="fr-FR" sz="6000" smtClean="0">
                <a:solidFill>
                  <a:schemeClr val="tx1"/>
                </a:solidFill>
              </a:rPr>
              <a:t>ITU International Legal Expert on Data Protection</a:t>
            </a:r>
          </a:p>
          <a:p>
            <a:pPr algn="r"/>
            <a:r>
              <a:rPr lang="en-ZA" sz="6000" b="1" smtClean="0">
                <a:solidFill>
                  <a:schemeClr val="tx1"/>
                </a:solidFill>
              </a:rPr>
              <a:t>Gcinaphi Mndzebele</a:t>
            </a:r>
          </a:p>
          <a:p>
            <a:pPr algn="r"/>
            <a:r>
              <a:rPr lang="en-ZA" sz="6000" smtClean="0"/>
              <a:t>ITU National Legal Expert: Data Protection</a:t>
            </a:r>
          </a:p>
          <a:p>
            <a:pPr>
              <a:defRPr/>
            </a:pPr>
            <a:endParaRPr lang="en-US" sz="6000" b="1" smtClean="0">
              <a:solidFill>
                <a:srgbClr val="1B5BA2"/>
              </a:solidFill>
              <a:effectLst>
                <a:outerShdw blurRad="38100" dist="38100" dir="2700000" algn="tl">
                  <a:srgbClr val="C0C0C0"/>
                </a:outerShdw>
              </a:effectLst>
            </a:endParaRPr>
          </a:p>
          <a:p>
            <a:endParaRPr lang="en-ZA" dirty="0"/>
          </a:p>
        </p:txBody>
      </p:sp>
      <p:pic>
        <p:nvPicPr>
          <p:cNvPr id="1027"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2" y="6106319"/>
            <a:ext cx="5961063" cy="744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765333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solidFill>
                  <a:schemeClr val="accent1"/>
                </a:solidFill>
              </a:rPr>
              <a:t>Sensitive personal information</a:t>
            </a:r>
            <a:endParaRPr lang="en-ZA" dirty="0">
              <a:solidFill>
                <a:schemeClr val="accent1"/>
              </a:solidFill>
            </a:endParaRPr>
          </a:p>
        </p:txBody>
      </p:sp>
      <p:sp>
        <p:nvSpPr>
          <p:cNvPr id="4" name="Content Placeholder 2"/>
          <p:cNvSpPr>
            <a:spLocks noGrp="1"/>
          </p:cNvSpPr>
          <p:nvPr>
            <p:ph idx="1"/>
          </p:nvPr>
        </p:nvSpPr>
        <p:spPr/>
        <p:txBody>
          <a:bodyPr/>
          <a:lstStyle/>
          <a:p>
            <a:pPr marL="0" indent="0">
              <a:buNone/>
            </a:pPr>
            <a:r>
              <a:rPr lang="en-US" sz="2000" dirty="0">
                <a:solidFill>
                  <a:schemeClr val="accent4"/>
                </a:solidFill>
              </a:rPr>
              <a:t>“sensitive personal information</a:t>
            </a:r>
            <a:r>
              <a:rPr lang="en-US" sz="2000" dirty="0" smtClean="0">
                <a:solidFill>
                  <a:schemeClr val="accent4"/>
                </a:solidFill>
              </a:rPr>
              <a:t>”</a:t>
            </a:r>
          </a:p>
          <a:p>
            <a:pPr marL="0" indent="0" algn="ctr">
              <a:buNone/>
            </a:pPr>
            <a:r>
              <a:rPr lang="en-US" sz="2000" dirty="0" smtClean="0"/>
              <a:t> </a:t>
            </a:r>
            <a:r>
              <a:rPr lang="en-US" sz="2000" dirty="0"/>
              <a:t>(a) refers to genetic data, data related to children, data related to offences, criminal sentences </a:t>
            </a:r>
            <a:r>
              <a:rPr lang="en-US" sz="2000" dirty="0" smtClean="0"/>
              <a:t>or, </a:t>
            </a:r>
            <a:r>
              <a:rPr lang="en-US" sz="2000" dirty="0"/>
              <a:t>biometric data as well as, if they are processed for what they reveal, personal information revealing racial or ethnic origin, political opinions, religious or philosophical beliefs, affiliation, trade-union membership, gender and </a:t>
            </a:r>
            <a:r>
              <a:rPr lang="en-US" sz="2000" dirty="0" smtClean="0"/>
              <a:t>personal information concerning the health </a:t>
            </a:r>
            <a:r>
              <a:rPr lang="en-US" sz="2000" dirty="0"/>
              <a:t>or sex </a:t>
            </a:r>
            <a:r>
              <a:rPr lang="en-US" sz="2000" dirty="0" smtClean="0"/>
              <a:t>life of the individual </a:t>
            </a:r>
          </a:p>
          <a:p>
            <a:pPr marL="0" indent="0" algn="ctr">
              <a:buNone/>
            </a:pPr>
            <a:r>
              <a:rPr lang="en-US" sz="2000" dirty="0" smtClean="0"/>
              <a:t>(</a:t>
            </a:r>
            <a:r>
              <a:rPr lang="en-US" sz="2000" dirty="0"/>
              <a:t>b) refers also to any personal information otherwise considered </a:t>
            </a:r>
            <a:r>
              <a:rPr lang="en-US" sz="2000" dirty="0" smtClean="0"/>
              <a:t>by Swaziland </a:t>
            </a:r>
            <a:r>
              <a:rPr lang="en-US" sz="2000" dirty="0"/>
              <a:t>law as presenting a major risk to the rights and interests of the data subject, in particular unlawful or arbitrary discrimination. </a:t>
            </a:r>
            <a:endParaRPr lang="en-ZA" sz="2000" dirty="0"/>
          </a:p>
          <a:p>
            <a:pPr marL="0" indent="0">
              <a:buNone/>
            </a:pPr>
            <a:endParaRPr lang="en-ZA"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5661248"/>
            <a:ext cx="5962650" cy="744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987094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solidFill>
                  <a:schemeClr val="accent1"/>
                </a:solidFill>
              </a:rPr>
              <a:t/>
            </a:r>
            <a:br>
              <a:rPr lang="en-ZA" dirty="0">
                <a:solidFill>
                  <a:schemeClr val="accent1"/>
                </a:solidFill>
              </a:rPr>
            </a:br>
            <a:r>
              <a:rPr lang="en-ZA" dirty="0" smtClean="0">
                <a:solidFill>
                  <a:schemeClr val="accent1"/>
                </a:solidFill>
              </a:rPr>
              <a:t>Part II Data </a:t>
            </a:r>
            <a:r>
              <a:rPr lang="en-ZA" dirty="0">
                <a:solidFill>
                  <a:schemeClr val="accent1"/>
                </a:solidFill>
              </a:rPr>
              <a:t>Protection Authority</a:t>
            </a:r>
            <a:br>
              <a:rPr lang="en-ZA" dirty="0">
                <a:solidFill>
                  <a:schemeClr val="accent1"/>
                </a:solidFill>
              </a:rPr>
            </a:br>
            <a:endParaRPr lang="en-ZA" dirty="0">
              <a:solidFill>
                <a:schemeClr val="accent1"/>
              </a:solidFill>
            </a:endParaRPr>
          </a:p>
        </p:txBody>
      </p:sp>
      <p:sp>
        <p:nvSpPr>
          <p:cNvPr id="3" name="Content Placeholder 2"/>
          <p:cNvSpPr>
            <a:spLocks noGrp="1"/>
          </p:cNvSpPr>
          <p:nvPr>
            <p:ph idx="1"/>
          </p:nvPr>
        </p:nvSpPr>
        <p:spPr/>
        <p:txBody>
          <a:bodyPr>
            <a:normAutofit fontScale="92500" lnSpcReduction="20000"/>
          </a:bodyPr>
          <a:lstStyle/>
          <a:p>
            <a:pPr lvl="0"/>
            <a:r>
              <a:rPr lang="en-ZA" dirty="0" smtClean="0"/>
              <a:t>Establishment of the Data Protection Authority</a:t>
            </a:r>
          </a:p>
          <a:p>
            <a:pPr lvl="0"/>
            <a:r>
              <a:rPr lang="en-ZA" dirty="0" smtClean="0"/>
              <a:t>Disqualification from office</a:t>
            </a:r>
          </a:p>
          <a:p>
            <a:pPr lvl="0"/>
            <a:r>
              <a:rPr lang="en-ZA" dirty="0" smtClean="0"/>
              <a:t>Functions of  the Authority</a:t>
            </a:r>
          </a:p>
          <a:p>
            <a:pPr lvl="0"/>
            <a:r>
              <a:rPr lang="en-ZA" dirty="0" smtClean="0"/>
              <a:t>Tenure of office</a:t>
            </a:r>
          </a:p>
          <a:p>
            <a:pPr lvl="0"/>
            <a:r>
              <a:rPr lang="en-ZA" dirty="0" smtClean="0"/>
              <a:t>Allowances of the members of the Authority</a:t>
            </a:r>
          </a:p>
          <a:p>
            <a:pPr lvl="0"/>
            <a:r>
              <a:rPr lang="en-ZA" dirty="0" smtClean="0"/>
              <a:t>Funds of the Authority</a:t>
            </a:r>
          </a:p>
          <a:p>
            <a:pPr lvl="0"/>
            <a:r>
              <a:rPr lang="en-ZA" dirty="0" smtClean="0"/>
              <a:t>Audit of Accounts</a:t>
            </a:r>
          </a:p>
          <a:p>
            <a:pPr lvl="0"/>
            <a:r>
              <a:rPr lang="en-ZA" dirty="0" smtClean="0"/>
              <a:t>Protection of the Authority</a:t>
            </a:r>
          </a:p>
          <a:p>
            <a:pPr lvl="0"/>
            <a:r>
              <a:rPr lang="en-ZA" dirty="0" smtClean="0"/>
              <a:t>Duty of confidentiality</a:t>
            </a:r>
          </a:p>
          <a:p>
            <a:endParaRPr lang="en-ZA"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6093619"/>
            <a:ext cx="5962650" cy="744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601139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sz="2800" dirty="0" smtClean="0">
                <a:solidFill>
                  <a:schemeClr val="accent1"/>
                </a:solidFill>
              </a:rPr>
              <a:t>Part III Protection of personal information</a:t>
            </a:r>
            <a:endParaRPr lang="en-ZA" sz="2800" dirty="0">
              <a:solidFill>
                <a:schemeClr val="accent1"/>
              </a:solidFill>
            </a:endParaRPr>
          </a:p>
        </p:txBody>
      </p:sp>
      <p:sp>
        <p:nvSpPr>
          <p:cNvPr id="3" name="Content Placeholder 2"/>
          <p:cNvSpPr>
            <a:spLocks noGrp="1"/>
          </p:cNvSpPr>
          <p:nvPr>
            <p:ph idx="1"/>
          </p:nvPr>
        </p:nvSpPr>
        <p:spPr/>
        <p:txBody>
          <a:bodyPr>
            <a:normAutofit fontScale="85000" lnSpcReduction="10000"/>
          </a:bodyPr>
          <a:lstStyle/>
          <a:p>
            <a:pPr lvl="0"/>
            <a:r>
              <a:rPr lang="en-ZA" b="1" dirty="0" smtClean="0"/>
              <a:t>Processing</a:t>
            </a:r>
            <a:r>
              <a:rPr lang="en-ZA" dirty="0" smtClean="0"/>
              <a:t> of personal information</a:t>
            </a:r>
          </a:p>
          <a:p>
            <a:r>
              <a:rPr lang="en-ZA" b="1" dirty="0" err="1" smtClean="0"/>
              <a:t>Minimality</a:t>
            </a:r>
            <a:r>
              <a:rPr lang="en-ZA" b="1" dirty="0" smtClean="0"/>
              <a:t>:</a:t>
            </a:r>
            <a:endParaRPr lang="en-ZA" dirty="0"/>
          </a:p>
          <a:p>
            <a:r>
              <a:rPr lang="en-ZA" dirty="0" smtClean="0"/>
              <a:t>Personal </a:t>
            </a:r>
            <a:r>
              <a:rPr lang="en-ZA" dirty="0"/>
              <a:t>information may only be processed if, given the </a:t>
            </a:r>
            <a:r>
              <a:rPr lang="en-ZA" b="1" dirty="0"/>
              <a:t>purpose</a:t>
            </a:r>
            <a:r>
              <a:rPr lang="en-ZA" dirty="0"/>
              <a:t> for which it is processed, it is </a:t>
            </a:r>
            <a:r>
              <a:rPr lang="en-ZA" b="1" dirty="0"/>
              <a:t>adequate, relevant and not excessive</a:t>
            </a:r>
            <a:endParaRPr lang="en-ZA" b="1" dirty="0" smtClean="0"/>
          </a:p>
          <a:p>
            <a:pPr lvl="0"/>
            <a:r>
              <a:rPr lang="en-ZA" dirty="0" smtClean="0"/>
              <a:t>Collection directly from the data subject</a:t>
            </a:r>
          </a:p>
          <a:p>
            <a:pPr lvl="0"/>
            <a:r>
              <a:rPr lang="en-ZA" dirty="0" smtClean="0"/>
              <a:t>Purpose specification and further processing limitation</a:t>
            </a:r>
          </a:p>
          <a:p>
            <a:pPr lvl="0"/>
            <a:r>
              <a:rPr lang="en-ZA" b="1" dirty="0" smtClean="0"/>
              <a:t>Security</a:t>
            </a:r>
            <a:r>
              <a:rPr lang="en-ZA" dirty="0" smtClean="0"/>
              <a:t> measures on integrity of personal information</a:t>
            </a:r>
          </a:p>
          <a:p>
            <a:pPr lvl="0"/>
            <a:r>
              <a:rPr lang="en-ZA" dirty="0" smtClean="0"/>
              <a:t>Information processed by an agent of the data controller</a:t>
            </a:r>
          </a:p>
          <a:p>
            <a:endParaRPr lang="en-ZA" dirty="0"/>
          </a:p>
        </p:txBody>
      </p:sp>
      <p:pic>
        <p:nvPicPr>
          <p:cNvPr id="1126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5877272"/>
            <a:ext cx="5962650" cy="744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8120401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solidFill>
                  <a:schemeClr val="accent1"/>
                </a:solidFill>
              </a:rPr>
              <a:t>Part III (continued)</a:t>
            </a:r>
            <a:endParaRPr lang="en-ZA" dirty="0">
              <a:solidFill>
                <a:schemeClr val="accent1"/>
              </a:solidFill>
            </a:endParaRPr>
          </a:p>
        </p:txBody>
      </p:sp>
      <p:sp>
        <p:nvSpPr>
          <p:cNvPr id="3" name="Content Placeholder 2"/>
          <p:cNvSpPr>
            <a:spLocks noGrp="1"/>
          </p:cNvSpPr>
          <p:nvPr>
            <p:ph idx="1"/>
          </p:nvPr>
        </p:nvSpPr>
        <p:spPr/>
        <p:txBody>
          <a:bodyPr>
            <a:normAutofit fontScale="25000" lnSpcReduction="20000"/>
          </a:bodyPr>
          <a:lstStyle/>
          <a:p>
            <a:pPr marL="0" indent="0">
              <a:buNone/>
            </a:pPr>
            <a:endParaRPr lang="en-ZA" dirty="0" smtClean="0">
              <a:solidFill>
                <a:schemeClr val="accent4"/>
              </a:solidFill>
            </a:endParaRPr>
          </a:p>
          <a:p>
            <a:pPr marL="0" indent="0">
              <a:buNone/>
            </a:pPr>
            <a:r>
              <a:rPr lang="en-ZA" sz="6400" dirty="0" smtClean="0">
                <a:solidFill>
                  <a:schemeClr val="accent4"/>
                </a:solidFill>
              </a:rPr>
              <a:t>Information processed by an agent of the data controller</a:t>
            </a:r>
            <a:r>
              <a:rPr lang="en-ZA" sz="6400" dirty="0" smtClean="0"/>
              <a:t>: </a:t>
            </a:r>
          </a:p>
          <a:p>
            <a:r>
              <a:rPr lang="en-ZA" sz="6400" dirty="0" smtClean="0"/>
              <a:t>process </a:t>
            </a:r>
            <a:r>
              <a:rPr lang="en-ZA" sz="6400" dirty="0"/>
              <a:t>such information only with the knowledge or authorisation of the data controller; and</a:t>
            </a:r>
          </a:p>
          <a:p>
            <a:r>
              <a:rPr lang="en-ZA" sz="6400" dirty="0" smtClean="0"/>
              <a:t>treat such personal </a:t>
            </a:r>
            <a:r>
              <a:rPr lang="en-ZA" sz="6400" dirty="0"/>
              <a:t>information </a:t>
            </a:r>
            <a:r>
              <a:rPr lang="en-ZA" sz="6400" dirty="0" smtClean="0"/>
              <a:t> </a:t>
            </a:r>
            <a:r>
              <a:rPr lang="en-ZA" sz="6400" dirty="0"/>
              <a:t>as confidential </a:t>
            </a:r>
            <a:r>
              <a:rPr lang="en-ZA" sz="6400" dirty="0" smtClean="0"/>
              <a:t>.</a:t>
            </a:r>
            <a:endParaRPr lang="en-ZA" sz="6400" dirty="0"/>
          </a:p>
          <a:p>
            <a:pPr lvl="0"/>
            <a:endParaRPr lang="en-ZA" sz="6400" dirty="0" smtClean="0"/>
          </a:p>
          <a:p>
            <a:pPr marL="0" lvl="0" indent="0">
              <a:buNone/>
            </a:pPr>
            <a:r>
              <a:rPr lang="en-ZA" sz="6400" dirty="0" smtClean="0">
                <a:solidFill>
                  <a:schemeClr val="accent4"/>
                </a:solidFill>
              </a:rPr>
              <a:t>Security measures regarding information processed by an agent:</a:t>
            </a:r>
          </a:p>
          <a:p>
            <a:r>
              <a:rPr lang="en-ZA" sz="6400" dirty="0"/>
              <a:t>A data controller </a:t>
            </a:r>
            <a:r>
              <a:rPr lang="en-ZA" sz="6400" dirty="0" smtClean="0"/>
              <a:t> ensures </a:t>
            </a:r>
            <a:r>
              <a:rPr lang="en-ZA" sz="6400" dirty="0"/>
              <a:t>that a data processor </a:t>
            </a:r>
            <a:r>
              <a:rPr lang="en-ZA" sz="6400" dirty="0" smtClean="0"/>
              <a:t>processing for or </a:t>
            </a:r>
            <a:r>
              <a:rPr lang="en-ZA" sz="6400" dirty="0"/>
              <a:t>on </a:t>
            </a:r>
            <a:r>
              <a:rPr lang="en-ZA" sz="6400" dirty="0" smtClean="0"/>
              <a:t>his behalf  </a:t>
            </a:r>
            <a:r>
              <a:rPr lang="en-ZA" sz="6400" dirty="0"/>
              <a:t>establishes and maintains the security measures referred to in the </a:t>
            </a:r>
            <a:r>
              <a:rPr lang="en-ZA" sz="6400" dirty="0" smtClean="0"/>
              <a:t>Act</a:t>
            </a:r>
            <a:endParaRPr lang="en-ZA" sz="6400" dirty="0"/>
          </a:p>
          <a:p>
            <a:r>
              <a:rPr lang="en-ZA" sz="6400" dirty="0" smtClean="0"/>
              <a:t>Contract exists between controller and processor</a:t>
            </a:r>
          </a:p>
          <a:p>
            <a:pPr marL="0" indent="0">
              <a:buNone/>
            </a:pPr>
            <a:endParaRPr lang="en-ZA" sz="6400" b="1" dirty="0" smtClean="0"/>
          </a:p>
          <a:p>
            <a:pPr marL="0" indent="0">
              <a:buNone/>
            </a:pPr>
            <a:r>
              <a:rPr lang="en-ZA" sz="6400" b="1" dirty="0" smtClean="0"/>
              <a:t>Notification </a:t>
            </a:r>
            <a:r>
              <a:rPr lang="en-ZA" sz="6400" b="1" dirty="0"/>
              <a:t>to the Authority and to the data subject</a:t>
            </a:r>
            <a:endParaRPr lang="en-ZA" sz="6400" dirty="0"/>
          </a:p>
          <a:p>
            <a:pPr lvl="0"/>
            <a:endParaRPr lang="en-ZA" sz="6400" dirty="0" smtClean="0">
              <a:solidFill>
                <a:schemeClr val="accent4"/>
              </a:solidFill>
            </a:endParaRPr>
          </a:p>
          <a:p>
            <a:pPr marL="0" lvl="0" indent="0">
              <a:buNone/>
            </a:pPr>
            <a:r>
              <a:rPr lang="en-ZA" sz="6400" dirty="0" smtClean="0">
                <a:solidFill>
                  <a:schemeClr val="accent4"/>
                </a:solidFill>
              </a:rPr>
              <a:t>Notification of security compromises</a:t>
            </a:r>
            <a:r>
              <a:rPr lang="en-ZA" sz="6400" dirty="0" smtClean="0"/>
              <a:t>: </a:t>
            </a:r>
          </a:p>
          <a:p>
            <a:pPr lvl="0"/>
            <a:r>
              <a:rPr lang="en-ZA" sz="6400" dirty="0" smtClean="0"/>
              <a:t>To the Authority and the data subject</a:t>
            </a:r>
          </a:p>
          <a:p>
            <a:pPr marL="0" lvl="0" indent="0">
              <a:buNone/>
            </a:pPr>
            <a:r>
              <a:rPr lang="en-ZA" sz="6400" dirty="0" smtClean="0">
                <a:solidFill>
                  <a:schemeClr val="accent4"/>
                </a:solidFill>
              </a:rPr>
              <a:t>Quality of information:</a:t>
            </a:r>
          </a:p>
          <a:p>
            <a:r>
              <a:rPr lang="en-ZA" sz="6400" dirty="0" smtClean="0"/>
              <a:t> </a:t>
            </a:r>
            <a:r>
              <a:rPr lang="en-ZA" sz="6400" dirty="0"/>
              <a:t>personal information </a:t>
            </a:r>
            <a:r>
              <a:rPr lang="en-ZA" sz="6400" dirty="0" smtClean="0"/>
              <a:t> to be  </a:t>
            </a:r>
            <a:r>
              <a:rPr lang="en-ZA" sz="6400" dirty="0"/>
              <a:t>complete, accurate, not misleading and kept up to </a:t>
            </a:r>
            <a:r>
              <a:rPr lang="en-ZA" sz="6400" dirty="0" smtClean="0"/>
              <a:t>date;</a:t>
            </a:r>
            <a:endParaRPr lang="en-ZA" sz="6400" dirty="0"/>
          </a:p>
          <a:p>
            <a:r>
              <a:rPr lang="en-ZA" sz="6400" dirty="0" smtClean="0"/>
              <a:t>Regard be had </a:t>
            </a:r>
            <a:r>
              <a:rPr lang="en-ZA" sz="6400" dirty="0"/>
              <a:t>to the purpose for which personal information </a:t>
            </a:r>
            <a:r>
              <a:rPr lang="en-ZA" sz="6400" dirty="0" smtClean="0"/>
              <a:t> was </a:t>
            </a:r>
            <a:r>
              <a:rPr lang="en-ZA" sz="6400" dirty="0"/>
              <a:t>collected .</a:t>
            </a:r>
            <a:endParaRPr lang="en-ZA" sz="6400" dirty="0" smtClean="0">
              <a:solidFill>
                <a:schemeClr val="accent4"/>
              </a:solidFill>
            </a:endParaRPr>
          </a:p>
          <a:p>
            <a:pPr lvl="0"/>
            <a:r>
              <a:rPr lang="en-ZA" sz="6400" dirty="0" smtClean="0">
                <a:solidFill>
                  <a:schemeClr val="accent4"/>
                </a:solidFill>
              </a:rPr>
              <a:t>Access to and challenges of personal information</a:t>
            </a:r>
          </a:p>
          <a:p>
            <a:pPr lvl="0"/>
            <a:r>
              <a:rPr lang="en-ZA" sz="6400" dirty="0" smtClean="0">
                <a:solidFill>
                  <a:schemeClr val="accent4"/>
                </a:solidFill>
              </a:rPr>
              <a:t>Correction of personal information</a:t>
            </a:r>
          </a:p>
          <a:p>
            <a:pPr lvl="0"/>
            <a:r>
              <a:rPr lang="en-ZA" sz="6400" dirty="0" smtClean="0">
                <a:solidFill>
                  <a:schemeClr val="accent4"/>
                </a:solidFill>
              </a:rPr>
              <a:t>Data controller to give effect to principles</a:t>
            </a:r>
          </a:p>
          <a:p>
            <a:r>
              <a:rPr lang="en-ZA" sz="6400" dirty="0" smtClean="0">
                <a:solidFill>
                  <a:schemeClr val="accent4"/>
                </a:solidFill>
              </a:rPr>
              <a:t>Prohibition on processing of sensitive personal information</a:t>
            </a:r>
          </a:p>
          <a:p>
            <a:endParaRPr lang="en-ZA" sz="6400" dirty="0"/>
          </a:p>
        </p:txBody>
      </p:sp>
    </p:spTree>
    <p:extLst>
      <p:ext uri="{BB962C8B-B14F-4D97-AF65-F5344CB8AC3E}">
        <p14:creationId xmlns:p14="http://schemas.microsoft.com/office/powerpoint/2010/main" val="370436750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smtClean="0">
                <a:solidFill>
                  <a:schemeClr val="accent1"/>
                </a:solidFill>
              </a:rPr>
              <a:t>Part IV Exemptions from protection on processing of personal information</a:t>
            </a:r>
            <a:endParaRPr lang="en-ZA" dirty="0">
              <a:solidFill>
                <a:schemeClr val="accent1"/>
              </a:solidFill>
            </a:endParaRPr>
          </a:p>
        </p:txBody>
      </p:sp>
      <p:sp>
        <p:nvSpPr>
          <p:cNvPr id="3" name="Content Placeholder 2"/>
          <p:cNvSpPr>
            <a:spLocks noGrp="1"/>
          </p:cNvSpPr>
          <p:nvPr>
            <p:ph idx="1"/>
          </p:nvPr>
        </p:nvSpPr>
        <p:spPr/>
        <p:txBody>
          <a:bodyPr>
            <a:normAutofit fontScale="85000" lnSpcReduction="20000"/>
          </a:bodyPr>
          <a:lstStyle/>
          <a:p>
            <a:pPr lvl="0"/>
            <a:r>
              <a:rPr lang="en-ZA" dirty="0" smtClean="0"/>
              <a:t>Exemption on data subject’s spiritual, religious or philosophical beliefs</a:t>
            </a:r>
          </a:p>
          <a:p>
            <a:pPr lvl="0"/>
            <a:r>
              <a:rPr lang="en-ZA" dirty="0" smtClean="0"/>
              <a:t>Exemption on data subject’s race</a:t>
            </a:r>
          </a:p>
          <a:p>
            <a:pPr lvl="0"/>
            <a:r>
              <a:rPr lang="en-ZA" dirty="0" smtClean="0"/>
              <a:t>Exemption on data subject’s trade union membership</a:t>
            </a:r>
          </a:p>
          <a:p>
            <a:pPr lvl="0"/>
            <a:r>
              <a:rPr lang="en-ZA" dirty="0" smtClean="0"/>
              <a:t>Exemption on data subject’s political affiliation</a:t>
            </a:r>
          </a:p>
          <a:p>
            <a:pPr lvl="0"/>
            <a:r>
              <a:rPr lang="en-ZA" dirty="0" smtClean="0"/>
              <a:t>Exemption on data subject’s health or sexual life</a:t>
            </a:r>
          </a:p>
          <a:p>
            <a:pPr lvl="0"/>
            <a:r>
              <a:rPr lang="en-ZA" dirty="0" smtClean="0"/>
              <a:t>Exemption on data subject’s criminal behaviour</a:t>
            </a:r>
          </a:p>
          <a:p>
            <a:pPr lvl="0"/>
            <a:r>
              <a:rPr lang="en-ZA" dirty="0" smtClean="0"/>
              <a:t>General exemption on sensitive personal information</a:t>
            </a:r>
          </a:p>
          <a:p>
            <a:pPr lvl="0"/>
            <a:r>
              <a:rPr lang="en-ZA" dirty="0" smtClean="0"/>
              <a:t>Authorisation by  the Authority</a:t>
            </a:r>
          </a:p>
          <a:p>
            <a:pPr lvl="0"/>
            <a:r>
              <a:rPr lang="en-ZA" dirty="0" smtClean="0"/>
              <a:t>Exemption for processing of personal data for historical, statistical and research purposes</a:t>
            </a:r>
          </a:p>
          <a:p>
            <a:endParaRPr lang="en-ZA" dirty="0"/>
          </a:p>
        </p:txBody>
      </p:sp>
      <p:pic>
        <p:nvPicPr>
          <p:cNvPr id="1229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5949280"/>
            <a:ext cx="5962650" cy="744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4345480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solidFill>
                  <a:schemeClr val="accent1"/>
                </a:solidFill>
              </a:rPr>
              <a:t>Part V Enforcement</a:t>
            </a:r>
            <a:endParaRPr lang="en-ZA" dirty="0">
              <a:solidFill>
                <a:schemeClr val="accent1"/>
              </a:solidFill>
            </a:endParaRPr>
          </a:p>
        </p:txBody>
      </p:sp>
      <p:sp>
        <p:nvSpPr>
          <p:cNvPr id="3" name="Content Placeholder 2"/>
          <p:cNvSpPr>
            <a:spLocks noGrp="1"/>
          </p:cNvSpPr>
          <p:nvPr>
            <p:ph idx="1"/>
          </p:nvPr>
        </p:nvSpPr>
        <p:spPr/>
        <p:txBody>
          <a:bodyPr>
            <a:normAutofit fontScale="77500" lnSpcReduction="20000"/>
          </a:bodyPr>
          <a:lstStyle/>
          <a:p>
            <a:pPr lvl="0"/>
            <a:r>
              <a:rPr lang="en-ZA" dirty="0" smtClean="0"/>
              <a:t>Complaints </a:t>
            </a:r>
          </a:p>
          <a:p>
            <a:pPr lvl="0"/>
            <a:r>
              <a:rPr lang="en-ZA" dirty="0" smtClean="0"/>
              <a:t>Investigation by the Authority</a:t>
            </a:r>
          </a:p>
          <a:p>
            <a:pPr lvl="0"/>
            <a:r>
              <a:rPr lang="en-ZA" dirty="0" smtClean="0"/>
              <a:t>No action by the Authority</a:t>
            </a:r>
          </a:p>
          <a:p>
            <a:pPr lvl="0"/>
            <a:r>
              <a:rPr lang="en-ZA" dirty="0" smtClean="0"/>
              <a:t>Pre-investigations by the Authority</a:t>
            </a:r>
          </a:p>
          <a:p>
            <a:pPr lvl="0"/>
            <a:r>
              <a:rPr lang="en-ZA" dirty="0" smtClean="0"/>
              <a:t>Investigation proceedings by the Authority</a:t>
            </a:r>
          </a:p>
          <a:p>
            <a:pPr lvl="0"/>
            <a:r>
              <a:rPr lang="en-ZA" dirty="0" smtClean="0"/>
              <a:t>Matters exempt from search and seizure</a:t>
            </a:r>
          </a:p>
          <a:p>
            <a:pPr lvl="0"/>
            <a:r>
              <a:rPr lang="en-ZA" dirty="0" smtClean="0"/>
              <a:t>Parties to be informed of developments during and as a result of the investigation</a:t>
            </a:r>
          </a:p>
          <a:p>
            <a:pPr lvl="0"/>
            <a:r>
              <a:rPr lang="en-ZA" dirty="0" smtClean="0"/>
              <a:t>Enforcement notice</a:t>
            </a:r>
          </a:p>
          <a:p>
            <a:pPr lvl="0"/>
            <a:r>
              <a:rPr lang="en-ZA" dirty="0" smtClean="0"/>
              <a:t>Cancellation of an enforcement notice</a:t>
            </a:r>
          </a:p>
          <a:p>
            <a:pPr lvl="0"/>
            <a:r>
              <a:rPr lang="en-ZA" dirty="0" smtClean="0"/>
              <a:t>Reviews and appeals </a:t>
            </a:r>
          </a:p>
          <a:p>
            <a:pPr lvl="0"/>
            <a:r>
              <a:rPr lang="en-ZA" dirty="0" smtClean="0"/>
              <a:t>Civil remedies</a:t>
            </a:r>
          </a:p>
          <a:p>
            <a:endParaRPr lang="en-ZA" dirty="0"/>
          </a:p>
        </p:txBody>
      </p:sp>
      <p:pic>
        <p:nvPicPr>
          <p:cNvPr id="13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6106319"/>
            <a:ext cx="5962650" cy="744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0291751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solidFill>
                  <a:schemeClr val="accent1"/>
                </a:solidFill>
              </a:rPr>
              <a:t>Part VI General Provisions</a:t>
            </a:r>
            <a:endParaRPr lang="en-ZA" dirty="0">
              <a:solidFill>
                <a:schemeClr val="accent1"/>
              </a:solidFill>
            </a:endParaRPr>
          </a:p>
        </p:txBody>
      </p:sp>
      <p:sp>
        <p:nvSpPr>
          <p:cNvPr id="3" name="Content Placeholder 2"/>
          <p:cNvSpPr>
            <a:spLocks noGrp="1"/>
          </p:cNvSpPr>
          <p:nvPr>
            <p:ph idx="1"/>
          </p:nvPr>
        </p:nvSpPr>
        <p:spPr/>
        <p:txBody>
          <a:bodyPr>
            <a:normAutofit fontScale="25000" lnSpcReduction="20000"/>
          </a:bodyPr>
          <a:lstStyle/>
          <a:p>
            <a:pPr marL="0" lvl="0" indent="0">
              <a:buNone/>
            </a:pPr>
            <a:r>
              <a:rPr lang="en-ZA" sz="7200" dirty="0" smtClean="0">
                <a:solidFill>
                  <a:schemeClr val="accent4"/>
                </a:solidFill>
              </a:rPr>
              <a:t>Unsolicited electronic communications: </a:t>
            </a:r>
          </a:p>
          <a:p>
            <a:pPr lvl="0"/>
            <a:r>
              <a:rPr lang="en-ZA" sz="7200" dirty="0" smtClean="0"/>
              <a:t>A </a:t>
            </a:r>
            <a:r>
              <a:rPr lang="en-ZA" sz="7200" dirty="0"/>
              <a:t>data subject is entitled any time by notice to a data controller to require the data controller to cease, or not to begin, processing of personal data in respect of which he is the data subject for the purposes of direct marketing. </a:t>
            </a:r>
            <a:endParaRPr lang="en-ZA" sz="7200" dirty="0" smtClean="0"/>
          </a:p>
          <a:p>
            <a:pPr marL="0" indent="0">
              <a:buNone/>
            </a:pPr>
            <a:r>
              <a:rPr lang="en-ZA" sz="7200" dirty="0" smtClean="0">
                <a:solidFill>
                  <a:schemeClr val="accent4"/>
                </a:solidFill>
              </a:rPr>
              <a:t>Automated decision making:</a:t>
            </a:r>
          </a:p>
          <a:p>
            <a:r>
              <a:rPr lang="en-ZA" sz="7200" dirty="0" smtClean="0">
                <a:solidFill>
                  <a:schemeClr val="accent4"/>
                </a:solidFill>
              </a:rPr>
              <a:t> </a:t>
            </a:r>
            <a:r>
              <a:rPr lang="en-ZA" sz="7200" dirty="0"/>
              <a:t>Subject </a:t>
            </a:r>
            <a:r>
              <a:rPr lang="en-ZA" sz="7200" dirty="0" smtClean="0"/>
              <a:t>to qualifications/exceptions, a </a:t>
            </a:r>
            <a:r>
              <a:rPr lang="en-ZA" sz="7200" dirty="0"/>
              <a:t>person may not be subjected to a decision which has legal effect on him, or which affects him significantly, based solely on the automated processing of personal information intended to provide a profile of certain aspects of his personality or personal habits/</a:t>
            </a:r>
          </a:p>
          <a:p>
            <a:pPr marL="0" lvl="0" indent="0">
              <a:buNone/>
            </a:pPr>
            <a:endParaRPr lang="en-ZA" sz="7200" dirty="0" smtClean="0"/>
          </a:p>
          <a:p>
            <a:pPr lvl="0"/>
            <a:r>
              <a:rPr lang="en-ZA" sz="7200" dirty="0" smtClean="0"/>
              <a:t>Notifications </a:t>
            </a:r>
          </a:p>
          <a:p>
            <a:pPr marL="0" lvl="0" indent="0">
              <a:buNone/>
            </a:pPr>
            <a:r>
              <a:rPr lang="en-ZA" sz="7200" dirty="0" smtClean="0">
                <a:solidFill>
                  <a:schemeClr val="accent4"/>
                </a:solidFill>
              </a:rPr>
              <a:t>Codes of Conduct:</a:t>
            </a:r>
          </a:p>
          <a:p>
            <a:r>
              <a:rPr lang="en-ZA" sz="7200" dirty="0"/>
              <a:t>The Authority may, from time to time, issue, approve, amend or revoke a code of conduct.</a:t>
            </a:r>
          </a:p>
          <a:p>
            <a:pPr lvl="0"/>
            <a:endParaRPr lang="en-ZA" sz="7200" dirty="0" smtClean="0"/>
          </a:p>
          <a:p>
            <a:pPr lvl="0"/>
            <a:r>
              <a:rPr lang="en-ZA" sz="7200" dirty="0" smtClean="0"/>
              <a:t>Offences and penalties</a:t>
            </a:r>
          </a:p>
          <a:p>
            <a:pPr lvl="0"/>
            <a:r>
              <a:rPr lang="en-ZA" sz="7200" dirty="0" smtClean="0"/>
              <a:t>Regulations</a:t>
            </a:r>
          </a:p>
          <a:p>
            <a:pPr lvl="0"/>
            <a:r>
              <a:rPr lang="en-ZA" sz="7200" dirty="0" smtClean="0"/>
              <a:t>Transitional arrangements</a:t>
            </a:r>
          </a:p>
          <a:p>
            <a:endParaRPr lang="en-ZA" dirty="0"/>
          </a:p>
        </p:txBody>
      </p:sp>
      <p:pic>
        <p:nvPicPr>
          <p:cNvPr id="1945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6309320"/>
            <a:ext cx="5962650" cy="744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0200926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solidFill>
                  <a:schemeClr val="accent1"/>
                </a:solidFill>
              </a:rPr>
              <a:t>Limitations on Trans border flow</a:t>
            </a:r>
            <a:endParaRPr lang="en-ZA" dirty="0">
              <a:solidFill>
                <a:schemeClr val="accent1"/>
              </a:solidFill>
            </a:endParaRPr>
          </a:p>
        </p:txBody>
      </p:sp>
      <p:sp>
        <p:nvSpPr>
          <p:cNvPr id="3" name="Content Placeholder 2"/>
          <p:cNvSpPr>
            <a:spLocks noGrp="1"/>
          </p:cNvSpPr>
          <p:nvPr>
            <p:ph idx="1"/>
          </p:nvPr>
        </p:nvSpPr>
        <p:spPr/>
        <p:txBody>
          <a:bodyPr>
            <a:normAutofit fontScale="92500"/>
          </a:bodyPr>
          <a:lstStyle/>
          <a:p>
            <a:r>
              <a:rPr lang="en-ZA" dirty="0" smtClean="0">
                <a:solidFill>
                  <a:schemeClr val="accent4"/>
                </a:solidFill>
              </a:rPr>
              <a:t>Member State with Harmonised Law </a:t>
            </a:r>
          </a:p>
          <a:p>
            <a:r>
              <a:rPr lang="en-US" dirty="0" smtClean="0"/>
              <a:t>recipient establishes that the data is necessary </a:t>
            </a:r>
          </a:p>
          <a:p>
            <a:r>
              <a:rPr lang="en-US" dirty="0" smtClean="0"/>
              <a:t>for the performance of a task carried out in the public interest </a:t>
            </a:r>
          </a:p>
          <a:p>
            <a:r>
              <a:rPr lang="en-US" dirty="0" smtClean="0"/>
              <a:t>pursuant to the lawful functions of a data controller</a:t>
            </a:r>
          </a:p>
          <a:p>
            <a:r>
              <a:rPr lang="en-US" dirty="0" smtClean="0"/>
              <a:t>legitimate interests of data subject not prejudiced </a:t>
            </a:r>
          </a:p>
          <a:p>
            <a:r>
              <a:rPr lang="en-US" dirty="0" smtClean="0"/>
              <a:t>subject to conditions</a:t>
            </a:r>
          </a:p>
          <a:p>
            <a:endParaRPr lang="en-ZA" dirty="0" smtClean="0"/>
          </a:p>
          <a:p>
            <a:endParaRPr lang="en-ZA" dirty="0"/>
          </a:p>
        </p:txBody>
      </p:sp>
      <p:pic>
        <p:nvPicPr>
          <p:cNvPr id="1433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5877272"/>
            <a:ext cx="5962650" cy="744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1196347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solidFill>
                  <a:schemeClr val="accent1"/>
                </a:solidFill>
              </a:rPr>
              <a:t>Limitations on Trans border flow</a:t>
            </a:r>
            <a:endParaRPr lang="en-ZA" dirty="0">
              <a:solidFill>
                <a:schemeClr val="accent1"/>
              </a:solidFill>
            </a:endParaRPr>
          </a:p>
        </p:txBody>
      </p:sp>
      <p:sp>
        <p:nvSpPr>
          <p:cNvPr id="3" name="Content Placeholder 2"/>
          <p:cNvSpPr>
            <a:spLocks noGrp="1"/>
          </p:cNvSpPr>
          <p:nvPr>
            <p:ph idx="1"/>
          </p:nvPr>
        </p:nvSpPr>
        <p:spPr/>
        <p:txBody>
          <a:bodyPr>
            <a:normAutofit lnSpcReduction="10000"/>
          </a:bodyPr>
          <a:lstStyle/>
          <a:p>
            <a:r>
              <a:rPr lang="en-ZA" dirty="0" smtClean="0">
                <a:solidFill>
                  <a:schemeClr val="accent4"/>
                </a:solidFill>
              </a:rPr>
              <a:t>Non-Member State with Harmonised Law/ Third Countries </a:t>
            </a:r>
          </a:p>
          <a:p>
            <a:r>
              <a:rPr lang="en-GB" dirty="0" smtClean="0"/>
              <a:t>adequate level of protection is ensured in the country of the recipient and the data is transferred solely to permit processing otherwise authorised to be undertaken by the controller</a:t>
            </a:r>
          </a:p>
          <a:p>
            <a:r>
              <a:rPr lang="en-GB" dirty="0" smtClean="0"/>
              <a:t>subject to due diligence assessment and further conditions</a:t>
            </a:r>
            <a:endParaRPr lang="en-ZA" dirty="0" smtClean="0"/>
          </a:p>
          <a:p>
            <a:endParaRPr lang="en-ZA" dirty="0"/>
          </a:p>
        </p:txBody>
      </p:sp>
      <p:pic>
        <p:nvPicPr>
          <p:cNvPr id="1536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5877272"/>
            <a:ext cx="5962650" cy="744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2220611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solidFill>
                  <a:schemeClr val="accent1"/>
                </a:solidFill>
              </a:rPr>
              <a:t>Due diligence assessment</a:t>
            </a:r>
            <a:endParaRPr lang="en-ZA" dirty="0">
              <a:solidFill>
                <a:schemeClr val="accent1"/>
              </a:solidFill>
            </a:endParaRPr>
          </a:p>
        </p:txBody>
      </p:sp>
      <p:sp>
        <p:nvSpPr>
          <p:cNvPr id="3" name="Content Placeholder 2"/>
          <p:cNvSpPr>
            <a:spLocks noGrp="1"/>
          </p:cNvSpPr>
          <p:nvPr>
            <p:ph idx="1"/>
          </p:nvPr>
        </p:nvSpPr>
        <p:spPr/>
        <p:txBody>
          <a:bodyPr>
            <a:normAutofit lnSpcReduction="10000"/>
          </a:bodyPr>
          <a:lstStyle/>
          <a:p>
            <a:r>
              <a:rPr lang="en-GB" dirty="0" smtClean="0"/>
              <a:t>assessed in the light of all the circumstances surrounding the relevant data transfer(s), </a:t>
            </a:r>
          </a:p>
          <a:p>
            <a:r>
              <a:rPr lang="en-GB" dirty="0" smtClean="0"/>
              <a:t>particular consideration to be given to the nature of the data, the purpose and duration of the proposed processing, the recipient’s country, the relevant laws in force in the third country and the professional rules and security measures which are complied with in that recipient’s country</a:t>
            </a:r>
            <a:endParaRPr lang="en-ZA" dirty="0" smtClean="0"/>
          </a:p>
          <a:p>
            <a:endParaRPr lang="en-ZA" dirty="0"/>
          </a:p>
        </p:txBody>
      </p:sp>
      <p:pic>
        <p:nvPicPr>
          <p:cNvPr id="1638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584" y="5949280"/>
            <a:ext cx="5962650" cy="744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751832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hlink"/>
                </a:solidFill>
                <a:effectLst>
                  <a:outerShdw blurRad="38100" dist="38100" dir="2700000" algn="tl">
                    <a:srgbClr val="C0C0C0"/>
                  </a:outerShdw>
                </a:effectLst>
              </a:rPr>
              <a:t>Summary of the </a:t>
            </a:r>
            <a:r>
              <a:rPr lang="en-US" dirty="0" smtClean="0">
                <a:solidFill>
                  <a:schemeClr val="hlink"/>
                </a:solidFill>
                <a:effectLst>
                  <a:outerShdw blurRad="38100" dist="38100" dir="2700000" algn="tl">
                    <a:srgbClr val="C0C0C0"/>
                  </a:outerShdw>
                </a:effectLst>
              </a:rPr>
              <a:t>Content </a:t>
            </a:r>
            <a:endParaRPr lang="en-ZA" dirty="0"/>
          </a:p>
        </p:txBody>
      </p:sp>
      <p:sp>
        <p:nvSpPr>
          <p:cNvPr id="3" name="Content Placeholder 2"/>
          <p:cNvSpPr>
            <a:spLocks noGrp="1"/>
          </p:cNvSpPr>
          <p:nvPr>
            <p:ph idx="1"/>
          </p:nvPr>
        </p:nvSpPr>
        <p:spPr>
          <a:xfrm>
            <a:off x="683568" y="1505197"/>
            <a:ext cx="8229600" cy="4525963"/>
          </a:xfrm>
        </p:spPr>
        <p:txBody>
          <a:bodyPr>
            <a:normAutofit fontScale="92500" lnSpcReduction="10000"/>
          </a:bodyPr>
          <a:lstStyle/>
          <a:p>
            <a:pPr>
              <a:lnSpc>
                <a:spcPct val="150000"/>
              </a:lnSpc>
              <a:defRPr/>
            </a:pPr>
            <a:r>
              <a:rPr lang="en-US" b="1" dirty="0"/>
              <a:t>Background to Data Protection Law and </a:t>
            </a:r>
            <a:r>
              <a:rPr lang="en-US" b="1" dirty="0" smtClean="0"/>
              <a:t>Transposition (Mission 1)</a:t>
            </a:r>
            <a:endParaRPr lang="en-US" b="1" dirty="0"/>
          </a:p>
          <a:p>
            <a:pPr>
              <a:lnSpc>
                <a:spcPct val="150000"/>
              </a:lnSpc>
              <a:defRPr/>
            </a:pPr>
            <a:r>
              <a:rPr lang="en-US" b="1" dirty="0"/>
              <a:t>Overview of National </a:t>
            </a:r>
            <a:r>
              <a:rPr lang="en-US" b="1" dirty="0" smtClean="0"/>
              <a:t>Assessment(Mission 1)</a:t>
            </a:r>
            <a:endParaRPr lang="en-US" b="1" dirty="0"/>
          </a:p>
          <a:p>
            <a:pPr>
              <a:lnSpc>
                <a:spcPct val="150000"/>
              </a:lnSpc>
              <a:defRPr/>
            </a:pPr>
            <a:r>
              <a:rPr lang="en-US" b="1" dirty="0"/>
              <a:t>Transposition Process</a:t>
            </a:r>
          </a:p>
          <a:p>
            <a:pPr>
              <a:lnSpc>
                <a:spcPct val="150000"/>
              </a:lnSpc>
              <a:defRPr/>
            </a:pPr>
            <a:r>
              <a:rPr lang="en-GB" sz="4300" b="1" dirty="0">
                <a:solidFill>
                  <a:schemeClr val="accent4"/>
                </a:solidFill>
              </a:rPr>
              <a:t>Overview of Data Protection </a:t>
            </a:r>
            <a:r>
              <a:rPr lang="en-GB" sz="4300" b="1" dirty="0" smtClean="0">
                <a:solidFill>
                  <a:schemeClr val="accent4"/>
                </a:solidFill>
              </a:rPr>
              <a:t>Bill</a:t>
            </a:r>
            <a:endParaRPr lang="en-GB" sz="4300" b="1" dirty="0">
              <a:solidFill>
                <a:schemeClr val="accent4"/>
              </a:solidFill>
            </a:endParaRPr>
          </a:p>
          <a:p>
            <a:pPr>
              <a:lnSpc>
                <a:spcPct val="150000"/>
              </a:lnSpc>
              <a:defRPr/>
            </a:pPr>
            <a:r>
              <a:rPr lang="en-GB" sz="2600" b="1" dirty="0">
                <a:solidFill>
                  <a:srgbClr val="1B5BA2"/>
                </a:solidFill>
                <a:effectLst>
                  <a:outerShdw blurRad="38100" dist="38100" dir="2700000" algn="tl">
                    <a:srgbClr val="C0C0C0"/>
                  </a:outerShdw>
                </a:effectLst>
                <a:latin typeface="Verdana" pitchFamily="34" charset="0"/>
              </a:rPr>
              <a:t>Points for Discussion</a:t>
            </a:r>
          </a:p>
          <a:p>
            <a:endParaRPr lang="en-ZA" dirty="0"/>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3568" y="6113463"/>
            <a:ext cx="5961063" cy="744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6169829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solidFill>
                  <a:schemeClr val="tx2"/>
                </a:solidFill>
              </a:rPr>
              <a:t>Authority’s discretion</a:t>
            </a:r>
            <a:endParaRPr lang="en-ZA" dirty="0">
              <a:solidFill>
                <a:schemeClr val="tx2"/>
              </a:solidFill>
            </a:endParaRPr>
          </a:p>
        </p:txBody>
      </p:sp>
      <p:sp>
        <p:nvSpPr>
          <p:cNvPr id="3" name="Content Placeholder 2"/>
          <p:cNvSpPr>
            <a:spLocks noGrp="1"/>
          </p:cNvSpPr>
          <p:nvPr>
            <p:ph idx="1"/>
          </p:nvPr>
        </p:nvSpPr>
        <p:spPr/>
        <p:txBody>
          <a:bodyPr>
            <a:normAutofit fontScale="70000" lnSpcReduction="20000"/>
          </a:bodyPr>
          <a:lstStyle/>
          <a:p>
            <a:r>
              <a:rPr lang="en-GB" dirty="0" smtClean="0"/>
              <a:t>The Authority may:</a:t>
            </a:r>
          </a:p>
          <a:p>
            <a:r>
              <a:rPr lang="en-GB" dirty="0" smtClean="0"/>
              <a:t>establish the categories of processing for which and the circumstances in which the transfer of personal data to countries outside (i) Swaziland and (ii) SADC is not authorized</a:t>
            </a:r>
          </a:p>
          <a:p>
            <a:r>
              <a:rPr lang="en-GB" dirty="0" smtClean="0"/>
              <a:t>authorize a transfer or a set of transfers of personal information to a recipient country outside Swaziland or SADC which does not in its laws ensure an adequate level of protection, if the controller satisfies the Authority that it shall ensure adequate safeguards with respect to the protection of privacy and fundamental rights and freedoms of the data subjects concerned, and regarding the exercise of the data subject’s rights  such safeguards can be appropriated through adequate legal and security measures and contractual clauses in particular</a:t>
            </a:r>
            <a:endParaRPr lang="en-ZA" dirty="0" smtClean="0"/>
          </a:p>
          <a:p>
            <a:endParaRPr lang="en-ZA" dirty="0"/>
          </a:p>
        </p:txBody>
      </p:sp>
      <p:pic>
        <p:nvPicPr>
          <p:cNvPr id="174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5661248"/>
            <a:ext cx="5962650" cy="744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5483245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Thank you</a:t>
            </a:r>
            <a:endParaRPr lang="en-ZA" dirty="0"/>
          </a:p>
        </p:txBody>
      </p:sp>
      <p:sp>
        <p:nvSpPr>
          <p:cNvPr id="3" name="Content Placeholder 2"/>
          <p:cNvSpPr>
            <a:spLocks noGrp="1"/>
          </p:cNvSpPr>
          <p:nvPr>
            <p:ph idx="1"/>
          </p:nvPr>
        </p:nvSpPr>
        <p:spPr/>
        <p:txBody>
          <a:bodyPr/>
          <a:lstStyle/>
          <a:p>
            <a:pPr marL="0" indent="0">
              <a:buNone/>
            </a:pPr>
            <a:r>
              <a:rPr lang="en-ZA" dirty="0" err="1" smtClean="0"/>
              <a:t>Mrs.</a:t>
            </a:r>
            <a:r>
              <a:rPr lang="en-ZA" dirty="0" smtClean="0"/>
              <a:t> </a:t>
            </a:r>
            <a:r>
              <a:rPr lang="en-ZA" dirty="0" err="1" smtClean="0"/>
              <a:t>Kuena</a:t>
            </a:r>
            <a:r>
              <a:rPr lang="en-ZA" dirty="0" smtClean="0"/>
              <a:t> </a:t>
            </a:r>
            <a:r>
              <a:rPr lang="en-ZA" dirty="0" err="1" smtClean="0"/>
              <a:t>Mophethe</a:t>
            </a:r>
            <a:endParaRPr lang="en-ZA" dirty="0" smtClean="0"/>
          </a:p>
          <a:p>
            <a:pPr marL="0" indent="0">
              <a:buNone/>
            </a:pPr>
            <a:r>
              <a:rPr lang="en-ZA" dirty="0" smtClean="0"/>
              <a:t>ITU International Expert: Data Protection Law</a:t>
            </a:r>
          </a:p>
          <a:p>
            <a:pPr marL="0" indent="0">
              <a:buNone/>
            </a:pPr>
            <a:r>
              <a:rPr lang="en-ZA" dirty="0" smtClean="0">
                <a:hlinkClick r:id="rId2"/>
              </a:rPr>
              <a:t>Kmophethe@gmail.com</a:t>
            </a:r>
            <a:endParaRPr lang="en-ZA" dirty="0" smtClean="0"/>
          </a:p>
          <a:p>
            <a:pPr marL="0" indent="0">
              <a:buNone/>
            </a:pPr>
            <a:r>
              <a:rPr lang="en-ZA" dirty="0" err="1" smtClean="0"/>
              <a:t>Ms.</a:t>
            </a:r>
            <a:r>
              <a:rPr lang="en-ZA" dirty="0" smtClean="0"/>
              <a:t> </a:t>
            </a:r>
            <a:r>
              <a:rPr lang="en-ZA" dirty="0" err="1" smtClean="0"/>
              <a:t>Gcinaphi</a:t>
            </a:r>
            <a:r>
              <a:rPr lang="en-ZA" dirty="0" smtClean="0"/>
              <a:t> </a:t>
            </a:r>
            <a:r>
              <a:rPr lang="en-ZA" dirty="0" err="1" smtClean="0"/>
              <a:t>Mndzebele</a:t>
            </a:r>
            <a:endParaRPr lang="en-ZA" dirty="0" smtClean="0"/>
          </a:p>
          <a:p>
            <a:pPr marL="0" indent="0">
              <a:buNone/>
            </a:pPr>
            <a:r>
              <a:rPr lang="en-ZA" dirty="0" smtClean="0"/>
              <a:t>ITU National Expert: Data Protection Law</a:t>
            </a:r>
          </a:p>
          <a:p>
            <a:pPr marL="0" indent="0">
              <a:buNone/>
            </a:pPr>
            <a:endParaRPr lang="en-ZA" dirty="0"/>
          </a:p>
        </p:txBody>
      </p:sp>
      <p:pic>
        <p:nvPicPr>
          <p:cNvPr id="1843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5576" y="5157192"/>
            <a:ext cx="5962650" cy="744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819582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solidFill>
                  <a:srgbClr val="7030A0"/>
                </a:solidFill>
              </a:rPr>
              <a:t>Purpose of Data Protection Law</a:t>
            </a:r>
            <a:endParaRPr lang="en-ZA" dirty="0">
              <a:solidFill>
                <a:srgbClr val="7030A0"/>
              </a:solidFill>
            </a:endParaRPr>
          </a:p>
        </p:txBody>
      </p:sp>
      <p:sp>
        <p:nvSpPr>
          <p:cNvPr id="3" name="Content Placeholder 2"/>
          <p:cNvSpPr>
            <a:spLocks noGrp="1"/>
          </p:cNvSpPr>
          <p:nvPr>
            <p:ph idx="1"/>
          </p:nvPr>
        </p:nvSpPr>
        <p:spPr/>
        <p:txBody>
          <a:bodyPr>
            <a:normAutofit fontScale="77500" lnSpcReduction="20000"/>
          </a:bodyPr>
          <a:lstStyle/>
          <a:p>
            <a:r>
              <a:rPr lang="en-GB" b="1" dirty="0" smtClean="0"/>
              <a:t>Harmonised approaches</a:t>
            </a:r>
          </a:p>
          <a:p>
            <a:r>
              <a:rPr lang="en-GB" b="1" dirty="0" smtClean="0"/>
              <a:t>Give effect to </a:t>
            </a:r>
            <a:r>
              <a:rPr lang="en-GB" b="1" dirty="0" smtClean="0"/>
              <a:t>the right </a:t>
            </a:r>
            <a:r>
              <a:rPr lang="en-GB" b="1" dirty="0" smtClean="0"/>
              <a:t>to privacy</a:t>
            </a:r>
          </a:p>
          <a:p>
            <a:r>
              <a:rPr lang="en-GB" b="1" dirty="0" smtClean="0"/>
              <a:t>ICT technology developments impacts on the right to the protection of personal data.</a:t>
            </a:r>
          </a:p>
          <a:p>
            <a:r>
              <a:rPr lang="en-GB" b="1" dirty="0" smtClean="0"/>
              <a:t>Illegitimate and unlawful monitoring of individuals </a:t>
            </a:r>
          </a:p>
          <a:p>
            <a:r>
              <a:rPr lang="en-GB" b="1" dirty="0" smtClean="0"/>
              <a:t>Automated decision making </a:t>
            </a:r>
          </a:p>
          <a:p>
            <a:r>
              <a:rPr lang="en-GB" b="1" dirty="0" smtClean="0"/>
              <a:t>Data protection regulation -  strike a balance in ensuring that the benefits of using information and communication technologies do not translate into weakened protection of personal data</a:t>
            </a:r>
          </a:p>
          <a:p>
            <a:r>
              <a:rPr lang="en-GB" b="1" dirty="0" smtClean="0"/>
              <a:t>Data Protection Authority establishment</a:t>
            </a:r>
          </a:p>
          <a:p>
            <a:r>
              <a:rPr lang="en-GB" b="1" dirty="0" smtClean="0"/>
              <a:t>Regulation of trans border flow</a:t>
            </a:r>
            <a:endParaRPr lang="en-ZA" b="1" dirty="0" smtClean="0"/>
          </a:p>
          <a:p>
            <a:endParaRPr lang="en-ZA" dirty="0" smtClean="0"/>
          </a:p>
          <a:p>
            <a:endParaRPr lang="en-ZA" dirty="0"/>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1560" y="5949280"/>
            <a:ext cx="5961063" cy="744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29260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solidFill>
                  <a:schemeClr val="accent1"/>
                </a:solidFill>
              </a:rPr>
              <a:t>Objectives of SADC Model Law</a:t>
            </a:r>
            <a:endParaRPr lang="en-ZA" dirty="0">
              <a:solidFill>
                <a:schemeClr val="accent1"/>
              </a:solidFill>
            </a:endParaRPr>
          </a:p>
        </p:txBody>
      </p:sp>
      <p:sp>
        <p:nvSpPr>
          <p:cNvPr id="3" name="Content Placeholder 2"/>
          <p:cNvSpPr>
            <a:spLocks noGrp="1"/>
          </p:cNvSpPr>
          <p:nvPr>
            <p:ph idx="1"/>
          </p:nvPr>
        </p:nvSpPr>
        <p:spPr/>
        <p:txBody>
          <a:bodyPr/>
          <a:lstStyle/>
          <a:p>
            <a:r>
              <a:rPr lang="en-ZA" sz="2800" b="1" dirty="0" smtClean="0"/>
              <a:t>Give effect to principles of data protection</a:t>
            </a:r>
          </a:p>
          <a:p>
            <a:r>
              <a:rPr lang="en-ZA" sz="2800" b="1" dirty="0" smtClean="0"/>
              <a:t>Place limitations on the processing of personal data</a:t>
            </a:r>
          </a:p>
          <a:p>
            <a:r>
              <a:rPr lang="en-ZA" sz="2800" b="1" dirty="0" smtClean="0"/>
              <a:t>Provide for the rights of the data subject</a:t>
            </a:r>
          </a:p>
          <a:p>
            <a:r>
              <a:rPr lang="en-ZA" sz="2800" b="1" dirty="0" smtClean="0"/>
              <a:t>Define the responsibilities of the Data Controller</a:t>
            </a:r>
          </a:p>
          <a:p>
            <a:r>
              <a:rPr lang="en-ZA" sz="2800" b="1" dirty="0" smtClean="0"/>
              <a:t>Establishment of the Data Protection Authority</a:t>
            </a:r>
          </a:p>
          <a:p>
            <a:pPr marL="342900" lvl="1" indent="-342900">
              <a:buClr>
                <a:srgbClr val="0E438A"/>
              </a:buClr>
              <a:buSzPct val="110000"/>
              <a:buFont typeface="Wingdings" pitchFamily="2" charset="2"/>
              <a:buChar char="§"/>
            </a:pPr>
            <a:r>
              <a:rPr lang="en-GB" b="1" dirty="0" smtClean="0"/>
              <a:t>Combat violations of privacy likely to arise from the collection, processing, transmission, storage and use of personal data</a:t>
            </a:r>
            <a:r>
              <a:rPr lang="en-US" b="1" dirty="0" smtClean="0"/>
              <a:t>activities</a:t>
            </a:r>
            <a:endParaRPr lang="fr-BE" b="1" dirty="0" smtClean="0"/>
          </a:p>
          <a:p>
            <a:endParaRPr lang="en-ZA" sz="2800" b="1" dirty="0" smtClean="0"/>
          </a:p>
          <a:p>
            <a:endParaRPr lang="en-ZA" dirty="0"/>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24620" y="5661248"/>
            <a:ext cx="5961063" cy="744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088927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solidFill>
                  <a:schemeClr val="accent1"/>
                </a:solidFill>
              </a:rPr>
              <a:t>National Assessment</a:t>
            </a:r>
            <a:endParaRPr lang="en-ZA" dirty="0">
              <a:solidFill>
                <a:schemeClr val="accent1"/>
              </a:solidFill>
            </a:endParaRPr>
          </a:p>
        </p:txBody>
      </p:sp>
      <p:sp>
        <p:nvSpPr>
          <p:cNvPr id="3" name="Content Placeholder 2"/>
          <p:cNvSpPr>
            <a:spLocks noGrp="1"/>
          </p:cNvSpPr>
          <p:nvPr>
            <p:ph idx="1"/>
          </p:nvPr>
        </p:nvSpPr>
        <p:spPr/>
        <p:txBody>
          <a:bodyPr/>
          <a:lstStyle/>
          <a:p>
            <a:r>
              <a:rPr lang="en-ZA" dirty="0" smtClean="0"/>
              <a:t>The local expert gave </a:t>
            </a:r>
            <a:r>
              <a:rPr lang="en-ZA" dirty="0" smtClean="0"/>
              <a:t>and </a:t>
            </a:r>
            <a:r>
              <a:rPr lang="en-ZA" dirty="0" smtClean="0"/>
              <a:t>overview of existing laws and policies</a:t>
            </a:r>
          </a:p>
          <a:p>
            <a:r>
              <a:rPr lang="en-ZA" dirty="0" smtClean="0"/>
              <a:t>Account taken that no specific legislation on data protection exists</a:t>
            </a:r>
            <a:endParaRPr lang="en-ZA" dirty="0"/>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75656" y="4797151"/>
            <a:ext cx="5961063" cy="744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643089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solidFill>
                  <a:schemeClr val="accent1"/>
                </a:solidFill>
              </a:rPr>
              <a:t>Data Protection Bill</a:t>
            </a:r>
            <a:br>
              <a:rPr lang="en-ZA" dirty="0">
                <a:solidFill>
                  <a:schemeClr val="accent1"/>
                </a:solidFill>
              </a:rPr>
            </a:br>
            <a:r>
              <a:rPr lang="en-ZA" dirty="0">
                <a:solidFill>
                  <a:schemeClr val="accent1"/>
                </a:solidFill>
              </a:rPr>
              <a:t>Approach </a:t>
            </a:r>
            <a:r>
              <a:rPr lang="en-ZA" dirty="0" smtClean="0">
                <a:solidFill>
                  <a:schemeClr val="accent1"/>
                </a:solidFill>
              </a:rPr>
              <a:t>to Transposition</a:t>
            </a:r>
            <a:endParaRPr lang="en-ZA" dirty="0">
              <a:solidFill>
                <a:schemeClr val="accent1"/>
              </a:solidFill>
            </a:endParaRPr>
          </a:p>
        </p:txBody>
      </p:sp>
      <p:sp>
        <p:nvSpPr>
          <p:cNvPr id="3" name="Content Placeholder 2"/>
          <p:cNvSpPr>
            <a:spLocks noGrp="1"/>
          </p:cNvSpPr>
          <p:nvPr>
            <p:ph idx="1"/>
          </p:nvPr>
        </p:nvSpPr>
        <p:spPr>
          <a:xfrm>
            <a:off x="251520" y="1943893"/>
            <a:ext cx="8229600" cy="4525963"/>
          </a:xfrm>
        </p:spPr>
        <p:txBody>
          <a:bodyPr>
            <a:normAutofit/>
          </a:bodyPr>
          <a:lstStyle/>
          <a:p>
            <a:r>
              <a:rPr lang="en-ZA" dirty="0" smtClean="0"/>
              <a:t>Drafting </a:t>
            </a:r>
            <a:r>
              <a:rPr lang="en-ZA" dirty="0" smtClean="0"/>
              <a:t>of a new Bill</a:t>
            </a:r>
          </a:p>
          <a:p>
            <a:r>
              <a:rPr lang="en-ZA" dirty="0" smtClean="0"/>
              <a:t>Customised to Swaziland without departing from the Model law</a:t>
            </a:r>
          </a:p>
          <a:p>
            <a:r>
              <a:rPr lang="en-ZA" dirty="0" smtClean="0"/>
              <a:t>Harmonization</a:t>
            </a:r>
          </a:p>
          <a:p>
            <a:r>
              <a:rPr lang="en-ZA" dirty="0" smtClean="0"/>
              <a:t>Clarity of definitions and concepts;</a:t>
            </a:r>
          </a:p>
          <a:p>
            <a:r>
              <a:rPr lang="en-ZA" dirty="0" smtClean="0"/>
              <a:t>Modifications pertaining to the Authority; </a:t>
            </a:r>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8" y="5661248"/>
            <a:ext cx="5962650" cy="744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711025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solidFill>
                  <a:schemeClr val="accent1"/>
                </a:solidFill>
              </a:rPr>
              <a:t>PART I - PRELIMINARY</a:t>
            </a:r>
            <a:endParaRPr lang="en-ZA" dirty="0">
              <a:solidFill>
                <a:schemeClr val="accent1"/>
              </a:solidFill>
            </a:endParaRPr>
          </a:p>
        </p:txBody>
      </p:sp>
      <p:sp>
        <p:nvSpPr>
          <p:cNvPr id="3" name="Content Placeholder 2"/>
          <p:cNvSpPr>
            <a:spLocks noGrp="1"/>
          </p:cNvSpPr>
          <p:nvPr>
            <p:ph idx="1"/>
          </p:nvPr>
        </p:nvSpPr>
        <p:spPr/>
        <p:txBody>
          <a:bodyPr>
            <a:normAutofit fontScale="25000" lnSpcReduction="20000"/>
          </a:bodyPr>
          <a:lstStyle/>
          <a:p>
            <a:pPr lvl="0"/>
            <a:r>
              <a:rPr lang="en-ZA" sz="6200" b="1" dirty="0" smtClean="0"/>
              <a:t>Citation and commencement</a:t>
            </a:r>
          </a:p>
          <a:p>
            <a:pPr lvl="0"/>
            <a:r>
              <a:rPr lang="en-ZA" sz="6200" b="1" dirty="0" smtClean="0"/>
              <a:t>Interpretation</a:t>
            </a:r>
          </a:p>
          <a:p>
            <a:pPr marL="114300" indent="0">
              <a:lnSpc>
                <a:spcPct val="150000"/>
              </a:lnSpc>
              <a:spcAft>
                <a:spcPts val="1200"/>
              </a:spcAft>
              <a:buNone/>
            </a:pPr>
            <a:r>
              <a:rPr lang="en-ZA" sz="6200" b="1" dirty="0" smtClean="0"/>
              <a:t>Application of the Act: </a:t>
            </a:r>
            <a:r>
              <a:rPr lang="en-ZA" sz="6200" dirty="0" smtClean="0"/>
              <a:t>To data controllers, to all forms of personal information</a:t>
            </a:r>
            <a:endParaRPr lang="en-ZA" sz="6200" dirty="0" smtClean="0">
              <a:ea typeface="Calibri"/>
              <a:cs typeface="Times New Roman"/>
            </a:endParaRPr>
          </a:p>
          <a:p>
            <a:pPr marL="114300" indent="0">
              <a:lnSpc>
                <a:spcPct val="150000"/>
              </a:lnSpc>
              <a:spcAft>
                <a:spcPts val="1200"/>
              </a:spcAft>
              <a:buNone/>
            </a:pPr>
            <a:r>
              <a:rPr lang="en-ZA" sz="6200" b="1" dirty="0" smtClean="0">
                <a:solidFill>
                  <a:srgbClr val="000000"/>
                </a:solidFill>
                <a:latin typeface="Bookman Old Style"/>
                <a:ea typeface="Calibri"/>
                <a:cs typeface="Times New Roman"/>
              </a:rPr>
              <a:t>Exemptions</a:t>
            </a:r>
            <a:r>
              <a:rPr lang="en-ZA" sz="6200" b="1" dirty="0" smtClean="0">
                <a:solidFill>
                  <a:srgbClr val="000000"/>
                </a:solidFill>
                <a:latin typeface="Bookman Old Style"/>
                <a:ea typeface="Calibri"/>
                <a:cs typeface="Times New Roman"/>
              </a:rPr>
              <a:t>:	</a:t>
            </a:r>
          </a:p>
          <a:p>
            <a:pPr marL="114300" indent="0">
              <a:lnSpc>
                <a:spcPct val="150000"/>
              </a:lnSpc>
              <a:spcAft>
                <a:spcPts val="1200"/>
              </a:spcAft>
              <a:buNone/>
            </a:pPr>
            <a:r>
              <a:rPr lang="en-ZA" sz="6200" dirty="0" smtClean="0">
                <a:solidFill>
                  <a:srgbClr val="000000"/>
                </a:solidFill>
                <a:latin typeface="Bookman Old Style"/>
                <a:ea typeface="Calibri"/>
                <a:cs typeface="Times New Roman"/>
              </a:rPr>
              <a:t>The Act does not apply to the processing of personal information –</a:t>
            </a:r>
            <a:endParaRPr lang="en-ZA" sz="6200" dirty="0" smtClean="0">
              <a:ea typeface="Calibri"/>
              <a:cs typeface="Times New Roman"/>
            </a:endParaRPr>
          </a:p>
          <a:p>
            <a:pPr marL="457200">
              <a:lnSpc>
                <a:spcPct val="150000"/>
              </a:lnSpc>
              <a:spcAft>
                <a:spcPts val="1200"/>
              </a:spcAft>
            </a:pPr>
            <a:r>
              <a:rPr lang="en-ZA" sz="6200" dirty="0" smtClean="0">
                <a:solidFill>
                  <a:srgbClr val="000000"/>
                </a:solidFill>
                <a:latin typeface="Bookman Old Style"/>
                <a:ea typeface="Calibri"/>
                <a:cs typeface="Times New Roman"/>
              </a:rPr>
              <a:t>in </a:t>
            </a:r>
            <a:r>
              <a:rPr lang="en-ZA" sz="6200" dirty="0">
                <a:solidFill>
                  <a:srgbClr val="000000"/>
                </a:solidFill>
                <a:latin typeface="Bookman Old Style"/>
                <a:ea typeface="Calibri"/>
                <a:cs typeface="Times New Roman"/>
              </a:rPr>
              <a:t>the course of a purely personal or household </a:t>
            </a:r>
            <a:r>
              <a:rPr lang="en-ZA" sz="6200" dirty="0" smtClean="0">
                <a:solidFill>
                  <a:srgbClr val="000000"/>
                </a:solidFill>
                <a:latin typeface="Bookman Old Style"/>
                <a:ea typeface="Calibri"/>
                <a:cs typeface="Times New Roman"/>
              </a:rPr>
              <a:t>activity</a:t>
            </a:r>
          </a:p>
          <a:p>
            <a:pPr marL="457200">
              <a:lnSpc>
                <a:spcPct val="150000"/>
              </a:lnSpc>
              <a:spcAft>
                <a:spcPts val="1200"/>
              </a:spcAft>
            </a:pPr>
            <a:r>
              <a:rPr lang="en-ZA" sz="6200" dirty="0" smtClean="0">
                <a:solidFill>
                  <a:srgbClr val="000000"/>
                </a:solidFill>
                <a:latin typeface="Bookman Old Style"/>
                <a:ea typeface="Calibri"/>
                <a:cs typeface="Times New Roman"/>
              </a:rPr>
              <a:t>which </a:t>
            </a:r>
            <a:r>
              <a:rPr lang="en-ZA" sz="6200" dirty="0">
                <a:solidFill>
                  <a:srgbClr val="000000"/>
                </a:solidFill>
                <a:latin typeface="Bookman Old Style"/>
                <a:ea typeface="Calibri"/>
                <a:cs typeface="Times New Roman"/>
              </a:rPr>
              <a:t>has been de-identified to the extent that it cannot be re-identified; or </a:t>
            </a:r>
            <a:endParaRPr lang="en-ZA" sz="6200" dirty="0" smtClean="0">
              <a:solidFill>
                <a:srgbClr val="000000"/>
              </a:solidFill>
              <a:latin typeface="Bookman Old Style"/>
              <a:ea typeface="Calibri"/>
              <a:cs typeface="Times New Roman"/>
            </a:endParaRPr>
          </a:p>
          <a:p>
            <a:pPr marL="457200">
              <a:lnSpc>
                <a:spcPct val="150000"/>
              </a:lnSpc>
              <a:spcAft>
                <a:spcPts val="1200"/>
              </a:spcAft>
            </a:pPr>
            <a:r>
              <a:rPr lang="en-ZA" sz="6200" dirty="0" smtClean="0">
                <a:solidFill>
                  <a:srgbClr val="000000"/>
                </a:solidFill>
                <a:latin typeface="Bookman Old Style"/>
                <a:ea typeface="Calibri"/>
                <a:cs typeface="Times New Roman"/>
              </a:rPr>
              <a:t>by </a:t>
            </a:r>
            <a:r>
              <a:rPr lang="en-ZA" sz="6200" dirty="0">
                <a:solidFill>
                  <a:srgbClr val="000000"/>
                </a:solidFill>
                <a:latin typeface="Bookman Old Style"/>
                <a:ea typeface="Calibri"/>
                <a:cs typeface="Times New Roman"/>
              </a:rPr>
              <a:t>or on behalf of the State and involves national security and defence or public safety;</a:t>
            </a:r>
            <a:endParaRPr lang="en-ZA" sz="6200" dirty="0">
              <a:ea typeface="Calibri"/>
              <a:cs typeface="Times New Roman"/>
            </a:endParaRPr>
          </a:p>
          <a:p>
            <a:pPr marL="457200">
              <a:lnSpc>
                <a:spcPct val="150000"/>
              </a:lnSpc>
              <a:spcAft>
                <a:spcPts val="1200"/>
              </a:spcAft>
            </a:pPr>
            <a:r>
              <a:rPr lang="en-ZA" sz="6200" dirty="0" smtClean="0">
                <a:solidFill>
                  <a:srgbClr val="000000"/>
                </a:solidFill>
                <a:latin typeface="Bookman Old Style"/>
                <a:ea typeface="Calibri"/>
                <a:cs typeface="Times New Roman"/>
              </a:rPr>
              <a:t>which </a:t>
            </a:r>
            <a:r>
              <a:rPr lang="en-ZA" sz="6200" dirty="0">
                <a:solidFill>
                  <a:srgbClr val="000000"/>
                </a:solidFill>
                <a:latin typeface="Bookman Old Style"/>
                <a:ea typeface="Calibri"/>
                <a:cs typeface="Times New Roman"/>
              </a:rPr>
              <a:t>has been exempted under this </a:t>
            </a:r>
            <a:r>
              <a:rPr lang="en-ZA" sz="6200" dirty="0" smtClean="0">
                <a:solidFill>
                  <a:srgbClr val="000000"/>
                </a:solidFill>
                <a:latin typeface="Bookman Old Style"/>
                <a:ea typeface="Calibri"/>
                <a:cs typeface="Times New Roman"/>
              </a:rPr>
              <a:t>Act or sector specific legislation</a:t>
            </a:r>
            <a:endParaRPr lang="en-ZA" sz="6200" dirty="0">
              <a:ea typeface="Calibri"/>
              <a:cs typeface="Times New Roman"/>
            </a:endParaRPr>
          </a:p>
          <a:p>
            <a:pPr lvl="0"/>
            <a:endParaRPr lang="en-ZA" dirty="0" smtClean="0"/>
          </a:p>
          <a:p>
            <a:endParaRPr lang="en-ZA" dirty="0"/>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3568" y="6113982"/>
            <a:ext cx="5961063" cy="744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627037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solidFill>
                  <a:schemeClr val="tx2"/>
                </a:solidFill>
              </a:rPr>
              <a:t>Part I Interpretation/Definitions</a:t>
            </a:r>
            <a:endParaRPr lang="en-ZA" dirty="0">
              <a:solidFill>
                <a:schemeClr val="tx2"/>
              </a:solidFill>
            </a:endParaRPr>
          </a:p>
        </p:txBody>
      </p:sp>
      <p:sp>
        <p:nvSpPr>
          <p:cNvPr id="3" name="Content Placeholder 2"/>
          <p:cNvSpPr>
            <a:spLocks noGrp="1"/>
          </p:cNvSpPr>
          <p:nvPr>
            <p:ph idx="1"/>
          </p:nvPr>
        </p:nvSpPr>
        <p:spPr/>
        <p:txBody>
          <a:bodyPr>
            <a:normAutofit fontScale="25000" lnSpcReduction="20000"/>
          </a:bodyPr>
          <a:lstStyle/>
          <a:p>
            <a:pPr fontAlgn="t"/>
            <a:r>
              <a:rPr lang="en-ZA" sz="8000" b="1" dirty="0" smtClean="0"/>
              <a:t>Defining personal information</a:t>
            </a:r>
            <a:r>
              <a:rPr lang="en-ZA" sz="8000" dirty="0" smtClean="0"/>
              <a:t>:</a:t>
            </a:r>
            <a:endParaRPr lang="en-ZA" sz="8000" dirty="0"/>
          </a:p>
          <a:p>
            <a:pPr fontAlgn="t"/>
            <a:r>
              <a:rPr lang="en-US" sz="8000" dirty="0"/>
              <a:t>information about an identifiable individual that is recorded in any form, including, without restricting the generality of the foregoing:-</a:t>
            </a:r>
            <a:endParaRPr lang="en-ZA" sz="8000" dirty="0"/>
          </a:p>
          <a:p>
            <a:pPr fontAlgn="t"/>
            <a:r>
              <a:rPr lang="en-US" sz="8000" dirty="0"/>
              <a:t>information relating to the race, national or ethnic origin, religion, age or marital status of the individual;</a:t>
            </a:r>
            <a:endParaRPr lang="en-ZA" sz="8000" dirty="0"/>
          </a:p>
          <a:p>
            <a:pPr fontAlgn="t"/>
            <a:r>
              <a:rPr lang="en-US" sz="8000" dirty="0"/>
              <a:t>information relating to the education or the medical, criminal or employment history of the individual or information relating to financial transactions in which the individual has been involved;</a:t>
            </a:r>
            <a:endParaRPr lang="en-ZA" sz="8000" dirty="0"/>
          </a:p>
          <a:p>
            <a:pPr fontAlgn="t"/>
            <a:r>
              <a:rPr lang="en-US" sz="8000" dirty="0"/>
              <a:t>any identifying number, symbol or other particular assigned to the individual;</a:t>
            </a:r>
            <a:endParaRPr lang="en-ZA" sz="8000" dirty="0"/>
          </a:p>
          <a:p>
            <a:pPr fontAlgn="t"/>
            <a:r>
              <a:rPr lang="en-US" sz="8000" dirty="0"/>
              <a:t>the address, fingerprints or blood type of the individual;</a:t>
            </a:r>
            <a:endParaRPr lang="en-ZA" sz="8000" dirty="0"/>
          </a:p>
          <a:p>
            <a:pPr fontAlgn="t"/>
            <a:r>
              <a:rPr lang="en-US" sz="8000" dirty="0"/>
              <a:t>the name of the individual where it appears with other personal information relating to the individual or where the disclosure of the name itself would reveal information about the individual;</a:t>
            </a:r>
            <a:endParaRPr lang="en-ZA" sz="8000" dirty="0"/>
          </a:p>
          <a:p>
            <a:pPr fontAlgn="t"/>
            <a:r>
              <a:rPr lang="en-US" sz="8000" dirty="0"/>
              <a:t>correspondence sent to a data controller by the individual that is explicitly or implicitly of a private or confidential nature, and replies to such correspondence that would reveal the contents of the original correspondence; and</a:t>
            </a:r>
            <a:endParaRPr lang="en-ZA" sz="8000" dirty="0"/>
          </a:p>
          <a:p>
            <a:pPr fontAlgn="t"/>
            <a:r>
              <a:rPr lang="en-US" sz="8000" dirty="0"/>
              <a:t>the views or opinions of any other person about the individual</a:t>
            </a:r>
            <a:r>
              <a:rPr lang="en-US" sz="8000" dirty="0" smtClean="0"/>
              <a:t>.</a:t>
            </a:r>
          </a:p>
          <a:p>
            <a:pPr fontAlgn="t"/>
            <a:endParaRPr lang="en-US" sz="8000" dirty="0" smtClean="0"/>
          </a:p>
          <a:p>
            <a:pPr fontAlgn="t"/>
            <a:endParaRPr lang="en-US" sz="8000" dirty="0"/>
          </a:p>
          <a:p>
            <a:pPr fontAlgn="t"/>
            <a:endParaRPr lang="en-ZA" sz="8000" dirty="0"/>
          </a:p>
          <a:p>
            <a:pPr fontAlgn="t"/>
            <a:r>
              <a:rPr lang="en-US" sz="8000" dirty="0"/>
              <a:t> </a:t>
            </a:r>
            <a:endParaRPr lang="en-ZA" sz="8000" dirty="0"/>
          </a:p>
          <a:p>
            <a:endParaRPr lang="en-ZA"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6914356"/>
            <a:ext cx="5962650" cy="744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158712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solidFill>
                  <a:schemeClr val="accent1"/>
                </a:solidFill>
              </a:rPr>
              <a:t>Processing of personal information</a:t>
            </a:r>
            <a:endParaRPr lang="en-ZA" dirty="0">
              <a:solidFill>
                <a:schemeClr val="accent1"/>
              </a:solidFill>
            </a:endParaRPr>
          </a:p>
        </p:txBody>
      </p:sp>
      <p:sp>
        <p:nvSpPr>
          <p:cNvPr id="3" name="Content Placeholder 2"/>
          <p:cNvSpPr>
            <a:spLocks noGrp="1"/>
          </p:cNvSpPr>
          <p:nvPr>
            <p:ph idx="1"/>
          </p:nvPr>
        </p:nvSpPr>
        <p:spPr>
          <a:xfrm>
            <a:off x="457200" y="1556792"/>
            <a:ext cx="8229600" cy="4525963"/>
          </a:xfrm>
        </p:spPr>
        <p:txBody>
          <a:bodyPr>
            <a:normAutofit fontScale="85000" lnSpcReduction="10000"/>
          </a:bodyPr>
          <a:lstStyle/>
          <a:p>
            <a:pPr marL="0" indent="0">
              <a:buNone/>
            </a:pPr>
            <a:r>
              <a:rPr lang="en-GB" b="1" dirty="0" smtClean="0"/>
              <a:t>processing</a:t>
            </a:r>
            <a:r>
              <a:rPr lang="en-GB" dirty="0" smtClean="0"/>
              <a:t>: refers to any operation or set of operations which is performed upon personal information, whether or not by automated means, such as obtaining, recording or holding the data or carrying out any operation or set of operations on data, including – </a:t>
            </a:r>
            <a:endParaRPr lang="en-ZA" dirty="0" smtClean="0"/>
          </a:p>
          <a:p>
            <a:r>
              <a:rPr lang="en-US" dirty="0" smtClean="0"/>
              <a:t>(a) organization, adaptation or alteration of the data;</a:t>
            </a:r>
            <a:endParaRPr lang="en-ZA" dirty="0" smtClean="0"/>
          </a:p>
          <a:p>
            <a:r>
              <a:rPr lang="en-US" dirty="0" smtClean="0"/>
              <a:t>(b) retrieval, consultation or use of the data; or 	</a:t>
            </a:r>
            <a:endParaRPr lang="en-ZA" dirty="0" smtClean="0"/>
          </a:p>
          <a:p>
            <a:r>
              <a:rPr lang="en-US" dirty="0" smtClean="0"/>
              <a:t>(c) alignment, combination, blocking, erasure or destruction of the data</a:t>
            </a:r>
            <a:endParaRPr lang="en-ZA" dirty="0" smtClean="0"/>
          </a:p>
          <a:p>
            <a:endParaRPr lang="en-ZA"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9592" y="5517232"/>
            <a:ext cx="5962650" cy="744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6495538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6F0F5D3F439E64F84B9BE95B8683F14" ma:contentTypeVersion="1" ma:contentTypeDescription="Create a new document." ma:contentTypeScope="" ma:versionID="834d49178fe7d452fcfa64c203e69fbd">
  <xsd:schema xmlns:xsd="http://www.w3.org/2001/XMLSchema" xmlns:xs="http://www.w3.org/2001/XMLSchema" xmlns:p="http://schemas.microsoft.com/office/2006/metadata/properties" xmlns:ns1="http://schemas.microsoft.com/sharepoint/v3" targetNamespace="http://schemas.microsoft.com/office/2006/metadata/properties" ma:root="true" ma:fieldsID="b345722d146e7751d163e781f9769179"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0AC529FC-2C7D-4885-8C54-6C462B5489F9}"/>
</file>

<file path=customXml/itemProps2.xml><?xml version="1.0" encoding="utf-8"?>
<ds:datastoreItem xmlns:ds="http://schemas.openxmlformats.org/officeDocument/2006/customXml" ds:itemID="{E7A3C7EC-DF19-4E40-8EC1-0C89B57A2072}"/>
</file>

<file path=customXml/itemProps3.xml><?xml version="1.0" encoding="utf-8"?>
<ds:datastoreItem xmlns:ds="http://schemas.openxmlformats.org/officeDocument/2006/customXml" ds:itemID="{0902B93A-689C-40C7-BBD0-8565C3BCFDBA}"/>
</file>

<file path=docProps/app.xml><?xml version="1.0" encoding="utf-8"?>
<Properties xmlns="http://schemas.openxmlformats.org/officeDocument/2006/extended-properties" xmlns:vt="http://schemas.openxmlformats.org/officeDocument/2006/docPropsVTypes">
  <TotalTime>366</TotalTime>
  <Words>1472</Words>
  <Application>Microsoft Office PowerPoint</Application>
  <PresentationFormat>On-screen Show (4:3)</PresentationFormat>
  <Paragraphs>172</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HIPSSAPROJECT</vt:lpstr>
      <vt:lpstr>Summary of the Content </vt:lpstr>
      <vt:lpstr>Purpose of Data Protection Law</vt:lpstr>
      <vt:lpstr>Objectives of SADC Model Law</vt:lpstr>
      <vt:lpstr>National Assessment</vt:lpstr>
      <vt:lpstr>Data Protection Bill Approach to Transposition</vt:lpstr>
      <vt:lpstr>PART I - PRELIMINARY</vt:lpstr>
      <vt:lpstr>Part I Interpretation/Definitions</vt:lpstr>
      <vt:lpstr>Processing of personal information</vt:lpstr>
      <vt:lpstr>Sensitive personal information</vt:lpstr>
      <vt:lpstr> Part II Data Protection Authority </vt:lpstr>
      <vt:lpstr>Part III Protection of personal information</vt:lpstr>
      <vt:lpstr>Part III (continued)</vt:lpstr>
      <vt:lpstr>Part IV Exemptions from protection on processing of personal information</vt:lpstr>
      <vt:lpstr>Part V Enforcement</vt:lpstr>
      <vt:lpstr>Part VI General Provisions</vt:lpstr>
      <vt:lpstr>Limitations on Trans border flow</vt:lpstr>
      <vt:lpstr>Limitations on Trans border flow</vt:lpstr>
      <vt:lpstr>Due diligence assessment</vt:lpstr>
      <vt:lpstr>Authority’s discretion</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HIPSSA PROJECT</dc:title>
  <dc:creator>KMophethe</dc:creator>
  <cp:lastModifiedBy>KMophethe</cp:lastModifiedBy>
  <cp:revision>27</cp:revision>
  <dcterms:created xsi:type="dcterms:W3CDTF">2013-08-27T11:26:53Z</dcterms:created>
  <dcterms:modified xsi:type="dcterms:W3CDTF">2013-08-29T14:02:55Z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0x01010006F0F5D3F439E64F84B9BE95B8683F14</vt:lpwstr>
  </property>
</Properties>
</file>