
<file path=[Content_Types].xml><?xml version="1.0" encoding="utf-8"?>
<Types xmlns="http://schemas.openxmlformats.org/package/2006/content-types">
  <Default Extension="png" ContentType="image/png"/>
  <Default Extension="rels" ContentType="application/vnd.openxmlformats-package.relationships+xml"/>
  <Default Extension="jpeg" ContentType="image/jpeg"/>
  <Default Extension="xml" ContentType="application/xml"/>
  <Default Extension="gif" ContentType="image/gif"/>
  <Override PartName="/ppt/presentation.xml" ContentType="application/vnd.openxmlformats-officedocument.presentationml.presentation.main+xml"/>
  <Override PartName="/ppt/slides/slide3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32.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7.xml" ContentType="application/vnd.openxmlformats-officedocument.presentationml.slide+xml"/>
  <Override PartName="/ppt/slides/slide15.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8.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319" r:id="rId2"/>
    <p:sldId id="320" r:id="rId3"/>
    <p:sldId id="398" r:id="rId4"/>
    <p:sldId id="399" r:id="rId5"/>
    <p:sldId id="301" r:id="rId6"/>
    <p:sldId id="388" r:id="rId7"/>
    <p:sldId id="394" r:id="rId8"/>
    <p:sldId id="391" r:id="rId9"/>
    <p:sldId id="396" r:id="rId10"/>
    <p:sldId id="415" r:id="rId11"/>
    <p:sldId id="397" r:id="rId12"/>
    <p:sldId id="389" r:id="rId13"/>
    <p:sldId id="392" r:id="rId14"/>
    <p:sldId id="400" r:id="rId15"/>
    <p:sldId id="377" r:id="rId16"/>
    <p:sldId id="409" r:id="rId17"/>
    <p:sldId id="401" r:id="rId18"/>
    <p:sldId id="417" r:id="rId19"/>
    <p:sldId id="402" r:id="rId20"/>
    <p:sldId id="403" r:id="rId21"/>
    <p:sldId id="408" r:id="rId22"/>
    <p:sldId id="404" r:id="rId23"/>
    <p:sldId id="416" r:id="rId24"/>
    <p:sldId id="405" r:id="rId25"/>
    <p:sldId id="406" r:id="rId26"/>
    <p:sldId id="407" r:id="rId27"/>
    <p:sldId id="410" r:id="rId28"/>
    <p:sldId id="418" r:id="rId29"/>
    <p:sldId id="419" r:id="rId30"/>
    <p:sldId id="420" r:id="rId31"/>
    <p:sldId id="414" r:id="rId32"/>
    <p:sldId id="412" r:id="rId33"/>
    <p:sldId id="385"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74" autoAdjust="0"/>
    <p:restoredTop sz="94598" autoAdjust="0"/>
  </p:normalViewPr>
  <p:slideViewPr>
    <p:cSldViewPr>
      <p:cViewPr varScale="1">
        <p:scale>
          <a:sx n="73" d="100"/>
          <a:sy n="73" d="100"/>
        </p:scale>
        <p:origin x="-1070" y="-6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888207-04BB-437B-A5FA-5FEAF78C0EAE}" type="datetimeFigureOut">
              <a:rPr lang="en-US" smtClean="0"/>
              <a:pPr/>
              <a:t>8/29/2013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683ABB7-6916-4D82-9F07-ECE71E49DFE0}" type="slidenum">
              <a:rPr lang="en-US" smtClean="0"/>
              <a:pPr/>
              <a:t>‹#›</a:t>
            </a:fld>
            <a:endParaRPr lang="en-US"/>
          </a:p>
        </p:txBody>
      </p:sp>
    </p:spTree>
    <p:extLst>
      <p:ext uri="{BB962C8B-B14F-4D97-AF65-F5344CB8AC3E}">
        <p14:creationId xmlns:p14="http://schemas.microsoft.com/office/powerpoint/2010/main" xmlns="" val="1838069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a:defRPr sz="1900">
                <a:solidFill>
                  <a:srgbClr val="646464"/>
                </a:solidFill>
                <a:latin typeface="Verdana" charset="0"/>
                <a:ea typeface="ＭＳ Ｐゴシック" charset="0"/>
                <a:cs typeface="ＭＳ Ｐゴシック" charset="0"/>
              </a:defRPr>
            </a:lvl1pPr>
            <a:lvl2pPr marL="742950" indent="-285750" defTabSz="912813">
              <a:defRPr sz="1900">
                <a:solidFill>
                  <a:srgbClr val="646464"/>
                </a:solidFill>
                <a:latin typeface="Verdana" charset="0"/>
                <a:ea typeface="ＭＳ Ｐゴシック" charset="0"/>
              </a:defRPr>
            </a:lvl2pPr>
            <a:lvl3pPr marL="1143000" indent="-228600" defTabSz="912813">
              <a:defRPr sz="1900">
                <a:solidFill>
                  <a:srgbClr val="646464"/>
                </a:solidFill>
                <a:latin typeface="Verdana" charset="0"/>
                <a:ea typeface="ＭＳ Ｐゴシック" charset="0"/>
              </a:defRPr>
            </a:lvl3pPr>
            <a:lvl4pPr marL="1600200" indent="-228600" defTabSz="912813">
              <a:defRPr sz="1900">
                <a:solidFill>
                  <a:srgbClr val="646464"/>
                </a:solidFill>
                <a:latin typeface="Verdana" charset="0"/>
                <a:ea typeface="ＭＳ Ｐゴシック" charset="0"/>
              </a:defRPr>
            </a:lvl4pPr>
            <a:lvl5pPr marL="2057400" indent="-228600" defTabSz="912813">
              <a:defRPr sz="1900">
                <a:solidFill>
                  <a:srgbClr val="646464"/>
                </a:solidFill>
                <a:latin typeface="Verdana" charset="0"/>
                <a:ea typeface="ＭＳ Ｐゴシック" charset="0"/>
              </a:defRPr>
            </a:lvl5pPr>
            <a:lvl6pPr marL="2514600" indent="-228600" defTabSz="912813" eaLnBrk="0" fontAlgn="base" hangingPunct="0">
              <a:spcBef>
                <a:spcPct val="0"/>
              </a:spcBef>
              <a:spcAft>
                <a:spcPct val="0"/>
              </a:spcAft>
              <a:defRPr sz="1900">
                <a:solidFill>
                  <a:srgbClr val="646464"/>
                </a:solidFill>
                <a:latin typeface="Verdana" charset="0"/>
                <a:ea typeface="ＭＳ Ｐゴシック" charset="0"/>
              </a:defRPr>
            </a:lvl6pPr>
            <a:lvl7pPr marL="2971800" indent="-228600" defTabSz="912813" eaLnBrk="0" fontAlgn="base" hangingPunct="0">
              <a:spcBef>
                <a:spcPct val="0"/>
              </a:spcBef>
              <a:spcAft>
                <a:spcPct val="0"/>
              </a:spcAft>
              <a:defRPr sz="1900">
                <a:solidFill>
                  <a:srgbClr val="646464"/>
                </a:solidFill>
                <a:latin typeface="Verdana" charset="0"/>
                <a:ea typeface="ＭＳ Ｐゴシック" charset="0"/>
              </a:defRPr>
            </a:lvl7pPr>
            <a:lvl8pPr marL="3429000" indent="-228600" defTabSz="912813" eaLnBrk="0" fontAlgn="base" hangingPunct="0">
              <a:spcBef>
                <a:spcPct val="0"/>
              </a:spcBef>
              <a:spcAft>
                <a:spcPct val="0"/>
              </a:spcAft>
              <a:defRPr sz="1900">
                <a:solidFill>
                  <a:srgbClr val="646464"/>
                </a:solidFill>
                <a:latin typeface="Verdana" charset="0"/>
                <a:ea typeface="ＭＳ Ｐゴシック" charset="0"/>
              </a:defRPr>
            </a:lvl8pPr>
            <a:lvl9pPr marL="3886200" indent="-228600" defTabSz="912813" eaLnBrk="0" fontAlgn="base" hangingPunct="0">
              <a:spcBef>
                <a:spcPct val="0"/>
              </a:spcBef>
              <a:spcAft>
                <a:spcPct val="0"/>
              </a:spcAft>
              <a:defRPr sz="1900">
                <a:solidFill>
                  <a:srgbClr val="646464"/>
                </a:solidFill>
                <a:latin typeface="Verdana" charset="0"/>
                <a:ea typeface="ＭＳ Ｐゴシック" charset="0"/>
              </a:defRPr>
            </a:lvl9pPr>
          </a:lstStyle>
          <a:p>
            <a:fld id="{13491067-DE1C-6C46-9251-2ED5B96C7FA7}" type="slidenum">
              <a:rPr lang="en-US" sz="1200">
                <a:solidFill>
                  <a:schemeClr val="tx1"/>
                </a:solidFill>
              </a:rPr>
              <a:pPr/>
              <a:t>1</a:t>
            </a:fld>
            <a:endParaRPr lang="en-US" sz="1200" dirty="0">
              <a:solidFill>
                <a:schemeClr val="tx1"/>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120000"/>
              </a:lnSpc>
              <a:buFontTx/>
              <a:buChar char="•"/>
            </a:pPr>
            <a:r>
              <a:rPr lang="de-DE">
                <a:latin typeface="Times New Roman" charset="0"/>
              </a:rPr>
              <a:t>Bonjour à tous,</a:t>
            </a:r>
          </a:p>
          <a:p>
            <a:pPr eaLnBrk="1" hangingPunct="1">
              <a:lnSpc>
                <a:spcPct val="120000"/>
              </a:lnSpc>
              <a:buFontTx/>
              <a:buChar char="•"/>
            </a:pPr>
            <a:r>
              <a:rPr lang="de-DE">
                <a:latin typeface="Times New Roman" charset="0"/>
              </a:rPr>
              <a:t>Je suis tres heureux d‘être parmi vous aujourd‘hui. </a:t>
            </a:r>
          </a:p>
          <a:p>
            <a:pPr eaLnBrk="1" hangingPunct="1">
              <a:lnSpc>
                <a:spcPct val="120000"/>
              </a:lnSpc>
              <a:buFontTx/>
              <a:buChar char="•"/>
            </a:pPr>
            <a:r>
              <a:rPr lang="de-DE">
                <a:latin typeface="Times New Roman" charset="0"/>
              </a:rPr>
              <a:t>Je voudrais remercier Mr. Kamdem pour son invitation a l‘atelier.</a:t>
            </a:r>
          </a:p>
          <a:p>
            <a:pPr eaLnBrk="1" hangingPunct="1">
              <a:lnSpc>
                <a:spcPct val="120000"/>
              </a:lnSpc>
              <a:buFontTx/>
              <a:buChar char="•"/>
            </a:pPr>
            <a:r>
              <a:rPr lang="de-DE">
                <a:latin typeface="Times New Roman" charset="0"/>
              </a:rPr>
              <a:t>Permettez-moi de me presenter.</a:t>
            </a:r>
          </a:p>
          <a:p>
            <a:pPr marL="742950" lvl="1" indent="-285750" eaLnBrk="1" hangingPunct="1">
              <a:lnSpc>
                <a:spcPct val="120000"/>
              </a:lnSpc>
              <a:buFontTx/>
              <a:buChar char="•"/>
            </a:pPr>
            <a:r>
              <a:rPr lang="de-DE">
                <a:latin typeface="Times New Roman" charset="0"/>
                <a:cs typeface="Arial" charset="0"/>
              </a:rPr>
              <a:t>Je viens de rejoindre le bureau de regional de l‘UIT pour l‘Afrique d‘Addis Abeba pour coordonner le projet d‘harmonisation reglementaire de l‘UIT et de la CE en Afrique sub-saharienne</a:t>
            </a:r>
          </a:p>
          <a:p>
            <a:pPr marL="742950" lvl="1" indent="-285750" eaLnBrk="1" hangingPunct="1">
              <a:lnSpc>
                <a:spcPct val="120000"/>
              </a:lnSpc>
              <a:buFontTx/>
              <a:buChar char="•"/>
            </a:pPr>
            <a:r>
              <a:rPr lang="de-DE">
                <a:latin typeface="Times New Roman" charset="0"/>
                <a:cs typeface="Arial" charset="0"/>
              </a:rPr>
              <a:t>Je travaillais precedemment chez le regulateur français l‘ARCEP au service economique. </a:t>
            </a:r>
          </a:p>
          <a:p>
            <a:pPr marL="742950" lvl="1" indent="-285750" eaLnBrk="1" hangingPunct="1">
              <a:lnSpc>
                <a:spcPct val="120000"/>
              </a:lnSpc>
              <a:buFontTx/>
              <a:buChar char="•"/>
            </a:pPr>
            <a:r>
              <a:rPr lang="de-DE">
                <a:latin typeface="Times New Roman" charset="0"/>
                <a:cs typeface="Arial" charset="0"/>
              </a:rPr>
              <a:t>Je m‘occupais de travaux de modelisation technico-economique et j‘etais plus particulièrement en charge de l‘évaluation du cout du service universel et de la terminaison d‘appel mobile dans les 	departements français d‘outremer.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a:defRPr sz="1900">
                <a:solidFill>
                  <a:srgbClr val="646464"/>
                </a:solidFill>
                <a:latin typeface="Verdana" charset="0"/>
                <a:ea typeface="ＭＳ Ｐゴシック" charset="0"/>
                <a:cs typeface="ＭＳ Ｐゴシック" charset="0"/>
              </a:defRPr>
            </a:lvl1pPr>
            <a:lvl2pPr marL="742950" indent="-285750" defTabSz="912813">
              <a:defRPr sz="1900">
                <a:solidFill>
                  <a:srgbClr val="646464"/>
                </a:solidFill>
                <a:latin typeface="Verdana" charset="0"/>
                <a:ea typeface="ＭＳ Ｐゴシック" charset="0"/>
              </a:defRPr>
            </a:lvl2pPr>
            <a:lvl3pPr marL="1143000" indent="-228600" defTabSz="912813">
              <a:defRPr sz="1900">
                <a:solidFill>
                  <a:srgbClr val="646464"/>
                </a:solidFill>
                <a:latin typeface="Verdana" charset="0"/>
                <a:ea typeface="ＭＳ Ｐゴシック" charset="0"/>
              </a:defRPr>
            </a:lvl3pPr>
            <a:lvl4pPr marL="1600200" indent="-228600" defTabSz="912813">
              <a:defRPr sz="1900">
                <a:solidFill>
                  <a:srgbClr val="646464"/>
                </a:solidFill>
                <a:latin typeface="Verdana" charset="0"/>
                <a:ea typeface="ＭＳ Ｐゴシック" charset="0"/>
              </a:defRPr>
            </a:lvl4pPr>
            <a:lvl5pPr marL="2057400" indent="-228600" defTabSz="912813">
              <a:defRPr sz="1900">
                <a:solidFill>
                  <a:srgbClr val="646464"/>
                </a:solidFill>
                <a:latin typeface="Verdana" charset="0"/>
                <a:ea typeface="ＭＳ Ｐゴシック" charset="0"/>
              </a:defRPr>
            </a:lvl5pPr>
            <a:lvl6pPr marL="2514600" indent="-228600" defTabSz="912813" eaLnBrk="0" fontAlgn="base" hangingPunct="0">
              <a:spcBef>
                <a:spcPct val="0"/>
              </a:spcBef>
              <a:spcAft>
                <a:spcPct val="0"/>
              </a:spcAft>
              <a:defRPr sz="1900">
                <a:solidFill>
                  <a:srgbClr val="646464"/>
                </a:solidFill>
                <a:latin typeface="Verdana" charset="0"/>
                <a:ea typeface="ＭＳ Ｐゴシック" charset="0"/>
              </a:defRPr>
            </a:lvl6pPr>
            <a:lvl7pPr marL="2971800" indent="-228600" defTabSz="912813" eaLnBrk="0" fontAlgn="base" hangingPunct="0">
              <a:spcBef>
                <a:spcPct val="0"/>
              </a:spcBef>
              <a:spcAft>
                <a:spcPct val="0"/>
              </a:spcAft>
              <a:defRPr sz="1900">
                <a:solidFill>
                  <a:srgbClr val="646464"/>
                </a:solidFill>
                <a:latin typeface="Verdana" charset="0"/>
                <a:ea typeface="ＭＳ Ｐゴシック" charset="0"/>
              </a:defRPr>
            </a:lvl7pPr>
            <a:lvl8pPr marL="3429000" indent="-228600" defTabSz="912813" eaLnBrk="0" fontAlgn="base" hangingPunct="0">
              <a:spcBef>
                <a:spcPct val="0"/>
              </a:spcBef>
              <a:spcAft>
                <a:spcPct val="0"/>
              </a:spcAft>
              <a:defRPr sz="1900">
                <a:solidFill>
                  <a:srgbClr val="646464"/>
                </a:solidFill>
                <a:latin typeface="Verdana" charset="0"/>
                <a:ea typeface="ＭＳ Ｐゴシック" charset="0"/>
              </a:defRPr>
            </a:lvl8pPr>
            <a:lvl9pPr marL="3886200" indent="-228600" defTabSz="912813" eaLnBrk="0" fontAlgn="base" hangingPunct="0">
              <a:spcBef>
                <a:spcPct val="0"/>
              </a:spcBef>
              <a:spcAft>
                <a:spcPct val="0"/>
              </a:spcAft>
              <a:defRPr sz="1900">
                <a:solidFill>
                  <a:srgbClr val="646464"/>
                </a:solidFill>
                <a:latin typeface="Verdana" charset="0"/>
                <a:ea typeface="ＭＳ Ｐゴシック" charset="0"/>
              </a:defRPr>
            </a:lvl9pPr>
          </a:lstStyle>
          <a:p>
            <a:fld id="{13491067-DE1C-6C46-9251-2ED5B96C7FA7}" type="slidenum">
              <a:rPr lang="en-US" sz="1200">
                <a:solidFill>
                  <a:schemeClr val="tx1"/>
                </a:solidFill>
              </a:rPr>
              <a:pPr/>
              <a:t>2</a:t>
            </a:fld>
            <a:endParaRPr lang="en-US" sz="1200" dirty="0">
              <a:solidFill>
                <a:schemeClr val="tx1"/>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120000"/>
              </a:lnSpc>
              <a:buFontTx/>
              <a:buChar char="•"/>
            </a:pPr>
            <a:r>
              <a:rPr lang="de-DE">
                <a:latin typeface="Times New Roman" charset="0"/>
              </a:rPr>
              <a:t>Bonjour à tous,</a:t>
            </a:r>
          </a:p>
          <a:p>
            <a:pPr eaLnBrk="1" hangingPunct="1">
              <a:lnSpc>
                <a:spcPct val="120000"/>
              </a:lnSpc>
              <a:buFontTx/>
              <a:buChar char="•"/>
            </a:pPr>
            <a:r>
              <a:rPr lang="de-DE">
                <a:latin typeface="Times New Roman" charset="0"/>
              </a:rPr>
              <a:t>Je suis tres heureux d‘être parmi vous aujourd‘hui. </a:t>
            </a:r>
          </a:p>
          <a:p>
            <a:pPr eaLnBrk="1" hangingPunct="1">
              <a:lnSpc>
                <a:spcPct val="120000"/>
              </a:lnSpc>
              <a:buFontTx/>
              <a:buChar char="•"/>
            </a:pPr>
            <a:r>
              <a:rPr lang="de-DE">
                <a:latin typeface="Times New Roman" charset="0"/>
              </a:rPr>
              <a:t>Je voudrais remercier Mr. Kamdem pour son invitation a l‘atelier.</a:t>
            </a:r>
          </a:p>
          <a:p>
            <a:pPr eaLnBrk="1" hangingPunct="1">
              <a:lnSpc>
                <a:spcPct val="120000"/>
              </a:lnSpc>
              <a:buFontTx/>
              <a:buChar char="•"/>
            </a:pPr>
            <a:r>
              <a:rPr lang="de-DE">
                <a:latin typeface="Times New Roman" charset="0"/>
              </a:rPr>
              <a:t>Permettez-moi de me presenter.</a:t>
            </a:r>
          </a:p>
          <a:p>
            <a:pPr marL="742950" lvl="1" indent="-285750" eaLnBrk="1" hangingPunct="1">
              <a:lnSpc>
                <a:spcPct val="120000"/>
              </a:lnSpc>
              <a:buFontTx/>
              <a:buChar char="•"/>
            </a:pPr>
            <a:r>
              <a:rPr lang="de-DE">
                <a:latin typeface="Times New Roman" charset="0"/>
                <a:cs typeface="Arial" charset="0"/>
              </a:rPr>
              <a:t>Je viens de rejoindre le bureau de regional de l‘UIT pour l‘Afrique d‘Addis Abeba pour coordonner le projet d‘harmonisation reglementaire de l‘UIT et de la CE en Afrique sub-saharienne</a:t>
            </a:r>
          </a:p>
          <a:p>
            <a:pPr marL="742950" lvl="1" indent="-285750" eaLnBrk="1" hangingPunct="1">
              <a:lnSpc>
                <a:spcPct val="120000"/>
              </a:lnSpc>
              <a:buFontTx/>
              <a:buChar char="•"/>
            </a:pPr>
            <a:r>
              <a:rPr lang="de-DE">
                <a:latin typeface="Times New Roman" charset="0"/>
                <a:cs typeface="Arial" charset="0"/>
              </a:rPr>
              <a:t>Je travaillais precedemment chez le regulateur français l‘ARCEP au service economique. </a:t>
            </a:r>
          </a:p>
          <a:p>
            <a:pPr marL="742950" lvl="1" indent="-285750" eaLnBrk="1" hangingPunct="1">
              <a:lnSpc>
                <a:spcPct val="120000"/>
              </a:lnSpc>
              <a:buFontTx/>
              <a:buChar char="•"/>
            </a:pPr>
            <a:r>
              <a:rPr lang="de-DE">
                <a:latin typeface="Times New Roman" charset="0"/>
                <a:cs typeface="Arial" charset="0"/>
              </a:rPr>
              <a:t>Je m‘occupais de travaux de modelisation technico-economique et j‘etais plus particulièrement en charge de l‘évaluation du cout du service universel et de la terminaison d‘appel mobile dans les 	departements français d‘outremer.</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ZA" dirty="0">
              <a:latin typeface="Verdana"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a:defRPr sz="1900">
                <a:solidFill>
                  <a:srgbClr val="646464"/>
                </a:solidFill>
                <a:latin typeface="Verdana" charset="0"/>
                <a:ea typeface="ＭＳ Ｐゴシック" charset="0"/>
                <a:cs typeface="ＭＳ Ｐゴシック" charset="0"/>
              </a:defRPr>
            </a:lvl1pPr>
            <a:lvl2pPr marL="742950" indent="-285750" defTabSz="912813">
              <a:defRPr sz="1900">
                <a:solidFill>
                  <a:srgbClr val="646464"/>
                </a:solidFill>
                <a:latin typeface="Verdana" charset="0"/>
                <a:ea typeface="ＭＳ Ｐゴシック" charset="0"/>
              </a:defRPr>
            </a:lvl2pPr>
            <a:lvl3pPr marL="1143000" indent="-228600" defTabSz="912813">
              <a:defRPr sz="1900">
                <a:solidFill>
                  <a:srgbClr val="646464"/>
                </a:solidFill>
                <a:latin typeface="Verdana" charset="0"/>
                <a:ea typeface="ＭＳ Ｐゴシック" charset="0"/>
              </a:defRPr>
            </a:lvl3pPr>
            <a:lvl4pPr marL="1600200" indent="-228600" defTabSz="912813">
              <a:defRPr sz="1900">
                <a:solidFill>
                  <a:srgbClr val="646464"/>
                </a:solidFill>
                <a:latin typeface="Verdana" charset="0"/>
                <a:ea typeface="ＭＳ Ｐゴシック" charset="0"/>
              </a:defRPr>
            </a:lvl4pPr>
            <a:lvl5pPr marL="2057400" indent="-228600" defTabSz="912813">
              <a:defRPr sz="1900">
                <a:solidFill>
                  <a:srgbClr val="646464"/>
                </a:solidFill>
                <a:latin typeface="Verdana" charset="0"/>
                <a:ea typeface="ＭＳ Ｐゴシック" charset="0"/>
              </a:defRPr>
            </a:lvl5pPr>
            <a:lvl6pPr marL="2514600" indent="-228600" defTabSz="912813" eaLnBrk="0" fontAlgn="base" hangingPunct="0">
              <a:spcBef>
                <a:spcPct val="0"/>
              </a:spcBef>
              <a:spcAft>
                <a:spcPct val="0"/>
              </a:spcAft>
              <a:defRPr sz="1900">
                <a:solidFill>
                  <a:srgbClr val="646464"/>
                </a:solidFill>
                <a:latin typeface="Verdana" charset="0"/>
                <a:ea typeface="ＭＳ Ｐゴシック" charset="0"/>
              </a:defRPr>
            </a:lvl6pPr>
            <a:lvl7pPr marL="2971800" indent="-228600" defTabSz="912813" eaLnBrk="0" fontAlgn="base" hangingPunct="0">
              <a:spcBef>
                <a:spcPct val="0"/>
              </a:spcBef>
              <a:spcAft>
                <a:spcPct val="0"/>
              </a:spcAft>
              <a:defRPr sz="1900">
                <a:solidFill>
                  <a:srgbClr val="646464"/>
                </a:solidFill>
                <a:latin typeface="Verdana" charset="0"/>
                <a:ea typeface="ＭＳ Ｐゴシック" charset="0"/>
              </a:defRPr>
            </a:lvl7pPr>
            <a:lvl8pPr marL="3429000" indent="-228600" defTabSz="912813" eaLnBrk="0" fontAlgn="base" hangingPunct="0">
              <a:spcBef>
                <a:spcPct val="0"/>
              </a:spcBef>
              <a:spcAft>
                <a:spcPct val="0"/>
              </a:spcAft>
              <a:defRPr sz="1900">
                <a:solidFill>
                  <a:srgbClr val="646464"/>
                </a:solidFill>
                <a:latin typeface="Verdana" charset="0"/>
                <a:ea typeface="ＭＳ Ｐゴシック" charset="0"/>
              </a:defRPr>
            </a:lvl8pPr>
            <a:lvl9pPr marL="3886200" indent="-228600" defTabSz="912813" eaLnBrk="0" fontAlgn="base" hangingPunct="0">
              <a:spcBef>
                <a:spcPct val="0"/>
              </a:spcBef>
              <a:spcAft>
                <a:spcPct val="0"/>
              </a:spcAft>
              <a:defRPr sz="1900">
                <a:solidFill>
                  <a:srgbClr val="646464"/>
                </a:solidFill>
                <a:latin typeface="Verdana" charset="0"/>
                <a:ea typeface="ＭＳ Ｐゴシック" charset="0"/>
              </a:defRPr>
            </a:lvl9pPr>
          </a:lstStyle>
          <a:p>
            <a:fld id="{10B99E9C-FB30-B241-AC06-504F0041C401}" type="slidenum">
              <a:rPr lang="en-US" sz="1200">
                <a:solidFill>
                  <a:schemeClr val="tx1"/>
                </a:solidFill>
              </a:rPr>
              <a:pPr/>
              <a:t>7</a:t>
            </a:fld>
            <a:endParaRPr lang="en-US" sz="1200" dirty="0">
              <a:solidFill>
                <a:schemeClr val="tx1"/>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a:defRPr sz="1900">
                <a:solidFill>
                  <a:srgbClr val="646464"/>
                </a:solidFill>
                <a:latin typeface="Verdana" charset="0"/>
                <a:ea typeface="ＭＳ Ｐゴシック" charset="0"/>
                <a:cs typeface="ＭＳ Ｐゴシック" charset="0"/>
              </a:defRPr>
            </a:lvl1pPr>
            <a:lvl2pPr marL="742950" indent="-285750" defTabSz="912813">
              <a:defRPr sz="1900">
                <a:solidFill>
                  <a:srgbClr val="646464"/>
                </a:solidFill>
                <a:latin typeface="Verdana" charset="0"/>
                <a:ea typeface="ＭＳ Ｐゴシック" charset="0"/>
              </a:defRPr>
            </a:lvl2pPr>
            <a:lvl3pPr marL="1143000" indent="-228600" defTabSz="912813">
              <a:defRPr sz="1900">
                <a:solidFill>
                  <a:srgbClr val="646464"/>
                </a:solidFill>
                <a:latin typeface="Verdana" charset="0"/>
                <a:ea typeface="ＭＳ Ｐゴシック" charset="0"/>
              </a:defRPr>
            </a:lvl3pPr>
            <a:lvl4pPr marL="1600200" indent="-228600" defTabSz="912813">
              <a:defRPr sz="1900">
                <a:solidFill>
                  <a:srgbClr val="646464"/>
                </a:solidFill>
                <a:latin typeface="Verdana" charset="0"/>
                <a:ea typeface="ＭＳ Ｐゴシック" charset="0"/>
              </a:defRPr>
            </a:lvl4pPr>
            <a:lvl5pPr marL="2057400" indent="-228600" defTabSz="912813">
              <a:defRPr sz="1900">
                <a:solidFill>
                  <a:srgbClr val="646464"/>
                </a:solidFill>
                <a:latin typeface="Verdana" charset="0"/>
                <a:ea typeface="ＭＳ Ｐゴシック" charset="0"/>
              </a:defRPr>
            </a:lvl5pPr>
            <a:lvl6pPr marL="2514600" indent="-228600" defTabSz="912813" eaLnBrk="0" fontAlgn="base" hangingPunct="0">
              <a:spcBef>
                <a:spcPct val="0"/>
              </a:spcBef>
              <a:spcAft>
                <a:spcPct val="0"/>
              </a:spcAft>
              <a:defRPr sz="1900">
                <a:solidFill>
                  <a:srgbClr val="646464"/>
                </a:solidFill>
                <a:latin typeface="Verdana" charset="0"/>
                <a:ea typeface="ＭＳ Ｐゴシック" charset="0"/>
              </a:defRPr>
            </a:lvl6pPr>
            <a:lvl7pPr marL="2971800" indent="-228600" defTabSz="912813" eaLnBrk="0" fontAlgn="base" hangingPunct="0">
              <a:spcBef>
                <a:spcPct val="0"/>
              </a:spcBef>
              <a:spcAft>
                <a:spcPct val="0"/>
              </a:spcAft>
              <a:defRPr sz="1900">
                <a:solidFill>
                  <a:srgbClr val="646464"/>
                </a:solidFill>
                <a:latin typeface="Verdana" charset="0"/>
                <a:ea typeface="ＭＳ Ｐゴシック" charset="0"/>
              </a:defRPr>
            </a:lvl7pPr>
            <a:lvl8pPr marL="3429000" indent="-228600" defTabSz="912813" eaLnBrk="0" fontAlgn="base" hangingPunct="0">
              <a:spcBef>
                <a:spcPct val="0"/>
              </a:spcBef>
              <a:spcAft>
                <a:spcPct val="0"/>
              </a:spcAft>
              <a:defRPr sz="1900">
                <a:solidFill>
                  <a:srgbClr val="646464"/>
                </a:solidFill>
                <a:latin typeface="Verdana" charset="0"/>
                <a:ea typeface="ＭＳ Ｐゴシック" charset="0"/>
              </a:defRPr>
            </a:lvl8pPr>
            <a:lvl9pPr marL="3886200" indent="-228600" defTabSz="912813" eaLnBrk="0" fontAlgn="base" hangingPunct="0">
              <a:spcBef>
                <a:spcPct val="0"/>
              </a:spcBef>
              <a:spcAft>
                <a:spcPct val="0"/>
              </a:spcAft>
              <a:defRPr sz="1900">
                <a:solidFill>
                  <a:srgbClr val="646464"/>
                </a:solidFill>
                <a:latin typeface="Verdana" charset="0"/>
                <a:ea typeface="ＭＳ Ｐゴシック" charset="0"/>
              </a:defRPr>
            </a:lvl9pPr>
          </a:lstStyle>
          <a:p>
            <a:fld id="{547D55A4-3691-E148-BB6A-7EA0584AE086}" type="slidenum">
              <a:rPr lang="en-GB" sz="1200">
                <a:solidFill>
                  <a:schemeClr val="tx1"/>
                </a:solidFill>
              </a:rPr>
              <a:pPr/>
              <a:t>9</a:t>
            </a:fld>
            <a:endParaRPr lang="en-GB" sz="1200" dirty="0">
              <a:solidFill>
                <a:schemeClr val="tx1"/>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endParaRPr lang="en-US" dirty="0">
              <a:latin typeface="Verdana"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a:defRPr sz="1900">
                <a:solidFill>
                  <a:srgbClr val="646464"/>
                </a:solidFill>
                <a:latin typeface="Verdana" charset="0"/>
                <a:ea typeface="ＭＳ Ｐゴシック" charset="0"/>
                <a:cs typeface="ＭＳ Ｐゴシック" charset="0"/>
              </a:defRPr>
            </a:lvl1pPr>
            <a:lvl2pPr marL="742950" indent="-285750" defTabSz="912813">
              <a:defRPr sz="1900">
                <a:solidFill>
                  <a:srgbClr val="646464"/>
                </a:solidFill>
                <a:latin typeface="Verdana" charset="0"/>
                <a:ea typeface="ＭＳ Ｐゴシック" charset="0"/>
              </a:defRPr>
            </a:lvl2pPr>
            <a:lvl3pPr marL="1143000" indent="-228600" defTabSz="912813">
              <a:defRPr sz="1900">
                <a:solidFill>
                  <a:srgbClr val="646464"/>
                </a:solidFill>
                <a:latin typeface="Verdana" charset="0"/>
                <a:ea typeface="ＭＳ Ｐゴシック" charset="0"/>
              </a:defRPr>
            </a:lvl3pPr>
            <a:lvl4pPr marL="1600200" indent="-228600" defTabSz="912813">
              <a:defRPr sz="1900">
                <a:solidFill>
                  <a:srgbClr val="646464"/>
                </a:solidFill>
                <a:latin typeface="Verdana" charset="0"/>
                <a:ea typeface="ＭＳ Ｐゴシック" charset="0"/>
              </a:defRPr>
            </a:lvl4pPr>
            <a:lvl5pPr marL="2057400" indent="-228600" defTabSz="912813">
              <a:defRPr sz="1900">
                <a:solidFill>
                  <a:srgbClr val="646464"/>
                </a:solidFill>
                <a:latin typeface="Verdana" charset="0"/>
                <a:ea typeface="ＭＳ Ｐゴシック" charset="0"/>
              </a:defRPr>
            </a:lvl5pPr>
            <a:lvl6pPr marL="2514600" indent="-228600" defTabSz="912813" eaLnBrk="0" fontAlgn="base" hangingPunct="0">
              <a:spcBef>
                <a:spcPct val="0"/>
              </a:spcBef>
              <a:spcAft>
                <a:spcPct val="0"/>
              </a:spcAft>
              <a:defRPr sz="1900">
                <a:solidFill>
                  <a:srgbClr val="646464"/>
                </a:solidFill>
                <a:latin typeface="Verdana" charset="0"/>
                <a:ea typeface="ＭＳ Ｐゴシック" charset="0"/>
              </a:defRPr>
            </a:lvl6pPr>
            <a:lvl7pPr marL="2971800" indent="-228600" defTabSz="912813" eaLnBrk="0" fontAlgn="base" hangingPunct="0">
              <a:spcBef>
                <a:spcPct val="0"/>
              </a:spcBef>
              <a:spcAft>
                <a:spcPct val="0"/>
              </a:spcAft>
              <a:defRPr sz="1900">
                <a:solidFill>
                  <a:srgbClr val="646464"/>
                </a:solidFill>
                <a:latin typeface="Verdana" charset="0"/>
                <a:ea typeface="ＭＳ Ｐゴシック" charset="0"/>
              </a:defRPr>
            </a:lvl7pPr>
            <a:lvl8pPr marL="3429000" indent="-228600" defTabSz="912813" eaLnBrk="0" fontAlgn="base" hangingPunct="0">
              <a:spcBef>
                <a:spcPct val="0"/>
              </a:spcBef>
              <a:spcAft>
                <a:spcPct val="0"/>
              </a:spcAft>
              <a:defRPr sz="1900">
                <a:solidFill>
                  <a:srgbClr val="646464"/>
                </a:solidFill>
                <a:latin typeface="Verdana" charset="0"/>
                <a:ea typeface="ＭＳ Ｐゴシック" charset="0"/>
              </a:defRPr>
            </a:lvl8pPr>
            <a:lvl9pPr marL="3886200" indent="-228600" defTabSz="912813" eaLnBrk="0" fontAlgn="base" hangingPunct="0">
              <a:spcBef>
                <a:spcPct val="0"/>
              </a:spcBef>
              <a:spcAft>
                <a:spcPct val="0"/>
              </a:spcAft>
              <a:defRPr sz="1900">
                <a:solidFill>
                  <a:srgbClr val="646464"/>
                </a:solidFill>
                <a:latin typeface="Verdana" charset="0"/>
                <a:ea typeface="ＭＳ Ｐゴシック" charset="0"/>
              </a:defRPr>
            </a:lvl9pPr>
          </a:lstStyle>
          <a:p>
            <a:fld id="{547D55A4-3691-E148-BB6A-7EA0584AE086}" type="slidenum">
              <a:rPr lang="en-GB" sz="1200">
                <a:solidFill>
                  <a:schemeClr val="tx1"/>
                </a:solidFill>
              </a:rPr>
              <a:pPr/>
              <a:t>23</a:t>
            </a:fld>
            <a:endParaRPr lang="en-GB" sz="1200">
              <a:solidFill>
                <a:schemeClr val="tx1"/>
              </a:solidFill>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latin typeface="Verdana" charset="0"/>
            </a:endParaRPr>
          </a:p>
        </p:txBody>
      </p:sp>
    </p:spTree>
    <p:extLst>
      <p:ext uri="{BB962C8B-B14F-4D97-AF65-F5344CB8AC3E}">
        <p14:creationId xmlns:p14="http://schemas.microsoft.com/office/powerpoint/2010/main" xmlns="" val="23518452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noTextEdi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r>
              <a:rPr lang="en-ZA" baseline="0" dirty="0" smtClean="0">
                <a:latin typeface="Verdana" charset="0"/>
              </a:rPr>
              <a:t>e-mail followed by SMS notification of acceptance of offer. E-mail not received but reflecting as sent</a:t>
            </a:r>
            <a:r>
              <a:rPr lang="en-ZA" baseline="0" smtClean="0">
                <a:latin typeface="Verdana" charset="0"/>
              </a:rPr>
              <a:t>. </a:t>
            </a:r>
            <a:endParaRPr lang="en-ZA" dirty="0" smtClean="0">
              <a:latin typeface="Verdana" charset="0"/>
            </a:endParaRPr>
          </a:p>
          <a:p>
            <a:r>
              <a:rPr lang="en-ZA" dirty="0" smtClean="0">
                <a:latin typeface="Verdana" charset="0"/>
              </a:rPr>
              <a:t>Durban Water Wonderland </a:t>
            </a:r>
            <a:r>
              <a:rPr lang="en-ZA" dirty="0" err="1" smtClean="0">
                <a:latin typeface="Verdana" charset="0"/>
              </a:rPr>
              <a:t>vs</a:t>
            </a:r>
            <a:r>
              <a:rPr lang="en-ZA" dirty="0" smtClean="0">
                <a:latin typeface="Verdana" charset="0"/>
              </a:rPr>
              <a:t>  Ingrid &amp;</a:t>
            </a:r>
            <a:r>
              <a:rPr lang="en-ZA" baseline="0" dirty="0" smtClean="0">
                <a:latin typeface="Verdana" charset="0"/>
              </a:rPr>
              <a:t> </a:t>
            </a:r>
            <a:r>
              <a:rPr lang="en-ZA" baseline="0" dirty="0" err="1" smtClean="0">
                <a:latin typeface="Verdana" charset="0"/>
              </a:rPr>
              <a:t>Jaques</a:t>
            </a:r>
            <a:r>
              <a:rPr lang="en-ZA" baseline="0" dirty="0" smtClean="0">
                <a:latin typeface="Verdana" charset="0"/>
              </a:rPr>
              <a:t> </a:t>
            </a:r>
            <a:r>
              <a:rPr lang="en-ZA" baseline="0" dirty="0" err="1" smtClean="0">
                <a:latin typeface="Verdana" charset="0"/>
              </a:rPr>
              <a:t>Botha</a:t>
            </a:r>
            <a:r>
              <a:rPr lang="en-ZA" baseline="0" dirty="0" smtClean="0">
                <a:latin typeface="Verdana" charset="0"/>
              </a:rPr>
              <a:t> (South Africa)  – Disclaimers </a:t>
            </a:r>
            <a:endParaRPr lang="en-ZA" dirty="0">
              <a:latin typeface="Verdana"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813">
              <a:defRPr sz="1900">
                <a:solidFill>
                  <a:srgbClr val="646464"/>
                </a:solidFill>
                <a:latin typeface="Verdana" charset="0"/>
                <a:ea typeface="ＭＳ Ｐゴシック" charset="0"/>
                <a:cs typeface="ＭＳ Ｐゴシック" charset="0"/>
              </a:defRPr>
            </a:lvl1pPr>
            <a:lvl2pPr marL="742950" indent="-285750" defTabSz="912813">
              <a:defRPr sz="1900">
                <a:solidFill>
                  <a:srgbClr val="646464"/>
                </a:solidFill>
                <a:latin typeface="Verdana" charset="0"/>
                <a:ea typeface="ＭＳ Ｐゴシック" charset="0"/>
              </a:defRPr>
            </a:lvl2pPr>
            <a:lvl3pPr marL="1143000" indent="-228600" defTabSz="912813">
              <a:defRPr sz="1900">
                <a:solidFill>
                  <a:srgbClr val="646464"/>
                </a:solidFill>
                <a:latin typeface="Verdana" charset="0"/>
                <a:ea typeface="ＭＳ Ｐゴシック" charset="0"/>
              </a:defRPr>
            </a:lvl3pPr>
            <a:lvl4pPr marL="1600200" indent="-228600" defTabSz="912813">
              <a:defRPr sz="1900">
                <a:solidFill>
                  <a:srgbClr val="646464"/>
                </a:solidFill>
                <a:latin typeface="Verdana" charset="0"/>
                <a:ea typeface="ＭＳ Ｐゴシック" charset="0"/>
              </a:defRPr>
            </a:lvl4pPr>
            <a:lvl5pPr marL="2057400" indent="-228600" defTabSz="912813">
              <a:defRPr sz="1900">
                <a:solidFill>
                  <a:srgbClr val="646464"/>
                </a:solidFill>
                <a:latin typeface="Verdana" charset="0"/>
                <a:ea typeface="ＭＳ Ｐゴシック" charset="0"/>
              </a:defRPr>
            </a:lvl5pPr>
            <a:lvl6pPr marL="2514600" indent="-228600" defTabSz="912813" eaLnBrk="0" fontAlgn="base" hangingPunct="0">
              <a:spcBef>
                <a:spcPct val="0"/>
              </a:spcBef>
              <a:spcAft>
                <a:spcPct val="0"/>
              </a:spcAft>
              <a:defRPr sz="1900">
                <a:solidFill>
                  <a:srgbClr val="646464"/>
                </a:solidFill>
                <a:latin typeface="Verdana" charset="0"/>
                <a:ea typeface="ＭＳ Ｐゴシック" charset="0"/>
              </a:defRPr>
            </a:lvl6pPr>
            <a:lvl7pPr marL="2971800" indent="-228600" defTabSz="912813" eaLnBrk="0" fontAlgn="base" hangingPunct="0">
              <a:spcBef>
                <a:spcPct val="0"/>
              </a:spcBef>
              <a:spcAft>
                <a:spcPct val="0"/>
              </a:spcAft>
              <a:defRPr sz="1900">
                <a:solidFill>
                  <a:srgbClr val="646464"/>
                </a:solidFill>
                <a:latin typeface="Verdana" charset="0"/>
                <a:ea typeface="ＭＳ Ｐゴシック" charset="0"/>
              </a:defRPr>
            </a:lvl7pPr>
            <a:lvl8pPr marL="3429000" indent="-228600" defTabSz="912813" eaLnBrk="0" fontAlgn="base" hangingPunct="0">
              <a:spcBef>
                <a:spcPct val="0"/>
              </a:spcBef>
              <a:spcAft>
                <a:spcPct val="0"/>
              </a:spcAft>
              <a:defRPr sz="1900">
                <a:solidFill>
                  <a:srgbClr val="646464"/>
                </a:solidFill>
                <a:latin typeface="Verdana" charset="0"/>
                <a:ea typeface="ＭＳ Ｐゴシック" charset="0"/>
              </a:defRPr>
            </a:lvl8pPr>
            <a:lvl9pPr marL="3886200" indent="-228600" defTabSz="912813" eaLnBrk="0" fontAlgn="base" hangingPunct="0">
              <a:spcBef>
                <a:spcPct val="0"/>
              </a:spcBef>
              <a:spcAft>
                <a:spcPct val="0"/>
              </a:spcAft>
              <a:defRPr sz="1900">
                <a:solidFill>
                  <a:srgbClr val="646464"/>
                </a:solidFill>
                <a:latin typeface="Verdana" charset="0"/>
                <a:ea typeface="ＭＳ Ｐゴシック" charset="0"/>
              </a:defRPr>
            </a:lvl9pPr>
          </a:lstStyle>
          <a:p>
            <a:fld id="{10B99E9C-FB30-B241-AC06-504F0041C401}" type="slidenum">
              <a:rPr lang="en-US" sz="1200">
                <a:solidFill>
                  <a:schemeClr val="tx1"/>
                </a:solidFill>
              </a:rPr>
              <a:pPr/>
              <a:t>31</a:t>
            </a:fld>
            <a:endParaRPr 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912813">
              <a:defRPr sz="1900">
                <a:solidFill>
                  <a:srgbClr val="646464"/>
                </a:solidFill>
                <a:latin typeface="Verdana" charset="0"/>
                <a:ea typeface="ＭＳ Ｐゴシック" charset="0"/>
                <a:cs typeface="ＭＳ Ｐゴシック" charset="0"/>
              </a:defRPr>
            </a:lvl1pPr>
            <a:lvl2pPr marL="742950" indent="-285750" defTabSz="912813">
              <a:defRPr sz="1900">
                <a:solidFill>
                  <a:srgbClr val="646464"/>
                </a:solidFill>
                <a:latin typeface="Verdana" charset="0"/>
                <a:ea typeface="ＭＳ Ｐゴシック" charset="0"/>
              </a:defRPr>
            </a:lvl2pPr>
            <a:lvl3pPr marL="1143000" indent="-228600" defTabSz="912813">
              <a:defRPr sz="1900">
                <a:solidFill>
                  <a:srgbClr val="646464"/>
                </a:solidFill>
                <a:latin typeface="Verdana" charset="0"/>
                <a:ea typeface="ＭＳ Ｐゴシック" charset="0"/>
              </a:defRPr>
            </a:lvl3pPr>
            <a:lvl4pPr marL="1600200" indent="-228600" defTabSz="912813">
              <a:defRPr sz="1900">
                <a:solidFill>
                  <a:srgbClr val="646464"/>
                </a:solidFill>
                <a:latin typeface="Verdana" charset="0"/>
                <a:ea typeface="ＭＳ Ｐゴシック" charset="0"/>
              </a:defRPr>
            </a:lvl4pPr>
            <a:lvl5pPr marL="2057400" indent="-228600" defTabSz="912813">
              <a:defRPr sz="1900">
                <a:solidFill>
                  <a:srgbClr val="646464"/>
                </a:solidFill>
                <a:latin typeface="Verdana" charset="0"/>
                <a:ea typeface="ＭＳ Ｐゴシック" charset="0"/>
              </a:defRPr>
            </a:lvl5pPr>
            <a:lvl6pPr marL="2514600" indent="-228600" defTabSz="912813" eaLnBrk="0" fontAlgn="base" hangingPunct="0">
              <a:spcBef>
                <a:spcPct val="0"/>
              </a:spcBef>
              <a:spcAft>
                <a:spcPct val="0"/>
              </a:spcAft>
              <a:defRPr sz="1900">
                <a:solidFill>
                  <a:srgbClr val="646464"/>
                </a:solidFill>
                <a:latin typeface="Verdana" charset="0"/>
                <a:ea typeface="ＭＳ Ｐゴシック" charset="0"/>
              </a:defRPr>
            </a:lvl6pPr>
            <a:lvl7pPr marL="2971800" indent="-228600" defTabSz="912813" eaLnBrk="0" fontAlgn="base" hangingPunct="0">
              <a:spcBef>
                <a:spcPct val="0"/>
              </a:spcBef>
              <a:spcAft>
                <a:spcPct val="0"/>
              </a:spcAft>
              <a:defRPr sz="1900">
                <a:solidFill>
                  <a:srgbClr val="646464"/>
                </a:solidFill>
                <a:latin typeface="Verdana" charset="0"/>
                <a:ea typeface="ＭＳ Ｐゴシック" charset="0"/>
              </a:defRPr>
            </a:lvl7pPr>
            <a:lvl8pPr marL="3429000" indent="-228600" defTabSz="912813" eaLnBrk="0" fontAlgn="base" hangingPunct="0">
              <a:spcBef>
                <a:spcPct val="0"/>
              </a:spcBef>
              <a:spcAft>
                <a:spcPct val="0"/>
              </a:spcAft>
              <a:defRPr sz="1900">
                <a:solidFill>
                  <a:srgbClr val="646464"/>
                </a:solidFill>
                <a:latin typeface="Verdana" charset="0"/>
                <a:ea typeface="ＭＳ Ｐゴシック" charset="0"/>
              </a:defRPr>
            </a:lvl8pPr>
            <a:lvl9pPr marL="3886200" indent="-228600" defTabSz="912813" eaLnBrk="0" fontAlgn="base" hangingPunct="0">
              <a:spcBef>
                <a:spcPct val="0"/>
              </a:spcBef>
              <a:spcAft>
                <a:spcPct val="0"/>
              </a:spcAft>
              <a:defRPr sz="1900">
                <a:solidFill>
                  <a:srgbClr val="646464"/>
                </a:solidFill>
                <a:latin typeface="Verdana" charset="0"/>
                <a:ea typeface="ＭＳ Ｐゴシック" charset="0"/>
              </a:defRPr>
            </a:lvl9pPr>
          </a:lstStyle>
          <a:p>
            <a:fld id="{D8DAAE44-D8D3-5D49-A387-9B971F78E6D7}" type="slidenum">
              <a:rPr lang="en-US" sz="1200">
                <a:solidFill>
                  <a:schemeClr val="tx1"/>
                </a:solidFill>
              </a:rPr>
              <a:pPr/>
              <a:t>33</a:t>
            </a:fld>
            <a:endParaRPr lang="en-US" sz="1200">
              <a:solidFill>
                <a:schemeClr val="tx1"/>
              </a:solidFill>
            </a:endParaRPr>
          </a:p>
        </p:txBody>
      </p:sp>
      <p:sp>
        <p:nvSpPr>
          <p:cNvPr id="54274" name="Rectangle 2"/>
          <p:cNvSpPr>
            <a:spLocks noGrp="1" noRot="1" noChangeAspect="1" noChangeArrowheads="1" noTextEdit="1"/>
          </p:cNvSpPr>
          <p:nvPr>
            <p:ph type="sldImg"/>
          </p:nvPr>
        </p:nvSpPr>
        <p:spPr>
          <a:xfrm>
            <a:off x="1143000" y="684213"/>
            <a:ext cx="4572000" cy="3429000"/>
          </a:xfrm>
          <a:ln/>
        </p:spPr>
      </p:sp>
      <p:sp>
        <p:nvSpPr>
          <p:cNvPr id="54275" name="Rectangle 3"/>
          <p:cNvSpPr>
            <a:spLocks noGrp="1" noChangeArrowheads="1"/>
          </p:cNvSpPr>
          <p:nvPr>
            <p:ph type="body" idx="1"/>
          </p:nvPr>
        </p:nvSpPr>
        <p:spPr>
          <a:xfrm>
            <a:off x="685480" y="4343693"/>
            <a:ext cx="5487042" cy="4115385"/>
          </a:xfr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buFontTx/>
              <a:buChar char="•"/>
            </a:pPr>
            <a:r>
              <a:rPr lang="de-DE">
                <a:latin typeface="Verdana" charset="0"/>
              </a:rPr>
              <a:t>Merci de votre attention. </a:t>
            </a:r>
          </a:p>
          <a:p>
            <a:pPr eaLnBrk="1" hangingPunct="1">
              <a:buFontTx/>
              <a:buChar char="•"/>
            </a:pPr>
            <a:r>
              <a:rPr lang="de-DE">
                <a:latin typeface="Verdana" charset="0"/>
              </a:rPr>
              <a:t>Je me tiens a votre disposition pour repondre a vos questions.</a:t>
            </a:r>
          </a:p>
          <a:p>
            <a:pPr eaLnBrk="1" hangingPunct="1">
              <a:buFontTx/>
              <a:buChar char="•"/>
            </a:pPr>
            <a:r>
              <a:rPr lang="de-DE">
                <a:latin typeface="Verdana" charset="0"/>
              </a:rPr>
              <a:t>Je peux vous faire parvenir par email une version electronique de ce support de presentation.</a:t>
            </a:r>
          </a:p>
          <a:p>
            <a:pPr eaLnBrk="1" hangingPunct="1">
              <a:buFontTx/>
              <a:buChar char="•"/>
            </a:pPr>
            <a:r>
              <a:rPr lang="de-DE">
                <a:latin typeface="Verdana" charset="0"/>
              </a:rPr>
              <a:t>Sachant que nous abordons tout juste le lancement de ce projet, les informations contenues dans cette presentation sont susceptibles a certaines evolutions.</a:t>
            </a:r>
          </a:p>
          <a:p>
            <a:pPr eaLnBrk="1" hangingPunct="1">
              <a:buFontTx/>
              <a:buChar char="•"/>
            </a:pPr>
            <a:endParaRPr lang="de-DE">
              <a:latin typeface="Verdana"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9BC3925-5CA7-48FF-B71D-0843119666A3}"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6967F-2A51-4B4C-A1CE-FEBA48213DA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C3925-5CA7-48FF-B71D-0843119666A3}"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6967F-2A51-4B4C-A1CE-FEBA48213DA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C3925-5CA7-48FF-B71D-0843119666A3}"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6967F-2A51-4B4C-A1CE-FEBA48213DA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9BC3925-5CA7-48FF-B71D-0843119666A3}"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6967F-2A51-4B4C-A1CE-FEBA48213DA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9BC3925-5CA7-48FF-B71D-0843119666A3}" type="datetimeFigureOut">
              <a:rPr lang="en-US" smtClean="0"/>
              <a:pPr/>
              <a:t>8/29/2013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946967F-2A51-4B4C-A1CE-FEBA48213DA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9BC3925-5CA7-48FF-B71D-0843119666A3}" type="datetimeFigureOut">
              <a:rPr lang="en-US" smtClean="0"/>
              <a:pPr/>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6967F-2A51-4B4C-A1CE-FEBA48213DA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9BC3925-5CA7-48FF-B71D-0843119666A3}" type="datetimeFigureOut">
              <a:rPr lang="en-US" smtClean="0"/>
              <a:pPr/>
              <a:t>8/29/2013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946967F-2A51-4B4C-A1CE-FEBA48213DA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9BC3925-5CA7-48FF-B71D-0843119666A3}" type="datetimeFigureOut">
              <a:rPr lang="en-US" smtClean="0"/>
              <a:pPr/>
              <a:t>8/29/2013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946967F-2A51-4B4C-A1CE-FEBA48213DA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9BC3925-5CA7-48FF-B71D-0843119666A3}" type="datetimeFigureOut">
              <a:rPr lang="en-US" smtClean="0"/>
              <a:pPr/>
              <a:t>8/29/2013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946967F-2A51-4B4C-A1CE-FEBA48213DA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49"/>
            <a:ext cx="3008313" cy="1162051"/>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C3925-5CA7-48FF-B71D-0843119666A3}" type="datetimeFigureOut">
              <a:rPr lang="en-US" smtClean="0"/>
              <a:pPr/>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6967F-2A51-4B4C-A1CE-FEBA48213DA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9"/>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9BC3925-5CA7-48FF-B71D-0843119666A3}" type="datetimeFigureOut">
              <a:rPr lang="en-US" smtClean="0"/>
              <a:pPr/>
              <a:t>8/29/2013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946967F-2A51-4B4C-A1CE-FEBA48213DA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9"/>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9BC3925-5CA7-48FF-B71D-0843119666A3}" type="datetimeFigureOut">
              <a:rPr lang="en-US" smtClean="0"/>
              <a:pPr/>
              <a:t>8/29/2013</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46967F-2A51-4B4C-A1CE-FEBA48213DA9}" type="slidenum">
              <a:rPr lang="en-US" smtClean="0"/>
              <a:pPr/>
              <a:t>‹#›</a:t>
            </a:fld>
            <a:endParaRPr lang="en-US"/>
          </a:p>
        </p:txBody>
      </p:sp>
      <p:grpSp>
        <p:nvGrpSpPr>
          <p:cNvPr id="7" name="Group 6"/>
          <p:cNvGrpSpPr/>
          <p:nvPr userDrawn="1"/>
        </p:nvGrpSpPr>
        <p:grpSpPr>
          <a:xfrm>
            <a:off x="1357290" y="6072206"/>
            <a:ext cx="6357982" cy="642942"/>
            <a:chOff x="185738" y="6251575"/>
            <a:chExt cx="4854575" cy="582613"/>
          </a:xfrm>
        </p:grpSpPr>
        <p:pic>
          <p:nvPicPr>
            <p:cNvPr id="8" name="Picture 16" descr="AU logo11"/>
            <p:cNvPicPr>
              <a:picLocks noChangeAspect="1" noChangeArrowheads="1"/>
            </p:cNvPicPr>
            <p:nvPr userDrawn="1"/>
          </p:nvPicPr>
          <p:blipFill>
            <a:blip r:embed="rId13" cstate="print"/>
            <a:srcRect/>
            <a:stretch>
              <a:fillRect/>
            </a:stretch>
          </p:blipFill>
          <p:spPr bwMode="auto">
            <a:xfrm>
              <a:off x="2617788" y="6345238"/>
              <a:ext cx="504825" cy="450850"/>
            </a:xfrm>
            <a:prstGeom prst="rect">
              <a:avLst/>
            </a:prstGeom>
            <a:noFill/>
            <a:ln w="9525">
              <a:noFill/>
              <a:miter lim="800000"/>
              <a:headEnd/>
              <a:tailEnd/>
            </a:ln>
          </p:spPr>
        </p:pic>
        <p:pic>
          <p:nvPicPr>
            <p:cNvPr id="9" name="Picture 17" descr="itu_logo_3"/>
            <p:cNvPicPr>
              <a:picLocks noChangeAspect="1" noChangeArrowheads="1"/>
            </p:cNvPicPr>
            <p:nvPr userDrawn="1"/>
          </p:nvPicPr>
          <p:blipFill>
            <a:blip r:embed="rId14" cstate="print"/>
            <a:srcRect/>
            <a:stretch>
              <a:fillRect/>
            </a:stretch>
          </p:blipFill>
          <p:spPr bwMode="auto">
            <a:xfrm>
              <a:off x="185738" y="6348413"/>
              <a:ext cx="419100" cy="476250"/>
            </a:xfrm>
            <a:prstGeom prst="rect">
              <a:avLst/>
            </a:prstGeom>
            <a:noFill/>
            <a:ln w="9525">
              <a:noFill/>
              <a:miter lim="800000"/>
              <a:headEnd/>
              <a:tailEnd/>
            </a:ln>
          </p:spPr>
        </p:pic>
        <p:pic>
          <p:nvPicPr>
            <p:cNvPr id="10" name="Picture 3" descr="C:\Users\Administrator\Desktop\SADC.png"/>
            <p:cNvPicPr>
              <a:picLocks noChangeAspect="1" noChangeArrowheads="1"/>
            </p:cNvPicPr>
            <p:nvPr userDrawn="1"/>
          </p:nvPicPr>
          <p:blipFill>
            <a:blip r:embed="rId15" cstate="print"/>
            <a:srcRect/>
            <a:stretch>
              <a:fillRect/>
            </a:stretch>
          </p:blipFill>
          <p:spPr bwMode="auto">
            <a:xfrm>
              <a:off x="3282950" y="6251575"/>
              <a:ext cx="582613" cy="582613"/>
            </a:xfrm>
            <a:prstGeom prst="rect">
              <a:avLst/>
            </a:prstGeom>
            <a:noFill/>
            <a:ln w="9525">
              <a:noFill/>
              <a:miter lim="800000"/>
              <a:headEnd/>
              <a:tailEnd/>
            </a:ln>
          </p:spPr>
        </p:pic>
        <p:pic>
          <p:nvPicPr>
            <p:cNvPr id="11" name="Picture 10" descr="C:\Users\mulugeta\Desktop\EC.jpg"/>
            <p:cNvPicPr>
              <a:picLocks noChangeAspect="1" noChangeArrowheads="1"/>
            </p:cNvPicPr>
            <p:nvPr userDrawn="1"/>
          </p:nvPicPr>
          <p:blipFill>
            <a:blip r:embed="rId16" cstate="print"/>
            <a:srcRect/>
            <a:stretch>
              <a:fillRect/>
            </a:stretch>
          </p:blipFill>
          <p:spPr bwMode="auto">
            <a:xfrm>
              <a:off x="744538" y="6265863"/>
              <a:ext cx="819150" cy="558800"/>
            </a:xfrm>
            <a:prstGeom prst="rect">
              <a:avLst/>
            </a:prstGeom>
            <a:noFill/>
            <a:ln w="9525">
              <a:noFill/>
              <a:miter lim="800000"/>
              <a:headEnd/>
              <a:tailEnd/>
            </a:ln>
          </p:spPr>
        </p:pic>
        <p:pic>
          <p:nvPicPr>
            <p:cNvPr id="12" name="Picture 11" descr="Description: Description: C:\Users\Administrator\Documents\ACPLOGOC.TIF"/>
            <p:cNvPicPr>
              <a:picLocks noChangeAspect="1" noChangeArrowheads="1"/>
            </p:cNvPicPr>
            <p:nvPr userDrawn="1"/>
          </p:nvPicPr>
          <p:blipFill>
            <a:blip r:embed="rId17" cstate="print"/>
            <a:srcRect/>
            <a:stretch>
              <a:fillRect/>
            </a:stretch>
          </p:blipFill>
          <p:spPr bwMode="auto">
            <a:xfrm>
              <a:off x="1697038" y="6308725"/>
              <a:ext cx="663575" cy="498475"/>
            </a:xfrm>
            <a:prstGeom prst="rect">
              <a:avLst/>
            </a:prstGeom>
            <a:noFill/>
            <a:ln w="9525">
              <a:noFill/>
              <a:miter lim="800000"/>
              <a:headEnd/>
              <a:tailEnd/>
            </a:ln>
          </p:spPr>
        </p:pic>
        <p:pic>
          <p:nvPicPr>
            <p:cNvPr id="13" name="Picture 12"/>
            <p:cNvPicPr>
              <a:picLocks noChangeAspect="1"/>
            </p:cNvPicPr>
            <p:nvPr userDrawn="1"/>
          </p:nvPicPr>
          <p:blipFill>
            <a:blip r:embed="rId18" cstate="print"/>
            <a:srcRect/>
            <a:stretch>
              <a:fillRect/>
            </a:stretch>
          </p:blipFill>
          <p:spPr bwMode="auto">
            <a:xfrm>
              <a:off x="4049713" y="6251575"/>
              <a:ext cx="990600" cy="5492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mailto:pistot@unisa.ac.za" TargetMode="Externa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1" name="Rectangle 1045"/>
          <p:cNvSpPr>
            <a:spLocks noGrp="1" noChangeArrowheads="1"/>
          </p:cNvSpPr>
          <p:nvPr>
            <p:ph type="ctrTitle"/>
          </p:nvPr>
        </p:nvSpPr>
        <p:spPr>
          <a:xfrm>
            <a:off x="323850" y="744539"/>
            <a:ext cx="8496300" cy="1460325"/>
          </a:xfrm>
        </p:spPr>
        <p:txBody>
          <a:bodyPr/>
          <a:lstStyle/>
          <a:p>
            <a:pPr>
              <a:defRPr/>
            </a:pPr>
            <a:r>
              <a:rPr lang="en-US" dirty="0">
                <a:effectLst>
                  <a:outerShdw blurRad="38100" dist="38100" dir="2700000" algn="tl">
                    <a:srgbClr val="DDDDDD"/>
                  </a:outerShdw>
                </a:effectLst>
                <a:latin typeface="Verdana" charset="0"/>
                <a:cs typeface="+mj-cs"/>
              </a:rPr>
              <a:t>HIPSSA Project</a:t>
            </a:r>
            <a:br>
              <a:rPr lang="en-US" dirty="0">
                <a:effectLst>
                  <a:outerShdw blurRad="38100" dist="38100" dir="2700000" algn="tl">
                    <a:srgbClr val="DDDDDD"/>
                  </a:outerShdw>
                </a:effectLst>
                <a:latin typeface="Verdana" charset="0"/>
                <a:cs typeface="+mj-cs"/>
              </a:rPr>
            </a:br>
            <a:endParaRPr lang="en-US" dirty="0">
              <a:effectLst>
                <a:outerShdw blurRad="38100" dist="38100" dir="2700000" algn="tl">
                  <a:srgbClr val="DDDDDD"/>
                </a:outerShdw>
              </a:effectLst>
              <a:latin typeface="Verdana" charset="0"/>
              <a:cs typeface="+mj-cs"/>
            </a:endParaRPr>
          </a:p>
        </p:txBody>
      </p:sp>
      <p:sp>
        <p:nvSpPr>
          <p:cNvPr id="2" name="Rectangle 1045"/>
          <p:cNvSpPr>
            <a:spLocks noChangeArrowheads="1"/>
          </p:cNvSpPr>
          <p:nvPr/>
        </p:nvSpPr>
        <p:spPr bwMode="auto">
          <a:xfrm>
            <a:off x="179512" y="1631767"/>
            <a:ext cx="864063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nchor="ctr">
            <a:spAutoFit/>
          </a:bodyPr>
          <a:lstStyle/>
          <a:p>
            <a:pPr algn="ctr">
              <a:defRPr/>
            </a:pPr>
            <a:r>
              <a:rPr lang="en-US" sz="2400" dirty="0">
                <a:solidFill>
                  <a:srgbClr val="1B5BA2"/>
                </a:solidFill>
                <a:effectLst>
                  <a:outerShdw blurRad="38100" dist="38100" dir="2700000" algn="tl">
                    <a:srgbClr val="DDDDDD"/>
                  </a:outerShdw>
                </a:effectLst>
                <a:cs typeface="+mn-cs"/>
              </a:rPr>
              <a:t>Support for Harmonization of the ICT Policies </a:t>
            </a:r>
            <a:br>
              <a:rPr lang="en-US" sz="2400" dirty="0">
                <a:solidFill>
                  <a:srgbClr val="1B5BA2"/>
                </a:solidFill>
                <a:effectLst>
                  <a:outerShdw blurRad="38100" dist="38100" dir="2700000" algn="tl">
                    <a:srgbClr val="DDDDDD"/>
                  </a:outerShdw>
                </a:effectLst>
                <a:cs typeface="+mn-cs"/>
              </a:rPr>
            </a:br>
            <a:r>
              <a:rPr lang="en-US" sz="2400" dirty="0">
                <a:solidFill>
                  <a:srgbClr val="1B5BA2"/>
                </a:solidFill>
                <a:effectLst>
                  <a:outerShdw blurRad="38100" dist="38100" dir="2700000" algn="tl">
                    <a:srgbClr val="DDDDDD"/>
                  </a:outerShdw>
                </a:effectLst>
                <a:cs typeface="+mn-cs"/>
              </a:rPr>
              <a:t>in Sub-Sahara </a:t>
            </a:r>
            <a:r>
              <a:rPr lang="en-US" sz="2400" dirty="0" smtClean="0">
                <a:solidFill>
                  <a:srgbClr val="1B5BA2"/>
                </a:solidFill>
                <a:effectLst>
                  <a:outerShdw blurRad="38100" dist="38100" dir="2700000" algn="tl">
                    <a:srgbClr val="DDDDDD"/>
                  </a:outerShdw>
                </a:effectLst>
                <a:cs typeface="+mn-cs"/>
              </a:rPr>
              <a:t>Africa</a:t>
            </a:r>
          </a:p>
        </p:txBody>
      </p:sp>
      <p:sp>
        <p:nvSpPr>
          <p:cNvPr id="17411" name="Rectangle 3"/>
          <p:cNvSpPr>
            <a:spLocks noChangeArrowheads="1"/>
          </p:cNvSpPr>
          <p:nvPr/>
        </p:nvSpPr>
        <p:spPr bwMode="auto">
          <a:xfrm>
            <a:off x="107504" y="1556793"/>
            <a:ext cx="7812980" cy="495520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endParaRPr lang="en-US" sz="2000" b="1" spc="50" dirty="0" smtClean="0">
              <a:ln w="11430"/>
              <a:solidFill>
                <a:srgbClr val="262699"/>
              </a:solidFill>
              <a:effectLst>
                <a:outerShdw blurRad="76200" dist="50800" dir="5400000" algn="tl" rotWithShape="0">
                  <a:srgbClr val="000000">
                    <a:alpha val="65000"/>
                  </a:srgbClr>
                </a:outerShdw>
              </a:effectLst>
            </a:endParaRPr>
          </a:p>
          <a:p>
            <a:endParaRPr lang="en-US" sz="2000" b="1" dirty="0" smtClean="0"/>
          </a:p>
          <a:p>
            <a:endParaRPr lang="en-US" sz="2000" b="1" dirty="0" smtClean="0"/>
          </a:p>
          <a:p>
            <a:pPr algn="ctr"/>
            <a:r>
              <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Overview of the Electronic Transactions and Communications Bill</a:t>
            </a:r>
          </a:p>
          <a:p>
            <a:pPr algn="r"/>
            <a:endParaRPr lang="en-US" sz="2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en-US" sz="2800" b="1" dirty="0" smtClean="0"/>
              <a:t>MINISTRY OF COMMUNICATION, SCIENCE AND TECHNOLOGY (MCST)</a:t>
            </a:r>
            <a:endParaRPr lang="en-US" sz="2800" dirty="0" smtClean="0"/>
          </a:p>
          <a:p>
            <a:r>
              <a:rPr lang="en-US" sz="2000" b="1" dirty="0"/>
              <a:t> </a:t>
            </a:r>
            <a:endParaRPr lang="en-US" sz="2000" b="1" dirty="0" smtClean="0"/>
          </a:p>
          <a:p>
            <a:pPr algn="r"/>
            <a:r>
              <a:rPr lang="en-US" sz="2000" b="1" dirty="0" smtClean="0">
                <a:solidFill>
                  <a:srgbClr val="FF0000"/>
                </a:solidFill>
              </a:rPr>
              <a:t>2</a:t>
            </a:r>
            <a:r>
              <a:rPr lang="en-US" sz="2000" b="1" baseline="30000" dirty="0" smtClean="0">
                <a:solidFill>
                  <a:srgbClr val="FF0000"/>
                </a:solidFill>
              </a:rPr>
              <a:t>nd</a:t>
            </a:r>
            <a:r>
              <a:rPr lang="en-US" sz="2000" b="1" dirty="0" smtClean="0">
                <a:solidFill>
                  <a:srgbClr val="FF0000"/>
                </a:solidFill>
              </a:rPr>
              <a:t> STAKEHOLDER WORKSHOPT e-COMMERCE SADC Model Law on Electronic Transactions and Electronic Commerce</a:t>
            </a:r>
          </a:p>
          <a:p>
            <a:pPr algn="ctr"/>
            <a:r>
              <a:rPr lang="en-US" sz="2000" b="1" dirty="0" smtClean="0">
                <a:solidFill>
                  <a:schemeClr val="tx2"/>
                </a:solidFill>
              </a:rPr>
              <a:t>28  AUGUST  2013</a:t>
            </a:r>
          </a:p>
          <a:p>
            <a:pPr algn="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INTERPRETATION </a:t>
            </a:r>
            <a:br>
              <a:rPr lang="en-US" dirty="0" smtClean="0"/>
            </a:br>
            <a:r>
              <a:rPr lang="en-US" sz="3600" i="1" dirty="0" smtClean="0">
                <a:solidFill>
                  <a:schemeClr val="tx2">
                    <a:lumMod val="40000"/>
                    <a:lumOff val="60000"/>
                  </a:schemeClr>
                </a:solidFill>
              </a:rPr>
              <a:t>KEY DEFINITIONS</a:t>
            </a:r>
            <a:endParaRPr lang="en-US" sz="3600" i="1" dirty="0">
              <a:solidFill>
                <a:schemeClr val="tx2">
                  <a:lumMod val="40000"/>
                  <a:lumOff val="60000"/>
                </a:schemeClr>
              </a:solidFill>
            </a:endParaRPr>
          </a:p>
        </p:txBody>
      </p:sp>
      <p:sp>
        <p:nvSpPr>
          <p:cNvPr id="3" name="Content Placeholder 2"/>
          <p:cNvSpPr>
            <a:spLocks noGrp="1"/>
          </p:cNvSpPr>
          <p:nvPr>
            <p:ph idx="1"/>
          </p:nvPr>
        </p:nvSpPr>
        <p:spPr>
          <a:xfrm>
            <a:off x="457200" y="1219201"/>
            <a:ext cx="8229600" cy="4906964"/>
          </a:xfrm>
        </p:spPr>
        <p:txBody>
          <a:bodyPr>
            <a:normAutofit fontScale="77500" lnSpcReduction="20000"/>
          </a:bodyPr>
          <a:lstStyle/>
          <a:p>
            <a:pPr>
              <a:buNone/>
            </a:pPr>
            <a:endParaRPr lang="en-GB" sz="2800" dirty="0" smtClean="0"/>
          </a:p>
          <a:p>
            <a:pPr>
              <a:buNone/>
            </a:pPr>
            <a:endParaRPr lang="en-GB" sz="2800" dirty="0"/>
          </a:p>
          <a:p>
            <a:pPr>
              <a:buNone/>
            </a:pPr>
            <a:r>
              <a:rPr lang="en-GB" sz="2800" dirty="0" smtClean="0"/>
              <a:t>“</a:t>
            </a:r>
            <a:r>
              <a:rPr lang="en-GB" sz="2800" dirty="0">
                <a:solidFill>
                  <a:schemeClr val="tx2">
                    <a:lumMod val="40000"/>
                    <a:lumOff val="60000"/>
                  </a:schemeClr>
                </a:solidFill>
              </a:rPr>
              <a:t>electronic transaction</a:t>
            </a:r>
            <a:r>
              <a:rPr lang="en-GB" sz="2800" dirty="0"/>
              <a:t>” means a transaction, action or </a:t>
            </a:r>
            <a:endParaRPr lang="en-GB" sz="2800" dirty="0" smtClean="0"/>
          </a:p>
          <a:p>
            <a:pPr>
              <a:buNone/>
            </a:pPr>
            <a:r>
              <a:rPr lang="en-GB" sz="2800" dirty="0" smtClean="0"/>
              <a:t>set </a:t>
            </a:r>
            <a:r>
              <a:rPr lang="en-GB" sz="2800" dirty="0"/>
              <a:t>of actions of either a commercial or </a:t>
            </a:r>
            <a:r>
              <a:rPr lang="en-GB" sz="2800" dirty="0" smtClean="0"/>
              <a:t>non-</a:t>
            </a:r>
          </a:p>
          <a:p>
            <a:pPr>
              <a:buNone/>
            </a:pPr>
            <a:r>
              <a:rPr lang="en-GB" sz="2800" dirty="0" smtClean="0"/>
              <a:t>commercial </a:t>
            </a:r>
            <a:r>
              <a:rPr lang="en-GB" sz="2800" dirty="0"/>
              <a:t>nature, and includes the provision of </a:t>
            </a:r>
            <a:endParaRPr lang="en-GB" sz="2800" dirty="0" smtClean="0"/>
          </a:p>
          <a:p>
            <a:pPr>
              <a:buNone/>
            </a:pPr>
            <a:r>
              <a:rPr lang="en-GB" sz="2800" dirty="0" smtClean="0"/>
              <a:t>information </a:t>
            </a:r>
            <a:r>
              <a:rPr lang="en-GB" sz="2800" dirty="0"/>
              <a:t>or e-government services; </a:t>
            </a:r>
            <a:endParaRPr lang="en-GB" sz="2800" dirty="0" smtClean="0"/>
          </a:p>
          <a:p>
            <a:pPr>
              <a:buNone/>
            </a:pPr>
            <a:r>
              <a:rPr lang="en-GB" sz="2800" dirty="0"/>
              <a:t>“</a:t>
            </a:r>
            <a:r>
              <a:rPr lang="en-GB" sz="2800" dirty="0">
                <a:solidFill>
                  <a:schemeClr val="tx2">
                    <a:lumMod val="40000"/>
                    <a:lumOff val="60000"/>
                  </a:schemeClr>
                </a:solidFill>
              </a:rPr>
              <a:t>data message</a:t>
            </a:r>
            <a:r>
              <a:rPr lang="en-GB" sz="2800" dirty="0"/>
              <a:t>” means information generated, sent, received, or stored by electronic, magnetic, optical or similar means including, but not limited to, electronic data interchange (EDI), electronic mail, mobile communications (such as SMS messages) and audio or video recordings; </a:t>
            </a:r>
            <a:endParaRPr lang="en-ZA" sz="2800" dirty="0" smtClean="0"/>
          </a:p>
          <a:p>
            <a:pPr>
              <a:buNone/>
            </a:pPr>
            <a:r>
              <a:rPr lang="en-GB" sz="2400" dirty="0"/>
              <a:t>“</a:t>
            </a:r>
            <a:r>
              <a:rPr lang="en-GB" sz="2400" dirty="0">
                <a:solidFill>
                  <a:schemeClr val="tx2">
                    <a:lumMod val="40000"/>
                    <a:lumOff val="60000"/>
                  </a:schemeClr>
                </a:solidFill>
              </a:rPr>
              <a:t>electronic communication</a:t>
            </a:r>
            <a:r>
              <a:rPr lang="en-GB" sz="2400" dirty="0"/>
              <a:t>” means communication made by means of a data message;</a:t>
            </a:r>
            <a:endParaRPr lang="en-ZA" sz="2800" dirty="0"/>
          </a:p>
          <a:p>
            <a:pPr>
              <a:buNone/>
            </a:pPr>
            <a:r>
              <a:rPr lang="en-GB" sz="2800" dirty="0" smtClean="0"/>
              <a:t>“</a:t>
            </a:r>
            <a:r>
              <a:rPr lang="en-GB" sz="2800" dirty="0">
                <a:solidFill>
                  <a:schemeClr val="tx2">
                    <a:lumMod val="40000"/>
                    <a:lumOff val="60000"/>
                  </a:schemeClr>
                </a:solidFill>
              </a:rPr>
              <a:t>e-government services</a:t>
            </a:r>
            <a:r>
              <a:rPr lang="en-GB" sz="2800" dirty="0"/>
              <a:t>” means any public service provided by means of electronic communications by any public </a:t>
            </a:r>
            <a:r>
              <a:rPr lang="en-GB" sz="2800" dirty="0" smtClean="0"/>
              <a:t>office</a:t>
            </a:r>
            <a:endParaRPr lang="en-ZA" sz="2800" dirty="0"/>
          </a:p>
          <a:p>
            <a:pPr>
              <a:buNone/>
            </a:pPr>
            <a:endParaRPr lang="en-ZA" sz="2800" dirty="0"/>
          </a:p>
          <a:p>
            <a:pPr>
              <a:buNone/>
            </a:pPr>
            <a:endParaRPr lang="en-US" sz="4400" b="1" dirty="0">
              <a:solidFill>
                <a:srgbClr val="FF0000"/>
              </a:solidFill>
            </a:endParaRPr>
          </a:p>
        </p:txBody>
      </p:sp>
      <p:pic>
        <p:nvPicPr>
          <p:cNvPr id="4" name="Picture 18" descr="Description: Description: Description: Description: Description: itu_logo_3"/>
          <p:cNvPicPr>
            <a:picLocks noChangeAspect="1" noChangeArrowheads="1"/>
          </p:cNvPicPr>
          <p:nvPr/>
        </p:nvPicPr>
        <p:blipFill>
          <a:blip r:embed="rId2" cstate="print"/>
          <a:srcRect/>
          <a:stretch>
            <a:fillRect/>
          </a:stretch>
        </p:blipFill>
        <p:spPr bwMode="auto">
          <a:xfrm>
            <a:off x="685800" y="5791200"/>
            <a:ext cx="1219200" cy="9144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801599"/>
            <a:ext cx="7774632" cy="1200329"/>
          </a:xfrm>
        </p:spPr>
        <p:txBody>
          <a:bodyPr/>
          <a:lstStyle/>
          <a:p>
            <a:r>
              <a:rPr lang="en-US" dirty="0" smtClean="0">
                <a:solidFill>
                  <a:schemeClr val="bg1">
                    <a:lumMod val="50000"/>
                  </a:schemeClr>
                </a:solidFill>
              </a:rPr>
              <a:t>INTERPRETATION APPLICABILITY</a:t>
            </a:r>
            <a:endParaRPr lang="en-US" dirty="0">
              <a:solidFill>
                <a:schemeClr val="bg1">
                  <a:lumMod val="50000"/>
                </a:schemeClr>
              </a:solidFill>
            </a:endParaRPr>
          </a:p>
        </p:txBody>
      </p:sp>
      <p:sp>
        <p:nvSpPr>
          <p:cNvPr id="3" name="Content Placeholder 2"/>
          <p:cNvSpPr>
            <a:spLocks noGrp="1"/>
          </p:cNvSpPr>
          <p:nvPr>
            <p:ph idx="1"/>
          </p:nvPr>
        </p:nvSpPr>
        <p:spPr/>
        <p:txBody>
          <a:bodyPr/>
          <a:lstStyle/>
          <a:p>
            <a:pPr eaLnBrk="1" fontAlgn="auto" hangingPunct="1">
              <a:spcAft>
                <a:spcPts val="0"/>
              </a:spcAft>
              <a:buFont typeface="Wingdings" pitchFamily="2" charset="2"/>
              <a:buChar char="§"/>
              <a:defRPr/>
            </a:pPr>
            <a:r>
              <a:rPr lang="en-GB" sz="2800" dirty="0">
                <a:solidFill>
                  <a:schemeClr val="bg1">
                    <a:lumMod val="50000"/>
                  </a:schemeClr>
                </a:solidFill>
              </a:rPr>
              <a:t>Interpretation – applies to all </a:t>
            </a:r>
            <a:r>
              <a:rPr lang="en-GB" sz="2800" dirty="0" smtClean="0">
                <a:solidFill>
                  <a:schemeClr val="bg1">
                    <a:lumMod val="50000"/>
                  </a:schemeClr>
                </a:solidFill>
              </a:rPr>
              <a:t>law</a:t>
            </a:r>
          </a:p>
          <a:p>
            <a:pPr lvl="1" eaLnBrk="1" fontAlgn="auto" hangingPunct="1">
              <a:spcAft>
                <a:spcPts val="0"/>
              </a:spcAft>
              <a:buFont typeface="Wingdings" pitchFamily="2" charset="2"/>
              <a:buChar char="§"/>
              <a:defRPr/>
            </a:pPr>
            <a:r>
              <a:rPr lang="en-GB" sz="2400" dirty="0" smtClean="0">
                <a:solidFill>
                  <a:schemeClr val="bg1">
                    <a:lumMod val="50000"/>
                  </a:schemeClr>
                </a:solidFill>
              </a:rPr>
              <a:t>RULE OF LAW INTERPRETED TO ACCOMMODATE AND FACILITATE</a:t>
            </a:r>
          </a:p>
          <a:p>
            <a:pPr eaLnBrk="1" fontAlgn="auto" hangingPunct="1">
              <a:spcAft>
                <a:spcPts val="0"/>
              </a:spcAft>
              <a:buFont typeface="Wingdings" pitchFamily="2" charset="2"/>
              <a:buChar char="§"/>
              <a:defRPr/>
            </a:pPr>
            <a:r>
              <a:rPr lang="en-GB" sz="2800" dirty="0" smtClean="0">
                <a:solidFill>
                  <a:schemeClr val="bg1">
                    <a:lumMod val="50000"/>
                  </a:schemeClr>
                </a:solidFill>
              </a:rPr>
              <a:t>Applicability </a:t>
            </a:r>
            <a:r>
              <a:rPr lang="en-GB" sz="2800" dirty="0">
                <a:solidFill>
                  <a:schemeClr val="bg1">
                    <a:lumMod val="50000"/>
                  </a:schemeClr>
                </a:solidFill>
              </a:rPr>
              <a:t>– </a:t>
            </a:r>
          </a:p>
          <a:p>
            <a:pPr lvl="1" eaLnBrk="1" fontAlgn="auto" hangingPunct="1">
              <a:spcAft>
                <a:spcPts val="0"/>
              </a:spcAft>
              <a:buFont typeface="Wingdings" pitchFamily="2" charset="2"/>
              <a:buChar char="§"/>
              <a:defRPr/>
            </a:pPr>
            <a:r>
              <a:rPr lang="en-GB" sz="2400" dirty="0">
                <a:solidFill>
                  <a:schemeClr val="bg1">
                    <a:lumMod val="50000"/>
                  </a:schemeClr>
                </a:solidFill>
              </a:rPr>
              <a:t>all law unless </a:t>
            </a:r>
            <a:r>
              <a:rPr lang="en-GB" sz="2400" b="1" dirty="0">
                <a:solidFill>
                  <a:schemeClr val="bg1">
                    <a:lumMod val="50000"/>
                  </a:schemeClr>
                </a:solidFill>
              </a:rPr>
              <a:t>excluded</a:t>
            </a:r>
          </a:p>
          <a:p>
            <a:pPr lvl="2" eaLnBrk="1" fontAlgn="auto" hangingPunct="1">
              <a:spcAft>
                <a:spcPts val="0"/>
              </a:spcAft>
              <a:buFont typeface="Wingdings" pitchFamily="2" charset="2"/>
              <a:buChar char="§"/>
              <a:defRPr/>
            </a:pPr>
            <a:r>
              <a:rPr lang="en-GB" sz="2000" dirty="0">
                <a:solidFill>
                  <a:schemeClr val="bg1">
                    <a:lumMod val="50000"/>
                  </a:schemeClr>
                </a:solidFill>
              </a:rPr>
              <a:t>No person </a:t>
            </a:r>
            <a:r>
              <a:rPr lang="en-GB" sz="2000" dirty="0" smtClean="0">
                <a:solidFill>
                  <a:schemeClr val="bg1">
                    <a:lumMod val="50000"/>
                  </a:schemeClr>
                </a:solidFill>
              </a:rPr>
              <a:t>forced</a:t>
            </a:r>
          </a:p>
          <a:p>
            <a:pPr lvl="2" eaLnBrk="1" fontAlgn="auto" hangingPunct="1">
              <a:spcAft>
                <a:spcPts val="0"/>
              </a:spcAft>
              <a:buFont typeface="Wingdings" pitchFamily="2" charset="2"/>
              <a:buChar char="§"/>
              <a:defRPr/>
            </a:pPr>
            <a:r>
              <a:rPr lang="en-GB" sz="2000" dirty="0" smtClean="0">
                <a:solidFill>
                  <a:schemeClr val="bg1">
                    <a:lumMod val="50000"/>
                  </a:schemeClr>
                </a:solidFill>
              </a:rPr>
              <a:t>Agreement may be inferred </a:t>
            </a:r>
            <a:endParaRPr lang="en-GB" sz="2000" dirty="0">
              <a:solidFill>
                <a:schemeClr val="bg1">
                  <a:lumMod val="50000"/>
                </a:schemeClr>
              </a:solidFill>
            </a:endParaRPr>
          </a:p>
          <a:p>
            <a:pPr eaLnBrk="1" fontAlgn="auto" hangingPunct="1">
              <a:spcAft>
                <a:spcPts val="0"/>
              </a:spcAft>
              <a:buFont typeface="Wingdings" pitchFamily="2" charset="2"/>
              <a:buChar char="§"/>
              <a:defRPr/>
            </a:pPr>
            <a:r>
              <a:rPr lang="en-GB" sz="2800" dirty="0" smtClean="0">
                <a:solidFill>
                  <a:schemeClr val="bg1">
                    <a:lumMod val="50000"/>
                  </a:schemeClr>
                </a:solidFill>
              </a:rPr>
              <a:t>Parties may vary</a:t>
            </a:r>
            <a:endParaRPr lang="en-GB" sz="2800" dirty="0">
              <a:solidFill>
                <a:schemeClr val="bg1">
                  <a:lumMod val="50000"/>
                </a:schemeClr>
              </a:solidFill>
            </a:endParaRPr>
          </a:p>
          <a:p>
            <a:endParaRPr lang="en-US" dirty="0"/>
          </a:p>
        </p:txBody>
      </p:sp>
      <p:sp>
        <p:nvSpPr>
          <p:cNvPr id="4" name="Slide Number Placeholder 3"/>
          <p:cNvSpPr>
            <a:spLocks noGrp="1"/>
          </p:cNvSpPr>
          <p:nvPr>
            <p:ph type="sldNum" sz="quarter" idx="10"/>
          </p:nvPr>
        </p:nvSpPr>
        <p:spPr/>
        <p:txBody>
          <a:bodyPr/>
          <a:lstStyle/>
          <a:p>
            <a:pPr>
              <a:defRPr/>
            </a:pPr>
            <a:fld id="{CCDBF06C-9EBB-7F47-A734-CA421A73115D}" type="slidenum">
              <a:rPr lang="en-US" smtClean="0"/>
              <a:pPr>
                <a:defRPr/>
              </a:pPr>
              <a:t>11</a:t>
            </a:fld>
            <a:endParaRPr lang="en-US" dirty="0"/>
          </a:p>
        </p:txBody>
      </p:sp>
    </p:spTree>
    <p:extLst>
      <p:ext uri="{BB962C8B-B14F-4D97-AF65-F5344CB8AC3E}">
        <p14:creationId xmlns:p14="http://schemas.microsoft.com/office/powerpoint/2010/main" xmlns="" val="261102082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772400" cy="591342"/>
          </a:xfrm>
        </p:spPr>
        <p:txBody>
          <a:bodyPr>
            <a:normAutofit fontScale="90000"/>
          </a:bodyPr>
          <a:lstStyle/>
          <a:p>
            <a:r>
              <a:rPr lang="en-US" dirty="0" smtClean="0">
                <a:solidFill>
                  <a:schemeClr val="tx1">
                    <a:lumMod val="50000"/>
                    <a:lumOff val="50000"/>
                  </a:schemeClr>
                </a:solidFill>
              </a:rPr>
              <a:t>PART II – LEGAL EFFECT </a:t>
            </a:r>
            <a:endParaRPr lang="en-US" dirty="0">
              <a:solidFill>
                <a:schemeClr val="tx1">
                  <a:lumMod val="50000"/>
                  <a:lumOff val="50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5386090"/>
          </a:xfrm>
          <a:prstGeom prst="rect">
            <a:avLst/>
          </a:prstGeom>
        </p:spPr>
        <p:txBody>
          <a:bodyPr wrap="square">
            <a:spAutoFit/>
          </a:bodyPr>
          <a:lstStyle/>
          <a:p>
            <a:endParaRPr lang="en-US" sz="3200" dirty="0" smtClean="0">
              <a:solidFill>
                <a:schemeClr val="tx1">
                  <a:lumMod val="65000"/>
                  <a:lumOff val="35000"/>
                </a:schemeClr>
              </a:solidFill>
            </a:endParaRPr>
          </a:p>
          <a:p>
            <a:pPr marL="901700" lvl="1" indent="-720725">
              <a:buFont typeface="Wingdings" pitchFamily="2" charset="2"/>
              <a:buChar char="Ø"/>
              <a:tabLst>
                <a:tab pos="985838" algn="l"/>
              </a:tabLst>
            </a:pPr>
            <a:r>
              <a:rPr lang="en-US" sz="2400" dirty="0" smtClean="0">
                <a:solidFill>
                  <a:schemeClr val="tx1">
                    <a:lumMod val="50000"/>
                    <a:lumOff val="50000"/>
                  </a:schemeClr>
                </a:solidFill>
              </a:rPr>
              <a:t>Functional Interpretation  - message not to be denied legal effect simply by virtue of their nature</a:t>
            </a:r>
          </a:p>
          <a:p>
            <a:pPr marL="901700" lvl="1" indent="-720725">
              <a:buFont typeface="Wingdings" pitchFamily="2" charset="2"/>
              <a:buChar char="Ø"/>
              <a:tabLst>
                <a:tab pos="985838" algn="l"/>
              </a:tabLst>
            </a:pPr>
            <a:r>
              <a:rPr lang="en-GB" sz="2400" dirty="0" smtClean="0">
                <a:solidFill>
                  <a:schemeClr val="tx1">
                    <a:lumMod val="50000"/>
                    <a:lumOff val="50000"/>
                  </a:schemeClr>
                </a:solidFill>
              </a:rPr>
              <a:t>Writing – where law requires writing &amp; consequences result </a:t>
            </a:r>
            <a:r>
              <a:rPr lang="en-GB" sz="2400" dirty="0" err="1" smtClean="0">
                <a:solidFill>
                  <a:schemeClr val="tx1">
                    <a:lumMod val="50000"/>
                    <a:lumOff val="50000"/>
                  </a:schemeClr>
                </a:solidFill>
              </a:rPr>
              <a:t>therefrom</a:t>
            </a:r>
            <a:r>
              <a:rPr lang="en-GB" sz="2400" dirty="0" smtClean="0">
                <a:solidFill>
                  <a:schemeClr val="tx1">
                    <a:lumMod val="50000"/>
                    <a:lumOff val="50000"/>
                  </a:schemeClr>
                </a:solidFill>
              </a:rPr>
              <a:t> (record accessible and re-usable in future)</a:t>
            </a:r>
          </a:p>
          <a:p>
            <a:pPr marL="901700" lvl="1" indent="-720725">
              <a:buFont typeface="Wingdings" pitchFamily="2" charset="2"/>
              <a:buChar char="Ø"/>
              <a:tabLst>
                <a:tab pos="985838" algn="l"/>
              </a:tabLst>
            </a:pPr>
            <a:r>
              <a:rPr lang="en-GB" sz="2400" dirty="0" smtClean="0">
                <a:solidFill>
                  <a:schemeClr val="tx1">
                    <a:lumMod val="50000"/>
                    <a:lumOff val="50000"/>
                  </a:schemeClr>
                </a:solidFill>
              </a:rPr>
              <a:t>Electronic Signatures – Recognition of E-Signatures application &amp; conditions to be met:</a:t>
            </a:r>
          </a:p>
          <a:p>
            <a:pPr marL="1612900" lvl="2" indent="-446088">
              <a:buFont typeface="Arial" pitchFamily="34" charset="0"/>
              <a:buChar char="•"/>
              <a:tabLst>
                <a:tab pos="985838" algn="l"/>
              </a:tabLst>
            </a:pPr>
            <a:r>
              <a:rPr lang="en-GB" sz="2400" dirty="0" smtClean="0">
                <a:solidFill>
                  <a:schemeClr val="tx1">
                    <a:lumMod val="50000"/>
                    <a:lumOff val="50000"/>
                  </a:schemeClr>
                </a:solidFill>
              </a:rPr>
              <a:t>Identification of originator, reliable &amp; appropriate in the circumstances</a:t>
            </a:r>
          </a:p>
          <a:p>
            <a:pPr marL="1612900" lvl="2" indent="-446088">
              <a:buFont typeface="Arial" pitchFamily="34" charset="0"/>
              <a:buChar char="•"/>
              <a:tabLst>
                <a:tab pos="985838" algn="l"/>
              </a:tabLst>
            </a:pPr>
            <a:r>
              <a:rPr lang="en-GB" sz="2400" dirty="0" smtClean="0">
                <a:solidFill>
                  <a:schemeClr val="tx1">
                    <a:lumMod val="50000"/>
                    <a:lumOff val="50000"/>
                  </a:schemeClr>
                </a:solidFill>
              </a:rPr>
              <a:t>Burden of proof on e-signatures (presumption)</a:t>
            </a:r>
          </a:p>
          <a:p>
            <a:pPr marL="538163" lvl="2" indent="-355600">
              <a:buFont typeface="Arial" pitchFamily="34" charset="0"/>
              <a:buChar char="•"/>
              <a:tabLst>
                <a:tab pos="538163" algn="l"/>
              </a:tabLst>
            </a:pPr>
            <a:r>
              <a:rPr lang="en-GB" sz="2400" dirty="0" smtClean="0">
                <a:solidFill>
                  <a:srgbClr val="FF0000"/>
                </a:solidFill>
              </a:rPr>
              <a:t>Note: Alignment of the legal recognition of the E-signatures under the E-Evidence Act 2009 on an equal footing as well regulations relating to requirements for same as may be prescribed under this Act. </a:t>
            </a:r>
            <a:endParaRPr lang="en-GB" sz="28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772400" cy="591342"/>
          </a:xfrm>
        </p:spPr>
        <p:txBody>
          <a:bodyPr>
            <a:normAutofit fontScale="90000"/>
          </a:bodyPr>
          <a:lstStyle/>
          <a:p>
            <a:r>
              <a:rPr lang="en-US" dirty="0" smtClean="0">
                <a:solidFill>
                  <a:schemeClr val="tx1">
                    <a:lumMod val="50000"/>
                    <a:lumOff val="50000"/>
                  </a:schemeClr>
                </a:solidFill>
              </a:rPr>
              <a:t>PART III – E-TRANSACTIONS </a:t>
            </a:r>
            <a:endParaRPr lang="en-US" dirty="0">
              <a:solidFill>
                <a:schemeClr val="tx1">
                  <a:lumMod val="50000"/>
                  <a:lumOff val="50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8094524"/>
          </a:xfrm>
          <a:prstGeom prst="rect">
            <a:avLst/>
          </a:prstGeom>
        </p:spPr>
        <p:txBody>
          <a:bodyPr wrap="square">
            <a:spAutoFit/>
          </a:bodyPr>
          <a:lstStyle/>
          <a:p>
            <a:endParaRPr lang="en-US" sz="3200" dirty="0" smtClean="0">
              <a:solidFill>
                <a:schemeClr val="tx1">
                  <a:lumMod val="65000"/>
                  <a:lumOff val="35000"/>
                </a:schemeClr>
              </a:solidFill>
            </a:endParaRPr>
          </a:p>
          <a:p>
            <a:pPr marL="901700" lvl="1" indent="-720725">
              <a:buFont typeface="Wingdings" pitchFamily="2" charset="2"/>
              <a:buChar char="Ø"/>
              <a:tabLst>
                <a:tab pos="985838" algn="l"/>
              </a:tabLst>
            </a:pPr>
            <a:r>
              <a:rPr lang="en-US" sz="2800" dirty="0" smtClean="0">
                <a:solidFill>
                  <a:schemeClr val="tx1">
                    <a:lumMod val="50000"/>
                    <a:lumOff val="50000"/>
                  </a:schemeClr>
                </a:solidFill>
              </a:rPr>
              <a:t>Formation &amp; Validity of Contracts </a:t>
            </a:r>
          </a:p>
          <a:p>
            <a:pPr marL="1071563" lvl="3" indent="-890588">
              <a:buFont typeface="Wingdings" pitchFamily="2" charset="2"/>
              <a:buChar char="Ø"/>
              <a:tabLst>
                <a:tab pos="985838" algn="l"/>
              </a:tabLst>
            </a:pPr>
            <a:r>
              <a:rPr lang="en-GB" sz="2800" dirty="0" smtClean="0">
                <a:solidFill>
                  <a:schemeClr val="tx1">
                    <a:lumMod val="50000"/>
                    <a:lumOff val="50000"/>
                  </a:schemeClr>
                </a:solidFill>
              </a:rPr>
              <a:t>Variation by Agreement </a:t>
            </a:r>
          </a:p>
          <a:p>
            <a:pPr marL="1071563" lvl="3" indent="-890588">
              <a:buFont typeface="Wingdings" pitchFamily="2" charset="2"/>
              <a:buChar char="Ø"/>
              <a:tabLst>
                <a:tab pos="985838" algn="l"/>
              </a:tabLst>
            </a:pPr>
            <a:r>
              <a:rPr lang="en-GB" sz="2800" dirty="0" smtClean="0">
                <a:solidFill>
                  <a:schemeClr val="tx1">
                    <a:lumMod val="50000"/>
                    <a:lumOff val="50000"/>
                  </a:schemeClr>
                </a:solidFill>
              </a:rPr>
              <a:t>Time of dispatch (dispatch  when originator and recipient on different system – when it enters information system beyond control of sender </a:t>
            </a:r>
            <a:r>
              <a:rPr lang="en-GB" sz="2800" err="1" smtClean="0">
                <a:solidFill>
                  <a:schemeClr val="tx1">
                    <a:lumMod val="50000"/>
                    <a:lumOff val="50000"/>
                  </a:schemeClr>
                </a:solidFill>
              </a:rPr>
              <a:t>i.e</a:t>
            </a:r>
            <a:r>
              <a:rPr lang="en-GB" sz="2800" smtClean="0">
                <a:solidFill>
                  <a:schemeClr val="tx1">
                    <a:lumMod val="50000"/>
                    <a:lumOff val="50000"/>
                  </a:schemeClr>
                </a:solidFill>
              </a:rPr>
              <a:t> f </a:t>
            </a:r>
            <a:r>
              <a:rPr lang="en-GB" sz="2800" dirty="0" smtClean="0">
                <a:solidFill>
                  <a:schemeClr val="tx1">
                    <a:lumMod val="50000"/>
                    <a:lumOff val="50000"/>
                  </a:schemeClr>
                </a:solidFill>
              </a:rPr>
              <a:t>(</a:t>
            </a:r>
            <a:r>
              <a:rPr lang="en-GB" sz="2800" dirty="0" err="1" smtClean="0">
                <a:solidFill>
                  <a:schemeClr val="tx1">
                    <a:lumMod val="50000"/>
                    <a:lumOff val="50000"/>
                  </a:schemeClr>
                </a:solidFill>
              </a:rPr>
              <a:t>Ezemvelo</a:t>
            </a:r>
            <a:r>
              <a:rPr lang="en-GB" sz="2800" dirty="0" smtClean="0">
                <a:solidFill>
                  <a:schemeClr val="tx1">
                    <a:lumMod val="50000"/>
                    <a:lumOff val="50000"/>
                  </a:schemeClr>
                </a:solidFill>
              </a:rPr>
              <a:t>) in same system – capable of retrieval)</a:t>
            </a:r>
          </a:p>
          <a:p>
            <a:pPr marL="1071563" lvl="3" indent="-890588">
              <a:buFont typeface="Wingdings" pitchFamily="2" charset="2"/>
              <a:buChar char="Ø"/>
              <a:tabLst>
                <a:tab pos="985838" algn="l"/>
              </a:tabLst>
            </a:pPr>
            <a:r>
              <a:rPr lang="en-GB" sz="2800" dirty="0" smtClean="0">
                <a:solidFill>
                  <a:schemeClr val="tx1">
                    <a:lumMod val="50000"/>
                    <a:lumOff val="50000"/>
                  </a:schemeClr>
                </a:solidFill>
              </a:rPr>
              <a:t>Time of receipt (enters system of recipient if designated/ if not reasonably capable of retrieval</a:t>
            </a:r>
          </a:p>
          <a:p>
            <a:pPr marL="180975" lvl="3">
              <a:tabLst>
                <a:tab pos="985838" algn="l"/>
              </a:tabLst>
            </a:pPr>
            <a:r>
              <a:rPr lang="en-GB" sz="2400" dirty="0" err="1" smtClean="0">
                <a:solidFill>
                  <a:srgbClr val="FF0000"/>
                </a:solidFill>
              </a:rPr>
              <a:t>Ezemvelo</a:t>
            </a:r>
            <a:r>
              <a:rPr lang="en-GB" sz="2400" dirty="0" smtClean="0">
                <a:solidFill>
                  <a:srgbClr val="FF0000"/>
                </a:solidFill>
              </a:rPr>
              <a:t> – the  fact that </a:t>
            </a:r>
            <a:r>
              <a:rPr lang="en-GB" sz="2400" dirty="0" err="1" smtClean="0">
                <a:solidFill>
                  <a:srgbClr val="FF0000"/>
                </a:solidFill>
              </a:rPr>
              <a:t>Jafta’s</a:t>
            </a:r>
            <a:r>
              <a:rPr lang="en-GB" sz="2400" dirty="0" smtClean="0">
                <a:solidFill>
                  <a:srgbClr val="FF0000"/>
                </a:solidFill>
              </a:rPr>
              <a:t> e-mail was never received by the HR manager who was herself on her way out the court ruled it to have been received when it entered the </a:t>
            </a:r>
            <a:r>
              <a:rPr lang="en-GB" sz="2400" dirty="0" err="1" smtClean="0">
                <a:solidFill>
                  <a:srgbClr val="FF0000"/>
                </a:solidFill>
              </a:rPr>
              <a:t>Ezemvelo</a:t>
            </a:r>
            <a:r>
              <a:rPr lang="en-GB" sz="2400" dirty="0" smtClean="0">
                <a:solidFill>
                  <a:srgbClr val="FF0000"/>
                </a:solidFill>
              </a:rPr>
              <a:t> e-mail system as the designated system</a:t>
            </a:r>
            <a:r>
              <a:rPr lang="en-GB" sz="2400" dirty="0" smtClean="0">
                <a:solidFill>
                  <a:schemeClr val="tx1">
                    <a:lumMod val="50000"/>
                    <a:lumOff val="50000"/>
                  </a:schemeClr>
                </a:solidFill>
              </a:rPr>
              <a:t> </a:t>
            </a:r>
          </a:p>
          <a:p>
            <a:pPr marL="1071563" lvl="3" indent="-890588">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r>
              <a:rPr lang="en-GB" sz="2800" dirty="0" smtClean="0">
                <a:solidFill>
                  <a:schemeClr val="tx1">
                    <a:lumMod val="50000"/>
                    <a:lumOff val="50000"/>
                  </a:schemeClr>
                </a:solidFill>
              </a:rPr>
              <a:t> </a:t>
            </a:r>
            <a:endParaRPr lang="en-US" sz="28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772400" cy="591342"/>
          </a:xfrm>
        </p:spPr>
        <p:txBody>
          <a:bodyPr>
            <a:normAutofit fontScale="90000"/>
          </a:bodyPr>
          <a:lstStyle/>
          <a:p>
            <a:r>
              <a:rPr lang="en-US" dirty="0" smtClean="0">
                <a:solidFill>
                  <a:schemeClr val="tx1">
                    <a:lumMod val="50000"/>
                    <a:lumOff val="50000"/>
                  </a:schemeClr>
                </a:solidFill>
              </a:rPr>
              <a:t>PART III – E-TRANSACTIONS </a:t>
            </a:r>
            <a:endParaRPr lang="en-US" dirty="0">
              <a:solidFill>
                <a:schemeClr val="tx1">
                  <a:lumMod val="50000"/>
                  <a:lumOff val="50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8340745"/>
          </a:xfrm>
          <a:prstGeom prst="rect">
            <a:avLst/>
          </a:prstGeom>
        </p:spPr>
        <p:txBody>
          <a:bodyPr wrap="square">
            <a:spAutoFit/>
          </a:bodyPr>
          <a:lstStyle/>
          <a:p>
            <a:endParaRPr lang="en-US" sz="3200" dirty="0" smtClean="0">
              <a:solidFill>
                <a:schemeClr val="tx1">
                  <a:lumMod val="65000"/>
                  <a:lumOff val="35000"/>
                </a:schemeClr>
              </a:solidFill>
            </a:endParaRPr>
          </a:p>
          <a:p>
            <a:pPr marL="901700" lvl="1" indent="-720725">
              <a:buFont typeface="Wingdings" pitchFamily="2" charset="2"/>
              <a:buChar char="Ø"/>
              <a:tabLst>
                <a:tab pos="985838" algn="l"/>
              </a:tabLst>
            </a:pPr>
            <a:r>
              <a:rPr lang="en-US" sz="2800" dirty="0" smtClean="0">
                <a:solidFill>
                  <a:schemeClr val="tx1">
                    <a:lumMod val="50000"/>
                    <a:lumOff val="50000"/>
                  </a:schemeClr>
                </a:solidFill>
              </a:rPr>
              <a:t> Place of Dispatch &amp; Receipt – place of business/closest relation to underlying transaction/principal place of business (habitual residence etc)</a:t>
            </a:r>
          </a:p>
          <a:p>
            <a:pPr marL="901700" lvl="1" indent="-720725">
              <a:buFont typeface="Wingdings" pitchFamily="2" charset="2"/>
              <a:buChar char="Ø"/>
              <a:tabLst>
                <a:tab pos="985838" algn="l"/>
              </a:tabLst>
            </a:pPr>
            <a:r>
              <a:rPr lang="en-GB" sz="2800" dirty="0" smtClean="0">
                <a:solidFill>
                  <a:schemeClr val="tx1">
                    <a:lumMod val="50000"/>
                    <a:lumOff val="50000"/>
                  </a:schemeClr>
                </a:solidFill>
              </a:rPr>
              <a:t>Time of Contract Formation – acceptance of offer </a:t>
            </a:r>
            <a:r>
              <a:rPr lang="en-GB" sz="2800" dirty="0" err="1" smtClean="0">
                <a:solidFill>
                  <a:schemeClr val="tx1">
                    <a:lumMod val="50000"/>
                    <a:lumOff val="50000"/>
                  </a:schemeClr>
                </a:solidFill>
              </a:rPr>
              <a:t>i.e</a:t>
            </a:r>
            <a:r>
              <a:rPr lang="en-GB" sz="2800" dirty="0" smtClean="0">
                <a:solidFill>
                  <a:schemeClr val="tx1">
                    <a:lumMod val="50000"/>
                    <a:lumOff val="50000"/>
                  </a:schemeClr>
                </a:solidFill>
              </a:rPr>
              <a:t> on receipt by </a:t>
            </a:r>
            <a:r>
              <a:rPr lang="en-GB" sz="2800" dirty="0" err="1" smtClean="0">
                <a:solidFill>
                  <a:schemeClr val="tx1">
                    <a:lumMod val="50000"/>
                    <a:lumOff val="50000"/>
                  </a:schemeClr>
                </a:solidFill>
              </a:rPr>
              <a:t>offeror</a:t>
            </a:r>
            <a:endParaRPr lang="en-GB" sz="2800" dirty="0" smtClean="0">
              <a:solidFill>
                <a:schemeClr val="tx1">
                  <a:lumMod val="50000"/>
                  <a:lumOff val="50000"/>
                </a:schemeClr>
              </a:solidFill>
            </a:endParaRPr>
          </a:p>
          <a:p>
            <a:pPr marL="901700" lvl="1" indent="-720725">
              <a:buFont typeface="Wingdings" pitchFamily="2" charset="2"/>
              <a:buChar char="Ø"/>
              <a:tabLst>
                <a:tab pos="985838" algn="l"/>
              </a:tabLst>
            </a:pPr>
            <a:r>
              <a:rPr lang="en-GB" sz="2800" dirty="0" smtClean="0">
                <a:solidFill>
                  <a:schemeClr val="tx1">
                    <a:lumMod val="50000"/>
                    <a:lumOff val="50000"/>
                  </a:schemeClr>
                </a:solidFill>
              </a:rPr>
              <a:t>Input errors – define and provide remedies including conditions to be met for remedies to be applied </a:t>
            </a:r>
            <a:r>
              <a:rPr lang="en-GB" sz="2400" dirty="0" smtClean="0">
                <a:solidFill>
                  <a:schemeClr val="tx1">
                    <a:lumMod val="50000"/>
                    <a:lumOff val="50000"/>
                  </a:schemeClr>
                </a:solidFill>
              </a:rPr>
              <a:t>(e.g. time limit, what happens if goods &amp; services have been received, what happens if a benefit is derived, what are conditions if system does not provide for rectification of errors)</a:t>
            </a:r>
            <a:endParaRPr lang="en-US" sz="24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r>
              <a:rPr lang="en-GB" sz="2800" dirty="0" smtClean="0">
                <a:solidFill>
                  <a:schemeClr val="tx1">
                    <a:lumMod val="50000"/>
                    <a:lumOff val="50000"/>
                  </a:schemeClr>
                </a:solidFill>
              </a:rPr>
              <a:t> </a:t>
            </a:r>
            <a:endParaRPr lang="en-US" sz="28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92161"/>
          </a:xfrm>
        </p:spPr>
        <p:txBody>
          <a:bodyPr>
            <a:normAutofit fontScale="90000"/>
          </a:bodyPr>
          <a:lstStyle/>
          <a:p>
            <a:r>
              <a:rPr lang="en-US" dirty="0" smtClean="0"/>
              <a:t>JAFTA VS EZEMVELO WILDLIFE 2008 SA</a:t>
            </a:r>
            <a:endParaRPr lang="en-US" dirty="0"/>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Content Placeholder 9"/>
          <p:cNvSpPr>
            <a:spLocks noGrp="1"/>
          </p:cNvSpPr>
          <p:nvPr>
            <p:ph idx="1"/>
          </p:nvPr>
        </p:nvSpPr>
        <p:spPr>
          <a:xfrm>
            <a:off x="457200" y="908721"/>
            <a:ext cx="8229600" cy="5217444"/>
          </a:xfrm>
        </p:spPr>
        <p:txBody>
          <a:bodyPr>
            <a:normAutofit fontScale="92500"/>
          </a:bodyPr>
          <a:lstStyle/>
          <a:p>
            <a:r>
              <a:rPr lang="en-GB" dirty="0" smtClean="0"/>
              <a:t>Offer of employment communicated via e-mail</a:t>
            </a:r>
          </a:p>
          <a:p>
            <a:r>
              <a:rPr lang="en-GB" dirty="0" smtClean="0"/>
              <a:t>Subsequent communications via e-mail and </a:t>
            </a:r>
            <a:r>
              <a:rPr lang="en-GB" dirty="0" err="1" smtClean="0"/>
              <a:t>Jafta</a:t>
            </a:r>
            <a:r>
              <a:rPr lang="en-GB" dirty="0" smtClean="0"/>
              <a:t> confirmed that he will be travelling and have no access to e-mail</a:t>
            </a:r>
          </a:p>
          <a:p>
            <a:r>
              <a:rPr lang="en-GB" dirty="0" smtClean="0"/>
              <a:t>SMS communication from employer requesting </a:t>
            </a:r>
            <a:r>
              <a:rPr lang="en-GB" dirty="0" err="1" smtClean="0"/>
              <a:t>Jafta</a:t>
            </a:r>
            <a:r>
              <a:rPr lang="en-GB" dirty="0" smtClean="0"/>
              <a:t> to confirm acceptance by defined date</a:t>
            </a:r>
          </a:p>
          <a:p>
            <a:r>
              <a:rPr lang="en-GB" dirty="0" smtClean="0"/>
              <a:t>SMS acceptance of offer </a:t>
            </a:r>
          </a:p>
          <a:p>
            <a:pPr>
              <a:buNone/>
            </a:pPr>
            <a:r>
              <a:rPr lang="en-GB" dirty="0" smtClean="0">
                <a:solidFill>
                  <a:srgbClr val="FF0000"/>
                </a:solidFill>
              </a:rPr>
              <a:t>E-mail communication failed to reach employer but SMS message was received – Court held a contract had validly been created</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92161"/>
          </a:xfrm>
        </p:spPr>
        <p:txBody>
          <a:bodyPr>
            <a:normAutofit fontScale="90000"/>
          </a:bodyPr>
          <a:lstStyle/>
          <a:p>
            <a:r>
              <a:rPr lang="en-US" dirty="0" smtClean="0"/>
              <a:t>JAFTA VS EZEMVELO WILDLIFE 2008 SA</a:t>
            </a:r>
            <a:endParaRPr lang="en-US" dirty="0"/>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Content Placeholder 9"/>
          <p:cNvSpPr>
            <a:spLocks noGrp="1"/>
          </p:cNvSpPr>
          <p:nvPr>
            <p:ph idx="1"/>
          </p:nvPr>
        </p:nvSpPr>
        <p:spPr>
          <a:xfrm>
            <a:off x="457200" y="908721"/>
            <a:ext cx="8229600" cy="5217444"/>
          </a:xfrm>
        </p:spPr>
        <p:txBody>
          <a:bodyPr>
            <a:normAutofit fontScale="92500"/>
          </a:bodyPr>
          <a:lstStyle/>
          <a:p>
            <a:r>
              <a:rPr lang="en-GB" dirty="0" smtClean="0"/>
              <a:t>Offer of employment communicated via e-mail</a:t>
            </a:r>
          </a:p>
          <a:p>
            <a:r>
              <a:rPr lang="en-GB" dirty="0" smtClean="0"/>
              <a:t>Subsequent communications via e-mail and </a:t>
            </a:r>
            <a:r>
              <a:rPr lang="en-GB" dirty="0" err="1" smtClean="0"/>
              <a:t>Jafta</a:t>
            </a:r>
            <a:r>
              <a:rPr lang="en-GB" dirty="0" smtClean="0"/>
              <a:t> confirmed that he will be travelling and have no access to e-mail</a:t>
            </a:r>
          </a:p>
          <a:p>
            <a:r>
              <a:rPr lang="en-GB" dirty="0" smtClean="0"/>
              <a:t>SMS communication from employer requesting </a:t>
            </a:r>
            <a:r>
              <a:rPr lang="en-GB" dirty="0" err="1" smtClean="0"/>
              <a:t>Jafta</a:t>
            </a:r>
            <a:r>
              <a:rPr lang="en-GB" dirty="0" smtClean="0"/>
              <a:t> to confirm acceptance by defined date</a:t>
            </a:r>
          </a:p>
          <a:p>
            <a:r>
              <a:rPr lang="en-GB" dirty="0" smtClean="0"/>
              <a:t>SMS acceptance of offer </a:t>
            </a:r>
          </a:p>
          <a:p>
            <a:pPr>
              <a:buNone/>
            </a:pPr>
            <a:r>
              <a:rPr lang="en-GB" dirty="0" smtClean="0">
                <a:solidFill>
                  <a:srgbClr val="FF0000"/>
                </a:solidFill>
              </a:rPr>
              <a:t>E-mail communication failed to reach employer but SMS message was received – Court held a contract had validly been created</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772400" cy="591342"/>
          </a:xfrm>
        </p:spPr>
        <p:txBody>
          <a:bodyPr>
            <a:normAutofit fontScale="90000"/>
          </a:bodyPr>
          <a:lstStyle/>
          <a:p>
            <a:r>
              <a:rPr lang="en-US" dirty="0" smtClean="0">
                <a:solidFill>
                  <a:schemeClr val="tx1">
                    <a:lumMod val="50000"/>
                    <a:lumOff val="50000"/>
                  </a:schemeClr>
                </a:solidFill>
              </a:rPr>
              <a:t>PART IV – E- COMMERCE  </a:t>
            </a:r>
            <a:endParaRPr lang="en-US" dirty="0">
              <a:solidFill>
                <a:schemeClr val="tx1">
                  <a:lumMod val="50000"/>
                  <a:lumOff val="50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6617196"/>
          </a:xfrm>
          <a:prstGeom prst="rect">
            <a:avLst/>
          </a:prstGeom>
        </p:spPr>
        <p:txBody>
          <a:bodyPr wrap="square">
            <a:spAutoFit/>
          </a:bodyPr>
          <a:lstStyle/>
          <a:p>
            <a:endParaRPr lang="en-US" sz="3200" dirty="0" smtClean="0">
              <a:solidFill>
                <a:schemeClr val="tx1">
                  <a:lumMod val="65000"/>
                  <a:lumOff val="35000"/>
                </a:schemeClr>
              </a:solidFill>
            </a:endParaRPr>
          </a:p>
          <a:p>
            <a:pPr marL="901700" lvl="1" indent="-720725">
              <a:buFont typeface="Wingdings" pitchFamily="2" charset="2"/>
              <a:buChar char="Ø"/>
              <a:tabLst>
                <a:tab pos="985838" algn="l"/>
              </a:tabLst>
            </a:pPr>
            <a:r>
              <a:rPr lang="en-US" sz="2800" dirty="0" smtClean="0">
                <a:solidFill>
                  <a:schemeClr val="tx1">
                    <a:lumMod val="50000"/>
                    <a:lumOff val="50000"/>
                  </a:schemeClr>
                </a:solidFill>
              </a:rPr>
              <a:t>Attribution rule – communication sent by originator unless contrary is proven &amp; by </a:t>
            </a:r>
            <a:r>
              <a:rPr lang="en-US" sz="2800" dirty="0" err="1" smtClean="0">
                <a:solidFill>
                  <a:schemeClr val="tx1">
                    <a:lumMod val="50000"/>
                    <a:lumOff val="50000"/>
                  </a:schemeClr>
                </a:solidFill>
              </a:rPr>
              <a:t>infor</a:t>
            </a:r>
            <a:r>
              <a:rPr lang="en-US" sz="2800" dirty="0" smtClean="0">
                <a:solidFill>
                  <a:schemeClr val="tx1">
                    <a:lumMod val="50000"/>
                    <a:lumOff val="50000"/>
                  </a:schemeClr>
                </a:solidFill>
              </a:rPr>
              <a:t> system of originator if programmed to operate automatically</a:t>
            </a:r>
          </a:p>
          <a:p>
            <a:pPr marL="901700" lvl="1" indent="-720725">
              <a:buFont typeface="Wingdings" pitchFamily="2" charset="2"/>
              <a:buChar char="Ø"/>
              <a:tabLst>
                <a:tab pos="985838" algn="l"/>
              </a:tabLst>
            </a:pPr>
            <a:r>
              <a:rPr lang="en-GB" sz="2800" dirty="0" smtClean="0">
                <a:solidFill>
                  <a:schemeClr val="tx1">
                    <a:lumMod val="50000"/>
                    <a:lumOff val="50000"/>
                  </a:schemeClr>
                </a:solidFill>
              </a:rPr>
              <a:t>Secure Electronic Signatures – presumption </a:t>
            </a:r>
          </a:p>
          <a:p>
            <a:pPr marL="901700" lvl="1" indent="-720725">
              <a:buFont typeface="Wingdings" pitchFamily="2" charset="2"/>
              <a:buChar char="Ø"/>
              <a:tabLst>
                <a:tab pos="985838" algn="l"/>
              </a:tabLst>
            </a:pPr>
            <a:r>
              <a:rPr lang="en-GB" sz="2800" dirty="0" smtClean="0">
                <a:solidFill>
                  <a:schemeClr val="tx1">
                    <a:lumMod val="50000"/>
                    <a:lumOff val="50000"/>
                  </a:schemeClr>
                </a:solidFill>
              </a:rPr>
              <a:t>Original information (assurance of integrity as at time of generation &amp; capable of display </a:t>
            </a:r>
          </a:p>
          <a:p>
            <a:pPr marL="901700" lvl="1" indent="-720725">
              <a:buFont typeface="Wingdings" pitchFamily="2" charset="2"/>
              <a:buChar char="Ø"/>
              <a:tabLst>
                <a:tab pos="985838" algn="l"/>
              </a:tabLst>
            </a:pPr>
            <a:r>
              <a:rPr lang="en-GB" sz="2800" dirty="0" smtClean="0">
                <a:solidFill>
                  <a:schemeClr val="tx1">
                    <a:lumMod val="50000"/>
                    <a:lumOff val="50000"/>
                  </a:schemeClr>
                </a:solidFill>
              </a:rPr>
              <a:t>Criteria for integrity (complete, unaltered, reliable considering all circumstances)</a:t>
            </a:r>
          </a:p>
          <a:p>
            <a:pPr marL="1071563" lvl="3" indent="-890588">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r>
              <a:rPr lang="en-GB" sz="2800" dirty="0" smtClean="0">
                <a:solidFill>
                  <a:schemeClr val="tx1">
                    <a:lumMod val="50000"/>
                    <a:lumOff val="50000"/>
                  </a:schemeClr>
                </a:solidFill>
              </a:rPr>
              <a:t> </a:t>
            </a:r>
            <a:endParaRPr lang="en-US" sz="28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772400" cy="591342"/>
          </a:xfrm>
        </p:spPr>
        <p:txBody>
          <a:bodyPr>
            <a:normAutofit fontScale="90000"/>
          </a:bodyPr>
          <a:lstStyle/>
          <a:p>
            <a:r>
              <a:rPr lang="en-US" dirty="0" smtClean="0">
                <a:solidFill>
                  <a:schemeClr val="tx1">
                    <a:lumMod val="50000"/>
                    <a:lumOff val="50000"/>
                  </a:schemeClr>
                </a:solidFill>
              </a:rPr>
              <a:t>PART IV – E- COMMERCE  </a:t>
            </a:r>
            <a:endParaRPr lang="en-US" dirty="0">
              <a:solidFill>
                <a:schemeClr val="tx1">
                  <a:lumMod val="50000"/>
                  <a:lumOff val="50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4893647"/>
          </a:xfrm>
          <a:prstGeom prst="rect">
            <a:avLst/>
          </a:prstGeom>
        </p:spPr>
        <p:txBody>
          <a:bodyPr wrap="square">
            <a:spAutoFit/>
          </a:bodyPr>
          <a:lstStyle/>
          <a:p>
            <a:endParaRPr lang="en-US" sz="3200" dirty="0" smtClean="0">
              <a:solidFill>
                <a:schemeClr val="tx1">
                  <a:lumMod val="65000"/>
                  <a:lumOff val="35000"/>
                </a:schemeClr>
              </a:solidFill>
            </a:endParaRPr>
          </a:p>
          <a:p>
            <a:pPr marL="901700" lvl="1" indent="-720725">
              <a:tabLst>
                <a:tab pos="985838" algn="l"/>
              </a:tabLst>
            </a:pPr>
            <a:r>
              <a:rPr lang="en-ZA" sz="2800" i="1" dirty="0" smtClean="0">
                <a:solidFill>
                  <a:srgbClr val="FF0000"/>
                </a:solidFill>
              </a:rPr>
              <a:t>Hopewell &amp; </a:t>
            </a:r>
            <a:r>
              <a:rPr lang="en-ZA" sz="2800" i="1" dirty="0" err="1" smtClean="0">
                <a:solidFill>
                  <a:srgbClr val="FF0000"/>
                </a:solidFill>
              </a:rPr>
              <a:t>Nyamakazi</a:t>
            </a:r>
            <a:r>
              <a:rPr lang="en-ZA" sz="2800" i="1" smtClean="0">
                <a:solidFill>
                  <a:srgbClr val="FF0000"/>
                </a:solidFill>
              </a:rPr>
              <a:t> – Hacking </a:t>
            </a:r>
            <a:r>
              <a:rPr lang="en-ZA" sz="2800" dirty="0" smtClean="0">
                <a:solidFill>
                  <a:srgbClr val="FF0000"/>
                </a:solidFill>
              </a:rPr>
              <a:t>AR215/08</a:t>
            </a:r>
            <a:endParaRPr lang="en-ZA" sz="2800" i="1" dirty="0" smtClean="0">
              <a:solidFill>
                <a:srgbClr val="FF0000"/>
              </a:solidFill>
            </a:endParaRPr>
          </a:p>
          <a:p>
            <a:pPr marL="182563" lvl="1" indent="-1588">
              <a:tabLst>
                <a:tab pos="182563" algn="l"/>
                <a:tab pos="985838" algn="l"/>
              </a:tabLst>
            </a:pPr>
            <a:r>
              <a:rPr lang="en-ZA" sz="2800" i="1" dirty="0" smtClean="0"/>
              <a:t>Defendant unlawfully and intentionally utilized a device or computer programme in order to unlawfully overcome security measures designed to protect data or access to data, known as a “Skimming Device”, in order to gain unauthorized access to account information encoded on the magnetic to duplicate cards both debit and credit for his personal use.</a:t>
            </a:r>
            <a:endParaRPr lang="en-US" sz="2800" dirty="0" smtClean="0"/>
          </a:p>
          <a:p>
            <a:pPr marL="182563" lvl="1" indent="-1588">
              <a:tabLst>
                <a:tab pos="182563" algn="l"/>
                <a:tab pos="985838" algn="l"/>
              </a:tabLst>
            </a:pPr>
            <a:endParaRPr lang="en-US" sz="2800" dirty="0" smtClean="0"/>
          </a:p>
          <a:p>
            <a:pPr marL="901700" lvl="1" indent="-720725">
              <a:buFont typeface="Wingdings" pitchFamily="2" charset="2"/>
              <a:buChar char="Ø"/>
              <a:tabLst>
                <a:tab pos="985838" algn="l"/>
              </a:tabLst>
            </a:pPr>
            <a:endParaRPr lang="en-US" sz="28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772400" cy="591342"/>
          </a:xfrm>
        </p:spPr>
        <p:txBody>
          <a:bodyPr>
            <a:normAutofit fontScale="90000"/>
          </a:bodyPr>
          <a:lstStyle/>
          <a:p>
            <a:r>
              <a:rPr lang="en-US" dirty="0" smtClean="0">
                <a:solidFill>
                  <a:schemeClr val="tx1">
                    <a:lumMod val="50000"/>
                    <a:lumOff val="50000"/>
                  </a:schemeClr>
                </a:solidFill>
              </a:rPr>
              <a:t>PART IV – E- COMMERCE  </a:t>
            </a:r>
            <a:endParaRPr lang="en-US" dirty="0">
              <a:solidFill>
                <a:schemeClr val="tx1">
                  <a:lumMod val="50000"/>
                  <a:lumOff val="50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6801862"/>
          </a:xfrm>
          <a:prstGeom prst="rect">
            <a:avLst/>
          </a:prstGeom>
        </p:spPr>
        <p:txBody>
          <a:bodyPr wrap="square">
            <a:spAutoFit/>
          </a:bodyPr>
          <a:lstStyle/>
          <a:p>
            <a:endParaRPr lang="en-US" sz="3200" dirty="0" smtClean="0">
              <a:solidFill>
                <a:schemeClr val="tx1">
                  <a:lumMod val="65000"/>
                  <a:lumOff val="35000"/>
                </a:schemeClr>
              </a:solidFill>
            </a:endParaRPr>
          </a:p>
          <a:p>
            <a:pPr marL="901700" lvl="1" indent="-720725">
              <a:buFont typeface="Wingdings" pitchFamily="2" charset="2"/>
              <a:buChar char="Ø"/>
              <a:tabLst>
                <a:tab pos="985838" algn="l"/>
              </a:tabLst>
            </a:pPr>
            <a:r>
              <a:rPr lang="en-US" sz="2800" dirty="0" smtClean="0">
                <a:solidFill>
                  <a:schemeClr val="tx1">
                    <a:lumMod val="50000"/>
                    <a:lumOff val="50000"/>
                  </a:schemeClr>
                </a:solidFill>
              </a:rPr>
              <a:t>Retention of Records – conditions to be met for electronic records </a:t>
            </a:r>
            <a:r>
              <a:rPr lang="en-US" sz="2400" dirty="0" smtClean="0">
                <a:solidFill>
                  <a:srgbClr val="FF0000"/>
                </a:solidFill>
              </a:rPr>
              <a:t>(retained in form sent/received, accuracy, identification of origin &amp; destination &amp; recognition of 3</a:t>
            </a:r>
            <a:r>
              <a:rPr lang="en-US" sz="2400" baseline="30000" dirty="0" smtClean="0">
                <a:solidFill>
                  <a:srgbClr val="FF0000"/>
                </a:solidFill>
              </a:rPr>
              <a:t>rd</a:t>
            </a:r>
            <a:r>
              <a:rPr lang="en-US" sz="2400" dirty="0" smtClean="0">
                <a:solidFill>
                  <a:srgbClr val="FF0000"/>
                </a:solidFill>
              </a:rPr>
              <a:t> party providers for transmission)</a:t>
            </a:r>
          </a:p>
          <a:p>
            <a:pPr marL="901700" lvl="1" indent="-720725">
              <a:buFont typeface="Wingdings" pitchFamily="2" charset="2"/>
              <a:buChar char="Ø"/>
              <a:tabLst>
                <a:tab pos="985838" algn="l"/>
              </a:tabLst>
            </a:pPr>
            <a:r>
              <a:rPr lang="en-GB" sz="2800" dirty="0" smtClean="0">
                <a:solidFill>
                  <a:schemeClr val="tx1">
                    <a:lumMod val="50000"/>
                    <a:lumOff val="50000"/>
                  </a:schemeClr>
                </a:solidFill>
              </a:rPr>
              <a:t>Production of Documents – conditions </a:t>
            </a:r>
            <a:r>
              <a:rPr lang="en-GB" sz="2400" dirty="0" smtClean="0">
                <a:solidFill>
                  <a:srgbClr val="FF0000"/>
                </a:solidFill>
              </a:rPr>
              <a:t>(relevance, circumstance, integrity, usable for future reference)</a:t>
            </a:r>
          </a:p>
          <a:p>
            <a:pPr marL="901700" lvl="1" indent="-720725">
              <a:buFont typeface="Wingdings" pitchFamily="2" charset="2"/>
              <a:buChar char="Ø"/>
              <a:tabLst>
                <a:tab pos="985838" algn="l"/>
              </a:tabLst>
            </a:pPr>
            <a:r>
              <a:rPr lang="en-GB" sz="2800" dirty="0" smtClean="0">
                <a:solidFill>
                  <a:schemeClr val="tx1">
                    <a:lumMod val="50000"/>
                    <a:lumOff val="50000"/>
                  </a:schemeClr>
                </a:solidFill>
              </a:rPr>
              <a:t>Notarisation </a:t>
            </a:r>
            <a:r>
              <a:rPr lang="en-GB" sz="2400" dirty="0" smtClean="0">
                <a:solidFill>
                  <a:srgbClr val="FF0000"/>
                </a:solidFill>
              </a:rPr>
              <a:t>(role of electronic signatures &amp; certification requirements)</a:t>
            </a:r>
          </a:p>
          <a:p>
            <a:pPr marL="901700" lvl="1" indent="-720725">
              <a:buFont typeface="Wingdings" pitchFamily="2" charset="2"/>
              <a:buChar char="Ø"/>
              <a:tabLst>
                <a:tab pos="985838" algn="l"/>
              </a:tabLst>
            </a:pPr>
            <a:r>
              <a:rPr lang="en-GB" sz="2800" dirty="0" smtClean="0">
                <a:solidFill>
                  <a:schemeClr val="tx1">
                    <a:lumMod val="50000"/>
                    <a:lumOff val="50000"/>
                  </a:schemeClr>
                </a:solidFill>
              </a:rPr>
              <a:t>Other Requirements – lodging, filing, writing etc by law includes </a:t>
            </a:r>
            <a:r>
              <a:rPr lang="en-GB" sz="2800" smtClean="0">
                <a:solidFill>
                  <a:schemeClr val="tx1">
                    <a:lumMod val="50000"/>
                    <a:lumOff val="50000"/>
                  </a:schemeClr>
                </a:solidFill>
              </a:rPr>
              <a:t>secure signatures</a:t>
            </a: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r>
              <a:rPr lang="en-GB" sz="2800" dirty="0" smtClean="0">
                <a:solidFill>
                  <a:schemeClr val="tx1">
                    <a:lumMod val="50000"/>
                    <a:lumOff val="50000"/>
                  </a:schemeClr>
                </a:solidFill>
              </a:rPr>
              <a:t> </a:t>
            </a:r>
            <a:endParaRPr lang="en-US" sz="28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1" name="Rectangle 1045"/>
          <p:cNvSpPr>
            <a:spLocks noGrp="1" noChangeArrowheads="1"/>
          </p:cNvSpPr>
          <p:nvPr>
            <p:ph type="ctrTitle"/>
          </p:nvPr>
        </p:nvSpPr>
        <p:spPr>
          <a:xfrm>
            <a:off x="323850" y="152400"/>
            <a:ext cx="8496300" cy="685799"/>
          </a:xfrm>
        </p:spPr>
        <p:txBody>
          <a:bodyPr>
            <a:normAutofit fontScale="90000"/>
          </a:bodyPr>
          <a:lstStyle/>
          <a:p>
            <a:pPr>
              <a:defRPr/>
            </a:pPr>
            <a:r>
              <a:rPr lang="en-US" dirty="0" smtClean="0">
                <a:effectLst>
                  <a:outerShdw blurRad="38100" dist="38100" dir="2700000" algn="tl">
                    <a:srgbClr val="DDDDDD"/>
                  </a:outerShdw>
                </a:effectLst>
                <a:latin typeface="Verdana" charset="0"/>
                <a:cs typeface="+mj-cs"/>
              </a:rPr>
              <a:t/>
            </a:r>
            <a:br>
              <a:rPr lang="en-US" dirty="0" smtClean="0">
                <a:effectLst>
                  <a:outerShdw blurRad="38100" dist="38100" dir="2700000" algn="tl">
                    <a:srgbClr val="DDDDDD"/>
                  </a:outerShdw>
                </a:effectLst>
                <a:latin typeface="Verdana" charset="0"/>
                <a:cs typeface="+mj-cs"/>
              </a:rPr>
            </a:br>
            <a:r>
              <a:rPr lang="en-US" dirty="0" smtClean="0">
                <a:solidFill>
                  <a:schemeClr val="tx1">
                    <a:lumMod val="50000"/>
                    <a:lumOff val="50000"/>
                  </a:schemeClr>
                </a:solidFill>
                <a:effectLst>
                  <a:outerShdw blurRad="38100" dist="38100" dir="2700000" algn="tl">
                    <a:srgbClr val="DDDDDD"/>
                  </a:outerShdw>
                </a:effectLst>
                <a:latin typeface="Verdana" charset="0"/>
                <a:cs typeface="+mj-cs"/>
              </a:rPr>
              <a:t>CONTENTS</a:t>
            </a:r>
            <a:r>
              <a:rPr lang="en-US" dirty="0">
                <a:solidFill>
                  <a:schemeClr val="tx1">
                    <a:lumMod val="50000"/>
                    <a:lumOff val="50000"/>
                  </a:schemeClr>
                </a:solidFill>
                <a:effectLst>
                  <a:outerShdw blurRad="38100" dist="38100" dir="2700000" algn="tl">
                    <a:srgbClr val="DDDDDD"/>
                  </a:outerShdw>
                </a:effectLst>
                <a:latin typeface="Verdana" charset="0"/>
                <a:cs typeface="+mj-cs"/>
              </a:rPr>
              <a:t/>
            </a:r>
            <a:br>
              <a:rPr lang="en-US" dirty="0">
                <a:solidFill>
                  <a:schemeClr val="tx1">
                    <a:lumMod val="50000"/>
                    <a:lumOff val="50000"/>
                  </a:schemeClr>
                </a:solidFill>
                <a:effectLst>
                  <a:outerShdw blurRad="38100" dist="38100" dir="2700000" algn="tl">
                    <a:srgbClr val="DDDDDD"/>
                  </a:outerShdw>
                </a:effectLst>
                <a:latin typeface="Verdana" charset="0"/>
                <a:cs typeface="+mj-cs"/>
              </a:rPr>
            </a:br>
            <a:endParaRPr lang="en-US" dirty="0">
              <a:solidFill>
                <a:schemeClr val="tx1">
                  <a:lumMod val="50000"/>
                  <a:lumOff val="50000"/>
                </a:schemeClr>
              </a:solidFill>
              <a:effectLst>
                <a:outerShdw blurRad="38100" dist="38100" dir="2700000" algn="tl">
                  <a:srgbClr val="DDDDDD"/>
                </a:outerShdw>
              </a:effectLst>
              <a:latin typeface="Verdana" charset="0"/>
              <a:cs typeface="+mj-cs"/>
            </a:endParaRPr>
          </a:p>
        </p:txBody>
      </p:sp>
      <p:sp>
        <p:nvSpPr>
          <p:cNvPr id="17411" name="Rectangle 3"/>
          <p:cNvSpPr>
            <a:spLocks noChangeArrowheads="1"/>
          </p:cNvSpPr>
          <p:nvPr/>
        </p:nvSpPr>
        <p:spPr bwMode="auto">
          <a:xfrm>
            <a:off x="107504" y="914400"/>
            <a:ext cx="7812980" cy="156966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r"/>
            <a:endParaRPr lang="en-US" sz="2000" b="1" spc="50" dirty="0" smtClean="0">
              <a:ln w="11430"/>
              <a:solidFill>
                <a:srgbClr val="262699"/>
              </a:solidFill>
              <a:effectLst>
                <a:outerShdw blurRad="76200" dist="50800" dir="5400000" algn="tl" rotWithShape="0">
                  <a:srgbClr val="000000">
                    <a:alpha val="65000"/>
                  </a:srgbClr>
                </a:outerShdw>
              </a:effectLst>
            </a:endParaRPr>
          </a:p>
          <a:p>
            <a:endParaRPr lang="en-US" sz="2000" b="1" dirty="0" smtClean="0"/>
          </a:p>
          <a:p>
            <a:endParaRPr lang="en-US" sz="2000" b="1" dirty="0" smtClean="0"/>
          </a:p>
          <a:p>
            <a:pPr algn="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8" name="Rectangle 7"/>
          <p:cNvSpPr/>
          <p:nvPr/>
        </p:nvSpPr>
        <p:spPr>
          <a:xfrm>
            <a:off x="539552" y="764704"/>
            <a:ext cx="7704856" cy="5940088"/>
          </a:xfrm>
          <a:prstGeom prst="rect">
            <a:avLst/>
          </a:prstGeom>
        </p:spPr>
        <p:txBody>
          <a:bodyPr wrap="square">
            <a:spAutoFit/>
          </a:bodyPr>
          <a:lstStyle/>
          <a:p>
            <a:pPr lvl="1" eaLnBrk="0" fontAlgn="t" hangingPunct="0">
              <a:spcBef>
                <a:spcPct val="0"/>
              </a:spcBef>
              <a:spcAft>
                <a:spcPct val="0"/>
              </a:spcAft>
              <a:buFont typeface="Wingdings" pitchFamily="2" charset="2"/>
              <a:buChar char="Ø"/>
            </a:pPr>
            <a:r>
              <a:rPr lang="en-US" sz="2800" b="1" dirty="0" smtClean="0">
                <a:solidFill>
                  <a:schemeClr val="tx1">
                    <a:lumMod val="50000"/>
                    <a:lumOff val="50000"/>
                  </a:schemeClr>
                </a:solidFill>
                <a:cs typeface="Arial" pitchFamily="34" charset="0"/>
              </a:rPr>
              <a:t>BACKDROP – ON THE GROUND</a:t>
            </a:r>
          </a:p>
          <a:p>
            <a:pPr marL="806450" lvl="1" indent="-349250" eaLnBrk="0" fontAlgn="t" hangingPunct="0">
              <a:spcBef>
                <a:spcPct val="0"/>
              </a:spcBef>
              <a:spcAft>
                <a:spcPct val="0"/>
              </a:spcAft>
              <a:buFont typeface="Wingdings" pitchFamily="2" charset="2"/>
              <a:buChar char="Ø"/>
              <a:tabLst>
                <a:tab pos="806450" algn="l"/>
              </a:tabLst>
            </a:pPr>
            <a:r>
              <a:rPr lang="en-US" sz="2800" b="1" dirty="0" smtClean="0">
                <a:solidFill>
                  <a:schemeClr val="tx1">
                    <a:lumMod val="50000"/>
                    <a:lumOff val="50000"/>
                  </a:schemeClr>
                </a:solidFill>
                <a:cs typeface="Arial" pitchFamily="34" charset="0"/>
              </a:rPr>
              <a:t>PLAYERS (Consumers, sellers, service providers and their roles) </a:t>
            </a:r>
          </a:p>
          <a:p>
            <a:pPr marL="806450" lvl="1" indent="-349250" eaLnBrk="0" fontAlgn="t" hangingPunct="0">
              <a:spcBef>
                <a:spcPct val="0"/>
              </a:spcBef>
              <a:spcAft>
                <a:spcPct val="0"/>
              </a:spcAft>
              <a:buFont typeface="Wingdings" pitchFamily="2" charset="2"/>
              <a:buChar char="Ø"/>
              <a:tabLst>
                <a:tab pos="806450" algn="l"/>
              </a:tabLst>
            </a:pPr>
            <a:r>
              <a:rPr lang="en-GB" sz="2800" b="1" dirty="0" smtClean="0">
                <a:solidFill>
                  <a:schemeClr val="tx1">
                    <a:lumMod val="50000"/>
                    <a:lumOff val="50000"/>
                  </a:schemeClr>
                </a:solidFill>
                <a:cs typeface="Arial" pitchFamily="34" charset="0"/>
              </a:rPr>
              <a:t>OBJECTIVES</a:t>
            </a:r>
            <a:endParaRPr lang="en-US" sz="2800" b="1" dirty="0" smtClean="0">
              <a:solidFill>
                <a:schemeClr val="tx1">
                  <a:lumMod val="50000"/>
                  <a:lumOff val="50000"/>
                </a:schemeClr>
              </a:solidFill>
              <a:cs typeface="Arial" pitchFamily="34" charset="0"/>
            </a:endParaRPr>
          </a:p>
          <a:p>
            <a:pPr lvl="1" eaLnBrk="0" fontAlgn="t" hangingPunct="0">
              <a:spcBef>
                <a:spcPct val="0"/>
              </a:spcBef>
              <a:spcAft>
                <a:spcPct val="0"/>
              </a:spcAft>
              <a:buFont typeface="Wingdings" pitchFamily="2" charset="2"/>
              <a:buChar char="Ø"/>
            </a:pPr>
            <a:r>
              <a:rPr lang="en-US" sz="2800" b="1" dirty="0" smtClean="0">
                <a:solidFill>
                  <a:schemeClr val="tx1">
                    <a:lumMod val="50000"/>
                    <a:lumOff val="50000"/>
                  </a:schemeClr>
                </a:solidFill>
                <a:cs typeface="Arial" pitchFamily="34" charset="0"/>
              </a:rPr>
              <a:t>DRAFT MODEL LAW PROVISIONS </a:t>
            </a:r>
          </a:p>
          <a:p>
            <a:pPr marL="1431925" lvl="2" indent="-517525" eaLnBrk="0" fontAlgn="t" hangingPunct="0">
              <a:spcBef>
                <a:spcPct val="0"/>
              </a:spcBef>
              <a:spcAft>
                <a:spcPct val="0"/>
              </a:spcAft>
              <a:buFont typeface="Wingdings" pitchFamily="2" charset="2"/>
              <a:buChar char="v"/>
              <a:tabLst>
                <a:tab pos="1612900" algn="l"/>
              </a:tabLst>
            </a:pPr>
            <a:r>
              <a:rPr lang="en-US" sz="2400" b="1" dirty="0" smtClean="0">
                <a:solidFill>
                  <a:schemeClr val="tx1">
                    <a:lumMod val="50000"/>
                    <a:lumOff val="50000"/>
                  </a:schemeClr>
                </a:solidFill>
                <a:cs typeface="Arial" pitchFamily="34" charset="0"/>
              </a:rPr>
              <a:t>PART I – PRELIMINARY</a:t>
            </a:r>
          </a:p>
          <a:p>
            <a:pPr marL="1431925" lvl="2" indent="-517525" eaLnBrk="0" fontAlgn="t" hangingPunct="0">
              <a:spcBef>
                <a:spcPct val="0"/>
              </a:spcBef>
              <a:spcAft>
                <a:spcPct val="0"/>
              </a:spcAft>
              <a:buFont typeface="Wingdings" pitchFamily="2" charset="2"/>
              <a:buChar char="v"/>
              <a:tabLst>
                <a:tab pos="1612900" algn="l"/>
              </a:tabLst>
            </a:pPr>
            <a:r>
              <a:rPr lang="en-GB" sz="2400" b="1" dirty="0" smtClean="0">
                <a:solidFill>
                  <a:schemeClr val="tx1">
                    <a:lumMod val="50000"/>
                    <a:lumOff val="50000"/>
                  </a:schemeClr>
                </a:solidFill>
                <a:cs typeface="Arial" pitchFamily="34" charset="0"/>
              </a:rPr>
              <a:t>PART II – LEGAL EFFECT</a:t>
            </a:r>
          </a:p>
          <a:p>
            <a:pPr marL="1431925" lvl="2" indent="-517525" eaLnBrk="0" fontAlgn="t" hangingPunct="0">
              <a:spcBef>
                <a:spcPct val="0"/>
              </a:spcBef>
              <a:spcAft>
                <a:spcPct val="0"/>
              </a:spcAft>
              <a:buFont typeface="Wingdings" pitchFamily="2" charset="2"/>
              <a:buChar char="v"/>
              <a:tabLst>
                <a:tab pos="1612900" algn="l"/>
              </a:tabLst>
            </a:pPr>
            <a:r>
              <a:rPr lang="en-GB" sz="2400" b="1" dirty="0" smtClean="0">
                <a:solidFill>
                  <a:schemeClr val="tx1">
                    <a:lumMod val="50000"/>
                    <a:lumOff val="50000"/>
                  </a:schemeClr>
                </a:solidFill>
                <a:cs typeface="Arial" pitchFamily="34" charset="0"/>
              </a:rPr>
              <a:t>PART III – E-TRANSACTIONS</a:t>
            </a:r>
          </a:p>
          <a:p>
            <a:pPr marL="1431925" lvl="2" indent="-517525" eaLnBrk="0" fontAlgn="t" hangingPunct="0">
              <a:spcBef>
                <a:spcPct val="0"/>
              </a:spcBef>
              <a:spcAft>
                <a:spcPct val="0"/>
              </a:spcAft>
              <a:buFont typeface="Wingdings" pitchFamily="2" charset="2"/>
              <a:buChar char="v"/>
              <a:tabLst>
                <a:tab pos="1612900" algn="l"/>
              </a:tabLst>
            </a:pPr>
            <a:r>
              <a:rPr lang="en-GB" sz="2400" b="1" dirty="0" smtClean="0">
                <a:solidFill>
                  <a:schemeClr val="tx1">
                    <a:lumMod val="50000"/>
                    <a:lumOff val="50000"/>
                  </a:schemeClr>
                </a:solidFill>
                <a:cs typeface="Arial" pitchFamily="34" charset="0"/>
              </a:rPr>
              <a:t>PART IV – E-COMMERCE</a:t>
            </a:r>
          </a:p>
          <a:p>
            <a:pPr marL="1431925" lvl="2" indent="-517525" eaLnBrk="0" fontAlgn="t" hangingPunct="0">
              <a:spcBef>
                <a:spcPct val="0"/>
              </a:spcBef>
              <a:spcAft>
                <a:spcPct val="0"/>
              </a:spcAft>
              <a:buFont typeface="Wingdings" pitchFamily="2" charset="2"/>
              <a:buChar char="v"/>
              <a:tabLst>
                <a:tab pos="1612900" algn="l"/>
              </a:tabLst>
            </a:pPr>
            <a:r>
              <a:rPr lang="en-GB" sz="2400" b="1" dirty="0" smtClean="0">
                <a:solidFill>
                  <a:schemeClr val="tx1">
                    <a:lumMod val="50000"/>
                    <a:lumOff val="50000"/>
                  </a:schemeClr>
                </a:solidFill>
                <a:cs typeface="Arial" pitchFamily="34" charset="0"/>
              </a:rPr>
              <a:t>PART V – CRYPTOGRAPHY</a:t>
            </a:r>
          </a:p>
          <a:p>
            <a:pPr marL="1431925" lvl="2" indent="-517525" eaLnBrk="0" fontAlgn="t" hangingPunct="0">
              <a:spcBef>
                <a:spcPct val="0"/>
              </a:spcBef>
              <a:spcAft>
                <a:spcPct val="0"/>
              </a:spcAft>
              <a:buFont typeface="Wingdings" pitchFamily="2" charset="2"/>
              <a:buChar char="v"/>
              <a:tabLst>
                <a:tab pos="1612900" algn="l"/>
              </a:tabLst>
            </a:pPr>
            <a:r>
              <a:rPr lang="en-GB" sz="2400" b="1" dirty="0" smtClean="0">
                <a:solidFill>
                  <a:schemeClr val="tx1">
                    <a:lumMod val="50000"/>
                    <a:lumOff val="50000"/>
                  </a:schemeClr>
                </a:solidFill>
                <a:cs typeface="Arial" pitchFamily="34" charset="0"/>
              </a:rPr>
              <a:t>PART VI - E-GOVERNMENT</a:t>
            </a:r>
          </a:p>
          <a:p>
            <a:pPr marL="1431925" lvl="2" indent="-517525" eaLnBrk="0" fontAlgn="t" hangingPunct="0">
              <a:spcBef>
                <a:spcPct val="0"/>
              </a:spcBef>
              <a:spcAft>
                <a:spcPct val="0"/>
              </a:spcAft>
              <a:buFont typeface="Wingdings" pitchFamily="2" charset="2"/>
              <a:buChar char="v"/>
              <a:tabLst>
                <a:tab pos="1612900" algn="l"/>
              </a:tabLst>
            </a:pPr>
            <a:r>
              <a:rPr lang="en-GB" sz="2400" b="1" dirty="0" smtClean="0">
                <a:solidFill>
                  <a:schemeClr val="tx1">
                    <a:lumMod val="50000"/>
                    <a:lumOff val="50000"/>
                  </a:schemeClr>
                </a:solidFill>
                <a:cs typeface="Arial" pitchFamily="34" charset="0"/>
              </a:rPr>
              <a:t>PART VII – CONSUMER PROTECTION</a:t>
            </a:r>
          </a:p>
          <a:p>
            <a:pPr marL="1431925" lvl="2" indent="-517525" eaLnBrk="0" fontAlgn="t" hangingPunct="0">
              <a:spcBef>
                <a:spcPct val="0"/>
              </a:spcBef>
              <a:spcAft>
                <a:spcPct val="0"/>
              </a:spcAft>
              <a:buFont typeface="Wingdings" pitchFamily="2" charset="2"/>
              <a:buChar char="v"/>
              <a:tabLst>
                <a:tab pos="1612900" algn="l"/>
              </a:tabLst>
            </a:pPr>
            <a:r>
              <a:rPr lang="en-GB" sz="2400" b="1" dirty="0" smtClean="0">
                <a:solidFill>
                  <a:schemeClr val="tx1">
                    <a:lumMod val="50000"/>
                    <a:lumOff val="50000"/>
                  </a:schemeClr>
                </a:solidFill>
                <a:cs typeface="Arial" pitchFamily="34" charset="0"/>
              </a:rPr>
              <a:t>PART VIII – SERVICE PROVIDER LIABILITY</a:t>
            </a:r>
          </a:p>
          <a:p>
            <a:pPr marL="1431925" lvl="2" indent="-517525" eaLnBrk="0" fontAlgn="t" hangingPunct="0">
              <a:spcBef>
                <a:spcPct val="0"/>
              </a:spcBef>
              <a:spcAft>
                <a:spcPct val="0"/>
              </a:spcAft>
              <a:buFont typeface="Wingdings" pitchFamily="2" charset="2"/>
              <a:buChar char="v"/>
              <a:tabLst>
                <a:tab pos="1612900" algn="l"/>
              </a:tabLst>
            </a:pPr>
            <a:r>
              <a:rPr lang="en-GB" sz="2400" b="1" dirty="0" smtClean="0">
                <a:solidFill>
                  <a:schemeClr val="tx1">
                    <a:lumMod val="50000"/>
                    <a:lumOff val="50000"/>
                  </a:schemeClr>
                </a:solidFill>
                <a:cs typeface="Arial" pitchFamily="34" charset="0"/>
              </a:rPr>
              <a:t>PARTS IX + </a:t>
            </a:r>
          </a:p>
          <a:p>
            <a:pPr lvl="2" eaLnBrk="0" fontAlgn="t" hangingPunct="0">
              <a:spcBef>
                <a:spcPct val="0"/>
              </a:spcBef>
              <a:spcAft>
                <a:spcPct val="0"/>
              </a:spcAft>
            </a:pPr>
            <a:endParaRPr lang="en-US" sz="2400" b="1" dirty="0" smtClean="0">
              <a:cs typeface="Arial" pitchFamily="34" charset="0"/>
            </a:endParaRPr>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92161"/>
          </a:xfrm>
        </p:spPr>
        <p:txBody>
          <a:bodyPr>
            <a:normAutofit/>
          </a:bodyPr>
          <a:lstStyle/>
          <a:p>
            <a:r>
              <a:rPr lang="en-US" sz="3600" dirty="0" smtClean="0">
                <a:solidFill>
                  <a:schemeClr val="bg1">
                    <a:lumMod val="65000"/>
                  </a:schemeClr>
                </a:solidFill>
              </a:rPr>
              <a:t>PRICILLA THAKELI Vs REX CA (CRI 11/2009</a:t>
            </a:r>
            <a:endParaRPr lang="en-US" sz="3600" dirty="0">
              <a:solidFill>
                <a:schemeClr val="bg1">
                  <a:lumMod val="65000"/>
                </a:schemeClr>
              </a:solidFill>
            </a:endParaRPr>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Content Placeholder 9"/>
          <p:cNvSpPr>
            <a:spLocks noGrp="1"/>
          </p:cNvSpPr>
          <p:nvPr>
            <p:ph idx="1"/>
          </p:nvPr>
        </p:nvSpPr>
        <p:spPr>
          <a:xfrm>
            <a:off x="457200" y="908721"/>
            <a:ext cx="8229600" cy="5217444"/>
          </a:xfrm>
        </p:spPr>
        <p:txBody>
          <a:bodyPr>
            <a:normAutofit fontScale="77500" lnSpcReduction="20000"/>
          </a:bodyPr>
          <a:lstStyle/>
          <a:p>
            <a:r>
              <a:rPr lang="en-GB" sz="3300" dirty="0" smtClean="0">
                <a:solidFill>
                  <a:schemeClr val="bg1">
                    <a:lumMod val="65000"/>
                  </a:schemeClr>
                </a:solidFill>
              </a:rPr>
              <a:t>FALSE FAX PAYMENT INSTRUCTIONS BY AN EMPLOYEE OF LHDA OF 2.4 MIL</a:t>
            </a:r>
          </a:p>
          <a:p>
            <a:r>
              <a:rPr lang="en-GB" sz="3300" dirty="0" smtClean="0">
                <a:solidFill>
                  <a:schemeClr val="bg1">
                    <a:lumMod val="65000"/>
                  </a:schemeClr>
                </a:solidFill>
              </a:rPr>
              <a:t>INSTRUCTION GENERATED ON COMPUTER SYSTEM OF LHDA &amp; DULY SIGNED </a:t>
            </a:r>
          </a:p>
          <a:p>
            <a:r>
              <a:rPr lang="en-GB" sz="3300" dirty="0" smtClean="0">
                <a:solidFill>
                  <a:schemeClr val="bg1">
                    <a:lumMod val="65000"/>
                  </a:schemeClr>
                </a:solidFill>
              </a:rPr>
              <a:t>TRANSMITTED OVER BOGUS COMMUNICATION SYSTEM THAT RE-DIRECTED AUTHORISATION TO ABSA BANK</a:t>
            </a:r>
          </a:p>
          <a:p>
            <a:r>
              <a:rPr lang="en-GB" sz="3300" dirty="0" smtClean="0">
                <a:solidFill>
                  <a:schemeClr val="bg1">
                    <a:lumMod val="65000"/>
                  </a:schemeClr>
                </a:solidFill>
              </a:rPr>
              <a:t>INSTRUCTION FOLLOWED BY TELECON TO BANK CONFIRMING RECEIPT </a:t>
            </a:r>
          </a:p>
          <a:p>
            <a:pPr>
              <a:buNone/>
            </a:pPr>
            <a:r>
              <a:rPr lang="en-GB" sz="3300" dirty="0" smtClean="0">
                <a:solidFill>
                  <a:schemeClr val="bg1">
                    <a:lumMod val="65000"/>
                  </a:schemeClr>
                </a:solidFill>
              </a:rPr>
              <a:t>Authentication, Integrity of data under circumstances &amp; Records Retention</a:t>
            </a:r>
          </a:p>
          <a:p>
            <a:pPr>
              <a:buNone/>
            </a:pPr>
            <a:r>
              <a:rPr lang="en-GB" sz="2400" dirty="0" smtClean="0">
                <a:solidFill>
                  <a:srgbClr val="FF0000"/>
                </a:solidFill>
              </a:rPr>
              <a:t>Originator of telecoms identified thru pins generated to identify each employee – Call data records adduced </a:t>
            </a:r>
          </a:p>
          <a:p>
            <a:pPr>
              <a:buNone/>
            </a:pPr>
            <a:r>
              <a:rPr lang="en-GB" sz="2400" dirty="0" smtClean="0">
                <a:solidFill>
                  <a:srgbClr val="FF0000"/>
                </a:solidFill>
              </a:rPr>
              <a:t>Password access to LHDA systems to create and authorise transactions validated expert evidence of IT administrator who controlled authorisations &amp; storage of information</a:t>
            </a:r>
          </a:p>
          <a:p>
            <a:pPr>
              <a:buNone/>
            </a:pPr>
            <a:endParaRPr lang="en-US" sz="28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792161"/>
          </a:xfrm>
        </p:spPr>
        <p:txBody>
          <a:bodyPr>
            <a:normAutofit fontScale="90000"/>
          </a:bodyPr>
          <a:lstStyle/>
          <a:p>
            <a:r>
              <a:rPr lang="en-GB" sz="3200" dirty="0" smtClean="0">
                <a:solidFill>
                  <a:schemeClr val="bg1">
                    <a:lumMod val="65000"/>
                  </a:schemeClr>
                </a:solidFill>
              </a:rPr>
              <a:t>SHERRYL CWELE &amp; NABOLISA VS STATE – SCA 671/11</a:t>
            </a:r>
            <a:endParaRPr lang="en-US" sz="3200" dirty="0">
              <a:solidFill>
                <a:schemeClr val="bg1">
                  <a:lumMod val="65000"/>
                </a:schemeClr>
              </a:solidFill>
            </a:endParaRPr>
          </a:p>
        </p:txBody>
      </p:sp>
      <p:sp>
        <p:nvSpPr>
          <p:cNvPr id="3076"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077"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3078"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3079"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Content Placeholder 9"/>
          <p:cNvSpPr>
            <a:spLocks noGrp="1"/>
          </p:cNvSpPr>
          <p:nvPr>
            <p:ph idx="1"/>
          </p:nvPr>
        </p:nvSpPr>
        <p:spPr>
          <a:xfrm>
            <a:off x="457200" y="908721"/>
            <a:ext cx="8229600" cy="5217444"/>
          </a:xfrm>
        </p:spPr>
        <p:txBody>
          <a:bodyPr>
            <a:normAutofit/>
          </a:bodyPr>
          <a:lstStyle/>
          <a:p>
            <a:pPr algn="ctr">
              <a:buNone/>
            </a:pPr>
            <a:r>
              <a:rPr lang="en-GB" sz="3600" dirty="0" smtClean="0">
                <a:solidFill>
                  <a:schemeClr val="bg1">
                    <a:lumMod val="65000"/>
                  </a:schemeClr>
                </a:solidFill>
              </a:rPr>
              <a:t>ORIGINALITY, INTEGRITY &amp; AUTHENTICITY OF DATA </a:t>
            </a:r>
          </a:p>
          <a:p>
            <a:pPr>
              <a:buNone/>
            </a:pPr>
            <a:r>
              <a:rPr lang="en-GB" sz="2800" dirty="0" smtClean="0">
                <a:solidFill>
                  <a:schemeClr val="bg1">
                    <a:lumMod val="65000"/>
                  </a:schemeClr>
                </a:solidFill>
              </a:rPr>
              <a:t>Case for contravention of the drug offences Act where call data records of the convicted Tessa was objected to on the grounds that </a:t>
            </a:r>
            <a:r>
              <a:rPr lang="en-ZA" sz="2800" dirty="0" smtClean="0">
                <a:solidFill>
                  <a:schemeClr val="bg1">
                    <a:lumMod val="65000"/>
                  </a:schemeClr>
                </a:solidFill>
              </a:rPr>
              <a:t>it had not been established that the source from which the transcripts were made was the original recording. </a:t>
            </a:r>
          </a:p>
          <a:p>
            <a:pPr>
              <a:buNone/>
            </a:pPr>
            <a:r>
              <a:rPr lang="en-ZA" sz="2800" dirty="0" smtClean="0">
                <a:solidFill>
                  <a:srgbClr val="FF0000"/>
                </a:solidFill>
              </a:rPr>
              <a:t>Proof of the authenticity and reliability of the transcripts was therefore found to be lacking. </a:t>
            </a:r>
            <a:endParaRPr lang="en-GB" sz="2800" dirty="0" smtClean="0">
              <a:solidFill>
                <a:srgbClr val="FF0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772400" cy="591342"/>
          </a:xfrm>
        </p:spPr>
        <p:txBody>
          <a:bodyPr>
            <a:noAutofit/>
          </a:bodyPr>
          <a:lstStyle/>
          <a:p>
            <a:r>
              <a:rPr lang="en-US" sz="3600" dirty="0" smtClean="0">
                <a:solidFill>
                  <a:schemeClr val="bg1">
                    <a:lumMod val="65000"/>
                  </a:schemeClr>
                </a:solidFill>
              </a:rPr>
              <a:t>PART VI – CRYPTOGRAPHY PROVIDERS </a:t>
            </a:r>
            <a:endParaRPr lang="en-US" sz="3600" dirty="0">
              <a:solidFill>
                <a:schemeClr val="bg1">
                  <a:lumMod val="65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8771632"/>
          </a:xfrm>
          <a:prstGeom prst="rect">
            <a:avLst/>
          </a:prstGeom>
        </p:spPr>
        <p:txBody>
          <a:bodyPr wrap="square">
            <a:spAutoFit/>
          </a:bodyPr>
          <a:lstStyle/>
          <a:p>
            <a:endParaRPr lang="en-US" sz="3200" dirty="0" smtClean="0">
              <a:solidFill>
                <a:schemeClr val="tx1">
                  <a:lumMod val="65000"/>
                  <a:lumOff val="35000"/>
                </a:schemeClr>
              </a:solidFill>
            </a:endParaRPr>
          </a:p>
          <a:p>
            <a:pPr marL="901700" lvl="1" indent="-720725">
              <a:buFont typeface="Wingdings" pitchFamily="2" charset="2"/>
              <a:buChar char="Ø"/>
              <a:tabLst>
                <a:tab pos="985838" algn="l"/>
              </a:tabLst>
            </a:pPr>
            <a:r>
              <a:rPr lang="en-US" sz="3600" dirty="0" smtClean="0">
                <a:solidFill>
                  <a:schemeClr val="tx1">
                    <a:lumMod val="50000"/>
                    <a:lumOff val="50000"/>
                  </a:schemeClr>
                </a:solidFill>
              </a:rPr>
              <a:t>Registration of Service Providers – requirements </a:t>
            </a:r>
            <a:r>
              <a:rPr lang="en-US" sz="2800" dirty="0" smtClean="0">
                <a:solidFill>
                  <a:srgbClr val="FF0000"/>
                </a:solidFill>
              </a:rPr>
              <a:t>(Minister to register details of registered providers &amp; protection for their trade secrets on cryptography services &amp; products)</a:t>
            </a:r>
          </a:p>
          <a:p>
            <a:pPr marL="901700" lvl="1" indent="-720725">
              <a:buFont typeface="Wingdings" pitchFamily="2" charset="2"/>
              <a:buChar char="Ø"/>
              <a:tabLst>
                <a:tab pos="985838" algn="l"/>
              </a:tabLst>
            </a:pPr>
            <a:r>
              <a:rPr lang="en-GB" sz="3600" dirty="0" smtClean="0">
                <a:solidFill>
                  <a:schemeClr val="tx1">
                    <a:lumMod val="50000"/>
                    <a:lumOff val="50000"/>
                  </a:schemeClr>
                </a:solidFill>
              </a:rPr>
              <a:t>Compulsory registration </a:t>
            </a:r>
            <a:r>
              <a:rPr lang="en-GB" sz="2800" dirty="0" smtClean="0">
                <a:solidFill>
                  <a:srgbClr val="FF0000"/>
                </a:solidFill>
              </a:rPr>
              <a:t>(from within SW, to residents for business in SW)</a:t>
            </a:r>
          </a:p>
          <a:p>
            <a:pPr marL="901700" lvl="1" indent="-720725">
              <a:buFont typeface="Wingdings" pitchFamily="2" charset="2"/>
              <a:buChar char="Ø"/>
              <a:tabLst>
                <a:tab pos="985838" algn="l"/>
              </a:tabLst>
            </a:pPr>
            <a:r>
              <a:rPr lang="en-GB" sz="3600" dirty="0" smtClean="0">
                <a:solidFill>
                  <a:schemeClr val="tx1">
                    <a:lumMod val="50000"/>
                    <a:lumOff val="50000"/>
                  </a:schemeClr>
                </a:solidFill>
              </a:rPr>
              <a:t>Exceptions for disclosure of information relating to the services/Products &amp; information for law enforcement</a:t>
            </a:r>
          </a:p>
          <a:p>
            <a:pPr marL="901700" lvl="1" indent="-720725">
              <a:buFont typeface="Wingdings" pitchFamily="2" charset="2"/>
              <a:buChar char="Ø"/>
              <a:tabLst>
                <a:tab pos="985838" algn="l"/>
              </a:tabLst>
            </a:pPr>
            <a:endParaRPr lang="en-US"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r>
              <a:rPr lang="en-GB" sz="2800" dirty="0" smtClean="0">
                <a:solidFill>
                  <a:schemeClr val="tx1">
                    <a:lumMod val="50000"/>
                    <a:lumOff val="50000"/>
                  </a:schemeClr>
                </a:solidFill>
              </a:rPr>
              <a:t> </a:t>
            </a:r>
            <a:endParaRPr lang="en-US" sz="28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390525"/>
            <a:ext cx="8153400" cy="647700"/>
          </a:xfrm>
        </p:spPr>
        <p:txBody>
          <a:bodyPr>
            <a:normAutofit fontScale="90000"/>
          </a:bodyPr>
          <a:lstStyle/>
          <a:p>
            <a:pPr>
              <a:defRPr/>
            </a:pPr>
            <a:r>
              <a:rPr lang="en-GB" sz="3600" dirty="0" smtClean="0">
                <a:latin typeface="Verdana" charset="0"/>
                <a:ea typeface="+mj-ea"/>
                <a:cs typeface="+mj-cs"/>
              </a:rPr>
              <a:t>PART V</a:t>
            </a:r>
            <a:br>
              <a:rPr lang="en-GB" sz="3600" dirty="0" smtClean="0">
                <a:latin typeface="Verdana" charset="0"/>
                <a:ea typeface="+mj-ea"/>
                <a:cs typeface="+mj-cs"/>
              </a:rPr>
            </a:br>
            <a:r>
              <a:rPr lang="en-GB" sz="3200" i="1" cap="all" dirty="0">
                <a:solidFill>
                  <a:schemeClr val="tx2">
                    <a:lumMod val="40000"/>
                    <a:lumOff val="60000"/>
                  </a:schemeClr>
                </a:solidFill>
              </a:rPr>
              <a:t>CRYPTOGRAPHY PROVIDERS</a:t>
            </a:r>
            <a:r>
              <a:rPr lang="en-ZA" sz="3200" i="1" dirty="0">
                <a:solidFill>
                  <a:schemeClr val="tx2">
                    <a:lumMod val="40000"/>
                    <a:lumOff val="60000"/>
                  </a:schemeClr>
                </a:solidFill>
              </a:rPr>
              <a:t/>
            </a:r>
            <a:br>
              <a:rPr lang="en-ZA" sz="3200" i="1" dirty="0">
                <a:solidFill>
                  <a:schemeClr val="tx2">
                    <a:lumMod val="40000"/>
                    <a:lumOff val="60000"/>
                  </a:schemeClr>
                </a:solidFill>
              </a:rPr>
            </a:br>
            <a:endParaRPr lang="en-GB" sz="3600" i="1" dirty="0">
              <a:solidFill>
                <a:schemeClr val="tx2">
                  <a:lumMod val="40000"/>
                  <a:lumOff val="60000"/>
                </a:schemeClr>
              </a:solidFill>
              <a:latin typeface="Verdana" charset="0"/>
            </a:endParaRPr>
          </a:p>
        </p:txBody>
      </p:sp>
      <p:sp>
        <p:nvSpPr>
          <p:cNvPr id="10243" name="Rectangle 3"/>
          <p:cNvSpPr>
            <a:spLocks noGrp="1" noChangeArrowheads="1"/>
          </p:cNvSpPr>
          <p:nvPr>
            <p:ph idx="1"/>
          </p:nvPr>
        </p:nvSpPr>
        <p:spPr>
          <a:xfrm>
            <a:off x="571500" y="990601"/>
            <a:ext cx="7772400" cy="4800599"/>
          </a:xfrm>
        </p:spPr>
        <p:txBody>
          <a:bodyPr rtlCol="0">
            <a:normAutofit fontScale="25000" lnSpcReduction="20000"/>
          </a:bodyPr>
          <a:lstStyle/>
          <a:p>
            <a:r>
              <a:rPr lang="en-ZA" sz="7000" dirty="0">
                <a:latin typeface="Trebuchet MS" pitchFamily="34" charset="0"/>
              </a:rPr>
              <a:t> </a:t>
            </a:r>
            <a:r>
              <a:rPr lang="en-GB" sz="7000" dirty="0">
                <a:latin typeface="Trebuchet MS" pitchFamily="34" charset="0"/>
              </a:rPr>
              <a:t>“</a:t>
            </a:r>
            <a:r>
              <a:rPr lang="en-GB" sz="7000" dirty="0">
                <a:solidFill>
                  <a:schemeClr val="tx2">
                    <a:lumMod val="60000"/>
                    <a:lumOff val="40000"/>
                  </a:schemeClr>
                </a:solidFill>
                <a:latin typeface="Trebuchet MS" pitchFamily="34" charset="0"/>
              </a:rPr>
              <a:t>cryptography provider</a:t>
            </a:r>
            <a:r>
              <a:rPr lang="en-GB" sz="7000" dirty="0">
                <a:latin typeface="Trebuchet MS" pitchFamily="34" charset="0"/>
              </a:rPr>
              <a:t>” means any person who provides or who proposes to provide cryptography services or cryptography  products or systems</a:t>
            </a:r>
            <a:r>
              <a:rPr lang="en-GB" sz="7000" dirty="0" smtClean="0">
                <a:latin typeface="Trebuchet MS" pitchFamily="34" charset="0"/>
              </a:rPr>
              <a:t>;</a:t>
            </a:r>
          </a:p>
          <a:p>
            <a:pPr marL="0" indent="0">
              <a:buNone/>
            </a:pPr>
            <a:endParaRPr lang="en-GB" sz="7000" dirty="0" smtClean="0">
              <a:latin typeface="Trebuchet MS" pitchFamily="34" charset="0"/>
            </a:endParaRPr>
          </a:p>
          <a:p>
            <a:r>
              <a:rPr lang="en-GB" sz="7000" dirty="0" smtClean="0">
                <a:latin typeface="Trebuchet MS" pitchFamily="34" charset="0"/>
              </a:rPr>
              <a:t>“</a:t>
            </a:r>
            <a:r>
              <a:rPr lang="en-GB" sz="7000" dirty="0">
                <a:solidFill>
                  <a:schemeClr val="tx2">
                    <a:lumMod val="60000"/>
                    <a:lumOff val="40000"/>
                  </a:schemeClr>
                </a:solidFill>
                <a:latin typeface="Trebuchet MS" pitchFamily="34" charset="0"/>
              </a:rPr>
              <a:t>cryptography service</a:t>
            </a:r>
            <a:r>
              <a:rPr lang="en-GB" sz="7000" dirty="0">
                <a:latin typeface="Trebuchet MS" pitchFamily="34" charset="0"/>
              </a:rPr>
              <a:t>” means any service which is provided to a sender or a recipient of an electronic communication or to anyone storing an electronic communication, and which is designed to facilitate the use of cryptographic techniques for the purpose of ensuring that-</a:t>
            </a:r>
            <a:endParaRPr lang="en-ZA" sz="7000" dirty="0">
              <a:latin typeface="Trebuchet MS" pitchFamily="34" charset="0"/>
            </a:endParaRPr>
          </a:p>
          <a:p>
            <a:pPr lvl="1"/>
            <a:r>
              <a:rPr lang="en-GB" sz="7000" dirty="0">
                <a:latin typeface="Trebuchet MS" pitchFamily="34" charset="0"/>
              </a:rPr>
              <a:t>such data or electronic communication can be accessed or can be put into an intelligible form only by certain persons;</a:t>
            </a:r>
            <a:endParaRPr lang="en-ZA" sz="7000" dirty="0">
              <a:latin typeface="Trebuchet MS" pitchFamily="34" charset="0"/>
            </a:endParaRPr>
          </a:p>
          <a:p>
            <a:pPr lvl="1"/>
            <a:r>
              <a:rPr lang="en-GB" sz="7000" dirty="0">
                <a:latin typeface="Trebuchet MS" pitchFamily="34" charset="0"/>
              </a:rPr>
              <a:t>the authenticity or integrity of such data or electronic communication is capable of being ascertained,</a:t>
            </a:r>
            <a:endParaRPr lang="en-ZA" sz="7000" dirty="0">
              <a:latin typeface="Trebuchet MS" pitchFamily="34" charset="0"/>
            </a:endParaRPr>
          </a:p>
          <a:p>
            <a:pPr lvl="1"/>
            <a:r>
              <a:rPr lang="en-GB" sz="7000" dirty="0">
                <a:latin typeface="Trebuchet MS" pitchFamily="34" charset="0"/>
              </a:rPr>
              <a:t>but does not include the supply of, or of any right to use, computer software or computer hardware except where the supply is integral to the provision of cryptography services not consisting in such supply;</a:t>
            </a:r>
            <a:endParaRPr lang="en-ZA" sz="7000" dirty="0">
              <a:latin typeface="Trebuchet MS" pitchFamily="34" charset="0"/>
            </a:endParaRPr>
          </a:p>
          <a:p>
            <a:r>
              <a:rPr lang="en-GB" sz="4400" dirty="0"/>
              <a:t> </a:t>
            </a:r>
            <a:endParaRPr lang="en-ZA" sz="4400" dirty="0"/>
          </a:p>
          <a:p>
            <a:endParaRPr lang="en-GB" dirty="0" smtClean="0"/>
          </a:p>
        </p:txBody>
      </p:sp>
      <p:pic>
        <p:nvPicPr>
          <p:cNvPr id="60419" name="Picture 18" descr="Description: Description: Description: Description: Description: itu_logo_3"/>
          <p:cNvPicPr>
            <a:picLocks noChangeAspect="1" noChangeArrowheads="1"/>
          </p:cNvPicPr>
          <p:nvPr/>
        </p:nvPicPr>
        <p:blipFill>
          <a:blip r:embed="rId3" cstate="print"/>
          <a:srcRect/>
          <a:stretch>
            <a:fillRect/>
          </a:stretch>
        </p:blipFill>
        <p:spPr bwMode="auto">
          <a:xfrm>
            <a:off x="1600200" y="5791200"/>
            <a:ext cx="990600" cy="857250"/>
          </a:xfrm>
          <a:prstGeom prst="rect">
            <a:avLst/>
          </a:prstGeom>
          <a:noFill/>
        </p:spPr>
      </p:pic>
      <p:pic>
        <p:nvPicPr>
          <p:cNvPr id="60418" name="Picture 63" descr="Description: P:\ITU-EC\01 - ITU-EC\14 - Logos\EC Logo (New)\New EC Logo-All Languages\logo_ce-en-rvb-hr.jpg"/>
          <p:cNvPicPr>
            <a:picLocks noChangeAspect="1" noChangeArrowheads="1"/>
          </p:cNvPicPr>
          <p:nvPr/>
        </p:nvPicPr>
        <p:blipFill>
          <a:blip r:embed="rId4" cstate="print"/>
          <a:srcRect/>
          <a:stretch>
            <a:fillRect/>
          </a:stretch>
        </p:blipFill>
        <p:spPr bwMode="auto">
          <a:xfrm>
            <a:off x="4419600" y="5791200"/>
            <a:ext cx="1343025" cy="904875"/>
          </a:xfrm>
          <a:prstGeom prst="rect">
            <a:avLst/>
          </a:prstGeom>
          <a:noFill/>
        </p:spPr>
      </p:pic>
      <p:pic>
        <p:nvPicPr>
          <p:cNvPr id="60417" name="Picture 1" descr="sd"/>
          <p:cNvPicPr>
            <a:picLocks noChangeAspect="1" noChangeArrowheads="1"/>
          </p:cNvPicPr>
          <p:nvPr/>
        </p:nvPicPr>
        <p:blipFill>
          <a:blip r:embed="rId5" cstate="print"/>
          <a:srcRect/>
          <a:stretch>
            <a:fillRect/>
          </a:stretch>
        </p:blipFill>
        <p:spPr bwMode="auto">
          <a:xfrm>
            <a:off x="6858000" y="5791200"/>
            <a:ext cx="1276350" cy="866775"/>
          </a:xfrm>
          <a:prstGeom prst="rect">
            <a:avLst/>
          </a:prstGeom>
          <a:noFill/>
        </p:spPr>
      </p:pic>
      <p:sp>
        <p:nvSpPr>
          <p:cNvPr id="60420"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60421"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0422"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60423"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546715218"/>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772400" cy="591342"/>
          </a:xfrm>
        </p:spPr>
        <p:txBody>
          <a:bodyPr>
            <a:noAutofit/>
          </a:bodyPr>
          <a:lstStyle/>
          <a:p>
            <a:r>
              <a:rPr lang="en-US" sz="3600" dirty="0" smtClean="0">
                <a:solidFill>
                  <a:schemeClr val="bg1">
                    <a:lumMod val="65000"/>
                  </a:schemeClr>
                </a:solidFill>
              </a:rPr>
              <a:t>PART VII – E- GOVERNMENT SERVICES </a:t>
            </a:r>
            <a:endParaRPr lang="en-US" sz="3600" dirty="0">
              <a:solidFill>
                <a:schemeClr val="bg1">
                  <a:lumMod val="65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8586966"/>
          </a:xfrm>
          <a:prstGeom prst="rect">
            <a:avLst/>
          </a:prstGeom>
        </p:spPr>
        <p:txBody>
          <a:bodyPr wrap="square">
            <a:spAutoFit/>
          </a:bodyPr>
          <a:lstStyle/>
          <a:p>
            <a:endParaRPr lang="en-US" sz="3200" dirty="0" smtClean="0">
              <a:solidFill>
                <a:schemeClr val="tx1">
                  <a:lumMod val="65000"/>
                  <a:lumOff val="35000"/>
                </a:schemeClr>
              </a:solidFill>
            </a:endParaRPr>
          </a:p>
          <a:p>
            <a:pPr marL="901700" lvl="1" indent="-720725">
              <a:buFont typeface="Wingdings" pitchFamily="2" charset="2"/>
              <a:buChar char="Ø"/>
              <a:tabLst>
                <a:tab pos="985838" algn="l"/>
              </a:tabLst>
            </a:pPr>
            <a:r>
              <a:rPr lang="en-US" sz="3600" dirty="0" smtClean="0">
                <a:solidFill>
                  <a:schemeClr val="tx1">
                    <a:lumMod val="50000"/>
                    <a:lumOff val="50000"/>
                  </a:schemeClr>
                </a:solidFill>
              </a:rPr>
              <a:t>Filing, lodging and authorizations (permits, licenses etc) of documents with &amp; by public bodies</a:t>
            </a:r>
          </a:p>
          <a:p>
            <a:pPr marL="901700" lvl="1" indent="-720725">
              <a:buFont typeface="Wingdings" pitchFamily="2" charset="2"/>
              <a:buChar char="Ø"/>
              <a:tabLst>
                <a:tab pos="985838" algn="l"/>
              </a:tabLst>
            </a:pPr>
            <a:r>
              <a:rPr lang="en-GB" sz="3600" dirty="0" smtClean="0">
                <a:solidFill>
                  <a:schemeClr val="tx1">
                    <a:lumMod val="50000"/>
                    <a:lumOff val="50000"/>
                  </a:schemeClr>
                </a:solidFill>
              </a:rPr>
              <a:t>Requirements to be specified by notice in gazette (how, signature, certification, control processes &amp; confidentiality etc</a:t>
            </a:r>
          </a:p>
          <a:p>
            <a:pPr marL="901700" lvl="1" indent="-720725">
              <a:buFont typeface="Wingdings" pitchFamily="2" charset="2"/>
              <a:buChar char="Ø"/>
              <a:tabLst>
                <a:tab pos="985838" algn="l"/>
              </a:tabLst>
            </a:pPr>
            <a:r>
              <a:rPr lang="en-GB" sz="3600" dirty="0" smtClean="0">
                <a:solidFill>
                  <a:schemeClr val="tx1">
                    <a:lumMod val="50000"/>
                    <a:lumOff val="50000"/>
                  </a:schemeClr>
                </a:solidFill>
              </a:rPr>
              <a:t>No authority compelled </a:t>
            </a:r>
          </a:p>
          <a:p>
            <a:pPr marL="901700" lvl="1" indent="-720725">
              <a:buFont typeface="Wingdings" pitchFamily="2" charset="2"/>
              <a:buChar char="Ø"/>
              <a:tabLst>
                <a:tab pos="985838" algn="l"/>
              </a:tabLst>
            </a:pPr>
            <a:r>
              <a:rPr lang="en-GB" sz="3600" dirty="0" smtClean="0">
                <a:solidFill>
                  <a:schemeClr val="tx1">
                    <a:lumMod val="50000"/>
                    <a:lumOff val="50000"/>
                  </a:schemeClr>
                </a:solidFill>
              </a:rPr>
              <a:t>Authorisation for use of IT equipment &amp; services by public bodies </a:t>
            </a:r>
          </a:p>
          <a:p>
            <a:pPr marL="901700" lvl="1" indent="-720725">
              <a:buFont typeface="Wingdings" pitchFamily="2" charset="2"/>
              <a:buChar char="Ø"/>
              <a:tabLst>
                <a:tab pos="985838" algn="l"/>
              </a:tabLst>
            </a:pPr>
            <a:endParaRPr lang="en-US"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r>
              <a:rPr lang="en-GB" sz="2800" dirty="0" smtClean="0">
                <a:solidFill>
                  <a:schemeClr val="tx1">
                    <a:lumMod val="50000"/>
                    <a:lumOff val="50000"/>
                  </a:schemeClr>
                </a:solidFill>
              </a:rPr>
              <a:t> </a:t>
            </a:r>
            <a:endParaRPr lang="en-US" sz="28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772400" cy="591342"/>
          </a:xfrm>
        </p:spPr>
        <p:txBody>
          <a:bodyPr>
            <a:noAutofit/>
          </a:bodyPr>
          <a:lstStyle/>
          <a:p>
            <a:r>
              <a:rPr lang="en-US" sz="3600" dirty="0" smtClean="0">
                <a:solidFill>
                  <a:schemeClr val="bg1">
                    <a:lumMod val="65000"/>
                  </a:schemeClr>
                </a:solidFill>
              </a:rPr>
              <a:t>PART VIII – CONSUMER PROTECTION </a:t>
            </a:r>
            <a:endParaRPr lang="en-US" sz="3600" dirty="0">
              <a:solidFill>
                <a:schemeClr val="bg1">
                  <a:lumMod val="65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7663636"/>
          </a:xfrm>
          <a:prstGeom prst="rect">
            <a:avLst/>
          </a:prstGeom>
        </p:spPr>
        <p:txBody>
          <a:bodyPr wrap="square">
            <a:spAutoFit/>
          </a:bodyPr>
          <a:lstStyle/>
          <a:p>
            <a:endParaRPr lang="en-US" sz="3200" dirty="0" smtClean="0">
              <a:solidFill>
                <a:schemeClr val="tx1">
                  <a:lumMod val="65000"/>
                  <a:lumOff val="35000"/>
                </a:schemeClr>
              </a:solidFill>
            </a:endParaRPr>
          </a:p>
          <a:p>
            <a:pPr marL="901700" lvl="1" indent="-720725">
              <a:buFont typeface="Wingdings" pitchFamily="2" charset="2"/>
              <a:buChar char="Ø"/>
              <a:tabLst>
                <a:tab pos="985838" algn="l"/>
              </a:tabLst>
            </a:pPr>
            <a:r>
              <a:rPr lang="en-US" sz="3600" dirty="0" smtClean="0">
                <a:solidFill>
                  <a:schemeClr val="tx1">
                    <a:lumMod val="50000"/>
                    <a:lumOff val="50000"/>
                  </a:schemeClr>
                </a:solidFill>
              </a:rPr>
              <a:t>Scope – Consumers e-services &amp; goods</a:t>
            </a:r>
          </a:p>
          <a:p>
            <a:pPr marL="901700" lvl="1" indent="-720725">
              <a:buFont typeface="Wingdings" pitchFamily="2" charset="2"/>
              <a:buChar char="Ø"/>
              <a:tabLst>
                <a:tab pos="985838" algn="l"/>
              </a:tabLst>
            </a:pPr>
            <a:r>
              <a:rPr lang="en-GB" sz="3600" dirty="0" smtClean="0">
                <a:solidFill>
                  <a:schemeClr val="tx1">
                    <a:lumMod val="50000"/>
                    <a:lumOff val="50000"/>
                  </a:schemeClr>
                </a:solidFill>
              </a:rPr>
              <a:t>Exclusions – </a:t>
            </a:r>
            <a:r>
              <a:rPr lang="en-GB" sz="2400" dirty="0" smtClean="0">
                <a:solidFill>
                  <a:srgbClr val="FF0000"/>
                </a:solidFill>
              </a:rPr>
              <a:t>Financial Services, Auctions, Goods made to order, on-line gaming &amp; lottery, perishables, media (audio, </a:t>
            </a:r>
            <a:r>
              <a:rPr lang="en-GB" sz="2400" dirty="0" err="1" smtClean="0">
                <a:solidFill>
                  <a:srgbClr val="FF0000"/>
                </a:solidFill>
              </a:rPr>
              <a:t>visuo</a:t>
            </a:r>
            <a:r>
              <a:rPr lang="en-GB" sz="2400" dirty="0" smtClean="0">
                <a:solidFill>
                  <a:srgbClr val="FF0000"/>
                </a:solidFill>
              </a:rPr>
              <a:t>, print) goods subject to market fluctuations &amp; </a:t>
            </a:r>
            <a:r>
              <a:rPr lang="en-GB" sz="2400" dirty="0" err="1" smtClean="0">
                <a:solidFill>
                  <a:srgbClr val="FF0000"/>
                </a:solidFill>
              </a:rPr>
              <a:t>accomodation</a:t>
            </a:r>
            <a:r>
              <a:rPr lang="en-GB" sz="2400" dirty="0" smtClean="0">
                <a:solidFill>
                  <a:srgbClr val="FF0000"/>
                </a:solidFill>
              </a:rPr>
              <a:t>, leisure, transport etc time specific</a:t>
            </a:r>
          </a:p>
          <a:p>
            <a:pPr marL="901700" lvl="1" indent="-720725">
              <a:buFont typeface="Wingdings" pitchFamily="2" charset="2"/>
              <a:buChar char="Ø"/>
              <a:tabLst>
                <a:tab pos="985838" algn="l"/>
              </a:tabLst>
            </a:pPr>
            <a:r>
              <a:rPr lang="en-GB" sz="3600" dirty="0" smtClean="0">
                <a:solidFill>
                  <a:schemeClr val="tx1">
                    <a:lumMod val="50000"/>
                    <a:lumOff val="50000"/>
                  </a:schemeClr>
                </a:solidFill>
              </a:rPr>
              <a:t>Supplier Obligations – </a:t>
            </a:r>
            <a:r>
              <a:rPr lang="en-GB" sz="2800" dirty="0" smtClean="0">
                <a:solidFill>
                  <a:srgbClr val="FF0000"/>
                </a:solidFill>
              </a:rPr>
              <a:t>Details, description of goods &amp; services, terms &amp; conditions &amp; incorporation by reference, right of review </a:t>
            </a:r>
          </a:p>
          <a:p>
            <a:pPr marL="901700" lvl="1" indent="-720725">
              <a:buFont typeface="Wingdings" pitchFamily="2" charset="2"/>
              <a:buChar char="Ø"/>
              <a:tabLst>
                <a:tab pos="985838" algn="l"/>
              </a:tabLst>
            </a:pPr>
            <a:r>
              <a:rPr lang="en-GB" sz="3600" dirty="0" smtClean="0">
                <a:solidFill>
                  <a:schemeClr val="tx1">
                    <a:lumMod val="50000"/>
                    <a:lumOff val="50000"/>
                  </a:schemeClr>
                </a:solidFill>
              </a:rPr>
              <a:t>Performance  - 30 days </a:t>
            </a:r>
            <a:r>
              <a:rPr lang="en-GB" sz="2400" dirty="0" smtClean="0">
                <a:solidFill>
                  <a:srgbClr val="FF0000"/>
                </a:solidFill>
              </a:rPr>
              <a:t>(right of cancellation/return </a:t>
            </a: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r>
              <a:rPr lang="en-GB" sz="2800" dirty="0" smtClean="0">
                <a:solidFill>
                  <a:schemeClr val="tx1">
                    <a:lumMod val="50000"/>
                    <a:lumOff val="50000"/>
                  </a:schemeClr>
                </a:solidFill>
              </a:rPr>
              <a:t>  </a:t>
            </a:r>
            <a:endParaRPr lang="en-US" sz="28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772400" cy="591342"/>
          </a:xfrm>
        </p:spPr>
        <p:txBody>
          <a:bodyPr>
            <a:noAutofit/>
          </a:bodyPr>
          <a:lstStyle/>
          <a:p>
            <a:r>
              <a:rPr lang="en-US" sz="3600" dirty="0" smtClean="0">
                <a:solidFill>
                  <a:schemeClr val="bg1">
                    <a:lumMod val="65000"/>
                  </a:schemeClr>
                </a:solidFill>
              </a:rPr>
              <a:t>PART VIII – CONSUMER PROTECTION </a:t>
            </a:r>
            <a:endParaRPr lang="en-US" sz="3600" dirty="0">
              <a:solidFill>
                <a:schemeClr val="bg1">
                  <a:lumMod val="65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8156079"/>
          </a:xfrm>
          <a:prstGeom prst="rect">
            <a:avLst/>
          </a:prstGeom>
        </p:spPr>
        <p:txBody>
          <a:bodyPr wrap="square">
            <a:spAutoFit/>
          </a:bodyPr>
          <a:lstStyle/>
          <a:p>
            <a:endParaRPr lang="en-US" sz="3200" dirty="0" smtClean="0">
              <a:solidFill>
                <a:schemeClr val="tx1">
                  <a:lumMod val="65000"/>
                  <a:lumOff val="35000"/>
                </a:schemeClr>
              </a:solidFill>
            </a:endParaRPr>
          </a:p>
          <a:p>
            <a:pPr marL="901700" lvl="1" indent="-720725">
              <a:buFont typeface="Wingdings" pitchFamily="2" charset="2"/>
              <a:buChar char="Ø"/>
              <a:tabLst>
                <a:tab pos="985838" algn="l"/>
              </a:tabLst>
            </a:pPr>
            <a:r>
              <a:rPr lang="en-GB" sz="3600" dirty="0" smtClean="0">
                <a:solidFill>
                  <a:schemeClr val="tx1">
                    <a:lumMod val="50000"/>
                    <a:lumOff val="50000"/>
                  </a:schemeClr>
                </a:solidFill>
              </a:rPr>
              <a:t>Cooling-off Period </a:t>
            </a:r>
            <a:r>
              <a:rPr lang="en-GB" sz="2400" dirty="0" smtClean="0">
                <a:solidFill>
                  <a:srgbClr val="FF0000"/>
                </a:solidFill>
              </a:rPr>
              <a:t>(7 day of receipt/conclusion of  contract / right of return/cancellation save direct costs for returns)</a:t>
            </a:r>
          </a:p>
          <a:p>
            <a:pPr marL="901700" lvl="1" indent="-720725">
              <a:buFont typeface="Wingdings" pitchFamily="2" charset="2"/>
              <a:buChar char="Ø"/>
              <a:tabLst>
                <a:tab pos="985838" algn="l"/>
              </a:tabLst>
            </a:pPr>
            <a:r>
              <a:rPr lang="en-GB" sz="3600" dirty="0" smtClean="0">
                <a:solidFill>
                  <a:schemeClr val="tx1">
                    <a:lumMod val="50000"/>
                    <a:lumOff val="50000"/>
                  </a:schemeClr>
                </a:solidFill>
              </a:rPr>
              <a:t>Applicability of Foreign law – </a:t>
            </a:r>
            <a:r>
              <a:rPr lang="en-GB" sz="2400" dirty="0" smtClean="0">
                <a:solidFill>
                  <a:srgbClr val="FF0000"/>
                </a:solidFill>
              </a:rPr>
              <a:t>no exclusions for any legal system applied</a:t>
            </a:r>
          </a:p>
          <a:p>
            <a:pPr marL="901700" lvl="1" indent="-720725">
              <a:buFont typeface="Wingdings" pitchFamily="2" charset="2"/>
              <a:buChar char="Ø"/>
              <a:tabLst>
                <a:tab pos="985838" algn="l"/>
              </a:tabLst>
            </a:pPr>
            <a:r>
              <a:rPr lang="en-GB" sz="3600" dirty="0" smtClean="0">
                <a:solidFill>
                  <a:schemeClr val="tx1">
                    <a:lumMod val="50000"/>
                    <a:lumOff val="50000"/>
                  </a:schemeClr>
                </a:solidFill>
              </a:rPr>
              <a:t>Unsolicited Messages – </a:t>
            </a:r>
            <a:r>
              <a:rPr lang="en-GB" sz="2400" dirty="0" smtClean="0">
                <a:solidFill>
                  <a:srgbClr val="FF0000"/>
                </a:solidFill>
              </a:rPr>
              <a:t>Criminalization &amp; conditions  for allowed marketing information</a:t>
            </a:r>
            <a:endParaRPr lang="en-GB" sz="3600" dirty="0" smtClean="0">
              <a:solidFill>
                <a:schemeClr val="tx1">
                  <a:lumMod val="50000"/>
                  <a:lumOff val="50000"/>
                </a:schemeClr>
              </a:solidFill>
            </a:endParaRPr>
          </a:p>
          <a:p>
            <a:pPr marL="901700" lvl="1" indent="-720725">
              <a:buFont typeface="Wingdings" pitchFamily="2" charset="2"/>
              <a:buChar char="Ø"/>
              <a:tabLst>
                <a:tab pos="985838" algn="l"/>
              </a:tabLst>
            </a:pPr>
            <a:r>
              <a:rPr lang="en-GB" sz="3600" dirty="0" smtClean="0">
                <a:solidFill>
                  <a:schemeClr val="tx1">
                    <a:lumMod val="50000"/>
                    <a:lumOff val="50000"/>
                  </a:schemeClr>
                </a:solidFill>
              </a:rPr>
              <a:t>Opt-in for marketing communications </a:t>
            </a:r>
            <a:r>
              <a:rPr lang="en-GB" sz="2400" dirty="0" smtClean="0">
                <a:solidFill>
                  <a:srgbClr val="FF0000"/>
                </a:solidFill>
              </a:rPr>
              <a:t>(conditions - info provided, similar products, provision for opt out &amp; criminalization of failure to meet Opt in req.</a:t>
            </a:r>
          </a:p>
          <a:p>
            <a:pPr marL="901700" lvl="1" indent="-720725">
              <a:buFont typeface="Wingdings" pitchFamily="2" charset="2"/>
              <a:buChar char="Ø"/>
              <a:tabLst>
                <a:tab pos="985838" algn="l"/>
              </a:tabLst>
            </a:pPr>
            <a:r>
              <a:rPr lang="en-GB" sz="3600" dirty="0" smtClean="0">
                <a:solidFill>
                  <a:schemeClr val="tx1">
                    <a:lumMod val="50000"/>
                    <a:lumOff val="50000"/>
                  </a:schemeClr>
                </a:solidFill>
              </a:rPr>
              <a:t>Consumer Complaints – </a:t>
            </a:r>
            <a:r>
              <a:rPr lang="en-GB" sz="2400" dirty="0" smtClean="0">
                <a:solidFill>
                  <a:srgbClr val="FF0000"/>
                </a:solidFill>
              </a:rPr>
              <a:t>to Commissioner</a:t>
            </a:r>
            <a:endParaRPr lang="en-US" sz="2400" dirty="0" smtClean="0">
              <a:solidFill>
                <a:srgbClr val="FF0000"/>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r>
              <a:rPr lang="en-GB" sz="2800" dirty="0" smtClean="0">
                <a:solidFill>
                  <a:schemeClr val="tx1">
                    <a:lumMod val="50000"/>
                    <a:lumOff val="50000"/>
                  </a:schemeClr>
                </a:solidFill>
              </a:rPr>
              <a:t>  </a:t>
            </a:r>
            <a:endParaRPr lang="en-US" sz="28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990656" cy="591342"/>
          </a:xfrm>
        </p:spPr>
        <p:txBody>
          <a:bodyPr>
            <a:noAutofit/>
          </a:bodyPr>
          <a:lstStyle/>
          <a:p>
            <a:r>
              <a:rPr lang="en-US" sz="2800" dirty="0" smtClean="0">
                <a:solidFill>
                  <a:schemeClr val="bg1">
                    <a:lumMod val="65000"/>
                  </a:schemeClr>
                </a:solidFill>
              </a:rPr>
              <a:t>PART IX LIMITATION OF LIABILITY – SERVICE PROVIDERS  </a:t>
            </a:r>
            <a:endParaRPr lang="en-US" sz="2800" dirty="0">
              <a:solidFill>
                <a:schemeClr val="bg1">
                  <a:lumMod val="65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7725192"/>
          </a:xfrm>
          <a:prstGeom prst="rect">
            <a:avLst/>
          </a:prstGeom>
        </p:spPr>
        <p:txBody>
          <a:bodyPr wrap="square">
            <a:spAutoFit/>
          </a:bodyPr>
          <a:lstStyle/>
          <a:p>
            <a:endParaRPr lang="en-US" sz="2800" dirty="0" smtClean="0">
              <a:solidFill>
                <a:schemeClr val="tx1">
                  <a:lumMod val="65000"/>
                  <a:lumOff val="35000"/>
                </a:schemeClr>
              </a:solidFill>
            </a:endParaRPr>
          </a:p>
          <a:p>
            <a:pPr marL="901700" lvl="1" indent="-720725">
              <a:buFont typeface="Wingdings" pitchFamily="2" charset="2"/>
              <a:buChar char="Ø"/>
              <a:tabLst>
                <a:tab pos="985838" algn="l"/>
              </a:tabLst>
            </a:pPr>
            <a:r>
              <a:rPr lang="en-GB" sz="2800" dirty="0" smtClean="0">
                <a:solidFill>
                  <a:schemeClr val="tx1">
                    <a:lumMod val="50000"/>
                    <a:lumOff val="50000"/>
                  </a:schemeClr>
                </a:solidFill>
              </a:rPr>
              <a:t>Exception from liability for service providers for transmission  &amp; storage</a:t>
            </a:r>
          </a:p>
          <a:p>
            <a:pPr marL="1616075" lvl="2" indent="-447675">
              <a:buFont typeface="Wingdings" pitchFamily="2" charset="2"/>
              <a:buChar char="v"/>
              <a:tabLst>
                <a:tab pos="985838" algn="l"/>
              </a:tabLst>
            </a:pPr>
            <a:r>
              <a:rPr lang="en-GB" sz="2400" dirty="0" smtClean="0">
                <a:solidFill>
                  <a:srgbClr val="FF0000"/>
                </a:solidFill>
              </a:rPr>
              <a:t>Mere conduit</a:t>
            </a:r>
          </a:p>
          <a:p>
            <a:pPr marL="1616075" lvl="2" indent="-447675">
              <a:buFont typeface="Wingdings" pitchFamily="2" charset="2"/>
              <a:buChar char="v"/>
              <a:tabLst>
                <a:tab pos="985838" algn="l"/>
              </a:tabLst>
            </a:pPr>
            <a:r>
              <a:rPr lang="en-GB" sz="2400" dirty="0" smtClean="0">
                <a:solidFill>
                  <a:srgbClr val="FF0000"/>
                </a:solidFill>
              </a:rPr>
              <a:t>Caching</a:t>
            </a:r>
          </a:p>
          <a:p>
            <a:pPr marL="1616075" lvl="2" indent="-447675">
              <a:buFont typeface="Wingdings" pitchFamily="2" charset="2"/>
              <a:buChar char="v"/>
              <a:tabLst>
                <a:tab pos="985838" algn="l"/>
              </a:tabLst>
            </a:pPr>
            <a:r>
              <a:rPr lang="en-GB" sz="2400" dirty="0" smtClean="0">
                <a:solidFill>
                  <a:srgbClr val="FF0000"/>
                </a:solidFill>
              </a:rPr>
              <a:t>Hosting</a:t>
            </a:r>
          </a:p>
          <a:p>
            <a:pPr marL="1616075" lvl="2" indent="-447675">
              <a:buFont typeface="Wingdings" pitchFamily="2" charset="2"/>
              <a:buChar char="v"/>
              <a:tabLst>
                <a:tab pos="985838" algn="l"/>
              </a:tabLst>
            </a:pPr>
            <a:r>
              <a:rPr lang="en-GB" sz="2400" dirty="0" smtClean="0">
                <a:solidFill>
                  <a:srgbClr val="FF0000"/>
                </a:solidFill>
              </a:rPr>
              <a:t>Information location</a:t>
            </a:r>
          </a:p>
          <a:p>
            <a:pPr marL="901700" lvl="1" indent="-720725">
              <a:buFont typeface="Wingdings" pitchFamily="2" charset="2"/>
              <a:buChar char="Ø"/>
              <a:tabLst>
                <a:tab pos="985838" algn="l"/>
              </a:tabLst>
            </a:pPr>
            <a:r>
              <a:rPr lang="en-GB" sz="2800" dirty="0" smtClean="0">
                <a:solidFill>
                  <a:schemeClr val="tx1">
                    <a:lumMod val="50000"/>
                    <a:lumOff val="50000"/>
                  </a:schemeClr>
                </a:solidFill>
              </a:rPr>
              <a:t>Obligations for take-down once infringing material is notified</a:t>
            </a:r>
          </a:p>
          <a:p>
            <a:pPr marL="901700" lvl="1" indent="-720725">
              <a:buFont typeface="Wingdings" pitchFamily="2" charset="2"/>
              <a:buChar char="Ø"/>
              <a:tabLst>
                <a:tab pos="985838" algn="l"/>
              </a:tabLst>
            </a:pPr>
            <a:r>
              <a:rPr lang="en-GB" sz="2800" dirty="0" smtClean="0">
                <a:solidFill>
                  <a:schemeClr val="tx1">
                    <a:lumMod val="50000"/>
                    <a:lumOff val="50000"/>
                  </a:schemeClr>
                </a:solidFill>
              </a:rPr>
              <a:t>No obligation to monitor</a:t>
            </a:r>
          </a:p>
          <a:p>
            <a:pPr marL="901700" lvl="1" indent="-720725">
              <a:buFont typeface="Wingdings" pitchFamily="2" charset="2"/>
              <a:buChar char="Ø"/>
              <a:tabLst>
                <a:tab pos="985838" algn="l"/>
              </a:tabLst>
            </a:pPr>
            <a:r>
              <a:rPr lang="en-GB" sz="2800" dirty="0" smtClean="0">
                <a:solidFill>
                  <a:schemeClr val="tx1">
                    <a:lumMod val="50000"/>
                    <a:lumOff val="50000"/>
                  </a:schemeClr>
                </a:solidFill>
              </a:rPr>
              <a:t>Legibility – service provider is member of representative body that has adopted codes of conduct</a:t>
            </a:r>
          </a:p>
          <a:p>
            <a:pPr marL="901700" lvl="1" indent="-720725">
              <a:buFont typeface="Wingdings" pitchFamily="2" charset="2"/>
              <a:buChar char="Ø"/>
              <a:tabLst>
                <a:tab pos="985838" algn="l"/>
              </a:tabLst>
            </a:pPr>
            <a:endParaRPr lang="en-GB" sz="3600" dirty="0" smtClean="0">
              <a:solidFill>
                <a:schemeClr val="tx1">
                  <a:lumMod val="50000"/>
                  <a:lumOff val="50000"/>
                </a:schemeClr>
              </a:solidFill>
            </a:endParaRPr>
          </a:p>
          <a:p>
            <a:pPr marL="901700" lvl="1" indent="-720725">
              <a:tabLst>
                <a:tab pos="985838" algn="l"/>
              </a:tabLst>
            </a:pPr>
            <a:endParaRPr lang="en-GB" sz="2800" dirty="0" smtClean="0">
              <a:solidFill>
                <a:schemeClr val="tx1">
                  <a:lumMod val="50000"/>
                  <a:lumOff val="50000"/>
                </a:schemeClr>
              </a:solidFill>
            </a:endParaRPr>
          </a:p>
          <a:p>
            <a:pPr marL="1071563" lvl="3" indent="23813">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r>
              <a:rPr lang="en-GB" sz="2800" dirty="0" smtClean="0">
                <a:solidFill>
                  <a:schemeClr val="tx1">
                    <a:lumMod val="50000"/>
                    <a:lumOff val="50000"/>
                  </a:schemeClr>
                </a:solidFill>
              </a:rPr>
              <a:t>  </a:t>
            </a:r>
            <a:endParaRPr lang="en-US" sz="28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990656" cy="591342"/>
          </a:xfrm>
        </p:spPr>
        <p:txBody>
          <a:bodyPr>
            <a:noAutofit/>
          </a:bodyPr>
          <a:lstStyle/>
          <a:p>
            <a:r>
              <a:rPr lang="en-US" sz="2800" dirty="0" smtClean="0">
                <a:solidFill>
                  <a:schemeClr val="bg1">
                    <a:lumMod val="65000"/>
                  </a:schemeClr>
                </a:solidFill>
              </a:rPr>
              <a:t>PART IX LIMITATION OF LIABILITY – SERVICE PROVIDERS  </a:t>
            </a:r>
            <a:endParaRPr lang="en-US" sz="2800" dirty="0">
              <a:solidFill>
                <a:schemeClr val="bg1">
                  <a:lumMod val="65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5201424"/>
          </a:xfrm>
          <a:prstGeom prst="rect">
            <a:avLst/>
          </a:prstGeom>
        </p:spPr>
        <p:txBody>
          <a:bodyPr wrap="square">
            <a:spAutoFit/>
          </a:bodyPr>
          <a:lstStyle/>
          <a:p>
            <a:endParaRPr lang="en-US" sz="2800" dirty="0" smtClean="0">
              <a:solidFill>
                <a:schemeClr val="tx1">
                  <a:lumMod val="65000"/>
                  <a:lumOff val="35000"/>
                </a:schemeClr>
              </a:solidFill>
            </a:endParaRPr>
          </a:p>
          <a:p>
            <a:pPr marL="176213" lvl="1" indent="4763">
              <a:tabLst>
                <a:tab pos="985838" algn="l"/>
              </a:tabLst>
            </a:pPr>
            <a:r>
              <a:rPr lang="en-US" sz="2800" dirty="0" smtClean="0"/>
              <a:t>Limitation applies where the storage at the direction of a user of material that resides on a system or network controlled or operated by or for the service provider, if the service provider: </a:t>
            </a:r>
          </a:p>
          <a:p>
            <a:pPr marL="176213" lvl="1" indent="4763">
              <a:buAutoNum type="romanLcParenBoth"/>
              <a:tabLst>
                <a:tab pos="985838" algn="l"/>
              </a:tabLst>
            </a:pPr>
            <a:r>
              <a:rPr lang="en-US" sz="2400" dirty="0" smtClean="0">
                <a:solidFill>
                  <a:srgbClr val="FF0000"/>
                </a:solidFill>
              </a:rPr>
              <a:t>does not have actual knowledge that the material or an activity using the material on the system or network is infringing</a:t>
            </a:r>
            <a:r>
              <a:rPr lang="en-US" sz="2400" dirty="0" smtClean="0"/>
              <a:t>; </a:t>
            </a:r>
          </a:p>
          <a:p>
            <a:pPr marL="176213" lvl="1" indent="4763">
              <a:tabLst>
                <a:tab pos="985838" algn="l"/>
              </a:tabLst>
            </a:pPr>
            <a:endParaRPr lang="en-US" sz="2400" dirty="0" smtClean="0"/>
          </a:p>
          <a:p>
            <a:pPr marL="176213" lvl="1" indent="4763">
              <a:buAutoNum type="romanLcParenBoth"/>
              <a:tabLst>
                <a:tab pos="985838" algn="l"/>
              </a:tabLst>
            </a:pPr>
            <a:r>
              <a:rPr lang="en-US" sz="2400" dirty="0" smtClean="0"/>
              <a:t> </a:t>
            </a:r>
            <a:r>
              <a:rPr lang="en-US" sz="2400" dirty="0" smtClean="0">
                <a:solidFill>
                  <a:srgbClr val="FF0000"/>
                </a:solidFill>
              </a:rPr>
              <a:t>in the absence of such actual knowledge, is not aware of facts or circumstances from which infringing activity is apparent;</a:t>
            </a:r>
            <a:r>
              <a:rPr lang="en-US" sz="2400" dirty="0" smtClean="0"/>
              <a:t> or</a:t>
            </a:r>
          </a:p>
          <a:p>
            <a:pPr marL="176213" lvl="1" indent="4763">
              <a:tabLst>
                <a:tab pos="985838" algn="l"/>
              </a:tabLst>
            </a:pPr>
            <a:r>
              <a:rPr lang="en-US" sz="2400" dirty="0" smtClean="0"/>
              <a:t> </a:t>
            </a:r>
          </a:p>
          <a:p>
            <a:pPr marL="176213" lvl="1" indent="4763">
              <a:tabLst>
                <a:tab pos="985838" algn="l"/>
              </a:tabLst>
            </a:pPr>
            <a:r>
              <a:rPr lang="en-US" sz="2400" dirty="0" smtClean="0"/>
              <a:t>(iii) </a:t>
            </a:r>
            <a:r>
              <a:rPr lang="en-US" sz="2400" dirty="0" smtClean="0">
                <a:solidFill>
                  <a:srgbClr val="FF0000"/>
                </a:solidFill>
              </a:rPr>
              <a:t>upon obtaining such knowledge or awareness, acts expeditiously to remove, or disable access t, the material</a:t>
            </a:r>
            <a:r>
              <a:rPr lang="en-US" sz="2400" dirty="0" smtClean="0"/>
              <a:t>;.</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990656" cy="591342"/>
          </a:xfrm>
        </p:spPr>
        <p:txBody>
          <a:bodyPr>
            <a:noAutofit/>
          </a:bodyPr>
          <a:lstStyle/>
          <a:p>
            <a:r>
              <a:rPr lang="en-US" sz="2800" dirty="0" smtClean="0">
                <a:solidFill>
                  <a:schemeClr val="bg1">
                    <a:lumMod val="65000"/>
                  </a:schemeClr>
                </a:solidFill>
              </a:rPr>
              <a:t>PART IX LIMITATION OF LIABILITY – SERVICE PROVIDERS  </a:t>
            </a:r>
            <a:endParaRPr lang="en-US" sz="2800" dirty="0">
              <a:solidFill>
                <a:schemeClr val="bg1">
                  <a:lumMod val="65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7109639"/>
          </a:xfrm>
          <a:prstGeom prst="rect">
            <a:avLst/>
          </a:prstGeom>
        </p:spPr>
        <p:txBody>
          <a:bodyPr wrap="square">
            <a:spAutoFit/>
          </a:bodyPr>
          <a:lstStyle/>
          <a:p>
            <a:endParaRPr lang="en-GB" sz="2800" dirty="0" smtClean="0">
              <a:solidFill>
                <a:schemeClr val="tx1">
                  <a:lumMod val="65000"/>
                  <a:lumOff val="35000"/>
                </a:schemeClr>
              </a:solidFill>
            </a:endParaRPr>
          </a:p>
          <a:p>
            <a:endParaRPr lang="en-US" sz="2800" dirty="0" smtClean="0">
              <a:solidFill>
                <a:schemeClr val="tx1">
                  <a:lumMod val="65000"/>
                  <a:lumOff val="35000"/>
                </a:schemeClr>
              </a:solidFill>
            </a:endParaRPr>
          </a:p>
          <a:p>
            <a:pPr marL="987425" lvl="1" indent="-806450">
              <a:buFont typeface="Wingdings" pitchFamily="2" charset="2"/>
              <a:buChar char="Ø"/>
              <a:tabLst>
                <a:tab pos="985838" algn="l"/>
              </a:tabLst>
            </a:pPr>
            <a:r>
              <a:rPr lang="en-US" sz="2800" dirty="0" smtClean="0">
                <a:solidFill>
                  <a:srgbClr val="FF0000"/>
                </a:solidFill>
              </a:rPr>
              <a:t>does not receive a financial benefit directly attributable to the infringing activity, in a case in which the service provider has the right and ability to control such activity; and </a:t>
            </a:r>
          </a:p>
          <a:p>
            <a:pPr marL="1081088" lvl="1" indent="-900113">
              <a:buFont typeface="Wingdings" pitchFamily="2" charset="2"/>
              <a:buChar char="Ø"/>
              <a:tabLst>
                <a:tab pos="985838" algn="l"/>
              </a:tabLst>
            </a:pPr>
            <a:r>
              <a:rPr lang="en-US" sz="2800" dirty="0" smtClean="0">
                <a:solidFill>
                  <a:srgbClr val="FF0000"/>
                </a:solidFill>
              </a:rPr>
              <a:t>upon notification of claimed infringement as responds expeditiously to remove, or disable access to, the material that is claimed to be infringing or to be the subject of infringing activity</a:t>
            </a:r>
            <a:endParaRPr lang="en-GB" sz="2800" dirty="0" smtClean="0">
              <a:solidFill>
                <a:srgbClr val="FF0000"/>
              </a:solidFill>
            </a:endParaRPr>
          </a:p>
          <a:p>
            <a:pPr marL="901700" lvl="1" indent="-720725">
              <a:tabLst>
                <a:tab pos="985838" algn="l"/>
              </a:tabLst>
            </a:pPr>
            <a:endParaRPr lang="en-GB" sz="3600" dirty="0" smtClean="0">
              <a:solidFill>
                <a:schemeClr val="tx1">
                  <a:lumMod val="50000"/>
                  <a:lumOff val="50000"/>
                </a:schemeClr>
              </a:solidFill>
            </a:endParaRPr>
          </a:p>
          <a:p>
            <a:pPr marL="901700" lvl="1" indent="-720725">
              <a:tabLst>
                <a:tab pos="985838" algn="l"/>
              </a:tabLst>
            </a:pPr>
            <a:endParaRPr lang="en-GB" sz="2800" dirty="0" smtClean="0">
              <a:solidFill>
                <a:schemeClr val="tx1">
                  <a:lumMod val="50000"/>
                  <a:lumOff val="50000"/>
                </a:schemeClr>
              </a:solidFill>
            </a:endParaRPr>
          </a:p>
          <a:p>
            <a:pPr marL="1071563" lvl="3" indent="23813">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r>
              <a:rPr lang="en-GB" sz="2800" dirty="0" smtClean="0">
                <a:solidFill>
                  <a:schemeClr val="tx1">
                    <a:lumMod val="50000"/>
                    <a:lumOff val="50000"/>
                  </a:schemeClr>
                </a:solidFill>
              </a:rPr>
              <a:t>  </a:t>
            </a:r>
            <a:endParaRPr lang="en-US" sz="28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772400" cy="591342"/>
          </a:xfrm>
        </p:spPr>
        <p:txBody>
          <a:bodyPr>
            <a:normAutofit fontScale="90000"/>
          </a:bodyPr>
          <a:lstStyle/>
          <a:p>
            <a:r>
              <a:rPr lang="en-US" dirty="0" smtClean="0">
                <a:solidFill>
                  <a:schemeClr val="tx1">
                    <a:lumMod val="50000"/>
                    <a:lumOff val="50000"/>
                  </a:schemeClr>
                </a:solidFill>
              </a:rPr>
              <a:t>BACKDROP – ON THE GROUND </a:t>
            </a:r>
            <a:endParaRPr lang="en-US" dirty="0">
              <a:solidFill>
                <a:schemeClr val="tx1">
                  <a:lumMod val="50000"/>
                  <a:lumOff val="50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6063198"/>
          </a:xfrm>
          <a:prstGeom prst="rect">
            <a:avLst/>
          </a:prstGeom>
        </p:spPr>
        <p:txBody>
          <a:bodyPr wrap="square">
            <a:spAutoFit/>
          </a:bodyPr>
          <a:lstStyle/>
          <a:p>
            <a:endParaRPr lang="en-US" sz="3200" dirty="0" smtClean="0">
              <a:solidFill>
                <a:schemeClr val="tx1">
                  <a:lumMod val="65000"/>
                  <a:lumOff val="35000"/>
                </a:schemeClr>
              </a:solidFill>
            </a:endParaRPr>
          </a:p>
          <a:p>
            <a:pPr>
              <a:buFont typeface="Wingdings" pitchFamily="2" charset="2"/>
              <a:buChar char="Ø"/>
            </a:pPr>
            <a:r>
              <a:rPr lang="en-US" sz="3200" dirty="0" smtClean="0">
                <a:solidFill>
                  <a:schemeClr val="tx1">
                    <a:lumMod val="65000"/>
                    <a:lumOff val="35000"/>
                  </a:schemeClr>
                </a:solidFill>
              </a:rPr>
              <a:t>FAIR TRADING ACT, 2001(Consumer protection)</a:t>
            </a:r>
          </a:p>
          <a:p>
            <a:pPr>
              <a:buFont typeface="Wingdings" pitchFamily="2" charset="2"/>
              <a:buChar char="Ø"/>
            </a:pPr>
            <a:r>
              <a:rPr lang="en-US" sz="3200" dirty="0" smtClean="0">
                <a:solidFill>
                  <a:schemeClr val="tx1">
                    <a:lumMod val="65000"/>
                    <a:lumOff val="35000"/>
                  </a:schemeClr>
                </a:solidFill>
              </a:rPr>
              <a:t>COMPETITION ACT, 2007 (Consumer Protection, liability of service provider, enforcement measures)</a:t>
            </a:r>
          </a:p>
          <a:p>
            <a:pPr>
              <a:buFont typeface="Wingdings" pitchFamily="2" charset="2"/>
              <a:buChar char="Ø"/>
            </a:pPr>
            <a:r>
              <a:rPr lang="en-US" sz="3200" dirty="0" smtClean="0">
                <a:solidFill>
                  <a:schemeClr val="tx1">
                    <a:lumMod val="65000"/>
                    <a:lumOff val="35000"/>
                  </a:schemeClr>
                </a:solidFill>
              </a:rPr>
              <a:t>ELECTRONIC RECORDS (EVIDENCE) ACT, 2009 ( e-record, admissibility of evidence, evidential weight)</a:t>
            </a:r>
          </a:p>
          <a:p>
            <a:pPr>
              <a:buFont typeface="Wingdings" pitchFamily="2" charset="2"/>
              <a:buChar char="Ø"/>
            </a:pPr>
            <a:r>
              <a:rPr lang="en-US" sz="3200" dirty="0" smtClean="0">
                <a:solidFill>
                  <a:schemeClr val="tx1">
                    <a:lumMod val="65000"/>
                    <a:lumOff val="35000"/>
                  </a:schemeClr>
                </a:solidFill>
              </a:rPr>
              <a:t>REGULATIONS ON APPROVED PROCESS</a:t>
            </a:r>
          </a:p>
          <a:p>
            <a:pPr>
              <a:buFont typeface="Wingdings" pitchFamily="2" charset="2"/>
              <a:buChar char="Ø"/>
            </a:pPr>
            <a:r>
              <a:rPr lang="en-US" sz="3200" dirty="0" smtClean="0">
                <a:solidFill>
                  <a:schemeClr val="tx1">
                    <a:lumMod val="65000"/>
                    <a:lumOff val="35000"/>
                  </a:schemeClr>
                </a:solidFill>
              </a:rPr>
              <a:t>REGULATIONS ON SECURE ELECTRONIC SIGNATURE </a:t>
            </a:r>
          </a:p>
          <a:p>
            <a:endParaRPr lang="en-US" dirty="0" smtClean="0">
              <a:solidFill>
                <a:schemeClr val="tx1">
                  <a:lumMod val="65000"/>
                  <a:lumOff val="35000"/>
                </a:schemeClr>
              </a:solidFill>
            </a:endParaRPr>
          </a:p>
          <a:p>
            <a:pPr>
              <a:buNone/>
            </a:pPr>
            <a:endParaRPr lang="en-US" i="1" dirty="0" smtClean="0">
              <a:solidFill>
                <a:srgbClr val="FF0000"/>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990656" cy="591342"/>
          </a:xfrm>
        </p:spPr>
        <p:txBody>
          <a:bodyPr>
            <a:noAutofit/>
          </a:bodyPr>
          <a:lstStyle/>
          <a:p>
            <a:r>
              <a:rPr lang="en-US" sz="2800" dirty="0" smtClean="0">
                <a:solidFill>
                  <a:schemeClr val="bg1">
                    <a:lumMod val="65000"/>
                  </a:schemeClr>
                </a:solidFill>
              </a:rPr>
              <a:t>PART IX LIMITATION OF LIABILITY – SERVICE PROVIDERS  </a:t>
            </a:r>
            <a:endParaRPr lang="en-US" sz="2800" dirty="0">
              <a:solidFill>
                <a:schemeClr val="bg1">
                  <a:lumMod val="65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8217634"/>
          </a:xfrm>
          <a:prstGeom prst="rect">
            <a:avLst/>
          </a:prstGeom>
        </p:spPr>
        <p:txBody>
          <a:bodyPr wrap="square">
            <a:spAutoFit/>
          </a:bodyPr>
          <a:lstStyle/>
          <a:p>
            <a:endParaRPr lang="en-US" sz="2800" dirty="0" smtClean="0">
              <a:solidFill>
                <a:schemeClr val="tx1">
                  <a:lumMod val="65000"/>
                  <a:lumOff val="35000"/>
                </a:schemeClr>
              </a:solidFill>
            </a:endParaRPr>
          </a:p>
          <a:p>
            <a:pPr marL="901700" lvl="1" indent="-720725">
              <a:buFont typeface="Wingdings" pitchFamily="2" charset="2"/>
              <a:buChar char="Ø"/>
              <a:tabLst>
                <a:tab pos="985838" algn="l"/>
              </a:tabLst>
            </a:pPr>
            <a:r>
              <a:rPr lang="en-GB" sz="2800" dirty="0" smtClean="0">
                <a:solidFill>
                  <a:schemeClr val="tx1">
                    <a:lumMod val="50000"/>
                    <a:lumOff val="50000"/>
                  </a:schemeClr>
                </a:solidFill>
              </a:rPr>
              <a:t>Viacom Vs You Tube &amp; Google </a:t>
            </a:r>
          </a:p>
          <a:p>
            <a:pPr marL="1616075" lvl="2" indent="-447675">
              <a:buFont typeface="Wingdings" pitchFamily="2" charset="2"/>
              <a:buChar char="v"/>
              <a:tabLst>
                <a:tab pos="985838" algn="l"/>
              </a:tabLst>
            </a:pPr>
            <a:r>
              <a:rPr lang="en-GB" sz="2400" dirty="0" smtClean="0">
                <a:solidFill>
                  <a:srgbClr val="FF0000"/>
                </a:solidFill>
              </a:rPr>
              <a:t>Video sharing platform provided by You Tube &amp; </a:t>
            </a:r>
            <a:r>
              <a:rPr lang="en-GB" sz="2400" dirty="0" err="1" smtClean="0">
                <a:solidFill>
                  <a:srgbClr val="FF0000"/>
                </a:solidFill>
              </a:rPr>
              <a:t>google</a:t>
            </a:r>
            <a:r>
              <a:rPr lang="en-GB" sz="2400" dirty="0" smtClean="0">
                <a:solidFill>
                  <a:srgbClr val="FF0000"/>
                </a:solidFill>
              </a:rPr>
              <a:t> challenged on the grounds that they wilfully infringed copy right material depriving artists of due rewards.  - </a:t>
            </a:r>
            <a:r>
              <a:rPr lang="en-GB" sz="2400" dirty="0" smtClean="0">
                <a:solidFill>
                  <a:srgbClr val="7030A0"/>
                </a:solidFill>
              </a:rPr>
              <a:t>Not liable</a:t>
            </a:r>
          </a:p>
          <a:p>
            <a:pPr marL="893763" lvl="2" indent="-711200">
              <a:buFont typeface="Wingdings" pitchFamily="2" charset="2"/>
              <a:buChar char="Ø"/>
              <a:tabLst>
                <a:tab pos="985838" algn="l"/>
              </a:tabLst>
            </a:pPr>
            <a:r>
              <a:rPr lang="en-GB" sz="3200" dirty="0" smtClean="0">
                <a:solidFill>
                  <a:srgbClr val="7030A0"/>
                </a:solidFill>
              </a:rPr>
              <a:t>Napster</a:t>
            </a:r>
            <a:r>
              <a:rPr lang="en-GB" sz="2400" dirty="0" smtClean="0">
                <a:solidFill>
                  <a:srgbClr val="FF0000"/>
                </a:solidFill>
              </a:rPr>
              <a:t> – supra challenged on same grounds–</a:t>
            </a:r>
            <a:r>
              <a:rPr lang="en-GB" sz="2400" dirty="0" smtClean="0">
                <a:solidFill>
                  <a:srgbClr val="7030A0"/>
                </a:solidFill>
              </a:rPr>
              <a:t> </a:t>
            </a:r>
            <a:r>
              <a:rPr lang="en-GB" sz="2400" dirty="0" smtClean="0">
                <a:solidFill>
                  <a:srgbClr val="FF0000"/>
                </a:solidFill>
              </a:rPr>
              <a:t>Wholesale distribution held intentional notwithstanding the fact that Napster derived no financial benefit in the transmission </a:t>
            </a:r>
            <a:r>
              <a:rPr lang="en-GB" sz="2400" dirty="0" smtClean="0">
                <a:solidFill>
                  <a:srgbClr val="7030A0"/>
                </a:solidFill>
              </a:rPr>
              <a:t>Liable. </a:t>
            </a:r>
            <a:r>
              <a:rPr lang="en-US" sz="2400" dirty="0" smtClean="0"/>
              <a:t>Napster represents a tool for sharing information.  But this tool can generate legal problems  when the files are protected by copyright law and the owner of the copyright has not given permission for the dissemination of the works.</a:t>
            </a:r>
          </a:p>
          <a:p>
            <a:pPr marL="893763" lvl="2" indent="-711200">
              <a:buFont typeface="Wingdings" pitchFamily="2" charset="2"/>
              <a:buChar char="Ø"/>
              <a:tabLst>
                <a:tab pos="985838" algn="l"/>
              </a:tabLst>
            </a:pPr>
            <a:endParaRPr lang="en-GB" sz="2800" dirty="0" smtClean="0">
              <a:solidFill>
                <a:srgbClr val="7030A0"/>
              </a:solidFill>
            </a:endParaRPr>
          </a:p>
          <a:p>
            <a:pPr marL="901700" lvl="1" indent="-720725">
              <a:tabLst>
                <a:tab pos="985838" algn="l"/>
              </a:tabLst>
            </a:pPr>
            <a:endParaRPr lang="en-GB" sz="3600" dirty="0" smtClean="0">
              <a:solidFill>
                <a:schemeClr val="tx1">
                  <a:lumMod val="50000"/>
                  <a:lumOff val="50000"/>
                </a:schemeClr>
              </a:solidFill>
            </a:endParaRPr>
          </a:p>
          <a:p>
            <a:pPr marL="901700" lvl="1" indent="-720725">
              <a:tabLst>
                <a:tab pos="985838" algn="l"/>
              </a:tabLst>
            </a:pPr>
            <a:endParaRPr lang="en-GB" sz="2800" dirty="0" smtClean="0">
              <a:solidFill>
                <a:schemeClr val="tx1">
                  <a:lumMod val="50000"/>
                  <a:lumOff val="50000"/>
                </a:schemeClr>
              </a:solidFill>
            </a:endParaRPr>
          </a:p>
          <a:p>
            <a:pPr marL="1071563" lvl="3" indent="23813">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r>
              <a:rPr lang="en-GB" sz="2800" dirty="0" smtClean="0">
                <a:solidFill>
                  <a:schemeClr val="tx1">
                    <a:lumMod val="50000"/>
                    <a:lumOff val="50000"/>
                  </a:schemeClr>
                </a:solidFill>
              </a:rPr>
              <a:t>  </a:t>
            </a:r>
            <a:endParaRPr lang="en-US" sz="28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85800" y="441325"/>
            <a:ext cx="7772400" cy="646113"/>
          </a:xfrm>
        </p:spPr>
        <p:txBody>
          <a:bodyPr>
            <a:normAutofit fontScale="90000"/>
          </a:bodyPr>
          <a:lstStyle/>
          <a:p>
            <a:pPr eaLnBrk="1" hangingPunct="1"/>
            <a:r>
              <a:rPr lang="en-GB" dirty="0" smtClean="0">
                <a:latin typeface="Verdana" charset="0"/>
              </a:rPr>
              <a:t>TRANSMISSION – NAPSTER </a:t>
            </a:r>
            <a:endParaRPr lang="en-ZA" dirty="0">
              <a:latin typeface="Verdana" charset="0"/>
            </a:endParaRPr>
          </a:p>
        </p:txBody>
      </p:sp>
      <p:pic>
        <p:nvPicPr>
          <p:cNvPr id="3074" name="Picture 2" descr="C:\Users\MOTJOLOPANE_N\Desktop\Encryption pics\napster_activnews.gif"/>
          <p:cNvPicPr>
            <a:picLocks noGrp="1" noChangeAspect="1" noChangeArrowheads="1"/>
          </p:cNvPicPr>
          <p:nvPr>
            <p:ph idx="1"/>
          </p:nvPr>
        </p:nvPicPr>
        <p:blipFill>
          <a:blip r:embed="rId3" cstate="print"/>
          <a:srcRect/>
          <a:stretch>
            <a:fillRect/>
          </a:stretch>
        </p:blipFill>
        <p:spPr bwMode="auto">
          <a:xfrm>
            <a:off x="1619672" y="1340768"/>
            <a:ext cx="6480720" cy="4176464"/>
          </a:xfrm>
          <a:prstGeom prst="rect">
            <a:avLst/>
          </a:prstGeom>
          <a:noFill/>
        </p:spPr>
      </p:pic>
    </p:spTree>
    <p:extLst>
      <p:ext uri="{BB962C8B-B14F-4D97-AF65-F5344CB8AC3E}">
        <p14:creationId xmlns:p14="http://schemas.microsoft.com/office/powerpoint/2010/main" xmlns="" val="1834070"/>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990656" cy="591342"/>
          </a:xfrm>
        </p:spPr>
        <p:txBody>
          <a:bodyPr>
            <a:noAutofit/>
          </a:bodyPr>
          <a:lstStyle/>
          <a:p>
            <a:r>
              <a:rPr lang="en-US" sz="2800" dirty="0" smtClean="0">
                <a:solidFill>
                  <a:schemeClr val="bg1">
                    <a:lumMod val="65000"/>
                  </a:schemeClr>
                </a:solidFill>
              </a:rPr>
              <a:t>PART IX &amp; X  - GENERAL PROVISIONS   </a:t>
            </a:r>
            <a:endParaRPr lang="en-US" sz="2800" dirty="0">
              <a:solidFill>
                <a:schemeClr val="bg1">
                  <a:lumMod val="65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7786747"/>
          </a:xfrm>
          <a:prstGeom prst="rect">
            <a:avLst/>
          </a:prstGeom>
        </p:spPr>
        <p:txBody>
          <a:bodyPr wrap="square">
            <a:spAutoFit/>
          </a:bodyPr>
          <a:lstStyle/>
          <a:p>
            <a:endParaRPr lang="en-US" sz="3200" dirty="0" smtClean="0">
              <a:solidFill>
                <a:schemeClr val="tx1">
                  <a:lumMod val="65000"/>
                  <a:lumOff val="35000"/>
                </a:schemeClr>
              </a:solidFill>
            </a:endParaRPr>
          </a:p>
          <a:p>
            <a:pPr marL="901700" lvl="1" indent="-720725">
              <a:buFont typeface="Wingdings" pitchFamily="2" charset="2"/>
              <a:buChar char="Ø"/>
              <a:tabLst>
                <a:tab pos="985838" algn="l"/>
              </a:tabLst>
            </a:pPr>
            <a:r>
              <a:rPr lang="en-GB" sz="3200" dirty="0" smtClean="0">
                <a:solidFill>
                  <a:schemeClr val="tx1">
                    <a:lumMod val="50000"/>
                    <a:lumOff val="50000"/>
                  </a:schemeClr>
                </a:solidFill>
              </a:rPr>
              <a:t>Savings for Agreements /obligations under license</a:t>
            </a:r>
          </a:p>
          <a:p>
            <a:pPr marL="901700" lvl="1" indent="-720725">
              <a:buFont typeface="Wingdings" pitchFamily="2" charset="2"/>
              <a:buChar char="Ø"/>
              <a:tabLst>
                <a:tab pos="985838" algn="l"/>
              </a:tabLst>
            </a:pPr>
            <a:r>
              <a:rPr lang="en-GB" sz="3200" dirty="0" smtClean="0">
                <a:solidFill>
                  <a:schemeClr val="tx1">
                    <a:lumMod val="50000"/>
                    <a:lumOff val="50000"/>
                  </a:schemeClr>
                </a:solidFill>
              </a:rPr>
              <a:t>Exception for Common Law &amp; Constitutional rights &amp; Civil liability in terms of common law/statute</a:t>
            </a:r>
          </a:p>
          <a:p>
            <a:pPr marL="901700" lvl="1" indent="-720725">
              <a:buFont typeface="Wingdings" pitchFamily="2" charset="2"/>
              <a:buChar char="Ø"/>
              <a:tabLst>
                <a:tab pos="985838" algn="l"/>
              </a:tabLst>
            </a:pPr>
            <a:r>
              <a:rPr lang="en-GB" sz="3200" dirty="0" smtClean="0">
                <a:solidFill>
                  <a:schemeClr val="tx1">
                    <a:lumMod val="50000"/>
                    <a:lumOff val="50000"/>
                  </a:schemeClr>
                </a:solidFill>
              </a:rPr>
              <a:t>Offences for body corporate </a:t>
            </a:r>
          </a:p>
          <a:p>
            <a:pPr marL="901700" lvl="1" indent="-720725">
              <a:buFont typeface="Wingdings" pitchFamily="2" charset="2"/>
              <a:buChar char="Ø"/>
              <a:tabLst>
                <a:tab pos="985838" algn="l"/>
              </a:tabLst>
            </a:pPr>
            <a:r>
              <a:rPr lang="en-GB" sz="3200" dirty="0" smtClean="0">
                <a:solidFill>
                  <a:schemeClr val="tx1">
                    <a:lumMod val="50000"/>
                    <a:lumOff val="50000"/>
                  </a:schemeClr>
                </a:solidFill>
              </a:rPr>
              <a:t>Limitation of liability for state organs</a:t>
            </a:r>
          </a:p>
          <a:p>
            <a:pPr marL="901700" lvl="1" indent="-720725">
              <a:buFont typeface="Wingdings" pitchFamily="2" charset="2"/>
              <a:buChar char="Ø"/>
              <a:tabLst>
                <a:tab pos="985838" algn="l"/>
              </a:tabLst>
            </a:pPr>
            <a:r>
              <a:rPr lang="en-GB" sz="3200" dirty="0" smtClean="0">
                <a:solidFill>
                  <a:schemeClr val="tx1">
                    <a:lumMod val="50000"/>
                    <a:lumOff val="50000"/>
                  </a:schemeClr>
                </a:solidFill>
              </a:rPr>
              <a:t> Ministerial powers to exempt from provisions of the law</a:t>
            </a:r>
          </a:p>
          <a:p>
            <a:pPr marL="901700" lvl="1" indent="-720725">
              <a:buFont typeface="Wingdings" pitchFamily="2" charset="2"/>
              <a:buChar char="Ø"/>
              <a:tabLst>
                <a:tab pos="985838" algn="l"/>
              </a:tabLst>
            </a:pPr>
            <a:r>
              <a:rPr lang="en-GB" sz="3200" dirty="0" smtClean="0">
                <a:solidFill>
                  <a:schemeClr val="tx1">
                    <a:lumMod val="50000"/>
                    <a:lumOff val="50000"/>
                  </a:schemeClr>
                </a:solidFill>
              </a:rPr>
              <a:t>Regulatory Powers </a:t>
            </a:r>
          </a:p>
          <a:p>
            <a:pPr marL="901700" lvl="1" indent="-720725">
              <a:buFont typeface="Wingdings" pitchFamily="2" charset="2"/>
              <a:buChar char="Ø"/>
              <a:tabLst>
                <a:tab pos="985838" algn="l"/>
              </a:tabLst>
            </a:pPr>
            <a:endParaRPr lang="en-GB" sz="3600" dirty="0" smtClean="0">
              <a:solidFill>
                <a:schemeClr val="tx1">
                  <a:lumMod val="50000"/>
                  <a:lumOff val="50000"/>
                </a:schemeClr>
              </a:solidFill>
            </a:endParaRPr>
          </a:p>
          <a:p>
            <a:pPr marL="901700" lvl="1" indent="-720725">
              <a:tabLst>
                <a:tab pos="985838" algn="l"/>
              </a:tabLst>
            </a:pPr>
            <a:endParaRPr lang="en-GB" sz="2800" dirty="0" smtClean="0">
              <a:solidFill>
                <a:schemeClr val="tx1">
                  <a:lumMod val="50000"/>
                  <a:lumOff val="50000"/>
                </a:schemeClr>
              </a:solidFill>
            </a:endParaRPr>
          </a:p>
          <a:p>
            <a:pPr marL="1071563" lvl="3" indent="23813">
              <a:tabLst>
                <a:tab pos="985838" algn="l"/>
              </a:tabLst>
            </a:pPr>
            <a:endParaRPr lang="en-GB" sz="2800" dirty="0" smtClean="0">
              <a:solidFill>
                <a:schemeClr val="tx1">
                  <a:lumMod val="50000"/>
                  <a:lumOff val="50000"/>
                </a:schemeClr>
              </a:solidFill>
            </a:endParaRPr>
          </a:p>
          <a:p>
            <a:pPr marL="1071563" lvl="3" indent="-890588">
              <a:tabLst>
                <a:tab pos="985838" algn="l"/>
              </a:tabLst>
            </a:pPr>
            <a:endParaRPr lang="en-GB" sz="2800" dirty="0" smtClean="0">
              <a:solidFill>
                <a:schemeClr val="tx1">
                  <a:lumMod val="50000"/>
                  <a:lumOff val="50000"/>
                </a:schemeClr>
              </a:solidFill>
            </a:endParaRPr>
          </a:p>
          <a:p>
            <a:pPr marL="1071563" lvl="3" indent="23813">
              <a:tabLst>
                <a:tab pos="985838" algn="l"/>
              </a:tabLst>
            </a:pPr>
            <a:r>
              <a:rPr lang="en-GB" sz="2800" dirty="0" smtClean="0">
                <a:solidFill>
                  <a:schemeClr val="tx1">
                    <a:lumMod val="50000"/>
                    <a:lumOff val="50000"/>
                  </a:schemeClr>
                </a:solidFill>
              </a:rPr>
              <a:t>  </a:t>
            </a:r>
            <a:endParaRPr lang="en-US" sz="2800" dirty="0" smtClean="0">
              <a:solidFill>
                <a:schemeClr val="tx1">
                  <a:lumMod val="50000"/>
                  <a:lumOff val="50000"/>
                </a:schemeClr>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Number Placeholder 2"/>
          <p:cNvSpPr>
            <a:spLocks noGrp="1"/>
          </p:cNvSpPr>
          <p:nvPr>
            <p:ph type="sldNum" sz="quarter" idx="10"/>
          </p:nvPr>
        </p:nvSpPr>
        <p:spPr>
          <a:xfrm>
            <a:off x="8820150" y="0"/>
            <a:ext cx="323850" cy="244475"/>
          </a:xfrm>
          <a:ln/>
          <a:extLst>
            <a:ext uri="{91240B29-F687-4F45-9708-019B960494DF}">
              <a14:hiddenLine xmlns="" xmlns:a14="http://schemas.microsoft.com/office/drawing/2010/main" w="9525">
                <a:solidFill>
                  <a:srgbClr val="000000"/>
                </a:solidFill>
                <a:miter lim="800000"/>
                <a:headEnd/>
                <a:tailEnd/>
              </a14:hiddenLine>
            </a:ext>
          </a:extLst>
        </p:spPr>
        <p:txBody>
          <a:bodyPr/>
          <a:lstStyle>
            <a:lvl1pPr>
              <a:defRPr sz="1900">
                <a:solidFill>
                  <a:srgbClr val="646464"/>
                </a:solidFill>
                <a:latin typeface="Verdana" charset="0"/>
                <a:ea typeface="ＭＳ Ｐゴシック" charset="0"/>
                <a:cs typeface="ＭＳ Ｐゴシック" charset="0"/>
              </a:defRPr>
            </a:lvl1pPr>
            <a:lvl2pPr marL="742950" indent="-285750">
              <a:defRPr sz="1900">
                <a:solidFill>
                  <a:srgbClr val="646464"/>
                </a:solidFill>
                <a:latin typeface="Verdana" charset="0"/>
                <a:ea typeface="ＭＳ Ｐゴシック" charset="0"/>
              </a:defRPr>
            </a:lvl2pPr>
            <a:lvl3pPr marL="1143000" indent="-228600">
              <a:defRPr sz="1900">
                <a:solidFill>
                  <a:srgbClr val="646464"/>
                </a:solidFill>
                <a:latin typeface="Verdana" charset="0"/>
                <a:ea typeface="ＭＳ Ｐゴシック" charset="0"/>
              </a:defRPr>
            </a:lvl3pPr>
            <a:lvl4pPr marL="1600200" indent="-228600">
              <a:defRPr sz="1900">
                <a:solidFill>
                  <a:srgbClr val="646464"/>
                </a:solidFill>
                <a:latin typeface="Verdana" charset="0"/>
                <a:ea typeface="ＭＳ Ｐゴシック" charset="0"/>
              </a:defRPr>
            </a:lvl4pPr>
            <a:lvl5pPr marL="2057400" indent="-228600">
              <a:defRPr sz="1900">
                <a:solidFill>
                  <a:srgbClr val="646464"/>
                </a:solidFill>
                <a:latin typeface="Verdana" charset="0"/>
                <a:ea typeface="ＭＳ Ｐゴシック" charset="0"/>
              </a:defRPr>
            </a:lvl5pPr>
            <a:lvl6pPr marL="2514600" indent="-228600" eaLnBrk="0" fontAlgn="base" hangingPunct="0">
              <a:spcBef>
                <a:spcPct val="0"/>
              </a:spcBef>
              <a:spcAft>
                <a:spcPct val="0"/>
              </a:spcAft>
              <a:defRPr sz="1900">
                <a:solidFill>
                  <a:srgbClr val="646464"/>
                </a:solidFill>
                <a:latin typeface="Verdana" charset="0"/>
                <a:ea typeface="ＭＳ Ｐゴシック" charset="0"/>
              </a:defRPr>
            </a:lvl6pPr>
            <a:lvl7pPr marL="2971800" indent="-228600" eaLnBrk="0" fontAlgn="base" hangingPunct="0">
              <a:spcBef>
                <a:spcPct val="0"/>
              </a:spcBef>
              <a:spcAft>
                <a:spcPct val="0"/>
              </a:spcAft>
              <a:defRPr sz="1900">
                <a:solidFill>
                  <a:srgbClr val="646464"/>
                </a:solidFill>
                <a:latin typeface="Verdana" charset="0"/>
                <a:ea typeface="ＭＳ Ｐゴシック" charset="0"/>
              </a:defRPr>
            </a:lvl7pPr>
            <a:lvl8pPr marL="3429000" indent="-228600" eaLnBrk="0" fontAlgn="base" hangingPunct="0">
              <a:spcBef>
                <a:spcPct val="0"/>
              </a:spcBef>
              <a:spcAft>
                <a:spcPct val="0"/>
              </a:spcAft>
              <a:defRPr sz="1900">
                <a:solidFill>
                  <a:srgbClr val="646464"/>
                </a:solidFill>
                <a:latin typeface="Verdana" charset="0"/>
                <a:ea typeface="ＭＳ Ｐゴシック" charset="0"/>
              </a:defRPr>
            </a:lvl8pPr>
            <a:lvl9pPr marL="3886200" indent="-228600" eaLnBrk="0" fontAlgn="base" hangingPunct="0">
              <a:spcBef>
                <a:spcPct val="0"/>
              </a:spcBef>
              <a:spcAft>
                <a:spcPct val="0"/>
              </a:spcAft>
              <a:defRPr sz="1900">
                <a:solidFill>
                  <a:srgbClr val="646464"/>
                </a:solidFill>
                <a:latin typeface="Verdana" charset="0"/>
                <a:ea typeface="ＭＳ Ｐゴシック" charset="0"/>
              </a:defRPr>
            </a:lvl9pPr>
          </a:lstStyle>
          <a:p>
            <a:fld id="{590A0987-5DBD-9243-B991-36F79B08759C}" type="slidenum">
              <a:rPr lang="en-US" sz="1000">
                <a:solidFill>
                  <a:srgbClr val="0E438A"/>
                </a:solidFill>
                <a:latin typeface="Zurich BT" charset="0"/>
                <a:cs typeface="Times New Roman" charset="0"/>
              </a:rPr>
              <a:pPr/>
              <a:t>33</a:t>
            </a:fld>
            <a:endParaRPr lang="en-US" sz="1000">
              <a:solidFill>
                <a:srgbClr val="0E438A"/>
              </a:solidFill>
              <a:latin typeface="Zurich BT" charset="0"/>
              <a:cs typeface="Times New Roman" charset="0"/>
            </a:endParaRPr>
          </a:p>
        </p:txBody>
      </p:sp>
      <p:sp>
        <p:nvSpPr>
          <p:cNvPr id="1203202" name="Rectangle 2"/>
          <p:cNvSpPr>
            <a:spLocks noGrp="1" noChangeArrowheads="1"/>
          </p:cNvSpPr>
          <p:nvPr>
            <p:ph type="title"/>
          </p:nvPr>
        </p:nvSpPr>
        <p:spPr>
          <a:xfrm>
            <a:off x="611188" y="753164"/>
            <a:ext cx="7772400" cy="1323439"/>
          </a:xfrm>
        </p:spPr>
        <p:txBody>
          <a:bodyPr/>
          <a:lstStyle/>
          <a:p>
            <a:pPr>
              <a:defRPr/>
            </a:pPr>
            <a:r>
              <a:rPr lang="fr-FR" sz="8000" dirty="0" smtClean="0">
                <a:effectLst>
                  <a:outerShdw blurRad="38100" dist="38100" dir="2700000" algn="tl">
                    <a:srgbClr val="DDDDDD"/>
                  </a:outerShdw>
                </a:effectLst>
                <a:latin typeface="Verdana" charset="0"/>
                <a:cs typeface="+mj-cs"/>
              </a:rPr>
              <a:t>?…</a:t>
            </a:r>
            <a:endParaRPr lang="fr-FR" sz="8000" dirty="0">
              <a:effectLst>
                <a:outerShdw blurRad="38100" dist="38100" dir="2700000" algn="tl">
                  <a:srgbClr val="DDDDDD"/>
                </a:outerShdw>
              </a:effectLst>
              <a:latin typeface="Verdana" charset="0"/>
              <a:cs typeface="+mj-cs"/>
            </a:endParaRPr>
          </a:p>
        </p:txBody>
      </p:sp>
      <p:sp>
        <p:nvSpPr>
          <p:cNvPr id="53251" name="TextBox 3"/>
          <p:cNvSpPr txBox="1">
            <a:spLocks noChangeArrowheads="1"/>
          </p:cNvSpPr>
          <p:nvPr/>
        </p:nvSpPr>
        <p:spPr bwMode="auto">
          <a:xfrm>
            <a:off x="395536" y="2276872"/>
            <a:ext cx="7561262" cy="19389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900">
                <a:solidFill>
                  <a:srgbClr val="646464"/>
                </a:solidFill>
                <a:latin typeface="Verdana" charset="0"/>
                <a:ea typeface="ＭＳ Ｐゴシック" charset="0"/>
                <a:cs typeface="ＭＳ Ｐゴシック" charset="0"/>
              </a:defRPr>
            </a:lvl1pPr>
            <a:lvl2pPr marL="742950" indent="-285750">
              <a:defRPr sz="1900">
                <a:solidFill>
                  <a:srgbClr val="646464"/>
                </a:solidFill>
                <a:latin typeface="Verdana" charset="0"/>
                <a:ea typeface="ＭＳ Ｐゴシック" charset="0"/>
              </a:defRPr>
            </a:lvl2pPr>
            <a:lvl3pPr marL="1143000" indent="-228600">
              <a:defRPr sz="1900">
                <a:solidFill>
                  <a:srgbClr val="646464"/>
                </a:solidFill>
                <a:latin typeface="Verdana" charset="0"/>
                <a:ea typeface="ＭＳ Ｐゴシック" charset="0"/>
              </a:defRPr>
            </a:lvl3pPr>
            <a:lvl4pPr marL="1600200" indent="-228600">
              <a:defRPr sz="1900">
                <a:solidFill>
                  <a:srgbClr val="646464"/>
                </a:solidFill>
                <a:latin typeface="Verdana" charset="0"/>
                <a:ea typeface="ＭＳ Ｐゴシック" charset="0"/>
              </a:defRPr>
            </a:lvl4pPr>
            <a:lvl5pPr marL="2057400" indent="-228600">
              <a:defRPr sz="1900">
                <a:solidFill>
                  <a:srgbClr val="646464"/>
                </a:solidFill>
                <a:latin typeface="Verdana" charset="0"/>
                <a:ea typeface="ＭＳ Ｐゴシック" charset="0"/>
              </a:defRPr>
            </a:lvl5pPr>
            <a:lvl6pPr marL="2514600" indent="-228600" eaLnBrk="0" fontAlgn="base" hangingPunct="0">
              <a:spcBef>
                <a:spcPct val="0"/>
              </a:spcBef>
              <a:spcAft>
                <a:spcPct val="0"/>
              </a:spcAft>
              <a:defRPr sz="1900">
                <a:solidFill>
                  <a:srgbClr val="646464"/>
                </a:solidFill>
                <a:latin typeface="Verdana" charset="0"/>
                <a:ea typeface="ＭＳ Ｐゴシック" charset="0"/>
              </a:defRPr>
            </a:lvl6pPr>
            <a:lvl7pPr marL="2971800" indent="-228600" eaLnBrk="0" fontAlgn="base" hangingPunct="0">
              <a:spcBef>
                <a:spcPct val="0"/>
              </a:spcBef>
              <a:spcAft>
                <a:spcPct val="0"/>
              </a:spcAft>
              <a:defRPr sz="1900">
                <a:solidFill>
                  <a:srgbClr val="646464"/>
                </a:solidFill>
                <a:latin typeface="Verdana" charset="0"/>
                <a:ea typeface="ＭＳ Ｐゴシック" charset="0"/>
              </a:defRPr>
            </a:lvl7pPr>
            <a:lvl8pPr marL="3429000" indent="-228600" eaLnBrk="0" fontAlgn="base" hangingPunct="0">
              <a:spcBef>
                <a:spcPct val="0"/>
              </a:spcBef>
              <a:spcAft>
                <a:spcPct val="0"/>
              </a:spcAft>
              <a:defRPr sz="1900">
                <a:solidFill>
                  <a:srgbClr val="646464"/>
                </a:solidFill>
                <a:latin typeface="Verdana" charset="0"/>
                <a:ea typeface="ＭＳ Ｐゴシック" charset="0"/>
              </a:defRPr>
            </a:lvl8pPr>
            <a:lvl9pPr marL="3886200" indent="-228600" eaLnBrk="0" fontAlgn="base" hangingPunct="0">
              <a:spcBef>
                <a:spcPct val="0"/>
              </a:spcBef>
              <a:spcAft>
                <a:spcPct val="0"/>
              </a:spcAft>
              <a:defRPr sz="1900">
                <a:solidFill>
                  <a:srgbClr val="646464"/>
                </a:solidFill>
                <a:latin typeface="Verdana" charset="0"/>
                <a:ea typeface="ＭＳ Ｐゴシック" charset="0"/>
              </a:defRPr>
            </a:lvl9pPr>
          </a:lstStyle>
          <a:p>
            <a:pPr algn="ctr"/>
            <a:r>
              <a:rPr lang="en-GB" sz="2800" b="1" dirty="0" smtClean="0"/>
              <a:t>Nthabiseng Motjolopane</a:t>
            </a:r>
          </a:p>
          <a:p>
            <a:pPr algn="ctr"/>
            <a:endParaRPr lang="en-GB" sz="2800" b="1" dirty="0" smtClean="0"/>
          </a:p>
          <a:p>
            <a:pPr algn="ctr"/>
            <a:endParaRPr lang="en-GB" sz="2800" b="1" dirty="0"/>
          </a:p>
          <a:p>
            <a:endParaRPr lang="en-GB" sz="2400" b="1" dirty="0"/>
          </a:p>
          <a:p>
            <a:endParaRPr lang="en-GB" sz="1200" dirty="0"/>
          </a:p>
        </p:txBody>
      </p:sp>
      <p:sp>
        <p:nvSpPr>
          <p:cNvPr id="53252" name="TextBox 3"/>
          <p:cNvSpPr txBox="1">
            <a:spLocks noChangeArrowheads="1"/>
          </p:cNvSpPr>
          <p:nvPr/>
        </p:nvSpPr>
        <p:spPr bwMode="auto">
          <a:xfrm>
            <a:off x="825500" y="4021138"/>
            <a:ext cx="7418388" cy="19700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1900">
                <a:solidFill>
                  <a:srgbClr val="646464"/>
                </a:solidFill>
                <a:latin typeface="Verdana" charset="0"/>
                <a:ea typeface="ＭＳ Ｐゴシック" charset="0"/>
                <a:cs typeface="ＭＳ Ｐゴシック" charset="0"/>
              </a:defRPr>
            </a:lvl1pPr>
            <a:lvl2pPr marL="742950" indent="-285750">
              <a:defRPr sz="1900">
                <a:solidFill>
                  <a:srgbClr val="646464"/>
                </a:solidFill>
                <a:latin typeface="Verdana" charset="0"/>
                <a:ea typeface="ＭＳ Ｐゴシック" charset="0"/>
              </a:defRPr>
            </a:lvl2pPr>
            <a:lvl3pPr marL="1143000" indent="-228600">
              <a:defRPr sz="1900">
                <a:solidFill>
                  <a:srgbClr val="646464"/>
                </a:solidFill>
                <a:latin typeface="Verdana" charset="0"/>
                <a:ea typeface="ＭＳ Ｐゴシック" charset="0"/>
              </a:defRPr>
            </a:lvl3pPr>
            <a:lvl4pPr marL="1600200" indent="-228600">
              <a:defRPr sz="1900">
                <a:solidFill>
                  <a:srgbClr val="646464"/>
                </a:solidFill>
                <a:latin typeface="Verdana" charset="0"/>
                <a:ea typeface="ＭＳ Ｐゴシック" charset="0"/>
              </a:defRPr>
            </a:lvl4pPr>
            <a:lvl5pPr marL="2057400" indent="-228600">
              <a:defRPr sz="1900">
                <a:solidFill>
                  <a:srgbClr val="646464"/>
                </a:solidFill>
                <a:latin typeface="Verdana" charset="0"/>
                <a:ea typeface="ＭＳ Ｐゴシック" charset="0"/>
              </a:defRPr>
            </a:lvl5pPr>
            <a:lvl6pPr marL="2514600" indent="-228600" eaLnBrk="0" fontAlgn="base" hangingPunct="0">
              <a:spcBef>
                <a:spcPct val="0"/>
              </a:spcBef>
              <a:spcAft>
                <a:spcPct val="0"/>
              </a:spcAft>
              <a:defRPr sz="1900">
                <a:solidFill>
                  <a:srgbClr val="646464"/>
                </a:solidFill>
                <a:latin typeface="Verdana" charset="0"/>
                <a:ea typeface="ＭＳ Ｐゴシック" charset="0"/>
              </a:defRPr>
            </a:lvl6pPr>
            <a:lvl7pPr marL="2971800" indent="-228600" eaLnBrk="0" fontAlgn="base" hangingPunct="0">
              <a:spcBef>
                <a:spcPct val="0"/>
              </a:spcBef>
              <a:spcAft>
                <a:spcPct val="0"/>
              </a:spcAft>
              <a:defRPr sz="1900">
                <a:solidFill>
                  <a:srgbClr val="646464"/>
                </a:solidFill>
                <a:latin typeface="Verdana" charset="0"/>
                <a:ea typeface="ＭＳ Ｐゴシック" charset="0"/>
              </a:defRPr>
            </a:lvl7pPr>
            <a:lvl8pPr marL="3429000" indent="-228600" eaLnBrk="0" fontAlgn="base" hangingPunct="0">
              <a:spcBef>
                <a:spcPct val="0"/>
              </a:spcBef>
              <a:spcAft>
                <a:spcPct val="0"/>
              </a:spcAft>
              <a:defRPr sz="1900">
                <a:solidFill>
                  <a:srgbClr val="646464"/>
                </a:solidFill>
                <a:latin typeface="Verdana" charset="0"/>
                <a:ea typeface="ＭＳ Ｐゴシック" charset="0"/>
              </a:defRPr>
            </a:lvl8pPr>
            <a:lvl9pPr marL="3886200" indent="-228600" eaLnBrk="0" fontAlgn="base" hangingPunct="0">
              <a:spcBef>
                <a:spcPct val="0"/>
              </a:spcBef>
              <a:spcAft>
                <a:spcPct val="0"/>
              </a:spcAft>
              <a:defRPr sz="1900">
                <a:solidFill>
                  <a:srgbClr val="646464"/>
                </a:solidFill>
                <a:latin typeface="Verdana" charset="0"/>
                <a:ea typeface="ＭＳ Ｐゴシック" charset="0"/>
              </a:defRPr>
            </a:lvl9pPr>
          </a:lstStyle>
          <a:p>
            <a:pPr algn="ctr"/>
            <a:endParaRPr lang="fr-CH" sz="2100" b="1" dirty="0"/>
          </a:p>
          <a:p>
            <a:pPr algn="ctr"/>
            <a:endParaRPr lang="fr-CH" sz="2100" b="1" dirty="0"/>
          </a:p>
          <a:p>
            <a:pPr algn="ctr"/>
            <a:endParaRPr lang="fr-CH" sz="2100" b="1" dirty="0"/>
          </a:p>
          <a:p>
            <a:pPr algn="ctr"/>
            <a:r>
              <a:rPr lang="fr-CH" sz="2100" b="1" dirty="0"/>
              <a:t>Union Internationale des Télécommunications </a:t>
            </a:r>
            <a:r>
              <a:rPr lang="en-GB" sz="2100" b="1" dirty="0"/>
              <a:t>International Telecommunication Union</a:t>
            </a:r>
            <a:r>
              <a:rPr lang="en-GB" sz="1700" dirty="0"/>
              <a:t/>
            </a:r>
            <a:br>
              <a:rPr lang="en-GB" sz="1700" dirty="0"/>
            </a:br>
            <a:endParaRPr lang="en-GB" sz="1700" dirty="0"/>
          </a:p>
        </p:txBody>
      </p:sp>
      <p:sp>
        <p:nvSpPr>
          <p:cNvPr id="6" name="Rectangle 5"/>
          <p:cNvSpPr/>
          <p:nvPr/>
        </p:nvSpPr>
        <p:spPr>
          <a:xfrm>
            <a:off x="1752600" y="3105835"/>
            <a:ext cx="5791200" cy="923330"/>
          </a:xfrm>
          <a:prstGeom prst="rect">
            <a:avLst/>
          </a:prstGeom>
        </p:spPr>
        <p:txBody>
          <a:bodyPr wrap="square">
            <a:spAutoFit/>
          </a:bodyPr>
          <a:lstStyle/>
          <a:p>
            <a:pPr algn="ctr"/>
            <a:r>
              <a:rPr lang="en-GB" b="1" dirty="0" err="1" smtClean="0">
                <a:hlinkClick r:id="rId3"/>
              </a:rPr>
              <a:t>motjolopanen@etl.co.ls</a:t>
            </a:r>
            <a:r>
              <a:rPr lang="en-GB" b="1" dirty="0" smtClean="0">
                <a:hlinkClick r:id="rId3"/>
              </a:rPr>
              <a:t> </a:t>
            </a:r>
            <a:endParaRPr lang="en-GB" b="1" dirty="0" smtClean="0"/>
          </a:p>
          <a:p>
            <a:pPr algn="ctr"/>
            <a:r>
              <a:rPr lang="en-GB" b="1" dirty="0" smtClean="0"/>
              <a:t>ITU International Expert- Electronic Transactions</a:t>
            </a:r>
          </a:p>
          <a:p>
            <a:pPr algn="ctr"/>
            <a:r>
              <a:rPr lang="en-GB" b="1" dirty="0" smtClean="0"/>
              <a:t>ITU Local Expert – </a:t>
            </a:r>
            <a:r>
              <a:rPr lang="en-GB" b="1" dirty="0" err="1" smtClean="0"/>
              <a:t>Zandile</a:t>
            </a:r>
            <a:r>
              <a:rPr lang="en-GB" b="1" dirty="0" smtClean="0"/>
              <a:t> </a:t>
            </a:r>
            <a:r>
              <a:rPr lang="en-GB" b="1" dirty="0" err="1" smtClean="0"/>
              <a:t>Matshe</a:t>
            </a:r>
            <a:r>
              <a:rPr lang="en-GB" b="1" dirty="0" smtClean="0"/>
              <a:t>  </a:t>
            </a:r>
            <a:endParaRPr lang="en-GB" sz="1200" b="1" dirty="0"/>
          </a:p>
        </p:txBody>
      </p:sp>
    </p:spTree>
    <p:extLst>
      <p:ext uri="{BB962C8B-B14F-4D97-AF65-F5344CB8AC3E}">
        <p14:creationId xmlns="" xmlns:p14="http://schemas.microsoft.com/office/powerpoint/2010/main" val="3257515250"/>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772400" cy="591342"/>
          </a:xfrm>
        </p:spPr>
        <p:txBody>
          <a:bodyPr>
            <a:normAutofit fontScale="90000"/>
          </a:bodyPr>
          <a:lstStyle/>
          <a:p>
            <a:r>
              <a:rPr lang="en-US" dirty="0" smtClean="0">
                <a:solidFill>
                  <a:schemeClr val="tx1">
                    <a:lumMod val="50000"/>
                    <a:lumOff val="50000"/>
                  </a:schemeClr>
                </a:solidFill>
              </a:rPr>
              <a:t>BACKDROP – RECOMMENDATIONS  </a:t>
            </a:r>
            <a:endParaRPr lang="en-US" dirty="0">
              <a:solidFill>
                <a:schemeClr val="tx1">
                  <a:lumMod val="50000"/>
                  <a:lumOff val="50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6032421"/>
          </a:xfrm>
          <a:prstGeom prst="rect">
            <a:avLst/>
          </a:prstGeom>
        </p:spPr>
        <p:txBody>
          <a:bodyPr wrap="square">
            <a:spAutoFit/>
          </a:bodyPr>
          <a:lstStyle/>
          <a:p>
            <a:endParaRPr lang="en-US" sz="3200" dirty="0" smtClean="0">
              <a:solidFill>
                <a:schemeClr val="tx1">
                  <a:lumMod val="65000"/>
                  <a:lumOff val="35000"/>
                </a:schemeClr>
              </a:solidFill>
            </a:endParaRPr>
          </a:p>
          <a:p>
            <a:pPr marL="901700" lvl="1" indent="-720725">
              <a:buFont typeface="Wingdings" pitchFamily="2" charset="2"/>
              <a:buChar char="Ø"/>
            </a:pPr>
            <a:r>
              <a:rPr lang="en-US" sz="4800" dirty="0" smtClean="0">
                <a:solidFill>
                  <a:schemeClr val="tx1">
                    <a:lumMod val="50000"/>
                    <a:lumOff val="50000"/>
                  </a:schemeClr>
                </a:solidFill>
              </a:rPr>
              <a:t>A BILL ON ELECTRONIC TRANSACTIONS AND ELECTRONIC COMMERCE</a:t>
            </a:r>
          </a:p>
          <a:p>
            <a:pPr marL="901700" lvl="1" indent="-720725">
              <a:buFont typeface="Wingdings" pitchFamily="2" charset="2"/>
              <a:buChar char="Ø"/>
            </a:pPr>
            <a:r>
              <a:rPr lang="en-US" sz="4800" dirty="0" smtClean="0">
                <a:solidFill>
                  <a:schemeClr val="tx1">
                    <a:lumMod val="50000"/>
                    <a:lumOff val="50000"/>
                  </a:schemeClr>
                </a:solidFill>
              </a:rPr>
              <a:t>AMENDMENT OF THE 	ELECTRONIC RECORDS (EVIDENCE) ACT, 2009</a:t>
            </a:r>
          </a:p>
          <a:p>
            <a:pPr marL="901700" indent="-720725">
              <a:buFont typeface="Wingdings" pitchFamily="2" charset="2"/>
              <a:buChar char="Ø"/>
            </a:pPr>
            <a:endParaRPr lang="en-US" sz="4800" dirty="0" smtClean="0">
              <a:solidFill>
                <a:schemeClr val="tx1">
                  <a:lumMod val="50000"/>
                  <a:lumOff val="50000"/>
                </a:schemeClr>
              </a:solidFill>
            </a:endParaRPr>
          </a:p>
          <a:p>
            <a:pPr>
              <a:buNone/>
            </a:pPr>
            <a:endParaRPr lang="en-US" i="1" dirty="0" smtClean="0">
              <a:solidFill>
                <a:srgbClr val="FF0000"/>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868363"/>
          </a:xfrm>
        </p:spPr>
        <p:txBody>
          <a:bodyPr>
            <a:normAutofit/>
          </a:bodyPr>
          <a:lstStyle/>
          <a:p>
            <a:r>
              <a:rPr lang="en-US" dirty="0" smtClean="0"/>
              <a:t>SECURE TRANSACTIONS PROCESS</a:t>
            </a:r>
            <a:endParaRPr lang="en-US" dirty="0"/>
          </a:p>
        </p:txBody>
      </p:sp>
      <p:sp>
        <p:nvSpPr>
          <p:cNvPr id="10244"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0245"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6"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247"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050" name="Picture 2" descr="C:\Users\MOTJOLOPANE_N\Desktop\Encryption pics\cert-rsa-encryption.jpg"/>
          <p:cNvPicPr>
            <a:picLocks noGrp="1" noChangeAspect="1" noChangeArrowheads="1"/>
          </p:cNvPicPr>
          <p:nvPr>
            <p:ph idx="1"/>
          </p:nvPr>
        </p:nvPicPr>
        <p:blipFill>
          <a:blip r:embed="rId2" cstate="print"/>
          <a:srcRect/>
          <a:stretch>
            <a:fillRect/>
          </a:stretch>
        </p:blipFill>
        <p:spPr bwMode="auto">
          <a:xfrm>
            <a:off x="1756410" y="1733550"/>
            <a:ext cx="5478780" cy="33909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PLAYERS – CRYPTOGRAPHY  </a:t>
            </a:r>
            <a:endParaRPr lang="en-US" dirty="0"/>
          </a:p>
        </p:txBody>
      </p:sp>
      <p:pic>
        <p:nvPicPr>
          <p:cNvPr id="5122" name="Picture 2" descr="C:\Users\MOTJOLOPANE_N\Desktop\Encryption pics\bobaliceAsymmetric.png"/>
          <p:cNvPicPr>
            <a:picLocks noGrp="1" noChangeAspect="1" noChangeArrowheads="1"/>
          </p:cNvPicPr>
          <p:nvPr>
            <p:ph idx="1"/>
          </p:nvPr>
        </p:nvPicPr>
        <p:blipFill>
          <a:blip r:embed="rId2" cstate="print"/>
          <a:srcRect/>
          <a:stretch>
            <a:fillRect/>
          </a:stretch>
        </p:blipFill>
        <p:spPr bwMode="auto">
          <a:xfrm>
            <a:off x="1579620" y="1950412"/>
            <a:ext cx="5984759" cy="3444539"/>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685800" y="441216"/>
            <a:ext cx="7772400" cy="646331"/>
          </a:xfrm>
          <a:ln>
            <a:solidFill>
              <a:schemeClr val="bg1">
                <a:lumMod val="65000"/>
              </a:schemeClr>
            </a:solidFill>
          </a:ln>
        </p:spPr>
        <p:txBody>
          <a:bodyPr>
            <a:normAutofit fontScale="90000"/>
          </a:bodyPr>
          <a:lstStyle/>
          <a:p>
            <a:pPr eaLnBrk="1" hangingPunct="1"/>
            <a:r>
              <a:rPr lang="en-GB" dirty="0" smtClean="0">
                <a:solidFill>
                  <a:schemeClr val="bg1">
                    <a:lumMod val="50000"/>
                  </a:schemeClr>
                </a:solidFill>
                <a:latin typeface="Verdana" charset="0"/>
              </a:rPr>
              <a:t>Objectives</a:t>
            </a:r>
            <a:endParaRPr lang="en-ZA" dirty="0">
              <a:solidFill>
                <a:schemeClr val="bg1">
                  <a:lumMod val="50000"/>
                </a:schemeClr>
              </a:solidFill>
              <a:latin typeface="Verdana" charset="0"/>
            </a:endParaRPr>
          </a:p>
        </p:txBody>
      </p:sp>
      <p:sp>
        <p:nvSpPr>
          <p:cNvPr id="16387" name="Content Placeholder 2"/>
          <p:cNvSpPr>
            <a:spLocks noGrp="1"/>
          </p:cNvSpPr>
          <p:nvPr>
            <p:ph idx="1"/>
          </p:nvPr>
        </p:nvSpPr>
        <p:spPr>
          <a:xfrm>
            <a:off x="467544" y="1052736"/>
            <a:ext cx="8286715" cy="5192489"/>
          </a:xfrm>
        </p:spPr>
        <p:txBody>
          <a:bodyPr>
            <a:normAutofit fontScale="92500" lnSpcReduction="20000"/>
          </a:bodyPr>
          <a:lstStyle/>
          <a:p>
            <a:pPr lvl="1"/>
            <a:r>
              <a:rPr lang="en-AU" sz="2900" b="1" dirty="0">
                <a:solidFill>
                  <a:schemeClr val="bg1">
                    <a:lumMod val="50000"/>
                  </a:schemeClr>
                </a:solidFill>
              </a:rPr>
              <a:t>to facilitate the appropriate use of </a:t>
            </a:r>
            <a:r>
              <a:rPr lang="en-AU" sz="2900" b="1" dirty="0" smtClean="0">
                <a:solidFill>
                  <a:schemeClr val="bg1">
                    <a:lumMod val="50000"/>
                  </a:schemeClr>
                </a:solidFill>
              </a:rPr>
              <a:t>secure electronic </a:t>
            </a:r>
            <a:r>
              <a:rPr lang="en-AU" sz="2900" b="1" dirty="0">
                <a:solidFill>
                  <a:schemeClr val="bg1">
                    <a:lumMod val="50000"/>
                  </a:schemeClr>
                </a:solidFill>
              </a:rPr>
              <a:t>transactions; </a:t>
            </a:r>
            <a:endParaRPr lang="en-AU" sz="2900" b="1" dirty="0" smtClean="0">
              <a:solidFill>
                <a:schemeClr val="bg1">
                  <a:lumMod val="50000"/>
                </a:schemeClr>
              </a:solidFill>
            </a:endParaRPr>
          </a:p>
          <a:p>
            <a:pPr lvl="1"/>
            <a:r>
              <a:rPr lang="en-AU" sz="2900" b="1" dirty="0">
                <a:solidFill>
                  <a:schemeClr val="bg1">
                    <a:lumMod val="50000"/>
                  </a:schemeClr>
                </a:solidFill>
              </a:rPr>
              <a:t> </a:t>
            </a:r>
            <a:r>
              <a:rPr lang="en-AU" sz="2900" b="1" dirty="0" smtClean="0">
                <a:solidFill>
                  <a:schemeClr val="bg1">
                    <a:lumMod val="50000"/>
                  </a:schemeClr>
                </a:solidFill>
              </a:rPr>
              <a:t>to </a:t>
            </a:r>
            <a:r>
              <a:rPr lang="en-AU" sz="2900" b="1" dirty="0">
                <a:solidFill>
                  <a:schemeClr val="bg1">
                    <a:lumMod val="50000"/>
                  </a:schemeClr>
                </a:solidFill>
              </a:rPr>
              <a:t>promote </a:t>
            </a:r>
            <a:r>
              <a:rPr lang="en-AU" sz="2900" b="1" dirty="0" smtClean="0">
                <a:solidFill>
                  <a:schemeClr val="bg1">
                    <a:lumMod val="50000"/>
                  </a:schemeClr>
                </a:solidFill>
              </a:rPr>
              <a:t>technological neutrality </a:t>
            </a:r>
            <a:r>
              <a:rPr lang="en-GB" sz="2900" b="1" dirty="0" smtClean="0">
                <a:solidFill>
                  <a:schemeClr val="bg1">
                    <a:lumMod val="50000"/>
                  </a:schemeClr>
                </a:solidFill>
              </a:rPr>
              <a:t>foster </a:t>
            </a:r>
            <a:r>
              <a:rPr lang="en-GB" sz="2900" b="1" dirty="0">
                <a:solidFill>
                  <a:schemeClr val="bg1">
                    <a:lumMod val="50000"/>
                  </a:schemeClr>
                </a:solidFill>
              </a:rPr>
              <a:t>the development of </a:t>
            </a:r>
            <a:r>
              <a:rPr lang="en-GB" sz="2900" b="1" dirty="0" smtClean="0">
                <a:solidFill>
                  <a:schemeClr val="bg1">
                    <a:lumMod val="50000"/>
                  </a:schemeClr>
                </a:solidFill>
              </a:rPr>
              <a:t>e-commerce </a:t>
            </a:r>
            <a:r>
              <a:rPr lang="en-GB" sz="2900" b="1" dirty="0">
                <a:solidFill>
                  <a:schemeClr val="bg1">
                    <a:lumMod val="50000"/>
                  </a:schemeClr>
                </a:solidFill>
              </a:rPr>
              <a:t>through the use of </a:t>
            </a:r>
            <a:r>
              <a:rPr lang="en-GB" sz="2900" b="1" dirty="0" smtClean="0">
                <a:solidFill>
                  <a:schemeClr val="bg1">
                    <a:lumMod val="50000"/>
                  </a:schemeClr>
                </a:solidFill>
              </a:rPr>
              <a:t>secure  e-signatures;</a:t>
            </a:r>
          </a:p>
          <a:p>
            <a:pPr lvl="1"/>
            <a:r>
              <a:rPr lang="en-GB" sz="2900" b="1" dirty="0">
                <a:solidFill>
                  <a:schemeClr val="bg1">
                    <a:lumMod val="50000"/>
                  </a:schemeClr>
                </a:solidFill>
              </a:rPr>
              <a:t>provide for </a:t>
            </a:r>
            <a:r>
              <a:rPr lang="en-GB" sz="2900" b="1" dirty="0" smtClean="0">
                <a:solidFill>
                  <a:schemeClr val="bg1">
                    <a:lumMod val="50000"/>
                  </a:schemeClr>
                </a:solidFill>
              </a:rPr>
              <a:t>e-filing </a:t>
            </a:r>
            <a:r>
              <a:rPr lang="en-GB" sz="2900" b="1" dirty="0">
                <a:solidFill>
                  <a:schemeClr val="bg1">
                    <a:lumMod val="50000"/>
                  </a:schemeClr>
                </a:solidFill>
              </a:rPr>
              <a:t>and submission  of documents </a:t>
            </a:r>
            <a:r>
              <a:rPr lang="en-GB" sz="2900" b="1" dirty="0" smtClean="0">
                <a:solidFill>
                  <a:schemeClr val="bg1">
                    <a:lumMod val="50000"/>
                  </a:schemeClr>
                </a:solidFill>
              </a:rPr>
              <a:t>through e-government services </a:t>
            </a:r>
          </a:p>
          <a:p>
            <a:pPr lvl="1"/>
            <a:r>
              <a:rPr lang="en-GB" sz="2900" b="1" dirty="0" smtClean="0">
                <a:solidFill>
                  <a:schemeClr val="bg1">
                    <a:lumMod val="50000"/>
                  </a:schemeClr>
                </a:solidFill>
              </a:rPr>
              <a:t>to </a:t>
            </a:r>
            <a:r>
              <a:rPr lang="en-GB" sz="2900" b="1" dirty="0">
                <a:solidFill>
                  <a:schemeClr val="bg1">
                    <a:lumMod val="50000"/>
                  </a:schemeClr>
                </a:solidFill>
              </a:rPr>
              <a:t>remove legal uncertainties over writing, original documents </a:t>
            </a:r>
            <a:r>
              <a:rPr lang="en-GB" sz="2900" b="1" dirty="0" smtClean="0">
                <a:solidFill>
                  <a:schemeClr val="bg1">
                    <a:lumMod val="50000"/>
                  </a:schemeClr>
                </a:solidFill>
              </a:rPr>
              <a:t>admissible </a:t>
            </a:r>
            <a:r>
              <a:rPr lang="en-GB" sz="2900" b="1" dirty="0">
                <a:solidFill>
                  <a:schemeClr val="bg1">
                    <a:lumMod val="50000"/>
                  </a:schemeClr>
                </a:solidFill>
              </a:rPr>
              <a:t>evidence </a:t>
            </a:r>
            <a:endParaRPr lang="en-GB" sz="2900" b="1" dirty="0" smtClean="0">
              <a:solidFill>
                <a:schemeClr val="bg1">
                  <a:lumMod val="50000"/>
                </a:schemeClr>
              </a:solidFill>
            </a:endParaRPr>
          </a:p>
          <a:p>
            <a:pPr lvl="1"/>
            <a:r>
              <a:rPr lang="en-GB" sz="2900" b="1" dirty="0" smtClean="0">
                <a:solidFill>
                  <a:schemeClr val="bg1">
                    <a:lumMod val="50000"/>
                  </a:schemeClr>
                </a:solidFill>
              </a:rPr>
              <a:t>promote </a:t>
            </a:r>
            <a:r>
              <a:rPr lang="en-GB" sz="2900" b="1" dirty="0">
                <a:solidFill>
                  <a:schemeClr val="bg1">
                    <a:lumMod val="50000"/>
                  </a:schemeClr>
                </a:solidFill>
              </a:rPr>
              <a:t>the public and consumer confidence in the </a:t>
            </a:r>
            <a:r>
              <a:rPr lang="en-GB" sz="2900" b="1" dirty="0" smtClean="0">
                <a:solidFill>
                  <a:schemeClr val="bg1">
                    <a:lumMod val="50000"/>
                  </a:schemeClr>
                </a:solidFill>
              </a:rPr>
              <a:t>use</a:t>
            </a:r>
          </a:p>
          <a:p>
            <a:pPr lvl="1"/>
            <a:r>
              <a:rPr lang="en-GB" sz="2900" b="1" dirty="0" smtClean="0">
                <a:solidFill>
                  <a:schemeClr val="bg1">
                    <a:lumMod val="50000"/>
                  </a:schemeClr>
                </a:solidFill>
              </a:rPr>
              <a:t>Define responsibilities of Service Providers in e-Commerce</a:t>
            </a:r>
          </a:p>
          <a:p>
            <a:pPr lvl="1"/>
            <a:endParaRPr lang="en-US" sz="2900" b="1" dirty="0"/>
          </a:p>
          <a:p>
            <a:pPr marL="274320" indent="-274320" eaLnBrk="1" fontAlgn="auto" hangingPunct="1">
              <a:spcAft>
                <a:spcPts val="0"/>
              </a:spcAft>
              <a:buClr>
                <a:schemeClr val="accent3"/>
              </a:buClr>
              <a:buFont typeface="Wingdings 2"/>
              <a:buChar char=""/>
              <a:defRPr/>
            </a:pPr>
            <a:endParaRPr lang="en-ZA" dirty="0" smtClean="0">
              <a:ea typeface="+mn-ea"/>
              <a:cs typeface="+mn-cs"/>
            </a:endParaRPr>
          </a:p>
        </p:txBody>
      </p:sp>
    </p:spTree>
    <p:extLst>
      <p:ext uri="{BB962C8B-B14F-4D97-AF65-F5344CB8AC3E}">
        <p14:creationId xmlns:p14="http://schemas.microsoft.com/office/powerpoint/2010/main" xmlns="" val="207889942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33402"/>
            <a:ext cx="7772400" cy="591342"/>
          </a:xfrm>
        </p:spPr>
        <p:txBody>
          <a:bodyPr>
            <a:normAutofit fontScale="90000"/>
          </a:bodyPr>
          <a:lstStyle/>
          <a:p>
            <a:r>
              <a:rPr lang="en-US" dirty="0" smtClean="0">
                <a:solidFill>
                  <a:schemeClr val="tx1">
                    <a:lumMod val="50000"/>
                    <a:lumOff val="50000"/>
                  </a:schemeClr>
                </a:solidFill>
              </a:rPr>
              <a:t>PART I – PRELILIMINARIES  S.1 - 4 </a:t>
            </a:r>
            <a:endParaRPr lang="en-US" dirty="0">
              <a:solidFill>
                <a:schemeClr val="tx1">
                  <a:lumMod val="50000"/>
                  <a:lumOff val="50000"/>
                </a:schemeClr>
              </a:solidFill>
            </a:endParaRPr>
          </a:p>
        </p:txBody>
      </p:sp>
      <p:sp>
        <p:nvSpPr>
          <p:cNvPr id="12292"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dirty="0"/>
          </a:p>
        </p:txBody>
      </p:sp>
      <p:sp>
        <p:nvSpPr>
          <p:cNvPr id="12293" name="Rectangle 5"/>
          <p:cNvSpPr>
            <a:spLocks noChangeArrowheads="1"/>
          </p:cNvSpPr>
          <p:nvPr/>
        </p:nvSpPr>
        <p:spPr bwMode="auto">
          <a:xfrm>
            <a:off x="0" y="131445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4" name="Rectangle 6"/>
          <p:cNvSpPr>
            <a:spLocks noChangeArrowheads="1"/>
          </p:cNvSpPr>
          <p:nvPr/>
        </p:nvSpPr>
        <p:spPr bwMode="auto">
          <a:xfrm>
            <a:off x="0" y="2219325"/>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000" b="1" i="0" u="none" strike="noStrike" cap="none" normalizeH="0" baseline="0" dirty="0" smtClean="0">
                <a:ln>
                  <a:noFill/>
                </a:ln>
                <a:solidFill>
                  <a:schemeClr val="tx1"/>
                </a:solidFill>
                <a:effectLst/>
                <a:latin typeface="Verdana" pitchFamily="34" charset="0"/>
                <a:ea typeface="SimSun" pitchFamily="2" charset="-122"/>
                <a:cs typeface="Tahoma" pitchFamily="34" charset="0"/>
              </a:rPr>
              <a:t>    </a:t>
            </a:r>
            <a:endParaRPr kumimoji="0" lang="en-US" altLang="zh-CN"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295" name="Rectangle 7"/>
          <p:cNvSpPr>
            <a:spLocks noChangeArrowheads="1"/>
          </p:cNvSpPr>
          <p:nvPr/>
        </p:nvSpPr>
        <p:spPr bwMode="auto">
          <a:xfrm>
            <a:off x="0" y="30861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4" name="Rectangle 13"/>
          <p:cNvSpPr/>
          <p:nvPr/>
        </p:nvSpPr>
        <p:spPr>
          <a:xfrm>
            <a:off x="539552" y="692697"/>
            <a:ext cx="8424936" cy="5324535"/>
          </a:xfrm>
          <a:prstGeom prst="rect">
            <a:avLst/>
          </a:prstGeom>
        </p:spPr>
        <p:txBody>
          <a:bodyPr wrap="square">
            <a:spAutoFit/>
          </a:bodyPr>
          <a:lstStyle/>
          <a:p>
            <a:endParaRPr lang="en-US" sz="3200" dirty="0" smtClean="0">
              <a:solidFill>
                <a:schemeClr val="tx1">
                  <a:lumMod val="65000"/>
                  <a:lumOff val="35000"/>
                </a:schemeClr>
              </a:solidFill>
            </a:endParaRPr>
          </a:p>
          <a:p>
            <a:pPr marL="901700" lvl="1" indent="-720725">
              <a:buFont typeface="Wingdings" pitchFamily="2" charset="2"/>
              <a:buChar char="Ø"/>
              <a:tabLst>
                <a:tab pos="985838" algn="l"/>
              </a:tabLst>
            </a:pPr>
            <a:r>
              <a:rPr lang="en-US" sz="2800" dirty="0" smtClean="0">
                <a:solidFill>
                  <a:schemeClr val="tx1">
                    <a:lumMod val="50000"/>
                    <a:lumOff val="50000"/>
                  </a:schemeClr>
                </a:solidFill>
              </a:rPr>
              <a:t>Definitions (what, who i.e. consumers, service providers and Public Bodies)</a:t>
            </a:r>
          </a:p>
          <a:p>
            <a:pPr marL="901700" lvl="1" indent="-720725">
              <a:buFont typeface="Wingdings" pitchFamily="2" charset="2"/>
              <a:buChar char="Ø"/>
              <a:tabLst>
                <a:tab pos="985838" algn="l"/>
              </a:tabLst>
            </a:pPr>
            <a:r>
              <a:rPr lang="en-US" sz="2800" dirty="0" smtClean="0">
                <a:solidFill>
                  <a:schemeClr val="tx1">
                    <a:lumMod val="50000"/>
                    <a:lumOff val="50000"/>
                  </a:schemeClr>
                </a:solidFill>
              </a:rPr>
              <a:t>Exclusions – wills, bills of exchange &amp; immovable property transactions etc </a:t>
            </a:r>
          </a:p>
          <a:p>
            <a:pPr marL="901700" lvl="1" indent="-720725">
              <a:buFont typeface="Wingdings" pitchFamily="2" charset="2"/>
              <a:buChar char="Ø"/>
              <a:tabLst>
                <a:tab pos="985838" algn="l"/>
              </a:tabLst>
            </a:pPr>
            <a:r>
              <a:rPr lang="en-US" sz="2800" dirty="0" smtClean="0">
                <a:solidFill>
                  <a:schemeClr val="tx1">
                    <a:lumMod val="50000"/>
                    <a:lumOff val="50000"/>
                  </a:schemeClr>
                </a:solidFill>
              </a:rPr>
              <a:t>Interpretation Rules </a:t>
            </a:r>
          </a:p>
          <a:p>
            <a:pPr marL="901700" lvl="1" indent="-720725">
              <a:buFont typeface="Wingdings" pitchFamily="2" charset="2"/>
              <a:buChar char="Ø"/>
              <a:tabLst>
                <a:tab pos="985838" algn="l"/>
              </a:tabLst>
            </a:pPr>
            <a:r>
              <a:rPr lang="en-US" sz="2800" dirty="0" smtClean="0">
                <a:solidFill>
                  <a:schemeClr val="tx1">
                    <a:lumMod val="50000"/>
                    <a:lumOff val="50000"/>
                  </a:schemeClr>
                </a:solidFill>
              </a:rPr>
              <a:t>Scope of application (persons, public bodies save intelligence agencies &amp;  those prescribed by law)</a:t>
            </a:r>
          </a:p>
          <a:p>
            <a:pPr marL="901700" lvl="1" indent="-720725">
              <a:buFont typeface="Wingdings" pitchFamily="2" charset="2"/>
              <a:buChar char="Ø"/>
              <a:tabLst>
                <a:tab pos="985838" algn="l"/>
              </a:tabLst>
            </a:pPr>
            <a:r>
              <a:rPr lang="en-US" sz="2800" dirty="0" smtClean="0">
                <a:solidFill>
                  <a:schemeClr val="tx1">
                    <a:lumMod val="50000"/>
                    <a:lumOff val="50000"/>
                  </a:schemeClr>
                </a:solidFill>
              </a:rPr>
              <a:t>Variation by Parties  - Legal Recognition – (Parties right to opt out</a:t>
            </a:r>
          </a:p>
          <a:p>
            <a:pPr marL="901700" lvl="1" indent="-720725">
              <a:buFont typeface="Wingdings" pitchFamily="2" charset="2"/>
              <a:buChar char="Ø"/>
              <a:tabLst>
                <a:tab pos="985838" algn="l"/>
              </a:tabLst>
            </a:pPr>
            <a:endParaRPr lang="en-GB" sz="2800" dirty="0" smtClean="0">
              <a:solidFill>
                <a:schemeClr val="tx1">
                  <a:lumMod val="50000"/>
                  <a:lumOff val="50000"/>
                </a:schemeClr>
              </a:solidFill>
            </a:endParaRPr>
          </a:p>
          <a:p>
            <a:pPr marL="901700" lvl="1" indent="-720725">
              <a:tabLst>
                <a:tab pos="985838" algn="l"/>
              </a:tabLst>
            </a:pPr>
            <a:r>
              <a:rPr lang="en-GB" sz="2800" dirty="0" smtClean="0">
                <a:solidFill>
                  <a:srgbClr val="FF0000"/>
                </a:solidFill>
              </a:rPr>
              <a:t>Notes: only inclusions for e-government services </a:t>
            </a:r>
            <a:endParaRPr lang="en-US" sz="2800" i="1" dirty="0" smtClean="0">
              <a:solidFill>
                <a:srgbClr val="FF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11560" y="404665"/>
            <a:ext cx="7846640" cy="633560"/>
          </a:xfrm>
        </p:spPr>
        <p:txBody>
          <a:bodyPr>
            <a:normAutofit fontScale="90000"/>
          </a:bodyPr>
          <a:lstStyle/>
          <a:p>
            <a:r>
              <a:rPr lang="en-GB" dirty="0" smtClean="0">
                <a:solidFill>
                  <a:schemeClr val="bg1">
                    <a:lumMod val="50000"/>
                  </a:schemeClr>
                </a:solidFill>
              </a:rPr>
              <a:t>CORE Definitions                            </a:t>
            </a:r>
            <a:endParaRPr lang="en-GB" dirty="0">
              <a:solidFill>
                <a:schemeClr val="bg1">
                  <a:lumMod val="50000"/>
                </a:schemeClr>
              </a:solidFill>
              <a:latin typeface="Verdana" charset="0"/>
              <a:ea typeface="+mj-ea"/>
              <a:cs typeface="+mj-cs"/>
            </a:endParaRPr>
          </a:p>
        </p:txBody>
      </p:sp>
      <p:sp>
        <p:nvSpPr>
          <p:cNvPr id="10243" name="Rectangle 3"/>
          <p:cNvSpPr>
            <a:spLocks noGrp="1" noChangeArrowheads="1"/>
          </p:cNvSpPr>
          <p:nvPr>
            <p:ph idx="1"/>
          </p:nvPr>
        </p:nvSpPr>
        <p:spPr>
          <a:xfrm>
            <a:off x="571500" y="1357313"/>
            <a:ext cx="8032948" cy="4959350"/>
          </a:xfrm>
        </p:spPr>
        <p:txBody>
          <a:bodyPr rtlCol="0">
            <a:normAutofit/>
          </a:bodyPr>
          <a:lstStyle/>
          <a:p>
            <a:pPr eaLnBrk="1" fontAlgn="auto" hangingPunct="1">
              <a:spcAft>
                <a:spcPts val="0"/>
              </a:spcAft>
              <a:buFont typeface="Wingdings" pitchFamily="2" charset="2"/>
              <a:buChar char="§"/>
              <a:defRPr/>
            </a:pPr>
            <a:r>
              <a:rPr lang="en-GB" sz="2800" dirty="0" smtClean="0">
                <a:solidFill>
                  <a:schemeClr val="bg1">
                    <a:lumMod val="50000"/>
                  </a:schemeClr>
                </a:solidFill>
              </a:rPr>
              <a:t>Definitions (Who &amp; What)</a:t>
            </a:r>
          </a:p>
          <a:p>
            <a:pPr lvl="1" eaLnBrk="1" fontAlgn="auto" hangingPunct="1">
              <a:spcAft>
                <a:spcPts val="0"/>
              </a:spcAft>
              <a:buFont typeface="Wingdings" pitchFamily="2" charset="2"/>
              <a:buChar char="§"/>
              <a:defRPr/>
            </a:pPr>
            <a:r>
              <a:rPr lang="en-GB" sz="2400" dirty="0" smtClean="0">
                <a:solidFill>
                  <a:schemeClr val="bg1">
                    <a:lumMod val="50000"/>
                  </a:schemeClr>
                </a:solidFill>
              </a:rPr>
              <a:t>DATA MESSAGE</a:t>
            </a:r>
          </a:p>
          <a:p>
            <a:pPr lvl="1" eaLnBrk="1" fontAlgn="auto" hangingPunct="1">
              <a:spcAft>
                <a:spcPts val="0"/>
              </a:spcAft>
              <a:buFont typeface="Wingdings" pitchFamily="2" charset="2"/>
              <a:buChar char="§"/>
              <a:defRPr/>
            </a:pPr>
            <a:r>
              <a:rPr lang="en-GB" sz="2400" dirty="0" smtClean="0">
                <a:solidFill>
                  <a:schemeClr val="bg1">
                    <a:lumMod val="50000"/>
                  </a:schemeClr>
                </a:solidFill>
              </a:rPr>
              <a:t>ELECTRONIC COMMUNICATION</a:t>
            </a:r>
          </a:p>
          <a:p>
            <a:pPr lvl="1" eaLnBrk="1" fontAlgn="auto" hangingPunct="1">
              <a:spcAft>
                <a:spcPts val="0"/>
              </a:spcAft>
              <a:buFont typeface="Wingdings" pitchFamily="2" charset="2"/>
              <a:buChar char="§"/>
              <a:defRPr/>
            </a:pPr>
            <a:r>
              <a:rPr lang="en-GB" sz="2400" dirty="0" smtClean="0">
                <a:solidFill>
                  <a:schemeClr val="bg1">
                    <a:lumMod val="50000"/>
                  </a:schemeClr>
                </a:solidFill>
              </a:rPr>
              <a:t>ELECTRONIC SIGNATURE</a:t>
            </a:r>
          </a:p>
          <a:p>
            <a:pPr lvl="1" eaLnBrk="1" fontAlgn="auto" hangingPunct="1">
              <a:spcAft>
                <a:spcPts val="0"/>
              </a:spcAft>
              <a:buFont typeface="Wingdings" pitchFamily="2" charset="2"/>
              <a:buChar char="§"/>
              <a:defRPr/>
            </a:pPr>
            <a:r>
              <a:rPr lang="en-GB" sz="2400" dirty="0" smtClean="0">
                <a:solidFill>
                  <a:schemeClr val="bg1">
                    <a:lumMod val="50000"/>
                  </a:schemeClr>
                </a:solidFill>
              </a:rPr>
              <a:t>INFORMATION SYSTEM / SERVICES</a:t>
            </a:r>
          </a:p>
          <a:p>
            <a:pPr lvl="1" eaLnBrk="1" fontAlgn="auto" hangingPunct="1">
              <a:spcAft>
                <a:spcPts val="0"/>
              </a:spcAft>
              <a:buFont typeface="Wingdings" pitchFamily="2" charset="2"/>
              <a:buChar char="§"/>
              <a:defRPr/>
            </a:pPr>
            <a:r>
              <a:rPr lang="en-GB" sz="2400" dirty="0" smtClean="0">
                <a:solidFill>
                  <a:schemeClr val="bg1">
                    <a:lumMod val="50000"/>
                  </a:schemeClr>
                </a:solidFill>
              </a:rPr>
              <a:t>AUTOMATED MESSAGE SYSTEM</a:t>
            </a:r>
          </a:p>
          <a:p>
            <a:pPr eaLnBrk="1" fontAlgn="auto" hangingPunct="1">
              <a:spcAft>
                <a:spcPts val="0"/>
              </a:spcAft>
              <a:buFont typeface="Wingdings" pitchFamily="2" charset="2"/>
              <a:buChar char="§"/>
              <a:defRPr/>
            </a:pPr>
            <a:endParaRPr lang="en-GB" sz="2800" b="1" dirty="0" smtClean="0">
              <a:solidFill>
                <a:schemeClr val="tx1"/>
              </a:solidFill>
            </a:endParaRPr>
          </a:p>
          <a:p>
            <a:pPr marL="0" indent="0" eaLnBrk="1" fontAlgn="auto" hangingPunct="1">
              <a:spcAft>
                <a:spcPts val="0"/>
              </a:spcAft>
              <a:buNone/>
              <a:defRPr/>
            </a:pPr>
            <a:endParaRPr lang="en-GB" sz="4000" dirty="0" smtClean="0">
              <a:solidFill>
                <a:schemeClr val="tx1"/>
              </a:solidFill>
              <a:effectLst>
                <a:outerShdw blurRad="38100" dist="38100" dir="2700000" algn="tl">
                  <a:srgbClr val="000000">
                    <a:alpha val="43137"/>
                  </a:srgbClr>
                </a:outerShdw>
              </a:effectLst>
              <a:ea typeface="+mn-ea"/>
              <a:cs typeface="+mn-cs"/>
            </a:endParaRPr>
          </a:p>
          <a:p>
            <a:pPr eaLnBrk="1" fontAlgn="auto" hangingPunct="1">
              <a:spcAft>
                <a:spcPts val="0"/>
              </a:spcAft>
              <a:buFont typeface="Wingdings" pitchFamily="2" charset="2"/>
              <a:buChar char="§"/>
              <a:defRPr/>
            </a:pPr>
            <a:endParaRPr lang="en-GB" sz="4400" dirty="0" smtClean="0">
              <a:solidFill>
                <a:schemeClr val="tx1"/>
              </a:solidFill>
              <a:effectLst>
                <a:outerShdw blurRad="38100" dist="38100" dir="2700000" algn="tl">
                  <a:srgbClr val="000000">
                    <a:alpha val="43137"/>
                  </a:srgbClr>
                </a:outerShdw>
              </a:effectLst>
              <a:ea typeface="+mn-ea"/>
              <a:cs typeface="+mn-cs"/>
            </a:endParaRPr>
          </a:p>
          <a:p>
            <a:pPr marL="640080" lvl="1" eaLnBrk="1" fontAlgn="auto" hangingPunct="1">
              <a:spcAft>
                <a:spcPts val="0"/>
              </a:spcAft>
              <a:buFont typeface="Wingdings" pitchFamily="2" charset="2"/>
              <a:buNone/>
              <a:defRPr/>
            </a:pPr>
            <a:endParaRPr lang="en-GB" dirty="0" smtClean="0">
              <a:ea typeface="+mn-ea"/>
            </a:endParaRPr>
          </a:p>
        </p:txBody>
      </p:sp>
    </p:spTree>
    <p:extLst>
      <p:ext uri="{BB962C8B-B14F-4D97-AF65-F5344CB8AC3E}">
        <p14:creationId xmlns:p14="http://schemas.microsoft.com/office/powerpoint/2010/main" xmlns="" val="3469949768"/>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6F0F5D3F439E64F84B9BE95B8683F14" ma:contentTypeVersion="1" ma:contentTypeDescription="Create a new document." ma:contentTypeScope="" ma:versionID="834d49178fe7d452fcfa64c203e69fbd">
  <xsd:schema xmlns:xsd="http://www.w3.org/2001/XMLSchema" xmlns:xs="http://www.w3.org/2001/XMLSchema" xmlns:p="http://schemas.microsoft.com/office/2006/metadata/properties" xmlns:ns1="http://schemas.microsoft.com/sharepoint/v3" targetNamespace="http://schemas.microsoft.com/office/2006/metadata/properties" ma:root="true" ma:fieldsID="b345722d146e7751d163e781f9769179"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A30CC1B-E1F9-45D0-92A8-59C9BAA18EC0}"/>
</file>

<file path=customXml/itemProps2.xml><?xml version="1.0" encoding="utf-8"?>
<ds:datastoreItem xmlns:ds="http://schemas.openxmlformats.org/officeDocument/2006/customXml" ds:itemID="{E77113EE-3489-4EF6-85F7-C48D3BAFE88A}"/>
</file>

<file path=customXml/itemProps3.xml><?xml version="1.0" encoding="utf-8"?>
<ds:datastoreItem xmlns:ds="http://schemas.openxmlformats.org/officeDocument/2006/customXml" ds:itemID="{3D3D7572-B85F-4FA0-8550-F41CB49807D2}"/>
</file>

<file path=docProps/app.xml><?xml version="1.0" encoding="utf-8"?>
<Properties xmlns="http://schemas.openxmlformats.org/officeDocument/2006/extended-properties" xmlns:vt="http://schemas.openxmlformats.org/officeDocument/2006/docPropsVTypes">
  <TotalTime>1935</TotalTime>
  <Words>2484</Words>
  <Application>Microsoft Office PowerPoint</Application>
  <PresentationFormat>On-screen Show (4:3)</PresentationFormat>
  <Paragraphs>369</Paragraphs>
  <Slides>33</Slides>
  <Notes>7</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HIPSSA Project </vt:lpstr>
      <vt:lpstr> CONTENTS </vt:lpstr>
      <vt:lpstr>BACKDROP – ON THE GROUND </vt:lpstr>
      <vt:lpstr>BACKDROP – RECOMMENDATIONS  </vt:lpstr>
      <vt:lpstr>SECURE TRANSACTIONS PROCESS</vt:lpstr>
      <vt:lpstr>PLAYERS – CRYPTOGRAPHY  </vt:lpstr>
      <vt:lpstr>Objectives</vt:lpstr>
      <vt:lpstr>PART I – PRELILIMINARIES  S.1 - 4 </vt:lpstr>
      <vt:lpstr>CORE Definitions                            </vt:lpstr>
      <vt:lpstr>  INTERPRETATION  KEY DEFINITIONS</vt:lpstr>
      <vt:lpstr>INTERPRETATION APPLICABILITY</vt:lpstr>
      <vt:lpstr>PART II – LEGAL EFFECT </vt:lpstr>
      <vt:lpstr>PART III – E-TRANSACTIONS </vt:lpstr>
      <vt:lpstr>PART III – E-TRANSACTIONS </vt:lpstr>
      <vt:lpstr>JAFTA VS EZEMVELO WILDLIFE 2008 SA</vt:lpstr>
      <vt:lpstr>JAFTA VS EZEMVELO WILDLIFE 2008 SA</vt:lpstr>
      <vt:lpstr>PART IV – E- COMMERCE  </vt:lpstr>
      <vt:lpstr>PART IV – E- COMMERCE  </vt:lpstr>
      <vt:lpstr>PART IV – E- COMMERCE  </vt:lpstr>
      <vt:lpstr>PRICILLA THAKELI Vs REX CA (CRI 11/2009</vt:lpstr>
      <vt:lpstr>SHERRYL CWELE &amp; NABOLISA VS STATE – SCA 671/11</vt:lpstr>
      <vt:lpstr>PART VI – CRYPTOGRAPHY PROVIDERS </vt:lpstr>
      <vt:lpstr>PART V CRYPTOGRAPHY PROVIDERS </vt:lpstr>
      <vt:lpstr>PART VII – E- GOVERNMENT SERVICES </vt:lpstr>
      <vt:lpstr>PART VIII – CONSUMER PROTECTION </vt:lpstr>
      <vt:lpstr>PART VIII – CONSUMER PROTECTION </vt:lpstr>
      <vt:lpstr>PART IX LIMITATION OF LIABILITY – SERVICE PROVIDERS  </vt:lpstr>
      <vt:lpstr>PART IX LIMITATION OF LIABILITY – SERVICE PROVIDERS  </vt:lpstr>
      <vt:lpstr>PART IX LIMITATION OF LIABILITY – SERVICE PROVIDERS  </vt:lpstr>
      <vt:lpstr>PART IX LIMITATION OF LIABILITY – SERVICE PROVIDERS  </vt:lpstr>
      <vt:lpstr>TRANSMISSION – NAPSTER </vt:lpstr>
      <vt:lpstr>PART IX &amp; X  - GENERAL PROVISIONS   </vt:lpstr>
      <vt:lpst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E-COMMERCE</dc:title>
  <dc:creator>motjolopanen</dc:creator>
  <cp:lastModifiedBy>MOTJOLOPANE_N</cp:lastModifiedBy>
  <cp:revision>158</cp:revision>
  <dcterms:created xsi:type="dcterms:W3CDTF">2013-05-24T09:47:11Z</dcterms:created>
  <dcterms:modified xsi:type="dcterms:W3CDTF">2013-08-29T08:50:57Z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0x01010006F0F5D3F439E64F84B9BE95B8683F14</vt:lpwstr>
  </property>
</Properties>
</file>