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diagrams/drawing1.xml" ContentType="application/vnd.ms-office.drawingml.diagramDrawing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7" r:id="rId1"/>
  </p:sldMasterIdLst>
  <p:notesMasterIdLst>
    <p:notesMasterId r:id="rId11"/>
  </p:notesMasterIdLst>
  <p:handoutMasterIdLst>
    <p:handoutMasterId r:id="rId12"/>
  </p:handoutMasterIdLst>
  <p:sldIdLst>
    <p:sldId id="386" r:id="rId2"/>
    <p:sldId id="407" r:id="rId3"/>
    <p:sldId id="372" r:id="rId4"/>
    <p:sldId id="410" r:id="rId5"/>
    <p:sldId id="426" r:id="rId6"/>
    <p:sldId id="411" r:id="rId7"/>
    <p:sldId id="412" r:id="rId8"/>
    <p:sldId id="413" r:id="rId9"/>
    <p:sldId id="414" r:id="rId10"/>
  </p:sldIdLst>
  <p:sldSz cx="9144000" cy="6858000" type="screen4x3"/>
  <p:notesSz cx="6877050" cy="10002838"/>
  <p:defaultTextStyle>
    <a:defPPr>
      <a:defRPr lang="en-US"/>
    </a:defPPr>
    <a:lvl1pPr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3300"/>
    <a:srgbClr val="6699FF"/>
    <a:srgbClr val="33CC33"/>
    <a:srgbClr val="99FF66"/>
    <a:srgbClr val="FFFF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42" autoAdjust="0"/>
    <p:restoredTop sz="73173" autoAdjust="0"/>
  </p:normalViewPr>
  <p:slideViewPr>
    <p:cSldViewPr>
      <p:cViewPr>
        <p:scale>
          <a:sx n="78" d="100"/>
          <a:sy n="78" d="100"/>
        </p:scale>
        <p:origin x="-9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8"/>
    </p:cViewPr>
  </p:sorterViewPr>
  <p:notesViewPr>
    <p:cSldViewPr>
      <p:cViewPr varScale="1">
        <p:scale>
          <a:sx n="35" d="100"/>
          <a:sy n="35" d="100"/>
        </p:scale>
        <p:origin x="-2304" y="-102"/>
      </p:cViewPr>
      <p:guideLst>
        <p:guide orient="horz" pos="3151"/>
        <p:guide pos="216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05E1F7-4F90-4C41-B4B9-E75FB5A9A4BC}" type="doc">
      <dgm:prSet loTypeId="urn:microsoft.com/office/officeart/2005/8/layout/chevron1" loCatId="process" qsTypeId="urn:microsoft.com/office/officeart/2005/8/quickstyle/simple1" qsCatId="simple" csTypeId="urn:microsoft.com/office/officeart/2005/8/colors/accent2_2" csCatId="accent2" phldr="1"/>
      <dgm:spPr/>
    </dgm:pt>
    <dgm:pt modelId="{009B4307-4BCE-44E6-AD57-A45259271446}">
      <dgm:prSet phldrT="[Text]"/>
      <dgm:spPr/>
      <dgm:t>
        <a:bodyPr/>
        <a:lstStyle/>
        <a:p>
          <a:r>
            <a:rPr lang="en-GB" dirty="0" smtClean="0"/>
            <a:t>Describe the scenario</a:t>
          </a:r>
          <a:endParaRPr lang="en-GB" dirty="0"/>
        </a:p>
      </dgm:t>
    </dgm:pt>
    <dgm:pt modelId="{00FD1357-4259-448C-B872-D60D97523B3A}" type="parTrans" cxnId="{F7D75F41-AE76-4A28-9A6E-C9DD4F7D3F9B}">
      <dgm:prSet/>
      <dgm:spPr/>
      <dgm:t>
        <a:bodyPr/>
        <a:lstStyle/>
        <a:p>
          <a:endParaRPr lang="en-GB"/>
        </a:p>
      </dgm:t>
    </dgm:pt>
    <dgm:pt modelId="{C05FFD29-0786-4D76-96DE-AD7147159757}" type="sibTrans" cxnId="{F7D75F41-AE76-4A28-9A6E-C9DD4F7D3F9B}">
      <dgm:prSet/>
      <dgm:spPr/>
      <dgm:t>
        <a:bodyPr/>
        <a:lstStyle/>
        <a:p>
          <a:endParaRPr lang="en-GB"/>
        </a:p>
      </dgm:t>
    </dgm:pt>
    <dgm:pt modelId="{5963735C-CB10-4F10-8495-80CD5B0072D2}">
      <dgm:prSet phldrT="[Text]"/>
      <dgm:spPr/>
      <dgm:t>
        <a:bodyPr/>
        <a:lstStyle/>
        <a:p>
          <a:r>
            <a:rPr lang="en-GB" dirty="0" smtClean="0"/>
            <a:t>Work in groups</a:t>
          </a:r>
          <a:endParaRPr lang="en-GB" dirty="0"/>
        </a:p>
      </dgm:t>
    </dgm:pt>
    <dgm:pt modelId="{78ECDED3-D737-4419-BE02-E6831CB3EABA}" type="parTrans" cxnId="{0B11CDC3-5340-4336-9407-3D5ABA8B536A}">
      <dgm:prSet/>
      <dgm:spPr/>
      <dgm:t>
        <a:bodyPr/>
        <a:lstStyle/>
        <a:p>
          <a:endParaRPr lang="en-GB"/>
        </a:p>
      </dgm:t>
    </dgm:pt>
    <dgm:pt modelId="{6960E52E-EE1D-41EE-B936-1A48DBCE59B4}" type="sibTrans" cxnId="{0B11CDC3-5340-4336-9407-3D5ABA8B536A}">
      <dgm:prSet/>
      <dgm:spPr/>
      <dgm:t>
        <a:bodyPr/>
        <a:lstStyle/>
        <a:p>
          <a:endParaRPr lang="en-GB"/>
        </a:p>
      </dgm:t>
    </dgm:pt>
    <dgm:pt modelId="{2FEC2BE3-2DE1-448B-9C19-524777153E4F}">
      <dgm:prSet phldrT="[Text]"/>
      <dgm:spPr/>
      <dgm:t>
        <a:bodyPr/>
        <a:lstStyle/>
        <a:p>
          <a:r>
            <a:rPr lang="en-GB" dirty="0" smtClean="0"/>
            <a:t>Present and discuss findings</a:t>
          </a:r>
          <a:endParaRPr lang="en-GB" dirty="0"/>
        </a:p>
      </dgm:t>
    </dgm:pt>
    <dgm:pt modelId="{9C7A5ACD-2394-4C1C-BF93-C6950928186F}" type="parTrans" cxnId="{C63117B3-11B6-43DF-B882-50A0C4E31AD5}">
      <dgm:prSet/>
      <dgm:spPr/>
      <dgm:t>
        <a:bodyPr/>
        <a:lstStyle/>
        <a:p>
          <a:endParaRPr lang="en-GB"/>
        </a:p>
      </dgm:t>
    </dgm:pt>
    <dgm:pt modelId="{0BFD76B0-97E2-4A7E-AE19-560B6AA19DE3}" type="sibTrans" cxnId="{C63117B3-11B6-43DF-B882-50A0C4E31AD5}">
      <dgm:prSet/>
      <dgm:spPr/>
      <dgm:t>
        <a:bodyPr/>
        <a:lstStyle/>
        <a:p>
          <a:endParaRPr lang="en-GB"/>
        </a:p>
      </dgm:t>
    </dgm:pt>
    <dgm:pt modelId="{4C0B28B8-0206-4BB4-AA79-DF24DBE830F8}">
      <dgm:prSet phldrT="[Text]"/>
      <dgm:spPr/>
      <dgm:t>
        <a:bodyPr/>
        <a:lstStyle/>
        <a:p>
          <a:r>
            <a:rPr lang="en-GB" dirty="0" smtClean="0"/>
            <a:t>Explain the exercise</a:t>
          </a:r>
          <a:endParaRPr lang="en-GB" dirty="0"/>
        </a:p>
      </dgm:t>
    </dgm:pt>
    <dgm:pt modelId="{76499A0A-0CEC-4542-8412-B3F42D405C80}" type="parTrans" cxnId="{AE5BB045-6269-442F-B118-E2C088E3B38F}">
      <dgm:prSet/>
      <dgm:spPr/>
      <dgm:t>
        <a:bodyPr/>
        <a:lstStyle/>
        <a:p>
          <a:endParaRPr lang="en-GB"/>
        </a:p>
      </dgm:t>
    </dgm:pt>
    <dgm:pt modelId="{333A1C8B-AFDB-4821-BF84-B047EB50D583}" type="sibTrans" cxnId="{AE5BB045-6269-442F-B118-E2C088E3B38F}">
      <dgm:prSet/>
      <dgm:spPr/>
      <dgm:t>
        <a:bodyPr/>
        <a:lstStyle/>
        <a:p>
          <a:endParaRPr lang="en-GB"/>
        </a:p>
      </dgm:t>
    </dgm:pt>
    <dgm:pt modelId="{C2364F8B-E750-4CF6-9B14-A7AE26FDD5F1}" type="pres">
      <dgm:prSet presAssocID="{0705E1F7-4F90-4C41-B4B9-E75FB5A9A4BC}" presName="Name0" presStyleCnt="0">
        <dgm:presLayoutVars>
          <dgm:dir/>
          <dgm:animLvl val="lvl"/>
          <dgm:resizeHandles val="exact"/>
        </dgm:presLayoutVars>
      </dgm:prSet>
      <dgm:spPr/>
    </dgm:pt>
    <dgm:pt modelId="{143E5549-9698-4FDB-B77D-ADBF45E07290}" type="pres">
      <dgm:prSet presAssocID="{009B4307-4BCE-44E6-AD57-A45259271446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3BAC24-C745-428E-A383-EB288C8EC9AD}" type="pres">
      <dgm:prSet presAssocID="{C05FFD29-0786-4D76-96DE-AD7147159757}" presName="parTxOnlySpace" presStyleCnt="0"/>
      <dgm:spPr/>
    </dgm:pt>
    <dgm:pt modelId="{1CEB26C2-2279-4846-805E-F53A315BABB5}" type="pres">
      <dgm:prSet presAssocID="{4C0B28B8-0206-4BB4-AA79-DF24DBE830F8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762DFB-93FD-41E3-804C-5F1A371D8E97}" type="pres">
      <dgm:prSet presAssocID="{333A1C8B-AFDB-4821-BF84-B047EB50D583}" presName="parTxOnlySpace" presStyleCnt="0"/>
      <dgm:spPr/>
    </dgm:pt>
    <dgm:pt modelId="{3AB717EF-649C-4FAA-B8AF-E51706F3C2AB}" type="pres">
      <dgm:prSet presAssocID="{5963735C-CB10-4F10-8495-80CD5B0072D2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C2BB09-8B51-4B09-972E-4F17C9FFA307}" type="pres">
      <dgm:prSet presAssocID="{6960E52E-EE1D-41EE-B936-1A48DBCE59B4}" presName="parTxOnlySpace" presStyleCnt="0"/>
      <dgm:spPr/>
    </dgm:pt>
    <dgm:pt modelId="{448DD83D-4654-4442-A35A-8252A2D7977E}" type="pres">
      <dgm:prSet presAssocID="{2FEC2BE3-2DE1-448B-9C19-524777153E4F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63117B3-11B6-43DF-B882-50A0C4E31AD5}" srcId="{0705E1F7-4F90-4C41-B4B9-E75FB5A9A4BC}" destId="{2FEC2BE3-2DE1-448B-9C19-524777153E4F}" srcOrd="3" destOrd="0" parTransId="{9C7A5ACD-2394-4C1C-BF93-C6950928186F}" sibTransId="{0BFD76B0-97E2-4A7E-AE19-560B6AA19DE3}"/>
    <dgm:cxn modelId="{E8AE15DD-818F-49CC-9CBB-030609B03D65}" type="presOf" srcId="{4C0B28B8-0206-4BB4-AA79-DF24DBE830F8}" destId="{1CEB26C2-2279-4846-805E-F53A315BABB5}" srcOrd="0" destOrd="0" presId="urn:microsoft.com/office/officeart/2005/8/layout/chevron1"/>
    <dgm:cxn modelId="{0277C60B-B749-4744-96B5-6D188787D62A}" type="presOf" srcId="{2FEC2BE3-2DE1-448B-9C19-524777153E4F}" destId="{448DD83D-4654-4442-A35A-8252A2D7977E}" srcOrd="0" destOrd="0" presId="urn:microsoft.com/office/officeart/2005/8/layout/chevron1"/>
    <dgm:cxn modelId="{AE5BB045-6269-442F-B118-E2C088E3B38F}" srcId="{0705E1F7-4F90-4C41-B4B9-E75FB5A9A4BC}" destId="{4C0B28B8-0206-4BB4-AA79-DF24DBE830F8}" srcOrd="1" destOrd="0" parTransId="{76499A0A-0CEC-4542-8412-B3F42D405C80}" sibTransId="{333A1C8B-AFDB-4821-BF84-B047EB50D583}"/>
    <dgm:cxn modelId="{8D492E07-3040-46A6-AB43-2986B49FB025}" type="presOf" srcId="{5963735C-CB10-4F10-8495-80CD5B0072D2}" destId="{3AB717EF-649C-4FAA-B8AF-E51706F3C2AB}" srcOrd="0" destOrd="0" presId="urn:microsoft.com/office/officeart/2005/8/layout/chevron1"/>
    <dgm:cxn modelId="{F7D75F41-AE76-4A28-9A6E-C9DD4F7D3F9B}" srcId="{0705E1F7-4F90-4C41-B4B9-E75FB5A9A4BC}" destId="{009B4307-4BCE-44E6-AD57-A45259271446}" srcOrd="0" destOrd="0" parTransId="{00FD1357-4259-448C-B872-D60D97523B3A}" sibTransId="{C05FFD29-0786-4D76-96DE-AD7147159757}"/>
    <dgm:cxn modelId="{0B11CDC3-5340-4336-9407-3D5ABA8B536A}" srcId="{0705E1F7-4F90-4C41-B4B9-E75FB5A9A4BC}" destId="{5963735C-CB10-4F10-8495-80CD5B0072D2}" srcOrd="2" destOrd="0" parTransId="{78ECDED3-D737-4419-BE02-E6831CB3EABA}" sibTransId="{6960E52E-EE1D-41EE-B936-1A48DBCE59B4}"/>
    <dgm:cxn modelId="{0EE1075D-9C2E-461D-B9F2-390797F213AE}" type="presOf" srcId="{009B4307-4BCE-44E6-AD57-A45259271446}" destId="{143E5549-9698-4FDB-B77D-ADBF45E07290}" srcOrd="0" destOrd="0" presId="urn:microsoft.com/office/officeart/2005/8/layout/chevron1"/>
    <dgm:cxn modelId="{F71DBF49-618C-4BBC-9382-1E60A2B0B942}" type="presOf" srcId="{0705E1F7-4F90-4C41-B4B9-E75FB5A9A4BC}" destId="{C2364F8B-E750-4CF6-9B14-A7AE26FDD5F1}" srcOrd="0" destOrd="0" presId="urn:microsoft.com/office/officeart/2005/8/layout/chevron1"/>
    <dgm:cxn modelId="{17E5E11A-6A9F-41B7-BDD9-45BDA9AE275C}" type="presParOf" srcId="{C2364F8B-E750-4CF6-9B14-A7AE26FDD5F1}" destId="{143E5549-9698-4FDB-B77D-ADBF45E07290}" srcOrd="0" destOrd="0" presId="urn:microsoft.com/office/officeart/2005/8/layout/chevron1"/>
    <dgm:cxn modelId="{E0612321-6C34-4CD0-9986-9AC9C094C2FE}" type="presParOf" srcId="{C2364F8B-E750-4CF6-9B14-A7AE26FDD5F1}" destId="{E53BAC24-C745-428E-A383-EB288C8EC9AD}" srcOrd="1" destOrd="0" presId="urn:microsoft.com/office/officeart/2005/8/layout/chevron1"/>
    <dgm:cxn modelId="{D7556C3F-A9E8-4E0A-8410-D72E955D5316}" type="presParOf" srcId="{C2364F8B-E750-4CF6-9B14-A7AE26FDD5F1}" destId="{1CEB26C2-2279-4846-805E-F53A315BABB5}" srcOrd="2" destOrd="0" presId="urn:microsoft.com/office/officeart/2005/8/layout/chevron1"/>
    <dgm:cxn modelId="{32BC2570-F5C2-45D0-BD8F-A2FC621D3400}" type="presParOf" srcId="{C2364F8B-E750-4CF6-9B14-A7AE26FDD5F1}" destId="{3D762DFB-93FD-41E3-804C-5F1A371D8E97}" srcOrd="3" destOrd="0" presId="urn:microsoft.com/office/officeart/2005/8/layout/chevron1"/>
    <dgm:cxn modelId="{FF15D770-F979-4835-9506-874D2D76DB6D}" type="presParOf" srcId="{C2364F8B-E750-4CF6-9B14-A7AE26FDD5F1}" destId="{3AB717EF-649C-4FAA-B8AF-E51706F3C2AB}" srcOrd="4" destOrd="0" presId="urn:microsoft.com/office/officeart/2005/8/layout/chevron1"/>
    <dgm:cxn modelId="{A9F9E4A5-D58C-4345-AD48-42A580897256}" type="presParOf" srcId="{C2364F8B-E750-4CF6-9B14-A7AE26FDD5F1}" destId="{29C2BB09-8B51-4B09-972E-4F17C9FFA307}" srcOrd="5" destOrd="0" presId="urn:microsoft.com/office/officeart/2005/8/layout/chevron1"/>
    <dgm:cxn modelId="{41DEC949-8CAB-4880-8EAB-2A9F86B88557}" type="presParOf" srcId="{C2364F8B-E750-4CF6-9B14-A7AE26FDD5F1}" destId="{448DD83D-4654-4442-A35A-8252A2D7977E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3E5549-9698-4FDB-B77D-ADBF45E07290}">
      <dsp:nvSpPr>
        <dsp:cNvPr id="0" name=""/>
        <dsp:cNvSpPr/>
      </dsp:nvSpPr>
      <dsp:spPr>
        <a:xfrm>
          <a:off x="3605" y="1708303"/>
          <a:ext cx="2098699" cy="83947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Describe the scenario</a:t>
          </a:r>
          <a:endParaRPr lang="en-GB" sz="1700" kern="1200" dirty="0"/>
        </a:p>
      </dsp:txBody>
      <dsp:txXfrm>
        <a:off x="423345" y="1708303"/>
        <a:ext cx="1259220" cy="839479"/>
      </dsp:txXfrm>
    </dsp:sp>
    <dsp:sp modelId="{1CEB26C2-2279-4846-805E-F53A315BABB5}">
      <dsp:nvSpPr>
        <dsp:cNvPr id="0" name=""/>
        <dsp:cNvSpPr/>
      </dsp:nvSpPr>
      <dsp:spPr>
        <a:xfrm>
          <a:off x="1892435" y="1708303"/>
          <a:ext cx="2098699" cy="83947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Explain the exercise</a:t>
          </a:r>
          <a:endParaRPr lang="en-GB" sz="1700" kern="1200" dirty="0"/>
        </a:p>
      </dsp:txBody>
      <dsp:txXfrm>
        <a:off x="2312175" y="1708303"/>
        <a:ext cx="1259220" cy="839479"/>
      </dsp:txXfrm>
    </dsp:sp>
    <dsp:sp modelId="{3AB717EF-649C-4FAA-B8AF-E51706F3C2AB}">
      <dsp:nvSpPr>
        <dsp:cNvPr id="0" name=""/>
        <dsp:cNvSpPr/>
      </dsp:nvSpPr>
      <dsp:spPr>
        <a:xfrm>
          <a:off x="3781265" y="1708303"/>
          <a:ext cx="2098699" cy="83947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Work in groups</a:t>
          </a:r>
          <a:endParaRPr lang="en-GB" sz="1700" kern="1200" dirty="0"/>
        </a:p>
      </dsp:txBody>
      <dsp:txXfrm>
        <a:off x="4201005" y="1708303"/>
        <a:ext cx="1259220" cy="839479"/>
      </dsp:txXfrm>
    </dsp:sp>
    <dsp:sp modelId="{448DD83D-4654-4442-A35A-8252A2D7977E}">
      <dsp:nvSpPr>
        <dsp:cNvPr id="0" name=""/>
        <dsp:cNvSpPr/>
      </dsp:nvSpPr>
      <dsp:spPr>
        <a:xfrm>
          <a:off x="5670094" y="1708303"/>
          <a:ext cx="2098699" cy="83947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Present and discuss findings</a:t>
          </a:r>
          <a:endParaRPr lang="en-GB" sz="1700" kern="1200" dirty="0"/>
        </a:p>
      </dsp:txBody>
      <dsp:txXfrm>
        <a:off x="6089834" y="1708303"/>
        <a:ext cx="1259220" cy="839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0804" cy="500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t" anchorCtr="0" compatLnSpc="1">
            <a:prstTxWarp prst="textNoShape">
              <a:avLst/>
            </a:prstTxWarp>
          </a:bodyPr>
          <a:lstStyle>
            <a:lvl1pPr defTabSz="92091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6246" y="1"/>
            <a:ext cx="2980804" cy="500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t" anchorCtr="0" compatLnSpc="1">
            <a:prstTxWarp prst="textNoShape">
              <a:avLst/>
            </a:prstTxWarp>
          </a:bodyPr>
          <a:lstStyle>
            <a:lvl1pPr algn="r" defTabSz="92091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02697"/>
            <a:ext cx="2980804" cy="500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b" anchorCtr="0" compatLnSpc="1">
            <a:prstTxWarp prst="textNoShape">
              <a:avLst/>
            </a:prstTxWarp>
          </a:bodyPr>
          <a:lstStyle>
            <a:lvl1pPr defTabSz="92091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6246" y="9502697"/>
            <a:ext cx="2980804" cy="500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b" anchorCtr="0" compatLnSpc="1">
            <a:prstTxWarp prst="textNoShape">
              <a:avLst/>
            </a:prstTxWarp>
          </a:bodyPr>
          <a:lstStyle>
            <a:lvl1pPr algn="r" defTabSz="92091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324EE6A-1DB8-4096-8939-6B05634C9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9189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0804" cy="500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t" anchorCtr="0" compatLnSpc="1">
            <a:prstTxWarp prst="textNoShape">
              <a:avLst/>
            </a:prstTxWarp>
          </a:bodyPr>
          <a:lstStyle>
            <a:lvl1pPr defTabSz="92091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6246" y="1"/>
            <a:ext cx="2980804" cy="500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t" anchorCtr="0" compatLnSpc="1">
            <a:prstTxWarp prst="textNoShape">
              <a:avLst/>
            </a:prstTxWarp>
          </a:bodyPr>
          <a:lstStyle>
            <a:lvl1pPr algn="r" defTabSz="92091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4999038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048" y="4750544"/>
            <a:ext cx="5042956" cy="4501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02697"/>
            <a:ext cx="2980804" cy="500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b" anchorCtr="0" compatLnSpc="1">
            <a:prstTxWarp prst="textNoShape">
              <a:avLst/>
            </a:prstTxWarp>
          </a:bodyPr>
          <a:lstStyle>
            <a:lvl1pPr defTabSz="92091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6246" y="9502697"/>
            <a:ext cx="2980804" cy="500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b" anchorCtr="0" compatLnSpc="1">
            <a:prstTxWarp prst="textNoShape">
              <a:avLst/>
            </a:prstTxWarp>
          </a:bodyPr>
          <a:lstStyle>
            <a:lvl1pPr algn="r" defTabSz="92091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5B2A376-D1B1-4DBA-B1F1-ABD613A8A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6814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F674A3-CBA3-4C61-B895-EC61A94433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6344" y="4751680"/>
            <a:ext cx="5044364" cy="4500284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9" name="Line 21"/>
          <p:cNvSpPr>
            <a:spLocks noChangeShapeType="1"/>
          </p:cNvSpPr>
          <p:nvPr userDrawn="1"/>
        </p:nvSpPr>
        <p:spPr bwMode="auto">
          <a:xfrm flipH="1">
            <a:off x="395288" y="482600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Line 25"/>
          <p:cNvSpPr>
            <a:spLocks noChangeShapeType="1"/>
          </p:cNvSpPr>
          <p:nvPr userDrawn="1"/>
        </p:nvSpPr>
        <p:spPr bwMode="auto">
          <a:xfrm flipH="1">
            <a:off x="900113" y="6510338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484313"/>
            <a:ext cx="7772400" cy="17287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4479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416" y="6384925"/>
            <a:ext cx="557709" cy="2124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755576" y="46869"/>
            <a:ext cx="499207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1000" b="1" dirty="0" smtClean="0">
                <a:solidFill>
                  <a:srgbClr val="0070C0"/>
                </a:solidFill>
              </a:rPr>
              <a:t>HIPSSA Cost model</a:t>
            </a:r>
            <a:r>
              <a:rPr lang="en-GB" sz="1000" b="1" baseline="0" dirty="0" smtClean="0">
                <a:solidFill>
                  <a:srgbClr val="0070C0"/>
                </a:solidFill>
              </a:rPr>
              <a:t> training workshop: </a:t>
            </a:r>
          </a:p>
          <a:p>
            <a:pPr>
              <a:buNone/>
            </a:pPr>
            <a:r>
              <a:rPr lang="en-GB" sz="1000" baseline="0" dirty="0" smtClean="0">
                <a:solidFill>
                  <a:srgbClr val="0070C0"/>
                </a:solidFill>
              </a:rPr>
              <a:t>Sessions 9-10: Manipulating data and  assumptions in a bottom-up model</a:t>
            </a:r>
            <a:endParaRPr lang="en-GB" sz="1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1174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07745"/>
            <a:ext cx="7772400" cy="523220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0" dirty="0">
                <a:solidFill>
                  <a:srgbClr val="0099CC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1" cy="4256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416" y="6384925"/>
            <a:ext cx="557709" cy="2124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755576" y="46869"/>
            <a:ext cx="512512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1000" b="1" dirty="0" smtClean="0">
                <a:solidFill>
                  <a:srgbClr val="0070C0"/>
                </a:solidFill>
              </a:rPr>
              <a:t>HIPSSA Cost model</a:t>
            </a:r>
            <a:r>
              <a:rPr lang="en-GB" sz="1000" b="1" baseline="0" dirty="0" smtClean="0">
                <a:solidFill>
                  <a:srgbClr val="0070C0"/>
                </a:solidFill>
              </a:rPr>
              <a:t> training workshop: </a:t>
            </a:r>
          </a:p>
          <a:p>
            <a:pPr>
              <a:buNone/>
            </a:pPr>
            <a:r>
              <a:rPr lang="en-GB" sz="1000" baseline="0" dirty="0" smtClean="0">
                <a:solidFill>
                  <a:srgbClr val="0070C0"/>
                </a:solidFill>
              </a:rPr>
              <a:t>Sessions 9-10: Manipulating data and  assumptions in a bottom-up model</a:t>
            </a:r>
            <a:endParaRPr lang="en-GB" sz="1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7031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heme" Target="../theme/them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81088"/>
            <a:ext cx="777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799" y="2051305"/>
            <a:ext cx="7772401" cy="425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Line 25"/>
          <p:cNvSpPr>
            <a:spLocks noChangeShapeType="1"/>
          </p:cNvSpPr>
          <p:nvPr userDrawn="1"/>
        </p:nvSpPr>
        <p:spPr bwMode="auto">
          <a:xfrm flipH="1">
            <a:off x="900113" y="6456363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3" name="Picture 12" descr="ACP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6371100"/>
            <a:ext cx="574675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 descr="itu_logo_3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6338888"/>
            <a:ext cx="4206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Description: C:\Users\jallow.ITU_USERS\AppData\Local\Microsoft\Windows\Temporary Internet Files\Content.Word\logo_ce-en-rvb-hr.jp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591" y="6138863"/>
            <a:ext cx="82927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 descr="imagesCAHYRJLJ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370" y="6279786"/>
            <a:ext cx="5715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 descr="EAC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6215828"/>
            <a:ext cx="6762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6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300788"/>
            <a:ext cx="6667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3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0994" y="6147263"/>
            <a:ext cx="709670" cy="70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itchFamily="2" charset="2"/>
        <a:buChar char="§"/>
        <a:defRPr sz="3200">
          <a:solidFill>
            <a:srgbClr val="5C5C5C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Ø"/>
        <a:defRPr sz="2800">
          <a:solidFill>
            <a:srgbClr val="5C5C5C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§"/>
        <a:defRPr sz="2400">
          <a:solidFill>
            <a:srgbClr val="5C5C5C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ater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1736874" y="777594"/>
            <a:ext cx="5670252" cy="530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57200" y="1447800"/>
            <a:ext cx="8534400" cy="454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None/>
            </a:pPr>
            <a: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  <a:t>EXPERT LEVEL TRAINING ON </a:t>
            </a:r>
            <a:b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</a:br>
            <a: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  <a:t>TELECOM NETWORK COST </a:t>
            </a:r>
            <a:r>
              <a:rPr lang="en-US" sz="3200" b="1" i="0" dirty="0" smtClean="0">
                <a:solidFill>
                  <a:schemeClr val="accent2"/>
                </a:solidFill>
                <a:ea typeface="MS PGothic" pitchFamily="34" charset="-128"/>
              </a:rPr>
              <a:t>MODELLING </a:t>
            </a:r>
            <a: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  <a:t/>
            </a:r>
            <a:b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</a:br>
            <a: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  <a:t>FOR THE HIPSSA REGIONS</a:t>
            </a:r>
            <a:r>
              <a:rPr lang="en-US" altLang="ja-JP" sz="3200" b="1" i="0" dirty="0">
                <a:solidFill>
                  <a:schemeClr val="accent2"/>
                </a:solidFill>
                <a:ea typeface="MS PGothic" pitchFamily="34" charset="-128"/>
              </a:rPr>
              <a:t> </a:t>
            </a:r>
            <a:endParaRPr lang="en-US" altLang="ja-JP" sz="3200" b="1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>
              <a:buNone/>
            </a:pPr>
            <a:endParaRPr lang="en-US" altLang="ja-JP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>
              <a:buNone/>
            </a:pPr>
            <a:r>
              <a:rPr lang="en-US" altLang="ja-JP" sz="2400" i="0" dirty="0" err="1" smtClean="0">
                <a:solidFill>
                  <a:schemeClr val="accent2"/>
                </a:solidFill>
                <a:ea typeface="MS PGothic" pitchFamily="34" charset="-128"/>
              </a:rPr>
              <a:t>Arusha</a:t>
            </a:r>
            <a:r>
              <a:rPr lang="en-US" altLang="ja-JP" sz="2400" i="0" dirty="0" smtClean="0">
                <a:solidFill>
                  <a:schemeClr val="accent2"/>
                </a:solidFill>
                <a:ea typeface="MS PGothic" pitchFamily="34" charset="-128"/>
              </a:rPr>
              <a:t>            </a:t>
            </a:r>
            <a:endParaRPr lang="en-US" altLang="ja-JP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>
              <a:buNone/>
            </a:pPr>
            <a:r>
              <a:rPr lang="en-GB" altLang="ja-JP" sz="2400" dirty="0" smtClean="0">
                <a:solidFill>
                  <a:schemeClr val="accent2"/>
                </a:solidFill>
                <a:ea typeface="MS PGothic" pitchFamily="34" charset="-128"/>
              </a:rPr>
              <a:t>15-19</a:t>
            </a:r>
            <a:r>
              <a:rPr lang="en-GB" altLang="ja-JP" sz="2400" i="0" dirty="0" smtClean="0">
                <a:solidFill>
                  <a:schemeClr val="accent2"/>
                </a:solidFill>
                <a:ea typeface="MS PGothic" pitchFamily="34" charset="-128"/>
              </a:rPr>
              <a:t> July, 2013</a:t>
            </a:r>
            <a:endParaRPr lang="en-US" altLang="ja-JP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/>
            <a:endParaRPr lang="en-US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>
              <a:buNone/>
            </a:pPr>
            <a:r>
              <a:rPr lang="en-GB" sz="2400" i="0" dirty="0">
                <a:solidFill>
                  <a:schemeClr val="accent2"/>
                </a:solidFill>
                <a:ea typeface="MS PGothic" pitchFamily="34" charset="-128"/>
              </a:rPr>
              <a:t>David </a:t>
            </a:r>
            <a:r>
              <a:rPr lang="en-GB" sz="2400" i="0" dirty="0" err="1" smtClean="0">
                <a:solidFill>
                  <a:schemeClr val="accent2"/>
                </a:solidFill>
                <a:ea typeface="MS PGothic" pitchFamily="34" charset="-128"/>
              </a:rPr>
              <a:t>Rogerson</a:t>
            </a:r>
            <a:r>
              <a:rPr lang="en-GB" sz="2400" i="0" dirty="0" smtClean="0">
                <a:solidFill>
                  <a:schemeClr val="accent2"/>
                </a:solidFill>
                <a:ea typeface="MS PGothic" pitchFamily="34" charset="-128"/>
              </a:rPr>
              <a:t>, ITU Expert</a:t>
            </a:r>
            <a:endParaRPr lang="en-US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/>
            <a:endParaRPr lang="en-US" altLang="ja-JP" sz="2400" i="0" dirty="0">
              <a:solidFill>
                <a:schemeClr val="accent2"/>
              </a:solidFill>
              <a:ea typeface="MS PGothic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69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ater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1736874" y="777594"/>
            <a:ext cx="5670252" cy="530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962733"/>
            <a:ext cx="8534400" cy="3662541"/>
          </a:xfrm>
        </p:spPr>
        <p:txBody>
          <a:bodyPr/>
          <a:lstStyle/>
          <a:p>
            <a:r>
              <a:rPr lang="en-GB" dirty="0" smtClean="0">
                <a:latin typeface="Verdana" charset="0"/>
                <a:ea typeface="ＭＳ Ｐゴシック" charset="0"/>
                <a:cs typeface="ＭＳ Ｐゴシック" charset="0"/>
              </a:rPr>
              <a:t>Sessions 9/10 </a:t>
            </a:r>
            <a:r>
              <a:rPr lang="en-GB" dirty="0">
                <a:latin typeface="Verdana" charset="0"/>
                <a:ea typeface="ＭＳ Ｐゴシック" charset="0"/>
                <a:cs typeface="ＭＳ Ｐゴシック" charset="0"/>
              </a:rPr>
              <a:t>– </a:t>
            </a:r>
            <a:r>
              <a:rPr lang="en-GB" dirty="0" smtClean="0">
                <a:latin typeface="Verdana" charset="0"/>
                <a:ea typeface="ＭＳ Ｐゴシック" charset="0"/>
                <a:cs typeface="ＭＳ Ｐゴシック" charset="0"/>
              </a:rPr>
              <a:t>Manipulating data and assumptions in a bottom-up cost model (a practical exercise)</a:t>
            </a:r>
            <a:r>
              <a:rPr lang="en-GB" dirty="0">
                <a:latin typeface="Verdana" charset="0"/>
                <a:ea typeface="ＭＳ Ｐゴシック" charset="0"/>
                <a:cs typeface="ＭＳ Ｐゴシック" charset="0"/>
              </a:rPr>
              <a:t/>
            </a:r>
            <a:br>
              <a:rPr lang="en-GB" dirty="0">
                <a:latin typeface="Verdana" charset="0"/>
                <a:ea typeface="ＭＳ Ｐゴシック" charset="0"/>
                <a:cs typeface="ＭＳ Ｐゴシック" charset="0"/>
              </a:rPr>
            </a:br>
            <a:endParaRPr lang="en-GB" sz="3200" dirty="0"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286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6300192" y="2758803"/>
            <a:ext cx="2376264" cy="23983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900" b="0" i="0" u="none" strike="noStrike" cap="none" normalizeH="0" baseline="0" smtClean="0">
              <a:ln>
                <a:noFill/>
              </a:ln>
              <a:solidFill>
                <a:srgbClr val="646464"/>
              </a:solidFill>
              <a:effectLst/>
              <a:latin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67544" y="2758803"/>
            <a:ext cx="5832648" cy="2398389"/>
          </a:xfrm>
          <a:prstGeom prst="rect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900" b="0" i="0" u="none" strike="noStrike" cap="none" normalizeH="0" baseline="0" smtClean="0">
              <a:ln>
                <a:noFill/>
              </a:ln>
              <a:solidFill>
                <a:srgbClr val="646464"/>
              </a:solidFill>
              <a:effectLst/>
              <a:latin typeface="Verdana" pitchFamily="34" charset="0"/>
            </a:endParaRPr>
          </a:p>
        </p:txBody>
      </p:sp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None/>
            </a:pPr>
            <a:fld id="{1F0220B9-8995-400E-9571-B4CED3DF70AE}" type="slidenum">
              <a:rPr lang="en-US" smtClean="0"/>
              <a:pPr>
                <a:buNone/>
              </a:pPr>
              <a:t>3</a:t>
            </a:fld>
            <a:endParaRPr lang="en-US" dirty="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98525"/>
            <a:ext cx="7772400" cy="519113"/>
          </a:xfrm>
        </p:spPr>
        <p:txBody>
          <a:bodyPr/>
          <a:lstStyle/>
          <a:p>
            <a:pPr eaLnBrk="1" hangingPunct="1"/>
            <a:r>
              <a:rPr lang="en-GB" sz="2800" b="0" dirty="0" smtClean="0">
                <a:solidFill>
                  <a:srgbClr val="0099CC"/>
                </a:solidFill>
              </a:rPr>
              <a:t>Agenda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659478"/>
              </p:ext>
            </p:extLst>
          </p:nvPr>
        </p:nvGraphicFramePr>
        <p:xfrm>
          <a:off x="684213" y="1557338"/>
          <a:ext cx="7772400" cy="4256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05144" y="2060848"/>
            <a:ext cx="700063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2400" b="1" dirty="0"/>
              <a:t>A</a:t>
            </a:r>
            <a:r>
              <a:rPr lang="en-GB" sz="2400" b="1" dirty="0" smtClean="0"/>
              <a:t>ims and objectives for these sessions </a:t>
            </a:r>
            <a:endParaRPr lang="en-GB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67744" y="4653136"/>
            <a:ext cx="1285929" cy="28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b="1" dirty="0" smtClean="0"/>
              <a:t>Session</a:t>
            </a:r>
            <a:r>
              <a:rPr lang="en-GB" dirty="0" smtClean="0"/>
              <a:t> </a:t>
            </a:r>
            <a:r>
              <a:rPr lang="en-GB" b="1" dirty="0" smtClean="0"/>
              <a:t>9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660232" y="4653136"/>
            <a:ext cx="1431802" cy="28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b="1" dirty="0" smtClean="0"/>
              <a:t>Session</a:t>
            </a:r>
            <a:r>
              <a:rPr lang="en-GB" dirty="0" smtClean="0"/>
              <a:t> </a:t>
            </a:r>
            <a:r>
              <a:rPr lang="en-GB" b="1" dirty="0" smtClean="0"/>
              <a:t>10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3567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 to the exercise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772401" cy="4256088"/>
          </a:xfrm>
        </p:spPr>
        <p:txBody>
          <a:bodyPr/>
          <a:lstStyle/>
          <a:p>
            <a:r>
              <a:rPr lang="en-GB" dirty="0" smtClean="0"/>
              <a:t>TRAN has decided to follow a bottom-up modelling approach and has asked its Cost-Engineering-Accounting Team (CEAT) to prepare and submit such a model to help its regulatory decisions.</a:t>
            </a:r>
          </a:p>
          <a:p>
            <a:r>
              <a:rPr lang="en-GB" dirty="0" smtClean="0"/>
              <a:t>The deadlines are tight, so it is necessary to manipulate a pre-existing model.</a:t>
            </a:r>
          </a:p>
          <a:p>
            <a:r>
              <a:rPr lang="en-GB" dirty="0" smtClean="0"/>
              <a:t>A team member has identified the </a:t>
            </a:r>
            <a:r>
              <a:rPr lang="en-GB" b="1" i="1" dirty="0" smtClean="0"/>
              <a:t>ITU Mobile Telco Bottom-up LRIC Training Model </a:t>
            </a:r>
            <a:r>
              <a:rPr lang="en-GB" dirty="0" smtClean="0"/>
              <a:t>as fit for purpose but in need of data manipulation.</a:t>
            </a:r>
          </a:p>
          <a:p>
            <a:r>
              <a:rPr lang="en-GB" dirty="0" smtClean="0"/>
              <a:t>A soft-copy of this model is available for each team.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731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4581701" y="1965629"/>
            <a:ext cx="3970141" cy="20675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900" b="0" i="0" u="none" strike="noStrike" cap="none" normalizeH="0" baseline="0" smtClean="0">
              <a:ln>
                <a:noFill/>
              </a:ln>
              <a:solidFill>
                <a:srgbClr val="646464"/>
              </a:solidFill>
              <a:effectLst/>
              <a:latin typeface="Verdana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27584" y="1628800"/>
            <a:ext cx="3240360" cy="2404384"/>
          </a:xfrm>
          <a:prstGeom prst="rect">
            <a:avLst/>
          </a:prstGeom>
          <a:solidFill>
            <a:srgbClr val="FF7C8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900" b="0" i="0" u="none" strike="noStrike" cap="none" normalizeH="0" baseline="0" smtClean="0">
              <a:ln>
                <a:noFill/>
              </a:ln>
              <a:solidFill>
                <a:srgbClr val="646464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reminder - latest offers on the table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5</a:t>
            </a:fld>
            <a:endParaRPr lang="en-US" dirty="0"/>
          </a:p>
        </p:txBody>
      </p:sp>
      <p:sp>
        <p:nvSpPr>
          <p:cNvPr id="5" name="AutoShape 2" descr="data:image/jpeg;base64,/9j/4AAQSkZJRgABAQAAAQABAAD/2wCEAAkGBg4QDxASEhMSFA8QEBQQEBIUExQQDxQQFBUVFRQVFBQXHCYeFxkjGRQUHy8gJCcpLCwsFR4xNTAqNSYrLCkBCQoKDgwOGQ8PGiwcHCQpLCkpKSkqLCwsKSwqLCwpLCksKSwqKSkpLCkpKSwpKSwpLCwsKSwsLCkpLCkpLCkpKv/AABEIAKcBLQMBIgACEQEDEQH/xAAbAAEAAQUBAAAAAAAAAAAAAAAABQIDBAYHAf/EAEAQAAIBAgIFBwgJAwUBAAAAAAABAgMRBAUGIVFSkRIxYZKhwdEVFiIjQXGisRMUQmKBssLh8DIzYwdyc7PiQ//EABkBAQADAQEAAAAAAAAAAAAAAAABAwQCBf/EACYRAQACAQQCAgIDAQEAAAAAAAABAhEDEhNRMmEhMSJxM0GBQgT/2gAMAwEAAhEDEQA/AO4gAAAAAAAAAAAAAAAAAAAAAAAAAAAAAAAAAAAAAAAAAAAAAAAAAAAABi4/HKktsnzLvfQVYzGKmtsnzLvfQQVVuTbk229ZVqam34hZWmVmpOUm22237RFPay7Gmy6qJmytxhjqD2viVl90iiURkwtK7ZVYuqme/RjJhbiiqxdVMSiTlGFtRe0q1lSgypRJiUStpMokn0mTyTyVLURlLGsyoufRHvIGTC00exvYuckqitTJyMeSZTrMmUdRQ6RGU4WYsqK1TKlAZMLEii7uX5QLbgRkwobF2V8k85IyYULsZRNNGSohUm/Z7hkww3d+1njvtL7pjkEZThitslsrzdq0Kj1c0Zd0vEwZUSxKkTW81lE1y3AEDlmaOHoz/o9j9sf2J2Mk1dcz5jXW8Wj4UWrNft6ADtyFNSTSbSu0m0tr2FQAiJYecm5SvfpLbwz2MmwUcMdreSUQqCS1tL36g1Dej1kaz/qpQnUWFhBXfKqS4KCX5mc+nlFWPouOttJGe8xWcL6V3RnLss5QS/qj1kUU+RtXFHIVlNXcfA9jk9bcfA43enfH7dgk4LnkuKKY1obVxRyWOU1twrWWVt0nf6Rx+3Wvp4bVxR6pQ2rijkvkyrulSy2rujecft1T63T/AJbxKoYiDep9q8TlDy2s/sjyXW3RvOP263y47VxRVy47VxORvLK+52DydW3Owb/Rx+3WnKKXOuJS68LPWrJa9aOTSy6tuFuWW1twb/Rx+3VpY6mtW33F+FaN/wB0cheV1tzsHkqrudhG84/br060F9pcUW/rNPej1o+JyN5RV3FwKXk9XcRO84/br31mnvR60fE8+uUl9qPWj4nIHktTc7SiWSVfZAbzj9uwSxlLej14+JYlmdBanKPWj4nIJZPW3S3PKay+z2Nkbk8cOvTzaja/KWr70fEohm1F8zXWiu85B5IrPmh2M8lk9fdfAbk7IdopZpSs1yodeOrtK45nSX2odePicQeT1thRLJqu6TuRxu41MdRbupR60fEo+t095daPicP8i1d3sPHkdXd7BuNjuDxlLnv2rxKfrFOWpPX+F/mcbwGj1aSmrL2d5P8A+mGX1MPmtNSVuXTqx+Fy/STXEzhFq4jLosqS6fmZWTYyaqKnyZuDu7tejGyvqfTzfiT4NVdLbOcs06mYwAAuVAAAAACEzmgp1qd/swdvxf7IjI5XCeIpK2p8p/DIl8fL176IRXa33lnC/wB6UtyjOXy/cwzG7U/1ricUajS0opSu/oGlr/8Ap/5Nyw2R05QjJqzlFO1ua6va5zTBUPRittlxsjscVZW2ajrRrFs5RrTNcYRqyGl/EerIqX8RJA0cVOlHJbtHeRKWxcD3yJS2LgSAHFTo327R3kSlsXAeRKf8RIgcVOjfbtG+Qqf8R55Cp/xEmCOKnRyW7RbyGn0cDzzfp9HAlQOKnRyW7RPm/DauA83obVwJYDhp0clu0R5vR29h75vx3uwlgOGnRyWQ70ejtXVHm5DbHq/uTAHDTpPJbtDebkNq4fuePRmG1dUmgOGnRyW7QT0Tpfd6v7lD0Rp7VwfibABw06OW3bW5aG037V1SnzKhvLqmzAjhp0nlt21fzIhvR6r8TVcXiqFOpODpybhOUHrjZuLavr9x1I5PpNRti8Qv83K61n+op1tOtYzC3SvNpxLYsJl8FTo1EtVaLkl7Va2plvBYaMMfhpLn5Uu2El3mfl6vgMI9jlHtku4s2tiaD/yxXF2KZjbeMelkTms/63EAHpMIAAAAAAACExL9fU6LL4UWqb9DFy3aDXwzfchOV6tV7Jvs1dx5LVg8ZLbGa+C3eYa+cz+2qfGI/TTsow162Hjtq01+HKR1I59o9RviqHRJy4QkzoJb/wCfxca/2AA0qAAAAAAAAAAAAAAAAAAAAAAAAAAADmmmdK2MrfejCXwxXcdLNB04p2xcXvUY9kprwKNfxXaPklMr15bR+7Uf/ZNd5jYqVqlF7KsH8SMrR9Xy227OT4TUjAzN2Sexp8Hcy6n3WfUL6f3HuW8AA9FiAAAAAAAMDV+XeVR7ZzfxMv4mNsuq/eT7Z8kw6D9C+1t8SQzWPJwCW1U+2cWYNL/qfTXf+o9onRilfFRe7TnL8se83M1fRSn66q92nFdZ3/SbQadCPwU60/kAAuVAAAAAAAAAAAAAAAAAAAAAAAAAAAGnadUfWUJbYTjwcX3s3E1rTWleNGWyco8Y3/SVa3hKzS8oU6LK+BrLZOovhi+8i82/tv3ExoavU1o/5X2wiRWYw9V+Bk1fGstNPKW60Z3jF7Yp8UVmLlkr0KL20oP4UZRvhjkABKAAAC1iZ2hN7IyfBMumLmk7UKr/AMcu1WImcQmPtrsF6tEnpJG2GjH78I8L+BH4dqbpxW9FPijP0pl6qn01flCZi0v47S1X84WdEof35bZRjwTf6jYCG0VhahJ71ST4KK7iZNWlGKQz6nlIACxwAAAAAAAAAAAAAAAAAAAAAAAAAAAQmlkL0IvdqxfFSj3k2RukML4ap0cl8JI41Pmsu6eUI7Q96q6+9B8U13GFmcLKa2Sku0zdE/6qy6Kb/OY+dRtKqvvX46+8yX+dKJaK/wAkpzIZ3wtD/iiuCt3GeRejEr4Sl0KS4Tku4lDZXxhmt9yAA6cgAAGFnL9RPpsuMkjNI/PH6q22cV39xxqeM/p1TyhG5dBOtTS5ld8EySzjLHXjFKXJ5Mr61dPU13mHk8PW+6D+aXiThVo1iaYlZqWxbMMXLcF9DSjC97XbdrXbbfN+JlAF8Rj4VTOQAEoAAAAAAAAAAAAAAAAAAAAAAAAAAALGNw/0lKcPbKLSfsv7C+BPyIjJcpqUZTcnG0opKzb5m+jpI/SGNqk+mKfZbuNnNd0nj6UXthbg34mbWrFdPEL9O0zfMsnRKd8KuipUXxt95MmvaFTvh6i2V5LjGD7zYS3T8IV6nlIACxwAAARmev0ILbP9L8STIjPpa6S6ZfJLvK9Xwl3p+UPckjrm+hL5tksR2SR9CT2z7EkSI0oxSDU8pAAWOAAAAAAAAAAAAAAAAAAAAAAAAAAAAAAAAAhNJ4ejB/7l8n3E2RWkUb0U9k12poq1YzSXenP5QjtCG+TiFsrJ8YJfpNmNX0M1SxK6ab/Ou42gaPhCdXzkABarAAAIzNsFOpKDik0k09aXPbb7iTBzasWjEuq22zlj4Cg4U1F8+tv3tmQATEYjCJnPyAAlAAAAAAAAAAAAAAAAAAAAAAAAAAAAAAAAAYmaYdzpSileWppe5oywRMZjCYnE5QOjuBqU6lVyi4xklZvVdpvxJ4AildsYhNrbpyAA6cgAAAAAAAAAAAAAAAAAAAAAAAAAAAAAAAAAAAAAAAAAAAAAAAAAA//Z"/>
          <p:cNvSpPr>
            <a:spLocks noChangeAspect="1" noChangeArrowheads="1"/>
          </p:cNvSpPr>
          <p:nvPr/>
        </p:nvSpPr>
        <p:spPr bwMode="auto">
          <a:xfrm>
            <a:off x="63500" y="-1571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49080"/>
            <a:ext cx="7940282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71600" y="1820974"/>
            <a:ext cx="2220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2000" b="1" dirty="0" err="1" smtClean="0"/>
              <a:t>Mobilco</a:t>
            </a:r>
            <a:r>
              <a:rPr lang="en-GB" sz="2000" b="1" dirty="0" smtClean="0"/>
              <a:t> offers</a:t>
            </a:r>
            <a:endParaRPr lang="en-GB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52621" y="2143436"/>
            <a:ext cx="2821606" cy="18897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dirty="0" smtClean="0"/>
              <a:t>To pay:	6cpm (fixed)</a:t>
            </a:r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15 </a:t>
            </a:r>
            <a:r>
              <a:rPr lang="en-GB" dirty="0" err="1" smtClean="0"/>
              <a:t>cpm</a:t>
            </a:r>
            <a:r>
              <a:rPr lang="en-GB" dirty="0" smtClean="0"/>
              <a:t> (mobile)</a:t>
            </a:r>
          </a:p>
          <a:p>
            <a:pPr>
              <a:buNone/>
            </a:pPr>
            <a:r>
              <a:rPr lang="en-GB" dirty="0" smtClean="0"/>
              <a:t>To receive:</a:t>
            </a:r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20cpm (year 1)</a:t>
            </a:r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18cpm (year 2)</a:t>
            </a:r>
          </a:p>
          <a:p>
            <a:pPr>
              <a:buNone/>
            </a:pPr>
            <a:r>
              <a:rPr lang="en-GB" dirty="0" smtClean="0"/>
              <a:t>	15cpm (year 3)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156176" y="2143436"/>
            <a:ext cx="23182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2000" b="1" dirty="0" smtClean="0"/>
              <a:t>Telecom offers</a:t>
            </a:r>
            <a:endParaRPr lang="en-GB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74255" y="2646154"/>
            <a:ext cx="3588206" cy="129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buNone/>
            </a:pPr>
            <a:r>
              <a:rPr lang="en-GB" dirty="0" smtClean="0"/>
              <a:t>A single reciprocal charge for all termination (fixed and mobile) on both Telecom and </a:t>
            </a:r>
            <a:r>
              <a:rPr lang="en-GB" dirty="0" err="1" smtClean="0"/>
              <a:t>Mobilco</a:t>
            </a:r>
            <a:r>
              <a:rPr lang="en-GB" dirty="0" smtClean="0"/>
              <a:t>:</a:t>
            </a:r>
          </a:p>
          <a:p>
            <a:pPr>
              <a:buNone/>
            </a:pPr>
            <a:r>
              <a:rPr lang="en-GB" dirty="0"/>
              <a:t>	1</a:t>
            </a:r>
            <a:r>
              <a:rPr lang="en-GB" dirty="0" smtClean="0"/>
              <a:t>0cpm </a:t>
            </a:r>
            <a:r>
              <a:rPr lang="en-GB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6318800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803" y="620688"/>
            <a:ext cx="7772400" cy="523220"/>
          </a:xfrm>
        </p:spPr>
        <p:txBody>
          <a:bodyPr/>
          <a:lstStyle/>
          <a:p>
            <a:r>
              <a:rPr lang="en-GB" dirty="0" smtClean="0"/>
              <a:t>The ITU Mobile </a:t>
            </a:r>
            <a:r>
              <a:rPr lang="en-GB" dirty="0"/>
              <a:t>T</a:t>
            </a:r>
            <a:r>
              <a:rPr lang="en-GB" dirty="0" smtClean="0"/>
              <a:t>elco LRIC training model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6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412775"/>
            <a:ext cx="8856985" cy="4260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689161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Input data identified by the CEAT experts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7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344294"/>
              </p:ext>
            </p:extLst>
          </p:nvPr>
        </p:nvGraphicFramePr>
        <p:xfrm>
          <a:off x="827584" y="1340768"/>
          <a:ext cx="7776864" cy="43820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44216"/>
                <a:gridCol w="1440160"/>
                <a:gridCol w="2448272"/>
                <a:gridCol w="1944216"/>
              </a:tblGrid>
              <a:tr h="451538">
                <a:tc>
                  <a:txBody>
                    <a:bodyPr/>
                    <a:lstStyle/>
                    <a:p>
                      <a:r>
                        <a:rPr lang="en-GB" dirty="0" smtClean="0"/>
                        <a:t>Topic</a:t>
                      </a:r>
                      <a:r>
                        <a:rPr lang="en-GB" baseline="0" dirty="0" smtClean="0"/>
                        <a:t> area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Expert team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Source of data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Location of data</a:t>
                      </a:r>
                      <a:endParaRPr lang="en-GB" dirty="0"/>
                    </a:p>
                  </a:txBody>
                  <a:tcPr/>
                </a:tc>
              </a:tr>
              <a:tr h="451538">
                <a:tc>
                  <a:txBody>
                    <a:bodyPr/>
                    <a:lstStyle/>
                    <a:p>
                      <a:r>
                        <a:rPr lang="en-GB" dirty="0" smtClean="0"/>
                        <a:t>Coverage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Engineers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Telecom (with </a:t>
                      </a:r>
                      <a:r>
                        <a:rPr lang="en-GB" dirty="0" err="1" smtClean="0"/>
                        <a:t>Mobilco</a:t>
                      </a:r>
                      <a:r>
                        <a:rPr lang="en-GB" baseline="0" dirty="0" smtClean="0"/>
                        <a:t> estimates)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Annex A</a:t>
                      </a:r>
                      <a:endParaRPr lang="en-GB" dirty="0"/>
                    </a:p>
                  </a:txBody>
                  <a:tcPr/>
                </a:tc>
              </a:tr>
              <a:tr h="779367">
                <a:tc>
                  <a:txBody>
                    <a:bodyPr/>
                    <a:lstStyle/>
                    <a:p>
                      <a:r>
                        <a:rPr lang="en-GB" dirty="0" smtClean="0"/>
                        <a:t>Subscribers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Sales and Marketing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Telecom (with </a:t>
                      </a:r>
                      <a:r>
                        <a:rPr lang="en-GB" dirty="0" err="1" smtClean="0"/>
                        <a:t>Mobilco</a:t>
                      </a:r>
                      <a:r>
                        <a:rPr lang="en-GB" baseline="0" dirty="0" smtClean="0"/>
                        <a:t> estimates)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Annex B</a:t>
                      </a:r>
                      <a:endParaRPr lang="en-GB" dirty="0"/>
                    </a:p>
                  </a:txBody>
                  <a:tcPr/>
                </a:tc>
              </a:tr>
              <a:tr h="451538">
                <a:tc>
                  <a:txBody>
                    <a:bodyPr/>
                    <a:lstStyle/>
                    <a:p>
                      <a:r>
                        <a:rPr lang="en-GB" dirty="0" smtClean="0"/>
                        <a:t>Traffic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Billing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Telecom (with </a:t>
                      </a:r>
                      <a:r>
                        <a:rPr lang="en-GB" dirty="0" err="1" smtClean="0"/>
                        <a:t>Mobilco</a:t>
                      </a:r>
                      <a:r>
                        <a:rPr lang="en-GB" baseline="0" dirty="0" smtClean="0"/>
                        <a:t> estimates)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Annex C</a:t>
                      </a:r>
                      <a:endParaRPr lang="en-GB" dirty="0"/>
                    </a:p>
                  </a:txBody>
                  <a:tcPr/>
                </a:tc>
              </a:tr>
              <a:tr h="451538">
                <a:tc>
                  <a:txBody>
                    <a:bodyPr/>
                    <a:lstStyle/>
                    <a:p>
                      <a:r>
                        <a:rPr lang="en-GB" dirty="0" smtClean="0"/>
                        <a:t>Busy hour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Engineering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Telecom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Annex D</a:t>
                      </a:r>
                      <a:endParaRPr lang="en-GB" dirty="0"/>
                    </a:p>
                  </a:txBody>
                  <a:tcPr/>
                </a:tc>
              </a:tr>
              <a:tr h="779367">
                <a:tc>
                  <a:txBody>
                    <a:bodyPr/>
                    <a:lstStyle/>
                    <a:p>
                      <a:r>
                        <a:rPr lang="en-GB" dirty="0" smtClean="0"/>
                        <a:t>Network design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Network</a:t>
                      </a:r>
                      <a:r>
                        <a:rPr lang="en-GB" baseline="0" dirty="0" smtClean="0"/>
                        <a:t> operations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Telecom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Annex E</a:t>
                      </a:r>
                      <a:endParaRPr lang="en-GB" dirty="0"/>
                    </a:p>
                  </a:txBody>
                  <a:tcPr/>
                </a:tc>
              </a:tr>
              <a:tr h="451538">
                <a:tc>
                  <a:txBody>
                    <a:bodyPr/>
                    <a:lstStyle/>
                    <a:p>
                      <a:r>
                        <a:rPr lang="en-GB" dirty="0" smtClean="0"/>
                        <a:t>WACC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Accounting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CEAT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Annex F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727836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task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8</a:t>
            </a:fld>
            <a:endParaRPr lang="en-US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27584" y="1268760"/>
            <a:ext cx="7920880" cy="4680520"/>
          </a:xfrm>
          <a:prstGeom prst="rect">
            <a:avLst/>
          </a:prstGeom>
          <a:solidFill>
            <a:srgbClr val="FFCC00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A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Arial" pitchFamily="34" charset="0"/>
              </a:rPr>
              <a:t>GROUP WORK EXERCISE 3</a:t>
            </a:r>
          </a:p>
          <a:p>
            <a:pPr>
              <a:buNone/>
            </a:pPr>
            <a:r>
              <a:rPr lang="en-AU" sz="2000" dirty="0"/>
              <a:t>Each WG is a team reporting to the </a:t>
            </a:r>
            <a:r>
              <a:rPr lang="en-AU" sz="2000" dirty="0" smtClean="0"/>
              <a:t>Board of TRAN.</a:t>
            </a:r>
            <a:endParaRPr lang="en-GB" sz="2000" dirty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AU" sz="2000" dirty="0" smtClean="0"/>
              <a:t>Enter </a:t>
            </a:r>
            <a:r>
              <a:rPr lang="en-AU" sz="2000" dirty="0"/>
              <a:t>the changed data into the model and be prepared to provide m</a:t>
            </a:r>
            <a:r>
              <a:rPr lang="en-AU" sz="2000" dirty="0" smtClean="0"/>
              <a:t>anagement </a:t>
            </a:r>
            <a:r>
              <a:rPr lang="en-AU" sz="2000" dirty="0"/>
              <a:t>with the following calculations from your amended model:</a:t>
            </a:r>
            <a:endParaRPr lang="en-GB" sz="2000" dirty="0"/>
          </a:p>
          <a:p>
            <a:pPr marL="914400" lvl="1" indent="-457200">
              <a:buFont typeface="+mj-lt"/>
              <a:buAutoNum type="alphaLcPeriod"/>
            </a:pPr>
            <a:r>
              <a:rPr lang="en-AU" sz="2000" dirty="0"/>
              <a:t>Cost per minute for </a:t>
            </a:r>
            <a:r>
              <a:rPr lang="en-AU" sz="2000" dirty="0" smtClean="0"/>
              <a:t>on-net retail calls (2013)</a:t>
            </a:r>
            <a:endParaRPr lang="en-GB" sz="2000" dirty="0"/>
          </a:p>
          <a:p>
            <a:pPr marL="914400" lvl="1" indent="-457200">
              <a:buFont typeface="+mj-lt"/>
              <a:buAutoNum type="alphaLcPeriod"/>
            </a:pPr>
            <a:r>
              <a:rPr lang="en-AU" sz="2000" dirty="0"/>
              <a:t>MTR of calls from other </a:t>
            </a:r>
            <a:r>
              <a:rPr lang="en-AU" sz="2000" dirty="0" smtClean="0"/>
              <a:t>networks (2013-2015)</a:t>
            </a:r>
            <a:endParaRPr lang="en-GB" sz="2000" dirty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AU" sz="2000" dirty="0" smtClean="0"/>
              <a:t>Is </a:t>
            </a:r>
            <a:r>
              <a:rPr lang="en-AU" sz="2000" dirty="0"/>
              <a:t>the answer to (a) and (b) above different for </a:t>
            </a:r>
            <a:r>
              <a:rPr lang="en-AU" sz="2000" dirty="0" err="1" smtClean="0"/>
              <a:t>Mobilco</a:t>
            </a:r>
            <a:r>
              <a:rPr lang="en-AU" sz="2000" dirty="0" smtClean="0"/>
              <a:t> and Telecom?  </a:t>
            </a:r>
            <a:r>
              <a:rPr lang="en-AU" sz="2000" dirty="0"/>
              <a:t>How did you test </a:t>
            </a:r>
            <a:r>
              <a:rPr lang="en-AU" sz="2000" dirty="0" smtClean="0"/>
              <a:t>that?</a:t>
            </a:r>
            <a:endParaRPr lang="en-GB" sz="2000" dirty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AU" sz="2000" dirty="0" smtClean="0"/>
              <a:t>What </a:t>
            </a:r>
            <a:r>
              <a:rPr lang="en-AU" sz="2000" dirty="0"/>
              <a:t>do your results say about the latest offers on the table when negotiations between </a:t>
            </a:r>
            <a:r>
              <a:rPr lang="en-AU" sz="2000" dirty="0" smtClean="0"/>
              <a:t>Telecom </a:t>
            </a:r>
            <a:r>
              <a:rPr lang="en-AU" sz="2000" dirty="0"/>
              <a:t>and </a:t>
            </a:r>
            <a:r>
              <a:rPr lang="en-AU" sz="2000" dirty="0" err="1"/>
              <a:t>Mobilco</a:t>
            </a:r>
            <a:r>
              <a:rPr lang="en-AU" sz="2000" dirty="0"/>
              <a:t> on call termination charges?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5344528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523220"/>
          </a:xfrm>
        </p:spPr>
        <p:txBody>
          <a:bodyPr/>
          <a:lstStyle/>
          <a:p>
            <a:r>
              <a:rPr lang="en-GB" dirty="0" smtClean="0"/>
              <a:t>Reporting format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461415"/>
              </p:ext>
            </p:extLst>
          </p:nvPr>
        </p:nvGraphicFramePr>
        <p:xfrm>
          <a:off x="683568" y="1340768"/>
          <a:ext cx="7200154" cy="292608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90462"/>
                <a:gridCol w="818282"/>
                <a:gridCol w="818282"/>
                <a:gridCol w="818282"/>
                <a:gridCol w="818282"/>
                <a:gridCol w="818282"/>
                <a:gridCol w="818282"/>
              </a:tblGrid>
              <a:tr h="6133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Telecom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Mobilco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61337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2013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2013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789478">
                <a:tc>
                  <a:txBody>
                    <a:bodyPr/>
                    <a:lstStyle/>
                    <a:p>
                      <a:r>
                        <a:rPr lang="en-GB" dirty="0" smtClean="0"/>
                        <a:t>On-net retail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909862">
                <a:tc>
                  <a:txBody>
                    <a:bodyPr/>
                    <a:lstStyle/>
                    <a:p>
                      <a:r>
                        <a:rPr lang="en-GB" dirty="0" smtClean="0"/>
                        <a:t>Mobile termination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4436473"/>
            <a:ext cx="5953874" cy="28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dirty="0" smtClean="0"/>
              <a:t>All costs to be shown in local currency cents per minute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60723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2_ITU-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rgbClr val="64646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rgbClr val="64646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F0F5D3F439E64F84B9BE95B8683F14" ma:contentTypeVersion="1" ma:contentTypeDescription="Create a new document." ma:contentTypeScope="" ma:versionID="834d49178fe7d452fcfa64c203e69fb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345722d146e7751d163e781f97691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1580C9-F25D-46E2-BAA5-430B10A4A9BA}"/>
</file>

<file path=customXml/itemProps2.xml><?xml version="1.0" encoding="utf-8"?>
<ds:datastoreItem xmlns:ds="http://schemas.openxmlformats.org/officeDocument/2006/customXml" ds:itemID="{DC926C23-1395-48F4-B8EE-083C23BA6A5B}"/>
</file>

<file path=customXml/itemProps3.xml><?xml version="1.0" encoding="utf-8"?>
<ds:datastoreItem xmlns:ds="http://schemas.openxmlformats.org/officeDocument/2006/customXml" ds:itemID="{D16306A1-97AA-4FD5-B975-8B061DEB40B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16348</TotalTime>
  <Words>378</Words>
  <Application>Microsoft Office PowerPoint</Application>
  <PresentationFormat>On-screen Show (4:3)</PresentationFormat>
  <Paragraphs>91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2_ITU-e</vt:lpstr>
      <vt:lpstr>PowerPoint Presentation</vt:lpstr>
      <vt:lpstr>Sessions 9/10 – Manipulating data and assumptions in a bottom-up cost model (a practical exercise) </vt:lpstr>
      <vt:lpstr>Agenda</vt:lpstr>
      <vt:lpstr>Background to the exercise</vt:lpstr>
      <vt:lpstr>A reminder - latest offers on the table</vt:lpstr>
      <vt:lpstr>The ITU Mobile Telco LRIC training model</vt:lpstr>
      <vt:lpstr>Input data identified by the CEAT experts</vt:lpstr>
      <vt:lpstr>Your task</vt:lpstr>
      <vt:lpstr>Reporting format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EC project</dc:title>
  <dc:creator>DAR</dc:creator>
  <cp:lastModifiedBy>DAR</cp:lastModifiedBy>
  <cp:revision>652</cp:revision>
  <cp:lastPrinted>2013-05-20T18:02:32Z</cp:lastPrinted>
  <dcterms:created xsi:type="dcterms:W3CDTF">2006-05-30T12:53:59Z</dcterms:created>
  <dcterms:modified xsi:type="dcterms:W3CDTF">2013-07-03T15:57:27Z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0x01010006F0F5D3F439E64F84B9BE95B8683F14</vt:lpwstr>
  </property>
</Properties>
</file>