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386" r:id="rId2"/>
    <p:sldId id="453" r:id="rId3"/>
    <p:sldId id="455" r:id="rId4"/>
    <p:sldId id="456" r:id="rId5"/>
    <p:sldId id="457" r:id="rId6"/>
    <p:sldId id="458" r:id="rId7"/>
    <p:sldId id="462" r:id="rId8"/>
    <p:sldId id="463" r:id="rId9"/>
    <p:sldId id="464" r:id="rId10"/>
    <p:sldId id="460" r:id="rId11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50000"/>
      </a:spcBef>
      <a:spcAft>
        <a:spcPct val="0"/>
      </a:spcAft>
      <a:buClr>
        <a:schemeClr val="hlink"/>
      </a:buClr>
      <a:buSzPct val="110000"/>
      <a:buFont typeface="Wingdings" pitchFamily="2" charset="2"/>
      <a:buChar char="§"/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5C5C5C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99CC"/>
    <a:srgbClr val="FF5050"/>
    <a:srgbClr val="FF3300"/>
    <a:srgbClr val="6699FF"/>
    <a:srgbClr val="33CC33"/>
    <a:srgbClr val="99FF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73173" autoAdjust="0"/>
  </p:normalViewPr>
  <p:slideViewPr>
    <p:cSldViewPr>
      <p:cViewPr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35" d="100"/>
          <a:sy n="35" d="100"/>
        </p:scale>
        <p:origin x="-23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E1F7-4F90-4C41-B4B9-E75FB5A9A4BC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09B4307-4BCE-44E6-AD57-A45259271446}">
      <dgm:prSet phldrT="[Text]"/>
      <dgm:spPr/>
      <dgm:t>
        <a:bodyPr/>
        <a:lstStyle/>
        <a:p>
          <a:r>
            <a:rPr lang="en-GB" dirty="0" smtClean="0"/>
            <a:t>Describe the scenario</a:t>
          </a:r>
          <a:endParaRPr lang="en-GB" dirty="0"/>
        </a:p>
      </dgm:t>
    </dgm:pt>
    <dgm:pt modelId="{00FD1357-4259-448C-B872-D60D97523B3A}" type="parTrans" cxnId="{F7D75F41-AE76-4A28-9A6E-C9DD4F7D3F9B}">
      <dgm:prSet/>
      <dgm:spPr/>
      <dgm:t>
        <a:bodyPr/>
        <a:lstStyle/>
        <a:p>
          <a:endParaRPr lang="en-GB"/>
        </a:p>
      </dgm:t>
    </dgm:pt>
    <dgm:pt modelId="{C05FFD29-0786-4D76-96DE-AD7147159757}" type="sibTrans" cxnId="{F7D75F41-AE76-4A28-9A6E-C9DD4F7D3F9B}">
      <dgm:prSet/>
      <dgm:spPr/>
      <dgm:t>
        <a:bodyPr/>
        <a:lstStyle/>
        <a:p>
          <a:endParaRPr lang="en-GB"/>
        </a:p>
      </dgm:t>
    </dgm:pt>
    <dgm:pt modelId="{5963735C-CB10-4F10-8495-80CD5B0072D2}">
      <dgm:prSet phldrT="[Text]"/>
      <dgm:spPr/>
      <dgm:t>
        <a:bodyPr/>
        <a:lstStyle/>
        <a:p>
          <a:r>
            <a:rPr lang="en-GB" dirty="0" smtClean="0"/>
            <a:t>Work in groups</a:t>
          </a:r>
          <a:endParaRPr lang="en-GB" dirty="0"/>
        </a:p>
      </dgm:t>
    </dgm:pt>
    <dgm:pt modelId="{78ECDED3-D737-4419-BE02-E6831CB3EABA}" type="parTrans" cxnId="{0B11CDC3-5340-4336-9407-3D5ABA8B536A}">
      <dgm:prSet/>
      <dgm:spPr/>
      <dgm:t>
        <a:bodyPr/>
        <a:lstStyle/>
        <a:p>
          <a:endParaRPr lang="en-GB"/>
        </a:p>
      </dgm:t>
    </dgm:pt>
    <dgm:pt modelId="{6960E52E-EE1D-41EE-B936-1A48DBCE59B4}" type="sibTrans" cxnId="{0B11CDC3-5340-4336-9407-3D5ABA8B536A}">
      <dgm:prSet/>
      <dgm:spPr/>
      <dgm:t>
        <a:bodyPr/>
        <a:lstStyle/>
        <a:p>
          <a:endParaRPr lang="en-GB"/>
        </a:p>
      </dgm:t>
    </dgm:pt>
    <dgm:pt modelId="{2FEC2BE3-2DE1-448B-9C19-524777153E4F}">
      <dgm:prSet phldrT="[Text]"/>
      <dgm:spPr/>
      <dgm:t>
        <a:bodyPr/>
        <a:lstStyle/>
        <a:p>
          <a:r>
            <a:rPr lang="en-GB" dirty="0" smtClean="0"/>
            <a:t>Present and discuss findings</a:t>
          </a:r>
          <a:endParaRPr lang="en-GB" dirty="0"/>
        </a:p>
      </dgm:t>
    </dgm:pt>
    <dgm:pt modelId="{9C7A5ACD-2394-4C1C-BF93-C6950928186F}" type="parTrans" cxnId="{C63117B3-11B6-43DF-B882-50A0C4E31AD5}">
      <dgm:prSet/>
      <dgm:spPr/>
      <dgm:t>
        <a:bodyPr/>
        <a:lstStyle/>
        <a:p>
          <a:endParaRPr lang="en-GB"/>
        </a:p>
      </dgm:t>
    </dgm:pt>
    <dgm:pt modelId="{0BFD76B0-97E2-4A7E-AE19-560B6AA19DE3}" type="sibTrans" cxnId="{C63117B3-11B6-43DF-B882-50A0C4E31AD5}">
      <dgm:prSet/>
      <dgm:spPr/>
      <dgm:t>
        <a:bodyPr/>
        <a:lstStyle/>
        <a:p>
          <a:endParaRPr lang="en-GB"/>
        </a:p>
      </dgm:t>
    </dgm:pt>
    <dgm:pt modelId="{4C0B28B8-0206-4BB4-AA79-DF24DBE830F8}">
      <dgm:prSet phldrT="[Text]"/>
      <dgm:spPr/>
      <dgm:t>
        <a:bodyPr/>
        <a:lstStyle/>
        <a:p>
          <a:r>
            <a:rPr lang="en-GB" dirty="0" smtClean="0"/>
            <a:t>Explain the exercise</a:t>
          </a:r>
          <a:endParaRPr lang="en-GB" dirty="0"/>
        </a:p>
      </dgm:t>
    </dgm:pt>
    <dgm:pt modelId="{76499A0A-0CEC-4542-8412-B3F42D405C80}" type="parTrans" cxnId="{AE5BB045-6269-442F-B118-E2C088E3B38F}">
      <dgm:prSet/>
      <dgm:spPr/>
      <dgm:t>
        <a:bodyPr/>
        <a:lstStyle/>
        <a:p>
          <a:endParaRPr lang="en-GB"/>
        </a:p>
      </dgm:t>
    </dgm:pt>
    <dgm:pt modelId="{333A1C8B-AFDB-4821-BF84-B047EB50D583}" type="sibTrans" cxnId="{AE5BB045-6269-442F-B118-E2C088E3B38F}">
      <dgm:prSet/>
      <dgm:spPr/>
      <dgm:t>
        <a:bodyPr/>
        <a:lstStyle/>
        <a:p>
          <a:endParaRPr lang="en-GB"/>
        </a:p>
      </dgm:t>
    </dgm:pt>
    <dgm:pt modelId="{C2364F8B-E750-4CF6-9B14-A7AE26FDD5F1}" type="pres">
      <dgm:prSet presAssocID="{0705E1F7-4F90-4C41-B4B9-E75FB5A9A4BC}" presName="Name0" presStyleCnt="0">
        <dgm:presLayoutVars>
          <dgm:dir/>
          <dgm:animLvl val="lvl"/>
          <dgm:resizeHandles val="exact"/>
        </dgm:presLayoutVars>
      </dgm:prSet>
      <dgm:spPr/>
    </dgm:pt>
    <dgm:pt modelId="{143E5549-9698-4FDB-B77D-ADBF45E07290}" type="pres">
      <dgm:prSet presAssocID="{009B4307-4BCE-44E6-AD57-A452592714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3BAC24-C745-428E-A383-EB288C8EC9AD}" type="pres">
      <dgm:prSet presAssocID="{C05FFD29-0786-4D76-96DE-AD7147159757}" presName="parTxOnlySpace" presStyleCnt="0"/>
      <dgm:spPr/>
    </dgm:pt>
    <dgm:pt modelId="{1CEB26C2-2279-4846-805E-F53A315BABB5}" type="pres">
      <dgm:prSet presAssocID="{4C0B28B8-0206-4BB4-AA79-DF24DBE830F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62DFB-93FD-41E3-804C-5F1A371D8E97}" type="pres">
      <dgm:prSet presAssocID="{333A1C8B-AFDB-4821-BF84-B047EB50D583}" presName="parTxOnlySpace" presStyleCnt="0"/>
      <dgm:spPr/>
    </dgm:pt>
    <dgm:pt modelId="{3AB717EF-649C-4FAA-B8AF-E51706F3C2AB}" type="pres">
      <dgm:prSet presAssocID="{5963735C-CB10-4F10-8495-80CD5B0072D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C2BB09-8B51-4B09-972E-4F17C9FFA307}" type="pres">
      <dgm:prSet presAssocID="{6960E52E-EE1D-41EE-B936-1A48DBCE59B4}" presName="parTxOnlySpace" presStyleCnt="0"/>
      <dgm:spPr/>
    </dgm:pt>
    <dgm:pt modelId="{448DD83D-4654-4442-A35A-8252A2D7977E}" type="pres">
      <dgm:prSet presAssocID="{2FEC2BE3-2DE1-448B-9C19-524777153E4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06B74F-7DBB-4D88-82B1-B396E3D6983F}" type="presOf" srcId="{009B4307-4BCE-44E6-AD57-A45259271446}" destId="{143E5549-9698-4FDB-B77D-ADBF45E07290}" srcOrd="0" destOrd="0" presId="urn:microsoft.com/office/officeart/2005/8/layout/chevron1"/>
    <dgm:cxn modelId="{AD5BBDC8-60A8-4427-8ABF-DDB432CF088E}" type="presOf" srcId="{2FEC2BE3-2DE1-448B-9C19-524777153E4F}" destId="{448DD83D-4654-4442-A35A-8252A2D7977E}" srcOrd="0" destOrd="0" presId="urn:microsoft.com/office/officeart/2005/8/layout/chevron1"/>
    <dgm:cxn modelId="{F7D75F41-AE76-4A28-9A6E-C9DD4F7D3F9B}" srcId="{0705E1F7-4F90-4C41-B4B9-E75FB5A9A4BC}" destId="{009B4307-4BCE-44E6-AD57-A45259271446}" srcOrd="0" destOrd="0" parTransId="{00FD1357-4259-448C-B872-D60D97523B3A}" sibTransId="{C05FFD29-0786-4D76-96DE-AD7147159757}"/>
    <dgm:cxn modelId="{AE5BB045-6269-442F-B118-E2C088E3B38F}" srcId="{0705E1F7-4F90-4C41-B4B9-E75FB5A9A4BC}" destId="{4C0B28B8-0206-4BB4-AA79-DF24DBE830F8}" srcOrd="1" destOrd="0" parTransId="{76499A0A-0CEC-4542-8412-B3F42D405C80}" sibTransId="{333A1C8B-AFDB-4821-BF84-B047EB50D583}"/>
    <dgm:cxn modelId="{0B11CDC3-5340-4336-9407-3D5ABA8B536A}" srcId="{0705E1F7-4F90-4C41-B4B9-E75FB5A9A4BC}" destId="{5963735C-CB10-4F10-8495-80CD5B0072D2}" srcOrd="2" destOrd="0" parTransId="{78ECDED3-D737-4419-BE02-E6831CB3EABA}" sibTransId="{6960E52E-EE1D-41EE-B936-1A48DBCE59B4}"/>
    <dgm:cxn modelId="{6C727169-BEA0-4EFA-A8CC-DE9B63DAA7A4}" type="presOf" srcId="{4C0B28B8-0206-4BB4-AA79-DF24DBE830F8}" destId="{1CEB26C2-2279-4846-805E-F53A315BABB5}" srcOrd="0" destOrd="0" presId="urn:microsoft.com/office/officeart/2005/8/layout/chevron1"/>
    <dgm:cxn modelId="{BB0D18EA-10BA-49BC-8BA2-1E40EA28A41B}" type="presOf" srcId="{5963735C-CB10-4F10-8495-80CD5B0072D2}" destId="{3AB717EF-649C-4FAA-B8AF-E51706F3C2AB}" srcOrd="0" destOrd="0" presId="urn:microsoft.com/office/officeart/2005/8/layout/chevron1"/>
    <dgm:cxn modelId="{71EA287D-DFBA-4D94-AFD1-F012864F41BB}" type="presOf" srcId="{0705E1F7-4F90-4C41-B4B9-E75FB5A9A4BC}" destId="{C2364F8B-E750-4CF6-9B14-A7AE26FDD5F1}" srcOrd="0" destOrd="0" presId="urn:microsoft.com/office/officeart/2005/8/layout/chevron1"/>
    <dgm:cxn modelId="{C63117B3-11B6-43DF-B882-50A0C4E31AD5}" srcId="{0705E1F7-4F90-4C41-B4B9-E75FB5A9A4BC}" destId="{2FEC2BE3-2DE1-448B-9C19-524777153E4F}" srcOrd="3" destOrd="0" parTransId="{9C7A5ACD-2394-4C1C-BF93-C6950928186F}" sibTransId="{0BFD76B0-97E2-4A7E-AE19-560B6AA19DE3}"/>
    <dgm:cxn modelId="{0CC9FDA2-FD4D-4E49-B817-86FEC4F0B9EA}" type="presParOf" srcId="{C2364F8B-E750-4CF6-9B14-A7AE26FDD5F1}" destId="{143E5549-9698-4FDB-B77D-ADBF45E07290}" srcOrd="0" destOrd="0" presId="urn:microsoft.com/office/officeart/2005/8/layout/chevron1"/>
    <dgm:cxn modelId="{A50E73BF-6FDA-47C3-A1D0-770C205A9A49}" type="presParOf" srcId="{C2364F8B-E750-4CF6-9B14-A7AE26FDD5F1}" destId="{E53BAC24-C745-428E-A383-EB288C8EC9AD}" srcOrd="1" destOrd="0" presId="urn:microsoft.com/office/officeart/2005/8/layout/chevron1"/>
    <dgm:cxn modelId="{7EC6ABFE-3548-4ECE-B4EA-321280B91244}" type="presParOf" srcId="{C2364F8B-E750-4CF6-9B14-A7AE26FDD5F1}" destId="{1CEB26C2-2279-4846-805E-F53A315BABB5}" srcOrd="2" destOrd="0" presId="urn:microsoft.com/office/officeart/2005/8/layout/chevron1"/>
    <dgm:cxn modelId="{8DAB3769-986D-4488-A750-7B1DBCD477FC}" type="presParOf" srcId="{C2364F8B-E750-4CF6-9B14-A7AE26FDD5F1}" destId="{3D762DFB-93FD-41E3-804C-5F1A371D8E97}" srcOrd="3" destOrd="0" presId="urn:microsoft.com/office/officeart/2005/8/layout/chevron1"/>
    <dgm:cxn modelId="{5DE09121-05D4-49F3-9B8E-80EB90D8661F}" type="presParOf" srcId="{C2364F8B-E750-4CF6-9B14-A7AE26FDD5F1}" destId="{3AB717EF-649C-4FAA-B8AF-E51706F3C2AB}" srcOrd="4" destOrd="0" presId="urn:microsoft.com/office/officeart/2005/8/layout/chevron1"/>
    <dgm:cxn modelId="{582E810C-45F4-41DE-B4A6-49D72F29D009}" type="presParOf" srcId="{C2364F8B-E750-4CF6-9B14-A7AE26FDD5F1}" destId="{29C2BB09-8B51-4B09-972E-4F17C9FFA307}" srcOrd="5" destOrd="0" presId="urn:microsoft.com/office/officeart/2005/8/layout/chevron1"/>
    <dgm:cxn modelId="{3151D94D-5E09-4DAD-96E2-B8E424437EC0}" type="presParOf" srcId="{C2364F8B-E750-4CF6-9B14-A7AE26FDD5F1}" destId="{448DD83D-4654-4442-A35A-8252A2D7977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5549-9698-4FDB-B77D-ADBF45E07290}">
      <dsp:nvSpPr>
        <dsp:cNvPr id="0" name=""/>
        <dsp:cNvSpPr/>
      </dsp:nvSpPr>
      <dsp:spPr>
        <a:xfrm>
          <a:off x="360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Describe the scenario</a:t>
          </a:r>
          <a:endParaRPr lang="en-GB" sz="1700" kern="1200" dirty="0"/>
        </a:p>
      </dsp:txBody>
      <dsp:txXfrm>
        <a:off x="423345" y="1708303"/>
        <a:ext cx="1259220" cy="839479"/>
      </dsp:txXfrm>
    </dsp:sp>
    <dsp:sp modelId="{1CEB26C2-2279-4846-805E-F53A315BABB5}">
      <dsp:nvSpPr>
        <dsp:cNvPr id="0" name=""/>
        <dsp:cNvSpPr/>
      </dsp:nvSpPr>
      <dsp:spPr>
        <a:xfrm>
          <a:off x="189243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Explain the exercise</a:t>
          </a:r>
          <a:endParaRPr lang="en-GB" sz="1700" kern="1200" dirty="0"/>
        </a:p>
      </dsp:txBody>
      <dsp:txXfrm>
        <a:off x="2312175" y="1708303"/>
        <a:ext cx="1259220" cy="839479"/>
      </dsp:txXfrm>
    </dsp:sp>
    <dsp:sp modelId="{3AB717EF-649C-4FAA-B8AF-E51706F3C2AB}">
      <dsp:nvSpPr>
        <dsp:cNvPr id="0" name=""/>
        <dsp:cNvSpPr/>
      </dsp:nvSpPr>
      <dsp:spPr>
        <a:xfrm>
          <a:off x="3781265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Work in groups</a:t>
          </a:r>
          <a:endParaRPr lang="en-GB" sz="1700" kern="1200" dirty="0"/>
        </a:p>
      </dsp:txBody>
      <dsp:txXfrm>
        <a:off x="4201005" y="1708303"/>
        <a:ext cx="1259220" cy="839479"/>
      </dsp:txXfrm>
    </dsp:sp>
    <dsp:sp modelId="{448DD83D-4654-4442-A35A-8252A2D7977E}">
      <dsp:nvSpPr>
        <dsp:cNvPr id="0" name=""/>
        <dsp:cNvSpPr/>
      </dsp:nvSpPr>
      <dsp:spPr>
        <a:xfrm>
          <a:off x="5670094" y="1708303"/>
          <a:ext cx="2098699" cy="83947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Present and discuss findings</a:t>
          </a:r>
          <a:endParaRPr lang="en-GB" sz="1700" kern="1200" dirty="0"/>
        </a:p>
      </dsp:txBody>
      <dsp:txXfrm>
        <a:off x="6089834" y="1708303"/>
        <a:ext cx="1259220" cy="83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324EE6A-1DB8-4096-8939-6B05634C9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18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21" tIns="45459" rIns="90921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B2A376-D1B1-4DBA-B1F1-ABD613A8A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1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674A3-CBA3-4C61-B895-EC61A94433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67" y="4690597"/>
            <a:ext cx="4986142" cy="4442432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55576" y="46869"/>
            <a:ext cx="43140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8: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Approaches to cost </a:t>
            </a:r>
            <a:r>
              <a:rPr lang="en-US" sz="1000" kern="1200" baseline="0" dirty="0" err="1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modelling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 – a practical exercise</a:t>
            </a:r>
            <a:endParaRPr lang="en-GB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1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523220"/>
          </a:xfrm>
        </p:spPr>
        <p:txBody>
          <a:bodyPr/>
          <a:lstStyle>
            <a:lvl1pPr>
              <a:defRPr lang="en-US" sz="2800" b="0" kern="1200" dirty="0">
                <a:solidFill>
                  <a:srgbClr val="0099CC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de-AT" dirty="0" smtClean="0"/>
              <a:t>Mastertitelformat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568" y="1700808"/>
            <a:ext cx="7772401" cy="4256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46869"/>
            <a:ext cx="42322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000" b="1" dirty="0" smtClean="0">
                <a:solidFill>
                  <a:srgbClr val="0070C0"/>
                </a:solidFill>
              </a:rPr>
              <a:t>HIPSSA Cost model</a:t>
            </a:r>
            <a:r>
              <a:rPr lang="en-GB" sz="1000" b="1" baseline="0" dirty="0" smtClean="0">
                <a:solidFill>
                  <a:srgbClr val="0070C0"/>
                </a:solidFill>
              </a:rPr>
              <a:t> training workshop: </a:t>
            </a:r>
          </a:p>
          <a:p>
            <a:pPr>
              <a:buNone/>
            </a:pPr>
            <a:r>
              <a:rPr lang="en-GB" sz="1000" baseline="0" dirty="0" smtClean="0">
                <a:solidFill>
                  <a:srgbClr val="0070C0"/>
                </a:solidFill>
              </a:rPr>
              <a:t>Session 8: 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Approaches to cost </a:t>
            </a:r>
            <a:r>
              <a:rPr lang="en-US" sz="1000" kern="1200" baseline="0" dirty="0" err="1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modelling</a:t>
            </a:r>
            <a:r>
              <a:rPr lang="en-US" sz="1000" kern="1200" baseline="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rPr>
              <a:t> – a practical exercise</a:t>
            </a:r>
            <a:endParaRPr lang="en-GB" sz="1000" dirty="0">
              <a:solidFill>
                <a:srgbClr val="0070C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384925"/>
            <a:ext cx="557709" cy="21242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07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799" y="2051305"/>
            <a:ext cx="7772401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Line 25"/>
          <p:cNvSpPr>
            <a:spLocks noChangeShapeType="1"/>
          </p:cNvSpPr>
          <p:nvPr userDrawn="1"/>
        </p:nvSpPr>
        <p:spPr bwMode="auto">
          <a:xfrm flipH="1">
            <a:off x="900113" y="645636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" name="Picture 12" descr="AC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371100"/>
            <a:ext cx="574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itu_logo_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338888"/>
            <a:ext cx="4206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Description: C:\Users\jallow.ITU_USERS\AppData\Local\Microsoft\Windows\Temporary Internet Files\Content.Word\logo_ce-en-rvb-hr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91" y="6138863"/>
            <a:ext cx="82927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imagesCAHYRJLJ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70" y="6279786"/>
            <a:ext cx="571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EA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15828"/>
            <a:ext cx="676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00788"/>
            <a:ext cx="666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994" y="6147263"/>
            <a:ext cx="709670" cy="70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534400" cy="4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EXPERT LEVEL TRAINING ON </a:t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TELECOM NETWORK COST </a:t>
            </a:r>
            <a:r>
              <a:rPr lang="en-US" sz="3200" b="1" i="0" dirty="0" smtClean="0">
                <a:solidFill>
                  <a:schemeClr val="accent2"/>
                </a:solidFill>
                <a:ea typeface="MS PGothic" pitchFamily="34" charset="-128"/>
              </a:rPr>
              <a:t>MODELLING </a:t>
            </a: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/>
            </a:r>
            <a:b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</a:br>
            <a:r>
              <a:rPr lang="en-US" sz="3200" b="1" i="0" dirty="0">
                <a:solidFill>
                  <a:schemeClr val="accent2"/>
                </a:solidFill>
                <a:ea typeface="MS PGothic" pitchFamily="34" charset="-128"/>
              </a:rPr>
              <a:t>FOR THE HIPSSA REGIONS</a:t>
            </a:r>
            <a:r>
              <a:rPr lang="en-US" altLang="ja-JP" sz="3200" b="1" i="0" dirty="0">
                <a:solidFill>
                  <a:schemeClr val="accent2"/>
                </a:solidFill>
                <a:ea typeface="MS PGothic" pitchFamily="34" charset="-128"/>
              </a:rPr>
              <a:t> </a:t>
            </a:r>
            <a:endParaRPr lang="en-US" altLang="ja-JP" sz="3200" b="1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US" altLang="ja-JP" sz="2400" i="0" dirty="0" err="1" smtClean="0">
                <a:solidFill>
                  <a:schemeClr val="accent2"/>
                </a:solidFill>
                <a:ea typeface="MS PGothic" pitchFamily="34" charset="-128"/>
              </a:rPr>
              <a:t>Arusha</a:t>
            </a:r>
            <a:r>
              <a:rPr lang="en-US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            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altLang="ja-JP" sz="2400" dirty="0" smtClean="0">
                <a:solidFill>
                  <a:schemeClr val="accent2"/>
                </a:solidFill>
                <a:ea typeface="MS PGothic" pitchFamily="34" charset="-128"/>
              </a:rPr>
              <a:t>15-19 July</a:t>
            </a:r>
            <a:r>
              <a:rPr lang="en-GB" altLang="ja-JP" sz="2400" i="0" dirty="0" smtClean="0">
                <a:solidFill>
                  <a:schemeClr val="accent2"/>
                </a:solidFill>
                <a:ea typeface="MS PGothic" pitchFamily="34" charset="-128"/>
              </a:rPr>
              <a:t>, 2013</a:t>
            </a:r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>
              <a:buNone/>
            </a:pPr>
            <a:r>
              <a:rPr lang="en-GB" sz="2400" i="0" dirty="0">
                <a:solidFill>
                  <a:schemeClr val="accent2"/>
                </a:solidFill>
                <a:ea typeface="MS PGothic" pitchFamily="34" charset="-128"/>
              </a:rPr>
              <a:t>David </a:t>
            </a:r>
            <a:r>
              <a:rPr lang="en-GB" sz="2400" i="0" dirty="0" err="1" smtClean="0">
                <a:solidFill>
                  <a:schemeClr val="accent2"/>
                </a:solidFill>
                <a:ea typeface="MS PGothic" pitchFamily="34" charset="-128"/>
              </a:rPr>
              <a:t>Rogerson</a:t>
            </a:r>
            <a:r>
              <a:rPr lang="en-GB" sz="2400" i="0" dirty="0" smtClean="0">
                <a:solidFill>
                  <a:schemeClr val="accent2"/>
                </a:solidFill>
                <a:ea typeface="MS PGothic" pitchFamily="34" charset="-128"/>
              </a:rPr>
              <a:t>, ITU Expert</a:t>
            </a:r>
            <a:endParaRPr lang="en-US" sz="2400" i="0" dirty="0">
              <a:solidFill>
                <a:schemeClr val="accent2"/>
              </a:solidFill>
              <a:ea typeface="MS PGothic" pitchFamily="34" charset="-128"/>
            </a:endParaRPr>
          </a:p>
          <a:p>
            <a:pPr algn="ctr"/>
            <a:endParaRPr lang="en-US" altLang="ja-JP" sz="2400" i="0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z="1200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0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presentations and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91068"/>
            <a:ext cx="5400600" cy="444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4010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1736874" y="777594"/>
            <a:ext cx="5670252" cy="53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38780"/>
            <a:ext cx="8534400" cy="1938992"/>
          </a:xfrm>
        </p:spPr>
        <p:txBody>
          <a:bodyPr/>
          <a:lstStyle/>
          <a:p>
            <a:r>
              <a:rPr lang="en-GB" dirty="0">
                <a:latin typeface="Verdana" charset="0"/>
                <a:ea typeface="ＭＳ Ｐゴシック" charset="0"/>
                <a:cs typeface="ＭＳ Ｐゴシック" charset="0"/>
              </a:rPr>
              <a:t>Session 8</a:t>
            </a:r>
            <a:r>
              <a:rPr lang="en-GB" dirty="0" smtClean="0">
                <a:latin typeface="Verdana" charset="0"/>
                <a:ea typeface="ＭＳ Ｐゴシック" charset="0"/>
                <a:cs typeface="ＭＳ Ｐゴシック" charset="0"/>
              </a:rPr>
              <a:t>: Costing approaches – a practical exercise</a:t>
            </a:r>
            <a:endParaRPr lang="en-GB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29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None/>
            </a:pPr>
            <a:fld id="{1F0220B9-8995-400E-9571-B4CED3DF70AE}" type="slidenum">
              <a:rPr lang="en-US" smtClean="0"/>
              <a:pPr>
                <a:buNone/>
              </a:pPr>
              <a:t>3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98525"/>
            <a:ext cx="7772400" cy="519113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rgbClr val="0099CC"/>
                </a:solidFill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950178"/>
              </p:ext>
            </p:extLst>
          </p:nvPr>
        </p:nvGraphicFramePr>
        <p:xfrm>
          <a:off x="684213" y="15573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2371005"/>
            <a:ext cx="6513322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/>
              <a:t>A</a:t>
            </a:r>
            <a:r>
              <a:rPr lang="en-GB" sz="2400" b="1" dirty="0" smtClean="0"/>
              <a:t>ims and objectives for this session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689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</a:t>
            </a:r>
            <a:r>
              <a:rPr lang="en-GB" dirty="0" err="1" smtClean="0"/>
              <a:t>Normalia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556792"/>
            <a:ext cx="4968551" cy="4256088"/>
          </a:xfrm>
        </p:spPr>
        <p:txBody>
          <a:bodyPr/>
          <a:lstStyle/>
          <a:p>
            <a:r>
              <a:rPr lang="en-GB" sz="2400" dirty="0" smtClean="0"/>
              <a:t>All the practical exercises in this workshop concern the fictitious African country of </a:t>
            </a:r>
            <a:r>
              <a:rPr lang="en-GB" sz="2400" dirty="0" err="1" smtClean="0"/>
              <a:t>Normalia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details are contained in the Case Study document that has been handed out.</a:t>
            </a:r>
          </a:p>
          <a:p>
            <a:r>
              <a:rPr lang="en-GB" sz="2400" dirty="0" err="1" smtClean="0"/>
              <a:t>Normalia</a:t>
            </a:r>
            <a:r>
              <a:rPr lang="en-GB" sz="2400" dirty="0" smtClean="0"/>
              <a:t> is a typical (“normal”) country with regulatory challenges similar to those in your country.  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  <p:pic>
        <p:nvPicPr>
          <p:cNvPr id="10244" name="Picture 4" descr="http://t1.gstatic.com/images?q=tbn:ANd9GcRi-kxEf47uwP-xLZjryvUAeDVDWwSafwKdgJtC0ehm82Yp48s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44824"/>
            <a:ext cx="2448272" cy="337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7160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Telecoms in </a:t>
            </a:r>
            <a:r>
              <a:rPr lang="en-GB" dirty="0" err="1" smtClean="0"/>
              <a:t>Normalia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702356"/>
            <a:ext cx="4642618" cy="787908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Telecom Sector Regulator</a:t>
            </a:r>
          </a:p>
          <a:p>
            <a:pPr algn="ctr">
              <a:buNone/>
            </a:pPr>
            <a:r>
              <a:rPr lang="en-GB" sz="2000" dirty="0" smtClean="0">
                <a:solidFill>
                  <a:schemeClr val="accent5"/>
                </a:solidFill>
              </a:rPr>
              <a:t>(TRAN)</a:t>
            </a:r>
            <a:endParaRPr lang="en-GB" sz="20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996952"/>
            <a:ext cx="2954655" cy="1188018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Fixed Telecoms 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15% teledensity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Telecom (100%)</a:t>
            </a:r>
            <a:endParaRPr lang="en-GB" sz="200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993493"/>
            <a:ext cx="3158237" cy="198823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>
              <a:buClr>
                <a:srgbClr val="FF0000"/>
              </a:buClr>
              <a:buNone/>
            </a:pPr>
            <a:r>
              <a:rPr lang="en-GB" sz="2400" b="1" dirty="0" smtClean="0">
                <a:solidFill>
                  <a:schemeClr val="accent5"/>
                </a:solidFill>
              </a:rPr>
              <a:t>Mobile Telecoms 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40% teledensity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smtClean="0">
                <a:solidFill>
                  <a:schemeClr val="accent5"/>
                </a:solidFill>
              </a:rPr>
              <a:t>Telecom (70%)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err="1" smtClean="0">
                <a:solidFill>
                  <a:schemeClr val="accent5"/>
                </a:solidFill>
              </a:rPr>
              <a:t>Normcell</a:t>
            </a:r>
            <a:r>
              <a:rPr lang="en-GB" sz="2000" dirty="0" smtClean="0">
                <a:solidFill>
                  <a:schemeClr val="accent5"/>
                </a:solidFill>
              </a:rPr>
              <a:t> (30%)</a:t>
            </a:r>
          </a:p>
          <a:p>
            <a:pPr marL="342900" indent="-342900">
              <a:buClr>
                <a:srgbClr val="FF0000"/>
              </a:buClr>
            </a:pPr>
            <a:r>
              <a:rPr lang="en-GB" sz="2000" dirty="0" err="1" smtClean="0">
                <a:solidFill>
                  <a:schemeClr val="accent5"/>
                </a:solidFill>
              </a:rPr>
              <a:t>Mobilco</a:t>
            </a:r>
            <a:r>
              <a:rPr lang="en-GB" sz="2000" dirty="0" smtClean="0">
                <a:solidFill>
                  <a:schemeClr val="accent5"/>
                </a:solidFill>
              </a:rPr>
              <a:t> (new)</a:t>
            </a:r>
            <a:endParaRPr lang="en-GB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241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Interconnection negotiation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772401" cy="4256088"/>
          </a:xfrm>
        </p:spPr>
        <p:txBody>
          <a:bodyPr/>
          <a:lstStyle/>
          <a:p>
            <a:r>
              <a:rPr lang="en-GB" dirty="0" smtClean="0"/>
              <a:t>Telecom </a:t>
            </a:r>
            <a:r>
              <a:rPr lang="en-GB" dirty="0"/>
              <a:t>and </a:t>
            </a:r>
            <a:r>
              <a:rPr lang="en-GB" dirty="0" err="1" smtClean="0"/>
              <a:t>Mobilco</a:t>
            </a:r>
            <a:r>
              <a:rPr lang="en-GB" dirty="0" smtClean="0"/>
              <a:t> </a:t>
            </a:r>
            <a:r>
              <a:rPr lang="en-GB" dirty="0"/>
              <a:t>are now negotiating an interconnection agreement. </a:t>
            </a:r>
            <a:endParaRPr lang="en-GB" dirty="0" smtClean="0"/>
          </a:p>
          <a:p>
            <a:r>
              <a:rPr lang="en-GB" dirty="0" err="1" smtClean="0"/>
              <a:t>Mobilco</a:t>
            </a:r>
            <a:r>
              <a:rPr lang="en-GB" dirty="0" smtClean="0"/>
              <a:t> has not yet started operations but urgently needs an interconnect agreement so as not to delay launch</a:t>
            </a:r>
          </a:p>
          <a:p>
            <a:r>
              <a:rPr lang="en-GB" dirty="0" smtClean="0"/>
              <a:t>Telecom is aware of </a:t>
            </a:r>
            <a:r>
              <a:rPr lang="en-GB" dirty="0" err="1" smtClean="0"/>
              <a:t>Mobilco’s</a:t>
            </a:r>
            <a:r>
              <a:rPr lang="en-GB" dirty="0" smtClean="0"/>
              <a:t> reputation from other markets as the “scourge of incumbents” so does not want to give away any advantage though an early or favourable interconnect agreement.</a:t>
            </a:r>
          </a:p>
          <a:p>
            <a:r>
              <a:rPr lang="en-GB" dirty="0" smtClean="0"/>
              <a:t>Negotiations have broken down and the case has been referred to TRAN.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04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581701" y="1965629"/>
            <a:ext cx="3970141" cy="2067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27584" y="1628800"/>
            <a:ext cx="3240360" cy="2404384"/>
          </a:xfrm>
          <a:prstGeom prst="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Latest offers on the table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  <p:sp>
        <p:nvSpPr>
          <p:cNvPr id="5" name="AutoShape 2" descr="data:image/jpeg;base64,/9j/4AAQSkZJRgABAQAAAQABAAD/2wCEAAkGBg4QDxASEhMSFA8QEBQQEBIUExQQDxQQFBUVFRQVFBQXHCYeFxkjGRQUHy8gJCcpLCwsFR4xNTAqNSYrLCkBCQoKDgwOGQ8PGiwcHCQpLCkpKSkqLCwsKSwqLCwpLCksKSwqKSkpLCkpKSwpKSwpLCwsKSwsLCkpLCkpLCkpKv/AABEIAKcBLQMBIgACEQEDEQH/xAAbAAEAAQUBAAAAAAAAAAAAAAAABQIDBAYHAf/EAEAQAAIBAgIFBwgJAwUBAAAAAAABAgMRBAUGIVFSkRIxYZKhwdEVFiIjQXGisRMUQmKBssLh8DIzYwdyc7PiQ//EABkBAQADAQEAAAAAAAAAAAAAAAABAwQCBf/EACYRAQACAQQCAgIDAQEAAAAAAAABAhEDEhNRMmEhMSJxM0GBQgT/2gAMAwEAAhEDEQA/AO4gAAAAAAAAAAAAAAAAAAAAAAAAAAAAAAAAAAAAAAAAAAAAAAAAAAAABi4/HKktsnzLvfQVYzGKmtsnzLvfQQVVuTbk229ZVqam34hZWmVmpOUm22237RFPay7Gmy6qJmytxhjqD2viVl90iiURkwtK7ZVYuqme/RjJhbiiqxdVMSiTlGFtRe0q1lSgypRJiUStpMokn0mTyTyVLURlLGsyoufRHvIGTC00exvYuckqitTJyMeSZTrMmUdRQ6RGU4WYsqK1TKlAZMLEii7uX5QLbgRkwobF2V8k85IyYULsZRNNGSohUm/Z7hkww3d+1njvtL7pjkEZThitslsrzdq0Kj1c0Zd0vEwZUSxKkTW81lE1y3AEDlmaOHoz/o9j9sf2J2Mk1dcz5jXW8Wj4UWrNft6ADtyFNSTSbSu0m0tr2FQAiJYecm5SvfpLbwz2MmwUcMdreSUQqCS1tL36g1Dej1kaz/qpQnUWFhBXfKqS4KCX5mc+nlFWPouOttJGe8xWcL6V3RnLss5QS/qj1kUU+RtXFHIVlNXcfA9jk9bcfA43enfH7dgk4LnkuKKY1obVxRyWOU1twrWWVt0nf6Rx+3Wvp4bVxR6pQ2rijkvkyrulSy2rujecft1T63T/AJbxKoYiDep9q8TlDy2s/sjyXW3RvOP263y47VxRVy47VxORvLK+52DydW3Owb/Rx+3WnKKXOuJS68LPWrJa9aOTSy6tuFuWW1twb/Rx+3VpY6mtW33F+FaN/wB0cheV1tzsHkqrudhG84/br060F9pcUW/rNPej1o+JyN5RV3FwKXk9XcRO84/br31mnvR60fE8+uUl9qPWj4nIHktTc7SiWSVfZAbzj9uwSxlLej14+JYlmdBanKPWj4nIJZPW3S3PKay+z2Nkbk8cOvTzaja/KWr70fEohm1F8zXWiu85B5IrPmh2M8lk9fdfAbk7IdopZpSs1yodeOrtK45nSX2odePicQeT1thRLJqu6TuRxu41MdRbupR60fEo+t095daPicP8i1d3sPHkdXd7BuNjuDxlLnv2rxKfrFOWpPX+F/mcbwGj1aSmrL2d5P8A+mGX1MPmtNSVuXTqx+Fy/STXEzhFq4jLosqS6fmZWTYyaqKnyZuDu7tejGyvqfTzfiT4NVdLbOcs06mYwAAuVAAAAACEzmgp1qd/swdvxf7IjI5XCeIpK2p8p/DIl8fL176IRXa33lnC/wB6UtyjOXy/cwzG7U/1ricUajS0opSu/oGlr/8Ap/5Nyw2R05QjJqzlFO1ua6va5zTBUPRittlxsjscVZW2ajrRrFs5RrTNcYRqyGl/EerIqX8RJA0cVOlHJbtHeRKWxcD3yJS2LgSAHFTo327R3kSlsXAeRKf8RIgcVOjfbtG+Qqf8R55Cp/xEmCOKnRyW7RbyGn0cDzzfp9HAlQOKnRyW7RPm/DauA83obVwJYDhp0clu0R5vR29h75vx3uwlgOGnRyWQ70ejtXVHm5DbHq/uTAHDTpPJbtDebkNq4fuePRmG1dUmgOGnRyW7QT0Tpfd6v7lD0Rp7VwfibABw06OW3bW5aG037V1SnzKhvLqmzAjhp0nlt21fzIhvR6r8TVcXiqFOpODpybhOUHrjZuLavr9x1I5PpNRti8Qv83K61n+op1tOtYzC3SvNpxLYsJl8FTo1EtVaLkl7Va2plvBYaMMfhpLn5Uu2El3mfl6vgMI9jlHtku4s2tiaD/yxXF2KZjbeMelkTms/63EAHpMIAAAAAAACExL9fU6LL4UWqb9DFy3aDXwzfchOV6tV7Jvs1dx5LVg8ZLbGa+C3eYa+cz+2qfGI/TTsow162Hjtq01+HKR1I59o9RviqHRJy4QkzoJb/wCfxca/2AA0qAAAAAAAAAAAAAAAAAAAAAAAAAAADmmmdK2MrfejCXwxXcdLNB04p2xcXvUY9kprwKNfxXaPklMr15bR+7Uf/ZNd5jYqVqlF7KsH8SMrR9Xy227OT4TUjAzN2Sexp8Hcy6n3WfUL6f3HuW8AA9FiAAAAAAAMDV+XeVR7ZzfxMv4mNsuq/eT7Z8kw6D9C+1t8SQzWPJwCW1U+2cWYNL/qfTXf+o9onRilfFRe7TnL8se83M1fRSn66q92nFdZ3/SbQadCPwU60/kAAuVAAAAAAAAAAAAAAAAAAAAAAAAAAAGnadUfWUJbYTjwcX3s3E1rTWleNGWyco8Y3/SVa3hKzS8oU6LK+BrLZOovhi+8i82/tv3ExoavU1o/5X2wiRWYw9V+Bk1fGstNPKW60Z3jF7Yp8UVmLlkr0KL20oP4UZRvhjkABKAAAC1iZ2hN7IyfBMumLmk7UKr/AMcu1WImcQmPtrsF6tEnpJG2GjH78I8L+BH4dqbpxW9FPijP0pl6qn01flCZi0v47S1X84WdEof35bZRjwTf6jYCG0VhahJ71ST4KK7iZNWlGKQz6nlIACxwAAAAAAAAAAAAAAAAAAAAAAAAAAAQmlkL0IvdqxfFSj3k2RukML4ap0cl8JI41Pmsu6eUI7Q96q6+9B8U13GFmcLKa2Sku0zdE/6qy6Kb/OY+dRtKqvvX46+8yX+dKJaK/wAkpzIZ3wtD/iiuCt3GeRejEr4Sl0KS4Tku4lDZXxhmt9yAA6cgAAGFnL9RPpsuMkjNI/PH6q22cV39xxqeM/p1TyhG5dBOtTS5ld8EySzjLHXjFKXJ5Mr61dPU13mHk8PW+6D+aXiThVo1iaYlZqWxbMMXLcF9DSjC97XbdrXbbfN+JlAF8Rj4VTOQAEoAAAAAAAAAAAAAAAAAAAAAAAAAAALGNw/0lKcPbKLSfsv7C+BPyIjJcpqUZTcnG0opKzb5m+jpI/SGNqk+mKfZbuNnNd0nj6UXthbg34mbWrFdPEL9O0zfMsnRKd8KuipUXxt95MmvaFTvh6i2V5LjGD7zYS3T8IV6nlIACxwAAARmev0ILbP9L8STIjPpa6S6ZfJLvK9Xwl3p+UPckjrm+hL5tksR2SR9CT2z7EkSI0oxSDU8pAAWOAAAAAAAAAAAAAAAAAAAAAAAAAAAAAAAAAhNJ4ejB/7l8n3E2RWkUb0U9k12poq1YzSXenP5QjtCG+TiFsrJ8YJfpNmNX0M1SxK6ab/Ou42gaPhCdXzkABarAAAIzNsFOpKDik0k09aXPbb7iTBzasWjEuq22zlj4Cg4U1F8+tv3tmQATEYjCJnPyAAlAAAAAAAAAAAAAAAAAAAAAAAAAAAAAAAAAYmaYdzpSileWppe5oywRMZjCYnE5QOjuBqU6lVyi4xklZvVdpvxJ4AildsYhNrbpyAA6cg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794028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1820974"/>
            <a:ext cx="2220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b="1" dirty="0" err="1" smtClean="0"/>
              <a:t>Mobilco</a:t>
            </a:r>
            <a:r>
              <a:rPr lang="en-GB" sz="2000" b="1" dirty="0" smtClean="0"/>
              <a:t> offers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52621" y="2143436"/>
            <a:ext cx="2821606" cy="1889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To pay:	6cpm (fixed)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15 </a:t>
            </a:r>
            <a:r>
              <a:rPr lang="en-GB" dirty="0" err="1" smtClean="0"/>
              <a:t>cpm</a:t>
            </a:r>
            <a:r>
              <a:rPr lang="en-GB" dirty="0" smtClean="0"/>
              <a:t> (mobile)</a:t>
            </a:r>
          </a:p>
          <a:p>
            <a:pPr>
              <a:buNone/>
            </a:pPr>
            <a:r>
              <a:rPr lang="en-GB" dirty="0" smtClean="0"/>
              <a:t>To receive: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20cpm (year 1)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18cpm (year 2)</a:t>
            </a:r>
          </a:p>
          <a:p>
            <a:pPr>
              <a:buNone/>
            </a:pPr>
            <a:r>
              <a:rPr lang="en-GB" dirty="0" smtClean="0"/>
              <a:t>	15cpm (year 3)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2143436"/>
            <a:ext cx="231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b="1" dirty="0" smtClean="0"/>
              <a:t>Telecom offers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4255" y="2646154"/>
            <a:ext cx="3588206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None/>
            </a:pPr>
            <a:r>
              <a:rPr lang="en-GB" dirty="0" smtClean="0"/>
              <a:t>A single reciprocal charge for all termination (fixed and mobile) on both Telecom and </a:t>
            </a:r>
            <a:r>
              <a:rPr lang="en-GB" dirty="0" err="1" smtClean="0"/>
              <a:t>Mobilco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/>
              <a:t>	1</a:t>
            </a:r>
            <a:r>
              <a:rPr lang="en-GB" dirty="0" smtClean="0"/>
              <a:t>0cpm 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34502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regulator gets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1" cy="4256088"/>
          </a:xfrm>
        </p:spPr>
        <p:txBody>
          <a:bodyPr/>
          <a:lstStyle/>
          <a:p>
            <a:r>
              <a:rPr lang="en-GB" dirty="0" smtClean="0"/>
              <a:t>TRAN is concerned that negotiations are dragging on  and now threaten the development of a competitive market</a:t>
            </a:r>
          </a:p>
          <a:p>
            <a:r>
              <a:rPr lang="en-GB" dirty="0" smtClean="0"/>
              <a:t>It requests that each party prepare a fully-argued case in response to 5 questions (see next slide) and present their views at a 3-party hearing.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7888" y="4077072"/>
            <a:ext cx="7344815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sz="2000" dirty="0" smtClean="0"/>
              <a:t>Your task (Team </a:t>
            </a:r>
            <a:r>
              <a:rPr lang="en-GB" sz="2000" dirty="0"/>
              <a:t>A is </a:t>
            </a:r>
            <a:r>
              <a:rPr lang="en-GB" sz="2000" dirty="0" smtClean="0"/>
              <a:t>Telecom </a:t>
            </a:r>
            <a:r>
              <a:rPr lang="en-GB" sz="2000" dirty="0"/>
              <a:t>and Team B is </a:t>
            </a:r>
            <a:r>
              <a:rPr lang="en-GB" sz="2000" dirty="0" err="1" smtClean="0"/>
              <a:t>Mobilco</a:t>
            </a:r>
            <a:r>
              <a:rPr lang="en-GB" sz="2000" dirty="0" smtClean="0"/>
              <a:t>) is to build </a:t>
            </a:r>
            <a:r>
              <a:rPr lang="en-GB" sz="2000" dirty="0"/>
              <a:t>your arguments </a:t>
            </a:r>
            <a:r>
              <a:rPr lang="en-GB" sz="2000" dirty="0" smtClean="0"/>
              <a:t>and </a:t>
            </a:r>
            <a:r>
              <a:rPr lang="en-GB" sz="2000" dirty="0"/>
              <a:t>prepare for group discussion. </a:t>
            </a: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Each </a:t>
            </a:r>
            <a:r>
              <a:rPr lang="en-GB" sz="2000" dirty="0"/>
              <a:t>team will need to appoint a team leader and present their case to the TRAN </a:t>
            </a:r>
            <a:r>
              <a:rPr lang="en-GB" sz="2000" dirty="0" smtClean="0"/>
              <a:t>Board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97887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23220"/>
          </a:xfrm>
        </p:spPr>
        <p:txBody>
          <a:bodyPr/>
          <a:lstStyle/>
          <a:p>
            <a:r>
              <a:rPr lang="en-GB" dirty="0" smtClean="0"/>
              <a:t>The 5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1" cy="425608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Whether benchmarking will solve the matter satisfactorily and if so, for how long?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Whether a network cost model should be developed and, if so, what kind?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Whether each of the operators should build its own model, and if so, what should it be a model of in each case?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Whether the regulator should build a model, either as well as or instead of </a:t>
            </a:r>
            <a:r>
              <a:rPr lang="en-GB" dirty="0" smtClean="0"/>
              <a:t>operator models?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Whether the industry (regulator and operators) should band together to develop a single industry model or models?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1AE339EF-CBA6-4704-AE6A-F0CAF702AFEC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940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0F5D3F439E64F84B9BE95B8683F14" ma:contentTypeVersion="1" ma:contentTypeDescription="Create a new document." ma:contentTypeScope="" ma:versionID="834d49178fe7d452fcfa64c203e69f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345722d146e7751d163e781f97691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EC14DB-C2CB-499D-A424-2EE7B5B3466E}"/>
</file>

<file path=customXml/itemProps2.xml><?xml version="1.0" encoding="utf-8"?>
<ds:datastoreItem xmlns:ds="http://schemas.openxmlformats.org/officeDocument/2006/customXml" ds:itemID="{4D713076-F080-4B64-98EF-953FE68F4C00}"/>
</file>

<file path=customXml/itemProps3.xml><?xml version="1.0" encoding="utf-8"?>
<ds:datastoreItem xmlns:ds="http://schemas.openxmlformats.org/officeDocument/2006/customXml" ds:itemID="{27D638C4-2395-4092-964B-3EB1083FF31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15191</TotalTime>
  <Words>426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2_ITU-e</vt:lpstr>
      <vt:lpstr>PowerPoint Presentation</vt:lpstr>
      <vt:lpstr>Session 8: Costing approaches – a practical exercise</vt:lpstr>
      <vt:lpstr>Agenda</vt:lpstr>
      <vt:lpstr>Remember Normalia</vt:lpstr>
      <vt:lpstr>Telecoms in Normalia</vt:lpstr>
      <vt:lpstr>Interconnection negotiation</vt:lpstr>
      <vt:lpstr>Latest offers on the table</vt:lpstr>
      <vt:lpstr>The regulator gets involved</vt:lpstr>
      <vt:lpstr>The 5 questions</vt:lpstr>
      <vt:lpstr>Group presentations and discussion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DAR</dc:creator>
  <cp:lastModifiedBy>DAR</cp:lastModifiedBy>
  <cp:revision>658</cp:revision>
  <cp:lastPrinted>2001-11-25T13:41:09Z</cp:lastPrinted>
  <dcterms:created xsi:type="dcterms:W3CDTF">2006-05-30T12:53:59Z</dcterms:created>
  <dcterms:modified xsi:type="dcterms:W3CDTF">2013-07-03T15:58:26Z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0x01010006F0F5D3F439E64F84B9BE95B8683F14</vt:lpwstr>
  </property>
</Properties>
</file>