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handoutMasters/handoutMaster1.xml" ContentType="application/vnd.openxmlformats-officedocument.presentationml.handoutMaster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34"/>
  </p:notesMasterIdLst>
  <p:handoutMasterIdLst>
    <p:handoutMasterId r:id="rId35"/>
  </p:handoutMasterIdLst>
  <p:sldIdLst>
    <p:sldId id="386" r:id="rId2"/>
    <p:sldId id="407" r:id="rId3"/>
    <p:sldId id="433" r:id="rId4"/>
    <p:sldId id="431" r:id="rId5"/>
    <p:sldId id="435" r:id="rId6"/>
    <p:sldId id="434" r:id="rId7"/>
    <p:sldId id="439" r:id="rId8"/>
    <p:sldId id="409" r:id="rId9"/>
    <p:sldId id="453" r:id="rId10"/>
    <p:sldId id="454" r:id="rId11"/>
    <p:sldId id="410" r:id="rId12"/>
    <p:sldId id="440" r:id="rId13"/>
    <p:sldId id="411" r:id="rId14"/>
    <p:sldId id="412" r:id="rId15"/>
    <p:sldId id="415" r:id="rId16"/>
    <p:sldId id="436" r:id="rId17"/>
    <p:sldId id="437" r:id="rId18"/>
    <p:sldId id="414" r:id="rId19"/>
    <p:sldId id="419" r:id="rId20"/>
    <p:sldId id="420" r:id="rId21"/>
    <p:sldId id="421" r:id="rId22"/>
    <p:sldId id="441" r:id="rId23"/>
    <p:sldId id="427" r:id="rId24"/>
    <p:sldId id="442" r:id="rId25"/>
    <p:sldId id="443" r:id="rId26"/>
    <p:sldId id="448" r:id="rId27"/>
    <p:sldId id="445" r:id="rId28"/>
    <p:sldId id="446" r:id="rId29"/>
    <p:sldId id="447" r:id="rId30"/>
    <p:sldId id="449" r:id="rId31"/>
    <p:sldId id="450" r:id="rId32"/>
    <p:sldId id="452" r:id="rId33"/>
  </p:sldIdLst>
  <p:sldSz cx="9144000" cy="6858000" type="screen4x3"/>
  <p:notesSz cx="6877050" cy="10002838"/>
  <p:defaultTextStyle>
    <a:defPPr>
      <a:defRPr lang="en-US"/>
    </a:defPPr>
    <a:lvl1pPr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99CC"/>
    <a:srgbClr val="FF5050"/>
    <a:srgbClr val="FF3300"/>
    <a:srgbClr val="6699FF"/>
    <a:srgbClr val="33CC33"/>
    <a:srgbClr val="99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73173" autoAdjust="0"/>
  </p:normalViewPr>
  <p:slideViewPr>
    <p:cSldViewPr>
      <p:cViewPr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35" d="100"/>
          <a:sy n="35" d="100"/>
        </p:scale>
        <p:origin x="-2304" y="-102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E1F7-4F90-4C41-B4B9-E75FB5A9A4B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09B4307-4BCE-44E6-AD57-A45259271446}">
      <dgm:prSet phldrT="[Text]"/>
      <dgm:spPr/>
      <dgm:t>
        <a:bodyPr/>
        <a:lstStyle/>
        <a:p>
          <a:r>
            <a:rPr lang="en-GB" dirty="0" smtClean="0"/>
            <a:t>Identifying types of cost models</a:t>
          </a:r>
          <a:endParaRPr lang="en-GB" dirty="0"/>
        </a:p>
      </dgm:t>
    </dgm:pt>
    <dgm:pt modelId="{00FD1357-4259-448C-B872-D60D97523B3A}" type="parTrans" cxnId="{F7D75F41-AE76-4A28-9A6E-C9DD4F7D3F9B}">
      <dgm:prSet/>
      <dgm:spPr/>
      <dgm:t>
        <a:bodyPr/>
        <a:lstStyle/>
        <a:p>
          <a:endParaRPr lang="en-GB"/>
        </a:p>
      </dgm:t>
    </dgm:pt>
    <dgm:pt modelId="{C05FFD29-0786-4D76-96DE-AD7147159757}" type="sibTrans" cxnId="{F7D75F41-AE76-4A28-9A6E-C9DD4F7D3F9B}">
      <dgm:prSet/>
      <dgm:spPr/>
      <dgm:t>
        <a:bodyPr/>
        <a:lstStyle/>
        <a:p>
          <a:endParaRPr lang="en-GB"/>
        </a:p>
      </dgm:t>
    </dgm:pt>
    <dgm:pt modelId="{5963735C-CB10-4F10-8495-80CD5B0072D2}">
      <dgm:prSet phldrT="[Text]"/>
      <dgm:spPr/>
      <dgm:t>
        <a:bodyPr/>
        <a:lstStyle/>
        <a:p>
          <a:r>
            <a:rPr lang="en-GB" dirty="0" smtClean="0"/>
            <a:t>Knowing when to apply them</a:t>
          </a:r>
          <a:endParaRPr lang="en-GB" dirty="0"/>
        </a:p>
      </dgm:t>
    </dgm:pt>
    <dgm:pt modelId="{78ECDED3-D737-4419-BE02-E6831CB3EABA}" type="parTrans" cxnId="{0B11CDC3-5340-4336-9407-3D5ABA8B536A}">
      <dgm:prSet/>
      <dgm:spPr/>
      <dgm:t>
        <a:bodyPr/>
        <a:lstStyle/>
        <a:p>
          <a:endParaRPr lang="en-GB"/>
        </a:p>
      </dgm:t>
    </dgm:pt>
    <dgm:pt modelId="{6960E52E-EE1D-41EE-B936-1A48DBCE59B4}" type="sibTrans" cxnId="{0B11CDC3-5340-4336-9407-3D5ABA8B536A}">
      <dgm:prSet/>
      <dgm:spPr/>
      <dgm:t>
        <a:bodyPr/>
        <a:lstStyle/>
        <a:p>
          <a:endParaRPr lang="en-GB"/>
        </a:p>
      </dgm:t>
    </dgm:pt>
    <dgm:pt modelId="{2FEC2BE3-2DE1-448B-9C19-524777153E4F}">
      <dgm:prSet phldrT="[Text]"/>
      <dgm:spPr/>
      <dgm:t>
        <a:bodyPr/>
        <a:lstStyle/>
        <a:p>
          <a:r>
            <a:rPr lang="en-GB" dirty="0" smtClean="0"/>
            <a:t>Effective regulation</a:t>
          </a:r>
          <a:endParaRPr lang="en-GB" dirty="0"/>
        </a:p>
      </dgm:t>
    </dgm:pt>
    <dgm:pt modelId="{9C7A5ACD-2394-4C1C-BF93-C6950928186F}" type="parTrans" cxnId="{C63117B3-11B6-43DF-B882-50A0C4E31AD5}">
      <dgm:prSet/>
      <dgm:spPr/>
      <dgm:t>
        <a:bodyPr/>
        <a:lstStyle/>
        <a:p>
          <a:endParaRPr lang="en-GB"/>
        </a:p>
      </dgm:t>
    </dgm:pt>
    <dgm:pt modelId="{0BFD76B0-97E2-4A7E-AE19-560B6AA19DE3}" type="sibTrans" cxnId="{C63117B3-11B6-43DF-B882-50A0C4E31AD5}">
      <dgm:prSet/>
      <dgm:spPr/>
      <dgm:t>
        <a:bodyPr/>
        <a:lstStyle/>
        <a:p>
          <a:endParaRPr lang="en-GB"/>
        </a:p>
      </dgm:t>
    </dgm:pt>
    <dgm:pt modelId="{4C0B28B8-0206-4BB4-AA79-DF24DBE830F8}">
      <dgm:prSet phldrT="[Text]"/>
      <dgm:spPr/>
      <dgm:t>
        <a:bodyPr/>
        <a:lstStyle/>
        <a:p>
          <a:r>
            <a:rPr lang="en-GB" dirty="0" smtClean="0"/>
            <a:t>Understanding cost modelling approaches</a:t>
          </a:r>
          <a:endParaRPr lang="en-GB" dirty="0"/>
        </a:p>
      </dgm:t>
    </dgm:pt>
    <dgm:pt modelId="{76499A0A-0CEC-4542-8412-B3F42D405C80}" type="parTrans" cxnId="{AE5BB045-6269-442F-B118-E2C088E3B38F}">
      <dgm:prSet/>
      <dgm:spPr/>
      <dgm:t>
        <a:bodyPr/>
        <a:lstStyle/>
        <a:p>
          <a:endParaRPr lang="en-GB"/>
        </a:p>
      </dgm:t>
    </dgm:pt>
    <dgm:pt modelId="{333A1C8B-AFDB-4821-BF84-B047EB50D583}" type="sibTrans" cxnId="{AE5BB045-6269-442F-B118-E2C088E3B38F}">
      <dgm:prSet/>
      <dgm:spPr/>
      <dgm:t>
        <a:bodyPr/>
        <a:lstStyle/>
        <a:p>
          <a:endParaRPr lang="en-GB"/>
        </a:p>
      </dgm:t>
    </dgm:pt>
    <dgm:pt modelId="{C2364F8B-E750-4CF6-9B14-A7AE26FDD5F1}" type="pres">
      <dgm:prSet presAssocID="{0705E1F7-4F90-4C41-B4B9-E75FB5A9A4BC}" presName="Name0" presStyleCnt="0">
        <dgm:presLayoutVars>
          <dgm:dir/>
          <dgm:animLvl val="lvl"/>
          <dgm:resizeHandles val="exact"/>
        </dgm:presLayoutVars>
      </dgm:prSet>
      <dgm:spPr/>
    </dgm:pt>
    <dgm:pt modelId="{143E5549-9698-4FDB-B77D-ADBF45E07290}" type="pres">
      <dgm:prSet presAssocID="{009B4307-4BCE-44E6-AD57-A4525927144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BAC24-C745-428E-A383-EB288C8EC9AD}" type="pres">
      <dgm:prSet presAssocID="{C05FFD29-0786-4D76-96DE-AD7147159757}" presName="parTxOnlySpace" presStyleCnt="0"/>
      <dgm:spPr/>
    </dgm:pt>
    <dgm:pt modelId="{1CEB26C2-2279-4846-805E-F53A315BABB5}" type="pres">
      <dgm:prSet presAssocID="{4C0B28B8-0206-4BB4-AA79-DF24DBE830F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62DFB-93FD-41E3-804C-5F1A371D8E97}" type="pres">
      <dgm:prSet presAssocID="{333A1C8B-AFDB-4821-BF84-B047EB50D583}" presName="parTxOnlySpace" presStyleCnt="0"/>
      <dgm:spPr/>
    </dgm:pt>
    <dgm:pt modelId="{3AB717EF-649C-4FAA-B8AF-E51706F3C2AB}" type="pres">
      <dgm:prSet presAssocID="{5963735C-CB10-4F10-8495-80CD5B0072D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2BB09-8B51-4B09-972E-4F17C9FFA307}" type="pres">
      <dgm:prSet presAssocID="{6960E52E-EE1D-41EE-B936-1A48DBCE59B4}" presName="parTxOnlySpace" presStyleCnt="0"/>
      <dgm:spPr/>
    </dgm:pt>
    <dgm:pt modelId="{448DD83D-4654-4442-A35A-8252A2D7977E}" type="pres">
      <dgm:prSet presAssocID="{2FEC2BE3-2DE1-448B-9C19-524777153E4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3117B3-11B6-43DF-B882-50A0C4E31AD5}" srcId="{0705E1F7-4F90-4C41-B4B9-E75FB5A9A4BC}" destId="{2FEC2BE3-2DE1-448B-9C19-524777153E4F}" srcOrd="3" destOrd="0" parTransId="{9C7A5ACD-2394-4C1C-BF93-C6950928186F}" sibTransId="{0BFD76B0-97E2-4A7E-AE19-560B6AA19DE3}"/>
    <dgm:cxn modelId="{AAF07D49-71DA-4CB3-9012-01506E375B6D}" type="presOf" srcId="{5963735C-CB10-4F10-8495-80CD5B0072D2}" destId="{3AB717EF-649C-4FAA-B8AF-E51706F3C2AB}" srcOrd="0" destOrd="0" presId="urn:microsoft.com/office/officeart/2005/8/layout/chevron1"/>
    <dgm:cxn modelId="{AE5BB045-6269-442F-B118-E2C088E3B38F}" srcId="{0705E1F7-4F90-4C41-B4B9-E75FB5A9A4BC}" destId="{4C0B28B8-0206-4BB4-AA79-DF24DBE830F8}" srcOrd="1" destOrd="0" parTransId="{76499A0A-0CEC-4542-8412-B3F42D405C80}" sibTransId="{333A1C8B-AFDB-4821-BF84-B047EB50D583}"/>
    <dgm:cxn modelId="{F7D75F41-AE76-4A28-9A6E-C9DD4F7D3F9B}" srcId="{0705E1F7-4F90-4C41-B4B9-E75FB5A9A4BC}" destId="{009B4307-4BCE-44E6-AD57-A45259271446}" srcOrd="0" destOrd="0" parTransId="{00FD1357-4259-448C-B872-D60D97523B3A}" sibTransId="{C05FFD29-0786-4D76-96DE-AD7147159757}"/>
    <dgm:cxn modelId="{5B051CF2-22BE-46BE-BE7A-ED503CF94411}" type="presOf" srcId="{0705E1F7-4F90-4C41-B4B9-E75FB5A9A4BC}" destId="{C2364F8B-E750-4CF6-9B14-A7AE26FDD5F1}" srcOrd="0" destOrd="0" presId="urn:microsoft.com/office/officeart/2005/8/layout/chevron1"/>
    <dgm:cxn modelId="{0B11CDC3-5340-4336-9407-3D5ABA8B536A}" srcId="{0705E1F7-4F90-4C41-B4B9-E75FB5A9A4BC}" destId="{5963735C-CB10-4F10-8495-80CD5B0072D2}" srcOrd="2" destOrd="0" parTransId="{78ECDED3-D737-4419-BE02-E6831CB3EABA}" sibTransId="{6960E52E-EE1D-41EE-B936-1A48DBCE59B4}"/>
    <dgm:cxn modelId="{B6DDE316-AF61-4AD3-85A6-C5B6D2061675}" type="presOf" srcId="{4C0B28B8-0206-4BB4-AA79-DF24DBE830F8}" destId="{1CEB26C2-2279-4846-805E-F53A315BABB5}" srcOrd="0" destOrd="0" presId="urn:microsoft.com/office/officeart/2005/8/layout/chevron1"/>
    <dgm:cxn modelId="{98178284-E932-41D1-A27D-C42CBB8B1866}" type="presOf" srcId="{009B4307-4BCE-44E6-AD57-A45259271446}" destId="{143E5549-9698-4FDB-B77D-ADBF45E07290}" srcOrd="0" destOrd="0" presId="urn:microsoft.com/office/officeart/2005/8/layout/chevron1"/>
    <dgm:cxn modelId="{12D73C0C-A71F-4823-AA68-BA946BF742C8}" type="presOf" srcId="{2FEC2BE3-2DE1-448B-9C19-524777153E4F}" destId="{448DD83D-4654-4442-A35A-8252A2D7977E}" srcOrd="0" destOrd="0" presId="urn:microsoft.com/office/officeart/2005/8/layout/chevron1"/>
    <dgm:cxn modelId="{271B60C1-85FB-49BB-BBDF-A172F64790E4}" type="presParOf" srcId="{C2364F8B-E750-4CF6-9B14-A7AE26FDD5F1}" destId="{143E5549-9698-4FDB-B77D-ADBF45E07290}" srcOrd="0" destOrd="0" presId="urn:microsoft.com/office/officeart/2005/8/layout/chevron1"/>
    <dgm:cxn modelId="{D47CDE67-F4CD-4614-A071-28D46AEEDD31}" type="presParOf" srcId="{C2364F8B-E750-4CF6-9B14-A7AE26FDD5F1}" destId="{E53BAC24-C745-428E-A383-EB288C8EC9AD}" srcOrd="1" destOrd="0" presId="urn:microsoft.com/office/officeart/2005/8/layout/chevron1"/>
    <dgm:cxn modelId="{6A20EAC9-92C5-4EC3-8BCA-98393D66939C}" type="presParOf" srcId="{C2364F8B-E750-4CF6-9B14-A7AE26FDD5F1}" destId="{1CEB26C2-2279-4846-805E-F53A315BABB5}" srcOrd="2" destOrd="0" presId="urn:microsoft.com/office/officeart/2005/8/layout/chevron1"/>
    <dgm:cxn modelId="{A7E117DE-F62C-40C2-80DA-ED51AF6255D1}" type="presParOf" srcId="{C2364F8B-E750-4CF6-9B14-A7AE26FDD5F1}" destId="{3D762DFB-93FD-41E3-804C-5F1A371D8E97}" srcOrd="3" destOrd="0" presId="urn:microsoft.com/office/officeart/2005/8/layout/chevron1"/>
    <dgm:cxn modelId="{E88A3651-A73B-4538-BCD5-B9B2D3E72362}" type="presParOf" srcId="{C2364F8B-E750-4CF6-9B14-A7AE26FDD5F1}" destId="{3AB717EF-649C-4FAA-B8AF-E51706F3C2AB}" srcOrd="4" destOrd="0" presId="urn:microsoft.com/office/officeart/2005/8/layout/chevron1"/>
    <dgm:cxn modelId="{A3B6746B-9CCD-46F7-BDD7-F6E77BE86C65}" type="presParOf" srcId="{C2364F8B-E750-4CF6-9B14-A7AE26FDD5F1}" destId="{29C2BB09-8B51-4B09-972E-4F17C9FFA307}" srcOrd="5" destOrd="0" presId="urn:microsoft.com/office/officeart/2005/8/layout/chevron1"/>
    <dgm:cxn modelId="{51B0D4E3-5F6C-45A6-B758-E1CDC105FAE7}" type="presParOf" srcId="{C2364F8B-E750-4CF6-9B14-A7AE26FDD5F1}" destId="{448DD83D-4654-4442-A35A-8252A2D797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6163B9-5206-4AC9-BF71-1E779F780ECE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3CB45A2-E43D-43DD-80C0-F60F3659E334}">
      <dgm:prSet phldrT="[Text]"/>
      <dgm:spPr/>
      <dgm:t>
        <a:bodyPr/>
        <a:lstStyle/>
        <a:p>
          <a:r>
            <a:rPr lang="en-GB" dirty="0" smtClean="0"/>
            <a:t>Top-down</a:t>
          </a:r>
          <a:endParaRPr lang="en-GB" dirty="0"/>
        </a:p>
      </dgm:t>
    </dgm:pt>
    <dgm:pt modelId="{E16CAF87-60AB-415A-B330-D562439EDE2F}" type="parTrans" cxnId="{3F211E65-5C0E-4692-89CF-66EC13B86C4F}">
      <dgm:prSet/>
      <dgm:spPr/>
      <dgm:t>
        <a:bodyPr/>
        <a:lstStyle/>
        <a:p>
          <a:endParaRPr lang="en-GB"/>
        </a:p>
      </dgm:t>
    </dgm:pt>
    <dgm:pt modelId="{71BC86C4-36CE-4802-A3E3-3E49FCACF791}" type="sibTrans" cxnId="{3F211E65-5C0E-4692-89CF-66EC13B86C4F}">
      <dgm:prSet/>
      <dgm:spPr/>
      <dgm:t>
        <a:bodyPr/>
        <a:lstStyle/>
        <a:p>
          <a:endParaRPr lang="en-GB"/>
        </a:p>
      </dgm:t>
    </dgm:pt>
    <dgm:pt modelId="{BD707BB6-6273-4430-9D3E-130253EE5A74}">
      <dgm:prSet phldrT="[Text]"/>
      <dgm:spPr/>
      <dgm:t>
        <a:bodyPr/>
        <a:lstStyle/>
        <a:p>
          <a:r>
            <a:rPr lang="en-GB" dirty="0" smtClean="0"/>
            <a:t>Bottom-up</a:t>
          </a:r>
          <a:endParaRPr lang="en-GB" dirty="0"/>
        </a:p>
      </dgm:t>
    </dgm:pt>
    <dgm:pt modelId="{D90B8635-8093-4A9B-B5CE-EC5E14D94911}" type="parTrans" cxnId="{F0D333A3-A96F-48AC-8890-5CF9616F4BD1}">
      <dgm:prSet/>
      <dgm:spPr/>
      <dgm:t>
        <a:bodyPr/>
        <a:lstStyle/>
        <a:p>
          <a:endParaRPr lang="en-GB"/>
        </a:p>
      </dgm:t>
    </dgm:pt>
    <dgm:pt modelId="{DFD12810-1EBB-4CBF-993B-108FA6195E05}" type="sibTrans" cxnId="{F0D333A3-A96F-48AC-8890-5CF9616F4BD1}">
      <dgm:prSet/>
      <dgm:spPr/>
      <dgm:t>
        <a:bodyPr/>
        <a:lstStyle/>
        <a:p>
          <a:endParaRPr lang="en-GB"/>
        </a:p>
      </dgm:t>
    </dgm:pt>
    <dgm:pt modelId="{63C0F8D2-6F15-4DA1-AF20-D125BB2AC7F1}">
      <dgm:prSet phldrT="[Text]"/>
      <dgm:spPr/>
      <dgm:t>
        <a:bodyPr/>
        <a:lstStyle/>
        <a:p>
          <a:r>
            <a:rPr lang="en-GB" dirty="0" smtClean="0"/>
            <a:t>Hybrid</a:t>
          </a:r>
          <a:endParaRPr lang="en-GB" dirty="0"/>
        </a:p>
      </dgm:t>
    </dgm:pt>
    <dgm:pt modelId="{2260A71A-E38A-4AF9-A3A6-4750864630AD}" type="parTrans" cxnId="{941C7C1E-9978-4527-81FD-5732E91F4B83}">
      <dgm:prSet/>
      <dgm:spPr/>
      <dgm:t>
        <a:bodyPr/>
        <a:lstStyle/>
        <a:p>
          <a:endParaRPr lang="en-GB"/>
        </a:p>
      </dgm:t>
    </dgm:pt>
    <dgm:pt modelId="{DE702642-069A-4974-8005-6519DBF6E7E3}" type="sibTrans" cxnId="{941C7C1E-9978-4527-81FD-5732E91F4B83}">
      <dgm:prSet/>
      <dgm:spPr/>
      <dgm:t>
        <a:bodyPr/>
        <a:lstStyle/>
        <a:p>
          <a:endParaRPr lang="en-GB"/>
        </a:p>
      </dgm:t>
    </dgm:pt>
    <dgm:pt modelId="{B491981E-D431-4857-AB41-27906C6AEBFE}">
      <dgm:prSet phldrT="[Text]"/>
      <dgm:spPr/>
      <dgm:t>
        <a:bodyPr/>
        <a:lstStyle/>
        <a:p>
          <a:r>
            <a:rPr lang="en-GB" dirty="0" smtClean="0"/>
            <a:t>Benchmarks</a:t>
          </a:r>
          <a:endParaRPr lang="en-GB" dirty="0"/>
        </a:p>
      </dgm:t>
    </dgm:pt>
    <dgm:pt modelId="{8D3841BC-D928-4554-964C-8EEB58594451}" type="parTrans" cxnId="{9443E69E-B491-4D24-9DC4-0FEB3B176776}">
      <dgm:prSet/>
      <dgm:spPr/>
      <dgm:t>
        <a:bodyPr/>
        <a:lstStyle/>
        <a:p>
          <a:endParaRPr lang="en-GB"/>
        </a:p>
      </dgm:t>
    </dgm:pt>
    <dgm:pt modelId="{5E715AE8-AED8-49F3-A4BA-D4B58D0062D0}" type="sibTrans" cxnId="{9443E69E-B491-4D24-9DC4-0FEB3B176776}">
      <dgm:prSet/>
      <dgm:spPr/>
      <dgm:t>
        <a:bodyPr/>
        <a:lstStyle/>
        <a:p>
          <a:endParaRPr lang="en-GB"/>
        </a:p>
      </dgm:t>
    </dgm:pt>
    <dgm:pt modelId="{7642C1DC-146E-4BE8-87C1-92037E5FF224}" type="pres">
      <dgm:prSet presAssocID="{156163B9-5206-4AC9-BF71-1E779F780E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C3AF4-BCA1-49AA-9E08-3AE7929AFD2A}" type="pres">
      <dgm:prSet presAssocID="{33CB45A2-E43D-43DD-80C0-F60F3659E33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2E384D-F47D-4CBE-87B3-12AC355D9E91}" type="pres">
      <dgm:prSet presAssocID="{71BC86C4-36CE-4802-A3E3-3E49FCACF791}" presName="sibTrans" presStyleCnt="0"/>
      <dgm:spPr/>
    </dgm:pt>
    <dgm:pt modelId="{76A71190-060A-47D0-B438-1932098295A9}" type="pres">
      <dgm:prSet presAssocID="{BD707BB6-6273-4430-9D3E-130253EE5A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1076DC-3E6F-4963-9345-3609C89F2116}" type="pres">
      <dgm:prSet presAssocID="{DFD12810-1EBB-4CBF-993B-108FA6195E05}" presName="sibTrans" presStyleCnt="0"/>
      <dgm:spPr/>
    </dgm:pt>
    <dgm:pt modelId="{73FE00C3-1DCF-4409-BDF2-C11B55D0D99C}" type="pres">
      <dgm:prSet presAssocID="{63C0F8D2-6F15-4DA1-AF20-D125BB2AC7F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A04E18-5800-4155-ACB8-653BEEE67FDA}" type="pres">
      <dgm:prSet presAssocID="{DE702642-069A-4974-8005-6519DBF6E7E3}" presName="sibTrans" presStyleCnt="0"/>
      <dgm:spPr/>
    </dgm:pt>
    <dgm:pt modelId="{AA5FF4AC-E84F-4114-8472-872492DB3C2E}" type="pres">
      <dgm:prSet presAssocID="{B491981E-D431-4857-AB41-27906C6AEB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4621C4-ADAD-4AD0-9F3C-602002AA236C}" type="presOf" srcId="{BD707BB6-6273-4430-9D3E-130253EE5A74}" destId="{76A71190-060A-47D0-B438-1932098295A9}" srcOrd="0" destOrd="0" presId="urn:microsoft.com/office/officeart/2005/8/layout/default"/>
    <dgm:cxn modelId="{3E1C9208-F99C-4DBF-B6CA-66339E41F8D0}" type="presOf" srcId="{B491981E-D431-4857-AB41-27906C6AEBFE}" destId="{AA5FF4AC-E84F-4114-8472-872492DB3C2E}" srcOrd="0" destOrd="0" presId="urn:microsoft.com/office/officeart/2005/8/layout/default"/>
    <dgm:cxn modelId="{3F211E65-5C0E-4692-89CF-66EC13B86C4F}" srcId="{156163B9-5206-4AC9-BF71-1E779F780ECE}" destId="{33CB45A2-E43D-43DD-80C0-F60F3659E334}" srcOrd="0" destOrd="0" parTransId="{E16CAF87-60AB-415A-B330-D562439EDE2F}" sibTransId="{71BC86C4-36CE-4802-A3E3-3E49FCACF791}"/>
    <dgm:cxn modelId="{F0D333A3-A96F-48AC-8890-5CF9616F4BD1}" srcId="{156163B9-5206-4AC9-BF71-1E779F780ECE}" destId="{BD707BB6-6273-4430-9D3E-130253EE5A74}" srcOrd="1" destOrd="0" parTransId="{D90B8635-8093-4A9B-B5CE-EC5E14D94911}" sibTransId="{DFD12810-1EBB-4CBF-993B-108FA6195E05}"/>
    <dgm:cxn modelId="{7AFD1980-22E1-4C37-9C35-BAD8B08193E5}" type="presOf" srcId="{63C0F8D2-6F15-4DA1-AF20-D125BB2AC7F1}" destId="{73FE00C3-1DCF-4409-BDF2-C11B55D0D99C}" srcOrd="0" destOrd="0" presId="urn:microsoft.com/office/officeart/2005/8/layout/default"/>
    <dgm:cxn modelId="{436E3923-948B-4F0E-93ED-E838E8DE7B57}" type="presOf" srcId="{33CB45A2-E43D-43DD-80C0-F60F3659E334}" destId="{E3DC3AF4-BCA1-49AA-9E08-3AE7929AFD2A}" srcOrd="0" destOrd="0" presId="urn:microsoft.com/office/officeart/2005/8/layout/default"/>
    <dgm:cxn modelId="{9443E69E-B491-4D24-9DC4-0FEB3B176776}" srcId="{156163B9-5206-4AC9-BF71-1E779F780ECE}" destId="{B491981E-D431-4857-AB41-27906C6AEBFE}" srcOrd="3" destOrd="0" parTransId="{8D3841BC-D928-4554-964C-8EEB58594451}" sibTransId="{5E715AE8-AED8-49F3-A4BA-D4B58D0062D0}"/>
    <dgm:cxn modelId="{941C7C1E-9978-4527-81FD-5732E91F4B83}" srcId="{156163B9-5206-4AC9-BF71-1E779F780ECE}" destId="{63C0F8D2-6F15-4DA1-AF20-D125BB2AC7F1}" srcOrd="2" destOrd="0" parTransId="{2260A71A-E38A-4AF9-A3A6-4750864630AD}" sibTransId="{DE702642-069A-4974-8005-6519DBF6E7E3}"/>
    <dgm:cxn modelId="{57719CD7-18D4-4FB0-BFA8-C14D20E3EFEB}" type="presOf" srcId="{156163B9-5206-4AC9-BF71-1E779F780ECE}" destId="{7642C1DC-146E-4BE8-87C1-92037E5FF224}" srcOrd="0" destOrd="0" presId="urn:microsoft.com/office/officeart/2005/8/layout/default"/>
    <dgm:cxn modelId="{C3DD9354-782F-4665-9712-097517A7F66F}" type="presParOf" srcId="{7642C1DC-146E-4BE8-87C1-92037E5FF224}" destId="{E3DC3AF4-BCA1-49AA-9E08-3AE7929AFD2A}" srcOrd="0" destOrd="0" presId="urn:microsoft.com/office/officeart/2005/8/layout/default"/>
    <dgm:cxn modelId="{22A67E9C-7B8C-435A-BAD9-9E724279E553}" type="presParOf" srcId="{7642C1DC-146E-4BE8-87C1-92037E5FF224}" destId="{9D2E384D-F47D-4CBE-87B3-12AC355D9E91}" srcOrd="1" destOrd="0" presId="urn:microsoft.com/office/officeart/2005/8/layout/default"/>
    <dgm:cxn modelId="{72296ED0-9C91-4B37-A092-78FBF95C62BC}" type="presParOf" srcId="{7642C1DC-146E-4BE8-87C1-92037E5FF224}" destId="{76A71190-060A-47D0-B438-1932098295A9}" srcOrd="2" destOrd="0" presId="urn:microsoft.com/office/officeart/2005/8/layout/default"/>
    <dgm:cxn modelId="{8B04490A-BDA2-4C24-A1B5-A2016D9288EB}" type="presParOf" srcId="{7642C1DC-146E-4BE8-87C1-92037E5FF224}" destId="{DF1076DC-3E6F-4963-9345-3609C89F2116}" srcOrd="3" destOrd="0" presId="urn:microsoft.com/office/officeart/2005/8/layout/default"/>
    <dgm:cxn modelId="{FEE1EFE7-2359-4698-86A9-5A717461FF46}" type="presParOf" srcId="{7642C1DC-146E-4BE8-87C1-92037E5FF224}" destId="{73FE00C3-1DCF-4409-BDF2-C11B55D0D99C}" srcOrd="4" destOrd="0" presId="urn:microsoft.com/office/officeart/2005/8/layout/default"/>
    <dgm:cxn modelId="{56199D0D-73F8-454F-A68E-181AAD6A548E}" type="presParOf" srcId="{7642C1DC-146E-4BE8-87C1-92037E5FF224}" destId="{BFA04E18-5800-4155-ACB8-653BEEE67FDA}" srcOrd="5" destOrd="0" presId="urn:microsoft.com/office/officeart/2005/8/layout/default"/>
    <dgm:cxn modelId="{7F0F430A-A6EE-4FF8-AFE2-6C2D230A603F}" type="presParOf" srcId="{7642C1DC-146E-4BE8-87C1-92037E5FF224}" destId="{AA5FF4AC-E84F-4114-8472-872492DB3C2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6163B9-5206-4AC9-BF71-1E779F780ECE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3CB45A2-E43D-43DD-80C0-F60F3659E334}">
      <dgm:prSet phldrT="[Text]"/>
      <dgm:spPr/>
      <dgm:t>
        <a:bodyPr/>
        <a:lstStyle/>
        <a:p>
          <a:r>
            <a:rPr lang="en-GB" dirty="0" smtClean="0"/>
            <a:t>Top-down</a:t>
          </a:r>
          <a:endParaRPr lang="en-GB" dirty="0"/>
        </a:p>
      </dgm:t>
    </dgm:pt>
    <dgm:pt modelId="{E16CAF87-60AB-415A-B330-D562439EDE2F}" type="parTrans" cxnId="{3F211E65-5C0E-4692-89CF-66EC13B86C4F}">
      <dgm:prSet/>
      <dgm:spPr/>
      <dgm:t>
        <a:bodyPr/>
        <a:lstStyle/>
        <a:p>
          <a:endParaRPr lang="en-GB"/>
        </a:p>
      </dgm:t>
    </dgm:pt>
    <dgm:pt modelId="{71BC86C4-36CE-4802-A3E3-3E49FCACF791}" type="sibTrans" cxnId="{3F211E65-5C0E-4692-89CF-66EC13B86C4F}">
      <dgm:prSet/>
      <dgm:spPr/>
      <dgm:t>
        <a:bodyPr/>
        <a:lstStyle/>
        <a:p>
          <a:endParaRPr lang="en-GB"/>
        </a:p>
      </dgm:t>
    </dgm:pt>
    <dgm:pt modelId="{BD707BB6-6273-4430-9D3E-130253EE5A74}">
      <dgm:prSet phldrT="[Text]"/>
      <dgm:spPr/>
      <dgm:t>
        <a:bodyPr/>
        <a:lstStyle/>
        <a:p>
          <a:r>
            <a:rPr lang="en-GB" dirty="0" smtClean="0"/>
            <a:t>Bottom-up</a:t>
          </a:r>
          <a:endParaRPr lang="en-GB" dirty="0"/>
        </a:p>
      </dgm:t>
    </dgm:pt>
    <dgm:pt modelId="{D90B8635-8093-4A9B-B5CE-EC5E14D94911}" type="parTrans" cxnId="{F0D333A3-A96F-48AC-8890-5CF9616F4BD1}">
      <dgm:prSet/>
      <dgm:spPr/>
      <dgm:t>
        <a:bodyPr/>
        <a:lstStyle/>
        <a:p>
          <a:endParaRPr lang="en-GB"/>
        </a:p>
      </dgm:t>
    </dgm:pt>
    <dgm:pt modelId="{DFD12810-1EBB-4CBF-993B-108FA6195E05}" type="sibTrans" cxnId="{F0D333A3-A96F-48AC-8890-5CF9616F4BD1}">
      <dgm:prSet/>
      <dgm:spPr/>
      <dgm:t>
        <a:bodyPr/>
        <a:lstStyle/>
        <a:p>
          <a:endParaRPr lang="en-GB"/>
        </a:p>
      </dgm:t>
    </dgm:pt>
    <dgm:pt modelId="{63C0F8D2-6F15-4DA1-AF20-D125BB2AC7F1}">
      <dgm:prSet phldrT="[Text]"/>
      <dgm:spPr/>
      <dgm:t>
        <a:bodyPr/>
        <a:lstStyle/>
        <a:p>
          <a:r>
            <a:rPr lang="en-GB" dirty="0" smtClean="0"/>
            <a:t>Hybrid</a:t>
          </a:r>
          <a:endParaRPr lang="en-GB" dirty="0"/>
        </a:p>
      </dgm:t>
    </dgm:pt>
    <dgm:pt modelId="{2260A71A-E38A-4AF9-A3A6-4750864630AD}" type="parTrans" cxnId="{941C7C1E-9978-4527-81FD-5732E91F4B83}">
      <dgm:prSet/>
      <dgm:spPr/>
      <dgm:t>
        <a:bodyPr/>
        <a:lstStyle/>
        <a:p>
          <a:endParaRPr lang="en-GB"/>
        </a:p>
      </dgm:t>
    </dgm:pt>
    <dgm:pt modelId="{DE702642-069A-4974-8005-6519DBF6E7E3}" type="sibTrans" cxnId="{941C7C1E-9978-4527-81FD-5732E91F4B83}">
      <dgm:prSet/>
      <dgm:spPr/>
      <dgm:t>
        <a:bodyPr/>
        <a:lstStyle/>
        <a:p>
          <a:endParaRPr lang="en-GB"/>
        </a:p>
      </dgm:t>
    </dgm:pt>
    <dgm:pt modelId="{B491981E-D431-4857-AB41-27906C6AEBFE}">
      <dgm:prSet phldrT="[Text]"/>
      <dgm:spPr/>
      <dgm:t>
        <a:bodyPr/>
        <a:lstStyle/>
        <a:p>
          <a:r>
            <a:rPr lang="en-GB" dirty="0" smtClean="0"/>
            <a:t>Benchmarks</a:t>
          </a:r>
          <a:endParaRPr lang="en-GB" dirty="0"/>
        </a:p>
      </dgm:t>
    </dgm:pt>
    <dgm:pt modelId="{8D3841BC-D928-4554-964C-8EEB58594451}" type="parTrans" cxnId="{9443E69E-B491-4D24-9DC4-0FEB3B176776}">
      <dgm:prSet/>
      <dgm:spPr/>
      <dgm:t>
        <a:bodyPr/>
        <a:lstStyle/>
        <a:p>
          <a:endParaRPr lang="en-GB"/>
        </a:p>
      </dgm:t>
    </dgm:pt>
    <dgm:pt modelId="{5E715AE8-AED8-49F3-A4BA-D4B58D0062D0}" type="sibTrans" cxnId="{9443E69E-B491-4D24-9DC4-0FEB3B176776}">
      <dgm:prSet/>
      <dgm:spPr/>
      <dgm:t>
        <a:bodyPr/>
        <a:lstStyle/>
        <a:p>
          <a:endParaRPr lang="en-GB"/>
        </a:p>
      </dgm:t>
    </dgm:pt>
    <dgm:pt modelId="{7642C1DC-146E-4BE8-87C1-92037E5FF224}" type="pres">
      <dgm:prSet presAssocID="{156163B9-5206-4AC9-BF71-1E779F780E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C3AF4-BCA1-49AA-9E08-3AE7929AFD2A}" type="pres">
      <dgm:prSet presAssocID="{33CB45A2-E43D-43DD-80C0-F60F3659E33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2E384D-F47D-4CBE-87B3-12AC355D9E91}" type="pres">
      <dgm:prSet presAssocID="{71BC86C4-36CE-4802-A3E3-3E49FCACF791}" presName="sibTrans" presStyleCnt="0"/>
      <dgm:spPr/>
    </dgm:pt>
    <dgm:pt modelId="{76A71190-060A-47D0-B438-1932098295A9}" type="pres">
      <dgm:prSet presAssocID="{BD707BB6-6273-4430-9D3E-130253EE5A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1076DC-3E6F-4963-9345-3609C89F2116}" type="pres">
      <dgm:prSet presAssocID="{DFD12810-1EBB-4CBF-993B-108FA6195E05}" presName="sibTrans" presStyleCnt="0"/>
      <dgm:spPr/>
    </dgm:pt>
    <dgm:pt modelId="{73FE00C3-1DCF-4409-BDF2-C11B55D0D99C}" type="pres">
      <dgm:prSet presAssocID="{63C0F8D2-6F15-4DA1-AF20-D125BB2AC7F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A04E18-5800-4155-ACB8-653BEEE67FDA}" type="pres">
      <dgm:prSet presAssocID="{DE702642-069A-4974-8005-6519DBF6E7E3}" presName="sibTrans" presStyleCnt="0"/>
      <dgm:spPr/>
    </dgm:pt>
    <dgm:pt modelId="{AA5FF4AC-E84F-4114-8472-872492DB3C2E}" type="pres">
      <dgm:prSet presAssocID="{B491981E-D431-4857-AB41-27906C6AEB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2025EDC-6439-4E60-B161-C7F1FA03C62C}" type="presOf" srcId="{B491981E-D431-4857-AB41-27906C6AEBFE}" destId="{AA5FF4AC-E84F-4114-8472-872492DB3C2E}" srcOrd="0" destOrd="0" presId="urn:microsoft.com/office/officeart/2005/8/layout/default"/>
    <dgm:cxn modelId="{11FD9988-DB95-49B4-9023-97D2A288D0E8}" type="presOf" srcId="{156163B9-5206-4AC9-BF71-1E779F780ECE}" destId="{7642C1DC-146E-4BE8-87C1-92037E5FF224}" srcOrd="0" destOrd="0" presId="urn:microsoft.com/office/officeart/2005/8/layout/default"/>
    <dgm:cxn modelId="{3F211E65-5C0E-4692-89CF-66EC13B86C4F}" srcId="{156163B9-5206-4AC9-BF71-1E779F780ECE}" destId="{33CB45A2-E43D-43DD-80C0-F60F3659E334}" srcOrd="0" destOrd="0" parTransId="{E16CAF87-60AB-415A-B330-D562439EDE2F}" sibTransId="{71BC86C4-36CE-4802-A3E3-3E49FCACF791}"/>
    <dgm:cxn modelId="{F0D333A3-A96F-48AC-8890-5CF9616F4BD1}" srcId="{156163B9-5206-4AC9-BF71-1E779F780ECE}" destId="{BD707BB6-6273-4430-9D3E-130253EE5A74}" srcOrd="1" destOrd="0" parTransId="{D90B8635-8093-4A9B-B5CE-EC5E14D94911}" sibTransId="{DFD12810-1EBB-4CBF-993B-108FA6195E05}"/>
    <dgm:cxn modelId="{09EAABCA-4AAB-4A36-8E2A-63DBD9127268}" type="presOf" srcId="{63C0F8D2-6F15-4DA1-AF20-D125BB2AC7F1}" destId="{73FE00C3-1DCF-4409-BDF2-C11B55D0D99C}" srcOrd="0" destOrd="0" presId="urn:microsoft.com/office/officeart/2005/8/layout/default"/>
    <dgm:cxn modelId="{9443E69E-B491-4D24-9DC4-0FEB3B176776}" srcId="{156163B9-5206-4AC9-BF71-1E779F780ECE}" destId="{B491981E-D431-4857-AB41-27906C6AEBFE}" srcOrd="3" destOrd="0" parTransId="{8D3841BC-D928-4554-964C-8EEB58594451}" sibTransId="{5E715AE8-AED8-49F3-A4BA-D4B58D0062D0}"/>
    <dgm:cxn modelId="{2FDC66D2-D30E-42D7-8F7A-5827F2F4F179}" type="presOf" srcId="{BD707BB6-6273-4430-9D3E-130253EE5A74}" destId="{76A71190-060A-47D0-B438-1932098295A9}" srcOrd="0" destOrd="0" presId="urn:microsoft.com/office/officeart/2005/8/layout/default"/>
    <dgm:cxn modelId="{941C7C1E-9978-4527-81FD-5732E91F4B83}" srcId="{156163B9-5206-4AC9-BF71-1E779F780ECE}" destId="{63C0F8D2-6F15-4DA1-AF20-D125BB2AC7F1}" srcOrd="2" destOrd="0" parTransId="{2260A71A-E38A-4AF9-A3A6-4750864630AD}" sibTransId="{DE702642-069A-4974-8005-6519DBF6E7E3}"/>
    <dgm:cxn modelId="{101CABED-8981-43CC-A7E9-25C88C0A8C3C}" type="presOf" srcId="{33CB45A2-E43D-43DD-80C0-F60F3659E334}" destId="{E3DC3AF4-BCA1-49AA-9E08-3AE7929AFD2A}" srcOrd="0" destOrd="0" presId="urn:microsoft.com/office/officeart/2005/8/layout/default"/>
    <dgm:cxn modelId="{39B0D5CD-EC6E-4F93-B26C-9F4C0B0B8151}" type="presParOf" srcId="{7642C1DC-146E-4BE8-87C1-92037E5FF224}" destId="{E3DC3AF4-BCA1-49AA-9E08-3AE7929AFD2A}" srcOrd="0" destOrd="0" presId="urn:microsoft.com/office/officeart/2005/8/layout/default"/>
    <dgm:cxn modelId="{3F2A214D-7A1F-4C3D-B570-76CF0C4726F7}" type="presParOf" srcId="{7642C1DC-146E-4BE8-87C1-92037E5FF224}" destId="{9D2E384D-F47D-4CBE-87B3-12AC355D9E91}" srcOrd="1" destOrd="0" presId="urn:microsoft.com/office/officeart/2005/8/layout/default"/>
    <dgm:cxn modelId="{A102BD31-21A6-4969-B068-19A029C43F1F}" type="presParOf" srcId="{7642C1DC-146E-4BE8-87C1-92037E5FF224}" destId="{76A71190-060A-47D0-B438-1932098295A9}" srcOrd="2" destOrd="0" presId="urn:microsoft.com/office/officeart/2005/8/layout/default"/>
    <dgm:cxn modelId="{0EF64701-4041-4BF9-9978-6D7BA80CC6EC}" type="presParOf" srcId="{7642C1DC-146E-4BE8-87C1-92037E5FF224}" destId="{DF1076DC-3E6F-4963-9345-3609C89F2116}" srcOrd="3" destOrd="0" presId="urn:microsoft.com/office/officeart/2005/8/layout/default"/>
    <dgm:cxn modelId="{5935008C-1C38-41DD-824F-B5B0E558D05C}" type="presParOf" srcId="{7642C1DC-146E-4BE8-87C1-92037E5FF224}" destId="{73FE00C3-1DCF-4409-BDF2-C11B55D0D99C}" srcOrd="4" destOrd="0" presId="urn:microsoft.com/office/officeart/2005/8/layout/default"/>
    <dgm:cxn modelId="{FB1D338D-1CEF-44BC-851B-445D5CDC8D26}" type="presParOf" srcId="{7642C1DC-146E-4BE8-87C1-92037E5FF224}" destId="{BFA04E18-5800-4155-ACB8-653BEEE67FDA}" srcOrd="5" destOrd="0" presId="urn:microsoft.com/office/officeart/2005/8/layout/default"/>
    <dgm:cxn modelId="{27478AD6-7BE9-4B4F-863E-1BE0441972B4}" type="presParOf" srcId="{7642C1DC-146E-4BE8-87C1-92037E5FF224}" destId="{AA5FF4AC-E84F-4114-8472-872492DB3C2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5549-9698-4FDB-B77D-ADBF45E07290}">
      <dsp:nvSpPr>
        <dsp:cNvPr id="0" name=""/>
        <dsp:cNvSpPr/>
      </dsp:nvSpPr>
      <dsp:spPr>
        <a:xfrm>
          <a:off x="360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Identifying types of cost models</a:t>
          </a:r>
          <a:endParaRPr lang="en-GB" sz="1400" kern="1200" dirty="0"/>
        </a:p>
      </dsp:txBody>
      <dsp:txXfrm>
        <a:off x="423345" y="1708303"/>
        <a:ext cx="1259220" cy="839479"/>
      </dsp:txXfrm>
    </dsp:sp>
    <dsp:sp modelId="{1CEB26C2-2279-4846-805E-F53A315BABB5}">
      <dsp:nvSpPr>
        <dsp:cNvPr id="0" name=""/>
        <dsp:cNvSpPr/>
      </dsp:nvSpPr>
      <dsp:spPr>
        <a:xfrm>
          <a:off x="189243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Understanding cost modelling approaches</a:t>
          </a:r>
          <a:endParaRPr lang="en-GB" sz="1400" kern="1200" dirty="0"/>
        </a:p>
      </dsp:txBody>
      <dsp:txXfrm>
        <a:off x="2312175" y="1708303"/>
        <a:ext cx="1259220" cy="839479"/>
      </dsp:txXfrm>
    </dsp:sp>
    <dsp:sp modelId="{3AB717EF-649C-4FAA-B8AF-E51706F3C2AB}">
      <dsp:nvSpPr>
        <dsp:cNvPr id="0" name=""/>
        <dsp:cNvSpPr/>
      </dsp:nvSpPr>
      <dsp:spPr>
        <a:xfrm>
          <a:off x="378126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Knowing when to apply them</a:t>
          </a:r>
          <a:endParaRPr lang="en-GB" sz="1400" kern="1200" dirty="0"/>
        </a:p>
      </dsp:txBody>
      <dsp:txXfrm>
        <a:off x="4201005" y="1708303"/>
        <a:ext cx="1259220" cy="839479"/>
      </dsp:txXfrm>
    </dsp:sp>
    <dsp:sp modelId="{448DD83D-4654-4442-A35A-8252A2D7977E}">
      <dsp:nvSpPr>
        <dsp:cNvPr id="0" name=""/>
        <dsp:cNvSpPr/>
      </dsp:nvSpPr>
      <dsp:spPr>
        <a:xfrm>
          <a:off x="5670094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Effective regulation</a:t>
          </a:r>
          <a:endParaRPr lang="en-GB" sz="1400" kern="1200" dirty="0"/>
        </a:p>
      </dsp:txBody>
      <dsp:txXfrm>
        <a:off x="6089834" y="1708303"/>
        <a:ext cx="1259220" cy="8394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C3AF4-BCA1-49AA-9E08-3AE7929AFD2A}">
      <dsp:nvSpPr>
        <dsp:cNvPr id="0" name=""/>
        <dsp:cNvSpPr/>
      </dsp:nvSpPr>
      <dsp:spPr>
        <a:xfrm>
          <a:off x="562" y="266389"/>
          <a:ext cx="2193993" cy="1316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Top-down</a:t>
          </a:r>
          <a:endParaRPr lang="en-GB" sz="2800" kern="1200" dirty="0"/>
        </a:p>
      </dsp:txBody>
      <dsp:txXfrm>
        <a:off x="562" y="266389"/>
        <a:ext cx="2193993" cy="1316396"/>
      </dsp:txXfrm>
    </dsp:sp>
    <dsp:sp modelId="{76A71190-060A-47D0-B438-1932098295A9}">
      <dsp:nvSpPr>
        <dsp:cNvPr id="0" name=""/>
        <dsp:cNvSpPr/>
      </dsp:nvSpPr>
      <dsp:spPr>
        <a:xfrm>
          <a:off x="2413955" y="266389"/>
          <a:ext cx="2193993" cy="1316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Bottom-up</a:t>
          </a:r>
          <a:endParaRPr lang="en-GB" sz="2800" kern="1200" dirty="0"/>
        </a:p>
      </dsp:txBody>
      <dsp:txXfrm>
        <a:off x="2413955" y="266389"/>
        <a:ext cx="2193993" cy="1316396"/>
      </dsp:txXfrm>
    </dsp:sp>
    <dsp:sp modelId="{73FE00C3-1DCF-4409-BDF2-C11B55D0D99C}">
      <dsp:nvSpPr>
        <dsp:cNvPr id="0" name=""/>
        <dsp:cNvSpPr/>
      </dsp:nvSpPr>
      <dsp:spPr>
        <a:xfrm>
          <a:off x="562" y="1802185"/>
          <a:ext cx="2193993" cy="1316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Hybrid</a:t>
          </a:r>
          <a:endParaRPr lang="en-GB" sz="2800" kern="1200" dirty="0"/>
        </a:p>
      </dsp:txBody>
      <dsp:txXfrm>
        <a:off x="562" y="1802185"/>
        <a:ext cx="2193993" cy="1316396"/>
      </dsp:txXfrm>
    </dsp:sp>
    <dsp:sp modelId="{AA5FF4AC-E84F-4114-8472-872492DB3C2E}">
      <dsp:nvSpPr>
        <dsp:cNvPr id="0" name=""/>
        <dsp:cNvSpPr/>
      </dsp:nvSpPr>
      <dsp:spPr>
        <a:xfrm>
          <a:off x="2413955" y="1802185"/>
          <a:ext cx="2193993" cy="1316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Benchmarks</a:t>
          </a:r>
          <a:endParaRPr lang="en-GB" sz="2800" kern="1200" dirty="0"/>
        </a:p>
      </dsp:txBody>
      <dsp:txXfrm>
        <a:off x="2413955" y="1802185"/>
        <a:ext cx="2193993" cy="1316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324EE6A-1DB8-4096-8939-6B05634C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048" y="4750544"/>
            <a:ext cx="5042956" cy="450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B2A376-D1B1-4DBA-B1F1-ABD613A8A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752" indent="-288367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53465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14851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76236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37622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99008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60394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921780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FBB92DC-06EE-DC44-BBCF-F7A1CC46B8E2}" type="slidenum">
              <a:rPr lang="en-US" sz="1200">
                <a:solidFill>
                  <a:schemeClr val="tx1"/>
                </a:solidFill>
                <a:latin typeface="Verdana" charset="0"/>
              </a:rPr>
              <a:pPr/>
              <a:t>11</a:t>
            </a:fld>
            <a:endParaRPr lang="en-US" sz="12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49300"/>
            <a:ext cx="4999037" cy="3749675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048" y="4752668"/>
            <a:ext cx="5042956" cy="4499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 sz="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9752" indent="-288367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53465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14851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76236" indent="-230694" defTabSz="919568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37622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99008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60394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921780" indent="-230694" defTabSz="91956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73A22FF-98CE-5041-A780-30706FB585CC}" type="slidenum">
              <a:rPr lang="en-US" sz="1200">
                <a:solidFill>
                  <a:schemeClr val="tx1"/>
                </a:solidFill>
                <a:latin typeface="Verdana" charset="0"/>
              </a:rPr>
              <a:pPr/>
              <a:t>18</a:t>
            </a:fld>
            <a:endParaRPr lang="en-US" sz="12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49300"/>
            <a:ext cx="4999037" cy="37496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048" y="4752668"/>
            <a:ext cx="5042956" cy="4499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 sz="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900113" y="6510338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55576" y="46869"/>
            <a:ext cx="47243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 7: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Approaches to cost </a:t>
            </a:r>
            <a:r>
              <a:rPr lang="en-US" sz="1000" kern="1200" baseline="0" dirty="0" err="1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modelling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 and their regulatory function</a:t>
            </a:r>
            <a:endParaRPr lang="en-GB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1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2400" cy="523220"/>
          </a:xfrm>
        </p:spPr>
        <p:txBody>
          <a:bodyPr/>
          <a:lstStyle>
            <a:lvl1pPr>
              <a:defRPr lang="en-US" sz="2800" b="0" kern="1200" dirty="0">
                <a:solidFill>
                  <a:srgbClr val="0099CC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de-AT" dirty="0" smtClean="0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568" y="1700808"/>
            <a:ext cx="7772401" cy="4256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55576" y="46869"/>
            <a:ext cx="47243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 7: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Approaches to cost </a:t>
            </a:r>
            <a:r>
              <a:rPr lang="en-US" sz="1000" kern="1200" baseline="0" dirty="0" err="1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modelling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 and their regulatory function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07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755576" y="46869"/>
            <a:ext cx="47243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 7: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Approaches to cost </a:t>
            </a:r>
            <a:r>
              <a:rPr lang="en-US" sz="1000" kern="1200" baseline="0" dirty="0" err="1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modelling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 and their regulatory function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487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emf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799" y="2051305"/>
            <a:ext cx="7772401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2" name="Picture 11" descr="ACP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71100"/>
            <a:ext cx="574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itu_logo_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38888"/>
            <a:ext cx="4206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escription: C:\Users\jallow.ITU_USERS\AppData\Local\Microsoft\Windows\Temporary Internet Files\Content.Word\logo_ce-en-rvb-hr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91" y="6138863"/>
            <a:ext cx="82927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imagesCAHYRJLJ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70" y="6279786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 descr="EAC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215828"/>
            <a:ext cx="676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00788"/>
            <a:ext cx="666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94" y="6147263"/>
            <a:ext cx="709670" cy="70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5344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EXPERT LEVEL TRAINING ON </a:t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TELECOM NETWORK COST </a:t>
            </a:r>
            <a:r>
              <a:rPr lang="en-US" sz="3200" b="1" i="0" dirty="0" smtClean="0">
                <a:solidFill>
                  <a:schemeClr val="accent2"/>
                </a:solidFill>
                <a:ea typeface="MS PGothic" pitchFamily="34" charset="-128"/>
              </a:rPr>
              <a:t>MODELLING </a:t>
            </a: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/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FOR THE HIPSSA REGIONS</a:t>
            </a:r>
            <a:r>
              <a:rPr lang="en-US" altLang="ja-JP" sz="3200" b="1" i="0" dirty="0">
                <a:solidFill>
                  <a:schemeClr val="accent2"/>
                </a:solidFill>
                <a:ea typeface="MS PGothic" pitchFamily="34" charset="-128"/>
              </a:rPr>
              <a:t> </a:t>
            </a:r>
            <a:endParaRPr lang="en-US" altLang="ja-JP" sz="3200" b="1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US" altLang="ja-JP" sz="2400" i="0" dirty="0" err="1" smtClean="0">
                <a:solidFill>
                  <a:schemeClr val="accent2"/>
                </a:solidFill>
                <a:ea typeface="MS PGothic" pitchFamily="34" charset="-128"/>
              </a:rPr>
              <a:t>Arusha</a:t>
            </a:r>
            <a:r>
              <a:rPr lang="en-US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           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15-19 July, 2013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sz="2400" i="0" dirty="0">
                <a:solidFill>
                  <a:schemeClr val="accent2"/>
                </a:solidFill>
                <a:ea typeface="MS PGothic" pitchFamily="34" charset="-128"/>
              </a:rPr>
              <a:t>David </a:t>
            </a:r>
            <a:r>
              <a:rPr lang="en-GB" sz="2400" i="0" dirty="0" err="1" smtClean="0">
                <a:solidFill>
                  <a:schemeClr val="accent2"/>
                </a:solidFill>
                <a:ea typeface="MS PGothic" pitchFamily="34" charset="-128"/>
              </a:rPr>
              <a:t>Rogerson</a:t>
            </a:r>
            <a:r>
              <a:rPr lang="en-GB" sz="2400" i="0" dirty="0" smtClean="0">
                <a:solidFill>
                  <a:schemeClr val="accent2"/>
                </a:solidFill>
                <a:ea typeface="MS PGothic" pitchFamily="34" charset="-128"/>
              </a:rPr>
              <a:t>, ITU Expert</a:t>
            </a:r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z="1200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606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23220"/>
          </a:xfrm>
        </p:spPr>
        <p:txBody>
          <a:bodyPr/>
          <a:lstStyle/>
          <a:p>
            <a:r>
              <a:rPr lang="en-GB" dirty="0" smtClean="0"/>
              <a:t>Typical cost allocation guidelines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1" cy="4256088"/>
          </a:xfrm>
        </p:spPr>
        <p:txBody>
          <a:bodyPr/>
          <a:lstStyle/>
          <a:p>
            <a:r>
              <a:rPr lang="en-GB" dirty="0" smtClean="0"/>
              <a:t>Establish required services to be </a:t>
            </a:r>
            <a:r>
              <a:rPr lang="en-GB" dirty="0" err="1" smtClean="0"/>
              <a:t>costed</a:t>
            </a:r>
            <a:endParaRPr lang="en-GB" dirty="0" smtClean="0"/>
          </a:p>
          <a:p>
            <a:r>
              <a:rPr lang="en-GB" dirty="0" smtClean="0"/>
              <a:t>Identify main cost pools (e.g. Network, Retail, Common)</a:t>
            </a:r>
          </a:p>
          <a:p>
            <a:r>
              <a:rPr lang="en-GB" dirty="0" smtClean="0"/>
              <a:t>Establish any costs that should be excluded</a:t>
            </a:r>
          </a:p>
          <a:p>
            <a:r>
              <a:rPr lang="en-GB" dirty="0" smtClean="0"/>
              <a:t>Describe allocation keys for assets and operating expenditure to be used where direct allocation is not possible</a:t>
            </a:r>
          </a:p>
          <a:p>
            <a:pPr lvl="1"/>
            <a:r>
              <a:rPr lang="en-GB" dirty="0" smtClean="0"/>
              <a:t>e.g. Staff, Buildings, Vehicles, Software</a:t>
            </a:r>
          </a:p>
          <a:p>
            <a:r>
              <a:rPr lang="en-GB" dirty="0" smtClean="0"/>
              <a:t>Cost of capital</a:t>
            </a:r>
          </a:p>
          <a:p>
            <a:r>
              <a:rPr lang="en-GB" dirty="0" smtClean="0"/>
              <a:t>Routing tables – for converting cost pools (by equipment) onto cost pools (by services).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4395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C92E42BE-9487-9B4C-918B-856366A86280}" type="slidenum">
              <a:rPr lang="en-US" sz="1200"/>
              <a:pPr>
                <a:buNone/>
              </a:pPr>
              <a:t>11</a:t>
            </a:fld>
            <a:endParaRPr lang="en-US" sz="12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45788"/>
            <a:ext cx="8534400" cy="430887"/>
          </a:xfrm>
          <a:noFill/>
        </p:spPr>
        <p:txBody>
          <a:bodyPr lIns="0" tIns="0" rIns="0" bIns="0"/>
          <a:lstStyle/>
          <a:p>
            <a:pPr eaLnBrk="1" hangingPunct="1"/>
            <a:r>
              <a:rPr lang="en-GB" sz="2800" b="0" kern="1200" dirty="0" smtClean="0">
                <a:solidFill>
                  <a:srgbClr val="0099CC"/>
                </a:solidFill>
              </a:rPr>
              <a:t>Bottom-up cost models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23850" y="1487488"/>
            <a:ext cx="8496300" cy="4173537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7" dist="17961" dir="2700000">
              <a:srgbClr val="8C8C8C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18756" name="Rectangle 4"/>
          <p:cNvSpPr>
            <a:spLocks noChangeArrowheads="1"/>
          </p:cNvSpPr>
          <p:nvPr/>
        </p:nvSpPr>
        <p:spPr bwMode="auto">
          <a:xfrm>
            <a:off x="395288" y="1558925"/>
            <a:ext cx="8353425" cy="40322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8" dist="17961" dir="13500000">
              <a:schemeClr val="bg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lIns="0" tIns="0" rIns="0" bIns="0" anchor="ctr"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395288" y="1573213"/>
            <a:ext cx="8353425" cy="273050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762000">
              <a:lnSpc>
                <a:spcPct val="90000"/>
              </a:lnSpc>
              <a:buClrTx/>
              <a:buFontTx/>
              <a:buNone/>
            </a:pPr>
            <a:r>
              <a:rPr lang="en-GB" b="1">
                <a:solidFill>
                  <a:schemeClr val="tx1"/>
                </a:solidFill>
                <a:latin typeface="Arial" charset="0"/>
              </a:rPr>
              <a:t>   Bottom Up Model Characteristics</a:t>
            </a:r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395288" y="5375275"/>
            <a:ext cx="1439862" cy="2159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Tx/>
              <a:buFontTx/>
              <a:buNone/>
            </a:pPr>
            <a:r>
              <a:rPr lang="en-GB" sz="800" i="1">
                <a:solidFill>
                  <a:schemeClr val="tx1"/>
                </a:solidFill>
                <a:latin typeface="Arial" charset="0"/>
              </a:rPr>
              <a:t>Source: RTR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39750" y="2135188"/>
            <a:ext cx="756126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PURPOSE: To estimate the infrastructure investments of an efficient network from an engineering type model</a:t>
            </a:r>
            <a:r>
              <a:rPr lang="en-GB" sz="1800" dirty="0" smtClean="0">
                <a:solidFill>
                  <a:srgbClr val="040404"/>
                </a:solidFill>
                <a:latin typeface="Verdana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endParaRPr lang="en-GB" sz="1800" dirty="0">
              <a:solidFill>
                <a:srgbClr val="040404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Analytical model to determine an abstract state-of-the-art network with an optimal network topology</a:t>
            </a:r>
            <a:r>
              <a:rPr lang="en-GB" sz="1800" dirty="0" smtClean="0">
                <a:solidFill>
                  <a:srgbClr val="040404"/>
                </a:solidFill>
                <a:latin typeface="Verdana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endParaRPr lang="en-GB" sz="1800" dirty="0">
              <a:solidFill>
                <a:srgbClr val="040404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Different degrees of freedom possible</a:t>
            </a:r>
            <a:r>
              <a:rPr lang="en-GB" sz="1800" dirty="0" smtClean="0">
                <a:solidFill>
                  <a:srgbClr val="040404"/>
                </a:solidFill>
                <a:latin typeface="Verdana" charset="0"/>
              </a:rPr>
              <a:t>:</a:t>
            </a:r>
            <a:endParaRPr lang="en-GB" sz="1800" dirty="0">
              <a:solidFill>
                <a:srgbClr val="040404"/>
              </a:solidFill>
              <a:latin typeface="Verdana" charset="0"/>
            </a:endParaRPr>
          </a:p>
          <a:p>
            <a:pPr marL="800100" lvl="1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Scorched node approach: </a:t>
            </a:r>
            <a:br>
              <a:rPr lang="en-GB" sz="1800" dirty="0">
                <a:solidFill>
                  <a:srgbClr val="040404"/>
                </a:solidFill>
                <a:latin typeface="Verdana" charset="0"/>
              </a:rPr>
            </a:b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geographical location of high level network elements and main distribution frame/base station sites are given.</a:t>
            </a:r>
            <a:r>
              <a:rPr lang="de-DE" sz="1800" dirty="0">
                <a:solidFill>
                  <a:srgbClr val="040404"/>
                </a:solidFill>
                <a:latin typeface="Verdana" charset="0"/>
              </a:rPr>
              <a:t> </a:t>
            </a:r>
            <a:endParaRPr lang="en-GB" sz="1800" dirty="0">
              <a:solidFill>
                <a:srgbClr val="040404"/>
              </a:solidFill>
              <a:latin typeface="Verdana" charset="0"/>
            </a:endParaRPr>
          </a:p>
          <a:p>
            <a:pPr marL="800100" lvl="1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Scorched earth approach: </a:t>
            </a:r>
            <a:br>
              <a:rPr lang="en-GB" sz="1800" dirty="0">
                <a:solidFill>
                  <a:srgbClr val="040404"/>
                </a:solidFill>
                <a:latin typeface="Verdana" charset="0"/>
              </a:rPr>
            </a:br>
            <a:r>
              <a:rPr lang="en-GB" sz="1800" dirty="0">
                <a:solidFill>
                  <a:srgbClr val="040404"/>
                </a:solidFill>
                <a:latin typeface="Verdana" charset="0"/>
              </a:rPr>
              <a:t>all locations optimised.</a:t>
            </a:r>
          </a:p>
        </p:txBody>
      </p:sp>
    </p:spTree>
    <p:extLst>
      <p:ext uri="{BB962C8B-B14F-4D97-AF65-F5344CB8AC3E}">
        <p14:creationId xmlns:p14="http://schemas.microsoft.com/office/powerpoint/2010/main" val="1478791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00392" y="6370639"/>
            <a:ext cx="887016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E25BABF3-3684-4BCB-A852-D0F3D168BF4C}" type="slidenum">
              <a:rPr lang="en-GB" sz="1200"/>
              <a:pPr>
                <a:buNone/>
              </a:pPr>
              <a:t>12</a:t>
            </a:fld>
            <a:endParaRPr lang="en-GB" sz="1200" dirty="0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2133" y="703918"/>
            <a:ext cx="7772400" cy="523220"/>
          </a:xfrm>
        </p:spPr>
        <p:txBody>
          <a:bodyPr/>
          <a:lstStyle/>
          <a:p>
            <a:r>
              <a:rPr lang="en-AU" sz="2800" b="0" kern="1200" dirty="0">
                <a:solidFill>
                  <a:srgbClr val="0099CC"/>
                </a:solidFill>
              </a:rPr>
              <a:t>Bottom up </a:t>
            </a:r>
            <a:r>
              <a:rPr lang="en-AU" sz="2800" b="0" kern="1200" dirty="0" smtClean="0">
                <a:solidFill>
                  <a:srgbClr val="0099CC"/>
                </a:solidFill>
              </a:rPr>
              <a:t>model </a:t>
            </a:r>
            <a:r>
              <a:rPr lang="en-AU" sz="2800" b="0" kern="1200" dirty="0">
                <a:solidFill>
                  <a:srgbClr val="0099CC"/>
                </a:solidFill>
              </a:rPr>
              <a:t>flowchart</a:t>
            </a:r>
          </a:p>
        </p:txBody>
      </p:sp>
      <p:sp>
        <p:nvSpPr>
          <p:cNvPr id="260152" name="Rectangle 56"/>
          <p:cNvSpPr>
            <a:spLocks noChangeArrowheads="1"/>
          </p:cNvSpPr>
          <p:nvPr/>
        </p:nvSpPr>
        <p:spPr bwMode="auto">
          <a:xfrm>
            <a:off x="411163" y="1349376"/>
            <a:ext cx="3551237" cy="14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>
                <a:latin typeface="Arial" pitchFamily="34" charset="0"/>
              </a:rPr>
              <a:t>Step 1: </a:t>
            </a:r>
            <a:r>
              <a:rPr lang="en-GB" sz="1200">
                <a:latin typeface="Arial" pitchFamily="34" charset="0"/>
              </a:rPr>
              <a:t>Establish network design</a:t>
            </a:r>
          </a:p>
        </p:txBody>
      </p:sp>
      <p:sp>
        <p:nvSpPr>
          <p:cNvPr id="260153" name="Rectangle 57"/>
          <p:cNvSpPr>
            <a:spLocks noChangeArrowheads="1"/>
          </p:cNvSpPr>
          <p:nvPr/>
        </p:nvSpPr>
        <p:spPr bwMode="auto">
          <a:xfrm>
            <a:off x="411163" y="2081213"/>
            <a:ext cx="3703637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 dirty="0">
                <a:latin typeface="Arial" pitchFamily="34" charset="0"/>
              </a:rPr>
              <a:t>Step 2: </a:t>
            </a:r>
            <a:r>
              <a:rPr lang="en-GB" sz="1200" dirty="0">
                <a:latin typeface="Arial" pitchFamily="34" charset="0"/>
              </a:rPr>
              <a:t>Identify and determine capital cost of network elements</a:t>
            </a:r>
          </a:p>
        </p:txBody>
      </p:sp>
      <p:sp>
        <p:nvSpPr>
          <p:cNvPr id="260154" name="Rectangle 58"/>
          <p:cNvSpPr>
            <a:spLocks noChangeArrowheads="1"/>
          </p:cNvSpPr>
          <p:nvPr/>
        </p:nvSpPr>
        <p:spPr bwMode="auto">
          <a:xfrm>
            <a:off x="411163" y="3025776"/>
            <a:ext cx="3551237" cy="14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>
                <a:latin typeface="Arial" pitchFamily="34" charset="0"/>
              </a:rPr>
              <a:t>Step 3: </a:t>
            </a:r>
            <a:r>
              <a:rPr lang="en-GB" sz="1200">
                <a:latin typeface="Arial" pitchFamily="34" charset="0"/>
              </a:rPr>
              <a:t>Calculate operating expenditure</a:t>
            </a:r>
          </a:p>
        </p:txBody>
      </p:sp>
      <p:sp>
        <p:nvSpPr>
          <p:cNvPr id="260155" name="Rectangle 59"/>
          <p:cNvSpPr>
            <a:spLocks noChangeArrowheads="1"/>
          </p:cNvSpPr>
          <p:nvPr/>
        </p:nvSpPr>
        <p:spPr bwMode="auto">
          <a:xfrm>
            <a:off x="411163" y="3529013"/>
            <a:ext cx="3703637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>
                <a:latin typeface="Arial" pitchFamily="34" charset="0"/>
              </a:rPr>
              <a:t>Step 4: </a:t>
            </a:r>
            <a:r>
              <a:rPr lang="en-GB" sz="1200">
                <a:latin typeface="Arial" pitchFamily="34" charset="0"/>
              </a:rPr>
              <a:t>Combine capital and operating costs into an annual costs per network element</a:t>
            </a:r>
          </a:p>
        </p:txBody>
      </p:sp>
      <p:sp>
        <p:nvSpPr>
          <p:cNvPr id="260156" name="Rectangle 60"/>
          <p:cNvSpPr>
            <a:spLocks noChangeArrowheads="1"/>
          </p:cNvSpPr>
          <p:nvPr/>
        </p:nvSpPr>
        <p:spPr bwMode="auto">
          <a:xfrm>
            <a:off x="411163" y="4321176"/>
            <a:ext cx="3703637" cy="14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>
                <a:latin typeface="Arial" pitchFamily="34" charset="0"/>
              </a:rPr>
              <a:t>Step 5: </a:t>
            </a:r>
            <a:r>
              <a:rPr lang="en-GB" sz="1200">
                <a:latin typeface="Arial" pitchFamily="34" charset="0"/>
              </a:rPr>
              <a:t>Divide network elements by minutes of traffic</a:t>
            </a:r>
          </a:p>
        </p:txBody>
      </p:sp>
      <p:sp>
        <p:nvSpPr>
          <p:cNvPr id="260157" name="Rectangle 61"/>
          <p:cNvSpPr>
            <a:spLocks noChangeArrowheads="1"/>
          </p:cNvSpPr>
          <p:nvPr/>
        </p:nvSpPr>
        <p:spPr bwMode="auto">
          <a:xfrm>
            <a:off x="411163" y="4808538"/>
            <a:ext cx="3703637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>
                <a:latin typeface="Arial" pitchFamily="34" charset="0"/>
              </a:rPr>
              <a:t>Step 6: </a:t>
            </a:r>
            <a:r>
              <a:rPr lang="en-GB" sz="1200">
                <a:latin typeface="Arial" pitchFamily="34" charset="0"/>
              </a:rPr>
              <a:t>Bundle network element minutes to calculate LRIC of each interconnect service</a:t>
            </a:r>
          </a:p>
        </p:txBody>
      </p:sp>
      <p:sp>
        <p:nvSpPr>
          <p:cNvPr id="260158" name="Rectangle 62"/>
          <p:cNvSpPr>
            <a:spLocks noChangeArrowheads="1"/>
          </p:cNvSpPr>
          <p:nvPr/>
        </p:nvSpPr>
        <p:spPr bwMode="auto">
          <a:xfrm>
            <a:off x="411163" y="5464176"/>
            <a:ext cx="3703637" cy="14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200" b="1" dirty="0">
                <a:latin typeface="Arial" pitchFamily="34" charset="0"/>
              </a:rPr>
              <a:t>Step 7: </a:t>
            </a:r>
            <a:r>
              <a:rPr lang="en-GB" sz="1200" dirty="0" smtClean="0">
                <a:latin typeface="Arial" pitchFamily="34" charset="0"/>
              </a:rPr>
              <a:t>Mark-up </a:t>
            </a:r>
            <a:r>
              <a:rPr lang="en-GB" sz="1200" dirty="0">
                <a:latin typeface="Arial" pitchFamily="34" charset="0"/>
              </a:rPr>
              <a:t>to set interconnect charge</a:t>
            </a:r>
          </a:p>
        </p:txBody>
      </p:sp>
      <p:grpSp>
        <p:nvGrpSpPr>
          <p:cNvPr id="260175" name="Group 79"/>
          <p:cNvGrpSpPr>
            <a:grpSpLocks/>
          </p:cNvGrpSpPr>
          <p:nvPr/>
        </p:nvGrpSpPr>
        <p:grpSpPr bwMode="auto">
          <a:xfrm>
            <a:off x="4686300" y="1227138"/>
            <a:ext cx="4000500" cy="4572000"/>
            <a:chOff x="-2688" y="960"/>
            <a:chExt cx="2520" cy="2880"/>
          </a:xfrm>
        </p:grpSpPr>
        <p:sp>
          <p:nvSpPr>
            <p:cNvPr id="260172" name="Line 76"/>
            <p:cNvSpPr>
              <a:spLocks noChangeShapeType="1"/>
            </p:cNvSpPr>
            <p:nvPr/>
          </p:nvSpPr>
          <p:spPr bwMode="auto">
            <a:xfrm flipV="1">
              <a:off x="-2375" y="3126"/>
              <a:ext cx="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70" name="Line 74"/>
            <p:cNvSpPr>
              <a:spLocks noChangeShapeType="1"/>
            </p:cNvSpPr>
            <p:nvPr/>
          </p:nvSpPr>
          <p:spPr bwMode="auto">
            <a:xfrm flipH="1">
              <a:off x="-2093" y="2999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49" name="Line 53"/>
            <p:cNvSpPr>
              <a:spLocks noChangeShapeType="1"/>
            </p:cNvSpPr>
            <p:nvPr/>
          </p:nvSpPr>
          <p:spPr bwMode="auto">
            <a:xfrm>
              <a:off x="-1014" y="2298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01" name="Rectangle 5"/>
            <p:cNvSpPr>
              <a:spLocks noChangeArrowheads="1"/>
            </p:cNvSpPr>
            <p:nvPr/>
          </p:nvSpPr>
          <p:spPr bwMode="auto">
            <a:xfrm>
              <a:off x="-1242" y="1956"/>
              <a:ext cx="522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Opex</a:t>
              </a:r>
            </a:p>
            <a:p>
              <a:pPr algn="ctr">
                <a:buNone/>
              </a:pPr>
              <a:endParaRPr lang="en-GB" sz="900">
                <a:latin typeface="Arial" pitchFamily="34" charset="0"/>
              </a:endParaRPr>
            </a:p>
            <a:p>
              <a:pPr algn="ctr">
                <a:buNone/>
              </a:pPr>
              <a:endParaRPr lang="en-GB" sz="900">
                <a:latin typeface="Arial" pitchFamily="34" charset="0"/>
              </a:endParaRPr>
            </a:p>
          </p:txBody>
        </p:sp>
        <p:sp>
          <p:nvSpPr>
            <p:cNvPr id="260102" name="Rectangle 6"/>
            <p:cNvSpPr>
              <a:spLocks noChangeArrowheads="1"/>
            </p:cNvSpPr>
            <p:nvPr/>
          </p:nvSpPr>
          <p:spPr bwMode="auto">
            <a:xfrm>
              <a:off x="-1830" y="1956"/>
              <a:ext cx="522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Opex</a:t>
              </a:r>
            </a:p>
            <a:p>
              <a:pPr algn="ctr">
                <a:buNone/>
              </a:pPr>
              <a:endParaRPr lang="en-GB" sz="900">
                <a:latin typeface="Arial" pitchFamily="34" charset="0"/>
              </a:endParaRPr>
            </a:p>
            <a:p>
              <a:pPr algn="ctr">
                <a:buNone/>
              </a:pPr>
              <a:endParaRPr lang="en-GB" sz="900">
                <a:latin typeface="Arial" pitchFamily="34" charset="0"/>
              </a:endParaRPr>
            </a:p>
          </p:txBody>
        </p:sp>
        <p:sp>
          <p:nvSpPr>
            <p:cNvPr id="260103" name="Rectangle 7"/>
            <p:cNvSpPr>
              <a:spLocks noChangeArrowheads="1"/>
            </p:cNvSpPr>
            <p:nvPr/>
          </p:nvSpPr>
          <p:spPr bwMode="auto">
            <a:xfrm>
              <a:off x="-2412" y="1956"/>
              <a:ext cx="522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 dirty="0">
                  <a:latin typeface="Arial" pitchFamily="34" charset="0"/>
                </a:rPr>
                <a:t>Opex</a:t>
              </a:r>
            </a:p>
            <a:p>
              <a:pPr algn="ctr">
                <a:buNone/>
              </a:pPr>
              <a:endParaRPr lang="en-GB" sz="900" dirty="0">
                <a:latin typeface="Arial" pitchFamily="34" charset="0"/>
              </a:endParaRPr>
            </a:p>
            <a:p>
              <a:pPr algn="ctr">
                <a:buNone/>
              </a:pPr>
              <a:endParaRPr lang="en-GB" sz="900" dirty="0">
                <a:latin typeface="Arial" pitchFamily="34" charset="0"/>
              </a:endParaRPr>
            </a:p>
          </p:txBody>
        </p:sp>
        <p:sp>
          <p:nvSpPr>
            <p:cNvPr id="260104" name="Rectangle 8"/>
            <p:cNvSpPr>
              <a:spLocks noChangeArrowheads="1"/>
            </p:cNvSpPr>
            <p:nvPr/>
          </p:nvSpPr>
          <p:spPr bwMode="auto">
            <a:xfrm>
              <a:off x="-1560" y="960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Establish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network design</a:t>
              </a:r>
            </a:p>
          </p:txBody>
        </p:sp>
        <p:sp>
          <p:nvSpPr>
            <p:cNvPr id="260105" name="Rectangle 9"/>
            <p:cNvSpPr>
              <a:spLocks noChangeArrowheads="1"/>
            </p:cNvSpPr>
            <p:nvPr/>
          </p:nvSpPr>
          <p:spPr bwMode="auto">
            <a:xfrm>
              <a:off x="-1560" y="1164"/>
              <a:ext cx="522" cy="7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06" name="Rectangle 10"/>
            <p:cNvSpPr>
              <a:spLocks noChangeArrowheads="1"/>
            </p:cNvSpPr>
            <p:nvPr/>
          </p:nvSpPr>
          <p:spPr bwMode="auto">
            <a:xfrm>
              <a:off x="-2442" y="205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Access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07" name="Rectangle 11"/>
            <p:cNvSpPr>
              <a:spLocks noChangeArrowheads="1"/>
            </p:cNvSpPr>
            <p:nvPr/>
          </p:nvSpPr>
          <p:spPr bwMode="auto">
            <a:xfrm>
              <a:off x="-2442" y="2257"/>
              <a:ext cx="522" cy="47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08" name="Rectangle 12"/>
            <p:cNvSpPr>
              <a:spLocks noChangeArrowheads="1"/>
            </p:cNvSpPr>
            <p:nvPr/>
          </p:nvSpPr>
          <p:spPr bwMode="auto">
            <a:xfrm>
              <a:off x="-1860" y="205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Network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09" name="Rectangle 13"/>
            <p:cNvSpPr>
              <a:spLocks noChangeArrowheads="1"/>
            </p:cNvSpPr>
            <p:nvPr/>
          </p:nvSpPr>
          <p:spPr bwMode="auto">
            <a:xfrm>
              <a:off x="-1860" y="2257"/>
              <a:ext cx="52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10" name="Rectangle 14"/>
            <p:cNvSpPr>
              <a:spLocks noChangeArrowheads="1"/>
            </p:cNvSpPr>
            <p:nvPr/>
          </p:nvSpPr>
          <p:spPr bwMode="auto">
            <a:xfrm>
              <a:off x="-1272" y="205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Common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costs</a:t>
              </a:r>
            </a:p>
          </p:txBody>
        </p:sp>
        <p:sp>
          <p:nvSpPr>
            <p:cNvPr id="260111" name="Rectangle 15"/>
            <p:cNvSpPr>
              <a:spLocks noChangeArrowheads="1"/>
            </p:cNvSpPr>
            <p:nvPr/>
          </p:nvSpPr>
          <p:spPr bwMode="auto">
            <a:xfrm>
              <a:off x="-1272" y="2257"/>
              <a:ext cx="522" cy="4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12" name="Rectangle 16"/>
            <p:cNvSpPr>
              <a:spLocks noChangeArrowheads="1"/>
            </p:cNvSpPr>
            <p:nvPr/>
          </p:nvSpPr>
          <p:spPr bwMode="auto">
            <a:xfrm>
              <a:off x="-690" y="1482"/>
              <a:ext cx="522" cy="2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Common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costs</a:t>
              </a:r>
            </a:p>
          </p:txBody>
        </p:sp>
        <p:sp>
          <p:nvSpPr>
            <p:cNvPr id="260113" name="Rectangle 17"/>
            <p:cNvSpPr>
              <a:spLocks noChangeArrowheads="1"/>
            </p:cNvSpPr>
            <p:nvPr/>
          </p:nvSpPr>
          <p:spPr bwMode="auto">
            <a:xfrm>
              <a:off x="-690" y="1691"/>
              <a:ext cx="522" cy="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14" name="Rectangle 18"/>
            <p:cNvSpPr>
              <a:spLocks noChangeArrowheads="1"/>
            </p:cNvSpPr>
            <p:nvPr/>
          </p:nvSpPr>
          <p:spPr bwMode="auto">
            <a:xfrm>
              <a:off x="-1860" y="241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Network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15" name="Rectangle 19"/>
            <p:cNvSpPr>
              <a:spLocks noChangeArrowheads="1"/>
            </p:cNvSpPr>
            <p:nvPr/>
          </p:nvSpPr>
          <p:spPr bwMode="auto">
            <a:xfrm>
              <a:off x="-1860" y="2617"/>
              <a:ext cx="52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16" name="Rectangle 20"/>
            <p:cNvSpPr>
              <a:spLocks noChangeArrowheads="1"/>
            </p:cNvSpPr>
            <p:nvPr/>
          </p:nvSpPr>
          <p:spPr bwMode="auto">
            <a:xfrm>
              <a:off x="-2442" y="1482"/>
              <a:ext cx="522" cy="2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Access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17" name="Rectangle 21"/>
            <p:cNvSpPr>
              <a:spLocks noChangeArrowheads="1"/>
            </p:cNvSpPr>
            <p:nvPr/>
          </p:nvSpPr>
          <p:spPr bwMode="auto">
            <a:xfrm>
              <a:off x="-2442" y="1691"/>
              <a:ext cx="522" cy="49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18" name="Rectangle 22"/>
            <p:cNvSpPr>
              <a:spLocks noChangeArrowheads="1"/>
            </p:cNvSpPr>
            <p:nvPr/>
          </p:nvSpPr>
          <p:spPr bwMode="auto">
            <a:xfrm>
              <a:off x="-1860" y="148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Switching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19" name="Rectangle 23"/>
            <p:cNvSpPr>
              <a:spLocks noChangeArrowheads="1"/>
            </p:cNvSpPr>
            <p:nvPr/>
          </p:nvSpPr>
          <p:spPr bwMode="auto">
            <a:xfrm>
              <a:off x="-1860" y="1686"/>
              <a:ext cx="522" cy="5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20" name="Rectangle 24"/>
            <p:cNvSpPr>
              <a:spLocks noChangeArrowheads="1"/>
            </p:cNvSpPr>
            <p:nvPr/>
          </p:nvSpPr>
          <p:spPr bwMode="auto">
            <a:xfrm>
              <a:off x="-1272" y="1482"/>
              <a:ext cx="522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Transmission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elements</a:t>
              </a:r>
            </a:p>
          </p:txBody>
        </p:sp>
        <p:sp>
          <p:nvSpPr>
            <p:cNvPr id="260121" name="Rectangle 25"/>
            <p:cNvSpPr>
              <a:spLocks noChangeArrowheads="1"/>
            </p:cNvSpPr>
            <p:nvPr/>
          </p:nvSpPr>
          <p:spPr bwMode="auto">
            <a:xfrm>
              <a:off x="-1272" y="1691"/>
              <a:ext cx="522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23" name="Rectangle 27"/>
            <p:cNvSpPr>
              <a:spLocks noChangeArrowheads="1"/>
            </p:cNvSpPr>
            <p:nvPr/>
          </p:nvSpPr>
          <p:spPr bwMode="auto">
            <a:xfrm>
              <a:off x="-2688" y="2874"/>
              <a:ext cx="594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Network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element minutes</a:t>
              </a:r>
            </a:p>
          </p:txBody>
        </p:sp>
        <p:sp>
          <p:nvSpPr>
            <p:cNvPr id="260124" name="Rectangle 28"/>
            <p:cNvSpPr>
              <a:spLocks noChangeArrowheads="1"/>
            </p:cNvSpPr>
            <p:nvPr/>
          </p:nvSpPr>
          <p:spPr bwMode="auto">
            <a:xfrm>
              <a:off x="-2688" y="3079"/>
              <a:ext cx="594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26" name="Rectangle 30"/>
            <p:cNvSpPr>
              <a:spLocks noChangeArrowheads="1"/>
            </p:cNvSpPr>
            <p:nvPr/>
          </p:nvSpPr>
          <p:spPr bwMode="auto">
            <a:xfrm>
              <a:off x="-2688" y="3230"/>
              <a:ext cx="594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LRIC of IC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services</a:t>
              </a:r>
            </a:p>
          </p:txBody>
        </p:sp>
        <p:sp>
          <p:nvSpPr>
            <p:cNvPr id="260127" name="Rectangle 31"/>
            <p:cNvSpPr>
              <a:spLocks noChangeArrowheads="1"/>
            </p:cNvSpPr>
            <p:nvPr/>
          </p:nvSpPr>
          <p:spPr bwMode="auto">
            <a:xfrm>
              <a:off x="-2688" y="3429"/>
              <a:ext cx="594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29" name="Rectangle 33"/>
            <p:cNvSpPr>
              <a:spLocks noChangeArrowheads="1"/>
            </p:cNvSpPr>
            <p:nvPr/>
          </p:nvSpPr>
          <p:spPr bwMode="auto">
            <a:xfrm>
              <a:off x="-2687" y="3594"/>
              <a:ext cx="594" cy="2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IC charges</a:t>
              </a:r>
            </a:p>
          </p:txBody>
        </p:sp>
        <p:sp>
          <p:nvSpPr>
            <p:cNvPr id="260130" name="Rectangle 34"/>
            <p:cNvSpPr>
              <a:spLocks noChangeArrowheads="1"/>
            </p:cNvSpPr>
            <p:nvPr/>
          </p:nvSpPr>
          <p:spPr bwMode="auto">
            <a:xfrm>
              <a:off x="-2687" y="3793"/>
              <a:ext cx="594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4" name="Freeform 38"/>
            <p:cNvSpPr>
              <a:spLocks/>
            </p:cNvSpPr>
            <p:nvPr/>
          </p:nvSpPr>
          <p:spPr bwMode="auto">
            <a:xfrm>
              <a:off x="-2166" y="1326"/>
              <a:ext cx="1728" cy="144"/>
            </a:xfrm>
            <a:custGeom>
              <a:avLst/>
              <a:gdLst>
                <a:gd name="T0" fmla="*/ 0 w 1728"/>
                <a:gd name="T1" fmla="*/ 144 h 144"/>
                <a:gd name="T2" fmla="*/ 0 w 1728"/>
                <a:gd name="T3" fmla="*/ 0 h 144"/>
                <a:gd name="T4" fmla="*/ 1728 w 1728"/>
                <a:gd name="T5" fmla="*/ 0 h 144"/>
                <a:gd name="T6" fmla="*/ 1728 w 1728"/>
                <a:gd name="T7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8" h="144">
                  <a:moveTo>
                    <a:pt x="0" y="144"/>
                  </a:moveTo>
                  <a:lnTo>
                    <a:pt x="0" y="0"/>
                  </a:lnTo>
                  <a:lnTo>
                    <a:pt x="1728" y="0"/>
                  </a:lnTo>
                  <a:lnTo>
                    <a:pt x="1728" y="14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5" name="Line 39"/>
            <p:cNvSpPr>
              <a:spLocks noChangeShapeType="1"/>
            </p:cNvSpPr>
            <p:nvPr/>
          </p:nvSpPr>
          <p:spPr bwMode="auto">
            <a:xfrm flipV="1">
              <a:off x="-1584" y="132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6" name="Line 40"/>
            <p:cNvSpPr>
              <a:spLocks noChangeShapeType="1"/>
            </p:cNvSpPr>
            <p:nvPr/>
          </p:nvSpPr>
          <p:spPr bwMode="auto">
            <a:xfrm flipV="1">
              <a:off x="-1002" y="132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7" name="Line 41"/>
            <p:cNvSpPr>
              <a:spLocks noChangeShapeType="1"/>
            </p:cNvSpPr>
            <p:nvPr/>
          </p:nvSpPr>
          <p:spPr bwMode="auto">
            <a:xfrm>
              <a:off x="-1284" y="1236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8" name="Line 42"/>
            <p:cNvSpPr>
              <a:spLocks noChangeShapeType="1"/>
            </p:cNvSpPr>
            <p:nvPr/>
          </p:nvSpPr>
          <p:spPr bwMode="auto">
            <a:xfrm>
              <a:off x="-2172" y="1746"/>
              <a:ext cx="0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39" name="Line 43"/>
            <p:cNvSpPr>
              <a:spLocks noChangeShapeType="1"/>
            </p:cNvSpPr>
            <p:nvPr/>
          </p:nvSpPr>
          <p:spPr bwMode="auto">
            <a:xfrm>
              <a:off x="-1644" y="1746"/>
              <a:ext cx="0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40" name="Freeform 44"/>
            <p:cNvSpPr>
              <a:spLocks/>
            </p:cNvSpPr>
            <p:nvPr/>
          </p:nvSpPr>
          <p:spPr bwMode="auto">
            <a:xfrm>
              <a:off x="-1470" y="1746"/>
              <a:ext cx="462" cy="210"/>
            </a:xfrm>
            <a:custGeom>
              <a:avLst/>
              <a:gdLst>
                <a:gd name="T0" fmla="*/ 462 w 462"/>
                <a:gd name="T1" fmla="*/ 0 h 282"/>
                <a:gd name="T2" fmla="*/ 462 w 462"/>
                <a:gd name="T3" fmla="*/ 90 h 282"/>
                <a:gd name="T4" fmla="*/ 0 w 462"/>
                <a:gd name="T5" fmla="*/ 90 h 282"/>
                <a:gd name="T6" fmla="*/ 0 w 462"/>
                <a:gd name="T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2" h="282">
                  <a:moveTo>
                    <a:pt x="462" y="0"/>
                  </a:moveTo>
                  <a:lnTo>
                    <a:pt x="462" y="90"/>
                  </a:lnTo>
                  <a:lnTo>
                    <a:pt x="0" y="90"/>
                  </a:lnTo>
                  <a:lnTo>
                    <a:pt x="0" y="28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41" name="Freeform 45"/>
            <p:cNvSpPr>
              <a:spLocks/>
            </p:cNvSpPr>
            <p:nvPr/>
          </p:nvSpPr>
          <p:spPr bwMode="auto">
            <a:xfrm>
              <a:off x="-1014" y="1746"/>
              <a:ext cx="589" cy="210"/>
            </a:xfrm>
            <a:custGeom>
              <a:avLst/>
              <a:gdLst>
                <a:gd name="T0" fmla="*/ 588 w 589"/>
                <a:gd name="T1" fmla="*/ 0 h 210"/>
                <a:gd name="T2" fmla="*/ 589 w 589"/>
                <a:gd name="T3" fmla="*/ 96 h 210"/>
                <a:gd name="T4" fmla="*/ 1 w 589"/>
                <a:gd name="T5" fmla="*/ 96 h 210"/>
                <a:gd name="T6" fmla="*/ 0 w 589"/>
                <a:gd name="T7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9" h="210">
                  <a:moveTo>
                    <a:pt x="588" y="0"/>
                  </a:moveTo>
                  <a:lnTo>
                    <a:pt x="589" y="96"/>
                  </a:lnTo>
                  <a:lnTo>
                    <a:pt x="1" y="96"/>
                  </a:lnTo>
                  <a:lnTo>
                    <a:pt x="0" y="21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46" name="Line 50"/>
            <p:cNvSpPr>
              <a:spLocks noChangeShapeType="1"/>
            </p:cNvSpPr>
            <p:nvPr/>
          </p:nvSpPr>
          <p:spPr bwMode="auto">
            <a:xfrm flipV="1">
              <a:off x="-1596" y="26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48" name="AutoShape 52"/>
            <p:cNvSpPr>
              <a:spLocks noChangeArrowheads="1"/>
            </p:cNvSpPr>
            <p:nvPr/>
          </p:nvSpPr>
          <p:spPr bwMode="auto">
            <a:xfrm>
              <a:off x="-1872" y="2808"/>
              <a:ext cx="540" cy="39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Convert to</a:t>
              </a:r>
            </a:p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minutes</a:t>
              </a:r>
            </a:p>
          </p:txBody>
        </p:sp>
        <p:sp>
          <p:nvSpPr>
            <p:cNvPr id="260150" name="Freeform 54"/>
            <p:cNvSpPr>
              <a:spLocks/>
            </p:cNvSpPr>
            <p:nvPr/>
          </p:nvSpPr>
          <p:spPr bwMode="auto">
            <a:xfrm>
              <a:off x="-2094" y="3456"/>
              <a:ext cx="1081" cy="243"/>
            </a:xfrm>
            <a:custGeom>
              <a:avLst/>
              <a:gdLst>
                <a:gd name="T0" fmla="*/ 834 w 834"/>
                <a:gd name="T1" fmla="*/ 0 h 816"/>
                <a:gd name="T2" fmla="*/ 834 w 834"/>
                <a:gd name="T3" fmla="*/ 816 h 816"/>
                <a:gd name="T4" fmla="*/ 0 w 834"/>
                <a:gd name="T5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816">
                  <a:moveTo>
                    <a:pt x="834" y="0"/>
                  </a:moveTo>
                  <a:lnTo>
                    <a:pt x="834" y="816"/>
                  </a:lnTo>
                  <a:lnTo>
                    <a:pt x="0" y="81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51" name="AutoShape 55"/>
            <p:cNvSpPr>
              <a:spLocks noChangeArrowheads="1"/>
            </p:cNvSpPr>
            <p:nvPr/>
          </p:nvSpPr>
          <p:spPr bwMode="auto">
            <a:xfrm>
              <a:off x="-1284" y="3066"/>
              <a:ext cx="540" cy="39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en-GB" sz="900">
                  <a:latin typeface="Arial" pitchFamily="34" charset="0"/>
                </a:rPr>
                <a:t>Mark-up</a:t>
              </a:r>
            </a:p>
          </p:txBody>
        </p:sp>
        <p:sp>
          <p:nvSpPr>
            <p:cNvPr id="260171" name="Line 75"/>
            <p:cNvSpPr>
              <a:spLocks noChangeShapeType="1"/>
            </p:cNvSpPr>
            <p:nvPr/>
          </p:nvSpPr>
          <p:spPr bwMode="auto">
            <a:xfrm flipV="1">
              <a:off x="-2375" y="3480"/>
              <a:ext cx="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260174" name="Line 78"/>
            <p:cNvSpPr>
              <a:spLocks noChangeShapeType="1"/>
            </p:cNvSpPr>
            <p:nvPr/>
          </p:nvSpPr>
          <p:spPr bwMode="auto">
            <a:xfrm flipV="1">
              <a:off x="-1596" y="2304"/>
              <a:ext cx="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None/>
              </a:pPr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38382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24E3BBB1-1D2C-AF45-B43B-8487F4FA415A}" type="slidenum">
              <a:rPr lang="en-US" sz="1200"/>
              <a:pPr>
                <a:buNone/>
              </a:pPr>
              <a:t>13</a:t>
            </a:fld>
            <a:endParaRPr lang="en-US" sz="120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356295" y="1341438"/>
            <a:ext cx="4359721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defRPr/>
            </a:pPr>
            <a:r>
              <a:rPr lang="en-GB" sz="1800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Advantages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Often preferred by regulator, who also allows Weighted Average Cost of Capital (WACC) = Interest on investment.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Useful if there are doubts about the existing infrastructure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defRPr/>
            </a:pPr>
            <a:r>
              <a:rPr lang="en-GB" sz="1800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Disadvantages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Harder to compare to the real organisation.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 more complex to implement than Top Down.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Uses Traffic estimates.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GB" sz="1800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Results DO NOT agree with any other financial analysis.</a:t>
            </a:r>
          </a:p>
        </p:txBody>
      </p:sp>
      <p:sp>
        <p:nvSpPr>
          <p:cNvPr id="44036" name="AutoShape 3"/>
          <p:cNvSpPr>
            <a:spLocks noChangeArrowheads="1"/>
          </p:cNvSpPr>
          <p:nvPr/>
        </p:nvSpPr>
        <p:spPr bwMode="auto">
          <a:xfrm flipV="1">
            <a:off x="4994275" y="2362200"/>
            <a:ext cx="350838" cy="2667000"/>
          </a:xfrm>
          <a:prstGeom prst="downArrow">
            <a:avLst>
              <a:gd name="adj1" fmla="val 50000"/>
              <a:gd name="adj2" fmla="val 17544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4037" name="Group 4"/>
          <p:cNvGrpSpPr>
            <a:grpSpLocks/>
          </p:cNvGrpSpPr>
          <p:nvPr/>
        </p:nvGrpSpPr>
        <p:grpSpPr bwMode="auto">
          <a:xfrm>
            <a:off x="5443538" y="1628775"/>
            <a:ext cx="3575050" cy="3311525"/>
            <a:chOff x="3800" y="1026"/>
            <a:chExt cx="2440" cy="2086"/>
          </a:xfrm>
        </p:grpSpPr>
        <p:sp>
          <p:nvSpPr>
            <p:cNvPr id="44040" name="Rectangle 5"/>
            <p:cNvSpPr>
              <a:spLocks noChangeArrowheads="1"/>
            </p:cNvSpPr>
            <p:nvPr/>
          </p:nvSpPr>
          <p:spPr bwMode="auto">
            <a:xfrm>
              <a:off x="4188" y="1026"/>
              <a:ext cx="1064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Theoretical network</a:t>
              </a:r>
            </a:p>
          </p:txBody>
        </p:sp>
        <p:sp>
          <p:nvSpPr>
            <p:cNvPr id="44041" name="Rectangle 6"/>
            <p:cNvSpPr>
              <a:spLocks noChangeArrowheads="1"/>
            </p:cNvSpPr>
            <p:nvPr/>
          </p:nvSpPr>
          <p:spPr bwMode="auto">
            <a:xfrm>
              <a:off x="3800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Switches</a:t>
              </a:r>
            </a:p>
          </p:txBody>
        </p:sp>
        <p:sp>
          <p:nvSpPr>
            <p:cNvPr id="44042" name="Rectangle 7"/>
            <p:cNvSpPr>
              <a:spLocks noChangeArrowheads="1"/>
            </p:cNvSpPr>
            <p:nvPr/>
          </p:nvSpPr>
          <p:spPr bwMode="auto">
            <a:xfrm>
              <a:off x="4526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IN</a:t>
              </a:r>
            </a:p>
          </p:txBody>
        </p:sp>
        <p:sp>
          <p:nvSpPr>
            <p:cNvPr id="44043" name="Rectangle 8"/>
            <p:cNvSpPr>
              <a:spLocks noChangeArrowheads="1"/>
            </p:cNvSpPr>
            <p:nvPr/>
          </p:nvSpPr>
          <p:spPr bwMode="auto">
            <a:xfrm>
              <a:off x="5252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Cells</a:t>
              </a:r>
            </a:p>
          </p:txBody>
        </p:sp>
        <p:cxnSp>
          <p:nvCxnSpPr>
            <p:cNvPr id="44044" name="AutoShape 9"/>
            <p:cNvCxnSpPr>
              <a:cxnSpLocks noChangeShapeType="1"/>
              <a:stCxn id="44040" idx="2"/>
              <a:endCxn id="44041" idx="0"/>
            </p:cNvCxnSpPr>
            <p:nvPr/>
          </p:nvCxnSpPr>
          <p:spPr bwMode="auto">
            <a:xfrm flipH="1">
              <a:off x="4050" y="1298"/>
              <a:ext cx="670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5" name="AutoShape 10"/>
            <p:cNvCxnSpPr>
              <a:cxnSpLocks noChangeShapeType="1"/>
              <a:stCxn id="44040" idx="2"/>
              <a:endCxn id="44042" idx="0"/>
            </p:cNvCxnSpPr>
            <p:nvPr/>
          </p:nvCxnSpPr>
          <p:spPr bwMode="auto">
            <a:xfrm>
              <a:off x="4720" y="1298"/>
              <a:ext cx="56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6" name="AutoShape 11"/>
            <p:cNvCxnSpPr>
              <a:cxnSpLocks noChangeShapeType="1"/>
              <a:stCxn id="44040" idx="2"/>
              <a:endCxn id="44043" idx="0"/>
            </p:cNvCxnSpPr>
            <p:nvPr/>
          </p:nvCxnSpPr>
          <p:spPr bwMode="auto">
            <a:xfrm>
              <a:off x="4720" y="1298"/>
              <a:ext cx="782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7" name="Rectangle 12"/>
            <p:cNvSpPr>
              <a:spLocks noChangeArrowheads="1"/>
            </p:cNvSpPr>
            <p:nvPr/>
          </p:nvSpPr>
          <p:spPr bwMode="auto">
            <a:xfrm>
              <a:off x="380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RNU</a:t>
              </a:r>
            </a:p>
          </p:txBody>
        </p:sp>
        <p:sp>
          <p:nvSpPr>
            <p:cNvPr id="44048" name="Rectangle 13"/>
            <p:cNvSpPr>
              <a:spLocks noChangeArrowheads="1"/>
            </p:cNvSpPr>
            <p:nvPr/>
          </p:nvSpPr>
          <p:spPr bwMode="auto">
            <a:xfrm>
              <a:off x="4435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MSC</a:t>
              </a:r>
            </a:p>
          </p:txBody>
        </p:sp>
        <p:cxnSp>
          <p:nvCxnSpPr>
            <p:cNvPr id="44049" name="AutoShape 14"/>
            <p:cNvCxnSpPr>
              <a:cxnSpLocks noChangeShapeType="1"/>
              <a:stCxn id="44041" idx="2"/>
              <a:endCxn id="44047" idx="0"/>
            </p:cNvCxnSpPr>
            <p:nvPr/>
          </p:nvCxnSpPr>
          <p:spPr bwMode="auto">
            <a:xfrm>
              <a:off x="4050" y="1939"/>
              <a:ext cx="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0" name="AutoShape 15"/>
            <p:cNvCxnSpPr>
              <a:cxnSpLocks noChangeShapeType="1"/>
              <a:stCxn id="44041" idx="2"/>
              <a:endCxn id="44048" idx="0"/>
            </p:cNvCxnSpPr>
            <p:nvPr/>
          </p:nvCxnSpPr>
          <p:spPr bwMode="auto">
            <a:xfrm>
              <a:off x="4050" y="1939"/>
              <a:ext cx="635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51" name="Rectangle 16"/>
            <p:cNvSpPr>
              <a:spLocks noChangeArrowheads="1"/>
            </p:cNvSpPr>
            <p:nvPr/>
          </p:nvSpPr>
          <p:spPr bwMode="auto">
            <a:xfrm>
              <a:off x="380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RAN</a:t>
              </a:r>
            </a:p>
          </p:txBody>
        </p:sp>
        <p:sp>
          <p:nvSpPr>
            <p:cNvPr id="44052" name="Rectangle 17"/>
            <p:cNvSpPr>
              <a:spLocks noChangeArrowheads="1"/>
            </p:cNvSpPr>
            <p:nvPr/>
          </p:nvSpPr>
          <p:spPr bwMode="auto">
            <a:xfrm>
              <a:off x="4435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CN</a:t>
              </a:r>
            </a:p>
          </p:txBody>
        </p:sp>
        <p:sp>
          <p:nvSpPr>
            <p:cNvPr id="44053" name="Rectangle 18"/>
            <p:cNvSpPr>
              <a:spLocks noChangeArrowheads="1"/>
            </p:cNvSpPr>
            <p:nvPr/>
          </p:nvSpPr>
          <p:spPr bwMode="auto">
            <a:xfrm>
              <a:off x="507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RTU</a:t>
              </a:r>
            </a:p>
          </p:txBody>
        </p:sp>
        <p:cxnSp>
          <p:nvCxnSpPr>
            <p:cNvPr id="44054" name="AutoShape 19"/>
            <p:cNvCxnSpPr>
              <a:cxnSpLocks noChangeShapeType="1"/>
              <a:stCxn id="44047" idx="2"/>
              <a:endCxn id="44051" idx="0"/>
            </p:cNvCxnSpPr>
            <p:nvPr/>
          </p:nvCxnSpPr>
          <p:spPr bwMode="auto">
            <a:xfrm>
              <a:off x="4050" y="2529"/>
              <a:ext cx="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5" name="AutoShape 20"/>
            <p:cNvCxnSpPr>
              <a:cxnSpLocks noChangeShapeType="1"/>
              <a:stCxn id="44047" idx="2"/>
              <a:endCxn id="44052" idx="0"/>
            </p:cNvCxnSpPr>
            <p:nvPr/>
          </p:nvCxnSpPr>
          <p:spPr bwMode="auto">
            <a:xfrm>
              <a:off x="4050" y="2529"/>
              <a:ext cx="635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6" name="AutoShape 21"/>
            <p:cNvCxnSpPr>
              <a:cxnSpLocks noChangeShapeType="1"/>
              <a:stCxn id="44047" idx="2"/>
              <a:endCxn id="44053" idx="0"/>
            </p:cNvCxnSpPr>
            <p:nvPr/>
          </p:nvCxnSpPr>
          <p:spPr bwMode="auto">
            <a:xfrm>
              <a:off x="4050" y="2529"/>
              <a:ext cx="127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57" name="Rectangle 22"/>
            <p:cNvSpPr>
              <a:spLocks noChangeArrowheads="1"/>
            </p:cNvSpPr>
            <p:nvPr/>
          </p:nvSpPr>
          <p:spPr bwMode="auto">
            <a:xfrm>
              <a:off x="507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Node B</a:t>
              </a:r>
            </a:p>
          </p:txBody>
        </p:sp>
        <p:sp>
          <p:nvSpPr>
            <p:cNvPr id="44058" name="Rectangle 23"/>
            <p:cNvSpPr>
              <a:spLocks noChangeArrowheads="1"/>
            </p:cNvSpPr>
            <p:nvPr/>
          </p:nvSpPr>
          <p:spPr bwMode="auto">
            <a:xfrm>
              <a:off x="5741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BTS</a:t>
              </a:r>
            </a:p>
          </p:txBody>
        </p:sp>
        <p:cxnSp>
          <p:nvCxnSpPr>
            <p:cNvPr id="44059" name="AutoShape 24"/>
            <p:cNvCxnSpPr>
              <a:cxnSpLocks noChangeShapeType="1"/>
              <a:stCxn id="44043" idx="2"/>
              <a:endCxn id="44057" idx="0"/>
            </p:cNvCxnSpPr>
            <p:nvPr/>
          </p:nvCxnSpPr>
          <p:spPr bwMode="auto">
            <a:xfrm flipH="1">
              <a:off x="5320" y="1939"/>
              <a:ext cx="182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60" name="AutoShape 25"/>
            <p:cNvCxnSpPr>
              <a:cxnSpLocks noChangeShapeType="1"/>
              <a:stCxn id="44043" idx="2"/>
              <a:endCxn id="44058" idx="0"/>
            </p:cNvCxnSpPr>
            <p:nvPr/>
          </p:nvCxnSpPr>
          <p:spPr bwMode="auto">
            <a:xfrm>
              <a:off x="5502" y="1939"/>
              <a:ext cx="489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038" name="Rectangle 26"/>
          <p:cNvSpPr>
            <a:spLocks noChangeArrowheads="1"/>
          </p:cNvSpPr>
          <p:nvPr/>
        </p:nvSpPr>
        <p:spPr bwMode="auto">
          <a:xfrm>
            <a:off x="7696200" y="1628775"/>
            <a:ext cx="731838" cy="4318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55600" indent="-355600" algn="ctr">
              <a:lnSpc>
                <a:spcPct val="125000"/>
              </a:lnSpc>
              <a:spcBef>
                <a:spcPct val="20000"/>
              </a:spcBef>
              <a:spcAft>
                <a:spcPct val="75000"/>
              </a:spcAft>
              <a:buClr>
                <a:schemeClr val="accent2"/>
              </a:buClr>
              <a:buSzPct val="150000"/>
              <a:buFont typeface="Wingdings" charset="0"/>
              <a:buNone/>
            </a:pPr>
            <a:r>
              <a:rPr lang="en-GB" sz="1400">
                <a:solidFill>
                  <a:schemeClr val="tx1"/>
                </a:solidFill>
                <a:latin typeface="Calibri" charset="0"/>
                <a:cs typeface="Arial Unicode MS" charset="0"/>
              </a:rPr>
              <a:t>Opex</a:t>
            </a:r>
          </a:p>
        </p:txBody>
      </p:sp>
      <p:sp>
        <p:nvSpPr>
          <p:cNvPr id="44039" name="Rectangle 28"/>
          <p:cNvSpPr>
            <a:spLocks noGrp="1" noChangeArrowheads="1"/>
          </p:cNvSpPr>
          <p:nvPr>
            <p:ph type="title"/>
          </p:nvPr>
        </p:nvSpPr>
        <p:spPr>
          <a:xfrm>
            <a:off x="290513" y="765175"/>
            <a:ext cx="7772400" cy="530225"/>
          </a:xfrm>
          <a:noFill/>
        </p:spPr>
        <p:txBody>
          <a:bodyPr lIns="100001" tIns="49207" rIns="100001" bIns="49207"/>
          <a:lstStyle/>
          <a:p>
            <a:pPr defTabSz="987425" eaLnBrk="1" hangingPunct="1"/>
            <a:r>
              <a:rPr lang="en-GB" sz="2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/>
              <a:t>Pros and cons of bo</a:t>
            </a:r>
            <a:r>
              <a:rPr lang="en-GB" sz="2800" b="0" kern="1200" dirty="0" smtClean="0">
                <a:solidFill>
                  <a:srgbClr val="0099CC"/>
                </a:solidFill>
              </a:rPr>
              <a:t>ttom-up models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45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0C3F3B5E-CAEC-E64A-A781-66DD865606E3}" type="slidenum">
              <a:rPr lang="en-US" sz="1200"/>
              <a:pPr>
                <a:buNone/>
              </a:pPr>
              <a:t>14</a:t>
            </a:fld>
            <a:endParaRPr lang="en-US" sz="1200"/>
          </a:p>
        </p:txBody>
      </p:sp>
      <p:sp>
        <p:nvSpPr>
          <p:cNvPr id="39940" name="Rectangle 2"/>
          <p:cNvSpPr txBox="1">
            <a:spLocks noChangeArrowheads="1"/>
          </p:cNvSpPr>
          <p:nvPr/>
        </p:nvSpPr>
        <p:spPr bwMode="auto">
          <a:xfrm>
            <a:off x="179512" y="1422401"/>
            <a:ext cx="4814763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Bottom Up approach assumes we start with nothing and rebuild the network from scratch.</a:t>
            </a:r>
          </a:p>
          <a:p>
            <a:pPr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“Scorched Node” Replace existing assets with Modern Equivalent Assets (MEA).</a:t>
            </a:r>
          </a:p>
          <a:p>
            <a:pPr lvl="1">
              <a:spcBef>
                <a:spcPct val="20000"/>
              </a:spcBef>
              <a:buClr>
                <a:srgbClr val="0099CC"/>
              </a:buClr>
              <a:buFont typeface="Wingdings" charset="0"/>
              <a:buChar char="Ø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Advantages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Can use real sales </a:t>
            </a:r>
            <a:r>
              <a:rPr lang="en-GB" dirty="0" smtClean="0">
                <a:solidFill>
                  <a:srgbClr val="040404"/>
                </a:solidFill>
                <a:latin typeface="Verdana" charset="0"/>
              </a:rPr>
              <a:t>data</a:t>
            </a:r>
            <a:endParaRPr lang="en-GB" dirty="0">
              <a:solidFill>
                <a:srgbClr val="040404"/>
              </a:solidFill>
              <a:latin typeface="Verdana" charset="0"/>
            </a:endParaRP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Can use existing network structure</a:t>
            </a:r>
          </a:p>
          <a:p>
            <a:pPr lvl="1">
              <a:spcBef>
                <a:spcPct val="20000"/>
              </a:spcBef>
              <a:buClr>
                <a:srgbClr val="0099CC"/>
              </a:buClr>
              <a:buFont typeface="Wingdings" charset="0"/>
              <a:buChar char="Ø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Disadvantages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Might not be suitable for very old fixed networks</a:t>
            </a:r>
          </a:p>
          <a:p>
            <a:pPr>
              <a:spcBef>
                <a:spcPct val="20000"/>
              </a:spcBef>
              <a:buClr>
                <a:srgbClr val="0E438A"/>
              </a:buClr>
              <a:buSzPct val="110000"/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“Scorched Earth” assume a green field optimal network, with MEA.</a:t>
            </a:r>
          </a:p>
          <a:p>
            <a:pPr lvl="1">
              <a:spcBef>
                <a:spcPct val="20000"/>
              </a:spcBef>
              <a:buClr>
                <a:srgbClr val="0099CC"/>
              </a:buClr>
              <a:buFont typeface="Wingdings" charset="0"/>
              <a:buChar char="Ø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Advantages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Useful for comparing different operators.</a:t>
            </a:r>
          </a:p>
          <a:p>
            <a:pPr lvl="1">
              <a:spcBef>
                <a:spcPct val="20000"/>
              </a:spcBef>
              <a:buClr>
                <a:srgbClr val="0099CC"/>
              </a:buClr>
              <a:buFont typeface="Wingdings" charset="0"/>
              <a:buChar char="Ø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Disadvantages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Difficult to do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Results are easy to challenge as it relies on so many assumptions.</a:t>
            </a:r>
          </a:p>
          <a:p>
            <a:pPr lvl="2">
              <a:spcBef>
                <a:spcPct val="20000"/>
              </a:spcBef>
              <a:buClr>
                <a:srgbClr val="0099CC"/>
              </a:buClr>
              <a:buFont typeface="Wingdings" charset="0"/>
              <a:buChar char="§"/>
            </a:pPr>
            <a:endParaRPr lang="en-GB" dirty="0">
              <a:solidFill>
                <a:srgbClr val="5C5C5C"/>
              </a:solidFill>
              <a:latin typeface="Calibri" charset="0"/>
            </a:endParaRPr>
          </a:p>
        </p:txBody>
      </p:sp>
      <p:sp>
        <p:nvSpPr>
          <p:cNvPr id="45061" name="AutoShape 3"/>
          <p:cNvSpPr>
            <a:spLocks noChangeArrowheads="1"/>
          </p:cNvSpPr>
          <p:nvPr/>
        </p:nvSpPr>
        <p:spPr bwMode="auto">
          <a:xfrm flipV="1">
            <a:off x="4994275" y="2362200"/>
            <a:ext cx="350838" cy="2667000"/>
          </a:xfrm>
          <a:prstGeom prst="downArrow">
            <a:avLst>
              <a:gd name="adj1" fmla="val 50000"/>
              <a:gd name="adj2" fmla="val 17544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pSp>
        <p:nvGrpSpPr>
          <p:cNvPr id="45062" name="Group 4"/>
          <p:cNvGrpSpPr>
            <a:grpSpLocks/>
          </p:cNvGrpSpPr>
          <p:nvPr/>
        </p:nvGrpSpPr>
        <p:grpSpPr bwMode="auto">
          <a:xfrm>
            <a:off x="5508625" y="1655763"/>
            <a:ext cx="3575050" cy="4248150"/>
            <a:chOff x="3800" y="1026"/>
            <a:chExt cx="2440" cy="2676"/>
          </a:xfrm>
        </p:grpSpPr>
        <p:sp>
          <p:nvSpPr>
            <p:cNvPr id="45063" name="Rectangle 5"/>
            <p:cNvSpPr>
              <a:spLocks noChangeArrowheads="1"/>
            </p:cNvSpPr>
            <p:nvPr/>
          </p:nvSpPr>
          <p:spPr bwMode="auto">
            <a:xfrm>
              <a:off x="4050" y="1026"/>
              <a:ext cx="1077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Theoretical network</a:t>
              </a:r>
            </a:p>
          </p:txBody>
        </p:sp>
        <p:sp>
          <p:nvSpPr>
            <p:cNvPr id="45064" name="Rectangle 6"/>
            <p:cNvSpPr>
              <a:spLocks noChangeArrowheads="1"/>
            </p:cNvSpPr>
            <p:nvPr/>
          </p:nvSpPr>
          <p:spPr bwMode="auto">
            <a:xfrm>
              <a:off x="3800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Switches</a:t>
              </a:r>
            </a:p>
          </p:txBody>
        </p:sp>
        <p:sp>
          <p:nvSpPr>
            <p:cNvPr id="45065" name="Rectangle 7"/>
            <p:cNvSpPr>
              <a:spLocks noChangeArrowheads="1"/>
            </p:cNvSpPr>
            <p:nvPr/>
          </p:nvSpPr>
          <p:spPr bwMode="auto">
            <a:xfrm>
              <a:off x="4526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IN</a:t>
              </a:r>
            </a:p>
          </p:txBody>
        </p:sp>
        <p:sp>
          <p:nvSpPr>
            <p:cNvPr id="45066" name="Rectangle 8"/>
            <p:cNvSpPr>
              <a:spLocks noChangeArrowheads="1"/>
            </p:cNvSpPr>
            <p:nvPr/>
          </p:nvSpPr>
          <p:spPr bwMode="auto">
            <a:xfrm>
              <a:off x="5252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Cells</a:t>
              </a:r>
            </a:p>
          </p:txBody>
        </p:sp>
        <p:cxnSp>
          <p:nvCxnSpPr>
            <p:cNvPr id="45067" name="AutoShape 9"/>
            <p:cNvCxnSpPr>
              <a:cxnSpLocks noChangeShapeType="1"/>
              <a:stCxn id="45063" idx="2"/>
              <a:endCxn id="45064" idx="0"/>
            </p:cNvCxnSpPr>
            <p:nvPr/>
          </p:nvCxnSpPr>
          <p:spPr bwMode="auto">
            <a:xfrm flipH="1">
              <a:off x="4050" y="1298"/>
              <a:ext cx="539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8" name="AutoShape 10"/>
            <p:cNvCxnSpPr>
              <a:cxnSpLocks noChangeShapeType="1"/>
              <a:stCxn id="45063" idx="2"/>
              <a:endCxn id="45065" idx="0"/>
            </p:cNvCxnSpPr>
            <p:nvPr/>
          </p:nvCxnSpPr>
          <p:spPr bwMode="auto">
            <a:xfrm>
              <a:off x="4589" y="1298"/>
              <a:ext cx="187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9" name="AutoShape 11"/>
            <p:cNvCxnSpPr>
              <a:cxnSpLocks noChangeShapeType="1"/>
              <a:stCxn id="45063" idx="2"/>
              <a:endCxn id="45066" idx="0"/>
            </p:cNvCxnSpPr>
            <p:nvPr/>
          </p:nvCxnSpPr>
          <p:spPr bwMode="auto">
            <a:xfrm>
              <a:off x="4589" y="1298"/>
              <a:ext cx="913" cy="3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70" name="Rectangle 12"/>
            <p:cNvSpPr>
              <a:spLocks noChangeArrowheads="1"/>
            </p:cNvSpPr>
            <p:nvPr/>
          </p:nvSpPr>
          <p:spPr bwMode="auto">
            <a:xfrm>
              <a:off x="380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RNU</a:t>
              </a:r>
            </a:p>
          </p:txBody>
        </p:sp>
        <p:sp>
          <p:nvSpPr>
            <p:cNvPr id="45071" name="Rectangle 13"/>
            <p:cNvSpPr>
              <a:spLocks noChangeArrowheads="1"/>
            </p:cNvSpPr>
            <p:nvPr/>
          </p:nvSpPr>
          <p:spPr bwMode="auto">
            <a:xfrm>
              <a:off x="4435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MSC</a:t>
              </a:r>
            </a:p>
          </p:txBody>
        </p:sp>
        <p:cxnSp>
          <p:nvCxnSpPr>
            <p:cNvPr id="45072" name="AutoShape 14"/>
            <p:cNvCxnSpPr>
              <a:cxnSpLocks noChangeShapeType="1"/>
              <a:stCxn id="45064" idx="2"/>
              <a:endCxn id="45070" idx="0"/>
            </p:cNvCxnSpPr>
            <p:nvPr/>
          </p:nvCxnSpPr>
          <p:spPr bwMode="auto">
            <a:xfrm>
              <a:off x="4050" y="1939"/>
              <a:ext cx="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3" name="AutoShape 15"/>
            <p:cNvCxnSpPr>
              <a:cxnSpLocks noChangeShapeType="1"/>
              <a:stCxn id="45064" idx="2"/>
              <a:endCxn id="45071" idx="0"/>
            </p:cNvCxnSpPr>
            <p:nvPr/>
          </p:nvCxnSpPr>
          <p:spPr bwMode="auto">
            <a:xfrm>
              <a:off x="4050" y="1939"/>
              <a:ext cx="635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74" name="Rectangle 16"/>
            <p:cNvSpPr>
              <a:spLocks noChangeArrowheads="1"/>
            </p:cNvSpPr>
            <p:nvPr/>
          </p:nvSpPr>
          <p:spPr bwMode="auto">
            <a:xfrm>
              <a:off x="380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RAN</a:t>
              </a:r>
            </a:p>
          </p:txBody>
        </p:sp>
        <p:sp>
          <p:nvSpPr>
            <p:cNvPr id="45075" name="Rectangle 17"/>
            <p:cNvSpPr>
              <a:spLocks noChangeArrowheads="1"/>
            </p:cNvSpPr>
            <p:nvPr/>
          </p:nvSpPr>
          <p:spPr bwMode="auto">
            <a:xfrm>
              <a:off x="4435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CN</a:t>
              </a:r>
            </a:p>
          </p:txBody>
        </p:sp>
        <p:sp>
          <p:nvSpPr>
            <p:cNvPr id="45076" name="Rectangle 18"/>
            <p:cNvSpPr>
              <a:spLocks noChangeArrowheads="1"/>
            </p:cNvSpPr>
            <p:nvPr/>
          </p:nvSpPr>
          <p:spPr bwMode="auto">
            <a:xfrm>
              <a:off x="507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RTU</a:t>
              </a:r>
            </a:p>
          </p:txBody>
        </p:sp>
        <p:cxnSp>
          <p:nvCxnSpPr>
            <p:cNvPr id="45077" name="AutoShape 19"/>
            <p:cNvCxnSpPr>
              <a:cxnSpLocks noChangeShapeType="1"/>
              <a:stCxn id="45070" idx="2"/>
              <a:endCxn id="45074" idx="0"/>
            </p:cNvCxnSpPr>
            <p:nvPr/>
          </p:nvCxnSpPr>
          <p:spPr bwMode="auto">
            <a:xfrm>
              <a:off x="4050" y="2529"/>
              <a:ext cx="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8" name="AutoShape 20"/>
            <p:cNvCxnSpPr>
              <a:cxnSpLocks noChangeShapeType="1"/>
              <a:stCxn id="45070" idx="2"/>
              <a:endCxn id="45075" idx="0"/>
            </p:cNvCxnSpPr>
            <p:nvPr/>
          </p:nvCxnSpPr>
          <p:spPr bwMode="auto">
            <a:xfrm>
              <a:off x="4050" y="2529"/>
              <a:ext cx="635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9" name="AutoShape 21"/>
            <p:cNvCxnSpPr>
              <a:cxnSpLocks noChangeShapeType="1"/>
              <a:stCxn id="45070" idx="2"/>
              <a:endCxn id="45076" idx="0"/>
            </p:cNvCxnSpPr>
            <p:nvPr/>
          </p:nvCxnSpPr>
          <p:spPr bwMode="auto">
            <a:xfrm>
              <a:off x="4050" y="2529"/>
              <a:ext cx="127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0" name="Rectangle 22"/>
            <p:cNvSpPr>
              <a:spLocks noChangeArrowheads="1"/>
            </p:cNvSpPr>
            <p:nvPr/>
          </p:nvSpPr>
          <p:spPr bwMode="auto">
            <a:xfrm>
              <a:off x="507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Node B</a:t>
              </a:r>
            </a:p>
          </p:txBody>
        </p:sp>
        <p:sp>
          <p:nvSpPr>
            <p:cNvPr id="45081" name="Rectangle 23"/>
            <p:cNvSpPr>
              <a:spLocks noChangeArrowheads="1"/>
            </p:cNvSpPr>
            <p:nvPr/>
          </p:nvSpPr>
          <p:spPr bwMode="auto">
            <a:xfrm>
              <a:off x="5741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BTS</a:t>
              </a:r>
            </a:p>
          </p:txBody>
        </p:sp>
        <p:cxnSp>
          <p:nvCxnSpPr>
            <p:cNvPr id="45082" name="AutoShape 24"/>
            <p:cNvCxnSpPr>
              <a:cxnSpLocks noChangeShapeType="1"/>
              <a:stCxn id="45066" idx="2"/>
              <a:endCxn id="45080" idx="0"/>
            </p:cNvCxnSpPr>
            <p:nvPr/>
          </p:nvCxnSpPr>
          <p:spPr bwMode="auto">
            <a:xfrm flipH="1">
              <a:off x="5320" y="1939"/>
              <a:ext cx="182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3" name="AutoShape 25"/>
            <p:cNvCxnSpPr>
              <a:cxnSpLocks noChangeShapeType="1"/>
              <a:stCxn id="45066" idx="2"/>
              <a:endCxn id="45081" idx="0"/>
            </p:cNvCxnSpPr>
            <p:nvPr/>
          </p:nvCxnSpPr>
          <p:spPr bwMode="auto">
            <a:xfrm>
              <a:off x="5502" y="1939"/>
              <a:ext cx="489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4" name="Rectangle 26"/>
            <p:cNvSpPr>
              <a:spLocks noChangeArrowheads="1"/>
            </p:cNvSpPr>
            <p:nvPr/>
          </p:nvSpPr>
          <p:spPr bwMode="auto">
            <a:xfrm>
              <a:off x="5252" y="1026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Opex</a:t>
              </a:r>
            </a:p>
          </p:txBody>
        </p:sp>
        <p:sp>
          <p:nvSpPr>
            <p:cNvPr id="45085" name="Rectangle 27"/>
            <p:cNvSpPr>
              <a:spLocks noChangeArrowheads="1"/>
            </p:cNvSpPr>
            <p:nvPr/>
          </p:nvSpPr>
          <p:spPr bwMode="auto">
            <a:xfrm>
              <a:off x="3800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PC Card</a:t>
              </a:r>
            </a:p>
          </p:txBody>
        </p:sp>
        <p:sp>
          <p:nvSpPr>
            <p:cNvPr id="45086" name="Rectangle 28"/>
            <p:cNvSpPr>
              <a:spLocks noChangeArrowheads="1"/>
            </p:cNvSpPr>
            <p:nvPr/>
          </p:nvSpPr>
          <p:spPr bwMode="auto">
            <a:xfrm>
              <a:off x="4435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2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Blackberry</a:t>
              </a:r>
            </a:p>
          </p:txBody>
        </p:sp>
        <p:sp>
          <p:nvSpPr>
            <p:cNvPr id="45087" name="Rectangle 29"/>
            <p:cNvSpPr>
              <a:spLocks noChangeArrowheads="1"/>
            </p:cNvSpPr>
            <p:nvPr/>
          </p:nvSpPr>
          <p:spPr bwMode="auto">
            <a:xfrm>
              <a:off x="5070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cs typeface="Arial Unicode MS" charset="0"/>
                </a:rPr>
                <a:t>Voice</a:t>
              </a:r>
            </a:p>
          </p:txBody>
        </p:sp>
        <p:cxnSp>
          <p:nvCxnSpPr>
            <p:cNvPr id="45088" name="AutoShape 30"/>
            <p:cNvCxnSpPr>
              <a:cxnSpLocks noChangeShapeType="1"/>
              <a:stCxn id="45074" idx="2"/>
              <a:endCxn id="45085" idx="0"/>
            </p:cNvCxnSpPr>
            <p:nvPr/>
          </p:nvCxnSpPr>
          <p:spPr bwMode="auto">
            <a:xfrm>
              <a:off x="4050" y="3118"/>
              <a:ext cx="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9" name="AutoShape 31"/>
            <p:cNvCxnSpPr>
              <a:cxnSpLocks noChangeShapeType="1"/>
              <a:stCxn id="45074" idx="2"/>
              <a:endCxn id="45086" idx="0"/>
            </p:cNvCxnSpPr>
            <p:nvPr/>
          </p:nvCxnSpPr>
          <p:spPr bwMode="auto">
            <a:xfrm>
              <a:off x="4050" y="3118"/>
              <a:ext cx="635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0" name="AutoShape 32"/>
            <p:cNvCxnSpPr>
              <a:cxnSpLocks noChangeShapeType="1"/>
              <a:stCxn id="45074" idx="2"/>
              <a:endCxn id="45087" idx="0"/>
            </p:cNvCxnSpPr>
            <p:nvPr/>
          </p:nvCxnSpPr>
          <p:spPr bwMode="auto">
            <a:xfrm>
              <a:off x="4050" y="3118"/>
              <a:ext cx="127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6" name="Rectangle 28"/>
          <p:cNvSpPr txBox="1">
            <a:spLocks noChangeArrowheads="1"/>
          </p:cNvSpPr>
          <p:nvPr/>
        </p:nvSpPr>
        <p:spPr bwMode="auto">
          <a:xfrm>
            <a:off x="290513" y="765156"/>
            <a:ext cx="7772400" cy="5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001" tIns="49207" rIns="100001" bIns="49207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 defTabSz="987425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GB" sz="2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b="0" dirty="0">
                <a:solidFill>
                  <a:srgbClr val="0099CC"/>
                </a:solidFill>
              </a:rPr>
              <a:t>Pros and cons of bottom-up </a:t>
            </a:r>
            <a:r>
              <a:rPr lang="en-GB" sz="2800" b="0" dirty="0" smtClean="0">
                <a:solidFill>
                  <a:srgbClr val="0099CC"/>
                </a:solidFill>
              </a:rPr>
              <a:t>models </a:t>
            </a:r>
            <a:r>
              <a:rPr lang="en-GB" sz="2800" b="0" kern="1200" dirty="0" smtClean="0">
                <a:solidFill>
                  <a:srgbClr val="0099CC"/>
                </a:solidFill>
              </a:rPr>
              <a:t>(2)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799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128A5527-2CBC-EB4A-825E-2D5D818FDD80}" type="slidenum">
              <a:rPr lang="en-US" sz="1200"/>
              <a:pPr>
                <a:buNone/>
              </a:pPr>
              <a:t>15</a:t>
            </a:fld>
            <a:endParaRPr lang="en-US" sz="120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869613"/>
            <a:ext cx="7772400" cy="430887"/>
          </a:xfrm>
          <a:noFill/>
        </p:spPr>
        <p:txBody>
          <a:bodyPr lIns="0" tIns="0" rIns="0" bIns="0"/>
          <a:lstStyle/>
          <a:p>
            <a:pPr defTabSz="987425" eaLnBrk="1" hangingPunct="1"/>
            <a:r>
              <a:rPr lang="en-GB" sz="2800" b="0" kern="1200" dirty="0">
                <a:solidFill>
                  <a:srgbClr val="0099CC"/>
                </a:solidFill>
              </a:rPr>
              <a:t>G</a:t>
            </a:r>
            <a:r>
              <a:rPr lang="en-GB" sz="2800" b="0" kern="1200" dirty="0" smtClean="0">
                <a:solidFill>
                  <a:srgbClr val="0099CC"/>
                </a:solidFill>
              </a:rPr>
              <a:t>ap between top </a:t>
            </a:r>
            <a:r>
              <a:rPr lang="en-GB" sz="2800" b="0" kern="1200" dirty="0">
                <a:solidFill>
                  <a:srgbClr val="0099CC"/>
                </a:solidFill>
              </a:rPr>
              <a:t>down and bottom up </a:t>
            </a:r>
            <a:r>
              <a:rPr lang="en-GB" sz="2800" b="0" kern="1200" dirty="0" smtClean="0">
                <a:solidFill>
                  <a:srgbClr val="0099CC"/>
                </a:solidFill>
              </a:rPr>
              <a:t>results. 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23850" y="1487488"/>
            <a:ext cx="8496300" cy="4173537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7" dist="17961" dir="2700000">
              <a:srgbClr val="8C8C8C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3023876" name="Rectangle 4"/>
          <p:cNvSpPr>
            <a:spLocks noChangeArrowheads="1"/>
          </p:cNvSpPr>
          <p:nvPr/>
        </p:nvSpPr>
        <p:spPr bwMode="auto">
          <a:xfrm>
            <a:off x="395288" y="1576133"/>
            <a:ext cx="8353425" cy="40322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8" dist="17961" dir="13500000">
              <a:schemeClr val="bg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lIns="0" tIns="0" rIns="0" bIns="0" anchor="ctr"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395288" y="1573213"/>
            <a:ext cx="8353425" cy="273050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762000">
              <a:lnSpc>
                <a:spcPct val="90000"/>
              </a:lnSpc>
              <a:buClrTx/>
              <a:buFontTx/>
              <a:buNone/>
            </a:pPr>
            <a:r>
              <a:rPr lang="en-US" b="1">
                <a:solidFill>
                  <a:schemeClr val="tx1"/>
                </a:solidFill>
                <a:latin typeface="Arial" charset="0"/>
              </a:rPr>
              <a:t>Range of costing approaches</a:t>
            </a:r>
            <a:endParaRPr lang="en-GB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395288" y="5375275"/>
            <a:ext cx="1439862" cy="2159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Tx/>
              <a:buFontTx/>
              <a:buNone/>
            </a:pPr>
            <a:r>
              <a:rPr lang="en-GB" sz="800" i="1">
                <a:solidFill>
                  <a:schemeClr val="tx1"/>
                </a:solidFill>
                <a:latin typeface="Arial" charset="0"/>
              </a:rPr>
              <a:t>Source: RTR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white">
          <a:xfrm>
            <a:off x="755650" y="1916113"/>
            <a:ext cx="4751622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Top down</a:t>
            </a:r>
          </a:p>
          <a:p>
            <a:r>
              <a:rPr lang="de-AT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Uses existing historic cost </a:t>
            </a:r>
            <a:r>
              <a:rPr lang="de-AT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accounting </a:t>
            </a:r>
            <a:r>
              <a:rPr lang="de-AT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</a:t>
            </a:r>
            <a:endParaRPr lang="de-AT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white">
          <a:xfrm>
            <a:off x="743185" y="4523162"/>
            <a:ext cx="5516767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Bottom up</a:t>
            </a:r>
          </a:p>
          <a:p>
            <a:r>
              <a:rPr lang="de-AT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Investment </a:t>
            </a:r>
            <a:r>
              <a:rPr lang="de-AT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calculated by a </a:t>
            </a:r>
            <a:r>
              <a:rPr lang="de-AT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theoretical model</a:t>
            </a:r>
            <a:endParaRPr lang="de-AT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white">
          <a:xfrm>
            <a:off x="2182813" y="4221163"/>
            <a:ext cx="1753493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Lower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white">
          <a:xfrm>
            <a:off x="2124075" y="2924175"/>
            <a:ext cx="1742272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Upper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white">
          <a:xfrm>
            <a:off x="2268538" y="4221163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white">
          <a:xfrm>
            <a:off x="2268538" y="3284538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8142" name="AutoShape 13"/>
          <p:cNvSpPr>
            <a:spLocks noChangeArrowheads="1"/>
          </p:cNvSpPr>
          <p:nvPr/>
        </p:nvSpPr>
        <p:spPr bwMode="white">
          <a:xfrm>
            <a:off x="3924300" y="3284538"/>
            <a:ext cx="503238" cy="935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3" name="AutoShape 14"/>
          <p:cNvSpPr>
            <a:spLocks noChangeArrowheads="1"/>
          </p:cNvSpPr>
          <p:nvPr/>
        </p:nvSpPr>
        <p:spPr bwMode="white">
          <a:xfrm rot="-1596853">
            <a:off x="1335710" y="3752057"/>
            <a:ext cx="503237" cy="935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4" name="AutoShape 15"/>
          <p:cNvSpPr>
            <a:spLocks noChangeArrowheads="1"/>
          </p:cNvSpPr>
          <p:nvPr/>
        </p:nvSpPr>
        <p:spPr bwMode="white">
          <a:xfrm rot="1596853" flipV="1">
            <a:off x="1389390" y="2432367"/>
            <a:ext cx="503237" cy="9350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5" name="Rectangle 16"/>
          <p:cNvSpPr>
            <a:spLocks noChangeArrowheads="1"/>
          </p:cNvSpPr>
          <p:nvPr/>
        </p:nvSpPr>
        <p:spPr bwMode="white">
          <a:xfrm>
            <a:off x="2051050" y="3430588"/>
            <a:ext cx="1800225" cy="71913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GAP</a:t>
            </a:r>
          </a:p>
        </p:txBody>
      </p:sp>
      <p:sp>
        <p:nvSpPr>
          <p:cNvPr id="48146" name="Rectangle 17"/>
          <p:cNvSpPr>
            <a:spLocks noChangeArrowheads="1"/>
          </p:cNvSpPr>
          <p:nvPr/>
        </p:nvSpPr>
        <p:spPr bwMode="white">
          <a:xfrm>
            <a:off x="4649665" y="3392487"/>
            <a:ext cx="1583729" cy="71913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Regulatory</a:t>
            </a:r>
          </a:p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challenge</a:t>
            </a:r>
          </a:p>
        </p:txBody>
      </p:sp>
    </p:spTree>
    <p:extLst>
      <p:ext uri="{BB962C8B-B14F-4D97-AF65-F5344CB8AC3E}">
        <p14:creationId xmlns:p14="http://schemas.microsoft.com/office/powerpoint/2010/main" val="834255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Closing the Gap – Hybrid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1" cy="4256088"/>
          </a:xfrm>
        </p:spPr>
        <p:txBody>
          <a:bodyPr/>
          <a:lstStyle/>
          <a:p>
            <a:r>
              <a:rPr lang="en-GB" dirty="0" smtClean="0"/>
              <a:t>Hybrid models seek to close the gap between top-down and bottom-up results</a:t>
            </a:r>
          </a:p>
          <a:p>
            <a:r>
              <a:rPr lang="en-GB" dirty="0" smtClean="0"/>
              <a:t>They can start at either end, adding functionality from the other side:</a:t>
            </a:r>
          </a:p>
          <a:p>
            <a:r>
              <a:rPr lang="en-GB" dirty="0" smtClean="0"/>
              <a:t>Start from top-down:</a:t>
            </a:r>
          </a:p>
          <a:p>
            <a:pPr lvl="1"/>
            <a:r>
              <a:rPr lang="en-GB" dirty="0" smtClean="0"/>
              <a:t>Revalue assets on a modern equivalent assets (MEA) basis</a:t>
            </a:r>
          </a:p>
          <a:p>
            <a:pPr lvl="1"/>
            <a:r>
              <a:rPr lang="en-GB" dirty="0" smtClean="0"/>
              <a:t>Recalculate depreciation on an economic basis (or proxy for economic depreciation)</a:t>
            </a:r>
          </a:p>
          <a:p>
            <a:r>
              <a:rPr lang="en-GB" dirty="0" smtClean="0"/>
              <a:t>Start from bottom-up:</a:t>
            </a:r>
          </a:p>
          <a:p>
            <a:pPr lvl="1"/>
            <a:r>
              <a:rPr lang="en-GB" dirty="0" smtClean="0"/>
              <a:t>Calibrate total network investment and direct operating expenditure from accounting data</a:t>
            </a:r>
          </a:p>
          <a:p>
            <a:pPr lvl="1"/>
            <a:r>
              <a:rPr lang="en-GB" dirty="0" smtClean="0"/>
              <a:t>Derive mark-ups for common costs from actual opex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16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319147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three cost model types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17</a:t>
            </a:fld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535886"/>
            <a:ext cx="3168352" cy="2406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/>
              <a:t>Top-down models</a:t>
            </a:r>
          </a:p>
          <a:p>
            <a:pPr>
              <a:buNone/>
            </a:pPr>
            <a:r>
              <a:rPr lang="en-GB" dirty="0" smtClean="0"/>
              <a:t>Good at:</a:t>
            </a:r>
          </a:p>
          <a:p>
            <a:pPr marL="285750" indent="-285750"/>
            <a:r>
              <a:rPr lang="en-GB" dirty="0" smtClean="0"/>
              <a:t>Accurately capturing total historical costs</a:t>
            </a:r>
          </a:p>
          <a:p>
            <a:pPr>
              <a:buNone/>
            </a:pPr>
            <a:r>
              <a:rPr lang="en-GB" dirty="0" smtClean="0"/>
              <a:t>Poor at:</a:t>
            </a:r>
          </a:p>
          <a:p>
            <a:pPr marL="285750" indent="-285750"/>
            <a:r>
              <a:rPr lang="en-GB" dirty="0" smtClean="0"/>
              <a:t>Transparency</a:t>
            </a:r>
          </a:p>
          <a:p>
            <a:pPr marL="285750" indent="-285750"/>
            <a:r>
              <a:rPr lang="en-GB" dirty="0" smtClean="0"/>
              <a:t>Dis-aggregation</a:t>
            </a:r>
          </a:p>
          <a:p>
            <a:pPr marL="285750" indent="-285750"/>
            <a:r>
              <a:rPr lang="en-GB" dirty="0" smtClean="0"/>
              <a:t>Efficiency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1412776"/>
            <a:ext cx="3168352" cy="25299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/>
              <a:t>Bottom-up models</a:t>
            </a:r>
          </a:p>
          <a:p>
            <a:pPr>
              <a:buNone/>
            </a:pPr>
            <a:r>
              <a:rPr lang="en-GB" dirty="0" smtClean="0"/>
              <a:t>Good at:</a:t>
            </a:r>
          </a:p>
          <a:p>
            <a:pPr marL="285750" indent="-285750"/>
            <a:r>
              <a:rPr lang="en-GB" dirty="0"/>
              <a:t>Transparency</a:t>
            </a:r>
          </a:p>
          <a:p>
            <a:pPr marL="285750" indent="-285750"/>
            <a:r>
              <a:rPr lang="en-GB" dirty="0"/>
              <a:t>Efficiency</a:t>
            </a:r>
          </a:p>
          <a:p>
            <a:pPr marL="285750" indent="-285750"/>
            <a:r>
              <a:rPr lang="en-GB" dirty="0"/>
              <a:t>Future projections </a:t>
            </a:r>
          </a:p>
          <a:p>
            <a:pPr>
              <a:buNone/>
            </a:pPr>
            <a:r>
              <a:rPr lang="en-GB" dirty="0" smtClean="0"/>
              <a:t>Poor at:</a:t>
            </a:r>
          </a:p>
          <a:p>
            <a:pPr marL="285750" indent="-285750"/>
            <a:r>
              <a:rPr lang="en-GB" dirty="0" smtClean="0"/>
              <a:t>Ensuring cost recovery</a:t>
            </a:r>
          </a:p>
          <a:p>
            <a:pPr marL="285750" indent="-285750"/>
            <a:r>
              <a:rPr lang="en-GB" dirty="0" smtClean="0"/>
              <a:t>Estimating opex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5696" y="4259117"/>
            <a:ext cx="5616624" cy="176663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 models</a:t>
            </a:r>
          </a:p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Combine good points of each approach:</a:t>
            </a:r>
          </a:p>
          <a:p>
            <a:pPr marL="285750" indent="-285750"/>
            <a:r>
              <a:rPr lang="en-GB" dirty="0" smtClean="0">
                <a:solidFill>
                  <a:schemeClr val="tx1"/>
                </a:solidFill>
              </a:rPr>
              <a:t>Accurately capturing total costs (with efficiency adjustments)</a:t>
            </a:r>
          </a:p>
          <a:p>
            <a:pPr marL="285750" indent="-285750"/>
            <a:r>
              <a:rPr lang="en-GB" dirty="0" smtClean="0">
                <a:solidFill>
                  <a:schemeClr val="tx1"/>
                </a:solidFill>
              </a:rPr>
              <a:t>Transparency</a:t>
            </a:r>
          </a:p>
          <a:p>
            <a:pPr marL="285750" indent="-285750"/>
            <a:r>
              <a:rPr lang="en-GB" dirty="0" smtClean="0">
                <a:solidFill>
                  <a:schemeClr val="tx1"/>
                </a:solidFill>
              </a:rPr>
              <a:t>Future projections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3923928" y="3789040"/>
            <a:ext cx="432048" cy="576064"/>
          </a:xfrm>
          <a:prstGeom prst="downArrow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4860032" y="3789040"/>
            <a:ext cx="432048" cy="576064"/>
          </a:xfrm>
          <a:prstGeom prst="downArrow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84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BDA24F78-0CC4-7442-A153-C641EA3129CB}" type="slidenum">
              <a:rPr lang="en-US" sz="1200"/>
              <a:pPr>
                <a:buNone/>
              </a:pPr>
              <a:t>18</a:t>
            </a:fld>
            <a:endParaRPr lang="en-US" sz="12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58587"/>
            <a:ext cx="8534400" cy="430887"/>
          </a:xfrm>
          <a:noFill/>
        </p:spPr>
        <p:txBody>
          <a:bodyPr lIns="0" tIns="0" rIns="0" bIns="0"/>
          <a:lstStyle/>
          <a:p>
            <a:r>
              <a:rPr lang="en-GB" dirty="0"/>
              <a:t>Where does benchmarking fit in?</a:t>
            </a:r>
          </a:p>
        </p:txBody>
      </p:sp>
      <p:sp>
        <p:nvSpPr>
          <p:cNvPr id="3014663" name="AutoShape 7"/>
          <p:cNvSpPr>
            <a:spLocks noChangeArrowheads="1"/>
          </p:cNvSpPr>
          <p:nvPr/>
        </p:nvSpPr>
        <p:spPr bwMode="auto">
          <a:xfrm>
            <a:off x="2209800" y="1772816"/>
            <a:ext cx="1905000" cy="609600"/>
          </a:xfrm>
          <a:prstGeom prst="flowChartProcess">
            <a:avLst/>
          </a:prstGeom>
          <a:solidFill>
            <a:srgbClr val="99CCFF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buClrTx/>
              <a:buFontTx/>
              <a:buNone/>
              <a:defRPr/>
            </a:pPr>
            <a:r>
              <a:rPr lang="en-GB" sz="1400">
                <a:solidFill>
                  <a:srgbClr val="040404"/>
                </a:solidFill>
                <a:latin typeface="Univers (W1)" charset="0"/>
                <a:ea typeface="+mn-ea"/>
                <a:cs typeface="+mn-cs"/>
              </a:rPr>
              <a:t>Calculation method</a:t>
            </a:r>
          </a:p>
        </p:txBody>
      </p:sp>
      <p:sp>
        <p:nvSpPr>
          <p:cNvPr id="47113" name="Line 8"/>
          <p:cNvSpPr>
            <a:spLocks noChangeShapeType="1"/>
          </p:cNvSpPr>
          <p:nvPr/>
        </p:nvSpPr>
        <p:spPr bwMode="auto">
          <a:xfrm flipH="1">
            <a:off x="3124200" y="215381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4665" name="AutoShape 9"/>
          <p:cNvSpPr>
            <a:spLocks noChangeArrowheads="1"/>
          </p:cNvSpPr>
          <p:nvPr/>
        </p:nvSpPr>
        <p:spPr bwMode="auto">
          <a:xfrm>
            <a:off x="1828800" y="2915816"/>
            <a:ext cx="762000" cy="304800"/>
          </a:xfrm>
          <a:prstGeom prst="flowChartProcess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buClrTx/>
              <a:buFontTx/>
              <a:buNone/>
              <a:defRPr/>
            </a:pPr>
            <a:r>
              <a:rPr lang="de-DE" sz="1100" dirty="0">
                <a:solidFill>
                  <a:srgbClr val="040404"/>
                </a:solidFill>
                <a:latin typeface="Univers (W1)" charset="0"/>
                <a:ea typeface="+mn-ea"/>
                <a:cs typeface="+mn-cs"/>
              </a:rPr>
              <a:t>Top Down</a:t>
            </a:r>
          </a:p>
        </p:txBody>
      </p:sp>
      <p:sp>
        <p:nvSpPr>
          <p:cNvPr id="3014666" name="AutoShape 10"/>
          <p:cNvSpPr>
            <a:spLocks noChangeArrowheads="1"/>
          </p:cNvSpPr>
          <p:nvPr/>
        </p:nvSpPr>
        <p:spPr bwMode="auto">
          <a:xfrm>
            <a:off x="3581400" y="2915816"/>
            <a:ext cx="838200" cy="304800"/>
          </a:xfrm>
          <a:prstGeom prst="flowChartProcess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buClrTx/>
              <a:buFontTx/>
              <a:buNone/>
              <a:defRPr/>
            </a:pPr>
            <a:r>
              <a:rPr lang="en-GB" sz="1100">
                <a:solidFill>
                  <a:srgbClr val="040404"/>
                </a:solidFill>
                <a:latin typeface="Univers (W1)" charset="0"/>
                <a:ea typeface="+mn-ea"/>
                <a:cs typeface="+mn-cs"/>
              </a:rPr>
              <a:t>Bottom</a:t>
            </a:r>
            <a:r>
              <a:rPr lang="de-DE" sz="1100">
                <a:solidFill>
                  <a:srgbClr val="040404"/>
                </a:solidFill>
                <a:latin typeface="Univers (W1)" charset="0"/>
                <a:ea typeface="+mn-ea"/>
                <a:cs typeface="+mn-cs"/>
              </a:rPr>
              <a:t> Up</a:t>
            </a:r>
          </a:p>
        </p:txBody>
      </p:sp>
      <p:sp>
        <p:nvSpPr>
          <p:cNvPr id="3014667" name="Rectangle 11"/>
          <p:cNvSpPr>
            <a:spLocks noChangeArrowheads="1"/>
          </p:cNvSpPr>
          <p:nvPr/>
        </p:nvSpPr>
        <p:spPr bwMode="auto">
          <a:xfrm>
            <a:off x="2590800" y="3677816"/>
            <a:ext cx="1371600" cy="457200"/>
          </a:xfrm>
          <a:prstGeom prst="rect">
            <a:avLst/>
          </a:prstGeom>
          <a:solidFill>
            <a:srgbClr val="00FFFF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buClrTx/>
              <a:buFontTx/>
              <a:buNone/>
              <a:defRPr/>
            </a:pPr>
            <a:r>
              <a:rPr lang="de-DE" sz="1400" b="1" dirty="0">
                <a:solidFill>
                  <a:srgbClr val="040404"/>
                </a:solidFill>
                <a:latin typeface="Univers (W1)" charset="0"/>
                <a:ea typeface="+mn-ea"/>
                <a:cs typeface="+mn-cs"/>
              </a:rPr>
              <a:t>Hybrid Model</a:t>
            </a:r>
          </a:p>
        </p:txBody>
      </p:sp>
      <p:cxnSp>
        <p:nvCxnSpPr>
          <p:cNvPr id="47117" name="AutoShape 12"/>
          <p:cNvCxnSpPr>
            <a:cxnSpLocks noChangeShapeType="1"/>
          </p:cNvCxnSpPr>
          <p:nvPr/>
        </p:nvCxnSpPr>
        <p:spPr bwMode="auto">
          <a:xfrm rot="5400000">
            <a:off x="2305050" y="2210966"/>
            <a:ext cx="533400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AutoShape 13"/>
          <p:cNvCxnSpPr>
            <a:cxnSpLocks noChangeShapeType="1"/>
          </p:cNvCxnSpPr>
          <p:nvPr/>
        </p:nvCxnSpPr>
        <p:spPr bwMode="auto">
          <a:xfrm rot="16200000" flipH="1">
            <a:off x="3352800" y="2382416"/>
            <a:ext cx="5334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9" name="Line 14"/>
          <p:cNvSpPr>
            <a:spLocks noChangeShapeType="1"/>
          </p:cNvSpPr>
          <p:nvPr/>
        </p:nvSpPr>
        <p:spPr bwMode="auto">
          <a:xfrm>
            <a:off x="2286000" y="3220616"/>
            <a:ext cx="83820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5"/>
          <p:cNvSpPr>
            <a:spLocks noChangeShapeType="1"/>
          </p:cNvSpPr>
          <p:nvPr/>
        </p:nvSpPr>
        <p:spPr bwMode="auto">
          <a:xfrm flipH="1">
            <a:off x="3352800" y="3220616"/>
            <a:ext cx="53340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"/>
          <p:cNvSpPr>
            <a:spLocks noChangeArrowheads="1"/>
          </p:cNvSpPr>
          <p:nvPr/>
        </p:nvSpPr>
        <p:spPr bwMode="auto">
          <a:xfrm>
            <a:off x="395288" y="4714452"/>
            <a:ext cx="1943100" cy="619125"/>
          </a:xfrm>
          <a:prstGeom prst="rect">
            <a:avLst/>
          </a:prstGeom>
          <a:solidFill>
            <a:srgbClr val="FF7C80"/>
          </a:solidFill>
          <a:ln w="76200">
            <a:solidFill>
              <a:srgbClr val="B2B2B2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None/>
            </a:pPr>
            <a:r>
              <a:rPr lang="en-AU" sz="1800" dirty="0"/>
              <a:t>Benchmarking</a:t>
            </a:r>
          </a:p>
        </p:txBody>
      </p:sp>
      <p:cxnSp>
        <p:nvCxnSpPr>
          <p:cNvPr id="47122" name="Straight Connector 3"/>
          <p:cNvCxnSpPr>
            <a:cxnSpLocks noChangeShapeType="1"/>
          </p:cNvCxnSpPr>
          <p:nvPr/>
        </p:nvCxnSpPr>
        <p:spPr bwMode="auto">
          <a:xfrm>
            <a:off x="1235075" y="2261766"/>
            <a:ext cx="0" cy="2452686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3" name="Straight Arrow Connector 5"/>
          <p:cNvCxnSpPr>
            <a:cxnSpLocks noChangeShapeType="1"/>
          </p:cNvCxnSpPr>
          <p:nvPr/>
        </p:nvCxnSpPr>
        <p:spPr bwMode="auto">
          <a:xfrm>
            <a:off x="1235075" y="2268116"/>
            <a:ext cx="974725" cy="0"/>
          </a:xfrm>
          <a:prstGeom prst="straightConnector1">
            <a:avLst/>
          </a:prstGeom>
          <a:noFill/>
          <a:ln w="76200">
            <a:solidFill>
              <a:srgbClr val="B2B2B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4" name="Straight Arrow Connector 7"/>
          <p:cNvCxnSpPr>
            <a:cxnSpLocks noChangeShapeType="1"/>
          </p:cNvCxnSpPr>
          <p:nvPr/>
        </p:nvCxnSpPr>
        <p:spPr bwMode="auto">
          <a:xfrm flipV="1">
            <a:off x="1235075" y="3131717"/>
            <a:ext cx="2346325" cy="863599"/>
          </a:xfrm>
          <a:prstGeom prst="straightConnector1">
            <a:avLst/>
          </a:prstGeom>
          <a:noFill/>
          <a:ln w="76200">
            <a:solidFill>
              <a:srgbClr val="B2B2B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5" name="Straight Arrow Connector 13"/>
          <p:cNvCxnSpPr>
            <a:cxnSpLocks noChangeShapeType="1"/>
          </p:cNvCxnSpPr>
          <p:nvPr/>
        </p:nvCxnSpPr>
        <p:spPr bwMode="auto">
          <a:xfrm>
            <a:off x="1235075" y="3995316"/>
            <a:ext cx="1336675" cy="0"/>
          </a:xfrm>
          <a:prstGeom prst="straightConnector1">
            <a:avLst/>
          </a:prstGeom>
          <a:noFill/>
          <a:ln w="76200">
            <a:solidFill>
              <a:srgbClr val="B2B2B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788024" y="2276880"/>
            <a:ext cx="3816424" cy="275152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here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 many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levels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 which benchmarking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can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contribute to regulatory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pricing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285750" indent="-285750"/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calculation – no need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</a:t>
            </a:r>
          </a:p>
          <a:p>
            <a:pPr marL="285750" indent="-285750"/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test or provide input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BU Model</a:t>
            </a:r>
          </a:p>
          <a:p>
            <a:pPr marL="285750" indent="-285750"/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provide data for a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Hybrid </a:t>
            </a:r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</a:t>
            </a:r>
          </a:p>
          <a:p>
            <a:pPr marL="285750" indent="-285750"/>
            <a:r>
              <a:rPr lang="en-AU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 test other data and </a:t>
            </a:r>
            <a:r>
              <a:rPr lang="en-AU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calculations</a:t>
            </a:r>
            <a:endParaRPr lang="en-AU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24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72400" y="6477000"/>
            <a:ext cx="590600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BC843F89-2BA0-4B81-A236-32B64AB8E97C}" type="slidenum">
              <a:rPr lang="en-GB" sz="1200"/>
              <a:pPr>
                <a:buNone/>
              </a:pPr>
              <a:t>19</a:t>
            </a:fld>
            <a:endParaRPr lang="en-GB" sz="1200" dirty="0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Benchmarking as a tool in cost modelling</a:t>
            </a:r>
            <a:endParaRPr lang="en-AU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872" y="1700808"/>
            <a:ext cx="5184576" cy="4256088"/>
          </a:xfrm>
        </p:spPr>
        <p:txBody>
          <a:bodyPr/>
          <a:lstStyle/>
          <a:p>
            <a:r>
              <a:rPr lang="en-AU" dirty="0" smtClean="0"/>
              <a:t>Top </a:t>
            </a:r>
            <a:r>
              <a:rPr lang="en-AU" dirty="0"/>
              <a:t>down modelling</a:t>
            </a:r>
          </a:p>
          <a:p>
            <a:pPr lvl="1"/>
            <a:r>
              <a:rPr lang="en-AU" dirty="0" smtClean="0"/>
              <a:t>Cost allocation rules</a:t>
            </a:r>
          </a:p>
          <a:p>
            <a:pPr lvl="1"/>
            <a:r>
              <a:rPr lang="en-AU" dirty="0" smtClean="0"/>
              <a:t>Routing factors</a:t>
            </a:r>
          </a:p>
          <a:p>
            <a:pPr lvl="1"/>
            <a:r>
              <a:rPr lang="en-AU" dirty="0" smtClean="0"/>
              <a:t>Efficiency adjustments (hybrid)</a:t>
            </a:r>
            <a:endParaRPr lang="en-AU" dirty="0"/>
          </a:p>
          <a:p>
            <a:r>
              <a:rPr lang="en-AU" dirty="0"/>
              <a:t>Bottom up modelling</a:t>
            </a:r>
          </a:p>
          <a:p>
            <a:pPr lvl="1"/>
            <a:r>
              <a:rPr lang="en-AU" dirty="0" smtClean="0"/>
              <a:t>Unit asset prices, price trends and asset lives</a:t>
            </a:r>
          </a:p>
          <a:p>
            <a:pPr lvl="1"/>
            <a:r>
              <a:rPr lang="en-AU" dirty="0" smtClean="0"/>
              <a:t>Installation and operating expenditure</a:t>
            </a:r>
          </a:p>
          <a:p>
            <a:pPr lvl="1"/>
            <a:r>
              <a:rPr lang="en-AU" dirty="0" smtClean="0"/>
              <a:t>WACC</a:t>
            </a:r>
          </a:p>
          <a:p>
            <a:pPr lvl="1"/>
            <a:r>
              <a:rPr lang="en-AU" dirty="0" smtClean="0"/>
              <a:t>Mark-ups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2" name="Rectangle 1"/>
          <p:cNvSpPr/>
          <p:nvPr/>
        </p:nvSpPr>
        <p:spPr bwMode="auto">
          <a:xfrm>
            <a:off x="611560" y="1844824"/>
            <a:ext cx="2736304" cy="3528392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Benchmarking is often</a:t>
            </a: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 used to: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verify data in </a:t>
            </a:r>
            <a:r>
              <a:rPr lang="en-GB" sz="1900" b="1" dirty="0">
                <a:solidFill>
                  <a:srgbClr val="646464"/>
                </a:solidFill>
              </a:rPr>
              <a:t>t</a:t>
            </a: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op-down models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supply input assumptions in bottom-up models</a:t>
            </a:r>
            <a:endParaRPr kumimoji="0" lang="en-GB" sz="1900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01418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578285"/>
            <a:ext cx="8534400" cy="2431435"/>
          </a:xfrm>
        </p:spPr>
        <p:txBody>
          <a:bodyPr/>
          <a:lstStyle/>
          <a:p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>Session </a:t>
            </a: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7 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>– </a:t>
            </a: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Approaches to cost modelling and their regulatory function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</a:br>
            <a:endParaRPr lang="en-GB" sz="32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2628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47700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3A4375B4-4201-41D7-8222-9CE72CD3373C}" type="slidenum">
              <a:rPr lang="en-GB" sz="1200"/>
              <a:pPr>
                <a:buNone/>
              </a:pPr>
              <a:t>20</a:t>
            </a:fld>
            <a:endParaRPr lang="en-GB" sz="1200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Benchmarking as a proxy cost model</a:t>
            </a:r>
            <a:endParaRPr lang="en-AU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7864" y="1700808"/>
            <a:ext cx="5108105" cy="4256088"/>
          </a:xfrm>
        </p:spPr>
        <p:txBody>
          <a:bodyPr/>
          <a:lstStyle/>
          <a:p>
            <a:r>
              <a:rPr lang="en-AU" dirty="0" smtClean="0"/>
              <a:t>Establishes an estimate of cost-based prices by comparison of similar service prices in </a:t>
            </a:r>
            <a:r>
              <a:rPr lang="en-AU" dirty="0"/>
              <a:t>other countries</a:t>
            </a:r>
          </a:p>
          <a:p>
            <a:r>
              <a:rPr lang="en-AU" dirty="0"/>
              <a:t>Choosing the benchmark set is critical</a:t>
            </a:r>
          </a:p>
          <a:p>
            <a:pPr lvl="1"/>
            <a:r>
              <a:rPr lang="en-AU" dirty="0"/>
              <a:t>consider the comparability with the home </a:t>
            </a:r>
            <a:r>
              <a:rPr lang="en-AU" dirty="0" smtClean="0"/>
              <a:t>country</a:t>
            </a:r>
          </a:p>
          <a:p>
            <a:pPr lvl="1"/>
            <a:r>
              <a:rPr lang="en-AU" dirty="0"/>
              <a:t>m</a:t>
            </a:r>
            <a:r>
              <a:rPr lang="en-AU" dirty="0" smtClean="0"/>
              <a:t>ake sure that the charges being compared are themselves cost-based</a:t>
            </a:r>
            <a:endParaRPr lang="en-AU" dirty="0"/>
          </a:p>
          <a:p>
            <a:endParaRPr lang="en-AU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1560" y="1844824"/>
            <a:ext cx="2736304" cy="3528392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Benchmarking can</a:t>
            </a: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 also be</a:t>
            </a:r>
            <a:r>
              <a:rPr kumimoji="0" lang="en-GB" sz="1900" b="1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 </a:t>
            </a: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used as a proxy cost model: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GB" sz="1900" b="1" dirty="0" smtClean="0">
                <a:solidFill>
                  <a:srgbClr val="646464"/>
                </a:solidFill>
              </a:rPr>
              <a:t>As an alternative to other methods</a:t>
            </a:r>
            <a:endParaRPr kumimoji="0" lang="en-GB" sz="1900" b="1" i="0" u="none" strike="noStrike" cap="none" normalizeH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kumimoji="0" lang="en-GB" sz="1900" b="1" i="0" u="none" strike="noStrike" cap="none" normalizeH="0" dirty="0" smtClean="0">
                <a:ln>
                  <a:noFill/>
                </a:ln>
                <a:solidFill>
                  <a:srgbClr val="646464"/>
                </a:solidFill>
                <a:effectLst/>
              </a:rPr>
              <a:t>To cross-check results obtained from other methods</a:t>
            </a:r>
            <a:endParaRPr kumimoji="0" lang="en-GB" sz="1900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5475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47700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21</a:t>
            </a:fld>
            <a:endParaRPr lang="en-GB" sz="120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pros and cons of benchmarking</a:t>
            </a:r>
            <a:endParaRPr lang="en-AU" dirty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2401" cy="4256088"/>
          </a:xfrm>
        </p:spPr>
        <p:txBody>
          <a:bodyPr/>
          <a:lstStyle/>
          <a:p>
            <a:r>
              <a:rPr lang="en-AU" dirty="0"/>
              <a:t>Advantages</a:t>
            </a:r>
          </a:p>
          <a:p>
            <a:pPr lvl="1"/>
            <a:r>
              <a:rPr lang="en-AU" dirty="0"/>
              <a:t>can be implemented quickly and with minimal development cost</a:t>
            </a:r>
          </a:p>
          <a:p>
            <a:pPr lvl="1"/>
            <a:r>
              <a:rPr lang="en-AU" dirty="0"/>
              <a:t>compares to actual practice</a:t>
            </a:r>
          </a:p>
          <a:p>
            <a:pPr lvl="1"/>
            <a:r>
              <a:rPr lang="en-AU" dirty="0"/>
              <a:t>useful for setting initial costs and to check the output of models</a:t>
            </a:r>
          </a:p>
          <a:p>
            <a:r>
              <a:rPr lang="en-AU" dirty="0"/>
              <a:t>Disadvantages</a:t>
            </a:r>
          </a:p>
          <a:p>
            <a:pPr lvl="1"/>
            <a:r>
              <a:rPr lang="en-AU" dirty="0"/>
              <a:t>difficult to take into account the variations in operating conditions of the other countries</a:t>
            </a:r>
          </a:p>
          <a:p>
            <a:pPr lvl="1"/>
            <a:r>
              <a:rPr lang="en-AU" dirty="0"/>
              <a:t>choice of the benchmark set is often contentious</a:t>
            </a:r>
          </a:p>
          <a:p>
            <a:pPr lvl="1"/>
            <a:r>
              <a:rPr lang="en-AU" dirty="0"/>
              <a:t>does not directly examine local cost considerations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2446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typical benchmark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22</a:t>
            </a:fld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17646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5949280"/>
            <a:ext cx="1162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dirty="0" smtClean="0"/>
              <a:t>Source: Ovum </a:t>
            </a:r>
            <a:endParaRPr lang="en-GB" sz="1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0" y="1700808"/>
            <a:ext cx="3883969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000">
                <a:solidFill>
                  <a:srgbClr val="5C5C5C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1800">
                <a:solidFill>
                  <a:srgbClr val="5C5C5C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AU" sz="1800" kern="0" dirty="0" smtClean="0"/>
              <a:t>Range 1.18 to 9.91cpm</a:t>
            </a:r>
          </a:p>
          <a:p>
            <a:pPr>
              <a:lnSpc>
                <a:spcPct val="100000"/>
              </a:lnSpc>
            </a:pPr>
            <a:r>
              <a:rPr lang="en-AU" sz="1800" kern="0" dirty="0" smtClean="0"/>
              <a:t>Some use pure LRIC some use LRAIC</a:t>
            </a:r>
          </a:p>
          <a:p>
            <a:pPr>
              <a:lnSpc>
                <a:spcPct val="100000"/>
              </a:lnSpc>
            </a:pPr>
            <a:r>
              <a:rPr lang="en-AU" sz="1800" kern="0" dirty="0" smtClean="0"/>
              <a:t>Variations in scale of country, urbanisation, mobile penetration, GDP, wage rates – all of which affect unit costs</a:t>
            </a:r>
          </a:p>
          <a:p>
            <a:pPr>
              <a:lnSpc>
                <a:spcPct val="100000"/>
              </a:lnSpc>
            </a:pPr>
            <a:r>
              <a:rPr lang="en-AU" sz="1800" kern="0" dirty="0" smtClean="0"/>
              <a:t>How might the benchmark be set:</a:t>
            </a:r>
          </a:p>
          <a:p>
            <a:pPr lvl="1">
              <a:lnSpc>
                <a:spcPct val="100000"/>
              </a:lnSpc>
            </a:pPr>
            <a:r>
              <a:rPr lang="en-AU" sz="1400" kern="0" dirty="0" smtClean="0"/>
              <a:t>Average</a:t>
            </a:r>
          </a:p>
          <a:p>
            <a:pPr lvl="1">
              <a:lnSpc>
                <a:spcPct val="100000"/>
              </a:lnSpc>
            </a:pPr>
            <a:r>
              <a:rPr lang="en-AU" sz="1400" kern="0" dirty="0" smtClean="0"/>
              <a:t>Median</a:t>
            </a:r>
          </a:p>
          <a:p>
            <a:pPr lvl="1">
              <a:lnSpc>
                <a:spcPct val="100000"/>
              </a:lnSpc>
            </a:pPr>
            <a:r>
              <a:rPr lang="en-AU" sz="1400" kern="0" dirty="0" smtClean="0"/>
              <a:t>Average of lowest quartile</a:t>
            </a:r>
          </a:p>
          <a:p>
            <a:pPr lvl="1">
              <a:lnSpc>
                <a:spcPct val="100000"/>
              </a:lnSpc>
            </a:pPr>
            <a:r>
              <a:rPr lang="en-AU" sz="1400" kern="0" dirty="0" smtClean="0"/>
              <a:t>Average of 10 most similar countries</a:t>
            </a:r>
          </a:p>
          <a:p>
            <a:pPr lvl="1">
              <a:lnSpc>
                <a:spcPct val="100000"/>
              </a:lnSpc>
            </a:pPr>
            <a:r>
              <a:rPr lang="en-AU" sz="1400" kern="0" dirty="0" err="1" smtClean="0"/>
              <a:t>etc</a:t>
            </a:r>
            <a:endParaRPr lang="en-AU" sz="1400" kern="0" dirty="0" smtClean="0"/>
          </a:p>
          <a:p>
            <a:pPr>
              <a:lnSpc>
                <a:spcPct val="100000"/>
              </a:lnSpc>
            </a:pP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664878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28384" y="6477000"/>
            <a:ext cx="734616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A9137968-0967-4398-8E36-C158851D925D}" type="slidenum">
              <a:rPr lang="en-GB" sz="1200"/>
              <a:pPr>
                <a:buNone/>
              </a:pPr>
              <a:t>23</a:t>
            </a:fld>
            <a:endParaRPr lang="en-GB" sz="1200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92696"/>
            <a:ext cx="7772400" cy="523220"/>
          </a:xfrm>
        </p:spPr>
        <p:txBody>
          <a:bodyPr/>
          <a:lstStyle/>
          <a:p>
            <a:r>
              <a:rPr lang="en-AU" sz="2800" b="0" kern="1200" dirty="0">
                <a:solidFill>
                  <a:srgbClr val="0099CC"/>
                </a:solidFill>
              </a:rPr>
              <a:t>Relationship between cost </a:t>
            </a:r>
            <a:r>
              <a:rPr lang="en-AU" sz="2800" b="0" kern="1200" dirty="0" smtClean="0">
                <a:solidFill>
                  <a:srgbClr val="0099CC"/>
                </a:solidFill>
              </a:rPr>
              <a:t>model types</a:t>
            </a:r>
            <a:endParaRPr lang="en-AU" sz="2800" b="0" kern="1200" dirty="0">
              <a:solidFill>
                <a:srgbClr val="0099CC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white">
          <a:xfrm>
            <a:off x="438119" y="1484784"/>
            <a:ext cx="1311578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Top </a:t>
            </a:r>
            <a:r>
              <a:rPr lang="de-AT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down</a:t>
            </a:r>
            <a:endParaRPr lang="de-AT" b="1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white">
          <a:xfrm>
            <a:off x="438119" y="5013176"/>
            <a:ext cx="1386918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Bottom </a:t>
            </a:r>
            <a:r>
              <a:rPr lang="de-AT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</a:t>
            </a:r>
            <a:endParaRPr lang="de-AT" b="1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white">
          <a:xfrm>
            <a:off x="1637007" y="4680427"/>
            <a:ext cx="1753493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Lower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white">
          <a:xfrm>
            <a:off x="1611119" y="2367615"/>
            <a:ext cx="1742272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Upper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white">
          <a:xfrm>
            <a:off x="1722732" y="4680427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white">
          <a:xfrm>
            <a:off x="1755582" y="2727978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white">
          <a:xfrm>
            <a:off x="3421062" y="3194867"/>
            <a:ext cx="503238" cy="935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white">
          <a:xfrm rot="-1596853">
            <a:off x="1016062" y="4212909"/>
            <a:ext cx="503237" cy="935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white">
          <a:xfrm rot="1596853" flipV="1">
            <a:off x="1095454" y="1890625"/>
            <a:ext cx="503237" cy="9350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white">
          <a:xfrm>
            <a:off x="1579054" y="2888847"/>
            <a:ext cx="1800225" cy="162027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GAP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white">
          <a:xfrm>
            <a:off x="3995489" y="2895636"/>
            <a:ext cx="1742272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Upper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white">
          <a:xfrm>
            <a:off x="4139952" y="3255999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white">
          <a:xfrm>
            <a:off x="3984268" y="4119209"/>
            <a:ext cx="1753493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Lower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white">
          <a:xfrm>
            <a:off x="4069993" y="4119209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white">
          <a:xfrm>
            <a:off x="4069994" y="3353559"/>
            <a:ext cx="1667768" cy="69084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GAP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white">
          <a:xfrm>
            <a:off x="4007801" y="4653354"/>
            <a:ext cx="1729961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Hybrid model</a:t>
            </a:r>
            <a:endParaRPr lang="de-AT" b="1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white">
          <a:xfrm>
            <a:off x="6648548" y="3114026"/>
            <a:ext cx="1742272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Upper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white">
          <a:xfrm>
            <a:off x="6793011" y="3474389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white">
          <a:xfrm>
            <a:off x="6689377" y="3899752"/>
            <a:ext cx="1753493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None/>
            </a:pPr>
            <a:r>
              <a:rPr lang="de-AT" b="1" dirty="0">
                <a:solidFill>
                  <a:srgbClr val="040404"/>
                </a:solidFill>
              </a:rPr>
              <a:t>Lower bound cost</a:t>
            </a:r>
            <a:endParaRPr lang="de-AT" dirty="0">
              <a:solidFill>
                <a:srgbClr val="040404"/>
              </a:solidFill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white">
          <a:xfrm>
            <a:off x="6775102" y="3899752"/>
            <a:ext cx="1546225" cy="0"/>
          </a:xfrm>
          <a:prstGeom prst="line">
            <a:avLst/>
          </a:prstGeom>
          <a:noFill/>
          <a:ln w="762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white">
          <a:xfrm>
            <a:off x="6732240" y="3576888"/>
            <a:ext cx="1667768" cy="2284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de-AT" sz="2000" dirty="0">
                <a:solidFill>
                  <a:srgbClr val="040404"/>
                </a:solidFill>
              </a:rPr>
              <a:t>GAP</a:t>
            </a: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white">
          <a:xfrm>
            <a:off x="5926579" y="3214688"/>
            <a:ext cx="503238" cy="9350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87BBE0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white">
          <a:xfrm>
            <a:off x="6775102" y="4408518"/>
            <a:ext cx="2173993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de-AT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Hybrid model</a:t>
            </a:r>
          </a:p>
          <a:p>
            <a:pPr>
              <a:spcBef>
                <a:spcPts val="0"/>
              </a:spcBef>
              <a:buNone/>
            </a:pPr>
            <a:r>
              <a:rPr lang="de-AT" b="1" dirty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de-AT" b="1" dirty="0" smtClean="0">
                <a:solidFill>
                  <a:srgbClr val="04040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ith benchmarks</a:t>
            </a:r>
            <a:endParaRPr lang="de-AT" b="1" dirty="0">
              <a:solidFill>
                <a:srgbClr val="04040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92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44408" y="6453336"/>
            <a:ext cx="542405" cy="195114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77AE22B-9FCF-48B9-85B6-9FB2D5DEC528}" type="slidenum">
              <a:rPr lang="en-US" sz="1200"/>
              <a:pPr>
                <a:buNone/>
              </a:pPr>
              <a:t>24</a:t>
            </a:fld>
            <a:endParaRPr lang="en-US" sz="12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159672"/>
            <a:ext cx="7772400" cy="5016758"/>
          </a:xfrm>
        </p:spPr>
        <p:txBody>
          <a:bodyPr/>
          <a:lstStyle/>
          <a:p>
            <a:pPr eaLnBrk="1" hangingPunct="1"/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dirty="0" smtClean="0"/>
              <a:t>How to apply different cost model techniques for effective regulation</a:t>
            </a:r>
            <a:br>
              <a:rPr lang="en-GB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val="10116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30932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25</a:t>
            </a:fld>
            <a:endParaRPr lang="en-GB" sz="1200" dirty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876" y="764704"/>
            <a:ext cx="7772400" cy="523220"/>
          </a:xfrm>
        </p:spPr>
        <p:txBody>
          <a:bodyPr/>
          <a:lstStyle/>
          <a:p>
            <a:r>
              <a:rPr lang="en-AU" dirty="0" smtClean="0"/>
              <a:t>The best choice is the practical choice</a:t>
            </a:r>
            <a:endParaRPr lang="en-AU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71600" y="1556792"/>
            <a:ext cx="0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600" y="5517232"/>
            <a:ext cx="72728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971600" y="1844824"/>
            <a:ext cx="6768752" cy="3456384"/>
          </a:xfrm>
          <a:prstGeom prst="curvedConnector3">
            <a:avLst>
              <a:gd name="adj1" fmla="val 570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03648" y="4869160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Benchmark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4900" y="43651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Top-down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5649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Bottom-up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18547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192" y="1438704"/>
            <a:ext cx="1880544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Effectiveness and defensibility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18432" y="4790398"/>
            <a:ext cx="2168576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Cost to regulator ($ and staff resources)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57164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30932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26</a:t>
            </a:fld>
            <a:endParaRPr lang="en-GB" sz="1200" dirty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876" y="764704"/>
            <a:ext cx="7772400" cy="523220"/>
          </a:xfrm>
        </p:spPr>
        <p:txBody>
          <a:bodyPr/>
          <a:lstStyle/>
          <a:p>
            <a:r>
              <a:rPr lang="en-AU" dirty="0" smtClean="0"/>
              <a:t>The best choice is the practical choice</a:t>
            </a:r>
            <a:endParaRPr lang="en-AU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71600" y="1556792"/>
            <a:ext cx="0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600" y="5517232"/>
            <a:ext cx="72728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971600" y="1844824"/>
            <a:ext cx="6768752" cy="3456384"/>
          </a:xfrm>
          <a:prstGeom prst="curvedConnector3">
            <a:avLst>
              <a:gd name="adj1" fmla="val 570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03648" y="4869160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Benchmark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4900" y="43651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Top-down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5649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Bottom-up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18547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192" y="1438704"/>
            <a:ext cx="1880544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Effectiveness and defensibility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18432" y="4790398"/>
            <a:ext cx="2168576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Cost to regulator ($ and staff resources)</a:t>
            </a:r>
            <a:endParaRPr lang="en-GB" b="1" dirty="0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1344436" y="2457211"/>
            <a:ext cx="2448272" cy="2159601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solidFill>
                  <a:srgbClr val="646464"/>
                </a:solidFill>
              </a:rPr>
              <a:t>Choose benchmarks if resources are limited: but expect legal challenge if rates are pushed too low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733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30932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27</a:t>
            </a:fld>
            <a:endParaRPr lang="en-GB" sz="1200" dirty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876" y="764704"/>
            <a:ext cx="7772400" cy="523220"/>
          </a:xfrm>
        </p:spPr>
        <p:txBody>
          <a:bodyPr/>
          <a:lstStyle/>
          <a:p>
            <a:r>
              <a:rPr lang="en-AU" dirty="0" smtClean="0"/>
              <a:t>The best choice is the practical choice</a:t>
            </a:r>
            <a:endParaRPr lang="en-AU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71600" y="1556792"/>
            <a:ext cx="0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600" y="5517232"/>
            <a:ext cx="72728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971600" y="1844824"/>
            <a:ext cx="6768752" cy="3456384"/>
          </a:xfrm>
          <a:prstGeom prst="curvedConnector3">
            <a:avLst>
              <a:gd name="adj1" fmla="val 570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03648" y="4869160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Benchmark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4900" y="43651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Top-down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5649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Bottom-up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18547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192" y="1438704"/>
            <a:ext cx="1880544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Effectiveness and defensibility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18432" y="4790398"/>
            <a:ext cx="2168576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Cost to regulator ($ and staff resources)</a:t>
            </a:r>
            <a:endParaRPr lang="en-GB" b="1" dirty="0"/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2555776" y="1985639"/>
            <a:ext cx="2808312" cy="2159601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solidFill>
                  <a:srgbClr val="646464"/>
                </a:solidFill>
              </a:rPr>
              <a:t>Choose top-down if legal framework is strong enough to ensure operator co-operates.  Don’t expect significant price falls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733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30932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28</a:t>
            </a:fld>
            <a:endParaRPr lang="en-GB" sz="1200" dirty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876" y="764704"/>
            <a:ext cx="7772400" cy="523220"/>
          </a:xfrm>
        </p:spPr>
        <p:txBody>
          <a:bodyPr/>
          <a:lstStyle/>
          <a:p>
            <a:r>
              <a:rPr lang="en-AU" dirty="0" smtClean="0"/>
              <a:t>The best choice is the practical choice</a:t>
            </a:r>
            <a:endParaRPr lang="en-AU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71600" y="1556792"/>
            <a:ext cx="0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600" y="5517232"/>
            <a:ext cx="72728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971600" y="1844824"/>
            <a:ext cx="6768752" cy="3456384"/>
          </a:xfrm>
          <a:prstGeom prst="curvedConnector3">
            <a:avLst>
              <a:gd name="adj1" fmla="val 570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03648" y="4869160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Benchmark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4900" y="43651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Top-down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5649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Bottom-up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18547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192" y="1438704"/>
            <a:ext cx="1880544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Effectiveness and defensibility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18432" y="4790398"/>
            <a:ext cx="2168576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Cost to regulator ($ and staff resources)</a:t>
            </a:r>
            <a:endParaRPr lang="en-GB" b="1" dirty="0"/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1403648" y="2144014"/>
            <a:ext cx="2808312" cy="2159601"/>
          </a:xfrm>
          <a:prstGeom prst="wedgeRoundRectCallout">
            <a:avLst>
              <a:gd name="adj1" fmla="val 55576"/>
              <a:gd name="adj2" fmla="val -1597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solidFill>
                  <a:srgbClr val="646464"/>
                </a:solidFill>
              </a:rPr>
              <a:t>Choose bottom-up if you can afford the consulting fees.  Expect minimal data from operators; good alternative data sources needed (benchmarks).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733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00392" y="6309320"/>
            <a:ext cx="662608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6CE289E-D2EA-49AE-B26A-0181F02CA3FE}" type="slidenum">
              <a:rPr lang="en-GB" sz="1200"/>
              <a:pPr>
                <a:buNone/>
              </a:pPr>
              <a:t>29</a:t>
            </a:fld>
            <a:endParaRPr lang="en-GB" sz="1200" dirty="0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876" y="764704"/>
            <a:ext cx="7772400" cy="523220"/>
          </a:xfrm>
        </p:spPr>
        <p:txBody>
          <a:bodyPr/>
          <a:lstStyle/>
          <a:p>
            <a:r>
              <a:rPr lang="en-AU" dirty="0" smtClean="0"/>
              <a:t>The best choice is the practical choice</a:t>
            </a:r>
            <a:endParaRPr lang="en-AU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971600" y="1556792"/>
            <a:ext cx="0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600" y="5517232"/>
            <a:ext cx="72728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971600" y="1844824"/>
            <a:ext cx="6768752" cy="3456384"/>
          </a:xfrm>
          <a:prstGeom prst="curvedConnector3">
            <a:avLst>
              <a:gd name="adj1" fmla="val 570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03648" y="4869160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Benchmark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4900" y="43651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Top-down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5649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Bottom-up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1854704"/>
            <a:ext cx="1584176" cy="289310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Hybrid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192" y="1438704"/>
            <a:ext cx="1880544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Effectiveness and defensibility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18432" y="4790398"/>
            <a:ext cx="2168576" cy="68326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b="1" dirty="0" smtClean="0"/>
              <a:t>Cost to regulator ($ and staff resources)</a:t>
            </a:r>
            <a:endParaRPr lang="en-GB" b="1" dirty="0"/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4860032" y="2350158"/>
            <a:ext cx="3384376" cy="2159601"/>
          </a:xfrm>
          <a:prstGeom prst="wedgeRoundRectCallout">
            <a:avLst>
              <a:gd name="adj1" fmla="val -1730"/>
              <a:gd name="adj2" fmla="val -5831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solidFill>
                  <a:srgbClr val="646464"/>
                </a:solidFill>
              </a:rPr>
              <a:t>If bottom-up models are calibrated against top-down data the results are highly defensible.  Worth the incremental investment if top-down data is available.</a:t>
            </a: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733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3</a:t>
            </a:fld>
            <a:endParaRPr lang="en-US" sz="1200" dirty="0"/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222753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898525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B5BA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GB" sz="2800" b="0" kern="0" dirty="0" smtClean="0">
                <a:solidFill>
                  <a:srgbClr val="0099CC"/>
                </a:solidFill>
              </a:rPr>
              <a:t>Agenda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2371005"/>
            <a:ext cx="6513322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/>
              <a:t>A</a:t>
            </a:r>
            <a:r>
              <a:rPr lang="en-GB" sz="2400" b="1" dirty="0" smtClean="0"/>
              <a:t>ims and objectives for this session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76635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72400" cy="523220"/>
          </a:xfrm>
        </p:spPr>
        <p:txBody>
          <a:bodyPr/>
          <a:lstStyle/>
          <a:p>
            <a:r>
              <a:rPr lang="en-GB" dirty="0" smtClean="0"/>
              <a:t>Mini-case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060433" cy="4256088"/>
          </a:xfrm>
        </p:spPr>
        <p:txBody>
          <a:bodyPr/>
          <a:lstStyle/>
          <a:p>
            <a:r>
              <a:rPr lang="en-GB" dirty="0" smtClean="0"/>
              <a:t>Mobile termination rates (MTRs) in A-land currently stand at 5.5cpm (USD cents per minute)</a:t>
            </a:r>
          </a:p>
          <a:p>
            <a:r>
              <a:rPr lang="en-GB" dirty="0" smtClean="0"/>
              <a:t>Respondents to a public consultation have said that:</a:t>
            </a:r>
          </a:p>
          <a:p>
            <a:pPr lvl="1"/>
            <a:r>
              <a:rPr lang="en-GB" dirty="0" smtClean="0"/>
              <a:t>A regional benchmark of 18 countries shows that MTRs range from 2cpm to 12 </a:t>
            </a:r>
            <a:r>
              <a:rPr lang="en-GB" dirty="0" err="1" smtClean="0"/>
              <a:t>cpm</a:t>
            </a:r>
            <a:r>
              <a:rPr lang="en-GB" dirty="0" smtClean="0"/>
              <a:t>, with an average of 5.1cpm and a median of 4.2cpm.  </a:t>
            </a:r>
          </a:p>
          <a:p>
            <a:pPr lvl="1"/>
            <a:r>
              <a:rPr lang="en-GB" dirty="0" smtClean="0"/>
              <a:t>One mobile operator claims it has a top-down model which shows its costs at 4.8cpm</a:t>
            </a:r>
          </a:p>
          <a:p>
            <a:pPr lvl="1"/>
            <a:r>
              <a:rPr lang="en-GB" dirty="0" smtClean="0"/>
              <a:t>The regulator in a neighbouring country has recently completed a bottom-up model estimating costs of 1.8cpm.  This is being challenged in court.</a:t>
            </a:r>
          </a:p>
          <a:p>
            <a:r>
              <a:rPr lang="en-GB" dirty="0" smtClean="0"/>
              <a:t>Consultants responding to a recent RFP for bottom-up models quoted $100k – 20% over your budget.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30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7790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72400" cy="523220"/>
          </a:xfrm>
        </p:spPr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1268760"/>
            <a:ext cx="4248472" cy="4256088"/>
          </a:xfrm>
        </p:spPr>
        <p:txBody>
          <a:bodyPr/>
          <a:lstStyle/>
          <a:p>
            <a:r>
              <a:rPr lang="en-GB" dirty="0" smtClean="0"/>
              <a:t>The Chairman of the Regulatory Authority has asked you to consider the facts and make a reasoned recommendation on the way forward.</a:t>
            </a:r>
          </a:p>
          <a:p>
            <a:pPr lvl="1"/>
            <a:r>
              <a:rPr lang="en-GB" dirty="0" smtClean="0"/>
              <a:t>Evaluate the options</a:t>
            </a:r>
          </a:p>
          <a:p>
            <a:pPr lvl="1"/>
            <a:r>
              <a:rPr lang="en-GB" dirty="0" smtClean="0"/>
              <a:t>Propose a course of action</a:t>
            </a:r>
          </a:p>
          <a:p>
            <a:r>
              <a:rPr lang="en-GB" dirty="0" smtClean="0"/>
              <a:t>You may include any or all of the four main modelling approaches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buNone/>
            </a:pPr>
            <a:fld id="{1AE339EF-CBA6-4704-AE6A-F0CAF702AFEC}" type="slidenum">
              <a:rPr lang="en-US" sz="1200"/>
              <a:pPr>
                <a:buNone/>
              </a:pPr>
              <a:t>31</a:t>
            </a:fld>
            <a:endParaRPr lang="en-US" sz="12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138804"/>
              </p:ext>
            </p:extLst>
          </p:nvPr>
        </p:nvGraphicFramePr>
        <p:xfrm>
          <a:off x="4860032" y="2060848"/>
          <a:ext cx="3888432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383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772400" cy="523220"/>
          </a:xfrm>
        </p:spPr>
        <p:txBody>
          <a:bodyPr/>
          <a:lstStyle/>
          <a:p>
            <a:r>
              <a:rPr lang="en-GB" dirty="0" smtClean="0"/>
              <a:t>Effective cost-based regulation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z="1200" smtClean="0"/>
              <a:pPr>
                <a:buFont typeface="Wingdings" pitchFamily="2" charset="2"/>
                <a:buNone/>
                <a:defRPr/>
              </a:pPr>
              <a:t>32</a:t>
            </a:fld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 rot="3367077">
            <a:off x="4499902" y="3095054"/>
            <a:ext cx="2664512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Top-down cost model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69280" y="5301208"/>
            <a:ext cx="2739853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Bottom-up cost model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 rot="18165384">
            <a:off x="1741362" y="3372823"/>
            <a:ext cx="1845377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Benchmarking</a:t>
            </a:r>
            <a:endParaRPr lang="en-GB" b="1" dirty="0"/>
          </a:p>
        </p:txBody>
      </p:sp>
      <p:sp>
        <p:nvSpPr>
          <p:cNvPr id="6" name="Isosceles Triangle 5"/>
          <p:cNvSpPr/>
          <p:nvPr/>
        </p:nvSpPr>
        <p:spPr bwMode="auto">
          <a:xfrm>
            <a:off x="1818926" y="1556792"/>
            <a:ext cx="5040560" cy="3672408"/>
          </a:xfrm>
          <a:prstGeom prst="triangle">
            <a:avLst>
              <a:gd name="adj" fmla="val 49561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900" b="0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  <a:latin typeface="Verdana" pitchFamily="34" charset="0"/>
              </a:rPr>
              <a:t>The domain of effective cost-based rates</a:t>
            </a:r>
          </a:p>
        </p:txBody>
      </p:sp>
    </p:spTree>
    <p:extLst>
      <p:ext uri="{BB962C8B-B14F-4D97-AF65-F5344CB8AC3E}">
        <p14:creationId xmlns:p14="http://schemas.microsoft.com/office/powerpoint/2010/main" val="3443134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47088" y="6403975"/>
            <a:ext cx="339725" cy="244475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77AE22B-9FCF-48B9-85B6-9FB2D5DEC528}" type="slidenum">
              <a:rPr lang="en-US" sz="1200"/>
              <a:pPr>
                <a:buNone/>
              </a:pPr>
              <a:t>4</a:t>
            </a:fld>
            <a:endParaRPr lang="en-US" sz="12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104"/>
            <a:ext cx="7772400" cy="4401205"/>
          </a:xfrm>
        </p:spPr>
        <p:txBody>
          <a:bodyPr/>
          <a:lstStyle/>
          <a:p>
            <a:pPr eaLnBrk="1" hangingPunct="1"/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dirty="0" smtClean="0"/>
              <a:t>Identifying and understanding different types of cost model</a:t>
            </a:r>
            <a:br>
              <a:rPr lang="en-GB" dirty="0" smtClean="0"/>
            </a:br>
            <a:r>
              <a:rPr lang="en-GB" b="0" dirty="0" smtClean="0"/>
              <a:t/>
            </a:r>
            <a:br>
              <a:rPr lang="en-GB" b="0" dirty="0" smtClean="0"/>
            </a:br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val="168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basic types of cost model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679102"/>
              </p:ext>
            </p:extLst>
          </p:nvPr>
        </p:nvGraphicFramePr>
        <p:xfrm>
          <a:off x="4067944" y="2060848"/>
          <a:ext cx="4608512" cy="3384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B93F90C1-CAB1-EF46-BACB-00D7B7747EB9}" type="slidenum">
              <a:rPr lang="en-US" sz="1200"/>
              <a:pPr>
                <a:buNone/>
              </a:pPr>
              <a:t>5</a:t>
            </a:fld>
            <a:endParaRPr lang="en-US" sz="12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3569" y="1700808"/>
            <a:ext cx="3168352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000">
                <a:solidFill>
                  <a:srgbClr val="5C5C5C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1800">
                <a:solidFill>
                  <a:srgbClr val="5C5C5C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AU" b="1" kern="0" dirty="0" smtClean="0"/>
              <a:t>BRAINSTORM</a:t>
            </a:r>
          </a:p>
          <a:p>
            <a:pPr>
              <a:lnSpc>
                <a:spcPct val="100000"/>
              </a:lnSpc>
            </a:pPr>
            <a:r>
              <a:rPr lang="en-AU" kern="0" dirty="0" smtClean="0"/>
              <a:t>What does each term mean?</a:t>
            </a:r>
          </a:p>
          <a:p>
            <a:pPr>
              <a:lnSpc>
                <a:spcPct val="100000"/>
              </a:lnSpc>
            </a:pPr>
            <a:r>
              <a:rPr lang="en-AU" kern="0" dirty="0" smtClean="0"/>
              <a:t>What are the 2-3 key features of each?</a:t>
            </a:r>
          </a:p>
          <a:p>
            <a:pPr>
              <a:lnSpc>
                <a:spcPct val="100000"/>
              </a:lnSpc>
            </a:pPr>
            <a:r>
              <a:rPr lang="en-AU" kern="0" dirty="0" smtClean="0"/>
              <a:t>How would you go about constructing each model?</a:t>
            </a:r>
          </a:p>
          <a:p>
            <a:pPr>
              <a:lnSpc>
                <a:spcPct val="100000"/>
              </a:lnSpc>
            </a:pP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484135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47088" y="6403975"/>
            <a:ext cx="339725" cy="244475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577AE22B-9FCF-48B9-85B6-9FB2D5DEC528}" type="slidenum">
              <a:rPr lang="en-US" sz="1200"/>
              <a:pPr>
                <a:buNone/>
              </a:pPr>
              <a:t>6</a:t>
            </a:fld>
            <a:endParaRPr lang="en-US" sz="12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850" y="745788"/>
            <a:ext cx="853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B5BA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GB" sz="2800" b="0" dirty="0" smtClean="0">
                <a:solidFill>
                  <a:srgbClr val="0099CC"/>
                </a:solidFill>
              </a:rPr>
              <a:t>Top-down cost model </a:t>
            </a:r>
            <a:endParaRPr lang="en-GB" sz="2800" b="0" dirty="0">
              <a:solidFill>
                <a:srgbClr val="0099CC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850" y="1487488"/>
            <a:ext cx="8496300" cy="4173537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prstShdw prst="shdw17" dist="17961" dir="2700000">
              <a:srgbClr val="8C8C8C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288" y="1558925"/>
            <a:ext cx="8353425" cy="40322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8" dist="17961" dir="13500000">
              <a:schemeClr val="bg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lIns="0" tIns="0" rIns="0" bIns="0" anchor="ctr"/>
          <a:lstStyle/>
          <a:p>
            <a:pPr>
              <a:buFont typeface="Arial" pitchFamily="34" charset="0"/>
              <a:buNone/>
              <a:defRPr/>
            </a:pPr>
            <a:endParaRPr lang="en-US">
              <a:solidFill>
                <a:srgbClr val="040404"/>
              </a:solidFill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95288" y="1573213"/>
            <a:ext cx="8353425" cy="273050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762000">
              <a:lnSpc>
                <a:spcPct val="90000"/>
              </a:lnSpc>
              <a:buClrTx/>
              <a:buFontTx/>
              <a:buNone/>
            </a:pPr>
            <a:r>
              <a:rPr lang="en-GB" b="1" dirty="0">
                <a:solidFill>
                  <a:srgbClr val="040404"/>
                </a:solidFill>
                <a:latin typeface="Arial" charset="0"/>
              </a:rPr>
              <a:t>Top Down Models Characteristics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95288" y="5375275"/>
            <a:ext cx="1439862" cy="2159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Tx/>
              <a:buFontTx/>
              <a:buNone/>
            </a:pPr>
            <a:r>
              <a:rPr lang="en-GB" sz="800" i="1">
                <a:solidFill>
                  <a:schemeClr val="tx1"/>
                </a:solidFill>
                <a:latin typeface="Arial" charset="0"/>
              </a:rPr>
              <a:t>Source: RTR</a:t>
            </a:r>
          </a:p>
        </p:txBody>
      </p:sp>
      <p:sp>
        <p:nvSpPr>
          <p:cNvPr id="10" name="Rectangle 7"/>
          <p:cNvSpPr txBox="1">
            <a:spLocks noChangeArrowheads="1"/>
          </p:cNvSpPr>
          <p:nvPr/>
        </p:nvSpPr>
        <p:spPr bwMode="auto">
          <a:xfrm>
            <a:off x="671513" y="2003425"/>
            <a:ext cx="7140575" cy="287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None/>
              <a:defRPr sz="2400">
                <a:solidFill>
                  <a:srgbClr val="5C5C5C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Arial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 marL="285750" indent="-285750" algn="l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PURPOSE: derive cost estimates from accounting data provided by incumbent</a:t>
            </a:r>
          </a:p>
          <a:p>
            <a:pPr marL="285750" indent="-285750" algn="l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Often confidential company data</a:t>
            </a:r>
          </a:p>
          <a:p>
            <a:pPr marL="285750" indent="-285750" algn="l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Based on existing network, potential inefficiencies</a:t>
            </a:r>
          </a:p>
          <a:p>
            <a:pPr marL="285750" indent="-285750" algn="l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Embedded historical cost</a:t>
            </a:r>
          </a:p>
          <a:p>
            <a:pPr marL="285750" indent="-285750" algn="l">
              <a:lnSpc>
                <a:spcPct val="80000"/>
              </a:lnSpc>
              <a:buFont typeface="Arial" pitchFamily="34" charset="0"/>
              <a:buChar char="•"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Critical issues</a:t>
            </a:r>
          </a:p>
          <a:p>
            <a:pPr marL="533400" lvl="1" indent="0">
              <a:lnSpc>
                <a:spcPct val="80000"/>
              </a:lnSpc>
              <a:buSzTx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</a:rPr>
              <a:t>exact separation between core and access network</a:t>
            </a:r>
          </a:p>
          <a:p>
            <a:pPr marL="533400" lvl="1" indent="0">
              <a:lnSpc>
                <a:spcPct val="80000"/>
              </a:lnSpc>
              <a:buSzTx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</a:rPr>
              <a:t>depreciation period</a:t>
            </a:r>
          </a:p>
          <a:p>
            <a:pPr marL="533400" lvl="1" indent="0">
              <a:lnSpc>
                <a:spcPct val="80000"/>
              </a:lnSpc>
              <a:buSzTx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</a:rPr>
              <a:t>rate of return</a:t>
            </a:r>
          </a:p>
          <a:p>
            <a:pPr marL="533400" lvl="1" indent="0">
              <a:lnSpc>
                <a:spcPct val="80000"/>
              </a:lnSpc>
              <a:spcAft>
                <a:spcPts val="600"/>
              </a:spcAft>
              <a:buSzTx/>
            </a:pPr>
            <a:r>
              <a:rPr lang="en-US" sz="1700" kern="0" dirty="0" smtClean="0">
                <a:solidFill>
                  <a:srgbClr val="040404"/>
                </a:solidFill>
                <a:latin typeface="Verdana" charset="0"/>
                <a:ea typeface="ＭＳ Ｐゴシック" charset="0"/>
              </a:rPr>
              <a:t>Valuation of assets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GB" sz="1700" kern="0" dirty="0">
                <a:solidFill>
                  <a:srgbClr val="040404"/>
                </a:solidFill>
                <a:latin typeface="Verdana" charset="0"/>
                <a:ea typeface="ＭＳ Ｐゴシック" charset="0"/>
                <a:cs typeface="ＭＳ Ｐゴシック" charset="0"/>
              </a:rPr>
              <a:t>Real World Data (no assumptions)</a:t>
            </a:r>
          </a:p>
          <a:p>
            <a:pPr marL="285750" indent="-285750">
              <a:lnSpc>
                <a:spcPct val="80000"/>
              </a:lnSpc>
            </a:pPr>
            <a:endParaRPr lang="en-GB" sz="1700" kern="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5790" y="6279362"/>
            <a:ext cx="552450" cy="304800"/>
          </a:xfrm>
          <a:prstGeom prst="rect">
            <a:avLst/>
          </a:prstGeom>
          <a:ln/>
        </p:spPr>
        <p:txBody>
          <a:bodyPr/>
          <a:lstStyle/>
          <a:p>
            <a:pPr>
              <a:buNone/>
            </a:pPr>
            <a:fld id="{D92BD80C-3411-487E-B753-E8B00C9D119E}" type="slidenum">
              <a:rPr lang="en-GB" sz="1200"/>
              <a:pPr>
                <a:buNone/>
              </a:pPr>
              <a:t>7</a:t>
            </a:fld>
            <a:endParaRPr lang="en-GB" sz="1200" dirty="0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20688"/>
            <a:ext cx="7772400" cy="523220"/>
          </a:xfrm>
        </p:spPr>
        <p:txBody>
          <a:bodyPr/>
          <a:lstStyle/>
          <a:p>
            <a:r>
              <a:rPr lang="en-AU" sz="2800" b="0" kern="1200" dirty="0">
                <a:solidFill>
                  <a:srgbClr val="0099CC"/>
                </a:solidFill>
              </a:rPr>
              <a:t>Top down </a:t>
            </a:r>
            <a:r>
              <a:rPr lang="en-AU" sz="2800" b="0" kern="1200" dirty="0" smtClean="0">
                <a:solidFill>
                  <a:srgbClr val="0099CC"/>
                </a:solidFill>
              </a:rPr>
              <a:t>model flowchart</a:t>
            </a:r>
            <a:endParaRPr lang="en-AU" sz="2800" b="0" kern="1200" dirty="0">
              <a:solidFill>
                <a:srgbClr val="0099CC"/>
              </a:solidFill>
            </a:endParaRPr>
          </a:p>
        </p:txBody>
      </p:sp>
      <p:sp>
        <p:nvSpPr>
          <p:cNvPr id="259077" name="Rectangle 5"/>
          <p:cNvSpPr>
            <a:spLocks noChangeArrowheads="1"/>
          </p:cNvSpPr>
          <p:nvPr/>
        </p:nvSpPr>
        <p:spPr bwMode="auto">
          <a:xfrm>
            <a:off x="590550" y="1705181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2: </a:t>
            </a:r>
            <a:r>
              <a:rPr lang="en-GB" sz="1400" dirty="0">
                <a:latin typeface="Arial" pitchFamily="34" charset="0"/>
              </a:rPr>
              <a:t> Group costs into Homogeneous Cost Categories</a:t>
            </a:r>
          </a:p>
        </p:txBody>
      </p:sp>
      <p:sp>
        <p:nvSpPr>
          <p:cNvPr id="259078" name="Rectangle 6"/>
          <p:cNvSpPr>
            <a:spLocks noChangeArrowheads="1"/>
          </p:cNvSpPr>
          <p:nvPr/>
        </p:nvSpPr>
        <p:spPr bwMode="auto">
          <a:xfrm>
            <a:off x="590550" y="3883358"/>
            <a:ext cx="3676650" cy="51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7: </a:t>
            </a:r>
            <a:r>
              <a:rPr lang="en-GB" sz="1400" dirty="0">
                <a:latin typeface="Arial" pitchFamily="34" charset="0"/>
              </a:rPr>
              <a:t> Group operating expenditure, depreciation and NBV of fixed assets by network element.  Convert to annual costs</a:t>
            </a:r>
          </a:p>
        </p:txBody>
      </p:sp>
      <p:sp>
        <p:nvSpPr>
          <p:cNvPr id="259079" name="Rectangle 7"/>
          <p:cNvSpPr>
            <a:spLocks noChangeArrowheads="1"/>
          </p:cNvSpPr>
          <p:nvPr/>
        </p:nvSpPr>
        <p:spPr bwMode="auto">
          <a:xfrm>
            <a:off x="590550" y="5393007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10: </a:t>
            </a:r>
            <a:r>
              <a:rPr lang="en-GB" sz="1400" dirty="0">
                <a:latin typeface="Arial" pitchFamily="34" charset="0"/>
              </a:rPr>
              <a:t>Apply mark-up to recover common costs</a:t>
            </a:r>
          </a:p>
        </p:txBody>
      </p:sp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590550" y="2673556"/>
            <a:ext cx="36004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4: </a:t>
            </a:r>
            <a:r>
              <a:rPr lang="en-GB" sz="1400" dirty="0">
                <a:latin typeface="Arial" pitchFamily="34" charset="0"/>
              </a:rPr>
              <a:t>Revalue fixed assets on a current cost basis</a:t>
            </a:r>
          </a:p>
        </p:txBody>
      </p:sp>
      <p:sp>
        <p:nvSpPr>
          <p:cNvPr id="259081" name="Rectangle 9"/>
          <p:cNvSpPr>
            <a:spLocks noChangeArrowheads="1"/>
          </p:cNvSpPr>
          <p:nvPr/>
        </p:nvSpPr>
        <p:spPr bwMode="auto">
          <a:xfrm>
            <a:off x="590550" y="3518106"/>
            <a:ext cx="3295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>
                <a:latin typeface="Arial" pitchFamily="34" charset="0"/>
              </a:rPr>
              <a:t>Step 6: </a:t>
            </a:r>
            <a:r>
              <a:rPr lang="en-GB" sz="1400">
                <a:latin typeface="Arial" pitchFamily="34" charset="0"/>
              </a:rPr>
              <a:t>Construct Cost-Volume Relationships</a:t>
            </a:r>
          </a:p>
        </p:txBody>
      </p:sp>
      <p:sp>
        <p:nvSpPr>
          <p:cNvPr id="259082" name="Rectangle 10"/>
          <p:cNvSpPr>
            <a:spLocks noChangeArrowheads="1"/>
          </p:cNvSpPr>
          <p:nvPr/>
        </p:nvSpPr>
        <p:spPr bwMode="auto">
          <a:xfrm>
            <a:off x="590550" y="3083131"/>
            <a:ext cx="24574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5: </a:t>
            </a:r>
            <a:r>
              <a:rPr lang="en-GB" sz="1400" dirty="0">
                <a:latin typeface="Arial" pitchFamily="34" charset="0"/>
              </a:rPr>
              <a:t>Calculate CCA depreciation</a:t>
            </a:r>
          </a:p>
        </p:txBody>
      </p:sp>
      <p:sp>
        <p:nvSpPr>
          <p:cNvPr id="259083" name="Rectangle 11"/>
          <p:cNvSpPr>
            <a:spLocks noChangeArrowheads="1"/>
          </p:cNvSpPr>
          <p:nvPr/>
        </p:nvSpPr>
        <p:spPr bwMode="auto">
          <a:xfrm>
            <a:off x="590550" y="4508706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>
                <a:latin typeface="Arial" pitchFamily="34" charset="0"/>
              </a:rPr>
              <a:t>Step 8: </a:t>
            </a:r>
            <a:r>
              <a:rPr lang="en-GB" sz="1400">
                <a:latin typeface="Arial" pitchFamily="34" charset="0"/>
              </a:rPr>
              <a:t>Divide network elements by minutes of traffic using route factors</a:t>
            </a:r>
          </a:p>
        </p:txBody>
      </p:sp>
      <p:sp>
        <p:nvSpPr>
          <p:cNvPr id="259084" name="Rectangle 12"/>
          <p:cNvSpPr>
            <a:spLocks noChangeArrowheads="1"/>
          </p:cNvSpPr>
          <p:nvPr/>
        </p:nvSpPr>
        <p:spPr bwMode="auto">
          <a:xfrm>
            <a:off x="590550" y="1232106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1: </a:t>
            </a:r>
            <a:r>
              <a:rPr lang="en-GB" sz="1400" dirty="0">
                <a:latin typeface="Arial" pitchFamily="34" charset="0"/>
              </a:rPr>
              <a:t> Take costs from GL and determine relevant costs</a:t>
            </a:r>
          </a:p>
        </p:txBody>
      </p:sp>
      <p:sp>
        <p:nvSpPr>
          <p:cNvPr id="259085" name="Rectangle 13"/>
          <p:cNvSpPr>
            <a:spLocks noChangeArrowheads="1"/>
          </p:cNvSpPr>
          <p:nvPr/>
        </p:nvSpPr>
        <p:spPr bwMode="auto">
          <a:xfrm>
            <a:off x="590550" y="2222706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3: </a:t>
            </a:r>
            <a:r>
              <a:rPr lang="en-GB" sz="1400" dirty="0">
                <a:latin typeface="Arial" pitchFamily="34" charset="0"/>
              </a:rPr>
              <a:t>Group relevant costs into network elements and common costs</a:t>
            </a:r>
          </a:p>
        </p:txBody>
      </p:sp>
      <p:sp>
        <p:nvSpPr>
          <p:cNvPr id="259086" name="Rectangle 14"/>
          <p:cNvSpPr>
            <a:spLocks noChangeArrowheads="1"/>
          </p:cNvSpPr>
          <p:nvPr/>
        </p:nvSpPr>
        <p:spPr bwMode="auto">
          <a:xfrm>
            <a:off x="582574" y="4942744"/>
            <a:ext cx="3676650" cy="34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9: </a:t>
            </a:r>
            <a:r>
              <a:rPr lang="en-GB" sz="1400" dirty="0">
                <a:latin typeface="Arial" pitchFamily="34" charset="0"/>
              </a:rPr>
              <a:t> Bundle network element minutes into standard interconnection service</a:t>
            </a:r>
          </a:p>
        </p:txBody>
      </p:sp>
      <p:sp>
        <p:nvSpPr>
          <p:cNvPr id="259087" name="Rectangle 15"/>
          <p:cNvSpPr>
            <a:spLocks noChangeArrowheads="1"/>
          </p:cNvSpPr>
          <p:nvPr/>
        </p:nvSpPr>
        <p:spPr bwMode="auto">
          <a:xfrm>
            <a:off x="590550" y="5778253"/>
            <a:ext cx="3676650" cy="17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buNone/>
            </a:pPr>
            <a:r>
              <a:rPr lang="en-GB" sz="1400" b="1" dirty="0">
                <a:latin typeface="Arial" pitchFamily="34" charset="0"/>
              </a:rPr>
              <a:t>Step 11: </a:t>
            </a:r>
            <a:r>
              <a:rPr lang="en-GB" sz="1400" dirty="0">
                <a:latin typeface="Arial" pitchFamily="34" charset="0"/>
              </a:rPr>
              <a:t> Calculate </a:t>
            </a:r>
            <a:r>
              <a:rPr lang="en-GB" sz="1400" dirty="0" smtClean="0">
                <a:latin typeface="Arial" pitchFamily="34" charset="0"/>
              </a:rPr>
              <a:t>charges</a:t>
            </a:r>
            <a:endParaRPr lang="en-GB" sz="1400" dirty="0">
              <a:latin typeface="Arial" pitchFamily="34" charset="0"/>
            </a:endParaRPr>
          </a:p>
        </p:txBody>
      </p:sp>
      <p:sp>
        <p:nvSpPr>
          <p:cNvPr id="259089" name="Rectangle 17"/>
          <p:cNvSpPr>
            <a:spLocks noChangeArrowheads="1"/>
          </p:cNvSpPr>
          <p:nvPr/>
        </p:nvSpPr>
        <p:spPr bwMode="auto">
          <a:xfrm>
            <a:off x="6429375" y="2924381"/>
            <a:ext cx="828675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Fixed assets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090" name="Rectangle 18"/>
          <p:cNvSpPr>
            <a:spLocks noChangeArrowheads="1"/>
          </p:cNvSpPr>
          <p:nvPr/>
        </p:nvSpPr>
        <p:spPr bwMode="auto">
          <a:xfrm>
            <a:off x="6496050" y="3114881"/>
            <a:ext cx="8286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Depreciation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091" name="Rectangle 19"/>
          <p:cNvSpPr>
            <a:spLocks noChangeArrowheads="1"/>
          </p:cNvSpPr>
          <p:nvPr/>
        </p:nvSpPr>
        <p:spPr bwMode="auto">
          <a:xfrm>
            <a:off x="6572250" y="3295856"/>
            <a:ext cx="828675" cy="371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Opex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134" name="Freeform 62"/>
          <p:cNvSpPr>
            <a:spLocks/>
          </p:cNvSpPr>
          <p:nvPr/>
        </p:nvSpPr>
        <p:spPr bwMode="auto">
          <a:xfrm>
            <a:off x="6553200" y="3895931"/>
            <a:ext cx="1409700" cy="1676400"/>
          </a:xfrm>
          <a:custGeom>
            <a:avLst/>
            <a:gdLst>
              <a:gd name="T0" fmla="*/ 888 w 888"/>
              <a:gd name="T1" fmla="*/ 0 h 1266"/>
              <a:gd name="T2" fmla="*/ 888 w 888"/>
              <a:gd name="T3" fmla="*/ 1266 h 1266"/>
              <a:gd name="T4" fmla="*/ 0 w 888"/>
              <a:gd name="T5" fmla="*/ 1266 h 1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88" h="1266">
                <a:moveTo>
                  <a:pt x="888" y="0"/>
                </a:moveTo>
                <a:lnTo>
                  <a:pt x="888" y="1266"/>
                </a:lnTo>
                <a:lnTo>
                  <a:pt x="0" y="126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21" name="Line 49"/>
          <p:cNvSpPr>
            <a:spLocks noChangeShapeType="1"/>
          </p:cNvSpPr>
          <p:nvPr/>
        </p:nvSpPr>
        <p:spPr bwMode="auto">
          <a:xfrm>
            <a:off x="7058025" y="263545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88" name="Freeform 16"/>
          <p:cNvSpPr>
            <a:spLocks/>
          </p:cNvSpPr>
          <p:nvPr/>
        </p:nvSpPr>
        <p:spPr bwMode="auto">
          <a:xfrm>
            <a:off x="6143625" y="4426156"/>
            <a:ext cx="523875" cy="231775"/>
          </a:xfrm>
          <a:custGeom>
            <a:avLst/>
            <a:gdLst>
              <a:gd name="T0" fmla="*/ 354 w 354"/>
              <a:gd name="T1" fmla="*/ 0 h 240"/>
              <a:gd name="T2" fmla="*/ 0 w 354"/>
              <a:gd name="T3" fmla="*/ 0 h 240"/>
              <a:gd name="T4" fmla="*/ 0 w 35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" h="240">
                <a:moveTo>
                  <a:pt x="354" y="0"/>
                </a:moveTo>
                <a:lnTo>
                  <a:pt x="0" y="0"/>
                </a:lnTo>
                <a:lnTo>
                  <a:pt x="0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92" name="Rectangle 20"/>
          <p:cNvSpPr>
            <a:spLocks noChangeArrowheads="1"/>
          </p:cNvSpPr>
          <p:nvPr/>
        </p:nvSpPr>
        <p:spPr bwMode="auto">
          <a:xfrm>
            <a:off x="6638925" y="34958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Network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elements</a:t>
            </a:r>
          </a:p>
        </p:txBody>
      </p:sp>
      <p:sp>
        <p:nvSpPr>
          <p:cNvPr id="259093" name="Rectangle 21"/>
          <p:cNvSpPr>
            <a:spLocks noChangeArrowheads="1"/>
          </p:cNvSpPr>
          <p:nvPr/>
        </p:nvSpPr>
        <p:spPr bwMode="auto">
          <a:xfrm>
            <a:off x="6638925" y="3819731"/>
            <a:ext cx="8286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94" name="Line 22"/>
          <p:cNvSpPr>
            <a:spLocks noChangeShapeType="1"/>
          </p:cNvSpPr>
          <p:nvPr/>
        </p:nvSpPr>
        <p:spPr bwMode="auto">
          <a:xfrm flipH="1">
            <a:off x="5915025" y="3787981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95" name="Line 23"/>
          <p:cNvSpPr>
            <a:spLocks noChangeShapeType="1"/>
          </p:cNvSpPr>
          <p:nvPr/>
        </p:nvSpPr>
        <p:spPr bwMode="auto">
          <a:xfrm>
            <a:off x="7991475" y="2635456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97" name="Freeform 25"/>
          <p:cNvSpPr>
            <a:spLocks/>
          </p:cNvSpPr>
          <p:nvPr/>
        </p:nvSpPr>
        <p:spPr bwMode="auto">
          <a:xfrm>
            <a:off x="5505450" y="1457531"/>
            <a:ext cx="2286000" cy="381000"/>
          </a:xfrm>
          <a:custGeom>
            <a:avLst/>
            <a:gdLst>
              <a:gd name="T0" fmla="*/ 0 w 1440"/>
              <a:gd name="T1" fmla="*/ 0 h 240"/>
              <a:gd name="T2" fmla="*/ 0 w 1440"/>
              <a:gd name="T3" fmla="*/ 240 h 240"/>
              <a:gd name="T4" fmla="*/ 1440 w 1440"/>
              <a:gd name="T5" fmla="*/ 240 h 240"/>
              <a:gd name="T6" fmla="*/ 1440 w 1440"/>
              <a:gd name="T7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0" h="240">
                <a:moveTo>
                  <a:pt x="0" y="0"/>
                </a:moveTo>
                <a:lnTo>
                  <a:pt x="0" y="240"/>
                </a:lnTo>
                <a:lnTo>
                  <a:pt x="1440" y="240"/>
                </a:ln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098" name="Rectangle 26"/>
          <p:cNvSpPr>
            <a:spLocks noChangeArrowheads="1"/>
          </p:cNvSpPr>
          <p:nvPr/>
        </p:nvSpPr>
        <p:spPr bwMode="auto">
          <a:xfrm>
            <a:off x="5010150" y="1251156"/>
            <a:ext cx="971550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Fixed assets</a:t>
            </a:r>
          </a:p>
        </p:txBody>
      </p:sp>
      <p:sp>
        <p:nvSpPr>
          <p:cNvPr id="259099" name="Rectangle 27"/>
          <p:cNvSpPr>
            <a:spLocks noChangeArrowheads="1"/>
          </p:cNvSpPr>
          <p:nvPr/>
        </p:nvSpPr>
        <p:spPr bwMode="auto">
          <a:xfrm>
            <a:off x="5010150" y="1555956"/>
            <a:ext cx="971550" cy="1206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0" name="Rectangle 28"/>
          <p:cNvSpPr>
            <a:spLocks noChangeArrowheads="1"/>
          </p:cNvSpPr>
          <p:nvPr/>
        </p:nvSpPr>
        <p:spPr bwMode="auto">
          <a:xfrm>
            <a:off x="6124575" y="1232106"/>
            <a:ext cx="971550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Depreciation</a:t>
            </a:r>
          </a:p>
        </p:txBody>
      </p:sp>
      <p:sp>
        <p:nvSpPr>
          <p:cNvPr id="259101" name="Rectangle 29"/>
          <p:cNvSpPr>
            <a:spLocks noChangeArrowheads="1"/>
          </p:cNvSpPr>
          <p:nvPr/>
        </p:nvSpPr>
        <p:spPr bwMode="auto">
          <a:xfrm>
            <a:off x="6124575" y="1555956"/>
            <a:ext cx="971550" cy="1206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2" name="Rectangle 30"/>
          <p:cNvSpPr>
            <a:spLocks noChangeArrowheads="1"/>
          </p:cNvSpPr>
          <p:nvPr/>
        </p:nvSpPr>
        <p:spPr bwMode="auto">
          <a:xfrm>
            <a:off x="7239000" y="1232106"/>
            <a:ext cx="971550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Operating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expenditure</a:t>
            </a:r>
          </a:p>
        </p:txBody>
      </p:sp>
      <p:sp>
        <p:nvSpPr>
          <p:cNvPr id="259103" name="Rectangle 31"/>
          <p:cNvSpPr>
            <a:spLocks noChangeArrowheads="1"/>
          </p:cNvSpPr>
          <p:nvPr/>
        </p:nvSpPr>
        <p:spPr bwMode="auto">
          <a:xfrm>
            <a:off x="7239000" y="1555956"/>
            <a:ext cx="971550" cy="1206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4" name="Line 32"/>
          <p:cNvSpPr>
            <a:spLocks noChangeShapeType="1"/>
          </p:cNvSpPr>
          <p:nvPr/>
        </p:nvSpPr>
        <p:spPr bwMode="auto">
          <a:xfrm flipV="1">
            <a:off x="6591300" y="1632156"/>
            <a:ext cx="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5" name="Rectangle 33"/>
          <p:cNvSpPr>
            <a:spLocks noChangeArrowheads="1"/>
          </p:cNvSpPr>
          <p:nvPr/>
        </p:nvSpPr>
        <p:spPr bwMode="auto">
          <a:xfrm>
            <a:off x="4781550" y="22766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Retail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activities</a:t>
            </a:r>
          </a:p>
        </p:txBody>
      </p:sp>
      <p:sp>
        <p:nvSpPr>
          <p:cNvPr id="259106" name="Rectangle 34"/>
          <p:cNvSpPr>
            <a:spLocks noChangeArrowheads="1"/>
          </p:cNvSpPr>
          <p:nvPr/>
        </p:nvSpPr>
        <p:spPr bwMode="auto">
          <a:xfrm>
            <a:off x="4781550" y="2578306"/>
            <a:ext cx="828675" cy="952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7" name="Rectangle 35"/>
          <p:cNvSpPr>
            <a:spLocks noChangeArrowheads="1"/>
          </p:cNvSpPr>
          <p:nvPr/>
        </p:nvSpPr>
        <p:spPr bwMode="auto">
          <a:xfrm>
            <a:off x="5705475" y="22766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Access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elements</a:t>
            </a:r>
          </a:p>
        </p:txBody>
      </p:sp>
      <p:sp>
        <p:nvSpPr>
          <p:cNvPr id="259108" name="Rectangle 36"/>
          <p:cNvSpPr>
            <a:spLocks noChangeArrowheads="1"/>
          </p:cNvSpPr>
          <p:nvPr/>
        </p:nvSpPr>
        <p:spPr bwMode="auto">
          <a:xfrm>
            <a:off x="5705475" y="2578306"/>
            <a:ext cx="828675" cy="95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09" name="Rectangle 37"/>
          <p:cNvSpPr>
            <a:spLocks noChangeArrowheads="1"/>
          </p:cNvSpPr>
          <p:nvPr/>
        </p:nvSpPr>
        <p:spPr bwMode="auto">
          <a:xfrm>
            <a:off x="6638925" y="22766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Network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elements</a:t>
            </a:r>
          </a:p>
        </p:txBody>
      </p:sp>
      <p:sp>
        <p:nvSpPr>
          <p:cNvPr id="259110" name="Rectangle 38"/>
          <p:cNvSpPr>
            <a:spLocks noChangeArrowheads="1"/>
          </p:cNvSpPr>
          <p:nvPr/>
        </p:nvSpPr>
        <p:spPr bwMode="auto">
          <a:xfrm>
            <a:off x="6638925" y="2581481"/>
            <a:ext cx="828675" cy="920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11" name="Rectangle 39"/>
          <p:cNvSpPr>
            <a:spLocks noChangeArrowheads="1"/>
          </p:cNvSpPr>
          <p:nvPr/>
        </p:nvSpPr>
        <p:spPr bwMode="auto">
          <a:xfrm>
            <a:off x="7562850" y="22766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Common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costs</a:t>
            </a:r>
          </a:p>
        </p:txBody>
      </p:sp>
      <p:sp>
        <p:nvSpPr>
          <p:cNvPr id="259112" name="Rectangle 40"/>
          <p:cNvSpPr>
            <a:spLocks noChangeArrowheads="1"/>
          </p:cNvSpPr>
          <p:nvPr/>
        </p:nvSpPr>
        <p:spPr bwMode="auto">
          <a:xfrm>
            <a:off x="7562850" y="2581481"/>
            <a:ext cx="828675" cy="92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13" name="Line 41"/>
          <p:cNvSpPr>
            <a:spLocks noChangeShapeType="1"/>
          </p:cNvSpPr>
          <p:nvPr/>
        </p:nvSpPr>
        <p:spPr bwMode="auto">
          <a:xfrm flipH="1">
            <a:off x="5200650" y="2048081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14" name="Line 42"/>
          <p:cNvSpPr>
            <a:spLocks noChangeShapeType="1"/>
          </p:cNvSpPr>
          <p:nvPr/>
        </p:nvSpPr>
        <p:spPr bwMode="auto">
          <a:xfrm>
            <a:off x="5200650" y="204808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15" name="Line 43"/>
          <p:cNvSpPr>
            <a:spLocks noChangeShapeType="1"/>
          </p:cNvSpPr>
          <p:nvPr/>
        </p:nvSpPr>
        <p:spPr bwMode="auto">
          <a:xfrm>
            <a:off x="6153150" y="204808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16" name="Rectangle 44"/>
          <p:cNvSpPr>
            <a:spLocks noChangeArrowheads="1"/>
          </p:cNvSpPr>
          <p:nvPr/>
        </p:nvSpPr>
        <p:spPr bwMode="auto">
          <a:xfrm>
            <a:off x="7781925" y="2924381"/>
            <a:ext cx="828675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Fixed assets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117" name="Rectangle 45"/>
          <p:cNvSpPr>
            <a:spLocks noChangeArrowheads="1"/>
          </p:cNvSpPr>
          <p:nvPr/>
        </p:nvSpPr>
        <p:spPr bwMode="auto">
          <a:xfrm>
            <a:off x="7705725" y="3114881"/>
            <a:ext cx="8286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Depreciation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118" name="Rectangle 46"/>
          <p:cNvSpPr>
            <a:spLocks noChangeArrowheads="1"/>
          </p:cNvSpPr>
          <p:nvPr/>
        </p:nvSpPr>
        <p:spPr bwMode="auto">
          <a:xfrm>
            <a:off x="7629525" y="3295856"/>
            <a:ext cx="828675" cy="371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Opex</a:t>
            </a:r>
          </a:p>
          <a:p>
            <a:pPr algn="ctr">
              <a:buNone/>
            </a:pPr>
            <a:endParaRPr lang="en-GB" sz="900">
              <a:latin typeface="Arial" pitchFamily="34" charset="0"/>
            </a:endParaRPr>
          </a:p>
        </p:txBody>
      </p:sp>
      <p:sp>
        <p:nvSpPr>
          <p:cNvPr id="259119" name="Rectangle 47"/>
          <p:cNvSpPr>
            <a:spLocks noChangeArrowheads="1"/>
          </p:cNvSpPr>
          <p:nvPr/>
        </p:nvSpPr>
        <p:spPr bwMode="auto">
          <a:xfrm>
            <a:off x="7562850" y="349588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Common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costs</a:t>
            </a:r>
          </a:p>
        </p:txBody>
      </p:sp>
      <p:sp>
        <p:nvSpPr>
          <p:cNvPr id="259120" name="Rectangle 48"/>
          <p:cNvSpPr>
            <a:spLocks noChangeArrowheads="1"/>
          </p:cNvSpPr>
          <p:nvPr/>
        </p:nvSpPr>
        <p:spPr bwMode="auto">
          <a:xfrm>
            <a:off x="7562850" y="3819731"/>
            <a:ext cx="828675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22" name="AutoShape 50"/>
          <p:cNvSpPr>
            <a:spLocks noChangeArrowheads="1"/>
          </p:cNvSpPr>
          <p:nvPr/>
        </p:nvSpPr>
        <p:spPr bwMode="auto">
          <a:xfrm>
            <a:off x="5105400" y="3492706"/>
            <a:ext cx="828675" cy="59055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CVRs</a:t>
            </a:r>
          </a:p>
        </p:txBody>
      </p:sp>
      <p:sp>
        <p:nvSpPr>
          <p:cNvPr id="259123" name="AutoShape 51"/>
          <p:cNvSpPr>
            <a:spLocks noChangeArrowheads="1"/>
          </p:cNvSpPr>
          <p:nvPr/>
        </p:nvSpPr>
        <p:spPr bwMode="auto">
          <a:xfrm>
            <a:off x="6638925" y="4130881"/>
            <a:ext cx="828675" cy="59055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Route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factors</a:t>
            </a:r>
          </a:p>
        </p:txBody>
      </p:sp>
      <p:sp>
        <p:nvSpPr>
          <p:cNvPr id="259124" name="Line 52"/>
          <p:cNvSpPr>
            <a:spLocks noChangeShapeType="1"/>
          </p:cNvSpPr>
          <p:nvPr/>
        </p:nvSpPr>
        <p:spPr bwMode="auto">
          <a:xfrm flipV="1">
            <a:off x="7058025" y="3895931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25" name="Rectangle 53"/>
          <p:cNvSpPr>
            <a:spLocks noChangeArrowheads="1"/>
          </p:cNvSpPr>
          <p:nvPr/>
        </p:nvSpPr>
        <p:spPr bwMode="auto">
          <a:xfrm>
            <a:off x="5705475" y="465793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Per minute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costs</a:t>
            </a:r>
          </a:p>
        </p:txBody>
      </p:sp>
      <p:sp>
        <p:nvSpPr>
          <p:cNvPr id="259126" name="Rectangle 54"/>
          <p:cNvSpPr>
            <a:spLocks noChangeArrowheads="1"/>
          </p:cNvSpPr>
          <p:nvPr/>
        </p:nvSpPr>
        <p:spPr bwMode="auto">
          <a:xfrm>
            <a:off x="5705475" y="4978606"/>
            <a:ext cx="828675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27" name="Rectangle 55"/>
          <p:cNvSpPr>
            <a:spLocks noChangeArrowheads="1"/>
          </p:cNvSpPr>
          <p:nvPr/>
        </p:nvSpPr>
        <p:spPr bwMode="auto">
          <a:xfrm>
            <a:off x="4781550" y="5953331"/>
            <a:ext cx="828675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 dirty="0" smtClean="0">
                <a:latin typeface="Arial" pitchFamily="34" charset="0"/>
              </a:rPr>
              <a:t>Cost-based</a:t>
            </a:r>
            <a:endParaRPr lang="en-GB" sz="900" dirty="0">
              <a:latin typeface="Arial" pitchFamily="34" charset="0"/>
            </a:endParaRPr>
          </a:p>
          <a:p>
            <a:pPr algn="ctr">
              <a:buNone/>
            </a:pPr>
            <a:r>
              <a:rPr lang="en-GB" sz="900" dirty="0">
                <a:latin typeface="Arial" pitchFamily="34" charset="0"/>
              </a:rPr>
              <a:t>charges</a:t>
            </a:r>
          </a:p>
        </p:txBody>
      </p:sp>
      <p:sp>
        <p:nvSpPr>
          <p:cNvPr id="259128" name="Rectangle 56"/>
          <p:cNvSpPr>
            <a:spLocks noChangeArrowheads="1"/>
          </p:cNvSpPr>
          <p:nvPr/>
        </p:nvSpPr>
        <p:spPr bwMode="auto">
          <a:xfrm>
            <a:off x="4781550" y="6275594"/>
            <a:ext cx="828675" cy="74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29" name="Line 57"/>
          <p:cNvSpPr>
            <a:spLocks noChangeShapeType="1"/>
          </p:cNvSpPr>
          <p:nvPr/>
        </p:nvSpPr>
        <p:spPr bwMode="auto">
          <a:xfrm flipV="1">
            <a:off x="6134100" y="5035756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30" name="Freeform 58"/>
          <p:cNvSpPr>
            <a:spLocks/>
          </p:cNvSpPr>
          <p:nvPr/>
        </p:nvSpPr>
        <p:spPr bwMode="auto">
          <a:xfrm>
            <a:off x="5191125" y="5572331"/>
            <a:ext cx="581025" cy="361950"/>
          </a:xfrm>
          <a:custGeom>
            <a:avLst/>
            <a:gdLst>
              <a:gd name="T0" fmla="*/ 366 w 366"/>
              <a:gd name="T1" fmla="*/ 0 h 324"/>
              <a:gd name="T2" fmla="*/ 0 w 366"/>
              <a:gd name="T3" fmla="*/ 0 h 324"/>
              <a:gd name="T4" fmla="*/ 0 w 366"/>
              <a:gd name="T5" fmla="*/ 324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6" h="324">
                <a:moveTo>
                  <a:pt x="366" y="0"/>
                </a:moveTo>
                <a:lnTo>
                  <a:pt x="0" y="0"/>
                </a:lnTo>
                <a:lnTo>
                  <a:pt x="0" y="32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31" name="AutoShape 59"/>
          <p:cNvSpPr>
            <a:spLocks noChangeArrowheads="1"/>
          </p:cNvSpPr>
          <p:nvPr/>
        </p:nvSpPr>
        <p:spPr bwMode="auto">
          <a:xfrm>
            <a:off x="5724525" y="5273881"/>
            <a:ext cx="828675" cy="59055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Mark-up</a:t>
            </a:r>
          </a:p>
        </p:txBody>
      </p:sp>
      <p:sp>
        <p:nvSpPr>
          <p:cNvPr id="259132" name="Line 60"/>
          <p:cNvSpPr>
            <a:spLocks noChangeShapeType="1"/>
          </p:cNvSpPr>
          <p:nvPr/>
        </p:nvSpPr>
        <p:spPr bwMode="auto">
          <a:xfrm flipH="1">
            <a:off x="5705475" y="3083131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  <p:sp>
        <p:nvSpPr>
          <p:cNvPr id="259133" name="AutoShape 61"/>
          <p:cNvSpPr>
            <a:spLocks noChangeArrowheads="1"/>
          </p:cNvSpPr>
          <p:nvPr/>
        </p:nvSpPr>
        <p:spPr bwMode="auto">
          <a:xfrm>
            <a:off x="5105400" y="2787856"/>
            <a:ext cx="828675" cy="59055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en-GB" sz="900">
                <a:latin typeface="Arial" pitchFamily="34" charset="0"/>
              </a:rPr>
              <a:t>Revalue</a:t>
            </a:r>
          </a:p>
          <a:p>
            <a:pPr algn="ctr">
              <a:buNone/>
            </a:pPr>
            <a:r>
              <a:rPr lang="en-GB" sz="900">
                <a:latin typeface="Arial" pitchFamily="34" charset="0"/>
              </a:rPr>
              <a:t>assets</a:t>
            </a:r>
          </a:p>
        </p:txBody>
      </p:sp>
      <p:sp>
        <p:nvSpPr>
          <p:cNvPr id="259096" name="Freeform 24"/>
          <p:cNvSpPr>
            <a:spLocks/>
          </p:cNvSpPr>
          <p:nvPr/>
        </p:nvSpPr>
        <p:spPr bwMode="auto">
          <a:xfrm>
            <a:off x="7067550" y="2048081"/>
            <a:ext cx="892175" cy="228600"/>
          </a:xfrm>
          <a:custGeom>
            <a:avLst/>
            <a:gdLst>
              <a:gd name="T0" fmla="*/ 0 w 1710"/>
              <a:gd name="T1" fmla="*/ 186 h 186"/>
              <a:gd name="T2" fmla="*/ 0 w 1710"/>
              <a:gd name="T3" fmla="*/ 0 h 186"/>
              <a:gd name="T4" fmla="*/ 1710 w 1710"/>
              <a:gd name="T5" fmla="*/ 0 h 186"/>
              <a:gd name="T6" fmla="*/ 1710 w 1710"/>
              <a:gd name="T7" fmla="*/ 186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0" h="186">
                <a:moveTo>
                  <a:pt x="0" y="186"/>
                </a:moveTo>
                <a:lnTo>
                  <a:pt x="0" y="0"/>
                </a:lnTo>
                <a:lnTo>
                  <a:pt x="1710" y="0"/>
                </a:lnTo>
                <a:lnTo>
                  <a:pt x="1710" y="18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992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82791DFF-8C46-D945-9A75-C51C0289B242}" type="slidenum">
              <a:rPr lang="en-US" sz="1200"/>
              <a:pPr>
                <a:buNone/>
              </a:pPr>
              <a:t>8</a:t>
            </a:fld>
            <a:endParaRPr lang="en-US" sz="1200"/>
          </a:p>
        </p:txBody>
      </p:sp>
      <p:sp>
        <p:nvSpPr>
          <p:cNvPr id="36867" name="Rectangle 3"/>
          <p:cNvSpPr txBox="1">
            <a:spLocks noChangeArrowheads="1"/>
          </p:cNvSpPr>
          <p:nvPr/>
        </p:nvSpPr>
        <p:spPr bwMode="auto">
          <a:xfrm>
            <a:off x="179512" y="1339849"/>
            <a:ext cx="4540673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16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5000"/>
              </a:lnSpc>
              <a:spcBef>
                <a:spcPct val="20000"/>
              </a:spcBef>
              <a:buClr>
                <a:srgbClr val="0E438A"/>
              </a:buClr>
              <a:buNone/>
            </a:pPr>
            <a:r>
              <a:rPr lang="en-GB" b="1" dirty="0" smtClean="0">
                <a:solidFill>
                  <a:srgbClr val="040404"/>
                </a:solidFill>
                <a:latin typeface="Verdana" charset="0"/>
              </a:rPr>
              <a:t>Advantages</a:t>
            </a:r>
            <a:endParaRPr lang="en-GB" b="1" dirty="0">
              <a:solidFill>
                <a:srgbClr val="040404"/>
              </a:solidFill>
              <a:latin typeface="Verdana" charset="0"/>
            </a:endParaRP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Takes </a:t>
            </a:r>
            <a:r>
              <a:rPr lang="en-GB" dirty="0" smtClean="0">
                <a:solidFill>
                  <a:srgbClr val="040404"/>
                </a:solidFill>
                <a:latin typeface="Verdana" charset="0"/>
              </a:rPr>
              <a:t>General Ledger as the starting point, </a:t>
            </a:r>
            <a:r>
              <a:rPr lang="en-GB" dirty="0">
                <a:solidFill>
                  <a:srgbClr val="040404"/>
                </a:solidFill>
                <a:latin typeface="Verdana" charset="0"/>
              </a:rPr>
              <a:t>which provides a real basis for reconciliation. </a:t>
            </a: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In turn, this encourages </a:t>
            </a:r>
            <a:r>
              <a:rPr lang="en-GB" i="1" dirty="0">
                <a:solidFill>
                  <a:srgbClr val="040404"/>
                </a:solidFill>
                <a:latin typeface="Verdana" charset="0"/>
              </a:rPr>
              <a:t>buy-in</a:t>
            </a:r>
            <a:r>
              <a:rPr lang="en-GB" dirty="0">
                <a:solidFill>
                  <a:srgbClr val="040404"/>
                </a:solidFill>
                <a:latin typeface="Verdana" charset="0"/>
              </a:rPr>
              <a:t>; often essential for a successful project.</a:t>
            </a: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Asset Values can use any relevant methodology from NBV to G</a:t>
            </a:r>
            <a:r>
              <a:rPr lang="en-GB" dirty="0" smtClean="0">
                <a:solidFill>
                  <a:srgbClr val="040404"/>
                </a:solidFill>
                <a:latin typeface="Verdana" charset="0"/>
              </a:rPr>
              <a:t>RC</a:t>
            </a:r>
            <a:r>
              <a:rPr lang="en-GB" dirty="0">
                <a:solidFill>
                  <a:srgbClr val="040404"/>
                </a:solidFill>
                <a:latin typeface="Verdana" charset="0"/>
              </a:rPr>
              <a:t>.</a:t>
            </a: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Uses “Real” sales traffic.</a:t>
            </a:r>
          </a:p>
          <a:p>
            <a:pPr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  <a:buNone/>
            </a:pPr>
            <a:r>
              <a:rPr lang="en-GB" b="1" dirty="0">
                <a:solidFill>
                  <a:srgbClr val="040404"/>
                </a:solidFill>
                <a:latin typeface="Verdana" charset="0"/>
              </a:rPr>
              <a:t>Disadvantages</a:t>
            </a: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Value of the Network Assets may not represent the economic value.</a:t>
            </a:r>
          </a:p>
          <a:p>
            <a:pPr marL="285750" indent="-285750">
              <a:lnSpc>
                <a:spcPct val="115000"/>
              </a:lnSpc>
              <a:spcBef>
                <a:spcPct val="20000"/>
              </a:spcBef>
              <a:buClr>
                <a:srgbClr val="0099CC"/>
              </a:buClr>
            </a:pPr>
            <a:r>
              <a:rPr lang="en-GB" dirty="0">
                <a:solidFill>
                  <a:srgbClr val="040404"/>
                </a:solidFill>
                <a:latin typeface="Verdana" charset="0"/>
              </a:rPr>
              <a:t>Depends very </a:t>
            </a:r>
            <a:r>
              <a:rPr lang="en-GB" dirty="0" smtClean="0">
                <a:solidFill>
                  <a:srgbClr val="040404"/>
                </a:solidFill>
                <a:latin typeface="Verdana" charset="0"/>
              </a:rPr>
              <a:t>much </a:t>
            </a:r>
            <a:r>
              <a:rPr lang="en-GB" dirty="0">
                <a:solidFill>
                  <a:srgbClr val="040404"/>
                </a:solidFill>
                <a:latin typeface="Verdana" charset="0"/>
              </a:rPr>
              <a:t>on the quality of the Fixed Asset Register (FAR)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4994275" y="1828800"/>
            <a:ext cx="350838" cy="3616325"/>
          </a:xfrm>
          <a:prstGeom prst="downArrow">
            <a:avLst>
              <a:gd name="adj1" fmla="val 50000"/>
              <a:gd name="adj2" fmla="val 237888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5443538" y="1628775"/>
            <a:ext cx="3575050" cy="4248150"/>
            <a:chOff x="3800" y="1026"/>
            <a:chExt cx="2440" cy="2676"/>
          </a:xfrm>
        </p:grpSpPr>
        <p:sp>
          <p:nvSpPr>
            <p:cNvPr id="41992" name="Rectangle 7"/>
            <p:cNvSpPr>
              <a:spLocks noChangeArrowheads="1"/>
            </p:cNvSpPr>
            <p:nvPr/>
          </p:nvSpPr>
          <p:spPr bwMode="auto">
            <a:xfrm>
              <a:off x="4526" y="1026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FAR</a:t>
              </a:r>
            </a:p>
          </p:txBody>
        </p:sp>
        <p:sp>
          <p:nvSpPr>
            <p:cNvPr id="41993" name="Rectangle 8"/>
            <p:cNvSpPr>
              <a:spLocks noChangeArrowheads="1"/>
            </p:cNvSpPr>
            <p:nvPr/>
          </p:nvSpPr>
          <p:spPr bwMode="auto">
            <a:xfrm>
              <a:off x="3800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Switches</a:t>
              </a:r>
            </a:p>
          </p:txBody>
        </p:sp>
        <p:sp>
          <p:nvSpPr>
            <p:cNvPr id="41994" name="Rectangle 9"/>
            <p:cNvSpPr>
              <a:spLocks noChangeArrowheads="1"/>
            </p:cNvSpPr>
            <p:nvPr/>
          </p:nvSpPr>
          <p:spPr bwMode="auto">
            <a:xfrm>
              <a:off x="4526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IN</a:t>
              </a:r>
            </a:p>
          </p:txBody>
        </p:sp>
        <p:sp>
          <p:nvSpPr>
            <p:cNvPr id="41995" name="Rectangle 10"/>
            <p:cNvSpPr>
              <a:spLocks noChangeArrowheads="1"/>
            </p:cNvSpPr>
            <p:nvPr/>
          </p:nvSpPr>
          <p:spPr bwMode="auto">
            <a:xfrm>
              <a:off x="5252" y="166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Cells</a:t>
              </a:r>
            </a:p>
          </p:txBody>
        </p:sp>
        <p:cxnSp>
          <p:nvCxnSpPr>
            <p:cNvPr id="41996" name="AutoShape 11"/>
            <p:cNvCxnSpPr>
              <a:cxnSpLocks noChangeShapeType="1"/>
              <a:stCxn id="41992" idx="2"/>
              <a:endCxn id="41993" idx="0"/>
            </p:cNvCxnSpPr>
            <p:nvPr/>
          </p:nvCxnSpPr>
          <p:spPr bwMode="auto">
            <a:xfrm flipH="1">
              <a:off x="4050" y="1304"/>
              <a:ext cx="726" cy="3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7" name="AutoShape 12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>
              <a:off x="4776" y="1304"/>
              <a:ext cx="0" cy="3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8" name="AutoShape 13"/>
            <p:cNvCxnSpPr>
              <a:cxnSpLocks noChangeShapeType="1"/>
              <a:stCxn id="41992" idx="2"/>
              <a:endCxn id="41995" idx="0"/>
            </p:cNvCxnSpPr>
            <p:nvPr/>
          </p:nvCxnSpPr>
          <p:spPr bwMode="auto">
            <a:xfrm>
              <a:off x="4776" y="1304"/>
              <a:ext cx="726" cy="3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999" name="Rectangle 14"/>
            <p:cNvSpPr>
              <a:spLocks noChangeArrowheads="1"/>
            </p:cNvSpPr>
            <p:nvPr/>
          </p:nvSpPr>
          <p:spPr bwMode="auto">
            <a:xfrm>
              <a:off x="380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 dirty="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RNU</a:t>
              </a:r>
            </a:p>
          </p:txBody>
        </p:sp>
        <p:sp>
          <p:nvSpPr>
            <p:cNvPr id="42000" name="Rectangle 15"/>
            <p:cNvSpPr>
              <a:spLocks noChangeArrowheads="1"/>
            </p:cNvSpPr>
            <p:nvPr/>
          </p:nvSpPr>
          <p:spPr bwMode="auto">
            <a:xfrm>
              <a:off x="4435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MSC</a:t>
              </a:r>
            </a:p>
          </p:txBody>
        </p:sp>
        <p:cxnSp>
          <p:nvCxnSpPr>
            <p:cNvPr id="42001" name="AutoShape 16"/>
            <p:cNvCxnSpPr>
              <a:cxnSpLocks noChangeShapeType="1"/>
              <a:stCxn id="41993" idx="2"/>
              <a:endCxn id="41999" idx="0"/>
            </p:cNvCxnSpPr>
            <p:nvPr/>
          </p:nvCxnSpPr>
          <p:spPr bwMode="auto">
            <a:xfrm>
              <a:off x="4050" y="1939"/>
              <a:ext cx="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17"/>
            <p:cNvCxnSpPr>
              <a:cxnSpLocks noChangeShapeType="1"/>
              <a:stCxn id="41993" idx="2"/>
              <a:endCxn id="42000" idx="0"/>
            </p:cNvCxnSpPr>
            <p:nvPr/>
          </p:nvCxnSpPr>
          <p:spPr bwMode="auto">
            <a:xfrm>
              <a:off x="4050" y="1939"/>
              <a:ext cx="635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Rectangle 18"/>
            <p:cNvSpPr>
              <a:spLocks noChangeArrowheads="1"/>
            </p:cNvSpPr>
            <p:nvPr/>
          </p:nvSpPr>
          <p:spPr bwMode="auto">
            <a:xfrm>
              <a:off x="380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RAN</a:t>
              </a:r>
            </a:p>
          </p:txBody>
        </p:sp>
        <p:sp>
          <p:nvSpPr>
            <p:cNvPr id="42004" name="Rectangle 19"/>
            <p:cNvSpPr>
              <a:spLocks noChangeArrowheads="1"/>
            </p:cNvSpPr>
            <p:nvPr/>
          </p:nvSpPr>
          <p:spPr bwMode="auto">
            <a:xfrm>
              <a:off x="4435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CN</a:t>
              </a:r>
            </a:p>
          </p:txBody>
        </p:sp>
        <p:sp>
          <p:nvSpPr>
            <p:cNvPr id="42005" name="Rectangle 20"/>
            <p:cNvSpPr>
              <a:spLocks noChangeArrowheads="1"/>
            </p:cNvSpPr>
            <p:nvPr/>
          </p:nvSpPr>
          <p:spPr bwMode="auto">
            <a:xfrm>
              <a:off x="5070" y="284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RTU</a:t>
              </a:r>
            </a:p>
          </p:txBody>
        </p:sp>
        <p:cxnSp>
          <p:nvCxnSpPr>
            <p:cNvPr id="42006" name="AutoShape 21"/>
            <p:cNvCxnSpPr>
              <a:cxnSpLocks noChangeShapeType="1"/>
              <a:stCxn id="41999" idx="2"/>
              <a:endCxn id="42003" idx="0"/>
            </p:cNvCxnSpPr>
            <p:nvPr/>
          </p:nvCxnSpPr>
          <p:spPr bwMode="auto">
            <a:xfrm>
              <a:off x="4050" y="2529"/>
              <a:ext cx="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7" name="AutoShape 22"/>
            <p:cNvCxnSpPr>
              <a:cxnSpLocks noChangeShapeType="1"/>
              <a:stCxn id="41999" idx="2"/>
              <a:endCxn id="42004" idx="0"/>
            </p:cNvCxnSpPr>
            <p:nvPr/>
          </p:nvCxnSpPr>
          <p:spPr bwMode="auto">
            <a:xfrm>
              <a:off x="4050" y="2529"/>
              <a:ext cx="635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8" name="AutoShape 23"/>
            <p:cNvCxnSpPr>
              <a:cxnSpLocks noChangeShapeType="1"/>
              <a:stCxn id="41999" idx="2"/>
              <a:endCxn id="42005" idx="0"/>
            </p:cNvCxnSpPr>
            <p:nvPr/>
          </p:nvCxnSpPr>
          <p:spPr bwMode="auto">
            <a:xfrm>
              <a:off x="4050" y="2529"/>
              <a:ext cx="1270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9" name="Rectangle 24"/>
            <p:cNvSpPr>
              <a:spLocks noChangeArrowheads="1"/>
            </p:cNvSpPr>
            <p:nvPr/>
          </p:nvSpPr>
          <p:spPr bwMode="auto">
            <a:xfrm>
              <a:off x="5070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Node B</a:t>
              </a:r>
            </a:p>
          </p:txBody>
        </p:sp>
        <p:sp>
          <p:nvSpPr>
            <p:cNvPr id="42010" name="Rectangle 25"/>
            <p:cNvSpPr>
              <a:spLocks noChangeArrowheads="1"/>
            </p:cNvSpPr>
            <p:nvPr/>
          </p:nvSpPr>
          <p:spPr bwMode="auto">
            <a:xfrm>
              <a:off x="5741" y="2251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BTS</a:t>
              </a:r>
            </a:p>
          </p:txBody>
        </p:sp>
        <p:cxnSp>
          <p:nvCxnSpPr>
            <p:cNvPr id="42011" name="AutoShape 26"/>
            <p:cNvCxnSpPr>
              <a:cxnSpLocks noChangeShapeType="1"/>
              <a:stCxn id="41995" idx="2"/>
              <a:endCxn id="42009" idx="0"/>
            </p:cNvCxnSpPr>
            <p:nvPr/>
          </p:nvCxnSpPr>
          <p:spPr bwMode="auto">
            <a:xfrm flipH="1">
              <a:off x="5320" y="1939"/>
              <a:ext cx="182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2" name="AutoShape 27"/>
            <p:cNvCxnSpPr>
              <a:cxnSpLocks noChangeShapeType="1"/>
              <a:stCxn id="41995" idx="2"/>
              <a:endCxn id="42010" idx="0"/>
            </p:cNvCxnSpPr>
            <p:nvPr/>
          </p:nvCxnSpPr>
          <p:spPr bwMode="auto">
            <a:xfrm>
              <a:off x="5502" y="1939"/>
              <a:ext cx="489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13" name="Rectangle 28"/>
            <p:cNvSpPr>
              <a:spLocks noChangeArrowheads="1"/>
            </p:cNvSpPr>
            <p:nvPr/>
          </p:nvSpPr>
          <p:spPr bwMode="auto">
            <a:xfrm>
              <a:off x="5252" y="1026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Opex</a:t>
              </a:r>
            </a:p>
          </p:txBody>
        </p:sp>
        <p:sp>
          <p:nvSpPr>
            <p:cNvPr id="42014" name="Rectangle 29"/>
            <p:cNvSpPr>
              <a:spLocks noChangeArrowheads="1"/>
            </p:cNvSpPr>
            <p:nvPr/>
          </p:nvSpPr>
          <p:spPr bwMode="auto">
            <a:xfrm>
              <a:off x="3800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PC Card</a:t>
              </a:r>
            </a:p>
          </p:txBody>
        </p:sp>
        <p:sp>
          <p:nvSpPr>
            <p:cNvPr id="42015" name="Rectangle 30"/>
            <p:cNvSpPr>
              <a:spLocks noChangeArrowheads="1"/>
            </p:cNvSpPr>
            <p:nvPr/>
          </p:nvSpPr>
          <p:spPr bwMode="auto">
            <a:xfrm>
              <a:off x="4435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2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Blackberry</a:t>
              </a:r>
            </a:p>
          </p:txBody>
        </p:sp>
        <p:sp>
          <p:nvSpPr>
            <p:cNvPr id="42016" name="Rectangle 31"/>
            <p:cNvSpPr>
              <a:spLocks noChangeArrowheads="1"/>
            </p:cNvSpPr>
            <p:nvPr/>
          </p:nvSpPr>
          <p:spPr bwMode="auto">
            <a:xfrm>
              <a:off x="5070" y="3430"/>
              <a:ext cx="499" cy="27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55600" indent="-355600" algn="ctr">
                <a:lnSpc>
                  <a:spcPct val="125000"/>
                </a:lnSpc>
                <a:spcBef>
                  <a:spcPct val="20000"/>
                </a:spcBef>
                <a:spcAft>
                  <a:spcPct val="75000"/>
                </a:spcAft>
                <a:buClr>
                  <a:schemeClr val="accent2"/>
                </a:buClr>
                <a:buSzPct val="150000"/>
                <a:buFont typeface="Wingdings" charset="0"/>
                <a:buNone/>
              </a:pPr>
              <a:r>
                <a:rPr lang="en-GB" sz="1400">
                  <a:solidFill>
                    <a:schemeClr val="tx1"/>
                  </a:solidFill>
                  <a:latin typeface="Calibri" charset="0"/>
                  <a:ea typeface="Arial Unicode MS" charset="0"/>
                  <a:cs typeface="Arial" charset="0"/>
                </a:rPr>
                <a:t>Voice</a:t>
              </a:r>
            </a:p>
          </p:txBody>
        </p:sp>
        <p:cxnSp>
          <p:nvCxnSpPr>
            <p:cNvPr id="42017" name="AutoShape 32"/>
            <p:cNvCxnSpPr>
              <a:cxnSpLocks noChangeShapeType="1"/>
              <a:stCxn id="42003" idx="2"/>
              <a:endCxn id="42014" idx="0"/>
            </p:cNvCxnSpPr>
            <p:nvPr/>
          </p:nvCxnSpPr>
          <p:spPr bwMode="auto">
            <a:xfrm>
              <a:off x="4050" y="3118"/>
              <a:ext cx="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33"/>
            <p:cNvCxnSpPr>
              <a:cxnSpLocks noChangeShapeType="1"/>
              <a:stCxn id="42003" idx="2"/>
              <a:endCxn id="42015" idx="0"/>
            </p:cNvCxnSpPr>
            <p:nvPr/>
          </p:nvCxnSpPr>
          <p:spPr bwMode="auto">
            <a:xfrm>
              <a:off x="4050" y="3118"/>
              <a:ext cx="635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4"/>
            <p:cNvCxnSpPr>
              <a:cxnSpLocks noChangeShapeType="1"/>
              <a:stCxn id="42003" idx="2"/>
              <a:endCxn id="42016" idx="0"/>
            </p:cNvCxnSpPr>
            <p:nvPr/>
          </p:nvCxnSpPr>
          <p:spPr bwMode="auto">
            <a:xfrm>
              <a:off x="4050" y="3118"/>
              <a:ext cx="1270" cy="3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4209"/>
            <a:ext cx="7772400" cy="523220"/>
          </a:xfrm>
        </p:spPr>
        <p:txBody>
          <a:bodyPr/>
          <a:lstStyle/>
          <a:p>
            <a:pPr defTabSz="987425"/>
            <a:r>
              <a:rPr lang="en-GB" dirty="0" smtClean="0"/>
              <a:t>Pros and cons of t</a:t>
            </a:r>
            <a:r>
              <a:rPr lang="en-GB" sz="2800" b="0" kern="1200" dirty="0" smtClean="0">
                <a:solidFill>
                  <a:srgbClr val="0099CC"/>
                </a:solidFill>
              </a:rPr>
              <a:t>op-down models 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7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88338" y="6381750"/>
            <a:ext cx="439737" cy="244475"/>
          </a:xfrm>
          <a:prstGeom prst="rect">
            <a:avLst/>
          </a:prstGeom>
          <a:ln/>
          <a:extLst/>
        </p:spPr>
        <p:txBody>
          <a:bodyPr/>
          <a:lstStyle/>
          <a:p>
            <a:pPr>
              <a:buNone/>
            </a:pPr>
            <a:fld id="{82791DFF-8C46-D945-9A75-C51C0289B242}" type="slidenum">
              <a:rPr lang="en-US" sz="1200"/>
              <a:pPr>
                <a:buNone/>
              </a:pPr>
              <a:t>9</a:t>
            </a:fld>
            <a:endParaRPr lang="en-US" sz="1200"/>
          </a:p>
        </p:txBody>
      </p: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4209"/>
            <a:ext cx="7772400" cy="523220"/>
          </a:xfrm>
        </p:spPr>
        <p:txBody>
          <a:bodyPr/>
          <a:lstStyle/>
          <a:p>
            <a:pPr defTabSz="987425"/>
            <a:r>
              <a:rPr lang="en-GB" dirty="0"/>
              <a:t>T</a:t>
            </a:r>
            <a:r>
              <a:rPr lang="en-GB" dirty="0" smtClean="0"/>
              <a:t>op-down models in telecommunications</a:t>
            </a:r>
            <a:endParaRPr lang="en-GB" sz="2800" b="0" kern="1200" dirty="0">
              <a:solidFill>
                <a:srgbClr val="0099CC"/>
              </a:solidFill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1" cy="4256088"/>
          </a:xfrm>
        </p:spPr>
        <p:txBody>
          <a:bodyPr/>
          <a:lstStyle/>
          <a:p>
            <a:r>
              <a:rPr lang="en-GB" dirty="0" smtClean="0"/>
              <a:t>Top-down models have to be built from the base accounting data of the network operator</a:t>
            </a:r>
          </a:p>
          <a:p>
            <a:r>
              <a:rPr lang="en-GB" dirty="0" smtClean="0"/>
              <a:t>Close co-operation from the operator is essential </a:t>
            </a:r>
          </a:p>
          <a:p>
            <a:r>
              <a:rPr lang="en-GB" dirty="0" smtClean="0"/>
              <a:t>Almost always the model is constructed by the operator </a:t>
            </a:r>
          </a:p>
          <a:p>
            <a:r>
              <a:rPr lang="en-GB" dirty="0" smtClean="0"/>
              <a:t>Regulatory control of the process involves:</a:t>
            </a:r>
          </a:p>
          <a:p>
            <a:pPr lvl="1"/>
            <a:r>
              <a:rPr lang="en-GB" dirty="0" smtClean="0"/>
              <a:t>Establishing clear cost allocation guidelines</a:t>
            </a:r>
          </a:p>
          <a:p>
            <a:pPr lvl="1"/>
            <a:r>
              <a:rPr lang="en-GB" dirty="0" smtClean="0"/>
              <a:t>Requiring the model to be updated and submitted to the regulator annually</a:t>
            </a:r>
          </a:p>
          <a:p>
            <a:pPr lvl="1"/>
            <a:r>
              <a:rPr lang="en-GB" dirty="0" smtClean="0"/>
              <a:t>Ensuring that the final model is independently audited for consistency with the guidelines and accuracy of the data.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954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0F5D3F439E64F84B9BE95B8683F14" ma:contentTypeVersion="1" ma:contentTypeDescription="Create a new document." ma:contentTypeScope="" ma:versionID="834d49178fe7d452fcfa64c203e69f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9823775-2B74-43CB-88DF-FE529EEAB291}"/>
</file>

<file path=customXml/itemProps2.xml><?xml version="1.0" encoding="utf-8"?>
<ds:datastoreItem xmlns:ds="http://schemas.openxmlformats.org/officeDocument/2006/customXml" ds:itemID="{4E871E2C-F0E1-4AEC-9967-5017C8EE00BC}"/>
</file>

<file path=customXml/itemProps3.xml><?xml version="1.0" encoding="utf-8"?>
<ds:datastoreItem xmlns:ds="http://schemas.openxmlformats.org/officeDocument/2006/customXml" ds:itemID="{E05F3431-3A20-481F-A833-7958B0DB28A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15257</TotalTime>
  <Words>1833</Words>
  <Application>Microsoft Office PowerPoint</Application>
  <PresentationFormat>On-screen Show (4:3)</PresentationFormat>
  <Paragraphs>423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2_ITU-e</vt:lpstr>
      <vt:lpstr>PowerPoint Presentation</vt:lpstr>
      <vt:lpstr>Session 7 – Approaches to cost modelling and their regulatory function </vt:lpstr>
      <vt:lpstr>PowerPoint Presentation</vt:lpstr>
      <vt:lpstr>   Identifying and understanding different types of cost model  </vt:lpstr>
      <vt:lpstr>Four basic types of cost model</vt:lpstr>
      <vt:lpstr>PowerPoint Presentation</vt:lpstr>
      <vt:lpstr>Top down model flowchart</vt:lpstr>
      <vt:lpstr>Pros and cons of top-down models </vt:lpstr>
      <vt:lpstr>Top-down models in telecommunications</vt:lpstr>
      <vt:lpstr>Typical cost allocation guidelines</vt:lpstr>
      <vt:lpstr>Bottom-up cost models</vt:lpstr>
      <vt:lpstr>Bottom up model flowchart</vt:lpstr>
      <vt:lpstr> Pros and cons of bottom-up models</vt:lpstr>
      <vt:lpstr>PowerPoint Presentation</vt:lpstr>
      <vt:lpstr>Gap between top down and bottom up results. </vt:lpstr>
      <vt:lpstr>Closing the Gap – Hybrid models</vt:lpstr>
      <vt:lpstr>Overview of three cost model types</vt:lpstr>
      <vt:lpstr>Where does benchmarking fit in?</vt:lpstr>
      <vt:lpstr>Benchmarking as a tool in cost modelling</vt:lpstr>
      <vt:lpstr>Benchmarking as a proxy cost model</vt:lpstr>
      <vt:lpstr>The pros and cons of benchmarking</vt:lpstr>
      <vt:lpstr>A typical benchmark</vt:lpstr>
      <vt:lpstr>Relationship between cost model types</vt:lpstr>
      <vt:lpstr>   How to apply different cost model techniques for effective regulation  </vt:lpstr>
      <vt:lpstr>The best choice is the practical choice</vt:lpstr>
      <vt:lpstr>The best choice is the practical choice</vt:lpstr>
      <vt:lpstr>The best choice is the practical choice</vt:lpstr>
      <vt:lpstr>The best choice is the practical choice</vt:lpstr>
      <vt:lpstr>The best choice is the practical choice</vt:lpstr>
      <vt:lpstr>Mini-case study</vt:lpstr>
      <vt:lpstr>Your task</vt:lpstr>
      <vt:lpstr>Effective cost-based regulation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DAR</dc:creator>
  <cp:lastModifiedBy>DAR</cp:lastModifiedBy>
  <cp:revision>663</cp:revision>
  <cp:lastPrinted>2013-05-20T12:14:12Z</cp:lastPrinted>
  <dcterms:created xsi:type="dcterms:W3CDTF">2006-05-30T12:53:59Z</dcterms:created>
  <dcterms:modified xsi:type="dcterms:W3CDTF">2013-07-03T15:55:42Z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0x01010006F0F5D3F439E64F84B9BE95B8683F14</vt:lpwstr>
  </property>
</Properties>
</file>