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7" r:id="rId1"/>
  </p:sldMasterIdLst>
  <p:notesMasterIdLst>
    <p:notesMasterId r:id="rId12"/>
  </p:notesMasterIdLst>
  <p:handoutMasterIdLst>
    <p:handoutMasterId r:id="rId13"/>
  </p:handoutMasterIdLst>
  <p:sldIdLst>
    <p:sldId id="386" r:id="rId2"/>
    <p:sldId id="407" r:id="rId3"/>
    <p:sldId id="372" r:id="rId4"/>
    <p:sldId id="408" r:id="rId5"/>
    <p:sldId id="409" r:id="rId6"/>
    <p:sldId id="410" r:id="rId7"/>
    <p:sldId id="411" r:id="rId8"/>
    <p:sldId id="412" r:id="rId9"/>
    <p:sldId id="413" r:id="rId10"/>
    <p:sldId id="414" r:id="rId11"/>
  </p:sldIdLst>
  <p:sldSz cx="9144000" cy="6858000" type="screen4x3"/>
  <p:notesSz cx="6877050" cy="10002838"/>
  <p:defaultTextStyle>
    <a:defPPr>
      <a:defRPr lang="en-US"/>
    </a:defPPr>
    <a:lvl1pPr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lnSpc>
        <a:spcPct val="80000"/>
      </a:lnSpc>
      <a:spcBef>
        <a:spcPct val="50000"/>
      </a:spcBef>
      <a:spcAft>
        <a:spcPct val="0"/>
      </a:spcAft>
      <a:buClr>
        <a:schemeClr val="hlink"/>
      </a:buClr>
      <a:buSzPct val="110000"/>
      <a:buFont typeface="Wingdings" pitchFamily="2" charset="2"/>
      <a:buChar char="§"/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rgbClr val="5C5C5C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FF3300"/>
    <a:srgbClr val="FF7C80"/>
    <a:srgbClr val="6699FF"/>
    <a:srgbClr val="33CC33"/>
    <a:srgbClr val="99FF66"/>
    <a:srgbClr val="FFFF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42" autoAdjust="0"/>
    <p:restoredTop sz="73173" autoAdjust="0"/>
  </p:normalViewPr>
  <p:slideViewPr>
    <p:cSldViewPr>
      <p:cViewPr>
        <p:scale>
          <a:sx n="78" d="100"/>
          <a:sy n="78" d="100"/>
        </p:scale>
        <p:origin x="-92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notesViewPr>
    <p:cSldViewPr>
      <p:cViewPr varScale="1">
        <p:scale>
          <a:sx n="35" d="100"/>
          <a:sy n="35" d="100"/>
        </p:scale>
        <p:origin x="-2304" y="-102"/>
      </p:cViewPr>
      <p:guideLst>
        <p:guide orient="horz" pos="3151"/>
        <p:guide pos="216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05E1F7-4F90-4C41-B4B9-E75FB5A9A4BC}" type="doc">
      <dgm:prSet loTypeId="urn:microsoft.com/office/officeart/2005/8/layout/chevron1" loCatId="process" qsTypeId="urn:microsoft.com/office/officeart/2005/8/quickstyle/simple1" qsCatId="simple" csTypeId="urn:microsoft.com/office/officeart/2005/8/colors/accent2_2" csCatId="accent2" phldr="1"/>
      <dgm:spPr/>
    </dgm:pt>
    <dgm:pt modelId="{009B4307-4BCE-44E6-AD57-A45259271446}">
      <dgm:prSet phldrT="[Text]"/>
      <dgm:spPr/>
      <dgm:t>
        <a:bodyPr/>
        <a:lstStyle/>
        <a:p>
          <a:r>
            <a:rPr lang="en-GB" dirty="0" smtClean="0"/>
            <a:t>Describe the scenario</a:t>
          </a:r>
          <a:endParaRPr lang="en-GB" dirty="0"/>
        </a:p>
      </dgm:t>
    </dgm:pt>
    <dgm:pt modelId="{00FD1357-4259-448C-B872-D60D97523B3A}" type="parTrans" cxnId="{F7D75F41-AE76-4A28-9A6E-C9DD4F7D3F9B}">
      <dgm:prSet/>
      <dgm:spPr/>
      <dgm:t>
        <a:bodyPr/>
        <a:lstStyle/>
        <a:p>
          <a:endParaRPr lang="en-GB"/>
        </a:p>
      </dgm:t>
    </dgm:pt>
    <dgm:pt modelId="{C05FFD29-0786-4D76-96DE-AD7147159757}" type="sibTrans" cxnId="{F7D75F41-AE76-4A28-9A6E-C9DD4F7D3F9B}">
      <dgm:prSet/>
      <dgm:spPr/>
      <dgm:t>
        <a:bodyPr/>
        <a:lstStyle/>
        <a:p>
          <a:endParaRPr lang="en-GB"/>
        </a:p>
      </dgm:t>
    </dgm:pt>
    <dgm:pt modelId="{5963735C-CB10-4F10-8495-80CD5B0072D2}">
      <dgm:prSet phldrT="[Text]"/>
      <dgm:spPr/>
      <dgm:t>
        <a:bodyPr/>
        <a:lstStyle/>
        <a:p>
          <a:r>
            <a:rPr lang="en-GB" dirty="0" smtClean="0"/>
            <a:t>Work in groups</a:t>
          </a:r>
          <a:endParaRPr lang="en-GB" dirty="0"/>
        </a:p>
      </dgm:t>
    </dgm:pt>
    <dgm:pt modelId="{78ECDED3-D737-4419-BE02-E6831CB3EABA}" type="parTrans" cxnId="{0B11CDC3-5340-4336-9407-3D5ABA8B536A}">
      <dgm:prSet/>
      <dgm:spPr/>
      <dgm:t>
        <a:bodyPr/>
        <a:lstStyle/>
        <a:p>
          <a:endParaRPr lang="en-GB"/>
        </a:p>
      </dgm:t>
    </dgm:pt>
    <dgm:pt modelId="{6960E52E-EE1D-41EE-B936-1A48DBCE59B4}" type="sibTrans" cxnId="{0B11CDC3-5340-4336-9407-3D5ABA8B536A}">
      <dgm:prSet/>
      <dgm:spPr/>
      <dgm:t>
        <a:bodyPr/>
        <a:lstStyle/>
        <a:p>
          <a:endParaRPr lang="en-GB"/>
        </a:p>
      </dgm:t>
    </dgm:pt>
    <dgm:pt modelId="{2FEC2BE3-2DE1-448B-9C19-524777153E4F}">
      <dgm:prSet phldrT="[Text]"/>
      <dgm:spPr/>
      <dgm:t>
        <a:bodyPr/>
        <a:lstStyle/>
        <a:p>
          <a:r>
            <a:rPr lang="en-GB" dirty="0" smtClean="0"/>
            <a:t>Present and discuss findings</a:t>
          </a:r>
          <a:endParaRPr lang="en-GB" dirty="0"/>
        </a:p>
      </dgm:t>
    </dgm:pt>
    <dgm:pt modelId="{9C7A5ACD-2394-4C1C-BF93-C6950928186F}" type="parTrans" cxnId="{C63117B3-11B6-43DF-B882-50A0C4E31AD5}">
      <dgm:prSet/>
      <dgm:spPr/>
      <dgm:t>
        <a:bodyPr/>
        <a:lstStyle/>
        <a:p>
          <a:endParaRPr lang="en-GB"/>
        </a:p>
      </dgm:t>
    </dgm:pt>
    <dgm:pt modelId="{0BFD76B0-97E2-4A7E-AE19-560B6AA19DE3}" type="sibTrans" cxnId="{C63117B3-11B6-43DF-B882-50A0C4E31AD5}">
      <dgm:prSet/>
      <dgm:spPr/>
      <dgm:t>
        <a:bodyPr/>
        <a:lstStyle/>
        <a:p>
          <a:endParaRPr lang="en-GB"/>
        </a:p>
      </dgm:t>
    </dgm:pt>
    <dgm:pt modelId="{4C0B28B8-0206-4BB4-AA79-DF24DBE830F8}">
      <dgm:prSet phldrT="[Text]"/>
      <dgm:spPr/>
      <dgm:t>
        <a:bodyPr/>
        <a:lstStyle/>
        <a:p>
          <a:r>
            <a:rPr lang="en-GB" dirty="0" smtClean="0"/>
            <a:t>Explain the exercise</a:t>
          </a:r>
          <a:endParaRPr lang="en-GB" dirty="0"/>
        </a:p>
      </dgm:t>
    </dgm:pt>
    <dgm:pt modelId="{76499A0A-0CEC-4542-8412-B3F42D405C80}" type="parTrans" cxnId="{AE5BB045-6269-442F-B118-E2C088E3B38F}">
      <dgm:prSet/>
      <dgm:spPr/>
      <dgm:t>
        <a:bodyPr/>
        <a:lstStyle/>
        <a:p>
          <a:endParaRPr lang="en-GB"/>
        </a:p>
      </dgm:t>
    </dgm:pt>
    <dgm:pt modelId="{333A1C8B-AFDB-4821-BF84-B047EB50D583}" type="sibTrans" cxnId="{AE5BB045-6269-442F-B118-E2C088E3B38F}">
      <dgm:prSet/>
      <dgm:spPr/>
      <dgm:t>
        <a:bodyPr/>
        <a:lstStyle/>
        <a:p>
          <a:endParaRPr lang="en-GB"/>
        </a:p>
      </dgm:t>
    </dgm:pt>
    <dgm:pt modelId="{C2364F8B-E750-4CF6-9B14-A7AE26FDD5F1}" type="pres">
      <dgm:prSet presAssocID="{0705E1F7-4F90-4C41-B4B9-E75FB5A9A4BC}" presName="Name0" presStyleCnt="0">
        <dgm:presLayoutVars>
          <dgm:dir/>
          <dgm:animLvl val="lvl"/>
          <dgm:resizeHandles val="exact"/>
        </dgm:presLayoutVars>
      </dgm:prSet>
      <dgm:spPr/>
    </dgm:pt>
    <dgm:pt modelId="{143E5549-9698-4FDB-B77D-ADBF45E07290}" type="pres">
      <dgm:prSet presAssocID="{009B4307-4BCE-44E6-AD57-A45259271446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3BAC24-C745-428E-A383-EB288C8EC9AD}" type="pres">
      <dgm:prSet presAssocID="{C05FFD29-0786-4D76-96DE-AD7147159757}" presName="parTxOnlySpace" presStyleCnt="0"/>
      <dgm:spPr/>
    </dgm:pt>
    <dgm:pt modelId="{1CEB26C2-2279-4846-805E-F53A315BABB5}" type="pres">
      <dgm:prSet presAssocID="{4C0B28B8-0206-4BB4-AA79-DF24DBE830F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D762DFB-93FD-41E3-804C-5F1A371D8E97}" type="pres">
      <dgm:prSet presAssocID="{333A1C8B-AFDB-4821-BF84-B047EB50D583}" presName="parTxOnlySpace" presStyleCnt="0"/>
      <dgm:spPr/>
    </dgm:pt>
    <dgm:pt modelId="{3AB717EF-649C-4FAA-B8AF-E51706F3C2AB}" type="pres">
      <dgm:prSet presAssocID="{5963735C-CB10-4F10-8495-80CD5B0072D2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9C2BB09-8B51-4B09-972E-4F17C9FFA307}" type="pres">
      <dgm:prSet presAssocID="{6960E52E-EE1D-41EE-B936-1A48DBCE59B4}" presName="parTxOnlySpace" presStyleCnt="0"/>
      <dgm:spPr/>
    </dgm:pt>
    <dgm:pt modelId="{448DD83D-4654-4442-A35A-8252A2D7977E}" type="pres">
      <dgm:prSet presAssocID="{2FEC2BE3-2DE1-448B-9C19-524777153E4F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3117B3-11B6-43DF-B882-50A0C4E31AD5}" srcId="{0705E1F7-4F90-4C41-B4B9-E75FB5A9A4BC}" destId="{2FEC2BE3-2DE1-448B-9C19-524777153E4F}" srcOrd="3" destOrd="0" parTransId="{9C7A5ACD-2394-4C1C-BF93-C6950928186F}" sibTransId="{0BFD76B0-97E2-4A7E-AE19-560B6AA19DE3}"/>
    <dgm:cxn modelId="{E8AE15DD-818F-49CC-9CBB-030609B03D65}" type="presOf" srcId="{4C0B28B8-0206-4BB4-AA79-DF24DBE830F8}" destId="{1CEB26C2-2279-4846-805E-F53A315BABB5}" srcOrd="0" destOrd="0" presId="urn:microsoft.com/office/officeart/2005/8/layout/chevron1"/>
    <dgm:cxn modelId="{0277C60B-B749-4744-96B5-6D188787D62A}" type="presOf" srcId="{2FEC2BE3-2DE1-448B-9C19-524777153E4F}" destId="{448DD83D-4654-4442-A35A-8252A2D7977E}" srcOrd="0" destOrd="0" presId="urn:microsoft.com/office/officeart/2005/8/layout/chevron1"/>
    <dgm:cxn modelId="{AE5BB045-6269-442F-B118-E2C088E3B38F}" srcId="{0705E1F7-4F90-4C41-B4B9-E75FB5A9A4BC}" destId="{4C0B28B8-0206-4BB4-AA79-DF24DBE830F8}" srcOrd="1" destOrd="0" parTransId="{76499A0A-0CEC-4542-8412-B3F42D405C80}" sibTransId="{333A1C8B-AFDB-4821-BF84-B047EB50D583}"/>
    <dgm:cxn modelId="{8D492E07-3040-46A6-AB43-2986B49FB025}" type="presOf" srcId="{5963735C-CB10-4F10-8495-80CD5B0072D2}" destId="{3AB717EF-649C-4FAA-B8AF-E51706F3C2AB}" srcOrd="0" destOrd="0" presId="urn:microsoft.com/office/officeart/2005/8/layout/chevron1"/>
    <dgm:cxn modelId="{F7D75F41-AE76-4A28-9A6E-C9DD4F7D3F9B}" srcId="{0705E1F7-4F90-4C41-B4B9-E75FB5A9A4BC}" destId="{009B4307-4BCE-44E6-AD57-A45259271446}" srcOrd="0" destOrd="0" parTransId="{00FD1357-4259-448C-B872-D60D97523B3A}" sibTransId="{C05FFD29-0786-4D76-96DE-AD7147159757}"/>
    <dgm:cxn modelId="{0B11CDC3-5340-4336-9407-3D5ABA8B536A}" srcId="{0705E1F7-4F90-4C41-B4B9-E75FB5A9A4BC}" destId="{5963735C-CB10-4F10-8495-80CD5B0072D2}" srcOrd="2" destOrd="0" parTransId="{78ECDED3-D737-4419-BE02-E6831CB3EABA}" sibTransId="{6960E52E-EE1D-41EE-B936-1A48DBCE59B4}"/>
    <dgm:cxn modelId="{0EE1075D-9C2E-461D-B9F2-390797F213AE}" type="presOf" srcId="{009B4307-4BCE-44E6-AD57-A45259271446}" destId="{143E5549-9698-4FDB-B77D-ADBF45E07290}" srcOrd="0" destOrd="0" presId="urn:microsoft.com/office/officeart/2005/8/layout/chevron1"/>
    <dgm:cxn modelId="{F71DBF49-618C-4BBC-9382-1E60A2B0B942}" type="presOf" srcId="{0705E1F7-4F90-4C41-B4B9-E75FB5A9A4BC}" destId="{C2364F8B-E750-4CF6-9B14-A7AE26FDD5F1}" srcOrd="0" destOrd="0" presId="urn:microsoft.com/office/officeart/2005/8/layout/chevron1"/>
    <dgm:cxn modelId="{17E5E11A-6A9F-41B7-BDD9-45BDA9AE275C}" type="presParOf" srcId="{C2364F8B-E750-4CF6-9B14-A7AE26FDD5F1}" destId="{143E5549-9698-4FDB-B77D-ADBF45E07290}" srcOrd="0" destOrd="0" presId="urn:microsoft.com/office/officeart/2005/8/layout/chevron1"/>
    <dgm:cxn modelId="{E0612321-6C34-4CD0-9986-9AC9C094C2FE}" type="presParOf" srcId="{C2364F8B-E750-4CF6-9B14-A7AE26FDD5F1}" destId="{E53BAC24-C745-428E-A383-EB288C8EC9AD}" srcOrd="1" destOrd="0" presId="urn:microsoft.com/office/officeart/2005/8/layout/chevron1"/>
    <dgm:cxn modelId="{D7556C3F-A9E8-4E0A-8410-D72E955D5316}" type="presParOf" srcId="{C2364F8B-E750-4CF6-9B14-A7AE26FDD5F1}" destId="{1CEB26C2-2279-4846-805E-F53A315BABB5}" srcOrd="2" destOrd="0" presId="urn:microsoft.com/office/officeart/2005/8/layout/chevron1"/>
    <dgm:cxn modelId="{32BC2570-F5C2-45D0-BD8F-A2FC621D3400}" type="presParOf" srcId="{C2364F8B-E750-4CF6-9B14-A7AE26FDD5F1}" destId="{3D762DFB-93FD-41E3-804C-5F1A371D8E97}" srcOrd="3" destOrd="0" presId="urn:microsoft.com/office/officeart/2005/8/layout/chevron1"/>
    <dgm:cxn modelId="{FF15D770-F979-4835-9506-874D2D76DB6D}" type="presParOf" srcId="{C2364F8B-E750-4CF6-9B14-A7AE26FDD5F1}" destId="{3AB717EF-649C-4FAA-B8AF-E51706F3C2AB}" srcOrd="4" destOrd="0" presId="urn:microsoft.com/office/officeart/2005/8/layout/chevron1"/>
    <dgm:cxn modelId="{A9F9E4A5-D58C-4345-AD48-42A580897256}" type="presParOf" srcId="{C2364F8B-E750-4CF6-9B14-A7AE26FDD5F1}" destId="{29C2BB09-8B51-4B09-972E-4F17C9FFA307}" srcOrd="5" destOrd="0" presId="urn:microsoft.com/office/officeart/2005/8/layout/chevron1"/>
    <dgm:cxn modelId="{41DEC949-8CAB-4880-8EAB-2A9F86B88557}" type="presParOf" srcId="{C2364F8B-E750-4CF6-9B14-A7AE26FDD5F1}" destId="{448DD83D-4654-4442-A35A-8252A2D7977E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3E5549-9698-4FDB-B77D-ADBF45E07290}">
      <dsp:nvSpPr>
        <dsp:cNvPr id="0" name=""/>
        <dsp:cNvSpPr/>
      </dsp:nvSpPr>
      <dsp:spPr>
        <a:xfrm>
          <a:off x="360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Describe the scenario</a:t>
          </a:r>
          <a:endParaRPr lang="en-GB" sz="1700" kern="1200" dirty="0"/>
        </a:p>
      </dsp:txBody>
      <dsp:txXfrm>
        <a:off x="423345" y="1708303"/>
        <a:ext cx="1259220" cy="839479"/>
      </dsp:txXfrm>
    </dsp:sp>
    <dsp:sp modelId="{1CEB26C2-2279-4846-805E-F53A315BABB5}">
      <dsp:nvSpPr>
        <dsp:cNvPr id="0" name=""/>
        <dsp:cNvSpPr/>
      </dsp:nvSpPr>
      <dsp:spPr>
        <a:xfrm>
          <a:off x="189243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Explain the exercise</a:t>
          </a:r>
          <a:endParaRPr lang="en-GB" sz="1700" kern="1200" dirty="0"/>
        </a:p>
      </dsp:txBody>
      <dsp:txXfrm>
        <a:off x="2312175" y="1708303"/>
        <a:ext cx="1259220" cy="839479"/>
      </dsp:txXfrm>
    </dsp:sp>
    <dsp:sp modelId="{3AB717EF-649C-4FAA-B8AF-E51706F3C2AB}">
      <dsp:nvSpPr>
        <dsp:cNvPr id="0" name=""/>
        <dsp:cNvSpPr/>
      </dsp:nvSpPr>
      <dsp:spPr>
        <a:xfrm>
          <a:off x="3781265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Work in groups</a:t>
          </a:r>
          <a:endParaRPr lang="en-GB" sz="1700" kern="1200" dirty="0"/>
        </a:p>
      </dsp:txBody>
      <dsp:txXfrm>
        <a:off x="4201005" y="1708303"/>
        <a:ext cx="1259220" cy="839479"/>
      </dsp:txXfrm>
    </dsp:sp>
    <dsp:sp modelId="{448DD83D-4654-4442-A35A-8252A2D7977E}">
      <dsp:nvSpPr>
        <dsp:cNvPr id="0" name=""/>
        <dsp:cNvSpPr/>
      </dsp:nvSpPr>
      <dsp:spPr>
        <a:xfrm>
          <a:off x="5670094" y="1708303"/>
          <a:ext cx="2098699" cy="83947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009" tIns="22670" rIns="22670" bIns="226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kern="1200" dirty="0" smtClean="0"/>
            <a:t>Present and discuss findings</a:t>
          </a:r>
          <a:endParaRPr lang="en-GB" sz="1700" kern="1200" dirty="0"/>
        </a:p>
      </dsp:txBody>
      <dsp:txXfrm>
        <a:off x="6089834" y="1708303"/>
        <a:ext cx="1259220" cy="839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6246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6246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324EE6A-1DB8-4096-8939-6B05634C9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9189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6246" y="1"/>
            <a:ext cx="2980804" cy="500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4999038" cy="37496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048" y="4750544"/>
            <a:ext cx="5042956" cy="450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6246" y="9502697"/>
            <a:ext cx="2980804" cy="5001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48" tIns="46023" rIns="92048" bIns="46023" numCol="1" anchor="b" anchorCtr="0" compatLnSpc="1">
            <a:prstTxWarp prst="textNoShape">
              <a:avLst/>
            </a:prstTxWarp>
          </a:bodyPr>
          <a:lstStyle>
            <a:lvl1pPr algn="r" defTabSz="920918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5B2A376-D1B1-4DBA-B1F1-ABD613A8AA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814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F674A3-CBA3-4C61-B895-EC61A94433E2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6344" y="4751680"/>
            <a:ext cx="5044364" cy="4500284"/>
          </a:xfrm>
          <a:noFill/>
          <a:ln/>
        </p:spPr>
        <p:txBody>
          <a:bodyPr/>
          <a:lstStyle/>
          <a:p>
            <a:pPr eaLnBrk="1" hangingPunct="1"/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6426200" y="4343400"/>
            <a:ext cx="52388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7319963" y="4524375"/>
            <a:ext cx="52387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200" b="1">
                <a:solidFill>
                  <a:srgbClr val="0C4B84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280025" y="4802188"/>
            <a:ext cx="444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sz="1000">
                <a:solidFill>
                  <a:srgbClr val="000000"/>
                </a:solidFill>
              </a:rPr>
              <a:t> </a:t>
            </a:r>
            <a:endParaRPr lang="en-US" sz="2400">
              <a:solidFill>
                <a:schemeClr val="tx1"/>
              </a:solidFill>
            </a:endParaRPr>
          </a:p>
        </p:txBody>
      </p:sp>
      <p:sp>
        <p:nvSpPr>
          <p:cNvPr id="9" name="Line 21"/>
          <p:cNvSpPr>
            <a:spLocks noChangeShapeType="1"/>
          </p:cNvSpPr>
          <p:nvPr userDrawn="1"/>
        </p:nvSpPr>
        <p:spPr bwMode="auto">
          <a:xfrm flipH="1">
            <a:off x="395288" y="482600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25"/>
          <p:cNvSpPr>
            <a:spLocks noChangeShapeType="1"/>
          </p:cNvSpPr>
          <p:nvPr userDrawn="1"/>
        </p:nvSpPr>
        <p:spPr bwMode="auto">
          <a:xfrm flipH="1">
            <a:off x="900113" y="6510338"/>
            <a:ext cx="8280400" cy="0"/>
          </a:xfrm>
          <a:prstGeom prst="line">
            <a:avLst/>
          </a:prstGeom>
          <a:noFill/>
          <a:ln w="22225" cap="rnd">
            <a:solidFill>
              <a:srgbClr val="C0C0C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484313"/>
            <a:ext cx="7772400" cy="17287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920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24479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755576" y="46869"/>
            <a:ext cx="510267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 6: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Calculation of call termination costs using different cost concepts</a:t>
            </a:r>
            <a:endParaRPr lang="en-GB" sz="1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117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607745"/>
            <a:ext cx="7772400" cy="523220"/>
          </a:xfr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0" dirty="0">
                <a:solidFill>
                  <a:srgbClr val="0099CC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56792"/>
            <a:ext cx="7772401" cy="42560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16416" y="6384925"/>
            <a:ext cx="557709" cy="212427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‹#›</a:t>
            </a:fld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755576" y="46869"/>
            <a:ext cx="512512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1000" b="1" dirty="0" smtClean="0">
                <a:solidFill>
                  <a:srgbClr val="0070C0"/>
                </a:solidFill>
              </a:rPr>
              <a:t>HIPSSA Cost model</a:t>
            </a:r>
            <a:r>
              <a:rPr lang="en-GB" sz="1000" b="1" baseline="0" dirty="0" smtClean="0">
                <a:solidFill>
                  <a:srgbClr val="0070C0"/>
                </a:solidFill>
              </a:rPr>
              <a:t> training workshop: </a:t>
            </a:r>
          </a:p>
          <a:p>
            <a:pPr>
              <a:buNone/>
            </a:pPr>
            <a:r>
              <a:rPr lang="en-GB" sz="1000" baseline="0" dirty="0" smtClean="0">
                <a:solidFill>
                  <a:srgbClr val="0070C0"/>
                </a:solidFill>
              </a:rPr>
              <a:t>Session 6: </a:t>
            </a:r>
            <a:r>
              <a:rPr lang="en-US" sz="1000" kern="1200" baseline="0" dirty="0" smtClean="0">
                <a:solidFill>
                  <a:srgbClr val="0070C0"/>
                </a:solidFill>
                <a:latin typeface="Verdana" pitchFamily="34" charset="0"/>
                <a:ea typeface="+mn-ea"/>
                <a:cs typeface="+mn-cs"/>
              </a:rPr>
              <a:t>Calculation of call termination costs using different cost concepts</a:t>
            </a:r>
            <a:endParaRPr lang="en-GB" sz="1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7031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theme" Target="../theme/them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10" Type="http://schemas.openxmlformats.org/officeDocument/2006/relationships/image" Target="../media/image7.png"/><Relationship Id="rId4" Type="http://schemas.openxmlformats.org/officeDocument/2006/relationships/image" Target="../media/image1.png"/><Relationship Id="rId9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081088"/>
            <a:ext cx="7772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31799" y="2051305"/>
            <a:ext cx="7772401" cy="425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2" name="Picture 11" descr="ACP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6371100"/>
            <a:ext cx="57467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itu_logo_3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6338888"/>
            <a:ext cx="420688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13" descr="Description: C:\Users\jallow.ITU_USERS\AppData\Local\Microsoft\Windows\Temporary Internet Files\Content.Word\logo_ce-en-rvb-hr.jp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591" y="6138863"/>
            <a:ext cx="82927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imagesCAHYRJLJ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6370" y="6279786"/>
            <a:ext cx="571500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 descr="EAC"/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215828"/>
            <a:ext cx="6762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16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6300788"/>
            <a:ext cx="666750" cy="51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3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0994" y="6147263"/>
            <a:ext cx="709670" cy="709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1B5BA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E438A"/>
        </a:buClr>
        <a:buSzPct val="110000"/>
        <a:buFont typeface="Wingdings" pitchFamily="2" charset="2"/>
        <a:buChar char="§"/>
        <a:defRPr sz="3200">
          <a:solidFill>
            <a:srgbClr val="5C5C5C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Ø"/>
        <a:defRPr sz="2800">
          <a:solidFill>
            <a:srgbClr val="5C5C5C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Font typeface="Wingdings" pitchFamily="2" charset="2"/>
        <a:buChar char="§"/>
        <a:defRPr sz="2400">
          <a:solidFill>
            <a:srgbClr val="5C5C5C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Verdana" pitchFamily="34" charset="0"/>
        <a:buChar char="–"/>
        <a:defRPr sz="2000">
          <a:solidFill>
            <a:srgbClr val="5C5C5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1736874" y="777594"/>
            <a:ext cx="5670252" cy="530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457200" y="1447800"/>
            <a:ext cx="8534400" cy="454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None/>
            </a:pP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EXPERT LEVEL TRAINING ON </a:t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TELECOM NETWORK COST </a:t>
            </a:r>
            <a:r>
              <a:rPr lang="en-US" sz="3200" b="1" i="0" dirty="0" smtClean="0">
                <a:solidFill>
                  <a:schemeClr val="accent2"/>
                </a:solidFill>
                <a:ea typeface="MS PGothic" pitchFamily="34" charset="-128"/>
              </a:rPr>
              <a:t>MODELLING </a:t>
            </a: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/>
            </a:r>
            <a:b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</a:br>
            <a:r>
              <a:rPr lang="en-US" sz="3200" b="1" i="0" dirty="0">
                <a:solidFill>
                  <a:schemeClr val="accent2"/>
                </a:solidFill>
                <a:ea typeface="MS PGothic" pitchFamily="34" charset="-128"/>
              </a:rPr>
              <a:t>FOR THE HIPSSA REGIONS</a:t>
            </a:r>
            <a:r>
              <a:rPr lang="en-US" altLang="ja-JP" sz="3200" b="1" i="0" dirty="0">
                <a:solidFill>
                  <a:schemeClr val="accent2"/>
                </a:solidFill>
                <a:ea typeface="MS PGothic" pitchFamily="34" charset="-128"/>
              </a:rPr>
              <a:t> </a:t>
            </a:r>
            <a:endParaRPr lang="en-US" altLang="ja-JP" sz="3200" b="1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US" altLang="ja-JP" sz="2400" i="0" dirty="0" err="1" smtClean="0">
                <a:solidFill>
                  <a:schemeClr val="accent2"/>
                </a:solidFill>
                <a:ea typeface="MS PGothic" pitchFamily="34" charset="-128"/>
              </a:rPr>
              <a:t>Arusha</a:t>
            </a:r>
            <a:r>
              <a:rPr lang="en-US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            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altLang="ja-JP" sz="2400" i="0" dirty="0" smtClean="0">
                <a:solidFill>
                  <a:schemeClr val="accent2"/>
                </a:solidFill>
                <a:ea typeface="MS PGothic" pitchFamily="34" charset="-128"/>
              </a:rPr>
              <a:t>15-19 July, 2013</a:t>
            </a:r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>
              <a:buNone/>
            </a:pPr>
            <a:r>
              <a:rPr lang="en-GB" sz="2400" i="0" dirty="0">
                <a:solidFill>
                  <a:schemeClr val="accent2"/>
                </a:solidFill>
                <a:ea typeface="MS PGothic" pitchFamily="34" charset="-128"/>
              </a:rPr>
              <a:t>David </a:t>
            </a:r>
            <a:r>
              <a:rPr lang="en-GB" sz="2400" i="0" dirty="0" err="1" smtClean="0">
                <a:solidFill>
                  <a:schemeClr val="accent2"/>
                </a:solidFill>
                <a:ea typeface="MS PGothic" pitchFamily="34" charset="-128"/>
              </a:rPr>
              <a:t>Rogerson</a:t>
            </a:r>
            <a:r>
              <a:rPr lang="en-GB" sz="2400" i="0" dirty="0" smtClean="0">
                <a:solidFill>
                  <a:schemeClr val="accent2"/>
                </a:solidFill>
                <a:ea typeface="MS PGothic" pitchFamily="34" charset="-128"/>
              </a:rPr>
              <a:t>, ITU Expert</a:t>
            </a:r>
            <a:endParaRPr lang="en-US" sz="2400" i="0" dirty="0">
              <a:solidFill>
                <a:schemeClr val="accent2"/>
              </a:solidFill>
              <a:ea typeface="MS PGothic" pitchFamily="34" charset="-128"/>
            </a:endParaRPr>
          </a:p>
          <a:p>
            <a:pPr algn="ctr"/>
            <a:endParaRPr lang="en-US" altLang="ja-JP" sz="2400" i="0" dirty="0">
              <a:solidFill>
                <a:schemeClr val="accent2"/>
              </a:solidFill>
              <a:ea typeface="MS PGothic" pitchFamily="34" charset="-128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069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Reporting format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7254676"/>
              </p:ext>
            </p:extLst>
          </p:nvPr>
        </p:nvGraphicFramePr>
        <p:xfrm>
          <a:off x="684213" y="1557338"/>
          <a:ext cx="7772400" cy="2291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943100"/>
                <a:gridCol w="1943100"/>
                <a:gridCol w="1943100"/>
                <a:gridCol w="1943100"/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2G+3G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SAC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FAC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TSLRIC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39752" y="4436473"/>
            <a:ext cx="4820550" cy="289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/>
              <a:t>All costs to be shown in $ cents per minute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60723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atermar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b="12773"/>
          <a:stretch>
            <a:fillRect/>
          </a:stretch>
        </p:blipFill>
        <p:spPr bwMode="auto">
          <a:xfrm>
            <a:off x="1736874" y="777594"/>
            <a:ext cx="5670252" cy="530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962732"/>
            <a:ext cx="8534400" cy="3662541"/>
          </a:xfrm>
        </p:spPr>
        <p:txBody>
          <a:bodyPr/>
          <a:lstStyle/>
          <a:p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>Session </a:t>
            </a:r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6:</a:t>
            </a:r>
            <a:b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Calculation of call termination using different cost concepts </a:t>
            </a:r>
            <a:b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</a:br>
            <a:r>
              <a:rPr lang="en-GB" dirty="0" smtClean="0">
                <a:latin typeface="Verdana" charset="0"/>
                <a:ea typeface="ＭＳ Ｐゴシック" charset="0"/>
                <a:cs typeface="ＭＳ Ｐゴシック" charset="0"/>
              </a:rPr>
              <a:t>(a practical exercise)</a:t>
            </a:r>
            <a: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  <a:t/>
            </a:r>
            <a:br>
              <a:rPr lang="en-GB" dirty="0">
                <a:latin typeface="Verdana" charset="0"/>
                <a:ea typeface="ＭＳ Ｐゴシック" charset="0"/>
                <a:cs typeface="ＭＳ Ｐゴシック" charset="0"/>
              </a:rPr>
            </a:br>
            <a:endParaRPr lang="en-GB" sz="3200" dirty="0">
              <a:latin typeface="Verdana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6286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None/>
            </a:pPr>
            <a:fld id="{1F0220B9-8995-400E-9571-B4CED3DF70AE}" type="slidenum">
              <a:rPr lang="en-US" smtClean="0"/>
              <a:pPr>
                <a:buNone/>
              </a:pPr>
              <a:t>3</a:t>
            </a:fld>
            <a:endParaRPr lang="en-US" dirty="0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98525"/>
            <a:ext cx="7772400" cy="519113"/>
          </a:xfrm>
        </p:spPr>
        <p:txBody>
          <a:bodyPr/>
          <a:lstStyle/>
          <a:p>
            <a:pPr eaLnBrk="1" hangingPunct="1"/>
            <a:r>
              <a:rPr lang="en-GB" sz="2800" b="0" dirty="0" smtClean="0">
                <a:solidFill>
                  <a:srgbClr val="0099CC"/>
                </a:solidFill>
              </a:rPr>
              <a:t>Agenda</a:t>
            </a: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6659478"/>
              </p:ext>
            </p:extLst>
          </p:nvPr>
        </p:nvGraphicFramePr>
        <p:xfrm>
          <a:off x="684213" y="1557338"/>
          <a:ext cx="7772400" cy="425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187624" y="2371005"/>
            <a:ext cx="6513322" cy="3877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b="1" dirty="0"/>
              <a:t>A</a:t>
            </a:r>
            <a:r>
              <a:rPr lang="en-GB" sz="2400" b="1" dirty="0" smtClean="0"/>
              <a:t>ims and objectives for this session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253567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Introducing </a:t>
            </a:r>
            <a:r>
              <a:rPr lang="en-GB" dirty="0" err="1" smtClean="0"/>
              <a:t>Normalia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9" y="1556792"/>
            <a:ext cx="4968551" cy="4256088"/>
          </a:xfrm>
        </p:spPr>
        <p:txBody>
          <a:bodyPr/>
          <a:lstStyle/>
          <a:p>
            <a:r>
              <a:rPr lang="en-GB" sz="2400" dirty="0" smtClean="0"/>
              <a:t>All the practical exercises in this workshop concern the fictitious African country of </a:t>
            </a:r>
            <a:r>
              <a:rPr lang="en-GB" sz="2400" dirty="0" err="1" smtClean="0"/>
              <a:t>Normalia</a:t>
            </a:r>
            <a:r>
              <a:rPr lang="en-GB" sz="2400" dirty="0" smtClean="0"/>
              <a:t>.</a:t>
            </a:r>
          </a:p>
          <a:p>
            <a:r>
              <a:rPr lang="en-GB" sz="2400" dirty="0" err="1" smtClean="0"/>
              <a:t>Normalia</a:t>
            </a:r>
            <a:r>
              <a:rPr lang="en-GB" sz="2400" dirty="0" smtClean="0"/>
              <a:t> is a typical (“normal”) country with regulatory challenges similar to those in your country.  </a:t>
            </a:r>
          </a:p>
          <a:p>
            <a:r>
              <a:rPr lang="en-GB" dirty="0" smtClean="0"/>
              <a:t>The details required for each practical exercise are presented in the slides / </a:t>
            </a:r>
            <a:r>
              <a:rPr lang="en-GB" dirty="0" err="1" smtClean="0"/>
              <a:t>handouts</a:t>
            </a:r>
            <a:r>
              <a:rPr lang="en-GB" dirty="0" smtClean="0"/>
              <a:t>.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4</a:t>
            </a:fld>
            <a:endParaRPr lang="en-US" dirty="0"/>
          </a:p>
        </p:txBody>
      </p:sp>
      <p:pic>
        <p:nvPicPr>
          <p:cNvPr id="10244" name="Picture 4" descr="http://t1.gstatic.com/images?q=tbn:ANd9GcRi-kxEf47uwP-xLZjryvUAeDVDWwSafwKdgJtC0ehm82Yp48s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1745672"/>
            <a:ext cx="2520280" cy="347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84349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Telecoms in </a:t>
            </a:r>
            <a:r>
              <a:rPr lang="en-GB" dirty="0" err="1" smtClean="0"/>
              <a:t>Normalia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1720" y="1702356"/>
            <a:ext cx="4642618" cy="787908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sz="2400" b="1" dirty="0" smtClean="0">
                <a:solidFill>
                  <a:schemeClr val="accent5"/>
                </a:solidFill>
              </a:rPr>
              <a:t>Telecom Sector Regulator</a:t>
            </a:r>
          </a:p>
          <a:p>
            <a:pPr algn="ctr">
              <a:buNone/>
            </a:pPr>
            <a:r>
              <a:rPr lang="en-GB" sz="2000" dirty="0" smtClean="0">
                <a:solidFill>
                  <a:schemeClr val="accent5"/>
                </a:solidFill>
              </a:rPr>
              <a:t>(TRAN)</a:t>
            </a:r>
            <a:endParaRPr lang="en-GB" sz="2000" dirty="0">
              <a:solidFill>
                <a:schemeClr val="accent5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3608" y="2996952"/>
            <a:ext cx="2954655" cy="1188018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  <a:buNone/>
            </a:pPr>
            <a:r>
              <a:rPr lang="en-GB" sz="2400" b="1" dirty="0" smtClean="0">
                <a:solidFill>
                  <a:schemeClr val="accent5"/>
                </a:solidFill>
              </a:rPr>
              <a:t>Fixed Telecoms 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15% teledensity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Telecom (100%)</a:t>
            </a:r>
            <a:endParaRPr lang="en-GB" sz="2000" dirty="0">
              <a:solidFill>
                <a:schemeClr val="accent5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2993493"/>
            <a:ext cx="3158237" cy="198823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  <a:buNone/>
            </a:pPr>
            <a:r>
              <a:rPr lang="en-GB" sz="2400" b="1" dirty="0" smtClean="0">
                <a:solidFill>
                  <a:schemeClr val="accent5"/>
                </a:solidFill>
              </a:rPr>
              <a:t>Mobile Telecoms 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40% teledensity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Telecom (70%)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err="1" smtClean="0">
                <a:solidFill>
                  <a:schemeClr val="accent5"/>
                </a:solidFill>
              </a:rPr>
              <a:t>Normcell</a:t>
            </a:r>
            <a:r>
              <a:rPr lang="en-GB" sz="2000" dirty="0" smtClean="0">
                <a:solidFill>
                  <a:schemeClr val="accent5"/>
                </a:solidFill>
              </a:rPr>
              <a:t> (30%)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err="1" smtClean="0">
                <a:solidFill>
                  <a:schemeClr val="accent5"/>
                </a:solidFill>
              </a:rPr>
              <a:t>Mobilco</a:t>
            </a:r>
            <a:r>
              <a:rPr lang="en-GB" sz="2000" dirty="0" smtClean="0">
                <a:solidFill>
                  <a:schemeClr val="accent5"/>
                </a:solidFill>
              </a:rPr>
              <a:t> (new)</a:t>
            </a:r>
            <a:endParaRPr lang="en-GB" sz="2000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77662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Interconnection rates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TRAN follows international best practice and is inclined towards cost-based rates</a:t>
            </a:r>
          </a:p>
          <a:p>
            <a:r>
              <a:rPr lang="en-GB" dirty="0" smtClean="0"/>
              <a:t>But following previous practice it has given Telecom and </a:t>
            </a:r>
            <a:r>
              <a:rPr lang="en-GB" dirty="0" err="1" smtClean="0"/>
              <a:t>Mobilco</a:t>
            </a:r>
            <a:r>
              <a:rPr lang="en-GB" dirty="0" smtClean="0"/>
              <a:t> 3 months to negotiate interconnection</a:t>
            </a:r>
          </a:p>
          <a:p>
            <a:r>
              <a:rPr lang="en-GB" dirty="0" smtClean="0"/>
              <a:t>Meantime TRAN has appointed an internal Cost Engineer-Accounting Team (CEAT) to report on different cost standards:</a:t>
            </a:r>
          </a:p>
          <a:p>
            <a:pPr lvl="1"/>
            <a:r>
              <a:rPr lang="en-GB" dirty="0" smtClean="0"/>
              <a:t>Stand alone costs (SAC)</a:t>
            </a:r>
          </a:p>
          <a:p>
            <a:pPr lvl="1"/>
            <a:r>
              <a:rPr lang="en-GB" dirty="0" smtClean="0"/>
              <a:t>Fully allocated costs (FAC)</a:t>
            </a:r>
          </a:p>
          <a:p>
            <a:pPr lvl="1"/>
            <a:r>
              <a:rPr lang="en-GB" dirty="0" smtClean="0"/>
              <a:t>Long run incremental costs (LRIC)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7319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Cost data obtained from Telecom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7</a:t>
            </a:fld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03569" y="1328271"/>
            <a:ext cx="8061610" cy="4099422"/>
            <a:chOff x="0" y="0"/>
            <a:chExt cx="5035" cy="3542"/>
          </a:xfrm>
        </p:grpSpPr>
        <p:sp>
          <p:nvSpPr>
            <p:cNvPr id="6" name="Line 2"/>
            <p:cNvSpPr>
              <a:spLocks noChangeShapeType="1"/>
            </p:cNvSpPr>
            <p:nvPr/>
          </p:nvSpPr>
          <p:spPr bwMode="auto">
            <a:xfrm flipH="1">
              <a:off x="2540" y="0"/>
              <a:ext cx="0" cy="29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 rot="5400000">
              <a:off x="2638" y="1036"/>
              <a:ext cx="349" cy="545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 rot="5400000">
              <a:off x="3613" y="787"/>
              <a:ext cx="349" cy="2495"/>
            </a:xfrm>
            <a:prstGeom prst="rect">
              <a:avLst/>
            </a:prstGeom>
            <a:noFill/>
            <a:ln w="28575">
              <a:solidFill>
                <a:srgbClr val="FF0066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 rot="5400000">
              <a:off x="2842" y="2283"/>
              <a:ext cx="349" cy="953"/>
            </a:xfrm>
            <a:prstGeom prst="rect">
              <a:avLst/>
            </a:prstGeom>
            <a:noFill/>
            <a:ln w="28575">
              <a:solidFill>
                <a:srgbClr val="0033CC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 rot="16200000">
              <a:off x="2932" y="1831"/>
              <a:ext cx="349" cy="1134"/>
            </a:xfrm>
            <a:prstGeom prst="rect">
              <a:avLst/>
            </a:prstGeom>
            <a:noFill/>
            <a:ln w="28575">
              <a:solidFill>
                <a:srgbClr val="0066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endParaRPr lang="en-GB" sz="1800" b="0" i="0" u="none" strike="noStrike" baseline="0">
                <a:solidFill>
                  <a:srgbClr val="008000"/>
                </a:solidFill>
                <a:latin typeface="Arial"/>
                <a:cs typeface="Arial"/>
              </a:endParaRP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 rot="16200000">
              <a:off x="3227" y="810"/>
              <a:ext cx="349" cy="1724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endParaRPr lang="en-GB" sz="1800" b="0" i="0" u="none" strike="noStrike" baseline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 rot="16200000">
              <a:off x="2683" y="265"/>
              <a:ext cx="349" cy="635"/>
            </a:xfrm>
            <a:prstGeom prst="rect">
              <a:avLst/>
            </a:prstGeom>
            <a:noFill/>
            <a:ln w="28575">
              <a:solidFill>
                <a:srgbClr val="0099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0" y="136"/>
              <a:ext cx="19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A. 2G Network </a:t>
              </a:r>
              <a:r>
                <a:rPr lang="en-GB" sz="10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–</a:t>
              </a: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 Direct On-net Costs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0" y="499"/>
              <a:ext cx="194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B. 3G Network </a:t>
              </a:r>
              <a:r>
                <a:rPr lang="en-GB" sz="10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–</a:t>
              </a: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 Direct On-net Costs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 rot="16200000">
              <a:off x="3114" y="197"/>
              <a:ext cx="349" cy="1497"/>
            </a:xfrm>
            <a:prstGeom prst="rect">
              <a:avLst/>
            </a:prstGeom>
            <a:noFill/>
            <a:ln w="28575">
              <a:solidFill>
                <a:srgbClr val="3333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 rot="16200000">
              <a:off x="3182" y="-597"/>
              <a:ext cx="349" cy="1633"/>
            </a:xfrm>
            <a:prstGeom prst="rect">
              <a:avLst/>
            </a:prstGeom>
            <a:noFill/>
            <a:ln w="28575">
              <a:solidFill>
                <a:srgbClr val="99CC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</a:extLst>
          </p:spPr>
          <p:txBody>
            <a:bodyPr/>
            <a:lstStyle/>
            <a:p>
              <a:pPr>
                <a:buNone/>
              </a:pPr>
              <a:endParaRPr lang="en-GB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0" y="2676"/>
              <a:ext cx="176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H. Common and Overhead Costs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0" y="1179"/>
              <a:ext cx="222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D. 3G Network </a:t>
              </a:r>
              <a:r>
                <a:rPr lang="en-GB" sz="10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–</a:t>
              </a: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 Direct Interconnect Costs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0" y="1587"/>
              <a:ext cx="1762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E. Shared Network - Direct Costs</a:t>
              </a:r>
            </a:p>
            <a:p>
              <a:pPr algn="l" rtl="0">
                <a:buNone/>
                <a:defRPr sz="1000"/>
              </a:pPr>
              <a:endParaRPr lang="en-GB" dirty="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0" y="1950"/>
              <a:ext cx="1234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F. Retail</a:t>
              </a:r>
              <a:r>
                <a:rPr lang="en-GB" sz="10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–</a:t>
              </a: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 Direct Costs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0" y="2313"/>
              <a:ext cx="150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G. Network </a:t>
              </a:r>
              <a:r>
                <a:rPr lang="en-GB" sz="10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–</a:t>
              </a: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 Indirect OPEX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0" y="862"/>
              <a:ext cx="222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C. 2G Network </a:t>
              </a:r>
              <a:r>
                <a:rPr lang="en-GB" sz="10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–</a:t>
              </a: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 Direct Interconnect Costs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26" name="Text Box 22"/>
            <p:cNvSpPr txBox="1">
              <a:spLocks noChangeArrowheads="1"/>
            </p:cNvSpPr>
            <p:nvPr/>
          </p:nvSpPr>
          <p:spPr bwMode="auto">
            <a:xfrm>
              <a:off x="771" y="3311"/>
              <a:ext cx="1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endParaRPr lang="en-GB" sz="1800" b="0" i="0" u="none" strike="noStrike" baseline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0" name="Text Box 26"/>
            <p:cNvSpPr txBox="1">
              <a:spLocks noChangeArrowheads="1"/>
            </p:cNvSpPr>
            <p:nvPr/>
          </p:nvSpPr>
          <p:spPr bwMode="auto">
            <a:xfrm>
              <a:off x="3085" y="91"/>
              <a:ext cx="1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endParaRPr lang="en-GB" sz="1800" b="0" i="0" u="none" strike="noStrike" baseline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1" name="Text Box 27"/>
            <p:cNvSpPr txBox="1">
              <a:spLocks noChangeArrowheads="1"/>
            </p:cNvSpPr>
            <p:nvPr/>
          </p:nvSpPr>
          <p:spPr bwMode="auto">
            <a:xfrm>
              <a:off x="2949" y="136"/>
              <a:ext cx="51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$ 172 M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2" name="Text Box 28"/>
            <p:cNvSpPr txBox="1">
              <a:spLocks noChangeArrowheads="1"/>
            </p:cNvSpPr>
            <p:nvPr/>
          </p:nvSpPr>
          <p:spPr bwMode="auto">
            <a:xfrm>
              <a:off x="2540" y="499"/>
              <a:ext cx="4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$  48 M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3" name="Text Box 29"/>
            <p:cNvSpPr txBox="1">
              <a:spLocks noChangeArrowheads="1"/>
            </p:cNvSpPr>
            <p:nvPr/>
          </p:nvSpPr>
          <p:spPr bwMode="auto">
            <a:xfrm>
              <a:off x="2949" y="862"/>
              <a:ext cx="51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$ 160 M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4" name="Text Box 30"/>
            <p:cNvSpPr txBox="1">
              <a:spLocks noChangeArrowheads="1"/>
            </p:cNvSpPr>
            <p:nvPr/>
          </p:nvSpPr>
          <p:spPr bwMode="auto">
            <a:xfrm>
              <a:off x="2540" y="1225"/>
              <a:ext cx="51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$   35 M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5" name="Text Box 31"/>
            <p:cNvSpPr txBox="1">
              <a:spLocks noChangeArrowheads="1"/>
            </p:cNvSpPr>
            <p:nvPr/>
          </p:nvSpPr>
          <p:spPr bwMode="auto">
            <a:xfrm>
              <a:off x="2949" y="1542"/>
              <a:ext cx="51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$ 180 M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6" name="Text Box 32"/>
            <p:cNvSpPr txBox="1">
              <a:spLocks noChangeArrowheads="1"/>
            </p:cNvSpPr>
            <p:nvPr/>
          </p:nvSpPr>
          <p:spPr bwMode="auto">
            <a:xfrm>
              <a:off x="2949" y="1950"/>
              <a:ext cx="519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$ 280 M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7" name="Text Box 33"/>
            <p:cNvSpPr txBox="1">
              <a:spLocks noChangeArrowheads="1"/>
            </p:cNvSpPr>
            <p:nvPr/>
          </p:nvSpPr>
          <p:spPr bwMode="auto">
            <a:xfrm>
              <a:off x="2949" y="2313"/>
              <a:ext cx="4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>
                  <a:solidFill>
                    <a:srgbClr val="000000"/>
                  </a:solidFill>
                  <a:latin typeface="Arial"/>
                  <a:cs typeface="Arial"/>
                </a:rPr>
                <a:t>$  90 M</a:t>
              </a:r>
            </a:p>
            <a:p>
              <a:pPr algn="l" rtl="0">
                <a:buNone/>
                <a:defRPr sz="1000"/>
              </a:pPr>
              <a:endParaRPr lang="en-GB"/>
            </a:p>
          </p:txBody>
        </p:sp>
        <p:sp>
          <p:nvSpPr>
            <p:cNvPr id="38" name="Text Box 34"/>
            <p:cNvSpPr txBox="1">
              <a:spLocks noChangeArrowheads="1"/>
            </p:cNvSpPr>
            <p:nvPr/>
          </p:nvSpPr>
          <p:spPr bwMode="auto">
            <a:xfrm>
              <a:off x="2949" y="2676"/>
              <a:ext cx="488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upright="1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pPr algn="l" rtl="0">
                <a:buNone/>
                <a:defRPr sz="1000"/>
              </a:pPr>
              <a:r>
                <a:rPr lang="en-GB" sz="1400" b="0" i="0" u="none" strike="noStrike" baseline="0" dirty="0">
                  <a:solidFill>
                    <a:srgbClr val="000000"/>
                  </a:solidFill>
                  <a:latin typeface="Arial"/>
                  <a:cs typeface="Arial"/>
                </a:rPr>
                <a:t>$  70 M</a:t>
              </a:r>
            </a:p>
            <a:p>
              <a:pPr algn="l" rtl="0">
                <a:buNone/>
                <a:defRPr sz="1000"/>
              </a:pPr>
              <a:endParaRPr lang="en-GB" dirty="0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650696" y="5294016"/>
            <a:ext cx="7920880" cy="486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accent4"/>
                </a:solidFill>
              </a:rPr>
              <a:t>These costs are exclusively for the mobile network (all costs shared with fixed services have been allocated in proportion to traffic volumes) </a:t>
            </a:r>
            <a:endParaRPr lang="en-GB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89161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Volume data obtained from Telecom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8</a:t>
            </a:fld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627784" y="1628800"/>
            <a:ext cx="3560590" cy="1188018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  <a:buNone/>
            </a:pPr>
            <a:r>
              <a:rPr lang="en-GB" sz="2400" b="1" dirty="0" smtClean="0">
                <a:solidFill>
                  <a:schemeClr val="accent5"/>
                </a:solidFill>
              </a:rPr>
              <a:t>Mobile Subscribers 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2G – 12 million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3G – 3 million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979712" y="3212975"/>
            <a:ext cx="5123518" cy="1588127"/>
          </a:xfrm>
          <a:prstGeom prst="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pPr>
              <a:buClr>
                <a:srgbClr val="FF0000"/>
              </a:buClr>
              <a:buNone/>
            </a:pPr>
            <a:r>
              <a:rPr lang="en-GB" sz="2400" b="1" dirty="0" smtClean="0">
                <a:solidFill>
                  <a:schemeClr val="accent5"/>
                </a:solidFill>
              </a:rPr>
              <a:t>Mobile Traffic (minutes p.a.)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On-net – 4,000m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dirty="0" smtClean="0">
                <a:solidFill>
                  <a:schemeClr val="accent5"/>
                </a:solidFill>
              </a:rPr>
              <a:t>Termination – 2,000m</a:t>
            </a:r>
          </a:p>
          <a:p>
            <a:pPr marL="342900" indent="-342900">
              <a:buClr>
                <a:srgbClr val="FF0000"/>
              </a:buClr>
            </a:pPr>
            <a:r>
              <a:rPr lang="en-GB" sz="2000" smtClean="0">
                <a:solidFill>
                  <a:schemeClr val="accent5"/>
                </a:solidFill>
              </a:rPr>
              <a:t>Origination </a:t>
            </a:r>
            <a:r>
              <a:rPr lang="en-GB" sz="2000" dirty="0" smtClean="0">
                <a:solidFill>
                  <a:schemeClr val="accent5"/>
                </a:solidFill>
              </a:rPr>
              <a:t>– 1,500m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50696" y="5294016"/>
            <a:ext cx="7920880" cy="4862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GB" dirty="0" smtClean="0">
                <a:solidFill>
                  <a:schemeClr val="accent4"/>
                </a:solidFill>
              </a:rPr>
              <a:t>For the purpose of this exercise you may assume that there are no other mobile services – SMS and data are insignificant. </a:t>
            </a:r>
            <a:endParaRPr lang="en-GB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278365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buFont typeface="Wingdings" pitchFamily="2" charset="2"/>
              <a:buNone/>
              <a:defRPr/>
            </a:pPr>
            <a:fld id="{1AE339EF-CBA6-4704-AE6A-F0CAF702AFEC}" type="slidenum">
              <a:rPr lang="en-US" smtClean="0"/>
              <a:pPr>
                <a:buFont typeface="Wingdings" pitchFamily="2" charset="2"/>
                <a:buNone/>
                <a:defRPr/>
              </a:pPr>
              <a:t>9</a:t>
            </a:fld>
            <a:endParaRPr lang="en-US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27584" y="1556792"/>
            <a:ext cx="7632848" cy="3744416"/>
          </a:xfrm>
          <a:prstGeom prst="rect">
            <a:avLst/>
          </a:prstGeom>
          <a:solidFill>
            <a:srgbClr val="FFCC00">
              <a:alpha val="5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en-A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GROUP WORK EXERCISE 1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en-AU" sz="2400" b="1" dirty="0" smtClean="0">
                <a:solidFill>
                  <a:schemeClr val="tx1"/>
                </a:solidFill>
                <a:latin typeface="Trebuchet MS" pitchFamily="34" charset="0"/>
                <a:cs typeface="Arial" pitchFamily="34" charset="0"/>
              </a:rPr>
              <a:t>As CEAT, advise the Board of TRAN as follows:</a:t>
            </a:r>
            <a:endParaRPr kumimoji="0" lang="en-A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800100" lvl="1" indent="-342900"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Calculate or estimate the approximate SAC, FAC and LRIC (TSLRIC) of mobile termination for 2G, 3G and combined?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806450" indent="-342900"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Which cost standard should apply to the mobile termination rate</a:t>
            </a:r>
            <a:r>
              <a:rPr kumimoji="0" lang="en-GB" sz="20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 (</a:t>
            </a: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MTR)?  Why?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  <a:p>
            <a:pPr marL="806450" indent="-342900" algn="just" eaLnBrk="1" hangingPunct="1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</a:pPr>
            <a:r>
              <a:rPr kumimoji="0" lang="en-GB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cs typeface="Arial" pitchFamily="34" charset="0"/>
              </a:rPr>
              <a:t>Should there be a different MTR for 2G and 3G traffic? Why or why not?</a:t>
            </a:r>
            <a:endParaRPr kumimoji="0" lang="en-A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4528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ITU-e">
  <a:themeElements>
    <a:clrScheme name="ITU-e 4">
      <a:dk1>
        <a:srgbClr val="5C5C5C"/>
      </a:dk1>
      <a:lt1>
        <a:srgbClr val="FFFFFF"/>
      </a:lt1>
      <a:dk2>
        <a:srgbClr val="1B5BA2"/>
      </a:dk2>
      <a:lt2>
        <a:srgbClr val="808080"/>
      </a:lt2>
      <a:accent1>
        <a:srgbClr val="FFFFFF"/>
      </a:accent1>
      <a:accent2>
        <a:srgbClr val="3333CC"/>
      </a:accent2>
      <a:accent3>
        <a:srgbClr val="FFFFFF"/>
      </a:accent3>
      <a:accent4>
        <a:srgbClr val="4D4D4D"/>
      </a:accent4>
      <a:accent5>
        <a:srgbClr val="FFFFFF"/>
      </a:accent5>
      <a:accent6>
        <a:srgbClr val="2D2DB9"/>
      </a:accent6>
      <a:hlink>
        <a:srgbClr val="1B5BA2"/>
      </a:hlink>
      <a:folHlink>
        <a:srgbClr val="B2B2B2"/>
      </a:folHlink>
    </a:clrScheme>
    <a:fontScheme name="2_ITU-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900" b="0" i="0" u="none" strike="noStrike" cap="none" normalizeH="0" baseline="0" smtClean="0">
            <a:ln>
              <a:noFill/>
            </a:ln>
            <a:solidFill>
              <a:srgbClr val="646464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ITU-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2">
        <a:dk1>
          <a:srgbClr val="5C5C5C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3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TU-e 4">
        <a:dk1>
          <a:srgbClr val="5C5C5C"/>
        </a:dk1>
        <a:lt1>
          <a:srgbClr val="FFFFFF"/>
        </a:lt1>
        <a:dk2>
          <a:srgbClr val="1B5BA2"/>
        </a:dk2>
        <a:lt2>
          <a:srgbClr val="808080"/>
        </a:lt2>
        <a:accent1>
          <a:srgbClr val="FFFFFF"/>
        </a:accent1>
        <a:accent2>
          <a:srgbClr val="3333CC"/>
        </a:accent2>
        <a:accent3>
          <a:srgbClr val="FFFFFF"/>
        </a:accent3>
        <a:accent4>
          <a:srgbClr val="4D4D4D"/>
        </a:accent4>
        <a:accent5>
          <a:srgbClr val="FFFFFF"/>
        </a:accent5>
        <a:accent6>
          <a:srgbClr val="2D2DB9"/>
        </a:accent6>
        <a:hlink>
          <a:srgbClr val="1B5BA2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F0F5D3F439E64F84B9BE95B8683F14" ma:contentTypeVersion="1" ma:contentTypeDescription="Create a new document." ma:contentTypeScope="" ma:versionID="834d49178fe7d452fcfa64c203e69fb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1E3B07A-DF44-409C-A42C-063446ACDE9A}"/>
</file>

<file path=customXml/itemProps2.xml><?xml version="1.0" encoding="utf-8"?>
<ds:datastoreItem xmlns:ds="http://schemas.openxmlformats.org/officeDocument/2006/customXml" ds:itemID="{2533A3A7-2AFB-4FC3-B066-5874306CDB49}"/>
</file>

<file path=customXml/itemProps3.xml><?xml version="1.0" encoding="utf-8"?>
<ds:datastoreItem xmlns:ds="http://schemas.openxmlformats.org/officeDocument/2006/customXml" ds:itemID="{093AE51F-78E3-43BA-8AC4-B40F89EB1BDA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14962</TotalTime>
  <Words>442</Words>
  <Application>Microsoft Office PowerPoint</Application>
  <PresentationFormat>On-screen Show (4:3)</PresentationFormat>
  <Paragraphs>87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2_ITU-e</vt:lpstr>
      <vt:lpstr>PowerPoint Presentation</vt:lpstr>
      <vt:lpstr>Session 6: Calculation of call termination using different cost concepts  (a practical exercise) </vt:lpstr>
      <vt:lpstr>Agenda</vt:lpstr>
      <vt:lpstr>Introducing Normalia</vt:lpstr>
      <vt:lpstr>Telecoms in Normalia</vt:lpstr>
      <vt:lpstr>Interconnection rates</vt:lpstr>
      <vt:lpstr>Cost data obtained from Telecom</vt:lpstr>
      <vt:lpstr>Volume data obtained from Telecom</vt:lpstr>
      <vt:lpstr>Your task</vt:lpstr>
      <vt:lpstr>Reporting format</vt:lpstr>
    </vt:vector>
  </TitlesOfParts>
  <Company>ITU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EC project</dc:title>
  <dc:creator>DAR</dc:creator>
  <cp:lastModifiedBy>DAR</cp:lastModifiedBy>
  <cp:revision>634</cp:revision>
  <cp:lastPrinted>2013-05-20T10:32:27Z</cp:lastPrinted>
  <dcterms:created xsi:type="dcterms:W3CDTF">2006-05-30T12:53:59Z</dcterms:created>
  <dcterms:modified xsi:type="dcterms:W3CDTF">2013-07-03T15:54:14Z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0x01010006F0F5D3F439E64F84B9BE95B8683F14</vt:lpwstr>
  </property>
</Properties>
</file>