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diagrams/data1.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9.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diagrams/layout2.xml" ContentType="application/vnd.openxmlformats-officedocument.drawingml.diagramLayout+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diagrams/drawing1.xml" ContentType="application/vnd.ms-office.drawingml.diagramDrawing+xml"/>
  <Override PartName="/ppt/diagrams/colors2.xml" ContentType="application/vnd.openxmlformats-officedocument.drawingml.diagramColors+xml"/>
  <Override PartName="/ppt/diagrams/drawing2.xml" ContentType="application/vnd.ms-office.drawingml.diagramDrawing+xml"/>
  <Override PartName="/ppt/diagrams/layout4.xml" ContentType="application/vnd.openxmlformats-officedocument.drawingml.diagramLayout+xml"/>
  <Override PartName="/ppt/diagrams/drawing3.xml" ContentType="application/vnd.ms-office.drawingml.diagramDrawing+xml"/>
  <Override PartName="/ppt/diagrams/colors3.xml" ContentType="application/vnd.openxmlformats-officedocument.drawingml.diagramColors+xml"/>
  <Override PartName="/ppt/diagrams/quickStyle3.xml" ContentType="application/vnd.openxmlformats-officedocument.drawingml.diagramStyle+xml"/>
  <Override PartName="/ppt/diagrams/layout3.xml" ContentType="application/vnd.openxmlformats-officedocument.drawingml.diagramLayout+xml"/>
  <Override PartName="/ppt/theme/theme1.xml" ContentType="application/vnd.openxmlformats-officedocument.theme+xml"/>
  <Override PartName="/ppt/diagrams/quickStyle2.xml" ContentType="application/vnd.openxmlformats-officedocument.drawingml.diagramStyle+xml"/>
  <Override PartName="/ppt/theme/theme3.xml" ContentType="application/vnd.openxmlformats-officedocument.theme+xml"/>
  <Override PartName="/ppt/theme/theme2.xml" ContentType="application/vnd.openxmlformats-officedocument.theme+xml"/>
  <Override PartName="/ppt/diagrams/quickStyle4.xml" ContentType="application/vnd.openxmlformats-officedocument.drawingml.diagramStyle+xml"/>
  <Override PartName="/ppt/diagrams/drawing4.xml" ContentType="application/vnd.ms-office.drawingml.diagramDrawing+xml"/>
  <Override PartName="/ppt/diagrams/colors4.xml" ContentType="application/vnd.openxmlformats-officedocument.drawingml.diagramColors+xml"/>
  <Override PartName="/ppt/diagrams/layout5.xml" ContentType="application/vnd.openxmlformats-officedocument.drawingml.diagram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diagrams/colors5.xml" ContentType="application/vnd.openxmlformats-officedocument.drawingml.diagramColors+xml"/>
  <Override PartName="/ppt/diagrams/quickStyle5.xml" ContentType="application/vnd.openxmlformats-officedocument.drawingml.diagramStyle+xml"/>
  <Override PartName="/ppt/diagrams/drawing5.xml" ContentType="application/vnd.ms-office.drawingml.diagramDrawing+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7" r:id="rId1"/>
  </p:sldMasterIdLst>
  <p:notesMasterIdLst>
    <p:notesMasterId r:id="rId35"/>
  </p:notesMasterIdLst>
  <p:handoutMasterIdLst>
    <p:handoutMasterId r:id="rId36"/>
  </p:handoutMasterIdLst>
  <p:sldIdLst>
    <p:sldId id="386" r:id="rId2"/>
    <p:sldId id="407" r:id="rId3"/>
    <p:sldId id="372" r:id="rId4"/>
    <p:sldId id="373" r:id="rId5"/>
    <p:sldId id="435" r:id="rId6"/>
    <p:sldId id="436" r:id="rId7"/>
    <p:sldId id="437" r:id="rId8"/>
    <p:sldId id="438" r:id="rId9"/>
    <p:sldId id="440" r:id="rId10"/>
    <p:sldId id="439" r:id="rId11"/>
    <p:sldId id="441" r:id="rId12"/>
    <p:sldId id="442" r:id="rId13"/>
    <p:sldId id="443" r:id="rId14"/>
    <p:sldId id="444" r:id="rId15"/>
    <p:sldId id="455" r:id="rId16"/>
    <p:sldId id="446" r:id="rId17"/>
    <p:sldId id="451" r:id="rId18"/>
    <p:sldId id="412" r:id="rId19"/>
    <p:sldId id="413" r:id="rId20"/>
    <p:sldId id="414" r:id="rId21"/>
    <p:sldId id="417" r:id="rId22"/>
    <p:sldId id="418" r:id="rId23"/>
    <p:sldId id="419" r:id="rId24"/>
    <p:sldId id="448" r:id="rId25"/>
    <p:sldId id="450" r:id="rId26"/>
    <p:sldId id="452" r:id="rId27"/>
    <p:sldId id="453" r:id="rId28"/>
    <p:sldId id="456" r:id="rId29"/>
    <p:sldId id="457" r:id="rId30"/>
    <p:sldId id="427" r:id="rId31"/>
    <p:sldId id="454" r:id="rId32"/>
    <p:sldId id="426" r:id="rId33"/>
    <p:sldId id="434" r:id="rId34"/>
  </p:sldIdLst>
  <p:sldSz cx="9144000" cy="6858000" type="screen4x3"/>
  <p:notesSz cx="6797675" cy="9874250"/>
  <p:defaultTextStyle>
    <a:defPPr>
      <a:defRPr lang="en-US"/>
    </a:defPPr>
    <a:lvl1pPr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1pPr>
    <a:lvl2pPr marL="457200"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2pPr>
    <a:lvl3pPr marL="914400"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3pPr>
    <a:lvl4pPr marL="1371600"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4pPr>
    <a:lvl5pPr marL="1828800"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5pPr>
    <a:lvl6pPr marL="2286000" algn="l" defTabSz="914400" rtl="0" eaLnBrk="1" latinLnBrk="0" hangingPunct="1">
      <a:defRPr sz="1600" kern="1200">
        <a:solidFill>
          <a:srgbClr val="5C5C5C"/>
        </a:solidFill>
        <a:latin typeface="Verdana" pitchFamily="34" charset="0"/>
        <a:ea typeface="+mn-ea"/>
        <a:cs typeface="+mn-cs"/>
      </a:defRPr>
    </a:lvl6pPr>
    <a:lvl7pPr marL="2743200" algn="l" defTabSz="914400" rtl="0" eaLnBrk="1" latinLnBrk="0" hangingPunct="1">
      <a:defRPr sz="1600" kern="1200">
        <a:solidFill>
          <a:srgbClr val="5C5C5C"/>
        </a:solidFill>
        <a:latin typeface="Verdana" pitchFamily="34" charset="0"/>
        <a:ea typeface="+mn-ea"/>
        <a:cs typeface="+mn-cs"/>
      </a:defRPr>
    </a:lvl7pPr>
    <a:lvl8pPr marL="3200400" algn="l" defTabSz="914400" rtl="0" eaLnBrk="1" latinLnBrk="0" hangingPunct="1">
      <a:defRPr sz="1600" kern="1200">
        <a:solidFill>
          <a:srgbClr val="5C5C5C"/>
        </a:solidFill>
        <a:latin typeface="Verdana" pitchFamily="34" charset="0"/>
        <a:ea typeface="+mn-ea"/>
        <a:cs typeface="+mn-cs"/>
      </a:defRPr>
    </a:lvl8pPr>
    <a:lvl9pPr marL="3657600" algn="l" defTabSz="914400" rtl="0" eaLnBrk="1" latinLnBrk="0" hangingPunct="1">
      <a:defRPr sz="1600" kern="1200">
        <a:solidFill>
          <a:srgbClr val="5C5C5C"/>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3300"/>
    <a:srgbClr val="FF7C80"/>
    <a:srgbClr val="6699FF"/>
    <a:srgbClr val="33CC33"/>
    <a:srgbClr val="99FF66"/>
    <a:srgbClr val="FFFF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42" autoAdjust="0"/>
    <p:restoredTop sz="73173" autoAdjust="0"/>
  </p:normalViewPr>
  <p:slideViewPr>
    <p:cSldViewPr>
      <p:cViewPr>
        <p:scale>
          <a:sx n="64" d="100"/>
          <a:sy n="64" d="100"/>
        </p:scale>
        <p:origin x="-1344" y="-408"/>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sorterViewPr>
    <p:cViewPr>
      <p:scale>
        <a:sx n="66" d="100"/>
        <a:sy n="66" d="100"/>
      </p:scale>
      <p:origin x="0" y="288"/>
    </p:cViewPr>
  </p:sorterViewPr>
  <p:notesViewPr>
    <p:cSldViewPr>
      <p:cViewPr varScale="1">
        <p:scale>
          <a:sx n="35" d="100"/>
          <a:sy n="35" d="100"/>
        </p:scale>
        <p:origin x="-2304" y="-10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05E1F7-4F90-4C41-B4B9-E75FB5A9A4BC}" type="doc">
      <dgm:prSet loTypeId="urn:microsoft.com/office/officeart/2005/8/layout/chevron1" loCatId="process" qsTypeId="urn:microsoft.com/office/officeart/2005/8/quickstyle/simple1" qsCatId="simple" csTypeId="urn:microsoft.com/office/officeart/2005/8/colors/accent2_2" csCatId="accent2" phldr="1"/>
      <dgm:spPr/>
    </dgm:pt>
    <dgm:pt modelId="{009B4307-4BCE-44E6-AD57-A45259271446}">
      <dgm:prSet phldrT="[Text]"/>
      <dgm:spPr/>
      <dgm:t>
        <a:bodyPr/>
        <a:lstStyle/>
        <a:p>
          <a:r>
            <a:rPr lang="en-GB" dirty="0" smtClean="0"/>
            <a:t>Identifying types of cost</a:t>
          </a:r>
          <a:endParaRPr lang="en-GB" dirty="0"/>
        </a:p>
      </dgm:t>
    </dgm:pt>
    <dgm:pt modelId="{00FD1357-4259-448C-B872-D60D97523B3A}" type="parTrans" cxnId="{F7D75F41-AE76-4A28-9A6E-C9DD4F7D3F9B}">
      <dgm:prSet/>
      <dgm:spPr/>
      <dgm:t>
        <a:bodyPr/>
        <a:lstStyle/>
        <a:p>
          <a:endParaRPr lang="en-GB"/>
        </a:p>
      </dgm:t>
    </dgm:pt>
    <dgm:pt modelId="{C05FFD29-0786-4D76-96DE-AD7147159757}" type="sibTrans" cxnId="{F7D75F41-AE76-4A28-9A6E-C9DD4F7D3F9B}">
      <dgm:prSet/>
      <dgm:spPr/>
      <dgm:t>
        <a:bodyPr/>
        <a:lstStyle/>
        <a:p>
          <a:endParaRPr lang="en-GB"/>
        </a:p>
      </dgm:t>
    </dgm:pt>
    <dgm:pt modelId="{5963735C-CB10-4F10-8495-80CD5B0072D2}">
      <dgm:prSet phldrT="[Text]"/>
      <dgm:spPr/>
      <dgm:t>
        <a:bodyPr/>
        <a:lstStyle/>
        <a:p>
          <a:r>
            <a:rPr lang="en-GB" dirty="0" smtClean="0"/>
            <a:t>Knowing when to apply them</a:t>
          </a:r>
          <a:endParaRPr lang="en-GB" dirty="0"/>
        </a:p>
      </dgm:t>
    </dgm:pt>
    <dgm:pt modelId="{78ECDED3-D737-4419-BE02-E6831CB3EABA}" type="parTrans" cxnId="{0B11CDC3-5340-4336-9407-3D5ABA8B536A}">
      <dgm:prSet/>
      <dgm:spPr/>
      <dgm:t>
        <a:bodyPr/>
        <a:lstStyle/>
        <a:p>
          <a:endParaRPr lang="en-GB"/>
        </a:p>
      </dgm:t>
    </dgm:pt>
    <dgm:pt modelId="{6960E52E-EE1D-41EE-B936-1A48DBCE59B4}" type="sibTrans" cxnId="{0B11CDC3-5340-4336-9407-3D5ABA8B536A}">
      <dgm:prSet/>
      <dgm:spPr/>
      <dgm:t>
        <a:bodyPr/>
        <a:lstStyle/>
        <a:p>
          <a:endParaRPr lang="en-GB"/>
        </a:p>
      </dgm:t>
    </dgm:pt>
    <dgm:pt modelId="{2FEC2BE3-2DE1-448B-9C19-524777153E4F}">
      <dgm:prSet phldrT="[Text]"/>
      <dgm:spPr/>
      <dgm:t>
        <a:bodyPr/>
        <a:lstStyle/>
        <a:p>
          <a:r>
            <a:rPr lang="en-GB" dirty="0" smtClean="0"/>
            <a:t>Effective regulation</a:t>
          </a:r>
          <a:endParaRPr lang="en-GB" dirty="0"/>
        </a:p>
      </dgm:t>
    </dgm:pt>
    <dgm:pt modelId="{9C7A5ACD-2394-4C1C-BF93-C6950928186F}" type="parTrans" cxnId="{C63117B3-11B6-43DF-B882-50A0C4E31AD5}">
      <dgm:prSet/>
      <dgm:spPr/>
      <dgm:t>
        <a:bodyPr/>
        <a:lstStyle/>
        <a:p>
          <a:endParaRPr lang="en-GB"/>
        </a:p>
      </dgm:t>
    </dgm:pt>
    <dgm:pt modelId="{0BFD76B0-97E2-4A7E-AE19-560B6AA19DE3}" type="sibTrans" cxnId="{C63117B3-11B6-43DF-B882-50A0C4E31AD5}">
      <dgm:prSet/>
      <dgm:spPr/>
      <dgm:t>
        <a:bodyPr/>
        <a:lstStyle/>
        <a:p>
          <a:endParaRPr lang="en-GB"/>
        </a:p>
      </dgm:t>
    </dgm:pt>
    <dgm:pt modelId="{4C0B28B8-0206-4BB4-AA79-DF24DBE830F8}">
      <dgm:prSet phldrT="[Text]"/>
      <dgm:spPr/>
      <dgm:t>
        <a:bodyPr/>
        <a:lstStyle/>
        <a:p>
          <a:r>
            <a:rPr lang="en-GB" smtClean="0"/>
            <a:t>Understanding cost standards</a:t>
          </a:r>
          <a:endParaRPr lang="en-GB" dirty="0"/>
        </a:p>
      </dgm:t>
    </dgm:pt>
    <dgm:pt modelId="{76499A0A-0CEC-4542-8412-B3F42D405C80}" type="parTrans" cxnId="{AE5BB045-6269-442F-B118-E2C088E3B38F}">
      <dgm:prSet/>
      <dgm:spPr/>
      <dgm:t>
        <a:bodyPr/>
        <a:lstStyle/>
        <a:p>
          <a:endParaRPr lang="en-GB"/>
        </a:p>
      </dgm:t>
    </dgm:pt>
    <dgm:pt modelId="{333A1C8B-AFDB-4821-BF84-B047EB50D583}" type="sibTrans" cxnId="{AE5BB045-6269-442F-B118-E2C088E3B38F}">
      <dgm:prSet/>
      <dgm:spPr/>
      <dgm:t>
        <a:bodyPr/>
        <a:lstStyle/>
        <a:p>
          <a:endParaRPr lang="en-GB"/>
        </a:p>
      </dgm:t>
    </dgm:pt>
    <dgm:pt modelId="{C2364F8B-E750-4CF6-9B14-A7AE26FDD5F1}" type="pres">
      <dgm:prSet presAssocID="{0705E1F7-4F90-4C41-B4B9-E75FB5A9A4BC}" presName="Name0" presStyleCnt="0">
        <dgm:presLayoutVars>
          <dgm:dir/>
          <dgm:animLvl val="lvl"/>
          <dgm:resizeHandles val="exact"/>
        </dgm:presLayoutVars>
      </dgm:prSet>
      <dgm:spPr/>
    </dgm:pt>
    <dgm:pt modelId="{143E5549-9698-4FDB-B77D-ADBF45E07290}" type="pres">
      <dgm:prSet presAssocID="{009B4307-4BCE-44E6-AD57-A45259271446}" presName="parTxOnly" presStyleLbl="node1" presStyleIdx="0" presStyleCnt="4">
        <dgm:presLayoutVars>
          <dgm:chMax val="0"/>
          <dgm:chPref val="0"/>
          <dgm:bulletEnabled val="1"/>
        </dgm:presLayoutVars>
      </dgm:prSet>
      <dgm:spPr/>
      <dgm:t>
        <a:bodyPr/>
        <a:lstStyle/>
        <a:p>
          <a:endParaRPr lang="en-GB"/>
        </a:p>
      </dgm:t>
    </dgm:pt>
    <dgm:pt modelId="{E53BAC24-C745-428E-A383-EB288C8EC9AD}" type="pres">
      <dgm:prSet presAssocID="{C05FFD29-0786-4D76-96DE-AD7147159757}" presName="parTxOnlySpace" presStyleCnt="0"/>
      <dgm:spPr/>
    </dgm:pt>
    <dgm:pt modelId="{1CEB26C2-2279-4846-805E-F53A315BABB5}" type="pres">
      <dgm:prSet presAssocID="{4C0B28B8-0206-4BB4-AA79-DF24DBE830F8}" presName="parTxOnly" presStyleLbl="node1" presStyleIdx="1" presStyleCnt="4">
        <dgm:presLayoutVars>
          <dgm:chMax val="0"/>
          <dgm:chPref val="0"/>
          <dgm:bulletEnabled val="1"/>
        </dgm:presLayoutVars>
      </dgm:prSet>
      <dgm:spPr/>
      <dgm:t>
        <a:bodyPr/>
        <a:lstStyle/>
        <a:p>
          <a:endParaRPr lang="en-GB"/>
        </a:p>
      </dgm:t>
    </dgm:pt>
    <dgm:pt modelId="{3D762DFB-93FD-41E3-804C-5F1A371D8E97}" type="pres">
      <dgm:prSet presAssocID="{333A1C8B-AFDB-4821-BF84-B047EB50D583}" presName="parTxOnlySpace" presStyleCnt="0"/>
      <dgm:spPr/>
    </dgm:pt>
    <dgm:pt modelId="{3AB717EF-649C-4FAA-B8AF-E51706F3C2AB}" type="pres">
      <dgm:prSet presAssocID="{5963735C-CB10-4F10-8495-80CD5B0072D2}" presName="parTxOnly" presStyleLbl="node1" presStyleIdx="2" presStyleCnt="4">
        <dgm:presLayoutVars>
          <dgm:chMax val="0"/>
          <dgm:chPref val="0"/>
          <dgm:bulletEnabled val="1"/>
        </dgm:presLayoutVars>
      </dgm:prSet>
      <dgm:spPr/>
      <dgm:t>
        <a:bodyPr/>
        <a:lstStyle/>
        <a:p>
          <a:endParaRPr lang="en-GB"/>
        </a:p>
      </dgm:t>
    </dgm:pt>
    <dgm:pt modelId="{29C2BB09-8B51-4B09-972E-4F17C9FFA307}" type="pres">
      <dgm:prSet presAssocID="{6960E52E-EE1D-41EE-B936-1A48DBCE59B4}" presName="parTxOnlySpace" presStyleCnt="0"/>
      <dgm:spPr/>
    </dgm:pt>
    <dgm:pt modelId="{448DD83D-4654-4442-A35A-8252A2D7977E}" type="pres">
      <dgm:prSet presAssocID="{2FEC2BE3-2DE1-448B-9C19-524777153E4F}" presName="parTxOnly" presStyleLbl="node1" presStyleIdx="3" presStyleCnt="4">
        <dgm:presLayoutVars>
          <dgm:chMax val="0"/>
          <dgm:chPref val="0"/>
          <dgm:bulletEnabled val="1"/>
        </dgm:presLayoutVars>
      </dgm:prSet>
      <dgm:spPr/>
      <dgm:t>
        <a:bodyPr/>
        <a:lstStyle/>
        <a:p>
          <a:endParaRPr lang="en-GB"/>
        </a:p>
      </dgm:t>
    </dgm:pt>
  </dgm:ptLst>
  <dgm:cxnLst>
    <dgm:cxn modelId="{C63117B3-11B6-43DF-B882-50A0C4E31AD5}" srcId="{0705E1F7-4F90-4C41-B4B9-E75FB5A9A4BC}" destId="{2FEC2BE3-2DE1-448B-9C19-524777153E4F}" srcOrd="3" destOrd="0" parTransId="{9C7A5ACD-2394-4C1C-BF93-C6950928186F}" sibTransId="{0BFD76B0-97E2-4A7E-AE19-560B6AA19DE3}"/>
    <dgm:cxn modelId="{E8AE15DD-818F-49CC-9CBB-030609B03D65}" type="presOf" srcId="{4C0B28B8-0206-4BB4-AA79-DF24DBE830F8}" destId="{1CEB26C2-2279-4846-805E-F53A315BABB5}" srcOrd="0" destOrd="0" presId="urn:microsoft.com/office/officeart/2005/8/layout/chevron1"/>
    <dgm:cxn modelId="{0277C60B-B749-4744-96B5-6D188787D62A}" type="presOf" srcId="{2FEC2BE3-2DE1-448B-9C19-524777153E4F}" destId="{448DD83D-4654-4442-A35A-8252A2D7977E}" srcOrd="0" destOrd="0" presId="urn:microsoft.com/office/officeart/2005/8/layout/chevron1"/>
    <dgm:cxn modelId="{AE5BB045-6269-442F-B118-E2C088E3B38F}" srcId="{0705E1F7-4F90-4C41-B4B9-E75FB5A9A4BC}" destId="{4C0B28B8-0206-4BB4-AA79-DF24DBE830F8}" srcOrd="1" destOrd="0" parTransId="{76499A0A-0CEC-4542-8412-B3F42D405C80}" sibTransId="{333A1C8B-AFDB-4821-BF84-B047EB50D583}"/>
    <dgm:cxn modelId="{8D492E07-3040-46A6-AB43-2986B49FB025}" type="presOf" srcId="{5963735C-CB10-4F10-8495-80CD5B0072D2}" destId="{3AB717EF-649C-4FAA-B8AF-E51706F3C2AB}" srcOrd="0" destOrd="0" presId="urn:microsoft.com/office/officeart/2005/8/layout/chevron1"/>
    <dgm:cxn modelId="{F7D75F41-AE76-4A28-9A6E-C9DD4F7D3F9B}" srcId="{0705E1F7-4F90-4C41-B4B9-E75FB5A9A4BC}" destId="{009B4307-4BCE-44E6-AD57-A45259271446}" srcOrd="0" destOrd="0" parTransId="{00FD1357-4259-448C-B872-D60D97523B3A}" sibTransId="{C05FFD29-0786-4D76-96DE-AD7147159757}"/>
    <dgm:cxn modelId="{0B11CDC3-5340-4336-9407-3D5ABA8B536A}" srcId="{0705E1F7-4F90-4C41-B4B9-E75FB5A9A4BC}" destId="{5963735C-CB10-4F10-8495-80CD5B0072D2}" srcOrd="2" destOrd="0" parTransId="{78ECDED3-D737-4419-BE02-E6831CB3EABA}" sibTransId="{6960E52E-EE1D-41EE-B936-1A48DBCE59B4}"/>
    <dgm:cxn modelId="{0EE1075D-9C2E-461D-B9F2-390797F213AE}" type="presOf" srcId="{009B4307-4BCE-44E6-AD57-A45259271446}" destId="{143E5549-9698-4FDB-B77D-ADBF45E07290}" srcOrd="0" destOrd="0" presId="urn:microsoft.com/office/officeart/2005/8/layout/chevron1"/>
    <dgm:cxn modelId="{F71DBF49-618C-4BBC-9382-1E60A2B0B942}" type="presOf" srcId="{0705E1F7-4F90-4C41-B4B9-E75FB5A9A4BC}" destId="{C2364F8B-E750-4CF6-9B14-A7AE26FDD5F1}" srcOrd="0" destOrd="0" presId="urn:microsoft.com/office/officeart/2005/8/layout/chevron1"/>
    <dgm:cxn modelId="{17E5E11A-6A9F-41B7-BDD9-45BDA9AE275C}" type="presParOf" srcId="{C2364F8B-E750-4CF6-9B14-A7AE26FDD5F1}" destId="{143E5549-9698-4FDB-B77D-ADBF45E07290}" srcOrd="0" destOrd="0" presId="urn:microsoft.com/office/officeart/2005/8/layout/chevron1"/>
    <dgm:cxn modelId="{E0612321-6C34-4CD0-9986-9AC9C094C2FE}" type="presParOf" srcId="{C2364F8B-E750-4CF6-9B14-A7AE26FDD5F1}" destId="{E53BAC24-C745-428E-A383-EB288C8EC9AD}" srcOrd="1" destOrd="0" presId="urn:microsoft.com/office/officeart/2005/8/layout/chevron1"/>
    <dgm:cxn modelId="{D7556C3F-A9E8-4E0A-8410-D72E955D5316}" type="presParOf" srcId="{C2364F8B-E750-4CF6-9B14-A7AE26FDD5F1}" destId="{1CEB26C2-2279-4846-805E-F53A315BABB5}" srcOrd="2" destOrd="0" presId="urn:microsoft.com/office/officeart/2005/8/layout/chevron1"/>
    <dgm:cxn modelId="{32BC2570-F5C2-45D0-BD8F-A2FC621D3400}" type="presParOf" srcId="{C2364F8B-E750-4CF6-9B14-A7AE26FDD5F1}" destId="{3D762DFB-93FD-41E3-804C-5F1A371D8E97}" srcOrd="3" destOrd="0" presId="urn:microsoft.com/office/officeart/2005/8/layout/chevron1"/>
    <dgm:cxn modelId="{FF15D770-F979-4835-9506-874D2D76DB6D}" type="presParOf" srcId="{C2364F8B-E750-4CF6-9B14-A7AE26FDD5F1}" destId="{3AB717EF-649C-4FAA-B8AF-E51706F3C2AB}" srcOrd="4" destOrd="0" presId="urn:microsoft.com/office/officeart/2005/8/layout/chevron1"/>
    <dgm:cxn modelId="{A9F9E4A5-D58C-4345-AD48-42A580897256}" type="presParOf" srcId="{C2364F8B-E750-4CF6-9B14-A7AE26FDD5F1}" destId="{29C2BB09-8B51-4B09-972E-4F17C9FFA307}" srcOrd="5" destOrd="0" presId="urn:microsoft.com/office/officeart/2005/8/layout/chevron1"/>
    <dgm:cxn modelId="{41DEC949-8CAB-4880-8EAB-2A9F86B88557}" type="presParOf" srcId="{C2364F8B-E750-4CF6-9B14-A7AE26FDD5F1}" destId="{448DD83D-4654-4442-A35A-8252A2D7977E}"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D3FDB4-BD1A-4C4D-9FD1-8EA09B4F48BD}" type="doc">
      <dgm:prSet loTypeId="urn:microsoft.com/office/officeart/2005/8/layout/list1" loCatId="list" qsTypeId="urn:microsoft.com/office/officeart/2005/8/quickstyle/simple1" qsCatId="simple" csTypeId="urn:microsoft.com/office/officeart/2005/8/colors/accent2_3" csCatId="accent2" phldr="1"/>
      <dgm:spPr/>
      <dgm:t>
        <a:bodyPr/>
        <a:lstStyle/>
        <a:p>
          <a:endParaRPr lang="en-GB"/>
        </a:p>
      </dgm:t>
    </dgm:pt>
    <dgm:pt modelId="{644B1C7E-7BA3-4565-87B4-3C1E6EEC27CA}">
      <dgm:prSet phldrT="[Text]"/>
      <dgm:spPr/>
      <dgm:t>
        <a:bodyPr/>
        <a:lstStyle/>
        <a:p>
          <a:r>
            <a:rPr lang="en-GB" dirty="0" smtClean="0"/>
            <a:t>Fixed costs</a:t>
          </a:r>
          <a:endParaRPr lang="en-GB" dirty="0"/>
        </a:p>
      </dgm:t>
    </dgm:pt>
    <dgm:pt modelId="{C02AE30A-38B6-4558-BD43-11FB1D936637}" type="parTrans" cxnId="{07530E7C-A607-4199-9E15-3C5E103D3C42}">
      <dgm:prSet/>
      <dgm:spPr/>
      <dgm:t>
        <a:bodyPr/>
        <a:lstStyle/>
        <a:p>
          <a:endParaRPr lang="en-GB"/>
        </a:p>
      </dgm:t>
    </dgm:pt>
    <dgm:pt modelId="{4E3DB879-1C8F-4AE6-8DB3-9A1BB0ECF226}" type="sibTrans" cxnId="{07530E7C-A607-4199-9E15-3C5E103D3C42}">
      <dgm:prSet/>
      <dgm:spPr/>
      <dgm:t>
        <a:bodyPr/>
        <a:lstStyle/>
        <a:p>
          <a:endParaRPr lang="en-GB"/>
        </a:p>
      </dgm:t>
    </dgm:pt>
    <dgm:pt modelId="{471A525B-4AE2-45D4-8F78-2C88FE6BBD30}">
      <dgm:prSet phldrT="[Text]"/>
      <dgm:spPr/>
      <dgm:t>
        <a:bodyPr/>
        <a:lstStyle/>
        <a:p>
          <a:r>
            <a:rPr lang="en-GB" dirty="0" smtClean="0"/>
            <a:t>Variable costs</a:t>
          </a:r>
          <a:endParaRPr lang="en-GB" dirty="0"/>
        </a:p>
      </dgm:t>
    </dgm:pt>
    <dgm:pt modelId="{2647C115-A166-4A5B-A9A5-0D61F729BB99}" type="parTrans" cxnId="{BB01CEE3-11D8-4D53-B231-8972C41D5733}">
      <dgm:prSet/>
      <dgm:spPr/>
      <dgm:t>
        <a:bodyPr/>
        <a:lstStyle/>
        <a:p>
          <a:endParaRPr lang="en-GB"/>
        </a:p>
      </dgm:t>
    </dgm:pt>
    <dgm:pt modelId="{88928922-55CD-432A-BA1A-D8AC4BE338DC}" type="sibTrans" cxnId="{BB01CEE3-11D8-4D53-B231-8972C41D5733}">
      <dgm:prSet/>
      <dgm:spPr/>
      <dgm:t>
        <a:bodyPr/>
        <a:lstStyle/>
        <a:p>
          <a:endParaRPr lang="en-GB"/>
        </a:p>
      </dgm:t>
    </dgm:pt>
    <dgm:pt modelId="{10792CE2-8F90-463E-8EFA-4FEB2C1B4836}">
      <dgm:prSet phldrT="[Text]"/>
      <dgm:spPr/>
      <dgm:t>
        <a:bodyPr/>
        <a:lstStyle/>
        <a:p>
          <a:r>
            <a:rPr lang="en-GB" dirty="0" smtClean="0"/>
            <a:t>Capital costs</a:t>
          </a:r>
          <a:endParaRPr lang="en-GB" dirty="0"/>
        </a:p>
      </dgm:t>
    </dgm:pt>
    <dgm:pt modelId="{48680E5A-0DDF-4576-B461-65E7CEA65247}" type="parTrans" cxnId="{69AC3320-642D-464F-AFC3-C03948091965}">
      <dgm:prSet/>
      <dgm:spPr/>
      <dgm:t>
        <a:bodyPr/>
        <a:lstStyle/>
        <a:p>
          <a:endParaRPr lang="en-GB"/>
        </a:p>
      </dgm:t>
    </dgm:pt>
    <dgm:pt modelId="{700A7589-7B41-4AD6-BE1A-770C89F23354}" type="sibTrans" cxnId="{69AC3320-642D-464F-AFC3-C03948091965}">
      <dgm:prSet/>
      <dgm:spPr/>
      <dgm:t>
        <a:bodyPr/>
        <a:lstStyle/>
        <a:p>
          <a:endParaRPr lang="en-GB"/>
        </a:p>
      </dgm:t>
    </dgm:pt>
    <dgm:pt modelId="{F199983A-7921-4785-B3E1-537E9C88E768}">
      <dgm:prSet phldrT="[Text]"/>
      <dgm:spPr/>
      <dgm:t>
        <a:bodyPr/>
        <a:lstStyle/>
        <a:p>
          <a:r>
            <a:rPr lang="en-GB" dirty="0" smtClean="0"/>
            <a:t>Operating expenditure</a:t>
          </a:r>
          <a:endParaRPr lang="en-GB" dirty="0"/>
        </a:p>
      </dgm:t>
    </dgm:pt>
    <dgm:pt modelId="{5A1E3672-BC35-451E-97DB-1BD0D7F4D8B1}" type="parTrans" cxnId="{B98FA898-5545-432A-8719-49287B27BFBA}">
      <dgm:prSet/>
      <dgm:spPr/>
      <dgm:t>
        <a:bodyPr/>
        <a:lstStyle/>
        <a:p>
          <a:endParaRPr lang="en-GB"/>
        </a:p>
      </dgm:t>
    </dgm:pt>
    <dgm:pt modelId="{B4B9F3B5-D5BA-482B-AB2F-7607EEF4E3A7}" type="sibTrans" cxnId="{B98FA898-5545-432A-8719-49287B27BFBA}">
      <dgm:prSet/>
      <dgm:spPr/>
      <dgm:t>
        <a:bodyPr/>
        <a:lstStyle/>
        <a:p>
          <a:endParaRPr lang="en-GB"/>
        </a:p>
      </dgm:t>
    </dgm:pt>
    <dgm:pt modelId="{CCF8EC08-1C4D-448B-8275-829F14C4B17A}">
      <dgm:prSet custT="1"/>
      <dgm:spPr/>
      <dgm:t>
        <a:bodyPr/>
        <a:lstStyle/>
        <a:p>
          <a:pPr marL="0" indent="0"/>
          <a:r>
            <a:rPr lang="en-GB" sz="1600" b="0" dirty="0" smtClean="0">
              <a:solidFill>
                <a:srgbClr val="040404"/>
              </a:solidFill>
              <a:latin typeface="Verdana" pitchFamily="34" charset="0"/>
              <a:ea typeface="ＭＳ Ｐゴシック" pitchFamily="34" charset="-128"/>
              <a:cs typeface="+mn-cs"/>
            </a:rPr>
            <a:t>Cost which must be incurred if any non-zero quantity is supplied</a:t>
          </a:r>
          <a:endParaRPr lang="en-GB" sz="1600" b="0" dirty="0"/>
        </a:p>
      </dgm:t>
    </dgm:pt>
    <dgm:pt modelId="{6D2A519A-AB42-41DC-848E-001B9F07036E}" type="parTrans" cxnId="{DE61625A-5348-4FAB-A772-0D1D84B0CD78}">
      <dgm:prSet/>
      <dgm:spPr/>
      <dgm:t>
        <a:bodyPr/>
        <a:lstStyle/>
        <a:p>
          <a:endParaRPr lang="en-GB"/>
        </a:p>
      </dgm:t>
    </dgm:pt>
    <dgm:pt modelId="{E5F32C0C-B5E0-4810-8323-C7ADB1B54D25}" type="sibTrans" cxnId="{DE61625A-5348-4FAB-A772-0D1D84B0CD78}">
      <dgm:prSet/>
      <dgm:spPr/>
      <dgm:t>
        <a:bodyPr/>
        <a:lstStyle/>
        <a:p>
          <a:endParaRPr lang="en-GB"/>
        </a:p>
      </dgm:t>
    </dgm:pt>
    <dgm:pt modelId="{27BECD8E-1109-48B3-A3A8-553C63E0E624}">
      <dgm:prSet/>
      <dgm:spPr/>
      <dgm:t>
        <a:bodyPr/>
        <a:lstStyle/>
        <a:p>
          <a:r>
            <a:rPr lang="en-GB" b="0" dirty="0" smtClean="0">
              <a:solidFill>
                <a:srgbClr val="040404"/>
              </a:solidFill>
              <a:latin typeface="Verdana" pitchFamily="34" charset="0"/>
              <a:ea typeface="ＭＳ Ｐゴシック" pitchFamily="34" charset="-128"/>
              <a:cs typeface="+mn-cs"/>
            </a:rPr>
            <a:t>Cost whose magnitude changes when output changes </a:t>
          </a:r>
          <a:endParaRPr lang="en-GB" b="0" dirty="0"/>
        </a:p>
      </dgm:t>
    </dgm:pt>
    <dgm:pt modelId="{B449668F-F9A6-4BBD-87EB-4317B327261F}" type="parTrans" cxnId="{123D25B2-727D-4988-B580-407C523DF19C}">
      <dgm:prSet/>
      <dgm:spPr/>
      <dgm:t>
        <a:bodyPr/>
        <a:lstStyle/>
        <a:p>
          <a:endParaRPr lang="en-GB"/>
        </a:p>
      </dgm:t>
    </dgm:pt>
    <dgm:pt modelId="{409CA492-68CE-46A5-ABE2-55EE424AB088}" type="sibTrans" cxnId="{123D25B2-727D-4988-B580-407C523DF19C}">
      <dgm:prSet/>
      <dgm:spPr/>
      <dgm:t>
        <a:bodyPr/>
        <a:lstStyle/>
        <a:p>
          <a:endParaRPr lang="en-GB"/>
        </a:p>
      </dgm:t>
    </dgm:pt>
    <dgm:pt modelId="{8DAC9B10-1E15-4B58-9A5A-8717C903D01F}">
      <dgm:prSet/>
      <dgm:spPr/>
      <dgm:t>
        <a:bodyPr/>
        <a:lstStyle/>
        <a:p>
          <a:r>
            <a:rPr lang="en-GB" dirty="0" smtClean="0">
              <a:solidFill>
                <a:srgbClr val="040404"/>
              </a:solidFill>
              <a:latin typeface="Verdana" pitchFamily="34" charset="0"/>
              <a:ea typeface="ＭＳ Ｐゴシック" pitchFamily="34" charset="-128"/>
              <a:cs typeface="+mn-cs"/>
            </a:rPr>
            <a:t>Assets purchased for use in more than one year</a:t>
          </a:r>
          <a:endParaRPr lang="en-GB" dirty="0"/>
        </a:p>
      </dgm:t>
    </dgm:pt>
    <dgm:pt modelId="{645D4B8A-6086-4E52-9FBA-77545E057E86}" type="parTrans" cxnId="{E68C648E-BEAE-4C48-BD73-E5234404767A}">
      <dgm:prSet/>
      <dgm:spPr/>
      <dgm:t>
        <a:bodyPr/>
        <a:lstStyle/>
        <a:p>
          <a:endParaRPr lang="en-GB"/>
        </a:p>
      </dgm:t>
    </dgm:pt>
    <dgm:pt modelId="{9C0414D8-BB6F-494B-8F0F-F0EA4A08C257}" type="sibTrans" cxnId="{E68C648E-BEAE-4C48-BD73-E5234404767A}">
      <dgm:prSet/>
      <dgm:spPr/>
      <dgm:t>
        <a:bodyPr/>
        <a:lstStyle/>
        <a:p>
          <a:endParaRPr lang="en-GB"/>
        </a:p>
      </dgm:t>
    </dgm:pt>
    <dgm:pt modelId="{AF09B42E-98CB-46CB-A500-66EF9C3AD380}">
      <dgm:prSet/>
      <dgm:spPr/>
      <dgm:t>
        <a:bodyPr/>
        <a:lstStyle/>
        <a:p>
          <a:r>
            <a:rPr lang="en-GB" dirty="0" smtClean="0">
              <a:solidFill>
                <a:srgbClr val="040404"/>
              </a:solidFill>
              <a:latin typeface="Verdana" pitchFamily="34" charset="0"/>
              <a:ea typeface="ＭＳ Ｐゴシック" pitchFamily="34" charset="-128"/>
              <a:cs typeface="+mn-cs"/>
            </a:rPr>
            <a:t>Costs consumed entirely within the current year</a:t>
          </a:r>
          <a:endParaRPr lang="en-GB" dirty="0"/>
        </a:p>
      </dgm:t>
    </dgm:pt>
    <dgm:pt modelId="{480D2CB0-5D8D-4ED2-A55E-3504981064F9}" type="parTrans" cxnId="{1C77110D-C794-470B-803C-9443DB09F863}">
      <dgm:prSet/>
      <dgm:spPr/>
      <dgm:t>
        <a:bodyPr/>
        <a:lstStyle/>
        <a:p>
          <a:endParaRPr lang="en-GB"/>
        </a:p>
      </dgm:t>
    </dgm:pt>
    <dgm:pt modelId="{F2F62C01-6CCD-4CD1-B0EF-99E3E597DD6A}" type="sibTrans" cxnId="{1C77110D-C794-470B-803C-9443DB09F863}">
      <dgm:prSet/>
      <dgm:spPr/>
      <dgm:t>
        <a:bodyPr/>
        <a:lstStyle/>
        <a:p>
          <a:endParaRPr lang="en-GB"/>
        </a:p>
      </dgm:t>
    </dgm:pt>
    <dgm:pt modelId="{8F3533B6-7BFD-44D0-AE36-64F4F6DECEF9}" type="pres">
      <dgm:prSet presAssocID="{37D3FDB4-BD1A-4C4D-9FD1-8EA09B4F48BD}" presName="linear" presStyleCnt="0">
        <dgm:presLayoutVars>
          <dgm:dir/>
          <dgm:animLvl val="lvl"/>
          <dgm:resizeHandles val="exact"/>
        </dgm:presLayoutVars>
      </dgm:prSet>
      <dgm:spPr/>
      <dgm:t>
        <a:bodyPr/>
        <a:lstStyle/>
        <a:p>
          <a:endParaRPr lang="en-GB"/>
        </a:p>
      </dgm:t>
    </dgm:pt>
    <dgm:pt modelId="{9B7BFA6F-5FE0-4962-8761-7698A75FEEC4}" type="pres">
      <dgm:prSet presAssocID="{644B1C7E-7BA3-4565-87B4-3C1E6EEC27CA}" presName="parentLin" presStyleCnt="0"/>
      <dgm:spPr/>
    </dgm:pt>
    <dgm:pt modelId="{7ED8DE4D-5B1C-4CAD-90BA-696FEDF079FC}" type="pres">
      <dgm:prSet presAssocID="{644B1C7E-7BA3-4565-87B4-3C1E6EEC27CA}" presName="parentLeftMargin" presStyleLbl="node1" presStyleIdx="0" presStyleCnt="4"/>
      <dgm:spPr/>
      <dgm:t>
        <a:bodyPr/>
        <a:lstStyle/>
        <a:p>
          <a:endParaRPr lang="en-GB"/>
        </a:p>
      </dgm:t>
    </dgm:pt>
    <dgm:pt modelId="{811E609E-E914-4CEE-ADD5-1AA249638280}" type="pres">
      <dgm:prSet presAssocID="{644B1C7E-7BA3-4565-87B4-3C1E6EEC27CA}" presName="parentText" presStyleLbl="node1" presStyleIdx="0" presStyleCnt="4">
        <dgm:presLayoutVars>
          <dgm:chMax val="0"/>
          <dgm:bulletEnabled val="1"/>
        </dgm:presLayoutVars>
      </dgm:prSet>
      <dgm:spPr/>
      <dgm:t>
        <a:bodyPr/>
        <a:lstStyle/>
        <a:p>
          <a:endParaRPr lang="en-GB"/>
        </a:p>
      </dgm:t>
    </dgm:pt>
    <dgm:pt modelId="{C372A9E9-07B8-46C2-B607-C9F933450A6C}" type="pres">
      <dgm:prSet presAssocID="{644B1C7E-7BA3-4565-87B4-3C1E6EEC27CA}" presName="negativeSpace" presStyleCnt="0"/>
      <dgm:spPr/>
    </dgm:pt>
    <dgm:pt modelId="{C10C15AA-9276-4827-90C1-EA39B72C3D5C}" type="pres">
      <dgm:prSet presAssocID="{644B1C7E-7BA3-4565-87B4-3C1E6EEC27CA}" presName="childText" presStyleLbl="conFgAcc1" presStyleIdx="0" presStyleCnt="4" custLinFactNeighborX="-855" custLinFactNeighborY="-59">
        <dgm:presLayoutVars>
          <dgm:bulletEnabled val="1"/>
        </dgm:presLayoutVars>
      </dgm:prSet>
      <dgm:spPr/>
      <dgm:t>
        <a:bodyPr/>
        <a:lstStyle/>
        <a:p>
          <a:endParaRPr lang="en-GB"/>
        </a:p>
      </dgm:t>
    </dgm:pt>
    <dgm:pt modelId="{F4F6E4AF-86B0-445C-90AA-E2A7E98A861E}" type="pres">
      <dgm:prSet presAssocID="{4E3DB879-1C8F-4AE6-8DB3-9A1BB0ECF226}" presName="spaceBetweenRectangles" presStyleCnt="0"/>
      <dgm:spPr/>
    </dgm:pt>
    <dgm:pt modelId="{19A78FAE-39AB-4484-B411-67A6E71E93D9}" type="pres">
      <dgm:prSet presAssocID="{471A525B-4AE2-45D4-8F78-2C88FE6BBD30}" presName="parentLin" presStyleCnt="0"/>
      <dgm:spPr/>
    </dgm:pt>
    <dgm:pt modelId="{F16310FC-5E84-4FD4-BC9A-852A768485AB}" type="pres">
      <dgm:prSet presAssocID="{471A525B-4AE2-45D4-8F78-2C88FE6BBD30}" presName="parentLeftMargin" presStyleLbl="node1" presStyleIdx="0" presStyleCnt="4"/>
      <dgm:spPr/>
      <dgm:t>
        <a:bodyPr/>
        <a:lstStyle/>
        <a:p>
          <a:endParaRPr lang="en-GB"/>
        </a:p>
      </dgm:t>
    </dgm:pt>
    <dgm:pt modelId="{C1A1236C-8FF4-4542-ACD5-547E934704C7}" type="pres">
      <dgm:prSet presAssocID="{471A525B-4AE2-45D4-8F78-2C88FE6BBD30}" presName="parentText" presStyleLbl="node1" presStyleIdx="1" presStyleCnt="4">
        <dgm:presLayoutVars>
          <dgm:chMax val="0"/>
          <dgm:bulletEnabled val="1"/>
        </dgm:presLayoutVars>
      </dgm:prSet>
      <dgm:spPr/>
      <dgm:t>
        <a:bodyPr/>
        <a:lstStyle/>
        <a:p>
          <a:endParaRPr lang="en-GB"/>
        </a:p>
      </dgm:t>
    </dgm:pt>
    <dgm:pt modelId="{66353674-E762-4A66-B1DB-DC847901255B}" type="pres">
      <dgm:prSet presAssocID="{471A525B-4AE2-45D4-8F78-2C88FE6BBD30}" presName="negativeSpace" presStyleCnt="0"/>
      <dgm:spPr/>
    </dgm:pt>
    <dgm:pt modelId="{3F54E7D8-37A4-4576-8E15-124633C8D133}" type="pres">
      <dgm:prSet presAssocID="{471A525B-4AE2-45D4-8F78-2C88FE6BBD30}" presName="childText" presStyleLbl="conFgAcc1" presStyleIdx="1" presStyleCnt="4">
        <dgm:presLayoutVars>
          <dgm:bulletEnabled val="1"/>
        </dgm:presLayoutVars>
      </dgm:prSet>
      <dgm:spPr/>
      <dgm:t>
        <a:bodyPr/>
        <a:lstStyle/>
        <a:p>
          <a:endParaRPr lang="en-GB"/>
        </a:p>
      </dgm:t>
    </dgm:pt>
    <dgm:pt modelId="{4232672B-91F6-49DE-BA06-4C6EB08E6AE0}" type="pres">
      <dgm:prSet presAssocID="{88928922-55CD-432A-BA1A-D8AC4BE338DC}" presName="spaceBetweenRectangles" presStyleCnt="0"/>
      <dgm:spPr/>
    </dgm:pt>
    <dgm:pt modelId="{920EBDF6-AC97-42EB-A266-1B57D37F5C08}" type="pres">
      <dgm:prSet presAssocID="{10792CE2-8F90-463E-8EFA-4FEB2C1B4836}" presName="parentLin" presStyleCnt="0"/>
      <dgm:spPr/>
    </dgm:pt>
    <dgm:pt modelId="{1B7D5947-9E3E-4725-8673-E503D02E110F}" type="pres">
      <dgm:prSet presAssocID="{10792CE2-8F90-463E-8EFA-4FEB2C1B4836}" presName="parentLeftMargin" presStyleLbl="node1" presStyleIdx="1" presStyleCnt="4"/>
      <dgm:spPr/>
      <dgm:t>
        <a:bodyPr/>
        <a:lstStyle/>
        <a:p>
          <a:endParaRPr lang="en-GB"/>
        </a:p>
      </dgm:t>
    </dgm:pt>
    <dgm:pt modelId="{E8963106-621B-4CA5-94FD-8CB74E9D93F6}" type="pres">
      <dgm:prSet presAssocID="{10792CE2-8F90-463E-8EFA-4FEB2C1B4836}" presName="parentText" presStyleLbl="node1" presStyleIdx="2" presStyleCnt="4">
        <dgm:presLayoutVars>
          <dgm:chMax val="0"/>
          <dgm:bulletEnabled val="1"/>
        </dgm:presLayoutVars>
      </dgm:prSet>
      <dgm:spPr/>
      <dgm:t>
        <a:bodyPr/>
        <a:lstStyle/>
        <a:p>
          <a:endParaRPr lang="en-GB"/>
        </a:p>
      </dgm:t>
    </dgm:pt>
    <dgm:pt modelId="{374CA92F-164F-41D9-B066-099BCD57DC60}" type="pres">
      <dgm:prSet presAssocID="{10792CE2-8F90-463E-8EFA-4FEB2C1B4836}" presName="negativeSpace" presStyleCnt="0"/>
      <dgm:spPr/>
    </dgm:pt>
    <dgm:pt modelId="{8C48FFF6-B503-4A28-B6FB-2DFB0C0AA90E}" type="pres">
      <dgm:prSet presAssocID="{10792CE2-8F90-463E-8EFA-4FEB2C1B4836}" presName="childText" presStyleLbl="conFgAcc1" presStyleIdx="2" presStyleCnt="4">
        <dgm:presLayoutVars>
          <dgm:bulletEnabled val="1"/>
        </dgm:presLayoutVars>
      </dgm:prSet>
      <dgm:spPr/>
      <dgm:t>
        <a:bodyPr/>
        <a:lstStyle/>
        <a:p>
          <a:endParaRPr lang="en-GB"/>
        </a:p>
      </dgm:t>
    </dgm:pt>
    <dgm:pt modelId="{55F44F36-4131-425C-9CF0-9EC91FD2966E}" type="pres">
      <dgm:prSet presAssocID="{700A7589-7B41-4AD6-BE1A-770C89F23354}" presName="spaceBetweenRectangles" presStyleCnt="0"/>
      <dgm:spPr/>
    </dgm:pt>
    <dgm:pt modelId="{5907F17A-495D-4874-B0A0-3691707E744A}" type="pres">
      <dgm:prSet presAssocID="{F199983A-7921-4785-B3E1-537E9C88E768}" presName="parentLin" presStyleCnt="0"/>
      <dgm:spPr/>
    </dgm:pt>
    <dgm:pt modelId="{E2151A2E-1113-4EE3-A9B6-5330AE2D9F15}" type="pres">
      <dgm:prSet presAssocID="{F199983A-7921-4785-B3E1-537E9C88E768}" presName="parentLeftMargin" presStyleLbl="node1" presStyleIdx="2" presStyleCnt="4"/>
      <dgm:spPr/>
      <dgm:t>
        <a:bodyPr/>
        <a:lstStyle/>
        <a:p>
          <a:endParaRPr lang="en-GB"/>
        </a:p>
      </dgm:t>
    </dgm:pt>
    <dgm:pt modelId="{2518D126-D5DF-431E-BAA3-A34BF9DD6B65}" type="pres">
      <dgm:prSet presAssocID="{F199983A-7921-4785-B3E1-537E9C88E768}" presName="parentText" presStyleLbl="node1" presStyleIdx="3" presStyleCnt="4">
        <dgm:presLayoutVars>
          <dgm:chMax val="0"/>
          <dgm:bulletEnabled val="1"/>
        </dgm:presLayoutVars>
      </dgm:prSet>
      <dgm:spPr/>
      <dgm:t>
        <a:bodyPr/>
        <a:lstStyle/>
        <a:p>
          <a:endParaRPr lang="en-GB"/>
        </a:p>
      </dgm:t>
    </dgm:pt>
    <dgm:pt modelId="{55DA2B7E-1F35-4886-A72D-ED29B3B6EB5A}" type="pres">
      <dgm:prSet presAssocID="{F199983A-7921-4785-B3E1-537E9C88E768}" presName="negativeSpace" presStyleCnt="0"/>
      <dgm:spPr/>
    </dgm:pt>
    <dgm:pt modelId="{E1362D44-DD23-40A3-ABEC-22EE575AE663}" type="pres">
      <dgm:prSet presAssocID="{F199983A-7921-4785-B3E1-537E9C88E768}" presName="childText" presStyleLbl="conFgAcc1" presStyleIdx="3" presStyleCnt="4">
        <dgm:presLayoutVars>
          <dgm:bulletEnabled val="1"/>
        </dgm:presLayoutVars>
      </dgm:prSet>
      <dgm:spPr/>
      <dgm:t>
        <a:bodyPr/>
        <a:lstStyle/>
        <a:p>
          <a:endParaRPr lang="en-GB"/>
        </a:p>
      </dgm:t>
    </dgm:pt>
  </dgm:ptLst>
  <dgm:cxnLst>
    <dgm:cxn modelId="{B98FA898-5545-432A-8719-49287B27BFBA}" srcId="{37D3FDB4-BD1A-4C4D-9FD1-8EA09B4F48BD}" destId="{F199983A-7921-4785-B3E1-537E9C88E768}" srcOrd="3" destOrd="0" parTransId="{5A1E3672-BC35-451E-97DB-1BD0D7F4D8B1}" sibTransId="{B4B9F3B5-D5BA-482B-AB2F-7607EEF4E3A7}"/>
    <dgm:cxn modelId="{57225FAE-D22A-4788-8AEF-809C8D8DB52E}" type="presOf" srcId="{CCF8EC08-1C4D-448B-8275-829F14C4B17A}" destId="{C10C15AA-9276-4827-90C1-EA39B72C3D5C}" srcOrd="0" destOrd="0" presId="urn:microsoft.com/office/officeart/2005/8/layout/list1"/>
    <dgm:cxn modelId="{FACA5C59-2D5C-4E50-81FA-D5AA38EC5135}" type="presOf" srcId="{10792CE2-8F90-463E-8EFA-4FEB2C1B4836}" destId="{E8963106-621B-4CA5-94FD-8CB74E9D93F6}" srcOrd="1" destOrd="0" presId="urn:microsoft.com/office/officeart/2005/8/layout/list1"/>
    <dgm:cxn modelId="{69AC3320-642D-464F-AFC3-C03948091965}" srcId="{37D3FDB4-BD1A-4C4D-9FD1-8EA09B4F48BD}" destId="{10792CE2-8F90-463E-8EFA-4FEB2C1B4836}" srcOrd="2" destOrd="0" parTransId="{48680E5A-0DDF-4576-B461-65E7CEA65247}" sibTransId="{700A7589-7B41-4AD6-BE1A-770C89F23354}"/>
    <dgm:cxn modelId="{03035A60-338B-440E-BB37-C24FD63110A6}" type="presOf" srcId="{F199983A-7921-4785-B3E1-537E9C88E768}" destId="{2518D126-D5DF-431E-BAA3-A34BF9DD6B65}" srcOrd="1" destOrd="0" presId="urn:microsoft.com/office/officeart/2005/8/layout/list1"/>
    <dgm:cxn modelId="{381D83E9-B96B-4677-BD3D-0A677BFA43B9}" type="presOf" srcId="{644B1C7E-7BA3-4565-87B4-3C1E6EEC27CA}" destId="{7ED8DE4D-5B1C-4CAD-90BA-696FEDF079FC}" srcOrd="0" destOrd="0" presId="urn:microsoft.com/office/officeart/2005/8/layout/list1"/>
    <dgm:cxn modelId="{1C77110D-C794-470B-803C-9443DB09F863}" srcId="{F199983A-7921-4785-B3E1-537E9C88E768}" destId="{AF09B42E-98CB-46CB-A500-66EF9C3AD380}" srcOrd="0" destOrd="0" parTransId="{480D2CB0-5D8D-4ED2-A55E-3504981064F9}" sibTransId="{F2F62C01-6CCD-4CD1-B0EF-99E3E597DD6A}"/>
    <dgm:cxn modelId="{6717F567-8164-49FC-8EB2-3DCD6768AD89}" type="presOf" srcId="{27BECD8E-1109-48B3-A3A8-553C63E0E624}" destId="{3F54E7D8-37A4-4576-8E15-124633C8D133}" srcOrd="0" destOrd="0" presId="urn:microsoft.com/office/officeart/2005/8/layout/list1"/>
    <dgm:cxn modelId="{081C3ED5-28DB-41C6-A8A4-8DACC05038E2}" type="presOf" srcId="{471A525B-4AE2-45D4-8F78-2C88FE6BBD30}" destId="{F16310FC-5E84-4FD4-BC9A-852A768485AB}" srcOrd="0" destOrd="0" presId="urn:microsoft.com/office/officeart/2005/8/layout/list1"/>
    <dgm:cxn modelId="{66E21AFF-8E43-41AD-9A1E-0E218E0E4BEC}" type="presOf" srcId="{AF09B42E-98CB-46CB-A500-66EF9C3AD380}" destId="{E1362D44-DD23-40A3-ABEC-22EE575AE663}" srcOrd="0" destOrd="0" presId="urn:microsoft.com/office/officeart/2005/8/layout/list1"/>
    <dgm:cxn modelId="{37D64584-9225-4A17-90AF-CD04A20DA3A4}" type="presOf" srcId="{10792CE2-8F90-463E-8EFA-4FEB2C1B4836}" destId="{1B7D5947-9E3E-4725-8673-E503D02E110F}" srcOrd="0" destOrd="0" presId="urn:microsoft.com/office/officeart/2005/8/layout/list1"/>
    <dgm:cxn modelId="{B5810BBC-70BD-437E-A82D-256F0A067E2C}" type="presOf" srcId="{8DAC9B10-1E15-4B58-9A5A-8717C903D01F}" destId="{8C48FFF6-B503-4A28-B6FB-2DFB0C0AA90E}" srcOrd="0" destOrd="0" presId="urn:microsoft.com/office/officeart/2005/8/layout/list1"/>
    <dgm:cxn modelId="{92CF120D-07DE-47AA-9AB3-9880D4F0EDBB}" type="presOf" srcId="{F199983A-7921-4785-B3E1-537E9C88E768}" destId="{E2151A2E-1113-4EE3-A9B6-5330AE2D9F15}" srcOrd="0" destOrd="0" presId="urn:microsoft.com/office/officeart/2005/8/layout/list1"/>
    <dgm:cxn modelId="{CBD5BE2B-4894-4C66-AB11-F84BAA4C67AF}" type="presOf" srcId="{471A525B-4AE2-45D4-8F78-2C88FE6BBD30}" destId="{C1A1236C-8FF4-4542-ACD5-547E934704C7}" srcOrd="1" destOrd="0" presId="urn:microsoft.com/office/officeart/2005/8/layout/list1"/>
    <dgm:cxn modelId="{DE61625A-5348-4FAB-A772-0D1D84B0CD78}" srcId="{644B1C7E-7BA3-4565-87B4-3C1E6EEC27CA}" destId="{CCF8EC08-1C4D-448B-8275-829F14C4B17A}" srcOrd="0" destOrd="0" parTransId="{6D2A519A-AB42-41DC-848E-001B9F07036E}" sibTransId="{E5F32C0C-B5E0-4810-8323-C7ADB1B54D25}"/>
    <dgm:cxn modelId="{123D25B2-727D-4988-B580-407C523DF19C}" srcId="{471A525B-4AE2-45D4-8F78-2C88FE6BBD30}" destId="{27BECD8E-1109-48B3-A3A8-553C63E0E624}" srcOrd="0" destOrd="0" parTransId="{B449668F-F9A6-4BBD-87EB-4317B327261F}" sibTransId="{409CA492-68CE-46A5-ABE2-55EE424AB088}"/>
    <dgm:cxn modelId="{FD4F0A10-742B-4F1E-BA51-AB3B9EA8BCA2}" type="presOf" srcId="{644B1C7E-7BA3-4565-87B4-3C1E6EEC27CA}" destId="{811E609E-E914-4CEE-ADD5-1AA249638280}" srcOrd="1" destOrd="0" presId="urn:microsoft.com/office/officeart/2005/8/layout/list1"/>
    <dgm:cxn modelId="{E68C648E-BEAE-4C48-BD73-E5234404767A}" srcId="{10792CE2-8F90-463E-8EFA-4FEB2C1B4836}" destId="{8DAC9B10-1E15-4B58-9A5A-8717C903D01F}" srcOrd="0" destOrd="0" parTransId="{645D4B8A-6086-4E52-9FBA-77545E057E86}" sibTransId="{9C0414D8-BB6F-494B-8F0F-F0EA4A08C257}"/>
    <dgm:cxn modelId="{BB01CEE3-11D8-4D53-B231-8972C41D5733}" srcId="{37D3FDB4-BD1A-4C4D-9FD1-8EA09B4F48BD}" destId="{471A525B-4AE2-45D4-8F78-2C88FE6BBD30}" srcOrd="1" destOrd="0" parTransId="{2647C115-A166-4A5B-A9A5-0D61F729BB99}" sibTransId="{88928922-55CD-432A-BA1A-D8AC4BE338DC}"/>
    <dgm:cxn modelId="{F251792E-C407-4139-8111-004FBB449EFC}" type="presOf" srcId="{37D3FDB4-BD1A-4C4D-9FD1-8EA09B4F48BD}" destId="{8F3533B6-7BFD-44D0-AE36-64F4F6DECEF9}" srcOrd="0" destOrd="0" presId="urn:microsoft.com/office/officeart/2005/8/layout/list1"/>
    <dgm:cxn modelId="{07530E7C-A607-4199-9E15-3C5E103D3C42}" srcId="{37D3FDB4-BD1A-4C4D-9FD1-8EA09B4F48BD}" destId="{644B1C7E-7BA3-4565-87B4-3C1E6EEC27CA}" srcOrd="0" destOrd="0" parTransId="{C02AE30A-38B6-4558-BD43-11FB1D936637}" sibTransId="{4E3DB879-1C8F-4AE6-8DB3-9A1BB0ECF226}"/>
    <dgm:cxn modelId="{E27C2ACC-C0FA-4951-B0E0-1F28436FE238}" type="presParOf" srcId="{8F3533B6-7BFD-44D0-AE36-64F4F6DECEF9}" destId="{9B7BFA6F-5FE0-4962-8761-7698A75FEEC4}" srcOrd="0" destOrd="0" presId="urn:microsoft.com/office/officeart/2005/8/layout/list1"/>
    <dgm:cxn modelId="{93618643-42DD-400C-9FF1-16FECAD1233B}" type="presParOf" srcId="{9B7BFA6F-5FE0-4962-8761-7698A75FEEC4}" destId="{7ED8DE4D-5B1C-4CAD-90BA-696FEDF079FC}" srcOrd="0" destOrd="0" presId="urn:microsoft.com/office/officeart/2005/8/layout/list1"/>
    <dgm:cxn modelId="{B9486E2A-DE3D-41AA-9117-19C9D005DB2D}" type="presParOf" srcId="{9B7BFA6F-5FE0-4962-8761-7698A75FEEC4}" destId="{811E609E-E914-4CEE-ADD5-1AA249638280}" srcOrd="1" destOrd="0" presId="urn:microsoft.com/office/officeart/2005/8/layout/list1"/>
    <dgm:cxn modelId="{90899021-6517-47EE-9D43-B4383848A34D}" type="presParOf" srcId="{8F3533B6-7BFD-44D0-AE36-64F4F6DECEF9}" destId="{C372A9E9-07B8-46C2-B607-C9F933450A6C}" srcOrd="1" destOrd="0" presId="urn:microsoft.com/office/officeart/2005/8/layout/list1"/>
    <dgm:cxn modelId="{8C8A78EB-EB56-4ADD-9BF2-C8EFA618C1EB}" type="presParOf" srcId="{8F3533B6-7BFD-44D0-AE36-64F4F6DECEF9}" destId="{C10C15AA-9276-4827-90C1-EA39B72C3D5C}" srcOrd="2" destOrd="0" presId="urn:microsoft.com/office/officeart/2005/8/layout/list1"/>
    <dgm:cxn modelId="{A371D8A2-71D7-4651-BD76-1AA5378C9EB0}" type="presParOf" srcId="{8F3533B6-7BFD-44D0-AE36-64F4F6DECEF9}" destId="{F4F6E4AF-86B0-445C-90AA-E2A7E98A861E}" srcOrd="3" destOrd="0" presId="urn:microsoft.com/office/officeart/2005/8/layout/list1"/>
    <dgm:cxn modelId="{6A1069C6-22A2-460D-81FB-801B96B0E17F}" type="presParOf" srcId="{8F3533B6-7BFD-44D0-AE36-64F4F6DECEF9}" destId="{19A78FAE-39AB-4484-B411-67A6E71E93D9}" srcOrd="4" destOrd="0" presId="urn:microsoft.com/office/officeart/2005/8/layout/list1"/>
    <dgm:cxn modelId="{653FD123-CEB0-4C32-992E-04BD37C6674C}" type="presParOf" srcId="{19A78FAE-39AB-4484-B411-67A6E71E93D9}" destId="{F16310FC-5E84-4FD4-BC9A-852A768485AB}" srcOrd="0" destOrd="0" presId="urn:microsoft.com/office/officeart/2005/8/layout/list1"/>
    <dgm:cxn modelId="{8D851BA8-71B9-4731-8236-C22165A141EA}" type="presParOf" srcId="{19A78FAE-39AB-4484-B411-67A6E71E93D9}" destId="{C1A1236C-8FF4-4542-ACD5-547E934704C7}" srcOrd="1" destOrd="0" presId="urn:microsoft.com/office/officeart/2005/8/layout/list1"/>
    <dgm:cxn modelId="{04A08046-1FB0-47D5-9DF3-BC24039658A8}" type="presParOf" srcId="{8F3533B6-7BFD-44D0-AE36-64F4F6DECEF9}" destId="{66353674-E762-4A66-B1DB-DC847901255B}" srcOrd="5" destOrd="0" presId="urn:microsoft.com/office/officeart/2005/8/layout/list1"/>
    <dgm:cxn modelId="{139AA8A8-B8F0-4BD1-A63A-F0B6CF7B0097}" type="presParOf" srcId="{8F3533B6-7BFD-44D0-AE36-64F4F6DECEF9}" destId="{3F54E7D8-37A4-4576-8E15-124633C8D133}" srcOrd="6" destOrd="0" presId="urn:microsoft.com/office/officeart/2005/8/layout/list1"/>
    <dgm:cxn modelId="{B26C6C8A-BFF8-49FC-9773-607DD35FAC8D}" type="presParOf" srcId="{8F3533B6-7BFD-44D0-AE36-64F4F6DECEF9}" destId="{4232672B-91F6-49DE-BA06-4C6EB08E6AE0}" srcOrd="7" destOrd="0" presId="urn:microsoft.com/office/officeart/2005/8/layout/list1"/>
    <dgm:cxn modelId="{2CD88C54-0D03-48FE-B5C0-AD76F8DE8F6F}" type="presParOf" srcId="{8F3533B6-7BFD-44D0-AE36-64F4F6DECEF9}" destId="{920EBDF6-AC97-42EB-A266-1B57D37F5C08}" srcOrd="8" destOrd="0" presId="urn:microsoft.com/office/officeart/2005/8/layout/list1"/>
    <dgm:cxn modelId="{1339325B-BB6C-4D6C-9211-17BD0641BA84}" type="presParOf" srcId="{920EBDF6-AC97-42EB-A266-1B57D37F5C08}" destId="{1B7D5947-9E3E-4725-8673-E503D02E110F}" srcOrd="0" destOrd="0" presId="urn:microsoft.com/office/officeart/2005/8/layout/list1"/>
    <dgm:cxn modelId="{9CFC3093-AEA1-4D32-B757-4E36A3A6A108}" type="presParOf" srcId="{920EBDF6-AC97-42EB-A266-1B57D37F5C08}" destId="{E8963106-621B-4CA5-94FD-8CB74E9D93F6}" srcOrd="1" destOrd="0" presId="urn:microsoft.com/office/officeart/2005/8/layout/list1"/>
    <dgm:cxn modelId="{ADBE25F9-4C1D-4D5F-8473-DEF77B9F6D14}" type="presParOf" srcId="{8F3533B6-7BFD-44D0-AE36-64F4F6DECEF9}" destId="{374CA92F-164F-41D9-B066-099BCD57DC60}" srcOrd="9" destOrd="0" presId="urn:microsoft.com/office/officeart/2005/8/layout/list1"/>
    <dgm:cxn modelId="{14E6E270-FBE2-4258-A380-BAA84189AFC5}" type="presParOf" srcId="{8F3533B6-7BFD-44D0-AE36-64F4F6DECEF9}" destId="{8C48FFF6-B503-4A28-B6FB-2DFB0C0AA90E}" srcOrd="10" destOrd="0" presId="urn:microsoft.com/office/officeart/2005/8/layout/list1"/>
    <dgm:cxn modelId="{20B9E014-5A5C-44F7-832A-872312A8555D}" type="presParOf" srcId="{8F3533B6-7BFD-44D0-AE36-64F4F6DECEF9}" destId="{55F44F36-4131-425C-9CF0-9EC91FD2966E}" srcOrd="11" destOrd="0" presId="urn:microsoft.com/office/officeart/2005/8/layout/list1"/>
    <dgm:cxn modelId="{89C3A8BE-A52C-49C8-B995-9CACD1A4FDFC}" type="presParOf" srcId="{8F3533B6-7BFD-44D0-AE36-64F4F6DECEF9}" destId="{5907F17A-495D-4874-B0A0-3691707E744A}" srcOrd="12" destOrd="0" presId="urn:microsoft.com/office/officeart/2005/8/layout/list1"/>
    <dgm:cxn modelId="{24DF6705-1D86-44B6-BBA6-DC1812275DB2}" type="presParOf" srcId="{5907F17A-495D-4874-B0A0-3691707E744A}" destId="{E2151A2E-1113-4EE3-A9B6-5330AE2D9F15}" srcOrd="0" destOrd="0" presId="urn:microsoft.com/office/officeart/2005/8/layout/list1"/>
    <dgm:cxn modelId="{AB3D2D6B-4973-4C72-A28A-643B989FD31A}" type="presParOf" srcId="{5907F17A-495D-4874-B0A0-3691707E744A}" destId="{2518D126-D5DF-431E-BAA3-A34BF9DD6B65}" srcOrd="1" destOrd="0" presId="urn:microsoft.com/office/officeart/2005/8/layout/list1"/>
    <dgm:cxn modelId="{BD568F6C-2762-4D45-B799-B1B33C085356}" type="presParOf" srcId="{8F3533B6-7BFD-44D0-AE36-64F4F6DECEF9}" destId="{55DA2B7E-1F35-4886-A72D-ED29B3B6EB5A}" srcOrd="13" destOrd="0" presId="urn:microsoft.com/office/officeart/2005/8/layout/list1"/>
    <dgm:cxn modelId="{E8684EEE-BD4B-4C7D-AA88-CB8692B06BD4}" type="presParOf" srcId="{8F3533B6-7BFD-44D0-AE36-64F4F6DECEF9}" destId="{E1362D44-DD23-40A3-ABEC-22EE575AE663}"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D3FDB4-BD1A-4C4D-9FD1-8EA09B4F48BD}" type="doc">
      <dgm:prSet loTypeId="urn:microsoft.com/office/officeart/2005/8/layout/list1" loCatId="list" qsTypeId="urn:microsoft.com/office/officeart/2005/8/quickstyle/simple1" qsCatId="simple" csTypeId="urn:microsoft.com/office/officeart/2005/8/colors/accent2_3" csCatId="accent2" phldr="1"/>
      <dgm:spPr/>
      <dgm:t>
        <a:bodyPr/>
        <a:lstStyle/>
        <a:p>
          <a:endParaRPr lang="en-GB"/>
        </a:p>
      </dgm:t>
    </dgm:pt>
    <dgm:pt modelId="{644B1C7E-7BA3-4565-87B4-3C1E6EEC27CA}">
      <dgm:prSet phldrT="[Text]"/>
      <dgm:spPr/>
      <dgm:t>
        <a:bodyPr/>
        <a:lstStyle/>
        <a:p>
          <a:r>
            <a:rPr lang="en-GB" dirty="0" smtClean="0"/>
            <a:t>Fixed costs</a:t>
          </a:r>
          <a:endParaRPr lang="en-GB" dirty="0"/>
        </a:p>
      </dgm:t>
    </dgm:pt>
    <dgm:pt modelId="{C02AE30A-38B6-4558-BD43-11FB1D936637}" type="parTrans" cxnId="{07530E7C-A607-4199-9E15-3C5E103D3C42}">
      <dgm:prSet/>
      <dgm:spPr/>
      <dgm:t>
        <a:bodyPr/>
        <a:lstStyle/>
        <a:p>
          <a:endParaRPr lang="en-GB"/>
        </a:p>
      </dgm:t>
    </dgm:pt>
    <dgm:pt modelId="{4E3DB879-1C8F-4AE6-8DB3-9A1BB0ECF226}" type="sibTrans" cxnId="{07530E7C-A607-4199-9E15-3C5E103D3C42}">
      <dgm:prSet/>
      <dgm:spPr/>
      <dgm:t>
        <a:bodyPr/>
        <a:lstStyle/>
        <a:p>
          <a:endParaRPr lang="en-GB"/>
        </a:p>
      </dgm:t>
    </dgm:pt>
    <dgm:pt modelId="{471A525B-4AE2-45D4-8F78-2C88FE6BBD30}">
      <dgm:prSet phldrT="[Text]"/>
      <dgm:spPr/>
      <dgm:t>
        <a:bodyPr/>
        <a:lstStyle/>
        <a:p>
          <a:r>
            <a:rPr lang="en-GB" dirty="0" smtClean="0"/>
            <a:t>Variable costs</a:t>
          </a:r>
          <a:endParaRPr lang="en-GB" dirty="0"/>
        </a:p>
      </dgm:t>
    </dgm:pt>
    <dgm:pt modelId="{2647C115-A166-4A5B-A9A5-0D61F729BB99}" type="parTrans" cxnId="{BB01CEE3-11D8-4D53-B231-8972C41D5733}">
      <dgm:prSet/>
      <dgm:spPr/>
      <dgm:t>
        <a:bodyPr/>
        <a:lstStyle/>
        <a:p>
          <a:endParaRPr lang="en-GB"/>
        </a:p>
      </dgm:t>
    </dgm:pt>
    <dgm:pt modelId="{88928922-55CD-432A-BA1A-D8AC4BE338DC}" type="sibTrans" cxnId="{BB01CEE3-11D8-4D53-B231-8972C41D5733}">
      <dgm:prSet/>
      <dgm:spPr/>
      <dgm:t>
        <a:bodyPr/>
        <a:lstStyle/>
        <a:p>
          <a:endParaRPr lang="en-GB"/>
        </a:p>
      </dgm:t>
    </dgm:pt>
    <dgm:pt modelId="{10792CE2-8F90-463E-8EFA-4FEB2C1B4836}">
      <dgm:prSet phldrT="[Text]"/>
      <dgm:spPr/>
      <dgm:t>
        <a:bodyPr/>
        <a:lstStyle/>
        <a:p>
          <a:r>
            <a:rPr lang="en-GB" dirty="0" smtClean="0"/>
            <a:t>Capital costs</a:t>
          </a:r>
          <a:endParaRPr lang="en-GB" dirty="0"/>
        </a:p>
      </dgm:t>
    </dgm:pt>
    <dgm:pt modelId="{48680E5A-0DDF-4576-B461-65E7CEA65247}" type="parTrans" cxnId="{69AC3320-642D-464F-AFC3-C03948091965}">
      <dgm:prSet/>
      <dgm:spPr/>
      <dgm:t>
        <a:bodyPr/>
        <a:lstStyle/>
        <a:p>
          <a:endParaRPr lang="en-GB"/>
        </a:p>
      </dgm:t>
    </dgm:pt>
    <dgm:pt modelId="{700A7589-7B41-4AD6-BE1A-770C89F23354}" type="sibTrans" cxnId="{69AC3320-642D-464F-AFC3-C03948091965}">
      <dgm:prSet/>
      <dgm:spPr/>
      <dgm:t>
        <a:bodyPr/>
        <a:lstStyle/>
        <a:p>
          <a:endParaRPr lang="en-GB"/>
        </a:p>
      </dgm:t>
    </dgm:pt>
    <dgm:pt modelId="{F199983A-7921-4785-B3E1-537E9C88E768}">
      <dgm:prSet phldrT="[Text]"/>
      <dgm:spPr/>
      <dgm:t>
        <a:bodyPr/>
        <a:lstStyle/>
        <a:p>
          <a:r>
            <a:rPr lang="en-GB" dirty="0" smtClean="0"/>
            <a:t>Operating expenditure</a:t>
          </a:r>
          <a:endParaRPr lang="en-GB" dirty="0"/>
        </a:p>
      </dgm:t>
    </dgm:pt>
    <dgm:pt modelId="{5A1E3672-BC35-451E-97DB-1BD0D7F4D8B1}" type="parTrans" cxnId="{B98FA898-5545-432A-8719-49287B27BFBA}">
      <dgm:prSet/>
      <dgm:spPr/>
      <dgm:t>
        <a:bodyPr/>
        <a:lstStyle/>
        <a:p>
          <a:endParaRPr lang="en-GB"/>
        </a:p>
      </dgm:t>
    </dgm:pt>
    <dgm:pt modelId="{B4B9F3B5-D5BA-482B-AB2F-7607EEF4E3A7}" type="sibTrans" cxnId="{B98FA898-5545-432A-8719-49287B27BFBA}">
      <dgm:prSet/>
      <dgm:spPr/>
      <dgm:t>
        <a:bodyPr/>
        <a:lstStyle/>
        <a:p>
          <a:endParaRPr lang="en-GB"/>
        </a:p>
      </dgm:t>
    </dgm:pt>
    <dgm:pt modelId="{CCF8EC08-1C4D-448B-8275-829F14C4B17A}">
      <dgm:prSet custT="1"/>
      <dgm:spPr/>
      <dgm:t>
        <a:bodyPr/>
        <a:lstStyle/>
        <a:p>
          <a:pPr marL="0" indent="0"/>
          <a:r>
            <a:rPr lang="en-GB" sz="1600" b="0" dirty="0" smtClean="0">
              <a:solidFill>
                <a:srgbClr val="040404"/>
              </a:solidFill>
              <a:latin typeface="Verdana" pitchFamily="34" charset="0"/>
              <a:ea typeface="ＭＳ Ｐゴシック" pitchFamily="34" charset="-128"/>
              <a:cs typeface="+mn-cs"/>
            </a:rPr>
            <a:t>Excluded from </a:t>
          </a:r>
          <a:r>
            <a:rPr lang="en-GB" sz="1600" b="0" u="sng" dirty="0" smtClean="0">
              <a:solidFill>
                <a:srgbClr val="040404"/>
              </a:solidFill>
              <a:latin typeface="Verdana" pitchFamily="34" charset="0"/>
              <a:ea typeface="ＭＳ Ｐゴシック" pitchFamily="34" charset="-128"/>
              <a:cs typeface="+mn-cs"/>
            </a:rPr>
            <a:t>marginal</a:t>
          </a:r>
          <a:r>
            <a:rPr lang="en-GB" sz="1600" b="0" dirty="0" smtClean="0">
              <a:solidFill>
                <a:srgbClr val="040404"/>
              </a:solidFill>
              <a:latin typeface="Verdana" pitchFamily="34" charset="0"/>
              <a:ea typeface="ＭＳ Ｐゴシック" pitchFamily="34" charset="-128"/>
              <a:cs typeface="+mn-cs"/>
            </a:rPr>
            <a:t> and </a:t>
          </a:r>
          <a:r>
            <a:rPr lang="en-GB" sz="1600" b="0" u="sng" dirty="0" smtClean="0">
              <a:solidFill>
                <a:srgbClr val="040404"/>
              </a:solidFill>
              <a:latin typeface="Verdana" pitchFamily="34" charset="0"/>
              <a:ea typeface="ＭＳ Ｐゴシック" pitchFamily="34" charset="-128"/>
              <a:cs typeface="+mn-cs"/>
            </a:rPr>
            <a:t>incremental</a:t>
          </a:r>
          <a:r>
            <a:rPr lang="en-GB" sz="1600" b="0" dirty="0" smtClean="0">
              <a:solidFill>
                <a:srgbClr val="040404"/>
              </a:solidFill>
              <a:latin typeface="Verdana" pitchFamily="34" charset="0"/>
              <a:ea typeface="ＭＳ Ｐゴシック" pitchFamily="34" charset="-128"/>
              <a:cs typeface="+mn-cs"/>
            </a:rPr>
            <a:t> cost calculations</a:t>
          </a:r>
          <a:endParaRPr lang="en-GB" sz="1600" b="0" dirty="0"/>
        </a:p>
      </dgm:t>
    </dgm:pt>
    <dgm:pt modelId="{6D2A519A-AB42-41DC-848E-001B9F07036E}" type="parTrans" cxnId="{DE61625A-5348-4FAB-A772-0D1D84B0CD78}">
      <dgm:prSet/>
      <dgm:spPr/>
      <dgm:t>
        <a:bodyPr/>
        <a:lstStyle/>
        <a:p>
          <a:endParaRPr lang="en-GB"/>
        </a:p>
      </dgm:t>
    </dgm:pt>
    <dgm:pt modelId="{E5F32C0C-B5E0-4810-8323-C7ADB1B54D25}" type="sibTrans" cxnId="{DE61625A-5348-4FAB-A772-0D1D84B0CD78}">
      <dgm:prSet/>
      <dgm:spPr/>
      <dgm:t>
        <a:bodyPr/>
        <a:lstStyle/>
        <a:p>
          <a:endParaRPr lang="en-GB"/>
        </a:p>
      </dgm:t>
    </dgm:pt>
    <dgm:pt modelId="{27BECD8E-1109-48B3-A3A8-553C63E0E624}">
      <dgm:prSet/>
      <dgm:spPr/>
      <dgm:t>
        <a:bodyPr/>
        <a:lstStyle/>
        <a:p>
          <a:r>
            <a:rPr lang="en-GB" b="0" dirty="0" smtClean="0">
              <a:solidFill>
                <a:srgbClr val="040404"/>
              </a:solidFill>
              <a:latin typeface="Verdana" pitchFamily="34" charset="0"/>
              <a:ea typeface="ＭＳ Ｐゴシック" pitchFamily="34" charset="-128"/>
              <a:cs typeface="+mn-cs"/>
            </a:rPr>
            <a:t>Part of all cost standards, but may be treated differently </a:t>
          </a:r>
          <a:endParaRPr lang="en-GB" b="0" dirty="0"/>
        </a:p>
      </dgm:t>
    </dgm:pt>
    <dgm:pt modelId="{B449668F-F9A6-4BBD-87EB-4317B327261F}" type="parTrans" cxnId="{123D25B2-727D-4988-B580-407C523DF19C}">
      <dgm:prSet/>
      <dgm:spPr/>
      <dgm:t>
        <a:bodyPr/>
        <a:lstStyle/>
        <a:p>
          <a:endParaRPr lang="en-GB"/>
        </a:p>
      </dgm:t>
    </dgm:pt>
    <dgm:pt modelId="{409CA492-68CE-46A5-ABE2-55EE424AB088}" type="sibTrans" cxnId="{123D25B2-727D-4988-B580-407C523DF19C}">
      <dgm:prSet/>
      <dgm:spPr/>
      <dgm:t>
        <a:bodyPr/>
        <a:lstStyle/>
        <a:p>
          <a:endParaRPr lang="en-GB"/>
        </a:p>
      </dgm:t>
    </dgm:pt>
    <dgm:pt modelId="{8DAC9B10-1E15-4B58-9A5A-8717C903D01F}">
      <dgm:prSet/>
      <dgm:spPr/>
      <dgm:t>
        <a:bodyPr/>
        <a:lstStyle/>
        <a:p>
          <a:r>
            <a:rPr lang="en-GB" dirty="0" smtClean="0">
              <a:solidFill>
                <a:srgbClr val="040404"/>
              </a:solidFill>
              <a:latin typeface="Verdana" pitchFamily="34" charset="0"/>
              <a:ea typeface="ＭＳ Ｐゴシック" pitchFamily="34" charset="-128"/>
              <a:cs typeface="+mn-cs"/>
            </a:rPr>
            <a:t>Need to be annualised for pricing: different approaches apply </a:t>
          </a:r>
          <a:endParaRPr lang="en-GB" dirty="0"/>
        </a:p>
      </dgm:t>
    </dgm:pt>
    <dgm:pt modelId="{645D4B8A-6086-4E52-9FBA-77545E057E86}" type="parTrans" cxnId="{E68C648E-BEAE-4C48-BD73-E5234404767A}">
      <dgm:prSet/>
      <dgm:spPr/>
      <dgm:t>
        <a:bodyPr/>
        <a:lstStyle/>
        <a:p>
          <a:endParaRPr lang="en-GB"/>
        </a:p>
      </dgm:t>
    </dgm:pt>
    <dgm:pt modelId="{9C0414D8-BB6F-494B-8F0F-F0EA4A08C257}" type="sibTrans" cxnId="{E68C648E-BEAE-4C48-BD73-E5234404767A}">
      <dgm:prSet/>
      <dgm:spPr/>
      <dgm:t>
        <a:bodyPr/>
        <a:lstStyle/>
        <a:p>
          <a:endParaRPr lang="en-GB"/>
        </a:p>
      </dgm:t>
    </dgm:pt>
    <dgm:pt modelId="{AF09B42E-98CB-46CB-A500-66EF9C3AD380}">
      <dgm:prSet/>
      <dgm:spPr/>
      <dgm:t>
        <a:bodyPr/>
        <a:lstStyle/>
        <a:p>
          <a:r>
            <a:rPr lang="en-GB" dirty="0" smtClean="0">
              <a:solidFill>
                <a:srgbClr val="040404"/>
              </a:solidFill>
              <a:latin typeface="Verdana" pitchFamily="34" charset="0"/>
              <a:ea typeface="ＭＳ Ｐゴシック" pitchFamily="34" charset="-128"/>
              <a:cs typeface="+mn-cs"/>
            </a:rPr>
            <a:t>May be </a:t>
          </a:r>
          <a:r>
            <a:rPr lang="en-GB" u="sng" dirty="0" smtClean="0">
              <a:solidFill>
                <a:srgbClr val="040404"/>
              </a:solidFill>
              <a:latin typeface="Verdana" pitchFamily="34" charset="0"/>
              <a:ea typeface="ＭＳ Ｐゴシック" pitchFamily="34" charset="-128"/>
              <a:cs typeface="+mn-cs"/>
            </a:rPr>
            <a:t>direct</a:t>
          </a:r>
          <a:r>
            <a:rPr lang="en-GB" dirty="0" smtClean="0">
              <a:solidFill>
                <a:srgbClr val="040404"/>
              </a:solidFill>
              <a:latin typeface="Verdana" pitchFamily="34" charset="0"/>
              <a:ea typeface="ＭＳ Ｐゴシック" pitchFamily="34" charset="-128"/>
              <a:cs typeface="+mn-cs"/>
            </a:rPr>
            <a:t> or </a:t>
          </a:r>
          <a:r>
            <a:rPr lang="en-GB" u="sng" dirty="0" smtClean="0">
              <a:solidFill>
                <a:srgbClr val="040404"/>
              </a:solidFill>
              <a:latin typeface="Verdana" pitchFamily="34" charset="0"/>
              <a:ea typeface="ＭＳ Ｐゴシック" pitchFamily="34" charset="-128"/>
              <a:cs typeface="+mn-cs"/>
            </a:rPr>
            <a:t>joint/common</a:t>
          </a:r>
          <a:r>
            <a:rPr lang="en-GB" u="none" dirty="0" smtClean="0">
              <a:solidFill>
                <a:srgbClr val="040404"/>
              </a:solidFill>
              <a:latin typeface="Verdana" pitchFamily="34" charset="0"/>
              <a:ea typeface="ＭＳ Ｐゴシック" pitchFamily="34" charset="-128"/>
              <a:cs typeface="+mn-cs"/>
            </a:rPr>
            <a:t>.  The latter may be </a:t>
          </a:r>
          <a:r>
            <a:rPr lang="en-GB" dirty="0" smtClean="0">
              <a:solidFill>
                <a:srgbClr val="040404"/>
              </a:solidFill>
              <a:latin typeface="Verdana" pitchFamily="34" charset="0"/>
              <a:ea typeface="ＭＳ Ｐゴシック" pitchFamily="34" charset="-128"/>
              <a:cs typeface="+mn-cs"/>
            </a:rPr>
            <a:t>excluded depending on the mark-up regime.</a:t>
          </a:r>
          <a:endParaRPr lang="en-GB" dirty="0"/>
        </a:p>
      </dgm:t>
    </dgm:pt>
    <dgm:pt modelId="{480D2CB0-5D8D-4ED2-A55E-3504981064F9}" type="parTrans" cxnId="{1C77110D-C794-470B-803C-9443DB09F863}">
      <dgm:prSet/>
      <dgm:spPr/>
      <dgm:t>
        <a:bodyPr/>
        <a:lstStyle/>
        <a:p>
          <a:endParaRPr lang="en-GB"/>
        </a:p>
      </dgm:t>
    </dgm:pt>
    <dgm:pt modelId="{F2F62C01-6CCD-4CD1-B0EF-99E3E597DD6A}" type="sibTrans" cxnId="{1C77110D-C794-470B-803C-9443DB09F863}">
      <dgm:prSet/>
      <dgm:spPr/>
      <dgm:t>
        <a:bodyPr/>
        <a:lstStyle/>
        <a:p>
          <a:endParaRPr lang="en-GB"/>
        </a:p>
      </dgm:t>
    </dgm:pt>
    <dgm:pt modelId="{8F3533B6-7BFD-44D0-AE36-64F4F6DECEF9}" type="pres">
      <dgm:prSet presAssocID="{37D3FDB4-BD1A-4C4D-9FD1-8EA09B4F48BD}" presName="linear" presStyleCnt="0">
        <dgm:presLayoutVars>
          <dgm:dir/>
          <dgm:animLvl val="lvl"/>
          <dgm:resizeHandles val="exact"/>
        </dgm:presLayoutVars>
      </dgm:prSet>
      <dgm:spPr/>
      <dgm:t>
        <a:bodyPr/>
        <a:lstStyle/>
        <a:p>
          <a:endParaRPr lang="en-GB"/>
        </a:p>
      </dgm:t>
    </dgm:pt>
    <dgm:pt modelId="{9B7BFA6F-5FE0-4962-8761-7698A75FEEC4}" type="pres">
      <dgm:prSet presAssocID="{644B1C7E-7BA3-4565-87B4-3C1E6EEC27CA}" presName="parentLin" presStyleCnt="0"/>
      <dgm:spPr/>
    </dgm:pt>
    <dgm:pt modelId="{7ED8DE4D-5B1C-4CAD-90BA-696FEDF079FC}" type="pres">
      <dgm:prSet presAssocID="{644B1C7E-7BA3-4565-87B4-3C1E6EEC27CA}" presName="parentLeftMargin" presStyleLbl="node1" presStyleIdx="0" presStyleCnt="4"/>
      <dgm:spPr/>
      <dgm:t>
        <a:bodyPr/>
        <a:lstStyle/>
        <a:p>
          <a:endParaRPr lang="en-GB"/>
        </a:p>
      </dgm:t>
    </dgm:pt>
    <dgm:pt modelId="{811E609E-E914-4CEE-ADD5-1AA249638280}" type="pres">
      <dgm:prSet presAssocID="{644B1C7E-7BA3-4565-87B4-3C1E6EEC27CA}" presName="parentText" presStyleLbl="node1" presStyleIdx="0" presStyleCnt="4">
        <dgm:presLayoutVars>
          <dgm:chMax val="0"/>
          <dgm:bulletEnabled val="1"/>
        </dgm:presLayoutVars>
      </dgm:prSet>
      <dgm:spPr/>
      <dgm:t>
        <a:bodyPr/>
        <a:lstStyle/>
        <a:p>
          <a:endParaRPr lang="en-GB"/>
        </a:p>
      </dgm:t>
    </dgm:pt>
    <dgm:pt modelId="{C372A9E9-07B8-46C2-B607-C9F933450A6C}" type="pres">
      <dgm:prSet presAssocID="{644B1C7E-7BA3-4565-87B4-3C1E6EEC27CA}" presName="negativeSpace" presStyleCnt="0"/>
      <dgm:spPr/>
    </dgm:pt>
    <dgm:pt modelId="{C10C15AA-9276-4827-90C1-EA39B72C3D5C}" type="pres">
      <dgm:prSet presAssocID="{644B1C7E-7BA3-4565-87B4-3C1E6EEC27CA}" presName="childText" presStyleLbl="conFgAcc1" presStyleIdx="0" presStyleCnt="4" custLinFactNeighborX="-855" custLinFactNeighborY="-59">
        <dgm:presLayoutVars>
          <dgm:bulletEnabled val="1"/>
        </dgm:presLayoutVars>
      </dgm:prSet>
      <dgm:spPr/>
      <dgm:t>
        <a:bodyPr/>
        <a:lstStyle/>
        <a:p>
          <a:endParaRPr lang="en-GB"/>
        </a:p>
      </dgm:t>
    </dgm:pt>
    <dgm:pt modelId="{F4F6E4AF-86B0-445C-90AA-E2A7E98A861E}" type="pres">
      <dgm:prSet presAssocID="{4E3DB879-1C8F-4AE6-8DB3-9A1BB0ECF226}" presName="spaceBetweenRectangles" presStyleCnt="0"/>
      <dgm:spPr/>
    </dgm:pt>
    <dgm:pt modelId="{19A78FAE-39AB-4484-B411-67A6E71E93D9}" type="pres">
      <dgm:prSet presAssocID="{471A525B-4AE2-45D4-8F78-2C88FE6BBD30}" presName="parentLin" presStyleCnt="0"/>
      <dgm:spPr/>
    </dgm:pt>
    <dgm:pt modelId="{F16310FC-5E84-4FD4-BC9A-852A768485AB}" type="pres">
      <dgm:prSet presAssocID="{471A525B-4AE2-45D4-8F78-2C88FE6BBD30}" presName="parentLeftMargin" presStyleLbl="node1" presStyleIdx="0" presStyleCnt="4"/>
      <dgm:spPr/>
      <dgm:t>
        <a:bodyPr/>
        <a:lstStyle/>
        <a:p>
          <a:endParaRPr lang="en-GB"/>
        </a:p>
      </dgm:t>
    </dgm:pt>
    <dgm:pt modelId="{C1A1236C-8FF4-4542-ACD5-547E934704C7}" type="pres">
      <dgm:prSet presAssocID="{471A525B-4AE2-45D4-8F78-2C88FE6BBD30}" presName="parentText" presStyleLbl="node1" presStyleIdx="1" presStyleCnt="4">
        <dgm:presLayoutVars>
          <dgm:chMax val="0"/>
          <dgm:bulletEnabled val="1"/>
        </dgm:presLayoutVars>
      </dgm:prSet>
      <dgm:spPr/>
      <dgm:t>
        <a:bodyPr/>
        <a:lstStyle/>
        <a:p>
          <a:endParaRPr lang="en-GB"/>
        </a:p>
      </dgm:t>
    </dgm:pt>
    <dgm:pt modelId="{66353674-E762-4A66-B1DB-DC847901255B}" type="pres">
      <dgm:prSet presAssocID="{471A525B-4AE2-45D4-8F78-2C88FE6BBD30}" presName="negativeSpace" presStyleCnt="0"/>
      <dgm:spPr/>
    </dgm:pt>
    <dgm:pt modelId="{3F54E7D8-37A4-4576-8E15-124633C8D133}" type="pres">
      <dgm:prSet presAssocID="{471A525B-4AE2-45D4-8F78-2C88FE6BBD30}" presName="childText" presStyleLbl="conFgAcc1" presStyleIdx="1" presStyleCnt="4">
        <dgm:presLayoutVars>
          <dgm:bulletEnabled val="1"/>
        </dgm:presLayoutVars>
      </dgm:prSet>
      <dgm:spPr/>
      <dgm:t>
        <a:bodyPr/>
        <a:lstStyle/>
        <a:p>
          <a:endParaRPr lang="en-GB"/>
        </a:p>
      </dgm:t>
    </dgm:pt>
    <dgm:pt modelId="{4232672B-91F6-49DE-BA06-4C6EB08E6AE0}" type="pres">
      <dgm:prSet presAssocID="{88928922-55CD-432A-BA1A-D8AC4BE338DC}" presName="spaceBetweenRectangles" presStyleCnt="0"/>
      <dgm:spPr/>
    </dgm:pt>
    <dgm:pt modelId="{920EBDF6-AC97-42EB-A266-1B57D37F5C08}" type="pres">
      <dgm:prSet presAssocID="{10792CE2-8F90-463E-8EFA-4FEB2C1B4836}" presName="parentLin" presStyleCnt="0"/>
      <dgm:spPr/>
    </dgm:pt>
    <dgm:pt modelId="{1B7D5947-9E3E-4725-8673-E503D02E110F}" type="pres">
      <dgm:prSet presAssocID="{10792CE2-8F90-463E-8EFA-4FEB2C1B4836}" presName="parentLeftMargin" presStyleLbl="node1" presStyleIdx="1" presStyleCnt="4"/>
      <dgm:spPr/>
      <dgm:t>
        <a:bodyPr/>
        <a:lstStyle/>
        <a:p>
          <a:endParaRPr lang="en-GB"/>
        </a:p>
      </dgm:t>
    </dgm:pt>
    <dgm:pt modelId="{E8963106-621B-4CA5-94FD-8CB74E9D93F6}" type="pres">
      <dgm:prSet presAssocID="{10792CE2-8F90-463E-8EFA-4FEB2C1B4836}" presName="parentText" presStyleLbl="node1" presStyleIdx="2" presStyleCnt="4">
        <dgm:presLayoutVars>
          <dgm:chMax val="0"/>
          <dgm:bulletEnabled val="1"/>
        </dgm:presLayoutVars>
      </dgm:prSet>
      <dgm:spPr/>
      <dgm:t>
        <a:bodyPr/>
        <a:lstStyle/>
        <a:p>
          <a:endParaRPr lang="en-GB"/>
        </a:p>
      </dgm:t>
    </dgm:pt>
    <dgm:pt modelId="{374CA92F-164F-41D9-B066-099BCD57DC60}" type="pres">
      <dgm:prSet presAssocID="{10792CE2-8F90-463E-8EFA-4FEB2C1B4836}" presName="negativeSpace" presStyleCnt="0"/>
      <dgm:spPr/>
    </dgm:pt>
    <dgm:pt modelId="{8C48FFF6-B503-4A28-B6FB-2DFB0C0AA90E}" type="pres">
      <dgm:prSet presAssocID="{10792CE2-8F90-463E-8EFA-4FEB2C1B4836}" presName="childText" presStyleLbl="conFgAcc1" presStyleIdx="2" presStyleCnt="4">
        <dgm:presLayoutVars>
          <dgm:bulletEnabled val="1"/>
        </dgm:presLayoutVars>
      </dgm:prSet>
      <dgm:spPr/>
      <dgm:t>
        <a:bodyPr/>
        <a:lstStyle/>
        <a:p>
          <a:endParaRPr lang="en-GB"/>
        </a:p>
      </dgm:t>
    </dgm:pt>
    <dgm:pt modelId="{55F44F36-4131-425C-9CF0-9EC91FD2966E}" type="pres">
      <dgm:prSet presAssocID="{700A7589-7B41-4AD6-BE1A-770C89F23354}" presName="spaceBetweenRectangles" presStyleCnt="0"/>
      <dgm:spPr/>
    </dgm:pt>
    <dgm:pt modelId="{5907F17A-495D-4874-B0A0-3691707E744A}" type="pres">
      <dgm:prSet presAssocID="{F199983A-7921-4785-B3E1-537E9C88E768}" presName="parentLin" presStyleCnt="0"/>
      <dgm:spPr/>
    </dgm:pt>
    <dgm:pt modelId="{E2151A2E-1113-4EE3-A9B6-5330AE2D9F15}" type="pres">
      <dgm:prSet presAssocID="{F199983A-7921-4785-B3E1-537E9C88E768}" presName="parentLeftMargin" presStyleLbl="node1" presStyleIdx="2" presStyleCnt="4"/>
      <dgm:spPr/>
      <dgm:t>
        <a:bodyPr/>
        <a:lstStyle/>
        <a:p>
          <a:endParaRPr lang="en-GB"/>
        </a:p>
      </dgm:t>
    </dgm:pt>
    <dgm:pt modelId="{2518D126-D5DF-431E-BAA3-A34BF9DD6B65}" type="pres">
      <dgm:prSet presAssocID="{F199983A-7921-4785-B3E1-537E9C88E768}" presName="parentText" presStyleLbl="node1" presStyleIdx="3" presStyleCnt="4">
        <dgm:presLayoutVars>
          <dgm:chMax val="0"/>
          <dgm:bulletEnabled val="1"/>
        </dgm:presLayoutVars>
      </dgm:prSet>
      <dgm:spPr/>
      <dgm:t>
        <a:bodyPr/>
        <a:lstStyle/>
        <a:p>
          <a:endParaRPr lang="en-GB"/>
        </a:p>
      </dgm:t>
    </dgm:pt>
    <dgm:pt modelId="{55DA2B7E-1F35-4886-A72D-ED29B3B6EB5A}" type="pres">
      <dgm:prSet presAssocID="{F199983A-7921-4785-B3E1-537E9C88E768}" presName="negativeSpace" presStyleCnt="0"/>
      <dgm:spPr/>
    </dgm:pt>
    <dgm:pt modelId="{E1362D44-DD23-40A3-ABEC-22EE575AE663}" type="pres">
      <dgm:prSet presAssocID="{F199983A-7921-4785-B3E1-537E9C88E768}" presName="childText" presStyleLbl="conFgAcc1" presStyleIdx="3" presStyleCnt="4">
        <dgm:presLayoutVars>
          <dgm:bulletEnabled val="1"/>
        </dgm:presLayoutVars>
      </dgm:prSet>
      <dgm:spPr/>
      <dgm:t>
        <a:bodyPr/>
        <a:lstStyle/>
        <a:p>
          <a:endParaRPr lang="en-GB"/>
        </a:p>
      </dgm:t>
    </dgm:pt>
  </dgm:ptLst>
  <dgm:cxnLst>
    <dgm:cxn modelId="{B98FA898-5545-432A-8719-49287B27BFBA}" srcId="{37D3FDB4-BD1A-4C4D-9FD1-8EA09B4F48BD}" destId="{F199983A-7921-4785-B3E1-537E9C88E768}" srcOrd="3" destOrd="0" parTransId="{5A1E3672-BC35-451E-97DB-1BD0D7F4D8B1}" sibTransId="{B4B9F3B5-D5BA-482B-AB2F-7607EEF4E3A7}"/>
    <dgm:cxn modelId="{DE61625A-5348-4FAB-A772-0D1D84B0CD78}" srcId="{644B1C7E-7BA3-4565-87B4-3C1E6EEC27CA}" destId="{CCF8EC08-1C4D-448B-8275-829F14C4B17A}" srcOrd="0" destOrd="0" parTransId="{6D2A519A-AB42-41DC-848E-001B9F07036E}" sibTransId="{E5F32C0C-B5E0-4810-8323-C7ADB1B54D25}"/>
    <dgm:cxn modelId="{2A1A1311-3611-49B0-B718-0C32F31BF0E8}" type="presOf" srcId="{10792CE2-8F90-463E-8EFA-4FEB2C1B4836}" destId="{1B7D5947-9E3E-4725-8673-E503D02E110F}" srcOrd="0" destOrd="0" presId="urn:microsoft.com/office/officeart/2005/8/layout/list1"/>
    <dgm:cxn modelId="{123D25B2-727D-4988-B580-407C523DF19C}" srcId="{471A525B-4AE2-45D4-8F78-2C88FE6BBD30}" destId="{27BECD8E-1109-48B3-A3A8-553C63E0E624}" srcOrd="0" destOrd="0" parTransId="{B449668F-F9A6-4BBD-87EB-4317B327261F}" sibTransId="{409CA492-68CE-46A5-ABE2-55EE424AB088}"/>
    <dgm:cxn modelId="{74E22FF8-7AB6-492B-A313-8219BAE0572C}" type="presOf" srcId="{644B1C7E-7BA3-4565-87B4-3C1E6EEC27CA}" destId="{7ED8DE4D-5B1C-4CAD-90BA-696FEDF079FC}" srcOrd="0" destOrd="0" presId="urn:microsoft.com/office/officeart/2005/8/layout/list1"/>
    <dgm:cxn modelId="{F36F5691-5B10-4F0A-8B5D-A28478D87495}" type="presOf" srcId="{CCF8EC08-1C4D-448B-8275-829F14C4B17A}" destId="{C10C15AA-9276-4827-90C1-EA39B72C3D5C}" srcOrd="0" destOrd="0" presId="urn:microsoft.com/office/officeart/2005/8/layout/list1"/>
    <dgm:cxn modelId="{E999601E-CE1A-4DF2-8DB0-7BD114F07056}" type="presOf" srcId="{644B1C7E-7BA3-4565-87B4-3C1E6EEC27CA}" destId="{811E609E-E914-4CEE-ADD5-1AA249638280}" srcOrd="1" destOrd="0" presId="urn:microsoft.com/office/officeart/2005/8/layout/list1"/>
    <dgm:cxn modelId="{E68C648E-BEAE-4C48-BD73-E5234404767A}" srcId="{10792CE2-8F90-463E-8EFA-4FEB2C1B4836}" destId="{8DAC9B10-1E15-4B58-9A5A-8717C903D01F}" srcOrd="0" destOrd="0" parTransId="{645D4B8A-6086-4E52-9FBA-77545E057E86}" sibTransId="{9C0414D8-BB6F-494B-8F0F-F0EA4A08C257}"/>
    <dgm:cxn modelId="{1C77110D-C794-470B-803C-9443DB09F863}" srcId="{F199983A-7921-4785-B3E1-537E9C88E768}" destId="{AF09B42E-98CB-46CB-A500-66EF9C3AD380}" srcOrd="0" destOrd="0" parTransId="{480D2CB0-5D8D-4ED2-A55E-3504981064F9}" sibTransId="{F2F62C01-6CCD-4CD1-B0EF-99E3E597DD6A}"/>
    <dgm:cxn modelId="{69AC3320-642D-464F-AFC3-C03948091965}" srcId="{37D3FDB4-BD1A-4C4D-9FD1-8EA09B4F48BD}" destId="{10792CE2-8F90-463E-8EFA-4FEB2C1B4836}" srcOrd="2" destOrd="0" parTransId="{48680E5A-0DDF-4576-B461-65E7CEA65247}" sibTransId="{700A7589-7B41-4AD6-BE1A-770C89F23354}"/>
    <dgm:cxn modelId="{AE2AC59C-09F8-4DDC-AC9B-03297CA1606C}" type="presOf" srcId="{10792CE2-8F90-463E-8EFA-4FEB2C1B4836}" destId="{E8963106-621B-4CA5-94FD-8CB74E9D93F6}" srcOrd="1" destOrd="0" presId="urn:microsoft.com/office/officeart/2005/8/layout/list1"/>
    <dgm:cxn modelId="{7A2CAE27-4480-4255-B39A-2E1F26C4F3B0}" type="presOf" srcId="{F199983A-7921-4785-B3E1-537E9C88E768}" destId="{E2151A2E-1113-4EE3-A9B6-5330AE2D9F15}" srcOrd="0" destOrd="0" presId="urn:microsoft.com/office/officeart/2005/8/layout/list1"/>
    <dgm:cxn modelId="{07530E7C-A607-4199-9E15-3C5E103D3C42}" srcId="{37D3FDB4-BD1A-4C4D-9FD1-8EA09B4F48BD}" destId="{644B1C7E-7BA3-4565-87B4-3C1E6EEC27CA}" srcOrd="0" destOrd="0" parTransId="{C02AE30A-38B6-4558-BD43-11FB1D936637}" sibTransId="{4E3DB879-1C8F-4AE6-8DB3-9A1BB0ECF226}"/>
    <dgm:cxn modelId="{6D6DF0F8-B50E-4DED-AA33-0E5B9897A97E}" type="presOf" srcId="{8DAC9B10-1E15-4B58-9A5A-8717C903D01F}" destId="{8C48FFF6-B503-4A28-B6FB-2DFB0C0AA90E}" srcOrd="0" destOrd="0" presId="urn:microsoft.com/office/officeart/2005/8/layout/list1"/>
    <dgm:cxn modelId="{4EA87A82-8B53-4F20-B0FD-E2B58B5A72BD}" type="presOf" srcId="{AF09B42E-98CB-46CB-A500-66EF9C3AD380}" destId="{E1362D44-DD23-40A3-ABEC-22EE575AE663}" srcOrd="0" destOrd="0" presId="urn:microsoft.com/office/officeart/2005/8/layout/list1"/>
    <dgm:cxn modelId="{99A8A7F7-CF7B-4300-9F85-DFF71CB82CB1}" type="presOf" srcId="{F199983A-7921-4785-B3E1-537E9C88E768}" destId="{2518D126-D5DF-431E-BAA3-A34BF9DD6B65}" srcOrd="1" destOrd="0" presId="urn:microsoft.com/office/officeart/2005/8/layout/list1"/>
    <dgm:cxn modelId="{BB01CEE3-11D8-4D53-B231-8972C41D5733}" srcId="{37D3FDB4-BD1A-4C4D-9FD1-8EA09B4F48BD}" destId="{471A525B-4AE2-45D4-8F78-2C88FE6BBD30}" srcOrd="1" destOrd="0" parTransId="{2647C115-A166-4A5B-A9A5-0D61F729BB99}" sibTransId="{88928922-55CD-432A-BA1A-D8AC4BE338DC}"/>
    <dgm:cxn modelId="{2E788999-D15E-4966-BB5C-360D0C702E41}" type="presOf" srcId="{37D3FDB4-BD1A-4C4D-9FD1-8EA09B4F48BD}" destId="{8F3533B6-7BFD-44D0-AE36-64F4F6DECEF9}" srcOrd="0" destOrd="0" presId="urn:microsoft.com/office/officeart/2005/8/layout/list1"/>
    <dgm:cxn modelId="{C0CDD181-942D-4725-A45E-5FCE56582CD6}" type="presOf" srcId="{27BECD8E-1109-48B3-A3A8-553C63E0E624}" destId="{3F54E7D8-37A4-4576-8E15-124633C8D133}" srcOrd="0" destOrd="0" presId="urn:microsoft.com/office/officeart/2005/8/layout/list1"/>
    <dgm:cxn modelId="{15062170-DB89-4795-9C49-095CF09F4AF7}" type="presOf" srcId="{471A525B-4AE2-45D4-8F78-2C88FE6BBD30}" destId="{C1A1236C-8FF4-4542-ACD5-547E934704C7}" srcOrd="1" destOrd="0" presId="urn:microsoft.com/office/officeart/2005/8/layout/list1"/>
    <dgm:cxn modelId="{5FFA6C64-F206-4C60-A736-4A354E397BD0}" type="presOf" srcId="{471A525B-4AE2-45D4-8F78-2C88FE6BBD30}" destId="{F16310FC-5E84-4FD4-BC9A-852A768485AB}" srcOrd="0" destOrd="0" presId="urn:microsoft.com/office/officeart/2005/8/layout/list1"/>
    <dgm:cxn modelId="{0E304213-9B0A-452C-A6DC-34A7CD5E6CA8}" type="presParOf" srcId="{8F3533B6-7BFD-44D0-AE36-64F4F6DECEF9}" destId="{9B7BFA6F-5FE0-4962-8761-7698A75FEEC4}" srcOrd="0" destOrd="0" presId="urn:microsoft.com/office/officeart/2005/8/layout/list1"/>
    <dgm:cxn modelId="{F56536D6-9277-43AB-8102-918BF9925230}" type="presParOf" srcId="{9B7BFA6F-5FE0-4962-8761-7698A75FEEC4}" destId="{7ED8DE4D-5B1C-4CAD-90BA-696FEDF079FC}" srcOrd="0" destOrd="0" presId="urn:microsoft.com/office/officeart/2005/8/layout/list1"/>
    <dgm:cxn modelId="{CF1916BE-79B2-4A82-BD60-B7973DF934C6}" type="presParOf" srcId="{9B7BFA6F-5FE0-4962-8761-7698A75FEEC4}" destId="{811E609E-E914-4CEE-ADD5-1AA249638280}" srcOrd="1" destOrd="0" presId="urn:microsoft.com/office/officeart/2005/8/layout/list1"/>
    <dgm:cxn modelId="{5C5BAC72-9942-4C56-8A0E-EF35F30A4C9B}" type="presParOf" srcId="{8F3533B6-7BFD-44D0-AE36-64F4F6DECEF9}" destId="{C372A9E9-07B8-46C2-B607-C9F933450A6C}" srcOrd="1" destOrd="0" presId="urn:microsoft.com/office/officeart/2005/8/layout/list1"/>
    <dgm:cxn modelId="{2CAE8488-2645-411B-A1E7-56F019835F76}" type="presParOf" srcId="{8F3533B6-7BFD-44D0-AE36-64F4F6DECEF9}" destId="{C10C15AA-9276-4827-90C1-EA39B72C3D5C}" srcOrd="2" destOrd="0" presId="urn:microsoft.com/office/officeart/2005/8/layout/list1"/>
    <dgm:cxn modelId="{C8856DD0-58BF-46CC-8002-D37AFC4A6DBA}" type="presParOf" srcId="{8F3533B6-7BFD-44D0-AE36-64F4F6DECEF9}" destId="{F4F6E4AF-86B0-445C-90AA-E2A7E98A861E}" srcOrd="3" destOrd="0" presId="urn:microsoft.com/office/officeart/2005/8/layout/list1"/>
    <dgm:cxn modelId="{C6948F0E-7A3D-4771-843D-750A818B3BA8}" type="presParOf" srcId="{8F3533B6-7BFD-44D0-AE36-64F4F6DECEF9}" destId="{19A78FAE-39AB-4484-B411-67A6E71E93D9}" srcOrd="4" destOrd="0" presId="urn:microsoft.com/office/officeart/2005/8/layout/list1"/>
    <dgm:cxn modelId="{BF797D6A-E01F-4BAB-8AA0-6CACD50C2BF5}" type="presParOf" srcId="{19A78FAE-39AB-4484-B411-67A6E71E93D9}" destId="{F16310FC-5E84-4FD4-BC9A-852A768485AB}" srcOrd="0" destOrd="0" presId="urn:microsoft.com/office/officeart/2005/8/layout/list1"/>
    <dgm:cxn modelId="{6601331E-0297-44B0-B321-9CFF517FD513}" type="presParOf" srcId="{19A78FAE-39AB-4484-B411-67A6E71E93D9}" destId="{C1A1236C-8FF4-4542-ACD5-547E934704C7}" srcOrd="1" destOrd="0" presId="urn:microsoft.com/office/officeart/2005/8/layout/list1"/>
    <dgm:cxn modelId="{614F939F-5301-4484-BB53-7FE425253A23}" type="presParOf" srcId="{8F3533B6-7BFD-44D0-AE36-64F4F6DECEF9}" destId="{66353674-E762-4A66-B1DB-DC847901255B}" srcOrd="5" destOrd="0" presId="urn:microsoft.com/office/officeart/2005/8/layout/list1"/>
    <dgm:cxn modelId="{7A622711-641C-4157-9DAC-D5486469A99D}" type="presParOf" srcId="{8F3533B6-7BFD-44D0-AE36-64F4F6DECEF9}" destId="{3F54E7D8-37A4-4576-8E15-124633C8D133}" srcOrd="6" destOrd="0" presId="urn:microsoft.com/office/officeart/2005/8/layout/list1"/>
    <dgm:cxn modelId="{BCB03006-6773-440E-BCBB-F83108CDDC58}" type="presParOf" srcId="{8F3533B6-7BFD-44D0-AE36-64F4F6DECEF9}" destId="{4232672B-91F6-49DE-BA06-4C6EB08E6AE0}" srcOrd="7" destOrd="0" presId="urn:microsoft.com/office/officeart/2005/8/layout/list1"/>
    <dgm:cxn modelId="{5E78AA3F-04F8-420F-92F1-6DC7DDE4454F}" type="presParOf" srcId="{8F3533B6-7BFD-44D0-AE36-64F4F6DECEF9}" destId="{920EBDF6-AC97-42EB-A266-1B57D37F5C08}" srcOrd="8" destOrd="0" presId="urn:microsoft.com/office/officeart/2005/8/layout/list1"/>
    <dgm:cxn modelId="{DF692F78-4B97-42EE-AC9B-8D702EF59237}" type="presParOf" srcId="{920EBDF6-AC97-42EB-A266-1B57D37F5C08}" destId="{1B7D5947-9E3E-4725-8673-E503D02E110F}" srcOrd="0" destOrd="0" presId="urn:microsoft.com/office/officeart/2005/8/layout/list1"/>
    <dgm:cxn modelId="{A5A858F7-1689-48F6-886A-5F1BFBBD97D3}" type="presParOf" srcId="{920EBDF6-AC97-42EB-A266-1B57D37F5C08}" destId="{E8963106-621B-4CA5-94FD-8CB74E9D93F6}" srcOrd="1" destOrd="0" presId="urn:microsoft.com/office/officeart/2005/8/layout/list1"/>
    <dgm:cxn modelId="{766CBC24-6634-43FD-9FCB-E1343D866D18}" type="presParOf" srcId="{8F3533B6-7BFD-44D0-AE36-64F4F6DECEF9}" destId="{374CA92F-164F-41D9-B066-099BCD57DC60}" srcOrd="9" destOrd="0" presId="urn:microsoft.com/office/officeart/2005/8/layout/list1"/>
    <dgm:cxn modelId="{12AE5068-8521-4805-AC8F-977432AAAF52}" type="presParOf" srcId="{8F3533B6-7BFD-44D0-AE36-64F4F6DECEF9}" destId="{8C48FFF6-B503-4A28-B6FB-2DFB0C0AA90E}" srcOrd="10" destOrd="0" presId="urn:microsoft.com/office/officeart/2005/8/layout/list1"/>
    <dgm:cxn modelId="{3E5B245C-A2C4-42B5-952D-CFA43DC08E90}" type="presParOf" srcId="{8F3533B6-7BFD-44D0-AE36-64F4F6DECEF9}" destId="{55F44F36-4131-425C-9CF0-9EC91FD2966E}" srcOrd="11" destOrd="0" presId="urn:microsoft.com/office/officeart/2005/8/layout/list1"/>
    <dgm:cxn modelId="{7905E7B7-34EB-48BE-96E1-7556F399BC23}" type="presParOf" srcId="{8F3533B6-7BFD-44D0-AE36-64F4F6DECEF9}" destId="{5907F17A-495D-4874-B0A0-3691707E744A}" srcOrd="12" destOrd="0" presId="urn:microsoft.com/office/officeart/2005/8/layout/list1"/>
    <dgm:cxn modelId="{0F701220-C198-4D8F-91DB-737CD7A8DFED}" type="presParOf" srcId="{5907F17A-495D-4874-B0A0-3691707E744A}" destId="{E2151A2E-1113-4EE3-A9B6-5330AE2D9F15}" srcOrd="0" destOrd="0" presId="urn:microsoft.com/office/officeart/2005/8/layout/list1"/>
    <dgm:cxn modelId="{4A406F94-1306-4C50-BC10-44DA29EBE10B}" type="presParOf" srcId="{5907F17A-495D-4874-B0A0-3691707E744A}" destId="{2518D126-D5DF-431E-BAA3-A34BF9DD6B65}" srcOrd="1" destOrd="0" presId="urn:microsoft.com/office/officeart/2005/8/layout/list1"/>
    <dgm:cxn modelId="{F4EFAFAE-F327-4C6F-AC5B-B1E49D173C09}" type="presParOf" srcId="{8F3533B6-7BFD-44D0-AE36-64F4F6DECEF9}" destId="{55DA2B7E-1F35-4886-A72D-ED29B3B6EB5A}" srcOrd="13" destOrd="0" presId="urn:microsoft.com/office/officeart/2005/8/layout/list1"/>
    <dgm:cxn modelId="{7A9C7C56-0DC7-4234-8162-839451EF1758}" type="presParOf" srcId="{8F3533B6-7BFD-44D0-AE36-64F4F6DECEF9}" destId="{E1362D44-DD23-40A3-ABEC-22EE575AE663}"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7D3FDB4-BD1A-4C4D-9FD1-8EA09B4F48BD}" type="doc">
      <dgm:prSet loTypeId="urn:microsoft.com/office/officeart/2005/8/layout/list1" loCatId="list" qsTypeId="urn:microsoft.com/office/officeart/2005/8/quickstyle/simple1" qsCatId="simple" csTypeId="urn:microsoft.com/office/officeart/2005/8/colors/accent2_3" csCatId="accent2" phldr="1"/>
      <dgm:spPr/>
      <dgm:t>
        <a:bodyPr/>
        <a:lstStyle/>
        <a:p>
          <a:endParaRPr lang="en-GB"/>
        </a:p>
      </dgm:t>
    </dgm:pt>
    <dgm:pt modelId="{644B1C7E-7BA3-4565-87B4-3C1E6EEC27CA}">
      <dgm:prSet phldrT="[Text]"/>
      <dgm:spPr/>
      <dgm:t>
        <a:bodyPr/>
        <a:lstStyle/>
        <a:p>
          <a:r>
            <a:rPr lang="en-GB" dirty="0" smtClean="0"/>
            <a:t>Fully Allocated Costs (FAC)</a:t>
          </a:r>
          <a:endParaRPr lang="en-GB" dirty="0"/>
        </a:p>
      </dgm:t>
    </dgm:pt>
    <dgm:pt modelId="{C02AE30A-38B6-4558-BD43-11FB1D936637}" type="parTrans" cxnId="{07530E7C-A607-4199-9E15-3C5E103D3C42}">
      <dgm:prSet/>
      <dgm:spPr/>
      <dgm:t>
        <a:bodyPr/>
        <a:lstStyle/>
        <a:p>
          <a:endParaRPr lang="en-GB"/>
        </a:p>
      </dgm:t>
    </dgm:pt>
    <dgm:pt modelId="{4E3DB879-1C8F-4AE6-8DB3-9A1BB0ECF226}" type="sibTrans" cxnId="{07530E7C-A607-4199-9E15-3C5E103D3C42}">
      <dgm:prSet/>
      <dgm:spPr/>
      <dgm:t>
        <a:bodyPr/>
        <a:lstStyle/>
        <a:p>
          <a:endParaRPr lang="en-GB"/>
        </a:p>
      </dgm:t>
    </dgm:pt>
    <dgm:pt modelId="{471A525B-4AE2-45D4-8F78-2C88FE6BBD30}">
      <dgm:prSet phldrT="[Text]"/>
      <dgm:spPr/>
      <dgm:t>
        <a:bodyPr/>
        <a:lstStyle/>
        <a:p>
          <a:r>
            <a:rPr lang="en-GB" dirty="0" smtClean="0"/>
            <a:t>Long Run Incremental Costs (LRIC)</a:t>
          </a:r>
          <a:endParaRPr lang="en-GB" dirty="0"/>
        </a:p>
      </dgm:t>
    </dgm:pt>
    <dgm:pt modelId="{2647C115-A166-4A5B-A9A5-0D61F729BB99}" type="parTrans" cxnId="{BB01CEE3-11D8-4D53-B231-8972C41D5733}">
      <dgm:prSet/>
      <dgm:spPr/>
      <dgm:t>
        <a:bodyPr/>
        <a:lstStyle/>
        <a:p>
          <a:endParaRPr lang="en-GB"/>
        </a:p>
      </dgm:t>
    </dgm:pt>
    <dgm:pt modelId="{88928922-55CD-432A-BA1A-D8AC4BE338DC}" type="sibTrans" cxnId="{BB01CEE3-11D8-4D53-B231-8972C41D5733}">
      <dgm:prSet/>
      <dgm:spPr/>
      <dgm:t>
        <a:bodyPr/>
        <a:lstStyle/>
        <a:p>
          <a:endParaRPr lang="en-GB"/>
        </a:p>
      </dgm:t>
    </dgm:pt>
    <dgm:pt modelId="{10792CE2-8F90-463E-8EFA-4FEB2C1B4836}">
      <dgm:prSet phldrT="[Text]"/>
      <dgm:spPr/>
      <dgm:t>
        <a:bodyPr/>
        <a:lstStyle/>
        <a:p>
          <a:r>
            <a:rPr lang="en-GB" dirty="0" smtClean="0"/>
            <a:t>Stand Alone Costs</a:t>
          </a:r>
          <a:endParaRPr lang="en-GB" dirty="0"/>
        </a:p>
      </dgm:t>
    </dgm:pt>
    <dgm:pt modelId="{48680E5A-0DDF-4576-B461-65E7CEA65247}" type="parTrans" cxnId="{69AC3320-642D-464F-AFC3-C03948091965}">
      <dgm:prSet/>
      <dgm:spPr/>
      <dgm:t>
        <a:bodyPr/>
        <a:lstStyle/>
        <a:p>
          <a:endParaRPr lang="en-GB"/>
        </a:p>
      </dgm:t>
    </dgm:pt>
    <dgm:pt modelId="{700A7589-7B41-4AD6-BE1A-770C89F23354}" type="sibTrans" cxnId="{69AC3320-642D-464F-AFC3-C03948091965}">
      <dgm:prSet/>
      <dgm:spPr/>
      <dgm:t>
        <a:bodyPr/>
        <a:lstStyle/>
        <a:p>
          <a:endParaRPr lang="en-GB"/>
        </a:p>
      </dgm:t>
    </dgm:pt>
    <dgm:pt modelId="{F199983A-7921-4785-B3E1-537E9C88E768}">
      <dgm:prSet phldrT="[Text]"/>
      <dgm:spPr/>
      <dgm:t>
        <a:bodyPr/>
        <a:lstStyle/>
        <a:p>
          <a:r>
            <a:rPr lang="en-GB" dirty="0" smtClean="0"/>
            <a:t>Marginal Costs</a:t>
          </a:r>
          <a:endParaRPr lang="en-GB" dirty="0"/>
        </a:p>
      </dgm:t>
    </dgm:pt>
    <dgm:pt modelId="{5A1E3672-BC35-451E-97DB-1BD0D7F4D8B1}" type="parTrans" cxnId="{B98FA898-5545-432A-8719-49287B27BFBA}">
      <dgm:prSet/>
      <dgm:spPr/>
      <dgm:t>
        <a:bodyPr/>
        <a:lstStyle/>
        <a:p>
          <a:endParaRPr lang="en-GB"/>
        </a:p>
      </dgm:t>
    </dgm:pt>
    <dgm:pt modelId="{B4B9F3B5-D5BA-482B-AB2F-7607EEF4E3A7}" type="sibTrans" cxnId="{B98FA898-5545-432A-8719-49287B27BFBA}">
      <dgm:prSet/>
      <dgm:spPr/>
      <dgm:t>
        <a:bodyPr/>
        <a:lstStyle/>
        <a:p>
          <a:endParaRPr lang="en-GB"/>
        </a:p>
      </dgm:t>
    </dgm:pt>
    <dgm:pt modelId="{CCF8EC08-1C4D-448B-8275-829F14C4B17A}">
      <dgm:prSet custT="1"/>
      <dgm:spPr/>
      <dgm:t>
        <a:bodyPr/>
        <a:lstStyle/>
        <a:p>
          <a:pPr marL="0" indent="0"/>
          <a:r>
            <a:rPr lang="en-GB" sz="1600" dirty="0" smtClean="0">
              <a:solidFill>
                <a:srgbClr val="040404"/>
              </a:solidFill>
              <a:latin typeface="+mn-lt"/>
              <a:ea typeface="ＭＳ Ｐゴシック" pitchFamily="34" charset="-128"/>
              <a:cs typeface="+mn-cs"/>
            </a:rPr>
            <a:t>An accounting method to distribute all costs among a firm's various products and services</a:t>
          </a:r>
          <a:endParaRPr lang="en-GB" sz="1600" b="0" dirty="0">
            <a:latin typeface="+mn-lt"/>
          </a:endParaRPr>
        </a:p>
      </dgm:t>
    </dgm:pt>
    <dgm:pt modelId="{6D2A519A-AB42-41DC-848E-001B9F07036E}" type="parTrans" cxnId="{DE61625A-5348-4FAB-A772-0D1D84B0CD78}">
      <dgm:prSet/>
      <dgm:spPr/>
      <dgm:t>
        <a:bodyPr/>
        <a:lstStyle/>
        <a:p>
          <a:endParaRPr lang="en-GB"/>
        </a:p>
      </dgm:t>
    </dgm:pt>
    <dgm:pt modelId="{E5F32C0C-B5E0-4810-8323-C7ADB1B54D25}" type="sibTrans" cxnId="{DE61625A-5348-4FAB-A772-0D1D84B0CD78}">
      <dgm:prSet/>
      <dgm:spPr/>
      <dgm:t>
        <a:bodyPr/>
        <a:lstStyle/>
        <a:p>
          <a:endParaRPr lang="en-GB"/>
        </a:p>
      </dgm:t>
    </dgm:pt>
    <dgm:pt modelId="{27BECD8E-1109-48B3-A3A8-553C63E0E624}">
      <dgm:prSet/>
      <dgm:spPr/>
      <dgm:t>
        <a:bodyPr/>
        <a:lstStyle/>
        <a:p>
          <a:r>
            <a:rPr lang="en-GB" dirty="0" smtClean="0">
              <a:solidFill>
                <a:srgbClr val="040404"/>
              </a:solidFill>
              <a:latin typeface="+mn-lt"/>
              <a:ea typeface="ＭＳ Ｐゴシック" pitchFamily="34" charset="-128"/>
              <a:cs typeface="+mn-cs"/>
            </a:rPr>
            <a:t>An accounting method to calculate the cost caused by the provisioning additional units (the “increment”) or by an extension of the service portfolio </a:t>
          </a:r>
          <a:endParaRPr lang="en-GB" b="0" dirty="0"/>
        </a:p>
      </dgm:t>
    </dgm:pt>
    <dgm:pt modelId="{B449668F-F9A6-4BBD-87EB-4317B327261F}" type="parTrans" cxnId="{123D25B2-727D-4988-B580-407C523DF19C}">
      <dgm:prSet/>
      <dgm:spPr/>
      <dgm:t>
        <a:bodyPr/>
        <a:lstStyle/>
        <a:p>
          <a:endParaRPr lang="en-GB"/>
        </a:p>
      </dgm:t>
    </dgm:pt>
    <dgm:pt modelId="{409CA492-68CE-46A5-ABE2-55EE424AB088}" type="sibTrans" cxnId="{123D25B2-727D-4988-B580-407C523DF19C}">
      <dgm:prSet/>
      <dgm:spPr/>
      <dgm:t>
        <a:bodyPr/>
        <a:lstStyle/>
        <a:p>
          <a:endParaRPr lang="en-GB"/>
        </a:p>
      </dgm:t>
    </dgm:pt>
    <dgm:pt modelId="{8DAC9B10-1E15-4B58-9A5A-8717C903D01F}">
      <dgm:prSet custT="1"/>
      <dgm:spPr/>
      <dgm:t>
        <a:bodyPr/>
        <a:lstStyle/>
        <a:p>
          <a:pPr marL="0" indent="0"/>
          <a:r>
            <a:rPr lang="en-GB" sz="1600" dirty="0" smtClean="0">
              <a:solidFill>
                <a:srgbClr val="040404"/>
              </a:solidFill>
              <a:latin typeface="+mn-lt"/>
              <a:ea typeface="ＭＳ Ｐゴシック" pitchFamily="34" charset="-128"/>
              <a:cs typeface="+mn-cs"/>
            </a:rPr>
            <a:t>The costs of supply assuming a firm only provides one service</a:t>
          </a:r>
          <a:endParaRPr lang="en-GB" sz="1600" dirty="0">
            <a:solidFill>
              <a:srgbClr val="040404"/>
            </a:solidFill>
            <a:latin typeface="+mn-lt"/>
            <a:ea typeface="ＭＳ Ｐゴシック" pitchFamily="34" charset="-128"/>
            <a:cs typeface="+mn-cs"/>
          </a:endParaRPr>
        </a:p>
      </dgm:t>
    </dgm:pt>
    <dgm:pt modelId="{645D4B8A-6086-4E52-9FBA-77545E057E86}" type="parTrans" cxnId="{E68C648E-BEAE-4C48-BD73-E5234404767A}">
      <dgm:prSet/>
      <dgm:spPr/>
      <dgm:t>
        <a:bodyPr/>
        <a:lstStyle/>
        <a:p>
          <a:endParaRPr lang="en-GB"/>
        </a:p>
      </dgm:t>
    </dgm:pt>
    <dgm:pt modelId="{9C0414D8-BB6F-494B-8F0F-F0EA4A08C257}" type="sibTrans" cxnId="{E68C648E-BEAE-4C48-BD73-E5234404767A}">
      <dgm:prSet/>
      <dgm:spPr/>
      <dgm:t>
        <a:bodyPr/>
        <a:lstStyle/>
        <a:p>
          <a:endParaRPr lang="en-GB"/>
        </a:p>
      </dgm:t>
    </dgm:pt>
    <dgm:pt modelId="{AF09B42E-98CB-46CB-A500-66EF9C3AD380}">
      <dgm:prSet custT="1"/>
      <dgm:spPr/>
      <dgm:t>
        <a:bodyPr/>
        <a:lstStyle/>
        <a:p>
          <a:pPr marL="0" indent="0"/>
          <a:r>
            <a:rPr lang="en-GB" sz="1600" dirty="0" smtClean="0">
              <a:solidFill>
                <a:srgbClr val="040404"/>
              </a:solidFill>
              <a:latin typeface="+mn-lt"/>
              <a:ea typeface="ＭＳ Ｐゴシック" pitchFamily="34" charset="-128"/>
              <a:cs typeface="+mn-cs"/>
            </a:rPr>
            <a:t>Cost caused by the provisioning of one additional unit of service</a:t>
          </a:r>
          <a:endParaRPr lang="en-GB" sz="1600" dirty="0">
            <a:solidFill>
              <a:srgbClr val="040404"/>
            </a:solidFill>
            <a:latin typeface="+mn-lt"/>
            <a:ea typeface="ＭＳ Ｐゴシック" pitchFamily="34" charset="-128"/>
            <a:cs typeface="+mn-cs"/>
          </a:endParaRPr>
        </a:p>
      </dgm:t>
    </dgm:pt>
    <dgm:pt modelId="{480D2CB0-5D8D-4ED2-A55E-3504981064F9}" type="parTrans" cxnId="{1C77110D-C794-470B-803C-9443DB09F863}">
      <dgm:prSet/>
      <dgm:spPr/>
      <dgm:t>
        <a:bodyPr/>
        <a:lstStyle/>
        <a:p>
          <a:endParaRPr lang="en-GB"/>
        </a:p>
      </dgm:t>
    </dgm:pt>
    <dgm:pt modelId="{F2F62C01-6CCD-4CD1-B0EF-99E3E597DD6A}" type="sibTrans" cxnId="{1C77110D-C794-470B-803C-9443DB09F863}">
      <dgm:prSet/>
      <dgm:spPr/>
      <dgm:t>
        <a:bodyPr/>
        <a:lstStyle/>
        <a:p>
          <a:endParaRPr lang="en-GB"/>
        </a:p>
      </dgm:t>
    </dgm:pt>
    <dgm:pt modelId="{8F3533B6-7BFD-44D0-AE36-64F4F6DECEF9}" type="pres">
      <dgm:prSet presAssocID="{37D3FDB4-BD1A-4C4D-9FD1-8EA09B4F48BD}" presName="linear" presStyleCnt="0">
        <dgm:presLayoutVars>
          <dgm:dir/>
          <dgm:animLvl val="lvl"/>
          <dgm:resizeHandles val="exact"/>
        </dgm:presLayoutVars>
      </dgm:prSet>
      <dgm:spPr/>
      <dgm:t>
        <a:bodyPr/>
        <a:lstStyle/>
        <a:p>
          <a:endParaRPr lang="en-GB"/>
        </a:p>
      </dgm:t>
    </dgm:pt>
    <dgm:pt modelId="{9B7BFA6F-5FE0-4962-8761-7698A75FEEC4}" type="pres">
      <dgm:prSet presAssocID="{644B1C7E-7BA3-4565-87B4-3C1E6EEC27CA}" presName="parentLin" presStyleCnt="0"/>
      <dgm:spPr/>
    </dgm:pt>
    <dgm:pt modelId="{7ED8DE4D-5B1C-4CAD-90BA-696FEDF079FC}" type="pres">
      <dgm:prSet presAssocID="{644B1C7E-7BA3-4565-87B4-3C1E6EEC27CA}" presName="parentLeftMargin" presStyleLbl="node1" presStyleIdx="0" presStyleCnt="4"/>
      <dgm:spPr/>
      <dgm:t>
        <a:bodyPr/>
        <a:lstStyle/>
        <a:p>
          <a:endParaRPr lang="en-GB"/>
        </a:p>
      </dgm:t>
    </dgm:pt>
    <dgm:pt modelId="{811E609E-E914-4CEE-ADD5-1AA249638280}" type="pres">
      <dgm:prSet presAssocID="{644B1C7E-7BA3-4565-87B4-3C1E6EEC27CA}" presName="parentText" presStyleLbl="node1" presStyleIdx="0" presStyleCnt="4">
        <dgm:presLayoutVars>
          <dgm:chMax val="0"/>
          <dgm:bulletEnabled val="1"/>
        </dgm:presLayoutVars>
      </dgm:prSet>
      <dgm:spPr/>
      <dgm:t>
        <a:bodyPr/>
        <a:lstStyle/>
        <a:p>
          <a:endParaRPr lang="en-GB"/>
        </a:p>
      </dgm:t>
    </dgm:pt>
    <dgm:pt modelId="{C372A9E9-07B8-46C2-B607-C9F933450A6C}" type="pres">
      <dgm:prSet presAssocID="{644B1C7E-7BA3-4565-87B4-3C1E6EEC27CA}" presName="negativeSpace" presStyleCnt="0"/>
      <dgm:spPr/>
    </dgm:pt>
    <dgm:pt modelId="{C10C15AA-9276-4827-90C1-EA39B72C3D5C}" type="pres">
      <dgm:prSet presAssocID="{644B1C7E-7BA3-4565-87B4-3C1E6EEC27CA}" presName="childText" presStyleLbl="conFgAcc1" presStyleIdx="0" presStyleCnt="4" custLinFactNeighborX="-855" custLinFactNeighborY="-59">
        <dgm:presLayoutVars>
          <dgm:bulletEnabled val="1"/>
        </dgm:presLayoutVars>
      </dgm:prSet>
      <dgm:spPr/>
      <dgm:t>
        <a:bodyPr/>
        <a:lstStyle/>
        <a:p>
          <a:endParaRPr lang="en-GB"/>
        </a:p>
      </dgm:t>
    </dgm:pt>
    <dgm:pt modelId="{F4F6E4AF-86B0-445C-90AA-E2A7E98A861E}" type="pres">
      <dgm:prSet presAssocID="{4E3DB879-1C8F-4AE6-8DB3-9A1BB0ECF226}" presName="spaceBetweenRectangles" presStyleCnt="0"/>
      <dgm:spPr/>
    </dgm:pt>
    <dgm:pt modelId="{19A78FAE-39AB-4484-B411-67A6E71E93D9}" type="pres">
      <dgm:prSet presAssocID="{471A525B-4AE2-45D4-8F78-2C88FE6BBD30}" presName="parentLin" presStyleCnt="0"/>
      <dgm:spPr/>
    </dgm:pt>
    <dgm:pt modelId="{F16310FC-5E84-4FD4-BC9A-852A768485AB}" type="pres">
      <dgm:prSet presAssocID="{471A525B-4AE2-45D4-8F78-2C88FE6BBD30}" presName="parentLeftMargin" presStyleLbl="node1" presStyleIdx="0" presStyleCnt="4"/>
      <dgm:spPr/>
      <dgm:t>
        <a:bodyPr/>
        <a:lstStyle/>
        <a:p>
          <a:endParaRPr lang="en-GB"/>
        </a:p>
      </dgm:t>
    </dgm:pt>
    <dgm:pt modelId="{C1A1236C-8FF4-4542-ACD5-547E934704C7}" type="pres">
      <dgm:prSet presAssocID="{471A525B-4AE2-45D4-8F78-2C88FE6BBD30}" presName="parentText" presStyleLbl="node1" presStyleIdx="1" presStyleCnt="4">
        <dgm:presLayoutVars>
          <dgm:chMax val="0"/>
          <dgm:bulletEnabled val="1"/>
        </dgm:presLayoutVars>
      </dgm:prSet>
      <dgm:spPr/>
      <dgm:t>
        <a:bodyPr/>
        <a:lstStyle/>
        <a:p>
          <a:endParaRPr lang="en-GB"/>
        </a:p>
      </dgm:t>
    </dgm:pt>
    <dgm:pt modelId="{66353674-E762-4A66-B1DB-DC847901255B}" type="pres">
      <dgm:prSet presAssocID="{471A525B-4AE2-45D4-8F78-2C88FE6BBD30}" presName="negativeSpace" presStyleCnt="0"/>
      <dgm:spPr/>
    </dgm:pt>
    <dgm:pt modelId="{3F54E7D8-37A4-4576-8E15-124633C8D133}" type="pres">
      <dgm:prSet presAssocID="{471A525B-4AE2-45D4-8F78-2C88FE6BBD30}" presName="childText" presStyleLbl="conFgAcc1" presStyleIdx="1" presStyleCnt="4">
        <dgm:presLayoutVars>
          <dgm:bulletEnabled val="1"/>
        </dgm:presLayoutVars>
      </dgm:prSet>
      <dgm:spPr/>
      <dgm:t>
        <a:bodyPr/>
        <a:lstStyle/>
        <a:p>
          <a:endParaRPr lang="en-GB"/>
        </a:p>
      </dgm:t>
    </dgm:pt>
    <dgm:pt modelId="{4232672B-91F6-49DE-BA06-4C6EB08E6AE0}" type="pres">
      <dgm:prSet presAssocID="{88928922-55CD-432A-BA1A-D8AC4BE338DC}" presName="spaceBetweenRectangles" presStyleCnt="0"/>
      <dgm:spPr/>
    </dgm:pt>
    <dgm:pt modelId="{920EBDF6-AC97-42EB-A266-1B57D37F5C08}" type="pres">
      <dgm:prSet presAssocID="{10792CE2-8F90-463E-8EFA-4FEB2C1B4836}" presName="parentLin" presStyleCnt="0"/>
      <dgm:spPr/>
    </dgm:pt>
    <dgm:pt modelId="{1B7D5947-9E3E-4725-8673-E503D02E110F}" type="pres">
      <dgm:prSet presAssocID="{10792CE2-8F90-463E-8EFA-4FEB2C1B4836}" presName="parentLeftMargin" presStyleLbl="node1" presStyleIdx="1" presStyleCnt="4"/>
      <dgm:spPr/>
      <dgm:t>
        <a:bodyPr/>
        <a:lstStyle/>
        <a:p>
          <a:endParaRPr lang="en-GB"/>
        </a:p>
      </dgm:t>
    </dgm:pt>
    <dgm:pt modelId="{E8963106-621B-4CA5-94FD-8CB74E9D93F6}" type="pres">
      <dgm:prSet presAssocID="{10792CE2-8F90-463E-8EFA-4FEB2C1B4836}" presName="parentText" presStyleLbl="node1" presStyleIdx="2" presStyleCnt="4">
        <dgm:presLayoutVars>
          <dgm:chMax val="0"/>
          <dgm:bulletEnabled val="1"/>
        </dgm:presLayoutVars>
      </dgm:prSet>
      <dgm:spPr/>
      <dgm:t>
        <a:bodyPr/>
        <a:lstStyle/>
        <a:p>
          <a:endParaRPr lang="en-GB"/>
        </a:p>
      </dgm:t>
    </dgm:pt>
    <dgm:pt modelId="{374CA92F-164F-41D9-B066-099BCD57DC60}" type="pres">
      <dgm:prSet presAssocID="{10792CE2-8F90-463E-8EFA-4FEB2C1B4836}" presName="negativeSpace" presStyleCnt="0"/>
      <dgm:spPr/>
    </dgm:pt>
    <dgm:pt modelId="{8C48FFF6-B503-4A28-B6FB-2DFB0C0AA90E}" type="pres">
      <dgm:prSet presAssocID="{10792CE2-8F90-463E-8EFA-4FEB2C1B4836}" presName="childText" presStyleLbl="conFgAcc1" presStyleIdx="2" presStyleCnt="4">
        <dgm:presLayoutVars>
          <dgm:bulletEnabled val="1"/>
        </dgm:presLayoutVars>
      </dgm:prSet>
      <dgm:spPr/>
      <dgm:t>
        <a:bodyPr/>
        <a:lstStyle/>
        <a:p>
          <a:endParaRPr lang="en-GB"/>
        </a:p>
      </dgm:t>
    </dgm:pt>
    <dgm:pt modelId="{55F44F36-4131-425C-9CF0-9EC91FD2966E}" type="pres">
      <dgm:prSet presAssocID="{700A7589-7B41-4AD6-BE1A-770C89F23354}" presName="spaceBetweenRectangles" presStyleCnt="0"/>
      <dgm:spPr/>
    </dgm:pt>
    <dgm:pt modelId="{5907F17A-495D-4874-B0A0-3691707E744A}" type="pres">
      <dgm:prSet presAssocID="{F199983A-7921-4785-B3E1-537E9C88E768}" presName="parentLin" presStyleCnt="0"/>
      <dgm:spPr/>
    </dgm:pt>
    <dgm:pt modelId="{E2151A2E-1113-4EE3-A9B6-5330AE2D9F15}" type="pres">
      <dgm:prSet presAssocID="{F199983A-7921-4785-B3E1-537E9C88E768}" presName="parentLeftMargin" presStyleLbl="node1" presStyleIdx="2" presStyleCnt="4"/>
      <dgm:spPr/>
      <dgm:t>
        <a:bodyPr/>
        <a:lstStyle/>
        <a:p>
          <a:endParaRPr lang="en-GB"/>
        </a:p>
      </dgm:t>
    </dgm:pt>
    <dgm:pt modelId="{2518D126-D5DF-431E-BAA3-A34BF9DD6B65}" type="pres">
      <dgm:prSet presAssocID="{F199983A-7921-4785-B3E1-537E9C88E768}" presName="parentText" presStyleLbl="node1" presStyleIdx="3" presStyleCnt="4">
        <dgm:presLayoutVars>
          <dgm:chMax val="0"/>
          <dgm:bulletEnabled val="1"/>
        </dgm:presLayoutVars>
      </dgm:prSet>
      <dgm:spPr/>
      <dgm:t>
        <a:bodyPr/>
        <a:lstStyle/>
        <a:p>
          <a:endParaRPr lang="en-GB"/>
        </a:p>
      </dgm:t>
    </dgm:pt>
    <dgm:pt modelId="{55DA2B7E-1F35-4886-A72D-ED29B3B6EB5A}" type="pres">
      <dgm:prSet presAssocID="{F199983A-7921-4785-B3E1-537E9C88E768}" presName="negativeSpace" presStyleCnt="0"/>
      <dgm:spPr/>
    </dgm:pt>
    <dgm:pt modelId="{E1362D44-DD23-40A3-ABEC-22EE575AE663}" type="pres">
      <dgm:prSet presAssocID="{F199983A-7921-4785-B3E1-537E9C88E768}" presName="childText" presStyleLbl="conFgAcc1" presStyleIdx="3" presStyleCnt="4">
        <dgm:presLayoutVars>
          <dgm:bulletEnabled val="1"/>
        </dgm:presLayoutVars>
      </dgm:prSet>
      <dgm:spPr/>
      <dgm:t>
        <a:bodyPr/>
        <a:lstStyle/>
        <a:p>
          <a:endParaRPr lang="en-GB"/>
        </a:p>
      </dgm:t>
    </dgm:pt>
  </dgm:ptLst>
  <dgm:cxnLst>
    <dgm:cxn modelId="{F7CB6D2D-80EB-476F-93F8-68472F4839E1}" type="presOf" srcId="{37D3FDB4-BD1A-4C4D-9FD1-8EA09B4F48BD}" destId="{8F3533B6-7BFD-44D0-AE36-64F4F6DECEF9}" srcOrd="0" destOrd="0" presId="urn:microsoft.com/office/officeart/2005/8/layout/list1"/>
    <dgm:cxn modelId="{503F81CD-05B2-4356-88E6-8425D756310E}" type="presOf" srcId="{10792CE2-8F90-463E-8EFA-4FEB2C1B4836}" destId="{1B7D5947-9E3E-4725-8673-E503D02E110F}" srcOrd="0" destOrd="0" presId="urn:microsoft.com/office/officeart/2005/8/layout/list1"/>
    <dgm:cxn modelId="{B98FA898-5545-432A-8719-49287B27BFBA}" srcId="{37D3FDB4-BD1A-4C4D-9FD1-8EA09B4F48BD}" destId="{F199983A-7921-4785-B3E1-537E9C88E768}" srcOrd="3" destOrd="0" parTransId="{5A1E3672-BC35-451E-97DB-1BD0D7F4D8B1}" sibTransId="{B4B9F3B5-D5BA-482B-AB2F-7607EEF4E3A7}"/>
    <dgm:cxn modelId="{DE61625A-5348-4FAB-A772-0D1D84B0CD78}" srcId="{644B1C7E-7BA3-4565-87B4-3C1E6EEC27CA}" destId="{CCF8EC08-1C4D-448B-8275-829F14C4B17A}" srcOrd="0" destOrd="0" parTransId="{6D2A519A-AB42-41DC-848E-001B9F07036E}" sibTransId="{E5F32C0C-B5E0-4810-8323-C7ADB1B54D25}"/>
    <dgm:cxn modelId="{123D25B2-727D-4988-B580-407C523DF19C}" srcId="{471A525B-4AE2-45D4-8F78-2C88FE6BBD30}" destId="{27BECD8E-1109-48B3-A3A8-553C63E0E624}" srcOrd="0" destOrd="0" parTransId="{B449668F-F9A6-4BBD-87EB-4317B327261F}" sibTransId="{409CA492-68CE-46A5-ABE2-55EE424AB088}"/>
    <dgm:cxn modelId="{7E907FE9-DB6B-442D-8EB9-C661A0E0A95D}" type="presOf" srcId="{8DAC9B10-1E15-4B58-9A5A-8717C903D01F}" destId="{8C48FFF6-B503-4A28-B6FB-2DFB0C0AA90E}" srcOrd="0" destOrd="0" presId="urn:microsoft.com/office/officeart/2005/8/layout/list1"/>
    <dgm:cxn modelId="{F7ECB734-9D60-4DA8-B8BE-92201B05E642}" type="presOf" srcId="{27BECD8E-1109-48B3-A3A8-553C63E0E624}" destId="{3F54E7D8-37A4-4576-8E15-124633C8D133}" srcOrd="0" destOrd="0" presId="urn:microsoft.com/office/officeart/2005/8/layout/list1"/>
    <dgm:cxn modelId="{E68C648E-BEAE-4C48-BD73-E5234404767A}" srcId="{10792CE2-8F90-463E-8EFA-4FEB2C1B4836}" destId="{8DAC9B10-1E15-4B58-9A5A-8717C903D01F}" srcOrd="0" destOrd="0" parTransId="{645D4B8A-6086-4E52-9FBA-77545E057E86}" sibTransId="{9C0414D8-BB6F-494B-8F0F-F0EA4A08C257}"/>
    <dgm:cxn modelId="{1C77110D-C794-470B-803C-9443DB09F863}" srcId="{F199983A-7921-4785-B3E1-537E9C88E768}" destId="{AF09B42E-98CB-46CB-A500-66EF9C3AD380}" srcOrd="0" destOrd="0" parTransId="{480D2CB0-5D8D-4ED2-A55E-3504981064F9}" sibTransId="{F2F62C01-6CCD-4CD1-B0EF-99E3E597DD6A}"/>
    <dgm:cxn modelId="{69AC3320-642D-464F-AFC3-C03948091965}" srcId="{37D3FDB4-BD1A-4C4D-9FD1-8EA09B4F48BD}" destId="{10792CE2-8F90-463E-8EFA-4FEB2C1B4836}" srcOrd="2" destOrd="0" parTransId="{48680E5A-0DDF-4576-B461-65E7CEA65247}" sibTransId="{700A7589-7B41-4AD6-BE1A-770C89F23354}"/>
    <dgm:cxn modelId="{BB314D43-D4F1-48A9-B38F-2EFD43298658}" type="presOf" srcId="{471A525B-4AE2-45D4-8F78-2C88FE6BBD30}" destId="{F16310FC-5E84-4FD4-BC9A-852A768485AB}" srcOrd="0" destOrd="0" presId="urn:microsoft.com/office/officeart/2005/8/layout/list1"/>
    <dgm:cxn modelId="{07530E7C-A607-4199-9E15-3C5E103D3C42}" srcId="{37D3FDB4-BD1A-4C4D-9FD1-8EA09B4F48BD}" destId="{644B1C7E-7BA3-4565-87B4-3C1E6EEC27CA}" srcOrd="0" destOrd="0" parTransId="{C02AE30A-38B6-4558-BD43-11FB1D936637}" sibTransId="{4E3DB879-1C8F-4AE6-8DB3-9A1BB0ECF226}"/>
    <dgm:cxn modelId="{090BB594-6095-47DE-81E9-6663FDF37E15}" type="presOf" srcId="{471A525B-4AE2-45D4-8F78-2C88FE6BBD30}" destId="{C1A1236C-8FF4-4542-ACD5-547E934704C7}" srcOrd="1" destOrd="0" presId="urn:microsoft.com/office/officeart/2005/8/layout/list1"/>
    <dgm:cxn modelId="{95A06811-EF9E-4656-AE96-EBFFD7A49770}" type="presOf" srcId="{10792CE2-8F90-463E-8EFA-4FEB2C1B4836}" destId="{E8963106-621B-4CA5-94FD-8CB74E9D93F6}" srcOrd="1" destOrd="0" presId="urn:microsoft.com/office/officeart/2005/8/layout/list1"/>
    <dgm:cxn modelId="{BB01CEE3-11D8-4D53-B231-8972C41D5733}" srcId="{37D3FDB4-BD1A-4C4D-9FD1-8EA09B4F48BD}" destId="{471A525B-4AE2-45D4-8F78-2C88FE6BBD30}" srcOrd="1" destOrd="0" parTransId="{2647C115-A166-4A5B-A9A5-0D61F729BB99}" sibTransId="{88928922-55CD-432A-BA1A-D8AC4BE338DC}"/>
    <dgm:cxn modelId="{815AC941-705D-49DE-8829-280FD166E0CF}" type="presOf" srcId="{CCF8EC08-1C4D-448B-8275-829F14C4B17A}" destId="{C10C15AA-9276-4827-90C1-EA39B72C3D5C}" srcOrd="0" destOrd="0" presId="urn:microsoft.com/office/officeart/2005/8/layout/list1"/>
    <dgm:cxn modelId="{3FD286EF-6EC4-4EF2-879A-162F6811B292}" type="presOf" srcId="{F199983A-7921-4785-B3E1-537E9C88E768}" destId="{E2151A2E-1113-4EE3-A9B6-5330AE2D9F15}" srcOrd="0" destOrd="0" presId="urn:microsoft.com/office/officeart/2005/8/layout/list1"/>
    <dgm:cxn modelId="{361BE08B-1DC5-41A6-811B-2AD1A29074E4}" type="presOf" srcId="{644B1C7E-7BA3-4565-87B4-3C1E6EEC27CA}" destId="{7ED8DE4D-5B1C-4CAD-90BA-696FEDF079FC}" srcOrd="0" destOrd="0" presId="urn:microsoft.com/office/officeart/2005/8/layout/list1"/>
    <dgm:cxn modelId="{C30F7A94-306A-4E1B-8DCD-2445458B7660}" type="presOf" srcId="{F199983A-7921-4785-B3E1-537E9C88E768}" destId="{2518D126-D5DF-431E-BAA3-A34BF9DD6B65}" srcOrd="1" destOrd="0" presId="urn:microsoft.com/office/officeart/2005/8/layout/list1"/>
    <dgm:cxn modelId="{263FCEF5-BB46-4DBD-ABA3-CD94C00453FA}" type="presOf" srcId="{644B1C7E-7BA3-4565-87B4-3C1E6EEC27CA}" destId="{811E609E-E914-4CEE-ADD5-1AA249638280}" srcOrd="1" destOrd="0" presId="urn:microsoft.com/office/officeart/2005/8/layout/list1"/>
    <dgm:cxn modelId="{A5F27E74-6884-494A-A3D6-4983B7FEF0CF}" type="presOf" srcId="{AF09B42E-98CB-46CB-A500-66EF9C3AD380}" destId="{E1362D44-DD23-40A3-ABEC-22EE575AE663}" srcOrd="0" destOrd="0" presId="urn:microsoft.com/office/officeart/2005/8/layout/list1"/>
    <dgm:cxn modelId="{C536571F-8C33-4D1A-8ADC-D47D324A8FD4}" type="presParOf" srcId="{8F3533B6-7BFD-44D0-AE36-64F4F6DECEF9}" destId="{9B7BFA6F-5FE0-4962-8761-7698A75FEEC4}" srcOrd="0" destOrd="0" presId="urn:microsoft.com/office/officeart/2005/8/layout/list1"/>
    <dgm:cxn modelId="{04153C4D-1A52-4E08-B3EE-1E7F8182B18B}" type="presParOf" srcId="{9B7BFA6F-5FE0-4962-8761-7698A75FEEC4}" destId="{7ED8DE4D-5B1C-4CAD-90BA-696FEDF079FC}" srcOrd="0" destOrd="0" presId="urn:microsoft.com/office/officeart/2005/8/layout/list1"/>
    <dgm:cxn modelId="{41A0BB94-D011-4F86-A501-B6CAD6D38DD4}" type="presParOf" srcId="{9B7BFA6F-5FE0-4962-8761-7698A75FEEC4}" destId="{811E609E-E914-4CEE-ADD5-1AA249638280}" srcOrd="1" destOrd="0" presId="urn:microsoft.com/office/officeart/2005/8/layout/list1"/>
    <dgm:cxn modelId="{4060D22E-24A7-496E-9B25-D9AFE68506F1}" type="presParOf" srcId="{8F3533B6-7BFD-44D0-AE36-64F4F6DECEF9}" destId="{C372A9E9-07B8-46C2-B607-C9F933450A6C}" srcOrd="1" destOrd="0" presId="urn:microsoft.com/office/officeart/2005/8/layout/list1"/>
    <dgm:cxn modelId="{8625A90A-D5F2-4A98-9E2F-E9609D741E7A}" type="presParOf" srcId="{8F3533B6-7BFD-44D0-AE36-64F4F6DECEF9}" destId="{C10C15AA-9276-4827-90C1-EA39B72C3D5C}" srcOrd="2" destOrd="0" presId="urn:microsoft.com/office/officeart/2005/8/layout/list1"/>
    <dgm:cxn modelId="{335913EB-CDC4-4E20-9D70-0AB0A97729B1}" type="presParOf" srcId="{8F3533B6-7BFD-44D0-AE36-64F4F6DECEF9}" destId="{F4F6E4AF-86B0-445C-90AA-E2A7E98A861E}" srcOrd="3" destOrd="0" presId="urn:microsoft.com/office/officeart/2005/8/layout/list1"/>
    <dgm:cxn modelId="{F4228DB8-7AD5-434B-BF3B-C95055B4F558}" type="presParOf" srcId="{8F3533B6-7BFD-44D0-AE36-64F4F6DECEF9}" destId="{19A78FAE-39AB-4484-B411-67A6E71E93D9}" srcOrd="4" destOrd="0" presId="urn:microsoft.com/office/officeart/2005/8/layout/list1"/>
    <dgm:cxn modelId="{886C8D41-751D-48BE-B6E1-ED276B215AE8}" type="presParOf" srcId="{19A78FAE-39AB-4484-B411-67A6E71E93D9}" destId="{F16310FC-5E84-4FD4-BC9A-852A768485AB}" srcOrd="0" destOrd="0" presId="urn:microsoft.com/office/officeart/2005/8/layout/list1"/>
    <dgm:cxn modelId="{0A77C957-8819-42F1-9D14-042A2049E77F}" type="presParOf" srcId="{19A78FAE-39AB-4484-B411-67A6E71E93D9}" destId="{C1A1236C-8FF4-4542-ACD5-547E934704C7}" srcOrd="1" destOrd="0" presId="urn:microsoft.com/office/officeart/2005/8/layout/list1"/>
    <dgm:cxn modelId="{EEE3CD82-5F03-482D-AED4-FB31E104AAC9}" type="presParOf" srcId="{8F3533B6-7BFD-44D0-AE36-64F4F6DECEF9}" destId="{66353674-E762-4A66-B1DB-DC847901255B}" srcOrd="5" destOrd="0" presId="urn:microsoft.com/office/officeart/2005/8/layout/list1"/>
    <dgm:cxn modelId="{AAF8E7D2-8E51-4371-856E-5A7B7AF14733}" type="presParOf" srcId="{8F3533B6-7BFD-44D0-AE36-64F4F6DECEF9}" destId="{3F54E7D8-37A4-4576-8E15-124633C8D133}" srcOrd="6" destOrd="0" presId="urn:microsoft.com/office/officeart/2005/8/layout/list1"/>
    <dgm:cxn modelId="{929279C6-8E4C-48D2-81DE-425A1371DA29}" type="presParOf" srcId="{8F3533B6-7BFD-44D0-AE36-64F4F6DECEF9}" destId="{4232672B-91F6-49DE-BA06-4C6EB08E6AE0}" srcOrd="7" destOrd="0" presId="urn:microsoft.com/office/officeart/2005/8/layout/list1"/>
    <dgm:cxn modelId="{0B56A075-627C-4CE7-A237-27D8AB00D6B1}" type="presParOf" srcId="{8F3533B6-7BFD-44D0-AE36-64F4F6DECEF9}" destId="{920EBDF6-AC97-42EB-A266-1B57D37F5C08}" srcOrd="8" destOrd="0" presId="urn:microsoft.com/office/officeart/2005/8/layout/list1"/>
    <dgm:cxn modelId="{71EC6340-65CE-4DB0-9321-E74794FF5532}" type="presParOf" srcId="{920EBDF6-AC97-42EB-A266-1B57D37F5C08}" destId="{1B7D5947-9E3E-4725-8673-E503D02E110F}" srcOrd="0" destOrd="0" presId="urn:microsoft.com/office/officeart/2005/8/layout/list1"/>
    <dgm:cxn modelId="{A56922CC-00F9-43AC-989F-916EC11BFA2C}" type="presParOf" srcId="{920EBDF6-AC97-42EB-A266-1B57D37F5C08}" destId="{E8963106-621B-4CA5-94FD-8CB74E9D93F6}" srcOrd="1" destOrd="0" presId="urn:microsoft.com/office/officeart/2005/8/layout/list1"/>
    <dgm:cxn modelId="{4309BC81-A283-490C-B062-C5F51D98F7AA}" type="presParOf" srcId="{8F3533B6-7BFD-44D0-AE36-64F4F6DECEF9}" destId="{374CA92F-164F-41D9-B066-099BCD57DC60}" srcOrd="9" destOrd="0" presId="urn:microsoft.com/office/officeart/2005/8/layout/list1"/>
    <dgm:cxn modelId="{123A1491-6F73-48CD-9E55-6A79F6FC1471}" type="presParOf" srcId="{8F3533B6-7BFD-44D0-AE36-64F4F6DECEF9}" destId="{8C48FFF6-B503-4A28-B6FB-2DFB0C0AA90E}" srcOrd="10" destOrd="0" presId="urn:microsoft.com/office/officeart/2005/8/layout/list1"/>
    <dgm:cxn modelId="{3A6DDCDB-94E4-4839-B51E-81B9A19FF281}" type="presParOf" srcId="{8F3533B6-7BFD-44D0-AE36-64F4F6DECEF9}" destId="{55F44F36-4131-425C-9CF0-9EC91FD2966E}" srcOrd="11" destOrd="0" presId="urn:microsoft.com/office/officeart/2005/8/layout/list1"/>
    <dgm:cxn modelId="{7AB88894-E560-49CB-BB86-76D152A87863}" type="presParOf" srcId="{8F3533B6-7BFD-44D0-AE36-64F4F6DECEF9}" destId="{5907F17A-495D-4874-B0A0-3691707E744A}" srcOrd="12" destOrd="0" presId="urn:microsoft.com/office/officeart/2005/8/layout/list1"/>
    <dgm:cxn modelId="{E3CF3B37-A1B9-4215-ACE9-C261C797B180}" type="presParOf" srcId="{5907F17A-495D-4874-B0A0-3691707E744A}" destId="{E2151A2E-1113-4EE3-A9B6-5330AE2D9F15}" srcOrd="0" destOrd="0" presId="urn:microsoft.com/office/officeart/2005/8/layout/list1"/>
    <dgm:cxn modelId="{173BD5A7-8F3C-4DE8-A2FA-8B3A5E5863FD}" type="presParOf" srcId="{5907F17A-495D-4874-B0A0-3691707E744A}" destId="{2518D126-D5DF-431E-BAA3-A34BF9DD6B65}" srcOrd="1" destOrd="0" presId="urn:microsoft.com/office/officeart/2005/8/layout/list1"/>
    <dgm:cxn modelId="{2F88339F-3139-45AF-B0B0-9374109B0879}" type="presParOf" srcId="{8F3533B6-7BFD-44D0-AE36-64F4F6DECEF9}" destId="{55DA2B7E-1F35-4886-A72D-ED29B3B6EB5A}" srcOrd="13" destOrd="0" presId="urn:microsoft.com/office/officeart/2005/8/layout/list1"/>
    <dgm:cxn modelId="{4C5D46D9-EFE5-48DC-BB13-AB9C815E1EE3}" type="presParOf" srcId="{8F3533B6-7BFD-44D0-AE36-64F4F6DECEF9}" destId="{E1362D44-DD23-40A3-ABEC-22EE575AE663}"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D6DC2B6-D6BF-4BD9-B111-46B578C23A8B}" type="doc">
      <dgm:prSet loTypeId="urn:microsoft.com/office/officeart/2005/8/layout/vProcess5" loCatId="process" qsTypeId="urn:microsoft.com/office/officeart/2005/8/quickstyle/simple1" qsCatId="simple" csTypeId="urn:microsoft.com/office/officeart/2005/8/colors/accent2_3" csCatId="accent2" phldr="1"/>
      <dgm:spPr/>
      <dgm:t>
        <a:bodyPr/>
        <a:lstStyle/>
        <a:p>
          <a:endParaRPr lang="en-GB"/>
        </a:p>
      </dgm:t>
    </dgm:pt>
    <dgm:pt modelId="{FDC21C4C-449E-47EE-87FB-3BB43314E635}">
      <dgm:prSet phldrT="[Text]"/>
      <dgm:spPr/>
      <dgm:t>
        <a:bodyPr/>
        <a:lstStyle/>
        <a:p>
          <a:r>
            <a:rPr lang="en-GB" dirty="0" smtClean="0"/>
            <a:t>FAC (or benchmarks) until LRIC models in place </a:t>
          </a:r>
          <a:endParaRPr lang="en-GB" dirty="0"/>
        </a:p>
      </dgm:t>
    </dgm:pt>
    <dgm:pt modelId="{AB5455EF-96EE-456D-98D2-F8D0C6A845E6}" type="parTrans" cxnId="{BF38EAC2-536A-4FC6-887E-70FD10A762E3}">
      <dgm:prSet/>
      <dgm:spPr/>
      <dgm:t>
        <a:bodyPr/>
        <a:lstStyle/>
        <a:p>
          <a:endParaRPr lang="en-GB"/>
        </a:p>
      </dgm:t>
    </dgm:pt>
    <dgm:pt modelId="{B8E34278-7B3A-4DF4-B1BF-187D49C389DB}" type="sibTrans" cxnId="{BF38EAC2-536A-4FC6-887E-70FD10A762E3}">
      <dgm:prSet/>
      <dgm:spPr/>
      <dgm:t>
        <a:bodyPr/>
        <a:lstStyle/>
        <a:p>
          <a:endParaRPr lang="en-GB"/>
        </a:p>
      </dgm:t>
    </dgm:pt>
    <dgm:pt modelId="{2053F780-4492-428E-ABEC-D00DCE3EC710}">
      <dgm:prSet phldrT="[Text]"/>
      <dgm:spPr/>
      <dgm:t>
        <a:bodyPr/>
        <a:lstStyle/>
        <a:p>
          <a:r>
            <a:rPr lang="en-GB" dirty="0" smtClean="0"/>
            <a:t>TSLRIC+ or LRAIC+ (for all services initially)</a:t>
          </a:r>
          <a:endParaRPr lang="en-GB" dirty="0"/>
        </a:p>
      </dgm:t>
    </dgm:pt>
    <dgm:pt modelId="{8EED34BD-F291-49F6-9A5A-AF18A0C12DFC}" type="parTrans" cxnId="{C1912555-AE3E-49D7-91EB-785FF0B8E2D6}">
      <dgm:prSet/>
      <dgm:spPr/>
      <dgm:t>
        <a:bodyPr/>
        <a:lstStyle/>
        <a:p>
          <a:endParaRPr lang="en-GB"/>
        </a:p>
      </dgm:t>
    </dgm:pt>
    <dgm:pt modelId="{6754BDC7-3794-4E94-8A45-90578826A8B6}" type="sibTrans" cxnId="{C1912555-AE3E-49D7-91EB-785FF0B8E2D6}">
      <dgm:prSet/>
      <dgm:spPr/>
      <dgm:t>
        <a:bodyPr/>
        <a:lstStyle/>
        <a:p>
          <a:endParaRPr lang="en-GB"/>
        </a:p>
      </dgm:t>
    </dgm:pt>
    <dgm:pt modelId="{18C86B5A-465A-41BB-853A-627C1FDD9570}">
      <dgm:prSet phldrT="[Text]"/>
      <dgm:spPr/>
      <dgm:t>
        <a:bodyPr/>
        <a:lstStyle/>
        <a:p>
          <a:r>
            <a:rPr lang="en-GB" dirty="0" smtClean="0"/>
            <a:t>Pure LRIC (for call termination only)</a:t>
          </a:r>
          <a:endParaRPr lang="en-GB" dirty="0"/>
        </a:p>
      </dgm:t>
    </dgm:pt>
    <dgm:pt modelId="{BAD97AFE-32FB-4977-9645-5E4A3CD133F6}" type="parTrans" cxnId="{78E50BFF-275C-4420-B366-A5993259C769}">
      <dgm:prSet/>
      <dgm:spPr/>
      <dgm:t>
        <a:bodyPr/>
        <a:lstStyle/>
        <a:p>
          <a:endParaRPr lang="en-GB"/>
        </a:p>
      </dgm:t>
    </dgm:pt>
    <dgm:pt modelId="{BD35D04A-596B-40CB-9FAA-DE12D3965534}" type="sibTrans" cxnId="{78E50BFF-275C-4420-B366-A5993259C769}">
      <dgm:prSet/>
      <dgm:spPr/>
      <dgm:t>
        <a:bodyPr/>
        <a:lstStyle/>
        <a:p>
          <a:endParaRPr lang="en-GB"/>
        </a:p>
      </dgm:t>
    </dgm:pt>
    <dgm:pt modelId="{9D46B473-8141-427E-BC52-434D8632D2E1}" type="pres">
      <dgm:prSet presAssocID="{CD6DC2B6-D6BF-4BD9-B111-46B578C23A8B}" presName="outerComposite" presStyleCnt="0">
        <dgm:presLayoutVars>
          <dgm:chMax val="5"/>
          <dgm:dir/>
          <dgm:resizeHandles val="exact"/>
        </dgm:presLayoutVars>
      </dgm:prSet>
      <dgm:spPr/>
      <dgm:t>
        <a:bodyPr/>
        <a:lstStyle/>
        <a:p>
          <a:endParaRPr lang="en-GB"/>
        </a:p>
      </dgm:t>
    </dgm:pt>
    <dgm:pt modelId="{60A501D7-DBBB-47A0-8061-C32AA4B5E7B1}" type="pres">
      <dgm:prSet presAssocID="{CD6DC2B6-D6BF-4BD9-B111-46B578C23A8B}" presName="dummyMaxCanvas" presStyleCnt="0">
        <dgm:presLayoutVars/>
      </dgm:prSet>
      <dgm:spPr/>
    </dgm:pt>
    <dgm:pt modelId="{E6BADFED-E9AF-45C3-AF80-FBD1FA30DBCD}" type="pres">
      <dgm:prSet presAssocID="{CD6DC2B6-D6BF-4BD9-B111-46B578C23A8B}" presName="ThreeNodes_1" presStyleLbl="node1" presStyleIdx="0" presStyleCnt="3">
        <dgm:presLayoutVars>
          <dgm:bulletEnabled val="1"/>
        </dgm:presLayoutVars>
      </dgm:prSet>
      <dgm:spPr/>
      <dgm:t>
        <a:bodyPr/>
        <a:lstStyle/>
        <a:p>
          <a:endParaRPr lang="en-GB"/>
        </a:p>
      </dgm:t>
    </dgm:pt>
    <dgm:pt modelId="{02894FD1-4EEE-484F-8DEC-074D1FEB7D05}" type="pres">
      <dgm:prSet presAssocID="{CD6DC2B6-D6BF-4BD9-B111-46B578C23A8B}" presName="ThreeNodes_2" presStyleLbl="node1" presStyleIdx="1" presStyleCnt="3">
        <dgm:presLayoutVars>
          <dgm:bulletEnabled val="1"/>
        </dgm:presLayoutVars>
      </dgm:prSet>
      <dgm:spPr/>
      <dgm:t>
        <a:bodyPr/>
        <a:lstStyle/>
        <a:p>
          <a:endParaRPr lang="en-GB"/>
        </a:p>
      </dgm:t>
    </dgm:pt>
    <dgm:pt modelId="{BD645A4F-B517-4CD3-A780-EC8E5AEFE10C}" type="pres">
      <dgm:prSet presAssocID="{CD6DC2B6-D6BF-4BD9-B111-46B578C23A8B}" presName="ThreeNodes_3" presStyleLbl="node1" presStyleIdx="2" presStyleCnt="3">
        <dgm:presLayoutVars>
          <dgm:bulletEnabled val="1"/>
        </dgm:presLayoutVars>
      </dgm:prSet>
      <dgm:spPr/>
      <dgm:t>
        <a:bodyPr/>
        <a:lstStyle/>
        <a:p>
          <a:endParaRPr lang="en-GB"/>
        </a:p>
      </dgm:t>
    </dgm:pt>
    <dgm:pt modelId="{EBBD15BE-94CB-4C0C-9864-E90389340BF4}" type="pres">
      <dgm:prSet presAssocID="{CD6DC2B6-D6BF-4BD9-B111-46B578C23A8B}" presName="ThreeConn_1-2" presStyleLbl="fgAccFollowNode1" presStyleIdx="0" presStyleCnt="2">
        <dgm:presLayoutVars>
          <dgm:bulletEnabled val="1"/>
        </dgm:presLayoutVars>
      </dgm:prSet>
      <dgm:spPr/>
      <dgm:t>
        <a:bodyPr/>
        <a:lstStyle/>
        <a:p>
          <a:endParaRPr lang="en-GB"/>
        </a:p>
      </dgm:t>
    </dgm:pt>
    <dgm:pt modelId="{2C73413B-E9C0-4F4E-9BB0-4DFF51AFBB3E}" type="pres">
      <dgm:prSet presAssocID="{CD6DC2B6-D6BF-4BD9-B111-46B578C23A8B}" presName="ThreeConn_2-3" presStyleLbl="fgAccFollowNode1" presStyleIdx="1" presStyleCnt="2">
        <dgm:presLayoutVars>
          <dgm:bulletEnabled val="1"/>
        </dgm:presLayoutVars>
      </dgm:prSet>
      <dgm:spPr/>
      <dgm:t>
        <a:bodyPr/>
        <a:lstStyle/>
        <a:p>
          <a:endParaRPr lang="en-GB"/>
        </a:p>
      </dgm:t>
    </dgm:pt>
    <dgm:pt modelId="{3AB8FD60-896C-41B4-9285-AE99136F7F81}" type="pres">
      <dgm:prSet presAssocID="{CD6DC2B6-D6BF-4BD9-B111-46B578C23A8B}" presName="ThreeNodes_1_text" presStyleLbl="node1" presStyleIdx="2" presStyleCnt="3">
        <dgm:presLayoutVars>
          <dgm:bulletEnabled val="1"/>
        </dgm:presLayoutVars>
      </dgm:prSet>
      <dgm:spPr/>
      <dgm:t>
        <a:bodyPr/>
        <a:lstStyle/>
        <a:p>
          <a:endParaRPr lang="en-GB"/>
        </a:p>
      </dgm:t>
    </dgm:pt>
    <dgm:pt modelId="{25B62CC6-11C5-45DC-9420-C2C41B67724C}" type="pres">
      <dgm:prSet presAssocID="{CD6DC2B6-D6BF-4BD9-B111-46B578C23A8B}" presName="ThreeNodes_2_text" presStyleLbl="node1" presStyleIdx="2" presStyleCnt="3">
        <dgm:presLayoutVars>
          <dgm:bulletEnabled val="1"/>
        </dgm:presLayoutVars>
      </dgm:prSet>
      <dgm:spPr/>
      <dgm:t>
        <a:bodyPr/>
        <a:lstStyle/>
        <a:p>
          <a:endParaRPr lang="en-GB"/>
        </a:p>
      </dgm:t>
    </dgm:pt>
    <dgm:pt modelId="{DD25BED7-2476-4C3E-8DB1-050A69959D4D}" type="pres">
      <dgm:prSet presAssocID="{CD6DC2B6-D6BF-4BD9-B111-46B578C23A8B}" presName="ThreeNodes_3_text" presStyleLbl="node1" presStyleIdx="2" presStyleCnt="3">
        <dgm:presLayoutVars>
          <dgm:bulletEnabled val="1"/>
        </dgm:presLayoutVars>
      </dgm:prSet>
      <dgm:spPr/>
      <dgm:t>
        <a:bodyPr/>
        <a:lstStyle/>
        <a:p>
          <a:endParaRPr lang="en-GB"/>
        </a:p>
      </dgm:t>
    </dgm:pt>
  </dgm:ptLst>
  <dgm:cxnLst>
    <dgm:cxn modelId="{5CBE5266-A7E4-46C0-9CA9-7D1C0F4FD57D}" type="presOf" srcId="{18C86B5A-465A-41BB-853A-627C1FDD9570}" destId="{BD645A4F-B517-4CD3-A780-EC8E5AEFE10C}" srcOrd="0" destOrd="0" presId="urn:microsoft.com/office/officeart/2005/8/layout/vProcess5"/>
    <dgm:cxn modelId="{88030261-7A2C-442F-8EFB-335FA90D00CC}" type="presOf" srcId="{2053F780-4492-428E-ABEC-D00DCE3EC710}" destId="{02894FD1-4EEE-484F-8DEC-074D1FEB7D05}" srcOrd="0" destOrd="0" presId="urn:microsoft.com/office/officeart/2005/8/layout/vProcess5"/>
    <dgm:cxn modelId="{0E0AE7C8-1E9C-4B1B-A839-11425CAC149D}" type="presOf" srcId="{18C86B5A-465A-41BB-853A-627C1FDD9570}" destId="{DD25BED7-2476-4C3E-8DB1-050A69959D4D}" srcOrd="1" destOrd="0" presId="urn:microsoft.com/office/officeart/2005/8/layout/vProcess5"/>
    <dgm:cxn modelId="{BF38EAC2-536A-4FC6-887E-70FD10A762E3}" srcId="{CD6DC2B6-D6BF-4BD9-B111-46B578C23A8B}" destId="{FDC21C4C-449E-47EE-87FB-3BB43314E635}" srcOrd="0" destOrd="0" parTransId="{AB5455EF-96EE-456D-98D2-F8D0C6A845E6}" sibTransId="{B8E34278-7B3A-4DF4-B1BF-187D49C389DB}"/>
    <dgm:cxn modelId="{8DFFE33D-1DF0-45D6-A8A3-3FF77F028227}" type="presOf" srcId="{2053F780-4492-428E-ABEC-D00DCE3EC710}" destId="{25B62CC6-11C5-45DC-9420-C2C41B67724C}" srcOrd="1" destOrd="0" presId="urn:microsoft.com/office/officeart/2005/8/layout/vProcess5"/>
    <dgm:cxn modelId="{7A7421CF-8440-4A47-B8D0-515B7F91B292}" type="presOf" srcId="{6754BDC7-3794-4E94-8A45-90578826A8B6}" destId="{2C73413B-E9C0-4F4E-9BB0-4DFF51AFBB3E}" srcOrd="0" destOrd="0" presId="urn:microsoft.com/office/officeart/2005/8/layout/vProcess5"/>
    <dgm:cxn modelId="{78E50BFF-275C-4420-B366-A5993259C769}" srcId="{CD6DC2B6-D6BF-4BD9-B111-46B578C23A8B}" destId="{18C86B5A-465A-41BB-853A-627C1FDD9570}" srcOrd="2" destOrd="0" parTransId="{BAD97AFE-32FB-4977-9645-5E4A3CD133F6}" sibTransId="{BD35D04A-596B-40CB-9FAA-DE12D3965534}"/>
    <dgm:cxn modelId="{06C621FC-7337-4972-83F6-A11D139E4EF5}" type="presOf" srcId="{B8E34278-7B3A-4DF4-B1BF-187D49C389DB}" destId="{EBBD15BE-94CB-4C0C-9864-E90389340BF4}" srcOrd="0" destOrd="0" presId="urn:microsoft.com/office/officeart/2005/8/layout/vProcess5"/>
    <dgm:cxn modelId="{949FA1D3-3C14-45C8-A606-CB932B788C68}" type="presOf" srcId="{CD6DC2B6-D6BF-4BD9-B111-46B578C23A8B}" destId="{9D46B473-8141-427E-BC52-434D8632D2E1}" srcOrd="0" destOrd="0" presId="urn:microsoft.com/office/officeart/2005/8/layout/vProcess5"/>
    <dgm:cxn modelId="{B82E1925-2BD4-4A19-A6C7-75A97DDDD374}" type="presOf" srcId="{FDC21C4C-449E-47EE-87FB-3BB43314E635}" destId="{3AB8FD60-896C-41B4-9285-AE99136F7F81}" srcOrd="1" destOrd="0" presId="urn:microsoft.com/office/officeart/2005/8/layout/vProcess5"/>
    <dgm:cxn modelId="{35B8E3DC-3653-4918-B949-C7B235A57D7C}" type="presOf" srcId="{FDC21C4C-449E-47EE-87FB-3BB43314E635}" destId="{E6BADFED-E9AF-45C3-AF80-FBD1FA30DBCD}" srcOrd="0" destOrd="0" presId="urn:microsoft.com/office/officeart/2005/8/layout/vProcess5"/>
    <dgm:cxn modelId="{C1912555-AE3E-49D7-91EB-785FF0B8E2D6}" srcId="{CD6DC2B6-D6BF-4BD9-B111-46B578C23A8B}" destId="{2053F780-4492-428E-ABEC-D00DCE3EC710}" srcOrd="1" destOrd="0" parTransId="{8EED34BD-F291-49F6-9A5A-AF18A0C12DFC}" sibTransId="{6754BDC7-3794-4E94-8A45-90578826A8B6}"/>
    <dgm:cxn modelId="{2FDCEEB5-4799-42DA-98F9-0ADD703892F9}" type="presParOf" srcId="{9D46B473-8141-427E-BC52-434D8632D2E1}" destId="{60A501D7-DBBB-47A0-8061-C32AA4B5E7B1}" srcOrd="0" destOrd="0" presId="urn:microsoft.com/office/officeart/2005/8/layout/vProcess5"/>
    <dgm:cxn modelId="{01D40137-3AA3-4161-A9A4-5216C52CBD22}" type="presParOf" srcId="{9D46B473-8141-427E-BC52-434D8632D2E1}" destId="{E6BADFED-E9AF-45C3-AF80-FBD1FA30DBCD}" srcOrd="1" destOrd="0" presId="urn:microsoft.com/office/officeart/2005/8/layout/vProcess5"/>
    <dgm:cxn modelId="{B90900F9-757C-41C5-A754-64E0060CD9B0}" type="presParOf" srcId="{9D46B473-8141-427E-BC52-434D8632D2E1}" destId="{02894FD1-4EEE-484F-8DEC-074D1FEB7D05}" srcOrd="2" destOrd="0" presId="urn:microsoft.com/office/officeart/2005/8/layout/vProcess5"/>
    <dgm:cxn modelId="{03BB3A9D-1088-4AFC-AA2D-C9B37B3FA331}" type="presParOf" srcId="{9D46B473-8141-427E-BC52-434D8632D2E1}" destId="{BD645A4F-B517-4CD3-A780-EC8E5AEFE10C}" srcOrd="3" destOrd="0" presId="urn:microsoft.com/office/officeart/2005/8/layout/vProcess5"/>
    <dgm:cxn modelId="{BFF2001C-799E-45CA-9681-C9ECB4C637BC}" type="presParOf" srcId="{9D46B473-8141-427E-BC52-434D8632D2E1}" destId="{EBBD15BE-94CB-4C0C-9864-E90389340BF4}" srcOrd="4" destOrd="0" presId="urn:microsoft.com/office/officeart/2005/8/layout/vProcess5"/>
    <dgm:cxn modelId="{97288C9E-5B16-4682-8819-D6B8ED99CEFB}" type="presParOf" srcId="{9D46B473-8141-427E-BC52-434D8632D2E1}" destId="{2C73413B-E9C0-4F4E-9BB0-4DFF51AFBB3E}" srcOrd="5" destOrd="0" presId="urn:microsoft.com/office/officeart/2005/8/layout/vProcess5"/>
    <dgm:cxn modelId="{529437D1-D578-4FFF-AB31-4B8827A5A8A6}" type="presParOf" srcId="{9D46B473-8141-427E-BC52-434D8632D2E1}" destId="{3AB8FD60-896C-41B4-9285-AE99136F7F81}" srcOrd="6" destOrd="0" presId="urn:microsoft.com/office/officeart/2005/8/layout/vProcess5"/>
    <dgm:cxn modelId="{90EBE758-D1D7-411E-81A1-2FC57AC8AC9C}" type="presParOf" srcId="{9D46B473-8141-427E-BC52-434D8632D2E1}" destId="{25B62CC6-11C5-45DC-9420-C2C41B67724C}" srcOrd="7" destOrd="0" presId="urn:microsoft.com/office/officeart/2005/8/layout/vProcess5"/>
    <dgm:cxn modelId="{BA57247E-6BDA-4A40-B5F4-C44FBCB467F4}" type="presParOf" srcId="{9D46B473-8141-427E-BC52-434D8632D2E1}" destId="{DD25BED7-2476-4C3E-8DB1-050A69959D4D}"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3E5549-9698-4FDB-B77D-ADBF45E07290}">
      <dsp:nvSpPr>
        <dsp:cNvPr id="0" name=""/>
        <dsp:cNvSpPr/>
      </dsp:nvSpPr>
      <dsp:spPr>
        <a:xfrm>
          <a:off x="3605" y="1708303"/>
          <a:ext cx="2098699" cy="839479"/>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t>Identifying types of cost</a:t>
          </a:r>
          <a:endParaRPr lang="en-GB" sz="1400" kern="1200" dirty="0"/>
        </a:p>
      </dsp:txBody>
      <dsp:txXfrm>
        <a:off x="423345" y="1708303"/>
        <a:ext cx="1259220" cy="839479"/>
      </dsp:txXfrm>
    </dsp:sp>
    <dsp:sp modelId="{1CEB26C2-2279-4846-805E-F53A315BABB5}">
      <dsp:nvSpPr>
        <dsp:cNvPr id="0" name=""/>
        <dsp:cNvSpPr/>
      </dsp:nvSpPr>
      <dsp:spPr>
        <a:xfrm>
          <a:off x="1892435" y="1708303"/>
          <a:ext cx="2098699" cy="839479"/>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smtClean="0"/>
            <a:t>Understanding cost standards</a:t>
          </a:r>
          <a:endParaRPr lang="en-GB" sz="1400" kern="1200" dirty="0"/>
        </a:p>
      </dsp:txBody>
      <dsp:txXfrm>
        <a:off x="2312175" y="1708303"/>
        <a:ext cx="1259220" cy="839479"/>
      </dsp:txXfrm>
    </dsp:sp>
    <dsp:sp modelId="{3AB717EF-649C-4FAA-B8AF-E51706F3C2AB}">
      <dsp:nvSpPr>
        <dsp:cNvPr id="0" name=""/>
        <dsp:cNvSpPr/>
      </dsp:nvSpPr>
      <dsp:spPr>
        <a:xfrm>
          <a:off x="3781265" y="1708303"/>
          <a:ext cx="2098699" cy="839479"/>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t>Knowing when to apply them</a:t>
          </a:r>
          <a:endParaRPr lang="en-GB" sz="1400" kern="1200" dirty="0"/>
        </a:p>
      </dsp:txBody>
      <dsp:txXfrm>
        <a:off x="4201005" y="1708303"/>
        <a:ext cx="1259220" cy="839479"/>
      </dsp:txXfrm>
    </dsp:sp>
    <dsp:sp modelId="{448DD83D-4654-4442-A35A-8252A2D7977E}">
      <dsp:nvSpPr>
        <dsp:cNvPr id="0" name=""/>
        <dsp:cNvSpPr/>
      </dsp:nvSpPr>
      <dsp:spPr>
        <a:xfrm>
          <a:off x="5670094" y="1708303"/>
          <a:ext cx="2098699" cy="839479"/>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t>Effective regulation</a:t>
          </a:r>
          <a:endParaRPr lang="en-GB" sz="1400" kern="1200" dirty="0"/>
        </a:p>
      </dsp:txBody>
      <dsp:txXfrm>
        <a:off x="6089834" y="1708303"/>
        <a:ext cx="1259220" cy="8394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C15AA-9276-4827-90C1-EA39B72C3D5C}">
      <dsp:nvSpPr>
        <dsp:cNvPr id="0" name=""/>
        <dsp:cNvSpPr/>
      </dsp:nvSpPr>
      <dsp:spPr>
        <a:xfrm>
          <a:off x="0" y="306906"/>
          <a:ext cx="8420472" cy="696150"/>
        </a:xfrm>
        <a:prstGeom prst="rect">
          <a:avLst/>
        </a:prstGeom>
        <a:solidFill>
          <a:schemeClr val="lt1">
            <a:alpha val="90000"/>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3522" tIns="354076" rIns="653522" bIns="113792" numCol="1" spcCol="1270" anchor="t" anchorCtr="0">
          <a:noAutofit/>
        </a:bodyPr>
        <a:lstStyle/>
        <a:p>
          <a:pPr marL="0" lvl="1" indent="0" algn="l" defTabSz="711200">
            <a:lnSpc>
              <a:spcPct val="90000"/>
            </a:lnSpc>
            <a:spcBef>
              <a:spcPct val="0"/>
            </a:spcBef>
            <a:spcAft>
              <a:spcPct val="15000"/>
            </a:spcAft>
            <a:buChar char="••"/>
          </a:pPr>
          <a:r>
            <a:rPr lang="en-GB" sz="1600" b="0" kern="1200" dirty="0" smtClean="0">
              <a:solidFill>
                <a:srgbClr val="040404"/>
              </a:solidFill>
              <a:latin typeface="Verdana" pitchFamily="34" charset="0"/>
              <a:ea typeface="ＭＳ Ｐゴシック" pitchFamily="34" charset="-128"/>
              <a:cs typeface="+mn-cs"/>
            </a:rPr>
            <a:t>Cost which must be incurred if any non-zero quantity is supplied</a:t>
          </a:r>
          <a:endParaRPr lang="en-GB" sz="1600" b="0" kern="1200" dirty="0"/>
        </a:p>
      </dsp:txBody>
      <dsp:txXfrm>
        <a:off x="0" y="306906"/>
        <a:ext cx="8420472" cy="696150"/>
      </dsp:txXfrm>
    </dsp:sp>
    <dsp:sp modelId="{811E609E-E914-4CEE-ADD5-1AA249638280}">
      <dsp:nvSpPr>
        <dsp:cNvPr id="0" name=""/>
        <dsp:cNvSpPr/>
      </dsp:nvSpPr>
      <dsp:spPr>
        <a:xfrm>
          <a:off x="421023" y="56041"/>
          <a:ext cx="5894330" cy="501840"/>
        </a:xfrm>
        <a:prstGeom prst="round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792" tIns="0" rIns="222792" bIns="0" numCol="1" spcCol="1270" anchor="ctr" anchorCtr="0">
          <a:noAutofit/>
        </a:bodyPr>
        <a:lstStyle/>
        <a:p>
          <a:pPr lvl="0" algn="l" defTabSz="755650">
            <a:lnSpc>
              <a:spcPct val="90000"/>
            </a:lnSpc>
            <a:spcBef>
              <a:spcPct val="0"/>
            </a:spcBef>
            <a:spcAft>
              <a:spcPct val="35000"/>
            </a:spcAft>
          </a:pPr>
          <a:r>
            <a:rPr lang="en-GB" sz="1700" kern="1200" dirty="0" smtClean="0"/>
            <a:t>Fixed costs</a:t>
          </a:r>
          <a:endParaRPr lang="en-GB" sz="1700" kern="1200" dirty="0"/>
        </a:p>
      </dsp:txBody>
      <dsp:txXfrm>
        <a:off x="445521" y="80539"/>
        <a:ext cx="5845334" cy="452844"/>
      </dsp:txXfrm>
    </dsp:sp>
    <dsp:sp modelId="{3F54E7D8-37A4-4576-8E15-124633C8D133}">
      <dsp:nvSpPr>
        <dsp:cNvPr id="0" name=""/>
        <dsp:cNvSpPr/>
      </dsp:nvSpPr>
      <dsp:spPr>
        <a:xfrm>
          <a:off x="0" y="1345831"/>
          <a:ext cx="8420472" cy="722925"/>
        </a:xfrm>
        <a:prstGeom prst="rect">
          <a:avLst/>
        </a:prstGeom>
        <a:solidFill>
          <a:schemeClr val="lt1">
            <a:alpha val="90000"/>
            <a:hueOff val="0"/>
            <a:satOff val="0"/>
            <a:lumOff val="0"/>
            <a:alphaOff val="0"/>
          </a:schemeClr>
        </a:solidFill>
        <a:ln w="25400" cap="flat" cmpd="sng" algn="ctr">
          <a:solidFill>
            <a:schemeClr val="accent2">
              <a:shade val="80000"/>
              <a:hueOff val="0"/>
              <a:satOff val="-3694"/>
              <a:lumOff val="948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3522" tIns="354076" rIns="653522" bIns="120904" numCol="1" spcCol="1270" anchor="t" anchorCtr="0">
          <a:noAutofit/>
        </a:bodyPr>
        <a:lstStyle/>
        <a:p>
          <a:pPr marL="171450" lvl="1" indent="-171450" algn="l" defTabSz="755650">
            <a:lnSpc>
              <a:spcPct val="90000"/>
            </a:lnSpc>
            <a:spcBef>
              <a:spcPct val="0"/>
            </a:spcBef>
            <a:spcAft>
              <a:spcPct val="15000"/>
            </a:spcAft>
            <a:buChar char="••"/>
          </a:pPr>
          <a:r>
            <a:rPr lang="en-GB" sz="1700" b="0" kern="1200" dirty="0" smtClean="0">
              <a:solidFill>
                <a:srgbClr val="040404"/>
              </a:solidFill>
              <a:latin typeface="Verdana" pitchFamily="34" charset="0"/>
              <a:ea typeface="ＭＳ Ｐゴシック" pitchFamily="34" charset="-128"/>
              <a:cs typeface="+mn-cs"/>
            </a:rPr>
            <a:t>Cost whose magnitude changes when output changes </a:t>
          </a:r>
          <a:endParaRPr lang="en-GB" sz="1700" b="0" kern="1200" dirty="0"/>
        </a:p>
      </dsp:txBody>
      <dsp:txXfrm>
        <a:off x="0" y="1345831"/>
        <a:ext cx="8420472" cy="722925"/>
      </dsp:txXfrm>
    </dsp:sp>
    <dsp:sp modelId="{C1A1236C-8FF4-4542-ACD5-547E934704C7}">
      <dsp:nvSpPr>
        <dsp:cNvPr id="0" name=""/>
        <dsp:cNvSpPr/>
      </dsp:nvSpPr>
      <dsp:spPr>
        <a:xfrm>
          <a:off x="421023" y="1094911"/>
          <a:ext cx="5894330" cy="501840"/>
        </a:xfrm>
        <a:prstGeom prst="roundRect">
          <a:avLst/>
        </a:prstGeom>
        <a:solidFill>
          <a:schemeClr val="accent2">
            <a:shade val="80000"/>
            <a:hueOff val="0"/>
            <a:satOff val="-3694"/>
            <a:lumOff val="948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792" tIns="0" rIns="222792" bIns="0" numCol="1" spcCol="1270" anchor="ctr" anchorCtr="0">
          <a:noAutofit/>
        </a:bodyPr>
        <a:lstStyle/>
        <a:p>
          <a:pPr lvl="0" algn="l" defTabSz="755650">
            <a:lnSpc>
              <a:spcPct val="90000"/>
            </a:lnSpc>
            <a:spcBef>
              <a:spcPct val="0"/>
            </a:spcBef>
            <a:spcAft>
              <a:spcPct val="35000"/>
            </a:spcAft>
          </a:pPr>
          <a:r>
            <a:rPr lang="en-GB" sz="1700" kern="1200" dirty="0" smtClean="0"/>
            <a:t>Variable costs</a:t>
          </a:r>
          <a:endParaRPr lang="en-GB" sz="1700" kern="1200" dirty="0"/>
        </a:p>
      </dsp:txBody>
      <dsp:txXfrm>
        <a:off x="445521" y="1119409"/>
        <a:ext cx="5845334" cy="452844"/>
      </dsp:txXfrm>
    </dsp:sp>
    <dsp:sp modelId="{8C48FFF6-B503-4A28-B6FB-2DFB0C0AA90E}">
      <dsp:nvSpPr>
        <dsp:cNvPr id="0" name=""/>
        <dsp:cNvSpPr/>
      </dsp:nvSpPr>
      <dsp:spPr>
        <a:xfrm>
          <a:off x="0" y="2411476"/>
          <a:ext cx="8420472" cy="722925"/>
        </a:xfrm>
        <a:prstGeom prst="rect">
          <a:avLst/>
        </a:prstGeom>
        <a:solidFill>
          <a:schemeClr val="lt1">
            <a:alpha val="90000"/>
            <a:hueOff val="0"/>
            <a:satOff val="0"/>
            <a:lumOff val="0"/>
            <a:alphaOff val="0"/>
          </a:schemeClr>
        </a:solidFill>
        <a:ln w="25400" cap="flat" cmpd="sng" algn="ctr">
          <a:solidFill>
            <a:schemeClr val="accent2">
              <a:shade val="80000"/>
              <a:hueOff val="0"/>
              <a:satOff val="-7387"/>
              <a:lumOff val="1896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3522" tIns="354076" rIns="653522" bIns="120904" numCol="1" spcCol="1270" anchor="t" anchorCtr="0">
          <a:noAutofit/>
        </a:bodyPr>
        <a:lstStyle/>
        <a:p>
          <a:pPr marL="171450" lvl="1" indent="-171450" algn="l" defTabSz="755650">
            <a:lnSpc>
              <a:spcPct val="90000"/>
            </a:lnSpc>
            <a:spcBef>
              <a:spcPct val="0"/>
            </a:spcBef>
            <a:spcAft>
              <a:spcPct val="15000"/>
            </a:spcAft>
            <a:buChar char="••"/>
          </a:pPr>
          <a:r>
            <a:rPr lang="en-GB" sz="1700" kern="1200" dirty="0" smtClean="0">
              <a:solidFill>
                <a:srgbClr val="040404"/>
              </a:solidFill>
              <a:latin typeface="Verdana" pitchFamily="34" charset="0"/>
              <a:ea typeface="ＭＳ Ｐゴシック" pitchFamily="34" charset="-128"/>
              <a:cs typeface="+mn-cs"/>
            </a:rPr>
            <a:t>Assets purchased for use in more than one year</a:t>
          </a:r>
          <a:endParaRPr lang="en-GB" sz="1700" kern="1200" dirty="0"/>
        </a:p>
      </dsp:txBody>
      <dsp:txXfrm>
        <a:off x="0" y="2411476"/>
        <a:ext cx="8420472" cy="722925"/>
      </dsp:txXfrm>
    </dsp:sp>
    <dsp:sp modelId="{E8963106-621B-4CA5-94FD-8CB74E9D93F6}">
      <dsp:nvSpPr>
        <dsp:cNvPr id="0" name=""/>
        <dsp:cNvSpPr/>
      </dsp:nvSpPr>
      <dsp:spPr>
        <a:xfrm>
          <a:off x="421023" y="2160556"/>
          <a:ext cx="5894330" cy="501840"/>
        </a:xfrm>
        <a:prstGeom prst="roundRect">
          <a:avLst/>
        </a:prstGeom>
        <a:solidFill>
          <a:schemeClr val="accent2">
            <a:shade val="80000"/>
            <a:hueOff val="0"/>
            <a:satOff val="-7387"/>
            <a:lumOff val="1896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792" tIns="0" rIns="222792" bIns="0" numCol="1" spcCol="1270" anchor="ctr" anchorCtr="0">
          <a:noAutofit/>
        </a:bodyPr>
        <a:lstStyle/>
        <a:p>
          <a:pPr lvl="0" algn="l" defTabSz="755650">
            <a:lnSpc>
              <a:spcPct val="90000"/>
            </a:lnSpc>
            <a:spcBef>
              <a:spcPct val="0"/>
            </a:spcBef>
            <a:spcAft>
              <a:spcPct val="35000"/>
            </a:spcAft>
          </a:pPr>
          <a:r>
            <a:rPr lang="en-GB" sz="1700" kern="1200" dirty="0" smtClean="0"/>
            <a:t>Capital costs</a:t>
          </a:r>
          <a:endParaRPr lang="en-GB" sz="1700" kern="1200" dirty="0"/>
        </a:p>
      </dsp:txBody>
      <dsp:txXfrm>
        <a:off x="445521" y="2185054"/>
        <a:ext cx="5845334" cy="452844"/>
      </dsp:txXfrm>
    </dsp:sp>
    <dsp:sp modelId="{E1362D44-DD23-40A3-ABEC-22EE575AE663}">
      <dsp:nvSpPr>
        <dsp:cNvPr id="0" name=""/>
        <dsp:cNvSpPr/>
      </dsp:nvSpPr>
      <dsp:spPr>
        <a:xfrm>
          <a:off x="0" y="3477121"/>
          <a:ext cx="8420472" cy="722925"/>
        </a:xfrm>
        <a:prstGeom prst="rect">
          <a:avLst/>
        </a:prstGeom>
        <a:solidFill>
          <a:schemeClr val="lt1">
            <a:alpha val="90000"/>
            <a:hueOff val="0"/>
            <a:satOff val="0"/>
            <a:lumOff val="0"/>
            <a:alphaOff val="0"/>
          </a:schemeClr>
        </a:solidFill>
        <a:ln w="25400" cap="flat" cmpd="sng" algn="ctr">
          <a:solidFill>
            <a:schemeClr val="accent2">
              <a:shade val="80000"/>
              <a:hueOff val="0"/>
              <a:satOff val="-11081"/>
              <a:lumOff val="284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3522" tIns="354076" rIns="653522" bIns="120904" numCol="1" spcCol="1270" anchor="t" anchorCtr="0">
          <a:noAutofit/>
        </a:bodyPr>
        <a:lstStyle/>
        <a:p>
          <a:pPr marL="171450" lvl="1" indent="-171450" algn="l" defTabSz="755650">
            <a:lnSpc>
              <a:spcPct val="90000"/>
            </a:lnSpc>
            <a:spcBef>
              <a:spcPct val="0"/>
            </a:spcBef>
            <a:spcAft>
              <a:spcPct val="15000"/>
            </a:spcAft>
            <a:buChar char="••"/>
          </a:pPr>
          <a:r>
            <a:rPr lang="en-GB" sz="1700" kern="1200" dirty="0" smtClean="0">
              <a:solidFill>
                <a:srgbClr val="040404"/>
              </a:solidFill>
              <a:latin typeface="Verdana" pitchFamily="34" charset="0"/>
              <a:ea typeface="ＭＳ Ｐゴシック" pitchFamily="34" charset="-128"/>
              <a:cs typeface="+mn-cs"/>
            </a:rPr>
            <a:t>Costs consumed entirely within the current year</a:t>
          </a:r>
          <a:endParaRPr lang="en-GB" sz="1700" kern="1200" dirty="0"/>
        </a:p>
      </dsp:txBody>
      <dsp:txXfrm>
        <a:off x="0" y="3477121"/>
        <a:ext cx="8420472" cy="722925"/>
      </dsp:txXfrm>
    </dsp:sp>
    <dsp:sp modelId="{2518D126-D5DF-431E-BAA3-A34BF9DD6B65}">
      <dsp:nvSpPr>
        <dsp:cNvPr id="0" name=""/>
        <dsp:cNvSpPr/>
      </dsp:nvSpPr>
      <dsp:spPr>
        <a:xfrm>
          <a:off x="421023" y="3226201"/>
          <a:ext cx="5894330" cy="501840"/>
        </a:xfrm>
        <a:prstGeom prst="roundRect">
          <a:avLst/>
        </a:prstGeom>
        <a:solidFill>
          <a:schemeClr val="accent2">
            <a:shade val="80000"/>
            <a:hueOff val="0"/>
            <a:satOff val="-11081"/>
            <a:lumOff val="284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792" tIns="0" rIns="222792" bIns="0" numCol="1" spcCol="1270" anchor="ctr" anchorCtr="0">
          <a:noAutofit/>
        </a:bodyPr>
        <a:lstStyle/>
        <a:p>
          <a:pPr lvl="0" algn="l" defTabSz="755650">
            <a:lnSpc>
              <a:spcPct val="90000"/>
            </a:lnSpc>
            <a:spcBef>
              <a:spcPct val="0"/>
            </a:spcBef>
            <a:spcAft>
              <a:spcPct val="35000"/>
            </a:spcAft>
          </a:pPr>
          <a:r>
            <a:rPr lang="en-GB" sz="1700" kern="1200" dirty="0" smtClean="0"/>
            <a:t>Operating expenditure</a:t>
          </a:r>
          <a:endParaRPr lang="en-GB" sz="1700" kern="1200" dirty="0"/>
        </a:p>
      </dsp:txBody>
      <dsp:txXfrm>
        <a:off x="445521" y="3250699"/>
        <a:ext cx="5845334" cy="4528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lvl1pP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28675" name="Rectangle 3"/>
          <p:cNvSpPr>
            <a:spLocks noGrp="1" noChangeArrowheads="1"/>
          </p:cNvSpPr>
          <p:nvPr>
            <p:ph type="dt" sz="quarter" idx="1"/>
          </p:nvPr>
        </p:nvSpPr>
        <p:spPr bwMode="auto">
          <a:xfrm>
            <a:off x="3851275" y="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lvl1pPr algn="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28676" name="Rectangle 4"/>
          <p:cNvSpPr>
            <a:spLocks noGrp="1" noChangeArrowheads="1"/>
          </p:cNvSpPr>
          <p:nvPr>
            <p:ph type="ftr" sz="quarter" idx="2"/>
          </p:nvPr>
        </p:nvSpPr>
        <p:spPr bwMode="auto">
          <a:xfrm>
            <a:off x="0" y="9380538"/>
            <a:ext cx="294640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b" anchorCtr="0" compatLnSpc="1">
            <a:prstTxWarp prst="textNoShape">
              <a:avLst/>
            </a:prstTxWarp>
          </a:bodyPr>
          <a:lstStyle>
            <a:lvl1pP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28677" name="Rectangle 5"/>
          <p:cNvSpPr>
            <a:spLocks noGrp="1" noChangeArrowheads="1"/>
          </p:cNvSpPr>
          <p:nvPr>
            <p:ph type="sldNum" sz="quarter" idx="3"/>
          </p:nvPr>
        </p:nvSpPr>
        <p:spPr bwMode="auto">
          <a:xfrm>
            <a:off x="3851275" y="9380538"/>
            <a:ext cx="294640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b" anchorCtr="0" compatLnSpc="1">
            <a:prstTxWarp prst="textNoShape">
              <a:avLst/>
            </a:prstTxWarp>
          </a:bodyPr>
          <a:lstStyle>
            <a:lvl1pPr algn="r" defTabSz="909638">
              <a:lnSpc>
                <a:spcPct val="100000"/>
              </a:lnSpc>
              <a:spcBef>
                <a:spcPct val="0"/>
              </a:spcBef>
              <a:buClrTx/>
              <a:buSzTx/>
              <a:buFontTx/>
              <a:buNone/>
              <a:defRPr sz="1200" smtClean="0">
                <a:solidFill>
                  <a:schemeClr val="tx1"/>
                </a:solidFill>
              </a:defRPr>
            </a:lvl1pPr>
          </a:lstStyle>
          <a:p>
            <a:pPr>
              <a:defRPr/>
            </a:pPr>
            <a:fld id="{7324EE6A-1DB8-4096-8939-6B05634C972D}" type="slidenum">
              <a:rPr lang="en-US"/>
              <a:pPr>
                <a:defRPr/>
              </a:pPr>
              <a:t>‹#›</a:t>
            </a:fld>
            <a:endParaRPr lang="en-US"/>
          </a:p>
        </p:txBody>
      </p:sp>
    </p:spTree>
    <p:extLst>
      <p:ext uri="{BB962C8B-B14F-4D97-AF65-F5344CB8AC3E}">
        <p14:creationId xmlns:p14="http://schemas.microsoft.com/office/powerpoint/2010/main" val="411919189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lvl1pP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48131" name="Rectangle 3"/>
          <p:cNvSpPr>
            <a:spLocks noGrp="1" noChangeArrowheads="1"/>
          </p:cNvSpPr>
          <p:nvPr>
            <p:ph type="dt" idx="1"/>
          </p:nvPr>
        </p:nvSpPr>
        <p:spPr bwMode="auto">
          <a:xfrm>
            <a:off x="3851275" y="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lvl1pPr algn="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16388" name="Rectangle 4"/>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906463" y="4689475"/>
            <a:ext cx="4984750" cy="444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380538"/>
            <a:ext cx="294640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b" anchorCtr="0" compatLnSpc="1">
            <a:prstTxWarp prst="textNoShape">
              <a:avLst/>
            </a:prstTxWarp>
          </a:bodyPr>
          <a:lstStyle>
            <a:lvl1pP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48135" name="Rectangle 7"/>
          <p:cNvSpPr>
            <a:spLocks noGrp="1" noChangeArrowheads="1"/>
          </p:cNvSpPr>
          <p:nvPr>
            <p:ph type="sldNum" sz="quarter" idx="5"/>
          </p:nvPr>
        </p:nvSpPr>
        <p:spPr bwMode="auto">
          <a:xfrm>
            <a:off x="3851275" y="9380538"/>
            <a:ext cx="294640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b" anchorCtr="0" compatLnSpc="1">
            <a:prstTxWarp prst="textNoShape">
              <a:avLst/>
            </a:prstTxWarp>
          </a:bodyPr>
          <a:lstStyle>
            <a:lvl1pPr algn="r" defTabSz="909638">
              <a:lnSpc>
                <a:spcPct val="100000"/>
              </a:lnSpc>
              <a:spcBef>
                <a:spcPct val="0"/>
              </a:spcBef>
              <a:buClrTx/>
              <a:buSzTx/>
              <a:buFontTx/>
              <a:buNone/>
              <a:defRPr sz="1200" smtClean="0">
                <a:solidFill>
                  <a:schemeClr val="tx1"/>
                </a:solidFill>
              </a:defRPr>
            </a:lvl1pPr>
          </a:lstStyle>
          <a:p>
            <a:pPr>
              <a:defRPr/>
            </a:pPr>
            <a:fld id="{E5B2A376-D1B1-4DBA-B1F1-ABD613A8AA44}" type="slidenum">
              <a:rPr lang="en-US"/>
              <a:pPr>
                <a:defRPr/>
              </a:pPr>
              <a:t>‹#›</a:t>
            </a:fld>
            <a:endParaRPr lang="en-US"/>
          </a:p>
        </p:txBody>
      </p:sp>
    </p:spTree>
    <p:extLst>
      <p:ext uri="{BB962C8B-B14F-4D97-AF65-F5344CB8AC3E}">
        <p14:creationId xmlns:p14="http://schemas.microsoft.com/office/powerpoint/2010/main" val="79768146"/>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22F674A3-CBA3-4C61-B895-EC61A94433E2}" type="slidenum">
              <a:rPr lang="en-US" smtClean="0"/>
              <a:pPr/>
              <a:t>3</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905767" y="4690597"/>
            <a:ext cx="4986142" cy="4442432"/>
          </a:xfrm>
          <a:noFill/>
          <a:ln/>
        </p:spPr>
        <p:txBody>
          <a:bodyPr/>
          <a:lstStyle/>
          <a:p>
            <a:pPr eaLnBrk="1" hangingPunct="1"/>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Text Box 7"/>
          <p:cNvSpPr txBox="1">
            <a:spLocks noChangeArrowheads="1"/>
          </p:cNvSpPr>
          <p:nvPr userDrawn="1"/>
        </p:nvSpPr>
        <p:spPr bwMode="auto">
          <a:xfrm>
            <a:off x="7620000" y="6175375"/>
            <a:ext cx="1281113"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rgbClr val="5C5C5C"/>
                </a:solidFill>
                <a:latin typeface="Verdana" pitchFamily="34" charset="0"/>
              </a:defRPr>
            </a:lvl1pPr>
            <a:lvl2pPr marL="742950" indent="-285750">
              <a:defRPr sz="1600">
                <a:solidFill>
                  <a:srgbClr val="5C5C5C"/>
                </a:solidFill>
                <a:latin typeface="Verdana" pitchFamily="34" charset="0"/>
              </a:defRPr>
            </a:lvl2pPr>
            <a:lvl3pPr marL="1143000" indent="-228600">
              <a:defRPr sz="1600">
                <a:solidFill>
                  <a:srgbClr val="5C5C5C"/>
                </a:solidFill>
                <a:latin typeface="Verdana" pitchFamily="34" charset="0"/>
              </a:defRPr>
            </a:lvl3pPr>
            <a:lvl4pPr marL="1600200" indent="-228600">
              <a:defRPr sz="1600">
                <a:solidFill>
                  <a:srgbClr val="5C5C5C"/>
                </a:solidFill>
                <a:latin typeface="Verdana" pitchFamily="34" charset="0"/>
              </a:defRPr>
            </a:lvl4pPr>
            <a:lvl5pPr marL="2057400" indent="-228600">
              <a:defRPr sz="1600">
                <a:solidFill>
                  <a:srgbClr val="5C5C5C"/>
                </a:solidFill>
                <a:latin typeface="Verdana" pitchFamily="34" charset="0"/>
              </a:defRPr>
            </a:lvl5pPr>
            <a:lvl6pPr marL="2514600" indent="-228600"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6pPr>
            <a:lvl7pPr marL="2971800" indent="-228600"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7pPr>
            <a:lvl8pPr marL="3429000" indent="-228600"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8pPr>
            <a:lvl9pPr marL="3886200" indent="-228600" eaLnBrk="0" fontAlgn="base" hangingPunct="0">
              <a:lnSpc>
                <a:spcPct val="80000"/>
              </a:lnSpc>
              <a:spcBef>
                <a:spcPct val="50000"/>
              </a:spcBef>
              <a:spcAft>
                <a:spcPct val="0"/>
              </a:spcAft>
              <a:buClr>
                <a:schemeClr val="hlink"/>
              </a:buClr>
              <a:buSzPct val="110000"/>
              <a:buFont typeface="Wingdings" pitchFamily="2" charset="2"/>
              <a:buChar char="§"/>
              <a:defRPr sz="1600">
                <a:solidFill>
                  <a:srgbClr val="5C5C5C"/>
                </a:solidFill>
                <a:latin typeface="Verdana" pitchFamily="34" charset="0"/>
              </a:defRPr>
            </a:lvl9pPr>
          </a:lstStyle>
          <a:p>
            <a:pPr>
              <a:lnSpc>
                <a:spcPct val="90000"/>
              </a:lnSpc>
              <a:spcBef>
                <a:spcPct val="0"/>
              </a:spcBef>
              <a:buClrTx/>
              <a:buSzTx/>
              <a:buFontTx/>
              <a:buNone/>
              <a:defRPr/>
            </a:pPr>
            <a:r>
              <a:rPr lang="en-US" sz="1000" smtClean="0">
                <a:solidFill>
                  <a:schemeClr val="bg1"/>
                </a:solidFill>
                <a:latin typeface="Univers" pitchFamily="34" charset="0"/>
              </a:rPr>
              <a:t>International</a:t>
            </a:r>
            <a:br>
              <a:rPr lang="en-US" sz="1000" smtClean="0">
                <a:solidFill>
                  <a:schemeClr val="bg1"/>
                </a:solidFill>
                <a:latin typeface="Univers" pitchFamily="34" charset="0"/>
              </a:rPr>
            </a:br>
            <a:r>
              <a:rPr lang="en-US" sz="1000" smtClean="0">
                <a:solidFill>
                  <a:schemeClr val="bg1"/>
                </a:solidFill>
                <a:latin typeface="Univers" pitchFamily="34" charset="0"/>
              </a:rPr>
              <a:t>Telecommunication</a:t>
            </a:r>
            <a:br>
              <a:rPr lang="en-US" sz="1000" smtClean="0">
                <a:solidFill>
                  <a:schemeClr val="bg1"/>
                </a:solidFill>
                <a:latin typeface="Univers" pitchFamily="34" charset="0"/>
              </a:rPr>
            </a:br>
            <a:r>
              <a:rPr lang="en-US" sz="1000" smtClean="0">
                <a:solidFill>
                  <a:schemeClr val="bg1"/>
                </a:solidFill>
                <a:latin typeface="Univers" pitchFamily="34" charset="0"/>
              </a:rPr>
              <a:t>Union</a:t>
            </a:r>
          </a:p>
        </p:txBody>
      </p:sp>
      <p:sp>
        <p:nvSpPr>
          <p:cNvPr id="6" name="Rectangle 8"/>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100000"/>
              </a:lnSpc>
              <a:spcBef>
                <a:spcPct val="0"/>
              </a:spcBef>
              <a:buClrTx/>
              <a:buSzTx/>
              <a:buFontTx/>
              <a:buNone/>
            </a:pPr>
            <a:r>
              <a:rPr lang="en-US" sz="1200" b="1">
                <a:solidFill>
                  <a:srgbClr val="0C4B84"/>
                </a:solidFill>
              </a:rPr>
              <a:t> </a:t>
            </a:r>
            <a:endParaRPr lang="en-US" sz="2400">
              <a:solidFill>
                <a:schemeClr val="tx1"/>
              </a:solidFill>
            </a:endParaRPr>
          </a:p>
        </p:txBody>
      </p:sp>
      <p:sp>
        <p:nvSpPr>
          <p:cNvPr id="7" name="Rectangle 9"/>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100000"/>
              </a:lnSpc>
              <a:spcBef>
                <a:spcPct val="0"/>
              </a:spcBef>
              <a:buClrTx/>
              <a:buSzTx/>
              <a:buFontTx/>
              <a:buNone/>
            </a:pPr>
            <a:r>
              <a:rPr lang="en-US" sz="1200" b="1">
                <a:solidFill>
                  <a:srgbClr val="0C4B84"/>
                </a:solidFill>
              </a:rPr>
              <a:t> </a:t>
            </a:r>
            <a:endParaRPr lang="en-US" sz="2400">
              <a:solidFill>
                <a:schemeClr val="tx1"/>
              </a:solidFill>
            </a:endParaRPr>
          </a:p>
        </p:txBody>
      </p:sp>
      <p:sp>
        <p:nvSpPr>
          <p:cNvPr id="9" name="Line 21"/>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10" name="Line 25"/>
          <p:cNvSpPr>
            <a:spLocks noChangeShapeType="1"/>
          </p:cNvSpPr>
          <p:nvPr userDrawn="1"/>
        </p:nvSpPr>
        <p:spPr bwMode="auto">
          <a:xfrm flipH="1">
            <a:off x="900113" y="6510338"/>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8" name="Rectangle 5"/>
          <p:cNvSpPr>
            <a:spLocks noGrp="1" noChangeArrowheads="1"/>
          </p:cNvSpPr>
          <p:nvPr>
            <p:ph type="sldNum" sz="quarter" idx="10"/>
          </p:nvPr>
        </p:nvSpPr>
        <p:spPr>
          <a:xfrm>
            <a:off x="8316416" y="6384925"/>
            <a:ext cx="557709" cy="212427"/>
          </a:xfrm>
          <a:prstGeom prst="rect">
            <a:avLst/>
          </a:prstGeom>
          <a:ln/>
        </p:spPr>
        <p:txBody>
          <a:bodyPr/>
          <a:lstStyle>
            <a:lvl1pPr>
              <a:defRPr/>
            </a:lvl1pPr>
          </a:lstStyle>
          <a:p>
            <a:pPr>
              <a:buFont typeface="Wingdings" pitchFamily="2" charset="2"/>
              <a:buNone/>
              <a:defRPr/>
            </a:pPr>
            <a:fld id="{1AE339EF-CBA6-4704-AE6A-F0CAF702AFEC}" type="slidenum">
              <a:rPr lang="en-US" smtClean="0"/>
              <a:pPr>
                <a:buFont typeface="Wingdings" pitchFamily="2" charset="2"/>
                <a:buNone/>
                <a:defRPr/>
              </a:pPr>
              <a:t>‹#›</a:t>
            </a:fld>
            <a:endParaRPr lang="en-US" dirty="0"/>
          </a:p>
        </p:txBody>
      </p:sp>
      <p:sp>
        <p:nvSpPr>
          <p:cNvPr id="19" name="TextBox 18"/>
          <p:cNvSpPr txBox="1"/>
          <p:nvPr userDrawn="1"/>
        </p:nvSpPr>
        <p:spPr>
          <a:xfrm>
            <a:off x="755576" y="46869"/>
            <a:ext cx="3281668" cy="415498"/>
          </a:xfrm>
          <a:prstGeom prst="rect">
            <a:avLst/>
          </a:prstGeom>
          <a:noFill/>
        </p:spPr>
        <p:txBody>
          <a:bodyPr wrap="none" rtlCol="0">
            <a:spAutoFit/>
          </a:bodyPr>
          <a:lstStyle/>
          <a:p>
            <a:pPr>
              <a:buNone/>
            </a:pPr>
            <a:r>
              <a:rPr lang="en-GB" sz="1000" b="1" dirty="0" smtClean="0">
                <a:solidFill>
                  <a:srgbClr val="0070C0"/>
                </a:solidFill>
              </a:rPr>
              <a:t>HIPSSA Cost model</a:t>
            </a:r>
            <a:r>
              <a:rPr lang="en-GB" sz="1000" b="1" baseline="0" dirty="0" smtClean="0">
                <a:solidFill>
                  <a:srgbClr val="0070C0"/>
                </a:solidFill>
              </a:rPr>
              <a:t> training workshop: </a:t>
            </a:r>
          </a:p>
          <a:p>
            <a:pPr>
              <a:buNone/>
            </a:pPr>
            <a:r>
              <a:rPr lang="en-GB" sz="1000" baseline="0" dirty="0" smtClean="0">
                <a:solidFill>
                  <a:srgbClr val="0070C0"/>
                </a:solidFill>
              </a:rPr>
              <a:t>Session 5: Cost Standards and their Application</a:t>
            </a:r>
            <a:endParaRPr lang="en-GB" sz="1000" dirty="0">
              <a:solidFill>
                <a:srgbClr val="0070C0"/>
              </a:solidFill>
            </a:endParaRPr>
          </a:p>
        </p:txBody>
      </p:sp>
    </p:spTree>
    <p:extLst>
      <p:ext uri="{BB962C8B-B14F-4D97-AF65-F5344CB8AC3E}">
        <p14:creationId xmlns:p14="http://schemas.microsoft.com/office/powerpoint/2010/main" val="3477117472"/>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07745"/>
            <a:ext cx="7772400" cy="523220"/>
          </a:xfrm>
        </p:spPr>
        <p:txBody>
          <a:bodyPr/>
          <a:lstStyle>
            <a:lvl1pPr algn="ctr" rtl="0" eaLnBrk="1" fontAlgn="base" hangingPunct="1">
              <a:spcBef>
                <a:spcPct val="0"/>
              </a:spcBef>
              <a:spcAft>
                <a:spcPct val="0"/>
              </a:spcAft>
              <a:defRPr lang="en-US" sz="2800" b="0" dirty="0">
                <a:solidFill>
                  <a:srgbClr val="0099CC"/>
                </a:solidFill>
                <a:latin typeface="Arial" charset="0"/>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3568" y="1556792"/>
            <a:ext cx="7772401" cy="4256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xfrm>
            <a:off x="8316416" y="6384925"/>
            <a:ext cx="557709" cy="212427"/>
          </a:xfrm>
          <a:prstGeom prst="rect">
            <a:avLst/>
          </a:prstGeom>
          <a:ln/>
        </p:spPr>
        <p:txBody>
          <a:bodyPr/>
          <a:lstStyle>
            <a:lvl1pPr>
              <a:defRPr/>
            </a:lvl1pPr>
          </a:lstStyle>
          <a:p>
            <a:pPr>
              <a:buFont typeface="Wingdings" pitchFamily="2" charset="2"/>
              <a:buNone/>
              <a:defRPr/>
            </a:pPr>
            <a:fld id="{1AE339EF-CBA6-4704-AE6A-F0CAF702AFEC}" type="slidenum">
              <a:rPr lang="en-US" smtClean="0"/>
              <a:pPr>
                <a:buFont typeface="Wingdings" pitchFamily="2" charset="2"/>
                <a:buNone/>
                <a:defRPr/>
              </a:pPr>
              <a:t>‹#›</a:t>
            </a:fld>
            <a:endParaRPr lang="en-US" dirty="0"/>
          </a:p>
        </p:txBody>
      </p:sp>
      <p:sp>
        <p:nvSpPr>
          <p:cNvPr id="5" name="TextBox 4"/>
          <p:cNvSpPr txBox="1"/>
          <p:nvPr userDrawn="1"/>
        </p:nvSpPr>
        <p:spPr>
          <a:xfrm>
            <a:off x="755576" y="46869"/>
            <a:ext cx="3281668" cy="415498"/>
          </a:xfrm>
          <a:prstGeom prst="rect">
            <a:avLst/>
          </a:prstGeom>
          <a:noFill/>
        </p:spPr>
        <p:txBody>
          <a:bodyPr wrap="none" rtlCol="0">
            <a:spAutoFit/>
          </a:bodyPr>
          <a:lstStyle/>
          <a:p>
            <a:pPr>
              <a:buNone/>
            </a:pPr>
            <a:r>
              <a:rPr lang="en-GB" sz="1000" b="1" dirty="0" smtClean="0">
                <a:solidFill>
                  <a:srgbClr val="0070C0"/>
                </a:solidFill>
              </a:rPr>
              <a:t>HIPSSA Cost model</a:t>
            </a:r>
            <a:r>
              <a:rPr lang="en-GB" sz="1000" b="1" baseline="0" dirty="0" smtClean="0">
                <a:solidFill>
                  <a:srgbClr val="0070C0"/>
                </a:solidFill>
              </a:rPr>
              <a:t> training workshop: </a:t>
            </a:r>
          </a:p>
          <a:p>
            <a:pPr>
              <a:buNone/>
            </a:pPr>
            <a:r>
              <a:rPr lang="en-GB" sz="1000" baseline="0" dirty="0" smtClean="0">
                <a:solidFill>
                  <a:srgbClr val="0070C0"/>
                </a:solidFill>
              </a:rPr>
              <a:t>Session 5: Cost Standards and their Application</a:t>
            </a:r>
            <a:endParaRPr lang="en-GB" sz="1000" dirty="0">
              <a:solidFill>
                <a:srgbClr val="0070C0"/>
              </a:solidFill>
            </a:endParaRPr>
          </a:p>
        </p:txBody>
      </p:sp>
    </p:spTree>
    <p:extLst>
      <p:ext uri="{BB962C8B-B14F-4D97-AF65-F5344CB8AC3E}">
        <p14:creationId xmlns:p14="http://schemas.microsoft.com/office/powerpoint/2010/main" val="2895703116"/>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heme" Target="../theme/theme1.xml"/><Relationship Id="rId7"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1081088"/>
            <a:ext cx="7772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3075" name="Rectangle 3"/>
          <p:cNvSpPr>
            <a:spLocks noGrp="1" noChangeArrowheads="1"/>
          </p:cNvSpPr>
          <p:nvPr>
            <p:ph type="body" idx="1"/>
          </p:nvPr>
        </p:nvSpPr>
        <p:spPr bwMode="auto">
          <a:xfrm>
            <a:off x="431799" y="2051305"/>
            <a:ext cx="7772401" cy="425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 name="Line 25"/>
          <p:cNvSpPr>
            <a:spLocks noChangeShapeType="1"/>
          </p:cNvSpPr>
          <p:nvPr userDrawn="1"/>
        </p:nvSpPr>
        <p:spPr bwMode="auto">
          <a:xfrm flipH="1">
            <a:off x="900113" y="6456363"/>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pic>
        <p:nvPicPr>
          <p:cNvPr id="13" name="Picture 12" descr="ACP"/>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051720" y="6371100"/>
            <a:ext cx="574675"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itu_logo_3"/>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33375" y="6338888"/>
            <a:ext cx="4206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descr="Description: C:\Users\jallow.ITU_USERS\AppData\Local\Microsoft\Windows\Temporary Internet Files\Content.Word\logo_ce-en-rvb-hr.jp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25591" y="6138863"/>
            <a:ext cx="82927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 descr="imagesCAHYRJLJ"/>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366370" y="6279786"/>
            <a:ext cx="5715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3" descr="EAC"/>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6156176" y="6215828"/>
            <a:ext cx="6762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16"/>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2771800" y="6300788"/>
            <a:ext cx="6667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3"/>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7060994" y="6147263"/>
            <a:ext cx="709670" cy="7098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4" r:id="rId1"/>
    <p:sldLayoutId id="2147483695" r:id="rId2"/>
  </p:sldLayoutIdLst>
  <p:transition>
    <p:fade/>
  </p:transition>
  <p:timing>
    <p:tnLst>
      <p:par>
        <p:cTn id="1" dur="indefinite" restart="never" nodeType="tmRoot"/>
      </p:par>
    </p:tnLst>
  </p:timing>
  <p:hf hdr="0" dt="0"/>
  <p:txStyles>
    <p:titleStyle>
      <a:lvl1pPr algn="ctr" rtl="0" eaLnBrk="0" fontAlgn="base" hangingPunct="0">
        <a:spcBef>
          <a:spcPct val="0"/>
        </a:spcBef>
        <a:spcAft>
          <a:spcPct val="0"/>
        </a:spcAft>
        <a:defRPr sz="3600" b="1">
          <a:solidFill>
            <a:srgbClr val="1B5BA2"/>
          </a:solidFill>
          <a:latin typeface="Arial" charset="0"/>
          <a:ea typeface="+mj-ea"/>
          <a:cs typeface="+mj-cs"/>
        </a:defRPr>
      </a:lvl1pPr>
      <a:lvl2pPr algn="ctr" rtl="0" eaLnBrk="0" fontAlgn="base" hangingPunct="0">
        <a:spcBef>
          <a:spcPct val="0"/>
        </a:spcBef>
        <a:spcAft>
          <a:spcPct val="0"/>
        </a:spcAft>
        <a:defRPr sz="3600" b="1">
          <a:solidFill>
            <a:srgbClr val="1B5BA2"/>
          </a:solidFill>
          <a:latin typeface="Arial" charset="0"/>
        </a:defRPr>
      </a:lvl2pPr>
      <a:lvl3pPr algn="ctr" rtl="0" eaLnBrk="0" fontAlgn="base" hangingPunct="0">
        <a:spcBef>
          <a:spcPct val="0"/>
        </a:spcBef>
        <a:spcAft>
          <a:spcPct val="0"/>
        </a:spcAft>
        <a:defRPr sz="3600" b="1">
          <a:solidFill>
            <a:srgbClr val="1B5BA2"/>
          </a:solidFill>
          <a:latin typeface="Arial" charset="0"/>
        </a:defRPr>
      </a:lvl3pPr>
      <a:lvl4pPr algn="ctr" rtl="0" eaLnBrk="0" fontAlgn="base" hangingPunct="0">
        <a:spcBef>
          <a:spcPct val="0"/>
        </a:spcBef>
        <a:spcAft>
          <a:spcPct val="0"/>
        </a:spcAft>
        <a:defRPr sz="3600" b="1">
          <a:solidFill>
            <a:srgbClr val="1B5BA2"/>
          </a:solidFill>
          <a:latin typeface="Arial" charset="0"/>
        </a:defRPr>
      </a:lvl4pPr>
      <a:lvl5pPr algn="ctr" rtl="0" eaLnBrk="0" fontAlgn="base" hangingPunct="0">
        <a:spcBef>
          <a:spcPct val="0"/>
        </a:spcBef>
        <a:spcAft>
          <a:spcPct val="0"/>
        </a:spcAft>
        <a:defRPr sz="3600" b="1">
          <a:solidFill>
            <a:srgbClr val="1B5BA2"/>
          </a:solidFill>
          <a:latin typeface="Arial"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Arial" charset="0"/>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Arial" charset="0"/>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Arial" charset="0"/>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0.wmf"/></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uk/url?sa=i&amp;rct=j&amp;q=enigma+variations&amp;source=images&amp;cd=&amp;cad=rja&amp;docid=OE_KgbEYR1kFjM&amp;tbnid=2YWnPQG9-CiGLM:&amp;ved=0CAUQjRw&amp;url=http://www.di-arezzo.co.uk/sheet+music/classical+score/sheet+music-for-piano/NOVEL00333.html&amp;ei=GHUaUayEF4O90QW94IAg&amp;bvm=bv.42261806,d.d2k&amp;psig=AFQjCNECX5XGCzyLhqZiEH5XTTLTW1ONNQ&amp;ust=1360774741291934"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jpe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3.wmf"/><Relationship Id="rId4" Type="http://schemas.openxmlformats.org/officeDocument/2006/relationships/oleObject" Target="../embeddings/Microsoft_Word_97_-_2003_Document1.doc"/></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24.emf"/><Relationship Id="rId4" Type="http://schemas.openxmlformats.org/officeDocument/2006/relationships/oleObject" Target="../embeddings/Microsoft_Word_97_-_2003_Document2.doc"/></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uk/url?sa=i&amp;rct=j&amp;q=pint+of+milk&amp;source=images&amp;cd=&amp;cad=rja&amp;docid=JkHdzPGcRQVOFM&amp;tbnid=3Fakas1wWwLvTM:&amp;ved=0CAUQjRw&amp;url=http://www.telegraph.co.uk/lifestyle/9394633/Why-the-pint-of-milk-test-is-past-its-sell-by-date.html&amp;ei=kl0aUaPtBOiU0QWGpoCQCQ&amp;bvm=bv.42261806,d.d2k&amp;psig=AFQjCNGZeoYrM98g2gHN6gn7MuJ5XNJGNA&amp;ust=136076873239826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736874" y="777594"/>
            <a:ext cx="5670252" cy="530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4"/>
          <p:cNvSpPr txBox="1">
            <a:spLocks noChangeArrowheads="1"/>
          </p:cNvSpPr>
          <p:nvPr/>
        </p:nvSpPr>
        <p:spPr bwMode="auto">
          <a:xfrm>
            <a:off x="457200" y="1447800"/>
            <a:ext cx="8534400" cy="4548938"/>
          </a:xfrm>
          <a:prstGeom prst="rect">
            <a:avLst/>
          </a:prstGeom>
          <a:noFill/>
          <a:ln w="9525">
            <a:noFill/>
            <a:miter lim="800000"/>
            <a:headEnd/>
            <a:tailEnd/>
          </a:ln>
        </p:spPr>
        <p:txBody>
          <a:bodyPr>
            <a:spAutoFit/>
          </a:bodyPr>
          <a:lstStyle/>
          <a:p>
            <a:pPr algn="ctr">
              <a:buNone/>
            </a:pPr>
            <a:r>
              <a:rPr lang="en-US" sz="3200" b="1" i="0" dirty="0">
                <a:solidFill>
                  <a:schemeClr val="accent2"/>
                </a:solidFill>
                <a:ea typeface="MS PGothic" pitchFamily="34" charset="-128"/>
              </a:rPr>
              <a:t>EXPERT LEVEL TRAINING ON </a:t>
            </a:r>
            <a:br>
              <a:rPr lang="en-US" sz="3200" b="1" i="0" dirty="0">
                <a:solidFill>
                  <a:schemeClr val="accent2"/>
                </a:solidFill>
                <a:ea typeface="MS PGothic" pitchFamily="34" charset="-128"/>
              </a:rPr>
            </a:br>
            <a:r>
              <a:rPr lang="en-US" sz="3200" b="1" i="0" dirty="0">
                <a:solidFill>
                  <a:schemeClr val="accent2"/>
                </a:solidFill>
                <a:ea typeface="MS PGothic" pitchFamily="34" charset="-128"/>
              </a:rPr>
              <a:t>TELECOM NETWORK COST </a:t>
            </a:r>
            <a:r>
              <a:rPr lang="en-US" sz="3200" b="1" i="0" dirty="0" smtClean="0">
                <a:solidFill>
                  <a:schemeClr val="accent2"/>
                </a:solidFill>
                <a:ea typeface="MS PGothic" pitchFamily="34" charset="-128"/>
              </a:rPr>
              <a:t>MODELLING </a:t>
            </a:r>
            <a:r>
              <a:rPr lang="en-US" sz="3200" b="1" i="0" dirty="0">
                <a:solidFill>
                  <a:schemeClr val="accent2"/>
                </a:solidFill>
                <a:ea typeface="MS PGothic" pitchFamily="34" charset="-128"/>
              </a:rPr>
              <a:t/>
            </a:r>
            <a:br>
              <a:rPr lang="en-US" sz="3200" b="1" i="0" dirty="0">
                <a:solidFill>
                  <a:schemeClr val="accent2"/>
                </a:solidFill>
                <a:ea typeface="MS PGothic" pitchFamily="34" charset="-128"/>
              </a:rPr>
            </a:br>
            <a:r>
              <a:rPr lang="en-US" sz="3200" b="1" i="0" dirty="0">
                <a:solidFill>
                  <a:schemeClr val="accent2"/>
                </a:solidFill>
                <a:ea typeface="MS PGothic" pitchFamily="34" charset="-128"/>
              </a:rPr>
              <a:t>FOR THE HIPSSA REGIONS</a:t>
            </a:r>
            <a:r>
              <a:rPr lang="en-US" altLang="ja-JP" sz="3200" b="1" i="0" dirty="0">
                <a:solidFill>
                  <a:schemeClr val="accent2"/>
                </a:solidFill>
                <a:ea typeface="MS PGothic" pitchFamily="34" charset="-128"/>
              </a:rPr>
              <a:t> </a:t>
            </a:r>
            <a:endParaRPr lang="en-US" altLang="ja-JP" sz="3200" b="1" dirty="0">
              <a:solidFill>
                <a:schemeClr val="accent2"/>
              </a:solidFill>
              <a:ea typeface="MS PGothic" pitchFamily="34" charset="-128"/>
            </a:endParaRPr>
          </a:p>
          <a:p>
            <a:pPr algn="ctr">
              <a:buNone/>
            </a:pPr>
            <a:endParaRPr lang="en-US" altLang="ja-JP" sz="2400" i="0" dirty="0">
              <a:solidFill>
                <a:schemeClr val="accent2"/>
              </a:solidFill>
              <a:ea typeface="MS PGothic" pitchFamily="34" charset="-128"/>
            </a:endParaRPr>
          </a:p>
          <a:p>
            <a:pPr algn="ctr">
              <a:buNone/>
            </a:pPr>
            <a:r>
              <a:rPr lang="en-US" altLang="ja-JP" sz="2400" i="0" dirty="0" err="1" smtClean="0">
                <a:solidFill>
                  <a:schemeClr val="accent2"/>
                </a:solidFill>
                <a:ea typeface="MS PGothic" pitchFamily="34" charset="-128"/>
              </a:rPr>
              <a:t>Arusha</a:t>
            </a:r>
            <a:r>
              <a:rPr lang="en-US" altLang="ja-JP" sz="2400" i="0" dirty="0" smtClean="0">
                <a:solidFill>
                  <a:schemeClr val="accent2"/>
                </a:solidFill>
                <a:ea typeface="MS PGothic" pitchFamily="34" charset="-128"/>
              </a:rPr>
              <a:t>            </a:t>
            </a:r>
            <a:endParaRPr lang="en-US" altLang="ja-JP" sz="2400" i="0" dirty="0">
              <a:solidFill>
                <a:schemeClr val="accent2"/>
              </a:solidFill>
              <a:ea typeface="MS PGothic" pitchFamily="34" charset="-128"/>
            </a:endParaRPr>
          </a:p>
          <a:p>
            <a:pPr algn="ctr">
              <a:buNone/>
            </a:pPr>
            <a:r>
              <a:rPr lang="en-GB" altLang="ja-JP" sz="2400" dirty="0" smtClean="0">
                <a:solidFill>
                  <a:schemeClr val="accent2"/>
                </a:solidFill>
                <a:ea typeface="MS PGothic" pitchFamily="34" charset="-128"/>
              </a:rPr>
              <a:t>15-19 July</a:t>
            </a:r>
            <a:r>
              <a:rPr lang="en-GB" altLang="ja-JP" sz="2400" i="0" dirty="0" smtClean="0">
                <a:solidFill>
                  <a:schemeClr val="accent2"/>
                </a:solidFill>
                <a:ea typeface="MS PGothic" pitchFamily="34" charset="-128"/>
              </a:rPr>
              <a:t>, 2013</a:t>
            </a:r>
            <a:endParaRPr lang="en-US" altLang="ja-JP" sz="2400" i="0" dirty="0">
              <a:solidFill>
                <a:schemeClr val="accent2"/>
              </a:solidFill>
              <a:ea typeface="MS PGothic" pitchFamily="34" charset="-128"/>
            </a:endParaRPr>
          </a:p>
          <a:p>
            <a:pPr algn="ctr"/>
            <a:endParaRPr lang="en-US" sz="2400" i="0" dirty="0">
              <a:solidFill>
                <a:schemeClr val="accent2"/>
              </a:solidFill>
              <a:ea typeface="MS PGothic" pitchFamily="34" charset="-128"/>
            </a:endParaRPr>
          </a:p>
          <a:p>
            <a:pPr algn="ctr">
              <a:buNone/>
            </a:pPr>
            <a:r>
              <a:rPr lang="en-GB" sz="2400" i="0" dirty="0">
                <a:solidFill>
                  <a:schemeClr val="accent2"/>
                </a:solidFill>
                <a:ea typeface="MS PGothic" pitchFamily="34" charset="-128"/>
              </a:rPr>
              <a:t>David </a:t>
            </a:r>
            <a:r>
              <a:rPr lang="en-GB" sz="2400" i="0" dirty="0" err="1" smtClean="0">
                <a:solidFill>
                  <a:schemeClr val="accent2"/>
                </a:solidFill>
                <a:ea typeface="MS PGothic" pitchFamily="34" charset="-128"/>
              </a:rPr>
              <a:t>Rogerson</a:t>
            </a:r>
            <a:r>
              <a:rPr lang="en-GB" sz="2400" i="0" dirty="0" smtClean="0">
                <a:solidFill>
                  <a:schemeClr val="accent2"/>
                </a:solidFill>
                <a:ea typeface="MS PGothic" pitchFamily="34" charset="-128"/>
              </a:rPr>
              <a:t>, ITU Expert</a:t>
            </a:r>
            <a:endParaRPr lang="en-US" sz="2400" i="0" dirty="0">
              <a:solidFill>
                <a:schemeClr val="accent2"/>
              </a:solidFill>
              <a:ea typeface="MS PGothic" pitchFamily="34" charset="-128"/>
            </a:endParaRPr>
          </a:p>
          <a:p>
            <a:pPr algn="ctr"/>
            <a:endParaRPr lang="en-US" altLang="ja-JP" sz="2400" i="0" dirty="0">
              <a:solidFill>
                <a:schemeClr val="accent2"/>
              </a:solidFill>
              <a:ea typeface="MS PGothic" pitchFamily="34" charset="-128"/>
            </a:endParaRPr>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a:t>
            </a:fld>
            <a:endParaRPr lang="en-US" dirty="0"/>
          </a:p>
        </p:txBody>
      </p:sp>
    </p:spTree>
    <p:extLst>
      <p:ext uri="{BB962C8B-B14F-4D97-AF65-F5344CB8AC3E}">
        <p14:creationId xmlns:p14="http://schemas.microsoft.com/office/powerpoint/2010/main" val="15606934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07745"/>
            <a:ext cx="7772400" cy="523220"/>
          </a:xfrm>
        </p:spPr>
        <p:txBody>
          <a:bodyPr/>
          <a:lstStyle/>
          <a:p>
            <a:r>
              <a:rPr lang="en-GB" dirty="0" smtClean="0"/>
              <a:t>How each cost type is treated in cost models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49597407"/>
              </p:ext>
            </p:extLst>
          </p:nvPr>
        </p:nvGraphicFramePr>
        <p:xfrm>
          <a:off x="539552" y="1412776"/>
          <a:ext cx="8420472" cy="4256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10</a:t>
            </a:fld>
            <a:endParaRPr lang="en-US" dirty="0"/>
          </a:p>
        </p:txBody>
      </p:sp>
    </p:spTree>
    <p:extLst>
      <p:ext uri="{BB962C8B-B14F-4D97-AF65-F5344CB8AC3E}">
        <p14:creationId xmlns:p14="http://schemas.microsoft.com/office/powerpoint/2010/main" val="177345619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3"/>
          <p:cNvSpPr>
            <a:spLocks noGrp="1" noChangeArrowheads="1"/>
          </p:cNvSpPr>
          <p:nvPr>
            <p:ph type="sldNum" sz="quarter" idx="10"/>
          </p:nvPr>
        </p:nvSpPr>
        <p:spPr>
          <a:xfrm>
            <a:off x="8316416" y="6403975"/>
            <a:ext cx="470397" cy="193377"/>
          </a:xfrm>
          <a:prstGeom prst="rect">
            <a:avLst/>
          </a:prstGeom>
        </p:spPr>
        <p:txBody>
          <a:bodyPr/>
          <a:lstStyle/>
          <a:p>
            <a:pPr>
              <a:buNone/>
            </a:pPr>
            <a:fld id="{577AE22B-9FCF-48B9-85B6-9FB2D5DEC528}" type="slidenum">
              <a:rPr lang="en-US" smtClean="0"/>
              <a:pPr>
                <a:buNone/>
              </a:pPr>
              <a:t>11</a:t>
            </a:fld>
            <a:endParaRPr lang="en-US" dirty="0" smtClean="0"/>
          </a:p>
        </p:txBody>
      </p:sp>
      <p:sp>
        <p:nvSpPr>
          <p:cNvPr id="5123" name="Rectangle 2"/>
          <p:cNvSpPr>
            <a:spLocks noGrp="1" noChangeArrowheads="1"/>
          </p:cNvSpPr>
          <p:nvPr>
            <p:ph type="ctrTitle"/>
          </p:nvPr>
        </p:nvSpPr>
        <p:spPr>
          <a:xfrm>
            <a:off x="685800" y="455880"/>
            <a:ext cx="7772400" cy="3785652"/>
          </a:xfrm>
        </p:spPr>
        <p:txBody>
          <a:bodyPr/>
          <a:lstStyle/>
          <a:p>
            <a:pPr eaLnBrk="1" hangingPunct="1"/>
            <a:r>
              <a:rPr lang="en-GB" b="0" dirty="0" smtClean="0"/>
              <a:t/>
            </a:r>
            <a:br>
              <a:rPr lang="en-GB" b="0" dirty="0" smtClean="0"/>
            </a:br>
            <a:r>
              <a:rPr lang="en-GB" b="0" dirty="0" smtClean="0"/>
              <a:t/>
            </a:r>
            <a:br>
              <a:rPr lang="en-GB" b="0" dirty="0" smtClean="0"/>
            </a:br>
            <a:r>
              <a:rPr lang="en-GB" b="0" dirty="0" smtClean="0"/>
              <a:t/>
            </a:r>
            <a:br>
              <a:rPr lang="en-GB" b="0" dirty="0" smtClean="0"/>
            </a:br>
            <a:r>
              <a:rPr lang="en-GB" dirty="0" smtClean="0"/>
              <a:t>Understanding cost standards</a:t>
            </a:r>
            <a:br>
              <a:rPr lang="en-GB" dirty="0" smtClean="0"/>
            </a:br>
            <a:r>
              <a:rPr lang="en-GB" b="0" dirty="0" smtClean="0"/>
              <a:t/>
            </a:r>
            <a:br>
              <a:rPr lang="en-GB" b="0" dirty="0" smtClean="0"/>
            </a:br>
            <a:endParaRPr lang="en-GB" b="0" dirty="0" smtClean="0"/>
          </a:p>
        </p:txBody>
      </p:sp>
    </p:spTree>
    <p:extLst>
      <p:ext uri="{BB962C8B-B14F-4D97-AF65-F5344CB8AC3E}">
        <p14:creationId xmlns:p14="http://schemas.microsoft.com/office/powerpoint/2010/main" val="110280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Four key cost standards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55797414"/>
              </p:ext>
            </p:extLst>
          </p:nvPr>
        </p:nvGraphicFramePr>
        <p:xfrm>
          <a:off x="467544" y="1556792"/>
          <a:ext cx="8420472" cy="4256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12</a:t>
            </a:fld>
            <a:endParaRPr lang="en-US" dirty="0"/>
          </a:p>
        </p:txBody>
      </p:sp>
    </p:spTree>
    <p:extLst>
      <p:ext uri="{BB962C8B-B14F-4D97-AF65-F5344CB8AC3E}">
        <p14:creationId xmlns:p14="http://schemas.microsoft.com/office/powerpoint/2010/main" val="329763459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8172400" y="6453336"/>
            <a:ext cx="590600" cy="328464"/>
          </a:xfrm>
          <a:prstGeom prst="rect">
            <a:avLst/>
          </a:prstGeom>
        </p:spPr>
        <p:txBody>
          <a:bodyPr/>
          <a:lstStyle/>
          <a:p>
            <a:pPr>
              <a:buNone/>
            </a:pPr>
            <a:fld id="{A9D3F9D3-74B1-422B-8C03-13D1CC303924}" type="slidenum">
              <a:rPr lang="en-GB"/>
              <a:pPr>
                <a:buNone/>
              </a:pPr>
              <a:t>13</a:t>
            </a:fld>
            <a:endParaRPr lang="en-GB" dirty="0"/>
          </a:p>
        </p:txBody>
      </p:sp>
      <p:sp>
        <p:nvSpPr>
          <p:cNvPr id="246786" name="Rectangle 2"/>
          <p:cNvSpPr>
            <a:spLocks noGrp="1" noChangeArrowheads="1"/>
          </p:cNvSpPr>
          <p:nvPr>
            <p:ph type="title"/>
          </p:nvPr>
        </p:nvSpPr>
        <p:spPr/>
        <p:txBody>
          <a:bodyPr/>
          <a:lstStyle/>
          <a:p>
            <a:r>
              <a:rPr lang="en-AU"/>
              <a:t>Fully Allocated Costs (FAC)</a:t>
            </a:r>
          </a:p>
        </p:txBody>
      </p:sp>
      <p:sp>
        <p:nvSpPr>
          <p:cNvPr id="246787" name="Rectangle 3"/>
          <p:cNvSpPr>
            <a:spLocks noGrp="1" noChangeArrowheads="1"/>
          </p:cNvSpPr>
          <p:nvPr>
            <p:ph type="body" idx="1"/>
          </p:nvPr>
        </p:nvSpPr>
        <p:spPr>
          <a:xfrm>
            <a:off x="683568" y="1412776"/>
            <a:ext cx="7772401" cy="4256088"/>
          </a:xfrm>
        </p:spPr>
        <p:txBody>
          <a:bodyPr/>
          <a:lstStyle/>
          <a:p>
            <a:pPr marL="342900" lvl="1" indent="-342900">
              <a:lnSpc>
                <a:spcPct val="95000"/>
              </a:lnSpc>
              <a:buClr>
                <a:srgbClr val="0E438A"/>
              </a:buClr>
              <a:buSzPct val="110000"/>
              <a:buFont typeface="Wingdings" pitchFamily="2" charset="2"/>
              <a:buChar char="§"/>
              <a:defRPr/>
            </a:pPr>
            <a:r>
              <a:rPr lang="en-GB" sz="2400" dirty="0">
                <a:ea typeface="+mn-ea"/>
                <a:cs typeface="+mn-cs"/>
              </a:rPr>
              <a:t>All costs have to be taken into account and allocated to the products and services of a company</a:t>
            </a:r>
          </a:p>
          <a:p>
            <a:pPr marL="342900" lvl="1" indent="-342900">
              <a:lnSpc>
                <a:spcPct val="95000"/>
              </a:lnSpc>
              <a:buClr>
                <a:srgbClr val="0E438A"/>
              </a:buClr>
              <a:buSzPct val="110000"/>
              <a:buFont typeface="Wingdings" pitchFamily="2" charset="2"/>
              <a:buChar char="§"/>
              <a:defRPr/>
            </a:pPr>
            <a:r>
              <a:rPr lang="en-GB" sz="2400" dirty="0">
                <a:ea typeface="+mn-ea"/>
                <a:cs typeface="+mn-cs"/>
              </a:rPr>
              <a:t>The concept is neutral with regard to valuation principles, depreciation and cost of capital calculation methods</a:t>
            </a:r>
          </a:p>
          <a:p>
            <a:pPr marL="342900" lvl="1" indent="-342900">
              <a:lnSpc>
                <a:spcPct val="95000"/>
              </a:lnSpc>
              <a:buClr>
                <a:srgbClr val="0E438A"/>
              </a:buClr>
              <a:buSzPct val="110000"/>
              <a:buFont typeface="Wingdings" pitchFamily="2" charset="2"/>
              <a:buChar char="§"/>
              <a:defRPr/>
            </a:pPr>
            <a:r>
              <a:rPr lang="en-GB" sz="2400" dirty="0">
                <a:ea typeface="+mn-ea"/>
                <a:cs typeface="+mn-cs"/>
              </a:rPr>
              <a:t>The art of fully allocated costs is to identify direct cost, joint (service family) cost and common cost and to find ways to properly allocate the latter two categories to services.</a:t>
            </a:r>
          </a:p>
          <a:p>
            <a:pPr marL="342900" lvl="1" indent="-342900">
              <a:buClr>
                <a:srgbClr val="0E438A"/>
              </a:buClr>
              <a:buSzPct val="110000"/>
              <a:buFont typeface="Wingdings" pitchFamily="2" charset="2"/>
              <a:buChar char="§"/>
            </a:pPr>
            <a:r>
              <a:rPr lang="en-AU" sz="2400" dirty="0" smtClean="0"/>
              <a:t>Can be used with either </a:t>
            </a:r>
            <a:r>
              <a:rPr lang="en-AU" sz="2400" b="1" dirty="0" smtClean="0"/>
              <a:t>historic costs </a:t>
            </a:r>
            <a:r>
              <a:rPr lang="en-AU" sz="2400" dirty="0" smtClean="0"/>
              <a:t>(actual </a:t>
            </a:r>
            <a:r>
              <a:rPr lang="en-AU" sz="2400" dirty="0"/>
              <a:t>costs </a:t>
            </a:r>
            <a:r>
              <a:rPr lang="en-AU" sz="2400" dirty="0" smtClean="0"/>
              <a:t>incurred</a:t>
            </a:r>
            <a:r>
              <a:rPr lang="en-AU" sz="2000" dirty="0" smtClean="0"/>
              <a:t>) </a:t>
            </a:r>
            <a:r>
              <a:rPr lang="en-AU" sz="2400" dirty="0" smtClean="0"/>
              <a:t>or </a:t>
            </a:r>
            <a:r>
              <a:rPr lang="en-AU" sz="2400" b="1" dirty="0"/>
              <a:t>current costs </a:t>
            </a:r>
            <a:r>
              <a:rPr lang="en-AU" sz="2400" dirty="0"/>
              <a:t>(revalue assets at their replacement </a:t>
            </a:r>
            <a:r>
              <a:rPr lang="en-AU" sz="2400" dirty="0" smtClean="0"/>
              <a:t>costs)</a:t>
            </a:r>
            <a:endParaRPr lang="en-AU" sz="2400" dirty="0"/>
          </a:p>
          <a:p>
            <a:pPr marL="342900" lvl="1" indent="-342900">
              <a:buClr>
                <a:srgbClr val="0E438A"/>
              </a:buClr>
              <a:buSzPct val="110000"/>
              <a:buFont typeface="Wingdings" pitchFamily="2" charset="2"/>
              <a:buChar char="§"/>
            </a:pPr>
            <a:endParaRPr lang="en-AU" sz="2400" dirty="0"/>
          </a:p>
        </p:txBody>
      </p:sp>
    </p:spTree>
    <p:extLst>
      <p:ext uri="{BB962C8B-B14F-4D97-AF65-F5344CB8AC3E}">
        <p14:creationId xmlns:p14="http://schemas.microsoft.com/office/powerpoint/2010/main" val="12040924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7884368" y="6453336"/>
            <a:ext cx="878632" cy="328464"/>
          </a:xfrm>
          <a:prstGeom prst="rect">
            <a:avLst/>
          </a:prstGeom>
        </p:spPr>
        <p:txBody>
          <a:bodyPr/>
          <a:lstStyle/>
          <a:p>
            <a:pPr>
              <a:buNone/>
            </a:pPr>
            <a:fld id="{ECD3BE83-219B-4239-9D0D-8D1493A9B079}" type="slidenum">
              <a:rPr lang="en-GB"/>
              <a:pPr>
                <a:buNone/>
              </a:pPr>
              <a:t>14</a:t>
            </a:fld>
            <a:endParaRPr lang="en-GB" dirty="0"/>
          </a:p>
        </p:txBody>
      </p:sp>
      <p:sp>
        <p:nvSpPr>
          <p:cNvPr id="247810" name="Rectangle 2"/>
          <p:cNvSpPr>
            <a:spLocks noGrp="1" noChangeArrowheads="1"/>
          </p:cNvSpPr>
          <p:nvPr>
            <p:ph type="title"/>
          </p:nvPr>
        </p:nvSpPr>
        <p:spPr/>
        <p:txBody>
          <a:bodyPr/>
          <a:lstStyle/>
          <a:p>
            <a:r>
              <a:rPr lang="en-AU"/>
              <a:t>Long Run Incremental Costs (LRIC)</a:t>
            </a:r>
          </a:p>
        </p:txBody>
      </p:sp>
      <p:sp>
        <p:nvSpPr>
          <p:cNvPr id="247811" name="Rectangle 3"/>
          <p:cNvSpPr>
            <a:spLocks noGrp="1" noChangeArrowheads="1"/>
          </p:cNvSpPr>
          <p:nvPr>
            <p:ph type="body" idx="1"/>
          </p:nvPr>
        </p:nvSpPr>
        <p:spPr>
          <a:xfrm>
            <a:off x="683568" y="1340768"/>
            <a:ext cx="7772401" cy="4256088"/>
          </a:xfrm>
        </p:spPr>
        <p:txBody>
          <a:bodyPr/>
          <a:lstStyle/>
          <a:p>
            <a:r>
              <a:rPr lang="en-AU" sz="2400" dirty="0"/>
              <a:t>Estimates the incremental cost of providing the service under consideration</a:t>
            </a:r>
          </a:p>
          <a:p>
            <a:r>
              <a:rPr lang="en-AU" sz="2400" dirty="0"/>
              <a:t>Defined as the total cost when the service is provided less the cost when the service is not provided</a:t>
            </a:r>
          </a:p>
          <a:p>
            <a:r>
              <a:rPr lang="en-AU" sz="2400" dirty="0"/>
              <a:t>By measuring over the long run, infrastructure investment is variable rather than fixed and can be matched to capacity</a:t>
            </a:r>
          </a:p>
          <a:p>
            <a:r>
              <a:rPr lang="en-AU" sz="2400" dirty="0"/>
              <a:t>If common costs are to be recovered, then a mark-up is required</a:t>
            </a:r>
          </a:p>
          <a:p>
            <a:pPr marL="342900" lvl="1" indent="-342900">
              <a:buClr>
                <a:srgbClr val="0E438A"/>
              </a:buClr>
              <a:buSzPct val="110000"/>
              <a:buFont typeface="Wingdings" pitchFamily="2" charset="2"/>
              <a:buChar char="§"/>
            </a:pPr>
            <a:r>
              <a:rPr lang="en-AU" sz="2400" dirty="0"/>
              <a:t>LRIC </a:t>
            </a:r>
            <a:r>
              <a:rPr lang="en-AU" sz="2400" dirty="0" smtClean="0"/>
              <a:t>typically </a:t>
            </a:r>
            <a:r>
              <a:rPr lang="en-AU" sz="2400" dirty="0"/>
              <a:t>uses current or </a:t>
            </a:r>
            <a:r>
              <a:rPr lang="en-AU" sz="2400" b="1" dirty="0"/>
              <a:t>forward looking </a:t>
            </a:r>
            <a:r>
              <a:rPr lang="en-AU" sz="2400" b="1" dirty="0" smtClean="0"/>
              <a:t>costs </a:t>
            </a:r>
            <a:r>
              <a:rPr lang="en-AU" sz="2400" dirty="0" smtClean="0"/>
              <a:t>(</a:t>
            </a:r>
            <a:r>
              <a:rPr lang="en-AU" sz="2400" dirty="0"/>
              <a:t>cost of an efficient firm using new </a:t>
            </a:r>
            <a:r>
              <a:rPr lang="en-AU" sz="2400" dirty="0" smtClean="0"/>
              <a:t>infrastructure)</a:t>
            </a:r>
            <a:endParaRPr lang="en-AU" sz="2400" dirty="0"/>
          </a:p>
          <a:p>
            <a:endParaRPr lang="en-AU" sz="2400" b="1" dirty="0"/>
          </a:p>
        </p:txBody>
      </p:sp>
    </p:spTree>
    <p:extLst>
      <p:ext uri="{BB962C8B-B14F-4D97-AF65-F5344CB8AC3E}">
        <p14:creationId xmlns:p14="http://schemas.microsoft.com/office/powerpoint/2010/main" val="228529533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7956376" y="6477000"/>
            <a:ext cx="806624" cy="264368"/>
          </a:xfrm>
          <a:prstGeom prst="rect">
            <a:avLst/>
          </a:prstGeom>
        </p:spPr>
        <p:txBody>
          <a:bodyPr/>
          <a:lstStyle/>
          <a:p>
            <a:pPr>
              <a:buNone/>
            </a:pPr>
            <a:fld id="{AF49A4A4-D336-4F6D-A113-D96B6F84B60B}" type="slidenum">
              <a:rPr lang="en-GB"/>
              <a:pPr>
                <a:buNone/>
              </a:pPr>
              <a:t>15</a:t>
            </a:fld>
            <a:endParaRPr lang="en-GB" dirty="0"/>
          </a:p>
        </p:txBody>
      </p:sp>
      <p:sp>
        <p:nvSpPr>
          <p:cNvPr id="245762" name="Rectangle 2"/>
          <p:cNvSpPr>
            <a:spLocks noGrp="1" noChangeArrowheads="1"/>
          </p:cNvSpPr>
          <p:nvPr>
            <p:ph type="title"/>
          </p:nvPr>
        </p:nvSpPr>
        <p:spPr/>
        <p:txBody>
          <a:bodyPr/>
          <a:lstStyle/>
          <a:p>
            <a:r>
              <a:rPr lang="en-AU" dirty="0" smtClean="0"/>
              <a:t>FAC v LRIC: a two product example</a:t>
            </a:r>
            <a:endParaRPr lang="en-AU" dirty="0"/>
          </a:p>
        </p:txBody>
      </p:sp>
      <p:graphicFrame>
        <p:nvGraphicFramePr>
          <p:cNvPr id="245764" name="Object 4"/>
          <p:cNvGraphicFramePr>
            <a:graphicFrameLocks noChangeAspect="1"/>
          </p:cNvGraphicFramePr>
          <p:nvPr>
            <p:extLst>
              <p:ext uri="{D42A27DB-BD31-4B8C-83A1-F6EECF244321}">
                <p14:modId xmlns:p14="http://schemas.microsoft.com/office/powerpoint/2010/main" val="3335299372"/>
              </p:ext>
            </p:extLst>
          </p:nvPr>
        </p:nvGraphicFramePr>
        <p:xfrm>
          <a:off x="395536" y="1484784"/>
          <a:ext cx="8382000" cy="4210050"/>
        </p:xfrm>
        <a:graphic>
          <a:graphicData uri="http://schemas.openxmlformats.org/presentationml/2006/ole">
            <mc:AlternateContent xmlns:mc="http://schemas.openxmlformats.org/markup-compatibility/2006">
              <mc:Choice xmlns:v="urn:schemas-microsoft-com:vml" Requires="v">
                <p:oleObj spid="_x0000_s9231" name="Document" r:id="rId3" imgW="5315760" imgH="2670120" progId="Word.Document.8">
                  <p:embed/>
                </p:oleObj>
              </mc:Choice>
              <mc:Fallback>
                <p:oleObj name="Document" r:id="rId3" imgW="5315760" imgH="267012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1484784"/>
                        <a:ext cx="8382000" cy="4210050"/>
                      </a:xfrm>
                      <a:prstGeom prst="rect">
                        <a:avLst/>
                      </a:prstGeom>
                      <a:noFill/>
                      <a:ln>
                        <a:noFill/>
                      </a:ln>
                      <a:effectLst/>
                      <a:extLst>
                        <a:ext uri="{909E8E84-426E-40DD-AFC4-6F175D3DCCD1}">
                          <a14:hiddenFill xmlns:a14="http://schemas.microsoft.com/office/drawing/2010/main">
                            <a:solidFill>
                              <a:srgbClr val="EEE5F7"/>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97188282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8172400" y="6477000"/>
            <a:ext cx="590600" cy="264368"/>
          </a:xfrm>
          <a:prstGeom prst="rect">
            <a:avLst/>
          </a:prstGeom>
        </p:spPr>
        <p:txBody>
          <a:bodyPr/>
          <a:lstStyle/>
          <a:p>
            <a:pPr>
              <a:buNone/>
            </a:pPr>
            <a:fld id="{AC7F0184-4BF2-4D18-B93C-B6D51DF38BE3}" type="slidenum">
              <a:rPr lang="en-GB"/>
              <a:pPr>
                <a:buNone/>
              </a:pPr>
              <a:t>16</a:t>
            </a:fld>
            <a:endParaRPr lang="en-GB"/>
          </a:p>
        </p:txBody>
      </p:sp>
      <p:sp>
        <p:nvSpPr>
          <p:cNvPr id="248834" name="Rectangle 2"/>
          <p:cNvSpPr>
            <a:spLocks noGrp="1" noChangeArrowheads="1"/>
          </p:cNvSpPr>
          <p:nvPr>
            <p:ph type="title"/>
          </p:nvPr>
        </p:nvSpPr>
        <p:spPr>
          <a:xfrm>
            <a:off x="683568" y="764704"/>
            <a:ext cx="7772400" cy="523220"/>
          </a:xfrm>
        </p:spPr>
        <p:txBody>
          <a:bodyPr/>
          <a:lstStyle/>
          <a:p>
            <a:r>
              <a:rPr lang="en-AU" dirty="0" smtClean="0"/>
              <a:t>LRIC variations</a:t>
            </a:r>
            <a:endParaRPr lang="en-AU" dirty="0"/>
          </a:p>
        </p:txBody>
      </p:sp>
      <p:sp>
        <p:nvSpPr>
          <p:cNvPr id="248835" name="Rectangle 3"/>
          <p:cNvSpPr>
            <a:spLocks noGrp="1" noChangeArrowheads="1"/>
          </p:cNvSpPr>
          <p:nvPr>
            <p:ph type="body" idx="1"/>
          </p:nvPr>
        </p:nvSpPr>
        <p:spPr>
          <a:xfrm>
            <a:off x="683569" y="1556792"/>
            <a:ext cx="4680520" cy="4256088"/>
          </a:xfrm>
        </p:spPr>
        <p:txBody>
          <a:bodyPr/>
          <a:lstStyle/>
          <a:p>
            <a:r>
              <a:rPr lang="en-AU" sz="2400" dirty="0" smtClean="0"/>
              <a:t>TSLRIC</a:t>
            </a:r>
            <a:endParaRPr lang="en-AU" sz="2400" dirty="0"/>
          </a:p>
          <a:p>
            <a:pPr lvl="1"/>
            <a:r>
              <a:rPr lang="en-AU" sz="2000" dirty="0" smtClean="0"/>
              <a:t>Total Service LRIC</a:t>
            </a:r>
            <a:endParaRPr lang="en-AU" sz="2000" dirty="0"/>
          </a:p>
          <a:p>
            <a:r>
              <a:rPr lang="en-AU" sz="2400" dirty="0" smtClean="0"/>
              <a:t>LRAIC</a:t>
            </a:r>
            <a:endParaRPr lang="en-AU" sz="2400" dirty="0"/>
          </a:p>
          <a:p>
            <a:pPr lvl="1"/>
            <a:r>
              <a:rPr lang="en-AU" sz="2000" dirty="0" smtClean="0"/>
              <a:t>Average LRIC</a:t>
            </a:r>
            <a:endParaRPr lang="en-AU" sz="2000" dirty="0"/>
          </a:p>
          <a:p>
            <a:r>
              <a:rPr lang="en-AU" sz="2400" dirty="0" smtClean="0"/>
              <a:t>LRAIC+</a:t>
            </a:r>
            <a:endParaRPr lang="en-AU" sz="2400" dirty="0"/>
          </a:p>
          <a:p>
            <a:pPr lvl="1"/>
            <a:r>
              <a:rPr lang="en-AU" sz="2000" dirty="0" smtClean="0"/>
              <a:t>LRAIC plus mark-up for joint and common costs </a:t>
            </a:r>
          </a:p>
          <a:p>
            <a:r>
              <a:rPr lang="en-AU" sz="2400" dirty="0" smtClean="0"/>
              <a:t>Pure LRIC</a:t>
            </a:r>
            <a:endParaRPr lang="en-AU" sz="2400" dirty="0"/>
          </a:p>
          <a:p>
            <a:pPr lvl="1"/>
            <a:r>
              <a:rPr lang="en-AU" sz="2000" dirty="0" smtClean="0"/>
              <a:t>LRIC of a specific service (usually call termination)</a:t>
            </a:r>
            <a:endParaRPr lang="en-AU" sz="2000" dirty="0"/>
          </a:p>
          <a:p>
            <a:endParaRPr lang="en-AU" dirty="0"/>
          </a:p>
        </p:txBody>
      </p:sp>
      <p:sp>
        <p:nvSpPr>
          <p:cNvPr id="2" name="AutoShape 2" descr="data:image/jpeg;base64,/9j/4AAQSkZJRgABAQAAAQABAAD/2wCEAAkGBg8PDw8PDxAUDw0PDxAPDQ8PEBAPDxAOFBAVFBUQFRUXHCYeFxkjGhQUIC8gIycpLCwsFR4xNTAqNSYrLCkBCQoKDgwOGQ8PGiwfHyQpLC0vLCwsLSkpLCkpMCwsNCovKSwpLCosKTIqKiwqLSkqLC8sKSosKSkuLCk1KiwsLP/AABEIAQAAxQMBIgACEQEDEQH/xAAbAAEAAgMBAQAAAAAAAAAAAAAAAQMCBQYEB//EAEUQAAIBAwEEBggEAgcHBQAAAAECAwAEERIFEyExBkFRUlOUFBUiYZGT0dIycYGhFiMHM0JDY2SCJGJykqTB8HSVsbLh/8QAGwEBAQADAQEBAAAAAAAAAAAAAAECAwQGBwX/xAA2EQABAwIDBQcCBQQDAAAAAAABAAIRAyESMVEEE0Fh8AUycYGRsdFSshQiJKHBNEJigjXh8f/aAAwDAQACEQMRAD8A+ogVOmpZcj3H/wCK+b7Gt9lpe7WjuxbqEu0ECTlF0oYgSEB5DJ6q+N7Ps4rNeZP5QDAEzcDUar9Nz4hfSMUxXLxbUstn2Mt5bxu9i8jSlYd3hB7MWpQzD2CyA8M/i5Y5eu56XxRNHvYLiKCWRI0uniCwa3OF1DVrQEkDLKKHZKhP5ASJI0MjMROfJTGOK3lZYrRXN5b+s7eJ4H9LME5t7jK7vdDTvF4PnOSOa1G0elywxS3CQS3FrAZBPNCYvZ3ZKuVVmBcKQQSOw4zg1j+Ge7CGjMchmSM55eMyIVxLfYqcVz970xSE2e8t58XraISoilwxUsARG7E5UA8Mj2hx54j+NESZYLi1ubaWUObZZI0k9IK80Qwu/tY44bGBQbJWIkN9uGfpF9FMQXQ4qMVp7DpSklwLWWCa0uGRpIkuFjxMi41FHjZlJGRkZyM1TtvpYbQNJJaTtaRsFmuV3QVMsF1iMsJGUE8wv5ZHGoNlqlwZFzlcX8NfJMQzW+PD8qqju42OlZEZsZwrqxx24Bq3II7QR+hFcXs2zj2ftmWJY1SDacW/tyqKui5iGJYwQOAZSHxVoURUa+9wJA1jP0F/IoTC66e9ijOHkRGxnDuqnGcZwTyq/Fc7e20d1tBNaK8Wz494xKBybmVSEXkSdEepsdsqHmKt/igrPBDNazQJcuY7aZzEytIFLBGVWLRkgHGR+eKp2ckDBcxJy8ba2ukre4rHWM6cjVjOnIzpzjOOyuevOmgimubf0S4kmt4lm0xKkm8iOfaUhsDgOTYJzgAmsrPaMMm0tJtGjumsBKtw+gMbYyjERAOVOokkHlin4WoAXOHCeHLnldMS6HFMVoNodKmt3Qy2ky2jypCLnMXsu7aVZotWsKSQMkZ48q895te69bJbJErRJZSzqDMU1lpY01N7JAxhgB/vE56qN2So7QCCcxw88+WYTEul1jVpyNWMlcjOOWcdlTitDDtCD1lNG1turlbMSNdEoQ9qJSAuQcgZBPHsqU6QXE0XpFraCa3I1Ra59zNMnfRChGD1amBPYKh2Z9o0GZAF+cwmJb3FMVzb9OodxbXCRSSQ3E62x0hd5FOW0mN486iRg8FB/evT/E+meKGe2mtxcOY7eWTctG8mCQh3bsUYgHAIodkrDNuuk2ztnZXEFusUxWmm2/I2/Ntb+kJbO0Ux3oiYyoAXSNSp1EZxxKjPLtrbwy61VwCAyhgDwIBGcEdta30nsEu68uHmqDKvgHOlTD1/pSv2dkE0W+futLs1Vmvn3RzpRZQ3+2WkuY0SW6haJtWVdRAAxUjmAcjhX0IUr8qhWZTa9rmk4gBYxkQdDotjhK+edMOkVrc7J2jHbcUDJFEVVhvpndZnCKRk4yST+de7+kbaML7MXQ4bfTWrRafaLqlxGzkAdgBJrtqiuhm2sY5hDD+V2LvZ2by/xlY4TdcXtTakJ21s11kUp6LdKXGSoMu7MYLDgNWDitNsnalksF1YybQit7KSe5jEFwN1fRRvI29jLMwVQxLFSVJCuOvl9NNc3szZl3FAYJYYLiU69dy8h0zlif5kiFCwOMZUEjhgEDGN9HaqZp4YiIHeHAuM3bFpjX91C0ytb0qu4EutihGG6huN6SgZ0SA27IjllBAUkgA1l0rvY12psfU2BDLdPMcMRGr22lCxAwMngM10uwtkiztYLZWLiGMJqPDJ6zjqGTwHUMCvfWj8WxjgACQ0ObMxOKb5WzyWWErjOkF7GNtbL9ofy4r1ZOelXljjEas2MAtg4rm9pXT3myrtJkuptr6JDNbmO4WOArLw0IMR6AoGCMsffX1alZ0u0G0wyGXbF50JOmRxXHIXULJVFjcCSKN1DBWUEB0eNuXWrAEfqK0XTzZ7vai4hGbqxkW8t8cyY+Lx+8MmoY/KukpXDSrbqqKjRkcuWnpZZkSIXMXSXdtsu5mhTVtKRJLllUayJ5CCVUH8WhMKB17sVoLy5hkfZdxAt3cbm+jN1PLHdyMmYnBUqw56iMhFwPdwz9GpXVS20MkltyTkYsREZZDhpzWJauT2XdKds3p9oK9raxoxRwrSRtIXQMRjIyOuqb+7ddsSPEjMy7KkgiJjk3bXe/1pEXxp48OuuypWI2tuLFh/tDc9ABpyVwr5dtC49I2dExju59oRy2kt7vIrjMLLOplwhAQDgwAjB4fqa6O+nePa9vdGCd7ebZ726tHBI5WYziQK64ymVH9oD9jjrs0ra/bw62G35uP1RbLhFvRTAuJ2ggn2pdRDWiz7KNmJN1JoWdpWOjVjTkA5516ujG3hBbxWd3HJDd2yCEpuZXEwT2VkiZFIcEAcuuuszStTtra9m7c21uN5FtP2/dXDeV85vbA28NtvVZZJ9trtGSJUaTcQmRvxFAQNI0595POt30wukMuzOJIS+iuHKo7BYgjjWSBgDJHOurpWZ27E4Oc24njr5cFMK4DalpbtJczW8lzYbU1yaUhEum7ZSRG+7K6JQ40nI5Z49tdxZGTdR77G+3ab7T+He6Rqx7s5q6laa+071obGWtz4TExyMrINhXW/X+lKW/XSv2dhbNBvn7laX95VCpqBXPWtpIiCQBs+kFd1u2yYzfatbBuxORwMAmvwKdMPmTGX7rcTC6PNRWhhvbp+YkjDOxGYfaWP0bVg5XGRJleXHlx4Gr7O6uXMZZWQlxvEMeI9yYc6gxGdWvAxnI4jHXWZ2ZwzIUlbeozWnNxc7xgVbc73BkRcsseJMYQrnmEBI1Ag54cQPPa+kiR9YdQ+N5JHGpbeCFAhwQRj8eccAwA5VRs51GSSugpVdrr3abzG90LvNP4dekase7OasrmIgwskpSlREpSlESlKURKUpVRKUpURKUpVVSozSlESlRSqqr7frpUQHnUV6js9s7O3z9yuV/eWK1NYisq8quhKippRRRSlRRVKUpREpSlESlKURKUpREpTFKIlKUqolKVFFUNKUoiioqaVVVbB10pD10r1nZw/TN8/crlqd4rHFTQVNeQW9KippRFjimKmlVFGKYpSiqYpilKImKYpSiJilKZoiUpSiKKUpREpSlVEqMVNKKqKjFTUVVVbD10pDSvY9mD9Kzz9yuOp3isRWVYiprxi6VNKilRFNQailVFNRSlFUpSlESlKZoiVFKURTUUpREpSlEQ0pUVVUpSlEUUpUVVVdFUUi5Ur2vZY/Ss8/crjqd4qBU1jmsq8QV1JSlDUUUUpSqqlKUoiUoaiiJSlKIlKUoiUpSiJSlKqJUGpqDRVRSpqKqqilKUVVsXKlIeVK9r2V/Ss8/criqd4rEVlUCprxBXUlDSlRRRSlKqqUpSiJUVNKIopSlESlKURKUpREpSlVEqDU1FFUrGpqKqoSlKiqqrouVRUxcqivbdlD9Izz9yuKp3ivMNow+IvxrL1jF4i/GvMFk7svzk+tNL92T5yfWvG4G9ELfK9PrGHxF+NPWMPiL8a82H7JPnJ9anS/ZJ85PrTdt6IRX+sYfEX409Yw+IvxrzlX7JPnJ9akK/ZJ85PrTA3ohWVf6xh8RfjUesofEWqMP2SfPT60w/ZJ89PrVwN6ISVedpQ+ItPWUPiD96o0v2SfPT600v2SfPT60wM6ISVd6zh8QfvT1pD4g/eqNDf4nz0qNDf4nz1q4GdEJKv9aweIP3+lDtWDxB+/wBKo0v/AInz1ppfsk+elMDOiElW+uIPEHD3N9KDa8B/vB8G+lVaX7JPnpTD9knz0q4GdEJJV42pD4g/f6UO04fEH7/SvJPMY1LyFo0X8TvcxqoHvJ4CtTD0zs3bSlwz4OCyys0QPvlC6B+prYzZi8EsaT4X/hTEuh9Zw+IP3+lPWcPiD9686lyAQHIIyCLhCCDyNZaX7JPnpWrA3ohWSrvWUPiL+9Qdow+ItVaX7JPnpUaZOyT56UwN6IVlW+sYvEX409Yw+ItVaZOyT5yUxJ2SfOjpgb0QrJXttryNs6WBxzx/57qVXZ6/ayHHL8UiN29lK9x2UwfhGRz9yuOp3ivL6nHdt/KD765e52obid7TZkNrcSxnF1dPbAWltzGksGJkk4fhX9Tzx7+mF1NcSRbKtX3clyjSXc4/Fb2SkKxA7zklR+v5jf7F2NBZQJb26COJBwA5k9bMetj1mvJNfuaYqVLuOQ4Rqf4HmbZ9BEmAtPB0YuI11G4iuJRx0SWVtHC3+6NADL+ZY499e+12esiLIqQgOobBtVyMjkfa5jlW2dsAnGcDOO33VTYwbuKNDzVQG97Y4n45rldtL3iTnPAAewVheT1OO7B5Vfup6oHdg8sv3VV/E0Jv/VyhmnFubiRlAKRrqAVWPUTnPw7a29R7qzIxWkSPBBBWu9UjuweWX7qj1Ovcg8sv3VsaVr3z9VlC13qhe7B5ZfuqPVA7sHll+6tlSm+fqkLXeqR3YPLL91R6q90Hll+6tlSm+fqkLXeq/dD5YfdQbL90Plh91bGlN8/VIWu9Ve6Dyy/dWk6Q3vou7hhjgnvrglbaAW6jOOcjnX7Majmf/wBx1lcl0UjWSS+2pMwzLNNDCzEAQ2Vu5QDJ4KCUZj+VdezukOqPuBw1JyHhmTyELE6Kqy/o9UyC4vXju7nA9l4B6NEe7FEGC4HawJ666EbKwMAQAdgthj/7Vqba+utpEvbyG02fkiOdUVrq5wcF0DgrHHnkSCTjqr17PvXjvXsXkadRarcxySaN6v8ANMbI5UAEHgQcZ/Fz4VtrurvnG4SB3dBplA8P5QQsV2SIZQgEOifUQvo64SRRqJUa+AIySO0Z6zXtGy/dD5Zfur3NECVJHFc6fdkYP7VlXE6u50GVlC1/qz3Q+WH3U9Wn/B8sPvrYVFY71+qsLXnZvuh8sPvp6t90Plh99e+opvXKwFXZWWnVwj44/DCE5Z5+0c1FeuHlSvoHY7idjYTz+4rhq94rirbaKw3u07maWNdMNp7bLJhbdY3PDr4vvPzIrW2G3No3kUu0Hul2faLHI9rbiFWZ0VSRNMzg8DjOkYyOscCfH09tJL29tNnxb5Z5o2e7dtzn0FX1BCqFQ41qTgkYI4czW6vuj20LtBb3MzJY4CyQWkUEbyoOSGRn9heA4AcuGa/Aw0WMY95aC4DO8Nbawggl0cYjlMrdeYW32Ft+W5tbedzHG80Mcjpu5fZZlBI58q9F9tsQRyTSyxLHGrO5McowoGe3nXMdP+mL7Nt0hh3y3k43dpGVtiqqMLr0oCeGQAOs47DXJdKHu4Nk+gSSzvLHElztNpnjfS80gENqrZLcX44zyiJxhuGqh2bvy15hrXOgD/HicuFgNSYQviy6T+jOaSVbzachRZtoXDMoZJG0wx5VVBHVnI/0iu29PfxI/lzfWvHsLZz21rb26rOqwwxpgeiYyFGT+pyf1r35l/zH/SVw7ZVbWrOeIjhfgLDhosm2Cw9YN34/lzfWo9Yt4kfypvrVn83/ADH/AEleC727FC2mSeRZDyjD2bSsc4wsa5YnPDAFaGsxGGievBZL1DaLeJH+kM/1qRtFvET5E/1rwbF28t6sj27XRWKVoX1JbRkSKASPaHVn9OVbHTN23Pxs6r6eBxa4AHS3wkrH1g3iJ8if609Ofvr5e4+tUm8/mGHeTb4R70x67LWIs6dZHUuRjNWoZSAR6QQeRDWRBHbzqFgGcft8JKzN6/fXy8/1rzWu3VleWOOZHeFgkwW3uDocjIU8efurV9LNs3FtAFh3/ply4t7NWNoczMPxYXJwoy3ZwGSM16ejuwWsrdIEFwWyXmfVaneztxeQliScntPICt+4Y2jvHEScsuGZyy4ePgk3hbT01++vlrj618+27LK1w+zINUtmZPTr9beFxIiyNqNsAzDKu/t4yD7ZxnFd/om7Lj/ms65b+j+3leG4vSJjLfXUsrOrW39WjtGinV2YbkAK37I4Umvq2MRFx3jkcuABI5rF17K0dLb0hYrXZ0o0gKpubd7SBFGABkOx5dQFUSzybNjuL6WUXW0rkpGq+jzqpfP8u2i4jCD2j2nBPOurKTf5j/ms64bpE13c7Wt7e31vLawNKNbWzLbTu2nfyBfZJCDKocEkjkDx27MWVXFoDWtiXXzAvBJyExlHnZDZbDoxtG+9JkjlujOsUWbsm3d40vXfIt49IBGhBx/4hwrqzdv3x5W4+6vDs3ZTWsQjT0gKCzu7PZlnkY6nkdjkkk8eNcxD0mvpQbqOVhbPIUsLUx27z3gQlWOR7SknONKkDHHhmtT6Q2p5dTwgCBwEnyGZueQGdlQYzXaemP3x5W5+tPS37w8rc/WvLe3pgTeSmdFyAMm0Zmc8kVVBLMTyA4muT2vJfXt4lkTNDaiL0m6iV4RcGEH2QzrgKzHhoBOOeW5DTQ2XemSQALzbh5X/APFS6F23pT94eVufrT0p+8PK3P3Vz3Qq7vLi0E8zSvvZZGh0NbAJCDpVPaGTgq3Otyl1mVoQ8pmRQ7xCS0LqjHAYjmAa11aG7e5kgxnl8KgytnYzs2rLA4x/cyx9vePGlRYq/tat51Y1mA9vLT/3pXuexwPwbPP3K5KneK4vo7slJNt7XlkjUiBLS3hUgEKjxa2IHVnSD+tdHt24tLKEzPCrMSEhiRFMs0zcEijHWxP/AHPVWdxsd1ne5tnWOaWNY51kQvFKEzu2IBBVl1MMg8QcEcARhY9HyJhdXUvpN0oYQnRu4bdWGCIY8nST1uSWPLIHCvE1K7KjxUc6wa0YbzYARoJImeetl0wRZfNI9mom07i9v1WWSwgjmmgj9qP02c4trGJeRCrp48y7EnhW4250U3Vnab5Fa5vNsWcm0GABC7xyNyp7i+yg/XtrebJ6Eyrf3N1dSJJCbt7u0iXUcSlAiyS5AyUQaVAyBqY9ldRf2EVxG0MyCSJ8alOeogggjiCCAQRxBArv2jtMNqU8JkANmMhAyHgST6D+2VgGWK0HSWb2o7KzSMX1yCxfQrC1tgcPcsO3jhQebH3GvB/RzaQw7HtZblkOsPI8szLga5W0qWblgYH511Wz9kQ2+sxLh5W1SyMzySyEDA1SOSzYHAZPDqrz/wAMWerU0IcAuUjkLSQozklmSJiUQkk5IHWe2vz/AMVT3O5vEgzxMTzsLiM8p4rPCZlaPb+z7WO/2dKIY5DdyNayRmNHDRCF5VmXPIoRxI5q5zyGJ6XWsVtAsFlbwxXm0JVs4XjhRCusEvKdIHBEDN+eK3lh0Zs4JBLFCqSIhjjOXYRxk5KRhiRGvuUCrNq7Ct7vd79C26ZmjKu8ZBZSjDKkZUqSCDwINVu1sD6cklrRx43JFpyyGeSYTdcV0Ouoo51t9ykWyni3eypJI0DXUsT4llZzx1PksAeYGR110+2to2NoBvER5n4QW8UayXEzdSxxjifz5DrIrbTWELx7l40eHAXdsitHgchpIxgYFefZ2wbS2LNb28UDMMO0UaIzDsJAyRWNXaqVV+8cCOQOfMnU8bGTJtNqAQIXA7b6NtuzPNbxHae0po7S1g4Nb2SFWI1Y9mRlVWcsQfa5cBW3nWDZ9qlnY2nrG7hVIyior6HbP8yd+SAnJ05z+Q41195YxTLomRZEyDpcBgGHJh2H31lb2yRqEjRUQZwqKFXJ5nArY7tEva0PBMGYkgaDjMAWjxM3TAvn3RTo5K21bmW+aOaW3toSI0jVYIZLjUSsa45KqY1czk5ruRY22opu4tYAYroj1AHkSMcBw/aqbzYUcku/DywylBFI0Em73sYJKq/A8iTgjBGTxr12VhFCpWNQoJLMclmdjzZmOSze8kmtW1bVvyHzBgCBYCP+7+aBsKPVsHhR/LT6Vpbfo2bUSJbQ280LO8kcc+YmiLnUUDhH1JqJIBAIBxk8K6OorlZXe2RMg8FlAXKHo1eXB/2h7e0h647GIPMwI4gzyKNP+lc++vVc9CLYCM2yrbTQhgkgjWYOrfiWZX/rQSAck5BGQeeeiqK2nba1sJgaDLz185Uwhc5J0anlRo5ZLZUYFWa3stEpUjB0s8jKh9+k1o7To/FsRXlljju7MuA05hBu7ZGOFUg5Dx5IB06SC2cHq7+uS6Slbq69Fk42dpayXl7n8JdkZIUP5DW/+kdldWy7TVqE03H8mbgBFh4cZsOZ0UcALrY7O2CjP6TcRIJSMQw6UKW0Z/sjAwZDw1N+g4DjFz0NtJJ/SCpUsipJGmlYpFVsrqGM9mcEZAAORXs6OSO1laNJ/WNawF/+IxLmthmuWpXqsqGHRFradfKyABC5+16JiElIZEW2LMyxNbRSSR6m1FY5T/ZyTgMrYz7q8ezNiJBtO5DQAwzwQm2cx601R6t6rNg4ck6uPP8ASurzTNUbZUhwcZkRpoZ5m3HnqmEKbW1jXOlFXPPSqjPwFKsi5Ur3nYsnYafn9xXHV75Wo3o76eel+lRvk8RPPS/SrBI3fl8uPtqdbd+Xy4+2vBdZn4XWqjKvfTz0v0oZV8RPPS/SrdT+JN5dfsqN4/iTeXX7adZn4RVb5PEj8/N9KCVfETz030q7eP35vkJ9tN4/fn+Qn206zPwip3i+Inn5qCRPETz81Xbx+/P8hPtpvH783yE+2k9SfhFQJF8RP/cJqb1fEj8/NV+8fvzfIT7ajeP35/kR/bV6zPwip3qeJHn/ANfNTfL4kfn5qu3r9+f5Mf20Er96f5MX206zPwiq3y+JH56am+TxI/PTVcZX70/yYvtpvX71x8qL7adZn4UhUCZD/eR+empvU8SPz01XmV+9cfKi+2m8fvXHyoftp1mfhIVBlTxI/PTU3qeJH56avRvX71x8qH7ajeP3rj5UP20nqT8IqN4niR+emrm7vYLyT3Y38Itbw25mb0yUy7qJNLW4GOIbvE8AzDFdZvH71x8uH7Kbx+9cfLh+yttKu6kSW8eZ1B01ChEryhkAAEkYA4D/AG6YfpU7xfEj89PXp3j964+XD9tN43euPlw/ZWqepPwqvNvF8SPz09N4viR+emr0bx+9cfLh+2mt+9cfKh+yk9SfhVW7OYe1hlPL8NxJN297lU1ZZluOWkPL+sRF7eWlRSvofYv9FT8/uK46neKvWsqxWsq+XrtKioqaURRSlKKpSlKIlKUoiUpSiJSlKIlKUoiUpSiJmoqaiiJUVNKqKKUNKKqxOVRReVK+m9gj9BT/ANvuK4avfKhayFYA1lmvmMLsKmoqNVM0golKA0oiUpSiqUpSiJSlKIlKUoigGpqFXFTREpSpoiilKURRSlKqKKUpRVZilBUV9O7B/wCPp/7fcVw1e+Vp7rYbSStIr7vUMNp4kgQsivg/hkVmyGHVkHqxSvRkkZLqjBotKxr7AQRmKXgeuRGYHswnPTk79UPYfhWWg9h+FfPBVrgQByy66suogLnz0ekzLjd4e5Sdcg8Ak8cmjlw4IR1/i93Gx9jSsZ8tGonaGRtIbnGsY3Z7UYoQfcxFbzQew/Cmg9h+FN7X0/bw+All4tnWRiVgTktJJJgfhTW2dC+4fXlXrxWW7PYfgabtuw/A1ocyo4yQfRUELClZ7tuw/A1G7PYfgam6f9J9FZCxpWW7bsPwNN23Yfgabqp9J9EkLGlZbtuw/A03bdh+Bpuqn0n0SQsaVlu27D8DTdt2H4Gm6qfSfRJCxpWW7bsPwNN23Yfgabmp9J9EkLGlZbtuw/A03bdh+Bpuan0n0SQoqKy3bdh+Bpum7D8DTc1PpPokhYUrPdN2H4Gm6bsPwNXdVPpPokhVmlZ7pu6fgablu6fgau6qfSfRWQgpWQhbsPwpX0rsJpbsFMEfV9xXFU7xX//Z"/>
          <p:cNvSpPr>
            <a:spLocks noChangeAspect="1" noChangeArrowheads="1"/>
          </p:cNvSpPr>
          <p:nvPr/>
        </p:nvSpPr>
        <p:spPr bwMode="auto">
          <a:xfrm>
            <a:off x="63500" y="-1571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148" name="Picture 4" descr="http://www.di-arezzo.co.uk/multimedia/images/novello/couv/nov100042r.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1628800"/>
            <a:ext cx="3030775" cy="3949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399168"/>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07745"/>
            <a:ext cx="7772400" cy="523220"/>
          </a:xfrm>
        </p:spPr>
        <p:txBody>
          <a:bodyPr/>
          <a:lstStyle/>
          <a:p>
            <a:r>
              <a:rPr lang="en-GB" dirty="0" smtClean="0"/>
              <a:t>The difference between Pure LRIC and LRAIC+</a:t>
            </a:r>
            <a:endParaRPr lang="en-GB" dirty="0"/>
          </a:p>
        </p:txBody>
      </p:sp>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17</a:t>
            </a:fld>
            <a:endParaRPr lang="en-US" dirty="0"/>
          </a:p>
        </p:txBody>
      </p:sp>
      <p:sp>
        <p:nvSpPr>
          <p:cNvPr id="5" name="Rectangle 3"/>
          <p:cNvSpPr>
            <a:spLocks noChangeArrowheads="1"/>
          </p:cNvSpPr>
          <p:nvPr/>
        </p:nvSpPr>
        <p:spPr bwMode="auto">
          <a:xfrm>
            <a:off x="6156325" y="5175250"/>
            <a:ext cx="2663825"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Tx/>
              <a:buFontTx/>
              <a:buNone/>
            </a:pPr>
            <a:r>
              <a:rPr lang="en-GB" sz="800">
                <a:solidFill>
                  <a:schemeClr val="tx1"/>
                </a:solidFill>
                <a:latin typeface="Arial" charset="0"/>
              </a:rPr>
              <a:t>Source: RTR by end of /2003</a:t>
            </a:r>
          </a:p>
        </p:txBody>
      </p:sp>
      <p:sp>
        <p:nvSpPr>
          <p:cNvPr id="6" name="Rectangle 4"/>
          <p:cNvSpPr>
            <a:spLocks noChangeArrowheads="1"/>
          </p:cNvSpPr>
          <p:nvPr/>
        </p:nvSpPr>
        <p:spPr bwMode="auto">
          <a:xfrm>
            <a:off x="323850" y="1516063"/>
            <a:ext cx="8496300" cy="4173537"/>
          </a:xfrm>
          <a:prstGeom prst="rect">
            <a:avLst/>
          </a:prstGeom>
          <a:solidFill>
            <a:srgbClr val="EAEAEA"/>
          </a:solidFill>
          <a:ln>
            <a:noFill/>
          </a:ln>
          <a:effectLst>
            <a:prstShdw prst="shdw17" dist="17961" dir="2700000">
              <a:srgbClr val="8C8C8C">
                <a:alpha val="74997"/>
              </a:srgbClr>
            </a:prstShdw>
          </a:effectLst>
          <a:extLs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endParaRPr lang="de-DE"/>
          </a:p>
        </p:txBody>
      </p:sp>
      <p:sp>
        <p:nvSpPr>
          <p:cNvPr id="7" name="Rectangle 5"/>
          <p:cNvSpPr>
            <a:spLocks noChangeArrowheads="1"/>
          </p:cNvSpPr>
          <p:nvPr/>
        </p:nvSpPr>
        <p:spPr bwMode="auto">
          <a:xfrm>
            <a:off x="395288" y="1606550"/>
            <a:ext cx="8353425" cy="4032250"/>
          </a:xfrm>
          <a:prstGeom prst="rect">
            <a:avLst/>
          </a:prstGeom>
          <a:solidFill>
            <a:schemeClr val="bg1"/>
          </a:solidFill>
          <a:ln w="12700">
            <a:noFill/>
            <a:miter lim="800000"/>
            <a:headEnd/>
            <a:tailEnd/>
          </a:ln>
          <a:effectLst>
            <a:prstShdw prst="shdw18" dist="17961" dir="13500000">
              <a:schemeClr val="bg1">
                <a:gamma/>
                <a:shade val="60000"/>
                <a:invGamma/>
                <a:alpha val="74998"/>
              </a:schemeClr>
            </a:prstShdw>
          </a:effectLst>
        </p:spPr>
        <p:txBody>
          <a:bodyPr wrap="none" lIns="0" tIns="0" rIns="0" bIns="0" anchor="ctr"/>
          <a:lstStyle/>
          <a:p>
            <a:pPr>
              <a:buFont typeface="Arial" pitchFamily="34" charset="0"/>
              <a:buNone/>
              <a:defRPr/>
            </a:pPr>
            <a:endParaRPr lang="en-US">
              <a:latin typeface="Times New Roman" pitchFamily="18" charset="0"/>
              <a:ea typeface="ＭＳ Ｐゴシック" pitchFamily="34" charset="-128"/>
              <a:cs typeface="+mn-cs"/>
            </a:endParaRPr>
          </a:p>
        </p:txBody>
      </p:sp>
      <p:sp>
        <p:nvSpPr>
          <p:cNvPr id="9" name="Rectangle 7"/>
          <p:cNvSpPr>
            <a:spLocks noChangeArrowheads="1"/>
          </p:cNvSpPr>
          <p:nvPr/>
        </p:nvSpPr>
        <p:spPr bwMode="auto">
          <a:xfrm>
            <a:off x="395288" y="5445125"/>
            <a:ext cx="1439862" cy="2159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Tx/>
              <a:buFontTx/>
              <a:buNone/>
            </a:pPr>
            <a:r>
              <a:rPr lang="en-GB" sz="800" i="1">
                <a:solidFill>
                  <a:schemeClr val="tx1"/>
                </a:solidFill>
                <a:latin typeface="Arial" charset="0"/>
              </a:rPr>
              <a:t>Source: BIPT</a:t>
            </a:r>
          </a:p>
        </p:txBody>
      </p:sp>
      <p:sp>
        <p:nvSpPr>
          <p:cNvPr id="10" name="Rectangle 8"/>
          <p:cNvSpPr>
            <a:spLocks noChangeArrowheads="1"/>
          </p:cNvSpPr>
          <p:nvPr/>
        </p:nvSpPr>
        <p:spPr bwMode="auto">
          <a:xfrm>
            <a:off x="468313" y="3500438"/>
            <a:ext cx="8135937"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342900" indent="-342900">
              <a:spcBef>
                <a:spcPct val="25000"/>
              </a:spcBef>
              <a:buClr>
                <a:srgbClr val="0E438A"/>
              </a:buClr>
              <a:buSzPct val="110000"/>
              <a:buFont typeface="Wingdings" charset="0"/>
              <a:buNone/>
            </a:pPr>
            <a:endParaRPr lang="en-GB" sz="1400">
              <a:solidFill>
                <a:srgbClr val="5C5C5C"/>
              </a:solidFill>
              <a:latin typeface="Verdana" charset="0"/>
            </a:endParaRPr>
          </a:p>
        </p:txBody>
      </p:sp>
      <p:pic>
        <p:nvPicPr>
          <p:cNvPr id="11"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white">
          <a:xfrm>
            <a:off x="2051050" y="1584461"/>
            <a:ext cx="6337374" cy="4060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spTree>
    <p:extLst>
      <p:ext uri="{BB962C8B-B14F-4D97-AF65-F5344CB8AC3E}">
        <p14:creationId xmlns:p14="http://schemas.microsoft.com/office/powerpoint/2010/main" val="68754621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nummernplatzhalter 3"/>
          <p:cNvSpPr>
            <a:spLocks noGrp="1"/>
          </p:cNvSpPr>
          <p:nvPr>
            <p:ph type="sldNum" sz="quarter" idx="10"/>
          </p:nvPr>
        </p:nvSpPr>
        <p:spPr>
          <a:xfrm>
            <a:off x="8388424" y="6381328"/>
            <a:ext cx="557709" cy="212427"/>
          </a:xfrm>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bg1"/>
                </a:solidFill>
                <a:latin typeface="Times New Roman" charset="0"/>
                <a:ea typeface="ＭＳ Ｐゴシック" charset="0"/>
                <a:cs typeface="ＭＳ Ｐゴシック" charset="0"/>
              </a:defRPr>
            </a:lvl1pPr>
            <a:lvl2pPr marL="742950" indent="-285750">
              <a:defRPr sz="1600">
                <a:solidFill>
                  <a:schemeClr val="bg1"/>
                </a:solidFill>
                <a:latin typeface="Times New Roman" charset="0"/>
                <a:ea typeface="ＭＳ Ｐゴシック" charset="0"/>
              </a:defRPr>
            </a:lvl2pPr>
            <a:lvl3pPr marL="1143000" indent="-228600">
              <a:defRPr sz="1600">
                <a:solidFill>
                  <a:schemeClr val="bg1"/>
                </a:solidFill>
                <a:latin typeface="Times New Roman" charset="0"/>
                <a:ea typeface="ＭＳ Ｐゴシック" charset="0"/>
              </a:defRPr>
            </a:lvl3pPr>
            <a:lvl4pPr marL="1600200" indent="-228600">
              <a:defRPr sz="1600">
                <a:solidFill>
                  <a:schemeClr val="bg1"/>
                </a:solidFill>
                <a:latin typeface="Times New Roman" charset="0"/>
                <a:ea typeface="ＭＳ Ｐゴシック" charset="0"/>
              </a:defRPr>
            </a:lvl4pPr>
            <a:lvl5pPr marL="2057400" indent="-228600">
              <a:defRPr sz="1600">
                <a:solidFill>
                  <a:schemeClr val="bg1"/>
                </a:solidFill>
                <a:latin typeface="Times New Roman" charset="0"/>
                <a:ea typeface="ＭＳ Ｐゴシック" charset="0"/>
              </a:defRPr>
            </a:lvl5pPr>
            <a:lvl6pPr marL="25146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6pPr>
            <a:lvl7pPr marL="29718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7pPr>
            <a:lvl8pPr marL="34290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8pPr>
            <a:lvl9pPr marL="38862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9pPr>
          </a:lstStyle>
          <a:p>
            <a:pPr>
              <a:buNone/>
            </a:pPr>
            <a:fld id="{7B6A8F25-F33D-4C42-9DD7-4280E27795CD}" type="slidenum">
              <a:rPr lang="en-US">
                <a:solidFill>
                  <a:srgbClr val="0E438A"/>
                </a:solidFill>
                <a:latin typeface="Verdana" pitchFamily="34" charset="0"/>
                <a:ea typeface="Verdana" pitchFamily="34" charset="0"/>
                <a:cs typeface="Verdana" pitchFamily="34" charset="0"/>
              </a:rPr>
              <a:pPr>
                <a:buNone/>
              </a:pPr>
              <a:t>18</a:t>
            </a:fld>
            <a:endParaRPr lang="en-US">
              <a:solidFill>
                <a:srgbClr val="0E438A"/>
              </a:solidFill>
              <a:latin typeface="Verdana" pitchFamily="34" charset="0"/>
              <a:ea typeface="Verdana" pitchFamily="34" charset="0"/>
              <a:cs typeface="Verdana" pitchFamily="34" charset="0"/>
            </a:endParaRPr>
          </a:p>
        </p:txBody>
      </p:sp>
      <p:sp>
        <p:nvSpPr>
          <p:cNvPr id="25608" name="Rectangle 7"/>
          <p:cNvSpPr>
            <a:spLocks noChangeArrowheads="1"/>
          </p:cNvSpPr>
          <p:nvPr/>
        </p:nvSpPr>
        <p:spPr bwMode="auto">
          <a:xfrm>
            <a:off x="481084" y="1340768"/>
            <a:ext cx="8097838" cy="414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342900" indent="-342900">
              <a:lnSpc>
                <a:spcPct val="95000"/>
              </a:lnSpc>
              <a:spcBef>
                <a:spcPct val="20000"/>
              </a:spcBef>
              <a:buClr>
                <a:srgbClr val="0E438A"/>
              </a:buClr>
            </a:pPr>
            <a:r>
              <a:rPr lang="en-GB" sz="2400" dirty="0">
                <a:latin typeface="Arial" charset="0"/>
              </a:rPr>
              <a:t>Direct cost or directly attributable cost</a:t>
            </a:r>
            <a:endParaRPr lang="de-AT" sz="2400" dirty="0">
              <a:latin typeface="Arial" charset="0"/>
            </a:endParaRPr>
          </a:p>
          <a:p>
            <a:pPr marL="800100" lvl="1" indent="-342900">
              <a:lnSpc>
                <a:spcPct val="95000"/>
              </a:lnSpc>
              <a:spcBef>
                <a:spcPct val="20000"/>
              </a:spcBef>
              <a:buClr>
                <a:srgbClr val="0E438A"/>
              </a:buClr>
            </a:pPr>
            <a:r>
              <a:rPr lang="en-US" sz="1800" dirty="0" smtClean="0">
                <a:latin typeface="Arial" charset="0"/>
              </a:rPr>
              <a:t>costs </a:t>
            </a:r>
            <a:r>
              <a:rPr lang="en-US" sz="1800" dirty="0">
                <a:latin typeface="Arial" charset="0"/>
              </a:rPr>
              <a:t>are incurred as a direct result of the provision of a particular service. </a:t>
            </a:r>
          </a:p>
          <a:p>
            <a:pPr marL="800100" lvl="1" indent="-342900">
              <a:lnSpc>
                <a:spcPct val="95000"/>
              </a:lnSpc>
              <a:spcBef>
                <a:spcPct val="20000"/>
              </a:spcBef>
              <a:buClr>
                <a:srgbClr val="0E438A"/>
              </a:buClr>
            </a:pPr>
            <a:r>
              <a:rPr lang="en-US" sz="1800" dirty="0" smtClean="0">
                <a:latin typeface="Arial" charset="0"/>
              </a:rPr>
              <a:t>can </a:t>
            </a:r>
            <a:r>
              <a:rPr lang="en-US" sz="1800" dirty="0">
                <a:latin typeface="Arial" charset="0"/>
              </a:rPr>
              <a:t>be fixed or variable.</a:t>
            </a:r>
          </a:p>
          <a:p>
            <a:pPr marL="342900" indent="-342900">
              <a:lnSpc>
                <a:spcPct val="95000"/>
              </a:lnSpc>
              <a:spcBef>
                <a:spcPct val="20000"/>
              </a:spcBef>
              <a:buClr>
                <a:srgbClr val="0E438A"/>
              </a:buClr>
            </a:pPr>
            <a:r>
              <a:rPr lang="en-GB" sz="2400" dirty="0">
                <a:latin typeface="Arial" charset="0"/>
              </a:rPr>
              <a:t>Joint or shared cost (indirectly attributable cost)</a:t>
            </a:r>
            <a:r>
              <a:rPr lang="en-US" sz="2400" dirty="0">
                <a:latin typeface="Arial" charset="0"/>
              </a:rPr>
              <a:t>	</a:t>
            </a:r>
          </a:p>
          <a:p>
            <a:pPr marL="800100" lvl="1" indent="-342900">
              <a:lnSpc>
                <a:spcPct val="95000"/>
              </a:lnSpc>
              <a:spcBef>
                <a:spcPct val="20000"/>
              </a:spcBef>
              <a:buClr>
                <a:srgbClr val="0E438A"/>
              </a:buClr>
            </a:pPr>
            <a:r>
              <a:rPr lang="en-US" sz="1800" dirty="0">
                <a:latin typeface="Arial" charset="0"/>
              </a:rPr>
              <a:t>The cost of inputs that contribute to the production of two (or more) different increments.  </a:t>
            </a:r>
          </a:p>
          <a:p>
            <a:pPr marL="800100" lvl="1" indent="-342900">
              <a:lnSpc>
                <a:spcPct val="95000"/>
              </a:lnSpc>
              <a:spcBef>
                <a:spcPct val="20000"/>
              </a:spcBef>
              <a:buClr>
                <a:srgbClr val="0E438A"/>
              </a:buClr>
            </a:pPr>
            <a:r>
              <a:rPr lang="en-US" sz="1800" dirty="0">
                <a:latin typeface="Arial" charset="0"/>
              </a:rPr>
              <a:t>For example the costs of mobile towers contribute to 2G and 3G services (and maybe others)</a:t>
            </a:r>
          </a:p>
          <a:p>
            <a:pPr marL="800100" lvl="1" indent="-342900">
              <a:lnSpc>
                <a:spcPct val="95000"/>
              </a:lnSpc>
              <a:spcBef>
                <a:spcPct val="20000"/>
              </a:spcBef>
              <a:buClr>
                <a:srgbClr val="0E438A"/>
              </a:buClr>
            </a:pPr>
            <a:r>
              <a:rPr lang="en-US" sz="1800" dirty="0">
                <a:latin typeface="Arial" charset="0"/>
              </a:rPr>
              <a:t>Costs can be allocated on the basis of identifiable cost drivers (e.g. tower space)</a:t>
            </a:r>
          </a:p>
          <a:p>
            <a:pPr marL="342900" indent="-342900">
              <a:lnSpc>
                <a:spcPct val="95000"/>
              </a:lnSpc>
              <a:spcBef>
                <a:spcPct val="20000"/>
              </a:spcBef>
              <a:buClr>
                <a:srgbClr val="0E438A"/>
              </a:buClr>
            </a:pPr>
            <a:r>
              <a:rPr lang="en-US" sz="2400" dirty="0">
                <a:latin typeface="Arial" charset="0"/>
              </a:rPr>
              <a:t>Common cost</a:t>
            </a:r>
          </a:p>
          <a:p>
            <a:pPr marL="800100" lvl="1" indent="-342900">
              <a:lnSpc>
                <a:spcPct val="95000"/>
              </a:lnSpc>
              <a:spcBef>
                <a:spcPct val="20000"/>
              </a:spcBef>
              <a:buClr>
                <a:srgbClr val="0E438A"/>
              </a:buClr>
            </a:pPr>
            <a:r>
              <a:rPr lang="en-US" sz="1800" dirty="0" smtClean="0">
                <a:latin typeface="Arial" charset="0"/>
              </a:rPr>
              <a:t>inputs </a:t>
            </a:r>
            <a:r>
              <a:rPr lang="en-US" sz="1800" dirty="0">
                <a:latin typeface="Arial" charset="0"/>
              </a:rPr>
              <a:t>necessary to produce </a:t>
            </a:r>
            <a:r>
              <a:rPr lang="en-US" sz="1800" dirty="0" smtClean="0">
                <a:latin typeface="Arial" charset="0"/>
              </a:rPr>
              <a:t>several services</a:t>
            </a:r>
            <a:r>
              <a:rPr lang="en-US" sz="1800" dirty="0">
                <a:latin typeface="Arial" charset="0"/>
              </a:rPr>
              <a:t>, which cannot be directly assigned to specific services. </a:t>
            </a:r>
            <a:endParaRPr lang="en-GB" sz="1100" dirty="0">
              <a:solidFill>
                <a:srgbClr val="5C5C5C"/>
              </a:solidFill>
              <a:latin typeface="Verdana" charset="0"/>
            </a:endParaRPr>
          </a:p>
        </p:txBody>
      </p:sp>
      <p:sp>
        <p:nvSpPr>
          <p:cNvPr id="2" name="Title 1"/>
          <p:cNvSpPr>
            <a:spLocks noGrp="1"/>
          </p:cNvSpPr>
          <p:nvPr>
            <p:ph type="title"/>
          </p:nvPr>
        </p:nvSpPr>
        <p:spPr>
          <a:xfrm>
            <a:off x="755576" y="607745"/>
            <a:ext cx="7772400" cy="523220"/>
          </a:xfrm>
        </p:spPr>
        <p:txBody>
          <a:bodyPr/>
          <a:lstStyle/>
          <a:p>
            <a:r>
              <a:rPr lang="en-US" dirty="0">
                <a:latin typeface="Verdana" charset="0"/>
                <a:ea typeface="ＭＳ Ｐゴシック" charset="0"/>
                <a:cs typeface="ＭＳ Ｐゴシック" charset="0"/>
              </a:rPr>
              <a:t>More costing definitions</a:t>
            </a:r>
            <a:endParaRPr lang="en-GB" dirty="0"/>
          </a:p>
        </p:txBody>
      </p:sp>
    </p:spTree>
    <p:extLst>
      <p:ext uri="{BB962C8B-B14F-4D97-AF65-F5344CB8AC3E}">
        <p14:creationId xmlns:p14="http://schemas.microsoft.com/office/powerpoint/2010/main" val="20397695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nummernplatzhalt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bg1"/>
                </a:solidFill>
                <a:latin typeface="Times New Roman" charset="0"/>
                <a:ea typeface="ＭＳ Ｐゴシック" charset="0"/>
                <a:cs typeface="ＭＳ Ｐゴシック" charset="0"/>
              </a:defRPr>
            </a:lvl1pPr>
            <a:lvl2pPr marL="742950" indent="-285750">
              <a:defRPr sz="1600">
                <a:solidFill>
                  <a:schemeClr val="bg1"/>
                </a:solidFill>
                <a:latin typeface="Times New Roman" charset="0"/>
                <a:ea typeface="ＭＳ Ｐゴシック" charset="0"/>
              </a:defRPr>
            </a:lvl2pPr>
            <a:lvl3pPr marL="1143000" indent="-228600">
              <a:defRPr sz="1600">
                <a:solidFill>
                  <a:schemeClr val="bg1"/>
                </a:solidFill>
                <a:latin typeface="Times New Roman" charset="0"/>
                <a:ea typeface="ＭＳ Ｐゴシック" charset="0"/>
              </a:defRPr>
            </a:lvl3pPr>
            <a:lvl4pPr marL="1600200" indent="-228600">
              <a:defRPr sz="1600">
                <a:solidFill>
                  <a:schemeClr val="bg1"/>
                </a:solidFill>
                <a:latin typeface="Times New Roman" charset="0"/>
                <a:ea typeface="ＭＳ Ｐゴシック" charset="0"/>
              </a:defRPr>
            </a:lvl4pPr>
            <a:lvl5pPr marL="2057400" indent="-228600">
              <a:defRPr sz="1600">
                <a:solidFill>
                  <a:schemeClr val="bg1"/>
                </a:solidFill>
                <a:latin typeface="Times New Roman" charset="0"/>
                <a:ea typeface="ＭＳ Ｐゴシック" charset="0"/>
              </a:defRPr>
            </a:lvl5pPr>
            <a:lvl6pPr marL="25146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6pPr>
            <a:lvl7pPr marL="29718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7pPr>
            <a:lvl8pPr marL="34290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8pPr>
            <a:lvl9pPr marL="38862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9pPr>
          </a:lstStyle>
          <a:p>
            <a:pPr>
              <a:buNone/>
            </a:pPr>
            <a:fld id="{4EC2FE2C-A393-B04A-8F56-341A1B314B29}" type="slidenum">
              <a:rPr lang="en-US">
                <a:solidFill>
                  <a:srgbClr val="0E438A"/>
                </a:solidFill>
                <a:latin typeface="Verdana" pitchFamily="34" charset="0"/>
                <a:ea typeface="Verdana" pitchFamily="34" charset="0"/>
                <a:cs typeface="Verdana" pitchFamily="34" charset="0"/>
              </a:rPr>
              <a:pPr>
                <a:buNone/>
              </a:pPr>
              <a:t>19</a:t>
            </a:fld>
            <a:endParaRPr lang="en-US" dirty="0">
              <a:solidFill>
                <a:srgbClr val="0E438A"/>
              </a:solidFill>
              <a:latin typeface="Verdana" pitchFamily="34" charset="0"/>
              <a:ea typeface="Verdana" pitchFamily="34" charset="0"/>
              <a:cs typeface="Verdana" pitchFamily="34" charset="0"/>
            </a:endParaRPr>
          </a:p>
        </p:txBody>
      </p:sp>
      <p:sp>
        <p:nvSpPr>
          <p:cNvPr id="26628" name="Rectangle 3"/>
          <p:cNvSpPr>
            <a:spLocks noChangeArrowheads="1"/>
          </p:cNvSpPr>
          <p:nvPr/>
        </p:nvSpPr>
        <p:spPr bwMode="auto">
          <a:xfrm>
            <a:off x="323850" y="1304431"/>
            <a:ext cx="8496300" cy="4173537"/>
          </a:xfrm>
          <a:prstGeom prst="rect">
            <a:avLst/>
          </a:prstGeom>
          <a:solidFill>
            <a:srgbClr val="EAEAEA"/>
          </a:solidFill>
          <a:ln>
            <a:noFill/>
          </a:ln>
          <a:effectLst>
            <a:prstShdw prst="shdw17" dist="17961" dir="2700000">
              <a:srgbClr val="8C8C8C">
                <a:alpha val="74997"/>
              </a:srgbClr>
            </a:prstShdw>
          </a:effectLst>
          <a:extLs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endParaRPr lang="de-DE"/>
          </a:p>
        </p:txBody>
      </p:sp>
      <p:sp>
        <p:nvSpPr>
          <p:cNvPr id="3033092" name="Rectangle 4"/>
          <p:cNvSpPr>
            <a:spLocks noChangeArrowheads="1"/>
          </p:cNvSpPr>
          <p:nvPr/>
        </p:nvSpPr>
        <p:spPr bwMode="auto">
          <a:xfrm>
            <a:off x="395288" y="1375868"/>
            <a:ext cx="8353425" cy="4032250"/>
          </a:xfrm>
          <a:prstGeom prst="rect">
            <a:avLst/>
          </a:prstGeom>
          <a:solidFill>
            <a:schemeClr val="bg1"/>
          </a:solidFill>
          <a:ln w="12700">
            <a:noFill/>
            <a:miter lim="800000"/>
            <a:headEnd/>
            <a:tailEnd/>
          </a:ln>
          <a:effectLst>
            <a:prstShdw prst="shdw18" dist="17961" dir="13500000">
              <a:schemeClr val="bg1">
                <a:gamma/>
                <a:shade val="60000"/>
                <a:invGamma/>
                <a:alpha val="74998"/>
              </a:schemeClr>
            </a:prstShdw>
          </a:effectLst>
        </p:spPr>
        <p:txBody>
          <a:bodyPr wrap="none" lIns="0" tIns="0" rIns="0" bIns="0" anchor="ctr"/>
          <a:lstStyle/>
          <a:p>
            <a:pPr>
              <a:buFont typeface="Arial" pitchFamily="34" charset="0"/>
              <a:buNone/>
              <a:defRPr/>
            </a:pPr>
            <a:endParaRPr lang="en-US">
              <a:latin typeface="Times New Roman" pitchFamily="18" charset="0"/>
              <a:ea typeface="ＭＳ Ｐゴシック" pitchFamily="34" charset="-128"/>
              <a:cs typeface="+mn-cs"/>
            </a:endParaRPr>
          </a:p>
        </p:txBody>
      </p:sp>
      <p:sp>
        <p:nvSpPr>
          <p:cNvPr id="26630" name="Rectangle 5"/>
          <p:cNvSpPr>
            <a:spLocks noChangeArrowheads="1"/>
          </p:cNvSpPr>
          <p:nvPr/>
        </p:nvSpPr>
        <p:spPr bwMode="auto">
          <a:xfrm>
            <a:off x="395288" y="1390156"/>
            <a:ext cx="8353425" cy="273050"/>
          </a:xfrm>
          <a:prstGeom prst="rect">
            <a:avLst/>
          </a:prstGeom>
          <a:solidFill>
            <a:schemeClr val="accent2">
              <a:alpha val="30196"/>
            </a:schemeClr>
          </a:solidFill>
          <a:ln w="12700">
            <a:solidFill>
              <a:srgbClr val="C0C0C0"/>
            </a:solidFill>
            <a:miter lim="800000"/>
            <a:headEnd/>
            <a:tailEnd/>
          </a:ln>
        </p:spPr>
        <p:txBody>
          <a:bodyPr lIns="0" tIns="0" rIns="0" bIns="0" anchor="ctr"/>
          <a:lstStyle/>
          <a:p>
            <a:pPr algn="ctr" defTabSz="762000">
              <a:lnSpc>
                <a:spcPct val="90000"/>
              </a:lnSpc>
              <a:buClrTx/>
              <a:buFontTx/>
              <a:buNone/>
            </a:pPr>
            <a:r>
              <a:rPr lang="en-GB" b="1">
                <a:solidFill>
                  <a:schemeClr val="tx1"/>
                </a:solidFill>
                <a:latin typeface="Arial" charset="0"/>
              </a:rPr>
              <a:t>   Marginal costs (MC)</a:t>
            </a:r>
          </a:p>
        </p:txBody>
      </p:sp>
      <p:sp>
        <p:nvSpPr>
          <p:cNvPr id="26631" name="Rectangle 6"/>
          <p:cNvSpPr>
            <a:spLocks noChangeArrowheads="1"/>
          </p:cNvSpPr>
          <p:nvPr/>
        </p:nvSpPr>
        <p:spPr bwMode="auto">
          <a:xfrm>
            <a:off x="395288" y="5192218"/>
            <a:ext cx="1439862" cy="2159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Tx/>
              <a:buFontTx/>
              <a:buNone/>
            </a:pPr>
            <a:r>
              <a:rPr lang="en-GB" sz="800" i="1">
                <a:solidFill>
                  <a:schemeClr val="tx1"/>
                </a:solidFill>
                <a:latin typeface="Arial" charset="0"/>
              </a:rPr>
              <a:t>Source: RTR</a:t>
            </a:r>
          </a:p>
        </p:txBody>
      </p:sp>
      <p:sp>
        <p:nvSpPr>
          <p:cNvPr id="26632" name="Rectangle 7"/>
          <p:cNvSpPr>
            <a:spLocks noChangeArrowheads="1"/>
          </p:cNvSpPr>
          <p:nvPr/>
        </p:nvSpPr>
        <p:spPr bwMode="auto">
          <a:xfrm>
            <a:off x="0" y="1212356"/>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buClrTx/>
              <a:buFontTx/>
              <a:buNone/>
            </a:pPr>
            <a:endParaRPr lang="de-DE" sz="2400">
              <a:solidFill>
                <a:schemeClr val="tx1"/>
              </a:solidFill>
              <a:latin typeface="Arial" charset="0"/>
            </a:endParaRPr>
          </a:p>
        </p:txBody>
      </p:sp>
      <p:pic>
        <p:nvPicPr>
          <p:cNvPr id="26633"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white">
          <a:xfrm>
            <a:off x="2195513" y="1915618"/>
            <a:ext cx="6313487" cy="284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sp>
        <p:nvSpPr>
          <p:cNvPr id="26634" name="Rectangle 9"/>
          <p:cNvSpPr>
            <a:spLocks noChangeArrowheads="1"/>
          </p:cNvSpPr>
          <p:nvPr/>
        </p:nvSpPr>
        <p:spPr bwMode="white">
          <a:xfrm>
            <a:off x="2124075" y="2166443"/>
            <a:ext cx="1366838" cy="2808288"/>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endParaRPr lang="de-AT" sz="1200" b="1">
              <a:solidFill>
                <a:srgbClr val="000000"/>
              </a:solidFill>
            </a:endParaRPr>
          </a:p>
        </p:txBody>
      </p:sp>
      <p:sp>
        <p:nvSpPr>
          <p:cNvPr id="26635" name="Rectangle 10"/>
          <p:cNvSpPr>
            <a:spLocks noChangeArrowheads="1"/>
          </p:cNvSpPr>
          <p:nvPr/>
        </p:nvSpPr>
        <p:spPr bwMode="white">
          <a:xfrm>
            <a:off x="1403648" y="2741118"/>
            <a:ext cx="2052340" cy="287338"/>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r>
              <a:rPr lang="de-AT" sz="1200" b="1" dirty="0" smtClean="0">
                <a:solidFill>
                  <a:srgbClr val="000000"/>
                </a:solidFill>
              </a:rPr>
              <a:t>Volume sensitive </a:t>
            </a:r>
            <a:r>
              <a:rPr lang="de-AT" sz="1200" b="1" dirty="0">
                <a:solidFill>
                  <a:srgbClr val="000000"/>
                </a:solidFill>
              </a:rPr>
              <a:t>costs</a:t>
            </a:r>
          </a:p>
        </p:txBody>
      </p:sp>
      <p:sp>
        <p:nvSpPr>
          <p:cNvPr id="26636" name="Rectangle 11"/>
          <p:cNvSpPr>
            <a:spLocks noChangeArrowheads="1"/>
          </p:cNvSpPr>
          <p:nvPr/>
        </p:nvSpPr>
        <p:spPr bwMode="white">
          <a:xfrm>
            <a:off x="2303463" y="3172918"/>
            <a:ext cx="1150937" cy="287338"/>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r>
              <a:rPr lang="de-AT" sz="1200" b="1">
                <a:solidFill>
                  <a:srgbClr val="000000"/>
                </a:solidFill>
              </a:rPr>
              <a:t>Fixed costs</a:t>
            </a:r>
          </a:p>
        </p:txBody>
      </p:sp>
      <p:sp>
        <p:nvSpPr>
          <p:cNvPr id="26637" name="Rectangle 12"/>
          <p:cNvSpPr>
            <a:spLocks noChangeArrowheads="1"/>
          </p:cNvSpPr>
          <p:nvPr/>
        </p:nvSpPr>
        <p:spPr bwMode="white">
          <a:xfrm>
            <a:off x="2305050" y="3604718"/>
            <a:ext cx="1150938" cy="504825"/>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r>
              <a:rPr lang="de-AT" sz="1200" b="1" dirty="0" smtClean="0">
                <a:solidFill>
                  <a:srgbClr val="000000"/>
                </a:solidFill>
              </a:rPr>
              <a:t>Joint</a:t>
            </a:r>
            <a:r>
              <a:rPr lang="de-AT" sz="1200" b="1" dirty="0">
                <a:solidFill>
                  <a:srgbClr val="000000"/>
                </a:solidFill>
              </a:rPr>
              <a:t> </a:t>
            </a:r>
            <a:r>
              <a:rPr lang="de-AT" sz="1200" b="1" dirty="0" smtClean="0">
                <a:solidFill>
                  <a:srgbClr val="000000"/>
                </a:solidFill>
              </a:rPr>
              <a:t>costs</a:t>
            </a:r>
            <a:endParaRPr lang="de-AT" sz="1200" b="1" dirty="0">
              <a:solidFill>
                <a:srgbClr val="000000"/>
              </a:solidFill>
            </a:endParaRPr>
          </a:p>
        </p:txBody>
      </p:sp>
      <p:sp>
        <p:nvSpPr>
          <p:cNvPr id="26638" name="Rectangle 13"/>
          <p:cNvSpPr>
            <a:spLocks noChangeArrowheads="1"/>
          </p:cNvSpPr>
          <p:nvPr/>
        </p:nvSpPr>
        <p:spPr bwMode="white">
          <a:xfrm>
            <a:off x="2177326" y="4182567"/>
            <a:ext cx="1150937" cy="360363"/>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r>
              <a:rPr lang="de-AT" sz="1200" b="1" dirty="0">
                <a:solidFill>
                  <a:srgbClr val="000000"/>
                </a:solidFill>
              </a:rPr>
              <a:t>C</a:t>
            </a:r>
            <a:r>
              <a:rPr lang="de-AT" sz="1200" b="1" dirty="0" smtClean="0">
                <a:solidFill>
                  <a:srgbClr val="000000"/>
                </a:solidFill>
              </a:rPr>
              <a:t>ommon </a:t>
            </a:r>
            <a:r>
              <a:rPr lang="de-AT" sz="1200" b="1" dirty="0">
                <a:solidFill>
                  <a:srgbClr val="000000"/>
                </a:solidFill>
              </a:rPr>
              <a:t>costs</a:t>
            </a:r>
          </a:p>
        </p:txBody>
      </p:sp>
      <p:sp>
        <p:nvSpPr>
          <p:cNvPr id="26639" name="Rectangle 14"/>
          <p:cNvSpPr>
            <a:spLocks noChangeArrowheads="1"/>
          </p:cNvSpPr>
          <p:nvPr/>
        </p:nvSpPr>
        <p:spPr bwMode="white">
          <a:xfrm>
            <a:off x="7597775" y="2669681"/>
            <a:ext cx="1150938" cy="647700"/>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r>
              <a:rPr lang="de-AT" sz="1200" b="1">
                <a:solidFill>
                  <a:srgbClr val="000000"/>
                </a:solidFill>
              </a:rPr>
              <a:t>Directly</a:t>
            </a:r>
          </a:p>
          <a:p>
            <a:pPr>
              <a:buNone/>
            </a:pPr>
            <a:r>
              <a:rPr lang="de-AT" sz="1200" b="1">
                <a:solidFill>
                  <a:srgbClr val="000000"/>
                </a:solidFill>
              </a:rPr>
              <a:t>attributable</a:t>
            </a:r>
          </a:p>
          <a:p>
            <a:pPr>
              <a:buNone/>
            </a:pPr>
            <a:r>
              <a:rPr lang="de-AT" sz="1200" b="1">
                <a:solidFill>
                  <a:srgbClr val="000000"/>
                </a:solidFill>
              </a:rPr>
              <a:t>costs</a:t>
            </a:r>
          </a:p>
        </p:txBody>
      </p:sp>
      <p:sp>
        <p:nvSpPr>
          <p:cNvPr id="2" name="Title 1"/>
          <p:cNvSpPr>
            <a:spLocks noGrp="1"/>
          </p:cNvSpPr>
          <p:nvPr>
            <p:ph type="title"/>
          </p:nvPr>
        </p:nvSpPr>
        <p:spPr>
          <a:xfrm>
            <a:off x="395288" y="392302"/>
            <a:ext cx="8132688" cy="954107"/>
          </a:xfrm>
        </p:spPr>
        <p:txBody>
          <a:bodyPr/>
          <a:lstStyle/>
          <a:p>
            <a:r>
              <a:rPr lang="en-GB" dirty="0" smtClean="0"/>
              <a:t>Cost categories for Pure LRIC or Marginal </a:t>
            </a:r>
            <a:r>
              <a:rPr lang="en-GB" dirty="0"/>
              <a:t>C</a:t>
            </a:r>
            <a:r>
              <a:rPr lang="en-GB" dirty="0" smtClean="0"/>
              <a:t>osts</a:t>
            </a:r>
            <a:endParaRPr lang="en-GB" dirty="0"/>
          </a:p>
        </p:txBody>
      </p:sp>
      <p:sp>
        <p:nvSpPr>
          <p:cNvPr id="3" name="TextBox 2"/>
          <p:cNvSpPr txBox="1"/>
          <p:nvPr/>
        </p:nvSpPr>
        <p:spPr>
          <a:xfrm>
            <a:off x="369267" y="5588601"/>
            <a:ext cx="8379446" cy="486287"/>
          </a:xfrm>
          <a:prstGeom prst="rect">
            <a:avLst/>
          </a:prstGeom>
          <a:noFill/>
        </p:spPr>
        <p:txBody>
          <a:bodyPr wrap="square" rtlCol="0">
            <a:spAutoFit/>
          </a:bodyPr>
          <a:lstStyle/>
          <a:p>
            <a:pPr>
              <a:buNone/>
            </a:pPr>
            <a:r>
              <a:rPr lang="en-GB" dirty="0" smtClean="0"/>
              <a:t>In Pure LRIC the increment is a full service (e.g. terminating calls), whereas in Marginal Costs it is the smallest possible unit (e.g. a single call)</a:t>
            </a:r>
            <a:endParaRPr lang="en-GB" dirty="0"/>
          </a:p>
        </p:txBody>
      </p:sp>
    </p:spTree>
    <p:extLst>
      <p:ext uri="{BB962C8B-B14F-4D97-AF65-F5344CB8AC3E}">
        <p14:creationId xmlns:p14="http://schemas.microsoft.com/office/powerpoint/2010/main" val="288178180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736874" y="777594"/>
            <a:ext cx="5670252" cy="530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2" name="Rectangle 2"/>
          <p:cNvSpPr>
            <a:spLocks noGrp="1" noChangeArrowheads="1"/>
          </p:cNvSpPr>
          <p:nvPr>
            <p:ph type="ctrTitle"/>
          </p:nvPr>
        </p:nvSpPr>
        <p:spPr>
          <a:xfrm>
            <a:off x="323850" y="1886060"/>
            <a:ext cx="8534400" cy="1815882"/>
          </a:xfrm>
        </p:spPr>
        <p:txBody>
          <a:bodyPr/>
          <a:lstStyle/>
          <a:p>
            <a:r>
              <a:rPr lang="en-GB" dirty="0">
                <a:latin typeface="Verdana" charset="0"/>
                <a:ea typeface="ＭＳ Ｐゴシック" charset="0"/>
                <a:cs typeface="ＭＳ Ｐゴシック" charset="0"/>
              </a:rPr>
              <a:t>Session </a:t>
            </a:r>
            <a:r>
              <a:rPr lang="en-GB" dirty="0" smtClean="0">
                <a:latin typeface="Verdana" charset="0"/>
                <a:ea typeface="ＭＳ Ｐゴシック" charset="0"/>
                <a:cs typeface="ＭＳ Ｐゴシック" charset="0"/>
              </a:rPr>
              <a:t>5 </a:t>
            </a:r>
            <a:r>
              <a:rPr lang="en-GB" dirty="0">
                <a:latin typeface="Verdana" charset="0"/>
                <a:ea typeface="ＭＳ Ｐゴシック" charset="0"/>
                <a:cs typeface="ＭＳ Ｐゴシック" charset="0"/>
              </a:rPr>
              <a:t>– </a:t>
            </a:r>
            <a:r>
              <a:rPr lang="en-GB" dirty="0" smtClean="0">
                <a:latin typeface="Verdana" charset="0"/>
                <a:ea typeface="ＭＳ Ｐゴシック" charset="0"/>
                <a:cs typeface="ＭＳ Ｐゴシック" charset="0"/>
              </a:rPr>
              <a:t>Cost standards and their application</a:t>
            </a:r>
            <a:r>
              <a:rPr lang="en-GB" dirty="0">
                <a:latin typeface="Verdana" charset="0"/>
                <a:ea typeface="ＭＳ Ｐゴシック" charset="0"/>
                <a:cs typeface="ＭＳ Ｐゴシック" charset="0"/>
              </a:rPr>
              <a:t/>
            </a:r>
            <a:br>
              <a:rPr lang="en-GB" dirty="0">
                <a:latin typeface="Verdana" charset="0"/>
                <a:ea typeface="ＭＳ Ｐゴシック" charset="0"/>
                <a:cs typeface="ＭＳ Ｐゴシック" charset="0"/>
              </a:rPr>
            </a:br>
            <a:endParaRPr lang="en-GB" sz="3200" dirty="0">
              <a:latin typeface="Verdana" charset="0"/>
              <a:ea typeface="ＭＳ Ｐゴシック" charset="0"/>
              <a:cs typeface="ＭＳ Ｐゴシック" charset="0"/>
            </a:endParaRPr>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a:t>
            </a:fld>
            <a:endParaRPr lang="en-US" dirty="0"/>
          </a:p>
        </p:txBody>
      </p:sp>
    </p:spTree>
    <p:extLst>
      <p:ext uri="{BB962C8B-B14F-4D97-AF65-F5344CB8AC3E}">
        <p14:creationId xmlns:p14="http://schemas.microsoft.com/office/powerpoint/2010/main" val="2122628607"/>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nummernplatzhalt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bg1"/>
                </a:solidFill>
                <a:latin typeface="Times New Roman" charset="0"/>
                <a:ea typeface="ＭＳ Ｐゴシック" charset="0"/>
                <a:cs typeface="ＭＳ Ｐゴシック" charset="0"/>
              </a:defRPr>
            </a:lvl1pPr>
            <a:lvl2pPr marL="742950" indent="-285750">
              <a:defRPr sz="1600">
                <a:solidFill>
                  <a:schemeClr val="bg1"/>
                </a:solidFill>
                <a:latin typeface="Times New Roman" charset="0"/>
                <a:ea typeface="ＭＳ Ｐゴシック" charset="0"/>
              </a:defRPr>
            </a:lvl2pPr>
            <a:lvl3pPr marL="1143000" indent="-228600">
              <a:defRPr sz="1600">
                <a:solidFill>
                  <a:schemeClr val="bg1"/>
                </a:solidFill>
                <a:latin typeface="Times New Roman" charset="0"/>
                <a:ea typeface="ＭＳ Ｐゴシック" charset="0"/>
              </a:defRPr>
            </a:lvl3pPr>
            <a:lvl4pPr marL="1600200" indent="-228600">
              <a:defRPr sz="1600">
                <a:solidFill>
                  <a:schemeClr val="bg1"/>
                </a:solidFill>
                <a:latin typeface="Times New Roman" charset="0"/>
                <a:ea typeface="ＭＳ Ｐゴシック" charset="0"/>
              </a:defRPr>
            </a:lvl4pPr>
            <a:lvl5pPr marL="2057400" indent="-228600">
              <a:defRPr sz="1600">
                <a:solidFill>
                  <a:schemeClr val="bg1"/>
                </a:solidFill>
                <a:latin typeface="Times New Roman" charset="0"/>
                <a:ea typeface="ＭＳ Ｐゴシック" charset="0"/>
              </a:defRPr>
            </a:lvl5pPr>
            <a:lvl6pPr marL="25146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6pPr>
            <a:lvl7pPr marL="29718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7pPr>
            <a:lvl8pPr marL="34290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8pPr>
            <a:lvl9pPr marL="38862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9pPr>
          </a:lstStyle>
          <a:p>
            <a:pPr>
              <a:buNone/>
            </a:pPr>
            <a:fld id="{AD9E1907-B2F0-D843-8CA8-C56BB978608A}" type="slidenum">
              <a:rPr lang="en-US">
                <a:solidFill>
                  <a:srgbClr val="0E438A"/>
                </a:solidFill>
                <a:latin typeface="Verdana" pitchFamily="34" charset="0"/>
                <a:ea typeface="Verdana" pitchFamily="34" charset="0"/>
                <a:cs typeface="Verdana" pitchFamily="34" charset="0"/>
              </a:rPr>
              <a:pPr>
                <a:buNone/>
              </a:pPr>
              <a:t>20</a:t>
            </a:fld>
            <a:endParaRPr lang="en-US" dirty="0">
              <a:solidFill>
                <a:srgbClr val="0E438A"/>
              </a:solidFill>
              <a:latin typeface="Verdana" pitchFamily="34" charset="0"/>
              <a:ea typeface="Verdana" pitchFamily="34" charset="0"/>
              <a:cs typeface="Verdana" pitchFamily="34" charset="0"/>
            </a:endParaRPr>
          </a:p>
        </p:txBody>
      </p:sp>
      <p:sp>
        <p:nvSpPr>
          <p:cNvPr id="27652" name="Rectangle 3"/>
          <p:cNvSpPr>
            <a:spLocks noChangeArrowheads="1"/>
          </p:cNvSpPr>
          <p:nvPr/>
        </p:nvSpPr>
        <p:spPr bwMode="auto">
          <a:xfrm>
            <a:off x="323850" y="1487488"/>
            <a:ext cx="8496300" cy="4173537"/>
          </a:xfrm>
          <a:prstGeom prst="rect">
            <a:avLst/>
          </a:prstGeom>
          <a:solidFill>
            <a:srgbClr val="EAEAEA"/>
          </a:solidFill>
          <a:ln>
            <a:noFill/>
          </a:ln>
          <a:effectLst>
            <a:prstShdw prst="shdw17" dist="17961" dir="2700000">
              <a:srgbClr val="8C8C8C">
                <a:alpha val="74997"/>
              </a:srgbClr>
            </a:prstShdw>
          </a:effectLst>
          <a:extLs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endParaRPr lang="de-DE"/>
          </a:p>
        </p:txBody>
      </p:sp>
      <p:sp>
        <p:nvSpPr>
          <p:cNvPr id="3034116" name="Rectangle 4"/>
          <p:cNvSpPr>
            <a:spLocks noChangeArrowheads="1"/>
          </p:cNvSpPr>
          <p:nvPr/>
        </p:nvSpPr>
        <p:spPr bwMode="auto">
          <a:xfrm>
            <a:off x="395288" y="1558925"/>
            <a:ext cx="8353425" cy="4032250"/>
          </a:xfrm>
          <a:prstGeom prst="rect">
            <a:avLst/>
          </a:prstGeom>
          <a:solidFill>
            <a:schemeClr val="bg1"/>
          </a:solidFill>
          <a:ln w="12700">
            <a:noFill/>
            <a:miter lim="800000"/>
            <a:headEnd/>
            <a:tailEnd/>
          </a:ln>
          <a:effectLst>
            <a:prstShdw prst="shdw18" dist="17961" dir="13500000">
              <a:schemeClr val="bg1">
                <a:gamma/>
                <a:shade val="60000"/>
                <a:invGamma/>
                <a:alpha val="74998"/>
              </a:schemeClr>
            </a:prstShdw>
          </a:effectLst>
        </p:spPr>
        <p:txBody>
          <a:bodyPr wrap="none" lIns="0" tIns="0" rIns="0" bIns="0" anchor="ctr"/>
          <a:lstStyle/>
          <a:p>
            <a:pPr algn="r">
              <a:buFont typeface="Arial" pitchFamily="34" charset="0"/>
              <a:buNone/>
              <a:defRPr/>
            </a:pPr>
            <a:endParaRPr lang="en-US" dirty="0">
              <a:latin typeface="Times New Roman" pitchFamily="18" charset="0"/>
              <a:ea typeface="ＭＳ Ｐゴシック" pitchFamily="34" charset="-128"/>
              <a:cs typeface="+mn-cs"/>
            </a:endParaRPr>
          </a:p>
        </p:txBody>
      </p:sp>
      <p:sp>
        <p:nvSpPr>
          <p:cNvPr id="27654" name="Rectangle 5"/>
          <p:cNvSpPr>
            <a:spLocks noChangeArrowheads="1"/>
          </p:cNvSpPr>
          <p:nvPr/>
        </p:nvSpPr>
        <p:spPr bwMode="auto">
          <a:xfrm>
            <a:off x="395288" y="1573213"/>
            <a:ext cx="8353425" cy="273050"/>
          </a:xfrm>
          <a:prstGeom prst="rect">
            <a:avLst/>
          </a:prstGeom>
          <a:solidFill>
            <a:schemeClr val="accent2">
              <a:alpha val="30196"/>
            </a:schemeClr>
          </a:solidFill>
          <a:ln w="12700">
            <a:solidFill>
              <a:srgbClr val="C0C0C0"/>
            </a:solidFill>
            <a:miter lim="800000"/>
            <a:headEnd/>
            <a:tailEnd/>
          </a:ln>
        </p:spPr>
        <p:txBody>
          <a:bodyPr lIns="0" tIns="0" rIns="0" bIns="0" anchor="ctr"/>
          <a:lstStyle/>
          <a:p>
            <a:pPr algn="ctr" defTabSz="762000">
              <a:lnSpc>
                <a:spcPct val="90000"/>
              </a:lnSpc>
              <a:buClrTx/>
              <a:buFontTx/>
              <a:buNone/>
            </a:pPr>
            <a:r>
              <a:rPr lang="en-GB" b="1">
                <a:solidFill>
                  <a:schemeClr val="tx1"/>
                </a:solidFill>
                <a:latin typeface="Arial" charset="0"/>
              </a:rPr>
              <a:t>   Incremental cost</a:t>
            </a:r>
          </a:p>
        </p:txBody>
      </p:sp>
      <p:sp>
        <p:nvSpPr>
          <p:cNvPr id="27655" name="Rectangle 6"/>
          <p:cNvSpPr>
            <a:spLocks noChangeArrowheads="1"/>
          </p:cNvSpPr>
          <p:nvPr/>
        </p:nvSpPr>
        <p:spPr bwMode="auto">
          <a:xfrm>
            <a:off x="395288" y="5375275"/>
            <a:ext cx="1439862" cy="2159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Tx/>
              <a:buNone/>
            </a:pPr>
            <a:r>
              <a:rPr lang="en-GB" sz="800" i="1">
                <a:solidFill>
                  <a:schemeClr val="tx1"/>
                </a:solidFill>
                <a:latin typeface="Arial" charset="0"/>
              </a:rPr>
              <a:t>Source: RTR</a:t>
            </a:r>
          </a:p>
        </p:txBody>
      </p:sp>
      <p:sp>
        <p:nvSpPr>
          <p:cNvPr id="27656" name="Rectangle 7"/>
          <p:cNvSpPr>
            <a:spLocks noChangeArrowheads="1"/>
          </p:cNvSpPr>
          <p:nvPr/>
        </p:nvSpPr>
        <p:spPr bwMode="auto">
          <a:xfrm>
            <a:off x="0" y="13954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buClrTx/>
              <a:buFontTx/>
              <a:buNone/>
            </a:pPr>
            <a:endParaRPr lang="de-DE" sz="2400">
              <a:solidFill>
                <a:schemeClr val="tx1"/>
              </a:solidFill>
              <a:latin typeface="Arial" charset="0"/>
            </a:endParaRPr>
          </a:p>
        </p:txBody>
      </p:sp>
      <p:pic>
        <p:nvPicPr>
          <p:cNvPr id="27657"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white">
          <a:xfrm>
            <a:off x="2051050" y="2276475"/>
            <a:ext cx="6480175" cy="273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sp>
        <p:nvSpPr>
          <p:cNvPr id="27658" name="Rectangle 9"/>
          <p:cNvSpPr>
            <a:spLocks noChangeArrowheads="1"/>
          </p:cNvSpPr>
          <p:nvPr/>
        </p:nvSpPr>
        <p:spPr bwMode="white">
          <a:xfrm>
            <a:off x="2051050" y="2349500"/>
            <a:ext cx="1366838" cy="2808288"/>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endParaRPr lang="de-AT" sz="1200" b="1">
              <a:solidFill>
                <a:srgbClr val="000000"/>
              </a:solidFill>
            </a:endParaRPr>
          </a:p>
        </p:txBody>
      </p:sp>
      <p:sp>
        <p:nvSpPr>
          <p:cNvPr id="27659" name="Rectangle 10"/>
          <p:cNvSpPr>
            <a:spLocks noChangeArrowheads="1"/>
          </p:cNvSpPr>
          <p:nvPr/>
        </p:nvSpPr>
        <p:spPr bwMode="white">
          <a:xfrm>
            <a:off x="2230436" y="3067844"/>
            <a:ext cx="1150938" cy="287338"/>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lgn="r">
              <a:buNone/>
            </a:pPr>
            <a:r>
              <a:rPr lang="de-AT" sz="1200" b="1" dirty="0" smtClean="0">
                <a:solidFill>
                  <a:srgbClr val="000000"/>
                </a:solidFill>
              </a:rPr>
              <a:t>Volume sensitive </a:t>
            </a:r>
            <a:r>
              <a:rPr lang="de-AT" sz="1200" b="1" dirty="0">
                <a:solidFill>
                  <a:srgbClr val="000000"/>
                </a:solidFill>
              </a:rPr>
              <a:t>costs</a:t>
            </a:r>
          </a:p>
        </p:txBody>
      </p:sp>
      <p:sp>
        <p:nvSpPr>
          <p:cNvPr id="27660" name="Rectangle 11"/>
          <p:cNvSpPr>
            <a:spLocks noChangeArrowheads="1"/>
          </p:cNvSpPr>
          <p:nvPr/>
        </p:nvSpPr>
        <p:spPr bwMode="white">
          <a:xfrm>
            <a:off x="2230437" y="3498850"/>
            <a:ext cx="1150937" cy="287338"/>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r>
              <a:rPr lang="de-AT" sz="1200" b="1" dirty="0">
                <a:solidFill>
                  <a:srgbClr val="000000"/>
                </a:solidFill>
              </a:rPr>
              <a:t>Fixed costs</a:t>
            </a:r>
          </a:p>
        </p:txBody>
      </p:sp>
      <p:sp>
        <p:nvSpPr>
          <p:cNvPr id="27661" name="Rectangle 12"/>
          <p:cNvSpPr>
            <a:spLocks noChangeArrowheads="1"/>
          </p:cNvSpPr>
          <p:nvPr/>
        </p:nvSpPr>
        <p:spPr bwMode="white">
          <a:xfrm>
            <a:off x="2259835" y="4010046"/>
            <a:ext cx="1150938" cy="504825"/>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r>
              <a:rPr lang="de-AT" sz="1200" b="1" dirty="0" smtClean="0">
                <a:solidFill>
                  <a:srgbClr val="000000"/>
                </a:solidFill>
              </a:rPr>
              <a:t>Joint</a:t>
            </a:r>
            <a:r>
              <a:rPr lang="de-AT" sz="1200" b="1" dirty="0">
                <a:solidFill>
                  <a:srgbClr val="000000"/>
                </a:solidFill>
              </a:rPr>
              <a:t> </a:t>
            </a:r>
            <a:r>
              <a:rPr lang="de-AT" sz="1200" b="1" dirty="0" smtClean="0">
                <a:solidFill>
                  <a:srgbClr val="000000"/>
                </a:solidFill>
              </a:rPr>
              <a:t>costs</a:t>
            </a:r>
            <a:endParaRPr lang="de-AT" sz="1200" b="1" dirty="0">
              <a:solidFill>
                <a:srgbClr val="000000"/>
              </a:solidFill>
            </a:endParaRPr>
          </a:p>
        </p:txBody>
      </p:sp>
      <p:sp>
        <p:nvSpPr>
          <p:cNvPr id="27662" name="Rectangle 13"/>
          <p:cNvSpPr>
            <a:spLocks noChangeArrowheads="1"/>
          </p:cNvSpPr>
          <p:nvPr/>
        </p:nvSpPr>
        <p:spPr bwMode="white">
          <a:xfrm>
            <a:off x="1979712" y="4514871"/>
            <a:ext cx="1150937" cy="360363"/>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r>
              <a:rPr lang="de-AT" sz="1200" b="1" dirty="0" smtClean="0">
                <a:solidFill>
                  <a:srgbClr val="000000"/>
                </a:solidFill>
              </a:rPr>
              <a:t>Common costs</a:t>
            </a:r>
            <a:endParaRPr lang="de-AT" sz="1200" b="1" dirty="0">
              <a:solidFill>
                <a:srgbClr val="000000"/>
              </a:solidFill>
            </a:endParaRPr>
          </a:p>
        </p:txBody>
      </p:sp>
      <p:sp>
        <p:nvSpPr>
          <p:cNvPr id="27663" name="Rectangle 14"/>
          <p:cNvSpPr>
            <a:spLocks noChangeArrowheads="1"/>
          </p:cNvSpPr>
          <p:nvPr/>
        </p:nvSpPr>
        <p:spPr bwMode="white">
          <a:xfrm>
            <a:off x="7597775" y="3068638"/>
            <a:ext cx="1150938" cy="647700"/>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r>
              <a:rPr lang="de-AT" sz="1200" b="1">
                <a:solidFill>
                  <a:srgbClr val="000000"/>
                </a:solidFill>
              </a:rPr>
              <a:t>Directly</a:t>
            </a:r>
          </a:p>
          <a:p>
            <a:pPr>
              <a:buNone/>
            </a:pPr>
            <a:r>
              <a:rPr lang="de-AT" sz="1200" b="1">
                <a:solidFill>
                  <a:srgbClr val="000000"/>
                </a:solidFill>
              </a:rPr>
              <a:t>attributable</a:t>
            </a:r>
          </a:p>
          <a:p>
            <a:pPr>
              <a:buNone/>
            </a:pPr>
            <a:r>
              <a:rPr lang="de-AT" sz="1200" b="1">
                <a:solidFill>
                  <a:srgbClr val="000000"/>
                </a:solidFill>
              </a:rPr>
              <a:t>costs</a:t>
            </a:r>
          </a:p>
        </p:txBody>
      </p:sp>
      <p:sp>
        <p:nvSpPr>
          <p:cNvPr id="2" name="Title 1"/>
          <p:cNvSpPr>
            <a:spLocks noGrp="1"/>
          </p:cNvSpPr>
          <p:nvPr>
            <p:ph type="title"/>
          </p:nvPr>
        </p:nvSpPr>
        <p:spPr/>
        <p:txBody>
          <a:bodyPr/>
          <a:lstStyle/>
          <a:p>
            <a:r>
              <a:rPr lang="en-GB" dirty="0" smtClean="0"/>
              <a:t>Cost categories for Incremental Costs</a:t>
            </a:r>
            <a:endParaRPr lang="en-GB" dirty="0"/>
          </a:p>
        </p:txBody>
      </p:sp>
    </p:spTree>
    <p:extLst>
      <p:ext uri="{BB962C8B-B14F-4D97-AF65-F5344CB8AC3E}">
        <p14:creationId xmlns:p14="http://schemas.microsoft.com/office/powerpoint/2010/main" val="265611448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liennummernplatzhalt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bg1"/>
                </a:solidFill>
                <a:latin typeface="Times New Roman" charset="0"/>
                <a:ea typeface="ＭＳ Ｐゴシック" charset="0"/>
                <a:cs typeface="ＭＳ Ｐゴシック" charset="0"/>
              </a:defRPr>
            </a:lvl1pPr>
            <a:lvl2pPr marL="742950" indent="-285750">
              <a:defRPr sz="1600">
                <a:solidFill>
                  <a:schemeClr val="bg1"/>
                </a:solidFill>
                <a:latin typeface="Times New Roman" charset="0"/>
                <a:ea typeface="ＭＳ Ｐゴシック" charset="0"/>
              </a:defRPr>
            </a:lvl2pPr>
            <a:lvl3pPr marL="1143000" indent="-228600">
              <a:defRPr sz="1600">
                <a:solidFill>
                  <a:schemeClr val="bg1"/>
                </a:solidFill>
                <a:latin typeface="Times New Roman" charset="0"/>
                <a:ea typeface="ＭＳ Ｐゴシック" charset="0"/>
              </a:defRPr>
            </a:lvl3pPr>
            <a:lvl4pPr marL="1600200" indent="-228600">
              <a:defRPr sz="1600">
                <a:solidFill>
                  <a:schemeClr val="bg1"/>
                </a:solidFill>
                <a:latin typeface="Times New Roman" charset="0"/>
                <a:ea typeface="ＭＳ Ｐゴシック" charset="0"/>
              </a:defRPr>
            </a:lvl4pPr>
            <a:lvl5pPr marL="2057400" indent="-228600">
              <a:defRPr sz="1600">
                <a:solidFill>
                  <a:schemeClr val="bg1"/>
                </a:solidFill>
                <a:latin typeface="Times New Roman" charset="0"/>
                <a:ea typeface="ＭＳ Ｐゴシック" charset="0"/>
              </a:defRPr>
            </a:lvl5pPr>
            <a:lvl6pPr marL="25146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6pPr>
            <a:lvl7pPr marL="29718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7pPr>
            <a:lvl8pPr marL="34290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8pPr>
            <a:lvl9pPr marL="38862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9pPr>
          </a:lstStyle>
          <a:p>
            <a:pPr>
              <a:buNone/>
            </a:pPr>
            <a:fld id="{E43AAD32-982B-FD4E-AC4E-44A32703B1E7}" type="slidenum">
              <a:rPr lang="en-US">
                <a:solidFill>
                  <a:srgbClr val="0E438A"/>
                </a:solidFill>
                <a:latin typeface="Verdana" pitchFamily="34" charset="0"/>
                <a:ea typeface="Verdana" pitchFamily="34" charset="0"/>
                <a:cs typeface="Verdana" pitchFamily="34" charset="0"/>
              </a:rPr>
              <a:pPr>
                <a:buNone/>
              </a:pPr>
              <a:t>21</a:t>
            </a:fld>
            <a:endParaRPr lang="en-US" dirty="0">
              <a:solidFill>
                <a:srgbClr val="0E438A"/>
              </a:solidFill>
              <a:latin typeface="Verdana" pitchFamily="34" charset="0"/>
              <a:ea typeface="Verdana" pitchFamily="34" charset="0"/>
              <a:cs typeface="Verdana" pitchFamily="34" charset="0"/>
            </a:endParaRPr>
          </a:p>
        </p:txBody>
      </p:sp>
      <p:sp>
        <p:nvSpPr>
          <p:cNvPr id="30724" name="Rectangle 3"/>
          <p:cNvSpPr>
            <a:spLocks noChangeArrowheads="1"/>
          </p:cNvSpPr>
          <p:nvPr/>
        </p:nvSpPr>
        <p:spPr bwMode="auto">
          <a:xfrm>
            <a:off x="323850" y="1487488"/>
            <a:ext cx="8496300" cy="4173537"/>
          </a:xfrm>
          <a:prstGeom prst="rect">
            <a:avLst/>
          </a:prstGeom>
          <a:solidFill>
            <a:srgbClr val="EAEAEA"/>
          </a:solidFill>
          <a:ln>
            <a:noFill/>
          </a:ln>
          <a:effectLst>
            <a:prstShdw prst="shdw17" dist="17961" dir="2700000">
              <a:srgbClr val="8C8C8C">
                <a:alpha val="74997"/>
              </a:srgbClr>
            </a:prstShdw>
          </a:effectLst>
          <a:extLs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endParaRPr lang="de-DE"/>
          </a:p>
        </p:txBody>
      </p:sp>
      <p:sp>
        <p:nvSpPr>
          <p:cNvPr id="3031044" name="Rectangle 4"/>
          <p:cNvSpPr>
            <a:spLocks noChangeArrowheads="1"/>
          </p:cNvSpPr>
          <p:nvPr/>
        </p:nvSpPr>
        <p:spPr bwMode="auto">
          <a:xfrm>
            <a:off x="428943" y="1568986"/>
            <a:ext cx="8353425" cy="4032250"/>
          </a:xfrm>
          <a:prstGeom prst="rect">
            <a:avLst/>
          </a:prstGeom>
          <a:solidFill>
            <a:schemeClr val="bg1"/>
          </a:solidFill>
          <a:ln w="12700">
            <a:noFill/>
            <a:miter lim="800000"/>
            <a:headEnd/>
            <a:tailEnd/>
          </a:ln>
          <a:effectLst>
            <a:prstShdw prst="shdw18" dist="17961" dir="13500000">
              <a:schemeClr val="bg1">
                <a:gamma/>
                <a:shade val="60000"/>
                <a:invGamma/>
                <a:alpha val="74998"/>
              </a:schemeClr>
            </a:prstShdw>
          </a:effectLst>
        </p:spPr>
        <p:txBody>
          <a:bodyPr wrap="none" lIns="0" tIns="0" rIns="0" bIns="0" anchor="ctr"/>
          <a:lstStyle/>
          <a:p>
            <a:pPr>
              <a:buFont typeface="Arial" pitchFamily="34" charset="0"/>
              <a:buNone/>
              <a:defRPr/>
            </a:pPr>
            <a:endParaRPr lang="en-US">
              <a:latin typeface="Times New Roman" pitchFamily="18" charset="0"/>
              <a:ea typeface="ＭＳ Ｐゴシック" pitchFamily="34" charset="-128"/>
              <a:cs typeface="+mn-cs"/>
            </a:endParaRPr>
          </a:p>
        </p:txBody>
      </p:sp>
      <p:sp>
        <p:nvSpPr>
          <p:cNvPr id="30726" name="Rectangle 5"/>
          <p:cNvSpPr>
            <a:spLocks noChangeArrowheads="1"/>
          </p:cNvSpPr>
          <p:nvPr/>
        </p:nvSpPr>
        <p:spPr bwMode="auto">
          <a:xfrm>
            <a:off x="395288" y="1573213"/>
            <a:ext cx="8353425" cy="273050"/>
          </a:xfrm>
          <a:prstGeom prst="rect">
            <a:avLst/>
          </a:prstGeom>
          <a:solidFill>
            <a:schemeClr val="accent2">
              <a:alpha val="30196"/>
            </a:schemeClr>
          </a:solidFill>
          <a:ln w="12700">
            <a:solidFill>
              <a:srgbClr val="C0C0C0"/>
            </a:solidFill>
            <a:miter lim="800000"/>
            <a:headEnd/>
            <a:tailEnd/>
          </a:ln>
        </p:spPr>
        <p:txBody>
          <a:bodyPr lIns="0" tIns="0" rIns="0" bIns="0" anchor="ctr"/>
          <a:lstStyle/>
          <a:p>
            <a:pPr algn="ctr" defTabSz="762000">
              <a:lnSpc>
                <a:spcPct val="90000"/>
              </a:lnSpc>
              <a:buClrTx/>
              <a:buFontTx/>
              <a:buNone/>
            </a:pPr>
            <a:r>
              <a:rPr lang="en-GB" b="1">
                <a:solidFill>
                  <a:schemeClr val="tx1"/>
                </a:solidFill>
                <a:latin typeface="Arial" charset="0"/>
              </a:rPr>
              <a:t>   Stand alone costs (SAC)</a:t>
            </a:r>
          </a:p>
        </p:txBody>
      </p:sp>
      <p:sp>
        <p:nvSpPr>
          <p:cNvPr id="30727" name="Rectangle 6"/>
          <p:cNvSpPr>
            <a:spLocks noChangeArrowheads="1"/>
          </p:cNvSpPr>
          <p:nvPr/>
        </p:nvSpPr>
        <p:spPr bwMode="auto">
          <a:xfrm>
            <a:off x="395288" y="5375275"/>
            <a:ext cx="1439862" cy="2159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Tx/>
              <a:buFontTx/>
              <a:buNone/>
            </a:pPr>
            <a:r>
              <a:rPr lang="en-GB" sz="800" i="1">
                <a:solidFill>
                  <a:schemeClr val="tx1"/>
                </a:solidFill>
                <a:latin typeface="Arial" charset="0"/>
              </a:rPr>
              <a:t>Source: RTR</a:t>
            </a:r>
          </a:p>
        </p:txBody>
      </p:sp>
      <p:sp>
        <p:nvSpPr>
          <p:cNvPr id="30728" name="Rectangle 7"/>
          <p:cNvSpPr>
            <a:spLocks noChangeArrowheads="1"/>
          </p:cNvSpPr>
          <p:nvPr/>
        </p:nvSpPr>
        <p:spPr bwMode="auto">
          <a:xfrm>
            <a:off x="0" y="13954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buClrTx/>
              <a:buFontTx/>
              <a:buNone/>
            </a:pPr>
            <a:endParaRPr lang="de-DE" sz="2400">
              <a:solidFill>
                <a:schemeClr val="tx1"/>
              </a:solidFill>
              <a:latin typeface="Arial" charset="0"/>
            </a:endParaRPr>
          </a:p>
        </p:txBody>
      </p:sp>
      <p:pic>
        <p:nvPicPr>
          <p:cNvPr id="30729"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white">
          <a:xfrm>
            <a:off x="1979613" y="2166938"/>
            <a:ext cx="6480175" cy="270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sp>
        <p:nvSpPr>
          <p:cNvPr id="30730" name="Rectangle 9"/>
          <p:cNvSpPr>
            <a:spLocks noChangeArrowheads="1"/>
          </p:cNvSpPr>
          <p:nvPr/>
        </p:nvSpPr>
        <p:spPr bwMode="white">
          <a:xfrm>
            <a:off x="1908175" y="2349500"/>
            <a:ext cx="1366838" cy="2808288"/>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endParaRPr lang="de-AT" sz="1200" b="1">
              <a:solidFill>
                <a:srgbClr val="000000"/>
              </a:solidFill>
            </a:endParaRPr>
          </a:p>
        </p:txBody>
      </p:sp>
      <p:sp>
        <p:nvSpPr>
          <p:cNvPr id="30731" name="Rectangle 10"/>
          <p:cNvSpPr>
            <a:spLocks noChangeArrowheads="1"/>
          </p:cNvSpPr>
          <p:nvPr/>
        </p:nvSpPr>
        <p:spPr bwMode="white">
          <a:xfrm>
            <a:off x="2089150" y="2924175"/>
            <a:ext cx="1150938" cy="287338"/>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lgn="r">
              <a:buNone/>
            </a:pPr>
            <a:r>
              <a:rPr lang="de-AT" sz="1200" b="1" dirty="0" smtClean="0">
                <a:solidFill>
                  <a:srgbClr val="000000"/>
                </a:solidFill>
              </a:rPr>
              <a:t>Volume sensitive </a:t>
            </a:r>
            <a:r>
              <a:rPr lang="de-AT" sz="1200" b="1" dirty="0">
                <a:solidFill>
                  <a:srgbClr val="000000"/>
                </a:solidFill>
              </a:rPr>
              <a:t>costs</a:t>
            </a:r>
          </a:p>
        </p:txBody>
      </p:sp>
      <p:sp>
        <p:nvSpPr>
          <p:cNvPr id="30732" name="Rectangle 11"/>
          <p:cNvSpPr>
            <a:spLocks noChangeArrowheads="1"/>
          </p:cNvSpPr>
          <p:nvPr/>
        </p:nvSpPr>
        <p:spPr bwMode="white">
          <a:xfrm>
            <a:off x="2087563" y="3355975"/>
            <a:ext cx="1150937" cy="287338"/>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r>
              <a:rPr lang="de-AT" sz="1200" b="1">
                <a:solidFill>
                  <a:srgbClr val="000000"/>
                </a:solidFill>
              </a:rPr>
              <a:t>Fixed costs</a:t>
            </a:r>
          </a:p>
        </p:txBody>
      </p:sp>
      <p:sp>
        <p:nvSpPr>
          <p:cNvPr id="30733" name="Rectangle 12"/>
          <p:cNvSpPr>
            <a:spLocks noChangeArrowheads="1"/>
          </p:cNvSpPr>
          <p:nvPr/>
        </p:nvSpPr>
        <p:spPr bwMode="white">
          <a:xfrm>
            <a:off x="2089150" y="3787775"/>
            <a:ext cx="1150938" cy="504825"/>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r>
              <a:rPr lang="de-AT" sz="1200" b="1" dirty="0" smtClean="0">
                <a:solidFill>
                  <a:srgbClr val="000000"/>
                </a:solidFill>
              </a:rPr>
              <a:t>Joint costs</a:t>
            </a:r>
            <a:endParaRPr lang="de-AT" sz="1200" b="1" dirty="0">
              <a:solidFill>
                <a:srgbClr val="000000"/>
              </a:solidFill>
            </a:endParaRPr>
          </a:p>
        </p:txBody>
      </p:sp>
      <p:sp>
        <p:nvSpPr>
          <p:cNvPr id="30734" name="Rectangle 13"/>
          <p:cNvSpPr>
            <a:spLocks noChangeArrowheads="1"/>
          </p:cNvSpPr>
          <p:nvPr/>
        </p:nvSpPr>
        <p:spPr bwMode="white">
          <a:xfrm>
            <a:off x="2125663" y="4365625"/>
            <a:ext cx="1150937" cy="360363"/>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lgn="r">
              <a:buNone/>
            </a:pPr>
            <a:r>
              <a:rPr lang="de-AT" sz="1200" b="1" dirty="0" smtClean="0">
                <a:solidFill>
                  <a:srgbClr val="000000"/>
                </a:solidFill>
              </a:rPr>
              <a:t>Common </a:t>
            </a:r>
            <a:r>
              <a:rPr lang="de-AT" sz="1200" b="1" dirty="0">
                <a:solidFill>
                  <a:srgbClr val="000000"/>
                </a:solidFill>
              </a:rPr>
              <a:t>costs</a:t>
            </a:r>
          </a:p>
        </p:txBody>
      </p:sp>
      <p:sp>
        <p:nvSpPr>
          <p:cNvPr id="30735" name="Rectangle 14"/>
          <p:cNvSpPr>
            <a:spLocks noChangeArrowheads="1"/>
          </p:cNvSpPr>
          <p:nvPr/>
        </p:nvSpPr>
        <p:spPr bwMode="white">
          <a:xfrm>
            <a:off x="7273925" y="3017838"/>
            <a:ext cx="1150938" cy="647700"/>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r>
              <a:rPr lang="de-AT" sz="1200" b="1">
                <a:solidFill>
                  <a:srgbClr val="000000"/>
                </a:solidFill>
              </a:rPr>
              <a:t>Direct and</a:t>
            </a:r>
          </a:p>
          <a:p>
            <a:pPr>
              <a:buNone/>
            </a:pPr>
            <a:r>
              <a:rPr lang="de-AT" sz="1200" b="1">
                <a:solidFill>
                  <a:srgbClr val="000000"/>
                </a:solidFill>
              </a:rPr>
              <a:t>attributable</a:t>
            </a:r>
          </a:p>
          <a:p>
            <a:pPr>
              <a:buNone/>
            </a:pPr>
            <a:r>
              <a:rPr lang="de-AT" sz="1200" b="1">
                <a:solidFill>
                  <a:srgbClr val="000000"/>
                </a:solidFill>
              </a:rPr>
              <a:t>costs</a:t>
            </a:r>
          </a:p>
        </p:txBody>
      </p:sp>
      <p:sp>
        <p:nvSpPr>
          <p:cNvPr id="2" name="Title 1"/>
          <p:cNvSpPr>
            <a:spLocks noGrp="1"/>
          </p:cNvSpPr>
          <p:nvPr>
            <p:ph type="title"/>
          </p:nvPr>
        </p:nvSpPr>
        <p:spPr/>
        <p:txBody>
          <a:bodyPr/>
          <a:lstStyle/>
          <a:p>
            <a:r>
              <a:rPr lang="en-GB" dirty="0"/>
              <a:t>Cost categories for </a:t>
            </a:r>
            <a:r>
              <a:rPr lang="en-GB" dirty="0" smtClean="0"/>
              <a:t>Stand Alone </a:t>
            </a:r>
            <a:r>
              <a:rPr lang="en-GB" dirty="0"/>
              <a:t>Costs</a:t>
            </a:r>
          </a:p>
        </p:txBody>
      </p:sp>
    </p:spTree>
    <p:extLst>
      <p:ext uri="{BB962C8B-B14F-4D97-AF65-F5344CB8AC3E}">
        <p14:creationId xmlns:p14="http://schemas.microsoft.com/office/powerpoint/2010/main" val="304207119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nummernplatzhalt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bg1"/>
                </a:solidFill>
                <a:latin typeface="Times New Roman" charset="0"/>
                <a:ea typeface="ＭＳ Ｐゴシック" charset="0"/>
                <a:cs typeface="ＭＳ Ｐゴシック" charset="0"/>
              </a:defRPr>
            </a:lvl1pPr>
            <a:lvl2pPr marL="742950" indent="-285750">
              <a:defRPr sz="1600">
                <a:solidFill>
                  <a:schemeClr val="bg1"/>
                </a:solidFill>
                <a:latin typeface="Times New Roman" charset="0"/>
                <a:ea typeface="ＭＳ Ｐゴシック" charset="0"/>
              </a:defRPr>
            </a:lvl2pPr>
            <a:lvl3pPr marL="1143000" indent="-228600">
              <a:defRPr sz="1600">
                <a:solidFill>
                  <a:schemeClr val="bg1"/>
                </a:solidFill>
                <a:latin typeface="Times New Roman" charset="0"/>
                <a:ea typeface="ＭＳ Ｐゴシック" charset="0"/>
              </a:defRPr>
            </a:lvl3pPr>
            <a:lvl4pPr marL="1600200" indent="-228600">
              <a:defRPr sz="1600">
                <a:solidFill>
                  <a:schemeClr val="bg1"/>
                </a:solidFill>
                <a:latin typeface="Times New Roman" charset="0"/>
                <a:ea typeface="ＭＳ Ｐゴシック" charset="0"/>
              </a:defRPr>
            </a:lvl4pPr>
            <a:lvl5pPr marL="2057400" indent="-228600">
              <a:defRPr sz="1600">
                <a:solidFill>
                  <a:schemeClr val="bg1"/>
                </a:solidFill>
                <a:latin typeface="Times New Roman" charset="0"/>
                <a:ea typeface="ＭＳ Ｐゴシック" charset="0"/>
              </a:defRPr>
            </a:lvl5pPr>
            <a:lvl6pPr marL="25146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6pPr>
            <a:lvl7pPr marL="29718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7pPr>
            <a:lvl8pPr marL="34290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8pPr>
            <a:lvl9pPr marL="38862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9pPr>
          </a:lstStyle>
          <a:p>
            <a:pPr>
              <a:buNone/>
            </a:pPr>
            <a:fld id="{054F2A9D-2E5C-B14A-B24C-816E54CE4DCA}" type="slidenum">
              <a:rPr lang="en-US">
                <a:solidFill>
                  <a:srgbClr val="0E438A"/>
                </a:solidFill>
                <a:latin typeface="Verdana" pitchFamily="34" charset="0"/>
                <a:ea typeface="Verdana" pitchFamily="34" charset="0"/>
                <a:cs typeface="Verdana" pitchFamily="34" charset="0"/>
              </a:rPr>
              <a:pPr>
                <a:buNone/>
              </a:pPr>
              <a:t>22</a:t>
            </a:fld>
            <a:endParaRPr lang="en-US" dirty="0">
              <a:solidFill>
                <a:srgbClr val="0E438A"/>
              </a:solidFill>
              <a:latin typeface="Verdana" pitchFamily="34" charset="0"/>
              <a:ea typeface="Verdana" pitchFamily="34" charset="0"/>
              <a:cs typeface="Verdana" pitchFamily="34" charset="0"/>
            </a:endParaRPr>
          </a:p>
        </p:txBody>
      </p:sp>
      <p:sp>
        <p:nvSpPr>
          <p:cNvPr id="31748" name="Rectangle 3"/>
          <p:cNvSpPr>
            <a:spLocks noChangeArrowheads="1"/>
          </p:cNvSpPr>
          <p:nvPr/>
        </p:nvSpPr>
        <p:spPr bwMode="auto">
          <a:xfrm>
            <a:off x="323850" y="1487488"/>
            <a:ext cx="8496300" cy="4173537"/>
          </a:xfrm>
          <a:prstGeom prst="rect">
            <a:avLst/>
          </a:prstGeom>
          <a:solidFill>
            <a:srgbClr val="EAEAEA"/>
          </a:solidFill>
          <a:ln>
            <a:noFill/>
          </a:ln>
          <a:effectLst>
            <a:prstShdw prst="shdw17" dist="17961" dir="2700000">
              <a:srgbClr val="8C8C8C">
                <a:alpha val="74997"/>
              </a:srgbClr>
            </a:prstShdw>
          </a:effectLst>
          <a:extLs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endParaRPr lang="de-DE"/>
          </a:p>
        </p:txBody>
      </p:sp>
      <p:sp>
        <p:nvSpPr>
          <p:cNvPr id="3030020" name="Rectangle 4"/>
          <p:cNvSpPr>
            <a:spLocks noChangeArrowheads="1"/>
          </p:cNvSpPr>
          <p:nvPr/>
        </p:nvSpPr>
        <p:spPr bwMode="auto">
          <a:xfrm>
            <a:off x="395288" y="1558925"/>
            <a:ext cx="8353425" cy="4032250"/>
          </a:xfrm>
          <a:prstGeom prst="rect">
            <a:avLst/>
          </a:prstGeom>
          <a:solidFill>
            <a:schemeClr val="bg1"/>
          </a:solidFill>
          <a:ln w="12700">
            <a:noFill/>
            <a:miter lim="800000"/>
            <a:headEnd/>
            <a:tailEnd/>
          </a:ln>
          <a:effectLst>
            <a:prstShdw prst="shdw18" dist="17961" dir="13500000">
              <a:schemeClr val="bg1">
                <a:gamma/>
                <a:shade val="60000"/>
                <a:invGamma/>
                <a:alpha val="74998"/>
              </a:schemeClr>
            </a:prstShdw>
          </a:effectLst>
        </p:spPr>
        <p:txBody>
          <a:bodyPr wrap="none" lIns="0" tIns="0" rIns="0" bIns="0" anchor="ctr"/>
          <a:lstStyle/>
          <a:p>
            <a:pPr>
              <a:buFont typeface="Arial" pitchFamily="34" charset="0"/>
              <a:buNone/>
              <a:defRPr/>
            </a:pPr>
            <a:endParaRPr lang="en-US">
              <a:latin typeface="Times New Roman" pitchFamily="18" charset="0"/>
              <a:ea typeface="ＭＳ Ｐゴシック" pitchFamily="34" charset="-128"/>
              <a:cs typeface="+mn-cs"/>
            </a:endParaRPr>
          </a:p>
        </p:txBody>
      </p:sp>
      <p:sp>
        <p:nvSpPr>
          <p:cNvPr id="31750" name="Rectangle 5"/>
          <p:cNvSpPr>
            <a:spLocks noChangeArrowheads="1"/>
          </p:cNvSpPr>
          <p:nvPr/>
        </p:nvSpPr>
        <p:spPr bwMode="auto">
          <a:xfrm>
            <a:off x="395288" y="1573213"/>
            <a:ext cx="8353425" cy="273050"/>
          </a:xfrm>
          <a:prstGeom prst="rect">
            <a:avLst/>
          </a:prstGeom>
          <a:solidFill>
            <a:schemeClr val="accent2">
              <a:alpha val="30196"/>
            </a:schemeClr>
          </a:solidFill>
          <a:ln w="12700">
            <a:solidFill>
              <a:srgbClr val="C0C0C0"/>
            </a:solidFill>
            <a:miter lim="800000"/>
            <a:headEnd/>
            <a:tailEnd/>
          </a:ln>
        </p:spPr>
        <p:txBody>
          <a:bodyPr lIns="0" tIns="0" rIns="0" bIns="0" anchor="ctr"/>
          <a:lstStyle/>
          <a:p>
            <a:pPr algn="ctr" defTabSz="762000">
              <a:lnSpc>
                <a:spcPct val="90000"/>
              </a:lnSpc>
              <a:buClrTx/>
              <a:buFontTx/>
              <a:buNone/>
            </a:pPr>
            <a:r>
              <a:rPr lang="en-GB" b="1">
                <a:solidFill>
                  <a:schemeClr val="tx1"/>
                </a:solidFill>
                <a:latin typeface="Arial" charset="0"/>
              </a:rPr>
              <a:t>   Fully allocated cost (FDC or FAC) of service A</a:t>
            </a:r>
          </a:p>
        </p:txBody>
      </p:sp>
      <p:sp>
        <p:nvSpPr>
          <p:cNvPr id="31751" name="Rectangle 6"/>
          <p:cNvSpPr>
            <a:spLocks noChangeArrowheads="1"/>
          </p:cNvSpPr>
          <p:nvPr/>
        </p:nvSpPr>
        <p:spPr bwMode="auto">
          <a:xfrm>
            <a:off x="395288" y="5375275"/>
            <a:ext cx="1439862" cy="2159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Tx/>
              <a:buFontTx/>
              <a:buNone/>
            </a:pPr>
            <a:r>
              <a:rPr lang="en-GB" sz="800" i="1">
                <a:solidFill>
                  <a:schemeClr val="tx1"/>
                </a:solidFill>
                <a:latin typeface="Arial" charset="0"/>
              </a:rPr>
              <a:t>Source: RTR</a:t>
            </a:r>
          </a:p>
        </p:txBody>
      </p:sp>
      <p:sp>
        <p:nvSpPr>
          <p:cNvPr id="31752" name="Rectangle 7"/>
          <p:cNvSpPr>
            <a:spLocks noChangeArrowheads="1"/>
          </p:cNvSpPr>
          <p:nvPr/>
        </p:nvSpPr>
        <p:spPr bwMode="auto">
          <a:xfrm>
            <a:off x="0" y="13954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buClrTx/>
              <a:buFontTx/>
              <a:buNone/>
            </a:pPr>
            <a:endParaRPr lang="de-DE" sz="2400">
              <a:solidFill>
                <a:schemeClr val="tx1"/>
              </a:solidFill>
              <a:latin typeface="Arial" charset="0"/>
            </a:endParaRPr>
          </a:p>
        </p:txBody>
      </p:sp>
      <p:pic>
        <p:nvPicPr>
          <p:cNvPr id="31753"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white">
          <a:xfrm>
            <a:off x="2165350" y="2276475"/>
            <a:ext cx="6007100" cy="264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sp>
        <p:nvSpPr>
          <p:cNvPr id="31754" name="Rectangle 9"/>
          <p:cNvSpPr>
            <a:spLocks noChangeArrowheads="1"/>
          </p:cNvSpPr>
          <p:nvPr/>
        </p:nvSpPr>
        <p:spPr bwMode="white">
          <a:xfrm>
            <a:off x="2197100" y="2997200"/>
            <a:ext cx="1150938" cy="287338"/>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lgn="r">
              <a:buNone/>
            </a:pPr>
            <a:r>
              <a:rPr lang="de-AT" sz="1200" b="1" dirty="0" smtClean="0">
                <a:solidFill>
                  <a:srgbClr val="000000"/>
                </a:solidFill>
              </a:rPr>
              <a:t>Volume sensitive </a:t>
            </a:r>
            <a:r>
              <a:rPr lang="de-AT" sz="1200" b="1" dirty="0">
                <a:solidFill>
                  <a:srgbClr val="000000"/>
                </a:solidFill>
              </a:rPr>
              <a:t>costs</a:t>
            </a:r>
          </a:p>
        </p:txBody>
      </p:sp>
      <p:sp>
        <p:nvSpPr>
          <p:cNvPr id="31755" name="Rectangle 10"/>
          <p:cNvSpPr>
            <a:spLocks noChangeArrowheads="1"/>
          </p:cNvSpPr>
          <p:nvPr/>
        </p:nvSpPr>
        <p:spPr bwMode="white">
          <a:xfrm>
            <a:off x="2195513" y="3429000"/>
            <a:ext cx="1150937" cy="287338"/>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r>
              <a:rPr lang="de-AT" sz="1200" b="1">
                <a:solidFill>
                  <a:srgbClr val="000000"/>
                </a:solidFill>
              </a:rPr>
              <a:t>Fixed costs</a:t>
            </a:r>
          </a:p>
        </p:txBody>
      </p:sp>
      <p:sp>
        <p:nvSpPr>
          <p:cNvPr id="31756" name="Rectangle 11"/>
          <p:cNvSpPr>
            <a:spLocks noChangeArrowheads="1"/>
          </p:cNvSpPr>
          <p:nvPr/>
        </p:nvSpPr>
        <p:spPr bwMode="white">
          <a:xfrm>
            <a:off x="2197100" y="3860800"/>
            <a:ext cx="1150938" cy="504825"/>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r>
              <a:rPr lang="de-AT" sz="1200" b="1" dirty="0" smtClean="0">
                <a:solidFill>
                  <a:srgbClr val="000000"/>
                </a:solidFill>
              </a:rPr>
              <a:t>Joint costs</a:t>
            </a:r>
            <a:endParaRPr lang="de-AT" sz="1200" b="1" dirty="0">
              <a:solidFill>
                <a:srgbClr val="000000"/>
              </a:solidFill>
            </a:endParaRPr>
          </a:p>
        </p:txBody>
      </p:sp>
      <p:sp>
        <p:nvSpPr>
          <p:cNvPr id="31757" name="Rectangle 12"/>
          <p:cNvSpPr>
            <a:spLocks noChangeArrowheads="1"/>
          </p:cNvSpPr>
          <p:nvPr/>
        </p:nvSpPr>
        <p:spPr bwMode="white">
          <a:xfrm>
            <a:off x="2195513" y="4437063"/>
            <a:ext cx="1150937" cy="360362"/>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lgn="r">
              <a:buNone/>
            </a:pPr>
            <a:r>
              <a:rPr lang="de-AT" sz="1200" b="1" dirty="0" smtClean="0">
                <a:solidFill>
                  <a:srgbClr val="000000"/>
                </a:solidFill>
              </a:rPr>
              <a:t>Common costs</a:t>
            </a:r>
            <a:endParaRPr lang="de-AT" sz="1200" b="1" dirty="0">
              <a:solidFill>
                <a:srgbClr val="000000"/>
              </a:solidFill>
            </a:endParaRPr>
          </a:p>
        </p:txBody>
      </p:sp>
      <p:sp>
        <p:nvSpPr>
          <p:cNvPr id="31758" name="Rectangle 13"/>
          <p:cNvSpPr>
            <a:spLocks noChangeArrowheads="1"/>
          </p:cNvSpPr>
          <p:nvPr/>
        </p:nvSpPr>
        <p:spPr bwMode="white">
          <a:xfrm>
            <a:off x="7273925" y="3017838"/>
            <a:ext cx="1150938" cy="647700"/>
          </a:xfrm>
          <a:prstGeom prst="rect">
            <a:avLst/>
          </a:prstGeom>
          <a:solidFill>
            <a:schemeClr val="accent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anchor="ctr"/>
          <a:lstStyle/>
          <a:p>
            <a:pPr>
              <a:buNone/>
            </a:pPr>
            <a:r>
              <a:rPr lang="de-AT" sz="1200" b="1">
                <a:solidFill>
                  <a:srgbClr val="000000"/>
                </a:solidFill>
              </a:rPr>
              <a:t>Direct and</a:t>
            </a:r>
          </a:p>
          <a:p>
            <a:pPr>
              <a:buNone/>
            </a:pPr>
            <a:r>
              <a:rPr lang="de-AT" sz="1200" b="1">
                <a:solidFill>
                  <a:srgbClr val="000000"/>
                </a:solidFill>
              </a:rPr>
              <a:t>attributable</a:t>
            </a:r>
          </a:p>
          <a:p>
            <a:pPr>
              <a:buNone/>
            </a:pPr>
            <a:r>
              <a:rPr lang="de-AT" sz="1200" b="1">
                <a:solidFill>
                  <a:srgbClr val="000000"/>
                </a:solidFill>
              </a:rPr>
              <a:t>costs</a:t>
            </a:r>
          </a:p>
        </p:txBody>
      </p:sp>
      <p:sp>
        <p:nvSpPr>
          <p:cNvPr id="2" name="Title 1"/>
          <p:cNvSpPr>
            <a:spLocks noGrp="1"/>
          </p:cNvSpPr>
          <p:nvPr>
            <p:ph type="title"/>
          </p:nvPr>
        </p:nvSpPr>
        <p:spPr/>
        <p:txBody>
          <a:bodyPr/>
          <a:lstStyle/>
          <a:p>
            <a:r>
              <a:rPr lang="en-GB" dirty="0"/>
              <a:t>Cost categories for </a:t>
            </a:r>
            <a:r>
              <a:rPr lang="en-GB" dirty="0" smtClean="0"/>
              <a:t>Fully Allocated </a:t>
            </a:r>
            <a:r>
              <a:rPr lang="en-GB" dirty="0"/>
              <a:t>Costs</a:t>
            </a:r>
          </a:p>
        </p:txBody>
      </p:sp>
    </p:spTree>
    <p:extLst>
      <p:ext uri="{BB962C8B-B14F-4D97-AF65-F5344CB8AC3E}">
        <p14:creationId xmlns:p14="http://schemas.microsoft.com/office/powerpoint/2010/main" val="3042822278"/>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liennummernplatzhalter 3"/>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bg1"/>
                </a:solidFill>
                <a:latin typeface="Times New Roman" charset="0"/>
                <a:ea typeface="ＭＳ Ｐゴシック" charset="0"/>
                <a:cs typeface="ＭＳ Ｐゴシック" charset="0"/>
              </a:defRPr>
            </a:lvl1pPr>
            <a:lvl2pPr marL="742950" indent="-285750">
              <a:defRPr sz="1600">
                <a:solidFill>
                  <a:schemeClr val="bg1"/>
                </a:solidFill>
                <a:latin typeface="Times New Roman" charset="0"/>
                <a:ea typeface="ＭＳ Ｐゴシック" charset="0"/>
              </a:defRPr>
            </a:lvl2pPr>
            <a:lvl3pPr marL="1143000" indent="-228600">
              <a:defRPr sz="1600">
                <a:solidFill>
                  <a:schemeClr val="bg1"/>
                </a:solidFill>
                <a:latin typeface="Times New Roman" charset="0"/>
                <a:ea typeface="ＭＳ Ｐゴシック" charset="0"/>
              </a:defRPr>
            </a:lvl3pPr>
            <a:lvl4pPr marL="1600200" indent="-228600">
              <a:defRPr sz="1600">
                <a:solidFill>
                  <a:schemeClr val="bg1"/>
                </a:solidFill>
                <a:latin typeface="Times New Roman" charset="0"/>
                <a:ea typeface="ＭＳ Ｐゴシック" charset="0"/>
              </a:defRPr>
            </a:lvl4pPr>
            <a:lvl5pPr marL="2057400" indent="-228600">
              <a:defRPr sz="1600">
                <a:solidFill>
                  <a:schemeClr val="bg1"/>
                </a:solidFill>
                <a:latin typeface="Times New Roman" charset="0"/>
                <a:ea typeface="ＭＳ Ｐゴシック" charset="0"/>
              </a:defRPr>
            </a:lvl5pPr>
            <a:lvl6pPr marL="25146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6pPr>
            <a:lvl7pPr marL="29718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7pPr>
            <a:lvl8pPr marL="34290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8pPr>
            <a:lvl9pPr marL="3886200" indent="-228600" eaLnBrk="0" fontAlgn="base" hangingPunct="0">
              <a:spcBef>
                <a:spcPct val="0"/>
              </a:spcBef>
              <a:spcAft>
                <a:spcPct val="0"/>
              </a:spcAft>
              <a:buClr>
                <a:schemeClr val="tx1"/>
              </a:buClr>
              <a:buFont typeface="Arial" charset="0"/>
              <a:defRPr sz="1600">
                <a:solidFill>
                  <a:schemeClr val="bg1"/>
                </a:solidFill>
                <a:latin typeface="Times New Roman" charset="0"/>
                <a:ea typeface="ＭＳ Ｐゴシック" charset="0"/>
              </a:defRPr>
            </a:lvl9pPr>
          </a:lstStyle>
          <a:p>
            <a:pPr>
              <a:buNone/>
            </a:pPr>
            <a:fld id="{EC92AD5E-899E-2B43-B8B8-AE5AB4ABB50B}" type="slidenum">
              <a:rPr lang="en-US">
                <a:solidFill>
                  <a:srgbClr val="0E438A"/>
                </a:solidFill>
                <a:latin typeface="Verdana" pitchFamily="34" charset="0"/>
                <a:ea typeface="Verdana" pitchFamily="34" charset="0"/>
                <a:cs typeface="Verdana" pitchFamily="34" charset="0"/>
              </a:rPr>
              <a:pPr>
                <a:buNone/>
              </a:pPr>
              <a:t>23</a:t>
            </a:fld>
            <a:endParaRPr lang="en-US" dirty="0">
              <a:solidFill>
                <a:srgbClr val="0E438A"/>
              </a:solidFill>
              <a:latin typeface="Verdana" pitchFamily="34" charset="0"/>
              <a:ea typeface="Verdana" pitchFamily="34" charset="0"/>
              <a:cs typeface="Verdana" pitchFamily="34" charset="0"/>
            </a:endParaRPr>
          </a:p>
        </p:txBody>
      </p:sp>
      <p:sp>
        <p:nvSpPr>
          <p:cNvPr id="32772" name="Rectangle 3"/>
          <p:cNvSpPr>
            <a:spLocks noChangeArrowheads="1"/>
          </p:cNvSpPr>
          <p:nvPr/>
        </p:nvSpPr>
        <p:spPr bwMode="auto">
          <a:xfrm>
            <a:off x="323850" y="1487488"/>
            <a:ext cx="8496300" cy="4173537"/>
          </a:xfrm>
          <a:prstGeom prst="rect">
            <a:avLst/>
          </a:prstGeom>
          <a:solidFill>
            <a:srgbClr val="EAEAEA"/>
          </a:solidFill>
          <a:ln>
            <a:noFill/>
          </a:ln>
          <a:effectLst>
            <a:prstShdw prst="shdw17" dist="17961" dir="2700000">
              <a:srgbClr val="8C8C8C">
                <a:alpha val="74997"/>
              </a:srgbClr>
            </a:prstShdw>
          </a:effectLst>
          <a:extLs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endParaRPr lang="de-DE"/>
          </a:p>
        </p:txBody>
      </p:sp>
      <p:sp>
        <p:nvSpPr>
          <p:cNvPr id="3050500" name="Rectangle 4"/>
          <p:cNvSpPr>
            <a:spLocks noChangeArrowheads="1"/>
          </p:cNvSpPr>
          <p:nvPr/>
        </p:nvSpPr>
        <p:spPr bwMode="auto">
          <a:xfrm>
            <a:off x="395288" y="1558925"/>
            <a:ext cx="8353425" cy="4032250"/>
          </a:xfrm>
          <a:prstGeom prst="rect">
            <a:avLst/>
          </a:prstGeom>
          <a:solidFill>
            <a:schemeClr val="bg1"/>
          </a:solidFill>
          <a:ln w="12700">
            <a:noFill/>
            <a:miter lim="800000"/>
            <a:headEnd/>
            <a:tailEnd/>
          </a:ln>
          <a:effectLst>
            <a:prstShdw prst="shdw18" dist="17961" dir="13500000">
              <a:schemeClr val="bg1">
                <a:gamma/>
                <a:shade val="60000"/>
                <a:invGamma/>
                <a:alpha val="74998"/>
              </a:schemeClr>
            </a:prstShdw>
          </a:effectLst>
        </p:spPr>
        <p:txBody>
          <a:bodyPr wrap="none" lIns="0" tIns="0" rIns="0" bIns="0" anchor="ctr"/>
          <a:lstStyle/>
          <a:p>
            <a:pPr>
              <a:buFont typeface="Arial" pitchFamily="34" charset="0"/>
              <a:buNone/>
              <a:defRPr/>
            </a:pPr>
            <a:endParaRPr lang="en-US">
              <a:latin typeface="Times New Roman" pitchFamily="18" charset="0"/>
              <a:ea typeface="ＭＳ Ｐゴシック" pitchFamily="34" charset="-128"/>
              <a:cs typeface="+mn-cs"/>
            </a:endParaRPr>
          </a:p>
        </p:txBody>
      </p:sp>
      <p:sp>
        <p:nvSpPr>
          <p:cNvPr id="32774" name="Rectangle 5"/>
          <p:cNvSpPr>
            <a:spLocks noChangeArrowheads="1"/>
          </p:cNvSpPr>
          <p:nvPr/>
        </p:nvSpPr>
        <p:spPr bwMode="auto">
          <a:xfrm>
            <a:off x="395288" y="1557338"/>
            <a:ext cx="8353425" cy="273050"/>
          </a:xfrm>
          <a:prstGeom prst="rect">
            <a:avLst/>
          </a:prstGeom>
          <a:solidFill>
            <a:schemeClr val="accent2">
              <a:alpha val="30196"/>
            </a:schemeClr>
          </a:solidFill>
          <a:ln w="12700">
            <a:solidFill>
              <a:srgbClr val="C0C0C0"/>
            </a:solidFill>
            <a:miter lim="800000"/>
            <a:headEnd/>
            <a:tailEnd/>
          </a:ln>
        </p:spPr>
        <p:txBody>
          <a:bodyPr lIns="0" tIns="0" rIns="0" bIns="0" anchor="ctr"/>
          <a:lstStyle/>
          <a:p>
            <a:pPr algn="ctr" defTabSz="762000">
              <a:lnSpc>
                <a:spcPct val="90000"/>
              </a:lnSpc>
              <a:buClrTx/>
              <a:buFontTx/>
              <a:buNone/>
            </a:pPr>
            <a:r>
              <a:rPr lang="en-US" b="1">
                <a:solidFill>
                  <a:schemeClr val="tx1"/>
                </a:solidFill>
                <a:latin typeface="Arial" charset="0"/>
              </a:rPr>
              <a:t>Cost accounting concepts</a:t>
            </a:r>
          </a:p>
        </p:txBody>
      </p:sp>
      <p:sp>
        <p:nvSpPr>
          <p:cNvPr id="32775" name="Rectangle 6"/>
          <p:cNvSpPr>
            <a:spLocks noChangeArrowheads="1"/>
          </p:cNvSpPr>
          <p:nvPr/>
        </p:nvSpPr>
        <p:spPr bwMode="auto">
          <a:xfrm>
            <a:off x="395288" y="5373688"/>
            <a:ext cx="1152525" cy="21748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Tx/>
              <a:buFontTx/>
              <a:buNone/>
            </a:pPr>
            <a:r>
              <a:rPr lang="en-GB" sz="800" i="1">
                <a:solidFill>
                  <a:schemeClr val="tx1"/>
                </a:solidFill>
                <a:latin typeface="Arial" charset="0"/>
              </a:rPr>
              <a:t>Source: DTAG</a:t>
            </a:r>
          </a:p>
        </p:txBody>
      </p:sp>
      <p:pic>
        <p:nvPicPr>
          <p:cNvPr id="32776" name="Picture 7"/>
          <p:cNvPicPr>
            <a:picLocks noChangeAspect="1" noChangeArrowheads="1"/>
          </p:cNvPicPr>
          <p:nvPr/>
        </p:nvPicPr>
        <p:blipFill>
          <a:blip r:embed="rId2">
            <a:extLst>
              <a:ext uri="{28A0092B-C50C-407E-A947-70E740481C1C}">
                <a14:useLocalDpi xmlns:a14="http://schemas.microsoft.com/office/drawing/2010/main" val="0"/>
              </a:ext>
            </a:extLst>
          </a:blip>
          <a:srcRect l="11604" t="26367" r="10139" b="13585"/>
          <a:stretch>
            <a:fillRect/>
          </a:stretch>
        </p:blipFill>
        <p:spPr bwMode="white">
          <a:xfrm>
            <a:off x="1547813" y="1871663"/>
            <a:ext cx="6407150" cy="368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sp>
        <p:nvSpPr>
          <p:cNvPr id="2" name="Title 1"/>
          <p:cNvSpPr>
            <a:spLocks noGrp="1"/>
          </p:cNvSpPr>
          <p:nvPr>
            <p:ph type="title"/>
          </p:nvPr>
        </p:nvSpPr>
        <p:spPr/>
        <p:txBody>
          <a:bodyPr/>
          <a:lstStyle/>
          <a:p>
            <a:r>
              <a:rPr lang="en-GB" dirty="0" smtClean="0"/>
              <a:t>Another view of cost accounting concepts</a:t>
            </a:r>
            <a:endParaRPr lang="en-GB" dirty="0"/>
          </a:p>
        </p:txBody>
      </p:sp>
    </p:spTree>
    <p:extLst>
      <p:ext uri="{BB962C8B-B14F-4D97-AF65-F5344CB8AC3E}">
        <p14:creationId xmlns:p14="http://schemas.microsoft.com/office/powerpoint/2010/main" val="2434803493"/>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92302"/>
            <a:ext cx="8568630" cy="954107"/>
          </a:xfrm>
        </p:spPr>
        <p:txBody>
          <a:bodyPr/>
          <a:lstStyle/>
          <a:p>
            <a:r>
              <a:rPr lang="en-GB" dirty="0" smtClean="0"/>
              <a:t>With LRIC the definition of the increment matters (1)</a:t>
            </a:r>
            <a:endParaRPr lang="en-GB" dirty="0"/>
          </a:p>
        </p:txBody>
      </p:sp>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24</a:t>
            </a:fld>
            <a:endParaRPr lang="en-US" dirty="0"/>
          </a:p>
        </p:txBody>
      </p:sp>
      <p:sp>
        <p:nvSpPr>
          <p:cNvPr id="5" name="Rectangle 2"/>
          <p:cNvSpPr>
            <a:spLocks noChangeArrowheads="1"/>
          </p:cNvSpPr>
          <p:nvPr/>
        </p:nvSpPr>
        <p:spPr bwMode="auto">
          <a:xfrm>
            <a:off x="323850" y="1516063"/>
            <a:ext cx="8496300" cy="4173537"/>
          </a:xfrm>
          <a:prstGeom prst="rect">
            <a:avLst/>
          </a:prstGeom>
          <a:solidFill>
            <a:srgbClr val="EAEAEA"/>
          </a:solidFill>
          <a:ln>
            <a:noFill/>
          </a:ln>
          <a:effectLst>
            <a:prstShdw prst="shdw17" dist="17961" dir="2700000">
              <a:srgbClr val="8C8C8C">
                <a:alpha val="74997"/>
              </a:srgbClr>
            </a:prstShdw>
          </a:effectLst>
          <a:extLs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endParaRPr lang="de-DE"/>
          </a:p>
        </p:txBody>
      </p:sp>
      <p:sp>
        <p:nvSpPr>
          <p:cNvPr id="6" name="Rectangle 3"/>
          <p:cNvSpPr>
            <a:spLocks noChangeArrowheads="1"/>
          </p:cNvSpPr>
          <p:nvPr/>
        </p:nvSpPr>
        <p:spPr bwMode="auto">
          <a:xfrm>
            <a:off x="395288" y="1587500"/>
            <a:ext cx="8353425" cy="4032250"/>
          </a:xfrm>
          <a:prstGeom prst="rect">
            <a:avLst/>
          </a:prstGeom>
          <a:solidFill>
            <a:schemeClr val="bg1"/>
          </a:solidFill>
          <a:ln w="12700">
            <a:noFill/>
            <a:miter lim="800000"/>
            <a:headEnd/>
            <a:tailEnd/>
          </a:ln>
          <a:effectLst>
            <a:prstShdw prst="shdw18" dist="17961" dir="13500000">
              <a:schemeClr val="bg1">
                <a:gamma/>
                <a:shade val="60000"/>
                <a:invGamma/>
                <a:alpha val="74998"/>
              </a:schemeClr>
            </a:prstShdw>
          </a:effectLst>
        </p:spPr>
        <p:txBody>
          <a:bodyPr wrap="none" lIns="0" tIns="0" rIns="0" bIns="0" anchor="ctr"/>
          <a:lstStyle/>
          <a:p>
            <a:pPr>
              <a:buFont typeface="Arial" pitchFamily="34" charset="0"/>
              <a:buNone/>
              <a:defRPr/>
            </a:pPr>
            <a:endParaRPr lang="en-US">
              <a:latin typeface="Times New Roman" pitchFamily="18" charset="0"/>
              <a:ea typeface="ＭＳ Ｐゴシック" pitchFamily="34" charset="-128"/>
              <a:cs typeface="+mn-cs"/>
            </a:endParaRPr>
          </a:p>
        </p:txBody>
      </p:sp>
      <p:sp>
        <p:nvSpPr>
          <p:cNvPr id="7" name="Rectangle 4"/>
          <p:cNvSpPr>
            <a:spLocks noChangeArrowheads="1"/>
          </p:cNvSpPr>
          <p:nvPr/>
        </p:nvSpPr>
        <p:spPr bwMode="auto">
          <a:xfrm>
            <a:off x="395288" y="1601788"/>
            <a:ext cx="8353425" cy="273050"/>
          </a:xfrm>
          <a:prstGeom prst="rect">
            <a:avLst/>
          </a:prstGeom>
          <a:solidFill>
            <a:schemeClr val="accent2">
              <a:alpha val="30196"/>
            </a:schemeClr>
          </a:solidFill>
          <a:ln w="12700">
            <a:solidFill>
              <a:srgbClr val="C0C0C0"/>
            </a:solidFill>
            <a:miter lim="800000"/>
            <a:headEnd/>
            <a:tailEnd/>
          </a:ln>
        </p:spPr>
        <p:txBody>
          <a:bodyPr lIns="0" tIns="0" rIns="0" bIns="0" anchor="ctr"/>
          <a:lstStyle/>
          <a:p>
            <a:pPr algn="ctr" defTabSz="762000">
              <a:lnSpc>
                <a:spcPct val="90000"/>
              </a:lnSpc>
              <a:buClrTx/>
              <a:buFontTx/>
              <a:buNone/>
            </a:pPr>
            <a:r>
              <a:rPr lang="en-GB" b="1" dirty="0">
                <a:solidFill>
                  <a:srgbClr val="040404"/>
                </a:solidFill>
                <a:latin typeface="Arial" charset="0"/>
              </a:rPr>
              <a:t>   Possible increments in a mobile network</a:t>
            </a:r>
          </a:p>
        </p:txBody>
      </p:sp>
      <p:sp>
        <p:nvSpPr>
          <p:cNvPr id="8" name="Rectangle 5"/>
          <p:cNvSpPr>
            <a:spLocks noChangeArrowheads="1"/>
          </p:cNvSpPr>
          <p:nvPr/>
        </p:nvSpPr>
        <p:spPr bwMode="auto">
          <a:xfrm>
            <a:off x="395288" y="5403850"/>
            <a:ext cx="1439862" cy="2159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Tx/>
              <a:buFontTx/>
              <a:buNone/>
            </a:pPr>
            <a:r>
              <a:rPr lang="en-GB" sz="800" i="1">
                <a:solidFill>
                  <a:schemeClr val="tx1"/>
                </a:solidFill>
                <a:latin typeface="Arial" charset="0"/>
              </a:rPr>
              <a:t>Source: Europe Economics</a:t>
            </a:r>
          </a:p>
        </p:txBody>
      </p:sp>
      <p:graphicFrame>
        <p:nvGraphicFramePr>
          <p:cNvPr id="9" name="Group 7"/>
          <p:cNvGraphicFramePr>
            <a:graphicFrameLocks noGrp="1"/>
          </p:cNvGraphicFramePr>
          <p:nvPr>
            <p:ph idx="1"/>
            <p:extLst>
              <p:ext uri="{D42A27DB-BD31-4B8C-83A1-F6EECF244321}">
                <p14:modId xmlns:p14="http://schemas.microsoft.com/office/powerpoint/2010/main" val="2655012588"/>
              </p:ext>
            </p:extLst>
          </p:nvPr>
        </p:nvGraphicFramePr>
        <p:xfrm>
          <a:off x="684213" y="2349500"/>
          <a:ext cx="7772400" cy="2808288"/>
        </p:xfrm>
        <a:graphic>
          <a:graphicData uri="http://schemas.openxmlformats.org/drawingml/2006/table">
            <a:tbl>
              <a:tblPr/>
              <a:tblGrid>
                <a:gridCol w="938212"/>
                <a:gridCol w="939800"/>
                <a:gridCol w="938213"/>
                <a:gridCol w="938212"/>
                <a:gridCol w="990600"/>
                <a:gridCol w="989013"/>
                <a:gridCol w="1019175"/>
                <a:gridCol w="1019175"/>
              </a:tblGrid>
              <a:tr h="574675">
                <a:tc gridSpan="8">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40404"/>
                          </a:solidFill>
                          <a:effectLst/>
                          <a:latin typeface="Arial" pitchFamily="34" charset="0"/>
                          <a:ea typeface="ＭＳ Ｐゴシック" pitchFamily="34" charset="-128"/>
                          <a:cs typeface="Arial" pitchFamily="34" charset="0"/>
                        </a:rPr>
                        <a:t>service traffic</a:t>
                      </a:r>
                      <a:endParaRPr kumimoji="0" lang="en-US" sz="1400" b="1" i="0" u="none" strike="noStrike" cap="none" normalizeH="0" baseline="0" dirty="0" smtClean="0">
                        <a:ln>
                          <a:noFill/>
                        </a:ln>
                        <a:solidFill>
                          <a:srgbClr val="040404"/>
                        </a:solidFill>
                        <a:effectLst/>
                        <a:latin typeface="Verdana" pitchFamily="34" charset="0"/>
                        <a:ea typeface="ＭＳ Ｐゴシック" pitchFamily="34" charset="-128"/>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936625">
                <a:tc gridSpan="4">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40404"/>
                          </a:solidFill>
                          <a:effectLst/>
                          <a:latin typeface="Arial" pitchFamily="34" charset="0"/>
                          <a:ea typeface="ＭＳ Ｐゴシック" pitchFamily="34" charset="-128"/>
                          <a:cs typeface="Arial" pitchFamily="34" charset="0"/>
                        </a:rPr>
                        <a:t>voice traffic</a:t>
                      </a:r>
                      <a:endParaRPr kumimoji="0" lang="en-US" sz="1400" b="1" i="0" u="none" strike="noStrike" cap="none" normalizeH="0" baseline="0" dirty="0" smtClean="0">
                        <a:ln>
                          <a:noFill/>
                        </a:ln>
                        <a:solidFill>
                          <a:srgbClr val="040404"/>
                        </a:solidFill>
                        <a:effectLst/>
                        <a:latin typeface="Verdana" pitchFamily="34" charset="0"/>
                        <a:ea typeface="ＭＳ Ｐゴシック" pitchFamily="34" charset="-128"/>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2">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40404"/>
                          </a:solidFill>
                          <a:effectLst/>
                          <a:latin typeface="Arial" pitchFamily="34" charset="0"/>
                          <a:ea typeface="ＭＳ Ｐゴシック" pitchFamily="34" charset="-128"/>
                          <a:cs typeface="Arial" pitchFamily="34" charset="0"/>
                        </a:rPr>
                        <a:t>low bandwidth data traffic</a:t>
                      </a:r>
                      <a:endParaRPr kumimoji="0" lang="en-US" sz="1400" b="1" i="0" u="none" strike="noStrike" cap="none" normalizeH="0" baseline="0" dirty="0" smtClean="0">
                        <a:ln>
                          <a:noFill/>
                        </a:ln>
                        <a:solidFill>
                          <a:srgbClr val="040404"/>
                        </a:solidFill>
                        <a:effectLst/>
                        <a:latin typeface="Verdana" pitchFamily="34" charset="0"/>
                        <a:ea typeface="ＭＳ Ｐゴシック" pitchFamily="34" charset="-128"/>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gridSpan="2">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40404"/>
                          </a:solidFill>
                          <a:effectLst/>
                          <a:latin typeface="Arial" pitchFamily="34" charset="0"/>
                          <a:ea typeface="ＭＳ Ｐゴシック" pitchFamily="34" charset="-128"/>
                          <a:cs typeface="Arial" pitchFamily="34" charset="0"/>
                        </a:rPr>
                        <a:t>high bandwidth data traffic</a:t>
                      </a:r>
                      <a:endParaRPr kumimoji="0" lang="en-US" sz="1400" b="1" i="0" u="none" strike="noStrike" cap="none" normalizeH="0" baseline="0" dirty="0" smtClean="0">
                        <a:ln>
                          <a:noFill/>
                        </a:ln>
                        <a:solidFill>
                          <a:srgbClr val="040404"/>
                        </a:solidFill>
                        <a:effectLst/>
                        <a:latin typeface="Verdana" pitchFamily="34" charset="0"/>
                        <a:ea typeface="ＭＳ Ｐゴシック" pitchFamily="34" charset="-128"/>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r>
              <a:tr h="129698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40404"/>
                          </a:solidFill>
                          <a:effectLst/>
                          <a:latin typeface="Arial" pitchFamily="34" charset="0"/>
                          <a:ea typeface="ＭＳ Ｐゴシック" pitchFamily="34" charset="-128"/>
                          <a:cs typeface="Arial" pitchFamily="34" charset="0"/>
                        </a:rPr>
                        <a:t>call termination</a:t>
                      </a:r>
                      <a:endParaRPr kumimoji="0" lang="en-US" sz="1000" b="1" i="0" u="none" strike="noStrike" cap="none" normalizeH="0" baseline="0" dirty="0" smtClean="0">
                        <a:ln>
                          <a:noFill/>
                        </a:ln>
                        <a:solidFill>
                          <a:srgbClr val="040404"/>
                        </a:solidFill>
                        <a:effectLst/>
                        <a:latin typeface="Verdana" pitchFamily="34" charset="0"/>
                        <a:ea typeface="ＭＳ Ｐゴシック" pitchFamily="34" charset="-128"/>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40404"/>
                          </a:solidFill>
                          <a:effectLst/>
                          <a:latin typeface="Arial" pitchFamily="34" charset="0"/>
                          <a:ea typeface="ＭＳ Ｐゴシック" pitchFamily="34" charset="-128"/>
                          <a:cs typeface="Arial" pitchFamily="34" charset="0"/>
                        </a:rPr>
                        <a:t>call origination</a:t>
                      </a:r>
                      <a:endParaRPr kumimoji="0" lang="en-US" sz="1100" b="1" i="0" u="none" strike="noStrike" cap="none" normalizeH="0" baseline="0" smtClean="0">
                        <a:ln>
                          <a:noFill/>
                        </a:ln>
                        <a:solidFill>
                          <a:srgbClr val="040404"/>
                        </a:solidFill>
                        <a:effectLst/>
                        <a:latin typeface="Verdana" pitchFamily="34" charset="0"/>
                        <a:ea typeface="ＭＳ Ｐゴシック" pitchFamily="34" charset="-128"/>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40404"/>
                          </a:solidFill>
                          <a:effectLst/>
                          <a:latin typeface="Arial" pitchFamily="34" charset="0"/>
                          <a:ea typeface="ＭＳ Ｐゴシック" pitchFamily="34" charset="-128"/>
                          <a:cs typeface="Arial" pitchFamily="34" charset="0"/>
                        </a:rPr>
                        <a:t>check voicemail</a:t>
                      </a:r>
                      <a:endParaRPr kumimoji="0" lang="en-US" sz="1100" b="1" i="0" u="none" strike="noStrike" cap="none" normalizeH="0" baseline="0" smtClean="0">
                        <a:ln>
                          <a:noFill/>
                        </a:ln>
                        <a:solidFill>
                          <a:srgbClr val="040404"/>
                        </a:solidFill>
                        <a:effectLst/>
                        <a:latin typeface="Verdana" pitchFamily="34" charset="0"/>
                        <a:ea typeface="ＭＳ Ｐゴシック" pitchFamily="34" charset="-128"/>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40404"/>
                          </a:solidFill>
                          <a:effectLst/>
                          <a:latin typeface="Arial" pitchFamily="34" charset="0"/>
                          <a:ea typeface="ＭＳ Ｐゴシック" pitchFamily="34" charset="-128"/>
                          <a:cs typeface="Arial" pitchFamily="34" charset="0"/>
                        </a:rPr>
                        <a:t>leave voicemail</a:t>
                      </a:r>
                      <a:endParaRPr kumimoji="0" lang="en-US" sz="1100" b="1" i="0" u="none" strike="noStrike" cap="none" normalizeH="0" baseline="0" dirty="0" smtClean="0">
                        <a:ln>
                          <a:noFill/>
                        </a:ln>
                        <a:solidFill>
                          <a:srgbClr val="040404"/>
                        </a:solidFill>
                        <a:effectLst/>
                        <a:latin typeface="Verdana" pitchFamily="34" charset="0"/>
                        <a:ea typeface="ＭＳ Ｐゴシック" pitchFamily="34" charset="-128"/>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40404"/>
                          </a:solidFill>
                          <a:effectLst/>
                          <a:latin typeface="Arial" pitchFamily="34" charset="0"/>
                          <a:ea typeface="ＭＳ Ｐゴシック" pitchFamily="34" charset="-128"/>
                          <a:cs typeface="Arial" pitchFamily="34" charset="0"/>
                        </a:rPr>
                        <a:t>SMS origination</a:t>
                      </a:r>
                      <a:endParaRPr kumimoji="0" lang="en-US" sz="1100" b="1" i="0" u="none" strike="noStrike" cap="none" normalizeH="0" baseline="0" dirty="0" smtClean="0">
                        <a:ln>
                          <a:noFill/>
                        </a:ln>
                        <a:solidFill>
                          <a:srgbClr val="040404"/>
                        </a:solidFill>
                        <a:effectLst/>
                        <a:latin typeface="Verdana" pitchFamily="34" charset="0"/>
                        <a:ea typeface="ＭＳ Ｐゴシック" pitchFamily="34" charset="-128"/>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40404"/>
                          </a:solidFill>
                          <a:effectLst/>
                          <a:latin typeface="Arial" pitchFamily="34" charset="0"/>
                          <a:ea typeface="ＭＳ Ｐゴシック" pitchFamily="34" charset="-128"/>
                          <a:cs typeface="Arial" pitchFamily="34" charset="0"/>
                        </a:rPr>
                        <a:t>SMS termination</a:t>
                      </a:r>
                      <a:endParaRPr kumimoji="0" lang="en-US" sz="1100" b="1" i="0" u="none" strike="noStrike" cap="none" normalizeH="0" baseline="0" dirty="0" smtClean="0">
                        <a:ln>
                          <a:noFill/>
                        </a:ln>
                        <a:solidFill>
                          <a:srgbClr val="040404"/>
                        </a:solidFill>
                        <a:effectLst/>
                        <a:latin typeface="Verdana" pitchFamily="34" charset="0"/>
                        <a:ea typeface="ＭＳ Ｐゴシック" pitchFamily="34" charset="-128"/>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40404"/>
                          </a:solidFill>
                          <a:effectLst/>
                          <a:latin typeface="Arial" pitchFamily="34" charset="0"/>
                          <a:ea typeface="ＭＳ Ｐゴシック" pitchFamily="34" charset="-128"/>
                          <a:cs typeface="Arial" pitchFamily="34" charset="0"/>
                        </a:rPr>
                        <a:t>send GPRS/UMTS/HSDPA data</a:t>
                      </a:r>
                      <a:endParaRPr kumimoji="0" lang="en-US" sz="1100" b="1" i="0" u="none" strike="noStrike" cap="none" normalizeH="0" baseline="0" smtClean="0">
                        <a:ln>
                          <a:noFill/>
                        </a:ln>
                        <a:solidFill>
                          <a:srgbClr val="040404"/>
                        </a:solidFill>
                        <a:effectLst/>
                        <a:latin typeface="Verdana" pitchFamily="34" charset="0"/>
                        <a:ea typeface="ＭＳ Ｐゴシック" pitchFamily="34" charset="-128"/>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40404"/>
                          </a:solidFill>
                          <a:effectLst/>
                          <a:latin typeface="Arial" pitchFamily="34" charset="0"/>
                          <a:ea typeface="ＭＳ Ｐゴシック" pitchFamily="34" charset="-128"/>
                          <a:cs typeface="Arial" pitchFamily="34" charset="0"/>
                        </a:rPr>
                        <a:t>receive GPRS/UMTS/HSDPA data</a:t>
                      </a:r>
                      <a:endParaRPr kumimoji="0" lang="en-US" sz="1100" b="1" i="0" u="none" strike="noStrike" cap="none" normalizeH="0" baseline="0" dirty="0" smtClean="0">
                        <a:ln>
                          <a:noFill/>
                        </a:ln>
                        <a:solidFill>
                          <a:srgbClr val="040404"/>
                        </a:solidFill>
                        <a:effectLst/>
                        <a:latin typeface="Verdana" pitchFamily="34" charset="0"/>
                        <a:ea typeface="ＭＳ Ｐゴシック" pitchFamily="34" charset="-128"/>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78129034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25</a:t>
            </a:fld>
            <a:endParaRPr lang="en-US" dirty="0"/>
          </a:p>
        </p:txBody>
      </p:sp>
      <p:sp>
        <p:nvSpPr>
          <p:cNvPr id="6" name="Title 1"/>
          <p:cNvSpPr>
            <a:spLocks noGrp="1"/>
          </p:cNvSpPr>
          <p:nvPr>
            <p:ph type="title"/>
          </p:nvPr>
        </p:nvSpPr>
        <p:spPr>
          <a:xfrm>
            <a:off x="467544" y="607745"/>
            <a:ext cx="8496944" cy="523220"/>
          </a:xfrm>
        </p:spPr>
        <p:txBody>
          <a:bodyPr/>
          <a:lstStyle/>
          <a:p>
            <a:r>
              <a:rPr lang="en-GB" dirty="0" smtClean="0"/>
              <a:t>With LRIC the definition of the increment matters (2)</a:t>
            </a:r>
            <a:endParaRPr lang="en-GB" dirty="0"/>
          </a:p>
        </p:txBody>
      </p:sp>
      <p:sp>
        <p:nvSpPr>
          <p:cNvPr id="7" name="Rectangle 3"/>
          <p:cNvSpPr>
            <a:spLocks noChangeArrowheads="1"/>
          </p:cNvSpPr>
          <p:nvPr/>
        </p:nvSpPr>
        <p:spPr bwMode="auto">
          <a:xfrm>
            <a:off x="6135692" y="4940147"/>
            <a:ext cx="2663825"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Tx/>
              <a:buFontTx/>
              <a:buNone/>
            </a:pPr>
            <a:r>
              <a:rPr lang="en-GB" sz="800">
                <a:solidFill>
                  <a:schemeClr val="tx1"/>
                </a:solidFill>
                <a:latin typeface="Arial" charset="0"/>
              </a:rPr>
              <a:t>Source: RTR by end of /2003</a:t>
            </a:r>
          </a:p>
        </p:txBody>
      </p:sp>
      <p:sp>
        <p:nvSpPr>
          <p:cNvPr id="8" name="Rectangle 4"/>
          <p:cNvSpPr>
            <a:spLocks noChangeArrowheads="1"/>
          </p:cNvSpPr>
          <p:nvPr/>
        </p:nvSpPr>
        <p:spPr bwMode="auto">
          <a:xfrm>
            <a:off x="303217" y="1280960"/>
            <a:ext cx="8496300" cy="4173537"/>
          </a:xfrm>
          <a:prstGeom prst="rect">
            <a:avLst/>
          </a:prstGeom>
          <a:solidFill>
            <a:srgbClr val="EAEAEA"/>
          </a:solidFill>
          <a:ln>
            <a:noFill/>
          </a:ln>
          <a:effectLst>
            <a:prstShdw prst="shdw17" dist="17961" dir="2700000">
              <a:srgbClr val="8C8C8C">
                <a:alpha val="74997"/>
              </a:srgbClr>
            </a:prstShdw>
          </a:effectLst>
          <a:extLs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endParaRPr lang="de-DE"/>
          </a:p>
        </p:txBody>
      </p:sp>
      <p:sp>
        <p:nvSpPr>
          <p:cNvPr id="9" name="Rectangle 5"/>
          <p:cNvSpPr>
            <a:spLocks noChangeArrowheads="1"/>
          </p:cNvSpPr>
          <p:nvPr/>
        </p:nvSpPr>
        <p:spPr bwMode="auto">
          <a:xfrm>
            <a:off x="374655" y="1352397"/>
            <a:ext cx="8353425" cy="4032250"/>
          </a:xfrm>
          <a:prstGeom prst="rect">
            <a:avLst/>
          </a:prstGeom>
          <a:solidFill>
            <a:schemeClr val="bg1"/>
          </a:solidFill>
          <a:ln w="12700">
            <a:noFill/>
            <a:miter lim="800000"/>
            <a:headEnd/>
            <a:tailEnd/>
          </a:ln>
          <a:effectLst>
            <a:prstShdw prst="shdw18" dist="17961" dir="13500000">
              <a:schemeClr val="bg1">
                <a:gamma/>
                <a:shade val="60000"/>
                <a:invGamma/>
                <a:alpha val="74998"/>
              </a:schemeClr>
            </a:prstShdw>
          </a:effectLst>
        </p:spPr>
        <p:txBody>
          <a:bodyPr wrap="none" lIns="0" tIns="0" rIns="0" bIns="0" anchor="ctr"/>
          <a:lstStyle/>
          <a:p>
            <a:pPr>
              <a:buFont typeface="Arial" pitchFamily="34" charset="0"/>
              <a:buNone/>
              <a:defRPr/>
            </a:pPr>
            <a:endParaRPr lang="en-US">
              <a:latin typeface="Times New Roman" pitchFamily="18" charset="0"/>
              <a:ea typeface="ＭＳ Ｐゴシック" pitchFamily="34" charset="-128"/>
              <a:cs typeface="+mn-cs"/>
            </a:endParaRPr>
          </a:p>
        </p:txBody>
      </p:sp>
      <p:sp>
        <p:nvSpPr>
          <p:cNvPr id="10" name="Rectangle 6"/>
          <p:cNvSpPr>
            <a:spLocks noChangeArrowheads="1"/>
          </p:cNvSpPr>
          <p:nvPr/>
        </p:nvSpPr>
        <p:spPr bwMode="auto">
          <a:xfrm>
            <a:off x="374655" y="1366685"/>
            <a:ext cx="8353425" cy="273050"/>
          </a:xfrm>
          <a:prstGeom prst="rect">
            <a:avLst/>
          </a:prstGeom>
          <a:solidFill>
            <a:schemeClr val="accent2">
              <a:alpha val="30196"/>
            </a:schemeClr>
          </a:solidFill>
          <a:ln w="12700">
            <a:solidFill>
              <a:srgbClr val="C0C0C0"/>
            </a:solidFill>
            <a:miter lim="800000"/>
            <a:headEnd/>
            <a:tailEnd/>
          </a:ln>
        </p:spPr>
        <p:txBody>
          <a:bodyPr lIns="0" tIns="0" rIns="0" bIns="0" anchor="ctr"/>
          <a:lstStyle/>
          <a:p>
            <a:pPr algn="ctr" defTabSz="762000">
              <a:lnSpc>
                <a:spcPct val="90000"/>
              </a:lnSpc>
              <a:buClrTx/>
              <a:buFontTx/>
              <a:buNone/>
            </a:pPr>
            <a:r>
              <a:rPr lang="en-GB" b="1">
                <a:solidFill>
                  <a:schemeClr val="tx1"/>
                </a:solidFill>
                <a:latin typeface="Arial" charset="0"/>
              </a:rPr>
              <a:t>  </a:t>
            </a:r>
            <a:r>
              <a:rPr lang="en-US" b="1">
                <a:solidFill>
                  <a:schemeClr val="tx1"/>
                </a:solidFill>
                <a:latin typeface="Arial" charset="0"/>
              </a:rPr>
              <a:t>Difference between LRAIC+ and pure LRIC in Belgium</a:t>
            </a:r>
            <a:endParaRPr lang="en-GB" b="1">
              <a:solidFill>
                <a:schemeClr val="tx1"/>
              </a:solidFill>
              <a:latin typeface="Arial" charset="0"/>
            </a:endParaRPr>
          </a:p>
        </p:txBody>
      </p:sp>
      <p:sp>
        <p:nvSpPr>
          <p:cNvPr id="11" name="Rectangle 7"/>
          <p:cNvSpPr>
            <a:spLocks noChangeArrowheads="1"/>
          </p:cNvSpPr>
          <p:nvPr/>
        </p:nvSpPr>
        <p:spPr bwMode="auto">
          <a:xfrm>
            <a:off x="374655" y="5210022"/>
            <a:ext cx="1439862" cy="2159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Tx/>
              <a:buFontTx/>
              <a:buNone/>
            </a:pPr>
            <a:r>
              <a:rPr lang="en-GB" sz="800" i="1">
                <a:solidFill>
                  <a:schemeClr val="tx1"/>
                </a:solidFill>
                <a:latin typeface="Arial" charset="0"/>
              </a:rPr>
              <a:t>Source: BIPT</a:t>
            </a:r>
          </a:p>
        </p:txBody>
      </p:sp>
      <p:pic>
        <p:nvPicPr>
          <p:cNvPr id="12"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white">
          <a:xfrm>
            <a:off x="1887542" y="1661960"/>
            <a:ext cx="5616575" cy="369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pic>
        <p:nvPicPr>
          <p:cNvPr id="13" name="Picture 12" descr="belgium-flag"/>
          <p:cNvPicPr preferRelativeResize="0">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67717" y="1393672"/>
            <a:ext cx="3603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p:cNvSpPr txBox="1"/>
          <p:nvPr/>
        </p:nvSpPr>
        <p:spPr>
          <a:xfrm>
            <a:off x="1619672" y="5518200"/>
            <a:ext cx="5384807" cy="289310"/>
          </a:xfrm>
          <a:prstGeom prst="rect">
            <a:avLst/>
          </a:prstGeom>
          <a:noFill/>
        </p:spPr>
        <p:txBody>
          <a:bodyPr wrap="none" rtlCol="0">
            <a:spAutoFit/>
          </a:bodyPr>
          <a:lstStyle/>
          <a:p>
            <a:pPr>
              <a:buNone/>
            </a:pPr>
            <a:r>
              <a:rPr lang="en-GB" b="1" dirty="0" smtClean="0">
                <a:solidFill>
                  <a:schemeClr val="accent4"/>
                </a:solidFill>
              </a:rPr>
              <a:t>The larger the increment the higher the LRIC</a:t>
            </a:r>
            <a:endParaRPr lang="en-GB" b="1" dirty="0">
              <a:solidFill>
                <a:schemeClr val="accent4"/>
              </a:solidFill>
            </a:endParaRPr>
          </a:p>
        </p:txBody>
      </p:sp>
    </p:spTree>
    <p:extLst>
      <p:ext uri="{BB962C8B-B14F-4D97-AF65-F5344CB8AC3E}">
        <p14:creationId xmlns:p14="http://schemas.microsoft.com/office/powerpoint/2010/main" val="238853220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26</a:t>
            </a:fld>
            <a:endParaRPr lang="en-US" dirty="0"/>
          </a:p>
        </p:txBody>
      </p:sp>
      <p:sp>
        <p:nvSpPr>
          <p:cNvPr id="6" name="Title 1"/>
          <p:cNvSpPr>
            <a:spLocks noGrp="1"/>
          </p:cNvSpPr>
          <p:nvPr>
            <p:ph type="title"/>
          </p:nvPr>
        </p:nvSpPr>
        <p:spPr>
          <a:xfrm>
            <a:off x="467544" y="607745"/>
            <a:ext cx="8496944" cy="523220"/>
          </a:xfrm>
        </p:spPr>
        <p:txBody>
          <a:bodyPr/>
          <a:lstStyle/>
          <a:p>
            <a:r>
              <a:rPr lang="en-GB" dirty="0" smtClean="0"/>
              <a:t>With LRIC the definition of the increment matters (3)</a:t>
            </a:r>
            <a:endParaRPr lang="en-GB" dirty="0"/>
          </a:p>
        </p:txBody>
      </p:sp>
      <p:sp>
        <p:nvSpPr>
          <p:cNvPr id="15" name="Rectangle 3"/>
          <p:cNvSpPr>
            <a:spLocks noChangeArrowheads="1"/>
          </p:cNvSpPr>
          <p:nvPr/>
        </p:nvSpPr>
        <p:spPr bwMode="auto">
          <a:xfrm>
            <a:off x="6156325" y="5175250"/>
            <a:ext cx="2663825"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Tx/>
              <a:buFontTx/>
              <a:buNone/>
            </a:pPr>
            <a:r>
              <a:rPr lang="en-GB" sz="800">
                <a:solidFill>
                  <a:schemeClr val="tx1"/>
                </a:solidFill>
                <a:latin typeface="Arial" charset="0"/>
              </a:rPr>
              <a:t>Source: RTR by end of /2003</a:t>
            </a:r>
          </a:p>
        </p:txBody>
      </p:sp>
      <p:sp>
        <p:nvSpPr>
          <p:cNvPr id="16" name="Rectangle 4"/>
          <p:cNvSpPr>
            <a:spLocks noChangeArrowheads="1"/>
          </p:cNvSpPr>
          <p:nvPr/>
        </p:nvSpPr>
        <p:spPr bwMode="auto">
          <a:xfrm>
            <a:off x="323850" y="1516063"/>
            <a:ext cx="8496300" cy="4173537"/>
          </a:xfrm>
          <a:prstGeom prst="rect">
            <a:avLst/>
          </a:prstGeom>
          <a:solidFill>
            <a:srgbClr val="EAEAEA"/>
          </a:solidFill>
          <a:ln>
            <a:noFill/>
          </a:ln>
          <a:effectLst>
            <a:prstShdw prst="shdw17" dist="17961" dir="2700000">
              <a:srgbClr val="8C8C8C">
                <a:alpha val="74997"/>
              </a:srgbClr>
            </a:prstShdw>
          </a:effectLst>
          <a:extLs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lstStyle/>
          <a:p>
            <a:endParaRPr lang="de-DE"/>
          </a:p>
        </p:txBody>
      </p:sp>
      <p:sp>
        <p:nvSpPr>
          <p:cNvPr id="17" name="Rectangle 5"/>
          <p:cNvSpPr>
            <a:spLocks noChangeArrowheads="1"/>
          </p:cNvSpPr>
          <p:nvPr/>
        </p:nvSpPr>
        <p:spPr bwMode="auto">
          <a:xfrm>
            <a:off x="395288" y="1557338"/>
            <a:ext cx="8353425" cy="4032250"/>
          </a:xfrm>
          <a:prstGeom prst="rect">
            <a:avLst/>
          </a:prstGeom>
          <a:solidFill>
            <a:schemeClr val="bg1"/>
          </a:solidFill>
          <a:ln w="12700">
            <a:noFill/>
            <a:miter lim="800000"/>
            <a:headEnd/>
            <a:tailEnd/>
          </a:ln>
          <a:effectLst>
            <a:prstShdw prst="shdw18" dist="17961" dir="13500000">
              <a:schemeClr val="bg1">
                <a:gamma/>
                <a:shade val="60000"/>
                <a:invGamma/>
                <a:alpha val="74998"/>
              </a:schemeClr>
            </a:prstShdw>
          </a:effectLst>
        </p:spPr>
        <p:txBody>
          <a:bodyPr wrap="none" lIns="0" tIns="0" rIns="0" bIns="0" anchor="ctr"/>
          <a:lstStyle/>
          <a:p>
            <a:pPr>
              <a:buFont typeface="Arial" pitchFamily="34" charset="0"/>
              <a:buNone/>
              <a:defRPr/>
            </a:pPr>
            <a:endParaRPr lang="en-US">
              <a:latin typeface="Times New Roman" pitchFamily="18" charset="0"/>
              <a:ea typeface="ＭＳ Ｐゴシック" pitchFamily="34" charset="-128"/>
              <a:cs typeface="+mn-cs"/>
            </a:endParaRPr>
          </a:p>
        </p:txBody>
      </p:sp>
      <p:sp>
        <p:nvSpPr>
          <p:cNvPr id="18" name="Rectangle 6"/>
          <p:cNvSpPr>
            <a:spLocks noChangeArrowheads="1"/>
          </p:cNvSpPr>
          <p:nvPr/>
        </p:nvSpPr>
        <p:spPr bwMode="auto">
          <a:xfrm>
            <a:off x="395288" y="5445125"/>
            <a:ext cx="1439862" cy="2159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Tx/>
              <a:buFontTx/>
              <a:buNone/>
            </a:pPr>
            <a:r>
              <a:rPr lang="en-GB" sz="800" i="1">
                <a:solidFill>
                  <a:schemeClr val="tx1"/>
                </a:solidFill>
                <a:latin typeface="Arial" charset="0"/>
              </a:rPr>
              <a:t>Source: OFCOM</a:t>
            </a:r>
          </a:p>
        </p:txBody>
      </p:sp>
      <p:sp>
        <p:nvSpPr>
          <p:cNvPr id="19" name="Rectangle 7"/>
          <p:cNvSpPr>
            <a:spLocks noChangeArrowheads="1"/>
          </p:cNvSpPr>
          <p:nvPr/>
        </p:nvSpPr>
        <p:spPr bwMode="auto">
          <a:xfrm>
            <a:off x="468313" y="3500438"/>
            <a:ext cx="8135937"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342900" indent="-342900">
              <a:spcBef>
                <a:spcPct val="25000"/>
              </a:spcBef>
              <a:buClr>
                <a:srgbClr val="0E438A"/>
              </a:buClr>
              <a:buSzPct val="110000"/>
              <a:buFont typeface="Wingdings" charset="0"/>
              <a:buNone/>
            </a:pPr>
            <a:endParaRPr lang="en-GB" sz="1400">
              <a:solidFill>
                <a:srgbClr val="5C5C5C"/>
              </a:solidFill>
              <a:latin typeface="Verdana" charset="0"/>
            </a:endParaRPr>
          </a:p>
        </p:txBody>
      </p:sp>
      <p:sp>
        <p:nvSpPr>
          <p:cNvPr id="20" name="Rectangle 9"/>
          <p:cNvSpPr>
            <a:spLocks noChangeArrowheads="1"/>
          </p:cNvSpPr>
          <p:nvPr/>
        </p:nvSpPr>
        <p:spPr bwMode="auto">
          <a:xfrm>
            <a:off x="395288" y="1557338"/>
            <a:ext cx="8353425" cy="215900"/>
          </a:xfrm>
          <a:prstGeom prst="rect">
            <a:avLst/>
          </a:prstGeom>
          <a:solidFill>
            <a:schemeClr val="accent2">
              <a:alpha val="30196"/>
            </a:schemeClr>
          </a:solidFill>
          <a:ln w="12700">
            <a:solidFill>
              <a:srgbClr val="C0C0C0"/>
            </a:solidFill>
            <a:miter lim="800000"/>
            <a:headEnd/>
            <a:tailEnd/>
          </a:ln>
        </p:spPr>
        <p:txBody>
          <a:bodyPr lIns="0" tIns="0" rIns="0" bIns="0" anchor="ctr"/>
          <a:lstStyle/>
          <a:p>
            <a:pPr algn="ctr" defTabSz="762000">
              <a:lnSpc>
                <a:spcPct val="90000"/>
              </a:lnSpc>
              <a:buClrTx/>
              <a:buFontTx/>
              <a:buNone/>
            </a:pPr>
            <a:r>
              <a:rPr lang="en-GB" b="1">
                <a:solidFill>
                  <a:schemeClr val="tx1"/>
                </a:solidFill>
                <a:latin typeface="Arial" charset="0"/>
              </a:rPr>
              <a:t>  Analysys Mobile Model UK – LRIC+ vs. Pure LRIC</a:t>
            </a:r>
          </a:p>
        </p:txBody>
      </p:sp>
      <p:pic>
        <p:nvPicPr>
          <p:cNvPr id="21" name="Picture 10" descr="UK%252520Flag"/>
          <p:cNvPicPr preferRelativeResize="0">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350" y="1557338"/>
            <a:ext cx="3603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white">
          <a:xfrm>
            <a:off x="7885113" y="1557338"/>
            <a:ext cx="4318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pic>
        <p:nvPicPr>
          <p:cNvPr id="23"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white">
          <a:xfrm>
            <a:off x="2087563" y="2060575"/>
            <a:ext cx="4572000" cy="349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spTree>
    <p:extLst>
      <p:ext uri="{BB962C8B-B14F-4D97-AF65-F5344CB8AC3E}">
        <p14:creationId xmlns:p14="http://schemas.microsoft.com/office/powerpoint/2010/main" val="210990175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3"/>
          <p:cNvSpPr>
            <a:spLocks noGrp="1" noChangeArrowheads="1"/>
          </p:cNvSpPr>
          <p:nvPr>
            <p:ph type="sldNum" sz="quarter" idx="10"/>
          </p:nvPr>
        </p:nvSpPr>
        <p:spPr>
          <a:xfrm>
            <a:off x="8316416" y="6403975"/>
            <a:ext cx="470397" cy="265385"/>
          </a:xfrm>
          <a:prstGeom prst="rect">
            <a:avLst/>
          </a:prstGeom>
        </p:spPr>
        <p:txBody>
          <a:bodyPr/>
          <a:lstStyle/>
          <a:p>
            <a:pPr>
              <a:buNone/>
            </a:pPr>
            <a:fld id="{577AE22B-9FCF-48B9-85B6-9FB2D5DEC528}" type="slidenum">
              <a:rPr lang="en-US" smtClean="0"/>
              <a:pPr>
                <a:buNone/>
              </a:pPr>
              <a:t>27</a:t>
            </a:fld>
            <a:endParaRPr lang="en-US" dirty="0" smtClean="0"/>
          </a:p>
        </p:txBody>
      </p:sp>
      <p:sp>
        <p:nvSpPr>
          <p:cNvPr id="5123" name="Rectangle 2"/>
          <p:cNvSpPr>
            <a:spLocks noGrp="1" noChangeArrowheads="1"/>
          </p:cNvSpPr>
          <p:nvPr>
            <p:ph type="ctrTitle"/>
          </p:nvPr>
        </p:nvSpPr>
        <p:spPr>
          <a:xfrm>
            <a:off x="685800" y="148104"/>
            <a:ext cx="7772400" cy="4401205"/>
          </a:xfrm>
        </p:spPr>
        <p:txBody>
          <a:bodyPr/>
          <a:lstStyle/>
          <a:p>
            <a:pPr eaLnBrk="1" hangingPunct="1"/>
            <a:r>
              <a:rPr lang="en-GB" b="0" dirty="0" smtClean="0"/>
              <a:t/>
            </a:r>
            <a:br>
              <a:rPr lang="en-GB" b="0" dirty="0" smtClean="0"/>
            </a:br>
            <a:r>
              <a:rPr lang="en-GB" b="0" dirty="0" smtClean="0"/>
              <a:t/>
            </a:r>
            <a:br>
              <a:rPr lang="en-GB" b="0" dirty="0" smtClean="0"/>
            </a:br>
            <a:r>
              <a:rPr lang="en-GB" b="0" dirty="0" smtClean="0"/>
              <a:t/>
            </a:r>
            <a:br>
              <a:rPr lang="en-GB" b="0" dirty="0" smtClean="0"/>
            </a:br>
            <a:r>
              <a:rPr lang="en-GB" dirty="0" smtClean="0"/>
              <a:t>Applying the different cost standards to regulation</a:t>
            </a:r>
            <a:br>
              <a:rPr lang="en-GB" dirty="0" smtClean="0"/>
            </a:br>
            <a:r>
              <a:rPr lang="en-GB" b="0" dirty="0" smtClean="0"/>
              <a:t/>
            </a:r>
            <a:br>
              <a:rPr lang="en-GB" b="0" dirty="0" smtClean="0"/>
            </a:br>
            <a:endParaRPr lang="en-GB" b="0" dirty="0" smtClean="0"/>
          </a:p>
        </p:txBody>
      </p:sp>
    </p:spTree>
    <p:extLst>
      <p:ext uri="{BB962C8B-B14F-4D97-AF65-F5344CB8AC3E}">
        <p14:creationId xmlns:p14="http://schemas.microsoft.com/office/powerpoint/2010/main" val="6045228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questions regulators face</a:t>
            </a:r>
            <a:endParaRPr lang="en-GB" dirty="0"/>
          </a:p>
        </p:txBody>
      </p:sp>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746098178"/>
              </p:ext>
            </p:extLst>
          </p:nvPr>
        </p:nvGraphicFramePr>
        <p:xfrm>
          <a:off x="395536" y="1268760"/>
          <a:ext cx="8229600" cy="4919663"/>
        </p:xfrm>
        <a:graphic>
          <a:graphicData uri="http://schemas.openxmlformats.org/presentationml/2006/ole">
            <mc:AlternateContent xmlns:mc="http://schemas.openxmlformats.org/markup-compatibility/2006">
              <mc:Choice xmlns:v="urn:schemas-microsoft-com:vml" Requires="v">
                <p:oleObj spid="_x0000_s8208" name="Document" r:id="rId4" imgW="5125212" imgH="3063240" progId="Word.Document.8">
                  <p:embed/>
                </p:oleObj>
              </mc:Choice>
              <mc:Fallback>
                <p:oleObj name="Document" r:id="rId4" imgW="5125212" imgH="3063240"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6" y="1268760"/>
                        <a:ext cx="8229600" cy="4919663"/>
                      </a:xfrm>
                      <a:prstGeom prst="rect">
                        <a:avLst/>
                      </a:prstGeom>
                      <a:solidFill>
                        <a:schemeClr val="accent6">
                          <a:lumMod val="20000"/>
                          <a:lumOff val="80000"/>
                        </a:schemeClr>
                      </a:solidFill>
                      <a:ln>
                        <a:noFill/>
                      </a:ln>
                      <a:effectLst/>
                    </p:spPr>
                  </p:pic>
                </p:oleObj>
              </mc:Fallback>
            </mc:AlternateContent>
          </a:graphicData>
        </a:graphic>
      </p:graphicFrame>
    </p:spTree>
    <p:extLst>
      <p:ext uri="{BB962C8B-B14F-4D97-AF65-F5344CB8AC3E}">
        <p14:creationId xmlns:p14="http://schemas.microsoft.com/office/powerpoint/2010/main" val="239622746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8028384" y="6477000"/>
            <a:ext cx="734616" cy="304800"/>
          </a:xfrm>
          <a:prstGeom prst="rect">
            <a:avLst/>
          </a:prstGeom>
        </p:spPr>
        <p:txBody>
          <a:bodyPr/>
          <a:lstStyle/>
          <a:p>
            <a:pPr>
              <a:buNone/>
            </a:pPr>
            <a:fld id="{7DDC92BD-111E-45A3-872D-D1FD4472881F}" type="slidenum">
              <a:rPr lang="en-GB"/>
              <a:pPr>
                <a:buNone/>
              </a:pPr>
              <a:t>29</a:t>
            </a:fld>
            <a:endParaRPr lang="en-GB" dirty="0"/>
          </a:p>
        </p:txBody>
      </p:sp>
      <p:sp>
        <p:nvSpPr>
          <p:cNvPr id="251906" name="Rectangle 2"/>
          <p:cNvSpPr>
            <a:spLocks noGrp="1" noChangeArrowheads="1"/>
          </p:cNvSpPr>
          <p:nvPr>
            <p:ph type="title"/>
          </p:nvPr>
        </p:nvSpPr>
        <p:spPr/>
        <p:txBody>
          <a:bodyPr/>
          <a:lstStyle/>
          <a:p>
            <a:r>
              <a:rPr lang="en-AU" dirty="0" smtClean="0"/>
              <a:t>Emerging best practice</a:t>
            </a:r>
            <a:endParaRPr lang="en-AU" dirty="0"/>
          </a:p>
        </p:txBody>
      </p:sp>
      <p:sp>
        <p:nvSpPr>
          <p:cNvPr id="251907" name="Rectangle 3"/>
          <p:cNvSpPr>
            <a:spLocks noGrp="1" noChangeArrowheads="1"/>
          </p:cNvSpPr>
          <p:nvPr>
            <p:ph type="body" idx="1"/>
          </p:nvPr>
        </p:nvSpPr>
        <p:spPr>
          <a:xfrm>
            <a:off x="683568" y="1412776"/>
            <a:ext cx="7772401" cy="4256088"/>
          </a:xfrm>
        </p:spPr>
        <p:txBody>
          <a:bodyPr/>
          <a:lstStyle/>
          <a:p>
            <a:r>
              <a:rPr lang="en-AU" sz="2400" dirty="0"/>
              <a:t>Constant mark-up</a:t>
            </a:r>
          </a:p>
          <a:p>
            <a:pPr lvl="1"/>
            <a:r>
              <a:rPr lang="en-AU" sz="2000" dirty="0"/>
              <a:t>same percentage to all services</a:t>
            </a:r>
          </a:p>
          <a:p>
            <a:r>
              <a:rPr lang="en-AU" sz="2400" dirty="0"/>
              <a:t>Efficient Component Pricing Rule (ECPR)</a:t>
            </a:r>
          </a:p>
          <a:p>
            <a:pPr lvl="1"/>
            <a:r>
              <a:rPr lang="en-AU" sz="2000" dirty="0"/>
              <a:t>based on opportunity cost - considers retail prices</a:t>
            </a:r>
          </a:p>
          <a:p>
            <a:pPr lvl="1"/>
            <a:r>
              <a:rPr lang="en-AU" sz="2000" dirty="0"/>
              <a:t>only works well if retail prices already competitively priced</a:t>
            </a:r>
          </a:p>
          <a:p>
            <a:r>
              <a:rPr lang="en-AU" sz="2400" dirty="0"/>
              <a:t>Ramsey Pricing</a:t>
            </a:r>
          </a:p>
          <a:p>
            <a:pPr lvl="1"/>
            <a:r>
              <a:rPr lang="en-AU" sz="2000" dirty="0"/>
              <a:t>sets mark-ups inversely proportional to the price elasticity of demand</a:t>
            </a:r>
          </a:p>
          <a:p>
            <a:pPr lvl="1"/>
            <a:r>
              <a:rPr lang="en-AU" sz="2000" dirty="0"/>
              <a:t>theoretically works well, but very difficult to implement</a:t>
            </a:r>
          </a:p>
          <a:p>
            <a:r>
              <a:rPr lang="en-AU" sz="2400" dirty="0"/>
              <a:t>Floors and Ceilings</a:t>
            </a:r>
          </a:p>
          <a:p>
            <a:pPr lvl="1"/>
            <a:r>
              <a:rPr lang="en-AU" sz="2000" dirty="0"/>
              <a:t>allows the operator flexibility of assigning mark-ups within </a:t>
            </a:r>
            <a:r>
              <a:rPr lang="en-AU" sz="2000" dirty="0" smtClean="0"/>
              <a:t>limits (generally defined as between MC and SAC)</a:t>
            </a:r>
            <a:endParaRPr lang="en-AU" sz="2000" dirty="0"/>
          </a:p>
        </p:txBody>
      </p:sp>
    </p:spTree>
    <p:extLst>
      <p:ext uri="{BB962C8B-B14F-4D97-AF65-F5344CB8AC3E}">
        <p14:creationId xmlns:p14="http://schemas.microsoft.com/office/powerpoint/2010/main" val="280926690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p:txBody>
          <a:bodyPr/>
          <a:lstStyle/>
          <a:p>
            <a:pPr>
              <a:buNone/>
            </a:pPr>
            <a:fld id="{1F0220B9-8995-400E-9571-B4CED3DF70AE}" type="slidenum">
              <a:rPr lang="en-US" smtClean="0"/>
              <a:pPr>
                <a:buNone/>
              </a:pPr>
              <a:t>3</a:t>
            </a:fld>
            <a:endParaRPr lang="en-US" dirty="0" smtClean="0"/>
          </a:p>
        </p:txBody>
      </p:sp>
      <p:sp>
        <p:nvSpPr>
          <p:cNvPr id="4099" name="Rectangle 2"/>
          <p:cNvSpPr>
            <a:spLocks noGrp="1" noChangeArrowheads="1"/>
          </p:cNvSpPr>
          <p:nvPr>
            <p:ph type="title"/>
          </p:nvPr>
        </p:nvSpPr>
        <p:spPr>
          <a:xfrm>
            <a:off x="685800" y="898525"/>
            <a:ext cx="7772400" cy="519113"/>
          </a:xfrm>
        </p:spPr>
        <p:txBody>
          <a:bodyPr/>
          <a:lstStyle/>
          <a:p>
            <a:pPr eaLnBrk="1" hangingPunct="1"/>
            <a:r>
              <a:rPr lang="en-GB" sz="2800" b="0" dirty="0" smtClean="0">
                <a:solidFill>
                  <a:srgbClr val="0099CC"/>
                </a:solidFill>
              </a:rPr>
              <a:t>Agenda</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904409788"/>
              </p:ext>
            </p:extLst>
          </p:nvPr>
        </p:nvGraphicFramePr>
        <p:xfrm>
          <a:off x="684213" y="1557338"/>
          <a:ext cx="7772400" cy="42560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1187624" y="2371005"/>
            <a:ext cx="6513322" cy="387798"/>
          </a:xfrm>
          <a:prstGeom prst="rect">
            <a:avLst/>
          </a:prstGeom>
          <a:noFill/>
        </p:spPr>
        <p:txBody>
          <a:bodyPr wrap="none" rtlCol="0">
            <a:spAutoFit/>
          </a:bodyPr>
          <a:lstStyle/>
          <a:p>
            <a:pPr>
              <a:buNone/>
            </a:pPr>
            <a:r>
              <a:rPr lang="en-GB" sz="2400" b="1" dirty="0"/>
              <a:t>A</a:t>
            </a:r>
            <a:r>
              <a:rPr lang="en-GB" sz="2400" b="1" dirty="0" smtClean="0"/>
              <a:t>ims and objectives for this session </a:t>
            </a:r>
            <a:endParaRPr lang="en-GB" sz="2400" b="1" dirty="0"/>
          </a:p>
        </p:txBody>
      </p:sp>
    </p:spTree>
    <p:extLst>
      <p:ext uri="{BB962C8B-B14F-4D97-AF65-F5344CB8AC3E}">
        <p14:creationId xmlns:p14="http://schemas.microsoft.com/office/powerpoint/2010/main" val="25356793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7956376" y="6477000"/>
            <a:ext cx="806624" cy="304800"/>
          </a:xfrm>
          <a:prstGeom prst="rect">
            <a:avLst/>
          </a:prstGeom>
        </p:spPr>
        <p:txBody>
          <a:bodyPr/>
          <a:lstStyle/>
          <a:p>
            <a:pPr>
              <a:buNone/>
            </a:pPr>
            <a:fld id="{A14A48A4-B503-49C7-96F9-C8F425392735}" type="slidenum">
              <a:rPr lang="en-GB"/>
              <a:pPr>
                <a:buNone/>
              </a:pPr>
              <a:t>30</a:t>
            </a:fld>
            <a:endParaRPr lang="en-GB"/>
          </a:p>
        </p:txBody>
      </p:sp>
      <p:sp>
        <p:nvSpPr>
          <p:cNvPr id="249858" name="Rectangle 2"/>
          <p:cNvSpPr>
            <a:spLocks noGrp="1" noChangeArrowheads="1"/>
          </p:cNvSpPr>
          <p:nvPr>
            <p:ph type="title"/>
          </p:nvPr>
        </p:nvSpPr>
        <p:spPr/>
        <p:txBody>
          <a:bodyPr/>
          <a:lstStyle/>
          <a:p>
            <a:r>
              <a:rPr lang="en-AU" dirty="0" smtClean="0"/>
              <a:t>The aim of cost </a:t>
            </a:r>
            <a:r>
              <a:rPr lang="en-AU" dirty="0"/>
              <a:t>based </a:t>
            </a:r>
            <a:r>
              <a:rPr lang="en-AU" dirty="0" smtClean="0"/>
              <a:t>regulation</a:t>
            </a:r>
            <a:endParaRPr lang="en-AU" dirty="0"/>
          </a:p>
        </p:txBody>
      </p:sp>
      <p:sp>
        <p:nvSpPr>
          <p:cNvPr id="249859" name="Rectangle 3"/>
          <p:cNvSpPr>
            <a:spLocks noGrp="1" noChangeArrowheads="1"/>
          </p:cNvSpPr>
          <p:nvPr>
            <p:ph type="body" idx="1"/>
          </p:nvPr>
        </p:nvSpPr>
        <p:spPr/>
        <p:txBody>
          <a:bodyPr/>
          <a:lstStyle/>
          <a:p>
            <a:r>
              <a:rPr lang="en-AU" sz="2400" dirty="0"/>
              <a:t>Aim is to encourage economically efficient investment to promote the long term interests of end users</a:t>
            </a:r>
          </a:p>
          <a:p>
            <a:r>
              <a:rPr lang="en-AU" sz="2400" dirty="0"/>
              <a:t>Balance </a:t>
            </a:r>
            <a:r>
              <a:rPr lang="en-AU" sz="2400" dirty="0" smtClean="0"/>
              <a:t>between:</a:t>
            </a:r>
            <a:endParaRPr lang="en-AU" sz="2400" dirty="0"/>
          </a:p>
          <a:p>
            <a:pPr lvl="1"/>
            <a:r>
              <a:rPr lang="en-AU" sz="2000" dirty="0"/>
              <a:t>efficient use of existing infrastructure</a:t>
            </a:r>
          </a:p>
          <a:p>
            <a:pPr lvl="1"/>
            <a:r>
              <a:rPr lang="en-AU" sz="2000" dirty="0"/>
              <a:t>investment in new infrastructure by incumbents and new entrants</a:t>
            </a:r>
          </a:p>
          <a:p>
            <a:r>
              <a:rPr lang="en-AU" sz="2400" dirty="0"/>
              <a:t>Regulation of interconnect services is required where there is potential market failure</a:t>
            </a:r>
          </a:p>
          <a:p>
            <a:r>
              <a:rPr lang="en-AU" sz="2400" dirty="0"/>
              <a:t>Without infrastructure based competition - ongoing regulation will be necessary</a:t>
            </a:r>
          </a:p>
          <a:p>
            <a:endParaRPr lang="en-AU" dirty="0"/>
          </a:p>
        </p:txBody>
      </p:sp>
    </p:spTree>
    <p:extLst>
      <p:ext uri="{BB962C8B-B14F-4D97-AF65-F5344CB8AC3E}">
        <p14:creationId xmlns:p14="http://schemas.microsoft.com/office/powerpoint/2010/main" val="581426580"/>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07745"/>
            <a:ext cx="7772400" cy="523220"/>
          </a:xfrm>
        </p:spPr>
        <p:txBody>
          <a:bodyPr/>
          <a:lstStyle/>
          <a:p>
            <a:r>
              <a:rPr lang="en-GB" dirty="0" smtClean="0"/>
              <a:t>LRIC balances competing interests</a:t>
            </a:r>
            <a:endParaRPr lang="en-GB" dirty="0"/>
          </a:p>
        </p:txBody>
      </p:sp>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31</a:t>
            </a:fld>
            <a:endParaRPr lang="en-US" dirty="0"/>
          </a:p>
        </p:txBody>
      </p:sp>
      <p:sp>
        <p:nvSpPr>
          <p:cNvPr id="13" name="Rectangle 3"/>
          <p:cNvSpPr txBox="1">
            <a:spLocks noChangeArrowheads="1"/>
          </p:cNvSpPr>
          <p:nvPr/>
        </p:nvSpPr>
        <p:spPr bwMode="auto">
          <a:xfrm>
            <a:off x="462779" y="1340768"/>
            <a:ext cx="8062912" cy="4779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Arial" charset="0"/>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Arial" charset="0"/>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Arial" charset="0"/>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r>
              <a:rPr lang="en-GB" sz="2000" b="1" dirty="0" smtClean="0">
                <a:latin typeface="Trebuchet MS" pitchFamily="34" charset="0"/>
              </a:rPr>
              <a:t>LRIC is an economic cost concept designed to:</a:t>
            </a:r>
          </a:p>
          <a:p>
            <a:pPr lvl="1">
              <a:lnSpc>
                <a:spcPct val="95000"/>
              </a:lnSpc>
              <a:buClr>
                <a:srgbClr val="0E438A"/>
              </a:buClr>
              <a:buSzPct val="110000"/>
            </a:pPr>
            <a:r>
              <a:rPr lang="en-GB" sz="1800" dirty="0" smtClean="0">
                <a:latin typeface="Trebuchet MS" pitchFamily="34" charset="0"/>
              </a:rPr>
              <a:t>Encourage use of existing facilities where desirable</a:t>
            </a:r>
          </a:p>
          <a:p>
            <a:pPr lvl="1">
              <a:lnSpc>
                <a:spcPct val="95000"/>
              </a:lnSpc>
              <a:buClr>
                <a:srgbClr val="0E438A"/>
              </a:buClr>
              <a:buSzPct val="110000"/>
            </a:pPr>
            <a:r>
              <a:rPr lang="en-GB" sz="1800" dirty="0" smtClean="0">
                <a:latin typeface="Trebuchet MS" pitchFamily="34" charset="0"/>
              </a:rPr>
              <a:t>Encourage investment in new facilities where justified</a:t>
            </a:r>
            <a:endParaRPr lang="en-GB" sz="1800" dirty="0">
              <a:latin typeface="Trebuchet MS" pitchFamily="34" charset="0"/>
            </a:endParaRPr>
          </a:p>
        </p:txBody>
      </p:sp>
      <p:sp>
        <p:nvSpPr>
          <p:cNvPr id="14" name="Rectangle 4"/>
          <p:cNvSpPr>
            <a:spLocks noChangeArrowheads="1"/>
          </p:cNvSpPr>
          <p:nvPr/>
        </p:nvSpPr>
        <p:spPr bwMode="auto">
          <a:xfrm>
            <a:off x="1301750" y="2359025"/>
            <a:ext cx="8248650" cy="35988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None/>
            </a:pPr>
            <a:endParaRPr lang="en-GB"/>
          </a:p>
        </p:txBody>
      </p:sp>
      <p:sp>
        <p:nvSpPr>
          <p:cNvPr id="15" name="Rectangle 5"/>
          <p:cNvSpPr>
            <a:spLocks noChangeArrowheads="1"/>
          </p:cNvSpPr>
          <p:nvPr/>
        </p:nvSpPr>
        <p:spPr bwMode="auto">
          <a:xfrm>
            <a:off x="80191" y="2447925"/>
            <a:ext cx="1565275" cy="84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None/>
            </a:pPr>
            <a:endParaRPr lang="en-GB"/>
          </a:p>
        </p:txBody>
      </p:sp>
      <p:sp>
        <p:nvSpPr>
          <p:cNvPr id="16" name="Rectangle 6"/>
          <p:cNvSpPr>
            <a:spLocks noChangeArrowheads="1"/>
          </p:cNvSpPr>
          <p:nvPr/>
        </p:nvSpPr>
        <p:spPr bwMode="auto">
          <a:xfrm>
            <a:off x="1709738" y="1503363"/>
            <a:ext cx="2901950" cy="842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7" name="Rectangle 7"/>
          <p:cNvSpPr>
            <a:spLocks noChangeArrowheads="1"/>
          </p:cNvSpPr>
          <p:nvPr/>
        </p:nvSpPr>
        <p:spPr bwMode="auto">
          <a:xfrm>
            <a:off x="5422900" y="1503363"/>
            <a:ext cx="2736850" cy="842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grpSp>
        <p:nvGrpSpPr>
          <p:cNvPr id="18" name="Group 20"/>
          <p:cNvGrpSpPr>
            <a:grpSpLocks/>
          </p:cNvGrpSpPr>
          <p:nvPr/>
        </p:nvGrpSpPr>
        <p:grpSpPr bwMode="auto">
          <a:xfrm>
            <a:off x="2045517" y="2789238"/>
            <a:ext cx="6253163" cy="2579688"/>
            <a:chOff x="1447" y="2058"/>
            <a:chExt cx="3939" cy="1625"/>
          </a:xfrm>
        </p:grpSpPr>
        <p:sp>
          <p:nvSpPr>
            <p:cNvPr id="19" name="Line 10"/>
            <p:cNvSpPr>
              <a:spLocks noChangeShapeType="1"/>
            </p:cNvSpPr>
            <p:nvPr/>
          </p:nvSpPr>
          <p:spPr bwMode="auto">
            <a:xfrm flipV="1">
              <a:off x="1447" y="2252"/>
              <a:ext cx="2251" cy="1431"/>
            </a:xfrm>
            <a:prstGeom prst="line">
              <a:avLst/>
            </a:prstGeom>
            <a:noFill/>
            <a:ln w="44450">
              <a:solidFill>
                <a:schemeClr val="accent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None/>
              </a:pPr>
              <a:endParaRPr lang="en-GB"/>
            </a:p>
          </p:txBody>
        </p:sp>
        <p:sp>
          <p:nvSpPr>
            <p:cNvPr id="20" name="Text Box 12"/>
            <p:cNvSpPr txBox="1">
              <a:spLocks noChangeArrowheads="1"/>
            </p:cNvSpPr>
            <p:nvPr/>
          </p:nvSpPr>
          <p:spPr bwMode="auto">
            <a:xfrm>
              <a:off x="3653" y="2058"/>
              <a:ext cx="1733" cy="586"/>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rgbClr val="000000"/>
                  </a:solidFill>
                  <a:miter lim="800000"/>
                  <a:headEn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buNone/>
              </a:pPr>
              <a:r>
                <a:rPr lang="en-GB" sz="1600" dirty="0"/>
                <a:t>Increasing desire </a:t>
              </a:r>
            </a:p>
            <a:p>
              <a:pPr algn="ctr">
                <a:buNone/>
              </a:pPr>
              <a:r>
                <a:rPr lang="en-GB" sz="1600" dirty="0"/>
                <a:t>for entrants </a:t>
              </a:r>
            </a:p>
            <a:p>
              <a:pPr algn="ctr">
                <a:buNone/>
              </a:pPr>
              <a:r>
                <a:rPr lang="en-GB" sz="1600" dirty="0"/>
                <a:t>to build rather than buy</a:t>
              </a:r>
            </a:p>
          </p:txBody>
        </p:sp>
      </p:grpSp>
      <p:grpSp>
        <p:nvGrpSpPr>
          <p:cNvPr id="21" name="Group 22"/>
          <p:cNvGrpSpPr>
            <a:grpSpLocks/>
          </p:cNvGrpSpPr>
          <p:nvPr/>
        </p:nvGrpSpPr>
        <p:grpSpPr bwMode="auto">
          <a:xfrm>
            <a:off x="367529" y="2967037"/>
            <a:ext cx="7799388" cy="2679700"/>
            <a:chOff x="437" y="2158"/>
            <a:chExt cx="4913" cy="1688"/>
          </a:xfrm>
        </p:grpSpPr>
        <p:sp>
          <p:nvSpPr>
            <p:cNvPr id="22" name="Line 11"/>
            <p:cNvSpPr>
              <a:spLocks noChangeShapeType="1"/>
            </p:cNvSpPr>
            <p:nvPr/>
          </p:nvSpPr>
          <p:spPr bwMode="auto">
            <a:xfrm>
              <a:off x="1494" y="2158"/>
              <a:ext cx="2218" cy="1513"/>
            </a:xfrm>
            <a:prstGeom prst="line">
              <a:avLst/>
            </a:prstGeom>
            <a:noFill/>
            <a:ln w="44450">
              <a:solidFill>
                <a:schemeClr val="accent2"/>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None/>
              </a:pPr>
              <a:endParaRPr lang="en-GB"/>
            </a:p>
          </p:txBody>
        </p:sp>
        <p:grpSp>
          <p:nvGrpSpPr>
            <p:cNvPr id="23" name="Group 21"/>
            <p:cNvGrpSpPr>
              <a:grpSpLocks/>
            </p:cNvGrpSpPr>
            <p:nvPr/>
          </p:nvGrpSpPr>
          <p:grpSpPr bwMode="auto">
            <a:xfrm>
              <a:off x="437" y="2160"/>
              <a:ext cx="4913" cy="1686"/>
              <a:chOff x="437" y="2160"/>
              <a:chExt cx="4913" cy="1686"/>
            </a:xfrm>
          </p:grpSpPr>
          <p:sp>
            <p:nvSpPr>
              <p:cNvPr id="24" name="Line 8"/>
              <p:cNvSpPr>
                <a:spLocks noChangeShapeType="1"/>
              </p:cNvSpPr>
              <p:nvPr/>
            </p:nvSpPr>
            <p:spPr bwMode="auto">
              <a:xfrm>
                <a:off x="1383" y="2160"/>
                <a:ext cx="0" cy="1669"/>
              </a:xfrm>
              <a:prstGeom prst="line">
                <a:avLst/>
              </a:prstGeom>
              <a:noFill/>
              <a:ln w="19050">
                <a:solidFill>
                  <a:srgbClr val="000000"/>
                </a:solidFill>
                <a:round/>
                <a:headEnd type="triangle" w="med" len="med"/>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None/>
                </a:pPr>
                <a:endParaRPr lang="en-GB"/>
              </a:p>
            </p:txBody>
          </p:sp>
          <p:sp>
            <p:nvSpPr>
              <p:cNvPr id="25" name="Line 9"/>
              <p:cNvSpPr>
                <a:spLocks noChangeShapeType="1"/>
              </p:cNvSpPr>
              <p:nvPr/>
            </p:nvSpPr>
            <p:spPr bwMode="auto">
              <a:xfrm>
                <a:off x="1365" y="3846"/>
                <a:ext cx="3238" cy="0"/>
              </a:xfrm>
              <a:prstGeom prst="line">
                <a:avLst/>
              </a:prstGeom>
              <a:noFill/>
              <a:ln w="19050">
                <a:solidFill>
                  <a:srgbClr val="000000"/>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None/>
                </a:pPr>
                <a:endParaRPr lang="en-GB"/>
              </a:p>
            </p:txBody>
          </p:sp>
          <p:sp>
            <p:nvSpPr>
              <p:cNvPr id="26" name="Text Box 13"/>
              <p:cNvSpPr txBox="1">
                <a:spLocks noChangeArrowheads="1"/>
              </p:cNvSpPr>
              <p:nvPr/>
            </p:nvSpPr>
            <p:spPr bwMode="auto">
              <a:xfrm>
                <a:off x="3805" y="3299"/>
                <a:ext cx="1545" cy="384"/>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rgbClr val="000000"/>
                    </a:solidFill>
                    <a:miter lim="800000"/>
                    <a:headEn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buNone/>
                </a:pPr>
                <a:r>
                  <a:rPr lang="en-GB" sz="1600" dirty="0"/>
                  <a:t>Decreasing desire for </a:t>
                </a:r>
              </a:p>
              <a:p>
                <a:pPr algn="ctr">
                  <a:buNone/>
                </a:pPr>
                <a:r>
                  <a:rPr lang="en-GB" sz="1600" dirty="0"/>
                  <a:t>incumbent to sell </a:t>
                </a:r>
              </a:p>
            </p:txBody>
          </p:sp>
          <p:sp>
            <p:nvSpPr>
              <p:cNvPr id="27" name="Text Box 14"/>
              <p:cNvSpPr txBox="1">
                <a:spLocks noChangeArrowheads="1"/>
              </p:cNvSpPr>
              <p:nvPr/>
            </p:nvSpPr>
            <p:spPr bwMode="auto">
              <a:xfrm>
                <a:off x="437" y="2224"/>
                <a:ext cx="940" cy="384"/>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rgbClr val="000000"/>
                    </a:solidFill>
                    <a:miter lim="800000"/>
                    <a:headEn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buNone/>
                </a:pPr>
                <a:r>
                  <a:rPr lang="en-GB" sz="1600" dirty="0"/>
                  <a:t>Interconnect</a:t>
                </a:r>
              </a:p>
              <a:p>
                <a:pPr algn="ctr">
                  <a:buNone/>
                </a:pPr>
                <a:r>
                  <a:rPr lang="en-GB" sz="1600" dirty="0" smtClean="0"/>
                  <a:t>tariff</a:t>
                </a:r>
                <a:endParaRPr lang="en-GB" sz="1600" dirty="0"/>
              </a:p>
            </p:txBody>
          </p:sp>
        </p:grpSp>
      </p:grpSp>
      <p:grpSp>
        <p:nvGrpSpPr>
          <p:cNvPr id="28" name="Group 19"/>
          <p:cNvGrpSpPr>
            <a:grpSpLocks/>
          </p:cNvGrpSpPr>
          <p:nvPr/>
        </p:nvGrpSpPr>
        <p:grpSpPr bwMode="auto">
          <a:xfrm>
            <a:off x="3385368" y="2809876"/>
            <a:ext cx="1001713" cy="2546350"/>
            <a:chOff x="2338" y="2053"/>
            <a:chExt cx="631" cy="1604"/>
          </a:xfrm>
        </p:grpSpPr>
        <p:sp>
          <p:nvSpPr>
            <p:cNvPr id="29" name="AutoShape 15"/>
            <p:cNvSpPr>
              <a:spLocks noChangeArrowheads="1"/>
            </p:cNvSpPr>
            <p:nvPr/>
          </p:nvSpPr>
          <p:spPr bwMode="auto">
            <a:xfrm>
              <a:off x="2529" y="3024"/>
              <a:ext cx="204" cy="362"/>
            </a:xfrm>
            <a:prstGeom prst="upArrow">
              <a:avLst>
                <a:gd name="adj1" fmla="val 50000"/>
                <a:gd name="adj2" fmla="val 44363"/>
              </a:avLst>
            </a:prstGeom>
            <a:solidFill>
              <a:schemeClr val="tx2"/>
            </a:solidFill>
            <a:ln w="9525">
              <a:solidFill>
                <a:srgbClr val="000000"/>
              </a:solidFill>
              <a:miter lim="800000"/>
              <a:headEn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None/>
              </a:pPr>
              <a:endParaRPr lang="en-GB"/>
            </a:p>
          </p:txBody>
        </p:sp>
        <p:sp>
          <p:nvSpPr>
            <p:cNvPr id="30" name="Text Box 16"/>
            <p:cNvSpPr txBox="1">
              <a:spLocks noChangeArrowheads="1"/>
            </p:cNvSpPr>
            <p:nvPr/>
          </p:nvSpPr>
          <p:spPr bwMode="auto">
            <a:xfrm>
              <a:off x="2381" y="3444"/>
              <a:ext cx="499" cy="213"/>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rgbClr val="000000"/>
                  </a:solidFill>
                  <a:miter lim="800000"/>
                  <a:headEn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buNone/>
              </a:pPr>
              <a:r>
                <a:rPr lang="en-GB" sz="2000"/>
                <a:t>LRIC</a:t>
              </a:r>
            </a:p>
          </p:txBody>
        </p:sp>
        <p:sp>
          <p:nvSpPr>
            <p:cNvPr id="31" name="AutoShape 17"/>
            <p:cNvSpPr>
              <a:spLocks noChangeArrowheads="1"/>
            </p:cNvSpPr>
            <p:nvPr/>
          </p:nvSpPr>
          <p:spPr bwMode="auto">
            <a:xfrm rot="10800000">
              <a:off x="2536" y="2453"/>
              <a:ext cx="181" cy="362"/>
            </a:xfrm>
            <a:prstGeom prst="upArrow">
              <a:avLst>
                <a:gd name="adj1" fmla="val 50000"/>
                <a:gd name="adj2" fmla="val 50000"/>
              </a:avLst>
            </a:prstGeom>
            <a:solidFill>
              <a:schemeClr val="tx2"/>
            </a:solidFill>
            <a:ln w="9525">
              <a:solidFill>
                <a:srgbClr val="000000"/>
              </a:solidFill>
              <a:miter lim="800000"/>
              <a:headEn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None/>
              </a:pPr>
              <a:endParaRPr lang="en-GB"/>
            </a:p>
          </p:txBody>
        </p:sp>
        <p:sp>
          <p:nvSpPr>
            <p:cNvPr id="32" name="Text Box 18"/>
            <p:cNvSpPr txBox="1">
              <a:spLocks noChangeArrowheads="1"/>
            </p:cNvSpPr>
            <p:nvPr/>
          </p:nvSpPr>
          <p:spPr bwMode="auto">
            <a:xfrm>
              <a:off x="2338" y="2053"/>
              <a:ext cx="631" cy="306"/>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rgbClr val="000000"/>
                  </a:solidFill>
                  <a:miter lim="800000"/>
                  <a:headEn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buNone/>
              </a:pPr>
              <a:r>
                <a:rPr lang="en-GB" sz="1600" dirty="0"/>
                <a:t>Neutral</a:t>
              </a:r>
              <a:br>
                <a:rPr lang="en-GB" sz="1600" dirty="0"/>
              </a:br>
              <a:r>
                <a:rPr lang="en-GB" sz="1600" dirty="0"/>
                <a:t>benefits</a:t>
              </a:r>
            </a:p>
          </p:txBody>
        </p:sp>
      </p:grpSp>
      <p:sp>
        <p:nvSpPr>
          <p:cNvPr id="34" name="Line 11"/>
          <p:cNvSpPr>
            <a:spLocks noChangeShapeType="1"/>
          </p:cNvSpPr>
          <p:nvPr/>
        </p:nvSpPr>
        <p:spPr bwMode="auto">
          <a:xfrm flipV="1">
            <a:off x="2045517" y="3052763"/>
            <a:ext cx="3380558" cy="2316162"/>
          </a:xfrm>
          <a:prstGeom prst="line">
            <a:avLst/>
          </a:prstGeom>
          <a:noFill/>
          <a:ln w="44450">
            <a:solidFill>
              <a:srgbClr val="FF0000"/>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None/>
            </a:pPr>
            <a:endParaRPr lang="en-GB"/>
          </a:p>
        </p:txBody>
      </p:sp>
    </p:spTree>
    <p:extLst>
      <p:ext uri="{BB962C8B-B14F-4D97-AF65-F5344CB8AC3E}">
        <p14:creationId xmlns:p14="http://schemas.microsoft.com/office/powerpoint/2010/main" val="1549499733"/>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8100392" y="6477000"/>
            <a:ext cx="662608" cy="304800"/>
          </a:xfrm>
          <a:prstGeom prst="rect">
            <a:avLst/>
          </a:prstGeom>
        </p:spPr>
        <p:txBody>
          <a:bodyPr/>
          <a:lstStyle/>
          <a:p>
            <a:pPr>
              <a:buNone/>
            </a:pPr>
            <a:fld id="{FF752692-692A-42E1-9504-89D82D6B0700}" type="slidenum">
              <a:rPr lang="en-GB"/>
              <a:pPr>
                <a:buNone/>
              </a:pPr>
              <a:t>32</a:t>
            </a:fld>
            <a:endParaRPr lang="en-GB" dirty="0"/>
          </a:p>
        </p:txBody>
      </p:sp>
      <p:sp>
        <p:nvSpPr>
          <p:cNvPr id="243714" name="Rectangle 2"/>
          <p:cNvSpPr>
            <a:spLocks noGrp="1" noChangeArrowheads="1"/>
          </p:cNvSpPr>
          <p:nvPr>
            <p:ph type="title"/>
          </p:nvPr>
        </p:nvSpPr>
        <p:spPr/>
        <p:txBody>
          <a:bodyPr/>
          <a:lstStyle/>
          <a:p>
            <a:r>
              <a:rPr lang="en-AU" dirty="0" smtClean="0"/>
              <a:t>Deviating either side of LRIC has its dangers</a:t>
            </a:r>
            <a:endParaRPr lang="en-AU" dirty="0"/>
          </a:p>
        </p:txBody>
      </p:sp>
      <p:graphicFrame>
        <p:nvGraphicFramePr>
          <p:cNvPr id="3" name="Object 2"/>
          <p:cNvGraphicFramePr>
            <a:graphicFrameLocks noChangeAspect="1"/>
          </p:cNvGraphicFramePr>
          <p:nvPr>
            <p:extLst>
              <p:ext uri="{D42A27DB-BD31-4B8C-83A1-F6EECF244321}">
                <p14:modId xmlns:p14="http://schemas.microsoft.com/office/powerpoint/2010/main" val="1795121406"/>
              </p:ext>
            </p:extLst>
          </p:nvPr>
        </p:nvGraphicFramePr>
        <p:xfrm>
          <a:off x="251520" y="1340768"/>
          <a:ext cx="8534400" cy="4392613"/>
        </p:xfrm>
        <a:graphic>
          <a:graphicData uri="http://schemas.openxmlformats.org/presentationml/2006/ole">
            <mc:AlternateContent xmlns:mc="http://schemas.openxmlformats.org/markup-compatibility/2006">
              <mc:Choice xmlns:v="urn:schemas-microsoft-com:vml" Requires="v">
                <p:oleObj spid="_x0000_s7185" name="Document" r:id="rId4" imgW="5302399" imgH="2733451" progId="Word.Document.8">
                  <p:embed/>
                </p:oleObj>
              </mc:Choice>
              <mc:Fallback>
                <p:oleObj name="Document" r:id="rId4" imgW="5302399" imgH="2733451" progId="Word.Document.8">
                  <p:embed/>
                  <p:pic>
                    <p:nvPicPr>
                      <p:cNvPr id="0" name="Object 3"/>
                      <p:cNvPicPr>
                        <a:picLocks noChangeAspect="1" noChangeArrowheads="1"/>
                      </p:cNvPicPr>
                      <p:nvPr/>
                    </p:nvPicPr>
                    <p:blipFill>
                      <a:blip r:embed="rId5"/>
                      <a:srcRect/>
                      <a:stretch>
                        <a:fillRect/>
                      </a:stretch>
                    </p:blipFill>
                    <p:spPr bwMode="auto">
                      <a:xfrm>
                        <a:off x="251520" y="1340768"/>
                        <a:ext cx="8534400" cy="4392613"/>
                      </a:xfrm>
                      <a:prstGeom prst="rect">
                        <a:avLst/>
                      </a:prstGeom>
                      <a:noFill/>
                      <a:ln>
                        <a:noFill/>
                      </a:ln>
                      <a:effectLst/>
                      <a:extLst>
                        <a:ext uri="{909E8E84-426E-40DD-AFC4-6F175D3DCCD1}">
                          <a14:hiddenFill xmlns:a14="http://schemas.microsoft.com/office/drawing/2010/main">
                            <a:solidFill>
                              <a:srgbClr val="EEE5F7"/>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457387625"/>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8172400" y="6477000"/>
            <a:ext cx="590600" cy="304800"/>
          </a:xfrm>
          <a:prstGeom prst="rect">
            <a:avLst/>
          </a:prstGeom>
        </p:spPr>
        <p:txBody>
          <a:bodyPr/>
          <a:lstStyle/>
          <a:p>
            <a:pPr>
              <a:buNone/>
            </a:pPr>
            <a:fld id="{7DDC92BD-111E-45A3-872D-D1FD4472881F}" type="slidenum">
              <a:rPr lang="en-GB"/>
              <a:pPr>
                <a:buNone/>
              </a:pPr>
              <a:t>33</a:t>
            </a:fld>
            <a:endParaRPr lang="en-GB" dirty="0"/>
          </a:p>
        </p:txBody>
      </p:sp>
      <p:sp>
        <p:nvSpPr>
          <p:cNvPr id="251906" name="Rectangle 2"/>
          <p:cNvSpPr>
            <a:spLocks noGrp="1" noChangeArrowheads="1"/>
          </p:cNvSpPr>
          <p:nvPr>
            <p:ph type="title"/>
          </p:nvPr>
        </p:nvSpPr>
        <p:spPr/>
        <p:txBody>
          <a:bodyPr/>
          <a:lstStyle/>
          <a:p>
            <a:r>
              <a:rPr lang="en-AU" dirty="0" smtClean="0"/>
              <a:t>Emerging best practice</a:t>
            </a:r>
            <a:endParaRPr lang="en-AU"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55739501"/>
              </p:ext>
            </p:extLst>
          </p:nvPr>
        </p:nvGraphicFramePr>
        <p:xfrm>
          <a:off x="683568" y="1412776"/>
          <a:ext cx="7772400" cy="4256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196933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3"/>
          <p:cNvSpPr>
            <a:spLocks noGrp="1" noChangeArrowheads="1"/>
          </p:cNvSpPr>
          <p:nvPr>
            <p:ph type="sldNum" sz="quarter" idx="10"/>
          </p:nvPr>
        </p:nvSpPr>
        <p:spPr>
          <a:xfrm>
            <a:off x="8447088" y="6403975"/>
            <a:ext cx="339725" cy="244475"/>
          </a:xfrm>
          <a:prstGeom prst="rect">
            <a:avLst/>
          </a:prstGeom>
        </p:spPr>
        <p:txBody>
          <a:bodyPr/>
          <a:lstStyle/>
          <a:p>
            <a:pPr>
              <a:buNone/>
            </a:pPr>
            <a:fld id="{577AE22B-9FCF-48B9-85B6-9FB2D5DEC528}" type="slidenum">
              <a:rPr lang="en-US" smtClean="0"/>
              <a:pPr>
                <a:buNone/>
              </a:pPr>
              <a:t>4</a:t>
            </a:fld>
            <a:endParaRPr lang="en-US" dirty="0" smtClean="0"/>
          </a:p>
        </p:txBody>
      </p:sp>
      <p:sp>
        <p:nvSpPr>
          <p:cNvPr id="5123" name="Rectangle 2"/>
          <p:cNvSpPr>
            <a:spLocks noGrp="1" noChangeArrowheads="1"/>
          </p:cNvSpPr>
          <p:nvPr>
            <p:ph type="ctrTitle"/>
          </p:nvPr>
        </p:nvSpPr>
        <p:spPr>
          <a:xfrm>
            <a:off x="685800" y="455880"/>
            <a:ext cx="7772400" cy="3785652"/>
          </a:xfrm>
        </p:spPr>
        <p:txBody>
          <a:bodyPr/>
          <a:lstStyle/>
          <a:p>
            <a:pPr eaLnBrk="1" hangingPunct="1"/>
            <a:r>
              <a:rPr lang="en-GB" b="0" dirty="0" smtClean="0"/>
              <a:t/>
            </a:r>
            <a:br>
              <a:rPr lang="en-GB" b="0" dirty="0" smtClean="0"/>
            </a:br>
            <a:r>
              <a:rPr lang="en-GB" b="0" dirty="0" smtClean="0"/>
              <a:t/>
            </a:r>
            <a:br>
              <a:rPr lang="en-GB" b="0" dirty="0" smtClean="0"/>
            </a:br>
            <a:r>
              <a:rPr lang="en-GB" b="0" dirty="0" smtClean="0"/>
              <a:t/>
            </a:r>
            <a:br>
              <a:rPr lang="en-GB" b="0" dirty="0" smtClean="0"/>
            </a:br>
            <a:r>
              <a:rPr lang="en-GB" dirty="0" smtClean="0"/>
              <a:t>Identifying types of cost</a:t>
            </a:r>
            <a:br>
              <a:rPr lang="en-GB" dirty="0" smtClean="0"/>
            </a:br>
            <a:r>
              <a:rPr lang="en-GB" b="0" dirty="0" smtClean="0"/>
              <a:t/>
            </a:r>
            <a:br>
              <a:rPr lang="en-GB" b="0" dirty="0" smtClean="0"/>
            </a:br>
            <a:endParaRPr lang="en-GB" b="0" dirty="0" smtClean="0"/>
          </a:p>
        </p:txBody>
      </p:sp>
    </p:spTree>
    <p:extLst>
      <p:ext uri="{BB962C8B-B14F-4D97-AF65-F5344CB8AC3E}">
        <p14:creationId xmlns:p14="http://schemas.microsoft.com/office/powerpoint/2010/main" val="3721531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much does a pint of milk cost?</a:t>
            </a:r>
            <a:endParaRPr lang="en-GB" dirty="0"/>
          </a:p>
        </p:txBody>
      </p:sp>
      <p:sp>
        <p:nvSpPr>
          <p:cNvPr id="3" name="Content Placeholder 2"/>
          <p:cNvSpPr>
            <a:spLocks noGrp="1"/>
          </p:cNvSpPr>
          <p:nvPr>
            <p:ph idx="1"/>
          </p:nvPr>
        </p:nvSpPr>
        <p:spPr>
          <a:xfrm>
            <a:off x="683568" y="1556792"/>
            <a:ext cx="3024336" cy="4256088"/>
          </a:xfrm>
        </p:spPr>
        <p:txBody>
          <a:bodyPr/>
          <a:lstStyle/>
          <a:p>
            <a:pPr marL="0" indent="0">
              <a:buNone/>
            </a:pPr>
            <a:r>
              <a:rPr lang="en-GB" b="1" dirty="0" smtClean="0"/>
              <a:t>List as many types of cost as you can think of that might affect the cost (or cost-based price) of milk</a:t>
            </a:r>
            <a:endParaRPr lang="en-GB" b="1" dirty="0"/>
          </a:p>
        </p:txBody>
      </p:sp>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5</a:t>
            </a:fld>
            <a:endParaRPr lang="en-US" dirty="0"/>
          </a:p>
        </p:txBody>
      </p:sp>
      <p:sp>
        <p:nvSpPr>
          <p:cNvPr id="5" name="AutoShape 4" descr="data:image/jpeg;base64,/9j/4AAQSkZJRgABAQAAAQABAAD/2wCEAAkGBhAQEBAQDw8PDw8QEBIQDw8PEA8NDQ8QFRAVFRQQFBIXGyYeFxkjGRISHy8gIycpLSwsFR4xNTAqNSYrLCkBCQoKDgwOGg8PFCkcHBwpKSkpKSkpKS0pKSkpKSkpKSkpKSwsKSksLCkpKSkpNSkpKSwpMjU1MikuLzU2KSspL//AABEIALEBHAMBIgACEQEDEQH/xAAbAAACAwEBAQAAAAAAAAAAAAADBAABAgUGB//EAEMQAAIBAgMEBgYGCQIHAAAAAAABAgMRBCExBRJBcTJRYYGxwQYTInKRoTNCUsLR8AcUIyQ0YqKy4YKDFkVjc7PS8f/EABgBAAMBAQAAAAAAAAAAAAAAAAABAgME/8QAIxEBAQADAAICAgIDAAAAAAAAAAECETEhQQMyEiIzkRNhcf/aAAwDAQACEQMRAD8A+rkIQhohCEAII7Z21QwdKVfETVOnHJyzbv1JLNvJ/AeOD6bbMhXwVanOm6i9mVoycZQs+mmupXy4psfj2RDBfpP2fX3lQnUqOEd6UVQxF1G9t7oaXaz7S6v6R8HTyqzhSb0U6ii7de687dx5v0BwCw0Z+qxPqPWyU8qtGUpKOSUvWUHlZy6+kwu1vQXC168q1TGVfWyS35KrhU5NJXk/2Gbe6nzzNZl8Ny82yJ/b09VD03w7cVwn9G7yXrLWvuJxz1WlzpYLbNKrJQTcaklJqE8ptR1dvnyPJbY9G6NejShPGVYwpR3IQpToRUrJK7So3cvZWd+46/o7spRqU6sp1a06dGVOE6snJxT3E5Xy3pOMYxu87J9bvNvxan427/5/RS5e49KQhDNaGWaZgAotkKEHntq+m+Ew9T1VSf7Te3VFRnOTe9u5RhFvUAvTei872V3HOliL3Vsuh2oBtXY8VjI14t0pqTlvU22ldO0t20o73tyd7LVlbQ2U6tNpbSrUotuUqcKlCjGTerlFUo73ezPddGP+K2S+P9nX6X0bXzdnZ2p1ra2ee6721BL04wu8otyTclG+5UUU27JSe7aPfY52zPR503GNLaPq7LppUIzervKaSb1eeo9i6NSUXGpip4lyi4XXqYSl9lycaftWfG/O4S3S8p8Mvdz+noN5OzTumrprRmooFRhuwjG1t2KVr3tZaXCRY3M2aTMItMqEIaTMI0hhzMR6Rwg2lCrUf/SpTrW52QOXpI423sPi43ta+FqJ6czm4qi4VG9+rDN3UJVUs9bKLyWmXYgkqU8v3vF5/alWjpbi9dCfzg06lHbVSSvDC4ufKha/HjNCGP8AT2OHdq+Cx8FvWlN4eG5HTP6Vu3tL4h8Bh3K6/WcUrQSylWbsrJdGzOJtDBynXpRi6tVupHLEOpOm7Tycozby0yf+CvyhPfU5qSUlo0mu1NXTNxBphExhotFFoAtFtlEAE7lmC7gNtEKTLA1Niu1JWoVXx9XKz7WrL5jLOZt6rako8ZzS7l7T8ELK6myJ7AqTp0qFJqL9VSp07pvdbhBRuuzK/edLGVqm8rRj8WJ7LgdWUL2Mpdw7F+um6CyV1Utq2rWA4ODT4WzyStrZ+Q9CP7OXY0BirGm+IbIQhSlNmS5FMAohDMnZCgczEN+tbVu34DUoVNxWa7xOOc2+068dEjGXZg7Mws9/2t1rPTkZnhJKWdn7T6+OR1cCva7n5AqyzfY34l+ict/4IjVdWk/iYQGIjSMJmkOBtM0YTLlOyHvQcjFR3qjd3rl8Tp/qdlGz59pz6ec+9HZjojkxy60sE2fhFdt26L4W4o51TA7sotO27OMrKyvZrU7WCWfcxTFQumjXfiM9Co2CpSuk+tX7+IRHRCbTLMpmgDRCkWAIkIQAsu5kgBZ57aVf1lay6NNbnY5N3k/kl3HS2ttD1UPZ+kndQXV1z5LLvscXCUrfnMx+TL0vGe3VwNl8DoxdxChEdpMjEqPGWVusyWmUy9pWnw6vDgRslurXq60Vc1l2EbKZCMAoXxlW0X2hpTtqczFVN5kZ3UOKwyzXM6sGc6jEepMyxOnsPPdaZU+JiJcmabSVxcMlJcMny4Ch0rcHo9e3sEq9HdduHBjOMI2gaNpgG0BxVSysEcxKszP5c9TUVjNqw+tzqUpHNw8To0kc+EXTtGbWZiqUiM1Z0HDSs3Hvj5oZEq0Xk1k1mmNUaqkrrk11PqN/jy3NJoppMyWmaBo0ZIAJEuQgBZG+LyS1fUuspM53pBiN2i4rWo1BctZfLxFbryI41bEOtUdTPd0gnwhw+Ob7x3DQQphqdjoYWnfQ5O1pTdFDUAcKTCwRpECpFspBXQdt7h5FEGmZkrPsefLrNKJKiyfZmua/xccoYIyIqbsmzSgtip8BLdzGpgUrv82ObK7q4JRQ3SBU6XHsDxiVIQyNmUGpUnL4+X/wtNCsjNWlvRa46p9oRwtz4l2DgchG4m8XC02+Dz/FAhqZqsWnqMzYCMbvQ5srurniC0B2mBo0OIxCNipE2jI1wMxGI0Lxvz5mkx2mlJq4vSluT/llaL7Hwfl3jk4iuJhdNdgSapHUaQvhau9CLetrS5p2b+QwbhohCACRCt4sAhwPSCperTj9mDl3ylbwid88ztiV8VLshTXyb8zP5PqrHrVFHXwFO65nJpHZwUrJcjDHqsje7YotyuUjVmIjo4bOFuaOdEfwEsnz8i8OlSm6VU0C1OlLmwdTQmmWpacrr4NryMYmWX5/PUXQeT95+JjFcOfkO39RAZIrDQz5Gpkwr15mM6s8qeRRaqXRneNEixHME9V3icBnCdJcmVj1NbxMM79fkCaD4vh3+QEMp5Dm43Xv8UJzfzG9ov2ly/PiI1ZdHn5GeV/Wrgs1kZw8fa5Gp6IzhpZsxkX6dKNLIriXGrdGL5vmbWoMQHsG8mu0QiO4N68kaYdTQsTC0n2idVHQxuq5CNUMukDgH01/Mn8Vb7o4IYL6Spyj4yH0Vjw2kyzKNFBzy0yiAbZ5fa/8VP3Kf9p6U8ztZ/vU/cp/2mfy/VWPRKZ18NouRyKR18NouRhj1WRuLIiRIi2dFgP4Hj3CER7AfW7vMvHpB1+nLmDqaMLiOmwVTQKCWG0fvPyM4r6vN+CNYbR+8/BGMX9Xn5BfoIHURmg/E3UB0NUYRpTkUXF5kiilqbIo0BnD6oWgMYfVDhD4h3Sz4gjW97HJmR3yHM2i/bXLzQhW1jzfgPbQ6a91+MTn4j6vPyMcvpV4jyeSBUnn3hXogVPVczGK9H6ZqOpUNC08zZFMQY5gnmxGA9gXm+RpimrxnDk/FCVUdxuq5PxQhVKy6RfBv9pP3Y/3SHkxDBv9pU92PjIdRWPDEIREKBK5AamXvgemzzG1/wCKn7lPwPSb55rbH8VL3KfgzP5fqrHo1I62FeS5HIpM6eFfR5HPF3joRIiokuaMqLFjmEnbef8ALf5sSiM0HlP3S8SaqyvK/wCdEYm8iXKqaCvkE8L0X7z8EDxb6PN+CJhZ5S95+CM4qWceb8gy/jOJPQHS1Nz0MUnmjFdOx0KWpcCkbIosWHoP2kLxGKHSQ4QieT5ohm+paYUOXtF+3Hk/IRrvOHvPwHNqv248n4CFWV3Hn5GGXjGqhmWiBU9VzCy0QGm8+8zi/TowJx7yqZFq+ZveIo8R3A6vkIxY5g52bfZ5lYdKt436veI1R/Hvo95zqrLy6QGD6dTlHxkOpnPws7Tqco+MhtVSseAwpFpgFVNetKDjeufU/kWq7+y/kTdJuiG1+vf2X8jhbRnfEO9/o4eMjuqJw9qL94/2of3zM/k+qsemKJ08Lqjl0DpYTVGEaV0kRERSNGdFiHo6S5MBENR0fIcqVJl1NCol1XkOhx4zacrK/tPjbginNtxurWv2m6azl7z8EVNZx/P51Ff4zlFqaA6bzQSegOl5mMWciy0VEtI3iKJEYoaoXiHo6ocJtkTJIoQcfbb9qNu3wObd70b5Z9d+B1Ns9KPf4HNqLOPPyMc/rVTp1vJAqWveGeiA0te8zi/ToU2RaskEUtTaoo0Q9B9Ll95C6YajpLl5orHqRq9W8Y8rMTqsNIXqsduwRjJ787dUfGQRSl2fP8TFHpz5Q+8MF48KsqUutfB/iXvT618H+JqxLFlstYliyApDhbXX7xHtpR/vmd5I4O2v4iH/AGV/5JGfyfVWPRaPA6WE1RzqR0cJqjnaV0ooiRIsuJqyrcQ1J5S91gUGpPKXLyHCW42Zmqbn0vz1Gamg6HKo/X977sSVOHMqlrL3vuolXhzFf4xOizBU9e8LUYOHmjKNDkEXBZkgWkbIokUGparmCiHo6rmOEjLRJFhQ4+1+lHkznVNY8zo7W6UeRzpax5+Rjl9KqdOS0QKivFeYWWiMUNf9X4mUUegilq+ZqJSWZvZxAiC0tJcvNAwlL63LzQYzySSAVUGYKoPQI0V7c+UfvDIvR6c+UfvDCNceIaSIQhYKEIQS2kcTbVJ+upy4era/qv5nbRzNtxypy6nJfFL8GRn9TnQaTOlheHM5NGeh1MJU0OedXXSgaQJSCRkaaRRUGoxun2gEw1Gdl3lwmqnSZiq8ipTzYKtUyFUEKH1/e+6iV9FzLwzTi2s7yl8nbyM4jovsHZ+qt+W5szT48wcayaTKpVMzCNOunBmkLwqBos2TR4hqDzQvGQanIcISSy7zNyqlQxKQUtuXtSV5rsRz6msfe8hvGSvNimJyjfqZGU/Wqh1vJGMO83zv4gY1stSqNTMzivTqxkRagadS4WJokZBqS1/PEAmHoStccialeFrcheYevK7F6ssh3pbLUoe1J9e6vH8Q0QVLi+tv5ZBUjScJZCF2KBMuxRaQlrQnteF6Mn9m0vg8/k2OGMQ0oS3knHdd01dNWzTXboKh5jDYldZ1cLXPLYrZ1SE3LD1Wot/RVVvqPuzunbm2DjtXF0ulh5SXXTvUuuUFI5+U9vfUq2gxGoeBj6b7vToVo84uK/qSfyDQ/SNQ4xqX/wBv/wBi5Ynb3qqBI1bI8FD9ItJr2KOInlf2YKWXcw0fTOrLoYPEPtlGVNf1Rt8x7iXsp1l1imKxiSfy7XwR5ae1sbUyjClRX2pP1slyUXb4hdmYKpGfralWdaon7O/ZQh7sFkuOeob3T09PTp7sYrqVu/j8ypK6a68jW9dLqeZRoTi/rNm4vVPPmGpV0czbeEdWW9Gcqc1lvRSd+yUXk/E5G9jqekqFVK/S36Un1cGjC4+Wm3uqNZDUKlz5/D0kxsNcE5529ivRa011vbuI/TvGL/leJf8Aqh5JlbTcn0ZTCwqHzRfpCxvDZWI0vnOK+6bXp1tF6bN3ffxFPLwHuFt9HnWFq2KSTbZ4CW39rVclDC4ftcp15LlGKt8y8LsqtUkpYvE1sTx9W1Gjh073+jj0tOLD8g9Z6zee8ndPRolSN011r58DNLRBXKyv1FKcWOKs3FuzXAYoYnPU520cJ6x7yk4T+0rP4p66nNcMZB5epqrrvUpS+FpL5mH4+Te0o1hqnWPEQ21ioLPCuWaXsVqTX9TTJL0xxMV7Oz8TLK/Sprwvn2Fzwm17+NRBadRZnzr/AI3xvDZdW+mdVRXxcDUPTPaEsls7c7amKgl8FG5W4jb386naJYrGRis3ax4t7S2pVycsLQT+xGpXn83Yc2VsycZqrXrVcTUjnF1d2NOD/kpRyT7Xd9obOPXUY2S6+PMMkDpzuk+tXCJGoWiykSwwTNEIJaC+0fop8iiCvA4E/IDIhDMGsP5eYz+fmWQXsAVvwFqWrIQID1AahwLIVE0/R6MPdRp8eRRCycitqJVSEMosvUMx0fJlEGFr8/EtFEAG6PDvOlhyEHE0aloXW6LIQanMBzLISGGLT1LIAZQWnwIQCpugO0iEHEunhuhEOQhpAtFkIMP/2Q=="/>
          <p:cNvSpPr>
            <a:spLocks noChangeAspect="1" noChangeArrowheads="1"/>
          </p:cNvSpPr>
          <p:nvPr/>
        </p:nvSpPr>
        <p:spPr bwMode="auto">
          <a:xfrm>
            <a:off x="63500" y="-1571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6" descr="data:image/jpeg;base64,/9j/4AAQSkZJRgABAQAAAQABAAD/2wCEAAkGBhAQEBAQDw8PDw8QEBIQDw8PEA8NDQ8QFRAVFRQQFBIXGyYeFxkjGRISHy8gIycpLSwsFR4xNTAqNSYrLCkBCQoKDgwOGg8PFCkcHBwpKSkpKSkpKS0pKSkpKSkpKSkpKSwsKSksLCkpKSkpNSkpKSwpMjU1MikuLzU2KSspL//AABEIALEBHAMBIgACEQEDEQH/xAAbAAACAwEBAQAAAAAAAAAAAAADBAABAgUGB//EAEMQAAIBAgMEBgYGCQIHAAAAAAABAgMRBCExBRJBcTJRYYGxwQYTInKRoTNCUsLR8AcUIyQ0YqKy4YKDFkVjc7PS8f/EABgBAAMBAQAAAAAAAAAAAAAAAAABAgME/8QAIxEBAQADAAICAgIDAAAAAAAAAAECETEhQQMyEiIzkRNhcf/aAAwDAQACEQMRAD8A+rkIQhohCEAII7Z21QwdKVfETVOnHJyzbv1JLNvJ/AeOD6bbMhXwVanOm6i9mVoycZQs+mmupXy4psfj2RDBfpP2fX3lQnUqOEd6UVQxF1G9t7oaXaz7S6v6R8HTyqzhSb0U6ii7de687dx5v0BwCw0Z+qxPqPWyU8qtGUpKOSUvWUHlZy6+kwu1vQXC168q1TGVfWyS35KrhU5NJXk/2Gbe6nzzNZl8Ny82yJ/b09VD03w7cVwn9G7yXrLWvuJxz1WlzpYLbNKrJQTcaklJqE8ptR1dvnyPJbY9G6NejShPGVYwpR3IQpToRUrJK7So3cvZWd+46/o7spRqU6sp1a06dGVOE6snJxT3E5Xy3pOMYxu87J9bvNvxan427/5/RS5e49KQhDNaGWaZgAotkKEHntq+m+Ew9T1VSf7Te3VFRnOTe9u5RhFvUAvTei872V3HOliL3Vsuh2oBtXY8VjI14t0pqTlvU22ldO0t20o73tyd7LVlbQ2U6tNpbSrUotuUqcKlCjGTerlFUo73ezPddGP+K2S+P9nX6X0bXzdnZ2p1ra2ee6721BL04wu8otyTclG+5UUU27JSe7aPfY52zPR503GNLaPq7LppUIzervKaSb1eeo9i6NSUXGpip4lyi4XXqYSl9lycaftWfG/O4S3S8p8Mvdz+noN5OzTumrprRmooFRhuwjG1t2KVr3tZaXCRY3M2aTMItMqEIaTMI0hhzMR6Rwg2lCrUf/SpTrW52QOXpI423sPi43ta+FqJ6czm4qi4VG9+rDN3UJVUs9bKLyWmXYgkqU8v3vF5/alWjpbi9dCfzg06lHbVSSvDC4ufKha/HjNCGP8AT2OHdq+Cx8FvWlN4eG5HTP6Vu3tL4h8Bh3K6/WcUrQSylWbsrJdGzOJtDBynXpRi6tVupHLEOpOm7Tycozby0yf+CvyhPfU5qSUlo0mu1NXTNxBphExhotFFoAtFtlEAE7lmC7gNtEKTLA1Niu1JWoVXx9XKz7WrL5jLOZt6rako8ZzS7l7T8ELK6myJ7AqTp0qFJqL9VSp07pvdbhBRuuzK/edLGVqm8rRj8WJ7LgdWUL2Mpdw7F+um6CyV1Utq2rWA4ODT4WzyStrZ+Q9CP7OXY0BirGm+IbIQhSlNmS5FMAohDMnZCgczEN+tbVu34DUoVNxWa7xOOc2+068dEjGXZg7Mws9/2t1rPTkZnhJKWdn7T6+OR1cCva7n5AqyzfY34l+ict/4IjVdWk/iYQGIjSMJmkOBtM0YTLlOyHvQcjFR3qjd3rl8Tp/qdlGz59pz6ec+9HZjojkxy60sE2fhFdt26L4W4o51TA7sotO27OMrKyvZrU7WCWfcxTFQumjXfiM9Co2CpSuk+tX7+IRHRCbTLMpmgDRCkWAIkIQAsu5kgBZ57aVf1lay6NNbnY5N3k/kl3HS2ttD1UPZ+kndQXV1z5LLvscXCUrfnMx+TL0vGe3VwNl8DoxdxChEdpMjEqPGWVusyWmUy9pWnw6vDgRslurXq60Vc1l2EbKZCMAoXxlW0X2hpTtqczFVN5kZ3UOKwyzXM6sGc6jEepMyxOnsPPdaZU+JiJcmabSVxcMlJcMny4Ch0rcHo9e3sEq9HdduHBjOMI2gaNpgG0BxVSysEcxKszP5c9TUVjNqw+tzqUpHNw8To0kc+EXTtGbWZiqUiM1Z0HDSs3Hvj5oZEq0Xk1k1mmNUaqkrrk11PqN/jy3NJoppMyWmaBo0ZIAJEuQgBZG+LyS1fUuspM53pBiN2i4rWo1BctZfLxFbryI41bEOtUdTPd0gnwhw+Ob7x3DQQphqdjoYWnfQ5O1pTdFDUAcKTCwRpECpFspBXQdt7h5FEGmZkrPsefLrNKJKiyfZmua/xccoYIyIqbsmzSgtip8BLdzGpgUrv82ObK7q4JRQ3SBU6XHsDxiVIQyNmUGpUnL4+X/wtNCsjNWlvRa46p9oRwtz4l2DgchG4m8XC02+Dz/FAhqZqsWnqMzYCMbvQ5srurniC0B2mBo0OIxCNipE2jI1wMxGI0Lxvz5mkx2mlJq4vSluT/llaL7Hwfl3jk4iuJhdNdgSapHUaQvhau9CLetrS5p2b+QwbhohCACRCt4sAhwPSCperTj9mDl3ylbwid88ztiV8VLshTXyb8zP5PqrHrVFHXwFO65nJpHZwUrJcjDHqsje7YotyuUjVmIjo4bOFuaOdEfwEsnz8i8OlSm6VU0C1OlLmwdTQmmWpacrr4NryMYmWX5/PUXQeT95+JjFcOfkO39RAZIrDQz5Gpkwr15mM6s8qeRRaqXRneNEixHME9V3icBnCdJcmVj1NbxMM79fkCaD4vh3+QEMp5Dm43Xv8UJzfzG9ov2ly/PiI1ZdHn5GeV/Wrgs1kZw8fa5Gp6IzhpZsxkX6dKNLIriXGrdGL5vmbWoMQHsG8mu0QiO4N68kaYdTQsTC0n2idVHQxuq5CNUMukDgH01/Mn8Vb7o4IYL6Spyj4yH0Vjw2kyzKNFBzy0yiAbZ5fa/8VP3Kf9p6U8ztZ/vU/cp/2mfy/VWPRKZ18NouRyKR18NouRhj1WRuLIiRIi2dFgP4Hj3CER7AfW7vMvHpB1+nLmDqaMLiOmwVTQKCWG0fvPyM4r6vN+CNYbR+8/BGMX9Xn5BfoIHURmg/E3UB0NUYRpTkUXF5kiilqbIo0BnD6oWgMYfVDhD4h3Sz4gjW97HJmR3yHM2i/bXLzQhW1jzfgPbQ6a91+MTn4j6vPyMcvpV4jyeSBUnn3hXogVPVczGK9H6ZqOpUNC08zZFMQY5gnmxGA9gXm+RpimrxnDk/FCVUdxuq5PxQhVKy6RfBv9pP3Y/3SHkxDBv9pU92PjIdRWPDEIREKBK5AamXvgemzzG1/wCKn7lPwPSb55rbH8VL3KfgzP5fqrHo1I62FeS5HIpM6eFfR5HPF3joRIiokuaMqLFjmEnbef8ALf5sSiM0HlP3S8SaqyvK/wCdEYm8iXKqaCvkE8L0X7z8EDxb6PN+CJhZ5S95+CM4qWceb8gy/jOJPQHS1Nz0MUnmjFdOx0KWpcCkbIosWHoP2kLxGKHSQ4QieT5ohm+paYUOXtF+3Hk/IRrvOHvPwHNqv248n4CFWV3Hn5GGXjGqhmWiBU9VzCy0QGm8+8zi/TowJx7yqZFq+ZveIo8R3A6vkIxY5g52bfZ5lYdKt436veI1R/Hvo95zqrLy6QGD6dTlHxkOpnPws7Tqco+MhtVSseAwpFpgFVNetKDjeufU/kWq7+y/kTdJuiG1+vf2X8jhbRnfEO9/o4eMjuqJw9qL94/2of3zM/k+qsemKJ08Lqjl0DpYTVGEaV0kRERSNGdFiHo6S5MBENR0fIcqVJl1NCol1XkOhx4zacrK/tPjbginNtxurWv2m6azl7z8EVNZx/P51Ff4zlFqaA6bzQSegOl5mMWciy0VEtI3iKJEYoaoXiHo6ocJtkTJIoQcfbb9qNu3wObd70b5Z9d+B1Ns9KPf4HNqLOPPyMc/rVTp1vJAqWveGeiA0te8zi/ToU2RaskEUtTaoo0Q9B9Ll95C6YajpLl5orHqRq9W8Y8rMTqsNIXqsduwRjJ787dUfGQRSl2fP8TFHpz5Q+8MF48KsqUutfB/iXvT618H+JqxLFlstYliyApDhbXX7xHtpR/vmd5I4O2v4iH/AGV/5JGfyfVWPRaPA6WE1RzqR0cJqjnaV0ooiRIsuJqyrcQ1J5S91gUGpPKXLyHCW42Zmqbn0vz1Gamg6HKo/X977sSVOHMqlrL3vuolXhzFf4xOizBU9e8LUYOHmjKNDkEXBZkgWkbIokUGparmCiHo6rmOEjLRJFhQ4+1+lHkznVNY8zo7W6UeRzpax5+Rjl9KqdOS0QKivFeYWWiMUNf9X4mUUegilq+ZqJSWZvZxAiC0tJcvNAwlL63LzQYzySSAVUGYKoPQI0V7c+UfvDIvR6c+UfvDCNceIaSIQhYKEIQS2kcTbVJ+upy4era/qv5nbRzNtxypy6nJfFL8GRn9TnQaTOlheHM5NGeh1MJU0OedXXSgaQJSCRkaaRRUGoxun2gEw1Gdl3lwmqnSZiq8ipTzYKtUyFUEKH1/e+6iV9FzLwzTi2s7yl8nbyM4jovsHZ+qt+W5szT48wcayaTKpVMzCNOunBmkLwqBos2TR4hqDzQvGQanIcISSy7zNyqlQxKQUtuXtSV5rsRz6msfe8hvGSvNimJyjfqZGU/Wqh1vJGMO83zv4gY1stSqNTMzivTqxkRagadS4WJokZBqS1/PEAmHoStccialeFrcheYevK7F6ssh3pbLUoe1J9e6vH8Q0QVLi+tv5ZBUjScJZCF2KBMuxRaQlrQnteF6Mn9m0vg8/k2OGMQ0oS3knHdd01dNWzTXboKh5jDYldZ1cLXPLYrZ1SE3LD1Wot/RVVvqPuzunbm2DjtXF0ulh5SXXTvUuuUFI5+U9vfUq2gxGoeBj6b7vToVo84uK/qSfyDQ/SNQ4xqX/wBv/wBi5Ynb3qqBI1bI8FD9ItJr2KOInlf2YKWXcw0fTOrLoYPEPtlGVNf1Rt8x7iXsp1l1imKxiSfy7XwR5ae1sbUyjClRX2pP1slyUXb4hdmYKpGfralWdaon7O/ZQh7sFkuOeob3T09PTp7sYrqVu/j8ypK6a68jW9dLqeZRoTi/rNm4vVPPmGpV0czbeEdWW9Gcqc1lvRSd+yUXk/E5G9jqekqFVK/S36Un1cGjC4+Wm3uqNZDUKlz5/D0kxsNcE5529ivRa011vbuI/TvGL/leJf8Aqh5JlbTcn0ZTCwqHzRfpCxvDZWI0vnOK+6bXp1tF6bN3ffxFPLwHuFt9HnWFq2KSTbZ4CW39rVclDC4ftcp15LlGKt8y8LsqtUkpYvE1sTx9W1Gjh073+jj0tOLD8g9Z6zee8ndPRolSN011r58DNLRBXKyv1FKcWOKs3FuzXAYoYnPU520cJ6x7yk4T+0rP4p66nNcMZB5epqrrvUpS+FpL5mH4+Te0o1hqnWPEQ21ioLPCuWaXsVqTX9TTJL0xxMV7Oz8TLK/Sprwvn2Fzwm17+NRBadRZnzr/AI3xvDZdW+mdVRXxcDUPTPaEsls7c7amKgl8FG5W4jb386naJYrGRis3ax4t7S2pVycsLQT+xGpXn83Yc2VsycZqrXrVcTUjnF1d2NOD/kpRyT7Xd9obOPXUY2S6+PMMkDpzuk+tXCJGoWiykSwwTNEIJaC+0fop8iiCvA4E/IDIhDMGsP5eYz+fmWQXsAVvwFqWrIQID1AahwLIVE0/R6MPdRp8eRRCycitqJVSEMosvUMx0fJlEGFr8/EtFEAG6PDvOlhyEHE0aloXW6LIQanMBzLISGGLT1LIAZQWnwIQCpugO0iEHEunhuhEOQhpAtFkIMP/2Q=="/>
          <p:cNvSpPr>
            <a:spLocks noChangeAspect="1" noChangeArrowheads="1"/>
          </p:cNvSpPr>
          <p:nvPr/>
        </p:nvSpPr>
        <p:spPr bwMode="auto">
          <a:xfrm>
            <a:off x="215900" y="-47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8" descr="data:image/jpeg;base64,/9j/4AAQSkZJRgABAQAAAQABAAD/2wCEAAkGBhAQEBAQDw8PDw8QEBIQDw8PEA8NDQ8QFRAVFRQQFBIXGyYeFxkjGRISHy8gIycpLSwsFR4xNTAqNSYrLCkBCQoKDgwOGg8PFCkcHBwpKSkpKSkpKS0pKSkpKSkpKSkpKSwsKSksLCkpKSkpNSkpKSwpMjU1MikuLzU2KSspL//AABEIALEBHAMBIgACEQEDEQH/xAAbAAACAwEBAQAAAAAAAAAAAAADBAABAgUGB//EAEMQAAIBAgMEBgYGCQIHAAAAAAABAgMRBCExBRJBcTJRYYGxwQYTInKRoTNCUsLR8AcUIyQ0YqKy4YKDFkVjc7PS8f/EABgBAAMBAQAAAAAAAAAAAAAAAAABAgME/8QAIxEBAQADAAICAgIDAAAAAAAAAAECETEhQQMyEiIzkRNhcf/aAAwDAQACEQMRAD8A+rkIQhohCEAII7Z21QwdKVfETVOnHJyzbv1JLNvJ/AeOD6bbMhXwVanOm6i9mVoycZQs+mmupXy4psfj2RDBfpP2fX3lQnUqOEd6UVQxF1G9t7oaXaz7S6v6R8HTyqzhSb0U6ii7de687dx5v0BwCw0Z+qxPqPWyU8qtGUpKOSUvWUHlZy6+kwu1vQXC168q1TGVfWyS35KrhU5NJXk/2Gbe6nzzNZl8Ny82yJ/b09VD03w7cVwn9G7yXrLWvuJxz1WlzpYLbNKrJQTcaklJqE8ptR1dvnyPJbY9G6NejShPGVYwpR3IQpToRUrJK7So3cvZWd+46/o7spRqU6sp1a06dGVOE6snJxT3E5Xy3pOMYxu87J9bvNvxan427/5/RS5e49KQhDNaGWaZgAotkKEHntq+m+Ew9T1VSf7Te3VFRnOTe9u5RhFvUAvTei872V3HOliL3Vsuh2oBtXY8VjI14t0pqTlvU22ldO0t20o73tyd7LVlbQ2U6tNpbSrUotuUqcKlCjGTerlFUo73ezPddGP+K2S+P9nX6X0bXzdnZ2p1ra2ee6721BL04wu8otyTclG+5UUU27JSe7aPfY52zPR503GNLaPq7LppUIzervKaSb1eeo9i6NSUXGpip4lyi4XXqYSl9lycaftWfG/O4S3S8p8Mvdz+noN5OzTumrprRmooFRhuwjG1t2KVr3tZaXCRY3M2aTMItMqEIaTMI0hhzMR6Rwg2lCrUf/SpTrW52QOXpI423sPi43ta+FqJ6czm4qi4VG9+rDN3UJVUs9bKLyWmXYgkqU8v3vF5/alWjpbi9dCfzg06lHbVSSvDC4ufKha/HjNCGP8AT2OHdq+Cx8FvWlN4eG5HTP6Vu3tL4h8Bh3K6/WcUrQSylWbsrJdGzOJtDBynXpRi6tVupHLEOpOm7Tycozby0yf+CvyhPfU5qSUlo0mu1NXTNxBphExhotFFoAtFtlEAE7lmC7gNtEKTLA1Niu1JWoVXx9XKz7WrL5jLOZt6rako8ZzS7l7T8ELK6myJ7AqTp0qFJqL9VSp07pvdbhBRuuzK/edLGVqm8rRj8WJ7LgdWUL2Mpdw7F+um6CyV1Utq2rWA4ODT4WzyStrZ+Q9CP7OXY0BirGm+IbIQhSlNmS5FMAohDMnZCgczEN+tbVu34DUoVNxWa7xOOc2+068dEjGXZg7Mws9/2t1rPTkZnhJKWdn7T6+OR1cCva7n5AqyzfY34l+ict/4IjVdWk/iYQGIjSMJmkOBtM0YTLlOyHvQcjFR3qjd3rl8Tp/qdlGz59pz6ec+9HZjojkxy60sE2fhFdt26L4W4o51TA7sotO27OMrKyvZrU7WCWfcxTFQumjXfiM9Co2CpSuk+tX7+IRHRCbTLMpmgDRCkWAIkIQAsu5kgBZ57aVf1lay6NNbnY5N3k/kl3HS2ttD1UPZ+kndQXV1z5LLvscXCUrfnMx+TL0vGe3VwNl8DoxdxChEdpMjEqPGWVusyWmUy9pWnw6vDgRslurXq60Vc1l2EbKZCMAoXxlW0X2hpTtqczFVN5kZ3UOKwyzXM6sGc6jEepMyxOnsPPdaZU+JiJcmabSVxcMlJcMny4Ch0rcHo9e3sEq9HdduHBjOMI2gaNpgG0BxVSysEcxKszP5c9TUVjNqw+tzqUpHNw8To0kc+EXTtGbWZiqUiM1Z0HDSs3Hvj5oZEq0Xk1k1mmNUaqkrrk11PqN/jy3NJoppMyWmaBo0ZIAJEuQgBZG+LyS1fUuspM53pBiN2i4rWo1BctZfLxFbryI41bEOtUdTPd0gnwhw+Ob7x3DQQphqdjoYWnfQ5O1pTdFDUAcKTCwRpECpFspBXQdt7h5FEGmZkrPsefLrNKJKiyfZmua/xccoYIyIqbsmzSgtip8BLdzGpgUrv82ObK7q4JRQ3SBU6XHsDxiVIQyNmUGpUnL4+X/wtNCsjNWlvRa46p9oRwtz4l2DgchG4m8XC02+Dz/FAhqZqsWnqMzYCMbvQ5srurniC0B2mBo0OIxCNipE2jI1wMxGI0Lxvz5mkx2mlJq4vSluT/llaL7Hwfl3jk4iuJhdNdgSapHUaQvhau9CLetrS5p2b+QwbhohCACRCt4sAhwPSCperTj9mDl3ylbwid88ztiV8VLshTXyb8zP5PqrHrVFHXwFO65nJpHZwUrJcjDHqsje7YotyuUjVmIjo4bOFuaOdEfwEsnz8i8OlSm6VU0C1OlLmwdTQmmWpacrr4NryMYmWX5/PUXQeT95+JjFcOfkO39RAZIrDQz5Gpkwr15mM6s8qeRRaqXRneNEixHME9V3icBnCdJcmVj1NbxMM79fkCaD4vh3+QEMp5Dm43Xv8UJzfzG9ov2ly/PiI1ZdHn5GeV/Wrgs1kZw8fa5Gp6IzhpZsxkX6dKNLIriXGrdGL5vmbWoMQHsG8mu0QiO4N68kaYdTQsTC0n2idVHQxuq5CNUMukDgH01/Mn8Vb7o4IYL6Spyj4yH0Vjw2kyzKNFBzy0yiAbZ5fa/8VP3Kf9p6U8ztZ/vU/cp/2mfy/VWPRKZ18NouRyKR18NouRhj1WRuLIiRIi2dFgP4Hj3CER7AfW7vMvHpB1+nLmDqaMLiOmwVTQKCWG0fvPyM4r6vN+CNYbR+8/BGMX9Xn5BfoIHURmg/E3UB0NUYRpTkUXF5kiilqbIo0BnD6oWgMYfVDhD4h3Sz4gjW97HJmR3yHM2i/bXLzQhW1jzfgPbQ6a91+MTn4j6vPyMcvpV4jyeSBUnn3hXogVPVczGK9H6ZqOpUNC08zZFMQY5gnmxGA9gXm+RpimrxnDk/FCVUdxuq5PxQhVKy6RfBv9pP3Y/3SHkxDBv9pU92PjIdRWPDEIREKBK5AamXvgemzzG1/wCKn7lPwPSb55rbH8VL3KfgzP5fqrHo1I62FeS5HIpM6eFfR5HPF3joRIiokuaMqLFjmEnbef8ALf5sSiM0HlP3S8SaqyvK/wCdEYm8iXKqaCvkE8L0X7z8EDxb6PN+CJhZ5S95+CM4qWceb8gy/jOJPQHS1Nz0MUnmjFdOx0KWpcCkbIosWHoP2kLxGKHSQ4QieT5ohm+paYUOXtF+3Hk/IRrvOHvPwHNqv248n4CFWV3Hn5GGXjGqhmWiBU9VzCy0QGm8+8zi/TowJx7yqZFq+ZveIo8R3A6vkIxY5g52bfZ5lYdKt436veI1R/Hvo95zqrLy6QGD6dTlHxkOpnPws7Tqco+MhtVSseAwpFpgFVNetKDjeufU/kWq7+y/kTdJuiG1+vf2X8jhbRnfEO9/o4eMjuqJw9qL94/2of3zM/k+qsemKJ08Lqjl0DpYTVGEaV0kRERSNGdFiHo6S5MBENR0fIcqVJl1NCol1XkOhx4zacrK/tPjbginNtxurWv2m6azl7z8EVNZx/P51Ff4zlFqaA6bzQSegOl5mMWciy0VEtI3iKJEYoaoXiHo6ocJtkTJIoQcfbb9qNu3wObd70b5Z9d+B1Ns9KPf4HNqLOPPyMc/rVTp1vJAqWveGeiA0te8zi/ToU2RaskEUtTaoo0Q9B9Ll95C6YajpLl5orHqRq9W8Y8rMTqsNIXqsduwRjJ787dUfGQRSl2fP8TFHpz5Q+8MF48KsqUutfB/iXvT618H+JqxLFlstYliyApDhbXX7xHtpR/vmd5I4O2v4iH/AGV/5JGfyfVWPRaPA6WE1RzqR0cJqjnaV0ooiRIsuJqyrcQ1J5S91gUGpPKXLyHCW42Zmqbn0vz1Gamg6HKo/X977sSVOHMqlrL3vuolXhzFf4xOizBU9e8LUYOHmjKNDkEXBZkgWkbIokUGparmCiHo6rmOEjLRJFhQ4+1+lHkznVNY8zo7W6UeRzpax5+Rjl9KqdOS0QKivFeYWWiMUNf9X4mUUegilq+ZqJSWZvZxAiC0tJcvNAwlL63LzQYzySSAVUGYKoPQI0V7c+UfvDIvR6c+UfvDCNceIaSIQhYKEIQS2kcTbVJ+upy4era/qv5nbRzNtxypy6nJfFL8GRn9TnQaTOlheHM5NGeh1MJU0OedXXSgaQJSCRkaaRRUGoxun2gEw1Gdl3lwmqnSZiq8ipTzYKtUyFUEKH1/e+6iV9FzLwzTi2s7yl8nbyM4jovsHZ+qt+W5szT48wcayaTKpVMzCNOunBmkLwqBos2TR4hqDzQvGQanIcISSy7zNyqlQxKQUtuXtSV5rsRz6msfe8hvGSvNimJyjfqZGU/Wqh1vJGMO83zv4gY1stSqNTMzivTqxkRagadS4WJokZBqS1/PEAmHoStccialeFrcheYevK7F6ssh3pbLUoe1J9e6vH8Q0QVLi+tv5ZBUjScJZCF2KBMuxRaQlrQnteF6Mn9m0vg8/k2OGMQ0oS3knHdd01dNWzTXboKh5jDYldZ1cLXPLYrZ1SE3LD1Wot/RVVvqPuzunbm2DjtXF0ulh5SXXTvUuuUFI5+U9vfUq2gxGoeBj6b7vToVo84uK/qSfyDQ/SNQ4xqX/wBv/wBi5Ynb3qqBI1bI8FD9ItJr2KOInlf2YKWXcw0fTOrLoYPEPtlGVNf1Rt8x7iXsp1l1imKxiSfy7XwR5ae1sbUyjClRX2pP1slyUXb4hdmYKpGfralWdaon7O/ZQh7sFkuOeob3T09PTp7sYrqVu/j8ypK6a68jW9dLqeZRoTi/rNm4vVPPmGpV0czbeEdWW9Gcqc1lvRSd+yUXk/E5G9jqekqFVK/S36Un1cGjC4+Wm3uqNZDUKlz5/D0kxsNcE5529ivRa011vbuI/TvGL/leJf8Aqh5JlbTcn0ZTCwqHzRfpCxvDZWI0vnOK+6bXp1tF6bN3ffxFPLwHuFt9HnWFq2KSTbZ4CW39rVclDC4ftcp15LlGKt8y8LsqtUkpYvE1sTx9W1Gjh073+jj0tOLD8g9Z6zee8ndPRolSN011r58DNLRBXKyv1FKcWOKs3FuzXAYoYnPU520cJ6x7yk4T+0rP4p66nNcMZB5epqrrvUpS+FpL5mH4+Te0o1hqnWPEQ21ioLPCuWaXsVqTX9TTJL0xxMV7Oz8TLK/Sprwvn2Fzwm17+NRBadRZnzr/AI3xvDZdW+mdVRXxcDUPTPaEsls7c7amKgl8FG5W4jb386naJYrGRis3ax4t7S2pVycsLQT+xGpXn83Yc2VsycZqrXrVcTUjnF1d2NOD/kpRyT7Xd9obOPXUY2S6+PMMkDpzuk+tXCJGoWiykSwwTNEIJaC+0fop8iiCvA4E/IDIhDMGsP5eYz+fmWQXsAVvwFqWrIQID1AahwLIVE0/R6MPdRp8eRRCycitqJVSEMosvUMx0fJlEGFr8/EtFEAG6PDvOlhyEHE0aloXW6LIQanMBzLISGGLT1LIAZQWnwIQCpugO0iEHEunhuhEOQhpAtFkIMP/2Q=="/>
          <p:cNvSpPr>
            <a:spLocks noChangeAspect="1" noChangeArrowheads="1"/>
          </p:cNvSpPr>
          <p:nvPr/>
        </p:nvSpPr>
        <p:spPr bwMode="auto">
          <a:xfrm>
            <a:off x="368300" y="1476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106" name="Picture 10" descr="http://i.telegraph.co.uk/multimedia/archive/01854/DO_NOT_USE_1854325a.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1988840"/>
            <a:ext cx="4749470" cy="2972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872253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cost categories</a:t>
            </a:r>
            <a:endParaRPr lang="en-GB" dirty="0"/>
          </a:p>
        </p:txBody>
      </p:sp>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6</a:t>
            </a:fld>
            <a:endParaRPr lang="en-US" dirty="0"/>
          </a:p>
        </p:txBody>
      </p:sp>
      <p:sp>
        <p:nvSpPr>
          <p:cNvPr id="5" name="TextBox 4"/>
          <p:cNvSpPr txBox="1"/>
          <p:nvPr/>
        </p:nvSpPr>
        <p:spPr>
          <a:xfrm>
            <a:off x="971600" y="2060848"/>
            <a:ext cx="2808312" cy="1231106"/>
          </a:xfrm>
          <a:prstGeom prst="rect">
            <a:avLst/>
          </a:prstGeom>
          <a:solidFill>
            <a:schemeClr val="accent6">
              <a:lumMod val="20000"/>
              <a:lumOff val="80000"/>
            </a:schemeClr>
          </a:solidFill>
        </p:spPr>
        <p:txBody>
          <a:bodyPr wrap="square" rtlCol="0">
            <a:spAutoFit/>
          </a:bodyPr>
          <a:lstStyle/>
          <a:p>
            <a:pPr>
              <a:buNone/>
            </a:pPr>
            <a:r>
              <a:rPr lang="en-GB" sz="2000" b="1" dirty="0" smtClean="0">
                <a:latin typeface="+mn-lt"/>
              </a:rPr>
              <a:t>Production costs</a:t>
            </a:r>
            <a:r>
              <a:rPr lang="en-GB" sz="2000" dirty="0" smtClean="0">
                <a:latin typeface="+mn-lt"/>
              </a:rPr>
              <a:t>:</a:t>
            </a:r>
          </a:p>
          <a:p>
            <a:pPr marL="449263" lvl="1" indent="-342900"/>
            <a:r>
              <a:rPr lang="en-GB" sz="2000" dirty="0" smtClean="0">
                <a:latin typeface="+mn-lt"/>
              </a:rPr>
              <a:t>Land, cows, feed, fertilisers, labour</a:t>
            </a:r>
            <a:endParaRPr lang="en-GB" sz="2000" dirty="0">
              <a:latin typeface="+mn-lt"/>
            </a:endParaRPr>
          </a:p>
        </p:txBody>
      </p:sp>
      <p:sp>
        <p:nvSpPr>
          <p:cNvPr id="6" name="TextBox 5"/>
          <p:cNvSpPr txBox="1"/>
          <p:nvPr/>
        </p:nvSpPr>
        <p:spPr>
          <a:xfrm>
            <a:off x="4558296" y="2059692"/>
            <a:ext cx="3240360" cy="1477328"/>
          </a:xfrm>
          <a:prstGeom prst="rect">
            <a:avLst/>
          </a:prstGeom>
          <a:solidFill>
            <a:schemeClr val="accent6">
              <a:lumMod val="20000"/>
              <a:lumOff val="80000"/>
            </a:schemeClr>
          </a:solidFill>
        </p:spPr>
        <p:txBody>
          <a:bodyPr wrap="square" rtlCol="0">
            <a:spAutoFit/>
          </a:bodyPr>
          <a:lstStyle/>
          <a:p>
            <a:pPr>
              <a:buNone/>
            </a:pPr>
            <a:r>
              <a:rPr lang="en-GB" sz="2000" b="1" dirty="0" smtClean="0">
                <a:latin typeface="+mn-lt"/>
              </a:rPr>
              <a:t>Distribution costs</a:t>
            </a:r>
            <a:r>
              <a:rPr lang="en-GB" sz="2000" dirty="0" smtClean="0">
                <a:latin typeface="+mn-lt"/>
              </a:rPr>
              <a:t>:</a:t>
            </a:r>
          </a:p>
          <a:p>
            <a:pPr marL="449263" lvl="1" indent="-342900"/>
            <a:r>
              <a:rPr lang="en-GB" sz="2000" dirty="0" smtClean="0">
                <a:latin typeface="+mn-lt"/>
              </a:rPr>
              <a:t>Transport, packaging, refrigeration, logistics</a:t>
            </a:r>
            <a:endParaRPr lang="en-GB" sz="2000" dirty="0">
              <a:latin typeface="+mn-lt"/>
            </a:endParaRPr>
          </a:p>
        </p:txBody>
      </p:sp>
      <p:sp>
        <p:nvSpPr>
          <p:cNvPr id="7" name="TextBox 6"/>
          <p:cNvSpPr txBox="1"/>
          <p:nvPr/>
        </p:nvSpPr>
        <p:spPr>
          <a:xfrm>
            <a:off x="4530685" y="3743512"/>
            <a:ext cx="3240360" cy="1231106"/>
          </a:xfrm>
          <a:prstGeom prst="rect">
            <a:avLst/>
          </a:prstGeom>
          <a:solidFill>
            <a:schemeClr val="accent6">
              <a:lumMod val="20000"/>
              <a:lumOff val="80000"/>
            </a:schemeClr>
          </a:solidFill>
        </p:spPr>
        <p:txBody>
          <a:bodyPr wrap="square" rtlCol="0">
            <a:spAutoFit/>
          </a:bodyPr>
          <a:lstStyle/>
          <a:p>
            <a:pPr>
              <a:buNone/>
            </a:pPr>
            <a:r>
              <a:rPr lang="en-GB" sz="2000" b="1" dirty="0" smtClean="0">
                <a:latin typeface="+mn-lt"/>
              </a:rPr>
              <a:t>Retail costs</a:t>
            </a:r>
            <a:r>
              <a:rPr lang="en-GB" sz="2000" dirty="0" smtClean="0">
                <a:latin typeface="+mn-lt"/>
              </a:rPr>
              <a:t>:</a:t>
            </a:r>
          </a:p>
          <a:p>
            <a:pPr marL="449263" lvl="1" indent="-342900"/>
            <a:r>
              <a:rPr lang="en-GB" sz="2000" dirty="0" smtClean="0">
                <a:latin typeface="+mn-lt"/>
              </a:rPr>
              <a:t>Shops, staffing, marketing, branding, billing</a:t>
            </a:r>
            <a:endParaRPr lang="en-GB" sz="2000" dirty="0">
              <a:latin typeface="+mn-lt"/>
            </a:endParaRPr>
          </a:p>
        </p:txBody>
      </p:sp>
      <p:sp>
        <p:nvSpPr>
          <p:cNvPr id="8" name="TextBox 7"/>
          <p:cNvSpPr txBox="1"/>
          <p:nvPr/>
        </p:nvSpPr>
        <p:spPr>
          <a:xfrm>
            <a:off x="827584" y="3645024"/>
            <a:ext cx="2952328" cy="1723549"/>
          </a:xfrm>
          <a:prstGeom prst="rect">
            <a:avLst/>
          </a:prstGeom>
          <a:solidFill>
            <a:schemeClr val="accent6">
              <a:lumMod val="20000"/>
              <a:lumOff val="80000"/>
            </a:schemeClr>
          </a:solidFill>
        </p:spPr>
        <p:txBody>
          <a:bodyPr wrap="square" rtlCol="0">
            <a:spAutoFit/>
          </a:bodyPr>
          <a:lstStyle/>
          <a:p>
            <a:pPr>
              <a:buNone/>
            </a:pPr>
            <a:r>
              <a:rPr lang="en-GB" sz="2000" b="1" dirty="0" smtClean="0">
                <a:latin typeface="+mn-lt"/>
              </a:rPr>
              <a:t>Processing costs</a:t>
            </a:r>
            <a:r>
              <a:rPr lang="en-GB" sz="2000" dirty="0" smtClean="0">
                <a:latin typeface="+mn-lt"/>
              </a:rPr>
              <a:t>:</a:t>
            </a:r>
          </a:p>
          <a:p>
            <a:pPr marL="449263" lvl="1" indent="-342900"/>
            <a:r>
              <a:rPr lang="en-GB" sz="2000" dirty="0" smtClean="0">
                <a:latin typeface="+mn-lt"/>
              </a:rPr>
              <a:t>Equipment and labour for milking,  pasteurising, skimming </a:t>
            </a:r>
          </a:p>
        </p:txBody>
      </p:sp>
    </p:spTree>
    <p:extLst>
      <p:ext uri="{BB962C8B-B14F-4D97-AF65-F5344CB8AC3E}">
        <p14:creationId xmlns:p14="http://schemas.microsoft.com/office/powerpoint/2010/main" val="324886036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Four key types of cost</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12424293"/>
              </p:ext>
            </p:extLst>
          </p:nvPr>
        </p:nvGraphicFramePr>
        <p:xfrm>
          <a:off x="467544" y="1556792"/>
          <a:ext cx="8420472" cy="4256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7</a:t>
            </a:fld>
            <a:endParaRPr lang="en-US" dirty="0"/>
          </a:p>
        </p:txBody>
      </p:sp>
    </p:spTree>
    <p:extLst>
      <p:ext uri="{BB962C8B-B14F-4D97-AF65-F5344CB8AC3E}">
        <p14:creationId xmlns:p14="http://schemas.microsoft.com/office/powerpoint/2010/main" val="151348061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Categorisation of costs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07404406"/>
              </p:ext>
            </p:extLst>
          </p:nvPr>
        </p:nvGraphicFramePr>
        <p:xfrm>
          <a:off x="755576" y="2276872"/>
          <a:ext cx="7772400" cy="3474720"/>
        </p:xfrm>
        <a:graphic>
          <a:graphicData uri="http://schemas.openxmlformats.org/drawingml/2006/table">
            <a:tbl>
              <a:tblPr firstRow="1" bandRow="1">
                <a:tableStyleId>{93296810-A885-4BE3-A3E7-6D5BEEA58F35}</a:tableStyleId>
              </a:tblPr>
              <a:tblGrid>
                <a:gridCol w="1554480"/>
                <a:gridCol w="1554480"/>
                <a:gridCol w="1498907"/>
                <a:gridCol w="1610053"/>
                <a:gridCol w="1554480"/>
              </a:tblGrid>
              <a:tr h="370840">
                <a:tc>
                  <a:txBody>
                    <a:bodyPr/>
                    <a:lstStyle/>
                    <a:p>
                      <a:endParaRPr lang="en-GB" dirty="0"/>
                    </a:p>
                  </a:txBody>
                  <a:tcPr/>
                </a:tc>
                <a:tc>
                  <a:txBody>
                    <a:bodyPr/>
                    <a:lstStyle/>
                    <a:p>
                      <a:r>
                        <a:rPr lang="en-GB" dirty="0" smtClean="0"/>
                        <a:t>Fixed capital costs</a:t>
                      </a:r>
                      <a:endParaRPr lang="en-GB" dirty="0"/>
                    </a:p>
                  </a:txBody>
                  <a:tcPr/>
                </a:tc>
                <a:tc>
                  <a:txBody>
                    <a:bodyPr/>
                    <a:lstStyle/>
                    <a:p>
                      <a:r>
                        <a:rPr lang="en-GB" dirty="0" smtClean="0"/>
                        <a:t>Variable</a:t>
                      </a:r>
                      <a:r>
                        <a:rPr lang="en-GB" baseline="0" dirty="0" smtClean="0"/>
                        <a:t> capital costs</a:t>
                      </a:r>
                      <a:endParaRPr lang="en-GB" dirty="0"/>
                    </a:p>
                  </a:txBody>
                  <a:tcPr/>
                </a:tc>
                <a:tc>
                  <a:txBody>
                    <a:bodyPr/>
                    <a:lstStyle/>
                    <a:p>
                      <a:r>
                        <a:rPr lang="en-GB" dirty="0" smtClean="0"/>
                        <a:t>Fixed operating expenditure</a:t>
                      </a:r>
                      <a:endParaRPr lang="en-GB" dirty="0"/>
                    </a:p>
                  </a:txBody>
                  <a:tcPr/>
                </a:tc>
                <a:tc>
                  <a:txBody>
                    <a:bodyPr/>
                    <a:lstStyle/>
                    <a:p>
                      <a:r>
                        <a:rPr lang="en-GB" dirty="0" smtClean="0"/>
                        <a:t>Variable operating expenditure</a:t>
                      </a:r>
                      <a:endParaRPr lang="en-GB" dirty="0"/>
                    </a:p>
                  </a:txBody>
                  <a:tcPr/>
                </a:tc>
              </a:tr>
              <a:tr h="370840">
                <a:tc>
                  <a:txBody>
                    <a:bodyPr/>
                    <a:lstStyle/>
                    <a:p>
                      <a:pPr marL="0" algn="l" defTabSz="914400" rtl="0" eaLnBrk="1" latinLnBrk="0" hangingPunct="1"/>
                      <a:r>
                        <a:rPr lang="en-GB" sz="1800" b="1" kern="1200" dirty="0" smtClean="0">
                          <a:solidFill>
                            <a:schemeClr val="lt1"/>
                          </a:solidFill>
                          <a:latin typeface="+mn-lt"/>
                          <a:ea typeface="+mn-ea"/>
                          <a:cs typeface="+mn-cs"/>
                        </a:rPr>
                        <a:t>Production</a:t>
                      </a:r>
                      <a:endParaRPr lang="en-GB" sz="1800" b="1" kern="1200" dirty="0">
                        <a:solidFill>
                          <a:schemeClr val="lt1"/>
                        </a:solidFill>
                        <a:latin typeface="+mn-lt"/>
                        <a:ea typeface="+mn-ea"/>
                        <a:cs typeface="+mn-cs"/>
                      </a:endParaRPr>
                    </a:p>
                  </a:txBody>
                  <a:tcPr>
                    <a:solidFill>
                      <a:schemeClr val="accent6"/>
                    </a:solidFill>
                  </a:tcPr>
                </a:tc>
                <a:tc>
                  <a:txBody>
                    <a:bodyPr/>
                    <a:lstStyle/>
                    <a:p>
                      <a:endParaRPr lang="en-GB" dirty="0" smtClean="0"/>
                    </a:p>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r>
              <a:tr h="370840">
                <a:tc>
                  <a:txBody>
                    <a:bodyPr/>
                    <a:lstStyle/>
                    <a:p>
                      <a:pPr marL="0" algn="l" defTabSz="914400" rtl="0" eaLnBrk="1" latinLnBrk="0" hangingPunct="1"/>
                      <a:r>
                        <a:rPr lang="en-GB" sz="1800" b="1" kern="1200" dirty="0" smtClean="0">
                          <a:solidFill>
                            <a:schemeClr val="lt1"/>
                          </a:solidFill>
                          <a:latin typeface="+mn-lt"/>
                          <a:ea typeface="+mn-ea"/>
                          <a:cs typeface="+mn-cs"/>
                        </a:rPr>
                        <a:t>Processing</a:t>
                      </a:r>
                      <a:endParaRPr lang="en-GB" sz="1800" b="1" kern="1200" dirty="0">
                        <a:solidFill>
                          <a:schemeClr val="lt1"/>
                        </a:solidFill>
                        <a:latin typeface="+mn-lt"/>
                        <a:ea typeface="+mn-ea"/>
                        <a:cs typeface="+mn-cs"/>
                      </a:endParaRPr>
                    </a:p>
                  </a:txBody>
                  <a:tcPr>
                    <a:solidFill>
                      <a:schemeClr val="accent6"/>
                    </a:solidFill>
                  </a:tcPr>
                </a:tc>
                <a:tc>
                  <a:txBody>
                    <a:bodyPr/>
                    <a:lstStyle/>
                    <a:p>
                      <a:endParaRPr lang="en-GB" dirty="0" smtClean="0"/>
                    </a:p>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r>
              <a:tr h="370840">
                <a:tc>
                  <a:txBody>
                    <a:bodyPr/>
                    <a:lstStyle/>
                    <a:p>
                      <a:pPr marL="0" algn="l" defTabSz="914400" rtl="0" eaLnBrk="1" latinLnBrk="0" hangingPunct="1"/>
                      <a:r>
                        <a:rPr lang="en-GB" sz="1800" b="1" kern="1200" dirty="0" smtClean="0">
                          <a:solidFill>
                            <a:schemeClr val="lt1"/>
                          </a:solidFill>
                          <a:latin typeface="+mn-lt"/>
                          <a:ea typeface="+mn-ea"/>
                          <a:cs typeface="+mn-cs"/>
                        </a:rPr>
                        <a:t>Distribution</a:t>
                      </a:r>
                      <a:endParaRPr lang="en-GB" sz="1800" b="1" kern="1200" dirty="0">
                        <a:solidFill>
                          <a:schemeClr val="lt1"/>
                        </a:solidFill>
                        <a:latin typeface="+mn-lt"/>
                        <a:ea typeface="+mn-ea"/>
                        <a:cs typeface="+mn-cs"/>
                      </a:endParaRPr>
                    </a:p>
                  </a:txBody>
                  <a:tcPr>
                    <a:solidFill>
                      <a:schemeClr val="accent6"/>
                    </a:solidFill>
                  </a:tcPr>
                </a:tc>
                <a:tc>
                  <a:txBody>
                    <a:bodyPr/>
                    <a:lstStyle/>
                    <a:p>
                      <a:endParaRPr lang="en-GB" dirty="0" smtClean="0"/>
                    </a:p>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r>
              <a:tr h="370840">
                <a:tc>
                  <a:txBody>
                    <a:bodyPr/>
                    <a:lstStyle/>
                    <a:p>
                      <a:pPr marL="0" algn="l" defTabSz="914400" rtl="0" eaLnBrk="1" latinLnBrk="0" hangingPunct="1"/>
                      <a:r>
                        <a:rPr lang="en-GB" sz="1800" b="1" kern="1200" dirty="0" smtClean="0">
                          <a:solidFill>
                            <a:schemeClr val="lt1"/>
                          </a:solidFill>
                          <a:latin typeface="+mn-lt"/>
                          <a:ea typeface="+mn-ea"/>
                          <a:cs typeface="+mn-cs"/>
                        </a:rPr>
                        <a:t>Retail</a:t>
                      </a:r>
                      <a:endParaRPr lang="en-GB" sz="1800" b="1" kern="1200" dirty="0">
                        <a:solidFill>
                          <a:schemeClr val="lt1"/>
                        </a:solidFill>
                        <a:latin typeface="+mn-lt"/>
                        <a:ea typeface="+mn-ea"/>
                        <a:cs typeface="+mn-cs"/>
                      </a:endParaRPr>
                    </a:p>
                  </a:txBody>
                  <a:tcPr>
                    <a:solidFill>
                      <a:schemeClr val="accent6"/>
                    </a:solidFill>
                  </a:tcPr>
                </a:tc>
                <a:tc>
                  <a:txBody>
                    <a:bodyPr/>
                    <a:lstStyle/>
                    <a:p>
                      <a:endParaRPr lang="en-GB" dirty="0" smtClean="0"/>
                    </a:p>
                    <a:p>
                      <a:endParaRPr lang="en-GB" dirty="0"/>
                    </a:p>
                  </a:txBody>
                  <a:tcPr/>
                </a:tc>
                <a:tc>
                  <a:txBody>
                    <a:bodyPr/>
                    <a:lstStyle/>
                    <a:p>
                      <a:endParaRPr lang="en-GB"/>
                    </a:p>
                  </a:txBody>
                  <a:tcPr/>
                </a:tc>
                <a:tc>
                  <a:txBody>
                    <a:bodyPr/>
                    <a:lstStyle/>
                    <a:p>
                      <a:endParaRPr lang="en-GB"/>
                    </a:p>
                  </a:txBody>
                  <a:tcPr/>
                </a:tc>
                <a:tc>
                  <a:txBody>
                    <a:bodyPr/>
                    <a:lstStyle/>
                    <a:p>
                      <a:endParaRPr lang="en-GB" dirty="0"/>
                    </a:p>
                  </a:txBody>
                  <a:tcPr/>
                </a:tc>
              </a:tr>
            </a:tbl>
          </a:graphicData>
        </a:graphic>
      </p:graphicFrame>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8</a:t>
            </a:fld>
            <a:endParaRPr lang="en-US" dirty="0"/>
          </a:p>
        </p:txBody>
      </p:sp>
      <p:sp>
        <p:nvSpPr>
          <p:cNvPr id="6" name="TextBox 5"/>
          <p:cNvSpPr txBox="1"/>
          <p:nvPr/>
        </p:nvSpPr>
        <p:spPr>
          <a:xfrm>
            <a:off x="899592" y="1556792"/>
            <a:ext cx="7092105" cy="584775"/>
          </a:xfrm>
          <a:prstGeom prst="rect">
            <a:avLst/>
          </a:prstGeom>
          <a:noFill/>
        </p:spPr>
        <p:txBody>
          <a:bodyPr wrap="square" rtlCol="0">
            <a:spAutoFit/>
          </a:bodyPr>
          <a:lstStyle/>
          <a:p>
            <a:pPr>
              <a:buNone/>
            </a:pPr>
            <a:r>
              <a:rPr lang="en-GB" sz="2000" b="1" dirty="0" smtClean="0"/>
              <a:t>Fill in examples of each cost type relevant to the cost of milk</a:t>
            </a:r>
            <a:endParaRPr lang="en-GB" sz="2000" b="1" dirty="0"/>
          </a:p>
        </p:txBody>
      </p:sp>
    </p:spTree>
    <p:extLst>
      <p:ext uri="{BB962C8B-B14F-4D97-AF65-F5344CB8AC3E}">
        <p14:creationId xmlns:p14="http://schemas.microsoft.com/office/powerpoint/2010/main" val="233245237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64704"/>
            <a:ext cx="7772400" cy="523220"/>
          </a:xfrm>
        </p:spPr>
        <p:txBody>
          <a:bodyPr/>
          <a:lstStyle/>
          <a:p>
            <a:r>
              <a:rPr lang="en-GB" dirty="0" smtClean="0"/>
              <a:t>Categorisation of costs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3954015"/>
              </p:ext>
            </p:extLst>
          </p:nvPr>
        </p:nvGraphicFramePr>
        <p:xfrm>
          <a:off x="757808" y="2060848"/>
          <a:ext cx="7772400" cy="2667000"/>
        </p:xfrm>
        <a:graphic>
          <a:graphicData uri="http://schemas.openxmlformats.org/drawingml/2006/table">
            <a:tbl>
              <a:tblPr firstRow="1" bandRow="1">
                <a:tableStyleId>{93296810-A885-4BE3-A3E7-6D5BEEA58F35}</a:tableStyleId>
              </a:tblPr>
              <a:tblGrid>
                <a:gridCol w="1554480"/>
                <a:gridCol w="1554480"/>
                <a:gridCol w="1554480"/>
                <a:gridCol w="1554480"/>
                <a:gridCol w="1554480"/>
              </a:tblGrid>
              <a:tr h="370840">
                <a:tc>
                  <a:txBody>
                    <a:bodyPr/>
                    <a:lstStyle/>
                    <a:p>
                      <a:endParaRPr lang="en-GB" dirty="0"/>
                    </a:p>
                  </a:txBody>
                  <a:tcPr/>
                </a:tc>
                <a:tc>
                  <a:txBody>
                    <a:bodyPr/>
                    <a:lstStyle/>
                    <a:p>
                      <a:r>
                        <a:rPr lang="en-GB" dirty="0" smtClean="0"/>
                        <a:t>Fixed capital costs</a:t>
                      </a:r>
                      <a:endParaRPr lang="en-GB" dirty="0"/>
                    </a:p>
                  </a:txBody>
                  <a:tcPr/>
                </a:tc>
                <a:tc>
                  <a:txBody>
                    <a:bodyPr/>
                    <a:lstStyle/>
                    <a:p>
                      <a:r>
                        <a:rPr lang="en-GB" dirty="0" smtClean="0"/>
                        <a:t>Variable</a:t>
                      </a:r>
                      <a:r>
                        <a:rPr lang="en-GB" baseline="0" dirty="0" smtClean="0"/>
                        <a:t> capital costs</a:t>
                      </a:r>
                      <a:endParaRPr lang="en-GB" dirty="0"/>
                    </a:p>
                  </a:txBody>
                  <a:tcPr/>
                </a:tc>
                <a:tc>
                  <a:txBody>
                    <a:bodyPr/>
                    <a:lstStyle/>
                    <a:p>
                      <a:r>
                        <a:rPr lang="en-GB" dirty="0" smtClean="0"/>
                        <a:t>Fixed operating expenditure</a:t>
                      </a:r>
                      <a:endParaRPr lang="en-GB" dirty="0"/>
                    </a:p>
                  </a:txBody>
                  <a:tcPr/>
                </a:tc>
                <a:tc>
                  <a:txBody>
                    <a:bodyPr/>
                    <a:lstStyle/>
                    <a:p>
                      <a:r>
                        <a:rPr lang="en-GB" dirty="0" smtClean="0"/>
                        <a:t>Variable operating expenditure</a:t>
                      </a:r>
                      <a:endParaRPr lang="en-GB" dirty="0"/>
                    </a:p>
                  </a:txBody>
                  <a:tcPr/>
                </a:tc>
              </a:tr>
              <a:tr h="370840">
                <a:tc>
                  <a:txBody>
                    <a:bodyPr/>
                    <a:lstStyle/>
                    <a:p>
                      <a:pPr marL="0" algn="l" defTabSz="914400" rtl="0" eaLnBrk="1" latinLnBrk="0" hangingPunct="1"/>
                      <a:r>
                        <a:rPr lang="en-GB" sz="1800" b="1" kern="1200" dirty="0" smtClean="0">
                          <a:solidFill>
                            <a:schemeClr val="lt1"/>
                          </a:solidFill>
                          <a:latin typeface="+mn-lt"/>
                          <a:ea typeface="+mn-ea"/>
                          <a:cs typeface="+mn-cs"/>
                        </a:rPr>
                        <a:t>Production</a:t>
                      </a:r>
                      <a:endParaRPr lang="en-GB" sz="1800" b="1" kern="1200" dirty="0">
                        <a:solidFill>
                          <a:schemeClr val="lt1"/>
                        </a:solidFill>
                        <a:latin typeface="+mn-lt"/>
                        <a:ea typeface="+mn-ea"/>
                        <a:cs typeface="+mn-cs"/>
                      </a:endParaRPr>
                    </a:p>
                  </a:txBody>
                  <a:tcPr>
                    <a:solidFill>
                      <a:schemeClr val="accent6"/>
                    </a:solidFill>
                  </a:tcPr>
                </a:tc>
                <a:tc>
                  <a:txBody>
                    <a:bodyPr/>
                    <a:lstStyle/>
                    <a:p>
                      <a:r>
                        <a:rPr lang="en-GB" dirty="0" smtClean="0"/>
                        <a:t>Land</a:t>
                      </a:r>
                      <a:endParaRPr lang="en-GB" dirty="0"/>
                    </a:p>
                  </a:txBody>
                  <a:tcPr/>
                </a:tc>
                <a:tc>
                  <a:txBody>
                    <a:bodyPr/>
                    <a:lstStyle/>
                    <a:p>
                      <a:r>
                        <a:rPr lang="en-GB" dirty="0" smtClean="0"/>
                        <a:t>Cows</a:t>
                      </a:r>
                      <a:endParaRPr lang="en-GB" dirty="0"/>
                    </a:p>
                  </a:txBody>
                  <a:tcPr/>
                </a:tc>
                <a:tc>
                  <a:txBody>
                    <a:bodyPr/>
                    <a:lstStyle/>
                    <a:p>
                      <a:r>
                        <a:rPr lang="en-GB" dirty="0" smtClean="0"/>
                        <a:t>Fertilisers</a:t>
                      </a:r>
                      <a:endParaRPr lang="en-GB" dirty="0"/>
                    </a:p>
                  </a:txBody>
                  <a:tcPr/>
                </a:tc>
                <a:tc>
                  <a:txBody>
                    <a:bodyPr/>
                    <a:lstStyle/>
                    <a:p>
                      <a:r>
                        <a:rPr lang="en-GB" dirty="0" smtClean="0"/>
                        <a:t>Labour</a:t>
                      </a:r>
                      <a:endParaRPr lang="en-GB" dirty="0"/>
                    </a:p>
                  </a:txBody>
                  <a:tcPr/>
                </a:tc>
              </a:tr>
              <a:tr h="370840">
                <a:tc>
                  <a:txBody>
                    <a:bodyPr/>
                    <a:lstStyle/>
                    <a:p>
                      <a:pPr marL="0" algn="l" defTabSz="914400" rtl="0" eaLnBrk="1" latinLnBrk="0" hangingPunct="1"/>
                      <a:r>
                        <a:rPr lang="en-GB" sz="1800" b="1" kern="1200" dirty="0" smtClean="0">
                          <a:solidFill>
                            <a:schemeClr val="lt1"/>
                          </a:solidFill>
                          <a:latin typeface="+mn-lt"/>
                          <a:ea typeface="+mn-ea"/>
                          <a:cs typeface="+mn-cs"/>
                        </a:rPr>
                        <a:t>Processing</a:t>
                      </a:r>
                      <a:endParaRPr lang="en-GB" sz="1800" b="1" kern="1200" dirty="0">
                        <a:solidFill>
                          <a:schemeClr val="lt1"/>
                        </a:solidFill>
                        <a:latin typeface="+mn-lt"/>
                        <a:ea typeface="+mn-ea"/>
                        <a:cs typeface="+mn-cs"/>
                      </a:endParaRPr>
                    </a:p>
                  </a:txBody>
                  <a:tcPr>
                    <a:solidFill>
                      <a:schemeClr val="accent6"/>
                    </a:solidFill>
                  </a:tcPr>
                </a:tc>
                <a:tc>
                  <a:txBody>
                    <a:bodyPr/>
                    <a:lstStyle/>
                    <a:p>
                      <a:r>
                        <a:rPr lang="en-GB" dirty="0" smtClean="0"/>
                        <a:t>Buildings</a:t>
                      </a:r>
                      <a:endParaRPr lang="en-GB" dirty="0"/>
                    </a:p>
                  </a:txBody>
                  <a:tcPr/>
                </a:tc>
                <a:tc>
                  <a:txBody>
                    <a:bodyPr/>
                    <a:lstStyle/>
                    <a:p>
                      <a:r>
                        <a:rPr lang="en-GB" dirty="0" smtClean="0"/>
                        <a:t>Equipment</a:t>
                      </a:r>
                      <a:endParaRPr lang="en-GB" dirty="0"/>
                    </a:p>
                  </a:txBody>
                  <a:tcPr/>
                </a:tc>
                <a:tc>
                  <a:txBody>
                    <a:bodyPr/>
                    <a:lstStyle/>
                    <a:p>
                      <a:r>
                        <a:rPr lang="en-GB" dirty="0" smtClean="0"/>
                        <a:t>Rates</a:t>
                      </a:r>
                      <a:endParaRPr lang="en-GB" dirty="0"/>
                    </a:p>
                  </a:txBody>
                  <a:tcPr/>
                </a:tc>
                <a:tc>
                  <a:txBody>
                    <a:bodyPr/>
                    <a:lstStyle/>
                    <a:p>
                      <a:r>
                        <a:rPr lang="en-GB" dirty="0" smtClean="0"/>
                        <a:t>Labour</a:t>
                      </a:r>
                      <a:endParaRPr lang="en-GB" dirty="0"/>
                    </a:p>
                  </a:txBody>
                  <a:tcPr/>
                </a:tc>
              </a:tr>
              <a:tr h="370840">
                <a:tc>
                  <a:txBody>
                    <a:bodyPr/>
                    <a:lstStyle/>
                    <a:p>
                      <a:pPr marL="0" algn="l" defTabSz="914400" rtl="0" eaLnBrk="1" latinLnBrk="0" hangingPunct="1"/>
                      <a:r>
                        <a:rPr lang="en-GB" sz="1800" b="1" kern="1200" dirty="0" smtClean="0">
                          <a:solidFill>
                            <a:schemeClr val="lt1"/>
                          </a:solidFill>
                          <a:latin typeface="+mn-lt"/>
                          <a:ea typeface="+mn-ea"/>
                          <a:cs typeface="+mn-cs"/>
                        </a:rPr>
                        <a:t>Distribution</a:t>
                      </a:r>
                      <a:endParaRPr lang="en-GB" sz="1800" b="1" kern="1200" dirty="0">
                        <a:solidFill>
                          <a:schemeClr val="lt1"/>
                        </a:solidFill>
                        <a:latin typeface="+mn-lt"/>
                        <a:ea typeface="+mn-ea"/>
                        <a:cs typeface="+mn-cs"/>
                      </a:endParaRPr>
                    </a:p>
                  </a:txBody>
                  <a:tcPr>
                    <a:solidFill>
                      <a:schemeClr val="accent6"/>
                    </a:solidFill>
                  </a:tcPr>
                </a:tc>
                <a:tc>
                  <a:txBody>
                    <a:bodyPr/>
                    <a:lstStyle/>
                    <a:p>
                      <a:r>
                        <a:rPr lang="en-GB" dirty="0" smtClean="0"/>
                        <a:t>Logistics</a:t>
                      </a:r>
                      <a:endParaRPr lang="en-GB" dirty="0"/>
                    </a:p>
                  </a:txBody>
                  <a:tcPr/>
                </a:tc>
                <a:tc>
                  <a:txBody>
                    <a:bodyPr/>
                    <a:lstStyle/>
                    <a:p>
                      <a:r>
                        <a:rPr lang="en-GB" dirty="0" smtClean="0"/>
                        <a:t>Vehicles</a:t>
                      </a:r>
                      <a:endParaRPr lang="en-GB" dirty="0"/>
                    </a:p>
                  </a:txBody>
                  <a:tcPr/>
                </a:tc>
                <a:tc>
                  <a:txBody>
                    <a:bodyPr/>
                    <a:lstStyle/>
                    <a:p>
                      <a:r>
                        <a:rPr lang="en-GB" dirty="0" smtClean="0"/>
                        <a:t>Insurance</a:t>
                      </a:r>
                      <a:endParaRPr lang="en-GB" dirty="0"/>
                    </a:p>
                  </a:txBody>
                  <a:tcPr/>
                </a:tc>
                <a:tc>
                  <a:txBody>
                    <a:bodyPr/>
                    <a:lstStyle/>
                    <a:p>
                      <a:r>
                        <a:rPr lang="en-GB" dirty="0" smtClean="0"/>
                        <a:t>Staff and fuel</a:t>
                      </a:r>
                      <a:endParaRPr lang="en-GB" dirty="0"/>
                    </a:p>
                  </a:txBody>
                  <a:tcPr/>
                </a:tc>
              </a:tr>
              <a:tr h="370840">
                <a:tc>
                  <a:txBody>
                    <a:bodyPr/>
                    <a:lstStyle/>
                    <a:p>
                      <a:pPr marL="0" algn="l" defTabSz="914400" rtl="0" eaLnBrk="1" latinLnBrk="0" hangingPunct="1"/>
                      <a:r>
                        <a:rPr lang="en-GB" sz="1800" b="1" kern="1200" dirty="0" smtClean="0">
                          <a:solidFill>
                            <a:schemeClr val="lt1"/>
                          </a:solidFill>
                          <a:latin typeface="+mn-lt"/>
                          <a:ea typeface="+mn-ea"/>
                          <a:cs typeface="+mn-cs"/>
                        </a:rPr>
                        <a:t>Retail</a:t>
                      </a:r>
                      <a:endParaRPr lang="en-GB" sz="1800" b="1" kern="1200" dirty="0">
                        <a:solidFill>
                          <a:schemeClr val="lt1"/>
                        </a:solidFill>
                        <a:latin typeface="+mn-lt"/>
                        <a:ea typeface="+mn-ea"/>
                        <a:cs typeface="+mn-cs"/>
                      </a:endParaRPr>
                    </a:p>
                  </a:txBody>
                  <a:tcPr>
                    <a:solidFill>
                      <a:schemeClr val="accent6"/>
                    </a:solidFill>
                  </a:tcPr>
                </a:tc>
                <a:tc>
                  <a:txBody>
                    <a:bodyPr/>
                    <a:lstStyle/>
                    <a:p>
                      <a:r>
                        <a:rPr lang="en-GB" dirty="0" smtClean="0"/>
                        <a:t>Shop</a:t>
                      </a:r>
                      <a:endParaRPr lang="en-GB" dirty="0"/>
                    </a:p>
                  </a:txBody>
                  <a:tcPr/>
                </a:tc>
                <a:tc>
                  <a:txBody>
                    <a:bodyPr/>
                    <a:lstStyle/>
                    <a:p>
                      <a:r>
                        <a:rPr lang="en-GB" dirty="0" smtClean="0"/>
                        <a:t>Display</a:t>
                      </a:r>
                      <a:r>
                        <a:rPr lang="en-GB" baseline="0" dirty="0" smtClean="0"/>
                        <a:t> s</a:t>
                      </a:r>
                      <a:r>
                        <a:rPr lang="en-GB" dirty="0" smtClean="0"/>
                        <a:t>helvin</a:t>
                      </a:r>
                      <a:r>
                        <a:rPr lang="en-GB" baseline="0" dirty="0" smtClean="0"/>
                        <a:t>g </a:t>
                      </a:r>
                      <a:endParaRPr lang="en-GB" dirty="0"/>
                    </a:p>
                  </a:txBody>
                  <a:tcPr/>
                </a:tc>
                <a:tc>
                  <a:txBody>
                    <a:bodyPr/>
                    <a:lstStyle/>
                    <a:p>
                      <a:r>
                        <a:rPr lang="en-GB" dirty="0" smtClean="0"/>
                        <a:t>Billing</a:t>
                      </a:r>
                      <a:endParaRPr lang="en-GB" dirty="0"/>
                    </a:p>
                  </a:txBody>
                  <a:tcPr/>
                </a:tc>
                <a:tc>
                  <a:txBody>
                    <a:bodyPr/>
                    <a:lstStyle/>
                    <a:p>
                      <a:r>
                        <a:rPr lang="en-GB" dirty="0" smtClean="0"/>
                        <a:t>Marketing</a:t>
                      </a:r>
                      <a:endParaRPr lang="en-GB" dirty="0"/>
                    </a:p>
                  </a:txBody>
                  <a:tcPr/>
                </a:tc>
              </a:tr>
            </a:tbl>
          </a:graphicData>
        </a:graphic>
      </p:graphicFrame>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9</a:t>
            </a:fld>
            <a:endParaRPr lang="en-US" dirty="0"/>
          </a:p>
        </p:txBody>
      </p:sp>
      <p:sp>
        <p:nvSpPr>
          <p:cNvPr id="6" name="TextBox 5"/>
          <p:cNvSpPr txBox="1"/>
          <p:nvPr/>
        </p:nvSpPr>
        <p:spPr>
          <a:xfrm>
            <a:off x="899592" y="1556792"/>
            <a:ext cx="7488832" cy="338554"/>
          </a:xfrm>
          <a:prstGeom prst="rect">
            <a:avLst/>
          </a:prstGeom>
          <a:noFill/>
        </p:spPr>
        <p:txBody>
          <a:bodyPr wrap="square" rtlCol="0">
            <a:spAutoFit/>
          </a:bodyPr>
          <a:lstStyle/>
          <a:p>
            <a:pPr>
              <a:buNone/>
            </a:pPr>
            <a:r>
              <a:rPr lang="en-GB" sz="2000" b="1" dirty="0" smtClean="0"/>
              <a:t>Possible categorisation of the costs of milk supply</a:t>
            </a:r>
            <a:endParaRPr lang="en-GB" sz="2000" b="1" dirty="0"/>
          </a:p>
        </p:txBody>
      </p:sp>
      <p:sp>
        <p:nvSpPr>
          <p:cNvPr id="3" name="TextBox 2"/>
          <p:cNvSpPr txBox="1"/>
          <p:nvPr/>
        </p:nvSpPr>
        <p:spPr>
          <a:xfrm>
            <a:off x="611560" y="5085184"/>
            <a:ext cx="8208912" cy="1003352"/>
          </a:xfrm>
          <a:prstGeom prst="rect">
            <a:avLst/>
          </a:prstGeom>
          <a:noFill/>
        </p:spPr>
        <p:txBody>
          <a:bodyPr wrap="square" rtlCol="0">
            <a:spAutoFit/>
          </a:bodyPr>
          <a:lstStyle/>
          <a:p>
            <a:pPr>
              <a:buNone/>
            </a:pPr>
            <a:r>
              <a:rPr lang="en-GB" dirty="0">
                <a:solidFill>
                  <a:srgbClr val="040404"/>
                </a:solidFill>
                <a:ea typeface="ＭＳ Ｐゴシック" pitchFamily="34" charset="-128"/>
              </a:rPr>
              <a:t>The extent to which costs are fixed or variable depends on the time horizon. Economists define the </a:t>
            </a:r>
            <a:r>
              <a:rPr lang="en-GB" u="sng" dirty="0">
                <a:solidFill>
                  <a:srgbClr val="040404"/>
                </a:solidFill>
                <a:ea typeface="ＭＳ Ｐゴシック" pitchFamily="34" charset="-128"/>
              </a:rPr>
              <a:t>long run</a:t>
            </a:r>
            <a:r>
              <a:rPr lang="en-GB" dirty="0">
                <a:solidFill>
                  <a:srgbClr val="040404"/>
                </a:solidFill>
                <a:ea typeface="ＭＳ Ｐゴシック" pitchFamily="34" charset="-128"/>
              </a:rPr>
              <a:t> </a:t>
            </a:r>
            <a:r>
              <a:rPr lang="en-GB" dirty="0" smtClean="0">
                <a:solidFill>
                  <a:srgbClr val="040404"/>
                </a:solidFill>
                <a:ea typeface="ＭＳ Ｐゴシック" pitchFamily="34" charset="-128"/>
              </a:rPr>
              <a:t>as </a:t>
            </a:r>
            <a:r>
              <a:rPr lang="en-GB" dirty="0">
                <a:solidFill>
                  <a:srgbClr val="040404"/>
                </a:solidFill>
                <a:ea typeface="ＭＳ Ｐゴシック" pitchFamily="34" charset="-128"/>
              </a:rPr>
              <a:t>the shortest period of time necessary for all the </a:t>
            </a:r>
            <a:r>
              <a:rPr lang="en-GB" dirty="0" smtClean="0">
                <a:solidFill>
                  <a:srgbClr val="040404"/>
                </a:solidFill>
                <a:ea typeface="ＭＳ Ｐゴシック" pitchFamily="34" charset="-128"/>
              </a:rPr>
              <a:t>fixed costs </a:t>
            </a:r>
            <a:r>
              <a:rPr lang="en-GB" dirty="0">
                <a:solidFill>
                  <a:srgbClr val="040404"/>
                </a:solidFill>
                <a:ea typeface="ＭＳ Ｐゴシック" pitchFamily="34" charset="-128"/>
              </a:rPr>
              <a:t>to become </a:t>
            </a:r>
            <a:r>
              <a:rPr lang="en-GB" dirty="0" smtClean="0">
                <a:solidFill>
                  <a:srgbClr val="040404"/>
                </a:solidFill>
                <a:ea typeface="ＭＳ Ｐゴシック" pitchFamily="34" charset="-128"/>
              </a:rPr>
              <a:t>variable. </a:t>
            </a:r>
            <a:endParaRPr lang="en-GB" dirty="0">
              <a:solidFill>
                <a:srgbClr val="040404"/>
              </a:solidFill>
              <a:ea typeface="ＭＳ Ｐゴシック" pitchFamily="34" charset="-128"/>
            </a:endParaRPr>
          </a:p>
          <a:p>
            <a:pPr>
              <a:buNone/>
            </a:pPr>
            <a:endParaRPr lang="en-GB" i="1" dirty="0">
              <a:solidFill>
                <a:schemeClr val="accent4"/>
              </a:solidFill>
            </a:endParaRPr>
          </a:p>
        </p:txBody>
      </p:sp>
    </p:spTree>
    <p:extLst>
      <p:ext uri="{BB962C8B-B14F-4D97-AF65-F5344CB8AC3E}">
        <p14:creationId xmlns:p14="http://schemas.microsoft.com/office/powerpoint/2010/main" val="155536666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2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2_ITU-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6F0F5D3F439E64F84B9BE95B8683F14" ma:contentTypeVersion="1" ma:contentTypeDescription="Create a new document." ma:contentTypeScope="" ma:versionID="834d49178fe7d452fcfa64c203e69fbd">
  <xsd:schema xmlns:xsd="http://www.w3.org/2001/XMLSchema" xmlns:xs="http://www.w3.org/2001/XMLSchema" xmlns:p="http://schemas.microsoft.com/office/2006/metadata/properties" xmlns:ns1="http://schemas.microsoft.com/sharepoint/v3" targetNamespace="http://schemas.microsoft.com/office/2006/metadata/properties" ma:root="true" ma:fieldsID="b345722d146e7751d163e781f97691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CA295C-2D6E-4764-BAE1-90CFB813CC47}"/>
</file>

<file path=customXml/itemProps2.xml><?xml version="1.0" encoding="utf-8"?>
<ds:datastoreItem xmlns:ds="http://schemas.openxmlformats.org/officeDocument/2006/customXml" ds:itemID="{28AF21F0-AD0E-4468-B358-0E83601AFAD0}"/>
</file>

<file path=customXml/itemProps3.xml><?xml version="1.0" encoding="utf-8"?>
<ds:datastoreItem xmlns:ds="http://schemas.openxmlformats.org/officeDocument/2006/customXml" ds:itemID="{C06B6512-27A2-42D8-A555-7DB2BD681E62}"/>
</file>

<file path=docProps/app.xml><?xml version="1.0" encoding="utf-8"?>
<Properties xmlns="http://schemas.openxmlformats.org/officeDocument/2006/extended-properties" xmlns:vt="http://schemas.openxmlformats.org/officeDocument/2006/docPropsVTypes">
  <Template/>
  <TotalTime>14873</TotalTime>
  <Words>1251</Words>
  <Application>Microsoft Office PowerPoint</Application>
  <PresentationFormat>On-screen Show (4:3)</PresentationFormat>
  <Paragraphs>264</Paragraphs>
  <Slides>33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2_ITU-e</vt:lpstr>
      <vt:lpstr>Document</vt:lpstr>
      <vt:lpstr>PowerPoint Presentation</vt:lpstr>
      <vt:lpstr>Session 5 – Cost standards and their application </vt:lpstr>
      <vt:lpstr>Agenda</vt:lpstr>
      <vt:lpstr>   Identifying types of cost  </vt:lpstr>
      <vt:lpstr>How much does a pint of milk cost?</vt:lpstr>
      <vt:lpstr>Examples of cost categories</vt:lpstr>
      <vt:lpstr>Four key types of cost</vt:lpstr>
      <vt:lpstr>Categorisation of costs</vt:lpstr>
      <vt:lpstr>Categorisation of costs</vt:lpstr>
      <vt:lpstr>How each cost type is treated in cost models</vt:lpstr>
      <vt:lpstr>   Understanding cost standards  </vt:lpstr>
      <vt:lpstr>Four key cost standards</vt:lpstr>
      <vt:lpstr>Fully Allocated Costs (FAC)</vt:lpstr>
      <vt:lpstr>Long Run Incremental Costs (LRIC)</vt:lpstr>
      <vt:lpstr>FAC v LRIC: a two product example</vt:lpstr>
      <vt:lpstr>LRIC variations</vt:lpstr>
      <vt:lpstr>The difference between Pure LRIC and LRAIC+</vt:lpstr>
      <vt:lpstr>More costing definitions</vt:lpstr>
      <vt:lpstr>Cost categories for Pure LRIC or Marginal Costs</vt:lpstr>
      <vt:lpstr>Cost categories for Incremental Costs</vt:lpstr>
      <vt:lpstr>Cost categories for Stand Alone Costs</vt:lpstr>
      <vt:lpstr>Cost categories for Fully Allocated Costs</vt:lpstr>
      <vt:lpstr>Another view of cost accounting concepts</vt:lpstr>
      <vt:lpstr>With LRIC the definition of the increment matters (1)</vt:lpstr>
      <vt:lpstr>With LRIC the definition of the increment matters (2)</vt:lpstr>
      <vt:lpstr>With LRIC the definition of the increment matters (3)</vt:lpstr>
      <vt:lpstr>   Applying the different cost standards to regulation  </vt:lpstr>
      <vt:lpstr>The questions regulators face</vt:lpstr>
      <vt:lpstr>Emerging best practice</vt:lpstr>
      <vt:lpstr>The aim of cost based regulation</vt:lpstr>
      <vt:lpstr>LRIC balances competing interests</vt:lpstr>
      <vt:lpstr>Deviating either side of LRIC has its dangers</vt:lpstr>
      <vt:lpstr>Emerging best practice</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EC project</dc:title>
  <dc:creator>DAR</dc:creator>
  <cp:lastModifiedBy>DAR</cp:lastModifiedBy>
  <cp:revision>618</cp:revision>
  <cp:lastPrinted>2001-11-25T13:41:09Z</cp:lastPrinted>
  <dcterms:created xsi:type="dcterms:W3CDTF">2006-05-30T12:53:59Z</dcterms:created>
  <dcterms:modified xsi:type="dcterms:W3CDTF">2013-07-03T15:53:31Z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0x01010006F0F5D3F439E64F84B9BE95B8683F14</vt:lpwstr>
  </property>
</Properties>
</file>