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Override PartName="/ppt/diagrams/data1.xml" ContentType="application/vnd.openxmlformats-officedocument.drawingml.diagramData+xml"/>
  <Override PartName="/ppt/presentation.xml" ContentType="application/vnd.openxmlformats-officedocument.presentationml.presentation.main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23.xml" ContentType="application/vnd.openxmlformats-officedocument.presentationml.slide+xml"/>
  <Override PartName="/ppt/slides/slide4.xml" ContentType="application/vnd.openxmlformats-officedocument.presentationml.slide+xml"/>
  <Override PartName="/ppt/slides/slide8.xml" ContentType="application/vnd.openxmlformats-officedocument.presentationml.slide+xml"/>
  <Override PartName="/ppt/slides/slide7.xml" ContentType="application/vnd.openxmlformats-officedocument.presentationml.slide+xml"/>
  <Override PartName="/ppt/slides/slide6.xml" ContentType="application/vnd.openxmlformats-officedocument.presentationml.slide+xml"/>
  <Override PartName="/ppt/slides/slide5.xml" ContentType="application/vnd.openxmlformats-officedocument.presentationml.slide+xml"/>
  <Override PartName="/ppt/slides/slide9.xml" ContentType="application/vnd.openxmlformats-officedocument.presentationml.slide+xml"/>
  <Override PartName="/ppt/slides/slide1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12.xml" ContentType="application/vnd.openxmlformats-officedocument.presentationml.slide+xml"/>
  <Override PartName="/ppt/slides/slide11.xml" ContentType="application/vnd.openxmlformats-officedocument.presentationml.slide+xml"/>
  <Override PartName="/ppt/slides/slide10.xml" ContentType="application/vnd.openxmlformats-officedocument.presentationml.slide+xml"/>
  <Override PartName="/ppt/slides/slide14.xml" ContentType="application/vnd.openxmlformats-officedocument.presentationml.slide+xml"/>
  <Override PartName="/ppt/slides/slide13.xml" ContentType="application/vnd.openxmlformats-officedocument.presentationml.slide+xml"/>
  <Override PartName="/ppt/slides/slide16.xml" ContentType="application/vnd.openxmlformats-officedocument.presentationml.slide+xml"/>
  <Override PartName="/ppt/slides/slide18.xml" ContentType="application/vnd.openxmlformats-officedocument.presentationml.slide+xml"/>
  <Override PartName="/ppt/slides/slide15.xml" ContentType="application/vnd.openxmlformats-officedocument.presentationml.slide+xml"/>
  <Override PartName="/ppt/slides/slide17.xml" ContentType="application/vnd.openxmlformats-officedocument.presentationml.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9.xml" ContentType="application/vnd.openxmlformats-officedocument.presentationml.notesSlide+xml"/>
  <Override PartName="/ppt/slideMasters/slideMaster1.xml" ContentType="application/vnd.openxmlformats-officedocument.presentationml.slideMaster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6.xml" ContentType="application/vnd.openxmlformats-officedocument.presentationml.notes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Slides/notesSlide5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1.xml" ContentType="application/vnd.openxmlformats-officedocument.presentationml.notesSlide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handoutMasters/handoutMaster1.xml" ContentType="application/vnd.openxmlformats-officedocument.presentationml.handoutMaster+xml"/>
  <Override PartName="/ppt/theme/theme3.xml" ContentType="application/vnd.openxmlformats-officedocument.theme+xml"/>
  <Override PartName="/ppt/theme/theme2.xml" ContentType="application/vnd.openxmlformats-officedocument.them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77" r:id="rId1"/>
  </p:sldMasterIdLst>
  <p:notesMasterIdLst>
    <p:notesMasterId r:id="rId25"/>
  </p:notesMasterIdLst>
  <p:handoutMasterIdLst>
    <p:handoutMasterId r:id="rId26"/>
  </p:handoutMasterIdLst>
  <p:sldIdLst>
    <p:sldId id="386" r:id="rId2"/>
    <p:sldId id="371" r:id="rId3"/>
    <p:sldId id="372" r:id="rId4"/>
    <p:sldId id="373" r:id="rId5"/>
    <p:sldId id="374" r:id="rId6"/>
    <p:sldId id="375" r:id="rId7"/>
    <p:sldId id="376" r:id="rId8"/>
    <p:sldId id="377" r:id="rId9"/>
    <p:sldId id="378" r:id="rId10"/>
    <p:sldId id="379" r:id="rId11"/>
    <p:sldId id="380" r:id="rId12"/>
    <p:sldId id="381" r:id="rId13"/>
    <p:sldId id="382" r:id="rId14"/>
    <p:sldId id="387" r:id="rId15"/>
    <p:sldId id="393" r:id="rId16"/>
    <p:sldId id="391" r:id="rId17"/>
    <p:sldId id="395" r:id="rId18"/>
    <p:sldId id="399" r:id="rId19"/>
    <p:sldId id="401" r:id="rId20"/>
    <p:sldId id="384" r:id="rId21"/>
    <p:sldId id="403" r:id="rId22"/>
    <p:sldId id="404" r:id="rId23"/>
    <p:sldId id="406" r:id="rId24"/>
  </p:sldIdLst>
  <p:sldSz cx="9144000" cy="6858000" type="screen4x3"/>
  <p:notesSz cx="6877050" cy="10002838"/>
  <p:defaultTextStyle>
    <a:defPPr>
      <a:defRPr lang="en-US"/>
    </a:defPPr>
    <a:lvl1pPr algn="l" rtl="0" eaLnBrk="0" fontAlgn="base" hangingPunct="0">
      <a:lnSpc>
        <a:spcPct val="80000"/>
      </a:lnSpc>
      <a:spcBef>
        <a:spcPct val="50000"/>
      </a:spcBef>
      <a:spcAft>
        <a:spcPct val="0"/>
      </a:spcAft>
      <a:buClr>
        <a:schemeClr val="hlink"/>
      </a:buClr>
      <a:buSzPct val="110000"/>
      <a:buFont typeface="Wingdings" pitchFamily="2" charset="2"/>
      <a:buChar char="§"/>
      <a:defRPr sz="1600" kern="1200">
        <a:solidFill>
          <a:srgbClr val="5C5C5C"/>
        </a:solidFill>
        <a:latin typeface="Verdana" pitchFamily="34" charset="0"/>
        <a:ea typeface="+mn-ea"/>
        <a:cs typeface="+mn-cs"/>
      </a:defRPr>
    </a:lvl1pPr>
    <a:lvl2pPr marL="457200" algn="l" rtl="0" eaLnBrk="0" fontAlgn="base" hangingPunct="0">
      <a:lnSpc>
        <a:spcPct val="80000"/>
      </a:lnSpc>
      <a:spcBef>
        <a:spcPct val="50000"/>
      </a:spcBef>
      <a:spcAft>
        <a:spcPct val="0"/>
      </a:spcAft>
      <a:buClr>
        <a:schemeClr val="hlink"/>
      </a:buClr>
      <a:buSzPct val="110000"/>
      <a:buFont typeface="Wingdings" pitchFamily="2" charset="2"/>
      <a:buChar char="§"/>
      <a:defRPr sz="1600" kern="1200">
        <a:solidFill>
          <a:srgbClr val="5C5C5C"/>
        </a:solidFill>
        <a:latin typeface="Verdana" pitchFamily="34" charset="0"/>
        <a:ea typeface="+mn-ea"/>
        <a:cs typeface="+mn-cs"/>
      </a:defRPr>
    </a:lvl2pPr>
    <a:lvl3pPr marL="914400" algn="l" rtl="0" eaLnBrk="0" fontAlgn="base" hangingPunct="0">
      <a:lnSpc>
        <a:spcPct val="80000"/>
      </a:lnSpc>
      <a:spcBef>
        <a:spcPct val="50000"/>
      </a:spcBef>
      <a:spcAft>
        <a:spcPct val="0"/>
      </a:spcAft>
      <a:buClr>
        <a:schemeClr val="hlink"/>
      </a:buClr>
      <a:buSzPct val="110000"/>
      <a:buFont typeface="Wingdings" pitchFamily="2" charset="2"/>
      <a:buChar char="§"/>
      <a:defRPr sz="1600" kern="1200">
        <a:solidFill>
          <a:srgbClr val="5C5C5C"/>
        </a:solidFill>
        <a:latin typeface="Verdana" pitchFamily="34" charset="0"/>
        <a:ea typeface="+mn-ea"/>
        <a:cs typeface="+mn-cs"/>
      </a:defRPr>
    </a:lvl3pPr>
    <a:lvl4pPr marL="1371600" algn="l" rtl="0" eaLnBrk="0" fontAlgn="base" hangingPunct="0">
      <a:lnSpc>
        <a:spcPct val="80000"/>
      </a:lnSpc>
      <a:spcBef>
        <a:spcPct val="50000"/>
      </a:spcBef>
      <a:spcAft>
        <a:spcPct val="0"/>
      </a:spcAft>
      <a:buClr>
        <a:schemeClr val="hlink"/>
      </a:buClr>
      <a:buSzPct val="110000"/>
      <a:buFont typeface="Wingdings" pitchFamily="2" charset="2"/>
      <a:buChar char="§"/>
      <a:defRPr sz="1600" kern="1200">
        <a:solidFill>
          <a:srgbClr val="5C5C5C"/>
        </a:solidFill>
        <a:latin typeface="Verdana" pitchFamily="34" charset="0"/>
        <a:ea typeface="+mn-ea"/>
        <a:cs typeface="+mn-cs"/>
      </a:defRPr>
    </a:lvl4pPr>
    <a:lvl5pPr marL="1828800" algn="l" rtl="0" eaLnBrk="0" fontAlgn="base" hangingPunct="0">
      <a:lnSpc>
        <a:spcPct val="80000"/>
      </a:lnSpc>
      <a:spcBef>
        <a:spcPct val="50000"/>
      </a:spcBef>
      <a:spcAft>
        <a:spcPct val="0"/>
      </a:spcAft>
      <a:buClr>
        <a:schemeClr val="hlink"/>
      </a:buClr>
      <a:buSzPct val="110000"/>
      <a:buFont typeface="Wingdings" pitchFamily="2" charset="2"/>
      <a:buChar char="§"/>
      <a:defRPr sz="1600" kern="1200">
        <a:solidFill>
          <a:srgbClr val="5C5C5C"/>
        </a:solidFill>
        <a:latin typeface="Verdana" pitchFamily="34" charset="0"/>
        <a:ea typeface="+mn-ea"/>
        <a:cs typeface="+mn-cs"/>
      </a:defRPr>
    </a:lvl5pPr>
    <a:lvl6pPr marL="2286000" algn="l" defTabSz="914400" rtl="0" eaLnBrk="1" latinLnBrk="0" hangingPunct="1">
      <a:defRPr sz="1600" kern="1200">
        <a:solidFill>
          <a:srgbClr val="5C5C5C"/>
        </a:solidFill>
        <a:latin typeface="Verdana" pitchFamily="34" charset="0"/>
        <a:ea typeface="+mn-ea"/>
        <a:cs typeface="+mn-cs"/>
      </a:defRPr>
    </a:lvl6pPr>
    <a:lvl7pPr marL="2743200" algn="l" defTabSz="914400" rtl="0" eaLnBrk="1" latinLnBrk="0" hangingPunct="1">
      <a:defRPr sz="1600" kern="1200">
        <a:solidFill>
          <a:srgbClr val="5C5C5C"/>
        </a:solidFill>
        <a:latin typeface="Verdana" pitchFamily="34" charset="0"/>
        <a:ea typeface="+mn-ea"/>
        <a:cs typeface="+mn-cs"/>
      </a:defRPr>
    </a:lvl7pPr>
    <a:lvl8pPr marL="3200400" algn="l" defTabSz="914400" rtl="0" eaLnBrk="1" latinLnBrk="0" hangingPunct="1">
      <a:defRPr sz="1600" kern="1200">
        <a:solidFill>
          <a:srgbClr val="5C5C5C"/>
        </a:solidFill>
        <a:latin typeface="Verdana" pitchFamily="34" charset="0"/>
        <a:ea typeface="+mn-ea"/>
        <a:cs typeface="+mn-cs"/>
      </a:defRPr>
    </a:lvl8pPr>
    <a:lvl9pPr marL="3657600" algn="l" defTabSz="914400" rtl="0" eaLnBrk="1" latinLnBrk="0" hangingPunct="1">
      <a:defRPr sz="1600" kern="1200">
        <a:solidFill>
          <a:srgbClr val="5C5C5C"/>
        </a:solidFill>
        <a:latin typeface="Verdana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5050"/>
    <a:srgbClr val="FF3300"/>
    <a:srgbClr val="FF7C80"/>
    <a:srgbClr val="6699FF"/>
    <a:srgbClr val="33CC33"/>
    <a:srgbClr val="99FF66"/>
    <a:srgbClr val="FFFF00"/>
    <a:srgbClr val="FF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342" autoAdjust="0"/>
    <p:restoredTop sz="73173" autoAdjust="0"/>
  </p:normalViewPr>
  <p:slideViewPr>
    <p:cSldViewPr>
      <p:cViewPr>
        <p:scale>
          <a:sx n="58" d="100"/>
          <a:sy n="58" d="100"/>
        </p:scale>
        <p:origin x="-1494" y="-52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3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35" d="100"/>
          <a:sy n="35" d="100"/>
        </p:scale>
        <p:origin x="-2304" y="-102"/>
      </p:cViewPr>
      <p:guideLst>
        <p:guide orient="horz" pos="3151"/>
        <p:guide pos="2166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33" Type="http://schemas.openxmlformats.org/officeDocument/2006/relationships/customXml" Target="../customXml/item3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customXml" Target="../customXml/item2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customXml" Target="../customXml/item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E7F7754-52E2-479C-99B9-1DC0016DBA42}" type="doc">
      <dgm:prSet loTypeId="urn:microsoft.com/office/officeart/2005/8/layout/hProcess9" loCatId="process" qsTypeId="urn:microsoft.com/office/officeart/2005/8/quickstyle/simple1" qsCatId="simple" csTypeId="urn:microsoft.com/office/officeart/2005/8/colors/accent0_3" csCatId="mainScheme" phldr="1"/>
      <dgm:spPr/>
    </dgm:pt>
    <dgm:pt modelId="{9BE07265-C03E-40F5-B7C1-9630C8D7A3D1}">
      <dgm:prSet phldrT="[Text]" custT="1"/>
      <dgm:spPr/>
      <dgm:t>
        <a:bodyPr/>
        <a:lstStyle/>
        <a:p>
          <a:r>
            <a:rPr lang="en-GB" sz="1800" dirty="0" smtClean="0"/>
            <a:t>Dependence (rely on others)</a:t>
          </a:r>
          <a:endParaRPr lang="en-GB" sz="1800" dirty="0"/>
        </a:p>
      </dgm:t>
    </dgm:pt>
    <dgm:pt modelId="{042E2719-7392-40BA-84E3-4F1B91AF3625}" type="parTrans" cxnId="{4731AB97-5450-4210-A88D-49E086ADEBFD}">
      <dgm:prSet/>
      <dgm:spPr/>
      <dgm:t>
        <a:bodyPr/>
        <a:lstStyle/>
        <a:p>
          <a:endParaRPr lang="en-GB"/>
        </a:p>
      </dgm:t>
    </dgm:pt>
    <dgm:pt modelId="{040E09A1-AC6A-4F7F-B206-5FBF4104A162}" type="sibTrans" cxnId="{4731AB97-5450-4210-A88D-49E086ADEBFD}">
      <dgm:prSet/>
      <dgm:spPr/>
      <dgm:t>
        <a:bodyPr/>
        <a:lstStyle/>
        <a:p>
          <a:endParaRPr lang="en-GB"/>
        </a:p>
      </dgm:t>
    </dgm:pt>
    <dgm:pt modelId="{63AED87B-07FA-4835-A7C4-2D4060B01FDA}">
      <dgm:prSet phldrT="[Text]" custT="1"/>
      <dgm:spPr/>
      <dgm:t>
        <a:bodyPr/>
        <a:lstStyle/>
        <a:p>
          <a:r>
            <a:rPr lang="en-GB" sz="1800" dirty="0" smtClean="0"/>
            <a:t>Independence (make our own decisions)</a:t>
          </a:r>
          <a:endParaRPr lang="en-GB" sz="1800" dirty="0"/>
        </a:p>
      </dgm:t>
    </dgm:pt>
    <dgm:pt modelId="{C19BFBDE-90D9-4421-993C-84AF76517702}" type="parTrans" cxnId="{146C0F95-FDBC-4018-B8A0-F8145C72F175}">
      <dgm:prSet/>
      <dgm:spPr/>
      <dgm:t>
        <a:bodyPr/>
        <a:lstStyle/>
        <a:p>
          <a:endParaRPr lang="en-GB"/>
        </a:p>
      </dgm:t>
    </dgm:pt>
    <dgm:pt modelId="{DFFDA307-2207-4EAF-B181-B51062DCE44C}" type="sibTrans" cxnId="{146C0F95-FDBC-4018-B8A0-F8145C72F175}">
      <dgm:prSet/>
      <dgm:spPr/>
      <dgm:t>
        <a:bodyPr/>
        <a:lstStyle/>
        <a:p>
          <a:endParaRPr lang="en-GB"/>
        </a:p>
      </dgm:t>
    </dgm:pt>
    <dgm:pt modelId="{5FBC1E5B-700C-46C3-B097-CBE297D80093}">
      <dgm:prSet phldrT="[Text]" custT="1"/>
      <dgm:spPr/>
      <dgm:t>
        <a:bodyPr/>
        <a:lstStyle/>
        <a:p>
          <a:r>
            <a:rPr lang="en-GB" sz="1800" dirty="0" smtClean="0"/>
            <a:t>Interdependence (co-operate with others)</a:t>
          </a:r>
          <a:endParaRPr lang="en-GB" sz="1800" dirty="0"/>
        </a:p>
      </dgm:t>
    </dgm:pt>
    <dgm:pt modelId="{280DF2FD-7770-4277-87B4-896C6DEF4FDE}" type="parTrans" cxnId="{D63BCD52-0A55-44FD-BE88-ED1B323B6688}">
      <dgm:prSet/>
      <dgm:spPr/>
      <dgm:t>
        <a:bodyPr/>
        <a:lstStyle/>
        <a:p>
          <a:endParaRPr lang="en-GB"/>
        </a:p>
      </dgm:t>
    </dgm:pt>
    <dgm:pt modelId="{E48D0D52-D0B0-4512-A369-FE9B7C599DA2}" type="sibTrans" cxnId="{D63BCD52-0A55-44FD-BE88-ED1B323B6688}">
      <dgm:prSet/>
      <dgm:spPr/>
      <dgm:t>
        <a:bodyPr/>
        <a:lstStyle/>
        <a:p>
          <a:endParaRPr lang="en-GB"/>
        </a:p>
      </dgm:t>
    </dgm:pt>
    <dgm:pt modelId="{CFED1A20-491C-436D-9014-E46C3870ED5B}" type="pres">
      <dgm:prSet presAssocID="{3E7F7754-52E2-479C-99B9-1DC0016DBA42}" presName="CompostProcess" presStyleCnt="0">
        <dgm:presLayoutVars>
          <dgm:dir/>
          <dgm:resizeHandles val="exact"/>
        </dgm:presLayoutVars>
      </dgm:prSet>
      <dgm:spPr/>
    </dgm:pt>
    <dgm:pt modelId="{E6A58A2E-A4D8-4067-B791-E0A4BF2D4C77}" type="pres">
      <dgm:prSet presAssocID="{3E7F7754-52E2-479C-99B9-1DC0016DBA42}" presName="arrow" presStyleLbl="bgShp" presStyleIdx="0" presStyleCnt="1" custAng="0" custLinFactNeighborX="-11765" custLinFactNeighborY="14375"/>
      <dgm:spPr/>
    </dgm:pt>
    <dgm:pt modelId="{0C6F7F23-174B-4AF0-B3F8-A2EF29CDD141}" type="pres">
      <dgm:prSet presAssocID="{3E7F7754-52E2-479C-99B9-1DC0016DBA42}" presName="linearProcess" presStyleCnt="0"/>
      <dgm:spPr/>
    </dgm:pt>
    <dgm:pt modelId="{E9F0E6B9-5959-44CB-89E0-49963D5B0E64}" type="pres">
      <dgm:prSet presAssocID="{9BE07265-C03E-40F5-B7C1-9630C8D7A3D1}" presName="text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1E4CE71A-E362-41A0-B65E-0E92737DEFCE}" type="pres">
      <dgm:prSet presAssocID="{040E09A1-AC6A-4F7F-B206-5FBF4104A162}" presName="sibTrans" presStyleCnt="0"/>
      <dgm:spPr/>
    </dgm:pt>
    <dgm:pt modelId="{4A425DB0-EF2E-48DB-9584-4504A6F9AA26}" type="pres">
      <dgm:prSet presAssocID="{63AED87B-07FA-4835-A7C4-2D4060B01FDA}" presName="text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DB406F4D-7A43-4FC2-9156-3528DBFCA365}" type="pres">
      <dgm:prSet presAssocID="{DFFDA307-2207-4EAF-B181-B51062DCE44C}" presName="sibTrans" presStyleCnt="0"/>
      <dgm:spPr/>
    </dgm:pt>
    <dgm:pt modelId="{03A3E764-449A-4787-9820-45F033CA4825}" type="pres">
      <dgm:prSet presAssocID="{5FBC1E5B-700C-46C3-B097-CBE297D80093}" presName="text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F5D602AB-B845-4118-95FC-BC16335073F8}" type="presOf" srcId="{5FBC1E5B-700C-46C3-B097-CBE297D80093}" destId="{03A3E764-449A-4787-9820-45F033CA4825}" srcOrd="0" destOrd="0" presId="urn:microsoft.com/office/officeart/2005/8/layout/hProcess9"/>
    <dgm:cxn modelId="{14BF170F-850E-42E6-9C4A-CBE6C2F54DBD}" type="presOf" srcId="{3E7F7754-52E2-479C-99B9-1DC0016DBA42}" destId="{CFED1A20-491C-436D-9014-E46C3870ED5B}" srcOrd="0" destOrd="0" presId="urn:microsoft.com/office/officeart/2005/8/layout/hProcess9"/>
    <dgm:cxn modelId="{2D111FDF-E781-414E-9B83-964CF44C148D}" type="presOf" srcId="{63AED87B-07FA-4835-A7C4-2D4060B01FDA}" destId="{4A425DB0-EF2E-48DB-9584-4504A6F9AA26}" srcOrd="0" destOrd="0" presId="urn:microsoft.com/office/officeart/2005/8/layout/hProcess9"/>
    <dgm:cxn modelId="{1BAA3870-FEC2-4F28-A4FA-FC312D872EC7}" type="presOf" srcId="{9BE07265-C03E-40F5-B7C1-9630C8D7A3D1}" destId="{E9F0E6B9-5959-44CB-89E0-49963D5B0E64}" srcOrd="0" destOrd="0" presId="urn:microsoft.com/office/officeart/2005/8/layout/hProcess9"/>
    <dgm:cxn modelId="{146C0F95-FDBC-4018-B8A0-F8145C72F175}" srcId="{3E7F7754-52E2-479C-99B9-1DC0016DBA42}" destId="{63AED87B-07FA-4835-A7C4-2D4060B01FDA}" srcOrd="1" destOrd="0" parTransId="{C19BFBDE-90D9-4421-993C-84AF76517702}" sibTransId="{DFFDA307-2207-4EAF-B181-B51062DCE44C}"/>
    <dgm:cxn modelId="{D63BCD52-0A55-44FD-BE88-ED1B323B6688}" srcId="{3E7F7754-52E2-479C-99B9-1DC0016DBA42}" destId="{5FBC1E5B-700C-46C3-B097-CBE297D80093}" srcOrd="2" destOrd="0" parTransId="{280DF2FD-7770-4277-87B4-896C6DEF4FDE}" sibTransId="{E48D0D52-D0B0-4512-A369-FE9B7C599DA2}"/>
    <dgm:cxn modelId="{4731AB97-5450-4210-A88D-49E086ADEBFD}" srcId="{3E7F7754-52E2-479C-99B9-1DC0016DBA42}" destId="{9BE07265-C03E-40F5-B7C1-9630C8D7A3D1}" srcOrd="0" destOrd="0" parTransId="{042E2719-7392-40BA-84E3-4F1B91AF3625}" sibTransId="{040E09A1-AC6A-4F7F-B206-5FBF4104A162}"/>
    <dgm:cxn modelId="{7D65AF76-50FD-4731-A8FB-015186BB70FF}" type="presParOf" srcId="{CFED1A20-491C-436D-9014-E46C3870ED5B}" destId="{E6A58A2E-A4D8-4067-B791-E0A4BF2D4C77}" srcOrd="0" destOrd="0" presId="urn:microsoft.com/office/officeart/2005/8/layout/hProcess9"/>
    <dgm:cxn modelId="{C10C0A80-D62E-4E43-A981-5D8EAA30F7D2}" type="presParOf" srcId="{CFED1A20-491C-436D-9014-E46C3870ED5B}" destId="{0C6F7F23-174B-4AF0-B3F8-A2EF29CDD141}" srcOrd="1" destOrd="0" presId="urn:microsoft.com/office/officeart/2005/8/layout/hProcess9"/>
    <dgm:cxn modelId="{367F37CF-5327-4EDF-BE15-E4428BDC0F30}" type="presParOf" srcId="{0C6F7F23-174B-4AF0-B3F8-A2EF29CDD141}" destId="{E9F0E6B9-5959-44CB-89E0-49963D5B0E64}" srcOrd="0" destOrd="0" presId="urn:microsoft.com/office/officeart/2005/8/layout/hProcess9"/>
    <dgm:cxn modelId="{34C81D58-2E6E-437B-9168-ACD545A7AC8C}" type="presParOf" srcId="{0C6F7F23-174B-4AF0-B3F8-A2EF29CDD141}" destId="{1E4CE71A-E362-41A0-B65E-0E92737DEFCE}" srcOrd="1" destOrd="0" presId="urn:microsoft.com/office/officeart/2005/8/layout/hProcess9"/>
    <dgm:cxn modelId="{7B353B28-7447-4237-962D-A910A7871BA9}" type="presParOf" srcId="{0C6F7F23-174B-4AF0-B3F8-A2EF29CDD141}" destId="{4A425DB0-EF2E-48DB-9584-4504A6F9AA26}" srcOrd="2" destOrd="0" presId="urn:microsoft.com/office/officeart/2005/8/layout/hProcess9"/>
    <dgm:cxn modelId="{D1AB508C-7E6F-4895-A837-B850A542691A}" type="presParOf" srcId="{0C6F7F23-174B-4AF0-B3F8-A2EF29CDD141}" destId="{DB406F4D-7A43-4FC2-9156-3528DBFCA365}" srcOrd="3" destOrd="0" presId="urn:microsoft.com/office/officeart/2005/8/layout/hProcess9"/>
    <dgm:cxn modelId="{3167FB59-EC93-404F-8309-23139A15453D}" type="presParOf" srcId="{0C6F7F23-174B-4AF0-B3F8-A2EF29CDD141}" destId="{03A3E764-449A-4787-9820-45F033CA4825}" srcOrd="4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6A58A2E-A4D8-4067-B791-E0A4BF2D4C77}">
      <dsp:nvSpPr>
        <dsp:cNvPr id="0" name=""/>
        <dsp:cNvSpPr/>
      </dsp:nvSpPr>
      <dsp:spPr>
        <a:xfrm>
          <a:off x="0" y="0"/>
          <a:ext cx="6541770" cy="3606800"/>
        </a:xfrm>
        <a:prstGeom prst="rightArrow">
          <a:avLst/>
        </a:prstGeom>
        <a:solidFill>
          <a:schemeClr val="dk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9F0E6B9-5959-44CB-89E0-49963D5B0E64}">
      <dsp:nvSpPr>
        <dsp:cNvPr id="0" name=""/>
        <dsp:cNvSpPr/>
      </dsp:nvSpPr>
      <dsp:spPr>
        <a:xfrm>
          <a:off x="0" y="1082040"/>
          <a:ext cx="2308860" cy="1442720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800" kern="1200" dirty="0" smtClean="0"/>
            <a:t>Dependence (rely on others)</a:t>
          </a:r>
          <a:endParaRPr lang="en-GB" sz="1800" kern="1200" dirty="0"/>
        </a:p>
      </dsp:txBody>
      <dsp:txXfrm>
        <a:off x="70428" y="1152468"/>
        <a:ext cx="2168004" cy="1301864"/>
      </dsp:txXfrm>
    </dsp:sp>
    <dsp:sp modelId="{4A425DB0-EF2E-48DB-9584-4504A6F9AA26}">
      <dsp:nvSpPr>
        <dsp:cNvPr id="0" name=""/>
        <dsp:cNvSpPr/>
      </dsp:nvSpPr>
      <dsp:spPr>
        <a:xfrm>
          <a:off x="2693669" y="1082040"/>
          <a:ext cx="2308860" cy="1442720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800" kern="1200" dirty="0" smtClean="0"/>
            <a:t>Independence (make our own decisions)</a:t>
          </a:r>
          <a:endParaRPr lang="en-GB" sz="1800" kern="1200" dirty="0"/>
        </a:p>
      </dsp:txBody>
      <dsp:txXfrm>
        <a:off x="2764097" y="1152468"/>
        <a:ext cx="2168004" cy="1301864"/>
      </dsp:txXfrm>
    </dsp:sp>
    <dsp:sp modelId="{03A3E764-449A-4787-9820-45F033CA4825}">
      <dsp:nvSpPr>
        <dsp:cNvPr id="0" name=""/>
        <dsp:cNvSpPr/>
      </dsp:nvSpPr>
      <dsp:spPr>
        <a:xfrm>
          <a:off x="5387339" y="1082040"/>
          <a:ext cx="2308860" cy="1442720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800" kern="1200" dirty="0" smtClean="0"/>
            <a:t>Interdependence (co-operate with others)</a:t>
          </a:r>
          <a:endParaRPr lang="en-GB" sz="1800" kern="1200" dirty="0"/>
        </a:p>
      </dsp:txBody>
      <dsp:txXfrm>
        <a:off x="5457767" y="1152468"/>
        <a:ext cx="2168004" cy="130186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1"/>
            <a:ext cx="2980804" cy="5001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48" tIns="46023" rIns="92048" bIns="46023" numCol="1" anchor="t" anchorCtr="0" compatLnSpc="1">
            <a:prstTxWarp prst="textNoShape">
              <a:avLst/>
            </a:prstTxWarp>
          </a:bodyPr>
          <a:lstStyle>
            <a:lvl1pPr defTabSz="920918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sz="1200" smtClean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96246" y="1"/>
            <a:ext cx="2980804" cy="5001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48" tIns="46023" rIns="92048" bIns="46023" numCol="1" anchor="t" anchorCtr="0" compatLnSpc="1">
            <a:prstTxWarp prst="textNoShape">
              <a:avLst/>
            </a:prstTxWarp>
          </a:bodyPr>
          <a:lstStyle>
            <a:lvl1pPr algn="r" defTabSz="920918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sz="1200" smtClean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867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502697"/>
            <a:ext cx="2980804" cy="5001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48" tIns="46023" rIns="92048" bIns="46023" numCol="1" anchor="b" anchorCtr="0" compatLnSpc="1">
            <a:prstTxWarp prst="textNoShape">
              <a:avLst/>
            </a:prstTxWarp>
          </a:bodyPr>
          <a:lstStyle>
            <a:lvl1pPr defTabSz="920918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sz="1200" smtClean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867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96246" y="9502697"/>
            <a:ext cx="2980804" cy="5001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48" tIns="46023" rIns="92048" bIns="46023" numCol="1" anchor="b" anchorCtr="0" compatLnSpc="1">
            <a:prstTxWarp prst="textNoShape">
              <a:avLst/>
            </a:prstTxWarp>
          </a:bodyPr>
          <a:lstStyle>
            <a:lvl1pPr algn="r" defTabSz="920918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sz="1200" smtClean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7324EE6A-1DB8-4096-8939-6B05634C972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9191890"/>
      </p:ext>
    </p:extLst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1"/>
            <a:ext cx="2980804" cy="5001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48" tIns="46023" rIns="92048" bIns="46023" numCol="1" anchor="t" anchorCtr="0" compatLnSpc="1">
            <a:prstTxWarp prst="textNoShape">
              <a:avLst/>
            </a:prstTxWarp>
          </a:bodyPr>
          <a:lstStyle>
            <a:lvl1pPr defTabSz="920918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sz="1200" smtClean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813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96246" y="1"/>
            <a:ext cx="2980804" cy="5001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48" tIns="46023" rIns="92048" bIns="46023" numCol="1" anchor="t" anchorCtr="0" compatLnSpc="1">
            <a:prstTxWarp prst="textNoShape">
              <a:avLst/>
            </a:prstTxWarp>
          </a:bodyPr>
          <a:lstStyle>
            <a:lvl1pPr algn="r" defTabSz="920918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sz="1200" smtClean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638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39800" y="750888"/>
            <a:ext cx="4999038" cy="37496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813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7048" y="4750544"/>
            <a:ext cx="5042956" cy="45012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48" tIns="46023" rIns="92048" bIns="4602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4813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502697"/>
            <a:ext cx="2980804" cy="5001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48" tIns="46023" rIns="92048" bIns="46023" numCol="1" anchor="b" anchorCtr="0" compatLnSpc="1">
            <a:prstTxWarp prst="textNoShape">
              <a:avLst/>
            </a:prstTxWarp>
          </a:bodyPr>
          <a:lstStyle>
            <a:lvl1pPr defTabSz="920918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sz="1200" smtClean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813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96246" y="9502697"/>
            <a:ext cx="2980804" cy="5001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48" tIns="46023" rIns="92048" bIns="46023" numCol="1" anchor="b" anchorCtr="0" compatLnSpc="1">
            <a:prstTxWarp prst="textNoShape">
              <a:avLst/>
            </a:prstTxWarp>
          </a:bodyPr>
          <a:lstStyle>
            <a:lvl1pPr algn="r" defTabSz="920918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sz="1200" smtClean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E5B2A376-D1B1-4DBA-B1F1-ABD613A8AA4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768146"/>
      </p:ext>
    </p:extLst>
  </p:cSld>
  <p:clrMap bg1="lt1" tx1="dk1" bg2="lt2" tx2="dk2" accent1="accent1" accent2="accent2" accent3="accent3" accent4="accent4" accent5="accent5" accent6="accent6" hlink="hlink" folHlink="folHlink"/>
  <p:hf hd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Verdana" pitchFamily="34" charset="0"/>
        <a:ea typeface="+mn-ea"/>
        <a:cs typeface="Arial" pitchFamily="34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Verdana" pitchFamily="34" charset="0"/>
        <a:ea typeface="+mn-ea"/>
        <a:cs typeface="Arial" pitchFamily="34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Verdana" pitchFamily="34" charset="0"/>
        <a:ea typeface="+mn-ea"/>
        <a:cs typeface="Arial" pitchFamily="34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Verdana" pitchFamily="34" charset="0"/>
        <a:ea typeface="+mn-ea"/>
        <a:cs typeface="Arial" pitchFamily="34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Verdana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2F674A3-CBA3-4C61-B895-EC61A94433E2}" type="slidenum">
              <a:rPr lang="en-US" smtClean="0"/>
              <a:pPr/>
              <a:t>3</a:t>
            </a:fld>
            <a:endParaRPr lang="en-US" smtClean="0"/>
          </a:p>
        </p:txBody>
      </p:sp>
      <p:sp>
        <p:nvSpPr>
          <p:cNvPr id="51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6344" y="4751680"/>
            <a:ext cx="5044364" cy="4500284"/>
          </a:xfrm>
          <a:noFill/>
          <a:ln/>
        </p:spPr>
        <p:txBody>
          <a:bodyPr/>
          <a:lstStyle/>
          <a:p>
            <a:pPr eaLnBrk="1" hangingPunct="1"/>
            <a:endParaRPr lang="en-AU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329853A-29E6-4686-BBEC-D1A4C339FA3F}" type="slidenum">
              <a:rPr lang="en-US" smtClean="0"/>
              <a:pPr/>
              <a:t>5</a:t>
            </a:fld>
            <a:endParaRPr lang="en-US" smtClean="0"/>
          </a:p>
        </p:txBody>
      </p:sp>
      <p:sp>
        <p:nvSpPr>
          <p:cNvPr id="552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30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6344" y="4751680"/>
            <a:ext cx="5044364" cy="4500284"/>
          </a:xfrm>
          <a:noFill/>
          <a:ln/>
        </p:spPr>
        <p:txBody>
          <a:bodyPr/>
          <a:lstStyle/>
          <a:p>
            <a:pPr eaLnBrk="1" hangingPunct="1"/>
            <a:endParaRPr lang="en-AU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E9A8243-159F-4557-A9C2-D118FE918E95}" type="slidenum">
              <a:rPr lang="en-US" smtClean="0"/>
              <a:pPr/>
              <a:t>7</a:t>
            </a:fld>
            <a:endParaRPr lang="en-US" smtClean="0"/>
          </a:p>
        </p:txBody>
      </p:sp>
      <p:sp>
        <p:nvSpPr>
          <p:cNvPr id="522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6344" y="4751680"/>
            <a:ext cx="5044364" cy="4500284"/>
          </a:xfrm>
          <a:noFill/>
          <a:ln/>
        </p:spPr>
        <p:txBody>
          <a:bodyPr/>
          <a:lstStyle/>
          <a:p>
            <a:pPr eaLnBrk="1" hangingPunct="1"/>
            <a:endParaRPr lang="en-AU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329853A-29E6-4686-BBEC-D1A4C339FA3F}" type="slidenum">
              <a:rPr lang="en-US" smtClean="0"/>
              <a:pPr/>
              <a:t>8</a:t>
            </a:fld>
            <a:endParaRPr lang="en-US" smtClean="0"/>
          </a:p>
        </p:txBody>
      </p:sp>
      <p:sp>
        <p:nvSpPr>
          <p:cNvPr id="552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30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6344" y="4751680"/>
            <a:ext cx="5044364" cy="4500284"/>
          </a:xfrm>
          <a:noFill/>
          <a:ln/>
        </p:spPr>
        <p:txBody>
          <a:bodyPr/>
          <a:lstStyle/>
          <a:p>
            <a:pPr eaLnBrk="1" hangingPunct="1"/>
            <a:endParaRPr lang="en-AU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329853A-29E6-4686-BBEC-D1A4C339FA3F}" type="slidenum">
              <a:rPr lang="en-US" smtClean="0"/>
              <a:pPr/>
              <a:t>9</a:t>
            </a:fld>
            <a:endParaRPr lang="en-US" smtClean="0"/>
          </a:p>
        </p:txBody>
      </p:sp>
      <p:sp>
        <p:nvSpPr>
          <p:cNvPr id="552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30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6344" y="4751680"/>
            <a:ext cx="5044364" cy="4500284"/>
          </a:xfrm>
          <a:noFill/>
          <a:ln/>
        </p:spPr>
        <p:txBody>
          <a:bodyPr/>
          <a:lstStyle/>
          <a:p>
            <a:pPr eaLnBrk="1" hangingPunct="1"/>
            <a:endParaRPr lang="en-AU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329853A-29E6-4686-BBEC-D1A4C339FA3F}" type="slidenum">
              <a:rPr lang="en-US" smtClean="0"/>
              <a:pPr/>
              <a:t>10</a:t>
            </a:fld>
            <a:endParaRPr lang="en-US" smtClean="0"/>
          </a:p>
        </p:txBody>
      </p:sp>
      <p:sp>
        <p:nvSpPr>
          <p:cNvPr id="552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30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6344" y="4751680"/>
            <a:ext cx="5044364" cy="4500284"/>
          </a:xfrm>
          <a:noFill/>
          <a:ln/>
        </p:spPr>
        <p:txBody>
          <a:bodyPr/>
          <a:lstStyle/>
          <a:p>
            <a:pPr eaLnBrk="1" hangingPunct="1"/>
            <a:endParaRPr lang="en-AU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7A5DD51-8112-4F13-835B-95480E686A1B}" type="slidenum">
              <a:rPr lang="en-US" smtClean="0"/>
              <a:pPr/>
              <a:t>11</a:t>
            </a:fld>
            <a:endParaRPr lang="en-US" smtClean="0"/>
          </a:p>
        </p:txBody>
      </p:sp>
      <p:sp>
        <p:nvSpPr>
          <p:cNvPr id="58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837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6344" y="4751680"/>
            <a:ext cx="5044364" cy="4500284"/>
          </a:xfrm>
          <a:noFill/>
          <a:ln/>
        </p:spPr>
        <p:txBody>
          <a:bodyPr/>
          <a:lstStyle/>
          <a:p>
            <a:pPr eaLnBrk="1" hangingPunct="1"/>
            <a:endParaRPr lang="en-AU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4CAD033-3B09-4D8C-B9DE-51904A554F1E}" type="slidenum">
              <a:rPr lang="en-US" smtClean="0"/>
              <a:pPr/>
              <a:t>13</a:t>
            </a:fld>
            <a:endParaRPr lang="en-US" smtClean="0"/>
          </a:p>
        </p:txBody>
      </p:sp>
      <p:sp>
        <p:nvSpPr>
          <p:cNvPr id="655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4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6344" y="4751680"/>
            <a:ext cx="5044364" cy="4500284"/>
          </a:xfrm>
          <a:noFill/>
          <a:ln/>
        </p:spPr>
        <p:txBody>
          <a:bodyPr/>
          <a:lstStyle/>
          <a:p>
            <a:pPr eaLnBrk="1" hangingPunct="1"/>
            <a:endParaRPr lang="en-AU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4CAD033-3B09-4D8C-B9DE-51904A554F1E}" type="slidenum">
              <a:rPr lang="en-US" smtClean="0"/>
              <a:pPr/>
              <a:t>14</a:t>
            </a:fld>
            <a:endParaRPr lang="en-US" smtClean="0"/>
          </a:p>
        </p:txBody>
      </p:sp>
      <p:sp>
        <p:nvSpPr>
          <p:cNvPr id="655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4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6344" y="4751680"/>
            <a:ext cx="5044364" cy="4500284"/>
          </a:xfrm>
          <a:noFill/>
          <a:ln/>
        </p:spPr>
        <p:txBody>
          <a:bodyPr/>
          <a:lstStyle/>
          <a:p>
            <a:pPr eaLnBrk="1" hangingPunct="1"/>
            <a:endParaRPr lang="en-AU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4CAD033-3B09-4D8C-B9DE-51904A554F1E}" type="slidenum">
              <a:rPr lang="en-US" smtClean="0"/>
              <a:pPr/>
              <a:t>15</a:t>
            </a:fld>
            <a:endParaRPr lang="en-US" smtClean="0"/>
          </a:p>
        </p:txBody>
      </p:sp>
      <p:sp>
        <p:nvSpPr>
          <p:cNvPr id="655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4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6344" y="4751680"/>
            <a:ext cx="5044364" cy="4500284"/>
          </a:xfrm>
          <a:noFill/>
          <a:ln/>
        </p:spPr>
        <p:txBody>
          <a:bodyPr/>
          <a:lstStyle/>
          <a:p>
            <a:pPr eaLnBrk="1" hangingPunct="1"/>
            <a:endParaRPr lang="en-AU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4CAD033-3B09-4D8C-B9DE-51904A554F1E}" type="slidenum">
              <a:rPr lang="en-US" smtClean="0"/>
              <a:pPr/>
              <a:t>16</a:t>
            </a:fld>
            <a:endParaRPr lang="en-US" smtClean="0"/>
          </a:p>
        </p:txBody>
      </p:sp>
      <p:sp>
        <p:nvSpPr>
          <p:cNvPr id="655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4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6344" y="4751680"/>
            <a:ext cx="5044364" cy="4500284"/>
          </a:xfrm>
          <a:noFill/>
          <a:ln/>
        </p:spPr>
        <p:txBody>
          <a:bodyPr/>
          <a:lstStyle/>
          <a:p>
            <a:pPr eaLnBrk="1" hangingPunct="1"/>
            <a:endParaRPr lang="en-AU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4CAD033-3B09-4D8C-B9DE-51904A554F1E}" type="slidenum">
              <a:rPr lang="en-US" smtClean="0"/>
              <a:pPr/>
              <a:t>17</a:t>
            </a:fld>
            <a:endParaRPr lang="en-US" smtClean="0"/>
          </a:p>
        </p:txBody>
      </p:sp>
      <p:sp>
        <p:nvSpPr>
          <p:cNvPr id="655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4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6344" y="4751680"/>
            <a:ext cx="5044364" cy="4500284"/>
          </a:xfrm>
          <a:noFill/>
          <a:ln/>
        </p:spPr>
        <p:txBody>
          <a:bodyPr/>
          <a:lstStyle/>
          <a:p>
            <a:pPr eaLnBrk="1" hangingPunct="1"/>
            <a:endParaRPr lang="en-AU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4CAD033-3B09-4D8C-B9DE-51904A554F1E}" type="slidenum">
              <a:rPr lang="en-US" smtClean="0"/>
              <a:pPr/>
              <a:t>18</a:t>
            </a:fld>
            <a:endParaRPr lang="en-US" smtClean="0"/>
          </a:p>
        </p:txBody>
      </p:sp>
      <p:sp>
        <p:nvSpPr>
          <p:cNvPr id="655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4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6344" y="4751680"/>
            <a:ext cx="5044364" cy="4500284"/>
          </a:xfrm>
          <a:noFill/>
          <a:ln/>
        </p:spPr>
        <p:txBody>
          <a:bodyPr/>
          <a:lstStyle/>
          <a:p>
            <a:pPr eaLnBrk="1" hangingPunct="1"/>
            <a:endParaRPr lang="en-AU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4CAD033-3B09-4D8C-B9DE-51904A554F1E}" type="slidenum">
              <a:rPr lang="en-US" smtClean="0"/>
              <a:pPr/>
              <a:t>19</a:t>
            </a:fld>
            <a:endParaRPr lang="en-US" smtClean="0"/>
          </a:p>
        </p:txBody>
      </p:sp>
      <p:sp>
        <p:nvSpPr>
          <p:cNvPr id="655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4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6344" y="4751680"/>
            <a:ext cx="5044364" cy="4500284"/>
          </a:xfrm>
          <a:noFill/>
          <a:ln/>
        </p:spPr>
        <p:txBody>
          <a:bodyPr/>
          <a:lstStyle/>
          <a:p>
            <a:pPr eaLnBrk="1" hangingPunct="1"/>
            <a:endParaRPr lang="en-AU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7A5DD51-8112-4F13-835B-95480E686A1B}" type="slidenum">
              <a:rPr lang="en-US" smtClean="0"/>
              <a:pPr/>
              <a:t>21</a:t>
            </a:fld>
            <a:endParaRPr lang="en-US" smtClean="0"/>
          </a:p>
        </p:txBody>
      </p:sp>
      <p:sp>
        <p:nvSpPr>
          <p:cNvPr id="58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837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6344" y="4751680"/>
            <a:ext cx="5044364" cy="4500284"/>
          </a:xfrm>
          <a:noFill/>
          <a:ln/>
        </p:spPr>
        <p:txBody>
          <a:bodyPr/>
          <a:lstStyle/>
          <a:p>
            <a:pPr eaLnBrk="1" hangingPunct="1"/>
            <a:endParaRPr lang="en-A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8.jpeg"/><Relationship Id="rId7" Type="http://schemas.openxmlformats.org/officeDocument/2006/relationships/image" Target="../media/image10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pn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8"/>
          <p:cNvSpPr>
            <a:spLocks noChangeArrowheads="1"/>
          </p:cNvSpPr>
          <p:nvPr/>
        </p:nvSpPr>
        <p:spPr bwMode="auto">
          <a:xfrm>
            <a:off x="6426200" y="4343400"/>
            <a:ext cx="52388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sz="1200" b="1">
                <a:solidFill>
                  <a:srgbClr val="0C4B84"/>
                </a:solidFill>
              </a:rPr>
              <a:t> </a:t>
            </a:r>
            <a:endParaRPr lang="en-US" sz="2400">
              <a:solidFill>
                <a:schemeClr val="tx1"/>
              </a:solidFill>
            </a:endParaRPr>
          </a:p>
        </p:txBody>
      </p:sp>
      <p:sp>
        <p:nvSpPr>
          <p:cNvPr id="7" name="Rectangle 9"/>
          <p:cNvSpPr>
            <a:spLocks noChangeArrowheads="1"/>
          </p:cNvSpPr>
          <p:nvPr/>
        </p:nvSpPr>
        <p:spPr bwMode="auto">
          <a:xfrm>
            <a:off x="7319963" y="4524375"/>
            <a:ext cx="52387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sz="1200" b="1">
                <a:solidFill>
                  <a:srgbClr val="0C4B84"/>
                </a:solidFill>
              </a:rPr>
              <a:t> </a:t>
            </a:r>
            <a:endParaRPr lang="en-US" sz="2400">
              <a:solidFill>
                <a:schemeClr val="tx1"/>
              </a:solidFill>
            </a:endParaRPr>
          </a:p>
        </p:txBody>
      </p:sp>
      <p:sp>
        <p:nvSpPr>
          <p:cNvPr id="8" name="Rectangle 10"/>
          <p:cNvSpPr>
            <a:spLocks noChangeArrowheads="1"/>
          </p:cNvSpPr>
          <p:nvPr/>
        </p:nvSpPr>
        <p:spPr bwMode="auto">
          <a:xfrm>
            <a:off x="5280025" y="4802188"/>
            <a:ext cx="44450" cy="15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sz="1000">
                <a:solidFill>
                  <a:srgbClr val="000000"/>
                </a:solidFill>
              </a:rPr>
              <a:t> </a:t>
            </a:r>
            <a:endParaRPr lang="en-US" sz="2400">
              <a:solidFill>
                <a:schemeClr val="tx1"/>
              </a:solidFill>
            </a:endParaRPr>
          </a:p>
        </p:txBody>
      </p:sp>
      <p:sp>
        <p:nvSpPr>
          <p:cNvPr id="9" name="Line 21"/>
          <p:cNvSpPr>
            <a:spLocks noChangeShapeType="1"/>
          </p:cNvSpPr>
          <p:nvPr userDrawn="1"/>
        </p:nvSpPr>
        <p:spPr bwMode="auto">
          <a:xfrm flipH="1">
            <a:off x="395288" y="482600"/>
            <a:ext cx="8280400" cy="0"/>
          </a:xfrm>
          <a:prstGeom prst="line">
            <a:avLst/>
          </a:prstGeom>
          <a:noFill/>
          <a:ln w="22225" cap="rnd">
            <a:solidFill>
              <a:srgbClr val="C0C0C0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79203" name="Rectangle 3"/>
          <p:cNvSpPr>
            <a:spLocks noGrp="1" noChangeArrowheads="1"/>
          </p:cNvSpPr>
          <p:nvPr>
            <p:ph type="ctrTitle"/>
          </p:nvPr>
        </p:nvSpPr>
        <p:spPr>
          <a:xfrm>
            <a:off x="685800" y="1484313"/>
            <a:ext cx="7772400" cy="1728787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79204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429000"/>
            <a:ext cx="6400800" cy="2447925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2400"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9" name="TextBox 18"/>
          <p:cNvSpPr txBox="1"/>
          <p:nvPr userDrawn="1"/>
        </p:nvSpPr>
        <p:spPr>
          <a:xfrm>
            <a:off x="755576" y="46869"/>
            <a:ext cx="3946914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None/>
            </a:pPr>
            <a:r>
              <a:rPr lang="en-GB" sz="1000" b="1" dirty="0" smtClean="0">
                <a:solidFill>
                  <a:srgbClr val="0070C0"/>
                </a:solidFill>
              </a:rPr>
              <a:t>HIPSSA Cost model</a:t>
            </a:r>
            <a:r>
              <a:rPr lang="en-GB" sz="1000" b="1" baseline="0" dirty="0" smtClean="0">
                <a:solidFill>
                  <a:srgbClr val="0070C0"/>
                </a:solidFill>
              </a:rPr>
              <a:t> training workshop: </a:t>
            </a:r>
          </a:p>
          <a:p>
            <a:pPr>
              <a:buNone/>
            </a:pPr>
            <a:r>
              <a:rPr lang="en-GB" sz="1000" baseline="0" dirty="0" smtClean="0">
                <a:solidFill>
                  <a:srgbClr val="0070C0"/>
                </a:solidFill>
              </a:rPr>
              <a:t>Session 4: The 7 Habits of Highly Effective Cost Modelling</a:t>
            </a:r>
            <a:endParaRPr lang="en-GB" sz="10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711747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5576" y="607745"/>
            <a:ext cx="7772400" cy="523220"/>
          </a:xfrm>
        </p:spPr>
        <p:txBody>
          <a:bodyPr/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lang="en-US" sz="2800" b="0" dirty="0">
                <a:solidFill>
                  <a:srgbClr val="0099CC"/>
                </a:solidFill>
                <a:latin typeface="Arial" charset="0"/>
                <a:ea typeface="+mj-ea"/>
                <a:cs typeface="+mj-cs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3568" y="1556792"/>
            <a:ext cx="7772401" cy="42560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8316416" y="6384925"/>
            <a:ext cx="557709" cy="212427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buFont typeface="Wingdings" pitchFamily="2" charset="2"/>
              <a:buNone/>
              <a:defRPr/>
            </a:pPr>
            <a:fld id="{1AE339EF-CBA6-4704-AE6A-F0CAF702AFEC}" type="slidenum">
              <a:rPr lang="en-US" smtClean="0"/>
              <a:pPr>
                <a:buFont typeface="Wingdings" pitchFamily="2" charset="2"/>
                <a:buNone/>
                <a:defRPr/>
              </a:pPr>
              <a:t>‹#›</a:t>
            </a:fld>
            <a:endParaRPr lang="en-US" dirty="0"/>
          </a:p>
        </p:txBody>
      </p:sp>
      <p:sp>
        <p:nvSpPr>
          <p:cNvPr id="5" name="TextBox 4"/>
          <p:cNvSpPr txBox="1"/>
          <p:nvPr userDrawn="1"/>
        </p:nvSpPr>
        <p:spPr>
          <a:xfrm>
            <a:off x="755576" y="46869"/>
            <a:ext cx="3946914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None/>
            </a:pPr>
            <a:r>
              <a:rPr lang="en-GB" sz="1000" b="1" dirty="0" smtClean="0">
                <a:solidFill>
                  <a:srgbClr val="0070C0"/>
                </a:solidFill>
              </a:rPr>
              <a:t>HIPSSA Cost model</a:t>
            </a:r>
            <a:r>
              <a:rPr lang="en-GB" sz="1000" b="1" baseline="0" dirty="0" smtClean="0">
                <a:solidFill>
                  <a:srgbClr val="0070C0"/>
                </a:solidFill>
              </a:rPr>
              <a:t> training workshop: </a:t>
            </a:r>
          </a:p>
          <a:p>
            <a:pPr>
              <a:buNone/>
            </a:pPr>
            <a:r>
              <a:rPr lang="en-GB" sz="1000" baseline="0" dirty="0" smtClean="0">
                <a:solidFill>
                  <a:srgbClr val="0070C0"/>
                </a:solidFill>
              </a:rPr>
              <a:t>Session 4: The 7 Habits of Highly Effective Cost Modelling</a:t>
            </a:r>
            <a:endParaRPr lang="en-GB" sz="1000" dirty="0">
              <a:solidFill>
                <a:srgbClr val="0070C0"/>
              </a:solidFill>
            </a:endParaRPr>
          </a:p>
        </p:txBody>
      </p:sp>
      <p:pic>
        <p:nvPicPr>
          <p:cNvPr id="6" name="Picture 5" descr="ACP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0763" y="6372225"/>
            <a:ext cx="574675" cy="417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 descr="AU logo11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5450" y="6338888"/>
            <a:ext cx="504825" cy="45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7" descr="itu_logo_3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375" y="6338888"/>
            <a:ext cx="420688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8" descr="Description: C:\Users\jallow.ITU_USERS\AppData\Local\Microsoft\Windows\Temporary Internet Files\Content.Word\logo_ce-en-rvb-hr.jpg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4538" y="6172200"/>
            <a:ext cx="742950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29025" y="6226175"/>
            <a:ext cx="587375" cy="587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35463" y="6240463"/>
            <a:ext cx="70485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8438" y="6137275"/>
            <a:ext cx="717550" cy="717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9570311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theme" Target="../theme/theme1.xml"/><Relationship Id="rId7" Type="http://schemas.openxmlformats.org/officeDocument/2006/relationships/image" Target="../media/image4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jpeg"/><Relationship Id="rId5" Type="http://schemas.openxmlformats.org/officeDocument/2006/relationships/image" Target="../media/image2.jpeg"/><Relationship Id="rId10" Type="http://schemas.openxmlformats.org/officeDocument/2006/relationships/image" Target="../media/image7.png"/><Relationship Id="rId4" Type="http://schemas.openxmlformats.org/officeDocument/2006/relationships/image" Target="../media/image1.png"/><Relationship Id="rId9" Type="http://schemas.openxmlformats.org/officeDocument/2006/relationships/image" Target="../media/image6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1081088"/>
            <a:ext cx="77724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31799" y="2051305"/>
            <a:ext cx="7772401" cy="4256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pic>
        <p:nvPicPr>
          <p:cNvPr id="12" name="Picture 11" descr="ACP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6371100"/>
            <a:ext cx="574675" cy="417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12" descr="itu_logo_3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375" y="6338888"/>
            <a:ext cx="420688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13" descr="Description: C:\Users\jallow.ITU_USERS\AppData\Local\Microsoft\Windows\Temporary Internet Files\Content.Word\logo_ce-en-rvb-hr.jpg"/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5591" y="6138863"/>
            <a:ext cx="829270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2" descr="imagesCAHYRJLJ"/>
          <p:cNvPicPr>
            <a:picLocks noChangeAspect="1" noChangeArrowheads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6370" y="6279786"/>
            <a:ext cx="571500" cy="561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Picture 3" descr="EAC"/>
          <p:cNvPicPr>
            <a:picLocks noChangeAspect="1" noChangeArrowheads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6215828"/>
            <a:ext cx="676275" cy="619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Picture 16"/>
          <p:cNvPicPr>
            <a:picLocks noChangeAspect="1" noChangeArrowheads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800" y="6300788"/>
            <a:ext cx="666750" cy="51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" name="Picture 3"/>
          <p:cNvPicPr>
            <a:picLocks noChangeAspect="1" noChangeArrowheads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60994" y="6147263"/>
            <a:ext cx="709670" cy="7098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</p:sldLayoutIdLst>
  <p:transition>
    <p:fade/>
  </p:transition>
  <p:timing>
    <p:tnLst>
      <p:par>
        <p:cTn id="1" dur="indefinite" restart="never" nodeType="tmRoot"/>
      </p:par>
    </p:tnLst>
  </p:timing>
  <p:hf sldNum="0"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1B5BA2"/>
          </a:solidFill>
          <a:latin typeface="Arial" charset="0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1B5BA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1B5BA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1B5BA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1B5BA2"/>
          </a:solidFill>
          <a:latin typeface="Arial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1B5BA2"/>
          </a:solidFill>
          <a:latin typeface="Verdana" pitchFamily="34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1B5BA2"/>
          </a:solidFill>
          <a:latin typeface="Verdana" pitchFamily="34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1B5BA2"/>
          </a:solidFill>
          <a:latin typeface="Verdana" pitchFamily="34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1B5BA2"/>
          </a:solidFill>
          <a:latin typeface="Verdan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0E438A"/>
        </a:buClr>
        <a:buSzPct val="110000"/>
        <a:buFont typeface="Wingdings" pitchFamily="2" charset="2"/>
        <a:buChar char="§"/>
        <a:defRPr sz="3200">
          <a:solidFill>
            <a:srgbClr val="5C5C5C"/>
          </a:solidFill>
          <a:latin typeface="Arial" charset="0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0099CC"/>
        </a:buClr>
        <a:buFont typeface="Wingdings" pitchFamily="2" charset="2"/>
        <a:buChar char="Ø"/>
        <a:defRPr sz="2800">
          <a:solidFill>
            <a:srgbClr val="5C5C5C"/>
          </a:solidFill>
          <a:latin typeface="Arial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0099CC"/>
        </a:buClr>
        <a:buFont typeface="Wingdings" pitchFamily="2" charset="2"/>
        <a:buChar char="§"/>
        <a:defRPr sz="2400">
          <a:solidFill>
            <a:srgbClr val="5C5C5C"/>
          </a:solidFill>
          <a:latin typeface="Arial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Verdana" pitchFamily="34" charset="0"/>
        <a:buChar char="–"/>
        <a:defRPr sz="2000">
          <a:solidFill>
            <a:srgbClr val="5C5C5C"/>
          </a:solidFill>
          <a:latin typeface="Arial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Verdana" pitchFamily="34" charset="0"/>
        <a:buChar char="–"/>
        <a:defRPr sz="2000">
          <a:solidFill>
            <a:srgbClr val="5C5C5C"/>
          </a:solidFill>
          <a:latin typeface="Arial" charset="0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Font typeface="Verdana" pitchFamily="34" charset="0"/>
        <a:buChar char="–"/>
        <a:defRPr sz="2000">
          <a:solidFill>
            <a:srgbClr val="5C5C5C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Font typeface="Verdana" pitchFamily="34" charset="0"/>
        <a:buChar char="–"/>
        <a:defRPr sz="2000">
          <a:solidFill>
            <a:srgbClr val="5C5C5C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Font typeface="Verdana" pitchFamily="34" charset="0"/>
        <a:buChar char="–"/>
        <a:defRPr sz="2000">
          <a:solidFill>
            <a:srgbClr val="5C5C5C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Font typeface="Verdana" pitchFamily="34" charset="0"/>
        <a:buChar char="–"/>
        <a:defRPr sz="2000">
          <a:solidFill>
            <a:srgbClr val="5C5C5C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w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w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w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wm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wm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wm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wm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Watermark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23" b="12773"/>
          <a:stretch>
            <a:fillRect/>
          </a:stretch>
        </p:blipFill>
        <p:spPr bwMode="auto">
          <a:xfrm>
            <a:off x="1736874" y="777594"/>
            <a:ext cx="5670252" cy="5302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6" name="Text Box 4"/>
          <p:cNvSpPr txBox="1">
            <a:spLocks noChangeArrowheads="1"/>
          </p:cNvSpPr>
          <p:nvPr/>
        </p:nvSpPr>
        <p:spPr bwMode="auto">
          <a:xfrm>
            <a:off x="457200" y="1447800"/>
            <a:ext cx="8534400" cy="4548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buNone/>
            </a:pPr>
            <a:r>
              <a:rPr lang="en-US" sz="3200" b="1" i="0" dirty="0">
                <a:solidFill>
                  <a:schemeClr val="accent2"/>
                </a:solidFill>
                <a:ea typeface="MS PGothic" pitchFamily="34" charset="-128"/>
              </a:rPr>
              <a:t>EXPERT LEVEL TRAINING ON </a:t>
            </a:r>
            <a:br>
              <a:rPr lang="en-US" sz="3200" b="1" i="0" dirty="0">
                <a:solidFill>
                  <a:schemeClr val="accent2"/>
                </a:solidFill>
                <a:ea typeface="MS PGothic" pitchFamily="34" charset="-128"/>
              </a:rPr>
            </a:br>
            <a:r>
              <a:rPr lang="en-US" sz="3200" b="1" i="0" dirty="0">
                <a:solidFill>
                  <a:schemeClr val="accent2"/>
                </a:solidFill>
                <a:ea typeface="MS PGothic" pitchFamily="34" charset="-128"/>
              </a:rPr>
              <a:t>TELECOM NETWORK COST </a:t>
            </a:r>
            <a:r>
              <a:rPr lang="en-US" sz="3200" b="1" i="0" dirty="0" smtClean="0">
                <a:solidFill>
                  <a:schemeClr val="accent2"/>
                </a:solidFill>
                <a:ea typeface="MS PGothic" pitchFamily="34" charset="-128"/>
              </a:rPr>
              <a:t>MODELLING </a:t>
            </a:r>
            <a:r>
              <a:rPr lang="en-US" sz="3200" b="1" i="0" dirty="0">
                <a:solidFill>
                  <a:schemeClr val="accent2"/>
                </a:solidFill>
                <a:ea typeface="MS PGothic" pitchFamily="34" charset="-128"/>
              </a:rPr>
              <a:t/>
            </a:r>
            <a:br>
              <a:rPr lang="en-US" sz="3200" b="1" i="0" dirty="0">
                <a:solidFill>
                  <a:schemeClr val="accent2"/>
                </a:solidFill>
                <a:ea typeface="MS PGothic" pitchFamily="34" charset="-128"/>
              </a:rPr>
            </a:br>
            <a:r>
              <a:rPr lang="en-US" sz="3200" b="1" i="0" dirty="0">
                <a:solidFill>
                  <a:schemeClr val="accent2"/>
                </a:solidFill>
                <a:ea typeface="MS PGothic" pitchFamily="34" charset="-128"/>
              </a:rPr>
              <a:t>FOR THE HIPSSA REGIONS</a:t>
            </a:r>
            <a:r>
              <a:rPr lang="en-US" altLang="ja-JP" sz="3200" b="1" i="0" dirty="0">
                <a:solidFill>
                  <a:schemeClr val="accent2"/>
                </a:solidFill>
                <a:ea typeface="MS PGothic" pitchFamily="34" charset="-128"/>
              </a:rPr>
              <a:t> </a:t>
            </a:r>
            <a:endParaRPr lang="en-US" altLang="ja-JP" sz="3200" b="1" dirty="0">
              <a:solidFill>
                <a:schemeClr val="accent2"/>
              </a:solidFill>
              <a:ea typeface="MS PGothic" pitchFamily="34" charset="-128"/>
            </a:endParaRPr>
          </a:p>
          <a:p>
            <a:pPr algn="ctr">
              <a:buNone/>
            </a:pPr>
            <a:endParaRPr lang="en-US" altLang="ja-JP" sz="2400" i="0" dirty="0">
              <a:solidFill>
                <a:schemeClr val="accent2"/>
              </a:solidFill>
              <a:ea typeface="MS PGothic" pitchFamily="34" charset="-128"/>
            </a:endParaRPr>
          </a:p>
          <a:p>
            <a:pPr algn="ctr">
              <a:buNone/>
            </a:pPr>
            <a:r>
              <a:rPr lang="en-US" altLang="ja-JP" sz="2400" i="0" dirty="0" err="1" smtClean="0">
                <a:solidFill>
                  <a:schemeClr val="accent2"/>
                </a:solidFill>
                <a:ea typeface="MS PGothic" pitchFamily="34" charset="-128"/>
              </a:rPr>
              <a:t>Arusha</a:t>
            </a:r>
            <a:r>
              <a:rPr lang="en-US" altLang="ja-JP" sz="2400" i="0" dirty="0" smtClean="0">
                <a:solidFill>
                  <a:schemeClr val="accent2"/>
                </a:solidFill>
                <a:ea typeface="MS PGothic" pitchFamily="34" charset="-128"/>
              </a:rPr>
              <a:t>            </a:t>
            </a:r>
            <a:endParaRPr lang="en-US" altLang="ja-JP" sz="2400" dirty="0">
              <a:solidFill>
                <a:schemeClr val="accent2"/>
              </a:solidFill>
              <a:ea typeface="MS PGothic" pitchFamily="34" charset="-128"/>
            </a:endParaRPr>
          </a:p>
          <a:p>
            <a:pPr algn="ctr">
              <a:buNone/>
            </a:pPr>
            <a:r>
              <a:rPr lang="en-US" altLang="ja-JP" sz="2400" i="0" dirty="0" smtClean="0">
                <a:solidFill>
                  <a:schemeClr val="accent2"/>
                </a:solidFill>
                <a:ea typeface="MS PGothic" pitchFamily="34" charset="-128"/>
              </a:rPr>
              <a:t>15-19 July</a:t>
            </a:r>
            <a:r>
              <a:rPr lang="en-GB" altLang="ja-JP" sz="2400" i="0" dirty="0" smtClean="0">
                <a:solidFill>
                  <a:schemeClr val="accent2"/>
                </a:solidFill>
                <a:ea typeface="MS PGothic" pitchFamily="34" charset="-128"/>
              </a:rPr>
              <a:t>, 2013</a:t>
            </a:r>
            <a:endParaRPr lang="en-US" altLang="ja-JP" sz="2400" i="0" dirty="0">
              <a:solidFill>
                <a:schemeClr val="accent2"/>
              </a:solidFill>
              <a:ea typeface="MS PGothic" pitchFamily="34" charset="-128"/>
            </a:endParaRPr>
          </a:p>
          <a:p>
            <a:pPr algn="ctr"/>
            <a:endParaRPr lang="en-US" sz="2400" i="0" dirty="0">
              <a:solidFill>
                <a:schemeClr val="accent2"/>
              </a:solidFill>
              <a:ea typeface="MS PGothic" pitchFamily="34" charset="-128"/>
            </a:endParaRPr>
          </a:p>
          <a:p>
            <a:pPr algn="ctr">
              <a:buNone/>
            </a:pPr>
            <a:r>
              <a:rPr lang="en-GB" sz="2400" i="0" dirty="0">
                <a:solidFill>
                  <a:schemeClr val="accent2"/>
                </a:solidFill>
                <a:ea typeface="MS PGothic" pitchFamily="34" charset="-128"/>
              </a:rPr>
              <a:t>David </a:t>
            </a:r>
            <a:r>
              <a:rPr lang="en-GB" sz="2400" i="0" dirty="0" err="1" smtClean="0">
                <a:solidFill>
                  <a:schemeClr val="accent2"/>
                </a:solidFill>
                <a:ea typeface="MS PGothic" pitchFamily="34" charset="-128"/>
              </a:rPr>
              <a:t>Rogerson</a:t>
            </a:r>
            <a:r>
              <a:rPr lang="en-GB" sz="2400" i="0" dirty="0" smtClean="0">
                <a:solidFill>
                  <a:schemeClr val="accent2"/>
                </a:solidFill>
                <a:ea typeface="MS PGothic" pitchFamily="34" charset="-128"/>
              </a:rPr>
              <a:t>, ITU Expert</a:t>
            </a:r>
            <a:endParaRPr lang="en-US" sz="2400" i="0" dirty="0">
              <a:solidFill>
                <a:schemeClr val="accent2"/>
              </a:solidFill>
              <a:ea typeface="MS PGothic" pitchFamily="34" charset="-128"/>
            </a:endParaRPr>
          </a:p>
          <a:p>
            <a:pPr algn="ctr"/>
            <a:endParaRPr lang="en-US" altLang="ja-JP" sz="2400" i="0" dirty="0">
              <a:solidFill>
                <a:schemeClr val="accent2"/>
              </a:solidFill>
              <a:ea typeface="MS PGothic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60693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Watermark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23" b="12773"/>
          <a:stretch>
            <a:fillRect/>
          </a:stretch>
        </p:blipFill>
        <p:spPr bwMode="auto">
          <a:xfrm>
            <a:off x="1736874" y="777594"/>
            <a:ext cx="5670252" cy="5302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8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04800" y="1738780"/>
            <a:ext cx="8534400" cy="1938992"/>
          </a:xfrm>
        </p:spPr>
        <p:txBody>
          <a:bodyPr/>
          <a:lstStyle/>
          <a:p>
            <a:r>
              <a:rPr lang="en-GB" dirty="0">
                <a:latin typeface="Verdana" charset="0"/>
                <a:ea typeface="ＭＳ Ｐゴシック" charset="0"/>
                <a:cs typeface="ＭＳ Ｐゴシック" charset="0"/>
              </a:rPr>
              <a:t>Session </a:t>
            </a:r>
            <a:r>
              <a:rPr lang="en-GB" dirty="0" smtClean="0">
                <a:latin typeface="Verdana" charset="0"/>
                <a:ea typeface="ＭＳ Ｐゴシック" charset="0"/>
                <a:cs typeface="ＭＳ Ｐゴシック" charset="0"/>
              </a:rPr>
              <a:t>4: </a:t>
            </a:r>
            <a:br>
              <a:rPr lang="en-GB" dirty="0" smtClean="0">
                <a:latin typeface="Verdana" charset="0"/>
                <a:ea typeface="ＭＳ Ｐゴシック" charset="0"/>
                <a:cs typeface="ＭＳ Ｐゴシック" charset="0"/>
              </a:rPr>
            </a:br>
            <a:r>
              <a:rPr lang="en-GB" dirty="0" smtClean="0">
                <a:latin typeface="Verdana" charset="0"/>
                <a:ea typeface="ＭＳ Ｐゴシック" charset="0"/>
                <a:cs typeface="ＭＳ Ｐゴシック" charset="0"/>
              </a:rPr>
              <a:t>The Seven Habits of Highly Effective Cost Modelling</a:t>
            </a:r>
            <a:endParaRPr lang="en-GB" dirty="0">
              <a:latin typeface="Verdan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" name="Slide Number Placeholder 3"/>
          <p:cNvSpPr txBox="1">
            <a:spLocks/>
          </p:cNvSpPr>
          <p:nvPr/>
        </p:nvSpPr>
        <p:spPr>
          <a:xfrm>
            <a:off x="8534400" y="6384925"/>
            <a:ext cx="339725" cy="24447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l" rtl="0" eaLnBrk="0" fontAlgn="base" hangingPunct="0">
              <a:lnSpc>
                <a:spcPct val="8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110000"/>
              <a:buFont typeface="Wingdings" pitchFamily="2" charset="2"/>
              <a:buChar char="§"/>
              <a:defRPr sz="1600" kern="1200">
                <a:solidFill>
                  <a:srgbClr val="5C5C5C"/>
                </a:solidFill>
                <a:latin typeface="Verdana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lnSpc>
                <a:spcPct val="8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110000"/>
              <a:buFont typeface="Wingdings" pitchFamily="2" charset="2"/>
              <a:buChar char="§"/>
              <a:defRPr sz="1600" kern="1200">
                <a:solidFill>
                  <a:srgbClr val="5C5C5C"/>
                </a:solidFill>
                <a:latin typeface="Verdana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lnSpc>
                <a:spcPct val="8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110000"/>
              <a:buFont typeface="Wingdings" pitchFamily="2" charset="2"/>
              <a:buChar char="§"/>
              <a:defRPr sz="1600" kern="1200">
                <a:solidFill>
                  <a:srgbClr val="5C5C5C"/>
                </a:solidFill>
                <a:latin typeface="Verdana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lnSpc>
                <a:spcPct val="8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110000"/>
              <a:buFont typeface="Wingdings" pitchFamily="2" charset="2"/>
              <a:buChar char="§"/>
              <a:defRPr sz="1600" kern="1200">
                <a:solidFill>
                  <a:srgbClr val="5C5C5C"/>
                </a:solidFill>
                <a:latin typeface="Verdana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lnSpc>
                <a:spcPct val="8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110000"/>
              <a:buFont typeface="Wingdings" pitchFamily="2" charset="2"/>
              <a:buChar char="§"/>
              <a:defRPr sz="1600" kern="1200">
                <a:solidFill>
                  <a:srgbClr val="5C5C5C"/>
                </a:solidFill>
                <a:latin typeface="Verdana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600" kern="1200">
                <a:solidFill>
                  <a:srgbClr val="5C5C5C"/>
                </a:solidFill>
                <a:latin typeface="Verdana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600" kern="1200">
                <a:solidFill>
                  <a:srgbClr val="5C5C5C"/>
                </a:solidFill>
                <a:latin typeface="Verdana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600" kern="1200">
                <a:solidFill>
                  <a:srgbClr val="5C5C5C"/>
                </a:solidFill>
                <a:latin typeface="Verdana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600" kern="1200">
                <a:solidFill>
                  <a:srgbClr val="5C5C5C"/>
                </a:solidFill>
                <a:latin typeface="Verdana" pitchFamily="34" charset="0"/>
                <a:ea typeface="+mn-ea"/>
                <a:cs typeface="+mn-cs"/>
              </a:defRPr>
            </a:lvl9pPr>
          </a:lstStyle>
          <a:p>
            <a:fld id="{1F0220B9-8995-400E-9571-B4CED3DF70AE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388075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0220B9-8995-400E-9571-B4CED3DF70AE}" type="slidenum">
              <a:rPr lang="en-US" smtClean="0"/>
              <a:pPr/>
              <a:t>3</a:t>
            </a:fld>
            <a:endParaRPr lang="en-US" dirty="0" smtClean="0"/>
          </a:p>
        </p:txBody>
      </p:sp>
      <p:sp>
        <p:nvSpPr>
          <p:cNvPr id="4099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898525"/>
            <a:ext cx="7772400" cy="519113"/>
          </a:xfrm>
        </p:spPr>
        <p:txBody>
          <a:bodyPr/>
          <a:lstStyle/>
          <a:p>
            <a:pPr eaLnBrk="1" hangingPunct="1"/>
            <a:r>
              <a:rPr lang="en-GB" sz="2800" b="0" dirty="0" smtClean="0">
                <a:solidFill>
                  <a:srgbClr val="0099CC"/>
                </a:solidFill>
              </a:rPr>
              <a:t>Agenda</a:t>
            </a:r>
          </a:p>
        </p:txBody>
      </p:sp>
      <p:sp>
        <p:nvSpPr>
          <p:cNvPr id="410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1" y="1658938"/>
            <a:ext cx="7778824" cy="5199062"/>
          </a:xfrm>
          <a:noFill/>
        </p:spPr>
        <p:txBody>
          <a:bodyPr/>
          <a:lstStyle/>
          <a:p>
            <a:pPr eaLnBrk="1" hangingPunct="1"/>
            <a:r>
              <a:rPr lang="en-GB" sz="2400" b="1" dirty="0" smtClean="0"/>
              <a:t>Aims and objectives of this session</a:t>
            </a:r>
          </a:p>
          <a:p>
            <a:pPr eaLnBrk="1" hangingPunct="1"/>
            <a:r>
              <a:rPr lang="en-GB" sz="2400" b="1" dirty="0" smtClean="0"/>
              <a:t>Identifying the habits</a:t>
            </a:r>
          </a:p>
          <a:p>
            <a:pPr eaLnBrk="1" hangingPunct="1"/>
            <a:r>
              <a:rPr lang="en-GB" sz="2400" b="1" dirty="0" smtClean="0"/>
              <a:t>Illustrating the habits</a:t>
            </a:r>
          </a:p>
          <a:p>
            <a:pPr eaLnBrk="1" hangingPunct="1"/>
            <a:r>
              <a:rPr lang="en-GB" sz="2400" b="1" dirty="0" smtClean="0"/>
              <a:t>Remembering the habits</a:t>
            </a:r>
          </a:p>
          <a:p>
            <a:pPr eaLnBrk="1" hangingPunct="1"/>
            <a:r>
              <a:rPr lang="en-GB" sz="2400" b="1" dirty="0" smtClean="0"/>
              <a:t>Implementing the habits</a:t>
            </a:r>
          </a:p>
        </p:txBody>
      </p:sp>
    </p:spTree>
    <p:extLst>
      <p:ext uri="{BB962C8B-B14F-4D97-AF65-F5344CB8AC3E}">
        <p14:creationId xmlns:p14="http://schemas.microsoft.com/office/powerpoint/2010/main" val="25356793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3"/>
          <p:cNvSpPr>
            <a:spLocks noGrp="1" noChangeArrowheads="1"/>
          </p:cNvSpPr>
          <p:nvPr>
            <p:ph type="sldNum" sz="quarter" idx="4294967295"/>
          </p:nvPr>
        </p:nvSpPr>
        <p:spPr>
          <a:xfrm>
            <a:off x="8447088" y="6403975"/>
            <a:ext cx="339725" cy="244475"/>
          </a:xfrm>
          <a:prstGeom prst="rect">
            <a:avLst/>
          </a:prstGeom>
        </p:spPr>
        <p:txBody>
          <a:bodyPr/>
          <a:lstStyle/>
          <a:p>
            <a:fld id="{577AE22B-9FCF-48B9-85B6-9FB2D5DEC528}" type="slidenum">
              <a:rPr lang="en-US" smtClean="0"/>
              <a:pPr/>
              <a:t>4</a:t>
            </a:fld>
            <a:endParaRPr lang="en-US" smtClean="0"/>
          </a:p>
        </p:txBody>
      </p:sp>
      <p:sp>
        <p:nvSpPr>
          <p:cNvPr id="5123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640546"/>
            <a:ext cx="7772400" cy="3416320"/>
          </a:xfrm>
        </p:spPr>
        <p:txBody>
          <a:bodyPr/>
          <a:lstStyle/>
          <a:p>
            <a:pPr eaLnBrk="1" hangingPunct="1"/>
            <a:r>
              <a:rPr lang="en-GB" b="0" dirty="0" smtClean="0"/>
              <a:t/>
            </a:r>
            <a:br>
              <a:rPr lang="en-GB" b="0" dirty="0" smtClean="0"/>
            </a:br>
            <a:r>
              <a:rPr lang="en-GB" b="0" dirty="0" smtClean="0"/>
              <a:t/>
            </a:r>
            <a:br>
              <a:rPr lang="en-GB" b="0" dirty="0" smtClean="0"/>
            </a:br>
            <a:r>
              <a:rPr lang="en-GB" b="0" dirty="0" smtClean="0"/>
              <a:t/>
            </a:r>
            <a:br>
              <a:rPr lang="en-GB" b="0" dirty="0" smtClean="0"/>
            </a:br>
            <a:r>
              <a:rPr lang="en-GB" dirty="0" smtClean="0"/>
              <a:t>Aims and objectives</a:t>
            </a:r>
            <a:br>
              <a:rPr lang="en-GB" dirty="0" smtClean="0"/>
            </a:br>
            <a:r>
              <a:rPr lang="en-GB" b="0" dirty="0" smtClean="0"/>
              <a:t/>
            </a:r>
            <a:br>
              <a:rPr lang="en-GB" b="0" dirty="0" smtClean="0"/>
            </a:br>
            <a:endParaRPr lang="en-GB" b="0" dirty="0" smtClean="0"/>
          </a:p>
        </p:txBody>
      </p:sp>
    </p:spTree>
    <p:extLst>
      <p:ext uri="{BB962C8B-B14F-4D97-AF65-F5344CB8AC3E}">
        <p14:creationId xmlns:p14="http://schemas.microsoft.com/office/powerpoint/2010/main" val="3721531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A6D417-08CC-4663-B461-16ABCB61F08F}" type="slidenum">
              <a:rPr lang="en-US" smtClean="0"/>
              <a:pPr/>
              <a:t>5</a:t>
            </a:fld>
            <a:endParaRPr lang="en-US" smtClean="0"/>
          </a:p>
        </p:txBody>
      </p:sp>
      <p:sp>
        <p:nvSpPr>
          <p:cNvPr id="9219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972671"/>
            <a:ext cx="8229600" cy="523220"/>
          </a:xfrm>
        </p:spPr>
        <p:txBody>
          <a:bodyPr/>
          <a:lstStyle/>
          <a:p>
            <a:pPr eaLnBrk="1" hangingPunct="1"/>
            <a:r>
              <a:rPr lang="en-GB" sz="2800" b="0" dirty="0" smtClean="0">
                <a:solidFill>
                  <a:srgbClr val="0099CC"/>
                </a:solidFill>
              </a:rPr>
              <a:t>Aims and objectives of this session</a:t>
            </a:r>
          </a:p>
        </p:txBody>
      </p:sp>
      <p:sp>
        <p:nvSpPr>
          <p:cNvPr id="922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1752600"/>
            <a:ext cx="7518400" cy="4495800"/>
          </a:xfrm>
          <a:noFill/>
        </p:spPr>
        <p:txBody>
          <a:bodyPr/>
          <a:lstStyle/>
          <a:p>
            <a:pPr eaLnBrk="1" hangingPunct="1">
              <a:lnSpc>
                <a:spcPct val="85000"/>
              </a:lnSpc>
            </a:pPr>
            <a:r>
              <a:rPr lang="en-GB" sz="2400" dirty="0" smtClean="0"/>
              <a:t>Provide an overview of good practice in regulatory cost-modelling</a:t>
            </a:r>
          </a:p>
          <a:p>
            <a:pPr eaLnBrk="1" hangingPunct="1">
              <a:lnSpc>
                <a:spcPct val="85000"/>
              </a:lnSpc>
            </a:pPr>
            <a:r>
              <a:rPr lang="en-GB" sz="2400" dirty="0" smtClean="0"/>
              <a:t>Summarise the key elements for a successful process</a:t>
            </a:r>
          </a:p>
          <a:p>
            <a:pPr eaLnBrk="1" hangingPunct="1">
              <a:lnSpc>
                <a:spcPct val="85000"/>
              </a:lnSpc>
            </a:pPr>
            <a:r>
              <a:rPr lang="en-GB" sz="2400" dirty="0" smtClean="0"/>
              <a:t>Provide examples to illustrate how any missing or malfunctioning element can cause  disruption</a:t>
            </a:r>
          </a:p>
          <a:p>
            <a:pPr eaLnBrk="1" hangingPunct="1">
              <a:lnSpc>
                <a:spcPct val="85000"/>
              </a:lnSpc>
            </a:pPr>
            <a:r>
              <a:rPr lang="en-GB" sz="2400" dirty="0" smtClean="0"/>
              <a:t>Provide a helpful way of remembering the 7 key habits</a:t>
            </a:r>
          </a:p>
          <a:p>
            <a:pPr eaLnBrk="1" hangingPunct="1">
              <a:lnSpc>
                <a:spcPct val="85000"/>
              </a:lnSpc>
            </a:pPr>
            <a:endParaRPr lang="en-GB" sz="2400" dirty="0" smtClean="0"/>
          </a:p>
        </p:txBody>
      </p:sp>
    </p:spTree>
    <p:extLst>
      <p:ext uri="{BB962C8B-B14F-4D97-AF65-F5344CB8AC3E}">
        <p14:creationId xmlns:p14="http://schemas.microsoft.com/office/powerpoint/2010/main" val="12696866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3"/>
          <p:cNvSpPr>
            <a:spLocks noGrp="1" noChangeArrowheads="1"/>
          </p:cNvSpPr>
          <p:nvPr>
            <p:ph type="sldNum" sz="quarter" idx="4294967295"/>
          </p:nvPr>
        </p:nvSpPr>
        <p:spPr>
          <a:xfrm>
            <a:off x="8447088" y="6403975"/>
            <a:ext cx="339725" cy="244475"/>
          </a:xfrm>
          <a:prstGeom prst="rect">
            <a:avLst/>
          </a:prstGeom>
        </p:spPr>
        <p:txBody>
          <a:bodyPr/>
          <a:lstStyle/>
          <a:p>
            <a:fld id="{577AE22B-9FCF-48B9-85B6-9FB2D5DEC528}" type="slidenum">
              <a:rPr lang="en-US" smtClean="0"/>
              <a:pPr/>
              <a:t>6</a:t>
            </a:fld>
            <a:endParaRPr lang="en-US" smtClean="0"/>
          </a:p>
        </p:txBody>
      </p:sp>
      <p:sp>
        <p:nvSpPr>
          <p:cNvPr id="5123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640546"/>
            <a:ext cx="7772400" cy="3416320"/>
          </a:xfrm>
        </p:spPr>
        <p:txBody>
          <a:bodyPr/>
          <a:lstStyle/>
          <a:p>
            <a:pPr eaLnBrk="1" hangingPunct="1"/>
            <a:r>
              <a:rPr lang="en-GB" b="0" dirty="0" smtClean="0"/>
              <a:t/>
            </a:r>
            <a:br>
              <a:rPr lang="en-GB" b="0" dirty="0" smtClean="0"/>
            </a:br>
            <a:r>
              <a:rPr lang="en-GB" b="0" dirty="0" smtClean="0"/>
              <a:t/>
            </a:r>
            <a:br>
              <a:rPr lang="en-GB" b="0" dirty="0" smtClean="0"/>
            </a:br>
            <a:r>
              <a:rPr lang="en-GB" b="0" dirty="0" smtClean="0"/>
              <a:t/>
            </a:r>
            <a:br>
              <a:rPr lang="en-GB" b="0" dirty="0" smtClean="0"/>
            </a:br>
            <a:r>
              <a:rPr lang="en-GB" dirty="0" smtClean="0"/>
              <a:t>Identifying the habits</a:t>
            </a:r>
            <a:br>
              <a:rPr lang="en-GB" dirty="0" smtClean="0"/>
            </a:br>
            <a:r>
              <a:rPr lang="en-GB" b="0" dirty="0" smtClean="0"/>
              <a:t/>
            </a:r>
            <a:br>
              <a:rPr lang="en-GB" b="0" dirty="0" smtClean="0"/>
            </a:br>
            <a:endParaRPr lang="en-GB" b="0" dirty="0" smtClean="0"/>
          </a:p>
        </p:txBody>
      </p:sp>
    </p:spTree>
    <p:extLst>
      <p:ext uri="{BB962C8B-B14F-4D97-AF65-F5344CB8AC3E}">
        <p14:creationId xmlns:p14="http://schemas.microsoft.com/office/powerpoint/2010/main" val="3373344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90AD46-B2BD-4A27-8600-D34671B77C92}" type="slidenum">
              <a:rPr lang="en-US" smtClean="0"/>
              <a:pPr/>
              <a:t>7</a:t>
            </a:fld>
            <a:endParaRPr lang="en-US" smtClean="0"/>
          </a:p>
        </p:txBody>
      </p:sp>
      <p:sp>
        <p:nvSpPr>
          <p:cNvPr id="6147" name="Rectangle 2"/>
          <p:cNvSpPr>
            <a:spLocks noGrp="1" noChangeArrowheads="1"/>
          </p:cNvSpPr>
          <p:nvPr>
            <p:ph type="title"/>
          </p:nvPr>
        </p:nvSpPr>
        <p:spPr>
          <a:xfrm>
            <a:off x="539552" y="476672"/>
            <a:ext cx="8001000" cy="954107"/>
          </a:xfrm>
        </p:spPr>
        <p:txBody>
          <a:bodyPr/>
          <a:lstStyle/>
          <a:p>
            <a:pPr eaLnBrk="1" hangingPunct="1"/>
            <a:r>
              <a:rPr lang="en-GB" sz="2800" b="0" dirty="0" smtClean="0">
                <a:solidFill>
                  <a:srgbClr val="0099CC"/>
                </a:solidFill>
              </a:rPr>
              <a:t>The Seven Habits of Highly Effective People </a:t>
            </a:r>
          </a:p>
        </p:txBody>
      </p:sp>
      <p:sp>
        <p:nvSpPr>
          <p:cNvPr id="614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1600" y="1340768"/>
            <a:ext cx="7518400" cy="4572000"/>
          </a:xfrm>
          <a:noFill/>
        </p:spPr>
        <p:txBody>
          <a:bodyPr/>
          <a:lstStyle/>
          <a:p>
            <a:pPr eaLnBrk="1" hangingPunct="1">
              <a:lnSpc>
                <a:spcPct val="85000"/>
              </a:lnSpc>
            </a:pPr>
            <a:r>
              <a:rPr lang="en-GB" sz="2400" dirty="0" smtClean="0"/>
              <a:t>Title of a best-selling management book by Stephen Covey, that has spawned many others.</a:t>
            </a:r>
          </a:p>
          <a:p>
            <a:pPr eaLnBrk="1" hangingPunct="1">
              <a:lnSpc>
                <a:spcPct val="85000"/>
              </a:lnSpc>
            </a:pPr>
            <a:r>
              <a:rPr lang="en-GB" sz="2400" dirty="0" smtClean="0"/>
              <a:t>The Seven Habits move us through three key stages of growth.</a:t>
            </a:r>
          </a:p>
          <a:p>
            <a:pPr eaLnBrk="1" hangingPunct="1">
              <a:lnSpc>
                <a:spcPct val="85000"/>
              </a:lnSpc>
            </a:pPr>
            <a:endParaRPr lang="en-GB" sz="2400" dirty="0"/>
          </a:p>
          <a:p>
            <a:pPr eaLnBrk="1" hangingPunct="1">
              <a:lnSpc>
                <a:spcPct val="85000"/>
              </a:lnSpc>
            </a:pPr>
            <a:endParaRPr lang="en-GB" sz="2400" dirty="0" smtClean="0"/>
          </a:p>
          <a:p>
            <a:pPr eaLnBrk="1" hangingPunct="1">
              <a:lnSpc>
                <a:spcPct val="85000"/>
              </a:lnSpc>
            </a:pPr>
            <a:endParaRPr lang="en-GB" sz="2400" dirty="0"/>
          </a:p>
        </p:txBody>
      </p:sp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2254807035"/>
              </p:ext>
            </p:extLst>
          </p:nvPr>
        </p:nvGraphicFramePr>
        <p:xfrm>
          <a:off x="1043608" y="2492896"/>
          <a:ext cx="7696200" cy="3606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8237595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A6D417-08CC-4663-B461-16ABCB61F08F}" type="slidenum">
              <a:rPr lang="en-US" smtClean="0"/>
              <a:pPr/>
              <a:t>8</a:t>
            </a:fld>
            <a:endParaRPr lang="en-US" smtClean="0"/>
          </a:p>
        </p:txBody>
      </p:sp>
      <p:sp>
        <p:nvSpPr>
          <p:cNvPr id="9219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974725"/>
            <a:ext cx="7772400" cy="519113"/>
          </a:xfrm>
        </p:spPr>
        <p:txBody>
          <a:bodyPr/>
          <a:lstStyle/>
          <a:p>
            <a:pPr eaLnBrk="1" hangingPunct="1"/>
            <a:r>
              <a:rPr lang="en-GB" sz="2800" b="0" dirty="0" smtClean="0">
                <a:solidFill>
                  <a:srgbClr val="0099CC"/>
                </a:solidFill>
              </a:rPr>
              <a:t>What are the Seven Habits?</a:t>
            </a:r>
          </a:p>
        </p:txBody>
      </p:sp>
      <p:sp>
        <p:nvSpPr>
          <p:cNvPr id="922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1828800"/>
            <a:ext cx="7518400" cy="4495800"/>
          </a:xfrm>
          <a:noFill/>
        </p:spPr>
        <p:txBody>
          <a:bodyPr/>
          <a:lstStyle/>
          <a:p>
            <a:pPr marL="457200" indent="-457200" eaLnBrk="1" hangingPunct="1">
              <a:lnSpc>
                <a:spcPct val="85000"/>
              </a:lnSpc>
              <a:buFont typeface="+mj-lt"/>
              <a:buAutoNum type="arabicPeriod"/>
            </a:pPr>
            <a:r>
              <a:rPr lang="en-GB" sz="2400" dirty="0" smtClean="0"/>
              <a:t>Be proactive</a:t>
            </a:r>
          </a:p>
          <a:p>
            <a:pPr marL="457200" indent="-457200" eaLnBrk="1" hangingPunct="1">
              <a:lnSpc>
                <a:spcPct val="85000"/>
              </a:lnSpc>
              <a:buFont typeface="+mj-lt"/>
              <a:buAutoNum type="arabicPeriod"/>
            </a:pPr>
            <a:r>
              <a:rPr lang="en-GB" sz="2400" dirty="0" smtClean="0"/>
              <a:t>Begin with the end in mind</a:t>
            </a:r>
          </a:p>
          <a:p>
            <a:pPr marL="457200" indent="-457200" eaLnBrk="1" hangingPunct="1">
              <a:lnSpc>
                <a:spcPct val="85000"/>
              </a:lnSpc>
              <a:buFont typeface="+mj-lt"/>
              <a:buAutoNum type="arabicPeriod"/>
            </a:pPr>
            <a:r>
              <a:rPr lang="en-GB" sz="2400" dirty="0" smtClean="0"/>
              <a:t>Put first things first</a:t>
            </a:r>
          </a:p>
          <a:p>
            <a:pPr marL="457200" indent="-457200" eaLnBrk="1" hangingPunct="1">
              <a:lnSpc>
                <a:spcPct val="85000"/>
              </a:lnSpc>
              <a:buFont typeface="+mj-lt"/>
              <a:buAutoNum type="arabicPeriod"/>
            </a:pPr>
            <a:r>
              <a:rPr lang="en-GB" sz="2400" dirty="0" smtClean="0"/>
              <a:t>Think win/win</a:t>
            </a:r>
          </a:p>
          <a:p>
            <a:pPr marL="457200" indent="-457200" eaLnBrk="1" hangingPunct="1">
              <a:lnSpc>
                <a:spcPct val="85000"/>
              </a:lnSpc>
              <a:buFont typeface="+mj-lt"/>
              <a:buAutoNum type="arabicPeriod"/>
            </a:pPr>
            <a:r>
              <a:rPr lang="en-GB" sz="2400" dirty="0" smtClean="0"/>
              <a:t>Seek first to understand, then to be understood</a:t>
            </a:r>
          </a:p>
          <a:p>
            <a:pPr marL="457200" indent="-457200" eaLnBrk="1" hangingPunct="1">
              <a:lnSpc>
                <a:spcPct val="85000"/>
              </a:lnSpc>
              <a:buFont typeface="+mj-lt"/>
              <a:buAutoNum type="arabicPeriod"/>
            </a:pPr>
            <a:r>
              <a:rPr lang="en-GB" sz="2400" dirty="0" smtClean="0"/>
              <a:t>Synergise</a:t>
            </a:r>
          </a:p>
          <a:p>
            <a:pPr marL="457200" indent="-457200" eaLnBrk="1" hangingPunct="1">
              <a:lnSpc>
                <a:spcPct val="85000"/>
              </a:lnSpc>
              <a:buFont typeface="+mj-lt"/>
              <a:buAutoNum type="arabicPeriod"/>
            </a:pPr>
            <a:r>
              <a:rPr lang="en-GB" sz="2400" dirty="0" smtClean="0"/>
              <a:t>Renew and continually improve</a:t>
            </a:r>
            <a:r>
              <a:rPr lang="en-GB" sz="2400" baseline="30000" dirty="0" smtClean="0"/>
              <a:t>1</a:t>
            </a:r>
            <a:r>
              <a:rPr lang="en-GB" sz="2400" dirty="0" smtClean="0"/>
              <a:t>.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956082" y="4725144"/>
            <a:ext cx="7344815" cy="707886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GB" sz="2000" b="1" i="1" dirty="0" smtClean="0"/>
              <a:t>Each of these habits is relevant to the regulatory task of constructing network cost models</a:t>
            </a:r>
            <a:endParaRPr lang="en-GB" sz="2000" b="1" i="1" dirty="0"/>
          </a:p>
        </p:txBody>
      </p:sp>
      <p:sp>
        <p:nvSpPr>
          <p:cNvPr id="3" name="TextBox 2"/>
          <p:cNvSpPr txBox="1"/>
          <p:nvPr/>
        </p:nvSpPr>
        <p:spPr>
          <a:xfrm>
            <a:off x="932201" y="5691506"/>
            <a:ext cx="372570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 smtClean="0"/>
              <a:t>1.  Covey calls this “sharpening the saw”</a:t>
            </a:r>
            <a:endParaRPr lang="en-GB" sz="1200" dirty="0"/>
          </a:p>
        </p:txBody>
      </p:sp>
    </p:spTree>
    <p:extLst>
      <p:ext uri="{BB962C8B-B14F-4D97-AF65-F5344CB8AC3E}">
        <p14:creationId xmlns:p14="http://schemas.microsoft.com/office/powerpoint/2010/main" val="2566585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A6D417-08CC-4663-B461-16ABCB61F08F}" type="slidenum">
              <a:rPr lang="en-US" smtClean="0"/>
              <a:pPr/>
              <a:t>9</a:t>
            </a:fld>
            <a:endParaRPr lang="en-US" smtClean="0"/>
          </a:p>
        </p:txBody>
      </p:sp>
      <p:sp>
        <p:nvSpPr>
          <p:cNvPr id="9219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57228"/>
            <a:ext cx="8229600" cy="954107"/>
          </a:xfrm>
        </p:spPr>
        <p:txBody>
          <a:bodyPr/>
          <a:lstStyle/>
          <a:p>
            <a:pPr eaLnBrk="1" hangingPunct="1"/>
            <a:r>
              <a:rPr lang="en-GB" sz="2800" b="0" dirty="0" smtClean="0">
                <a:solidFill>
                  <a:srgbClr val="0099CC"/>
                </a:solidFill>
              </a:rPr>
              <a:t>Applying the Seven Habits to regulatory cost modelling (1)</a:t>
            </a:r>
          </a:p>
        </p:txBody>
      </p:sp>
      <p:sp>
        <p:nvSpPr>
          <p:cNvPr id="922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1752600"/>
            <a:ext cx="7518400" cy="4495800"/>
          </a:xfrm>
          <a:noFill/>
        </p:spPr>
        <p:txBody>
          <a:bodyPr/>
          <a:lstStyle/>
          <a:p>
            <a:pPr marL="457200" indent="-457200" eaLnBrk="1" hangingPunct="1">
              <a:lnSpc>
                <a:spcPct val="85000"/>
              </a:lnSpc>
              <a:buFont typeface="+mj-lt"/>
              <a:buAutoNum type="arabicPeriod"/>
            </a:pPr>
            <a:r>
              <a:rPr lang="en-GB" sz="2400" dirty="0" smtClean="0"/>
              <a:t>Be proactive</a:t>
            </a:r>
          </a:p>
          <a:p>
            <a:pPr marL="857250" lvl="1" indent="-457200" eaLnBrk="1" hangingPunct="1">
              <a:lnSpc>
                <a:spcPct val="85000"/>
              </a:lnSpc>
            </a:pPr>
            <a:r>
              <a:rPr lang="en-GB" sz="2000" dirty="0" smtClean="0"/>
              <a:t>The regulator must seize the initiative if cost models are ever to be built and be effective</a:t>
            </a:r>
          </a:p>
          <a:p>
            <a:pPr marL="457200" indent="-457200" eaLnBrk="1" hangingPunct="1">
              <a:lnSpc>
                <a:spcPct val="85000"/>
              </a:lnSpc>
              <a:buFont typeface="+mj-lt"/>
              <a:buAutoNum type="arabicPeriod"/>
            </a:pPr>
            <a:r>
              <a:rPr lang="en-GB" sz="2400" dirty="0" smtClean="0"/>
              <a:t>Begin with the end in mind</a:t>
            </a:r>
          </a:p>
          <a:p>
            <a:pPr marL="857250" lvl="1" indent="-457200" eaLnBrk="1" hangingPunct="1">
              <a:lnSpc>
                <a:spcPct val="85000"/>
              </a:lnSpc>
            </a:pPr>
            <a:r>
              <a:rPr lang="en-GB" sz="2000" dirty="0" smtClean="0"/>
              <a:t>The type of models to be constructed depends principally on the services for which cost-based rates are needed.</a:t>
            </a:r>
          </a:p>
          <a:p>
            <a:pPr marL="857250" lvl="1" indent="-457200" eaLnBrk="1" hangingPunct="1">
              <a:lnSpc>
                <a:spcPct val="85000"/>
              </a:lnSpc>
            </a:pPr>
            <a:r>
              <a:rPr lang="en-GB" sz="2000" dirty="0" smtClean="0"/>
              <a:t>Don’t build models unless you have cost-based tariffs in mind; and</a:t>
            </a:r>
          </a:p>
          <a:p>
            <a:pPr marL="857250" lvl="1" indent="-457200" eaLnBrk="1" hangingPunct="1">
              <a:lnSpc>
                <a:spcPct val="85000"/>
              </a:lnSpc>
            </a:pPr>
            <a:r>
              <a:rPr lang="en-GB" sz="2000" dirty="0" smtClean="0"/>
              <a:t>Determine the services before you construct the model</a:t>
            </a:r>
          </a:p>
          <a:p>
            <a:pPr marL="457200" indent="-457200" eaLnBrk="1" hangingPunct="1">
              <a:lnSpc>
                <a:spcPct val="85000"/>
              </a:lnSpc>
              <a:buFont typeface="+mj-lt"/>
              <a:buAutoNum type="arabicPeriod"/>
            </a:pPr>
            <a:r>
              <a:rPr lang="en-GB" sz="2400" dirty="0" smtClean="0"/>
              <a:t>Put first things first</a:t>
            </a:r>
          </a:p>
          <a:p>
            <a:pPr lvl="1" indent="-342900" eaLnBrk="1" hangingPunct="1">
              <a:lnSpc>
                <a:spcPct val="85000"/>
              </a:lnSpc>
            </a:pPr>
            <a:r>
              <a:rPr lang="en-GB" sz="2000" dirty="0" smtClean="0"/>
              <a:t>Make sure the legal mandate to use a cost model is in place before you build it.</a:t>
            </a:r>
          </a:p>
        </p:txBody>
      </p:sp>
    </p:spTree>
    <p:extLst>
      <p:ext uri="{BB962C8B-B14F-4D97-AF65-F5344CB8AC3E}">
        <p14:creationId xmlns:p14="http://schemas.microsoft.com/office/powerpoint/2010/main" val="30286125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8316416" y="6384925"/>
            <a:ext cx="557709" cy="284435"/>
          </a:xfrm>
        </p:spPr>
        <p:txBody>
          <a:bodyPr/>
          <a:lstStyle/>
          <a:p>
            <a:fld id="{F0A6D417-08CC-4663-B461-16ABCB61F08F}" type="slidenum">
              <a:rPr lang="en-US" smtClean="0"/>
              <a:pPr/>
              <a:t>10</a:t>
            </a:fld>
            <a:endParaRPr lang="en-US" dirty="0" smtClean="0"/>
          </a:p>
        </p:txBody>
      </p:sp>
      <p:sp>
        <p:nvSpPr>
          <p:cNvPr id="9219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57228"/>
            <a:ext cx="8229600" cy="954107"/>
          </a:xfrm>
        </p:spPr>
        <p:txBody>
          <a:bodyPr/>
          <a:lstStyle/>
          <a:p>
            <a:pPr eaLnBrk="1" hangingPunct="1"/>
            <a:r>
              <a:rPr lang="en-GB" sz="2800" b="0" dirty="0" smtClean="0">
                <a:solidFill>
                  <a:srgbClr val="0099CC"/>
                </a:solidFill>
              </a:rPr>
              <a:t>Applying the Seven Habits to regulatory cost modelling (2)</a:t>
            </a:r>
          </a:p>
        </p:txBody>
      </p:sp>
      <p:sp>
        <p:nvSpPr>
          <p:cNvPr id="922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1752600"/>
            <a:ext cx="7518400" cy="4495800"/>
          </a:xfrm>
          <a:noFill/>
        </p:spPr>
        <p:txBody>
          <a:bodyPr/>
          <a:lstStyle/>
          <a:p>
            <a:pPr marL="457200" indent="-457200" eaLnBrk="1" hangingPunct="1">
              <a:lnSpc>
                <a:spcPct val="85000"/>
              </a:lnSpc>
              <a:buFont typeface="+mj-lt"/>
              <a:buAutoNum type="arabicPeriod" startAt="4"/>
            </a:pPr>
            <a:r>
              <a:rPr lang="en-GB" sz="2400" dirty="0" smtClean="0"/>
              <a:t>Think win/win</a:t>
            </a:r>
          </a:p>
          <a:p>
            <a:pPr marL="857250" lvl="1" indent="-457200" eaLnBrk="1" hangingPunct="1">
              <a:lnSpc>
                <a:spcPct val="85000"/>
              </a:lnSpc>
            </a:pPr>
            <a:r>
              <a:rPr lang="en-GB" sz="2000" dirty="0" smtClean="0"/>
              <a:t>If there is not “something for everyone” you will likely end up in court</a:t>
            </a:r>
          </a:p>
          <a:p>
            <a:pPr marL="457200" indent="-457200" eaLnBrk="1" hangingPunct="1">
              <a:lnSpc>
                <a:spcPct val="85000"/>
              </a:lnSpc>
              <a:buFont typeface="+mj-lt"/>
              <a:buAutoNum type="arabicPeriod" startAt="4"/>
            </a:pPr>
            <a:r>
              <a:rPr lang="en-GB" sz="2400" dirty="0" smtClean="0"/>
              <a:t>Seek first to understand</a:t>
            </a:r>
          </a:p>
          <a:p>
            <a:pPr marL="857250" lvl="1" indent="-457200" eaLnBrk="1" hangingPunct="1">
              <a:lnSpc>
                <a:spcPct val="85000"/>
              </a:lnSpc>
            </a:pPr>
            <a:r>
              <a:rPr lang="en-GB" sz="2000" dirty="0" smtClean="0"/>
              <a:t>If you realise the incentives and take account of the interests of each stakeholder you will retain control of the process.</a:t>
            </a:r>
          </a:p>
          <a:p>
            <a:pPr marL="457200" indent="-457200" eaLnBrk="1" hangingPunct="1">
              <a:lnSpc>
                <a:spcPct val="85000"/>
              </a:lnSpc>
              <a:buFont typeface="+mj-lt"/>
              <a:buAutoNum type="arabicPeriod" startAt="4"/>
            </a:pPr>
            <a:r>
              <a:rPr lang="en-GB" sz="2400" dirty="0" smtClean="0"/>
              <a:t>Synergise</a:t>
            </a:r>
          </a:p>
          <a:p>
            <a:pPr marL="857250" lvl="1" indent="-457200" eaLnBrk="1" hangingPunct="1">
              <a:lnSpc>
                <a:spcPct val="85000"/>
              </a:lnSpc>
              <a:buSzPct val="110000"/>
            </a:pPr>
            <a:r>
              <a:rPr lang="en-GB" sz="2000" dirty="0"/>
              <a:t>Use consultative processes to solve problems and find solutions without recourse to the courts.</a:t>
            </a:r>
          </a:p>
          <a:p>
            <a:pPr marL="457200" indent="-457200" eaLnBrk="1" hangingPunct="1">
              <a:lnSpc>
                <a:spcPct val="85000"/>
              </a:lnSpc>
              <a:buFont typeface="+mj-lt"/>
              <a:buAutoNum type="arabicPeriod" startAt="4"/>
            </a:pPr>
            <a:r>
              <a:rPr lang="en-GB" sz="2400" dirty="0" smtClean="0"/>
              <a:t>Renew and continually approve</a:t>
            </a:r>
          </a:p>
          <a:p>
            <a:pPr lvl="1" indent="-342900" eaLnBrk="1" hangingPunct="1">
              <a:lnSpc>
                <a:spcPct val="85000"/>
              </a:lnSpc>
            </a:pPr>
            <a:r>
              <a:rPr lang="en-GB" sz="2000" dirty="0" smtClean="0"/>
              <a:t>Seek to update models annually as new data becomes available, and review the entire model every 3-5 years.</a:t>
            </a:r>
          </a:p>
          <a:p>
            <a:pPr marL="457200" indent="-457200" eaLnBrk="1" hangingPunct="1">
              <a:lnSpc>
                <a:spcPct val="85000"/>
              </a:lnSpc>
              <a:buFont typeface="+mj-lt"/>
              <a:buAutoNum type="arabicPeriod"/>
            </a:pPr>
            <a:endParaRPr lang="en-GB" sz="2400" dirty="0" smtClean="0"/>
          </a:p>
        </p:txBody>
      </p:sp>
    </p:spTree>
    <p:extLst>
      <p:ext uri="{BB962C8B-B14F-4D97-AF65-F5344CB8AC3E}">
        <p14:creationId xmlns:p14="http://schemas.microsoft.com/office/powerpoint/2010/main" val="4108803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8316416" y="6384925"/>
            <a:ext cx="557709" cy="212427"/>
          </a:xfrm>
        </p:spPr>
        <p:txBody>
          <a:bodyPr/>
          <a:lstStyle/>
          <a:p>
            <a:fld id="{09CC632A-905B-4524-A7B4-AB7B5853F36F}" type="slidenum">
              <a:rPr lang="en-US" smtClean="0"/>
              <a:pPr/>
              <a:t>11</a:t>
            </a:fld>
            <a:endParaRPr lang="en-US" dirty="0" smtClean="0"/>
          </a:p>
        </p:txBody>
      </p:sp>
      <p:sp>
        <p:nvSpPr>
          <p:cNvPr id="12291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974725"/>
            <a:ext cx="7772400" cy="519113"/>
          </a:xfrm>
        </p:spPr>
        <p:txBody>
          <a:bodyPr/>
          <a:lstStyle/>
          <a:p>
            <a:pPr eaLnBrk="1" hangingPunct="1"/>
            <a:r>
              <a:rPr lang="en-GB" sz="2800" b="0" dirty="0" smtClean="0">
                <a:solidFill>
                  <a:srgbClr val="0099CC"/>
                </a:solidFill>
              </a:rPr>
              <a:t>An alternative way to view the 7 habits</a:t>
            </a: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914400" y="1828800"/>
            <a:ext cx="7518400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lnSpc>
                <a:spcPct val="105000"/>
              </a:lnSpc>
              <a:spcBef>
                <a:spcPct val="20000"/>
              </a:spcBef>
              <a:spcAft>
                <a:spcPct val="0"/>
              </a:spcAft>
              <a:buClr>
                <a:srgbClr val="0E438A"/>
              </a:buClr>
              <a:buSzPct val="110000"/>
              <a:buFont typeface="Wingdings" pitchFamily="2" charset="2"/>
              <a:buChar char="§"/>
              <a:defRPr sz="3200">
                <a:solidFill>
                  <a:srgbClr val="5C5C5C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lnSpc>
                <a:spcPct val="105000"/>
              </a:lnSpc>
              <a:spcBef>
                <a:spcPct val="20000"/>
              </a:spcBef>
              <a:spcAft>
                <a:spcPct val="0"/>
              </a:spcAft>
              <a:buClr>
                <a:srgbClr val="0099CC"/>
              </a:buClr>
              <a:buFont typeface="Wingdings" pitchFamily="2" charset="2"/>
              <a:buChar char="Ø"/>
              <a:defRPr sz="2800">
                <a:solidFill>
                  <a:srgbClr val="5C5C5C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lnSpc>
                <a:spcPct val="105000"/>
              </a:lnSpc>
              <a:spcBef>
                <a:spcPct val="20000"/>
              </a:spcBef>
              <a:spcAft>
                <a:spcPct val="0"/>
              </a:spcAft>
              <a:buClr>
                <a:srgbClr val="0099CC"/>
              </a:buClr>
              <a:buFont typeface="Wingdings" pitchFamily="2" charset="2"/>
              <a:buChar char="§"/>
              <a:defRPr sz="2400">
                <a:solidFill>
                  <a:srgbClr val="5C5C5C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lnSpc>
                <a:spcPct val="105000"/>
              </a:lnSpc>
              <a:spcBef>
                <a:spcPct val="20000"/>
              </a:spcBef>
              <a:spcAft>
                <a:spcPct val="0"/>
              </a:spcAft>
              <a:buFont typeface="Verdana" pitchFamily="34" charset="0"/>
              <a:buChar char="–"/>
              <a:defRPr sz="2000">
                <a:solidFill>
                  <a:srgbClr val="5C5C5C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lnSpc>
                <a:spcPct val="105000"/>
              </a:lnSpc>
              <a:spcBef>
                <a:spcPct val="20000"/>
              </a:spcBef>
              <a:spcAft>
                <a:spcPct val="0"/>
              </a:spcAft>
              <a:buFont typeface="Verdana" pitchFamily="34" charset="0"/>
              <a:buChar char="–"/>
              <a:defRPr sz="2000">
                <a:solidFill>
                  <a:srgbClr val="5C5C5C"/>
                </a:solidFill>
                <a:latin typeface="+mn-lt"/>
                <a:cs typeface="+mn-cs"/>
              </a:defRPr>
            </a:lvl5pPr>
            <a:lvl6pPr marL="2514600" indent="-228600" algn="l" rtl="0" fontAlgn="base">
              <a:lnSpc>
                <a:spcPct val="105000"/>
              </a:lnSpc>
              <a:spcBef>
                <a:spcPct val="20000"/>
              </a:spcBef>
              <a:spcAft>
                <a:spcPct val="0"/>
              </a:spcAft>
              <a:buFont typeface="Verdana" pitchFamily="34" charset="0"/>
              <a:buChar char="–"/>
              <a:defRPr sz="2000">
                <a:solidFill>
                  <a:srgbClr val="5C5C5C"/>
                </a:solidFill>
                <a:latin typeface="+mn-lt"/>
                <a:cs typeface="+mn-cs"/>
              </a:defRPr>
            </a:lvl6pPr>
            <a:lvl7pPr marL="2971800" indent="-228600" algn="l" rtl="0" fontAlgn="base">
              <a:lnSpc>
                <a:spcPct val="105000"/>
              </a:lnSpc>
              <a:spcBef>
                <a:spcPct val="20000"/>
              </a:spcBef>
              <a:spcAft>
                <a:spcPct val="0"/>
              </a:spcAft>
              <a:buFont typeface="Verdana" pitchFamily="34" charset="0"/>
              <a:buChar char="–"/>
              <a:defRPr sz="2000">
                <a:solidFill>
                  <a:srgbClr val="5C5C5C"/>
                </a:solidFill>
                <a:latin typeface="+mn-lt"/>
                <a:cs typeface="+mn-cs"/>
              </a:defRPr>
            </a:lvl7pPr>
            <a:lvl8pPr marL="3429000" indent="-228600" algn="l" rtl="0" fontAlgn="base">
              <a:lnSpc>
                <a:spcPct val="105000"/>
              </a:lnSpc>
              <a:spcBef>
                <a:spcPct val="20000"/>
              </a:spcBef>
              <a:spcAft>
                <a:spcPct val="0"/>
              </a:spcAft>
              <a:buFont typeface="Verdana" pitchFamily="34" charset="0"/>
              <a:buChar char="–"/>
              <a:defRPr sz="2000">
                <a:solidFill>
                  <a:srgbClr val="5C5C5C"/>
                </a:solidFill>
                <a:latin typeface="+mn-lt"/>
                <a:cs typeface="+mn-cs"/>
              </a:defRPr>
            </a:lvl8pPr>
            <a:lvl9pPr marL="3886200" indent="-228600" algn="l" rtl="0" fontAlgn="base">
              <a:lnSpc>
                <a:spcPct val="105000"/>
              </a:lnSpc>
              <a:spcBef>
                <a:spcPct val="20000"/>
              </a:spcBef>
              <a:spcAft>
                <a:spcPct val="0"/>
              </a:spcAft>
              <a:buFont typeface="Verdana" pitchFamily="34" charset="0"/>
              <a:buChar char="–"/>
              <a:defRPr sz="2000">
                <a:solidFill>
                  <a:srgbClr val="5C5C5C"/>
                </a:solidFill>
                <a:latin typeface="+mn-lt"/>
                <a:cs typeface="+mn-cs"/>
              </a:defRPr>
            </a:lvl9pPr>
          </a:lstStyle>
          <a:p>
            <a:pPr marL="457200" indent="-457200" eaLnBrk="1" hangingPunct="1">
              <a:lnSpc>
                <a:spcPct val="85000"/>
              </a:lnSpc>
              <a:buFont typeface="+mj-lt"/>
              <a:buAutoNum type="arabicPeriod"/>
            </a:pPr>
            <a:r>
              <a:rPr lang="en-GB" sz="2400" b="0" i="0" dirty="0" smtClean="0"/>
              <a:t>The regulator should take the initiative </a:t>
            </a:r>
          </a:p>
          <a:p>
            <a:pPr marL="457200" indent="-457200" eaLnBrk="1" hangingPunct="1">
              <a:lnSpc>
                <a:spcPct val="85000"/>
              </a:lnSpc>
              <a:buFont typeface="+mj-lt"/>
              <a:buAutoNum type="arabicPeriod"/>
            </a:pPr>
            <a:r>
              <a:rPr lang="en-GB" sz="2400" b="0" i="0" dirty="0" smtClean="0"/>
              <a:t>Have a realistic time-plan and stick with it</a:t>
            </a:r>
            <a:endParaRPr lang="en-GB" sz="2400" b="0" i="0" dirty="0"/>
          </a:p>
          <a:p>
            <a:pPr marL="457200" indent="-457200" eaLnBrk="1" hangingPunct="1">
              <a:lnSpc>
                <a:spcPct val="85000"/>
              </a:lnSpc>
              <a:buFont typeface="+mj-lt"/>
              <a:buAutoNum type="arabicPeriod"/>
            </a:pPr>
            <a:r>
              <a:rPr lang="en-GB" sz="2400" b="0" i="0" dirty="0" smtClean="0"/>
              <a:t>Ensure there is a clear mandate in legislation</a:t>
            </a:r>
          </a:p>
          <a:p>
            <a:pPr marL="457200" indent="-457200" eaLnBrk="1" hangingPunct="1">
              <a:lnSpc>
                <a:spcPct val="85000"/>
              </a:lnSpc>
              <a:buFont typeface="+mj-lt"/>
              <a:buAutoNum type="arabicPeriod"/>
            </a:pPr>
            <a:r>
              <a:rPr lang="en-GB" sz="2400" b="0" i="0" dirty="0" smtClean="0"/>
              <a:t>Assumptions (data inputs) should be verifiable and justifiable</a:t>
            </a:r>
          </a:p>
          <a:p>
            <a:pPr marL="457200" indent="-457200" eaLnBrk="1" hangingPunct="1">
              <a:lnSpc>
                <a:spcPct val="85000"/>
              </a:lnSpc>
              <a:buFont typeface="+mj-lt"/>
              <a:buAutoNum type="arabicPeriod"/>
            </a:pPr>
            <a:r>
              <a:rPr lang="en-GB" sz="2400" b="0" i="0" dirty="0" smtClean="0"/>
              <a:t>The approach should deal separately with methodology and model construction</a:t>
            </a:r>
          </a:p>
          <a:p>
            <a:pPr marL="457200" indent="-457200" eaLnBrk="1" hangingPunct="1">
              <a:lnSpc>
                <a:spcPct val="85000"/>
              </a:lnSpc>
              <a:buFont typeface="+mj-lt"/>
              <a:buAutoNum type="arabicPeriod"/>
            </a:pPr>
            <a:r>
              <a:rPr lang="en-GB" sz="2400" b="0" i="0" dirty="0" smtClean="0"/>
              <a:t>Hold a public consultation process</a:t>
            </a:r>
          </a:p>
          <a:p>
            <a:pPr marL="457200" indent="-457200" eaLnBrk="1" hangingPunct="1">
              <a:lnSpc>
                <a:spcPct val="85000"/>
              </a:lnSpc>
              <a:buFont typeface="+mj-lt"/>
              <a:buAutoNum type="arabicPeriod"/>
            </a:pPr>
            <a:r>
              <a:rPr lang="en-GB" sz="2400" b="0" i="0" dirty="0" smtClean="0"/>
              <a:t>Use consultants to help you, but not too much.</a:t>
            </a:r>
          </a:p>
        </p:txBody>
      </p:sp>
    </p:spTree>
    <p:extLst>
      <p:ext uri="{BB962C8B-B14F-4D97-AF65-F5344CB8AC3E}">
        <p14:creationId xmlns:p14="http://schemas.microsoft.com/office/powerpoint/2010/main" val="26068468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13"/>
          <p:cNvSpPr>
            <a:spLocks noGrp="1" noChangeArrowheads="1"/>
          </p:cNvSpPr>
          <p:nvPr>
            <p:ph type="sldNum" sz="quarter" idx="4294967295"/>
          </p:nvPr>
        </p:nvSpPr>
        <p:spPr>
          <a:xfrm>
            <a:off x="8447088" y="6403975"/>
            <a:ext cx="339725" cy="244475"/>
          </a:xfrm>
          <a:prstGeom prst="rect">
            <a:avLst/>
          </a:prstGeom>
        </p:spPr>
        <p:txBody>
          <a:bodyPr/>
          <a:lstStyle/>
          <a:p>
            <a:fld id="{8CEB883B-7AB7-43C8-A928-B14E53F4D329}" type="slidenum">
              <a:rPr lang="en-US" smtClean="0"/>
              <a:pPr/>
              <a:t>12</a:t>
            </a:fld>
            <a:endParaRPr lang="en-US" smtClean="0"/>
          </a:p>
        </p:txBody>
      </p:sp>
      <p:sp>
        <p:nvSpPr>
          <p:cNvPr id="13315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363547"/>
            <a:ext cx="7772400" cy="3970318"/>
          </a:xfrm>
        </p:spPr>
        <p:txBody>
          <a:bodyPr/>
          <a:lstStyle/>
          <a:p>
            <a:pPr eaLnBrk="1" hangingPunct="1"/>
            <a:r>
              <a:rPr lang="en-GB" b="0" dirty="0" smtClean="0"/>
              <a:t/>
            </a:r>
            <a:br>
              <a:rPr lang="en-GB" b="0" dirty="0" smtClean="0"/>
            </a:br>
            <a:r>
              <a:rPr lang="en-GB" b="0" dirty="0" smtClean="0"/>
              <a:t/>
            </a:r>
            <a:br>
              <a:rPr lang="en-GB" b="0" dirty="0" smtClean="0"/>
            </a:br>
            <a:r>
              <a:rPr lang="en-GB" b="0" dirty="0" smtClean="0"/>
              <a:t/>
            </a:r>
            <a:br>
              <a:rPr lang="en-GB" b="0" dirty="0" smtClean="0"/>
            </a:br>
            <a:r>
              <a:rPr lang="en-GB" dirty="0" smtClean="0"/>
              <a:t/>
            </a:r>
            <a:br>
              <a:rPr lang="en-GB" dirty="0" smtClean="0"/>
            </a:br>
            <a:r>
              <a:rPr lang="en-GB" dirty="0" smtClean="0"/>
              <a:t>Illustrating the habits</a:t>
            </a:r>
            <a:br>
              <a:rPr lang="en-GB" dirty="0" smtClean="0"/>
            </a:br>
            <a:r>
              <a:rPr lang="en-GB" b="0" dirty="0" smtClean="0"/>
              <a:t/>
            </a:r>
            <a:br>
              <a:rPr lang="en-GB" b="0" dirty="0" smtClean="0"/>
            </a:br>
            <a:endParaRPr lang="en-GB" b="0" dirty="0" smtClean="0"/>
          </a:p>
        </p:txBody>
      </p:sp>
    </p:spTree>
    <p:extLst>
      <p:ext uri="{BB962C8B-B14F-4D97-AF65-F5344CB8AC3E}">
        <p14:creationId xmlns:p14="http://schemas.microsoft.com/office/powerpoint/2010/main" val="4641397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4F0E3D-FF29-43CD-8556-AC193B80A86D}" type="slidenum">
              <a:rPr lang="en-US" smtClean="0"/>
              <a:pPr/>
              <a:t>13</a:t>
            </a:fld>
            <a:endParaRPr lang="en-US" smtClean="0"/>
          </a:p>
        </p:txBody>
      </p:sp>
      <p:sp>
        <p:nvSpPr>
          <p:cNvPr id="32771" name="Rectangle 2"/>
          <p:cNvSpPr>
            <a:spLocks noGrp="1" noChangeArrowheads="1"/>
          </p:cNvSpPr>
          <p:nvPr>
            <p:ph type="title"/>
          </p:nvPr>
        </p:nvSpPr>
        <p:spPr>
          <a:xfrm>
            <a:off x="577850" y="990600"/>
            <a:ext cx="7772400" cy="523220"/>
          </a:xfrm>
        </p:spPr>
        <p:txBody>
          <a:bodyPr/>
          <a:lstStyle/>
          <a:p>
            <a:pPr eaLnBrk="1" hangingPunct="1"/>
            <a:r>
              <a:rPr lang="en-GB" sz="2800" b="0" dirty="0" smtClean="0">
                <a:solidFill>
                  <a:srgbClr val="0099CC"/>
                </a:solidFill>
              </a:rPr>
              <a:t>Brainstorm on each of the 7 habits</a:t>
            </a:r>
          </a:p>
        </p:txBody>
      </p:sp>
      <p:sp>
        <p:nvSpPr>
          <p:cNvPr id="32773" name="Rectangle 4"/>
          <p:cNvSpPr>
            <a:spLocks noChangeArrowheads="1"/>
          </p:cNvSpPr>
          <p:nvPr/>
        </p:nvSpPr>
        <p:spPr bwMode="auto">
          <a:xfrm>
            <a:off x="577850" y="5108575"/>
            <a:ext cx="8264525" cy="766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  <a:buClr>
                <a:srgbClr val="0E438A"/>
              </a:buClr>
              <a:buSzPct val="110000"/>
              <a:buFont typeface="Wingdings" pitchFamily="2" charset="2"/>
              <a:buChar char="§"/>
            </a:pPr>
            <a:endParaRPr lang="en-AU" sz="3200" b="0" i="0">
              <a:solidFill>
                <a:srgbClr val="5C5C5C"/>
              </a:solidFill>
            </a:endParaRPr>
          </a:p>
        </p:txBody>
      </p:sp>
      <p:pic>
        <p:nvPicPr>
          <p:cNvPr id="32774" name="Picture 6" descr="C:\Documents and Settings\hp\Local Settings\Temporary Internet Files\Content.IE5\HDBB3TN1\MC900299691[1].wmf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67200" y="2824163"/>
            <a:ext cx="4444901" cy="3051175"/>
          </a:xfrm>
          <a:prstGeom prst="rect">
            <a:avLst/>
          </a:prstGeom>
          <a:noFill/>
        </p:spPr>
      </p:pic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457200" y="2499520"/>
            <a:ext cx="3460750" cy="33758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lnSpc>
                <a:spcPct val="105000"/>
              </a:lnSpc>
              <a:spcBef>
                <a:spcPct val="20000"/>
              </a:spcBef>
              <a:spcAft>
                <a:spcPct val="0"/>
              </a:spcAft>
              <a:buClr>
                <a:srgbClr val="0E438A"/>
              </a:buClr>
              <a:buSzPct val="110000"/>
              <a:buFont typeface="Wingdings" pitchFamily="2" charset="2"/>
              <a:buChar char="§"/>
              <a:defRPr sz="3200">
                <a:solidFill>
                  <a:srgbClr val="5C5C5C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lnSpc>
                <a:spcPct val="105000"/>
              </a:lnSpc>
              <a:spcBef>
                <a:spcPct val="20000"/>
              </a:spcBef>
              <a:spcAft>
                <a:spcPct val="0"/>
              </a:spcAft>
              <a:buClr>
                <a:srgbClr val="0099CC"/>
              </a:buClr>
              <a:buFont typeface="Wingdings" pitchFamily="2" charset="2"/>
              <a:buChar char="Ø"/>
              <a:defRPr sz="2800">
                <a:solidFill>
                  <a:srgbClr val="5C5C5C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lnSpc>
                <a:spcPct val="105000"/>
              </a:lnSpc>
              <a:spcBef>
                <a:spcPct val="20000"/>
              </a:spcBef>
              <a:spcAft>
                <a:spcPct val="0"/>
              </a:spcAft>
              <a:buClr>
                <a:srgbClr val="0099CC"/>
              </a:buClr>
              <a:buFont typeface="Wingdings" pitchFamily="2" charset="2"/>
              <a:buChar char="§"/>
              <a:defRPr sz="2400">
                <a:solidFill>
                  <a:srgbClr val="5C5C5C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lnSpc>
                <a:spcPct val="105000"/>
              </a:lnSpc>
              <a:spcBef>
                <a:spcPct val="20000"/>
              </a:spcBef>
              <a:spcAft>
                <a:spcPct val="0"/>
              </a:spcAft>
              <a:buFont typeface="Verdana" pitchFamily="34" charset="0"/>
              <a:buChar char="–"/>
              <a:defRPr sz="2000">
                <a:solidFill>
                  <a:srgbClr val="5C5C5C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lnSpc>
                <a:spcPct val="105000"/>
              </a:lnSpc>
              <a:spcBef>
                <a:spcPct val="20000"/>
              </a:spcBef>
              <a:spcAft>
                <a:spcPct val="0"/>
              </a:spcAft>
              <a:buFont typeface="Verdana" pitchFamily="34" charset="0"/>
              <a:buChar char="–"/>
              <a:defRPr sz="2000">
                <a:solidFill>
                  <a:srgbClr val="5C5C5C"/>
                </a:solidFill>
                <a:latin typeface="+mn-lt"/>
                <a:cs typeface="+mn-cs"/>
              </a:defRPr>
            </a:lvl5pPr>
            <a:lvl6pPr marL="2514600" indent="-228600" algn="l" rtl="0" fontAlgn="base">
              <a:lnSpc>
                <a:spcPct val="105000"/>
              </a:lnSpc>
              <a:spcBef>
                <a:spcPct val="20000"/>
              </a:spcBef>
              <a:spcAft>
                <a:spcPct val="0"/>
              </a:spcAft>
              <a:buFont typeface="Verdana" pitchFamily="34" charset="0"/>
              <a:buChar char="–"/>
              <a:defRPr sz="2000">
                <a:solidFill>
                  <a:srgbClr val="5C5C5C"/>
                </a:solidFill>
                <a:latin typeface="+mn-lt"/>
                <a:cs typeface="+mn-cs"/>
              </a:defRPr>
            </a:lvl6pPr>
            <a:lvl7pPr marL="2971800" indent="-228600" algn="l" rtl="0" fontAlgn="base">
              <a:lnSpc>
                <a:spcPct val="105000"/>
              </a:lnSpc>
              <a:spcBef>
                <a:spcPct val="20000"/>
              </a:spcBef>
              <a:spcAft>
                <a:spcPct val="0"/>
              </a:spcAft>
              <a:buFont typeface="Verdana" pitchFamily="34" charset="0"/>
              <a:buChar char="–"/>
              <a:defRPr sz="2000">
                <a:solidFill>
                  <a:srgbClr val="5C5C5C"/>
                </a:solidFill>
                <a:latin typeface="+mn-lt"/>
                <a:cs typeface="+mn-cs"/>
              </a:defRPr>
            </a:lvl7pPr>
            <a:lvl8pPr marL="3429000" indent="-228600" algn="l" rtl="0" fontAlgn="base">
              <a:lnSpc>
                <a:spcPct val="105000"/>
              </a:lnSpc>
              <a:spcBef>
                <a:spcPct val="20000"/>
              </a:spcBef>
              <a:spcAft>
                <a:spcPct val="0"/>
              </a:spcAft>
              <a:buFont typeface="Verdana" pitchFamily="34" charset="0"/>
              <a:buChar char="–"/>
              <a:defRPr sz="2000">
                <a:solidFill>
                  <a:srgbClr val="5C5C5C"/>
                </a:solidFill>
                <a:latin typeface="+mn-lt"/>
                <a:cs typeface="+mn-cs"/>
              </a:defRPr>
            </a:lvl8pPr>
            <a:lvl9pPr marL="3886200" indent="-228600" algn="l" rtl="0" fontAlgn="base">
              <a:lnSpc>
                <a:spcPct val="105000"/>
              </a:lnSpc>
              <a:spcBef>
                <a:spcPct val="20000"/>
              </a:spcBef>
              <a:spcAft>
                <a:spcPct val="0"/>
              </a:spcAft>
              <a:buFont typeface="Verdana" pitchFamily="34" charset="0"/>
              <a:buChar char="–"/>
              <a:defRPr sz="2000">
                <a:solidFill>
                  <a:srgbClr val="5C5C5C"/>
                </a:solidFill>
                <a:latin typeface="+mn-lt"/>
                <a:cs typeface="+mn-cs"/>
              </a:defRPr>
            </a:lvl9pPr>
          </a:lstStyle>
          <a:p>
            <a:pPr eaLnBrk="1" hangingPunct="1">
              <a:lnSpc>
                <a:spcPct val="85000"/>
              </a:lnSpc>
            </a:pPr>
            <a:r>
              <a:rPr lang="en-GB" sz="2400" b="0" i="0" dirty="0" smtClean="0"/>
              <a:t>Why is this habit important?</a:t>
            </a:r>
          </a:p>
          <a:p>
            <a:pPr eaLnBrk="1" hangingPunct="1">
              <a:lnSpc>
                <a:spcPct val="85000"/>
              </a:lnSpc>
            </a:pPr>
            <a:r>
              <a:rPr lang="en-GB" sz="2400" b="0" i="0" dirty="0" smtClean="0"/>
              <a:t>What might happen if this habit were ignored?</a:t>
            </a:r>
          </a:p>
          <a:p>
            <a:pPr eaLnBrk="1" hangingPunct="1">
              <a:lnSpc>
                <a:spcPct val="85000"/>
              </a:lnSpc>
            </a:pPr>
            <a:r>
              <a:rPr lang="en-GB" sz="2400" b="0" i="0" dirty="0" smtClean="0"/>
              <a:t>Have you any experience that helps illustrate this problem? </a:t>
            </a:r>
          </a:p>
          <a:p>
            <a:pPr eaLnBrk="1" hangingPunct="1">
              <a:lnSpc>
                <a:spcPct val="85000"/>
              </a:lnSpc>
            </a:pPr>
            <a:endParaRPr lang="en-GB" sz="2400" b="0" i="0" dirty="0" smtClean="0"/>
          </a:p>
        </p:txBody>
      </p:sp>
      <p:sp>
        <p:nvSpPr>
          <p:cNvPr id="7" name="TextBox 6"/>
          <p:cNvSpPr txBox="1"/>
          <p:nvPr/>
        </p:nvSpPr>
        <p:spPr>
          <a:xfrm>
            <a:off x="1195164" y="1763095"/>
            <a:ext cx="6629400" cy="40011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GB" sz="2000" b="1" i="1" dirty="0" smtClean="0"/>
              <a:t>1. The regulator should take the initiative</a:t>
            </a:r>
            <a:endParaRPr lang="en-GB" sz="2000" b="1" i="1" dirty="0"/>
          </a:p>
        </p:txBody>
      </p:sp>
    </p:spTree>
    <p:extLst>
      <p:ext uri="{BB962C8B-B14F-4D97-AF65-F5344CB8AC3E}">
        <p14:creationId xmlns:p14="http://schemas.microsoft.com/office/powerpoint/2010/main" val="42929716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4F0E3D-FF29-43CD-8556-AC193B80A86D}" type="slidenum">
              <a:rPr lang="en-US" smtClean="0"/>
              <a:pPr/>
              <a:t>14</a:t>
            </a:fld>
            <a:endParaRPr lang="en-US" smtClean="0"/>
          </a:p>
        </p:txBody>
      </p:sp>
      <p:sp>
        <p:nvSpPr>
          <p:cNvPr id="32771" name="Rectangle 2"/>
          <p:cNvSpPr>
            <a:spLocks noGrp="1" noChangeArrowheads="1"/>
          </p:cNvSpPr>
          <p:nvPr>
            <p:ph type="title"/>
          </p:nvPr>
        </p:nvSpPr>
        <p:spPr>
          <a:xfrm>
            <a:off x="577850" y="990600"/>
            <a:ext cx="7772400" cy="523220"/>
          </a:xfrm>
        </p:spPr>
        <p:txBody>
          <a:bodyPr/>
          <a:lstStyle/>
          <a:p>
            <a:pPr eaLnBrk="1" hangingPunct="1"/>
            <a:r>
              <a:rPr lang="en-GB" sz="2800" b="0" dirty="0" smtClean="0">
                <a:solidFill>
                  <a:srgbClr val="0099CC"/>
                </a:solidFill>
              </a:rPr>
              <a:t>Brainstorm on each of the 7 habits</a:t>
            </a:r>
          </a:p>
        </p:txBody>
      </p:sp>
      <p:sp>
        <p:nvSpPr>
          <p:cNvPr id="32773" name="Rectangle 4"/>
          <p:cNvSpPr>
            <a:spLocks noChangeArrowheads="1"/>
          </p:cNvSpPr>
          <p:nvPr/>
        </p:nvSpPr>
        <p:spPr bwMode="auto">
          <a:xfrm>
            <a:off x="577850" y="5108575"/>
            <a:ext cx="8264525" cy="766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  <a:buClr>
                <a:srgbClr val="0E438A"/>
              </a:buClr>
              <a:buSzPct val="110000"/>
              <a:buFont typeface="Wingdings" pitchFamily="2" charset="2"/>
              <a:buChar char="§"/>
            </a:pPr>
            <a:endParaRPr lang="en-AU" sz="3200" b="0" i="0">
              <a:solidFill>
                <a:srgbClr val="5C5C5C"/>
              </a:solidFill>
            </a:endParaRPr>
          </a:p>
        </p:txBody>
      </p:sp>
      <p:pic>
        <p:nvPicPr>
          <p:cNvPr id="32774" name="Picture 6" descr="C:\Documents and Settings\hp\Local Settings\Temporary Internet Files\Content.IE5\HDBB3TN1\MC900299691[1].wmf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67200" y="2824163"/>
            <a:ext cx="4444901" cy="3051175"/>
          </a:xfrm>
          <a:prstGeom prst="rect">
            <a:avLst/>
          </a:prstGeom>
          <a:noFill/>
        </p:spPr>
      </p:pic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457200" y="2499520"/>
            <a:ext cx="3460750" cy="33758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lnSpc>
                <a:spcPct val="105000"/>
              </a:lnSpc>
              <a:spcBef>
                <a:spcPct val="20000"/>
              </a:spcBef>
              <a:spcAft>
                <a:spcPct val="0"/>
              </a:spcAft>
              <a:buClr>
                <a:srgbClr val="0E438A"/>
              </a:buClr>
              <a:buSzPct val="110000"/>
              <a:buFont typeface="Wingdings" pitchFamily="2" charset="2"/>
              <a:buChar char="§"/>
              <a:defRPr sz="3200">
                <a:solidFill>
                  <a:srgbClr val="5C5C5C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lnSpc>
                <a:spcPct val="105000"/>
              </a:lnSpc>
              <a:spcBef>
                <a:spcPct val="20000"/>
              </a:spcBef>
              <a:spcAft>
                <a:spcPct val="0"/>
              </a:spcAft>
              <a:buClr>
                <a:srgbClr val="0099CC"/>
              </a:buClr>
              <a:buFont typeface="Wingdings" pitchFamily="2" charset="2"/>
              <a:buChar char="Ø"/>
              <a:defRPr sz="2800">
                <a:solidFill>
                  <a:srgbClr val="5C5C5C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lnSpc>
                <a:spcPct val="105000"/>
              </a:lnSpc>
              <a:spcBef>
                <a:spcPct val="20000"/>
              </a:spcBef>
              <a:spcAft>
                <a:spcPct val="0"/>
              </a:spcAft>
              <a:buClr>
                <a:srgbClr val="0099CC"/>
              </a:buClr>
              <a:buFont typeface="Wingdings" pitchFamily="2" charset="2"/>
              <a:buChar char="§"/>
              <a:defRPr sz="2400">
                <a:solidFill>
                  <a:srgbClr val="5C5C5C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lnSpc>
                <a:spcPct val="105000"/>
              </a:lnSpc>
              <a:spcBef>
                <a:spcPct val="20000"/>
              </a:spcBef>
              <a:spcAft>
                <a:spcPct val="0"/>
              </a:spcAft>
              <a:buFont typeface="Verdana" pitchFamily="34" charset="0"/>
              <a:buChar char="–"/>
              <a:defRPr sz="2000">
                <a:solidFill>
                  <a:srgbClr val="5C5C5C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lnSpc>
                <a:spcPct val="105000"/>
              </a:lnSpc>
              <a:spcBef>
                <a:spcPct val="20000"/>
              </a:spcBef>
              <a:spcAft>
                <a:spcPct val="0"/>
              </a:spcAft>
              <a:buFont typeface="Verdana" pitchFamily="34" charset="0"/>
              <a:buChar char="–"/>
              <a:defRPr sz="2000">
                <a:solidFill>
                  <a:srgbClr val="5C5C5C"/>
                </a:solidFill>
                <a:latin typeface="+mn-lt"/>
                <a:cs typeface="+mn-cs"/>
              </a:defRPr>
            </a:lvl5pPr>
            <a:lvl6pPr marL="2514600" indent="-228600" algn="l" rtl="0" fontAlgn="base">
              <a:lnSpc>
                <a:spcPct val="105000"/>
              </a:lnSpc>
              <a:spcBef>
                <a:spcPct val="20000"/>
              </a:spcBef>
              <a:spcAft>
                <a:spcPct val="0"/>
              </a:spcAft>
              <a:buFont typeface="Verdana" pitchFamily="34" charset="0"/>
              <a:buChar char="–"/>
              <a:defRPr sz="2000">
                <a:solidFill>
                  <a:srgbClr val="5C5C5C"/>
                </a:solidFill>
                <a:latin typeface="+mn-lt"/>
                <a:cs typeface="+mn-cs"/>
              </a:defRPr>
            </a:lvl6pPr>
            <a:lvl7pPr marL="2971800" indent="-228600" algn="l" rtl="0" fontAlgn="base">
              <a:lnSpc>
                <a:spcPct val="105000"/>
              </a:lnSpc>
              <a:spcBef>
                <a:spcPct val="20000"/>
              </a:spcBef>
              <a:spcAft>
                <a:spcPct val="0"/>
              </a:spcAft>
              <a:buFont typeface="Verdana" pitchFamily="34" charset="0"/>
              <a:buChar char="–"/>
              <a:defRPr sz="2000">
                <a:solidFill>
                  <a:srgbClr val="5C5C5C"/>
                </a:solidFill>
                <a:latin typeface="+mn-lt"/>
                <a:cs typeface="+mn-cs"/>
              </a:defRPr>
            </a:lvl7pPr>
            <a:lvl8pPr marL="3429000" indent="-228600" algn="l" rtl="0" fontAlgn="base">
              <a:lnSpc>
                <a:spcPct val="105000"/>
              </a:lnSpc>
              <a:spcBef>
                <a:spcPct val="20000"/>
              </a:spcBef>
              <a:spcAft>
                <a:spcPct val="0"/>
              </a:spcAft>
              <a:buFont typeface="Verdana" pitchFamily="34" charset="0"/>
              <a:buChar char="–"/>
              <a:defRPr sz="2000">
                <a:solidFill>
                  <a:srgbClr val="5C5C5C"/>
                </a:solidFill>
                <a:latin typeface="+mn-lt"/>
                <a:cs typeface="+mn-cs"/>
              </a:defRPr>
            </a:lvl8pPr>
            <a:lvl9pPr marL="3886200" indent="-228600" algn="l" rtl="0" fontAlgn="base">
              <a:lnSpc>
                <a:spcPct val="105000"/>
              </a:lnSpc>
              <a:spcBef>
                <a:spcPct val="20000"/>
              </a:spcBef>
              <a:spcAft>
                <a:spcPct val="0"/>
              </a:spcAft>
              <a:buFont typeface="Verdana" pitchFamily="34" charset="0"/>
              <a:buChar char="–"/>
              <a:defRPr sz="2000">
                <a:solidFill>
                  <a:srgbClr val="5C5C5C"/>
                </a:solidFill>
                <a:latin typeface="+mn-lt"/>
                <a:cs typeface="+mn-cs"/>
              </a:defRPr>
            </a:lvl9pPr>
          </a:lstStyle>
          <a:p>
            <a:pPr eaLnBrk="1" hangingPunct="1">
              <a:lnSpc>
                <a:spcPct val="85000"/>
              </a:lnSpc>
            </a:pPr>
            <a:r>
              <a:rPr lang="en-GB" sz="2400" b="0" i="0" dirty="0" smtClean="0"/>
              <a:t>Why is this habit important?</a:t>
            </a:r>
          </a:p>
          <a:p>
            <a:pPr eaLnBrk="1" hangingPunct="1">
              <a:lnSpc>
                <a:spcPct val="85000"/>
              </a:lnSpc>
            </a:pPr>
            <a:r>
              <a:rPr lang="en-GB" sz="2400" b="0" i="0" dirty="0" smtClean="0"/>
              <a:t>What might happen if this habit were ignored?</a:t>
            </a:r>
          </a:p>
          <a:p>
            <a:pPr eaLnBrk="1" hangingPunct="1">
              <a:lnSpc>
                <a:spcPct val="85000"/>
              </a:lnSpc>
            </a:pPr>
            <a:r>
              <a:rPr lang="en-GB" sz="2400" b="0" i="0" dirty="0" smtClean="0"/>
              <a:t>Have you any experience that helps illustrate this problem? </a:t>
            </a:r>
          </a:p>
          <a:p>
            <a:pPr eaLnBrk="1" hangingPunct="1">
              <a:lnSpc>
                <a:spcPct val="85000"/>
              </a:lnSpc>
            </a:pPr>
            <a:endParaRPr lang="en-GB" sz="2400" b="0" i="0" dirty="0" smtClean="0"/>
          </a:p>
        </p:txBody>
      </p:sp>
      <p:sp>
        <p:nvSpPr>
          <p:cNvPr id="7" name="TextBox 6"/>
          <p:cNvSpPr txBox="1"/>
          <p:nvPr/>
        </p:nvSpPr>
        <p:spPr>
          <a:xfrm>
            <a:off x="1195164" y="1763095"/>
            <a:ext cx="6629400" cy="40011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GB" sz="2000" b="1" i="1" dirty="0" smtClean="0"/>
              <a:t>2. Have a realistic time-plan and stick with it</a:t>
            </a:r>
            <a:endParaRPr lang="en-GB" sz="2000" b="1" i="1" dirty="0"/>
          </a:p>
        </p:txBody>
      </p:sp>
    </p:spTree>
    <p:extLst>
      <p:ext uri="{BB962C8B-B14F-4D97-AF65-F5344CB8AC3E}">
        <p14:creationId xmlns:p14="http://schemas.microsoft.com/office/powerpoint/2010/main" val="3580524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4F0E3D-FF29-43CD-8556-AC193B80A86D}" type="slidenum">
              <a:rPr lang="en-US" smtClean="0"/>
              <a:pPr/>
              <a:t>15</a:t>
            </a:fld>
            <a:endParaRPr lang="en-US" smtClean="0"/>
          </a:p>
        </p:txBody>
      </p:sp>
      <p:sp>
        <p:nvSpPr>
          <p:cNvPr id="32771" name="Rectangle 2"/>
          <p:cNvSpPr>
            <a:spLocks noGrp="1" noChangeArrowheads="1"/>
          </p:cNvSpPr>
          <p:nvPr>
            <p:ph type="title"/>
          </p:nvPr>
        </p:nvSpPr>
        <p:spPr>
          <a:xfrm>
            <a:off x="577850" y="990600"/>
            <a:ext cx="7772400" cy="523220"/>
          </a:xfrm>
        </p:spPr>
        <p:txBody>
          <a:bodyPr/>
          <a:lstStyle/>
          <a:p>
            <a:pPr eaLnBrk="1" hangingPunct="1"/>
            <a:r>
              <a:rPr lang="en-GB" sz="2800" b="0" dirty="0" smtClean="0">
                <a:solidFill>
                  <a:srgbClr val="0099CC"/>
                </a:solidFill>
              </a:rPr>
              <a:t>Brainstorm on each of the 7 habits</a:t>
            </a:r>
          </a:p>
        </p:txBody>
      </p:sp>
      <p:sp>
        <p:nvSpPr>
          <p:cNvPr id="32773" name="Rectangle 4"/>
          <p:cNvSpPr>
            <a:spLocks noChangeArrowheads="1"/>
          </p:cNvSpPr>
          <p:nvPr/>
        </p:nvSpPr>
        <p:spPr bwMode="auto">
          <a:xfrm>
            <a:off x="577850" y="5108575"/>
            <a:ext cx="8264525" cy="766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  <a:buClr>
                <a:srgbClr val="0E438A"/>
              </a:buClr>
              <a:buSzPct val="110000"/>
              <a:buFont typeface="Wingdings" pitchFamily="2" charset="2"/>
              <a:buChar char="§"/>
            </a:pPr>
            <a:endParaRPr lang="en-AU" sz="3200" b="0" i="0">
              <a:solidFill>
                <a:srgbClr val="5C5C5C"/>
              </a:solidFill>
            </a:endParaRPr>
          </a:p>
        </p:txBody>
      </p:sp>
      <p:pic>
        <p:nvPicPr>
          <p:cNvPr id="32774" name="Picture 6" descr="C:\Documents and Settings\hp\Local Settings\Temporary Internet Files\Content.IE5\HDBB3TN1\MC900299691[1].wmf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67200" y="2824163"/>
            <a:ext cx="4444901" cy="3051175"/>
          </a:xfrm>
          <a:prstGeom prst="rect">
            <a:avLst/>
          </a:prstGeom>
          <a:noFill/>
        </p:spPr>
      </p:pic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457200" y="2499520"/>
            <a:ext cx="3460750" cy="33758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lnSpc>
                <a:spcPct val="105000"/>
              </a:lnSpc>
              <a:spcBef>
                <a:spcPct val="20000"/>
              </a:spcBef>
              <a:spcAft>
                <a:spcPct val="0"/>
              </a:spcAft>
              <a:buClr>
                <a:srgbClr val="0E438A"/>
              </a:buClr>
              <a:buSzPct val="110000"/>
              <a:buFont typeface="Wingdings" pitchFamily="2" charset="2"/>
              <a:buChar char="§"/>
              <a:defRPr sz="3200">
                <a:solidFill>
                  <a:srgbClr val="5C5C5C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lnSpc>
                <a:spcPct val="105000"/>
              </a:lnSpc>
              <a:spcBef>
                <a:spcPct val="20000"/>
              </a:spcBef>
              <a:spcAft>
                <a:spcPct val="0"/>
              </a:spcAft>
              <a:buClr>
                <a:srgbClr val="0099CC"/>
              </a:buClr>
              <a:buFont typeface="Wingdings" pitchFamily="2" charset="2"/>
              <a:buChar char="Ø"/>
              <a:defRPr sz="2800">
                <a:solidFill>
                  <a:srgbClr val="5C5C5C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lnSpc>
                <a:spcPct val="105000"/>
              </a:lnSpc>
              <a:spcBef>
                <a:spcPct val="20000"/>
              </a:spcBef>
              <a:spcAft>
                <a:spcPct val="0"/>
              </a:spcAft>
              <a:buClr>
                <a:srgbClr val="0099CC"/>
              </a:buClr>
              <a:buFont typeface="Wingdings" pitchFamily="2" charset="2"/>
              <a:buChar char="§"/>
              <a:defRPr sz="2400">
                <a:solidFill>
                  <a:srgbClr val="5C5C5C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lnSpc>
                <a:spcPct val="105000"/>
              </a:lnSpc>
              <a:spcBef>
                <a:spcPct val="20000"/>
              </a:spcBef>
              <a:spcAft>
                <a:spcPct val="0"/>
              </a:spcAft>
              <a:buFont typeface="Verdana" pitchFamily="34" charset="0"/>
              <a:buChar char="–"/>
              <a:defRPr sz="2000">
                <a:solidFill>
                  <a:srgbClr val="5C5C5C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lnSpc>
                <a:spcPct val="105000"/>
              </a:lnSpc>
              <a:spcBef>
                <a:spcPct val="20000"/>
              </a:spcBef>
              <a:spcAft>
                <a:spcPct val="0"/>
              </a:spcAft>
              <a:buFont typeface="Verdana" pitchFamily="34" charset="0"/>
              <a:buChar char="–"/>
              <a:defRPr sz="2000">
                <a:solidFill>
                  <a:srgbClr val="5C5C5C"/>
                </a:solidFill>
                <a:latin typeface="+mn-lt"/>
                <a:cs typeface="+mn-cs"/>
              </a:defRPr>
            </a:lvl5pPr>
            <a:lvl6pPr marL="2514600" indent="-228600" algn="l" rtl="0" fontAlgn="base">
              <a:lnSpc>
                <a:spcPct val="105000"/>
              </a:lnSpc>
              <a:spcBef>
                <a:spcPct val="20000"/>
              </a:spcBef>
              <a:spcAft>
                <a:spcPct val="0"/>
              </a:spcAft>
              <a:buFont typeface="Verdana" pitchFamily="34" charset="0"/>
              <a:buChar char="–"/>
              <a:defRPr sz="2000">
                <a:solidFill>
                  <a:srgbClr val="5C5C5C"/>
                </a:solidFill>
                <a:latin typeface="+mn-lt"/>
                <a:cs typeface="+mn-cs"/>
              </a:defRPr>
            </a:lvl6pPr>
            <a:lvl7pPr marL="2971800" indent="-228600" algn="l" rtl="0" fontAlgn="base">
              <a:lnSpc>
                <a:spcPct val="105000"/>
              </a:lnSpc>
              <a:spcBef>
                <a:spcPct val="20000"/>
              </a:spcBef>
              <a:spcAft>
                <a:spcPct val="0"/>
              </a:spcAft>
              <a:buFont typeface="Verdana" pitchFamily="34" charset="0"/>
              <a:buChar char="–"/>
              <a:defRPr sz="2000">
                <a:solidFill>
                  <a:srgbClr val="5C5C5C"/>
                </a:solidFill>
                <a:latin typeface="+mn-lt"/>
                <a:cs typeface="+mn-cs"/>
              </a:defRPr>
            </a:lvl7pPr>
            <a:lvl8pPr marL="3429000" indent="-228600" algn="l" rtl="0" fontAlgn="base">
              <a:lnSpc>
                <a:spcPct val="105000"/>
              </a:lnSpc>
              <a:spcBef>
                <a:spcPct val="20000"/>
              </a:spcBef>
              <a:spcAft>
                <a:spcPct val="0"/>
              </a:spcAft>
              <a:buFont typeface="Verdana" pitchFamily="34" charset="0"/>
              <a:buChar char="–"/>
              <a:defRPr sz="2000">
                <a:solidFill>
                  <a:srgbClr val="5C5C5C"/>
                </a:solidFill>
                <a:latin typeface="+mn-lt"/>
                <a:cs typeface="+mn-cs"/>
              </a:defRPr>
            </a:lvl8pPr>
            <a:lvl9pPr marL="3886200" indent="-228600" algn="l" rtl="0" fontAlgn="base">
              <a:lnSpc>
                <a:spcPct val="105000"/>
              </a:lnSpc>
              <a:spcBef>
                <a:spcPct val="20000"/>
              </a:spcBef>
              <a:spcAft>
                <a:spcPct val="0"/>
              </a:spcAft>
              <a:buFont typeface="Verdana" pitchFamily="34" charset="0"/>
              <a:buChar char="–"/>
              <a:defRPr sz="2000">
                <a:solidFill>
                  <a:srgbClr val="5C5C5C"/>
                </a:solidFill>
                <a:latin typeface="+mn-lt"/>
                <a:cs typeface="+mn-cs"/>
              </a:defRPr>
            </a:lvl9pPr>
          </a:lstStyle>
          <a:p>
            <a:pPr eaLnBrk="1" hangingPunct="1">
              <a:lnSpc>
                <a:spcPct val="85000"/>
              </a:lnSpc>
            </a:pPr>
            <a:r>
              <a:rPr lang="en-GB" sz="2400" b="0" i="0" dirty="0" smtClean="0"/>
              <a:t>Why is this habit important?</a:t>
            </a:r>
          </a:p>
          <a:p>
            <a:pPr eaLnBrk="1" hangingPunct="1">
              <a:lnSpc>
                <a:spcPct val="85000"/>
              </a:lnSpc>
            </a:pPr>
            <a:r>
              <a:rPr lang="en-GB" sz="2400" b="0" i="0" dirty="0" smtClean="0"/>
              <a:t>What might happen if this habit were ignored?</a:t>
            </a:r>
          </a:p>
          <a:p>
            <a:pPr eaLnBrk="1" hangingPunct="1">
              <a:lnSpc>
                <a:spcPct val="85000"/>
              </a:lnSpc>
            </a:pPr>
            <a:r>
              <a:rPr lang="en-GB" sz="2400" b="0" i="0" dirty="0" smtClean="0"/>
              <a:t>Have you any experience that helps illustrate this problem? </a:t>
            </a:r>
          </a:p>
          <a:p>
            <a:pPr eaLnBrk="1" hangingPunct="1">
              <a:lnSpc>
                <a:spcPct val="85000"/>
              </a:lnSpc>
            </a:pPr>
            <a:endParaRPr lang="en-GB" sz="2400" b="0" i="0" dirty="0" smtClean="0"/>
          </a:p>
        </p:txBody>
      </p:sp>
      <p:sp>
        <p:nvSpPr>
          <p:cNvPr id="7" name="TextBox 6"/>
          <p:cNvSpPr txBox="1"/>
          <p:nvPr/>
        </p:nvSpPr>
        <p:spPr>
          <a:xfrm>
            <a:off x="1331640" y="1763095"/>
            <a:ext cx="6912768" cy="707886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GB" sz="2000" b="1" i="1" dirty="0" smtClean="0"/>
              <a:t>3.  Ensure there is a clear mandate in legislation</a:t>
            </a:r>
            <a:endParaRPr lang="en-GB" sz="2000" b="1" i="1" dirty="0"/>
          </a:p>
        </p:txBody>
      </p:sp>
    </p:spTree>
    <p:extLst>
      <p:ext uri="{BB962C8B-B14F-4D97-AF65-F5344CB8AC3E}">
        <p14:creationId xmlns:p14="http://schemas.microsoft.com/office/powerpoint/2010/main" val="3580524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4F0E3D-FF29-43CD-8556-AC193B80A86D}" type="slidenum">
              <a:rPr lang="en-US" smtClean="0"/>
              <a:pPr/>
              <a:t>16</a:t>
            </a:fld>
            <a:endParaRPr lang="en-US" smtClean="0"/>
          </a:p>
        </p:txBody>
      </p:sp>
      <p:sp>
        <p:nvSpPr>
          <p:cNvPr id="32771" name="Rectangle 2"/>
          <p:cNvSpPr>
            <a:spLocks noGrp="1" noChangeArrowheads="1"/>
          </p:cNvSpPr>
          <p:nvPr>
            <p:ph type="title"/>
          </p:nvPr>
        </p:nvSpPr>
        <p:spPr>
          <a:xfrm>
            <a:off x="577850" y="990600"/>
            <a:ext cx="7772400" cy="523220"/>
          </a:xfrm>
        </p:spPr>
        <p:txBody>
          <a:bodyPr/>
          <a:lstStyle/>
          <a:p>
            <a:pPr eaLnBrk="1" hangingPunct="1"/>
            <a:r>
              <a:rPr lang="en-GB" sz="2800" b="0" dirty="0" smtClean="0">
                <a:solidFill>
                  <a:srgbClr val="0099CC"/>
                </a:solidFill>
              </a:rPr>
              <a:t>Brainstorm on each of the 7 habits</a:t>
            </a:r>
          </a:p>
        </p:txBody>
      </p:sp>
      <p:sp>
        <p:nvSpPr>
          <p:cNvPr id="32773" name="Rectangle 4"/>
          <p:cNvSpPr>
            <a:spLocks noChangeArrowheads="1"/>
          </p:cNvSpPr>
          <p:nvPr/>
        </p:nvSpPr>
        <p:spPr bwMode="auto">
          <a:xfrm>
            <a:off x="577850" y="5108575"/>
            <a:ext cx="8264525" cy="766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  <a:buClr>
                <a:srgbClr val="0E438A"/>
              </a:buClr>
              <a:buSzPct val="110000"/>
              <a:buFont typeface="Wingdings" pitchFamily="2" charset="2"/>
              <a:buChar char="§"/>
            </a:pPr>
            <a:endParaRPr lang="en-AU" sz="3200" b="0" i="0">
              <a:solidFill>
                <a:srgbClr val="5C5C5C"/>
              </a:solidFill>
            </a:endParaRPr>
          </a:p>
        </p:txBody>
      </p:sp>
      <p:pic>
        <p:nvPicPr>
          <p:cNvPr id="32774" name="Picture 6" descr="C:\Documents and Settings\hp\Local Settings\Temporary Internet Files\Content.IE5\HDBB3TN1\MC900299691[1].wmf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67200" y="2824163"/>
            <a:ext cx="4444901" cy="3051175"/>
          </a:xfrm>
          <a:prstGeom prst="rect">
            <a:avLst/>
          </a:prstGeom>
          <a:noFill/>
        </p:spPr>
      </p:pic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457200" y="2499520"/>
            <a:ext cx="3460750" cy="33758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lnSpc>
                <a:spcPct val="105000"/>
              </a:lnSpc>
              <a:spcBef>
                <a:spcPct val="20000"/>
              </a:spcBef>
              <a:spcAft>
                <a:spcPct val="0"/>
              </a:spcAft>
              <a:buClr>
                <a:srgbClr val="0E438A"/>
              </a:buClr>
              <a:buSzPct val="110000"/>
              <a:buFont typeface="Wingdings" pitchFamily="2" charset="2"/>
              <a:buChar char="§"/>
              <a:defRPr sz="3200">
                <a:solidFill>
                  <a:srgbClr val="5C5C5C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lnSpc>
                <a:spcPct val="105000"/>
              </a:lnSpc>
              <a:spcBef>
                <a:spcPct val="20000"/>
              </a:spcBef>
              <a:spcAft>
                <a:spcPct val="0"/>
              </a:spcAft>
              <a:buClr>
                <a:srgbClr val="0099CC"/>
              </a:buClr>
              <a:buFont typeface="Wingdings" pitchFamily="2" charset="2"/>
              <a:buChar char="Ø"/>
              <a:defRPr sz="2800">
                <a:solidFill>
                  <a:srgbClr val="5C5C5C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lnSpc>
                <a:spcPct val="105000"/>
              </a:lnSpc>
              <a:spcBef>
                <a:spcPct val="20000"/>
              </a:spcBef>
              <a:spcAft>
                <a:spcPct val="0"/>
              </a:spcAft>
              <a:buClr>
                <a:srgbClr val="0099CC"/>
              </a:buClr>
              <a:buFont typeface="Wingdings" pitchFamily="2" charset="2"/>
              <a:buChar char="§"/>
              <a:defRPr sz="2400">
                <a:solidFill>
                  <a:srgbClr val="5C5C5C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lnSpc>
                <a:spcPct val="105000"/>
              </a:lnSpc>
              <a:spcBef>
                <a:spcPct val="20000"/>
              </a:spcBef>
              <a:spcAft>
                <a:spcPct val="0"/>
              </a:spcAft>
              <a:buFont typeface="Verdana" pitchFamily="34" charset="0"/>
              <a:buChar char="–"/>
              <a:defRPr sz="2000">
                <a:solidFill>
                  <a:srgbClr val="5C5C5C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lnSpc>
                <a:spcPct val="105000"/>
              </a:lnSpc>
              <a:spcBef>
                <a:spcPct val="20000"/>
              </a:spcBef>
              <a:spcAft>
                <a:spcPct val="0"/>
              </a:spcAft>
              <a:buFont typeface="Verdana" pitchFamily="34" charset="0"/>
              <a:buChar char="–"/>
              <a:defRPr sz="2000">
                <a:solidFill>
                  <a:srgbClr val="5C5C5C"/>
                </a:solidFill>
                <a:latin typeface="+mn-lt"/>
                <a:cs typeface="+mn-cs"/>
              </a:defRPr>
            </a:lvl5pPr>
            <a:lvl6pPr marL="2514600" indent="-228600" algn="l" rtl="0" fontAlgn="base">
              <a:lnSpc>
                <a:spcPct val="105000"/>
              </a:lnSpc>
              <a:spcBef>
                <a:spcPct val="20000"/>
              </a:spcBef>
              <a:spcAft>
                <a:spcPct val="0"/>
              </a:spcAft>
              <a:buFont typeface="Verdana" pitchFamily="34" charset="0"/>
              <a:buChar char="–"/>
              <a:defRPr sz="2000">
                <a:solidFill>
                  <a:srgbClr val="5C5C5C"/>
                </a:solidFill>
                <a:latin typeface="+mn-lt"/>
                <a:cs typeface="+mn-cs"/>
              </a:defRPr>
            </a:lvl6pPr>
            <a:lvl7pPr marL="2971800" indent="-228600" algn="l" rtl="0" fontAlgn="base">
              <a:lnSpc>
                <a:spcPct val="105000"/>
              </a:lnSpc>
              <a:spcBef>
                <a:spcPct val="20000"/>
              </a:spcBef>
              <a:spcAft>
                <a:spcPct val="0"/>
              </a:spcAft>
              <a:buFont typeface="Verdana" pitchFamily="34" charset="0"/>
              <a:buChar char="–"/>
              <a:defRPr sz="2000">
                <a:solidFill>
                  <a:srgbClr val="5C5C5C"/>
                </a:solidFill>
                <a:latin typeface="+mn-lt"/>
                <a:cs typeface="+mn-cs"/>
              </a:defRPr>
            </a:lvl7pPr>
            <a:lvl8pPr marL="3429000" indent="-228600" algn="l" rtl="0" fontAlgn="base">
              <a:lnSpc>
                <a:spcPct val="105000"/>
              </a:lnSpc>
              <a:spcBef>
                <a:spcPct val="20000"/>
              </a:spcBef>
              <a:spcAft>
                <a:spcPct val="0"/>
              </a:spcAft>
              <a:buFont typeface="Verdana" pitchFamily="34" charset="0"/>
              <a:buChar char="–"/>
              <a:defRPr sz="2000">
                <a:solidFill>
                  <a:srgbClr val="5C5C5C"/>
                </a:solidFill>
                <a:latin typeface="+mn-lt"/>
                <a:cs typeface="+mn-cs"/>
              </a:defRPr>
            </a:lvl8pPr>
            <a:lvl9pPr marL="3886200" indent="-228600" algn="l" rtl="0" fontAlgn="base">
              <a:lnSpc>
                <a:spcPct val="105000"/>
              </a:lnSpc>
              <a:spcBef>
                <a:spcPct val="20000"/>
              </a:spcBef>
              <a:spcAft>
                <a:spcPct val="0"/>
              </a:spcAft>
              <a:buFont typeface="Verdana" pitchFamily="34" charset="0"/>
              <a:buChar char="–"/>
              <a:defRPr sz="2000">
                <a:solidFill>
                  <a:srgbClr val="5C5C5C"/>
                </a:solidFill>
                <a:latin typeface="+mn-lt"/>
                <a:cs typeface="+mn-cs"/>
              </a:defRPr>
            </a:lvl9pPr>
          </a:lstStyle>
          <a:p>
            <a:pPr eaLnBrk="1" hangingPunct="1">
              <a:lnSpc>
                <a:spcPct val="85000"/>
              </a:lnSpc>
            </a:pPr>
            <a:r>
              <a:rPr lang="en-GB" sz="2400" b="0" i="0" dirty="0" smtClean="0"/>
              <a:t>Why is this habit important?</a:t>
            </a:r>
          </a:p>
          <a:p>
            <a:pPr eaLnBrk="1" hangingPunct="1">
              <a:lnSpc>
                <a:spcPct val="85000"/>
              </a:lnSpc>
            </a:pPr>
            <a:r>
              <a:rPr lang="en-GB" sz="2400" b="0" i="0" dirty="0" smtClean="0"/>
              <a:t>What might happen if this habit were ignored?</a:t>
            </a:r>
          </a:p>
          <a:p>
            <a:pPr eaLnBrk="1" hangingPunct="1">
              <a:lnSpc>
                <a:spcPct val="85000"/>
              </a:lnSpc>
            </a:pPr>
            <a:r>
              <a:rPr lang="en-GB" sz="2400" b="0" i="0" dirty="0" smtClean="0"/>
              <a:t>Have you any experience that helps illustrate this problem? </a:t>
            </a:r>
          </a:p>
          <a:p>
            <a:pPr eaLnBrk="1" hangingPunct="1">
              <a:lnSpc>
                <a:spcPct val="85000"/>
              </a:lnSpc>
            </a:pPr>
            <a:endParaRPr lang="en-GB" sz="2400" b="0" i="0" dirty="0" smtClean="0"/>
          </a:p>
        </p:txBody>
      </p:sp>
      <p:sp>
        <p:nvSpPr>
          <p:cNvPr id="7" name="TextBox 6"/>
          <p:cNvSpPr txBox="1"/>
          <p:nvPr/>
        </p:nvSpPr>
        <p:spPr>
          <a:xfrm>
            <a:off x="813690" y="1628800"/>
            <a:ext cx="7488832" cy="707886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GB" sz="2000" b="1" i="1" dirty="0" smtClean="0"/>
              <a:t>4.  Assumptions should be verifiable and justifiable</a:t>
            </a:r>
            <a:endParaRPr lang="en-GB" sz="2000" b="1" i="1" dirty="0"/>
          </a:p>
        </p:txBody>
      </p:sp>
    </p:spTree>
    <p:extLst>
      <p:ext uri="{BB962C8B-B14F-4D97-AF65-F5344CB8AC3E}">
        <p14:creationId xmlns:p14="http://schemas.microsoft.com/office/powerpoint/2010/main" val="3580524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4F0E3D-FF29-43CD-8556-AC193B80A86D}" type="slidenum">
              <a:rPr lang="en-US" smtClean="0"/>
              <a:pPr/>
              <a:t>17</a:t>
            </a:fld>
            <a:endParaRPr lang="en-US" smtClean="0"/>
          </a:p>
        </p:txBody>
      </p:sp>
      <p:sp>
        <p:nvSpPr>
          <p:cNvPr id="32771" name="Rectangle 2"/>
          <p:cNvSpPr>
            <a:spLocks noGrp="1" noChangeArrowheads="1"/>
          </p:cNvSpPr>
          <p:nvPr>
            <p:ph type="title"/>
          </p:nvPr>
        </p:nvSpPr>
        <p:spPr>
          <a:xfrm>
            <a:off x="611928" y="836712"/>
            <a:ext cx="7772400" cy="523220"/>
          </a:xfrm>
        </p:spPr>
        <p:txBody>
          <a:bodyPr/>
          <a:lstStyle/>
          <a:p>
            <a:pPr eaLnBrk="1" hangingPunct="1"/>
            <a:r>
              <a:rPr lang="en-GB" sz="2800" b="0" dirty="0" smtClean="0">
                <a:solidFill>
                  <a:srgbClr val="0099CC"/>
                </a:solidFill>
              </a:rPr>
              <a:t>Brainstorm on each of the 7 habits</a:t>
            </a:r>
          </a:p>
        </p:txBody>
      </p:sp>
      <p:sp>
        <p:nvSpPr>
          <p:cNvPr id="32773" name="Rectangle 4"/>
          <p:cNvSpPr>
            <a:spLocks noChangeArrowheads="1"/>
          </p:cNvSpPr>
          <p:nvPr/>
        </p:nvSpPr>
        <p:spPr bwMode="auto">
          <a:xfrm>
            <a:off x="577850" y="5108575"/>
            <a:ext cx="8264525" cy="766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  <a:buClr>
                <a:srgbClr val="0E438A"/>
              </a:buClr>
              <a:buSzPct val="110000"/>
              <a:buFont typeface="Wingdings" pitchFamily="2" charset="2"/>
              <a:buChar char="§"/>
            </a:pPr>
            <a:endParaRPr lang="en-AU" sz="3200" b="0" i="0">
              <a:solidFill>
                <a:srgbClr val="5C5C5C"/>
              </a:solidFill>
            </a:endParaRPr>
          </a:p>
        </p:txBody>
      </p:sp>
      <p:pic>
        <p:nvPicPr>
          <p:cNvPr id="32774" name="Picture 6" descr="C:\Documents and Settings\hp\Local Settings\Temporary Internet Files\Content.IE5\HDBB3TN1\MC900299691[1].wmf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67200" y="2824163"/>
            <a:ext cx="4444901" cy="3051175"/>
          </a:xfrm>
          <a:prstGeom prst="rect">
            <a:avLst/>
          </a:prstGeom>
          <a:noFill/>
        </p:spPr>
      </p:pic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457200" y="2499520"/>
            <a:ext cx="3460750" cy="33758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lnSpc>
                <a:spcPct val="105000"/>
              </a:lnSpc>
              <a:spcBef>
                <a:spcPct val="20000"/>
              </a:spcBef>
              <a:spcAft>
                <a:spcPct val="0"/>
              </a:spcAft>
              <a:buClr>
                <a:srgbClr val="0E438A"/>
              </a:buClr>
              <a:buSzPct val="110000"/>
              <a:buFont typeface="Wingdings" pitchFamily="2" charset="2"/>
              <a:buChar char="§"/>
              <a:defRPr sz="3200">
                <a:solidFill>
                  <a:srgbClr val="5C5C5C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lnSpc>
                <a:spcPct val="105000"/>
              </a:lnSpc>
              <a:spcBef>
                <a:spcPct val="20000"/>
              </a:spcBef>
              <a:spcAft>
                <a:spcPct val="0"/>
              </a:spcAft>
              <a:buClr>
                <a:srgbClr val="0099CC"/>
              </a:buClr>
              <a:buFont typeface="Wingdings" pitchFamily="2" charset="2"/>
              <a:buChar char="Ø"/>
              <a:defRPr sz="2800">
                <a:solidFill>
                  <a:srgbClr val="5C5C5C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lnSpc>
                <a:spcPct val="105000"/>
              </a:lnSpc>
              <a:spcBef>
                <a:spcPct val="20000"/>
              </a:spcBef>
              <a:spcAft>
                <a:spcPct val="0"/>
              </a:spcAft>
              <a:buClr>
                <a:srgbClr val="0099CC"/>
              </a:buClr>
              <a:buFont typeface="Wingdings" pitchFamily="2" charset="2"/>
              <a:buChar char="§"/>
              <a:defRPr sz="2400">
                <a:solidFill>
                  <a:srgbClr val="5C5C5C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lnSpc>
                <a:spcPct val="105000"/>
              </a:lnSpc>
              <a:spcBef>
                <a:spcPct val="20000"/>
              </a:spcBef>
              <a:spcAft>
                <a:spcPct val="0"/>
              </a:spcAft>
              <a:buFont typeface="Verdana" pitchFamily="34" charset="0"/>
              <a:buChar char="–"/>
              <a:defRPr sz="2000">
                <a:solidFill>
                  <a:srgbClr val="5C5C5C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lnSpc>
                <a:spcPct val="105000"/>
              </a:lnSpc>
              <a:spcBef>
                <a:spcPct val="20000"/>
              </a:spcBef>
              <a:spcAft>
                <a:spcPct val="0"/>
              </a:spcAft>
              <a:buFont typeface="Verdana" pitchFamily="34" charset="0"/>
              <a:buChar char="–"/>
              <a:defRPr sz="2000">
                <a:solidFill>
                  <a:srgbClr val="5C5C5C"/>
                </a:solidFill>
                <a:latin typeface="+mn-lt"/>
                <a:cs typeface="+mn-cs"/>
              </a:defRPr>
            </a:lvl5pPr>
            <a:lvl6pPr marL="2514600" indent="-228600" algn="l" rtl="0" fontAlgn="base">
              <a:lnSpc>
                <a:spcPct val="105000"/>
              </a:lnSpc>
              <a:spcBef>
                <a:spcPct val="20000"/>
              </a:spcBef>
              <a:spcAft>
                <a:spcPct val="0"/>
              </a:spcAft>
              <a:buFont typeface="Verdana" pitchFamily="34" charset="0"/>
              <a:buChar char="–"/>
              <a:defRPr sz="2000">
                <a:solidFill>
                  <a:srgbClr val="5C5C5C"/>
                </a:solidFill>
                <a:latin typeface="+mn-lt"/>
                <a:cs typeface="+mn-cs"/>
              </a:defRPr>
            </a:lvl6pPr>
            <a:lvl7pPr marL="2971800" indent="-228600" algn="l" rtl="0" fontAlgn="base">
              <a:lnSpc>
                <a:spcPct val="105000"/>
              </a:lnSpc>
              <a:spcBef>
                <a:spcPct val="20000"/>
              </a:spcBef>
              <a:spcAft>
                <a:spcPct val="0"/>
              </a:spcAft>
              <a:buFont typeface="Verdana" pitchFamily="34" charset="0"/>
              <a:buChar char="–"/>
              <a:defRPr sz="2000">
                <a:solidFill>
                  <a:srgbClr val="5C5C5C"/>
                </a:solidFill>
                <a:latin typeface="+mn-lt"/>
                <a:cs typeface="+mn-cs"/>
              </a:defRPr>
            </a:lvl7pPr>
            <a:lvl8pPr marL="3429000" indent="-228600" algn="l" rtl="0" fontAlgn="base">
              <a:lnSpc>
                <a:spcPct val="105000"/>
              </a:lnSpc>
              <a:spcBef>
                <a:spcPct val="20000"/>
              </a:spcBef>
              <a:spcAft>
                <a:spcPct val="0"/>
              </a:spcAft>
              <a:buFont typeface="Verdana" pitchFamily="34" charset="0"/>
              <a:buChar char="–"/>
              <a:defRPr sz="2000">
                <a:solidFill>
                  <a:srgbClr val="5C5C5C"/>
                </a:solidFill>
                <a:latin typeface="+mn-lt"/>
                <a:cs typeface="+mn-cs"/>
              </a:defRPr>
            </a:lvl8pPr>
            <a:lvl9pPr marL="3886200" indent="-228600" algn="l" rtl="0" fontAlgn="base">
              <a:lnSpc>
                <a:spcPct val="105000"/>
              </a:lnSpc>
              <a:spcBef>
                <a:spcPct val="20000"/>
              </a:spcBef>
              <a:spcAft>
                <a:spcPct val="0"/>
              </a:spcAft>
              <a:buFont typeface="Verdana" pitchFamily="34" charset="0"/>
              <a:buChar char="–"/>
              <a:defRPr sz="2000">
                <a:solidFill>
                  <a:srgbClr val="5C5C5C"/>
                </a:solidFill>
                <a:latin typeface="+mn-lt"/>
                <a:cs typeface="+mn-cs"/>
              </a:defRPr>
            </a:lvl9pPr>
          </a:lstStyle>
          <a:p>
            <a:pPr eaLnBrk="1" hangingPunct="1">
              <a:lnSpc>
                <a:spcPct val="85000"/>
              </a:lnSpc>
            </a:pPr>
            <a:r>
              <a:rPr lang="en-GB" sz="2400" b="0" i="0" dirty="0" smtClean="0"/>
              <a:t>Why is this habit important?</a:t>
            </a:r>
          </a:p>
          <a:p>
            <a:pPr eaLnBrk="1" hangingPunct="1">
              <a:lnSpc>
                <a:spcPct val="85000"/>
              </a:lnSpc>
            </a:pPr>
            <a:r>
              <a:rPr lang="en-GB" sz="2400" b="0" i="0" dirty="0" smtClean="0"/>
              <a:t>What might happen if this habit were ignored?</a:t>
            </a:r>
          </a:p>
          <a:p>
            <a:pPr eaLnBrk="1" hangingPunct="1">
              <a:lnSpc>
                <a:spcPct val="85000"/>
              </a:lnSpc>
            </a:pPr>
            <a:r>
              <a:rPr lang="en-GB" sz="2400" b="0" i="0" dirty="0" smtClean="0"/>
              <a:t>Have you any experience that helps illustrate this problem? </a:t>
            </a:r>
          </a:p>
          <a:p>
            <a:pPr eaLnBrk="1" hangingPunct="1">
              <a:lnSpc>
                <a:spcPct val="85000"/>
              </a:lnSpc>
            </a:pPr>
            <a:endParaRPr lang="en-GB" sz="2400" b="0" i="0" dirty="0" smtClean="0"/>
          </a:p>
        </p:txBody>
      </p:sp>
      <p:sp>
        <p:nvSpPr>
          <p:cNvPr id="7" name="TextBox 6"/>
          <p:cNvSpPr txBox="1"/>
          <p:nvPr/>
        </p:nvSpPr>
        <p:spPr>
          <a:xfrm>
            <a:off x="1195164" y="1556792"/>
            <a:ext cx="6629400" cy="707886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GB" sz="2000" b="1" i="1" dirty="0"/>
              <a:t>5</a:t>
            </a:r>
            <a:r>
              <a:rPr lang="en-GB" sz="2000" b="1" i="1" dirty="0" smtClean="0"/>
              <a:t>. The approach should separate methodology and construction of the model</a:t>
            </a:r>
            <a:endParaRPr lang="en-GB" sz="2000" b="1" i="1" dirty="0"/>
          </a:p>
        </p:txBody>
      </p:sp>
    </p:spTree>
    <p:extLst>
      <p:ext uri="{BB962C8B-B14F-4D97-AF65-F5344CB8AC3E}">
        <p14:creationId xmlns:p14="http://schemas.microsoft.com/office/powerpoint/2010/main" val="3580524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4F0E3D-FF29-43CD-8556-AC193B80A86D}" type="slidenum">
              <a:rPr lang="en-US" smtClean="0"/>
              <a:pPr/>
              <a:t>18</a:t>
            </a:fld>
            <a:endParaRPr lang="en-US" smtClean="0"/>
          </a:p>
        </p:txBody>
      </p:sp>
      <p:sp>
        <p:nvSpPr>
          <p:cNvPr id="32771" name="Rectangle 2"/>
          <p:cNvSpPr>
            <a:spLocks noGrp="1" noChangeArrowheads="1"/>
          </p:cNvSpPr>
          <p:nvPr>
            <p:ph type="title"/>
          </p:nvPr>
        </p:nvSpPr>
        <p:spPr>
          <a:xfrm>
            <a:off x="577850" y="990600"/>
            <a:ext cx="7772400" cy="523220"/>
          </a:xfrm>
        </p:spPr>
        <p:txBody>
          <a:bodyPr/>
          <a:lstStyle/>
          <a:p>
            <a:pPr eaLnBrk="1" hangingPunct="1"/>
            <a:r>
              <a:rPr lang="en-GB" sz="2800" b="0" dirty="0" smtClean="0">
                <a:solidFill>
                  <a:srgbClr val="0099CC"/>
                </a:solidFill>
              </a:rPr>
              <a:t>Brainstorm on each of the 7 habits</a:t>
            </a:r>
          </a:p>
        </p:txBody>
      </p:sp>
      <p:sp>
        <p:nvSpPr>
          <p:cNvPr id="32773" name="Rectangle 4"/>
          <p:cNvSpPr>
            <a:spLocks noChangeArrowheads="1"/>
          </p:cNvSpPr>
          <p:nvPr/>
        </p:nvSpPr>
        <p:spPr bwMode="auto">
          <a:xfrm>
            <a:off x="577850" y="5108575"/>
            <a:ext cx="8264525" cy="766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  <a:buClr>
                <a:srgbClr val="0E438A"/>
              </a:buClr>
              <a:buSzPct val="110000"/>
              <a:buFont typeface="Wingdings" pitchFamily="2" charset="2"/>
              <a:buChar char="§"/>
            </a:pPr>
            <a:endParaRPr lang="en-AU" sz="3200" b="0" i="0">
              <a:solidFill>
                <a:srgbClr val="5C5C5C"/>
              </a:solidFill>
            </a:endParaRPr>
          </a:p>
        </p:txBody>
      </p:sp>
      <p:pic>
        <p:nvPicPr>
          <p:cNvPr id="32774" name="Picture 6" descr="C:\Documents and Settings\hp\Local Settings\Temporary Internet Files\Content.IE5\HDBB3TN1\MC900299691[1].wmf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67200" y="2824163"/>
            <a:ext cx="4444901" cy="3051175"/>
          </a:xfrm>
          <a:prstGeom prst="rect">
            <a:avLst/>
          </a:prstGeom>
          <a:noFill/>
        </p:spPr>
      </p:pic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457200" y="2499520"/>
            <a:ext cx="3460750" cy="33758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lnSpc>
                <a:spcPct val="105000"/>
              </a:lnSpc>
              <a:spcBef>
                <a:spcPct val="20000"/>
              </a:spcBef>
              <a:spcAft>
                <a:spcPct val="0"/>
              </a:spcAft>
              <a:buClr>
                <a:srgbClr val="0E438A"/>
              </a:buClr>
              <a:buSzPct val="110000"/>
              <a:buFont typeface="Wingdings" pitchFamily="2" charset="2"/>
              <a:buChar char="§"/>
              <a:defRPr sz="3200">
                <a:solidFill>
                  <a:srgbClr val="5C5C5C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lnSpc>
                <a:spcPct val="105000"/>
              </a:lnSpc>
              <a:spcBef>
                <a:spcPct val="20000"/>
              </a:spcBef>
              <a:spcAft>
                <a:spcPct val="0"/>
              </a:spcAft>
              <a:buClr>
                <a:srgbClr val="0099CC"/>
              </a:buClr>
              <a:buFont typeface="Wingdings" pitchFamily="2" charset="2"/>
              <a:buChar char="Ø"/>
              <a:defRPr sz="2800">
                <a:solidFill>
                  <a:srgbClr val="5C5C5C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lnSpc>
                <a:spcPct val="105000"/>
              </a:lnSpc>
              <a:spcBef>
                <a:spcPct val="20000"/>
              </a:spcBef>
              <a:spcAft>
                <a:spcPct val="0"/>
              </a:spcAft>
              <a:buClr>
                <a:srgbClr val="0099CC"/>
              </a:buClr>
              <a:buFont typeface="Wingdings" pitchFamily="2" charset="2"/>
              <a:buChar char="§"/>
              <a:defRPr sz="2400">
                <a:solidFill>
                  <a:srgbClr val="5C5C5C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lnSpc>
                <a:spcPct val="105000"/>
              </a:lnSpc>
              <a:spcBef>
                <a:spcPct val="20000"/>
              </a:spcBef>
              <a:spcAft>
                <a:spcPct val="0"/>
              </a:spcAft>
              <a:buFont typeface="Verdana" pitchFamily="34" charset="0"/>
              <a:buChar char="–"/>
              <a:defRPr sz="2000">
                <a:solidFill>
                  <a:srgbClr val="5C5C5C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lnSpc>
                <a:spcPct val="105000"/>
              </a:lnSpc>
              <a:spcBef>
                <a:spcPct val="20000"/>
              </a:spcBef>
              <a:spcAft>
                <a:spcPct val="0"/>
              </a:spcAft>
              <a:buFont typeface="Verdana" pitchFamily="34" charset="0"/>
              <a:buChar char="–"/>
              <a:defRPr sz="2000">
                <a:solidFill>
                  <a:srgbClr val="5C5C5C"/>
                </a:solidFill>
                <a:latin typeface="+mn-lt"/>
                <a:cs typeface="+mn-cs"/>
              </a:defRPr>
            </a:lvl5pPr>
            <a:lvl6pPr marL="2514600" indent="-228600" algn="l" rtl="0" fontAlgn="base">
              <a:lnSpc>
                <a:spcPct val="105000"/>
              </a:lnSpc>
              <a:spcBef>
                <a:spcPct val="20000"/>
              </a:spcBef>
              <a:spcAft>
                <a:spcPct val="0"/>
              </a:spcAft>
              <a:buFont typeface="Verdana" pitchFamily="34" charset="0"/>
              <a:buChar char="–"/>
              <a:defRPr sz="2000">
                <a:solidFill>
                  <a:srgbClr val="5C5C5C"/>
                </a:solidFill>
                <a:latin typeface="+mn-lt"/>
                <a:cs typeface="+mn-cs"/>
              </a:defRPr>
            </a:lvl6pPr>
            <a:lvl7pPr marL="2971800" indent="-228600" algn="l" rtl="0" fontAlgn="base">
              <a:lnSpc>
                <a:spcPct val="105000"/>
              </a:lnSpc>
              <a:spcBef>
                <a:spcPct val="20000"/>
              </a:spcBef>
              <a:spcAft>
                <a:spcPct val="0"/>
              </a:spcAft>
              <a:buFont typeface="Verdana" pitchFamily="34" charset="0"/>
              <a:buChar char="–"/>
              <a:defRPr sz="2000">
                <a:solidFill>
                  <a:srgbClr val="5C5C5C"/>
                </a:solidFill>
                <a:latin typeface="+mn-lt"/>
                <a:cs typeface="+mn-cs"/>
              </a:defRPr>
            </a:lvl7pPr>
            <a:lvl8pPr marL="3429000" indent="-228600" algn="l" rtl="0" fontAlgn="base">
              <a:lnSpc>
                <a:spcPct val="105000"/>
              </a:lnSpc>
              <a:spcBef>
                <a:spcPct val="20000"/>
              </a:spcBef>
              <a:spcAft>
                <a:spcPct val="0"/>
              </a:spcAft>
              <a:buFont typeface="Verdana" pitchFamily="34" charset="0"/>
              <a:buChar char="–"/>
              <a:defRPr sz="2000">
                <a:solidFill>
                  <a:srgbClr val="5C5C5C"/>
                </a:solidFill>
                <a:latin typeface="+mn-lt"/>
                <a:cs typeface="+mn-cs"/>
              </a:defRPr>
            </a:lvl8pPr>
            <a:lvl9pPr marL="3886200" indent="-228600" algn="l" rtl="0" fontAlgn="base">
              <a:lnSpc>
                <a:spcPct val="105000"/>
              </a:lnSpc>
              <a:spcBef>
                <a:spcPct val="20000"/>
              </a:spcBef>
              <a:spcAft>
                <a:spcPct val="0"/>
              </a:spcAft>
              <a:buFont typeface="Verdana" pitchFamily="34" charset="0"/>
              <a:buChar char="–"/>
              <a:defRPr sz="2000">
                <a:solidFill>
                  <a:srgbClr val="5C5C5C"/>
                </a:solidFill>
                <a:latin typeface="+mn-lt"/>
                <a:cs typeface="+mn-cs"/>
              </a:defRPr>
            </a:lvl9pPr>
          </a:lstStyle>
          <a:p>
            <a:pPr eaLnBrk="1" hangingPunct="1">
              <a:lnSpc>
                <a:spcPct val="85000"/>
              </a:lnSpc>
            </a:pPr>
            <a:r>
              <a:rPr lang="en-GB" sz="2400" b="0" i="0" dirty="0" smtClean="0"/>
              <a:t>Why is this habit important?</a:t>
            </a:r>
          </a:p>
          <a:p>
            <a:pPr eaLnBrk="1" hangingPunct="1">
              <a:lnSpc>
                <a:spcPct val="85000"/>
              </a:lnSpc>
            </a:pPr>
            <a:r>
              <a:rPr lang="en-GB" sz="2400" b="0" i="0" dirty="0" smtClean="0"/>
              <a:t>What might happen if this habit were ignored?</a:t>
            </a:r>
          </a:p>
          <a:p>
            <a:pPr eaLnBrk="1" hangingPunct="1">
              <a:lnSpc>
                <a:spcPct val="85000"/>
              </a:lnSpc>
            </a:pPr>
            <a:r>
              <a:rPr lang="en-GB" sz="2400" b="0" i="0" dirty="0" smtClean="0"/>
              <a:t>Have you any experience that helps illustrate this problem? </a:t>
            </a:r>
          </a:p>
          <a:p>
            <a:pPr eaLnBrk="1" hangingPunct="1">
              <a:lnSpc>
                <a:spcPct val="85000"/>
              </a:lnSpc>
            </a:pPr>
            <a:endParaRPr lang="en-GB" sz="2400" b="0" i="0" dirty="0" smtClean="0"/>
          </a:p>
        </p:txBody>
      </p:sp>
      <p:sp>
        <p:nvSpPr>
          <p:cNvPr id="7" name="TextBox 6"/>
          <p:cNvSpPr txBox="1"/>
          <p:nvPr/>
        </p:nvSpPr>
        <p:spPr>
          <a:xfrm>
            <a:off x="1195164" y="1763095"/>
            <a:ext cx="6629400" cy="40011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GB" sz="2000" b="1" i="1" dirty="0" smtClean="0"/>
              <a:t>6. Hold a public consultation process</a:t>
            </a:r>
            <a:endParaRPr lang="en-GB" sz="2000" b="1" i="1" dirty="0"/>
          </a:p>
        </p:txBody>
      </p:sp>
    </p:spTree>
    <p:extLst>
      <p:ext uri="{BB962C8B-B14F-4D97-AF65-F5344CB8AC3E}">
        <p14:creationId xmlns:p14="http://schemas.microsoft.com/office/powerpoint/2010/main" val="1433493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buNone/>
            </a:pPr>
            <a:fld id="{E64F0E3D-FF29-43CD-8556-AC193B80A86D}" type="slidenum">
              <a:rPr lang="en-US" smtClean="0"/>
              <a:pPr>
                <a:buNone/>
              </a:pPr>
              <a:t>19</a:t>
            </a:fld>
            <a:endParaRPr lang="en-US" dirty="0" smtClean="0"/>
          </a:p>
        </p:txBody>
      </p:sp>
      <p:sp>
        <p:nvSpPr>
          <p:cNvPr id="32771" name="Rectangle 2"/>
          <p:cNvSpPr>
            <a:spLocks noGrp="1" noChangeArrowheads="1"/>
          </p:cNvSpPr>
          <p:nvPr>
            <p:ph type="title"/>
          </p:nvPr>
        </p:nvSpPr>
        <p:spPr>
          <a:xfrm>
            <a:off x="577850" y="990600"/>
            <a:ext cx="7772400" cy="523220"/>
          </a:xfrm>
        </p:spPr>
        <p:txBody>
          <a:bodyPr/>
          <a:lstStyle/>
          <a:p>
            <a:pPr eaLnBrk="1" hangingPunct="1"/>
            <a:r>
              <a:rPr lang="en-GB" sz="2800" b="0" dirty="0" smtClean="0">
                <a:solidFill>
                  <a:srgbClr val="0099CC"/>
                </a:solidFill>
              </a:rPr>
              <a:t>Brainstorm on each of the 7 habits</a:t>
            </a:r>
          </a:p>
        </p:txBody>
      </p:sp>
      <p:sp>
        <p:nvSpPr>
          <p:cNvPr id="32773" name="Rectangle 4"/>
          <p:cNvSpPr>
            <a:spLocks noChangeArrowheads="1"/>
          </p:cNvSpPr>
          <p:nvPr/>
        </p:nvSpPr>
        <p:spPr bwMode="auto">
          <a:xfrm>
            <a:off x="577850" y="5108575"/>
            <a:ext cx="8264525" cy="766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  <a:buClr>
                <a:srgbClr val="0E438A"/>
              </a:buClr>
              <a:buSzPct val="110000"/>
              <a:buFont typeface="Wingdings" pitchFamily="2" charset="2"/>
              <a:buChar char="§"/>
            </a:pPr>
            <a:endParaRPr lang="en-AU" sz="3200" b="0" i="0">
              <a:solidFill>
                <a:srgbClr val="5C5C5C"/>
              </a:solidFill>
            </a:endParaRPr>
          </a:p>
        </p:txBody>
      </p:sp>
      <p:pic>
        <p:nvPicPr>
          <p:cNvPr id="32774" name="Picture 6" descr="C:\Documents and Settings\hp\Local Settings\Temporary Internet Files\Content.IE5\HDBB3TN1\MC900299691[1].wmf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67200" y="2824163"/>
            <a:ext cx="4444901" cy="3051175"/>
          </a:xfrm>
          <a:prstGeom prst="rect">
            <a:avLst/>
          </a:prstGeom>
          <a:noFill/>
        </p:spPr>
      </p:pic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457200" y="2499520"/>
            <a:ext cx="3460750" cy="33758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lnSpc>
                <a:spcPct val="105000"/>
              </a:lnSpc>
              <a:spcBef>
                <a:spcPct val="20000"/>
              </a:spcBef>
              <a:spcAft>
                <a:spcPct val="0"/>
              </a:spcAft>
              <a:buClr>
                <a:srgbClr val="0E438A"/>
              </a:buClr>
              <a:buSzPct val="110000"/>
              <a:buFont typeface="Wingdings" pitchFamily="2" charset="2"/>
              <a:buChar char="§"/>
              <a:defRPr sz="3200">
                <a:solidFill>
                  <a:srgbClr val="5C5C5C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lnSpc>
                <a:spcPct val="105000"/>
              </a:lnSpc>
              <a:spcBef>
                <a:spcPct val="20000"/>
              </a:spcBef>
              <a:spcAft>
                <a:spcPct val="0"/>
              </a:spcAft>
              <a:buClr>
                <a:srgbClr val="0099CC"/>
              </a:buClr>
              <a:buFont typeface="Wingdings" pitchFamily="2" charset="2"/>
              <a:buChar char="Ø"/>
              <a:defRPr sz="2800">
                <a:solidFill>
                  <a:srgbClr val="5C5C5C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lnSpc>
                <a:spcPct val="105000"/>
              </a:lnSpc>
              <a:spcBef>
                <a:spcPct val="20000"/>
              </a:spcBef>
              <a:spcAft>
                <a:spcPct val="0"/>
              </a:spcAft>
              <a:buClr>
                <a:srgbClr val="0099CC"/>
              </a:buClr>
              <a:buFont typeface="Wingdings" pitchFamily="2" charset="2"/>
              <a:buChar char="§"/>
              <a:defRPr sz="2400">
                <a:solidFill>
                  <a:srgbClr val="5C5C5C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lnSpc>
                <a:spcPct val="105000"/>
              </a:lnSpc>
              <a:spcBef>
                <a:spcPct val="20000"/>
              </a:spcBef>
              <a:spcAft>
                <a:spcPct val="0"/>
              </a:spcAft>
              <a:buFont typeface="Verdana" pitchFamily="34" charset="0"/>
              <a:buChar char="–"/>
              <a:defRPr sz="2000">
                <a:solidFill>
                  <a:srgbClr val="5C5C5C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lnSpc>
                <a:spcPct val="105000"/>
              </a:lnSpc>
              <a:spcBef>
                <a:spcPct val="20000"/>
              </a:spcBef>
              <a:spcAft>
                <a:spcPct val="0"/>
              </a:spcAft>
              <a:buFont typeface="Verdana" pitchFamily="34" charset="0"/>
              <a:buChar char="–"/>
              <a:defRPr sz="2000">
                <a:solidFill>
                  <a:srgbClr val="5C5C5C"/>
                </a:solidFill>
                <a:latin typeface="+mn-lt"/>
                <a:cs typeface="+mn-cs"/>
              </a:defRPr>
            </a:lvl5pPr>
            <a:lvl6pPr marL="2514600" indent="-228600" algn="l" rtl="0" fontAlgn="base">
              <a:lnSpc>
                <a:spcPct val="105000"/>
              </a:lnSpc>
              <a:spcBef>
                <a:spcPct val="20000"/>
              </a:spcBef>
              <a:spcAft>
                <a:spcPct val="0"/>
              </a:spcAft>
              <a:buFont typeface="Verdana" pitchFamily="34" charset="0"/>
              <a:buChar char="–"/>
              <a:defRPr sz="2000">
                <a:solidFill>
                  <a:srgbClr val="5C5C5C"/>
                </a:solidFill>
                <a:latin typeface="+mn-lt"/>
                <a:cs typeface="+mn-cs"/>
              </a:defRPr>
            </a:lvl6pPr>
            <a:lvl7pPr marL="2971800" indent="-228600" algn="l" rtl="0" fontAlgn="base">
              <a:lnSpc>
                <a:spcPct val="105000"/>
              </a:lnSpc>
              <a:spcBef>
                <a:spcPct val="20000"/>
              </a:spcBef>
              <a:spcAft>
                <a:spcPct val="0"/>
              </a:spcAft>
              <a:buFont typeface="Verdana" pitchFamily="34" charset="0"/>
              <a:buChar char="–"/>
              <a:defRPr sz="2000">
                <a:solidFill>
                  <a:srgbClr val="5C5C5C"/>
                </a:solidFill>
                <a:latin typeface="+mn-lt"/>
                <a:cs typeface="+mn-cs"/>
              </a:defRPr>
            </a:lvl7pPr>
            <a:lvl8pPr marL="3429000" indent="-228600" algn="l" rtl="0" fontAlgn="base">
              <a:lnSpc>
                <a:spcPct val="105000"/>
              </a:lnSpc>
              <a:spcBef>
                <a:spcPct val="20000"/>
              </a:spcBef>
              <a:spcAft>
                <a:spcPct val="0"/>
              </a:spcAft>
              <a:buFont typeface="Verdana" pitchFamily="34" charset="0"/>
              <a:buChar char="–"/>
              <a:defRPr sz="2000">
                <a:solidFill>
                  <a:srgbClr val="5C5C5C"/>
                </a:solidFill>
                <a:latin typeface="+mn-lt"/>
                <a:cs typeface="+mn-cs"/>
              </a:defRPr>
            </a:lvl8pPr>
            <a:lvl9pPr marL="3886200" indent="-228600" algn="l" rtl="0" fontAlgn="base">
              <a:lnSpc>
                <a:spcPct val="105000"/>
              </a:lnSpc>
              <a:spcBef>
                <a:spcPct val="20000"/>
              </a:spcBef>
              <a:spcAft>
                <a:spcPct val="0"/>
              </a:spcAft>
              <a:buFont typeface="Verdana" pitchFamily="34" charset="0"/>
              <a:buChar char="–"/>
              <a:defRPr sz="2000">
                <a:solidFill>
                  <a:srgbClr val="5C5C5C"/>
                </a:solidFill>
                <a:latin typeface="+mn-lt"/>
                <a:cs typeface="+mn-cs"/>
              </a:defRPr>
            </a:lvl9pPr>
          </a:lstStyle>
          <a:p>
            <a:pPr eaLnBrk="1" hangingPunct="1">
              <a:lnSpc>
                <a:spcPct val="85000"/>
              </a:lnSpc>
            </a:pPr>
            <a:r>
              <a:rPr lang="en-GB" sz="2400" b="0" i="0" dirty="0" smtClean="0"/>
              <a:t>Why is this habit important?</a:t>
            </a:r>
          </a:p>
          <a:p>
            <a:pPr eaLnBrk="1" hangingPunct="1">
              <a:lnSpc>
                <a:spcPct val="85000"/>
              </a:lnSpc>
            </a:pPr>
            <a:r>
              <a:rPr lang="en-GB" sz="2400" b="0" i="0" dirty="0" smtClean="0"/>
              <a:t>What might happen if this habit were ignored?</a:t>
            </a:r>
          </a:p>
          <a:p>
            <a:pPr eaLnBrk="1" hangingPunct="1">
              <a:lnSpc>
                <a:spcPct val="85000"/>
              </a:lnSpc>
            </a:pPr>
            <a:r>
              <a:rPr lang="en-GB" sz="2400" b="0" i="0" dirty="0" smtClean="0"/>
              <a:t>Have you any experience that helps illustrate this problem? </a:t>
            </a:r>
          </a:p>
          <a:p>
            <a:pPr eaLnBrk="1" hangingPunct="1">
              <a:lnSpc>
                <a:spcPct val="85000"/>
              </a:lnSpc>
            </a:pPr>
            <a:endParaRPr lang="en-GB" sz="2400" b="0" i="0" dirty="0" smtClean="0"/>
          </a:p>
        </p:txBody>
      </p:sp>
      <p:sp>
        <p:nvSpPr>
          <p:cNvPr id="7" name="TextBox 6"/>
          <p:cNvSpPr txBox="1"/>
          <p:nvPr/>
        </p:nvSpPr>
        <p:spPr>
          <a:xfrm>
            <a:off x="1195164" y="1763095"/>
            <a:ext cx="6629400" cy="40011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GB" sz="2000" b="1" i="1" dirty="0" smtClean="0"/>
              <a:t>7. Make proper use of consultants</a:t>
            </a:r>
            <a:endParaRPr lang="en-GB" sz="2000" b="1" i="1" dirty="0"/>
          </a:p>
        </p:txBody>
      </p:sp>
    </p:spTree>
    <p:extLst>
      <p:ext uri="{BB962C8B-B14F-4D97-AF65-F5344CB8AC3E}">
        <p14:creationId xmlns:p14="http://schemas.microsoft.com/office/powerpoint/2010/main" val="13530853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13"/>
          <p:cNvSpPr>
            <a:spLocks noGrp="1" noChangeArrowheads="1"/>
          </p:cNvSpPr>
          <p:nvPr>
            <p:ph type="sldNum" sz="quarter" idx="4294967295"/>
          </p:nvPr>
        </p:nvSpPr>
        <p:spPr>
          <a:xfrm>
            <a:off x="8172400" y="6403975"/>
            <a:ext cx="614413" cy="265385"/>
          </a:xfrm>
          <a:prstGeom prst="rect">
            <a:avLst/>
          </a:prstGeom>
        </p:spPr>
        <p:txBody>
          <a:bodyPr/>
          <a:lstStyle/>
          <a:p>
            <a:pPr>
              <a:buNone/>
            </a:pPr>
            <a:fld id="{8CEB883B-7AB7-43C8-A928-B14E53F4D329}" type="slidenum">
              <a:rPr lang="en-US" smtClean="0"/>
              <a:pPr>
                <a:buNone/>
              </a:pPr>
              <a:t>20</a:t>
            </a:fld>
            <a:endParaRPr lang="en-US" dirty="0" smtClean="0"/>
          </a:p>
        </p:txBody>
      </p:sp>
      <p:sp>
        <p:nvSpPr>
          <p:cNvPr id="13315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363547"/>
            <a:ext cx="7772400" cy="3970318"/>
          </a:xfrm>
        </p:spPr>
        <p:txBody>
          <a:bodyPr/>
          <a:lstStyle/>
          <a:p>
            <a:pPr eaLnBrk="1" hangingPunct="1"/>
            <a:r>
              <a:rPr lang="en-GB" b="0" dirty="0" smtClean="0"/>
              <a:t/>
            </a:r>
            <a:br>
              <a:rPr lang="en-GB" b="0" dirty="0" smtClean="0"/>
            </a:br>
            <a:r>
              <a:rPr lang="en-GB" b="0" dirty="0" smtClean="0"/>
              <a:t/>
            </a:r>
            <a:br>
              <a:rPr lang="en-GB" b="0" dirty="0" smtClean="0"/>
            </a:br>
            <a:r>
              <a:rPr lang="en-GB" b="0" dirty="0" smtClean="0"/>
              <a:t/>
            </a:r>
            <a:br>
              <a:rPr lang="en-GB" b="0" dirty="0" smtClean="0"/>
            </a:br>
            <a:r>
              <a:rPr lang="en-GB" dirty="0" smtClean="0"/>
              <a:t/>
            </a:r>
            <a:br>
              <a:rPr lang="en-GB" dirty="0" smtClean="0"/>
            </a:br>
            <a:r>
              <a:rPr lang="en-GB" dirty="0" smtClean="0"/>
              <a:t>Remembering the habits</a:t>
            </a:r>
            <a:br>
              <a:rPr lang="en-GB" dirty="0" smtClean="0"/>
            </a:br>
            <a:r>
              <a:rPr lang="en-GB" b="0" dirty="0" smtClean="0"/>
              <a:t/>
            </a:r>
            <a:br>
              <a:rPr lang="en-GB" b="0" dirty="0" smtClean="0"/>
            </a:br>
            <a:endParaRPr lang="en-GB" b="0" dirty="0" smtClean="0"/>
          </a:p>
        </p:txBody>
      </p:sp>
    </p:spTree>
    <p:extLst>
      <p:ext uri="{BB962C8B-B14F-4D97-AF65-F5344CB8AC3E}">
        <p14:creationId xmlns:p14="http://schemas.microsoft.com/office/powerpoint/2010/main" val="31101076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8316416" y="6384925"/>
            <a:ext cx="557709" cy="212427"/>
          </a:xfrm>
        </p:spPr>
        <p:txBody>
          <a:bodyPr/>
          <a:lstStyle/>
          <a:p>
            <a:pPr>
              <a:buNone/>
            </a:pPr>
            <a:fld id="{09CC632A-905B-4524-A7B4-AB7B5853F36F}" type="slidenum">
              <a:rPr lang="en-US" smtClean="0"/>
              <a:pPr>
                <a:buNone/>
              </a:pPr>
              <a:t>21</a:t>
            </a:fld>
            <a:endParaRPr lang="en-US" dirty="0" smtClean="0"/>
          </a:p>
        </p:txBody>
      </p:sp>
      <p:sp>
        <p:nvSpPr>
          <p:cNvPr id="12291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757228"/>
            <a:ext cx="7772400" cy="954107"/>
          </a:xfrm>
        </p:spPr>
        <p:txBody>
          <a:bodyPr/>
          <a:lstStyle/>
          <a:p>
            <a:pPr eaLnBrk="1" hangingPunct="1"/>
            <a:r>
              <a:rPr lang="en-GB" sz="2800" b="0" dirty="0" smtClean="0">
                <a:solidFill>
                  <a:srgbClr val="0099CC"/>
                </a:solidFill>
              </a:rPr>
              <a:t>A review of the 7 habits of highly effective cost modelling</a:t>
            </a: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914400" y="1828800"/>
            <a:ext cx="7518400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lnSpc>
                <a:spcPct val="105000"/>
              </a:lnSpc>
              <a:spcBef>
                <a:spcPct val="20000"/>
              </a:spcBef>
              <a:spcAft>
                <a:spcPct val="0"/>
              </a:spcAft>
              <a:buClr>
                <a:srgbClr val="0E438A"/>
              </a:buClr>
              <a:buSzPct val="110000"/>
              <a:buFont typeface="Wingdings" pitchFamily="2" charset="2"/>
              <a:buChar char="§"/>
              <a:defRPr sz="3200">
                <a:solidFill>
                  <a:srgbClr val="5C5C5C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lnSpc>
                <a:spcPct val="105000"/>
              </a:lnSpc>
              <a:spcBef>
                <a:spcPct val="20000"/>
              </a:spcBef>
              <a:spcAft>
                <a:spcPct val="0"/>
              </a:spcAft>
              <a:buClr>
                <a:srgbClr val="0099CC"/>
              </a:buClr>
              <a:buFont typeface="Wingdings" pitchFamily="2" charset="2"/>
              <a:buChar char="Ø"/>
              <a:defRPr sz="2800">
                <a:solidFill>
                  <a:srgbClr val="5C5C5C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lnSpc>
                <a:spcPct val="105000"/>
              </a:lnSpc>
              <a:spcBef>
                <a:spcPct val="20000"/>
              </a:spcBef>
              <a:spcAft>
                <a:spcPct val="0"/>
              </a:spcAft>
              <a:buClr>
                <a:srgbClr val="0099CC"/>
              </a:buClr>
              <a:buFont typeface="Wingdings" pitchFamily="2" charset="2"/>
              <a:buChar char="§"/>
              <a:defRPr sz="2400">
                <a:solidFill>
                  <a:srgbClr val="5C5C5C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lnSpc>
                <a:spcPct val="105000"/>
              </a:lnSpc>
              <a:spcBef>
                <a:spcPct val="20000"/>
              </a:spcBef>
              <a:spcAft>
                <a:spcPct val="0"/>
              </a:spcAft>
              <a:buFont typeface="Verdana" pitchFamily="34" charset="0"/>
              <a:buChar char="–"/>
              <a:defRPr sz="2000">
                <a:solidFill>
                  <a:srgbClr val="5C5C5C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lnSpc>
                <a:spcPct val="105000"/>
              </a:lnSpc>
              <a:spcBef>
                <a:spcPct val="20000"/>
              </a:spcBef>
              <a:spcAft>
                <a:spcPct val="0"/>
              </a:spcAft>
              <a:buFont typeface="Verdana" pitchFamily="34" charset="0"/>
              <a:buChar char="–"/>
              <a:defRPr sz="2000">
                <a:solidFill>
                  <a:srgbClr val="5C5C5C"/>
                </a:solidFill>
                <a:latin typeface="+mn-lt"/>
                <a:cs typeface="+mn-cs"/>
              </a:defRPr>
            </a:lvl5pPr>
            <a:lvl6pPr marL="2514600" indent="-228600" algn="l" rtl="0" fontAlgn="base">
              <a:lnSpc>
                <a:spcPct val="105000"/>
              </a:lnSpc>
              <a:spcBef>
                <a:spcPct val="20000"/>
              </a:spcBef>
              <a:spcAft>
                <a:spcPct val="0"/>
              </a:spcAft>
              <a:buFont typeface="Verdana" pitchFamily="34" charset="0"/>
              <a:buChar char="–"/>
              <a:defRPr sz="2000">
                <a:solidFill>
                  <a:srgbClr val="5C5C5C"/>
                </a:solidFill>
                <a:latin typeface="+mn-lt"/>
                <a:cs typeface="+mn-cs"/>
              </a:defRPr>
            </a:lvl6pPr>
            <a:lvl7pPr marL="2971800" indent="-228600" algn="l" rtl="0" fontAlgn="base">
              <a:lnSpc>
                <a:spcPct val="105000"/>
              </a:lnSpc>
              <a:spcBef>
                <a:spcPct val="20000"/>
              </a:spcBef>
              <a:spcAft>
                <a:spcPct val="0"/>
              </a:spcAft>
              <a:buFont typeface="Verdana" pitchFamily="34" charset="0"/>
              <a:buChar char="–"/>
              <a:defRPr sz="2000">
                <a:solidFill>
                  <a:srgbClr val="5C5C5C"/>
                </a:solidFill>
                <a:latin typeface="+mn-lt"/>
                <a:cs typeface="+mn-cs"/>
              </a:defRPr>
            </a:lvl7pPr>
            <a:lvl8pPr marL="3429000" indent="-228600" algn="l" rtl="0" fontAlgn="base">
              <a:lnSpc>
                <a:spcPct val="105000"/>
              </a:lnSpc>
              <a:spcBef>
                <a:spcPct val="20000"/>
              </a:spcBef>
              <a:spcAft>
                <a:spcPct val="0"/>
              </a:spcAft>
              <a:buFont typeface="Verdana" pitchFamily="34" charset="0"/>
              <a:buChar char="–"/>
              <a:defRPr sz="2000">
                <a:solidFill>
                  <a:srgbClr val="5C5C5C"/>
                </a:solidFill>
                <a:latin typeface="+mn-lt"/>
                <a:cs typeface="+mn-cs"/>
              </a:defRPr>
            </a:lvl8pPr>
            <a:lvl9pPr marL="3886200" indent="-228600" algn="l" rtl="0" fontAlgn="base">
              <a:lnSpc>
                <a:spcPct val="105000"/>
              </a:lnSpc>
              <a:spcBef>
                <a:spcPct val="20000"/>
              </a:spcBef>
              <a:spcAft>
                <a:spcPct val="0"/>
              </a:spcAft>
              <a:buFont typeface="Verdana" pitchFamily="34" charset="0"/>
              <a:buChar char="–"/>
              <a:defRPr sz="2000">
                <a:solidFill>
                  <a:srgbClr val="5C5C5C"/>
                </a:solidFill>
                <a:latin typeface="+mn-lt"/>
                <a:cs typeface="+mn-cs"/>
              </a:defRPr>
            </a:lvl9pPr>
          </a:lstStyle>
          <a:p>
            <a:pPr marL="457200" indent="-457200" eaLnBrk="1" hangingPunct="1">
              <a:lnSpc>
                <a:spcPct val="85000"/>
              </a:lnSpc>
              <a:buFont typeface="+mj-lt"/>
              <a:buAutoNum type="arabicPeriod"/>
            </a:pPr>
            <a:r>
              <a:rPr lang="en-GB" sz="2400" b="0" i="0" dirty="0" smtClean="0"/>
              <a:t>The regulator should take the </a:t>
            </a:r>
            <a:r>
              <a:rPr lang="en-GB" sz="2400" b="1" i="0" dirty="0" smtClean="0"/>
              <a:t>initiative</a:t>
            </a:r>
            <a:r>
              <a:rPr lang="en-GB" sz="2400" b="0" i="0" dirty="0" smtClean="0"/>
              <a:t> </a:t>
            </a:r>
          </a:p>
          <a:p>
            <a:pPr marL="457200" indent="-457200" eaLnBrk="1" hangingPunct="1">
              <a:lnSpc>
                <a:spcPct val="85000"/>
              </a:lnSpc>
              <a:buFont typeface="+mj-lt"/>
              <a:buAutoNum type="arabicPeriod"/>
            </a:pPr>
            <a:r>
              <a:rPr lang="en-GB" sz="2400" b="0" i="0" dirty="0" smtClean="0"/>
              <a:t>Have a realistic </a:t>
            </a:r>
            <a:r>
              <a:rPr lang="en-GB" sz="2400" b="1" i="0" dirty="0" smtClean="0"/>
              <a:t>time-plan</a:t>
            </a:r>
            <a:r>
              <a:rPr lang="en-GB" sz="2400" b="0" i="0" dirty="0" smtClean="0"/>
              <a:t> and stick with it</a:t>
            </a:r>
            <a:endParaRPr lang="en-GB" sz="2400" b="0" i="0" dirty="0"/>
          </a:p>
          <a:p>
            <a:pPr marL="457200" indent="-457200" eaLnBrk="1" hangingPunct="1">
              <a:lnSpc>
                <a:spcPct val="85000"/>
              </a:lnSpc>
              <a:buFont typeface="+mj-lt"/>
              <a:buAutoNum type="arabicPeriod"/>
            </a:pPr>
            <a:r>
              <a:rPr lang="en-GB" sz="2400" b="0" i="0" dirty="0" smtClean="0"/>
              <a:t>Ensure there is a clear mandate in </a:t>
            </a:r>
            <a:r>
              <a:rPr lang="en-GB" sz="2400" b="1" i="0" dirty="0" smtClean="0"/>
              <a:t>legislation</a:t>
            </a:r>
          </a:p>
          <a:p>
            <a:pPr marL="457200" indent="-457200" eaLnBrk="1" hangingPunct="1">
              <a:lnSpc>
                <a:spcPct val="85000"/>
              </a:lnSpc>
              <a:buFont typeface="+mj-lt"/>
              <a:buAutoNum type="arabicPeriod"/>
            </a:pPr>
            <a:r>
              <a:rPr lang="en-GB" sz="2400" b="1" i="0" dirty="0" smtClean="0"/>
              <a:t>Assumptions</a:t>
            </a:r>
            <a:r>
              <a:rPr lang="en-GB" sz="2400" b="0" i="0" dirty="0" smtClean="0"/>
              <a:t> (data inputs) should be verifiable and justifiable</a:t>
            </a:r>
          </a:p>
          <a:p>
            <a:pPr marL="457200" indent="-457200" eaLnBrk="1" hangingPunct="1">
              <a:lnSpc>
                <a:spcPct val="85000"/>
              </a:lnSpc>
              <a:buFont typeface="+mj-lt"/>
              <a:buAutoNum type="arabicPeriod"/>
            </a:pPr>
            <a:r>
              <a:rPr lang="en-GB" sz="2400" b="0" i="0" dirty="0" smtClean="0"/>
              <a:t>The </a:t>
            </a:r>
            <a:r>
              <a:rPr lang="en-GB" sz="2400" b="1" i="0" dirty="0" smtClean="0"/>
              <a:t>approach</a:t>
            </a:r>
            <a:r>
              <a:rPr lang="en-GB" sz="2400" b="0" i="0" dirty="0" smtClean="0"/>
              <a:t> should deal separately with methodology and model construction</a:t>
            </a:r>
          </a:p>
          <a:p>
            <a:pPr marL="457200" indent="-457200" eaLnBrk="1" hangingPunct="1">
              <a:lnSpc>
                <a:spcPct val="85000"/>
              </a:lnSpc>
              <a:buFont typeface="+mj-lt"/>
              <a:buAutoNum type="arabicPeriod"/>
            </a:pPr>
            <a:r>
              <a:rPr lang="en-GB" sz="2400" b="0" i="0" dirty="0" smtClean="0"/>
              <a:t>Hold a public consultation </a:t>
            </a:r>
            <a:r>
              <a:rPr lang="en-GB" sz="2400" b="1" i="0" dirty="0" smtClean="0"/>
              <a:t>process</a:t>
            </a:r>
          </a:p>
          <a:p>
            <a:pPr marL="457200" indent="-457200" eaLnBrk="1" hangingPunct="1">
              <a:lnSpc>
                <a:spcPct val="85000"/>
              </a:lnSpc>
              <a:buFont typeface="+mj-lt"/>
              <a:buAutoNum type="arabicPeriod"/>
            </a:pPr>
            <a:r>
              <a:rPr lang="en-GB" sz="2400" b="0" i="0" dirty="0" smtClean="0"/>
              <a:t>Use </a:t>
            </a:r>
            <a:r>
              <a:rPr lang="en-GB" sz="2400" b="1" i="0" dirty="0" smtClean="0"/>
              <a:t>consultants</a:t>
            </a:r>
            <a:r>
              <a:rPr lang="en-GB" sz="2400" b="0" i="0" dirty="0" smtClean="0"/>
              <a:t> to help you, but not too much.</a:t>
            </a:r>
          </a:p>
        </p:txBody>
      </p:sp>
    </p:spTree>
    <p:extLst>
      <p:ext uri="{BB962C8B-B14F-4D97-AF65-F5344CB8AC3E}">
        <p14:creationId xmlns:p14="http://schemas.microsoft.com/office/powerpoint/2010/main" val="528421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7584" y="607745"/>
            <a:ext cx="7772400" cy="523220"/>
          </a:xfrm>
        </p:spPr>
        <p:txBody>
          <a:bodyPr/>
          <a:lstStyle/>
          <a:p>
            <a:pPr eaLnBrk="1" hangingPunct="1"/>
            <a:r>
              <a:rPr lang="en-GB" sz="2800" b="0" dirty="0">
                <a:solidFill>
                  <a:srgbClr val="0099CC"/>
                </a:solidFill>
              </a:rPr>
              <a:t>Spot the key words</a:t>
            </a:r>
          </a:p>
        </p:txBody>
      </p:sp>
      <p:grpSp>
        <p:nvGrpSpPr>
          <p:cNvPr id="20" name="Group 19"/>
          <p:cNvGrpSpPr/>
          <p:nvPr/>
        </p:nvGrpSpPr>
        <p:grpSpPr>
          <a:xfrm>
            <a:off x="3419872" y="1557522"/>
            <a:ext cx="5061251" cy="4150844"/>
            <a:chOff x="3419872" y="1557522"/>
            <a:chExt cx="5061251" cy="4150844"/>
          </a:xfrm>
        </p:grpSpPr>
        <p:sp>
          <p:nvSpPr>
            <p:cNvPr id="10" name="Right Arrow 9"/>
            <p:cNvSpPr/>
            <p:nvPr/>
          </p:nvSpPr>
          <p:spPr bwMode="auto">
            <a:xfrm>
              <a:off x="3419872" y="2745062"/>
              <a:ext cx="1800200" cy="1043978"/>
            </a:xfrm>
            <a:prstGeom prst="rightArrow">
              <a:avLst/>
            </a:prstGeom>
            <a:solidFill>
              <a:srgbClr val="FF00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900" b="0" i="0" u="none" strike="noStrike" cap="none" normalizeH="0" baseline="0" smtClean="0">
                <a:ln>
                  <a:noFill/>
                </a:ln>
                <a:solidFill>
                  <a:srgbClr val="646464"/>
                </a:solidFill>
                <a:effectLst/>
                <a:latin typeface="Verdana" pitchFamily="34" charset="0"/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5899841" y="3401242"/>
              <a:ext cx="1907895" cy="4862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buNone/>
              </a:pPr>
              <a:r>
                <a:rPr lang="en-GB" sz="3200" b="1" dirty="0">
                  <a:solidFill>
                    <a:srgbClr val="FF0000"/>
                  </a:solidFill>
                  <a:latin typeface="+mn-lt"/>
                </a:rPr>
                <a:t>I</a:t>
              </a:r>
              <a:r>
                <a:rPr lang="en-GB" sz="2400" b="1" dirty="0">
                  <a:latin typeface="+mn-lt"/>
                </a:rPr>
                <a:t>nitiative</a:t>
              </a:r>
              <a:r>
                <a:rPr lang="en-GB" dirty="0" smtClean="0"/>
                <a:t> </a:t>
              </a:r>
              <a:endParaRPr lang="en-GB" dirty="0"/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5937554" y="4001960"/>
              <a:ext cx="2066591" cy="4862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buNone/>
              </a:pPr>
              <a:r>
                <a:rPr lang="en-GB" sz="3200" b="1" dirty="0" smtClean="0">
                  <a:solidFill>
                    <a:srgbClr val="FF0000"/>
                  </a:solidFill>
                  <a:latin typeface="+mn-lt"/>
                </a:rPr>
                <a:t>T</a:t>
              </a:r>
              <a:r>
                <a:rPr lang="en-GB" sz="2400" b="1" dirty="0" smtClean="0">
                  <a:latin typeface="+mn-lt"/>
                </a:rPr>
                <a:t>ime-plan</a:t>
              </a:r>
              <a:r>
                <a:rPr lang="en-GB" dirty="0" smtClean="0"/>
                <a:t> </a:t>
              </a:r>
              <a:endParaRPr lang="en-GB" dirty="0"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5969043" y="5222079"/>
              <a:ext cx="2214068" cy="4862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buNone/>
              </a:pPr>
              <a:r>
                <a:rPr lang="en-GB" sz="3200" b="1" dirty="0" smtClean="0">
                  <a:solidFill>
                    <a:srgbClr val="FF0000"/>
                  </a:solidFill>
                  <a:latin typeface="+mn-lt"/>
                </a:rPr>
                <a:t>L</a:t>
              </a:r>
              <a:r>
                <a:rPr lang="en-GB" sz="2400" b="1" dirty="0" smtClean="0">
                  <a:latin typeface="+mn-lt"/>
                </a:rPr>
                <a:t>egislation</a:t>
              </a:r>
              <a:r>
                <a:rPr lang="en-GB" dirty="0" smtClean="0"/>
                <a:t> </a:t>
              </a:r>
              <a:endParaRPr lang="en-GB" dirty="0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5920807" y="4585458"/>
              <a:ext cx="2560316" cy="4862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buNone/>
              </a:pPr>
              <a:r>
                <a:rPr lang="en-GB" sz="3200" b="1" dirty="0" smtClean="0">
                  <a:solidFill>
                    <a:srgbClr val="FF0000"/>
                  </a:solidFill>
                  <a:latin typeface="+mn-lt"/>
                </a:rPr>
                <a:t>A</a:t>
              </a:r>
              <a:r>
                <a:rPr lang="en-GB" sz="2400" b="1" dirty="0" smtClean="0">
                  <a:latin typeface="+mn-lt"/>
                </a:rPr>
                <a:t>ssumptions</a:t>
              </a:r>
              <a:r>
                <a:rPr lang="en-GB" dirty="0" smtClean="0"/>
                <a:t> </a:t>
              </a:r>
              <a:endParaRPr lang="en-GB" dirty="0"/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5866177" y="2172628"/>
              <a:ext cx="1975221" cy="4862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buNone/>
              </a:pPr>
              <a:r>
                <a:rPr lang="en-GB" sz="3200" b="1" dirty="0" smtClean="0">
                  <a:solidFill>
                    <a:srgbClr val="FF0000"/>
                  </a:solidFill>
                  <a:latin typeface="+mn-lt"/>
                </a:rPr>
                <a:t>A</a:t>
              </a:r>
              <a:r>
                <a:rPr lang="en-GB" sz="2400" b="1" dirty="0" smtClean="0">
                  <a:latin typeface="+mn-lt"/>
                </a:rPr>
                <a:t>pproach</a:t>
              </a:r>
              <a:r>
                <a:rPr lang="en-GB" dirty="0" smtClean="0"/>
                <a:t> </a:t>
              </a:r>
              <a:endParaRPr lang="en-GB" dirty="0"/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5886488" y="1557522"/>
              <a:ext cx="2379177" cy="4862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buNone/>
              </a:pPr>
              <a:r>
                <a:rPr lang="en-GB" sz="3200" b="1" dirty="0" smtClean="0">
                  <a:solidFill>
                    <a:srgbClr val="FF0000"/>
                  </a:solidFill>
                  <a:latin typeface="+mn-lt"/>
                </a:rPr>
                <a:t>C</a:t>
              </a:r>
              <a:r>
                <a:rPr lang="en-GB" sz="2400" b="1" dirty="0" smtClean="0">
                  <a:latin typeface="+mn-lt"/>
                </a:rPr>
                <a:t>onsultants</a:t>
              </a:r>
              <a:r>
                <a:rPr lang="en-GB" dirty="0" smtClean="0"/>
                <a:t> </a:t>
              </a:r>
              <a:endParaRPr lang="en-GB" dirty="0"/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5920807" y="2780764"/>
              <a:ext cx="1673856" cy="4862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buNone/>
              </a:pPr>
              <a:r>
                <a:rPr lang="en-GB" sz="3200" b="1" dirty="0" smtClean="0">
                  <a:solidFill>
                    <a:srgbClr val="FF0000"/>
                  </a:solidFill>
                  <a:latin typeface="+mn-lt"/>
                </a:rPr>
                <a:t>P</a:t>
              </a:r>
              <a:r>
                <a:rPr lang="en-GB" sz="2400" b="1" dirty="0" smtClean="0">
                  <a:latin typeface="+mn-lt"/>
                </a:rPr>
                <a:t>rocess</a:t>
              </a:r>
              <a:r>
                <a:rPr lang="en-GB" dirty="0" smtClean="0"/>
                <a:t> </a:t>
              </a:r>
              <a:endParaRPr lang="en-GB" dirty="0"/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582482" y="1556153"/>
            <a:ext cx="2480166" cy="3909070"/>
            <a:chOff x="582482" y="1556153"/>
            <a:chExt cx="2480166" cy="3909070"/>
          </a:xfrm>
        </p:grpSpPr>
        <p:sp>
          <p:nvSpPr>
            <p:cNvPr id="4" name="TextBox 3"/>
            <p:cNvSpPr txBox="1"/>
            <p:nvPr/>
          </p:nvSpPr>
          <p:spPr>
            <a:xfrm>
              <a:off x="621755" y="1556153"/>
              <a:ext cx="1851789" cy="3877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buNone/>
              </a:pPr>
              <a:r>
                <a:rPr lang="en-GB" sz="2400" b="1" dirty="0">
                  <a:latin typeface="+mn-lt"/>
                </a:rPr>
                <a:t>Initiative</a:t>
              </a:r>
              <a:r>
                <a:rPr lang="en-GB" dirty="0" smtClean="0"/>
                <a:t> </a:t>
              </a:r>
              <a:endParaRPr lang="en-GB" dirty="0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621755" y="2172628"/>
              <a:ext cx="1996059" cy="3877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buNone/>
              </a:pPr>
              <a:r>
                <a:rPr lang="en-GB" sz="2400" b="1" dirty="0" smtClean="0">
                  <a:latin typeface="+mn-lt"/>
                </a:rPr>
                <a:t>Time-plan</a:t>
              </a:r>
              <a:r>
                <a:rPr lang="en-GB" dirty="0" smtClean="0"/>
                <a:t> </a:t>
              </a:r>
              <a:endParaRPr lang="en-GB" dirty="0"/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600113" y="2758801"/>
              <a:ext cx="2148345" cy="3877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buNone/>
              </a:pPr>
              <a:r>
                <a:rPr lang="en-GB" sz="2400" b="1" dirty="0" smtClean="0">
                  <a:latin typeface="+mn-lt"/>
                </a:rPr>
                <a:t>Legislation</a:t>
              </a:r>
              <a:r>
                <a:rPr lang="en-GB" dirty="0" smtClean="0"/>
                <a:t> </a:t>
              </a:r>
              <a:endParaRPr lang="en-GB" dirty="0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582482" y="3267051"/>
              <a:ext cx="2480166" cy="3877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buNone/>
              </a:pPr>
              <a:r>
                <a:rPr lang="en-GB" sz="2400" b="1" dirty="0" smtClean="0">
                  <a:latin typeface="+mn-lt"/>
                </a:rPr>
                <a:t>Assumptions</a:t>
              </a:r>
              <a:r>
                <a:rPr lang="en-GB" dirty="0" smtClean="0"/>
                <a:t> </a:t>
              </a:r>
              <a:endParaRPr lang="en-GB" dirty="0"/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606768" y="3857306"/>
              <a:ext cx="1895071" cy="3877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buNone/>
              </a:pPr>
              <a:r>
                <a:rPr lang="en-GB" sz="2400" b="1" dirty="0" smtClean="0">
                  <a:latin typeface="+mn-lt"/>
                </a:rPr>
                <a:t>Approach</a:t>
              </a:r>
              <a:r>
                <a:rPr lang="en-GB" dirty="0" smtClean="0"/>
                <a:t> </a:t>
              </a:r>
              <a:endParaRPr lang="en-GB" dirty="0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629462" y="5077425"/>
              <a:ext cx="2305439" cy="3877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buNone/>
              </a:pPr>
              <a:r>
                <a:rPr lang="en-GB" sz="2400" b="1" dirty="0" smtClean="0">
                  <a:latin typeface="+mn-lt"/>
                </a:rPr>
                <a:t>Consultants</a:t>
              </a:r>
              <a:r>
                <a:rPr lang="en-GB" dirty="0" smtClean="0"/>
                <a:t> </a:t>
              </a:r>
              <a:endParaRPr lang="en-GB" dirty="0"/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674580" y="4506018"/>
              <a:ext cx="1598515" cy="3877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buNone/>
              </a:pPr>
              <a:r>
                <a:rPr lang="en-GB" sz="2400" b="1" dirty="0" smtClean="0">
                  <a:latin typeface="+mn-lt"/>
                </a:rPr>
                <a:t>Process</a:t>
              </a:r>
              <a:r>
                <a:rPr lang="en-GB" dirty="0" smtClean="0"/>
                <a:t> </a:t>
              </a:r>
              <a:endParaRPr lang="en-GB" dirty="0"/>
            </a:p>
          </p:txBody>
        </p:sp>
      </p:grpSp>
    </p:spTree>
    <p:extLst>
      <p:ext uri="{BB962C8B-B14F-4D97-AF65-F5344CB8AC3E}">
        <p14:creationId xmlns:p14="http://schemas.microsoft.com/office/powerpoint/2010/main" val="337489165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13"/>
          <p:cNvSpPr>
            <a:spLocks noGrp="1" noChangeArrowheads="1"/>
          </p:cNvSpPr>
          <p:nvPr>
            <p:ph type="sldNum" sz="quarter" idx="4294967295"/>
          </p:nvPr>
        </p:nvSpPr>
        <p:spPr>
          <a:xfrm>
            <a:off x="8172400" y="6403975"/>
            <a:ext cx="614413" cy="265385"/>
          </a:xfrm>
          <a:prstGeom prst="rect">
            <a:avLst/>
          </a:prstGeom>
        </p:spPr>
        <p:txBody>
          <a:bodyPr/>
          <a:lstStyle/>
          <a:p>
            <a:pPr>
              <a:buNone/>
            </a:pPr>
            <a:fld id="{8CEB883B-7AB7-43C8-A928-B14E53F4D329}" type="slidenum">
              <a:rPr lang="en-US" smtClean="0"/>
              <a:pPr>
                <a:buNone/>
              </a:pPr>
              <a:t>23</a:t>
            </a:fld>
            <a:endParaRPr lang="en-US" dirty="0" smtClean="0"/>
          </a:p>
        </p:txBody>
      </p:sp>
      <p:sp>
        <p:nvSpPr>
          <p:cNvPr id="13315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-467448"/>
            <a:ext cx="7772400" cy="5632311"/>
          </a:xfrm>
        </p:spPr>
        <p:txBody>
          <a:bodyPr/>
          <a:lstStyle/>
          <a:p>
            <a:pPr eaLnBrk="1" hangingPunct="1"/>
            <a:r>
              <a:rPr lang="en-GB" b="0" dirty="0" smtClean="0"/>
              <a:t/>
            </a:r>
            <a:br>
              <a:rPr lang="en-GB" b="0" dirty="0" smtClean="0"/>
            </a:br>
            <a:r>
              <a:rPr lang="en-GB" b="0" dirty="0" smtClean="0"/>
              <a:t/>
            </a:r>
            <a:br>
              <a:rPr lang="en-GB" b="0" dirty="0" smtClean="0"/>
            </a:br>
            <a:r>
              <a:rPr lang="en-GB" b="0" dirty="0" smtClean="0"/>
              <a:t/>
            </a:r>
            <a:br>
              <a:rPr lang="en-GB" b="0" dirty="0" smtClean="0"/>
            </a:br>
            <a:r>
              <a:rPr lang="en-GB" dirty="0" smtClean="0"/>
              <a:t/>
            </a:r>
            <a:br>
              <a:rPr lang="en-GB" dirty="0" smtClean="0"/>
            </a:br>
            <a:r>
              <a:rPr lang="en-GB" dirty="0" smtClean="0"/>
              <a:t>Remember: </a:t>
            </a:r>
            <a:br>
              <a:rPr lang="en-GB" dirty="0" smtClean="0"/>
            </a:br>
            <a:r>
              <a:rPr lang="en-GB" dirty="0" smtClean="0">
                <a:solidFill>
                  <a:srgbClr val="FF0000"/>
                </a:solidFill>
              </a:rPr>
              <a:t>CAPITAL</a:t>
            </a:r>
            <a:r>
              <a:rPr lang="en-GB" dirty="0" smtClean="0"/>
              <a:t> cost modelling is effective cost modelling</a:t>
            </a:r>
            <a:br>
              <a:rPr lang="en-GB" dirty="0" smtClean="0"/>
            </a:br>
            <a:r>
              <a:rPr lang="en-GB" b="0" dirty="0" smtClean="0"/>
              <a:t/>
            </a:r>
            <a:br>
              <a:rPr lang="en-GB" b="0" dirty="0" smtClean="0"/>
            </a:br>
            <a:endParaRPr lang="en-GB" b="0" dirty="0" smtClean="0"/>
          </a:p>
        </p:txBody>
      </p:sp>
    </p:spTree>
    <p:extLst>
      <p:ext uri="{BB962C8B-B14F-4D97-AF65-F5344CB8AC3E}">
        <p14:creationId xmlns:p14="http://schemas.microsoft.com/office/powerpoint/2010/main" val="807727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2_ITU-e">
  <a:themeElements>
    <a:clrScheme name="ITU-e 4">
      <a:dk1>
        <a:srgbClr val="5C5C5C"/>
      </a:dk1>
      <a:lt1>
        <a:srgbClr val="FFFFFF"/>
      </a:lt1>
      <a:dk2>
        <a:srgbClr val="1B5BA2"/>
      </a:dk2>
      <a:lt2>
        <a:srgbClr val="808080"/>
      </a:lt2>
      <a:accent1>
        <a:srgbClr val="FFFFFF"/>
      </a:accent1>
      <a:accent2>
        <a:srgbClr val="3333CC"/>
      </a:accent2>
      <a:accent3>
        <a:srgbClr val="FFFFFF"/>
      </a:accent3>
      <a:accent4>
        <a:srgbClr val="4D4D4D"/>
      </a:accent4>
      <a:accent5>
        <a:srgbClr val="FFFFFF"/>
      </a:accent5>
      <a:accent6>
        <a:srgbClr val="2D2DB9"/>
      </a:accent6>
      <a:hlink>
        <a:srgbClr val="1B5BA2"/>
      </a:hlink>
      <a:folHlink>
        <a:srgbClr val="B2B2B2"/>
      </a:folHlink>
    </a:clrScheme>
    <a:fontScheme name="2_ITU-e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900" b="0" i="0" u="none" strike="noStrike" cap="none" normalizeH="0" baseline="0" smtClean="0">
            <a:ln>
              <a:noFill/>
            </a:ln>
            <a:solidFill>
              <a:srgbClr val="646464"/>
            </a:solidFill>
            <a:effectLst/>
            <a:latin typeface="Verdan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900" b="0" i="0" u="none" strike="noStrike" cap="none" normalizeH="0" baseline="0" smtClean="0">
            <a:ln>
              <a:noFill/>
            </a:ln>
            <a:solidFill>
              <a:srgbClr val="646464"/>
            </a:solidFill>
            <a:effectLst/>
            <a:latin typeface="Verdana" pitchFamily="34" charset="0"/>
          </a:defRPr>
        </a:defPPr>
      </a:lstStyle>
    </a:lnDef>
  </a:objectDefaults>
  <a:extraClrSchemeLst>
    <a:extraClrScheme>
      <a:clrScheme name="ITU-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TU-e 2">
        <a:dk1>
          <a:srgbClr val="5C5C5C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4D4D4D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TU-e 3">
        <a:dk1>
          <a:srgbClr val="5C5C5C"/>
        </a:dk1>
        <a:lt1>
          <a:srgbClr val="FFFFFF"/>
        </a:lt1>
        <a:dk2>
          <a:srgbClr val="1B5BA2"/>
        </a:dk2>
        <a:lt2>
          <a:srgbClr val="808080"/>
        </a:lt2>
        <a:accent1>
          <a:srgbClr val="FFFFFF"/>
        </a:accent1>
        <a:accent2>
          <a:srgbClr val="3333CC"/>
        </a:accent2>
        <a:accent3>
          <a:srgbClr val="FFFFFF"/>
        </a:accent3>
        <a:accent4>
          <a:srgbClr val="4D4D4D"/>
        </a:accent4>
        <a:accent5>
          <a:srgbClr val="FFFFFF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TU-e 4">
        <a:dk1>
          <a:srgbClr val="5C5C5C"/>
        </a:dk1>
        <a:lt1>
          <a:srgbClr val="FFFFFF"/>
        </a:lt1>
        <a:dk2>
          <a:srgbClr val="1B5BA2"/>
        </a:dk2>
        <a:lt2>
          <a:srgbClr val="808080"/>
        </a:lt2>
        <a:accent1>
          <a:srgbClr val="FFFFFF"/>
        </a:accent1>
        <a:accent2>
          <a:srgbClr val="3333CC"/>
        </a:accent2>
        <a:accent3>
          <a:srgbClr val="FFFFFF"/>
        </a:accent3>
        <a:accent4>
          <a:srgbClr val="4D4D4D"/>
        </a:accent4>
        <a:accent5>
          <a:srgbClr val="FFFFFF"/>
        </a:accent5>
        <a:accent6>
          <a:srgbClr val="2D2DB9"/>
        </a:accent6>
        <a:hlink>
          <a:srgbClr val="1B5BA2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6F0F5D3F439E64F84B9BE95B8683F14" ma:contentTypeVersion="1" ma:contentTypeDescription="Create a new document." ma:contentTypeScope="" ma:versionID="834d49178fe7d452fcfa64c203e69fbd">
  <xsd:schema xmlns:xsd="http://www.w3.org/2001/XMLSchema" xmlns:xs="http://www.w3.org/2001/XMLSchema" xmlns:p="http://schemas.microsoft.com/office/2006/metadata/properties" xmlns:ns1="http://schemas.microsoft.com/sharepoint/v3" targetNamespace="http://schemas.microsoft.com/office/2006/metadata/properties" ma:root="true" ma:fieldsID="b345722d146e7751d163e781f9769179" ns1:_="">
    <xsd:import namespace="http://schemas.microsoft.com/sharepoint/v3"/>
    <xsd:element name="properties">
      <xsd:complexType>
        <xsd:sequence>
          <xsd:element name="documentManagement">
            <xsd:complexType>
              <xsd:all>
                <xsd:element ref="ns1:PublishingStartDate" minOccurs="0"/>
                <xsd:element ref="ns1:PublishingExpirationDat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PublishingStartDate" ma:index="8" nillable="true" ma:displayName="Scheduling Start Date" ma:description="" ma:hidden="true" ma:internalName="PublishingStartDate">
      <xsd:simpleType>
        <xsd:restriction base="dms:Unknown"/>
      </xsd:simpleType>
    </xsd:element>
    <xsd:element name="PublishingExpirationDate" ma:index="9" nillable="true" ma:displayName="Scheduling End Date" ma:description="" ma:hidden="true" ma:internalName="PublishingExpirationDat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ublishingExpirationDate xmlns="http://schemas.microsoft.com/sharepoint/v3" xsi:nil="true"/>
    <PublishingStartDate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39ADB3B8-4F2F-4BD9-A245-BB061B179CC1}"/>
</file>

<file path=customXml/itemProps2.xml><?xml version="1.0" encoding="utf-8"?>
<ds:datastoreItem xmlns:ds="http://schemas.openxmlformats.org/officeDocument/2006/customXml" ds:itemID="{A8A3398F-8DC3-49CA-B8A7-04BBAC4B391E}"/>
</file>

<file path=customXml/itemProps3.xml><?xml version="1.0" encoding="utf-8"?>
<ds:datastoreItem xmlns:ds="http://schemas.openxmlformats.org/officeDocument/2006/customXml" ds:itemID="{D12035BF-540C-46C3-BF2A-B5648AD28C29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14273</TotalTime>
  <Words>853</Words>
  <Application>Microsoft Office PowerPoint</Application>
  <PresentationFormat>On-screen Show (4:3)</PresentationFormat>
  <Paragraphs>160</Paragraphs>
  <Slides>23</Slides>
  <Notes>15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4" baseType="lpstr">
      <vt:lpstr>2_ITU-e</vt:lpstr>
      <vt:lpstr>PowerPoint Presentation</vt:lpstr>
      <vt:lpstr>Session 4:  The Seven Habits of Highly Effective Cost Modelling</vt:lpstr>
      <vt:lpstr>Agenda</vt:lpstr>
      <vt:lpstr>   Aims and objectives  </vt:lpstr>
      <vt:lpstr>Aims and objectives of this session</vt:lpstr>
      <vt:lpstr>   Identifying the habits  </vt:lpstr>
      <vt:lpstr>The Seven Habits of Highly Effective People </vt:lpstr>
      <vt:lpstr>What are the Seven Habits?</vt:lpstr>
      <vt:lpstr>Applying the Seven Habits to regulatory cost modelling (1)</vt:lpstr>
      <vt:lpstr>Applying the Seven Habits to regulatory cost modelling (2)</vt:lpstr>
      <vt:lpstr>An alternative way to view the 7 habits</vt:lpstr>
      <vt:lpstr>    Illustrating the habits  </vt:lpstr>
      <vt:lpstr>Brainstorm on each of the 7 habits</vt:lpstr>
      <vt:lpstr>Brainstorm on each of the 7 habits</vt:lpstr>
      <vt:lpstr>Brainstorm on each of the 7 habits</vt:lpstr>
      <vt:lpstr>Brainstorm on each of the 7 habits</vt:lpstr>
      <vt:lpstr>Brainstorm on each of the 7 habits</vt:lpstr>
      <vt:lpstr>Brainstorm on each of the 7 habits</vt:lpstr>
      <vt:lpstr>Brainstorm on each of the 7 habits</vt:lpstr>
      <vt:lpstr>    Remembering the habits  </vt:lpstr>
      <vt:lpstr>A review of the 7 habits of highly effective cost modelling</vt:lpstr>
      <vt:lpstr>Spot the key words</vt:lpstr>
      <vt:lpstr>    Remember:  CAPITAL cost modelling is effective cost modelling  </vt:lpstr>
    </vt:vector>
  </TitlesOfParts>
  <Company>ITU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EC project</dc:title>
  <dc:creator>DAR</dc:creator>
  <cp:lastModifiedBy>DAR</cp:lastModifiedBy>
  <cp:revision>579</cp:revision>
  <cp:lastPrinted>2001-11-25T13:41:09Z</cp:lastPrinted>
  <dcterms:created xsi:type="dcterms:W3CDTF">2006-05-30T12:53:59Z</dcterms:created>
  <dcterms:modified xsi:type="dcterms:W3CDTF">2013-07-04T13:11:25Z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0x01010006F0F5D3F439E64F84B9BE95B8683F14</vt:lpwstr>
  </property>
</Properties>
</file>