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3.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77" r:id="rId1"/>
  </p:sldMasterIdLst>
  <p:notesMasterIdLst>
    <p:notesMasterId r:id="rId46"/>
  </p:notesMasterIdLst>
  <p:handoutMasterIdLst>
    <p:handoutMasterId r:id="rId47"/>
  </p:handoutMasterIdLst>
  <p:sldIdLst>
    <p:sldId id="386" r:id="rId2"/>
    <p:sldId id="407" r:id="rId3"/>
    <p:sldId id="372" r:id="rId4"/>
    <p:sldId id="415" r:id="rId5"/>
    <p:sldId id="452" r:id="rId6"/>
    <p:sldId id="453" r:id="rId7"/>
    <p:sldId id="454" r:id="rId8"/>
    <p:sldId id="417" r:id="rId9"/>
    <p:sldId id="408" r:id="rId10"/>
    <p:sldId id="416" r:id="rId11"/>
    <p:sldId id="418" r:id="rId12"/>
    <p:sldId id="419" r:id="rId13"/>
    <p:sldId id="420" r:id="rId14"/>
    <p:sldId id="422" r:id="rId15"/>
    <p:sldId id="423" r:id="rId16"/>
    <p:sldId id="424" r:id="rId17"/>
    <p:sldId id="425" r:id="rId18"/>
    <p:sldId id="426" r:id="rId19"/>
    <p:sldId id="427" r:id="rId20"/>
    <p:sldId id="428" r:id="rId21"/>
    <p:sldId id="429" r:id="rId22"/>
    <p:sldId id="430" r:id="rId23"/>
    <p:sldId id="431" r:id="rId24"/>
    <p:sldId id="410" r:id="rId25"/>
    <p:sldId id="432" r:id="rId26"/>
    <p:sldId id="433" r:id="rId27"/>
    <p:sldId id="434" r:id="rId28"/>
    <p:sldId id="435" r:id="rId29"/>
    <p:sldId id="436" r:id="rId30"/>
    <p:sldId id="437" r:id="rId31"/>
    <p:sldId id="438" r:id="rId32"/>
    <p:sldId id="439" r:id="rId33"/>
    <p:sldId id="440" r:id="rId34"/>
    <p:sldId id="441" r:id="rId35"/>
    <p:sldId id="442" r:id="rId36"/>
    <p:sldId id="443" r:id="rId37"/>
    <p:sldId id="444" r:id="rId38"/>
    <p:sldId id="445" r:id="rId39"/>
    <p:sldId id="446" r:id="rId40"/>
    <p:sldId id="447" r:id="rId41"/>
    <p:sldId id="448" r:id="rId42"/>
    <p:sldId id="449" r:id="rId43"/>
    <p:sldId id="450" r:id="rId44"/>
    <p:sldId id="451" r:id="rId45"/>
  </p:sldIdLst>
  <p:sldSz cx="9144000" cy="6858000" type="screen4x3"/>
  <p:notesSz cx="6797675" cy="9874250"/>
  <p:defaultTextStyle>
    <a:defPPr>
      <a:defRPr lang="en-US"/>
    </a:defPPr>
    <a:lvl1pPr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1pPr>
    <a:lvl2pPr marL="4572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2pPr>
    <a:lvl3pPr marL="9144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3pPr>
    <a:lvl4pPr marL="13716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4pPr>
    <a:lvl5pPr marL="18288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5pPr>
    <a:lvl6pPr marL="2286000" algn="l" defTabSz="914400" rtl="0" eaLnBrk="1" latinLnBrk="0" hangingPunct="1">
      <a:defRPr sz="1600" kern="1200">
        <a:solidFill>
          <a:srgbClr val="5C5C5C"/>
        </a:solidFill>
        <a:latin typeface="Verdana" pitchFamily="34" charset="0"/>
        <a:ea typeface="+mn-ea"/>
        <a:cs typeface="+mn-cs"/>
      </a:defRPr>
    </a:lvl6pPr>
    <a:lvl7pPr marL="2743200" algn="l" defTabSz="914400" rtl="0" eaLnBrk="1" latinLnBrk="0" hangingPunct="1">
      <a:defRPr sz="1600" kern="1200">
        <a:solidFill>
          <a:srgbClr val="5C5C5C"/>
        </a:solidFill>
        <a:latin typeface="Verdana" pitchFamily="34" charset="0"/>
        <a:ea typeface="+mn-ea"/>
        <a:cs typeface="+mn-cs"/>
      </a:defRPr>
    </a:lvl7pPr>
    <a:lvl8pPr marL="3200400" algn="l" defTabSz="914400" rtl="0" eaLnBrk="1" latinLnBrk="0" hangingPunct="1">
      <a:defRPr sz="1600" kern="1200">
        <a:solidFill>
          <a:srgbClr val="5C5C5C"/>
        </a:solidFill>
        <a:latin typeface="Verdana" pitchFamily="34" charset="0"/>
        <a:ea typeface="+mn-ea"/>
        <a:cs typeface="+mn-cs"/>
      </a:defRPr>
    </a:lvl8pPr>
    <a:lvl9pPr marL="3657600" algn="l" defTabSz="914400" rtl="0" eaLnBrk="1" latinLnBrk="0" hangingPunct="1">
      <a:defRPr sz="1600" kern="1200">
        <a:solidFill>
          <a:srgbClr val="5C5C5C"/>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3300"/>
    <a:srgbClr val="FF7C80"/>
    <a:srgbClr val="6699FF"/>
    <a:srgbClr val="33CC33"/>
    <a:srgbClr val="99FF66"/>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342" autoAdjust="0"/>
    <p:restoredTop sz="73173" autoAdjust="0"/>
  </p:normalViewPr>
  <p:slideViewPr>
    <p:cSldViewPr>
      <p:cViewPr>
        <p:scale>
          <a:sx n="72" d="100"/>
          <a:sy n="72" d="100"/>
        </p:scale>
        <p:origin x="-1692" y="-228"/>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40" y="-9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5" name="Rectangle 3"/>
          <p:cNvSpPr>
            <a:spLocks noGrp="1" noChangeArrowheads="1"/>
          </p:cNvSpPr>
          <p:nvPr>
            <p:ph type="dt" sz="quarter" idx="1"/>
          </p:nvPr>
        </p:nvSpPr>
        <p:spPr bwMode="auto">
          <a:xfrm>
            <a:off x="3851275"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6" name="Rectangle 4"/>
          <p:cNvSpPr>
            <a:spLocks noGrp="1" noChangeArrowheads="1"/>
          </p:cNvSpPr>
          <p:nvPr>
            <p:ph type="ftr" sz="quarter" idx="2"/>
          </p:nvPr>
        </p:nvSpPr>
        <p:spPr bwMode="auto">
          <a:xfrm>
            <a:off x="0"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7" name="Rectangle 5"/>
          <p:cNvSpPr>
            <a:spLocks noGrp="1" noChangeArrowheads="1"/>
          </p:cNvSpPr>
          <p:nvPr>
            <p:ph type="sldNum" sz="quarter" idx="3"/>
          </p:nvPr>
        </p:nvSpPr>
        <p:spPr bwMode="auto">
          <a:xfrm>
            <a:off x="3851275"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7324EE6A-1DB8-4096-8939-6B05634C972D}" type="slidenum">
              <a:rPr lang="en-US"/>
              <a:pPr>
                <a:defRPr/>
              </a:pPr>
              <a:t>‹#›</a:t>
            </a:fld>
            <a:endParaRPr lang="en-US"/>
          </a:p>
        </p:txBody>
      </p:sp>
    </p:spTree>
    <p:extLst>
      <p:ext uri="{BB962C8B-B14F-4D97-AF65-F5344CB8AC3E}">
        <p14:creationId xmlns:p14="http://schemas.microsoft.com/office/powerpoint/2010/main" val="41191918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1" name="Rectangle 3"/>
          <p:cNvSpPr>
            <a:spLocks noGrp="1" noChangeArrowheads="1"/>
          </p:cNvSpPr>
          <p:nvPr>
            <p:ph type="dt" idx="1"/>
          </p:nvPr>
        </p:nvSpPr>
        <p:spPr bwMode="auto">
          <a:xfrm>
            <a:off x="3851275"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463" y="4689475"/>
            <a:ext cx="4984750" cy="444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5" name="Rectangle 7"/>
          <p:cNvSpPr>
            <a:spLocks noGrp="1" noChangeArrowheads="1"/>
          </p:cNvSpPr>
          <p:nvPr>
            <p:ph type="sldNum" sz="quarter" idx="5"/>
          </p:nvPr>
        </p:nvSpPr>
        <p:spPr bwMode="auto">
          <a:xfrm>
            <a:off x="3851275"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E5B2A376-D1B1-4DBA-B1F1-ABD613A8AA44}" type="slidenum">
              <a:rPr lang="en-US"/>
              <a:pPr>
                <a:defRPr/>
              </a:pPr>
              <a:t>‹#›</a:t>
            </a:fld>
            <a:endParaRPr lang="en-US"/>
          </a:p>
        </p:txBody>
      </p:sp>
    </p:spTree>
    <p:extLst>
      <p:ext uri="{BB962C8B-B14F-4D97-AF65-F5344CB8AC3E}">
        <p14:creationId xmlns:p14="http://schemas.microsoft.com/office/powerpoint/2010/main" val="7976814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22F674A3-CBA3-4C61-B895-EC61A94433E2}" type="slidenum">
              <a:rPr lang="en-US" smtClean="0"/>
              <a:pPr/>
              <a:t>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05767" y="4690597"/>
            <a:ext cx="4986142" cy="4442432"/>
          </a:xfrm>
          <a:noFill/>
          <a:ln/>
        </p:spPr>
        <p:txBody>
          <a:bodyPr/>
          <a:lstStyle/>
          <a:p>
            <a:pPr eaLnBrk="1" hangingPunct="1"/>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0" name="Line 25"/>
          <p:cNvSpPr>
            <a:spLocks noChangeShapeType="1"/>
          </p:cNvSpPr>
          <p:nvPr userDrawn="1"/>
        </p:nvSpPr>
        <p:spPr bwMode="auto">
          <a:xfrm flipH="1">
            <a:off x="900113" y="6510338"/>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8" name="Rectangle 5"/>
          <p:cNvSpPr>
            <a:spLocks noGrp="1" noChangeArrowheads="1"/>
          </p:cNvSpPr>
          <p:nvPr>
            <p:ph type="sldNum" sz="quarter" idx="10"/>
          </p:nvPr>
        </p:nvSpPr>
        <p:spPr>
          <a:xfrm>
            <a:off x="8316416" y="6384925"/>
            <a:ext cx="557709" cy="212427"/>
          </a:xfrm>
          <a:prstGeom prst="rect">
            <a:avLst/>
          </a:prstGeom>
          <a:ln/>
        </p:spPr>
        <p:txBody>
          <a:bodyPr/>
          <a:lstStyle>
            <a:lvl1pPr>
              <a:defRPr/>
            </a:lvl1pPr>
          </a:lstStyle>
          <a:p>
            <a:pPr>
              <a:buFont typeface="Wingdings" pitchFamily="2" charset="2"/>
              <a:buNone/>
              <a:defRPr/>
            </a:pPr>
            <a:fld id="{1AE339EF-CBA6-4704-AE6A-F0CAF702AFEC}" type="slidenum">
              <a:rPr lang="en-US" smtClean="0"/>
              <a:pPr>
                <a:buFont typeface="Wingdings" pitchFamily="2" charset="2"/>
                <a:buNone/>
                <a:defRPr/>
              </a:pPr>
              <a:t>‹#›</a:t>
            </a:fld>
            <a:endParaRPr lang="en-US" dirty="0"/>
          </a:p>
        </p:txBody>
      </p:sp>
      <p:sp>
        <p:nvSpPr>
          <p:cNvPr id="19" name="TextBox 18"/>
          <p:cNvSpPr txBox="1"/>
          <p:nvPr userDrawn="1"/>
        </p:nvSpPr>
        <p:spPr>
          <a:xfrm>
            <a:off x="755576" y="46869"/>
            <a:ext cx="5864106"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3: </a:t>
            </a:r>
            <a:r>
              <a:rPr lang="en-US" sz="1000" kern="1200" baseline="0" dirty="0" smtClean="0">
                <a:solidFill>
                  <a:srgbClr val="0070C0"/>
                </a:solidFill>
                <a:latin typeface="Verdana" pitchFamily="34" charset="0"/>
                <a:ea typeface="+mn-ea"/>
                <a:cs typeface="+mn-cs"/>
              </a:rPr>
              <a:t>Overview of regulatory accounting and cost </a:t>
            </a:r>
            <a:r>
              <a:rPr lang="en-US" sz="1000" kern="1200" baseline="0" dirty="0" err="1" smtClean="0">
                <a:solidFill>
                  <a:srgbClr val="0070C0"/>
                </a:solidFill>
                <a:latin typeface="Verdana" pitchFamily="34" charset="0"/>
                <a:ea typeface="+mn-ea"/>
                <a:cs typeface="+mn-cs"/>
              </a:rPr>
              <a:t>modelling</a:t>
            </a:r>
            <a:r>
              <a:rPr lang="en-US" sz="1000" kern="1200" baseline="0" dirty="0" smtClean="0">
                <a:solidFill>
                  <a:srgbClr val="0070C0"/>
                </a:solidFill>
                <a:latin typeface="Verdana" pitchFamily="34" charset="0"/>
                <a:ea typeface="+mn-ea"/>
                <a:cs typeface="+mn-cs"/>
              </a:rPr>
              <a:t> in Sub-Sahara Africa</a:t>
            </a:r>
            <a:endParaRPr lang="en-GB" sz="1000" dirty="0">
              <a:solidFill>
                <a:srgbClr val="0070C0"/>
              </a:solidFill>
            </a:endParaRPr>
          </a:p>
        </p:txBody>
      </p:sp>
    </p:spTree>
    <p:extLst>
      <p:ext uri="{BB962C8B-B14F-4D97-AF65-F5344CB8AC3E}">
        <p14:creationId xmlns:p14="http://schemas.microsoft.com/office/powerpoint/2010/main" val="3477117472"/>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07745"/>
            <a:ext cx="7772400" cy="523220"/>
          </a:xfrm>
        </p:spPr>
        <p:txBody>
          <a:bodyPr/>
          <a:lstStyle>
            <a:lvl1pPr algn="ctr" rtl="0" eaLnBrk="1" fontAlgn="base" hangingPunct="1">
              <a:spcBef>
                <a:spcPct val="0"/>
              </a:spcBef>
              <a:spcAft>
                <a:spcPct val="0"/>
              </a:spcAft>
              <a:defRPr lang="en-US" sz="2800" b="0" dirty="0">
                <a:solidFill>
                  <a:srgbClr val="0099CC"/>
                </a:solidFill>
                <a:latin typeface="Arial" charset="0"/>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3568" y="1556792"/>
            <a:ext cx="7772401" cy="4256088"/>
          </a:xfrm>
        </p:spPr>
        <p:txBody>
          <a:bodyPr/>
          <a:lstStyle>
            <a:lvl1pPr>
              <a:defRPr sz="2400"/>
            </a:lvl1pPr>
            <a:lvl2pPr>
              <a:defRPr sz="2000"/>
            </a:lvl2pPr>
            <a:lvl3pPr>
              <a:defRPr sz="18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Rectangle 5"/>
          <p:cNvSpPr>
            <a:spLocks noGrp="1" noChangeArrowheads="1"/>
          </p:cNvSpPr>
          <p:nvPr>
            <p:ph type="sldNum" sz="quarter" idx="10"/>
          </p:nvPr>
        </p:nvSpPr>
        <p:spPr>
          <a:xfrm>
            <a:off x="8316416" y="6384925"/>
            <a:ext cx="557709" cy="212427"/>
          </a:xfrm>
          <a:prstGeom prst="rect">
            <a:avLst/>
          </a:prstGeom>
          <a:ln/>
        </p:spPr>
        <p:txBody>
          <a:bodyPr/>
          <a:lstStyle>
            <a:lvl1pPr>
              <a:defRPr/>
            </a:lvl1pPr>
          </a:lstStyle>
          <a:p>
            <a:pPr>
              <a:buFont typeface="Wingdings" pitchFamily="2" charset="2"/>
              <a:buNone/>
              <a:defRPr/>
            </a:pPr>
            <a:fld id="{1AE339EF-CBA6-4704-AE6A-F0CAF702AFEC}" type="slidenum">
              <a:rPr lang="en-US" smtClean="0"/>
              <a:pPr>
                <a:buFont typeface="Wingdings" pitchFamily="2" charset="2"/>
                <a:buNone/>
                <a:defRPr/>
              </a:pPr>
              <a:t>‹#›</a:t>
            </a:fld>
            <a:endParaRPr lang="en-US" dirty="0"/>
          </a:p>
        </p:txBody>
      </p:sp>
      <p:sp>
        <p:nvSpPr>
          <p:cNvPr id="5" name="TextBox 4"/>
          <p:cNvSpPr txBox="1"/>
          <p:nvPr userDrawn="1"/>
        </p:nvSpPr>
        <p:spPr>
          <a:xfrm>
            <a:off x="755576" y="46869"/>
            <a:ext cx="5827236"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3: </a:t>
            </a:r>
            <a:r>
              <a:rPr lang="en-US" sz="1000" kern="1200" baseline="0" dirty="0" smtClean="0">
                <a:solidFill>
                  <a:srgbClr val="0070C0"/>
                </a:solidFill>
                <a:latin typeface="Verdana" pitchFamily="34" charset="0"/>
                <a:ea typeface="+mn-ea"/>
                <a:cs typeface="+mn-cs"/>
              </a:rPr>
              <a:t>Overview  of regulatory accounting and cost </a:t>
            </a:r>
            <a:r>
              <a:rPr lang="en-US" sz="1000" kern="1200" baseline="0" dirty="0" err="1" smtClean="0">
                <a:solidFill>
                  <a:srgbClr val="0070C0"/>
                </a:solidFill>
                <a:latin typeface="Verdana" pitchFamily="34" charset="0"/>
                <a:ea typeface="+mn-ea"/>
                <a:cs typeface="+mn-cs"/>
              </a:rPr>
              <a:t>modelling</a:t>
            </a:r>
            <a:r>
              <a:rPr lang="en-US" sz="1000" kern="1200" baseline="0" dirty="0" smtClean="0">
                <a:solidFill>
                  <a:srgbClr val="0070C0"/>
                </a:solidFill>
                <a:latin typeface="Verdana" pitchFamily="34" charset="0"/>
                <a:ea typeface="+mn-ea"/>
                <a:cs typeface="+mn-cs"/>
              </a:rPr>
              <a:t> in Sub-Sahara Africa</a:t>
            </a:r>
            <a:endParaRPr lang="en-GB" sz="1000" dirty="0">
              <a:solidFill>
                <a:srgbClr val="0070C0"/>
              </a:solidFill>
            </a:endParaRPr>
          </a:p>
        </p:txBody>
      </p:sp>
    </p:spTree>
    <p:extLst>
      <p:ext uri="{BB962C8B-B14F-4D97-AF65-F5344CB8AC3E}">
        <p14:creationId xmlns:p14="http://schemas.microsoft.com/office/powerpoint/2010/main" val="2895703116"/>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3075" name="Rectangle 3"/>
          <p:cNvSpPr>
            <a:spLocks noGrp="1" noChangeArrowheads="1"/>
          </p:cNvSpPr>
          <p:nvPr>
            <p:ph type="body" idx="1"/>
          </p:nvPr>
        </p:nvSpPr>
        <p:spPr bwMode="auto">
          <a:xfrm>
            <a:off x="431799" y="2051305"/>
            <a:ext cx="7772401" cy="425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2" name="Picture 11" descr="ACP"/>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51720" y="6371100"/>
            <a:ext cx="574675"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itu_logo_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33375" y="6338888"/>
            <a:ext cx="4206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Description: C:\Users\jallow.ITU_USERS\AppData\Local\Microsoft\Windows\Temporary Internet Files\Content.Word\logo_ce-en-rvb-hr.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25591" y="6138863"/>
            <a:ext cx="82927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descr="imagesCAHYRJLJ"/>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366370" y="6279786"/>
            <a:ext cx="5715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 descr="EAC"/>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6156176" y="6215828"/>
            <a:ext cx="676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6"/>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2771800" y="6300788"/>
            <a:ext cx="6667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3"/>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060994" y="6147263"/>
            <a:ext cx="709670" cy="709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95" r:id="rId2"/>
  </p:sldLayoutIdLst>
  <p:transition>
    <p:fade/>
  </p:transition>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1B5BA2"/>
          </a:solidFill>
          <a:latin typeface="Arial" charset="0"/>
          <a:ea typeface="+mj-ea"/>
          <a:cs typeface="+mj-cs"/>
        </a:defRPr>
      </a:lvl1pPr>
      <a:lvl2pPr algn="ctr" rtl="0" eaLnBrk="0" fontAlgn="base" hangingPunct="0">
        <a:spcBef>
          <a:spcPct val="0"/>
        </a:spcBef>
        <a:spcAft>
          <a:spcPct val="0"/>
        </a:spcAft>
        <a:defRPr sz="3600" b="1">
          <a:solidFill>
            <a:srgbClr val="1B5BA2"/>
          </a:solidFill>
          <a:latin typeface="Arial" charset="0"/>
        </a:defRPr>
      </a:lvl2pPr>
      <a:lvl3pPr algn="ctr" rtl="0" eaLnBrk="0" fontAlgn="base" hangingPunct="0">
        <a:spcBef>
          <a:spcPct val="0"/>
        </a:spcBef>
        <a:spcAft>
          <a:spcPct val="0"/>
        </a:spcAft>
        <a:defRPr sz="3600" b="1">
          <a:solidFill>
            <a:srgbClr val="1B5BA2"/>
          </a:solidFill>
          <a:latin typeface="Arial" charset="0"/>
        </a:defRPr>
      </a:lvl3pPr>
      <a:lvl4pPr algn="ctr" rtl="0" eaLnBrk="0" fontAlgn="base" hangingPunct="0">
        <a:spcBef>
          <a:spcPct val="0"/>
        </a:spcBef>
        <a:spcAft>
          <a:spcPct val="0"/>
        </a:spcAft>
        <a:defRPr sz="3600" b="1">
          <a:solidFill>
            <a:srgbClr val="1B5BA2"/>
          </a:solidFill>
          <a:latin typeface="Arial" charset="0"/>
        </a:defRPr>
      </a:lvl4pPr>
      <a:lvl5pPr algn="ctr" rtl="0" eaLnBrk="0" fontAlgn="base" hangingPunct="0">
        <a:spcBef>
          <a:spcPct val="0"/>
        </a:spcBef>
        <a:spcAft>
          <a:spcPct val="0"/>
        </a:spcAft>
        <a:defRPr sz="3600" b="1">
          <a:solidFill>
            <a:srgbClr val="1B5BA2"/>
          </a:solidFill>
          <a:latin typeface="Arial"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736874" y="777594"/>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4"/>
          <p:cNvSpPr txBox="1">
            <a:spLocks noChangeArrowheads="1"/>
          </p:cNvSpPr>
          <p:nvPr/>
        </p:nvSpPr>
        <p:spPr bwMode="auto">
          <a:xfrm>
            <a:off x="457200" y="1447800"/>
            <a:ext cx="8534400" cy="4154984"/>
          </a:xfrm>
          <a:prstGeom prst="rect">
            <a:avLst/>
          </a:prstGeom>
          <a:noFill/>
          <a:ln w="9525">
            <a:noFill/>
            <a:miter lim="800000"/>
            <a:headEnd/>
            <a:tailEnd/>
          </a:ln>
        </p:spPr>
        <p:txBody>
          <a:bodyPr>
            <a:spAutoFit/>
          </a:bodyPr>
          <a:lstStyle/>
          <a:p>
            <a:pPr algn="ctr">
              <a:buNone/>
            </a:pPr>
            <a:r>
              <a:rPr lang="en-US" sz="3200" b="1" i="0" dirty="0">
                <a:solidFill>
                  <a:schemeClr val="tx2"/>
                </a:solidFill>
                <a:latin typeface="Arial" pitchFamily="34" charset="0"/>
                <a:ea typeface="MS PGothic" pitchFamily="34" charset="-128"/>
                <a:cs typeface="Arial" pitchFamily="34" charset="0"/>
              </a:rPr>
              <a:t>EXPERT LEVEL TRAINING ON </a:t>
            </a:r>
            <a:br>
              <a:rPr lang="en-US" sz="3200" b="1" i="0" dirty="0">
                <a:solidFill>
                  <a:schemeClr val="tx2"/>
                </a:solidFill>
                <a:latin typeface="Arial" pitchFamily="34" charset="0"/>
                <a:ea typeface="MS PGothic" pitchFamily="34" charset="-128"/>
                <a:cs typeface="Arial" pitchFamily="34" charset="0"/>
              </a:rPr>
            </a:br>
            <a:r>
              <a:rPr lang="en-US" sz="3200" b="1" i="0" dirty="0">
                <a:solidFill>
                  <a:schemeClr val="tx2"/>
                </a:solidFill>
                <a:latin typeface="Arial" pitchFamily="34" charset="0"/>
                <a:ea typeface="MS PGothic" pitchFamily="34" charset="-128"/>
                <a:cs typeface="Arial" pitchFamily="34" charset="0"/>
              </a:rPr>
              <a:t>TELECOM NETWORK COST </a:t>
            </a:r>
            <a:r>
              <a:rPr lang="en-US" sz="3200" b="1" i="0" dirty="0" smtClean="0">
                <a:solidFill>
                  <a:schemeClr val="tx2"/>
                </a:solidFill>
                <a:latin typeface="Arial" pitchFamily="34" charset="0"/>
                <a:ea typeface="MS PGothic" pitchFamily="34" charset="-128"/>
                <a:cs typeface="Arial" pitchFamily="34" charset="0"/>
              </a:rPr>
              <a:t>MODELLING </a:t>
            </a:r>
            <a:r>
              <a:rPr lang="en-US" sz="3200" b="1" i="0" dirty="0">
                <a:solidFill>
                  <a:schemeClr val="tx2"/>
                </a:solidFill>
                <a:latin typeface="Arial" pitchFamily="34" charset="0"/>
                <a:ea typeface="MS PGothic" pitchFamily="34" charset="-128"/>
                <a:cs typeface="Arial" pitchFamily="34" charset="0"/>
              </a:rPr>
              <a:t/>
            </a:r>
            <a:br>
              <a:rPr lang="en-US" sz="3200" b="1" i="0" dirty="0">
                <a:solidFill>
                  <a:schemeClr val="tx2"/>
                </a:solidFill>
                <a:latin typeface="Arial" pitchFamily="34" charset="0"/>
                <a:ea typeface="MS PGothic" pitchFamily="34" charset="-128"/>
                <a:cs typeface="Arial" pitchFamily="34" charset="0"/>
              </a:rPr>
            </a:br>
            <a:r>
              <a:rPr lang="en-US" sz="3200" b="1" i="0" dirty="0">
                <a:solidFill>
                  <a:schemeClr val="tx2"/>
                </a:solidFill>
                <a:latin typeface="Arial" pitchFamily="34" charset="0"/>
                <a:ea typeface="MS PGothic" pitchFamily="34" charset="-128"/>
                <a:cs typeface="Arial" pitchFamily="34" charset="0"/>
              </a:rPr>
              <a:t>FOR THE HIPSSA REGIONS</a:t>
            </a:r>
            <a:r>
              <a:rPr lang="en-US" altLang="ja-JP" sz="3200" b="1" i="0" dirty="0">
                <a:solidFill>
                  <a:schemeClr val="tx2"/>
                </a:solidFill>
                <a:latin typeface="Arial" pitchFamily="34" charset="0"/>
                <a:ea typeface="MS PGothic" pitchFamily="34" charset="-128"/>
                <a:cs typeface="Arial" pitchFamily="34" charset="0"/>
              </a:rPr>
              <a:t> </a:t>
            </a:r>
            <a:endParaRPr lang="en-US" altLang="ja-JP" sz="3200" b="1" dirty="0">
              <a:solidFill>
                <a:schemeClr val="tx2"/>
              </a:solidFill>
              <a:latin typeface="Arial" pitchFamily="34" charset="0"/>
              <a:ea typeface="MS PGothic" pitchFamily="34" charset="-128"/>
              <a:cs typeface="Arial" pitchFamily="34" charset="0"/>
            </a:endParaRPr>
          </a:p>
          <a:p>
            <a:pPr algn="ctr">
              <a:buNone/>
            </a:pPr>
            <a:endParaRPr lang="en-US" altLang="ja-JP" sz="2400" i="0" dirty="0">
              <a:solidFill>
                <a:schemeClr val="tx2"/>
              </a:solidFill>
              <a:latin typeface="Arial" pitchFamily="34" charset="0"/>
              <a:ea typeface="MS PGothic" pitchFamily="34" charset="-128"/>
              <a:cs typeface="Arial" pitchFamily="34" charset="0"/>
            </a:endParaRPr>
          </a:p>
          <a:p>
            <a:pPr algn="ctr">
              <a:buNone/>
            </a:pPr>
            <a:r>
              <a:rPr lang="en-US" altLang="ja-JP" sz="2400" dirty="0" err="1" smtClean="0">
                <a:solidFill>
                  <a:schemeClr val="tx2"/>
                </a:solidFill>
                <a:latin typeface="Arial" pitchFamily="34" charset="0"/>
                <a:ea typeface="MS PGothic" pitchFamily="34" charset="-128"/>
                <a:cs typeface="Arial" pitchFamily="34" charset="0"/>
              </a:rPr>
              <a:t>Arusha</a:t>
            </a:r>
            <a:r>
              <a:rPr lang="en-US" altLang="ja-JP" sz="2400" i="0" dirty="0" smtClean="0">
                <a:solidFill>
                  <a:schemeClr val="tx2"/>
                </a:solidFill>
                <a:latin typeface="Arial" pitchFamily="34" charset="0"/>
                <a:ea typeface="MS PGothic" pitchFamily="34" charset="-128"/>
                <a:cs typeface="Arial" pitchFamily="34" charset="0"/>
              </a:rPr>
              <a:t>            </a:t>
            </a:r>
            <a:endParaRPr lang="en-US" altLang="ja-JP" sz="2400" i="0" dirty="0">
              <a:solidFill>
                <a:schemeClr val="tx2"/>
              </a:solidFill>
              <a:latin typeface="Arial" pitchFamily="34" charset="0"/>
              <a:ea typeface="MS PGothic" pitchFamily="34" charset="-128"/>
              <a:cs typeface="Arial" pitchFamily="34" charset="0"/>
            </a:endParaRPr>
          </a:p>
          <a:p>
            <a:pPr algn="ctr">
              <a:buNone/>
            </a:pPr>
            <a:r>
              <a:rPr lang="en-GB" altLang="ja-JP" sz="2400" dirty="0" smtClean="0">
                <a:solidFill>
                  <a:schemeClr val="tx2"/>
                </a:solidFill>
                <a:latin typeface="Arial" pitchFamily="34" charset="0"/>
                <a:ea typeface="MS PGothic" pitchFamily="34" charset="-128"/>
                <a:cs typeface="Arial" pitchFamily="34" charset="0"/>
              </a:rPr>
              <a:t>15-19 July</a:t>
            </a:r>
            <a:r>
              <a:rPr lang="en-GB" altLang="ja-JP" sz="2400" i="0" dirty="0" smtClean="0">
                <a:solidFill>
                  <a:schemeClr val="tx2"/>
                </a:solidFill>
                <a:latin typeface="Arial" pitchFamily="34" charset="0"/>
                <a:ea typeface="MS PGothic" pitchFamily="34" charset="-128"/>
                <a:cs typeface="Arial" pitchFamily="34" charset="0"/>
              </a:rPr>
              <a:t>, 2013</a:t>
            </a:r>
            <a:endParaRPr lang="en-US" altLang="ja-JP" sz="2400" i="0" dirty="0">
              <a:solidFill>
                <a:schemeClr val="tx2"/>
              </a:solidFill>
              <a:latin typeface="Arial" pitchFamily="34" charset="0"/>
              <a:ea typeface="MS PGothic" pitchFamily="34" charset="-128"/>
              <a:cs typeface="Arial" pitchFamily="34" charset="0"/>
            </a:endParaRPr>
          </a:p>
          <a:p>
            <a:pPr algn="ctr"/>
            <a:endParaRPr lang="en-US" sz="2400" i="0" dirty="0">
              <a:solidFill>
                <a:schemeClr val="tx2"/>
              </a:solidFill>
              <a:latin typeface="Arial" pitchFamily="34" charset="0"/>
              <a:ea typeface="MS PGothic" pitchFamily="34" charset="-128"/>
              <a:cs typeface="Arial" pitchFamily="34" charset="0"/>
            </a:endParaRPr>
          </a:p>
          <a:p>
            <a:pPr algn="ctr">
              <a:buNone/>
            </a:pPr>
            <a:r>
              <a:rPr lang="en-GB" sz="2400" i="0" dirty="0" smtClean="0">
                <a:solidFill>
                  <a:schemeClr val="tx2"/>
                </a:solidFill>
                <a:latin typeface="Arial" pitchFamily="34" charset="0"/>
                <a:ea typeface="MS PGothic" pitchFamily="34" charset="-128"/>
                <a:cs typeface="Arial" pitchFamily="34" charset="0"/>
              </a:rPr>
              <a:t>Christopher </a:t>
            </a:r>
            <a:r>
              <a:rPr lang="en-GB" sz="2400" i="0" dirty="0" err="1" smtClean="0">
                <a:solidFill>
                  <a:schemeClr val="tx2"/>
                </a:solidFill>
                <a:latin typeface="Arial" pitchFamily="34" charset="0"/>
                <a:ea typeface="MS PGothic" pitchFamily="34" charset="-128"/>
                <a:cs typeface="Arial" pitchFamily="34" charset="0"/>
              </a:rPr>
              <a:t>Kemei</a:t>
            </a:r>
            <a:r>
              <a:rPr lang="en-GB" sz="2400" i="0" dirty="0" smtClean="0">
                <a:solidFill>
                  <a:schemeClr val="tx2"/>
                </a:solidFill>
                <a:latin typeface="Arial" pitchFamily="34" charset="0"/>
                <a:ea typeface="MS PGothic" pitchFamily="34" charset="-128"/>
                <a:cs typeface="Arial" pitchFamily="34" charset="0"/>
              </a:rPr>
              <a:t>, ITU Expert</a:t>
            </a:r>
            <a:endParaRPr lang="en-US" sz="2400" i="0" dirty="0">
              <a:solidFill>
                <a:schemeClr val="tx2"/>
              </a:solidFill>
              <a:latin typeface="Arial" pitchFamily="34" charset="0"/>
              <a:ea typeface="MS PGothic" pitchFamily="34" charset="-128"/>
              <a:cs typeface="Arial" pitchFamily="34" charset="0"/>
            </a:endParaRPr>
          </a:p>
          <a:p>
            <a:pPr algn="ctr"/>
            <a:endParaRPr lang="en-US" altLang="ja-JP" sz="2400" i="0" dirty="0">
              <a:solidFill>
                <a:schemeClr val="tx2"/>
              </a:solidFill>
              <a:latin typeface="Arial" pitchFamily="34" charset="0"/>
              <a:ea typeface="MS PGothic" pitchFamily="34" charset="-128"/>
              <a:cs typeface="Arial" pitchFamily="34" charset="0"/>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a:t>
            </a:fld>
            <a:endParaRPr lang="en-US" dirty="0"/>
          </a:p>
        </p:txBody>
      </p:sp>
    </p:spTree>
    <p:extLst>
      <p:ext uri="{BB962C8B-B14F-4D97-AF65-F5344CB8AC3E}">
        <p14:creationId xmlns:p14="http://schemas.microsoft.com/office/powerpoint/2010/main" val="1560693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10</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Legal basis for MTR price control</a:t>
            </a:r>
            <a:endParaRPr lang="en-GB" dirty="0">
              <a:solidFill>
                <a:schemeClr val="tx2"/>
              </a:solidFill>
            </a:endParaRPr>
          </a:p>
        </p:txBody>
      </p:sp>
      <p:sp>
        <p:nvSpPr>
          <p:cNvPr id="6" name="Content Placeholder 2"/>
          <p:cNvSpPr>
            <a:spLocks noGrp="1"/>
          </p:cNvSpPr>
          <p:nvPr>
            <p:ph idx="1"/>
          </p:nvPr>
        </p:nvSpPr>
        <p:spPr>
          <a:xfrm>
            <a:off x="4211960" y="1333152"/>
            <a:ext cx="4680520" cy="4256088"/>
          </a:xfrm>
        </p:spPr>
        <p:txBody>
          <a:bodyPr/>
          <a:lstStyle/>
          <a:p>
            <a:r>
              <a:rPr lang="en-GB" sz="1800" dirty="0"/>
              <a:t>The main legal basis </a:t>
            </a:r>
            <a:r>
              <a:rPr lang="en-GB" sz="1800" dirty="0" smtClean="0"/>
              <a:t>is </a:t>
            </a:r>
            <a:r>
              <a:rPr lang="en-GB" sz="1800" dirty="0"/>
              <a:t>the law and, to a lesser </a:t>
            </a:r>
            <a:r>
              <a:rPr lang="en-GB" sz="1800" dirty="0" smtClean="0"/>
              <a:t>extent, </a:t>
            </a:r>
            <a:r>
              <a:rPr lang="en-GB" sz="1800" dirty="0"/>
              <a:t>license terms or both </a:t>
            </a:r>
            <a:endParaRPr lang="en-GB" sz="1800" dirty="0" smtClean="0"/>
          </a:p>
          <a:p>
            <a:r>
              <a:rPr lang="en-GB" sz="1800" dirty="0"/>
              <a:t>In </a:t>
            </a:r>
            <a:r>
              <a:rPr lang="en-GB" sz="1800" dirty="0" smtClean="0"/>
              <a:t>Senegal, Rwanda</a:t>
            </a:r>
            <a:r>
              <a:rPr lang="en-GB" sz="1800" baseline="30000" dirty="0" smtClean="0"/>
              <a:t>*</a:t>
            </a:r>
            <a:r>
              <a:rPr lang="en-GB" sz="1800" dirty="0" smtClean="0"/>
              <a:t>, Niger</a:t>
            </a:r>
            <a:r>
              <a:rPr lang="en-GB" sz="1800" baseline="30000" dirty="0" smtClean="0"/>
              <a:t>*</a:t>
            </a:r>
            <a:r>
              <a:rPr lang="en-GB" sz="1800" dirty="0" smtClean="0"/>
              <a:t>, </a:t>
            </a:r>
            <a:r>
              <a:rPr lang="en-GB" sz="1800" dirty="0"/>
              <a:t>South Africa, Nigeria, Guinea Bissau and Cape Verde, the legal framework states that price control is applicable to operators deemed to have SMP.</a:t>
            </a:r>
            <a:endParaRPr lang="pt-PT" sz="1800" dirty="0"/>
          </a:p>
          <a:p>
            <a:r>
              <a:rPr lang="en-GB" sz="1800" dirty="0"/>
              <a:t>In terms of regulatory strategic goals, the main concerns expressed by the NRAs are customer interest, especially in terms of price reduction, investments attractions as well as effective and fair competition promotion. </a:t>
            </a:r>
            <a:endParaRPr lang="pt-PT" sz="1800" dirty="0"/>
          </a:p>
        </p:txBody>
      </p:sp>
      <p:pic>
        <p:nvPicPr>
          <p:cNvPr id="7" name="Image 11"/>
          <p:cNvPicPr/>
          <p:nvPr/>
        </p:nvPicPr>
        <p:blipFill>
          <a:blip r:embed="rId2"/>
          <a:srcRect/>
          <a:stretch>
            <a:fillRect/>
          </a:stretch>
        </p:blipFill>
        <p:spPr bwMode="auto">
          <a:xfrm>
            <a:off x="324312" y="2276872"/>
            <a:ext cx="3676650" cy="2208530"/>
          </a:xfrm>
          <a:prstGeom prst="rect">
            <a:avLst/>
          </a:prstGeom>
          <a:noFill/>
        </p:spPr>
      </p:pic>
      <p:sp>
        <p:nvSpPr>
          <p:cNvPr id="8" name="Rectângulo 7"/>
          <p:cNvSpPr/>
          <p:nvPr/>
        </p:nvSpPr>
        <p:spPr>
          <a:xfrm>
            <a:off x="4283968" y="5661248"/>
            <a:ext cx="4608512" cy="338554"/>
          </a:xfrm>
          <a:prstGeom prst="rect">
            <a:avLst/>
          </a:prstGeom>
        </p:spPr>
        <p:txBody>
          <a:bodyPr wrap="square">
            <a:spAutoFit/>
          </a:bodyPr>
          <a:lstStyle/>
          <a:p>
            <a:pPr>
              <a:buNone/>
            </a:pPr>
            <a:r>
              <a:rPr lang="en-GB" sz="1000" dirty="0" smtClean="0">
                <a:latin typeface="Arial" pitchFamily="34" charset="0"/>
                <a:cs typeface="Arial" pitchFamily="34" charset="0"/>
              </a:rPr>
              <a:t>* Source </a:t>
            </a:r>
            <a:r>
              <a:rPr lang="en-GB" sz="1000" dirty="0">
                <a:latin typeface="Arial" pitchFamily="34" charset="0"/>
                <a:cs typeface="Arial" pitchFamily="34" charset="0"/>
              </a:rPr>
              <a:t>– </a:t>
            </a:r>
            <a:r>
              <a:rPr lang="en-GB" sz="1000" dirty="0" err="1">
                <a:latin typeface="Arial" pitchFamily="34" charset="0"/>
                <a:cs typeface="Arial" pitchFamily="34" charset="0"/>
              </a:rPr>
              <a:t>Worldbank</a:t>
            </a:r>
            <a:r>
              <a:rPr lang="en-GB" sz="1000" dirty="0">
                <a:latin typeface="Arial" pitchFamily="34" charset="0"/>
                <a:cs typeface="Arial" pitchFamily="34" charset="0"/>
              </a:rPr>
              <a:t> Africa’s ICT Infrastructure - Building on the Mobile Revolution- 2011</a:t>
            </a:r>
            <a:endParaRPr lang="pt-PT" sz="1000" dirty="0">
              <a:latin typeface="Arial" pitchFamily="34" charset="0"/>
              <a:cs typeface="Arial" pitchFamily="34" charset="0"/>
            </a:endParaRPr>
          </a:p>
        </p:txBody>
      </p:sp>
    </p:spTree>
    <p:extLst>
      <p:ext uri="{BB962C8B-B14F-4D97-AF65-F5344CB8AC3E}">
        <p14:creationId xmlns:p14="http://schemas.microsoft.com/office/powerpoint/2010/main" val="261006632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11</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Is cost accounting mandated?</a:t>
            </a:r>
            <a:endParaRPr lang="en-GB" dirty="0">
              <a:solidFill>
                <a:schemeClr val="tx2"/>
              </a:solidFill>
            </a:endParaRPr>
          </a:p>
        </p:txBody>
      </p:sp>
      <p:sp>
        <p:nvSpPr>
          <p:cNvPr id="6" name="Content Placeholder 2"/>
          <p:cNvSpPr>
            <a:spLocks noGrp="1"/>
          </p:cNvSpPr>
          <p:nvPr>
            <p:ph idx="1"/>
          </p:nvPr>
        </p:nvSpPr>
        <p:spPr>
          <a:xfrm>
            <a:off x="4211960" y="1196752"/>
            <a:ext cx="4752528" cy="4896544"/>
          </a:xfrm>
        </p:spPr>
        <p:txBody>
          <a:bodyPr/>
          <a:lstStyle/>
          <a:p>
            <a:r>
              <a:rPr lang="en-GB" sz="1800" dirty="0"/>
              <a:t>Cost accounting obligations are provisioned or planned to be for most of the frameworks in place in the </a:t>
            </a:r>
            <a:r>
              <a:rPr lang="en-GB" sz="1800" dirty="0" smtClean="0"/>
              <a:t>region</a:t>
            </a:r>
            <a:r>
              <a:rPr lang="en-GB" sz="1800" dirty="0"/>
              <a:t>.</a:t>
            </a:r>
            <a:endParaRPr lang="en-GB" sz="1800" dirty="0" smtClean="0"/>
          </a:p>
          <a:p>
            <a:r>
              <a:rPr lang="en-GB" sz="1800" dirty="0"/>
              <a:t>The prevailing legal basis to impose cost accounting obligation to MNOs is the law and, to a lesser extent </a:t>
            </a:r>
            <a:r>
              <a:rPr lang="en-GB" sz="1800" dirty="0" smtClean="0"/>
              <a:t>operators licenses</a:t>
            </a:r>
            <a:r>
              <a:rPr lang="en-GB" sz="1800" dirty="0"/>
              <a:t>. </a:t>
            </a:r>
            <a:endParaRPr lang="pt-PT" sz="1800" dirty="0"/>
          </a:p>
          <a:p>
            <a:r>
              <a:rPr lang="en-GB" sz="1800" dirty="0"/>
              <a:t>Cost accounting obligation is most provisioned in West Africa representing 77% of the countries having addressed the issue. </a:t>
            </a:r>
            <a:endParaRPr lang="en-GB" sz="1800" dirty="0" smtClean="0"/>
          </a:p>
          <a:p>
            <a:r>
              <a:rPr lang="en-GB" sz="1800" dirty="0"/>
              <a:t>Southern Africa has the lowest </a:t>
            </a:r>
            <a:r>
              <a:rPr lang="en-GB" sz="1800" dirty="0" smtClean="0"/>
              <a:t>rate. </a:t>
            </a:r>
            <a:r>
              <a:rPr lang="en-GB" sz="1800" dirty="0"/>
              <a:t>The main reasons for which cost accounting was not mandated, as underlined by NRAs in Southern Africa, are the lack of legal basis as well as the lack of resources and skills. </a:t>
            </a:r>
            <a:r>
              <a:rPr lang="en-GB" sz="1800" dirty="0" smtClean="0"/>
              <a:t> </a:t>
            </a:r>
            <a:endParaRPr lang="pt-PT" sz="1800" dirty="0"/>
          </a:p>
        </p:txBody>
      </p:sp>
      <p:pic>
        <p:nvPicPr>
          <p:cNvPr id="7" name="Image 2"/>
          <p:cNvPicPr/>
          <p:nvPr/>
        </p:nvPicPr>
        <p:blipFill>
          <a:blip r:embed="rId2"/>
          <a:srcRect/>
          <a:stretch>
            <a:fillRect/>
          </a:stretch>
        </p:blipFill>
        <p:spPr bwMode="auto">
          <a:xfrm>
            <a:off x="343760" y="1268760"/>
            <a:ext cx="3686175" cy="2219325"/>
          </a:xfrm>
          <a:prstGeom prst="rect">
            <a:avLst/>
          </a:prstGeom>
          <a:noFill/>
        </p:spPr>
      </p:pic>
      <p:pic>
        <p:nvPicPr>
          <p:cNvPr id="8" name="Image 3"/>
          <p:cNvPicPr/>
          <p:nvPr/>
        </p:nvPicPr>
        <p:blipFill>
          <a:blip r:embed="rId3"/>
          <a:srcRect/>
          <a:stretch>
            <a:fillRect/>
          </a:stretch>
        </p:blipFill>
        <p:spPr bwMode="auto">
          <a:xfrm>
            <a:off x="343759" y="3658453"/>
            <a:ext cx="3686175" cy="2362835"/>
          </a:xfrm>
          <a:prstGeom prst="rect">
            <a:avLst/>
          </a:prstGeom>
          <a:noFill/>
        </p:spPr>
      </p:pic>
    </p:spTree>
    <p:extLst>
      <p:ext uri="{BB962C8B-B14F-4D97-AF65-F5344CB8AC3E}">
        <p14:creationId xmlns:p14="http://schemas.microsoft.com/office/powerpoint/2010/main" val="241432149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12</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Is regulatory auditing mandated?</a:t>
            </a:r>
            <a:endParaRPr lang="en-GB" dirty="0">
              <a:solidFill>
                <a:schemeClr val="tx2"/>
              </a:solidFill>
            </a:endParaRPr>
          </a:p>
        </p:txBody>
      </p:sp>
      <p:sp>
        <p:nvSpPr>
          <p:cNvPr id="6" name="Content Placeholder 2"/>
          <p:cNvSpPr>
            <a:spLocks noGrp="1"/>
          </p:cNvSpPr>
          <p:nvPr>
            <p:ph idx="1"/>
          </p:nvPr>
        </p:nvSpPr>
        <p:spPr>
          <a:xfrm>
            <a:off x="4211960" y="2204864"/>
            <a:ext cx="4752528" cy="2376264"/>
          </a:xfrm>
        </p:spPr>
        <p:txBody>
          <a:bodyPr/>
          <a:lstStyle/>
          <a:p>
            <a:r>
              <a:rPr lang="en-GB" sz="1800" dirty="0"/>
              <a:t>Regulatory </a:t>
            </a:r>
            <a:r>
              <a:rPr lang="en-GB" sz="1800" dirty="0" smtClean="0"/>
              <a:t>auditing, </a:t>
            </a:r>
            <a:r>
              <a:rPr lang="en-GB" sz="1800" dirty="0"/>
              <a:t>is provisioned in the majority of the respondents representing 68% of the </a:t>
            </a:r>
            <a:r>
              <a:rPr lang="en-GB" sz="1800" dirty="0" smtClean="0"/>
              <a:t>responses.</a:t>
            </a:r>
            <a:endParaRPr lang="pt-PT" sz="1800" dirty="0"/>
          </a:p>
          <a:p>
            <a:r>
              <a:rPr lang="en-GB" sz="1800" dirty="0"/>
              <a:t>Southern </a:t>
            </a:r>
            <a:r>
              <a:rPr lang="en-GB" sz="1800" dirty="0" smtClean="0"/>
              <a:t>Africa has </a:t>
            </a:r>
            <a:r>
              <a:rPr lang="en-GB" sz="1800" dirty="0"/>
              <a:t>the lowest rate in parallel </a:t>
            </a:r>
            <a:r>
              <a:rPr lang="en-GB" sz="1800" dirty="0" smtClean="0"/>
              <a:t>(below 40%)with </a:t>
            </a:r>
            <a:r>
              <a:rPr lang="en-GB" sz="1800" dirty="0"/>
              <a:t>the cost accounting situation presented before and for the same set of </a:t>
            </a:r>
            <a:r>
              <a:rPr lang="en-GB" sz="1800" dirty="0" smtClean="0"/>
              <a:t>reasons</a:t>
            </a:r>
            <a:endParaRPr lang="pt-PT" sz="1800" dirty="0"/>
          </a:p>
        </p:txBody>
      </p:sp>
      <p:pic>
        <p:nvPicPr>
          <p:cNvPr id="7" name="Image 15"/>
          <p:cNvPicPr/>
          <p:nvPr/>
        </p:nvPicPr>
        <p:blipFill>
          <a:blip r:embed="rId2"/>
          <a:srcRect/>
          <a:stretch>
            <a:fillRect/>
          </a:stretch>
        </p:blipFill>
        <p:spPr bwMode="auto">
          <a:xfrm>
            <a:off x="323528" y="2280284"/>
            <a:ext cx="3856990" cy="2322195"/>
          </a:xfrm>
          <a:prstGeom prst="rect">
            <a:avLst/>
          </a:prstGeom>
          <a:noFill/>
        </p:spPr>
      </p:pic>
    </p:spTree>
    <p:extLst>
      <p:ext uri="{BB962C8B-B14F-4D97-AF65-F5344CB8AC3E}">
        <p14:creationId xmlns:p14="http://schemas.microsoft.com/office/powerpoint/2010/main" val="22819377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13</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Use of costing tools</a:t>
            </a:r>
            <a:endParaRPr lang="en-GB" dirty="0">
              <a:solidFill>
                <a:schemeClr val="tx2"/>
              </a:solidFill>
            </a:endParaRPr>
          </a:p>
        </p:txBody>
      </p:sp>
      <p:sp>
        <p:nvSpPr>
          <p:cNvPr id="6" name="Content Placeholder 2"/>
          <p:cNvSpPr>
            <a:spLocks noGrp="1"/>
          </p:cNvSpPr>
          <p:nvPr>
            <p:ph idx="1"/>
          </p:nvPr>
        </p:nvSpPr>
        <p:spPr>
          <a:xfrm>
            <a:off x="4211960" y="1196752"/>
            <a:ext cx="4752528" cy="4896544"/>
          </a:xfrm>
        </p:spPr>
        <p:txBody>
          <a:bodyPr/>
          <a:lstStyle/>
          <a:p>
            <a:r>
              <a:rPr lang="en-GB" sz="1800" dirty="0"/>
              <a:t>Costing tools to regulate MTR are used or planned to be used in 72% </a:t>
            </a:r>
            <a:r>
              <a:rPr lang="en-GB" sz="1800" dirty="0" smtClean="0"/>
              <a:t> of </a:t>
            </a:r>
            <a:r>
              <a:rPr lang="en-GB" sz="1800" dirty="0"/>
              <a:t>the surveyed </a:t>
            </a:r>
            <a:r>
              <a:rPr lang="en-GB" sz="1800" dirty="0" smtClean="0"/>
              <a:t>countries</a:t>
            </a:r>
            <a:r>
              <a:rPr lang="en-GB" sz="1800" dirty="0"/>
              <a:t>.</a:t>
            </a:r>
            <a:endParaRPr lang="en-GB" sz="1800" dirty="0" smtClean="0"/>
          </a:p>
          <a:p>
            <a:r>
              <a:rPr lang="en-GB" sz="1800" dirty="0"/>
              <a:t>Central Africa has the lowest proportion of costing tool use and West Africa has the highest rate. </a:t>
            </a:r>
            <a:endParaRPr lang="en-GB" sz="1800" dirty="0" smtClean="0"/>
          </a:p>
          <a:p>
            <a:r>
              <a:rPr lang="en-GB" sz="1800" dirty="0" smtClean="0"/>
              <a:t>The </a:t>
            </a:r>
            <a:r>
              <a:rPr lang="en-GB" sz="1800" dirty="0"/>
              <a:t>lack of resources or skills represents 75% of all reasons for which a costing tool is not used or planned to be used by the respondents. </a:t>
            </a:r>
            <a:endParaRPr lang="pt-PT" sz="1800" dirty="0"/>
          </a:p>
        </p:txBody>
      </p:sp>
      <p:pic>
        <p:nvPicPr>
          <p:cNvPr id="7" name="Image 17"/>
          <p:cNvPicPr/>
          <p:nvPr/>
        </p:nvPicPr>
        <p:blipFill>
          <a:blip r:embed="rId2"/>
          <a:srcRect/>
          <a:stretch>
            <a:fillRect/>
          </a:stretch>
        </p:blipFill>
        <p:spPr bwMode="auto">
          <a:xfrm>
            <a:off x="251520" y="1268760"/>
            <a:ext cx="3904615" cy="2351405"/>
          </a:xfrm>
          <a:prstGeom prst="rect">
            <a:avLst/>
          </a:prstGeom>
          <a:noFill/>
        </p:spPr>
      </p:pic>
      <p:pic>
        <p:nvPicPr>
          <p:cNvPr id="8" name="Image 18"/>
          <p:cNvPicPr/>
          <p:nvPr/>
        </p:nvPicPr>
        <p:blipFill>
          <a:blip r:embed="rId3"/>
          <a:srcRect/>
          <a:stretch>
            <a:fillRect/>
          </a:stretch>
        </p:blipFill>
        <p:spPr bwMode="auto">
          <a:xfrm>
            <a:off x="251519" y="3789040"/>
            <a:ext cx="3904615" cy="2146266"/>
          </a:xfrm>
          <a:prstGeom prst="rect">
            <a:avLst/>
          </a:prstGeom>
          <a:noFill/>
        </p:spPr>
      </p:pic>
    </p:spTree>
    <p:extLst>
      <p:ext uri="{BB962C8B-B14F-4D97-AF65-F5344CB8AC3E}">
        <p14:creationId xmlns:p14="http://schemas.microsoft.com/office/powerpoint/2010/main" val="198973464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14</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Type of costing tools</a:t>
            </a:r>
            <a:endParaRPr lang="en-GB" dirty="0">
              <a:solidFill>
                <a:schemeClr val="tx2"/>
              </a:solidFill>
            </a:endParaRPr>
          </a:p>
        </p:txBody>
      </p:sp>
      <p:sp>
        <p:nvSpPr>
          <p:cNvPr id="6" name="Content Placeholder 2"/>
          <p:cNvSpPr>
            <a:spLocks noGrp="1"/>
          </p:cNvSpPr>
          <p:nvPr>
            <p:ph idx="1"/>
          </p:nvPr>
        </p:nvSpPr>
        <p:spPr>
          <a:xfrm>
            <a:off x="4211960" y="1196752"/>
            <a:ext cx="4752528" cy="4896544"/>
          </a:xfrm>
        </p:spPr>
        <p:txBody>
          <a:bodyPr/>
          <a:lstStyle/>
          <a:p>
            <a:r>
              <a:rPr lang="en-GB" sz="1800" dirty="0"/>
              <a:t>B</a:t>
            </a:r>
            <a:r>
              <a:rPr lang="en-GB" sz="1800" dirty="0" smtClean="0"/>
              <a:t>ottom </a:t>
            </a:r>
            <a:r>
              <a:rPr lang="en-GB" sz="1800" dirty="0"/>
              <a:t>up or hybrid </a:t>
            </a:r>
            <a:r>
              <a:rPr lang="en-GB" sz="1800" dirty="0" smtClean="0"/>
              <a:t>models prevail in </a:t>
            </a:r>
            <a:r>
              <a:rPr lang="en-GB" sz="1800" dirty="0"/>
              <a:t>the region representing 88% of the </a:t>
            </a:r>
            <a:r>
              <a:rPr lang="en-GB" sz="1800" dirty="0" smtClean="0"/>
              <a:t>respondents. </a:t>
            </a:r>
          </a:p>
          <a:p>
            <a:r>
              <a:rPr lang="en-GB" sz="1800" dirty="0"/>
              <a:t>T</a:t>
            </a:r>
            <a:r>
              <a:rPr lang="en-GB" sz="1800" dirty="0" smtClean="0"/>
              <a:t>he </a:t>
            </a:r>
            <a:r>
              <a:rPr lang="en-GB" sz="1800" dirty="0"/>
              <a:t>significant use of bottom up approach </a:t>
            </a:r>
            <a:r>
              <a:rPr lang="en-GB" sz="1800" dirty="0" smtClean="0"/>
              <a:t>is attributable </a:t>
            </a:r>
            <a:r>
              <a:rPr lang="en-GB" sz="1800" dirty="0"/>
              <a:t>to the difficulties </a:t>
            </a:r>
            <a:r>
              <a:rPr lang="en-GB" sz="1800" dirty="0" smtClean="0"/>
              <a:t>to </a:t>
            </a:r>
            <a:r>
              <a:rPr lang="en-GB" sz="1800" dirty="0"/>
              <a:t>collect data from the operators </a:t>
            </a:r>
            <a:endParaRPr lang="en-GB" sz="1800" dirty="0" smtClean="0"/>
          </a:p>
          <a:p>
            <a:r>
              <a:rPr lang="en-GB" sz="1800" dirty="0"/>
              <a:t>Bottom up/Hybrid models are used by 100% of the respondents in West Africa Sub-Region</a:t>
            </a:r>
            <a:endParaRPr lang="pt-PT" sz="1800" dirty="0"/>
          </a:p>
        </p:txBody>
      </p:sp>
      <p:pic>
        <p:nvPicPr>
          <p:cNvPr id="7" name="Image 19"/>
          <p:cNvPicPr/>
          <p:nvPr/>
        </p:nvPicPr>
        <p:blipFill>
          <a:blip r:embed="rId2"/>
          <a:srcRect/>
          <a:stretch>
            <a:fillRect/>
          </a:stretch>
        </p:blipFill>
        <p:spPr bwMode="auto">
          <a:xfrm>
            <a:off x="395536" y="1315401"/>
            <a:ext cx="3571875" cy="2150745"/>
          </a:xfrm>
          <a:prstGeom prst="rect">
            <a:avLst/>
          </a:prstGeom>
          <a:noFill/>
        </p:spPr>
      </p:pic>
      <p:pic>
        <p:nvPicPr>
          <p:cNvPr id="8" name="Image 20"/>
          <p:cNvPicPr/>
          <p:nvPr/>
        </p:nvPicPr>
        <p:blipFill>
          <a:blip r:embed="rId3"/>
          <a:srcRect/>
          <a:stretch>
            <a:fillRect/>
          </a:stretch>
        </p:blipFill>
        <p:spPr bwMode="auto">
          <a:xfrm>
            <a:off x="398968" y="3645024"/>
            <a:ext cx="3571875" cy="2150745"/>
          </a:xfrm>
          <a:prstGeom prst="rect">
            <a:avLst/>
          </a:prstGeom>
          <a:noFill/>
        </p:spPr>
      </p:pic>
    </p:spTree>
    <p:extLst>
      <p:ext uri="{BB962C8B-B14F-4D97-AF65-F5344CB8AC3E}">
        <p14:creationId xmlns:p14="http://schemas.microsoft.com/office/powerpoint/2010/main" val="403516864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15</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Level of development of costing tools</a:t>
            </a:r>
            <a:endParaRPr lang="en-GB" dirty="0">
              <a:solidFill>
                <a:schemeClr val="tx2"/>
              </a:solidFill>
            </a:endParaRPr>
          </a:p>
        </p:txBody>
      </p:sp>
      <p:sp>
        <p:nvSpPr>
          <p:cNvPr id="6" name="Content Placeholder 2"/>
          <p:cNvSpPr>
            <a:spLocks noGrp="1"/>
          </p:cNvSpPr>
          <p:nvPr>
            <p:ph idx="1"/>
          </p:nvPr>
        </p:nvSpPr>
        <p:spPr>
          <a:xfrm>
            <a:off x="4211960" y="2137018"/>
            <a:ext cx="4752528" cy="2444110"/>
          </a:xfrm>
        </p:spPr>
        <p:txBody>
          <a:bodyPr/>
          <a:lstStyle/>
          <a:p>
            <a:r>
              <a:rPr lang="en-GB" sz="1800" dirty="0" smtClean="0"/>
              <a:t>Costing tools are deemed to exist in half of the countries surveyed</a:t>
            </a:r>
          </a:p>
          <a:p>
            <a:r>
              <a:rPr lang="en-GB" sz="1800" dirty="0" smtClean="0"/>
              <a:t>But in 39% of them is only at the “plan”  level</a:t>
            </a:r>
            <a:endParaRPr lang="pt-PT" sz="1800" dirty="0"/>
          </a:p>
          <a:p>
            <a:r>
              <a:rPr lang="en-GB" sz="1800" dirty="0" smtClean="0"/>
              <a:t>This result shows </a:t>
            </a:r>
            <a:r>
              <a:rPr lang="en-GB" sz="1800" dirty="0"/>
              <a:t>the urgent need for capacity building in the Region regarding regulatory accounting and cost modelling</a:t>
            </a:r>
            <a:r>
              <a:rPr lang="en-GB" sz="1800" dirty="0" smtClean="0"/>
              <a:t>.</a:t>
            </a:r>
            <a:endParaRPr lang="pt-PT" sz="1800" dirty="0"/>
          </a:p>
        </p:txBody>
      </p:sp>
      <p:pic>
        <p:nvPicPr>
          <p:cNvPr id="7" name="Image 21"/>
          <p:cNvPicPr/>
          <p:nvPr/>
        </p:nvPicPr>
        <p:blipFill>
          <a:blip r:embed="rId2"/>
          <a:srcRect/>
          <a:stretch>
            <a:fillRect/>
          </a:stretch>
        </p:blipFill>
        <p:spPr bwMode="auto">
          <a:xfrm>
            <a:off x="467544" y="2348880"/>
            <a:ext cx="3461385" cy="2084070"/>
          </a:xfrm>
          <a:prstGeom prst="rect">
            <a:avLst/>
          </a:prstGeom>
          <a:noFill/>
        </p:spPr>
      </p:pic>
    </p:spTree>
    <p:extLst>
      <p:ext uri="{BB962C8B-B14F-4D97-AF65-F5344CB8AC3E}">
        <p14:creationId xmlns:p14="http://schemas.microsoft.com/office/powerpoint/2010/main" val="121338876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16</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Difficulties regarding data collection</a:t>
            </a:r>
            <a:endParaRPr lang="en-GB" dirty="0">
              <a:solidFill>
                <a:schemeClr val="tx2"/>
              </a:solidFill>
            </a:endParaRPr>
          </a:p>
        </p:txBody>
      </p:sp>
      <p:sp>
        <p:nvSpPr>
          <p:cNvPr id="6" name="Content Placeholder 2"/>
          <p:cNvSpPr>
            <a:spLocks noGrp="1"/>
          </p:cNvSpPr>
          <p:nvPr>
            <p:ph idx="1"/>
          </p:nvPr>
        </p:nvSpPr>
        <p:spPr>
          <a:xfrm>
            <a:off x="4211960" y="1196752"/>
            <a:ext cx="4752528" cy="4896544"/>
          </a:xfrm>
        </p:spPr>
        <p:txBody>
          <a:bodyPr/>
          <a:lstStyle/>
          <a:p>
            <a:r>
              <a:rPr lang="en-GB" sz="1800" dirty="0"/>
              <a:t>70% of the respondents reported that they encountered difficulties in collecting data </a:t>
            </a:r>
            <a:r>
              <a:rPr lang="en-GB" sz="1800" dirty="0" smtClean="0"/>
              <a:t>due to the </a:t>
            </a:r>
            <a:r>
              <a:rPr lang="en-GB" sz="1800" dirty="0"/>
              <a:t>lack of will from operators and, to a lesser extent, the difficulties for operators to provide relevant data</a:t>
            </a:r>
            <a:r>
              <a:rPr lang="en-GB" sz="1800" dirty="0" smtClean="0"/>
              <a:t>.</a:t>
            </a:r>
          </a:p>
          <a:p>
            <a:r>
              <a:rPr lang="en-GB" sz="1800" dirty="0"/>
              <a:t>In addition, several operators inside </a:t>
            </a:r>
            <a:r>
              <a:rPr lang="en-GB" sz="1800" dirty="0" smtClean="0"/>
              <a:t>GSMA* </a:t>
            </a:r>
            <a:r>
              <a:rPr lang="en-GB" sz="1800" dirty="0"/>
              <a:t>underlined the lack of regulatory guidelines regarding cost accounting </a:t>
            </a:r>
            <a:r>
              <a:rPr lang="en-GB" sz="1800" dirty="0" smtClean="0"/>
              <a:t>systems. </a:t>
            </a:r>
            <a:r>
              <a:rPr lang="en-GB" sz="1800" dirty="0"/>
              <a:t>Such an issue may explain, at least partially, operators’ unwillingness and internal difficulties to retrieve the relevant data.</a:t>
            </a:r>
            <a:endParaRPr lang="pt-PT" sz="1800" dirty="0"/>
          </a:p>
        </p:txBody>
      </p:sp>
      <p:pic>
        <p:nvPicPr>
          <p:cNvPr id="7" name="Image 22"/>
          <p:cNvPicPr/>
          <p:nvPr/>
        </p:nvPicPr>
        <p:blipFill>
          <a:blip r:embed="rId2"/>
          <a:srcRect/>
          <a:stretch>
            <a:fillRect/>
          </a:stretch>
        </p:blipFill>
        <p:spPr bwMode="auto">
          <a:xfrm>
            <a:off x="256880" y="1268760"/>
            <a:ext cx="3781425" cy="2276475"/>
          </a:xfrm>
          <a:prstGeom prst="rect">
            <a:avLst/>
          </a:prstGeom>
          <a:noFill/>
        </p:spPr>
      </p:pic>
      <p:pic>
        <p:nvPicPr>
          <p:cNvPr id="8" name="Image 23"/>
          <p:cNvPicPr/>
          <p:nvPr/>
        </p:nvPicPr>
        <p:blipFill>
          <a:blip r:embed="rId3"/>
          <a:srcRect/>
          <a:stretch>
            <a:fillRect/>
          </a:stretch>
        </p:blipFill>
        <p:spPr bwMode="auto">
          <a:xfrm>
            <a:off x="256880" y="3748648"/>
            <a:ext cx="3787145" cy="2122170"/>
          </a:xfrm>
          <a:prstGeom prst="rect">
            <a:avLst/>
          </a:prstGeom>
          <a:noFill/>
        </p:spPr>
      </p:pic>
      <p:sp>
        <p:nvSpPr>
          <p:cNvPr id="9" name="Rectângulo 8"/>
          <p:cNvSpPr/>
          <p:nvPr/>
        </p:nvSpPr>
        <p:spPr>
          <a:xfrm>
            <a:off x="4355976" y="5537521"/>
            <a:ext cx="4572000" cy="338554"/>
          </a:xfrm>
          <a:prstGeom prst="rect">
            <a:avLst/>
          </a:prstGeom>
        </p:spPr>
        <p:txBody>
          <a:bodyPr>
            <a:spAutoFit/>
          </a:bodyPr>
          <a:lstStyle/>
          <a:p>
            <a:pPr>
              <a:buNone/>
            </a:pPr>
            <a:r>
              <a:rPr lang="en-US" sz="1000" dirty="0" smtClean="0">
                <a:latin typeface="Arial" pitchFamily="34" charset="0"/>
                <a:cs typeface="Arial" pitchFamily="34" charset="0"/>
              </a:rPr>
              <a:t>* Source </a:t>
            </a:r>
            <a:r>
              <a:rPr lang="en-US" sz="1000" dirty="0">
                <a:latin typeface="Arial" pitchFamily="34" charset="0"/>
                <a:cs typeface="Arial" pitchFamily="34" charset="0"/>
              </a:rPr>
              <a:t>: GSMA report on regulatory auditing and cost </a:t>
            </a:r>
            <a:r>
              <a:rPr lang="en-US" sz="1000" dirty="0" err="1">
                <a:latin typeface="Arial" pitchFamily="34" charset="0"/>
                <a:cs typeface="Arial" pitchFamily="34" charset="0"/>
              </a:rPr>
              <a:t>modelling</a:t>
            </a:r>
            <a:r>
              <a:rPr lang="en-US" sz="1000" dirty="0">
                <a:latin typeface="Arial" pitchFamily="34" charset="0"/>
                <a:cs typeface="Arial" pitchFamily="34" charset="0"/>
              </a:rPr>
              <a:t> in Sub-Sahara Africa prepared for the ITU – January 2012</a:t>
            </a:r>
            <a:endParaRPr lang="pt-PT" sz="1000" dirty="0">
              <a:latin typeface="Arial" pitchFamily="34" charset="0"/>
              <a:cs typeface="Arial" pitchFamily="34" charset="0"/>
            </a:endParaRPr>
          </a:p>
        </p:txBody>
      </p:sp>
    </p:spTree>
    <p:extLst>
      <p:ext uri="{BB962C8B-B14F-4D97-AF65-F5344CB8AC3E}">
        <p14:creationId xmlns:p14="http://schemas.microsoft.com/office/powerpoint/2010/main" val="83070972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17</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Price control of retail services</a:t>
            </a:r>
            <a:endParaRPr lang="en-GB" dirty="0">
              <a:solidFill>
                <a:schemeClr val="tx2"/>
              </a:solidFill>
            </a:endParaRPr>
          </a:p>
        </p:txBody>
      </p:sp>
      <p:sp>
        <p:nvSpPr>
          <p:cNvPr id="6" name="Content Placeholder 2"/>
          <p:cNvSpPr>
            <a:spLocks noGrp="1"/>
          </p:cNvSpPr>
          <p:nvPr>
            <p:ph idx="1"/>
          </p:nvPr>
        </p:nvSpPr>
        <p:spPr>
          <a:xfrm>
            <a:off x="4211960" y="2283807"/>
            <a:ext cx="4752528" cy="2030095"/>
          </a:xfrm>
        </p:spPr>
        <p:txBody>
          <a:bodyPr/>
          <a:lstStyle/>
          <a:p>
            <a:r>
              <a:rPr lang="en-GB" sz="1800" dirty="0"/>
              <a:t>71% of the respondents </a:t>
            </a:r>
            <a:r>
              <a:rPr lang="en-GB" sz="1800" dirty="0" smtClean="0"/>
              <a:t>reported </a:t>
            </a:r>
            <a:r>
              <a:rPr lang="en-GB" sz="1800" dirty="0"/>
              <a:t>they use costing tools/cost accounting model to control mobile voice</a:t>
            </a:r>
            <a:r>
              <a:rPr lang="en-GB" sz="1800" dirty="0" smtClean="0"/>
              <a:t>.</a:t>
            </a:r>
          </a:p>
          <a:p>
            <a:r>
              <a:rPr lang="en-GB" sz="1800" dirty="0"/>
              <a:t>M</a:t>
            </a:r>
            <a:r>
              <a:rPr lang="en-GB" sz="1800" dirty="0" smtClean="0"/>
              <a:t>ost </a:t>
            </a:r>
            <a:r>
              <a:rPr lang="en-GB" sz="1800" dirty="0"/>
              <a:t>of NRAs use costing tools to control the prices probably whatever the level of competition that prevail in the market. </a:t>
            </a:r>
            <a:endParaRPr lang="pt-PT" sz="1800" dirty="0"/>
          </a:p>
        </p:txBody>
      </p:sp>
      <p:pic>
        <p:nvPicPr>
          <p:cNvPr id="7" name="Image 24"/>
          <p:cNvPicPr/>
          <p:nvPr/>
        </p:nvPicPr>
        <p:blipFill>
          <a:blip r:embed="rId2"/>
          <a:srcRect/>
          <a:stretch>
            <a:fillRect/>
          </a:stretch>
        </p:blipFill>
        <p:spPr bwMode="auto">
          <a:xfrm>
            <a:off x="395536" y="2283807"/>
            <a:ext cx="3619500" cy="2030095"/>
          </a:xfrm>
          <a:prstGeom prst="rect">
            <a:avLst/>
          </a:prstGeom>
          <a:noFill/>
        </p:spPr>
      </p:pic>
    </p:spTree>
    <p:extLst>
      <p:ext uri="{BB962C8B-B14F-4D97-AF65-F5344CB8AC3E}">
        <p14:creationId xmlns:p14="http://schemas.microsoft.com/office/powerpoint/2010/main" val="321191353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18</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Price control of wholesale services</a:t>
            </a:r>
            <a:endParaRPr lang="en-GB" dirty="0">
              <a:solidFill>
                <a:schemeClr val="tx2"/>
              </a:solidFill>
            </a:endParaRPr>
          </a:p>
        </p:txBody>
      </p:sp>
      <p:sp>
        <p:nvSpPr>
          <p:cNvPr id="6" name="Content Placeholder 2"/>
          <p:cNvSpPr>
            <a:spLocks noGrp="1"/>
          </p:cNvSpPr>
          <p:nvPr>
            <p:ph idx="1"/>
          </p:nvPr>
        </p:nvSpPr>
        <p:spPr>
          <a:xfrm>
            <a:off x="4211960" y="1196752"/>
            <a:ext cx="4752528" cy="3528392"/>
          </a:xfrm>
        </p:spPr>
        <p:txBody>
          <a:bodyPr/>
          <a:lstStyle/>
          <a:p>
            <a:r>
              <a:rPr lang="en-GB" sz="1800" dirty="0"/>
              <a:t>54% of the respondents </a:t>
            </a:r>
            <a:r>
              <a:rPr lang="en-GB" sz="1800" dirty="0" smtClean="0"/>
              <a:t>reported </a:t>
            </a:r>
            <a:r>
              <a:rPr lang="en-GB" sz="1800" dirty="0"/>
              <a:t>they use costing tools/cost accounting model to control </a:t>
            </a:r>
            <a:r>
              <a:rPr lang="en-GB" sz="1800" dirty="0" err="1"/>
              <a:t>bitstream</a:t>
            </a:r>
            <a:r>
              <a:rPr lang="en-GB" sz="1800" dirty="0"/>
              <a:t> or unbundling </a:t>
            </a:r>
            <a:r>
              <a:rPr lang="en-GB" sz="1800" dirty="0" smtClean="0"/>
              <a:t>prices.</a:t>
            </a:r>
          </a:p>
          <a:p>
            <a:r>
              <a:rPr lang="en-GB" sz="1800" dirty="0" smtClean="0"/>
              <a:t>Regarding </a:t>
            </a:r>
            <a:r>
              <a:rPr lang="en-GB" sz="1800" dirty="0"/>
              <a:t>access to the international gateway, 50% of the respondents use such tools. </a:t>
            </a:r>
            <a:endParaRPr lang="en-GB" sz="1800" dirty="0" smtClean="0"/>
          </a:p>
          <a:p>
            <a:r>
              <a:rPr lang="en-GB" sz="1800" dirty="0"/>
              <a:t>The use of costing tools/cost accounting systems to control wholesale rates is relatively low for services where the incumbent has a quasi-monopolistic situation namely unbundling and </a:t>
            </a:r>
            <a:r>
              <a:rPr lang="en-GB" sz="1800" dirty="0" err="1"/>
              <a:t>bitstream</a:t>
            </a:r>
            <a:r>
              <a:rPr lang="en-GB" sz="1800" dirty="0" smtClean="0"/>
              <a:t>.</a:t>
            </a:r>
            <a:endParaRPr lang="pt-PT" sz="1800" dirty="0"/>
          </a:p>
        </p:txBody>
      </p:sp>
      <p:pic>
        <p:nvPicPr>
          <p:cNvPr id="7" name="Image 26"/>
          <p:cNvPicPr/>
          <p:nvPr/>
        </p:nvPicPr>
        <p:blipFill>
          <a:blip r:embed="rId2"/>
          <a:srcRect/>
          <a:stretch>
            <a:fillRect/>
          </a:stretch>
        </p:blipFill>
        <p:spPr bwMode="auto">
          <a:xfrm>
            <a:off x="395536" y="1700808"/>
            <a:ext cx="3587750" cy="2160270"/>
          </a:xfrm>
          <a:prstGeom prst="rect">
            <a:avLst/>
          </a:prstGeom>
          <a:noFill/>
        </p:spPr>
      </p:pic>
    </p:spTree>
    <p:extLst>
      <p:ext uri="{BB962C8B-B14F-4D97-AF65-F5344CB8AC3E}">
        <p14:creationId xmlns:p14="http://schemas.microsoft.com/office/powerpoint/2010/main" val="315430290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19</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Objectives of framework reviews</a:t>
            </a:r>
            <a:endParaRPr lang="en-GB" dirty="0">
              <a:solidFill>
                <a:schemeClr val="tx2"/>
              </a:solidFill>
            </a:endParaRPr>
          </a:p>
        </p:txBody>
      </p:sp>
      <p:sp>
        <p:nvSpPr>
          <p:cNvPr id="6" name="Content Placeholder 2"/>
          <p:cNvSpPr>
            <a:spLocks noGrp="1"/>
          </p:cNvSpPr>
          <p:nvPr>
            <p:ph idx="1"/>
          </p:nvPr>
        </p:nvSpPr>
        <p:spPr>
          <a:xfrm>
            <a:off x="4211960" y="1196752"/>
            <a:ext cx="4752528" cy="4896544"/>
          </a:xfrm>
        </p:spPr>
        <p:txBody>
          <a:bodyPr/>
          <a:lstStyle/>
          <a:p>
            <a:r>
              <a:rPr lang="en-GB" sz="1800" dirty="0"/>
              <a:t>66,6% of the respondents (out of 21 relevant responses) indicated that a regulatory review is planned or </a:t>
            </a:r>
            <a:r>
              <a:rPr lang="en-GB" sz="1800" dirty="0" smtClean="0"/>
              <a:t>underway</a:t>
            </a:r>
          </a:p>
          <a:p>
            <a:r>
              <a:rPr lang="en-GB" sz="1800" dirty="0" smtClean="0"/>
              <a:t>The </a:t>
            </a:r>
            <a:r>
              <a:rPr lang="en-GB" sz="1800" dirty="0"/>
              <a:t>first motivation for the review of the frameworks in the region is </a:t>
            </a:r>
            <a:r>
              <a:rPr lang="en-GB" sz="1800" dirty="0" smtClean="0"/>
              <a:t>cost </a:t>
            </a:r>
            <a:r>
              <a:rPr lang="en-GB" sz="1800" dirty="0"/>
              <a:t>orientation </a:t>
            </a:r>
            <a:r>
              <a:rPr lang="en-GB" sz="1800" dirty="0" smtClean="0"/>
              <a:t>implementation.</a:t>
            </a:r>
          </a:p>
          <a:p>
            <a:r>
              <a:rPr lang="en-GB" sz="1800" dirty="0"/>
              <a:t>For several </a:t>
            </a:r>
            <a:r>
              <a:rPr lang="en-GB" sz="1800" dirty="0" smtClean="0"/>
              <a:t>countries </a:t>
            </a:r>
            <a:r>
              <a:rPr lang="en-GB" sz="1800" dirty="0"/>
              <a:t>the objectives of the planned/under way framework review concern new challenges brought about by broadband, submarine cables deployments, ICT convergence and NGN developments.</a:t>
            </a:r>
            <a:endParaRPr lang="pt-PT" sz="1800" dirty="0"/>
          </a:p>
        </p:txBody>
      </p:sp>
      <p:pic>
        <p:nvPicPr>
          <p:cNvPr id="7" name="Image 27"/>
          <p:cNvPicPr/>
          <p:nvPr/>
        </p:nvPicPr>
        <p:blipFill>
          <a:blip r:embed="rId2"/>
          <a:srcRect/>
          <a:stretch>
            <a:fillRect/>
          </a:stretch>
        </p:blipFill>
        <p:spPr bwMode="auto">
          <a:xfrm>
            <a:off x="539552" y="2276872"/>
            <a:ext cx="3657600" cy="2202180"/>
          </a:xfrm>
          <a:prstGeom prst="rect">
            <a:avLst/>
          </a:prstGeom>
          <a:noFill/>
        </p:spPr>
      </p:pic>
    </p:spTree>
    <p:extLst>
      <p:ext uri="{BB962C8B-B14F-4D97-AF65-F5344CB8AC3E}">
        <p14:creationId xmlns:p14="http://schemas.microsoft.com/office/powerpoint/2010/main" val="83797913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736874" y="777594"/>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2"/>
          <p:cNvSpPr>
            <a:spLocks noGrp="1" noChangeArrowheads="1"/>
          </p:cNvSpPr>
          <p:nvPr>
            <p:ph type="ctrTitle"/>
          </p:nvPr>
        </p:nvSpPr>
        <p:spPr>
          <a:xfrm>
            <a:off x="323850" y="1270509"/>
            <a:ext cx="8534400" cy="3046988"/>
          </a:xfrm>
        </p:spPr>
        <p:txBody>
          <a:bodyPr/>
          <a:lstStyle/>
          <a:p>
            <a:r>
              <a:rPr lang="en-GB" dirty="0">
                <a:latin typeface="Verdana" charset="0"/>
                <a:ea typeface="ＭＳ Ｐゴシック" charset="0"/>
                <a:cs typeface="ＭＳ Ｐゴシック" charset="0"/>
              </a:rPr>
              <a:t>Session 3</a:t>
            </a:r>
            <a:r>
              <a:rPr lang="en-GB" dirty="0" smtClean="0">
                <a:latin typeface="Verdana" charset="0"/>
                <a:ea typeface="ＭＳ Ｐゴシック" charset="0"/>
                <a:cs typeface="ＭＳ Ｐゴシック" charset="0"/>
              </a:rPr>
              <a:t> </a:t>
            </a:r>
            <a:r>
              <a:rPr lang="en-GB" dirty="0">
                <a:latin typeface="Verdana" charset="0"/>
                <a:ea typeface="ＭＳ Ｐゴシック" charset="0"/>
                <a:cs typeface="ＭＳ Ｐゴシック" charset="0"/>
              </a:rPr>
              <a:t>– </a:t>
            </a:r>
            <a:r>
              <a:rPr lang="en-GB" dirty="0" smtClean="0">
                <a:latin typeface="Verdana" charset="0"/>
                <a:ea typeface="ＭＳ Ｐゴシック" charset="0"/>
                <a:cs typeface="ＭＳ Ｐゴシック" charset="0"/>
              </a:rPr>
              <a:t>Overview of regulatory accounting and cost modelling in Sub-Sahara Africa</a:t>
            </a:r>
            <a:r>
              <a:rPr lang="en-GB" dirty="0">
                <a:latin typeface="Verdana" charset="0"/>
                <a:ea typeface="ＭＳ Ｐゴシック" charset="0"/>
                <a:cs typeface="ＭＳ Ｐゴシック" charset="0"/>
              </a:rPr>
              <a:t/>
            </a:r>
            <a:br>
              <a:rPr lang="en-GB" dirty="0">
                <a:latin typeface="Verdana" charset="0"/>
                <a:ea typeface="ＭＳ Ｐゴシック" charset="0"/>
                <a:cs typeface="ＭＳ Ｐゴシック" charset="0"/>
              </a:rPr>
            </a:br>
            <a:endParaRPr lang="en-GB" sz="3200" dirty="0">
              <a:latin typeface="Verdana" charset="0"/>
              <a:ea typeface="ＭＳ Ｐゴシック" charset="0"/>
              <a:cs typeface="ＭＳ Ｐゴシック" charset="0"/>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a:t>
            </a:fld>
            <a:endParaRPr lang="en-US" dirty="0"/>
          </a:p>
        </p:txBody>
      </p:sp>
    </p:spTree>
    <p:extLst>
      <p:ext uri="{BB962C8B-B14F-4D97-AF65-F5344CB8AC3E}">
        <p14:creationId xmlns:p14="http://schemas.microsoft.com/office/powerpoint/2010/main" val="212262860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20</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New challenges for price control</a:t>
            </a:r>
            <a:endParaRPr lang="en-GB" dirty="0">
              <a:solidFill>
                <a:schemeClr val="tx2"/>
              </a:solidFill>
            </a:endParaRPr>
          </a:p>
        </p:txBody>
      </p:sp>
      <p:sp>
        <p:nvSpPr>
          <p:cNvPr id="6" name="Content Placeholder 2"/>
          <p:cNvSpPr>
            <a:spLocks noGrp="1"/>
          </p:cNvSpPr>
          <p:nvPr>
            <p:ph idx="1"/>
          </p:nvPr>
        </p:nvSpPr>
        <p:spPr>
          <a:xfrm>
            <a:off x="4211960" y="1196752"/>
            <a:ext cx="4752528" cy="4896544"/>
          </a:xfrm>
        </p:spPr>
        <p:txBody>
          <a:bodyPr/>
          <a:lstStyle/>
          <a:p>
            <a:r>
              <a:rPr lang="en-GB" sz="1800" dirty="0"/>
              <a:t>NGN and broadband infrastructures represent more than 50% of the new challenges considered by the NRAs.</a:t>
            </a:r>
            <a:endParaRPr lang="pt-PT" sz="1800" dirty="0"/>
          </a:p>
          <a:p>
            <a:r>
              <a:rPr lang="en-GB" sz="1800" dirty="0"/>
              <a:t>W</a:t>
            </a:r>
            <a:r>
              <a:rPr lang="en-GB" sz="1800" dirty="0" smtClean="0"/>
              <a:t>ith </a:t>
            </a:r>
            <a:r>
              <a:rPr lang="en-GB" sz="1800" dirty="0"/>
              <a:t>the roll out of submarine cable networks </a:t>
            </a:r>
            <a:r>
              <a:rPr lang="en-GB" sz="1800" dirty="0" smtClean="0"/>
              <a:t>and government policies towards broadband growth, NGN are emerging.   </a:t>
            </a:r>
            <a:r>
              <a:rPr lang="en-GB" sz="1800" dirty="0"/>
              <a:t>Gambia, for instance, reported that almost all the operators are deploying NGN networks.</a:t>
            </a:r>
            <a:endParaRPr lang="pt-PT" sz="1800" dirty="0"/>
          </a:p>
          <a:p>
            <a:r>
              <a:rPr lang="en-GB" sz="1800" dirty="0"/>
              <a:t>The development of cost models is perceived as a key regulatory strategy to address these new challenges. </a:t>
            </a:r>
            <a:endParaRPr lang="pt-PT" sz="1800" dirty="0"/>
          </a:p>
        </p:txBody>
      </p:sp>
      <p:pic>
        <p:nvPicPr>
          <p:cNvPr id="7" name="Image 28"/>
          <p:cNvPicPr/>
          <p:nvPr/>
        </p:nvPicPr>
        <p:blipFill>
          <a:blip r:embed="rId2"/>
          <a:srcRect/>
          <a:stretch>
            <a:fillRect/>
          </a:stretch>
        </p:blipFill>
        <p:spPr bwMode="auto">
          <a:xfrm>
            <a:off x="539552" y="1916832"/>
            <a:ext cx="3524250" cy="2121535"/>
          </a:xfrm>
          <a:prstGeom prst="rect">
            <a:avLst/>
          </a:prstGeom>
          <a:noFill/>
        </p:spPr>
      </p:pic>
    </p:spTree>
    <p:extLst>
      <p:ext uri="{BB962C8B-B14F-4D97-AF65-F5344CB8AC3E}">
        <p14:creationId xmlns:p14="http://schemas.microsoft.com/office/powerpoint/2010/main" val="285103501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21</a:t>
            </a:fld>
            <a:endParaRPr lang="en-US" dirty="0"/>
          </a:p>
        </p:txBody>
      </p:sp>
      <p:sp>
        <p:nvSpPr>
          <p:cNvPr id="5" name="Rectangle 2"/>
          <p:cNvSpPr txBox="1">
            <a:spLocks noChangeArrowheads="1"/>
          </p:cNvSpPr>
          <p:nvPr/>
        </p:nvSpPr>
        <p:spPr bwMode="auto">
          <a:xfrm>
            <a:off x="685800" y="763657"/>
            <a:ext cx="77724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lang="en-US" sz="2800" b="0" dirty="0">
                <a:solidFill>
                  <a:srgbClr val="0099CC"/>
                </a:solidFill>
                <a:latin typeface="Arial" charset="0"/>
                <a:ea typeface="+mj-ea"/>
                <a:cs typeface="+mj-cs"/>
              </a:defRPr>
            </a:lvl1pPr>
            <a:lvl2pPr algn="ctr" rtl="0" eaLnBrk="0" fontAlgn="base" hangingPunct="0">
              <a:spcBef>
                <a:spcPct val="0"/>
              </a:spcBef>
              <a:spcAft>
                <a:spcPct val="0"/>
              </a:spcAft>
              <a:defRPr sz="3600" b="1">
                <a:solidFill>
                  <a:srgbClr val="1B5BA2"/>
                </a:solidFill>
                <a:latin typeface="Arial" charset="0"/>
              </a:defRPr>
            </a:lvl2pPr>
            <a:lvl3pPr algn="ctr" rtl="0" eaLnBrk="0" fontAlgn="base" hangingPunct="0">
              <a:spcBef>
                <a:spcPct val="0"/>
              </a:spcBef>
              <a:spcAft>
                <a:spcPct val="0"/>
              </a:spcAft>
              <a:defRPr sz="3600" b="1">
                <a:solidFill>
                  <a:srgbClr val="1B5BA2"/>
                </a:solidFill>
                <a:latin typeface="Arial" charset="0"/>
              </a:defRPr>
            </a:lvl3pPr>
            <a:lvl4pPr algn="ctr" rtl="0" eaLnBrk="0" fontAlgn="base" hangingPunct="0">
              <a:spcBef>
                <a:spcPct val="0"/>
              </a:spcBef>
              <a:spcAft>
                <a:spcPct val="0"/>
              </a:spcAft>
              <a:defRPr sz="3600" b="1">
                <a:solidFill>
                  <a:srgbClr val="1B5BA2"/>
                </a:solidFill>
                <a:latin typeface="Arial" charset="0"/>
              </a:defRPr>
            </a:lvl4pPr>
            <a:lvl5pPr algn="ctr" rtl="0" eaLnBrk="0" fontAlgn="base" hangingPunct="0">
              <a:spcBef>
                <a:spcPct val="0"/>
              </a:spcBef>
              <a:spcAft>
                <a:spcPct val="0"/>
              </a:spcAft>
              <a:defRPr sz="3600" b="1">
                <a:solidFill>
                  <a:srgbClr val="1B5BA2"/>
                </a:solidFill>
                <a:latin typeface="Arial"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nSpc>
                <a:spcPct val="100000"/>
              </a:lnSpc>
              <a:buClrTx/>
              <a:buSzTx/>
              <a:buFontTx/>
              <a:buNone/>
            </a:pP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Cost accounting and regulatory auditing</a:t>
            </a:r>
          </a:p>
        </p:txBody>
      </p:sp>
    </p:spTree>
    <p:extLst>
      <p:ext uri="{BB962C8B-B14F-4D97-AF65-F5344CB8AC3E}">
        <p14:creationId xmlns:p14="http://schemas.microsoft.com/office/powerpoint/2010/main" val="354486739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22</a:t>
            </a:fld>
            <a:endParaRPr lang="en-US" dirty="0"/>
          </a:p>
        </p:txBody>
      </p:sp>
      <p:pic>
        <p:nvPicPr>
          <p:cNvPr id="7" name="Image 29"/>
          <p:cNvPicPr/>
          <p:nvPr/>
        </p:nvPicPr>
        <p:blipFill>
          <a:blip r:embed="rId2"/>
          <a:srcRect/>
          <a:stretch>
            <a:fillRect/>
          </a:stretch>
        </p:blipFill>
        <p:spPr bwMode="auto">
          <a:xfrm>
            <a:off x="611560" y="1988840"/>
            <a:ext cx="3524250" cy="2121535"/>
          </a:xfrm>
          <a:prstGeom prst="rect">
            <a:avLst/>
          </a:prstGeom>
          <a:noFill/>
        </p:spPr>
      </p:pic>
      <p:sp>
        <p:nvSpPr>
          <p:cNvPr id="8" name="Title 1"/>
          <p:cNvSpPr>
            <a:spLocks noGrp="1"/>
          </p:cNvSpPr>
          <p:nvPr>
            <p:ph type="title"/>
          </p:nvPr>
        </p:nvSpPr>
        <p:spPr>
          <a:xfrm>
            <a:off x="755576" y="607745"/>
            <a:ext cx="7772400" cy="523220"/>
          </a:xfrm>
        </p:spPr>
        <p:txBody>
          <a:bodyPr/>
          <a:lstStyle/>
          <a:p>
            <a:r>
              <a:rPr lang="en-GB" dirty="0" smtClean="0">
                <a:solidFill>
                  <a:schemeClr val="tx2"/>
                </a:solidFill>
              </a:rPr>
              <a:t>Data collection process</a:t>
            </a:r>
            <a:endParaRPr lang="en-GB" dirty="0">
              <a:solidFill>
                <a:schemeClr val="tx2"/>
              </a:solidFill>
            </a:endParaRPr>
          </a:p>
        </p:txBody>
      </p:sp>
      <p:sp>
        <p:nvSpPr>
          <p:cNvPr id="9" name="Content Placeholder 2"/>
          <p:cNvSpPr>
            <a:spLocks noGrp="1"/>
          </p:cNvSpPr>
          <p:nvPr>
            <p:ph idx="1"/>
          </p:nvPr>
        </p:nvSpPr>
        <p:spPr>
          <a:xfrm>
            <a:off x="4211960" y="1196752"/>
            <a:ext cx="4752528" cy="4896544"/>
          </a:xfrm>
        </p:spPr>
        <p:txBody>
          <a:bodyPr/>
          <a:lstStyle/>
          <a:p>
            <a:r>
              <a:rPr lang="en-GB" sz="1800" dirty="0"/>
              <a:t>T</a:t>
            </a:r>
            <a:r>
              <a:rPr lang="en-GB" sz="1800" dirty="0" smtClean="0"/>
              <a:t>he </a:t>
            </a:r>
            <a:r>
              <a:rPr lang="en-GB" sz="1800" dirty="0"/>
              <a:t>best practice consisting in collecting data on an annual basis is implemented in more than half of the countries having addressed this </a:t>
            </a:r>
            <a:r>
              <a:rPr lang="en-GB" sz="1800" dirty="0" smtClean="0"/>
              <a:t>issue (out of 15 countries). </a:t>
            </a:r>
          </a:p>
          <a:p>
            <a:r>
              <a:rPr lang="en-GB" sz="1800" dirty="0" smtClean="0"/>
              <a:t>25% of the respondents mentioned to do so when price changes occur.</a:t>
            </a:r>
            <a:endParaRPr lang="pt-PT" sz="1800" dirty="0"/>
          </a:p>
          <a:p>
            <a:r>
              <a:rPr lang="en-GB" sz="1800" dirty="0"/>
              <a:t>When cost accounting is </a:t>
            </a:r>
            <a:r>
              <a:rPr lang="en-GB" sz="1800" dirty="0" smtClean="0"/>
              <a:t>mandated </a:t>
            </a:r>
            <a:r>
              <a:rPr lang="en-GB" sz="1800" dirty="0"/>
              <a:t>t</a:t>
            </a:r>
            <a:r>
              <a:rPr lang="en-GB" sz="1800" dirty="0" smtClean="0"/>
              <a:t>he </a:t>
            </a:r>
            <a:r>
              <a:rPr lang="en-GB" sz="1800" dirty="0"/>
              <a:t>latest data collection process took place in 2011 for almost half of NRAs </a:t>
            </a:r>
            <a:endParaRPr lang="en-GB" sz="1800" dirty="0" smtClean="0"/>
          </a:p>
        </p:txBody>
      </p:sp>
    </p:spTree>
    <p:extLst>
      <p:ext uri="{BB962C8B-B14F-4D97-AF65-F5344CB8AC3E}">
        <p14:creationId xmlns:p14="http://schemas.microsoft.com/office/powerpoint/2010/main" val="188349743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23</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Scope of costs and cost preparation</a:t>
            </a:r>
            <a:endParaRPr lang="en-GB" dirty="0">
              <a:solidFill>
                <a:schemeClr val="tx2"/>
              </a:solidFill>
            </a:endParaRPr>
          </a:p>
        </p:txBody>
      </p:sp>
      <p:sp>
        <p:nvSpPr>
          <p:cNvPr id="6" name="Content Placeholder 2"/>
          <p:cNvSpPr>
            <a:spLocks noGrp="1"/>
          </p:cNvSpPr>
          <p:nvPr>
            <p:ph idx="1"/>
          </p:nvPr>
        </p:nvSpPr>
        <p:spPr>
          <a:xfrm>
            <a:off x="539552" y="2780928"/>
            <a:ext cx="3744416" cy="1944216"/>
          </a:xfrm>
        </p:spPr>
        <p:txBody>
          <a:bodyPr/>
          <a:lstStyle/>
          <a:p>
            <a:pPr marL="0" indent="0">
              <a:buNone/>
            </a:pPr>
            <a:r>
              <a:rPr lang="en-GB" sz="1800" dirty="0"/>
              <a:t>T</a:t>
            </a:r>
            <a:r>
              <a:rPr lang="en-GB" sz="1800" dirty="0" smtClean="0"/>
              <a:t>he </a:t>
            </a:r>
            <a:r>
              <a:rPr lang="en-GB" sz="1800" dirty="0"/>
              <a:t>best practice consisting </a:t>
            </a:r>
            <a:r>
              <a:rPr lang="en-GB" sz="1800" dirty="0" smtClean="0"/>
              <a:t>in:</a:t>
            </a:r>
          </a:p>
          <a:p>
            <a:r>
              <a:rPr lang="en-GB" sz="1800" dirty="0" smtClean="0"/>
              <a:t>Establishing </a:t>
            </a:r>
            <a:r>
              <a:rPr lang="en-GB" sz="1800" dirty="0"/>
              <a:t>beforehand a cost and revenues </a:t>
            </a:r>
            <a:r>
              <a:rPr lang="en-GB" sz="1800" dirty="0" smtClean="0"/>
              <a:t>nomenclature</a:t>
            </a:r>
          </a:p>
          <a:p>
            <a:r>
              <a:rPr lang="en-GB" sz="1800" dirty="0" smtClean="0"/>
              <a:t>Imposing </a:t>
            </a:r>
            <a:r>
              <a:rPr lang="en-GB" sz="1800" dirty="0"/>
              <a:t>a set of specifications on cost preparation methodology </a:t>
            </a:r>
            <a:endParaRPr lang="pt-PT" sz="1800" b="1" dirty="0"/>
          </a:p>
        </p:txBody>
      </p:sp>
      <p:sp>
        <p:nvSpPr>
          <p:cNvPr id="7" name="Rectângulo 6"/>
          <p:cNvSpPr/>
          <p:nvPr/>
        </p:nvSpPr>
        <p:spPr>
          <a:xfrm>
            <a:off x="683568" y="1412776"/>
            <a:ext cx="7920880" cy="978729"/>
          </a:xfrm>
          <a:prstGeom prst="rect">
            <a:avLst/>
          </a:prstGeom>
        </p:spPr>
        <p:txBody>
          <a:bodyPr wrap="square">
            <a:spAutoFit/>
          </a:bodyPr>
          <a:lstStyle/>
          <a:p>
            <a:pPr>
              <a:buNone/>
            </a:pPr>
            <a:r>
              <a:rPr lang="en-GB" sz="1800" dirty="0" smtClean="0">
                <a:latin typeface="Arial" pitchFamily="34" charset="0"/>
                <a:cs typeface="Arial" pitchFamily="34" charset="0"/>
              </a:rPr>
              <a:t>The degree of regulatory prescription regarding the scope of cost and cost preparation need to be detailed enough to provide clear guidance for operators and ensure that cost accounting data are prepared in consistency with price regulation strategic goals (cost orientation, non discrimination, …).</a:t>
            </a:r>
            <a:endParaRPr lang="pt-PT" sz="1800" dirty="0">
              <a:latin typeface="Arial" pitchFamily="34" charset="0"/>
              <a:cs typeface="Arial" pitchFamily="34" charset="0"/>
            </a:endParaRPr>
          </a:p>
        </p:txBody>
      </p:sp>
      <p:sp>
        <p:nvSpPr>
          <p:cNvPr id="8" name="Content Placeholder 2"/>
          <p:cNvSpPr txBox="1">
            <a:spLocks/>
          </p:cNvSpPr>
          <p:nvPr/>
        </p:nvSpPr>
        <p:spPr bwMode="auto">
          <a:xfrm>
            <a:off x="4932040" y="2852936"/>
            <a:ext cx="4104456"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24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0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18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marL="0" indent="0">
              <a:buNone/>
            </a:pPr>
            <a:r>
              <a:rPr lang="en-GB" sz="1800" dirty="0"/>
              <a:t>Such a practice is in place, among the countries having addressed the questionnaire, </a:t>
            </a:r>
            <a:r>
              <a:rPr lang="en-GB" sz="1800" dirty="0" smtClean="0"/>
              <a:t>in:</a:t>
            </a:r>
          </a:p>
          <a:p>
            <a:r>
              <a:rPr lang="en-GB" sz="1800" dirty="0" smtClean="0"/>
              <a:t>Botswana</a:t>
            </a:r>
            <a:r>
              <a:rPr lang="en-GB" sz="1800" dirty="0"/>
              <a:t>, Mozambique, South Africa, Zimbabwe, Kenya, Uganda, Benin, Cape Verde, Ghana and Ivory Coast.</a:t>
            </a:r>
            <a:endParaRPr lang="pt-PT" sz="1800" b="1" dirty="0"/>
          </a:p>
        </p:txBody>
      </p:sp>
      <p:sp>
        <p:nvSpPr>
          <p:cNvPr id="9" name="Seta para a direita 8"/>
          <p:cNvSpPr/>
          <p:nvPr/>
        </p:nvSpPr>
        <p:spPr bwMode="auto">
          <a:xfrm>
            <a:off x="4355976" y="3501008"/>
            <a:ext cx="504056" cy="360040"/>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pt-PT" sz="1900" b="0" i="0" u="none" strike="noStrike" cap="none" normalizeH="0" baseline="0" smtClean="0">
              <a:ln>
                <a:noFill/>
              </a:ln>
              <a:solidFill>
                <a:srgbClr val="646464"/>
              </a:solidFill>
              <a:effectLst/>
              <a:latin typeface="Verdana" pitchFamily="34" charset="0"/>
            </a:endParaRPr>
          </a:p>
        </p:txBody>
      </p:sp>
    </p:spTree>
    <p:extLst>
      <p:ext uri="{BB962C8B-B14F-4D97-AF65-F5344CB8AC3E}">
        <p14:creationId xmlns:p14="http://schemas.microsoft.com/office/powerpoint/2010/main" val="218198638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solidFill>
              </a:rPr>
              <a:t>Cost allocation methodologies</a:t>
            </a:r>
            <a:endParaRPr lang="en-GB" dirty="0">
              <a:solidFill>
                <a:schemeClr val="tx2"/>
              </a:solidFill>
            </a:endParaRPr>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24</a:t>
            </a:fld>
            <a:endParaRPr lang="en-US" dirty="0"/>
          </a:p>
        </p:txBody>
      </p:sp>
      <p:sp>
        <p:nvSpPr>
          <p:cNvPr id="6" name="Content Placeholder 2"/>
          <p:cNvSpPr>
            <a:spLocks noGrp="1"/>
          </p:cNvSpPr>
          <p:nvPr>
            <p:ph idx="1"/>
          </p:nvPr>
        </p:nvSpPr>
        <p:spPr>
          <a:xfrm>
            <a:off x="4211960" y="1196752"/>
            <a:ext cx="4752528" cy="4896544"/>
          </a:xfrm>
        </p:spPr>
        <p:txBody>
          <a:bodyPr/>
          <a:lstStyle/>
          <a:p>
            <a:r>
              <a:rPr lang="en-GB" sz="1800" dirty="0" smtClean="0"/>
              <a:t>LRIC </a:t>
            </a:r>
            <a:r>
              <a:rPr lang="en-GB" sz="1800" dirty="0"/>
              <a:t>allocation methodology prevails in the </a:t>
            </a:r>
            <a:r>
              <a:rPr lang="en-GB" sz="1800" dirty="0" smtClean="0"/>
              <a:t>region (no </a:t>
            </a:r>
            <a:r>
              <a:rPr lang="en-GB" sz="1800" dirty="0"/>
              <a:t>data were available for Central </a:t>
            </a:r>
            <a:r>
              <a:rPr lang="en-GB" sz="1800" dirty="0" smtClean="0"/>
              <a:t>Africa).</a:t>
            </a:r>
            <a:endParaRPr lang="pt-PT" sz="1800" dirty="0"/>
          </a:p>
          <a:p>
            <a:r>
              <a:rPr lang="en-GB" sz="1800" dirty="0" smtClean="0"/>
              <a:t>East </a:t>
            </a:r>
            <a:r>
              <a:rPr lang="en-GB" sz="1800" dirty="0"/>
              <a:t>Africa knows the highest rate of use for LRIC. </a:t>
            </a:r>
            <a:endParaRPr lang="en-GB" sz="1800" dirty="0" smtClean="0"/>
          </a:p>
          <a:p>
            <a:r>
              <a:rPr lang="en-GB" sz="1800" dirty="0" smtClean="0"/>
              <a:t>The </a:t>
            </a:r>
            <a:r>
              <a:rPr lang="en-GB" sz="1800" dirty="0"/>
              <a:t>relatively high use of FDC in Southern Africa, compared with the other Sub-Regions, may attributable to the historical use of top-down models initially based on FDC methodology. </a:t>
            </a:r>
            <a:endParaRPr lang="pt-PT" sz="1800" dirty="0"/>
          </a:p>
        </p:txBody>
      </p:sp>
      <p:pic>
        <p:nvPicPr>
          <p:cNvPr id="7" name="Image 30"/>
          <p:cNvPicPr/>
          <p:nvPr/>
        </p:nvPicPr>
        <p:blipFill>
          <a:blip r:embed="rId2"/>
          <a:srcRect/>
          <a:stretch>
            <a:fillRect/>
          </a:stretch>
        </p:blipFill>
        <p:spPr bwMode="auto">
          <a:xfrm>
            <a:off x="467544" y="1556792"/>
            <a:ext cx="3562350" cy="2147570"/>
          </a:xfrm>
          <a:prstGeom prst="rect">
            <a:avLst/>
          </a:prstGeom>
          <a:noFill/>
        </p:spPr>
      </p:pic>
    </p:spTree>
    <p:extLst>
      <p:ext uri="{BB962C8B-B14F-4D97-AF65-F5344CB8AC3E}">
        <p14:creationId xmlns:p14="http://schemas.microsoft.com/office/powerpoint/2010/main" val="2342731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25</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Size of the relevant increment</a:t>
            </a:r>
            <a:endParaRPr lang="en-GB" dirty="0">
              <a:solidFill>
                <a:schemeClr val="tx2"/>
              </a:solidFill>
            </a:endParaRPr>
          </a:p>
        </p:txBody>
      </p:sp>
      <p:sp>
        <p:nvSpPr>
          <p:cNvPr id="6" name="Content Placeholder 2"/>
          <p:cNvSpPr>
            <a:spLocks noGrp="1"/>
          </p:cNvSpPr>
          <p:nvPr>
            <p:ph idx="1"/>
          </p:nvPr>
        </p:nvSpPr>
        <p:spPr>
          <a:xfrm>
            <a:off x="467544" y="1052736"/>
            <a:ext cx="8496944" cy="2468007"/>
          </a:xfrm>
        </p:spPr>
        <p:txBody>
          <a:bodyPr/>
          <a:lstStyle/>
          <a:p>
            <a:pPr marL="0" indent="0">
              <a:buNone/>
            </a:pPr>
            <a:r>
              <a:rPr lang="en-GB" sz="1800" dirty="0"/>
              <a:t>The use of LRIC accounting methodology implies the definition of the relevant increment. NRAs should opt to, among others, the following approaches: </a:t>
            </a:r>
            <a:endParaRPr lang="pt-PT" sz="1800" dirty="0"/>
          </a:p>
          <a:p>
            <a:pPr lvl="0"/>
            <a:r>
              <a:rPr lang="en-GB" sz="1800" dirty="0"/>
              <a:t>Marginal corresponding to an increase in costs following the introduction of a small unit of the service;</a:t>
            </a:r>
            <a:endParaRPr lang="pt-PT" sz="1800" dirty="0"/>
          </a:p>
          <a:p>
            <a:pPr lvl="0"/>
            <a:r>
              <a:rPr lang="en-GB" sz="1800" dirty="0"/>
              <a:t>Service increment corresponding to an increase in total costs following the introduction of the service;</a:t>
            </a:r>
            <a:endParaRPr lang="pt-PT" sz="1800" dirty="0"/>
          </a:p>
          <a:p>
            <a:pPr lvl="0"/>
            <a:r>
              <a:rPr lang="en-GB" sz="1800" dirty="0"/>
              <a:t>Average increment corresponding to an increase in costs following the introduction of a group of services.</a:t>
            </a:r>
            <a:endParaRPr lang="pt-PT" sz="1800" dirty="0"/>
          </a:p>
        </p:txBody>
      </p:sp>
      <p:pic>
        <p:nvPicPr>
          <p:cNvPr id="7" name="Image 2"/>
          <p:cNvPicPr/>
          <p:nvPr/>
        </p:nvPicPr>
        <p:blipFill>
          <a:blip r:embed="rId2"/>
          <a:srcRect/>
          <a:stretch>
            <a:fillRect/>
          </a:stretch>
        </p:blipFill>
        <p:spPr bwMode="auto">
          <a:xfrm>
            <a:off x="251520" y="3789040"/>
            <a:ext cx="3524250" cy="1976755"/>
          </a:xfrm>
          <a:prstGeom prst="rect">
            <a:avLst/>
          </a:prstGeom>
          <a:noFill/>
        </p:spPr>
      </p:pic>
      <p:sp>
        <p:nvSpPr>
          <p:cNvPr id="8" name="Content Placeholder 2"/>
          <p:cNvSpPr txBox="1">
            <a:spLocks/>
          </p:cNvSpPr>
          <p:nvPr/>
        </p:nvSpPr>
        <p:spPr bwMode="auto">
          <a:xfrm>
            <a:off x="3923928" y="3815841"/>
            <a:ext cx="5220072" cy="1656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24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0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18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a:lnSpc>
                <a:spcPct val="100000"/>
              </a:lnSpc>
            </a:pPr>
            <a:r>
              <a:rPr lang="en-GB" sz="1800" dirty="0"/>
              <a:t>Out of the 3 NRAs opting for a service increment, one of them opted to a pure LRIC approach</a:t>
            </a:r>
            <a:r>
              <a:rPr lang="en-GB" sz="1800" dirty="0" smtClean="0"/>
              <a:t>.</a:t>
            </a:r>
          </a:p>
          <a:p>
            <a:r>
              <a:rPr lang="en-GB" sz="1800" dirty="0"/>
              <a:t>The EC recommends a pure LRIC </a:t>
            </a:r>
            <a:r>
              <a:rPr lang="en-GB" sz="1800" dirty="0" smtClean="0"/>
              <a:t>approach (this </a:t>
            </a:r>
            <a:r>
              <a:rPr lang="en-GB" sz="1800" dirty="0"/>
              <a:t>approach is implemented in </a:t>
            </a:r>
            <a:r>
              <a:rPr lang="en-GB" sz="1800" dirty="0" smtClean="0"/>
              <a:t>Kenya)</a:t>
            </a:r>
            <a:endParaRPr lang="pt-PT" sz="1800" b="1" dirty="0"/>
          </a:p>
        </p:txBody>
      </p:sp>
    </p:spTree>
    <p:extLst>
      <p:ext uri="{BB962C8B-B14F-4D97-AF65-F5344CB8AC3E}">
        <p14:creationId xmlns:p14="http://schemas.microsoft.com/office/powerpoint/2010/main" val="71540361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26</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Cost base</a:t>
            </a:r>
            <a:endParaRPr lang="en-GB" dirty="0">
              <a:solidFill>
                <a:schemeClr val="tx2"/>
              </a:solidFill>
            </a:endParaRPr>
          </a:p>
        </p:txBody>
      </p:sp>
      <p:sp>
        <p:nvSpPr>
          <p:cNvPr id="6" name="Content Placeholder 2"/>
          <p:cNvSpPr>
            <a:spLocks noGrp="1"/>
          </p:cNvSpPr>
          <p:nvPr>
            <p:ph idx="1"/>
          </p:nvPr>
        </p:nvSpPr>
        <p:spPr>
          <a:xfrm>
            <a:off x="4255443" y="1628800"/>
            <a:ext cx="4752528" cy="1656184"/>
          </a:xfrm>
        </p:spPr>
        <p:txBody>
          <a:bodyPr/>
          <a:lstStyle/>
          <a:p>
            <a:r>
              <a:rPr lang="en-GB" sz="1800" dirty="0"/>
              <a:t>What arises from this survey is that the best practice consisting in using CCA as a cost base standard is used by the majority of the NRAs having addressed the issue.</a:t>
            </a:r>
            <a:endParaRPr lang="pt-PT" sz="1800" dirty="0"/>
          </a:p>
        </p:txBody>
      </p:sp>
      <p:pic>
        <p:nvPicPr>
          <p:cNvPr id="7" name="Image 3"/>
          <p:cNvPicPr/>
          <p:nvPr/>
        </p:nvPicPr>
        <p:blipFill>
          <a:blip r:embed="rId2"/>
          <a:srcRect/>
          <a:stretch>
            <a:fillRect/>
          </a:stretch>
        </p:blipFill>
        <p:spPr bwMode="auto">
          <a:xfrm>
            <a:off x="683568" y="1484784"/>
            <a:ext cx="3571875" cy="2150745"/>
          </a:xfrm>
          <a:prstGeom prst="rect">
            <a:avLst/>
          </a:prstGeom>
          <a:noFill/>
        </p:spPr>
      </p:pic>
      <p:sp>
        <p:nvSpPr>
          <p:cNvPr id="9" name="Content Placeholder 2"/>
          <p:cNvSpPr txBox="1">
            <a:spLocks/>
          </p:cNvSpPr>
          <p:nvPr/>
        </p:nvSpPr>
        <p:spPr bwMode="auto">
          <a:xfrm>
            <a:off x="683568" y="3861048"/>
            <a:ext cx="8064895"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24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0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18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a:buNone/>
            </a:pPr>
            <a:r>
              <a:rPr lang="en-GB" sz="1800" b="1" dirty="0">
                <a:latin typeface="Arial" pitchFamily="34" charset="0"/>
                <a:cs typeface="Arial" pitchFamily="34" charset="0"/>
              </a:rPr>
              <a:t>Best practice </a:t>
            </a:r>
            <a:r>
              <a:rPr lang="en-GB" sz="1800" b="1" dirty="0" smtClean="0">
                <a:latin typeface="Arial" pitchFamily="34" charset="0"/>
                <a:cs typeface="Arial" pitchFamily="34" charset="0"/>
              </a:rPr>
              <a:t> cost </a:t>
            </a:r>
            <a:r>
              <a:rPr lang="en-GB" sz="1800" b="1" dirty="0">
                <a:latin typeface="Arial" pitchFamily="34" charset="0"/>
                <a:cs typeface="Arial" pitchFamily="34" charset="0"/>
              </a:rPr>
              <a:t>base – Current Cost </a:t>
            </a:r>
            <a:r>
              <a:rPr lang="en-GB" sz="1800" b="1" dirty="0" smtClean="0">
                <a:latin typeface="Arial" pitchFamily="34" charset="0"/>
                <a:cs typeface="Arial" pitchFamily="34" charset="0"/>
              </a:rPr>
              <a:t>Accounting</a:t>
            </a:r>
          </a:p>
          <a:p>
            <a:pPr>
              <a:buNone/>
            </a:pPr>
            <a:endParaRPr lang="pt-PT" sz="1800" b="1" dirty="0">
              <a:latin typeface="Arial" pitchFamily="34" charset="0"/>
              <a:cs typeface="Arial" pitchFamily="34" charset="0"/>
            </a:endParaRPr>
          </a:p>
          <a:p>
            <a:r>
              <a:rPr lang="en-GB" sz="1800" dirty="0">
                <a:latin typeface="Arial" pitchFamily="34" charset="0"/>
                <a:cs typeface="Arial" pitchFamily="34" charset="0"/>
              </a:rPr>
              <a:t>As stated by the EC in its </a:t>
            </a:r>
            <a:r>
              <a:rPr lang="en-GB" sz="1800" dirty="0" smtClean="0">
                <a:latin typeface="Arial" pitchFamily="34" charset="0"/>
                <a:cs typeface="Arial" pitchFamily="34" charset="0"/>
              </a:rPr>
              <a:t>recommendation* </a:t>
            </a:r>
            <a:r>
              <a:rPr lang="en-GB" sz="1800" dirty="0">
                <a:latin typeface="Arial" pitchFamily="34" charset="0"/>
                <a:cs typeface="Arial" pitchFamily="34" charset="0"/>
              </a:rPr>
              <a:t>on CCA: </a:t>
            </a:r>
            <a:r>
              <a:rPr lang="en-GB" sz="1800" i="1" dirty="0">
                <a:latin typeface="Arial" pitchFamily="34" charset="0"/>
                <a:cs typeface="Arial" pitchFamily="34" charset="0"/>
              </a:rPr>
              <a:t>“In a competitive environment, operators would compete on the basis of current costs and would not be compensated for costs which have been incurred through inefficiencies. Historic cost figures therefore need to be adjusted into current cost figures to reflect the costs of an efficient operator employing modern technology.”</a:t>
            </a:r>
            <a:endParaRPr lang="pt-PT" sz="1800" b="1" dirty="0">
              <a:latin typeface="Arial" pitchFamily="34" charset="0"/>
              <a:cs typeface="Arial" pitchFamily="34" charset="0"/>
            </a:endParaRPr>
          </a:p>
          <a:p>
            <a:pPr marL="0" indent="0">
              <a:buNone/>
            </a:pPr>
            <a:r>
              <a:rPr lang="en-GB" sz="1800" dirty="0" smtClean="0">
                <a:latin typeface="Arial" pitchFamily="34" charset="0"/>
                <a:cs typeface="Arial" pitchFamily="34" charset="0"/>
              </a:rPr>
              <a:t>* </a:t>
            </a:r>
            <a:r>
              <a:rPr lang="en-GB" sz="1000" dirty="0" smtClean="0">
                <a:latin typeface="Arial" pitchFamily="34" charset="0"/>
                <a:cs typeface="Arial" pitchFamily="34" charset="0"/>
              </a:rPr>
              <a:t>Commission </a:t>
            </a:r>
            <a:r>
              <a:rPr lang="en-GB" sz="1000" dirty="0">
                <a:latin typeface="Arial" pitchFamily="34" charset="0"/>
                <a:cs typeface="Arial" pitchFamily="34" charset="0"/>
              </a:rPr>
              <a:t>recommendation of 7.5.2009 on the Regulatory Treatment of Fixed and Mobile Termination Rates in the EU</a:t>
            </a:r>
            <a:endParaRPr lang="pt-PT" sz="1000" dirty="0">
              <a:latin typeface="Arial" pitchFamily="34" charset="0"/>
              <a:cs typeface="Arial" pitchFamily="34" charset="0"/>
            </a:endParaRPr>
          </a:p>
        </p:txBody>
      </p:sp>
    </p:spTree>
    <p:extLst>
      <p:ext uri="{BB962C8B-B14F-4D97-AF65-F5344CB8AC3E}">
        <p14:creationId xmlns:p14="http://schemas.microsoft.com/office/powerpoint/2010/main" val="83320345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27</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Depreciation methods</a:t>
            </a:r>
            <a:endParaRPr lang="en-GB" dirty="0">
              <a:solidFill>
                <a:schemeClr val="tx2"/>
              </a:solidFill>
            </a:endParaRPr>
          </a:p>
        </p:txBody>
      </p:sp>
      <p:pic>
        <p:nvPicPr>
          <p:cNvPr id="6" name="Image 4"/>
          <p:cNvPicPr/>
          <p:nvPr/>
        </p:nvPicPr>
        <p:blipFill>
          <a:blip r:embed="rId2"/>
          <a:srcRect/>
          <a:stretch>
            <a:fillRect/>
          </a:stretch>
        </p:blipFill>
        <p:spPr bwMode="auto">
          <a:xfrm>
            <a:off x="467543" y="1484784"/>
            <a:ext cx="3588385" cy="2160270"/>
          </a:xfrm>
          <a:prstGeom prst="rect">
            <a:avLst/>
          </a:prstGeom>
          <a:noFill/>
        </p:spPr>
      </p:pic>
      <p:sp>
        <p:nvSpPr>
          <p:cNvPr id="7" name="Content Placeholder 2"/>
          <p:cNvSpPr>
            <a:spLocks noGrp="1"/>
          </p:cNvSpPr>
          <p:nvPr>
            <p:ph idx="1"/>
          </p:nvPr>
        </p:nvSpPr>
        <p:spPr>
          <a:xfrm>
            <a:off x="4139952" y="1592811"/>
            <a:ext cx="5004048" cy="1944216"/>
          </a:xfrm>
        </p:spPr>
        <p:txBody>
          <a:bodyPr/>
          <a:lstStyle/>
          <a:p>
            <a:r>
              <a:rPr lang="en-GB" sz="1800" dirty="0"/>
              <a:t>Straight line method is used by </a:t>
            </a:r>
            <a:r>
              <a:rPr lang="en-GB" sz="1800" dirty="0" smtClean="0"/>
              <a:t>over half </a:t>
            </a:r>
            <a:r>
              <a:rPr lang="en-GB" sz="1800" dirty="0"/>
              <a:t>of the </a:t>
            </a:r>
            <a:r>
              <a:rPr lang="en-GB" sz="1800" dirty="0" smtClean="0"/>
              <a:t>NRAs</a:t>
            </a:r>
          </a:p>
          <a:p>
            <a:r>
              <a:rPr lang="en-GB" sz="1800" dirty="0" smtClean="0"/>
              <a:t>In </a:t>
            </a:r>
            <a:r>
              <a:rPr lang="en-GB" sz="1800" dirty="0"/>
              <a:t>principle, economic depreciation is the most appropriate depreciation method as it incorporates an appropriate allowance for the cost of capital. </a:t>
            </a:r>
            <a:r>
              <a:rPr lang="en-GB" sz="1800" dirty="0" smtClean="0"/>
              <a:t> </a:t>
            </a:r>
            <a:endParaRPr lang="pt-PT" sz="1800" dirty="0"/>
          </a:p>
        </p:txBody>
      </p:sp>
      <p:sp>
        <p:nvSpPr>
          <p:cNvPr id="8" name="Content Placeholder 2"/>
          <p:cNvSpPr txBox="1">
            <a:spLocks/>
          </p:cNvSpPr>
          <p:nvPr/>
        </p:nvSpPr>
        <p:spPr bwMode="auto">
          <a:xfrm>
            <a:off x="672058" y="4077072"/>
            <a:ext cx="8064895"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24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0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18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marL="0" indent="0">
              <a:buNone/>
            </a:pPr>
            <a:r>
              <a:rPr lang="en-GB" sz="1800" b="1" dirty="0"/>
              <a:t>Best practice </a:t>
            </a:r>
            <a:r>
              <a:rPr lang="en-GB" sz="1800" b="1" dirty="0" smtClean="0"/>
              <a:t>– </a:t>
            </a:r>
            <a:r>
              <a:rPr lang="en-GB" sz="1800" b="1" dirty="0"/>
              <a:t>d</a:t>
            </a:r>
            <a:r>
              <a:rPr lang="en-GB" sz="1800" b="1" dirty="0" smtClean="0"/>
              <a:t>epreciation  method </a:t>
            </a:r>
            <a:r>
              <a:rPr lang="en-GB" sz="1800" b="1" dirty="0"/>
              <a:t>– Tilted </a:t>
            </a:r>
            <a:r>
              <a:rPr lang="en-GB" sz="1800" b="1" dirty="0" smtClean="0"/>
              <a:t>annuity</a:t>
            </a:r>
            <a:endParaRPr lang="pt-PT" sz="1800" b="1" dirty="0"/>
          </a:p>
          <a:p>
            <a:r>
              <a:rPr lang="en-GB" sz="1800" dirty="0"/>
              <a:t>Tilted annuity depreciation tilts the annuity depreciation calculation charge by adding a factor to take into account the average annual change of assets price. </a:t>
            </a:r>
            <a:endParaRPr lang="en-GB" sz="1800" dirty="0" smtClean="0"/>
          </a:p>
          <a:p>
            <a:r>
              <a:rPr lang="en-GB" sz="1800" dirty="0" smtClean="0"/>
              <a:t>This </a:t>
            </a:r>
            <a:r>
              <a:rPr lang="en-GB" sz="1800" dirty="0"/>
              <a:t>method is implemented in, among others, Nigeria, France, Italy and Romania.</a:t>
            </a:r>
            <a:endParaRPr lang="pt-PT" sz="1800" b="1" dirty="0"/>
          </a:p>
          <a:p>
            <a:endParaRPr lang="pt-PT" sz="1800" b="1" dirty="0"/>
          </a:p>
          <a:p>
            <a:pPr marL="0" indent="0">
              <a:buNone/>
            </a:pPr>
            <a:endParaRPr lang="pt-PT" sz="1000" dirty="0">
              <a:latin typeface="Arial" pitchFamily="34" charset="0"/>
              <a:cs typeface="Arial" pitchFamily="34" charset="0"/>
            </a:endParaRPr>
          </a:p>
        </p:txBody>
      </p:sp>
    </p:spTree>
    <p:extLst>
      <p:ext uri="{BB962C8B-B14F-4D97-AF65-F5344CB8AC3E}">
        <p14:creationId xmlns:p14="http://schemas.microsoft.com/office/powerpoint/2010/main" val="390363540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28</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Allowed rate of return</a:t>
            </a:r>
            <a:endParaRPr lang="en-GB" dirty="0">
              <a:solidFill>
                <a:schemeClr val="tx2"/>
              </a:solidFill>
            </a:endParaRPr>
          </a:p>
        </p:txBody>
      </p:sp>
      <p:sp>
        <p:nvSpPr>
          <p:cNvPr id="6" name="Content Placeholder 2"/>
          <p:cNvSpPr>
            <a:spLocks noGrp="1"/>
          </p:cNvSpPr>
          <p:nvPr>
            <p:ph idx="1"/>
          </p:nvPr>
        </p:nvSpPr>
        <p:spPr>
          <a:xfrm>
            <a:off x="467544" y="1340768"/>
            <a:ext cx="8496944" cy="4176464"/>
          </a:xfrm>
        </p:spPr>
        <p:txBody>
          <a:bodyPr/>
          <a:lstStyle/>
          <a:p>
            <a:pPr marL="0" indent="0">
              <a:buNone/>
            </a:pPr>
            <a:r>
              <a:rPr lang="en-GB" sz="1800" dirty="0"/>
              <a:t>The Weighted Average Cost of Capital (WACC) methodology is a widely accepted method for calculating the allowed rate of return. WACC is calculated by applying cost of debt and cost of equity respectively on the proportion of debt and equity in the capital employed.</a:t>
            </a:r>
            <a:endParaRPr lang="pt-PT" sz="1800" dirty="0"/>
          </a:p>
          <a:p>
            <a:r>
              <a:rPr lang="en-GB" sz="1800" dirty="0"/>
              <a:t>All NRAs having addressed the allowed rate of return issue use WACC methodology.</a:t>
            </a:r>
            <a:endParaRPr lang="pt-PT" sz="1800" dirty="0"/>
          </a:p>
          <a:p>
            <a:r>
              <a:rPr lang="en-GB" sz="1800" dirty="0"/>
              <a:t>When using WACC, the cost of equity, which is affected by risk, need to be estimated as, contrary to cost of debt, it is not known or easily derived. To this end Capital Asset Pricing Model (CAPM) is usually used.</a:t>
            </a:r>
            <a:endParaRPr lang="pt-PT" sz="1800" dirty="0"/>
          </a:p>
          <a:p>
            <a:r>
              <a:rPr lang="en-GB" sz="1800" dirty="0"/>
              <a:t>All NRAs except one use CAPM</a:t>
            </a:r>
            <a:r>
              <a:rPr lang="en-GB" sz="1800" dirty="0" smtClean="0"/>
              <a:t>.</a:t>
            </a:r>
            <a:r>
              <a:rPr lang="en-GB" sz="1800" dirty="0"/>
              <a:t> </a:t>
            </a:r>
            <a:endParaRPr lang="en-GB" sz="1800" dirty="0" smtClean="0"/>
          </a:p>
          <a:p>
            <a:r>
              <a:rPr lang="en-GB" sz="1800" dirty="0"/>
              <a:t>S</a:t>
            </a:r>
            <a:r>
              <a:rPr lang="en-GB" sz="1800" dirty="0" smtClean="0"/>
              <a:t>ome </a:t>
            </a:r>
            <a:r>
              <a:rPr lang="en-GB" sz="1800" dirty="0"/>
              <a:t>operators </a:t>
            </a:r>
            <a:r>
              <a:rPr lang="en-GB" sz="1800" dirty="0" smtClean="0"/>
              <a:t>expressed </a:t>
            </a:r>
            <a:r>
              <a:rPr lang="en-GB" sz="1800" dirty="0"/>
              <a:t>concerned on the appropriate value retained by the </a:t>
            </a:r>
            <a:r>
              <a:rPr lang="en-GB" sz="1800" dirty="0" smtClean="0"/>
              <a:t>NRA’s. </a:t>
            </a:r>
            <a:endParaRPr lang="pt-PT" sz="1800" dirty="0"/>
          </a:p>
          <a:p>
            <a:endParaRPr lang="pt-PT" sz="1800" dirty="0"/>
          </a:p>
        </p:txBody>
      </p:sp>
    </p:spTree>
    <p:extLst>
      <p:ext uri="{BB962C8B-B14F-4D97-AF65-F5344CB8AC3E}">
        <p14:creationId xmlns:p14="http://schemas.microsoft.com/office/powerpoint/2010/main" val="85192455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29</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Scope and issues of regulatory auditing</a:t>
            </a:r>
            <a:endParaRPr lang="en-GB" dirty="0">
              <a:solidFill>
                <a:schemeClr val="tx2"/>
              </a:solidFill>
            </a:endParaRPr>
          </a:p>
        </p:txBody>
      </p:sp>
      <p:sp>
        <p:nvSpPr>
          <p:cNvPr id="6" name="Content Placeholder 2"/>
          <p:cNvSpPr>
            <a:spLocks noGrp="1"/>
          </p:cNvSpPr>
          <p:nvPr>
            <p:ph idx="1"/>
          </p:nvPr>
        </p:nvSpPr>
        <p:spPr>
          <a:xfrm>
            <a:off x="467544" y="1340768"/>
            <a:ext cx="8496944" cy="4104456"/>
          </a:xfrm>
        </p:spPr>
        <p:txBody>
          <a:bodyPr/>
          <a:lstStyle/>
          <a:p>
            <a:pPr marL="0" indent="0">
              <a:buNone/>
            </a:pPr>
            <a:r>
              <a:rPr lang="en-GB" sz="1800" dirty="0"/>
              <a:t>The scope of regulatory audit as indicated by almost all the respondents concerned by regulatory auditing is:</a:t>
            </a:r>
            <a:endParaRPr lang="pt-PT" sz="1800" dirty="0"/>
          </a:p>
          <a:p>
            <a:pPr lvl="0"/>
            <a:r>
              <a:rPr lang="en-GB" sz="1800" dirty="0"/>
              <a:t>Reconciliation with statutory accounts </a:t>
            </a:r>
            <a:endParaRPr lang="pt-PT" sz="1800" dirty="0"/>
          </a:p>
          <a:p>
            <a:pPr lvl="0"/>
            <a:r>
              <a:rPr lang="en-GB" sz="1800" dirty="0"/>
              <a:t>Scope of costs and costs allocated, </a:t>
            </a:r>
            <a:endParaRPr lang="pt-PT" sz="1800" dirty="0"/>
          </a:p>
          <a:p>
            <a:pPr lvl="0"/>
            <a:r>
              <a:rPr lang="en-GB" sz="1800" dirty="0"/>
              <a:t>Cost valuation and allocation </a:t>
            </a:r>
            <a:endParaRPr lang="pt-PT" sz="1800" dirty="0"/>
          </a:p>
          <a:p>
            <a:pPr lvl="0"/>
            <a:r>
              <a:rPr lang="en-GB" sz="1800" dirty="0"/>
              <a:t>Cost capitalization, assets valuation and amortization </a:t>
            </a:r>
            <a:endParaRPr lang="pt-PT" sz="1800" dirty="0"/>
          </a:p>
          <a:p>
            <a:pPr lvl="0"/>
            <a:r>
              <a:rPr lang="en-GB" sz="1800" dirty="0"/>
              <a:t>Transfer charges </a:t>
            </a:r>
            <a:endParaRPr lang="en-GB" sz="1800" dirty="0" smtClean="0"/>
          </a:p>
          <a:p>
            <a:pPr lvl="0"/>
            <a:endParaRPr lang="en-GB" sz="1800" dirty="0"/>
          </a:p>
          <a:p>
            <a:pPr marL="0" indent="0">
              <a:buNone/>
            </a:pPr>
            <a:r>
              <a:rPr lang="en-GB" sz="1800" dirty="0"/>
              <a:t>The international best practice consists in conducting a regulatory audit regarding at least, the whole items as indicated above. 3 NRAs out of the 9 having addressed this issue reported that regulatory auditing in place in their respective countries (Mozambique, Uganda and Cape Verde) covers all these items. </a:t>
            </a:r>
            <a:endParaRPr lang="pt-PT" sz="1800" dirty="0"/>
          </a:p>
        </p:txBody>
      </p:sp>
    </p:spTree>
    <p:extLst>
      <p:ext uri="{BB962C8B-B14F-4D97-AF65-F5344CB8AC3E}">
        <p14:creationId xmlns:p14="http://schemas.microsoft.com/office/powerpoint/2010/main" val="97417275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p:txBody>
          <a:bodyPr/>
          <a:lstStyle/>
          <a:p>
            <a:pPr>
              <a:buNone/>
            </a:pPr>
            <a:fld id="{1F0220B9-8995-400E-9571-B4CED3DF70AE}" type="slidenum">
              <a:rPr lang="en-US" smtClean="0"/>
              <a:pPr>
                <a:buNone/>
              </a:pPr>
              <a:t>3</a:t>
            </a:fld>
            <a:endParaRPr lang="en-US" dirty="0" smtClean="0"/>
          </a:p>
        </p:txBody>
      </p:sp>
      <p:sp>
        <p:nvSpPr>
          <p:cNvPr id="4099" name="Rectangle 2"/>
          <p:cNvSpPr>
            <a:spLocks noGrp="1" noChangeArrowheads="1"/>
          </p:cNvSpPr>
          <p:nvPr>
            <p:ph type="title"/>
          </p:nvPr>
        </p:nvSpPr>
        <p:spPr>
          <a:xfrm>
            <a:off x="685800" y="898525"/>
            <a:ext cx="7772400" cy="519113"/>
          </a:xfrm>
        </p:spPr>
        <p:txBody>
          <a:bodyPr/>
          <a:lstStyle/>
          <a:p>
            <a:pPr eaLnBrk="1" hangingPunct="1"/>
            <a:r>
              <a:rPr lang="en-GB" sz="2800" b="0" dirty="0" smtClean="0">
                <a:solidFill>
                  <a:schemeClr val="tx2"/>
                </a:solidFill>
              </a:rPr>
              <a:t>Agenda</a:t>
            </a:r>
          </a:p>
        </p:txBody>
      </p:sp>
      <p:sp>
        <p:nvSpPr>
          <p:cNvPr id="4" name="Rectangle 3"/>
          <p:cNvSpPr txBox="1">
            <a:spLocks noChangeArrowheads="1"/>
          </p:cNvSpPr>
          <p:nvPr/>
        </p:nvSpPr>
        <p:spPr bwMode="auto">
          <a:xfrm>
            <a:off x="609601" y="1658938"/>
            <a:ext cx="7778824" cy="519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24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0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18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eaLnBrk="1" hangingPunct="1">
              <a:lnSpc>
                <a:spcPct val="100000"/>
              </a:lnSpc>
            </a:pPr>
            <a:r>
              <a:rPr lang="en-GB" b="1" kern="0" dirty="0" smtClean="0"/>
              <a:t>Aims and objectives of this session</a:t>
            </a:r>
          </a:p>
          <a:p>
            <a:pPr eaLnBrk="1" hangingPunct="1">
              <a:lnSpc>
                <a:spcPct val="100000"/>
              </a:lnSpc>
            </a:pPr>
            <a:r>
              <a:rPr lang="en-GB" b="1" kern="0" dirty="0" smtClean="0"/>
              <a:t>Legal and regulatory framework for tariff regulation</a:t>
            </a:r>
          </a:p>
          <a:p>
            <a:pPr eaLnBrk="1" hangingPunct="1">
              <a:lnSpc>
                <a:spcPct val="100000"/>
              </a:lnSpc>
            </a:pPr>
            <a:r>
              <a:rPr lang="en-GB" b="1" kern="0" dirty="0" smtClean="0"/>
              <a:t>Cost accounting and regulatory auditing</a:t>
            </a:r>
          </a:p>
          <a:p>
            <a:pPr eaLnBrk="1" hangingPunct="1">
              <a:lnSpc>
                <a:spcPct val="100000"/>
              </a:lnSpc>
            </a:pPr>
            <a:r>
              <a:rPr lang="en-GB" b="1" kern="0" dirty="0" smtClean="0"/>
              <a:t>Costing tools and cost modelling development</a:t>
            </a:r>
          </a:p>
        </p:txBody>
      </p:sp>
    </p:spTree>
    <p:extLst>
      <p:ext uri="{BB962C8B-B14F-4D97-AF65-F5344CB8AC3E}">
        <p14:creationId xmlns:p14="http://schemas.microsoft.com/office/powerpoint/2010/main" val="25356793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30</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Operators obligations</a:t>
            </a:r>
            <a:endParaRPr lang="en-GB" dirty="0">
              <a:solidFill>
                <a:schemeClr val="tx2"/>
              </a:solidFill>
            </a:endParaRPr>
          </a:p>
        </p:txBody>
      </p:sp>
      <p:sp>
        <p:nvSpPr>
          <p:cNvPr id="6" name="Content Placeholder 2"/>
          <p:cNvSpPr>
            <a:spLocks noGrp="1"/>
          </p:cNvSpPr>
          <p:nvPr>
            <p:ph idx="1"/>
          </p:nvPr>
        </p:nvSpPr>
        <p:spPr>
          <a:xfrm>
            <a:off x="467544" y="1340768"/>
            <a:ext cx="8496944" cy="4104456"/>
          </a:xfrm>
        </p:spPr>
        <p:txBody>
          <a:bodyPr/>
          <a:lstStyle/>
          <a:p>
            <a:pPr marL="0" indent="0">
              <a:buNone/>
            </a:pPr>
            <a:r>
              <a:rPr lang="en-GB" sz="1800" dirty="0"/>
              <a:t>When regulatory auditing is implemented, in most cases, operators have to respond in a predefined timeframe and give </a:t>
            </a:r>
            <a:r>
              <a:rPr lang="en-GB" sz="1800" dirty="0" smtClean="0"/>
              <a:t>access to all internal supporting data</a:t>
            </a:r>
            <a:endParaRPr lang="pt-PT" sz="1800" dirty="0"/>
          </a:p>
          <a:p>
            <a:pPr marL="0" indent="0">
              <a:buNone/>
            </a:pPr>
            <a:endParaRPr lang="en-GB" sz="1800" dirty="0" smtClean="0"/>
          </a:p>
          <a:p>
            <a:pPr marL="0" indent="0">
              <a:buNone/>
            </a:pPr>
            <a:r>
              <a:rPr lang="en-GB" sz="1800" dirty="0" smtClean="0"/>
              <a:t>For </a:t>
            </a:r>
            <a:r>
              <a:rPr lang="en-GB" sz="1800" dirty="0"/>
              <a:t>all 12 countries where regulatory auditing is in place</a:t>
            </a:r>
            <a:endParaRPr lang="pt-PT" sz="1800" dirty="0"/>
          </a:p>
          <a:p>
            <a:pPr lvl="0"/>
            <a:r>
              <a:rPr lang="en-GB" sz="1800" dirty="0"/>
              <a:t>The obligation for operators to respond in a predefined timeframe to any question is implemented in 8 countries</a:t>
            </a:r>
            <a:endParaRPr lang="pt-PT" sz="1800" dirty="0"/>
          </a:p>
          <a:p>
            <a:pPr lvl="0"/>
            <a:r>
              <a:rPr lang="en-GB" sz="1800" dirty="0"/>
              <a:t>The obligation for operators to give access to all internal supporting data is implemented in 10 </a:t>
            </a:r>
            <a:r>
              <a:rPr lang="en-GB" sz="1800" dirty="0" smtClean="0"/>
              <a:t>countries</a:t>
            </a:r>
            <a:endParaRPr lang="pt-PT" sz="1800" dirty="0"/>
          </a:p>
        </p:txBody>
      </p:sp>
    </p:spTree>
    <p:extLst>
      <p:ext uri="{BB962C8B-B14F-4D97-AF65-F5344CB8AC3E}">
        <p14:creationId xmlns:p14="http://schemas.microsoft.com/office/powerpoint/2010/main" val="306129883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31</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Regulatory auditing process</a:t>
            </a:r>
            <a:endParaRPr lang="en-GB" dirty="0">
              <a:solidFill>
                <a:schemeClr val="tx2"/>
              </a:solidFill>
            </a:endParaRPr>
          </a:p>
        </p:txBody>
      </p:sp>
      <p:pic>
        <p:nvPicPr>
          <p:cNvPr id="6" name="Image 6"/>
          <p:cNvPicPr/>
          <p:nvPr/>
        </p:nvPicPr>
        <p:blipFill>
          <a:blip r:embed="rId2"/>
          <a:srcRect/>
          <a:stretch>
            <a:fillRect/>
          </a:stretch>
        </p:blipFill>
        <p:spPr bwMode="auto">
          <a:xfrm>
            <a:off x="395536" y="1844824"/>
            <a:ext cx="3571875" cy="2150745"/>
          </a:xfrm>
          <a:prstGeom prst="rect">
            <a:avLst/>
          </a:prstGeom>
          <a:noFill/>
        </p:spPr>
      </p:pic>
      <p:sp>
        <p:nvSpPr>
          <p:cNvPr id="7" name="Content Placeholder 2"/>
          <p:cNvSpPr>
            <a:spLocks noGrp="1"/>
          </p:cNvSpPr>
          <p:nvPr>
            <p:ph idx="1"/>
          </p:nvPr>
        </p:nvSpPr>
        <p:spPr>
          <a:xfrm>
            <a:off x="4139952" y="1601776"/>
            <a:ext cx="5004048" cy="2880320"/>
          </a:xfrm>
        </p:spPr>
        <p:txBody>
          <a:bodyPr/>
          <a:lstStyle/>
          <a:p>
            <a:r>
              <a:rPr lang="en-GB" sz="1800" dirty="0"/>
              <a:t>90% of the respondents do regulatory auditing on a regular basis. </a:t>
            </a:r>
            <a:endParaRPr lang="pt-PT" sz="1800" dirty="0"/>
          </a:p>
          <a:p>
            <a:r>
              <a:rPr lang="en-GB" sz="1800" dirty="0"/>
              <a:t>In 10% of the cases, regulatory auditing is exclusively done on demand either during tariff approval process or cost modelling exercises. </a:t>
            </a:r>
            <a:endParaRPr lang="en-GB" sz="1800" dirty="0" smtClean="0"/>
          </a:p>
          <a:p>
            <a:r>
              <a:rPr lang="en-GB" sz="1800" dirty="0" smtClean="0"/>
              <a:t>In </a:t>
            </a:r>
            <a:r>
              <a:rPr lang="en-GB" sz="1800" dirty="0"/>
              <a:t>most cases, regulatory auditing is conducted by an independent auditor commissioned by the NRA. </a:t>
            </a:r>
            <a:endParaRPr lang="pt-PT" sz="1800" dirty="0"/>
          </a:p>
        </p:txBody>
      </p:sp>
    </p:spTree>
    <p:extLst>
      <p:ext uri="{BB962C8B-B14F-4D97-AF65-F5344CB8AC3E}">
        <p14:creationId xmlns:p14="http://schemas.microsoft.com/office/powerpoint/2010/main" val="376595145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32</a:t>
            </a:fld>
            <a:endParaRPr lang="en-US" dirty="0"/>
          </a:p>
        </p:txBody>
      </p:sp>
      <p:sp>
        <p:nvSpPr>
          <p:cNvPr id="5" name="Rectangle 2"/>
          <p:cNvSpPr txBox="1">
            <a:spLocks noChangeArrowheads="1"/>
          </p:cNvSpPr>
          <p:nvPr/>
        </p:nvSpPr>
        <p:spPr bwMode="auto">
          <a:xfrm>
            <a:off x="685800" y="1071434"/>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lang="en-US" sz="2800" b="0" dirty="0">
                <a:solidFill>
                  <a:srgbClr val="0099CC"/>
                </a:solidFill>
                <a:latin typeface="Arial" charset="0"/>
                <a:ea typeface="+mj-ea"/>
                <a:cs typeface="+mj-cs"/>
              </a:defRPr>
            </a:lvl1pPr>
            <a:lvl2pPr algn="ctr" rtl="0" eaLnBrk="0" fontAlgn="base" hangingPunct="0">
              <a:spcBef>
                <a:spcPct val="0"/>
              </a:spcBef>
              <a:spcAft>
                <a:spcPct val="0"/>
              </a:spcAft>
              <a:defRPr sz="3600" b="1">
                <a:solidFill>
                  <a:srgbClr val="1B5BA2"/>
                </a:solidFill>
                <a:latin typeface="Arial" charset="0"/>
              </a:defRPr>
            </a:lvl2pPr>
            <a:lvl3pPr algn="ctr" rtl="0" eaLnBrk="0" fontAlgn="base" hangingPunct="0">
              <a:spcBef>
                <a:spcPct val="0"/>
              </a:spcBef>
              <a:spcAft>
                <a:spcPct val="0"/>
              </a:spcAft>
              <a:defRPr sz="3600" b="1">
                <a:solidFill>
                  <a:srgbClr val="1B5BA2"/>
                </a:solidFill>
                <a:latin typeface="Arial" charset="0"/>
              </a:defRPr>
            </a:lvl3pPr>
            <a:lvl4pPr algn="ctr" rtl="0" eaLnBrk="0" fontAlgn="base" hangingPunct="0">
              <a:spcBef>
                <a:spcPct val="0"/>
              </a:spcBef>
              <a:spcAft>
                <a:spcPct val="0"/>
              </a:spcAft>
              <a:defRPr sz="3600" b="1">
                <a:solidFill>
                  <a:srgbClr val="1B5BA2"/>
                </a:solidFill>
                <a:latin typeface="Arial" charset="0"/>
              </a:defRPr>
            </a:lvl4pPr>
            <a:lvl5pPr algn="ctr" rtl="0" eaLnBrk="0" fontAlgn="base" hangingPunct="0">
              <a:spcBef>
                <a:spcPct val="0"/>
              </a:spcBef>
              <a:spcAft>
                <a:spcPct val="0"/>
              </a:spcAft>
              <a:defRPr sz="3600" b="1">
                <a:solidFill>
                  <a:srgbClr val="1B5BA2"/>
                </a:solidFill>
                <a:latin typeface="Arial"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nSpc>
                <a:spcPct val="100000"/>
              </a:lnSpc>
              <a:buClrTx/>
              <a:buSzTx/>
              <a:buFontTx/>
              <a:buNone/>
            </a:pP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Costing tools</a:t>
            </a:r>
          </a:p>
        </p:txBody>
      </p:sp>
    </p:spTree>
    <p:extLst>
      <p:ext uri="{BB962C8B-B14F-4D97-AF65-F5344CB8AC3E}">
        <p14:creationId xmlns:p14="http://schemas.microsoft.com/office/powerpoint/2010/main" val="241386631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33</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Bottom up models</a:t>
            </a:r>
            <a:endParaRPr lang="en-GB" dirty="0">
              <a:solidFill>
                <a:schemeClr val="tx2"/>
              </a:solidFill>
            </a:endParaRPr>
          </a:p>
        </p:txBody>
      </p:sp>
      <p:sp>
        <p:nvSpPr>
          <p:cNvPr id="6" name="Content Placeholder 2"/>
          <p:cNvSpPr>
            <a:spLocks noGrp="1"/>
          </p:cNvSpPr>
          <p:nvPr>
            <p:ph idx="1"/>
          </p:nvPr>
        </p:nvSpPr>
        <p:spPr>
          <a:xfrm>
            <a:off x="4111276" y="2235374"/>
            <a:ext cx="5004048" cy="2304256"/>
          </a:xfrm>
        </p:spPr>
        <p:txBody>
          <a:bodyPr/>
          <a:lstStyle/>
          <a:p>
            <a:r>
              <a:rPr lang="en-GB" sz="1800" dirty="0"/>
              <a:t>53% use </a:t>
            </a:r>
            <a:r>
              <a:rPr lang="en-GB" sz="1800" dirty="0" smtClean="0"/>
              <a:t>a </a:t>
            </a:r>
            <a:r>
              <a:rPr lang="en-GB" sz="1800" dirty="0"/>
              <a:t>bottom up model, either as the only costing tool or in conjunction with a Top-Down </a:t>
            </a:r>
            <a:r>
              <a:rPr lang="en-GB" sz="1800" dirty="0" smtClean="0"/>
              <a:t>model. </a:t>
            </a:r>
          </a:p>
          <a:p>
            <a:r>
              <a:rPr lang="en-GB" sz="1800" dirty="0"/>
              <a:t>West Africa, with 83% of the countries using bottom up, has the highest level of </a:t>
            </a:r>
            <a:r>
              <a:rPr lang="en-GB" sz="1800" dirty="0" smtClean="0"/>
              <a:t>use.</a:t>
            </a:r>
          </a:p>
          <a:p>
            <a:r>
              <a:rPr lang="en-GB" sz="1800" dirty="0"/>
              <a:t>In most cases, the cost model built by the NRA is not publicly available </a:t>
            </a:r>
            <a:endParaRPr lang="pt-PT" sz="1800" dirty="0"/>
          </a:p>
          <a:p>
            <a:endParaRPr lang="pt-PT" sz="1800" dirty="0"/>
          </a:p>
        </p:txBody>
      </p:sp>
      <p:pic>
        <p:nvPicPr>
          <p:cNvPr id="7" name="Image 8"/>
          <p:cNvPicPr/>
          <p:nvPr/>
        </p:nvPicPr>
        <p:blipFill>
          <a:blip r:embed="rId2"/>
          <a:srcRect/>
          <a:stretch>
            <a:fillRect/>
          </a:stretch>
        </p:blipFill>
        <p:spPr bwMode="auto">
          <a:xfrm>
            <a:off x="395536" y="1196752"/>
            <a:ext cx="3638550" cy="2190750"/>
          </a:xfrm>
          <a:prstGeom prst="rect">
            <a:avLst/>
          </a:prstGeom>
          <a:noFill/>
        </p:spPr>
      </p:pic>
      <p:pic>
        <p:nvPicPr>
          <p:cNvPr id="8" name="Image 9"/>
          <p:cNvPicPr/>
          <p:nvPr/>
        </p:nvPicPr>
        <p:blipFill>
          <a:blip r:embed="rId3"/>
          <a:srcRect/>
          <a:stretch>
            <a:fillRect/>
          </a:stretch>
        </p:blipFill>
        <p:spPr bwMode="auto">
          <a:xfrm>
            <a:off x="430215" y="3645024"/>
            <a:ext cx="3686175" cy="2219325"/>
          </a:xfrm>
          <a:prstGeom prst="rect">
            <a:avLst/>
          </a:prstGeom>
          <a:noFill/>
        </p:spPr>
      </p:pic>
    </p:spTree>
    <p:extLst>
      <p:ext uri="{BB962C8B-B14F-4D97-AF65-F5344CB8AC3E}">
        <p14:creationId xmlns:p14="http://schemas.microsoft.com/office/powerpoint/2010/main" val="359233192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34</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Data collection strategy</a:t>
            </a:r>
            <a:endParaRPr lang="en-GB" dirty="0">
              <a:solidFill>
                <a:schemeClr val="tx2"/>
              </a:solidFill>
            </a:endParaRPr>
          </a:p>
        </p:txBody>
      </p:sp>
      <p:sp>
        <p:nvSpPr>
          <p:cNvPr id="6" name="Content Placeholder 2"/>
          <p:cNvSpPr>
            <a:spLocks noGrp="1"/>
          </p:cNvSpPr>
          <p:nvPr>
            <p:ph idx="1"/>
          </p:nvPr>
        </p:nvSpPr>
        <p:spPr>
          <a:xfrm>
            <a:off x="467544" y="1340768"/>
            <a:ext cx="8496944" cy="4104456"/>
          </a:xfrm>
        </p:spPr>
        <p:txBody>
          <a:bodyPr/>
          <a:lstStyle/>
          <a:p>
            <a:pPr marL="0" indent="0">
              <a:buNone/>
            </a:pPr>
            <a:r>
              <a:rPr lang="en-GB" sz="1800" dirty="0"/>
              <a:t>The model development relies essentially on operators’ data following a specific request or a consultation procedure. This means that the implementation of a cost model requires a significant workload for data collection both from operators’ side and NRAs’ side. </a:t>
            </a:r>
            <a:endParaRPr lang="pt-PT" sz="1800" dirty="0"/>
          </a:p>
          <a:p>
            <a:pPr marL="0" indent="0">
              <a:buNone/>
            </a:pPr>
            <a:endParaRPr lang="en-GB" sz="1800" dirty="0" smtClean="0"/>
          </a:p>
          <a:p>
            <a:pPr marL="0" indent="0">
              <a:buNone/>
            </a:pPr>
            <a:r>
              <a:rPr lang="en-GB" sz="1800" dirty="0" smtClean="0"/>
              <a:t>For </a:t>
            </a:r>
            <a:r>
              <a:rPr lang="en-GB" sz="1800" dirty="0"/>
              <a:t>all </a:t>
            </a:r>
            <a:r>
              <a:rPr lang="en-GB" sz="1800" dirty="0" smtClean="0"/>
              <a:t>16 countries </a:t>
            </a:r>
            <a:r>
              <a:rPr lang="en-GB" sz="1800" dirty="0"/>
              <a:t>where </a:t>
            </a:r>
            <a:r>
              <a:rPr lang="en-GB" sz="1800" dirty="0" smtClean="0"/>
              <a:t>responses where obtained</a:t>
            </a:r>
            <a:endParaRPr lang="pt-PT" sz="1800" dirty="0"/>
          </a:p>
          <a:p>
            <a:pPr lvl="0"/>
            <a:r>
              <a:rPr lang="en-GB" sz="1800" dirty="0" smtClean="0"/>
              <a:t>14 countries use a specific request</a:t>
            </a:r>
            <a:endParaRPr lang="pt-PT" sz="1800" dirty="0"/>
          </a:p>
          <a:p>
            <a:r>
              <a:rPr lang="en-GB" sz="1800" dirty="0"/>
              <a:t>The best practice consisting in using regulatory cost accounting data, as a reference of costs to calibrate the model is in use in Uganda. </a:t>
            </a:r>
            <a:endParaRPr lang="pt-PT" sz="1800" dirty="0"/>
          </a:p>
        </p:txBody>
      </p:sp>
    </p:spTree>
    <p:extLst>
      <p:ext uri="{BB962C8B-B14F-4D97-AF65-F5344CB8AC3E}">
        <p14:creationId xmlns:p14="http://schemas.microsoft.com/office/powerpoint/2010/main" val="129775004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35</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Strategy for Bottom up models implementation</a:t>
            </a:r>
            <a:endParaRPr lang="en-GB" dirty="0">
              <a:solidFill>
                <a:schemeClr val="tx2"/>
              </a:solidFill>
            </a:endParaRPr>
          </a:p>
        </p:txBody>
      </p:sp>
      <p:sp>
        <p:nvSpPr>
          <p:cNvPr id="6" name="Content Placeholder 2"/>
          <p:cNvSpPr>
            <a:spLocks noGrp="1"/>
          </p:cNvSpPr>
          <p:nvPr>
            <p:ph idx="1"/>
          </p:nvPr>
        </p:nvSpPr>
        <p:spPr>
          <a:xfrm>
            <a:off x="4139952" y="1268760"/>
            <a:ext cx="5004048" cy="3096344"/>
          </a:xfrm>
        </p:spPr>
        <p:txBody>
          <a:bodyPr/>
          <a:lstStyle/>
          <a:p>
            <a:r>
              <a:rPr lang="en-GB" sz="1800" dirty="0"/>
              <a:t>A</a:t>
            </a:r>
            <a:r>
              <a:rPr lang="en-GB" sz="1800" dirty="0" smtClean="0"/>
              <a:t>lmost </a:t>
            </a:r>
            <a:r>
              <a:rPr lang="en-GB" sz="1800" dirty="0"/>
              <a:t>all respondents commissioned consultants to develop a bespoke model. In West Africa, some NRAs opted to the evolution of an existing model or using a model </a:t>
            </a:r>
            <a:r>
              <a:rPr lang="en-GB" sz="1800" dirty="0" smtClean="0"/>
              <a:t>off </a:t>
            </a:r>
            <a:r>
              <a:rPr lang="en-GB" sz="1800" dirty="0"/>
              <a:t>the shelf (WBG) </a:t>
            </a:r>
            <a:endParaRPr lang="en-GB" sz="1800" dirty="0" smtClean="0"/>
          </a:p>
          <a:p>
            <a:r>
              <a:rPr lang="en-GB" sz="1800" dirty="0"/>
              <a:t>Regarding the burden associated with cost model implementation, consultant fees, based on a sample of 6 countries, ranged from around 100k USD up to 1mil USD, corresponding to an average of 500k USD. </a:t>
            </a:r>
            <a:endParaRPr lang="pt-PT" sz="1800" dirty="0"/>
          </a:p>
        </p:txBody>
      </p:sp>
      <p:pic>
        <p:nvPicPr>
          <p:cNvPr id="7" name="Image 10"/>
          <p:cNvPicPr/>
          <p:nvPr/>
        </p:nvPicPr>
        <p:blipFill>
          <a:blip r:embed="rId2"/>
          <a:srcRect/>
          <a:stretch>
            <a:fillRect/>
          </a:stretch>
        </p:blipFill>
        <p:spPr bwMode="auto">
          <a:xfrm>
            <a:off x="179513" y="1628800"/>
            <a:ext cx="3888432" cy="2365122"/>
          </a:xfrm>
          <a:prstGeom prst="rect">
            <a:avLst/>
          </a:prstGeom>
          <a:noFill/>
        </p:spPr>
      </p:pic>
    </p:spTree>
    <p:extLst>
      <p:ext uri="{BB962C8B-B14F-4D97-AF65-F5344CB8AC3E}">
        <p14:creationId xmlns:p14="http://schemas.microsoft.com/office/powerpoint/2010/main" val="365150616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36</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Modelled operator and time horizon</a:t>
            </a:r>
            <a:endParaRPr lang="en-GB" dirty="0">
              <a:solidFill>
                <a:schemeClr val="tx2"/>
              </a:solidFill>
            </a:endParaRPr>
          </a:p>
        </p:txBody>
      </p:sp>
      <p:sp>
        <p:nvSpPr>
          <p:cNvPr id="6" name="Content Placeholder 2"/>
          <p:cNvSpPr>
            <a:spLocks noGrp="1"/>
          </p:cNvSpPr>
          <p:nvPr>
            <p:ph idx="1"/>
          </p:nvPr>
        </p:nvSpPr>
        <p:spPr>
          <a:xfrm>
            <a:off x="467544" y="1340768"/>
            <a:ext cx="8496944" cy="4464496"/>
          </a:xfrm>
        </p:spPr>
        <p:txBody>
          <a:bodyPr/>
          <a:lstStyle/>
          <a:p>
            <a:pPr marL="0" indent="0">
              <a:buNone/>
            </a:pPr>
            <a:r>
              <a:rPr lang="en-GB" sz="1800" dirty="0"/>
              <a:t>The definition of the efficient operator and time horizon to be considered in the model are key steps when building up a Bottom-up model. </a:t>
            </a:r>
            <a:endParaRPr lang="pt-PT" sz="1800" dirty="0"/>
          </a:p>
          <a:p>
            <a:pPr marL="0" indent="0">
              <a:buNone/>
            </a:pPr>
            <a:endParaRPr lang="en-GB" sz="1800" dirty="0" smtClean="0"/>
          </a:p>
          <a:p>
            <a:pPr marL="0" indent="0">
              <a:buNone/>
            </a:pPr>
            <a:r>
              <a:rPr lang="en-GB" sz="1800" dirty="0" smtClean="0"/>
              <a:t>For </a:t>
            </a:r>
            <a:r>
              <a:rPr lang="en-GB" sz="1800" dirty="0"/>
              <a:t>all </a:t>
            </a:r>
            <a:r>
              <a:rPr lang="en-GB" sz="1800" dirty="0" smtClean="0"/>
              <a:t>15 countries </a:t>
            </a:r>
            <a:r>
              <a:rPr lang="en-GB" sz="1800" dirty="0"/>
              <a:t>where </a:t>
            </a:r>
            <a:r>
              <a:rPr lang="en-GB" sz="1800" dirty="0" smtClean="0"/>
              <a:t>responses where obtained</a:t>
            </a:r>
            <a:endParaRPr lang="pt-PT" sz="1800" dirty="0"/>
          </a:p>
          <a:p>
            <a:r>
              <a:rPr lang="en-GB" sz="1800" dirty="0"/>
              <a:t>M</a:t>
            </a:r>
            <a:r>
              <a:rPr lang="en-GB" sz="1800" dirty="0" smtClean="0"/>
              <a:t>ore </a:t>
            </a:r>
            <a:r>
              <a:rPr lang="en-GB" sz="1800" dirty="0"/>
              <a:t>than half of NRAs having addressed this issue model a hypothetical operator either alone or in combination with an existing operator. </a:t>
            </a:r>
            <a:endParaRPr lang="pt-PT" sz="1800" dirty="0"/>
          </a:p>
          <a:p>
            <a:r>
              <a:rPr lang="en-GB" sz="1800" dirty="0" smtClean="0"/>
              <a:t>6 countries use an existing operator. </a:t>
            </a:r>
          </a:p>
          <a:p>
            <a:r>
              <a:rPr lang="en-GB" sz="1800" dirty="0" smtClean="0"/>
              <a:t>Regarding the time horizon </a:t>
            </a:r>
            <a:r>
              <a:rPr lang="en-GB" sz="1800" dirty="0"/>
              <a:t>a minimum of 5 years is commonly used by the NRAs. </a:t>
            </a:r>
            <a:r>
              <a:rPr lang="en-GB" sz="1800" dirty="0" smtClean="0"/>
              <a:t>The most common is 10 years.</a:t>
            </a:r>
            <a:endParaRPr lang="pt-PT" sz="1800" dirty="0"/>
          </a:p>
          <a:p>
            <a:r>
              <a:rPr lang="en-GB" sz="1800" dirty="0"/>
              <a:t>When using LRIC allocation methodology, as this is the case for almost all NRAs having addressed this issue, the methodology entails that the time horizon has to be sufficiently long for fixed cost to become variable.  </a:t>
            </a:r>
            <a:endParaRPr lang="pt-PT" sz="1800" dirty="0"/>
          </a:p>
        </p:txBody>
      </p:sp>
    </p:spTree>
    <p:extLst>
      <p:ext uri="{BB962C8B-B14F-4D97-AF65-F5344CB8AC3E}">
        <p14:creationId xmlns:p14="http://schemas.microsoft.com/office/powerpoint/2010/main" val="326694772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37</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Level of demand and market share</a:t>
            </a:r>
            <a:endParaRPr lang="en-GB" dirty="0">
              <a:solidFill>
                <a:schemeClr val="tx2"/>
              </a:solidFill>
            </a:endParaRPr>
          </a:p>
        </p:txBody>
      </p:sp>
      <p:sp>
        <p:nvSpPr>
          <p:cNvPr id="6" name="Content Placeholder 2"/>
          <p:cNvSpPr>
            <a:spLocks noGrp="1"/>
          </p:cNvSpPr>
          <p:nvPr>
            <p:ph idx="1"/>
          </p:nvPr>
        </p:nvSpPr>
        <p:spPr>
          <a:xfrm>
            <a:off x="467544" y="1340768"/>
            <a:ext cx="8496944" cy="4824536"/>
          </a:xfrm>
        </p:spPr>
        <p:txBody>
          <a:bodyPr/>
          <a:lstStyle/>
          <a:p>
            <a:pPr marL="0" indent="0">
              <a:buNone/>
            </a:pPr>
            <a:r>
              <a:rPr lang="en-GB" sz="1800" dirty="0"/>
              <a:t>The level of demand the modelled operators shall satisfy and its market share are sensitive assumptions for the model. </a:t>
            </a:r>
            <a:endParaRPr lang="en-GB" sz="1800" dirty="0" smtClean="0"/>
          </a:p>
          <a:p>
            <a:pPr marL="0" indent="0">
              <a:buNone/>
            </a:pPr>
            <a:r>
              <a:rPr lang="en-GB" sz="1800" dirty="0" smtClean="0"/>
              <a:t>For </a:t>
            </a:r>
            <a:r>
              <a:rPr lang="en-GB" sz="1800" dirty="0"/>
              <a:t>all </a:t>
            </a:r>
            <a:r>
              <a:rPr lang="en-GB" sz="1800" dirty="0" smtClean="0"/>
              <a:t>15 countries </a:t>
            </a:r>
            <a:r>
              <a:rPr lang="en-GB" sz="1800" dirty="0"/>
              <a:t>where </a:t>
            </a:r>
            <a:r>
              <a:rPr lang="en-GB" sz="1800" dirty="0" smtClean="0"/>
              <a:t>responses where obtained</a:t>
            </a:r>
            <a:endParaRPr lang="pt-PT" sz="1800" dirty="0"/>
          </a:p>
          <a:p>
            <a:r>
              <a:rPr lang="pt-PT" sz="1800" dirty="0"/>
              <a:t>6</a:t>
            </a:r>
            <a:r>
              <a:rPr lang="pt-PT" sz="1800" dirty="0" smtClean="0"/>
              <a:t> countries use </a:t>
            </a:r>
            <a:r>
              <a:rPr lang="pt-PT" sz="1800" dirty="0" err="1" smtClean="0"/>
              <a:t>current</a:t>
            </a:r>
            <a:r>
              <a:rPr lang="pt-PT" sz="1800" dirty="0" smtClean="0"/>
              <a:t> </a:t>
            </a:r>
            <a:r>
              <a:rPr lang="pt-PT" sz="1800" dirty="0" err="1" smtClean="0"/>
              <a:t>level</a:t>
            </a:r>
            <a:r>
              <a:rPr lang="pt-PT" sz="1800" dirty="0" smtClean="0"/>
              <a:t> </a:t>
            </a:r>
            <a:r>
              <a:rPr lang="pt-PT" sz="1800" dirty="0" err="1" smtClean="0"/>
              <a:t>of</a:t>
            </a:r>
            <a:r>
              <a:rPr lang="pt-PT" sz="1800" dirty="0" smtClean="0"/>
              <a:t> </a:t>
            </a:r>
            <a:r>
              <a:rPr lang="pt-PT" sz="1800" dirty="0" err="1" smtClean="0"/>
              <a:t>demand</a:t>
            </a:r>
            <a:r>
              <a:rPr lang="pt-PT" sz="1800" dirty="0" smtClean="0"/>
              <a:t>.</a:t>
            </a:r>
            <a:endParaRPr lang="pt-PT" sz="1800" dirty="0"/>
          </a:p>
          <a:p>
            <a:r>
              <a:rPr lang="en-GB" sz="1800" dirty="0" smtClean="0"/>
              <a:t>4 countries use both current and expected demand. </a:t>
            </a:r>
          </a:p>
          <a:p>
            <a:r>
              <a:rPr lang="en-GB" sz="1800" dirty="0"/>
              <a:t>I</a:t>
            </a:r>
            <a:r>
              <a:rPr lang="en-GB" sz="1800" dirty="0" smtClean="0"/>
              <a:t>n </a:t>
            </a:r>
            <a:r>
              <a:rPr lang="en-GB" sz="1800" dirty="0"/>
              <a:t>the context of Sub-Sahara African countries, which are mainly still in a growing phase, it is more appropriate to estimate the future level of demand</a:t>
            </a:r>
            <a:r>
              <a:rPr lang="en-GB" sz="1800" dirty="0" smtClean="0"/>
              <a:t>.</a:t>
            </a:r>
          </a:p>
          <a:p>
            <a:pPr marL="0" indent="0">
              <a:buNone/>
            </a:pPr>
            <a:endParaRPr lang="pt-PT" sz="1800" dirty="0"/>
          </a:p>
          <a:p>
            <a:pPr marL="0" indent="0">
              <a:buNone/>
            </a:pPr>
            <a:r>
              <a:rPr lang="en-GB" sz="1800" dirty="0"/>
              <a:t>Regarding market share, the best practice, recommended by the European Commission, is to set a market share for the modelled operator of at least 20% which is considered at the minimum efficient scale. This is the case for all NRAs having provided the value of the retained market share. </a:t>
            </a:r>
            <a:r>
              <a:rPr lang="en-US" sz="1800" dirty="0" smtClean="0"/>
              <a:t>Benin</a:t>
            </a:r>
            <a:r>
              <a:rPr lang="en-US" sz="1800" dirty="0"/>
              <a:t>, Ghana, Kenya, Uganda, </a:t>
            </a:r>
            <a:r>
              <a:rPr lang="en-US" sz="1800" dirty="0" smtClean="0"/>
              <a:t>Botswana.</a:t>
            </a:r>
            <a:endParaRPr lang="pt-PT" sz="1800" dirty="0"/>
          </a:p>
        </p:txBody>
      </p:sp>
    </p:spTree>
    <p:extLst>
      <p:ext uri="{BB962C8B-B14F-4D97-AF65-F5344CB8AC3E}">
        <p14:creationId xmlns:p14="http://schemas.microsoft.com/office/powerpoint/2010/main" val="197194553"/>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38</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Key cost drivers</a:t>
            </a:r>
            <a:endParaRPr lang="en-GB" dirty="0">
              <a:solidFill>
                <a:schemeClr val="tx2"/>
              </a:solidFill>
            </a:endParaRPr>
          </a:p>
        </p:txBody>
      </p:sp>
      <p:sp>
        <p:nvSpPr>
          <p:cNvPr id="6" name="Content Placeholder 2"/>
          <p:cNvSpPr>
            <a:spLocks noGrp="1"/>
          </p:cNvSpPr>
          <p:nvPr>
            <p:ph idx="1"/>
          </p:nvPr>
        </p:nvSpPr>
        <p:spPr>
          <a:xfrm>
            <a:off x="467544" y="1340768"/>
            <a:ext cx="8496944" cy="4824536"/>
          </a:xfrm>
        </p:spPr>
        <p:txBody>
          <a:bodyPr/>
          <a:lstStyle/>
          <a:p>
            <a:pPr marL="0" indent="0">
              <a:buNone/>
            </a:pPr>
            <a:r>
              <a:rPr lang="en-GB" sz="1800" dirty="0"/>
              <a:t>Key cost drivers to consider when building the model are another key step in a bottom-up approach. A cost driver can be defined as "</a:t>
            </a:r>
            <a:r>
              <a:rPr lang="en-GB" sz="1800" i="1" dirty="0"/>
              <a:t>the factor or event that causes a cost to be incurred</a:t>
            </a:r>
            <a:r>
              <a:rPr lang="en-GB" sz="1800" dirty="0"/>
              <a:t>".</a:t>
            </a:r>
            <a:endParaRPr lang="pt-PT" sz="1800" dirty="0"/>
          </a:p>
          <a:p>
            <a:pPr marL="0" indent="0">
              <a:buNone/>
            </a:pPr>
            <a:r>
              <a:rPr lang="en-GB" sz="1800" dirty="0" smtClean="0"/>
              <a:t>For </a:t>
            </a:r>
            <a:r>
              <a:rPr lang="en-GB" sz="1800" dirty="0"/>
              <a:t>all </a:t>
            </a:r>
            <a:r>
              <a:rPr lang="en-GB" sz="1800" dirty="0" smtClean="0"/>
              <a:t>14 countries </a:t>
            </a:r>
            <a:r>
              <a:rPr lang="en-GB" sz="1800" dirty="0"/>
              <a:t>where </a:t>
            </a:r>
            <a:r>
              <a:rPr lang="en-GB" sz="1800" dirty="0" smtClean="0"/>
              <a:t>responses where obtained</a:t>
            </a:r>
            <a:endParaRPr lang="pt-PT" sz="1800" dirty="0"/>
          </a:p>
          <a:p>
            <a:r>
              <a:rPr lang="pt-PT" sz="1800" dirty="0" err="1" smtClean="0"/>
              <a:t>The</a:t>
            </a:r>
            <a:r>
              <a:rPr lang="pt-PT" sz="1800" dirty="0" smtClean="0"/>
              <a:t> </a:t>
            </a:r>
            <a:r>
              <a:rPr lang="pt-PT" sz="1800" dirty="0" err="1" smtClean="0"/>
              <a:t>majority</a:t>
            </a:r>
            <a:r>
              <a:rPr lang="pt-PT" sz="1800" dirty="0" smtClean="0"/>
              <a:t> </a:t>
            </a:r>
            <a:r>
              <a:rPr lang="pt-PT" sz="1800" dirty="0" err="1" smtClean="0"/>
              <a:t>of</a:t>
            </a:r>
            <a:r>
              <a:rPr lang="pt-PT" sz="1800" dirty="0" smtClean="0"/>
              <a:t> countries uses </a:t>
            </a:r>
            <a:r>
              <a:rPr lang="pt-PT" sz="1800" dirty="0" err="1" smtClean="0"/>
              <a:t>coverage</a:t>
            </a:r>
            <a:r>
              <a:rPr lang="pt-PT" sz="1800" dirty="0" smtClean="0"/>
              <a:t> as a </a:t>
            </a:r>
            <a:r>
              <a:rPr lang="pt-PT" sz="1800" dirty="0" err="1" smtClean="0"/>
              <a:t>key</a:t>
            </a:r>
            <a:r>
              <a:rPr lang="pt-PT" sz="1800" dirty="0" smtClean="0"/>
              <a:t> </a:t>
            </a:r>
            <a:r>
              <a:rPr lang="pt-PT" sz="1800" dirty="0" err="1" smtClean="0"/>
              <a:t>cost</a:t>
            </a:r>
            <a:r>
              <a:rPr lang="pt-PT" sz="1800" dirty="0" smtClean="0"/>
              <a:t> driver, </a:t>
            </a:r>
            <a:r>
              <a:rPr lang="pt-PT" sz="1800" dirty="0" err="1" smtClean="0"/>
              <a:t>alone</a:t>
            </a:r>
            <a:r>
              <a:rPr lang="pt-PT" sz="1800" dirty="0" smtClean="0"/>
              <a:t> </a:t>
            </a:r>
            <a:r>
              <a:rPr lang="pt-PT" sz="1800" dirty="0" err="1" smtClean="0"/>
              <a:t>or</a:t>
            </a:r>
            <a:r>
              <a:rPr lang="pt-PT" sz="1800" dirty="0" smtClean="0"/>
              <a:t> in </a:t>
            </a:r>
            <a:r>
              <a:rPr lang="pt-PT" sz="1800" dirty="0" err="1" smtClean="0"/>
              <a:t>combination</a:t>
            </a:r>
            <a:r>
              <a:rPr lang="pt-PT" sz="1800" dirty="0" smtClean="0"/>
              <a:t> </a:t>
            </a:r>
            <a:r>
              <a:rPr lang="pt-PT" sz="1800" dirty="0" err="1" smtClean="0"/>
              <a:t>with</a:t>
            </a:r>
            <a:r>
              <a:rPr lang="pt-PT" sz="1800" dirty="0" smtClean="0"/>
              <a:t> </a:t>
            </a:r>
            <a:r>
              <a:rPr lang="pt-PT" sz="1800" dirty="0" err="1" smtClean="0"/>
              <a:t>other</a:t>
            </a:r>
            <a:r>
              <a:rPr lang="pt-PT" sz="1800" dirty="0" smtClean="0"/>
              <a:t> </a:t>
            </a:r>
            <a:r>
              <a:rPr lang="pt-PT" sz="1800" dirty="0" err="1" smtClean="0"/>
              <a:t>factors</a:t>
            </a:r>
            <a:r>
              <a:rPr lang="pt-PT" sz="1800" dirty="0" smtClean="0"/>
              <a:t>.</a:t>
            </a:r>
            <a:endParaRPr lang="pt-PT" sz="1800" dirty="0"/>
          </a:p>
          <a:p>
            <a:r>
              <a:rPr lang="en-GB" sz="1800" dirty="0"/>
              <a:t>It is most appropriate not to consider coverage as a key cost driver. Indeed, coverage can be described as an ‘access’ type service whereby mobile subscribers purchase the ability to access the operator’s network at any point of the operator’s coverage</a:t>
            </a:r>
            <a:r>
              <a:rPr lang="en-GB" sz="1800" dirty="0" smtClean="0"/>
              <a:t>.</a:t>
            </a:r>
          </a:p>
          <a:p>
            <a:r>
              <a:rPr lang="en-GB" sz="1800" dirty="0"/>
              <a:t>Such an approach is also recommended by the European Commission and should be used as a best practice. </a:t>
            </a:r>
            <a:endParaRPr lang="pt-PT" sz="1800" dirty="0"/>
          </a:p>
        </p:txBody>
      </p:sp>
    </p:spTree>
    <p:extLst>
      <p:ext uri="{BB962C8B-B14F-4D97-AF65-F5344CB8AC3E}">
        <p14:creationId xmlns:p14="http://schemas.microsoft.com/office/powerpoint/2010/main" val="235634417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39</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Network configuration</a:t>
            </a:r>
            <a:endParaRPr lang="en-GB" dirty="0">
              <a:solidFill>
                <a:schemeClr val="tx2"/>
              </a:solidFill>
            </a:endParaRPr>
          </a:p>
        </p:txBody>
      </p:sp>
      <p:sp>
        <p:nvSpPr>
          <p:cNvPr id="6" name="Content Placeholder 2"/>
          <p:cNvSpPr>
            <a:spLocks noGrp="1"/>
          </p:cNvSpPr>
          <p:nvPr>
            <p:ph idx="1"/>
          </p:nvPr>
        </p:nvSpPr>
        <p:spPr>
          <a:xfrm>
            <a:off x="467544" y="1124744"/>
            <a:ext cx="8496944" cy="5040560"/>
          </a:xfrm>
        </p:spPr>
        <p:txBody>
          <a:bodyPr/>
          <a:lstStyle/>
          <a:p>
            <a:pPr marL="0" indent="0">
              <a:buNone/>
            </a:pPr>
            <a:r>
              <a:rPr lang="en-GB" sz="1800" dirty="0"/>
              <a:t>When adopting a bottom up approach based on efficiency considerations, assumptions regarding optimal network configuration are structuring. </a:t>
            </a:r>
            <a:endParaRPr lang="pt-PT" sz="1800" dirty="0"/>
          </a:p>
          <a:p>
            <a:pPr marL="0" indent="0">
              <a:buNone/>
            </a:pPr>
            <a:r>
              <a:rPr lang="en-GB" sz="1800" dirty="0" smtClean="0"/>
              <a:t>For </a:t>
            </a:r>
            <a:r>
              <a:rPr lang="en-GB" sz="1800" dirty="0"/>
              <a:t>all </a:t>
            </a:r>
            <a:r>
              <a:rPr lang="en-GB" sz="1800" dirty="0" smtClean="0"/>
              <a:t>12 countries </a:t>
            </a:r>
            <a:r>
              <a:rPr lang="en-GB" sz="1800" dirty="0"/>
              <a:t>where </a:t>
            </a:r>
            <a:r>
              <a:rPr lang="en-GB" sz="1800" dirty="0" smtClean="0"/>
              <a:t>responses where obtained</a:t>
            </a:r>
            <a:endParaRPr lang="pt-PT" sz="1800" dirty="0"/>
          </a:p>
          <a:p>
            <a:r>
              <a:rPr lang="en-GB" sz="1800" dirty="0"/>
              <a:t>The majority of NRAs having adopted a bottom up approach model coverage on the basis of existing mobile networks configuration either by using the average of existing networks or the current coverage of largest network. </a:t>
            </a:r>
            <a:endParaRPr lang="pt-PT" sz="1800" dirty="0"/>
          </a:p>
          <a:p>
            <a:r>
              <a:rPr lang="en-GB" sz="1800" dirty="0"/>
              <a:t>Derived from efficiency consideration, the coverage to be modelled shall be the minimal one to address the demand as done by one NRA among the NRAs having addressed this issue. With the use of existing network coverage, inefficient costs are likely to be taken into account</a:t>
            </a:r>
            <a:r>
              <a:rPr lang="en-GB" sz="1800" dirty="0" smtClean="0"/>
              <a:t>.</a:t>
            </a:r>
            <a:endParaRPr lang="pt-PT" sz="1800" dirty="0"/>
          </a:p>
          <a:p>
            <a:r>
              <a:rPr lang="en-GB" sz="1800" dirty="0"/>
              <a:t>Regarding topology, all NRAs having adopted a FL-LRIC, except one, use the topology of the existing MNOs (i.e. scorched node </a:t>
            </a:r>
            <a:r>
              <a:rPr lang="en-GB" sz="1800" dirty="0" smtClean="0"/>
              <a:t>methodology).</a:t>
            </a:r>
            <a:endParaRPr lang="pt-PT" sz="1800" dirty="0"/>
          </a:p>
        </p:txBody>
      </p:sp>
    </p:spTree>
    <p:extLst>
      <p:ext uri="{BB962C8B-B14F-4D97-AF65-F5344CB8AC3E}">
        <p14:creationId xmlns:p14="http://schemas.microsoft.com/office/powerpoint/2010/main" val="108909648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4</a:t>
            </a:fld>
            <a:endParaRPr lang="en-US" dirty="0"/>
          </a:p>
        </p:txBody>
      </p:sp>
      <p:sp>
        <p:nvSpPr>
          <p:cNvPr id="7" name="Rectangle 2"/>
          <p:cNvSpPr>
            <a:spLocks noGrp="1" noChangeArrowheads="1"/>
          </p:cNvSpPr>
          <p:nvPr>
            <p:ph type="ctrTitle"/>
          </p:nvPr>
        </p:nvSpPr>
        <p:spPr>
          <a:xfrm>
            <a:off x="685800" y="455880"/>
            <a:ext cx="7772400" cy="3785652"/>
          </a:xfrm>
        </p:spPr>
        <p:txBody>
          <a:bodyPr/>
          <a:lstStyle/>
          <a:p>
            <a:pPr eaLnBrk="1" hangingPunct="1"/>
            <a:r>
              <a:rPr lang="en-GB" b="0" dirty="0" smtClean="0">
                <a:solidFill>
                  <a:schemeClr val="tx2"/>
                </a:solidFill>
              </a:rPr>
              <a:t/>
            </a:r>
            <a:br>
              <a:rPr lang="en-GB" b="0" dirty="0" smtClean="0">
                <a:solidFill>
                  <a:schemeClr val="tx2"/>
                </a:solidFill>
              </a:rPr>
            </a:br>
            <a:r>
              <a:rPr lang="en-GB" b="0" dirty="0" smtClean="0">
                <a:solidFill>
                  <a:schemeClr val="tx2"/>
                </a:solidFill>
              </a:rPr>
              <a:t/>
            </a:r>
            <a:br>
              <a:rPr lang="en-GB" b="0" dirty="0" smtClean="0">
                <a:solidFill>
                  <a:schemeClr val="tx2"/>
                </a:solidFill>
              </a:rPr>
            </a:br>
            <a:r>
              <a:rPr lang="en-GB" b="0" dirty="0" smtClean="0">
                <a:solidFill>
                  <a:schemeClr val="tx2"/>
                </a:solidFill>
              </a:rPr>
              <a:t/>
            </a:r>
            <a:br>
              <a:rPr lang="en-GB" b="0" dirty="0" smtClean="0">
                <a:solidFill>
                  <a:schemeClr val="tx2"/>
                </a:solidFill>
              </a:rPr>
            </a:br>
            <a:r>
              <a:rPr lang="en-GB" dirty="0" smtClean="0">
                <a:solidFill>
                  <a:schemeClr val="tx2"/>
                </a:solidFill>
              </a:rPr>
              <a:t>Aims and objectives</a:t>
            </a:r>
            <a:br>
              <a:rPr lang="en-GB" dirty="0" smtClean="0">
                <a:solidFill>
                  <a:schemeClr val="tx2"/>
                </a:solidFill>
              </a:rPr>
            </a:br>
            <a:r>
              <a:rPr lang="en-GB" b="0" dirty="0" smtClean="0">
                <a:solidFill>
                  <a:schemeClr val="tx2"/>
                </a:solidFill>
              </a:rPr>
              <a:t/>
            </a:r>
            <a:br>
              <a:rPr lang="en-GB" b="0" dirty="0" smtClean="0">
                <a:solidFill>
                  <a:schemeClr val="tx2"/>
                </a:solidFill>
              </a:rPr>
            </a:br>
            <a:endParaRPr lang="en-GB" b="0" dirty="0" smtClean="0">
              <a:solidFill>
                <a:schemeClr val="tx2"/>
              </a:solidFill>
            </a:endParaRPr>
          </a:p>
        </p:txBody>
      </p:sp>
    </p:spTree>
    <p:extLst>
      <p:ext uri="{BB962C8B-B14F-4D97-AF65-F5344CB8AC3E}">
        <p14:creationId xmlns:p14="http://schemas.microsoft.com/office/powerpoint/2010/main" val="1718332011"/>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40</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Operating expenses modelling</a:t>
            </a:r>
            <a:endParaRPr lang="en-GB" dirty="0">
              <a:solidFill>
                <a:schemeClr val="tx2"/>
              </a:solidFill>
            </a:endParaRPr>
          </a:p>
        </p:txBody>
      </p:sp>
      <p:sp>
        <p:nvSpPr>
          <p:cNvPr id="6" name="Content Placeholder 2"/>
          <p:cNvSpPr>
            <a:spLocks noGrp="1"/>
          </p:cNvSpPr>
          <p:nvPr>
            <p:ph idx="1"/>
          </p:nvPr>
        </p:nvSpPr>
        <p:spPr>
          <a:xfrm>
            <a:off x="467544" y="1124744"/>
            <a:ext cx="8496944" cy="5040560"/>
          </a:xfrm>
        </p:spPr>
        <p:txBody>
          <a:bodyPr/>
          <a:lstStyle/>
          <a:p>
            <a:pPr marL="0" indent="0">
              <a:buNone/>
            </a:pPr>
            <a:r>
              <a:rPr lang="en-GB" sz="1800" dirty="0"/>
              <a:t>OPEX modelling is another sensitive item when adopting a FL-LRIC based bottom up approach. </a:t>
            </a:r>
            <a:endParaRPr lang="pt-PT" sz="1800" dirty="0"/>
          </a:p>
          <a:p>
            <a:pPr marL="0" indent="0">
              <a:buNone/>
            </a:pPr>
            <a:endParaRPr lang="pt-PT" sz="1800" dirty="0"/>
          </a:p>
          <a:p>
            <a:r>
              <a:rPr lang="en-GB" sz="1800" dirty="0"/>
              <a:t>NRAs in the region (all 15 NRAs having addressed this issue) and beyond usually model OPEX as a mark up on network assets. The mark-up depends on assets </a:t>
            </a:r>
            <a:r>
              <a:rPr lang="en-GB" sz="1800" dirty="0" smtClean="0"/>
              <a:t>type for </a:t>
            </a:r>
            <a:r>
              <a:rPr lang="en-GB" sz="1800" dirty="0"/>
              <a:t>the majority of the NRAs having addressed this question </a:t>
            </a:r>
            <a:r>
              <a:rPr lang="en-GB" sz="1800" dirty="0" smtClean="0"/>
              <a:t>, </a:t>
            </a:r>
          </a:p>
          <a:p>
            <a:r>
              <a:rPr lang="en-GB" sz="1800" dirty="0"/>
              <a:t>The majority of NRAs adopting a FL-LRIC based bottom up approach use MNOs data to derive </a:t>
            </a:r>
            <a:r>
              <a:rPr lang="en-GB" sz="1800" dirty="0" smtClean="0"/>
              <a:t>OPEX (9 out of  14 NRAs). </a:t>
            </a:r>
          </a:p>
          <a:p>
            <a:r>
              <a:rPr lang="en-GB" sz="1800" dirty="0" smtClean="0"/>
              <a:t>The remainder 5, three use benchmark data and two of them a combination of benchmark and operator’s data</a:t>
            </a:r>
            <a:endParaRPr lang="pt-PT" sz="1800" dirty="0"/>
          </a:p>
        </p:txBody>
      </p:sp>
    </p:spTree>
    <p:extLst>
      <p:ext uri="{BB962C8B-B14F-4D97-AF65-F5344CB8AC3E}">
        <p14:creationId xmlns:p14="http://schemas.microsoft.com/office/powerpoint/2010/main" val="3542564794"/>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41</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Top down models implementation</a:t>
            </a:r>
            <a:endParaRPr lang="en-GB" dirty="0">
              <a:solidFill>
                <a:schemeClr val="tx2"/>
              </a:solidFill>
            </a:endParaRPr>
          </a:p>
        </p:txBody>
      </p:sp>
      <p:sp>
        <p:nvSpPr>
          <p:cNvPr id="6" name="Content Placeholder 2"/>
          <p:cNvSpPr>
            <a:spLocks noGrp="1"/>
          </p:cNvSpPr>
          <p:nvPr>
            <p:ph idx="1"/>
          </p:nvPr>
        </p:nvSpPr>
        <p:spPr>
          <a:xfrm>
            <a:off x="3995936" y="1600513"/>
            <a:ext cx="5148064" cy="3888432"/>
          </a:xfrm>
        </p:spPr>
        <p:txBody>
          <a:bodyPr/>
          <a:lstStyle/>
          <a:p>
            <a:r>
              <a:rPr lang="en-GB" sz="1800" dirty="0"/>
              <a:t>The level of use of a Top-Down approach is of 25% for the whole </a:t>
            </a:r>
            <a:r>
              <a:rPr lang="en-GB" sz="1800" dirty="0" smtClean="0"/>
              <a:t>region </a:t>
            </a:r>
          </a:p>
          <a:p>
            <a:r>
              <a:rPr lang="en-GB" sz="1800" dirty="0" smtClean="0"/>
              <a:t>At </a:t>
            </a:r>
            <a:r>
              <a:rPr lang="en-GB" sz="1800" dirty="0"/>
              <a:t>the Sub-Region level, Southern Africa knows the highest level of use and Central Africa has the </a:t>
            </a:r>
            <a:r>
              <a:rPr lang="en-GB" sz="1800" dirty="0" smtClean="0"/>
              <a:t>lowest</a:t>
            </a:r>
          </a:p>
          <a:p>
            <a:r>
              <a:rPr lang="en-GB" sz="1800" dirty="0"/>
              <a:t>For a large proportion of countries that addressed the issue of model transparency, the top-down model is not publicly available </a:t>
            </a:r>
            <a:endParaRPr lang="en-GB" sz="1800" dirty="0" smtClean="0"/>
          </a:p>
          <a:p>
            <a:r>
              <a:rPr lang="en-GB" sz="1800" dirty="0"/>
              <a:t>I</a:t>
            </a:r>
            <a:r>
              <a:rPr lang="en-GB" sz="1800" dirty="0" smtClean="0"/>
              <a:t>n </a:t>
            </a:r>
            <a:r>
              <a:rPr lang="en-GB" sz="1800" dirty="0"/>
              <a:t>consistency </a:t>
            </a:r>
            <a:r>
              <a:rPr lang="en-GB" sz="1800" dirty="0" smtClean="0"/>
              <a:t> </a:t>
            </a:r>
            <a:r>
              <a:rPr lang="en-GB" sz="1800" dirty="0"/>
              <a:t>with international best practices, cost models, associated assumptions and their underlying rationale as well as the methodology used to build up the model should be publicly available. </a:t>
            </a:r>
            <a:endParaRPr lang="pt-PT" sz="1800" dirty="0"/>
          </a:p>
          <a:p>
            <a:endParaRPr lang="pt-PT" sz="1800" dirty="0"/>
          </a:p>
        </p:txBody>
      </p:sp>
      <p:pic>
        <p:nvPicPr>
          <p:cNvPr id="7" name="Image 11"/>
          <p:cNvPicPr/>
          <p:nvPr/>
        </p:nvPicPr>
        <p:blipFill>
          <a:blip r:embed="rId2"/>
          <a:srcRect/>
          <a:stretch>
            <a:fillRect/>
          </a:stretch>
        </p:blipFill>
        <p:spPr bwMode="auto">
          <a:xfrm>
            <a:off x="107505" y="1268760"/>
            <a:ext cx="3888432" cy="2275969"/>
          </a:xfrm>
          <a:prstGeom prst="rect">
            <a:avLst/>
          </a:prstGeom>
          <a:noFill/>
        </p:spPr>
      </p:pic>
      <p:pic>
        <p:nvPicPr>
          <p:cNvPr id="8" name="Image 12"/>
          <p:cNvPicPr/>
          <p:nvPr/>
        </p:nvPicPr>
        <p:blipFill>
          <a:blip r:embed="rId3"/>
          <a:srcRect/>
          <a:stretch>
            <a:fillRect/>
          </a:stretch>
        </p:blipFill>
        <p:spPr bwMode="auto">
          <a:xfrm>
            <a:off x="124025" y="3789040"/>
            <a:ext cx="3871912" cy="2232248"/>
          </a:xfrm>
          <a:prstGeom prst="rect">
            <a:avLst/>
          </a:prstGeom>
          <a:noFill/>
        </p:spPr>
      </p:pic>
    </p:spTree>
    <p:extLst>
      <p:ext uri="{BB962C8B-B14F-4D97-AF65-F5344CB8AC3E}">
        <p14:creationId xmlns:p14="http://schemas.microsoft.com/office/powerpoint/2010/main" val="1231314074"/>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42</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Data collection strategy</a:t>
            </a:r>
            <a:endParaRPr lang="en-GB" dirty="0">
              <a:solidFill>
                <a:schemeClr val="tx2"/>
              </a:solidFill>
            </a:endParaRPr>
          </a:p>
        </p:txBody>
      </p:sp>
      <p:sp>
        <p:nvSpPr>
          <p:cNvPr id="6" name="Content Placeholder 2"/>
          <p:cNvSpPr>
            <a:spLocks noGrp="1"/>
          </p:cNvSpPr>
          <p:nvPr>
            <p:ph idx="1"/>
          </p:nvPr>
        </p:nvSpPr>
        <p:spPr>
          <a:xfrm>
            <a:off x="467544" y="1340768"/>
            <a:ext cx="8496944" cy="4104456"/>
          </a:xfrm>
        </p:spPr>
        <p:txBody>
          <a:bodyPr/>
          <a:lstStyle/>
          <a:p>
            <a:pPr marL="0" indent="0">
              <a:buNone/>
            </a:pPr>
            <a:r>
              <a:rPr lang="en-GB" sz="1800" dirty="0" smtClean="0"/>
              <a:t>Based on NRAs </a:t>
            </a:r>
            <a:r>
              <a:rPr lang="en-GB" sz="1800" dirty="0"/>
              <a:t>feedback on the data collection </a:t>
            </a:r>
            <a:r>
              <a:rPr lang="en-GB" sz="1800" dirty="0" smtClean="0"/>
              <a:t>strategy for top down models one conclusion is that </a:t>
            </a:r>
            <a:r>
              <a:rPr lang="en-GB" sz="1800" dirty="0"/>
              <a:t>cost accounting routines </a:t>
            </a:r>
            <a:r>
              <a:rPr lang="en-GB" sz="1800" dirty="0" smtClean="0"/>
              <a:t>in the region are </a:t>
            </a:r>
            <a:r>
              <a:rPr lang="en-GB" sz="1800" dirty="0"/>
              <a:t>not enough implemented to represent a cost reference for building up a top-down </a:t>
            </a:r>
            <a:r>
              <a:rPr lang="en-GB" sz="1800" dirty="0" smtClean="0"/>
              <a:t>model.</a:t>
            </a:r>
            <a:endParaRPr lang="pt-PT" sz="1800" dirty="0"/>
          </a:p>
          <a:p>
            <a:pPr marL="0" indent="0">
              <a:buNone/>
            </a:pPr>
            <a:r>
              <a:rPr lang="en-GB" sz="1800" dirty="0" smtClean="0"/>
              <a:t> </a:t>
            </a:r>
          </a:p>
          <a:p>
            <a:pPr marL="0" indent="0">
              <a:buNone/>
            </a:pPr>
            <a:r>
              <a:rPr lang="en-GB" sz="1800" dirty="0" smtClean="0"/>
              <a:t>For </a:t>
            </a:r>
            <a:r>
              <a:rPr lang="en-GB" sz="1800" dirty="0"/>
              <a:t>all 9</a:t>
            </a:r>
            <a:r>
              <a:rPr lang="en-GB" sz="1800" dirty="0" smtClean="0"/>
              <a:t> countries </a:t>
            </a:r>
            <a:r>
              <a:rPr lang="en-GB" sz="1800" dirty="0"/>
              <a:t>where </a:t>
            </a:r>
            <a:r>
              <a:rPr lang="en-GB" sz="1800" dirty="0" smtClean="0"/>
              <a:t>responses where obtained</a:t>
            </a:r>
            <a:endParaRPr lang="pt-PT" sz="1800" dirty="0"/>
          </a:p>
          <a:p>
            <a:pPr lvl="0"/>
            <a:r>
              <a:rPr lang="en-GB" sz="1800" dirty="0" smtClean="0"/>
              <a:t>4 NRAs make use of a specific request to obtain data.</a:t>
            </a:r>
          </a:p>
          <a:p>
            <a:pPr lvl="0"/>
            <a:r>
              <a:rPr lang="en-GB" sz="1800" dirty="0" smtClean="0"/>
              <a:t>3 NRAs use cost accounting data alone or in combination with a specific request.</a:t>
            </a:r>
            <a:endParaRPr lang="pt-PT" sz="1800" dirty="0"/>
          </a:p>
          <a:p>
            <a:r>
              <a:rPr lang="en-GB" sz="1800" dirty="0"/>
              <a:t>The </a:t>
            </a:r>
            <a:r>
              <a:rPr lang="en-GB" sz="1800" dirty="0" smtClean="0"/>
              <a:t>best </a:t>
            </a:r>
            <a:r>
              <a:rPr lang="en-GB" sz="1800" dirty="0"/>
              <a:t>practice consisting in basing top-down model on cost accounting data is in place in 3 countries, namely South Africa, Zimbabwe and Benin</a:t>
            </a:r>
            <a:r>
              <a:rPr lang="en-GB" sz="1800" dirty="0" smtClean="0"/>
              <a:t>. </a:t>
            </a:r>
            <a:endParaRPr lang="pt-PT" sz="1800" dirty="0"/>
          </a:p>
        </p:txBody>
      </p:sp>
    </p:spTree>
    <p:extLst>
      <p:ext uri="{BB962C8B-B14F-4D97-AF65-F5344CB8AC3E}">
        <p14:creationId xmlns:p14="http://schemas.microsoft.com/office/powerpoint/2010/main" val="201157052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43</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Benchmark</a:t>
            </a:r>
            <a:endParaRPr lang="en-GB" dirty="0">
              <a:solidFill>
                <a:schemeClr val="tx2"/>
              </a:solidFill>
            </a:endParaRPr>
          </a:p>
        </p:txBody>
      </p:sp>
      <p:sp>
        <p:nvSpPr>
          <p:cNvPr id="6" name="Content Placeholder 2"/>
          <p:cNvSpPr>
            <a:spLocks noGrp="1"/>
          </p:cNvSpPr>
          <p:nvPr>
            <p:ph idx="1"/>
          </p:nvPr>
        </p:nvSpPr>
        <p:spPr>
          <a:xfrm>
            <a:off x="3828051" y="1556792"/>
            <a:ext cx="5292080" cy="3240360"/>
          </a:xfrm>
        </p:spPr>
        <p:txBody>
          <a:bodyPr/>
          <a:lstStyle/>
          <a:p>
            <a:r>
              <a:rPr lang="en-GB" sz="1800" dirty="0"/>
              <a:t>The level of benchmarking tool implementation is of 38% for the whole region. </a:t>
            </a:r>
            <a:endParaRPr lang="en-GB" sz="1800" dirty="0" smtClean="0"/>
          </a:p>
          <a:p>
            <a:r>
              <a:rPr lang="en-GB" sz="1800" dirty="0" smtClean="0"/>
              <a:t>Southern </a:t>
            </a:r>
            <a:r>
              <a:rPr lang="en-GB" sz="1800" dirty="0"/>
              <a:t>Africa knows the highest level of implementation with 60% of them using benchmark as a tool for MTR regulation.  The level of implementation is the lowest in East Africa.</a:t>
            </a:r>
            <a:endParaRPr lang="pt-PT" sz="1800" dirty="0"/>
          </a:p>
          <a:p>
            <a:r>
              <a:rPr lang="en-GB" sz="1800" dirty="0" smtClean="0"/>
              <a:t>72</a:t>
            </a:r>
            <a:r>
              <a:rPr lang="en-GB" sz="1800" dirty="0"/>
              <a:t>% of the NRAs having addressed the issue of benchmark implementation use benchmark as a complementary tool to another costing tool. </a:t>
            </a:r>
            <a:endParaRPr lang="pt-PT" sz="1800" dirty="0"/>
          </a:p>
        </p:txBody>
      </p:sp>
      <p:pic>
        <p:nvPicPr>
          <p:cNvPr id="7" name="Image 13"/>
          <p:cNvPicPr/>
          <p:nvPr/>
        </p:nvPicPr>
        <p:blipFill>
          <a:blip r:embed="rId2"/>
          <a:srcRect/>
          <a:stretch>
            <a:fillRect/>
          </a:stretch>
        </p:blipFill>
        <p:spPr bwMode="auto">
          <a:xfrm>
            <a:off x="107504" y="1340768"/>
            <a:ext cx="3744416" cy="2262800"/>
          </a:xfrm>
          <a:prstGeom prst="rect">
            <a:avLst/>
          </a:prstGeom>
          <a:noFill/>
        </p:spPr>
      </p:pic>
      <p:pic>
        <p:nvPicPr>
          <p:cNvPr id="8" name="Image 14"/>
          <p:cNvPicPr/>
          <p:nvPr/>
        </p:nvPicPr>
        <p:blipFill>
          <a:blip r:embed="rId3"/>
          <a:srcRect/>
          <a:stretch>
            <a:fillRect/>
          </a:stretch>
        </p:blipFill>
        <p:spPr bwMode="auto">
          <a:xfrm>
            <a:off x="119220" y="3836790"/>
            <a:ext cx="3721890" cy="2184498"/>
          </a:xfrm>
          <a:prstGeom prst="rect">
            <a:avLst/>
          </a:prstGeom>
          <a:noFill/>
        </p:spPr>
      </p:pic>
    </p:spTree>
    <p:extLst>
      <p:ext uri="{BB962C8B-B14F-4D97-AF65-F5344CB8AC3E}">
        <p14:creationId xmlns:p14="http://schemas.microsoft.com/office/powerpoint/2010/main" val="2230758732"/>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44</a:t>
            </a:fld>
            <a:endParaRPr lang="en-US" dirty="0"/>
          </a:p>
        </p:txBody>
      </p:sp>
      <p:sp>
        <p:nvSpPr>
          <p:cNvPr id="5" name="Title 1"/>
          <p:cNvSpPr>
            <a:spLocks noGrp="1"/>
          </p:cNvSpPr>
          <p:nvPr>
            <p:ph type="title"/>
          </p:nvPr>
        </p:nvSpPr>
        <p:spPr>
          <a:xfrm>
            <a:off x="755576" y="607745"/>
            <a:ext cx="7772400" cy="523220"/>
          </a:xfrm>
        </p:spPr>
        <p:txBody>
          <a:bodyPr/>
          <a:lstStyle/>
          <a:p>
            <a:r>
              <a:rPr lang="en-GB" dirty="0" smtClean="0">
                <a:solidFill>
                  <a:schemeClr val="tx2"/>
                </a:solidFill>
              </a:rPr>
              <a:t>Benchmark rules</a:t>
            </a:r>
            <a:endParaRPr lang="en-GB" dirty="0">
              <a:solidFill>
                <a:schemeClr val="tx2"/>
              </a:solidFill>
            </a:endParaRPr>
          </a:p>
        </p:txBody>
      </p:sp>
      <p:sp>
        <p:nvSpPr>
          <p:cNvPr id="6" name="Content Placeholder 2"/>
          <p:cNvSpPr>
            <a:spLocks noGrp="1"/>
          </p:cNvSpPr>
          <p:nvPr>
            <p:ph idx="1"/>
          </p:nvPr>
        </p:nvSpPr>
        <p:spPr>
          <a:xfrm>
            <a:off x="467544" y="1340768"/>
            <a:ext cx="8496944" cy="4104456"/>
          </a:xfrm>
        </p:spPr>
        <p:txBody>
          <a:bodyPr/>
          <a:lstStyle/>
          <a:p>
            <a:pPr marL="0" indent="0">
              <a:buNone/>
            </a:pPr>
            <a:r>
              <a:rPr lang="en-GB" sz="1800" dirty="0"/>
              <a:t>When using benchmark the main implementation rules are the following</a:t>
            </a:r>
            <a:r>
              <a:rPr lang="en-GB" sz="1800" dirty="0" smtClean="0"/>
              <a:t>:</a:t>
            </a:r>
          </a:p>
          <a:p>
            <a:pPr marL="0" indent="0">
              <a:buNone/>
            </a:pPr>
            <a:endParaRPr lang="pt-PT" sz="1800" dirty="0"/>
          </a:p>
          <a:p>
            <a:pPr lvl="0"/>
            <a:r>
              <a:rPr lang="en-GB" sz="1800" dirty="0"/>
              <a:t>The choice of the set of countries/MNOs used in the benchmark;</a:t>
            </a:r>
            <a:endParaRPr lang="pt-PT" sz="1800" dirty="0"/>
          </a:p>
          <a:p>
            <a:pPr lvl="0"/>
            <a:r>
              <a:rPr lang="en-GB" sz="1800" dirty="0"/>
              <a:t>The corrections made for country or MNO differences;</a:t>
            </a:r>
            <a:endParaRPr lang="pt-PT" sz="1800" dirty="0"/>
          </a:p>
          <a:p>
            <a:pPr lvl="0"/>
            <a:r>
              <a:rPr lang="en-GB" sz="1800" dirty="0" smtClean="0"/>
              <a:t>The </a:t>
            </a:r>
            <a:r>
              <a:rPr lang="en-GB" sz="1800" dirty="0"/>
              <a:t>rules used to set the final price</a:t>
            </a:r>
            <a:r>
              <a:rPr lang="en-GB" sz="1800" dirty="0" smtClean="0"/>
              <a:t>.</a:t>
            </a:r>
          </a:p>
          <a:p>
            <a:pPr marL="0" lvl="0" indent="0">
              <a:buNone/>
            </a:pPr>
            <a:endParaRPr lang="en-GB" sz="1800" dirty="0"/>
          </a:p>
          <a:p>
            <a:pPr marL="0" indent="0">
              <a:buNone/>
            </a:pPr>
            <a:r>
              <a:rPr lang="en-GB" sz="1800" dirty="0"/>
              <a:t>Regarding the set of countries, the scope of countries considered varies across the </a:t>
            </a:r>
            <a:r>
              <a:rPr lang="en-GB" sz="1800" dirty="0" smtClean="0"/>
              <a:t>region </a:t>
            </a:r>
            <a:r>
              <a:rPr lang="en-GB" sz="1800" dirty="0"/>
              <a:t>from 1 country to 38 </a:t>
            </a:r>
            <a:r>
              <a:rPr lang="en-GB" sz="1800" dirty="0" smtClean="0"/>
              <a:t>countries, but slightly less than half of the NRAs (6 out of 13) uses </a:t>
            </a:r>
            <a:r>
              <a:rPr lang="en-GB" sz="1800" dirty="0"/>
              <a:t>15 or more countries in the benchmark exercise </a:t>
            </a:r>
            <a:endParaRPr lang="en-GB" sz="1800" dirty="0" smtClean="0"/>
          </a:p>
          <a:p>
            <a:pPr marL="0" indent="0">
              <a:buNone/>
            </a:pPr>
            <a:r>
              <a:rPr lang="en-GB" sz="1800" dirty="0" smtClean="0"/>
              <a:t>Three respondents </a:t>
            </a:r>
            <a:r>
              <a:rPr lang="en-GB" sz="1800" dirty="0"/>
              <a:t>retained their respective regional economical organisation, namely SADC and ECOWAS/UEAMO as a starting point for the benchmark. </a:t>
            </a:r>
            <a:endParaRPr lang="pt-PT" sz="1800" dirty="0"/>
          </a:p>
          <a:p>
            <a:pPr marL="0" indent="0">
              <a:buNone/>
            </a:pPr>
            <a:endParaRPr lang="pt-PT" sz="1800" dirty="0"/>
          </a:p>
        </p:txBody>
      </p:sp>
    </p:spTree>
    <p:extLst>
      <p:ext uri="{BB962C8B-B14F-4D97-AF65-F5344CB8AC3E}">
        <p14:creationId xmlns:p14="http://schemas.microsoft.com/office/powerpoint/2010/main" val="198283371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5</a:t>
            </a:fld>
            <a:endParaRPr lang="en-US" dirty="0"/>
          </a:p>
        </p:txBody>
      </p:sp>
      <p:sp>
        <p:nvSpPr>
          <p:cNvPr id="3" name="Content Placeholder 2"/>
          <p:cNvSpPr>
            <a:spLocks noGrp="1"/>
          </p:cNvSpPr>
          <p:nvPr>
            <p:ph idx="1"/>
          </p:nvPr>
        </p:nvSpPr>
        <p:spPr>
          <a:xfrm>
            <a:off x="467544" y="1340768"/>
            <a:ext cx="8496944" cy="4176464"/>
          </a:xfrm>
        </p:spPr>
        <p:txBody>
          <a:bodyPr/>
          <a:lstStyle/>
          <a:p>
            <a:pPr marL="0" indent="0">
              <a:buNone/>
            </a:pPr>
            <a:r>
              <a:rPr lang="en-GB" sz="1800" dirty="0"/>
              <a:t>ITU-EC joint project for “Harmonisation of ICT Policies in Sub-Sahara Africa” (HIPSSA) has initiated a work on regulatory accounting and cost modelling so as to develop and promote home-grown harmonized policies and regulatory guidelines as well as build human capacity in the field of cost orientation implementation trough the use of appropriate tools. </a:t>
            </a:r>
            <a:endParaRPr lang="pt-PT" sz="1800" dirty="0"/>
          </a:p>
          <a:p>
            <a:r>
              <a:rPr lang="en-GB" sz="1800" dirty="0"/>
              <a:t>The present </a:t>
            </a:r>
            <a:r>
              <a:rPr lang="en-GB" sz="1800" dirty="0" smtClean="0"/>
              <a:t>session </a:t>
            </a:r>
            <a:r>
              <a:rPr lang="en-GB" sz="1800" dirty="0"/>
              <a:t>is aimed at providing stakeholders with key indicators of what is done and/or foreseen at the </a:t>
            </a:r>
            <a:r>
              <a:rPr lang="en-GB" sz="1800" dirty="0" smtClean="0"/>
              <a:t>whole </a:t>
            </a:r>
            <a:r>
              <a:rPr lang="en-GB" sz="1800" dirty="0"/>
              <a:t>region level so as to favour a coherent approach on methodologies all across the region.</a:t>
            </a:r>
            <a:endParaRPr lang="pt-PT" sz="1800" dirty="0"/>
          </a:p>
          <a:p>
            <a:r>
              <a:rPr lang="en-GB" sz="1800" dirty="0"/>
              <a:t>R</a:t>
            </a:r>
            <a:r>
              <a:rPr lang="en-GB" sz="1800" dirty="0" smtClean="0"/>
              <a:t>elevant information, obtained through questionnaires,  refers to:</a:t>
            </a:r>
            <a:endParaRPr lang="pt-PT" sz="1800" dirty="0"/>
          </a:p>
          <a:p>
            <a:pPr lvl="1"/>
            <a:r>
              <a:rPr lang="en-GB" sz="1400" dirty="0"/>
              <a:t>Adopted price control strategies, their implementation, the difficulties encountered and the foreseen evolutions</a:t>
            </a:r>
            <a:endParaRPr lang="pt-PT" sz="1400" dirty="0"/>
          </a:p>
          <a:p>
            <a:pPr lvl="1"/>
            <a:r>
              <a:rPr lang="en-GB" sz="1400" dirty="0"/>
              <a:t>Implemented procedures regarding cost accounting obligations and associated regulatory auditing processes</a:t>
            </a:r>
            <a:endParaRPr lang="pt-PT" sz="1400" dirty="0"/>
          </a:p>
          <a:p>
            <a:pPr lvl="1"/>
            <a:r>
              <a:rPr lang="en-GB" sz="1400" dirty="0"/>
              <a:t>Costing tool(s) implemented and methodology used to implement the chosen costing tool(s)</a:t>
            </a:r>
            <a:endParaRPr lang="pt-PT" sz="1400" dirty="0"/>
          </a:p>
        </p:txBody>
      </p:sp>
    </p:spTree>
    <p:extLst>
      <p:ext uri="{BB962C8B-B14F-4D97-AF65-F5344CB8AC3E}">
        <p14:creationId xmlns:p14="http://schemas.microsoft.com/office/powerpoint/2010/main" val="298579329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6</a:t>
            </a:fld>
            <a:endParaRPr lang="en-US" dirty="0"/>
          </a:p>
        </p:txBody>
      </p:sp>
      <p:graphicFrame>
        <p:nvGraphicFramePr>
          <p:cNvPr id="15" name="Tabela 14"/>
          <p:cNvGraphicFramePr>
            <a:graphicFrameLocks noGrp="1"/>
          </p:cNvGraphicFramePr>
          <p:nvPr>
            <p:extLst>
              <p:ext uri="{D42A27DB-BD31-4B8C-83A1-F6EECF244321}">
                <p14:modId xmlns:p14="http://schemas.microsoft.com/office/powerpoint/2010/main" val="1898764693"/>
              </p:ext>
            </p:extLst>
          </p:nvPr>
        </p:nvGraphicFramePr>
        <p:xfrm>
          <a:off x="971600" y="3068960"/>
          <a:ext cx="7208124" cy="1616487"/>
        </p:xfrm>
        <a:graphic>
          <a:graphicData uri="http://schemas.openxmlformats.org/drawingml/2006/table">
            <a:tbl>
              <a:tblPr firstRow="1" firstCol="1" lastRow="1" lastCol="1" bandRow="1" bandCol="1"/>
              <a:tblGrid>
                <a:gridCol w="1378193"/>
                <a:gridCol w="5073078"/>
                <a:gridCol w="756853"/>
              </a:tblGrid>
              <a:tr h="260127">
                <a:tc>
                  <a:txBody>
                    <a:bodyPr/>
                    <a:lstStyle/>
                    <a:p>
                      <a:pPr algn="l">
                        <a:spcAft>
                          <a:spcPts val="0"/>
                        </a:spcAft>
                      </a:pPr>
                      <a:r>
                        <a:rPr lang="en-GB" sz="1050" b="1" dirty="0">
                          <a:solidFill>
                            <a:srgbClr val="FFFFFF"/>
                          </a:solidFill>
                          <a:effectLst/>
                          <a:latin typeface="Calibri"/>
                          <a:ea typeface="Times New Roman"/>
                          <a:cs typeface="Arial"/>
                        </a:rPr>
                        <a:t>Sub-Region</a:t>
                      </a:r>
                      <a:endParaRPr lang="pt-PT" sz="1050" b="1" dirty="0">
                        <a:solidFill>
                          <a:srgbClr val="FFFFFF"/>
                        </a:solidFill>
                        <a:effectLst/>
                        <a:latin typeface="Calibri"/>
                        <a:ea typeface="Times New Roman"/>
                        <a:cs typeface="Arial"/>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l">
                        <a:spcAft>
                          <a:spcPts val="0"/>
                        </a:spcAft>
                      </a:pPr>
                      <a:r>
                        <a:rPr lang="en-GB" sz="1050" b="1" dirty="0">
                          <a:solidFill>
                            <a:srgbClr val="FFFFFF"/>
                          </a:solidFill>
                          <a:effectLst/>
                          <a:latin typeface="Calibri"/>
                          <a:ea typeface="Times New Roman"/>
                          <a:cs typeface="Arial"/>
                        </a:rPr>
                        <a:t>Countries having addressed ITU/HIPSSA G5 questionnaire</a:t>
                      </a:r>
                      <a:endParaRPr lang="pt-PT" sz="1050" b="1" dirty="0">
                        <a:solidFill>
                          <a:srgbClr val="FFFFFF"/>
                        </a:solidFill>
                        <a:effectLst/>
                        <a:latin typeface="Calibri"/>
                        <a:ea typeface="Times New Roman"/>
                        <a:cs typeface="Arial"/>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l">
                        <a:spcAft>
                          <a:spcPts val="0"/>
                        </a:spcAft>
                      </a:pPr>
                      <a:r>
                        <a:rPr lang="en-GB" sz="1050" b="1">
                          <a:solidFill>
                            <a:srgbClr val="FFFFFF"/>
                          </a:solidFill>
                          <a:effectLst/>
                          <a:latin typeface="Calibri"/>
                          <a:ea typeface="Times New Roman"/>
                          <a:cs typeface="Arial"/>
                        </a:rPr>
                        <a:t>No.</a:t>
                      </a:r>
                      <a:endParaRPr lang="pt-PT" sz="1050" b="1">
                        <a:solidFill>
                          <a:srgbClr val="FFFFFF"/>
                        </a:solidFill>
                        <a:effectLst/>
                        <a:latin typeface="Calibri"/>
                        <a:ea typeface="Times New Roman"/>
                        <a:cs typeface="Arial"/>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r h="0">
                <a:tc>
                  <a:txBody>
                    <a:bodyPr/>
                    <a:lstStyle/>
                    <a:p>
                      <a:pPr algn="l">
                        <a:spcBef>
                          <a:spcPts val="200"/>
                        </a:spcBef>
                        <a:spcAft>
                          <a:spcPts val="200"/>
                        </a:spcAft>
                      </a:pPr>
                      <a:r>
                        <a:rPr lang="en-GB" sz="1000">
                          <a:effectLst/>
                          <a:latin typeface="Calibri"/>
                          <a:ea typeface="Times New Roman"/>
                          <a:cs typeface="Times New Roman"/>
                        </a:rPr>
                        <a:t>Central Africa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Burundi, Cameroon, Central African Republic, Chad, Congo (Republic of The), Equatorial Guinea, Gabon, Sao Tome and Principe</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8</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spcBef>
                          <a:spcPts val="200"/>
                        </a:spcBef>
                        <a:spcAft>
                          <a:spcPts val="200"/>
                        </a:spcAft>
                      </a:pPr>
                      <a:r>
                        <a:rPr lang="en-GB" sz="1000">
                          <a:effectLst/>
                          <a:latin typeface="Calibri"/>
                          <a:ea typeface="Times New Roman"/>
                          <a:cs typeface="Times New Roman"/>
                        </a:rPr>
                        <a:t>East Africa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en-GB" sz="1000" dirty="0">
                          <a:effectLst/>
                          <a:latin typeface="Calibri"/>
                          <a:ea typeface="Times New Roman"/>
                          <a:cs typeface="Times New Roman"/>
                        </a:rPr>
                        <a:t>Ethiopia, Kenya, Madagascar, Rwanda, Seychelles, Tanzania, Uganda</a:t>
                      </a:r>
                      <a:endParaRPr lang="pt-PT" sz="1000" dirty="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en-GB" sz="1000">
                          <a:effectLst/>
                          <a:latin typeface="Calibri"/>
                          <a:ea typeface="Times New Roman"/>
                          <a:cs typeface="Times New Roman"/>
                        </a:rPr>
                        <a:t>7</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r h="0">
                <a:tc>
                  <a:txBody>
                    <a:bodyPr/>
                    <a:lstStyle/>
                    <a:p>
                      <a:pPr algn="l">
                        <a:spcBef>
                          <a:spcPts val="200"/>
                        </a:spcBef>
                        <a:spcAft>
                          <a:spcPts val="200"/>
                        </a:spcAft>
                      </a:pPr>
                      <a:r>
                        <a:rPr lang="en-GB" sz="1000" dirty="0">
                          <a:effectLst/>
                          <a:latin typeface="Calibri"/>
                          <a:ea typeface="Times New Roman"/>
                          <a:cs typeface="Times New Roman"/>
                        </a:rPr>
                        <a:t>Southern Africa</a:t>
                      </a:r>
                      <a:endParaRPr lang="pt-PT" sz="1000" dirty="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Botswana, Malawi, Lesotho, Mozambique, South Africa (Republic), Swaziland, Zambia, Zimbabwe</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8</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spcBef>
                          <a:spcPts val="200"/>
                        </a:spcBef>
                        <a:spcAft>
                          <a:spcPts val="200"/>
                        </a:spcAft>
                      </a:pPr>
                      <a:r>
                        <a:rPr lang="en-GB" sz="1000">
                          <a:effectLst/>
                          <a:latin typeface="Calibri"/>
                          <a:ea typeface="Times New Roman"/>
                          <a:cs typeface="Times New Roman"/>
                        </a:rPr>
                        <a:t>West Africa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pt-PT" sz="1000" dirty="0" err="1">
                          <a:effectLst/>
                          <a:latin typeface="Calibri"/>
                          <a:ea typeface="Times New Roman"/>
                          <a:cs typeface="Times New Roman"/>
                        </a:rPr>
                        <a:t>Benin</a:t>
                      </a:r>
                      <a:r>
                        <a:rPr lang="pt-PT" sz="1000" dirty="0">
                          <a:effectLst/>
                          <a:latin typeface="Calibri"/>
                          <a:ea typeface="Times New Roman"/>
                          <a:cs typeface="Times New Roman"/>
                        </a:rPr>
                        <a:t>, Burkina Faso, Cape Verde, Gambia, </a:t>
                      </a:r>
                      <a:r>
                        <a:rPr lang="pt-PT" sz="1000" dirty="0" err="1">
                          <a:effectLst/>
                          <a:latin typeface="Calibri"/>
                          <a:ea typeface="Times New Roman"/>
                          <a:cs typeface="Times New Roman"/>
                        </a:rPr>
                        <a:t>Ghana</a:t>
                      </a:r>
                      <a:r>
                        <a:rPr lang="pt-PT" sz="1000" dirty="0">
                          <a:effectLst/>
                          <a:latin typeface="Calibri"/>
                          <a:ea typeface="Times New Roman"/>
                          <a:cs typeface="Times New Roman"/>
                        </a:rPr>
                        <a:t>, </a:t>
                      </a:r>
                      <a:r>
                        <a:rPr lang="pt-PT" sz="1000" dirty="0" err="1">
                          <a:effectLst/>
                          <a:latin typeface="Calibri"/>
                          <a:ea typeface="Times New Roman"/>
                          <a:cs typeface="Times New Roman"/>
                        </a:rPr>
                        <a:t>Guinea</a:t>
                      </a:r>
                      <a:r>
                        <a:rPr lang="pt-PT" sz="1000" dirty="0">
                          <a:effectLst/>
                          <a:latin typeface="Calibri"/>
                          <a:ea typeface="Times New Roman"/>
                          <a:cs typeface="Times New Roman"/>
                        </a:rPr>
                        <a:t> Bissau, </a:t>
                      </a:r>
                      <a:r>
                        <a:rPr lang="pt-PT" sz="1000" dirty="0" err="1">
                          <a:effectLst/>
                          <a:latin typeface="Calibri"/>
                          <a:ea typeface="Times New Roman"/>
                          <a:cs typeface="Times New Roman"/>
                        </a:rPr>
                        <a:t>Ivory</a:t>
                      </a:r>
                      <a:r>
                        <a:rPr lang="pt-PT" sz="1000" dirty="0">
                          <a:effectLst/>
                          <a:latin typeface="Calibri"/>
                          <a:ea typeface="Times New Roman"/>
                          <a:cs typeface="Times New Roman"/>
                        </a:rPr>
                        <a:t> </a:t>
                      </a:r>
                      <a:r>
                        <a:rPr lang="pt-PT" sz="1000" dirty="0" err="1">
                          <a:effectLst/>
                          <a:latin typeface="Calibri"/>
                          <a:ea typeface="Times New Roman"/>
                          <a:cs typeface="Times New Roman"/>
                        </a:rPr>
                        <a:t>Coast</a:t>
                      </a:r>
                      <a:r>
                        <a:rPr lang="pt-PT" sz="1000" dirty="0">
                          <a:effectLst/>
                          <a:latin typeface="Calibri"/>
                          <a:ea typeface="Times New Roman"/>
                          <a:cs typeface="Times New Roman"/>
                        </a:rPr>
                        <a:t>, </a:t>
                      </a:r>
                      <a:r>
                        <a:rPr lang="pt-PT" sz="1000" dirty="0" err="1">
                          <a:effectLst/>
                          <a:latin typeface="Calibri"/>
                          <a:ea typeface="Times New Roman"/>
                          <a:cs typeface="Times New Roman"/>
                        </a:rPr>
                        <a:t>Niger</a:t>
                      </a:r>
                      <a:r>
                        <a:rPr lang="pt-PT" sz="1000" dirty="0">
                          <a:effectLst/>
                          <a:latin typeface="Calibri"/>
                          <a:ea typeface="Times New Roman"/>
                          <a:cs typeface="Times New Roman"/>
                        </a:rPr>
                        <a:t>, </a:t>
                      </a:r>
                      <a:r>
                        <a:rPr lang="pt-PT" sz="1000" dirty="0" err="1">
                          <a:effectLst/>
                          <a:latin typeface="Calibri"/>
                          <a:ea typeface="Times New Roman"/>
                          <a:cs typeface="Times New Roman"/>
                        </a:rPr>
                        <a:t>Nigeria</a:t>
                      </a:r>
                      <a:r>
                        <a:rPr lang="pt-PT" sz="1000" dirty="0">
                          <a:effectLst/>
                          <a:latin typeface="Calibri"/>
                          <a:ea typeface="Times New Roman"/>
                          <a:cs typeface="Times New Roman"/>
                        </a:rPr>
                        <a:t>, Senegal, Togo</a:t>
                      </a: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en-GB" sz="1000" dirty="0">
                          <a:effectLst/>
                          <a:latin typeface="Calibri"/>
                          <a:ea typeface="Times New Roman"/>
                          <a:cs typeface="Times New Roman"/>
                        </a:rPr>
                        <a:t>11</a:t>
                      </a:r>
                      <a:endParaRPr lang="pt-PT" sz="1000" dirty="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bl>
          </a:graphicData>
        </a:graphic>
      </p:graphicFrame>
      <p:sp>
        <p:nvSpPr>
          <p:cNvPr id="23" name="Content Placeholder 2"/>
          <p:cNvSpPr>
            <a:spLocks noGrp="1"/>
          </p:cNvSpPr>
          <p:nvPr>
            <p:ph idx="1"/>
          </p:nvPr>
        </p:nvSpPr>
        <p:spPr>
          <a:xfrm>
            <a:off x="611560" y="1052736"/>
            <a:ext cx="8064896" cy="1872208"/>
          </a:xfrm>
        </p:spPr>
        <p:txBody>
          <a:bodyPr/>
          <a:lstStyle/>
          <a:p>
            <a:pPr marL="0" indent="0">
              <a:buNone/>
            </a:pPr>
            <a:r>
              <a:rPr lang="en-GB" sz="1800" dirty="0"/>
              <a:t>The present document is based on stakeholders’ feedback to the HIPSSA G5(s) project as detailed below. </a:t>
            </a:r>
            <a:endParaRPr lang="pt-PT" sz="1800" dirty="0"/>
          </a:p>
          <a:p>
            <a:pPr lvl="0"/>
            <a:r>
              <a:rPr lang="en-GB" sz="1800" dirty="0"/>
              <a:t>NRAs’ feedback to the ITU/HIPSSA G5 questionnaire as of February 28th, 2012 and reported by the regional experts inside their respective regional assessment reports. 34 countries addressed ITU/HIPSSA G5 questionnaire, as presented in the table below: </a:t>
            </a:r>
            <a:endParaRPr lang="pt-PT" sz="1800" dirty="0"/>
          </a:p>
        </p:txBody>
      </p:sp>
      <p:sp>
        <p:nvSpPr>
          <p:cNvPr id="24" name="Content Placeholder 2"/>
          <p:cNvSpPr txBox="1">
            <a:spLocks/>
          </p:cNvSpPr>
          <p:nvPr/>
        </p:nvSpPr>
        <p:spPr bwMode="auto">
          <a:xfrm>
            <a:off x="611560" y="5013176"/>
            <a:ext cx="8064896"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24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0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18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r>
              <a:rPr lang="en-GB" sz="1800" dirty="0"/>
              <a:t>In addition, regional experts for East Africa and Southern Africa completed the survey by their own researches for the following countries:  Lesotho, Mauritius, Namibia and South Africa. </a:t>
            </a:r>
            <a:r>
              <a:rPr lang="en-GB" sz="1800" kern="0" dirty="0" smtClean="0"/>
              <a:t> </a:t>
            </a:r>
            <a:endParaRPr lang="pt-PT" sz="1800" kern="0" dirty="0"/>
          </a:p>
        </p:txBody>
      </p:sp>
    </p:spTree>
    <p:extLst>
      <p:ext uri="{BB962C8B-B14F-4D97-AF65-F5344CB8AC3E}">
        <p14:creationId xmlns:p14="http://schemas.microsoft.com/office/powerpoint/2010/main" val="313982042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7</a:t>
            </a:fld>
            <a:endParaRPr lang="en-US" dirty="0"/>
          </a:p>
        </p:txBody>
      </p:sp>
      <p:graphicFrame>
        <p:nvGraphicFramePr>
          <p:cNvPr id="5" name="Tabela 4"/>
          <p:cNvGraphicFramePr>
            <a:graphicFrameLocks noGrp="1"/>
          </p:cNvGraphicFramePr>
          <p:nvPr>
            <p:extLst>
              <p:ext uri="{D42A27DB-BD31-4B8C-83A1-F6EECF244321}">
                <p14:modId xmlns:p14="http://schemas.microsoft.com/office/powerpoint/2010/main" val="2729951573"/>
              </p:ext>
            </p:extLst>
          </p:nvPr>
        </p:nvGraphicFramePr>
        <p:xfrm>
          <a:off x="827584" y="3356992"/>
          <a:ext cx="7271858" cy="1283970"/>
        </p:xfrm>
        <a:graphic>
          <a:graphicData uri="http://schemas.openxmlformats.org/drawingml/2006/table">
            <a:tbl>
              <a:tblPr firstRow="1" firstCol="1" lastRow="1" lastCol="1" bandRow="1" bandCol="1"/>
              <a:tblGrid>
                <a:gridCol w="1826691"/>
                <a:gridCol w="4656898"/>
                <a:gridCol w="788269"/>
              </a:tblGrid>
              <a:tr h="0">
                <a:tc>
                  <a:txBody>
                    <a:bodyPr/>
                    <a:lstStyle/>
                    <a:p>
                      <a:pPr algn="l">
                        <a:spcAft>
                          <a:spcPts val="0"/>
                        </a:spcAft>
                      </a:pPr>
                      <a:r>
                        <a:rPr lang="en-GB" sz="1050" b="1" dirty="0">
                          <a:solidFill>
                            <a:srgbClr val="FFFFFF"/>
                          </a:solidFill>
                          <a:effectLst/>
                          <a:latin typeface="Calibri"/>
                          <a:ea typeface="Times New Roman"/>
                          <a:cs typeface="Arial"/>
                        </a:rPr>
                        <a:t>Sub-Region</a:t>
                      </a:r>
                      <a:endParaRPr lang="pt-PT" sz="1050" b="1" dirty="0">
                        <a:solidFill>
                          <a:srgbClr val="FFFFFF"/>
                        </a:solidFill>
                        <a:effectLst/>
                        <a:latin typeface="Calibri"/>
                        <a:ea typeface="Times New Roman"/>
                        <a:cs typeface="Arial"/>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l">
                        <a:spcAft>
                          <a:spcPts val="0"/>
                        </a:spcAft>
                      </a:pPr>
                      <a:r>
                        <a:rPr lang="en-GB" sz="1050" b="1" dirty="0">
                          <a:solidFill>
                            <a:srgbClr val="FFFFFF"/>
                          </a:solidFill>
                          <a:effectLst/>
                          <a:latin typeface="Calibri"/>
                          <a:ea typeface="Times New Roman"/>
                          <a:cs typeface="Arial"/>
                        </a:rPr>
                        <a:t>Scope of countries covered by GSMA contribution </a:t>
                      </a:r>
                      <a:endParaRPr lang="pt-PT" sz="1050" b="1" dirty="0">
                        <a:solidFill>
                          <a:srgbClr val="FFFFFF"/>
                        </a:solidFill>
                        <a:effectLst/>
                        <a:latin typeface="Calibri"/>
                        <a:ea typeface="Times New Roman"/>
                        <a:cs typeface="Arial"/>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c>
                  <a:txBody>
                    <a:bodyPr/>
                    <a:lstStyle/>
                    <a:p>
                      <a:pPr algn="l">
                        <a:spcAft>
                          <a:spcPts val="0"/>
                        </a:spcAft>
                      </a:pPr>
                      <a:r>
                        <a:rPr lang="en-GB" sz="1050" b="1">
                          <a:solidFill>
                            <a:srgbClr val="FFFFFF"/>
                          </a:solidFill>
                          <a:effectLst/>
                          <a:latin typeface="Calibri"/>
                          <a:ea typeface="Times New Roman"/>
                          <a:cs typeface="Arial"/>
                        </a:rPr>
                        <a:t>No.</a:t>
                      </a:r>
                      <a:endParaRPr lang="pt-PT" sz="1050" b="1">
                        <a:solidFill>
                          <a:srgbClr val="FFFFFF"/>
                        </a:solidFill>
                        <a:effectLst/>
                        <a:latin typeface="Calibri"/>
                        <a:ea typeface="Times New Roman"/>
                        <a:cs typeface="Arial"/>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8000"/>
                    </a:solidFill>
                  </a:tcPr>
                </a:tc>
              </a:tr>
              <a:tr h="0">
                <a:tc>
                  <a:txBody>
                    <a:bodyPr/>
                    <a:lstStyle/>
                    <a:p>
                      <a:pPr algn="l">
                        <a:spcBef>
                          <a:spcPts val="200"/>
                        </a:spcBef>
                        <a:spcAft>
                          <a:spcPts val="200"/>
                        </a:spcAft>
                      </a:pPr>
                      <a:r>
                        <a:rPr lang="en-GB" sz="1000">
                          <a:effectLst/>
                          <a:latin typeface="Calibri"/>
                          <a:ea typeface="Times New Roman"/>
                          <a:cs typeface="Times New Roman"/>
                        </a:rPr>
                        <a:t>Central Africa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Central African Republic, Chad, Congo (Republic of the), Democratic Republic of Congo, Gabon</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5</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spcBef>
                          <a:spcPts val="200"/>
                        </a:spcBef>
                        <a:spcAft>
                          <a:spcPts val="200"/>
                        </a:spcAft>
                      </a:pPr>
                      <a:r>
                        <a:rPr lang="en-GB" sz="1000">
                          <a:effectLst/>
                          <a:latin typeface="Calibri"/>
                          <a:ea typeface="Times New Roman"/>
                          <a:cs typeface="Times New Roman"/>
                        </a:rPr>
                        <a:t>East Africa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en-GB" sz="1000">
                          <a:effectLst/>
                          <a:latin typeface="Calibri"/>
                          <a:ea typeface="Times New Roman"/>
                          <a:cs typeface="Times New Roman"/>
                        </a:rPr>
                        <a:t>Kenya, Madagascar, Seychelles, Tanzania, Uganda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en-GB" sz="1000">
                          <a:effectLst/>
                          <a:latin typeface="Calibri"/>
                          <a:ea typeface="Times New Roman"/>
                          <a:cs typeface="Times New Roman"/>
                        </a:rPr>
                        <a:t>5</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r h="0">
                <a:tc>
                  <a:txBody>
                    <a:bodyPr/>
                    <a:lstStyle/>
                    <a:p>
                      <a:pPr algn="l">
                        <a:spcBef>
                          <a:spcPts val="200"/>
                        </a:spcBef>
                        <a:spcAft>
                          <a:spcPts val="200"/>
                        </a:spcAft>
                      </a:pPr>
                      <a:r>
                        <a:rPr lang="en-GB" sz="1000">
                          <a:effectLst/>
                          <a:latin typeface="Calibri"/>
                          <a:ea typeface="Times New Roman"/>
                          <a:cs typeface="Times New Roman"/>
                        </a:rPr>
                        <a:t>Southern Africa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Lesotho, Malawi, Mozambique, Republic of South Africa, Zambia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GB" sz="1000">
                          <a:effectLst/>
                          <a:latin typeface="Calibri"/>
                          <a:ea typeface="Times New Roman"/>
                          <a:cs typeface="Times New Roman"/>
                        </a:rPr>
                        <a:t>5</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a:spcBef>
                          <a:spcPts val="200"/>
                        </a:spcBef>
                        <a:spcAft>
                          <a:spcPts val="200"/>
                        </a:spcAft>
                      </a:pPr>
                      <a:r>
                        <a:rPr lang="en-GB" sz="1000">
                          <a:effectLst/>
                          <a:latin typeface="Calibri"/>
                          <a:ea typeface="Times New Roman"/>
                          <a:cs typeface="Times New Roman"/>
                        </a:rPr>
                        <a:t>West Africa</a:t>
                      </a:r>
                      <a:endParaRPr lang="pt-PT" sz="100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en-GB" sz="1000" dirty="0">
                          <a:effectLst/>
                          <a:latin typeface="Calibri"/>
                          <a:ea typeface="Times New Roman"/>
                          <a:cs typeface="Times New Roman"/>
                        </a:rPr>
                        <a:t>Benin, Burkina Faso, Ghana, Ivory Coast, Niger, Nigeria, Togo</a:t>
                      </a:r>
                      <a:endParaRPr lang="pt-PT" sz="1000" dirty="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l">
                        <a:spcBef>
                          <a:spcPts val="200"/>
                        </a:spcBef>
                        <a:spcAft>
                          <a:spcPts val="200"/>
                        </a:spcAft>
                      </a:pPr>
                      <a:r>
                        <a:rPr lang="en-GB" sz="1000" dirty="0">
                          <a:effectLst/>
                          <a:latin typeface="Calibri"/>
                          <a:ea typeface="Times New Roman"/>
                          <a:cs typeface="Times New Roman"/>
                        </a:rPr>
                        <a:t>7</a:t>
                      </a:r>
                      <a:endParaRPr lang="pt-PT" sz="1000" dirty="0">
                        <a:effectLst/>
                        <a:latin typeface="Calibri"/>
                        <a:ea typeface="Times New Roman"/>
                        <a:cs typeface="Times New Roman"/>
                      </a:endParaRPr>
                    </a:p>
                  </a:txBody>
                  <a:tcPr marL="68580" marR="68580"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r>
            </a:tbl>
          </a:graphicData>
        </a:graphic>
      </p:graphicFrame>
      <p:sp>
        <p:nvSpPr>
          <p:cNvPr id="6" name="Content Placeholder 2"/>
          <p:cNvSpPr>
            <a:spLocks noGrp="1"/>
          </p:cNvSpPr>
          <p:nvPr>
            <p:ph idx="1"/>
          </p:nvPr>
        </p:nvSpPr>
        <p:spPr>
          <a:xfrm>
            <a:off x="611560" y="1052736"/>
            <a:ext cx="8064896" cy="2016224"/>
          </a:xfrm>
        </p:spPr>
        <p:txBody>
          <a:bodyPr/>
          <a:lstStyle/>
          <a:p>
            <a:r>
              <a:rPr lang="en-GB" sz="1800" dirty="0" smtClean="0"/>
              <a:t>GSMA </a:t>
            </a:r>
            <a:r>
              <a:rPr lang="en-GB" sz="1800" dirty="0"/>
              <a:t>organization sent, by January </a:t>
            </a:r>
            <a:r>
              <a:rPr lang="en-GB" sz="1800" dirty="0" smtClean="0"/>
              <a:t>16</a:t>
            </a:r>
            <a:r>
              <a:rPr lang="en-GB" sz="1800" baseline="30000" dirty="0" smtClean="0"/>
              <a:t>th</a:t>
            </a:r>
            <a:r>
              <a:rPr lang="en-GB" sz="1800" dirty="0" smtClean="0"/>
              <a:t> 2012</a:t>
            </a:r>
            <a:r>
              <a:rPr lang="en-GB" sz="1800" dirty="0"/>
              <a:t>, a contribution to ITU/HIPSSA G5 project reflecting its </a:t>
            </a:r>
            <a:r>
              <a:rPr lang="en-GB" sz="1800" dirty="0" smtClean="0"/>
              <a:t>Members </a:t>
            </a:r>
            <a:r>
              <a:rPr lang="en-GB" sz="1800" dirty="0"/>
              <a:t>position arising from an ad hoc survey internally conducted. The operating groups having participated to the ITU GSMA internal survey were: </a:t>
            </a:r>
            <a:r>
              <a:rPr lang="en-GB" sz="1800" dirty="0" err="1"/>
              <a:t>Airtel</a:t>
            </a:r>
            <a:r>
              <a:rPr lang="en-GB" sz="1800" dirty="0"/>
              <a:t>, </a:t>
            </a:r>
            <a:r>
              <a:rPr lang="en-GB" sz="1800" dirty="0" err="1"/>
              <a:t>Etisalat</a:t>
            </a:r>
            <a:r>
              <a:rPr lang="en-GB" sz="1800" dirty="0"/>
              <a:t> Group (</a:t>
            </a:r>
            <a:r>
              <a:rPr lang="en-GB" sz="1800" dirty="0" err="1"/>
              <a:t>Atlantique</a:t>
            </a:r>
            <a:r>
              <a:rPr lang="en-GB" sz="1800" dirty="0"/>
              <a:t> Telecom), MTN, Orange, Vodacom and Vodafone. GSMA contribution covered the following 22 countries</a:t>
            </a:r>
            <a:r>
              <a:rPr lang="en-GB" sz="1800" dirty="0" smtClean="0"/>
              <a:t>:</a:t>
            </a:r>
            <a:endParaRPr lang="pt-PT" sz="1800" dirty="0"/>
          </a:p>
        </p:txBody>
      </p:sp>
    </p:spTree>
    <p:extLst>
      <p:ext uri="{BB962C8B-B14F-4D97-AF65-F5344CB8AC3E}">
        <p14:creationId xmlns:p14="http://schemas.microsoft.com/office/powerpoint/2010/main" val="144041435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Número do Diapositivo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8</a:t>
            </a:fld>
            <a:endParaRPr lang="en-US" dirty="0"/>
          </a:p>
        </p:txBody>
      </p:sp>
      <p:sp>
        <p:nvSpPr>
          <p:cNvPr id="5" name="Rectangle 2"/>
          <p:cNvSpPr txBox="1">
            <a:spLocks noChangeArrowheads="1"/>
          </p:cNvSpPr>
          <p:nvPr/>
        </p:nvSpPr>
        <p:spPr bwMode="auto">
          <a:xfrm>
            <a:off x="685800" y="763657"/>
            <a:ext cx="77724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lvl1pPr algn="ctr" rtl="0" eaLnBrk="1" fontAlgn="base" hangingPunct="1">
              <a:spcBef>
                <a:spcPct val="0"/>
              </a:spcBef>
              <a:spcAft>
                <a:spcPct val="0"/>
              </a:spcAft>
              <a:defRPr lang="en-US" sz="2800" b="0" dirty="0">
                <a:solidFill>
                  <a:srgbClr val="0099CC"/>
                </a:solidFill>
                <a:latin typeface="Arial" charset="0"/>
                <a:ea typeface="+mj-ea"/>
                <a:cs typeface="+mj-cs"/>
              </a:defRPr>
            </a:lvl1pPr>
            <a:lvl2pPr algn="ctr" rtl="0" eaLnBrk="0" fontAlgn="base" hangingPunct="0">
              <a:spcBef>
                <a:spcPct val="0"/>
              </a:spcBef>
              <a:spcAft>
                <a:spcPct val="0"/>
              </a:spcAft>
              <a:defRPr sz="3600" b="1">
                <a:solidFill>
                  <a:srgbClr val="1B5BA2"/>
                </a:solidFill>
                <a:latin typeface="Arial" charset="0"/>
              </a:defRPr>
            </a:lvl2pPr>
            <a:lvl3pPr algn="ctr" rtl="0" eaLnBrk="0" fontAlgn="base" hangingPunct="0">
              <a:spcBef>
                <a:spcPct val="0"/>
              </a:spcBef>
              <a:spcAft>
                <a:spcPct val="0"/>
              </a:spcAft>
              <a:defRPr sz="3600" b="1">
                <a:solidFill>
                  <a:srgbClr val="1B5BA2"/>
                </a:solidFill>
                <a:latin typeface="Arial" charset="0"/>
              </a:defRPr>
            </a:lvl3pPr>
            <a:lvl4pPr algn="ctr" rtl="0" eaLnBrk="0" fontAlgn="base" hangingPunct="0">
              <a:spcBef>
                <a:spcPct val="0"/>
              </a:spcBef>
              <a:spcAft>
                <a:spcPct val="0"/>
              </a:spcAft>
              <a:defRPr sz="3600" b="1">
                <a:solidFill>
                  <a:srgbClr val="1B5BA2"/>
                </a:solidFill>
                <a:latin typeface="Arial" charset="0"/>
              </a:defRPr>
            </a:lvl4pPr>
            <a:lvl5pPr algn="ctr" rtl="0" eaLnBrk="0" fontAlgn="base" hangingPunct="0">
              <a:spcBef>
                <a:spcPct val="0"/>
              </a:spcBef>
              <a:spcAft>
                <a:spcPct val="0"/>
              </a:spcAft>
              <a:defRPr sz="3600" b="1">
                <a:solidFill>
                  <a:srgbClr val="1B5BA2"/>
                </a:solidFill>
                <a:latin typeface="Arial"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a:lstStyle>
          <a:p>
            <a:pPr>
              <a:lnSpc>
                <a:spcPct val="100000"/>
              </a:lnSpc>
              <a:buClrTx/>
              <a:buSzTx/>
              <a:buFontTx/>
              <a:buNone/>
            </a:pP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
            </a:r>
            <a:br>
              <a:rPr lang="en-GB" sz="4000" b="1" kern="0" dirty="0" smtClean="0">
                <a:solidFill>
                  <a:schemeClr val="tx2"/>
                </a:solidFill>
              </a:rPr>
            </a:br>
            <a:r>
              <a:rPr lang="en-GB" sz="4000" b="1" kern="0" dirty="0" smtClean="0">
                <a:solidFill>
                  <a:schemeClr val="tx2"/>
                </a:solidFill>
              </a:rPr>
              <a:t>Legal and regulatory framework for tariff regulation</a:t>
            </a:r>
          </a:p>
        </p:txBody>
      </p:sp>
    </p:spTree>
    <p:extLst>
      <p:ext uri="{BB962C8B-B14F-4D97-AF65-F5344CB8AC3E}">
        <p14:creationId xmlns:p14="http://schemas.microsoft.com/office/powerpoint/2010/main" val="105952836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solidFill>
              </a:rPr>
              <a:t>Price control strategy for MTR</a:t>
            </a:r>
            <a:endParaRPr lang="en-GB" dirty="0">
              <a:solidFill>
                <a:schemeClr val="tx2"/>
              </a:solidFill>
            </a:endParaRPr>
          </a:p>
        </p:txBody>
      </p:sp>
      <p:sp>
        <p:nvSpPr>
          <p:cNvPr id="3" name="Content Placeholder 2"/>
          <p:cNvSpPr>
            <a:spLocks noGrp="1"/>
          </p:cNvSpPr>
          <p:nvPr>
            <p:ph idx="1"/>
          </p:nvPr>
        </p:nvSpPr>
        <p:spPr>
          <a:xfrm>
            <a:off x="4211960" y="1333152"/>
            <a:ext cx="4680520" cy="4256088"/>
          </a:xfrm>
        </p:spPr>
        <p:txBody>
          <a:bodyPr/>
          <a:lstStyle/>
          <a:p>
            <a:r>
              <a:rPr lang="en-GB" sz="2000" dirty="0" smtClean="0"/>
              <a:t>Cost orientation adoption across all region</a:t>
            </a:r>
            <a:r>
              <a:rPr lang="en-GB" sz="2000" dirty="0"/>
              <a:t>.</a:t>
            </a:r>
            <a:endParaRPr lang="pt-PT" sz="2000" dirty="0"/>
          </a:p>
          <a:p>
            <a:r>
              <a:rPr lang="en-GB" sz="2000" dirty="0" smtClean="0"/>
              <a:t>In the EU12, </a:t>
            </a:r>
            <a:r>
              <a:rPr lang="en-GB" sz="2000" dirty="0"/>
              <a:t>years after the </a:t>
            </a:r>
            <a:r>
              <a:rPr lang="en-GB" sz="2000" dirty="0" smtClean="0"/>
              <a:t>liberalization, </a:t>
            </a:r>
            <a:r>
              <a:rPr lang="en-GB" sz="2000" dirty="0"/>
              <a:t>cost orientation </a:t>
            </a:r>
            <a:r>
              <a:rPr lang="en-GB" sz="2000" dirty="0" smtClean="0"/>
              <a:t>was </a:t>
            </a:r>
            <a:r>
              <a:rPr lang="en-GB" sz="2000" dirty="0"/>
              <a:t>implemented in 65% of the </a:t>
            </a:r>
            <a:r>
              <a:rPr lang="en-GB" sz="2000" dirty="0" smtClean="0"/>
              <a:t>countries</a:t>
            </a:r>
          </a:p>
          <a:p>
            <a:r>
              <a:rPr lang="en-GB" sz="2000" dirty="0" smtClean="0"/>
              <a:t>Cost orientation approach </a:t>
            </a:r>
            <a:r>
              <a:rPr lang="en-GB" sz="2000" dirty="0"/>
              <a:t>varies across the Sub-Regions, ranging from 43% of respondents from Central Africa to 100% in East Africa.</a:t>
            </a:r>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9</a:t>
            </a:fld>
            <a:endParaRPr lang="en-US" dirty="0"/>
          </a:p>
        </p:txBody>
      </p:sp>
      <p:pic>
        <p:nvPicPr>
          <p:cNvPr id="5" name="Image 9"/>
          <p:cNvPicPr/>
          <p:nvPr/>
        </p:nvPicPr>
        <p:blipFill>
          <a:blip r:embed="rId2"/>
          <a:srcRect/>
          <a:stretch>
            <a:fillRect/>
          </a:stretch>
        </p:blipFill>
        <p:spPr bwMode="auto">
          <a:xfrm>
            <a:off x="539552" y="1340768"/>
            <a:ext cx="3654914" cy="2133600"/>
          </a:xfrm>
          <a:prstGeom prst="rect">
            <a:avLst/>
          </a:prstGeom>
          <a:noFill/>
        </p:spPr>
      </p:pic>
      <p:pic>
        <p:nvPicPr>
          <p:cNvPr id="6" name="Image 10"/>
          <p:cNvPicPr/>
          <p:nvPr/>
        </p:nvPicPr>
        <p:blipFill>
          <a:blip r:embed="rId3"/>
          <a:srcRect/>
          <a:stretch>
            <a:fillRect/>
          </a:stretch>
        </p:blipFill>
        <p:spPr bwMode="auto">
          <a:xfrm>
            <a:off x="546024" y="3627872"/>
            <a:ext cx="3676650" cy="2241550"/>
          </a:xfrm>
          <a:prstGeom prst="rect">
            <a:avLst/>
          </a:prstGeom>
          <a:noFill/>
        </p:spPr>
      </p:pic>
    </p:spTree>
    <p:extLst>
      <p:ext uri="{BB962C8B-B14F-4D97-AF65-F5344CB8AC3E}">
        <p14:creationId xmlns:p14="http://schemas.microsoft.com/office/powerpoint/2010/main" val="1676843494"/>
      </p:ext>
    </p:extLst>
  </p:cSld>
  <p:clrMapOvr>
    <a:masterClrMapping/>
  </p:clrMapOvr>
  <p:transition/>
</p:sld>
</file>

<file path=ppt/theme/theme1.xml><?xml version="1.0" encoding="utf-8"?>
<a:theme xmlns:a="http://schemas.openxmlformats.org/drawingml/2006/main" name="2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2_ITU-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6F0F5D3F439E64F84B9BE95B8683F14" ma:contentTypeVersion="1" ma:contentTypeDescription="Create a new document." ma:contentTypeScope="" ma:versionID="834d49178fe7d452fcfa64c203e69fbd">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8A1D22-C43D-44D2-BDC8-660A7FA50EE2}"/>
</file>

<file path=customXml/itemProps2.xml><?xml version="1.0" encoding="utf-8"?>
<ds:datastoreItem xmlns:ds="http://schemas.openxmlformats.org/officeDocument/2006/customXml" ds:itemID="{5BF6CDD6-E7AF-4A9C-AFE5-934DA80EF3C2}"/>
</file>

<file path=customXml/itemProps3.xml><?xml version="1.0" encoding="utf-8"?>
<ds:datastoreItem xmlns:ds="http://schemas.openxmlformats.org/officeDocument/2006/customXml" ds:itemID="{C1A0F350-48E2-4789-AA7F-9BDD514CE05F}"/>
</file>

<file path=docProps/app.xml><?xml version="1.0" encoding="utf-8"?>
<Properties xmlns="http://schemas.openxmlformats.org/officeDocument/2006/extended-properties" xmlns:vt="http://schemas.openxmlformats.org/officeDocument/2006/docPropsVTypes">
  <Template/>
  <TotalTime>15387</TotalTime>
  <Words>3620</Words>
  <Application>Microsoft Office PowerPoint</Application>
  <PresentationFormat>On-screen Show (4:3)</PresentationFormat>
  <Paragraphs>280</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2_ITU-e</vt:lpstr>
      <vt:lpstr>PowerPoint Presentation</vt:lpstr>
      <vt:lpstr>Session 3 – Overview of regulatory accounting and cost modelling in Sub-Sahara Africa </vt:lpstr>
      <vt:lpstr>Agenda</vt:lpstr>
      <vt:lpstr>   Aims and objectives  </vt:lpstr>
      <vt:lpstr>PowerPoint Presentation</vt:lpstr>
      <vt:lpstr>PowerPoint Presentation</vt:lpstr>
      <vt:lpstr>PowerPoint Presentation</vt:lpstr>
      <vt:lpstr>PowerPoint Presentation</vt:lpstr>
      <vt:lpstr>Price control strategy for MTR</vt:lpstr>
      <vt:lpstr>Legal basis for MTR price control</vt:lpstr>
      <vt:lpstr>Is cost accounting mandated?</vt:lpstr>
      <vt:lpstr>Is regulatory auditing mandated?</vt:lpstr>
      <vt:lpstr>Use of costing tools</vt:lpstr>
      <vt:lpstr>Type of costing tools</vt:lpstr>
      <vt:lpstr>Level of development of costing tools</vt:lpstr>
      <vt:lpstr>Difficulties regarding data collection</vt:lpstr>
      <vt:lpstr>Price control of retail services</vt:lpstr>
      <vt:lpstr>Price control of wholesale services</vt:lpstr>
      <vt:lpstr>Objectives of framework reviews</vt:lpstr>
      <vt:lpstr>New challenges for price control</vt:lpstr>
      <vt:lpstr>PowerPoint Presentation</vt:lpstr>
      <vt:lpstr>Data collection process</vt:lpstr>
      <vt:lpstr>Scope of costs and cost preparation</vt:lpstr>
      <vt:lpstr>Cost allocation methodologies</vt:lpstr>
      <vt:lpstr>Size of the relevant increment</vt:lpstr>
      <vt:lpstr>Cost base</vt:lpstr>
      <vt:lpstr>Depreciation methods</vt:lpstr>
      <vt:lpstr>Allowed rate of return</vt:lpstr>
      <vt:lpstr>Scope and issues of regulatory auditing</vt:lpstr>
      <vt:lpstr>Operators obligations</vt:lpstr>
      <vt:lpstr>Regulatory auditing process</vt:lpstr>
      <vt:lpstr>PowerPoint Presentation</vt:lpstr>
      <vt:lpstr>Bottom up models</vt:lpstr>
      <vt:lpstr>Data collection strategy</vt:lpstr>
      <vt:lpstr>Strategy for Bottom up models implementation</vt:lpstr>
      <vt:lpstr>Modelled operator and time horizon</vt:lpstr>
      <vt:lpstr>Level of demand and market share</vt:lpstr>
      <vt:lpstr>Key cost drivers</vt:lpstr>
      <vt:lpstr>Network configuration</vt:lpstr>
      <vt:lpstr>Operating expenses modelling</vt:lpstr>
      <vt:lpstr>Top down models implementation</vt:lpstr>
      <vt:lpstr>Data collection strategy</vt:lpstr>
      <vt:lpstr>Benchmark</vt:lpstr>
      <vt:lpstr>Benchmark rules</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DAR</dc:creator>
  <cp:lastModifiedBy>DAR</cp:lastModifiedBy>
  <cp:revision>680</cp:revision>
  <cp:lastPrinted>2001-11-25T13:41:09Z</cp:lastPrinted>
  <dcterms:created xsi:type="dcterms:W3CDTF">2006-05-30T12:53:59Z</dcterms:created>
  <dcterms:modified xsi:type="dcterms:W3CDTF">2013-07-03T15:52:06Z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0x01010006F0F5D3F439E64F84B9BE95B8683F14</vt:lpwstr>
  </property>
</Properties>
</file>