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diagrams/data1.xml" ContentType="application/vnd.openxmlformats-officedocument.drawingml.diagramData+xml"/>
  <Override PartName="/ppt/diagrams/data3.xml" ContentType="application/vnd.openxmlformats-officedocument.drawingml.diagramData+xml"/>
  <Override PartName="/ppt/diagrams/data4.xml" ContentType="application/vnd.openxmlformats-officedocument.drawingml.diagramData+xml"/>
  <Override PartName="/ppt/diagrams/data5.xml" ContentType="application/vnd.openxmlformats-officedocument.drawingml.diagramData+xml"/>
  <Override PartName="/ppt/diagrams/data2.xml" ContentType="application/vnd.openxmlformats-officedocument.drawingml.diagramData+xml"/>
  <Override PartName="/ppt/presentation.xml" ContentType="application/vnd.openxmlformats-officedocument.presentationml.presentation.main+xml"/>
  <Override PartName="/ppt/slides/slide36.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35.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34.xml" ContentType="application/vnd.openxmlformats-officedocument.presentationml.slide+xml"/>
  <Override PartName="/ppt/slides/slide33.xml" ContentType="application/vnd.openxmlformats-officedocument.presentationml.slide+xml"/>
  <Override PartName="/ppt/slides/slide32.xml" ContentType="application/vnd.openxmlformats-officedocument.presentationml.slide+xml"/>
  <Override PartName="/ppt/slides/slide31.xml" ContentType="application/vnd.openxmlformats-officedocument.presentationml.slide+xml"/>
  <Override PartName="/ppt/slides/slide30.xml" ContentType="application/vnd.openxmlformats-officedocument.presentationml.slide+xml"/>
  <Override PartName="/ppt/slides/slide29.xml" ContentType="application/vnd.openxmlformats-officedocument.presentationml.slide+xml"/>
  <Override PartName="/ppt/slides/slide28.xml" ContentType="application/vnd.openxmlformats-officedocument.presentationml.slide+xml"/>
  <Override PartName="/ppt/slides/slide27.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2.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6.xml" ContentType="application/vnd.openxmlformats-officedocument.presentationml.slide+xml"/>
  <Override PartName="/ppt/slides/slide13.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notesSlides/notesSlide3.xml" ContentType="application/vnd.openxmlformats-officedocument.presentationml.notesSlide+xml"/>
  <Override PartName="/ppt/slideLayouts/slideLayout2.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handoutMasters/handoutMaster1.xml" ContentType="application/vnd.openxmlformats-officedocument.presentationml.handoutMaster+xml"/>
  <Override PartName="/ppt/diagrams/colors1.xml" ContentType="application/vnd.openxmlformats-officedocument.drawingml.diagramColors+xml"/>
  <Override PartName="/ppt/diagrams/drawing1.xml" ContentType="application/vnd.ms-office.drawingml.diagramDrawing+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layout3.xml" ContentType="application/vnd.openxmlformats-officedocument.drawingml.diagramLayout+xml"/>
  <Override PartName="/ppt/diagrams/quickStyle1.xml" ContentType="application/vnd.openxmlformats-officedocument.drawingml.diagramStyle+xml"/>
  <Override PartName="/ppt/diagrams/layout1.xml" ContentType="application/vnd.openxmlformats-officedocument.drawingml.diagramLayout+xml"/>
  <Override PartName="/ppt/theme/theme2.xml" ContentType="application/vnd.openxmlformats-officedocument.theme+xml"/>
  <Override PartName="/ppt/theme/theme3.xml" ContentType="application/vnd.openxmlformats-officedocument.theme+xml"/>
  <Override PartName="/ppt/notesMasters/notesMaster1.xml" ContentType="application/vnd.openxmlformats-officedocument.presentationml.notesMaster+xml"/>
  <Override PartName="/ppt/diagrams/quickStyle3.xml" ContentType="application/vnd.openxmlformats-officedocument.drawingml.diagramStyle+xml"/>
  <Override PartName="/ppt/diagrams/drawing3.xml" ContentType="application/vnd.ms-office.drawingml.diagramDrawing+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colors3.xml" ContentType="application/vnd.openxmlformats-officedocument.drawingml.diagramColors+xml"/>
  <Override PartName="/ppt/diagrams/layout5.xml" ContentType="application/vnd.openxmlformats-officedocument.drawingml.diagramLayout+xml"/>
  <Override PartName="/ppt/theme/theme1.xml" ContentType="application/vnd.openxmlformats-officedocument.theme+xml"/>
  <Override PartName="/ppt/diagrams/quickStyle4.xml" ContentType="application/vnd.openxmlformats-officedocument.drawingml.diagramStyle+xml"/>
  <Override PartName="/ppt/diagrams/layout4.xml" ContentType="application/vnd.openxmlformats-officedocument.drawingml.diagramLayout+xml"/>
  <Override PartName="/ppt/diagrams/drawing4.xml" ContentType="application/vnd.ms-office.drawingml.diagramDrawing+xml"/>
  <Override PartName="/ppt/diagrams/colors4.xml" ContentType="application/vnd.openxmlformats-officedocument.drawingml.diagramColors+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7" r:id="rId1"/>
  </p:sldMasterIdLst>
  <p:notesMasterIdLst>
    <p:notesMasterId r:id="rId39"/>
  </p:notesMasterIdLst>
  <p:handoutMasterIdLst>
    <p:handoutMasterId r:id="rId40"/>
  </p:handoutMasterIdLst>
  <p:sldIdLst>
    <p:sldId id="386" r:id="rId2"/>
    <p:sldId id="407" r:id="rId3"/>
    <p:sldId id="372" r:id="rId4"/>
    <p:sldId id="373" r:id="rId5"/>
    <p:sldId id="428" r:id="rId6"/>
    <p:sldId id="419" r:id="rId7"/>
    <p:sldId id="429" r:id="rId8"/>
    <p:sldId id="420" r:id="rId9"/>
    <p:sldId id="422" r:id="rId10"/>
    <p:sldId id="423" r:id="rId11"/>
    <p:sldId id="426" r:id="rId12"/>
    <p:sldId id="430" r:id="rId13"/>
    <p:sldId id="431" r:id="rId14"/>
    <p:sldId id="432" r:id="rId15"/>
    <p:sldId id="433" r:id="rId16"/>
    <p:sldId id="440" r:id="rId17"/>
    <p:sldId id="436" r:id="rId18"/>
    <p:sldId id="437" r:id="rId19"/>
    <p:sldId id="438" r:id="rId20"/>
    <p:sldId id="441" r:id="rId21"/>
    <p:sldId id="456" r:id="rId22"/>
    <p:sldId id="442" r:id="rId23"/>
    <p:sldId id="443" r:id="rId24"/>
    <p:sldId id="444" r:id="rId25"/>
    <p:sldId id="453" r:id="rId26"/>
    <p:sldId id="450" r:id="rId27"/>
    <p:sldId id="454" r:id="rId28"/>
    <p:sldId id="455" r:id="rId29"/>
    <p:sldId id="452" r:id="rId30"/>
    <p:sldId id="457" r:id="rId31"/>
    <p:sldId id="458" r:id="rId32"/>
    <p:sldId id="459" r:id="rId33"/>
    <p:sldId id="464" r:id="rId34"/>
    <p:sldId id="466" r:id="rId35"/>
    <p:sldId id="462" r:id="rId36"/>
    <p:sldId id="463" r:id="rId37"/>
    <p:sldId id="465" r:id="rId38"/>
  </p:sldIdLst>
  <p:sldSz cx="9144000" cy="6858000" type="screen4x3"/>
  <p:notesSz cx="6797675" cy="9874250"/>
  <p:defaultTextStyle>
    <a:defPPr>
      <a:defRPr lang="en-US"/>
    </a:defPPr>
    <a:lvl1pPr algn="l" rtl="0" eaLnBrk="0" fontAlgn="base" hangingPunct="0">
      <a:lnSpc>
        <a:spcPct val="80000"/>
      </a:lnSpc>
      <a:spcBef>
        <a:spcPct val="50000"/>
      </a:spcBef>
      <a:spcAft>
        <a:spcPct val="0"/>
      </a:spcAft>
      <a:buClr>
        <a:schemeClr val="hlink"/>
      </a:buClr>
      <a:buSzPct val="110000"/>
      <a:buFont typeface="Wingdings" pitchFamily="2" charset="2"/>
      <a:buChar char="§"/>
      <a:defRPr sz="1600" kern="1200">
        <a:solidFill>
          <a:srgbClr val="5C5C5C"/>
        </a:solidFill>
        <a:latin typeface="Verdana" pitchFamily="34" charset="0"/>
        <a:ea typeface="+mn-ea"/>
        <a:cs typeface="+mn-cs"/>
      </a:defRPr>
    </a:lvl1pPr>
    <a:lvl2pPr marL="457200" algn="l" rtl="0" eaLnBrk="0" fontAlgn="base" hangingPunct="0">
      <a:lnSpc>
        <a:spcPct val="80000"/>
      </a:lnSpc>
      <a:spcBef>
        <a:spcPct val="50000"/>
      </a:spcBef>
      <a:spcAft>
        <a:spcPct val="0"/>
      </a:spcAft>
      <a:buClr>
        <a:schemeClr val="hlink"/>
      </a:buClr>
      <a:buSzPct val="110000"/>
      <a:buFont typeface="Wingdings" pitchFamily="2" charset="2"/>
      <a:buChar char="§"/>
      <a:defRPr sz="1600" kern="1200">
        <a:solidFill>
          <a:srgbClr val="5C5C5C"/>
        </a:solidFill>
        <a:latin typeface="Verdana" pitchFamily="34" charset="0"/>
        <a:ea typeface="+mn-ea"/>
        <a:cs typeface="+mn-cs"/>
      </a:defRPr>
    </a:lvl2pPr>
    <a:lvl3pPr marL="914400" algn="l" rtl="0" eaLnBrk="0" fontAlgn="base" hangingPunct="0">
      <a:lnSpc>
        <a:spcPct val="80000"/>
      </a:lnSpc>
      <a:spcBef>
        <a:spcPct val="50000"/>
      </a:spcBef>
      <a:spcAft>
        <a:spcPct val="0"/>
      </a:spcAft>
      <a:buClr>
        <a:schemeClr val="hlink"/>
      </a:buClr>
      <a:buSzPct val="110000"/>
      <a:buFont typeface="Wingdings" pitchFamily="2" charset="2"/>
      <a:buChar char="§"/>
      <a:defRPr sz="1600" kern="1200">
        <a:solidFill>
          <a:srgbClr val="5C5C5C"/>
        </a:solidFill>
        <a:latin typeface="Verdana" pitchFamily="34" charset="0"/>
        <a:ea typeface="+mn-ea"/>
        <a:cs typeface="+mn-cs"/>
      </a:defRPr>
    </a:lvl3pPr>
    <a:lvl4pPr marL="1371600" algn="l" rtl="0" eaLnBrk="0" fontAlgn="base" hangingPunct="0">
      <a:lnSpc>
        <a:spcPct val="80000"/>
      </a:lnSpc>
      <a:spcBef>
        <a:spcPct val="50000"/>
      </a:spcBef>
      <a:spcAft>
        <a:spcPct val="0"/>
      </a:spcAft>
      <a:buClr>
        <a:schemeClr val="hlink"/>
      </a:buClr>
      <a:buSzPct val="110000"/>
      <a:buFont typeface="Wingdings" pitchFamily="2" charset="2"/>
      <a:buChar char="§"/>
      <a:defRPr sz="1600" kern="1200">
        <a:solidFill>
          <a:srgbClr val="5C5C5C"/>
        </a:solidFill>
        <a:latin typeface="Verdana" pitchFamily="34" charset="0"/>
        <a:ea typeface="+mn-ea"/>
        <a:cs typeface="+mn-cs"/>
      </a:defRPr>
    </a:lvl4pPr>
    <a:lvl5pPr marL="1828800" algn="l" rtl="0" eaLnBrk="0" fontAlgn="base" hangingPunct="0">
      <a:lnSpc>
        <a:spcPct val="80000"/>
      </a:lnSpc>
      <a:spcBef>
        <a:spcPct val="50000"/>
      </a:spcBef>
      <a:spcAft>
        <a:spcPct val="0"/>
      </a:spcAft>
      <a:buClr>
        <a:schemeClr val="hlink"/>
      </a:buClr>
      <a:buSzPct val="110000"/>
      <a:buFont typeface="Wingdings" pitchFamily="2" charset="2"/>
      <a:buChar char="§"/>
      <a:defRPr sz="1600" kern="1200">
        <a:solidFill>
          <a:srgbClr val="5C5C5C"/>
        </a:solidFill>
        <a:latin typeface="Verdana" pitchFamily="34" charset="0"/>
        <a:ea typeface="+mn-ea"/>
        <a:cs typeface="+mn-cs"/>
      </a:defRPr>
    </a:lvl5pPr>
    <a:lvl6pPr marL="2286000" algn="l" defTabSz="914400" rtl="0" eaLnBrk="1" latinLnBrk="0" hangingPunct="1">
      <a:defRPr sz="1600" kern="1200">
        <a:solidFill>
          <a:srgbClr val="5C5C5C"/>
        </a:solidFill>
        <a:latin typeface="Verdana" pitchFamily="34" charset="0"/>
        <a:ea typeface="+mn-ea"/>
        <a:cs typeface="+mn-cs"/>
      </a:defRPr>
    </a:lvl6pPr>
    <a:lvl7pPr marL="2743200" algn="l" defTabSz="914400" rtl="0" eaLnBrk="1" latinLnBrk="0" hangingPunct="1">
      <a:defRPr sz="1600" kern="1200">
        <a:solidFill>
          <a:srgbClr val="5C5C5C"/>
        </a:solidFill>
        <a:latin typeface="Verdana" pitchFamily="34" charset="0"/>
        <a:ea typeface="+mn-ea"/>
        <a:cs typeface="+mn-cs"/>
      </a:defRPr>
    </a:lvl7pPr>
    <a:lvl8pPr marL="3200400" algn="l" defTabSz="914400" rtl="0" eaLnBrk="1" latinLnBrk="0" hangingPunct="1">
      <a:defRPr sz="1600" kern="1200">
        <a:solidFill>
          <a:srgbClr val="5C5C5C"/>
        </a:solidFill>
        <a:latin typeface="Verdana" pitchFamily="34" charset="0"/>
        <a:ea typeface="+mn-ea"/>
        <a:cs typeface="+mn-cs"/>
      </a:defRPr>
    </a:lvl8pPr>
    <a:lvl9pPr marL="3657600" algn="l" defTabSz="914400" rtl="0" eaLnBrk="1" latinLnBrk="0" hangingPunct="1">
      <a:defRPr sz="1600" kern="1200">
        <a:solidFill>
          <a:srgbClr val="5C5C5C"/>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050"/>
    <a:srgbClr val="FF3300"/>
    <a:srgbClr val="FF7C80"/>
    <a:srgbClr val="6699FF"/>
    <a:srgbClr val="33CC33"/>
    <a:srgbClr val="99FF66"/>
    <a:srgbClr val="FFFF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42" autoAdjust="0"/>
    <p:restoredTop sz="73173" autoAdjust="0"/>
  </p:normalViewPr>
  <p:slideViewPr>
    <p:cSldViewPr>
      <p:cViewPr>
        <p:scale>
          <a:sx n="86" d="100"/>
          <a:sy n="86" d="100"/>
        </p:scale>
        <p:origin x="-684" y="204"/>
      </p:cViewPr>
      <p:guideLst>
        <p:guide orient="horz" pos="2160"/>
        <p:guide pos="2880"/>
      </p:guideLst>
    </p:cSldViewPr>
  </p:slideViewPr>
  <p:outlineViewPr>
    <p:cViewPr>
      <p:scale>
        <a:sx n="33" d="100"/>
        <a:sy n="33" d="100"/>
      </p:scale>
      <p:origin x="3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35" d="100"/>
          <a:sy n="35" d="100"/>
        </p:scale>
        <p:origin x="-2304" y="-102"/>
      </p:cViewPr>
      <p:guideLst>
        <p:guide orient="horz" pos="3110"/>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47" Type="http://schemas.openxmlformats.org/officeDocument/2006/relationships/customXml" Target="../customXml/item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45"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customXml" Target="../customXml/item2.xml"/><Relationship Id="rId20" Type="http://schemas.openxmlformats.org/officeDocument/2006/relationships/slide" Target="slides/slide19.xml"/><Relationship Id="rId41" Type="http://schemas.openxmlformats.org/officeDocument/2006/relationships/presProps" Target="presProps.xml"/></Relationships>
</file>

<file path=ppt/diagrams/_rels/data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image" Target="../media/image9.png"/></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705E1F7-4F90-4C41-B4B9-E75FB5A9A4BC}" type="doc">
      <dgm:prSet loTypeId="urn:microsoft.com/office/officeart/2005/8/layout/chevron1" loCatId="process" qsTypeId="urn:microsoft.com/office/officeart/2005/8/quickstyle/simple1" qsCatId="simple" csTypeId="urn:microsoft.com/office/officeart/2005/8/colors/accent2_2" csCatId="accent2" phldr="1"/>
      <dgm:spPr/>
    </dgm:pt>
    <dgm:pt modelId="{009B4307-4BCE-44E6-AD57-A45259271446}">
      <dgm:prSet phldrT="[Text]"/>
      <dgm:spPr/>
      <dgm:t>
        <a:bodyPr/>
        <a:lstStyle/>
        <a:p>
          <a:r>
            <a:rPr lang="en-GB" dirty="0" smtClean="0"/>
            <a:t>Regulation in general</a:t>
          </a:r>
          <a:endParaRPr lang="en-GB" dirty="0"/>
        </a:p>
      </dgm:t>
    </dgm:pt>
    <dgm:pt modelId="{00FD1357-4259-448C-B872-D60D97523B3A}" type="parTrans" cxnId="{F7D75F41-AE76-4A28-9A6E-C9DD4F7D3F9B}">
      <dgm:prSet/>
      <dgm:spPr/>
      <dgm:t>
        <a:bodyPr/>
        <a:lstStyle/>
        <a:p>
          <a:endParaRPr lang="en-GB"/>
        </a:p>
      </dgm:t>
    </dgm:pt>
    <dgm:pt modelId="{C05FFD29-0786-4D76-96DE-AD7147159757}" type="sibTrans" cxnId="{F7D75F41-AE76-4A28-9A6E-C9DD4F7D3F9B}">
      <dgm:prSet/>
      <dgm:spPr/>
      <dgm:t>
        <a:bodyPr/>
        <a:lstStyle/>
        <a:p>
          <a:endParaRPr lang="en-GB"/>
        </a:p>
      </dgm:t>
    </dgm:pt>
    <dgm:pt modelId="{5963735C-CB10-4F10-8495-80CD5B0072D2}">
      <dgm:prSet phldrT="[Text]"/>
      <dgm:spPr/>
      <dgm:t>
        <a:bodyPr/>
        <a:lstStyle/>
        <a:p>
          <a:r>
            <a:rPr lang="en-GB" dirty="0" smtClean="0"/>
            <a:t>Price regulation</a:t>
          </a:r>
          <a:endParaRPr lang="en-GB" dirty="0"/>
        </a:p>
      </dgm:t>
    </dgm:pt>
    <dgm:pt modelId="{78ECDED3-D737-4419-BE02-E6831CB3EABA}" type="parTrans" cxnId="{0B11CDC3-5340-4336-9407-3D5ABA8B536A}">
      <dgm:prSet/>
      <dgm:spPr/>
      <dgm:t>
        <a:bodyPr/>
        <a:lstStyle/>
        <a:p>
          <a:endParaRPr lang="en-GB"/>
        </a:p>
      </dgm:t>
    </dgm:pt>
    <dgm:pt modelId="{6960E52E-EE1D-41EE-B936-1A48DBCE59B4}" type="sibTrans" cxnId="{0B11CDC3-5340-4336-9407-3D5ABA8B536A}">
      <dgm:prSet/>
      <dgm:spPr/>
      <dgm:t>
        <a:bodyPr/>
        <a:lstStyle/>
        <a:p>
          <a:endParaRPr lang="en-GB"/>
        </a:p>
      </dgm:t>
    </dgm:pt>
    <dgm:pt modelId="{2FEC2BE3-2DE1-448B-9C19-524777153E4F}">
      <dgm:prSet phldrT="[Text]"/>
      <dgm:spPr/>
      <dgm:t>
        <a:bodyPr/>
        <a:lstStyle/>
        <a:p>
          <a:r>
            <a:rPr lang="en-GB" dirty="0" smtClean="0"/>
            <a:t>Cost-based regulation</a:t>
          </a:r>
          <a:endParaRPr lang="en-GB" dirty="0"/>
        </a:p>
      </dgm:t>
    </dgm:pt>
    <dgm:pt modelId="{9C7A5ACD-2394-4C1C-BF93-C6950928186F}" type="parTrans" cxnId="{C63117B3-11B6-43DF-B882-50A0C4E31AD5}">
      <dgm:prSet/>
      <dgm:spPr/>
      <dgm:t>
        <a:bodyPr/>
        <a:lstStyle/>
        <a:p>
          <a:endParaRPr lang="en-GB"/>
        </a:p>
      </dgm:t>
    </dgm:pt>
    <dgm:pt modelId="{0BFD76B0-97E2-4A7E-AE19-560B6AA19DE3}" type="sibTrans" cxnId="{C63117B3-11B6-43DF-B882-50A0C4E31AD5}">
      <dgm:prSet/>
      <dgm:spPr/>
      <dgm:t>
        <a:bodyPr/>
        <a:lstStyle/>
        <a:p>
          <a:endParaRPr lang="en-GB"/>
        </a:p>
      </dgm:t>
    </dgm:pt>
    <dgm:pt modelId="{55DBDB10-E187-4536-B332-958EFA77D119}">
      <dgm:prSet phldrT="[Text]"/>
      <dgm:spPr/>
      <dgm:t>
        <a:bodyPr/>
        <a:lstStyle/>
        <a:p>
          <a:r>
            <a:rPr lang="en-GB" dirty="0" smtClean="0"/>
            <a:t>Regulation of markets</a:t>
          </a:r>
          <a:endParaRPr lang="en-GB" dirty="0"/>
        </a:p>
      </dgm:t>
    </dgm:pt>
    <dgm:pt modelId="{E4B5DC1E-A466-4253-BE23-03425E33177A}" type="parTrans" cxnId="{EF62DE14-D5C1-4CF6-83CF-F23108EEEA72}">
      <dgm:prSet/>
      <dgm:spPr/>
      <dgm:t>
        <a:bodyPr/>
        <a:lstStyle/>
        <a:p>
          <a:endParaRPr lang="en-GB"/>
        </a:p>
      </dgm:t>
    </dgm:pt>
    <dgm:pt modelId="{DD13767F-14FB-4049-AA2F-01C32F804584}" type="sibTrans" cxnId="{EF62DE14-D5C1-4CF6-83CF-F23108EEEA72}">
      <dgm:prSet/>
      <dgm:spPr/>
      <dgm:t>
        <a:bodyPr/>
        <a:lstStyle/>
        <a:p>
          <a:endParaRPr lang="en-GB"/>
        </a:p>
      </dgm:t>
    </dgm:pt>
    <dgm:pt modelId="{C2364F8B-E750-4CF6-9B14-A7AE26FDD5F1}" type="pres">
      <dgm:prSet presAssocID="{0705E1F7-4F90-4C41-B4B9-E75FB5A9A4BC}" presName="Name0" presStyleCnt="0">
        <dgm:presLayoutVars>
          <dgm:dir/>
          <dgm:animLvl val="lvl"/>
          <dgm:resizeHandles val="exact"/>
        </dgm:presLayoutVars>
      </dgm:prSet>
      <dgm:spPr/>
    </dgm:pt>
    <dgm:pt modelId="{143E5549-9698-4FDB-B77D-ADBF45E07290}" type="pres">
      <dgm:prSet presAssocID="{009B4307-4BCE-44E6-AD57-A45259271446}" presName="parTxOnly" presStyleLbl="node1" presStyleIdx="0" presStyleCnt="4">
        <dgm:presLayoutVars>
          <dgm:chMax val="0"/>
          <dgm:chPref val="0"/>
          <dgm:bulletEnabled val="1"/>
        </dgm:presLayoutVars>
      </dgm:prSet>
      <dgm:spPr/>
      <dgm:t>
        <a:bodyPr/>
        <a:lstStyle/>
        <a:p>
          <a:endParaRPr lang="en-GB"/>
        </a:p>
      </dgm:t>
    </dgm:pt>
    <dgm:pt modelId="{E53BAC24-C745-428E-A383-EB288C8EC9AD}" type="pres">
      <dgm:prSet presAssocID="{C05FFD29-0786-4D76-96DE-AD7147159757}" presName="parTxOnlySpace" presStyleCnt="0"/>
      <dgm:spPr/>
    </dgm:pt>
    <dgm:pt modelId="{8153F80B-57C6-4AFB-9C27-FAB29035E8CB}" type="pres">
      <dgm:prSet presAssocID="{55DBDB10-E187-4536-B332-958EFA77D119}" presName="parTxOnly" presStyleLbl="node1" presStyleIdx="1" presStyleCnt="4">
        <dgm:presLayoutVars>
          <dgm:chMax val="0"/>
          <dgm:chPref val="0"/>
          <dgm:bulletEnabled val="1"/>
        </dgm:presLayoutVars>
      </dgm:prSet>
      <dgm:spPr/>
      <dgm:t>
        <a:bodyPr/>
        <a:lstStyle/>
        <a:p>
          <a:endParaRPr lang="en-GB"/>
        </a:p>
      </dgm:t>
    </dgm:pt>
    <dgm:pt modelId="{261C9917-625B-4612-9C88-859672A26812}" type="pres">
      <dgm:prSet presAssocID="{DD13767F-14FB-4049-AA2F-01C32F804584}" presName="parTxOnlySpace" presStyleCnt="0"/>
      <dgm:spPr/>
    </dgm:pt>
    <dgm:pt modelId="{3AB717EF-649C-4FAA-B8AF-E51706F3C2AB}" type="pres">
      <dgm:prSet presAssocID="{5963735C-CB10-4F10-8495-80CD5B0072D2}" presName="parTxOnly" presStyleLbl="node1" presStyleIdx="2" presStyleCnt="4">
        <dgm:presLayoutVars>
          <dgm:chMax val="0"/>
          <dgm:chPref val="0"/>
          <dgm:bulletEnabled val="1"/>
        </dgm:presLayoutVars>
      </dgm:prSet>
      <dgm:spPr/>
      <dgm:t>
        <a:bodyPr/>
        <a:lstStyle/>
        <a:p>
          <a:endParaRPr lang="en-GB"/>
        </a:p>
      </dgm:t>
    </dgm:pt>
    <dgm:pt modelId="{29C2BB09-8B51-4B09-972E-4F17C9FFA307}" type="pres">
      <dgm:prSet presAssocID="{6960E52E-EE1D-41EE-B936-1A48DBCE59B4}" presName="parTxOnlySpace" presStyleCnt="0"/>
      <dgm:spPr/>
    </dgm:pt>
    <dgm:pt modelId="{448DD83D-4654-4442-A35A-8252A2D7977E}" type="pres">
      <dgm:prSet presAssocID="{2FEC2BE3-2DE1-448B-9C19-524777153E4F}" presName="parTxOnly" presStyleLbl="node1" presStyleIdx="3" presStyleCnt="4">
        <dgm:presLayoutVars>
          <dgm:chMax val="0"/>
          <dgm:chPref val="0"/>
          <dgm:bulletEnabled val="1"/>
        </dgm:presLayoutVars>
      </dgm:prSet>
      <dgm:spPr/>
      <dgm:t>
        <a:bodyPr/>
        <a:lstStyle/>
        <a:p>
          <a:endParaRPr lang="en-GB"/>
        </a:p>
      </dgm:t>
    </dgm:pt>
  </dgm:ptLst>
  <dgm:cxnLst>
    <dgm:cxn modelId="{F7D75F41-AE76-4A28-9A6E-C9DD4F7D3F9B}" srcId="{0705E1F7-4F90-4C41-B4B9-E75FB5A9A4BC}" destId="{009B4307-4BCE-44E6-AD57-A45259271446}" srcOrd="0" destOrd="0" parTransId="{00FD1357-4259-448C-B872-D60D97523B3A}" sibTransId="{C05FFD29-0786-4D76-96DE-AD7147159757}"/>
    <dgm:cxn modelId="{0EE1075D-9C2E-461D-B9F2-390797F213AE}" type="presOf" srcId="{009B4307-4BCE-44E6-AD57-A45259271446}" destId="{143E5549-9698-4FDB-B77D-ADBF45E07290}" srcOrd="0" destOrd="0" presId="urn:microsoft.com/office/officeart/2005/8/layout/chevron1"/>
    <dgm:cxn modelId="{0B11CDC3-5340-4336-9407-3D5ABA8B536A}" srcId="{0705E1F7-4F90-4C41-B4B9-E75FB5A9A4BC}" destId="{5963735C-CB10-4F10-8495-80CD5B0072D2}" srcOrd="2" destOrd="0" parTransId="{78ECDED3-D737-4419-BE02-E6831CB3EABA}" sibTransId="{6960E52E-EE1D-41EE-B936-1A48DBCE59B4}"/>
    <dgm:cxn modelId="{F71DBF49-618C-4BBC-9382-1E60A2B0B942}" type="presOf" srcId="{0705E1F7-4F90-4C41-B4B9-E75FB5A9A4BC}" destId="{C2364F8B-E750-4CF6-9B14-A7AE26FDD5F1}" srcOrd="0" destOrd="0" presId="urn:microsoft.com/office/officeart/2005/8/layout/chevron1"/>
    <dgm:cxn modelId="{8D492E07-3040-46A6-AB43-2986B49FB025}" type="presOf" srcId="{5963735C-CB10-4F10-8495-80CD5B0072D2}" destId="{3AB717EF-649C-4FAA-B8AF-E51706F3C2AB}" srcOrd="0" destOrd="0" presId="urn:microsoft.com/office/officeart/2005/8/layout/chevron1"/>
    <dgm:cxn modelId="{0277C60B-B749-4744-96B5-6D188787D62A}" type="presOf" srcId="{2FEC2BE3-2DE1-448B-9C19-524777153E4F}" destId="{448DD83D-4654-4442-A35A-8252A2D7977E}" srcOrd="0" destOrd="0" presId="urn:microsoft.com/office/officeart/2005/8/layout/chevron1"/>
    <dgm:cxn modelId="{EF62DE14-D5C1-4CF6-83CF-F23108EEEA72}" srcId="{0705E1F7-4F90-4C41-B4B9-E75FB5A9A4BC}" destId="{55DBDB10-E187-4536-B332-958EFA77D119}" srcOrd="1" destOrd="0" parTransId="{E4B5DC1E-A466-4253-BE23-03425E33177A}" sibTransId="{DD13767F-14FB-4049-AA2F-01C32F804584}"/>
    <dgm:cxn modelId="{C63117B3-11B6-43DF-B882-50A0C4E31AD5}" srcId="{0705E1F7-4F90-4C41-B4B9-E75FB5A9A4BC}" destId="{2FEC2BE3-2DE1-448B-9C19-524777153E4F}" srcOrd="3" destOrd="0" parTransId="{9C7A5ACD-2394-4C1C-BF93-C6950928186F}" sibTransId="{0BFD76B0-97E2-4A7E-AE19-560B6AA19DE3}"/>
    <dgm:cxn modelId="{47385679-D235-4130-9CBF-CA286F6C3B79}" type="presOf" srcId="{55DBDB10-E187-4536-B332-958EFA77D119}" destId="{8153F80B-57C6-4AFB-9C27-FAB29035E8CB}" srcOrd="0" destOrd="0" presId="urn:microsoft.com/office/officeart/2005/8/layout/chevron1"/>
    <dgm:cxn modelId="{17E5E11A-6A9F-41B7-BDD9-45BDA9AE275C}" type="presParOf" srcId="{C2364F8B-E750-4CF6-9B14-A7AE26FDD5F1}" destId="{143E5549-9698-4FDB-B77D-ADBF45E07290}" srcOrd="0" destOrd="0" presId="urn:microsoft.com/office/officeart/2005/8/layout/chevron1"/>
    <dgm:cxn modelId="{E0612321-6C34-4CD0-9986-9AC9C094C2FE}" type="presParOf" srcId="{C2364F8B-E750-4CF6-9B14-A7AE26FDD5F1}" destId="{E53BAC24-C745-428E-A383-EB288C8EC9AD}" srcOrd="1" destOrd="0" presId="urn:microsoft.com/office/officeart/2005/8/layout/chevron1"/>
    <dgm:cxn modelId="{2BEB0A72-535B-4FAA-AA91-BE57F42C84A6}" type="presParOf" srcId="{C2364F8B-E750-4CF6-9B14-A7AE26FDD5F1}" destId="{8153F80B-57C6-4AFB-9C27-FAB29035E8CB}" srcOrd="2" destOrd="0" presId="urn:microsoft.com/office/officeart/2005/8/layout/chevron1"/>
    <dgm:cxn modelId="{C1265DFB-682D-4DA6-BA8A-1241F8FFE9D4}" type="presParOf" srcId="{C2364F8B-E750-4CF6-9B14-A7AE26FDD5F1}" destId="{261C9917-625B-4612-9C88-859672A26812}" srcOrd="3" destOrd="0" presId="urn:microsoft.com/office/officeart/2005/8/layout/chevron1"/>
    <dgm:cxn modelId="{FF15D770-F979-4835-9506-874D2D76DB6D}" type="presParOf" srcId="{C2364F8B-E750-4CF6-9B14-A7AE26FDD5F1}" destId="{3AB717EF-649C-4FAA-B8AF-E51706F3C2AB}" srcOrd="4" destOrd="0" presId="urn:microsoft.com/office/officeart/2005/8/layout/chevron1"/>
    <dgm:cxn modelId="{A9F9E4A5-D58C-4345-AD48-42A580897256}" type="presParOf" srcId="{C2364F8B-E750-4CF6-9B14-A7AE26FDD5F1}" destId="{29C2BB09-8B51-4B09-972E-4F17C9FFA307}" srcOrd="5" destOrd="0" presId="urn:microsoft.com/office/officeart/2005/8/layout/chevron1"/>
    <dgm:cxn modelId="{41DEC949-8CAB-4880-8EAB-2A9F86B88557}" type="presParOf" srcId="{C2364F8B-E750-4CF6-9B14-A7AE26FDD5F1}" destId="{448DD83D-4654-4442-A35A-8252A2D7977E}" srcOrd="6"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5E65D5F-8F84-4CC6-B3D4-D83A0504D92D}" type="doc">
      <dgm:prSet loTypeId="urn:microsoft.com/office/officeart/2005/8/layout/hProcess9" loCatId="process" qsTypeId="urn:microsoft.com/office/officeart/2005/8/quickstyle/simple1" qsCatId="simple" csTypeId="urn:microsoft.com/office/officeart/2005/8/colors/accent2_3" csCatId="accent2" phldr="1"/>
      <dgm:spPr/>
    </dgm:pt>
    <dgm:pt modelId="{A0B0BDA1-F5C2-4A21-8508-AEE94D400B67}">
      <dgm:prSet phldrT="[Text]"/>
      <dgm:spPr/>
      <dgm:t>
        <a:bodyPr/>
        <a:lstStyle/>
        <a:p>
          <a:r>
            <a:rPr lang="en-GB" dirty="0" smtClean="0"/>
            <a:t>Regulation of Monopoly</a:t>
          </a:r>
          <a:endParaRPr lang="en-GB" dirty="0"/>
        </a:p>
      </dgm:t>
    </dgm:pt>
    <dgm:pt modelId="{CA712930-555B-496A-84BE-1F225013DC23}" type="parTrans" cxnId="{2AC192A0-9B8E-4A68-83CF-83C2884E7EE3}">
      <dgm:prSet/>
      <dgm:spPr/>
      <dgm:t>
        <a:bodyPr/>
        <a:lstStyle/>
        <a:p>
          <a:endParaRPr lang="en-GB"/>
        </a:p>
      </dgm:t>
    </dgm:pt>
    <dgm:pt modelId="{A3A539A4-0D19-4EAF-9BB5-98A7FC9A029C}" type="sibTrans" cxnId="{2AC192A0-9B8E-4A68-83CF-83C2884E7EE3}">
      <dgm:prSet/>
      <dgm:spPr/>
      <dgm:t>
        <a:bodyPr/>
        <a:lstStyle/>
        <a:p>
          <a:endParaRPr lang="en-GB"/>
        </a:p>
      </dgm:t>
    </dgm:pt>
    <dgm:pt modelId="{1E21678D-4040-471E-9A82-148210F8A1CB}">
      <dgm:prSet phldrT="[Text]"/>
      <dgm:spPr/>
      <dgm:t>
        <a:bodyPr/>
        <a:lstStyle/>
        <a:p>
          <a:r>
            <a:rPr lang="en-GB" dirty="0" smtClean="0"/>
            <a:t>Regulation of Competition</a:t>
          </a:r>
          <a:endParaRPr lang="en-GB" dirty="0"/>
        </a:p>
      </dgm:t>
    </dgm:pt>
    <dgm:pt modelId="{DA6CDE7E-5DF2-4AD5-A884-36D17451BD63}" type="parTrans" cxnId="{088A3DB1-5E23-40A6-8AB1-B1B77133BB55}">
      <dgm:prSet/>
      <dgm:spPr/>
      <dgm:t>
        <a:bodyPr/>
        <a:lstStyle/>
        <a:p>
          <a:endParaRPr lang="en-GB"/>
        </a:p>
      </dgm:t>
    </dgm:pt>
    <dgm:pt modelId="{2CA00326-95E6-4E94-AF89-DB13EA423074}" type="sibTrans" cxnId="{088A3DB1-5E23-40A6-8AB1-B1B77133BB55}">
      <dgm:prSet/>
      <dgm:spPr/>
      <dgm:t>
        <a:bodyPr/>
        <a:lstStyle/>
        <a:p>
          <a:endParaRPr lang="en-GB"/>
        </a:p>
      </dgm:t>
    </dgm:pt>
    <dgm:pt modelId="{3298BD62-252B-4DA8-8FFA-B8579F95AB52}" type="pres">
      <dgm:prSet presAssocID="{E5E65D5F-8F84-4CC6-B3D4-D83A0504D92D}" presName="CompostProcess" presStyleCnt="0">
        <dgm:presLayoutVars>
          <dgm:dir/>
          <dgm:resizeHandles val="exact"/>
        </dgm:presLayoutVars>
      </dgm:prSet>
      <dgm:spPr/>
    </dgm:pt>
    <dgm:pt modelId="{9F73196E-9518-45EA-8632-8389E3C3835F}" type="pres">
      <dgm:prSet presAssocID="{E5E65D5F-8F84-4CC6-B3D4-D83A0504D92D}" presName="arrow" presStyleLbl="bgShp" presStyleIdx="0" presStyleCnt="1" custLinFactNeighborX="1361" custLinFactNeighborY="7795"/>
      <dgm:spPr/>
    </dgm:pt>
    <dgm:pt modelId="{38309A72-59D4-4B49-AEC7-1024A092562E}" type="pres">
      <dgm:prSet presAssocID="{E5E65D5F-8F84-4CC6-B3D4-D83A0504D92D}" presName="linearProcess" presStyleCnt="0"/>
      <dgm:spPr/>
    </dgm:pt>
    <dgm:pt modelId="{34061194-8FFF-4688-892D-33DBA580904D}" type="pres">
      <dgm:prSet presAssocID="{A0B0BDA1-F5C2-4A21-8508-AEE94D400B67}" presName="textNode" presStyleLbl="node1" presStyleIdx="0" presStyleCnt="2">
        <dgm:presLayoutVars>
          <dgm:bulletEnabled val="1"/>
        </dgm:presLayoutVars>
      </dgm:prSet>
      <dgm:spPr/>
      <dgm:t>
        <a:bodyPr/>
        <a:lstStyle/>
        <a:p>
          <a:endParaRPr lang="en-GB"/>
        </a:p>
      </dgm:t>
    </dgm:pt>
    <dgm:pt modelId="{2CB1ADA7-1C12-4BF3-B942-E0154B378D8A}" type="pres">
      <dgm:prSet presAssocID="{A3A539A4-0D19-4EAF-9BB5-98A7FC9A029C}" presName="sibTrans" presStyleCnt="0"/>
      <dgm:spPr/>
    </dgm:pt>
    <dgm:pt modelId="{886FB3C7-0B84-42F2-9C9D-094E6FAE1204}" type="pres">
      <dgm:prSet presAssocID="{1E21678D-4040-471E-9A82-148210F8A1CB}" presName="textNode" presStyleLbl="node1" presStyleIdx="1" presStyleCnt="2">
        <dgm:presLayoutVars>
          <dgm:bulletEnabled val="1"/>
        </dgm:presLayoutVars>
      </dgm:prSet>
      <dgm:spPr/>
      <dgm:t>
        <a:bodyPr/>
        <a:lstStyle/>
        <a:p>
          <a:endParaRPr lang="en-GB"/>
        </a:p>
      </dgm:t>
    </dgm:pt>
  </dgm:ptLst>
  <dgm:cxnLst>
    <dgm:cxn modelId="{CF51202B-1D6D-4E62-B8DA-0E911CBE3CF5}" type="presOf" srcId="{A0B0BDA1-F5C2-4A21-8508-AEE94D400B67}" destId="{34061194-8FFF-4688-892D-33DBA580904D}" srcOrd="0" destOrd="0" presId="urn:microsoft.com/office/officeart/2005/8/layout/hProcess9"/>
    <dgm:cxn modelId="{2AC192A0-9B8E-4A68-83CF-83C2884E7EE3}" srcId="{E5E65D5F-8F84-4CC6-B3D4-D83A0504D92D}" destId="{A0B0BDA1-F5C2-4A21-8508-AEE94D400B67}" srcOrd="0" destOrd="0" parTransId="{CA712930-555B-496A-84BE-1F225013DC23}" sibTransId="{A3A539A4-0D19-4EAF-9BB5-98A7FC9A029C}"/>
    <dgm:cxn modelId="{4B85C9B5-B3E0-4126-9871-EB261A768409}" type="presOf" srcId="{1E21678D-4040-471E-9A82-148210F8A1CB}" destId="{886FB3C7-0B84-42F2-9C9D-094E6FAE1204}" srcOrd="0" destOrd="0" presId="urn:microsoft.com/office/officeart/2005/8/layout/hProcess9"/>
    <dgm:cxn modelId="{088A3DB1-5E23-40A6-8AB1-B1B77133BB55}" srcId="{E5E65D5F-8F84-4CC6-B3D4-D83A0504D92D}" destId="{1E21678D-4040-471E-9A82-148210F8A1CB}" srcOrd="1" destOrd="0" parTransId="{DA6CDE7E-5DF2-4AD5-A884-36D17451BD63}" sibTransId="{2CA00326-95E6-4E94-AF89-DB13EA423074}"/>
    <dgm:cxn modelId="{73531CBB-09F7-4BF1-B423-CF207086D85B}" type="presOf" srcId="{E5E65D5F-8F84-4CC6-B3D4-D83A0504D92D}" destId="{3298BD62-252B-4DA8-8FFA-B8579F95AB52}" srcOrd="0" destOrd="0" presId="urn:microsoft.com/office/officeart/2005/8/layout/hProcess9"/>
    <dgm:cxn modelId="{96428963-5AAE-4F80-A441-62A941678BDE}" type="presParOf" srcId="{3298BD62-252B-4DA8-8FFA-B8579F95AB52}" destId="{9F73196E-9518-45EA-8632-8389E3C3835F}" srcOrd="0" destOrd="0" presId="urn:microsoft.com/office/officeart/2005/8/layout/hProcess9"/>
    <dgm:cxn modelId="{B897F056-E739-41E5-A886-65514A17E23C}" type="presParOf" srcId="{3298BD62-252B-4DA8-8FFA-B8579F95AB52}" destId="{38309A72-59D4-4B49-AEC7-1024A092562E}" srcOrd="1" destOrd="0" presId="urn:microsoft.com/office/officeart/2005/8/layout/hProcess9"/>
    <dgm:cxn modelId="{20C541C0-ABCF-4713-9CB4-0A2EA8AA41CC}" type="presParOf" srcId="{38309A72-59D4-4B49-AEC7-1024A092562E}" destId="{34061194-8FFF-4688-892D-33DBA580904D}" srcOrd="0" destOrd="0" presId="urn:microsoft.com/office/officeart/2005/8/layout/hProcess9"/>
    <dgm:cxn modelId="{B2481862-F3E2-4597-98FE-86D99F8252BB}" type="presParOf" srcId="{38309A72-59D4-4B49-AEC7-1024A092562E}" destId="{2CB1ADA7-1C12-4BF3-B942-E0154B378D8A}" srcOrd="1" destOrd="0" presId="urn:microsoft.com/office/officeart/2005/8/layout/hProcess9"/>
    <dgm:cxn modelId="{2F8A9DE8-1A01-4DE9-B5C2-B8CF19692D7E}" type="presParOf" srcId="{38309A72-59D4-4B49-AEC7-1024A092562E}" destId="{886FB3C7-0B84-42F2-9C9D-094E6FAE1204}" srcOrd="2"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5E65D5F-8F84-4CC6-B3D4-D83A0504D92D}" type="doc">
      <dgm:prSet loTypeId="urn:microsoft.com/office/officeart/2005/8/layout/hProcess9" loCatId="process" qsTypeId="urn:microsoft.com/office/officeart/2005/8/quickstyle/simple1" qsCatId="simple" csTypeId="urn:microsoft.com/office/officeart/2005/8/colors/accent2_3" csCatId="accent2" phldr="1"/>
      <dgm:spPr/>
    </dgm:pt>
    <dgm:pt modelId="{A0B0BDA1-F5C2-4A21-8508-AEE94D400B67}">
      <dgm:prSet phldrT="[Text]"/>
      <dgm:spPr/>
      <dgm:t>
        <a:bodyPr/>
        <a:lstStyle/>
        <a:p>
          <a:r>
            <a:rPr lang="en-GB" dirty="0" smtClean="0"/>
            <a:t>Identification of the market</a:t>
          </a:r>
          <a:endParaRPr lang="en-GB" dirty="0"/>
        </a:p>
      </dgm:t>
    </dgm:pt>
    <dgm:pt modelId="{CA712930-555B-496A-84BE-1F225013DC23}" type="parTrans" cxnId="{2AC192A0-9B8E-4A68-83CF-83C2884E7EE3}">
      <dgm:prSet/>
      <dgm:spPr/>
      <dgm:t>
        <a:bodyPr/>
        <a:lstStyle/>
        <a:p>
          <a:endParaRPr lang="en-GB"/>
        </a:p>
      </dgm:t>
    </dgm:pt>
    <dgm:pt modelId="{A3A539A4-0D19-4EAF-9BB5-98A7FC9A029C}" type="sibTrans" cxnId="{2AC192A0-9B8E-4A68-83CF-83C2884E7EE3}">
      <dgm:prSet/>
      <dgm:spPr/>
      <dgm:t>
        <a:bodyPr/>
        <a:lstStyle/>
        <a:p>
          <a:endParaRPr lang="en-GB"/>
        </a:p>
      </dgm:t>
    </dgm:pt>
    <dgm:pt modelId="{1E21678D-4040-471E-9A82-148210F8A1CB}">
      <dgm:prSet phldrT="[Text]"/>
      <dgm:spPr/>
      <dgm:t>
        <a:bodyPr/>
        <a:lstStyle/>
        <a:p>
          <a:r>
            <a:rPr lang="en-GB" dirty="0" smtClean="0"/>
            <a:t>Establishment of remedies </a:t>
          </a:r>
          <a:endParaRPr lang="en-GB" dirty="0"/>
        </a:p>
      </dgm:t>
    </dgm:pt>
    <dgm:pt modelId="{DA6CDE7E-5DF2-4AD5-A884-36D17451BD63}" type="parTrans" cxnId="{088A3DB1-5E23-40A6-8AB1-B1B77133BB55}">
      <dgm:prSet/>
      <dgm:spPr/>
      <dgm:t>
        <a:bodyPr/>
        <a:lstStyle/>
        <a:p>
          <a:endParaRPr lang="en-GB"/>
        </a:p>
      </dgm:t>
    </dgm:pt>
    <dgm:pt modelId="{2CA00326-95E6-4E94-AF89-DB13EA423074}" type="sibTrans" cxnId="{088A3DB1-5E23-40A6-8AB1-B1B77133BB55}">
      <dgm:prSet/>
      <dgm:spPr/>
      <dgm:t>
        <a:bodyPr/>
        <a:lstStyle/>
        <a:p>
          <a:endParaRPr lang="en-GB"/>
        </a:p>
      </dgm:t>
    </dgm:pt>
    <dgm:pt modelId="{FE3C8B16-933A-4823-BDA0-437A2CB86467}">
      <dgm:prSet phldrT="[Text]"/>
      <dgm:spPr/>
      <dgm:t>
        <a:bodyPr/>
        <a:lstStyle/>
        <a:p>
          <a:r>
            <a:rPr lang="en-GB" dirty="0" smtClean="0"/>
            <a:t>Determination of dominance</a:t>
          </a:r>
          <a:endParaRPr lang="en-GB" dirty="0"/>
        </a:p>
      </dgm:t>
    </dgm:pt>
    <dgm:pt modelId="{B91AF0D3-D7E7-46A2-8F75-6DBDD0FC2D01}" type="parTrans" cxnId="{93A85D4D-81F0-4508-8AD1-D42D31540730}">
      <dgm:prSet/>
      <dgm:spPr/>
      <dgm:t>
        <a:bodyPr/>
        <a:lstStyle/>
        <a:p>
          <a:endParaRPr lang="en-GB"/>
        </a:p>
      </dgm:t>
    </dgm:pt>
    <dgm:pt modelId="{CC53DD4F-C8DD-4D19-A0FC-7EAC7A809096}" type="sibTrans" cxnId="{93A85D4D-81F0-4508-8AD1-D42D31540730}">
      <dgm:prSet/>
      <dgm:spPr/>
      <dgm:t>
        <a:bodyPr/>
        <a:lstStyle/>
        <a:p>
          <a:endParaRPr lang="en-GB"/>
        </a:p>
      </dgm:t>
    </dgm:pt>
    <dgm:pt modelId="{3298BD62-252B-4DA8-8FFA-B8579F95AB52}" type="pres">
      <dgm:prSet presAssocID="{E5E65D5F-8F84-4CC6-B3D4-D83A0504D92D}" presName="CompostProcess" presStyleCnt="0">
        <dgm:presLayoutVars>
          <dgm:dir/>
          <dgm:resizeHandles val="exact"/>
        </dgm:presLayoutVars>
      </dgm:prSet>
      <dgm:spPr/>
    </dgm:pt>
    <dgm:pt modelId="{9F73196E-9518-45EA-8632-8389E3C3835F}" type="pres">
      <dgm:prSet presAssocID="{E5E65D5F-8F84-4CC6-B3D4-D83A0504D92D}" presName="arrow" presStyleLbl="bgShp" presStyleIdx="0" presStyleCnt="1" custLinFactNeighborX="1361" custLinFactNeighborY="7795"/>
      <dgm:spPr/>
    </dgm:pt>
    <dgm:pt modelId="{38309A72-59D4-4B49-AEC7-1024A092562E}" type="pres">
      <dgm:prSet presAssocID="{E5E65D5F-8F84-4CC6-B3D4-D83A0504D92D}" presName="linearProcess" presStyleCnt="0"/>
      <dgm:spPr/>
    </dgm:pt>
    <dgm:pt modelId="{34061194-8FFF-4688-892D-33DBA580904D}" type="pres">
      <dgm:prSet presAssocID="{A0B0BDA1-F5C2-4A21-8508-AEE94D400B67}" presName="textNode" presStyleLbl="node1" presStyleIdx="0" presStyleCnt="3">
        <dgm:presLayoutVars>
          <dgm:bulletEnabled val="1"/>
        </dgm:presLayoutVars>
      </dgm:prSet>
      <dgm:spPr/>
      <dgm:t>
        <a:bodyPr/>
        <a:lstStyle/>
        <a:p>
          <a:endParaRPr lang="en-GB"/>
        </a:p>
      </dgm:t>
    </dgm:pt>
    <dgm:pt modelId="{2CB1ADA7-1C12-4BF3-B942-E0154B378D8A}" type="pres">
      <dgm:prSet presAssocID="{A3A539A4-0D19-4EAF-9BB5-98A7FC9A029C}" presName="sibTrans" presStyleCnt="0"/>
      <dgm:spPr/>
    </dgm:pt>
    <dgm:pt modelId="{5C3C7734-427A-40C9-9F9B-2B0F2911F919}" type="pres">
      <dgm:prSet presAssocID="{FE3C8B16-933A-4823-BDA0-437A2CB86467}" presName="textNode" presStyleLbl="node1" presStyleIdx="1" presStyleCnt="3">
        <dgm:presLayoutVars>
          <dgm:bulletEnabled val="1"/>
        </dgm:presLayoutVars>
      </dgm:prSet>
      <dgm:spPr/>
      <dgm:t>
        <a:bodyPr/>
        <a:lstStyle/>
        <a:p>
          <a:endParaRPr lang="en-GB"/>
        </a:p>
      </dgm:t>
    </dgm:pt>
    <dgm:pt modelId="{01634BA4-2F21-4530-9C21-577F2C1036E1}" type="pres">
      <dgm:prSet presAssocID="{CC53DD4F-C8DD-4D19-A0FC-7EAC7A809096}" presName="sibTrans" presStyleCnt="0"/>
      <dgm:spPr/>
    </dgm:pt>
    <dgm:pt modelId="{886FB3C7-0B84-42F2-9C9D-094E6FAE1204}" type="pres">
      <dgm:prSet presAssocID="{1E21678D-4040-471E-9A82-148210F8A1CB}" presName="textNode" presStyleLbl="node1" presStyleIdx="2" presStyleCnt="3">
        <dgm:presLayoutVars>
          <dgm:bulletEnabled val="1"/>
        </dgm:presLayoutVars>
      </dgm:prSet>
      <dgm:spPr/>
      <dgm:t>
        <a:bodyPr/>
        <a:lstStyle/>
        <a:p>
          <a:endParaRPr lang="en-GB"/>
        </a:p>
      </dgm:t>
    </dgm:pt>
  </dgm:ptLst>
  <dgm:cxnLst>
    <dgm:cxn modelId="{088A3DB1-5E23-40A6-8AB1-B1B77133BB55}" srcId="{E5E65D5F-8F84-4CC6-B3D4-D83A0504D92D}" destId="{1E21678D-4040-471E-9A82-148210F8A1CB}" srcOrd="2" destOrd="0" parTransId="{DA6CDE7E-5DF2-4AD5-A884-36D17451BD63}" sibTransId="{2CA00326-95E6-4E94-AF89-DB13EA423074}"/>
    <dgm:cxn modelId="{A941CC6C-BBF1-4F1C-A053-FC352EAA0B0B}" type="presOf" srcId="{1E21678D-4040-471E-9A82-148210F8A1CB}" destId="{886FB3C7-0B84-42F2-9C9D-094E6FAE1204}" srcOrd="0" destOrd="0" presId="urn:microsoft.com/office/officeart/2005/8/layout/hProcess9"/>
    <dgm:cxn modelId="{4ED5805E-DDB3-41BD-BBAB-C432E6AF9736}" type="presOf" srcId="{A0B0BDA1-F5C2-4A21-8508-AEE94D400B67}" destId="{34061194-8FFF-4688-892D-33DBA580904D}" srcOrd="0" destOrd="0" presId="urn:microsoft.com/office/officeart/2005/8/layout/hProcess9"/>
    <dgm:cxn modelId="{BE1A8C28-537F-49E0-AEB9-1710F72BA468}" type="presOf" srcId="{E5E65D5F-8F84-4CC6-B3D4-D83A0504D92D}" destId="{3298BD62-252B-4DA8-8FFA-B8579F95AB52}" srcOrd="0" destOrd="0" presId="urn:microsoft.com/office/officeart/2005/8/layout/hProcess9"/>
    <dgm:cxn modelId="{2AC192A0-9B8E-4A68-83CF-83C2884E7EE3}" srcId="{E5E65D5F-8F84-4CC6-B3D4-D83A0504D92D}" destId="{A0B0BDA1-F5C2-4A21-8508-AEE94D400B67}" srcOrd="0" destOrd="0" parTransId="{CA712930-555B-496A-84BE-1F225013DC23}" sibTransId="{A3A539A4-0D19-4EAF-9BB5-98A7FC9A029C}"/>
    <dgm:cxn modelId="{18E3D1BD-4E2C-453D-90D3-73369D107D8C}" type="presOf" srcId="{FE3C8B16-933A-4823-BDA0-437A2CB86467}" destId="{5C3C7734-427A-40C9-9F9B-2B0F2911F919}" srcOrd="0" destOrd="0" presId="urn:microsoft.com/office/officeart/2005/8/layout/hProcess9"/>
    <dgm:cxn modelId="{93A85D4D-81F0-4508-8AD1-D42D31540730}" srcId="{E5E65D5F-8F84-4CC6-B3D4-D83A0504D92D}" destId="{FE3C8B16-933A-4823-BDA0-437A2CB86467}" srcOrd="1" destOrd="0" parTransId="{B91AF0D3-D7E7-46A2-8F75-6DBDD0FC2D01}" sibTransId="{CC53DD4F-C8DD-4D19-A0FC-7EAC7A809096}"/>
    <dgm:cxn modelId="{DB4835B0-78C0-40E8-91CB-2DBAAE959388}" type="presParOf" srcId="{3298BD62-252B-4DA8-8FFA-B8579F95AB52}" destId="{9F73196E-9518-45EA-8632-8389E3C3835F}" srcOrd="0" destOrd="0" presId="urn:microsoft.com/office/officeart/2005/8/layout/hProcess9"/>
    <dgm:cxn modelId="{342BA86D-3F9F-48B4-B3F5-ED95E88EC06D}" type="presParOf" srcId="{3298BD62-252B-4DA8-8FFA-B8579F95AB52}" destId="{38309A72-59D4-4B49-AEC7-1024A092562E}" srcOrd="1" destOrd="0" presId="urn:microsoft.com/office/officeart/2005/8/layout/hProcess9"/>
    <dgm:cxn modelId="{0461196D-B657-4816-8835-996DC0429BEF}" type="presParOf" srcId="{38309A72-59D4-4B49-AEC7-1024A092562E}" destId="{34061194-8FFF-4688-892D-33DBA580904D}" srcOrd="0" destOrd="0" presId="urn:microsoft.com/office/officeart/2005/8/layout/hProcess9"/>
    <dgm:cxn modelId="{F974EE80-E4BD-42E6-BAFA-FB474CCE171A}" type="presParOf" srcId="{38309A72-59D4-4B49-AEC7-1024A092562E}" destId="{2CB1ADA7-1C12-4BF3-B942-E0154B378D8A}" srcOrd="1" destOrd="0" presId="urn:microsoft.com/office/officeart/2005/8/layout/hProcess9"/>
    <dgm:cxn modelId="{A0EA9EB8-AA1D-43A8-BB00-992D3C77404B}" type="presParOf" srcId="{38309A72-59D4-4B49-AEC7-1024A092562E}" destId="{5C3C7734-427A-40C9-9F9B-2B0F2911F919}" srcOrd="2" destOrd="0" presId="urn:microsoft.com/office/officeart/2005/8/layout/hProcess9"/>
    <dgm:cxn modelId="{CF86C12D-F17B-46EB-B189-DD3FE8ACC454}" type="presParOf" srcId="{38309A72-59D4-4B49-AEC7-1024A092562E}" destId="{01634BA4-2F21-4530-9C21-577F2C1036E1}" srcOrd="3" destOrd="0" presId="urn:microsoft.com/office/officeart/2005/8/layout/hProcess9"/>
    <dgm:cxn modelId="{F6DD2762-0659-4DAA-97DF-7462D99A32DA}" type="presParOf" srcId="{38309A72-59D4-4B49-AEC7-1024A092562E}" destId="{886FB3C7-0B84-42F2-9C9D-094E6FAE1204}"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6895D7E-6CB5-4A52-8841-7E6E382F6148}" type="doc">
      <dgm:prSet loTypeId="urn:microsoft.com/office/officeart/2005/8/layout/hList2" loCatId="list" qsTypeId="urn:microsoft.com/office/officeart/2005/8/quickstyle/simple1" qsCatId="simple" csTypeId="urn:microsoft.com/office/officeart/2005/8/colors/accent0_3" csCatId="mainScheme" phldr="1"/>
      <dgm:spPr/>
      <dgm:t>
        <a:bodyPr/>
        <a:lstStyle/>
        <a:p>
          <a:endParaRPr lang="en-GB"/>
        </a:p>
      </dgm:t>
    </dgm:pt>
    <dgm:pt modelId="{93C5B1F4-F285-4385-9E3A-184AB3B2428A}">
      <dgm:prSet phldrT="[Text]"/>
      <dgm:spPr/>
      <dgm:t>
        <a:bodyPr/>
        <a:lstStyle/>
        <a:p>
          <a:r>
            <a:rPr lang="en-GB" b="1" dirty="0" smtClean="0"/>
            <a:t>Internal pricing factors</a:t>
          </a:r>
          <a:endParaRPr lang="en-GB" b="1" dirty="0"/>
        </a:p>
      </dgm:t>
    </dgm:pt>
    <dgm:pt modelId="{27B678C4-15A7-41DA-AC83-0E0178AC2C79}" type="parTrans" cxnId="{D696BF50-F946-49CF-8ACD-06A64B324BC5}">
      <dgm:prSet/>
      <dgm:spPr/>
      <dgm:t>
        <a:bodyPr/>
        <a:lstStyle/>
        <a:p>
          <a:endParaRPr lang="en-GB"/>
        </a:p>
      </dgm:t>
    </dgm:pt>
    <dgm:pt modelId="{7C7CADE1-CE36-43D8-8D41-169AFBA00473}" type="sibTrans" cxnId="{D696BF50-F946-49CF-8ACD-06A64B324BC5}">
      <dgm:prSet/>
      <dgm:spPr/>
      <dgm:t>
        <a:bodyPr/>
        <a:lstStyle/>
        <a:p>
          <a:endParaRPr lang="en-GB"/>
        </a:p>
      </dgm:t>
    </dgm:pt>
    <dgm:pt modelId="{78CDF449-38A5-4022-BAAD-0D3803A47E40}">
      <dgm:prSet phldrT="[Text]"/>
      <dgm:spPr/>
      <dgm:t>
        <a:bodyPr/>
        <a:lstStyle/>
        <a:p>
          <a:r>
            <a:rPr lang="en-US" dirty="0" smtClean="0">
              <a:latin typeface="+mn-lt"/>
              <a:ea typeface="ＭＳ Ｐゴシック" pitchFamily="34" charset="-128"/>
              <a:cs typeface="+mn-cs"/>
            </a:rPr>
            <a:t>Overhead and set up costs</a:t>
          </a:r>
          <a:endParaRPr lang="en-GB" dirty="0"/>
        </a:p>
      </dgm:t>
    </dgm:pt>
    <dgm:pt modelId="{2C6264E8-33A5-4951-9C24-CA98D53865B9}" type="parTrans" cxnId="{397AC124-E018-41FD-85AA-C70AF04A397C}">
      <dgm:prSet/>
      <dgm:spPr/>
      <dgm:t>
        <a:bodyPr/>
        <a:lstStyle/>
        <a:p>
          <a:endParaRPr lang="en-GB"/>
        </a:p>
      </dgm:t>
    </dgm:pt>
    <dgm:pt modelId="{69FAD91D-ACE5-4819-AFA2-1962575AF3F6}" type="sibTrans" cxnId="{397AC124-E018-41FD-85AA-C70AF04A397C}">
      <dgm:prSet/>
      <dgm:spPr/>
      <dgm:t>
        <a:bodyPr/>
        <a:lstStyle/>
        <a:p>
          <a:endParaRPr lang="en-GB"/>
        </a:p>
      </dgm:t>
    </dgm:pt>
    <dgm:pt modelId="{E9000807-21A9-45A3-A6B2-B3C7A5B6FEF1}">
      <dgm:prSet phldrT="[Text]"/>
      <dgm:spPr/>
      <dgm:t>
        <a:bodyPr/>
        <a:lstStyle/>
        <a:p>
          <a:r>
            <a:rPr lang="en-GB" b="1" dirty="0" smtClean="0"/>
            <a:t>External pricing factors</a:t>
          </a:r>
          <a:endParaRPr lang="en-GB" b="1" dirty="0"/>
        </a:p>
      </dgm:t>
    </dgm:pt>
    <dgm:pt modelId="{91A831F5-869B-4E3A-ABF7-DF4AF1904016}" type="parTrans" cxnId="{8414E5D2-990F-4A13-A01C-17B69C7DCF0B}">
      <dgm:prSet/>
      <dgm:spPr/>
      <dgm:t>
        <a:bodyPr/>
        <a:lstStyle/>
        <a:p>
          <a:endParaRPr lang="en-GB"/>
        </a:p>
      </dgm:t>
    </dgm:pt>
    <dgm:pt modelId="{510B88AD-FA53-4E7E-9122-2B8AED6FC0CA}" type="sibTrans" cxnId="{8414E5D2-990F-4A13-A01C-17B69C7DCF0B}">
      <dgm:prSet/>
      <dgm:spPr/>
      <dgm:t>
        <a:bodyPr/>
        <a:lstStyle/>
        <a:p>
          <a:endParaRPr lang="en-GB"/>
        </a:p>
      </dgm:t>
    </dgm:pt>
    <dgm:pt modelId="{AF89E5B3-88F7-47C6-8BF1-250B669BFACF}">
      <dgm:prSet phldrT="[Text]"/>
      <dgm:spPr/>
      <dgm:t>
        <a:bodyPr/>
        <a:lstStyle/>
        <a:p>
          <a:r>
            <a:rPr lang="en-US" dirty="0" smtClean="0">
              <a:latin typeface="+mn-lt"/>
              <a:ea typeface="ＭＳ Ｐゴシック" pitchFamily="34" charset="-128"/>
              <a:cs typeface="+mn-cs"/>
            </a:rPr>
            <a:t>Demand elasticity</a:t>
          </a:r>
          <a:endParaRPr lang="en-GB" dirty="0"/>
        </a:p>
      </dgm:t>
    </dgm:pt>
    <dgm:pt modelId="{840DADEA-BCA3-41E6-B47B-E79E14B56A5A}" type="parTrans" cxnId="{9E74D84E-5D2E-42B7-B2A2-CA47E5889339}">
      <dgm:prSet/>
      <dgm:spPr/>
      <dgm:t>
        <a:bodyPr/>
        <a:lstStyle/>
        <a:p>
          <a:endParaRPr lang="en-GB"/>
        </a:p>
      </dgm:t>
    </dgm:pt>
    <dgm:pt modelId="{07B816F6-8EEF-4358-A311-421EDF297A43}" type="sibTrans" cxnId="{9E74D84E-5D2E-42B7-B2A2-CA47E5889339}">
      <dgm:prSet/>
      <dgm:spPr/>
      <dgm:t>
        <a:bodyPr/>
        <a:lstStyle/>
        <a:p>
          <a:endParaRPr lang="en-GB"/>
        </a:p>
      </dgm:t>
    </dgm:pt>
    <dgm:pt modelId="{8FEAD1FC-968C-4F1F-B229-4F9894878FE6}">
      <dgm:prSet/>
      <dgm:spPr/>
      <dgm:t>
        <a:bodyPr/>
        <a:lstStyle/>
        <a:p>
          <a:r>
            <a:rPr lang="en-US" smtClean="0">
              <a:latin typeface="+mn-lt"/>
              <a:ea typeface="ＭＳ Ｐゴシック" pitchFamily="34" charset="-128"/>
              <a:cs typeface="+mn-cs"/>
            </a:rPr>
            <a:t>Material costs</a:t>
          </a:r>
          <a:endParaRPr lang="en-US" dirty="0">
            <a:latin typeface="+mn-lt"/>
            <a:ea typeface="ＭＳ Ｐゴシック" pitchFamily="34" charset="-128"/>
            <a:cs typeface="+mn-cs"/>
          </a:endParaRPr>
        </a:p>
      </dgm:t>
    </dgm:pt>
    <dgm:pt modelId="{F2AE16C9-B5E5-42E8-80EA-CC208BDC371A}" type="parTrans" cxnId="{4879C885-B929-4844-A22C-11F5105ECB49}">
      <dgm:prSet/>
      <dgm:spPr/>
      <dgm:t>
        <a:bodyPr/>
        <a:lstStyle/>
        <a:p>
          <a:endParaRPr lang="en-GB"/>
        </a:p>
      </dgm:t>
    </dgm:pt>
    <dgm:pt modelId="{2BF4E17A-6EA7-43F1-8A0F-50C6E2676DDE}" type="sibTrans" cxnId="{4879C885-B929-4844-A22C-11F5105ECB49}">
      <dgm:prSet/>
      <dgm:spPr/>
      <dgm:t>
        <a:bodyPr/>
        <a:lstStyle/>
        <a:p>
          <a:endParaRPr lang="en-GB"/>
        </a:p>
      </dgm:t>
    </dgm:pt>
    <dgm:pt modelId="{DE4B8172-0745-4979-8ACB-EC7793901938}">
      <dgm:prSet/>
      <dgm:spPr/>
      <dgm:t>
        <a:bodyPr/>
        <a:lstStyle/>
        <a:p>
          <a:r>
            <a:rPr lang="en-US" dirty="0" smtClean="0">
              <a:latin typeface="+mn-lt"/>
              <a:ea typeface="ＭＳ Ｐゴシック" pitchFamily="34" charset="-128"/>
              <a:cs typeface="+mn-cs"/>
            </a:rPr>
            <a:t>Production costs</a:t>
          </a:r>
          <a:endParaRPr lang="en-US" dirty="0">
            <a:latin typeface="+mn-lt"/>
            <a:ea typeface="ＭＳ Ｐゴシック" pitchFamily="34" charset="-128"/>
            <a:cs typeface="+mn-cs"/>
          </a:endParaRPr>
        </a:p>
      </dgm:t>
    </dgm:pt>
    <dgm:pt modelId="{71435183-466A-4C6E-8019-5FA534161778}" type="parTrans" cxnId="{C0A5C568-D05A-42C8-A172-110B6D1EFBB0}">
      <dgm:prSet/>
      <dgm:spPr/>
      <dgm:t>
        <a:bodyPr/>
        <a:lstStyle/>
        <a:p>
          <a:endParaRPr lang="en-GB"/>
        </a:p>
      </dgm:t>
    </dgm:pt>
    <dgm:pt modelId="{5D51D634-C836-46D7-8D0D-A9B7295E18F2}" type="sibTrans" cxnId="{C0A5C568-D05A-42C8-A172-110B6D1EFBB0}">
      <dgm:prSet/>
      <dgm:spPr/>
      <dgm:t>
        <a:bodyPr/>
        <a:lstStyle/>
        <a:p>
          <a:endParaRPr lang="en-GB"/>
        </a:p>
      </dgm:t>
    </dgm:pt>
    <dgm:pt modelId="{9730EDB1-234D-440B-B28E-734F1D7B12CA}">
      <dgm:prSet/>
      <dgm:spPr/>
      <dgm:t>
        <a:bodyPr/>
        <a:lstStyle/>
        <a:p>
          <a:r>
            <a:rPr lang="en-US" dirty="0" smtClean="0">
              <a:latin typeface="+mn-lt"/>
              <a:ea typeface="ＭＳ Ｐゴシック" pitchFamily="34" charset="-128"/>
              <a:cs typeface="+mn-cs"/>
            </a:rPr>
            <a:t>Equipment replacement</a:t>
          </a:r>
          <a:endParaRPr lang="en-US" dirty="0">
            <a:latin typeface="+mn-lt"/>
            <a:ea typeface="ＭＳ Ｐゴシック" pitchFamily="34" charset="-128"/>
            <a:cs typeface="+mn-cs"/>
          </a:endParaRPr>
        </a:p>
      </dgm:t>
    </dgm:pt>
    <dgm:pt modelId="{7AF9F17F-DED0-4CB2-BA55-8F6A5F901912}" type="parTrans" cxnId="{4635740D-7914-497C-83A7-D0036D327214}">
      <dgm:prSet/>
      <dgm:spPr/>
      <dgm:t>
        <a:bodyPr/>
        <a:lstStyle/>
        <a:p>
          <a:endParaRPr lang="en-GB"/>
        </a:p>
      </dgm:t>
    </dgm:pt>
    <dgm:pt modelId="{661D5CEE-C606-4E26-B16A-52F27FE923D3}" type="sibTrans" cxnId="{4635740D-7914-497C-83A7-D0036D327214}">
      <dgm:prSet/>
      <dgm:spPr/>
      <dgm:t>
        <a:bodyPr/>
        <a:lstStyle/>
        <a:p>
          <a:endParaRPr lang="en-GB"/>
        </a:p>
      </dgm:t>
    </dgm:pt>
    <dgm:pt modelId="{6E64CA11-4AC5-48F4-978F-11E687855A5D}">
      <dgm:prSet/>
      <dgm:spPr/>
      <dgm:t>
        <a:bodyPr/>
        <a:lstStyle/>
        <a:p>
          <a:r>
            <a:rPr lang="en-US" smtClean="0">
              <a:latin typeface="+mn-lt"/>
              <a:ea typeface="ＭＳ Ｐゴシック" pitchFamily="34" charset="-128"/>
              <a:cs typeface="+mn-cs"/>
            </a:rPr>
            <a:t>Profit requirement</a:t>
          </a:r>
          <a:endParaRPr lang="en-US" dirty="0">
            <a:latin typeface="+mn-lt"/>
            <a:ea typeface="ＭＳ Ｐゴシック" pitchFamily="34" charset="-128"/>
            <a:cs typeface="+mn-cs"/>
          </a:endParaRPr>
        </a:p>
      </dgm:t>
    </dgm:pt>
    <dgm:pt modelId="{EB3A72E7-BB89-48CB-ACA2-DD061CA191E5}" type="parTrans" cxnId="{355141E0-9001-4097-AEFA-4B34954D1B32}">
      <dgm:prSet/>
      <dgm:spPr/>
      <dgm:t>
        <a:bodyPr/>
        <a:lstStyle/>
        <a:p>
          <a:endParaRPr lang="en-GB"/>
        </a:p>
      </dgm:t>
    </dgm:pt>
    <dgm:pt modelId="{04D7D48F-BEE6-479C-A46E-D73A02B8592F}" type="sibTrans" cxnId="{355141E0-9001-4097-AEFA-4B34954D1B32}">
      <dgm:prSet/>
      <dgm:spPr/>
      <dgm:t>
        <a:bodyPr/>
        <a:lstStyle/>
        <a:p>
          <a:endParaRPr lang="en-GB"/>
        </a:p>
      </dgm:t>
    </dgm:pt>
    <dgm:pt modelId="{1BABC8C8-3483-43F3-BD7A-08DCF3FC2F0D}">
      <dgm:prSet/>
      <dgm:spPr/>
      <dgm:t>
        <a:bodyPr/>
        <a:lstStyle/>
        <a:p>
          <a:r>
            <a:rPr lang="en-US" dirty="0" smtClean="0">
              <a:latin typeface="+mn-lt"/>
              <a:ea typeface="ＭＳ Ｐゴシック" pitchFamily="34" charset="-128"/>
              <a:cs typeface="+mn-cs"/>
            </a:rPr>
            <a:t>Competitors</a:t>
          </a:r>
          <a:endParaRPr lang="en-US" dirty="0">
            <a:latin typeface="+mn-lt"/>
            <a:ea typeface="ＭＳ Ｐゴシック" pitchFamily="34" charset="-128"/>
            <a:cs typeface="+mn-cs"/>
          </a:endParaRPr>
        </a:p>
      </dgm:t>
    </dgm:pt>
    <dgm:pt modelId="{A2BBC199-E26B-4370-9112-3D8E1B911762}" type="parTrans" cxnId="{DC23D0D2-3520-4E48-AF5D-0F4CB7F7060A}">
      <dgm:prSet/>
      <dgm:spPr/>
      <dgm:t>
        <a:bodyPr/>
        <a:lstStyle/>
        <a:p>
          <a:endParaRPr lang="en-GB"/>
        </a:p>
      </dgm:t>
    </dgm:pt>
    <dgm:pt modelId="{B7B6FCE4-4365-4DA7-886A-4A55136AF32C}" type="sibTrans" cxnId="{DC23D0D2-3520-4E48-AF5D-0F4CB7F7060A}">
      <dgm:prSet/>
      <dgm:spPr/>
      <dgm:t>
        <a:bodyPr/>
        <a:lstStyle/>
        <a:p>
          <a:endParaRPr lang="en-GB"/>
        </a:p>
      </dgm:t>
    </dgm:pt>
    <dgm:pt modelId="{DC3656C0-92B3-443A-B92E-92D0357EB2EA}">
      <dgm:prSet/>
      <dgm:spPr/>
      <dgm:t>
        <a:bodyPr/>
        <a:lstStyle/>
        <a:p>
          <a:r>
            <a:rPr lang="en-US" dirty="0" smtClean="0">
              <a:latin typeface="+mn-lt"/>
              <a:ea typeface="ＭＳ Ｐゴシック" pitchFamily="34" charset="-128"/>
              <a:cs typeface="+mn-cs"/>
            </a:rPr>
            <a:t>Economic cycle and demand strength</a:t>
          </a:r>
          <a:endParaRPr lang="en-US" dirty="0">
            <a:latin typeface="+mn-lt"/>
            <a:ea typeface="ＭＳ Ｐゴシック" pitchFamily="34" charset="-128"/>
            <a:cs typeface="+mn-cs"/>
          </a:endParaRPr>
        </a:p>
      </dgm:t>
    </dgm:pt>
    <dgm:pt modelId="{5C540439-8381-4C4C-A29D-B5FD706935E1}" type="parTrans" cxnId="{60769988-4EFE-4710-AE10-516FA118E30E}">
      <dgm:prSet/>
      <dgm:spPr/>
      <dgm:t>
        <a:bodyPr/>
        <a:lstStyle/>
        <a:p>
          <a:endParaRPr lang="en-GB"/>
        </a:p>
      </dgm:t>
    </dgm:pt>
    <dgm:pt modelId="{FA0146CD-C163-451C-8877-5D9C1191B86C}" type="sibTrans" cxnId="{60769988-4EFE-4710-AE10-516FA118E30E}">
      <dgm:prSet/>
      <dgm:spPr/>
      <dgm:t>
        <a:bodyPr/>
        <a:lstStyle/>
        <a:p>
          <a:endParaRPr lang="en-GB"/>
        </a:p>
      </dgm:t>
    </dgm:pt>
    <dgm:pt modelId="{26519B44-2A67-4D28-BC83-6862656C87D6}">
      <dgm:prSet/>
      <dgm:spPr/>
      <dgm:t>
        <a:bodyPr/>
        <a:lstStyle/>
        <a:p>
          <a:r>
            <a:rPr lang="en-US" dirty="0" smtClean="0">
              <a:latin typeface="+mn-lt"/>
              <a:ea typeface="ＭＳ Ｐゴシック" pitchFamily="34" charset="-128"/>
              <a:cs typeface="+mn-cs"/>
            </a:rPr>
            <a:t>Opportunities to charge above cost</a:t>
          </a:r>
          <a:endParaRPr lang="en-US" dirty="0">
            <a:latin typeface="+mn-lt"/>
            <a:ea typeface="ＭＳ Ｐゴシック" pitchFamily="34" charset="-128"/>
            <a:cs typeface="+mn-cs"/>
          </a:endParaRPr>
        </a:p>
      </dgm:t>
    </dgm:pt>
    <dgm:pt modelId="{A76AF3A4-8D6E-4D8F-8FF7-8F484B7F4DED}" type="parTrans" cxnId="{225CAA5A-1EFD-43DF-996F-9F2251D01B99}">
      <dgm:prSet/>
      <dgm:spPr/>
      <dgm:t>
        <a:bodyPr/>
        <a:lstStyle/>
        <a:p>
          <a:endParaRPr lang="en-GB"/>
        </a:p>
      </dgm:t>
    </dgm:pt>
    <dgm:pt modelId="{E0B4663C-454F-44D8-9ADC-AF988E8E7EA1}" type="sibTrans" cxnId="{225CAA5A-1EFD-43DF-996F-9F2251D01B99}">
      <dgm:prSet/>
      <dgm:spPr/>
      <dgm:t>
        <a:bodyPr/>
        <a:lstStyle/>
        <a:p>
          <a:endParaRPr lang="en-GB"/>
        </a:p>
      </dgm:t>
    </dgm:pt>
    <dgm:pt modelId="{95239BEA-BAFC-4C82-ACAB-44866B144D77}">
      <dgm:prSet/>
      <dgm:spPr/>
      <dgm:t>
        <a:bodyPr/>
        <a:lstStyle/>
        <a:p>
          <a:r>
            <a:rPr lang="en-US" dirty="0" smtClean="0">
              <a:latin typeface="+mn-lt"/>
              <a:ea typeface="ＭＳ Ｐゴシック" pitchFamily="34" charset="-128"/>
              <a:cs typeface="+mn-cs"/>
            </a:rPr>
            <a:t>Price discrimination</a:t>
          </a:r>
          <a:endParaRPr lang="en-US" dirty="0">
            <a:latin typeface="+mn-lt"/>
            <a:ea typeface="ＭＳ Ｐゴシック" pitchFamily="34" charset="-128"/>
            <a:cs typeface="+mn-cs"/>
          </a:endParaRPr>
        </a:p>
      </dgm:t>
    </dgm:pt>
    <dgm:pt modelId="{E2A777D7-4CC7-4AB5-AEC7-C5CDFB242EAE}" type="parTrans" cxnId="{206BC09C-BA73-478D-B310-2225C124E60B}">
      <dgm:prSet/>
      <dgm:spPr/>
      <dgm:t>
        <a:bodyPr/>
        <a:lstStyle/>
        <a:p>
          <a:endParaRPr lang="en-GB"/>
        </a:p>
      </dgm:t>
    </dgm:pt>
    <dgm:pt modelId="{5DDA6A98-7B89-4C65-9ED1-1D6E1D66D0BB}" type="sibTrans" cxnId="{206BC09C-BA73-478D-B310-2225C124E60B}">
      <dgm:prSet/>
      <dgm:spPr/>
      <dgm:t>
        <a:bodyPr/>
        <a:lstStyle/>
        <a:p>
          <a:endParaRPr lang="en-GB"/>
        </a:p>
      </dgm:t>
    </dgm:pt>
    <dgm:pt modelId="{4DCDC008-9BC0-42D6-8C9A-C50C026467FF}">
      <dgm:prSet/>
      <dgm:spPr/>
      <dgm:t>
        <a:bodyPr/>
        <a:lstStyle/>
        <a:p>
          <a:r>
            <a:rPr lang="en-US" dirty="0" smtClean="0">
              <a:latin typeface="+mn-lt"/>
              <a:ea typeface="ＭＳ Ｐゴシック" pitchFamily="34" charset="-128"/>
              <a:cs typeface="+mn-cs"/>
            </a:rPr>
            <a:t>Distribution costs</a:t>
          </a:r>
          <a:endParaRPr lang="en-US" dirty="0">
            <a:latin typeface="+mn-lt"/>
            <a:ea typeface="ＭＳ Ｐゴシック" pitchFamily="34" charset="-128"/>
            <a:cs typeface="+mn-cs"/>
          </a:endParaRPr>
        </a:p>
      </dgm:t>
    </dgm:pt>
    <dgm:pt modelId="{9D98F692-4C0C-437B-A017-E258765FDF7F}" type="parTrans" cxnId="{350EDA78-E151-4833-A314-020006F6A137}">
      <dgm:prSet/>
      <dgm:spPr/>
      <dgm:t>
        <a:bodyPr/>
        <a:lstStyle/>
        <a:p>
          <a:endParaRPr lang="en-GB"/>
        </a:p>
      </dgm:t>
    </dgm:pt>
    <dgm:pt modelId="{A4686684-E822-4A21-842F-65342C3519BF}" type="sibTrans" cxnId="{350EDA78-E151-4833-A314-020006F6A137}">
      <dgm:prSet/>
      <dgm:spPr/>
      <dgm:t>
        <a:bodyPr/>
        <a:lstStyle/>
        <a:p>
          <a:endParaRPr lang="en-GB"/>
        </a:p>
      </dgm:t>
    </dgm:pt>
    <dgm:pt modelId="{6164BEB7-51C0-4619-A52B-03E6FBE3AE6B}">
      <dgm:prSet/>
      <dgm:spPr/>
      <dgm:t>
        <a:bodyPr/>
        <a:lstStyle/>
        <a:p>
          <a:r>
            <a:rPr lang="en-US" dirty="0" smtClean="0">
              <a:latin typeface="+mn-lt"/>
              <a:ea typeface="ＭＳ Ｐゴシック" pitchFamily="34" charset="-128"/>
              <a:cs typeface="+mn-cs"/>
            </a:rPr>
            <a:t>Marketing and sales</a:t>
          </a:r>
          <a:endParaRPr lang="en-US" dirty="0">
            <a:latin typeface="+mn-lt"/>
            <a:ea typeface="ＭＳ Ｐゴシック" pitchFamily="34" charset="-128"/>
            <a:cs typeface="+mn-cs"/>
          </a:endParaRPr>
        </a:p>
      </dgm:t>
    </dgm:pt>
    <dgm:pt modelId="{991FE5CE-EAC4-4122-8BA0-AF2DC9B9F2B4}" type="parTrans" cxnId="{63970063-6A5D-4D91-BA62-7EECA8A40DF2}">
      <dgm:prSet/>
      <dgm:spPr/>
      <dgm:t>
        <a:bodyPr/>
        <a:lstStyle/>
        <a:p>
          <a:endParaRPr lang="en-GB"/>
        </a:p>
      </dgm:t>
    </dgm:pt>
    <dgm:pt modelId="{FD361150-2A24-4BFF-98A7-310DD7F4DBE5}" type="sibTrans" cxnId="{63970063-6A5D-4D91-BA62-7EECA8A40DF2}">
      <dgm:prSet/>
      <dgm:spPr/>
      <dgm:t>
        <a:bodyPr/>
        <a:lstStyle/>
        <a:p>
          <a:endParaRPr lang="en-GB"/>
        </a:p>
      </dgm:t>
    </dgm:pt>
    <dgm:pt modelId="{EEF37489-3D96-4BC2-B5BF-17DE47153B3A}">
      <dgm:prSet/>
      <dgm:spPr/>
      <dgm:t>
        <a:bodyPr/>
        <a:lstStyle/>
        <a:p>
          <a:r>
            <a:rPr lang="en-US" dirty="0" smtClean="0">
              <a:latin typeface="+mn-lt"/>
              <a:ea typeface="ＭＳ Ｐゴシック" pitchFamily="34" charset="-128"/>
              <a:cs typeface="+mn-cs"/>
            </a:rPr>
            <a:t>Risks</a:t>
          </a:r>
          <a:endParaRPr lang="en-US" dirty="0">
            <a:latin typeface="+mn-lt"/>
            <a:ea typeface="ＭＳ Ｐゴシック" pitchFamily="34" charset="-128"/>
            <a:cs typeface="+mn-cs"/>
          </a:endParaRPr>
        </a:p>
      </dgm:t>
    </dgm:pt>
    <dgm:pt modelId="{CF7501DF-BB69-4581-AD04-DE1B0F819971}" type="parTrans" cxnId="{6BA8D58F-B77D-49A7-B42A-3F15FF5413F3}">
      <dgm:prSet/>
      <dgm:spPr/>
      <dgm:t>
        <a:bodyPr/>
        <a:lstStyle/>
        <a:p>
          <a:endParaRPr lang="en-GB"/>
        </a:p>
      </dgm:t>
    </dgm:pt>
    <dgm:pt modelId="{2A849EFB-AC46-4206-9843-67DC094A5B01}" type="sibTrans" cxnId="{6BA8D58F-B77D-49A7-B42A-3F15FF5413F3}">
      <dgm:prSet/>
      <dgm:spPr/>
      <dgm:t>
        <a:bodyPr/>
        <a:lstStyle/>
        <a:p>
          <a:endParaRPr lang="en-GB"/>
        </a:p>
      </dgm:t>
    </dgm:pt>
    <dgm:pt modelId="{F1CD6E5D-6A27-4D35-88FA-D09880CD7490}" type="pres">
      <dgm:prSet presAssocID="{56895D7E-6CB5-4A52-8841-7E6E382F6148}" presName="linearFlow" presStyleCnt="0">
        <dgm:presLayoutVars>
          <dgm:dir/>
          <dgm:animLvl val="lvl"/>
          <dgm:resizeHandles/>
        </dgm:presLayoutVars>
      </dgm:prSet>
      <dgm:spPr/>
      <dgm:t>
        <a:bodyPr/>
        <a:lstStyle/>
        <a:p>
          <a:endParaRPr lang="en-GB"/>
        </a:p>
      </dgm:t>
    </dgm:pt>
    <dgm:pt modelId="{2815E068-E81F-4230-9BD1-299D353D3435}" type="pres">
      <dgm:prSet presAssocID="{93C5B1F4-F285-4385-9E3A-184AB3B2428A}" presName="compositeNode" presStyleCnt="0">
        <dgm:presLayoutVars>
          <dgm:bulletEnabled val="1"/>
        </dgm:presLayoutVars>
      </dgm:prSet>
      <dgm:spPr/>
    </dgm:pt>
    <dgm:pt modelId="{150A3F7F-474E-4F11-8C84-D0E4AB918A29}" type="pres">
      <dgm:prSet presAssocID="{93C5B1F4-F285-4385-9E3A-184AB3B2428A}" presName="image" presStyleLbl="fgImgPlace1" presStyleIdx="0" presStyleCnt="2"/>
      <dgm:spPr>
        <a:blipFill rotWithShape="1">
          <a:blip xmlns:r="http://schemas.openxmlformats.org/officeDocument/2006/relationships" r:embed="rId1"/>
          <a:stretch>
            <a:fillRect/>
          </a:stretch>
        </a:blipFill>
      </dgm:spPr>
    </dgm:pt>
    <dgm:pt modelId="{5E1B9A9D-8711-45D1-8C5A-9E2C0D96103C}" type="pres">
      <dgm:prSet presAssocID="{93C5B1F4-F285-4385-9E3A-184AB3B2428A}" presName="childNode" presStyleLbl="node1" presStyleIdx="0" presStyleCnt="2">
        <dgm:presLayoutVars>
          <dgm:bulletEnabled val="1"/>
        </dgm:presLayoutVars>
      </dgm:prSet>
      <dgm:spPr/>
      <dgm:t>
        <a:bodyPr/>
        <a:lstStyle/>
        <a:p>
          <a:endParaRPr lang="en-GB"/>
        </a:p>
      </dgm:t>
    </dgm:pt>
    <dgm:pt modelId="{167310B2-3737-4E3A-B844-5EACB1628ED4}" type="pres">
      <dgm:prSet presAssocID="{93C5B1F4-F285-4385-9E3A-184AB3B2428A}" presName="parentNode" presStyleLbl="revTx" presStyleIdx="0" presStyleCnt="2">
        <dgm:presLayoutVars>
          <dgm:chMax val="0"/>
          <dgm:bulletEnabled val="1"/>
        </dgm:presLayoutVars>
      </dgm:prSet>
      <dgm:spPr/>
      <dgm:t>
        <a:bodyPr/>
        <a:lstStyle/>
        <a:p>
          <a:endParaRPr lang="en-GB"/>
        </a:p>
      </dgm:t>
    </dgm:pt>
    <dgm:pt modelId="{DCED41C4-D855-429D-A64C-D93D97260ECC}" type="pres">
      <dgm:prSet presAssocID="{7C7CADE1-CE36-43D8-8D41-169AFBA00473}" presName="sibTrans" presStyleCnt="0"/>
      <dgm:spPr/>
    </dgm:pt>
    <dgm:pt modelId="{46210C2A-8B27-43C8-9D0A-2D26CDF66669}" type="pres">
      <dgm:prSet presAssocID="{E9000807-21A9-45A3-A6B2-B3C7A5B6FEF1}" presName="compositeNode" presStyleCnt="0">
        <dgm:presLayoutVars>
          <dgm:bulletEnabled val="1"/>
        </dgm:presLayoutVars>
      </dgm:prSet>
      <dgm:spPr/>
    </dgm:pt>
    <dgm:pt modelId="{40794AB2-D555-4AC2-9F19-C59DE712EBE7}" type="pres">
      <dgm:prSet presAssocID="{E9000807-21A9-45A3-A6B2-B3C7A5B6FEF1}" presName="image" presStyleLbl="fgImgPlace1" presStyleIdx="1" presStyleCnt="2"/>
      <dgm:spPr>
        <a:blipFill rotWithShape="1">
          <a:blip xmlns:r="http://schemas.openxmlformats.org/officeDocument/2006/relationships" r:embed="rId2"/>
          <a:stretch>
            <a:fillRect/>
          </a:stretch>
        </a:blipFill>
      </dgm:spPr>
    </dgm:pt>
    <dgm:pt modelId="{8F4944FA-39E5-493C-88FB-63537CB2FE1E}" type="pres">
      <dgm:prSet presAssocID="{E9000807-21A9-45A3-A6B2-B3C7A5B6FEF1}" presName="childNode" presStyleLbl="node1" presStyleIdx="1" presStyleCnt="2">
        <dgm:presLayoutVars>
          <dgm:bulletEnabled val="1"/>
        </dgm:presLayoutVars>
      </dgm:prSet>
      <dgm:spPr/>
      <dgm:t>
        <a:bodyPr/>
        <a:lstStyle/>
        <a:p>
          <a:endParaRPr lang="en-GB"/>
        </a:p>
      </dgm:t>
    </dgm:pt>
    <dgm:pt modelId="{CC87FD7D-A89C-4A14-A976-2335342B97EE}" type="pres">
      <dgm:prSet presAssocID="{E9000807-21A9-45A3-A6B2-B3C7A5B6FEF1}" presName="parentNode" presStyleLbl="revTx" presStyleIdx="1" presStyleCnt="2">
        <dgm:presLayoutVars>
          <dgm:chMax val="0"/>
          <dgm:bulletEnabled val="1"/>
        </dgm:presLayoutVars>
      </dgm:prSet>
      <dgm:spPr/>
      <dgm:t>
        <a:bodyPr/>
        <a:lstStyle/>
        <a:p>
          <a:endParaRPr lang="en-GB"/>
        </a:p>
      </dgm:t>
    </dgm:pt>
  </dgm:ptLst>
  <dgm:cxnLst>
    <dgm:cxn modelId="{23BD3ED1-76CB-4F59-945D-FBB1FB32EF3A}" type="presOf" srcId="{6164BEB7-51C0-4619-A52B-03E6FBE3AE6B}" destId="{5E1B9A9D-8711-45D1-8C5A-9E2C0D96103C}" srcOrd="0" destOrd="5" presId="urn:microsoft.com/office/officeart/2005/8/layout/hList2"/>
    <dgm:cxn modelId="{350EDA78-E151-4833-A314-020006F6A137}" srcId="{93C5B1F4-F285-4385-9E3A-184AB3B2428A}" destId="{4DCDC008-9BC0-42D6-8C9A-C50C026467FF}" srcOrd="3" destOrd="0" parTransId="{9D98F692-4C0C-437B-A017-E258765FDF7F}" sibTransId="{A4686684-E822-4A21-842F-65342C3519BF}"/>
    <dgm:cxn modelId="{D696BF50-F946-49CF-8ACD-06A64B324BC5}" srcId="{56895D7E-6CB5-4A52-8841-7E6E382F6148}" destId="{93C5B1F4-F285-4385-9E3A-184AB3B2428A}" srcOrd="0" destOrd="0" parTransId="{27B678C4-15A7-41DA-AC83-0E0178AC2C79}" sibTransId="{7C7CADE1-CE36-43D8-8D41-169AFBA00473}"/>
    <dgm:cxn modelId="{6BA8D58F-B77D-49A7-B42A-3F15FF5413F3}" srcId="{E9000807-21A9-45A3-A6B2-B3C7A5B6FEF1}" destId="{EEF37489-3D96-4BC2-B5BF-17DE47153B3A}" srcOrd="5" destOrd="0" parTransId="{CF7501DF-BB69-4581-AD04-DE1B0F819971}" sibTransId="{2A849EFB-AC46-4206-9843-67DC094A5B01}"/>
    <dgm:cxn modelId="{F6BA3AE4-0064-45D0-8CAA-85704ABC2106}" type="presOf" srcId="{4DCDC008-9BC0-42D6-8C9A-C50C026467FF}" destId="{5E1B9A9D-8711-45D1-8C5A-9E2C0D96103C}" srcOrd="0" destOrd="3" presId="urn:microsoft.com/office/officeart/2005/8/layout/hList2"/>
    <dgm:cxn modelId="{60769988-4EFE-4710-AE10-516FA118E30E}" srcId="{E9000807-21A9-45A3-A6B2-B3C7A5B6FEF1}" destId="{DC3656C0-92B3-443A-B92E-92D0357EB2EA}" srcOrd="2" destOrd="0" parTransId="{5C540439-8381-4C4C-A29D-B5FD706935E1}" sibTransId="{FA0146CD-C163-451C-8877-5D9C1191B86C}"/>
    <dgm:cxn modelId="{7F9113B4-2C0F-4D82-8451-9E58748F965A}" type="presOf" srcId="{56895D7E-6CB5-4A52-8841-7E6E382F6148}" destId="{F1CD6E5D-6A27-4D35-88FA-D09880CD7490}" srcOrd="0" destOrd="0" presId="urn:microsoft.com/office/officeart/2005/8/layout/hList2"/>
    <dgm:cxn modelId="{9E74D84E-5D2E-42B7-B2A2-CA47E5889339}" srcId="{E9000807-21A9-45A3-A6B2-B3C7A5B6FEF1}" destId="{AF89E5B3-88F7-47C6-8BF1-250B669BFACF}" srcOrd="0" destOrd="0" parTransId="{840DADEA-BCA3-41E6-B47B-E79E14B56A5A}" sibTransId="{07B816F6-8EEF-4358-A311-421EDF297A43}"/>
    <dgm:cxn modelId="{71C14948-287B-479B-B9C4-56E0011D8682}" type="presOf" srcId="{EEF37489-3D96-4BC2-B5BF-17DE47153B3A}" destId="{8F4944FA-39E5-493C-88FB-63537CB2FE1E}" srcOrd="0" destOrd="5" presId="urn:microsoft.com/office/officeart/2005/8/layout/hList2"/>
    <dgm:cxn modelId="{075B68AA-1F41-48F4-A760-D2460DE2007A}" type="presOf" srcId="{8FEAD1FC-968C-4F1F-B229-4F9894878FE6}" destId="{5E1B9A9D-8711-45D1-8C5A-9E2C0D96103C}" srcOrd="0" destOrd="1" presId="urn:microsoft.com/office/officeart/2005/8/layout/hList2"/>
    <dgm:cxn modelId="{05C0576A-72E7-45B8-92E8-C532251C2F7E}" type="presOf" srcId="{E9000807-21A9-45A3-A6B2-B3C7A5B6FEF1}" destId="{CC87FD7D-A89C-4A14-A976-2335342B97EE}" srcOrd="0" destOrd="0" presId="urn:microsoft.com/office/officeart/2005/8/layout/hList2"/>
    <dgm:cxn modelId="{F5FA0074-22B3-4DCF-A45F-B6DBF2CBB437}" type="presOf" srcId="{6E64CA11-4AC5-48F4-978F-11E687855A5D}" destId="{5E1B9A9D-8711-45D1-8C5A-9E2C0D96103C}" srcOrd="0" destOrd="6" presId="urn:microsoft.com/office/officeart/2005/8/layout/hList2"/>
    <dgm:cxn modelId="{3D4CDCA9-BF0A-4A48-A3D0-7D8E1D5E9843}" type="presOf" srcId="{1BABC8C8-3483-43F3-BD7A-08DCF3FC2F0D}" destId="{8F4944FA-39E5-493C-88FB-63537CB2FE1E}" srcOrd="0" destOrd="1" presId="urn:microsoft.com/office/officeart/2005/8/layout/hList2"/>
    <dgm:cxn modelId="{225CAA5A-1EFD-43DF-996F-9F2251D01B99}" srcId="{E9000807-21A9-45A3-A6B2-B3C7A5B6FEF1}" destId="{26519B44-2A67-4D28-BC83-6862656C87D6}" srcOrd="3" destOrd="0" parTransId="{A76AF3A4-8D6E-4D8F-8FF7-8F484B7F4DED}" sibTransId="{E0B4663C-454F-44D8-9ADC-AF988E8E7EA1}"/>
    <dgm:cxn modelId="{F8932B27-F631-4190-9067-189926A62F87}" type="presOf" srcId="{26519B44-2A67-4D28-BC83-6862656C87D6}" destId="{8F4944FA-39E5-493C-88FB-63537CB2FE1E}" srcOrd="0" destOrd="3" presId="urn:microsoft.com/office/officeart/2005/8/layout/hList2"/>
    <dgm:cxn modelId="{0EF04907-63A4-42C5-B2BB-B69790C29C6B}" type="presOf" srcId="{AF89E5B3-88F7-47C6-8BF1-250B669BFACF}" destId="{8F4944FA-39E5-493C-88FB-63537CB2FE1E}" srcOrd="0" destOrd="0" presId="urn:microsoft.com/office/officeart/2005/8/layout/hList2"/>
    <dgm:cxn modelId="{8414E5D2-990F-4A13-A01C-17B69C7DCF0B}" srcId="{56895D7E-6CB5-4A52-8841-7E6E382F6148}" destId="{E9000807-21A9-45A3-A6B2-B3C7A5B6FEF1}" srcOrd="1" destOrd="0" parTransId="{91A831F5-869B-4E3A-ABF7-DF4AF1904016}" sibTransId="{510B88AD-FA53-4E7E-9122-2B8AED6FC0CA}"/>
    <dgm:cxn modelId="{DC23D0D2-3520-4E48-AF5D-0F4CB7F7060A}" srcId="{E9000807-21A9-45A3-A6B2-B3C7A5B6FEF1}" destId="{1BABC8C8-3483-43F3-BD7A-08DCF3FC2F0D}" srcOrd="1" destOrd="0" parTransId="{A2BBC199-E26B-4370-9112-3D8E1B911762}" sibTransId="{B7B6FCE4-4365-4DA7-886A-4A55136AF32C}"/>
    <dgm:cxn modelId="{73CB2E89-6A50-4ED5-AF99-457E694145D5}" type="presOf" srcId="{9730EDB1-234D-440B-B28E-734F1D7B12CA}" destId="{5E1B9A9D-8711-45D1-8C5A-9E2C0D96103C}" srcOrd="0" destOrd="4" presId="urn:microsoft.com/office/officeart/2005/8/layout/hList2"/>
    <dgm:cxn modelId="{397AC124-E018-41FD-85AA-C70AF04A397C}" srcId="{93C5B1F4-F285-4385-9E3A-184AB3B2428A}" destId="{78CDF449-38A5-4022-BAAD-0D3803A47E40}" srcOrd="0" destOrd="0" parTransId="{2C6264E8-33A5-4951-9C24-CA98D53865B9}" sibTransId="{69FAD91D-ACE5-4819-AFA2-1962575AF3F6}"/>
    <dgm:cxn modelId="{36CA4356-AAC3-4BFA-B7A6-BBE37CD8F90E}" type="presOf" srcId="{95239BEA-BAFC-4C82-ACAB-44866B144D77}" destId="{8F4944FA-39E5-493C-88FB-63537CB2FE1E}" srcOrd="0" destOrd="4" presId="urn:microsoft.com/office/officeart/2005/8/layout/hList2"/>
    <dgm:cxn modelId="{4879C885-B929-4844-A22C-11F5105ECB49}" srcId="{93C5B1F4-F285-4385-9E3A-184AB3B2428A}" destId="{8FEAD1FC-968C-4F1F-B229-4F9894878FE6}" srcOrd="1" destOrd="0" parTransId="{F2AE16C9-B5E5-42E8-80EA-CC208BDC371A}" sibTransId="{2BF4E17A-6EA7-43F1-8A0F-50C6E2676DDE}"/>
    <dgm:cxn modelId="{78F5FE81-0740-4320-ABEC-C38EAA2D1153}" type="presOf" srcId="{93C5B1F4-F285-4385-9E3A-184AB3B2428A}" destId="{167310B2-3737-4E3A-B844-5EACB1628ED4}" srcOrd="0" destOrd="0" presId="urn:microsoft.com/office/officeart/2005/8/layout/hList2"/>
    <dgm:cxn modelId="{AE94A2FA-F52F-4FA9-BBD1-8F5FFBE89412}" type="presOf" srcId="{DE4B8172-0745-4979-8ACB-EC7793901938}" destId="{5E1B9A9D-8711-45D1-8C5A-9E2C0D96103C}" srcOrd="0" destOrd="2" presId="urn:microsoft.com/office/officeart/2005/8/layout/hList2"/>
    <dgm:cxn modelId="{206BC09C-BA73-478D-B310-2225C124E60B}" srcId="{E9000807-21A9-45A3-A6B2-B3C7A5B6FEF1}" destId="{95239BEA-BAFC-4C82-ACAB-44866B144D77}" srcOrd="4" destOrd="0" parTransId="{E2A777D7-4CC7-4AB5-AEC7-C5CDFB242EAE}" sibTransId="{5DDA6A98-7B89-4C65-9ED1-1D6E1D66D0BB}"/>
    <dgm:cxn modelId="{AAA38E22-A0B1-48F5-AE1B-6CF8F6F8D5DD}" type="presOf" srcId="{DC3656C0-92B3-443A-B92E-92D0357EB2EA}" destId="{8F4944FA-39E5-493C-88FB-63537CB2FE1E}" srcOrd="0" destOrd="2" presId="urn:microsoft.com/office/officeart/2005/8/layout/hList2"/>
    <dgm:cxn modelId="{4635740D-7914-497C-83A7-D0036D327214}" srcId="{93C5B1F4-F285-4385-9E3A-184AB3B2428A}" destId="{9730EDB1-234D-440B-B28E-734F1D7B12CA}" srcOrd="4" destOrd="0" parTransId="{7AF9F17F-DED0-4CB2-BA55-8F6A5F901912}" sibTransId="{661D5CEE-C606-4E26-B16A-52F27FE923D3}"/>
    <dgm:cxn modelId="{355141E0-9001-4097-AEFA-4B34954D1B32}" srcId="{93C5B1F4-F285-4385-9E3A-184AB3B2428A}" destId="{6E64CA11-4AC5-48F4-978F-11E687855A5D}" srcOrd="6" destOrd="0" parTransId="{EB3A72E7-BB89-48CB-ACA2-DD061CA191E5}" sibTransId="{04D7D48F-BEE6-479C-A46E-D73A02B8592F}"/>
    <dgm:cxn modelId="{C0A5C568-D05A-42C8-A172-110B6D1EFBB0}" srcId="{93C5B1F4-F285-4385-9E3A-184AB3B2428A}" destId="{DE4B8172-0745-4979-8ACB-EC7793901938}" srcOrd="2" destOrd="0" parTransId="{71435183-466A-4C6E-8019-5FA534161778}" sibTransId="{5D51D634-C836-46D7-8D0D-A9B7295E18F2}"/>
    <dgm:cxn modelId="{63970063-6A5D-4D91-BA62-7EECA8A40DF2}" srcId="{93C5B1F4-F285-4385-9E3A-184AB3B2428A}" destId="{6164BEB7-51C0-4619-A52B-03E6FBE3AE6B}" srcOrd="5" destOrd="0" parTransId="{991FE5CE-EAC4-4122-8BA0-AF2DC9B9F2B4}" sibTransId="{FD361150-2A24-4BFF-98A7-310DD7F4DBE5}"/>
    <dgm:cxn modelId="{8DB01726-131B-4C8F-A3D6-42CF54BFD4AE}" type="presOf" srcId="{78CDF449-38A5-4022-BAAD-0D3803A47E40}" destId="{5E1B9A9D-8711-45D1-8C5A-9E2C0D96103C}" srcOrd="0" destOrd="0" presId="urn:microsoft.com/office/officeart/2005/8/layout/hList2"/>
    <dgm:cxn modelId="{8D8A2230-DD4D-41F2-A77E-E46B0924033E}" type="presParOf" srcId="{F1CD6E5D-6A27-4D35-88FA-D09880CD7490}" destId="{2815E068-E81F-4230-9BD1-299D353D3435}" srcOrd="0" destOrd="0" presId="urn:microsoft.com/office/officeart/2005/8/layout/hList2"/>
    <dgm:cxn modelId="{B85F0223-E714-4483-B5EC-6017DC6EC5C1}" type="presParOf" srcId="{2815E068-E81F-4230-9BD1-299D353D3435}" destId="{150A3F7F-474E-4F11-8C84-D0E4AB918A29}" srcOrd="0" destOrd="0" presId="urn:microsoft.com/office/officeart/2005/8/layout/hList2"/>
    <dgm:cxn modelId="{33CB936C-B124-4865-A2C9-2F11C95D5D10}" type="presParOf" srcId="{2815E068-E81F-4230-9BD1-299D353D3435}" destId="{5E1B9A9D-8711-45D1-8C5A-9E2C0D96103C}" srcOrd="1" destOrd="0" presId="urn:microsoft.com/office/officeart/2005/8/layout/hList2"/>
    <dgm:cxn modelId="{4A2FD47D-D53A-4FD4-960A-9EE6E621F184}" type="presParOf" srcId="{2815E068-E81F-4230-9BD1-299D353D3435}" destId="{167310B2-3737-4E3A-B844-5EACB1628ED4}" srcOrd="2" destOrd="0" presId="urn:microsoft.com/office/officeart/2005/8/layout/hList2"/>
    <dgm:cxn modelId="{BEDA19FD-4FA3-4A1B-A759-F28B1F08DBD3}" type="presParOf" srcId="{F1CD6E5D-6A27-4D35-88FA-D09880CD7490}" destId="{DCED41C4-D855-429D-A64C-D93D97260ECC}" srcOrd="1" destOrd="0" presId="urn:microsoft.com/office/officeart/2005/8/layout/hList2"/>
    <dgm:cxn modelId="{9B65C44B-4837-4E4C-97B5-62D1287CFEE2}" type="presParOf" srcId="{F1CD6E5D-6A27-4D35-88FA-D09880CD7490}" destId="{46210C2A-8B27-43C8-9D0A-2D26CDF66669}" srcOrd="2" destOrd="0" presId="urn:microsoft.com/office/officeart/2005/8/layout/hList2"/>
    <dgm:cxn modelId="{5FC52692-5D4A-41F0-B31E-8D26934D1E52}" type="presParOf" srcId="{46210C2A-8B27-43C8-9D0A-2D26CDF66669}" destId="{40794AB2-D555-4AC2-9F19-C59DE712EBE7}" srcOrd="0" destOrd="0" presId="urn:microsoft.com/office/officeart/2005/8/layout/hList2"/>
    <dgm:cxn modelId="{A5ED5D28-0B12-443D-A4F9-481848D311D5}" type="presParOf" srcId="{46210C2A-8B27-43C8-9D0A-2D26CDF66669}" destId="{8F4944FA-39E5-493C-88FB-63537CB2FE1E}" srcOrd="1" destOrd="0" presId="urn:microsoft.com/office/officeart/2005/8/layout/hList2"/>
    <dgm:cxn modelId="{CD8E07F7-C7DB-471B-978C-A91F892D7D3E}" type="presParOf" srcId="{46210C2A-8B27-43C8-9D0A-2D26CDF66669}" destId="{CC87FD7D-A89C-4A14-A976-2335342B97EE}" srcOrd="2" destOrd="0" presId="urn:microsoft.com/office/officeart/2005/8/layout/h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C90B848-8738-4AF6-B57D-BDBBA0FC7D48}" type="doc">
      <dgm:prSet loTypeId="urn:microsoft.com/office/officeart/2005/8/layout/arrow4" loCatId="relationship" qsTypeId="urn:microsoft.com/office/officeart/2005/8/quickstyle/simple1" qsCatId="simple" csTypeId="urn:microsoft.com/office/officeart/2005/8/colors/accent2_3" csCatId="accent2" phldr="1"/>
      <dgm:spPr/>
      <dgm:t>
        <a:bodyPr/>
        <a:lstStyle/>
        <a:p>
          <a:endParaRPr lang="en-GB"/>
        </a:p>
      </dgm:t>
    </dgm:pt>
    <dgm:pt modelId="{9E21C484-2107-4A16-8711-12F8A0B6AD75}">
      <dgm:prSet phldrT="[Text]"/>
      <dgm:spPr/>
      <dgm:t>
        <a:bodyPr/>
        <a:lstStyle/>
        <a:p>
          <a:r>
            <a:rPr lang="en-GB" dirty="0" smtClean="0"/>
            <a:t>Social pricing may be in order (e.g. affordability, universality)</a:t>
          </a:r>
          <a:endParaRPr lang="en-GB" dirty="0"/>
        </a:p>
      </dgm:t>
    </dgm:pt>
    <dgm:pt modelId="{AA1A6B0F-FAF1-4C0C-B356-2EDC5C5A26CD}" type="parTrans" cxnId="{12B1E860-8AC2-4EE0-9329-62348C992602}">
      <dgm:prSet/>
      <dgm:spPr/>
      <dgm:t>
        <a:bodyPr/>
        <a:lstStyle/>
        <a:p>
          <a:endParaRPr lang="en-GB"/>
        </a:p>
      </dgm:t>
    </dgm:pt>
    <dgm:pt modelId="{E654D59C-7E24-49CD-93A5-74B4B88C9FD5}" type="sibTrans" cxnId="{12B1E860-8AC2-4EE0-9329-62348C992602}">
      <dgm:prSet/>
      <dgm:spPr/>
      <dgm:t>
        <a:bodyPr/>
        <a:lstStyle/>
        <a:p>
          <a:endParaRPr lang="en-GB"/>
        </a:p>
      </dgm:t>
    </dgm:pt>
    <dgm:pt modelId="{833A3BB7-BADB-4515-9ED3-C6845DBE37DF}">
      <dgm:prSet phldrT="[Text]"/>
      <dgm:spPr/>
      <dgm:t>
        <a:bodyPr/>
        <a:lstStyle/>
        <a:p>
          <a:r>
            <a:rPr lang="en-GB" dirty="0" smtClean="0"/>
            <a:t>But costs and profits need also to be taken into account (e.g. regulated rate of return)</a:t>
          </a:r>
          <a:endParaRPr lang="en-GB" dirty="0"/>
        </a:p>
      </dgm:t>
    </dgm:pt>
    <dgm:pt modelId="{B34D10A8-E669-494C-B985-C79882BE813B}" type="parTrans" cxnId="{ACE335C8-5D9D-4436-8A6F-11E7B2744588}">
      <dgm:prSet/>
      <dgm:spPr/>
      <dgm:t>
        <a:bodyPr/>
        <a:lstStyle/>
        <a:p>
          <a:endParaRPr lang="en-GB"/>
        </a:p>
      </dgm:t>
    </dgm:pt>
    <dgm:pt modelId="{AE9BF732-6148-4A8D-8588-E9DCBACAEE4B}" type="sibTrans" cxnId="{ACE335C8-5D9D-4436-8A6F-11E7B2744588}">
      <dgm:prSet/>
      <dgm:spPr/>
      <dgm:t>
        <a:bodyPr/>
        <a:lstStyle/>
        <a:p>
          <a:endParaRPr lang="en-GB"/>
        </a:p>
      </dgm:t>
    </dgm:pt>
    <dgm:pt modelId="{D4C7A892-BA03-488A-8E63-9583DBE55AB7}" type="pres">
      <dgm:prSet presAssocID="{DC90B848-8738-4AF6-B57D-BDBBA0FC7D48}" presName="compositeShape" presStyleCnt="0">
        <dgm:presLayoutVars>
          <dgm:chMax val="2"/>
          <dgm:dir/>
          <dgm:resizeHandles val="exact"/>
        </dgm:presLayoutVars>
      </dgm:prSet>
      <dgm:spPr/>
      <dgm:t>
        <a:bodyPr/>
        <a:lstStyle/>
        <a:p>
          <a:endParaRPr lang="en-GB"/>
        </a:p>
      </dgm:t>
    </dgm:pt>
    <dgm:pt modelId="{53B95E47-F31E-4D74-985E-8BCE47BD1DCC}" type="pres">
      <dgm:prSet presAssocID="{9E21C484-2107-4A16-8711-12F8A0B6AD75}" presName="upArrow" presStyleLbl="node1" presStyleIdx="0" presStyleCnt="2"/>
      <dgm:spPr/>
    </dgm:pt>
    <dgm:pt modelId="{B41EB1A6-6A01-458D-B9E9-3103CC9F4A18}" type="pres">
      <dgm:prSet presAssocID="{9E21C484-2107-4A16-8711-12F8A0B6AD75}" presName="upArrowText" presStyleLbl="revTx" presStyleIdx="0" presStyleCnt="2">
        <dgm:presLayoutVars>
          <dgm:chMax val="0"/>
          <dgm:bulletEnabled val="1"/>
        </dgm:presLayoutVars>
      </dgm:prSet>
      <dgm:spPr/>
      <dgm:t>
        <a:bodyPr/>
        <a:lstStyle/>
        <a:p>
          <a:endParaRPr lang="en-GB"/>
        </a:p>
      </dgm:t>
    </dgm:pt>
    <dgm:pt modelId="{90BFE0F3-5C30-4BD2-9890-9284BB605594}" type="pres">
      <dgm:prSet presAssocID="{833A3BB7-BADB-4515-9ED3-C6845DBE37DF}" presName="downArrow" presStyleLbl="node1" presStyleIdx="1" presStyleCnt="2"/>
      <dgm:spPr/>
    </dgm:pt>
    <dgm:pt modelId="{DFF8145A-B65A-471D-933A-62CA995976D2}" type="pres">
      <dgm:prSet presAssocID="{833A3BB7-BADB-4515-9ED3-C6845DBE37DF}" presName="downArrowText" presStyleLbl="revTx" presStyleIdx="1" presStyleCnt="2">
        <dgm:presLayoutVars>
          <dgm:chMax val="0"/>
          <dgm:bulletEnabled val="1"/>
        </dgm:presLayoutVars>
      </dgm:prSet>
      <dgm:spPr/>
      <dgm:t>
        <a:bodyPr/>
        <a:lstStyle/>
        <a:p>
          <a:endParaRPr lang="en-GB"/>
        </a:p>
      </dgm:t>
    </dgm:pt>
  </dgm:ptLst>
  <dgm:cxnLst>
    <dgm:cxn modelId="{ACE335C8-5D9D-4436-8A6F-11E7B2744588}" srcId="{DC90B848-8738-4AF6-B57D-BDBBA0FC7D48}" destId="{833A3BB7-BADB-4515-9ED3-C6845DBE37DF}" srcOrd="1" destOrd="0" parTransId="{B34D10A8-E669-494C-B985-C79882BE813B}" sibTransId="{AE9BF732-6148-4A8D-8588-E9DCBACAEE4B}"/>
    <dgm:cxn modelId="{E500A91C-F7D1-4B5A-AA74-D90CE7F25AD8}" type="presOf" srcId="{833A3BB7-BADB-4515-9ED3-C6845DBE37DF}" destId="{DFF8145A-B65A-471D-933A-62CA995976D2}" srcOrd="0" destOrd="0" presId="urn:microsoft.com/office/officeart/2005/8/layout/arrow4"/>
    <dgm:cxn modelId="{BC3880F7-6F71-42E5-B01F-10E144EFA040}" type="presOf" srcId="{DC90B848-8738-4AF6-B57D-BDBBA0FC7D48}" destId="{D4C7A892-BA03-488A-8E63-9583DBE55AB7}" srcOrd="0" destOrd="0" presId="urn:microsoft.com/office/officeart/2005/8/layout/arrow4"/>
    <dgm:cxn modelId="{12B1E860-8AC2-4EE0-9329-62348C992602}" srcId="{DC90B848-8738-4AF6-B57D-BDBBA0FC7D48}" destId="{9E21C484-2107-4A16-8711-12F8A0B6AD75}" srcOrd="0" destOrd="0" parTransId="{AA1A6B0F-FAF1-4C0C-B356-2EDC5C5A26CD}" sibTransId="{E654D59C-7E24-49CD-93A5-74B4B88C9FD5}"/>
    <dgm:cxn modelId="{5169B2A9-62CF-45D8-8B2C-569F44959AB8}" type="presOf" srcId="{9E21C484-2107-4A16-8711-12F8A0B6AD75}" destId="{B41EB1A6-6A01-458D-B9E9-3103CC9F4A18}" srcOrd="0" destOrd="0" presId="urn:microsoft.com/office/officeart/2005/8/layout/arrow4"/>
    <dgm:cxn modelId="{7FB95079-88F6-4250-8DA2-1F5EED79C030}" type="presParOf" srcId="{D4C7A892-BA03-488A-8E63-9583DBE55AB7}" destId="{53B95E47-F31E-4D74-985E-8BCE47BD1DCC}" srcOrd="0" destOrd="0" presId="urn:microsoft.com/office/officeart/2005/8/layout/arrow4"/>
    <dgm:cxn modelId="{F19CCEB9-B5D2-4D86-810D-7AFE6EB0E5CA}" type="presParOf" srcId="{D4C7A892-BA03-488A-8E63-9583DBE55AB7}" destId="{B41EB1A6-6A01-458D-B9E9-3103CC9F4A18}" srcOrd="1" destOrd="0" presId="urn:microsoft.com/office/officeart/2005/8/layout/arrow4"/>
    <dgm:cxn modelId="{38CB4D33-A0D7-4AA7-B27A-E6AC115D0519}" type="presParOf" srcId="{D4C7A892-BA03-488A-8E63-9583DBE55AB7}" destId="{90BFE0F3-5C30-4BD2-9890-9284BB605594}" srcOrd="2" destOrd="0" presId="urn:microsoft.com/office/officeart/2005/8/layout/arrow4"/>
    <dgm:cxn modelId="{0EAB4603-F319-493E-8C5B-802B1AD6D0D5}" type="presParOf" srcId="{D4C7A892-BA03-488A-8E63-9583DBE55AB7}" destId="{DFF8145A-B65A-471D-933A-62CA995976D2}" srcOrd="3" destOrd="0" presId="urn:microsoft.com/office/officeart/2005/8/layout/arrow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3E5549-9698-4FDB-B77D-ADBF45E07290}">
      <dsp:nvSpPr>
        <dsp:cNvPr id="0" name=""/>
        <dsp:cNvSpPr/>
      </dsp:nvSpPr>
      <dsp:spPr>
        <a:xfrm>
          <a:off x="3605" y="1708303"/>
          <a:ext cx="2098699" cy="839479"/>
        </a:xfrm>
        <a:prstGeom prst="chevron">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010" tIns="25337" rIns="25337" bIns="25337" numCol="1" spcCol="1270" anchor="ctr" anchorCtr="0">
          <a:noAutofit/>
        </a:bodyPr>
        <a:lstStyle/>
        <a:p>
          <a:pPr lvl="0" algn="ctr" defTabSz="844550">
            <a:lnSpc>
              <a:spcPct val="90000"/>
            </a:lnSpc>
            <a:spcBef>
              <a:spcPct val="0"/>
            </a:spcBef>
            <a:spcAft>
              <a:spcPct val="35000"/>
            </a:spcAft>
          </a:pPr>
          <a:r>
            <a:rPr lang="en-GB" sz="1900" kern="1200" dirty="0" smtClean="0"/>
            <a:t>Regulation in general</a:t>
          </a:r>
          <a:endParaRPr lang="en-GB" sz="1900" kern="1200" dirty="0"/>
        </a:p>
      </dsp:txBody>
      <dsp:txXfrm>
        <a:off x="423345" y="1708303"/>
        <a:ext cx="1259220" cy="839479"/>
      </dsp:txXfrm>
    </dsp:sp>
    <dsp:sp modelId="{8153F80B-57C6-4AFB-9C27-FAB29035E8CB}">
      <dsp:nvSpPr>
        <dsp:cNvPr id="0" name=""/>
        <dsp:cNvSpPr/>
      </dsp:nvSpPr>
      <dsp:spPr>
        <a:xfrm>
          <a:off x="1892435" y="1708303"/>
          <a:ext cx="2098699" cy="839479"/>
        </a:xfrm>
        <a:prstGeom prst="chevron">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010" tIns="25337" rIns="25337" bIns="25337" numCol="1" spcCol="1270" anchor="ctr" anchorCtr="0">
          <a:noAutofit/>
        </a:bodyPr>
        <a:lstStyle/>
        <a:p>
          <a:pPr lvl="0" algn="ctr" defTabSz="844550">
            <a:lnSpc>
              <a:spcPct val="90000"/>
            </a:lnSpc>
            <a:spcBef>
              <a:spcPct val="0"/>
            </a:spcBef>
            <a:spcAft>
              <a:spcPct val="35000"/>
            </a:spcAft>
          </a:pPr>
          <a:r>
            <a:rPr lang="en-GB" sz="1900" kern="1200" dirty="0" smtClean="0"/>
            <a:t>Regulation of markets</a:t>
          </a:r>
          <a:endParaRPr lang="en-GB" sz="1900" kern="1200" dirty="0"/>
        </a:p>
      </dsp:txBody>
      <dsp:txXfrm>
        <a:off x="2312175" y="1708303"/>
        <a:ext cx="1259220" cy="839479"/>
      </dsp:txXfrm>
    </dsp:sp>
    <dsp:sp modelId="{3AB717EF-649C-4FAA-B8AF-E51706F3C2AB}">
      <dsp:nvSpPr>
        <dsp:cNvPr id="0" name=""/>
        <dsp:cNvSpPr/>
      </dsp:nvSpPr>
      <dsp:spPr>
        <a:xfrm>
          <a:off x="3781265" y="1708303"/>
          <a:ext cx="2098699" cy="839479"/>
        </a:xfrm>
        <a:prstGeom prst="chevron">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010" tIns="25337" rIns="25337" bIns="25337" numCol="1" spcCol="1270" anchor="ctr" anchorCtr="0">
          <a:noAutofit/>
        </a:bodyPr>
        <a:lstStyle/>
        <a:p>
          <a:pPr lvl="0" algn="ctr" defTabSz="844550">
            <a:lnSpc>
              <a:spcPct val="90000"/>
            </a:lnSpc>
            <a:spcBef>
              <a:spcPct val="0"/>
            </a:spcBef>
            <a:spcAft>
              <a:spcPct val="35000"/>
            </a:spcAft>
          </a:pPr>
          <a:r>
            <a:rPr lang="en-GB" sz="1900" kern="1200" dirty="0" smtClean="0"/>
            <a:t>Price regulation</a:t>
          </a:r>
          <a:endParaRPr lang="en-GB" sz="1900" kern="1200" dirty="0"/>
        </a:p>
      </dsp:txBody>
      <dsp:txXfrm>
        <a:off x="4201005" y="1708303"/>
        <a:ext cx="1259220" cy="839479"/>
      </dsp:txXfrm>
    </dsp:sp>
    <dsp:sp modelId="{448DD83D-4654-4442-A35A-8252A2D7977E}">
      <dsp:nvSpPr>
        <dsp:cNvPr id="0" name=""/>
        <dsp:cNvSpPr/>
      </dsp:nvSpPr>
      <dsp:spPr>
        <a:xfrm>
          <a:off x="5670094" y="1708303"/>
          <a:ext cx="2098699" cy="839479"/>
        </a:xfrm>
        <a:prstGeom prst="chevron">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010" tIns="25337" rIns="25337" bIns="25337" numCol="1" spcCol="1270" anchor="ctr" anchorCtr="0">
          <a:noAutofit/>
        </a:bodyPr>
        <a:lstStyle/>
        <a:p>
          <a:pPr lvl="0" algn="ctr" defTabSz="844550">
            <a:lnSpc>
              <a:spcPct val="90000"/>
            </a:lnSpc>
            <a:spcBef>
              <a:spcPct val="0"/>
            </a:spcBef>
            <a:spcAft>
              <a:spcPct val="35000"/>
            </a:spcAft>
          </a:pPr>
          <a:r>
            <a:rPr lang="en-GB" sz="1900" kern="1200" dirty="0" smtClean="0"/>
            <a:t>Cost-based regulation</a:t>
          </a:r>
          <a:endParaRPr lang="en-GB" sz="1900" kern="1200" dirty="0"/>
        </a:p>
      </dsp:txBody>
      <dsp:txXfrm>
        <a:off x="6089834" y="1708303"/>
        <a:ext cx="1259220" cy="83947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73196E-9518-45EA-8632-8389E3C3835F}">
      <dsp:nvSpPr>
        <dsp:cNvPr id="0" name=""/>
        <dsp:cNvSpPr/>
      </dsp:nvSpPr>
      <dsp:spPr>
        <a:xfrm>
          <a:off x="527721" y="0"/>
          <a:ext cx="5181600" cy="2824088"/>
        </a:xfrm>
        <a:prstGeom prst="rightArrow">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4061194-8FFF-4688-892D-33DBA580904D}">
      <dsp:nvSpPr>
        <dsp:cNvPr id="0" name=""/>
        <dsp:cNvSpPr/>
      </dsp:nvSpPr>
      <dsp:spPr>
        <a:xfrm>
          <a:off x="365596" y="847226"/>
          <a:ext cx="2608064" cy="1129635"/>
        </a:xfrm>
        <a:prstGeom prst="roundRect">
          <a:avLst/>
        </a:prstGeom>
        <a:solidFill>
          <a:schemeClr val="accent2">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n-GB" sz="3000" kern="1200" dirty="0" smtClean="0"/>
            <a:t>Regulation of Monopoly</a:t>
          </a:r>
          <a:endParaRPr lang="en-GB" sz="3000" kern="1200" dirty="0"/>
        </a:p>
      </dsp:txBody>
      <dsp:txXfrm>
        <a:off x="420740" y="902370"/>
        <a:ext cx="2497776" cy="1019347"/>
      </dsp:txXfrm>
    </dsp:sp>
    <dsp:sp modelId="{886FB3C7-0B84-42F2-9C9D-094E6FAE1204}">
      <dsp:nvSpPr>
        <dsp:cNvPr id="0" name=""/>
        <dsp:cNvSpPr/>
      </dsp:nvSpPr>
      <dsp:spPr>
        <a:xfrm>
          <a:off x="3122339" y="847226"/>
          <a:ext cx="2608064" cy="1129635"/>
        </a:xfrm>
        <a:prstGeom prst="roundRect">
          <a:avLst/>
        </a:prstGeom>
        <a:solidFill>
          <a:schemeClr val="accent2">
            <a:shade val="80000"/>
            <a:hueOff val="0"/>
            <a:satOff val="-11081"/>
            <a:lumOff val="2844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n-GB" sz="3000" kern="1200" dirty="0" smtClean="0"/>
            <a:t>Regulation of Competition</a:t>
          </a:r>
          <a:endParaRPr lang="en-GB" sz="3000" kern="1200" dirty="0"/>
        </a:p>
      </dsp:txBody>
      <dsp:txXfrm>
        <a:off x="3177483" y="902370"/>
        <a:ext cx="2497776" cy="101934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hList2">
  <dgm:title val=""/>
  <dgm:desc val=""/>
  <dgm:catLst>
    <dgm:cat type="list" pri="6000"/>
    <dgm:cat type="relationship" pri="16000"/>
    <dgm:cat type="picture" pri="29000"/>
    <dgm:cat type="pictureconvert" pri="2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dgm:varLst>
    <dgm:choose name="Name0">
      <dgm:if name="Name1" func="var" arg="dir" op="equ" val="norm">
        <dgm:alg type="lin">
          <dgm:param type="linDir" val="fromL"/>
          <dgm:param type="nodeVertAlign" val="t"/>
        </dgm:alg>
      </dgm:if>
      <dgm:else name="Name2">
        <dgm:alg type="lin">
          <dgm:param type="linDir" val="fromR"/>
          <dgm:param type="nodeVertAlign" val="t"/>
        </dgm:alg>
      </dgm:else>
    </dgm:choose>
    <dgm:shape xmlns:r="http://schemas.openxmlformats.org/officeDocument/2006/relationships" r:blip="">
      <dgm:adjLst/>
    </dgm:shape>
    <dgm:presOf/>
    <dgm:constrLst>
      <dgm:constr type="w" for="ch" forName="compositeNode" refType="w"/>
      <dgm:constr type="h" for="ch" forName="compositeNode" refType="h"/>
      <dgm:constr type="w" for="ch" forName="sibTrans" refType="w" refFor="ch" refForName="compositeNode" op="equ" fact="0.2"/>
      <dgm:constr type="h" for="des" forName="childNode" op="equ"/>
      <dgm:constr type="w" for="des" forName="childNode" op="equ"/>
      <dgm:constr type="w" for="des" forName="parentNode" op="equ"/>
      <dgm:constr type="h" for="des" forName="image" op="equ"/>
      <dgm:constr type="w" for="des" forName="image" op="equ"/>
      <dgm:constr type="primFontSz" for="des" forName="parentNode" op="equ" val="65"/>
      <dgm:constr type="primFontSz" for="des" forName="childNode" op="equ" val="65"/>
    </dgm:constrLst>
    <dgm:ruleLst/>
    <dgm:forEach name="Name3" axis="ch" ptType="node">
      <dgm:layoutNode name="compositeNode">
        <dgm:varLst>
          <dgm:bulletEnabled val="1"/>
        </dgm:varLst>
        <dgm:alg type="composite"/>
        <dgm:presOf/>
        <dgm:choose name="Name4">
          <dgm:if name="Name5" func="var" arg="dir" op="equ" val="norm">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l" for="ch" forName="image"/>
              <dgm:constr type="w" for="ch" forName="childNode" refType="w" fact="0.85"/>
              <dgm:constr type="h" for="ch" forName="childNode" refType="h" fact="0.78"/>
              <dgm:constr type="t" for="ch" forName="childNode" refType="h" refFor="ch" refForName="image" fact="0.66"/>
              <dgm:constr type="l"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l" for="ch" forName="parentNode"/>
              <dgm:constr type="r" for="ch" forName="parentNode" refType="l" refFor="ch" refForName="childNode"/>
              <dgm:constr type="rMarg" for="ch" forName="parentNode" refType="w" refFor="ch" refForName="image" fact="1.25"/>
            </dgm:constrLst>
          </dgm:if>
          <dgm:else name="Name6">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r" for="ch" forName="image" refType="w"/>
              <dgm:constr type="w" for="ch" forName="childNode" refType="w" fact="0.85"/>
              <dgm:constr type="h" for="ch" forName="childNode" refType="h" fact="0.78"/>
              <dgm:constr type="t" for="ch" forName="childNode" refType="h" refFor="ch" refForName="image" fact="0.66"/>
              <dgm:constr type="r" for="ch" forName="childNode" refType="w"/>
              <dgm:constr type="rOff"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r" for="ch" forName="parentNode" refType="w"/>
              <dgm:constr type="l" for="ch" forName="parentNode" refType="r" refFor="ch" refForName="childNode"/>
              <dgm:constr type="lOff" for="ch" forName="parentNode" refType="rOff" refFor="ch" refForName="childNode"/>
              <dgm:constr type="lMarg" for="ch" forName="parentNode" refType="w" refFor="ch" refForName="image" fact="1.25"/>
            </dgm:constrLst>
          </dgm:else>
        </dgm:choose>
        <dgm:ruleLst>
          <dgm:rule type="w" for="ch" forName="childNode" val="NaN" fact="0.4" max="NaN"/>
          <dgm:rule type="h" for="ch" forName="childNode" val="NaN" fact="0.5" max="NaN"/>
        </dgm:ruleLst>
        <dgm:layoutNode name="image" styleLbl="fgImgPlace1">
          <dgm:alg type="sp"/>
          <dgm:shape xmlns:r="http://schemas.openxmlformats.org/officeDocument/2006/relationships" type="rect" r:blip="" zOrderOff="4" blipPhldr="1">
            <dgm:adjLst/>
          </dgm:shape>
          <dgm:presOf/>
          <dgm:constrLst/>
          <dgm:ruleLst/>
        </dgm:layoutNode>
        <dgm:layoutNode name="childNode" styleLbl="node1">
          <dgm:varLst>
            <dgm:bulletEnabled val="1"/>
          </dgm:varLst>
          <dgm:alg type="tx">
            <dgm:param type="stBulletLvl" val="1"/>
          </dgm:alg>
          <dgm:shape xmlns:r="http://schemas.openxmlformats.org/officeDocument/2006/relationships" type="rect" r:blip="" zOrderOff="2">
            <dgm:adjLst/>
          </dgm:shape>
          <dgm:presOf axis="des" ptType="node"/>
          <dgm:constrLst/>
          <dgm:ruleLst>
            <dgm:rule type="primFontSz" val="5" fact="NaN" max="NaN"/>
          </dgm:ruleLst>
        </dgm:layoutNode>
        <dgm:layoutNode name="parentNode" styleLbl="revTx">
          <dgm:varLst>
            <dgm:chMax val="0"/>
            <dgm:bulletEnabled val="1"/>
          </dgm:varLst>
          <dgm:choose name="Name7">
            <dgm:if name="Name8" func="var" arg="dir" op="equ" val="norm">
              <dgm:alg type="tx">
                <dgm:param type="autoTxRot" val="grav"/>
                <dgm:param type="txAnchorVert" val="t"/>
                <dgm:param type="parTxLTRAlign" val="r"/>
                <dgm:param type="parTxRTLAlign" val="r"/>
              </dgm:alg>
              <dgm:shape xmlns:r="http://schemas.openxmlformats.org/officeDocument/2006/relationships" rot="270" type="rect" r:blip="">
                <dgm:adjLst/>
              </dgm:shape>
              <dgm:presOf axis="self"/>
              <dgm:constrLst>
                <dgm:constr type="lMarg"/>
                <dgm:constr type="bMarg"/>
                <dgm:constr type="tMarg"/>
              </dgm:constrLst>
            </dgm:if>
            <dgm:else name="Name9">
              <dgm:alg type="tx">
                <dgm:param type="autoTxRot" val="grav"/>
                <dgm:param type="parTxLTRAlign" val="l"/>
                <dgm:param type="parTxRTLAlign" val="l"/>
              </dgm:alg>
              <dgm:shape xmlns:r="http://schemas.openxmlformats.org/officeDocument/2006/relationships" rot="90" type="rect" r:blip="">
                <dgm:adjLst/>
              </dgm:shape>
              <dgm:presOf axis="self"/>
              <dgm:constrLst>
                <dgm:constr type="rMarg"/>
                <dgm:constr type="bMarg"/>
                <dgm:constr type="tMarg"/>
              </dgm:constrLst>
            </dgm:else>
          </dgm:choose>
          <dgm:ruleLst>
            <dgm:rule type="primFontSz" val="5" fact="NaN" max="NaN"/>
          </dgm:ruleLst>
        </dgm:layoutNode>
      </dgm:layoutNode>
      <dgm:forEach name="Name10" axis="followSib" ptType="sibTrans" cnt="1">
        <dgm:layoutNode name="sibTrans">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arrow4">
  <dgm:title val=""/>
  <dgm:desc val=""/>
  <dgm:catLst>
    <dgm:cat type="relationship" pri="8000"/>
    <dgm:cat type="process" pri="30000"/>
  </dgm:catLst>
  <dgm:samp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shape xmlns:r="http://schemas.openxmlformats.org/officeDocument/2006/relationships" r:blip="">
      <dgm:adjLst/>
    </dgm:shape>
    <dgm:presOf/>
    <dgm:choose name="Name0">
      <dgm:if name="Name1" func="var" arg="dir" op="equ" val="norm">
        <dgm:choose name="Name2">
          <dgm:if name="Name3" axis="ch" ptType="node" func="cnt" op="lte" val="1">
            <dgm:constrLst>
              <dgm:constr type="primFontSz" for="des" ptType="node" op="equ" val="65"/>
              <dgm:constr type="w" for="ch" forName="upArrow" refType="w" fact="0.33"/>
              <dgm:constr type="h" for="ch" forName="upArrow" refType="h"/>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dgm:constr type="b" for="ch" forName="upArrowText" refType="h" fact="0.48"/>
              <dgm:constr type="l" for="ch" forName="upArrowText" refType="w" refFor="ch" refForName="upArrow" fact="1.03"/>
            </dgm:constrLst>
          </dgm:if>
          <dgm:else name="Name4">
            <dgm:constrLst>
              <dgm:constr type="primFontSz" for="des" ptType="node" op="equ" val="65"/>
              <dgm:constr type="w" for="ch" forName="upArrow" refType="w" fact="0.33"/>
              <dgm:constr type="h" for="ch" forName="upArrow" refType="h" fact="0.48"/>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fact="0.48"/>
              <dgm:constr type="b" for="ch" forName="upArrowText" refType="h" fact="0.48"/>
              <dgm:constr type="l" for="ch" forName="upArrowText" refType="w" refFor="ch" refForName="upArrow" fact="1.03"/>
              <dgm:constr type="w" for="ch" forName="downArrow" refType="w" fact="0.33"/>
              <dgm:constr type="h" for="ch" forName="downArrow" refType="h" fact="0.48"/>
              <dgm:constr type="t" for="ch" forName="downArrow" refType="h" fact="0.52"/>
              <dgm:constr type="l" for="ch" forName="downArrow" refType="w" refFor="ch" refForName="downArrow" fact="0.3"/>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refType="w" refFor="ch" refForName="downArrow" fact="1.33"/>
            </dgm:constrLst>
          </dgm:else>
        </dgm:choose>
      </dgm:if>
      <dgm:else name="Name5">
        <dgm:choose name="Name6">
          <dgm:if name="Name7" axis="ch" ptType="node" func="cnt" op="lte" val="1">
            <dgm:constrLst>
              <dgm:constr type="primFontSz" for="des" ptType="node" op="equ" val="65"/>
              <dgm:constr type="w" for="ch" forName="upArrow" refType="w" fact="0.33"/>
              <dgm:constr type="h" for="ch" forName="upArrow" refType="h"/>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dgm:constr type="t" for="ch" forName="upArrowText"/>
              <dgm:constr type="l" for="ch" forName="upArrowText" refType="w" fact="0.1"/>
            </dgm:constrLst>
          </dgm:if>
          <dgm:else name="Name8">
            <dgm:constrLst>
              <dgm:constr type="primFontSz" for="des" ptType="node" op="equ" val="65"/>
              <dgm:constr type="w" for="ch" forName="upArrow" refType="w" fact="0.33"/>
              <dgm:constr type="h" for="ch" forName="upArrow" refType="h" fact="0.48"/>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fact="0.48"/>
              <dgm:constr type="t" for="ch" forName="upArrowText"/>
              <dgm:constr type="l" for="ch" forName="upArrowText" refType="w" fact="0.1"/>
              <dgm:constr type="w" for="ch" forName="downArrow" refType="w" fact="0.33"/>
              <dgm:constr type="h" for="ch" forName="downArrow" refType="h" fact="0.48"/>
              <dgm:constr type="t" for="ch" forName="downArrow" refType="h" fact="0.52"/>
              <dgm:constr type="l" for="ch" forName="downArrow" refType="w" fact="0.57"/>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dgm:constrLst>
          </dgm:else>
        </dgm:choose>
      </dgm:else>
    </dgm:choose>
    <dgm:ruleLst/>
    <dgm:forEach name="Name9" axis="ch" ptType="node" cnt="1">
      <dgm:layoutNode name="upArrow" styleLbl="node1">
        <dgm:alg type="sp"/>
        <dgm:shape xmlns:r="http://schemas.openxmlformats.org/officeDocument/2006/relationships" type="upArrow" r:blip="">
          <dgm:adjLst/>
        </dgm:shape>
        <dgm:presOf/>
        <dgm:constrLst/>
        <dgm:ruleLst/>
      </dgm:layoutNode>
      <dgm:layoutNode name="upArrowText" styleLbl="revTx">
        <dgm:varLst>
          <dgm:chMax val="0"/>
          <dgm:bulletEnabled val="1"/>
        </dgm:varLst>
        <dgm:choose name="Name10">
          <dgm:if name="Name11" axis="root des" ptType="all node" func="maxDepth" op="gt" val="1">
            <dgm:alg type="tx">
              <dgm:param type="parTxLTRAlign" val="l"/>
              <dgm:param type="parTxRTLAlign" val="r"/>
              <dgm:param type="txAnchorVertCh" val="mid"/>
            </dgm:alg>
          </dgm:if>
          <dgm:else name="Name12">
            <dgm:choose name="Name13">
              <dgm:if name="Name14" func="var" arg="dir" op="equ" val="norm">
                <dgm:alg type="tx">
                  <dgm:param type="parTxLTRAlign" val="l"/>
                  <dgm:param type="parTxRTLAlign" val="l"/>
                  <dgm:param type="txAnchorVertCh" val="mid"/>
                </dgm:alg>
              </dgm:if>
              <dgm:else name="Name15">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forEach name="Name16" axis="ch" ptType="node" st="2"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chMax val="0"/>
          <dgm:bulletEnabled val="1"/>
        </dgm:varLst>
        <dgm:choose name="Name17">
          <dgm:if name="Name18" axis="root des" ptType="all node" func="maxDepth" op="gt" val="1">
            <dgm:alg type="tx">
              <dgm:param type="parTxLTRAlign" val="l"/>
              <dgm:param type="parTxRTLAlign" val="r"/>
              <dgm:param type="txAnchorVertCh" val="mid"/>
            </dgm:alg>
          </dgm:if>
          <dgm:else name="Name19">
            <dgm:choose name="Name20">
              <dgm:if name="Name21" func="var" arg="dir" op="equ" val="norm">
                <dgm:alg type="tx">
                  <dgm:param type="parTxLTRAlign" val="l"/>
                  <dgm:param type="parTxRTLAlign" val="l"/>
                  <dgm:param type="txAnchorVertCh" val="mid"/>
                </dgm:alg>
              </dgm:if>
              <dgm:else name="Name22">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46400"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921" tIns="45459" rIns="90921" bIns="45459" numCol="1" anchor="t" anchorCtr="0" compatLnSpc="1">
            <a:prstTxWarp prst="textNoShape">
              <a:avLst/>
            </a:prstTxWarp>
          </a:bodyPr>
          <a:lstStyle>
            <a:lvl1pPr defTabSz="909638">
              <a:lnSpc>
                <a:spcPct val="100000"/>
              </a:lnSpc>
              <a:spcBef>
                <a:spcPct val="0"/>
              </a:spcBef>
              <a:buClrTx/>
              <a:buSzTx/>
              <a:buFontTx/>
              <a:buNone/>
              <a:defRPr sz="1200" smtClean="0">
                <a:solidFill>
                  <a:schemeClr val="tx1"/>
                </a:solidFill>
              </a:defRPr>
            </a:lvl1pPr>
          </a:lstStyle>
          <a:p>
            <a:pPr>
              <a:defRPr/>
            </a:pPr>
            <a:endParaRPr lang="en-GB"/>
          </a:p>
        </p:txBody>
      </p:sp>
      <p:sp>
        <p:nvSpPr>
          <p:cNvPr id="28675" name="Rectangle 3"/>
          <p:cNvSpPr>
            <a:spLocks noGrp="1" noChangeArrowheads="1"/>
          </p:cNvSpPr>
          <p:nvPr>
            <p:ph type="dt" sz="quarter" idx="1"/>
          </p:nvPr>
        </p:nvSpPr>
        <p:spPr bwMode="auto">
          <a:xfrm>
            <a:off x="3851275" y="0"/>
            <a:ext cx="2946400"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921" tIns="45459" rIns="90921" bIns="45459" numCol="1" anchor="t" anchorCtr="0" compatLnSpc="1">
            <a:prstTxWarp prst="textNoShape">
              <a:avLst/>
            </a:prstTxWarp>
          </a:bodyPr>
          <a:lstStyle>
            <a:lvl1pPr algn="r" defTabSz="909638">
              <a:lnSpc>
                <a:spcPct val="100000"/>
              </a:lnSpc>
              <a:spcBef>
                <a:spcPct val="0"/>
              </a:spcBef>
              <a:buClrTx/>
              <a:buSzTx/>
              <a:buFontTx/>
              <a:buNone/>
              <a:defRPr sz="1200" smtClean="0">
                <a:solidFill>
                  <a:schemeClr val="tx1"/>
                </a:solidFill>
              </a:defRPr>
            </a:lvl1pPr>
          </a:lstStyle>
          <a:p>
            <a:pPr>
              <a:defRPr/>
            </a:pPr>
            <a:endParaRPr lang="en-GB"/>
          </a:p>
        </p:txBody>
      </p:sp>
      <p:sp>
        <p:nvSpPr>
          <p:cNvPr id="28676" name="Rectangle 4"/>
          <p:cNvSpPr>
            <a:spLocks noGrp="1" noChangeArrowheads="1"/>
          </p:cNvSpPr>
          <p:nvPr>
            <p:ph type="ftr" sz="quarter" idx="2"/>
          </p:nvPr>
        </p:nvSpPr>
        <p:spPr bwMode="auto">
          <a:xfrm>
            <a:off x="0" y="9380538"/>
            <a:ext cx="2946400"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921" tIns="45459" rIns="90921" bIns="45459" numCol="1" anchor="b" anchorCtr="0" compatLnSpc="1">
            <a:prstTxWarp prst="textNoShape">
              <a:avLst/>
            </a:prstTxWarp>
          </a:bodyPr>
          <a:lstStyle>
            <a:lvl1pPr defTabSz="909638">
              <a:lnSpc>
                <a:spcPct val="100000"/>
              </a:lnSpc>
              <a:spcBef>
                <a:spcPct val="0"/>
              </a:spcBef>
              <a:buClrTx/>
              <a:buSzTx/>
              <a:buFontTx/>
              <a:buNone/>
              <a:defRPr sz="1200" smtClean="0">
                <a:solidFill>
                  <a:schemeClr val="tx1"/>
                </a:solidFill>
              </a:defRPr>
            </a:lvl1pPr>
          </a:lstStyle>
          <a:p>
            <a:pPr>
              <a:defRPr/>
            </a:pPr>
            <a:endParaRPr lang="en-GB"/>
          </a:p>
        </p:txBody>
      </p:sp>
      <p:sp>
        <p:nvSpPr>
          <p:cNvPr id="28677" name="Rectangle 5"/>
          <p:cNvSpPr>
            <a:spLocks noGrp="1" noChangeArrowheads="1"/>
          </p:cNvSpPr>
          <p:nvPr>
            <p:ph type="sldNum" sz="quarter" idx="3"/>
          </p:nvPr>
        </p:nvSpPr>
        <p:spPr bwMode="auto">
          <a:xfrm>
            <a:off x="3851275" y="9380538"/>
            <a:ext cx="2946400"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921" tIns="45459" rIns="90921" bIns="45459" numCol="1" anchor="b" anchorCtr="0" compatLnSpc="1">
            <a:prstTxWarp prst="textNoShape">
              <a:avLst/>
            </a:prstTxWarp>
          </a:bodyPr>
          <a:lstStyle>
            <a:lvl1pPr algn="r" defTabSz="909638">
              <a:lnSpc>
                <a:spcPct val="100000"/>
              </a:lnSpc>
              <a:spcBef>
                <a:spcPct val="0"/>
              </a:spcBef>
              <a:buClrTx/>
              <a:buSzTx/>
              <a:buFontTx/>
              <a:buNone/>
              <a:defRPr sz="1200" smtClean="0">
                <a:solidFill>
                  <a:schemeClr val="tx1"/>
                </a:solidFill>
              </a:defRPr>
            </a:lvl1pPr>
          </a:lstStyle>
          <a:p>
            <a:pPr>
              <a:defRPr/>
            </a:pPr>
            <a:fld id="{7324EE6A-1DB8-4096-8939-6B05634C972D}" type="slidenum">
              <a:rPr lang="en-US"/>
              <a:pPr>
                <a:defRPr/>
              </a:pPr>
              <a:t>‹#›</a:t>
            </a:fld>
            <a:endParaRPr lang="en-US"/>
          </a:p>
        </p:txBody>
      </p:sp>
    </p:spTree>
    <p:extLst>
      <p:ext uri="{BB962C8B-B14F-4D97-AF65-F5344CB8AC3E}">
        <p14:creationId xmlns:p14="http://schemas.microsoft.com/office/powerpoint/2010/main" val="4119191890"/>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bwMode="auto">
          <a:xfrm>
            <a:off x="0" y="0"/>
            <a:ext cx="2946400"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921" tIns="45459" rIns="90921" bIns="45459" numCol="1" anchor="t" anchorCtr="0" compatLnSpc="1">
            <a:prstTxWarp prst="textNoShape">
              <a:avLst/>
            </a:prstTxWarp>
          </a:bodyPr>
          <a:lstStyle>
            <a:lvl1pPr defTabSz="909638">
              <a:lnSpc>
                <a:spcPct val="100000"/>
              </a:lnSpc>
              <a:spcBef>
                <a:spcPct val="0"/>
              </a:spcBef>
              <a:buClrTx/>
              <a:buSzTx/>
              <a:buFontTx/>
              <a:buNone/>
              <a:defRPr sz="1200" smtClean="0">
                <a:solidFill>
                  <a:schemeClr val="tx1"/>
                </a:solidFill>
              </a:defRPr>
            </a:lvl1pPr>
          </a:lstStyle>
          <a:p>
            <a:pPr>
              <a:defRPr/>
            </a:pPr>
            <a:endParaRPr lang="en-GB"/>
          </a:p>
        </p:txBody>
      </p:sp>
      <p:sp>
        <p:nvSpPr>
          <p:cNvPr id="48131" name="Rectangle 3"/>
          <p:cNvSpPr>
            <a:spLocks noGrp="1" noChangeArrowheads="1"/>
          </p:cNvSpPr>
          <p:nvPr>
            <p:ph type="dt" idx="1"/>
          </p:nvPr>
        </p:nvSpPr>
        <p:spPr bwMode="auto">
          <a:xfrm>
            <a:off x="3851275" y="0"/>
            <a:ext cx="2946400"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921" tIns="45459" rIns="90921" bIns="45459" numCol="1" anchor="t" anchorCtr="0" compatLnSpc="1">
            <a:prstTxWarp prst="textNoShape">
              <a:avLst/>
            </a:prstTxWarp>
          </a:bodyPr>
          <a:lstStyle>
            <a:lvl1pPr algn="r" defTabSz="909638">
              <a:lnSpc>
                <a:spcPct val="100000"/>
              </a:lnSpc>
              <a:spcBef>
                <a:spcPct val="0"/>
              </a:spcBef>
              <a:buClrTx/>
              <a:buSzTx/>
              <a:buFontTx/>
              <a:buNone/>
              <a:defRPr sz="1200" smtClean="0">
                <a:solidFill>
                  <a:schemeClr val="tx1"/>
                </a:solidFill>
              </a:defRPr>
            </a:lvl1pPr>
          </a:lstStyle>
          <a:p>
            <a:pPr>
              <a:defRPr/>
            </a:pPr>
            <a:endParaRPr lang="en-GB"/>
          </a:p>
        </p:txBody>
      </p:sp>
      <p:sp>
        <p:nvSpPr>
          <p:cNvPr id="16388" name="Rectangle 4"/>
          <p:cNvSpPr>
            <a:spLocks noGrp="1" noRot="1" noChangeAspect="1" noChangeArrowheads="1" noTextEdit="1"/>
          </p:cNvSpPr>
          <p:nvPr>
            <p:ph type="sldImg" idx="2"/>
          </p:nvPr>
        </p:nvSpPr>
        <p:spPr bwMode="auto">
          <a:xfrm>
            <a:off x="931863" y="741363"/>
            <a:ext cx="4935537" cy="37020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3" name="Rectangle 5"/>
          <p:cNvSpPr>
            <a:spLocks noGrp="1" noChangeArrowheads="1"/>
          </p:cNvSpPr>
          <p:nvPr>
            <p:ph type="body" sz="quarter" idx="3"/>
          </p:nvPr>
        </p:nvSpPr>
        <p:spPr bwMode="auto">
          <a:xfrm>
            <a:off x="906463" y="4689475"/>
            <a:ext cx="4984750" cy="4443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921" tIns="45459" rIns="90921" bIns="454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8134" name="Rectangle 6"/>
          <p:cNvSpPr>
            <a:spLocks noGrp="1" noChangeArrowheads="1"/>
          </p:cNvSpPr>
          <p:nvPr>
            <p:ph type="ftr" sz="quarter" idx="4"/>
          </p:nvPr>
        </p:nvSpPr>
        <p:spPr bwMode="auto">
          <a:xfrm>
            <a:off x="0" y="9380538"/>
            <a:ext cx="2946400"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921" tIns="45459" rIns="90921" bIns="45459" numCol="1" anchor="b" anchorCtr="0" compatLnSpc="1">
            <a:prstTxWarp prst="textNoShape">
              <a:avLst/>
            </a:prstTxWarp>
          </a:bodyPr>
          <a:lstStyle>
            <a:lvl1pPr defTabSz="909638">
              <a:lnSpc>
                <a:spcPct val="100000"/>
              </a:lnSpc>
              <a:spcBef>
                <a:spcPct val="0"/>
              </a:spcBef>
              <a:buClrTx/>
              <a:buSzTx/>
              <a:buFontTx/>
              <a:buNone/>
              <a:defRPr sz="1200" smtClean="0">
                <a:solidFill>
                  <a:schemeClr val="tx1"/>
                </a:solidFill>
              </a:defRPr>
            </a:lvl1pPr>
          </a:lstStyle>
          <a:p>
            <a:pPr>
              <a:defRPr/>
            </a:pPr>
            <a:endParaRPr lang="en-GB"/>
          </a:p>
        </p:txBody>
      </p:sp>
      <p:sp>
        <p:nvSpPr>
          <p:cNvPr id="48135" name="Rectangle 7"/>
          <p:cNvSpPr>
            <a:spLocks noGrp="1" noChangeArrowheads="1"/>
          </p:cNvSpPr>
          <p:nvPr>
            <p:ph type="sldNum" sz="quarter" idx="5"/>
          </p:nvPr>
        </p:nvSpPr>
        <p:spPr bwMode="auto">
          <a:xfrm>
            <a:off x="3851275" y="9380538"/>
            <a:ext cx="2946400"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921" tIns="45459" rIns="90921" bIns="45459" numCol="1" anchor="b" anchorCtr="0" compatLnSpc="1">
            <a:prstTxWarp prst="textNoShape">
              <a:avLst/>
            </a:prstTxWarp>
          </a:bodyPr>
          <a:lstStyle>
            <a:lvl1pPr algn="r" defTabSz="909638">
              <a:lnSpc>
                <a:spcPct val="100000"/>
              </a:lnSpc>
              <a:spcBef>
                <a:spcPct val="0"/>
              </a:spcBef>
              <a:buClrTx/>
              <a:buSzTx/>
              <a:buFontTx/>
              <a:buNone/>
              <a:defRPr sz="1200" smtClean="0">
                <a:solidFill>
                  <a:schemeClr val="tx1"/>
                </a:solidFill>
              </a:defRPr>
            </a:lvl1pPr>
          </a:lstStyle>
          <a:p>
            <a:pPr>
              <a:defRPr/>
            </a:pPr>
            <a:fld id="{E5B2A376-D1B1-4DBA-B1F1-ABD613A8AA44}" type="slidenum">
              <a:rPr lang="en-US"/>
              <a:pPr>
                <a:defRPr/>
              </a:pPr>
              <a:t>‹#›</a:t>
            </a:fld>
            <a:endParaRPr lang="en-US"/>
          </a:p>
        </p:txBody>
      </p:sp>
    </p:spTree>
    <p:extLst>
      <p:ext uri="{BB962C8B-B14F-4D97-AF65-F5344CB8AC3E}">
        <p14:creationId xmlns:p14="http://schemas.microsoft.com/office/powerpoint/2010/main" val="79768146"/>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Verdana" pitchFamily="34" charset="0"/>
        <a:ea typeface="+mn-ea"/>
        <a:cs typeface="Arial" pitchFamily="34" charset="0"/>
      </a:defRPr>
    </a:lvl1pPr>
    <a:lvl2pPr marL="457200" algn="l" rtl="0" eaLnBrk="0" fontAlgn="base" hangingPunct="0">
      <a:spcBef>
        <a:spcPct val="30000"/>
      </a:spcBef>
      <a:spcAft>
        <a:spcPct val="0"/>
      </a:spcAft>
      <a:defRPr sz="1200" kern="1200">
        <a:solidFill>
          <a:schemeClr val="tx1"/>
        </a:solidFill>
        <a:latin typeface="Verdana" pitchFamily="34" charset="0"/>
        <a:ea typeface="+mn-ea"/>
        <a:cs typeface="Arial" pitchFamily="34" charset="0"/>
      </a:defRPr>
    </a:lvl2pPr>
    <a:lvl3pPr marL="914400" algn="l" rtl="0" eaLnBrk="0" fontAlgn="base" hangingPunct="0">
      <a:spcBef>
        <a:spcPct val="30000"/>
      </a:spcBef>
      <a:spcAft>
        <a:spcPct val="0"/>
      </a:spcAft>
      <a:defRPr sz="1200" kern="1200">
        <a:solidFill>
          <a:schemeClr val="tx1"/>
        </a:solidFill>
        <a:latin typeface="Verdana" pitchFamily="34" charset="0"/>
        <a:ea typeface="+mn-ea"/>
        <a:cs typeface="Arial" pitchFamily="34" charset="0"/>
      </a:defRPr>
    </a:lvl3pPr>
    <a:lvl4pPr marL="1371600" algn="l" rtl="0" eaLnBrk="0" fontAlgn="base" hangingPunct="0">
      <a:spcBef>
        <a:spcPct val="30000"/>
      </a:spcBef>
      <a:spcAft>
        <a:spcPct val="0"/>
      </a:spcAft>
      <a:defRPr sz="1200" kern="1200">
        <a:solidFill>
          <a:schemeClr val="tx1"/>
        </a:solidFill>
        <a:latin typeface="Verdana" pitchFamily="34" charset="0"/>
        <a:ea typeface="+mn-ea"/>
        <a:cs typeface="Arial" pitchFamily="34" charset="0"/>
      </a:defRPr>
    </a:lvl4pPr>
    <a:lvl5pPr marL="1828800" algn="l" rtl="0" eaLnBrk="0" fontAlgn="base" hangingPunct="0">
      <a:spcBef>
        <a:spcPct val="30000"/>
      </a:spcBef>
      <a:spcAft>
        <a:spcPct val="0"/>
      </a:spcAft>
      <a:defRPr sz="1200" kern="1200">
        <a:solidFill>
          <a:schemeClr val="tx1"/>
        </a:solidFill>
        <a:latin typeface="Verdana"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22F674A3-CBA3-4C61-B895-EC61A94433E2}" type="slidenum">
              <a:rPr lang="en-US" smtClean="0"/>
              <a:pPr/>
              <a:t>3</a:t>
            </a:fld>
            <a:endParaRPr lang="en-US" smtClean="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xfrm>
            <a:off x="905767" y="4690597"/>
            <a:ext cx="4986142" cy="4442432"/>
          </a:xfrm>
          <a:noFill/>
          <a:ln/>
        </p:spPr>
        <p:txBody>
          <a:bodyPr/>
          <a:lstStyle/>
          <a:p>
            <a:pPr eaLnBrk="1" hangingPunct="1"/>
            <a:endParaRPr lang="en-A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29D66F4-EEBC-4092-BC8F-F7118F12A042}" type="slidenum">
              <a:rPr lang="en-GB"/>
              <a:pPr/>
              <a:t>20</a:t>
            </a:fld>
            <a:endParaRPr lang="en-GB"/>
          </a:p>
        </p:txBody>
      </p:sp>
      <p:sp>
        <p:nvSpPr>
          <p:cNvPr id="349186" name="Rectangle 2"/>
          <p:cNvSpPr>
            <a:spLocks noGrp="1" noRot="1" noChangeAspect="1" noChangeArrowheads="1" noTextEdit="1"/>
          </p:cNvSpPr>
          <p:nvPr>
            <p:ph type="sldImg"/>
          </p:nvPr>
        </p:nvSpPr>
        <p:spPr>
          <a:xfrm>
            <a:off x="933450" y="741363"/>
            <a:ext cx="4938713" cy="3705225"/>
          </a:xfrm>
          <a:ln/>
        </p:spPr>
      </p:sp>
      <p:sp>
        <p:nvSpPr>
          <p:cNvPr id="349187" name="Rectangle 3"/>
          <p:cNvSpPr>
            <a:spLocks noGrp="1" noChangeArrowheads="1"/>
          </p:cNvSpPr>
          <p:nvPr>
            <p:ph type="body" idx="1"/>
          </p:nvPr>
        </p:nvSpPr>
        <p:spPr/>
        <p:txBody>
          <a:bodyPr/>
          <a:lstStyle/>
          <a:p>
            <a:endParaRPr lang="de-D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F1A8E38-715E-4D1A-B030-F72A53136DBA}" type="slidenum">
              <a:rPr lang="en-GB"/>
              <a:pPr/>
              <a:t>22</a:t>
            </a:fld>
            <a:endParaRPr lang="en-GB"/>
          </a:p>
        </p:txBody>
      </p:sp>
      <p:sp>
        <p:nvSpPr>
          <p:cNvPr id="364546" name="Rectangle 2"/>
          <p:cNvSpPr>
            <a:spLocks noGrp="1" noRot="1" noChangeAspect="1" noChangeArrowheads="1" noTextEdit="1"/>
          </p:cNvSpPr>
          <p:nvPr>
            <p:ph type="sldImg"/>
          </p:nvPr>
        </p:nvSpPr>
        <p:spPr>
          <a:xfrm>
            <a:off x="936625" y="741363"/>
            <a:ext cx="4938713" cy="3705225"/>
          </a:xfrm>
          <a:ln/>
        </p:spPr>
      </p:sp>
      <p:sp>
        <p:nvSpPr>
          <p:cNvPr id="364547" name="Rectangle 3"/>
          <p:cNvSpPr>
            <a:spLocks noGrp="1" noChangeArrowheads="1"/>
          </p:cNvSpPr>
          <p:nvPr>
            <p:ph type="body" idx="1"/>
          </p:nvPr>
        </p:nvSpPr>
        <p:spPr/>
        <p:txBody>
          <a:bodyPr/>
          <a:lstStyle/>
          <a:p>
            <a:endParaRPr 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6" name="Rectangle 8"/>
          <p:cNvSpPr>
            <a:spLocks noChangeArrowheads="1"/>
          </p:cNvSpPr>
          <p:nvPr/>
        </p:nvSpPr>
        <p:spPr bwMode="auto">
          <a:xfrm>
            <a:off x="6426200" y="4343400"/>
            <a:ext cx="52388"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nSpc>
                <a:spcPct val="100000"/>
              </a:lnSpc>
              <a:spcBef>
                <a:spcPct val="0"/>
              </a:spcBef>
              <a:buClrTx/>
              <a:buSzTx/>
              <a:buFontTx/>
              <a:buNone/>
            </a:pPr>
            <a:r>
              <a:rPr lang="en-US" sz="1200" b="1">
                <a:solidFill>
                  <a:srgbClr val="0C4B84"/>
                </a:solidFill>
              </a:rPr>
              <a:t> </a:t>
            </a:r>
            <a:endParaRPr lang="en-US" sz="2400">
              <a:solidFill>
                <a:schemeClr val="tx1"/>
              </a:solidFill>
            </a:endParaRPr>
          </a:p>
        </p:txBody>
      </p:sp>
      <p:sp>
        <p:nvSpPr>
          <p:cNvPr id="7" name="Rectangle 9"/>
          <p:cNvSpPr>
            <a:spLocks noChangeArrowheads="1"/>
          </p:cNvSpPr>
          <p:nvPr/>
        </p:nvSpPr>
        <p:spPr bwMode="auto">
          <a:xfrm>
            <a:off x="7319963" y="4524375"/>
            <a:ext cx="52387"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nSpc>
                <a:spcPct val="100000"/>
              </a:lnSpc>
              <a:spcBef>
                <a:spcPct val="0"/>
              </a:spcBef>
              <a:buClrTx/>
              <a:buSzTx/>
              <a:buFontTx/>
              <a:buNone/>
            </a:pPr>
            <a:r>
              <a:rPr lang="en-US" sz="1200" b="1">
                <a:solidFill>
                  <a:srgbClr val="0C4B84"/>
                </a:solidFill>
              </a:rPr>
              <a:t> </a:t>
            </a:r>
            <a:endParaRPr lang="en-US" sz="2400">
              <a:solidFill>
                <a:schemeClr val="tx1"/>
              </a:solidFill>
            </a:endParaRPr>
          </a:p>
        </p:txBody>
      </p:sp>
      <p:sp>
        <p:nvSpPr>
          <p:cNvPr id="8" name="Rectangle 10"/>
          <p:cNvSpPr>
            <a:spLocks noChangeArrowheads="1"/>
          </p:cNvSpPr>
          <p:nvPr/>
        </p:nvSpPr>
        <p:spPr bwMode="auto">
          <a:xfrm>
            <a:off x="5280025" y="4802188"/>
            <a:ext cx="444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nSpc>
                <a:spcPct val="100000"/>
              </a:lnSpc>
              <a:spcBef>
                <a:spcPct val="0"/>
              </a:spcBef>
              <a:buClrTx/>
              <a:buSzTx/>
              <a:buFontTx/>
              <a:buNone/>
            </a:pPr>
            <a:r>
              <a:rPr lang="en-US" sz="1000">
                <a:solidFill>
                  <a:srgbClr val="000000"/>
                </a:solidFill>
              </a:rPr>
              <a:t> </a:t>
            </a:r>
            <a:endParaRPr lang="en-US" sz="2400">
              <a:solidFill>
                <a:schemeClr val="tx1"/>
              </a:solidFill>
            </a:endParaRPr>
          </a:p>
        </p:txBody>
      </p:sp>
      <p:sp>
        <p:nvSpPr>
          <p:cNvPr id="9" name="Line 21"/>
          <p:cNvSpPr>
            <a:spLocks noChangeShapeType="1"/>
          </p:cNvSpPr>
          <p:nvPr userDrawn="1"/>
        </p:nvSpPr>
        <p:spPr bwMode="auto">
          <a:xfrm flipH="1">
            <a:off x="395288" y="482600"/>
            <a:ext cx="8280400" cy="0"/>
          </a:xfrm>
          <a:prstGeom prst="line">
            <a:avLst/>
          </a:prstGeom>
          <a:noFill/>
          <a:ln w="22225" cap="rnd">
            <a:solidFill>
              <a:srgbClr val="C0C0C0"/>
            </a:solidFill>
            <a:prstDash val="sysDot"/>
            <a:round/>
            <a:headEnd/>
            <a:tailEnd/>
          </a:ln>
          <a:extLst>
            <a:ext uri="{909E8E84-426E-40DD-AFC4-6F175D3DCCD1}">
              <a14:hiddenFill xmlns:a14="http://schemas.microsoft.com/office/drawing/2010/main">
                <a:noFill/>
              </a14:hiddenFill>
            </a:ext>
          </a:extLst>
        </p:spPr>
        <p:txBody>
          <a:bodyPr/>
          <a:lstStyle/>
          <a:p>
            <a:endParaRPr lang="en-GB"/>
          </a:p>
        </p:txBody>
      </p:sp>
      <p:sp>
        <p:nvSpPr>
          <p:cNvPr id="10" name="Line 25"/>
          <p:cNvSpPr>
            <a:spLocks noChangeShapeType="1"/>
          </p:cNvSpPr>
          <p:nvPr userDrawn="1"/>
        </p:nvSpPr>
        <p:spPr bwMode="auto">
          <a:xfrm flipH="1">
            <a:off x="900113" y="6510338"/>
            <a:ext cx="8280400" cy="0"/>
          </a:xfrm>
          <a:prstGeom prst="line">
            <a:avLst/>
          </a:prstGeom>
          <a:noFill/>
          <a:ln w="22225" cap="rnd">
            <a:solidFill>
              <a:srgbClr val="C0C0C0"/>
            </a:solidFill>
            <a:prstDash val="sysDot"/>
            <a:round/>
            <a:headEnd/>
            <a:tailEnd/>
          </a:ln>
          <a:extLst>
            <a:ext uri="{909E8E84-426E-40DD-AFC4-6F175D3DCCD1}">
              <a14:hiddenFill xmlns:a14="http://schemas.microsoft.com/office/drawing/2010/main">
                <a:noFill/>
              </a14:hiddenFill>
            </a:ext>
          </a:extLst>
        </p:spPr>
        <p:txBody>
          <a:bodyPr/>
          <a:lstStyle/>
          <a:p>
            <a:endParaRPr lang="en-GB"/>
          </a:p>
        </p:txBody>
      </p:sp>
      <p:sp>
        <p:nvSpPr>
          <p:cNvPr id="179203" name="Rectangle 3"/>
          <p:cNvSpPr>
            <a:spLocks noGrp="1" noChangeArrowheads="1"/>
          </p:cNvSpPr>
          <p:nvPr>
            <p:ph type="ctrTitle"/>
          </p:nvPr>
        </p:nvSpPr>
        <p:spPr>
          <a:xfrm>
            <a:off x="685800" y="1484313"/>
            <a:ext cx="7772400" cy="1728787"/>
          </a:xfrm>
        </p:spPr>
        <p:txBody>
          <a:bodyPr/>
          <a:lstStyle>
            <a:lvl1pPr>
              <a:defRPr sz="4000"/>
            </a:lvl1pPr>
          </a:lstStyle>
          <a:p>
            <a:r>
              <a:rPr lang="en-US"/>
              <a:t>Click to edit Master title style</a:t>
            </a:r>
          </a:p>
        </p:txBody>
      </p:sp>
      <p:sp>
        <p:nvSpPr>
          <p:cNvPr id="179204" name="Rectangle 4"/>
          <p:cNvSpPr>
            <a:spLocks noGrp="1" noChangeArrowheads="1"/>
          </p:cNvSpPr>
          <p:nvPr>
            <p:ph type="subTitle" idx="1"/>
          </p:nvPr>
        </p:nvSpPr>
        <p:spPr>
          <a:xfrm>
            <a:off x="1371600" y="3429000"/>
            <a:ext cx="6400800" cy="2447925"/>
          </a:xfrm>
        </p:spPr>
        <p:txBody>
          <a:bodyPr/>
          <a:lstStyle>
            <a:lvl1pPr marL="0" indent="0" algn="ctr">
              <a:buFont typeface="Wingdings" pitchFamily="2" charset="2"/>
              <a:buNone/>
              <a:defRPr sz="2400"/>
            </a:lvl1pPr>
          </a:lstStyle>
          <a:p>
            <a:r>
              <a:rPr lang="en-US"/>
              <a:t>Click to edit Master subtitle style</a:t>
            </a:r>
          </a:p>
        </p:txBody>
      </p:sp>
      <p:sp>
        <p:nvSpPr>
          <p:cNvPr id="18" name="Rectangle 5"/>
          <p:cNvSpPr>
            <a:spLocks noGrp="1" noChangeArrowheads="1"/>
          </p:cNvSpPr>
          <p:nvPr>
            <p:ph type="sldNum" sz="quarter" idx="10"/>
          </p:nvPr>
        </p:nvSpPr>
        <p:spPr>
          <a:xfrm>
            <a:off x="8316416" y="6384925"/>
            <a:ext cx="557709" cy="212427"/>
          </a:xfrm>
          <a:prstGeom prst="rect">
            <a:avLst/>
          </a:prstGeom>
          <a:ln/>
        </p:spPr>
        <p:txBody>
          <a:bodyPr/>
          <a:lstStyle>
            <a:lvl1pPr>
              <a:defRPr/>
            </a:lvl1pPr>
          </a:lstStyle>
          <a:p>
            <a:pPr>
              <a:buFont typeface="Wingdings" pitchFamily="2" charset="2"/>
              <a:buNone/>
              <a:defRPr/>
            </a:pPr>
            <a:fld id="{1AE339EF-CBA6-4704-AE6A-F0CAF702AFEC}" type="slidenum">
              <a:rPr lang="en-US" smtClean="0"/>
              <a:pPr>
                <a:buFont typeface="Wingdings" pitchFamily="2" charset="2"/>
                <a:buNone/>
                <a:defRPr/>
              </a:pPr>
              <a:t>‹#›</a:t>
            </a:fld>
            <a:endParaRPr lang="en-US" dirty="0"/>
          </a:p>
        </p:txBody>
      </p:sp>
      <p:sp>
        <p:nvSpPr>
          <p:cNvPr id="19" name="TextBox 18"/>
          <p:cNvSpPr txBox="1"/>
          <p:nvPr userDrawn="1"/>
        </p:nvSpPr>
        <p:spPr>
          <a:xfrm>
            <a:off x="755576" y="46869"/>
            <a:ext cx="4376519" cy="415498"/>
          </a:xfrm>
          <a:prstGeom prst="rect">
            <a:avLst/>
          </a:prstGeom>
          <a:noFill/>
        </p:spPr>
        <p:txBody>
          <a:bodyPr wrap="none" rtlCol="0">
            <a:spAutoFit/>
          </a:bodyPr>
          <a:lstStyle/>
          <a:p>
            <a:pPr>
              <a:buNone/>
            </a:pPr>
            <a:r>
              <a:rPr lang="en-GB" sz="1000" b="1" dirty="0" smtClean="0">
                <a:solidFill>
                  <a:srgbClr val="0070C0"/>
                </a:solidFill>
              </a:rPr>
              <a:t>HIPSSA Cost model</a:t>
            </a:r>
            <a:r>
              <a:rPr lang="en-GB" sz="1000" b="1" baseline="0" dirty="0" smtClean="0">
                <a:solidFill>
                  <a:srgbClr val="0070C0"/>
                </a:solidFill>
              </a:rPr>
              <a:t> training workshop: </a:t>
            </a:r>
          </a:p>
          <a:p>
            <a:pPr>
              <a:buNone/>
            </a:pPr>
            <a:r>
              <a:rPr lang="en-GB" sz="1000" baseline="0" dirty="0" smtClean="0">
                <a:solidFill>
                  <a:srgbClr val="0070C0"/>
                </a:solidFill>
              </a:rPr>
              <a:t>Session 2: The Place of Cost Modelling in the Regulatory Process</a:t>
            </a:r>
            <a:endParaRPr lang="en-GB" sz="1000" dirty="0">
              <a:solidFill>
                <a:srgbClr val="0070C0"/>
              </a:solidFill>
            </a:endParaRPr>
          </a:p>
        </p:txBody>
      </p:sp>
    </p:spTree>
    <p:extLst>
      <p:ext uri="{BB962C8B-B14F-4D97-AF65-F5344CB8AC3E}">
        <p14:creationId xmlns:p14="http://schemas.microsoft.com/office/powerpoint/2010/main" val="3477117472"/>
      </p:ext>
    </p:extLst>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55576" y="607745"/>
            <a:ext cx="7772400" cy="523220"/>
          </a:xfrm>
        </p:spPr>
        <p:txBody>
          <a:bodyPr/>
          <a:lstStyle>
            <a:lvl1pPr algn="ctr" rtl="0" eaLnBrk="1" fontAlgn="base" hangingPunct="1">
              <a:spcBef>
                <a:spcPct val="0"/>
              </a:spcBef>
              <a:spcAft>
                <a:spcPct val="0"/>
              </a:spcAft>
              <a:defRPr lang="en-US" sz="2800" b="0" dirty="0">
                <a:solidFill>
                  <a:srgbClr val="0099CC"/>
                </a:solidFill>
                <a:latin typeface="Arial" charset="0"/>
                <a:ea typeface="+mj-ea"/>
                <a:cs typeface="+mj-cs"/>
              </a:defRPr>
            </a:lvl1pPr>
          </a:lstStyle>
          <a:p>
            <a:r>
              <a:rPr lang="en-US" dirty="0" smtClean="0"/>
              <a:t>Click to edit Master title style</a:t>
            </a:r>
            <a:endParaRPr lang="en-US" dirty="0"/>
          </a:p>
        </p:txBody>
      </p:sp>
      <p:sp>
        <p:nvSpPr>
          <p:cNvPr id="3" name="Content Placeholder 2"/>
          <p:cNvSpPr>
            <a:spLocks noGrp="1"/>
          </p:cNvSpPr>
          <p:nvPr>
            <p:ph idx="1"/>
          </p:nvPr>
        </p:nvSpPr>
        <p:spPr>
          <a:xfrm>
            <a:off x="683568" y="1556792"/>
            <a:ext cx="7772401" cy="42560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xfrm>
            <a:off x="8316416" y="6384925"/>
            <a:ext cx="557709" cy="212427"/>
          </a:xfrm>
          <a:prstGeom prst="rect">
            <a:avLst/>
          </a:prstGeom>
          <a:ln/>
        </p:spPr>
        <p:txBody>
          <a:bodyPr/>
          <a:lstStyle>
            <a:lvl1pPr>
              <a:defRPr/>
            </a:lvl1pPr>
          </a:lstStyle>
          <a:p>
            <a:pPr>
              <a:buFont typeface="Wingdings" pitchFamily="2" charset="2"/>
              <a:buNone/>
              <a:defRPr/>
            </a:pPr>
            <a:fld id="{1AE339EF-CBA6-4704-AE6A-F0CAF702AFEC}" type="slidenum">
              <a:rPr lang="en-US" smtClean="0"/>
              <a:pPr>
                <a:buFont typeface="Wingdings" pitchFamily="2" charset="2"/>
                <a:buNone/>
                <a:defRPr/>
              </a:pPr>
              <a:t>‹#›</a:t>
            </a:fld>
            <a:endParaRPr lang="en-US" dirty="0"/>
          </a:p>
        </p:txBody>
      </p:sp>
      <p:sp>
        <p:nvSpPr>
          <p:cNvPr id="5" name="TextBox 4"/>
          <p:cNvSpPr txBox="1"/>
          <p:nvPr userDrawn="1"/>
        </p:nvSpPr>
        <p:spPr>
          <a:xfrm>
            <a:off x="755576" y="46869"/>
            <a:ext cx="4376519" cy="415498"/>
          </a:xfrm>
          <a:prstGeom prst="rect">
            <a:avLst/>
          </a:prstGeom>
          <a:noFill/>
        </p:spPr>
        <p:txBody>
          <a:bodyPr wrap="none" rtlCol="0">
            <a:spAutoFit/>
          </a:bodyPr>
          <a:lstStyle/>
          <a:p>
            <a:pPr>
              <a:buNone/>
            </a:pPr>
            <a:r>
              <a:rPr lang="en-GB" sz="1000" b="1" dirty="0" smtClean="0">
                <a:solidFill>
                  <a:srgbClr val="0070C0"/>
                </a:solidFill>
              </a:rPr>
              <a:t>HIPSSA Cost model</a:t>
            </a:r>
            <a:r>
              <a:rPr lang="en-GB" sz="1000" b="1" baseline="0" dirty="0" smtClean="0">
                <a:solidFill>
                  <a:srgbClr val="0070C0"/>
                </a:solidFill>
              </a:rPr>
              <a:t> training workshop: </a:t>
            </a:r>
          </a:p>
          <a:p>
            <a:pPr>
              <a:buNone/>
            </a:pPr>
            <a:r>
              <a:rPr lang="en-GB" sz="1000" baseline="0" dirty="0" smtClean="0">
                <a:solidFill>
                  <a:srgbClr val="0070C0"/>
                </a:solidFill>
              </a:rPr>
              <a:t>Session 2: The Place of Cost Modelling in the Regulatory Process</a:t>
            </a:r>
            <a:endParaRPr lang="en-GB" sz="1000" dirty="0">
              <a:solidFill>
                <a:srgbClr val="0070C0"/>
              </a:solidFill>
            </a:endParaRPr>
          </a:p>
        </p:txBody>
      </p:sp>
    </p:spTree>
    <p:extLst>
      <p:ext uri="{BB962C8B-B14F-4D97-AF65-F5344CB8AC3E}">
        <p14:creationId xmlns:p14="http://schemas.microsoft.com/office/powerpoint/2010/main" val="2895703116"/>
      </p:ext>
    </p:extLst>
  </p:cSld>
  <p:clrMapOvr>
    <a:masterClrMapping/>
  </p:clrMapOv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theme" Target="../theme/theme1.xml"/><Relationship Id="rId7" Type="http://schemas.openxmlformats.org/officeDocument/2006/relationships/image" Target="../media/image4.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3.jpeg"/><Relationship Id="rId5" Type="http://schemas.openxmlformats.org/officeDocument/2006/relationships/image" Target="../media/image2.jpeg"/><Relationship Id="rId10" Type="http://schemas.openxmlformats.org/officeDocument/2006/relationships/image" Target="../media/image7.png"/><Relationship Id="rId4" Type="http://schemas.openxmlformats.org/officeDocument/2006/relationships/image" Target="../media/image1.png"/><Relationship Id="rId9" Type="http://schemas.openxmlformats.org/officeDocument/2006/relationships/image" Target="../media/image6.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1081088"/>
            <a:ext cx="77724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p>
            <a:pPr lvl="0"/>
            <a:r>
              <a:rPr lang="en-US" smtClean="0"/>
              <a:t>Click to edit Master title style</a:t>
            </a:r>
          </a:p>
        </p:txBody>
      </p:sp>
      <p:sp>
        <p:nvSpPr>
          <p:cNvPr id="3075" name="Rectangle 3"/>
          <p:cNvSpPr>
            <a:spLocks noGrp="1" noChangeArrowheads="1"/>
          </p:cNvSpPr>
          <p:nvPr>
            <p:ph type="body" idx="1"/>
          </p:nvPr>
        </p:nvSpPr>
        <p:spPr bwMode="auto">
          <a:xfrm>
            <a:off x="431799" y="2051305"/>
            <a:ext cx="7772401" cy="4256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12" name="Picture 11" descr="ACP"/>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2051720" y="6371100"/>
            <a:ext cx="574675" cy="417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descr="itu_logo_3"/>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333375" y="6338888"/>
            <a:ext cx="420688"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3" descr="Description: C:\Users\jallow.ITU_USERS\AppData\Local\Microsoft\Windows\Temporary Internet Files\Content.Word\logo_ce-en-rvb-hr.jpg"/>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1025591" y="6138863"/>
            <a:ext cx="829270"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2" descr="imagesCAHYRJLJ"/>
          <p:cNvPicPr>
            <a:picLocks noChangeAspect="1" noChangeArrowheads="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5366370" y="6279786"/>
            <a:ext cx="5715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 name="Picture 3" descr="EAC"/>
          <p:cNvPicPr>
            <a:picLocks noChangeAspect="1" noChangeArrowheads="1"/>
          </p:cNvPicPr>
          <p:nvPr userDrawn="1"/>
        </p:nvPicPr>
        <p:blipFill>
          <a:blip r:embed="rId8">
            <a:extLst>
              <a:ext uri="{28A0092B-C50C-407E-A947-70E740481C1C}">
                <a14:useLocalDpi xmlns:a14="http://schemas.microsoft.com/office/drawing/2010/main" val="0"/>
              </a:ext>
            </a:extLst>
          </a:blip>
          <a:srcRect/>
          <a:stretch>
            <a:fillRect/>
          </a:stretch>
        </p:blipFill>
        <p:spPr bwMode="auto">
          <a:xfrm>
            <a:off x="6156176" y="6215828"/>
            <a:ext cx="676275" cy="61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 name="Picture 16"/>
          <p:cNvPicPr>
            <a:picLocks noChangeAspect="1" noChangeArrowheads="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2771800" y="6300788"/>
            <a:ext cx="66675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 name="Picture 3"/>
          <p:cNvPicPr>
            <a:picLocks noChangeAspect="1" noChangeArrowheads="1"/>
          </p:cNvPicPr>
          <p:nvPr userDrawn="1"/>
        </p:nvPicPr>
        <p:blipFill>
          <a:blip r:embed="rId10" cstate="print">
            <a:extLst>
              <a:ext uri="{28A0092B-C50C-407E-A947-70E740481C1C}">
                <a14:useLocalDpi xmlns:a14="http://schemas.microsoft.com/office/drawing/2010/main" val="0"/>
              </a:ext>
            </a:extLst>
          </a:blip>
          <a:srcRect/>
          <a:stretch>
            <a:fillRect/>
          </a:stretch>
        </p:blipFill>
        <p:spPr bwMode="auto">
          <a:xfrm>
            <a:off x="7060994" y="6147263"/>
            <a:ext cx="709670" cy="7098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94" r:id="rId1"/>
    <p:sldLayoutId id="2147483695" r:id="rId2"/>
  </p:sldLayoutIdLst>
  <p:transition>
    <p:fade/>
  </p:transition>
  <p:timing>
    <p:tnLst>
      <p:par>
        <p:cTn id="1" dur="indefinite" restart="never" nodeType="tmRoot"/>
      </p:par>
    </p:tnLst>
  </p:timing>
  <p:hf hdr="0" dt="0"/>
  <p:txStyles>
    <p:titleStyle>
      <a:lvl1pPr algn="ctr" rtl="0" eaLnBrk="0" fontAlgn="base" hangingPunct="0">
        <a:spcBef>
          <a:spcPct val="0"/>
        </a:spcBef>
        <a:spcAft>
          <a:spcPct val="0"/>
        </a:spcAft>
        <a:defRPr sz="3600" b="1">
          <a:solidFill>
            <a:srgbClr val="1B5BA2"/>
          </a:solidFill>
          <a:latin typeface="Arial" charset="0"/>
          <a:ea typeface="+mj-ea"/>
          <a:cs typeface="+mj-cs"/>
        </a:defRPr>
      </a:lvl1pPr>
      <a:lvl2pPr algn="ctr" rtl="0" eaLnBrk="0" fontAlgn="base" hangingPunct="0">
        <a:spcBef>
          <a:spcPct val="0"/>
        </a:spcBef>
        <a:spcAft>
          <a:spcPct val="0"/>
        </a:spcAft>
        <a:defRPr sz="3600" b="1">
          <a:solidFill>
            <a:srgbClr val="1B5BA2"/>
          </a:solidFill>
          <a:latin typeface="Arial" charset="0"/>
        </a:defRPr>
      </a:lvl2pPr>
      <a:lvl3pPr algn="ctr" rtl="0" eaLnBrk="0" fontAlgn="base" hangingPunct="0">
        <a:spcBef>
          <a:spcPct val="0"/>
        </a:spcBef>
        <a:spcAft>
          <a:spcPct val="0"/>
        </a:spcAft>
        <a:defRPr sz="3600" b="1">
          <a:solidFill>
            <a:srgbClr val="1B5BA2"/>
          </a:solidFill>
          <a:latin typeface="Arial" charset="0"/>
        </a:defRPr>
      </a:lvl3pPr>
      <a:lvl4pPr algn="ctr" rtl="0" eaLnBrk="0" fontAlgn="base" hangingPunct="0">
        <a:spcBef>
          <a:spcPct val="0"/>
        </a:spcBef>
        <a:spcAft>
          <a:spcPct val="0"/>
        </a:spcAft>
        <a:defRPr sz="3600" b="1">
          <a:solidFill>
            <a:srgbClr val="1B5BA2"/>
          </a:solidFill>
          <a:latin typeface="Arial" charset="0"/>
        </a:defRPr>
      </a:lvl4pPr>
      <a:lvl5pPr algn="ctr" rtl="0" eaLnBrk="0" fontAlgn="base" hangingPunct="0">
        <a:spcBef>
          <a:spcPct val="0"/>
        </a:spcBef>
        <a:spcAft>
          <a:spcPct val="0"/>
        </a:spcAft>
        <a:defRPr sz="3600" b="1">
          <a:solidFill>
            <a:srgbClr val="1B5BA2"/>
          </a:solidFill>
          <a:latin typeface="Arial" charset="0"/>
        </a:defRPr>
      </a:lvl5pPr>
      <a:lvl6pPr marL="457200" algn="ctr" rtl="0" eaLnBrk="0" fontAlgn="base" hangingPunct="0">
        <a:spcBef>
          <a:spcPct val="0"/>
        </a:spcBef>
        <a:spcAft>
          <a:spcPct val="0"/>
        </a:spcAft>
        <a:defRPr sz="3600" b="1">
          <a:solidFill>
            <a:srgbClr val="1B5BA2"/>
          </a:solidFill>
          <a:latin typeface="Verdana" pitchFamily="34" charset="0"/>
        </a:defRPr>
      </a:lvl6pPr>
      <a:lvl7pPr marL="914400" algn="ctr" rtl="0" eaLnBrk="0" fontAlgn="base" hangingPunct="0">
        <a:spcBef>
          <a:spcPct val="0"/>
        </a:spcBef>
        <a:spcAft>
          <a:spcPct val="0"/>
        </a:spcAft>
        <a:defRPr sz="3600" b="1">
          <a:solidFill>
            <a:srgbClr val="1B5BA2"/>
          </a:solidFill>
          <a:latin typeface="Verdana" pitchFamily="34" charset="0"/>
        </a:defRPr>
      </a:lvl7pPr>
      <a:lvl8pPr marL="1371600" algn="ctr" rtl="0" eaLnBrk="0" fontAlgn="base" hangingPunct="0">
        <a:spcBef>
          <a:spcPct val="0"/>
        </a:spcBef>
        <a:spcAft>
          <a:spcPct val="0"/>
        </a:spcAft>
        <a:defRPr sz="3600" b="1">
          <a:solidFill>
            <a:srgbClr val="1B5BA2"/>
          </a:solidFill>
          <a:latin typeface="Verdana" pitchFamily="34" charset="0"/>
        </a:defRPr>
      </a:lvl8pPr>
      <a:lvl9pPr marL="1828800" algn="ctr" rtl="0" eaLnBrk="0" fontAlgn="base" hangingPunct="0">
        <a:spcBef>
          <a:spcPct val="0"/>
        </a:spcBef>
        <a:spcAft>
          <a:spcPct val="0"/>
        </a:spcAft>
        <a:defRPr sz="3600" b="1">
          <a:solidFill>
            <a:srgbClr val="1B5BA2"/>
          </a:solidFill>
          <a:latin typeface="Verdana" pitchFamily="34" charset="0"/>
        </a:defRPr>
      </a:lvl9pPr>
    </p:titleStyle>
    <p:bodyStyle>
      <a:lvl1pPr marL="342900" indent="-342900" algn="l" rtl="0" eaLnBrk="0" fontAlgn="base" hangingPunct="0">
        <a:spcBef>
          <a:spcPct val="20000"/>
        </a:spcBef>
        <a:spcAft>
          <a:spcPct val="0"/>
        </a:spcAft>
        <a:buClr>
          <a:srgbClr val="0E438A"/>
        </a:buClr>
        <a:buSzPct val="110000"/>
        <a:buFont typeface="Wingdings" pitchFamily="2" charset="2"/>
        <a:buChar char="§"/>
        <a:defRPr sz="3200">
          <a:solidFill>
            <a:srgbClr val="5C5C5C"/>
          </a:solidFill>
          <a:latin typeface="Arial" charset="0"/>
          <a:ea typeface="+mn-ea"/>
          <a:cs typeface="+mn-cs"/>
        </a:defRPr>
      </a:lvl1pPr>
      <a:lvl2pPr marL="742950" indent="-285750" algn="l" rtl="0" eaLnBrk="0" fontAlgn="base" hangingPunct="0">
        <a:spcBef>
          <a:spcPct val="20000"/>
        </a:spcBef>
        <a:spcAft>
          <a:spcPct val="0"/>
        </a:spcAft>
        <a:buClr>
          <a:srgbClr val="0099CC"/>
        </a:buClr>
        <a:buFont typeface="Wingdings" pitchFamily="2" charset="2"/>
        <a:buChar char="Ø"/>
        <a:defRPr sz="2800">
          <a:solidFill>
            <a:srgbClr val="5C5C5C"/>
          </a:solidFill>
          <a:latin typeface="Arial" charset="0"/>
        </a:defRPr>
      </a:lvl2pPr>
      <a:lvl3pPr marL="1143000" indent="-228600" algn="l" rtl="0" eaLnBrk="0" fontAlgn="base" hangingPunct="0">
        <a:spcBef>
          <a:spcPct val="20000"/>
        </a:spcBef>
        <a:spcAft>
          <a:spcPct val="0"/>
        </a:spcAft>
        <a:buClr>
          <a:srgbClr val="0099CC"/>
        </a:buClr>
        <a:buFont typeface="Wingdings" pitchFamily="2" charset="2"/>
        <a:buChar char="§"/>
        <a:defRPr sz="2400">
          <a:solidFill>
            <a:srgbClr val="5C5C5C"/>
          </a:solidFill>
          <a:latin typeface="Arial" charset="0"/>
        </a:defRPr>
      </a:lvl3pPr>
      <a:lvl4pPr marL="1600200" indent="-228600" algn="l" rtl="0" eaLnBrk="0" fontAlgn="base" hangingPunct="0">
        <a:spcBef>
          <a:spcPct val="20000"/>
        </a:spcBef>
        <a:spcAft>
          <a:spcPct val="0"/>
        </a:spcAft>
        <a:buFont typeface="Verdana" pitchFamily="34" charset="0"/>
        <a:buChar char="–"/>
        <a:defRPr sz="2000">
          <a:solidFill>
            <a:srgbClr val="5C5C5C"/>
          </a:solidFill>
          <a:latin typeface="Arial" charset="0"/>
        </a:defRPr>
      </a:lvl4pPr>
      <a:lvl5pPr marL="2057400" indent="-228600" algn="l" rtl="0" eaLnBrk="0" fontAlgn="base" hangingPunct="0">
        <a:spcBef>
          <a:spcPct val="20000"/>
        </a:spcBef>
        <a:spcAft>
          <a:spcPct val="0"/>
        </a:spcAft>
        <a:buFont typeface="Verdana" pitchFamily="34" charset="0"/>
        <a:buChar char="–"/>
        <a:defRPr sz="2000">
          <a:solidFill>
            <a:srgbClr val="5C5C5C"/>
          </a:solidFill>
          <a:latin typeface="Arial" charset="0"/>
        </a:defRPr>
      </a:lvl5pPr>
      <a:lvl6pPr marL="2514600" indent="-228600" algn="l" rtl="0" eaLnBrk="0" fontAlgn="base" hangingPunct="0">
        <a:spcBef>
          <a:spcPct val="20000"/>
        </a:spcBef>
        <a:spcAft>
          <a:spcPct val="0"/>
        </a:spcAft>
        <a:buFont typeface="Verdana" pitchFamily="34" charset="0"/>
        <a:buChar char="–"/>
        <a:defRPr sz="2000">
          <a:solidFill>
            <a:srgbClr val="5C5C5C"/>
          </a:solidFill>
          <a:latin typeface="+mn-lt"/>
        </a:defRPr>
      </a:lvl6pPr>
      <a:lvl7pPr marL="2971800" indent="-228600" algn="l" rtl="0" eaLnBrk="0" fontAlgn="base" hangingPunct="0">
        <a:spcBef>
          <a:spcPct val="20000"/>
        </a:spcBef>
        <a:spcAft>
          <a:spcPct val="0"/>
        </a:spcAft>
        <a:buFont typeface="Verdana" pitchFamily="34" charset="0"/>
        <a:buChar char="–"/>
        <a:defRPr sz="2000">
          <a:solidFill>
            <a:srgbClr val="5C5C5C"/>
          </a:solidFill>
          <a:latin typeface="+mn-lt"/>
        </a:defRPr>
      </a:lvl7pPr>
      <a:lvl8pPr marL="3429000" indent="-228600" algn="l" rtl="0" eaLnBrk="0" fontAlgn="base" hangingPunct="0">
        <a:spcBef>
          <a:spcPct val="20000"/>
        </a:spcBef>
        <a:spcAft>
          <a:spcPct val="0"/>
        </a:spcAft>
        <a:buFont typeface="Verdana" pitchFamily="34" charset="0"/>
        <a:buChar char="–"/>
        <a:defRPr sz="2000">
          <a:solidFill>
            <a:srgbClr val="5C5C5C"/>
          </a:solidFill>
          <a:latin typeface="+mn-lt"/>
        </a:defRPr>
      </a:lvl8pPr>
      <a:lvl9pPr marL="3886200" indent="-228600" algn="l" rtl="0" eaLnBrk="0" fontAlgn="base" hangingPunct="0">
        <a:spcBef>
          <a:spcPct val="20000"/>
        </a:spcBef>
        <a:spcAft>
          <a:spcPct val="0"/>
        </a:spcAft>
        <a:buFont typeface="Verdana" pitchFamily="34" charset="0"/>
        <a:buChar char="–"/>
        <a:defRPr sz="2000">
          <a:solidFill>
            <a:srgbClr val="5C5C5C"/>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Watermark"/>
          <p:cNvPicPr>
            <a:picLocks noChangeAspect="1" noChangeArrowheads="1"/>
          </p:cNvPicPr>
          <p:nvPr/>
        </p:nvPicPr>
        <p:blipFill>
          <a:blip r:embed="rId2">
            <a:extLst>
              <a:ext uri="{28A0092B-C50C-407E-A947-70E740481C1C}">
                <a14:useLocalDpi xmlns:a14="http://schemas.microsoft.com/office/drawing/2010/main" val="0"/>
              </a:ext>
            </a:extLst>
          </a:blip>
          <a:srcRect l="6723" b="12773"/>
          <a:stretch>
            <a:fillRect/>
          </a:stretch>
        </p:blipFill>
        <p:spPr bwMode="auto">
          <a:xfrm>
            <a:off x="1736874" y="777594"/>
            <a:ext cx="5670252" cy="5302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Text Box 4"/>
          <p:cNvSpPr txBox="1">
            <a:spLocks noChangeArrowheads="1"/>
          </p:cNvSpPr>
          <p:nvPr/>
        </p:nvSpPr>
        <p:spPr bwMode="auto">
          <a:xfrm>
            <a:off x="457200" y="1447800"/>
            <a:ext cx="8534400" cy="4548938"/>
          </a:xfrm>
          <a:prstGeom prst="rect">
            <a:avLst/>
          </a:prstGeom>
          <a:noFill/>
          <a:ln w="9525">
            <a:noFill/>
            <a:miter lim="800000"/>
            <a:headEnd/>
            <a:tailEnd/>
          </a:ln>
        </p:spPr>
        <p:txBody>
          <a:bodyPr>
            <a:spAutoFit/>
          </a:bodyPr>
          <a:lstStyle/>
          <a:p>
            <a:pPr algn="ctr">
              <a:buNone/>
            </a:pPr>
            <a:r>
              <a:rPr lang="en-US" sz="3200" b="1" i="0" dirty="0">
                <a:solidFill>
                  <a:schemeClr val="accent2"/>
                </a:solidFill>
                <a:ea typeface="MS PGothic" pitchFamily="34" charset="-128"/>
              </a:rPr>
              <a:t>EXPERT LEVEL TRAINING ON </a:t>
            </a:r>
            <a:br>
              <a:rPr lang="en-US" sz="3200" b="1" i="0" dirty="0">
                <a:solidFill>
                  <a:schemeClr val="accent2"/>
                </a:solidFill>
                <a:ea typeface="MS PGothic" pitchFamily="34" charset="-128"/>
              </a:rPr>
            </a:br>
            <a:r>
              <a:rPr lang="en-US" sz="3200" b="1" i="0" dirty="0">
                <a:solidFill>
                  <a:schemeClr val="accent2"/>
                </a:solidFill>
                <a:ea typeface="MS PGothic" pitchFamily="34" charset="-128"/>
              </a:rPr>
              <a:t>TELECOM NETWORK COST </a:t>
            </a:r>
            <a:r>
              <a:rPr lang="en-US" sz="3200" b="1" i="0" dirty="0" smtClean="0">
                <a:solidFill>
                  <a:schemeClr val="accent2"/>
                </a:solidFill>
                <a:ea typeface="MS PGothic" pitchFamily="34" charset="-128"/>
              </a:rPr>
              <a:t>MODELLING </a:t>
            </a:r>
            <a:r>
              <a:rPr lang="en-US" sz="3200" b="1" i="0" dirty="0">
                <a:solidFill>
                  <a:schemeClr val="accent2"/>
                </a:solidFill>
                <a:ea typeface="MS PGothic" pitchFamily="34" charset="-128"/>
              </a:rPr>
              <a:t/>
            </a:r>
            <a:br>
              <a:rPr lang="en-US" sz="3200" b="1" i="0" dirty="0">
                <a:solidFill>
                  <a:schemeClr val="accent2"/>
                </a:solidFill>
                <a:ea typeface="MS PGothic" pitchFamily="34" charset="-128"/>
              </a:rPr>
            </a:br>
            <a:r>
              <a:rPr lang="en-US" sz="3200" b="1" i="0" dirty="0">
                <a:solidFill>
                  <a:schemeClr val="accent2"/>
                </a:solidFill>
                <a:ea typeface="MS PGothic" pitchFamily="34" charset="-128"/>
              </a:rPr>
              <a:t>FOR THE HIPSSA REGIONS</a:t>
            </a:r>
            <a:r>
              <a:rPr lang="en-US" altLang="ja-JP" sz="3200" b="1" i="0" dirty="0">
                <a:solidFill>
                  <a:schemeClr val="accent2"/>
                </a:solidFill>
                <a:ea typeface="MS PGothic" pitchFamily="34" charset="-128"/>
              </a:rPr>
              <a:t> </a:t>
            </a:r>
            <a:endParaRPr lang="en-US" altLang="ja-JP" sz="3200" b="1" dirty="0">
              <a:solidFill>
                <a:schemeClr val="accent2"/>
              </a:solidFill>
              <a:ea typeface="MS PGothic" pitchFamily="34" charset="-128"/>
            </a:endParaRPr>
          </a:p>
          <a:p>
            <a:pPr algn="ctr">
              <a:buNone/>
            </a:pPr>
            <a:endParaRPr lang="en-US" altLang="ja-JP" sz="2400" i="0" dirty="0">
              <a:solidFill>
                <a:schemeClr val="accent2"/>
              </a:solidFill>
              <a:ea typeface="MS PGothic" pitchFamily="34" charset="-128"/>
            </a:endParaRPr>
          </a:p>
          <a:p>
            <a:pPr algn="ctr">
              <a:buNone/>
            </a:pPr>
            <a:r>
              <a:rPr lang="en-US" altLang="ja-JP" sz="2400" i="0" dirty="0" err="1" smtClean="0">
                <a:solidFill>
                  <a:schemeClr val="accent2"/>
                </a:solidFill>
                <a:ea typeface="MS PGothic" pitchFamily="34" charset="-128"/>
              </a:rPr>
              <a:t>Arusha</a:t>
            </a:r>
            <a:r>
              <a:rPr lang="en-US" altLang="ja-JP" sz="2400" i="0" dirty="0" smtClean="0">
                <a:solidFill>
                  <a:schemeClr val="accent2"/>
                </a:solidFill>
                <a:ea typeface="MS PGothic" pitchFamily="34" charset="-128"/>
              </a:rPr>
              <a:t>            </a:t>
            </a:r>
            <a:endParaRPr lang="en-US" altLang="ja-JP" sz="2400" i="0" dirty="0">
              <a:solidFill>
                <a:schemeClr val="accent2"/>
              </a:solidFill>
              <a:ea typeface="MS PGothic" pitchFamily="34" charset="-128"/>
            </a:endParaRPr>
          </a:p>
          <a:p>
            <a:pPr algn="ctr">
              <a:buNone/>
            </a:pPr>
            <a:r>
              <a:rPr lang="en-GB" altLang="ja-JP" sz="2400" i="0" dirty="0" smtClean="0">
                <a:solidFill>
                  <a:schemeClr val="accent2"/>
                </a:solidFill>
                <a:ea typeface="MS PGothic" pitchFamily="34" charset="-128"/>
              </a:rPr>
              <a:t>15-19 July, 2013</a:t>
            </a:r>
            <a:endParaRPr lang="en-US" altLang="ja-JP" sz="2400" i="0" dirty="0">
              <a:solidFill>
                <a:schemeClr val="accent2"/>
              </a:solidFill>
              <a:ea typeface="MS PGothic" pitchFamily="34" charset="-128"/>
            </a:endParaRPr>
          </a:p>
          <a:p>
            <a:pPr algn="ctr"/>
            <a:endParaRPr lang="en-US" sz="2400" i="0" dirty="0">
              <a:solidFill>
                <a:schemeClr val="accent2"/>
              </a:solidFill>
              <a:ea typeface="MS PGothic" pitchFamily="34" charset="-128"/>
            </a:endParaRPr>
          </a:p>
          <a:p>
            <a:pPr algn="ctr">
              <a:buNone/>
            </a:pPr>
            <a:r>
              <a:rPr lang="en-GB" sz="2400" i="0" dirty="0">
                <a:solidFill>
                  <a:schemeClr val="accent2"/>
                </a:solidFill>
                <a:ea typeface="MS PGothic" pitchFamily="34" charset="-128"/>
              </a:rPr>
              <a:t>David </a:t>
            </a:r>
            <a:r>
              <a:rPr lang="en-GB" sz="2400" i="0" dirty="0" err="1" smtClean="0">
                <a:solidFill>
                  <a:schemeClr val="accent2"/>
                </a:solidFill>
                <a:ea typeface="MS PGothic" pitchFamily="34" charset="-128"/>
              </a:rPr>
              <a:t>Rogerson</a:t>
            </a:r>
            <a:r>
              <a:rPr lang="en-GB" sz="2400" i="0" dirty="0" smtClean="0">
                <a:solidFill>
                  <a:schemeClr val="accent2"/>
                </a:solidFill>
                <a:ea typeface="MS PGothic" pitchFamily="34" charset="-128"/>
              </a:rPr>
              <a:t>, ITU Expert</a:t>
            </a:r>
            <a:endParaRPr lang="en-US" sz="2400" i="0" dirty="0">
              <a:solidFill>
                <a:schemeClr val="accent2"/>
              </a:solidFill>
              <a:ea typeface="MS PGothic" pitchFamily="34" charset="-128"/>
            </a:endParaRPr>
          </a:p>
          <a:p>
            <a:pPr algn="ctr"/>
            <a:endParaRPr lang="en-US" altLang="ja-JP" sz="2400" i="0" dirty="0">
              <a:solidFill>
                <a:schemeClr val="accent2"/>
              </a:solidFill>
              <a:ea typeface="MS PGothic" pitchFamily="34" charset="-128"/>
            </a:endParaRPr>
          </a:p>
        </p:txBody>
      </p:sp>
      <p:sp>
        <p:nvSpPr>
          <p:cNvPr id="2" name="Slide Number Placeholder 1"/>
          <p:cNvSpPr>
            <a:spLocks noGrp="1"/>
          </p:cNvSpPr>
          <p:nvPr>
            <p:ph type="sldNum" sz="quarter" idx="10"/>
          </p:nvPr>
        </p:nvSpPr>
        <p:spPr/>
        <p:txBody>
          <a:bodyPr/>
          <a:lstStyle/>
          <a:p>
            <a:pPr>
              <a:buFont typeface="Wingdings" pitchFamily="2" charset="2"/>
              <a:buNone/>
              <a:defRPr/>
            </a:pPr>
            <a:fld id="{1AE339EF-CBA6-4704-AE6A-F0CAF702AFEC}" type="slidenum">
              <a:rPr lang="en-US" smtClean="0"/>
              <a:pPr>
                <a:buFont typeface="Wingdings" pitchFamily="2" charset="2"/>
                <a:buNone/>
                <a:defRPr/>
              </a:pPr>
              <a:t>1</a:t>
            </a:fld>
            <a:endParaRPr lang="en-US" dirty="0"/>
          </a:p>
        </p:txBody>
      </p:sp>
    </p:spTree>
    <p:extLst>
      <p:ext uri="{BB962C8B-B14F-4D97-AF65-F5344CB8AC3E}">
        <p14:creationId xmlns:p14="http://schemas.microsoft.com/office/powerpoint/2010/main" val="15606934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392302"/>
            <a:ext cx="7992888" cy="954107"/>
          </a:xfrm>
        </p:spPr>
        <p:txBody>
          <a:bodyPr/>
          <a:lstStyle/>
          <a:p>
            <a:r>
              <a:rPr lang="en-AU" dirty="0"/>
              <a:t>The balance between competition and regulation</a:t>
            </a:r>
            <a:endParaRPr lang="en-GB" dirty="0"/>
          </a:p>
        </p:txBody>
      </p:sp>
      <p:sp>
        <p:nvSpPr>
          <p:cNvPr id="7" name="Rectangle 4"/>
          <p:cNvSpPr txBox="1">
            <a:spLocks noChangeArrowheads="1"/>
          </p:cNvSpPr>
          <p:nvPr/>
        </p:nvSpPr>
        <p:spPr bwMode="auto">
          <a:xfrm>
            <a:off x="525016" y="1412776"/>
            <a:ext cx="4038600" cy="4525963"/>
          </a:xfrm>
          <a:prstGeom prst="rect">
            <a:avLst/>
          </a:prstGeom>
          <a:solidFill>
            <a:schemeClr val="accent6">
              <a:lumMod val="20000"/>
              <a:lumOff val="80000"/>
            </a:schemeClr>
          </a:solidFill>
          <a:ln>
            <a:solidFill>
              <a:schemeClr val="tx1"/>
            </a:solidFill>
            <a:miter lim="800000"/>
            <a:headEnd/>
            <a:tailEnd/>
          </a:ln>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0E438A"/>
              </a:buClr>
              <a:buSzPct val="110000"/>
              <a:buFont typeface="Wingdings" pitchFamily="2" charset="2"/>
              <a:buChar char="§"/>
              <a:defRPr sz="3200">
                <a:solidFill>
                  <a:srgbClr val="5C5C5C"/>
                </a:solidFill>
                <a:latin typeface="Arial" charset="0"/>
                <a:ea typeface="+mn-ea"/>
                <a:cs typeface="+mn-cs"/>
              </a:defRPr>
            </a:lvl1pPr>
            <a:lvl2pPr marL="742950" indent="-285750" algn="l" rtl="0" eaLnBrk="0" fontAlgn="base" hangingPunct="0">
              <a:spcBef>
                <a:spcPct val="20000"/>
              </a:spcBef>
              <a:spcAft>
                <a:spcPct val="0"/>
              </a:spcAft>
              <a:buClr>
                <a:srgbClr val="0099CC"/>
              </a:buClr>
              <a:buFont typeface="Wingdings" pitchFamily="2" charset="2"/>
              <a:buChar char="Ø"/>
              <a:defRPr sz="2800">
                <a:solidFill>
                  <a:srgbClr val="5C5C5C"/>
                </a:solidFill>
                <a:latin typeface="Arial" charset="0"/>
              </a:defRPr>
            </a:lvl2pPr>
            <a:lvl3pPr marL="1143000" indent="-228600" algn="l" rtl="0" eaLnBrk="0" fontAlgn="base" hangingPunct="0">
              <a:spcBef>
                <a:spcPct val="20000"/>
              </a:spcBef>
              <a:spcAft>
                <a:spcPct val="0"/>
              </a:spcAft>
              <a:buClr>
                <a:srgbClr val="0099CC"/>
              </a:buClr>
              <a:buFont typeface="Wingdings" pitchFamily="2" charset="2"/>
              <a:buChar char="§"/>
              <a:defRPr sz="2400">
                <a:solidFill>
                  <a:srgbClr val="5C5C5C"/>
                </a:solidFill>
                <a:latin typeface="Arial" charset="0"/>
              </a:defRPr>
            </a:lvl3pPr>
            <a:lvl4pPr marL="1600200" indent="-228600" algn="l" rtl="0" eaLnBrk="0" fontAlgn="base" hangingPunct="0">
              <a:spcBef>
                <a:spcPct val="20000"/>
              </a:spcBef>
              <a:spcAft>
                <a:spcPct val="0"/>
              </a:spcAft>
              <a:buFont typeface="Verdana" pitchFamily="34" charset="0"/>
              <a:buChar char="–"/>
              <a:defRPr sz="2000">
                <a:solidFill>
                  <a:srgbClr val="5C5C5C"/>
                </a:solidFill>
                <a:latin typeface="Arial" charset="0"/>
              </a:defRPr>
            </a:lvl4pPr>
            <a:lvl5pPr marL="2057400" indent="-228600" algn="l" rtl="0" eaLnBrk="0" fontAlgn="base" hangingPunct="0">
              <a:spcBef>
                <a:spcPct val="20000"/>
              </a:spcBef>
              <a:spcAft>
                <a:spcPct val="0"/>
              </a:spcAft>
              <a:buFont typeface="Verdana" pitchFamily="34" charset="0"/>
              <a:buChar char="–"/>
              <a:defRPr sz="2000">
                <a:solidFill>
                  <a:srgbClr val="5C5C5C"/>
                </a:solidFill>
                <a:latin typeface="Arial" charset="0"/>
              </a:defRPr>
            </a:lvl5pPr>
            <a:lvl6pPr marL="2514600" indent="-228600" algn="l" rtl="0" eaLnBrk="0" fontAlgn="base" hangingPunct="0">
              <a:spcBef>
                <a:spcPct val="20000"/>
              </a:spcBef>
              <a:spcAft>
                <a:spcPct val="0"/>
              </a:spcAft>
              <a:buFont typeface="Verdana" pitchFamily="34" charset="0"/>
              <a:buChar char="–"/>
              <a:defRPr sz="2000">
                <a:solidFill>
                  <a:srgbClr val="5C5C5C"/>
                </a:solidFill>
                <a:latin typeface="+mn-lt"/>
              </a:defRPr>
            </a:lvl6pPr>
            <a:lvl7pPr marL="2971800" indent="-228600" algn="l" rtl="0" eaLnBrk="0" fontAlgn="base" hangingPunct="0">
              <a:spcBef>
                <a:spcPct val="20000"/>
              </a:spcBef>
              <a:spcAft>
                <a:spcPct val="0"/>
              </a:spcAft>
              <a:buFont typeface="Verdana" pitchFamily="34" charset="0"/>
              <a:buChar char="–"/>
              <a:defRPr sz="2000">
                <a:solidFill>
                  <a:srgbClr val="5C5C5C"/>
                </a:solidFill>
                <a:latin typeface="+mn-lt"/>
              </a:defRPr>
            </a:lvl7pPr>
            <a:lvl8pPr marL="3429000" indent="-228600" algn="l" rtl="0" eaLnBrk="0" fontAlgn="base" hangingPunct="0">
              <a:spcBef>
                <a:spcPct val="20000"/>
              </a:spcBef>
              <a:spcAft>
                <a:spcPct val="0"/>
              </a:spcAft>
              <a:buFont typeface="Verdana" pitchFamily="34" charset="0"/>
              <a:buChar char="–"/>
              <a:defRPr sz="2000">
                <a:solidFill>
                  <a:srgbClr val="5C5C5C"/>
                </a:solidFill>
                <a:latin typeface="+mn-lt"/>
              </a:defRPr>
            </a:lvl8pPr>
            <a:lvl9pPr marL="3886200" indent="-228600" algn="l" rtl="0" eaLnBrk="0" fontAlgn="base" hangingPunct="0">
              <a:spcBef>
                <a:spcPct val="20000"/>
              </a:spcBef>
              <a:spcAft>
                <a:spcPct val="0"/>
              </a:spcAft>
              <a:buFont typeface="Verdana" pitchFamily="34" charset="0"/>
              <a:buChar char="–"/>
              <a:defRPr sz="2000">
                <a:solidFill>
                  <a:srgbClr val="5C5C5C"/>
                </a:solidFill>
                <a:latin typeface="+mn-lt"/>
              </a:defRPr>
            </a:lvl9pPr>
          </a:lstStyle>
          <a:p>
            <a:pPr>
              <a:lnSpc>
                <a:spcPct val="90000"/>
              </a:lnSpc>
              <a:buFont typeface="Wingdings" pitchFamily="2" charset="2"/>
              <a:buNone/>
            </a:pPr>
            <a:r>
              <a:rPr lang="en-AU" b="1" dirty="0" smtClean="0">
                <a:solidFill>
                  <a:schemeClr val="accent6"/>
                </a:solidFill>
                <a:ea typeface="+mj-ea"/>
                <a:cs typeface="+mj-cs"/>
              </a:rPr>
              <a:t>Competition</a:t>
            </a:r>
          </a:p>
          <a:p>
            <a:pPr>
              <a:lnSpc>
                <a:spcPct val="90000"/>
              </a:lnSpc>
            </a:pPr>
            <a:r>
              <a:rPr lang="en-AU" sz="2400" dirty="0" smtClean="0"/>
              <a:t>When competition is effective and sustainable</a:t>
            </a:r>
          </a:p>
          <a:p>
            <a:pPr>
              <a:lnSpc>
                <a:spcPct val="90000"/>
              </a:lnSpc>
            </a:pPr>
            <a:r>
              <a:rPr lang="en-AU" sz="2400" dirty="0" smtClean="0"/>
              <a:t>Tests </a:t>
            </a:r>
          </a:p>
          <a:p>
            <a:pPr lvl="1">
              <a:lnSpc>
                <a:spcPct val="90000"/>
              </a:lnSpc>
            </a:pPr>
            <a:r>
              <a:rPr lang="en-AU" sz="2400" dirty="0" smtClean="0"/>
              <a:t>Competitors are established</a:t>
            </a:r>
          </a:p>
          <a:p>
            <a:pPr lvl="1">
              <a:lnSpc>
                <a:spcPct val="90000"/>
              </a:lnSpc>
            </a:pPr>
            <a:r>
              <a:rPr lang="en-AU" sz="2400" dirty="0" smtClean="0"/>
              <a:t>Limited barriers to entry and exit</a:t>
            </a:r>
          </a:p>
          <a:p>
            <a:pPr lvl="1">
              <a:lnSpc>
                <a:spcPct val="90000"/>
              </a:lnSpc>
            </a:pPr>
            <a:r>
              <a:rPr lang="en-AU" sz="2400" dirty="0" smtClean="0"/>
              <a:t>Market relatively mature</a:t>
            </a:r>
          </a:p>
          <a:p>
            <a:pPr lvl="1">
              <a:lnSpc>
                <a:spcPct val="90000"/>
              </a:lnSpc>
            </a:pPr>
            <a:r>
              <a:rPr lang="en-AU" sz="2400" dirty="0" smtClean="0"/>
              <a:t>No collusion</a:t>
            </a:r>
            <a:endParaRPr lang="en-AU" sz="2400" dirty="0"/>
          </a:p>
        </p:txBody>
      </p:sp>
      <p:sp>
        <p:nvSpPr>
          <p:cNvPr id="8" name="Rectangle 5"/>
          <p:cNvSpPr txBox="1">
            <a:spLocks noChangeArrowheads="1"/>
          </p:cNvSpPr>
          <p:nvPr/>
        </p:nvSpPr>
        <p:spPr>
          <a:xfrm>
            <a:off x="4716016" y="1412776"/>
            <a:ext cx="4038600" cy="4525963"/>
          </a:xfrm>
          <a:prstGeom prst="rect">
            <a:avLst/>
          </a:prstGeom>
          <a:solidFill>
            <a:schemeClr val="accent6">
              <a:lumMod val="20000"/>
              <a:lumOff val="80000"/>
            </a:schemeClr>
          </a:solidFill>
          <a:ln>
            <a:solidFill>
              <a:schemeClr val="tx1"/>
            </a:solidFill>
            <a:miter lim="800000"/>
            <a:headEnd/>
            <a:tailEnd/>
          </a:ln>
        </p:spPr>
        <p:txBody>
          <a:bodyPr/>
          <a:lstStyle>
            <a:lvl1pPr marL="342900" indent="-342900" algn="l" rtl="0" eaLnBrk="0" fontAlgn="base" hangingPunct="0">
              <a:spcBef>
                <a:spcPct val="20000"/>
              </a:spcBef>
              <a:spcAft>
                <a:spcPct val="0"/>
              </a:spcAft>
              <a:buClr>
                <a:srgbClr val="0E438A"/>
              </a:buClr>
              <a:buSzPct val="110000"/>
              <a:buFont typeface="Wingdings" pitchFamily="2" charset="2"/>
              <a:buChar char="§"/>
              <a:defRPr sz="3200">
                <a:solidFill>
                  <a:srgbClr val="5C5C5C"/>
                </a:solidFill>
                <a:latin typeface="Arial" charset="0"/>
                <a:ea typeface="+mn-ea"/>
                <a:cs typeface="+mn-cs"/>
              </a:defRPr>
            </a:lvl1pPr>
            <a:lvl2pPr marL="742950" indent="-285750" algn="l" rtl="0" eaLnBrk="0" fontAlgn="base" hangingPunct="0">
              <a:spcBef>
                <a:spcPct val="20000"/>
              </a:spcBef>
              <a:spcAft>
                <a:spcPct val="0"/>
              </a:spcAft>
              <a:buClr>
                <a:srgbClr val="0099CC"/>
              </a:buClr>
              <a:buFont typeface="Wingdings" pitchFamily="2" charset="2"/>
              <a:buChar char="Ø"/>
              <a:defRPr sz="2800">
                <a:solidFill>
                  <a:srgbClr val="5C5C5C"/>
                </a:solidFill>
                <a:latin typeface="Arial" charset="0"/>
              </a:defRPr>
            </a:lvl2pPr>
            <a:lvl3pPr marL="1143000" indent="-228600" algn="l" rtl="0" eaLnBrk="0" fontAlgn="base" hangingPunct="0">
              <a:spcBef>
                <a:spcPct val="20000"/>
              </a:spcBef>
              <a:spcAft>
                <a:spcPct val="0"/>
              </a:spcAft>
              <a:buClr>
                <a:srgbClr val="0099CC"/>
              </a:buClr>
              <a:buFont typeface="Wingdings" pitchFamily="2" charset="2"/>
              <a:buChar char="§"/>
              <a:defRPr sz="2400">
                <a:solidFill>
                  <a:srgbClr val="5C5C5C"/>
                </a:solidFill>
                <a:latin typeface="Arial" charset="0"/>
              </a:defRPr>
            </a:lvl3pPr>
            <a:lvl4pPr marL="1600200" indent="-228600" algn="l" rtl="0" eaLnBrk="0" fontAlgn="base" hangingPunct="0">
              <a:spcBef>
                <a:spcPct val="20000"/>
              </a:spcBef>
              <a:spcAft>
                <a:spcPct val="0"/>
              </a:spcAft>
              <a:buFont typeface="Verdana" pitchFamily="34" charset="0"/>
              <a:buChar char="–"/>
              <a:defRPr sz="2000">
                <a:solidFill>
                  <a:srgbClr val="5C5C5C"/>
                </a:solidFill>
                <a:latin typeface="Arial" charset="0"/>
              </a:defRPr>
            </a:lvl4pPr>
            <a:lvl5pPr marL="2057400" indent="-228600" algn="l" rtl="0" eaLnBrk="0" fontAlgn="base" hangingPunct="0">
              <a:spcBef>
                <a:spcPct val="20000"/>
              </a:spcBef>
              <a:spcAft>
                <a:spcPct val="0"/>
              </a:spcAft>
              <a:buFont typeface="Verdana" pitchFamily="34" charset="0"/>
              <a:buChar char="–"/>
              <a:defRPr sz="2000">
                <a:solidFill>
                  <a:srgbClr val="5C5C5C"/>
                </a:solidFill>
                <a:latin typeface="Arial" charset="0"/>
              </a:defRPr>
            </a:lvl5pPr>
            <a:lvl6pPr marL="2514600" indent="-228600" algn="l" rtl="0" eaLnBrk="0" fontAlgn="base" hangingPunct="0">
              <a:spcBef>
                <a:spcPct val="20000"/>
              </a:spcBef>
              <a:spcAft>
                <a:spcPct val="0"/>
              </a:spcAft>
              <a:buFont typeface="Verdana" pitchFamily="34" charset="0"/>
              <a:buChar char="–"/>
              <a:defRPr sz="2000">
                <a:solidFill>
                  <a:srgbClr val="5C5C5C"/>
                </a:solidFill>
                <a:latin typeface="+mn-lt"/>
              </a:defRPr>
            </a:lvl6pPr>
            <a:lvl7pPr marL="2971800" indent="-228600" algn="l" rtl="0" eaLnBrk="0" fontAlgn="base" hangingPunct="0">
              <a:spcBef>
                <a:spcPct val="20000"/>
              </a:spcBef>
              <a:spcAft>
                <a:spcPct val="0"/>
              </a:spcAft>
              <a:buFont typeface="Verdana" pitchFamily="34" charset="0"/>
              <a:buChar char="–"/>
              <a:defRPr sz="2000">
                <a:solidFill>
                  <a:srgbClr val="5C5C5C"/>
                </a:solidFill>
                <a:latin typeface="+mn-lt"/>
              </a:defRPr>
            </a:lvl7pPr>
            <a:lvl8pPr marL="3429000" indent="-228600" algn="l" rtl="0" eaLnBrk="0" fontAlgn="base" hangingPunct="0">
              <a:spcBef>
                <a:spcPct val="20000"/>
              </a:spcBef>
              <a:spcAft>
                <a:spcPct val="0"/>
              </a:spcAft>
              <a:buFont typeface="Verdana" pitchFamily="34" charset="0"/>
              <a:buChar char="–"/>
              <a:defRPr sz="2000">
                <a:solidFill>
                  <a:srgbClr val="5C5C5C"/>
                </a:solidFill>
                <a:latin typeface="+mn-lt"/>
              </a:defRPr>
            </a:lvl8pPr>
            <a:lvl9pPr marL="3886200" indent="-228600" algn="l" rtl="0" eaLnBrk="0" fontAlgn="base" hangingPunct="0">
              <a:spcBef>
                <a:spcPct val="20000"/>
              </a:spcBef>
              <a:spcAft>
                <a:spcPct val="0"/>
              </a:spcAft>
              <a:buFont typeface="Verdana" pitchFamily="34" charset="0"/>
              <a:buChar char="–"/>
              <a:defRPr sz="2000">
                <a:solidFill>
                  <a:srgbClr val="5C5C5C"/>
                </a:solidFill>
                <a:latin typeface="+mn-lt"/>
              </a:defRPr>
            </a:lvl9pPr>
          </a:lstStyle>
          <a:p>
            <a:pPr>
              <a:lnSpc>
                <a:spcPct val="90000"/>
              </a:lnSpc>
              <a:buFont typeface="Wingdings" pitchFamily="2" charset="2"/>
              <a:buNone/>
            </a:pPr>
            <a:r>
              <a:rPr lang="en-AU" b="1" smtClean="0">
                <a:solidFill>
                  <a:schemeClr val="accent6"/>
                </a:solidFill>
                <a:ea typeface="+mj-ea"/>
                <a:cs typeface="+mj-cs"/>
              </a:rPr>
              <a:t>Regulation</a:t>
            </a:r>
          </a:p>
          <a:p>
            <a:pPr>
              <a:lnSpc>
                <a:spcPct val="90000"/>
              </a:lnSpc>
            </a:pPr>
            <a:r>
              <a:rPr lang="en-AU" sz="2400" smtClean="0"/>
              <a:t>When there are bottlenecks in the market, </a:t>
            </a:r>
          </a:p>
          <a:p>
            <a:pPr>
              <a:lnSpc>
                <a:spcPct val="90000"/>
              </a:lnSpc>
            </a:pPr>
            <a:r>
              <a:rPr lang="en-AU" sz="2400" smtClean="0"/>
              <a:t>When an operator has substantial power in the market</a:t>
            </a:r>
          </a:p>
          <a:p>
            <a:pPr>
              <a:lnSpc>
                <a:spcPct val="90000"/>
              </a:lnSpc>
            </a:pPr>
            <a:r>
              <a:rPr lang="en-AU" sz="2400" smtClean="0"/>
              <a:t>Summary: when there is likely market failure, underlined by the existence of significant market power in one or more participants</a:t>
            </a:r>
            <a:endParaRPr lang="en-AU" sz="2400" dirty="0"/>
          </a:p>
        </p:txBody>
      </p:sp>
      <p:sp>
        <p:nvSpPr>
          <p:cNvPr id="4" name="Slide Number Placeholder 3"/>
          <p:cNvSpPr>
            <a:spLocks noGrp="1"/>
          </p:cNvSpPr>
          <p:nvPr>
            <p:ph type="sldNum" sz="quarter" idx="10"/>
          </p:nvPr>
        </p:nvSpPr>
        <p:spPr/>
        <p:txBody>
          <a:bodyPr/>
          <a:lstStyle/>
          <a:p>
            <a:pPr>
              <a:buFont typeface="Wingdings" pitchFamily="2" charset="2"/>
              <a:buNone/>
              <a:defRPr/>
            </a:pPr>
            <a:fld id="{1AE339EF-CBA6-4704-AE6A-F0CAF702AFEC}" type="slidenum">
              <a:rPr lang="en-US" smtClean="0"/>
              <a:pPr>
                <a:buFont typeface="Wingdings" pitchFamily="2" charset="2"/>
                <a:buNone/>
                <a:defRPr/>
              </a:pPr>
              <a:t>10</a:t>
            </a:fld>
            <a:endParaRPr lang="en-US" dirty="0"/>
          </a:p>
        </p:txBody>
      </p:sp>
    </p:spTree>
    <p:extLst>
      <p:ext uri="{BB962C8B-B14F-4D97-AF65-F5344CB8AC3E}">
        <p14:creationId xmlns:p14="http://schemas.microsoft.com/office/powerpoint/2010/main" val="1725386653"/>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1" name="Rectangle 3"/>
          <p:cNvSpPr>
            <a:spLocks noGrp="1" noChangeArrowheads="1"/>
          </p:cNvSpPr>
          <p:nvPr>
            <p:ph type="body" idx="1"/>
          </p:nvPr>
        </p:nvSpPr>
        <p:spPr>
          <a:xfrm>
            <a:off x="683568" y="1412776"/>
            <a:ext cx="8064896" cy="4256088"/>
          </a:xfrm>
        </p:spPr>
        <p:txBody>
          <a:bodyPr/>
          <a:lstStyle/>
          <a:p>
            <a:r>
              <a:rPr lang="en-US" sz="2800" dirty="0"/>
              <a:t>Still concerned with long term interests of end </a:t>
            </a:r>
            <a:r>
              <a:rPr lang="en-US" sz="2800" dirty="0" smtClean="0"/>
              <a:t>users</a:t>
            </a:r>
          </a:p>
          <a:p>
            <a:r>
              <a:rPr lang="en-US" sz="2800" dirty="0" smtClean="0"/>
              <a:t>Regulation </a:t>
            </a:r>
            <a:r>
              <a:rPr lang="en-US" sz="2800" dirty="0"/>
              <a:t>of competition and competitive protections to ensure that new entrants are not squeezed out of the market by the </a:t>
            </a:r>
            <a:r>
              <a:rPr lang="en-US" sz="2800" dirty="0" smtClean="0"/>
              <a:t>incumbent</a:t>
            </a:r>
          </a:p>
          <a:p>
            <a:r>
              <a:rPr lang="en-US" sz="2800" dirty="0"/>
              <a:t>New entrants must have access at reasonable (cost reflective) prices to bottleneck services and facilities which cannot be duplicated or which it is uneconomic to duplicate.  </a:t>
            </a:r>
            <a:endParaRPr lang="en-US" sz="2400" dirty="0"/>
          </a:p>
          <a:p>
            <a:endParaRPr lang="en-AU" sz="2800" dirty="0"/>
          </a:p>
        </p:txBody>
      </p:sp>
      <p:sp>
        <p:nvSpPr>
          <p:cNvPr id="3" name="Title 2"/>
          <p:cNvSpPr>
            <a:spLocks noGrp="1"/>
          </p:cNvSpPr>
          <p:nvPr>
            <p:ph type="title"/>
          </p:nvPr>
        </p:nvSpPr>
        <p:spPr/>
        <p:txBody>
          <a:bodyPr/>
          <a:lstStyle/>
          <a:p>
            <a:r>
              <a:rPr lang="en-US" dirty="0"/>
              <a:t>Changes in regulation with liberalisation</a:t>
            </a:r>
            <a:r>
              <a:rPr lang="en-AU" dirty="0"/>
              <a:t> </a:t>
            </a:r>
            <a:endParaRPr lang="en-GB" dirty="0"/>
          </a:p>
        </p:txBody>
      </p:sp>
      <p:sp>
        <p:nvSpPr>
          <p:cNvPr id="4" name="Slide Number Placeholder 3"/>
          <p:cNvSpPr>
            <a:spLocks noGrp="1"/>
          </p:cNvSpPr>
          <p:nvPr>
            <p:ph type="sldNum" sz="quarter" idx="10"/>
          </p:nvPr>
        </p:nvSpPr>
        <p:spPr/>
        <p:txBody>
          <a:bodyPr/>
          <a:lstStyle/>
          <a:p>
            <a:pPr>
              <a:buFont typeface="Wingdings" pitchFamily="2" charset="2"/>
              <a:buNone/>
              <a:defRPr/>
            </a:pPr>
            <a:fld id="{1AE339EF-CBA6-4704-AE6A-F0CAF702AFEC}" type="slidenum">
              <a:rPr lang="en-US" smtClean="0"/>
              <a:pPr>
                <a:buFont typeface="Wingdings" pitchFamily="2" charset="2"/>
                <a:buNone/>
                <a:defRPr/>
              </a:pPr>
              <a:t>11</a:t>
            </a:fld>
            <a:endParaRPr lang="en-US" dirty="0"/>
          </a:p>
        </p:txBody>
      </p:sp>
    </p:spTree>
    <p:extLst>
      <p:ext uri="{BB962C8B-B14F-4D97-AF65-F5344CB8AC3E}">
        <p14:creationId xmlns:p14="http://schemas.microsoft.com/office/powerpoint/2010/main" val="3861422942"/>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3"/>
          <p:cNvSpPr>
            <a:spLocks noGrp="1" noChangeArrowheads="1"/>
          </p:cNvSpPr>
          <p:nvPr>
            <p:ph type="sldNum" sz="quarter" idx="10"/>
          </p:nvPr>
        </p:nvSpPr>
        <p:spPr>
          <a:xfrm>
            <a:off x="8316416" y="6403975"/>
            <a:ext cx="470397" cy="193377"/>
          </a:xfrm>
          <a:prstGeom prst="rect">
            <a:avLst/>
          </a:prstGeom>
        </p:spPr>
        <p:txBody>
          <a:bodyPr/>
          <a:lstStyle/>
          <a:p>
            <a:pPr>
              <a:buNone/>
            </a:pPr>
            <a:fld id="{577AE22B-9FCF-48B9-85B6-9FB2D5DEC528}" type="slidenum">
              <a:rPr lang="en-US" smtClean="0"/>
              <a:pPr>
                <a:buNone/>
              </a:pPr>
              <a:t>12</a:t>
            </a:fld>
            <a:endParaRPr lang="en-US" dirty="0" smtClean="0"/>
          </a:p>
        </p:txBody>
      </p:sp>
      <p:sp>
        <p:nvSpPr>
          <p:cNvPr id="5123" name="Rectangle 2"/>
          <p:cNvSpPr>
            <a:spLocks noGrp="1" noChangeArrowheads="1"/>
          </p:cNvSpPr>
          <p:nvPr>
            <p:ph type="ctrTitle"/>
          </p:nvPr>
        </p:nvSpPr>
        <p:spPr>
          <a:xfrm>
            <a:off x="685800" y="455880"/>
            <a:ext cx="7772400" cy="3785652"/>
          </a:xfrm>
        </p:spPr>
        <p:txBody>
          <a:bodyPr/>
          <a:lstStyle/>
          <a:p>
            <a:pPr eaLnBrk="1" hangingPunct="1"/>
            <a:r>
              <a:rPr lang="en-GB" b="0" dirty="0" smtClean="0"/>
              <a:t/>
            </a:r>
            <a:br>
              <a:rPr lang="en-GB" b="0" dirty="0" smtClean="0"/>
            </a:br>
            <a:r>
              <a:rPr lang="en-GB" b="0" dirty="0" smtClean="0"/>
              <a:t/>
            </a:r>
            <a:br>
              <a:rPr lang="en-GB" b="0" dirty="0" smtClean="0"/>
            </a:br>
            <a:r>
              <a:rPr lang="en-GB" b="0" dirty="0" smtClean="0"/>
              <a:t/>
            </a:r>
            <a:br>
              <a:rPr lang="en-GB" b="0" dirty="0" smtClean="0"/>
            </a:br>
            <a:r>
              <a:rPr lang="en-GB" dirty="0" smtClean="0"/>
              <a:t>The regulation of markets</a:t>
            </a:r>
            <a:br>
              <a:rPr lang="en-GB" dirty="0" smtClean="0"/>
            </a:br>
            <a:r>
              <a:rPr lang="en-GB" b="0" dirty="0" smtClean="0"/>
              <a:t/>
            </a:r>
            <a:br>
              <a:rPr lang="en-GB" b="0" dirty="0" smtClean="0"/>
            </a:br>
            <a:endParaRPr lang="en-GB" b="0" dirty="0" smtClean="0"/>
          </a:p>
        </p:txBody>
      </p:sp>
    </p:spTree>
    <p:extLst>
      <p:ext uri="{BB962C8B-B14F-4D97-AF65-F5344CB8AC3E}">
        <p14:creationId xmlns:p14="http://schemas.microsoft.com/office/powerpoint/2010/main" val="3718005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683568" y="2276872"/>
            <a:ext cx="7560840" cy="1865126"/>
          </a:xfrm>
          <a:prstGeom prst="rect">
            <a:avLst/>
          </a:prstGeom>
          <a:solidFill>
            <a:schemeClr val="accent5">
              <a:lumMod val="95000"/>
            </a:schemeClr>
          </a:solidFill>
          <a:ln>
            <a:solidFill>
              <a:schemeClr val="accent6">
                <a:lumMod val="60000"/>
                <a:lumOff val="40000"/>
              </a:schemeClr>
            </a:solidFill>
          </a:ln>
        </p:spPr>
        <p:txBody>
          <a:bodyPr wrap="square">
            <a:spAutoFit/>
            <a:scene3d>
              <a:camera prst="orthographicFront"/>
              <a:lightRig rig="glow" dir="tl">
                <a:rot lat="0" lon="0" rev="5400000"/>
              </a:lightRig>
            </a:scene3d>
            <a:sp3d contourW="12700">
              <a:bevelT w="25400" h="25400"/>
              <a:contourClr>
                <a:schemeClr val="accent6">
                  <a:shade val="73000"/>
                </a:schemeClr>
              </a:contourClr>
            </a:sp3d>
          </a:bodyPr>
          <a:lstStyle/>
          <a:p>
            <a:pPr algn="ctr">
              <a:spcBef>
                <a:spcPts val="6000"/>
              </a:spcBef>
              <a:buFont typeface="Arial" pitchFamily="34" charset="0"/>
              <a:buNone/>
              <a:defRPr/>
            </a:pPr>
            <a:r>
              <a:rPr lang="en-US" sz="72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imes New Roman" pitchFamily="18" charset="0"/>
                <a:ea typeface="ＭＳ Ｐゴシック" pitchFamily="34" charset="-128"/>
                <a:cs typeface="+mn-cs"/>
              </a:rPr>
              <a:t>Where to regulate?</a:t>
            </a:r>
            <a:endParaRPr lang="en-US" sz="72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imes New Roman" pitchFamily="18" charset="0"/>
              <a:ea typeface="ＭＳ Ｐゴシック" pitchFamily="34" charset="-128"/>
              <a:cs typeface="+mn-cs"/>
            </a:endParaRPr>
          </a:p>
        </p:txBody>
      </p:sp>
      <p:sp>
        <p:nvSpPr>
          <p:cNvPr id="2" name="Slide Number Placeholder 1"/>
          <p:cNvSpPr>
            <a:spLocks noGrp="1"/>
          </p:cNvSpPr>
          <p:nvPr>
            <p:ph type="sldNum" sz="quarter" idx="10"/>
          </p:nvPr>
        </p:nvSpPr>
        <p:spPr/>
        <p:txBody>
          <a:bodyPr/>
          <a:lstStyle/>
          <a:p>
            <a:pPr>
              <a:buFont typeface="Wingdings" pitchFamily="2" charset="2"/>
              <a:buNone/>
              <a:defRPr/>
            </a:pPr>
            <a:fld id="{1AE339EF-CBA6-4704-AE6A-F0CAF702AFEC}" type="slidenum">
              <a:rPr lang="en-US" smtClean="0"/>
              <a:pPr>
                <a:buFont typeface="Wingdings" pitchFamily="2" charset="2"/>
                <a:buNone/>
                <a:defRPr/>
              </a:pPr>
              <a:t>13</a:t>
            </a:fld>
            <a:endParaRPr lang="en-US" dirty="0"/>
          </a:p>
        </p:txBody>
      </p:sp>
    </p:spTree>
    <p:extLst>
      <p:ext uri="{BB962C8B-B14F-4D97-AF65-F5344CB8AC3E}">
        <p14:creationId xmlns:p14="http://schemas.microsoft.com/office/powerpoint/2010/main" val="304585928"/>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55576" y="908720"/>
            <a:ext cx="7772400" cy="1384995"/>
          </a:xfrm>
        </p:spPr>
        <p:txBody>
          <a:bodyPr/>
          <a:lstStyle/>
          <a:p>
            <a:r>
              <a:rPr lang="en-AU" dirty="0" smtClean="0"/>
              <a:t>Regulation should be restricted to markets where there is a reasonable expectation of market failure.  </a:t>
            </a:r>
            <a:endParaRPr lang="en-GB" dirty="0"/>
          </a:p>
        </p:txBody>
      </p:sp>
      <p:graphicFrame>
        <p:nvGraphicFramePr>
          <p:cNvPr id="4" name="Diagram 3"/>
          <p:cNvGraphicFramePr/>
          <p:nvPr>
            <p:extLst>
              <p:ext uri="{D42A27DB-BD31-4B8C-83A1-F6EECF244321}">
                <p14:modId xmlns:p14="http://schemas.microsoft.com/office/powerpoint/2010/main" val="3777229249"/>
              </p:ext>
            </p:extLst>
          </p:nvPr>
        </p:nvGraphicFramePr>
        <p:xfrm>
          <a:off x="1619672" y="2852784"/>
          <a:ext cx="6096000" cy="28240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869571" y="2636912"/>
            <a:ext cx="5040560" cy="683264"/>
          </a:xfrm>
          <a:prstGeom prst="rect">
            <a:avLst/>
          </a:prstGeom>
          <a:noFill/>
        </p:spPr>
        <p:txBody>
          <a:bodyPr wrap="square" rtlCol="0">
            <a:spAutoFit/>
          </a:bodyPr>
          <a:lstStyle/>
          <a:p>
            <a:pPr>
              <a:buNone/>
            </a:pPr>
            <a:r>
              <a:rPr lang="en-GB" sz="2400" b="1" dirty="0" smtClean="0">
                <a:latin typeface="+mj-lt"/>
              </a:rPr>
              <a:t>Regulation come in three stages</a:t>
            </a:r>
            <a:endParaRPr lang="en-GB" sz="2400" b="1" dirty="0">
              <a:latin typeface="+mj-lt"/>
            </a:endParaRPr>
          </a:p>
        </p:txBody>
      </p:sp>
      <p:sp>
        <p:nvSpPr>
          <p:cNvPr id="2" name="Slide Number Placeholder 1"/>
          <p:cNvSpPr>
            <a:spLocks noGrp="1"/>
          </p:cNvSpPr>
          <p:nvPr>
            <p:ph type="sldNum" sz="quarter" idx="10"/>
          </p:nvPr>
        </p:nvSpPr>
        <p:spPr/>
        <p:txBody>
          <a:bodyPr/>
          <a:lstStyle/>
          <a:p>
            <a:pPr>
              <a:buFont typeface="Wingdings" pitchFamily="2" charset="2"/>
              <a:buNone/>
              <a:defRPr/>
            </a:pPr>
            <a:fld id="{1AE339EF-CBA6-4704-AE6A-F0CAF702AFEC}" type="slidenum">
              <a:rPr lang="en-US" smtClean="0"/>
              <a:pPr>
                <a:buFont typeface="Wingdings" pitchFamily="2" charset="2"/>
                <a:buNone/>
                <a:defRPr/>
              </a:pPr>
              <a:t>14</a:t>
            </a:fld>
            <a:endParaRPr lang="en-US" dirty="0"/>
          </a:p>
        </p:txBody>
      </p:sp>
    </p:spTree>
    <p:extLst>
      <p:ext uri="{BB962C8B-B14F-4D97-AF65-F5344CB8AC3E}">
        <p14:creationId xmlns:p14="http://schemas.microsoft.com/office/powerpoint/2010/main" val="769135268"/>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7" name="Rectangle 3"/>
          <p:cNvSpPr>
            <a:spLocks noGrp="1" noChangeArrowheads="1"/>
          </p:cNvSpPr>
          <p:nvPr>
            <p:ph type="title"/>
          </p:nvPr>
        </p:nvSpPr>
        <p:spPr>
          <a:xfrm>
            <a:off x="755576" y="764123"/>
            <a:ext cx="7772400" cy="523220"/>
          </a:xfrm>
          <a:ln/>
        </p:spPr>
        <p:txBody>
          <a:bodyPr/>
          <a:lstStyle/>
          <a:p>
            <a:pPr algn="l"/>
            <a:r>
              <a:rPr lang="en-US" dirty="0"/>
              <a:t>Why is it important to identify </a:t>
            </a:r>
            <a:r>
              <a:rPr lang="en-US" dirty="0" smtClean="0"/>
              <a:t>markets?</a:t>
            </a:r>
            <a:r>
              <a:rPr lang="en-AU" dirty="0" smtClean="0"/>
              <a:t> </a:t>
            </a:r>
            <a:endParaRPr lang="en-US" dirty="0"/>
          </a:p>
        </p:txBody>
      </p:sp>
      <p:sp>
        <p:nvSpPr>
          <p:cNvPr id="205828" name="Rectangle 4"/>
          <p:cNvSpPr>
            <a:spLocks noGrp="1" noChangeArrowheads="1"/>
          </p:cNvSpPr>
          <p:nvPr>
            <p:ph type="body" idx="1"/>
          </p:nvPr>
        </p:nvSpPr>
        <p:spPr/>
        <p:txBody>
          <a:bodyPr/>
          <a:lstStyle/>
          <a:p>
            <a:pPr>
              <a:lnSpc>
                <a:spcPct val="90000"/>
              </a:lnSpc>
            </a:pPr>
            <a:r>
              <a:rPr lang="en-US" sz="2400" dirty="0"/>
              <a:t>Effectively competitive markets should not be regulated.  Competition ensures appropriate social and economic outcomes</a:t>
            </a:r>
          </a:p>
          <a:p>
            <a:pPr>
              <a:lnSpc>
                <a:spcPct val="90000"/>
              </a:lnSpc>
            </a:pPr>
            <a:r>
              <a:rPr lang="en-US" sz="2400" dirty="0"/>
              <a:t>Regulation should be reserved for where there is market failure</a:t>
            </a:r>
          </a:p>
          <a:p>
            <a:pPr>
              <a:lnSpc>
                <a:spcPct val="90000"/>
              </a:lnSpc>
            </a:pPr>
            <a:r>
              <a:rPr lang="en-US" sz="2400" dirty="0"/>
              <a:t>Cannot determine where a market has failed without defining the relevant market</a:t>
            </a:r>
          </a:p>
          <a:p>
            <a:pPr>
              <a:lnSpc>
                <a:spcPct val="90000"/>
              </a:lnSpc>
            </a:pPr>
            <a:r>
              <a:rPr lang="en-US" sz="2400" dirty="0"/>
              <a:t>The existence of </a:t>
            </a:r>
            <a:r>
              <a:rPr lang="en-US" sz="2400" dirty="0" smtClean="0"/>
              <a:t>dominance (Significant Market Power) </a:t>
            </a:r>
            <a:r>
              <a:rPr lang="en-US" sz="2400" dirty="0"/>
              <a:t>is associated with market failure.  Cannot determine whether there is SMP in a market without defining the relevant market</a:t>
            </a:r>
            <a:r>
              <a:rPr lang="en-US" sz="2400" dirty="0" smtClean="0"/>
              <a:t>.</a:t>
            </a:r>
            <a:endParaRPr lang="en-US" sz="2400" dirty="0"/>
          </a:p>
        </p:txBody>
      </p:sp>
      <p:sp>
        <p:nvSpPr>
          <p:cNvPr id="2" name="Slide Number Placeholder 1"/>
          <p:cNvSpPr>
            <a:spLocks noGrp="1"/>
          </p:cNvSpPr>
          <p:nvPr>
            <p:ph type="sldNum" sz="quarter" idx="10"/>
          </p:nvPr>
        </p:nvSpPr>
        <p:spPr/>
        <p:txBody>
          <a:bodyPr/>
          <a:lstStyle/>
          <a:p>
            <a:pPr>
              <a:buFont typeface="Wingdings" pitchFamily="2" charset="2"/>
              <a:buNone/>
              <a:defRPr/>
            </a:pPr>
            <a:fld id="{1AE339EF-CBA6-4704-AE6A-F0CAF702AFEC}" type="slidenum">
              <a:rPr lang="en-US" smtClean="0"/>
              <a:pPr>
                <a:buFont typeface="Wingdings" pitchFamily="2" charset="2"/>
                <a:buNone/>
                <a:defRPr/>
              </a:pPr>
              <a:t>15</a:t>
            </a:fld>
            <a:endParaRPr lang="en-US" dirty="0"/>
          </a:p>
        </p:txBody>
      </p:sp>
    </p:spTree>
    <p:extLst>
      <p:ext uri="{BB962C8B-B14F-4D97-AF65-F5344CB8AC3E}">
        <p14:creationId xmlns:p14="http://schemas.microsoft.com/office/powerpoint/2010/main" val="1168564541"/>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2" name="Rectangle 2"/>
          <p:cNvSpPr>
            <a:spLocks noGrp="1" noChangeArrowheads="1"/>
          </p:cNvSpPr>
          <p:nvPr>
            <p:ph type="title"/>
          </p:nvPr>
        </p:nvSpPr>
        <p:spPr>
          <a:xfrm>
            <a:off x="641040" y="692696"/>
            <a:ext cx="7772400" cy="523220"/>
          </a:xfrm>
          <a:ln/>
        </p:spPr>
        <p:txBody>
          <a:bodyPr/>
          <a:lstStyle/>
          <a:p>
            <a:r>
              <a:rPr lang="en-US" dirty="0"/>
              <a:t>The proper sequence of regulation</a:t>
            </a:r>
            <a:endParaRPr lang="en-US" sz="1600" dirty="0"/>
          </a:p>
        </p:txBody>
      </p:sp>
      <p:sp>
        <p:nvSpPr>
          <p:cNvPr id="343043" name="Oval 3"/>
          <p:cNvSpPr>
            <a:spLocks noChangeArrowheads="1"/>
          </p:cNvSpPr>
          <p:nvPr/>
        </p:nvSpPr>
        <p:spPr bwMode="auto">
          <a:xfrm>
            <a:off x="467544" y="2132856"/>
            <a:ext cx="1970856" cy="1829544"/>
          </a:xfrm>
          <a:prstGeom prst="ellipse">
            <a:avLst/>
          </a:prstGeom>
          <a:solidFill>
            <a:schemeClr val="accent5">
              <a:lumMod val="85000"/>
            </a:schemeClr>
          </a:solidFill>
          <a:ln w="9525">
            <a:solidFill>
              <a:schemeClr val="tx1"/>
            </a:solidFill>
            <a:round/>
            <a:headEnd/>
            <a:tailEnd/>
          </a:ln>
          <a:effectLst/>
        </p:spPr>
        <p:txBody>
          <a:bodyPr wrap="none" anchor="ctr"/>
          <a:lstStyle/>
          <a:p>
            <a:pPr algn="ctr">
              <a:buNone/>
            </a:pPr>
            <a:r>
              <a:rPr lang="en-AU" sz="2400"/>
              <a:t>Should we </a:t>
            </a:r>
          </a:p>
          <a:p>
            <a:pPr algn="ctr">
              <a:buNone/>
            </a:pPr>
            <a:r>
              <a:rPr lang="en-AU" sz="2400"/>
              <a:t>regulate?</a:t>
            </a:r>
          </a:p>
        </p:txBody>
      </p:sp>
      <p:sp>
        <p:nvSpPr>
          <p:cNvPr id="343044" name="Oval 4"/>
          <p:cNvSpPr>
            <a:spLocks noChangeArrowheads="1"/>
          </p:cNvSpPr>
          <p:nvPr/>
        </p:nvSpPr>
        <p:spPr bwMode="auto">
          <a:xfrm>
            <a:off x="3491880" y="3222232"/>
            <a:ext cx="2070720" cy="1883168"/>
          </a:xfrm>
          <a:prstGeom prst="ellipse">
            <a:avLst/>
          </a:prstGeom>
          <a:solidFill>
            <a:schemeClr val="accent5">
              <a:lumMod val="85000"/>
            </a:schemeClr>
          </a:solidFill>
          <a:ln w="9525">
            <a:solidFill>
              <a:schemeClr val="tx1"/>
            </a:solidFill>
            <a:round/>
            <a:headEnd/>
            <a:tailEnd/>
          </a:ln>
          <a:effectLst/>
        </p:spPr>
        <p:txBody>
          <a:bodyPr wrap="none" anchor="ctr"/>
          <a:lstStyle/>
          <a:p>
            <a:pPr algn="ctr">
              <a:buNone/>
            </a:pPr>
            <a:r>
              <a:rPr lang="en-AU" sz="2400"/>
              <a:t>Is there </a:t>
            </a:r>
          </a:p>
          <a:p>
            <a:pPr algn="ctr">
              <a:buNone/>
            </a:pPr>
            <a:r>
              <a:rPr lang="en-AU" sz="2400"/>
              <a:t>market </a:t>
            </a:r>
          </a:p>
          <a:p>
            <a:pPr algn="ctr">
              <a:buNone/>
            </a:pPr>
            <a:r>
              <a:rPr lang="en-AU" sz="2400"/>
              <a:t>failure?</a:t>
            </a:r>
          </a:p>
        </p:txBody>
      </p:sp>
      <p:sp>
        <p:nvSpPr>
          <p:cNvPr id="343045" name="Oval 5"/>
          <p:cNvSpPr>
            <a:spLocks noChangeArrowheads="1"/>
          </p:cNvSpPr>
          <p:nvPr/>
        </p:nvSpPr>
        <p:spPr bwMode="auto">
          <a:xfrm>
            <a:off x="6804248" y="4343400"/>
            <a:ext cx="1958752" cy="1828800"/>
          </a:xfrm>
          <a:prstGeom prst="ellipse">
            <a:avLst/>
          </a:prstGeom>
          <a:solidFill>
            <a:srgbClr val="99CC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buNone/>
            </a:pPr>
            <a:r>
              <a:rPr lang="en-AU" sz="2400"/>
              <a:t>What is the </a:t>
            </a:r>
          </a:p>
          <a:p>
            <a:pPr algn="ctr">
              <a:buNone/>
            </a:pPr>
            <a:r>
              <a:rPr lang="en-AU" sz="2400"/>
              <a:t>market?</a:t>
            </a:r>
          </a:p>
        </p:txBody>
      </p:sp>
      <p:sp>
        <p:nvSpPr>
          <p:cNvPr id="343046" name="Line 6"/>
          <p:cNvSpPr>
            <a:spLocks noChangeShapeType="1"/>
          </p:cNvSpPr>
          <p:nvPr/>
        </p:nvSpPr>
        <p:spPr bwMode="auto">
          <a:xfrm>
            <a:off x="2438400" y="3124200"/>
            <a:ext cx="1270000" cy="6350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buNone/>
            </a:pPr>
            <a:endParaRPr lang="en-GB"/>
          </a:p>
        </p:txBody>
      </p:sp>
      <p:sp>
        <p:nvSpPr>
          <p:cNvPr id="343047" name="Line 7"/>
          <p:cNvSpPr>
            <a:spLocks noChangeShapeType="1"/>
          </p:cNvSpPr>
          <p:nvPr/>
        </p:nvSpPr>
        <p:spPr bwMode="auto">
          <a:xfrm>
            <a:off x="5503405" y="4507632"/>
            <a:ext cx="1371600" cy="597768"/>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buNone/>
            </a:pPr>
            <a:endParaRPr lang="en-GB"/>
          </a:p>
        </p:txBody>
      </p:sp>
      <p:sp>
        <p:nvSpPr>
          <p:cNvPr id="343048" name="Text Box 8"/>
          <p:cNvSpPr txBox="1">
            <a:spLocks noChangeArrowheads="1"/>
          </p:cNvSpPr>
          <p:nvPr/>
        </p:nvSpPr>
        <p:spPr bwMode="auto">
          <a:xfrm>
            <a:off x="2603500" y="2908300"/>
            <a:ext cx="1560042" cy="3139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None/>
            </a:pPr>
            <a:r>
              <a:rPr lang="en-AU" sz="1800"/>
              <a:t>Depends on</a:t>
            </a:r>
          </a:p>
        </p:txBody>
      </p:sp>
      <p:sp>
        <p:nvSpPr>
          <p:cNvPr id="343049" name="Text Box 9"/>
          <p:cNvSpPr txBox="1">
            <a:spLocks noChangeArrowheads="1"/>
          </p:cNvSpPr>
          <p:nvPr/>
        </p:nvSpPr>
        <p:spPr bwMode="auto">
          <a:xfrm>
            <a:off x="5524500" y="3810000"/>
            <a:ext cx="1560042" cy="3139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None/>
            </a:pPr>
            <a:r>
              <a:rPr lang="en-AU" sz="1800"/>
              <a:t>Depends on</a:t>
            </a:r>
          </a:p>
        </p:txBody>
      </p:sp>
      <p:sp>
        <p:nvSpPr>
          <p:cNvPr id="343050" name="Line 10"/>
          <p:cNvSpPr>
            <a:spLocks noChangeShapeType="1"/>
          </p:cNvSpPr>
          <p:nvPr/>
        </p:nvSpPr>
        <p:spPr bwMode="auto">
          <a:xfrm flipV="1">
            <a:off x="5486400" y="3048000"/>
            <a:ext cx="1447800" cy="6858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buNone/>
            </a:pPr>
            <a:endParaRPr lang="en-GB"/>
          </a:p>
        </p:txBody>
      </p:sp>
      <p:sp>
        <p:nvSpPr>
          <p:cNvPr id="343051" name="Oval 11"/>
          <p:cNvSpPr>
            <a:spLocks noChangeArrowheads="1"/>
          </p:cNvSpPr>
          <p:nvPr/>
        </p:nvSpPr>
        <p:spPr bwMode="auto">
          <a:xfrm>
            <a:off x="6804248" y="1981200"/>
            <a:ext cx="1882552" cy="1676400"/>
          </a:xfrm>
          <a:prstGeom prst="ellipse">
            <a:avLst/>
          </a:prstGeom>
          <a:solidFill>
            <a:srgbClr val="99CC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buNone/>
            </a:pPr>
            <a:r>
              <a:rPr lang="en-AU" sz="2400" dirty="0"/>
              <a:t>Who has </a:t>
            </a:r>
          </a:p>
          <a:p>
            <a:pPr algn="ctr">
              <a:buNone/>
            </a:pPr>
            <a:r>
              <a:rPr lang="en-AU" sz="2400" dirty="0"/>
              <a:t>SMP?</a:t>
            </a:r>
          </a:p>
        </p:txBody>
      </p:sp>
      <p:sp>
        <p:nvSpPr>
          <p:cNvPr id="2" name="Slide Number Placeholder 1"/>
          <p:cNvSpPr>
            <a:spLocks noGrp="1"/>
          </p:cNvSpPr>
          <p:nvPr>
            <p:ph type="sldNum" sz="quarter" idx="10"/>
          </p:nvPr>
        </p:nvSpPr>
        <p:spPr/>
        <p:txBody>
          <a:bodyPr/>
          <a:lstStyle/>
          <a:p>
            <a:pPr>
              <a:buFont typeface="Wingdings" pitchFamily="2" charset="2"/>
              <a:buNone/>
              <a:defRPr/>
            </a:pPr>
            <a:fld id="{1AE339EF-CBA6-4704-AE6A-F0CAF702AFEC}" type="slidenum">
              <a:rPr lang="en-US" smtClean="0"/>
              <a:pPr>
                <a:buFont typeface="Wingdings" pitchFamily="2" charset="2"/>
                <a:buNone/>
                <a:defRPr/>
              </a:pPr>
              <a:t>16</a:t>
            </a:fld>
            <a:endParaRPr lang="en-US" dirty="0"/>
          </a:p>
        </p:txBody>
      </p:sp>
    </p:spTree>
    <p:extLst>
      <p:ext uri="{BB962C8B-B14F-4D97-AF65-F5344CB8AC3E}">
        <p14:creationId xmlns:p14="http://schemas.microsoft.com/office/powerpoint/2010/main" val="2989550775"/>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5" name="Rectangle 3"/>
          <p:cNvSpPr>
            <a:spLocks noGrp="1" noChangeArrowheads="1"/>
          </p:cNvSpPr>
          <p:nvPr>
            <p:ph type="title"/>
          </p:nvPr>
        </p:nvSpPr>
        <p:spPr>
          <a:xfrm>
            <a:off x="755576" y="692696"/>
            <a:ext cx="7772400" cy="584775"/>
          </a:xfrm>
          <a:ln/>
        </p:spPr>
        <p:txBody>
          <a:bodyPr/>
          <a:lstStyle/>
          <a:p>
            <a:r>
              <a:rPr lang="en-US" sz="3200" dirty="0"/>
              <a:t>Adopting general </a:t>
            </a:r>
            <a:r>
              <a:rPr lang="en-US" sz="3200" dirty="0" smtClean="0"/>
              <a:t>competition principles</a:t>
            </a:r>
            <a:endParaRPr lang="en-US" sz="3200" dirty="0"/>
          </a:p>
        </p:txBody>
      </p:sp>
      <p:sp>
        <p:nvSpPr>
          <p:cNvPr id="207876" name="Rectangle 4"/>
          <p:cNvSpPr>
            <a:spLocks noGrp="1" noChangeArrowheads="1"/>
          </p:cNvSpPr>
          <p:nvPr>
            <p:ph type="body" idx="1"/>
          </p:nvPr>
        </p:nvSpPr>
        <p:spPr>
          <a:xfrm>
            <a:off x="990600" y="1600200"/>
            <a:ext cx="7696200" cy="4525963"/>
          </a:xfrm>
        </p:spPr>
        <p:txBody>
          <a:bodyPr/>
          <a:lstStyle/>
          <a:p>
            <a:r>
              <a:rPr lang="en-US" sz="2400" dirty="0"/>
              <a:t>There is no special way to define markets </a:t>
            </a:r>
            <a:r>
              <a:rPr lang="en-US" sz="2400" dirty="0" smtClean="0"/>
              <a:t>in </a:t>
            </a:r>
            <a:r>
              <a:rPr lang="en-US" sz="2400" dirty="0"/>
              <a:t>telecommunications.  </a:t>
            </a:r>
          </a:p>
          <a:p>
            <a:r>
              <a:rPr lang="en-US" sz="2400" dirty="0"/>
              <a:t>The approaches of competition law relevant to the economy as a whole need to be applied.</a:t>
            </a:r>
          </a:p>
          <a:p>
            <a:r>
              <a:rPr lang="en-US" sz="2400" dirty="0"/>
              <a:t>Note, however, that because of common network platforms and systems many service markets in telecommunications may be inter-related.  </a:t>
            </a:r>
          </a:p>
          <a:p>
            <a:r>
              <a:rPr lang="en-US" sz="2400" dirty="0"/>
              <a:t>This adds a level of complexity to the analysis, but does not mean that a different approach altogether is required</a:t>
            </a:r>
            <a:r>
              <a:rPr lang="en-US" sz="2800" dirty="0"/>
              <a:t>.</a:t>
            </a:r>
          </a:p>
        </p:txBody>
      </p:sp>
      <p:sp>
        <p:nvSpPr>
          <p:cNvPr id="2" name="Slide Number Placeholder 1"/>
          <p:cNvSpPr>
            <a:spLocks noGrp="1"/>
          </p:cNvSpPr>
          <p:nvPr>
            <p:ph type="sldNum" sz="quarter" idx="10"/>
          </p:nvPr>
        </p:nvSpPr>
        <p:spPr/>
        <p:txBody>
          <a:bodyPr/>
          <a:lstStyle/>
          <a:p>
            <a:pPr>
              <a:buFont typeface="Wingdings" pitchFamily="2" charset="2"/>
              <a:buNone/>
              <a:defRPr/>
            </a:pPr>
            <a:fld id="{1AE339EF-CBA6-4704-AE6A-F0CAF702AFEC}" type="slidenum">
              <a:rPr lang="en-US" smtClean="0"/>
              <a:pPr>
                <a:buFont typeface="Wingdings" pitchFamily="2" charset="2"/>
                <a:buNone/>
                <a:defRPr/>
              </a:pPr>
              <a:t>17</a:t>
            </a:fld>
            <a:endParaRPr lang="en-US" dirty="0"/>
          </a:p>
        </p:txBody>
      </p:sp>
    </p:spTree>
    <p:extLst>
      <p:ext uri="{BB962C8B-B14F-4D97-AF65-F5344CB8AC3E}">
        <p14:creationId xmlns:p14="http://schemas.microsoft.com/office/powerpoint/2010/main" val="4036075576"/>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9" name="Rectangle 3"/>
          <p:cNvSpPr>
            <a:spLocks noGrp="1" noChangeArrowheads="1"/>
          </p:cNvSpPr>
          <p:nvPr>
            <p:ph type="title"/>
          </p:nvPr>
        </p:nvSpPr>
        <p:spPr>
          <a:xfrm>
            <a:off x="755576" y="576967"/>
            <a:ext cx="7772400" cy="584775"/>
          </a:xfrm>
          <a:ln/>
        </p:spPr>
        <p:txBody>
          <a:bodyPr/>
          <a:lstStyle/>
          <a:p>
            <a:r>
              <a:rPr lang="en-US" sz="3200" dirty="0"/>
              <a:t>The limits of substitution</a:t>
            </a:r>
          </a:p>
        </p:txBody>
      </p:sp>
      <p:sp>
        <p:nvSpPr>
          <p:cNvPr id="208900" name="Rectangle 4"/>
          <p:cNvSpPr>
            <a:spLocks noGrp="1" noChangeArrowheads="1"/>
          </p:cNvSpPr>
          <p:nvPr>
            <p:ph type="body" idx="1"/>
          </p:nvPr>
        </p:nvSpPr>
        <p:spPr>
          <a:xfrm>
            <a:off x="611560" y="1340768"/>
            <a:ext cx="8136904" cy="4525963"/>
          </a:xfrm>
        </p:spPr>
        <p:txBody>
          <a:bodyPr/>
          <a:lstStyle/>
          <a:p>
            <a:r>
              <a:rPr lang="en-US" sz="2400" dirty="0"/>
              <a:t>Markets are arenas in which the providers of goods and services seek to exchange with customers.  They may compete with others for the customers’ choice in the course of doing so.</a:t>
            </a:r>
          </a:p>
          <a:p>
            <a:r>
              <a:rPr lang="en-US" sz="2400" dirty="0"/>
              <a:t>Markets are defined in terms of the limits in which substitution occurs – and that is substitution in terms of supply and demand.</a:t>
            </a:r>
            <a:endParaRPr lang="en-US" sz="2400" b="1" dirty="0"/>
          </a:p>
          <a:p>
            <a:pPr lvl="1"/>
            <a:r>
              <a:rPr lang="en-US" sz="2000" dirty="0" smtClean="0"/>
              <a:t>If a customer may move from one supplier to another, the suppliers are in the same market. </a:t>
            </a:r>
          </a:p>
          <a:p>
            <a:pPr lvl="1"/>
            <a:r>
              <a:rPr lang="en-US" sz="2000" dirty="0" smtClean="0"/>
              <a:t>If a customer may move from one service to another, those services are in the same market.</a:t>
            </a:r>
          </a:p>
          <a:p>
            <a:r>
              <a:rPr lang="en-US" sz="2400" dirty="0" smtClean="0"/>
              <a:t>Markets are therefore typically defined in terms of both geography and product (goods and services)</a:t>
            </a:r>
            <a:endParaRPr lang="en-GB" sz="2400" dirty="0"/>
          </a:p>
        </p:txBody>
      </p:sp>
      <p:sp>
        <p:nvSpPr>
          <p:cNvPr id="2" name="Slide Number Placeholder 1"/>
          <p:cNvSpPr>
            <a:spLocks noGrp="1"/>
          </p:cNvSpPr>
          <p:nvPr>
            <p:ph type="sldNum" sz="quarter" idx="10"/>
          </p:nvPr>
        </p:nvSpPr>
        <p:spPr/>
        <p:txBody>
          <a:bodyPr/>
          <a:lstStyle/>
          <a:p>
            <a:pPr>
              <a:buFont typeface="Wingdings" pitchFamily="2" charset="2"/>
              <a:buNone/>
              <a:defRPr/>
            </a:pPr>
            <a:fld id="{1AE339EF-CBA6-4704-AE6A-F0CAF702AFEC}" type="slidenum">
              <a:rPr lang="en-US" smtClean="0"/>
              <a:pPr>
                <a:buFont typeface="Wingdings" pitchFamily="2" charset="2"/>
                <a:buNone/>
                <a:defRPr/>
              </a:pPr>
              <a:t>18</a:t>
            </a:fld>
            <a:endParaRPr lang="en-US" dirty="0"/>
          </a:p>
        </p:txBody>
      </p:sp>
    </p:spTree>
    <p:extLst>
      <p:ext uri="{BB962C8B-B14F-4D97-AF65-F5344CB8AC3E}">
        <p14:creationId xmlns:p14="http://schemas.microsoft.com/office/powerpoint/2010/main" val="1107727748"/>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p:cNvSpPr>
            <a:spLocks noGrp="1" noChangeArrowheads="1"/>
          </p:cNvSpPr>
          <p:nvPr>
            <p:ph type="title"/>
          </p:nvPr>
        </p:nvSpPr>
        <p:spPr>
          <a:xfrm>
            <a:off x="755576" y="692696"/>
            <a:ext cx="7772400" cy="523220"/>
          </a:xfrm>
          <a:ln/>
        </p:spPr>
        <p:txBody>
          <a:bodyPr/>
          <a:lstStyle/>
          <a:p>
            <a:r>
              <a:rPr lang="en-US" sz="3200" dirty="0"/>
              <a:t>The hypothetical monopolist test</a:t>
            </a:r>
          </a:p>
        </p:txBody>
      </p:sp>
      <p:sp>
        <p:nvSpPr>
          <p:cNvPr id="224259" name="Rectangle 3"/>
          <p:cNvSpPr>
            <a:spLocks noGrp="1" noChangeArrowheads="1"/>
          </p:cNvSpPr>
          <p:nvPr>
            <p:ph type="body" idx="1"/>
          </p:nvPr>
        </p:nvSpPr>
        <p:spPr>
          <a:xfrm>
            <a:off x="971600" y="1412776"/>
            <a:ext cx="7696200" cy="4525963"/>
          </a:xfrm>
        </p:spPr>
        <p:txBody>
          <a:bodyPr/>
          <a:lstStyle/>
          <a:p>
            <a:r>
              <a:rPr lang="en-US" sz="2400" dirty="0"/>
              <a:t>The standard approach to defining the extent of a market (e.g. EC and US </a:t>
            </a:r>
            <a:r>
              <a:rPr lang="en-US" sz="2400" dirty="0" err="1"/>
              <a:t>DoJ</a:t>
            </a:r>
            <a:r>
              <a:rPr lang="en-US" sz="2400" dirty="0"/>
              <a:t> and FTC) </a:t>
            </a:r>
          </a:p>
          <a:p>
            <a:r>
              <a:rPr lang="en-US" sz="2400" dirty="0"/>
              <a:t>Start with the narrowest possible definition of a market (e.g. call termination on a single network)</a:t>
            </a:r>
          </a:p>
          <a:p>
            <a:r>
              <a:rPr lang="en-US" sz="2400" dirty="0"/>
              <a:t>Assume that a hypothetical monopolist in that market imposes a small but significant non-transitory increase in price </a:t>
            </a:r>
            <a:r>
              <a:rPr lang="en-US" sz="2400" dirty="0" smtClean="0"/>
              <a:t>(“SSNIP”)   </a:t>
            </a:r>
            <a:endParaRPr lang="en-US" sz="2400" dirty="0"/>
          </a:p>
          <a:p>
            <a:r>
              <a:rPr lang="en-GB" sz="2400" dirty="0"/>
              <a:t>Ask whether consumers are likely to respond by considering alternative products from other entities.</a:t>
            </a:r>
          </a:p>
          <a:p>
            <a:r>
              <a:rPr lang="en-GB" sz="2400" dirty="0"/>
              <a:t>If yes, the market definition must be extended to include that potentially substitute product. </a:t>
            </a:r>
            <a:endParaRPr lang="en-GB" sz="2800" b="1" dirty="0"/>
          </a:p>
        </p:txBody>
      </p:sp>
      <p:sp>
        <p:nvSpPr>
          <p:cNvPr id="2" name="Slide Number Placeholder 1"/>
          <p:cNvSpPr>
            <a:spLocks noGrp="1"/>
          </p:cNvSpPr>
          <p:nvPr>
            <p:ph type="sldNum" sz="quarter" idx="10"/>
          </p:nvPr>
        </p:nvSpPr>
        <p:spPr/>
        <p:txBody>
          <a:bodyPr/>
          <a:lstStyle/>
          <a:p>
            <a:pPr>
              <a:buFont typeface="Wingdings" pitchFamily="2" charset="2"/>
              <a:buNone/>
              <a:defRPr/>
            </a:pPr>
            <a:fld id="{1AE339EF-CBA6-4704-AE6A-F0CAF702AFEC}" type="slidenum">
              <a:rPr lang="en-US" smtClean="0"/>
              <a:pPr>
                <a:buFont typeface="Wingdings" pitchFamily="2" charset="2"/>
                <a:buNone/>
                <a:defRPr/>
              </a:pPr>
              <a:t>19</a:t>
            </a:fld>
            <a:endParaRPr lang="en-US" dirty="0"/>
          </a:p>
        </p:txBody>
      </p:sp>
    </p:spTree>
    <p:extLst>
      <p:ext uri="{BB962C8B-B14F-4D97-AF65-F5344CB8AC3E}">
        <p14:creationId xmlns:p14="http://schemas.microsoft.com/office/powerpoint/2010/main" val="3393187860"/>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Watermark"/>
          <p:cNvPicPr>
            <a:picLocks noChangeAspect="1" noChangeArrowheads="1"/>
          </p:cNvPicPr>
          <p:nvPr/>
        </p:nvPicPr>
        <p:blipFill>
          <a:blip r:embed="rId2">
            <a:extLst>
              <a:ext uri="{28A0092B-C50C-407E-A947-70E740481C1C}">
                <a14:useLocalDpi xmlns:a14="http://schemas.microsoft.com/office/drawing/2010/main" val="0"/>
              </a:ext>
            </a:extLst>
          </a:blip>
          <a:srcRect l="6723" b="12773"/>
          <a:stretch>
            <a:fillRect/>
          </a:stretch>
        </p:blipFill>
        <p:spPr bwMode="auto">
          <a:xfrm>
            <a:off x="1736874" y="777594"/>
            <a:ext cx="5670252" cy="5302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2" name="Rectangle 2"/>
          <p:cNvSpPr>
            <a:spLocks noGrp="1" noChangeArrowheads="1"/>
          </p:cNvSpPr>
          <p:nvPr>
            <p:ph type="ctrTitle"/>
          </p:nvPr>
        </p:nvSpPr>
        <p:spPr>
          <a:xfrm>
            <a:off x="323850" y="962731"/>
            <a:ext cx="8534400" cy="3662541"/>
          </a:xfrm>
        </p:spPr>
        <p:txBody>
          <a:bodyPr/>
          <a:lstStyle/>
          <a:p>
            <a:r>
              <a:rPr lang="en-GB" dirty="0">
                <a:latin typeface="Verdana" charset="0"/>
                <a:ea typeface="ＭＳ Ｐゴシック" charset="0"/>
                <a:cs typeface="ＭＳ Ｐゴシック" charset="0"/>
              </a:rPr>
              <a:t>Session </a:t>
            </a:r>
            <a:r>
              <a:rPr lang="en-GB" dirty="0" smtClean="0">
                <a:latin typeface="Verdana" charset="0"/>
                <a:ea typeface="ＭＳ Ｐゴシック" charset="0"/>
                <a:cs typeface="ＭＳ Ｐゴシック" charset="0"/>
              </a:rPr>
              <a:t>2:</a:t>
            </a:r>
            <a:br>
              <a:rPr lang="en-GB" dirty="0" smtClean="0">
                <a:latin typeface="Verdana" charset="0"/>
                <a:ea typeface="ＭＳ Ｐゴシック" charset="0"/>
                <a:cs typeface="ＭＳ Ｐゴシック" charset="0"/>
              </a:rPr>
            </a:br>
            <a:r>
              <a:rPr lang="en-GB" dirty="0" smtClean="0">
                <a:latin typeface="Verdana" charset="0"/>
                <a:ea typeface="ＭＳ Ｐゴシック" charset="0"/>
                <a:cs typeface="ＭＳ Ｐゴシック" charset="0"/>
              </a:rPr>
              <a:t>Understanding the place of cost accounting and cost modelling in the regulatory process</a:t>
            </a:r>
            <a:r>
              <a:rPr lang="en-GB" dirty="0">
                <a:latin typeface="Verdana" charset="0"/>
                <a:ea typeface="ＭＳ Ｐゴシック" charset="0"/>
                <a:cs typeface="ＭＳ Ｐゴシック" charset="0"/>
              </a:rPr>
              <a:t/>
            </a:r>
            <a:br>
              <a:rPr lang="en-GB" dirty="0">
                <a:latin typeface="Verdana" charset="0"/>
                <a:ea typeface="ＭＳ Ｐゴシック" charset="0"/>
                <a:cs typeface="ＭＳ Ｐゴシック" charset="0"/>
              </a:rPr>
            </a:br>
            <a:endParaRPr lang="en-GB" sz="3200" dirty="0">
              <a:latin typeface="Verdana" charset="0"/>
              <a:ea typeface="ＭＳ Ｐゴシック" charset="0"/>
              <a:cs typeface="ＭＳ Ｐゴシック" charset="0"/>
            </a:endParaRPr>
          </a:p>
        </p:txBody>
      </p:sp>
      <p:sp>
        <p:nvSpPr>
          <p:cNvPr id="2" name="Slide Number Placeholder 1"/>
          <p:cNvSpPr>
            <a:spLocks noGrp="1"/>
          </p:cNvSpPr>
          <p:nvPr>
            <p:ph type="sldNum" sz="quarter" idx="10"/>
          </p:nvPr>
        </p:nvSpPr>
        <p:spPr/>
        <p:txBody>
          <a:bodyPr/>
          <a:lstStyle/>
          <a:p>
            <a:pPr>
              <a:buFont typeface="Wingdings" pitchFamily="2" charset="2"/>
              <a:buNone/>
              <a:defRPr/>
            </a:pPr>
            <a:fld id="{1AE339EF-CBA6-4704-AE6A-F0CAF702AFEC}" type="slidenum">
              <a:rPr lang="en-US" smtClean="0"/>
              <a:pPr>
                <a:buFont typeface="Wingdings" pitchFamily="2" charset="2"/>
                <a:buNone/>
                <a:defRPr/>
              </a:pPr>
              <a:t>2</a:t>
            </a:fld>
            <a:endParaRPr lang="en-US" dirty="0"/>
          </a:p>
        </p:txBody>
      </p:sp>
    </p:spTree>
    <p:extLst>
      <p:ext uri="{BB962C8B-B14F-4D97-AF65-F5344CB8AC3E}">
        <p14:creationId xmlns:p14="http://schemas.microsoft.com/office/powerpoint/2010/main" val="2122628607"/>
      </p:ext>
    </p:extLst>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64" name="Text Box 4"/>
          <p:cNvSpPr txBox="1">
            <a:spLocks noChangeArrowheads="1"/>
          </p:cNvSpPr>
          <p:nvPr/>
        </p:nvSpPr>
        <p:spPr bwMode="auto">
          <a:xfrm>
            <a:off x="1549400" y="3267394"/>
            <a:ext cx="2952750" cy="683264"/>
          </a:xfrm>
          <a:prstGeom prst="rect">
            <a:avLst/>
          </a:prstGeom>
          <a:solidFill>
            <a:srgbClr val="99CCFF"/>
          </a:solidFill>
          <a:ln w="9525">
            <a:solidFill>
              <a:schemeClr val="tx1"/>
            </a:solidFill>
            <a:miter lim="800000"/>
            <a:headEnd/>
            <a:tailEnd/>
          </a:ln>
          <a:effectLst/>
          <a:extLst>
            <a:ext uri="{AF507438-7753-43E0-B8FC-AC1667EBCBE1}">
              <a14:hiddenEffects xmlns:a14="http://schemas.microsoft.com/office/drawing/2010/main">
                <a:effectLst>
                  <a:outerShdw dist="71842" dir="2700000" algn="ctr" rotWithShape="0">
                    <a:srgbClr val="808080">
                      <a:alpha val="50000"/>
                    </a:srgbClr>
                  </a:outerShdw>
                </a:effectLst>
              </a14:hiddenEffects>
            </a:ext>
          </a:extLst>
        </p:spPr>
        <p:txBody>
          <a:bodyPr lIns="90000">
            <a:spAutoFit/>
          </a:bodyPr>
          <a:lstStyle>
            <a:lvl1pPr>
              <a:defRPr sz="2400">
                <a:solidFill>
                  <a:schemeClr val="tx1"/>
                </a:solidFill>
                <a:latin typeface="Times New Roman" pitchFamily="18" charset="0"/>
              </a:defRPr>
            </a:lvl1pPr>
            <a:lvl2pPr marL="228600" indent="-114300">
              <a:defRPr sz="2400">
                <a:solidFill>
                  <a:schemeClr val="tx1"/>
                </a:solidFill>
                <a:latin typeface="Times New Roman" pitchFamily="18" charset="0"/>
              </a:defRPr>
            </a:lvl2pPr>
            <a:lvl3pPr marL="457200" indent="-114300">
              <a:defRPr sz="2400">
                <a:solidFill>
                  <a:schemeClr val="tx1"/>
                </a:solidFill>
                <a:latin typeface="Times New Roman" pitchFamily="18" charset="0"/>
              </a:defRPr>
            </a:lvl3pPr>
            <a:lvl4pPr marL="690563" indent="-119063">
              <a:defRPr sz="2400">
                <a:solidFill>
                  <a:schemeClr val="tx1"/>
                </a:solidFill>
                <a:latin typeface="Times New Roman" pitchFamily="18" charset="0"/>
              </a:defRPr>
            </a:lvl4pPr>
            <a:lvl5pPr>
              <a:defRPr sz="2400">
                <a:solidFill>
                  <a:schemeClr val="tx1"/>
                </a:solidFill>
                <a:latin typeface="Times New Roman" pitchFamily="18" charset="0"/>
              </a:defRPr>
            </a:lvl5pPr>
            <a:lvl6pPr eaLnBrk="0" fontAlgn="base" hangingPunct="0">
              <a:spcBef>
                <a:spcPct val="0"/>
              </a:spcBef>
              <a:spcAft>
                <a:spcPct val="0"/>
              </a:spcAft>
              <a:defRPr sz="2400">
                <a:solidFill>
                  <a:schemeClr val="tx1"/>
                </a:solidFill>
                <a:latin typeface="Times New Roman" pitchFamily="18" charset="0"/>
              </a:defRPr>
            </a:lvl6pPr>
            <a:lvl7pPr eaLnBrk="0" fontAlgn="base" hangingPunct="0">
              <a:spcBef>
                <a:spcPct val="0"/>
              </a:spcBef>
              <a:spcAft>
                <a:spcPct val="0"/>
              </a:spcAft>
              <a:defRPr sz="2400">
                <a:solidFill>
                  <a:schemeClr val="tx1"/>
                </a:solidFill>
                <a:latin typeface="Times New Roman" pitchFamily="18" charset="0"/>
              </a:defRPr>
            </a:lvl7pPr>
            <a:lvl8pPr eaLnBrk="0" fontAlgn="base" hangingPunct="0">
              <a:spcBef>
                <a:spcPct val="0"/>
              </a:spcBef>
              <a:spcAft>
                <a:spcPct val="0"/>
              </a:spcAft>
              <a:defRPr sz="2400">
                <a:solidFill>
                  <a:schemeClr val="tx1"/>
                </a:solidFill>
                <a:latin typeface="Times New Roman" pitchFamily="18" charset="0"/>
              </a:defRPr>
            </a:lvl8pPr>
            <a:lvl9pPr eaLnBrk="0" fontAlgn="base" hangingPunct="0">
              <a:spcBef>
                <a:spcPct val="0"/>
              </a:spcBef>
              <a:spcAft>
                <a:spcPct val="0"/>
              </a:spcAft>
              <a:defRPr sz="2400">
                <a:solidFill>
                  <a:schemeClr val="tx1"/>
                </a:solidFill>
                <a:latin typeface="Times New Roman" pitchFamily="18" charset="0"/>
              </a:defRPr>
            </a:lvl9pPr>
          </a:lstStyle>
          <a:p>
            <a:pPr algn="ctr">
              <a:spcBef>
                <a:spcPct val="50000"/>
              </a:spcBef>
              <a:buNone/>
            </a:pPr>
            <a:r>
              <a:rPr lang="en-GB" sz="1600" b="1">
                <a:latin typeface="Arial" charset="0"/>
              </a:rPr>
              <a:t/>
            </a:r>
            <a:br>
              <a:rPr lang="en-GB" sz="1600" b="1">
                <a:latin typeface="Arial" charset="0"/>
              </a:rPr>
            </a:br>
            <a:r>
              <a:rPr lang="en-GB" sz="1600" b="1">
                <a:latin typeface="Arial" charset="0"/>
              </a:rPr>
              <a:t>Market analysis</a:t>
            </a:r>
            <a:br>
              <a:rPr lang="en-GB" sz="1600" b="1">
                <a:latin typeface="Arial" charset="0"/>
              </a:rPr>
            </a:br>
            <a:endParaRPr lang="en-GB" sz="1600" b="1">
              <a:latin typeface="Arial" charset="0"/>
            </a:endParaRPr>
          </a:p>
        </p:txBody>
      </p:sp>
      <p:sp>
        <p:nvSpPr>
          <p:cNvPr id="348165" name="Text Box 5"/>
          <p:cNvSpPr txBox="1">
            <a:spLocks noChangeArrowheads="1"/>
          </p:cNvSpPr>
          <p:nvPr/>
        </p:nvSpPr>
        <p:spPr bwMode="auto">
          <a:xfrm>
            <a:off x="1549400" y="4778694"/>
            <a:ext cx="2955925" cy="683264"/>
          </a:xfrm>
          <a:prstGeom prst="rect">
            <a:avLst/>
          </a:prstGeom>
          <a:solidFill>
            <a:srgbClr val="99CCFF"/>
          </a:solidFill>
          <a:ln w="9525">
            <a:solidFill>
              <a:schemeClr val="tx1"/>
            </a:solidFill>
            <a:miter lim="800000"/>
            <a:headEnd/>
            <a:tailEnd/>
          </a:ln>
          <a:effectLst/>
          <a:extLst>
            <a:ext uri="{AF507438-7753-43E0-B8FC-AC1667EBCBE1}">
              <a14:hiddenEffects xmlns:a14="http://schemas.microsoft.com/office/drawing/2010/main">
                <a:effectLst>
                  <a:outerShdw dist="71842" dir="2700000" algn="ctr" rotWithShape="0">
                    <a:srgbClr val="808080">
                      <a:alpha val="50000"/>
                    </a:srgbClr>
                  </a:outerShdw>
                </a:effectLst>
              </a14:hiddenEffects>
            </a:ext>
          </a:extLst>
        </p:spPr>
        <p:txBody>
          <a:bodyPr lIns="90000">
            <a:spAutoFit/>
          </a:bodyPr>
          <a:lstStyle>
            <a:lvl1pPr>
              <a:defRPr sz="2400">
                <a:solidFill>
                  <a:schemeClr val="tx1"/>
                </a:solidFill>
                <a:latin typeface="Times New Roman" pitchFamily="18" charset="0"/>
              </a:defRPr>
            </a:lvl1pPr>
            <a:lvl2pPr marL="228600" indent="-114300">
              <a:defRPr sz="2400">
                <a:solidFill>
                  <a:schemeClr val="tx1"/>
                </a:solidFill>
                <a:latin typeface="Times New Roman" pitchFamily="18" charset="0"/>
              </a:defRPr>
            </a:lvl2pPr>
            <a:lvl3pPr marL="457200" indent="-114300">
              <a:defRPr sz="2400">
                <a:solidFill>
                  <a:schemeClr val="tx1"/>
                </a:solidFill>
                <a:latin typeface="Times New Roman" pitchFamily="18" charset="0"/>
              </a:defRPr>
            </a:lvl3pPr>
            <a:lvl4pPr marL="690563" indent="-119063">
              <a:defRPr sz="2400">
                <a:solidFill>
                  <a:schemeClr val="tx1"/>
                </a:solidFill>
                <a:latin typeface="Times New Roman" pitchFamily="18" charset="0"/>
              </a:defRPr>
            </a:lvl4pPr>
            <a:lvl5pPr>
              <a:defRPr sz="2400">
                <a:solidFill>
                  <a:schemeClr val="tx1"/>
                </a:solidFill>
                <a:latin typeface="Times New Roman" pitchFamily="18" charset="0"/>
              </a:defRPr>
            </a:lvl5pPr>
            <a:lvl6pPr eaLnBrk="0" fontAlgn="base" hangingPunct="0">
              <a:spcBef>
                <a:spcPct val="0"/>
              </a:spcBef>
              <a:spcAft>
                <a:spcPct val="0"/>
              </a:spcAft>
              <a:defRPr sz="2400">
                <a:solidFill>
                  <a:schemeClr val="tx1"/>
                </a:solidFill>
                <a:latin typeface="Times New Roman" pitchFamily="18" charset="0"/>
              </a:defRPr>
            </a:lvl6pPr>
            <a:lvl7pPr eaLnBrk="0" fontAlgn="base" hangingPunct="0">
              <a:spcBef>
                <a:spcPct val="0"/>
              </a:spcBef>
              <a:spcAft>
                <a:spcPct val="0"/>
              </a:spcAft>
              <a:defRPr sz="2400">
                <a:solidFill>
                  <a:schemeClr val="tx1"/>
                </a:solidFill>
                <a:latin typeface="Times New Roman" pitchFamily="18" charset="0"/>
              </a:defRPr>
            </a:lvl7pPr>
            <a:lvl8pPr eaLnBrk="0" fontAlgn="base" hangingPunct="0">
              <a:spcBef>
                <a:spcPct val="0"/>
              </a:spcBef>
              <a:spcAft>
                <a:spcPct val="0"/>
              </a:spcAft>
              <a:defRPr sz="2400">
                <a:solidFill>
                  <a:schemeClr val="tx1"/>
                </a:solidFill>
                <a:latin typeface="Times New Roman" pitchFamily="18" charset="0"/>
              </a:defRPr>
            </a:lvl8pPr>
            <a:lvl9pPr eaLnBrk="0" fontAlgn="base" hangingPunct="0">
              <a:spcBef>
                <a:spcPct val="0"/>
              </a:spcBef>
              <a:spcAft>
                <a:spcPct val="0"/>
              </a:spcAft>
              <a:defRPr sz="2400">
                <a:solidFill>
                  <a:schemeClr val="tx1"/>
                </a:solidFill>
                <a:latin typeface="Times New Roman" pitchFamily="18" charset="0"/>
              </a:defRPr>
            </a:lvl9pPr>
          </a:lstStyle>
          <a:p>
            <a:pPr algn="ctr">
              <a:spcBef>
                <a:spcPct val="50000"/>
              </a:spcBef>
              <a:buNone/>
            </a:pPr>
            <a:r>
              <a:rPr lang="en-GB" sz="1600" b="1">
                <a:latin typeface="Arial" charset="0"/>
              </a:rPr>
              <a:t/>
            </a:r>
            <a:br>
              <a:rPr lang="en-GB" sz="1600" b="1">
                <a:latin typeface="Arial" charset="0"/>
              </a:rPr>
            </a:br>
            <a:r>
              <a:rPr lang="en-GB" sz="1600" b="1">
                <a:latin typeface="Arial" charset="0"/>
              </a:rPr>
              <a:t>Remedies selection</a:t>
            </a:r>
            <a:br>
              <a:rPr lang="en-GB" sz="1600" b="1">
                <a:latin typeface="Arial" charset="0"/>
              </a:rPr>
            </a:br>
            <a:endParaRPr lang="en-GB" sz="1600" b="1">
              <a:latin typeface="Arial" charset="0"/>
            </a:endParaRPr>
          </a:p>
        </p:txBody>
      </p:sp>
      <p:cxnSp>
        <p:nvCxnSpPr>
          <p:cNvPr id="348166" name="AutoShape 6"/>
          <p:cNvCxnSpPr>
            <a:cxnSpLocks noChangeShapeType="1"/>
            <a:stCxn id="348164" idx="2"/>
            <a:endCxn id="348165" idx="0"/>
          </p:cNvCxnSpPr>
          <p:nvPr/>
        </p:nvCxnSpPr>
        <p:spPr bwMode="auto">
          <a:xfrm rot="16200000" flipH="1">
            <a:off x="2612551" y="4363882"/>
            <a:ext cx="828036" cy="1588"/>
          </a:xfrm>
          <a:prstGeom prst="bentConnector3">
            <a:avLst>
              <a:gd name="adj1" fmla="val 50000"/>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71842" dir="2700000" algn="ctr" rotWithShape="0">
                    <a:srgbClr val="808080">
                      <a:alpha val="50000"/>
                    </a:srgbClr>
                  </a:outerShdw>
                </a:effectLst>
              </a14:hiddenEffects>
            </a:ext>
          </a:extLst>
        </p:spPr>
      </p:cxnSp>
      <p:sp>
        <p:nvSpPr>
          <p:cNvPr id="348167" name="Text Box 7"/>
          <p:cNvSpPr txBox="1">
            <a:spLocks noChangeArrowheads="1"/>
          </p:cNvSpPr>
          <p:nvPr/>
        </p:nvSpPr>
        <p:spPr bwMode="auto">
          <a:xfrm>
            <a:off x="1549400" y="1683069"/>
            <a:ext cx="2952750" cy="683264"/>
          </a:xfrm>
          <a:prstGeom prst="rect">
            <a:avLst/>
          </a:prstGeom>
          <a:solidFill>
            <a:srgbClr val="99CCFF"/>
          </a:solidFill>
          <a:ln w="9525">
            <a:solidFill>
              <a:schemeClr val="tx1"/>
            </a:solidFill>
            <a:miter lim="800000"/>
            <a:headEnd/>
            <a:tailEnd/>
          </a:ln>
          <a:effectLst/>
          <a:extLst>
            <a:ext uri="{AF507438-7753-43E0-B8FC-AC1667EBCBE1}">
              <a14:hiddenEffects xmlns:a14="http://schemas.microsoft.com/office/drawing/2010/main">
                <a:effectLst>
                  <a:outerShdw dist="71842" dir="2700000" algn="ctr" rotWithShape="0">
                    <a:srgbClr val="808080">
                      <a:alpha val="50000"/>
                    </a:srgbClr>
                  </a:outerShdw>
                </a:effectLst>
              </a14:hiddenEffects>
            </a:ext>
          </a:extLst>
        </p:spPr>
        <p:txBody>
          <a:bodyPr lIns="90000">
            <a:spAutoFit/>
          </a:bodyPr>
          <a:lstStyle>
            <a:lvl1pPr>
              <a:defRPr sz="2400">
                <a:solidFill>
                  <a:schemeClr val="tx1"/>
                </a:solidFill>
                <a:latin typeface="Times New Roman" pitchFamily="18" charset="0"/>
              </a:defRPr>
            </a:lvl1pPr>
            <a:lvl2pPr marL="228600" indent="-114300">
              <a:defRPr sz="2400">
                <a:solidFill>
                  <a:schemeClr val="tx1"/>
                </a:solidFill>
                <a:latin typeface="Times New Roman" pitchFamily="18" charset="0"/>
              </a:defRPr>
            </a:lvl2pPr>
            <a:lvl3pPr marL="457200" indent="-114300">
              <a:defRPr sz="2400">
                <a:solidFill>
                  <a:schemeClr val="tx1"/>
                </a:solidFill>
                <a:latin typeface="Times New Roman" pitchFamily="18" charset="0"/>
              </a:defRPr>
            </a:lvl3pPr>
            <a:lvl4pPr marL="690563" indent="-119063">
              <a:defRPr sz="2400">
                <a:solidFill>
                  <a:schemeClr val="tx1"/>
                </a:solidFill>
                <a:latin typeface="Times New Roman" pitchFamily="18" charset="0"/>
              </a:defRPr>
            </a:lvl4pPr>
            <a:lvl5pPr>
              <a:defRPr sz="2400">
                <a:solidFill>
                  <a:schemeClr val="tx1"/>
                </a:solidFill>
                <a:latin typeface="Times New Roman" pitchFamily="18" charset="0"/>
              </a:defRPr>
            </a:lvl5pPr>
            <a:lvl6pPr eaLnBrk="0" fontAlgn="base" hangingPunct="0">
              <a:spcBef>
                <a:spcPct val="0"/>
              </a:spcBef>
              <a:spcAft>
                <a:spcPct val="0"/>
              </a:spcAft>
              <a:defRPr sz="2400">
                <a:solidFill>
                  <a:schemeClr val="tx1"/>
                </a:solidFill>
                <a:latin typeface="Times New Roman" pitchFamily="18" charset="0"/>
              </a:defRPr>
            </a:lvl6pPr>
            <a:lvl7pPr eaLnBrk="0" fontAlgn="base" hangingPunct="0">
              <a:spcBef>
                <a:spcPct val="0"/>
              </a:spcBef>
              <a:spcAft>
                <a:spcPct val="0"/>
              </a:spcAft>
              <a:defRPr sz="2400">
                <a:solidFill>
                  <a:schemeClr val="tx1"/>
                </a:solidFill>
                <a:latin typeface="Times New Roman" pitchFamily="18" charset="0"/>
              </a:defRPr>
            </a:lvl7pPr>
            <a:lvl8pPr eaLnBrk="0" fontAlgn="base" hangingPunct="0">
              <a:spcBef>
                <a:spcPct val="0"/>
              </a:spcBef>
              <a:spcAft>
                <a:spcPct val="0"/>
              </a:spcAft>
              <a:defRPr sz="2400">
                <a:solidFill>
                  <a:schemeClr val="tx1"/>
                </a:solidFill>
                <a:latin typeface="Times New Roman" pitchFamily="18" charset="0"/>
              </a:defRPr>
            </a:lvl8pPr>
            <a:lvl9pPr eaLnBrk="0" fontAlgn="base" hangingPunct="0">
              <a:spcBef>
                <a:spcPct val="0"/>
              </a:spcBef>
              <a:spcAft>
                <a:spcPct val="0"/>
              </a:spcAft>
              <a:defRPr sz="2400">
                <a:solidFill>
                  <a:schemeClr val="tx1"/>
                </a:solidFill>
                <a:latin typeface="Times New Roman" pitchFamily="18" charset="0"/>
              </a:defRPr>
            </a:lvl9pPr>
          </a:lstStyle>
          <a:p>
            <a:pPr algn="ctr">
              <a:spcBef>
                <a:spcPct val="50000"/>
              </a:spcBef>
              <a:buNone/>
            </a:pPr>
            <a:r>
              <a:rPr lang="en-GB" sz="1600" b="1">
                <a:latin typeface="Arial" charset="0"/>
              </a:rPr>
              <a:t>Definition of relevant markets susceptible to </a:t>
            </a:r>
            <a:br>
              <a:rPr lang="en-GB" sz="1600" b="1">
                <a:latin typeface="Arial" charset="0"/>
              </a:rPr>
            </a:br>
            <a:r>
              <a:rPr lang="en-GB" sz="1600" b="1">
                <a:latin typeface="Arial" charset="0"/>
              </a:rPr>
              <a:t>ex ante regulation</a:t>
            </a:r>
          </a:p>
        </p:txBody>
      </p:sp>
      <p:sp>
        <p:nvSpPr>
          <p:cNvPr id="348168" name="Text Box 8"/>
          <p:cNvSpPr txBox="1">
            <a:spLocks noChangeArrowheads="1"/>
          </p:cNvSpPr>
          <p:nvPr/>
        </p:nvSpPr>
        <p:spPr bwMode="auto">
          <a:xfrm>
            <a:off x="4933950" y="2194244"/>
            <a:ext cx="3311525" cy="683264"/>
          </a:xfrm>
          <a:prstGeom prst="rect">
            <a:avLst/>
          </a:prstGeom>
          <a:solidFill>
            <a:srgbClr val="FFCC99"/>
          </a:solidFill>
          <a:ln w="6350">
            <a:solidFill>
              <a:schemeClr val="tx1"/>
            </a:solidFill>
            <a:miter lim="800000"/>
            <a:headEnd/>
            <a:tailEnd/>
          </a:ln>
          <a:effectLst/>
          <a:extLst>
            <a:ext uri="{AF507438-7753-43E0-B8FC-AC1667EBCBE1}">
              <a14:hiddenEffects xmlns:a14="http://schemas.microsoft.com/office/drawing/2010/main">
                <a:effectLst>
                  <a:outerShdw dist="71842" dir="2700000" algn="ctr" rotWithShape="0">
                    <a:srgbClr val="808080">
                      <a:alpha val="50000"/>
                    </a:srgbClr>
                  </a:outerShdw>
                </a:effectLst>
              </a14:hiddenEffects>
            </a:ext>
          </a:extLst>
        </p:spPr>
        <p:txBody>
          <a:bodyPr lIns="90000">
            <a:spAutoFit/>
          </a:bodyPr>
          <a:lstStyle>
            <a:lvl1pPr>
              <a:defRPr sz="2400">
                <a:solidFill>
                  <a:schemeClr val="tx1"/>
                </a:solidFill>
                <a:latin typeface="Times New Roman" pitchFamily="18" charset="0"/>
              </a:defRPr>
            </a:lvl1pPr>
            <a:lvl2pPr marL="228600" indent="-114300">
              <a:defRPr sz="2400">
                <a:solidFill>
                  <a:schemeClr val="tx1"/>
                </a:solidFill>
                <a:latin typeface="Times New Roman" pitchFamily="18" charset="0"/>
              </a:defRPr>
            </a:lvl2pPr>
            <a:lvl3pPr marL="457200" indent="-114300">
              <a:defRPr sz="2400">
                <a:solidFill>
                  <a:schemeClr val="tx1"/>
                </a:solidFill>
                <a:latin typeface="Times New Roman" pitchFamily="18" charset="0"/>
              </a:defRPr>
            </a:lvl3pPr>
            <a:lvl4pPr marL="690563" indent="-119063">
              <a:defRPr sz="2400">
                <a:solidFill>
                  <a:schemeClr val="tx1"/>
                </a:solidFill>
                <a:latin typeface="Times New Roman" pitchFamily="18" charset="0"/>
              </a:defRPr>
            </a:lvl4pPr>
            <a:lvl5pPr>
              <a:defRPr sz="2400">
                <a:solidFill>
                  <a:schemeClr val="tx1"/>
                </a:solidFill>
                <a:latin typeface="Times New Roman" pitchFamily="18" charset="0"/>
              </a:defRPr>
            </a:lvl5pPr>
            <a:lvl6pPr eaLnBrk="0" fontAlgn="base" hangingPunct="0">
              <a:spcBef>
                <a:spcPct val="0"/>
              </a:spcBef>
              <a:spcAft>
                <a:spcPct val="0"/>
              </a:spcAft>
              <a:defRPr sz="2400">
                <a:solidFill>
                  <a:schemeClr val="tx1"/>
                </a:solidFill>
                <a:latin typeface="Times New Roman" pitchFamily="18" charset="0"/>
              </a:defRPr>
            </a:lvl6pPr>
            <a:lvl7pPr eaLnBrk="0" fontAlgn="base" hangingPunct="0">
              <a:spcBef>
                <a:spcPct val="0"/>
              </a:spcBef>
              <a:spcAft>
                <a:spcPct val="0"/>
              </a:spcAft>
              <a:defRPr sz="2400">
                <a:solidFill>
                  <a:schemeClr val="tx1"/>
                </a:solidFill>
                <a:latin typeface="Times New Roman" pitchFamily="18" charset="0"/>
              </a:defRPr>
            </a:lvl7pPr>
            <a:lvl8pPr eaLnBrk="0" fontAlgn="base" hangingPunct="0">
              <a:spcBef>
                <a:spcPct val="0"/>
              </a:spcBef>
              <a:spcAft>
                <a:spcPct val="0"/>
              </a:spcAft>
              <a:defRPr sz="2400">
                <a:solidFill>
                  <a:schemeClr val="tx1"/>
                </a:solidFill>
                <a:latin typeface="Times New Roman" pitchFamily="18" charset="0"/>
              </a:defRPr>
            </a:lvl8pPr>
            <a:lvl9pPr eaLnBrk="0" fontAlgn="base" hangingPunct="0">
              <a:spcBef>
                <a:spcPct val="0"/>
              </a:spcBef>
              <a:spcAft>
                <a:spcPct val="0"/>
              </a:spcAft>
              <a:defRPr sz="2400">
                <a:solidFill>
                  <a:schemeClr val="tx1"/>
                </a:solidFill>
                <a:latin typeface="Times New Roman" pitchFamily="18" charset="0"/>
              </a:defRPr>
            </a:lvl9pPr>
          </a:lstStyle>
          <a:p>
            <a:pPr algn="ctr">
              <a:spcBef>
                <a:spcPct val="50000"/>
              </a:spcBef>
              <a:buNone/>
            </a:pPr>
            <a:r>
              <a:rPr lang="en-GB" sz="1600">
                <a:latin typeface="Arial" charset="0"/>
              </a:rPr>
              <a:t>Demonstration of </a:t>
            </a:r>
            <a:br>
              <a:rPr lang="en-GB" sz="1600">
                <a:latin typeface="Arial" charset="0"/>
              </a:rPr>
            </a:br>
            <a:r>
              <a:rPr lang="en-GB" sz="1600">
                <a:latin typeface="Arial" charset="0"/>
              </a:rPr>
              <a:t>susceptibility </a:t>
            </a:r>
            <a:br>
              <a:rPr lang="en-GB" sz="1600">
                <a:latin typeface="Arial" charset="0"/>
              </a:rPr>
            </a:br>
            <a:r>
              <a:rPr lang="en-GB" sz="1600">
                <a:latin typeface="Arial" charset="0"/>
              </a:rPr>
              <a:t>to ex ante regulation  </a:t>
            </a:r>
          </a:p>
        </p:txBody>
      </p:sp>
      <p:sp>
        <p:nvSpPr>
          <p:cNvPr id="348169" name="Text Box 9"/>
          <p:cNvSpPr txBox="1">
            <a:spLocks noChangeArrowheads="1"/>
          </p:cNvSpPr>
          <p:nvPr/>
        </p:nvSpPr>
        <p:spPr bwMode="auto">
          <a:xfrm>
            <a:off x="4933950" y="3267394"/>
            <a:ext cx="3311525" cy="683264"/>
          </a:xfrm>
          <a:prstGeom prst="rect">
            <a:avLst/>
          </a:prstGeom>
          <a:solidFill>
            <a:srgbClr val="FFCC99"/>
          </a:solidFill>
          <a:ln w="6350">
            <a:solidFill>
              <a:schemeClr val="tx1"/>
            </a:solidFill>
            <a:miter lim="800000"/>
            <a:headEnd/>
            <a:tailEnd/>
          </a:ln>
          <a:effectLst/>
          <a:extLst>
            <a:ext uri="{AF507438-7753-43E0-B8FC-AC1667EBCBE1}">
              <a14:hiddenEffects xmlns:a14="http://schemas.microsoft.com/office/drawing/2010/main">
                <a:effectLst>
                  <a:outerShdw dist="71842" dir="2700000" algn="ctr" rotWithShape="0">
                    <a:srgbClr val="808080">
                      <a:alpha val="50000"/>
                    </a:srgbClr>
                  </a:outerShdw>
                </a:effectLst>
              </a14:hiddenEffects>
            </a:ext>
          </a:extLst>
        </p:spPr>
        <p:txBody>
          <a:bodyPr lIns="90000">
            <a:spAutoFit/>
          </a:bodyPr>
          <a:lstStyle>
            <a:lvl1pPr>
              <a:defRPr sz="2400">
                <a:solidFill>
                  <a:schemeClr val="tx1"/>
                </a:solidFill>
                <a:latin typeface="Times New Roman" pitchFamily="18" charset="0"/>
              </a:defRPr>
            </a:lvl1pPr>
            <a:lvl2pPr marL="228600" indent="-114300">
              <a:defRPr sz="2400">
                <a:solidFill>
                  <a:schemeClr val="tx1"/>
                </a:solidFill>
                <a:latin typeface="Times New Roman" pitchFamily="18" charset="0"/>
              </a:defRPr>
            </a:lvl2pPr>
            <a:lvl3pPr marL="457200" indent="-114300">
              <a:defRPr sz="2400">
                <a:solidFill>
                  <a:schemeClr val="tx1"/>
                </a:solidFill>
                <a:latin typeface="Times New Roman" pitchFamily="18" charset="0"/>
              </a:defRPr>
            </a:lvl3pPr>
            <a:lvl4pPr marL="690563" indent="-119063">
              <a:defRPr sz="2400">
                <a:solidFill>
                  <a:schemeClr val="tx1"/>
                </a:solidFill>
                <a:latin typeface="Times New Roman" pitchFamily="18" charset="0"/>
              </a:defRPr>
            </a:lvl4pPr>
            <a:lvl5pPr>
              <a:defRPr sz="2400">
                <a:solidFill>
                  <a:schemeClr val="tx1"/>
                </a:solidFill>
                <a:latin typeface="Times New Roman" pitchFamily="18" charset="0"/>
              </a:defRPr>
            </a:lvl5pPr>
            <a:lvl6pPr eaLnBrk="0" fontAlgn="base" hangingPunct="0">
              <a:spcBef>
                <a:spcPct val="0"/>
              </a:spcBef>
              <a:spcAft>
                <a:spcPct val="0"/>
              </a:spcAft>
              <a:defRPr sz="2400">
                <a:solidFill>
                  <a:schemeClr val="tx1"/>
                </a:solidFill>
                <a:latin typeface="Times New Roman" pitchFamily="18" charset="0"/>
              </a:defRPr>
            </a:lvl6pPr>
            <a:lvl7pPr eaLnBrk="0" fontAlgn="base" hangingPunct="0">
              <a:spcBef>
                <a:spcPct val="0"/>
              </a:spcBef>
              <a:spcAft>
                <a:spcPct val="0"/>
              </a:spcAft>
              <a:defRPr sz="2400">
                <a:solidFill>
                  <a:schemeClr val="tx1"/>
                </a:solidFill>
                <a:latin typeface="Times New Roman" pitchFamily="18" charset="0"/>
              </a:defRPr>
            </a:lvl7pPr>
            <a:lvl8pPr eaLnBrk="0" fontAlgn="base" hangingPunct="0">
              <a:spcBef>
                <a:spcPct val="0"/>
              </a:spcBef>
              <a:spcAft>
                <a:spcPct val="0"/>
              </a:spcAft>
              <a:defRPr sz="2400">
                <a:solidFill>
                  <a:schemeClr val="tx1"/>
                </a:solidFill>
                <a:latin typeface="Times New Roman" pitchFamily="18" charset="0"/>
              </a:defRPr>
            </a:lvl8pPr>
            <a:lvl9pPr eaLnBrk="0" fontAlgn="base" hangingPunct="0">
              <a:spcBef>
                <a:spcPct val="0"/>
              </a:spcBef>
              <a:spcAft>
                <a:spcPct val="0"/>
              </a:spcAft>
              <a:defRPr sz="2400">
                <a:solidFill>
                  <a:schemeClr val="tx1"/>
                </a:solidFill>
                <a:latin typeface="Times New Roman" pitchFamily="18" charset="0"/>
              </a:defRPr>
            </a:lvl9pPr>
          </a:lstStyle>
          <a:p>
            <a:pPr algn="ctr">
              <a:spcBef>
                <a:spcPct val="50000"/>
              </a:spcBef>
              <a:buNone/>
            </a:pPr>
            <a:r>
              <a:rPr lang="en-GB" sz="1600">
                <a:latin typeface="Arial" charset="0"/>
              </a:rPr>
              <a:t>Analysis of effectiveness of competition &amp; designation of </a:t>
            </a:r>
            <a:br>
              <a:rPr lang="en-GB" sz="1600">
                <a:latin typeface="Arial" charset="0"/>
              </a:rPr>
            </a:br>
            <a:r>
              <a:rPr lang="en-GB" sz="1600">
                <a:latin typeface="Arial" charset="0"/>
              </a:rPr>
              <a:t>operators with SMP</a:t>
            </a:r>
          </a:p>
        </p:txBody>
      </p:sp>
      <p:sp>
        <p:nvSpPr>
          <p:cNvPr id="348170" name="Text Box 10"/>
          <p:cNvSpPr txBox="1">
            <a:spLocks noChangeArrowheads="1"/>
          </p:cNvSpPr>
          <p:nvPr/>
        </p:nvSpPr>
        <p:spPr bwMode="auto">
          <a:xfrm>
            <a:off x="4933950" y="1186182"/>
            <a:ext cx="3311525" cy="683264"/>
          </a:xfrm>
          <a:prstGeom prst="rect">
            <a:avLst/>
          </a:prstGeom>
          <a:solidFill>
            <a:srgbClr val="FFCC99"/>
          </a:solidFill>
          <a:ln w="6350">
            <a:solidFill>
              <a:schemeClr val="tx1"/>
            </a:solidFill>
            <a:miter lim="800000"/>
            <a:headEnd/>
            <a:tailEnd/>
          </a:ln>
          <a:effectLst/>
          <a:extLst>
            <a:ext uri="{AF507438-7753-43E0-B8FC-AC1667EBCBE1}">
              <a14:hiddenEffects xmlns:a14="http://schemas.microsoft.com/office/drawing/2010/main">
                <a:effectLst>
                  <a:outerShdw dist="71842" dir="2700000" algn="ctr" rotWithShape="0">
                    <a:srgbClr val="808080">
                      <a:alpha val="50000"/>
                    </a:srgbClr>
                  </a:outerShdw>
                </a:effectLst>
              </a14:hiddenEffects>
            </a:ext>
          </a:extLst>
        </p:spPr>
        <p:txBody>
          <a:bodyPr lIns="90000">
            <a:spAutoFit/>
          </a:bodyPr>
          <a:lstStyle>
            <a:lvl1pPr>
              <a:defRPr sz="2400">
                <a:solidFill>
                  <a:schemeClr val="tx1"/>
                </a:solidFill>
                <a:latin typeface="Times New Roman" pitchFamily="18" charset="0"/>
              </a:defRPr>
            </a:lvl1pPr>
            <a:lvl2pPr marL="228600" indent="-114300">
              <a:defRPr sz="2400">
                <a:solidFill>
                  <a:schemeClr val="tx1"/>
                </a:solidFill>
                <a:latin typeface="Times New Roman" pitchFamily="18" charset="0"/>
              </a:defRPr>
            </a:lvl2pPr>
            <a:lvl3pPr marL="457200" indent="-114300">
              <a:defRPr sz="2400">
                <a:solidFill>
                  <a:schemeClr val="tx1"/>
                </a:solidFill>
                <a:latin typeface="Times New Roman" pitchFamily="18" charset="0"/>
              </a:defRPr>
            </a:lvl3pPr>
            <a:lvl4pPr marL="690563" indent="-119063">
              <a:defRPr sz="2400">
                <a:solidFill>
                  <a:schemeClr val="tx1"/>
                </a:solidFill>
                <a:latin typeface="Times New Roman" pitchFamily="18" charset="0"/>
              </a:defRPr>
            </a:lvl4pPr>
            <a:lvl5pPr>
              <a:defRPr sz="2400">
                <a:solidFill>
                  <a:schemeClr val="tx1"/>
                </a:solidFill>
                <a:latin typeface="Times New Roman" pitchFamily="18" charset="0"/>
              </a:defRPr>
            </a:lvl5pPr>
            <a:lvl6pPr eaLnBrk="0" fontAlgn="base" hangingPunct="0">
              <a:spcBef>
                <a:spcPct val="0"/>
              </a:spcBef>
              <a:spcAft>
                <a:spcPct val="0"/>
              </a:spcAft>
              <a:defRPr sz="2400">
                <a:solidFill>
                  <a:schemeClr val="tx1"/>
                </a:solidFill>
                <a:latin typeface="Times New Roman" pitchFamily="18" charset="0"/>
              </a:defRPr>
            </a:lvl6pPr>
            <a:lvl7pPr eaLnBrk="0" fontAlgn="base" hangingPunct="0">
              <a:spcBef>
                <a:spcPct val="0"/>
              </a:spcBef>
              <a:spcAft>
                <a:spcPct val="0"/>
              </a:spcAft>
              <a:defRPr sz="2400">
                <a:solidFill>
                  <a:schemeClr val="tx1"/>
                </a:solidFill>
                <a:latin typeface="Times New Roman" pitchFamily="18" charset="0"/>
              </a:defRPr>
            </a:lvl7pPr>
            <a:lvl8pPr eaLnBrk="0" fontAlgn="base" hangingPunct="0">
              <a:spcBef>
                <a:spcPct val="0"/>
              </a:spcBef>
              <a:spcAft>
                <a:spcPct val="0"/>
              </a:spcAft>
              <a:defRPr sz="2400">
                <a:solidFill>
                  <a:schemeClr val="tx1"/>
                </a:solidFill>
                <a:latin typeface="Times New Roman" pitchFamily="18" charset="0"/>
              </a:defRPr>
            </a:lvl8pPr>
            <a:lvl9pPr eaLnBrk="0" fontAlgn="base" hangingPunct="0">
              <a:spcBef>
                <a:spcPct val="0"/>
              </a:spcBef>
              <a:spcAft>
                <a:spcPct val="0"/>
              </a:spcAft>
              <a:defRPr sz="2400">
                <a:solidFill>
                  <a:schemeClr val="tx1"/>
                </a:solidFill>
                <a:latin typeface="Times New Roman" pitchFamily="18" charset="0"/>
              </a:defRPr>
            </a:lvl9pPr>
          </a:lstStyle>
          <a:p>
            <a:pPr algn="ctr">
              <a:spcBef>
                <a:spcPct val="50000"/>
              </a:spcBef>
              <a:buNone/>
            </a:pPr>
            <a:r>
              <a:rPr lang="en-GB" sz="1600">
                <a:latin typeface="Arial" charset="0"/>
              </a:rPr>
              <a:t>Definition of</a:t>
            </a:r>
            <a:br>
              <a:rPr lang="en-GB" sz="1600">
                <a:latin typeface="Arial" charset="0"/>
              </a:rPr>
            </a:br>
            <a:r>
              <a:rPr lang="en-GB" sz="1600">
                <a:latin typeface="Arial" charset="0"/>
              </a:rPr>
              <a:t>relevant </a:t>
            </a:r>
            <a:br>
              <a:rPr lang="en-GB" sz="1600">
                <a:latin typeface="Arial" charset="0"/>
              </a:rPr>
            </a:br>
            <a:r>
              <a:rPr lang="en-GB" sz="1600">
                <a:latin typeface="Arial" charset="0"/>
              </a:rPr>
              <a:t>markets</a:t>
            </a:r>
          </a:p>
        </p:txBody>
      </p:sp>
      <p:sp>
        <p:nvSpPr>
          <p:cNvPr id="348171" name="Rectangle 11"/>
          <p:cNvSpPr>
            <a:spLocks noGrp="1" noChangeArrowheads="1"/>
          </p:cNvSpPr>
          <p:nvPr>
            <p:ph type="title"/>
          </p:nvPr>
        </p:nvSpPr>
        <p:spPr>
          <a:xfrm>
            <a:off x="698500" y="692696"/>
            <a:ext cx="7161212" cy="365125"/>
          </a:xfrm>
          <a:noFill/>
          <a:ln/>
          <a:extLst>
            <a:ext uri="{909E8E84-426E-40DD-AFC4-6F175D3DCCD1}">
              <a14:hiddenFill xmlns:a14="http://schemas.microsoft.com/office/drawing/2010/main">
                <a:solidFill>
                  <a:srgbClr val="DEE1F6"/>
                </a:solidFill>
              </a14:hiddenFill>
            </a:ex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71842" dir="2700000" algn="ctr" rotWithShape="0">
                    <a:schemeClr val="bg2">
                      <a:alpha val="50000"/>
                    </a:schemeClr>
                  </a:outerShdw>
                </a:effectLst>
              </a14:hiddenEffects>
            </a:ext>
          </a:extLst>
        </p:spPr>
        <p:txBody>
          <a:bodyPr lIns="0" tIns="0" rIns="0" bIns="0">
            <a:spAutoFit/>
          </a:bodyPr>
          <a:lstStyle/>
          <a:p>
            <a:r>
              <a:rPr lang="de-DE" dirty="0"/>
              <a:t>General Approach </a:t>
            </a:r>
          </a:p>
        </p:txBody>
      </p:sp>
      <p:sp>
        <p:nvSpPr>
          <p:cNvPr id="348172" name="Oval 12"/>
          <p:cNvSpPr>
            <a:spLocks noChangeArrowheads="1"/>
          </p:cNvSpPr>
          <p:nvPr/>
        </p:nvSpPr>
        <p:spPr bwMode="auto">
          <a:xfrm>
            <a:off x="974725" y="3444981"/>
            <a:ext cx="458787" cy="406825"/>
          </a:xfrm>
          <a:prstGeom prst="ellipse">
            <a:avLst/>
          </a:prstGeom>
          <a:solidFill>
            <a:schemeClr val="tx1"/>
          </a:solidFill>
          <a:ln>
            <a:noFill/>
          </a:ln>
          <a:effectLst/>
          <a:extLst>
            <a:ext uri="{91240B29-F687-4F45-9708-019B960494DF}">
              <a14:hiddenLine xmlns:a14="http://schemas.microsoft.com/office/drawing/2010/main" w="12700">
                <a:solidFill>
                  <a:schemeClr val="bg2"/>
                </a:solidFill>
                <a:round/>
                <a:headEnd/>
                <a:tailEnd/>
              </a14:hiddenLine>
            </a:ext>
            <a:ext uri="{AF507438-7753-43E0-B8FC-AC1667EBCBE1}">
              <a14:hiddenEffects xmlns:a14="http://schemas.microsoft.com/office/drawing/2010/main">
                <a:effectLst>
                  <a:outerShdw dist="71842" dir="2700000" algn="ctr" rotWithShape="0">
                    <a:srgbClr val="808080">
                      <a:alpha val="50000"/>
                    </a:srgbClr>
                  </a:outerShdw>
                </a:effectLst>
              </a14:hiddenEffects>
            </a:ext>
          </a:extLst>
        </p:spPr>
        <p:txBody>
          <a:bodyPr lIns="90000" anchor="ctr">
            <a:spAutoFit/>
          </a:bodyPr>
          <a:lstStyle/>
          <a:p>
            <a:pPr algn="ctr">
              <a:spcBef>
                <a:spcPct val="50000"/>
              </a:spcBef>
              <a:buNone/>
            </a:pPr>
            <a:r>
              <a:rPr lang="en-GB" sz="1600" b="1" dirty="0" smtClean="0">
                <a:solidFill>
                  <a:schemeClr val="bg1"/>
                </a:solidFill>
              </a:rPr>
              <a:t>2</a:t>
            </a:r>
            <a:endParaRPr lang="en-GB" sz="1600" b="1" dirty="0">
              <a:solidFill>
                <a:schemeClr val="bg1"/>
              </a:solidFill>
            </a:endParaRPr>
          </a:p>
        </p:txBody>
      </p:sp>
      <p:sp>
        <p:nvSpPr>
          <p:cNvPr id="348173" name="Oval 13"/>
          <p:cNvSpPr>
            <a:spLocks noChangeArrowheads="1"/>
          </p:cNvSpPr>
          <p:nvPr/>
        </p:nvSpPr>
        <p:spPr bwMode="auto">
          <a:xfrm>
            <a:off x="973137" y="5011844"/>
            <a:ext cx="458788" cy="406825"/>
          </a:xfrm>
          <a:prstGeom prst="ellipse">
            <a:avLst/>
          </a:prstGeom>
          <a:solidFill>
            <a:schemeClr val="tx1"/>
          </a:solidFill>
          <a:ln>
            <a:noFill/>
          </a:ln>
          <a:effectLst/>
          <a:extLst>
            <a:ext uri="{91240B29-F687-4F45-9708-019B960494DF}">
              <a14:hiddenLine xmlns:a14="http://schemas.microsoft.com/office/drawing/2010/main" w="12700">
                <a:solidFill>
                  <a:schemeClr val="bg2"/>
                </a:solidFill>
                <a:round/>
                <a:headEnd/>
                <a:tailEnd/>
              </a14:hiddenLine>
            </a:ext>
            <a:ext uri="{AF507438-7753-43E0-B8FC-AC1667EBCBE1}">
              <a14:hiddenEffects xmlns:a14="http://schemas.microsoft.com/office/drawing/2010/main">
                <a:effectLst>
                  <a:outerShdw dist="71842" dir="2700000" algn="ctr" rotWithShape="0">
                    <a:srgbClr val="808080">
                      <a:alpha val="50000"/>
                    </a:srgbClr>
                  </a:outerShdw>
                </a:effectLst>
              </a14:hiddenEffects>
            </a:ext>
          </a:extLst>
        </p:spPr>
        <p:txBody>
          <a:bodyPr lIns="90000" anchor="ctr">
            <a:spAutoFit/>
          </a:bodyPr>
          <a:lstStyle/>
          <a:p>
            <a:pPr algn="ctr">
              <a:spcBef>
                <a:spcPct val="50000"/>
              </a:spcBef>
              <a:buNone/>
            </a:pPr>
            <a:r>
              <a:rPr lang="en-GB" sz="1600" b="1" dirty="0" smtClean="0">
                <a:solidFill>
                  <a:schemeClr val="bg1"/>
                </a:solidFill>
              </a:rPr>
              <a:t>3</a:t>
            </a:r>
            <a:endParaRPr lang="en-GB" sz="1600" b="1" dirty="0">
              <a:solidFill>
                <a:schemeClr val="bg1"/>
              </a:solidFill>
            </a:endParaRPr>
          </a:p>
        </p:txBody>
      </p:sp>
      <p:sp>
        <p:nvSpPr>
          <p:cNvPr id="348174" name="Oval 14"/>
          <p:cNvSpPr>
            <a:spLocks noChangeArrowheads="1"/>
          </p:cNvSpPr>
          <p:nvPr/>
        </p:nvSpPr>
        <p:spPr bwMode="auto">
          <a:xfrm>
            <a:off x="973137" y="1914631"/>
            <a:ext cx="458788" cy="406825"/>
          </a:xfrm>
          <a:prstGeom prst="ellipse">
            <a:avLst/>
          </a:prstGeom>
          <a:solidFill>
            <a:schemeClr val="tx1"/>
          </a:solidFill>
          <a:ln>
            <a:noFill/>
          </a:ln>
          <a:effectLst/>
          <a:extLst>
            <a:ext uri="{91240B29-F687-4F45-9708-019B960494DF}">
              <a14:hiddenLine xmlns:a14="http://schemas.microsoft.com/office/drawing/2010/main" w="12700">
                <a:solidFill>
                  <a:schemeClr val="bg2"/>
                </a:solidFill>
                <a:round/>
                <a:headEnd/>
                <a:tailEnd/>
              </a14:hiddenLine>
            </a:ext>
            <a:ext uri="{AF507438-7753-43E0-B8FC-AC1667EBCBE1}">
              <a14:hiddenEffects xmlns:a14="http://schemas.microsoft.com/office/drawing/2010/main">
                <a:effectLst>
                  <a:outerShdw dist="71842" dir="2700000" algn="ctr" rotWithShape="0">
                    <a:srgbClr val="808080">
                      <a:alpha val="50000"/>
                    </a:srgbClr>
                  </a:outerShdw>
                </a:effectLst>
              </a14:hiddenEffects>
            </a:ext>
          </a:extLst>
        </p:spPr>
        <p:txBody>
          <a:bodyPr lIns="90000" anchor="ctr">
            <a:spAutoFit/>
          </a:bodyPr>
          <a:lstStyle/>
          <a:p>
            <a:pPr algn="ctr">
              <a:spcBef>
                <a:spcPct val="50000"/>
              </a:spcBef>
              <a:buNone/>
            </a:pPr>
            <a:r>
              <a:rPr lang="en-GB" sz="1600" b="1" dirty="0" smtClean="0">
                <a:solidFill>
                  <a:schemeClr val="bg1"/>
                </a:solidFill>
              </a:rPr>
              <a:t>1</a:t>
            </a:r>
            <a:endParaRPr lang="en-GB" sz="1600" b="1" dirty="0">
              <a:solidFill>
                <a:schemeClr val="bg1"/>
              </a:solidFill>
            </a:endParaRPr>
          </a:p>
        </p:txBody>
      </p:sp>
      <p:cxnSp>
        <p:nvCxnSpPr>
          <p:cNvPr id="348175" name="AutoShape 15"/>
          <p:cNvCxnSpPr>
            <a:cxnSpLocks noChangeShapeType="1"/>
            <a:stCxn id="348167" idx="2"/>
            <a:endCxn id="348164" idx="0"/>
          </p:cNvCxnSpPr>
          <p:nvPr/>
        </p:nvCxnSpPr>
        <p:spPr bwMode="auto">
          <a:xfrm>
            <a:off x="3025775" y="2366333"/>
            <a:ext cx="0" cy="901061"/>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71842" dir="2700000" algn="ctr" rotWithShape="0">
                    <a:srgbClr val="808080">
                      <a:alpha val="50000"/>
                    </a:srgbClr>
                  </a:outerShdw>
                </a:effectLst>
              </a14:hiddenEffects>
            </a:ext>
          </a:extLst>
        </p:spPr>
      </p:cxnSp>
      <p:cxnSp>
        <p:nvCxnSpPr>
          <p:cNvPr id="348176" name="AutoShape 16"/>
          <p:cNvCxnSpPr>
            <a:cxnSpLocks noChangeShapeType="1"/>
            <a:stCxn id="348167" idx="3"/>
            <a:endCxn id="348170" idx="1"/>
          </p:cNvCxnSpPr>
          <p:nvPr/>
        </p:nvCxnSpPr>
        <p:spPr bwMode="auto">
          <a:xfrm flipV="1">
            <a:off x="4502150" y="1527814"/>
            <a:ext cx="431800" cy="496887"/>
          </a:xfrm>
          <a:prstGeom prst="bentConnector3">
            <a:avLst>
              <a:gd name="adj1" fmla="val 50000"/>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71842" dir="2700000" algn="ctr" rotWithShape="0">
                    <a:srgbClr val="808080">
                      <a:alpha val="50000"/>
                    </a:srgbClr>
                  </a:outerShdw>
                </a:effectLst>
              </a14:hiddenEffects>
            </a:ext>
          </a:extLst>
        </p:spPr>
      </p:cxnSp>
      <p:cxnSp>
        <p:nvCxnSpPr>
          <p:cNvPr id="348177" name="AutoShape 17"/>
          <p:cNvCxnSpPr>
            <a:cxnSpLocks noChangeShapeType="1"/>
            <a:stCxn id="348167" idx="3"/>
            <a:endCxn id="348168" idx="1"/>
          </p:cNvCxnSpPr>
          <p:nvPr/>
        </p:nvCxnSpPr>
        <p:spPr bwMode="auto">
          <a:xfrm>
            <a:off x="4502150" y="2024701"/>
            <a:ext cx="431800" cy="511175"/>
          </a:xfrm>
          <a:prstGeom prst="bentConnector3">
            <a:avLst>
              <a:gd name="adj1" fmla="val 50000"/>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71842" dir="2700000" algn="ctr" rotWithShape="0">
                    <a:srgbClr val="808080">
                      <a:alpha val="50000"/>
                    </a:srgbClr>
                  </a:outerShdw>
                </a:effectLst>
              </a14:hiddenEffects>
            </a:ext>
          </a:extLst>
        </p:spPr>
      </p:cxnSp>
      <p:cxnSp>
        <p:nvCxnSpPr>
          <p:cNvPr id="348178" name="AutoShape 18"/>
          <p:cNvCxnSpPr>
            <a:cxnSpLocks noChangeShapeType="1"/>
            <a:stCxn id="348164" idx="3"/>
            <a:endCxn id="348169" idx="1"/>
          </p:cNvCxnSpPr>
          <p:nvPr/>
        </p:nvCxnSpPr>
        <p:spPr bwMode="auto">
          <a:xfrm>
            <a:off x="4502150" y="3609026"/>
            <a:ext cx="431800" cy="0"/>
          </a:xfrm>
          <a:prstGeom prst="straightConnector1">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71842" dir="2700000" algn="ctr" rotWithShape="0">
                    <a:srgbClr val="808080">
                      <a:alpha val="50000"/>
                    </a:srgbClr>
                  </a:outerShdw>
                </a:effectLst>
              </a14:hiddenEffects>
            </a:ext>
          </a:extLst>
        </p:spPr>
      </p:cxnSp>
      <p:sp>
        <p:nvSpPr>
          <p:cNvPr id="348179" name="Text Box 19"/>
          <p:cNvSpPr txBox="1">
            <a:spLocks noChangeArrowheads="1"/>
          </p:cNvSpPr>
          <p:nvPr/>
        </p:nvSpPr>
        <p:spPr bwMode="auto">
          <a:xfrm>
            <a:off x="4933950" y="5354957"/>
            <a:ext cx="3311525" cy="683264"/>
          </a:xfrm>
          <a:prstGeom prst="rect">
            <a:avLst/>
          </a:prstGeom>
          <a:solidFill>
            <a:srgbClr val="FFCC99"/>
          </a:solidFill>
          <a:ln w="6350">
            <a:solidFill>
              <a:schemeClr val="tx1"/>
            </a:solidFill>
            <a:miter lim="800000"/>
            <a:headEnd/>
            <a:tailEnd/>
          </a:ln>
          <a:effectLst/>
          <a:extLst>
            <a:ext uri="{AF507438-7753-43E0-B8FC-AC1667EBCBE1}">
              <a14:hiddenEffects xmlns:a14="http://schemas.microsoft.com/office/drawing/2010/main">
                <a:effectLst>
                  <a:outerShdw dist="71842" dir="2700000" algn="ctr" rotWithShape="0">
                    <a:srgbClr val="808080">
                      <a:alpha val="50000"/>
                    </a:srgbClr>
                  </a:outerShdw>
                </a:effectLst>
              </a14:hiddenEffects>
            </a:ext>
          </a:extLst>
        </p:spPr>
        <p:txBody>
          <a:bodyPr lIns="90000">
            <a:spAutoFit/>
          </a:bodyPr>
          <a:lstStyle>
            <a:lvl1pPr>
              <a:defRPr sz="2400">
                <a:solidFill>
                  <a:schemeClr val="tx1"/>
                </a:solidFill>
                <a:latin typeface="Times New Roman" pitchFamily="18" charset="0"/>
              </a:defRPr>
            </a:lvl1pPr>
            <a:lvl2pPr marL="228600" indent="-114300">
              <a:defRPr sz="2400">
                <a:solidFill>
                  <a:schemeClr val="tx1"/>
                </a:solidFill>
                <a:latin typeface="Times New Roman" pitchFamily="18" charset="0"/>
              </a:defRPr>
            </a:lvl2pPr>
            <a:lvl3pPr marL="457200" indent="-114300">
              <a:defRPr sz="2400">
                <a:solidFill>
                  <a:schemeClr val="tx1"/>
                </a:solidFill>
                <a:latin typeface="Times New Roman" pitchFamily="18" charset="0"/>
              </a:defRPr>
            </a:lvl3pPr>
            <a:lvl4pPr marL="690563" indent="-119063">
              <a:defRPr sz="2400">
                <a:solidFill>
                  <a:schemeClr val="tx1"/>
                </a:solidFill>
                <a:latin typeface="Times New Roman" pitchFamily="18" charset="0"/>
              </a:defRPr>
            </a:lvl4pPr>
            <a:lvl5pPr>
              <a:defRPr sz="2400">
                <a:solidFill>
                  <a:schemeClr val="tx1"/>
                </a:solidFill>
                <a:latin typeface="Times New Roman" pitchFamily="18" charset="0"/>
              </a:defRPr>
            </a:lvl5pPr>
            <a:lvl6pPr eaLnBrk="0" fontAlgn="base" hangingPunct="0">
              <a:spcBef>
                <a:spcPct val="0"/>
              </a:spcBef>
              <a:spcAft>
                <a:spcPct val="0"/>
              </a:spcAft>
              <a:defRPr sz="2400">
                <a:solidFill>
                  <a:schemeClr val="tx1"/>
                </a:solidFill>
                <a:latin typeface="Times New Roman" pitchFamily="18" charset="0"/>
              </a:defRPr>
            </a:lvl6pPr>
            <a:lvl7pPr eaLnBrk="0" fontAlgn="base" hangingPunct="0">
              <a:spcBef>
                <a:spcPct val="0"/>
              </a:spcBef>
              <a:spcAft>
                <a:spcPct val="0"/>
              </a:spcAft>
              <a:defRPr sz="2400">
                <a:solidFill>
                  <a:schemeClr val="tx1"/>
                </a:solidFill>
                <a:latin typeface="Times New Roman" pitchFamily="18" charset="0"/>
              </a:defRPr>
            </a:lvl7pPr>
            <a:lvl8pPr eaLnBrk="0" fontAlgn="base" hangingPunct="0">
              <a:spcBef>
                <a:spcPct val="0"/>
              </a:spcBef>
              <a:spcAft>
                <a:spcPct val="0"/>
              </a:spcAft>
              <a:defRPr sz="2400">
                <a:solidFill>
                  <a:schemeClr val="tx1"/>
                </a:solidFill>
                <a:latin typeface="Times New Roman" pitchFamily="18" charset="0"/>
              </a:defRPr>
            </a:lvl8pPr>
            <a:lvl9pPr eaLnBrk="0" fontAlgn="base" hangingPunct="0">
              <a:spcBef>
                <a:spcPct val="0"/>
              </a:spcBef>
              <a:spcAft>
                <a:spcPct val="0"/>
              </a:spcAft>
              <a:defRPr sz="2400">
                <a:solidFill>
                  <a:schemeClr val="tx1"/>
                </a:solidFill>
                <a:latin typeface="Times New Roman" pitchFamily="18" charset="0"/>
              </a:defRPr>
            </a:lvl9pPr>
          </a:lstStyle>
          <a:p>
            <a:pPr algn="ctr">
              <a:spcBef>
                <a:spcPct val="50000"/>
              </a:spcBef>
              <a:buNone/>
            </a:pPr>
            <a:r>
              <a:rPr lang="en-GB" sz="1600">
                <a:latin typeface="Arial" charset="0"/>
              </a:rPr>
              <a:t>Selection of </a:t>
            </a:r>
            <a:br>
              <a:rPr lang="en-GB" sz="1600">
                <a:latin typeface="Arial" charset="0"/>
              </a:rPr>
            </a:br>
            <a:r>
              <a:rPr lang="en-GB" sz="1600">
                <a:latin typeface="Arial" charset="0"/>
              </a:rPr>
              <a:t>remedies to address </a:t>
            </a:r>
            <a:br>
              <a:rPr lang="en-GB" sz="1600">
                <a:latin typeface="Arial" charset="0"/>
              </a:rPr>
            </a:br>
            <a:r>
              <a:rPr lang="en-GB" sz="1600">
                <a:latin typeface="Arial" charset="0"/>
              </a:rPr>
              <a:t>potential competition problems  </a:t>
            </a:r>
          </a:p>
        </p:txBody>
      </p:sp>
      <p:sp>
        <p:nvSpPr>
          <p:cNvPr id="348180" name="Text Box 20"/>
          <p:cNvSpPr txBox="1">
            <a:spLocks noChangeArrowheads="1"/>
          </p:cNvSpPr>
          <p:nvPr/>
        </p:nvSpPr>
        <p:spPr bwMode="auto">
          <a:xfrm>
            <a:off x="4933950" y="4346894"/>
            <a:ext cx="3311525" cy="683264"/>
          </a:xfrm>
          <a:prstGeom prst="rect">
            <a:avLst/>
          </a:prstGeom>
          <a:solidFill>
            <a:srgbClr val="FFCC99"/>
          </a:solidFill>
          <a:ln w="6350">
            <a:solidFill>
              <a:schemeClr val="tx1"/>
            </a:solidFill>
            <a:miter lim="800000"/>
            <a:headEnd/>
            <a:tailEnd/>
          </a:ln>
          <a:effectLst/>
          <a:extLst>
            <a:ext uri="{AF507438-7753-43E0-B8FC-AC1667EBCBE1}">
              <a14:hiddenEffects xmlns:a14="http://schemas.microsoft.com/office/drawing/2010/main">
                <a:effectLst>
                  <a:outerShdw dist="71842" dir="2700000" algn="ctr" rotWithShape="0">
                    <a:srgbClr val="808080">
                      <a:alpha val="50000"/>
                    </a:srgbClr>
                  </a:outerShdw>
                </a:effectLst>
              </a14:hiddenEffects>
            </a:ext>
          </a:extLst>
        </p:spPr>
        <p:txBody>
          <a:bodyPr lIns="90000">
            <a:spAutoFit/>
          </a:bodyPr>
          <a:lstStyle>
            <a:lvl1pPr>
              <a:defRPr sz="2400">
                <a:solidFill>
                  <a:schemeClr val="tx1"/>
                </a:solidFill>
                <a:latin typeface="Times New Roman" pitchFamily="18" charset="0"/>
              </a:defRPr>
            </a:lvl1pPr>
            <a:lvl2pPr marL="228600" indent="-114300">
              <a:defRPr sz="2400">
                <a:solidFill>
                  <a:schemeClr val="tx1"/>
                </a:solidFill>
                <a:latin typeface="Times New Roman" pitchFamily="18" charset="0"/>
              </a:defRPr>
            </a:lvl2pPr>
            <a:lvl3pPr marL="457200" indent="-114300">
              <a:defRPr sz="2400">
                <a:solidFill>
                  <a:schemeClr val="tx1"/>
                </a:solidFill>
                <a:latin typeface="Times New Roman" pitchFamily="18" charset="0"/>
              </a:defRPr>
            </a:lvl3pPr>
            <a:lvl4pPr marL="690563" indent="-119063">
              <a:defRPr sz="2400">
                <a:solidFill>
                  <a:schemeClr val="tx1"/>
                </a:solidFill>
                <a:latin typeface="Times New Roman" pitchFamily="18" charset="0"/>
              </a:defRPr>
            </a:lvl4pPr>
            <a:lvl5pPr>
              <a:defRPr sz="2400">
                <a:solidFill>
                  <a:schemeClr val="tx1"/>
                </a:solidFill>
                <a:latin typeface="Times New Roman" pitchFamily="18" charset="0"/>
              </a:defRPr>
            </a:lvl5pPr>
            <a:lvl6pPr eaLnBrk="0" fontAlgn="base" hangingPunct="0">
              <a:spcBef>
                <a:spcPct val="0"/>
              </a:spcBef>
              <a:spcAft>
                <a:spcPct val="0"/>
              </a:spcAft>
              <a:defRPr sz="2400">
                <a:solidFill>
                  <a:schemeClr val="tx1"/>
                </a:solidFill>
                <a:latin typeface="Times New Roman" pitchFamily="18" charset="0"/>
              </a:defRPr>
            </a:lvl6pPr>
            <a:lvl7pPr eaLnBrk="0" fontAlgn="base" hangingPunct="0">
              <a:spcBef>
                <a:spcPct val="0"/>
              </a:spcBef>
              <a:spcAft>
                <a:spcPct val="0"/>
              </a:spcAft>
              <a:defRPr sz="2400">
                <a:solidFill>
                  <a:schemeClr val="tx1"/>
                </a:solidFill>
                <a:latin typeface="Times New Roman" pitchFamily="18" charset="0"/>
              </a:defRPr>
            </a:lvl7pPr>
            <a:lvl8pPr eaLnBrk="0" fontAlgn="base" hangingPunct="0">
              <a:spcBef>
                <a:spcPct val="0"/>
              </a:spcBef>
              <a:spcAft>
                <a:spcPct val="0"/>
              </a:spcAft>
              <a:defRPr sz="2400">
                <a:solidFill>
                  <a:schemeClr val="tx1"/>
                </a:solidFill>
                <a:latin typeface="Times New Roman" pitchFamily="18" charset="0"/>
              </a:defRPr>
            </a:lvl8pPr>
            <a:lvl9pPr eaLnBrk="0" fontAlgn="base" hangingPunct="0">
              <a:spcBef>
                <a:spcPct val="0"/>
              </a:spcBef>
              <a:spcAft>
                <a:spcPct val="0"/>
              </a:spcAft>
              <a:defRPr sz="2400">
                <a:solidFill>
                  <a:schemeClr val="tx1"/>
                </a:solidFill>
                <a:latin typeface="Times New Roman" pitchFamily="18" charset="0"/>
              </a:defRPr>
            </a:lvl9pPr>
          </a:lstStyle>
          <a:p>
            <a:pPr algn="ctr">
              <a:spcBef>
                <a:spcPct val="50000"/>
              </a:spcBef>
              <a:buNone/>
            </a:pPr>
            <a:r>
              <a:rPr lang="en-GB" sz="1600">
                <a:latin typeface="Arial" charset="0"/>
              </a:rPr>
              <a:t>Identification of </a:t>
            </a:r>
            <a:br>
              <a:rPr lang="en-GB" sz="1600">
                <a:latin typeface="Arial" charset="0"/>
              </a:rPr>
            </a:br>
            <a:r>
              <a:rPr lang="en-GB" sz="1600">
                <a:latin typeface="Arial" charset="0"/>
              </a:rPr>
              <a:t>potential competition problems </a:t>
            </a:r>
            <a:br>
              <a:rPr lang="en-GB" sz="1600">
                <a:latin typeface="Arial" charset="0"/>
              </a:rPr>
            </a:br>
            <a:r>
              <a:rPr lang="en-GB" sz="1600">
                <a:latin typeface="Arial" charset="0"/>
              </a:rPr>
              <a:t>related to SMP</a:t>
            </a:r>
          </a:p>
        </p:txBody>
      </p:sp>
      <p:cxnSp>
        <p:nvCxnSpPr>
          <p:cNvPr id="348181" name="AutoShape 21"/>
          <p:cNvCxnSpPr>
            <a:cxnSpLocks noChangeShapeType="1"/>
            <a:stCxn id="348165" idx="3"/>
            <a:endCxn id="348180" idx="1"/>
          </p:cNvCxnSpPr>
          <p:nvPr/>
        </p:nvCxnSpPr>
        <p:spPr bwMode="auto">
          <a:xfrm flipV="1">
            <a:off x="4505325" y="4688526"/>
            <a:ext cx="428625" cy="431800"/>
          </a:xfrm>
          <a:prstGeom prst="bentConnector3">
            <a:avLst>
              <a:gd name="adj1" fmla="val 50000"/>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71842" dir="2700000" algn="ctr" rotWithShape="0">
                    <a:srgbClr val="808080">
                      <a:alpha val="50000"/>
                    </a:srgbClr>
                  </a:outerShdw>
                </a:effectLst>
              </a14:hiddenEffects>
            </a:ext>
          </a:extLst>
        </p:spPr>
      </p:cxnSp>
      <p:cxnSp>
        <p:nvCxnSpPr>
          <p:cNvPr id="348182" name="AutoShape 22"/>
          <p:cNvCxnSpPr>
            <a:cxnSpLocks noChangeShapeType="1"/>
            <a:stCxn id="348165" idx="3"/>
            <a:endCxn id="348179" idx="1"/>
          </p:cNvCxnSpPr>
          <p:nvPr/>
        </p:nvCxnSpPr>
        <p:spPr bwMode="auto">
          <a:xfrm>
            <a:off x="4505325" y="5120326"/>
            <a:ext cx="428625" cy="576263"/>
          </a:xfrm>
          <a:prstGeom prst="bentConnector3">
            <a:avLst>
              <a:gd name="adj1" fmla="val 50000"/>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71842" dir="2700000" algn="ctr" rotWithShape="0">
                    <a:srgbClr val="808080">
                      <a:alpha val="50000"/>
                    </a:srgbClr>
                  </a:outerShdw>
                </a:effectLst>
              </a14:hiddenEffects>
            </a:ext>
          </a:extLst>
        </p:spPr>
      </p:cxnSp>
      <p:sp>
        <p:nvSpPr>
          <p:cNvPr id="348183" name="Line 23"/>
          <p:cNvSpPr>
            <a:spLocks noChangeShapeType="1"/>
          </p:cNvSpPr>
          <p:nvPr/>
        </p:nvSpPr>
        <p:spPr bwMode="auto">
          <a:xfrm>
            <a:off x="484187" y="3092769"/>
            <a:ext cx="8204200" cy="12700"/>
          </a:xfrm>
          <a:prstGeom prst="line">
            <a:avLst/>
          </a:prstGeom>
          <a:noFill/>
          <a:ln w="9525">
            <a:solidFill>
              <a:schemeClr val="tx1"/>
            </a:solidFill>
            <a:prstDash val="sysDot"/>
            <a:round/>
            <a:headEnd/>
            <a:tailEnd type="non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 name="Slide Number Placeholder 1"/>
          <p:cNvSpPr>
            <a:spLocks noGrp="1"/>
          </p:cNvSpPr>
          <p:nvPr>
            <p:ph type="sldNum" sz="quarter" idx="10"/>
          </p:nvPr>
        </p:nvSpPr>
        <p:spPr/>
        <p:txBody>
          <a:bodyPr/>
          <a:lstStyle/>
          <a:p>
            <a:pPr>
              <a:buFont typeface="Wingdings" pitchFamily="2" charset="2"/>
              <a:buNone/>
              <a:defRPr/>
            </a:pPr>
            <a:fld id="{1AE339EF-CBA6-4704-AE6A-F0CAF702AFEC}" type="slidenum">
              <a:rPr lang="en-US" smtClean="0"/>
              <a:pPr>
                <a:buFont typeface="Wingdings" pitchFamily="2" charset="2"/>
                <a:buNone/>
                <a:defRPr/>
              </a:pPr>
              <a:t>20</a:t>
            </a:fld>
            <a:endParaRPr lang="en-US" dirty="0"/>
          </a:p>
        </p:txBody>
      </p:sp>
    </p:spTree>
    <p:extLst>
      <p:ext uri="{BB962C8B-B14F-4D97-AF65-F5344CB8AC3E}">
        <p14:creationId xmlns:p14="http://schemas.microsoft.com/office/powerpoint/2010/main" val="3095690143"/>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816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816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4817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48174"/>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48176"/>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48177"/>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48164"/>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48172"/>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4817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48169"/>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48178"/>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48165"/>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48166"/>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48173"/>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48179"/>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48180"/>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348181"/>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34818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64" grpId="0" animBg="1"/>
      <p:bldP spid="348165" grpId="0" animBg="1"/>
      <p:bldP spid="348167" grpId="0" animBg="1"/>
      <p:bldP spid="348168" grpId="0" animBg="1"/>
      <p:bldP spid="348169" grpId="0" animBg="1"/>
      <p:bldP spid="348170" grpId="0" animBg="1"/>
      <p:bldP spid="348172" grpId="0" animBg="1"/>
      <p:bldP spid="348173" grpId="0" animBg="1"/>
      <p:bldP spid="348174" grpId="0" animBg="1"/>
      <p:bldP spid="348179" grpId="0" animBg="1"/>
      <p:bldP spid="348180"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70" name="Rectangle 7"/>
          <p:cNvSpPr>
            <a:spLocks noChangeArrowheads="1"/>
          </p:cNvSpPr>
          <p:nvPr/>
        </p:nvSpPr>
        <p:spPr bwMode="auto">
          <a:xfrm>
            <a:off x="452725" y="1370467"/>
            <a:ext cx="8386762" cy="54429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marL="342900" indent="-342900">
              <a:lnSpc>
                <a:spcPct val="95000"/>
              </a:lnSpc>
              <a:spcBef>
                <a:spcPct val="35000"/>
              </a:spcBef>
              <a:buClr>
                <a:srgbClr val="0E438A"/>
              </a:buClr>
              <a:buSzPct val="110000"/>
              <a:buFont typeface="Wingdings" charset="0"/>
              <a:buChar char="§"/>
            </a:pPr>
            <a:r>
              <a:rPr lang="en-GB" sz="2400" dirty="0">
                <a:solidFill>
                  <a:srgbClr val="040404"/>
                </a:solidFill>
                <a:latin typeface="Verdana" charset="0"/>
              </a:rPr>
              <a:t>Markets should only be regulated, if</a:t>
            </a:r>
          </a:p>
          <a:p>
            <a:pPr marL="800100" lvl="1" indent="-342900">
              <a:lnSpc>
                <a:spcPct val="95000"/>
              </a:lnSpc>
              <a:spcBef>
                <a:spcPct val="35000"/>
              </a:spcBef>
              <a:buClr>
                <a:srgbClr val="0E438A"/>
              </a:buClr>
              <a:buSzPct val="110000"/>
              <a:buFont typeface="Wingdings" charset="0"/>
              <a:buChar char="Ø"/>
            </a:pPr>
            <a:r>
              <a:rPr lang="en-GB" sz="2000" dirty="0">
                <a:solidFill>
                  <a:srgbClr val="040404"/>
                </a:solidFill>
                <a:latin typeface="Verdana" charset="0"/>
              </a:rPr>
              <a:t>there are substantial and persistent entry barriers</a:t>
            </a:r>
          </a:p>
          <a:p>
            <a:pPr marL="800100" lvl="1" indent="-342900">
              <a:lnSpc>
                <a:spcPct val="95000"/>
              </a:lnSpc>
              <a:spcBef>
                <a:spcPct val="35000"/>
              </a:spcBef>
              <a:buClr>
                <a:srgbClr val="0E438A"/>
              </a:buClr>
              <a:buSzPct val="110000"/>
              <a:buFont typeface="Wingdings" charset="0"/>
              <a:buChar char="Ø"/>
            </a:pPr>
            <a:r>
              <a:rPr lang="en-GB" sz="2000" dirty="0">
                <a:solidFill>
                  <a:srgbClr val="040404"/>
                </a:solidFill>
                <a:latin typeface="Verdana" charset="0"/>
              </a:rPr>
              <a:t>insufficient or ineffective competition</a:t>
            </a:r>
          </a:p>
          <a:p>
            <a:pPr marL="800100" lvl="1" indent="-342900">
              <a:lnSpc>
                <a:spcPct val="95000"/>
              </a:lnSpc>
              <a:spcBef>
                <a:spcPct val="35000"/>
              </a:spcBef>
              <a:buClr>
                <a:srgbClr val="0E438A"/>
              </a:buClr>
              <a:buSzPct val="110000"/>
              <a:buFont typeface="Wingdings" charset="0"/>
              <a:buChar char="Ø"/>
            </a:pPr>
            <a:r>
              <a:rPr lang="en-GB" sz="2000" dirty="0">
                <a:solidFill>
                  <a:srgbClr val="040404"/>
                </a:solidFill>
                <a:latin typeface="Verdana" charset="0"/>
              </a:rPr>
              <a:t>competition law not effective</a:t>
            </a:r>
          </a:p>
          <a:p>
            <a:pPr marL="342900" indent="-342900">
              <a:lnSpc>
                <a:spcPct val="95000"/>
              </a:lnSpc>
              <a:spcBef>
                <a:spcPct val="35000"/>
              </a:spcBef>
              <a:buClr>
                <a:srgbClr val="0E438A"/>
              </a:buClr>
              <a:buSzPct val="110000"/>
              <a:buFont typeface="Wingdings" charset="0"/>
              <a:buChar char="§"/>
            </a:pPr>
            <a:r>
              <a:rPr lang="en-GB" sz="2400" dirty="0">
                <a:solidFill>
                  <a:srgbClr val="040404"/>
                </a:solidFill>
                <a:latin typeface="Verdana" charset="0"/>
              </a:rPr>
              <a:t>These cumulative criteria may be fulfilled on both retail and wholesale markets, but ….</a:t>
            </a:r>
          </a:p>
          <a:p>
            <a:pPr marL="342900" indent="-342900">
              <a:lnSpc>
                <a:spcPct val="95000"/>
              </a:lnSpc>
              <a:spcBef>
                <a:spcPct val="35000"/>
              </a:spcBef>
              <a:buClr>
                <a:srgbClr val="0E438A"/>
              </a:buClr>
              <a:buSzPct val="110000"/>
              <a:buFont typeface="Wingdings" charset="0"/>
              <a:buChar char="§"/>
            </a:pPr>
            <a:r>
              <a:rPr lang="en-GB" sz="2400" dirty="0">
                <a:solidFill>
                  <a:srgbClr val="040404"/>
                </a:solidFill>
                <a:latin typeface="Verdana" charset="0"/>
              </a:rPr>
              <a:t>Regulation in upstream wholesale markets may create competition in downstream </a:t>
            </a:r>
            <a:r>
              <a:rPr lang="en-GB" sz="2400" dirty="0" smtClean="0">
                <a:solidFill>
                  <a:srgbClr val="040404"/>
                </a:solidFill>
                <a:latin typeface="Verdana" charset="0"/>
              </a:rPr>
              <a:t>end-user </a:t>
            </a:r>
            <a:r>
              <a:rPr lang="en-GB" sz="2400" dirty="0">
                <a:solidFill>
                  <a:srgbClr val="040404"/>
                </a:solidFill>
                <a:latin typeface="Verdana" charset="0"/>
              </a:rPr>
              <a:t>markets</a:t>
            </a:r>
          </a:p>
          <a:p>
            <a:pPr marL="800100" lvl="1" indent="-342900">
              <a:lnSpc>
                <a:spcPct val="95000"/>
              </a:lnSpc>
              <a:spcBef>
                <a:spcPct val="35000"/>
              </a:spcBef>
              <a:buClr>
                <a:srgbClr val="0E438A"/>
              </a:buClr>
              <a:buSzPct val="110000"/>
              <a:buFont typeface="Wingdings" charset="0"/>
              <a:buChar char="Ø"/>
            </a:pPr>
            <a:r>
              <a:rPr lang="en-GB" sz="2000" dirty="0">
                <a:solidFill>
                  <a:srgbClr val="040404"/>
                </a:solidFill>
                <a:latin typeface="Verdana" charset="0"/>
              </a:rPr>
              <a:t>E.g. </a:t>
            </a:r>
            <a:r>
              <a:rPr lang="en-GB" sz="2000" dirty="0" smtClean="0">
                <a:solidFill>
                  <a:srgbClr val="040404"/>
                </a:solidFill>
                <a:latin typeface="Verdana" charset="0"/>
              </a:rPr>
              <a:t>access </a:t>
            </a:r>
            <a:r>
              <a:rPr lang="en-GB" sz="2000" dirty="0">
                <a:solidFill>
                  <a:srgbClr val="040404"/>
                </a:solidFill>
                <a:latin typeface="Verdana" charset="0"/>
              </a:rPr>
              <a:t>to towers and easements might enable competition in mobile services in an </a:t>
            </a:r>
            <a:r>
              <a:rPr lang="en-GB" sz="2000" dirty="0" smtClean="0">
                <a:solidFill>
                  <a:srgbClr val="040404"/>
                </a:solidFill>
                <a:latin typeface="Verdana" charset="0"/>
              </a:rPr>
              <a:t>area</a:t>
            </a:r>
            <a:endParaRPr lang="en-GB" sz="2000" dirty="0">
              <a:solidFill>
                <a:srgbClr val="040404"/>
              </a:solidFill>
              <a:latin typeface="Verdana" charset="0"/>
            </a:endParaRPr>
          </a:p>
        </p:txBody>
      </p:sp>
      <p:sp>
        <p:nvSpPr>
          <p:cNvPr id="2" name="Title 1"/>
          <p:cNvSpPr>
            <a:spLocks noGrp="1"/>
          </p:cNvSpPr>
          <p:nvPr>
            <p:ph type="title"/>
          </p:nvPr>
        </p:nvSpPr>
        <p:spPr>
          <a:xfrm>
            <a:off x="251520" y="392302"/>
            <a:ext cx="8587967" cy="954107"/>
          </a:xfrm>
        </p:spPr>
        <p:txBody>
          <a:bodyPr/>
          <a:lstStyle/>
          <a:p>
            <a:r>
              <a:rPr lang="en-GB" dirty="0" smtClean="0"/>
              <a:t>Different approaches to retail and wholesale markets</a:t>
            </a:r>
            <a:endParaRPr lang="en-GB" dirty="0"/>
          </a:p>
        </p:txBody>
      </p:sp>
      <p:sp>
        <p:nvSpPr>
          <p:cNvPr id="3" name="Slide Number Placeholder 2"/>
          <p:cNvSpPr>
            <a:spLocks noGrp="1"/>
          </p:cNvSpPr>
          <p:nvPr>
            <p:ph type="sldNum" sz="quarter" idx="10"/>
          </p:nvPr>
        </p:nvSpPr>
        <p:spPr/>
        <p:txBody>
          <a:bodyPr/>
          <a:lstStyle/>
          <a:p>
            <a:pPr>
              <a:buFont typeface="Wingdings" pitchFamily="2" charset="2"/>
              <a:buNone/>
              <a:defRPr/>
            </a:pPr>
            <a:fld id="{1AE339EF-CBA6-4704-AE6A-F0CAF702AFEC}" type="slidenum">
              <a:rPr lang="en-US" smtClean="0"/>
              <a:pPr>
                <a:buFont typeface="Wingdings" pitchFamily="2" charset="2"/>
                <a:buNone/>
                <a:defRPr/>
              </a:pPr>
              <a:t>21</a:t>
            </a:fld>
            <a:endParaRPr lang="en-US" dirty="0"/>
          </a:p>
        </p:txBody>
      </p:sp>
    </p:spTree>
    <p:extLst>
      <p:ext uri="{BB962C8B-B14F-4D97-AF65-F5344CB8AC3E}">
        <p14:creationId xmlns:p14="http://schemas.microsoft.com/office/powerpoint/2010/main" val="2702307839"/>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63522" name="AutoShape 2"/>
          <p:cNvCxnSpPr>
            <a:cxnSpLocks noChangeShapeType="1"/>
          </p:cNvCxnSpPr>
          <p:nvPr/>
        </p:nvCxnSpPr>
        <p:spPr bwMode="auto">
          <a:xfrm>
            <a:off x="4365004" y="3719863"/>
            <a:ext cx="0" cy="171450"/>
          </a:xfrm>
          <a:prstGeom prst="straightConnector1">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12700">
                <a:solidFill>
                  <a:schemeClr val="bg2"/>
                </a:solidFill>
                <a:round/>
                <a:headEnd/>
                <a:tailEnd/>
              </a14:hiddenLine>
            </a:ext>
            <a:ext uri="{AF507438-7753-43E0-B8FC-AC1667EBCBE1}">
              <a14:hiddenEffects xmlns:a14="http://schemas.microsoft.com/office/drawing/2010/main">
                <a:effectLst>
                  <a:outerShdw dist="71842" dir="2700000" algn="ctr" rotWithShape="0">
                    <a:srgbClr val="808080">
                      <a:alpha val="50000"/>
                    </a:srgbClr>
                  </a:outerShdw>
                </a:effectLst>
              </a14:hiddenEffects>
            </a:ext>
          </a:extLst>
        </p:spPr>
      </p:cxnSp>
      <p:sp>
        <p:nvSpPr>
          <p:cNvPr id="363523" name="Rectangle 3"/>
          <p:cNvSpPr>
            <a:spLocks noChangeArrowheads="1"/>
          </p:cNvSpPr>
          <p:nvPr/>
        </p:nvSpPr>
        <p:spPr bwMode="auto">
          <a:xfrm>
            <a:off x="2599704" y="3003201"/>
            <a:ext cx="1295400" cy="1865126"/>
          </a:xfrm>
          <a:prstGeom prst="rect">
            <a:avLst/>
          </a:prstGeom>
          <a:solidFill>
            <a:srgbClr val="FF9900"/>
          </a:solidFill>
          <a:ln w="12700">
            <a:solidFill>
              <a:schemeClr val="tx1"/>
            </a:solidFill>
            <a:miter lim="800000"/>
            <a:headEnd/>
            <a:tailEnd/>
          </a:ln>
          <a:effectLst/>
          <a:extLst>
            <a:ext uri="{AF507438-7753-43E0-B8FC-AC1667EBCBE1}">
              <a14:hiddenEffects xmlns:a14="http://schemas.microsoft.com/office/drawing/2010/main">
                <a:effectLst>
                  <a:outerShdw dist="71842" dir="2700000" algn="ctr" rotWithShape="0">
                    <a:srgbClr val="808080">
                      <a:alpha val="50000"/>
                    </a:srgbClr>
                  </a:outerShdw>
                </a:effectLst>
              </a14:hiddenEffects>
            </a:ext>
          </a:extLst>
        </p:spPr>
        <p:txBody>
          <a:bodyPr lIns="90000" anchor="ctr">
            <a:spAutoFit/>
          </a:bodyPr>
          <a:lstStyle/>
          <a:p>
            <a:pPr algn="ctr">
              <a:spcBef>
                <a:spcPct val="50000"/>
              </a:spcBef>
              <a:buNone/>
            </a:pPr>
            <a:r>
              <a:rPr lang="de-DE" sz="1600" dirty="0"/>
              <a:t/>
            </a:r>
            <a:br>
              <a:rPr lang="de-DE" sz="1600" dirty="0"/>
            </a:br>
            <a:r>
              <a:rPr lang="de-DE" sz="1600" dirty="0"/>
              <a:t/>
            </a:r>
            <a:br>
              <a:rPr lang="de-DE" sz="1600" dirty="0"/>
            </a:br>
            <a:r>
              <a:rPr lang="de-DE" sz="1600" dirty="0"/>
              <a:t/>
            </a:r>
            <a:br>
              <a:rPr lang="de-DE" sz="1600" dirty="0"/>
            </a:br>
            <a:r>
              <a:rPr lang="de-DE" sz="1600" dirty="0" smtClean="0"/>
              <a:t>Wholesale broadband access</a:t>
            </a:r>
            <a:r>
              <a:rPr lang="de-DE" sz="1600" dirty="0"/>
              <a:t/>
            </a:r>
            <a:br>
              <a:rPr lang="de-DE" sz="1600" dirty="0"/>
            </a:br>
            <a:r>
              <a:rPr lang="de-DE" sz="1600" dirty="0"/>
              <a:t/>
            </a:r>
            <a:br>
              <a:rPr lang="de-DE" sz="1600" dirty="0"/>
            </a:br>
            <a:r>
              <a:rPr lang="de-DE" sz="1600" dirty="0"/>
              <a:t/>
            </a:r>
            <a:br>
              <a:rPr lang="de-DE" sz="1600" dirty="0"/>
            </a:br>
            <a:endParaRPr lang="de-DE" sz="1600" dirty="0"/>
          </a:p>
        </p:txBody>
      </p:sp>
      <p:sp>
        <p:nvSpPr>
          <p:cNvPr id="363524" name="Rectangle 4"/>
          <p:cNvSpPr>
            <a:spLocks noChangeArrowheads="1"/>
          </p:cNvSpPr>
          <p:nvPr/>
        </p:nvSpPr>
        <p:spPr bwMode="auto">
          <a:xfrm>
            <a:off x="2601292" y="1957419"/>
            <a:ext cx="1295400" cy="683264"/>
          </a:xfrm>
          <a:prstGeom prst="rect">
            <a:avLst/>
          </a:prstGeom>
          <a:solidFill>
            <a:srgbClr val="CCFFCC"/>
          </a:solidFill>
          <a:ln w="12700">
            <a:solidFill>
              <a:schemeClr val="tx1"/>
            </a:solidFill>
            <a:miter lim="800000"/>
            <a:headEnd/>
            <a:tailEnd/>
          </a:ln>
          <a:effectLst/>
          <a:extLst>
            <a:ext uri="{AF507438-7753-43E0-B8FC-AC1667EBCBE1}">
              <a14:hiddenEffects xmlns:a14="http://schemas.microsoft.com/office/drawing/2010/main">
                <a:effectLst>
                  <a:outerShdw dist="71842" dir="2700000" algn="ctr" rotWithShape="0">
                    <a:srgbClr val="808080">
                      <a:alpha val="50000"/>
                    </a:srgbClr>
                  </a:outerShdw>
                </a:effectLst>
              </a14:hiddenEffects>
            </a:ext>
          </a:extLst>
        </p:spPr>
        <p:txBody>
          <a:bodyPr lIns="90000" anchor="ctr">
            <a:spAutoFit/>
          </a:bodyPr>
          <a:lstStyle/>
          <a:p>
            <a:pPr algn="ctr">
              <a:spcBef>
                <a:spcPct val="50000"/>
              </a:spcBef>
              <a:buNone/>
            </a:pPr>
            <a:r>
              <a:rPr lang="de-DE" sz="1600"/>
              <a:t>Retail broadband access</a:t>
            </a:r>
          </a:p>
        </p:txBody>
      </p:sp>
      <p:sp>
        <p:nvSpPr>
          <p:cNvPr id="363525" name="Rectangle 5"/>
          <p:cNvSpPr>
            <a:spLocks noChangeArrowheads="1"/>
          </p:cNvSpPr>
          <p:nvPr/>
        </p:nvSpPr>
        <p:spPr bwMode="auto">
          <a:xfrm>
            <a:off x="4211960" y="1957419"/>
            <a:ext cx="1411932" cy="683264"/>
          </a:xfrm>
          <a:prstGeom prst="rect">
            <a:avLst/>
          </a:prstGeom>
          <a:solidFill>
            <a:srgbClr val="FF9900"/>
          </a:solidFill>
          <a:ln w="12700">
            <a:solidFill>
              <a:schemeClr val="tx1"/>
            </a:solidFill>
            <a:miter lim="800000"/>
            <a:headEnd/>
            <a:tailEnd/>
          </a:ln>
          <a:effectLst/>
          <a:extLst>
            <a:ext uri="{AF507438-7753-43E0-B8FC-AC1667EBCBE1}">
              <a14:hiddenEffects xmlns:a14="http://schemas.microsoft.com/office/drawing/2010/main">
                <a:effectLst>
                  <a:outerShdw dist="71842" dir="2700000" algn="ctr" rotWithShape="0">
                    <a:srgbClr val="808080">
                      <a:alpha val="50000"/>
                    </a:srgbClr>
                  </a:outerShdw>
                </a:effectLst>
              </a14:hiddenEffects>
            </a:ext>
          </a:extLst>
        </p:spPr>
        <p:txBody>
          <a:bodyPr wrap="square" lIns="90000" anchor="ctr">
            <a:spAutoFit/>
          </a:bodyPr>
          <a:lstStyle/>
          <a:p>
            <a:pPr algn="ctr">
              <a:spcBef>
                <a:spcPct val="50000"/>
              </a:spcBef>
              <a:buNone/>
            </a:pPr>
            <a:r>
              <a:rPr lang="de-DE" sz="1600" dirty="0"/>
              <a:t>Retail narrowband access</a:t>
            </a:r>
          </a:p>
        </p:txBody>
      </p:sp>
      <p:sp>
        <p:nvSpPr>
          <p:cNvPr id="363526" name="Rectangle 6"/>
          <p:cNvSpPr>
            <a:spLocks noChangeArrowheads="1"/>
          </p:cNvSpPr>
          <p:nvPr/>
        </p:nvSpPr>
        <p:spPr bwMode="auto">
          <a:xfrm>
            <a:off x="1124917" y="5284236"/>
            <a:ext cx="1295400" cy="646331"/>
          </a:xfrm>
          <a:prstGeom prst="rect">
            <a:avLst/>
          </a:prstGeom>
          <a:solidFill>
            <a:srgbClr val="FF9900"/>
          </a:solidFill>
          <a:ln w="12700">
            <a:solidFill>
              <a:schemeClr val="tx1"/>
            </a:solidFill>
            <a:miter lim="800000"/>
            <a:headEnd/>
            <a:tailEnd/>
          </a:ln>
          <a:effectLst/>
          <a:extLst>
            <a:ext uri="{AF507438-7753-43E0-B8FC-AC1667EBCBE1}">
              <a14:hiddenEffects xmlns:a14="http://schemas.microsoft.com/office/drawing/2010/main">
                <a:effectLst>
                  <a:outerShdw dist="71842" dir="2700000" algn="ctr" rotWithShape="0">
                    <a:srgbClr val="808080">
                      <a:alpha val="50000"/>
                    </a:srgbClr>
                  </a:outerShdw>
                </a:effectLst>
              </a14:hiddenEffects>
            </a:ext>
          </a:extLst>
        </p:spPr>
        <p:txBody>
          <a:bodyPr lIns="90000" anchor="ctr">
            <a:spAutoFit/>
          </a:bodyPr>
          <a:lstStyle/>
          <a:p>
            <a:pPr algn="ctr">
              <a:spcBef>
                <a:spcPct val="50000"/>
              </a:spcBef>
              <a:buNone/>
            </a:pPr>
            <a:r>
              <a:rPr lang="de-DE" sz="1500" dirty="0"/>
              <a:t>Wholesale voice call termination</a:t>
            </a:r>
          </a:p>
        </p:txBody>
      </p:sp>
      <p:sp>
        <p:nvSpPr>
          <p:cNvPr id="363527" name="Rectangle 7"/>
          <p:cNvSpPr>
            <a:spLocks noChangeArrowheads="1"/>
          </p:cNvSpPr>
          <p:nvPr/>
        </p:nvSpPr>
        <p:spPr bwMode="auto">
          <a:xfrm>
            <a:off x="1124917" y="2903126"/>
            <a:ext cx="1295400" cy="2062103"/>
          </a:xfrm>
          <a:prstGeom prst="rect">
            <a:avLst/>
          </a:prstGeom>
          <a:solidFill>
            <a:srgbClr val="CCFFCC"/>
          </a:solidFill>
          <a:ln w="12700">
            <a:solidFill>
              <a:schemeClr val="tx1"/>
            </a:solidFill>
            <a:miter lim="800000"/>
            <a:headEnd/>
            <a:tailEnd/>
          </a:ln>
          <a:effectLst/>
          <a:extLst>
            <a:ext uri="{AF507438-7753-43E0-B8FC-AC1667EBCBE1}">
              <a14:hiddenEffects xmlns:a14="http://schemas.microsoft.com/office/drawing/2010/main">
                <a:effectLst>
                  <a:outerShdw dist="71842" dir="2700000" algn="ctr" rotWithShape="0">
                    <a:srgbClr val="808080">
                      <a:alpha val="50000"/>
                    </a:srgbClr>
                  </a:outerShdw>
                </a:effectLst>
              </a14:hiddenEffects>
            </a:ext>
          </a:extLst>
        </p:spPr>
        <p:txBody>
          <a:bodyPr lIns="90000" anchor="ctr">
            <a:spAutoFit/>
          </a:bodyPr>
          <a:lstStyle/>
          <a:p>
            <a:pPr algn="ctr">
              <a:spcBef>
                <a:spcPct val="50000"/>
              </a:spcBef>
              <a:buNone/>
            </a:pPr>
            <a:r>
              <a:rPr lang="de-DE" sz="1600" dirty="0"/>
              <a:t/>
            </a:r>
            <a:br>
              <a:rPr lang="de-DE" sz="1600" dirty="0"/>
            </a:br>
            <a:r>
              <a:rPr lang="de-DE" sz="1600" dirty="0"/>
              <a:t/>
            </a:r>
            <a:br>
              <a:rPr lang="de-DE" sz="1600" dirty="0"/>
            </a:br>
            <a:r>
              <a:rPr lang="de-DE" sz="1600" dirty="0"/>
              <a:t/>
            </a:r>
            <a:br>
              <a:rPr lang="de-DE" sz="1600" dirty="0"/>
            </a:br>
            <a:r>
              <a:rPr lang="de-DE" sz="1600" dirty="0" smtClean="0"/>
              <a:t>Mobile access and call origination</a:t>
            </a:r>
            <a:r>
              <a:rPr lang="de-DE" sz="1600" dirty="0"/>
              <a:t/>
            </a:r>
            <a:br>
              <a:rPr lang="de-DE" sz="1600" dirty="0"/>
            </a:br>
            <a:r>
              <a:rPr lang="de-DE" sz="1600" dirty="0"/>
              <a:t/>
            </a:r>
            <a:br>
              <a:rPr lang="de-DE" sz="1600" dirty="0"/>
            </a:br>
            <a:r>
              <a:rPr lang="de-DE" sz="1600" dirty="0"/>
              <a:t/>
            </a:r>
            <a:br>
              <a:rPr lang="de-DE" sz="1600" dirty="0"/>
            </a:br>
            <a:endParaRPr lang="de-DE" sz="1600" dirty="0"/>
          </a:p>
        </p:txBody>
      </p:sp>
      <p:sp>
        <p:nvSpPr>
          <p:cNvPr id="363528" name="Rectangle 8"/>
          <p:cNvSpPr>
            <a:spLocks noChangeArrowheads="1"/>
          </p:cNvSpPr>
          <p:nvPr/>
        </p:nvSpPr>
        <p:spPr bwMode="auto">
          <a:xfrm>
            <a:off x="1124917" y="1957419"/>
            <a:ext cx="1295400" cy="683264"/>
          </a:xfrm>
          <a:prstGeom prst="rect">
            <a:avLst/>
          </a:prstGeom>
          <a:solidFill>
            <a:srgbClr val="CCFFCC"/>
          </a:solidFill>
          <a:ln w="12700">
            <a:solidFill>
              <a:schemeClr val="tx1"/>
            </a:solidFill>
            <a:miter lim="800000"/>
            <a:headEnd/>
            <a:tailEnd/>
          </a:ln>
          <a:effectLst/>
          <a:extLst>
            <a:ext uri="{AF507438-7753-43E0-B8FC-AC1667EBCBE1}">
              <a14:hiddenEffects xmlns:a14="http://schemas.microsoft.com/office/drawing/2010/main">
                <a:effectLst>
                  <a:outerShdw dist="71842" dir="2700000" algn="ctr" rotWithShape="0">
                    <a:srgbClr val="808080">
                      <a:alpha val="50000"/>
                    </a:srgbClr>
                  </a:outerShdw>
                </a:effectLst>
              </a14:hiddenEffects>
            </a:ext>
          </a:extLst>
        </p:spPr>
        <p:txBody>
          <a:bodyPr lIns="90000" anchor="ctr">
            <a:spAutoFit/>
          </a:bodyPr>
          <a:lstStyle/>
          <a:p>
            <a:pPr algn="ctr">
              <a:spcBef>
                <a:spcPct val="50000"/>
              </a:spcBef>
              <a:buNone/>
            </a:pPr>
            <a:r>
              <a:rPr lang="de-DE" sz="1600"/>
              <a:t>Retail mobile</a:t>
            </a:r>
            <a:br>
              <a:rPr lang="de-DE" sz="1600"/>
            </a:br>
            <a:r>
              <a:rPr lang="de-DE" sz="1600"/>
              <a:t>services</a:t>
            </a:r>
          </a:p>
        </p:txBody>
      </p:sp>
      <p:sp>
        <p:nvSpPr>
          <p:cNvPr id="363529" name="Rectangle 9"/>
          <p:cNvSpPr>
            <a:spLocks noChangeArrowheads="1"/>
          </p:cNvSpPr>
          <p:nvPr/>
        </p:nvSpPr>
        <p:spPr bwMode="auto">
          <a:xfrm>
            <a:off x="7173292" y="5284236"/>
            <a:ext cx="1295400" cy="646331"/>
          </a:xfrm>
          <a:prstGeom prst="rect">
            <a:avLst/>
          </a:prstGeom>
          <a:solidFill>
            <a:srgbClr val="FF9900"/>
          </a:solidFill>
          <a:ln w="12700">
            <a:solidFill>
              <a:schemeClr val="tx1"/>
            </a:solidFill>
            <a:miter lim="800000"/>
            <a:headEnd/>
            <a:tailEnd/>
          </a:ln>
          <a:effectLst/>
          <a:extLst>
            <a:ext uri="{AF507438-7753-43E0-B8FC-AC1667EBCBE1}">
              <a14:hiddenEffects xmlns:a14="http://schemas.microsoft.com/office/drawing/2010/main">
                <a:effectLst>
                  <a:outerShdw dist="71842" dir="2700000" algn="ctr" rotWithShape="0">
                    <a:srgbClr val="808080">
                      <a:alpha val="50000"/>
                    </a:srgbClr>
                  </a:outerShdw>
                </a:effectLst>
              </a14:hiddenEffects>
            </a:ext>
          </a:extLst>
        </p:spPr>
        <p:txBody>
          <a:bodyPr lIns="90000" anchor="ctr">
            <a:spAutoFit/>
          </a:bodyPr>
          <a:lstStyle/>
          <a:p>
            <a:pPr algn="ctr">
              <a:spcBef>
                <a:spcPct val="50000"/>
              </a:spcBef>
              <a:buNone/>
            </a:pPr>
            <a:r>
              <a:rPr lang="de-DE" sz="1500"/>
              <a:t>Wholesale terminating segments</a:t>
            </a:r>
          </a:p>
        </p:txBody>
      </p:sp>
      <p:sp>
        <p:nvSpPr>
          <p:cNvPr id="363530" name="Rectangle 10"/>
          <p:cNvSpPr>
            <a:spLocks noChangeArrowheads="1"/>
          </p:cNvSpPr>
          <p:nvPr/>
        </p:nvSpPr>
        <p:spPr bwMode="auto">
          <a:xfrm>
            <a:off x="7173292" y="3173968"/>
            <a:ext cx="1295400" cy="1520416"/>
          </a:xfrm>
          <a:prstGeom prst="rect">
            <a:avLst/>
          </a:prstGeom>
          <a:solidFill>
            <a:srgbClr val="CCFFCC"/>
          </a:solidFill>
          <a:ln w="12700">
            <a:solidFill>
              <a:schemeClr val="tx1"/>
            </a:solidFill>
            <a:miter lim="800000"/>
            <a:headEnd/>
            <a:tailEnd/>
          </a:ln>
          <a:effectLst/>
          <a:extLst>
            <a:ext uri="{AF507438-7753-43E0-B8FC-AC1667EBCBE1}">
              <a14:hiddenEffects xmlns:a14="http://schemas.microsoft.com/office/drawing/2010/main">
                <a:effectLst>
                  <a:outerShdw dist="71842" dir="2700000" algn="ctr" rotWithShape="0">
                    <a:srgbClr val="808080">
                      <a:alpha val="50000"/>
                    </a:srgbClr>
                  </a:outerShdw>
                </a:effectLst>
              </a14:hiddenEffects>
            </a:ext>
          </a:extLst>
        </p:spPr>
        <p:txBody>
          <a:bodyPr lIns="90000" anchor="ctr">
            <a:spAutoFit/>
          </a:bodyPr>
          <a:lstStyle/>
          <a:p>
            <a:pPr algn="ctr">
              <a:spcBef>
                <a:spcPct val="50000"/>
              </a:spcBef>
              <a:buNone/>
            </a:pPr>
            <a:endParaRPr lang="de-DE" sz="1600"/>
          </a:p>
          <a:p>
            <a:pPr algn="ctr">
              <a:spcBef>
                <a:spcPct val="50000"/>
              </a:spcBef>
              <a:buNone/>
            </a:pPr>
            <a:r>
              <a:rPr lang="de-DE" sz="1600"/>
              <a:t>Wholesale trunk segments</a:t>
            </a:r>
            <a:br>
              <a:rPr lang="de-DE" sz="1600"/>
            </a:br>
            <a:endParaRPr lang="de-DE" sz="1600"/>
          </a:p>
          <a:p>
            <a:pPr algn="ctr">
              <a:spcBef>
                <a:spcPct val="50000"/>
              </a:spcBef>
              <a:buNone/>
            </a:pPr>
            <a:endParaRPr lang="de-DE" sz="1600"/>
          </a:p>
        </p:txBody>
      </p:sp>
      <p:cxnSp>
        <p:nvCxnSpPr>
          <p:cNvPr id="363531" name="AutoShape 11"/>
          <p:cNvCxnSpPr>
            <a:cxnSpLocks noChangeShapeType="1"/>
            <a:stCxn id="363529" idx="0"/>
            <a:endCxn id="363530" idx="2"/>
          </p:cNvCxnSpPr>
          <p:nvPr/>
        </p:nvCxnSpPr>
        <p:spPr bwMode="auto">
          <a:xfrm flipV="1">
            <a:off x="7820992" y="4694384"/>
            <a:ext cx="0" cy="589852"/>
          </a:xfrm>
          <a:prstGeom prst="straightConnector1">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71842" dir="2700000" algn="ctr" rotWithShape="0">
                    <a:srgbClr val="808080">
                      <a:alpha val="50000"/>
                    </a:srgbClr>
                  </a:outerShdw>
                </a:effectLst>
              </a14:hiddenEffects>
            </a:ext>
          </a:extLst>
        </p:spPr>
      </p:cxnSp>
      <p:sp>
        <p:nvSpPr>
          <p:cNvPr id="363532" name="Rectangle 12"/>
          <p:cNvSpPr>
            <a:spLocks noChangeArrowheads="1"/>
          </p:cNvSpPr>
          <p:nvPr/>
        </p:nvSpPr>
        <p:spPr bwMode="auto">
          <a:xfrm>
            <a:off x="5733429" y="4113244"/>
            <a:ext cx="1295400" cy="683264"/>
          </a:xfrm>
          <a:prstGeom prst="rect">
            <a:avLst/>
          </a:prstGeom>
          <a:solidFill>
            <a:srgbClr val="FF9900"/>
          </a:solidFill>
          <a:ln w="12700">
            <a:solidFill>
              <a:schemeClr val="tx1"/>
            </a:solidFill>
            <a:miter lim="800000"/>
            <a:headEnd/>
            <a:tailEnd/>
          </a:ln>
          <a:effectLst/>
          <a:extLst>
            <a:ext uri="{AF507438-7753-43E0-B8FC-AC1667EBCBE1}">
              <a14:hiddenEffects xmlns:a14="http://schemas.microsoft.com/office/drawing/2010/main">
                <a:effectLst>
                  <a:outerShdw dist="71842" dir="2700000" algn="ctr" rotWithShape="0">
                    <a:srgbClr val="808080">
                      <a:alpha val="50000"/>
                    </a:srgbClr>
                  </a:outerShdw>
                </a:effectLst>
              </a14:hiddenEffects>
            </a:ext>
          </a:extLst>
        </p:spPr>
        <p:txBody>
          <a:bodyPr lIns="90000" anchor="ctr">
            <a:spAutoFit/>
          </a:bodyPr>
          <a:lstStyle/>
          <a:p>
            <a:pPr algn="ctr">
              <a:spcBef>
                <a:spcPct val="50000"/>
              </a:spcBef>
              <a:buNone/>
            </a:pPr>
            <a:r>
              <a:rPr lang="de-DE" sz="1600"/>
              <a:t>Wholesale call origination</a:t>
            </a:r>
          </a:p>
        </p:txBody>
      </p:sp>
      <p:sp>
        <p:nvSpPr>
          <p:cNvPr id="363533" name="Rectangle 13"/>
          <p:cNvSpPr>
            <a:spLocks noChangeArrowheads="1"/>
          </p:cNvSpPr>
          <p:nvPr/>
        </p:nvSpPr>
        <p:spPr bwMode="auto">
          <a:xfrm>
            <a:off x="5733429" y="3103594"/>
            <a:ext cx="1295400" cy="683264"/>
          </a:xfrm>
          <a:prstGeom prst="rect">
            <a:avLst/>
          </a:prstGeom>
          <a:solidFill>
            <a:srgbClr val="CCFFCC"/>
          </a:solidFill>
          <a:ln w="12700">
            <a:solidFill>
              <a:schemeClr val="tx1"/>
            </a:solidFill>
            <a:miter lim="800000"/>
            <a:headEnd/>
            <a:tailEnd/>
          </a:ln>
          <a:effectLst/>
          <a:extLst>
            <a:ext uri="{AF507438-7753-43E0-B8FC-AC1667EBCBE1}">
              <a14:hiddenEffects xmlns:a14="http://schemas.microsoft.com/office/drawing/2010/main">
                <a:effectLst>
                  <a:outerShdw dist="71842" dir="2700000" algn="ctr" rotWithShape="0">
                    <a:srgbClr val="808080">
                      <a:alpha val="50000"/>
                    </a:srgbClr>
                  </a:outerShdw>
                </a:effectLst>
              </a14:hiddenEffects>
            </a:ext>
          </a:extLst>
        </p:spPr>
        <p:txBody>
          <a:bodyPr lIns="90000" anchor="ctr">
            <a:spAutoFit/>
          </a:bodyPr>
          <a:lstStyle/>
          <a:p>
            <a:pPr algn="ctr">
              <a:spcBef>
                <a:spcPct val="50000"/>
              </a:spcBef>
              <a:buNone/>
            </a:pPr>
            <a:r>
              <a:rPr lang="de-DE" sz="1600"/>
              <a:t/>
            </a:r>
            <a:br>
              <a:rPr lang="de-DE" sz="1600"/>
            </a:br>
            <a:r>
              <a:rPr lang="de-DE" sz="1600"/>
              <a:t>Transit</a:t>
            </a:r>
            <a:br>
              <a:rPr lang="de-DE" sz="1600"/>
            </a:br>
            <a:endParaRPr lang="de-DE" sz="1600"/>
          </a:p>
        </p:txBody>
      </p:sp>
      <p:sp>
        <p:nvSpPr>
          <p:cNvPr id="363534" name="Rectangle 14"/>
          <p:cNvSpPr>
            <a:spLocks noChangeArrowheads="1"/>
          </p:cNvSpPr>
          <p:nvPr/>
        </p:nvSpPr>
        <p:spPr bwMode="auto">
          <a:xfrm>
            <a:off x="5733429" y="5284236"/>
            <a:ext cx="1295400" cy="646331"/>
          </a:xfrm>
          <a:prstGeom prst="rect">
            <a:avLst/>
          </a:prstGeom>
          <a:solidFill>
            <a:srgbClr val="FF9900"/>
          </a:solidFill>
          <a:ln w="12700">
            <a:solidFill>
              <a:schemeClr val="tx1"/>
            </a:solidFill>
            <a:miter lim="800000"/>
            <a:headEnd/>
            <a:tailEnd/>
          </a:ln>
          <a:effectLst/>
          <a:extLst>
            <a:ext uri="{AF507438-7753-43E0-B8FC-AC1667EBCBE1}">
              <a14:hiddenEffects xmlns:a14="http://schemas.microsoft.com/office/drawing/2010/main">
                <a:effectLst>
                  <a:outerShdw dist="71842" dir="2700000" algn="ctr" rotWithShape="0">
                    <a:srgbClr val="808080">
                      <a:alpha val="50000"/>
                    </a:srgbClr>
                  </a:outerShdw>
                </a:effectLst>
              </a14:hiddenEffects>
            </a:ext>
          </a:extLst>
        </p:spPr>
        <p:txBody>
          <a:bodyPr lIns="90000" anchor="ctr">
            <a:spAutoFit/>
          </a:bodyPr>
          <a:lstStyle/>
          <a:p>
            <a:pPr algn="ctr">
              <a:spcBef>
                <a:spcPct val="50000"/>
              </a:spcBef>
              <a:buNone/>
            </a:pPr>
            <a:r>
              <a:rPr lang="de-DE" sz="1500"/>
              <a:t>Wholesale call termination</a:t>
            </a:r>
          </a:p>
        </p:txBody>
      </p:sp>
      <p:sp>
        <p:nvSpPr>
          <p:cNvPr id="363535" name="Rectangle 15"/>
          <p:cNvSpPr>
            <a:spLocks noChangeArrowheads="1"/>
          </p:cNvSpPr>
          <p:nvPr/>
        </p:nvSpPr>
        <p:spPr bwMode="auto">
          <a:xfrm>
            <a:off x="5733429" y="1952656"/>
            <a:ext cx="1295400" cy="683264"/>
          </a:xfrm>
          <a:prstGeom prst="rect">
            <a:avLst/>
          </a:prstGeom>
          <a:solidFill>
            <a:srgbClr val="CCFFCC"/>
          </a:solidFill>
          <a:ln w="12700">
            <a:solidFill>
              <a:schemeClr val="tx1"/>
            </a:solidFill>
            <a:miter lim="800000"/>
            <a:headEnd/>
            <a:tailEnd/>
          </a:ln>
          <a:effectLst/>
          <a:extLst>
            <a:ext uri="{AF507438-7753-43E0-B8FC-AC1667EBCBE1}">
              <a14:hiddenEffects xmlns:a14="http://schemas.microsoft.com/office/drawing/2010/main">
                <a:effectLst>
                  <a:outerShdw dist="71842" dir="2700000" algn="ctr" rotWithShape="0">
                    <a:srgbClr val="808080">
                      <a:alpha val="50000"/>
                    </a:srgbClr>
                  </a:outerShdw>
                </a:effectLst>
              </a14:hiddenEffects>
            </a:ext>
          </a:extLst>
        </p:spPr>
        <p:txBody>
          <a:bodyPr lIns="90000" anchor="ctr">
            <a:spAutoFit/>
          </a:bodyPr>
          <a:lstStyle/>
          <a:p>
            <a:pPr algn="ctr">
              <a:spcBef>
                <a:spcPct val="50000"/>
              </a:spcBef>
              <a:buNone/>
            </a:pPr>
            <a:r>
              <a:rPr lang="de-DE" sz="1600"/>
              <a:t>Retail telephony services</a:t>
            </a:r>
          </a:p>
        </p:txBody>
      </p:sp>
      <p:cxnSp>
        <p:nvCxnSpPr>
          <p:cNvPr id="363536" name="AutoShape 16"/>
          <p:cNvCxnSpPr>
            <a:cxnSpLocks noChangeShapeType="1"/>
            <a:stCxn id="363534" idx="0"/>
            <a:endCxn id="363532" idx="2"/>
          </p:cNvCxnSpPr>
          <p:nvPr/>
        </p:nvCxnSpPr>
        <p:spPr bwMode="auto">
          <a:xfrm flipV="1">
            <a:off x="6381129" y="4796508"/>
            <a:ext cx="0" cy="487728"/>
          </a:xfrm>
          <a:prstGeom prst="straightConnector1">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71842" dir="2700000" algn="ctr" rotWithShape="0">
                    <a:srgbClr val="808080">
                      <a:alpha val="50000"/>
                    </a:srgbClr>
                  </a:outerShdw>
                </a:effectLst>
              </a14:hiddenEffects>
            </a:ext>
          </a:extLst>
        </p:spPr>
      </p:cxnSp>
      <p:sp>
        <p:nvSpPr>
          <p:cNvPr id="363537" name="Rectangle 17"/>
          <p:cNvSpPr>
            <a:spLocks noChangeArrowheads="1"/>
          </p:cNvSpPr>
          <p:nvPr/>
        </p:nvSpPr>
        <p:spPr bwMode="auto">
          <a:xfrm>
            <a:off x="2564779" y="1176369"/>
            <a:ext cx="1439863" cy="6832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71842" dir="2700000" algn="ctr" rotWithShape="0">
                    <a:srgbClr val="808080">
                      <a:alpha val="50000"/>
                    </a:srgbClr>
                  </a:outerShdw>
                </a:effectLst>
              </a14:hiddenEffects>
            </a:ext>
          </a:extLst>
        </p:spPr>
        <p:txBody>
          <a:bodyPr lIns="90000" anchor="ctr">
            <a:spAutoFit/>
          </a:bodyPr>
          <a:lstStyle/>
          <a:p>
            <a:pPr algn="ctr">
              <a:spcBef>
                <a:spcPct val="50000"/>
              </a:spcBef>
              <a:buNone/>
            </a:pPr>
            <a:r>
              <a:rPr lang="de-DE" sz="1600" b="1" i="1" u="sng"/>
              <a:t>Fixed </a:t>
            </a:r>
            <a:br>
              <a:rPr lang="de-DE" sz="1600" b="1" i="1" u="sng"/>
            </a:br>
            <a:r>
              <a:rPr lang="de-DE" sz="1600" b="1" i="1" u="sng"/>
              <a:t>broadband:</a:t>
            </a:r>
          </a:p>
        </p:txBody>
      </p:sp>
      <p:sp>
        <p:nvSpPr>
          <p:cNvPr id="363538" name="Rectangle 18"/>
          <p:cNvSpPr>
            <a:spLocks noChangeArrowheads="1"/>
          </p:cNvSpPr>
          <p:nvPr/>
        </p:nvSpPr>
        <p:spPr bwMode="auto">
          <a:xfrm>
            <a:off x="4472954" y="1290732"/>
            <a:ext cx="2303463" cy="4862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71842" dir="2700000" algn="ctr" rotWithShape="0">
                    <a:srgbClr val="808080">
                      <a:alpha val="50000"/>
                    </a:srgbClr>
                  </a:outerShdw>
                </a:effectLst>
              </a14:hiddenEffects>
            </a:ext>
          </a:extLst>
        </p:spPr>
        <p:txBody>
          <a:bodyPr lIns="90000" anchor="ctr">
            <a:spAutoFit/>
          </a:bodyPr>
          <a:lstStyle/>
          <a:p>
            <a:pPr algn="ctr">
              <a:spcBef>
                <a:spcPct val="50000"/>
              </a:spcBef>
              <a:buNone/>
            </a:pPr>
            <a:r>
              <a:rPr lang="de-DE" sz="1600" b="1" i="1" u="sng"/>
              <a:t>Fixed </a:t>
            </a:r>
            <a:br>
              <a:rPr lang="de-DE" sz="1600" b="1" i="1" u="sng"/>
            </a:br>
            <a:r>
              <a:rPr lang="de-DE" sz="1600" b="1" i="1" u="sng"/>
              <a:t>narrowband:</a:t>
            </a:r>
          </a:p>
        </p:txBody>
      </p:sp>
      <p:sp>
        <p:nvSpPr>
          <p:cNvPr id="363539" name="Rectangle 19"/>
          <p:cNvSpPr>
            <a:spLocks noChangeArrowheads="1"/>
          </p:cNvSpPr>
          <p:nvPr/>
        </p:nvSpPr>
        <p:spPr bwMode="auto">
          <a:xfrm>
            <a:off x="837579" y="1274857"/>
            <a:ext cx="1871663" cy="4862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71842" dir="2700000" algn="ctr" rotWithShape="0">
                    <a:srgbClr val="808080">
                      <a:alpha val="50000"/>
                    </a:srgbClr>
                  </a:outerShdw>
                </a:effectLst>
              </a14:hiddenEffects>
            </a:ext>
          </a:extLst>
        </p:spPr>
        <p:txBody>
          <a:bodyPr lIns="90000" anchor="ctr">
            <a:spAutoFit/>
          </a:bodyPr>
          <a:lstStyle/>
          <a:p>
            <a:pPr algn="ctr">
              <a:spcBef>
                <a:spcPct val="50000"/>
              </a:spcBef>
              <a:buNone/>
            </a:pPr>
            <a:r>
              <a:rPr lang="de-DE" sz="1600" b="1" i="1" u="sng"/>
              <a:t>Mobile:</a:t>
            </a:r>
            <a:br>
              <a:rPr lang="de-DE" sz="1600" b="1" i="1" u="sng"/>
            </a:br>
            <a:endParaRPr lang="de-DE" sz="1600" b="1" i="1" u="sng"/>
          </a:p>
        </p:txBody>
      </p:sp>
      <p:sp>
        <p:nvSpPr>
          <p:cNvPr id="363540" name="Rectangle 20"/>
          <p:cNvSpPr>
            <a:spLocks noChangeArrowheads="1"/>
          </p:cNvSpPr>
          <p:nvPr/>
        </p:nvSpPr>
        <p:spPr bwMode="auto">
          <a:xfrm>
            <a:off x="6884367" y="1274857"/>
            <a:ext cx="1800225" cy="4862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71842" dir="2700000" algn="ctr" rotWithShape="0">
                    <a:srgbClr val="808080">
                      <a:alpha val="50000"/>
                    </a:srgbClr>
                  </a:outerShdw>
                </a:effectLst>
              </a14:hiddenEffects>
            </a:ext>
          </a:extLst>
        </p:spPr>
        <p:txBody>
          <a:bodyPr lIns="90000" anchor="ctr">
            <a:spAutoFit/>
          </a:bodyPr>
          <a:lstStyle/>
          <a:p>
            <a:pPr algn="ctr">
              <a:spcBef>
                <a:spcPct val="50000"/>
              </a:spcBef>
              <a:buNone/>
            </a:pPr>
            <a:r>
              <a:rPr lang="de-DE" sz="1600" b="1" i="1" u="sng"/>
              <a:t>Leased </a:t>
            </a:r>
            <a:br>
              <a:rPr lang="de-DE" sz="1600" b="1" i="1" u="sng"/>
            </a:br>
            <a:r>
              <a:rPr lang="de-DE" sz="1600" b="1" i="1" u="sng"/>
              <a:t>lines:</a:t>
            </a:r>
          </a:p>
        </p:txBody>
      </p:sp>
      <p:sp>
        <p:nvSpPr>
          <p:cNvPr id="363541" name="Rectangle 21"/>
          <p:cNvSpPr>
            <a:spLocks noChangeArrowheads="1"/>
          </p:cNvSpPr>
          <p:nvPr/>
        </p:nvSpPr>
        <p:spPr bwMode="auto">
          <a:xfrm>
            <a:off x="2564779" y="5265769"/>
            <a:ext cx="3022600" cy="683264"/>
          </a:xfrm>
          <a:prstGeom prst="rect">
            <a:avLst/>
          </a:prstGeom>
          <a:solidFill>
            <a:srgbClr val="FF9900"/>
          </a:solidFill>
          <a:ln w="12700">
            <a:solidFill>
              <a:schemeClr val="tx1"/>
            </a:solidFill>
            <a:miter lim="800000"/>
            <a:headEnd/>
            <a:tailEnd/>
          </a:ln>
          <a:effectLst/>
          <a:extLst>
            <a:ext uri="{AF507438-7753-43E0-B8FC-AC1667EBCBE1}">
              <a14:hiddenEffects xmlns:a14="http://schemas.microsoft.com/office/drawing/2010/main">
                <a:effectLst>
                  <a:outerShdw dist="71842" dir="2700000" algn="ctr" rotWithShape="0">
                    <a:srgbClr val="808080">
                      <a:alpha val="50000"/>
                    </a:srgbClr>
                  </a:outerShdw>
                </a:effectLst>
              </a14:hiddenEffects>
            </a:ext>
          </a:extLst>
        </p:spPr>
        <p:txBody>
          <a:bodyPr lIns="90000" anchor="ctr">
            <a:spAutoFit/>
          </a:bodyPr>
          <a:lstStyle/>
          <a:p>
            <a:pPr algn="ctr">
              <a:spcBef>
                <a:spcPct val="50000"/>
              </a:spcBef>
              <a:buNone/>
            </a:pPr>
            <a:r>
              <a:rPr lang="de-DE" sz="1600"/>
              <a:t>Wholesale physical network infrastructure access,</a:t>
            </a:r>
            <a:br>
              <a:rPr lang="de-DE" sz="1600"/>
            </a:br>
            <a:r>
              <a:rPr lang="de-DE" sz="1600"/>
              <a:t> incl. ULL</a:t>
            </a:r>
          </a:p>
        </p:txBody>
      </p:sp>
      <p:cxnSp>
        <p:nvCxnSpPr>
          <p:cNvPr id="363542" name="AutoShape 22"/>
          <p:cNvCxnSpPr>
            <a:cxnSpLocks noChangeShapeType="1"/>
            <a:stCxn id="363535" idx="2"/>
            <a:endCxn id="363533" idx="0"/>
          </p:cNvCxnSpPr>
          <p:nvPr/>
        </p:nvCxnSpPr>
        <p:spPr bwMode="auto">
          <a:xfrm>
            <a:off x="6381129" y="2635920"/>
            <a:ext cx="0" cy="467674"/>
          </a:xfrm>
          <a:prstGeom prst="straightConnector1">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71842" dir="2700000" algn="ctr" rotWithShape="0">
                    <a:srgbClr val="808080">
                      <a:alpha val="50000"/>
                    </a:srgbClr>
                  </a:outerShdw>
                </a:effectLst>
              </a14:hiddenEffects>
            </a:ext>
          </a:extLst>
        </p:spPr>
      </p:cxnSp>
      <p:cxnSp>
        <p:nvCxnSpPr>
          <p:cNvPr id="363543" name="AutoShape 23"/>
          <p:cNvCxnSpPr>
            <a:cxnSpLocks noChangeShapeType="1"/>
            <a:stCxn id="363533" idx="2"/>
            <a:endCxn id="363532" idx="0"/>
          </p:cNvCxnSpPr>
          <p:nvPr/>
        </p:nvCxnSpPr>
        <p:spPr bwMode="auto">
          <a:xfrm>
            <a:off x="6381129" y="3786858"/>
            <a:ext cx="0" cy="326386"/>
          </a:xfrm>
          <a:prstGeom prst="straightConnector1">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71842" dir="2700000" algn="ctr" rotWithShape="0">
                    <a:srgbClr val="808080">
                      <a:alpha val="50000"/>
                    </a:srgbClr>
                  </a:outerShdw>
                </a:effectLst>
              </a14:hiddenEffects>
            </a:ext>
          </a:extLst>
        </p:spPr>
      </p:cxnSp>
      <p:sp>
        <p:nvSpPr>
          <p:cNvPr id="363544" name="Rectangle 24"/>
          <p:cNvSpPr>
            <a:spLocks noChangeArrowheads="1"/>
          </p:cNvSpPr>
          <p:nvPr/>
        </p:nvSpPr>
        <p:spPr bwMode="auto">
          <a:xfrm>
            <a:off x="7173292" y="1952656"/>
            <a:ext cx="1295400" cy="683264"/>
          </a:xfrm>
          <a:prstGeom prst="rect">
            <a:avLst/>
          </a:prstGeom>
          <a:solidFill>
            <a:srgbClr val="CCFFCC"/>
          </a:solidFill>
          <a:ln w="12700">
            <a:solidFill>
              <a:schemeClr val="tx1"/>
            </a:solidFill>
            <a:miter lim="800000"/>
            <a:headEnd/>
            <a:tailEnd/>
          </a:ln>
          <a:effectLst/>
          <a:extLst>
            <a:ext uri="{AF507438-7753-43E0-B8FC-AC1667EBCBE1}">
              <a14:hiddenEffects xmlns:a14="http://schemas.microsoft.com/office/drawing/2010/main">
                <a:effectLst>
                  <a:outerShdw dist="71842" dir="2700000" algn="ctr" rotWithShape="0">
                    <a:srgbClr val="808080">
                      <a:alpha val="50000"/>
                    </a:srgbClr>
                  </a:outerShdw>
                </a:effectLst>
              </a14:hiddenEffects>
            </a:ext>
          </a:extLst>
        </p:spPr>
        <p:txBody>
          <a:bodyPr lIns="90000" anchor="ctr">
            <a:spAutoFit/>
          </a:bodyPr>
          <a:lstStyle/>
          <a:p>
            <a:pPr algn="ctr">
              <a:spcBef>
                <a:spcPct val="50000"/>
              </a:spcBef>
              <a:buNone/>
            </a:pPr>
            <a:r>
              <a:rPr lang="de-DE" sz="1600"/>
              <a:t>Retail leased</a:t>
            </a:r>
            <a:br>
              <a:rPr lang="de-DE" sz="1600"/>
            </a:br>
            <a:r>
              <a:rPr lang="de-DE" sz="1600"/>
              <a:t>lines</a:t>
            </a:r>
          </a:p>
        </p:txBody>
      </p:sp>
      <p:cxnSp>
        <p:nvCxnSpPr>
          <p:cNvPr id="363545" name="AutoShape 25"/>
          <p:cNvCxnSpPr>
            <a:cxnSpLocks noChangeShapeType="1"/>
            <a:stCxn id="363544" idx="2"/>
            <a:endCxn id="363530" idx="0"/>
          </p:cNvCxnSpPr>
          <p:nvPr/>
        </p:nvCxnSpPr>
        <p:spPr bwMode="auto">
          <a:xfrm>
            <a:off x="7820992" y="2635920"/>
            <a:ext cx="0" cy="538048"/>
          </a:xfrm>
          <a:prstGeom prst="straightConnector1">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71842" dir="2700000" algn="ctr" rotWithShape="0">
                    <a:srgbClr val="808080">
                      <a:alpha val="50000"/>
                    </a:srgbClr>
                  </a:outerShdw>
                </a:effectLst>
              </a14:hiddenEffects>
            </a:ext>
          </a:extLst>
        </p:spPr>
      </p:cxnSp>
      <p:cxnSp>
        <p:nvCxnSpPr>
          <p:cNvPr id="363546" name="AutoShape 26"/>
          <p:cNvCxnSpPr>
            <a:cxnSpLocks noChangeShapeType="1"/>
            <a:stCxn id="363528" idx="2"/>
            <a:endCxn id="363527" idx="0"/>
          </p:cNvCxnSpPr>
          <p:nvPr/>
        </p:nvCxnSpPr>
        <p:spPr bwMode="auto">
          <a:xfrm>
            <a:off x="1772617" y="2640683"/>
            <a:ext cx="0" cy="262443"/>
          </a:xfrm>
          <a:prstGeom prst="straightConnector1">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71842" dir="2700000" algn="ctr" rotWithShape="0">
                    <a:srgbClr val="808080">
                      <a:alpha val="50000"/>
                    </a:srgbClr>
                  </a:outerShdw>
                </a:effectLst>
              </a14:hiddenEffects>
            </a:ext>
          </a:extLst>
        </p:spPr>
      </p:cxnSp>
      <p:cxnSp>
        <p:nvCxnSpPr>
          <p:cNvPr id="363547" name="AutoShape 27"/>
          <p:cNvCxnSpPr>
            <a:cxnSpLocks noChangeShapeType="1"/>
            <a:stCxn id="363527" idx="2"/>
            <a:endCxn id="363526" idx="0"/>
          </p:cNvCxnSpPr>
          <p:nvPr/>
        </p:nvCxnSpPr>
        <p:spPr bwMode="auto">
          <a:xfrm>
            <a:off x="1772617" y="4965229"/>
            <a:ext cx="0" cy="319007"/>
          </a:xfrm>
          <a:prstGeom prst="straightConnector1">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71842" dir="2700000" algn="ctr" rotWithShape="0">
                    <a:srgbClr val="808080">
                      <a:alpha val="50000"/>
                    </a:srgbClr>
                  </a:outerShdw>
                </a:effectLst>
              </a14:hiddenEffects>
            </a:ext>
          </a:extLst>
        </p:spPr>
      </p:cxnSp>
      <p:cxnSp>
        <p:nvCxnSpPr>
          <p:cNvPr id="363548" name="AutoShape 28"/>
          <p:cNvCxnSpPr>
            <a:cxnSpLocks noChangeShapeType="1"/>
            <a:stCxn id="363523" idx="2"/>
            <a:endCxn id="363541" idx="0"/>
          </p:cNvCxnSpPr>
          <p:nvPr/>
        </p:nvCxnSpPr>
        <p:spPr bwMode="auto">
          <a:xfrm rot="16200000" flipH="1">
            <a:off x="3463020" y="4652710"/>
            <a:ext cx="397442" cy="828675"/>
          </a:xfrm>
          <a:prstGeom prst="bentConnector3">
            <a:avLst>
              <a:gd name="adj1" fmla="val 50000"/>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71842" dir="2700000" algn="ctr" rotWithShape="0">
                    <a:srgbClr val="808080">
                      <a:alpha val="50000"/>
                    </a:srgbClr>
                  </a:outerShdw>
                </a:effectLst>
              </a14:hiddenEffects>
            </a:ext>
          </a:extLst>
        </p:spPr>
      </p:cxnSp>
      <p:cxnSp>
        <p:nvCxnSpPr>
          <p:cNvPr id="363549" name="AutoShape 29"/>
          <p:cNvCxnSpPr>
            <a:cxnSpLocks noChangeShapeType="1"/>
            <a:stCxn id="363525" idx="2"/>
            <a:endCxn id="363541" idx="0"/>
          </p:cNvCxnSpPr>
          <p:nvPr/>
        </p:nvCxnSpPr>
        <p:spPr bwMode="auto">
          <a:xfrm rot="5400000">
            <a:off x="3184460" y="3532303"/>
            <a:ext cx="2625086" cy="841847"/>
          </a:xfrm>
          <a:prstGeom prst="bentConnector3">
            <a:avLst>
              <a:gd name="adj1" fmla="val 50000"/>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71842" dir="2700000" algn="ctr" rotWithShape="0">
                    <a:srgbClr val="808080">
                      <a:alpha val="50000"/>
                    </a:srgbClr>
                  </a:outerShdw>
                </a:effectLst>
              </a14:hiddenEffects>
            </a:ext>
          </a:extLst>
        </p:spPr>
      </p:cxnSp>
      <p:sp>
        <p:nvSpPr>
          <p:cNvPr id="363550" name="Text Box 30"/>
          <p:cNvSpPr txBox="1">
            <a:spLocks noChangeArrowheads="1"/>
          </p:cNvSpPr>
          <p:nvPr/>
        </p:nvSpPr>
        <p:spPr bwMode="auto">
          <a:xfrm rot="16200000">
            <a:off x="343866" y="2198846"/>
            <a:ext cx="936625" cy="28931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bg2"/>
                </a:solidFill>
                <a:miter lim="800000"/>
                <a:headEnd/>
                <a:tailEnd/>
              </a14:hiddenLine>
            </a:ext>
            <a:ext uri="{AF507438-7753-43E0-B8FC-AC1667EBCBE1}">
              <a14:hiddenEffects xmlns:a14="http://schemas.microsoft.com/office/drawing/2010/main">
                <a:effectLst>
                  <a:outerShdw dist="71842" dir="2700000" algn="ctr" rotWithShape="0">
                    <a:srgbClr val="808080">
                      <a:alpha val="50000"/>
                    </a:srgbClr>
                  </a:outerShdw>
                </a:effectLst>
              </a14:hiddenEffects>
            </a:ext>
          </a:extLst>
        </p:spPr>
        <p:txBody>
          <a:bodyPr lIns="90000">
            <a:spAutoFit/>
          </a:bodyPr>
          <a:lstStyle>
            <a:lvl1pPr>
              <a:defRPr sz="2400">
                <a:solidFill>
                  <a:schemeClr val="tx1"/>
                </a:solidFill>
                <a:latin typeface="Times New Roman" pitchFamily="18" charset="0"/>
              </a:defRPr>
            </a:lvl1pPr>
            <a:lvl2pPr marL="228600" indent="-114300">
              <a:defRPr sz="2400">
                <a:solidFill>
                  <a:schemeClr val="tx1"/>
                </a:solidFill>
                <a:latin typeface="Times New Roman" pitchFamily="18" charset="0"/>
              </a:defRPr>
            </a:lvl2pPr>
            <a:lvl3pPr marL="457200" indent="-114300">
              <a:defRPr sz="2400">
                <a:solidFill>
                  <a:schemeClr val="tx1"/>
                </a:solidFill>
                <a:latin typeface="Times New Roman" pitchFamily="18" charset="0"/>
              </a:defRPr>
            </a:lvl3pPr>
            <a:lvl4pPr marL="690563" indent="-119063">
              <a:defRPr sz="2400">
                <a:solidFill>
                  <a:schemeClr val="tx1"/>
                </a:solidFill>
                <a:latin typeface="Times New Roman" pitchFamily="18" charset="0"/>
              </a:defRPr>
            </a:lvl4pPr>
            <a:lvl5pPr>
              <a:defRPr sz="2400">
                <a:solidFill>
                  <a:schemeClr val="tx1"/>
                </a:solidFill>
                <a:latin typeface="Times New Roman" pitchFamily="18" charset="0"/>
              </a:defRPr>
            </a:lvl5pPr>
            <a:lvl6pPr eaLnBrk="0" fontAlgn="base" hangingPunct="0">
              <a:spcBef>
                <a:spcPct val="0"/>
              </a:spcBef>
              <a:spcAft>
                <a:spcPct val="0"/>
              </a:spcAft>
              <a:defRPr sz="2400">
                <a:solidFill>
                  <a:schemeClr val="tx1"/>
                </a:solidFill>
                <a:latin typeface="Times New Roman" pitchFamily="18" charset="0"/>
              </a:defRPr>
            </a:lvl6pPr>
            <a:lvl7pPr eaLnBrk="0" fontAlgn="base" hangingPunct="0">
              <a:spcBef>
                <a:spcPct val="0"/>
              </a:spcBef>
              <a:spcAft>
                <a:spcPct val="0"/>
              </a:spcAft>
              <a:defRPr sz="2400">
                <a:solidFill>
                  <a:schemeClr val="tx1"/>
                </a:solidFill>
                <a:latin typeface="Times New Roman" pitchFamily="18" charset="0"/>
              </a:defRPr>
            </a:lvl7pPr>
            <a:lvl8pPr eaLnBrk="0" fontAlgn="base" hangingPunct="0">
              <a:spcBef>
                <a:spcPct val="0"/>
              </a:spcBef>
              <a:spcAft>
                <a:spcPct val="0"/>
              </a:spcAft>
              <a:defRPr sz="2400">
                <a:solidFill>
                  <a:schemeClr val="tx1"/>
                </a:solidFill>
                <a:latin typeface="Times New Roman" pitchFamily="18" charset="0"/>
              </a:defRPr>
            </a:lvl8pPr>
            <a:lvl9pPr eaLnBrk="0" fontAlgn="base" hangingPunct="0">
              <a:spcBef>
                <a:spcPct val="0"/>
              </a:spcBef>
              <a:spcAft>
                <a:spcPct val="0"/>
              </a:spcAft>
              <a:defRPr sz="2400">
                <a:solidFill>
                  <a:schemeClr val="tx1"/>
                </a:solidFill>
                <a:latin typeface="Times New Roman" pitchFamily="18" charset="0"/>
              </a:defRPr>
            </a:lvl9pPr>
          </a:lstStyle>
          <a:p>
            <a:pPr algn="ctr">
              <a:spcBef>
                <a:spcPct val="50000"/>
              </a:spcBef>
              <a:buNone/>
            </a:pPr>
            <a:r>
              <a:rPr lang="de-DE" sz="1600" b="1">
                <a:latin typeface="Arial" charset="0"/>
              </a:rPr>
              <a:t>Retail:</a:t>
            </a:r>
          </a:p>
        </p:txBody>
      </p:sp>
      <p:sp>
        <p:nvSpPr>
          <p:cNvPr id="363551" name="Text Box 31"/>
          <p:cNvSpPr txBox="1">
            <a:spLocks noChangeArrowheads="1"/>
          </p:cNvSpPr>
          <p:nvPr/>
        </p:nvSpPr>
        <p:spPr bwMode="auto">
          <a:xfrm rot="16200000">
            <a:off x="68435" y="4250690"/>
            <a:ext cx="1439863" cy="28931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bg2"/>
                </a:solidFill>
                <a:miter lim="800000"/>
                <a:headEnd/>
                <a:tailEnd/>
              </a14:hiddenLine>
            </a:ext>
            <a:ext uri="{AF507438-7753-43E0-B8FC-AC1667EBCBE1}">
              <a14:hiddenEffects xmlns:a14="http://schemas.microsoft.com/office/drawing/2010/main">
                <a:effectLst>
                  <a:outerShdw dist="71842" dir="2700000" algn="ctr" rotWithShape="0">
                    <a:srgbClr val="808080">
                      <a:alpha val="50000"/>
                    </a:srgbClr>
                  </a:outerShdw>
                </a:effectLst>
              </a14:hiddenEffects>
            </a:ext>
          </a:extLst>
        </p:spPr>
        <p:txBody>
          <a:bodyPr lIns="90000">
            <a:spAutoFit/>
          </a:bodyPr>
          <a:lstStyle>
            <a:lvl1pPr>
              <a:defRPr sz="2400">
                <a:solidFill>
                  <a:schemeClr val="tx1"/>
                </a:solidFill>
                <a:latin typeface="Times New Roman" pitchFamily="18" charset="0"/>
              </a:defRPr>
            </a:lvl1pPr>
            <a:lvl2pPr marL="228600" indent="-114300">
              <a:defRPr sz="2400">
                <a:solidFill>
                  <a:schemeClr val="tx1"/>
                </a:solidFill>
                <a:latin typeface="Times New Roman" pitchFamily="18" charset="0"/>
              </a:defRPr>
            </a:lvl2pPr>
            <a:lvl3pPr marL="457200" indent="-114300">
              <a:defRPr sz="2400">
                <a:solidFill>
                  <a:schemeClr val="tx1"/>
                </a:solidFill>
                <a:latin typeface="Times New Roman" pitchFamily="18" charset="0"/>
              </a:defRPr>
            </a:lvl3pPr>
            <a:lvl4pPr marL="690563" indent="-119063">
              <a:defRPr sz="2400">
                <a:solidFill>
                  <a:schemeClr val="tx1"/>
                </a:solidFill>
                <a:latin typeface="Times New Roman" pitchFamily="18" charset="0"/>
              </a:defRPr>
            </a:lvl4pPr>
            <a:lvl5pPr>
              <a:defRPr sz="2400">
                <a:solidFill>
                  <a:schemeClr val="tx1"/>
                </a:solidFill>
                <a:latin typeface="Times New Roman" pitchFamily="18" charset="0"/>
              </a:defRPr>
            </a:lvl5pPr>
            <a:lvl6pPr eaLnBrk="0" fontAlgn="base" hangingPunct="0">
              <a:spcBef>
                <a:spcPct val="0"/>
              </a:spcBef>
              <a:spcAft>
                <a:spcPct val="0"/>
              </a:spcAft>
              <a:defRPr sz="2400">
                <a:solidFill>
                  <a:schemeClr val="tx1"/>
                </a:solidFill>
                <a:latin typeface="Times New Roman" pitchFamily="18" charset="0"/>
              </a:defRPr>
            </a:lvl6pPr>
            <a:lvl7pPr eaLnBrk="0" fontAlgn="base" hangingPunct="0">
              <a:spcBef>
                <a:spcPct val="0"/>
              </a:spcBef>
              <a:spcAft>
                <a:spcPct val="0"/>
              </a:spcAft>
              <a:defRPr sz="2400">
                <a:solidFill>
                  <a:schemeClr val="tx1"/>
                </a:solidFill>
                <a:latin typeface="Times New Roman" pitchFamily="18" charset="0"/>
              </a:defRPr>
            </a:lvl7pPr>
            <a:lvl8pPr eaLnBrk="0" fontAlgn="base" hangingPunct="0">
              <a:spcBef>
                <a:spcPct val="0"/>
              </a:spcBef>
              <a:spcAft>
                <a:spcPct val="0"/>
              </a:spcAft>
              <a:defRPr sz="2400">
                <a:solidFill>
                  <a:schemeClr val="tx1"/>
                </a:solidFill>
                <a:latin typeface="Times New Roman" pitchFamily="18" charset="0"/>
              </a:defRPr>
            </a:lvl8pPr>
            <a:lvl9pPr eaLnBrk="0" fontAlgn="base" hangingPunct="0">
              <a:spcBef>
                <a:spcPct val="0"/>
              </a:spcBef>
              <a:spcAft>
                <a:spcPct val="0"/>
              </a:spcAft>
              <a:defRPr sz="2400">
                <a:solidFill>
                  <a:schemeClr val="tx1"/>
                </a:solidFill>
                <a:latin typeface="Times New Roman" pitchFamily="18" charset="0"/>
              </a:defRPr>
            </a:lvl9pPr>
          </a:lstStyle>
          <a:p>
            <a:pPr algn="ctr">
              <a:spcBef>
                <a:spcPct val="50000"/>
              </a:spcBef>
              <a:buNone/>
            </a:pPr>
            <a:r>
              <a:rPr lang="de-DE" sz="1600" b="1">
                <a:latin typeface="Arial" charset="0"/>
              </a:rPr>
              <a:t>Wholesale:</a:t>
            </a:r>
          </a:p>
        </p:txBody>
      </p:sp>
      <p:cxnSp>
        <p:nvCxnSpPr>
          <p:cNvPr id="363552" name="AutoShape 32"/>
          <p:cNvCxnSpPr>
            <a:cxnSpLocks noChangeShapeType="1"/>
            <a:stCxn id="363524" idx="2"/>
            <a:endCxn id="363523" idx="0"/>
          </p:cNvCxnSpPr>
          <p:nvPr/>
        </p:nvCxnSpPr>
        <p:spPr bwMode="auto">
          <a:xfrm flipH="1">
            <a:off x="3247404" y="2640683"/>
            <a:ext cx="1588" cy="362518"/>
          </a:xfrm>
          <a:prstGeom prst="straightConnector1">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71842" dir="2700000" algn="ctr" rotWithShape="0">
                    <a:srgbClr val="808080">
                      <a:alpha val="50000"/>
                    </a:srgbClr>
                  </a:outerShdw>
                </a:effectLst>
              </a14:hiddenEffects>
            </a:ext>
          </a:extLst>
        </p:spPr>
      </p:cxnSp>
      <p:sp>
        <p:nvSpPr>
          <p:cNvPr id="363554" name="Text Box 34"/>
          <p:cNvSpPr txBox="1">
            <a:spLocks noChangeArrowheads="1"/>
          </p:cNvSpPr>
          <p:nvPr/>
        </p:nvSpPr>
        <p:spPr bwMode="auto">
          <a:xfrm>
            <a:off x="1595416" y="6076330"/>
            <a:ext cx="5688013" cy="2400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bg2"/>
                </a:solidFill>
                <a:miter lim="800000"/>
                <a:headEnd/>
                <a:tailEnd/>
              </a14:hiddenLine>
            </a:ext>
            <a:ext uri="{AF507438-7753-43E0-B8FC-AC1667EBCBE1}">
              <a14:hiddenEffects xmlns:a14="http://schemas.microsoft.com/office/drawing/2010/main">
                <a:effectLst>
                  <a:outerShdw dist="71842" dir="2700000" algn="ctr" rotWithShape="0">
                    <a:srgbClr val="808080">
                      <a:alpha val="50000"/>
                    </a:srgbClr>
                  </a:outerShdw>
                </a:effectLst>
              </a14:hiddenEffects>
            </a:ext>
          </a:extLst>
        </p:spPr>
        <p:txBody>
          <a:bodyPr lIns="90000">
            <a:spAutoFit/>
          </a:bodyPr>
          <a:lstStyle>
            <a:lvl1pPr>
              <a:defRPr sz="2400">
                <a:solidFill>
                  <a:schemeClr val="tx1"/>
                </a:solidFill>
                <a:latin typeface="Times New Roman" pitchFamily="18" charset="0"/>
              </a:defRPr>
            </a:lvl1pPr>
            <a:lvl2pPr marL="228600" indent="-114300">
              <a:defRPr sz="2400">
                <a:solidFill>
                  <a:schemeClr val="tx1"/>
                </a:solidFill>
                <a:latin typeface="Times New Roman" pitchFamily="18" charset="0"/>
              </a:defRPr>
            </a:lvl2pPr>
            <a:lvl3pPr marL="457200" indent="-114300">
              <a:defRPr sz="2400">
                <a:solidFill>
                  <a:schemeClr val="tx1"/>
                </a:solidFill>
                <a:latin typeface="Times New Roman" pitchFamily="18" charset="0"/>
              </a:defRPr>
            </a:lvl3pPr>
            <a:lvl4pPr marL="690563" indent="-119063">
              <a:defRPr sz="2400">
                <a:solidFill>
                  <a:schemeClr val="tx1"/>
                </a:solidFill>
                <a:latin typeface="Times New Roman" pitchFamily="18" charset="0"/>
              </a:defRPr>
            </a:lvl4pPr>
            <a:lvl5pPr>
              <a:defRPr sz="2400">
                <a:solidFill>
                  <a:schemeClr val="tx1"/>
                </a:solidFill>
                <a:latin typeface="Times New Roman" pitchFamily="18" charset="0"/>
              </a:defRPr>
            </a:lvl5pPr>
            <a:lvl6pPr eaLnBrk="0" fontAlgn="base" hangingPunct="0">
              <a:spcBef>
                <a:spcPct val="0"/>
              </a:spcBef>
              <a:spcAft>
                <a:spcPct val="0"/>
              </a:spcAft>
              <a:defRPr sz="2400">
                <a:solidFill>
                  <a:schemeClr val="tx1"/>
                </a:solidFill>
                <a:latin typeface="Times New Roman" pitchFamily="18" charset="0"/>
              </a:defRPr>
            </a:lvl6pPr>
            <a:lvl7pPr eaLnBrk="0" fontAlgn="base" hangingPunct="0">
              <a:spcBef>
                <a:spcPct val="0"/>
              </a:spcBef>
              <a:spcAft>
                <a:spcPct val="0"/>
              </a:spcAft>
              <a:defRPr sz="2400">
                <a:solidFill>
                  <a:schemeClr val="tx1"/>
                </a:solidFill>
                <a:latin typeface="Times New Roman" pitchFamily="18" charset="0"/>
              </a:defRPr>
            </a:lvl7pPr>
            <a:lvl8pPr eaLnBrk="0" fontAlgn="base" hangingPunct="0">
              <a:spcBef>
                <a:spcPct val="0"/>
              </a:spcBef>
              <a:spcAft>
                <a:spcPct val="0"/>
              </a:spcAft>
              <a:defRPr sz="2400">
                <a:solidFill>
                  <a:schemeClr val="tx1"/>
                </a:solidFill>
                <a:latin typeface="Times New Roman" pitchFamily="18" charset="0"/>
              </a:defRPr>
            </a:lvl8pPr>
            <a:lvl9pPr eaLnBrk="0" fontAlgn="base" hangingPunct="0">
              <a:spcBef>
                <a:spcPct val="0"/>
              </a:spcBef>
              <a:spcAft>
                <a:spcPct val="0"/>
              </a:spcAft>
              <a:defRPr sz="2400">
                <a:solidFill>
                  <a:schemeClr val="tx1"/>
                </a:solidFill>
                <a:latin typeface="Times New Roman" pitchFamily="18" charset="0"/>
              </a:defRPr>
            </a:lvl9pPr>
          </a:lstStyle>
          <a:p>
            <a:pPr>
              <a:spcBef>
                <a:spcPct val="50000"/>
              </a:spcBef>
              <a:buNone/>
            </a:pPr>
            <a:r>
              <a:rPr lang="de-DE" sz="1200" dirty="0">
                <a:latin typeface="Arial" charset="0"/>
              </a:rPr>
              <a:t>Relevant markets </a:t>
            </a:r>
            <a:r>
              <a:rPr lang="de-DE" sz="1200" b="1" dirty="0">
                <a:latin typeface="Arial" charset="0"/>
              </a:rPr>
              <a:t>susceptible</a:t>
            </a:r>
            <a:r>
              <a:rPr lang="de-DE" sz="1200" dirty="0">
                <a:latin typeface="Arial" charset="0"/>
              </a:rPr>
              <a:t> to ex ante regulation listed in Recommendation</a:t>
            </a:r>
          </a:p>
        </p:txBody>
      </p:sp>
      <p:sp>
        <p:nvSpPr>
          <p:cNvPr id="363555" name="Rectangle 35"/>
          <p:cNvSpPr>
            <a:spLocks noChangeArrowheads="1"/>
          </p:cNvSpPr>
          <p:nvPr/>
        </p:nvSpPr>
        <p:spPr bwMode="auto">
          <a:xfrm flipV="1">
            <a:off x="1496576" y="6011168"/>
            <a:ext cx="91639" cy="185195"/>
          </a:xfrm>
          <a:prstGeom prst="rect">
            <a:avLst/>
          </a:prstGeom>
          <a:solidFill>
            <a:srgbClr val="FF9900"/>
          </a:solidFill>
          <a:ln w="12700">
            <a:solidFill>
              <a:schemeClr val="tx1"/>
            </a:solidFill>
            <a:miter lim="800000"/>
            <a:headEnd/>
            <a:tailEnd/>
          </a:ln>
          <a:effectLst/>
          <a:extLst>
            <a:ext uri="{AF507438-7753-43E0-B8FC-AC1667EBCBE1}">
              <a14:hiddenEffects xmlns:a14="http://schemas.microsoft.com/office/drawing/2010/main">
                <a:effectLst>
                  <a:outerShdw dist="71842" dir="2700000" algn="ctr" rotWithShape="0">
                    <a:srgbClr val="808080">
                      <a:alpha val="50000"/>
                    </a:srgbClr>
                  </a:outerShdw>
                </a:effectLst>
              </a14:hiddenEffects>
            </a:ext>
          </a:extLst>
        </p:spPr>
        <p:txBody>
          <a:bodyPr wrap="square" lIns="90000" anchor="ctr">
            <a:spAutoFit/>
          </a:bodyPr>
          <a:lstStyle/>
          <a:p>
            <a:pPr>
              <a:buNone/>
            </a:pPr>
            <a:endParaRPr lang="en-GB"/>
          </a:p>
        </p:txBody>
      </p:sp>
      <p:sp>
        <p:nvSpPr>
          <p:cNvPr id="2" name="Title 1"/>
          <p:cNvSpPr>
            <a:spLocks noGrp="1"/>
          </p:cNvSpPr>
          <p:nvPr>
            <p:ph type="title"/>
          </p:nvPr>
        </p:nvSpPr>
        <p:spPr/>
        <p:txBody>
          <a:bodyPr/>
          <a:lstStyle/>
          <a:p>
            <a:r>
              <a:rPr lang="de-DE" dirty="0"/>
              <a:t>2007 European Commission Recommendation</a:t>
            </a:r>
            <a:endParaRPr lang="en-GB" dirty="0"/>
          </a:p>
        </p:txBody>
      </p:sp>
      <p:sp>
        <p:nvSpPr>
          <p:cNvPr id="4" name="Slide Number Placeholder 3"/>
          <p:cNvSpPr>
            <a:spLocks noGrp="1"/>
          </p:cNvSpPr>
          <p:nvPr>
            <p:ph type="sldNum" sz="quarter" idx="10"/>
          </p:nvPr>
        </p:nvSpPr>
        <p:spPr/>
        <p:txBody>
          <a:bodyPr/>
          <a:lstStyle/>
          <a:p>
            <a:pPr>
              <a:buFont typeface="Wingdings" pitchFamily="2" charset="2"/>
              <a:buNone/>
              <a:defRPr/>
            </a:pPr>
            <a:fld id="{1AE339EF-CBA6-4704-AE6A-F0CAF702AFEC}" type="slidenum">
              <a:rPr lang="en-US" smtClean="0"/>
              <a:pPr>
                <a:buFont typeface="Wingdings" pitchFamily="2" charset="2"/>
                <a:buNone/>
                <a:defRPr/>
              </a:pPr>
              <a:t>22</a:t>
            </a:fld>
            <a:endParaRPr lang="en-US" dirty="0"/>
          </a:p>
        </p:txBody>
      </p:sp>
    </p:spTree>
    <p:extLst>
      <p:ext uri="{BB962C8B-B14F-4D97-AF65-F5344CB8AC3E}">
        <p14:creationId xmlns:p14="http://schemas.microsoft.com/office/powerpoint/2010/main" val="3299321831"/>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352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6352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63528"/>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63546"/>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63547"/>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6352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63524"/>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63541"/>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63548"/>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63552"/>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63525"/>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63549"/>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63532"/>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63533"/>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63534"/>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363535"/>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363536"/>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363542"/>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363543"/>
                                        </p:tgtEl>
                                        <p:attrNameLst>
                                          <p:attrName>style.visibility</p:attrName>
                                        </p:attrNameLst>
                                      </p:cBhvr>
                                      <p:to>
                                        <p:strVal val="visible"/>
                                      </p:to>
                                    </p:set>
                                  </p:childTnLst>
                                </p:cTn>
                              </p:par>
                            </p:childTnLst>
                          </p:cTn>
                        </p:par>
                      </p:childTnLst>
                    </p:cTn>
                  </p:par>
                  <p:par>
                    <p:cTn id="49" fill="hold" nodeType="clickPar">
                      <p:stCondLst>
                        <p:cond delay="indefinite"/>
                      </p:stCondLst>
                      <p:childTnLst>
                        <p:par>
                          <p:cTn id="50" fill="hold" nodeType="withGroup">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363529"/>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363530"/>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363531"/>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363544"/>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36354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3523" grpId="0" animBg="1"/>
      <p:bldP spid="363524" grpId="0" animBg="1"/>
      <p:bldP spid="363525" grpId="0" animBg="1"/>
      <p:bldP spid="363526" grpId="0" animBg="1"/>
      <p:bldP spid="363527" grpId="0" animBg="1"/>
      <p:bldP spid="363528" grpId="0" animBg="1"/>
      <p:bldP spid="363529" grpId="0" animBg="1"/>
      <p:bldP spid="363530" grpId="0" animBg="1"/>
      <p:bldP spid="363532" grpId="0" animBg="1"/>
      <p:bldP spid="363533" grpId="0" animBg="1"/>
      <p:bldP spid="363534" grpId="0" animBg="1"/>
      <p:bldP spid="363535" grpId="0" animBg="1"/>
      <p:bldP spid="363541" grpId="0" animBg="1"/>
      <p:bldP spid="363544"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3"/>
          <p:cNvSpPr>
            <a:spLocks noGrp="1" noChangeArrowheads="1"/>
          </p:cNvSpPr>
          <p:nvPr>
            <p:ph type="sldNum" sz="quarter" idx="10"/>
          </p:nvPr>
        </p:nvSpPr>
        <p:spPr>
          <a:xfrm>
            <a:off x="8316416" y="6403975"/>
            <a:ext cx="470397" cy="265385"/>
          </a:xfrm>
          <a:prstGeom prst="rect">
            <a:avLst/>
          </a:prstGeom>
        </p:spPr>
        <p:txBody>
          <a:bodyPr/>
          <a:lstStyle/>
          <a:p>
            <a:pPr>
              <a:buNone/>
            </a:pPr>
            <a:fld id="{577AE22B-9FCF-48B9-85B6-9FB2D5DEC528}" type="slidenum">
              <a:rPr lang="en-US" smtClean="0"/>
              <a:pPr>
                <a:buNone/>
              </a:pPr>
              <a:t>23</a:t>
            </a:fld>
            <a:endParaRPr lang="en-US" dirty="0" smtClean="0"/>
          </a:p>
        </p:txBody>
      </p:sp>
      <p:sp>
        <p:nvSpPr>
          <p:cNvPr id="5123" name="Rectangle 2"/>
          <p:cNvSpPr>
            <a:spLocks noGrp="1" noChangeArrowheads="1"/>
          </p:cNvSpPr>
          <p:nvPr>
            <p:ph type="ctrTitle"/>
          </p:nvPr>
        </p:nvSpPr>
        <p:spPr>
          <a:xfrm>
            <a:off x="685800" y="455880"/>
            <a:ext cx="7772400" cy="3785652"/>
          </a:xfrm>
        </p:spPr>
        <p:txBody>
          <a:bodyPr/>
          <a:lstStyle/>
          <a:p>
            <a:pPr eaLnBrk="1" hangingPunct="1"/>
            <a:r>
              <a:rPr lang="en-GB" b="0" dirty="0" smtClean="0"/>
              <a:t/>
            </a:r>
            <a:br>
              <a:rPr lang="en-GB" b="0" dirty="0" smtClean="0"/>
            </a:br>
            <a:r>
              <a:rPr lang="en-GB" b="0" dirty="0" smtClean="0"/>
              <a:t/>
            </a:r>
            <a:br>
              <a:rPr lang="en-GB" b="0" dirty="0" smtClean="0"/>
            </a:br>
            <a:r>
              <a:rPr lang="en-GB" b="0" dirty="0" smtClean="0"/>
              <a:t/>
            </a:r>
            <a:br>
              <a:rPr lang="en-GB" b="0" dirty="0" smtClean="0"/>
            </a:br>
            <a:r>
              <a:rPr lang="en-GB" dirty="0" smtClean="0"/>
              <a:t>The regulation of prices</a:t>
            </a:r>
            <a:br>
              <a:rPr lang="en-GB" dirty="0" smtClean="0"/>
            </a:br>
            <a:r>
              <a:rPr lang="en-GB" b="0" dirty="0" smtClean="0"/>
              <a:t/>
            </a:r>
            <a:br>
              <a:rPr lang="en-GB" b="0" dirty="0" smtClean="0"/>
            </a:br>
            <a:endParaRPr lang="en-GB" b="0" dirty="0" smtClean="0"/>
          </a:p>
        </p:txBody>
      </p:sp>
    </p:spTree>
    <p:extLst>
      <p:ext uri="{BB962C8B-B14F-4D97-AF65-F5344CB8AC3E}">
        <p14:creationId xmlns:p14="http://schemas.microsoft.com/office/powerpoint/2010/main" val="75210059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683568" y="2276872"/>
            <a:ext cx="7920880" cy="1865126"/>
          </a:xfrm>
          <a:prstGeom prst="rect">
            <a:avLst/>
          </a:prstGeom>
          <a:solidFill>
            <a:schemeClr val="accent5">
              <a:lumMod val="95000"/>
            </a:schemeClr>
          </a:solidFill>
          <a:ln>
            <a:solidFill>
              <a:schemeClr val="accent6">
                <a:lumMod val="60000"/>
                <a:lumOff val="40000"/>
              </a:schemeClr>
            </a:solidFill>
          </a:ln>
        </p:spPr>
        <p:txBody>
          <a:bodyPr wrap="square">
            <a:spAutoFit/>
            <a:scene3d>
              <a:camera prst="orthographicFront"/>
              <a:lightRig rig="glow" dir="tl">
                <a:rot lat="0" lon="0" rev="5400000"/>
              </a:lightRig>
            </a:scene3d>
            <a:sp3d contourW="12700">
              <a:bevelT w="25400" h="25400"/>
              <a:contourClr>
                <a:schemeClr val="accent6">
                  <a:shade val="73000"/>
                </a:schemeClr>
              </a:contourClr>
            </a:sp3d>
          </a:bodyPr>
          <a:lstStyle/>
          <a:p>
            <a:pPr algn="ctr">
              <a:spcBef>
                <a:spcPts val="6000"/>
              </a:spcBef>
              <a:buFont typeface="Arial" pitchFamily="34" charset="0"/>
              <a:buNone/>
              <a:defRPr/>
            </a:pPr>
            <a:r>
              <a:rPr lang="en-US" sz="72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imes New Roman" pitchFamily="18" charset="0"/>
                <a:ea typeface="ＭＳ Ｐゴシック" pitchFamily="34" charset="-128"/>
                <a:cs typeface="+mn-cs"/>
              </a:rPr>
              <a:t>How do enterprises set prices?</a:t>
            </a:r>
            <a:endParaRPr lang="en-US" sz="72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imes New Roman" pitchFamily="18" charset="0"/>
              <a:ea typeface="ＭＳ Ｐゴシック" pitchFamily="34" charset="-128"/>
              <a:cs typeface="+mn-cs"/>
            </a:endParaRPr>
          </a:p>
        </p:txBody>
      </p:sp>
      <p:sp>
        <p:nvSpPr>
          <p:cNvPr id="2" name="Slide Number Placeholder 1"/>
          <p:cNvSpPr>
            <a:spLocks noGrp="1"/>
          </p:cNvSpPr>
          <p:nvPr>
            <p:ph type="sldNum" sz="quarter" idx="10"/>
          </p:nvPr>
        </p:nvSpPr>
        <p:spPr/>
        <p:txBody>
          <a:bodyPr/>
          <a:lstStyle/>
          <a:p>
            <a:pPr>
              <a:buFont typeface="Wingdings" pitchFamily="2" charset="2"/>
              <a:buNone/>
              <a:defRPr/>
            </a:pPr>
            <a:fld id="{1AE339EF-CBA6-4704-AE6A-F0CAF702AFEC}" type="slidenum">
              <a:rPr lang="en-US" smtClean="0"/>
              <a:pPr>
                <a:buFont typeface="Wingdings" pitchFamily="2" charset="2"/>
                <a:buNone/>
                <a:defRPr/>
              </a:pPr>
              <a:t>24</a:t>
            </a:fld>
            <a:endParaRPr lang="en-US" dirty="0"/>
          </a:p>
        </p:txBody>
      </p:sp>
    </p:spTree>
    <p:extLst>
      <p:ext uri="{BB962C8B-B14F-4D97-AF65-F5344CB8AC3E}">
        <p14:creationId xmlns:p14="http://schemas.microsoft.com/office/powerpoint/2010/main" val="89094418"/>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476672"/>
            <a:ext cx="7772400" cy="954107"/>
          </a:xfrm>
        </p:spPr>
        <p:txBody>
          <a:bodyPr/>
          <a:lstStyle/>
          <a:p>
            <a:r>
              <a:rPr lang="en-GB" dirty="0" smtClean="0"/>
              <a:t>Prices are affected by many factors not all of which are under the enterprise’s control</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41071145"/>
              </p:ext>
            </p:extLst>
          </p:nvPr>
        </p:nvGraphicFramePr>
        <p:xfrm>
          <a:off x="684213" y="1557338"/>
          <a:ext cx="7772400" cy="42560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lide Number Placeholder 4"/>
          <p:cNvSpPr>
            <a:spLocks noGrp="1"/>
          </p:cNvSpPr>
          <p:nvPr>
            <p:ph type="sldNum" sz="quarter" idx="10"/>
          </p:nvPr>
        </p:nvSpPr>
        <p:spPr/>
        <p:txBody>
          <a:bodyPr/>
          <a:lstStyle/>
          <a:p>
            <a:pPr>
              <a:buFont typeface="Wingdings" pitchFamily="2" charset="2"/>
              <a:buNone/>
              <a:defRPr/>
            </a:pPr>
            <a:fld id="{1AE339EF-CBA6-4704-AE6A-F0CAF702AFEC}" type="slidenum">
              <a:rPr lang="en-US" smtClean="0"/>
              <a:pPr>
                <a:buFont typeface="Wingdings" pitchFamily="2" charset="2"/>
                <a:buNone/>
                <a:defRPr/>
              </a:pPr>
              <a:t>25</a:t>
            </a:fld>
            <a:endParaRPr lang="en-US" dirty="0"/>
          </a:p>
        </p:txBody>
      </p:sp>
    </p:spTree>
    <p:extLst>
      <p:ext uri="{BB962C8B-B14F-4D97-AF65-F5344CB8AC3E}">
        <p14:creationId xmlns:p14="http://schemas.microsoft.com/office/powerpoint/2010/main" val="62867417"/>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bwMode="auto">
          <a:xfrm>
            <a:off x="1106845" y="1468461"/>
            <a:ext cx="0" cy="4248472"/>
          </a:xfrm>
          <a:prstGeom prst="line">
            <a:avLst/>
          </a:prstGeom>
          <a:solidFill>
            <a:srgbClr val="000000"/>
          </a:solidFill>
          <a:ln w="76200" cap="flat" cmpd="sng" algn="ctr">
            <a:solidFill>
              <a:srgbClr val="FF0000"/>
            </a:solidFill>
            <a:prstDash val="solid"/>
            <a:round/>
            <a:headEnd type="none" w="med" len="med"/>
            <a:tailEnd type="none" w="med" len="med"/>
          </a:ln>
          <a:effectLst/>
        </p:spPr>
      </p:cxnSp>
      <p:cxnSp>
        <p:nvCxnSpPr>
          <p:cNvPr id="8" name="Straight Connector 7"/>
          <p:cNvCxnSpPr/>
          <p:nvPr/>
        </p:nvCxnSpPr>
        <p:spPr bwMode="auto">
          <a:xfrm>
            <a:off x="1106845" y="5670186"/>
            <a:ext cx="6480720" cy="0"/>
          </a:xfrm>
          <a:prstGeom prst="line">
            <a:avLst/>
          </a:prstGeom>
          <a:solidFill>
            <a:srgbClr val="000000"/>
          </a:solidFill>
          <a:ln w="76200" cap="flat" cmpd="sng" algn="ctr">
            <a:solidFill>
              <a:srgbClr val="FF0000"/>
            </a:solidFill>
            <a:prstDash val="solid"/>
            <a:round/>
            <a:headEnd type="none" w="med" len="med"/>
            <a:tailEnd type="none" w="med" len="med"/>
          </a:ln>
          <a:effectLst/>
        </p:spPr>
      </p:cxnSp>
      <p:cxnSp>
        <p:nvCxnSpPr>
          <p:cNvPr id="10" name="Straight Connector 9"/>
          <p:cNvCxnSpPr/>
          <p:nvPr/>
        </p:nvCxnSpPr>
        <p:spPr bwMode="auto">
          <a:xfrm>
            <a:off x="1130557" y="2429826"/>
            <a:ext cx="6026303" cy="3204187"/>
          </a:xfrm>
          <a:prstGeom prst="line">
            <a:avLst/>
          </a:prstGeom>
          <a:solidFill>
            <a:srgbClr val="000000"/>
          </a:solidFill>
          <a:ln w="76200" cap="flat" cmpd="sng" algn="ctr">
            <a:solidFill>
              <a:srgbClr val="B2B2B2"/>
            </a:solidFill>
            <a:prstDash val="solid"/>
            <a:round/>
            <a:headEnd type="none" w="med" len="med"/>
            <a:tailEnd type="none" w="med" len="med"/>
          </a:ln>
          <a:effectLst/>
        </p:spPr>
      </p:cxnSp>
      <p:sp>
        <p:nvSpPr>
          <p:cNvPr id="16" name="TextBox 15"/>
          <p:cNvSpPr txBox="1"/>
          <p:nvPr/>
        </p:nvSpPr>
        <p:spPr>
          <a:xfrm>
            <a:off x="0" y="1468461"/>
            <a:ext cx="1096731" cy="830997"/>
          </a:xfrm>
          <a:prstGeom prst="rect">
            <a:avLst/>
          </a:prstGeom>
          <a:noFill/>
        </p:spPr>
        <p:txBody>
          <a:bodyPr wrap="square" rtlCol="0">
            <a:spAutoFit/>
          </a:bodyPr>
          <a:lstStyle/>
          <a:p>
            <a:pPr algn="r">
              <a:buNone/>
            </a:pPr>
            <a:r>
              <a:rPr lang="en-AU" sz="2000" b="1" dirty="0" smtClean="0">
                <a:solidFill>
                  <a:schemeClr val="tx2"/>
                </a:solidFill>
              </a:rPr>
              <a:t>Price and Cost</a:t>
            </a:r>
            <a:endParaRPr lang="en-AU" sz="2000" b="1" dirty="0">
              <a:solidFill>
                <a:schemeClr val="tx2"/>
              </a:solidFill>
            </a:endParaRPr>
          </a:p>
        </p:txBody>
      </p:sp>
      <p:sp>
        <p:nvSpPr>
          <p:cNvPr id="17" name="TextBox 16"/>
          <p:cNvSpPr txBox="1"/>
          <p:nvPr/>
        </p:nvSpPr>
        <p:spPr>
          <a:xfrm>
            <a:off x="7360167" y="5725327"/>
            <a:ext cx="1268296" cy="338554"/>
          </a:xfrm>
          <a:prstGeom prst="rect">
            <a:avLst/>
          </a:prstGeom>
          <a:noFill/>
        </p:spPr>
        <p:txBody>
          <a:bodyPr wrap="none" rtlCol="0">
            <a:spAutoFit/>
          </a:bodyPr>
          <a:lstStyle/>
          <a:p>
            <a:pPr>
              <a:buNone/>
            </a:pPr>
            <a:r>
              <a:rPr lang="en-AU" sz="2000" b="1" dirty="0" smtClean="0">
                <a:solidFill>
                  <a:schemeClr val="tx2"/>
                </a:solidFill>
              </a:rPr>
              <a:t>Volume</a:t>
            </a:r>
            <a:endParaRPr lang="en-AU" sz="2000" b="1" dirty="0">
              <a:solidFill>
                <a:schemeClr val="tx2"/>
              </a:solidFill>
            </a:endParaRPr>
          </a:p>
        </p:txBody>
      </p:sp>
      <p:cxnSp>
        <p:nvCxnSpPr>
          <p:cNvPr id="23" name="Straight Connector 22"/>
          <p:cNvCxnSpPr/>
          <p:nvPr/>
        </p:nvCxnSpPr>
        <p:spPr bwMode="auto">
          <a:xfrm>
            <a:off x="1130557" y="4374042"/>
            <a:ext cx="3648696" cy="0"/>
          </a:xfrm>
          <a:prstGeom prst="line">
            <a:avLst/>
          </a:prstGeom>
          <a:solidFill>
            <a:srgbClr val="000000"/>
          </a:solidFill>
          <a:ln w="76200" cap="flat" cmpd="sng" algn="ctr">
            <a:solidFill>
              <a:schemeClr val="accent2">
                <a:lumMod val="60000"/>
                <a:lumOff val="40000"/>
              </a:schemeClr>
            </a:solidFill>
            <a:prstDash val="solid"/>
            <a:round/>
            <a:headEnd type="none" w="med" len="med"/>
            <a:tailEnd type="none" w="med" len="med"/>
          </a:ln>
          <a:effectLst/>
        </p:spPr>
      </p:cxnSp>
      <p:cxnSp>
        <p:nvCxnSpPr>
          <p:cNvPr id="25" name="Straight Connector 24"/>
          <p:cNvCxnSpPr/>
          <p:nvPr/>
        </p:nvCxnSpPr>
        <p:spPr bwMode="auto">
          <a:xfrm>
            <a:off x="1130557" y="3781727"/>
            <a:ext cx="2353895" cy="820"/>
          </a:xfrm>
          <a:prstGeom prst="line">
            <a:avLst/>
          </a:prstGeom>
          <a:solidFill>
            <a:srgbClr val="000000"/>
          </a:solidFill>
          <a:ln w="76200" cap="flat" cmpd="sng" algn="ctr">
            <a:solidFill>
              <a:srgbClr val="040404"/>
            </a:solidFill>
            <a:prstDash val="solid"/>
            <a:round/>
            <a:headEnd type="none" w="med" len="med"/>
            <a:tailEnd type="none" w="med" len="med"/>
          </a:ln>
          <a:effectLst/>
        </p:spPr>
      </p:cxnSp>
      <p:sp>
        <p:nvSpPr>
          <p:cNvPr id="16385" name="TextBox 16384"/>
          <p:cNvSpPr txBox="1"/>
          <p:nvPr/>
        </p:nvSpPr>
        <p:spPr>
          <a:xfrm>
            <a:off x="3267085" y="5734303"/>
            <a:ext cx="487634" cy="289310"/>
          </a:xfrm>
          <a:prstGeom prst="rect">
            <a:avLst/>
          </a:prstGeom>
          <a:noFill/>
        </p:spPr>
        <p:txBody>
          <a:bodyPr wrap="none" rtlCol="0">
            <a:spAutoFit/>
          </a:bodyPr>
          <a:lstStyle/>
          <a:p>
            <a:pPr>
              <a:buNone/>
            </a:pPr>
            <a:r>
              <a:rPr lang="en-AU" b="1" dirty="0" smtClean="0">
                <a:solidFill>
                  <a:srgbClr val="040404"/>
                </a:solidFill>
              </a:rPr>
              <a:t>V1</a:t>
            </a:r>
            <a:endParaRPr lang="en-AU" b="1" dirty="0">
              <a:solidFill>
                <a:srgbClr val="040404"/>
              </a:solidFill>
            </a:endParaRPr>
          </a:p>
        </p:txBody>
      </p:sp>
      <p:sp>
        <p:nvSpPr>
          <p:cNvPr id="16388" name="TextBox 16387"/>
          <p:cNvSpPr txBox="1"/>
          <p:nvPr/>
        </p:nvSpPr>
        <p:spPr>
          <a:xfrm>
            <a:off x="4636580" y="5734303"/>
            <a:ext cx="487634" cy="289310"/>
          </a:xfrm>
          <a:prstGeom prst="rect">
            <a:avLst/>
          </a:prstGeom>
          <a:noFill/>
        </p:spPr>
        <p:txBody>
          <a:bodyPr wrap="none" rtlCol="0">
            <a:spAutoFit/>
          </a:bodyPr>
          <a:lstStyle/>
          <a:p>
            <a:pPr>
              <a:buNone/>
            </a:pPr>
            <a:r>
              <a:rPr lang="en-AU" b="1" dirty="0" smtClean="0">
                <a:solidFill>
                  <a:srgbClr val="040404"/>
                </a:solidFill>
              </a:rPr>
              <a:t>V2</a:t>
            </a:r>
            <a:endParaRPr lang="en-AU" b="1" dirty="0">
              <a:solidFill>
                <a:srgbClr val="040404"/>
              </a:solidFill>
            </a:endParaRPr>
          </a:p>
        </p:txBody>
      </p:sp>
      <p:cxnSp>
        <p:nvCxnSpPr>
          <p:cNvPr id="16394" name="Straight Connector 16393"/>
          <p:cNvCxnSpPr/>
          <p:nvPr/>
        </p:nvCxnSpPr>
        <p:spPr bwMode="auto">
          <a:xfrm>
            <a:off x="3484452" y="3781727"/>
            <a:ext cx="0" cy="1888459"/>
          </a:xfrm>
          <a:prstGeom prst="line">
            <a:avLst/>
          </a:prstGeom>
          <a:solidFill>
            <a:srgbClr val="000000"/>
          </a:solidFill>
          <a:ln w="76200" cap="flat" cmpd="sng" algn="ctr">
            <a:solidFill>
              <a:srgbClr val="040404"/>
            </a:solidFill>
            <a:prstDash val="solid"/>
            <a:round/>
            <a:headEnd type="none" w="med" len="med"/>
            <a:tailEnd type="none" w="med" len="med"/>
          </a:ln>
          <a:effectLst/>
        </p:spPr>
      </p:cxnSp>
      <p:cxnSp>
        <p:nvCxnSpPr>
          <p:cNvPr id="16399" name="Straight Connector 16398"/>
          <p:cNvCxnSpPr/>
          <p:nvPr/>
        </p:nvCxnSpPr>
        <p:spPr bwMode="auto">
          <a:xfrm>
            <a:off x="4779253" y="4374042"/>
            <a:ext cx="0" cy="1273426"/>
          </a:xfrm>
          <a:prstGeom prst="line">
            <a:avLst/>
          </a:prstGeom>
          <a:solidFill>
            <a:srgbClr val="000000"/>
          </a:solidFill>
          <a:ln w="76200" cap="flat" cmpd="sng" algn="ctr">
            <a:solidFill>
              <a:schemeClr val="accent2">
                <a:lumMod val="60000"/>
                <a:lumOff val="40000"/>
              </a:schemeClr>
            </a:solidFill>
            <a:prstDash val="solid"/>
            <a:round/>
            <a:headEnd type="none" w="med" len="med"/>
            <a:tailEnd type="none" w="med" len="med"/>
          </a:ln>
          <a:effectLst/>
        </p:spPr>
      </p:cxnSp>
      <p:sp>
        <p:nvSpPr>
          <p:cNvPr id="16402" name="TextBox 16401"/>
          <p:cNvSpPr txBox="1"/>
          <p:nvPr/>
        </p:nvSpPr>
        <p:spPr>
          <a:xfrm>
            <a:off x="4419213" y="2429826"/>
            <a:ext cx="4238661" cy="609398"/>
          </a:xfrm>
          <a:prstGeom prst="rect">
            <a:avLst/>
          </a:prstGeom>
          <a:noFill/>
        </p:spPr>
        <p:txBody>
          <a:bodyPr wrap="none" rtlCol="0">
            <a:spAutoFit/>
          </a:bodyPr>
          <a:lstStyle/>
          <a:p>
            <a:pPr>
              <a:buNone/>
            </a:pPr>
            <a:r>
              <a:rPr lang="en-AU" b="1" dirty="0" smtClean="0">
                <a:solidFill>
                  <a:srgbClr val="040404"/>
                </a:solidFill>
              </a:rPr>
              <a:t>Profit = (P–C)* V</a:t>
            </a:r>
          </a:p>
          <a:p>
            <a:pPr>
              <a:buNone/>
            </a:pPr>
            <a:r>
              <a:rPr lang="en-AU" b="1" dirty="0" smtClean="0">
                <a:solidFill>
                  <a:srgbClr val="040404"/>
                </a:solidFill>
              </a:rPr>
              <a:t>Does (P1-C1)*V1 &gt; (P2-C2)*V2  ?</a:t>
            </a:r>
            <a:endParaRPr lang="en-AU" b="1" dirty="0">
              <a:solidFill>
                <a:srgbClr val="040404"/>
              </a:solidFill>
            </a:endParaRPr>
          </a:p>
        </p:txBody>
      </p:sp>
      <p:sp>
        <p:nvSpPr>
          <p:cNvPr id="16403" name="TextBox 16402"/>
          <p:cNvSpPr txBox="1"/>
          <p:nvPr/>
        </p:nvSpPr>
        <p:spPr>
          <a:xfrm>
            <a:off x="618276" y="3648878"/>
            <a:ext cx="481222" cy="289310"/>
          </a:xfrm>
          <a:prstGeom prst="rect">
            <a:avLst/>
          </a:prstGeom>
          <a:noFill/>
        </p:spPr>
        <p:txBody>
          <a:bodyPr wrap="none" rtlCol="0">
            <a:spAutoFit/>
          </a:bodyPr>
          <a:lstStyle/>
          <a:p>
            <a:pPr>
              <a:buNone/>
            </a:pPr>
            <a:r>
              <a:rPr lang="en-AU" b="1" dirty="0" smtClean="0">
                <a:solidFill>
                  <a:srgbClr val="040404"/>
                </a:solidFill>
              </a:rPr>
              <a:t>P1</a:t>
            </a:r>
            <a:endParaRPr lang="en-AU" b="1" dirty="0">
              <a:solidFill>
                <a:srgbClr val="040404"/>
              </a:solidFill>
            </a:endParaRPr>
          </a:p>
        </p:txBody>
      </p:sp>
      <p:sp>
        <p:nvSpPr>
          <p:cNvPr id="52" name="TextBox 51"/>
          <p:cNvSpPr txBox="1"/>
          <p:nvPr/>
        </p:nvSpPr>
        <p:spPr>
          <a:xfrm>
            <a:off x="618276" y="4204765"/>
            <a:ext cx="481222" cy="289310"/>
          </a:xfrm>
          <a:prstGeom prst="rect">
            <a:avLst/>
          </a:prstGeom>
          <a:noFill/>
        </p:spPr>
        <p:txBody>
          <a:bodyPr wrap="none" rtlCol="0">
            <a:spAutoFit/>
          </a:bodyPr>
          <a:lstStyle/>
          <a:p>
            <a:pPr>
              <a:buNone/>
            </a:pPr>
            <a:r>
              <a:rPr lang="en-AU" b="1" dirty="0" smtClean="0">
                <a:solidFill>
                  <a:srgbClr val="040404"/>
                </a:solidFill>
              </a:rPr>
              <a:t>P2</a:t>
            </a:r>
            <a:endParaRPr lang="en-AU" b="1" dirty="0">
              <a:solidFill>
                <a:srgbClr val="040404"/>
              </a:solidFill>
            </a:endParaRPr>
          </a:p>
        </p:txBody>
      </p:sp>
      <p:cxnSp>
        <p:nvCxnSpPr>
          <p:cNvPr id="16409" name="Straight Connector 16408"/>
          <p:cNvCxnSpPr/>
          <p:nvPr/>
        </p:nvCxnSpPr>
        <p:spPr bwMode="auto">
          <a:xfrm>
            <a:off x="1096731" y="4543319"/>
            <a:ext cx="2377607" cy="0"/>
          </a:xfrm>
          <a:prstGeom prst="line">
            <a:avLst/>
          </a:prstGeom>
          <a:solidFill>
            <a:srgbClr val="000000"/>
          </a:solidFill>
          <a:ln w="76200" cap="flat" cmpd="sng" algn="ctr">
            <a:solidFill>
              <a:srgbClr val="B2B2B2"/>
            </a:solidFill>
            <a:prstDash val="solid"/>
            <a:round/>
            <a:headEnd type="none" w="med" len="med"/>
            <a:tailEnd type="none" w="med" len="med"/>
          </a:ln>
          <a:effectLst/>
        </p:spPr>
      </p:cxnSp>
      <p:cxnSp>
        <p:nvCxnSpPr>
          <p:cNvPr id="16411" name="Straight Connector 16410"/>
          <p:cNvCxnSpPr/>
          <p:nvPr/>
        </p:nvCxnSpPr>
        <p:spPr bwMode="auto">
          <a:xfrm>
            <a:off x="1130557" y="5010755"/>
            <a:ext cx="3648696" cy="0"/>
          </a:xfrm>
          <a:prstGeom prst="line">
            <a:avLst/>
          </a:prstGeom>
          <a:solidFill>
            <a:srgbClr val="000000"/>
          </a:solidFill>
          <a:ln w="76200" cap="flat" cmpd="sng" algn="ctr">
            <a:solidFill>
              <a:srgbClr val="00B050"/>
            </a:solidFill>
            <a:prstDash val="solid"/>
            <a:round/>
            <a:headEnd type="none" w="med" len="med"/>
            <a:tailEnd type="none" w="med" len="med"/>
          </a:ln>
          <a:effectLst/>
        </p:spPr>
      </p:cxnSp>
      <p:sp>
        <p:nvSpPr>
          <p:cNvPr id="16413" name="TextBox 16412"/>
          <p:cNvSpPr txBox="1"/>
          <p:nvPr/>
        </p:nvSpPr>
        <p:spPr>
          <a:xfrm>
            <a:off x="552716" y="4443645"/>
            <a:ext cx="479618" cy="289310"/>
          </a:xfrm>
          <a:prstGeom prst="rect">
            <a:avLst/>
          </a:prstGeom>
          <a:noFill/>
        </p:spPr>
        <p:txBody>
          <a:bodyPr wrap="none" rtlCol="0">
            <a:spAutoFit/>
          </a:bodyPr>
          <a:lstStyle/>
          <a:p>
            <a:pPr>
              <a:buNone/>
            </a:pPr>
            <a:r>
              <a:rPr lang="en-AU" b="1" dirty="0" smtClean="0">
                <a:solidFill>
                  <a:srgbClr val="040404"/>
                </a:solidFill>
              </a:rPr>
              <a:t>C1</a:t>
            </a:r>
            <a:endParaRPr lang="en-AU" b="1" dirty="0">
              <a:solidFill>
                <a:srgbClr val="040404"/>
              </a:solidFill>
            </a:endParaRPr>
          </a:p>
        </p:txBody>
      </p:sp>
      <p:sp>
        <p:nvSpPr>
          <p:cNvPr id="16414" name="TextBox 16413"/>
          <p:cNvSpPr txBox="1"/>
          <p:nvPr/>
        </p:nvSpPr>
        <p:spPr>
          <a:xfrm>
            <a:off x="578065" y="4866100"/>
            <a:ext cx="479618" cy="289310"/>
          </a:xfrm>
          <a:prstGeom prst="rect">
            <a:avLst/>
          </a:prstGeom>
          <a:noFill/>
        </p:spPr>
        <p:txBody>
          <a:bodyPr wrap="none" rtlCol="0">
            <a:spAutoFit/>
          </a:bodyPr>
          <a:lstStyle/>
          <a:p>
            <a:pPr>
              <a:buNone/>
            </a:pPr>
            <a:r>
              <a:rPr lang="en-AU" b="1" dirty="0" smtClean="0">
                <a:solidFill>
                  <a:srgbClr val="040404"/>
                </a:solidFill>
              </a:rPr>
              <a:t>C2</a:t>
            </a:r>
            <a:endParaRPr lang="en-AU" b="1" dirty="0">
              <a:solidFill>
                <a:srgbClr val="040404"/>
              </a:solidFill>
            </a:endParaRPr>
          </a:p>
        </p:txBody>
      </p:sp>
      <p:sp>
        <p:nvSpPr>
          <p:cNvPr id="24" name="Title 1"/>
          <p:cNvSpPr>
            <a:spLocks noGrp="1"/>
          </p:cNvSpPr>
          <p:nvPr>
            <p:ph type="title"/>
          </p:nvPr>
        </p:nvSpPr>
        <p:spPr/>
        <p:txBody>
          <a:bodyPr/>
          <a:lstStyle/>
          <a:p>
            <a:r>
              <a:rPr lang="en-GB" dirty="0" smtClean="0"/>
              <a:t>Prices are designed for profit maximisation</a:t>
            </a:r>
            <a:endParaRPr lang="en-GB" dirty="0"/>
          </a:p>
        </p:txBody>
      </p:sp>
      <p:sp>
        <p:nvSpPr>
          <p:cNvPr id="5" name="Slide Number Placeholder 4"/>
          <p:cNvSpPr>
            <a:spLocks noGrp="1"/>
          </p:cNvSpPr>
          <p:nvPr>
            <p:ph type="sldNum" sz="quarter" idx="10"/>
          </p:nvPr>
        </p:nvSpPr>
        <p:spPr/>
        <p:txBody>
          <a:bodyPr/>
          <a:lstStyle/>
          <a:p>
            <a:pPr>
              <a:buFont typeface="Wingdings" pitchFamily="2" charset="2"/>
              <a:buNone/>
              <a:defRPr/>
            </a:pPr>
            <a:fld id="{1AE339EF-CBA6-4704-AE6A-F0CAF702AFEC}" type="slidenum">
              <a:rPr lang="en-US" smtClean="0"/>
              <a:pPr>
                <a:buFont typeface="Wingdings" pitchFamily="2" charset="2"/>
                <a:buNone/>
                <a:defRPr/>
              </a:pPr>
              <a:t>26</a:t>
            </a:fld>
            <a:endParaRPr lang="en-US" dirty="0"/>
          </a:p>
        </p:txBody>
      </p:sp>
    </p:spTree>
    <p:extLst>
      <p:ext uri="{BB962C8B-B14F-4D97-AF65-F5344CB8AC3E}">
        <p14:creationId xmlns:p14="http://schemas.microsoft.com/office/powerpoint/2010/main" val="3354719580"/>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Regulators have different pricing goals (1)</a:t>
            </a:r>
            <a:endParaRPr lang="en-GB" dirty="0"/>
          </a:p>
        </p:txBody>
      </p:sp>
      <p:graphicFrame>
        <p:nvGraphicFramePr>
          <p:cNvPr id="2" name="Diagram 1"/>
          <p:cNvGraphicFramePr/>
          <p:nvPr>
            <p:extLst>
              <p:ext uri="{D42A27DB-BD31-4B8C-83A1-F6EECF244321}">
                <p14:modId xmlns:p14="http://schemas.microsoft.com/office/powerpoint/2010/main" val="2365116197"/>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0"/>
          </p:nvPr>
        </p:nvSpPr>
        <p:spPr/>
        <p:txBody>
          <a:bodyPr/>
          <a:lstStyle/>
          <a:p>
            <a:pPr>
              <a:buFont typeface="Wingdings" pitchFamily="2" charset="2"/>
              <a:buNone/>
              <a:defRPr/>
            </a:pPr>
            <a:fld id="{1AE339EF-CBA6-4704-AE6A-F0CAF702AFEC}" type="slidenum">
              <a:rPr lang="en-US" smtClean="0"/>
              <a:pPr>
                <a:buFont typeface="Wingdings" pitchFamily="2" charset="2"/>
                <a:buNone/>
                <a:defRPr/>
              </a:pPr>
              <a:t>27</a:t>
            </a:fld>
            <a:endParaRPr lang="en-US" dirty="0"/>
          </a:p>
        </p:txBody>
      </p:sp>
    </p:spTree>
    <p:extLst>
      <p:ext uri="{BB962C8B-B14F-4D97-AF65-F5344CB8AC3E}">
        <p14:creationId xmlns:p14="http://schemas.microsoft.com/office/powerpoint/2010/main" val="1735400062"/>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4" name="Rectangle 7"/>
          <p:cNvSpPr>
            <a:spLocks noChangeArrowheads="1"/>
          </p:cNvSpPr>
          <p:nvPr/>
        </p:nvSpPr>
        <p:spPr bwMode="auto">
          <a:xfrm>
            <a:off x="465138" y="1400544"/>
            <a:ext cx="8207375" cy="54630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180975" indent="-180975">
              <a:lnSpc>
                <a:spcPct val="100000"/>
              </a:lnSpc>
              <a:buClrTx/>
              <a:buFontTx/>
              <a:buChar char="•"/>
            </a:pPr>
            <a:r>
              <a:rPr lang="en-GB" sz="2000" b="1" dirty="0" smtClean="0">
                <a:solidFill>
                  <a:srgbClr val="040404"/>
                </a:solidFill>
                <a:latin typeface="+mn-lt"/>
              </a:rPr>
              <a:t>Efficiency </a:t>
            </a:r>
            <a:r>
              <a:rPr lang="en-GB" sz="2000" b="1" dirty="0">
                <a:solidFill>
                  <a:srgbClr val="040404"/>
                </a:solidFill>
                <a:latin typeface="+mn-lt"/>
              </a:rPr>
              <a:t>of investment</a:t>
            </a:r>
            <a:r>
              <a:rPr lang="en-GB" sz="2000" dirty="0" smtClean="0">
                <a:solidFill>
                  <a:srgbClr val="040404"/>
                </a:solidFill>
                <a:latin typeface="+mn-lt"/>
              </a:rPr>
              <a:t>:</a:t>
            </a:r>
            <a:r>
              <a:rPr lang="en-GB" sz="2000" dirty="0">
                <a:solidFill>
                  <a:srgbClr val="040404"/>
                </a:solidFill>
                <a:latin typeface="+mn-lt"/>
              </a:rPr>
              <a:t/>
            </a:r>
            <a:br>
              <a:rPr lang="en-GB" sz="2000" dirty="0">
                <a:solidFill>
                  <a:srgbClr val="040404"/>
                </a:solidFill>
                <a:latin typeface="+mn-lt"/>
              </a:rPr>
            </a:br>
            <a:r>
              <a:rPr lang="en-GB" sz="2000" dirty="0" smtClean="0">
                <a:solidFill>
                  <a:srgbClr val="040404"/>
                </a:solidFill>
                <a:latin typeface="+mn-lt"/>
              </a:rPr>
              <a:t>This </a:t>
            </a:r>
            <a:r>
              <a:rPr lang="en-GB" sz="2000" dirty="0">
                <a:solidFill>
                  <a:srgbClr val="040404"/>
                </a:solidFill>
                <a:latin typeface="+mn-lt"/>
              </a:rPr>
              <a:t>implies that opportunity costs are taken into consideration, i.e. </a:t>
            </a:r>
            <a:r>
              <a:rPr lang="en-GB" sz="2000" dirty="0" smtClean="0">
                <a:solidFill>
                  <a:srgbClr val="040404"/>
                </a:solidFill>
                <a:latin typeface="+mn-lt"/>
              </a:rPr>
              <a:t>investment </a:t>
            </a:r>
            <a:r>
              <a:rPr lang="en-GB" sz="2000" dirty="0">
                <a:solidFill>
                  <a:srgbClr val="040404"/>
                </a:solidFill>
                <a:latin typeface="+mn-lt"/>
              </a:rPr>
              <a:t>costs and usual rates of return on capital employed.</a:t>
            </a:r>
          </a:p>
          <a:p>
            <a:pPr marL="180975" indent="-180975">
              <a:lnSpc>
                <a:spcPct val="100000"/>
              </a:lnSpc>
              <a:buClrTx/>
              <a:buFontTx/>
              <a:buChar char="•"/>
            </a:pPr>
            <a:r>
              <a:rPr lang="en-GB" sz="2000" b="1" dirty="0">
                <a:solidFill>
                  <a:srgbClr val="040404"/>
                </a:solidFill>
                <a:latin typeface="+mn-lt"/>
              </a:rPr>
              <a:t>Efficiency of resource use</a:t>
            </a:r>
            <a:r>
              <a:rPr lang="en-GB" sz="2000" dirty="0">
                <a:solidFill>
                  <a:srgbClr val="040404"/>
                </a:solidFill>
                <a:latin typeface="+mn-lt"/>
              </a:rPr>
              <a:t>:</a:t>
            </a:r>
            <a:br>
              <a:rPr lang="en-GB" sz="2000" dirty="0">
                <a:solidFill>
                  <a:srgbClr val="040404"/>
                </a:solidFill>
                <a:latin typeface="+mn-lt"/>
              </a:rPr>
            </a:br>
            <a:r>
              <a:rPr lang="en-GB" sz="2000" dirty="0" smtClean="0">
                <a:solidFill>
                  <a:srgbClr val="040404"/>
                </a:solidFill>
                <a:latin typeface="+mn-lt"/>
              </a:rPr>
              <a:t>The </a:t>
            </a:r>
            <a:r>
              <a:rPr lang="en-GB" sz="2000" dirty="0">
                <a:solidFill>
                  <a:srgbClr val="040404"/>
                </a:solidFill>
                <a:latin typeface="+mn-lt"/>
              </a:rPr>
              <a:t>price for an additional unit must not be lower than the marginal costs (</a:t>
            </a:r>
            <a:r>
              <a:rPr lang="en-GB" sz="2000" dirty="0" smtClean="0">
                <a:solidFill>
                  <a:srgbClr val="040404"/>
                </a:solidFill>
                <a:latin typeface="+mn-lt"/>
              </a:rPr>
              <a:t>i.e. costs </a:t>
            </a:r>
            <a:r>
              <a:rPr lang="en-GB" sz="2000" dirty="0">
                <a:solidFill>
                  <a:srgbClr val="040404"/>
                </a:solidFill>
                <a:latin typeface="+mn-lt"/>
              </a:rPr>
              <a:t>for an additional unit).</a:t>
            </a:r>
          </a:p>
          <a:p>
            <a:pPr marL="180975" indent="-180975">
              <a:lnSpc>
                <a:spcPct val="100000"/>
              </a:lnSpc>
              <a:buClrTx/>
              <a:buFontTx/>
              <a:buChar char="•"/>
            </a:pPr>
            <a:r>
              <a:rPr lang="en-GB" sz="2000" b="1" dirty="0">
                <a:solidFill>
                  <a:srgbClr val="040404"/>
                </a:solidFill>
                <a:latin typeface="+mn-lt"/>
              </a:rPr>
              <a:t>Efficiency of market entry</a:t>
            </a:r>
            <a:r>
              <a:rPr lang="en-GB" sz="2000" dirty="0">
                <a:solidFill>
                  <a:srgbClr val="040404"/>
                </a:solidFill>
                <a:latin typeface="+mn-lt"/>
              </a:rPr>
              <a:t>:</a:t>
            </a:r>
            <a:br>
              <a:rPr lang="en-GB" sz="2000" dirty="0">
                <a:solidFill>
                  <a:srgbClr val="040404"/>
                </a:solidFill>
                <a:latin typeface="+mn-lt"/>
              </a:rPr>
            </a:br>
            <a:r>
              <a:rPr lang="en-GB" sz="2000" dirty="0" smtClean="0">
                <a:solidFill>
                  <a:srgbClr val="040404"/>
                </a:solidFill>
                <a:latin typeface="+mn-lt"/>
              </a:rPr>
              <a:t>The </a:t>
            </a:r>
            <a:r>
              <a:rPr lang="en-GB" sz="2000" dirty="0">
                <a:solidFill>
                  <a:srgbClr val="040404"/>
                </a:solidFill>
                <a:latin typeface="+mn-lt"/>
              </a:rPr>
              <a:t>entry of efficient firms should be encouraged and the entry of inefficient </a:t>
            </a:r>
            <a:r>
              <a:rPr lang="en-GB" sz="2000" dirty="0" smtClean="0">
                <a:solidFill>
                  <a:srgbClr val="040404"/>
                </a:solidFill>
                <a:latin typeface="+mn-lt"/>
              </a:rPr>
              <a:t>firms </a:t>
            </a:r>
            <a:r>
              <a:rPr lang="en-GB" sz="2000" dirty="0">
                <a:solidFill>
                  <a:srgbClr val="040404"/>
                </a:solidFill>
                <a:latin typeface="+mn-lt"/>
              </a:rPr>
              <a:t>should be prevented.</a:t>
            </a:r>
          </a:p>
          <a:p>
            <a:pPr marL="180975" indent="-180975">
              <a:lnSpc>
                <a:spcPct val="100000"/>
              </a:lnSpc>
              <a:buClrTx/>
              <a:buFontTx/>
              <a:buChar char="•"/>
            </a:pPr>
            <a:r>
              <a:rPr lang="en-GB" sz="2000" b="1" dirty="0">
                <a:solidFill>
                  <a:srgbClr val="040404"/>
                </a:solidFill>
                <a:latin typeface="+mn-lt"/>
              </a:rPr>
              <a:t>Practicability</a:t>
            </a:r>
            <a:r>
              <a:rPr lang="en-GB" sz="2000" dirty="0">
                <a:solidFill>
                  <a:srgbClr val="040404"/>
                </a:solidFill>
                <a:latin typeface="+mn-lt"/>
              </a:rPr>
              <a:t>:</a:t>
            </a:r>
            <a:br>
              <a:rPr lang="en-GB" sz="2000" dirty="0">
                <a:solidFill>
                  <a:srgbClr val="040404"/>
                </a:solidFill>
                <a:latin typeface="+mn-lt"/>
              </a:rPr>
            </a:br>
            <a:r>
              <a:rPr lang="en-GB" sz="2000" dirty="0" smtClean="0">
                <a:solidFill>
                  <a:srgbClr val="040404"/>
                </a:solidFill>
                <a:latin typeface="+mn-lt"/>
              </a:rPr>
              <a:t>It </a:t>
            </a:r>
            <a:r>
              <a:rPr lang="en-GB" sz="2000" dirty="0">
                <a:solidFill>
                  <a:srgbClr val="040404"/>
                </a:solidFill>
                <a:latin typeface="+mn-lt"/>
              </a:rPr>
              <a:t>must be possible to apply the system to determine conditions for </a:t>
            </a:r>
            <a:r>
              <a:rPr lang="en-GB" sz="2000" dirty="0" smtClean="0">
                <a:solidFill>
                  <a:srgbClr val="040404"/>
                </a:solidFill>
                <a:latin typeface="+mn-lt"/>
              </a:rPr>
              <a:t>interconnection </a:t>
            </a:r>
            <a:r>
              <a:rPr lang="en-GB" sz="2000" dirty="0">
                <a:solidFill>
                  <a:srgbClr val="040404"/>
                </a:solidFill>
                <a:latin typeface="+mn-lt"/>
              </a:rPr>
              <a:t>in practice. Data has to be available, transparent and </a:t>
            </a:r>
            <a:r>
              <a:rPr lang="en-GB" sz="2000" dirty="0" smtClean="0">
                <a:solidFill>
                  <a:srgbClr val="040404"/>
                </a:solidFill>
                <a:latin typeface="+mn-lt"/>
              </a:rPr>
              <a:t>reproducible</a:t>
            </a:r>
            <a:r>
              <a:rPr lang="en-GB" sz="2000" dirty="0">
                <a:solidFill>
                  <a:srgbClr val="040404"/>
                </a:solidFill>
                <a:latin typeface="+mn-lt"/>
              </a:rPr>
              <a:t>.</a:t>
            </a:r>
          </a:p>
          <a:p>
            <a:pPr marL="180975" indent="-180975">
              <a:buClrTx/>
              <a:buFontTx/>
              <a:buChar char="•"/>
            </a:pPr>
            <a:endParaRPr lang="en-GB" dirty="0">
              <a:solidFill>
                <a:srgbClr val="040404"/>
              </a:solidFill>
              <a:latin typeface="Verdana" charset="0"/>
            </a:endParaRPr>
          </a:p>
          <a:p>
            <a:pPr marL="180975" indent="-180975">
              <a:buClrTx/>
            </a:pPr>
            <a:endParaRPr lang="en-GB" sz="1400" dirty="0">
              <a:solidFill>
                <a:srgbClr val="040404"/>
              </a:solidFill>
              <a:latin typeface="Verdana" charset="0"/>
            </a:endParaRPr>
          </a:p>
        </p:txBody>
      </p:sp>
      <p:sp>
        <p:nvSpPr>
          <p:cNvPr id="3" name="Title 2"/>
          <p:cNvSpPr>
            <a:spLocks noGrp="1"/>
          </p:cNvSpPr>
          <p:nvPr>
            <p:ph type="title"/>
          </p:nvPr>
        </p:nvSpPr>
        <p:spPr/>
        <p:txBody>
          <a:bodyPr/>
          <a:lstStyle/>
          <a:p>
            <a:r>
              <a:rPr lang="en-GB" dirty="0" smtClean="0"/>
              <a:t>Regulators have different pricing goals (2)</a:t>
            </a:r>
            <a:endParaRPr lang="en-GB" dirty="0"/>
          </a:p>
        </p:txBody>
      </p:sp>
      <p:sp>
        <p:nvSpPr>
          <p:cNvPr id="2" name="Slide Number Placeholder 1"/>
          <p:cNvSpPr>
            <a:spLocks noGrp="1"/>
          </p:cNvSpPr>
          <p:nvPr>
            <p:ph type="sldNum" sz="quarter" idx="10"/>
          </p:nvPr>
        </p:nvSpPr>
        <p:spPr/>
        <p:txBody>
          <a:bodyPr/>
          <a:lstStyle/>
          <a:p>
            <a:pPr>
              <a:buFont typeface="Wingdings" pitchFamily="2" charset="2"/>
              <a:buNone/>
              <a:defRPr/>
            </a:pPr>
            <a:fld id="{1AE339EF-CBA6-4704-AE6A-F0CAF702AFEC}" type="slidenum">
              <a:rPr lang="en-US" smtClean="0"/>
              <a:pPr>
                <a:buFont typeface="Wingdings" pitchFamily="2" charset="2"/>
                <a:buNone/>
                <a:defRPr/>
              </a:pPr>
              <a:t>28</a:t>
            </a:fld>
            <a:endParaRPr lang="en-US" dirty="0"/>
          </a:p>
        </p:txBody>
      </p:sp>
    </p:spTree>
    <p:extLst>
      <p:ext uri="{BB962C8B-B14F-4D97-AF65-F5344CB8AC3E}">
        <p14:creationId xmlns:p14="http://schemas.microsoft.com/office/powerpoint/2010/main" val="2766503851"/>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8" name="Rectangle 7"/>
          <p:cNvSpPr>
            <a:spLocks noChangeArrowheads="1"/>
          </p:cNvSpPr>
          <p:nvPr/>
        </p:nvSpPr>
        <p:spPr bwMode="auto">
          <a:xfrm>
            <a:off x="505230" y="1556792"/>
            <a:ext cx="8207375" cy="4081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180975" indent="-180975">
              <a:buClrTx/>
              <a:buFontTx/>
              <a:buChar char="•"/>
            </a:pPr>
            <a:endParaRPr lang="en-GB" sz="1400" dirty="0">
              <a:solidFill>
                <a:srgbClr val="040404"/>
              </a:solidFill>
              <a:latin typeface="Verdana" charset="0"/>
            </a:endParaRPr>
          </a:p>
          <a:p>
            <a:pPr marL="342900" indent="-342900">
              <a:spcBef>
                <a:spcPct val="20000"/>
              </a:spcBef>
              <a:buClr>
                <a:srgbClr val="0E438A"/>
              </a:buClr>
            </a:pPr>
            <a:r>
              <a:rPr lang="en-GB" sz="2000" dirty="0">
                <a:latin typeface="Arial" charset="0"/>
              </a:rPr>
              <a:t>Concentrate on wholesale price controls as far as possible</a:t>
            </a:r>
          </a:p>
          <a:p>
            <a:pPr marL="342900" indent="-342900">
              <a:spcBef>
                <a:spcPct val="20000"/>
              </a:spcBef>
              <a:buClr>
                <a:srgbClr val="0E438A"/>
              </a:buClr>
            </a:pPr>
            <a:r>
              <a:rPr lang="en-GB" sz="2000" dirty="0" smtClean="0">
                <a:latin typeface="Arial" charset="0"/>
              </a:rPr>
              <a:t>Avoid </a:t>
            </a:r>
            <a:r>
              <a:rPr lang="en-GB" sz="2000" dirty="0">
                <a:latin typeface="Arial" charset="0"/>
              </a:rPr>
              <a:t>price controls if </a:t>
            </a:r>
            <a:r>
              <a:rPr lang="en-GB" sz="2000" dirty="0" smtClean="0">
                <a:latin typeface="Arial" charset="0"/>
              </a:rPr>
              <a:t>you can </a:t>
            </a:r>
            <a:r>
              <a:rPr lang="en-GB" sz="2000" dirty="0">
                <a:latin typeface="Arial" charset="0"/>
              </a:rPr>
              <a:t>– </a:t>
            </a:r>
            <a:r>
              <a:rPr lang="en-GB" sz="2000" dirty="0" smtClean="0">
                <a:latin typeface="Arial" charset="0"/>
              </a:rPr>
              <a:t>don’t regulate if </a:t>
            </a:r>
            <a:r>
              <a:rPr lang="en-GB" sz="2000" dirty="0">
                <a:latin typeface="Arial" charset="0"/>
              </a:rPr>
              <a:t>the market is </a:t>
            </a:r>
            <a:r>
              <a:rPr lang="en-GB" sz="2000" dirty="0" smtClean="0">
                <a:latin typeface="Arial" charset="0"/>
              </a:rPr>
              <a:t>competitive</a:t>
            </a:r>
          </a:p>
          <a:p>
            <a:pPr marL="342900" indent="-342900">
              <a:spcBef>
                <a:spcPct val="20000"/>
              </a:spcBef>
              <a:buClr>
                <a:srgbClr val="0E438A"/>
              </a:buClr>
            </a:pPr>
            <a:r>
              <a:rPr lang="en-GB" sz="2000" dirty="0">
                <a:latin typeface="Arial" charset="0"/>
              </a:rPr>
              <a:t>N</a:t>
            </a:r>
            <a:r>
              <a:rPr lang="en-GB" sz="2000" dirty="0" smtClean="0">
                <a:latin typeface="Arial" charset="0"/>
              </a:rPr>
              <a:t>ot </a:t>
            </a:r>
            <a:r>
              <a:rPr lang="en-GB" sz="2000" dirty="0">
                <a:latin typeface="Arial" charset="0"/>
              </a:rPr>
              <a:t>all prices need detailed </a:t>
            </a:r>
            <a:r>
              <a:rPr lang="en-GB" sz="2000" dirty="0" smtClean="0">
                <a:latin typeface="Arial" charset="0"/>
              </a:rPr>
              <a:t>costing  (e.g. retail-minus pricing may be appropriate, e.g. wholesale leased lines)</a:t>
            </a:r>
          </a:p>
          <a:p>
            <a:pPr marL="342900" indent="-342900">
              <a:spcBef>
                <a:spcPct val="20000"/>
              </a:spcBef>
              <a:buClr>
                <a:srgbClr val="0E438A"/>
              </a:buClr>
            </a:pPr>
            <a:r>
              <a:rPr lang="en-GB" sz="2000" dirty="0" smtClean="0">
                <a:latin typeface="Arial" charset="0"/>
              </a:rPr>
              <a:t>Recognise </a:t>
            </a:r>
            <a:r>
              <a:rPr lang="en-GB" sz="2000" dirty="0">
                <a:latin typeface="Arial" charset="0"/>
              </a:rPr>
              <a:t>that operators have to be able to cover their costs plus a reasonable return on capital employed (profit) otherwise the arrangements are not </a:t>
            </a:r>
            <a:r>
              <a:rPr lang="en-GB" sz="2000" dirty="0" smtClean="0">
                <a:latin typeface="Arial" charset="0"/>
              </a:rPr>
              <a:t>sustainable</a:t>
            </a:r>
          </a:p>
          <a:p>
            <a:pPr marL="342900" indent="-342900">
              <a:spcBef>
                <a:spcPct val="20000"/>
              </a:spcBef>
              <a:buClr>
                <a:srgbClr val="0E438A"/>
              </a:buClr>
            </a:pPr>
            <a:r>
              <a:rPr lang="en-US" sz="2000" dirty="0" err="1" smtClean="0">
                <a:latin typeface="Arial" charset="0"/>
              </a:rPr>
              <a:t>Recognise</a:t>
            </a:r>
            <a:r>
              <a:rPr lang="en-US" sz="2000" dirty="0" smtClean="0">
                <a:latin typeface="Arial" charset="0"/>
              </a:rPr>
              <a:t> that the </a:t>
            </a:r>
            <a:r>
              <a:rPr lang="en-US" sz="2000" dirty="0">
                <a:latin typeface="Arial" charset="0"/>
              </a:rPr>
              <a:t>deployment of new technologies requires </a:t>
            </a:r>
            <a:r>
              <a:rPr lang="en-US" sz="2000" dirty="0" smtClean="0">
                <a:latin typeface="Arial" charset="0"/>
              </a:rPr>
              <a:t>access to new resources/funds </a:t>
            </a:r>
            <a:r>
              <a:rPr lang="en-US" sz="2000" dirty="0">
                <a:latin typeface="Arial" charset="0"/>
              </a:rPr>
              <a:t>to undertake the relevant </a:t>
            </a:r>
            <a:r>
              <a:rPr lang="en-US" sz="2000" dirty="0" smtClean="0">
                <a:latin typeface="Arial" charset="0"/>
              </a:rPr>
              <a:t>investment, and the risks involved need to be taken into account when prices are set</a:t>
            </a:r>
            <a:r>
              <a:rPr lang="en-US" sz="2000" dirty="0" smtClean="0"/>
              <a:t>.</a:t>
            </a:r>
            <a:endParaRPr lang="en-GB" sz="2000" dirty="0">
              <a:latin typeface="Arial" charset="0"/>
            </a:endParaRPr>
          </a:p>
          <a:p>
            <a:pPr marL="342900" indent="-342900">
              <a:spcBef>
                <a:spcPct val="20000"/>
              </a:spcBef>
              <a:buClr>
                <a:srgbClr val="0E438A"/>
              </a:buClr>
            </a:pPr>
            <a:r>
              <a:rPr lang="en-GB" sz="2000" dirty="0" smtClean="0">
                <a:latin typeface="Arial" charset="0"/>
              </a:rPr>
              <a:t>Goal</a:t>
            </a:r>
            <a:r>
              <a:rPr lang="en-GB" sz="2000" dirty="0">
                <a:latin typeface="Arial" charset="0"/>
              </a:rPr>
              <a:t>: find a “simulated” market price – in other words try to mimic the prices that a competitive market would produce</a:t>
            </a:r>
          </a:p>
        </p:txBody>
      </p:sp>
      <p:sp>
        <p:nvSpPr>
          <p:cNvPr id="2" name="Title 1"/>
          <p:cNvSpPr>
            <a:spLocks noGrp="1"/>
          </p:cNvSpPr>
          <p:nvPr>
            <p:ph type="title"/>
          </p:nvPr>
        </p:nvSpPr>
        <p:spPr>
          <a:xfrm>
            <a:off x="685800" y="476672"/>
            <a:ext cx="7772400" cy="954107"/>
          </a:xfrm>
        </p:spPr>
        <p:txBody>
          <a:bodyPr/>
          <a:lstStyle/>
          <a:p>
            <a:r>
              <a:rPr lang="en-GB" dirty="0">
                <a:latin typeface="Verdana" charset="0"/>
                <a:ea typeface="ＭＳ Ｐゴシック" charset="0"/>
                <a:cs typeface="ＭＳ Ｐゴシック" charset="0"/>
              </a:rPr>
              <a:t>Recommendations for price controls – if you are a regulator </a:t>
            </a:r>
            <a:endParaRPr lang="en-GB" dirty="0"/>
          </a:p>
        </p:txBody>
      </p:sp>
      <p:sp>
        <p:nvSpPr>
          <p:cNvPr id="3" name="Slide Number Placeholder 2"/>
          <p:cNvSpPr>
            <a:spLocks noGrp="1"/>
          </p:cNvSpPr>
          <p:nvPr>
            <p:ph type="sldNum" sz="quarter" idx="10"/>
          </p:nvPr>
        </p:nvSpPr>
        <p:spPr/>
        <p:txBody>
          <a:bodyPr/>
          <a:lstStyle/>
          <a:p>
            <a:pPr>
              <a:buFont typeface="Wingdings" pitchFamily="2" charset="2"/>
              <a:buNone/>
              <a:defRPr/>
            </a:pPr>
            <a:fld id="{1AE339EF-CBA6-4704-AE6A-F0CAF702AFEC}" type="slidenum">
              <a:rPr lang="en-US" smtClean="0"/>
              <a:pPr>
                <a:buFont typeface="Wingdings" pitchFamily="2" charset="2"/>
                <a:buNone/>
                <a:defRPr/>
              </a:pPr>
              <a:t>29</a:t>
            </a:fld>
            <a:endParaRPr lang="en-US" dirty="0"/>
          </a:p>
        </p:txBody>
      </p:sp>
    </p:spTree>
    <p:extLst>
      <p:ext uri="{BB962C8B-B14F-4D97-AF65-F5344CB8AC3E}">
        <p14:creationId xmlns:p14="http://schemas.microsoft.com/office/powerpoint/2010/main" val="1775330018"/>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p:txBody>
          <a:bodyPr/>
          <a:lstStyle/>
          <a:p>
            <a:pPr>
              <a:buNone/>
            </a:pPr>
            <a:fld id="{1F0220B9-8995-400E-9571-B4CED3DF70AE}" type="slidenum">
              <a:rPr lang="en-US" smtClean="0"/>
              <a:pPr>
                <a:buNone/>
              </a:pPr>
              <a:t>3</a:t>
            </a:fld>
            <a:endParaRPr lang="en-US" dirty="0" smtClean="0"/>
          </a:p>
        </p:txBody>
      </p:sp>
      <p:sp>
        <p:nvSpPr>
          <p:cNvPr id="4099" name="Rectangle 2"/>
          <p:cNvSpPr>
            <a:spLocks noGrp="1" noChangeArrowheads="1"/>
          </p:cNvSpPr>
          <p:nvPr>
            <p:ph type="title"/>
          </p:nvPr>
        </p:nvSpPr>
        <p:spPr>
          <a:xfrm>
            <a:off x="685800" y="898525"/>
            <a:ext cx="7772400" cy="519113"/>
          </a:xfrm>
        </p:spPr>
        <p:txBody>
          <a:bodyPr/>
          <a:lstStyle/>
          <a:p>
            <a:pPr eaLnBrk="1" hangingPunct="1"/>
            <a:r>
              <a:rPr lang="en-GB" sz="2800" b="0" dirty="0" smtClean="0">
                <a:solidFill>
                  <a:srgbClr val="0099CC"/>
                </a:solidFill>
              </a:rPr>
              <a:t>Agenda</a:t>
            </a: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4086032902"/>
              </p:ext>
            </p:extLst>
          </p:nvPr>
        </p:nvGraphicFramePr>
        <p:xfrm>
          <a:off x="684213" y="1557338"/>
          <a:ext cx="7772400" cy="42560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xtBox 3"/>
          <p:cNvSpPr txBox="1"/>
          <p:nvPr/>
        </p:nvSpPr>
        <p:spPr>
          <a:xfrm>
            <a:off x="1187624" y="2371005"/>
            <a:ext cx="6809878" cy="387798"/>
          </a:xfrm>
          <a:prstGeom prst="rect">
            <a:avLst/>
          </a:prstGeom>
          <a:noFill/>
        </p:spPr>
        <p:txBody>
          <a:bodyPr wrap="none" rtlCol="0">
            <a:spAutoFit/>
          </a:bodyPr>
          <a:lstStyle/>
          <a:p>
            <a:pPr>
              <a:buNone/>
            </a:pPr>
            <a:r>
              <a:rPr lang="en-GB" sz="2400" b="1" dirty="0" smtClean="0"/>
              <a:t>What are the aims and objectives for: </a:t>
            </a:r>
            <a:endParaRPr lang="en-GB" sz="2400" b="1" dirty="0"/>
          </a:p>
        </p:txBody>
      </p:sp>
    </p:spTree>
    <p:extLst>
      <p:ext uri="{BB962C8B-B14F-4D97-AF65-F5344CB8AC3E}">
        <p14:creationId xmlns:p14="http://schemas.microsoft.com/office/powerpoint/2010/main" val="253567930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3"/>
          <p:cNvSpPr>
            <a:spLocks noGrp="1" noChangeArrowheads="1"/>
          </p:cNvSpPr>
          <p:nvPr>
            <p:ph type="sldNum" sz="quarter" idx="10"/>
          </p:nvPr>
        </p:nvSpPr>
        <p:spPr>
          <a:xfrm>
            <a:off x="8316416" y="6403975"/>
            <a:ext cx="470397" cy="193377"/>
          </a:xfrm>
          <a:prstGeom prst="rect">
            <a:avLst/>
          </a:prstGeom>
        </p:spPr>
        <p:txBody>
          <a:bodyPr/>
          <a:lstStyle/>
          <a:p>
            <a:pPr>
              <a:buNone/>
            </a:pPr>
            <a:fld id="{577AE22B-9FCF-48B9-85B6-9FB2D5DEC528}" type="slidenum">
              <a:rPr lang="en-US" smtClean="0"/>
              <a:pPr>
                <a:buNone/>
              </a:pPr>
              <a:t>30</a:t>
            </a:fld>
            <a:endParaRPr lang="en-US" dirty="0" smtClean="0"/>
          </a:p>
        </p:txBody>
      </p:sp>
      <p:sp>
        <p:nvSpPr>
          <p:cNvPr id="5123" name="Rectangle 2"/>
          <p:cNvSpPr>
            <a:spLocks noGrp="1" noChangeArrowheads="1"/>
          </p:cNvSpPr>
          <p:nvPr>
            <p:ph type="ctrTitle"/>
          </p:nvPr>
        </p:nvSpPr>
        <p:spPr>
          <a:xfrm>
            <a:off x="685800" y="455880"/>
            <a:ext cx="7772400" cy="3785652"/>
          </a:xfrm>
        </p:spPr>
        <p:txBody>
          <a:bodyPr/>
          <a:lstStyle/>
          <a:p>
            <a:pPr eaLnBrk="1" hangingPunct="1"/>
            <a:r>
              <a:rPr lang="en-GB" b="0" dirty="0" smtClean="0"/>
              <a:t/>
            </a:r>
            <a:br>
              <a:rPr lang="en-GB" b="0" dirty="0" smtClean="0"/>
            </a:br>
            <a:r>
              <a:rPr lang="en-GB" b="0" dirty="0" smtClean="0"/>
              <a:t/>
            </a:r>
            <a:br>
              <a:rPr lang="en-GB" b="0" dirty="0" smtClean="0"/>
            </a:br>
            <a:r>
              <a:rPr lang="en-GB" b="0" dirty="0" smtClean="0"/>
              <a:t/>
            </a:r>
            <a:br>
              <a:rPr lang="en-GB" b="0" dirty="0" smtClean="0"/>
            </a:br>
            <a:r>
              <a:rPr lang="en-GB" dirty="0" smtClean="0"/>
              <a:t>Cost-based price regulation</a:t>
            </a:r>
            <a:br>
              <a:rPr lang="en-GB" dirty="0" smtClean="0"/>
            </a:br>
            <a:r>
              <a:rPr lang="en-GB" b="0" dirty="0" smtClean="0"/>
              <a:t/>
            </a:r>
            <a:br>
              <a:rPr lang="en-GB" b="0" dirty="0" smtClean="0"/>
            </a:br>
            <a:endParaRPr lang="en-GB" b="0" dirty="0" smtClean="0"/>
          </a:p>
        </p:txBody>
      </p:sp>
    </p:spTree>
    <p:extLst>
      <p:ext uri="{BB962C8B-B14F-4D97-AF65-F5344CB8AC3E}">
        <p14:creationId xmlns:p14="http://schemas.microsoft.com/office/powerpoint/2010/main" val="24002688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683568" y="2276872"/>
            <a:ext cx="7920880" cy="1865126"/>
          </a:xfrm>
          <a:prstGeom prst="rect">
            <a:avLst/>
          </a:prstGeom>
          <a:solidFill>
            <a:schemeClr val="accent5">
              <a:lumMod val="95000"/>
            </a:schemeClr>
          </a:solidFill>
          <a:ln>
            <a:solidFill>
              <a:schemeClr val="accent6">
                <a:lumMod val="60000"/>
                <a:lumOff val="40000"/>
              </a:schemeClr>
            </a:solidFill>
          </a:ln>
        </p:spPr>
        <p:txBody>
          <a:bodyPr wrap="square">
            <a:spAutoFit/>
            <a:scene3d>
              <a:camera prst="orthographicFront"/>
              <a:lightRig rig="glow" dir="tl">
                <a:rot lat="0" lon="0" rev="5400000"/>
              </a:lightRig>
            </a:scene3d>
            <a:sp3d contourW="12700">
              <a:bevelT w="25400" h="25400"/>
              <a:contourClr>
                <a:schemeClr val="accent6">
                  <a:shade val="73000"/>
                </a:schemeClr>
              </a:contourClr>
            </a:sp3d>
          </a:bodyPr>
          <a:lstStyle/>
          <a:p>
            <a:pPr algn="ctr">
              <a:spcBef>
                <a:spcPts val="6000"/>
              </a:spcBef>
              <a:buFont typeface="Arial" pitchFamily="34" charset="0"/>
              <a:buNone/>
              <a:defRPr/>
            </a:pPr>
            <a:r>
              <a:rPr lang="en-US" sz="72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imes New Roman" pitchFamily="18" charset="0"/>
                <a:ea typeface="ＭＳ Ｐゴシック" pitchFamily="34" charset="-128"/>
                <a:cs typeface="+mn-cs"/>
              </a:rPr>
              <a:t>When should prices be cost-based?</a:t>
            </a:r>
            <a:endParaRPr lang="en-US" sz="72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imes New Roman" pitchFamily="18" charset="0"/>
              <a:ea typeface="ＭＳ Ｐゴシック" pitchFamily="34" charset="-128"/>
              <a:cs typeface="+mn-cs"/>
            </a:endParaRPr>
          </a:p>
        </p:txBody>
      </p:sp>
      <p:sp>
        <p:nvSpPr>
          <p:cNvPr id="2" name="Slide Number Placeholder 1"/>
          <p:cNvSpPr>
            <a:spLocks noGrp="1"/>
          </p:cNvSpPr>
          <p:nvPr>
            <p:ph type="sldNum" sz="quarter" idx="10"/>
          </p:nvPr>
        </p:nvSpPr>
        <p:spPr/>
        <p:txBody>
          <a:bodyPr/>
          <a:lstStyle/>
          <a:p>
            <a:pPr>
              <a:buFont typeface="Wingdings" pitchFamily="2" charset="2"/>
              <a:buNone/>
              <a:defRPr/>
            </a:pPr>
            <a:fld id="{1AE339EF-CBA6-4704-AE6A-F0CAF702AFEC}" type="slidenum">
              <a:rPr lang="en-US" smtClean="0"/>
              <a:pPr>
                <a:buFont typeface="Wingdings" pitchFamily="2" charset="2"/>
                <a:buNone/>
                <a:defRPr/>
              </a:pPr>
              <a:t>31</a:t>
            </a:fld>
            <a:endParaRPr lang="en-US" dirty="0"/>
          </a:p>
        </p:txBody>
      </p:sp>
    </p:spTree>
    <p:extLst>
      <p:ext uri="{BB962C8B-B14F-4D97-AF65-F5344CB8AC3E}">
        <p14:creationId xmlns:p14="http://schemas.microsoft.com/office/powerpoint/2010/main" val="3013108173"/>
      </p:ext>
    </p:extLst>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p:txBody>
          <a:bodyPr/>
          <a:lstStyle/>
          <a:p>
            <a:r>
              <a:rPr lang="en-AU" b="1" smtClean="0"/>
              <a:t>Competition remedies</a:t>
            </a:r>
          </a:p>
        </p:txBody>
      </p:sp>
      <p:sp>
        <p:nvSpPr>
          <p:cNvPr id="50178" name="Content Placeholder 2"/>
          <p:cNvSpPr>
            <a:spLocks noGrp="1"/>
          </p:cNvSpPr>
          <p:nvPr>
            <p:ph idx="1"/>
          </p:nvPr>
        </p:nvSpPr>
        <p:spPr>
          <a:xfrm>
            <a:off x="467544" y="1340768"/>
            <a:ext cx="8208912" cy="4256088"/>
          </a:xfrm>
        </p:spPr>
        <p:txBody>
          <a:bodyPr/>
          <a:lstStyle/>
          <a:p>
            <a:r>
              <a:rPr lang="en-AU" sz="2400" dirty="0" smtClean="0"/>
              <a:t>The commonly-used remedies for wholesale markets can be broadly categorised as:</a:t>
            </a:r>
          </a:p>
          <a:p>
            <a:pPr lvl="1" eaLnBrk="1" hangingPunct="1"/>
            <a:r>
              <a:rPr lang="en-GB" sz="2000" dirty="0" smtClean="0"/>
              <a:t>access obligations (including interconnection and unbundling) </a:t>
            </a:r>
            <a:endParaRPr lang="en-AU" sz="2000" dirty="0" smtClean="0"/>
          </a:p>
          <a:p>
            <a:pPr lvl="1" eaLnBrk="1" hangingPunct="1"/>
            <a:r>
              <a:rPr lang="en-GB" sz="2000" dirty="0" smtClean="0"/>
              <a:t>transparency obligations</a:t>
            </a:r>
          </a:p>
          <a:p>
            <a:pPr lvl="1" eaLnBrk="1" hangingPunct="1"/>
            <a:r>
              <a:rPr lang="en-GB" sz="2000" dirty="0" smtClean="0"/>
              <a:t>non-discrimination obligations</a:t>
            </a:r>
            <a:endParaRPr lang="en-AU" sz="2000" dirty="0" smtClean="0"/>
          </a:p>
          <a:p>
            <a:pPr lvl="1" eaLnBrk="1" hangingPunct="1"/>
            <a:r>
              <a:rPr lang="en-GB" sz="2000" dirty="0" smtClean="0"/>
              <a:t>separation (including accounting and other reporting requirements)</a:t>
            </a:r>
          </a:p>
          <a:p>
            <a:pPr lvl="1" eaLnBrk="1" hangingPunct="1"/>
            <a:r>
              <a:rPr lang="en-GB" sz="2000" dirty="0" smtClean="0"/>
              <a:t>price controls and cost accounting</a:t>
            </a:r>
          </a:p>
          <a:p>
            <a:pPr eaLnBrk="1" hangingPunct="1"/>
            <a:r>
              <a:rPr lang="en-GB" sz="2400" dirty="0" smtClean="0"/>
              <a:t>Some further retail remedies may also be applied if wholesale remedies on their own are insufficient:</a:t>
            </a:r>
          </a:p>
          <a:p>
            <a:pPr lvl="1" eaLnBrk="1" hangingPunct="1"/>
            <a:r>
              <a:rPr lang="en-GB" sz="2000" dirty="0" smtClean="0"/>
              <a:t>They include price caps and price controls to prevent predatory pricing, price discrimination and unreasonable bundling</a:t>
            </a:r>
          </a:p>
          <a:p>
            <a:endParaRPr lang="en-AU" dirty="0" smtClean="0"/>
          </a:p>
        </p:txBody>
      </p:sp>
      <p:sp>
        <p:nvSpPr>
          <p:cNvPr id="2" name="Slide Number Placeholder 1"/>
          <p:cNvSpPr>
            <a:spLocks noGrp="1"/>
          </p:cNvSpPr>
          <p:nvPr>
            <p:ph type="sldNum" sz="quarter" idx="10"/>
          </p:nvPr>
        </p:nvSpPr>
        <p:spPr/>
        <p:txBody>
          <a:bodyPr/>
          <a:lstStyle/>
          <a:p>
            <a:pPr>
              <a:buFont typeface="Wingdings" pitchFamily="2" charset="2"/>
              <a:buNone/>
              <a:defRPr/>
            </a:pPr>
            <a:fld id="{1AE339EF-CBA6-4704-AE6A-F0CAF702AFEC}" type="slidenum">
              <a:rPr lang="en-US" smtClean="0"/>
              <a:pPr>
                <a:buFont typeface="Wingdings" pitchFamily="2" charset="2"/>
                <a:buNone/>
                <a:defRPr/>
              </a:pPr>
              <a:t>32</a:t>
            </a:fld>
            <a:endParaRPr lang="en-US" dirty="0"/>
          </a:p>
        </p:txBody>
      </p:sp>
    </p:spTree>
    <p:extLst>
      <p:ext uri="{BB962C8B-B14F-4D97-AF65-F5344CB8AC3E}">
        <p14:creationId xmlns:p14="http://schemas.microsoft.com/office/powerpoint/2010/main" val="3410022623"/>
      </p:ext>
    </p:ext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Title 1"/>
          <p:cNvSpPr>
            <a:spLocks noGrp="1"/>
          </p:cNvSpPr>
          <p:nvPr>
            <p:ph type="title"/>
          </p:nvPr>
        </p:nvSpPr>
        <p:spPr/>
        <p:txBody>
          <a:bodyPr/>
          <a:lstStyle/>
          <a:p>
            <a:pPr eaLnBrk="1" hangingPunct="1"/>
            <a:r>
              <a:rPr lang="en-AU" b="1" smtClean="0"/>
              <a:t>Principles to guide the selection of remedies	</a:t>
            </a:r>
          </a:p>
        </p:txBody>
      </p:sp>
      <p:sp>
        <p:nvSpPr>
          <p:cNvPr id="57346" name="Content Placeholder 2"/>
          <p:cNvSpPr>
            <a:spLocks noGrp="1"/>
          </p:cNvSpPr>
          <p:nvPr>
            <p:ph idx="1"/>
          </p:nvPr>
        </p:nvSpPr>
        <p:spPr>
          <a:xfrm>
            <a:off x="457200" y="2351658"/>
            <a:ext cx="5626968" cy="2298700"/>
          </a:xfrm>
        </p:spPr>
        <p:txBody>
          <a:bodyPr/>
          <a:lstStyle/>
          <a:p>
            <a:r>
              <a:rPr lang="en-GB" sz="2400" b="1" dirty="0" smtClean="0"/>
              <a:t>Appropriate</a:t>
            </a:r>
            <a:r>
              <a:rPr lang="en-GB" sz="2400" dirty="0" smtClean="0"/>
              <a:t> </a:t>
            </a:r>
            <a:r>
              <a:rPr lang="en-GB" sz="2400" dirty="0" smtClean="0">
                <a:sym typeface="Symbol" pitchFamily="18" charset="2"/>
              </a:rPr>
              <a:t> the choice of remedy should be based on the nature of the  identified problem</a:t>
            </a:r>
          </a:p>
          <a:p>
            <a:r>
              <a:rPr lang="en-GB" sz="2400" b="1" dirty="0" smtClean="0">
                <a:sym typeface="Symbol" pitchFamily="18" charset="2"/>
              </a:rPr>
              <a:t>Reasonable</a:t>
            </a:r>
            <a:r>
              <a:rPr lang="en-GB" sz="2400" dirty="0" smtClean="0">
                <a:sym typeface="Symbol" pitchFamily="18" charset="2"/>
              </a:rPr>
              <a:t> </a:t>
            </a:r>
            <a:r>
              <a:rPr lang="en-GB" sz="2400" dirty="0" smtClean="0"/>
              <a:t> </a:t>
            </a:r>
            <a:r>
              <a:rPr lang="en-GB" sz="2400" dirty="0" smtClean="0">
                <a:sym typeface="Symbol" pitchFamily="18" charset="2"/>
              </a:rPr>
              <a:t> the remedy should be explained and justified through the publication of a reasoned decision</a:t>
            </a:r>
          </a:p>
          <a:p>
            <a:r>
              <a:rPr lang="en-GB" sz="2400" b="1" dirty="0" smtClean="0">
                <a:sym typeface="Symbol" pitchFamily="18" charset="2"/>
              </a:rPr>
              <a:t>Proportionate</a:t>
            </a:r>
            <a:r>
              <a:rPr lang="en-GB" sz="2400" dirty="0" smtClean="0">
                <a:sym typeface="Symbol" pitchFamily="18" charset="2"/>
              </a:rPr>
              <a:t> </a:t>
            </a:r>
            <a:r>
              <a:rPr lang="en-GB" sz="2400" dirty="0" smtClean="0"/>
              <a:t> </a:t>
            </a:r>
            <a:r>
              <a:rPr lang="en-GB" sz="2400" dirty="0" smtClean="0">
                <a:sym typeface="Symbol" pitchFamily="18" charset="2"/>
              </a:rPr>
              <a:t> the least burdensome remedy (or combination of remedies) should be applied </a:t>
            </a:r>
          </a:p>
          <a:p>
            <a:pPr lvl="1"/>
            <a:endParaRPr lang="en-GB" sz="1800" dirty="0" smtClean="0"/>
          </a:p>
          <a:p>
            <a:endParaRPr lang="en-AU" dirty="0" smtClean="0"/>
          </a:p>
          <a:p>
            <a:pPr lvl="1" eaLnBrk="1" hangingPunct="1"/>
            <a:endParaRPr lang="en-AU" sz="1800" dirty="0" smtClean="0"/>
          </a:p>
          <a:p>
            <a:pPr lvl="1" eaLnBrk="1" hangingPunct="1"/>
            <a:endParaRPr lang="en-AU" sz="1800" dirty="0" smtClean="0"/>
          </a:p>
        </p:txBody>
      </p:sp>
      <p:sp>
        <p:nvSpPr>
          <p:cNvPr id="6" name="TextBox 5"/>
          <p:cNvSpPr txBox="1"/>
          <p:nvPr/>
        </p:nvSpPr>
        <p:spPr>
          <a:xfrm>
            <a:off x="573382" y="1124744"/>
            <a:ext cx="8191500" cy="1015663"/>
          </a:xfrm>
          <a:prstGeom prst="rect">
            <a:avLst/>
          </a:prstGeom>
          <a:solidFill>
            <a:schemeClr val="accent6">
              <a:lumMod val="20000"/>
              <a:lumOff val="80000"/>
            </a:schemeClr>
          </a:solidFill>
        </p:spPr>
        <p:style>
          <a:lnRef idx="2">
            <a:schemeClr val="accent1"/>
          </a:lnRef>
          <a:fillRef idx="1">
            <a:schemeClr val="lt1"/>
          </a:fillRef>
          <a:effectRef idx="0">
            <a:schemeClr val="accent1"/>
          </a:effectRef>
          <a:fontRef idx="minor">
            <a:schemeClr val="dk1"/>
          </a:fontRef>
        </p:style>
        <p:txBody>
          <a:bodyPr>
            <a:spAutoFit/>
          </a:bodyPr>
          <a:lstStyle/>
          <a:p>
            <a:pPr eaLnBrk="0" hangingPunct="0">
              <a:lnSpc>
                <a:spcPct val="100000"/>
              </a:lnSpc>
              <a:buNone/>
              <a:defRPr/>
            </a:pPr>
            <a:r>
              <a:rPr lang="en-AU" sz="2000" b="1" dirty="0"/>
              <a:t>Remedies “</a:t>
            </a:r>
            <a:r>
              <a:rPr lang="en-AU" sz="2000" b="1" i="1" dirty="0"/>
              <a:t>shall be based on the nature of the problem identified, proportionate and justified in light of the objectives laid down</a:t>
            </a:r>
            <a:r>
              <a:rPr lang="en-AU" sz="2000" b="1" dirty="0"/>
              <a:t>” </a:t>
            </a:r>
            <a:r>
              <a:rPr lang="en-AU" sz="2000" dirty="0" smtClean="0"/>
              <a:t>Article </a:t>
            </a:r>
            <a:r>
              <a:rPr lang="en-AU" sz="2000" dirty="0"/>
              <a:t>8(4) of the EC Access Directive</a:t>
            </a:r>
          </a:p>
        </p:txBody>
      </p:sp>
      <p:pic>
        <p:nvPicPr>
          <p:cNvPr id="5734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84168" y="3501008"/>
            <a:ext cx="2867025"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type="none" w="lg" len="med"/>
              </a14:hiddenLine>
            </a:ext>
          </a:extLst>
        </p:spPr>
      </p:pic>
      <p:sp>
        <p:nvSpPr>
          <p:cNvPr id="2" name="Slide Number Placeholder 1"/>
          <p:cNvSpPr>
            <a:spLocks noGrp="1"/>
          </p:cNvSpPr>
          <p:nvPr>
            <p:ph type="sldNum" sz="quarter" idx="10"/>
          </p:nvPr>
        </p:nvSpPr>
        <p:spPr/>
        <p:txBody>
          <a:bodyPr/>
          <a:lstStyle/>
          <a:p>
            <a:pPr>
              <a:buFont typeface="Wingdings" pitchFamily="2" charset="2"/>
              <a:buNone/>
              <a:defRPr/>
            </a:pPr>
            <a:fld id="{1AE339EF-CBA6-4704-AE6A-F0CAF702AFEC}" type="slidenum">
              <a:rPr lang="en-US" smtClean="0"/>
              <a:pPr>
                <a:buFont typeface="Wingdings" pitchFamily="2" charset="2"/>
                <a:buNone/>
                <a:defRPr/>
              </a:pPr>
              <a:t>33</a:t>
            </a:fld>
            <a:endParaRPr lang="en-US" dirty="0"/>
          </a:p>
        </p:txBody>
      </p:sp>
    </p:spTree>
    <p:extLst>
      <p:ext uri="{BB962C8B-B14F-4D97-AF65-F5344CB8AC3E}">
        <p14:creationId xmlns:p14="http://schemas.microsoft.com/office/powerpoint/2010/main" val="3677342872"/>
      </p:ext>
    </p:ext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When to regulate for cost-based prices</a:t>
            </a:r>
            <a:endParaRPr lang="en-GB" dirty="0"/>
          </a:p>
        </p:txBody>
      </p:sp>
      <p:sp>
        <p:nvSpPr>
          <p:cNvPr id="3" name="Content Placeholder 2"/>
          <p:cNvSpPr>
            <a:spLocks noGrp="1"/>
          </p:cNvSpPr>
          <p:nvPr>
            <p:ph idx="1"/>
          </p:nvPr>
        </p:nvSpPr>
        <p:spPr>
          <a:xfrm>
            <a:off x="683569" y="1556792"/>
            <a:ext cx="6408711" cy="4256088"/>
          </a:xfrm>
        </p:spPr>
        <p:txBody>
          <a:bodyPr/>
          <a:lstStyle/>
          <a:p>
            <a:r>
              <a:rPr lang="en-GB" sz="2400" dirty="0" smtClean="0"/>
              <a:t>The imposition of cost-based prices should be seen as the remedy of last resort</a:t>
            </a:r>
          </a:p>
          <a:p>
            <a:r>
              <a:rPr lang="en-GB" sz="2400" dirty="0" smtClean="0"/>
              <a:t>The remedy is appropriate to resolves cases of:</a:t>
            </a:r>
          </a:p>
          <a:p>
            <a:pPr lvl="1"/>
            <a:r>
              <a:rPr lang="en-GB" sz="2000" dirty="0" smtClean="0"/>
              <a:t>Cross-subsidisation</a:t>
            </a:r>
          </a:p>
          <a:p>
            <a:pPr lvl="1"/>
            <a:r>
              <a:rPr lang="en-GB" sz="2000" dirty="0" smtClean="0"/>
              <a:t>Predatory pricing</a:t>
            </a:r>
          </a:p>
          <a:p>
            <a:pPr lvl="1"/>
            <a:r>
              <a:rPr lang="en-GB" sz="2000" dirty="0" smtClean="0"/>
              <a:t>Excessive costs</a:t>
            </a:r>
          </a:p>
          <a:p>
            <a:pPr lvl="1"/>
            <a:r>
              <a:rPr lang="en-GB" sz="2000" dirty="0" smtClean="0"/>
              <a:t>Price discrimination</a:t>
            </a:r>
          </a:p>
          <a:p>
            <a:r>
              <a:rPr lang="en-GB" sz="2400" dirty="0" smtClean="0"/>
              <a:t>Cost models should only be constructed if there is a reasonable chance they will be needed to resolve such problems</a:t>
            </a:r>
          </a:p>
          <a:p>
            <a:pPr lvl="1"/>
            <a:endParaRPr lang="en-GB" sz="2000" dirty="0"/>
          </a:p>
        </p:txBody>
      </p:sp>
      <p:pic>
        <p:nvPicPr>
          <p:cNvPr id="1026" name="Picture 2" descr="http://t3.gstatic.com/images?q=tbn:ANd9GcSVsU4hP957dLp2jxIDUFP1nOw9DqzMZ4FketW-LnqzyuFHLzrJ"/>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04248" y="2357437"/>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p:cNvSpPr>
            <a:spLocks noGrp="1"/>
          </p:cNvSpPr>
          <p:nvPr>
            <p:ph type="sldNum" sz="quarter" idx="10"/>
          </p:nvPr>
        </p:nvSpPr>
        <p:spPr/>
        <p:txBody>
          <a:bodyPr/>
          <a:lstStyle/>
          <a:p>
            <a:pPr>
              <a:buFont typeface="Wingdings" pitchFamily="2" charset="2"/>
              <a:buNone/>
              <a:defRPr/>
            </a:pPr>
            <a:fld id="{1AE339EF-CBA6-4704-AE6A-F0CAF702AFEC}" type="slidenum">
              <a:rPr lang="en-US" smtClean="0"/>
              <a:pPr>
                <a:buFont typeface="Wingdings" pitchFamily="2" charset="2"/>
                <a:buNone/>
                <a:defRPr/>
              </a:pPr>
              <a:t>34</a:t>
            </a:fld>
            <a:endParaRPr lang="en-US" dirty="0"/>
          </a:p>
        </p:txBody>
      </p:sp>
    </p:spTree>
    <p:extLst>
      <p:ext uri="{BB962C8B-B14F-4D97-AF65-F5344CB8AC3E}">
        <p14:creationId xmlns:p14="http://schemas.microsoft.com/office/powerpoint/2010/main" val="163373315"/>
      </p:ext>
    </p:extLst>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Title 1"/>
          <p:cNvSpPr>
            <a:spLocks noGrp="1"/>
          </p:cNvSpPr>
          <p:nvPr>
            <p:ph type="title"/>
          </p:nvPr>
        </p:nvSpPr>
        <p:spPr/>
        <p:txBody>
          <a:bodyPr/>
          <a:lstStyle/>
          <a:p>
            <a:pPr eaLnBrk="1" hangingPunct="1"/>
            <a:r>
              <a:rPr lang="en-AU" b="1" dirty="0" smtClean="0"/>
              <a:t>Cost accounting and accounting separation</a:t>
            </a:r>
          </a:p>
        </p:txBody>
      </p:sp>
      <p:sp>
        <p:nvSpPr>
          <p:cNvPr id="39939" name="Content Placeholder 2"/>
          <p:cNvSpPr>
            <a:spLocks noGrp="1"/>
          </p:cNvSpPr>
          <p:nvPr>
            <p:ph idx="1"/>
          </p:nvPr>
        </p:nvSpPr>
        <p:spPr/>
        <p:txBody>
          <a:bodyPr/>
          <a:lstStyle/>
          <a:p>
            <a:pPr eaLnBrk="1" hangingPunct="1">
              <a:defRPr/>
            </a:pPr>
            <a:r>
              <a:rPr lang="en-GB" sz="2400" dirty="0" smtClean="0"/>
              <a:t>Can be used to ensure:</a:t>
            </a:r>
          </a:p>
          <a:p>
            <a:pPr lvl="1" eaLnBrk="1" hangingPunct="1">
              <a:defRPr/>
            </a:pPr>
            <a:r>
              <a:rPr lang="en-GB" sz="2000" dirty="0" smtClean="0">
                <a:ea typeface="+mn-ea"/>
                <a:cs typeface="+mn-cs"/>
              </a:rPr>
              <a:t>there is an appropriate allocation of costs between the SMP operator’s wholesale and retail divisions</a:t>
            </a:r>
          </a:p>
          <a:p>
            <a:pPr lvl="1" eaLnBrk="1" hangingPunct="1">
              <a:defRPr/>
            </a:pPr>
            <a:r>
              <a:rPr lang="en-GB" sz="2000" dirty="0" smtClean="0">
                <a:ea typeface="+mn-ea"/>
                <a:cs typeface="+mn-cs"/>
              </a:rPr>
              <a:t>the cost of wholesale inputs are based on relevant production costs </a:t>
            </a:r>
          </a:p>
          <a:p>
            <a:pPr lvl="1" eaLnBrk="1" hangingPunct="1">
              <a:defRPr/>
            </a:pPr>
            <a:r>
              <a:rPr lang="en-GB" sz="2000" dirty="0" smtClean="0">
                <a:ea typeface="+mn-ea"/>
                <a:cs typeface="+mn-cs"/>
              </a:rPr>
              <a:t>a vertically integrated operator is not engaging in an unfair cross-subsidisation or a price squeeze.</a:t>
            </a:r>
            <a:endParaRPr lang="en-GB" sz="1800" dirty="0" smtClean="0">
              <a:ea typeface="+mn-ea"/>
              <a:cs typeface="+mn-cs"/>
            </a:endParaRPr>
          </a:p>
          <a:p>
            <a:pPr eaLnBrk="1" hangingPunct="1">
              <a:defRPr/>
            </a:pPr>
            <a:r>
              <a:rPr lang="en-GB" sz="2400" dirty="0" smtClean="0"/>
              <a:t>Often also used to support the administration of price controls and cost accounting obligations</a:t>
            </a:r>
            <a:endParaRPr lang="en-AU" sz="2400" dirty="0" smtClean="0"/>
          </a:p>
          <a:p>
            <a:pPr eaLnBrk="1" hangingPunct="1">
              <a:defRPr/>
            </a:pPr>
            <a:endParaRPr lang="en-AU" dirty="0" smtClean="0"/>
          </a:p>
        </p:txBody>
      </p:sp>
      <p:sp>
        <p:nvSpPr>
          <p:cNvPr id="2" name="Slide Number Placeholder 1"/>
          <p:cNvSpPr>
            <a:spLocks noGrp="1"/>
          </p:cNvSpPr>
          <p:nvPr>
            <p:ph type="sldNum" sz="quarter" idx="10"/>
          </p:nvPr>
        </p:nvSpPr>
        <p:spPr/>
        <p:txBody>
          <a:bodyPr/>
          <a:lstStyle/>
          <a:p>
            <a:pPr>
              <a:buFont typeface="Wingdings" pitchFamily="2" charset="2"/>
              <a:buNone/>
              <a:defRPr/>
            </a:pPr>
            <a:fld id="{1AE339EF-CBA6-4704-AE6A-F0CAF702AFEC}" type="slidenum">
              <a:rPr lang="en-US" smtClean="0"/>
              <a:pPr>
                <a:buFont typeface="Wingdings" pitchFamily="2" charset="2"/>
                <a:buNone/>
                <a:defRPr/>
              </a:pPr>
              <a:t>35</a:t>
            </a:fld>
            <a:endParaRPr lang="en-US" dirty="0"/>
          </a:p>
        </p:txBody>
      </p:sp>
    </p:spTree>
    <p:extLst>
      <p:ext uri="{BB962C8B-B14F-4D97-AF65-F5344CB8AC3E}">
        <p14:creationId xmlns:p14="http://schemas.microsoft.com/office/powerpoint/2010/main" val="3184334690"/>
      </p:ext>
    </p:extLst>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Title 1"/>
          <p:cNvSpPr>
            <a:spLocks noGrp="1"/>
          </p:cNvSpPr>
          <p:nvPr>
            <p:ph type="title"/>
          </p:nvPr>
        </p:nvSpPr>
        <p:spPr/>
        <p:txBody>
          <a:bodyPr/>
          <a:lstStyle/>
          <a:p>
            <a:pPr eaLnBrk="1" hangingPunct="1"/>
            <a:r>
              <a:rPr lang="en-AU" b="1" dirty="0" smtClean="0"/>
              <a:t>Cost-based prices (and cost models)</a:t>
            </a:r>
          </a:p>
        </p:txBody>
      </p:sp>
      <p:sp>
        <p:nvSpPr>
          <p:cNvPr id="40963" name="Content Placeholder 2"/>
          <p:cNvSpPr>
            <a:spLocks noGrp="1"/>
          </p:cNvSpPr>
          <p:nvPr>
            <p:ph idx="1"/>
          </p:nvPr>
        </p:nvSpPr>
        <p:spPr/>
        <p:txBody>
          <a:bodyPr/>
          <a:lstStyle/>
          <a:p>
            <a:pPr>
              <a:defRPr/>
            </a:pPr>
            <a:r>
              <a:rPr lang="en-GB" sz="2400" dirty="0" smtClean="0"/>
              <a:t>Can be used to address the risk of excessive pricing or price squeezes occurring within a particular market</a:t>
            </a:r>
          </a:p>
          <a:p>
            <a:pPr>
              <a:defRPr/>
            </a:pPr>
            <a:r>
              <a:rPr lang="en-GB" sz="2400" dirty="0" smtClean="0"/>
              <a:t>Such remedies can range from weaker obligations (e.g. an obligation that prices are “reasonable”) to strong obligations (e.g. an obligation that prices are cost oriented or cost based)</a:t>
            </a:r>
            <a:endParaRPr lang="en-AU" sz="2400" dirty="0" smtClean="0"/>
          </a:p>
          <a:p>
            <a:pPr>
              <a:defRPr/>
            </a:pPr>
            <a:r>
              <a:rPr lang="en-GB" sz="2400" dirty="0" smtClean="0"/>
              <a:t>Cost based or cost-oriented price controls typically require some form of cost model to be built and for service costs to be estimated (although international benchmarking is also sometimes applied as an interim or alternative measure)</a:t>
            </a:r>
          </a:p>
        </p:txBody>
      </p:sp>
      <p:sp>
        <p:nvSpPr>
          <p:cNvPr id="2" name="Slide Number Placeholder 1"/>
          <p:cNvSpPr>
            <a:spLocks noGrp="1"/>
          </p:cNvSpPr>
          <p:nvPr>
            <p:ph type="sldNum" sz="quarter" idx="10"/>
          </p:nvPr>
        </p:nvSpPr>
        <p:spPr/>
        <p:txBody>
          <a:bodyPr/>
          <a:lstStyle/>
          <a:p>
            <a:pPr>
              <a:buFont typeface="Wingdings" pitchFamily="2" charset="2"/>
              <a:buNone/>
              <a:defRPr/>
            </a:pPr>
            <a:fld id="{1AE339EF-CBA6-4704-AE6A-F0CAF702AFEC}" type="slidenum">
              <a:rPr lang="en-US" smtClean="0"/>
              <a:pPr>
                <a:buFont typeface="Wingdings" pitchFamily="2" charset="2"/>
                <a:buNone/>
                <a:defRPr/>
              </a:pPr>
              <a:t>36</a:t>
            </a:fld>
            <a:endParaRPr lang="en-US" dirty="0"/>
          </a:p>
        </p:txBody>
      </p:sp>
    </p:spTree>
    <p:extLst>
      <p:ext uri="{BB962C8B-B14F-4D97-AF65-F5344CB8AC3E}">
        <p14:creationId xmlns:p14="http://schemas.microsoft.com/office/powerpoint/2010/main" val="2288076226"/>
      </p:ext>
    </p:extLst>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Title 1"/>
          <p:cNvSpPr>
            <a:spLocks noGrp="1"/>
          </p:cNvSpPr>
          <p:nvPr>
            <p:ph type="title"/>
          </p:nvPr>
        </p:nvSpPr>
        <p:spPr/>
        <p:txBody>
          <a:bodyPr/>
          <a:lstStyle/>
          <a:p>
            <a:r>
              <a:rPr lang="en-AU" b="1" smtClean="0"/>
              <a:t>When selecting remedies, ask yourself...</a:t>
            </a:r>
          </a:p>
        </p:txBody>
      </p:sp>
      <p:sp>
        <p:nvSpPr>
          <p:cNvPr id="58370" name="Content Placeholder 2"/>
          <p:cNvSpPr>
            <a:spLocks noGrp="1"/>
          </p:cNvSpPr>
          <p:nvPr>
            <p:ph idx="1"/>
          </p:nvPr>
        </p:nvSpPr>
        <p:spPr>
          <a:xfrm>
            <a:off x="179512" y="1268760"/>
            <a:ext cx="8856984" cy="4256088"/>
          </a:xfrm>
        </p:spPr>
        <p:txBody>
          <a:bodyPr/>
          <a:lstStyle/>
          <a:p>
            <a:r>
              <a:rPr lang="en-AU" sz="2400" dirty="0" smtClean="0"/>
              <a:t>What is the competition problem that is anticipated?</a:t>
            </a:r>
          </a:p>
          <a:p>
            <a:pPr lvl="1"/>
            <a:r>
              <a:rPr lang="en-AU" sz="2000" dirty="0" smtClean="0"/>
              <a:t>What is the nature of that problem? (e.g. is it at the wholesale or the retail level? Is it a pricing issue or an access issue?)</a:t>
            </a:r>
          </a:p>
          <a:p>
            <a:r>
              <a:rPr lang="en-AU" sz="2400" dirty="0" smtClean="0"/>
              <a:t>Which broad category of remedy might address the problem?</a:t>
            </a:r>
          </a:p>
          <a:p>
            <a:pPr lvl="1"/>
            <a:r>
              <a:rPr lang="en-AU" sz="2000" dirty="0" smtClean="0"/>
              <a:t>Within that category, which specific remedies might address the problem?</a:t>
            </a:r>
          </a:p>
          <a:p>
            <a:pPr lvl="1"/>
            <a:r>
              <a:rPr lang="en-AU" sz="2000" dirty="0" smtClean="0"/>
              <a:t>Can the onerousness of this remedy be reduced without detracting from its effectiveness?</a:t>
            </a:r>
          </a:p>
          <a:p>
            <a:r>
              <a:rPr lang="en-AU" sz="2400" dirty="0" smtClean="0"/>
              <a:t>Would that specific remedy in itself be sufficient to address the problem?</a:t>
            </a:r>
          </a:p>
          <a:p>
            <a:pPr lvl="1"/>
            <a:r>
              <a:rPr lang="en-AU" sz="2000" dirty="0" smtClean="0"/>
              <a:t>If not, what additional remedies are necessary?</a:t>
            </a:r>
          </a:p>
          <a:p>
            <a:pPr lvl="1"/>
            <a:r>
              <a:rPr lang="en-AU" sz="2000" dirty="0" smtClean="0"/>
              <a:t>Can the onerousness of this combination of remedies be reduced without detracting from its effectiveness?</a:t>
            </a:r>
          </a:p>
          <a:p>
            <a:endParaRPr lang="en-AU" dirty="0" smtClean="0"/>
          </a:p>
        </p:txBody>
      </p:sp>
      <p:sp>
        <p:nvSpPr>
          <p:cNvPr id="2" name="Slide Number Placeholder 1"/>
          <p:cNvSpPr>
            <a:spLocks noGrp="1"/>
          </p:cNvSpPr>
          <p:nvPr>
            <p:ph type="sldNum" sz="quarter" idx="10"/>
          </p:nvPr>
        </p:nvSpPr>
        <p:spPr/>
        <p:txBody>
          <a:bodyPr/>
          <a:lstStyle/>
          <a:p>
            <a:pPr>
              <a:buFont typeface="Wingdings" pitchFamily="2" charset="2"/>
              <a:buNone/>
              <a:defRPr/>
            </a:pPr>
            <a:fld id="{1AE339EF-CBA6-4704-AE6A-F0CAF702AFEC}" type="slidenum">
              <a:rPr lang="en-US" smtClean="0"/>
              <a:pPr>
                <a:buFont typeface="Wingdings" pitchFamily="2" charset="2"/>
                <a:buNone/>
                <a:defRPr/>
              </a:pPr>
              <a:t>37</a:t>
            </a:fld>
            <a:endParaRPr lang="en-US" dirty="0"/>
          </a:p>
        </p:txBody>
      </p:sp>
    </p:spTree>
    <p:extLst>
      <p:ext uri="{BB962C8B-B14F-4D97-AF65-F5344CB8AC3E}">
        <p14:creationId xmlns:p14="http://schemas.microsoft.com/office/powerpoint/2010/main" val="857845297"/>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3"/>
          <p:cNvSpPr>
            <a:spLocks noGrp="1" noChangeArrowheads="1"/>
          </p:cNvSpPr>
          <p:nvPr>
            <p:ph type="sldNum" sz="quarter" idx="10"/>
          </p:nvPr>
        </p:nvSpPr>
        <p:spPr>
          <a:xfrm>
            <a:off x="8447088" y="6403975"/>
            <a:ext cx="339725" cy="244475"/>
          </a:xfrm>
          <a:prstGeom prst="rect">
            <a:avLst/>
          </a:prstGeom>
        </p:spPr>
        <p:txBody>
          <a:bodyPr/>
          <a:lstStyle/>
          <a:p>
            <a:pPr>
              <a:buNone/>
            </a:pPr>
            <a:fld id="{577AE22B-9FCF-48B9-85B6-9FB2D5DEC528}" type="slidenum">
              <a:rPr lang="en-US" smtClean="0"/>
              <a:pPr>
                <a:buNone/>
              </a:pPr>
              <a:t>4</a:t>
            </a:fld>
            <a:endParaRPr lang="en-US" dirty="0" smtClean="0"/>
          </a:p>
        </p:txBody>
      </p:sp>
      <p:sp>
        <p:nvSpPr>
          <p:cNvPr id="5123" name="Rectangle 2"/>
          <p:cNvSpPr>
            <a:spLocks noGrp="1" noChangeArrowheads="1"/>
          </p:cNvSpPr>
          <p:nvPr>
            <p:ph type="ctrTitle"/>
          </p:nvPr>
        </p:nvSpPr>
        <p:spPr>
          <a:xfrm>
            <a:off x="685800" y="148104"/>
            <a:ext cx="7772400" cy="4401205"/>
          </a:xfrm>
        </p:spPr>
        <p:txBody>
          <a:bodyPr/>
          <a:lstStyle/>
          <a:p>
            <a:pPr eaLnBrk="1" hangingPunct="1"/>
            <a:r>
              <a:rPr lang="en-GB" b="0" dirty="0" smtClean="0"/>
              <a:t/>
            </a:r>
            <a:br>
              <a:rPr lang="en-GB" b="0" dirty="0" smtClean="0"/>
            </a:br>
            <a:r>
              <a:rPr lang="en-GB" b="0" dirty="0" smtClean="0"/>
              <a:t/>
            </a:r>
            <a:br>
              <a:rPr lang="en-GB" b="0" dirty="0" smtClean="0"/>
            </a:br>
            <a:r>
              <a:rPr lang="en-GB" b="0" dirty="0" smtClean="0"/>
              <a:t/>
            </a:r>
            <a:br>
              <a:rPr lang="en-GB" b="0" dirty="0" smtClean="0"/>
            </a:br>
            <a:r>
              <a:rPr lang="en-GB" dirty="0" smtClean="0"/>
              <a:t>The general aims and objectives of regulation</a:t>
            </a:r>
            <a:br>
              <a:rPr lang="en-GB" dirty="0" smtClean="0"/>
            </a:br>
            <a:r>
              <a:rPr lang="en-GB" b="0" dirty="0" smtClean="0"/>
              <a:t/>
            </a:r>
            <a:br>
              <a:rPr lang="en-GB" b="0" dirty="0" smtClean="0"/>
            </a:br>
            <a:endParaRPr lang="en-GB" b="0" dirty="0" smtClean="0"/>
          </a:p>
        </p:txBody>
      </p:sp>
    </p:spTree>
    <p:extLst>
      <p:ext uri="{BB962C8B-B14F-4D97-AF65-F5344CB8AC3E}">
        <p14:creationId xmlns:p14="http://schemas.microsoft.com/office/powerpoint/2010/main" val="37215318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683568" y="2276872"/>
            <a:ext cx="7560840" cy="978729"/>
          </a:xfrm>
          <a:prstGeom prst="rect">
            <a:avLst/>
          </a:prstGeom>
          <a:solidFill>
            <a:schemeClr val="accent5">
              <a:lumMod val="95000"/>
            </a:schemeClr>
          </a:solidFill>
          <a:ln>
            <a:solidFill>
              <a:schemeClr val="accent6">
                <a:lumMod val="60000"/>
                <a:lumOff val="40000"/>
              </a:schemeClr>
            </a:solidFill>
          </a:ln>
        </p:spPr>
        <p:txBody>
          <a:bodyPr wrap="square">
            <a:spAutoFit/>
            <a:scene3d>
              <a:camera prst="orthographicFront"/>
              <a:lightRig rig="glow" dir="tl">
                <a:rot lat="0" lon="0" rev="5400000"/>
              </a:lightRig>
            </a:scene3d>
            <a:sp3d contourW="12700">
              <a:bevelT w="25400" h="25400"/>
              <a:contourClr>
                <a:schemeClr val="accent6">
                  <a:shade val="73000"/>
                </a:schemeClr>
              </a:contourClr>
            </a:sp3d>
          </a:bodyPr>
          <a:lstStyle/>
          <a:p>
            <a:pPr algn="ctr">
              <a:spcBef>
                <a:spcPts val="6000"/>
              </a:spcBef>
              <a:buFont typeface="Arial" pitchFamily="34" charset="0"/>
              <a:buNone/>
              <a:defRPr/>
            </a:pPr>
            <a:r>
              <a:rPr lang="en-US" sz="72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imes New Roman" pitchFamily="18" charset="0"/>
                <a:ea typeface="ＭＳ Ｐゴシック" pitchFamily="34" charset="-128"/>
                <a:cs typeface="+mn-cs"/>
              </a:rPr>
              <a:t>Why regulate?</a:t>
            </a:r>
            <a:endParaRPr lang="en-US" sz="72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imes New Roman" pitchFamily="18" charset="0"/>
              <a:ea typeface="ＭＳ Ｐゴシック" pitchFamily="34" charset="-128"/>
              <a:cs typeface="+mn-cs"/>
            </a:endParaRPr>
          </a:p>
        </p:txBody>
      </p:sp>
      <p:sp>
        <p:nvSpPr>
          <p:cNvPr id="5" name="Slide Number Placeholder 4"/>
          <p:cNvSpPr>
            <a:spLocks noGrp="1"/>
          </p:cNvSpPr>
          <p:nvPr>
            <p:ph type="sldNum" sz="quarter" idx="10"/>
          </p:nvPr>
        </p:nvSpPr>
        <p:spPr/>
        <p:txBody>
          <a:bodyPr/>
          <a:lstStyle/>
          <a:p>
            <a:pPr>
              <a:buFont typeface="Wingdings" pitchFamily="2" charset="2"/>
              <a:buNone/>
              <a:defRPr/>
            </a:pPr>
            <a:fld id="{1AE339EF-CBA6-4704-AE6A-F0CAF702AFEC}" type="slidenum">
              <a:rPr lang="en-US" smtClean="0"/>
              <a:pPr>
                <a:buFont typeface="Wingdings" pitchFamily="2" charset="2"/>
                <a:buNone/>
                <a:defRPr/>
              </a:pPr>
              <a:t>5</a:t>
            </a:fld>
            <a:endParaRPr lang="en-US" dirty="0"/>
          </a:p>
        </p:txBody>
      </p:sp>
    </p:spTree>
    <p:extLst>
      <p:ext uri="{BB962C8B-B14F-4D97-AF65-F5344CB8AC3E}">
        <p14:creationId xmlns:p14="http://schemas.microsoft.com/office/powerpoint/2010/main" val="551033963"/>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55576" y="908720"/>
            <a:ext cx="7772400" cy="1384995"/>
          </a:xfrm>
        </p:spPr>
        <p:txBody>
          <a:bodyPr/>
          <a:lstStyle/>
          <a:p>
            <a:r>
              <a:rPr lang="en-AU" dirty="0" smtClean="0"/>
              <a:t>Regulation is designed to protect the long-term interests of consumers where the market is unlikely to be able to do so.  </a:t>
            </a:r>
            <a:endParaRPr lang="en-GB" dirty="0"/>
          </a:p>
        </p:txBody>
      </p:sp>
      <p:graphicFrame>
        <p:nvGraphicFramePr>
          <p:cNvPr id="4" name="Diagram 3"/>
          <p:cNvGraphicFramePr/>
          <p:nvPr>
            <p:extLst>
              <p:ext uri="{D42A27DB-BD31-4B8C-83A1-F6EECF244321}">
                <p14:modId xmlns:p14="http://schemas.microsoft.com/office/powerpoint/2010/main" val="3344803462"/>
              </p:ext>
            </p:extLst>
          </p:nvPr>
        </p:nvGraphicFramePr>
        <p:xfrm>
          <a:off x="1619672" y="2852784"/>
          <a:ext cx="6096000" cy="28240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869571" y="2492896"/>
            <a:ext cx="5040560" cy="978729"/>
          </a:xfrm>
          <a:prstGeom prst="rect">
            <a:avLst/>
          </a:prstGeom>
          <a:noFill/>
        </p:spPr>
        <p:txBody>
          <a:bodyPr wrap="square" rtlCol="0">
            <a:spAutoFit/>
          </a:bodyPr>
          <a:lstStyle/>
          <a:p>
            <a:pPr>
              <a:buNone/>
            </a:pPr>
            <a:r>
              <a:rPr lang="en-GB" sz="2400" b="1" dirty="0" smtClean="0">
                <a:latin typeface="+mj-lt"/>
              </a:rPr>
              <a:t>Regulation has always been needed but its nature has changed over time</a:t>
            </a:r>
            <a:endParaRPr lang="en-GB" sz="2400" b="1" dirty="0">
              <a:latin typeface="+mj-lt"/>
            </a:endParaRPr>
          </a:p>
        </p:txBody>
      </p:sp>
      <p:sp>
        <p:nvSpPr>
          <p:cNvPr id="7" name="Slide Number Placeholder 6"/>
          <p:cNvSpPr>
            <a:spLocks noGrp="1"/>
          </p:cNvSpPr>
          <p:nvPr>
            <p:ph type="sldNum" sz="quarter" idx="10"/>
          </p:nvPr>
        </p:nvSpPr>
        <p:spPr/>
        <p:txBody>
          <a:bodyPr/>
          <a:lstStyle/>
          <a:p>
            <a:pPr>
              <a:buFont typeface="Wingdings" pitchFamily="2" charset="2"/>
              <a:buNone/>
              <a:defRPr/>
            </a:pPr>
            <a:fld id="{1AE339EF-CBA6-4704-AE6A-F0CAF702AFEC}" type="slidenum">
              <a:rPr lang="en-US" smtClean="0"/>
              <a:pPr>
                <a:buFont typeface="Wingdings" pitchFamily="2" charset="2"/>
                <a:buNone/>
                <a:defRPr/>
              </a:pPr>
              <a:t>6</a:t>
            </a:fld>
            <a:endParaRPr lang="en-US" dirty="0"/>
          </a:p>
        </p:txBody>
      </p:sp>
    </p:spTree>
    <p:extLst>
      <p:ext uri="{BB962C8B-B14F-4D97-AF65-F5344CB8AC3E}">
        <p14:creationId xmlns:p14="http://schemas.microsoft.com/office/powerpoint/2010/main" val="2285252241"/>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9" name="Rectangle 3"/>
          <p:cNvSpPr>
            <a:spLocks noGrp="1" noChangeArrowheads="1"/>
          </p:cNvSpPr>
          <p:nvPr>
            <p:ph type="body" idx="1"/>
          </p:nvPr>
        </p:nvSpPr>
        <p:spPr/>
        <p:txBody>
          <a:bodyPr/>
          <a:lstStyle/>
          <a:p>
            <a:r>
              <a:rPr lang="en-AU" sz="2400" dirty="0"/>
              <a:t>High control and transaction costs</a:t>
            </a:r>
          </a:p>
          <a:p>
            <a:r>
              <a:rPr lang="en-AU" sz="2400" dirty="0"/>
              <a:t>Tried to do things government is not good at doing – operational</a:t>
            </a:r>
          </a:p>
          <a:p>
            <a:r>
              <a:rPr lang="en-AU" sz="2400" dirty="0" smtClean="0"/>
              <a:t>Inefficiency</a:t>
            </a:r>
            <a:endParaRPr lang="en-AU" sz="2400" dirty="0"/>
          </a:p>
          <a:p>
            <a:r>
              <a:rPr lang="en-AU" sz="2400" dirty="0"/>
              <a:t>Conflicting public sector and budget </a:t>
            </a:r>
            <a:r>
              <a:rPr lang="en-AU" sz="2400" dirty="0" smtClean="0"/>
              <a:t>priorities, leading to under-capitalisation</a:t>
            </a:r>
            <a:endParaRPr lang="en-AU" sz="2400" dirty="0"/>
          </a:p>
          <a:p>
            <a:r>
              <a:rPr lang="en-AU" sz="2400" dirty="0"/>
              <a:t>Risk aversion v. risk management</a:t>
            </a:r>
          </a:p>
          <a:p>
            <a:r>
              <a:rPr lang="en-AU" sz="2400" dirty="0"/>
              <a:t>Political interference v. business values</a:t>
            </a:r>
          </a:p>
        </p:txBody>
      </p:sp>
      <p:sp>
        <p:nvSpPr>
          <p:cNvPr id="3" name="Title 2"/>
          <p:cNvSpPr>
            <a:spLocks noGrp="1"/>
          </p:cNvSpPr>
          <p:nvPr>
            <p:ph type="title"/>
          </p:nvPr>
        </p:nvSpPr>
        <p:spPr/>
        <p:txBody>
          <a:bodyPr/>
          <a:lstStyle/>
          <a:p>
            <a:r>
              <a:rPr lang="en-AU" dirty="0"/>
              <a:t>Why was monopoly found wanting</a:t>
            </a:r>
            <a:r>
              <a:rPr lang="en-AU" dirty="0" smtClean="0"/>
              <a:t>? (1) </a:t>
            </a:r>
            <a:endParaRPr lang="en-GB" dirty="0"/>
          </a:p>
        </p:txBody>
      </p:sp>
      <p:sp>
        <p:nvSpPr>
          <p:cNvPr id="2" name="Slide Number Placeholder 1"/>
          <p:cNvSpPr>
            <a:spLocks noGrp="1"/>
          </p:cNvSpPr>
          <p:nvPr>
            <p:ph type="sldNum" sz="quarter" idx="10"/>
          </p:nvPr>
        </p:nvSpPr>
        <p:spPr/>
        <p:txBody>
          <a:bodyPr/>
          <a:lstStyle/>
          <a:p>
            <a:pPr>
              <a:buFont typeface="Wingdings" pitchFamily="2" charset="2"/>
              <a:buNone/>
              <a:defRPr/>
            </a:pPr>
            <a:fld id="{1AE339EF-CBA6-4704-AE6A-F0CAF702AFEC}" type="slidenum">
              <a:rPr lang="en-US" smtClean="0"/>
              <a:pPr>
                <a:buFont typeface="Wingdings" pitchFamily="2" charset="2"/>
                <a:buNone/>
                <a:defRPr/>
              </a:pPr>
              <a:t>7</a:t>
            </a:fld>
            <a:endParaRPr lang="en-US" dirty="0"/>
          </a:p>
        </p:txBody>
      </p:sp>
    </p:spTree>
    <p:extLst>
      <p:ext uri="{BB962C8B-B14F-4D97-AF65-F5344CB8AC3E}">
        <p14:creationId xmlns:p14="http://schemas.microsoft.com/office/powerpoint/2010/main" val="1044055375"/>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7" name="Rectangle 3"/>
          <p:cNvSpPr>
            <a:spLocks noGrp="1" noChangeArrowheads="1"/>
          </p:cNvSpPr>
          <p:nvPr>
            <p:ph type="body" idx="1"/>
          </p:nvPr>
        </p:nvSpPr>
        <p:spPr/>
        <p:txBody>
          <a:bodyPr/>
          <a:lstStyle/>
          <a:p>
            <a:pPr>
              <a:lnSpc>
                <a:spcPct val="90000"/>
              </a:lnSpc>
            </a:pPr>
            <a:r>
              <a:rPr lang="en-AU" sz="2800" dirty="0"/>
              <a:t>Monopolies tend to:</a:t>
            </a:r>
          </a:p>
          <a:p>
            <a:pPr lvl="1">
              <a:lnSpc>
                <a:spcPct val="90000"/>
              </a:lnSpc>
            </a:pPr>
            <a:r>
              <a:rPr lang="en-AU" sz="2400" dirty="0"/>
              <a:t>Restrict output</a:t>
            </a:r>
          </a:p>
          <a:p>
            <a:pPr lvl="1">
              <a:lnSpc>
                <a:spcPct val="90000"/>
              </a:lnSpc>
            </a:pPr>
            <a:r>
              <a:rPr lang="en-AU" sz="2400" dirty="0"/>
              <a:t>Increase prices</a:t>
            </a:r>
          </a:p>
          <a:p>
            <a:pPr lvl="1">
              <a:lnSpc>
                <a:spcPct val="90000"/>
              </a:lnSpc>
            </a:pPr>
            <a:r>
              <a:rPr lang="en-AU" sz="2400" dirty="0"/>
              <a:t>Internalise surplus (to shareholders or other stakeholders)</a:t>
            </a:r>
          </a:p>
          <a:p>
            <a:pPr lvl="1">
              <a:lnSpc>
                <a:spcPct val="90000"/>
              </a:lnSpc>
            </a:pPr>
            <a:r>
              <a:rPr lang="en-AU" sz="2400" dirty="0"/>
              <a:t>Have weakened incentives to deliver required services</a:t>
            </a:r>
          </a:p>
          <a:p>
            <a:pPr>
              <a:lnSpc>
                <a:spcPct val="90000"/>
              </a:lnSpc>
            </a:pPr>
            <a:r>
              <a:rPr lang="en-AU" sz="2800" dirty="0"/>
              <a:t>With growing and diversified demand, monopoly could not deliver</a:t>
            </a:r>
          </a:p>
          <a:p>
            <a:pPr>
              <a:lnSpc>
                <a:spcPct val="90000"/>
              </a:lnSpc>
            </a:pPr>
            <a:endParaRPr lang="en-AU" dirty="0"/>
          </a:p>
        </p:txBody>
      </p:sp>
      <p:sp>
        <p:nvSpPr>
          <p:cNvPr id="2" name="Title 1"/>
          <p:cNvSpPr>
            <a:spLocks noGrp="1"/>
          </p:cNvSpPr>
          <p:nvPr>
            <p:ph type="title"/>
          </p:nvPr>
        </p:nvSpPr>
        <p:spPr>
          <a:xfrm>
            <a:off x="755576" y="607745"/>
            <a:ext cx="7772400" cy="523220"/>
          </a:xfrm>
        </p:spPr>
        <p:txBody>
          <a:bodyPr/>
          <a:lstStyle/>
          <a:p>
            <a:r>
              <a:rPr lang="en-AU" dirty="0"/>
              <a:t>Why was monopoly found wanting? (2) </a:t>
            </a:r>
            <a:endParaRPr lang="en-GB" dirty="0"/>
          </a:p>
        </p:txBody>
      </p:sp>
      <p:sp>
        <p:nvSpPr>
          <p:cNvPr id="3" name="Slide Number Placeholder 2"/>
          <p:cNvSpPr>
            <a:spLocks noGrp="1"/>
          </p:cNvSpPr>
          <p:nvPr>
            <p:ph type="sldNum" sz="quarter" idx="10"/>
          </p:nvPr>
        </p:nvSpPr>
        <p:spPr/>
        <p:txBody>
          <a:bodyPr/>
          <a:lstStyle/>
          <a:p>
            <a:pPr>
              <a:buFont typeface="Wingdings" pitchFamily="2" charset="2"/>
              <a:buNone/>
              <a:defRPr/>
            </a:pPr>
            <a:fld id="{1AE339EF-CBA6-4704-AE6A-F0CAF702AFEC}" type="slidenum">
              <a:rPr lang="en-US" smtClean="0"/>
              <a:pPr>
                <a:buFont typeface="Wingdings" pitchFamily="2" charset="2"/>
                <a:buNone/>
                <a:defRPr/>
              </a:pPr>
              <a:t>8</a:t>
            </a:fld>
            <a:endParaRPr lang="en-US" dirty="0"/>
          </a:p>
        </p:txBody>
      </p:sp>
    </p:spTree>
    <p:extLst>
      <p:ext uri="{BB962C8B-B14F-4D97-AF65-F5344CB8AC3E}">
        <p14:creationId xmlns:p14="http://schemas.microsoft.com/office/powerpoint/2010/main" val="2277496297"/>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5" name="Rectangle 3"/>
          <p:cNvSpPr>
            <a:spLocks noGrp="1" noChangeArrowheads="1"/>
          </p:cNvSpPr>
          <p:nvPr>
            <p:ph type="body" idx="1"/>
          </p:nvPr>
        </p:nvSpPr>
        <p:spPr>
          <a:xfrm>
            <a:off x="683568" y="1556792"/>
            <a:ext cx="7992888" cy="4256088"/>
          </a:xfrm>
        </p:spPr>
        <p:txBody>
          <a:bodyPr/>
          <a:lstStyle/>
          <a:p>
            <a:r>
              <a:rPr lang="en-AU" sz="2800" dirty="0"/>
              <a:t>Liberalisation is the opening of markets to new competitors</a:t>
            </a:r>
          </a:p>
          <a:p>
            <a:r>
              <a:rPr lang="en-AU" sz="2800" dirty="0"/>
              <a:t>De-regulation is the removal of </a:t>
            </a:r>
            <a:r>
              <a:rPr lang="en-AU" sz="2800" dirty="0" smtClean="0"/>
              <a:t>regulation, but:</a:t>
            </a:r>
            <a:endParaRPr lang="en-AU" sz="2800" dirty="0"/>
          </a:p>
          <a:p>
            <a:pPr lvl="1"/>
            <a:r>
              <a:rPr lang="en-AU" sz="2400" dirty="0"/>
              <a:t>Initial liberalisation accompanied by more (transitional) regulation</a:t>
            </a:r>
          </a:p>
          <a:p>
            <a:pPr lvl="1"/>
            <a:r>
              <a:rPr lang="en-AU" sz="2400" dirty="0"/>
              <a:t>What was implicit needs to be explicit</a:t>
            </a:r>
          </a:p>
          <a:p>
            <a:pPr lvl="1"/>
            <a:r>
              <a:rPr lang="en-AU" sz="2400" dirty="0"/>
              <a:t>New field of regulation is the area competitive safeguards – that is, fair competition</a:t>
            </a:r>
          </a:p>
          <a:p>
            <a:pPr lvl="1"/>
            <a:r>
              <a:rPr lang="en-AU" sz="2400" dirty="0"/>
              <a:t>Competition is not effective in all areas of the telecommunications market</a:t>
            </a:r>
          </a:p>
          <a:p>
            <a:pPr lvl="1"/>
            <a:endParaRPr lang="en-AU" sz="2400" dirty="0"/>
          </a:p>
        </p:txBody>
      </p:sp>
      <p:sp>
        <p:nvSpPr>
          <p:cNvPr id="2" name="Title 1"/>
          <p:cNvSpPr>
            <a:spLocks noGrp="1"/>
          </p:cNvSpPr>
          <p:nvPr>
            <p:ph type="title"/>
          </p:nvPr>
        </p:nvSpPr>
        <p:spPr>
          <a:xfrm>
            <a:off x="755576" y="764704"/>
            <a:ext cx="7772400" cy="523220"/>
          </a:xfrm>
        </p:spPr>
        <p:txBody>
          <a:bodyPr/>
          <a:lstStyle/>
          <a:p>
            <a:r>
              <a:rPr lang="en-AU" dirty="0"/>
              <a:t>Liberalisation and de-regulation</a:t>
            </a:r>
            <a:endParaRPr lang="en-GB" dirty="0"/>
          </a:p>
        </p:txBody>
      </p:sp>
      <p:sp>
        <p:nvSpPr>
          <p:cNvPr id="3" name="Slide Number Placeholder 2"/>
          <p:cNvSpPr>
            <a:spLocks noGrp="1"/>
          </p:cNvSpPr>
          <p:nvPr>
            <p:ph type="sldNum" sz="quarter" idx="10"/>
          </p:nvPr>
        </p:nvSpPr>
        <p:spPr/>
        <p:txBody>
          <a:bodyPr/>
          <a:lstStyle/>
          <a:p>
            <a:pPr>
              <a:buFont typeface="Wingdings" pitchFamily="2" charset="2"/>
              <a:buNone/>
              <a:defRPr/>
            </a:pPr>
            <a:fld id="{1AE339EF-CBA6-4704-AE6A-F0CAF702AFEC}" type="slidenum">
              <a:rPr lang="en-US" smtClean="0"/>
              <a:pPr>
                <a:buFont typeface="Wingdings" pitchFamily="2" charset="2"/>
                <a:buNone/>
                <a:defRPr/>
              </a:pPr>
              <a:t>9</a:t>
            </a:fld>
            <a:endParaRPr lang="en-US" dirty="0"/>
          </a:p>
        </p:txBody>
      </p:sp>
    </p:spTree>
    <p:extLst>
      <p:ext uri="{BB962C8B-B14F-4D97-AF65-F5344CB8AC3E}">
        <p14:creationId xmlns:p14="http://schemas.microsoft.com/office/powerpoint/2010/main" val="852064857"/>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2_ITU-e">
  <a:themeElements>
    <a:clrScheme name="ITU-e 4">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fontScheme name="2_ITU-e">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900" b="0" i="0" u="none" strike="noStrike" cap="none" normalizeH="0" baseline="0" smtClean="0">
            <a:ln>
              <a:noFill/>
            </a:ln>
            <a:solidFill>
              <a:srgbClr val="646464"/>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900" b="0" i="0" u="none" strike="noStrike" cap="none" normalizeH="0" baseline="0" smtClean="0">
            <a:ln>
              <a:noFill/>
            </a:ln>
            <a:solidFill>
              <a:srgbClr val="646464"/>
            </a:solidFill>
            <a:effectLst/>
            <a:latin typeface="Verdana" pitchFamily="34" charset="0"/>
          </a:defRPr>
        </a:defPPr>
      </a:lstStyle>
    </a:lnDef>
  </a:objectDefaults>
  <a:extraClrSchemeLst>
    <a:extraClrScheme>
      <a:clrScheme name="ITU-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2">
        <a:dk1>
          <a:srgbClr val="5C5C5C"/>
        </a:dk1>
        <a:lt1>
          <a:srgbClr val="FFFFFF"/>
        </a:lt1>
        <a:dk2>
          <a:srgbClr val="000000"/>
        </a:dk2>
        <a:lt2>
          <a:srgbClr val="808080"/>
        </a:lt2>
        <a:accent1>
          <a:srgbClr val="00CC99"/>
        </a:accent1>
        <a:accent2>
          <a:srgbClr val="3333CC"/>
        </a:accent2>
        <a:accent3>
          <a:srgbClr val="FFFFFF"/>
        </a:accent3>
        <a:accent4>
          <a:srgbClr val="4D4D4D"/>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3">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4">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06F0F5D3F439E64F84B9BE95B8683F14" ma:contentTypeVersion="1" ma:contentTypeDescription="Create a new document." ma:contentTypeScope="" ma:versionID="834d49178fe7d452fcfa64c203e69fbd">
  <xsd:schema xmlns:xsd="http://www.w3.org/2001/XMLSchema" xmlns:xs="http://www.w3.org/2001/XMLSchema" xmlns:p="http://schemas.microsoft.com/office/2006/metadata/properties" xmlns:ns1="http://schemas.microsoft.com/sharepoint/v3" targetNamespace="http://schemas.microsoft.com/office/2006/metadata/properties" ma:root="true" ma:fieldsID="b345722d146e7751d163e781f9769179"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595CB881-200F-4D9E-B77B-39EEBCB3AF00}"/>
</file>

<file path=customXml/itemProps2.xml><?xml version="1.0" encoding="utf-8"?>
<ds:datastoreItem xmlns:ds="http://schemas.openxmlformats.org/officeDocument/2006/customXml" ds:itemID="{B37B66A7-E20A-4D5E-B31F-ADC32BB030E9}"/>
</file>

<file path=customXml/itemProps3.xml><?xml version="1.0" encoding="utf-8"?>
<ds:datastoreItem xmlns:ds="http://schemas.openxmlformats.org/officeDocument/2006/customXml" ds:itemID="{40EB3F50-2C6D-4C0C-AB1A-82B2281CCFE4}"/>
</file>

<file path=docProps/app.xml><?xml version="1.0" encoding="utf-8"?>
<Properties xmlns="http://schemas.openxmlformats.org/officeDocument/2006/extended-properties" xmlns:vt="http://schemas.openxmlformats.org/officeDocument/2006/docPropsVTypes">
  <Template/>
  <TotalTime>14510</TotalTime>
  <Words>1768</Words>
  <Application>Microsoft Office PowerPoint</Application>
  <PresentationFormat>On-screen Show (4:3)</PresentationFormat>
  <Paragraphs>270</Paragraphs>
  <Slides>37</Slides>
  <Notes>3</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2_ITU-e</vt:lpstr>
      <vt:lpstr>PowerPoint Presentation</vt:lpstr>
      <vt:lpstr>Session 2: Understanding the place of cost accounting and cost modelling in the regulatory process </vt:lpstr>
      <vt:lpstr>Agenda</vt:lpstr>
      <vt:lpstr>   The general aims and objectives of regulation  </vt:lpstr>
      <vt:lpstr>PowerPoint Presentation</vt:lpstr>
      <vt:lpstr>Regulation is designed to protect the long-term interests of consumers where the market is unlikely to be able to do so.  </vt:lpstr>
      <vt:lpstr>Why was monopoly found wanting? (1) </vt:lpstr>
      <vt:lpstr>Why was monopoly found wanting? (2) </vt:lpstr>
      <vt:lpstr>Liberalisation and de-regulation</vt:lpstr>
      <vt:lpstr>The balance between competition and regulation</vt:lpstr>
      <vt:lpstr>Changes in regulation with liberalisation </vt:lpstr>
      <vt:lpstr>   The regulation of markets  </vt:lpstr>
      <vt:lpstr>PowerPoint Presentation</vt:lpstr>
      <vt:lpstr>Regulation should be restricted to markets where there is a reasonable expectation of market failure.  </vt:lpstr>
      <vt:lpstr>Why is it important to identify markets? </vt:lpstr>
      <vt:lpstr>The proper sequence of regulation</vt:lpstr>
      <vt:lpstr>Adopting general competition principles</vt:lpstr>
      <vt:lpstr>The limits of substitution</vt:lpstr>
      <vt:lpstr>The hypothetical monopolist test</vt:lpstr>
      <vt:lpstr>General Approach </vt:lpstr>
      <vt:lpstr>Different approaches to retail and wholesale markets</vt:lpstr>
      <vt:lpstr>2007 European Commission Recommendation</vt:lpstr>
      <vt:lpstr>   The regulation of prices  </vt:lpstr>
      <vt:lpstr>PowerPoint Presentation</vt:lpstr>
      <vt:lpstr>Prices are affected by many factors not all of which are under the enterprise’s control</vt:lpstr>
      <vt:lpstr>Prices are designed for profit maximisation</vt:lpstr>
      <vt:lpstr>Regulators have different pricing goals (1)</vt:lpstr>
      <vt:lpstr>Regulators have different pricing goals (2)</vt:lpstr>
      <vt:lpstr>Recommendations for price controls – if you are a regulator </vt:lpstr>
      <vt:lpstr>   Cost-based price regulation  </vt:lpstr>
      <vt:lpstr>PowerPoint Presentation</vt:lpstr>
      <vt:lpstr>Competition remedies</vt:lpstr>
      <vt:lpstr>Principles to guide the selection of remedies </vt:lpstr>
      <vt:lpstr>When to regulate for cost-based prices</vt:lpstr>
      <vt:lpstr>Cost accounting and accounting separation</vt:lpstr>
      <vt:lpstr>Cost-based prices (and cost models)</vt:lpstr>
      <vt:lpstr>When selecting remedies, ask yourself...</vt:lpstr>
    </vt:vector>
  </TitlesOfParts>
  <Company>ITU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EC project</dc:title>
  <dc:creator>DAR</dc:creator>
  <cp:lastModifiedBy>DAR</cp:lastModifiedBy>
  <cp:revision>596</cp:revision>
  <cp:lastPrinted>2001-11-25T13:41:09Z</cp:lastPrinted>
  <dcterms:created xsi:type="dcterms:W3CDTF">2006-05-30T12:53:59Z</dcterms:created>
  <dcterms:modified xsi:type="dcterms:W3CDTF">2013-07-03T15:51:27Z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0x01010006F0F5D3F439E64F84B9BE95B8683F14</vt:lpwstr>
  </property>
</Properties>
</file>