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theme/theme2.xml" ContentType="application/vnd.openxmlformats-officedocument.theme+xml"/>
  <Override PartName="/ppt/diagrams/drawing2.xml" ContentType="application/vnd.ms-office.drawingml.diagramDrawing+xml"/>
  <Override PartName="/ppt/theme/theme3.xml" ContentType="application/vnd.openxmlformats-officedocument.theme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drawing1.xml" ContentType="application/vnd.ms-office.drawingml.diagramDrawing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7" r:id="rId1"/>
  </p:sldMasterIdLst>
  <p:notesMasterIdLst>
    <p:notesMasterId r:id="rId13"/>
  </p:notesMasterIdLst>
  <p:handoutMasterIdLst>
    <p:handoutMasterId r:id="rId14"/>
  </p:handoutMasterIdLst>
  <p:sldIdLst>
    <p:sldId id="386" r:id="rId2"/>
    <p:sldId id="407" r:id="rId3"/>
    <p:sldId id="372" r:id="rId4"/>
    <p:sldId id="410" r:id="rId5"/>
    <p:sldId id="411" r:id="rId6"/>
    <p:sldId id="434" r:id="rId7"/>
    <p:sldId id="426" r:id="rId8"/>
    <p:sldId id="433" r:id="rId9"/>
    <p:sldId id="430" r:id="rId10"/>
    <p:sldId id="427" r:id="rId11"/>
    <p:sldId id="435" r:id="rId12"/>
  </p:sldIdLst>
  <p:sldSz cx="9144000" cy="6858000" type="screen4x3"/>
  <p:notesSz cx="6797675" cy="9874250"/>
  <p:defaultTextStyle>
    <a:defPPr>
      <a:defRPr lang="en-US"/>
    </a:defPPr>
    <a:lvl1pPr algn="l" rtl="0" eaLnBrk="0" fontAlgn="base" hangingPunct="0">
      <a:lnSpc>
        <a:spcPct val="80000"/>
      </a:lnSpc>
      <a:spcBef>
        <a:spcPct val="50000"/>
      </a:spcBef>
      <a:spcAft>
        <a:spcPct val="0"/>
      </a:spcAft>
      <a:buClr>
        <a:schemeClr val="hlink"/>
      </a:buClr>
      <a:buSzPct val="110000"/>
      <a:buFont typeface="Wingdings" pitchFamily="2" charset="2"/>
      <a:buChar char="§"/>
      <a:defRPr sz="1600" kern="1200">
        <a:solidFill>
          <a:srgbClr val="5C5C5C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lnSpc>
        <a:spcPct val="80000"/>
      </a:lnSpc>
      <a:spcBef>
        <a:spcPct val="50000"/>
      </a:spcBef>
      <a:spcAft>
        <a:spcPct val="0"/>
      </a:spcAft>
      <a:buClr>
        <a:schemeClr val="hlink"/>
      </a:buClr>
      <a:buSzPct val="110000"/>
      <a:buFont typeface="Wingdings" pitchFamily="2" charset="2"/>
      <a:buChar char="§"/>
      <a:defRPr sz="1600" kern="1200">
        <a:solidFill>
          <a:srgbClr val="5C5C5C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lnSpc>
        <a:spcPct val="80000"/>
      </a:lnSpc>
      <a:spcBef>
        <a:spcPct val="50000"/>
      </a:spcBef>
      <a:spcAft>
        <a:spcPct val="0"/>
      </a:spcAft>
      <a:buClr>
        <a:schemeClr val="hlink"/>
      </a:buClr>
      <a:buSzPct val="110000"/>
      <a:buFont typeface="Wingdings" pitchFamily="2" charset="2"/>
      <a:buChar char="§"/>
      <a:defRPr sz="1600" kern="1200">
        <a:solidFill>
          <a:srgbClr val="5C5C5C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lnSpc>
        <a:spcPct val="80000"/>
      </a:lnSpc>
      <a:spcBef>
        <a:spcPct val="50000"/>
      </a:spcBef>
      <a:spcAft>
        <a:spcPct val="0"/>
      </a:spcAft>
      <a:buClr>
        <a:schemeClr val="hlink"/>
      </a:buClr>
      <a:buSzPct val="110000"/>
      <a:buFont typeface="Wingdings" pitchFamily="2" charset="2"/>
      <a:buChar char="§"/>
      <a:defRPr sz="1600" kern="1200">
        <a:solidFill>
          <a:srgbClr val="5C5C5C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lnSpc>
        <a:spcPct val="80000"/>
      </a:lnSpc>
      <a:spcBef>
        <a:spcPct val="50000"/>
      </a:spcBef>
      <a:spcAft>
        <a:spcPct val="0"/>
      </a:spcAft>
      <a:buClr>
        <a:schemeClr val="hlink"/>
      </a:buClr>
      <a:buSzPct val="110000"/>
      <a:buFont typeface="Wingdings" pitchFamily="2" charset="2"/>
      <a:buChar char="§"/>
      <a:defRPr sz="1600" kern="1200">
        <a:solidFill>
          <a:srgbClr val="5C5C5C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rgbClr val="5C5C5C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rgbClr val="5C5C5C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rgbClr val="5C5C5C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rgbClr val="5C5C5C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5050"/>
    <a:srgbClr val="FF3300"/>
    <a:srgbClr val="6699FF"/>
    <a:srgbClr val="33CC33"/>
    <a:srgbClr val="99FF66"/>
    <a:srgbClr val="FFFF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42" autoAdjust="0"/>
    <p:restoredTop sz="73173" autoAdjust="0"/>
  </p:normalViewPr>
  <p:slideViewPr>
    <p:cSldViewPr>
      <p:cViewPr>
        <p:scale>
          <a:sx n="78" d="100"/>
          <a:sy n="78" d="100"/>
        </p:scale>
        <p:origin x="-92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88"/>
    </p:cViewPr>
  </p:sorterViewPr>
  <p:notesViewPr>
    <p:cSldViewPr>
      <p:cViewPr varScale="1">
        <p:scale>
          <a:sx n="35" d="100"/>
          <a:sy n="35" d="100"/>
        </p:scale>
        <p:origin x="-2304" y="-102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05E1F7-4F90-4C41-B4B9-E75FB5A9A4BC}" type="doc">
      <dgm:prSet loTypeId="urn:microsoft.com/office/officeart/2005/8/layout/chevron1" loCatId="process" qsTypeId="urn:microsoft.com/office/officeart/2005/8/quickstyle/simple1" qsCatId="simple" csTypeId="urn:microsoft.com/office/officeart/2005/8/colors/accent2_2" csCatId="accent2" phldr="1"/>
      <dgm:spPr/>
    </dgm:pt>
    <dgm:pt modelId="{009B4307-4BCE-44E6-AD57-A45259271446}">
      <dgm:prSet phldrT="[Text]"/>
      <dgm:spPr/>
      <dgm:t>
        <a:bodyPr/>
        <a:lstStyle/>
        <a:p>
          <a:r>
            <a:rPr lang="en-GB" dirty="0" smtClean="0"/>
            <a:t>Describe the task</a:t>
          </a:r>
          <a:endParaRPr lang="en-GB" dirty="0"/>
        </a:p>
      </dgm:t>
    </dgm:pt>
    <dgm:pt modelId="{00FD1357-4259-448C-B872-D60D97523B3A}" type="parTrans" cxnId="{F7D75F41-AE76-4A28-9A6E-C9DD4F7D3F9B}">
      <dgm:prSet/>
      <dgm:spPr/>
      <dgm:t>
        <a:bodyPr/>
        <a:lstStyle/>
        <a:p>
          <a:endParaRPr lang="en-GB"/>
        </a:p>
      </dgm:t>
    </dgm:pt>
    <dgm:pt modelId="{C05FFD29-0786-4D76-96DE-AD7147159757}" type="sibTrans" cxnId="{F7D75F41-AE76-4A28-9A6E-C9DD4F7D3F9B}">
      <dgm:prSet/>
      <dgm:spPr/>
      <dgm:t>
        <a:bodyPr/>
        <a:lstStyle/>
        <a:p>
          <a:endParaRPr lang="en-GB"/>
        </a:p>
      </dgm:t>
    </dgm:pt>
    <dgm:pt modelId="{5963735C-CB10-4F10-8495-80CD5B0072D2}">
      <dgm:prSet phldrT="[Text]"/>
      <dgm:spPr/>
      <dgm:t>
        <a:bodyPr/>
        <a:lstStyle/>
        <a:p>
          <a:r>
            <a:rPr lang="en-GB" dirty="0" smtClean="0"/>
            <a:t>Work in groups</a:t>
          </a:r>
          <a:endParaRPr lang="en-GB" dirty="0"/>
        </a:p>
      </dgm:t>
    </dgm:pt>
    <dgm:pt modelId="{78ECDED3-D737-4419-BE02-E6831CB3EABA}" type="parTrans" cxnId="{0B11CDC3-5340-4336-9407-3D5ABA8B536A}">
      <dgm:prSet/>
      <dgm:spPr/>
      <dgm:t>
        <a:bodyPr/>
        <a:lstStyle/>
        <a:p>
          <a:endParaRPr lang="en-GB"/>
        </a:p>
      </dgm:t>
    </dgm:pt>
    <dgm:pt modelId="{6960E52E-EE1D-41EE-B936-1A48DBCE59B4}" type="sibTrans" cxnId="{0B11CDC3-5340-4336-9407-3D5ABA8B536A}">
      <dgm:prSet/>
      <dgm:spPr/>
      <dgm:t>
        <a:bodyPr/>
        <a:lstStyle/>
        <a:p>
          <a:endParaRPr lang="en-GB"/>
        </a:p>
      </dgm:t>
    </dgm:pt>
    <dgm:pt modelId="{2FEC2BE3-2DE1-448B-9C19-524777153E4F}">
      <dgm:prSet phldrT="[Text]"/>
      <dgm:spPr/>
      <dgm:t>
        <a:bodyPr/>
        <a:lstStyle/>
        <a:p>
          <a:r>
            <a:rPr lang="en-GB" dirty="0" smtClean="0"/>
            <a:t>Present and discuss findings</a:t>
          </a:r>
          <a:endParaRPr lang="en-GB" dirty="0"/>
        </a:p>
      </dgm:t>
    </dgm:pt>
    <dgm:pt modelId="{9C7A5ACD-2394-4C1C-BF93-C6950928186F}" type="parTrans" cxnId="{C63117B3-11B6-43DF-B882-50A0C4E31AD5}">
      <dgm:prSet/>
      <dgm:spPr/>
      <dgm:t>
        <a:bodyPr/>
        <a:lstStyle/>
        <a:p>
          <a:endParaRPr lang="en-GB"/>
        </a:p>
      </dgm:t>
    </dgm:pt>
    <dgm:pt modelId="{0BFD76B0-97E2-4A7E-AE19-560B6AA19DE3}" type="sibTrans" cxnId="{C63117B3-11B6-43DF-B882-50A0C4E31AD5}">
      <dgm:prSet/>
      <dgm:spPr/>
      <dgm:t>
        <a:bodyPr/>
        <a:lstStyle/>
        <a:p>
          <a:endParaRPr lang="en-GB"/>
        </a:p>
      </dgm:t>
    </dgm:pt>
    <dgm:pt modelId="{4C0B28B8-0206-4BB4-AA79-DF24DBE830F8}">
      <dgm:prSet phldrT="[Text]"/>
      <dgm:spPr/>
      <dgm:t>
        <a:bodyPr/>
        <a:lstStyle/>
        <a:p>
          <a:r>
            <a:rPr lang="en-GB" dirty="0" smtClean="0"/>
            <a:t>Explain what is required</a:t>
          </a:r>
          <a:endParaRPr lang="en-GB" dirty="0"/>
        </a:p>
      </dgm:t>
    </dgm:pt>
    <dgm:pt modelId="{76499A0A-0CEC-4542-8412-B3F42D405C80}" type="parTrans" cxnId="{AE5BB045-6269-442F-B118-E2C088E3B38F}">
      <dgm:prSet/>
      <dgm:spPr/>
      <dgm:t>
        <a:bodyPr/>
        <a:lstStyle/>
        <a:p>
          <a:endParaRPr lang="en-GB"/>
        </a:p>
      </dgm:t>
    </dgm:pt>
    <dgm:pt modelId="{333A1C8B-AFDB-4821-BF84-B047EB50D583}" type="sibTrans" cxnId="{AE5BB045-6269-442F-B118-E2C088E3B38F}">
      <dgm:prSet/>
      <dgm:spPr/>
      <dgm:t>
        <a:bodyPr/>
        <a:lstStyle/>
        <a:p>
          <a:endParaRPr lang="en-GB"/>
        </a:p>
      </dgm:t>
    </dgm:pt>
    <dgm:pt modelId="{C2364F8B-E750-4CF6-9B14-A7AE26FDD5F1}" type="pres">
      <dgm:prSet presAssocID="{0705E1F7-4F90-4C41-B4B9-E75FB5A9A4BC}" presName="Name0" presStyleCnt="0">
        <dgm:presLayoutVars>
          <dgm:dir/>
          <dgm:animLvl val="lvl"/>
          <dgm:resizeHandles val="exact"/>
        </dgm:presLayoutVars>
      </dgm:prSet>
      <dgm:spPr/>
    </dgm:pt>
    <dgm:pt modelId="{143E5549-9698-4FDB-B77D-ADBF45E07290}" type="pres">
      <dgm:prSet presAssocID="{009B4307-4BCE-44E6-AD57-A45259271446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53BAC24-C745-428E-A383-EB288C8EC9AD}" type="pres">
      <dgm:prSet presAssocID="{C05FFD29-0786-4D76-96DE-AD7147159757}" presName="parTxOnlySpace" presStyleCnt="0"/>
      <dgm:spPr/>
    </dgm:pt>
    <dgm:pt modelId="{1CEB26C2-2279-4846-805E-F53A315BABB5}" type="pres">
      <dgm:prSet presAssocID="{4C0B28B8-0206-4BB4-AA79-DF24DBE830F8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D762DFB-93FD-41E3-804C-5F1A371D8E97}" type="pres">
      <dgm:prSet presAssocID="{333A1C8B-AFDB-4821-BF84-B047EB50D583}" presName="parTxOnlySpace" presStyleCnt="0"/>
      <dgm:spPr/>
    </dgm:pt>
    <dgm:pt modelId="{3AB717EF-649C-4FAA-B8AF-E51706F3C2AB}" type="pres">
      <dgm:prSet presAssocID="{5963735C-CB10-4F10-8495-80CD5B0072D2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9C2BB09-8B51-4B09-972E-4F17C9FFA307}" type="pres">
      <dgm:prSet presAssocID="{6960E52E-EE1D-41EE-B936-1A48DBCE59B4}" presName="parTxOnlySpace" presStyleCnt="0"/>
      <dgm:spPr/>
    </dgm:pt>
    <dgm:pt modelId="{448DD83D-4654-4442-A35A-8252A2D7977E}" type="pres">
      <dgm:prSet presAssocID="{2FEC2BE3-2DE1-448B-9C19-524777153E4F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63117B3-11B6-43DF-B882-50A0C4E31AD5}" srcId="{0705E1F7-4F90-4C41-B4B9-E75FB5A9A4BC}" destId="{2FEC2BE3-2DE1-448B-9C19-524777153E4F}" srcOrd="3" destOrd="0" parTransId="{9C7A5ACD-2394-4C1C-BF93-C6950928186F}" sibTransId="{0BFD76B0-97E2-4A7E-AE19-560B6AA19DE3}"/>
    <dgm:cxn modelId="{E8AE15DD-818F-49CC-9CBB-030609B03D65}" type="presOf" srcId="{4C0B28B8-0206-4BB4-AA79-DF24DBE830F8}" destId="{1CEB26C2-2279-4846-805E-F53A315BABB5}" srcOrd="0" destOrd="0" presId="urn:microsoft.com/office/officeart/2005/8/layout/chevron1"/>
    <dgm:cxn modelId="{0277C60B-B749-4744-96B5-6D188787D62A}" type="presOf" srcId="{2FEC2BE3-2DE1-448B-9C19-524777153E4F}" destId="{448DD83D-4654-4442-A35A-8252A2D7977E}" srcOrd="0" destOrd="0" presId="urn:microsoft.com/office/officeart/2005/8/layout/chevron1"/>
    <dgm:cxn modelId="{AE5BB045-6269-442F-B118-E2C088E3B38F}" srcId="{0705E1F7-4F90-4C41-B4B9-E75FB5A9A4BC}" destId="{4C0B28B8-0206-4BB4-AA79-DF24DBE830F8}" srcOrd="1" destOrd="0" parTransId="{76499A0A-0CEC-4542-8412-B3F42D405C80}" sibTransId="{333A1C8B-AFDB-4821-BF84-B047EB50D583}"/>
    <dgm:cxn modelId="{8D492E07-3040-46A6-AB43-2986B49FB025}" type="presOf" srcId="{5963735C-CB10-4F10-8495-80CD5B0072D2}" destId="{3AB717EF-649C-4FAA-B8AF-E51706F3C2AB}" srcOrd="0" destOrd="0" presId="urn:microsoft.com/office/officeart/2005/8/layout/chevron1"/>
    <dgm:cxn modelId="{F7D75F41-AE76-4A28-9A6E-C9DD4F7D3F9B}" srcId="{0705E1F7-4F90-4C41-B4B9-E75FB5A9A4BC}" destId="{009B4307-4BCE-44E6-AD57-A45259271446}" srcOrd="0" destOrd="0" parTransId="{00FD1357-4259-448C-B872-D60D97523B3A}" sibTransId="{C05FFD29-0786-4D76-96DE-AD7147159757}"/>
    <dgm:cxn modelId="{0B11CDC3-5340-4336-9407-3D5ABA8B536A}" srcId="{0705E1F7-4F90-4C41-B4B9-E75FB5A9A4BC}" destId="{5963735C-CB10-4F10-8495-80CD5B0072D2}" srcOrd="2" destOrd="0" parTransId="{78ECDED3-D737-4419-BE02-E6831CB3EABA}" sibTransId="{6960E52E-EE1D-41EE-B936-1A48DBCE59B4}"/>
    <dgm:cxn modelId="{0EE1075D-9C2E-461D-B9F2-390797F213AE}" type="presOf" srcId="{009B4307-4BCE-44E6-AD57-A45259271446}" destId="{143E5549-9698-4FDB-B77D-ADBF45E07290}" srcOrd="0" destOrd="0" presId="urn:microsoft.com/office/officeart/2005/8/layout/chevron1"/>
    <dgm:cxn modelId="{F71DBF49-618C-4BBC-9382-1E60A2B0B942}" type="presOf" srcId="{0705E1F7-4F90-4C41-B4B9-E75FB5A9A4BC}" destId="{C2364F8B-E750-4CF6-9B14-A7AE26FDD5F1}" srcOrd="0" destOrd="0" presId="urn:microsoft.com/office/officeart/2005/8/layout/chevron1"/>
    <dgm:cxn modelId="{17E5E11A-6A9F-41B7-BDD9-45BDA9AE275C}" type="presParOf" srcId="{C2364F8B-E750-4CF6-9B14-A7AE26FDD5F1}" destId="{143E5549-9698-4FDB-B77D-ADBF45E07290}" srcOrd="0" destOrd="0" presId="urn:microsoft.com/office/officeart/2005/8/layout/chevron1"/>
    <dgm:cxn modelId="{E0612321-6C34-4CD0-9986-9AC9C094C2FE}" type="presParOf" srcId="{C2364F8B-E750-4CF6-9B14-A7AE26FDD5F1}" destId="{E53BAC24-C745-428E-A383-EB288C8EC9AD}" srcOrd="1" destOrd="0" presId="urn:microsoft.com/office/officeart/2005/8/layout/chevron1"/>
    <dgm:cxn modelId="{D7556C3F-A9E8-4E0A-8410-D72E955D5316}" type="presParOf" srcId="{C2364F8B-E750-4CF6-9B14-A7AE26FDD5F1}" destId="{1CEB26C2-2279-4846-805E-F53A315BABB5}" srcOrd="2" destOrd="0" presId="urn:microsoft.com/office/officeart/2005/8/layout/chevron1"/>
    <dgm:cxn modelId="{32BC2570-F5C2-45D0-BD8F-A2FC621D3400}" type="presParOf" srcId="{C2364F8B-E750-4CF6-9B14-A7AE26FDD5F1}" destId="{3D762DFB-93FD-41E3-804C-5F1A371D8E97}" srcOrd="3" destOrd="0" presId="urn:microsoft.com/office/officeart/2005/8/layout/chevron1"/>
    <dgm:cxn modelId="{FF15D770-F979-4835-9506-874D2D76DB6D}" type="presParOf" srcId="{C2364F8B-E750-4CF6-9B14-A7AE26FDD5F1}" destId="{3AB717EF-649C-4FAA-B8AF-E51706F3C2AB}" srcOrd="4" destOrd="0" presId="urn:microsoft.com/office/officeart/2005/8/layout/chevron1"/>
    <dgm:cxn modelId="{A9F9E4A5-D58C-4345-AD48-42A580897256}" type="presParOf" srcId="{C2364F8B-E750-4CF6-9B14-A7AE26FDD5F1}" destId="{29C2BB09-8B51-4B09-972E-4F17C9FFA307}" srcOrd="5" destOrd="0" presId="urn:microsoft.com/office/officeart/2005/8/layout/chevron1"/>
    <dgm:cxn modelId="{41DEC949-8CAB-4880-8EAB-2A9F86B88557}" type="presParOf" srcId="{C2364F8B-E750-4CF6-9B14-A7AE26FDD5F1}" destId="{448DD83D-4654-4442-A35A-8252A2D7977E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524428-05CB-4D22-B0BA-AE4DACE4452B}" type="doc">
      <dgm:prSet loTypeId="urn:microsoft.com/office/officeart/2005/8/layout/hProcess9" loCatId="process" qsTypeId="urn:microsoft.com/office/officeart/2005/8/quickstyle/simple1" qsCatId="simple" csTypeId="urn:microsoft.com/office/officeart/2005/8/colors/accent2_2" csCatId="accent2" phldr="1"/>
      <dgm:spPr/>
    </dgm:pt>
    <dgm:pt modelId="{D38B4318-19E3-4485-B8D6-955FCB7FA21E}">
      <dgm:prSet phldrT="[Text]"/>
      <dgm:spPr>
        <a:solidFill>
          <a:srgbClr val="FFFF00"/>
        </a:solidFill>
      </dgm:spPr>
      <dgm:t>
        <a:bodyPr/>
        <a:lstStyle/>
        <a:p>
          <a:r>
            <a:rPr lang="en-GB" dirty="0" smtClean="0">
              <a:solidFill>
                <a:schemeClr val="accent4"/>
              </a:solidFill>
            </a:rPr>
            <a:t>Only change the yellow cells</a:t>
          </a:r>
          <a:endParaRPr lang="en-GB" dirty="0">
            <a:solidFill>
              <a:schemeClr val="accent4"/>
            </a:solidFill>
          </a:endParaRPr>
        </a:p>
      </dgm:t>
    </dgm:pt>
    <dgm:pt modelId="{5E58D175-1AA2-494E-8F19-F26C0CF501EF}" type="parTrans" cxnId="{06D3D4D2-FE22-4F9A-8D89-B76F3E1D3276}">
      <dgm:prSet/>
      <dgm:spPr/>
      <dgm:t>
        <a:bodyPr/>
        <a:lstStyle/>
        <a:p>
          <a:endParaRPr lang="en-GB"/>
        </a:p>
      </dgm:t>
    </dgm:pt>
    <dgm:pt modelId="{F82B53DE-C974-4EB4-AD52-15A3BBD636DE}" type="sibTrans" cxnId="{06D3D4D2-FE22-4F9A-8D89-B76F3E1D3276}">
      <dgm:prSet/>
      <dgm:spPr/>
      <dgm:t>
        <a:bodyPr/>
        <a:lstStyle/>
        <a:p>
          <a:endParaRPr lang="en-GB"/>
        </a:p>
      </dgm:t>
    </dgm:pt>
    <dgm:pt modelId="{32CC9B46-1893-4444-B757-688478726A33}">
      <dgm:prSet phldrT="[Text]"/>
      <dgm:spPr/>
      <dgm:t>
        <a:bodyPr/>
        <a:lstStyle/>
        <a:p>
          <a:r>
            <a:rPr lang="en-GB" dirty="0" smtClean="0"/>
            <a:t>If in doubt, don’t change</a:t>
          </a:r>
          <a:endParaRPr lang="en-GB" dirty="0"/>
        </a:p>
      </dgm:t>
    </dgm:pt>
    <dgm:pt modelId="{74ED828F-6A2B-41C8-BF16-F6F2E5E77461}" type="parTrans" cxnId="{15C22DAA-3153-46EF-BC82-2C526A8BEFD1}">
      <dgm:prSet/>
      <dgm:spPr/>
      <dgm:t>
        <a:bodyPr/>
        <a:lstStyle/>
        <a:p>
          <a:endParaRPr lang="en-GB"/>
        </a:p>
      </dgm:t>
    </dgm:pt>
    <dgm:pt modelId="{B0A7C2C7-8F03-4B7D-BF10-89C8E637B23B}" type="sibTrans" cxnId="{15C22DAA-3153-46EF-BC82-2C526A8BEFD1}">
      <dgm:prSet/>
      <dgm:spPr/>
      <dgm:t>
        <a:bodyPr/>
        <a:lstStyle/>
        <a:p>
          <a:endParaRPr lang="en-GB"/>
        </a:p>
      </dgm:t>
    </dgm:pt>
    <dgm:pt modelId="{B6D6C104-F755-46CF-A73D-2D5D09731160}">
      <dgm:prSet phldrT="[Text]"/>
      <dgm:spPr/>
      <dgm:t>
        <a:bodyPr/>
        <a:lstStyle/>
        <a:p>
          <a:r>
            <a:rPr lang="en-GB" dirty="0" smtClean="0"/>
            <a:t>Save new versions as you go along</a:t>
          </a:r>
          <a:endParaRPr lang="en-GB" dirty="0"/>
        </a:p>
      </dgm:t>
    </dgm:pt>
    <dgm:pt modelId="{3113C1C0-2D63-4F6A-A6D8-9364A9AD26E5}" type="parTrans" cxnId="{0EE96952-5E01-4881-9E5C-4DD674801FA6}">
      <dgm:prSet/>
      <dgm:spPr/>
      <dgm:t>
        <a:bodyPr/>
        <a:lstStyle/>
        <a:p>
          <a:endParaRPr lang="en-GB"/>
        </a:p>
      </dgm:t>
    </dgm:pt>
    <dgm:pt modelId="{6A499493-CBC9-4DB0-BDD0-CB9742B1DA08}" type="sibTrans" cxnId="{0EE96952-5E01-4881-9E5C-4DD674801FA6}">
      <dgm:prSet/>
      <dgm:spPr/>
      <dgm:t>
        <a:bodyPr/>
        <a:lstStyle/>
        <a:p>
          <a:endParaRPr lang="en-GB"/>
        </a:p>
      </dgm:t>
    </dgm:pt>
    <dgm:pt modelId="{B6CEA677-4BC4-4224-9BF6-3E572C1BFFB7}" type="pres">
      <dgm:prSet presAssocID="{CE524428-05CB-4D22-B0BA-AE4DACE4452B}" presName="CompostProcess" presStyleCnt="0">
        <dgm:presLayoutVars>
          <dgm:dir/>
          <dgm:resizeHandles val="exact"/>
        </dgm:presLayoutVars>
      </dgm:prSet>
      <dgm:spPr/>
    </dgm:pt>
    <dgm:pt modelId="{45D83F4B-4B65-4A3B-A889-6207CD04E010}" type="pres">
      <dgm:prSet presAssocID="{CE524428-05CB-4D22-B0BA-AE4DACE4452B}" presName="arrow" presStyleLbl="bgShp" presStyleIdx="0" presStyleCnt="1"/>
      <dgm:spPr/>
    </dgm:pt>
    <dgm:pt modelId="{CC37522A-0C24-4211-83EE-15CC098DE114}" type="pres">
      <dgm:prSet presAssocID="{CE524428-05CB-4D22-B0BA-AE4DACE4452B}" presName="linearProcess" presStyleCnt="0"/>
      <dgm:spPr/>
    </dgm:pt>
    <dgm:pt modelId="{A0F7FF6D-B4DD-4EDD-A267-D8729A057EFE}" type="pres">
      <dgm:prSet presAssocID="{D38B4318-19E3-4485-B8D6-955FCB7FA21E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280A78E-AF2C-41E3-834A-7713DB492B38}" type="pres">
      <dgm:prSet presAssocID="{F82B53DE-C974-4EB4-AD52-15A3BBD636DE}" presName="sibTrans" presStyleCnt="0"/>
      <dgm:spPr/>
    </dgm:pt>
    <dgm:pt modelId="{9DDBDB9D-379C-4122-8874-3F26E07335A7}" type="pres">
      <dgm:prSet presAssocID="{32CC9B46-1893-4444-B757-688478726A33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BD42935-DBF7-4059-B698-2A17D918EE8B}" type="pres">
      <dgm:prSet presAssocID="{B0A7C2C7-8F03-4B7D-BF10-89C8E637B23B}" presName="sibTrans" presStyleCnt="0"/>
      <dgm:spPr/>
    </dgm:pt>
    <dgm:pt modelId="{F9612BC3-4F08-4837-9126-9DC119930B6B}" type="pres">
      <dgm:prSet presAssocID="{B6D6C104-F755-46CF-A73D-2D5D09731160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EE96952-5E01-4881-9E5C-4DD674801FA6}" srcId="{CE524428-05CB-4D22-B0BA-AE4DACE4452B}" destId="{B6D6C104-F755-46CF-A73D-2D5D09731160}" srcOrd="2" destOrd="0" parTransId="{3113C1C0-2D63-4F6A-A6D8-9364A9AD26E5}" sibTransId="{6A499493-CBC9-4DB0-BDD0-CB9742B1DA08}"/>
    <dgm:cxn modelId="{2FF73EFA-C4CA-414A-99EE-25EB59312125}" type="presOf" srcId="{CE524428-05CB-4D22-B0BA-AE4DACE4452B}" destId="{B6CEA677-4BC4-4224-9BF6-3E572C1BFFB7}" srcOrd="0" destOrd="0" presId="urn:microsoft.com/office/officeart/2005/8/layout/hProcess9"/>
    <dgm:cxn modelId="{4CED74DF-2841-40B8-8339-C011E61EF1A0}" type="presOf" srcId="{D38B4318-19E3-4485-B8D6-955FCB7FA21E}" destId="{A0F7FF6D-B4DD-4EDD-A267-D8729A057EFE}" srcOrd="0" destOrd="0" presId="urn:microsoft.com/office/officeart/2005/8/layout/hProcess9"/>
    <dgm:cxn modelId="{754F3607-FACA-487E-B4F3-9573D52EA499}" type="presOf" srcId="{B6D6C104-F755-46CF-A73D-2D5D09731160}" destId="{F9612BC3-4F08-4837-9126-9DC119930B6B}" srcOrd="0" destOrd="0" presId="urn:microsoft.com/office/officeart/2005/8/layout/hProcess9"/>
    <dgm:cxn modelId="{06D3D4D2-FE22-4F9A-8D89-B76F3E1D3276}" srcId="{CE524428-05CB-4D22-B0BA-AE4DACE4452B}" destId="{D38B4318-19E3-4485-B8D6-955FCB7FA21E}" srcOrd="0" destOrd="0" parTransId="{5E58D175-1AA2-494E-8F19-F26C0CF501EF}" sibTransId="{F82B53DE-C974-4EB4-AD52-15A3BBD636DE}"/>
    <dgm:cxn modelId="{15C22DAA-3153-46EF-BC82-2C526A8BEFD1}" srcId="{CE524428-05CB-4D22-B0BA-AE4DACE4452B}" destId="{32CC9B46-1893-4444-B757-688478726A33}" srcOrd="1" destOrd="0" parTransId="{74ED828F-6A2B-41C8-BF16-F6F2E5E77461}" sibTransId="{B0A7C2C7-8F03-4B7D-BF10-89C8E637B23B}"/>
    <dgm:cxn modelId="{DB86632A-5036-43D2-B046-7F1AB38C1B50}" type="presOf" srcId="{32CC9B46-1893-4444-B757-688478726A33}" destId="{9DDBDB9D-379C-4122-8874-3F26E07335A7}" srcOrd="0" destOrd="0" presId="urn:microsoft.com/office/officeart/2005/8/layout/hProcess9"/>
    <dgm:cxn modelId="{6744B78F-4408-4CB3-A5BE-CED7DF70327B}" type="presParOf" srcId="{B6CEA677-4BC4-4224-9BF6-3E572C1BFFB7}" destId="{45D83F4B-4B65-4A3B-A889-6207CD04E010}" srcOrd="0" destOrd="0" presId="urn:microsoft.com/office/officeart/2005/8/layout/hProcess9"/>
    <dgm:cxn modelId="{20F42438-D64A-487B-ADB9-E1CE84CF70F5}" type="presParOf" srcId="{B6CEA677-4BC4-4224-9BF6-3E572C1BFFB7}" destId="{CC37522A-0C24-4211-83EE-15CC098DE114}" srcOrd="1" destOrd="0" presId="urn:microsoft.com/office/officeart/2005/8/layout/hProcess9"/>
    <dgm:cxn modelId="{B7036810-66CD-422D-89A3-5C251E4DD74A}" type="presParOf" srcId="{CC37522A-0C24-4211-83EE-15CC098DE114}" destId="{A0F7FF6D-B4DD-4EDD-A267-D8729A057EFE}" srcOrd="0" destOrd="0" presId="urn:microsoft.com/office/officeart/2005/8/layout/hProcess9"/>
    <dgm:cxn modelId="{7EB48A2E-4E1D-4EE2-AD5D-60DB06E6C536}" type="presParOf" srcId="{CC37522A-0C24-4211-83EE-15CC098DE114}" destId="{4280A78E-AF2C-41E3-834A-7713DB492B38}" srcOrd="1" destOrd="0" presId="urn:microsoft.com/office/officeart/2005/8/layout/hProcess9"/>
    <dgm:cxn modelId="{2737717B-DE6B-432E-8B49-515D7925957A}" type="presParOf" srcId="{CC37522A-0C24-4211-83EE-15CC098DE114}" destId="{9DDBDB9D-379C-4122-8874-3F26E07335A7}" srcOrd="2" destOrd="0" presId="urn:microsoft.com/office/officeart/2005/8/layout/hProcess9"/>
    <dgm:cxn modelId="{A867F828-385B-4C11-AAED-B8B7DBFC3838}" type="presParOf" srcId="{CC37522A-0C24-4211-83EE-15CC098DE114}" destId="{BBD42935-DBF7-4059-B698-2A17D918EE8B}" srcOrd="3" destOrd="0" presId="urn:microsoft.com/office/officeart/2005/8/layout/hProcess9"/>
    <dgm:cxn modelId="{AA188262-FF59-4AF9-A2D7-482407F4D451}" type="presParOf" srcId="{CC37522A-0C24-4211-83EE-15CC098DE114}" destId="{F9612BC3-4F08-4837-9126-9DC119930B6B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3E5549-9698-4FDB-B77D-ADBF45E07290}">
      <dsp:nvSpPr>
        <dsp:cNvPr id="0" name=""/>
        <dsp:cNvSpPr/>
      </dsp:nvSpPr>
      <dsp:spPr>
        <a:xfrm>
          <a:off x="3605" y="1708303"/>
          <a:ext cx="2098699" cy="83947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Describe the task</a:t>
          </a:r>
          <a:endParaRPr lang="en-GB" sz="1700" kern="1200" dirty="0"/>
        </a:p>
      </dsp:txBody>
      <dsp:txXfrm>
        <a:off x="423345" y="1708303"/>
        <a:ext cx="1259220" cy="839479"/>
      </dsp:txXfrm>
    </dsp:sp>
    <dsp:sp modelId="{1CEB26C2-2279-4846-805E-F53A315BABB5}">
      <dsp:nvSpPr>
        <dsp:cNvPr id="0" name=""/>
        <dsp:cNvSpPr/>
      </dsp:nvSpPr>
      <dsp:spPr>
        <a:xfrm>
          <a:off x="1892435" y="1708303"/>
          <a:ext cx="2098699" cy="83947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Explain what is required</a:t>
          </a:r>
          <a:endParaRPr lang="en-GB" sz="1700" kern="1200" dirty="0"/>
        </a:p>
      </dsp:txBody>
      <dsp:txXfrm>
        <a:off x="2312175" y="1708303"/>
        <a:ext cx="1259220" cy="839479"/>
      </dsp:txXfrm>
    </dsp:sp>
    <dsp:sp modelId="{3AB717EF-649C-4FAA-B8AF-E51706F3C2AB}">
      <dsp:nvSpPr>
        <dsp:cNvPr id="0" name=""/>
        <dsp:cNvSpPr/>
      </dsp:nvSpPr>
      <dsp:spPr>
        <a:xfrm>
          <a:off x="3781265" y="1708303"/>
          <a:ext cx="2098699" cy="83947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Work in groups</a:t>
          </a:r>
          <a:endParaRPr lang="en-GB" sz="1700" kern="1200" dirty="0"/>
        </a:p>
      </dsp:txBody>
      <dsp:txXfrm>
        <a:off x="4201005" y="1708303"/>
        <a:ext cx="1259220" cy="839479"/>
      </dsp:txXfrm>
    </dsp:sp>
    <dsp:sp modelId="{448DD83D-4654-4442-A35A-8252A2D7977E}">
      <dsp:nvSpPr>
        <dsp:cNvPr id="0" name=""/>
        <dsp:cNvSpPr/>
      </dsp:nvSpPr>
      <dsp:spPr>
        <a:xfrm>
          <a:off x="5670094" y="1708303"/>
          <a:ext cx="2098699" cy="83947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Present and discuss findings</a:t>
          </a:r>
          <a:endParaRPr lang="en-GB" sz="1700" kern="1200" dirty="0"/>
        </a:p>
      </dsp:txBody>
      <dsp:txXfrm>
        <a:off x="6089834" y="1708303"/>
        <a:ext cx="1259220" cy="8394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D83F4B-4B65-4A3B-A889-6207CD04E010}">
      <dsp:nvSpPr>
        <dsp:cNvPr id="0" name=""/>
        <dsp:cNvSpPr/>
      </dsp:nvSpPr>
      <dsp:spPr>
        <a:xfrm>
          <a:off x="582929" y="0"/>
          <a:ext cx="6606540" cy="4256087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F7FF6D-B4DD-4EDD-A267-D8729A057EFE}">
      <dsp:nvSpPr>
        <dsp:cNvPr id="0" name=""/>
        <dsp:cNvSpPr/>
      </dsp:nvSpPr>
      <dsp:spPr>
        <a:xfrm>
          <a:off x="8349" y="1276826"/>
          <a:ext cx="2501741" cy="1702434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kern="1200" dirty="0" smtClean="0">
              <a:solidFill>
                <a:schemeClr val="accent4"/>
              </a:solidFill>
            </a:rPr>
            <a:t>Only change the yellow cells</a:t>
          </a:r>
          <a:endParaRPr lang="en-GB" sz="2900" kern="1200" dirty="0">
            <a:solidFill>
              <a:schemeClr val="accent4"/>
            </a:solidFill>
          </a:endParaRPr>
        </a:p>
      </dsp:txBody>
      <dsp:txXfrm>
        <a:off x="91455" y="1359932"/>
        <a:ext cx="2335529" cy="1536222"/>
      </dsp:txXfrm>
    </dsp:sp>
    <dsp:sp modelId="{9DDBDB9D-379C-4122-8874-3F26E07335A7}">
      <dsp:nvSpPr>
        <dsp:cNvPr id="0" name=""/>
        <dsp:cNvSpPr/>
      </dsp:nvSpPr>
      <dsp:spPr>
        <a:xfrm>
          <a:off x="2635329" y="1276826"/>
          <a:ext cx="2501741" cy="170243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kern="1200" dirty="0" smtClean="0"/>
            <a:t>If in doubt, don’t change</a:t>
          </a:r>
          <a:endParaRPr lang="en-GB" sz="2900" kern="1200" dirty="0"/>
        </a:p>
      </dsp:txBody>
      <dsp:txXfrm>
        <a:off x="2718435" y="1359932"/>
        <a:ext cx="2335529" cy="1536222"/>
      </dsp:txXfrm>
    </dsp:sp>
    <dsp:sp modelId="{F9612BC3-4F08-4837-9126-9DC119930B6B}">
      <dsp:nvSpPr>
        <dsp:cNvPr id="0" name=""/>
        <dsp:cNvSpPr/>
      </dsp:nvSpPr>
      <dsp:spPr>
        <a:xfrm>
          <a:off x="5262309" y="1276826"/>
          <a:ext cx="2501741" cy="170243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kern="1200" dirty="0" smtClean="0"/>
            <a:t>Save new versions as you go along</a:t>
          </a:r>
          <a:endParaRPr lang="en-GB" sz="2900" kern="1200" dirty="0"/>
        </a:p>
      </dsp:txBody>
      <dsp:txXfrm>
        <a:off x="5345415" y="1359932"/>
        <a:ext cx="2335529" cy="15362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921" tIns="45459" rIns="90921" bIns="45459" numCol="1" anchor="t" anchorCtr="0" compatLnSpc="1">
            <a:prstTxWarp prst="textNoShape">
              <a:avLst/>
            </a:prstTxWarp>
          </a:bodyPr>
          <a:lstStyle>
            <a:lvl1pPr defTabSz="90963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921" tIns="45459" rIns="90921" bIns="45459" numCol="1" anchor="t" anchorCtr="0" compatLnSpc="1">
            <a:prstTxWarp prst="textNoShape">
              <a:avLst/>
            </a:prstTxWarp>
          </a:bodyPr>
          <a:lstStyle>
            <a:lvl1pPr algn="r" defTabSz="90963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538"/>
            <a:ext cx="2946400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921" tIns="45459" rIns="90921" bIns="45459" numCol="1" anchor="b" anchorCtr="0" compatLnSpc="1">
            <a:prstTxWarp prst="textNoShape">
              <a:avLst/>
            </a:prstTxWarp>
          </a:bodyPr>
          <a:lstStyle>
            <a:lvl1pPr defTabSz="90963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380538"/>
            <a:ext cx="2946400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921" tIns="45459" rIns="90921" bIns="45459" numCol="1" anchor="b" anchorCtr="0" compatLnSpc="1">
            <a:prstTxWarp prst="textNoShape">
              <a:avLst/>
            </a:prstTxWarp>
          </a:bodyPr>
          <a:lstStyle>
            <a:lvl1pPr algn="r" defTabSz="90963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324EE6A-1DB8-4096-8939-6B05634C97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19189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921" tIns="45459" rIns="90921" bIns="45459" numCol="1" anchor="t" anchorCtr="0" compatLnSpc="1">
            <a:prstTxWarp prst="textNoShape">
              <a:avLst/>
            </a:prstTxWarp>
          </a:bodyPr>
          <a:lstStyle>
            <a:lvl1pPr defTabSz="90963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921" tIns="45459" rIns="90921" bIns="45459" numCol="1" anchor="t" anchorCtr="0" compatLnSpc="1">
            <a:prstTxWarp prst="textNoShape">
              <a:avLst/>
            </a:prstTxWarp>
          </a:bodyPr>
          <a:lstStyle>
            <a:lvl1pPr algn="r" defTabSz="90963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689475"/>
            <a:ext cx="4984750" cy="444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921" tIns="45459" rIns="90921" bIns="454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538"/>
            <a:ext cx="2946400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921" tIns="45459" rIns="90921" bIns="45459" numCol="1" anchor="b" anchorCtr="0" compatLnSpc="1">
            <a:prstTxWarp prst="textNoShape">
              <a:avLst/>
            </a:prstTxWarp>
          </a:bodyPr>
          <a:lstStyle>
            <a:lvl1pPr defTabSz="90963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380538"/>
            <a:ext cx="2946400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921" tIns="45459" rIns="90921" bIns="45459" numCol="1" anchor="b" anchorCtr="0" compatLnSpc="1">
            <a:prstTxWarp prst="textNoShape">
              <a:avLst/>
            </a:prstTxWarp>
          </a:bodyPr>
          <a:lstStyle>
            <a:lvl1pPr algn="r" defTabSz="90963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5B2A376-D1B1-4DBA-B1F1-ABD613A8AA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6814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F674A3-CBA3-4C61-B895-EC61A94433E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5767" y="4690597"/>
            <a:ext cx="4986142" cy="4442432"/>
          </a:xfrm>
          <a:noFill/>
          <a:ln/>
        </p:spPr>
        <p:txBody>
          <a:bodyPr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ma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606425" y="796702"/>
            <a:ext cx="6467475" cy="5378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6426200" y="4343400"/>
            <a:ext cx="52388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b="1">
                <a:solidFill>
                  <a:srgbClr val="0C4B84"/>
                </a:solidFill>
              </a:rPr>
              <a:t> 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7319963" y="4524375"/>
            <a:ext cx="5238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b="1">
                <a:solidFill>
                  <a:srgbClr val="0C4B84"/>
                </a:solidFill>
              </a:rPr>
              <a:t> 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5280025" y="4802188"/>
            <a:ext cx="444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 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9" name="Line 21"/>
          <p:cNvSpPr>
            <a:spLocks noChangeShapeType="1"/>
          </p:cNvSpPr>
          <p:nvPr userDrawn="1"/>
        </p:nvSpPr>
        <p:spPr bwMode="auto">
          <a:xfrm flipH="1">
            <a:off x="395288" y="482600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" name="Line 25"/>
          <p:cNvSpPr>
            <a:spLocks noChangeShapeType="1"/>
          </p:cNvSpPr>
          <p:nvPr userDrawn="1"/>
        </p:nvSpPr>
        <p:spPr bwMode="auto">
          <a:xfrm flipH="1">
            <a:off x="900113" y="6510338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484313"/>
            <a:ext cx="7772400" cy="1728787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92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24479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416" y="6384925"/>
            <a:ext cx="557709" cy="21242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755576" y="46869"/>
            <a:ext cx="814553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1000" b="1" dirty="0" smtClean="0">
                <a:solidFill>
                  <a:srgbClr val="0070C0"/>
                </a:solidFill>
              </a:rPr>
              <a:t>HIPSSA Cost model</a:t>
            </a:r>
            <a:r>
              <a:rPr lang="en-GB" sz="1000" b="1" baseline="0" dirty="0" smtClean="0">
                <a:solidFill>
                  <a:srgbClr val="0070C0"/>
                </a:solidFill>
              </a:rPr>
              <a:t> training workshop: </a:t>
            </a:r>
          </a:p>
          <a:p>
            <a:pPr>
              <a:buNone/>
            </a:pPr>
            <a:r>
              <a:rPr lang="en-GB" sz="1000" baseline="0" dirty="0" smtClean="0">
                <a:solidFill>
                  <a:srgbClr val="0070C0"/>
                </a:solidFill>
              </a:rPr>
              <a:t>Sessions 17-18: </a:t>
            </a:r>
            <a:r>
              <a:rPr lang="en-US" sz="1000" kern="1200" baseline="0" dirty="0" smtClean="0">
                <a:solidFill>
                  <a:srgbClr val="0070C0"/>
                </a:solidFill>
                <a:latin typeface="Verdana" pitchFamily="34" charset="0"/>
                <a:ea typeface="+mn-ea"/>
                <a:cs typeface="+mn-cs"/>
              </a:rPr>
              <a:t>Using the ITU training model as a basis to develop cost estimates for member states in the HIPSSA region</a:t>
            </a:r>
            <a:endParaRPr lang="en-GB" sz="1000" kern="1200" baseline="0" dirty="0">
              <a:solidFill>
                <a:srgbClr val="0070C0"/>
              </a:solidFill>
              <a:latin typeface="Verdana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71174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07745"/>
            <a:ext cx="7772400" cy="523220"/>
          </a:xfr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0" dirty="0">
                <a:solidFill>
                  <a:srgbClr val="0099CC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7772401" cy="4256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416" y="6384925"/>
            <a:ext cx="557709" cy="21242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755577" y="46869"/>
            <a:ext cx="82089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1000" b="1" dirty="0" smtClean="0">
                <a:solidFill>
                  <a:srgbClr val="0070C0"/>
                </a:solidFill>
              </a:rPr>
              <a:t>HIPSSA Cost model</a:t>
            </a:r>
            <a:r>
              <a:rPr lang="en-GB" sz="1000" b="1" baseline="0" dirty="0" smtClean="0">
                <a:solidFill>
                  <a:srgbClr val="0070C0"/>
                </a:solidFill>
              </a:rPr>
              <a:t> training workshop: </a:t>
            </a:r>
          </a:p>
          <a:p>
            <a:pPr>
              <a:buNone/>
            </a:pPr>
            <a:r>
              <a:rPr lang="en-GB" sz="1000" baseline="0" dirty="0" smtClean="0">
                <a:solidFill>
                  <a:srgbClr val="0070C0"/>
                </a:solidFill>
              </a:rPr>
              <a:t>Sessions 17-18: </a:t>
            </a:r>
            <a:r>
              <a:rPr lang="en-US" sz="1000" kern="1200" baseline="0" dirty="0" smtClean="0">
                <a:solidFill>
                  <a:srgbClr val="0070C0"/>
                </a:solidFill>
                <a:latin typeface="Verdana" pitchFamily="34" charset="0"/>
                <a:ea typeface="+mn-ea"/>
                <a:cs typeface="+mn-cs"/>
              </a:rPr>
              <a:t>Using the ITU training model as a basis to develop cost estimates for member states in the HIPSSA region</a:t>
            </a:r>
            <a:endParaRPr lang="en-GB" sz="1000" kern="1200" baseline="0" dirty="0">
              <a:solidFill>
                <a:srgbClr val="0070C0"/>
              </a:solidFill>
              <a:latin typeface="Verdana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57031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theme" Target="../theme/theme1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81088"/>
            <a:ext cx="7772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799" y="2051305"/>
            <a:ext cx="7772401" cy="425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3" name="Picture 12" descr="ACP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6371100"/>
            <a:ext cx="574675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 descr="itu_logo_3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6338888"/>
            <a:ext cx="420688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 descr="Description: C:\Users\jallow.ITU_USERS\AppData\Local\Microsoft\Windows\Temporary Internet Files\Content.Word\logo_ce-en-rvb-hr.jpg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591" y="6138863"/>
            <a:ext cx="82927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" descr="imagesCAHYRJLJ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6370" y="6279786"/>
            <a:ext cx="5715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3" descr="EAC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6215828"/>
            <a:ext cx="6762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16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300788"/>
            <a:ext cx="66675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3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0994" y="6147263"/>
            <a:ext cx="709670" cy="709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E438A"/>
        </a:buClr>
        <a:buSzPct val="110000"/>
        <a:buFont typeface="Wingdings" pitchFamily="2" charset="2"/>
        <a:buChar char="§"/>
        <a:defRPr sz="3200">
          <a:solidFill>
            <a:srgbClr val="5C5C5C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Ø"/>
        <a:defRPr sz="2800">
          <a:solidFill>
            <a:srgbClr val="5C5C5C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§"/>
        <a:defRPr sz="2400">
          <a:solidFill>
            <a:srgbClr val="5C5C5C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457200" y="1447800"/>
            <a:ext cx="8534400" cy="454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None/>
            </a:pPr>
            <a:r>
              <a:rPr lang="en-US" sz="3200" b="1" i="0" dirty="0">
                <a:solidFill>
                  <a:schemeClr val="accent2"/>
                </a:solidFill>
                <a:ea typeface="MS PGothic" pitchFamily="34" charset="-128"/>
              </a:rPr>
              <a:t>EXPERT LEVEL TRAINING ON </a:t>
            </a:r>
            <a:br>
              <a:rPr lang="en-US" sz="3200" b="1" i="0" dirty="0">
                <a:solidFill>
                  <a:schemeClr val="accent2"/>
                </a:solidFill>
                <a:ea typeface="MS PGothic" pitchFamily="34" charset="-128"/>
              </a:rPr>
            </a:br>
            <a:r>
              <a:rPr lang="en-US" sz="3200" b="1" i="0" dirty="0">
                <a:solidFill>
                  <a:schemeClr val="accent2"/>
                </a:solidFill>
                <a:ea typeface="MS PGothic" pitchFamily="34" charset="-128"/>
              </a:rPr>
              <a:t>TELECOM NETWORK COST </a:t>
            </a:r>
            <a:r>
              <a:rPr lang="en-US" sz="3200" b="1" i="0" dirty="0" smtClean="0">
                <a:solidFill>
                  <a:schemeClr val="accent2"/>
                </a:solidFill>
                <a:ea typeface="MS PGothic" pitchFamily="34" charset="-128"/>
              </a:rPr>
              <a:t>MODELLING </a:t>
            </a:r>
            <a:r>
              <a:rPr lang="en-US" sz="3200" b="1" i="0" dirty="0">
                <a:solidFill>
                  <a:schemeClr val="accent2"/>
                </a:solidFill>
                <a:ea typeface="MS PGothic" pitchFamily="34" charset="-128"/>
              </a:rPr>
              <a:t/>
            </a:r>
            <a:br>
              <a:rPr lang="en-US" sz="3200" b="1" i="0" dirty="0">
                <a:solidFill>
                  <a:schemeClr val="accent2"/>
                </a:solidFill>
                <a:ea typeface="MS PGothic" pitchFamily="34" charset="-128"/>
              </a:rPr>
            </a:br>
            <a:r>
              <a:rPr lang="en-US" sz="3200" b="1" i="0" dirty="0">
                <a:solidFill>
                  <a:schemeClr val="accent2"/>
                </a:solidFill>
                <a:ea typeface="MS PGothic" pitchFamily="34" charset="-128"/>
              </a:rPr>
              <a:t>FOR THE HIPSSA REGIONS</a:t>
            </a:r>
            <a:r>
              <a:rPr lang="en-US" altLang="ja-JP" sz="3200" b="1" i="0" dirty="0">
                <a:solidFill>
                  <a:schemeClr val="accent2"/>
                </a:solidFill>
                <a:ea typeface="MS PGothic" pitchFamily="34" charset="-128"/>
              </a:rPr>
              <a:t> </a:t>
            </a:r>
            <a:endParaRPr lang="en-US" altLang="ja-JP" sz="3200" b="1" dirty="0">
              <a:solidFill>
                <a:schemeClr val="accent2"/>
              </a:solidFill>
              <a:ea typeface="MS PGothic" pitchFamily="34" charset="-128"/>
            </a:endParaRPr>
          </a:p>
          <a:p>
            <a:pPr algn="ctr">
              <a:buNone/>
            </a:pPr>
            <a:endParaRPr lang="en-US" altLang="ja-JP" sz="2400" i="0" dirty="0">
              <a:solidFill>
                <a:schemeClr val="accent2"/>
              </a:solidFill>
              <a:ea typeface="MS PGothic" pitchFamily="34" charset="-128"/>
            </a:endParaRPr>
          </a:p>
          <a:p>
            <a:pPr algn="ctr">
              <a:buNone/>
            </a:pPr>
            <a:r>
              <a:rPr lang="en-US" altLang="ja-JP" sz="2400" i="0" dirty="0" err="1" smtClean="0">
                <a:solidFill>
                  <a:schemeClr val="accent2"/>
                </a:solidFill>
                <a:ea typeface="MS PGothic" pitchFamily="34" charset="-128"/>
              </a:rPr>
              <a:t>Arusha</a:t>
            </a:r>
            <a:r>
              <a:rPr lang="en-US" altLang="ja-JP" sz="2400" i="0" dirty="0" smtClean="0">
                <a:solidFill>
                  <a:schemeClr val="accent2"/>
                </a:solidFill>
                <a:ea typeface="MS PGothic" pitchFamily="34" charset="-128"/>
              </a:rPr>
              <a:t>            </a:t>
            </a:r>
            <a:endParaRPr lang="en-US" altLang="ja-JP" sz="2400" i="0" dirty="0">
              <a:solidFill>
                <a:schemeClr val="accent2"/>
              </a:solidFill>
              <a:ea typeface="MS PGothic" pitchFamily="34" charset="-128"/>
            </a:endParaRPr>
          </a:p>
          <a:p>
            <a:pPr algn="ctr">
              <a:buNone/>
            </a:pPr>
            <a:r>
              <a:rPr lang="en-GB" altLang="ja-JP" sz="2400" i="0" dirty="0" smtClean="0">
                <a:solidFill>
                  <a:schemeClr val="accent2"/>
                </a:solidFill>
                <a:ea typeface="MS PGothic" pitchFamily="34" charset="-128"/>
              </a:rPr>
              <a:t>15-19 July, </a:t>
            </a:r>
            <a:r>
              <a:rPr lang="en-GB" altLang="ja-JP" sz="2400" i="0" dirty="0" smtClean="0">
                <a:solidFill>
                  <a:schemeClr val="accent2"/>
                </a:solidFill>
                <a:ea typeface="MS PGothic" pitchFamily="34" charset="-128"/>
              </a:rPr>
              <a:t>2013</a:t>
            </a:r>
            <a:endParaRPr lang="en-US" altLang="ja-JP" sz="2400" i="0" dirty="0">
              <a:solidFill>
                <a:schemeClr val="accent2"/>
              </a:solidFill>
              <a:ea typeface="MS PGothic" pitchFamily="34" charset="-128"/>
            </a:endParaRPr>
          </a:p>
          <a:p>
            <a:pPr algn="ctr"/>
            <a:endParaRPr lang="en-US" sz="2400" i="0" dirty="0">
              <a:solidFill>
                <a:schemeClr val="accent2"/>
              </a:solidFill>
              <a:ea typeface="MS PGothic" pitchFamily="34" charset="-128"/>
            </a:endParaRPr>
          </a:p>
          <a:p>
            <a:pPr algn="ctr">
              <a:buNone/>
            </a:pPr>
            <a:r>
              <a:rPr lang="en-GB" sz="2400" i="0" dirty="0">
                <a:solidFill>
                  <a:schemeClr val="accent2"/>
                </a:solidFill>
                <a:ea typeface="MS PGothic" pitchFamily="34" charset="-128"/>
              </a:rPr>
              <a:t>David </a:t>
            </a:r>
            <a:r>
              <a:rPr lang="en-GB" sz="2400" i="0" dirty="0" err="1" smtClean="0">
                <a:solidFill>
                  <a:schemeClr val="accent2"/>
                </a:solidFill>
                <a:ea typeface="MS PGothic" pitchFamily="34" charset="-128"/>
              </a:rPr>
              <a:t>Rogerson</a:t>
            </a:r>
            <a:r>
              <a:rPr lang="en-GB" sz="2400" i="0" dirty="0" smtClean="0">
                <a:solidFill>
                  <a:schemeClr val="accent2"/>
                </a:solidFill>
                <a:ea typeface="MS PGothic" pitchFamily="34" charset="-128"/>
              </a:rPr>
              <a:t>, ITU Expert</a:t>
            </a:r>
            <a:endParaRPr lang="en-US" sz="2400" i="0" dirty="0">
              <a:solidFill>
                <a:schemeClr val="accent2"/>
              </a:solidFill>
              <a:ea typeface="MS PGothic" pitchFamily="34" charset="-128"/>
            </a:endParaRPr>
          </a:p>
          <a:p>
            <a:pPr algn="ctr"/>
            <a:endParaRPr lang="en-US" altLang="ja-JP" sz="2400" i="0" dirty="0">
              <a:solidFill>
                <a:schemeClr val="accent2"/>
              </a:solidFill>
              <a:ea typeface="MS PGothic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69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Proposed outputs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340768"/>
            <a:ext cx="7772401" cy="4256088"/>
          </a:xfrm>
        </p:spPr>
        <p:txBody>
          <a:bodyPr/>
          <a:lstStyle/>
          <a:p>
            <a:r>
              <a:rPr lang="en-GB" dirty="0" smtClean="0"/>
              <a:t>When you have completed the model to your satisfaction, prepare a short presentation for the group</a:t>
            </a:r>
          </a:p>
          <a:p>
            <a:r>
              <a:rPr lang="en-GB" dirty="0" smtClean="0"/>
              <a:t>Include the following:</a:t>
            </a:r>
          </a:p>
          <a:p>
            <a:pPr lvl="1"/>
            <a:r>
              <a:rPr lang="en-GB" dirty="0" smtClean="0"/>
              <a:t>The changes you have made to the ITU training model</a:t>
            </a:r>
          </a:p>
          <a:p>
            <a:pPr lvl="1"/>
            <a:r>
              <a:rPr lang="en-GB" dirty="0"/>
              <a:t>T</a:t>
            </a:r>
            <a:r>
              <a:rPr lang="en-GB" dirty="0" smtClean="0"/>
              <a:t>he draft model results – compare the cost-based </a:t>
            </a:r>
            <a:r>
              <a:rPr lang="en-GB" dirty="0"/>
              <a:t>o</a:t>
            </a:r>
            <a:r>
              <a:rPr lang="en-GB" dirty="0" smtClean="0"/>
              <a:t>utcome with current </a:t>
            </a:r>
            <a:r>
              <a:rPr lang="en-GB" dirty="0"/>
              <a:t>mobile termination </a:t>
            </a:r>
            <a:r>
              <a:rPr lang="en-GB" dirty="0" smtClean="0"/>
              <a:t>rates for each mobile operator.</a:t>
            </a:r>
          </a:p>
          <a:p>
            <a:pPr lvl="1"/>
            <a:r>
              <a:rPr lang="en-GB" dirty="0" smtClean="0"/>
              <a:t>How confident are you in the cost model results – test the sensitivity of your assumptions</a:t>
            </a:r>
          </a:p>
          <a:p>
            <a:pPr lvl="1"/>
            <a:r>
              <a:rPr lang="en-GB" dirty="0"/>
              <a:t>Which input data you would like to verify with </a:t>
            </a:r>
            <a:r>
              <a:rPr lang="en-GB" dirty="0" smtClean="0"/>
              <a:t>operators.</a:t>
            </a:r>
            <a:endParaRPr lang="en-GB" dirty="0"/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566797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889556"/>
            <a:ext cx="7772400" cy="523220"/>
          </a:xfrm>
        </p:spPr>
        <p:txBody>
          <a:bodyPr/>
          <a:lstStyle/>
          <a:p>
            <a:r>
              <a:rPr lang="en-GB" dirty="0" smtClean="0"/>
              <a:t>Group work and presentations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11</a:t>
            </a:fld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5" y="1412776"/>
            <a:ext cx="5256584" cy="4211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644138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1360512"/>
            <a:ext cx="8534400" cy="3662541"/>
          </a:xfrm>
        </p:spPr>
        <p:txBody>
          <a:bodyPr/>
          <a:lstStyle/>
          <a:p>
            <a:r>
              <a:rPr lang="en-GB" dirty="0" smtClean="0">
                <a:latin typeface="Verdana" charset="0"/>
                <a:ea typeface="ＭＳ Ｐゴシック" charset="0"/>
                <a:cs typeface="ＭＳ Ｐゴシック" charset="0"/>
              </a:rPr>
              <a:t>Sessions 17/18:</a:t>
            </a:r>
            <a:br>
              <a:rPr lang="en-GB" dirty="0" smtClean="0">
                <a:latin typeface="Verdana" charset="0"/>
                <a:ea typeface="ＭＳ Ｐゴシック" charset="0"/>
                <a:cs typeface="ＭＳ Ｐゴシック" charset="0"/>
              </a:rPr>
            </a:br>
            <a:r>
              <a:rPr lang="en-US" dirty="0"/>
              <a:t>Using the ITU training model as a basis to develop cost estimates for member states in the HIPSSA region</a:t>
            </a:r>
            <a:r>
              <a:rPr lang="en-US" dirty="0" smtClean="0"/>
              <a:t>.</a:t>
            </a:r>
            <a:r>
              <a:rPr lang="en-GB" dirty="0">
                <a:latin typeface="Verdana" charset="0"/>
                <a:ea typeface="ＭＳ Ｐゴシック" charset="0"/>
                <a:cs typeface="ＭＳ Ｐゴシック" charset="0"/>
              </a:rPr>
              <a:t/>
            </a:r>
            <a:br>
              <a:rPr lang="en-GB" dirty="0">
                <a:latin typeface="Verdana" charset="0"/>
                <a:ea typeface="ＭＳ Ｐゴシック" charset="0"/>
                <a:cs typeface="ＭＳ Ｐゴシック" charset="0"/>
              </a:rPr>
            </a:br>
            <a:endParaRPr lang="en-GB" sz="3200" dirty="0">
              <a:latin typeface="Verdan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6286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6300192" y="2758803"/>
            <a:ext cx="2376264" cy="239838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900" b="0" i="0" u="none" strike="noStrike" cap="none" normalizeH="0" baseline="0" smtClean="0">
              <a:ln>
                <a:noFill/>
              </a:ln>
              <a:solidFill>
                <a:srgbClr val="646464"/>
              </a:solidFill>
              <a:effectLst/>
              <a:latin typeface="Verdana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67544" y="2758803"/>
            <a:ext cx="5832648" cy="2398389"/>
          </a:xfrm>
          <a:prstGeom prst="rect">
            <a:avLst/>
          </a:prstGeom>
          <a:solidFill>
            <a:srgbClr val="FF5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900" b="0" i="0" u="none" strike="noStrike" cap="none" normalizeH="0" baseline="0" smtClean="0">
              <a:ln>
                <a:noFill/>
              </a:ln>
              <a:solidFill>
                <a:srgbClr val="646464"/>
              </a:solidFill>
              <a:effectLst/>
              <a:latin typeface="Verdana" pitchFamily="34" charset="0"/>
            </a:endParaRPr>
          </a:p>
        </p:txBody>
      </p:sp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buNone/>
            </a:pPr>
            <a:fld id="{1F0220B9-8995-400E-9571-B4CED3DF70AE}" type="slidenum">
              <a:rPr lang="en-US" smtClean="0"/>
              <a:pPr>
                <a:buNone/>
              </a:pPr>
              <a:t>3</a:t>
            </a:fld>
            <a:endParaRPr lang="en-US" dirty="0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98525"/>
            <a:ext cx="7772400" cy="519113"/>
          </a:xfrm>
        </p:spPr>
        <p:txBody>
          <a:bodyPr/>
          <a:lstStyle/>
          <a:p>
            <a:pPr eaLnBrk="1" hangingPunct="1"/>
            <a:r>
              <a:rPr lang="en-GB" sz="2800" b="0" dirty="0" smtClean="0">
                <a:solidFill>
                  <a:srgbClr val="0099CC"/>
                </a:solidFill>
              </a:rPr>
              <a:t>Agenda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0041581"/>
              </p:ext>
            </p:extLst>
          </p:nvPr>
        </p:nvGraphicFramePr>
        <p:xfrm>
          <a:off x="684213" y="1557338"/>
          <a:ext cx="7772400" cy="4256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05144" y="2060848"/>
            <a:ext cx="7000634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sz="2400" b="1" dirty="0"/>
              <a:t>A</a:t>
            </a:r>
            <a:r>
              <a:rPr lang="en-GB" sz="2400" b="1" dirty="0" smtClean="0"/>
              <a:t>ims and objectives for these sessions </a:t>
            </a:r>
            <a:endParaRPr lang="en-GB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176892" y="4653136"/>
            <a:ext cx="1431802" cy="28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b="1" dirty="0" smtClean="0"/>
              <a:t>Session</a:t>
            </a:r>
            <a:r>
              <a:rPr lang="en-GB" dirty="0" smtClean="0"/>
              <a:t> </a:t>
            </a:r>
            <a:r>
              <a:rPr lang="en-GB" b="1" dirty="0" smtClean="0"/>
              <a:t>17</a:t>
            </a:r>
            <a:endParaRPr lang="en-GB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660232" y="4653136"/>
            <a:ext cx="1431802" cy="28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b="1" dirty="0" smtClean="0"/>
              <a:t>Session</a:t>
            </a:r>
            <a:r>
              <a:rPr lang="en-GB" dirty="0" smtClean="0"/>
              <a:t> </a:t>
            </a:r>
            <a:r>
              <a:rPr lang="en-GB" b="1" dirty="0" smtClean="0"/>
              <a:t>18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53567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 to the exercise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268760"/>
            <a:ext cx="7772401" cy="4256088"/>
          </a:xfrm>
        </p:spPr>
        <p:txBody>
          <a:bodyPr/>
          <a:lstStyle/>
          <a:p>
            <a:r>
              <a:rPr lang="en-GB" dirty="0" smtClean="0"/>
              <a:t>The other exercises have been purely hypothetical; this one is closely linked with reality.</a:t>
            </a:r>
          </a:p>
          <a:p>
            <a:r>
              <a:rPr lang="en-GB" dirty="0" smtClean="0"/>
              <a:t>The aim is to start trying to adapt the ITU training model to fit the situation in your country.</a:t>
            </a:r>
          </a:p>
          <a:p>
            <a:r>
              <a:rPr lang="en-GB" dirty="0" smtClean="0"/>
              <a:t>To do this you might like to:</a:t>
            </a:r>
          </a:p>
          <a:p>
            <a:pPr lvl="1"/>
            <a:r>
              <a:rPr lang="en-GB" dirty="0"/>
              <a:t>F</a:t>
            </a:r>
            <a:r>
              <a:rPr lang="en-GB" dirty="0" smtClean="0"/>
              <a:t>orm a working group with others from your country, or</a:t>
            </a:r>
          </a:p>
          <a:p>
            <a:pPr lvl="1"/>
            <a:r>
              <a:rPr lang="en-GB" dirty="0" smtClean="0"/>
              <a:t>Learn the principles involved by working with another group on a different country</a:t>
            </a:r>
          </a:p>
          <a:p>
            <a:pPr marL="457200" lvl="1" indent="0"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03648" y="4639313"/>
            <a:ext cx="6120680" cy="830997"/>
          </a:xfrm>
          <a:prstGeom prst="rect">
            <a:avLst/>
          </a:prstGeom>
          <a:solidFill>
            <a:srgbClr val="FF7C8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GB" b="1" dirty="0" smtClean="0"/>
              <a:t>Please be aware that this is a training exercise only – the model should not be used for commercial purposes (see the worksheet entitled “Notice”)</a:t>
            </a:r>
          </a:p>
        </p:txBody>
      </p:sp>
    </p:spTree>
    <p:extLst>
      <p:ext uri="{BB962C8B-B14F-4D97-AF65-F5344CB8AC3E}">
        <p14:creationId xmlns:p14="http://schemas.microsoft.com/office/powerpoint/2010/main" val="2342731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803" y="620688"/>
            <a:ext cx="7772400" cy="523220"/>
          </a:xfrm>
        </p:spPr>
        <p:txBody>
          <a:bodyPr/>
          <a:lstStyle/>
          <a:p>
            <a:r>
              <a:rPr lang="en-GB" dirty="0" smtClean="0"/>
              <a:t>The ITU Mobile </a:t>
            </a:r>
            <a:r>
              <a:rPr lang="en-GB" dirty="0"/>
              <a:t>T</a:t>
            </a:r>
            <a:r>
              <a:rPr lang="en-GB" dirty="0" smtClean="0"/>
              <a:t>elco LRIC training model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5</a:t>
            </a:fld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412775"/>
            <a:ext cx="8856985" cy="4260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6891616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Approach to editing the model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9655295"/>
              </p:ext>
            </p:extLst>
          </p:nvPr>
        </p:nvGraphicFramePr>
        <p:xfrm>
          <a:off x="684213" y="1557338"/>
          <a:ext cx="7772400" cy="4256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770577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areas you may wish to review - 1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340768"/>
            <a:ext cx="7772401" cy="4256088"/>
          </a:xfrm>
        </p:spPr>
        <p:txBody>
          <a:bodyPr/>
          <a:lstStyle/>
          <a:p>
            <a:r>
              <a:rPr lang="en-GB" dirty="0" smtClean="0"/>
              <a:t>B. Control Panel:  </a:t>
            </a:r>
          </a:p>
          <a:p>
            <a:pPr lvl="1"/>
            <a:r>
              <a:rPr lang="en-GB" b="1" dirty="0" smtClean="0">
                <a:solidFill>
                  <a:srgbClr val="FF0000"/>
                </a:solidFill>
              </a:rPr>
              <a:t>sensitivity values in B2</a:t>
            </a:r>
          </a:p>
          <a:p>
            <a:r>
              <a:rPr lang="en-GB" dirty="0" smtClean="0"/>
              <a:t>C.  Reference Lists: </a:t>
            </a:r>
          </a:p>
          <a:p>
            <a:pPr lvl="1"/>
            <a:r>
              <a:rPr lang="en-GB" b="1" dirty="0" smtClean="0">
                <a:solidFill>
                  <a:srgbClr val="FF0000"/>
                </a:solidFill>
              </a:rPr>
              <a:t>provinces</a:t>
            </a:r>
            <a:r>
              <a:rPr lang="en-GB" dirty="0" smtClean="0">
                <a:solidFill>
                  <a:srgbClr val="FF0000"/>
                </a:solidFill>
              </a:rPr>
              <a:t>, </a:t>
            </a:r>
            <a:r>
              <a:rPr lang="en-GB" dirty="0" smtClean="0"/>
              <a:t>years, </a:t>
            </a:r>
            <a:r>
              <a:rPr lang="en-GB" b="1" dirty="0" smtClean="0">
                <a:solidFill>
                  <a:srgbClr val="FF0000"/>
                </a:solidFill>
              </a:rPr>
              <a:t>currency</a:t>
            </a:r>
          </a:p>
          <a:p>
            <a:r>
              <a:rPr lang="en-GB" dirty="0" smtClean="0"/>
              <a:t>1.  Subscribers and coverage:</a:t>
            </a:r>
          </a:p>
          <a:p>
            <a:pPr lvl="1"/>
            <a:r>
              <a:rPr lang="en-GB" b="1" dirty="0" smtClean="0">
                <a:solidFill>
                  <a:srgbClr val="FF0000"/>
                </a:solidFill>
              </a:rPr>
              <a:t>Coverage</a:t>
            </a:r>
            <a:r>
              <a:rPr lang="en-GB" dirty="0" smtClean="0"/>
              <a:t> in 1.01 </a:t>
            </a:r>
            <a:endParaRPr lang="en-GB" dirty="0"/>
          </a:p>
          <a:p>
            <a:pPr lvl="1"/>
            <a:r>
              <a:rPr lang="en-GB" b="1" dirty="0" smtClean="0">
                <a:solidFill>
                  <a:srgbClr val="FF0000"/>
                </a:solidFill>
              </a:rPr>
              <a:t>Subscribers</a:t>
            </a:r>
            <a:r>
              <a:rPr lang="en-GB" dirty="0" smtClean="0"/>
              <a:t> and </a:t>
            </a:r>
            <a:r>
              <a:rPr lang="en-GB" b="1" dirty="0" smtClean="0">
                <a:solidFill>
                  <a:srgbClr val="FF0000"/>
                </a:solidFill>
              </a:rPr>
              <a:t>market share </a:t>
            </a:r>
            <a:r>
              <a:rPr lang="en-GB" dirty="0" smtClean="0"/>
              <a:t>in 1.02 </a:t>
            </a:r>
          </a:p>
          <a:p>
            <a:r>
              <a:rPr lang="en-GB" dirty="0" smtClean="0"/>
              <a:t>2.  Traffic:</a:t>
            </a:r>
          </a:p>
          <a:p>
            <a:pPr lvl="1"/>
            <a:r>
              <a:rPr lang="en-GB" b="1" dirty="0" smtClean="0">
                <a:solidFill>
                  <a:srgbClr val="FF0000"/>
                </a:solidFill>
              </a:rPr>
              <a:t>Traffic volumes </a:t>
            </a:r>
            <a:r>
              <a:rPr lang="en-GB" dirty="0" smtClean="0"/>
              <a:t>of specific operator in 2.01</a:t>
            </a:r>
          </a:p>
          <a:p>
            <a:pPr lvl="1"/>
            <a:r>
              <a:rPr lang="en-GB" dirty="0" smtClean="0"/>
              <a:t>Average non-billed traffic  factors (2.02) and split by geo-type (2.06)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64088" y="1772068"/>
            <a:ext cx="3384376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GB" b="1" dirty="0" smtClean="0">
                <a:solidFill>
                  <a:srgbClr val="FF0000"/>
                </a:solidFill>
              </a:rPr>
              <a:t>The red text highlights the areas that must be changed 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64517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areas you may wish to review - 2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96752"/>
            <a:ext cx="7772401" cy="4256088"/>
          </a:xfrm>
        </p:spPr>
        <p:txBody>
          <a:bodyPr/>
          <a:lstStyle/>
          <a:p>
            <a:r>
              <a:rPr lang="en-GB" dirty="0" smtClean="0"/>
              <a:t>3. Network design parameters:  </a:t>
            </a:r>
          </a:p>
          <a:p>
            <a:pPr lvl="1"/>
            <a:r>
              <a:rPr lang="en-GB" dirty="0" smtClean="0"/>
              <a:t>3.01 radio network parameters</a:t>
            </a:r>
          </a:p>
          <a:p>
            <a:pPr lvl="1"/>
            <a:r>
              <a:rPr lang="en-GB" dirty="0" smtClean="0"/>
              <a:t>3.02 BTS cell radii</a:t>
            </a:r>
          </a:p>
          <a:p>
            <a:pPr lvl="1"/>
            <a:r>
              <a:rPr lang="en-GB" dirty="0" smtClean="0"/>
              <a:t>3.04 -3.07 BTS parameters; Network design capacity; Transmission parameters; Routing factors</a:t>
            </a:r>
          </a:p>
          <a:p>
            <a:r>
              <a:rPr lang="en-GB" dirty="0" smtClean="0"/>
              <a:t>4. </a:t>
            </a:r>
            <a:r>
              <a:rPr lang="en-GB" dirty="0" err="1" smtClean="0"/>
              <a:t>Capex</a:t>
            </a:r>
            <a:r>
              <a:rPr lang="en-GB" dirty="0" smtClean="0"/>
              <a:t> and Direct Opex:  </a:t>
            </a:r>
            <a:endParaRPr lang="en-GB" dirty="0"/>
          </a:p>
          <a:p>
            <a:pPr lvl="1"/>
            <a:r>
              <a:rPr lang="en-GB" dirty="0" smtClean="0"/>
              <a:t>4.01 network equipment </a:t>
            </a:r>
            <a:r>
              <a:rPr lang="en-GB" dirty="0" err="1" smtClean="0"/>
              <a:t>capex</a:t>
            </a:r>
            <a:r>
              <a:rPr lang="en-GB" dirty="0" smtClean="0"/>
              <a:t> and opex</a:t>
            </a:r>
          </a:p>
          <a:p>
            <a:pPr lvl="1"/>
            <a:r>
              <a:rPr lang="en-GB" dirty="0" smtClean="0"/>
              <a:t>4.02 and 4.03 transmission costs</a:t>
            </a:r>
            <a:endParaRPr lang="en-GB" dirty="0"/>
          </a:p>
          <a:p>
            <a:pPr lvl="1"/>
            <a:r>
              <a:rPr lang="en-GB" b="1" dirty="0" smtClean="0">
                <a:solidFill>
                  <a:srgbClr val="FF0000"/>
                </a:solidFill>
              </a:rPr>
              <a:t>4.04 Licence fees </a:t>
            </a:r>
          </a:p>
          <a:p>
            <a:r>
              <a:rPr lang="en-GB" dirty="0"/>
              <a:t>5.  Indirect </a:t>
            </a:r>
            <a:r>
              <a:rPr lang="en-GB" dirty="0" smtClean="0"/>
              <a:t>opex</a:t>
            </a:r>
          </a:p>
          <a:p>
            <a:pPr lvl="1"/>
            <a:r>
              <a:rPr lang="en-GB" b="1" dirty="0" smtClean="0">
                <a:solidFill>
                  <a:srgbClr val="FF0000"/>
                </a:solidFill>
              </a:rPr>
              <a:t>5.01 </a:t>
            </a:r>
            <a:r>
              <a:rPr lang="en-GB" b="1" dirty="0">
                <a:solidFill>
                  <a:srgbClr val="FF0000"/>
                </a:solidFill>
              </a:rPr>
              <a:t>T</a:t>
            </a:r>
            <a:r>
              <a:rPr lang="en-GB" b="1" dirty="0" smtClean="0">
                <a:solidFill>
                  <a:srgbClr val="FF0000"/>
                </a:solidFill>
              </a:rPr>
              <a:t>elco actuals</a:t>
            </a:r>
          </a:p>
          <a:p>
            <a:pPr lvl="1"/>
            <a:r>
              <a:rPr lang="en-GB" dirty="0"/>
              <a:t>5.04 Interconnection charges</a:t>
            </a:r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08104" y="4437112"/>
            <a:ext cx="3384376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GB" b="1" dirty="0" smtClean="0">
                <a:solidFill>
                  <a:srgbClr val="FF0000"/>
                </a:solidFill>
              </a:rPr>
              <a:t>The red text highlights the areas that must be changed 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867936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Suggested approach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96752"/>
            <a:ext cx="7772401" cy="4256088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Change anything you can based on your local knowledge or information</a:t>
            </a:r>
          </a:p>
          <a:p>
            <a:pPr marL="857250" lvl="1" indent="-457200"/>
            <a:r>
              <a:rPr lang="en-GB" dirty="0" smtClean="0"/>
              <a:t>Highlight the changed data (different colour) and save the model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Search for online data sources (e.g. regions, population, subscriber numbers) and input data </a:t>
            </a:r>
          </a:p>
          <a:p>
            <a:pPr marL="857250" lvl="1" indent="-457200"/>
            <a:r>
              <a:rPr lang="en-GB" dirty="0" smtClean="0"/>
              <a:t>Again highlight </a:t>
            </a:r>
            <a:r>
              <a:rPr lang="en-GB" dirty="0"/>
              <a:t>the changed </a:t>
            </a:r>
            <a:r>
              <a:rPr lang="en-GB" dirty="0" smtClean="0"/>
              <a:t>data and </a:t>
            </a:r>
            <a:r>
              <a:rPr lang="en-GB" dirty="0"/>
              <a:t>save the </a:t>
            </a:r>
            <a:r>
              <a:rPr lang="en-GB" dirty="0" smtClean="0"/>
              <a:t>model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Estimate other input data as best you can (e.g. coverage based on landmass; change traffic data in proportion to subscribers)</a:t>
            </a:r>
          </a:p>
          <a:p>
            <a:pPr marL="857250" lvl="1" indent="-457200"/>
            <a:r>
              <a:rPr lang="en-GB" dirty="0" smtClean="0"/>
              <a:t>Again highlight the changes </a:t>
            </a:r>
          </a:p>
          <a:p>
            <a:pPr marL="857250" lvl="1" indent="-457200"/>
            <a:r>
              <a:rPr lang="en-GB" dirty="0" smtClean="0"/>
              <a:t>Use a different colour to identify data that needs to be confirmed later</a:t>
            </a:r>
            <a:endParaRPr lang="en-GB" dirty="0"/>
          </a:p>
          <a:p>
            <a:pPr marL="857250" lvl="1" indent="-457200">
              <a:buFont typeface="+mj-lt"/>
              <a:buAutoNum type="arabicPeriod"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59654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ITU-e">
  <a:themeElements>
    <a:clrScheme name="ITU-e 4">
      <a:dk1>
        <a:srgbClr val="5C5C5C"/>
      </a:dk1>
      <a:lt1>
        <a:srgbClr val="FFFFFF"/>
      </a:lt1>
      <a:dk2>
        <a:srgbClr val="1B5BA2"/>
      </a:dk2>
      <a:lt2>
        <a:srgbClr val="808080"/>
      </a:lt2>
      <a:accent1>
        <a:srgbClr val="FFFFFF"/>
      </a:accent1>
      <a:accent2>
        <a:srgbClr val="3333CC"/>
      </a:accent2>
      <a:accent3>
        <a:srgbClr val="FFFFFF"/>
      </a:accent3>
      <a:accent4>
        <a:srgbClr val="4D4D4D"/>
      </a:accent4>
      <a:accent5>
        <a:srgbClr val="FFFFFF"/>
      </a:accent5>
      <a:accent6>
        <a:srgbClr val="2D2DB9"/>
      </a:accent6>
      <a:hlink>
        <a:srgbClr val="1B5BA2"/>
      </a:hlink>
      <a:folHlink>
        <a:srgbClr val="B2B2B2"/>
      </a:folHlink>
    </a:clrScheme>
    <a:fontScheme name="2_ITU-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900" b="0" i="0" u="none" strike="noStrike" cap="none" normalizeH="0" baseline="0" smtClean="0">
            <a:ln>
              <a:noFill/>
            </a:ln>
            <a:solidFill>
              <a:srgbClr val="64646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900" b="0" i="0" u="none" strike="noStrike" cap="none" normalizeH="0" baseline="0" smtClean="0">
            <a:ln>
              <a:noFill/>
            </a:ln>
            <a:solidFill>
              <a:srgbClr val="64646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5C5C5C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3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4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1B5BA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F0F5D3F439E64F84B9BE95B8683F14" ma:contentTypeVersion="1" ma:contentTypeDescription="Create a new document." ma:contentTypeScope="" ma:versionID="834d49178fe7d452fcfa64c203e69fbd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345722d146e7751d163e781f976917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DAA7DB6-823F-47C2-9DAA-1B2A33FC4E7B}"/>
</file>

<file path=customXml/itemProps2.xml><?xml version="1.0" encoding="utf-8"?>
<ds:datastoreItem xmlns:ds="http://schemas.openxmlformats.org/officeDocument/2006/customXml" ds:itemID="{6708DCAF-D721-4F06-8D56-16C5211EF353}"/>
</file>

<file path=customXml/itemProps3.xml><?xml version="1.0" encoding="utf-8"?>
<ds:datastoreItem xmlns:ds="http://schemas.openxmlformats.org/officeDocument/2006/customXml" ds:itemID="{42AC0CA1-9374-4D18-8B19-941998CFB88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16472</TotalTime>
  <Words>507</Words>
  <Application>Microsoft Office PowerPoint</Application>
  <PresentationFormat>On-screen Show (4:3)</PresentationFormat>
  <Paragraphs>81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2_ITU-e</vt:lpstr>
      <vt:lpstr>PowerPoint Presentation</vt:lpstr>
      <vt:lpstr>Sessions 17/18: Using the ITU training model as a basis to develop cost estimates for member states in the HIPSSA region. </vt:lpstr>
      <vt:lpstr>Agenda</vt:lpstr>
      <vt:lpstr>Background to the exercise</vt:lpstr>
      <vt:lpstr>The ITU Mobile Telco LRIC training model</vt:lpstr>
      <vt:lpstr>Approach to editing the model</vt:lpstr>
      <vt:lpstr>The areas you may wish to review - 1</vt:lpstr>
      <vt:lpstr>The areas you may wish to review - 2</vt:lpstr>
      <vt:lpstr>Suggested approach</vt:lpstr>
      <vt:lpstr>Proposed outputs</vt:lpstr>
      <vt:lpstr>Group work and presentations</vt:lpstr>
    </vt:vector>
  </TitlesOfParts>
  <Company>ITU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EC project</dc:title>
  <dc:creator>DAR</dc:creator>
  <cp:lastModifiedBy>DAR</cp:lastModifiedBy>
  <cp:revision>666</cp:revision>
  <cp:lastPrinted>2013-05-21T07:51:31Z</cp:lastPrinted>
  <dcterms:created xsi:type="dcterms:W3CDTF">2006-05-30T12:53:59Z</dcterms:created>
  <dcterms:modified xsi:type="dcterms:W3CDTF">2013-07-02T12:02:19Z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0x01010006F0F5D3F439E64F84B9BE95B8683F14</vt:lpwstr>
  </property>
</Properties>
</file>