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charts/chart1.xml" ContentType="application/vnd.openxmlformats-officedocument.drawingml.chart+xml"/>
  <Override PartName="/ppt/theme/theme1.xml" ContentType="application/vnd.openxmlformats-officedocument.theme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7" r:id="rId1"/>
  </p:sldMasterIdLst>
  <p:notesMasterIdLst>
    <p:notesMasterId r:id="rId15"/>
  </p:notesMasterIdLst>
  <p:handoutMasterIdLst>
    <p:handoutMasterId r:id="rId16"/>
  </p:handoutMasterIdLst>
  <p:sldIdLst>
    <p:sldId id="386" r:id="rId2"/>
    <p:sldId id="407" r:id="rId3"/>
    <p:sldId id="372" r:id="rId4"/>
    <p:sldId id="410" r:id="rId5"/>
    <p:sldId id="411" r:id="rId6"/>
    <p:sldId id="426" r:id="rId7"/>
    <p:sldId id="430" r:id="rId8"/>
    <p:sldId id="427" r:id="rId9"/>
    <p:sldId id="428" r:id="rId10"/>
    <p:sldId id="429" r:id="rId11"/>
    <p:sldId id="412" r:id="rId12"/>
    <p:sldId id="413" r:id="rId13"/>
    <p:sldId id="414" r:id="rId14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3300"/>
    <a:srgbClr val="6699FF"/>
    <a:srgbClr val="33CC33"/>
    <a:srgbClr val="99FF66"/>
    <a:srgbClr val="FFFF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2" autoAdjust="0"/>
    <p:restoredTop sz="73173" autoAdjust="0"/>
  </p:normalViewPr>
  <p:slideViewPr>
    <p:cSldViewPr>
      <p:cViewPr>
        <p:scale>
          <a:sx n="78" d="100"/>
          <a:sy n="78" d="100"/>
        </p:scale>
        <p:origin x="-9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8"/>
    </p:cViewPr>
  </p:sorterViewPr>
  <p:notesViewPr>
    <p:cSldViewPr>
      <p:cViewPr varScale="1">
        <p:scale>
          <a:sx n="35" d="100"/>
          <a:sy n="35" d="100"/>
        </p:scale>
        <p:origin x="-2304" y="-102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Sheet1!$A$2:$A$9</c:f>
              <c:strCache>
                <c:ptCount val="8"/>
                <c:pt idx="0">
                  <c:v>Austria</c:v>
                </c:pt>
                <c:pt idx="1">
                  <c:v>France</c:v>
                </c:pt>
                <c:pt idx="2">
                  <c:v>Germany</c:v>
                </c:pt>
                <c:pt idx="3">
                  <c:v>Italy</c:v>
                </c:pt>
                <c:pt idx="4">
                  <c:v>Netherlands</c:v>
                </c:pt>
                <c:pt idx="5">
                  <c:v>Spain</c:v>
                </c:pt>
                <c:pt idx="6">
                  <c:v>Sweden</c:v>
                </c:pt>
                <c:pt idx="7">
                  <c:v>UK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2.0099999999999998</c:v>
                </c:pt>
                <c:pt idx="1">
                  <c:v>1</c:v>
                </c:pt>
                <c:pt idx="2">
                  <c:v>3.37</c:v>
                </c:pt>
                <c:pt idx="3">
                  <c:v>2.6</c:v>
                </c:pt>
                <c:pt idx="4">
                  <c:v>2.4</c:v>
                </c:pt>
                <c:pt idx="5">
                  <c:v>3.17</c:v>
                </c:pt>
                <c:pt idx="6">
                  <c:v>2.48</c:v>
                </c:pt>
                <c:pt idx="7">
                  <c:v>1.88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6159872"/>
        <c:axId val="128005248"/>
      </c:barChart>
      <c:catAx>
        <c:axId val="126159872"/>
        <c:scaling>
          <c:orientation val="minMax"/>
        </c:scaling>
        <c:delete val="0"/>
        <c:axPos val="b"/>
        <c:majorTickMark val="out"/>
        <c:minorTickMark val="none"/>
        <c:tickLblPos val="nextTo"/>
        <c:crossAx val="128005248"/>
        <c:crosses val="autoZero"/>
        <c:auto val="1"/>
        <c:lblAlgn val="ctr"/>
        <c:lblOffset val="100"/>
        <c:noMultiLvlLbl val="0"/>
      </c:catAx>
      <c:valAx>
        <c:axId val="128005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61598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aseline="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05E1F7-4F90-4C41-B4B9-E75FB5A9A4BC}" type="doc">
      <dgm:prSet loTypeId="urn:microsoft.com/office/officeart/2005/8/layout/chevron1" loCatId="process" qsTypeId="urn:microsoft.com/office/officeart/2005/8/quickstyle/simple1" qsCatId="simple" csTypeId="urn:microsoft.com/office/officeart/2005/8/colors/accent2_2" csCatId="accent2" phldr="1"/>
      <dgm:spPr/>
    </dgm:pt>
    <dgm:pt modelId="{009B4307-4BCE-44E6-AD57-A45259271446}">
      <dgm:prSet phldrT="[Text]"/>
      <dgm:spPr/>
      <dgm:t>
        <a:bodyPr/>
        <a:lstStyle/>
        <a:p>
          <a:r>
            <a:rPr lang="en-GB" dirty="0" smtClean="0"/>
            <a:t>Describe the scenario</a:t>
          </a:r>
          <a:endParaRPr lang="en-GB" dirty="0"/>
        </a:p>
      </dgm:t>
    </dgm:pt>
    <dgm:pt modelId="{00FD1357-4259-448C-B872-D60D97523B3A}" type="parTrans" cxnId="{F7D75F41-AE76-4A28-9A6E-C9DD4F7D3F9B}">
      <dgm:prSet/>
      <dgm:spPr/>
      <dgm:t>
        <a:bodyPr/>
        <a:lstStyle/>
        <a:p>
          <a:endParaRPr lang="en-GB"/>
        </a:p>
      </dgm:t>
    </dgm:pt>
    <dgm:pt modelId="{C05FFD29-0786-4D76-96DE-AD7147159757}" type="sibTrans" cxnId="{F7D75F41-AE76-4A28-9A6E-C9DD4F7D3F9B}">
      <dgm:prSet/>
      <dgm:spPr/>
      <dgm:t>
        <a:bodyPr/>
        <a:lstStyle/>
        <a:p>
          <a:endParaRPr lang="en-GB"/>
        </a:p>
      </dgm:t>
    </dgm:pt>
    <dgm:pt modelId="{5963735C-CB10-4F10-8495-80CD5B0072D2}">
      <dgm:prSet phldrT="[Text]"/>
      <dgm:spPr/>
      <dgm:t>
        <a:bodyPr/>
        <a:lstStyle/>
        <a:p>
          <a:r>
            <a:rPr lang="en-GB" dirty="0" smtClean="0"/>
            <a:t>Work in groups</a:t>
          </a:r>
          <a:endParaRPr lang="en-GB" dirty="0"/>
        </a:p>
      </dgm:t>
    </dgm:pt>
    <dgm:pt modelId="{78ECDED3-D737-4419-BE02-E6831CB3EABA}" type="parTrans" cxnId="{0B11CDC3-5340-4336-9407-3D5ABA8B536A}">
      <dgm:prSet/>
      <dgm:spPr/>
      <dgm:t>
        <a:bodyPr/>
        <a:lstStyle/>
        <a:p>
          <a:endParaRPr lang="en-GB"/>
        </a:p>
      </dgm:t>
    </dgm:pt>
    <dgm:pt modelId="{6960E52E-EE1D-41EE-B936-1A48DBCE59B4}" type="sibTrans" cxnId="{0B11CDC3-5340-4336-9407-3D5ABA8B536A}">
      <dgm:prSet/>
      <dgm:spPr/>
      <dgm:t>
        <a:bodyPr/>
        <a:lstStyle/>
        <a:p>
          <a:endParaRPr lang="en-GB"/>
        </a:p>
      </dgm:t>
    </dgm:pt>
    <dgm:pt modelId="{2FEC2BE3-2DE1-448B-9C19-524777153E4F}">
      <dgm:prSet phldrT="[Text]"/>
      <dgm:spPr/>
      <dgm:t>
        <a:bodyPr/>
        <a:lstStyle/>
        <a:p>
          <a:r>
            <a:rPr lang="en-GB" dirty="0" smtClean="0"/>
            <a:t>Present and discuss findings</a:t>
          </a:r>
          <a:endParaRPr lang="en-GB" dirty="0"/>
        </a:p>
      </dgm:t>
    </dgm:pt>
    <dgm:pt modelId="{9C7A5ACD-2394-4C1C-BF93-C6950928186F}" type="parTrans" cxnId="{C63117B3-11B6-43DF-B882-50A0C4E31AD5}">
      <dgm:prSet/>
      <dgm:spPr/>
      <dgm:t>
        <a:bodyPr/>
        <a:lstStyle/>
        <a:p>
          <a:endParaRPr lang="en-GB"/>
        </a:p>
      </dgm:t>
    </dgm:pt>
    <dgm:pt modelId="{0BFD76B0-97E2-4A7E-AE19-560B6AA19DE3}" type="sibTrans" cxnId="{C63117B3-11B6-43DF-B882-50A0C4E31AD5}">
      <dgm:prSet/>
      <dgm:spPr/>
      <dgm:t>
        <a:bodyPr/>
        <a:lstStyle/>
        <a:p>
          <a:endParaRPr lang="en-GB"/>
        </a:p>
      </dgm:t>
    </dgm:pt>
    <dgm:pt modelId="{4C0B28B8-0206-4BB4-AA79-DF24DBE830F8}">
      <dgm:prSet phldrT="[Text]"/>
      <dgm:spPr/>
      <dgm:t>
        <a:bodyPr/>
        <a:lstStyle/>
        <a:p>
          <a:r>
            <a:rPr lang="en-GB" dirty="0" smtClean="0"/>
            <a:t>Explain the exercise</a:t>
          </a:r>
          <a:endParaRPr lang="en-GB" dirty="0"/>
        </a:p>
      </dgm:t>
    </dgm:pt>
    <dgm:pt modelId="{76499A0A-0CEC-4542-8412-B3F42D405C80}" type="parTrans" cxnId="{AE5BB045-6269-442F-B118-E2C088E3B38F}">
      <dgm:prSet/>
      <dgm:spPr/>
      <dgm:t>
        <a:bodyPr/>
        <a:lstStyle/>
        <a:p>
          <a:endParaRPr lang="en-GB"/>
        </a:p>
      </dgm:t>
    </dgm:pt>
    <dgm:pt modelId="{333A1C8B-AFDB-4821-BF84-B047EB50D583}" type="sibTrans" cxnId="{AE5BB045-6269-442F-B118-E2C088E3B38F}">
      <dgm:prSet/>
      <dgm:spPr/>
      <dgm:t>
        <a:bodyPr/>
        <a:lstStyle/>
        <a:p>
          <a:endParaRPr lang="en-GB"/>
        </a:p>
      </dgm:t>
    </dgm:pt>
    <dgm:pt modelId="{C2364F8B-E750-4CF6-9B14-A7AE26FDD5F1}" type="pres">
      <dgm:prSet presAssocID="{0705E1F7-4F90-4C41-B4B9-E75FB5A9A4BC}" presName="Name0" presStyleCnt="0">
        <dgm:presLayoutVars>
          <dgm:dir/>
          <dgm:animLvl val="lvl"/>
          <dgm:resizeHandles val="exact"/>
        </dgm:presLayoutVars>
      </dgm:prSet>
      <dgm:spPr/>
    </dgm:pt>
    <dgm:pt modelId="{143E5549-9698-4FDB-B77D-ADBF45E07290}" type="pres">
      <dgm:prSet presAssocID="{009B4307-4BCE-44E6-AD57-A45259271446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3BAC24-C745-428E-A383-EB288C8EC9AD}" type="pres">
      <dgm:prSet presAssocID="{C05FFD29-0786-4D76-96DE-AD7147159757}" presName="parTxOnlySpace" presStyleCnt="0"/>
      <dgm:spPr/>
    </dgm:pt>
    <dgm:pt modelId="{1CEB26C2-2279-4846-805E-F53A315BABB5}" type="pres">
      <dgm:prSet presAssocID="{4C0B28B8-0206-4BB4-AA79-DF24DBE830F8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762DFB-93FD-41E3-804C-5F1A371D8E97}" type="pres">
      <dgm:prSet presAssocID="{333A1C8B-AFDB-4821-BF84-B047EB50D583}" presName="parTxOnlySpace" presStyleCnt="0"/>
      <dgm:spPr/>
    </dgm:pt>
    <dgm:pt modelId="{3AB717EF-649C-4FAA-B8AF-E51706F3C2AB}" type="pres">
      <dgm:prSet presAssocID="{5963735C-CB10-4F10-8495-80CD5B0072D2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C2BB09-8B51-4B09-972E-4F17C9FFA307}" type="pres">
      <dgm:prSet presAssocID="{6960E52E-EE1D-41EE-B936-1A48DBCE59B4}" presName="parTxOnlySpace" presStyleCnt="0"/>
      <dgm:spPr/>
    </dgm:pt>
    <dgm:pt modelId="{448DD83D-4654-4442-A35A-8252A2D7977E}" type="pres">
      <dgm:prSet presAssocID="{2FEC2BE3-2DE1-448B-9C19-524777153E4F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63117B3-11B6-43DF-B882-50A0C4E31AD5}" srcId="{0705E1F7-4F90-4C41-B4B9-E75FB5A9A4BC}" destId="{2FEC2BE3-2DE1-448B-9C19-524777153E4F}" srcOrd="3" destOrd="0" parTransId="{9C7A5ACD-2394-4C1C-BF93-C6950928186F}" sibTransId="{0BFD76B0-97E2-4A7E-AE19-560B6AA19DE3}"/>
    <dgm:cxn modelId="{E8AE15DD-818F-49CC-9CBB-030609B03D65}" type="presOf" srcId="{4C0B28B8-0206-4BB4-AA79-DF24DBE830F8}" destId="{1CEB26C2-2279-4846-805E-F53A315BABB5}" srcOrd="0" destOrd="0" presId="urn:microsoft.com/office/officeart/2005/8/layout/chevron1"/>
    <dgm:cxn modelId="{0277C60B-B749-4744-96B5-6D188787D62A}" type="presOf" srcId="{2FEC2BE3-2DE1-448B-9C19-524777153E4F}" destId="{448DD83D-4654-4442-A35A-8252A2D7977E}" srcOrd="0" destOrd="0" presId="urn:microsoft.com/office/officeart/2005/8/layout/chevron1"/>
    <dgm:cxn modelId="{AE5BB045-6269-442F-B118-E2C088E3B38F}" srcId="{0705E1F7-4F90-4C41-B4B9-E75FB5A9A4BC}" destId="{4C0B28B8-0206-4BB4-AA79-DF24DBE830F8}" srcOrd="1" destOrd="0" parTransId="{76499A0A-0CEC-4542-8412-B3F42D405C80}" sibTransId="{333A1C8B-AFDB-4821-BF84-B047EB50D583}"/>
    <dgm:cxn modelId="{8D492E07-3040-46A6-AB43-2986B49FB025}" type="presOf" srcId="{5963735C-CB10-4F10-8495-80CD5B0072D2}" destId="{3AB717EF-649C-4FAA-B8AF-E51706F3C2AB}" srcOrd="0" destOrd="0" presId="urn:microsoft.com/office/officeart/2005/8/layout/chevron1"/>
    <dgm:cxn modelId="{F7D75F41-AE76-4A28-9A6E-C9DD4F7D3F9B}" srcId="{0705E1F7-4F90-4C41-B4B9-E75FB5A9A4BC}" destId="{009B4307-4BCE-44E6-AD57-A45259271446}" srcOrd="0" destOrd="0" parTransId="{00FD1357-4259-448C-B872-D60D97523B3A}" sibTransId="{C05FFD29-0786-4D76-96DE-AD7147159757}"/>
    <dgm:cxn modelId="{0B11CDC3-5340-4336-9407-3D5ABA8B536A}" srcId="{0705E1F7-4F90-4C41-B4B9-E75FB5A9A4BC}" destId="{5963735C-CB10-4F10-8495-80CD5B0072D2}" srcOrd="2" destOrd="0" parTransId="{78ECDED3-D737-4419-BE02-E6831CB3EABA}" sibTransId="{6960E52E-EE1D-41EE-B936-1A48DBCE59B4}"/>
    <dgm:cxn modelId="{0EE1075D-9C2E-461D-B9F2-390797F213AE}" type="presOf" srcId="{009B4307-4BCE-44E6-AD57-A45259271446}" destId="{143E5549-9698-4FDB-B77D-ADBF45E07290}" srcOrd="0" destOrd="0" presId="urn:microsoft.com/office/officeart/2005/8/layout/chevron1"/>
    <dgm:cxn modelId="{F71DBF49-618C-4BBC-9382-1E60A2B0B942}" type="presOf" srcId="{0705E1F7-4F90-4C41-B4B9-E75FB5A9A4BC}" destId="{C2364F8B-E750-4CF6-9B14-A7AE26FDD5F1}" srcOrd="0" destOrd="0" presId="urn:microsoft.com/office/officeart/2005/8/layout/chevron1"/>
    <dgm:cxn modelId="{17E5E11A-6A9F-41B7-BDD9-45BDA9AE275C}" type="presParOf" srcId="{C2364F8B-E750-4CF6-9B14-A7AE26FDD5F1}" destId="{143E5549-9698-4FDB-B77D-ADBF45E07290}" srcOrd="0" destOrd="0" presId="urn:microsoft.com/office/officeart/2005/8/layout/chevron1"/>
    <dgm:cxn modelId="{E0612321-6C34-4CD0-9986-9AC9C094C2FE}" type="presParOf" srcId="{C2364F8B-E750-4CF6-9B14-A7AE26FDD5F1}" destId="{E53BAC24-C745-428E-A383-EB288C8EC9AD}" srcOrd="1" destOrd="0" presId="urn:microsoft.com/office/officeart/2005/8/layout/chevron1"/>
    <dgm:cxn modelId="{D7556C3F-A9E8-4E0A-8410-D72E955D5316}" type="presParOf" srcId="{C2364F8B-E750-4CF6-9B14-A7AE26FDD5F1}" destId="{1CEB26C2-2279-4846-805E-F53A315BABB5}" srcOrd="2" destOrd="0" presId="urn:microsoft.com/office/officeart/2005/8/layout/chevron1"/>
    <dgm:cxn modelId="{32BC2570-F5C2-45D0-BD8F-A2FC621D3400}" type="presParOf" srcId="{C2364F8B-E750-4CF6-9B14-A7AE26FDD5F1}" destId="{3D762DFB-93FD-41E3-804C-5F1A371D8E97}" srcOrd="3" destOrd="0" presId="urn:microsoft.com/office/officeart/2005/8/layout/chevron1"/>
    <dgm:cxn modelId="{FF15D770-F979-4835-9506-874D2D76DB6D}" type="presParOf" srcId="{C2364F8B-E750-4CF6-9B14-A7AE26FDD5F1}" destId="{3AB717EF-649C-4FAA-B8AF-E51706F3C2AB}" srcOrd="4" destOrd="0" presId="urn:microsoft.com/office/officeart/2005/8/layout/chevron1"/>
    <dgm:cxn modelId="{A9F9E4A5-D58C-4345-AD48-42A580897256}" type="presParOf" srcId="{C2364F8B-E750-4CF6-9B14-A7AE26FDD5F1}" destId="{29C2BB09-8B51-4B09-972E-4F17C9FFA307}" srcOrd="5" destOrd="0" presId="urn:microsoft.com/office/officeart/2005/8/layout/chevron1"/>
    <dgm:cxn modelId="{41DEC949-8CAB-4880-8EAB-2A9F86B88557}" type="presParOf" srcId="{C2364F8B-E750-4CF6-9B14-A7AE26FDD5F1}" destId="{448DD83D-4654-4442-A35A-8252A2D7977E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3E5549-9698-4FDB-B77D-ADBF45E07290}">
      <dsp:nvSpPr>
        <dsp:cNvPr id="0" name=""/>
        <dsp:cNvSpPr/>
      </dsp:nvSpPr>
      <dsp:spPr>
        <a:xfrm>
          <a:off x="3605" y="1708303"/>
          <a:ext cx="2098699" cy="83947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Describe the scenario</a:t>
          </a:r>
          <a:endParaRPr lang="en-GB" sz="1700" kern="1200" dirty="0"/>
        </a:p>
      </dsp:txBody>
      <dsp:txXfrm>
        <a:off x="423345" y="1708303"/>
        <a:ext cx="1259220" cy="839479"/>
      </dsp:txXfrm>
    </dsp:sp>
    <dsp:sp modelId="{1CEB26C2-2279-4846-805E-F53A315BABB5}">
      <dsp:nvSpPr>
        <dsp:cNvPr id="0" name=""/>
        <dsp:cNvSpPr/>
      </dsp:nvSpPr>
      <dsp:spPr>
        <a:xfrm>
          <a:off x="1892435" y="1708303"/>
          <a:ext cx="2098699" cy="83947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Explain the exercise</a:t>
          </a:r>
          <a:endParaRPr lang="en-GB" sz="1700" kern="1200" dirty="0"/>
        </a:p>
      </dsp:txBody>
      <dsp:txXfrm>
        <a:off x="2312175" y="1708303"/>
        <a:ext cx="1259220" cy="839479"/>
      </dsp:txXfrm>
    </dsp:sp>
    <dsp:sp modelId="{3AB717EF-649C-4FAA-B8AF-E51706F3C2AB}">
      <dsp:nvSpPr>
        <dsp:cNvPr id="0" name=""/>
        <dsp:cNvSpPr/>
      </dsp:nvSpPr>
      <dsp:spPr>
        <a:xfrm>
          <a:off x="3781265" y="1708303"/>
          <a:ext cx="2098699" cy="83947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Work in groups</a:t>
          </a:r>
          <a:endParaRPr lang="en-GB" sz="1700" kern="1200" dirty="0"/>
        </a:p>
      </dsp:txBody>
      <dsp:txXfrm>
        <a:off x="4201005" y="1708303"/>
        <a:ext cx="1259220" cy="839479"/>
      </dsp:txXfrm>
    </dsp:sp>
    <dsp:sp modelId="{448DD83D-4654-4442-A35A-8252A2D7977E}">
      <dsp:nvSpPr>
        <dsp:cNvPr id="0" name=""/>
        <dsp:cNvSpPr/>
      </dsp:nvSpPr>
      <dsp:spPr>
        <a:xfrm>
          <a:off x="5670094" y="1708303"/>
          <a:ext cx="2098699" cy="83947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Present and discuss findings</a:t>
          </a:r>
          <a:endParaRPr lang="en-GB" sz="1700" kern="1200" dirty="0"/>
        </a:p>
      </dsp:txBody>
      <dsp:txXfrm>
        <a:off x="6089834" y="1708303"/>
        <a:ext cx="1259220" cy="839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21" tIns="45459" rIns="90921" bIns="45459" numCol="1" anchor="t" anchorCtr="0" compatLnSpc="1">
            <a:prstTxWarp prst="textNoShape">
              <a:avLst/>
            </a:prstTxWarp>
          </a:bodyPr>
          <a:lstStyle>
            <a:lvl1pPr defTabSz="909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21" tIns="45459" rIns="90921" bIns="45459" numCol="1" anchor="t" anchorCtr="0" compatLnSpc="1">
            <a:prstTxWarp prst="textNoShape">
              <a:avLst/>
            </a:prstTxWarp>
          </a:bodyPr>
          <a:lstStyle>
            <a:lvl1pPr algn="r" defTabSz="909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21" tIns="45459" rIns="90921" bIns="45459" numCol="1" anchor="b" anchorCtr="0" compatLnSpc="1">
            <a:prstTxWarp prst="textNoShape">
              <a:avLst/>
            </a:prstTxWarp>
          </a:bodyPr>
          <a:lstStyle>
            <a:lvl1pPr defTabSz="909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21" tIns="45459" rIns="90921" bIns="45459" numCol="1" anchor="b" anchorCtr="0" compatLnSpc="1">
            <a:prstTxWarp prst="textNoShape">
              <a:avLst/>
            </a:prstTxWarp>
          </a:bodyPr>
          <a:lstStyle>
            <a:lvl1pPr algn="r" defTabSz="909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324EE6A-1DB8-4096-8939-6B05634C9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9189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21" tIns="45459" rIns="90921" bIns="45459" numCol="1" anchor="t" anchorCtr="0" compatLnSpc="1">
            <a:prstTxWarp prst="textNoShape">
              <a:avLst/>
            </a:prstTxWarp>
          </a:bodyPr>
          <a:lstStyle>
            <a:lvl1pPr defTabSz="909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21" tIns="45459" rIns="90921" bIns="45459" numCol="1" anchor="t" anchorCtr="0" compatLnSpc="1">
            <a:prstTxWarp prst="textNoShape">
              <a:avLst/>
            </a:prstTxWarp>
          </a:bodyPr>
          <a:lstStyle>
            <a:lvl1pPr algn="r" defTabSz="909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89475"/>
            <a:ext cx="4984750" cy="444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21" tIns="45459" rIns="90921" bIns="454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21" tIns="45459" rIns="90921" bIns="45459" numCol="1" anchor="b" anchorCtr="0" compatLnSpc="1">
            <a:prstTxWarp prst="textNoShape">
              <a:avLst/>
            </a:prstTxWarp>
          </a:bodyPr>
          <a:lstStyle>
            <a:lvl1pPr defTabSz="909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921" tIns="45459" rIns="90921" bIns="45459" numCol="1" anchor="b" anchorCtr="0" compatLnSpc="1">
            <a:prstTxWarp prst="textNoShape">
              <a:avLst/>
            </a:prstTxWarp>
          </a:bodyPr>
          <a:lstStyle>
            <a:lvl1pPr algn="r" defTabSz="909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5B2A376-D1B1-4DBA-B1F1-ABD613A8A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6814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F674A3-CBA3-4C61-B895-EC61A94433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767" y="4690597"/>
            <a:ext cx="4986142" cy="4442432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755576" y="692696"/>
            <a:ext cx="6467475" cy="5215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9" name="Line 21"/>
          <p:cNvSpPr>
            <a:spLocks noChangeShapeType="1"/>
          </p:cNvSpPr>
          <p:nvPr userDrawn="1"/>
        </p:nvSpPr>
        <p:spPr bwMode="auto">
          <a:xfrm flipH="1">
            <a:off x="395288" y="482600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Line 25"/>
          <p:cNvSpPr>
            <a:spLocks noChangeShapeType="1"/>
          </p:cNvSpPr>
          <p:nvPr userDrawn="1"/>
        </p:nvSpPr>
        <p:spPr bwMode="auto">
          <a:xfrm flipH="1">
            <a:off x="900113" y="6510338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484313"/>
            <a:ext cx="7772400" cy="17287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4479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416" y="6384925"/>
            <a:ext cx="557709" cy="2124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755576" y="46869"/>
            <a:ext cx="814553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000" b="1" dirty="0" smtClean="0">
                <a:solidFill>
                  <a:srgbClr val="0070C0"/>
                </a:solidFill>
              </a:rPr>
              <a:t>HIPSSA Cost model</a:t>
            </a:r>
            <a:r>
              <a:rPr lang="en-GB" sz="1000" b="1" baseline="0" dirty="0" smtClean="0">
                <a:solidFill>
                  <a:srgbClr val="0070C0"/>
                </a:solidFill>
              </a:rPr>
              <a:t> training workshop: </a:t>
            </a:r>
          </a:p>
          <a:p>
            <a:pPr>
              <a:buNone/>
            </a:pPr>
            <a:r>
              <a:rPr lang="en-GB" sz="1000" baseline="0" dirty="0" smtClean="0">
                <a:solidFill>
                  <a:srgbClr val="0070C0"/>
                </a:solidFill>
              </a:rPr>
              <a:t>Sessions 13-14: </a:t>
            </a:r>
            <a:r>
              <a:rPr lang="en-US" sz="1000" kern="1200" baseline="0" dirty="0" smtClean="0">
                <a:solidFill>
                  <a:srgbClr val="0070C0"/>
                </a:solidFill>
                <a:latin typeface="Verdana" pitchFamily="34" charset="0"/>
                <a:ea typeface="+mn-ea"/>
                <a:cs typeface="+mn-cs"/>
              </a:rPr>
              <a:t>using the training cost model as part of a hypothetical regulatory procedure to establish costs and prices for mobile termination</a:t>
            </a:r>
            <a:endParaRPr lang="en-GB" sz="1000" kern="1200" baseline="0" dirty="0">
              <a:solidFill>
                <a:srgbClr val="0070C0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71174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07745"/>
            <a:ext cx="7772400" cy="523220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0" dirty="0">
                <a:solidFill>
                  <a:srgbClr val="0099CC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1" cy="4256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416" y="6384925"/>
            <a:ext cx="557709" cy="2124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755577" y="46869"/>
            <a:ext cx="820891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000" b="1" dirty="0" smtClean="0">
                <a:solidFill>
                  <a:srgbClr val="0070C0"/>
                </a:solidFill>
              </a:rPr>
              <a:t>HIPSSA Cost model</a:t>
            </a:r>
            <a:r>
              <a:rPr lang="en-GB" sz="1000" b="1" baseline="0" dirty="0" smtClean="0">
                <a:solidFill>
                  <a:srgbClr val="0070C0"/>
                </a:solidFill>
              </a:rPr>
              <a:t> training workshop: </a:t>
            </a:r>
          </a:p>
          <a:p>
            <a:pPr>
              <a:buNone/>
            </a:pPr>
            <a:r>
              <a:rPr lang="en-GB" sz="1000" baseline="0" dirty="0" smtClean="0">
                <a:solidFill>
                  <a:srgbClr val="0070C0"/>
                </a:solidFill>
              </a:rPr>
              <a:t>Sessions 13-14: </a:t>
            </a:r>
            <a:r>
              <a:rPr lang="en-US" sz="1000" kern="1200" baseline="0" dirty="0" smtClean="0">
                <a:solidFill>
                  <a:srgbClr val="0070C0"/>
                </a:solidFill>
                <a:latin typeface="Verdana" pitchFamily="34" charset="0"/>
                <a:ea typeface="+mn-ea"/>
                <a:cs typeface="+mn-cs"/>
              </a:rPr>
              <a:t>using the training cost model as part of a hypothetical regulatory procedure to establish costs and prices for mobile termination</a:t>
            </a:r>
            <a:endParaRPr lang="en-GB" sz="1000" kern="1200" baseline="0" dirty="0">
              <a:solidFill>
                <a:srgbClr val="0070C0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57031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heme" Target="../theme/them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81088"/>
            <a:ext cx="777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799" y="2051305"/>
            <a:ext cx="7772401" cy="425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2" name="Picture 11" descr="ACP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6371100"/>
            <a:ext cx="574675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itu_logo_3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6338888"/>
            <a:ext cx="4206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 descr="Description: C:\Users\jallow.ITU_USERS\AppData\Local\Microsoft\Windows\Temporary Internet Files\Content.Word\logo_ce-en-rvb-hr.jp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591" y="6138863"/>
            <a:ext cx="82927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imagesCAHYRJLJ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370" y="6279786"/>
            <a:ext cx="5715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 descr="EAC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6215828"/>
            <a:ext cx="6762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6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300788"/>
            <a:ext cx="6667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0994" y="6147263"/>
            <a:ext cx="709670" cy="70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itchFamily="2" charset="2"/>
        <a:buChar char="§"/>
        <a:defRPr sz="3200">
          <a:solidFill>
            <a:srgbClr val="5C5C5C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Ø"/>
        <a:defRPr sz="2800">
          <a:solidFill>
            <a:srgbClr val="5C5C5C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§"/>
        <a:defRPr sz="2400">
          <a:solidFill>
            <a:srgbClr val="5C5C5C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57200" y="1447800"/>
            <a:ext cx="8534400" cy="454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None/>
            </a:pPr>
            <a: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  <a:t>EXPERT LEVEL TRAINING ON </a:t>
            </a:r>
            <a:b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</a:br>
            <a: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  <a:t>TELECOM NETWORK COST </a:t>
            </a:r>
            <a:r>
              <a:rPr lang="en-US" sz="3200" b="1" i="0" dirty="0" smtClean="0">
                <a:solidFill>
                  <a:schemeClr val="accent2"/>
                </a:solidFill>
                <a:ea typeface="MS PGothic" pitchFamily="34" charset="-128"/>
              </a:rPr>
              <a:t>MODELLING </a:t>
            </a:r>
            <a: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  <a:t/>
            </a:r>
            <a:b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</a:br>
            <a: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  <a:t>FOR THE HIPSSA REGIONS</a:t>
            </a:r>
            <a:r>
              <a:rPr lang="en-US" altLang="ja-JP" sz="3200" b="1" i="0" dirty="0">
                <a:solidFill>
                  <a:schemeClr val="accent2"/>
                </a:solidFill>
                <a:ea typeface="MS PGothic" pitchFamily="34" charset="-128"/>
              </a:rPr>
              <a:t> </a:t>
            </a:r>
            <a:endParaRPr lang="en-US" altLang="ja-JP" sz="3200" b="1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>
              <a:buNone/>
            </a:pPr>
            <a:endParaRPr lang="en-US" altLang="ja-JP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>
              <a:buNone/>
            </a:pPr>
            <a:r>
              <a:rPr lang="en-US" altLang="ja-JP" sz="2400" i="0" dirty="0" err="1" smtClean="0">
                <a:solidFill>
                  <a:schemeClr val="accent2"/>
                </a:solidFill>
                <a:ea typeface="MS PGothic" pitchFamily="34" charset="-128"/>
              </a:rPr>
              <a:t>Arusha</a:t>
            </a:r>
            <a:r>
              <a:rPr lang="en-US" altLang="ja-JP" sz="2400" i="0" dirty="0" smtClean="0">
                <a:solidFill>
                  <a:schemeClr val="accent2"/>
                </a:solidFill>
                <a:ea typeface="MS PGothic" pitchFamily="34" charset="-128"/>
              </a:rPr>
              <a:t>            </a:t>
            </a:r>
            <a:endParaRPr lang="en-US" altLang="ja-JP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>
              <a:buNone/>
            </a:pPr>
            <a:r>
              <a:rPr lang="en-GB" altLang="ja-JP" sz="2400" i="0" dirty="0" smtClean="0">
                <a:solidFill>
                  <a:schemeClr val="accent2"/>
                </a:solidFill>
                <a:ea typeface="MS PGothic" pitchFamily="34" charset="-128"/>
              </a:rPr>
              <a:t>15-19 July, </a:t>
            </a:r>
            <a:r>
              <a:rPr lang="en-GB" altLang="ja-JP" sz="2400" i="0" dirty="0" smtClean="0">
                <a:solidFill>
                  <a:schemeClr val="accent2"/>
                </a:solidFill>
                <a:ea typeface="MS PGothic" pitchFamily="34" charset="-128"/>
              </a:rPr>
              <a:t>2013</a:t>
            </a:r>
            <a:endParaRPr lang="en-US" altLang="ja-JP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/>
            <a:endParaRPr lang="en-US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>
              <a:buNone/>
            </a:pPr>
            <a:r>
              <a:rPr lang="en-GB" sz="2400" i="0" dirty="0">
                <a:solidFill>
                  <a:schemeClr val="accent2"/>
                </a:solidFill>
                <a:ea typeface="MS PGothic" pitchFamily="34" charset="-128"/>
              </a:rPr>
              <a:t>David </a:t>
            </a:r>
            <a:r>
              <a:rPr lang="en-GB" sz="2400" i="0" dirty="0" err="1" smtClean="0">
                <a:solidFill>
                  <a:schemeClr val="accent2"/>
                </a:solidFill>
                <a:ea typeface="MS PGothic" pitchFamily="34" charset="-128"/>
              </a:rPr>
              <a:t>Rogerson</a:t>
            </a:r>
            <a:r>
              <a:rPr lang="en-GB" sz="2400" i="0" dirty="0" smtClean="0">
                <a:solidFill>
                  <a:schemeClr val="accent2"/>
                </a:solidFill>
                <a:ea typeface="MS PGothic" pitchFamily="34" charset="-128"/>
              </a:rPr>
              <a:t>, ITU Expert</a:t>
            </a:r>
            <a:endParaRPr lang="en-US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/>
            <a:endParaRPr lang="en-US" altLang="ja-JP" sz="2400" i="0" dirty="0">
              <a:solidFill>
                <a:schemeClr val="accent2"/>
              </a:solidFill>
              <a:ea typeface="MS PGothic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69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Normcell’s</a:t>
            </a:r>
            <a:r>
              <a:rPr lang="en-GB" dirty="0" smtClean="0"/>
              <a:t> approach 2: full asymmetry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72401" cy="4256088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GB" dirty="0" smtClean="0"/>
              <a:t>There is more to asymmetry than just market share, and it involves all operators. </a:t>
            </a:r>
          </a:p>
          <a:p>
            <a:r>
              <a:rPr lang="en-GB" dirty="0" err="1" smtClean="0"/>
              <a:t>Normcell’s</a:t>
            </a:r>
            <a:r>
              <a:rPr lang="en-GB" dirty="0" smtClean="0"/>
              <a:t> view is that traffic, coverage and cost of capital all vary based on scale as follows: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10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914770"/>
              </p:ext>
            </p:extLst>
          </p:nvPr>
        </p:nvGraphicFramePr>
        <p:xfrm>
          <a:off x="827584" y="2996952"/>
          <a:ext cx="7416824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00400"/>
                <a:gridCol w="1224136"/>
                <a:gridCol w="1368152"/>
                <a:gridCol w="1224136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Telecom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Normcell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Mobilco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Subscriber market share 2013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67%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5%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Subscriber market share 2015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24%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16%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Relative</a:t>
                      </a:r>
                      <a:r>
                        <a:rPr lang="en-GB" baseline="0" dirty="0" smtClean="0"/>
                        <a:t> traffic levels (all years)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75%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75%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Relative</a:t>
                      </a:r>
                      <a:r>
                        <a:rPr lang="en-GB" baseline="0" dirty="0" smtClean="0"/>
                        <a:t> rural coverage (all years)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80%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WACC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14%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16%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18%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6349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Normcell’s</a:t>
            </a:r>
            <a:r>
              <a:rPr lang="en-GB" dirty="0" smtClean="0"/>
              <a:t> proposed WACC calculations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11</a:t>
            </a:fld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97" y="1844824"/>
            <a:ext cx="8548841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72783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task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12</a:t>
            </a:fld>
            <a:endParaRPr lang="en-US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27584" y="1268760"/>
            <a:ext cx="7920880" cy="4680520"/>
          </a:xfrm>
          <a:prstGeom prst="rect">
            <a:avLst/>
          </a:prstGeom>
          <a:solidFill>
            <a:srgbClr val="FFCC00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A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Arial" pitchFamily="34" charset="0"/>
              </a:rPr>
              <a:t>GROUP WORK EXERCISE 4</a:t>
            </a:r>
          </a:p>
          <a:p>
            <a:pPr>
              <a:buNone/>
            </a:pPr>
            <a:r>
              <a:rPr lang="en-AU" sz="2000" dirty="0"/>
              <a:t>Each WG is a </a:t>
            </a:r>
            <a:r>
              <a:rPr lang="en-AU" sz="2000" dirty="0" smtClean="0"/>
              <a:t>CEAT team </a:t>
            </a:r>
            <a:r>
              <a:rPr lang="en-AU" sz="2000" dirty="0"/>
              <a:t>reporting to the </a:t>
            </a:r>
            <a:r>
              <a:rPr lang="en-AU" sz="2000" dirty="0" smtClean="0"/>
              <a:t>Board of TRAN.</a:t>
            </a:r>
            <a:endParaRPr lang="en-GB" sz="2000" dirty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GB" sz="2000" dirty="0" smtClean="0"/>
              <a:t>Propose changes to the model inputs so as to justify symmetric rates below 3 Euro </a:t>
            </a:r>
            <a:r>
              <a:rPr lang="en-GB" sz="2000" dirty="0" err="1" smtClean="0"/>
              <a:t>cpm</a:t>
            </a:r>
            <a:r>
              <a:rPr lang="en-GB" sz="2000" dirty="0" smtClean="0"/>
              <a:t> (10cpm in local currency) </a:t>
            </a:r>
            <a:r>
              <a:rPr lang="en-AU" sz="2000" dirty="0" smtClean="0"/>
              <a:t>as in </a:t>
            </a:r>
            <a:r>
              <a:rPr lang="en-AU" sz="2000" dirty="0" err="1"/>
              <a:t>Normcell’s</a:t>
            </a:r>
            <a:r>
              <a:rPr lang="en-AU" sz="2000" dirty="0"/>
              <a:t> proposed approach </a:t>
            </a:r>
            <a:r>
              <a:rPr lang="en-AU" sz="2000" dirty="0" smtClean="0"/>
              <a:t>1</a:t>
            </a:r>
            <a:r>
              <a:rPr lang="en-GB" sz="2000" dirty="0" smtClean="0"/>
              <a:t>. 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AU" sz="2000" dirty="0"/>
              <a:t>Determine the level of MTR asymmetry implied by </a:t>
            </a:r>
            <a:r>
              <a:rPr lang="en-AU" sz="2000" dirty="0" err="1"/>
              <a:t>Normcell’s</a:t>
            </a:r>
            <a:r>
              <a:rPr lang="en-AU" sz="2000" dirty="0"/>
              <a:t> proposed approach 2</a:t>
            </a:r>
            <a:r>
              <a:rPr lang="en-AU" sz="2000" dirty="0" smtClean="0"/>
              <a:t>.</a:t>
            </a:r>
            <a:endParaRPr lang="en-GB" sz="2000" dirty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AU" sz="2000" dirty="0" smtClean="0"/>
              <a:t>Make and justify a recommendation to the Board of TRAN on its final Decision.  Include in your presentation a proposed response to each of the three operators.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534452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523220"/>
          </a:xfrm>
        </p:spPr>
        <p:txBody>
          <a:bodyPr/>
          <a:lstStyle/>
          <a:p>
            <a:r>
              <a:rPr lang="en-GB" dirty="0" smtClean="0"/>
              <a:t>Reporting format - MTRs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3588251"/>
              </p:ext>
            </p:extLst>
          </p:nvPr>
        </p:nvGraphicFramePr>
        <p:xfrm>
          <a:off x="683568" y="1340768"/>
          <a:ext cx="6264697" cy="32225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00200"/>
                <a:gridCol w="1440160"/>
                <a:gridCol w="1584176"/>
                <a:gridCol w="1440161"/>
              </a:tblGrid>
              <a:tr h="61337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2013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789478">
                <a:tc>
                  <a:txBody>
                    <a:bodyPr/>
                    <a:lstStyle/>
                    <a:p>
                      <a:r>
                        <a:rPr lang="en-GB" dirty="0" smtClean="0"/>
                        <a:t>Telecom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909862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Normcell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909862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Mobilco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4941168"/>
            <a:ext cx="5953874" cy="28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dirty="0" smtClean="0"/>
              <a:t>All costs to be shown in local currency cents per minute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6072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1360512"/>
            <a:ext cx="8534400" cy="3662541"/>
          </a:xfrm>
        </p:spPr>
        <p:txBody>
          <a:bodyPr/>
          <a:lstStyle/>
          <a:p>
            <a:r>
              <a:rPr lang="en-GB" dirty="0" smtClean="0">
                <a:latin typeface="Verdana" charset="0"/>
                <a:ea typeface="ＭＳ Ｐゴシック" charset="0"/>
                <a:cs typeface="ＭＳ Ｐゴシック" charset="0"/>
              </a:rPr>
              <a:t>Sessions 13/14 </a:t>
            </a:r>
            <a:r>
              <a:rPr lang="en-GB" dirty="0">
                <a:latin typeface="Verdana" charset="0"/>
                <a:ea typeface="ＭＳ Ｐゴシック" charset="0"/>
                <a:cs typeface="ＭＳ Ｐゴシック" charset="0"/>
              </a:rPr>
              <a:t>– </a:t>
            </a:r>
            <a:r>
              <a:rPr lang="en-US" dirty="0"/>
              <a:t>using the training cost model as part of a hypothetical regulatory procedure to establish costs and prices for </a:t>
            </a:r>
            <a:r>
              <a:rPr lang="en-US" dirty="0" smtClean="0"/>
              <a:t>mobile termination.</a:t>
            </a:r>
            <a:r>
              <a:rPr lang="en-GB" dirty="0">
                <a:latin typeface="Verdana" charset="0"/>
                <a:ea typeface="ＭＳ Ｐゴシック" charset="0"/>
                <a:cs typeface="ＭＳ Ｐゴシック" charset="0"/>
              </a:rPr>
              <a:t/>
            </a:r>
            <a:br>
              <a:rPr lang="en-GB" dirty="0">
                <a:latin typeface="Verdana" charset="0"/>
                <a:ea typeface="ＭＳ Ｐゴシック" charset="0"/>
                <a:cs typeface="ＭＳ Ｐゴシック" charset="0"/>
              </a:rPr>
            </a:br>
            <a:endParaRPr lang="en-GB" sz="3200" dirty="0"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286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6300192" y="2758803"/>
            <a:ext cx="2376264" cy="23983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smtClean="0">
              <a:ln>
                <a:noFill/>
              </a:ln>
              <a:solidFill>
                <a:srgbClr val="646464"/>
              </a:solidFill>
              <a:effectLst/>
              <a:latin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67544" y="2758803"/>
            <a:ext cx="5832648" cy="2398389"/>
          </a:xfrm>
          <a:prstGeom prst="rect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smtClean="0">
              <a:ln>
                <a:noFill/>
              </a:ln>
              <a:solidFill>
                <a:srgbClr val="646464"/>
              </a:solidFill>
              <a:effectLst/>
              <a:latin typeface="Verdana" pitchFamily="34" charset="0"/>
            </a:endParaRPr>
          </a:p>
        </p:txBody>
      </p:sp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None/>
            </a:pPr>
            <a:fld id="{1F0220B9-8995-400E-9571-B4CED3DF70AE}" type="slidenum">
              <a:rPr lang="en-US" smtClean="0"/>
              <a:pPr>
                <a:buNone/>
              </a:pPr>
              <a:t>3</a:t>
            </a:fld>
            <a:endParaRPr lang="en-US" dirty="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98525"/>
            <a:ext cx="7772400" cy="519113"/>
          </a:xfrm>
        </p:spPr>
        <p:txBody>
          <a:bodyPr/>
          <a:lstStyle/>
          <a:p>
            <a:pPr eaLnBrk="1" hangingPunct="1"/>
            <a:r>
              <a:rPr lang="en-GB" sz="2800" b="0" dirty="0" smtClean="0">
                <a:solidFill>
                  <a:srgbClr val="0099CC"/>
                </a:solidFill>
              </a:rPr>
              <a:t>Agenda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659478"/>
              </p:ext>
            </p:extLst>
          </p:nvPr>
        </p:nvGraphicFramePr>
        <p:xfrm>
          <a:off x="684213" y="1557338"/>
          <a:ext cx="7772400" cy="4256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05144" y="2060848"/>
            <a:ext cx="700063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2400" b="1" dirty="0"/>
              <a:t>A</a:t>
            </a:r>
            <a:r>
              <a:rPr lang="en-GB" sz="2400" b="1" dirty="0" smtClean="0"/>
              <a:t>ims and objectives for these sessions </a:t>
            </a:r>
            <a:endParaRPr lang="en-GB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176892" y="4653136"/>
            <a:ext cx="1431802" cy="28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b="1" dirty="0" smtClean="0"/>
              <a:t>Session</a:t>
            </a:r>
            <a:r>
              <a:rPr lang="en-GB" dirty="0" smtClean="0"/>
              <a:t> </a:t>
            </a:r>
            <a:r>
              <a:rPr lang="en-GB" b="1" dirty="0" smtClean="0"/>
              <a:t>13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660232" y="4653136"/>
            <a:ext cx="1431802" cy="28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b="1" dirty="0" smtClean="0"/>
              <a:t>Session</a:t>
            </a:r>
            <a:r>
              <a:rPr lang="en-GB" dirty="0" smtClean="0"/>
              <a:t> </a:t>
            </a:r>
            <a:r>
              <a:rPr lang="en-GB" b="1" dirty="0" smtClean="0"/>
              <a:t>14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3567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 to the exercise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7772401" cy="4256088"/>
          </a:xfrm>
        </p:spPr>
        <p:txBody>
          <a:bodyPr/>
          <a:lstStyle/>
          <a:p>
            <a:r>
              <a:rPr lang="en-GB" dirty="0" smtClean="0"/>
              <a:t>TRAN has published its </a:t>
            </a:r>
            <a:r>
              <a:rPr lang="en-GB" u="sng" dirty="0" smtClean="0"/>
              <a:t>draft</a:t>
            </a:r>
            <a:r>
              <a:rPr lang="en-GB" dirty="0" smtClean="0"/>
              <a:t> decision on mobile termination rates.</a:t>
            </a:r>
          </a:p>
          <a:p>
            <a:pPr lvl="1"/>
            <a:r>
              <a:rPr lang="en-GB" dirty="0" smtClean="0"/>
              <a:t>Telecom and </a:t>
            </a:r>
            <a:r>
              <a:rPr lang="en-GB" dirty="0" err="1" smtClean="0"/>
              <a:t>Normcell</a:t>
            </a:r>
            <a:r>
              <a:rPr lang="en-GB" dirty="0" smtClean="0"/>
              <a:t> to receive 15cpm</a:t>
            </a:r>
          </a:p>
          <a:p>
            <a:pPr lvl="1"/>
            <a:r>
              <a:rPr lang="en-GB" dirty="0" err="1" smtClean="0"/>
              <a:t>Mobilco</a:t>
            </a:r>
            <a:r>
              <a:rPr lang="en-GB" dirty="0" smtClean="0"/>
              <a:t> to receive 20cpm, 18cpm, 15cpm for the years 2013, 2014 and 2015 respectively. </a:t>
            </a:r>
          </a:p>
          <a:p>
            <a:r>
              <a:rPr lang="en-GB" dirty="0" smtClean="0"/>
              <a:t>The decision notice indicates that these rates have been based on the </a:t>
            </a:r>
            <a:r>
              <a:rPr lang="en-GB" b="1" i="1" dirty="0" smtClean="0"/>
              <a:t>ITU Mobile Telco Bottom-up LRIC Training Model </a:t>
            </a:r>
            <a:r>
              <a:rPr lang="en-GB" dirty="0" smtClean="0"/>
              <a:t>and data submitted by the operators.</a:t>
            </a:r>
          </a:p>
          <a:p>
            <a:pPr lvl="1"/>
            <a:r>
              <a:rPr lang="en-GB" dirty="0" smtClean="0"/>
              <a:t>A soft-copy of this model is available but data sources have not been revealed.  </a:t>
            </a:r>
          </a:p>
          <a:p>
            <a:r>
              <a:rPr lang="en-GB" dirty="0" smtClean="0"/>
              <a:t>Opinions have been sought from the industry before TRAN reaches its final decision.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73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803" y="620688"/>
            <a:ext cx="7772400" cy="523220"/>
          </a:xfrm>
        </p:spPr>
        <p:txBody>
          <a:bodyPr/>
          <a:lstStyle/>
          <a:p>
            <a:r>
              <a:rPr lang="en-GB" dirty="0" smtClean="0"/>
              <a:t>The ITU Mobile </a:t>
            </a:r>
            <a:r>
              <a:rPr lang="en-GB" dirty="0"/>
              <a:t>T</a:t>
            </a:r>
            <a:r>
              <a:rPr lang="en-GB" dirty="0" smtClean="0"/>
              <a:t>elco LRIC training model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5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412775"/>
            <a:ext cx="8856985" cy="4260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68916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response from </a:t>
            </a:r>
            <a:r>
              <a:rPr lang="en-GB" dirty="0" err="1" smtClean="0"/>
              <a:t>Mobilco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is a fair and reasonable decision based on a best-practice model and local data.</a:t>
            </a:r>
          </a:p>
          <a:p>
            <a:r>
              <a:rPr lang="en-GB" dirty="0" err="1" smtClean="0"/>
              <a:t>Mobilco</a:t>
            </a:r>
            <a:r>
              <a:rPr lang="en-GB" dirty="0" smtClean="0"/>
              <a:t> thanks the TRAN for its efforts and fully supports its decision.</a:t>
            </a:r>
          </a:p>
          <a:p>
            <a:r>
              <a:rPr lang="en-GB" dirty="0" smtClean="0"/>
              <a:t>If </a:t>
            </a:r>
            <a:r>
              <a:rPr lang="en-GB" dirty="0" err="1" smtClean="0"/>
              <a:t>Mobilco</a:t>
            </a:r>
            <a:r>
              <a:rPr lang="en-GB" dirty="0" smtClean="0"/>
              <a:t> can be of any further assistance please do not hesitate to ask.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6451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response from Telecom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40768"/>
            <a:ext cx="7772401" cy="4256088"/>
          </a:xfrm>
        </p:spPr>
        <p:txBody>
          <a:bodyPr/>
          <a:lstStyle/>
          <a:p>
            <a:r>
              <a:rPr lang="en-GB" dirty="0" smtClean="0"/>
              <a:t>International best </a:t>
            </a:r>
            <a:r>
              <a:rPr lang="en-GB" dirty="0"/>
              <a:t>p</a:t>
            </a:r>
            <a:r>
              <a:rPr lang="en-GB" dirty="0" smtClean="0"/>
              <a:t>ractice is tending away from asymmetrical termination rates, so why is TRAN proposing to introduce it now?</a:t>
            </a:r>
          </a:p>
          <a:p>
            <a:r>
              <a:rPr lang="en-GB" dirty="0" err="1" smtClean="0"/>
              <a:t>Mobilco</a:t>
            </a:r>
            <a:r>
              <a:rPr lang="en-GB" dirty="0" smtClean="0"/>
              <a:t> has plenty of advantages as a new entrant (e.g. it can use the latest technology) and does not require further regulatory protection.</a:t>
            </a:r>
          </a:p>
          <a:p>
            <a:pPr lvl="1"/>
            <a:r>
              <a:rPr lang="en-GB" dirty="0" smtClean="0"/>
              <a:t>Telecom would be willing to accept a one-year 20% asymmetry (18cpm versus 15cpm) but does not believe that any further asymmetry is justified. </a:t>
            </a:r>
          </a:p>
          <a:p>
            <a:pPr lvl="1"/>
            <a:r>
              <a:rPr lang="en-GB" dirty="0" smtClean="0"/>
              <a:t>In a competitive market all operators have to accept the price of the most efficient operator.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5965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response from </a:t>
            </a:r>
            <a:r>
              <a:rPr lang="en-GB" dirty="0" err="1" smtClean="0"/>
              <a:t>Normcell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72401" cy="4256088"/>
          </a:xfrm>
        </p:spPr>
        <p:txBody>
          <a:bodyPr/>
          <a:lstStyle/>
          <a:p>
            <a:r>
              <a:rPr lang="en-GB" dirty="0" smtClean="0"/>
              <a:t>This is a totally unreasonable decision that has come out of the blue and is likely to destroy our business.</a:t>
            </a:r>
          </a:p>
          <a:p>
            <a:r>
              <a:rPr lang="en-GB" dirty="0" err="1" smtClean="0"/>
              <a:t>Normcell</a:t>
            </a:r>
            <a:r>
              <a:rPr lang="en-GB" dirty="0" smtClean="0"/>
              <a:t> will lose out in two ways:</a:t>
            </a:r>
          </a:p>
          <a:p>
            <a:pPr lvl="1"/>
            <a:r>
              <a:rPr lang="en-GB" dirty="0" smtClean="0"/>
              <a:t>it will have to pay higher asymmetrical rates with the smaller operator (</a:t>
            </a:r>
            <a:r>
              <a:rPr lang="en-GB" dirty="0" err="1" smtClean="0"/>
              <a:t>Mobilco</a:t>
            </a:r>
            <a:r>
              <a:rPr lang="en-GB" dirty="0" smtClean="0"/>
              <a:t>)</a:t>
            </a:r>
          </a:p>
          <a:p>
            <a:pPr lvl="1"/>
            <a:r>
              <a:rPr lang="en-GB" dirty="0"/>
              <a:t>i</a:t>
            </a:r>
            <a:r>
              <a:rPr lang="en-GB" dirty="0" smtClean="0"/>
              <a:t>t will not benefit from paying lower asymmetrical rates to the larger operator (Telecom)</a:t>
            </a:r>
          </a:p>
          <a:p>
            <a:r>
              <a:rPr lang="en-GB" dirty="0" err="1" smtClean="0"/>
              <a:t>Normcell</a:t>
            </a:r>
            <a:r>
              <a:rPr lang="en-GB" dirty="0" smtClean="0"/>
              <a:t> offers two possible ways forward:</a:t>
            </a:r>
          </a:p>
          <a:p>
            <a:pPr lvl="1"/>
            <a:r>
              <a:rPr lang="en-GB" dirty="0" smtClean="0"/>
              <a:t>Fully symmetrical rates are applied to all operators based on best practice approaches</a:t>
            </a:r>
          </a:p>
          <a:p>
            <a:pPr lvl="1"/>
            <a:r>
              <a:rPr lang="en-GB" dirty="0" smtClean="0"/>
              <a:t>Asymmetric rates are calculated for all operators based on their market share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5667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Normcell’s</a:t>
            </a:r>
            <a:r>
              <a:rPr lang="en-GB" dirty="0" smtClean="0"/>
              <a:t> approach 1: low symmetrical rates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72401" cy="4256088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GB" dirty="0" smtClean="0"/>
              <a:t>Best </a:t>
            </a:r>
            <a:r>
              <a:rPr lang="en-GB" dirty="0"/>
              <a:t>p</a:t>
            </a:r>
            <a:r>
              <a:rPr lang="en-GB" dirty="0" smtClean="0"/>
              <a:t>ractice regulation involves setting very low and symmetrical mobile termination rates:</a:t>
            </a:r>
          </a:p>
          <a:p>
            <a:pPr lvl="1"/>
            <a:r>
              <a:rPr lang="en-GB" dirty="0" smtClean="0"/>
              <a:t>E.g. European Commission requires rates to be based on “pure LRIC” and to fall to 1.5 Euro cents per minute in 2015.</a:t>
            </a:r>
          </a:p>
          <a:p>
            <a:pPr lvl="1"/>
            <a:r>
              <a:rPr lang="en-GB" dirty="0" smtClean="0"/>
              <a:t>Current EU rates are below 3 Euro </a:t>
            </a:r>
            <a:r>
              <a:rPr lang="en-GB" dirty="0" err="1" smtClean="0"/>
              <a:t>cpm</a:t>
            </a:r>
            <a:r>
              <a:rPr lang="en-GB" dirty="0" smtClean="0"/>
              <a:t> on average.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9</a:t>
            </a:fld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477689675"/>
              </p:ext>
            </p:extLst>
          </p:nvPr>
        </p:nvGraphicFramePr>
        <p:xfrm>
          <a:off x="1331640" y="3284984"/>
          <a:ext cx="609600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97741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2_ITU-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rgbClr val="64646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rgbClr val="64646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F0F5D3F439E64F84B9BE95B8683F14" ma:contentTypeVersion="1" ma:contentTypeDescription="Create a new document." ma:contentTypeScope="" ma:versionID="834d49178fe7d452fcfa64c203e69fb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345722d146e7751d163e781f97691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2E6BFD-0F3D-4A6B-A293-AFF4E7A4A238}"/>
</file>

<file path=customXml/itemProps2.xml><?xml version="1.0" encoding="utf-8"?>
<ds:datastoreItem xmlns:ds="http://schemas.openxmlformats.org/officeDocument/2006/customXml" ds:itemID="{5906D8E0-1A35-4E62-8614-D31E2C889592}"/>
</file>

<file path=customXml/itemProps3.xml><?xml version="1.0" encoding="utf-8"?>
<ds:datastoreItem xmlns:ds="http://schemas.openxmlformats.org/officeDocument/2006/customXml" ds:itemID="{3A6DEE49-4F0B-4FFD-805F-478A8BC6F80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16346</TotalTime>
  <Words>676</Words>
  <Application>Microsoft Office PowerPoint</Application>
  <PresentationFormat>On-screen Show (4:3)</PresentationFormat>
  <Paragraphs>99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2_ITU-e</vt:lpstr>
      <vt:lpstr>PowerPoint Presentation</vt:lpstr>
      <vt:lpstr>Sessions 13/14 – using the training cost model as part of a hypothetical regulatory procedure to establish costs and prices for mobile termination. </vt:lpstr>
      <vt:lpstr>Agenda</vt:lpstr>
      <vt:lpstr>Background to the exercise</vt:lpstr>
      <vt:lpstr>The ITU Mobile Telco LRIC training model</vt:lpstr>
      <vt:lpstr>The response from Mobilco</vt:lpstr>
      <vt:lpstr>The response from Telecom</vt:lpstr>
      <vt:lpstr>The response from Normcell</vt:lpstr>
      <vt:lpstr>Normcell’s approach 1: low symmetrical rates</vt:lpstr>
      <vt:lpstr>Normcell’s approach 2: full asymmetry</vt:lpstr>
      <vt:lpstr>Normcell’s proposed WACC calculations</vt:lpstr>
      <vt:lpstr>Your task</vt:lpstr>
      <vt:lpstr>Reporting format - MTRs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EC project</dc:title>
  <dc:creator>DAR</dc:creator>
  <cp:lastModifiedBy>DAR</cp:lastModifiedBy>
  <cp:revision>663</cp:revision>
  <cp:lastPrinted>2013-05-21T07:39:59Z</cp:lastPrinted>
  <dcterms:created xsi:type="dcterms:W3CDTF">2006-05-30T12:53:59Z</dcterms:created>
  <dcterms:modified xsi:type="dcterms:W3CDTF">2013-07-02T11:50:39Z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0x01010006F0F5D3F439E64F84B9BE95B8683F14</vt:lpwstr>
  </property>
</Properties>
</file>