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7" r:id="rId1"/>
  </p:sldMasterIdLst>
  <p:notesMasterIdLst>
    <p:notesMasterId r:id="rId20"/>
  </p:notesMasterIdLst>
  <p:handoutMasterIdLst>
    <p:handoutMasterId r:id="rId21"/>
  </p:handoutMasterIdLst>
  <p:sldIdLst>
    <p:sldId id="386" r:id="rId2"/>
    <p:sldId id="407" r:id="rId3"/>
    <p:sldId id="474" r:id="rId4"/>
    <p:sldId id="475" r:id="rId5"/>
    <p:sldId id="476" r:id="rId6"/>
    <p:sldId id="477" r:id="rId7"/>
    <p:sldId id="478" r:id="rId8"/>
    <p:sldId id="479" r:id="rId9"/>
    <p:sldId id="480" r:id="rId10"/>
    <p:sldId id="481" r:id="rId11"/>
    <p:sldId id="482" r:id="rId12"/>
    <p:sldId id="483" r:id="rId13"/>
    <p:sldId id="484" r:id="rId14"/>
    <p:sldId id="485" r:id="rId15"/>
    <p:sldId id="486" r:id="rId16"/>
    <p:sldId id="471" r:id="rId17"/>
    <p:sldId id="487" r:id="rId18"/>
    <p:sldId id="472" r:id="rId19"/>
  </p:sldIdLst>
  <p:sldSz cx="9144000" cy="6858000" type="screen4x3"/>
  <p:notesSz cx="6797675" cy="9926638"/>
  <p:defaultTextStyle>
    <a:defPPr>
      <a:defRPr lang="en-US"/>
    </a:defPPr>
    <a:lvl1pPr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1pPr>
    <a:lvl2pPr marL="4572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2pPr>
    <a:lvl3pPr marL="9144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3pPr>
    <a:lvl4pPr marL="13716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4pPr>
    <a:lvl5pPr marL="18288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5pPr>
    <a:lvl6pPr marL="2286000" algn="l" defTabSz="914400" rtl="0" eaLnBrk="1" latinLnBrk="0" hangingPunct="1">
      <a:defRPr sz="1600" kern="1200">
        <a:solidFill>
          <a:srgbClr val="5C5C5C"/>
        </a:solidFill>
        <a:latin typeface="Verdana" pitchFamily="34" charset="0"/>
        <a:ea typeface="+mn-ea"/>
        <a:cs typeface="+mn-cs"/>
      </a:defRPr>
    </a:lvl6pPr>
    <a:lvl7pPr marL="2743200" algn="l" defTabSz="914400" rtl="0" eaLnBrk="1" latinLnBrk="0" hangingPunct="1">
      <a:defRPr sz="1600" kern="1200">
        <a:solidFill>
          <a:srgbClr val="5C5C5C"/>
        </a:solidFill>
        <a:latin typeface="Verdana" pitchFamily="34" charset="0"/>
        <a:ea typeface="+mn-ea"/>
        <a:cs typeface="+mn-cs"/>
      </a:defRPr>
    </a:lvl7pPr>
    <a:lvl8pPr marL="3200400" algn="l" defTabSz="914400" rtl="0" eaLnBrk="1" latinLnBrk="0" hangingPunct="1">
      <a:defRPr sz="1600" kern="1200">
        <a:solidFill>
          <a:srgbClr val="5C5C5C"/>
        </a:solidFill>
        <a:latin typeface="Verdana" pitchFamily="34" charset="0"/>
        <a:ea typeface="+mn-ea"/>
        <a:cs typeface="+mn-cs"/>
      </a:defRPr>
    </a:lvl8pPr>
    <a:lvl9pPr marL="3657600" algn="l" defTabSz="914400" rtl="0" eaLnBrk="1" latinLnBrk="0" hangingPunct="1">
      <a:defRPr sz="1600" kern="1200">
        <a:solidFill>
          <a:srgbClr val="5C5C5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00"/>
    <a:srgbClr val="FF7C80"/>
    <a:srgbClr val="6699FF"/>
    <a:srgbClr val="33CC33"/>
    <a:srgbClr val="99FF66"/>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2" autoAdjust="0"/>
    <p:restoredTop sz="73173" autoAdjust="0"/>
  </p:normalViewPr>
  <p:slideViewPr>
    <p:cSldViewPr>
      <p:cViewPr>
        <p:scale>
          <a:sx n="100" d="100"/>
          <a:sy n="100" d="100"/>
        </p:scale>
        <p:origin x="-294" y="53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230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464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5" name="Rectangle 3"/>
          <p:cNvSpPr>
            <a:spLocks noGrp="1" noChangeArrowheads="1"/>
          </p:cNvSpPr>
          <p:nvPr>
            <p:ph type="dt" sz="quarter" idx="1"/>
          </p:nvPr>
        </p:nvSpPr>
        <p:spPr bwMode="auto">
          <a:xfrm>
            <a:off x="3851275" y="1"/>
            <a:ext cx="29464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6" name="Rectangle 4"/>
          <p:cNvSpPr>
            <a:spLocks noGrp="1" noChangeArrowheads="1"/>
          </p:cNvSpPr>
          <p:nvPr>
            <p:ph type="ftr" sz="quarter" idx="2"/>
          </p:nvPr>
        </p:nvSpPr>
        <p:spPr bwMode="auto">
          <a:xfrm>
            <a:off x="0" y="9430307"/>
            <a:ext cx="2946400"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7" name="Rectangle 5"/>
          <p:cNvSpPr>
            <a:spLocks noGrp="1" noChangeArrowheads="1"/>
          </p:cNvSpPr>
          <p:nvPr>
            <p:ph type="sldNum" sz="quarter" idx="3"/>
          </p:nvPr>
        </p:nvSpPr>
        <p:spPr bwMode="auto">
          <a:xfrm>
            <a:off x="3851275" y="9430307"/>
            <a:ext cx="2946400"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7324EE6A-1DB8-4096-8939-6B05634C972D}" type="slidenum">
              <a:rPr lang="en-US"/>
              <a:pPr>
                <a:defRPr/>
              </a:pPr>
              <a:t>‹#›</a:t>
            </a:fld>
            <a:endParaRPr lang="en-US"/>
          </a:p>
        </p:txBody>
      </p:sp>
    </p:spTree>
    <p:extLst>
      <p:ext uri="{BB962C8B-B14F-4D97-AF65-F5344CB8AC3E}">
        <p14:creationId xmlns:p14="http://schemas.microsoft.com/office/powerpoint/2010/main" val="41191918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29464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1" name="Rectangle 3"/>
          <p:cNvSpPr>
            <a:spLocks noGrp="1" noChangeArrowheads="1"/>
          </p:cNvSpPr>
          <p:nvPr>
            <p:ph type="dt" idx="1"/>
          </p:nvPr>
        </p:nvSpPr>
        <p:spPr bwMode="auto">
          <a:xfrm>
            <a:off x="3851275" y="1"/>
            <a:ext cx="29464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714355"/>
            <a:ext cx="4984750" cy="44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0307"/>
            <a:ext cx="2946400"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5" name="Rectangle 7"/>
          <p:cNvSpPr>
            <a:spLocks noGrp="1" noChangeArrowheads="1"/>
          </p:cNvSpPr>
          <p:nvPr>
            <p:ph type="sldNum" sz="quarter" idx="5"/>
          </p:nvPr>
        </p:nvSpPr>
        <p:spPr bwMode="auto">
          <a:xfrm>
            <a:off x="3851275" y="9430307"/>
            <a:ext cx="2946400"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E5B2A376-D1B1-4DBA-B1F1-ABD613A8AA44}" type="slidenum">
              <a:rPr lang="en-US"/>
              <a:pPr>
                <a:defRPr/>
              </a:pPr>
              <a:t>‹#›</a:t>
            </a:fld>
            <a:endParaRPr lang="en-US"/>
          </a:p>
        </p:txBody>
      </p:sp>
    </p:spTree>
    <p:extLst>
      <p:ext uri="{BB962C8B-B14F-4D97-AF65-F5344CB8AC3E}">
        <p14:creationId xmlns:p14="http://schemas.microsoft.com/office/powerpoint/2010/main" val="7976814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itchFamily="34" charset="0"/>
                <a:cs typeface="Arial" pitchFamily="34" charset="0"/>
              </a:defRPr>
            </a:lvl1pPr>
            <a:lvl2pPr marL="742950" indent="-285750">
              <a:defRPr sz="1400">
                <a:solidFill>
                  <a:schemeClr val="tx1"/>
                </a:solidFill>
                <a:latin typeface="Arial" pitchFamily="34" charset="0"/>
                <a:cs typeface="Arial" pitchFamily="34" charset="0"/>
              </a:defRPr>
            </a:lvl2pPr>
            <a:lvl3pPr marL="1143000" indent="-228600">
              <a:defRPr sz="1400">
                <a:solidFill>
                  <a:schemeClr val="tx1"/>
                </a:solidFill>
                <a:latin typeface="Arial" pitchFamily="34" charset="0"/>
                <a:cs typeface="Arial" pitchFamily="34" charset="0"/>
              </a:defRPr>
            </a:lvl3pPr>
            <a:lvl4pPr marL="1600200" indent="-228600">
              <a:defRPr sz="1400">
                <a:solidFill>
                  <a:schemeClr val="tx1"/>
                </a:solidFill>
                <a:latin typeface="Arial" pitchFamily="34" charset="0"/>
                <a:cs typeface="Arial" pitchFamily="34" charset="0"/>
              </a:defRPr>
            </a:lvl4pPr>
            <a:lvl5pPr marL="2057400" indent="-22860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fld id="{C11CE519-655B-476F-A034-A5ACA12D75C7}" type="slidenum">
              <a:rPr lang="en-US" sz="1200">
                <a:solidFill>
                  <a:prstClr val="black"/>
                </a:solidFill>
              </a:rPr>
              <a:pPr/>
              <a:t>6</a:t>
            </a:fld>
            <a:endParaRPr lang="en-US" sz="1200">
              <a:solidFill>
                <a:prstClr val="black"/>
              </a:solidFill>
            </a:endParaRPr>
          </a:p>
        </p:txBody>
      </p:sp>
      <p:sp>
        <p:nvSpPr>
          <p:cNvPr id="29699" name="Rectangle 2"/>
          <p:cNvSpPr>
            <a:spLocks noGrp="1" noRot="1" noChangeAspect="1" noChangeArrowheads="1" noTextEdit="1"/>
          </p:cNvSpPr>
          <p:nvPr>
            <p:ph type="sldImg"/>
          </p:nvPr>
        </p:nvSpPr>
        <p:spPr>
          <a:xfrm>
            <a:off x="920750" y="746125"/>
            <a:ext cx="4959350" cy="3721100"/>
          </a:xfrm>
          <a:ln/>
        </p:spPr>
      </p:sp>
      <p:sp>
        <p:nvSpPr>
          <p:cNvPr id="29700" name="Rectangle 3"/>
          <p:cNvSpPr>
            <a:spLocks noGrp="1" noChangeArrowheads="1"/>
          </p:cNvSpPr>
          <p:nvPr>
            <p:ph type="body" idx="1"/>
          </p:nvPr>
        </p:nvSpPr>
        <p:spPr>
          <a:xfrm>
            <a:off x="906357" y="4715390"/>
            <a:ext cx="4984962" cy="446430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
        <p:nvSpPr>
          <p:cNvPr id="29701" name="Espace réservé du pied de page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itchFamily="34" charset="0"/>
                <a:cs typeface="Arial" pitchFamily="34" charset="0"/>
              </a:defRPr>
            </a:lvl1pPr>
            <a:lvl2pPr marL="742950" indent="-285750">
              <a:defRPr sz="1400">
                <a:solidFill>
                  <a:schemeClr val="tx1"/>
                </a:solidFill>
                <a:latin typeface="Arial" pitchFamily="34" charset="0"/>
                <a:cs typeface="Arial" pitchFamily="34" charset="0"/>
              </a:defRPr>
            </a:lvl2pPr>
            <a:lvl3pPr marL="1143000" indent="-228600">
              <a:defRPr sz="1400">
                <a:solidFill>
                  <a:schemeClr val="tx1"/>
                </a:solidFill>
                <a:latin typeface="Arial" pitchFamily="34" charset="0"/>
                <a:cs typeface="Arial" pitchFamily="34" charset="0"/>
              </a:defRPr>
            </a:lvl3pPr>
            <a:lvl4pPr marL="1600200" indent="-228600">
              <a:defRPr sz="1400">
                <a:solidFill>
                  <a:schemeClr val="tx1"/>
                </a:solidFill>
                <a:latin typeface="Arial" pitchFamily="34" charset="0"/>
                <a:cs typeface="Arial" pitchFamily="34" charset="0"/>
              </a:defRPr>
            </a:lvl4pPr>
            <a:lvl5pPr marL="2057400" indent="-22860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endParaRPr lang="fr-FR" sz="120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15</a:t>
            </a:fld>
            <a:endParaRPr lang="en-US"/>
          </a:p>
        </p:txBody>
      </p:sp>
    </p:spTree>
    <p:extLst>
      <p:ext uri="{BB962C8B-B14F-4D97-AF65-F5344CB8AC3E}">
        <p14:creationId xmlns:p14="http://schemas.microsoft.com/office/powerpoint/2010/main" val="2397158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smtClean="0">
              <a:cs typeface="Arial" charset="0"/>
            </a:endParaRPr>
          </a:p>
        </p:txBody>
      </p:sp>
      <p:sp>
        <p:nvSpPr>
          <p:cNvPr id="25604" name="Footer Placeholder 3"/>
          <p:cNvSpPr>
            <a:spLocks noGrp="1"/>
          </p:cNvSpPr>
          <p:nvPr>
            <p:ph type="ftr" sz="quarter" idx="4"/>
          </p:nvPr>
        </p:nvSpPr>
        <p:spPr>
          <a:noFill/>
        </p:spPr>
        <p:txBody>
          <a:bodyPr/>
          <a:lstStyle>
            <a:lvl1pPr defTabSz="909638">
              <a:defRPr sz="1600">
                <a:solidFill>
                  <a:srgbClr val="5C5C5C"/>
                </a:solidFill>
                <a:latin typeface="Verdana" pitchFamily="34" charset="0"/>
              </a:defRPr>
            </a:lvl1pPr>
            <a:lvl2pPr marL="742950" indent="-285750" defTabSz="909638">
              <a:defRPr sz="1600">
                <a:solidFill>
                  <a:srgbClr val="5C5C5C"/>
                </a:solidFill>
                <a:latin typeface="Verdana" pitchFamily="34" charset="0"/>
              </a:defRPr>
            </a:lvl2pPr>
            <a:lvl3pPr marL="1143000" indent="-228600" defTabSz="909638">
              <a:defRPr sz="1600">
                <a:solidFill>
                  <a:srgbClr val="5C5C5C"/>
                </a:solidFill>
                <a:latin typeface="Verdana" pitchFamily="34" charset="0"/>
              </a:defRPr>
            </a:lvl3pPr>
            <a:lvl4pPr marL="1600200" indent="-228600" defTabSz="909638">
              <a:defRPr sz="1600">
                <a:solidFill>
                  <a:srgbClr val="5C5C5C"/>
                </a:solidFill>
                <a:latin typeface="Verdana" pitchFamily="34" charset="0"/>
              </a:defRPr>
            </a:lvl4pPr>
            <a:lvl5pPr marL="2057400" indent="-228600" defTabSz="909638">
              <a:defRPr sz="1600">
                <a:solidFill>
                  <a:srgbClr val="5C5C5C"/>
                </a:solidFill>
                <a:latin typeface="Verdana" pitchFamily="34" charset="0"/>
              </a:defRPr>
            </a:lvl5pPr>
            <a:lvl6pPr marL="25146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endParaRPr lang="en-GB" sz="1200">
              <a:solidFill>
                <a:schemeClr val="tx1"/>
              </a:solidFill>
            </a:endParaRPr>
          </a:p>
        </p:txBody>
      </p:sp>
      <p:sp>
        <p:nvSpPr>
          <p:cNvPr id="25605" name="Slide Number Placeholder 4"/>
          <p:cNvSpPr>
            <a:spLocks noGrp="1"/>
          </p:cNvSpPr>
          <p:nvPr>
            <p:ph type="sldNum" sz="quarter" idx="5"/>
          </p:nvPr>
        </p:nvSpPr>
        <p:spPr>
          <a:noFill/>
        </p:spPr>
        <p:txBody>
          <a:bodyPr/>
          <a:lstStyle>
            <a:lvl1pPr defTabSz="909638">
              <a:defRPr sz="1600">
                <a:solidFill>
                  <a:srgbClr val="5C5C5C"/>
                </a:solidFill>
                <a:latin typeface="Verdana" pitchFamily="34" charset="0"/>
              </a:defRPr>
            </a:lvl1pPr>
            <a:lvl2pPr marL="742950" indent="-285750" defTabSz="909638">
              <a:defRPr sz="1600">
                <a:solidFill>
                  <a:srgbClr val="5C5C5C"/>
                </a:solidFill>
                <a:latin typeface="Verdana" pitchFamily="34" charset="0"/>
              </a:defRPr>
            </a:lvl2pPr>
            <a:lvl3pPr marL="1143000" indent="-228600" defTabSz="909638">
              <a:defRPr sz="1600">
                <a:solidFill>
                  <a:srgbClr val="5C5C5C"/>
                </a:solidFill>
                <a:latin typeface="Verdana" pitchFamily="34" charset="0"/>
              </a:defRPr>
            </a:lvl3pPr>
            <a:lvl4pPr marL="1600200" indent="-228600" defTabSz="909638">
              <a:defRPr sz="1600">
                <a:solidFill>
                  <a:srgbClr val="5C5C5C"/>
                </a:solidFill>
                <a:latin typeface="Verdana" pitchFamily="34" charset="0"/>
              </a:defRPr>
            </a:lvl4pPr>
            <a:lvl5pPr marL="2057400" indent="-228600" defTabSz="909638">
              <a:defRPr sz="1600">
                <a:solidFill>
                  <a:srgbClr val="5C5C5C"/>
                </a:solidFill>
                <a:latin typeface="Verdana" pitchFamily="34" charset="0"/>
              </a:defRPr>
            </a:lvl5pPr>
            <a:lvl6pPr marL="25146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fld id="{AB11D0B0-D38A-4A85-87AF-AF91A2FF4D1A}" type="slidenum">
              <a:rPr lang="en-US" sz="1200">
                <a:solidFill>
                  <a:schemeClr val="tx1"/>
                </a:solidFill>
              </a:rPr>
              <a:pPr/>
              <a:t>16</a:t>
            </a:fld>
            <a:endParaRPr lang="en-US" sz="120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p:spPr>
        <p:txBody>
          <a:bodyPr/>
          <a:lstStyle/>
          <a:p>
            <a:endParaRPr lang="en-GB" smtClean="0">
              <a:cs typeface="Arial" charset="0"/>
            </a:endParaRPr>
          </a:p>
        </p:txBody>
      </p:sp>
      <p:sp>
        <p:nvSpPr>
          <p:cNvPr id="26628" name="Footer Placeholder 1"/>
          <p:cNvSpPr>
            <a:spLocks noGrp="1"/>
          </p:cNvSpPr>
          <p:nvPr>
            <p:ph type="ftr" sz="quarter" idx="4"/>
          </p:nvPr>
        </p:nvSpPr>
        <p:spPr>
          <a:noFill/>
        </p:spPr>
        <p:txBody>
          <a:bodyPr/>
          <a:lstStyle>
            <a:lvl1pPr defTabSz="909638">
              <a:defRPr sz="1600">
                <a:solidFill>
                  <a:srgbClr val="5C5C5C"/>
                </a:solidFill>
                <a:latin typeface="Verdana" pitchFamily="34" charset="0"/>
              </a:defRPr>
            </a:lvl1pPr>
            <a:lvl2pPr marL="742950" indent="-285750" defTabSz="909638">
              <a:defRPr sz="1600">
                <a:solidFill>
                  <a:srgbClr val="5C5C5C"/>
                </a:solidFill>
                <a:latin typeface="Verdana" pitchFamily="34" charset="0"/>
              </a:defRPr>
            </a:lvl2pPr>
            <a:lvl3pPr marL="1143000" indent="-228600" defTabSz="909638">
              <a:defRPr sz="1600">
                <a:solidFill>
                  <a:srgbClr val="5C5C5C"/>
                </a:solidFill>
                <a:latin typeface="Verdana" pitchFamily="34" charset="0"/>
              </a:defRPr>
            </a:lvl3pPr>
            <a:lvl4pPr marL="1600200" indent="-228600" defTabSz="909638">
              <a:defRPr sz="1600">
                <a:solidFill>
                  <a:srgbClr val="5C5C5C"/>
                </a:solidFill>
                <a:latin typeface="Verdana" pitchFamily="34" charset="0"/>
              </a:defRPr>
            </a:lvl4pPr>
            <a:lvl5pPr marL="2057400" indent="-228600" defTabSz="909638">
              <a:defRPr sz="1600">
                <a:solidFill>
                  <a:srgbClr val="5C5C5C"/>
                </a:solidFill>
                <a:latin typeface="Verdana" pitchFamily="34" charset="0"/>
              </a:defRPr>
            </a:lvl5pPr>
            <a:lvl6pPr marL="25146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defTabSz="909638"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endParaRPr lang="en-GB" sz="12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7</a:t>
            </a:fld>
            <a:endParaRPr lang="en-US"/>
          </a:p>
        </p:txBody>
      </p:sp>
    </p:spTree>
    <p:extLst>
      <p:ext uri="{BB962C8B-B14F-4D97-AF65-F5344CB8AC3E}">
        <p14:creationId xmlns:p14="http://schemas.microsoft.com/office/powerpoint/2010/main" val="1429867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8</a:t>
            </a:fld>
            <a:endParaRPr lang="en-US"/>
          </a:p>
        </p:txBody>
      </p:sp>
    </p:spTree>
    <p:extLst>
      <p:ext uri="{BB962C8B-B14F-4D97-AF65-F5344CB8AC3E}">
        <p14:creationId xmlns:p14="http://schemas.microsoft.com/office/powerpoint/2010/main" val="2901772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9</a:t>
            </a:fld>
            <a:endParaRPr lang="en-US"/>
          </a:p>
        </p:txBody>
      </p:sp>
    </p:spTree>
    <p:extLst>
      <p:ext uri="{BB962C8B-B14F-4D97-AF65-F5344CB8AC3E}">
        <p14:creationId xmlns:p14="http://schemas.microsoft.com/office/powerpoint/2010/main" val="4016047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10</a:t>
            </a:fld>
            <a:endParaRPr lang="en-US"/>
          </a:p>
        </p:txBody>
      </p:sp>
    </p:spTree>
    <p:extLst>
      <p:ext uri="{BB962C8B-B14F-4D97-AF65-F5344CB8AC3E}">
        <p14:creationId xmlns:p14="http://schemas.microsoft.com/office/powerpoint/2010/main" val="3586746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11</a:t>
            </a:fld>
            <a:endParaRPr lang="en-US"/>
          </a:p>
        </p:txBody>
      </p:sp>
    </p:spTree>
    <p:extLst>
      <p:ext uri="{BB962C8B-B14F-4D97-AF65-F5344CB8AC3E}">
        <p14:creationId xmlns:p14="http://schemas.microsoft.com/office/powerpoint/2010/main" val="86281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12</a:t>
            </a:fld>
            <a:endParaRPr lang="en-US"/>
          </a:p>
        </p:txBody>
      </p:sp>
    </p:spTree>
    <p:extLst>
      <p:ext uri="{BB962C8B-B14F-4D97-AF65-F5344CB8AC3E}">
        <p14:creationId xmlns:p14="http://schemas.microsoft.com/office/powerpoint/2010/main" val="2847199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13</a:t>
            </a:fld>
            <a:endParaRPr lang="en-US"/>
          </a:p>
        </p:txBody>
      </p:sp>
    </p:spTree>
    <p:extLst>
      <p:ext uri="{BB962C8B-B14F-4D97-AF65-F5344CB8AC3E}">
        <p14:creationId xmlns:p14="http://schemas.microsoft.com/office/powerpoint/2010/main" val="2397158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598E4-FE83-446E-BAE6-5468ED51ADF2}" type="slidenum">
              <a:rPr lang="en-US" smtClean="0"/>
              <a:pPr/>
              <a:t>14</a:t>
            </a:fld>
            <a:endParaRPr lang="en-US"/>
          </a:p>
        </p:txBody>
      </p:sp>
    </p:spTree>
    <p:extLst>
      <p:ext uri="{BB962C8B-B14F-4D97-AF65-F5344CB8AC3E}">
        <p14:creationId xmlns:p14="http://schemas.microsoft.com/office/powerpoint/2010/main" val="97295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9" name="TextBox 18"/>
          <p:cNvSpPr txBox="1"/>
          <p:nvPr userDrawn="1"/>
        </p:nvSpPr>
        <p:spPr>
          <a:xfrm>
            <a:off x="755576" y="46869"/>
            <a:ext cx="3038011"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1: Welcome and Introduction</a:t>
            </a:r>
            <a:endParaRPr lang="en-GB" sz="1000" dirty="0">
              <a:solidFill>
                <a:srgbClr val="0070C0"/>
              </a:solidFill>
            </a:endParaRPr>
          </a:p>
        </p:txBody>
      </p:sp>
    </p:spTree>
    <p:extLst>
      <p:ext uri="{BB962C8B-B14F-4D97-AF65-F5344CB8AC3E}">
        <p14:creationId xmlns:p14="http://schemas.microsoft.com/office/powerpoint/2010/main" val="347711747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728899" y="1556792"/>
            <a:ext cx="7772401" cy="425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5" name="TextBox 4"/>
          <p:cNvSpPr txBox="1"/>
          <p:nvPr userDrawn="1"/>
        </p:nvSpPr>
        <p:spPr>
          <a:xfrm>
            <a:off x="755576" y="46869"/>
            <a:ext cx="3038011"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1: Welcome and Introduction</a:t>
            </a:r>
            <a:endParaRPr lang="en-GB" sz="1000" dirty="0">
              <a:solidFill>
                <a:srgbClr val="0070C0"/>
              </a:solidFill>
            </a:endParaRPr>
          </a:p>
        </p:txBody>
      </p:sp>
    </p:spTree>
    <p:extLst>
      <p:ext uri="{BB962C8B-B14F-4D97-AF65-F5344CB8AC3E}">
        <p14:creationId xmlns:p14="http://schemas.microsoft.com/office/powerpoint/2010/main" val="2895703116"/>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3075" name="Rectangle 3"/>
          <p:cNvSpPr>
            <a:spLocks noGrp="1" noChangeArrowheads="1"/>
          </p:cNvSpPr>
          <p:nvPr>
            <p:ph type="body" idx="1"/>
          </p:nvPr>
        </p:nvSpPr>
        <p:spPr bwMode="auto">
          <a:xfrm>
            <a:off x="431799" y="2051305"/>
            <a:ext cx="7772401"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Line 25"/>
          <p:cNvSpPr>
            <a:spLocks noChangeShapeType="1"/>
          </p:cNvSpPr>
          <p:nvPr userDrawn="1"/>
        </p:nvSpPr>
        <p:spPr bwMode="auto">
          <a:xfrm flipH="1">
            <a:off x="900113" y="6456363"/>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pic>
        <p:nvPicPr>
          <p:cNvPr id="16" name="Picture 15" descr="ACP"/>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51720" y="6371100"/>
            <a:ext cx="574675"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itu_logo_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5" y="6338888"/>
            <a:ext cx="42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descr="Description: C:\Users\jallow.ITU_USERS\AppData\Local\Microsoft\Windows\Temporary Internet Files\Content.Word\logo_ce-en-rvb-hr.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25591" y="6138863"/>
            <a:ext cx="82927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agesCAHYRJLJ"/>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366370" y="6279786"/>
            <a:ext cx="5715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EAC"/>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156176" y="6215828"/>
            <a:ext cx="676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6"/>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2771800" y="6300788"/>
            <a:ext cx="6667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2" descr="data:image/jpeg;base64,/9j/4AAQSkZJRgABAQAAAQABAAD/2wCEAAkGBggGDxQIBxQVEBUVFxIQGBEYDxUaFRQUGRQVFhMaFhsYHCYgHBsjGRUVHy8gJScqODgtFx4zQTI2NSYrLSkBCQoKDgwOGg8PGS4kHyQ0NDU1NDQuNTUwNiwsLSwyLy4yNTUqLjQ1Mi0sLCw1NDYsNDQ1KiwsMCwsLDYqNDIvLP/AABEIAP8AxQMBIgACEQEDEQH/xAAcAAEBAAIDAQEAAAAAAAAAAAAABgcIAwQFAQL/xABEEAACAQEFBAQLBgQEBwAAAAAAAQIDBAUGESESMVFhBxdBcRMiMkJSU2Jyk6HSFCNzgZGxY5TT8FSyweEVM0OCktHi/8QAGwEBAAIDAQEAAAAAAAAAAAAAAAMGAgQFAQf/xAA0EQACAQICBwUIAwADAAAAAAAAAQIDBBESBRQhMUFRkRNScaHRFSJhY4Gx4fAGI8EykvH/2gAMAwEAAhEDEQA/AM4gAAAAAAAAAAAAAAAAAAAAAAAAAAAAAAAAAAAAAAAAAAAAAAAAAAAAAAAAAAAAAAAAAAAAAAAAAAAAAAAAAAAAAAAAAAAAAAAAAAAAAAAAAAAAAAAAAAAAA142pcRtS4kecr/tr5fn+DYcGvG1LiNqXEZx7a+X5/g2HBrxtS4jalxGce2vl+f4Nhwa8bUuI2pcRnHtr5fn+DYcGvG1LiNqXEZx7a+X5/g2HBrxtS4jalxGce2vl+f4Nhwa8bUuI2pcRnHtr5fn+DYcGvG1LiNqXEZx7a+X5/g2HBrxtS4jalxGce2vl+f4Nhwa/WWz2i2zVCzJzk9yX97uZb3LhCz3avtd7SUnFbTTf3cEtW5N6PLi9P3Ofe6Uo2ccam/glvZvWd3Vu5YQp7OeOz7GSj5mYGxx01U7NtWDC2U5axdqa8WP4UX5T9p6cE95h21W6022crRapyqTk9qU5SblJ8W2S2NxXuIZ6tLIuG3F9MFh+7DqziovBPE3bzGZo/4SfF/qPCT4v9TfMDeDM+mj3hJ8X+oAMsgA1z58AAAAAAAAAAAAAAAAAAADks9nq2qSo2eLnJ6KKWbZ42ksWepNvBHGe1cWFrXfOVR/d0/Ta3+6u3v3FBcWCKVlytF7ZTlv8H5kfefnft3k5jjplsl052DDWzWqLxXW30afZ4nptf8Aj37iu19KVLmfYWEcz4y4L9/8TLLZaF2KpdbFy4/Uqb0vnD3RzQ2rQ9lyWkFlKtWa5cObySMI416Sb1xi3Sm/A0M9LPF6Pg6j89/LgibvG8rXe1WVrvCcqs5PNzlLNv8A25HWN+w0PTt5dtVeeo+L/wA9fsd9ySjkgsIrgAAdwjAB9jFzezHVvTLiAfAZHw70I3xe9L7VeM1Y88nGnKm5VGuMkmtns0evFLtHInpuxpycZVVivg39kSqlN8D1AAb585AAAAAAAAAAAAAAAAP3Ro1LRJUqKcpPRRSzbfItLhwNGnlXvbxnvVJPRe81v7lp3mje39GzjmqvwXFm7aWVa6llpr68ET9x4Ztl9Pbj4lPtqNaf9q85/wB5lba7XcHR7Z/tFrkoZ6ZvWrVa7Irt7lkl25bydxt0u3dhxOwXHs2isvFzX/JpZdja8pr0VpxemRg+975t9/VXbb0qSqzfnN7l2KKWiXJaHGhbXelnmr/10uXF/vx+i4lutbKhZL3fenz9Cqxx0p3nizOy2fOz2fd4JS8aov4su33Vp35ZkQAWe3tqVtBU6UcEbEpOTxYABsGIAMk4G6Hbbfezbr+2rPR3qnllVqLufkR5vXlrmat1eUbSHaVpYL7+BlGLk8ERuG8K3piur9luqDllltTekKafbOXZ3b32Jmd8F9Gd04NirXXyr10s3Xkko0+Pg0/JXtPXuWh7E69y4Js8bNZ4xpRXk0YLxpPteurfGUn+ZC37ii2X49ifiU+yknpy2n5z/vI4VChpD+QPCn/XQ5ve/XwWzmyG5vKNksH70+XqVN59INlss/BWGHhkt89rZjn7Ojz7z6Y9BbqX8P0TCCjKlma4uUsX0aXRFenpm7k21LD6L0OcAGgcMAAAAAAAAAAH6p051WoU05N6JJZtvkg3gepYn5PUuXDlsvt50lsw7ajXiru4vkiguHA26ve/eqKf+dr9l+vYdbGvSndWEE7BdyjXrxWyqcdKdL8RrtXoLXjkV250vKpPV7GOefPgv3p4listCuS7S52Llxfp9z3JRuPAlB2u2TjTW51Jazm9+zFLV+7H/cw7jnpcvDEm1Yrr2rNZ3mnr97VXttbk/RX5tklf+I7yxNWdsvWo6ktyW6MFwhFaRXceYbVjoWNOfb3Lz1PjuXh++CRYs0YRyU1hEAAsBGAAAD0biw9eOJKysd1U3Uk9Xl5MVxnJ6RXNlbgbolvHE2zbLyzs1neTUmvvKi/hxe5e09OCZmajSuLAdnVCzRjRjvUVrUqS4vPWT5vdyOBe6ZUJ6vax7Sq9mC2rH94L6tEqglHPN4I8DBHRRduFUrbeOzaLQvG22vu6T3+In2r03+SR3cQY8p2fOz3TlOW51d8F7vpPnu7ydv8AxZbL7zpr7un6tPf777e7ceGdLRn8VlVmrrSss8uEeC8efgtnicK80zs7O22Lnx+hyWi0VbXJ1rRJzk9XJvNs4wC/RiopRisEiuNtvFgAGR4c4AKIRAAAAAAAH2MZTajBZt6JJat8ivuHA0qmVovbxVvVJPV++1u7l8jTu72jaQz1Xh8OL8DbtbOrdSy016I8G57gtl9Sys6yit9R+Sv/AG+SLehYrmwXRlbbZOMEl41ee/uiufZFZt8zysYdI9z4Ih9joJVayWUbPBpKHDwjXkrlv5a5mCMS4svXFlX7Tes9rLPZprSnTT7IR7O/VvtZwY07zTG2X9dHzf708S32lhRstv8Aynz5eBZ456ZLZfO1YcP7Vno7nV3Vai5ZeRHktefYY0ALPaWdG0hkoxwXm/E2ZScniwADbMQAWuCOi+9MXNWmtnZ7P66UdZr+FHzve3d+WRBcXNK3g6lWWCPYxcngiWum57dflVWK7Kcqs5boxXZ2tvckuL0M34H6HrDcOzbr82bRWXjKGWdGk+5+XJcXpy0zKa77tuDo+s3g7MlST3y8qrWkuL3yf6JZ9hI4gxha75zo0vuqXoJ6yXtv/Td3nBoq/wBOyyWq7Ojxk+Ph6L6swubqjZr39suRR4gx1QsWdnuzKrPc574R7vSfy79xBWq117dN17VJzk98m/705HEC/aJ0Ja6Lhlox9575Pe/RfBfcqd3fVbqWM3s5cAADtGiAAAAAAc4AKIRAA+pOWi1APh37puS2XzLYsq0W+b8mPe+PJHvXDgepaMq965wjvVLdJ+96K5b+472KsdXJgOmrO8pVMvEssMlLk5PzI83q+xMr13pn3+ws455+S9fsuZYbHQsqi7S492PLi/Q79gue68J0nbLVKK2VnKvNpKK5Z+SvmzGGOOmmvbdqw4XzpQ1TtLWVSX4a8xc9/cRGLMbXtjCp4S8ZZQTzhRjpTh3LtftPN/loeASWWhPf1i9eefLgvX7LkWRONOPZ0lgj9TnKo3Obzb1bb1b7cz8gFlIwAAAdiwXfar0qRslghKrOTyUIxbb/AL4lHgvo5vbGUlUpLwNBPKVokvF5qC8+XdpxaM43Nh/D/R3Z26CUG9JVpa1ar4f/ACtP3OJfaXhby7Gis9R7orn8fTeSRhszSeC5kpgboYs13bNuxLs1qmjVnWtKD9v03y3d5UX9jay3YnZruyqTWmf/AE4fpva4L9ewncQYztV7Z0LLnSpbss/Gmvaa7OS+ZOG5o/8Ai9W6mrrSzxfCC3Lx9F9W9xxbzTCinTtuvoc9tt1ovGbr2uTnJ9r/AGXBckcABf4QjTiowWCXBbityk5PFvaAAZmIAAAAAAAABzgbypuHBNa2ZV7yzpw3qHny7/RXz/c+dXV3RtYZ6ssF5vwJLa1q3M8lNYnh3Xc9rvifgrJHPjJ6Rj3v/QvLqw9d+HIO12mUXKKcpVptKMF2tZ6RXM4MR4tuLANFQr5J5Zws8MtufPLsXGUvm9DBOMekG9sZTytT8HRTzjZ4t7C4OXpy5v8AJIrqd5ph4Q/ro8+L9ftzbLfaaNo2fvS96fkvAucc9NTe1YMK9ztTj+vgov8AzP8AJbmYjr16tpk61eTnKTcnKTbk297berZxgs1lYULKGSkvF8X4m5Obm8WAAbxgACjwhgO9sZTysUdimnlOvJNQjxS9KXsr88lqRVq0KMHOo8Ej1Jt4I8GzWWvbZxs9ljKpOT2YwjFuUn2JJatmYcDdCsKOzbsVeM9GrKnovxZLf7q04t6oscO4RuDo7ouustvLKdpml4SfGMUty9mP555ZnhYgxtabyzoWHOlT3Z5+PNc2ty5L9TgU6t9pqbpWKyU+M3/notvPAwuLijaLGq8ZciivvF9iuOP2O7lGc4rZUY5KnTS0SeXD0V8iAvC8bVek3XtknOXyS4JbkjrAvOiNA2ui4/1rGb3ye9+i+C+uJVbzSFW6fvPBcuAAB3jngAAAAAAAAAAAAAAGT7lwtYrjX2m0NTmltOpLSMMtW457svSfyIfHPTTRsm1YcL5VJ6p2lrOEfw0/LftPTkyExr0l3rjBuhn4ChnpQjLyuDqS898t3LtI8+R2mhJ1Z6xfvNLlwX7yWzxPoEMlGHZ0VgjmtlstF4VJWm2TlUnJ5ynKTcpPm2cIBaEklgiMAA9AP3SpTrSVOknJtqKilm23okkt7PZwtg29sX1PAXZDxV5dWWlOn7z48lm+RnTC2BLi6P6f2ys1Oql41pmtVpupx12U+Czb49hyL/S1K0fZxWao90Vv+v7j8CSNPFYvYuZF4G6FZ19m3YqzhHRqyp5Sf4sl5K9la8WtxkG9sT3bhmCsF3Ri5QWzGlBJU6fJ5bvdWvceBiDHNe3Z2e7c6UNzn58vpXdr+xKktj/G7i/mrjSr2cKa/wB/ceb4HHu9MRpp07b/ALeh27yvW13tPw9sk5PsXZFcIrsR1AD6DSpQpQUKaSS3JbitSnKbzSeLAAJDAAAAAAAAAAAAAAAAAAAxWACmF8AB62HcL3niqr9kuqm5vTaluhBcZy3JfN9iZhUqRpxc5vBI9Sx3HlJOWkdTKGBuhi03ls27Em1Qp6SVDdVmvb9Bct/dvLjCPRvcuBof8Qt8o1a0Vm681lCm+FJPc/a3vlnkcGIMd1bVnZ7qzpx3OpunL3fRXz7jgRubzS03R0dHCPGb3Lw/cfgt5jXrUbWOas9vBcT27ffl04PpK77uhHOKyjRhkow5zfY+3tb+ZB3rfFsvmfhbZLPhFaRivZR0m29WC6aH/j9toxZ171R75Pf9OX35tlWvNI1bp4PZHkAAWE5oAAAAAAAAAAAAAAAAAAAAAAABlTqQwN/hX/NWj+oOpDA3+Ff81aP6hdgphfCE6kMDf4V/zVo/qFNdOF7ouKkrFdlKNKC82Ler4tt5t83mz1QRVaFOsstSKkvisT1NrceNeWEbpvdqVuhKeW5eGqKK7kpJZ8zp9XGG/Uv49X6ilBPSk6MFCm8sVwWxEM6NObzSim/AmurjDfqX8er9Q6uMN+pfx6v1FKCTWKvffUw1aj3F0RNdXGG/Uv49X6h1cYb9S/j1fqKUDWKvffUatR7i6ImurjDfqX8er9Q6uMN+pfx6v1FKBrFXvvqNWo9xdETXVxhv1L+PV+odXGG/Uv49X6ilA1ir331GrUe4uiJrq4w36l/Hq/UOrjDfqX8er9RSgaxV776jVqPcXRE11cYb9S/j1fqHVxhv1L+PV+opQNYq999Rq1HuLoia6uMN+pfx6v1Dq4w36l/Hq/UUoGsVe++o1aj3F0RNdXGG/Uv49X6h1cYb9S/j1fqKUDWKvffUatR7i6ImurjDfqX8er9Q6uMN+pfx6v1FKBrFXvvqNWo9xdETXVxhv1L+PV+oFKBrFXvvqNWo9xdEAAQmwAAAAAAAAAAAAAAAAAAAAAAAAAAAAAAAAAAAAAAAAAAAAAAAAAAAAAAAAAAAAAAAAAAAAAAAAAAAAAAAAAAAAAAAAAAAAAAAAAAAAAAAAAAAAAAAAAAf/9k="/>
          <p:cNvSpPr>
            <a:spLocks noChangeAspect="1" noChangeArrowheads="1"/>
          </p:cNvSpPr>
          <p:nvPr userDrawn="1"/>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3"/>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060994" y="6147263"/>
            <a:ext cx="709670" cy="709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Lst>
  <p:transition>
    <p:fade/>
  </p:transition>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1B5BA2"/>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tu.int/ITU-D/projects/ITU_EC_ACP/index.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mailto:Ida.jallow@itu.int" TargetMode="External"/><Relationship Id="rId4" Type="http://schemas.openxmlformats.org/officeDocument/2006/relationships/hyperlink" Target="mailto:sandro.bazzanella@itu.in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403648" y="809625"/>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457200" y="1447800"/>
            <a:ext cx="8534400" cy="4548938"/>
          </a:xfrm>
          <a:prstGeom prst="rect">
            <a:avLst/>
          </a:prstGeom>
          <a:noFill/>
          <a:ln w="9525">
            <a:noFill/>
            <a:miter lim="800000"/>
            <a:headEnd/>
            <a:tailEnd/>
          </a:ln>
        </p:spPr>
        <p:txBody>
          <a:bodyPr>
            <a:spAutoFit/>
          </a:bodyPr>
          <a:lstStyle/>
          <a:p>
            <a:pPr algn="ctr">
              <a:buNone/>
            </a:pPr>
            <a:r>
              <a:rPr lang="en-US" sz="3200" b="1" i="0" dirty="0">
                <a:solidFill>
                  <a:schemeClr val="accent2"/>
                </a:solidFill>
                <a:ea typeface="MS PGothic" pitchFamily="34" charset="-128"/>
              </a:rPr>
              <a:t>EXPERT LEVEL TRAINING ON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TELECOM NETWORK COST </a:t>
            </a:r>
            <a:r>
              <a:rPr lang="en-US" sz="3200" b="1" i="0" dirty="0" smtClean="0">
                <a:solidFill>
                  <a:schemeClr val="accent2"/>
                </a:solidFill>
                <a:ea typeface="MS PGothic" pitchFamily="34" charset="-128"/>
              </a:rPr>
              <a:t>MODELLING </a:t>
            </a:r>
            <a:r>
              <a:rPr lang="en-US" sz="3200" b="1" i="0" dirty="0">
                <a:solidFill>
                  <a:schemeClr val="accent2"/>
                </a:solidFill>
                <a:ea typeface="MS PGothic" pitchFamily="34" charset="-128"/>
              </a:rPr>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FOR THE HIPSSA REGIONS</a:t>
            </a:r>
            <a:r>
              <a:rPr lang="en-US" altLang="ja-JP" sz="3200" b="1" i="0" dirty="0">
                <a:solidFill>
                  <a:schemeClr val="accent2"/>
                </a:solidFill>
                <a:ea typeface="MS PGothic" pitchFamily="34" charset="-128"/>
              </a:rPr>
              <a:t> </a:t>
            </a:r>
            <a:endParaRPr lang="en-US" altLang="ja-JP" sz="3200" b="1" dirty="0">
              <a:solidFill>
                <a:schemeClr val="accent2"/>
              </a:solidFill>
              <a:ea typeface="MS PGothic" pitchFamily="34" charset="-128"/>
            </a:endParaRPr>
          </a:p>
          <a:p>
            <a:pPr algn="ctr">
              <a:buNone/>
            </a:pPr>
            <a:endParaRPr lang="en-US" altLang="ja-JP" sz="2400" i="0" dirty="0">
              <a:solidFill>
                <a:schemeClr val="accent2"/>
              </a:solidFill>
              <a:ea typeface="MS PGothic" pitchFamily="34" charset="-128"/>
            </a:endParaRPr>
          </a:p>
          <a:p>
            <a:pPr algn="ctr">
              <a:buNone/>
            </a:pPr>
            <a:r>
              <a:rPr lang="en-US" altLang="ja-JP" sz="2400" dirty="0" err="1" smtClean="0">
                <a:solidFill>
                  <a:schemeClr val="accent2"/>
                </a:solidFill>
                <a:ea typeface="MS PGothic" pitchFamily="34" charset="-128"/>
              </a:rPr>
              <a:t>Arusha</a:t>
            </a:r>
            <a:r>
              <a:rPr lang="en-US" altLang="ja-JP" sz="2400" i="0" dirty="0" smtClean="0">
                <a:solidFill>
                  <a:schemeClr val="accent2"/>
                </a:solidFill>
                <a:ea typeface="MS PGothic" pitchFamily="34" charset="-128"/>
              </a:rPr>
              <a:t>            </a:t>
            </a:r>
            <a:endParaRPr lang="en-US" altLang="ja-JP" sz="2400" i="0" dirty="0">
              <a:solidFill>
                <a:schemeClr val="accent2"/>
              </a:solidFill>
              <a:ea typeface="MS PGothic" pitchFamily="34" charset="-128"/>
            </a:endParaRPr>
          </a:p>
          <a:p>
            <a:pPr algn="ctr">
              <a:buNone/>
            </a:pPr>
            <a:r>
              <a:rPr lang="en-GB" altLang="ja-JP" sz="2400" i="0" dirty="0" smtClean="0">
                <a:solidFill>
                  <a:schemeClr val="accent2"/>
                </a:solidFill>
                <a:ea typeface="MS PGothic" pitchFamily="34" charset="-128"/>
              </a:rPr>
              <a:t>15-19 July, 2013</a:t>
            </a:r>
            <a:endParaRPr lang="en-US" altLang="ja-JP" sz="2400" i="0" dirty="0">
              <a:solidFill>
                <a:schemeClr val="accent2"/>
              </a:solidFill>
              <a:ea typeface="MS PGothic" pitchFamily="34" charset="-128"/>
            </a:endParaRPr>
          </a:p>
          <a:p>
            <a:pPr algn="ctr"/>
            <a:endParaRPr lang="en-US" sz="2400" i="0" dirty="0">
              <a:solidFill>
                <a:schemeClr val="accent2"/>
              </a:solidFill>
              <a:ea typeface="MS PGothic" pitchFamily="34" charset="-128"/>
            </a:endParaRPr>
          </a:p>
          <a:p>
            <a:pPr algn="ctr">
              <a:buNone/>
            </a:pPr>
            <a:r>
              <a:rPr lang="en-GB" sz="2400" i="0" dirty="0" smtClean="0">
                <a:solidFill>
                  <a:schemeClr val="accent2"/>
                </a:solidFill>
                <a:ea typeface="MS PGothic" pitchFamily="34" charset="-128"/>
              </a:rPr>
              <a:t>Introduction to the Workshop</a:t>
            </a:r>
            <a:endParaRPr lang="en-US" sz="2400" i="0" dirty="0">
              <a:solidFill>
                <a:schemeClr val="accent2"/>
              </a:solidFill>
              <a:ea typeface="MS PGothic" pitchFamily="34" charset="-128"/>
            </a:endParaRPr>
          </a:p>
          <a:p>
            <a:pPr algn="ctr"/>
            <a:endParaRPr lang="en-US" altLang="ja-JP" sz="2400" i="0" dirty="0">
              <a:solidFill>
                <a:schemeClr val="accent2"/>
              </a:solidFill>
              <a:ea typeface="MS PGothic" pitchFamily="34" charset="-128"/>
            </a:endParaRPr>
          </a:p>
        </p:txBody>
      </p:sp>
      <p:sp>
        <p:nvSpPr>
          <p:cNvPr id="2" name="Slide Number Placeholder 1"/>
          <p:cNvSpPr>
            <a:spLocks noGrp="1"/>
          </p:cNvSpPr>
          <p:nvPr>
            <p:ph type="sldNum" sz="quarter" idx="4294967295"/>
          </p:nvPr>
        </p:nvSpPr>
        <p:spPr>
          <a:xfrm>
            <a:off x="8316416" y="6384925"/>
            <a:ext cx="557709" cy="212427"/>
          </a:xfrm>
          <a:prstGeom prst="rect">
            <a:avLst/>
          </a:prstGeom>
        </p:spPr>
        <p:txBody>
          <a:bodyPr/>
          <a:lstStyle/>
          <a:p>
            <a:pPr>
              <a:buFont typeface="Wingdings" pitchFamily="2" charset="2"/>
              <a:buNone/>
              <a:defRPr/>
            </a:pPr>
            <a:fld id="{1AE339EF-CBA6-4704-AE6A-F0CAF702AFEC}" type="slidenum">
              <a:rPr lang="en-US" smtClean="0"/>
              <a:pPr>
                <a:buFont typeface="Wingdings" pitchFamily="2" charset="2"/>
                <a:buNone/>
                <a:defRPr/>
              </a:pPr>
              <a:t>1</a:t>
            </a:fld>
            <a:endParaRPr lang="en-US" dirty="0"/>
          </a:p>
        </p:txBody>
      </p:sp>
    </p:spTree>
    <p:extLst>
      <p:ext uri="{BB962C8B-B14F-4D97-AF65-F5344CB8AC3E}">
        <p14:creationId xmlns:p14="http://schemas.microsoft.com/office/powerpoint/2010/main" val="1560693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853136"/>
          </a:xfrm>
        </p:spPr>
        <p:txBody>
          <a:bodyPr>
            <a:noAutofit/>
          </a:bodyPr>
          <a:lstStyle/>
          <a:p>
            <a:pPr>
              <a:spcAft>
                <a:spcPts val="600"/>
              </a:spcAft>
            </a:pPr>
            <a:r>
              <a:rPr lang="en-US" sz="2200" dirty="0" smtClean="0"/>
              <a:t>Within </a:t>
            </a:r>
            <a:r>
              <a:rPr lang="en-US" sz="2200" dirty="0"/>
              <a:t>the framework of this joint project with the EU, ITU is ready to respond once again to the needs of HIPSSA beneficiaries </a:t>
            </a:r>
            <a:r>
              <a:rPr lang="en-US" sz="2200" dirty="0" smtClean="0"/>
              <a:t>and its </a:t>
            </a:r>
            <a:r>
              <a:rPr lang="en-US" sz="2200" dirty="0"/>
              <a:t>members by providing regional organization with an up-to-date review of regulatory practices in </a:t>
            </a:r>
            <a:r>
              <a:rPr lang="en-US" sz="2200" dirty="0" smtClean="0"/>
              <a:t>the </a:t>
            </a:r>
            <a:r>
              <a:rPr lang="en-US" sz="2200" dirty="0"/>
              <a:t>respective regions identifying trends on which they could build a common approach on regulatory auditing and cost modeling, with the development and dissemination of this Assessment.</a:t>
            </a:r>
          </a:p>
          <a:p>
            <a:pPr>
              <a:spcAft>
                <a:spcPts val="600"/>
              </a:spcAft>
            </a:pPr>
            <a:r>
              <a:rPr lang="en-US" sz="2200" dirty="0"/>
              <a:t>Based on the results from this assessment, updated training material </a:t>
            </a:r>
            <a:r>
              <a:rPr lang="en-US" sz="2200" dirty="0" smtClean="0"/>
              <a:t>will be developed</a:t>
            </a:r>
            <a:r>
              <a:rPr lang="en-US" sz="2200" dirty="0"/>
              <a:t>, delivered and embedded into the respective networks of regional associations of regulators and ITU Centers of Excellence </a:t>
            </a:r>
            <a:r>
              <a:rPr lang="en-US" sz="2200" dirty="0" smtClean="0"/>
              <a:t>(</a:t>
            </a:r>
            <a:r>
              <a:rPr lang="en-US" sz="2200" dirty="0" err="1" smtClean="0"/>
              <a:t>CoE</a:t>
            </a:r>
            <a:r>
              <a:rPr lang="en-US" sz="2200" dirty="0" smtClean="0"/>
              <a:t>) to </a:t>
            </a:r>
            <a:r>
              <a:rPr lang="en-US" sz="2200" dirty="0"/>
              <a:t>ensure a sustainable mechanism of delivery and support.</a:t>
            </a:r>
          </a:p>
          <a:p>
            <a:endParaRPr lang="en-US" sz="22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10</a:t>
            </a:fld>
            <a:endParaRPr lang="en-US"/>
          </a:p>
        </p:txBody>
      </p:sp>
      <p:sp>
        <p:nvSpPr>
          <p:cNvPr id="6" name="Title 1"/>
          <p:cNvSpPr>
            <a:spLocks noGrp="1"/>
          </p:cNvSpPr>
          <p:nvPr>
            <p:ph type="title"/>
          </p:nvPr>
        </p:nvSpPr>
        <p:spPr>
          <a:xfrm>
            <a:off x="755576" y="836131"/>
            <a:ext cx="7772400" cy="523220"/>
          </a:xfrm>
        </p:spPr>
        <p:txBody>
          <a:bodyPr/>
          <a:lstStyle/>
          <a:p>
            <a:r>
              <a:rPr lang="en-GB" dirty="0" smtClean="0"/>
              <a:t>The ITU’s actions and objectives</a:t>
            </a:r>
            <a:endParaRPr lang="en-GB" dirty="0"/>
          </a:p>
        </p:txBody>
      </p:sp>
    </p:spTree>
    <p:extLst>
      <p:ext uri="{BB962C8B-B14F-4D97-AF65-F5344CB8AC3E}">
        <p14:creationId xmlns:p14="http://schemas.microsoft.com/office/powerpoint/2010/main" val="34055112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lvl="0">
              <a:lnSpc>
                <a:spcPct val="120000"/>
              </a:lnSpc>
              <a:spcAft>
                <a:spcPts val="600"/>
              </a:spcAft>
            </a:pPr>
            <a:r>
              <a:rPr lang="en-GB" sz="3800" dirty="0"/>
              <a:t>Understanding the competitive electronic communications services provision market and price regulation in the region.</a:t>
            </a:r>
            <a:endParaRPr lang="en-US" sz="3800" dirty="0"/>
          </a:p>
          <a:p>
            <a:pPr lvl="0">
              <a:lnSpc>
                <a:spcPct val="120000"/>
              </a:lnSpc>
              <a:spcAft>
                <a:spcPts val="600"/>
              </a:spcAft>
            </a:pPr>
            <a:r>
              <a:rPr lang="en-GB" sz="3800" dirty="0"/>
              <a:t>To identify the regulatory auditing, accounting separation and cost </a:t>
            </a:r>
            <a:r>
              <a:rPr lang="en-GB" sz="3800" dirty="0" err="1"/>
              <a:t>modeling</a:t>
            </a:r>
            <a:r>
              <a:rPr lang="en-GB" sz="3800" dirty="0"/>
              <a:t> mechanisms appropriate, as well as cost model development accounting standards, concepts and key assumptions.</a:t>
            </a:r>
            <a:endParaRPr lang="en-US" sz="3800" dirty="0"/>
          </a:p>
          <a:p>
            <a:pPr lvl="0">
              <a:lnSpc>
                <a:spcPct val="120000"/>
              </a:lnSpc>
              <a:spcAft>
                <a:spcPts val="600"/>
              </a:spcAft>
            </a:pPr>
            <a:r>
              <a:rPr lang="en-GB" sz="3800" dirty="0"/>
              <a:t>Review of existing </a:t>
            </a:r>
            <a:r>
              <a:rPr lang="en-US" sz="3800" dirty="0"/>
              <a:t>public available</a:t>
            </a:r>
            <a:r>
              <a:rPr lang="en-GB" sz="3800" dirty="0"/>
              <a:t> cost models in the region and </a:t>
            </a:r>
            <a:r>
              <a:rPr lang="en-US" sz="3800" dirty="0"/>
              <a:t>beyond</a:t>
            </a:r>
            <a:r>
              <a:rPr lang="en-GB" sz="3800" dirty="0"/>
              <a:t>, model comparisons and future challenges.</a:t>
            </a:r>
            <a:endParaRPr lang="en-US" sz="3800" dirty="0"/>
          </a:p>
          <a:p>
            <a:pPr lvl="0">
              <a:lnSpc>
                <a:spcPct val="120000"/>
              </a:lnSpc>
              <a:spcAft>
                <a:spcPts val="600"/>
              </a:spcAft>
            </a:pPr>
            <a:r>
              <a:rPr lang="en-US" sz="3800" dirty="0"/>
              <a:t>Define price control mechanisms and its relation to cost modeling, accounting and regulation.</a:t>
            </a:r>
          </a:p>
          <a:p>
            <a:endParaRPr lang="en-US"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11</a:t>
            </a:fld>
            <a:endParaRPr lang="en-US"/>
          </a:p>
        </p:txBody>
      </p:sp>
      <p:sp>
        <p:nvSpPr>
          <p:cNvPr id="5" name="Title 1"/>
          <p:cNvSpPr>
            <a:spLocks noGrp="1"/>
          </p:cNvSpPr>
          <p:nvPr>
            <p:ph type="title"/>
          </p:nvPr>
        </p:nvSpPr>
        <p:spPr>
          <a:xfrm>
            <a:off x="755576" y="836131"/>
            <a:ext cx="7772400" cy="523220"/>
          </a:xfrm>
        </p:spPr>
        <p:txBody>
          <a:bodyPr/>
          <a:lstStyle/>
          <a:p>
            <a:r>
              <a:rPr lang="en-GB" dirty="0" smtClean="0"/>
              <a:t>Key tasks for the HIPSSA project</a:t>
            </a:r>
            <a:endParaRPr lang="en-GB" dirty="0"/>
          </a:p>
        </p:txBody>
      </p:sp>
    </p:spTree>
    <p:extLst>
      <p:ext uri="{BB962C8B-B14F-4D97-AF65-F5344CB8AC3E}">
        <p14:creationId xmlns:p14="http://schemas.microsoft.com/office/powerpoint/2010/main" val="69276217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1942071"/>
            <a:ext cx="1296144" cy="28931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buNone/>
            </a:pPr>
            <a:r>
              <a:rPr lang="en-US" sz="1600" dirty="0" smtClean="0">
                <a:solidFill>
                  <a:schemeClr val="tx1">
                    <a:lumMod val="50000"/>
                  </a:schemeClr>
                </a:solidFill>
              </a:rPr>
              <a:t>First Phase</a:t>
            </a:r>
            <a:endParaRPr lang="en-US" sz="1600" dirty="0">
              <a:solidFill>
                <a:schemeClr val="tx1">
                  <a:lumMod val="50000"/>
                </a:schemeClr>
              </a:solidFill>
            </a:endParaRPr>
          </a:p>
        </p:txBody>
      </p:sp>
      <p:sp>
        <p:nvSpPr>
          <p:cNvPr id="7" name="TextBox 6"/>
          <p:cNvSpPr txBox="1"/>
          <p:nvPr/>
        </p:nvSpPr>
        <p:spPr>
          <a:xfrm>
            <a:off x="4427984" y="1851325"/>
            <a:ext cx="1872208" cy="486287"/>
          </a:xfrm>
          <a:prstGeom prst="rect">
            <a:avLst/>
          </a:prstGeom>
          <a:gradFill>
            <a:gsLst>
              <a:gs pos="0">
                <a:srgbClr val="C00000"/>
              </a:gs>
              <a:gs pos="80000">
                <a:srgbClr val="C00000"/>
              </a:gs>
              <a:gs pos="100000">
                <a:srgbClr val="C00000"/>
              </a:gs>
            </a:gsLst>
          </a:gra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buNone/>
            </a:pPr>
            <a:r>
              <a:rPr lang="en-US" sz="1600" dirty="0" smtClean="0">
                <a:solidFill>
                  <a:schemeClr val="tx1">
                    <a:lumMod val="50000"/>
                  </a:schemeClr>
                </a:solidFill>
              </a:rPr>
              <a:t>Data collection process</a:t>
            </a:r>
            <a:endParaRPr lang="en-US" sz="1600" dirty="0">
              <a:solidFill>
                <a:schemeClr val="tx1">
                  <a:lumMod val="50000"/>
                </a:schemeClr>
              </a:solidFill>
            </a:endParaRPr>
          </a:p>
        </p:txBody>
      </p:sp>
      <p:sp>
        <p:nvSpPr>
          <p:cNvPr id="8" name="TextBox 7"/>
          <p:cNvSpPr txBox="1"/>
          <p:nvPr/>
        </p:nvSpPr>
        <p:spPr>
          <a:xfrm>
            <a:off x="6732240" y="1857886"/>
            <a:ext cx="1944216" cy="486287"/>
          </a:xfrm>
          <a:prstGeom prst="rect">
            <a:avLst/>
          </a:prstGeom>
          <a:gradFill>
            <a:gsLst>
              <a:gs pos="0">
                <a:srgbClr val="C00000"/>
              </a:gs>
              <a:gs pos="80000">
                <a:srgbClr val="C00000"/>
              </a:gs>
              <a:gs pos="100000">
                <a:srgbClr val="C00000"/>
              </a:gs>
            </a:gsLst>
          </a:gra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buNone/>
            </a:pPr>
            <a:r>
              <a:rPr lang="en-US" sz="1600" dirty="0" smtClean="0">
                <a:solidFill>
                  <a:schemeClr val="tx1">
                    <a:lumMod val="50000"/>
                  </a:schemeClr>
                </a:solidFill>
              </a:rPr>
              <a:t>Analysis and benchmarking</a:t>
            </a:r>
            <a:endParaRPr lang="en-US" sz="1600" dirty="0">
              <a:solidFill>
                <a:schemeClr val="tx1">
                  <a:lumMod val="50000"/>
                </a:schemeClr>
              </a:solidFill>
            </a:endParaRPr>
          </a:p>
        </p:txBody>
      </p:sp>
      <p:sp>
        <p:nvSpPr>
          <p:cNvPr id="9" name="TextBox 8"/>
          <p:cNvSpPr txBox="1"/>
          <p:nvPr/>
        </p:nvSpPr>
        <p:spPr>
          <a:xfrm>
            <a:off x="435246" y="3526247"/>
            <a:ext cx="1396446" cy="48628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buNone/>
            </a:pPr>
            <a:r>
              <a:rPr lang="en-US" sz="1600" dirty="0" smtClean="0">
                <a:solidFill>
                  <a:schemeClr val="tx1">
                    <a:lumMod val="50000"/>
                  </a:schemeClr>
                </a:solidFill>
              </a:rPr>
              <a:t>Second Phase</a:t>
            </a:r>
            <a:endParaRPr lang="en-US" sz="1600" dirty="0">
              <a:solidFill>
                <a:schemeClr val="tx1">
                  <a:lumMod val="50000"/>
                </a:schemeClr>
              </a:solidFill>
            </a:endParaRPr>
          </a:p>
        </p:txBody>
      </p:sp>
      <p:sp>
        <p:nvSpPr>
          <p:cNvPr id="10" name="TextBox 9"/>
          <p:cNvSpPr txBox="1"/>
          <p:nvPr/>
        </p:nvSpPr>
        <p:spPr>
          <a:xfrm>
            <a:off x="2123728" y="3398677"/>
            <a:ext cx="1476164" cy="683264"/>
          </a:xfrm>
          <a:prstGeom prst="rect">
            <a:avLst/>
          </a:prstGeom>
          <a:gradFill>
            <a:gsLst>
              <a:gs pos="0">
                <a:srgbClr val="FFC000"/>
              </a:gs>
              <a:gs pos="80000">
                <a:srgbClr val="FFC000"/>
              </a:gs>
              <a:gs pos="100000">
                <a:srgbClr val="FFC00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buNone/>
            </a:pPr>
            <a:r>
              <a:rPr lang="en-US" sz="1600" dirty="0" smtClean="0">
                <a:solidFill>
                  <a:schemeClr val="tx1">
                    <a:lumMod val="50000"/>
                  </a:schemeClr>
                </a:solidFill>
              </a:rPr>
              <a:t>Consolidation of the regional studies</a:t>
            </a:r>
            <a:endParaRPr lang="en-US" sz="1600" dirty="0">
              <a:solidFill>
                <a:schemeClr val="tx1">
                  <a:lumMod val="50000"/>
                </a:schemeClr>
              </a:solidFill>
            </a:endParaRPr>
          </a:p>
        </p:txBody>
      </p:sp>
      <p:sp>
        <p:nvSpPr>
          <p:cNvPr id="11" name="TextBox 10"/>
          <p:cNvSpPr txBox="1"/>
          <p:nvPr/>
        </p:nvSpPr>
        <p:spPr>
          <a:xfrm>
            <a:off x="5885341" y="3420382"/>
            <a:ext cx="1200839" cy="683264"/>
          </a:xfrm>
          <a:prstGeom prst="rect">
            <a:avLst/>
          </a:prstGeom>
          <a:gradFill>
            <a:gsLst>
              <a:gs pos="0">
                <a:srgbClr val="FFC000"/>
              </a:gs>
              <a:gs pos="80000">
                <a:srgbClr val="FFC000"/>
              </a:gs>
              <a:gs pos="100000">
                <a:srgbClr val="FFC00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buNone/>
            </a:pPr>
            <a:r>
              <a:rPr lang="en-US" sz="1600" dirty="0" smtClean="0">
                <a:solidFill>
                  <a:schemeClr val="tx1">
                    <a:lumMod val="50000"/>
                  </a:schemeClr>
                </a:solidFill>
              </a:rPr>
              <a:t>Identifying best practices</a:t>
            </a:r>
            <a:endParaRPr lang="en-US" sz="1600" dirty="0">
              <a:solidFill>
                <a:schemeClr val="tx1">
                  <a:lumMod val="50000"/>
                </a:schemeClr>
              </a:solidFill>
            </a:endParaRPr>
          </a:p>
        </p:txBody>
      </p:sp>
      <p:sp>
        <p:nvSpPr>
          <p:cNvPr id="12" name="TextBox 11"/>
          <p:cNvSpPr txBox="1"/>
          <p:nvPr/>
        </p:nvSpPr>
        <p:spPr>
          <a:xfrm>
            <a:off x="7377962" y="3329269"/>
            <a:ext cx="1514517" cy="880241"/>
          </a:xfrm>
          <a:prstGeom prst="rect">
            <a:avLst/>
          </a:prstGeom>
          <a:gradFill>
            <a:gsLst>
              <a:gs pos="0">
                <a:srgbClr val="FFC000"/>
              </a:gs>
              <a:gs pos="80000">
                <a:srgbClr val="FFC000"/>
              </a:gs>
              <a:gs pos="100000">
                <a:srgbClr val="FFC00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buNone/>
            </a:pPr>
            <a:r>
              <a:rPr lang="en-US" sz="1600" dirty="0" smtClean="0">
                <a:solidFill>
                  <a:schemeClr val="tx1">
                    <a:lumMod val="50000"/>
                  </a:schemeClr>
                </a:solidFill>
              </a:rPr>
              <a:t>Conclusions and </a:t>
            </a:r>
            <a:r>
              <a:rPr lang="en-US" sz="1600" dirty="0" err="1" smtClean="0">
                <a:solidFill>
                  <a:schemeClr val="tx1">
                    <a:lumMod val="50000"/>
                  </a:schemeClr>
                </a:solidFill>
              </a:rPr>
              <a:t>recommenda-tions</a:t>
            </a:r>
            <a:endParaRPr lang="en-US" sz="1600" dirty="0">
              <a:solidFill>
                <a:schemeClr val="tx1">
                  <a:lumMod val="50000"/>
                </a:schemeClr>
              </a:solidFill>
            </a:endParaRPr>
          </a:p>
        </p:txBody>
      </p:sp>
      <p:sp>
        <p:nvSpPr>
          <p:cNvPr id="13" name="TextBox 12"/>
          <p:cNvSpPr txBox="1"/>
          <p:nvPr/>
        </p:nvSpPr>
        <p:spPr>
          <a:xfrm>
            <a:off x="3860289" y="3321894"/>
            <a:ext cx="1656184" cy="880241"/>
          </a:xfrm>
          <a:prstGeom prst="rect">
            <a:avLst/>
          </a:prstGeom>
          <a:gradFill>
            <a:gsLst>
              <a:gs pos="0">
                <a:srgbClr val="FFC000"/>
              </a:gs>
              <a:gs pos="80000">
                <a:srgbClr val="FFC000"/>
              </a:gs>
              <a:gs pos="100000">
                <a:srgbClr val="FFC00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buNone/>
            </a:pPr>
            <a:r>
              <a:rPr lang="en-US" sz="1600" dirty="0">
                <a:solidFill>
                  <a:schemeClr val="tx1">
                    <a:lumMod val="50000"/>
                  </a:schemeClr>
                </a:solidFill>
              </a:rPr>
              <a:t>C</a:t>
            </a:r>
            <a:r>
              <a:rPr lang="en-US" sz="1600" dirty="0" smtClean="0">
                <a:solidFill>
                  <a:schemeClr val="tx1">
                    <a:lumMod val="50000"/>
                  </a:schemeClr>
                </a:solidFill>
              </a:rPr>
              <a:t>omparative analysis across the region and beyond</a:t>
            </a:r>
            <a:endParaRPr lang="en-US" sz="1600" dirty="0">
              <a:solidFill>
                <a:schemeClr val="tx1">
                  <a:lumMod val="50000"/>
                </a:schemeClr>
              </a:solidFill>
            </a:endParaRPr>
          </a:p>
        </p:txBody>
      </p:sp>
      <p:sp>
        <p:nvSpPr>
          <p:cNvPr id="14" name="TextBox 13"/>
          <p:cNvSpPr txBox="1"/>
          <p:nvPr/>
        </p:nvSpPr>
        <p:spPr>
          <a:xfrm>
            <a:off x="467395" y="5218305"/>
            <a:ext cx="1260438" cy="48628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buNone/>
            </a:pPr>
            <a:r>
              <a:rPr lang="en-US" sz="1600" dirty="0" smtClean="0">
                <a:solidFill>
                  <a:schemeClr val="tx1">
                    <a:lumMod val="50000"/>
                  </a:schemeClr>
                </a:solidFill>
              </a:rPr>
              <a:t>Third Phase</a:t>
            </a:r>
            <a:endParaRPr lang="en-US" sz="1600" dirty="0">
              <a:solidFill>
                <a:schemeClr val="tx1">
                  <a:lumMod val="50000"/>
                </a:schemeClr>
              </a:solidFill>
            </a:endParaRPr>
          </a:p>
        </p:txBody>
      </p:sp>
      <p:sp>
        <p:nvSpPr>
          <p:cNvPr id="15" name="TextBox 14"/>
          <p:cNvSpPr txBox="1"/>
          <p:nvPr/>
        </p:nvSpPr>
        <p:spPr>
          <a:xfrm>
            <a:off x="2195736" y="5112010"/>
            <a:ext cx="1426883" cy="683264"/>
          </a:xfrm>
          <a:prstGeom prst="rect">
            <a:avLst/>
          </a:prstGeom>
          <a:gradFill>
            <a:gsLst>
              <a:gs pos="0">
                <a:srgbClr val="00B050"/>
              </a:gs>
              <a:gs pos="80000">
                <a:srgbClr val="00B050"/>
              </a:gs>
              <a:gs pos="100000">
                <a:srgbClr val="00B050"/>
              </a:gs>
            </a:gsLst>
          </a:gra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buNone/>
            </a:pPr>
            <a:r>
              <a:rPr lang="en-US" sz="1600" dirty="0" smtClean="0">
                <a:solidFill>
                  <a:schemeClr val="tx1">
                    <a:lumMod val="50000"/>
                  </a:schemeClr>
                </a:solidFill>
              </a:rPr>
              <a:t>Development of training material</a:t>
            </a:r>
            <a:endParaRPr lang="en-US" sz="1600" dirty="0">
              <a:solidFill>
                <a:schemeClr val="tx1">
                  <a:lumMod val="50000"/>
                </a:schemeClr>
              </a:solidFill>
            </a:endParaRPr>
          </a:p>
        </p:txBody>
      </p:sp>
      <p:sp>
        <p:nvSpPr>
          <p:cNvPr id="16" name="TextBox 15"/>
          <p:cNvSpPr txBox="1"/>
          <p:nvPr/>
        </p:nvSpPr>
        <p:spPr>
          <a:xfrm>
            <a:off x="4123495" y="5057189"/>
            <a:ext cx="1571048" cy="880241"/>
          </a:xfrm>
          <a:prstGeom prst="rect">
            <a:avLst/>
          </a:prstGeom>
          <a:gradFill>
            <a:gsLst>
              <a:gs pos="0">
                <a:srgbClr val="00B050"/>
              </a:gs>
              <a:gs pos="80000">
                <a:srgbClr val="00B050"/>
              </a:gs>
              <a:gs pos="100000">
                <a:srgbClr val="00B050"/>
              </a:gs>
            </a:gsLst>
          </a:gra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buNone/>
            </a:pPr>
            <a:r>
              <a:rPr lang="en-US" sz="1600" dirty="0">
                <a:solidFill>
                  <a:schemeClr val="tx1">
                    <a:lumMod val="50000"/>
                  </a:schemeClr>
                </a:solidFill>
              </a:rPr>
              <a:t>R</a:t>
            </a:r>
            <a:r>
              <a:rPr lang="en-US" sz="1600" dirty="0" smtClean="0">
                <a:solidFill>
                  <a:schemeClr val="tx1">
                    <a:lumMod val="50000"/>
                  </a:schemeClr>
                </a:solidFill>
              </a:rPr>
              <a:t>egional capacity building </a:t>
            </a:r>
            <a:r>
              <a:rPr lang="en-US" sz="1600" dirty="0" err="1" smtClean="0">
                <a:solidFill>
                  <a:schemeClr val="tx1">
                    <a:lumMod val="50000"/>
                  </a:schemeClr>
                </a:solidFill>
              </a:rPr>
              <a:t>programme</a:t>
            </a:r>
            <a:endParaRPr lang="en-US" sz="1600" dirty="0">
              <a:solidFill>
                <a:schemeClr val="tx1">
                  <a:lumMod val="50000"/>
                </a:schemeClr>
              </a:solidFill>
            </a:endParaRPr>
          </a:p>
        </p:txBody>
      </p:sp>
      <p:sp>
        <p:nvSpPr>
          <p:cNvPr id="17" name="TextBox 16"/>
          <p:cNvSpPr txBox="1"/>
          <p:nvPr/>
        </p:nvSpPr>
        <p:spPr>
          <a:xfrm>
            <a:off x="6251481" y="5057190"/>
            <a:ext cx="2016224" cy="880241"/>
          </a:xfrm>
          <a:prstGeom prst="rect">
            <a:avLst/>
          </a:prstGeom>
          <a:gradFill>
            <a:gsLst>
              <a:gs pos="0">
                <a:srgbClr val="00B050"/>
              </a:gs>
              <a:gs pos="80000">
                <a:srgbClr val="00B050"/>
              </a:gs>
              <a:gs pos="100000">
                <a:srgbClr val="00B050"/>
              </a:gs>
            </a:gsLst>
          </a:gra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buNone/>
            </a:pPr>
            <a:r>
              <a:rPr lang="en-US" sz="1600" dirty="0" smtClean="0">
                <a:solidFill>
                  <a:schemeClr val="tx1">
                    <a:lumMod val="50000"/>
                  </a:schemeClr>
                </a:solidFill>
              </a:rPr>
              <a:t>Face-to-face five days training workshop in each region</a:t>
            </a:r>
            <a:endParaRPr lang="en-US" sz="1600" dirty="0">
              <a:solidFill>
                <a:schemeClr val="tx1">
                  <a:lumMod val="50000"/>
                </a:schemeClr>
              </a:solidFill>
            </a:endParaRPr>
          </a:p>
        </p:txBody>
      </p:sp>
      <p:sp>
        <p:nvSpPr>
          <p:cNvPr id="18" name="Down Arrow 17"/>
          <p:cNvSpPr/>
          <p:nvPr/>
        </p:nvSpPr>
        <p:spPr>
          <a:xfrm>
            <a:off x="971600" y="2436100"/>
            <a:ext cx="252028" cy="87571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50000"/>
                </a:schemeClr>
              </a:solidFill>
            </a:endParaRPr>
          </a:p>
        </p:txBody>
      </p:sp>
      <p:sp>
        <p:nvSpPr>
          <p:cNvPr id="19" name="Down Arrow 18"/>
          <p:cNvSpPr/>
          <p:nvPr/>
        </p:nvSpPr>
        <p:spPr>
          <a:xfrm>
            <a:off x="935596" y="4160201"/>
            <a:ext cx="288032" cy="95181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50000"/>
                </a:schemeClr>
              </a:solidFill>
            </a:endParaRPr>
          </a:p>
        </p:txBody>
      </p:sp>
      <p:cxnSp>
        <p:nvCxnSpPr>
          <p:cNvPr id="21" name="Straight Arrow Connector 20"/>
          <p:cNvCxnSpPr/>
          <p:nvPr/>
        </p:nvCxnSpPr>
        <p:spPr>
          <a:xfrm>
            <a:off x="1799692" y="2076406"/>
            <a:ext cx="36004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831692" y="5497311"/>
            <a:ext cx="2920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5730687" y="5453642"/>
            <a:ext cx="520794"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12</a:t>
            </a:fld>
            <a:endParaRPr lang="en-US"/>
          </a:p>
        </p:txBody>
      </p:sp>
      <p:sp>
        <p:nvSpPr>
          <p:cNvPr id="30" name="Title 1"/>
          <p:cNvSpPr>
            <a:spLocks noGrp="1"/>
          </p:cNvSpPr>
          <p:nvPr>
            <p:ph type="title"/>
          </p:nvPr>
        </p:nvSpPr>
        <p:spPr>
          <a:xfrm>
            <a:off x="721804" y="764704"/>
            <a:ext cx="7772400" cy="523220"/>
          </a:xfrm>
        </p:spPr>
        <p:txBody>
          <a:bodyPr/>
          <a:lstStyle/>
          <a:p>
            <a:r>
              <a:rPr lang="en-GB" dirty="0" smtClean="0"/>
              <a:t>Implementation -1</a:t>
            </a:r>
            <a:endParaRPr lang="en-GB" dirty="0"/>
          </a:p>
        </p:txBody>
      </p:sp>
      <p:sp>
        <p:nvSpPr>
          <p:cNvPr id="32" name="TextBox 5"/>
          <p:cNvSpPr txBox="1"/>
          <p:nvPr/>
        </p:nvSpPr>
        <p:spPr>
          <a:xfrm>
            <a:off x="2252744" y="1734774"/>
            <a:ext cx="1728192" cy="683264"/>
          </a:xfrm>
          <a:prstGeom prst="rect">
            <a:avLst/>
          </a:prstGeom>
          <a:gradFill>
            <a:gsLst>
              <a:gs pos="0">
                <a:srgbClr val="C00000"/>
              </a:gs>
              <a:gs pos="80000">
                <a:srgbClr val="C00000"/>
              </a:gs>
              <a:gs pos="100000">
                <a:srgbClr val="C00000"/>
              </a:gs>
            </a:gsLst>
          </a:gradFill>
        </p:spPr>
        <p:style>
          <a:lnRef idx="0">
            <a:schemeClr val="accent2"/>
          </a:lnRef>
          <a:fillRef idx="3">
            <a:schemeClr val="accent2"/>
          </a:fillRef>
          <a:effectRef idx="3">
            <a:schemeClr val="accent2"/>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buNone/>
            </a:pPr>
            <a:r>
              <a:rPr lang="en-US" sz="1600" dirty="0">
                <a:solidFill>
                  <a:schemeClr val="tx1">
                    <a:lumMod val="50000"/>
                  </a:schemeClr>
                </a:solidFill>
              </a:rPr>
              <a:t>R</a:t>
            </a:r>
            <a:r>
              <a:rPr lang="en-US" sz="1600" dirty="0" smtClean="0">
                <a:solidFill>
                  <a:schemeClr val="tx1">
                    <a:lumMod val="50000"/>
                  </a:schemeClr>
                </a:solidFill>
              </a:rPr>
              <a:t>egional assessment studies</a:t>
            </a:r>
            <a:endParaRPr lang="en-US" sz="1600" dirty="0">
              <a:solidFill>
                <a:schemeClr val="tx1">
                  <a:lumMod val="50000"/>
                </a:schemeClr>
              </a:solidFill>
            </a:endParaRPr>
          </a:p>
        </p:txBody>
      </p:sp>
      <p:cxnSp>
        <p:nvCxnSpPr>
          <p:cNvPr id="34" name="Straight Arrow Connector 33"/>
          <p:cNvCxnSpPr/>
          <p:nvPr/>
        </p:nvCxnSpPr>
        <p:spPr>
          <a:xfrm>
            <a:off x="3712629" y="5437883"/>
            <a:ext cx="408057"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004416" y="2086726"/>
            <a:ext cx="36004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372200" y="2076406"/>
            <a:ext cx="36004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887700" y="3769390"/>
            <a:ext cx="18002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622619" y="3776993"/>
            <a:ext cx="18002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628585" y="3740309"/>
            <a:ext cx="18002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7169583" y="3740309"/>
            <a:ext cx="180020"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763688" y="5461449"/>
            <a:ext cx="408057" cy="0"/>
          </a:xfrm>
          <a:prstGeom prst="straightConnector1">
            <a:avLst/>
          </a:prstGeom>
          <a:ln w="22225">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26600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435280" cy="4525963"/>
          </a:xfrm>
        </p:spPr>
        <p:txBody>
          <a:bodyPr>
            <a:noAutofit/>
          </a:bodyPr>
          <a:lstStyle/>
          <a:p>
            <a:pPr marL="265113" lvl="0" indent="-265113">
              <a:spcAft>
                <a:spcPts val="600"/>
              </a:spcAft>
            </a:pPr>
            <a:r>
              <a:rPr lang="en-US" sz="1800" u="sng" dirty="0" smtClean="0"/>
              <a:t>First </a:t>
            </a:r>
            <a:r>
              <a:rPr lang="en-US" sz="1800" u="sng" dirty="0"/>
              <a:t>phase:</a:t>
            </a:r>
            <a:r>
              <a:rPr lang="en-US" sz="1800" dirty="0"/>
              <a:t> Development of regional assessment studies on costing strategies and cost model application and processes </a:t>
            </a:r>
            <a:endParaRPr lang="en-US" sz="1800" dirty="0" smtClean="0"/>
          </a:p>
          <a:p>
            <a:pPr lvl="1">
              <a:spcAft>
                <a:spcPts val="600"/>
              </a:spcAft>
            </a:pPr>
            <a:r>
              <a:rPr lang="en-US" sz="1600" dirty="0" smtClean="0"/>
              <a:t>In </a:t>
            </a:r>
            <a:r>
              <a:rPr lang="en-US" sz="1600" dirty="0"/>
              <a:t>this first phase, data collection will be conducted through surveys and interviews (based on a common template) with regulators and operators and analysis. </a:t>
            </a:r>
            <a:endParaRPr lang="en-US" sz="1600" dirty="0" smtClean="0"/>
          </a:p>
          <a:p>
            <a:pPr lvl="1">
              <a:spcAft>
                <a:spcPts val="600"/>
              </a:spcAft>
            </a:pPr>
            <a:r>
              <a:rPr lang="en-US" sz="1600" dirty="0" smtClean="0"/>
              <a:t>The </a:t>
            </a:r>
            <a:r>
              <a:rPr lang="en-US" sz="1600" dirty="0"/>
              <a:t>study will be divided geographically into four regions as defined by the African Union (AU): West Africa, Central Africa, East Africa and Southern Africa.</a:t>
            </a:r>
          </a:p>
          <a:p>
            <a:pPr marL="265113" indent="-265113">
              <a:spcAft>
                <a:spcPts val="600"/>
              </a:spcAft>
            </a:pPr>
            <a:r>
              <a:rPr lang="en-US" sz="1800" u="sng" dirty="0" smtClean="0"/>
              <a:t>Second </a:t>
            </a:r>
            <a:r>
              <a:rPr lang="en-US" sz="1800" u="sng" dirty="0"/>
              <a:t>phase:</a:t>
            </a:r>
            <a:r>
              <a:rPr lang="en-US" sz="1800" dirty="0"/>
              <a:t> Consolidation of the regional studies’ findings in a final report providing an overview of the whole Sub-Sahara </a:t>
            </a:r>
            <a:r>
              <a:rPr lang="en-US" sz="1800" dirty="0" smtClean="0"/>
              <a:t>Africa.</a:t>
            </a:r>
          </a:p>
          <a:p>
            <a:pPr lvl="1">
              <a:spcAft>
                <a:spcPts val="600"/>
              </a:spcAft>
            </a:pPr>
            <a:r>
              <a:rPr lang="en-US" sz="1600" dirty="0" smtClean="0"/>
              <a:t>Identifying </a:t>
            </a:r>
            <a:r>
              <a:rPr lang="en-US" sz="1600" dirty="0"/>
              <a:t>best practices (from the region and beyond) and presenting the conclusions and recommendations of </a:t>
            </a:r>
            <a:r>
              <a:rPr lang="en-US" sz="1600" dirty="0" smtClean="0"/>
              <a:t>comparative analysis. </a:t>
            </a:r>
          </a:p>
          <a:p>
            <a:pPr marL="265113" indent="-265113"/>
            <a:r>
              <a:rPr lang="en-US" sz="1800" u="sng" dirty="0"/>
              <a:t>Third phase: </a:t>
            </a:r>
            <a:r>
              <a:rPr lang="en-US" sz="1800" dirty="0"/>
              <a:t>regional capacity building includes preparation of training material taking in to account the regional assessment studies and best practices developed in phase 1 and 2. </a:t>
            </a:r>
            <a:endParaRPr lang="en-US" sz="1800" u="sng" dirty="0"/>
          </a:p>
          <a:p>
            <a:pPr lvl="1"/>
            <a:r>
              <a:rPr lang="en-US" sz="1600" dirty="0"/>
              <a:t>This material will be delivered in face-to-face five days training </a:t>
            </a:r>
            <a:r>
              <a:rPr lang="en-US" sz="1600" dirty="0" smtClean="0"/>
              <a:t>workshops </a:t>
            </a:r>
            <a:r>
              <a:rPr lang="en-US" sz="1600" dirty="0"/>
              <a:t>in each region</a:t>
            </a:r>
            <a:r>
              <a:rPr lang="en-US" sz="1600" dirty="0" smtClean="0"/>
              <a:t>.</a:t>
            </a:r>
            <a:endParaRPr lang="en-US" sz="16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13</a:t>
            </a:fld>
            <a:endParaRPr lang="en-US"/>
          </a:p>
        </p:txBody>
      </p:sp>
      <p:sp>
        <p:nvSpPr>
          <p:cNvPr id="5" name="Title 1"/>
          <p:cNvSpPr>
            <a:spLocks noGrp="1"/>
          </p:cNvSpPr>
          <p:nvPr>
            <p:ph type="title"/>
          </p:nvPr>
        </p:nvSpPr>
        <p:spPr>
          <a:xfrm>
            <a:off x="755576" y="620688"/>
            <a:ext cx="7772400" cy="523220"/>
          </a:xfrm>
        </p:spPr>
        <p:txBody>
          <a:bodyPr/>
          <a:lstStyle/>
          <a:p>
            <a:r>
              <a:rPr lang="en-GB" dirty="0" smtClean="0"/>
              <a:t>Implementation - 2</a:t>
            </a:r>
            <a:endParaRPr lang="en-GB" dirty="0"/>
          </a:p>
        </p:txBody>
      </p:sp>
    </p:spTree>
    <p:extLst>
      <p:ext uri="{BB962C8B-B14F-4D97-AF65-F5344CB8AC3E}">
        <p14:creationId xmlns:p14="http://schemas.microsoft.com/office/powerpoint/2010/main" val="262025220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4778" y="2931899"/>
            <a:ext cx="2088232" cy="1815882"/>
          </a:xfrm>
          <a:prstGeom prst="rect">
            <a:avLst/>
          </a:prstGeom>
          <a:gradFill>
            <a:gsLst>
              <a:gs pos="0">
                <a:schemeClr val="accent6"/>
              </a:gs>
              <a:gs pos="80000">
                <a:schemeClr val="accent6"/>
              </a:gs>
              <a:gs pos="100000">
                <a:schemeClr val="accent6"/>
              </a:gs>
            </a:gsLst>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00000"/>
              </a:lnSpc>
              <a:buNone/>
            </a:pPr>
            <a:r>
              <a:rPr lang="en-US" dirty="0"/>
              <a:t>T</a:t>
            </a:r>
            <a:r>
              <a:rPr lang="en-US" dirty="0" smtClean="0"/>
              <a:t>eam coordination and establishing </a:t>
            </a:r>
            <a:r>
              <a:rPr lang="en-US" dirty="0"/>
              <a:t>a common methodology for survey and regional </a:t>
            </a:r>
            <a:r>
              <a:rPr lang="en-US" dirty="0" smtClean="0"/>
              <a:t>assessments preparation</a:t>
            </a:r>
            <a:endParaRPr lang="en-US" dirty="0"/>
          </a:p>
        </p:txBody>
      </p:sp>
      <p:sp>
        <p:nvSpPr>
          <p:cNvPr id="5" name="TextBox 4"/>
          <p:cNvSpPr txBox="1"/>
          <p:nvPr/>
        </p:nvSpPr>
        <p:spPr>
          <a:xfrm>
            <a:off x="3211140" y="2012474"/>
            <a:ext cx="2279120" cy="1846659"/>
          </a:xfrm>
          <a:prstGeom prst="rect">
            <a:avLst/>
          </a:prstGeom>
          <a:gradFill>
            <a:gsLst>
              <a:gs pos="0">
                <a:srgbClr val="00B050"/>
              </a:gs>
              <a:gs pos="80000">
                <a:srgbClr val="00B050"/>
              </a:gs>
              <a:gs pos="100000">
                <a:srgbClr val="00B05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lnSpc>
                <a:spcPct val="100000"/>
              </a:lnSpc>
              <a:buNone/>
            </a:pPr>
            <a:r>
              <a:rPr lang="en-US" b="1" u="sng" dirty="0" smtClean="0"/>
              <a:t>West Africa </a:t>
            </a:r>
            <a:r>
              <a:rPr lang="en-US" b="1" dirty="0" smtClean="0"/>
              <a:t/>
            </a:r>
            <a:br>
              <a:rPr lang="en-US" b="1" dirty="0" smtClean="0"/>
            </a:br>
            <a:r>
              <a:rPr lang="en-US" sz="1400" dirty="0" smtClean="0"/>
              <a:t>Benin, Burkina Faso, Cape Verde, Côte d'Ivoire, Gambia, Ghana, Guinea, Guinea-Bissau, Liberia, Mali, Niger, Nigeria, Senegal, Sierra Leone and Togo</a:t>
            </a:r>
            <a:endParaRPr lang="en-US" sz="1400" dirty="0"/>
          </a:p>
        </p:txBody>
      </p:sp>
      <p:sp>
        <p:nvSpPr>
          <p:cNvPr id="6" name="TextBox 5"/>
          <p:cNvSpPr txBox="1"/>
          <p:nvPr/>
        </p:nvSpPr>
        <p:spPr>
          <a:xfrm>
            <a:off x="5708088" y="2012474"/>
            <a:ext cx="2230443" cy="1846659"/>
          </a:xfrm>
          <a:prstGeom prst="rect">
            <a:avLst/>
          </a:prstGeom>
          <a:gradFill>
            <a:gsLst>
              <a:gs pos="0">
                <a:srgbClr val="00B050"/>
              </a:gs>
              <a:gs pos="80000">
                <a:srgbClr val="00B050"/>
              </a:gs>
              <a:gs pos="100000">
                <a:srgbClr val="00B05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defPPr>
              <a:defRPr lang="en-US"/>
            </a:defPPr>
            <a:lvl1pPr algn="ctr">
              <a:buNone/>
              <a:defRPr b="1"/>
            </a:lvl1pPr>
          </a:lstStyle>
          <a:p>
            <a:pPr>
              <a:lnSpc>
                <a:spcPct val="100000"/>
              </a:lnSpc>
            </a:pPr>
            <a:r>
              <a:rPr lang="en-US" u="sng" dirty="0"/>
              <a:t>Central Africa</a:t>
            </a:r>
            <a:r>
              <a:rPr lang="en-US" dirty="0"/>
              <a:t/>
            </a:r>
            <a:br>
              <a:rPr lang="en-US" dirty="0"/>
            </a:br>
            <a:r>
              <a:rPr lang="en-US" sz="1400" b="0" dirty="0"/>
              <a:t>Burundi, Cameroon, Central African Republic, Chad, Congo, The Democratic Republic of Congo, Equatorial Guinea, Gabon and Sao Tome and Principe</a:t>
            </a:r>
          </a:p>
        </p:txBody>
      </p:sp>
      <p:sp>
        <p:nvSpPr>
          <p:cNvPr id="7" name="TextBox 6"/>
          <p:cNvSpPr txBox="1"/>
          <p:nvPr/>
        </p:nvSpPr>
        <p:spPr>
          <a:xfrm>
            <a:off x="3211140" y="4149080"/>
            <a:ext cx="2284147" cy="1738938"/>
          </a:xfrm>
          <a:prstGeom prst="rect">
            <a:avLst/>
          </a:prstGeom>
          <a:gradFill>
            <a:gsLst>
              <a:gs pos="0">
                <a:srgbClr val="00B050"/>
              </a:gs>
              <a:gs pos="80000">
                <a:srgbClr val="00B050"/>
              </a:gs>
              <a:gs pos="100000">
                <a:srgbClr val="00B050"/>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lnSpc>
                <a:spcPct val="100000"/>
              </a:lnSpc>
              <a:buNone/>
            </a:pPr>
            <a:r>
              <a:rPr lang="en-US" b="1" u="sng" dirty="0"/>
              <a:t>East Africa</a:t>
            </a:r>
            <a:r>
              <a:rPr lang="en-US" b="1" dirty="0" smtClean="0"/>
              <a:t/>
            </a:r>
            <a:br>
              <a:rPr lang="en-US" b="1" dirty="0" smtClean="0"/>
            </a:br>
            <a:r>
              <a:rPr lang="en-US" sz="1400" dirty="0" smtClean="0"/>
              <a:t>Comoros, Djibouti, Eritrea, Ethiopia, Kenya, </a:t>
            </a:r>
          </a:p>
          <a:p>
            <a:pPr algn="ctr">
              <a:lnSpc>
                <a:spcPct val="100000"/>
              </a:lnSpc>
              <a:buNone/>
            </a:pPr>
            <a:r>
              <a:rPr lang="en-US" sz="1400" dirty="0" smtClean="0"/>
              <a:t>Madagascar, Mauritius, Rwanda, Seychelles, Somalia, Sudan, Tanzania and Uganda</a:t>
            </a:r>
            <a:endParaRPr lang="en-US" sz="1400" dirty="0"/>
          </a:p>
        </p:txBody>
      </p:sp>
      <p:sp>
        <p:nvSpPr>
          <p:cNvPr id="8" name="TextBox 7"/>
          <p:cNvSpPr txBox="1"/>
          <p:nvPr/>
        </p:nvSpPr>
        <p:spPr>
          <a:xfrm>
            <a:off x="5716522" y="4168399"/>
            <a:ext cx="2311862" cy="1738938"/>
          </a:xfrm>
          <a:prstGeom prst="rect">
            <a:avLst/>
          </a:prstGeom>
          <a:gradFill>
            <a:gsLst>
              <a:gs pos="0">
                <a:srgbClr val="00B050"/>
              </a:gs>
              <a:gs pos="100000">
                <a:srgbClr val="00B050"/>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lnSpc>
                <a:spcPct val="100000"/>
              </a:lnSpc>
              <a:buNone/>
            </a:pPr>
            <a:r>
              <a:rPr lang="en-US" b="1" u="sng" dirty="0"/>
              <a:t>Southern Africa</a:t>
            </a:r>
            <a:r>
              <a:rPr lang="en-US" b="1" dirty="0" smtClean="0"/>
              <a:t/>
            </a:r>
            <a:br>
              <a:rPr lang="en-US" b="1" dirty="0" smtClean="0"/>
            </a:br>
            <a:r>
              <a:rPr lang="en-US" sz="1400" dirty="0" smtClean="0"/>
              <a:t>Angola, Botswana, Lesotho, Malawi, Mozambique, Namibia, South Africa, Swaziland, Zambia and Zimbabwe</a:t>
            </a:r>
          </a:p>
          <a:p>
            <a:pPr algn="ctr">
              <a:lnSpc>
                <a:spcPct val="100000"/>
              </a:lnSpc>
              <a:buNone/>
            </a:pPr>
            <a:endParaRPr lang="en-US" sz="1400" dirty="0"/>
          </a:p>
        </p:txBody>
      </p:sp>
      <p:sp>
        <p:nvSpPr>
          <p:cNvPr id="10" name="TextBox 9"/>
          <p:cNvSpPr txBox="1"/>
          <p:nvPr/>
        </p:nvSpPr>
        <p:spPr>
          <a:xfrm>
            <a:off x="3927151" y="1569182"/>
            <a:ext cx="3431723" cy="338554"/>
          </a:xfrm>
          <a:prstGeom prst="rect">
            <a:avLst/>
          </a:prstGeom>
          <a:noFill/>
        </p:spPr>
        <p:txBody>
          <a:bodyPr wrap="square" rtlCol="0">
            <a:spAutoFit/>
          </a:bodyPr>
          <a:lstStyle/>
          <a:p>
            <a:pPr>
              <a:buNone/>
            </a:pPr>
            <a:r>
              <a:rPr lang="en-US" sz="2000" dirty="0" smtClean="0">
                <a:solidFill>
                  <a:srgbClr val="002060"/>
                </a:solidFill>
              </a:rPr>
              <a:t>Regional Coverage</a:t>
            </a:r>
            <a:endParaRPr lang="en-US" sz="2000" dirty="0">
              <a:solidFill>
                <a:srgbClr val="002060"/>
              </a:solidFill>
            </a:endParaRPr>
          </a:p>
        </p:txBody>
      </p:sp>
      <p:sp>
        <p:nvSpPr>
          <p:cNvPr id="11" name="TextBox 10"/>
          <p:cNvSpPr txBox="1"/>
          <p:nvPr/>
        </p:nvSpPr>
        <p:spPr>
          <a:xfrm>
            <a:off x="537786" y="2331598"/>
            <a:ext cx="2525269" cy="584775"/>
          </a:xfrm>
          <a:prstGeom prst="rect">
            <a:avLst/>
          </a:prstGeom>
          <a:noFill/>
        </p:spPr>
        <p:txBody>
          <a:bodyPr wrap="square" rtlCol="0">
            <a:spAutoFit/>
          </a:bodyPr>
          <a:lstStyle/>
          <a:p>
            <a:pPr algn="ctr">
              <a:buNone/>
            </a:pPr>
            <a:r>
              <a:rPr lang="en-US" sz="2000" dirty="0" smtClean="0">
                <a:solidFill>
                  <a:srgbClr val="002060"/>
                </a:solidFill>
              </a:rPr>
              <a:t>Project management</a:t>
            </a:r>
            <a:endParaRPr lang="en-US" sz="20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14</a:t>
            </a:fld>
            <a:endParaRPr lang="en-US"/>
          </a:p>
        </p:txBody>
      </p:sp>
      <p:sp>
        <p:nvSpPr>
          <p:cNvPr id="13" name="Title 1"/>
          <p:cNvSpPr>
            <a:spLocks noGrp="1"/>
          </p:cNvSpPr>
          <p:nvPr>
            <p:ph type="title"/>
          </p:nvPr>
        </p:nvSpPr>
        <p:spPr>
          <a:xfrm>
            <a:off x="755576" y="620688"/>
            <a:ext cx="7772400" cy="523220"/>
          </a:xfrm>
        </p:spPr>
        <p:txBody>
          <a:bodyPr/>
          <a:lstStyle/>
          <a:p>
            <a:r>
              <a:rPr lang="en-GB" dirty="0" smtClean="0"/>
              <a:t>Project management plan</a:t>
            </a:r>
            <a:endParaRPr lang="en-GB" dirty="0"/>
          </a:p>
        </p:txBody>
      </p:sp>
    </p:spTree>
    <p:extLst>
      <p:ext uri="{BB962C8B-B14F-4D97-AF65-F5344CB8AC3E}">
        <p14:creationId xmlns:p14="http://schemas.microsoft.com/office/powerpoint/2010/main" val="290989183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15</a:t>
            </a:fld>
            <a:endParaRPr lang="en-US"/>
          </a:p>
        </p:txBody>
      </p:sp>
      <p:sp>
        <p:nvSpPr>
          <p:cNvPr id="5" name="Title 1"/>
          <p:cNvSpPr>
            <a:spLocks noGrp="1"/>
          </p:cNvSpPr>
          <p:nvPr>
            <p:ph type="title"/>
          </p:nvPr>
        </p:nvSpPr>
        <p:spPr>
          <a:xfrm>
            <a:off x="755576" y="620688"/>
            <a:ext cx="7772400" cy="523220"/>
          </a:xfrm>
        </p:spPr>
        <p:txBody>
          <a:bodyPr/>
          <a:lstStyle/>
          <a:p>
            <a:r>
              <a:rPr lang="en-GB" dirty="0" smtClean="0"/>
              <a:t>Project team members</a:t>
            </a:r>
            <a:endParaRPr lang="en-GB" dirty="0"/>
          </a:p>
        </p:txBody>
      </p:sp>
      <p:sp>
        <p:nvSpPr>
          <p:cNvPr id="6" name="Rectangle 3"/>
          <p:cNvSpPr txBox="1">
            <a:spLocks noChangeArrowheads="1"/>
          </p:cNvSpPr>
          <p:nvPr/>
        </p:nvSpPr>
        <p:spPr bwMode="auto">
          <a:xfrm>
            <a:off x="539750" y="1484784"/>
            <a:ext cx="80645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lnSpc>
                <a:spcPct val="100000"/>
              </a:lnSpc>
              <a:spcAft>
                <a:spcPts val="600"/>
              </a:spcAft>
            </a:pPr>
            <a:r>
              <a:rPr lang="en-US" sz="2000" kern="0" dirty="0" smtClean="0">
                <a:solidFill>
                  <a:srgbClr val="4D4D4D"/>
                </a:solidFill>
                <a:latin typeface="Verdana" pitchFamily="34" charset="0"/>
                <a:cs typeface="Times New Roman" pitchFamily="18" charset="0"/>
              </a:rPr>
              <a:t>Senior Project Co-</a:t>
            </a:r>
            <a:r>
              <a:rPr lang="en-US" sz="2000" kern="0" dirty="0" err="1" smtClean="0">
                <a:solidFill>
                  <a:srgbClr val="4D4D4D"/>
                </a:solidFill>
                <a:latin typeface="Verdana" pitchFamily="34" charset="0"/>
                <a:cs typeface="Times New Roman" pitchFamily="18" charset="0"/>
              </a:rPr>
              <a:t>ordinator</a:t>
            </a:r>
            <a:r>
              <a:rPr lang="en-US" sz="2000" kern="0" dirty="0" smtClean="0">
                <a:solidFill>
                  <a:srgbClr val="4D4D4D"/>
                </a:solidFill>
                <a:latin typeface="Verdana" pitchFamily="34" charset="0"/>
                <a:cs typeface="Times New Roman" pitchFamily="18" charset="0"/>
              </a:rPr>
              <a:t>: </a:t>
            </a:r>
            <a:r>
              <a:rPr lang="en-US" sz="2000" b="1" kern="0" dirty="0" smtClean="0">
                <a:solidFill>
                  <a:srgbClr val="4D4D4D"/>
                </a:solidFill>
                <a:latin typeface="Verdana" pitchFamily="34" charset="0"/>
                <a:cs typeface="Times New Roman" pitchFamily="18" charset="0"/>
              </a:rPr>
              <a:t>Ida </a:t>
            </a:r>
            <a:r>
              <a:rPr lang="en-US" sz="2000" b="1" kern="0" dirty="0" err="1" smtClean="0">
                <a:solidFill>
                  <a:srgbClr val="4D4D4D"/>
                </a:solidFill>
                <a:latin typeface="Verdana" pitchFamily="34" charset="0"/>
                <a:cs typeface="Times New Roman" pitchFamily="18" charset="0"/>
              </a:rPr>
              <a:t>Jallow</a:t>
            </a:r>
            <a:endParaRPr lang="en-US" sz="2000" b="1" kern="0" dirty="0" smtClean="0">
              <a:solidFill>
                <a:srgbClr val="4D4D4D"/>
              </a:solidFill>
              <a:latin typeface="Verdana" pitchFamily="34" charset="0"/>
              <a:cs typeface="Times New Roman" pitchFamily="18" charset="0"/>
            </a:endParaRPr>
          </a:p>
          <a:p>
            <a:pPr>
              <a:lnSpc>
                <a:spcPct val="100000"/>
              </a:lnSpc>
              <a:spcAft>
                <a:spcPts val="600"/>
              </a:spcAft>
            </a:pPr>
            <a:r>
              <a:rPr lang="en-US" sz="2000" kern="0" dirty="0" smtClean="0">
                <a:solidFill>
                  <a:srgbClr val="4D4D4D"/>
                </a:solidFill>
                <a:latin typeface="Verdana" pitchFamily="34" charset="0"/>
                <a:cs typeface="Times New Roman" pitchFamily="18" charset="0"/>
              </a:rPr>
              <a:t>Regional Experts</a:t>
            </a:r>
          </a:p>
          <a:p>
            <a:pPr lvl="1">
              <a:lnSpc>
                <a:spcPct val="100000"/>
              </a:lnSpc>
              <a:spcAft>
                <a:spcPts val="600"/>
              </a:spcAft>
              <a:buSzTx/>
              <a:buFont typeface="Arial" charset="0"/>
              <a:buChar char="•"/>
            </a:pPr>
            <a:r>
              <a:rPr lang="en-US" sz="1800" kern="0" dirty="0" smtClean="0">
                <a:solidFill>
                  <a:srgbClr val="4D4D4D"/>
                </a:solidFill>
                <a:latin typeface="Verdana" pitchFamily="34" charset="0"/>
                <a:cs typeface="Times New Roman" pitchFamily="18" charset="0"/>
              </a:rPr>
              <a:t>English Speaking  Africa:	</a:t>
            </a:r>
            <a:r>
              <a:rPr lang="en-US" sz="1800" b="1" kern="0" dirty="0" smtClean="0">
                <a:solidFill>
                  <a:srgbClr val="4D4D4D"/>
                </a:solidFill>
                <a:latin typeface="Verdana" pitchFamily="34" charset="0"/>
                <a:cs typeface="Times New Roman" pitchFamily="18" charset="0"/>
              </a:rPr>
              <a:t>Christopher </a:t>
            </a:r>
            <a:r>
              <a:rPr lang="en-US" sz="1800" b="1" kern="0" dirty="0" err="1" smtClean="0">
                <a:solidFill>
                  <a:srgbClr val="4D4D4D"/>
                </a:solidFill>
                <a:latin typeface="Verdana" pitchFamily="34" charset="0"/>
                <a:cs typeface="Times New Roman" pitchFamily="18" charset="0"/>
              </a:rPr>
              <a:t>Kemei</a:t>
            </a:r>
            <a:endParaRPr lang="en-US" sz="1800" b="1" kern="0" dirty="0" smtClean="0">
              <a:solidFill>
                <a:srgbClr val="4D4D4D"/>
              </a:solidFill>
              <a:latin typeface="Verdana" pitchFamily="34" charset="0"/>
              <a:cs typeface="Times New Roman" pitchFamily="18" charset="0"/>
            </a:endParaRPr>
          </a:p>
          <a:p>
            <a:pPr lvl="1">
              <a:lnSpc>
                <a:spcPct val="100000"/>
              </a:lnSpc>
              <a:spcAft>
                <a:spcPts val="600"/>
              </a:spcAft>
              <a:buSzTx/>
              <a:buFont typeface="Arial" charset="0"/>
              <a:buChar char="•"/>
            </a:pPr>
            <a:r>
              <a:rPr lang="en-US" sz="1800" kern="0" dirty="0" smtClean="0">
                <a:solidFill>
                  <a:srgbClr val="4D4D4D"/>
                </a:solidFill>
                <a:latin typeface="Verdana" pitchFamily="34" charset="0"/>
                <a:cs typeface="Times New Roman" pitchFamily="18" charset="0"/>
              </a:rPr>
              <a:t>French Speaking  Africa:	</a:t>
            </a:r>
            <a:r>
              <a:rPr lang="en-US" sz="1800" b="1" kern="0" dirty="0" smtClean="0">
                <a:solidFill>
                  <a:srgbClr val="4D4D4D"/>
                </a:solidFill>
                <a:latin typeface="Verdana" pitchFamily="34" charset="0"/>
                <a:cs typeface="Times New Roman" pitchFamily="18" charset="0"/>
              </a:rPr>
              <a:t>Alain </a:t>
            </a:r>
            <a:r>
              <a:rPr lang="en-US" sz="1800" b="1" kern="0" dirty="0" err="1" smtClean="0">
                <a:solidFill>
                  <a:srgbClr val="4D4D4D"/>
                </a:solidFill>
                <a:latin typeface="Verdana" pitchFamily="34" charset="0"/>
                <a:cs typeface="Times New Roman" pitchFamily="18" charset="0"/>
              </a:rPr>
              <a:t>Sawadogo</a:t>
            </a:r>
            <a:endParaRPr lang="en-US" sz="1800" b="1" kern="0" dirty="0" smtClean="0">
              <a:solidFill>
                <a:srgbClr val="4D4D4D"/>
              </a:solidFill>
              <a:latin typeface="Verdana" pitchFamily="34" charset="0"/>
              <a:cs typeface="Times New Roman" pitchFamily="18" charset="0"/>
            </a:endParaRPr>
          </a:p>
          <a:p>
            <a:pPr>
              <a:lnSpc>
                <a:spcPct val="100000"/>
              </a:lnSpc>
              <a:spcAft>
                <a:spcPts val="600"/>
              </a:spcAft>
            </a:pPr>
            <a:r>
              <a:rPr lang="en-US" sz="1800" kern="0" dirty="0" smtClean="0">
                <a:solidFill>
                  <a:srgbClr val="4D4D4D"/>
                </a:solidFill>
                <a:latin typeface="Verdana" pitchFamily="34" charset="0"/>
                <a:cs typeface="Times New Roman" pitchFamily="18" charset="0"/>
              </a:rPr>
              <a:t>International English-Speaking Expert and Coordinator of the Training Workshops: </a:t>
            </a:r>
            <a:r>
              <a:rPr lang="en-US" sz="1800" b="1" kern="0" dirty="0" smtClean="0">
                <a:solidFill>
                  <a:srgbClr val="4D4D4D"/>
                </a:solidFill>
                <a:latin typeface="Verdana" pitchFamily="34" charset="0"/>
                <a:cs typeface="Times New Roman" pitchFamily="18" charset="0"/>
              </a:rPr>
              <a:t>David </a:t>
            </a:r>
            <a:r>
              <a:rPr lang="en-US" sz="1800" b="1" kern="0" dirty="0" err="1" smtClean="0">
                <a:solidFill>
                  <a:srgbClr val="4D4D4D"/>
                </a:solidFill>
                <a:latin typeface="Verdana" pitchFamily="34" charset="0"/>
                <a:cs typeface="Times New Roman" pitchFamily="18" charset="0"/>
              </a:rPr>
              <a:t>Rogerson</a:t>
            </a:r>
            <a:r>
              <a:rPr lang="en-US" sz="1800" kern="0" dirty="0" smtClean="0">
                <a:solidFill>
                  <a:srgbClr val="4D4D4D"/>
                </a:solidFill>
                <a:latin typeface="Verdana" pitchFamily="34" charset="0"/>
                <a:cs typeface="Times New Roman" pitchFamily="18" charset="0"/>
              </a:rPr>
              <a:t>;</a:t>
            </a:r>
          </a:p>
          <a:p>
            <a:pPr>
              <a:lnSpc>
                <a:spcPct val="100000"/>
              </a:lnSpc>
              <a:spcAft>
                <a:spcPts val="600"/>
              </a:spcAft>
            </a:pPr>
            <a:r>
              <a:rPr lang="en-US" sz="1800" kern="0" dirty="0" smtClean="0">
                <a:solidFill>
                  <a:srgbClr val="4D4D4D"/>
                </a:solidFill>
                <a:latin typeface="Verdana" pitchFamily="34" charset="0"/>
                <a:cs typeface="Times New Roman" pitchFamily="18" charset="0"/>
              </a:rPr>
              <a:t>International French-Speaking Expert: </a:t>
            </a:r>
            <a:r>
              <a:rPr lang="en-US" sz="1800" b="1" kern="0" dirty="0" err="1" smtClean="0">
                <a:solidFill>
                  <a:srgbClr val="4D4D4D"/>
                </a:solidFill>
                <a:latin typeface="Verdana" pitchFamily="34" charset="0"/>
                <a:cs typeface="Times New Roman" pitchFamily="18" charset="0"/>
              </a:rPr>
              <a:t>Abdelmounaim</a:t>
            </a:r>
            <a:r>
              <a:rPr lang="en-US" sz="1800" b="1" kern="0" dirty="0" smtClean="0">
                <a:solidFill>
                  <a:srgbClr val="4D4D4D"/>
                </a:solidFill>
                <a:latin typeface="Verdana" pitchFamily="34" charset="0"/>
                <a:cs typeface="Times New Roman" pitchFamily="18" charset="0"/>
              </a:rPr>
              <a:t> El </a:t>
            </a:r>
            <a:r>
              <a:rPr lang="en-US" sz="1800" b="1" kern="0" dirty="0" err="1" smtClean="0">
                <a:solidFill>
                  <a:srgbClr val="4D4D4D"/>
                </a:solidFill>
                <a:latin typeface="Verdana" pitchFamily="34" charset="0"/>
                <a:cs typeface="Times New Roman" pitchFamily="18" charset="0"/>
              </a:rPr>
              <a:t>Haffaf</a:t>
            </a:r>
            <a:endParaRPr lang="en-US" sz="1800" b="1" kern="0" dirty="0" smtClean="0">
              <a:solidFill>
                <a:srgbClr val="4D4D4D"/>
              </a:solidFill>
              <a:latin typeface="Verdana" pitchFamily="34" charset="0"/>
              <a:cs typeface="Times New Roman" pitchFamily="18" charset="0"/>
            </a:endParaRPr>
          </a:p>
          <a:p>
            <a:pPr>
              <a:lnSpc>
                <a:spcPct val="100000"/>
              </a:lnSpc>
              <a:spcAft>
                <a:spcPts val="600"/>
              </a:spcAft>
            </a:pPr>
            <a:r>
              <a:rPr lang="en-US" sz="1800" kern="0" dirty="0" smtClean="0">
                <a:solidFill>
                  <a:srgbClr val="4D4D4D"/>
                </a:solidFill>
                <a:latin typeface="Verdana" pitchFamily="34" charset="0"/>
                <a:cs typeface="Times New Roman" pitchFamily="18" charset="0"/>
              </a:rPr>
              <a:t>International Portuguese-Speaking Expert: </a:t>
            </a:r>
            <a:r>
              <a:rPr lang="en-US" sz="1800" b="1" kern="0" dirty="0" smtClean="0">
                <a:solidFill>
                  <a:srgbClr val="4D4D4D"/>
                </a:solidFill>
                <a:latin typeface="Verdana" pitchFamily="34" charset="0"/>
                <a:cs typeface="Times New Roman" pitchFamily="18" charset="0"/>
              </a:rPr>
              <a:t>Pedro </a:t>
            </a:r>
            <a:r>
              <a:rPr lang="en-US" sz="1800" b="1" kern="0" dirty="0" err="1" smtClean="0">
                <a:solidFill>
                  <a:srgbClr val="4D4D4D"/>
                </a:solidFill>
                <a:latin typeface="Verdana" pitchFamily="34" charset="0"/>
                <a:cs typeface="Times New Roman" pitchFamily="18" charset="0"/>
              </a:rPr>
              <a:t>Seixas</a:t>
            </a:r>
            <a:endParaRPr lang="fr-FR" sz="1800" b="1" kern="0" dirty="0" smtClean="0">
              <a:solidFill>
                <a:srgbClr val="4D4D4D"/>
              </a:solidFill>
              <a:latin typeface="Verdana" pitchFamily="34" charset="0"/>
              <a:cs typeface="Times New Roman" pitchFamily="18" charset="0"/>
            </a:endParaRPr>
          </a:p>
          <a:p>
            <a:pPr>
              <a:lnSpc>
                <a:spcPct val="100000"/>
              </a:lnSpc>
              <a:spcAft>
                <a:spcPts val="600"/>
              </a:spcAft>
            </a:pPr>
            <a:r>
              <a:rPr lang="fr-FR" sz="1800" kern="0" dirty="0" err="1" smtClean="0">
                <a:solidFill>
                  <a:srgbClr val="4D4D4D"/>
                </a:solidFill>
                <a:latin typeface="Verdana" pitchFamily="34" charset="0"/>
                <a:cs typeface="Times New Roman" pitchFamily="18" charset="0"/>
              </a:rPr>
              <a:t>Assisted</a:t>
            </a:r>
            <a:r>
              <a:rPr lang="fr-FR" sz="1800" kern="0" dirty="0" smtClean="0">
                <a:solidFill>
                  <a:srgbClr val="4D4D4D"/>
                </a:solidFill>
                <a:latin typeface="Verdana" pitchFamily="34" charset="0"/>
                <a:cs typeface="Times New Roman" pitchFamily="18" charset="0"/>
              </a:rPr>
              <a:t> by </a:t>
            </a:r>
            <a:r>
              <a:rPr lang="fr-FR" sz="1800" b="1" kern="0" dirty="0" smtClean="0">
                <a:solidFill>
                  <a:srgbClr val="4D4D4D"/>
                </a:solidFill>
                <a:latin typeface="Verdana" pitchFamily="34" charset="0"/>
                <a:cs typeface="Times New Roman" pitchFamily="18" charset="0"/>
              </a:rPr>
              <a:t>Carmen </a:t>
            </a:r>
            <a:r>
              <a:rPr lang="fr-FR" sz="1800" b="1" kern="0" dirty="0">
                <a:solidFill>
                  <a:srgbClr val="4D4D4D"/>
                </a:solidFill>
                <a:latin typeface="Verdana" pitchFamily="34" charset="0"/>
                <a:cs typeface="Times New Roman" pitchFamily="18" charset="0"/>
              </a:rPr>
              <a:t>Wagner </a:t>
            </a:r>
            <a:r>
              <a:rPr lang="fr-FR" sz="1800" b="1" kern="0" dirty="0" smtClean="0">
                <a:solidFill>
                  <a:srgbClr val="4D4D4D"/>
                </a:solidFill>
                <a:latin typeface="Verdana" pitchFamily="34" charset="0"/>
                <a:cs typeface="Times New Roman" pitchFamily="18" charset="0"/>
              </a:rPr>
              <a:t>Prado </a:t>
            </a:r>
            <a:r>
              <a:rPr lang="fr-FR" sz="1800" kern="0" dirty="0" err="1" smtClean="0">
                <a:solidFill>
                  <a:srgbClr val="4D4D4D"/>
                </a:solidFill>
                <a:latin typeface="Verdana" pitchFamily="34" charset="0"/>
                <a:cs typeface="Times New Roman" pitchFamily="18" charset="0"/>
              </a:rPr>
              <a:t>at</a:t>
            </a:r>
            <a:r>
              <a:rPr lang="fr-FR" sz="1800" kern="0" dirty="0" smtClean="0">
                <a:solidFill>
                  <a:srgbClr val="4D4D4D"/>
                </a:solidFill>
                <a:latin typeface="Verdana" pitchFamily="34" charset="0"/>
                <a:cs typeface="Times New Roman" pitchFamily="18" charset="0"/>
              </a:rPr>
              <a:t> ITU in Geneva (</a:t>
            </a:r>
            <a:r>
              <a:rPr lang="fr-FR" sz="1800" kern="0" dirty="0" err="1" smtClean="0">
                <a:solidFill>
                  <a:srgbClr val="4D4D4D"/>
                </a:solidFill>
                <a:latin typeface="Verdana" pitchFamily="34" charset="0"/>
                <a:cs typeface="Times New Roman" pitchFamily="18" charset="0"/>
              </a:rPr>
              <a:t>Switzerland</a:t>
            </a:r>
            <a:r>
              <a:rPr lang="fr-FR" sz="1800" kern="0" dirty="0" smtClean="0">
                <a:solidFill>
                  <a:srgbClr val="4D4D4D"/>
                </a:solidFill>
                <a:latin typeface="Verdana" pitchFamily="34" charset="0"/>
                <a:cs typeface="Times New Roman" pitchFamily="18" charset="0"/>
              </a:rPr>
              <a:t>)</a:t>
            </a:r>
          </a:p>
        </p:txBody>
      </p:sp>
    </p:spTree>
    <p:extLst>
      <p:ext uri="{BB962C8B-B14F-4D97-AF65-F5344CB8AC3E}">
        <p14:creationId xmlns:p14="http://schemas.microsoft.com/office/powerpoint/2010/main" val="379826353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nSpc>
                <a:spcPct val="110000"/>
              </a:lnSpc>
              <a:spcAft>
                <a:spcPts val="600"/>
              </a:spcAft>
            </a:pPr>
            <a:r>
              <a:rPr lang="en-US" sz="2400" dirty="0" smtClean="0">
                <a:solidFill>
                  <a:srgbClr val="4D4D4D"/>
                </a:solidFill>
                <a:latin typeface="Verdana" pitchFamily="34" charset="0"/>
                <a:cs typeface="Times New Roman" pitchFamily="18" charset="0"/>
              </a:rPr>
              <a:t>Portuguese workshop in collaboration with ANAC</a:t>
            </a:r>
          </a:p>
          <a:p>
            <a:pPr lvl="1">
              <a:lnSpc>
                <a:spcPct val="110000"/>
              </a:lnSpc>
              <a:spcAft>
                <a:spcPts val="600"/>
              </a:spcAft>
            </a:pPr>
            <a:r>
              <a:rPr lang="en-US" sz="2200" dirty="0" smtClean="0">
                <a:solidFill>
                  <a:srgbClr val="4D4D4D"/>
                </a:solidFill>
                <a:latin typeface="Verdana" pitchFamily="34" charset="0"/>
                <a:cs typeface="Times New Roman" pitchFamily="18" charset="0"/>
              </a:rPr>
              <a:t>Cape Verde, 6</a:t>
            </a:r>
            <a:r>
              <a:rPr lang="en-US" sz="2200" baseline="30000" dirty="0" smtClean="0">
                <a:solidFill>
                  <a:srgbClr val="4D4D4D"/>
                </a:solidFill>
                <a:latin typeface="Verdana" pitchFamily="34" charset="0"/>
                <a:cs typeface="Times New Roman" pitchFamily="18" charset="0"/>
              </a:rPr>
              <a:t>th</a:t>
            </a:r>
            <a:r>
              <a:rPr lang="en-US" sz="2200" dirty="0" smtClean="0">
                <a:solidFill>
                  <a:srgbClr val="4D4D4D"/>
                </a:solidFill>
                <a:latin typeface="Verdana" pitchFamily="34" charset="0"/>
                <a:cs typeface="Times New Roman" pitchFamily="18" charset="0"/>
              </a:rPr>
              <a:t>- 10</a:t>
            </a:r>
            <a:r>
              <a:rPr lang="en-US" sz="2200" baseline="30000" dirty="0" smtClean="0">
                <a:solidFill>
                  <a:srgbClr val="4D4D4D"/>
                </a:solidFill>
                <a:latin typeface="Verdana" pitchFamily="34" charset="0"/>
                <a:cs typeface="Times New Roman" pitchFamily="18" charset="0"/>
              </a:rPr>
              <a:t>th</a:t>
            </a:r>
            <a:r>
              <a:rPr lang="en-US" sz="2200" dirty="0" smtClean="0">
                <a:solidFill>
                  <a:srgbClr val="4D4D4D"/>
                </a:solidFill>
                <a:latin typeface="Verdana" pitchFamily="34" charset="0"/>
                <a:cs typeface="Times New Roman" pitchFamily="18" charset="0"/>
              </a:rPr>
              <a:t> May 2013.</a:t>
            </a:r>
          </a:p>
          <a:p>
            <a:pPr>
              <a:lnSpc>
                <a:spcPct val="110000"/>
              </a:lnSpc>
              <a:spcAft>
                <a:spcPts val="600"/>
              </a:spcAft>
            </a:pPr>
            <a:r>
              <a:rPr lang="en-US" sz="2400" dirty="0" smtClean="0">
                <a:solidFill>
                  <a:srgbClr val="4D4D4D"/>
                </a:solidFill>
                <a:latin typeface="Verdana" pitchFamily="34" charset="0"/>
                <a:cs typeface="Times New Roman" pitchFamily="18" charset="0"/>
              </a:rPr>
              <a:t>French-Speaking West and Central Africa workshop in collaboration with the Centre of Excellence ESMT in Senegal</a:t>
            </a:r>
          </a:p>
          <a:p>
            <a:pPr lvl="1">
              <a:lnSpc>
                <a:spcPct val="110000"/>
              </a:lnSpc>
              <a:spcAft>
                <a:spcPts val="600"/>
              </a:spcAft>
            </a:pPr>
            <a:r>
              <a:rPr lang="en-US" sz="2200" dirty="0" smtClean="0">
                <a:solidFill>
                  <a:srgbClr val="4D4D4D"/>
                </a:solidFill>
                <a:latin typeface="Verdana" pitchFamily="34" charset="0"/>
                <a:cs typeface="Times New Roman" pitchFamily="18" charset="0"/>
              </a:rPr>
              <a:t>Dakar, 27</a:t>
            </a:r>
            <a:r>
              <a:rPr lang="en-US" sz="2200" baseline="30000" dirty="0" smtClean="0">
                <a:solidFill>
                  <a:srgbClr val="4D4D4D"/>
                </a:solidFill>
                <a:latin typeface="Verdana" pitchFamily="34" charset="0"/>
                <a:cs typeface="Times New Roman" pitchFamily="18" charset="0"/>
              </a:rPr>
              <a:t>th</a:t>
            </a:r>
            <a:r>
              <a:rPr lang="en-US" sz="2200" dirty="0" smtClean="0">
                <a:solidFill>
                  <a:srgbClr val="4D4D4D"/>
                </a:solidFill>
                <a:latin typeface="Verdana" pitchFamily="34" charset="0"/>
                <a:cs typeface="Times New Roman" pitchFamily="18" charset="0"/>
              </a:rPr>
              <a:t> -31</a:t>
            </a:r>
            <a:r>
              <a:rPr lang="en-US" sz="2200" baseline="30000" dirty="0" smtClean="0">
                <a:solidFill>
                  <a:srgbClr val="4D4D4D"/>
                </a:solidFill>
                <a:latin typeface="Verdana" pitchFamily="34" charset="0"/>
                <a:cs typeface="Times New Roman" pitchFamily="18" charset="0"/>
              </a:rPr>
              <a:t>st</a:t>
            </a:r>
            <a:r>
              <a:rPr lang="en-US" sz="2200" dirty="0" smtClean="0">
                <a:solidFill>
                  <a:srgbClr val="4D4D4D"/>
                </a:solidFill>
                <a:latin typeface="Verdana" pitchFamily="34" charset="0"/>
                <a:cs typeface="Times New Roman" pitchFamily="18" charset="0"/>
              </a:rPr>
              <a:t> May 2013.</a:t>
            </a:r>
          </a:p>
          <a:p>
            <a:pPr>
              <a:lnSpc>
                <a:spcPct val="110000"/>
              </a:lnSpc>
              <a:spcAft>
                <a:spcPts val="600"/>
              </a:spcAft>
            </a:pPr>
            <a:r>
              <a:rPr lang="en-US" sz="2400" dirty="0" smtClean="0">
                <a:solidFill>
                  <a:srgbClr val="4D4D4D"/>
                </a:solidFill>
                <a:latin typeface="Verdana" pitchFamily="34" charset="0"/>
                <a:cs typeface="Times New Roman" pitchFamily="18" charset="0"/>
              </a:rPr>
              <a:t>English-Speaking East and Southern Africa in collaboration with …</a:t>
            </a:r>
          </a:p>
          <a:p>
            <a:pPr lvl="1">
              <a:lnSpc>
                <a:spcPct val="110000"/>
              </a:lnSpc>
              <a:spcAft>
                <a:spcPts val="600"/>
              </a:spcAft>
            </a:pPr>
            <a:r>
              <a:rPr lang="en-US" sz="2200" dirty="0" err="1" smtClean="0">
                <a:solidFill>
                  <a:srgbClr val="4D4D4D"/>
                </a:solidFill>
                <a:latin typeface="Verdana" pitchFamily="34" charset="0"/>
                <a:cs typeface="Times New Roman" pitchFamily="18" charset="0"/>
              </a:rPr>
              <a:t>Arusha</a:t>
            </a:r>
            <a:r>
              <a:rPr lang="en-US" sz="2200" dirty="0" smtClean="0">
                <a:solidFill>
                  <a:srgbClr val="4D4D4D"/>
                </a:solidFill>
                <a:latin typeface="Verdana" pitchFamily="34" charset="0"/>
                <a:cs typeface="Times New Roman" pitchFamily="18" charset="0"/>
              </a:rPr>
              <a:t>, 15</a:t>
            </a:r>
            <a:r>
              <a:rPr lang="en-US" sz="2200" baseline="30000" dirty="0" smtClean="0">
                <a:solidFill>
                  <a:srgbClr val="4D4D4D"/>
                </a:solidFill>
                <a:latin typeface="Verdana" pitchFamily="34" charset="0"/>
                <a:cs typeface="Times New Roman" pitchFamily="18" charset="0"/>
              </a:rPr>
              <a:t>th</a:t>
            </a:r>
            <a:r>
              <a:rPr lang="en-US" sz="2200" dirty="0" smtClean="0">
                <a:solidFill>
                  <a:srgbClr val="4D4D4D"/>
                </a:solidFill>
                <a:latin typeface="Verdana" pitchFamily="34" charset="0"/>
                <a:cs typeface="Times New Roman" pitchFamily="18" charset="0"/>
              </a:rPr>
              <a:t>-19</a:t>
            </a:r>
            <a:r>
              <a:rPr lang="en-US" sz="2200" baseline="30000" dirty="0" smtClean="0">
                <a:solidFill>
                  <a:srgbClr val="4D4D4D"/>
                </a:solidFill>
                <a:latin typeface="Verdana" pitchFamily="34" charset="0"/>
                <a:cs typeface="Times New Roman" pitchFamily="18" charset="0"/>
              </a:rPr>
              <a:t>th</a:t>
            </a:r>
            <a:r>
              <a:rPr lang="en-US" sz="2200" dirty="0" smtClean="0">
                <a:solidFill>
                  <a:srgbClr val="4D4D4D"/>
                </a:solidFill>
                <a:latin typeface="Verdana" pitchFamily="34" charset="0"/>
                <a:cs typeface="Times New Roman" pitchFamily="18" charset="0"/>
              </a:rPr>
              <a:t> July 2013.</a:t>
            </a:r>
          </a:p>
          <a:p>
            <a:pPr>
              <a:lnSpc>
                <a:spcPct val="110000"/>
              </a:lnSpc>
              <a:spcAft>
                <a:spcPts val="600"/>
              </a:spcAft>
            </a:pPr>
            <a:r>
              <a:rPr lang="en-US" sz="2400" dirty="0">
                <a:solidFill>
                  <a:srgbClr val="4D4D4D"/>
                </a:solidFill>
                <a:latin typeface="Verdana" pitchFamily="34" charset="0"/>
                <a:cs typeface="Times New Roman" pitchFamily="18" charset="0"/>
              </a:rPr>
              <a:t>English-Speaking West and Central Africa in </a:t>
            </a:r>
            <a:r>
              <a:rPr lang="en-US" sz="2400" dirty="0" smtClean="0">
                <a:solidFill>
                  <a:srgbClr val="4D4D4D"/>
                </a:solidFill>
                <a:latin typeface="Verdana" pitchFamily="34" charset="0"/>
                <a:cs typeface="Times New Roman" pitchFamily="18" charset="0"/>
              </a:rPr>
              <a:t>collaboration with …</a:t>
            </a:r>
            <a:endParaRPr lang="en-US" sz="2400" dirty="0">
              <a:solidFill>
                <a:srgbClr val="4D4D4D"/>
              </a:solidFill>
              <a:latin typeface="Verdana" pitchFamily="34" charset="0"/>
              <a:cs typeface="Times New Roman" pitchFamily="18" charset="0"/>
            </a:endParaRPr>
          </a:p>
          <a:p>
            <a:pPr lvl="1">
              <a:lnSpc>
                <a:spcPct val="110000"/>
              </a:lnSpc>
              <a:spcAft>
                <a:spcPts val="600"/>
              </a:spcAft>
            </a:pPr>
            <a:r>
              <a:rPr lang="en-US" sz="2200" dirty="0">
                <a:solidFill>
                  <a:srgbClr val="4D4D4D"/>
                </a:solidFill>
                <a:latin typeface="Verdana" pitchFamily="34" charset="0"/>
                <a:cs typeface="Times New Roman" pitchFamily="18" charset="0"/>
              </a:rPr>
              <a:t>Banjul, 19</a:t>
            </a:r>
            <a:r>
              <a:rPr lang="en-US" sz="2200" baseline="30000" dirty="0">
                <a:solidFill>
                  <a:srgbClr val="4D4D4D"/>
                </a:solidFill>
                <a:latin typeface="Verdana" pitchFamily="34" charset="0"/>
                <a:cs typeface="Times New Roman" pitchFamily="18" charset="0"/>
              </a:rPr>
              <a:t>th</a:t>
            </a:r>
            <a:r>
              <a:rPr lang="en-US" sz="2200" dirty="0">
                <a:solidFill>
                  <a:srgbClr val="4D4D4D"/>
                </a:solidFill>
                <a:latin typeface="Verdana" pitchFamily="34" charset="0"/>
                <a:cs typeface="Times New Roman" pitchFamily="18" charset="0"/>
              </a:rPr>
              <a:t> – 23</a:t>
            </a:r>
            <a:r>
              <a:rPr lang="en-US" sz="2200" baseline="30000" dirty="0">
                <a:solidFill>
                  <a:srgbClr val="4D4D4D"/>
                </a:solidFill>
                <a:latin typeface="Verdana" pitchFamily="34" charset="0"/>
                <a:cs typeface="Times New Roman" pitchFamily="18" charset="0"/>
              </a:rPr>
              <a:t>rd</a:t>
            </a:r>
            <a:r>
              <a:rPr lang="en-US" sz="2200" dirty="0">
                <a:solidFill>
                  <a:srgbClr val="4D4D4D"/>
                </a:solidFill>
                <a:latin typeface="Verdana" pitchFamily="34" charset="0"/>
                <a:cs typeface="Times New Roman" pitchFamily="18" charset="0"/>
              </a:rPr>
              <a:t> August 2013.</a:t>
            </a:r>
          </a:p>
          <a:p>
            <a:pPr>
              <a:lnSpc>
                <a:spcPct val="110000"/>
              </a:lnSpc>
              <a:spcAft>
                <a:spcPts val="600"/>
              </a:spcAft>
            </a:pPr>
            <a:endParaRPr lang="en-US" sz="2600" dirty="0" smtClean="0">
              <a:solidFill>
                <a:srgbClr val="4D4D4D"/>
              </a:solidFill>
              <a:latin typeface="Verdana" pitchFamily="34" charset="0"/>
              <a:cs typeface="Times New Roman" pitchFamily="18" charset="0"/>
            </a:endParaRPr>
          </a:p>
          <a:p>
            <a:pPr>
              <a:lnSpc>
                <a:spcPct val="110000"/>
              </a:lnSpc>
              <a:spcAft>
                <a:spcPts val="600"/>
              </a:spcAft>
            </a:pPr>
            <a:endParaRPr lang="en-US" dirty="0" smtClean="0"/>
          </a:p>
          <a:p>
            <a:pPr>
              <a:lnSpc>
                <a:spcPct val="110000"/>
              </a:lnSpc>
              <a:spcAft>
                <a:spcPts val="600"/>
              </a:spcAft>
            </a:pPr>
            <a:endParaRPr lang="en-US" dirty="0" smtClean="0"/>
          </a:p>
        </p:txBody>
      </p:sp>
      <p:sp>
        <p:nvSpPr>
          <p:cNvPr id="4" name="Title 3"/>
          <p:cNvSpPr>
            <a:spLocks noGrp="1"/>
          </p:cNvSpPr>
          <p:nvPr>
            <p:ph type="title"/>
          </p:nvPr>
        </p:nvSpPr>
        <p:spPr/>
        <p:txBody>
          <a:bodyPr/>
          <a:lstStyle/>
          <a:p>
            <a:r>
              <a:rPr lang="en-GB" dirty="0" smtClean="0"/>
              <a:t>Planned costing workshops</a:t>
            </a:r>
            <a:endParaRPr lang="en-GB" dirty="0"/>
          </a:p>
        </p:txBody>
      </p:sp>
    </p:spTree>
    <p:extLst>
      <p:ext uri="{BB962C8B-B14F-4D97-AF65-F5344CB8AC3E}">
        <p14:creationId xmlns:p14="http://schemas.microsoft.com/office/powerpoint/2010/main" val="236893194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Participants in this week’s workshop</a:t>
            </a:r>
            <a:endParaRPr lang="en-GB" dirty="0"/>
          </a:p>
        </p:txBody>
      </p:sp>
      <p:sp>
        <p:nvSpPr>
          <p:cNvPr id="3" name="Content Placeholder 2"/>
          <p:cNvSpPr>
            <a:spLocks noGrp="1"/>
          </p:cNvSpPr>
          <p:nvPr>
            <p:ph idx="1"/>
          </p:nvPr>
        </p:nvSpPr>
        <p:spPr/>
        <p:txBody>
          <a:bodyPr/>
          <a:lstStyle/>
          <a:p>
            <a:r>
              <a:rPr lang="en-GB" sz="2400" dirty="0" smtClean="0"/>
              <a:t>Add list of participants when we have them</a:t>
            </a:r>
            <a:endParaRPr lang="en-GB" sz="2400"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17</a:t>
            </a:fld>
            <a:endParaRPr lang="en-US" dirty="0"/>
          </a:p>
        </p:txBody>
      </p:sp>
    </p:spTree>
    <p:extLst>
      <p:ext uri="{BB962C8B-B14F-4D97-AF65-F5344CB8AC3E}">
        <p14:creationId xmlns:p14="http://schemas.microsoft.com/office/powerpoint/2010/main" val="248218234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0" y="693738"/>
            <a:ext cx="9144000" cy="525554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buFont typeface="Wingdings" pitchFamily="2" charset="2"/>
              <a:buNone/>
            </a:pPr>
            <a:endParaRPr lang="en-GB" sz="1800" b="1" i="1">
              <a:solidFill>
                <a:schemeClr val="bg2"/>
              </a:solidFill>
              <a:latin typeface="Arial" charset="0"/>
            </a:endParaRPr>
          </a:p>
        </p:txBody>
      </p:sp>
      <p:sp>
        <p:nvSpPr>
          <p:cNvPr id="14340" name="TextBox 3"/>
          <p:cNvSpPr txBox="1">
            <a:spLocks noChangeArrowheads="1"/>
          </p:cNvSpPr>
          <p:nvPr/>
        </p:nvSpPr>
        <p:spPr bwMode="auto">
          <a:xfrm>
            <a:off x="107950" y="1292225"/>
            <a:ext cx="8964613" cy="336550"/>
          </a:xfrm>
          <a:prstGeom prst="rect">
            <a:avLst/>
          </a:prstGeom>
          <a:noFill/>
          <a:ln>
            <a:noFill/>
          </a:ln>
          <a:extLst>
            <a:ext uri="{909E8E84-426E-40DD-AFC4-6F175D3DCCD1}">
              <a14:hiddenFill xmlns:a14="http://schemas.microsoft.com/office/drawing/2010/main">
                <a:solidFill>
                  <a:schemeClr val="tx2">
                    <a:alpha val="41176"/>
                  </a:schemeClr>
                </a:solidFill>
              </a14:hiddenFill>
            </a:ext>
            <a:ext uri="{91240B29-F687-4F45-9708-019B960494DF}">
              <a14:hiddenLine xmlns:a14="http://schemas.microsoft.com/office/drawing/2010/main" w="38100">
                <a:solidFill>
                  <a:schemeClr val="tx2"/>
                </a:solidFill>
                <a:miter lim="800000"/>
                <a:headEnd/>
                <a:tailEnd/>
              </a14:hiddenLine>
            </a:ext>
          </a:extLst>
        </p:spPr>
        <p:txBody>
          <a:bodyPr>
            <a:spAutoFit/>
          </a:bodyPr>
          <a:lstStyle>
            <a:lvl1pPr>
              <a:defRPr sz="1600">
                <a:solidFill>
                  <a:srgbClr val="5C5C5C"/>
                </a:solidFill>
                <a:latin typeface="Verdana" pitchFamily="34" charset="0"/>
              </a:defRPr>
            </a:lvl1pPr>
            <a:lvl2pPr marL="742950" indent="-285750">
              <a:defRPr sz="1600">
                <a:solidFill>
                  <a:srgbClr val="5C5C5C"/>
                </a:solidFill>
                <a:latin typeface="Verdana" pitchFamily="34" charset="0"/>
              </a:defRPr>
            </a:lvl2pPr>
            <a:lvl3pPr marL="1143000" indent="-228600">
              <a:defRPr sz="1600">
                <a:solidFill>
                  <a:srgbClr val="5C5C5C"/>
                </a:solidFill>
                <a:latin typeface="Verdana" pitchFamily="34" charset="0"/>
              </a:defRPr>
            </a:lvl3pPr>
            <a:lvl4pPr marL="1600200" indent="-228600">
              <a:defRPr sz="1600">
                <a:solidFill>
                  <a:srgbClr val="5C5C5C"/>
                </a:solidFill>
                <a:latin typeface="Verdana" pitchFamily="34" charset="0"/>
              </a:defRPr>
            </a:lvl4pPr>
            <a:lvl5pPr marL="2057400" indent="-228600">
              <a:defRPr sz="1600">
                <a:solidFill>
                  <a:srgbClr val="5C5C5C"/>
                </a:solidFill>
                <a:latin typeface="Verdana" pitchFamily="34" charset="0"/>
              </a:defRPr>
            </a:lvl5pPr>
            <a:lvl6pPr marL="25146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pPr algn="ctr">
              <a:lnSpc>
                <a:spcPct val="100000"/>
              </a:lnSpc>
              <a:spcBef>
                <a:spcPct val="0"/>
              </a:spcBef>
              <a:buClrTx/>
              <a:buSzTx/>
              <a:buFontTx/>
              <a:buNone/>
            </a:pPr>
            <a:r>
              <a:rPr lang="en-GB" b="1">
                <a:latin typeface="Arial" charset="0"/>
              </a:rPr>
              <a:t>For more </a:t>
            </a:r>
            <a:r>
              <a:rPr lang="fr-FR" b="1">
                <a:latin typeface="Arial" charset="0"/>
              </a:rPr>
              <a:t>information</a:t>
            </a:r>
            <a:r>
              <a:rPr lang="en-GB" b="1">
                <a:latin typeface="Arial" charset="0"/>
              </a:rPr>
              <a:t>: </a:t>
            </a:r>
            <a:r>
              <a:rPr lang="en-GB" b="1">
                <a:latin typeface="Arial" charset="0"/>
                <a:hlinkClick r:id="rId3"/>
              </a:rPr>
              <a:t>http://www.itu.int/ITU-D/projects/ITU_EC_ACP/index.html</a:t>
            </a:r>
            <a:r>
              <a:rPr lang="en-GB" b="1">
                <a:latin typeface="Arial" charset="0"/>
              </a:rPr>
              <a:t> </a:t>
            </a:r>
          </a:p>
        </p:txBody>
      </p:sp>
      <p:sp>
        <p:nvSpPr>
          <p:cNvPr id="14341" name="TextBox 3"/>
          <p:cNvSpPr txBox="1">
            <a:spLocks noChangeArrowheads="1"/>
          </p:cNvSpPr>
          <p:nvPr/>
        </p:nvSpPr>
        <p:spPr bwMode="auto">
          <a:xfrm>
            <a:off x="250825" y="1860550"/>
            <a:ext cx="4465638" cy="401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rgbClr val="5C5C5C"/>
                </a:solidFill>
                <a:latin typeface="Verdana" pitchFamily="34" charset="0"/>
              </a:defRPr>
            </a:lvl1pPr>
            <a:lvl2pPr marL="742950" indent="-285750">
              <a:defRPr sz="1600">
                <a:solidFill>
                  <a:srgbClr val="5C5C5C"/>
                </a:solidFill>
                <a:latin typeface="Verdana" pitchFamily="34" charset="0"/>
              </a:defRPr>
            </a:lvl2pPr>
            <a:lvl3pPr marL="1143000" indent="-228600">
              <a:defRPr sz="1600">
                <a:solidFill>
                  <a:srgbClr val="5C5C5C"/>
                </a:solidFill>
                <a:latin typeface="Verdana" pitchFamily="34" charset="0"/>
              </a:defRPr>
            </a:lvl3pPr>
            <a:lvl4pPr marL="1600200" indent="-228600">
              <a:defRPr sz="1600">
                <a:solidFill>
                  <a:srgbClr val="5C5C5C"/>
                </a:solidFill>
                <a:latin typeface="Verdana" pitchFamily="34" charset="0"/>
              </a:defRPr>
            </a:lvl4pPr>
            <a:lvl5pPr marL="2057400" indent="-228600">
              <a:defRPr sz="1600">
                <a:solidFill>
                  <a:srgbClr val="5C5C5C"/>
                </a:solidFill>
                <a:latin typeface="Verdana" pitchFamily="34" charset="0"/>
              </a:defRPr>
            </a:lvl5pPr>
            <a:lvl6pPr marL="25146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pPr>
              <a:lnSpc>
                <a:spcPct val="100000"/>
              </a:lnSpc>
              <a:spcBef>
                <a:spcPct val="0"/>
              </a:spcBef>
              <a:buClrTx/>
              <a:buSzTx/>
              <a:buFontTx/>
              <a:buNone/>
            </a:pPr>
            <a:r>
              <a:rPr lang="en-GB" sz="1700" b="1" dirty="0">
                <a:solidFill>
                  <a:srgbClr val="646464"/>
                </a:solidFill>
                <a:latin typeface="Arial" charset="0"/>
              </a:rPr>
              <a:t>Sandro Bazzanella</a:t>
            </a:r>
            <a:r>
              <a:rPr lang="en-GB" sz="1700" dirty="0">
                <a:solidFill>
                  <a:srgbClr val="646464"/>
                </a:solidFill>
                <a:latin typeface="Arial" charset="0"/>
              </a:rPr>
              <a:t/>
            </a:r>
            <a:br>
              <a:rPr lang="en-GB" sz="1700" dirty="0">
                <a:solidFill>
                  <a:srgbClr val="646464"/>
                </a:solidFill>
                <a:latin typeface="Arial" charset="0"/>
              </a:rPr>
            </a:br>
            <a:r>
              <a:rPr lang="en-GB" sz="1700" dirty="0">
                <a:solidFill>
                  <a:srgbClr val="646464"/>
                </a:solidFill>
                <a:latin typeface="Arial" charset="0"/>
              </a:rPr>
              <a:t>ITU-EC </a:t>
            </a:r>
            <a:r>
              <a:rPr lang="en-GB" sz="1700" i="1" dirty="0">
                <a:solidFill>
                  <a:srgbClr val="646464"/>
                </a:solidFill>
                <a:latin typeface="Arial" charset="0"/>
              </a:rPr>
              <a:t>Project </a:t>
            </a:r>
            <a:r>
              <a:rPr lang="en-GB" sz="1700" i="1" dirty="0" smtClean="0">
                <a:solidFill>
                  <a:srgbClr val="646464"/>
                </a:solidFill>
                <a:latin typeface="Arial" charset="0"/>
              </a:rPr>
              <a:t>Manager</a:t>
            </a:r>
            <a:endParaRPr lang="en-GB" sz="1700" i="1" dirty="0">
              <a:solidFill>
                <a:srgbClr val="646464"/>
              </a:solidFill>
              <a:latin typeface="Arial" charset="0"/>
            </a:endParaRPr>
          </a:p>
          <a:p>
            <a:pPr>
              <a:lnSpc>
                <a:spcPct val="100000"/>
              </a:lnSpc>
              <a:spcBef>
                <a:spcPct val="0"/>
              </a:spcBef>
              <a:buClrTx/>
              <a:buSzTx/>
              <a:buFontTx/>
              <a:buNone/>
            </a:pPr>
            <a:r>
              <a:rPr lang="en-GB" sz="1700" i="1" dirty="0">
                <a:solidFill>
                  <a:srgbClr val="646464"/>
                </a:solidFill>
                <a:latin typeface="Arial" charset="0"/>
                <a:hlinkClick r:id="rId4"/>
              </a:rPr>
              <a:t>sandro.bazzanella@itu.int</a:t>
            </a:r>
            <a:r>
              <a:rPr lang="en-GB" sz="1700" i="1" dirty="0">
                <a:solidFill>
                  <a:srgbClr val="646464"/>
                </a:solidFill>
                <a:latin typeface="Arial" charset="0"/>
              </a:rPr>
              <a:t>  </a:t>
            </a:r>
            <a:endParaRPr lang="en-GB" sz="1700" dirty="0">
              <a:solidFill>
                <a:srgbClr val="646464"/>
              </a:solidFill>
              <a:latin typeface="Arial" charset="0"/>
            </a:endParaRPr>
          </a:p>
          <a:p>
            <a:pPr>
              <a:lnSpc>
                <a:spcPct val="100000"/>
              </a:lnSpc>
              <a:spcBef>
                <a:spcPct val="0"/>
              </a:spcBef>
              <a:buClrTx/>
              <a:buSzTx/>
              <a:buFontTx/>
              <a:buNone/>
            </a:pPr>
            <a:r>
              <a:rPr lang="en-GB" sz="1700" dirty="0">
                <a:solidFill>
                  <a:srgbClr val="646464"/>
                </a:solidFill>
                <a:latin typeface="Arial" charset="0"/>
              </a:rPr>
              <a:t>Phone: +41 22 730 6765</a:t>
            </a:r>
          </a:p>
          <a:p>
            <a:pPr>
              <a:lnSpc>
                <a:spcPct val="100000"/>
              </a:lnSpc>
              <a:spcBef>
                <a:spcPct val="0"/>
              </a:spcBef>
              <a:buClrTx/>
              <a:buSzTx/>
              <a:buFontTx/>
              <a:buNone/>
            </a:pPr>
            <a:r>
              <a:rPr lang="en-GB" sz="1700" dirty="0">
                <a:solidFill>
                  <a:srgbClr val="646464"/>
                </a:solidFill>
                <a:latin typeface="Arial" charset="0"/>
              </a:rPr>
              <a:t>Fax: +41 22 730 5484</a:t>
            </a:r>
          </a:p>
          <a:p>
            <a:pPr>
              <a:lnSpc>
                <a:spcPct val="100000"/>
              </a:lnSpc>
              <a:spcBef>
                <a:spcPct val="0"/>
              </a:spcBef>
              <a:buClrTx/>
              <a:buSzTx/>
              <a:buFontTx/>
              <a:buNone/>
            </a:pPr>
            <a:endParaRPr lang="en-GB" sz="1700" dirty="0" smtClean="0">
              <a:solidFill>
                <a:srgbClr val="646464"/>
              </a:solidFill>
              <a:latin typeface="Arial" charset="0"/>
            </a:endParaRPr>
          </a:p>
          <a:p>
            <a:pPr>
              <a:lnSpc>
                <a:spcPct val="100000"/>
              </a:lnSpc>
              <a:spcBef>
                <a:spcPct val="0"/>
              </a:spcBef>
              <a:buClrTx/>
              <a:buSzTx/>
              <a:buFontTx/>
              <a:buNone/>
            </a:pPr>
            <a:endParaRPr lang="en-GB" sz="1700" dirty="0">
              <a:solidFill>
                <a:srgbClr val="646464"/>
              </a:solidFill>
              <a:latin typeface="Arial" charset="0"/>
            </a:endParaRPr>
          </a:p>
          <a:p>
            <a:pPr>
              <a:lnSpc>
                <a:spcPct val="100000"/>
              </a:lnSpc>
              <a:spcBef>
                <a:spcPct val="0"/>
              </a:spcBef>
              <a:buClrTx/>
              <a:buSzTx/>
              <a:buFontTx/>
              <a:buNone/>
            </a:pPr>
            <a:endParaRPr lang="en-GB" sz="1700" dirty="0" smtClean="0">
              <a:solidFill>
                <a:srgbClr val="646464"/>
              </a:solidFill>
              <a:latin typeface="Arial" charset="0"/>
            </a:endParaRPr>
          </a:p>
          <a:p>
            <a:pPr>
              <a:lnSpc>
                <a:spcPct val="100000"/>
              </a:lnSpc>
              <a:spcBef>
                <a:spcPct val="0"/>
              </a:spcBef>
              <a:buClrTx/>
              <a:buSzTx/>
              <a:buFontTx/>
              <a:buNone/>
            </a:pPr>
            <a:endParaRPr lang="en-GB" sz="1700" dirty="0">
              <a:solidFill>
                <a:srgbClr val="646464"/>
              </a:solidFill>
              <a:latin typeface="Arial" charset="0"/>
            </a:endParaRPr>
          </a:p>
          <a:p>
            <a:pPr>
              <a:lnSpc>
                <a:spcPct val="100000"/>
              </a:lnSpc>
              <a:spcBef>
                <a:spcPct val="0"/>
              </a:spcBef>
              <a:buClrTx/>
              <a:buSzTx/>
              <a:buFontTx/>
              <a:buNone/>
            </a:pPr>
            <a:endParaRPr lang="en-GB" sz="1700" dirty="0">
              <a:solidFill>
                <a:srgbClr val="646464"/>
              </a:solidFill>
              <a:latin typeface="Arial" charset="0"/>
            </a:endParaRPr>
          </a:p>
          <a:p>
            <a:pPr>
              <a:lnSpc>
                <a:spcPct val="100000"/>
              </a:lnSpc>
              <a:spcBef>
                <a:spcPct val="0"/>
              </a:spcBef>
              <a:buClrTx/>
              <a:buSzTx/>
              <a:buFontTx/>
              <a:buNone/>
            </a:pPr>
            <a:r>
              <a:rPr lang="en-GB" sz="1700" dirty="0">
                <a:solidFill>
                  <a:srgbClr val="646464"/>
                </a:solidFill>
                <a:latin typeface="Arial" charset="0"/>
              </a:rPr>
              <a:t>International Telecommunication Union</a:t>
            </a:r>
          </a:p>
          <a:p>
            <a:pPr>
              <a:lnSpc>
                <a:spcPct val="100000"/>
              </a:lnSpc>
              <a:spcBef>
                <a:spcPct val="0"/>
              </a:spcBef>
              <a:buClrTx/>
              <a:buSzTx/>
              <a:buFontTx/>
              <a:buNone/>
            </a:pPr>
            <a:r>
              <a:rPr lang="en-GB" sz="1700" dirty="0">
                <a:solidFill>
                  <a:srgbClr val="646464"/>
                </a:solidFill>
                <a:latin typeface="Arial" charset="0"/>
              </a:rPr>
              <a:t>Headquarters </a:t>
            </a:r>
            <a:br>
              <a:rPr lang="en-GB" sz="1700" dirty="0">
                <a:solidFill>
                  <a:srgbClr val="646464"/>
                </a:solidFill>
                <a:latin typeface="Arial" charset="0"/>
              </a:rPr>
            </a:br>
            <a:r>
              <a:rPr lang="en-GB" sz="1700" dirty="0">
                <a:solidFill>
                  <a:srgbClr val="646464"/>
                </a:solidFill>
                <a:latin typeface="Arial" charset="0"/>
              </a:rPr>
              <a:t>Place des Nations</a:t>
            </a:r>
          </a:p>
          <a:p>
            <a:pPr>
              <a:lnSpc>
                <a:spcPct val="100000"/>
              </a:lnSpc>
              <a:spcBef>
                <a:spcPct val="0"/>
              </a:spcBef>
              <a:buClrTx/>
              <a:buSzTx/>
              <a:buFontTx/>
              <a:buNone/>
            </a:pPr>
            <a:r>
              <a:rPr lang="en-GB" sz="1700" dirty="0">
                <a:solidFill>
                  <a:srgbClr val="646464"/>
                </a:solidFill>
                <a:latin typeface="Arial" charset="0"/>
              </a:rPr>
              <a:t>CH-1211 Geneva 20</a:t>
            </a:r>
          </a:p>
          <a:p>
            <a:pPr>
              <a:lnSpc>
                <a:spcPct val="100000"/>
              </a:lnSpc>
              <a:spcBef>
                <a:spcPct val="0"/>
              </a:spcBef>
              <a:buClrTx/>
              <a:buSzTx/>
              <a:buFontTx/>
              <a:buNone/>
            </a:pPr>
            <a:r>
              <a:rPr lang="en-GB" sz="1700" dirty="0">
                <a:solidFill>
                  <a:srgbClr val="646464"/>
                </a:solidFill>
                <a:latin typeface="Arial" charset="0"/>
              </a:rPr>
              <a:t>Switzerland</a:t>
            </a:r>
          </a:p>
        </p:txBody>
      </p:sp>
      <p:sp>
        <p:nvSpPr>
          <p:cNvPr id="14342" name="TextBox 3"/>
          <p:cNvSpPr txBox="1">
            <a:spLocks noChangeArrowheads="1"/>
          </p:cNvSpPr>
          <p:nvPr/>
        </p:nvSpPr>
        <p:spPr bwMode="auto">
          <a:xfrm>
            <a:off x="4500563" y="1844675"/>
            <a:ext cx="4465637" cy="401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rgbClr val="5C5C5C"/>
                </a:solidFill>
                <a:latin typeface="Verdana" pitchFamily="34" charset="0"/>
              </a:defRPr>
            </a:lvl1pPr>
            <a:lvl2pPr marL="742950" indent="-285750">
              <a:defRPr sz="1600">
                <a:solidFill>
                  <a:srgbClr val="5C5C5C"/>
                </a:solidFill>
                <a:latin typeface="Verdana" pitchFamily="34" charset="0"/>
              </a:defRPr>
            </a:lvl2pPr>
            <a:lvl3pPr marL="1143000" indent="-228600">
              <a:defRPr sz="1600">
                <a:solidFill>
                  <a:srgbClr val="5C5C5C"/>
                </a:solidFill>
                <a:latin typeface="Verdana" pitchFamily="34" charset="0"/>
              </a:defRPr>
            </a:lvl3pPr>
            <a:lvl4pPr marL="1600200" indent="-228600">
              <a:defRPr sz="1600">
                <a:solidFill>
                  <a:srgbClr val="5C5C5C"/>
                </a:solidFill>
                <a:latin typeface="Verdana" pitchFamily="34" charset="0"/>
              </a:defRPr>
            </a:lvl4pPr>
            <a:lvl5pPr marL="2057400" indent="-228600">
              <a:defRPr sz="1600">
                <a:solidFill>
                  <a:srgbClr val="5C5C5C"/>
                </a:solidFill>
                <a:latin typeface="Verdana" pitchFamily="34" charset="0"/>
              </a:defRPr>
            </a:lvl5pPr>
            <a:lvl6pPr marL="25146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pPr algn="r">
              <a:lnSpc>
                <a:spcPct val="100000"/>
              </a:lnSpc>
              <a:spcBef>
                <a:spcPct val="0"/>
              </a:spcBef>
              <a:buClrTx/>
              <a:buSzTx/>
              <a:buFontTx/>
              <a:buNone/>
            </a:pPr>
            <a:r>
              <a:rPr lang="en-GB" sz="1700" b="1" dirty="0">
                <a:solidFill>
                  <a:srgbClr val="646464"/>
                </a:solidFill>
                <a:latin typeface="Arial" charset="0"/>
              </a:rPr>
              <a:t>Ida Jallow</a:t>
            </a:r>
            <a:r>
              <a:rPr lang="en-GB" sz="1700" dirty="0">
                <a:solidFill>
                  <a:srgbClr val="646464"/>
                </a:solidFill>
                <a:latin typeface="Arial" charset="0"/>
              </a:rPr>
              <a:t/>
            </a:r>
            <a:br>
              <a:rPr lang="en-GB" sz="1700" dirty="0">
                <a:solidFill>
                  <a:srgbClr val="646464"/>
                </a:solidFill>
                <a:latin typeface="Arial" charset="0"/>
              </a:rPr>
            </a:br>
            <a:r>
              <a:rPr lang="en-GB" sz="1700" i="1" dirty="0">
                <a:solidFill>
                  <a:srgbClr val="646464"/>
                </a:solidFill>
                <a:latin typeface="Arial" charset="0"/>
              </a:rPr>
              <a:t>HIPSSA Senior Project </a:t>
            </a:r>
            <a:r>
              <a:rPr lang="en-GB" sz="1700" i="1" dirty="0" smtClean="0">
                <a:solidFill>
                  <a:srgbClr val="646464"/>
                </a:solidFill>
                <a:latin typeface="Arial" charset="0"/>
              </a:rPr>
              <a:t>Coordinator</a:t>
            </a:r>
            <a:endParaRPr lang="en-GB" sz="1700" i="1" dirty="0">
              <a:solidFill>
                <a:srgbClr val="646464"/>
              </a:solidFill>
              <a:latin typeface="Arial" charset="0"/>
            </a:endParaRPr>
          </a:p>
          <a:p>
            <a:pPr algn="r">
              <a:lnSpc>
                <a:spcPct val="100000"/>
              </a:lnSpc>
              <a:spcBef>
                <a:spcPct val="0"/>
              </a:spcBef>
              <a:buClrTx/>
              <a:buSzTx/>
              <a:buFontTx/>
              <a:buNone/>
            </a:pPr>
            <a:r>
              <a:rPr lang="en-GB" sz="1700" i="1" dirty="0">
                <a:solidFill>
                  <a:srgbClr val="646464"/>
                </a:solidFill>
                <a:latin typeface="Arial" charset="0"/>
                <a:hlinkClick r:id="rId5"/>
              </a:rPr>
              <a:t>Ida.jallow@itu.int</a:t>
            </a:r>
            <a:r>
              <a:rPr lang="en-GB" sz="1700" i="1" dirty="0">
                <a:solidFill>
                  <a:srgbClr val="646464"/>
                </a:solidFill>
                <a:latin typeface="Arial" charset="0"/>
              </a:rPr>
              <a:t> </a:t>
            </a:r>
            <a:endParaRPr lang="en-GB" sz="1700" dirty="0">
              <a:solidFill>
                <a:srgbClr val="646464"/>
              </a:solidFill>
              <a:latin typeface="Arial" charset="0"/>
            </a:endParaRPr>
          </a:p>
          <a:p>
            <a:pPr algn="r">
              <a:lnSpc>
                <a:spcPct val="100000"/>
              </a:lnSpc>
              <a:spcBef>
                <a:spcPct val="0"/>
              </a:spcBef>
              <a:buClrTx/>
              <a:buSzTx/>
              <a:buFontTx/>
              <a:buNone/>
            </a:pPr>
            <a:r>
              <a:rPr lang="en-GB" sz="1700" dirty="0">
                <a:solidFill>
                  <a:srgbClr val="646464"/>
                </a:solidFill>
                <a:latin typeface="Arial" charset="0"/>
              </a:rPr>
              <a:t>Phone: +251 11 551 4977 </a:t>
            </a:r>
          </a:p>
          <a:p>
            <a:pPr algn="r">
              <a:lnSpc>
                <a:spcPct val="100000"/>
              </a:lnSpc>
              <a:spcBef>
                <a:spcPct val="0"/>
              </a:spcBef>
              <a:buClrTx/>
              <a:buSzTx/>
              <a:buFontTx/>
              <a:buNone/>
            </a:pPr>
            <a:r>
              <a:rPr lang="en-GB" sz="1700" dirty="0">
                <a:solidFill>
                  <a:srgbClr val="646464"/>
                </a:solidFill>
                <a:latin typeface="Arial" charset="0"/>
              </a:rPr>
              <a:t>Fax: +251 11 551 </a:t>
            </a:r>
            <a:r>
              <a:rPr lang="en-GB" sz="1700" dirty="0" smtClean="0">
                <a:solidFill>
                  <a:srgbClr val="646464"/>
                </a:solidFill>
                <a:latin typeface="Arial" charset="0"/>
              </a:rPr>
              <a:t>7299</a:t>
            </a:r>
          </a:p>
          <a:p>
            <a:pPr algn="r">
              <a:lnSpc>
                <a:spcPct val="100000"/>
              </a:lnSpc>
              <a:spcBef>
                <a:spcPct val="0"/>
              </a:spcBef>
              <a:buClrTx/>
              <a:buSzTx/>
              <a:buFontTx/>
              <a:buNone/>
            </a:pPr>
            <a:endParaRPr lang="en-GB" sz="1700" dirty="0">
              <a:solidFill>
                <a:srgbClr val="646464"/>
              </a:solidFill>
              <a:latin typeface="Arial" charset="0"/>
            </a:endParaRPr>
          </a:p>
          <a:p>
            <a:pPr algn="r">
              <a:lnSpc>
                <a:spcPct val="100000"/>
              </a:lnSpc>
              <a:spcBef>
                <a:spcPct val="0"/>
              </a:spcBef>
              <a:buClrTx/>
              <a:buSzTx/>
              <a:buFontTx/>
              <a:buNone/>
            </a:pPr>
            <a:endParaRPr lang="en-GB" sz="1700" dirty="0" smtClean="0">
              <a:solidFill>
                <a:srgbClr val="646464"/>
              </a:solidFill>
              <a:latin typeface="Arial" charset="0"/>
            </a:endParaRPr>
          </a:p>
          <a:p>
            <a:pPr algn="r">
              <a:lnSpc>
                <a:spcPct val="100000"/>
              </a:lnSpc>
              <a:spcBef>
                <a:spcPct val="0"/>
              </a:spcBef>
              <a:buClrTx/>
              <a:buSzTx/>
              <a:buFontTx/>
              <a:buNone/>
            </a:pPr>
            <a:r>
              <a:rPr lang="en-GB" sz="1700" dirty="0" smtClean="0">
                <a:solidFill>
                  <a:srgbClr val="646464"/>
                </a:solidFill>
                <a:latin typeface="Arial" charset="0"/>
              </a:rPr>
              <a:t> </a:t>
            </a:r>
            <a:endParaRPr lang="en-GB" sz="1700" dirty="0">
              <a:solidFill>
                <a:srgbClr val="646464"/>
              </a:solidFill>
              <a:latin typeface="Arial" charset="0"/>
            </a:endParaRPr>
          </a:p>
          <a:p>
            <a:pPr algn="r">
              <a:lnSpc>
                <a:spcPct val="100000"/>
              </a:lnSpc>
              <a:spcBef>
                <a:spcPct val="0"/>
              </a:spcBef>
              <a:buClrTx/>
              <a:buSzTx/>
              <a:buFontTx/>
              <a:buNone/>
            </a:pPr>
            <a:endParaRPr lang="en-GB" sz="1700" dirty="0">
              <a:solidFill>
                <a:srgbClr val="646464"/>
              </a:solidFill>
              <a:latin typeface="Arial" charset="0"/>
            </a:endParaRPr>
          </a:p>
          <a:p>
            <a:pPr algn="r">
              <a:lnSpc>
                <a:spcPct val="100000"/>
              </a:lnSpc>
              <a:spcBef>
                <a:spcPct val="0"/>
              </a:spcBef>
              <a:buClrTx/>
              <a:buSzTx/>
              <a:buFontTx/>
              <a:buNone/>
            </a:pPr>
            <a:endParaRPr lang="en-GB" sz="1700" dirty="0">
              <a:solidFill>
                <a:srgbClr val="646464"/>
              </a:solidFill>
              <a:latin typeface="Arial" charset="0"/>
            </a:endParaRPr>
          </a:p>
          <a:p>
            <a:pPr algn="r">
              <a:lnSpc>
                <a:spcPct val="100000"/>
              </a:lnSpc>
              <a:spcBef>
                <a:spcPct val="0"/>
              </a:spcBef>
              <a:buClrTx/>
              <a:buSzTx/>
              <a:buFontTx/>
              <a:buNone/>
            </a:pPr>
            <a:r>
              <a:rPr lang="en-GB" sz="1700" dirty="0">
                <a:solidFill>
                  <a:srgbClr val="646464"/>
                </a:solidFill>
                <a:latin typeface="Arial" charset="0"/>
              </a:rPr>
              <a:t>International Telecommunication Union</a:t>
            </a:r>
          </a:p>
          <a:p>
            <a:pPr algn="r">
              <a:lnSpc>
                <a:spcPct val="100000"/>
              </a:lnSpc>
              <a:spcBef>
                <a:spcPct val="0"/>
              </a:spcBef>
              <a:buClrTx/>
              <a:buSzTx/>
              <a:buFontTx/>
              <a:buNone/>
            </a:pPr>
            <a:r>
              <a:rPr lang="en-GB" sz="1700" dirty="0">
                <a:solidFill>
                  <a:srgbClr val="646464"/>
                </a:solidFill>
                <a:latin typeface="Arial" charset="0"/>
              </a:rPr>
              <a:t>Regional Office for Africa </a:t>
            </a:r>
            <a:br>
              <a:rPr lang="en-GB" sz="1700" dirty="0">
                <a:solidFill>
                  <a:srgbClr val="646464"/>
                </a:solidFill>
                <a:latin typeface="Arial" charset="0"/>
              </a:rPr>
            </a:br>
            <a:r>
              <a:rPr lang="en-GB" sz="1700" dirty="0">
                <a:solidFill>
                  <a:srgbClr val="646464"/>
                </a:solidFill>
                <a:latin typeface="Arial" charset="0"/>
              </a:rPr>
              <a:t>P.O. Box 60 005 </a:t>
            </a:r>
          </a:p>
          <a:p>
            <a:pPr algn="r">
              <a:lnSpc>
                <a:spcPct val="100000"/>
              </a:lnSpc>
              <a:spcBef>
                <a:spcPct val="0"/>
              </a:spcBef>
              <a:buClrTx/>
              <a:buSzTx/>
              <a:buFontTx/>
              <a:buNone/>
            </a:pPr>
            <a:r>
              <a:rPr lang="en-GB" sz="1700" dirty="0">
                <a:solidFill>
                  <a:srgbClr val="646464"/>
                </a:solidFill>
                <a:latin typeface="Arial" charset="0"/>
              </a:rPr>
              <a:t>Addis Ababa </a:t>
            </a:r>
          </a:p>
          <a:p>
            <a:pPr algn="r">
              <a:lnSpc>
                <a:spcPct val="100000"/>
              </a:lnSpc>
              <a:spcBef>
                <a:spcPct val="0"/>
              </a:spcBef>
              <a:buClrTx/>
              <a:buSzTx/>
              <a:buFontTx/>
              <a:buNone/>
            </a:pPr>
            <a:r>
              <a:rPr lang="en-GB" sz="1700" dirty="0">
                <a:solidFill>
                  <a:srgbClr val="646464"/>
                </a:solidFill>
                <a:latin typeface="Arial" charset="0"/>
              </a:rPr>
              <a:t>Ethiopia</a:t>
            </a:r>
          </a:p>
        </p:txBody>
      </p:sp>
      <p:sp>
        <p:nvSpPr>
          <p:cNvPr id="14343" name="Rectangle 2"/>
          <p:cNvSpPr>
            <a:spLocks noChangeArrowheads="1"/>
          </p:cNvSpPr>
          <p:nvPr/>
        </p:nvSpPr>
        <p:spPr bwMode="auto">
          <a:xfrm>
            <a:off x="703263" y="668338"/>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00000"/>
              </a:lnSpc>
              <a:spcBef>
                <a:spcPct val="0"/>
              </a:spcBef>
              <a:buClrTx/>
              <a:buSzTx/>
              <a:buFontTx/>
              <a:buNone/>
            </a:pPr>
            <a:r>
              <a:rPr lang="en-GB" sz="2400" dirty="0" smtClean="0">
                <a:solidFill>
                  <a:srgbClr val="1B5BA2"/>
                </a:solidFill>
                <a:latin typeface="Arial" charset="0"/>
              </a:rPr>
              <a:t>Contacts</a:t>
            </a:r>
            <a:endParaRPr lang="en-GB" sz="2400" b="1" dirty="0">
              <a:solidFill>
                <a:srgbClr val="1B5BA2"/>
              </a:solidFill>
              <a:latin typeface="Arial" charset="0"/>
            </a:endParaRPr>
          </a:p>
        </p:txBody>
      </p:sp>
      <p:sp>
        <p:nvSpPr>
          <p:cNvPr id="14344" name="Rectangle 2"/>
          <p:cNvSpPr>
            <a:spLocks noChangeArrowheads="1"/>
          </p:cNvSpPr>
          <p:nvPr/>
        </p:nvSpPr>
        <p:spPr bwMode="auto">
          <a:xfrm>
            <a:off x="398463" y="3854450"/>
            <a:ext cx="84216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00000"/>
              </a:lnSpc>
              <a:spcBef>
                <a:spcPct val="0"/>
              </a:spcBef>
              <a:buClrTx/>
              <a:buSzTx/>
              <a:buFontTx/>
              <a:buNone/>
            </a:pPr>
            <a:r>
              <a:rPr lang="en-GB" sz="1800" b="1">
                <a:solidFill>
                  <a:srgbClr val="1B5BA2"/>
                </a:solidFill>
              </a:rPr>
              <a:t>ITU-EC Project - Harmonization of ICT Policies in ACP countries </a:t>
            </a:r>
          </a:p>
        </p:txBody>
      </p:sp>
    </p:spTree>
    <p:extLst>
      <p:ext uri="{BB962C8B-B14F-4D97-AF65-F5344CB8AC3E}">
        <p14:creationId xmlns:p14="http://schemas.microsoft.com/office/powerpoint/2010/main" val="267453837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403648" y="809625"/>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323850" y="1886060"/>
            <a:ext cx="8534400" cy="1815882"/>
          </a:xfrm>
        </p:spPr>
        <p:txBody>
          <a:bodyPr/>
          <a:lstStyle/>
          <a:p>
            <a:r>
              <a:rPr lang="en-GB" dirty="0">
                <a:latin typeface="Verdana" charset="0"/>
                <a:ea typeface="ＭＳ Ｐゴシック" charset="0"/>
                <a:cs typeface="ＭＳ Ｐゴシック" charset="0"/>
              </a:rPr>
              <a:t>Session 1</a:t>
            </a:r>
            <a:r>
              <a:rPr lang="en-GB" dirty="0" smtClean="0">
                <a:latin typeface="Verdana" charset="0"/>
                <a:ea typeface="ＭＳ Ｐゴシック" charset="0"/>
                <a:cs typeface="ＭＳ Ｐゴシック" charset="0"/>
              </a:rPr>
              <a:t>:</a:t>
            </a:r>
            <a:br>
              <a:rPr lang="en-GB" dirty="0" smtClean="0">
                <a:latin typeface="Verdana" charset="0"/>
                <a:ea typeface="ＭＳ Ｐゴシック" charset="0"/>
                <a:cs typeface="ＭＳ Ｐゴシック" charset="0"/>
              </a:rPr>
            </a:br>
            <a:r>
              <a:rPr lang="en-GB" dirty="0" smtClean="0">
                <a:latin typeface="Verdana" charset="0"/>
                <a:ea typeface="ＭＳ Ｐゴシック" charset="0"/>
                <a:cs typeface="ＭＳ Ｐゴシック" charset="0"/>
              </a:rPr>
              <a:t>Welcome and Introduction</a:t>
            </a:r>
            <a:r>
              <a:rPr lang="en-GB" dirty="0">
                <a:latin typeface="Verdana" charset="0"/>
                <a:ea typeface="ＭＳ Ｐゴシック" charset="0"/>
                <a:cs typeface="ＭＳ Ｐゴシック" charset="0"/>
              </a:rPr>
              <a:t/>
            </a:r>
            <a:br>
              <a:rPr lang="en-GB" dirty="0">
                <a:latin typeface="Verdana" charset="0"/>
                <a:ea typeface="ＭＳ Ｐゴシック" charset="0"/>
                <a:cs typeface="ＭＳ Ｐゴシック" charset="0"/>
              </a:rPr>
            </a:br>
            <a:endParaRPr lang="en-GB" sz="3200" dirty="0">
              <a:latin typeface="Verdana" charset="0"/>
              <a:ea typeface="ＭＳ Ｐゴシック" charset="0"/>
              <a:cs typeface="ＭＳ Ｐゴシック" charset="0"/>
            </a:endParaRPr>
          </a:p>
        </p:txBody>
      </p:sp>
      <p:sp>
        <p:nvSpPr>
          <p:cNvPr id="2" name="Slide Number Placeholder 1"/>
          <p:cNvSpPr>
            <a:spLocks noGrp="1"/>
          </p:cNvSpPr>
          <p:nvPr>
            <p:ph type="sldNum" sz="quarter" idx="4294967295"/>
          </p:nvPr>
        </p:nvSpPr>
        <p:spPr>
          <a:xfrm>
            <a:off x="8316416" y="6384925"/>
            <a:ext cx="557709" cy="212427"/>
          </a:xfrm>
          <a:prstGeom prst="rect">
            <a:avLst/>
          </a:prstGeom>
        </p:spPr>
        <p:txBody>
          <a:bodyPr/>
          <a:lstStyle/>
          <a:p>
            <a:pPr>
              <a:buFont typeface="Wingdings" pitchFamily="2" charset="2"/>
              <a:buNone/>
              <a:defRPr/>
            </a:pPr>
            <a:fld id="{1AE339EF-CBA6-4704-AE6A-F0CAF702AFEC}" type="slidenum">
              <a:rPr lang="en-US" smtClean="0"/>
              <a:pPr>
                <a:buFont typeface="Wingdings" pitchFamily="2" charset="2"/>
                <a:buNone/>
                <a:defRPr/>
              </a:pPr>
              <a:t>2</a:t>
            </a:fld>
            <a:endParaRPr lang="en-US" dirty="0"/>
          </a:p>
        </p:txBody>
      </p:sp>
    </p:spTree>
    <p:extLst>
      <p:ext uri="{BB962C8B-B14F-4D97-AF65-F5344CB8AC3E}">
        <p14:creationId xmlns:p14="http://schemas.microsoft.com/office/powerpoint/2010/main" val="212262860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3" y="638523"/>
            <a:ext cx="8310815" cy="461665"/>
          </a:xfrm>
        </p:spPr>
        <p:txBody>
          <a:bodyPr/>
          <a:lstStyle/>
          <a:p>
            <a:r>
              <a:rPr lang="en-US" sz="2400" dirty="0"/>
              <a:t>ITU-EC Project for Harmonization of ICT Policies in ACP</a:t>
            </a:r>
            <a:endParaRPr lang="en-GB" sz="2400" dirty="0"/>
          </a:p>
        </p:txBody>
      </p:sp>
      <p:sp>
        <p:nvSpPr>
          <p:cNvPr id="7" name="Slide Number Placeholder 1"/>
          <p:cNvSpPr>
            <a:spLocks noGrp="1"/>
          </p:cNvSpPr>
          <p:nvPr>
            <p:ph type="sldNum" sz="quarter" idx="10"/>
          </p:nvPr>
        </p:nvSpPr>
        <p:spPr>
          <a:xfrm>
            <a:off x="8316416" y="6384925"/>
            <a:ext cx="557709" cy="212427"/>
          </a:xfrm>
        </p:spPr>
        <p:txBody>
          <a:bodyPr/>
          <a:lstStyle/>
          <a:p>
            <a:pPr>
              <a:buFont typeface="Wingdings" pitchFamily="2" charset="2"/>
              <a:buNone/>
              <a:defRPr/>
            </a:pPr>
            <a:fld id="{1AE339EF-CBA6-4704-AE6A-F0CAF702AFEC}" type="slidenum">
              <a:rPr lang="en-US" smtClean="0"/>
              <a:pPr>
                <a:buFont typeface="Wingdings" pitchFamily="2" charset="2"/>
                <a:buNone/>
                <a:defRPr/>
              </a:pPr>
              <a:t>3</a:t>
            </a:fld>
            <a:endParaRPr lang="en-US" dirty="0"/>
          </a:p>
        </p:txBody>
      </p:sp>
      <p:sp>
        <p:nvSpPr>
          <p:cNvPr id="8" name="Rectangle 6"/>
          <p:cNvSpPr txBox="1">
            <a:spLocks noChangeArrowheads="1"/>
          </p:cNvSpPr>
          <p:nvPr/>
        </p:nvSpPr>
        <p:spPr bwMode="auto">
          <a:xfrm>
            <a:off x="323666" y="1268885"/>
            <a:ext cx="8280920" cy="187220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lnSpc>
                <a:spcPct val="90000"/>
              </a:lnSpc>
              <a:spcBef>
                <a:spcPct val="50000"/>
              </a:spcBef>
              <a:spcAft>
                <a:spcPct val="50000"/>
              </a:spcAft>
              <a:buClr>
                <a:schemeClr val="hlink"/>
              </a:buClr>
            </a:pPr>
            <a:r>
              <a:rPr lang="en-GB" sz="1800" b="1" kern="0" dirty="0" smtClean="0">
                <a:solidFill>
                  <a:schemeClr val="tx1"/>
                </a:solidFill>
              </a:rPr>
              <a:t>ITU and the European Commission </a:t>
            </a:r>
            <a:r>
              <a:rPr lang="en-GB" sz="1800" kern="0" dirty="0" smtClean="0">
                <a:solidFill>
                  <a:schemeClr val="tx1"/>
                </a:solidFill>
              </a:rPr>
              <a:t>project to provide “</a:t>
            </a:r>
            <a:r>
              <a:rPr lang="en-GB" sz="1800" i="1" kern="0" dirty="0" smtClean="0">
                <a:solidFill>
                  <a:schemeClr val="tx1"/>
                </a:solidFill>
              </a:rPr>
              <a:t>Support for the establishment of harmonized policies for the ICT market in the ACP states”</a:t>
            </a:r>
            <a:r>
              <a:rPr lang="en-GB" sz="1800" kern="0" dirty="0" smtClean="0">
                <a:solidFill>
                  <a:schemeClr val="tx1"/>
                </a:solidFill>
              </a:rPr>
              <a:t> </a:t>
            </a:r>
          </a:p>
          <a:p>
            <a:pPr lvl="1">
              <a:lnSpc>
                <a:spcPct val="90000"/>
              </a:lnSpc>
              <a:spcBef>
                <a:spcPts val="0"/>
              </a:spcBef>
              <a:spcAft>
                <a:spcPts val="0"/>
              </a:spcAft>
              <a:buClr>
                <a:schemeClr val="hlink"/>
              </a:buClr>
              <a:buSzTx/>
            </a:pPr>
            <a:r>
              <a:rPr lang="en-GB" sz="1600" kern="0" dirty="0" smtClean="0">
                <a:solidFill>
                  <a:schemeClr val="tx1"/>
                </a:solidFill>
              </a:rPr>
              <a:t>Launched in December 2008</a:t>
            </a:r>
          </a:p>
          <a:p>
            <a:pPr lvl="1">
              <a:lnSpc>
                <a:spcPct val="90000"/>
              </a:lnSpc>
              <a:spcBef>
                <a:spcPts val="0"/>
              </a:spcBef>
              <a:spcAft>
                <a:spcPts val="0"/>
              </a:spcAft>
              <a:buClr>
                <a:schemeClr val="hlink"/>
              </a:buClr>
              <a:buSzTx/>
            </a:pPr>
            <a:r>
              <a:rPr lang="en-GB" sz="1600" kern="0" dirty="0" smtClean="0">
                <a:solidFill>
                  <a:schemeClr val="tx1"/>
                </a:solidFill>
              </a:rPr>
              <a:t>a component of the “ACP-Information and Communication Technologies” programme (</a:t>
            </a:r>
            <a:r>
              <a:rPr lang="en-GB" sz="1600" b="1" kern="0" dirty="0" smtClean="0">
                <a:solidFill>
                  <a:schemeClr val="tx1"/>
                </a:solidFill>
              </a:rPr>
              <a:t>ACP-ICT</a:t>
            </a:r>
            <a:r>
              <a:rPr lang="en-GB" sz="1600" kern="0" dirty="0" smtClean="0">
                <a:solidFill>
                  <a:schemeClr val="tx1"/>
                </a:solidFill>
              </a:rPr>
              <a:t>) within the framework of the 9</a:t>
            </a:r>
            <a:r>
              <a:rPr lang="en-GB" sz="1600" kern="0" baseline="30000" dirty="0" smtClean="0">
                <a:solidFill>
                  <a:schemeClr val="tx1"/>
                </a:solidFill>
              </a:rPr>
              <a:t>th</a:t>
            </a:r>
            <a:r>
              <a:rPr lang="en-GB" sz="1600" kern="0" dirty="0" smtClean="0">
                <a:solidFill>
                  <a:schemeClr val="tx1"/>
                </a:solidFill>
              </a:rPr>
              <a:t>  European Development Fund</a:t>
            </a:r>
          </a:p>
          <a:p>
            <a:pPr lvl="1">
              <a:lnSpc>
                <a:spcPct val="90000"/>
              </a:lnSpc>
              <a:spcBef>
                <a:spcPts val="0"/>
              </a:spcBef>
              <a:spcAft>
                <a:spcPts val="0"/>
              </a:spcAft>
              <a:buClr>
                <a:schemeClr val="hlink"/>
              </a:buClr>
              <a:buSzTx/>
            </a:pPr>
            <a:r>
              <a:rPr lang="en-GB" sz="1600" kern="0" dirty="0" smtClean="0">
                <a:solidFill>
                  <a:schemeClr val="tx1"/>
                </a:solidFill>
              </a:rPr>
              <a:t>three regional sub-projects addressing specific needs of each region</a:t>
            </a:r>
          </a:p>
        </p:txBody>
      </p:sp>
      <p:pic>
        <p:nvPicPr>
          <p:cNvPr id="9" name="Picture 14" descr="itu-ec-acp_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356992"/>
            <a:ext cx="539273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AutoShape 10"/>
          <p:cNvSpPr>
            <a:spLocks/>
          </p:cNvSpPr>
          <p:nvPr/>
        </p:nvSpPr>
        <p:spPr bwMode="auto">
          <a:xfrm>
            <a:off x="323666" y="3678938"/>
            <a:ext cx="1476065" cy="699607"/>
          </a:xfrm>
          <a:prstGeom prst="borderCallout1">
            <a:avLst>
              <a:gd name="adj1" fmla="val 144779"/>
              <a:gd name="adj2" fmla="val 167956"/>
              <a:gd name="adj3" fmla="val 100096"/>
              <a:gd name="adj4" fmla="val 77262"/>
            </a:avLst>
          </a:prstGeom>
          <a:solidFill>
            <a:schemeClr val="accent1"/>
          </a:solidFill>
          <a:ln w="381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00000"/>
              </a:lnSpc>
              <a:spcBef>
                <a:spcPct val="0"/>
              </a:spcBef>
              <a:buFont typeface="Wingdings" pitchFamily="2" charset="2"/>
              <a:buNone/>
              <a:tabLst>
                <a:tab pos="363538" algn="l"/>
                <a:tab pos="2600325" algn="l"/>
              </a:tabLst>
            </a:pPr>
            <a:r>
              <a:rPr lang="en-US" b="1" dirty="0" smtClean="0">
                <a:latin typeface="Arial" charset="0"/>
              </a:rPr>
              <a:t>HIPCAR (</a:t>
            </a:r>
            <a:r>
              <a:rPr lang="en-US" b="1" dirty="0">
                <a:latin typeface="Arial" charset="0"/>
              </a:rPr>
              <a:t>C</a:t>
            </a:r>
            <a:r>
              <a:rPr lang="en-US" b="1" dirty="0" smtClean="0">
                <a:latin typeface="Arial" charset="0"/>
              </a:rPr>
              <a:t>aribbean)</a:t>
            </a:r>
            <a:endParaRPr lang="en-US" b="1" dirty="0">
              <a:latin typeface="Arial" charset="0"/>
            </a:endParaRPr>
          </a:p>
        </p:txBody>
      </p:sp>
      <p:sp>
        <p:nvSpPr>
          <p:cNvPr id="11" name="AutoShape 12"/>
          <p:cNvSpPr>
            <a:spLocks/>
          </p:cNvSpPr>
          <p:nvPr/>
        </p:nvSpPr>
        <p:spPr bwMode="auto">
          <a:xfrm>
            <a:off x="6877295" y="4158139"/>
            <a:ext cx="1901064" cy="576064"/>
          </a:xfrm>
          <a:prstGeom prst="borderCallout1">
            <a:avLst>
              <a:gd name="adj1" fmla="val 104459"/>
              <a:gd name="adj2" fmla="val 10875"/>
              <a:gd name="adj3" fmla="val 143095"/>
              <a:gd name="adj4" fmla="val -4919"/>
            </a:avLst>
          </a:prstGeom>
          <a:solidFill>
            <a:schemeClr val="accent1"/>
          </a:solidFill>
          <a:ln w="381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00000"/>
              </a:lnSpc>
              <a:spcBef>
                <a:spcPct val="0"/>
              </a:spcBef>
              <a:buFont typeface="Wingdings" pitchFamily="2" charset="2"/>
              <a:buNone/>
              <a:tabLst>
                <a:tab pos="363538" algn="l"/>
                <a:tab pos="2600325" algn="l"/>
              </a:tabLst>
            </a:pPr>
            <a:r>
              <a:rPr lang="en-US" b="1" dirty="0" smtClean="0">
                <a:latin typeface="Arial" charset="0"/>
              </a:rPr>
              <a:t>ICB4PIS (Pacific </a:t>
            </a:r>
            <a:r>
              <a:rPr lang="en-US" b="1" dirty="0">
                <a:latin typeface="Arial" charset="0"/>
              </a:rPr>
              <a:t>Island </a:t>
            </a:r>
            <a:r>
              <a:rPr lang="en-US" b="1" dirty="0" smtClean="0">
                <a:latin typeface="Arial" charset="0"/>
              </a:rPr>
              <a:t>States)</a:t>
            </a:r>
            <a:endParaRPr lang="en-GB" dirty="0">
              <a:latin typeface="Arial" charset="0"/>
            </a:endParaRPr>
          </a:p>
        </p:txBody>
      </p:sp>
      <p:sp>
        <p:nvSpPr>
          <p:cNvPr id="12" name="AutoShape 11"/>
          <p:cNvSpPr>
            <a:spLocks/>
          </p:cNvSpPr>
          <p:nvPr/>
        </p:nvSpPr>
        <p:spPr bwMode="auto">
          <a:xfrm>
            <a:off x="2952057" y="3141092"/>
            <a:ext cx="3024137" cy="431800"/>
          </a:xfrm>
          <a:prstGeom prst="borderCallout1">
            <a:avLst>
              <a:gd name="adj1" fmla="val 102534"/>
              <a:gd name="adj2" fmla="val 45396"/>
              <a:gd name="adj3" fmla="val 281984"/>
              <a:gd name="adj4" fmla="val 45955"/>
            </a:avLst>
          </a:prstGeom>
          <a:solidFill>
            <a:schemeClr val="accent1"/>
          </a:solidFill>
          <a:ln w="381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00000"/>
              </a:lnSpc>
              <a:spcBef>
                <a:spcPct val="0"/>
              </a:spcBef>
              <a:buFont typeface="Wingdings" pitchFamily="2" charset="2"/>
              <a:buNone/>
              <a:tabLst>
                <a:tab pos="363538" algn="l"/>
                <a:tab pos="2600325" algn="l"/>
              </a:tabLst>
            </a:pPr>
            <a:r>
              <a:rPr lang="en-US" b="1" dirty="0">
                <a:latin typeface="Arial" charset="0"/>
              </a:rPr>
              <a:t>HIPSSA</a:t>
            </a:r>
            <a:r>
              <a:rPr lang="en-US" dirty="0">
                <a:latin typeface="Arial" charset="0"/>
              </a:rPr>
              <a:t> </a:t>
            </a:r>
            <a:r>
              <a:rPr lang="en-US" dirty="0" smtClean="0">
                <a:latin typeface="Arial" charset="0"/>
              </a:rPr>
              <a:t>(</a:t>
            </a:r>
            <a:r>
              <a:rPr lang="en-US" b="1" dirty="0" smtClean="0">
                <a:latin typeface="Arial" charset="0"/>
              </a:rPr>
              <a:t>Sub-Saharan Africa)</a:t>
            </a:r>
            <a:endParaRPr lang="en-GB" dirty="0">
              <a:latin typeface="Arial" charset="0"/>
            </a:endParaRPr>
          </a:p>
        </p:txBody>
      </p:sp>
    </p:spTree>
    <p:extLst>
      <p:ext uri="{BB962C8B-B14F-4D97-AF65-F5344CB8AC3E}">
        <p14:creationId xmlns:p14="http://schemas.microsoft.com/office/powerpoint/2010/main" val="17862635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607745"/>
            <a:ext cx="7772400" cy="523220"/>
          </a:xfrm>
        </p:spPr>
        <p:txBody>
          <a:bodyPr/>
          <a:lstStyle/>
          <a:p>
            <a:r>
              <a:rPr lang="en-US" dirty="0"/>
              <a:t>HIPSSA Objectives</a:t>
            </a:r>
            <a:endParaRPr lang="en-GB"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a:t>
            </a:fld>
            <a:endParaRPr lang="en-US" dirty="0"/>
          </a:p>
        </p:txBody>
      </p:sp>
      <p:sp>
        <p:nvSpPr>
          <p:cNvPr id="6" name="Rectangle 5"/>
          <p:cNvSpPr>
            <a:spLocks noChangeArrowheads="1"/>
          </p:cNvSpPr>
          <p:nvPr/>
        </p:nvSpPr>
        <p:spPr bwMode="auto">
          <a:xfrm>
            <a:off x="233362" y="1196752"/>
            <a:ext cx="8659118" cy="496855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pPr>
            <a:r>
              <a:rPr lang="en-GB" sz="2000" b="1" dirty="0">
                <a:latin typeface="Arial" charset="0"/>
              </a:rPr>
              <a:t>Global objective</a:t>
            </a:r>
            <a:r>
              <a:rPr lang="en-GB" sz="2000" dirty="0">
                <a:latin typeface="Arial" charset="0"/>
              </a:rPr>
              <a:t> </a:t>
            </a:r>
          </a:p>
          <a:p>
            <a:pPr marL="742950" lvl="1" indent="-285750">
              <a:lnSpc>
                <a:spcPct val="90000"/>
              </a:lnSpc>
              <a:spcAft>
                <a:spcPct val="50000"/>
              </a:spcAft>
              <a:buSzTx/>
              <a:buFontTx/>
              <a:buChar char="•"/>
            </a:pPr>
            <a:r>
              <a:rPr lang="en-GB" b="1" dirty="0">
                <a:solidFill>
                  <a:schemeClr val="bg2"/>
                </a:solidFill>
                <a:latin typeface="Arial" charset="0"/>
              </a:rPr>
              <a:t>Support towards </a:t>
            </a:r>
            <a:r>
              <a:rPr lang="en-GB" b="1" u="sng" dirty="0" smtClean="0">
                <a:solidFill>
                  <a:schemeClr val="bg2"/>
                </a:solidFill>
                <a:latin typeface="Arial" charset="0"/>
              </a:rPr>
              <a:t>harmonised </a:t>
            </a:r>
            <a:r>
              <a:rPr lang="en-GB" b="1" u="sng" dirty="0">
                <a:solidFill>
                  <a:schemeClr val="bg2"/>
                </a:solidFill>
                <a:latin typeface="Arial" charset="0"/>
              </a:rPr>
              <a:t>policies for ICT</a:t>
            </a:r>
            <a:r>
              <a:rPr lang="en-GB" b="1" dirty="0">
                <a:solidFill>
                  <a:schemeClr val="bg2"/>
                </a:solidFill>
                <a:latin typeface="Arial" charset="0"/>
              </a:rPr>
              <a:t> and an </a:t>
            </a:r>
            <a:r>
              <a:rPr lang="en-GB" b="1" u="sng" dirty="0">
                <a:solidFill>
                  <a:schemeClr val="bg2"/>
                </a:solidFill>
                <a:latin typeface="Arial" charset="0"/>
              </a:rPr>
              <a:t>efficient regulatory </a:t>
            </a:r>
            <a:r>
              <a:rPr lang="en-GB" b="1" u="sng" dirty="0" smtClean="0">
                <a:solidFill>
                  <a:schemeClr val="bg2"/>
                </a:solidFill>
                <a:latin typeface="Arial" charset="0"/>
              </a:rPr>
              <a:t>environment</a:t>
            </a:r>
            <a:r>
              <a:rPr lang="en-GB" b="1" dirty="0" smtClean="0">
                <a:solidFill>
                  <a:schemeClr val="bg2"/>
                </a:solidFill>
                <a:latin typeface="Arial" charset="0"/>
              </a:rPr>
              <a:t> conducive </a:t>
            </a:r>
            <a:r>
              <a:rPr lang="en-GB" b="1" dirty="0">
                <a:solidFill>
                  <a:schemeClr val="bg2"/>
                </a:solidFill>
                <a:latin typeface="Arial" charset="0"/>
              </a:rPr>
              <a:t>to </a:t>
            </a:r>
            <a:r>
              <a:rPr lang="en-GB" b="1" dirty="0" smtClean="0">
                <a:solidFill>
                  <a:schemeClr val="bg2"/>
                </a:solidFill>
                <a:latin typeface="Arial" charset="0"/>
              </a:rPr>
              <a:t>investment in infrastructure </a:t>
            </a:r>
            <a:r>
              <a:rPr lang="en-GB" b="1" dirty="0">
                <a:solidFill>
                  <a:schemeClr val="bg2"/>
                </a:solidFill>
                <a:latin typeface="Arial" charset="0"/>
              </a:rPr>
              <a:t>and </a:t>
            </a:r>
            <a:r>
              <a:rPr lang="en-GB" b="1" dirty="0" smtClean="0">
                <a:solidFill>
                  <a:schemeClr val="bg2"/>
                </a:solidFill>
                <a:latin typeface="Arial" charset="0"/>
              </a:rPr>
              <a:t>applications</a:t>
            </a:r>
            <a:endParaRPr lang="en-GB" b="1" dirty="0">
              <a:solidFill>
                <a:schemeClr val="bg2"/>
              </a:solidFill>
              <a:latin typeface="Arial" charset="0"/>
            </a:endParaRPr>
          </a:p>
          <a:p>
            <a:pPr marL="342900" indent="-342900">
              <a:lnSpc>
                <a:spcPct val="90000"/>
              </a:lnSpc>
            </a:pPr>
            <a:r>
              <a:rPr lang="en-GB" sz="2000" b="1" dirty="0">
                <a:latin typeface="Arial" charset="0"/>
              </a:rPr>
              <a:t>Detailed objectives</a:t>
            </a:r>
            <a:r>
              <a:rPr lang="en-GB" sz="2000" i="1" dirty="0">
                <a:latin typeface="Arial" charset="0"/>
              </a:rPr>
              <a:t>:</a:t>
            </a:r>
          </a:p>
          <a:p>
            <a:pPr marL="742950" lvl="1" indent="-285750">
              <a:lnSpc>
                <a:spcPct val="90000"/>
              </a:lnSpc>
              <a:buSzTx/>
              <a:buFontTx/>
              <a:buChar char="•"/>
            </a:pPr>
            <a:r>
              <a:rPr lang="en-GB" b="1" u="sng" dirty="0">
                <a:solidFill>
                  <a:schemeClr val="bg2"/>
                </a:solidFill>
                <a:latin typeface="Arial" charset="0"/>
              </a:rPr>
              <a:t>Supporting regional integration organizations</a:t>
            </a:r>
            <a:r>
              <a:rPr lang="en-GB" b="1" dirty="0">
                <a:solidFill>
                  <a:schemeClr val="bg2"/>
                </a:solidFill>
                <a:latin typeface="Arial" charset="0"/>
              </a:rPr>
              <a:t> to develop and promote the use of harmonized ICT policies and regulations in their region </a:t>
            </a:r>
          </a:p>
          <a:p>
            <a:pPr marL="742950" lvl="1" indent="-285750">
              <a:lnSpc>
                <a:spcPct val="90000"/>
              </a:lnSpc>
              <a:buSzTx/>
              <a:buFontTx/>
              <a:buChar char="•"/>
            </a:pPr>
            <a:r>
              <a:rPr lang="en-GB" b="1" u="sng" dirty="0">
                <a:solidFill>
                  <a:schemeClr val="bg2"/>
                </a:solidFill>
                <a:latin typeface="Arial" charset="0"/>
              </a:rPr>
              <a:t>Assisting individual beneficiary countries</a:t>
            </a:r>
            <a:r>
              <a:rPr lang="en-GB" b="1" dirty="0">
                <a:solidFill>
                  <a:schemeClr val="bg2"/>
                </a:solidFill>
                <a:latin typeface="Arial" charset="0"/>
              </a:rPr>
              <a:t> to adopt and implement ICT policies and regulatory guidelines</a:t>
            </a:r>
          </a:p>
          <a:p>
            <a:pPr marL="742950" lvl="1" indent="-285750">
              <a:lnSpc>
                <a:spcPct val="90000"/>
              </a:lnSpc>
              <a:spcAft>
                <a:spcPct val="50000"/>
              </a:spcAft>
              <a:buSzTx/>
              <a:buFontTx/>
              <a:buChar char="•"/>
            </a:pPr>
            <a:r>
              <a:rPr lang="en-GB" b="1" u="sng" dirty="0">
                <a:solidFill>
                  <a:schemeClr val="bg2"/>
                </a:solidFill>
                <a:latin typeface="Arial" charset="0"/>
              </a:rPr>
              <a:t>Building human and institutional capacity</a:t>
            </a:r>
            <a:r>
              <a:rPr lang="en-GB" b="1" dirty="0">
                <a:solidFill>
                  <a:schemeClr val="bg2"/>
                </a:solidFill>
                <a:latin typeface="Arial" charset="0"/>
              </a:rPr>
              <a:t> in the field of ICT through </a:t>
            </a:r>
            <a:r>
              <a:rPr lang="en-GB" b="1" dirty="0" smtClean="0">
                <a:solidFill>
                  <a:schemeClr val="bg2"/>
                </a:solidFill>
                <a:latin typeface="Arial" charset="0"/>
              </a:rPr>
              <a:t>targeted </a:t>
            </a:r>
            <a:r>
              <a:rPr lang="en-GB" b="1" dirty="0">
                <a:solidFill>
                  <a:schemeClr val="bg2"/>
                </a:solidFill>
                <a:latin typeface="Arial" charset="0"/>
              </a:rPr>
              <a:t>training and knowledge sharing measures at regional and national level</a:t>
            </a:r>
          </a:p>
          <a:p>
            <a:pPr marL="342900" indent="-342900">
              <a:lnSpc>
                <a:spcPct val="90000"/>
              </a:lnSpc>
            </a:pPr>
            <a:r>
              <a:rPr lang="en-GB" sz="2000" b="1" dirty="0">
                <a:latin typeface="Arial" charset="0"/>
              </a:rPr>
              <a:t>ITU-EC Project for Harmonization of ICT Policies in ACP countries </a:t>
            </a:r>
          </a:p>
          <a:p>
            <a:pPr marL="742950" lvl="1" indent="-285750">
              <a:lnSpc>
                <a:spcPct val="90000"/>
              </a:lnSpc>
              <a:buSzTx/>
              <a:buFontTx/>
              <a:buChar char="•"/>
            </a:pPr>
            <a:r>
              <a:rPr lang="en-GB" b="1" dirty="0">
                <a:solidFill>
                  <a:schemeClr val="bg2"/>
                </a:solidFill>
                <a:latin typeface="Arial" charset="0"/>
              </a:rPr>
              <a:t>Builds on experience gained from </a:t>
            </a:r>
            <a:r>
              <a:rPr lang="en-GB" b="1" u="sng" dirty="0">
                <a:solidFill>
                  <a:schemeClr val="bg2"/>
                </a:solidFill>
                <a:latin typeface="Arial" charset="0"/>
              </a:rPr>
              <a:t>previous project in West Africa </a:t>
            </a:r>
          </a:p>
          <a:p>
            <a:pPr marL="742950" lvl="1" indent="-285750">
              <a:lnSpc>
                <a:spcPct val="90000"/>
              </a:lnSpc>
              <a:buSzTx/>
              <a:buFontTx/>
              <a:buChar char="•"/>
            </a:pPr>
            <a:r>
              <a:rPr lang="en-GB" b="1" dirty="0">
                <a:solidFill>
                  <a:schemeClr val="bg2"/>
                </a:solidFill>
                <a:latin typeface="Arial" charset="0"/>
              </a:rPr>
              <a:t>Uses a </a:t>
            </a:r>
            <a:r>
              <a:rPr lang="en-GB" b="1" u="sng" dirty="0">
                <a:solidFill>
                  <a:schemeClr val="bg2"/>
                </a:solidFill>
                <a:latin typeface="Arial" charset="0"/>
              </a:rPr>
              <a:t>demand-driven</a:t>
            </a:r>
            <a:r>
              <a:rPr lang="en-GB" b="1" dirty="0">
                <a:solidFill>
                  <a:schemeClr val="bg2"/>
                </a:solidFill>
                <a:latin typeface="Arial" charset="0"/>
              </a:rPr>
              <a:t> bottom-up approach</a:t>
            </a:r>
          </a:p>
          <a:p>
            <a:pPr marL="742950" lvl="1" indent="-285750">
              <a:lnSpc>
                <a:spcPct val="90000"/>
              </a:lnSpc>
              <a:buSzTx/>
              <a:buFontTx/>
              <a:buChar char="•"/>
            </a:pPr>
            <a:r>
              <a:rPr lang="en-US" b="1" i="1" u="sng" dirty="0">
                <a:solidFill>
                  <a:schemeClr val="bg2"/>
                </a:solidFill>
                <a:latin typeface="Arial" charset="0"/>
              </a:rPr>
              <a:t>Incorporates all past and current projects</a:t>
            </a:r>
            <a:r>
              <a:rPr lang="en-US" b="1" i="1" dirty="0">
                <a:solidFill>
                  <a:schemeClr val="bg2"/>
                </a:solidFill>
                <a:latin typeface="Arial" charset="0"/>
              </a:rPr>
              <a:t> </a:t>
            </a:r>
            <a:r>
              <a:rPr lang="en-US" b="1" i="1" dirty="0" smtClean="0">
                <a:solidFill>
                  <a:schemeClr val="bg2"/>
                </a:solidFill>
                <a:latin typeface="Arial" charset="0"/>
              </a:rPr>
              <a:t>and p</a:t>
            </a:r>
            <a:r>
              <a:rPr lang="en-GB" b="1" i="1" dirty="0" err="1" smtClean="0">
                <a:solidFill>
                  <a:schemeClr val="bg2"/>
                </a:solidFill>
                <a:latin typeface="Arial" charset="0"/>
              </a:rPr>
              <a:t>ays</a:t>
            </a:r>
            <a:r>
              <a:rPr lang="en-GB" b="1" i="1" dirty="0" smtClean="0">
                <a:solidFill>
                  <a:schemeClr val="bg2"/>
                </a:solidFill>
                <a:latin typeface="Arial" charset="0"/>
              </a:rPr>
              <a:t> </a:t>
            </a:r>
            <a:r>
              <a:rPr lang="en-GB" b="1" i="1" dirty="0">
                <a:solidFill>
                  <a:schemeClr val="bg2"/>
                </a:solidFill>
                <a:latin typeface="Arial" charset="0"/>
              </a:rPr>
              <a:t>specific attention </a:t>
            </a:r>
            <a:r>
              <a:rPr lang="en-GB" b="1" i="1" u="sng" dirty="0" smtClean="0">
                <a:solidFill>
                  <a:schemeClr val="bg2"/>
                </a:solidFill>
                <a:latin typeface="Arial" charset="0"/>
              </a:rPr>
              <a:t>to </a:t>
            </a:r>
            <a:r>
              <a:rPr lang="en-GB" b="1" i="1" u="sng" dirty="0">
                <a:solidFill>
                  <a:schemeClr val="bg2"/>
                </a:solidFill>
                <a:latin typeface="Arial" charset="0"/>
              </a:rPr>
              <a:t>capacity </a:t>
            </a:r>
            <a:r>
              <a:rPr lang="en-GB" b="1" i="1" u="sng" dirty="0" smtClean="0">
                <a:solidFill>
                  <a:schemeClr val="bg2"/>
                </a:solidFill>
                <a:latin typeface="Arial" charset="0"/>
              </a:rPr>
              <a:t>building</a:t>
            </a:r>
            <a:endParaRPr lang="en-GB" b="1" i="1" u="sng" dirty="0">
              <a:solidFill>
                <a:schemeClr val="bg2"/>
              </a:solidFill>
              <a:latin typeface="Arial" charset="0"/>
            </a:endParaRPr>
          </a:p>
        </p:txBody>
      </p:sp>
    </p:spTree>
    <p:extLst>
      <p:ext uri="{BB962C8B-B14F-4D97-AF65-F5344CB8AC3E}">
        <p14:creationId xmlns:p14="http://schemas.microsoft.com/office/powerpoint/2010/main" val="381249367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priority content</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5</a:t>
            </a:fld>
            <a:endParaRPr lang="en-US" dirty="0"/>
          </a:p>
        </p:txBody>
      </p:sp>
      <p:graphicFrame>
        <p:nvGraphicFramePr>
          <p:cNvPr id="5" name="Group 127"/>
          <p:cNvGraphicFramePr>
            <a:graphicFrameLocks noGrp="1"/>
          </p:cNvGraphicFramePr>
          <p:nvPr>
            <p:ph sz="quarter" idx="4294967295"/>
            <p:extLst>
              <p:ext uri="{D42A27DB-BD31-4B8C-83A1-F6EECF244321}">
                <p14:modId xmlns:p14="http://schemas.microsoft.com/office/powerpoint/2010/main" val="2420927342"/>
              </p:ext>
            </p:extLst>
          </p:nvPr>
        </p:nvGraphicFramePr>
        <p:xfrm>
          <a:off x="827584" y="1340768"/>
          <a:ext cx="7344816" cy="4608510"/>
        </p:xfrm>
        <a:graphic>
          <a:graphicData uri="http://schemas.openxmlformats.org/drawingml/2006/table">
            <a:tbl>
              <a:tblPr/>
              <a:tblGrid>
                <a:gridCol w="488298"/>
                <a:gridCol w="6856518"/>
              </a:tblGrid>
              <a:tr h="396618">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800" b="1" i="0" u="none" strike="noStrike" cap="none" normalizeH="0" baseline="0" dirty="0" smtClean="0">
                          <a:ln>
                            <a:noFill/>
                          </a:ln>
                          <a:solidFill>
                            <a:srgbClr val="5C5C5C"/>
                          </a:solidFill>
                          <a:effectLst/>
                          <a:latin typeface="Arial" charset="0"/>
                        </a:rPr>
                        <a:t>N</a:t>
                      </a:r>
                      <a:r>
                        <a:rPr kumimoji="0" lang="en-US" sz="1800" b="1" i="0" u="none" strike="noStrike" cap="none" normalizeH="0" baseline="0" dirty="0" smtClean="0">
                          <a:ln>
                            <a:noFill/>
                          </a:ln>
                          <a:solidFill>
                            <a:srgbClr val="5C5C5C"/>
                          </a:solidFill>
                          <a:effectLst/>
                          <a:latin typeface="Arial" charset="0"/>
                          <a:cs typeface="Arial" charset="0"/>
                        </a:rPr>
                        <a:t>°</a:t>
                      </a: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800" b="1" i="0" u="none" strike="noStrike" cap="none" normalizeH="0" baseline="0" smtClean="0">
                          <a:ln>
                            <a:noFill/>
                          </a:ln>
                          <a:solidFill>
                            <a:srgbClr val="5C5C5C"/>
                          </a:solidFill>
                          <a:effectLst/>
                          <a:latin typeface="Arial" charset="0"/>
                        </a:rPr>
                        <a:t>Subjects</a:t>
                      </a:r>
                      <a:endParaRPr kumimoji="0" lang="en-GB" sz="1800" b="1" i="0" u="none" strike="noStrike" cap="none" normalizeH="0" baseline="0" smtClean="0">
                        <a:ln>
                          <a:noFill/>
                        </a:ln>
                        <a:solidFill>
                          <a:srgbClr val="5C5C5C"/>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solidFill>
                  </a:tcPr>
                </a:tc>
              </a:tr>
              <a:tr h="397915">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1</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Licensing:</a:t>
                      </a:r>
                      <a:r>
                        <a:rPr kumimoji="0" lang="en-US" sz="1600" b="0" i="0" u="none" strike="noStrike" cap="none" normalizeH="0" baseline="0" smtClean="0">
                          <a:ln>
                            <a:noFill/>
                          </a:ln>
                          <a:solidFill>
                            <a:schemeClr val="bg2"/>
                          </a:solidFill>
                          <a:effectLst/>
                          <a:latin typeface="Arial" charset="0"/>
                        </a:rPr>
                        <a:t> </a:t>
                      </a:r>
                      <a:r>
                        <a:rPr kumimoji="0" lang="en-US" sz="1600" b="0" i="0" u="none" strike="noStrike" cap="none" normalizeH="0" baseline="0" smtClean="0">
                          <a:ln>
                            <a:noFill/>
                          </a:ln>
                          <a:solidFill>
                            <a:schemeClr val="tx1"/>
                          </a:solidFill>
                          <a:effectLst/>
                          <a:latin typeface="Arial" charset="0"/>
                        </a:rPr>
                        <a:t>Technology neutral licensing</a:t>
                      </a:r>
                      <a:endParaRPr kumimoji="0" lang="en-GB" sz="1600" b="0" i="0" u="none" strike="noStrike" cap="none" normalizeH="0" baseline="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602852">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2</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Universal service:</a:t>
                      </a:r>
                      <a:r>
                        <a:rPr kumimoji="0" lang="en-US" sz="1600" b="0" i="0" u="none" strike="noStrike" cap="none" normalizeH="0" baseline="0" smtClean="0">
                          <a:ln>
                            <a:noFill/>
                          </a:ln>
                          <a:solidFill>
                            <a:schemeClr val="bg2"/>
                          </a:solidFill>
                          <a:effectLst/>
                          <a:latin typeface="Arial" charset="0"/>
                        </a:rPr>
                        <a:t> </a:t>
                      </a:r>
                      <a:r>
                        <a:rPr kumimoji="0" lang="en-US" sz="1600" b="0" i="0" u="none" strike="noStrike" cap="none" normalizeH="0" baseline="0" smtClean="0">
                          <a:ln>
                            <a:noFill/>
                          </a:ln>
                          <a:solidFill>
                            <a:schemeClr val="tx1"/>
                          </a:solidFill>
                          <a:effectLst/>
                          <a:latin typeface="Arial" charset="0"/>
                        </a:rPr>
                        <a:t>Best practices for selection and funding of universal access or service providers</a:t>
                      </a:r>
                      <a:endParaRPr kumimoji="0" lang="en-GB" sz="1600" b="0" i="0" u="none" strike="noStrike" cap="none" normalizeH="0" baseline="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602852">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smtClean="0">
                          <a:ln>
                            <a:noFill/>
                          </a:ln>
                          <a:solidFill>
                            <a:schemeClr val="bg2"/>
                          </a:solidFill>
                          <a:effectLst/>
                          <a:latin typeface="Arial" charset="0"/>
                        </a:rPr>
                        <a:t>3</a:t>
                      </a:r>
                      <a:endParaRPr kumimoji="0" lang="en-GB" sz="1600" b="1" i="0" u="none" strike="noStrike" cap="none" normalizeH="0" baseline="0" dirty="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Spectrum management:</a:t>
                      </a:r>
                      <a:r>
                        <a:rPr kumimoji="0" lang="en-US" sz="1600" b="0" i="0" u="none" strike="noStrike" cap="none" normalizeH="0" baseline="0" smtClean="0">
                          <a:ln>
                            <a:noFill/>
                          </a:ln>
                          <a:solidFill>
                            <a:schemeClr val="tx1"/>
                          </a:solidFill>
                          <a:effectLst/>
                          <a:latin typeface="Arial" charset="0"/>
                        </a:rPr>
                        <a:t> Harmonized Calculation Method for Africa, HCM4A: cross-border frequency coordination</a:t>
                      </a:r>
                      <a:endParaRPr kumimoji="0" lang="en-GB" sz="1600" b="0" i="0" u="none" strike="noStrike" cap="none" normalizeH="0" baseline="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403099">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4</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smtClean="0">
                          <a:ln>
                            <a:noFill/>
                          </a:ln>
                          <a:solidFill>
                            <a:schemeClr val="bg2"/>
                          </a:solidFill>
                          <a:effectLst/>
                          <a:latin typeface="Arial" charset="0"/>
                        </a:rPr>
                        <a:t>Numbering: </a:t>
                      </a:r>
                      <a:r>
                        <a:rPr kumimoji="0" lang="en-US" sz="1600" b="0" i="0" u="none" strike="noStrike" cap="none" normalizeH="0" baseline="0" dirty="0" smtClean="0">
                          <a:ln>
                            <a:noFill/>
                          </a:ln>
                          <a:solidFill>
                            <a:schemeClr val="tx1"/>
                          </a:solidFill>
                          <a:effectLst/>
                          <a:latin typeface="Arial" charset="0"/>
                        </a:rPr>
                        <a:t>Regional numbering plans and planning guidelines</a:t>
                      </a:r>
                      <a:endParaRPr kumimoji="0" lang="en-GB" sz="1600" b="0" i="0" u="none" strike="noStrike" cap="none" normalizeH="0" baseline="0" dirty="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602852">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smtClean="0">
                          <a:ln>
                            <a:noFill/>
                          </a:ln>
                          <a:solidFill>
                            <a:schemeClr val="bg2"/>
                          </a:solidFill>
                          <a:effectLst/>
                          <a:latin typeface="Arial" charset="0"/>
                        </a:rPr>
                        <a:t>5</a:t>
                      </a:r>
                      <a:endParaRPr kumimoji="0" lang="en-GB" sz="1600" b="1" i="0" u="none" strike="noStrike" cap="none" normalizeH="0" baseline="0" dirty="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smtClean="0">
                          <a:ln>
                            <a:noFill/>
                          </a:ln>
                          <a:solidFill>
                            <a:schemeClr val="bg2"/>
                          </a:solidFill>
                          <a:effectLst/>
                          <a:latin typeface="Arial" charset="0"/>
                        </a:rPr>
                        <a:t>Interconnection:</a:t>
                      </a:r>
                      <a:r>
                        <a:rPr kumimoji="0" lang="en-US" sz="1600" b="0" i="0" u="none" strike="noStrike" cap="none" normalizeH="0" baseline="0" dirty="0" smtClean="0">
                          <a:ln>
                            <a:noFill/>
                          </a:ln>
                          <a:solidFill>
                            <a:schemeClr val="bg2"/>
                          </a:solidFill>
                          <a:effectLst/>
                          <a:latin typeface="Arial" charset="0"/>
                        </a:rPr>
                        <a:t> </a:t>
                      </a:r>
                      <a:r>
                        <a:rPr kumimoji="0" lang="en-US" sz="1600" b="0" i="0" u="none" strike="noStrike" cap="none" normalizeH="0" baseline="0" dirty="0" smtClean="0">
                          <a:ln>
                            <a:noFill/>
                          </a:ln>
                          <a:solidFill>
                            <a:schemeClr val="tx1"/>
                          </a:solidFill>
                          <a:effectLst/>
                          <a:latin typeface="Arial" charset="0"/>
                        </a:rPr>
                        <a:t>Access to submarine cables, </a:t>
                      </a:r>
                      <a:r>
                        <a:rPr kumimoji="0" lang="en-US" sz="1600" b="1" i="0" u="none" strike="noStrike" cap="none" normalizeH="0" baseline="0" dirty="0" smtClean="0">
                          <a:ln>
                            <a:noFill/>
                          </a:ln>
                          <a:solidFill>
                            <a:schemeClr val="tx1"/>
                          </a:solidFill>
                          <a:effectLst/>
                          <a:latin typeface="Arial" charset="0"/>
                        </a:rPr>
                        <a:t>cost modeling </a:t>
                      </a:r>
                      <a:r>
                        <a:rPr kumimoji="0" lang="en-US" sz="1600" b="0" i="0" u="none" strike="noStrike" cap="none" normalizeH="0" baseline="0" dirty="0" smtClean="0">
                          <a:ln>
                            <a:noFill/>
                          </a:ln>
                          <a:solidFill>
                            <a:schemeClr val="tx1"/>
                          </a:solidFill>
                          <a:effectLst/>
                          <a:latin typeface="Arial" charset="0"/>
                        </a:rPr>
                        <a:t>and roaming</a:t>
                      </a:r>
                      <a:endParaRPr kumimoji="0" lang="en-GB" sz="1600" b="0" i="0" u="none" strike="noStrike" cap="none" normalizeH="0" baseline="0" dirty="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602852">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6</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err="1" smtClean="0">
                          <a:ln>
                            <a:noFill/>
                          </a:ln>
                          <a:solidFill>
                            <a:schemeClr val="bg2"/>
                          </a:solidFill>
                          <a:effectLst/>
                          <a:latin typeface="Arial" charset="0"/>
                        </a:rPr>
                        <a:t>Cybersecurity</a:t>
                      </a:r>
                      <a:r>
                        <a:rPr kumimoji="0" lang="en-US" sz="1600" b="1" i="0" u="none" strike="noStrike" cap="none" normalizeH="0" baseline="0" dirty="0" smtClean="0">
                          <a:ln>
                            <a:noFill/>
                          </a:ln>
                          <a:solidFill>
                            <a:schemeClr val="bg2"/>
                          </a:solidFill>
                          <a:effectLst/>
                          <a:latin typeface="Arial" charset="0"/>
                        </a:rPr>
                        <a:t>: </a:t>
                      </a:r>
                      <a:r>
                        <a:rPr kumimoji="0" lang="en-US" sz="1600" b="0" i="0" u="none" strike="noStrike" cap="none" normalizeH="0" baseline="0" dirty="0" err="1" smtClean="0">
                          <a:ln>
                            <a:noFill/>
                          </a:ln>
                          <a:solidFill>
                            <a:schemeClr val="tx1"/>
                          </a:solidFill>
                          <a:effectLst/>
                          <a:latin typeface="Arial" charset="0"/>
                        </a:rPr>
                        <a:t>cybercriminality</a:t>
                      </a:r>
                      <a:r>
                        <a:rPr kumimoji="0" lang="en-US" sz="1600" b="0" i="0" u="none" strike="noStrike" cap="none" normalizeH="0" baseline="0" dirty="0" smtClean="0">
                          <a:ln>
                            <a:noFill/>
                          </a:ln>
                          <a:solidFill>
                            <a:schemeClr val="tx1"/>
                          </a:solidFill>
                          <a:effectLst/>
                          <a:latin typeface="Arial" charset="0"/>
                        </a:rPr>
                        <a:t> and computer emergency response teams</a:t>
                      </a:r>
                      <a:endParaRPr kumimoji="0" lang="en-GB" sz="1600" b="0" i="0" u="none" strike="noStrike" cap="none" normalizeH="0" baseline="0" dirty="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602852">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7</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Analog to Digital Broadcasting Migration: </a:t>
                      </a:r>
                      <a:r>
                        <a:rPr kumimoji="0" lang="en-US" sz="1600" b="0" i="0" u="none" strike="noStrike" cap="none" normalizeH="0" baseline="0" smtClean="0">
                          <a:ln>
                            <a:noFill/>
                          </a:ln>
                          <a:solidFill>
                            <a:schemeClr val="tx1"/>
                          </a:solidFill>
                          <a:effectLst/>
                          <a:latin typeface="Arial" charset="0"/>
                        </a:rPr>
                        <a:t>Regional strategies and national roadmaps</a:t>
                      </a:r>
                      <a:endParaRPr kumimoji="0" lang="en-GB" sz="1600" b="0" i="0" u="none" strike="noStrike" cap="none" normalizeH="0" baseline="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r h="396618">
                <a:tc>
                  <a:txBody>
                    <a:bodyPr/>
                    <a:lstStyle/>
                    <a:p>
                      <a:pPr marL="0" marR="0" lvl="0" indent="0" algn="ctr"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smtClean="0">
                          <a:ln>
                            <a:noFill/>
                          </a:ln>
                          <a:solidFill>
                            <a:schemeClr val="bg2"/>
                          </a:solidFill>
                          <a:effectLst/>
                          <a:latin typeface="Arial" charset="0"/>
                        </a:rPr>
                        <a:t>8</a:t>
                      </a:r>
                      <a:endParaRPr kumimoji="0" lang="en-GB" sz="1600" b="1" i="0" u="none" strike="noStrike" cap="none" normalizeH="0" baseline="0" smtClean="0">
                        <a:ln>
                          <a:noFill/>
                        </a:ln>
                        <a:solidFill>
                          <a:schemeClr val="bg2"/>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0E438A"/>
                        </a:buClr>
                        <a:buSzPct val="110000"/>
                        <a:buFont typeface="Wingdings" pitchFamily="2" charset="2"/>
                        <a:buNone/>
                        <a:tabLst/>
                      </a:pPr>
                      <a:r>
                        <a:rPr kumimoji="0" lang="en-US" sz="1600" b="1" i="0" u="none" strike="noStrike" cap="none" normalizeH="0" baseline="0" dirty="0" smtClean="0">
                          <a:ln>
                            <a:noFill/>
                          </a:ln>
                          <a:solidFill>
                            <a:schemeClr val="bg2"/>
                          </a:solidFill>
                          <a:effectLst/>
                          <a:latin typeface="Arial" charset="0"/>
                        </a:rPr>
                        <a:t>Statistics:</a:t>
                      </a:r>
                      <a:r>
                        <a:rPr kumimoji="0" lang="en-US" sz="1600" b="0" i="0" u="none" strike="noStrike" cap="none" normalizeH="0" baseline="0" dirty="0" smtClean="0">
                          <a:ln>
                            <a:noFill/>
                          </a:ln>
                          <a:solidFill>
                            <a:schemeClr val="bg2"/>
                          </a:solidFill>
                          <a:effectLst/>
                          <a:latin typeface="Arial" charset="0"/>
                        </a:rPr>
                        <a:t> </a:t>
                      </a:r>
                      <a:r>
                        <a:rPr kumimoji="0" lang="en-US" sz="1600" b="0" i="0" u="none" strike="noStrike" cap="none" normalizeH="0" baseline="0" dirty="0" smtClean="0">
                          <a:ln>
                            <a:noFill/>
                          </a:ln>
                          <a:solidFill>
                            <a:schemeClr val="tx1"/>
                          </a:solidFill>
                          <a:effectLst/>
                          <a:latin typeface="Arial" charset="0"/>
                        </a:rPr>
                        <a:t>Monitoring and evaluation</a:t>
                      </a:r>
                      <a:endParaRPr kumimoji="0" lang="en-GB" sz="1600" b="0" i="0" u="none" strike="noStrike" cap="none" normalizeH="0" baseline="0" dirty="0" smtClean="0">
                        <a:ln>
                          <a:noFill/>
                        </a:ln>
                        <a:solidFill>
                          <a:schemeClr val="tx1"/>
                        </a:solidFill>
                        <a:effectLst/>
                        <a:latin typeface="Arial" charset="0"/>
                      </a:endParaRPr>
                    </a:p>
                  </a:txBody>
                  <a:tcPr marT="45726" marB="45726"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BBE0">
                        <a:alpha val="50195"/>
                      </a:srgbClr>
                    </a:solidFill>
                  </a:tcPr>
                </a:tc>
              </a:tr>
            </a:tbl>
          </a:graphicData>
        </a:graphic>
      </p:graphicFrame>
    </p:spTree>
    <p:extLst>
      <p:ext uri="{BB962C8B-B14F-4D97-AF65-F5344CB8AC3E}">
        <p14:creationId xmlns:p14="http://schemas.microsoft.com/office/powerpoint/2010/main" val="34642618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0825" y="1550149"/>
            <a:ext cx="8642350" cy="1938992"/>
          </a:xfrm>
        </p:spPr>
        <p:txBody>
          <a:bodyPr/>
          <a:lstStyle/>
          <a:p>
            <a:pPr>
              <a:defRPr/>
            </a:pPr>
            <a:r>
              <a:rPr lang="en-US" dirty="0">
                <a:effectLst>
                  <a:outerShdw blurRad="38100" dist="38100" dir="2700000" algn="tl">
                    <a:srgbClr val="C0C0C0"/>
                  </a:outerShdw>
                </a:effectLst>
                <a:latin typeface="+mj-lt"/>
              </a:rPr>
              <a:t>Assessment Study on </a:t>
            </a:r>
            <a:r>
              <a:rPr lang="en-US" dirty="0" smtClean="0">
                <a:effectLst>
                  <a:outerShdw blurRad="38100" dist="38100" dir="2700000" algn="tl">
                    <a:srgbClr val="C0C0C0"/>
                  </a:outerShdw>
                </a:effectLst>
                <a:latin typeface="+mj-lt"/>
              </a:rPr>
              <a:t>Regulatory </a:t>
            </a:r>
            <a:r>
              <a:rPr lang="en-US" dirty="0">
                <a:effectLst>
                  <a:outerShdw blurRad="38100" dist="38100" dir="2700000" algn="tl">
                    <a:srgbClr val="C0C0C0"/>
                  </a:outerShdw>
                </a:effectLst>
                <a:latin typeface="+mj-lt"/>
              </a:rPr>
              <a:t>A</a:t>
            </a:r>
            <a:r>
              <a:rPr lang="en-US" dirty="0" smtClean="0">
                <a:effectLst>
                  <a:outerShdw blurRad="38100" dist="38100" dir="2700000" algn="tl">
                    <a:srgbClr val="C0C0C0"/>
                  </a:outerShdw>
                </a:effectLst>
                <a:latin typeface="+mj-lt"/>
              </a:rPr>
              <a:t>uditing </a:t>
            </a:r>
            <a:r>
              <a:rPr lang="en-US" dirty="0">
                <a:effectLst>
                  <a:outerShdw blurRad="38100" dist="38100" dir="2700000" algn="tl">
                    <a:srgbClr val="C0C0C0"/>
                  </a:outerShdw>
                </a:effectLst>
                <a:latin typeface="+mj-lt"/>
              </a:rPr>
              <a:t>and </a:t>
            </a:r>
            <a:r>
              <a:rPr lang="en-US" dirty="0" smtClean="0">
                <a:effectLst>
                  <a:outerShdw blurRad="38100" dist="38100" dir="2700000" algn="tl">
                    <a:srgbClr val="C0C0C0"/>
                  </a:outerShdw>
                </a:effectLst>
                <a:latin typeface="+mj-lt"/>
              </a:rPr>
              <a:t>Cost </a:t>
            </a:r>
            <a:r>
              <a:rPr lang="en-US" dirty="0">
                <a:effectLst>
                  <a:outerShdw blurRad="38100" dist="38100" dir="2700000" algn="tl">
                    <a:srgbClr val="C0C0C0"/>
                  </a:outerShdw>
                </a:effectLst>
                <a:latin typeface="+mj-lt"/>
              </a:rPr>
              <a:t>modeling in </a:t>
            </a:r>
            <a:br>
              <a:rPr lang="en-US" dirty="0">
                <a:effectLst>
                  <a:outerShdw blurRad="38100" dist="38100" dir="2700000" algn="tl">
                    <a:srgbClr val="C0C0C0"/>
                  </a:outerShdw>
                </a:effectLst>
                <a:latin typeface="+mj-lt"/>
              </a:rPr>
            </a:br>
            <a:r>
              <a:rPr lang="en-US" dirty="0">
                <a:effectLst>
                  <a:outerShdw blurRad="38100" dist="38100" dir="2700000" algn="tl">
                    <a:srgbClr val="C0C0C0"/>
                  </a:outerShdw>
                </a:effectLst>
                <a:latin typeface="+mj-lt"/>
              </a:rPr>
              <a:t>Sub-Sahara Africa  </a:t>
            </a:r>
            <a:endParaRPr lang="en-US" dirty="0" smtClean="0">
              <a:effectLst>
                <a:outerShdw blurRad="38100" dist="38100" dir="2700000" algn="tl">
                  <a:srgbClr val="C0C0C0"/>
                </a:outerShdw>
              </a:effectLst>
              <a:latin typeface="+mj-lt"/>
            </a:endParaRPr>
          </a:p>
        </p:txBody>
      </p:sp>
      <p:sp>
        <p:nvSpPr>
          <p:cNvPr id="857090" name="Rectangle 2"/>
          <p:cNvSpPr>
            <a:spLocks noChangeArrowheads="1"/>
          </p:cNvSpPr>
          <p:nvPr/>
        </p:nvSpPr>
        <p:spPr bwMode="auto">
          <a:xfrm>
            <a:off x="0" y="1581934"/>
            <a:ext cx="9144000" cy="954107"/>
          </a:xfrm>
          <a:prstGeom prst="rect">
            <a:avLst/>
          </a:prstGeom>
          <a:noFill/>
          <a:ln w="9525">
            <a:noFill/>
            <a:miter lim="800000"/>
            <a:headEnd/>
            <a:tailEnd/>
          </a:ln>
        </p:spPr>
        <p:txBody>
          <a:bodyPr anchor="ctr">
            <a:spAutoFit/>
          </a:bodyPr>
          <a:lstStyle/>
          <a:p>
            <a:pPr algn="ctr" eaLnBrk="0" fontAlgn="base" hangingPunct="0">
              <a:spcBef>
                <a:spcPct val="0"/>
              </a:spcBef>
              <a:spcAft>
                <a:spcPct val="0"/>
              </a:spcAft>
              <a:defRPr/>
            </a:pPr>
            <a:endParaRPr lang="en-GB" sz="2800" b="1" dirty="0" smtClean="0">
              <a:solidFill>
                <a:srgbClr val="1B5BA2"/>
              </a:solidFill>
              <a:effectLst>
                <a:outerShdw blurRad="38100" dist="38100" dir="2700000" algn="tl">
                  <a:srgbClr val="C0C0C0"/>
                </a:outerShdw>
              </a:effectLst>
              <a:latin typeface="Verdana" pitchFamily="34" charset="0"/>
              <a:cs typeface="Arial" charset="0"/>
            </a:endParaRPr>
          </a:p>
          <a:p>
            <a:pPr algn="ctr" eaLnBrk="0" fontAlgn="base" hangingPunct="0">
              <a:spcBef>
                <a:spcPct val="0"/>
              </a:spcBef>
              <a:spcAft>
                <a:spcPct val="0"/>
              </a:spcAft>
              <a:defRPr/>
            </a:pPr>
            <a:endParaRPr lang="en-GB" sz="2800" b="1" dirty="0">
              <a:solidFill>
                <a:srgbClr val="1B5BA2"/>
              </a:solidFill>
              <a:effectLst>
                <a:outerShdw blurRad="38100" dist="38100" dir="2700000" algn="tl">
                  <a:srgbClr val="C0C0C0"/>
                </a:outerShdw>
              </a:effectLst>
              <a:latin typeface="Verdana" pitchFamily="34" charset="0"/>
              <a:cs typeface="Arial" charset="0"/>
            </a:endParaRPr>
          </a:p>
        </p:txBody>
      </p:sp>
      <p:sp>
        <p:nvSpPr>
          <p:cNvPr id="5124" name="Rectangle 3"/>
          <p:cNvSpPr>
            <a:spLocks noChangeArrowheads="1"/>
          </p:cNvSpPr>
          <p:nvPr/>
        </p:nvSpPr>
        <p:spPr bwMode="auto">
          <a:xfrm>
            <a:off x="395288" y="4149080"/>
            <a:ext cx="8424862"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fontAlgn="base" hangingPunct="0">
              <a:spcBef>
                <a:spcPct val="20000"/>
              </a:spcBef>
              <a:spcAft>
                <a:spcPct val="0"/>
              </a:spcAft>
              <a:buClr>
                <a:srgbClr val="0E438A"/>
              </a:buClr>
              <a:buSzPct val="110000"/>
              <a:buFont typeface="Wingdings" pitchFamily="2" charset="2"/>
              <a:buNone/>
            </a:pPr>
            <a:endParaRPr lang="en-GB" sz="2000" b="1" dirty="0" smtClean="0">
              <a:solidFill>
                <a:srgbClr val="5C5C5C"/>
              </a:solidFill>
              <a:latin typeface="Verdana" pitchFamily="34" charset="0"/>
              <a:cs typeface="Arial" pitchFamily="34" charset="0"/>
            </a:endParaRPr>
          </a:p>
          <a:p>
            <a:pPr algn="ctr" eaLnBrk="0" fontAlgn="base" hangingPunct="0">
              <a:spcBef>
                <a:spcPct val="20000"/>
              </a:spcBef>
              <a:spcAft>
                <a:spcPct val="0"/>
              </a:spcAft>
              <a:buClr>
                <a:srgbClr val="0E438A"/>
              </a:buClr>
              <a:buSzPct val="110000"/>
              <a:buFont typeface="Wingdings" pitchFamily="2" charset="2"/>
              <a:buNone/>
            </a:pPr>
            <a:endParaRPr lang="en-GB" sz="2000" b="1" dirty="0">
              <a:solidFill>
                <a:srgbClr val="5C5C5C"/>
              </a:solidFill>
              <a:latin typeface="Verdana" pitchFamily="34" charset="0"/>
              <a:cs typeface="Arial" pitchFamily="34" charset="0"/>
            </a:endParaRPr>
          </a:p>
          <a:p>
            <a:pPr algn="ctr" eaLnBrk="0" fontAlgn="base" hangingPunct="0">
              <a:spcBef>
                <a:spcPct val="20000"/>
              </a:spcBef>
              <a:spcAft>
                <a:spcPct val="0"/>
              </a:spcAft>
              <a:buClr>
                <a:srgbClr val="0E438A"/>
              </a:buClr>
              <a:buSzPct val="110000"/>
              <a:buFont typeface="Wingdings" pitchFamily="2" charset="2"/>
              <a:buNone/>
            </a:pPr>
            <a:endParaRPr lang="en-GB" sz="2000" b="1" dirty="0" smtClean="0">
              <a:solidFill>
                <a:srgbClr val="5C5C5C"/>
              </a:solidFill>
              <a:latin typeface="Verdana" pitchFamily="34" charset="0"/>
              <a:cs typeface="Arial" pitchFamily="34" charset="0"/>
            </a:endParaRPr>
          </a:p>
          <a:p>
            <a:pPr lvl="0" algn="ctr" eaLnBrk="0" fontAlgn="base" hangingPunct="0">
              <a:lnSpc>
                <a:spcPct val="100000"/>
              </a:lnSpc>
              <a:spcBef>
                <a:spcPct val="0"/>
              </a:spcBef>
              <a:spcAft>
                <a:spcPct val="0"/>
              </a:spcAft>
              <a:buNone/>
              <a:defRPr/>
            </a:pPr>
            <a:r>
              <a:rPr lang="en-GB" sz="2000" b="1" dirty="0">
                <a:solidFill>
                  <a:srgbClr val="1B5BA2"/>
                </a:solidFill>
                <a:effectLst>
                  <a:outerShdw blurRad="38100" dist="38100" dir="2700000" algn="tl">
                    <a:srgbClr val="C0C0C0"/>
                  </a:outerShdw>
                </a:effectLst>
                <a:latin typeface="Verdana" pitchFamily="34" charset="0"/>
                <a:cs typeface="Arial" charset="0"/>
              </a:rPr>
              <a:t>Support for Harmonization of ICT Policies in </a:t>
            </a:r>
            <a:r>
              <a:rPr lang="en-GB" sz="2000" b="1" dirty="0" smtClean="0">
                <a:solidFill>
                  <a:srgbClr val="1B5BA2"/>
                </a:solidFill>
                <a:effectLst>
                  <a:outerShdw blurRad="38100" dist="38100" dir="2700000" algn="tl">
                    <a:srgbClr val="C0C0C0"/>
                  </a:outerShdw>
                </a:effectLst>
                <a:latin typeface="Verdana" pitchFamily="34" charset="0"/>
                <a:cs typeface="Arial" charset="0"/>
              </a:rPr>
              <a:t/>
            </a:r>
            <a:br>
              <a:rPr lang="en-GB" sz="2000" b="1" dirty="0" smtClean="0">
                <a:solidFill>
                  <a:srgbClr val="1B5BA2"/>
                </a:solidFill>
                <a:effectLst>
                  <a:outerShdw blurRad="38100" dist="38100" dir="2700000" algn="tl">
                    <a:srgbClr val="C0C0C0"/>
                  </a:outerShdw>
                </a:effectLst>
                <a:latin typeface="Verdana" pitchFamily="34" charset="0"/>
                <a:cs typeface="Arial" charset="0"/>
              </a:rPr>
            </a:br>
            <a:r>
              <a:rPr lang="en-GB" sz="2000" b="1" dirty="0" smtClean="0">
                <a:solidFill>
                  <a:srgbClr val="1B5BA2"/>
                </a:solidFill>
                <a:effectLst>
                  <a:outerShdw blurRad="38100" dist="38100" dir="2700000" algn="tl">
                    <a:srgbClr val="C0C0C0"/>
                  </a:outerShdw>
                </a:effectLst>
                <a:latin typeface="Verdana" pitchFamily="34" charset="0"/>
                <a:cs typeface="Arial" charset="0"/>
              </a:rPr>
              <a:t>Sub-Saharan </a:t>
            </a:r>
            <a:r>
              <a:rPr lang="en-GB" sz="2000" b="1" dirty="0">
                <a:solidFill>
                  <a:srgbClr val="1B5BA2"/>
                </a:solidFill>
                <a:effectLst>
                  <a:outerShdw blurRad="38100" dist="38100" dir="2700000" algn="tl">
                    <a:srgbClr val="C0C0C0"/>
                  </a:outerShdw>
                </a:effectLst>
                <a:latin typeface="Verdana" pitchFamily="34" charset="0"/>
                <a:cs typeface="Arial" charset="0"/>
              </a:rPr>
              <a:t>Africa</a:t>
            </a:r>
          </a:p>
          <a:p>
            <a:pPr algn="ctr" eaLnBrk="0" fontAlgn="base" hangingPunct="0">
              <a:spcBef>
                <a:spcPct val="20000"/>
              </a:spcBef>
              <a:spcAft>
                <a:spcPct val="0"/>
              </a:spcAft>
              <a:buClr>
                <a:srgbClr val="0E438A"/>
              </a:buClr>
              <a:buSzPct val="110000"/>
              <a:buFont typeface="Wingdings" pitchFamily="2" charset="2"/>
              <a:buNone/>
            </a:pPr>
            <a:r>
              <a:rPr lang="en-US" dirty="0" smtClean="0">
                <a:solidFill>
                  <a:srgbClr val="5C5C5C"/>
                </a:solidFill>
                <a:latin typeface="Verdana" pitchFamily="34" charset="0"/>
                <a:cs typeface="Arial" pitchFamily="34" charset="0"/>
              </a:rPr>
              <a:t> </a:t>
            </a:r>
          </a:p>
        </p:txBody>
      </p:sp>
    </p:spTree>
    <p:extLst>
      <p:ext uri="{BB962C8B-B14F-4D97-AF65-F5344CB8AC3E}">
        <p14:creationId xmlns:p14="http://schemas.microsoft.com/office/powerpoint/2010/main" val="400554623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900" dirty="0" smtClean="0"/>
              <a:t>The ITU-EC joint project for “</a:t>
            </a:r>
            <a:r>
              <a:rPr lang="en-US" sz="1900" i="1" dirty="0" err="1" smtClean="0"/>
              <a:t>Harmonisation</a:t>
            </a:r>
            <a:r>
              <a:rPr lang="en-US" sz="1900" i="1" dirty="0" smtClean="0"/>
              <a:t> of ICT Policies in Sub-Sahara Africa</a:t>
            </a:r>
            <a:r>
              <a:rPr lang="en-US" sz="1900" dirty="0" smtClean="0"/>
              <a:t>” (HIPSSA) is building on the experienced gained with a pilot project funded by European Commission (EC) and ITU that led to the adoption of Additional Acts for telecommunications to the ECOWAS Treaty. </a:t>
            </a:r>
            <a:br>
              <a:rPr lang="en-US" sz="1900" dirty="0" smtClean="0"/>
            </a:br>
            <a:endParaRPr lang="en-US" sz="1900" dirty="0" smtClean="0"/>
          </a:p>
          <a:p>
            <a:r>
              <a:rPr lang="en-US" sz="1900" dirty="0" smtClean="0"/>
              <a:t>It aims at developing and promoting harmonized policies and regulatory guidelines for the ICT market as well as building human and institutional capacity in the field of ICT through a range of targeted training, education and knowledge sharing measures. </a:t>
            </a:r>
            <a:br>
              <a:rPr lang="en-US" sz="1900" dirty="0" smtClean="0"/>
            </a:br>
            <a:endParaRPr lang="en-US" sz="1900" dirty="0" smtClean="0"/>
          </a:p>
          <a:p>
            <a:r>
              <a:rPr lang="en-US" sz="1900" dirty="0" smtClean="0"/>
              <a:t>This project will result in the creation of harmonized regional and national policy, legal and regulatory frameworks conducive to significant investments in the ICT infrastructures and services.</a:t>
            </a:r>
            <a:endParaRPr lang="en-US" sz="19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7</a:t>
            </a:fld>
            <a:endParaRPr lang="en-US"/>
          </a:p>
        </p:txBody>
      </p:sp>
      <p:sp>
        <p:nvSpPr>
          <p:cNvPr id="5" name="Title 1"/>
          <p:cNvSpPr>
            <a:spLocks noGrp="1"/>
          </p:cNvSpPr>
          <p:nvPr>
            <p:ph type="title"/>
          </p:nvPr>
        </p:nvSpPr>
        <p:spPr>
          <a:xfrm>
            <a:off x="755576" y="607745"/>
            <a:ext cx="7772400" cy="523220"/>
          </a:xfrm>
        </p:spPr>
        <p:txBody>
          <a:bodyPr/>
          <a:lstStyle/>
          <a:p>
            <a:r>
              <a:rPr lang="en-GB" dirty="0" smtClean="0"/>
              <a:t>Background to the HIPSSA project</a:t>
            </a:r>
            <a:endParaRPr lang="en-GB" dirty="0"/>
          </a:p>
        </p:txBody>
      </p:sp>
    </p:spTree>
    <p:extLst>
      <p:ext uri="{BB962C8B-B14F-4D97-AF65-F5344CB8AC3E}">
        <p14:creationId xmlns:p14="http://schemas.microsoft.com/office/powerpoint/2010/main" val="9629592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72816"/>
            <a:ext cx="8229600" cy="3831867"/>
          </a:xfrm>
        </p:spPr>
        <p:txBody>
          <a:bodyPr>
            <a:normAutofit fontScale="55000" lnSpcReduction="20000"/>
          </a:bodyPr>
          <a:lstStyle/>
          <a:p>
            <a:r>
              <a:rPr lang="en-US" sz="3500" dirty="0"/>
              <a:t>Tariff regulation calls on two main activities in the region:</a:t>
            </a:r>
          </a:p>
          <a:p>
            <a:pPr marL="0" indent="0">
              <a:buNone/>
            </a:pPr>
            <a:endParaRPr lang="en-US" dirty="0" smtClean="0"/>
          </a:p>
          <a:p>
            <a:endParaRPr lang="en-US" dirty="0"/>
          </a:p>
          <a:p>
            <a:pPr marL="0" indent="0">
              <a:buNone/>
            </a:pPr>
            <a:r>
              <a:rPr lang="en-US" dirty="0" smtClean="0"/>
              <a:t>                                                              </a:t>
            </a:r>
            <a:r>
              <a:rPr lang="en-US" sz="3500" dirty="0" smtClean="0"/>
              <a:t>and </a:t>
            </a:r>
          </a:p>
          <a:p>
            <a:pPr marL="0" indent="0">
              <a:buNone/>
            </a:pPr>
            <a:endParaRPr lang="en-US" dirty="0" smtClean="0"/>
          </a:p>
          <a:p>
            <a:pPr>
              <a:lnSpc>
                <a:spcPct val="120000"/>
              </a:lnSpc>
            </a:pPr>
            <a:r>
              <a:rPr lang="en-US" sz="3500" dirty="0"/>
              <a:t>ITU has been for a long time the primary forum of discussion on tariff and accounting principles including related telecommunication economic and policy issues </a:t>
            </a:r>
            <a:r>
              <a:rPr lang="en-US" sz="3500" dirty="0" smtClean="0"/>
              <a:t>(the ITU-D Regulatory and Market Environment Division (RME), ITU-D </a:t>
            </a:r>
            <a:r>
              <a:rPr lang="en-US" sz="3500" dirty="0"/>
              <a:t>Study Group 1 Question 12-3/1 on </a:t>
            </a:r>
            <a:r>
              <a:rPr lang="en-US" sz="3500" i="1" dirty="0"/>
              <a:t>Tariff policies, tariff models and methods of determining the costs of services on national telecommunication networks, including next-generation networks</a:t>
            </a:r>
            <a:r>
              <a:rPr lang="en-US" sz="3500" dirty="0"/>
              <a:t>, </a:t>
            </a:r>
            <a:r>
              <a:rPr lang="en-US" sz="3500" dirty="0" smtClean="0"/>
              <a:t>and the ITU-T </a:t>
            </a:r>
            <a:r>
              <a:rPr lang="en-US" sz="3500" dirty="0"/>
              <a:t>Study Group 3 </a:t>
            </a:r>
            <a:r>
              <a:rPr lang="en-US" sz="3500" dirty="0" smtClean="0"/>
              <a:t>Activities </a:t>
            </a:r>
            <a:r>
              <a:rPr lang="en-US" sz="3500" dirty="0"/>
              <a:t>and Recommendations, Regional Tariff Groups </a:t>
            </a:r>
            <a:r>
              <a:rPr lang="en-US" sz="3500" dirty="0" smtClean="0"/>
              <a:t>such as SG3RG-AFR</a:t>
            </a:r>
            <a:r>
              <a:rPr lang="en-US" sz="3500" dirty="0"/>
              <a:t>, </a:t>
            </a:r>
            <a:r>
              <a:rPr lang="en-US" sz="3500" dirty="0" smtClean="0"/>
              <a:t>etc.)</a:t>
            </a:r>
            <a:endParaRPr lang="en-US" sz="3500" dirty="0"/>
          </a:p>
        </p:txBody>
      </p:sp>
      <p:sp>
        <p:nvSpPr>
          <p:cNvPr id="4" name="Rectangle 3"/>
          <p:cNvSpPr/>
          <p:nvPr/>
        </p:nvSpPr>
        <p:spPr>
          <a:xfrm>
            <a:off x="1392961" y="2204864"/>
            <a:ext cx="2880320" cy="79208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a:t>R</a:t>
            </a:r>
            <a:r>
              <a:rPr lang="en-US" sz="2000" dirty="0" smtClean="0"/>
              <a:t>egulatory auditing</a:t>
            </a:r>
            <a:endParaRPr lang="en-US" sz="2000" dirty="0"/>
          </a:p>
        </p:txBody>
      </p:sp>
      <p:sp>
        <p:nvSpPr>
          <p:cNvPr id="5" name="Rectangle 4"/>
          <p:cNvSpPr/>
          <p:nvPr/>
        </p:nvSpPr>
        <p:spPr>
          <a:xfrm>
            <a:off x="5436096" y="2204864"/>
            <a:ext cx="2880320" cy="79208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a:t>C</a:t>
            </a:r>
            <a:r>
              <a:rPr lang="en-US" sz="2000" dirty="0" smtClean="0"/>
              <a:t>ost modeling</a:t>
            </a:r>
            <a:endParaRPr lang="en-US" sz="20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8</a:t>
            </a:fld>
            <a:endParaRPr lang="en-US"/>
          </a:p>
        </p:txBody>
      </p:sp>
      <p:sp>
        <p:nvSpPr>
          <p:cNvPr id="7" name="Title 1"/>
          <p:cNvSpPr>
            <a:spLocks noGrp="1"/>
          </p:cNvSpPr>
          <p:nvPr>
            <p:ph type="title"/>
          </p:nvPr>
        </p:nvSpPr>
        <p:spPr>
          <a:xfrm>
            <a:off x="755576" y="620688"/>
            <a:ext cx="7772400" cy="954107"/>
          </a:xfrm>
        </p:spPr>
        <p:txBody>
          <a:bodyPr/>
          <a:lstStyle/>
          <a:p>
            <a:r>
              <a:rPr lang="en-GB" dirty="0" smtClean="0"/>
              <a:t>Background to the development of the assessment study - 1</a:t>
            </a:r>
            <a:endParaRPr lang="en-GB" dirty="0"/>
          </a:p>
        </p:txBody>
      </p:sp>
    </p:spTree>
    <p:extLst>
      <p:ext uri="{BB962C8B-B14F-4D97-AF65-F5344CB8AC3E}">
        <p14:creationId xmlns:p14="http://schemas.microsoft.com/office/powerpoint/2010/main" val="32462381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29600" cy="4248472"/>
          </a:xfrm>
        </p:spPr>
        <p:txBody>
          <a:bodyPr>
            <a:noAutofit/>
          </a:bodyPr>
          <a:lstStyle/>
          <a:p>
            <a:pPr>
              <a:spcAft>
                <a:spcPts val="600"/>
              </a:spcAft>
            </a:pPr>
            <a:r>
              <a:rPr lang="en-US" sz="2000" dirty="0" smtClean="0"/>
              <a:t>Liberalization of telecommunications in Africa has induced the need for nascent regulators to build up capacity in cost modeling and regulatory accounting for them to be in the situation of regulating tariffs of operators. </a:t>
            </a:r>
          </a:p>
          <a:p>
            <a:pPr>
              <a:spcAft>
                <a:spcPts val="600"/>
              </a:spcAft>
            </a:pPr>
            <a:r>
              <a:rPr lang="en-US" sz="2000" dirty="0" smtClean="0"/>
              <a:t>ITU has responded to this need by running training workshops, proposing tools, such as COSITU, WB Cost Model and a didactic Cost Model (based on Excel), building up expertise within its network of Centers of Excellence (</a:t>
            </a:r>
            <a:r>
              <a:rPr lang="en-US" sz="2000" dirty="0" err="1" smtClean="0"/>
              <a:t>CoE</a:t>
            </a:r>
            <a:r>
              <a:rPr lang="en-US" sz="2000" dirty="0" smtClean="0"/>
              <a:t>). </a:t>
            </a:r>
          </a:p>
          <a:p>
            <a:pPr>
              <a:spcAft>
                <a:spcPts val="600"/>
              </a:spcAft>
            </a:pPr>
            <a:r>
              <a:rPr lang="en-US" sz="2000" dirty="0" smtClean="0"/>
              <a:t>In this sense, Regional Organizations across Africa have started to harmonize cost modeling like ECOWAS, adopting on methodology standard for West Africa (the Supplementary Act on Interconnection refers to a Bottom-Up LRIC model).</a:t>
            </a:r>
          </a:p>
          <a:p>
            <a:endParaRPr lang="en-US" sz="2400" dirty="0"/>
          </a:p>
        </p:txBody>
      </p:sp>
      <p:sp>
        <p:nvSpPr>
          <p:cNvPr id="2" name="Slide Number Placeholder 1"/>
          <p:cNvSpPr>
            <a:spLocks noGrp="1"/>
          </p:cNvSpPr>
          <p:nvPr>
            <p:ph type="sldNum" sz="quarter" idx="10"/>
          </p:nvPr>
        </p:nvSpPr>
        <p:spPr>
          <a:xfrm>
            <a:off x="6553200" y="6356350"/>
            <a:ext cx="2133600" cy="365125"/>
          </a:xfrm>
          <a:prstGeom prst="rect">
            <a:avLst/>
          </a:prstGeom>
        </p:spPr>
        <p:txBody>
          <a:bodyPr/>
          <a:lstStyle/>
          <a:p>
            <a:fld id="{2E0808A7-B0BF-4A06-9609-395EB0FF3B42}" type="slidenum">
              <a:rPr lang="en-US" smtClean="0"/>
              <a:pPr/>
              <a:t>9</a:t>
            </a:fld>
            <a:endParaRPr lang="en-US"/>
          </a:p>
        </p:txBody>
      </p:sp>
      <p:sp>
        <p:nvSpPr>
          <p:cNvPr id="6" name="Title 1"/>
          <p:cNvSpPr>
            <a:spLocks noGrp="1"/>
          </p:cNvSpPr>
          <p:nvPr>
            <p:ph type="title"/>
          </p:nvPr>
        </p:nvSpPr>
        <p:spPr>
          <a:xfrm>
            <a:off x="755576" y="620688"/>
            <a:ext cx="7772400" cy="954107"/>
          </a:xfrm>
        </p:spPr>
        <p:txBody>
          <a:bodyPr/>
          <a:lstStyle/>
          <a:p>
            <a:r>
              <a:rPr lang="en-GB" dirty="0" smtClean="0"/>
              <a:t>Background to the development of the assessment study - 2</a:t>
            </a:r>
            <a:endParaRPr lang="en-GB" dirty="0"/>
          </a:p>
        </p:txBody>
      </p:sp>
    </p:spTree>
    <p:extLst>
      <p:ext uri="{BB962C8B-B14F-4D97-AF65-F5344CB8AC3E}">
        <p14:creationId xmlns:p14="http://schemas.microsoft.com/office/powerpoint/2010/main" val="425145075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402100-5CBF-4FA2-A19A-AD157468F140}"/>
</file>

<file path=customXml/itemProps2.xml><?xml version="1.0" encoding="utf-8"?>
<ds:datastoreItem xmlns:ds="http://schemas.openxmlformats.org/officeDocument/2006/customXml" ds:itemID="{5DD16C0E-969B-49B7-A71A-9F9088AFEBB0}"/>
</file>

<file path=customXml/itemProps3.xml><?xml version="1.0" encoding="utf-8"?>
<ds:datastoreItem xmlns:ds="http://schemas.openxmlformats.org/officeDocument/2006/customXml" ds:itemID="{8BCCEE73-2E47-4B24-80E9-018408A4C412}"/>
</file>

<file path=docProps/app.xml><?xml version="1.0" encoding="utf-8"?>
<Properties xmlns="http://schemas.openxmlformats.org/officeDocument/2006/extended-properties" xmlns:vt="http://schemas.openxmlformats.org/officeDocument/2006/docPropsVTypes">
  <Template/>
  <TotalTime>14623</TotalTime>
  <Words>1204</Words>
  <Application>Microsoft Office PowerPoint</Application>
  <PresentationFormat>On-screen Show (4:3)</PresentationFormat>
  <Paragraphs>183</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2_ITU-e</vt:lpstr>
      <vt:lpstr>PowerPoint Presentation</vt:lpstr>
      <vt:lpstr>Session 1: Welcome and Introduction </vt:lpstr>
      <vt:lpstr>ITU-EC Project for Harmonization of ICT Policies in ACP</vt:lpstr>
      <vt:lpstr>HIPSSA Objectives</vt:lpstr>
      <vt:lpstr>Common priority content</vt:lpstr>
      <vt:lpstr>Assessment Study on Regulatory Auditing and Cost modeling in  Sub-Sahara Africa  </vt:lpstr>
      <vt:lpstr>Background to the HIPSSA project</vt:lpstr>
      <vt:lpstr>Background to the development of the assessment study - 1</vt:lpstr>
      <vt:lpstr>Background to the development of the assessment study - 2</vt:lpstr>
      <vt:lpstr>The ITU’s actions and objectives</vt:lpstr>
      <vt:lpstr>Key tasks for the HIPSSA project</vt:lpstr>
      <vt:lpstr>Implementation -1</vt:lpstr>
      <vt:lpstr>Implementation - 2</vt:lpstr>
      <vt:lpstr>Project management plan</vt:lpstr>
      <vt:lpstr>Project team members</vt:lpstr>
      <vt:lpstr>Planned costing workshops</vt:lpstr>
      <vt:lpstr>Participants in this week’s workshop</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DAR</dc:creator>
  <cp:lastModifiedBy>DAR</cp:lastModifiedBy>
  <cp:revision>614</cp:revision>
  <cp:lastPrinted>2013-04-30T11:39:29Z</cp:lastPrinted>
  <dcterms:created xsi:type="dcterms:W3CDTF">2006-05-30T12:53:59Z</dcterms:created>
  <dcterms:modified xsi:type="dcterms:W3CDTF">2013-07-03T15:49:42Z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